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29" r:id="rId5"/>
  </p:sldMasterIdLst>
  <p:notesMasterIdLst>
    <p:notesMasterId r:id="rId30"/>
  </p:notesMasterIdLst>
  <p:sldIdLst>
    <p:sldId id="256" r:id="rId6"/>
    <p:sldId id="282" r:id="rId7"/>
    <p:sldId id="281" r:id="rId8"/>
    <p:sldId id="284" r:id="rId9"/>
    <p:sldId id="271" r:id="rId10"/>
    <p:sldId id="272" r:id="rId11"/>
    <p:sldId id="258" r:id="rId12"/>
    <p:sldId id="274" r:id="rId13"/>
    <p:sldId id="280" r:id="rId14"/>
    <p:sldId id="278" r:id="rId15"/>
    <p:sldId id="260" r:id="rId16"/>
    <p:sldId id="268" r:id="rId17"/>
    <p:sldId id="285" r:id="rId18"/>
    <p:sldId id="265" r:id="rId19"/>
    <p:sldId id="262" r:id="rId20"/>
    <p:sldId id="275" r:id="rId21"/>
    <p:sldId id="263" r:id="rId22"/>
    <p:sldId id="264" r:id="rId23"/>
    <p:sldId id="286" r:id="rId24"/>
    <p:sldId id="276" r:id="rId25"/>
    <p:sldId id="267" r:id="rId26"/>
    <p:sldId id="279" r:id="rId27"/>
    <p:sldId id="288" r:id="rId28"/>
    <p:sldId id="270" r:id="rId2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32FF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7D68086-48CF-114B-9CCB-309382B87E9E}" v="92" dt="2023-10-16T23:27:47.703"/>
    <p1510:client id="{11E520B3-8E64-FE58-7E4F-78F9550E20D2}" v="93" dt="2023-10-16T22:48:04.204"/>
    <p1510:client id="{A10A5EEA-2D91-4016-9EB0-B654DA08AE7A}" v="9" vWet="15" dt="2023-10-16T22:08:58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2" d="100"/>
          <a:sy n="102" d="100"/>
        </p:scale>
        <p:origin x="240" y="6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presProps" Target="pres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notesMaster" Target="notesMasters/notesMaster1.xml"/><Relationship Id="rId35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rocaccini,Mercy" userId="S::procaccm@oclc.org::697e3a93-9001-4a7c-b31b-20c7ff55e346" providerId="AD" clId="Web-{11E520B3-8E64-FE58-7E4F-78F9550E20D2}"/>
    <pc:docChg chg="modSld">
      <pc:chgData name="Procaccini,Mercy" userId="S::procaccm@oclc.org::697e3a93-9001-4a7c-b31b-20c7ff55e346" providerId="AD" clId="Web-{11E520B3-8E64-FE58-7E4F-78F9550E20D2}" dt="2023-10-16T22:53:22.020" v="227"/>
      <pc:docMkLst>
        <pc:docMk/>
      </pc:docMkLst>
      <pc:sldChg chg="modNotes">
        <pc:chgData name="Procaccini,Mercy" userId="S::procaccm@oclc.org::697e3a93-9001-4a7c-b31b-20c7ff55e346" providerId="AD" clId="Web-{11E520B3-8E64-FE58-7E4F-78F9550E20D2}" dt="2023-10-16T22:51:09.543" v="203"/>
        <pc:sldMkLst>
          <pc:docMk/>
          <pc:sldMk cId="518121841" sldId="256"/>
        </pc:sldMkLst>
      </pc:sldChg>
      <pc:sldChg chg="modSp modNotes">
        <pc:chgData name="Procaccini,Mercy" userId="S::procaccm@oclc.org::697e3a93-9001-4a7c-b31b-20c7ff55e346" providerId="AD" clId="Web-{11E520B3-8E64-FE58-7E4F-78F9550E20D2}" dt="2023-10-16T22:53:22.020" v="227"/>
        <pc:sldMkLst>
          <pc:docMk/>
          <pc:sldMk cId="1209339462" sldId="258"/>
        </pc:sldMkLst>
        <pc:spChg chg="mod">
          <ac:chgData name="Procaccini,Mercy" userId="S::procaccm@oclc.org::697e3a93-9001-4a7c-b31b-20c7ff55e346" providerId="AD" clId="Web-{11E520B3-8E64-FE58-7E4F-78F9550E20D2}" dt="2023-10-16T22:48:04.204" v="162" actId="20577"/>
          <ac:spMkLst>
            <pc:docMk/>
            <pc:sldMk cId="1209339462" sldId="258"/>
            <ac:spMk id="2" creationId="{97AE5148-DE7F-A5AD-B0D1-87C5828E5AAD}"/>
          </ac:spMkLst>
        </pc:spChg>
      </pc:sldChg>
      <pc:sldChg chg="modSp">
        <pc:chgData name="Procaccini,Mercy" userId="S::procaccm@oclc.org::697e3a93-9001-4a7c-b31b-20c7ff55e346" providerId="AD" clId="Web-{11E520B3-8E64-FE58-7E4F-78F9550E20D2}" dt="2023-10-16T22:20:49.949" v="84" actId="20577"/>
        <pc:sldMkLst>
          <pc:docMk/>
          <pc:sldMk cId="850202576" sldId="263"/>
        </pc:sldMkLst>
        <pc:spChg chg="mod">
          <ac:chgData name="Procaccini,Mercy" userId="S::procaccm@oclc.org::697e3a93-9001-4a7c-b31b-20c7ff55e346" providerId="AD" clId="Web-{11E520B3-8E64-FE58-7E4F-78F9550E20D2}" dt="2023-10-16T22:20:49.949" v="84" actId="20577"/>
          <ac:spMkLst>
            <pc:docMk/>
            <pc:sldMk cId="850202576" sldId="263"/>
            <ac:spMk id="3" creationId="{63DEE22C-1031-66C6-F992-10F4F88469BC}"/>
          </ac:spMkLst>
        </pc:spChg>
      </pc:sldChg>
      <pc:sldChg chg="modSp modNotes">
        <pc:chgData name="Procaccini,Mercy" userId="S::procaccm@oclc.org::697e3a93-9001-4a7c-b31b-20c7ff55e346" providerId="AD" clId="Web-{11E520B3-8E64-FE58-7E4F-78F9550E20D2}" dt="2023-10-16T22:29:44.294" v="141" actId="20577"/>
        <pc:sldMkLst>
          <pc:docMk/>
          <pc:sldMk cId="3807459348" sldId="264"/>
        </pc:sldMkLst>
        <pc:spChg chg="mod">
          <ac:chgData name="Procaccini,Mercy" userId="S::procaccm@oclc.org::697e3a93-9001-4a7c-b31b-20c7ff55e346" providerId="AD" clId="Web-{11E520B3-8E64-FE58-7E4F-78F9550E20D2}" dt="2023-10-16T22:29:44.294" v="141" actId="20577"/>
          <ac:spMkLst>
            <pc:docMk/>
            <pc:sldMk cId="3807459348" sldId="264"/>
            <ac:spMk id="3" creationId="{99B00B25-A9C2-6F9A-3B63-3699896653DD}"/>
          </ac:spMkLst>
        </pc:spChg>
        <pc:picChg chg="mod">
          <ac:chgData name="Procaccini,Mercy" userId="S::procaccm@oclc.org::697e3a93-9001-4a7c-b31b-20c7ff55e346" providerId="AD" clId="Web-{11E520B3-8E64-FE58-7E4F-78F9550E20D2}" dt="2023-10-16T22:23:28.834" v="87" actId="1076"/>
          <ac:picMkLst>
            <pc:docMk/>
            <pc:sldMk cId="3807459348" sldId="264"/>
            <ac:picMk id="6" creationId="{D7E2BE56-D45E-DB02-71C7-41EB8D097537}"/>
          </ac:picMkLst>
        </pc:picChg>
        <pc:picChg chg="mod">
          <ac:chgData name="Procaccini,Mercy" userId="S::procaccm@oclc.org::697e3a93-9001-4a7c-b31b-20c7ff55e346" providerId="AD" clId="Web-{11E520B3-8E64-FE58-7E4F-78F9550E20D2}" dt="2023-10-16T22:23:33.819" v="88" actId="1076"/>
          <ac:picMkLst>
            <pc:docMk/>
            <pc:sldMk cId="3807459348" sldId="264"/>
            <ac:picMk id="7" creationId="{DDA82F61-42C8-7E1B-7D54-2BA39B0E807C}"/>
          </ac:picMkLst>
        </pc:picChg>
      </pc:sldChg>
      <pc:sldChg chg="modSp">
        <pc:chgData name="Procaccini,Mercy" userId="S::procaccm@oclc.org::697e3a93-9001-4a7c-b31b-20c7ff55e346" providerId="AD" clId="Web-{11E520B3-8E64-FE58-7E4F-78F9550E20D2}" dt="2023-10-16T22:16:18.449" v="65" actId="20577"/>
        <pc:sldMkLst>
          <pc:docMk/>
          <pc:sldMk cId="2528015500" sldId="265"/>
        </pc:sldMkLst>
        <pc:spChg chg="mod">
          <ac:chgData name="Procaccini,Mercy" userId="S::procaccm@oclc.org::697e3a93-9001-4a7c-b31b-20c7ff55e346" providerId="AD" clId="Web-{11E520B3-8E64-FE58-7E4F-78F9550E20D2}" dt="2023-10-16T22:16:18.449" v="65" actId="20577"/>
          <ac:spMkLst>
            <pc:docMk/>
            <pc:sldMk cId="2528015500" sldId="265"/>
            <ac:spMk id="3" creationId="{E14C6CD5-1BE8-DE4A-72C0-72312699BC29}"/>
          </ac:spMkLst>
        </pc:spChg>
      </pc:sldChg>
      <pc:sldChg chg="modSp modNotes">
        <pc:chgData name="Procaccini,Mercy" userId="S::procaccm@oclc.org::697e3a93-9001-4a7c-b31b-20c7ff55e346" providerId="AD" clId="Web-{11E520B3-8E64-FE58-7E4F-78F9550E20D2}" dt="2023-10-16T22:52:26.892" v="225"/>
        <pc:sldMkLst>
          <pc:docMk/>
          <pc:sldMk cId="3761852197" sldId="272"/>
        </pc:sldMkLst>
        <pc:spChg chg="mod">
          <ac:chgData name="Procaccini,Mercy" userId="S::procaccm@oclc.org::697e3a93-9001-4a7c-b31b-20c7ff55e346" providerId="AD" clId="Web-{11E520B3-8E64-FE58-7E4F-78F9550E20D2}" dt="2023-10-16T22:08:28.139" v="2" actId="20577"/>
          <ac:spMkLst>
            <pc:docMk/>
            <pc:sldMk cId="3761852197" sldId="272"/>
            <ac:spMk id="3" creationId="{E5B980D9-FA93-13E6-F81B-CE8B3A4B7475}"/>
          </ac:spMkLst>
        </pc:spChg>
      </pc:sldChg>
      <pc:sldChg chg="modSp">
        <pc:chgData name="Procaccini,Mercy" userId="S::procaccm@oclc.org::697e3a93-9001-4a7c-b31b-20c7ff55e346" providerId="AD" clId="Web-{11E520B3-8E64-FE58-7E4F-78F9550E20D2}" dt="2023-10-16T22:12:47.686" v="56" actId="20577"/>
        <pc:sldMkLst>
          <pc:docMk/>
          <pc:sldMk cId="2808934891" sldId="274"/>
        </pc:sldMkLst>
        <pc:spChg chg="mod">
          <ac:chgData name="Procaccini,Mercy" userId="S::procaccm@oclc.org::697e3a93-9001-4a7c-b31b-20c7ff55e346" providerId="AD" clId="Web-{11E520B3-8E64-FE58-7E4F-78F9550E20D2}" dt="2023-10-16T22:12:47.686" v="56" actId="20577"/>
          <ac:spMkLst>
            <pc:docMk/>
            <pc:sldMk cId="2808934891" sldId="274"/>
            <ac:spMk id="3" creationId="{EF489BF5-FA73-002A-62A1-18BD3E6A2BDA}"/>
          </ac:spMkLst>
        </pc:spChg>
      </pc:sldChg>
      <pc:sldChg chg="modSp">
        <pc:chgData name="Procaccini,Mercy" userId="S::procaccm@oclc.org::697e3a93-9001-4a7c-b31b-20c7ff55e346" providerId="AD" clId="Web-{11E520B3-8E64-FE58-7E4F-78F9550E20D2}" dt="2023-10-16T22:18:33.769" v="68" actId="20577"/>
        <pc:sldMkLst>
          <pc:docMk/>
          <pc:sldMk cId="3495410014" sldId="275"/>
        </pc:sldMkLst>
        <pc:spChg chg="mod">
          <ac:chgData name="Procaccini,Mercy" userId="S::procaccm@oclc.org::697e3a93-9001-4a7c-b31b-20c7ff55e346" providerId="AD" clId="Web-{11E520B3-8E64-FE58-7E4F-78F9550E20D2}" dt="2023-10-16T22:18:33.769" v="68" actId="20577"/>
          <ac:spMkLst>
            <pc:docMk/>
            <pc:sldMk cId="3495410014" sldId="275"/>
            <ac:spMk id="3" creationId="{5E743C06-067C-0C47-B489-5F8E85170890}"/>
          </ac:spMkLst>
        </pc:spChg>
      </pc:sldChg>
      <pc:sldChg chg="modNotes">
        <pc:chgData name="Procaccini,Mercy" userId="S::procaccm@oclc.org::697e3a93-9001-4a7c-b31b-20c7ff55e346" providerId="AD" clId="Web-{11E520B3-8E64-FE58-7E4F-78F9550E20D2}" dt="2023-10-16T22:13:48.018" v="63"/>
        <pc:sldMkLst>
          <pc:docMk/>
          <pc:sldMk cId="1391206567" sldId="278"/>
        </pc:sldMkLst>
      </pc:sldChg>
      <pc:sldChg chg="modSp">
        <pc:chgData name="Procaccini,Mercy" userId="S::procaccm@oclc.org::697e3a93-9001-4a7c-b31b-20c7ff55e346" providerId="AD" clId="Web-{11E520B3-8E64-FE58-7E4F-78F9550E20D2}" dt="2023-10-16T22:33:16.322" v="157" actId="20577"/>
        <pc:sldMkLst>
          <pc:docMk/>
          <pc:sldMk cId="209250559" sldId="279"/>
        </pc:sldMkLst>
        <pc:spChg chg="mod">
          <ac:chgData name="Procaccini,Mercy" userId="S::procaccm@oclc.org::697e3a93-9001-4a7c-b31b-20c7ff55e346" providerId="AD" clId="Web-{11E520B3-8E64-FE58-7E4F-78F9550E20D2}" dt="2023-10-16T22:33:16.322" v="157" actId="20577"/>
          <ac:spMkLst>
            <pc:docMk/>
            <pc:sldMk cId="209250559" sldId="279"/>
            <ac:spMk id="3" creationId="{21C2B5B6-8E93-0C9A-E4FC-5FA99C8841CC}"/>
          </ac:spMkLst>
        </pc:spChg>
      </pc:sldChg>
      <pc:sldChg chg="modNotes">
        <pc:chgData name="Procaccini,Mercy" userId="S::procaccm@oclc.org::697e3a93-9001-4a7c-b31b-20c7ff55e346" providerId="AD" clId="Web-{11E520B3-8E64-FE58-7E4F-78F9550E20D2}" dt="2023-10-16T22:13:14.500" v="61"/>
        <pc:sldMkLst>
          <pc:docMk/>
          <pc:sldMk cId="318651258" sldId="280"/>
        </pc:sldMkLst>
      </pc:sldChg>
      <pc:sldChg chg="modNotes">
        <pc:chgData name="Procaccini,Mercy" userId="S::procaccm@oclc.org::697e3a93-9001-4a7c-b31b-20c7ff55e346" providerId="AD" clId="Web-{11E520B3-8E64-FE58-7E4F-78F9550E20D2}" dt="2023-10-16T22:30:35.672" v="154"/>
        <pc:sldMkLst>
          <pc:docMk/>
          <pc:sldMk cId="3315485016" sldId="286"/>
        </pc:sldMkLst>
      </pc:sldChg>
    </pc:docChg>
  </pc:docChgLst>
  <pc:docChgLst>
    <pc:chgData name="Procaccini,Mercy" userId="697e3a93-9001-4a7c-b31b-20c7ff55e346" providerId="ADAL" clId="{07D68086-48CF-114B-9CCB-309382B87E9E}"/>
    <pc:docChg chg="undo custSel addSld delSld modSld">
      <pc:chgData name="Procaccini,Mercy" userId="697e3a93-9001-4a7c-b31b-20c7ff55e346" providerId="ADAL" clId="{07D68086-48CF-114B-9CCB-309382B87E9E}" dt="2023-10-16T23:27:47.703" v="91" actId="2696"/>
      <pc:docMkLst>
        <pc:docMk/>
      </pc:docMkLst>
      <pc:sldChg chg="modNotesTx">
        <pc:chgData name="Procaccini,Mercy" userId="697e3a93-9001-4a7c-b31b-20c7ff55e346" providerId="ADAL" clId="{07D68086-48CF-114B-9CCB-309382B87E9E}" dt="2023-10-16T23:08:25.615" v="4" actId="20577"/>
        <pc:sldMkLst>
          <pc:docMk/>
          <pc:sldMk cId="1209339462" sldId="258"/>
        </pc:sldMkLst>
      </pc:sldChg>
      <pc:sldChg chg="modSp mod modNotesTx">
        <pc:chgData name="Procaccini,Mercy" userId="697e3a93-9001-4a7c-b31b-20c7ff55e346" providerId="ADAL" clId="{07D68086-48CF-114B-9CCB-309382B87E9E}" dt="2023-10-16T23:17:26.532" v="60" actId="20577"/>
        <pc:sldMkLst>
          <pc:docMk/>
          <pc:sldMk cId="2351318845" sldId="260"/>
        </pc:sldMkLst>
        <pc:spChg chg="mod">
          <ac:chgData name="Procaccini,Mercy" userId="697e3a93-9001-4a7c-b31b-20c7ff55e346" providerId="ADAL" clId="{07D68086-48CF-114B-9CCB-309382B87E9E}" dt="2023-10-16T23:17:26.532" v="60" actId="20577"/>
          <ac:spMkLst>
            <pc:docMk/>
            <pc:sldMk cId="2351318845" sldId="260"/>
            <ac:spMk id="3" creationId="{82CC56F6-DB68-93FB-5989-06D22212E884}"/>
          </ac:spMkLst>
        </pc:spChg>
      </pc:sldChg>
      <pc:sldChg chg="modSp mod modNotesTx">
        <pc:chgData name="Procaccini,Mercy" userId="697e3a93-9001-4a7c-b31b-20c7ff55e346" providerId="ADAL" clId="{07D68086-48CF-114B-9CCB-309382B87E9E}" dt="2023-10-16T23:26:37.412" v="89" actId="20577"/>
        <pc:sldMkLst>
          <pc:docMk/>
          <pc:sldMk cId="850202576" sldId="263"/>
        </pc:sldMkLst>
        <pc:spChg chg="mod">
          <ac:chgData name="Procaccini,Mercy" userId="697e3a93-9001-4a7c-b31b-20c7ff55e346" providerId="ADAL" clId="{07D68086-48CF-114B-9CCB-309382B87E9E}" dt="2023-10-16T23:26:37.412" v="89" actId="20577"/>
          <ac:spMkLst>
            <pc:docMk/>
            <pc:sldMk cId="850202576" sldId="263"/>
            <ac:spMk id="3" creationId="{63DEE22C-1031-66C6-F992-10F4F88469BC}"/>
          </ac:spMkLst>
        </pc:spChg>
      </pc:sldChg>
      <pc:sldChg chg="modSp mod">
        <pc:chgData name="Procaccini,Mercy" userId="697e3a93-9001-4a7c-b31b-20c7ff55e346" providerId="ADAL" clId="{07D68086-48CF-114B-9CCB-309382B87E9E}" dt="2023-10-16T23:21:42.886" v="62" actId="1076"/>
        <pc:sldMkLst>
          <pc:docMk/>
          <pc:sldMk cId="3807459348" sldId="264"/>
        </pc:sldMkLst>
        <pc:picChg chg="mod">
          <ac:chgData name="Procaccini,Mercy" userId="697e3a93-9001-4a7c-b31b-20c7ff55e346" providerId="ADAL" clId="{07D68086-48CF-114B-9CCB-309382B87E9E}" dt="2023-10-16T23:21:40.174" v="61" actId="1076"/>
          <ac:picMkLst>
            <pc:docMk/>
            <pc:sldMk cId="3807459348" sldId="264"/>
            <ac:picMk id="6" creationId="{D7E2BE56-D45E-DB02-71C7-41EB8D097537}"/>
          </ac:picMkLst>
        </pc:picChg>
        <pc:picChg chg="mod">
          <ac:chgData name="Procaccini,Mercy" userId="697e3a93-9001-4a7c-b31b-20c7ff55e346" providerId="ADAL" clId="{07D68086-48CF-114B-9CCB-309382B87E9E}" dt="2023-10-16T23:21:42.886" v="62" actId="1076"/>
          <ac:picMkLst>
            <pc:docMk/>
            <pc:sldMk cId="3807459348" sldId="264"/>
            <ac:picMk id="7" creationId="{DDA82F61-42C8-7E1B-7D54-2BA39B0E807C}"/>
          </ac:picMkLst>
        </pc:picChg>
      </pc:sldChg>
      <pc:sldChg chg="modSp mod modNotesTx">
        <pc:chgData name="Procaccini,Mercy" userId="697e3a93-9001-4a7c-b31b-20c7ff55e346" providerId="ADAL" clId="{07D68086-48CF-114B-9CCB-309382B87E9E}" dt="2023-10-16T23:25:33.686" v="84" actId="20577"/>
        <pc:sldMkLst>
          <pc:docMk/>
          <pc:sldMk cId="2528015500" sldId="265"/>
        </pc:sldMkLst>
        <pc:spChg chg="mod">
          <ac:chgData name="Procaccini,Mercy" userId="697e3a93-9001-4a7c-b31b-20c7ff55e346" providerId="ADAL" clId="{07D68086-48CF-114B-9CCB-309382B87E9E}" dt="2023-10-16T23:25:33.686" v="84" actId="20577"/>
          <ac:spMkLst>
            <pc:docMk/>
            <pc:sldMk cId="2528015500" sldId="265"/>
            <ac:spMk id="3" creationId="{E14C6CD5-1BE8-DE4A-72C0-72312699BC29}"/>
          </ac:spMkLst>
        </pc:spChg>
      </pc:sldChg>
      <pc:sldChg chg="modSp mod">
        <pc:chgData name="Procaccini,Mercy" userId="697e3a93-9001-4a7c-b31b-20c7ff55e346" providerId="ADAL" clId="{07D68086-48CF-114B-9CCB-309382B87E9E}" dt="2023-10-16T23:12:04.938" v="11" actId="20577"/>
        <pc:sldMkLst>
          <pc:docMk/>
          <pc:sldMk cId="1391206567" sldId="278"/>
        </pc:sldMkLst>
        <pc:spChg chg="mod">
          <ac:chgData name="Procaccini,Mercy" userId="697e3a93-9001-4a7c-b31b-20c7ff55e346" providerId="ADAL" clId="{07D68086-48CF-114B-9CCB-309382B87E9E}" dt="2023-10-16T23:12:04.938" v="11" actId="20577"/>
          <ac:spMkLst>
            <pc:docMk/>
            <pc:sldMk cId="1391206567" sldId="278"/>
            <ac:spMk id="31" creationId="{EE8F155D-78D8-43C7-2294-F546A24FD23E}"/>
          </ac:spMkLst>
        </pc:spChg>
      </pc:sldChg>
      <pc:sldChg chg="add del mod modShow">
        <pc:chgData name="Procaccini,Mercy" userId="697e3a93-9001-4a7c-b31b-20c7ff55e346" providerId="ADAL" clId="{07D68086-48CF-114B-9CCB-309382B87E9E}" dt="2023-10-16T23:27:45.493" v="90" actId="2696"/>
        <pc:sldMkLst>
          <pc:docMk/>
          <pc:sldMk cId="3046476374" sldId="289"/>
        </pc:sldMkLst>
      </pc:sldChg>
      <pc:sldChg chg="add del mod modShow">
        <pc:chgData name="Procaccini,Mercy" userId="697e3a93-9001-4a7c-b31b-20c7ff55e346" providerId="ADAL" clId="{07D68086-48CF-114B-9CCB-309382B87E9E}" dt="2023-10-16T23:27:47.703" v="91" actId="2696"/>
        <pc:sldMkLst>
          <pc:docMk/>
          <pc:sldMk cId="532502013" sldId="290"/>
        </pc:sldMkLst>
      </pc:sldChg>
    </pc:docChg>
  </pc:docChgLst>
  <pc:docChgLst>
    <pc:chgData name="Proffitt,Merrilee" userId="d3236574-f16a-46ac-a987-82bf64e6de1e" providerId="ADAL" clId="{A10A5EEA-2D91-4016-9EB0-B654DA08AE7A}"/>
    <pc:docChg chg="modSld">
      <pc:chgData name="Proffitt,Merrilee" userId="d3236574-f16a-46ac-a987-82bf64e6de1e" providerId="ADAL" clId="{A10A5EEA-2D91-4016-9EB0-B654DA08AE7A}" dt="2023-10-16T21:21:49.876" v="88" actId="20577"/>
      <pc:docMkLst>
        <pc:docMk/>
      </pc:docMkLst>
      <pc:sldChg chg="modSp modNotesTx">
        <pc:chgData name="Proffitt,Merrilee" userId="d3236574-f16a-46ac-a987-82bf64e6de1e" providerId="ADAL" clId="{A10A5EEA-2D91-4016-9EB0-B654DA08AE7A}" dt="2023-10-16T21:21:49.876" v="88" actId="20577"/>
        <pc:sldMkLst>
          <pc:docMk/>
          <pc:sldMk cId="1209339462" sldId="258"/>
        </pc:sldMkLst>
        <pc:graphicFrameChg chg="mod">
          <ac:chgData name="Proffitt,Merrilee" userId="d3236574-f16a-46ac-a987-82bf64e6de1e" providerId="ADAL" clId="{A10A5EEA-2D91-4016-9EB0-B654DA08AE7A}" dt="2023-10-16T21:17:28.940" v="8" actId="20577"/>
          <ac:graphicFrameMkLst>
            <pc:docMk/>
            <pc:sldMk cId="1209339462" sldId="258"/>
            <ac:graphicFrameMk id="57" creationId="{71002F0B-8842-B1F0-FF87-76C099CB1DD4}"/>
          </ac:graphicFrameMkLst>
        </pc:graphicFrameChg>
      </pc:sldChg>
      <pc:sldChg chg="modNotesTx">
        <pc:chgData name="Proffitt,Merrilee" userId="d3236574-f16a-46ac-a987-82bf64e6de1e" providerId="ADAL" clId="{A10A5EEA-2D91-4016-9EB0-B654DA08AE7A}" dt="2023-10-16T21:20:40.701" v="75" actId="20577"/>
        <pc:sldMkLst>
          <pc:docMk/>
          <pc:sldMk cId="2808934891" sldId="274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DB87329-B198-40B5-BBF3-2F8696B84A23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19E27A46-992E-4DFB-8510-8E6119942C2A}">
      <dgm:prSet/>
      <dgm:spPr/>
      <dgm:t>
        <a:bodyPr/>
        <a:lstStyle/>
        <a:p>
          <a:r>
            <a:rPr lang="en-US"/>
            <a:t>Initial ambiguity regarding inclusion of juniors/seniors—overlap with subject specialists not considered</a:t>
          </a:r>
        </a:p>
      </dgm:t>
    </dgm:pt>
    <dgm:pt modelId="{61AC0BDC-C279-4ABD-822B-443784EC9A93}" type="parTrans" cxnId="{5839EDDB-F5AE-42DE-85CB-2A992DA97207}">
      <dgm:prSet/>
      <dgm:spPr/>
      <dgm:t>
        <a:bodyPr/>
        <a:lstStyle/>
        <a:p>
          <a:endParaRPr lang="en-US"/>
        </a:p>
      </dgm:t>
    </dgm:pt>
    <dgm:pt modelId="{DB94E429-2448-4BDA-97B6-EBD212541236}" type="sibTrans" cxnId="{5839EDDB-F5AE-42DE-85CB-2A992DA97207}">
      <dgm:prSet/>
      <dgm:spPr/>
      <dgm:t>
        <a:bodyPr/>
        <a:lstStyle/>
        <a:p>
          <a:endParaRPr lang="en-US"/>
        </a:p>
      </dgm:t>
    </dgm:pt>
    <dgm:pt modelId="{A957CF7C-095D-4760-9ED6-03119157D2DD}">
      <dgm:prSet/>
      <dgm:spPr/>
      <dgm:t>
        <a:bodyPr/>
        <a:lstStyle/>
        <a:p>
          <a:r>
            <a:rPr lang="en-US"/>
            <a:t>BCC emails yielded very low student response rate</a:t>
          </a:r>
        </a:p>
      </dgm:t>
    </dgm:pt>
    <dgm:pt modelId="{C941D974-3B36-4983-8C39-EA44FCDECA03}" type="parTrans" cxnId="{EBEE83F2-46AB-4C16-A73E-54F53513C132}">
      <dgm:prSet/>
      <dgm:spPr/>
      <dgm:t>
        <a:bodyPr/>
        <a:lstStyle/>
        <a:p>
          <a:endParaRPr lang="en-US"/>
        </a:p>
      </dgm:t>
    </dgm:pt>
    <dgm:pt modelId="{47D251BF-40B0-4A91-8CDD-7BBF2637240B}" type="sibTrans" cxnId="{EBEE83F2-46AB-4C16-A73E-54F53513C132}">
      <dgm:prSet/>
      <dgm:spPr/>
      <dgm:t>
        <a:bodyPr/>
        <a:lstStyle/>
        <a:p>
          <a:endParaRPr lang="en-US"/>
        </a:p>
      </dgm:t>
    </dgm:pt>
    <dgm:pt modelId="{6319CB55-DFB4-4DEB-B4BC-E7102E87F52E}">
      <dgm:prSet/>
      <dgm:spPr/>
      <dgm:t>
        <a:bodyPr/>
        <a:lstStyle/>
        <a:p>
          <a:r>
            <a:rPr lang="en-US"/>
            <a:t>Many PLs dropped out of the program</a:t>
          </a:r>
        </a:p>
      </dgm:t>
    </dgm:pt>
    <dgm:pt modelId="{0CDF9CBF-AF9F-486A-8F4D-DAB6F058749E}" type="parTrans" cxnId="{B029711B-DFB3-4DB8-8470-56353591C127}">
      <dgm:prSet/>
      <dgm:spPr/>
      <dgm:t>
        <a:bodyPr/>
        <a:lstStyle/>
        <a:p>
          <a:endParaRPr lang="en-US"/>
        </a:p>
      </dgm:t>
    </dgm:pt>
    <dgm:pt modelId="{8F01D3FC-02AE-4428-AE8C-B21A383664D7}" type="sibTrans" cxnId="{B029711B-DFB3-4DB8-8470-56353591C127}">
      <dgm:prSet/>
      <dgm:spPr/>
      <dgm:t>
        <a:bodyPr/>
        <a:lstStyle/>
        <a:p>
          <a:endParaRPr lang="en-US"/>
        </a:p>
      </dgm:t>
    </dgm:pt>
    <dgm:pt modelId="{6865599A-4B71-FC46-A467-57098B22A8E3}" type="pres">
      <dgm:prSet presAssocID="{8DB87329-B198-40B5-BBF3-2F8696B84A23}" presName="outerComposite" presStyleCnt="0">
        <dgm:presLayoutVars>
          <dgm:chMax val="5"/>
          <dgm:dir/>
          <dgm:resizeHandles val="exact"/>
        </dgm:presLayoutVars>
      </dgm:prSet>
      <dgm:spPr/>
    </dgm:pt>
    <dgm:pt modelId="{80229FC4-19C9-B047-AE9A-659379A70EC5}" type="pres">
      <dgm:prSet presAssocID="{8DB87329-B198-40B5-BBF3-2F8696B84A23}" presName="dummyMaxCanvas" presStyleCnt="0">
        <dgm:presLayoutVars/>
      </dgm:prSet>
      <dgm:spPr/>
    </dgm:pt>
    <dgm:pt modelId="{96D78198-C028-3D46-98A9-D2E0331F59FC}" type="pres">
      <dgm:prSet presAssocID="{8DB87329-B198-40B5-BBF3-2F8696B84A23}" presName="ThreeNodes_1" presStyleLbl="node1" presStyleIdx="0" presStyleCnt="3">
        <dgm:presLayoutVars>
          <dgm:bulletEnabled val="1"/>
        </dgm:presLayoutVars>
      </dgm:prSet>
      <dgm:spPr/>
    </dgm:pt>
    <dgm:pt modelId="{DA2A8EF8-2611-2242-BC26-EAA454CDA406}" type="pres">
      <dgm:prSet presAssocID="{8DB87329-B198-40B5-BBF3-2F8696B84A23}" presName="ThreeNodes_2" presStyleLbl="node1" presStyleIdx="1" presStyleCnt="3">
        <dgm:presLayoutVars>
          <dgm:bulletEnabled val="1"/>
        </dgm:presLayoutVars>
      </dgm:prSet>
      <dgm:spPr/>
    </dgm:pt>
    <dgm:pt modelId="{9932651B-9F44-5F43-8667-25E693946AAC}" type="pres">
      <dgm:prSet presAssocID="{8DB87329-B198-40B5-BBF3-2F8696B84A23}" presName="ThreeNodes_3" presStyleLbl="node1" presStyleIdx="2" presStyleCnt="3">
        <dgm:presLayoutVars>
          <dgm:bulletEnabled val="1"/>
        </dgm:presLayoutVars>
      </dgm:prSet>
      <dgm:spPr/>
    </dgm:pt>
    <dgm:pt modelId="{2EFF6309-CEC0-1442-8942-02874707618A}" type="pres">
      <dgm:prSet presAssocID="{8DB87329-B198-40B5-BBF3-2F8696B84A23}" presName="ThreeConn_1-2" presStyleLbl="fgAccFollowNode1" presStyleIdx="0" presStyleCnt="2">
        <dgm:presLayoutVars>
          <dgm:bulletEnabled val="1"/>
        </dgm:presLayoutVars>
      </dgm:prSet>
      <dgm:spPr/>
    </dgm:pt>
    <dgm:pt modelId="{B6BD5241-717F-A84D-8D0E-FCFF3E5585CF}" type="pres">
      <dgm:prSet presAssocID="{8DB87329-B198-40B5-BBF3-2F8696B84A23}" presName="ThreeConn_2-3" presStyleLbl="fgAccFollowNode1" presStyleIdx="1" presStyleCnt="2">
        <dgm:presLayoutVars>
          <dgm:bulletEnabled val="1"/>
        </dgm:presLayoutVars>
      </dgm:prSet>
      <dgm:spPr/>
    </dgm:pt>
    <dgm:pt modelId="{4A3C5476-4E55-EE46-A78B-F7B78379F9E9}" type="pres">
      <dgm:prSet presAssocID="{8DB87329-B198-40B5-BBF3-2F8696B84A23}" presName="ThreeNodes_1_text" presStyleLbl="node1" presStyleIdx="2" presStyleCnt="3">
        <dgm:presLayoutVars>
          <dgm:bulletEnabled val="1"/>
        </dgm:presLayoutVars>
      </dgm:prSet>
      <dgm:spPr/>
    </dgm:pt>
    <dgm:pt modelId="{F572D475-2506-1E4F-9B5F-E2F699F85687}" type="pres">
      <dgm:prSet presAssocID="{8DB87329-B198-40B5-BBF3-2F8696B84A23}" presName="ThreeNodes_2_text" presStyleLbl="node1" presStyleIdx="2" presStyleCnt="3">
        <dgm:presLayoutVars>
          <dgm:bulletEnabled val="1"/>
        </dgm:presLayoutVars>
      </dgm:prSet>
      <dgm:spPr/>
    </dgm:pt>
    <dgm:pt modelId="{117FF03F-8BA3-174B-A843-39BD50F195E4}" type="pres">
      <dgm:prSet presAssocID="{8DB87329-B198-40B5-BBF3-2F8696B84A23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DA372F0C-8F76-2940-A066-76A7090D9976}" type="presOf" srcId="{47D251BF-40B0-4A91-8CDD-7BBF2637240B}" destId="{2EFF6309-CEC0-1442-8942-02874707618A}" srcOrd="0" destOrd="0" presId="urn:microsoft.com/office/officeart/2005/8/layout/vProcess5"/>
    <dgm:cxn modelId="{67AC6F10-C5EC-EA46-B2D7-C7194C031D6A}" type="presOf" srcId="{A957CF7C-095D-4760-9ED6-03119157D2DD}" destId="{96D78198-C028-3D46-98A9-D2E0331F59FC}" srcOrd="0" destOrd="0" presId="urn:microsoft.com/office/officeart/2005/8/layout/vProcess5"/>
    <dgm:cxn modelId="{B029711B-DFB3-4DB8-8470-56353591C127}" srcId="{8DB87329-B198-40B5-BBF3-2F8696B84A23}" destId="{6319CB55-DFB4-4DEB-B4BC-E7102E87F52E}" srcOrd="2" destOrd="0" parTransId="{0CDF9CBF-AF9F-486A-8F4D-DAB6F058749E}" sibTransId="{8F01D3FC-02AE-4428-AE8C-B21A383664D7}"/>
    <dgm:cxn modelId="{BE9DB21B-1A5A-D940-B63A-D64923944EF0}" type="presOf" srcId="{A957CF7C-095D-4760-9ED6-03119157D2DD}" destId="{4A3C5476-4E55-EE46-A78B-F7B78379F9E9}" srcOrd="1" destOrd="0" presId="urn:microsoft.com/office/officeart/2005/8/layout/vProcess5"/>
    <dgm:cxn modelId="{216F221E-7623-A042-BBE7-022771828971}" type="presOf" srcId="{DB94E429-2448-4BDA-97B6-EBD212541236}" destId="{B6BD5241-717F-A84D-8D0E-FCFF3E5585CF}" srcOrd="0" destOrd="0" presId="urn:microsoft.com/office/officeart/2005/8/layout/vProcess5"/>
    <dgm:cxn modelId="{EA60838D-68A0-7F4F-BB1C-9E698B6365A4}" type="presOf" srcId="{6319CB55-DFB4-4DEB-B4BC-E7102E87F52E}" destId="{117FF03F-8BA3-174B-A843-39BD50F195E4}" srcOrd="1" destOrd="0" presId="urn:microsoft.com/office/officeart/2005/8/layout/vProcess5"/>
    <dgm:cxn modelId="{BD30C98E-CFF7-0845-BD57-1EE27DE4FA4D}" type="presOf" srcId="{8DB87329-B198-40B5-BBF3-2F8696B84A23}" destId="{6865599A-4B71-FC46-A467-57098B22A8E3}" srcOrd="0" destOrd="0" presId="urn:microsoft.com/office/officeart/2005/8/layout/vProcess5"/>
    <dgm:cxn modelId="{C2F95BC5-2E84-544E-81EB-BE2891D1F322}" type="presOf" srcId="{19E27A46-992E-4DFB-8510-8E6119942C2A}" destId="{F572D475-2506-1E4F-9B5F-E2F699F85687}" srcOrd="1" destOrd="0" presId="urn:microsoft.com/office/officeart/2005/8/layout/vProcess5"/>
    <dgm:cxn modelId="{C46488D8-6A12-454A-B244-03A10F7178CE}" type="presOf" srcId="{6319CB55-DFB4-4DEB-B4BC-E7102E87F52E}" destId="{9932651B-9F44-5F43-8667-25E693946AAC}" srcOrd="0" destOrd="0" presId="urn:microsoft.com/office/officeart/2005/8/layout/vProcess5"/>
    <dgm:cxn modelId="{5839EDDB-F5AE-42DE-85CB-2A992DA97207}" srcId="{8DB87329-B198-40B5-BBF3-2F8696B84A23}" destId="{19E27A46-992E-4DFB-8510-8E6119942C2A}" srcOrd="1" destOrd="0" parTransId="{61AC0BDC-C279-4ABD-822B-443784EC9A93}" sibTransId="{DB94E429-2448-4BDA-97B6-EBD212541236}"/>
    <dgm:cxn modelId="{EBEE83F2-46AB-4C16-A73E-54F53513C132}" srcId="{8DB87329-B198-40B5-BBF3-2F8696B84A23}" destId="{A957CF7C-095D-4760-9ED6-03119157D2DD}" srcOrd="0" destOrd="0" parTransId="{C941D974-3B36-4983-8C39-EA44FCDECA03}" sibTransId="{47D251BF-40B0-4A91-8CDD-7BBF2637240B}"/>
    <dgm:cxn modelId="{B85E4DFE-AE85-BA45-9AB7-CDA9A962E5ED}" type="presOf" srcId="{19E27A46-992E-4DFB-8510-8E6119942C2A}" destId="{DA2A8EF8-2611-2242-BC26-EAA454CDA406}" srcOrd="0" destOrd="0" presId="urn:microsoft.com/office/officeart/2005/8/layout/vProcess5"/>
    <dgm:cxn modelId="{D63E18EF-588C-274E-82D0-AE78B74898A9}" type="presParOf" srcId="{6865599A-4B71-FC46-A467-57098B22A8E3}" destId="{80229FC4-19C9-B047-AE9A-659379A70EC5}" srcOrd="0" destOrd="0" presId="urn:microsoft.com/office/officeart/2005/8/layout/vProcess5"/>
    <dgm:cxn modelId="{B2F5B87F-3977-D946-84E6-D9470C4EBD1C}" type="presParOf" srcId="{6865599A-4B71-FC46-A467-57098B22A8E3}" destId="{96D78198-C028-3D46-98A9-D2E0331F59FC}" srcOrd="1" destOrd="0" presId="urn:microsoft.com/office/officeart/2005/8/layout/vProcess5"/>
    <dgm:cxn modelId="{E56BD026-D783-A944-9FC1-C0F17E811092}" type="presParOf" srcId="{6865599A-4B71-FC46-A467-57098B22A8E3}" destId="{DA2A8EF8-2611-2242-BC26-EAA454CDA406}" srcOrd="2" destOrd="0" presId="urn:microsoft.com/office/officeart/2005/8/layout/vProcess5"/>
    <dgm:cxn modelId="{EC3767FF-31EF-C047-B830-F2519E78C818}" type="presParOf" srcId="{6865599A-4B71-FC46-A467-57098B22A8E3}" destId="{9932651B-9F44-5F43-8667-25E693946AAC}" srcOrd="3" destOrd="0" presId="urn:microsoft.com/office/officeart/2005/8/layout/vProcess5"/>
    <dgm:cxn modelId="{E93CACE7-DAA0-3A44-8BD3-E98CDE44387A}" type="presParOf" srcId="{6865599A-4B71-FC46-A467-57098B22A8E3}" destId="{2EFF6309-CEC0-1442-8942-02874707618A}" srcOrd="4" destOrd="0" presId="urn:microsoft.com/office/officeart/2005/8/layout/vProcess5"/>
    <dgm:cxn modelId="{FC2ECA0A-A2CC-1C45-B90F-ACFDCAF44703}" type="presParOf" srcId="{6865599A-4B71-FC46-A467-57098B22A8E3}" destId="{B6BD5241-717F-A84D-8D0E-FCFF3E5585CF}" srcOrd="5" destOrd="0" presId="urn:microsoft.com/office/officeart/2005/8/layout/vProcess5"/>
    <dgm:cxn modelId="{46637E3D-C661-204D-9BC4-BFAC6071AF0B}" type="presParOf" srcId="{6865599A-4B71-FC46-A467-57098B22A8E3}" destId="{4A3C5476-4E55-EE46-A78B-F7B78379F9E9}" srcOrd="6" destOrd="0" presId="urn:microsoft.com/office/officeart/2005/8/layout/vProcess5"/>
    <dgm:cxn modelId="{A333760C-448F-CD4F-A668-59323C482241}" type="presParOf" srcId="{6865599A-4B71-FC46-A467-57098B22A8E3}" destId="{F572D475-2506-1E4F-9B5F-E2F699F85687}" srcOrd="7" destOrd="0" presId="urn:microsoft.com/office/officeart/2005/8/layout/vProcess5"/>
    <dgm:cxn modelId="{96C2297D-C442-534B-BE29-8AB844F00AC9}" type="presParOf" srcId="{6865599A-4B71-FC46-A467-57098B22A8E3}" destId="{117FF03F-8BA3-174B-A843-39BD50F195E4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D78198-C028-3D46-98A9-D2E0331F59FC}">
      <dsp:nvSpPr>
        <dsp:cNvPr id="0" name=""/>
        <dsp:cNvSpPr/>
      </dsp:nvSpPr>
      <dsp:spPr>
        <a:xfrm>
          <a:off x="0" y="0"/>
          <a:ext cx="9206044" cy="10796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BCC emails yielded very low student response rate</a:t>
          </a:r>
        </a:p>
      </dsp:txBody>
      <dsp:txXfrm>
        <a:off x="31622" y="31622"/>
        <a:ext cx="8041008" cy="1016414"/>
      </dsp:txXfrm>
    </dsp:sp>
    <dsp:sp modelId="{DA2A8EF8-2611-2242-BC26-EAA454CDA406}">
      <dsp:nvSpPr>
        <dsp:cNvPr id="0" name=""/>
        <dsp:cNvSpPr/>
      </dsp:nvSpPr>
      <dsp:spPr>
        <a:xfrm>
          <a:off x="812298" y="1259602"/>
          <a:ext cx="9206044" cy="10796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Initial ambiguity regarding inclusion of juniors/seniors—overlap with subject specialists not considered</a:t>
          </a:r>
        </a:p>
      </dsp:txBody>
      <dsp:txXfrm>
        <a:off x="843920" y="1291224"/>
        <a:ext cx="7628724" cy="1016414"/>
      </dsp:txXfrm>
    </dsp:sp>
    <dsp:sp modelId="{9932651B-9F44-5F43-8667-25E693946AAC}">
      <dsp:nvSpPr>
        <dsp:cNvPr id="0" name=""/>
        <dsp:cNvSpPr/>
      </dsp:nvSpPr>
      <dsp:spPr>
        <a:xfrm>
          <a:off x="1624596" y="2519204"/>
          <a:ext cx="9206044" cy="10796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Many PLs dropped out of the program</a:t>
          </a:r>
        </a:p>
      </dsp:txBody>
      <dsp:txXfrm>
        <a:off x="1656218" y="2550826"/>
        <a:ext cx="7628724" cy="1016414"/>
      </dsp:txXfrm>
    </dsp:sp>
    <dsp:sp modelId="{2EFF6309-CEC0-1442-8942-02874707618A}">
      <dsp:nvSpPr>
        <dsp:cNvPr id="0" name=""/>
        <dsp:cNvSpPr/>
      </dsp:nvSpPr>
      <dsp:spPr>
        <a:xfrm>
          <a:off x="8504266" y="818741"/>
          <a:ext cx="701778" cy="701778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8662166" y="818741"/>
        <a:ext cx="385978" cy="528088"/>
      </dsp:txXfrm>
    </dsp:sp>
    <dsp:sp modelId="{B6BD5241-717F-A84D-8D0E-FCFF3E5585CF}">
      <dsp:nvSpPr>
        <dsp:cNvPr id="0" name=""/>
        <dsp:cNvSpPr/>
      </dsp:nvSpPr>
      <dsp:spPr>
        <a:xfrm>
          <a:off x="9316564" y="2071145"/>
          <a:ext cx="701778" cy="701778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300" kern="1200"/>
        </a:p>
      </dsp:txBody>
      <dsp:txXfrm>
        <a:off x="9474464" y="2071145"/>
        <a:ext cx="385978" cy="52808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CAF4E4-FE63-474A-A288-06CA525B0FE1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606130-78FF-8E47-AF13-A1F35B6609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5077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Title change to include outreach</a:t>
            </a:r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WHAT IS A PERSONAL LIBRARIAN PROGRAM? All about BRANDING. (Who here has a PL program?)</a:t>
            </a:r>
            <a:endParaRPr lang="en-US">
              <a:ea typeface="Calibri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Will also talk about an event I linked to our PL program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Gorey details—pull back curtain. Hopefully spare you some PAIN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I will go in chronological order of the way things unfolded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UNEXPECTED: PL program started with just PLs</a:t>
            </a:r>
            <a:r>
              <a:rPr lang="en-US">
                <a:sym typeface="Wingdings" pitchFamily="2" charset="2"/>
              </a:rPr>
              <a:t> students but then got attention of Deans </a:t>
            </a:r>
            <a:r>
              <a:rPr lang="en-US" err="1">
                <a:sym typeface="Wingdings" pitchFamily="2" charset="2"/>
              </a:rPr>
              <a:t>etc</a:t>
            </a:r>
            <a:r>
              <a:rPr lang="en-US">
                <a:sym typeface="Wingdings" pitchFamily="2" charset="2"/>
              </a:rPr>
              <a:t> and now has brought library staff closer </a:t>
            </a:r>
            <a:endParaRPr lang="en-US">
              <a:ea typeface="Calibri"/>
              <a:cs typeface="Calibri"/>
            </a:endParaRPr>
          </a:p>
          <a:p>
            <a:endParaRPr lang="en-US">
              <a:sym typeface="Wingdings" pitchFamily="2" charset="2"/>
            </a:endParaRPr>
          </a:p>
          <a:p>
            <a:r>
              <a:rPr lang="en-US">
                <a:sym typeface="Wingdings" pitchFamily="2" charset="2"/>
              </a:rPr>
              <a:t>Explain that because I founded program I have the most students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Feel free to ask questions as we go along, we'll get to them at the end!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r>
              <a:rPr lang="en-US"/>
              <a:t>Librarians in a unique support role—we’re not grading but can help them academically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289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Pet emails are a hit, plus personal touches like favorite movies and restaurants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Campus Groups makes it easy to coordinate program—send reminder emails, </a:t>
            </a:r>
            <a:r>
              <a:rPr lang="en-US" err="1"/>
              <a:t>etc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336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Mention mention of Max to Max who was researching 20</a:t>
            </a:r>
            <a:r>
              <a:rPr lang="en-US" baseline="30000"/>
              <a:t>th</a:t>
            </a:r>
            <a:r>
              <a:rPr lang="en-US"/>
              <a:t> century French military aviation</a:t>
            </a:r>
          </a:p>
          <a:p>
            <a:endParaRPr lang="en-US"/>
          </a:p>
          <a:p>
            <a:endParaRPr lang="en-US"/>
          </a:p>
          <a:p>
            <a:pPr>
              <a:spcAft>
                <a:spcPts val="1500"/>
              </a:spcAft>
            </a:pPr>
            <a:r>
              <a:rPr lang="en-US" sz="1200"/>
              <a:t>Emphasis on </a:t>
            </a:r>
            <a:r>
              <a:rPr lang="en-US" sz="1200" i="1"/>
              <a:t>empathy</a:t>
            </a:r>
            <a:r>
              <a:rPr lang="en-US" sz="1200"/>
              <a:t> and </a:t>
            </a:r>
            <a:r>
              <a:rPr lang="en-US" sz="1200" i="1"/>
              <a:t>support</a:t>
            </a:r>
            <a:r>
              <a:rPr lang="en-US" sz="1200"/>
              <a:t> aspect of PL program</a:t>
            </a:r>
          </a:p>
          <a:p>
            <a:pPr>
              <a:spcAft>
                <a:spcPts val="1500"/>
              </a:spcAft>
            </a:pPr>
            <a:r>
              <a:rPr lang="en-US" sz="1200"/>
              <a:t>Less formal emails with graphics </a:t>
            </a:r>
          </a:p>
          <a:p>
            <a:pPr>
              <a:spcAft>
                <a:spcPts val="1500"/>
              </a:spcAft>
            </a:pPr>
            <a:r>
              <a:rPr lang="en-US" sz="1200"/>
              <a:t>Lunches for PLs in which we discuss successes, share emailing tips, etc.</a:t>
            </a:r>
          </a:p>
          <a:p>
            <a:pPr>
              <a:spcAft>
                <a:spcPts val="1500"/>
              </a:spcAft>
            </a:pPr>
            <a:r>
              <a:rPr lang="en-US" sz="1200"/>
              <a:t>Focus on underserved populations and groups with similar backgrounds/interests (for camaraderie and word of mouth)</a:t>
            </a:r>
          </a:p>
          <a:p>
            <a:pPr>
              <a:spcAft>
                <a:spcPts val="1500"/>
              </a:spcAft>
            </a:pPr>
            <a:r>
              <a:rPr lang="en-US" sz="1200"/>
              <a:t>Allow for possibility of in-person events, e.g., LNAP, study breaks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79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Dean’s date is when all written assignments are due</a:t>
            </a:r>
          </a:p>
          <a:p>
            <a:endParaRPr lang="en-US"/>
          </a:p>
          <a:p>
            <a:r>
              <a:rPr lang="en-US"/>
              <a:t>Writing center fellows were overrun with customers</a:t>
            </a:r>
          </a:p>
          <a:p>
            <a:endParaRPr lang="en-US"/>
          </a:p>
          <a:p>
            <a:r>
              <a:rPr lang="en-US"/>
              <a:t>Talk about writing clinics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6857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Jess a Princeton alumna</a:t>
            </a:r>
          </a:p>
          <a:p>
            <a:endParaRPr lang="en-US"/>
          </a:p>
          <a:p>
            <a:endParaRPr lang="en-US"/>
          </a:p>
          <a:p>
            <a:pPr>
              <a:spcAft>
                <a:spcPts val="1500"/>
              </a:spcAft>
            </a:pPr>
            <a:r>
              <a:rPr lang="en-US" sz="1200"/>
              <a:t>Deans of Student Services saw Instagram post about spring 2022 LNAP event—they reached out to me and we met about a specialized subset of PL program for athletes</a:t>
            </a:r>
          </a:p>
          <a:p>
            <a:pPr>
              <a:spcAft>
                <a:spcPts val="1500"/>
              </a:spcAft>
            </a:pPr>
            <a:r>
              <a:rPr lang="en-US" sz="1200"/>
              <a:t>We decided to start with Football team since many were in need of extra academic support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498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Many of the football players offered to hang out with my son and teach him!</a:t>
            </a:r>
          </a:p>
          <a:p>
            <a:r>
              <a:rPr lang="en-US"/>
              <a:t>Yay MBB and WBB!!</a:t>
            </a:r>
            <a:endParaRPr lang="en-US">
              <a:ea typeface="Calibri"/>
              <a:cs typeface="Calibri"/>
            </a:endParaRPr>
          </a:p>
          <a:p>
            <a:endParaRPr lang="en-US"/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I was invited to a panel for junior/senior football players. While presenting the PL program, I mentioned my 8-year old </a:t>
            </a:r>
            <a:br>
              <a:rPr lang="en-US">
                <a:cs typeface="+mn-lt"/>
              </a:rPr>
            </a:br>
            <a:r>
              <a:rPr lang="en-US"/>
              <a:t>football-playing son and the coach invited us to a practice!</a:t>
            </a:r>
          </a:p>
          <a:p>
            <a:pPr marL="171450" indent="-1714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r>
              <a:rPr lang="en-US"/>
              <a:t>Men’s and Women’s </a:t>
            </a:r>
            <a:r>
              <a:rPr lang="en-US" err="1"/>
              <a:t>Bball</a:t>
            </a:r>
            <a:r>
              <a:rPr lang="en-US"/>
              <a:t> teams learned of the FB pilot and </a:t>
            </a:r>
            <a:r>
              <a:rPr lang="en-US" i="1"/>
              <a:t>demanded </a:t>
            </a:r>
            <a:r>
              <a:rPr lang="en-US"/>
              <a:t>their own PL!</a:t>
            </a: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58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While presenting the PL program to the panel for junior/senior football players, I mentioned my 8-year old </a:t>
            </a:r>
            <a:br>
              <a:rPr lang="en-US">
                <a:cs typeface="+mn-lt"/>
              </a:rPr>
            </a:br>
            <a:r>
              <a:rPr lang="en-US"/>
              <a:t>football-playing son and the coach invited us to a practice!</a:t>
            </a:r>
          </a:p>
          <a:p>
            <a:endParaRPr lang="en-US"/>
          </a:p>
          <a:p>
            <a:r>
              <a:rPr lang="en-US"/>
              <a:t>Many of the FB players offered to meet up with my son to work with him!!</a:t>
            </a:r>
            <a:endParaRPr lang="en-US">
              <a:ea typeface="Calibri" panose="020F0502020204030204"/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219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Econ junior who confessed mental illness struggles. We talked about cats for the first 10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7200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 worked with the Computing Center staff to modify Campus Groups for PL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511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198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366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We are increasingly realizing that librarians have the superpower of “unconditional support”—we aren’t grading them but can contribute to their academic success</a:t>
            </a:r>
          </a:p>
          <a:p>
            <a:endParaRPr lang="en-US"/>
          </a:p>
          <a:p>
            <a:r>
              <a:rPr lang="en-US"/>
              <a:t>Thank you to PUL administration for trusting me to implement this vision</a:t>
            </a:r>
          </a:p>
          <a:p>
            <a:endParaRPr lang="en-US"/>
          </a:p>
          <a:p>
            <a:r>
              <a:rPr lang="en-US"/>
              <a:t>Inclusion of non-librarians has been key to success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784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Trip to Yale and Williams. PL would fill a GAP for us. Especially SOPHOMORES (writing seminar librarians  and subject specialists handle other years) and general mental health crisis (and suicides at PU)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Yale noted that they had a 10% response rate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c</a:t>
            </a:r>
            <a:r>
              <a:rPr lang="en-US" sz="1200"/>
              <a:t>onsidered pairing by STEM/non STEM or by residential college or by first year writing seminar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approval to contact entire undergraduate body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When I recruited librarians to be PL, I wasn’t clear about intention to “fold in” juniors and seniors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/>
              <a:t>Many self-corrections but switching from Bcc to personalized emails was critical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5421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04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Recruitment letter: “...The basic premise of the PL outreach is that every first- and second- year student (we’re restricting it to underclassmen for this first pilot year) will be paired with a librarian who can serve as a friendly face and starting point for general information about the library…”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8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During these initial bumps in the road, I had to learn to be flexible and responsive to concerns and consider every angle in order to get buy-in from staff. Taught me the need for clarity in communicating about the program.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777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Yale said to expect a yield of 10%</a:t>
            </a:r>
          </a:p>
          <a:p>
            <a:endParaRPr lang="en-US"/>
          </a:p>
          <a:p>
            <a:r>
              <a:rPr lang="en-US"/>
              <a:t>Contact means the student responded to my email either with a question or an enthusiastic acknowledgement</a:t>
            </a:r>
          </a:p>
          <a:p>
            <a:endParaRPr lang="en-US"/>
          </a:p>
          <a:p>
            <a:r>
              <a:rPr lang="en-US"/>
              <a:t>12 of 450 is 2.67%</a:t>
            </a:r>
          </a:p>
          <a:p>
            <a:r>
              <a:rPr lang="en-US"/>
              <a:t>70 of 350 is 17.56%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703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Statistics have been challenging to gather so I’m using myself as a snapshot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289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/>
              <a:t>emphasize subject specialists for</a:t>
            </a:r>
            <a:r>
              <a:rPr lang="en-US"/>
              <a:t> </a:t>
            </a:r>
            <a:r>
              <a:rPr lang="en-US" sz="1200"/>
              <a:t>the latter (40% of inquiries necessitated referrals)</a:t>
            </a:r>
          </a:p>
          <a:p>
            <a:endParaRPr lang="en-US" sz="1200"/>
          </a:p>
          <a:p>
            <a:r>
              <a:rPr lang="en-US" sz="1200"/>
              <a:t>Inclusion of non-librarians was key! Learning curve necessitated training but well worth it!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4442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Aft>
                <a:spcPts val="1500"/>
              </a:spcAft>
            </a:pPr>
            <a:r>
              <a:rPr lang="en-US" sz="1200"/>
              <a:t>Mail merge proved cumbersome; consulted with other PL programs about email platforms</a:t>
            </a:r>
          </a:p>
          <a:p>
            <a:pPr>
              <a:spcAft>
                <a:spcPts val="1500"/>
              </a:spcAft>
            </a:pPr>
            <a:r>
              <a:rPr lang="en-US" sz="1200"/>
              <a:t>In late summer 2021 discovered “Campus Groups” platform and ran with it--Princeton was already using it as a communications tool for all students, faculty, and staff</a:t>
            </a:r>
          </a:p>
          <a:p>
            <a:pPr>
              <a:spcAft>
                <a:spcPts val="1500"/>
              </a:spcAft>
            </a:pPr>
            <a:r>
              <a:rPr lang="en-US" sz="1200"/>
              <a:t>Worked with PU computing staff customized for PL Program</a:t>
            </a:r>
          </a:p>
          <a:p>
            <a:pPr>
              <a:spcAft>
                <a:spcPts val="1500"/>
              </a:spcAft>
            </a:pPr>
            <a:r>
              <a:rPr lang="en-US" sz="1200"/>
              <a:t>Centralized statistics recording (rather than in 2 places)</a:t>
            </a:r>
            <a:br>
              <a:rPr lang="en-US" sz="1200"/>
            </a:br>
            <a:r>
              <a:rPr lang="en-US" sz="1200"/>
              <a:t>(</a:t>
            </a:r>
            <a:r>
              <a:rPr lang="en-US" sz="1200" err="1"/>
              <a:t>libinsight</a:t>
            </a:r>
            <a:r>
              <a:rPr lang="en-US" sz="1200"/>
              <a:t> form replaces</a:t>
            </a:r>
            <a:r>
              <a:rPr lang="en-US" sz="1200">
                <a:solidFill>
                  <a:srgbClr val="0432FF"/>
                </a:solidFill>
              </a:rPr>
              <a:t> </a:t>
            </a:r>
            <a:r>
              <a:rPr lang="en-US" sz="1200"/>
              <a:t>google sheet)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Learning curve for non-public service librarians</a:t>
            </a:r>
          </a:p>
          <a:p>
            <a:endParaRPr lang="en-US"/>
          </a:p>
          <a:p>
            <a:r>
              <a:rPr lang="en-US"/>
              <a:t>mail merge was tricky </a:t>
            </a:r>
            <a:r>
              <a:rPr lang="en-US" err="1"/>
              <a:t>esp</a:t>
            </a:r>
            <a:r>
              <a:rPr lang="en-US"/>
              <a:t> during pandemic when people were using home computers and everyone had different OS/platforms   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606130-78FF-8E47-AF13-A1F35B6609A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17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6226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259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56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3436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ltGray"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9881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9373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0859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429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ltGray"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861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0611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14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96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86354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8079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019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708899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 bwMode="ltGray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545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34315-4198-924F-9CFC-D04EB6A5E88C}" type="datetimeFigureOut">
              <a:rPr lang="en-US" smtClean="0"/>
              <a:t>10/30/2023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A3D2B-D1C9-1941-9F51-247F2DD190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439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30" r:id="rId1"/>
    <p:sldLayoutId id="2147483931" r:id="rId2"/>
    <p:sldLayoutId id="2147483932" r:id="rId3"/>
    <p:sldLayoutId id="2147483933" r:id="rId4"/>
    <p:sldLayoutId id="2147483934" r:id="rId5"/>
    <p:sldLayoutId id="2147483935" r:id="rId6"/>
    <p:sldLayoutId id="2147483936" r:id="rId7"/>
    <p:sldLayoutId id="2147483937" r:id="rId8"/>
    <p:sldLayoutId id="2147483938" r:id="rId9"/>
    <p:sldLayoutId id="2147483939" r:id="rId10"/>
    <p:sldLayoutId id="2147483940" r:id="rId11"/>
    <p:sldLayoutId id="2147483941" r:id="rId12"/>
    <p:sldLayoutId id="2147483942" r:id="rId13"/>
    <p:sldLayoutId id="2147483943" r:id="rId14"/>
    <p:sldLayoutId id="2147483944" r:id="rId15"/>
    <p:sldLayoutId id="2147483945" r:id="rId16"/>
    <p:sldLayoutId id="214748394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58000"/>
              </a:schemeClr>
            </a:gs>
            <a:gs pos="61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F499819-C9A6-4747-0DB9-8A248F2E8B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41000"/>
          </a:blip>
          <a:srcRect t="10685" b="8958"/>
          <a:stretch/>
        </p:blipFill>
        <p:spPr>
          <a:xfrm>
            <a:off x="-1" y="-20961"/>
            <a:ext cx="12192000" cy="68579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127F623-E830-01FF-00FF-AD7576A856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23265" y="2763054"/>
            <a:ext cx="8442800" cy="1289962"/>
          </a:xfrm>
        </p:spPr>
        <p:txBody>
          <a:bodyPr>
            <a:noAutofit/>
          </a:bodyPr>
          <a:lstStyle/>
          <a:p>
            <a:r>
              <a:rPr lang="en-US" sz="6000"/>
              <a:t>Personal Librarians: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564DD4-96F3-E96A-6D05-AE351DCD27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532238" y="4411362"/>
            <a:ext cx="13159946" cy="1532238"/>
          </a:xfrm>
        </p:spPr>
        <p:txBody>
          <a:bodyPr>
            <a:noAutofit/>
          </a:bodyPr>
          <a:lstStyle/>
          <a:p>
            <a:r>
              <a:rPr lang="en-US" sz="4400" i="1"/>
              <a:t>Building Relationships Across Campus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6971D5-F540-F975-663B-4349DBD05A84}"/>
              </a:ext>
            </a:extLst>
          </p:cNvPr>
          <p:cNvSpPr txBox="1"/>
          <p:nvPr/>
        </p:nvSpPr>
        <p:spPr>
          <a:xfrm>
            <a:off x="9218140" y="2763054"/>
            <a:ext cx="2973859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>
                <a:solidFill>
                  <a:schemeClr val="bg1"/>
                </a:solidFill>
              </a:rPr>
              <a:t>Audrey B. Welber</a:t>
            </a:r>
            <a:endParaRPr lang="en-US" sz="2400">
              <a:solidFill>
                <a:schemeClr val="bg1"/>
              </a:solidFill>
            </a:endParaRPr>
          </a:p>
          <a:p>
            <a:endParaRPr lang="en-US" sz="900">
              <a:solidFill>
                <a:schemeClr val="bg1"/>
              </a:solidFill>
            </a:endParaRPr>
          </a:p>
          <a:p>
            <a:r>
              <a:rPr lang="en-US" sz="2400">
                <a:solidFill>
                  <a:schemeClr val="bg1"/>
                </a:solidFill>
              </a:rPr>
              <a:t>Princeton University</a:t>
            </a:r>
          </a:p>
        </p:txBody>
      </p:sp>
    </p:spTree>
    <p:extLst>
      <p:ext uri="{BB962C8B-B14F-4D97-AF65-F5344CB8AC3E}">
        <p14:creationId xmlns:p14="http://schemas.microsoft.com/office/powerpoint/2010/main" val="518121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4" descr="Office items on a table">
            <a:extLst>
              <a:ext uri="{FF2B5EF4-FFF2-40B4-BE49-F238E27FC236}">
                <a16:creationId xmlns:a16="http://schemas.microsoft.com/office/drawing/2014/main" id="{69A6A576-220C-8075-DF54-4D1029D72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grayscl/>
            <a:alphaModFix amt="0"/>
          </a:blip>
          <a:srcRect t="13083" b="12414"/>
          <a:stretch/>
        </p:blipFill>
        <p:spPr>
          <a:xfrm>
            <a:off x="-214951" y="-361151"/>
            <a:ext cx="1248359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19FE6C0-069D-570F-B98A-977D09007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Initial Improvements (2018-2020)</a:t>
            </a: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EE8F155D-78D8-43C7-2294-F546A24FD2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513" y="2168460"/>
            <a:ext cx="12483591" cy="4811352"/>
          </a:xfrm>
        </p:spPr>
        <p:txBody>
          <a:bodyPr anchor="ctr">
            <a:normAutofit fontScale="92500" lnSpcReduction="10000"/>
          </a:bodyPr>
          <a:lstStyle/>
          <a:p>
            <a:pPr>
              <a:spcAft>
                <a:spcPts val="1500"/>
              </a:spcAft>
            </a:pPr>
            <a:r>
              <a:rPr lang="en-US" sz="3500"/>
              <a:t>Switched to Word/Outlook “mail merge” </a:t>
            </a:r>
          </a:p>
          <a:p>
            <a:pPr>
              <a:spcAft>
                <a:spcPts val="1500"/>
              </a:spcAft>
            </a:pPr>
            <a:r>
              <a:rPr lang="en-US" sz="3500"/>
              <a:t>Separate emails to first/second years and </a:t>
            </a:r>
            <a:br>
              <a:rPr lang="en-US" sz="3500"/>
            </a:br>
            <a:r>
              <a:rPr lang="en-US" sz="3500"/>
              <a:t>juniors/seniors (emphasizing specialists)</a:t>
            </a:r>
          </a:p>
          <a:p>
            <a:pPr>
              <a:spcAft>
                <a:spcPts val="1500"/>
              </a:spcAft>
            </a:pPr>
            <a:r>
              <a:rPr lang="en-US" sz="3500"/>
              <a:t>Confirmed commitment before re-enrolling PLs</a:t>
            </a:r>
          </a:p>
          <a:p>
            <a:pPr>
              <a:spcAft>
                <a:spcPts val="1500"/>
              </a:spcAft>
            </a:pPr>
            <a:r>
              <a:rPr lang="en-US" sz="3500"/>
              <a:t>Inclusion of non-librarians </a:t>
            </a:r>
          </a:p>
          <a:p>
            <a:pPr>
              <a:spcAft>
                <a:spcPts val="1500"/>
              </a:spcAft>
            </a:pPr>
            <a:r>
              <a:rPr lang="en-US" sz="3500"/>
              <a:t>Internal PL website with templates, documentation</a:t>
            </a:r>
          </a:p>
          <a:p>
            <a:pPr>
              <a:spcAft>
                <a:spcPts val="1500"/>
              </a:spcAft>
            </a:pPr>
            <a:r>
              <a:rPr lang="en-US" sz="3500"/>
              <a:t>PL program gained momentum during pandemic</a:t>
            </a:r>
          </a:p>
          <a:p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1391206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75354F-A25A-8188-881F-85621CBAE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843" y="753228"/>
            <a:ext cx="9284043" cy="1080938"/>
          </a:xfrm>
        </p:spPr>
        <p:txBody>
          <a:bodyPr/>
          <a:lstStyle/>
          <a:p>
            <a:r>
              <a:rPr lang="en-US"/>
              <a:t>Technical Refinements (2021-2023)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CC56F6-DB68-93FB-5989-06D22212E8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092" y="2506662"/>
            <a:ext cx="11049816" cy="4351338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r>
              <a:rPr lang="en-US" sz="3200"/>
              <a:t>Mail merge proved cumbersome</a:t>
            </a:r>
          </a:p>
          <a:p>
            <a:pPr>
              <a:spcAft>
                <a:spcPts val="1500"/>
              </a:spcAft>
            </a:pPr>
            <a:r>
              <a:rPr lang="en-US" sz="3200"/>
              <a:t>Discovered “Campus Groups” platform and ran with it</a:t>
            </a:r>
          </a:p>
          <a:p>
            <a:pPr>
              <a:spcAft>
                <a:spcPts val="1500"/>
              </a:spcAft>
            </a:pPr>
            <a:r>
              <a:rPr lang="en-US" sz="3200"/>
              <a:t>Customized for PL Program</a:t>
            </a:r>
          </a:p>
          <a:p>
            <a:pPr>
              <a:spcAft>
                <a:spcPts val="1500"/>
              </a:spcAft>
            </a:pPr>
            <a:r>
              <a:rPr lang="en-US" sz="3200"/>
              <a:t>Centralized statistics recording (</a:t>
            </a:r>
            <a:r>
              <a:rPr lang="en-US" sz="3200" err="1"/>
              <a:t>libinsight</a:t>
            </a:r>
            <a:r>
              <a:rPr lang="en-US" sz="3200"/>
              <a:t> form)</a:t>
            </a:r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318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87A0-F085-D973-1E93-DEDE59224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Features of new emailing platform </a:t>
            </a:r>
            <a:br>
              <a:rPr lang="en-US"/>
            </a:br>
            <a:r>
              <a:rPr lang="en-US"/>
              <a:t>(Campus Groups)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F6773-1DF8-E129-3CD5-E4839F08C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11895"/>
            <a:ext cx="11088346" cy="455983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spcAft>
                <a:spcPts val="1500"/>
              </a:spcAft>
              <a:buNone/>
            </a:pPr>
            <a:endParaRPr lang="en-US" sz="3500" b="1">
              <a:solidFill>
                <a:srgbClr val="0432FF"/>
              </a:solidFill>
            </a:endParaRPr>
          </a:p>
          <a:p>
            <a:pPr>
              <a:spcAft>
                <a:spcPts val="1500"/>
              </a:spcAft>
            </a:pPr>
            <a:r>
              <a:rPr lang="en-US" sz="4200"/>
              <a:t>Ability to share email templates and images with PL colleagues</a:t>
            </a:r>
          </a:p>
          <a:p>
            <a:pPr>
              <a:spcAft>
                <a:spcPts val="1500"/>
              </a:spcAft>
            </a:pPr>
            <a:r>
              <a:rPr lang="en-US" sz="4200"/>
              <a:t>Ability to tag student </a:t>
            </a:r>
            <a:r>
              <a:rPr lang="en-US" sz="4200" err="1"/>
              <a:t>netids</a:t>
            </a:r>
            <a:r>
              <a:rPr lang="en-US" sz="4200"/>
              <a:t> (e.g., with PL </a:t>
            </a:r>
            <a:r>
              <a:rPr lang="en-US" sz="4200" err="1"/>
              <a:t>netid</a:t>
            </a:r>
            <a:r>
              <a:rPr lang="en-US" sz="4200"/>
              <a:t>, athletic teams)</a:t>
            </a:r>
          </a:p>
          <a:p>
            <a:pPr>
              <a:spcAft>
                <a:spcPts val="1500"/>
              </a:spcAft>
            </a:pPr>
            <a:r>
              <a:rPr lang="en-US" sz="4200"/>
              <a:t>Can send reminder emails to PLs </a:t>
            </a:r>
          </a:p>
          <a:p>
            <a:pPr>
              <a:spcAft>
                <a:spcPts val="1500"/>
              </a:spcAft>
            </a:pPr>
            <a:r>
              <a:rPr lang="en-US" sz="4200"/>
              <a:t>Can see student “opens” for emails we send</a:t>
            </a:r>
          </a:p>
          <a:p>
            <a:pPr>
              <a:spcAft>
                <a:spcPts val="1500"/>
              </a:spcAft>
            </a:pPr>
            <a:r>
              <a:rPr lang="en-US" sz="4200"/>
              <a:t>Can send personalized email to all undergraduates at once (e.g., for events)</a:t>
            </a:r>
          </a:p>
          <a:p>
            <a:pPr>
              <a:spcAft>
                <a:spcPts val="1500"/>
              </a:spcAft>
            </a:pPr>
            <a:endParaRPr lang="en-US" sz="3500"/>
          </a:p>
          <a:p>
            <a:endParaRPr lang="en-US"/>
          </a:p>
          <a:p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966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73366-2CD4-ABCF-2530-56B7BE0964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Emails</a:t>
            </a:r>
          </a:p>
        </p:txBody>
      </p:sp>
      <p:pic>
        <p:nvPicPr>
          <p:cNvPr id="5" name="Content Placeholder 4" descr="A screenshot of a email&#10;&#10;Description automatically generated">
            <a:extLst>
              <a:ext uri="{FF2B5EF4-FFF2-40B4-BE49-F238E27FC236}">
                <a16:creationId xmlns:a16="http://schemas.microsoft.com/office/drawing/2014/main" id="{0594F9D6-78D8-D867-A6E6-51A1647CB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414" y="1964267"/>
            <a:ext cx="5254520" cy="4784875"/>
          </a:xfrm>
        </p:spPr>
      </p:pic>
      <p:pic>
        <p:nvPicPr>
          <p:cNvPr id="7" name="Picture 6" descr="A screenshot of a email&#10;&#10;Description automatically generated">
            <a:extLst>
              <a:ext uri="{FF2B5EF4-FFF2-40B4-BE49-F238E27FC236}">
                <a16:creationId xmlns:a16="http://schemas.microsoft.com/office/drawing/2014/main" id="{C4008CB0-8E8C-28AB-A5C6-EC3AE3DFDD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4555" y="1964267"/>
            <a:ext cx="4989579" cy="467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4001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78CF5-5FD7-537A-AF34-0BCD000C1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Refinements to Vision (2021-present)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4C6CD5-1BE8-DE4A-72C0-72312699BC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9984" y="2080271"/>
            <a:ext cx="11633735" cy="4668253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Aft>
                <a:spcPts val="1500"/>
              </a:spcAft>
            </a:pPr>
            <a:r>
              <a:rPr lang="en-US" sz="3200"/>
              <a:t>Emphasis on </a:t>
            </a:r>
            <a:r>
              <a:rPr lang="en-US" sz="3200" i="1"/>
              <a:t>empathy</a:t>
            </a:r>
            <a:r>
              <a:rPr lang="en-US" sz="3200"/>
              <a:t> and </a:t>
            </a:r>
            <a:r>
              <a:rPr lang="en-US" sz="3200" i="1"/>
              <a:t>support</a:t>
            </a:r>
            <a:endParaRPr lang="en-US" sz="3200"/>
          </a:p>
          <a:p>
            <a:pPr>
              <a:spcAft>
                <a:spcPts val="1500"/>
              </a:spcAft>
            </a:pPr>
            <a:r>
              <a:rPr lang="en-US" sz="3200"/>
              <a:t>Less formal emails with graphics </a:t>
            </a:r>
          </a:p>
          <a:p>
            <a:pPr>
              <a:spcAft>
                <a:spcPts val="1500"/>
              </a:spcAft>
            </a:pPr>
            <a:r>
              <a:rPr lang="en-US" sz="3200"/>
              <a:t>Lunches for PLs in which we discuss successes, share emailing tips, etc.</a:t>
            </a:r>
          </a:p>
          <a:p>
            <a:pPr>
              <a:spcAft>
                <a:spcPts val="1500"/>
              </a:spcAft>
            </a:pPr>
            <a:r>
              <a:rPr lang="en-US" sz="3200"/>
              <a:t>Focus on underserved populations and groups with similar backgrounds/interests</a:t>
            </a:r>
          </a:p>
          <a:p>
            <a:pPr>
              <a:spcAft>
                <a:spcPts val="1500"/>
              </a:spcAft>
            </a:pPr>
            <a:r>
              <a:rPr lang="en-US" sz="3200"/>
              <a:t>Allow for possibility of in-person events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0155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032237-53E7-68A8-AD30-E04B012B2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First In-person LNAP (spring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EBABED-D8B8-868A-FEE3-BAA28569D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1583267"/>
            <a:ext cx="11046940" cy="4986867"/>
          </a:xfrm>
        </p:spPr>
        <p:txBody>
          <a:bodyPr>
            <a:normAutofit/>
          </a:bodyPr>
          <a:lstStyle/>
          <a:p>
            <a:pPr>
              <a:spcAft>
                <a:spcPts val="1500"/>
              </a:spcAft>
            </a:pPr>
            <a:endParaRPr lang="en-US" sz="3000"/>
          </a:p>
          <a:p>
            <a:pPr>
              <a:spcAft>
                <a:spcPts val="1500"/>
              </a:spcAft>
            </a:pPr>
            <a:r>
              <a:rPr lang="en-US" sz="3000"/>
              <a:t>Over 300 students showed up; exciting, supportive atmosphere</a:t>
            </a:r>
          </a:p>
          <a:p>
            <a:pPr>
              <a:spcAft>
                <a:spcPts val="1500"/>
              </a:spcAft>
            </a:pPr>
            <a:r>
              <a:rPr lang="en-US" sz="3000"/>
              <a:t>Advertised both by PL emails and via social media</a:t>
            </a:r>
          </a:p>
          <a:p>
            <a:pPr>
              <a:spcAft>
                <a:spcPts val="1500"/>
              </a:spcAft>
            </a:pPr>
            <a:r>
              <a:rPr lang="en-US" sz="3000"/>
              <a:t>6-11pm on a Sunday night 3 days away from Dean’s Date</a:t>
            </a:r>
          </a:p>
          <a:p>
            <a:pPr>
              <a:spcAft>
                <a:spcPts val="1500"/>
              </a:spcAft>
            </a:pPr>
            <a:r>
              <a:rPr lang="en-US" sz="3000"/>
              <a:t>Staffed by PLs and Writing Center Fellows</a:t>
            </a:r>
          </a:p>
          <a:p>
            <a:pPr>
              <a:spcAft>
                <a:spcPts val="1500"/>
              </a:spcAft>
            </a:pPr>
            <a:r>
              <a:rPr lang="en-US" sz="3000"/>
              <a:t>Ran out of food 3 times during event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2691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00E28-1057-4049-ACCD-573C13104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Modifications to next LNAP event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743C06-067C-0C47-B489-5F8E851708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133" y="2370740"/>
            <a:ext cx="11480799" cy="4148594"/>
          </a:xfrm>
        </p:spPr>
        <p:txBody>
          <a:bodyPr vert="horz" lIns="91440" tIns="45720" rIns="91440" bIns="45720" rtlCol="0" anchor="t">
            <a:normAutofit fontScale="92500"/>
          </a:bodyPr>
          <a:lstStyle/>
          <a:p>
            <a:pPr>
              <a:spcAft>
                <a:spcPts val="1500"/>
              </a:spcAft>
            </a:pPr>
            <a:r>
              <a:rPr lang="en-US" sz="3500"/>
              <a:t>We tweaked the poster to de-emphasize “procrastination”</a:t>
            </a:r>
          </a:p>
          <a:p>
            <a:pPr>
              <a:spcAft>
                <a:spcPts val="1500"/>
              </a:spcAft>
            </a:pPr>
            <a:r>
              <a:rPr lang="en-US" sz="3500"/>
              <a:t>Expanded to two campus library locations—Main library and “collaboration hub” in Science library</a:t>
            </a:r>
          </a:p>
          <a:p>
            <a:pPr>
              <a:spcAft>
                <a:spcPts val="1500"/>
              </a:spcAft>
            </a:pPr>
            <a:r>
              <a:rPr lang="en-US" sz="3500"/>
              <a:t>Science library had popcorn maker with toppings (a big hit!)</a:t>
            </a:r>
          </a:p>
          <a:p>
            <a:pPr>
              <a:spcAft>
                <a:spcPts val="1500"/>
              </a:spcAft>
            </a:pPr>
            <a:r>
              <a:rPr lang="en-US" sz="3500"/>
              <a:t>PLs sent advertisement to their rosters and Library Communications used social media</a:t>
            </a:r>
          </a:p>
          <a:p>
            <a:pPr>
              <a:spcAft>
                <a:spcPts val="1500"/>
              </a:spcAft>
            </a:pPr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3495410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F7D1D-8461-F429-4769-601655E4E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LNAP Led to Expansion of PL Program!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DEE22C-1031-66C6-F992-10F4F88469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309163"/>
            <a:ext cx="11183565" cy="4002143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spcAft>
                <a:spcPts val="1500"/>
              </a:spcAft>
            </a:pPr>
            <a:r>
              <a:rPr lang="en-US" sz="3200"/>
              <a:t>Deans of Student Services saw Instagram post about spring 2022 LNAP event—they reached out about a specialized subset of PL program for athletes</a:t>
            </a:r>
          </a:p>
          <a:p>
            <a:pPr>
              <a:spcAft>
                <a:spcPts val="1500"/>
              </a:spcAft>
            </a:pPr>
            <a:r>
              <a:rPr lang="en-US" sz="3200"/>
              <a:t>We decided to start with Football team since many were in need of extra academic support</a:t>
            </a:r>
          </a:p>
        </p:txBody>
      </p:sp>
    </p:spTree>
    <p:extLst>
      <p:ext uri="{BB962C8B-B14F-4D97-AF65-F5344CB8AC3E}">
        <p14:creationId xmlns:p14="http://schemas.microsoft.com/office/powerpoint/2010/main" val="8502025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564D80-520E-C187-942A-1C4B47F78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PL Football Pilot (Fall 2022)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B00B25-A9C2-6F9A-3B63-369989665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268" y="1718920"/>
            <a:ext cx="7686164" cy="5077296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en-US"/>
          </a:p>
          <a:p>
            <a:r>
              <a:rPr lang="en-US" sz="3200"/>
              <a:t>I was invited to a panel for junior/senior football players and presented on the PL program</a:t>
            </a:r>
          </a:p>
          <a:p>
            <a:endParaRPr lang="en-US" sz="3200"/>
          </a:p>
          <a:p>
            <a:r>
              <a:rPr lang="en-US" sz="3200"/>
              <a:t>Men’s and Women’s basketball teams learned of the football pilot and asked for</a:t>
            </a:r>
            <a:r>
              <a:rPr lang="en-US" sz="3200" i="1"/>
              <a:t> </a:t>
            </a:r>
            <a:r>
              <a:rPr lang="en-US" sz="3200"/>
              <a:t>their own PL!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E2BE56-D45E-DB02-71C7-41EB8D097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5602" y="2103925"/>
            <a:ext cx="3526794" cy="2049909"/>
          </a:xfrm>
          <a:prstGeom prst="rect">
            <a:avLst/>
          </a:prstGeom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A82F61-42C8-7E1B-7D54-2BA39B0E80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999" y="4375437"/>
            <a:ext cx="2197466" cy="219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59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9D233-C41F-2621-0549-E2454F80B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Sample email to football team</a:t>
            </a:r>
          </a:p>
        </p:txBody>
      </p:sp>
      <p:pic>
        <p:nvPicPr>
          <p:cNvPr id="5" name="Content Placeholder 4" descr="A screenshot of a child smiling&#10;&#10;Description automatically generated">
            <a:extLst>
              <a:ext uri="{FF2B5EF4-FFF2-40B4-BE49-F238E27FC236}">
                <a16:creationId xmlns:a16="http://schemas.microsoft.com/office/drawing/2014/main" id="{267D651A-DD3F-C359-4A6A-9389B029B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84287" y="2091266"/>
            <a:ext cx="4711446" cy="4558595"/>
          </a:xfrm>
        </p:spPr>
      </p:pic>
    </p:spTree>
    <p:extLst>
      <p:ext uri="{BB962C8B-B14F-4D97-AF65-F5344CB8AC3E}">
        <p14:creationId xmlns:p14="http://schemas.microsoft.com/office/powerpoint/2010/main" val="33154850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CE8-1F53-8E6A-8F62-8D13E365D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Time for a poll!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C594C-851E-16D6-8E27-7F2D3D415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954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E19818-EEA7-FD80-E55B-5E15C7F8A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Enhancements and Expansion (Fall 2023)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4B3AD7-AE68-B72B-1C57-345D62D2B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1516" y="2203634"/>
            <a:ext cx="11251933" cy="4713633"/>
          </a:xfrm>
        </p:spPr>
        <p:txBody>
          <a:bodyPr>
            <a:noAutofit/>
          </a:bodyPr>
          <a:lstStyle/>
          <a:p>
            <a:r>
              <a:rPr lang="en-US" sz="3200"/>
              <a:t>Athletic Teams expanded to Track &amp; Field, Wrestling, and Hockey—PLs invited to team meetings/practices</a:t>
            </a:r>
            <a:br>
              <a:rPr lang="en-US" sz="3200"/>
            </a:br>
            <a:endParaRPr lang="en-US" sz="3200"/>
          </a:p>
          <a:p>
            <a:r>
              <a:rPr lang="en-US" sz="3200"/>
              <a:t>Creation of “Freshman Scholars Institute” Cohort (First gen, low income students) at request of FSI program</a:t>
            </a:r>
            <a:br>
              <a:rPr lang="en-US" sz="3200"/>
            </a:br>
            <a:endParaRPr lang="en-US" sz="3200"/>
          </a:p>
          <a:p>
            <a:r>
              <a:rPr lang="en-US" sz="3200"/>
              <a:t>I have an assistant to help with administrative tasks</a:t>
            </a:r>
          </a:p>
        </p:txBody>
      </p:sp>
    </p:spTree>
    <p:extLst>
      <p:ext uri="{BB962C8B-B14F-4D97-AF65-F5344CB8AC3E}">
        <p14:creationId xmlns:p14="http://schemas.microsoft.com/office/powerpoint/2010/main" val="36115351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E0F82-FBE7-C3C2-D696-9EAF16153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 Few Student Testimonials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D8BBA-AEDE-2E87-152B-5A0B199211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770" y="1998134"/>
            <a:ext cx="10801763" cy="4859866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12000">
                <a:solidFill>
                  <a:schemeClr val="bg1"/>
                </a:solidFill>
              </a:rPr>
              <a:t>From a junior: </a:t>
            </a:r>
            <a:r>
              <a:rPr lang="en-US" sz="12000" b="0" i="1">
                <a:effectLst/>
              </a:rPr>
              <a:t>I now realize how much time and effort I wasted in the past...all Princeton students should take full advantage of this resource.”</a:t>
            </a:r>
            <a:endParaRPr lang="en-US" sz="12000"/>
          </a:p>
          <a:p>
            <a:pPr marL="0" indent="0">
              <a:lnSpc>
                <a:spcPct val="120000"/>
              </a:lnSpc>
              <a:spcAft>
                <a:spcPts val="1000"/>
              </a:spcAft>
              <a:buNone/>
            </a:pPr>
            <a:r>
              <a:rPr lang="en-US" sz="12000">
                <a:solidFill>
                  <a:schemeClr val="bg1"/>
                </a:solidFill>
              </a:rPr>
              <a:t>From a senior who had never contacted a librarian (due to fear and stress): </a:t>
            </a:r>
            <a:br>
              <a:rPr lang="en-US" sz="12000"/>
            </a:br>
            <a:r>
              <a:rPr lang="en-US" sz="12000" i="1"/>
              <a:t>“My personal librarian not only pointed me to resources and a  subject specialist, but talking to her gave me confidence that I can do this!”</a:t>
            </a:r>
          </a:p>
          <a:p>
            <a:pPr marL="0" indent="0">
              <a:buNone/>
            </a:pPr>
            <a:endParaRPr lang="en-US" sz="2800"/>
          </a:p>
        </p:txBody>
      </p:sp>
    </p:spTree>
    <p:extLst>
      <p:ext uri="{BB962C8B-B14F-4D97-AF65-F5344CB8AC3E}">
        <p14:creationId xmlns:p14="http://schemas.microsoft.com/office/powerpoint/2010/main" val="26840632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1AE17-C27C-7629-7898-51C5D4B2F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Future Refinements/Possibilities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2B5B6-8E93-0C9A-E4FC-5FA99C884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7133" y="2116667"/>
            <a:ext cx="11650133" cy="48514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600"/>
              <a:t>Use of “Badges” in Campus Groups so students can proactively locate their PL, and PLs can include their bios (we lost this functionality when we moved to new interface)</a:t>
            </a:r>
          </a:p>
          <a:p>
            <a:r>
              <a:rPr lang="en-US" sz="2600"/>
              <a:t>Assessment using statistics gathered via </a:t>
            </a:r>
            <a:r>
              <a:rPr lang="en-US" sz="2600" err="1"/>
              <a:t>Libinsight</a:t>
            </a:r>
            <a:endParaRPr lang="en-US" sz="2600"/>
          </a:p>
          <a:p>
            <a:r>
              <a:rPr lang="en-US" sz="2600"/>
              <a:t>Fine-tune the timing of emails</a:t>
            </a:r>
          </a:p>
          <a:p>
            <a:r>
              <a:rPr lang="en-US" sz="2600"/>
              <a:t>Popcorn maker at main library for in-person events</a:t>
            </a:r>
          </a:p>
          <a:p>
            <a:r>
              <a:rPr lang="en-US" sz="2600"/>
              <a:t>Include new Grad students somehow? (we’ve already had inquiries!)</a:t>
            </a:r>
          </a:p>
          <a:p>
            <a:r>
              <a:rPr lang="en-US" sz="2600"/>
              <a:t>Residential College pairing for possibility of in-person study breaks</a:t>
            </a:r>
          </a:p>
          <a:p>
            <a:r>
              <a:rPr lang="en-US" sz="2600"/>
              <a:t>Add even more athletic teams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505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CE8-1F53-8E6A-8F62-8D13E365D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Final poll!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C594C-851E-16D6-8E27-7F2D3D415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4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5B4A6-CD13-3B2A-5892-D729CA0F46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9410A-BD93-77CC-52A5-82937266C6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2248" y="3598461"/>
            <a:ext cx="9088847" cy="155153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/>
              <a:t>I’d love to hear from you!</a:t>
            </a:r>
          </a:p>
          <a:p>
            <a:pPr marL="0" indent="0" algn="ctr">
              <a:buNone/>
            </a:pPr>
            <a:r>
              <a:rPr lang="en-US" sz="4000" i="1" err="1"/>
              <a:t>abw@princeton.edu</a:t>
            </a:r>
            <a:endParaRPr lang="en-US" sz="4000" i="1"/>
          </a:p>
        </p:txBody>
      </p:sp>
      <p:pic>
        <p:nvPicPr>
          <p:cNvPr id="5" name="Picture 4" descr="A child with a mascot&#10;&#10;Description automatically generated">
            <a:extLst>
              <a:ext uri="{FF2B5EF4-FFF2-40B4-BE49-F238E27FC236}">
                <a16:creationId xmlns:a16="http://schemas.microsoft.com/office/drawing/2014/main" id="{6210648C-7D7A-9F67-576C-2ED78D7E01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2023" y="2425318"/>
            <a:ext cx="2766667" cy="3732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3626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1" name="Rectangle 10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3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0020C4-B1DA-0DFB-4C10-009F36D88A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2113872"/>
            <a:ext cx="6019799" cy="4964261"/>
          </a:xfrm>
        </p:spPr>
        <p:txBody>
          <a:bodyPr>
            <a:normAutofit/>
          </a:bodyPr>
          <a:lstStyle/>
          <a:p>
            <a:r>
              <a:rPr lang="en-US"/>
              <a:t>Every undergraduate is paired with a Personal Librarian (includes librarians and support staff)</a:t>
            </a:r>
          </a:p>
          <a:p>
            <a:r>
              <a:rPr lang="en-US"/>
              <a:t>While most students are paired randomly, we are increasingly pairing by groups, such as athletic teams and First Gen Low Income (our “Freshman Scholars Institute” program)</a:t>
            </a:r>
          </a:p>
          <a:p>
            <a:r>
              <a:rPr lang="en-US"/>
              <a:t>We hold in-person outreach and support events publicized via PL program</a:t>
            </a:r>
          </a:p>
          <a:p>
            <a:r>
              <a:rPr lang="en-US"/>
              <a:t>Word of mouth has contributed to success of program</a:t>
            </a:r>
          </a:p>
          <a:p>
            <a:endParaRPr lang="en-US" sz="1700"/>
          </a:p>
        </p:txBody>
      </p:sp>
      <p:pic>
        <p:nvPicPr>
          <p:cNvPr id="5" name="Picture 4" descr="A dog sitting at a table with a computer&#10;&#10;Description automatically generated">
            <a:extLst>
              <a:ext uri="{FF2B5EF4-FFF2-40B4-BE49-F238E27FC236}">
                <a16:creationId xmlns:a16="http://schemas.microsoft.com/office/drawing/2014/main" id="{BE0A2981-71A1-E0DB-586B-921D547F011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-2" b="15600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6882B9-D1B0-E5F9-CBC8-2112C08F39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en-US" sz="2500"/>
              <a:t>Overview of Princeton’s Personal </a:t>
            </a:r>
            <a:br>
              <a:rPr lang="en-US" sz="2500"/>
            </a:br>
            <a:r>
              <a:rPr lang="en-US" sz="2500"/>
              <a:t>Librarian (PL) Program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45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DBCCE8-1F53-8E6A-8F62-8D13E365D9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Time for a poll!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EC594C-851E-16D6-8E27-7F2D3D4159F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0128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A4B4-8719-C7FB-3988-AEDCBE1EAA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770161"/>
            <a:ext cx="10210800" cy="1080938"/>
          </a:xfrm>
        </p:spPr>
        <p:txBody>
          <a:bodyPr>
            <a:normAutofit/>
          </a:bodyPr>
          <a:lstStyle/>
          <a:p>
            <a:r>
              <a:rPr lang="en-US"/>
              <a:t>Beginnings (Fall 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980D9-FA93-13E6-F81B-CE8B3A4B7475}"/>
              </a:ext>
            </a:extLst>
          </p:cNvPr>
          <p:cNvSpPr txBox="1"/>
          <p:nvPr/>
        </p:nvSpPr>
        <p:spPr>
          <a:xfrm>
            <a:off x="357140" y="2082572"/>
            <a:ext cx="12406933" cy="750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Launched as a pilot in Fall 2017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Modeled after Yale’s program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Began with </a:t>
            </a:r>
            <a:r>
              <a:rPr lang="en-US" sz="3200"/>
              <a:t>f</a:t>
            </a:r>
            <a:r>
              <a:rPr lang="en-US" sz="3200" kern="1200"/>
              <a:t>irst/second year students, paired randomly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Envisioned as “safety net” for students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Only reference/subject librarians involved at first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kern="1200"/>
              <a:t>Collaboration with PU registrar</a:t>
            </a:r>
          </a:p>
          <a:p>
            <a:endParaRPr lang="en-US" sz="32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233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7A4B4-8719-C7FB-3988-AEDCBE1EA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Initial Implementation (2017-18)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B980D9-FA93-13E6-F81B-CE8B3A4B7475}"/>
              </a:ext>
            </a:extLst>
          </p:cNvPr>
          <p:cNvSpPr txBox="1"/>
          <p:nvPr/>
        </p:nvSpPr>
        <p:spPr>
          <a:xfrm>
            <a:off x="877330" y="2125362"/>
            <a:ext cx="12192000" cy="687111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kern="1200"/>
              <a:t>Registrar sent undergraduate IDs in August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/>
              <a:t>Each PL assigned a student roster of 50-100 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/>
              <a:t>Public-facing </a:t>
            </a:r>
            <a:r>
              <a:rPr lang="en-US" sz="3600" kern="1200"/>
              <a:t>page so students could</a:t>
            </a:r>
            <a:br>
              <a:rPr lang="en-US" sz="3600"/>
            </a:br>
            <a:r>
              <a:rPr lang="en-US" sz="3600" kern="1200"/>
              <a:t>proactively locate their PL</a:t>
            </a:r>
            <a:r>
              <a:rPr lang="en-US" sz="3600"/>
              <a:t> </a:t>
            </a:r>
            <a:endParaRPr lang="en-US" sz="3600" kern="1200"/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kern="1200"/>
              <a:t>Each PL downloads student roster from .csv file</a:t>
            </a:r>
            <a:r>
              <a:rPr lang="en-US" sz="3600"/>
              <a:t> </a:t>
            </a:r>
          </a:p>
          <a:p>
            <a:pPr marL="285750" indent="-285750">
              <a:spcAft>
                <a:spcPts val="1500"/>
              </a:spcAft>
              <a:buFont typeface="Arial" panose="020B0604020202020204" pitchFamily="34" charset="0"/>
              <a:buChar char="•"/>
            </a:pPr>
            <a:r>
              <a:rPr lang="en-US" sz="3600" kern="1200"/>
              <a:t>PLs instructed to use Bcc for emailing</a:t>
            </a:r>
            <a:r>
              <a:rPr lang="en-US" sz="3600"/>
              <a:t> </a:t>
            </a:r>
            <a:endParaRPr lang="en-US" sz="36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 sz="1800" kern="1200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8521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E5148-DE7F-A5AD-B0D1-87C5828E5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en-US"/>
              <a:t>Early Challenges (2017-18)</a:t>
            </a:r>
          </a:p>
        </p:txBody>
      </p:sp>
      <p:graphicFrame>
        <p:nvGraphicFramePr>
          <p:cNvPr id="57" name="Content Placeholder 2">
            <a:extLst>
              <a:ext uri="{FF2B5EF4-FFF2-40B4-BE49-F238E27FC236}">
                <a16:creationId xmlns:a16="http://schemas.microsoft.com/office/drawing/2014/main" id="{71002F0B-8842-B1F0-FF87-76C099CB1DD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64826649"/>
              </p:ext>
            </p:extLst>
          </p:nvPr>
        </p:nvGraphicFramePr>
        <p:xfrm>
          <a:off x="681037" y="2336800"/>
          <a:ext cx="10830641" cy="35988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093394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AC0446-F626-7C9E-5C99-8848857C9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0" y="753228"/>
            <a:ext cx="9491095" cy="108093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Early Statistics (2017/18 and 2019/20)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489BF5-FA73-002A-62A1-18BD3E6A2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2044700"/>
            <a:ext cx="13343467" cy="481330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Number of PLs:</a:t>
            </a:r>
            <a:br>
              <a:rPr lang="en-US" sz="3200" b="0" i="0" u="none" strike="noStrike"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effectLst/>
                <a:latin typeface="Arial"/>
                <a:cs typeface="Arial"/>
              </a:rPr>
              <a:t>2017/18: 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36</a:t>
            </a:r>
            <a:r>
              <a:rPr lang="en-US" sz="3200" b="0" i="0" u="none" strike="noStrike">
                <a:effectLst/>
                <a:latin typeface="Arial"/>
                <a:cs typeface="Arial"/>
              </a:rPr>
              <a:t>    </a:t>
            </a:r>
            <a:r>
              <a:rPr lang="en-US" sz="3200">
                <a:latin typeface="Arial"/>
                <a:cs typeface="Arial"/>
              </a:rPr>
              <a:t> </a:t>
            </a:r>
            <a:endParaRPr lang="en-US" sz="3200" b="0" i="0" u="none" strike="noStrike">
              <a:effectLst/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1600"/>
              </a:spcAft>
              <a:buNone/>
            </a:pPr>
            <a:r>
              <a:rPr lang="en-US" sz="3200" b="0" i="0" u="none" strike="noStrike">
                <a:effectLst/>
                <a:latin typeface="Arial"/>
                <a:cs typeface="Arial"/>
              </a:rPr>
              <a:t>2018/19: 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24</a:t>
            </a:r>
            <a:endParaRPr lang="en-US" sz="3200" b="0">
              <a:solidFill>
                <a:schemeClr val="bg1"/>
              </a:solidFill>
              <a:effectLst/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C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ontacts for one PL with 450 students:</a:t>
            </a:r>
            <a:br>
              <a:rPr lang="en-US" sz="3200" b="0" i="0" u="none" strike="noStrike">
                <a:effectLst/>
                <a:latin typeface="Arial" panose="020B0604020202020204" pitchFamily="34" charset="0"/>
              </a:rPr>
            </a:br>
            <a:r>
              <a:rPr lang="en-US" sz="3200" b="0" i="0" u="none" strike="noStrike">
                <a:effectLst/>
                <a:latin typeface="Arial"/>
                <a:cs typeface="Arial"/>
              </a:rPr>
              <a:t>AY2017-8: 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12</a:t>
            </a:r>
            <a:r>
              <a:rPr lang="en-US" sz="3200" b="0" i="0" u="none" strike="noStrike">
                <a:effectLst/>
                <a:latin typeface="Arial"/>
                <a:cs typeface="Arial"/>
              </a:rPr>
              <a:t>        </a:t>
            </a:r>
            <a:r>
              <a:rPr lang="en-US" sz="3200">
                <a:latin typeface="Arial"/>
                <a:cs typeface="Arial"/>
              </a:rPr>
              <a:t> </a:t>
            </a:r>
            <a:endParaRPr lang="en-US" sz="3200" b="0" i="0" u="none" strike="noStrike">
              <a:effectLst/>
              <a:latin typeface="Arial" panose="020B0604020202020204" pitchFamily="34" charset="0"/>
              <a:cs typeface="Arial"/>
            </a:endParaRPr>
          </a:p>
          <a:p>
            <a:pPr marL="0" indent="0">
              <a:buNone/>
            </a:pPr>
            <a:r>
              <a:rPr lang="en-US" sz="3200" b="0" i="0" u="none" strike="noStrike">
                <a:effectLst/>
                <a:latin typeface="Arial"/>
                <a:cs typeface="Arial"/>
              </a:rPr>
              <a:t>AY2018-9: </a:t>
            </a:r>
            <a:r>
              <a:rPr lang="en-US" sz="3200" b="0" i="0" u="none" strike="noStrike">
                <a:solidFill>
                  <a:schemeClr val="bg1"/>
                </a:solidFill>
                <a:effectLst/>
                <a:latin typeface="Arial"/>
                <a:cs typeface="Arial"/>
              </a:rPr>
              <a:t>79</a:t>
            </a:r>
          </a:p>
          <a:p>
            <a:pPr marL="0" indent="0">
              <a:buNone/>
            </a:pPr>
            <a:endParaRPr lang="en-US" sz="3200" b="0" i="0" u="none" strike="noStrike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3200" b="0" i="0" u="none" strike="noStrike">
                <a:effectLst/>
                <a:latin typeface="Arial"/>
                <a:cs typeface="Arial"/>
              </a:rPr>
              <a:t>Total PU Undergraduates: </a:t>
            </a:r>
            <a:r>
              <a:rPr lang="en-US" sz="3200">
                <a:solidFill>
                  <a:schemeClr val="bg1"/>
                </a:solidFill>
                <a:latin typeface="Arial"/>
                <a:cs typeface="Arial"/>
              </a:rPr>
              <a:t>5,353</a:t>
            </a:r>
            <a:endParaRPr lang="en-US" sz="3200" b="0" i="0" u="none" strike="noStrike">
              <a:solidFill>
                <a:schemeClr val="bg1"/>
              </a:solidFill>
              <a:effectLst/>
              <a:latin typeface="Arial" panose="020B0604020202020204" pitchFamily="34" charset="0"/>
              <a:cs typeface="Arial"/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32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89348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E60302-B332-15C6-31DB-8968E5F3D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% Audrey’s student responses 2017- present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23FB627-E86C-95BA-F029-03D69E4BA51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348" y="2131317"/>
            <a:ext cx="7059304" cy="436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651258"/>
      </p:ext>
    </p:extLst>
  </p:cSld>
  <p:clrMapOvr>
    <a:masterClrMapping/>
  </p:clrMapOvr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908eeb5-9d00-41e0-9796-81e9ccc774c3" xsi:nil="true"/>
    <lcf76f155ced4ddcb4097134ff3c332f xmlns="9b9db491-4385-45f1-9eb7-7d00055b11bb">
      <Terms xmlns="http://schemas.microsoft.com/office/infopath/2007/PartnerControls"/>
    </lcf76f155ced4ddcb4097134ff3c332f>
  </documentManagement>
</p:properties>
</file>

<file path=customXml/item2.xml><?xml version="1.0" encoding="utf-8"?>
<?mso-contentType ?>
<SharedContentType xmlns="Microsoft.SharePoint.Taxonomy.ContentTypeSync" SourceId="e1e867eb-0ccf-46b3-a8be-678a344b5681" ContentTypeId="0x0101" PreviousValue="false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E5E18206F30604D8C72713BC37C7121" ma:contentTypeVersion="73" ma:contentTypeDescription="Create a new document." ma:contentTypeScope="" ma:versionID="1366f8155b5fb0a778e3418dc64c15b7">
  <xsd:schema xmlns:xsd="http://www.w3.org/2001/XMLSchema" xmlns:xs="http://www.w3.org/2001/XMLSchema" xmlns:p="http://schemas.microsoft.com/office/2006/metadata/properties" xmlns:ns2="c908eeb5-9d00-41e0-9796-81e9ccc774c3" xmlns:ns3="9b9db491-4385-45f1-9eb7-7d00055b11bb" targetNamespace="http://schemas.microsoft.com/office/2006/metadata/properties" ma:root="true" ma:fieldsID="06eb65899339c7a8899c155524209450" ns2:_="" ns3:_="">
    <xsd:import namespace="c908eeb5-9d00-41e0-9796-81e9ccc774c3"/>
    <xsd:import namespace="9b9db491-4385-45f1-9eb7-7d00055b11bb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EventHashCode" minOccurs="0"/>
                <xsd:element ref="ns3:MediaServiceGenerationTime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8eeb5-9d00-41e0-9796-81e9ccc774c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595e8711-e582-49f8-a14c-50549dc9ded8}" ma:internalName="TaxCatchAll" ma:showField="CatchAllData" ma:web="c908eeb5-9d00-41e0-9796-81e9ccc774c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9db491-4385-45f1-9eb7-7d00055b11b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e1e867eb-0ccf-46b3-a8be-678a344b56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AB337E7-FEFC-4E5A-88A2-7088A2377F7B}">
  <ds:schemaRefs>
    <ds:schemaRef ds:uri="http://purl.org/dc/terms/"/>
    <ds:schemaRef ds:uri="9b9db491-4385-45f1-9eb7-7d00055b11bb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2006/metadata/properties"/>
    <ds:schemaRef ds:uri="http://schemas.microsoft.com/office/infopath/2007/PartnerControls"/>
    <ds:schemaRef ds:uri="c908eeb5-9d00-41e0-9796-81e9ccc774c3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EA62084C-8D33-41DD-AF4E-463507D8BBD6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E2DF96C4-FE00-43C9-831F-7574874B097B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0181EF6-1886-445D-9965-87B6C33BC2FF}">
  <ds:schemaRefs>
    <ds:schemaRef ds:uri="9b9db491-4385-45f1-9eb7-7d00055b11bb"/>
    <ds:schemaRef ds:uri="c908eeb5-9d00-41e0-9796-81e9ccc774c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1812</Words>
  <Application>Microsoft Office PowerPoint</Application>
  <PresentationFormat>Widescreen</PresentationFormat>
  <Paragraphs>229</Paragraphs>
  <Slides>24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Times New Roman</vt:lpstr>
      <vt:lpstr>Trebuchet MS</vt:lpstr>
      <vt:lpstr>Berlin</vt:lpstr>
      <vt:lpstr>Personal Librarians:</vt:lpstr>
      <vt:lpstr>Time for a poll!</vt:lpstr>
      <vt:lpstr>Overview of Princeton’s Personal  Librarian (PL) Program</vt:lpstr>
      <vt:lpstr>Time for a poll!</vt:lpstr>
      <vt:lpstr>Beginnings (Fall 2017)</vt:lpstr>
      <vt:lpstr>Initial Implementation (2017-18)</vt:lpstr>
      <vt:lpstr>Early Challenges (2017-18)</vt:lpstr>
      <vt:lpstr>Early Statistics (2017/18 and 2019/20)</vt:lpstr>
      <vt:lpstr>% Audrey’s student responses 2017- present</vt:lpstr>
      <vt:lpstr>Initial Improvements (2018-2020)</vt:lpstr>
      <vt:lpstr>Technical Refinements (2021-2023)</vt:lpstr>
      <vt:lpstr>Features of new emailing platform  (Campus Groups)</vt:lpstr>
      <vt:lpstr>Sample Emails</vt:lpstr>
      <vt:lpstr>Refinements to Vision (2021-present)</vt:lpstr>
      <vt:lpstr>First In-person LNAP (spring 2022)</vt:lpstr>
      <vt:lpstr>Modifications to next LNAP event (Fall 2022)</vt:lpstr>
      <vt:lpstr>LNAP Led to Expansion of PL Program!</vt:lpstr>
      <vt:lpstr>PL Football Pilot (Fall 2022)</vt:lpstr>
      <vt:lpstr>Sample email to football team</vt:lpstr>
      <vt:lpstr>Enhancements and Expansion (Fall 2023) </vt:lpstr>
      <vt:lpstr>A Few Student Testimonials</vt:lpstr>
      <vt:lpstr>Future Refinements/Possibilities</vt:lpstr>
      <vt:lpstr>Final poll!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Personal Librarians:</dc:title>
  <dc:creator>Audrey B. Welber</dc:creator>
  <cp:lastModifiedBy>McNicol,Jeanette</cp:lastModifiedBy>
  <cp:revision>3</cp:revision>
  <dcterms:created xsi:type="dcterms:W3CDTF">2023-03-14T15:50:36Z</dcterms:created>
  <dcterms:modified xsi:type="dcterms:W3CDTF">2023-10-31T02:40:03Z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0x010100EE5E18206F30604D8C72713BC37C7121</vt:lpwstr>
  </property>
  <property fmtid="{D5CDD505-2E9C-101B-9397-08002B2CF9AE}" pid="3" name="MediaServiceImageTags">
    <vt:lpwstr/>
  </property>
</Properties>
</file>