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90" r:id="rId6"/>
  </p:sldMasterIdLst>
  <p:notesMasterIdLst>
    <p:notesMasterId r:id="rId51"/>
  </p:notesMasterIdLst>
  <p:sldIdLst>
    <p:sldId id="303" r:id="rId7"/>
    <p:sldId id="1975" r:id="rId8"/>
    <p:sldId id="2178" r:id="rId9"/>
    <p:sldId id="1984" r:id="rId10"/>
    <p:sldId id="4522" r:id="rId11"/>
    <p:sldId id="2128" r:id="rId12"/>
    <p:sldId id="2207" r:id="rId13"/>
    <p:sldId id="2129" r:id="rId14"/>
    <p:sldId id="2214" r:id="rId15"/>
    <p:sldId id="2208" r:id="rId16"/>
    <p:sldId id="2196" r:id="rId17"/>
    <p:sldId id="2215" r:id="rId18"/>
    <p:sldId id="2189" r:id="rId19"/>
    <p:sldId id="2194" r:id="rId20"/>
    <p:sldId id="282" r:id="rId21"/>
    <p:sldId id="4526" r:id="rId22"/>
    <p:sldId id="2115" r:id="rId23"/>
    <p:sldId id="2120" r:id="rId24"/>
    <p:sldId id="4525" r:id="rId25"/>
    <p:sldId id="290" r:id="rId26"/>
    <p:sldId id="4527" r:id="rId27"/>
    <p:sldId id="4524" r:id="rId28"/>
    <p:sldId id="312" r:id="rId29"/>
    <p:sldId id="2181" r:id="rId30"/>
    <p:sldId id="2216" r:id="rId31"/>
    <p:sldId id="2242" r:id="rId32"/>
    <p:sldId id="4540" r:id="rId33"/>
    <p:sldId id="4537" r:id="rId34"/>
    <p:sldId id="4534" r:id="rId35"/>
    <p:sldId id="2238" r:id="rId36"/>
    <p:sldId id="4530" r:id="rId37"/>
    <p:sldId id="4538" r:id="rId38"/>
    <p:sldId id="2239" r:id="rId39"/>
    <p:sldId id="272" r:id="rId40"/>
    <p:sldId id="2206" r:id="rId41"/>
    <p:sldId id="2272" r:id="rId42"/>
    <p:sldId id="4539" r:id="rId43"/>
    <p:sldId id="2273" r:id="rId44"/>
    <p:sldId id="4535" r:id="rId45"/>
    <p:sldId id="4536" r:id="rId46"/>
    <p:sldId id="4541" r:id="rId47"/>
    <p:sldId id="2126" r:id="rId48"/>
    <p:sldId id="294"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yle,Brooke" initials="D" lastIdx="35" clrIdx="0">
    <p:extLst>
      <p:ext uri="{19B8F6BF-5375-455C-9EA6-DF929625EA0E}">
        <p15:presenceInfo xmlns:p15="http://schemas.microsoft.com/office/powerpoint/2012/main" userId="S::doyleb@oclc.org::49dc6a4f-fd7c-4d98-ab44-1d56b6669a67" providerId="AD"/>
      </p:ext>
    </p:extLst>
  </p:cmAuthor>
  <p:cmAuthor id="2" name="Cyr,Chris" initials="C" lastIdx="2" clrIdx="1">
    <p:extLst>
      <p:ext uri="{19B8F6BF-5375-455C-9EA6-DF929625EA0E}">
        <p15:presenceInfo xmlns:p15="http://schemas.microsoft.com/office/powerpoint/2012/main" userId="S::cyrc@oclc.org::a2a3f647-033b-4748-a247-d3ffb696e2ac" providerId="AD"/>
      </p:ext>
    </p:extLst>
  </p:cmAuthor>
  <p:cmAuthor id="3" name="Lesley Langa" initials="LL" lastIdx="16" clrIdx="2">
    <p:extLst>
      <p:ext uri="{19B8F6BF-5375-455C-9EA6-DF929625EA0E}">
        <p15:presenceInfo xmlns:p15="http://schemas.microsoft.com/office/powerpoint/2012/main" userId="GkBK1wgzTYlAv0giFO2HgE7UtaPRl3jc4U6g5oHlZhc=" providerId="None"/>
      </p:ext>
    </p:extLst>
  </p:cmAuthor>
  <p:cmAuthor id="4" name="Merrilee Proffitt" initials="MP" lastIdx="1" clrIdx="3">
    <p:extLst>
      <p:ext uri="{19B8F6BF-5375-455C-9EA6-DF929625EA0E}">
        <p15:presenceInfo xmlns:p15="http://schemas.microsoft.com/office/powerpoint/2012/main" userId="X2/Mr/KkOeqCzya24H3qhvnk4dt8DIDsGHnD6aPiRQ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CB8"/>
    <a:srgbClr val="E8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EBC8A-BDAF-4142-835E-586D9DDDF7F1}" v="134" dt="2023-06-19T18:50:06.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4"/>
    <p:restoredTop sz="71995"/>
  </p:normalViewPr>
  <p:slideViewPr>
    <p:cSldViewPr snapToGrid="0">
      <p:cViewPr varScale="1">
        <p:scale>
          <a:sx n="78" d="100"/>
          <a:sy n="78" d="100"/>
        </p:scale>
        <p:origin x="157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caccini,Mercy" userId="697e3a93-9001-4a7c-b31b-20c7ff55e346" providerId="ADAL" clId="{8FBEBC8A-BDAF-4142-835E-586D9DDDF7F1}"/>
    <pc:docChg chg="modSld">
      <pc:chgData name="Procaccini,Mercy" userId="697e3a93-9001-4a7c-b31b-20c7ff55e346" providerId="ADAL" clId="{8FBEBC8A-BDAF-4142-835E-586D9DDDF7F1}" dt="2023-06-19T19:09:42.466" v="447" actId="20577"/>
      <pc:docMkLst>
        <pc:docMk/>
      </pc:docMkLst>
      <pc:sldChg chg="modSp mod">
        <pc:chgData name="Procaccini,Mercy" userId="697e3a93-9001-4a7c-b31b-20c7ff55e346" providerId="ADAL" clId="{8FBEBC8A-BDAF-4142-835E-586D9DDDF7F1}" dt="2023-06-19T18:50:00.721" v="132" actId="962"/>
        <pc:sldMkLst>
          <pc:docMk/>
          <pc:sldMk cId="0" sldId="282"/>
        </pc:sldMkLst>
        <pc:cxnChg chg="mod">
          <ac:chgData name="Procaccini,Mercy" userId="697e3a93-9001-4a7c-b31b-20c7ff55e346" providerId="ADAL" clId="{8FBEBC8A-BDAF-4142-835E-586D9DDDF7F1}" dt="2023-06-19T18:50:00.721" v="132" actId="962"/>
          <ac:cxnSpMkLst>
            <pc:docMk/>
            <pc:sldMk cId="0" sldId="282"/>
            <ac:cxnSpMk id="520" creationId="{00000000-0000-0000-0000-000000000000}"/>
          </ac:cxnSpMkLst>
        </pc:cxnChg>
      </pc:sldChg>
      <pc:sldChg chg="modSp mod modNotesTx">
        <pc:chgData name="Procaccini,Mercy" userId="697e3a93-9001-4a7c-b31b-20c7ff55e346" providerId="ADAL" clId="{8FBEBC8A-BDAF-4142-835E-586D9DDDF7F1}" dt="2023-06-19T19:05:59.718" v="429" actId="20577"/>
        <pc:sldMkLst>
          <pc:docMk/>
          <pc:sldMk cId="1724588146" sldId="290"/>
        </pc:sldMkLst>
        <pc:picChg chg="mod">
          <ac:chgData name="Procaccini,Mercy" userId="697e3a93-9001-4a7c-b31b-20c7ff55e346" providerId="ADAL" clId="{8FBEBC8A-BDAF-4142-835E-586D9DDDF7F1}" dt="2023-06-19T18:54:40.006" v="425" actId="962"/>
          <ac:picMkLst>
            <pc:docMk/>
            <pc:sldMk cId="1724588146" sldId="290"/>
            <ac:picMk id="7" creationId="{5FA90091-3681-C7F5-1CDE-9B4F9D72FFE9}"/>
          </ac:picMkLst>
        </pc:picChg>
      </pc:sldChg>
      <pc:sldChg chg="modSp mod">
        <pc:chgData name="Procaccini,Mercy" userId="697e3a93-9001-4a7c-b31b-20c7ff55e346" providerId="ADAL" clId="{8FBEBC8A-BDAF-4142-835E-586D9DDDF7F1}" dt="2023-06-19T18:50:43.039" v="136" actId="962"/>
        <pc:sldMkLst>
          <pc:docMk/>
          <pc:sldMk cId="3599209209" sldId="294"/>
        </pc:sldMkLst>
        <pc:spChg chg="mod">
          <ac:chgData name="Procaccini,Mercy" userId="697e3a93-9001-4a7c-b31b-20c7ff55e346" providerId="ADAL" clId="{8FBEBC8A-BDAF-4142-835E-586D9DDDF7F1}" dt="2023-06-19T18:50:43.039" v="136" actId="962"/>
          <ac:spMkLst>
            <pc:docMk/>
            <pc:sldMk cId="3599209209" sldId="294"/>
            <ac:spMk id="635" creationId="{00000000-0000-0000-0000-000000000000}"/>
          </ac:spMkLst>
        </pc:spChg>
      </pc:sldChg>
      <pc:sldChg chg="modNotesTx">
        <pc:chgData name="Procaccini,Mercy" userId="697e3a93-9001-4a7c-b31b-20c7ff55e346" providerId="ADAL" clId="{8FBEBC8A-BDAF-4142-835E-586D9DDDF7F1}" dt="2023-06-19T19:03:35.686" v="426" actId="20577"/>
        <pc:sldMkLst>
          <pc:docMk/>
          <pc:sldMk cId="118676203" sldId="303"/>
        </pc:sldMkLst>
      </pc:sldChg>
      <pc:sldChg chg="modSp mod">
        <pc:chgData name="Procaccini,Mercy" userId="697e3a93-9001-4a7c-b31b-20c7ff55e346" providerId="ADAL" clId="{8FBEBC8A-BDAF-4142-835E-586D9DDDF7F1}" dt="2023-06-19T18:50:10.848" v="134" actId="962"/>
        <pc:sldMkLst>
          <pc:docMk/>
          <pc:sldMk cId="1613616798" sldId="312"/>
        </pc:sldMkLst>
        <pc:cxnChg chg="mod">
          <ac:chgData name="Procaccini,Mercy" userId="697e3a93-9001-4a7c-b31b-20c7ff55e346" providerId="ADAL" clId="{8FBEBC8A-BDAF-4142-835E-586D9DDDF7F1}" dt="2023-06-19T18:50:10.848" v="134" actId="962"/>
          <ac:cxnSpMkLst>
            <pc:docMk/>
            <pc:sldMk cId="1613616798" sldId="312"/>
            <ac:cxnSpMk id="4" creationId="{65C7CEE4-66D7-E688-877E-6CEC2D77469C}"/>
          </ac:cxnSpMkLst>
        </pc:cxnChg>
      </pc:sldChg>
      <pc:sldChg chg="modSp">
        <pc:chgData name="Procaccini,Mercy" userId="697e3a93-9001-4a7c-b31b-20c7ff55e346" providerId="ADAL" clId="{8FBEBC8A-BDAF-4142-835E-586D9DDDF7F1}" dt="2023-06-19T18:48:54.336" v="128" actId="962"/>
        <pc:sldMkLst>
          <pc:docMk/>
          <pc:sldMk cId="3861573303" sldId="1975"/>
        </pc:sldMkLst>
        <pc:picChg chg="mod">
          <ac:chgData name="Procaccini,Mercy" userId="697e3a93-9001-4a7c-b31b-20c7ff55e346" providerId="ADAL" clId="{8FBEBC8A-BDAF-4142-835E-586D9DDDF7F1}" dt="2023-06-19T18:48:30.810" v="126" actId="962"/>
          <ac:picMkLst>
            <pc:docMk/>
            <pc:sldMk cId="3861573303" sldId="1975"/>
            <ac:picMk id="1028" creationId="{23D3FF7E-E19D-8E4B-976E-F5529F834686}"/>
          </ac:picMkLst>
        </pc:picChg>
        <pc:picChg chg="mod">
          <ac:chgData name="Procaccini,Mercy" userId="697e3a93-9001-4a7c-b31b-20c7ff55e346" providerId="ADAL" clId="{8FBEBC8A-BDAF-4142-835E-586D9DDDF7F1}" dt="2023-06-19T18:48:47.793" v="127" actId="962"/>
          <ac:picMkLst>
            <pc:docMk/>
            <pc:sldMk cId="3861573303" sldId="1975"/>
            <ac:picMk id="1030" creationId="{4ED95703-C57C-BB40-9B32-32594A92BF8F}"/>
          </ac:picMkLst>
        </pc:picChg>
        <pc:picChg chg="mod">
          <ac:chgData name="Procaccini,Mercy" userId="697e3a93-9001-4a7c-b31b-20c7ff55e346" providerId="ADAL" clId="{8FBEBC8A-BDAF-4142-835E-586D9DDDF7F1}" dt="2023-06-19T18:48:54.336" v="128" actId="962"/>
          <ac:picMkLst>
            <pc:docMk/>
            <pc:sldMk cId="3861573303" sldId="1975"/>
            <ac:picMk id="1032" creationId="{A7A0836A-6F74-124F-8BBF-23337F3E3FC7}"/>
          </ac:picMkLst>
        </pc:picChg>
        <pc:picChg chg="mod">
          <ac:chgData name="Procaccini,Mercy" userId="697e3a93-9001-4a7c-b31b-20c7ff55e346" providerId="ADAL" clId="{8FBEBC8A-BDAF-4142-835E-586D9DDDF7F1}" dt="2023-06-19T18:47:43.163" v="0" actId="962"/>
          <ac:picMkLst>
            <pc:docMk/>
            <pc:sldMk cId="3861573303" sldId="1975"/>
            <ac:picMk id="1034" creationId="{57E16C35-AB98-3E46-A51F-6E1FAF89F69A}"/>
          </ac:picMkLst>
        </pc:picChg>
      </pc:sldChg>
      <pc:sldChg chg="modNotesTx">
        <pc:chgData name="Procaccini,Mercy" userId="697e3a93-9001-4a7c-b31b-20c7ff55e346" providerId="ADAL" clId="{8FBEBC8A-BDAF-4142-835E-586D9DDDF7F1}" dt="2023-06-19T19:08:53.188" v="434" actId="20577"/>
        <pc:sldMkLst>
          <pc:docMk/>
          <pc:sldMk cId="2504056742" sldId="2126"/>
        </pc:sldMkLst>
      </pc:sldChg>
      <pc:sldChg chg="modNotesTx">
        <pc:chgData name="Procaccini,Mercy" userId="697e3a93-9001-4a7c-b31b-20c7ff55e346" providerId="ADAL" clId="{8FBEBC8A-BDAF-4142-835E-586D9DDDF7F1}" dt="2023-06-19T19:04:10.545" v="427" actId="20577"/>
        <pc:sldMkLst>
          <pc:docMk/>
          <pc:sldMk cId="3460742753" sldId="2128"/>
        </pc:sldMkLst>
      </pc:sldChg>
      <pc:sldChg chg="modSp">
        <pc:chgData name="Procaccini,Mercy" userId="697e3a93-9001-4a7c-b31b-20c7ff55e346" providerId="ADAL" clId="{8FBEBC8A-BDAF-4142-835E-586D9DDDF7F1}" dt="2023-06-19T18:49:11.631" v="129" actId="962"/>
        <pc:sldMkLst>
          <pc:docMk/>
          <pc:sldMk cId="3127395070" sldId="2129"/>
        </pc:sldMkLst>
        <pc:graphicFrameChg chg="mod">
          <ac:chgData name="Procaccini,Mercy" userId="697e3a93-9001-4a7c-b31b-20c7ff55e346" providerId="ADAL" clId="{8FBEBC8A-BDAF-4142-835E-586D9DDDF7F1}" dt="2023-06-19T18:49:11.631" v="129" actId="962"/>
          <ac:graphicFrameMkLst>
            <pc:docMk/>
            <pc:sldMk cId="3127395070" sldId="2129"/>
            <ac:graphicFrameMk id="5" creationId="{BFDA8B8C-E98F-4A6D-82CA-CFC6A9A1CA1A}"/>
          </ac:graphicFrameMkLst>
        </pc:graphicFrameChg>
      </pc:sldChg>
      <pc:sldChg chg="modSp mod">
        <pc:chgData name="Procaccini,Mercy" userId="697e3a93-9001-4a7c-b31b-20c7ff55e346" providerId="ADAL" clId="{8FBEBC8A-BDAF-4142-835E-586D9DDDF7F1}" dt="2023-06-19T19:09:42.466" v="447" actId="20577"/>
        <pc:sldMkLst>
          <pc:docMk/>
          <pc:sldMk cId="2279953443" sldId="2178"/>
        </pc:sldMkLst>
        <pc:spChg chg="mod">
          <ac:chgData name="Procaccini,Mercy" userId="697e3a93-9001-4a7c-b31b-20c7ff55e346" providerId="ADAL" clId="{8FBEBC8A-BDAF-4142-835E-586D9DDDF7F1}" dt="2023-06-19T19:09:42.466" v="447" actId="20577"/>
          <ac:spMkLst>
            <pc:docMk/>
            <pc:sldMk cId="2279953443" sldId="2178"/>
            <ac:spMk id="373" creationId="{00000000-0000-0000-0000-000000000000}"/>
          </ac:spMkLst>
        </pc:spChg>
      </pc:sldChg>
      <pc:sldChg chg="modNotesTx">
        <pc:chgData name="Procaccini,Mercy" userId="697e3a93-9001-4a7c-b31b-20c7ff55e346" providerId="ADAL" clId="{8FBEBC8A-BDAF-4142-835E-586D9DDDF7F1}" dt="2023-06-19T19:06:31.958" v="431" actId="20577"/>
        <pc:sldMkLst>
          <pc:docMk/>
          <pc:sldMk cId="0" sldId="2181"/>
        </pc:sldMkLst>
      </pc:sldChg>
      <pc:sldChg chg="modSp mod">
        <pc:chgData name="Procaccini,Mercy" userId="697e3a93-9001-4a7c-b31b-20c7ff55e346" providerId="ADAL" clId="{8FBEBC8A-BDAF-4142-835E-586D9DDDF7F1}" dt="2023-06-19T18:53:54.442" v="251" actId="962"/>
        <pc:sldMkLst>
          <pc:docMk/>
          <pc:sldMk cId="0" sldId="2194"/>
        </pc:sldMkLst>
        <pc:picChg chg="mod">
          <ac:chgData name="Procaccini,Mercy" userId="697e3a93-9001-4a7c-b31b-20c7ff55e346" providerId="ADAL" clId="{8FBEBC8A-BDAF-4142-835E-586D9DDDF7F1}" dt="2023-06-19T18:53:54.442" v="251" actId="962"/>
          <ac:picMkLst>
            <pc:docMk/>
            <pc:sldMk cId="0" sldId="2194"/>
            <ac:picMk id="561" creationId="{00000000-0000-0000-0000-000000000000}"/>
          </ac:picMkLst>
        </pc:picChg>
      </pc:sldChg>
      <pc:sldChg chg="modSp">
        <pc:chgData name="Procaccini,Mercy" userId="697e3a93-9001-4a7c-b31b-20c7ff55e346" providerId="ADAL" clId="{8FBEBC8A-BDAF-4142-835E-586D9DDDF7F1}" dt="2023-06-19T18:49:50.627" v="130" actId="962"/>
        <pc:sldMkLst>
          <pc:docMk/>
          <pc:sldMk cId="1392385708" sldId="2214"/>
        </pc:sldMkLst>
        <pc:graphicFrameChg chg="mod">
          <ac:chgData name="Procaccini,Mercy" userId="697e3a93-9001-4a7c-b31b-20c7ff55e346" providerId="ADAL" clId="{8FBEBC8A-BDAF-4142-835E-586D9DDDF7F1}" dt="2023-06-19T18:49:50.627" v="130" actId="962"/>
          <ac:graphicFrameMkLst>
            <pc:docMk/>
            <pc:sldMk cId="1392385708" sldId="2214"/>
            <ac:graphicFrameMk id="4" creationId="{1C329816-FB60-9D35-CFC3-2890091DA36B}"/>
          </ac:graphicFrameMkLst>
        </pc:graphicFrameChg>
      </pc:sldChg>
      <pc:sldChg chg="modSp">
        <pc:chgData name="Procaccini,Mercy" userId="697e3a93-9001-4a7c-b31b-20c7ff55e346" providerId="ADAL" clId="{8FBEBC8A-BDAF-4142-835E-586D9DDDF7F1}" dt="2023-06-19T18:49:55.921" v="131" actId="962"/>
        <pc:sldMkLst>
          <pc:docMk/>
          <pc:sldMk cId="413406662" sldId="2215"/>
        </pc:sldMkLst>
        <pc:graphicFrameChg chg="mod">
          <ac:chgData name="Procaccini,Mercy" userId="697e3a93-9001-4a7c-b31b-20c7ff55e346" providerId="ADAL" clId="{8FBEBC8A-BDAF-4142-835E-586D9DDDF7F1}" dt="2023-06-19T18:49:55.921" v="131" actId="962"/>
          <ac:graphicFrameMkLst>
            <pc:docMk/>
            <pc:sldMk cId="413406662" sldId="2215"/>
            <ac:graphicFrameMk id="8" creationId="{FDF44196-3D5D-5FFE-AAA7-D69E89AF14DD}"/>
          </ac:graphicFrameMkLst>
        </pc:graphicFrameChg>
      </pc:sldChg>
      <pc:sldChg chg="modNotesTx">
        <pc:chgData name="Procaccini,Mercy" userId="697e3a93-9001-4a7c-b31b-20c7ff55e346" providerId="ADAL" clId="{8FBEBC8A-BDAF-4142-835E-586D9DDDF7F1}" dt="2023-06-19T19:07:17.589" v="432" actId="20577"/>
        <pc:sldMkLst>
          <pc:docMk/>
          <pc:sldMk cId="983149329" sldId="2238"/>
        </pc:sldMkLst>
      </pc:sldChg>
      <pc:sldChg chg="modSp mod">
        <pc:chgData name="Procaccini,Mercy" userId="697e3a93-9001-4a7c-b31b-20c7ff55e346" providerId="ADAL" clId="{8FBEBC8A-BDAF-4142-835E-586D9DDDF7F1}" dt="2023-06-19T18:51:42.264" v="137" actId="962"/>
        <pc:sldMkLst>
          <pc:docMk/>
          <pc:sldMk cId="479830085" sldId="4522"/>
        </pc:sldMkLst>
        <pc:picChg chg="mod">
          <ac:chgData name="Procaccini,Mercy" userId="697e3a93-9001-4a7c-b31b-20c7ff55e346" providerId="ADAL" clId="{8FBEBC8A-BDAF-4142-835E-586D9DDDF7F1}" dt="2023-06-19T18:51:42.264" v="137" actId="962"/>
          <ac:picMkLst>
            <pc:docMk/>
            <pc:sldMk cId="479830085" sldId="4522"/>
            <ac:picMk id="6" creationId="{EF52DF6E-16BA-9F6A-AA4B-E85CA0E73E91}"/>
          </ac:picMkLst>
        </pc:picChg>
      </pc:sldChg>
      <pc:sldChg chg="modSp modNotesTx">
        <pc:chgData name="Procaccini,Mercy" userId="697e3a93-9001-4a7c-b31b-20c7ff55e346" providerId="ADAL" clId="{8FBEBC8A-BDAF-4142-835E-586D9DDDF7F1}" dt="2023-06-19T19:06:18.347" v="430" actId="20577"/>
        <pc:sldMkLst>
          <pc:docMk/>
          <pc:sldMk cId="1816959122" sldId="4524"/>
        </pc:sldMkLst>
        <pc:graphicFrameChg chg="mod">
          <ac:chgData name="Procaccini,Mercy" userId="697e3a93-9001-4a7c-b31b-20c7ff55e346" providerId="ADAL" clId="{8FBEBC8A-BDAF-4142-835E-586D9DDDF7F1}" dt="2023-06-19T18:50:06.216" v="133" actId="962"/>
          <ac:graphicFrameMkLst>
            <pc:docMk/>
            <pc:sldMk cId="1816959122" sldId="4524"/>
            <ac:graphicFrameMk id="4" creationId="{1C329816-FB60-9D35-CFC3-2890091DA36B}"/>
          </ac:graphicFrameMkLst>
        </pc:graphicFrameChg>
      </pc:sldChg>
      <pc:sldChg chg="modNotesTx">
        <pc:chgData name="Procaccini,Mercy" userId="697e3a93-9001-4a7c-b31b-20c7ff55e346" providerId="ADAL" clId="{8FBEBC8A-BDAF-4142-835E-586D9DDDF7F1}" dt="2023-06-19T19:05:20.341" v="428" actId="20577"/>
        <pc:sldMkLst>
          <pc:docMk/>
          <pc:sldMk cId="1970101665" sldId="4526"/>
        </pc:sldMkLst>
      </pc:sldChg>
      <pc:sldChg chg="modSp mod">
        <pc:chgData name="Procaccini,Mercy" userId="697e3a93-9001-4a7c-b31b-20c7ff55e346" providerId="ADAL" clId="{8FBEBC8A-BDAF-4142-835E-586D9DDDF7F1}" dt="2023-06-19T18:50:36.872" v="135" actId="962"/>
        <pc:sldMkLst>
          <pc:docMk/>
          <pc:sldMk cId="2989499109" sldId="4537"/>
        </pc:sldMkLst>
        <pc:spChg chg="mod">
          <ac:chgData name="Procaccini,Mercy" userId="697e3a93-9001-4a7c-b31b-20c7ff55e346" providerId="ADAL" clId="{8FBEBC8A-BDAF-4142-835E-586D9DDDF7F1}" dt="2023-06-19T18:50:36.872" v="135" actId="962"/>
          <ac:spMkLst>
            <pc:docMk/>
            <pc:sldMk cId="2989499109" sldId="4537"/>
            <ac:spMk id="4" creationId="{7B01A14D-DDE1-99A5-DA0C-7877DC32A9B1}"/>
          </ac:spMkLst>
        </pc:spChg>
      </pc:sldChg>
      <pc:sldChg chg="modNotesTx">
        <pc:chgData name="Procaccini,Mercy" userId="697e3a93-9001-4a7c-b31b-20c7ff55e346" providerId="ADAL" clId="{8FBEBC8A-BDAF-4142-835E-586D9DDDF7F1}" dt="2023-06-19T19:08:09.610" v="433" actId="20577"/>
        <pc:sldMkLst>
          <pc:docMk/>
          <pc:sldMk cId="113852842" sldId="453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5107A-BBD5-42F7-AC18-F1DC229C06B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06758D1-BA36-4016-A245-1BA68E09CC12}">
      <dgm:prSet/>
      <dgm:spPr/>
      <dgm:t>
        <a:bodyPr/>
        <a:lstStyle/>
        <a:p>
          <a:pPr rtl="0">
            <a:lnSpc>
              <a:spcPct val="100000"/>
            </a:lnSpc>
          </a:pPr>
          <a:r>
            <a:rPr lang="en-US">
              <a:latin typeface="Arial"/>
            </a:rPr>
            <a:t>User Survey &amp; Individual Interviews</a:t>
          </a:r>
          <a:endParaRPr lang="en-US"/>
        </a:p>
      </dgm:t>
    </dgm:pt>
    <dgm:pt modelId="{C759A206-8404-4EE6-A623-DF40E7413369}" type="parTrans" cxnId="{11CB6E86-E86E-4FD8-9DEC-D47C29B03D30}">
      <dgm:prSet/>
      <dgm:spPr/>
      <dgm:t>
        <a:bodyPr/>
        <a:lstStyle/>
        <a:p>
          <a:endParaRPr lang="en-US"/>
        </a:p>
      </dgm:t>
    </dgm:pt>
    <dgm:pt modelId="{2C999DA9-D8EC-48D1-8FC4-D727DDDD8816}" type="sibTrans" cxnId="{11CB6E86-E86E-4FD8-9DEC-D47C29B03D30}">
      <dgm:prSet/>
      <dgm:spPr/>
      <dgm:t>
        <a:bodyPr/>
        <a:lstStyle/>
        <a:p>
          <a:endParaRPr lang="en-US"/>
        </a:p>
      </dgm:t>
    </dgm:pt>
    <dgm:pt modelId="{9CA9CDDE-6615-40FB-BBFF-44CF4AEDDF8A}">
      <dgm:prSet/>
      <dgm:spPr/>
      <dgm:t>
        <a:bodyPr/>
        <a:lstStyle/>
        <a:p>
          <a:pPr rtl="0">
            <a:lnSpc>
              <a:spcPct val="100000"/>
            </a:lnSpc>
          </a:pPr>
          <a:r>
            <a:rPr lang="en-US">
              <a:latin typeface="Arial"/>
            </a:rPr>
            <a:t>Archivist Focus Group Interviews</a:t>
          </a:r>
          <a:endParaRPr lang="en-US"/>
        </a:p>
      </dgm:t>
    </dgm:pt>
    <dgm:pt modelId="{B21ED93C-7D96-4860-8A0C-9A79D0F05405}" type="parTrans" cxnId="{BC23D4E3-CC06-415F-903E-F213D907F64C}">
      <dgm:prSet/>
      <dgm:spPr/>
      <dgm:t>
        <a:bodyPr/>
        <a:lstStyle/>
        <a:p>
          <a:endParaRPr lang="en-US"/>
        </a:p>
      </dgm:t>
    </dgm:pt>
    <dgm:pt modelId="{1BBD50B6-E845-4637-BB82-45A473C85DB9}" type="sibTrans" cxnId="{BC23D4E3-CC06-415F-903E-F213D907F64C}">
      <dgm:prSet/>
      <dgm:spPr/>
      <dgm:t>
        <a:bodyPr/>
        <a:lstStyle/>
        <a:p>
          <a:endParaRPr lang="en-US"/>
        </a:p>
      </dgm:t>
    </dgm:pt>
    <dgm:pt modelId="{BFEB5626-CB79-474A-872E-58EB0B5F62AE}">
      <dgm:prSet/>
      <dgm:spPr/>
      <dgm:t>
        <a:bodyPr/>
        <a:lstStyle/>
        <a:p>
          <a:pPr>
            <a:lnSpc>
              <a:spcPct val="100000"/>
            </a:lnSpc>
          </a:pPr>
          <a:r>
            <a:rPr lang="en-US">
              <a:latin typeface="Arial"/>
            </a:rPr>
            <a:t>Aggregated Finding</a:t>
          </a:r>
          <a:r>
            <a:rPr lang="en-US"/>
            <a:t> Aid Data</a:t>
          </a:r>
        </a:p>
      </dgm:t>
    </dgm:pt>
    <dgm:pt modelId="{27BD3ED5-4644-446D-9195-8295A452A393}" type="parTrans" cxnId="{DAB79FDC-5B5B-4647-9247-BB0E8EA877BA}">
      <dgm:prSet/>
      <dgm:spPr/>
      <dgm:t>
        <a:bodyPr/>
        <a:lstStyle/>
        <a:p>
          <a:endParaRPr lang="en-US"/>
        </a:p>
      </dgm:t>
    </dgm:pt>
    <dgm:pt modelId="{6AE23C3D-9A9D-4FF9-880A-DD121C0EAAA0}" type="sibTrans" cxnId="{DAB79FDC-5B5B-4647-9247-BB0E8EA877BA}">
      <dgm:prSet/>
      <dgm:spPr/>
      <dgm:t>
        <a:bodyPr/>
        <a:lstStyle/>
        <a:p>
          <a:endParaRPr lang="en-US"/>
        </a:p>
      </dgm:t>
    </dgm:pt>
    <dgm:pt modelId="{DA5C3CEB-B109-4B0F-AFFA-4A1E9D35CB4D}" type="pres">
      <dgm:prSet presAssocID="{6155107A-BBD5-42F7-AC18-F1DC229C06B0}" presName="root" presStyleCnt="0">
        <dgm:presLayoutVars>
          <dgm:dir/>
          <dgm:resizeHandles val="exact"/>
        </dgm:presLayoutVars>
      </dgm:prSet>
      <dgm:spPr/>
    </dgm:pt>
    <dgm:pt modelId="{7352CE7C-0F00-4FE3-AE3A-65362F0CA5D5}" type="pres">
      <dgm:prSet presAssocID="{A06758D1-BA36-4016-A245-1BA68E09CC12}" presName="compNode" presStyleCnt="0"/>
      <dgm:spPr/>
    </dgm:pt>
    <dgm:pt modelId="{827EED26-9350-45FD-B451-A35B37C07BA7}" type="pres">
      <dgm:prSet presAssocID="{A06758D1-BA36-4016-A245-1BA68E09CC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pt>
    <dgm:pt modelId="{A4ACF82E-2F48-4C75-8898-A1838F8B0416}" type="pres">
      <dgm:prSet presAssocID="{A06758D1-BA36-4016-A245-1BA68E09CC12}" presName="spaceRect" presStyleCnt="0"/>
      <dgm:spPr/>
    </dgm:pt>
    <dgm:pt modelId="{EB9FDB48-96D2-4E87-8E9A-F2D3EE75E7AA}" type="pres">
      <dgm:prSet presAssocID="{A06758D1-BA36-4016-A245-1BA68E09CC12}" presName="textRect" presStyleLbl="revTx" presStyleIdx="0" presStyleCnt="3">
        <dgm:presLayoutVars>
          <dgm:chMax val="1"/>
          <dgm:chPref val="1"/>
        </dgm:presLayoutVars>
      </dgm:prSet>
      <dgm:spPr/>
    </dgm:pt>
    <dgm:pt modelId="{76516B32-F9F9-42AF-8E3C-3F97A0B355D0}" type="pres">
      <dgm:prSet presAssocID="{2C999DA9-D8EC-48D1-8FC4-D727DDDD8816}" presName="sibTrans" presStyleCnt="0"/>
      <dgm:spPr/>
    </dgm:pt>
    <dgm:pt modelId="{7C611D6D-83B4-49FB-AC61-EAD6EA969C5A}" type="pres">
      <dgm:prSet presAssocID="{9CA9CDDE-6615-40FB-BBFF-44CF4AEDDF8A}" presName="compNode" presStyleCnt="0"/>
      <dgm:spPr/>
    </dgm:pt>
    <dgm:pt modelId="{47D1FE48-9E07-4D3A-A7C0-D028EE63DD2F}" type="pres">
      <dgm:prSet presAssocID="{9CA9CDDE-6615-40FB-BBFF-44CF4AEDDF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1E5D5E09-A9EC-4144-BF4A-DDB2B7F93C9A}" type="pres">
      <dgm:prSet presAssocID="{9CA9CDDE-6615-40FB-BBFF-44CF4AEDDF8A}" presName="spaceRect" presStyleCnt="0"/>
      <dgm:spPr/>
    </dgm:pt>
    <dgm:pt modelId="{B231E996-B686-434B-BAFE-3971E7383F4D}" type="pres">
      <dgm:prSet presAssocID="{9CA9CDDE-6615-40FB-BBFF-44CF4AEDDF8A}" presName="textRect" presStyleLbl="revTx" presStyleIdx="1" presStyleCnt="3">
        <dgm:presLayoutVars>
          <dgm:chMax val="1"/>
          <dgm:chPref val="1"/>
        </dgm:presLayoutVars>
      </dgm:prSet>
      <dgm:spPr/>
    </dgm:pt>
    <dgm:pt modelId="{46B4F16B-4105-4F3D-8AA3-4B71A1D87FA5}" type="pres">
      <dgm:prSet presAssocID="{1BBD50B6-E845-4637-BB82-45A473C85DB9}" presName="sibTrans" presStyleCnt="0"/>
      <dgm:spPr/>
    </dgm:pt>
    <dgm:pt modelId="{A746DC77-2695-43BA-AE45-1C59D7158F16}" type="pres">
      <dgm:prSet presAssocID="{BFEB5626-CB79-474A-872E-58EB0B5F62AE}" presName="compNode" presStyleCnt="0"/>
      <dgm:spPr/>
    </dgm:pt>
    <dgm:pt modelId="{E4F5FC50-ECF2-4A52-A279-AC888690B328}" type="pres">
      <dgm:prSet presAssocID="{BFEB5626-CB79-474A-872E-58EB0B5F62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B884618-DD56-45A2-90DC-E6880B9C7401}" type="pres">
      <dgm:prSet presAssocID="{BFEB5626-CB79-474A-872E-58EB0B5F62AE}" presName="spaceRect" presStyleCnt="0"/>
      <dgm:spPr/>
    </dgm:pt>
    <dgm:pt modelId="{CB94AB9A-579A-4FFD-8E08-E3A44111EB05}" type="pres">
      <dgm:prSet presAssocID="{BFEB5626-CB79-474A-872E-58EB0B5F62AE}" presName="textRect" presStyleLbl="revTx" presStyleIdx="2" presStyleCnt="3">
        <dgm:presLayoutVars>
          <dgm:chMax val="1"/>
          <dgm:chPref val="1"/>
        </dgm:presLayoutVars>
      </dgm:prSet>
      <dgm:spPr/>
    </dgm:pt>
  </dgm:ptLst>
  <dgm:cxnLst>
    <dgm:cxn modelId="{E199F815-0B25-47F9-BF73-8E1B9B98A359}" type="presOf" srcId="{BFEB5626-CB79-474A-872E-58EB0B5F62AE}" destId="{CB94AB9A-579A-4FFD-8E08-E3A44111EB05}" srcOrd="0" destOrd="0" presId="urn:microsoft.com/office/officeart/2018/2/layout/IconLabelList"/>
    <dgm:cxn modelId="{B255332B-208A-4947-9533-D289DDE7F7FA}" type="presOf" srcId="{9CA9CDDE-6615-40FB-BBFF-44CF4AEDDF8A}" destId="{B231E996-B686-434B-BAFE-3971E7383F4D}" srcOrd="0" destOrd="0" presId="urn:microsoft.com/office/officeart/2018/2/layout/IconLabelList"/>
    <dgm:cxn modelId="{E33DAF64-34DE-41BA-8D96-50D793F699D9}" type="presOf" srcId="{A06758D1-BA36-4016-A245-1BA68E09CC12}" destId="{EB9FDB48-96D2-4E87-8E9A-F2D3EE75E7AA}" srcOrd="0" destOrd="0" presId="urn:microsoft.com/office/officeart/2018/2/layout/IconLabelList"/>
    <dgm:cxn modelId="{11CB6E86-E86E-4FD8-9DEC-D47C29B03D30}" srcId="{6155107A-BBD5-42F7-AC18-F1DC229C06B0}" destId="{A06758D1-BA36-4016-A245-1BA68E09CC12}" srcOrd="0" destOrd="0" parTransId="{C759A206-8404-4EE6-A623-DF40E7413369}" sibTransId="{2C999DA9-D8EC-48D1-8FC4-D727DDDD8816}"/>
    <dgm:cxn modelId="{DAB79FDC-5B5B-4647-9247-BB0E8EA877BA}" srcId="{6155107A-BBD5-42F7-AC18-F1DC229C06B0}" destId="{BFEB5626-CB79-474A-872E-58EB0B5F62AE}" srcOrd="2" destOrd="0" parTransId="{27BD3ED5-4644-446D-9195-8295A452A393}" sibTransId="{6AE23C3D-9A9D-4FF9-880A-DD121C0EAAA0}"/>
    <dgm:cxn modelId="{BC23D4E3-CC06-415F-903E-F213D907F64C}" srcId="{6155107A-BBD5-42F7-AC18-F1DC229C06B0}" destId="{9CA9CDDE-6615-40FB-BBFF-44CF4AEDDF8A}" srcOrd="1" destOrd="0" parTransId="{B21ED93C-7D96-4860-8A0C-9A79D0F05405}" sibTransId="{1BBD50B6-E845-4637-BB82-45A473C85DB9}"/>
    <dgm:cxn modelId="{38865FF3-2A6A-44FD-A8C1-2F864FDC70D8}" type="presOf" srcId="{6155107A-BBD5-42F7-AC18-F1DC229C06B0}" destId="{DA5C3CEB-B109-4B0F-AFFA-4A1E9D35CB4D}" srcOrd="0" destOrd="0" presId="urn:microsoft.com/office/officeart/2018/2/layout/IconLabelList"/>
    <dgm:cxn modelId="{68335B96-B5D0-48FF-9A16-2A9D82B02DFD}" type="presParOf" srcId="{DA5C3CEB-B109-4B0F-AFFA-4A1E9D35CB4D}" destId="{7352CE7C-0F00-4FE3-AE3A-65362F0CA5D5}" srcOrd="0" destOrd="0" presId="urn:microsoft.com/office/officeart/2018/2/layout/IconLabelList"/>
    <dgm:cxn modelId="{1C4B9DF3-0F64-4BEF-8C61-0B3B3E752B88}" type="presParOf" srcId="{7352CE7C-0F00-4FE3-AE3A-65362F0CA5D5}" destId="{827EED26-9350-45FD-B451-A35B37C07BA7}" srcOrd="0" destOrd="0" presId="urn:microsoft.com/office/officeart/2018/2/layout/IconLabelList"/>
    <dgm:cxn modelId="{A3B774E4-A1CE-4EB8-AA60-45FCEC510CF0}" type="presParOf" srcId="{7352CE7C-0F00-4FE3-AE3A-65362F0CA5D5}" destId="{A4ACF82E-2F48-4C75-8898-A1838F8B0416}" srcOrd="1" destOrd="0" presId="urn:microsoft.com/office/officeart/2018/2/layout/IconLabelList"/>
    <dgm:cxn modelId="{9B9B280B-83CD-4E67-907C-EF70F12D1C85}" type="presParOf" srcId="{7352CE7C-0F00-4FE3-AE3A-65362F0CA5D5}" destId="{EB9FDB48-96D2-4E87-8E9A-F2D3EE75E7AA}" srcOrd="2" destOrd="0" presId="urn:microsoft.com/office/officeart/2018/2/layout/IconLabelList"/>
    <dgm:cxn modelId="{96D4FADC-25F1-43E1-96FE-032C199C0B6B}" type="presParOf" srcId="{DA5C3CEB-B109-4B0F-AFFA-4A1E9D35CB4D}" destId="{76516B32-F9F9-42AF-8E3C-3F97A0B355D0}" srcOrd="1" destOrd="0" presId="urn:microsoft.com/office/officeart/2018/2/layout/IconLabelList"/>
    <dgm:cxn modelId="{E8361796-8C47-4FFB-8706-021D1A6400C2}" type="presParOf" srcId="{DA5C3CEB-B109-4B0F-AFFA-4A1E9D35CB4D}" destId="{7C611D6D-83B4-49FB-AC61-EAD6EA969C5A}" srcOrd="2" destOrd="0" presId="urn:microsoft.com/office/officeart/2018/2/layout/IconLabelList"/>
    <dgm:cxn modelId="{BA646AC8-AFC3-49E4-8D52-811E748EC365}" type="presParOf" srcId="{7C611D6D-83B4-49FB-AC61-EAD6EA969C5A}" destId="{47D1FE48-9E07-4D3A-A7C0-D028EE63DD2F}" srcOrd="0" destOrd="0" presId="urn:microsoft.com/office/officeart/2018/2/layout/IconLabelList"/>
    <dgm:cxn modelId="{F14ADFAF-329D-4419-B6B2-B0C6EBFFB158}" type="presParOf" srcId="{7C611D6D-83B4-49FB-AC61-EAD6EA969C5A}" destId="{1E5D5E09-A9EC-4144-BF4A-DDB2B7F93C9A}" srcOrd="1" destOrd="0" presId="urn:microsoft.com/office/officeart/2018/2/layout/IconLabelList"/>
    <dgm:cxn modelId="{2C5A122D-B588-475C-BD36-D7417F8D9226}" type="presParOf" srcId="{7C611D6D-83B4-49FB-AC61-EAD6EA969C5A}" destId="{B231E996-B686-434B-BAFE-3971E7383F4D}" srcOrd="2" destOrd="0" presId="urn:microsoft.com/office/officeart/2018/2/layout/IconLabelList"/>
    <dgm:cxn modelId="{FAC64660-854C-4930-BD93-37C944E95E76}" type="presParOf" srcId="{DA5C3CEB-B109-4B0F-AFFA-4A1E9D35CB4D}" destId="{46B4F16B-4105-4F3D-8AA3-4B71A1D87FA5}" srcOrd="3" destOrd="0" presId="urn:microsoft.com/office/officeart/2018/2/layout/IconLabelList"/>
    <dgm:cxn modelId="{445DE938-C88B-4261-9754-0D9A4146F62A}" type="presParOf" srcId="{DA5C3CEB-B109-4B0F-AFFA-4A1E9D35CB4D}" destId="{A746DC77-2695-43BA-AE45-1C59D7158F16}" srcOrd="4" destOrd="0" presId="urn:microsoft.com/office/officeart/2018/2/layout/IconLabelList"/>
    <dgm:cxn modelId="{D45CD98C-1546-4A7A-94D9-2CBA1A529160}" type="presParOf" srcId="{A746DC77-2695-43BA-AE45-1C59D7158F16}" destId="{E4F5FC50-ECF2-4A52-A279-AC888690B328}" srcOrd="0" destOrd="0" presId="urn:microsoft.com/office/officeart/2018/2/layout/IconLabelList"/>
    <dgm:cxn modelId="{D0A8940E-E40E-4220-8AA5-C24119AB8307}" type="presParOf" srcId="{A746DC77-2695-43BA-AE45-1C59D7158F16}" destId="{5B884618-DD56-45A2-90DC-E6880B9C7401}" srcOrd="1" destOrd="0" presId="urn:microsoft.com/office/officeart/2018/2/layout/IconLabelList"/>
    <dgm:cxn modelId="{0F5F0774-705F-499A-8B36-599C84F48C87}" type="presParOf" srcId="{A746DC77-2695-43BA-AE45-1C59D7158F16}" destId="{CB94AB9A-579A-4FFD-8E08-E3A44111EB0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855E4-B611-FE43-932E-1C6403159130}"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FF02B04C-C87A-B54F-9242-C6F0945E572D}">
      <dgm:prSet phldrT="[Text]"/>
      <dgm:spPr>
        <a:solidFill>
          <a:schemeClr val="accent4"/>
        </a:solidFill>
      </dgm:spPr>
      <dgm:t>
        <a:bodyPr/>
        <a:lstStyle/>
        <a:p>
          <a:r>
            <a:rPr lang="en-US"/>
            <a:t>EAD data analysis</a:t>
          </a:r>
        </a:p>
      </dgm:t>
    </dgm:pt>
    <dgm:pt modelId="{15C2D518-0036-E047-B1FF-3053B6423326}" type="parTrans" cxnId="{481AAF19-0FCE-DF4F-96DA-8E7AE49A0591}">
      <dgm:prSet/>
      <dgm:spPr/>
      <dgm:t>
        <a:bodyPr/>
        <a:lstStyle/>
        <a:p>
          <a:endParaRPr lang="en-US"/>
        </a:p>
      </dgm:t>
    </dgm:pt>
    <dgm:pt modelId="{03A2A9D7-AF0B-A04F-8F1B-3B0F0553B1DE}" type="sibTrans" cxnId="{481AAF19-0FCE-DF4F-96DA-8E7AE49A0591}">
      <dgm:prSet/>
      <dgm:spPr/>
      <dgm:t>
        <a:bodyPr/>
        <a:lstStyle/>
        <a:p>
          <a:endParaRPr lang="en-US"/>
        </a:p>
      </dgm:t>
    </dgm:pt>
    <dgm:pt modelId="{5F39E044-0D41-5341-9775-A591D956DF53}">
      <dgm:prSet phldrT="[Text]"/>
      <dgm:spPr>
        <a:solidFill>
          <a:schemeClr val="accent3"/>
        </a:solidFill>
      </dgm:spPr>
      <dgm:t>
        <a:bodyPr/>
        <a:lstStyle/>
        <a:p>
          <a:r>
            <a:rPr lang="en-US"/>
            <a:t>Pop-Up Survey</a:t>
          </a:r>
        </a:p>
      </dgm:t>
    </dgm:pt>
    <dgm:pt modelId="{6FD384AA-59A7-AF42-8E1F-DABFEEC6BC66}" type="parTrans" cxnId="{85CFA944-6342-F84A-986A-32FD80E58991}">
      <dgm:prSet/>
      <dgm:spPr/>
      <dgm:t>
        <a:bodyPr/>
        <a:lstStyle/>
        <a:p>
          <a:endParaRPr lang="en-US"/>
        </a:p>
      </dgm:t>
    </dgm:pt>
    <dgm:pt modelId="{B13DA6BB-AF41-0345-B85F-06B1215B2FE5}" type="sibTrans" cxnId="{85CFA944-6342-F84A-986A-32FD80E58991}">
      <dgm:prSet/>
      <dgm:spPr/>
      <dgm:t>
        <a:bodyPr/>
        <a:lstStyle/>
        <a:p>
          <a:endParaRPr lang="en-US"/>
        </a:p>
      </dgm:t>
    </dgm:pt>
    <dgm:pt modelId="{D56DE01D-7B48-834D-944B-E5C6734BB922}">
      <dgm:prSet phldrT="[Text]"/>
      <dgm:spPr>
        <a:solidFill>
          <a:schemeClr val="accent6"/>
        </a:solidFill>
      </dgm:spPr>
      <dgm:t>
        <a:bodyPr/>
        <a:lstStyle/>
        <a:p>
          <a:pPr rtl="0"/>
          <a:r>
            <a:rPr lang="en-US"/>
            <a:t>User </a:t>
          </a:r>
          <a:r>
            <a:rPr lang="en-US">
              <a:latin typeface="Arial"/>
            </a:rPr>
            <a:t>Individual Interviews</a:t>
          </a:r>
          <a:endParaRPr lang="en-US"/>
        </a:p>
      </dgm:t>
    </dgm:pt>
    <dgm:pt modelId="{DADEEC22-5A1B-F041-B1F3-23386C811747}" type="parTrans" cxnId="{DF7D7B4F-DFEE-AA4D-9935-6A4AC3FA1CFB}">
      <dgm:prSet/>
      <dgm:spPr/>
      <dgm:t>
        <a:bodyPr/>
        <a:lstStyle/>
        <a:p>
          <a:endParaRPr lang="en-US"/>
        </a:p>
      </dgm:t>
    </dgm:pt>
    <dgm:pt modelId="{D653294B-549B-4B4B-A605-77F2C5297ACE}" type="sibTrans" cxnId="{DF7D7B4F-DFEE-AA4D-9935-6A4AC3FA1CFB}">
      <dgm:prSet/>
      <dgm:spPr/>
      <dgm:t>
        <a:bodyPr/>
        <a:lstStyle/>
        <a:p>
          <a:endParaRPr lang="en-US"/>
        </a:p>
      </dgm:t>
    </dgm:pt>
    <dgm:pt modelId="{430945D6-E159-994A-88E9-C90C3BD28644}">
      <dgm:prSet phldrT="[Text]"/>
      <dgm:spPr>
        <a:solidFill>
          <a:schemeClr val="tx2"/>
        </a:solidFill>
      </dgm:spPr>
      <dgm:t>
        <a:bodyPr/>
        <a:lstStyle/>
        <a:p>
          <a:pPr rtl="0"/>
          <a:r>
            <a:rPr lang="en-US"/>
            <a:t>Archivist Focus </a:t>
          </a:r>
          <a:r>
            <a:rPr lang="en-US">
              <a:latin typeface="Arial"/>
            </a:rPr>
            <a:t>Group Interviews</a:t>
          </a:r>
          <a:endParaRPr lang="en-US"/>
        </a:p>
      </dgm:t>
    </dgm:pt>
    <dgm:pt modelId="{93D5FBFE-CDBB-754F-A7F8-18CCD481E057}" type="parTrans" cxnId="{A328082C-DE5B-0849-8B67-02DBAA7B1B3C}">
      <dgm:prSet/>
      <dgm:spPr/>
      <dgm:t>
        <a:bodyPr/>
        <a:lstStyle/>
        <a:p>
          <a:endParaRPr lang="en-US"/>
        </a:p>
      </dgm:t>
    </dgm:pt>
    <dgm:pt modelId="{2BB1BD55-A9B3-284B-8DCC-09B5033C02D5}" type="sibTrans" cxnId="{A328082C-DE5B-0849-8B67-02DBAA7B1B3C}">
      <dgm:prSet/>
      <dgm:spPr/>
      <dgm:t>
        <a:bodyPr/>
        <a:lstStyle/>
        <a:p>
          <a:endParaRPr lang="en-US"/>
        </a:p>
      </dgm:t>
    </dgm:pt>
    <dgm:pt modelId="{57BF687E-0D2B-5048-8F8B-A777DAD70D4A}" type="pres">
      <dgm:prSet presAssocID="{A60855E4-B611-FE43-932E-1C6403159130}" presName="cycle" presStyleCnt="0">
        <dgm:presLayoutVars>
          <dgm:chMax val="1"/>
          <dgm:dir/>
          <dgm:animLvl val="ctr"/>
          <dgm:resizeHandles val="exact"/>
        </dgm:presLayoutVars>
      </dgm:prSet>
      <dgm:spPr/>
    </dgm:pt>
    <dgm:pt modelId="{9C706185-A99C-0549-AF28-223A1631E21E}" type="pres">
      <dgm:prSet presAssocID="{FF02B04C-C87A-B54F-9242-C6F0945E572D}" presName="centerShape" presStyleLbl="node0" presStyleIdx="0" presStyleCnt="1" custScaleX="147734" custScaleY="143042" custLinFactNeighborX="1485" custLinFactNeighborY="-6683"/>
      <dgm:spPr/>
    </dgm:pt>
    <dgm:pt modelId="{43077F2D-C1D7-9546-86A7-2D9713E606A1}" type="pres">
      <dgm:prSet presAssocID="{6FD384AA-59A7-AF42-8E1F-DABFEEC6BC66}" presName="parTrans" presStyleLbl="bgSibTrans2D1" presStyleIdx="0" presStyleCnt="3"/>
      <dgm:spPr/>
    </dgm:pt>
    <dgm:pt modelId="{12191C85-6FB1-F049-B626-55ED5CFC3BC6}" type="pres">
      <dgm:prSet presAssocID="{5F39E044-0D41-5341-9775-A591D956DF53}" presName="node" presStyleLbl="node1" presStyleIdx="0" presStyleCnt="3" custScaleY="63277" custRadScaleRad="120537" custRadScaleInc="-59071">
        <dgm:presLayoutVars>
          <dgm:bulletEnabled val="1"/>
        </dgm:presLayoutVars>
      </dgm:prSet>
      <dgm:spPr/>
    </dgm:pt>
    <dgm:pt modelId="{CC0CD9F6-FDC1-EB49-8FBC-B7811FEA453C}" type="pres">
      <dgm:prSet presAssocID="{DADEEC22-5A1B-F041-B1F3-23386C811747}" presName="parTrans" presStyleLbl="bgSibTrans2D1" presStyleIdx="1" presStyleCnt="3" custLinFactNeighborX="10138" custLinFactNeighborY="-35055"/>
      <dgm:spPr/>
    </dgm:pt>
    <dgm:pt modelId="{87794809-AD68-464A-9EFC-CAEF08FCC20D}" type="pres">
      <dgm:prSet presAssocID="{D56DE01D-7B48-834D-944B-E5C6734BB922}" presName="node" presStyleLbl="node1" presStyleIdx="1" presStyleCnt="3" custScaleY="67734" custRadScaleRad="123980" custRadScaleInc="-104060">
        <dgm:presLayoutVars>
          <dgm:bulletEnabled val="1"/>
        </dgm:presLayoutVars>
      </dgm:prSet>
      <dgm:spPr/>
    </dgm:pt>
    <dgm:pt modelId="{DCE67CD2-7266-2F44-B08C-A020F4F36F05}" type="pres">
      <dgm:prSet presAssocID="{93D5FBFE-CDBB-754F-A7F8-18CCD481E057}" presName="parTrans" presStyleLbl="bgSibTrans2D1" presStyleIdx="2" presStyleCnt="3" custLinFactNeighborX="1056" custLinFactNeighborY="6830"/>
      <dgm:spPr/>
    </dgm:pt>
    <dgm:pt modelId="{A69878EA-7B3F-F142-83EB-B3D11E0C25AC}" type="pres">
      <dgm:prSet presAssocID="{430945D6-E159-994A-88E9-C90C3BD28644}" presName="node" presStyleLbl="node1" presStyleIdx="2" presStyleCnt="3" custScaleY="71486" custRadScaleRad="124845" custRadScaleInc="33155">
        <dgm:presLayoutVars>
          <dgm:bulletEnabled val="1"/>
        </dgm:presLayoutVars>
      </dgm:prSet>
      <dgm:spPr/>
    </dgm:pt>
  </dgm:ptLst>
  <dgm:cxnLst>
    <dgm:cxn modelId="{937E4503-9A86-464F-A067-B91FB96E61D7}" type="presOf" srcId="{430945D6-E159-994A-88E9-C90C3BD28644}" destId="{A69878EA-7B3F-F142-83EB-B3D11E0C25AC}" srcOrd="0" destOrd="0" presId="urn:microsoft.com/office/officeart/2005/8/layout/radial4"/>
    <dgm:cxn modelId="{481AAF19-0FCE-DF4F-96DA-8E7AE49A0591}" srcId="{A60855E4-B611-FE43-932E-1C6403159130}" destId="{FF02B04C-C87A-B54F-9242-C6F0945E572D}" srcOrd="0" destOrd="0" parTransId="{15C2D518-0036-E047-B1FF-3053B6423326}" sibTransId="{03A2A9D7-AF0B-A04F-8F1B-3B0F0553B1DE}"/>
    <dgm:cxn modelId="{FF29601B-AFC7-9C4F-8D5D-27807545E7FD}" type="presOf" srcId="{93D5FBFE-CDBB-754F-A7F8-18CCD481E057}" destId="{DCE67CD2-7266-2F44-B08C-A020F4F36F05}" srcOrd="0" destOrd="0" presId="urn:microsoft.com/office/officeart/2005/8/layout/radial4"/>
    <dgm:cxn modelId="{A328082C-DE5B-0849-8B67-02DBAA7B1B3C}" srcId="{FF02B04C-C87A-B54F-9242-C6F0945E572D}" destId="{430945D6-E159-994A-88E9-C90C3BD28644}" srcOrd="2" destOrd="0" parTransId="{93D5FBFE-CDBB-754F-A7F8-18CCD481E057}" sibTransId="{2BB1BD55-A9B3-284B-8DCC-09B5033C02D5}"/>
    <dgm:cxn modelId="{85CFA944-6342-F84A-986A-32FD80E58991}" srcId="{FF02B04C-C87A-B54F-9242-C6F0945E572D}" destId="{5F39E044-0D41-5341-9775-A591D956DF53}" srcOrd="0" destOrd="0" parTransId="{6FD384AA-59A7-AF42-8E1F-DABFEEC6BC66}" sibTransId="{B13DA6BB-AF41-0345-B85F-06B1215B2FE5}"/>
    <dgm:cxn modelId="{5414EB4C-0823-A648-882C-02240EF28BDF}" type="presOf" srcId="{5F39E044-0D41-5341-9775-A591D956DF53}" destId="{12191C85-6FB1-F049-B626-55ED5CFC3BC6}" srcOrd="0" destOrd="0" presId="urn:microsoft.com/office/officeart/2005/8/layout/radial4"/>
    <dgm:cxn modelId="{DF7D7B4F-DFEE-AA4D-9935-6A4AC3FA1CFB}" srcId="{FF02B04C-C87A-B54F-9242-C6F0945E572D}" destId="{D56DE01D-7B48-834D-944B-E5C6734BB922}" srcOrd="1" destOrd="0" parTransId="{DADEEC22-5A1B-F041-B1F3-23386C811747}" sibTransId="{D653294B-549B-4B4B-A605-77F2C5297ACE}"/>
    <dgm:cxn modelId="{77312C71-8D70-3F4F-8E4E-DD971EF16C88}" type="presOf" srcId="{6FD384AA-59A7-AF42-8E1F-DABFEEC6BC66}" destId="{43077F2D-C1D7-9546-86A7-2D9713E606A1}" srcOrd="0" destOrd="0" presId="urn:microsoft.com/office/officeart/2005/8/layout/radial4"/>
    <dgm:cxn modelId="{F444F793-8916-0641-B2D2-011C9208C3C7}" type="presOf" srcId="{D56DE01D-7B48-834D-944B-E5C6734BB922}" destId="{87794809-AD68-464A-9EFC-CAEF08FCC20D}" srcOrd="0" destOrd="0" presId="urn:microsoft.com/office/officeart/2005/8/layout/radial4"/>
    <dgm:cxn modelId="{C8EB7FAD-06CD-5D49-8005-B19130178509}" type="presOf" srcId="{DADEEC22-5A1B-F041-B1F3-23386C811747}" destId="{CC0CD9F6-FDC1-EB49-8FBC-B7811FEA453C}" srcOrd="0" destOrd="0" presId="urn:microsoft.com/office/officeart/2005/8/layout/radial4"/>
    <dgm:cxn modelId="{FBAC4CBC-DDDC-8A41-BED5-AABC8BDA1E48}" type="presOf" srcId="{FF02B04C-C87A-B54F-9242-C6F0945E572D}" destId="{9C706185-A99C-0549-AF28-223A1631E21E}" srcOrd="0" destOrd="0" presId="urn:microsoft.com/office/officeart/2005/8/layout/radial4"/>
    <dgm:cxn modelId="{5F33EBE3-A8C8-A04C-B761-B3627CA9DB29}" type="presOf" srcId="{A60855E4-B611-FE43-932E-1C6403159130}" destId="{57BF687E-0D2B-5048-8F8B-A777DAD70D4A}" srcOrd="0" destOrd="0" presId="urn:microsoft.com/office/officeart/2005/8/layout/radial4"/>
    <dgm:cxn modelId="{6CE57AC8-800C-4045-ADA5-C2DC00259F5D}" type="presParOf" srcId="{57BF687E-0D2B-5048-8F8B-A777DAD70D4A}" destId="{9C706185-A99C-0549-AF28-223A1631E21E}" srcOrd="0" destOrd="0" presId="urn:microsoft.com/office/officeart/2005/8/layout/radial4"/>
    <dgm:cxn modelId="{21999509-FCEA-994D-A985-F96A65A2802D}" type="presParOf" srcId="{57BF687E-0D2B-5048-8F8B-A777DAD70D4A}" destId="{43077F2D-C1D7-9546-86A7-2D9713E606A1}" srcOrd="1" destOrd="0" presId="urn:microsoft.com/office/officeart/2005/8/layout/radial4"/>
    <dgm:cxn modelId="{2EDA3750-0707-B045-88D3-294513ECD229}" type="presParOf" srcId="{57BF687E-0D2B-5048-8F8B-A777DAD70D4A}" destId="{12191C85-6FB1-F049-B626-55ED5CFC3BC6}" srcOrd="2" destOrd="0" presId="urn:microsoft.com/office/officeart/2005/8/layout/radial4"/>
    <dgm:cxn modelId="{7B1CED26-0D7C-444B-B0AA-05944543297D}" type="presParOf" srcId="{57BF687E-0D2B-5048-8F8B-A777DAD70D4A}" destId="{CC0CD9F6-FDC1-EB49-8FBC-B7811FEA453C}" srcOrd="3" destOrd="0" presId="urn:microsoft.com/office/officeart/2005/8/layout/radial4"/>
    <dgm:cxn modelId="{0F2713D5-F82C-D541-9FAB-AFCCF4984810}" type="presParOf" srcId="{57BF687E-0D2B-5048-8F8B-A777DAD70D4A}" destId="{87794809-AD68-464A-9EFC-CAEF08FCC20D}" srcOrd="4" destOrd="0" presId="urn:microsoft.com/office/officeart/2005/8/layout/radial4"/>
    <dgm:cxn modelId="{825F267E-A28D-4449-845B-80CC1F68BD9C}" type="presParOf" srcId="{57BF687E-0D2B-5048-8F8B-A777DAD70D4A}" destId="{DCE67CD2-7266-2F44-B08C-A020F4F36F05}" srcOrd="5" destOrd="0" presId="urn:microsoft.com/office/officeart/2005/8/layout/radial4"/>
    <dgm:cxn modelId="{70E6B37E-8391-A24E-A0C9-D6F622200A95}" type="presParOf" srcId="{57BF687E-0D2B-5048-8F8B-A777DAD70D4A}" destId="{A69878EA-7B3F-F142-83EB-B3D11E0C25A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519B0-9816-0844-84CD-F5E92D603890}" type="doc">
      <dgm:prSet loTypeId="urn:microsoft.com/office/officeart/2005/8/layout/equation1" loCatId="" qsTypeId="urn:microsoft.com/office/officeart/2005/8/quickstyle/simple1" qsCatId="simple" csTypeId="urn:microsoft.com/office/officeart/2005/8/colors/accent1_2" csCatId="accent1" phldr="1"/>
      <dgm:spPr/>
    </dgm:pt>
    <dgm:pt modelId="{6E6A2592-EFC9-EA41-BDBA-0552167A7836}">
      <dgm:prSet phldrT="[Text]"/>
      <dgm:spPr>
        <a:solidFill>
          <a:schemeClr val="tx2"/>
        </a:solidFill>
      </dgm:spPr>
      <dgm:t>
        <a:bodyPr/>
        <a:lstStyle/>
        <a:p>
          <a:r>
            <a:rPr lang="en-US"/>
            <a:t>Pop Up Survey	</a:t>
          </a:r>
        </a:p>
      </dgm:t>
    </dgm:pt>
    <dgm:pt modelId="{EFE8921B-2C0D-AF4C-ADED-754EDCCACA78}" type="parTrans" cxnId="{8779009B-3D45-274C-AB56-80B624C9DF74}">
      <dgm:prSet/>
      <dgm:spPr/>
      <dgm:t>
        <a:bodyPr/>
        <a:lstStyle/>
        <a:p>
          <a:endParaRPr lang="en-US"/>
        </a:p>
      </dgm:t>
    </dgm:pt>
    <dgm:pt modelId="{C5F66521-3275-5A4C-ACC5-BC2E91950C9B}" type="sibTrans" cxnId="{8779009B-3D45-274C-AB56-80B624C9DF74}">
      <dgm:prSet/>
      <dgm:spPr/>
      <dgm:t>
        <a:bodyPr/>
        <a:lstStyle/>
        <a:p>
          <a:endParaRPr lang="en-US"/>
        </a:p>
      </dgm:t>
    </dgm:pt>
    <dgm:pt modelId="{6BF9B984-16E7-0F43-AA02-72AE42929DCE}">
      <dgm:prSet phldrT="[Text]"/>
      <dgm:spPr/>
      <dgm:t>
        <a:bodyPr/>
        <a:lstStyle/>
        <a:p>
          <a:r>
            <a:rPr lang="en-US"/>
            <a:t>User Interviews</a:t>
          </a:r>
        </a:p>
      </dgm:t>
    </dgm:pt>
    <dgm:pt modelId="{7E88804E-1C6A-E04C-BFD8-5423928C8735}" type="parTrans" cxnId="{50097861-D84C-3142-80FB-A51330BB18A5}">
      <dgm:prSet/>
      <dgm:spPr/>
      <dgm:t>
        <a:bodyPr/>
        <a:lstStyle/>
        <a:p>
          <a:endParaRPr lang="en-US"/>
        </a:p>
      </dgm:t>
    </dgm:pt>
    <dgm:pt modelId="{66577CE1-2B0F-1441-B799-7CF524DB2305}" type="sibTrans" cxnId="{50097861-D84C-3142-80FB-A51330BB18A5}">
      <dgm:prSet/>
      <dgm:spPr/>
      <dgm:t>
        <a:bodyPr/>
        <a:lstStyle/>
        <a:p>
          <a:endParaRPr lang="en-US"/>
        </a:p>
      </dgm:t>
    </dgm:pt>
    <dgm:pt modelId="{5119D1D4-3135-BD41-B0F0-5AC8CF06324B}" type="pres">
      <dgm:prSet presAssocID="{449519B0-9816-0844-84CD-F5E92D603890}" presName="linearFlow" presStyleCnt="0">
        <dgm:presLayoutVars>
          <dgm:dir/>
          <dgm:resizeHandles val="exact"/>
        </dgm:presLayoutVars>
      </dgm:prSet>
      <dgm:spPr/>
    </dgm:pt>
    <dgm:pt modelId="{FF7CD0D8-36CE-C34F-891E-17601C5DC8DE}" type="pres">
      <dgm:prSet presAssocID="{6E6A2592-EFC9-EA41-BDBA-0552167A7836}" presName="node" presStyleLbl="node1" presStyleIdx="0" presStyleCnt="2">
        <dgm:presLayoutVars>
          <dgm:bulletEnabled val="1"/>
        </dgm:presLayoutVars>
      </dgm:prSet>
      <dgm:spPr/>
    </dgm:pt>
    <dgm:pt modelId="{32C3DE0D-A456-3346-B8CF-5B81E38D3C30}" type="pres">
      <dgm:prSet presAssocID="{C5F66521-3275-5A4C-ACC5-BC2E91950C9B}" presName="spacerL" presStyleCnt="0"/>
      <dgm:spPr/>
    </dgm:pt>
    <dgm:pt modelId="{6F457522-63D8-4C47-B175-551AD3CB974F}" type="pres">
      <dgm:prSet presAssocID="{C5F66521-3275-5A4C-ACC5-BC2E91950C9B}" presName="sibTrans" presStyleLbl="sibTrans2D1" presStyleIdx="0" presStyleCnt="1" custScaleX="122193" custScaleY="104913"/>
      <dgm:spPr>
        <a:prstGeom prst="rightArrow">
          <a:avLst/>
        </a:prstGeom>
      </dgm:spPr>
    </dgm:pt>
    <dgm:pt modelId="{E68019D9-F305-2F4C-841A-D077B67C1B84}" type="pres">
      <dgm:prSet presAssocID="{C5F66521-3275-5A4C-ACC5-BC2E91950C9B}" presName="spacerR" presStyleCnt="0"/>
      <dgm:spPr/>
    </dgm:pt>
    <dgm:pt modelId="{582BF75A-6BF3-C648-BAF5-CDBB1D252D2A}" type="pres">
      <dgm:prSet presAssocID="{6BF9B984-16E7-0F43-AA02-72AE42929DCE}" presName="node" presStyleLbl="node1" presStyleIdx="1" presStyleCnt="2">
        <dgm:presLayoutVars>
          <dgm:bulletEnabled val="1"/>
        </dgm:presLayoutVars>
      </dgm:prSet>
      <dgm:spPr/>
    </dgm:pt>
  </dgm:ptLst>
  <dgm:cxnLst>
    <dgm:cxn modelId="{3E3C5408-29D7-9445-A662-0015FF2AA4A4}" type="presOf" srcId="{C5F66521-3275-5A4C-ACC5-BC2E91950C9B}" destId="{6F457522-63D8-4C47-B175-551AD3CB974F}" srcOrd="0" destOrd="0" presId="urn:microsoft.com/office/officeart/2005/8/layout/equation1"/>
    <dgm:cxn modelId="{BFD6CA1F-EAD3-E543-812D-4D2FA2FBA471}" type="presOf" srcId="{6E6A2592-EFC9-EA41-BDBA-0552167A7836}" destId="{FF7CD0D8-36CE-C34F-891E-17601C5DC8DE}" srcOrd="0" destOrd="0" presId="urn:microsoft.com/office/officeart/2005/8/layout/equation1"/>
    <dgm:cxn modelId="{50097861-D84C-3142-80FB-A51330BB18A5}" srcId="{449519B0-9816-0844-84CD-F5E92D603890}" destId="{6BF9B984-16E7-0F43-AA02-72AE42929DCE}" srcOrd="1" destOrd="0" parTransId="{7E88804E-1C6A-E04C-BFD8-5423928C8735}" sibTransId="{66577CE1-2B0F-1441-B799-7CF524DB2305}"/>
    <dgm:cxn modelId="{3C274C7E-22AC-3943-96FF-4F82149ED0C6}" type="presOf" srcId="{6BF9B984-16E7-0F43-AA02-72AE42929DCE}" destId="{582BF75A-6BF3-C648-BAF5-CDBB1D252D2A}" srcOrd="0" destOrd="0" presId="urn:microsoft.com/office/officeart/2005/8/layout/equation1"/>
    <dgm:cxn modelId="{8779009B-3D45-274C-AB56-80B624C9DF74}" srcId="{449519B0-9816-0844-84CD-F5E92D603890}" destId="{6E6A2592-EFC9-EA41-BDBA-0552167A7836}" srcOrd="0" destOrd="0" parTransId="{EFE8921B-2C0D-AF4C-ADED-754EDCCACA78}" sibTransId="{C5F66521-3275-5A4C-ACC5-BC2E91950C9B}"/>
    <dgm:cxn modelId="{F72356EF-4594-4848-80A3-C518DBFA9232}" type="presOf" srcId="{449519B0-9816-0844-84CD-F5E92D603890}" destId="{5119D1D4-3135-BD41-B0F0-5AC8CF06324B}" srcOrd="0" destOrd="0" presId="urn:microsoft.com/office/officeart/2005/8/layout/equation1"/>
    <dgm:cxn modelId="{BD2B32C5-DC52-CC4D-BFB9-DC4367FDCFAC}" type="presParOf" srcId="{5119D1D4-3135-BD41-B0F0-5AC8CF06324B}" destId="{FF7CD0D8-36CE-C34F-891E-17601C5DC8DE}" srcOrd="0" destOrd="0" presId="urn:microsoft.com/office/officeart/2005/8/layout/equation1"/>
    <dgm:cxn modelId="{3E9525CB-59DB-2548-AED5-CE25363ED07F}" type="presParOf" srcId="{5119D1D4-3135-BD41-B0F0-5AC8CF06324B}" destId="{32C3DE0D-A456-3346-B8CF-5B81E38D3C30}" srcOrd="1" destOrd="0" presId="urn:microsoft.com/office/officeart/2005/8/layout/equation1"/>
    <dgm:cxn modelId="{58466A1F-B8BA-5146-A6D3-8CED7ABC5B15}" type="presParOf" srcId="{5119D1D4-3135-BD41-B0F0-5AC8CF06324B}" destId="{6F457522-63D8-4C47-B175-551AD3CB974F}" srcOrd="2" destOrd="0" presId="urn:microsoft.com/office/officeart/2005/8/layout/equation1"/>
    <dgm:cxn modelId="{27EFE916-1E3F-7D49-924B-8435790C4F96}" type="presParOf" srcId="{5119D1D4-3135-BD41-B0F0-5AC8CF06324B}" destId="{E68019D9-F305-2F4C-841A-D077B67C1B84}" srcOrd="3" destOrd="0" presId="urn:microsoft.com/office/officeart/2005/8/layout/equation1"/>
    <dgm:cxn modelId="{A9C5E2ED-657C-C44B-B803-42F414B8B814}" type="presParOf" srcId="{5119D1D4-3135-BD41-B0F0-5AC8CF06324B}" destId="{582BF75A-6BF3-C648-BAF5-CDBB1D252D2A}"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855E4-B611-FE43-932E-1C6403159130}"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FF02B04C-C87A-B54F-9242-C6F0945E572D}">
      <dgm:prSet phldrT="[Text]"/>
      <dgm:spPr>
        <a:solidFill>
          <a:schemeClr val="accent4"/>
        </a:solidFill>
      </dgm:spPr>
      <dgm:t>
        <a:bodyPr/>
        <a:lstStyle/>
        <a:p>
          <a:r>
            <a:rPr lang="en-US"/>
            <a:t>EAD data analysis</a:t>
          </a:r>
        </a:p>
      </dgm:t>
    </dgm:pt>
    <dgm:pt modelId="{15C2D518-0036-E047-B1FF-3053B6423326}" type="parTrans" cxnId="{481AAF19-0FCE-DF4F-96DA-8E7AE49A0591}">
      <dgm:prSet/>
      <dgm:spPr/>
      <dgm:t>
        <a:bodyPr/>
        <a:lstStyle/>
        <a:p>
          <a:endParaRPr lang="en-US"/>
        </a:p>
      </dgm:t>
    </dgm:pt>
    <dgm:pt modelId="{03A2A9D7-AF0B-A04F-8F1B-3B0F0553B1DE}" type="sibTrans" cxnId="{481AAF19-0FCE-DF4F-96DA-8E7AE49A0591}">
      <dgm:prSet/>
      <dgm:spPr/>
      <dgm:t>
        <a:bodyPr/>
        <a:lstStyle/>
        <a:p>
          <a:endParaRPr lang="en-US"/>
        </a:p>
      </dgm:t>
    </dgm:pt>
    <dgm:pt modelId="{5F39E044-0D41-5341-9775-A591D956DF53}">
      <dgm:prSet phldrT="[Text]"/>
      <dgm:spPr>
        <a:solidFill>
          <a:schemeClr val="accent3"/>
        </a:solidFill>
      </dgm:spPr>
      <dgm:t>
        <a:bodyPr/>
        <a:lstStyle/>
        <a:p>
          <a:r>
            <a:rPr lang="en-US"/>
            <a:t>Pop-Up Survey</a:t>
          </a:r>
        </a:p>
      </dgm:t>
    </dgm:pt>
    <dgm:pt modelId="{6FD384AA-59A7-AF42-8E1F-DABFEEC6BC66}" type="parTrans" cxnId="{85CFA944-6342-F84A-986A-32FD80E58991}">
      <dgm:prSet/>
      <dgm:spPr/>
      <dgm:t>
        <a:bodyPr/>
        <a:lstStyle/>
        <a:p>
          <a:endParaRPr lang="en-US"/>
        </a:p>
      </dgm:t>
    </dgm:pt>
    <dgm:pt modelId="{B13DA6BB-AF41-0345-B85F-06B1215B2FE5}" type="sibTrans" cxnId="{85CFA944-6342-F84A-986A-32FD80E58991}">
      <dgm:prSet/>
      <dgm:spPr/>
      <dgm:t>
        <a:bodyPr/>
        <a:lstStyle/>
        <a:p>
          <a:endParaRPr lang="en-US"/>
        </a:p>
      </dgm:t>
    </dgm:pt>
    <dgm:pt modelId="{D56DE01D-7B48-834D-944B-E5C6734BB922}">
      <dgm:prSet phldrT="[Text]"/>
      <dgm:spPr>
        <a:solidFill>
          <a:schemeClr val="accent6"/>
        </a:solidFill>
      </dgm:spPr>
      <dgm:t>
        <a:bodyPr/>
        <a:lstStyle/>
        <a:p>
          <a:pPr rtl="0"/>
          <a:r>
            <a:rPr lang="en-US"/>
            <a:t>User </a:t>
          </a:r>
          <a:r>
            <a:rPr lang="en-US">
              <a:latin typeface="Arial"/>
            </a:rPr>
            <a:t>Individual Interviews</a:t>
          </a:r>
          <a:endParaRPr lang="en-US"/>
        </a:p>
      </dgm:t>
    </dgm:pt>
    <dgm:pt modelId="{DADEEC22-5A1B-F041-B1F3-23386C811747}" type="parTrans" cxnId="{DF7D7B4F-DFEE-AA4D-9935-6A4AC3FA1CFB}">
      <dgm:prSet/>
      <dgm:spPr/>
      <dgm:t>
        <a:bodyPr/>
        <a:lstStyle/>
        <a:p>
          <a:endParaRPr lang="en-US"/>
        </a:p>
      </dgm:t>
    </dgm:pt>
    <dgm:pt modelId="{D653294B-549B-4B4B-A605-77F2C5297ACE}" type="sibTrans" cxnId="{DF7D7B4F-DFEE-AA4D-9935-6A4AC3FA1CFB}">
      <dgm:prSet/>
      <dgm:spPr/>
      <dgm:t>
        <a:bodyPr/>
        <a:lstStyle/>
        <a:p>
          <a:endParaRPr lang="en-US"/>
        </a:p>
      </dgm:t>
    </dgm:pt>
    <dgm:pt modelId="{430945D6-E159-994A-88E9-C90C3BD28644}">
      <dgm:prSet phldrT="[Text]"/>
      <dgm:spPr>
        <a:solidFill>
          <a:schemeClr val="tx2"/>
        </a:solidFill>
      </dgm:spPr>
      <dgm:t>
        <a:bodyPr/>
        <a:lstStyle/>
        <a:p>
          <a:pPr rtl="0"/>
          <a:r>
            <a:rPr lang="en-US"/>
            <a:t>Archivist Focus </a:t>
          </a:r>
          <a:r>
            <a:rPr lang="en-US">
              <a:latin typeface="Arial"/>
            </a:rPr>
            <a:t>Group Interviews</a:t>
          </a:r>
          <a:endParaRPr lang="en-US"/>
        </a:p>
      </dgm:t>
    </dgm:pt>
    <dgm:pt modelId="{93D5FBFE-CDBB-754F-A7F8-18CCD481E057}" type="parTrans" cxnId="{A328082C-DE5B-0849-8B67-02DBAA7B1B3C}">
      <dgm:prSet/>
      <dgm:spPr/>
      <dgm:t>
        <a:bodyPr/>
        <a:lstStyle/>
        <a:p>
          <a:endParaRPr lang="en-US"/>
        </a:p>
      </dgm:t>
    </dgm:pt>
    <dgm:pt modelId="{2BB1BD55-A9B3-284B-8DCC-09B5033C02D5}" type="sibTrans" cxnId="{A328082C-DE5B-0849-8B67-02DBAA7B1B3C}">
      <dgm:prSet/>
      <dgm:spPr/>
      <dgm:t>
        <a:bodyPr/>
        <a:lstStyle/>
        <a:p>
          <a:endParaRPr lang="en-US"/>
        </a:p>
      </dgm:t>
    </dgm:pt>
    <dgm:pt modelId="{57BF687E-0D2B-5048-8F8B-A777DAD70D4A}" type="pres">
      <dgm:prSet presAssocID="{A60855E4-B611-FE43-932E-1C6403159130}" presName="cycle" presStyleCnt="0">
        <dgm:presLayoutVars>
          <dgm:chMax val="1"/>
          <dgm:dir/>
          <dgm:animLvl val="ctr"/>
          <dgm:resizeHandles val="exact"/>
        </dgm:presLayoutVars>
      </dgm:prSet>
      <dgm:spPr/>
    </dgm:pt>
    <dgm:pt modelId="{9C706185-A99C-0549-AF28-223A1631E21E}" type="pres">
      <dgm:prSet presAssocID="{FF02B04C-C87A-B54F-9242-C6F0945E572D}" presName="centerShape" presStyleLbl="node0" presStyleIdx="0" presStyleCnt="1" custScaleX="147734" custScaleY="143042" custLinFactNeighborX="1485" custLinFactNeighborY="-6683"/>
      <dgm:spPr/>
    </dgm:pt>
    <dgm:pt modelId="{43077F2D-C1D7-9546-86A7-2D9713E606A1}" type="pres">
      <dgm:prSet presAssocID="{6FD384AA-59A7-AF42-8E1F-DABFEEC6BC66}" presName="parTrans" presStyleLbl="bgSibTrans2D1" presStyleIdx="0" presStyleCnt="3"/>
      <dgm:spPr/>
    </dgm:pt>
    <dgm:pt modelId="{12191C85-6FB1-F049-B626-55ED5CFC3BC6}" type="pres">
      <dgm:prSet presAssocID="{5F39E044-0D41-5341-9775-A591D956DF53}" presName="node" presStyleLbl="node1" presStyleIdx="0" presStyleCnt="3" custScaleY="63277" custRadScaleRad="120537" custRadScaleInc="-59071">
        <dgm:presLayoutVars>
          <dgm:bulletEnabled val="1"/>
        </dgm:presLayoutVars>
      </dgm:prSet>
      <dgm:spPr/>
    </dgm:pt>
    <dgm:pt modelId="{CC0CD9F6-FDC1-EB49-8FBC-B7811FEA453C}" type="pres">
      <dgm:prSet presAssocID="{DADEEC22-5A1B-F041-B1F3-23386C811747}" presName="parTrans" presStyleLbl="bgSibTrans2D1" presStyleIdx="1" presStyleCnt="3" custLinFactNeighborX="10138" custLinFactNeighborY="-35055"/>
      <dgm:spPr/>
    </dgm:pt>
    <dgm:pt modelId="{87794809-AD68-464A-9EFC-CAEF08FCC20D}" type="pres">
      <dgm:prSet presAssocID="{D56DE01D-7B48-834D-944B-E5C6734BB922}" presName="node" presStyleLbl="node1" presStyleIdx="1" presStyleCnt="3" custScaleY="67734" custRadScaleRad="123980" custRadScaleInc="-104060">
        <dgm:presLayoutVars>
          <dgm:bulletEnabled val="1"/>
        </dgm:presLayoutVars>
      </dgm:prSet>
      <dgm:spPr/>
    </dgm:pt>
    <dgm:pt modelId="{DCE67CD2-7266-2F44-B08C-A020F4F36F05}" type="pres">
      <dgm:prSet presAssocID="{93D5FBFE-CDBB-754F-A7F8-18CCD481E057}" presName="parTrans" presStyleLbl="bgSibTrans2D1" presStyleIdx="2" presStyleCnt="3" custLinFactNeighborX="1056" custLinFactNeighborY="6830"/>
      <dgm:spPr/>
    </dgm:pt>
    <dgm:pt modelId="{A69878EA-7B3F-F142-83EB-B3D11E0C25AC}" type="pres">
      <dgm:prSet presAssocID="{430945D6-E159-994A-88E9-C90C3BD28644}" presName="node" presStyleLbl="node1" presStyleIdx="2" presStyleCnt="3" custScaleY="71486" custRadScaleRad="124845" custRadScaleInc="33155">
        <dgm:presLayoutVars>
          <dgm:bulletEnabled val="1"/>
        </dgm:presLayoutVars>
      </dgm:prSet>
      <dgm:spPr/>
    </dgm:pt>
  </dgm:ptLst>
  <dgm:cxnLst>
    <dgm:cxn modelId="{937E4503-9A86-464F-A067-B91FB96E61D7}" type="presOf" srcId="{430945D6-E159-994A-88E9-C90C3BD28644}" destId="{A69878EA-7B3F-F142-83EB-B3D11E0C25AC}" srcOrd="0" destOrd="0" presId="urn:microsoft.com/office/officeart/2005/8/layout/radial4"/>
    <dgm:cxn modelId="{481AAF19-0FCE-DF4F-96DA-8E7AE49A0591}" srcId="{A60855E4-B611-FE43-932E-1C6403159130}" destId="{FF02B04C-C87A-B54F-9242-C6F0945E572D}" srcOrd="0" destOrd="0" parTransId="{15C2D518-0036-E047-B1FF-3053B6423326}" sibTransId="{03A2A9D7-AF0B-A04F-8F1B-3B0F0553B1DE}"/>
    <dgm:cxn modelId="{FF29601B-AFC7-9C4F-8D5D-27807545E7FD}" type="presOf" srcId="{93D5FBFE-CDBB-754F-A7F8-18CCD481E057}" destId="{DCE67CD2-7266-2F44-B08C-A020F4F36F05}" srcOrd="0" destOrd="0" presId="urn:microsoft.com/office/officeart/2005/8/layout/radial4"/>
    <dgm:cxn modelId="{A328082C-DE5B-0849-8B67-02DBAA7B1B3C}" srcId="{FF02B04C-C87A-B54F-9242-C6F0945E572D}" destId="{430945D6-E159-994A-88E9-C90C3BD28644}" srcOrd="2" destOrd="0" parTransId="{93D5FBFE-CDBB-754F-A7F8-18CCD481E057}" sibTransId="{2BB1BD55-A9B3-284B-8DCC-09B5033C02D5}"/>
    <dgm:cxn modelId="{85CFA944-6342-F84A-986A-32FD80E58991}" srcId="{FF02B04C-C87A-B54F-9242-C6F0945E572D}" destId="{5F39E044-0D41-5341-9775-A591D956DF53}" srcOrd="0" destOrd="0" parTransId="{6FD384AA-59A7-AF42-8E1F-DABFEEC6BC66}" sibTransId="{B13DA6BB-AF41-0345-B85F-06B1215B2FE5}"/>
    <dgm:cxn modelId="{5414EB4C-0823-A648-882C-02240EF28BDF}" type="presOf" srcId="{5F39E044-0D41-5341-9775-A591D956DF53}" destId="{12191C85-6FB1-F049-B626-55ED5CFC3BC6}" srcOrd="0" destOrd="0" presId="urn:microsoft.com/office/officeart/2005/8/layout/radial4"/>
    <dgm:cxn modelId="{DF7D7B4F-DFEE-AA4D-9935-6A4AC3FA1CFB}" srcId="{FF02B04C-C87A-B54F-9242-C6F0945E572D}" destId="{D56DE01D-7B48-834D-944B-E5C6734BB922}" srcOrd="1" destOrd="0" parTransId="{DADEEC22-5A1B-F041-B1F3-23386C811747}" sibTransId="{D653294B-549B-4B4B-A605-77F2C5297ACE}"/>
    <dgm:cxn modelId="{77312C71-8D70-3F4F-8E4E-DD971EF16C88}" type="presOf" srcId="{6FD384AA-59A7-AF42-8E1F-DABFEEC6BC66}" destId="{43077F2D-C1D7-9546-86A7-2D9713E606A1}" srcOrd="0" destOrd="0" presId="urn:microsoft.com/office/officeart/2005/8/layout/radial4"/>
    <dgm:cxn modelId="{F444F793-8916-0641-B2D2-011C9208C3C7}" type="presOf" srcId="{D56DE01D-7B48-834D-944B-E5C6734BB922}" destId="{87794809-AD68-464A-9EFC-CAEF08FCC20D}" srcOrd="0" destOrd="0" presId="urn:microsoft.com/office/officeart/2005/8/layout/radial4"/>
    <dgm:cxn modelId="{C8EB7FAD-06CD-5D49-8005-B19130178509}" type="presOf" srcId="{DADEEC22-5A1B-F041-B1F3-23386C811747}" destId="{CC0CD9F6-FDC1-EB49-8FBC-B7811FEA453C}" srcOrd="0" destOrd="0" presId="urn:microsoft.com/office/officeart/2005/8/layout/radial4"/>
    <dgm:cxn modelId="{FBAC4CBC-DDDC-8A41-BED5-AABC8BDA1E48}" type="presOf" srcId="{FF02B04C-C87A-B54F-9242-C6F0945E572D}" destId="{9C706185-A99C-0549-AF28-223A1631E21E}" srcOrd="0" destOrd="0" presId="urn:microsoft.com/office/officeart/2005/8/layout/radial4"/>
    <dgm:cxn modelId="{5F33EBE3-A8C8-A04C-B761-B3627CA9DB29}" type="presOf" srcId="{A60855E4-B611-FE43-932E-1C6403159130}" destId="{57BF687E-0D2B-5048-8F8B-A777DAD70D4A}" srcOrd="0" destOrd="0" presId="urn:microsoft.com/office/officeart/2005/8/layout/radial4"/>
    <dgm:cxn modelId="{6CE57AC8-800C-4045-ADA5-C2DC00259F5D}" type="presParOf" srcId="{57BF687E-0D2B-5048-8F8B-A777DAD70D4A}" destId="{9C706185-A99C-0549-AF28-223A1631E21E}" srcOrd="0" destOrd="0" presId="urn:microsoft.com/office/officeart/2005/8/layout/radial4"/>
    <dgm:cxn modelId="{21999509-FCEA-994D-A985-F96A65A2802D}" type="presParOf" srcId="{57BF687E-0D2B-5048-8F8B-A777DAD70D4A}" destId="{43077F2D-C1D7-9546-86A7-2D9713E606A1}" srcOrd="1" destOrd="0" presId="urn:microsoft.com/office/officeart/2005/8/layout/radial4"/>
    <dgm:cxn modelId="{2EDA3750-0707-B045-88D3-294513ECD229}" type="presParOf" srcId="{57BF687E-0D2B-5048-8F8B-A777DAD70D4A}" destId="{12191C85-6FB1-F049-B626-55ED5CFC3BC6}" srcOrd="2" destOrd="0" presId="urn:microsoft.com/office/officeart/2005/8/layout/radial4"/>
    <dgm:cxn modelId="{7B1CED26-0D7C-444B-B0AA-05944543297D}" type="presParOf" srcId="{57BF687E-0D2B-5048-8F8B-A777DAD70D4A}" destId="{CC0CD9F6-FDC1-EB49-8FBC-B7811FEA453C}" srcOrd="3" destOrd="0" presId="urn:microsoft.com/office/officeart/2005/8/layout/radial4"/>
    <dgm:cxn modelId="{0F2713D5-F82C-D541-9FAB-AFCCF4984810}" type="presParOf" srcId="{57BF687E-0D2B-5048-8F8B-A777DAD70D4A}" destId="{87794809-AD68-464A-9EFC-CAEF08FCC20D}" srcOrd="4" destOrd="0" presId="urn:microsoft.com/office/officeart/2005/8/layout/radial4"/>
    <dgm:cxn modelId="{825F267E-A28D-4449-845B-80CC1F68BD9C}" type="presParOf" srcId="{57BF687E-0D2B-5048-8F8B-A777DAD70D4A}" destId="{DCE67CD2-7266-2F44-B08C-A020F4F36F05}" srcOrd="5" destOrd="0" presId="urn:microsoft.com/office/officeart/2005/8/layout/radial4"/>
    <dgm:cxn modelId="{70E6B37E-8391-A24E-A0C9-D6F622200A95}" type="presParOf" srcId="{57BF687E-0D2B-5048-8F8B-A777DAD70D4A}" destId="{A69878EA-7B3F-F142-83EB-B3D11E0C25A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EED26-9350-45FD-B451-A35B37C07BA7}">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FDB48-96D2-4E87-8E9A-F2D3EE75E7AA}">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a:latin typeface="Arial"/>
            </a:rPr>
            <a:t>User Survey &amp; Individual Interviews</a:t>
          </a:r>
          <a:endParaRPr lang="en-US" sz="2400" kern="1200"/>
        </a:p>
      </dsp:txBody>
      <dsp:txXfrm>
        <a:off x="417971" y="2644140"/>
        <a:ext cx="2889450" cy="720000"/>
      </dsp:txXfrm>
    </dsp:sp>
    <dsp:sp modelId="{47D1FE48-9E07-4D3A-A7C0-D028EE63DD2F}">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1E996-B686-434B-BAFE-3971E7383F4D}">
      <dsp:nvSpPr>
        <dsp:cNvPr id="0" name=""/>
        <dsp:cNvSpPr/>
      </dsp:nvSpPr>
      <dsp:spPr>
        <a:xfrm>
          <a:off x="3813074"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a:latin typeface="Arial"/>
            </a:rPr>
            <a:t>Archivist Focus Group Interviews</a:t>
          </a:r>
          <a:endParaRPr lang="en-US" sz="2400" kern="1200"/>
        </a:p>
      </dsp:txBody>
      <dsp:txXfrm>
        <a:off x="3813074" y="2644140"/>
        <a:ext cx="2889450" cy="720000"/>
      </dsp:txXfrm>
    </dsp:sp>
    <dsp:sp modelId="{E4F5FC50-ECF2-4A52-A279-AC888690B328}">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4AB9A-579A-4FFD-8E08-E3A44111EB05}">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Arial"/>
            </a:rPr>
            <a:t>Aggregated Finding</a:t>
          </a:r>
          <a:r>
            <a:rPr lang="en-US" sz="2400" kern="1200"/>
            <a:t> Aid Data</a:t>
          </a: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06185-A99C-0549-AF28-223A1631E21E}">
      <dsp:nvSpPr>
        <dsp:cNvPr id="0" name=""/>
        <dsp:cNvSpPr/>
      </dsp:nvSpPr>
      <dsp:spPr>
        <a:xfrm>
          <a:off x="3589064" y="1547873"/>
          <a:ext cx="3619316" cy="350436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a:t>EAD data analysis</a:t>
          </a:r>
        </a:p>
      </dsp:txBody>
      <dsp:txXfrm>
        <a:off x="4119101" y="2061076"/>
        <a:ext cx="2559242" cy="2477962"/>
      </dsp:txXfrm>
    </dsp:sp>
    <dsp:sp modelId="{43077F2D-C1D7-9546-86A7-2D9713E606A1}">
      <dsp:nvSpPr>
        <dsp:cNvPr id="0" name=""/>
        <dsp:cNvSpPr/>
      </dsp:nvSpPr>
      <dsp:spPr>
        <a:xfrm rot="10403800">
          <a:off x="1424871" y="3291477"/>
          <a:ext cx="2064479"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91C85-6FB1-F049-B626-55ED5CFC3BC6}">
      <dsp:nvSpPr>
        <dsp:cNvPr id="0" name=""/>
        <dsp:cNvSpPr/>
      </dsp:nvSpPr>
      <dsp:spPr>
        <a:xfrm>
          <a:off x="268023" y="3170207"/>
          <a:ext cx="2327393" cy="117816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Pop-Up Survey</a:t>
          </a:r>
        </a:p>
      </dsp:txBody>
      <dsp:txXfrm>
        <a:off x="302530" y="3204714"/>
        <a:ext cx="2258379" cy="1109149"/>
      </dsp:txXfrm>
    </dsp:sp>
    <dsp:sp modelId="{CC0CD9F6-FDC1-EB49-8FBC-B7811FEA453C}">
      <dsp:nvSpPr>
        <dsp:cNvPr id="0" name=""/>
        <dsp:cNvSpPr/>
      </dsp:nvSpPr>
      <dsp:spPr>
        <a:xfrm rot="12077875">
          <a:off x="1905796" y="1651377"/>
          <a:ext cx="1974780"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94809-AD68-464A-9EFC-CAEF08FCC20D}">
      <dsp:nvSpPr>
        <dsp:cNvPr id="0" name=""/>
        <dsp:cNvSpPr/>
      </dsp:nvSpPr>
      <dsp:spPr>
        <a:xfrm>
          <a:off x="609330" y="1256035"/>
          <a:ext cx="2327393" cy="126114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US" sz="2700" kern="1200"/>
            <a:t>User </a:t>
          </a:r>
          <a:r>
            <a:rPr lang="en-US" sz="2700" kern="1200">
              <a:latin typeface="Arial"/>
            </a:rPr>
            <a:t>Individual Interviews</a:t>
          </a:r>
          <a:endParaRPr lang="en-US" sz="2700" kern="1200"/>
        </a:p>
      </dsp:txBody>
      <dsp:txXfrm>
        <a:off x="646268" y="1292973"/>
        <a:ext cx="2253517" cy="1187273"/>
      </dsp:txXfrm>
    </dsp:sp>
    <dsp:sp modelId="{DCE67CD2-7266-2F44-B08C-A020F4F36F05}">
      <dsp:nvSpPr>
        <dsp:cNvPr id="0" name=""/>
        <dsp:cNvSpPr/>
      </dsp:nvSpPr>
      <dsp:spPr>
        <a:xfrm rot="21044274">
          <a:off x="7300491" y="2536299"/>
          <a:ext cx="1906912"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878EA-7B3F-F142-83EB-B3D11E0C25AC}">
      <dsp:nvSpPr>
        <dsp:cNvPr id="0" name=""/>
        <dsp:cNvSpPr/>
      </dsp:nvSpPr>
      <dsp:spPr>
        <a:xfrm>
          <a:off x="8011139" y="2018755"/>
          <a:ext cx="2327393" cy="133100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US" sz="2700" kern="1200"/>
            <a:t>Archivist Focus </a:t>
          </a:r>
          <a:r>
            <a:rPr lang="en-US" sz="2700" kern="1200">
              <a:latin typeface="Arial"/>
            </a:rPr>
            <a:t>Group Interviews</a:t>
          </a:r>
          <a:endParaRPr lang="en-US" sz="2700" kern="1200"/>
        </a:p>
      </dsp:txBody>
      <dsp:txXfrm>
        <a:off x="8050123" y="2057739"/>
        <a:ext cx="2249425" cy="125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CD0D8-36CE-C34F-891E-17601C5DC8DE}">
      <dsp:nvSpPr>
        <dsp:cNvPr id="0" name=""/>
        <dsp:cNvSpPr/>
      </dsp:nvSpPr>
      <dsp:spPr>
        <a:xfrm>
          <a:off x="2450" y="964978"/>
          <a:ext cx="3917390" cy="3917390"/>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a:t>Pop Up Survey	</a:t>
          </a:r>
        </a:p>
      </dsp:txBody>
      <dsp:txXfrm>
        <a:off x="576138" y="1538666"/>
        <a:ext cx="2770014" cy="2770014"/>
      </dsp:txXfrm>
    </dsp:sp>
    <dsp:sp modelId="{6F457522-63D8-4C47-B175-551AD3CB974F}">
      <dsp:nvSpPr>
        <dsp:cNvPr id="0" name=""/>
        <dsp:cNvSpPr/>
      </dsp:nvSpPr>
      <dsp:spPr>
        <a:xfrm>
          <a:off x="4237933" y="1731816"/>
          <a:ext cx="2776330" cy="2383714"/>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237933" y="2327745"/>
        <a:ext cx="2180402" cy="1191857"/>
      </dsp:txXfrm>
    </dsp:sp>
    <dsp:sp modelId="{582BF75A-6BF3-C648-BAF5-CDBB1D252D2A}">
      <dsp:nvSpPr>
        <dsp:cNvPr id="0" name=""/>
        <dsp:cNvSpPr/>
      </dsp:nvSpPr>
      <dsp:spPr>
        <a:xfrm>
          <a:off x="7332356" y="964978"/>
          <a:ext cx="3917390" cy="3917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a:t>User Interviews</a:t>
          </a:r>
        </a:p>
      </dsp:txBody>
      <dsp:txXfrm>
        <a:off x="7906044" y="1538666"/>
        <a:ext cx="2770014" cy="2770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06185-A99C-0549-AF28-223A1631E21E}">
      <dsp:nvSpPr>
        <dsp:cNvPr id="0" name=""/>
        <dsp:cNvSpPr/>
      </dsp:nvSpPr>
      <dsp:spPr>
        <a:xfrm>
          <a:off x="3589064" y="1547873"/>
          <a:ext cx="3619316" cy="350436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a:t>EAD data analysis</a:t>
          </a:r>
        </a:p>
      </dsp:txBody>
      <dsp:txXfrm>
        <a:off x="4119101" y="2061076"/>
        <a:ext cx="2559242" cy="2477962"/>
      </dsp:txXfrm>
    </dsp:sp>
    <dsp:sp modelId="{43077F2D-C1D7-9546-86A7-2D9713E606A1}">
      <dsp:nvSpPr>
        <dsp:cNvPr id="0" name=""/>
        <dsp:cNvSpPr/>
      </dsp:nvSpPr>
      <dsp:spPr>
        <a:xfrm rot="10403800">
          <a:off x="1424871" y="3291477"/>
          <a:ext cx="2064479"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91C85-6FB1-F049-B626-55ED5CFC3BC6}">
      <dsp:nvSpPr>
        <dsp:cNvPr id="0" name=""/>
        <dsp:cNvSpPr/>
      </dsp:nvSpPr>
      <dsp:spPr>
        <a:xfrm>
          <a:off x="268023" y="3170207"/>
          <a:ext cx="2327393" cy="117816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Pop-Up Survey</a:t>
          </a:r>
        </a:p>
      </dsp:txBody>
      <dsp:txXfrm>
        <a:off x="302530" y="3204714"/>
        <a:ext cx="2258379" cy="1109149"/>
      </dsp:txXfrm>
    </dsp:sp>
    <dsp:sp modelId="{CC0CD9F6-FDC1-EB49-8FBC-B7811FEA453C}">
      <dsp:nvSpPr>
        <dsp:cNvPr id="0" name=""/>
        <dsp:cNvSpPr/>
      </dsp:nvSpPr>
      <dsp:spPr>
        <a:xfrm rot="12077875">
          <a:off x="1905796" y="1651377"/>
          <a:ext cx="1974780"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94809-AD68-464A-9EFC-CAEF08FCC20D}">
      <dsp:nvSpPr>
        <dsp:cNvPr id="0" name=""/>
        <dsp:cNvSpPr/>
      </dsp:nvSpPr>
      <dsp:spPr>
        <a:xfrm>
          <a:off x="609330" y="1256035"/>
          <a:ext cx="2327393" cy="126114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US" sz="2700" kern="1200"/>
            <a:t>User </a:t>
          </a:r>
          <a:r>
            <a:rPr lang="en-US" sz="2700" kern="1200">
              <a:latin typeface="Arial"/>
            </a:rPr>
            <a:t>Individual Interviews</a:t>
          </a:r>
          <a:endParaRPr lang="en-US" sz="2700" kern="1200"/>
        </a:p>
      </dsp:txBody>
      <dsp:txXfrm>
        <a:off x="646268" y="1292973"/>
        <a:ext cx="2253517" cy="1187273"/>
      </dsp:txXfrm>
    </dsp:sp>
    <dsp:sp modelId="{DCE67CD2-7266-2F44-B08C-A020F4F36F05}">
      <dsp:nvSpPr>
        <dsp:cNvPr id="0" name=""/>
        <dsp:cNvSpPr/>
      </dsp:nvSpPr>
      <dsp:spPr>
        <a:xfrm rot="21044274">
          <a:off x="7300491" y="2536299"/>
          <a:ext cx="1906912"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878EA-7B3F-F142-83EB-B3D11E0C25AC}">
      <dsp:nvSpPr>
        <dsp:cNvPr id="0" name=""/>
        <dsp:cNvSpPr/>
      </dsp:nvSpPr>
      <dsp:spPr>
        <a:xfrm>
          <a:off x="8011139" y="2018755"/>
          <a:ext cx="2327393" cy="133100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US" sz="2700" kern="1200"/>
            <a:t>Archivist Focus </a:t>
          </a:r>
          <a:r>
            <a:rPr lang="en-US" sz="2700" kern="1200">
              <a:latin typeface="Arial"/>
            </a:rPr>
            <a:t>Group Interviews</a:t>
          </a:r>
          <a:endParaRPr lang="en-US" sz="2700" kern="1200"/>
        </a:p>
      </dsp:txBody>
      <dsp:txXfrm>
        <a:off x="8050123" y="2057739"/>
        <a:ext cx="2249425" cy="12530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36545-C747-7F45-BD3C-2E560A63ECAC}"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E8577-06AA-9B40-8B76-E3410D6B9AA8}" type="slidenum">
              <a:rPr lang="en-US" smtClean="0"/>
              <a:t>‹#›</a:t>
            </a:fld>
            <a:endParaRPr lang="en-US"/>
          </a:p>
        </p:txBody>
      </p:sp>
    </p:spTree>
    <p:extLst>
      <p:ext uri="{BB962C8B-B14F-4D97-AF65-F5344CB8AC3E}">
        <p14:creationId xmlns:p14="http://schemas.microsoft.com/office/powerpoint/2010/main" val="174468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oc.lc/nafan-research" TargetMode="External"/><Relationship Id="rId7" Type="http://schemas.openxmlformats.org/officeDocument/2006/relationships/hyperlink" Target="https://whova.com/embedded/session/NFdCWcgMulEQMwx9Xmlwgf4rdPHHEcJf8mkv5hKzZJ8%3D/3016046/?widget=primary"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oclc.org/research/events/2023/nafan.html" TargetMode="External"/><Relationship Id="rId5" Type="http://schemas.openxmlformats.org/officeDocument/2006/relationships/hyperlink" Target="https://www.oclc.org/research/partnership/lists.html" TargetMode="External"/><Relationship Id="rId4" Type="http://schemas.openxmlformats.org/officeDocument/2006/relationships/hyperlink" Target="https://confluence.ucop.edu/display/NAFAN"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lc/nafan-resear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1</a:t>
            </a:fld>
            <a:endParaRPr lang="en-US"/>
          </a:p>
        </p:txBody>
      </p:sp>
    </p:spTree>
    <p:extLst>
      <p:ext uri="{BB962C8B-B14F-4D97-AF65-F5344CB8AC3E}">
        <p14:creationId xmlns:p14="http://schemas.microsoft.com/office/powerpoint/2010/main" val="272513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71450"/>
            <a:ext cx="5486400" cy="3086100"/>
          </a:xfrm>
        </p:spPr>
      </p:sp>
      <p:sp>
        <p:nvSpPr>
          <p:cNvPr id="3" name="Notes Placeholder 2"/>
          <p:cNvSpPr>
            <a:spLocks noGrp="1"/>
          </p:cNvSpPr>
          <p:nvPr>
            <p:ph type="body" idx="1"/>
          </p:nvPr>
        </p:nvSpPr>
        <p:spPr>
          <a:xfrm>
            <a:off x="291464" y="3290729"/>
            <a:ext cx="6303645" cy="5681821"/>
          </a:xfrm>
        </p:spPr>
        <p:txBody>
          <a:bodyPr/>
          <a:lstStyle/>
          <a:p>
            <a:r>
              <a:rPr lang="en-US" sz="1400" b="1" dirty="0">
                <a:latin typeface="Arial" panose="020B0604020202020204" pitchFamily="34" charset="0"/>
                <a:cs typeface="Arial" panose="020B0604020202020204" pitchFamily="34" charset="0"/>
              </a:rPr>
              <a:t>We reviewed:</a:t>
            </a:r>
          </a:p>
          <a:p>
            <a:endParaRPr lang="en-US" sz="1400" dirty="0">
              <a:latin typeface="Arial" panose="020B0604020202020204" pitchFamily="34" charset="0"/>
              <a:cs typeface="Arial" panose="020B0604020202020204" pitchFamily="34" charset="0"/>
            </a:endParaRPr>
          </a:p>
          <a:p>
            <a:pPr marL="171450" indent="-171450">
              <a:buFont typeface="Arial"/>
              <a:buChar char="•"/>
            </a:pPr>
            <a:r>
              <a:rPr lang="en-US" sz="1400" dirty="0">
                <a:latin typeface="Arial" panose="020B0604020202020204" pitchFamily="34" charset="0"/>
                <a:cs typeface="Arial" panose="020B0604020202020204" pitchFamily="34" charset="0"/>
              </a:rPr>
              <a:t>Outputs from a 2018-2019 NAFAN planning grant, including </a:t>
            </a:r>
            <a:r>
              <a:rPr lang="en-US" sz="1400" dirty="0">
                <a:effectLst/>
                <a:latin typeface="Arial" panose="020B0604020202020204" pitchFamily="34" charset="0"/>
                <a:cs typeface="Arial" panose="020B0604020202020204" pitchFamily="34" charset="0"/>
              </a:rPr>
              <a:t>a summary report of findings and an action plan outlining a concrete path toward a set of goals. We examined these outputs to identify the research questions they raised, then prioritized and narrowed the questions for inclusion in this study. </a:t>
            </a:r>
          </a:p>
          <a:p>
            <a:pPr marL="171450" indent="-171450">
              <a:buFont typeface="Arial"/>
              <a:buChar char="•"/>
            </a:pPr>
            <a:r>
              <a:rPr lang="en-US" sz="1400" dirty="0">
                <a:effectLst/>
                <a:latin typeface="Arial" panose="020B0604020202020204" pitchFamily="34" charset="0"/>
                <a:cs typeface="Arial" panose="020B0604020202020204" pitchFamily="34" charset="0"/>
              </a:rPr>
              <a:t>After questions were prioritized, the OCLC research team conducted a literature review to identify any existing work that addressed or would inform the research questions</a:t>
            </a:r>
            <a:endParaRPr lang="en-US" sz="1400" dirty="0">
              <a:latin typeface="Arial" panose="020B0604020202020204" pitchFamily="34" charset="0"/>
              <a:cs typeface="Arial" panose="020B0604020202020204" pitchFamily="34" charset="0"/>
            </a:endParaRPr>
          </a:p>
          <a:p>
            <a:pPr marL="171450" indent="-171450">
              <a:buFont typeface="Arial"/>
              <a:buChar char="•"/>
            </a:pPr>
            <a:endParaRPr lang="en-US" sz="1400" dirty="0">
              <a:latin typeface="Arial" panose="020B0604020202020204" pitchFamily="34" charset="0"/>
              <a:cs typeface="Arial" panose="020B0604020202020204" pitchFamily="34" charset="0"/>
            </a:endParaRPr>
          </a:p>
          <a:p>
            <a:pPr marL="0" indent="0">
              <a:buFont typeface="Arial"/>
              <a:buNone/>
            </a:pPr>
            <a:r>
              <a:rPr lang="en-US" sz="1400" b="1" dirty="0">
                <a:latin typeface="Arial" panose="020B0604020202020204" pitchFamily="34" charset="0"/>
                <a:cs typeface="Arial" panose="020B0604020202020204" pitchFamily="34" charset="0"/>
              </a:rPr>
              <a:t>Gaps</a:t>
            </a:r>
          </a:p>
          <a:p>
            <a:pPr marL="0" indent="0">
              <a:buFont typeface="Arial"/>
              <a:buNone/>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effectLst/>
                <a:latin typeface="Arial" panose="020B0604020202020204" pitchFamily="34" charset="0"/>
                <a:cs typeface="Arial" panose="020B0604020202020204" pitchFamily="34" charset="0"/>
              </a:rPr>
              <a:t>The literature review identified a significant gap in existing archival research, with no studies examining researcher needs related to aggregations of archival description that represent multiple institutions’ holdings. Most existing work focused on researcher interaction with and understanding of finding aids as a genre, or with finding aids as rendered in online interfaces of a specific institution</a:t>
            </a:r>
          </a:p>
          <a:p>
            <a:pPr marL="171450" indent="-17145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effectLst/>
                <a:latin typeface="Arial" panose="020B0604020202020204" pitchFamily="34" charset="0"/>
                <a:cs typeface="Arial" panose="020B0604020202020204" pitchFamily="34" charset="0"/>
              </a:rPr>
              <a:t>More recent archival user study work has broadened in scope to determine the information-seeking behaviors and research practices of scholars using primary sources, but it has focused almost entirely on historians and other academic researchers in the humanities. Archival persona work done for archival software projects focused on a broader range of users, but did not include extensive study of information seeking needs and behaviors</a:t>
            </a:r>
          </a:p>
          <a:p>
            <a:pPr marL="0" indent="0">
              <a:buFont typeface="Arial"/>
              <a:buNone/>
            </a:pPr>
            <a:endParaRPr lang="en-US" dirty="0">
              <a:effectLst/>
              <a:latin typeface="Arial" panose="020B0604020202020204" pitchFamily="34" charset="0"/>
              <a:cs typeface="Calibri"/>
            </a:endParaRPr>
          </a:p>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10</a:t>
            </a:fld>
            <a:endParaRPr lang="en-US"/>
          </a:p>
        </p:txBody>
      </p:sp>
    </p:spTree>
    <p:extLst>
      <p:ext uri="{BB962C8B-B14F-4D97-AF65-F5344CB8AC3E}">
        <p14:creationId xmlns:p14="http://schemas.microsoft.com/office/powerpoint/2010/main" val="137547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30c490afa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30c490afa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a:effectLst/>
                <a:latin typeface="Arial" panose="020B0604020202020204" pitchFamily="34" charset="0"/>
              </a:rPr>
              <a:t>Given the lack of understanding of archival aggregation users, and of the broad range of archival researchers generally, exploratory work was necessary to identify the needs, expectations, and behaviors of potential national aggregation users. The following research questions were developed to address this need.</a:t>
            </a:r>
            <a:endParaRPr sz="1400"/>
          </a:p>
        </p:txBody>
      </p:sp>
      <p:sp>
        <p:nvSpPr>
          <p:cNvPr id="582" name="Google Shape;582;g130c490afa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12</a:t>
            </a:fld>
            <a:endParaRPr lang="en-US"/>
          </a:p>
        </p:txBody>
      </p:sp>
    </p:spTree>
    <p:extLst>
      <p:ext uri="{BB962C8B-B14F-4D97-AF65-F5344CB8AC3E}">
        <p14:creationId xmlns:p14="http://schemas.microsoft.com/office/powerpoint/2010/main" val="214299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3234b53639_2_7:notes"/>
          <p:cNvSpPr>
            <a:spLocks noGrp="1" noRot="1" noChangeAspect="1"/>
          </p:cNvSpPr>
          <p:nvPr>
            <p:ph type="sldImg" idx="2"/>
          </p:nvPr>
        </p:nvSpPr>
        <p:spPr>
          <a:xfrm>
            <a:off x="685800" y="250825"/>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3234b53639_2_7:notes"/>
          <p:cNvSpPr txBox="1">
            <a:spLocks noGrp="1"/>
          </p:cNvSpPr>
          <p:nvPr>
            <p:ph type="body" idx="1"/>
          </p:nvPr>
        </p:nvSpPr>
        <p:spPr>
          <a:xfrm>
            <a:off x="251460" y="3634740"/>
            <a:ext cx="6286500" cy="44234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a:latin typeface="Arial" panose="020B0604020202020204" pitchFamily="34" charset="0"/>
                <a:cs typeface="Arial" panose="020B0604020202020204" pitchFamily="34" charset="0"/>
              </a:rPr>
              <a:t>The purpose of the survey was to capture data on users of aggregators. Previous studies of this nature generally looked at individual archives themselves, rather than across aggregators, and were generally smaller N than we wanted for this project. We designed and launched a pop-up survey for users that we placed on the websites of each extant archival aggregator. The survey was designed to do two things, first provide descriptive statistics of users, and second to identify potential interviewees.</a:t>
            </a:r>
            <a:endParaRPr sz="1400">
              <a:latin typeface="Arial" panose="020B0604020202020204" pitchFamily="34" charset="0"/>
              <a:cs typeface="Arial" panose="020B0604020202020204" pitchFamily="34" charset="0"/>
            </a:endParaRPr>
          </a:p>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400">
                <a:latin typeface="Arial" panose="020B0604020202020204" pitchFamily="34" charset="0"/>
                <a:cs typeface="Arial" panose="020B0604020202020204" pitchFamily="34" charset="0"/>
              </a:rPr>
              <a:t>The survey was hosted by 12 aggregators. It opened on March 18, 2021, and closed on May 31. The sample was a convenience sample, with users opting in, rather than a randomized sample. Future research could use a random sample, but given the lack of large N studies on this, we felt that a convenience sample was a good starting point. We ended up with over 3,000 responses, which as a higher number than we were even expecting.</a:t>
            </a:r>
            <a:endParaRPr sz="1400">
              <a:latin typeface="Arial" panose="020B0604020202020204" pitchFamily="34" charset="0"/>
              <a:cs typeface="Arial" panose="020B0604020202020204" pitchFamily="34" charset="0"/>
            </a:endParaRPr>
          </a:p>
        </p:txBody>
      </p:sp>
      <p:sp>
        <p:nvSpPr>
          <p:cNvPr id="514" name="Google Shape;514;g13234b53639_2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3234b53639_2_414:notes"/>
          <p:cNvSpPr>
            <a:spLocks noGrp="1" noRot="1" noChangeAspect="1"/>
          </p:cNvSpPr>
          <p:nvPr>
            <p:ph type="sldImg" idx="2"/>
          </p:nvPr>
        </p:nvSpPr>
        <p:spPr>
          <a:xfrm>
            <a:off x="685800" y="10318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13234b53639_2_414:notes"/>
          <p:cNvSpPr txBox="1">
            <a:spLocks noGrp="1"/>
          </p:cNvSpPr>
          <p:nvPr>
            <p:ph type="body" idx="1"/>
          </p:nvPr>
        </p:nvSpPr>
        <p:spPr>
          <a:xfrm>
            <a:off x="377190" y="3326129"/>
            <a:ext cx="6275070" cy="558927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Font typeface="Arial"/>
              <a:buNone/>
            </a:pPr>
            <a:r>
              <a:rPr lang="en" sz="1400" dirty="0">
                <a:solidFill>
                  <a:schemeClr val="dk1"/>
                </a:solidFill>
                <a:latin typeface="Arial" panose="020B0604020202020204" pitchFamily="34" charset="0"/>
                <a:cs typeface="Arial" panose="020B0604020202020204" pitchFamily="34" charset="0"/>
              </a:rPr>
              <a:t>To identify the individuals we wanted to invite for interviews, we performed further analysis on the survey data. Specifically, we wanted to categorize users into buckets that takes into account how similar they are to one another by characteristics like their project purpose and their profession.</a:t>
            </a:r>
            <a:endParaRPr sz="1400" dirty="0">
              <a:solidFill>
                <a:schemeClr val="dk1"/>
              </a:solidFill>
              <a:latin typeface="Arial" panose="020B0604020202020204" pitchFamily="34" charset="0"/>
              <a:cs typeface="Arial" panose="020B0604020202020204" pitchFamily="34" charset="0"/>
            </a:endParaRPr>
          </a:p>
          <a:p>
            <a:pPr marL="0" lvl="0" indent="0" algn="l" rtl="0">
              <a:lnSpc>
                <a:spcPct val="150000"/>
              </a:lnSpc>
              <a:spcBef>
                <a:spcPts val="0"/>
              </a:spcBef>
              <a:spcAft>
                <a:spcPts val="0"/>
              </a:spcAft>
              <a:buClr>
                <a:schemeClr val="dk1"/>
              </a:buClr>
              <a:buSzPts val="2400"/>
              <a:buFont typeface="Arial"/>
              <a:buNone/>
            </a:pPr>
            <a:r>
              <a:rPr lang="en" sz="1400" dirty="0">
                <a:solidFill>
                  <a:schemeClr val="dk1"/>
                </a:solidFill>
                <a:latin typeface="Arial" panose="020B0604020202020204" pitchFamily="34" charset="0"/>
                <a:cs typeface="Arial" panose="020B0604020202020204" pitchFamily="34" charset="0"/>
              </a:rPr>
              <a:t>The </a:t>
            </a:r>
            <a:r>
              <a:rPr lang="en" sz="1400" dirty="0" err="1">
                <a:solidFill>
                  <a:schemeClr val="dk1"/>
                </a:solidFill>
                <a:latin typeface="Arial" panose="020B0604020202020204" pitchFamily="34" charset="0"/>
                <a:cs typeface="Arial" panose="020B0604020202020204" pitchFamily="34" charset="0"/>
              </a:rPr>
              <a:t>TwoStep</a:t>
            </a:r>
            <a:r>
              <a:rPr lang="en" sz="1400" dirty="0">
                <a:solidFill>
                  <a:schemeClr val="dk1"/>
                </a:solidFill>
                <a:latin typeface="Arial" panose="020B0604020202020204" pitchFamily="34" charset="0"/>
                <a:cs typeface="Arial" panose="020B0604020202020204" pitchFamily="34" charset="0"/>
              </a:rPr>
              <a:t> Cluster Analysis procedure is an exploratory tool designed to reveal natural groupings (or clusters) within a data set that would otherwise not be apparent. The algorithm employed by this procedure has several desirable features that differentiate it from traditional clustering techniques: </a:t>
            </a:r>
            <a:endParaRPr sz="1400" dirty="0">
              <a:solidFill>
                <a:schemeClr val="dk1"/>
              </a:solidFill>
              <a:latin typeface="Arial" panose="020B0604020202020204" pitchFamily="34" charset="0"/>
              <a:cs typeface="Arial" panose="020B0604020202020204" pitchFamily="34" charset="0"/>
            </a:endParaRPr>
          </a:p>
          <a:p>
            <a:pPr marL="342900" lvl="0" indent="-317500" algn="l" rtl="0">
              <a:lnSpc>
                <a:spcPct val="150000"/>
              </a:lnSpc>
              <a:spcBef>
                <a:spcPts val="800"/>
              </a:spcBef>
              <a:spcAft>
                <a:spcPts val="0"/>
              </a:spcAft>
              <a:buClr>
                <a:schemeClr val="dk1"/>
              </a:buClr>
              <a:buSzPts val="1400"/>
              <a:buChar char="•"/>
            </a:pPr>
            <a:r>
              <a:rPr lang="en" sz="1400" dirty="0">
                <a:solidFill>
                  <a:schemeClr val="dk1"/>
                </a:solidFill>
                <a:latin typeface="Arial" panose="020B0604020202020204" pitchFamily="34" charset="0"/>
                <a:cs typeface="Arial" panose="020B0604020202020204" pitchFamily="34" charset="0"/>
              </a:rPr>
              <a:t>The ability to create clusters based on both categorical and continuous variables. </a:t>
            </a:r>
            <a:endParaRPr sz="1400" dirty="0">
              <a:solidFill>
                <a:schemeClr val="dk1"/>
              </a:solidFill>
              <a:latin typeface="Arial" panose="020B0604020202020204" pitchFamily="34" charset="0"/>
              <a:cs typeface="Arial" panose="020B0604020202020204" pitchFamily="34" charset="0"/>
            </a:endParaRPr>
          </a:p>
          <a:p>
            <a:pPr marL="342900" lvl="0" indent="-317500" algn="l" rtl="0">
              <a:lnSpc>
                <a:spcPct val="150000"/>
              </a:lnSpc>
              <a:spcBef>
                <a:spcPts val="800"/>
              </a:spcBef>
              <a:spcAft>
                <a:spcPts val="0"/>
              </a:spcAft>
              <a:buClr>
                <a:schemeClr val="dk1"/>
              </a:buClr>
              <a:buSzPts val="1400"/>
              <a:buChar char="•"/>
            </a:pPr>
            <a:r>
              <a:rPr lang="en" sz="1400" dirty="0">
                <a:solidFill>
                  <a:schemeClr val="dk1"/>
                </a:solidFill>
                <a:latin typeface="Arial" panose="020B0604020202020204" pitchFamily="34" charset="0"/>
                <a:cs typeface="Arial" panose="020B0604020202020204" pitchFamily="34" charset="0"/>
              </a:rPr>
              <a:t>Automatic selection of the number of clusters. </a:t>
            </a:r>
            <a:endParaRPr sz="1400" dirty="0">
              <a:solidFill>
                <a:schemeClr val="dk1"/>
              </a:solidFill>
              <a:latin typeface="Arial" panose="020B0604020202020204" pitchFamily="34" charset="0"/>
              <a:cs typeface="Arial" panose="020B0604020202020204" pitchFamily="34" charset="0"/>
            </a:endParaRPr>
          </a:p>
          <a:p>
            <a:pPr marL="342900" lvl="0" indent="-317500" algn="l" rtl="0">
              <a:lnSpc>
                <a:spcPct val="150000"/>
              </a:lnSpc>
              <a:spcBef>
                <a:spcPts val="800"/>
              </a:spcBef>
              <a:spcAft>
                <a:spcPts val="0"/>
              </a:spcAft>
              <a:buClr>
                <a:schemeClr val="dk1"/>
              </a:buClr>
              <a:buSzPts val="1400"/>
              <a:buChar char="•"/>
            </a:pPr>
            <a:r>
              <a:rPr lang="en" sz="1400" dirty="0">
                <a:solidFill>
                  <a:schemeClr val="dk1"/>
                </a:solidFill>
                <a:latin typeface="Arial" panose="020B0604020202020204" pitchFamily="34" charset="0"/>
                <a:cs typeface="Arial" panose="020B0604020202020204" pitchFamily="34" charset="0"/>
              </a:rPr>
              <a:t>The ability to analyze large data files efficiently. </a:t>
            </a:r>
            <a:endParaRPr sz="1400" dirty="0">
              <a:solidFill>
                <a:schemeClr val="dk1"/>
              </a:solidFill>
              <a:latin typeface="Arial" panose="020B0604020202020204" pitchFamily="34" charset="0"/>
              <a:cs typeface="Arial" panose="020B0604020202020204" pitchFamily="34" charset="0"/>
            </a:endParaRPr>
          </a:p>
          <a:p>
            <a:r>
              <a:rPr lang="en" sz="1400" dirty="0">
                <a:latin typeface="Arial"/>
                <a:cs typeface="Arial"/>
              </a:rPr>
              <a:t>With more than 3,000 users in the survey, the cluster analysis was a suitable method. This approach provided useful cluster categories in the donut chart in the middle of the slide</a:t>
            </a:r>
            <a:r>
              <a:rPr lang="en" sz="1400" dirty="0"/>
              <a:t>.</a:t>
            </a:r>
          </a:p>
          <a:p>
            <a:pPr marL="0" lvl="0" indent="0" algn="l" rtl="0">
              <a:spcBef>
                <a:spcPts val="0"/>
              </a:spcBef>
              <a:spcAft>
                <a:spcPts val="0"/>
              </a:spcAft>
              <a:buNone/>
            </a:pPr>
            <a:endParaRPr lang="en" sz="1400" dirty="0">
              <a:latin typeface="Arial" panose="020B0604020202020204" pitchFamily="34" charset="0"/>
              <a:cs typeface="Arial" panose="020B0604020202020204" pitchFamily="34" charset="0"/>
            </a:endParaRPr>
          </a:p>
          <a:p>
            <a:pPr marL="457189" indent="-457189">
              <a:spcBef>
                <a:spcPts val="0"/>
              </a:spcBef>
              <a:buSzPts val="1600"/>
            </a:pPr>
            <a:r>
              <a:rPr lang="en-US" sz="1400" b="1" dirty="0">
                <a:latin typeface="Arial" panose="020B0604020202020204" pitchFamily="34" charset="0"/>
                <a:cs typeface="Arial" panose="020B0604020202020204" pitchFamily="34" charset="0"/>
              </a:rPr>
              <a:t>Archivist/Librarian &amp; Other Professionals (N=559) </a:t>
            </a:r>
            <a:r>
              <a:rPr lang="en-US" sz="1400" dirty="0">
                <a:latin typeface="Arial" panose="020B0604020202020204" pitchFamily="34" charset="0"/>
                <a:cs typeface="Arial" panose="020B0604020202020204" pitchFamily="34" charset="0"/>
              </a:rPr>
              <a:t>– public and technical service archivists/librarians, journalists, writers, tradespeople</a:t>
            </a:r>
          </a:p>
          <a:p>
            <a:pPr marL="457189" indent="-457189">
              <a:spcBef>
                <a:spcPts val="1067"/>
              </a:spcBef>
              <a:buSzPts val="1600"/>
            </a:pPr>
            <a:r>
              <a:rPr lang="en-US" sz="1400" b="1" dirty="0">
                <a:latin typeface="Arial" panose="020B0604020202020204" pitchFamily="34" charset="0"/>
                <a:cs typeface="Arial" panose="020B0604020202020204" pitchFamily="34" charset="0"/>
              </a:rPr>
              <a:t>Faculty and Other Doctoral Degrees  (N=328) </a:t>
            </a:r>
            <a:r>
              <a:rPr lang="en-US" sz="1400" dirty="0">
                <a:latin typeface="Arial" panose="020B0604020202020204" pitchFamily="34" charset="0"/>
                <a:cs typeface="Arial" panose="020B0604020202020204" pitchFamily="34" charset="0"/>
              </a:rPr>
              <a:t>– faculty, post-doc, independent researcher, museum professionals</a:t>
            </a:r>
          </a:p>
          <a:p>
            <a:pPr marL="457189" indent="-457189">
              <a:spcBef>
                <a:spcPts val="1067"/>
              </a:spcBef>
              <a:buSzPts val="1600"/>
            </a:pPr>
            <a:r>
              <a:rPr lang="en-US" sz="1400" b="1" dirty="0">
                <a:latin typeface="Arial" panose="020B0604020202020204" pitchFamily="34" charset="0"/>
                <a:cs typeface="Arial" panose="020B0604020202020204" pitchFamily="34" charset="0"/>
              </a:rPr>
              <a:t>Family History Researchers (N=722)</a:t>
            </a:r>
            <a:r>
              <a:rPr lang="en-US" sz="1400" dirty="0">
                <a:latin typeface="Arial" panose="020B0604020202020204" pitchFamily="34" charset="0"/>
                <a:cs typeface="Arial" panose="020B0604020202020204" pitchFamily="34" charset="0"/>
              </a:rPr>
              <a:t>– local history, professional genealogist, hobby genealogist</a:t>
            </a:r>
          </a:p>
          <a:p>
            <a:pPr marL="457189" indent="-457189">
              <a:spcBef>
                <a:spcPts val="1067"/>
              </a:spcBef>
              <a:buSzPts val="1600"/>
            </a:pPr>
            <a:r>
              <a:rPr lang="en-US" sz="1400" b="1" dirty="0">
                <a:latin typeface="Arial" panose="020B0604020202020204" pitchFamily="34" charset="0"/>
                <a:cs typeface="Arial" panose="020B0604020202020204" pitchFamily="34" charset="0"/>
              </a:rPr>
              <a:t>Personal Interest Researchers (N=711)</a:t>
            </a:r>
            <a:r>
              <a:rPr lang="en-US" sz="1400" dirty="0">
                <a:latin typeface="Arial" panose="020B0604020202020204" pitchFamily="34" charset="0"/>
                <a:cs typeface="Arial" panose="020B0604020202020204" pitchFamily="34" charset="0"/>
              </a:rPr>
              <a:t> – general search with a range of profession and education</a:t>
            </a:r>
          </a:p>
          <a:p>
            <a:pPr marL="457189" indent="-457189">
              <a:spcBef>
                <a:spcPts val="1067"/>
              </a:spcBef>
              <a:buSzPts val="1600"/>
            </a:pPr>
            <a:r>
              <a:rPr lang="en-US" sz="1400" b="1" dirty="0">
                <a:latin typeface="Arial" panose="020B0604020202020204" pitchFamily="34" charset="0"/>
                <a:cs typeface="Arial" panose="020B0604020202020204" pitchFamily="34" charset="0"/>
              </a:rPr>
              <a:t>Undergraduate and Postgraduate Students (N=712) –  </a:t>
            </a:r>
            <a:r>
              <a:rPr lang="en-US" sz="1400" dirty="0">
                <a:latin typeface="Arial" panose="020B0604020202020204" pitchFamily="34" charset="0"/>
                <a:cs typeface="Arial" panose="020B0604020202020204" pitchFamily="34" charset="0"/>
              </a:rPr>
              <a:t>Indicate their profession is undergraduate/postgraduate student</a:t>
            </a:r>
          </a:p>
        </p:txBody>
      </p:sp>
      <p:sp>
        <p:nvSpPr>
          <p:cNvPr id="559" name="Google Shape;559;g13234b53639_2_4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44d3667141_1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44d3667141_1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a:lnSpc>
                <a:spcPct val="114999"/>
              </a:lnSpc>
              <a:spcBef>
                <a:spcPts val="0"/>
              </a:spcBef>
              <a:spcAft>
                <a:spcPts val="0"/>
              </a:spcAft>
              <a:buFont typeface="Arial"/>
              <a:buNone/>
            </a:pPr>
            <a:endParaRPr lang="en" sz="1400">
              <a:latin typeface="Arial" panose="020B0604020202020204" pitchFamily="34" charset="0"/>
              <a:cs typeface="Arial" panose="020B0604020202020204" pitchFamily="34" charset="0"/>
            </a:endParaRPr>
          </a:p>
          <a:p>
            <a:pPr marL="0" indent="0">
              <a:lnSpc>
                <a:spcPct val="114999"/>
              </a:lnSpc>
              <a:buNone/>
            </a:pPr>
            <a:r>
              <a:rPr lang="en" sz="1400">
                <a:latin typeface="Arial" panose="020B0604020202020204" pitchFamily="34" charset="0"/>
                <a:cs typeface="Arial" panose="020B0604020202020204" pitchFamily="34" charset="0"/>
              </a:rPr>
              <a:t>We invited 25 pop-up survey respondents to sit for a semi-structured interview from the top five professions. Questions in the interview delved further into the researcher's motivations and methods for seeking out archival materials.</a:t>
            </a:r>
          </a:p>
          <a:p>
            <a:pPr marL="0" indent="0">
              <a:buClr>
                <a:schemeClr val="dk1"/>
              </a:buClr>
              <a:buSzPts val="1400"/>
              <a:buFont typeface="Calibri"/>
              <a:buNone/>
            </a:pPr>
            <a:endParaRPr lang="en-US" sz="1400"/>
          </a:p>
          <a:p>
            <a:pPr marL="0" indent="0">
              <a:buClr>
                <a:schemeClr val="dk1"/>
              </a:buClr>
              <a:buSzPts val="1400"/>
              <a:buNone/>
            </a:pPr>
            <a:endParaRPr lang="en-US" sz="1400"/>
          </a:p>
        </p:txBody>
      </p:sp>
      <p:sp>
        <p:nvSpPr>
          <p:cNvPr id="517" name="Google Shape;517;g144d3667141_1_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5770" y="4400550"/>
            <a:ext cx="6115050" cy="4160520"/>
          </a:xfrm>
        </p:spPr>
        <p:txBody>
          <a:bodyPr/>
          <a:lstStyle/>
          <a:p>
            <a:r>
              <a:rPr lang="en-US" sz="1400" b="0" dirty="0">
                <a:latin typeface="Arial" panose="020B0604020202020204" pitchFamily="34" charset="0"/>
                <a:cs typeface="Arial" panose="020B0604020202020204" pitchFamily="34" charset="0"/>
              </a:rPr>
              <a:t>we reviewed materials from the 2018-2019 planning grant and the archival literature</a:t>
            </a:r>
          </a:p>
          <a:p>
            <a:endParaRPr lang="en-US" sz="1400" b="1" dirty="0">
              <a:latin typeface="Arial" panose="020B0604020202020204" pitchFamily="34" charset="0"/>
              <a:cs typeface="Arial" panose="020B0604020202020204" pitchFamily="34" charset="0"/>
            </a:endParaRPr>
          </a:p>
          <a:p>
            <a:pPr marL="0" indent="0">
              <a:buFont typeface="Arial"/>
              <a:buNone/>
            </a:pPr>
            <a:r>
              <a:rPr lang="en-US" sz="1400" b="1" dirty="0">
                <a:latin typeface="Arial" panose="020B0604020202020204" pitchFamily="34" charset="0"/>
                <a:cs typeface="Arial" panose="020B0604020202020204" pitchFamily="34" charset="0"/>
              </a:rPr>
              <a:t>Gaps</a:t>
            </a:r>
          </a:p>
          <a:p>
            <a:pPr marL="0" indent="0">
              <a:buFont typeface="Arial"/>
              <a:buNone/>
            </a:pPr>
            <a:endParaRPr lang="en-US" sz="1400" dirty="0">
              <a:latin typeface="Arial" panose="020B0604020202020204" pitchFamily="34" charset="0"/>
              <a:cs typeface="Arial" panose="020B0604020202020204" pitchFamily="34" charset="0"/>
            </a:endParaRPr>
          </a:p>
          <a:p>
            <a:pPr marL="0" indent="0">
              <a:buFont typeface="Arial"/>
              <a:buNone/>
            </a:pPr>
            <a:r>
              <a:rPr lang="en-US" sz="1400" dirty="0">
                <a:effectLst/>
                <a:latin typeface="Arial" panose="020B0604020202020204" pitchFamily="34" charset="0"/>
                <a:cs typeface="Arial" panose="020B0604020202020204" pitchFamily="34" charset="0"/>
              </a:rPr>
              <a:t>There is no research specifically focused on contributing finding aids to an archival aggregator. </a:t>
            </a:r>
          </a:p>
          <a:p>
            <a:pPr marL="0" indent="0">
              <a:buFont typeface="Arial"/>
              <a:buNone/>
            </a:pPr>
            <a:endParaRPr lang="en-US" sz="1400" dirty="0">
              <a:effectLst/>
              <a:latin typeface="Arial" panose="020B0604020202020204" pitchFamily="34" charset="0"/>
              <a:cs typeface="Arial" panose="020B0604020202020204" pitchFamily="34" charset="0"/>
            </a:endParaRPr>
          </a:p>
          <a:p>
            <a:pPr marL="0" indent="0">
              <a:buFont typeface="Arial"/>
              <a:buNone/>
            </a:pPr>
            <a:r>
              <a:rPr lang="en-US" sz="1400" dirty="0">
                <a:effectLst/>
                <a:latin typeface="Arial" panose="020B0604020202020204" pitchFamily="34" charset="0"/>
                <a:cs typeface="Arial" panose="020B0604020202020204" pitchFamily="34" charset="0"/>
              </a:rPr>
              <a:t>More broadly, there is a body of research related to the use and implementation of the EAD encoding standard. This work is relevant to NAFAN as EAD encoded finding aids comprise most data in current regional aggregators in the US and these regional aggregators are likely to play a key role in contributing data to a national aggregation platform. Most of the EAD-focused literature dates from the late 1990s and early 2000s in the nascent period of implementation of the EAD standard, and the most recent major work on EAD was from 2013</a:t>
            </a:r>
          </a:p>
          <a:p>
            <a:pPr marL="0" indent="0">
              <a:buFont typeface="Arial"/>
              <a:buNone/>
            </a:pPr>
            <a:endParaRPr lang="en-US" dirty="0">
              <a:effectLst/>
              <a:latin typeface="Arial" panose="020B0604020202020204" pitchFamily="34" charset="0"/>
              <a:cs typeface="Calibri"/>
            </a:endParaRPr>
          </a:p>
          <a:p>
            <a:pPr marL="0" indent="0">
              <a:buFont typeface="Arial"/>
              <a:buNone/>
            </a:pPr>
            <a:endParaRPr lang="en-US" dirty="0">
              <a:effectLst/>
              <a:latin typeface="Arial" panose="020B0604020202020204" pitchFamily="34" charset="0"/>
              <a:cs typeface="Calibri"/>
            </a:endParaRPr>
          </a:p>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16</a:t>
            </a:fld>
            <a:endParaRPr lang="en-US"/>
          </a:p>
        </p:txBody>
      </p:sp>
    </p:spTree>
    <p:extLst>
      <p:ext uri="{BB962C8B-B14F-4D97-AF65-F5344CB8AC3E}">
        <p14:creationId xmlns:p14="http://schemas.microsoft.com/office/powerpoint/2010/main" val="70925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Arial" panose="020B0604020202020204" pitchFamily="34" charset="0"/>
              </a:rPr>
              <a:t>One of the goals outlined in the 2018–2019 planning grant was to enable participation by a wider range of cultural heritage institutions and support greater variety of collection description levels and formats. So we felt it was important to develop a broader understanding of descriptive practice beyond just EAD creation. With no existing research about working with archival aggregators, it also was vital to identify and document the experiences of current and potential contributors to archival aggregations.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73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ffectLst/>
                <a:latin typeface="Arial" panose="020B0604020202020204" pitchFamily="34" charset="0"/>
              </a:rPr>
              <a:t>Given the age of EAD studies, and the subsequent significant development and uptake of archival collection management systems such as </a:t>
            </a:r>
            <a:r>
              <a:rPr lang="en-US" sz="1400" err="1">
                <a:effectLst/>
                <a:latin typeface="Arial" panose="020B0604020202020204" pitchFamily="34" charset="0"/>
              </a:rPr>
              <a:t>ArchivesSpace</a:t>
            </a:r>
            <a:r>
              <a:rPr lang="en-US" sz="1400">
                <a:effectLst/>
                <a:latin typeface="Arial" panose="020B0604020202020204" pitchFamily="34" charset="0"/>
              </a:rPr>
              <a:t> and Access to Memory (</a:t>
            </a:r>
            <a:r>
              <a:rPr lang="en-US" sz="1400" err="1">
                <a:effectLst/>
                <a:latin typeface="Arial" panose="020B0604020202020204" pitchFamily="34" charset="0"/>
              </a:rPr>
              <a:t>AtoM</a:t>
            </a:r>
            <a:r>
              <a:rPr lang="en-US" sz="1400">
                <a:effectLst/>
                <a:latin typeface="Arial" panose="020B0604020202020204" pitchFamily="34" charset="0"/>
              </a:rPr>
              <a:t>), the research team felt it was necessary to develop a current understanding of EAD quality and how well it could support discovery functionality</a:t>
            </a:r>
            <a:endParaRPr lang="en-US" sz="14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82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44d3667141_1_386:notes"/>
          <p:cNvSpPr>
            <a:spLocks noGrp="1" noRot="1" noChangeAspect="1"/>
          </p:cNvSpPr>
          <p:nvPr>
            <p:ph type="sldImg" idx="2"/>
          </p:nvPr>
        </p:nvSpPr>
        <p:spPr>
          <a:xfrm>
            <a:off x="685800" y="136525"/>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44d3667141_1_386:notes"/>
          <p:cNvSpPr txBox="1">
            <a:spLocks noGrp="1"/>
          </p:cNvSpPr>
          <p:nvPr>
            <p:ph type="body" idx="1"/>
          </p:nvPr>
        </p:nvSpPr>
        <p:spPr>
          <a:xfrm>
            <a:off x="182880" y="3337559"/>
            <a:ext cx="6492239" cy="5487036"/>
          </a:xfrm>
          <a:prstGeom prst="rect">
            <a:avLst/>
          </a:prstGeom>
          <a:noFill/>
          <a:ln>
            <a:noFill/>
          </a:ln>
        </p:spPr>
        <p:txBody>
          <a:bodyPr spcFirstLastPara="1" wrap="square" lIns="91425" tIns="45700" rIns="91425" bIns="45700" anchor="t" anchorCtr="0">
            <a:noAutofit/>
          </a:bodyPr>
          <a:lstStyle/>
          <a:p>
            <a:pPr marL="228600">
              <a:lnSpc>
                <a:spcPct val="114999"/>
              </a:lnSpc>
              <a:buSzPts val="1100"/>
            </a:pPr>
            <a:r>
              <a:rPr lang="en-US" sz="1400" dirty="0">
                <a:solidFill>
                  <a:schemeClr val="dk1"/>
                </a:solidFill>
                <a:latin typeface="Arial" panose="020B0604020202020204" pitchFamily="34" charset="0"/>
                <a:ea typeface="Calibri"/>
                <a:cs typeface="Arial" panose="020B0604020202020204" pitchFamily="34" charset="0"/>
              </a:rPr>
              <a:t>Purpose: </a:t>
            </a:r>
          </a:p>
          <a:p>
            <a:pPr marL="228600">
              <a:lnSpc>
                <a:spcPct val="114999"/>
              </a:lnSpc>
              <a:buSzPts val="1100"/>
            </a:pPr>
            <a:r>
              <a:rPr lang="en-US" sz="1400" dirty="0">
                <a:solidFill>
                  <a:schemeClr val="dk1"/>
                </a:solidFill>
                <a:latin typeface="Arial" panose="020B0604020202020204" pitchFamily="34" charset="0"/>
                <a:ea typeface="Calibri"/>
                <a:cs typeface="Arial" panose="020B0604020202020204" pitchFamily="34" charset="0"/>
              </a:rPr>
              <a:t>get in-depth responses on </a:t>
            </a:r>
            <a:r>
              <a:rPr lang="en-US" sz="1400" i="1" dirty="0">
                <a:solidFill>
                  <a:schemeClr val="dk1"/>
                </a:solidFill>
                <a:latin typeface="Arial" panose="020B0604020202020204" pitchFamily="34" charset="0"/>
                <a:ea typeface="Calibri"/>
                <a:cs typeface="Arial" panose="020B0604020202020204" pitchFamily="34" charset="0"/>
              </a:rPr>
              <a:t>how and why</a:t>
            </a:r>
            <a:r>
              <a:rPr lang="en-US" sz="1400" dirty="0">
                <a:solidFill>
                  <a:schemeClr val="dk1"/>
                </a:solidFill>
                <a:latin typeface="Arial" panose="020B0604020202020204" pitchFamily="34" charset="0"/>
                <a:ea typeface="Calibri"/>
                <a:cs typeface="Arial" panose="020B0604020202020204" pitchFamily="34" charset="0"/>
              </a:rPr>
              <a:t> they are or are not describing the collections in their care and participating in aggregation</a:t>
            </a:r>
          </a:p>
          <a:p>
            <a:pPr marL="228600" marR="0" lvl="0" indent="0" algn="l" defTabSz="914400" rtl="0" eaLnBrk="1" fontAlgn="auto" latinLnBrk="0" hangingPunct="1">
              <a:lnSpc>
                <a:spcPct val="114999"/>
              </a:lnSpc>
              <a:spcBef>
                <a:spcPts val="0"/>
              </a:spcBef>
              <a:spcAft>
                <a:spcPts val="0"/>
              </a:spcAft>
              <a:buClrTx/>
              <a:buSzPts val="1100"/>
              <a:buFontTx/>
              <a:buNone/>
              <a:tabLst/>
              <a:defRPr/>
            </a:pPr>
            <a:r>
              <a:rPr lang="en-US" sz="1400" dirty="0">
                <a:solidFill>
                  <a:schemeClr val="dk1"/>
                </a:solidFill>
                <a:latin typeface="Arial" panose="020B0604020202020204" pitchFamily="34" charset="0"/>
                <a:ea typeface="Calibri"/>
                <a:cs typeface="Arial" panose="020B0604020202020204" pitchFamily="34" charset="0"/>
              </a:rPr>
              <a:t>Identify from archivists perceptions of the value of participating in aggregation</a:t>
            </a:r>
          </a:p>
          <a:p>
            <a:pPr marL="228600">
              <a:lnSpc>
                <a:spcPct val="114999"/>
              </a:lnSpc>
              <a:buSzPts val="1100"/>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marL="22860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Arial" panose="020B0604020202020204" pitchFamily="34" charset="0"/>
                <a:ea typeface="Calibri"/>
                <a:cs typeface="Arial" panose="020B0604020202020204" pitchFamily="34" charset="0"/>
                <a:sym typeface="Calibri"/>
              </a:rPr>
              <a:t>Design: </a:t>
            </a:r>
          </a:p>
          <a:p>
            <a:pPr marL="22860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Arial" panose="020B0604020202020204" pitchFamily="34" charset="0"/>
                <a:ea typeface="Calibri"/>
                <a:cs typeface="Arial" panose="020B0604020202020204" pitchFamily="34" charset="0"/>
                <a:sym typeface="Calibri"/>
              </a:rPr>
              <a:t>We conducted 10 focus group interviews with a total of 53 participants, roughly half of whom worked in an archive that currently participates in an aggregation and half of whom did not. </a:t>
            </a:r>
          </a:p>
          <a:p>
            <a:pPr marL="228600" lvl="0" indent="0" algn="l" rtl="0">
              <a:lnSpc>
                <a:spcPct val="115000"/>
              </a:lnSpc>
              <a:spcBef>
                <a:spcPts val="0"/>
              </a:spcBef>
              <a:spcAft>
                <a:spcPts val="0"/>
              </a:spcAft>
              <a:buSzPts val="1100"/>
              <a:buNone/>
            </a:pPr>
            <a:r>
              <a:rPr lang="en-US" sz="1400" dirty="0">
                <a:solidFill>
                  <a:schemeClr val="dk1"/>
                </a:solidFill>
                <a:latin typeface="Arial" panose="020B0604020202020204" pitchFamily="34" charset="0"/>
                <a:ea typeface="Calibri"/>
                <a:cs typeface="Arial" panose="020B0604020202020204" pitchFamily="34" charset="0"/>
                <a:sym typeface="Calibri"/>
              </a:rPr>
              <a:t>In our participant selection, we worked hard to assemble groups representing a wide range of institution types and sizes, and people with different levels and types of responsibilities.</a:t>
            </a:r>
          </a:p>
          <a:p>
            <a:pPr marL="228600" lvl="0" indent="0" algn="l" rtl="0">
              <a:lnSpc>
                <a:spcPct val="115000"/>
              </a:lnSpc>
              <a:spcBef>
                <a:spcPts val="0"/>
              </a:spcBef>
              <a:spcAft>
                <a:spcPts val="0"/>
              </a:spcAft>
              <a:buSzPts val="1100"/>
              <a:buNone/>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marL="457189" indent="-411470">
              <a:spcBef>
                <a:spcPts val="0"/>
              </a:spcBef>
              <a:buSzPct val="100000"/>
            </a:pPr>
            <a:r>
              <a:rPr lang="en-US" sz="1400" dirty="0">
                <a:latin typeface="Arial" panose="020B0604020202020204" pitchFamily="34" charset="0"/>
                <a:cs typeface="Arial" panose="020B0604020202020204" pitchFamily="34" charset="0"/>
              </a:rPr>
              <a:t>10 focus groups</a:t>
            </a:r>
          </a:p>
          <a:p>
            <a:pPr marL="457200" indent="-457200" defTabSz="914377">
              <a:buFont typeface="Arial" panose="020B0604020202020204" pitchFamily="34" charset="0"/>
              <a:buChar char="•"/>
            </a:pPr>
            <a:r>
              <a:rPr lang="en-US" sz="1400" dirty="0">
                <a:latin typeface="Arial" panose="020B0604020202020204" pitchFamily="34" charset="0"/>
                <a:cs typeface="Arial" panose="020B0604020202020204" pitchFamily="34" charset="0"/>
              </a:rPr>
              <a:t>Recruiting via email lists and Twitter</a:t>
            </a:r>
          </a:p>
          <a:p>
            <a:pPr marL="457200" indent="-457200" defTabSz="914377">
              <a:buFont typeface="Arial" panose="020B0604020202020204" pitchFamily="34" charset="0"/>
              <a:buChar char="•"/>
            </a:pPr>
            <a:r>
              <a:rPr lang="en-US" sz="1400" dirty="0">
                <a:latin typeface="Arial" panose="020B0604020202020204" pitchFamily="34" charset="0"/>
                <a:cs typeface="Arial" panose="020B0604020202020204" pitchFamily="34" charset="0"/>
              </a:rPr>
              <a:t>274 respondents to our participant screening survey </a:t>
            </a:r>
          </a:p>
          <a:p>
            <a:pPr marL="457200" indent="-457200" defTabSz="914377">
              <a:buFont typeface="Arial" panose="020B0604020202020204" pitchFamily="34" charset="0"/>
              <a:buChar char="•"/>
            </a:pPr>
            <a:r>
              <a:rPr lang="en-US" sz="1400" dirty="0">
                <a:latin typeface="Arial" panose="020B0604020202020204" pitchFamily="34" charset="0"/>
                <a:cs typeface="Arial" panose="020B0604020202020204" pitchFamily="34" charset="0"/>
              </a:rPr>
              <a:t>Organizing groups based on institution size, job responsibility, years experience, participation in aggregation</a:t>
            </a:r>
            <a:endParaRPr lang="en-US" sz="1400" dirty="0">
              <a:solidFill>
                <a:prstClr val="black"/>
              </a:solidFill>
              <a:latin typeface="Arial" panose="020B0604020202020204" pitchFamily="34" charset="0"/>
              <a:cs typeface="Arial" panose="020B0604020202020204" pitchFamily="34" charset="0"/>
            </a:endParaRPr>
          </a:p>
          <a:p>
            <a:pPr marL="457200" indent="-457200" defTabSz="914377">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Interviews transcribed; theme analysis conducted</a:t>
            </a:r>
          </a:p>
          <a:p>
            <a:pPr marL="457200" indent="-457200" defTabSz="914377">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Conducted virtually in June 2021</a:t>
            </a:r>
          </a:p>
          <a:p>
            <a:pPr marL="457189" indent="-411470">
              <a:spcBef>
                <a:spcPts val="0"/>
              </a:spcBef>
              <a:buSzPct val="100000"/>
            </a:pPr>
            <a:endParaRPr lang="en-US" sz="1400" dirty="0">
              <a:latin typeface="Arial" panose="020B0604020202020204" pitchFamily="34" charset="0"/>
              <a:cs typeface="Arial" panose="020B0604020202020204" pitchFamily="34" charset="0"/>
            </a:endParaRPr>
          </a:p>
          <a:p>
            <a:pPr marL="457189" indent="-411470">
              <a:spcBef>
                <a:spcPts val="640"/>
              </a:spcBef>
              <a:buSzPct val="100000"/>
            </a:pPr>
            <a:r>
              <a:rPr lang="en-US" sz="1400" dirty="0">
                <a:latin typeface="Arial" panose="020B0604020202020204" pitchFamily="34" charset="0"/>
                <a:cs typeface="Arial" panose="020B0604020202020204" pitchFamily="34" charset="0"/>
              </a:rPr>
              <a:t>53 participants total</a:t>
            </a:r>
          </a:p>
          <a:p>
            <a:pPr marL="990575" lvl="1" indent="-372100">
              <a:spcBef>
                <a:spcPts val="480"/>
              </a:spcBef>
              <a:buSzPct val="100000"/>
            </a:pPr>
            <a:r>
              <a:rPr lang="en-US" sz="1400" dirty="0">
                <a:latin typeface="Arial" panose="020B0604020202020204" pitchFamily="34" charset="0"/>
                <a:cs typeface="Arial" panose="020B0604020202020204" pitchFamily="34" charset="0"/>
              </a:rPr>
              <a:t>25 participating in aggregation</a:t>
            </a:r>
          </a:p>
          <a:p>
            <a:pPr marL="990575" lvl="1" indent="-372100">
              <a:spcBef>
                <a:spcPts val="480"/>
              </a:spcBef>
              <a:buSzPct val="100000"/>
            </a:pPr>
            <a:r>
              <a:rPr lang="en-US" sz="1400" dirty="0">
                <a:latin typeface="Arial" panose="020B0604020202020204" pitchFamily="34" charset="0"/>
                <a:cs typeface="Arial" panose="020B0604020202020204" pitchFamily="34" charset="0"/>
              </a:rPr>
              <a:t>28 not participating in aggregation</a:t>
            </a:r>
          </a:p>
          <a:p>
            <a:pPr marL="990575" lvl="1" indent="-372100">
              <a:spcBef>
                <a:spcPts val="480"/>
              </a:spcBef>
              <a:buSzPct val="100000"/>
            </a:pPr>
            <a:r>
              <a:rPr lang="en-US" sz="1400" dirty="0">
                <a:latin typeface="Arial" panose="020B0604020202020204" pitchFamily="34" charset="0"/>
                <a:cs typeface="Arial" panose="020B0604020202020204" pitchFamily="34" charset="0"/>
              </a:rPr>
              <a:t>Representing 27 states and District of Columbia</a:t>
            </a:r>
          </a:p>
          <a:p>
            <a:pPr marL="457189" indent="-411470">
              <a:spcBef>
                <a:spcPts val="640"/>
              </a:spcBef>
              <a:buSzPct val="100000"/>
            </a:pPr>
            <a:r>
              <a:rPr lang="en-US" sz="1400" dirty="0">
                <a:latin typeface="Arial" panose="020B0604020202020204" pitchFamily="34" charset="0"/>
                <a:cs typeface="Arial" panose="020B0604020202020204" pitchFamily="34" charset="0"/>
              </a:rPr>
              <a:t>Divided into five group types</a:t>
            </a:r>
          </a:p>
          <a:p>
            <a:pPr marL="990575" lvl="1" indent="-380230">
              <a:spcBef>
                <a:spcPts val="480"/>
              </a:spcBef>
              <a:buSzPct val="100000"/>
            </a:pPr>
            <a:r>
              <a:rPr lang="en-US" sz="1400" dirty="0">
                <a:latin typeface="Arial" panose="020B0604020202020204" pitchFamily="34" charset="0"/>
                <a:cs typeface="Arial" panose="020B0604020202020204" pitchFamily="34" charset="0"/>
              </a:rPr>
              <a:t>Leadership / Administrative</a:t>
            </a:r>
          </a:p>
          <a:p>
            <a:pPr marL="990575" lvl="1" indent="-380230">
              <a:spcBef>
                <a:spcPts val="480"/>
              </a:spcBef>
              <a:buSzPct val="100000"/>
            </a:pPr>
            <a:r>
              <a:rPr lang="en-US" sz="1400" dirty="0">
                <a:latin typeface="Arial" panose="020B0604020202020204" pitchFamily="34" charset="0"/>
                <a:cs typeface="Arial" panose="020B0604020202020204" pitchFamily="34" charset="0"/>
              </a:rPr>
              <a:t>Public Services &amp; Tech Services, small institution</a:t>
            </a:r>
          </a:p>
          <a:p>
            <a:pPr marL="990575" lvl="1" indent="-380230">
              <a:spcBef>
                <a:spcPts val="480"/>
              </a:spcBef>
              <a:buSzPct val="100000"/>
            </a:pPr>
            <a:r>
              <a:rPr lang="en-US" sz="1400" dirty="0">
                <a:latin typeface="Arial" panose="020B0604020202020204" pitchFamily="34" charset="0"/>
                <a:cs typeface="Arial" panose="020B0604020202020204" pitchFamily="34" charset="0"/>
              </a:rPr>
              <a:t>Public Services &amp; Tech Services, large institution</a:t>
            </a:r>
          </a:p>
          <a:p>
            <a:pPr marL="990575" lvl="1" indent="-380230">
              <a:spcBef>
                <a:spcPts val="480"/>
              </a:spcBef>
              <a:buSzPct val="100000"/>
            </a:pPr>
            <a:r>
              <a:rPr lang="en-US" sz="1400" dirty="0">
                <a:latin typeface="Arial" panose="020B0604020202020204" pitchFamily="34" charset="0"/>
                <a:cs typeface="Arial" panose="020B0604020202020204" pitchFamily="34" charset="0"/>
              </a:rPr>
              <a:t>Technical Services &amp; Systems Responsibilities</a:t>
            </a:r>
          </a:p>
          <a:p>
            <a:pPr marL="990575" lvl="1" indent="-380230">
              <a:spcBef>
                <a:spcPts val="480"/>
              </a:spcBef>
              <a:buSzPct val="100000"/>
            </a:pPr>
            <a:r>
              <a:rPr lang="en-US" sz="1400" dirty="0">
                <a:latin typeface="Arial" panose="020B0604020202020204" pitchFamily="34" charset="0"/>
                <a:cs typeface="Arial" panose="020B0604020202020204" pitchFamily="34" charset="0"/>
              </a:rPr>
              <a:t>Very Small Institution / Lone Arrangers</a:t>
            </a:r>
          </a:p>
          <a:p>
            <a:pPr marL="0" indent="0">
              <a:buClr>
                <a:schemeClr val="dk1"/>
              </a:buClr>
              <a:buSzPts val="1400"/>
              <a:buNone/>
            </a:pPr>
            <a:endParaRPr lang="en-US" sz="1400" dirty="0"/>
          </a:p>
        </p:txBody>
      </p:sp>
      <p:sp>
        <p:nvSpPr>
          <p:cNvPr id="517" name="Google Shape;517;g144d3667141_1_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767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a:cs typeface="Arial"/>
              </a:rPr>
              <a:t>A 2 year research and development grant </a:t>
            </a:r>
            <a:r>
              <a:rPr lang="en-US" sz="1400" kern="1200">
                <a:solidFill>
                  <a:schemeClr val="tx1"/>
                </a:solidFill>
                <a:effectLst/>
                <a:latin typeface="Arial"/>
                <a:cs typeface="Arial"/>
              </a:rPr>
              <a:t>to explore and create the blueprint for implementing a national finding aid network that is community-driven, -sustained, and </a:t>
            </a:r>
            <a:r>
              <a:rPr lang="en-US" sz="1400">
                <a:latin typeface="Arial"/>
                <a:cs typeface="Arial"/>
              </a:rPr>
              <a:t>–</a:t>
            </a:r>
            <a:r>
              <a:rPr lang="en-US" sz="1400" kern="1200">
                <a:solidFill>
                  <a:schemeClr val="tx1"/>
                </a:solidFill>
                <a:effectLst/>
                <a:latin typeface="Arial"/>
                <a:cs typeface="Arial"/>
              </a:rPr>
              <a:t>governed</a:t>
            </a:r>
            <a:endParaRPr lang="en-US" sz="1400" kern="1200">
              <a:solidFill>
                <a:schemeClr val="tx1"/>
              </a:solidFill>
              <a:effectLst/>
              <a:latin typeface="Arial" panose="020B0604020202020204" pitchFamily="34" charset="0"/>
              <a:cs typeface="Arial" panose="020B0604020202020204" pitchFamily="34" charset="0"/>
            </a:endParaRPr>
          </a:p>
          <a:p>
            <a:r>
              <a:rPr lang="en-US" sz="1400">
                <a:latin typeface="Arial"/>
                <a:cs typeface="Arial"/>
              </a:rPr>
              <a:t>Led by CDL with partners at UVA, Shift Collective, Chain Bridge Group, and OCLC. </a:t>
            </a:r>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r>
              <a:rPr lang="en-US" sz="1400">
                <a:latin typeface="Arial"/>
                <a:cs typeface="Arial"/>
              </a:rPr>
              <a:t>OCLC was tasked with leading research on end user and archives needs related to aggregation, and with an assessment of quality of archival descriptive data</a:t>
            </a:r>
          </a:p>
        </p:txBody>
      </p:sp>
      <p:sp>
        <p:nvSpPr>
          <p:cNvPr id="4" name="Slide Number Placeholder 3"/>
          <p:cNvSpPr>
            <a:spLocks noGrp="1"/>
          </p:cNvSpPr>
          <p:nvPr>
            <p:ph type="sldNum" sz="quarter" idx="5"/>
          </p:nvPr>
        </p:nvSpPr>
        <p:spPr/>
        <p:txBody>
          <a:bodyPr/>
          <a:lstStyle/>
          <a:p>
            <a:fld id="{C7E911E4-7CD8-4F9C-B647-4242FE4D1061}" type="slidenum">
              <a:rPr lang="de-DE" smtClean="0"/>
              <a:pPr/>
              <a:t>2</a:t>
            </a:fld>
            <a:endParaRPr lang="de-DE"/>
          </a:p>
        </p:txBody>
      </p:sp>
    </p:spTree>
    <p:extLst>
      <p:ext uri="{BB962C8B-B14F-4D97-AF65-F5344CB8AC3E}">
        <p14:creationId xmlns:p14="http://schemas.microsoft.com/office/powerpoint/2010/main" val="97923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34938"/>
            <a:ext cx="4114800" cy="2314575"/>
          </a:xfrm>
        </p:spPr>
      </p:sp>
      <p:sp>
        <p:nvSpPr>
          <p:cNvPr id="3" name="Notes Placeholder 2"/>
          <p:cNvSpPr>
            <a:spLocks noGrp="1"/>
          </p:cNvSpPr>
          <p:nvPr>
            <p:ph type="body" idx="1"/>
          </p:nvPr>
        </p:nvSpPr>
        <p:spPr>
          <a:xfrm>
            <a:off x="315884" y="2697480"/>
            <a:ext cx="5982045" cy="3997008"/>
          </a:xfrm>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20</a:t>
            </a:fld>
            <a:endParaRPr lang="en-US"/>
          </a:p>
        </p:txBody>
      </p:sp>
    </p:spTree>
    <p:extLst>
      <p:ext uri="{BB962C8B-B14F-4D97-AF65-F5344CB8AC3E}">
        <p14:creationId xmlns:p14="http://schemas.microsoft.com/office/powerpoint/2010/main" val="28029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44d3667141_1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44d3667141_1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400" kern="1200">
                <a:solidFill>
                  <a:schemeClr val="tx1"/>
                </a:solidFill>
                <a:effectLst/>
                <a:latin typeface="Arial" panose="020B0604020202020204" pitchFamily="34" charset="0"/>
                <a:cs typeface="Arial" panose="020B0604020202020204" pitchFamily="34" charset="0"/>
              </a:rPr>
              <a:t>Twelve NAFAN partners made their EAD XML finding aids available to the project for quantitative analysis, producing a total of over 145 thousand documents.</a:t>
            </a:r>
            <a:r>
              <a:rPr lang="en-US" sz="1400">
                <a:latin typeface="Arial" panose="020B0604020202020204" pitchFamily="34" charset="0"/>
                <a:cs typeface="Arial" panose="020B0604020202020204" pitchFamily="34" charset="0"/>
              </a:rPr>
              <a:t> </a:t>
            </a:r>
          </a:p>
          <a:p>
            <a:pPr marL="0" indent="0">
              <a:buClr>
                <a:schemeClr val="dk1"/>
              </a:buClr>
              <a:buSzPts val="1400"/>
              <a:buNone/>
            </a:pPr>
            <a:endParaRPr lang="en-US" sz="1400"/>
          </a:p>
        </p:txBody>
      </p:sp>
      <p:sp>
        <p:nvSpPr>
          <p:cNvPr id="517" name="Google Shape;517;g144d3667141_1_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20416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22</a:t>
            </a:fld>
            <a:endParaRPr lang="en-US"/>
          </a:p>
        </p:txBody>
      </p:sp>
    </p:spTree>
    <p:extLst>
      <p:ext uri="{BB962C8B-B14F-4D97-AF65-F5344CB8AC3E}">
        <p14:creationId xmlns:p14="http://schemas.microsoft.com/office/powerpoint/2010/main" val="160839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44d3667141_1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44d3667141_1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lnSpc>
                <a:spcPct val="114999"/>
              </a:lnSpc>
              <a:buNone/>
            </a:pPr>
            <a:r>
              <a:rPr lang="en-US" sz="1400">
                <a:latin typeface="Arial" panose="020B0604020202020204" pitchFamily="34" charset="0"/>
                <a:cs typeface="Arial" panose="020B0604020202020204" pitchFamily="34" charset="0"/>
              </a:rPr>
              <a:t>1st phase of analysis: we did a tag analysis of elements that can support typical functionality in discovery systems, looking at the absence or presence of tags in the data set, at both the collection and lower levels in the finding aid. </a:t>
            </a:r>
          </a:p>
          <a:p>
            <a:pPr marL="228600" indent="0">
              <a:lnSpc>
                <a:spcPct val="114999"/>
              </a:lnSpc>
              <a:buNone/>
            </a:pPr>
            <a:endParaRPr lang="en-US" sz="1400">
              <a:latin typeface="Arial" panose="020B0604020202020204" pitchFamily="34" charset="0"/>
              <a:cs typeface="Arial" panose="020B0604020202020204" pitchFamily="34" charset="0"/>
            </a:endParaRPr>
          </a:p>
          <a:p>
            <a:pPr marL="228600" indent="0">
              <a:lnSpc>
                <a:spcPct val="114999"/>
              </a:lnSpc>
              <a:buNone/>
            </a:pPr>
            <a:r>
              <a:rPr lang="en-US" sz="1400">
                <a:latin typeface="Arial" panose="020B0604020202020204" pitchFamily="34" charset="0"/>
                <a:cs typeface="Arial" panose="020B0604020202020204" pitchFamily="34" charset="0"/>
              </a:rPr>
              <a:t>2</a:t>
            </a:r>
            <a:r>
              <a:rPr lang="en-US" sz="1400" baseline="30000">
                <a:latin typeface="Arial" panose="020B0604020202020204" pitchFamily="34" charset="0"/>
                <a:cs typeface="Arial" panose="020B0604020202020204" pitchFamily="34" charset="0"/>
              </a:rPr>
              <a:t>nd</a:t>
            </a:r>
            <a:r>
              <a:rPr lang="en-US" sz="1400">
                <a:latin typeface="Arial" panose="020B0604020202020204" pitchFamily="34" charset="0"/>
                <a:cs typeface="Arial" panose="020B0604020202020204" pitchFamily="34" charset="0"/>
              </a:rPr>
              <a:t> phase of analysis: Using what we learned from our user and archivist research, we did more in depth investigations into data element content that might support user needs, such as the potential to link to digital content from these finding aids, the potential to connect to controlled vocabularies, and the consistency and completeness of institutional contact information. </a:t>
            </a:r>
          </a:p>
          <a:p>
            <a:pPr marL="0" lvl="0" indent="0" algn="l">
              <a:spcBef>
                <a:spcPts val="0"/>
              </a:spcBef>
              <a:spcAft>
                <a:spcPts val="0"/>
              </a:spcAft>
              <a:buNone/>
            </a:pPr>
            <a:endParaRPr lang="en-US"/>
          </a:p>
          <a:p>
            <a:pPr marL="228600" lvl="0" indent="0" algn="l">
              <a:lnSpc>
                <a:spcPct val="114999"/>
              </a:lnSpc>
              <a:spcBef>
                <a:spcPts val="0"/>
              </a:spcBef>
              <a:spcAft>
                <a:spcPts val="0"/>
              </a:spcAft>
              <a:buNone/>
            </a:pPr>
            <a:endParaRPr lang="en"/>
          </a:p>
        </p:txBody>
      </p:sp>
      <p:sp>
        <p:nvSpPr>
          <p:cNvPr id="375" name="Google Shape;375;g144d3667141_1_2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0918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234b53639_2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3234b53639_2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lang="en-US" sz="1400" dirty="0">
              <a:latin typeface="Arial" panose="020B0604020202020204" pitchFamily="34" charset="0"/>
              <a:cs typeface="Arial" panose="020B0604020202020204" pitchFamily="34" charset="0"/>
            </a:endParaRPr>
          </a:p>
        </p:txBody>
      </p:sp>
      <p:sp>
        <p:nvSpPr>
          <p:cNvPr id="412" name="Google Shape;412;g13234b53639_2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Going into this project, there was a sense from participants and our partners at regional aggregators that aggregation was valuable, but it was a kind of hand-wavy, anecdotally driven idea of value. So a guiding principle set at the beginning of our work was that we needed to gather evidence to help us think much more carefully about the value a national archival aggregation could offer users and the archives that participate.</a:t>
            </a:r>
          </a:p>
          <a:p>
            <a:endParaRPr lang="en-US" dirty="0">
              <a:ea typeface="Calibri"/>
              <a:cs typeface="Calibri"/>
            </a:endParaRPr>
          </a:p>
          <a:p>
            <a:r>
              <a:rPr lang="en-US" dirty="0"/>
              <a:t>One way to think about value proposition is to identify the problems a system is trying to solve, and then articulate how the system will address them. Our research identified challenges faced by both researchers and archivists that a national aggregation can address, as well as alignment between the needs of these two groups.</a:t>
            </a:r>
            <a:r>
              <a:rPr lang="en-US" dirty="0">
                <a:ea typeface="Calibri"/>
                <a:cs typeface="Calibri"/>
              </a:rPr>
              <a:t> </a:t>
            </a:r>
          </a:p>
          <a:p>
            <a:endParaRPr lang="en-US" dirty="0">
              <a:ea typeface="Calibri"/>
              <a:cs typeface="Calibri"/>
            </a:endParaRPr>
          </a:p>
          <a:p>
            <a:r>
              <a:rPr lang="en-US" dirty="0">
                <a:ea typeface="Calibri"/>
                <a:cs typeface="Calibri"/>
              </a:rPr>
              <a:t>I'll walk through the four overarching areas of need the research pointed to, that a national aggregation could address</a:t>
            </a:r>
          </a:p>
        </p:txBody>
      </p:sp>
      <p:sp>
        <p:nvSpPr>
          <p:cNvPr id="4" name="Slide Number Placeholder 3"/>
          <p:cNvSpPr>
            <a:spLocks noGrp="1"/>
          </p:cNvSpPr>
          <p:nvPr>
            <p:ph type="sldNum" sz="quarter" idx="5"/>
          </p:nvPr>
        </p:nvSpPr>
        <p:spPr/>
        <p:txBody>
          <a:bodyPr/>
          <a:lstStyle/>
          <a:p>
            <a:fld id="{C04E8577-06AA-9B40-8B76-E3410D6B9AA8}" type="slidenum">
              <a:rPr lang="en-US" smtClean="0"/>
              <a:t>25</a:t>
            </a:fld>
            <a:endParaRPr lang="en-US"/>
          </a:p>
        </p:txBody>
      </p:sp>
    </p:spTree>
    <p:extLst>
      <p:ext uri="{BB962C8B-B14F-4D97-AF65-F5344CB8AC3E}">
        <p14:creationId xmlns:p14="http://schemas.microsoft.com/office/powerpoint/2010/main" val="256762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791200" cy="3749040"/>
          </a:xfrm>
        </p:spPr>
        <p:txBody>
          <a:bodyPr/>
          <a:lstStyle/>
          <a:p>
            <a:r>
              <a:rPr lang="en-US" sz="1400">
                <a:latin typeface="Arial"/>
                <a:cs typeface="Arial"/>
              </a:rPr>
              <a:t>Real challenge for users to find archives</a:t>
            </a:r>
            <a:endParaRPr lang="en-US">
              <a:latin typeface="Arial"/>
              <a:cs typeface="Arial"/>
            </a:endParaRPr>
          </a:p>
          <a:p>
            <a:pPr>
              <a:buNone/>
            </a:pPr>
            <a:r>
              <a:rPr lang="en-US" sz="1400">
                <a:latin typeface="Arial" panose="020B0604020202020204" pitchFamily="34" charset="0"/>
                <a:cs typeface="Arial" panose="020B0604020202020204" pitchFamily="34" charset="0"/>
              </a:rPr>
              <a:t>This was across all types of users. Even the most expert still have to work very hard – they may find more than others, but it still takes lots of time</a:t>
            </a:r>
          </a:p>
          <a:p>
            <a:endParaRPr lang="en-US" sz="1400">
              <a:latin typeface="Arial" panose="020B0604020202020204" pitchFamily="34" charset="0"/>
              <a:ea typeface="Calibri"/>
              <a:cs typeface="Arial" panose="020B0604020202020204" pitchFamily="34" charset="0"/>
            </a:endParaRPr>
          </a:p>
          <a:p>
            <a:r>
              <a:rPr lang="en-US" sz="1400">
                <a:latin typeface="Arial" panose="020B0604020202020204" pitchFamily="34" charset="0"/>
                <a:cs typeface="Arial" panose="020B0604020202020204" pitchFamily="34" charset="0"/>
              </a:rPr>
              <a:t>A key challenge voiced by interviewees is how difficult it is to do archival research generally, including how many places they must look and how long searching takes. </a:t>
            </a:r>
          </a:p>
          <a:p>
            <a:endParaRPr lang="en-US" sz="1400">
              <a:latin typeface="Arial" panose="020B0604020202020204" pitchFamily="34" charset="0"/>
              <a:ea typeface="Calibri"/>
              <a:cs typeface="Arial" panose="020B0604020202020204" pitchFamily="34" charset="0"/>
            </a:endParaRPr>
          </a:p>
          <a:p>
            <a:r>
              <a:rPr lang="en-US" sz="1400">
                <a:latin typeface="Arial" panose="020B0604020202020204" pitchFamily="34" charset="0"/>
                <a:cs typeface="Arial" panose="020B0604020202020204" pitchFamily="34" charset="0"/>
              </a:rPr>
              <a:t>Frustration with having to use multiple systems also was an issue in using aggregators, as regional aggregators have limited scope and multiple systems must be used to approximate a nation-wide search.</a:t>
            </a:r>
            <a:endParaRPr lang="en-US" sz="1400">
              <a:latin typeface="Arial" panose="020B0604020202020204" pitchFamily="34" charset="0"/>
              <a:ea typeface="Calibri"/>
              <a:cs typeface="Arial" panose="020B0604020202020204" pitchFamily="34" charset="0"/>
            </a:endParaRPr>
          </a:p>
          <a:p>
            <a:endParaRPr lang="en-US" sz="1400">
              <a:latin typeface="Arial" panose="020B0604020202020204" pitchFamily="34" charset="0"/>
              <a:ea typeface="Calibri"/>
              <a:cs typeface="Arial" panose="020B0604020202020204" pitchFamily="34" charset="0"/>
            </a:endParaRPr>
          </a:p>
          <a:p>
            <a:r>
              <a:rPr lang="en-US" sz="1400">
                <a:latin typeface="Arial" panose="020B0604020202020204" pitchFamily="34" charset="0"/>
                <a:cs typeface="Arial" panose="020B0604020202020204" pitchFamily="34" charset="0"/>
              </a:rPr>
              <a:t>Some participants voiced concern that they were not finding material held at smaller and community-based archives and missing out on the stories that those repositories documented. </a:t>
            </a:r>
          </a:p>
        </p:txBody>
      </p:sp>
    </p:spTree>
    <p:extLst>
      <p:ext uri="{BB962C8B-B14F-4D97-AF65-F5344CB8AC3E}">
        <p14:creationId xmlns:p14="http://schemas.microsoft.com/office/powerpoint/2010/main" val="347328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791200" cy="3749040"/>
          </a:xfrm>
        </p:spPr>
        <p:txBody>
          <a:bodyPr/>
          <a:lstStyle/>
          <a:p>
            <a:r>
              <a:rPr lang="en-US" sz="1400"/>
              <a:t>Archivists described being challenged to make their collections visible to a broad audience of researchers. </a:t>
            </a:r>
          </a:p>
        </p:txBody>
      </p:sp>
    </p:spTree>
    <p:extLst>
      <p:ext uri="{BB962C8B-B14F-4D97-AF65-F5344CB8AC3E}">
        <p14:creationId xmlns:p14="http://schemas.microsoft.com/office/powerpoint/2010/main" val="2404191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40030" y="4343400"/>
            <a:ext cx="6236970" cy="4549140"/>
          </a:xfrm>
        </p:spPr>
        <p:txBody>
          <a:bodyPr/>
          <a:lstStyle/>
          <a:p>
            <a:r>
              <a:rPr lang="en-US"/>
              <a:t>Both want an easy-to-use system that provides comprehensive discovery of archival collections across many institutions. Similarly, both groups of stakeholders were concerned not just with discovering individual collections, but also surfacing connections between collections.</a:t>
            </a:r>
            <a:endParaRPr lang="en-US">
              <a:ea typeface="Calibri"/>
              <a:cs typeface="Calibri"/>
            </a:endParaRPr>
          </a:p>
          <a:p>
            <a:r>
              <a:rPr lang="en-US"/>
              <a:t>Archivists highlighted the importance of these connections given the deep interrelatedness of distinct archival collections held across many institutions and because the sometimes-fractured nature of archival collecting means that not all archival material by a single creator may end up in the same archive. </a:t>
            </a:r>
          </a:p>
          <a:p>
            <a:r>
              <a:rPr lang="en-US"/>
              <a:t>Users desire systems that provide connections across collections, institutions, and topics.</a:t>
            </a:r>
            <a:endParaRPr lang="en-US">
              <a:ea typeface="Calibri" panose="020F0502020204030204"/>
              <a:cs typeface="Calibri" panose="020F0502020204030204"/>
            </a:endParaRPr>
          </a:p>
        </p:txBody>
      </p:sp>
    </p:spTree>
    <p:extLst>
      <p:ext uri="{BB962C8B-B14F-4D97-AF65-F5344CB8AC3E}">
        <p14:creationId xmlns:p14="http://schemas.microsoft.com/office/powerpoint/2010/main" val="2582126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40030" y="4343400"/>
            <a:ext cx="6236970" cy="4549140"/>
          </a:xfrm>
        </p:spPr>
        <p:txBody>
          <a:bodyPr/>
          <a:lstStyle/>
          <a:p>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85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562443aa6_0_0:notes"/>
          <p:cNvSpPr>
            <a:spLocks noGrp="1" noRot="1" noChangeAspect="1"/>
          </p:cNvSpPr>
          <p:nvPr>
            <p:ph type="sldImg" idx="2"/>
          </p:nvPr>
        </p:nvSpPr>
        <p:spPr>
          <a:xfrm>
            <a:off x="163513" y="528638"/>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3562443aa6_0_0:notes"/>
          <p:cNvSpPr txBox="1">
            <a:spLocks noGrp="1"/>
          </p:cNvSpPr>
          <p:nvPr>
            <p:ph type="body" idx="1"/>
          </p:nvPr>
        </p:nvSpPr>
        <p:spPr>
          <a:xfrm>
            <a:off x="1016230" y="4210050"/>
            <a:ext cx="4114800" cy="4800900"/>
          </a:xfrm>
          <a:prstGeom prst="rect">
            <a:avLst/>
          </a:prstGeom>
          <a:noFill/>
          <a:ln>
            <a:noFill/>
          </a:ln>
        </p:spPr>
        <p:txBody>
          <a:bodyPr spcFirstLastPara="1" wrap="square" lIns="91425" tIns="45700" rIns="91425" bIns="45700" anchor="t" anchorCtr="0">
            <a:noAutofit/>
          </a:bodyPr>
          <a:lstStyle/>
          <a:p>
            <a:pPr>
              <a:buClr>
                <a:schemeClr val="dk1"/>
              </a:buClr>
              <a:buSzPts val="1400"/>
            </a:pPr>
            <a:r>
              <a:rPr lang="en-US" sz="1400">
                <a:cs typeface="Calibri"/>
              </a:rPr>
              <a:t>Cross-departmental team at OCLC with expertise in qualitative and quantitative research, archival data, and archival practice</a:t>
            </a:r>
            <a:endParaRPr sz="1400"/>
          </a:p>
        </p:txBody>
      </p:sp>
      <p:sp>
        <p:nvSpPr>
          <p:cNvPr id="369" name="Google Shape;369;g13562443aa6_0_0:notes"/>
          <p:cNvSpPr txBox="1">
            <a:spLocks noGrp="1"/>
          </p:cNvSpPr>
          <p:nvPr>
            <p:ph type="sldNum" idx="12"/>
          </p:nvPr>
        </p:nvSpPr>
        <p:spPr>
          <a:xfrm>
            <a:off x="2913460" y="11580284"/>
            <a:ext cx="2229000" cy="611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a:t>
            </a:fld>
            <a:endParaRPr/>
          </a:p>
        </p:txBody>
      </p:sp>
    </p:spTree>
    <p:extLst>
      <p:ext uri="{BB962C8B-B14F-4D97-AF65-F5344CB8AC3E}">
        <p14:creationId xmlns:p14="http://schemas.microsoft.com/office/powerpoint/2010/main" val="2740471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206375"/>
            <a:ext cx="5486400" cy="3086100"/>
          </a:xfrm>
        </p:spPr>
      </p:sp>
      <p:sp>
        <p:nvSpPr>
          <p:cNvPr id="3" name="Notes Placeholder 2"/>
          <p:cNvSpPr>
            <a:spLocks noGrp="1"/>
          </p:cNvSpPr>
          <p:nvPr>
            <p:ph type="body" idx="1"/>
          </p:nvPr>
        </p:nvSpPr>
        <p:spPr>
          <a:xfrm>
            <a:off x="320039" y="3474720"/>
            <a:ext cx="6536373" cy="6583680"/>
          </a:xfrm>
        </p:spPr>
        <p:txBody>
          <a:bodyPr/>
          <a:lstStyle/>
          <a:p>
            <a:r>
              <a:rPr lang="en-US" sz="1400" dirty="0">
                <a:latin typeface="Arial" panose="020B0604020202020204" pitchFamily="34" charset="0"/>
                <a:cs typeface="Arial" panose="020B0604020202020204" pitchFamily="34" charset="0"/>
              </a:rPr>
              <a:t>While this work was ostensibly focused on discovery, we of course heard a lot about access</a:t>
            </a:r>
            <a:endParaRPr lang="en-US" sz="1400" dirty="0">
              <a:highlight>
                <a:srgbClr val="FFFF00"/>
              </a:highligh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a:ea typeface="Calibri"/>
                <a:cs typeface="Arial"/>
              </a:rPr>
              <a:t>In-person research is prohibitive:</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Most archives are not digitized</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Travel is expensive</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Caretaking responsibilities limit travel </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Rules &amp; policies are unclear</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Mediated access is poorly supported:</a:t>
            </a:r>
          </a:p>
          <a:p>
            <a:r>
              <a:rPr lang="en-US" sz="1400" dirty="0">
                <a:latin typeface="Arial" panose="020B0604020202020204" pitchFamily="34" charset="0"/>
                <a:cs typeface="Arial" panose="020B0604020202020204" pitchFamily="34" charset="0"/>
              </a:rPr>
              <a:t>Archivists are still playing a vital intermediary role in helping people access archives, whether they are doing so in-person, through a digital surrogate, or through a researcher for hire</a:t>
            </a:r>
          </a:p>
          <a:p>
            <a:r>
              <a:rPr lang="en-US" sz="1400" b="0" dirty="0">
                <a:latin typeface="Arial" panose="020B0604020202020204" pitchFamily="34" charset="0"/>
                <a:cs typeface="Arial" panose="020B0604020202020204" pitchFamily="34" charset="0"/>
              </a:rPr>
              <a:t>Researchers need to:</a:t>
            </a:r>
          </a:p>
          <a:p>
            <a:pPr marL="914400" lvl="1" indent="-457200">
              <a:buFont typeface="Arial"/>
              <a:buChar char="•"/>
            </a:pPr>
            <a:r>
              <a:rPr lang="en-US" sz="1400" dirty="0">
                <a:latin typeface="Arial" panose="020B0604020202020204" pitchFamily="34" charset="0"/>
                <a:cs typeface="Arial" panose="020B0604020202020204" pitchFamily="34" charset="0"/>
              </a:rPr>
              <a:t>ask questions </a:t>
            </a:r>
          </a:p>
          <a:p>
            <a:pPr marL="914400" lvl="1" indent="-457200">
              <a:buFont typeface="Arial"/>
              <a:buChar char="•"/>
            </a:pPr>
            <a:r>
              <a:rPr lang="en-US" sz="1400" dirty="0">
                <a:latin typeface="Arial" panose="020B0604020202020204" pitchFamily="34" charset="0"/>
                <a:cs typeface="Arial" panose="020B0604020202020204" pitchFamily="34" charset="0"/>
              </a:rPr>
              <a:t>make appointments</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request remote research </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request scans and licensing </a:t>
            </a:r>
          </a:p>
          <a:p>
            <a:r>
              <a:rPr lang="en-US" sz="1400" dirty="0">
                <a:latin typeface="Arial" panose="020B0604020202020204" pitchFamily="34" charset="0"/>
                <a:cs typeface="Arial" panose="020B0604020202020204" pitchFamily="34" charset="0"/>
              </a:rPr>
              <a:t>We heard a lot of frustration from researchers about how difficult it is to get the help they need. This was exacerbated in aggregation settings.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Digital content delivery is clunky and confusing:</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Most archives aren't digitized</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Hard to connect to digital content</a:t>
            </a:r>
          </a:p>
          <a:p>
            <a:pPr marL="457200" indent="-457200">
              <a:buFont typeface="Arial" panose="020B0604020202020204" pitchFamily="34" charset="0"/>
              <a:buChar char="•"/>
            </a:pPr>
            <a:r>
              <a:rPr lang="en-US" sz="1400" b="0" dirty="0">
                <a:latin typeface="Arial" panose="020B0604020202020204" pitchFamily="34" charset="0"/>
                <a:cs typeface="Arial" panose="020B0604020202020204" pitchFamily="34" charset="0"/>
              </a:rPr>
              <a:t>Hard to request digital content</a:t>
            </a:r>
          </a:p>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30</a:t>
            </a:fld>
            <a:endParaRPr lang="en-US"/>
          </a:p>
        </p:txBody>
      </p:sp>
    </p:spTree>
    <p:extLst>
      <p:ext uri="{BB962C8B-B14F-4D97-AF65-F5344CB8AC3E}">
        <p14:creationId xmlns:p14="http://schemas.microsoft.com/office/powerpoint/2010/main" val="3939890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asked user – If you had a magic wand, what kind of a system would you create to access archives? </a:t>
            </a:r>
          </a:p>
          <a:p>
            <a:r>
              <a:rPr lang="en-US">
                <a:cs typeface="Calibri"/>
              </a:rPr>
              <a:t>Researchers have already done the labor of finding the collections – finding information about the repositories should not be an additional research task. </a:t>
            </a:r>
            <a:endParaRPr lang="en-US">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31</a:t>
            </a:fld>
            <a:endParaRPr lang="en-US"/>
          </a:p>
        </p:txBody>
      </p:sp>
    </p:spTree>
    <p:extLst>
      <p:ext uri="{BB962C8B-B14F-4D97-AF65-F5344CB8AC3E}">
        <p14:creationId xmlns:p14="http://schemas.microsoft.com/office/powerpoint/2010/main" val="2072158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206375"/>
            <a:ext cx="5486400" cy="3086100"/>
          </a:xfrm>
        </p:spPr>
      </p:sp>
      <p:sp>
        <p:nvSpPr>
          <p:cNvPr id="3" name="Notes Placeholder 2"/>
          <p:cNvSpPr>
            <a:spLocks noGrp="1"/>
          </p:cNvSpPr>
          <p:nvPr>
            <p:ph type="body" idx="1"/>
          </p:nvPr>
        </p:nvSpPr>
        <p:spPr>
          <a:xfrm>
            <a:off x="320039" y="3474720"/>
            <a:ext cx="6536373" cy="6583680"/>
          </a:xfrm>
        </p:spPr>
        <p:txBody>
          <a:bodyPr/>
          <a:lstStyle/>
          <a:p>
            <a:r>
              <a:rPr lang="en-US"/>
              <a:t>While aggregators are traditionally considered discovery systems, research findings indicate that NAFAN can create value by supporting access as well as discovery. End users described a desire to be able to access archival materials once they had discovered them and noted the ways an aggregation system can support or frustrate that process. The NAFAN platform can provide value by understanding how the system can support access needs, planning for archival research trips, and contacting individual archives. Users also noted barriers to doing in-person archival research, especially when it requires traveling to an archive. A national aggregation can provide value by helping researchers discover collections held geographically close to them that they are more likely to be able to easily access. Both pop-up survey data and interviews with users tell us that online access to digital collections is highly desired by researchers. NAFAN can provide important value to researchers by considering how digital resources will be incorporated into aggregation features and interfaces to allow researchers to access digitized collections more easily.</a:t>
            </a:r>
            <a:endParaRPr lang="en-US" sz="1400">
              <a:latin typeface="Arial"/>
              <a:cs typeface="Arial"/>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32</a:t>
            </a:fld>
            <a:endParaRPr lang="en-US"/>
          </a:p>
        </p:txBody>
      </p:sp>
    </p:spTree>
    <p:extLst>
      <p:ext uri="{BB962C8B-B14F-4D97-AF65-F5344CB8AC3E}">
        <p14:creationId xmlns:p14="http://schemas.microsoft.com/office/powerpoint/2010/main" val="1100557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33</a:t>
            </a:fld>
            <a:endParaRPr lang="en-US"/>
          </a:p>
        </p:txBody>
      </p:sp>
    </p:spTree>
    <p:extLst>
      <p:ext uri="{BB962C8B-B14F-4D97-AF65-F5344CB8AC3E}">
        <p14:creationId xmlns:p14="http://schemas.microsoft.com/office/powerpoint/2010/main" val="127791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44d3667141_1_295:notes"/>
          <p:cNvSpPr txBox="1">
            <a:spLocks noGrp="1"/>
          </p:cNvSpPr>
          <p:nvPr>
            <p:ph type="body" idx="1"/>
          </p:nvPr>
        </p:nvSpPr>
        <p:spPr>
          <a:xfrm>
            <a:off x="182880" y="3280410"/>
            <a:ext cx="6537960" cy="5760401"/>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 sz="1400" dirty="0">
                <a:latin typeface="Arial" panose="020B0604020202020204" pitchFamily="34" charset="0"/>
                <a:cs typeface="Arial" panose="020B0604020202020204" pitchFamily="34" charset="0"/>
              </a:rPr>
              <a:t>In terms of things that made it more difficult for archivists to describe the collections in their care, the top three things we heard about were:</a:t>
            </a:r>
            <a:endParaRPr sz="1400" dirty="0">
              <a:latin typeface="Arial" panose="020B0604020202020204" pitchFamily="34" charset="0"/>
              <a:cs typeface="Arial" panose="020B0604020202020204" pitchFamily="34" charset="0"/>
            </a:endParaRPr>
          </a:p>
          <a:p>
            <a:pPr marL="685800" lvl="0" indent="0" algn="l" rtl="0">
              <a:lnSpc>
                <a:spcPct val="115000"/>
              </a:lnSpc>
              <a:spcBef>
                <a:spcPts val="0"/>
              </a:spcBef>
              <a:spcAft>
                <a:spcPts val="0"/>
              </a:spcAft>
              <a:buClr>
                <a:schemeClr val="dk1"/>
              </a:buClr>
              <a:buSzPts val="1100"/>
              <a:buFont typeface="Arial"/>
              <a:buNone/>
            </a:pPr>
            <a:r>
              <a:rPr lang="en" sz="1400" dirty="0">
                <a:latin typeface="Arial" panose="020B0604020202020204" pitchFamily="34" charset="0"/>
                <a:cs typeface="Arial" panose="020B0604020202020204" pitchFamily="34" charset="0"/>
              </a:rPr>
              <a:t>·   	Complex workflows and workarounds, often involving multiple tools or systems that don’t always play well together, making do with systems that weren’t purpose built for archives, managing description in multiple formats, and creating bespoke workarounds for the limitations of systems in use. A major subset of this was complex workflows designed to produce EAD.</a:t>
            </a:r>
            <a:endParaRPr sz="1400" dirty="0">
              <a:latin typeface="Arial" panose="020B0604020202020204" pitchFamily="34" charset="0"/>
              <a:cs typeface="Arial" panose="020B0604020202020204" pitchFamily="34" charset="0"/>
            </a:endParaRPr>
          </a:p>
          <a:p>
            <a:pPr marL="685800" lvl="0" indent="0" algn="l" rtl="0">
              <a:lnSpc>
                <a:spcPct val="115000"/>
              </a:lnSpc>
              <a:spcBef>
                <a:spcPts val="0"/>
              </a:spcBef>
              <a:spcAft>
                <a:spcPts val="0"/>
              </a:spcAft>
              <a:buClr>
                <a:schemeClr val="dk1"/>
              </a:buClr>
              <a:buSzPts val="1100"/>
              <a:buFont typeface="Arial"/>
              <a:buNone/>
            </a:pPr>
            <a:r>
              <a:rPr lang="en" sz="1400" dirty="0">
                <a:latin typeface="Arial" panose="020B0604020202020204" pitchFamily="34" charset="0"/>
                <a:cs typeface="Arial" panose="020B0604020202020204" pitchFamily="34" charset="0"/>
              </a:rPr>
              <a:t>·   	Many participants described having legacy archival description in multiple non-structured or semi-structured formats, like Word, PDF, and Excel or CSV files. This finding is tightly tied to the complex workflows finding – in many cases managing and trying to migrate description in many formats necessitates keeping multiple, clunky tools and systems going.</a:t>
            </a:r>
            <a:endParaRPr sz="1400" dirty="0">
              <a:latin typeface="Arial" panose="020B0604020202020204" pitchFamily="34" charset="0"/>
              <a:cs typeface="Arial" panose="020B0604020202020204" pitchFamily="34"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findings confirmed a belief the NAFAN project team had from the outset of the project – that a national aggregation would need to accept formats beyond EAD in order to meet archives where they are in their descriptive program.</a:t>
            </a:r>
          </a:p>
          <a:p>
            <a:pPr marL="45720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Given the challenges of creating archival description broadly, along with the inconsistency of archival data we found in our EAD analysis, we identified data remediation as a potential value that an aggregator could provide. </a:t>
            </a:r>
          </a:p>
          <a:p>
            <a:pPr marL="0" lvl="0" indent="0" algn="l" rtl="0">
              <a:lnSpc>
                <a:spcPct val="115000"/>
              </a:lnSpc>
              <a:spcBef>
                <a:spcPts val="0"/>
              </a:spcBef>
              <a:spcAft>
                <a:spcPts val="0"/>
              </a:spcAft>
              <a:buClr>
                <a:schemeClr val="dk1"/>
              </a:buClr>
              <a:buSzPts val="1100"/>
              <a:buFont typeface="Arial"/>
              <a:buNone/>
            </a:pPr>
            <a:r>
              <a:rPr lang="en" sz="1400" dirty="0"/>
              <a:t> </a:t>
            </a:r>
            <a:endParaRPr sz="1400" dirty="0"/>
          </a:p>
          <a:p>
            <a:pPr marL="0" lvl="0" indent="0" algn="l" rtl="0">
              <a:spcBef>
                <a:spcPts val="0"/>
              </a:spcBef>
              <a:spcAft>
                <a:spcPts val="0"/>
              </a:spcAft>
              <a:buClr>
                <a:schemeClr val="dk1"/>
              </a:buClr>
              <a:buSzPts val="1400"/>
              <a:buFont typeface="Arial"/>
              <a:buNone/>
            </a:pPr>
            <a:endParaRPr sz="1400" dirty="0"/>
          </a:p>
        </p:txBody>
      </p:sp>
      <p:sp>
        <p:nvSpPr>
          <p:cNvPr id="433" name="Google Shape;433;g144d3667141_1_295:notes"/>
          <p:cNvSpPr>
            <a:spLocks noGrp="1" noRot="1" noChangeAspect="1"/>
          </p:cNvSpPr>
          <p:nvPr>
            <p:ph type="sldImg" idx="2"/>
          </p:nvPr>
        </p:nvSpPr>
        <p:spPr>
          <a:xfrm>
            <a:off x="685800" y="10318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44d3667141_1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44d3667141_1_309:notes"/>
          <p:cNvSpPr txBox="1">
            <a:spLocks noGrp="1"/>
          </p:cNvSpPr>
          <p:nvPr>
            <p:ph type="body" idx="1"/>
          </p:nvPr>
        </p:nvSpPr>
        <p:spPr>
          <a:xfrm>
            <a:off x="342900" y="4400549"/>
            <a:ext cx="6389370" cy="4284664"/>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primary barriers to contribution to archival aggregations are a range of difficulties in contributing and maintaining records with the aggregator. The top barrier mentioned was having to comply with the aggregator’s data requirements, especially when they created additive work. Similarly, participants described how difficult it can be to update, edit, or delete records that are represented in an aggregation, and were frustrated by the time spent dealing with cumbersome systems.</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Difficulties in participating in aggregation exacerbated existing challenges in describing collections, and a national aggregation could provide important value by supporting easier creation and sharing of archival description. </a:t>
            </a: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450" name="Google Shape;450;g144d3667141_1_3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endParaRPr lang="en-US" sz="1400">
              <a:latin typeface="Arial" panose="020B0604020202020204" pitchFamily="34" charset="0"/>
              <a:ea typeface="Calibri"/>
              <a:cs typeface="Arial" panose="020B060402020202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36</a:t>
            </a:fld>
            <a:endParaRPr lang="en-US"/>
          </a:p>
        </p:txBody>
      </p:sp>
    </p:spTree>
    <p:extLst>
      <p:ext uri="{BB962C8B-B14F-4D97-AF65-F5344CB8AC3E}">
        <p14:creationId xmlns:p14="http://schemas.microsoft.com/office/powerpoint/2010/main" val="373518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a:buChar char="•"/>
            </a:pPr>
            <a:endParaRPr lang="en-US" sz="1400" dirty="0">
              <a:latin typeface="Arial" panose="020B0604020202020204" pitchFamily="34" charset="0"/>
              <a:ea typeface="Calibri"/>
              <a:cs typeface="Arial" panose="020B0604020202020204" pitchFamily="34"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37</a:t>
            </a:fld>
            <a:endParaRPr lang="en-US"/>
          </a:p>
        </p:txBody>
      </p:sp>
    </p:spTree>
    <p:extLst>
      <p:ext uri="{BB962C8B-B14F-4D97-AF65-F5344CB8AC3E}">
        <p14:creationId xmlns:p14="http://schemas.microsoft.com/office/powerpoint/2010/main" val="1817463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38</a:t>
            </a:fld>
            <a:endParaRPr lang="en-US"/>
          </a:p>
        </p:txBody>
      </p:sp>
    </p:spTree>
    <p:extLst>
      <p:ext uri="{BB962C8B-B14F-4D97-AF65-F5344CB8AC3E}">
        <p14:creationId xmlns:p14="http://schemas.microsoft.com/office/powerpoint/2010/main" val="1468965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there is a tension between attitudes around aggregation data requirements, users’ discovery desires, and archivists’ discovery expectations. Focus group interview participants described realities related to their archival description resources and practices that do not align easily with the discovery functionality both users and archivists described as desirable. The top barrier that focus group interview participants identified to contributing to aggregations is having to comply with the aggregator’s data requirements, indicating both the data format and data structure requirements as challenges. At the same time, both archivists and end users expressed desires and expectations related to discovery that require structured data. Discovery benefits were archivists’ most-cited incentives to participate in aggregation. Primary among them was a desire to make it easier to discover connections between collections held at different repositories, based on people, organizations, places, and topical subjects. While a basic attempt at this might be accomplished with keyword searching, structured data in the form of authorities or entities would support more sophisticated and reliable functionality to illuminate connections between collections. Participants expressed a strong desire for digital objects to be seamlessly supported within the aggregation, and the utility of advanced search, filtering and faceting, and narrowing searches to specific geographic areas, all of which would rely on structured data</a:t>
            </a:r>
          </a:p>
          <a:p>
            <a:endParaRPr lang="en-US" dirty="0"/>
          </a:p>
          <a:p>
            <a:r>
              <a:rPr lang="en-US" dirty="0"/>
              <a:t>An aggregator discovery platform that features a simple, intuitive, and easy-to-use interface was another key expectation of both researchers and archivists, a desire archivists tied both to serving users and advocating to administrators for participating in aggregation. This functionality will be difficult to achieve with variable data structure and formats. Indexing a combination of structured and unstructured data may create challenges for search weighting and relevancy ranking. It also will create challenges for how to display search results and for creating understandable paths for users navigating from search results to finding aids and other content pages.</a:t>
            </a:r>
            <a:endParaRPr lang="en-US" dirty="0">
              <a:ea typeface="Calibri" panose="020F0502020204030204"/>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39</a:t>
            </a:fld>
            <a:endParaRPr lang="en-US"/>
          </a:p>
        </p:txBody>
      </p:sp>
    </p:spTree>
    <p:extLst>
      <p:ext uri="{BB962C8B-B14F-4D97-AF65-F5344CB8AC3E}">
        <p14:creationId xmlns:p14="http://schemas.microsoft.com/office/powerpoint/2010/main" val="230101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Fantastic group of archivists advising our work and making it better</a:t>
            </a:r>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4</a:t>
            </a:fld>
            <a:endParaRPr lang="en-US"/>
          </a:p>
        </p:txBody>
      </p:sp>
    </p:spTree>
    <p:extLst>
      <p:ext uri="{BB962C8B-B14F-4D97-AF65-F5344CB8AC3E}">
        <p14:creationId xmlns:p14="http://schemas.microsoft.com/office/powerpoint/2010/main" val="293308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focus groups we heard an archival aggregation should support low barrier participation to a range of institutions and robust discovery features while at the same time being low- or no-cost. </a:t>
            </a:r>
          </a:p>
          <a:p>
            <a:endParaRPr lang="en-US"/>
          </a:p>
          <a:p>
            <a:r>
              <a:rPr lang="en-US"/>
              <a:t>The desired features and community support identified by participants would require a significant level of monetary support, and it is likely that contributors would need to bear a major portion of ongoing costs. </a:t>
            </a:r>
          </a:p>
          <a:p>
            <a:endParaRPr lang="en-US"/>
          </a:p>
          <a:p>
            <a:r>
              <a:rPr lang="en-US"/>
              <a:t>I should note that discussion of costs in the focus group interviews was abstract and occurred organically during the interviews; the interview protocol did not include any questions directly about cost or requests to react to examples of specific fees. </a:t>
            </a:r>
          </a:p>
          <a:p>
            <a:endParaRPr lang="en-US"/>
          </a:p>
          <a:p>
            <a:r>
              <a:rPr lang="en-US"/>
              <a:t>Further investigation is required to assess what costs the archival community are willing to bear to participate and how the market might be segmented to shape a fee structure that is equitable across many types and sizes of institutions.</a:t>
            </a:r>
          </a:p>
        </p:txBody>
      </p:sp>
      <p:sp>
        <p:nvSpPr>
          <p:cNvPr id="4" name="Slide Number Placeholder 3"/>
          <p:cNvSpPr>
            <a:spLocks noGrp="1"/>
          </p:cNvSpPr>
          <p:nvPr>
            <p:ph type="sldNum" sz="quarter" idx="5"/>
          </p:nvPr>
        </p:nvSpPr>
        <p:spPr/>
        <p:txBody>
          <a:bodyPr/>
          <a:lstStyle/>
          <a:p>
            <a:fld id="{C04E8577-06AA-9B40-8B76-E3410D6B9AA8}" type="slidenum">
              <a:rPr lang="en-US" smtClean="0"/>
              <a:t>40</a:t>
            </a:fld>
            <a:endParaRPr lang="en-US"/>
          </a:p>
        </p:txBody>
      </p:sp>
    </p:spTree>
    <p:extLst>
      <p:ext uri="{BB962C8B-B14F-4D97-AF65-F5344CB8AC3E}">
        <p14:creationId xmlns:p14="http://schemas.microsoft.com/office/powerpoint/2010/main" val="1693121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Calibri" panose="020F0502020204030204" pitchFamily="34" charset="0"/>
                <a:cs typeface="Times New Roman" panose="02020603050405020304" pitchFamily="18" charset="0"/>
              </a:rPr>
              <a:t>OCLC’s findings point to needs for design, research and testing, and community </a:t>
            </a:r>
            <a:r>
              <a:rPr lang="en-US" sz="1800" kern="100">
                <a:effectLst/>
                <a:latin typeface="Calibri" panose="020F0502020204030204" pitchFamily="34" charset="0"/>
                <a:ea typeface="Calibri" panose="020F0502020204030204" pitchFamily="34" charset="0"/>
                <a:cs typeface="Times New Roman" panose="02020603050405020304" pitchFamily="18" charset="0"/>
              </a:rPr>
              <a:t>and user support that will require a holistic conception of the NAFAN system and its resourcing. Concrete guidance can be drawn from this research for prioritization of the next phases of the NAFAN project, not just for technical requirements but also for design and usability, governance, marketing, community building, and further research.</a:t>
            </a:r>
          </a:p>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41</a:t>
            </a:fld>
            <a:endParaRPr lang="en-US"/>
          </a:p>
        </p:txBody>
      </p:sp>
    </p:spTree>
    <p:extLst>
      <p:ext uri="{BB962C8B-B14F-4D97-AF65-F5344CB8AC3E}">
        <p14:creationId xmlns:p14="http://schemas.microsoft.com/office/powerpoint/2010/main" val="4233448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42</a:t>
            </a:fld>
            <a:endParaRPr lang="en-US"/>
          </a:p>
        </p:txBody>
      </p:sp>
    </p:spTree>
    <p:extLst>
      <p:ext uri="{BB962C8B-B14F-4D97-AF65-F5344CB8AC3E}">
        <p14:creationId xmlns:p14="http://schemas.microsoft.com/office/powerpoint/2010/main" val="3397119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23b47371d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23b47371d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NAFAN findings:</a:t>
            </a:r>
            <a:r>
              <a:rPr lang="en-US"/>
              <a:t> </a:t>
            </a:r>
            <a:r>
              <a:rPr lang="en-US">
                <a:hlinkClick r:id="rId3"/>
              </a:rPr>
              <a:t>https://oc.lc/nafan-research</a:t>
            </a:r>
            <a:r>
              <a:rPr lang="en-US"/>
              <a:t>  </a:t>
            </a:r>
            <a:endParaRPr lang="en-US">
              <a:cs typeface="Calibri"/>
            </a:endParaRPr>
          </a:p>
          <a:p>
            <a:r>
              <a:rPr lang="en-US">
                <a:cs typeface="Calibri"/>
              </a:rPr>
              <a:t>NAFAN mailing list sign up </a:t>
            </a:r>
            <a:r>
              <a:rPr lang="en" u="sng">
                <a:hlinkClick r:id="rId4"/>
              </a:rPr>
              <a:t>https://confluence.ucop.edu/display/NAFAN</a:t>
            </a:r>
            <a:endParaRPr lang="en-US">
              <a:cs typeface="Calibri" panose="020F0502020204030204"/>
            </a:endParaRPr>
          </a:p>
          <a:p>
            <a:r>
              <a:rPr lang="en">
                <a:cs typeface="Calibri"/>
              </a:rPr>
              <a:t>Primary Sources email list sign up </a:t>
            </a:r>
            <a:r>
              <a:rPr lang="en">
                <a:hlinkClick r:id="rId5"/>
              </a:rPr>
              <a:t>https://www.oclc.org/research/partnership/lists.html</a:t>
            </a:r>
            <a:r>
              <a:rPr lang="en"/>
              <a:t> </a:t>
            </a:r>
            <a:endParaRPr lang="en" u="sng">
              <a:cs typeface="Calibri"/>
            </a:endParaRPr>
          </a:p>
          <a:p>
            <a:r>
              <a:rPr lang="en">
                <a:cs typeface="Calibri"/>
              </a:rPr>
              <a:t>Upcoming NAFAN webinars </a:t>
            </a:r>
            <a:r>
              <a:rPr lang="en">
                <a:hlinkClick r:id="rId6"/>
              </a:rPr>
              <a:t>https://www.oclc.org/research/events/2023/nafan.html</a:t>
            </a:r>
            <a:endParaRPr lang="en">
              <a:cs typeface="Calibri"/>
              <a:hlinkClick r:id="rId6"/>
            </a:endParaRPr>
          </a:p>
          <a:p>
            <a:r>
              <a:rPr lang="en">
                <a:ea typeface="Calibri"/>
                <a:cs typeface="Calibri"/>
              </a:rPr>
              <a:t>SAA Session description </a:t>
            </a:r>
            <a:r>
              <a:rPr lang="en">
                <a:hlinkClick r:id="rId7"/>
              </a:rPr>
              <a:t>https://whova.com/embedded/session/NFdCWcgMulEQMwx9Xmlwgf4rdPHHEcJf8mkv5hKzZJ8%3D/3016046/?widget=primary</a:t>
            </a:r>
            <a:r>
              <a:rPr lang="en"/>
              <a:t> </a:t>
            </a:r>
            <a:endParaRPr lang="en">
              <a:ea typeface="Calibri"/>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2577068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44</a:t>
            </a:fld>
            <a:endParaRPr lang="en-US"/>
          </a:p>
        </p:txBody>
      </p:sp>
    </p:spTree>
    <p:extLst>
      <p:ext uri="{BB962C8B-B14F-4D97-AF65-F5344CB8AC3E}">
        <p14:creationId xmlns:p14="http://schemas.microsoft.com/office/powerpoint/2010/main" val="101627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US" sz="1400">
                <a:solidFill>
                  <a:srgbClr val="000000"/>
                </a:solidFill>
                <a:latin typeface="Arial"/>
                <a:cs typeface="Arial"/>
              </a:rPr>
              <a:t>Five research outputs - </a:t>
            </a:r>
            <a:r>
              <a:rPr lang="en-US" sz="1400">
                <a:solidFill>
                  <a:srgbClr val="000000"/>
                </a:solidFill>
                <a:latin typeface="Arial"/>
                <a:cs typeface="Arial"/>
                <a:hlinkClick r:id="rId3"/>
              </a:rPr>
              <a:t>https</a:t>
            </a:r>
            <a:r>
              <a:rPr lang="en-US" sz="1400" b="0" i="0">
                <a:solidFill>
                  <a:srgbClr val="000000"/>
                </a:solidFill>
                <a:effectLst/>
                <a:latin typeface="Arial"/>
                <a:cs typeface="Arial"/>
                <a:hlinkClick r:id="rId3"/>
              </a:rPr>
              <a:t>://oc.lc/nafan-research</a:t>
            </a:r>
            <a:r>
              <a:rPr lang="en-US" sz="1400">
                <a:solidFill>
                  <a:srgbClr val="000000"/>
                </a:solidFill>
                <a:latin typeface="Arial"/>
                <a:cs typeface="Arial"/>
              </a:rPr>
              <a:t> </a:t>
            </a:r>
            <a:endParaRPr lang="en-US">
              <a:solidFill>
                <a:srgbClr val="000000"/>
              </a:solidFill>
              <a:latin typeface="Arial" panose="020B0604020202020204" pitchFamily="34" charset="0"/>
              <a:cs typeface="Arial" panose="020B0604020202020204" pitchFamily="34" charset="0"/>
            </a:endParaRPr>
          </a:p>
          <a:p>
            <a:pPr>
              <a:buFont typeface="Arial" panose="020B0604020202020204" pitchFamily="34" charset="0"/>
            </a:pPr>
            <a:r>
              <a:rPr lang="en-US" sz="1400">
                <a:solidFill>
                  <a:srgbClr val="000000"/>
                </a:solidFill>
                <a:latin typeface="Arial"/>
                <a:cs typeface="Arial"/>
              </a:rPr>
              <a:t>Summary of findings will be our focus today, and we will be offering two more webinars in July and August doing a deeper dive into the findings of the other reports </a:t>
            </a:r>
            <a:endParaRPr lang="en-US" sz="1200"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52A38A-18EA-A54A-A41C-2B70BA912126}" type="slidenum">
              <a:rPr lang="en-US" smtClean="0"/>
              <a:t>5</a:t>
            </a:fld>
            <a:endParaRPr lang="en-US"/>
          </a:p>
        </p:txBody>
      </p:sp>
    </p:spTree>
    <p:extLst>
      <p:ext uri="{BB962C8B-B14F-4D97-AF65-F5344CB8AC3E}">
        <p14:creationId xmlns:p14="http://schemas.microsoft.com/office/powerpoint/2010/main" val="24250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6</a:t>
            </a:fld>
            <a:endParaRPr lang="en-US"/>
          </a:p>
        </p:txBody>
      </p:sp>
    </p:spTree>
    <p:extLst>
      <p:ext uri="{BB962C8B-B14F-4D97-AF65-F5344CB8AC3E}">
        <p14:creationId xmlns:p14="http://schemas.microsoft.com/office/powerpoint/2010/main" val="183728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7</a:t>
            </a:fld>
            <a:endParaRPr lang="en-US"/>
          </a:p>
        </p:txBody>
      </p:sp>
    </p:spTree>
    <p:extLst>
      <p:ext uri="{BB962C8B-B14F-4D97-AF65-F5344CB8AC3E}">
        <p14:creationId xmlns:p14="http://schemas.microsoft.com/office/powerpoint/2010/main" val="166442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kern="1200">
                <a:solidFill>
                  <a:schemeClr val="tx1"/>
                </a:solidFill>
                <a:effectLst/>
                <a:latin typeface="Arial" panose="020B0604020202020204" pitchFamily="34" charset="0"/>
                <a:ea typeface="+mn-ea"/>
                <a:cs typeface="Arial" panose="020B0604020202020204" pitchFamily="34" charset="0"/>
              </a:rPr>
              <a:t>From this review, we determined three main avenues of explorations or sources of data we wanted to examine:</a:t>
            </a:r>
            <a:r>
              <a:rPr lang="en-US" sz="1400">
                <a:solidFill>
                  <a:schemeClr val="tx1"/>
                </a:solidFill>
                <a:latin typeface="Arial" panose="020B0604020202020204" pitchFamily="34" charset="0"/>
                <a:cs typeface="Arial" panose="020B0604020202020204" pitchFamily="34" charset="0"/>
              </a:rPr>
              <a:t> </a:t>
            </a:r>
            <a:r>
              <a:rPr lang="en-US" sz="1400" kern="1200">
                <a:solidFill>
                  <a:schemeClr val="tx1"/>
                </a:solidFill>
                <a:effectLst/>
                <a:latin typeface="Arial" panose="020B0604020202020204" pitchFamily="34" charset="0"/>
                <a:ea typeface="+mn-ea"/>
                <a:cs typeface="Arial" panose="020B0604020202020204" pitchFamily="34" charset="0"/>
              </a:rPr>
              <a:t> End users, </a:t>
            </a:r>
            <a:r>
              <a:rPr lang="en-US" sz="1400">
                <a:solidFill>
                  <a:schemeClr val="tx1"/>
                </a:solidFill>
                <a:latin typeface="Arial" panose="020B0604020202020204" pitchFamily="34" charset="0"/>
                <a:cs typeface="Arial" panose="020B0604020202020204" pitchFamily="34" charset="0"/>
              </a:rPr>
              <a:t>archivists who might participate in aggregation</a:t>
            </a:r>
            <a:r>
              <a:rPr lang="en-US" sz="1400" kern="1200">
                <a:solidFill>
                  <a:schemeClr val="tx1"/>
                </a:solidFill>
                <a:effectLst/>
                <a:latin typeface="Arial" panose="020B0604020202020204" pitchFamily="34" charset="0"/>
                <a:ea typeface="+mn-ea"/>
                <a:cs typeface="Arial" panose="020B0604020202020204" pitchFamily="34" charset="0"/>
              </a:rPr>
              <a:t>, and the extant finding aid data available to us through current aggregations.</a:t>
            </a:r>
            <a:r>
              <a:rPr lang="en-US" sz="1400">
                <a:solidFill>
                  <a:schemeClr val="tx1"/>
                </a:solidFill>
                <a:latin typeface="Arial" panose="020B0604020202020204" pitchFamily="34" charset="0"/>
                <a:cs typeface="Arial" panose="020B0604020202020204" pitchFamily="34" charset="0"/>
              </a:rPr>
              <a:t> </a:t>
            </a:r>
            <a:endParaRPr lang="en-US" sz="1400" kern="1200">
              <a:solidFill>
                <a:schemeClr val="tx1"/>
              </a:solidFill>
              <a:effectLst/>
              <a:latin typeface="Arial" panose="020B0604020202020204" pitchFamily="34" charset="0"/>
              <a:ea typeface="+mn-ea"/>
              <a:cs typeface="Arial" panose="020B0604020202020204" pitchFamily="34" charset="0"/>
            </a:endParaRPr>
          </a:p>
          <a:p>
            <a:pPr fontAlgn="base"/>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panose="020B0604020202020204" pitchFamily="34" charset="0"/>
                <a:cs typeface="Arial" panose="020B0604020202020204" pitchFamily="34" charset="0"/>
              </a:rPr>
              <a:t>Example of the way all of the data collection and analysis efforts were used in combination – for the data analysis, we used what we learned from the other research streams to inform the specific questions we would address</a:t>
            </a:r>
          </a:p>
        </p:txBody>
      </p:sp>
      <p:sp>
        <p:nvSpPr>
          <p:cNvPr id="4" name="Slide Number Placeholder 3"/>
          <p:cNvSpPr>
            <a:spLocks noGrp="1"/>
          </p:cNvSpPr>
          <p:nvPr>
            <p:ph type="sldNum" sz="quarter" idx="5"/>
          </p:nvPr>
        </p:nvSpPr>
        <p:spPr/>
        <p:txBody>
          <a:bodyPr/>
          <a:lstStyle/>
          <a:p>
            <a:fld id="{C04E8577-06AA-9B40-8B76-E3410D6B9AA8}" type="slidenum">
              <a:rPr lang="en-US" smtClean="0"/>
              <a:t>9</a:t>
            </a:fld>
            <a:endParaRPr lang="en-US"/>
          </a:p>
        </p:txBody>
      </p:sp>
    </p:spTree>
    <p:extLst>
      <p:ext uri="{BB962C8B-B14F-4D97-AF65-F5344CB8AC3E}">
        <p14:creationId xmlns:p14="http://schemas.microsoft.com/office/powerpoint/2010/main" val="161362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gif"/><Relationship Id="rId5" Type="http://schemas.openxmlformats.org/officeDocument/2006/relationships/image" Target="../media/image8.tiff"/><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4" name="Picture 3" descr="A picture containing text, computer&#10;&#10;Description automatically generated">
            <a:extLst>
              <a:ext uri="{FF2B5EF4-FFF2-40B4-BE49-F238E27FC236}">
                <a16:creationId xmlns:a16="http://schemas.microsoft.com/office/drawing/2014/main" id="{C9044598-E809-1496-907A-10291234EE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2996" y="6202533"/>
            <a:ext cx="1607044" cy="731073"/>
          </a:xfrm>
          <a:prstGeom prst="rect">
            <a:avLst/>
          </a:prstGeom>
        </p:spPr>
      </p:pic>
    </p:spTree>
    <p:extLst>
      <p:ext uri="{BB962C8B-B14F-4D97-AF65-F5344CB8AC3E}">
        <p14:creationId xmlns:p14="http://schemas.microsoft.com/office/powerpoint/2010/main" val="20915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extLst>
      <p:ext uri="{BB962C8B-B14F-4D97-AF65-F5344CB8AC3E}">
        <p14:creationId xmlns:p14="http://schemas.microsoft.com/office/powerpoint/2010/main" val="38695437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12192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189" rtl="0" eaLnBrk="1" latinLnBrk="0" hangingPunct="1"/>
              <a:endParaRPr lang="en-US" sz="1800" kern="120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189"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203200" y="0"/>
            <a:ext cx="11379200" cy="609600"/>
          </a:xfrm>
        </p:spPr>
        <p:txBody>
          <a:bodyPr wrap="none" lIns="0" rIns="0">
            <a:noAutofit/>
          </a:bodyPr>
          <a:lstStyle>
            <a:lvl1pPr algn="l">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40542955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09600" y="274637"/>
            <a:ext cx="109728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609600" y="1600201"/>
            <a:ext cx="10972800" cy="4967575"/>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027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128"/>
        <p:cNvGrpSpPr/>
        <p:nvPr/>
      </p:nvGrpSpPr>
      <p:grpSpPr>
        <a:xfrm>
          <a:off x="0" y="0"/>
          <a:ext cx="0" cy="0"/>
          <a:chOff x="0" y="0"/>
          <a:chExt cx="0" cy="0"/>
        </a:xfrm>
      </p:grpSpPr>
      <p:sp>
        <p:nvSpPr>
          <p:cNvPr id="132" name="Google Shape;132;p24"/>
          <p:cNvSpPr txBox="1">
            <a:spLocks noGrp="1"/>
          </p:cNvSpPr>
          <p:nvPr>
            <p:ph type="body" idx="1"/>
          </p:nvPr>
        </p:nvSpPr>
        <p:spPr>
          <a:xfrm>
            <a:off x="454381" y="457739"/>
            <a:ext cx="11252000" cy="9152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 name="Picture 2" descr="A picture containing text, computer&#10;&#10;Description automatically generated">
            <a:extLst>
              <a:ext uri="{FF2B5EF4-FFF2-40B4-BE49-F238E27FC236}">
                <a16:creationId xmlns:a16="http://schemas.microsoft.com/office/drawing/2014/main" id="{FBB1A154-E5F7-0488-B05F-E51ED9A9DA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2781" y="6249686"/>
            <a:ext cx="1402976" cy="638239"/>
          </a:xfrm>
          <a:prstGeom prst="rect">
            <a:avLst/>
          </a:prstGeom>
        </p:spPr>
      </p:pic>
    </p:spTree>
    <p:extLst>
      <p:ext uri="{BB962C8B-B14F-4D97-AF65-F5344CB8AC3E}">
        <p14:creationId xmlns:p14="http://schemas.microsoft.com/office/powerpoint/2010/main" val="404197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7732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err="1">
                <a:solidFill>
                  <a:schemeClr val="bg1">
                    <a:alpha val="50000"/>
                  </a:schemeClr>
                </a:solidFill>
                <a:effectLst/>
                <a:latin typeface="Arial" charset="0"/>
                <a:ea typeface="Arial" charset="0"/>
                <a:cs typeface="Arial" charset="0"/>
              </a:rPr>
              <a:t>Confideial</a:t>
            </a:r>
            <a:r>
              <a:rPr lang="en-US" sz="1200">
                <a:solidFill>
                  <a:schemeClr val="bg1">
                    <a:alpha val="50000"/>
                  </a:schemeClr>
                </a:solidFill>
                <a:effectLst/>
                <a:latin typeface="Arial" charset="0"/>
                <a:ea typeface="Arial" charset="0"/>
                <a:cs typeface="Arial" charset="0"/>
              </a:rPr>
              <a:t>. Not for distribution.</a:t>
            </a:r>
          </a:p>
        </p:txBody>
      </p:sp>
      <p:pic>
        <p:nvPicPr>
          <p:cNvPr id="4" name="Picture 3" descr="A picture containing text, computer&#10;&#10;Description automatically generated">
            <a:extLst>
              <a:ext uri="{FF2B5EF4-FFF2-40B4-BE49-F238E27FC236}">
                <a16:creationId xmlns:a16="http://schemas.microsoft.com/office/drawing/2014/main" id="{01E94DCB-A66A-7996-0950-CC72933898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35444" y="6222920"/>
            <a:ext cx="1572684" cy="715442"/>
          </a:xfrm>
          <a:prstGeom prst="rect">
            <a:avLst/>
          </a:prstGeom>
        </p:spPr>
      </p:pic>
      <p:sp>
        <p:nvSpPr>
          <p:cNvPr id="19" name="Rectangle 18">
            <a:extLst>
              <a:ext uri="{FF2B5EF4-FFF2-40B4-BE49-F238E27FC236}">
                <a16:creationId xmlns:a16="http://schemas.microsoft.com/office/drawing/2014/main" id="{3CC9D5D7-9BED-AD47-DC67-A2A95B5404C6}"/>
              </a:ext>
            </a:extLst>
          </p:cNvPr>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39263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5496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1800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26220FE3-56FE-4D11-8B46-7C942319C3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2289" y="6265985"/>
            <a:ext cx="1349591" cy="613953"/>
          </a:xfrm>
          <a:prstGeom prst="rect">
            <a:avLst/>
          </a:prstGeom>
        </p:spPr>
      </p:pic>
    </p:spTree>
    <p:extLst>
      <p:ext uri="{BB962C8B-B14F-4D97-AF65-F5344CB8AC3E}">
        <p14:creationId xmlns:p14="http://schemas.microsoft.com/office/powerpoint/2010/main" val="8896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CF8707BD-1308-2945-0EB3-1926D9D56B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0729" y="6250782"/>
            <a:ext cx="1333294" cy="606540"/>
          </a:xfrm>
          <a:prstGeom prst="rect">
            <a:avLst/>
          </a:prstGeom>
        </p:spPr>
      </p:pic>
    </p:spTree>
    <p:extLst>
      <p:ext uri="{BB962C8B-B14F-4D97-AF65-F5344CB8AC3E}">
        <p14:creationId xmlns:p14="http://schemas.microsoft.com/office/powerpoint/2010/main" val="11095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E80DCC9F-59A6-B782-0438-669230AC50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34617" y="6356750"/>
            <a:ext cx="1154097" cy="525020"/>
          </a:xfrm>
          <a:prstGeom prst="rect">
            <a:avLst/>
          </a:prstGeom>
        </p:spPr>
      </p:pic>
    </p:spTree>
    <p:extLst>
      <p:ext uri="{BB962C8B-B14F-4D97-AF65-F5344CB8AC3E}">
        <p14:creationId xmlns:p14="http://schemas.microsoft.com/office/powerpoint/2010/main" val="34873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0B806750-1816-766A-62EE-79ED3B91CD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45600" y="6205837"/>
            <a:ext cx="1527144" cy="694725"/>
          </a:xfrm>
          <a:prstGeom prst="rect">
            <a:avLst/>
          </a:prstGeom>
        </p:spPr>
      </p:pic>
    </p:spTree>
    <p:extLst>
      <p:ext uri="{BB962C8B-B14F-4D97-AF65-F5344CB8AC3E}">
        <p14:creationId xmlns:p14="http://schemas.microsoft.com/office/powerpoint/2010/main" val="12246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6330E240-0E51-A91B-114F-CCEFCE86B2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0438" y="6231588"/>
            <a:ext cx="1413933" cy="643224"/>
          </a:xfrm>
          <a:prstGeom prst="rect">
            <a:avLst/>
          </a:prstGeom>
        </p:spPr>
      </p:pic>
    </p:spTree>
    <p:extLst>
      <p:ext uri="{BB962C8B-B14F-4D97-AF65-F5344CB8AC3E}">
        <p14:creationId xmlns:p14="http://schemas.microsoft.com/office/powerpoint/2010/main" val="278156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3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03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11117" y="0"/>
            <a:ext cx="6105280" cy="5850667"/>
          </a:xfrm>
          <a:prstGeom prst="rect">
            <a:avLst/>
          </a:prstGeom>
        </p:spPr>
      </p:pic>
    </p:spTree>
    <p:extLst>
      <p:ext uri="{BB962C8B-B14F-4D97-AF65-F5344CB8AC3E}">
        <p14:creationId xmlns:p14="http://schemas.microsoft.com/office/powerpoint/2010/main" val="5656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7769479" y="5051334"/>
            <a:ext cx="116923" cy="423333"/>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13953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2"/>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4"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09726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111900" y="172002"/>
            <a:ext cx="5255475" cy="592004"/>
          </a:xfrm>
          <a:prstGeom prst="rect">
            <a:avLst/>
          </a:prstGeom>
        </p:spPr>
        <p:txBody>
          <a:bodyPr vert="horz"/>
          <a:lstStyle>
            <a:lvl1pPr marL="0" indent="0">
              <a:buNone/>
              <a:defRPr sz="3733" b="1" baseline="0">
                <a:solidFill>
                  <a:srgbClr val="236192"/>
                </a:solidFill>
              </a:defRPr>
            </a:lvl1pPr>
          </a:lstStyle>
          <a:p>
            <a:pPr lvl="0"/>
            <a:r>
              <a:rPr lang="en-US"/>
              <a:t>Closing Message</a:t>
            </a:r>
          </a:p>
        </p:txBody>
      </p:sp>
      <p:sp>
        <p:nvSpPr>
          <p:cNvPr id="9" name="Rectangle 8"/>
          <p:cNvSpPr/>
          <p:nvPr userDrawn="1"/>
        </p:nvSpPr>
        <p:spPr>
          <a:xfrm rot="10800000">
            <a:off x="-2273" y="6648457"/>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7" y="6186234"/>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0827" y="7593"/>
            <a:ext cx="6105280" cy="585066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BFB10F3-217E-7E74-06F9-94E69E2EE1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15183" y="6021140"/>
            <a:ext cx="1571080" cy="694787"/>
          </a:xfrm>
          <a:prstGeom prst="rect">
            <a:avLst/>
          </a:prstGeom>
        </p:spPr>
      </p:pic>
      <p:sp>
        <p:nvSpPr>
          <p:cNvPr id="76" name="Text Placeholder 20">
            <a:extLst>
              <a:ext uri="{FF2B5EF4-FFF2-40B4-BE49-F238E27FC236}">
                <a16:creationId xmlns:a16="http://schemas.microsoft.com/office/drawing/2014/main" id="{9F128842-9813-931D-3166-CF1484D255B4}"/>
              </a:ext>
            </a:extLst>
          </p:cNvPr>
          <p:cNvSpPr>
            <a:spLocks noGrp="1"/>
          </p:cNvSpPr>
          <p:nvPr>
            <p:ph type="body" sz="quarter" idx="28" hasCustomPrompt="1"/>
          </p:nvPr>
        </p:nvSpPr>
        <p:spPr>
          <a:xfrm>
            <a:off x="112644" y="851021"/>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77" name="Text Placeholder 20">
            <a:extLst>
              <a:ext uri="{FF2B5EF4-FFF2-40B4-BE49-F238E27FC236}">
                <a16:creationId xmlns:a16="http://schemas.microsoft.com/office/drawing/2014/main" id="{FF808300-E8B2-5033-17B7-38A77C9367AA}"/>
              </a:ext>
            </a:extLst>
          </p:cNvPr>
          <p:cNvSpPr>
            <a:spLocks noGrp="1"/>
          </p:cNvSpPr>
          <p:nvPr>
            <p:ph type="body" sz="quarter" idx="29" hasCustomPrompt="1"/>
          </p:nvPr>
        </p:nvSpPr>
        <p:spPr>
          <a:xfrm>
            <a:off x="112892" y="1163111"/>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78" name="Text Placeholder 20">
            <a:extLst>
              <a:ext uri="{FF2B5EF4-FFF2-40B4-BE49-F238E27FC236}">
                <a16:creationId xmlns:a16="http://schemas.microsoft.com/office/drawing/2014/main" id="{CA4CCAB1-32F9-3D96-1E46-77A110047F41}"/>
              </a:ext>
            </a:extLst>
          </p:cNvPr>
          <p:cNvSpPr>
            <a:spLocks noGrp="1"/>
          </p:cNvSpPr>
          <p:nvPr>
            <p:ph type="body" sz="quarter" idx="30" hasCustomPrompt="1"/>
          </p:nvPr>
        </p:nvSpPr>
        <p:spPr>
          <a:xfrm>
            <a:off x="112644" y="1488275"/>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79" name="Text Placeholder 20">
            <a:extLst>
              <a:ext uri="{FF2B5EF4-FFF2-40B4-BE49-F238E27FC236}">
                <a16:creationId xmlns:a16="http://schemas.microsoft.com/office/drawing/2014/main" id="{62D40D41-8536-6C3E-6892-FDFC63E64A94}"/>
              </a:ext>
            </a:extLst>
          </p:cNvPr>
          <p:cNvSpPr>
            <a:spLocks noGrp="1"/>
          </p:cNvSpPr>
          <p:nvPr>
            <p:ph type="body" sz="quarter" idx="31" hasCustomPrompt="1"/>
          </p:nvPr>
        </p:nvSpPr>
        <p:spPr>
          <a:xfrm>
            <a:off x="112644" y="1818915"/>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2" name="Text Placeholder 20">
            <a:extLst>
              <a:ext uri="{FF2B5EF4-FFF2-40B4-BE49-F238E27FC236}">
                <a16:creationId xmlns:a16="http://schemas.microsoft.com/office/drawing/2014/main" id="{4EB7E02C-F1BD-7E9B-7A21-F0FE2BDDE6AA}"/>
              </a:ext>
            </a:extLst>
          </p:cNvPr>
          <p:cNvSpPr>
            <a:spLocks noGrp="1"/>
          </p:cNvSpPr>
          <p:nvPr>
            <p:ph type="body" sz="quarter" idx="32" hasCustomPrompt="1"/>
          </p:nvPr>
        </p:nvSpPr>
        <p:spPr>
          <a:xfrm>
            <a:off x="112396" y="2160002"/>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93" name="Text Placeholder 20">
            <a:extLst>
              <a:ext uri="{FF2B5EF4-FFF2-40B4-BE49-F238E27FC236}">
                <a16:creationId xmlns:a16="http://schemas.microsoft.com/office/drawing/2014/main" id="{50F897F4-7C5A-A1EE-80B3-83EF76AB3144}"/>
              </a:ext>
            </a:extLst>
          </p:cNvPr>
          <p:cNvSpPr>
            <a:spLocks noGrp="1"/>
          </p:cNvSpPr>
          <p:nvPr>
            <p:ph type="body" sz="quarter" idx="33" hasCustomPrompt="1"/>
          </p:nvPr>
        </p:nvSpPr>
        <p:spPr>
          <a:xfrm>
            <a:off x="112644" y="2472092"/>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94" name="Text Placeholder 20">
            <a:extLst>
              <a:ext uri="{FF2B5EF4-FFF2-40B4-BE49-F238E27FC236}">
                <a16:creationId xmlns:a16="http://schemas.microsoft.com/office/drawing/2014/main" id="{28065092-AD7C-08FE-E469-D6A05000C771}"/>
              </a:ext>
            </a:extLst>
          </p:cNvPr>
          <p:cNvSpPr>
            <a:spLocks noGrp="1"/>
          </p:cNvSpPr>
          <p:nvPr>
            <p:ph type="body" sz="quarter" idx="34" hasCustomPrompt="1"/>
          </p:nvPr>
        </p:nvSpPr>
        <p:spPr>
          <a:xfrm>
            <a:off x="112396" y="2797257"/>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5" name="Text Placeholder 20">
            <a:extLst>
              <a:ext uri="{FF2B5EF4-FFF2-40B4-BE49-F238E27FC236}">
                <a16:creationId xmlns:a16="http://schemas.microsoft.com/office/drawing/2014/main" id="{BCCAB792-FA95-8545-DCE8-13A91DC0FAC4}"/>
              </a:ext>
            </a:extLst>
          </p:cNvPr>
          <p:cNvSpPr>
            <a:spLocks noGrp="1"/>
          </p:cNvSpPr>
          <p:nvPr>
            <p:ph type="body" sz="quarter" idx="35" hasCustomPrompt="1"/>
          </p:nvPr>
        </p:nvSpPr>
        <p:spPr>
          <a:xfrm>
            <a:off x="112396" y="3127897"/>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6" name="Text Placeholder 20">
            <a:extLst>
              <a:ext uri="{FF2B5EF4-FFF2-40B4-BE49-F238E27FC236}">
                <a16:creationId xmlns:a16="http://schemas.microsoft.com/office/drawing/2014/main" id="{02BA1A9F-3CF7-2809-5202-C83B2E77CAB1}"/>
              </a:ext>
            </a:extLst>
          </p:cNvPr>
          <p:cNvSpPr>
            <a:spLocks noGrp="1"/>
          </p:cNvSpPr>
          <p:nvPr>
            <p:ph type="body" sz="quarter" idx="36" hasCustomPrompt="1"/>
          </p:nvPr>
        </p:nvSpPr>
        <p:spPr>
          <a:xfrm>
            <a:off x="112148" y="3446506"/>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97" name="Text Placeholder 20">
            <a:extLst>
              <a:ext uri="{FF2B5EF4-FFF2-40B4-BE49-F238E27FC236}">
                <a16:creationId xmlns:a16="http://schemas.microsoft.com/office/drawing/2014/main" id="{E43FDC88-1B84-464C-124A-14F165B3F90C}"/>
              </a:ext>
            </a:extLst>
          </p:cNvPr>
          <p:cNvSpPr>
            <a:spLocks noGrp="1"/>
          </p:cNvSpPr>
          <p:nvPr>
            <p:ph type="body" sz="quarter" idx="37" hasCustomPrompt="1"/>
          </p:nvPr>
        </p:nvSpPr>
        <p:spPr>
          <a:xfrm>
            <a:off x="112396" y="3758596"/>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98" name="Text Placeholder 20">
            <a:extLst>
              <a:ext uri="{FF2B5EF4-FFF2-40B4-BE49-F238E27FC236}">
                <a16:creationId xmlns:a16="http://schemas.microsoft.com/office/drawing/2014/main" id="{A2AEE5C5-108F-BBC1-1B0B-F347B3A734E3}"/>
              </a:ext>
            </a:extLst>
          </p:cNvPr>
          <p:cNvSpPr>
            <a:spLocks noGrp="1"/>
          </p:cNvSpPr>
          <p:nvPr>
            <p:ph type="body" sz="quarter" idx="38" hasCustomPrompt="1"/>
          </p:nvPr>
        </p:nvSpPr>
        <p:spPr>
          <a:xfrm>
            <a:off x="112148" y="4083761"/>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9" name="Text Placeholder 20">
            <a:extLst>
              <a:ext uri="{FF2B5EF4-FFF2-40B4-BE49-F238E27FC236}">
                <a16:creationId xmlns:a16="http://schemas.microsoft.com/office/drawing/2014/main" id="{FE08AFF5-A8F9-3E82-EA94-E88BC33F4C82}"/>
              </a:ext>
            </a:extLst>
          </p:cNvPr>
          <p:cNvSpPr>
            <a:spLocks noGrp="1"/>
          </p:cNvSpPr>
          <p:nvPr>
            <p:ph type="body" sz="quarter" idx="39" hasCustomPrompt="1"/>
          </p:nvPr>
        </p:nvSpPr>
        <p:spPr>
          <a:xfrm>
            <a:off x="112148" y="4414401"/>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100" name="Text Placeholder 20">
            <a:extLst>
              <a:ext uri="{FF2B5EF4-FFF2-40B4-BE49-F238E27FC236}">
                <a16:creationId xmlns:a16="http://schemas.microsoft.com/office/drawing/2014/main" id="{503F2D5F-8647-0BBB-E7CE-F79B15E224B6}"/>
              </a:ext>
            </a:extLst>
          </p:cNvPr>
          <p:cNvSpPr>
            <a:spLocks noGrp="1"/>
          </p:cNvSpPr>
          <p:nvPr>
            <p:ph type="body" sz="quarter" idx="40" hasCustomPrompt="1"/>
          </p:nvPr>
        </p:nvSpPr>
        <p:spPr>
          <a:xfrm>
            <a:off x="111900" y="4718985"/>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101" name="Text Placeholder 20">
            <a:extLst>
              <a:ext uri="{FF2B5EF4-FFF2-40B4-BE49-F238E27FC236}">
                <a16:creationId xmlns:a16="http://schemas.microsoft.com/office/drawing/2014/main" id="{EF88D917-ACDB-FA44-209B-563B44B3C685}"/>
              </a:ext>
            </a:extLst>
          </p:cNvPr>
          <p:cNvSpPr>
            <a:spLocks noGrp="1"/>
          </p:cNvSpPr>
          <p:nvPr>
            <p:ph type="body" sz="quarter" idx="41" hasCustomPrompt="1"/>
          </p:nvPr>
        </p:nvSpPr>
        <p:spPr>
          <a:xfrm>
            <a:off x="112148" y="5031075"/>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102" name="Text Placeholder 20">
            <a:extLst>
              <a:ext uri="{FF2B5EF4-FFF2-40B4-BE49-F238E27FC236}">
                <a16:creationId xmlns:a16="http://schemas.microsoft.com/office/drawing/2014/main" id="{1398FC03-1778-A47A-F8F9-26C7828962A1}"/>
              </a:ext>
            </a:extLst>
          </p:cNvPr>
          <p:cNvSpPr>
            <a:spLocks noGrp="1"/>
          </p:cNvSpPr>
          <p:nvPr>
            <p:ph type="body" sz="quarter" idx="42" hasCustomPrompt="1"/>
          </p:nvPr>
        </p:nvSpPr>
        <p:spPr>
          <a:xfrm>
            <a:off x="111900" y="5356239"/>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103" name="Text Placeholder 20">
            <a:extLst>
              <a:ext uri="{FF2B5EF4-FFF2-40B4-BE49-F238E27FC236}">
                <a16:creationId xmlns:a16="http://schemas.microsoft.com/office/drawing/2014/main" id="{9E3F11DC-9656-E3F7-1148-0A2E3F594672}"/>
              </a:ext>
            </a:extLst>
          </p:cNvPr>
          <p:cNvSpPr>
            <a:spLocks noGrp="1"/>
          </p:cNvSpPr>
          <p:nvPr>
            <p:ph type="body" sz="quarter" idx="43" hasCustomPrompt="1"/>
          </p:nvPr>
        </p:nvSpPr>
        <p:spPr>
          <a:xfrm>
            <a:off x="111900" y="5686879"/>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Tree>
    <p:extLst>
      <p:ext uri="{BB962C8B-B14F-4D97-AF65-F5344CB8AC3E}">
        <p14:creationId xmlns:p14="http://schemas.microsoft.com/office/powerpoint/2010/main" val="24005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15380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Bullet">
  <p:cSld name="3_Content- Bullet">
    <p:spTree>
      <p:nvGrpSpPr>
        <p:cNvPr id="1" name="Shape 90"/>
        <p:cNvGrpSpPr/>
        <p:nvPr/>
      </p:nvGrpSpPr>
      <p:grpSpPr>
        <a:xfrm>
          <a:off x="0" y="0"/>
          <a:ext cx="0" cy="0"/>
          <a:chOff x="0" y="0"/>
          <a:chExt cx="0" cy="0"/>
        </a:xfrm>
      </p:grpSpPr>
      <p:sp>
        <p:nvSpPr>
          <p:cNvPr id="91" name="Google Shape;91;p19"/>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2" name="Google Shape;92;p19"/>
          <p:cNvSpPr/>
          <p:nvPr/>
        </p:nvSpPr>
        <p:spPr>
          <a:xfrm>
            <a:off x="2946400" y="6248400"/>
            <a:ext cx="1414000"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3" name="Google Shape;93;p19"/>
          <p:cNvSpPr/>
          <p:nvPr/>
        </p:nvSpPr>
        <p:spPr>
          <a:xfrm>
            <a:off x="4360333" y="6248400"/>
            <a:ext cx="7832000"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4" name="Google Shape;94;p19"/>
          <p:cNvSpPr txBox="1">
            <a:spLocks noGrp="1"/>
          </p:cNvSpPr>
          <p:nvPr>
            <p:ph type="body" idx="1"/>
          </p:nvPr>
        </p:nvSpPr>
        <p:spPr>
          <a:xfrm>
            <a:off x="454381" y="457739"/>
            <a:ext cx="11252000" cy="9152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5" name="Google Shape;95;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4" cy="291625"/>
          </a:xfrm>
          <a:prstGeom prst="rect">
            <a:avLst/>
          </a:prstGeom>
          <a:noFill/>
          <a:ln>
            <a:noFill/>
          </a:ln>
        </p:spPr>
      </p:pic>
      <p:sp>
        <p:nvSpPr>
          <p:cNvPr id="96" name="Google Shape;96;p19"/>
          <p:cNvSpPr txBox="1">
            <a:spLocks noGrp="1"/>
          </p:cNvSpPr>
          <p:nvPr>
            <p:ph type="body" idx="2"/>
          </p:nvPr>
        </p:nvSpPr>
        <p:spPr>
          <a:xfrm>
            <a:off x="454381" y="1372996"/>
            <a:ext cx="11252000" cy="4475200"/>
          </a:xfrm>
          <a:prstGeom prst="rect">
            <a:avLst/>
          </a:prstGeom>
          <a:noFill/>
          <a:ln>
            <a:noFill/>
          </a:ln>
        </p:spPr>
        <p:txBody>
          <a:bodyPr spcFirstLastPara="1" wrap="square" lIns="68575" tIns="34275" rIns="68575" bIns="34275" anchor="t" anchorCtr="0">
            <a:noAutofit/>
          </a:bodyPr>
          <a:lstStyle>
            <a:lvl1pPr marL="609585" marR="0" lvl="0"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1pPr>
            <a:lvl2pPr marL="1219170" marR="0" lvl="1"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06390" algn="l" rtl="0">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6087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D175637F-7EF6-0FC1-102A-44967D7155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45600" y="6218553"/>
            <a:ext cx="1471241" cy="669294"/>
          </a:xfrm>
          <a:prstGeom prst="rect">
            <a:avLst/>
          </a:prstGeom>
        </p:spPr>
      </p:pic>
    </p:spTree>
    <p:extLst>
      <p:ext uri="{BB962C8B-B14F-4D97-AF65-F5344CB8AC3E}">
        <p14:creationId xmlns:p14="http://schemas.microsoft.com/office/powerpoint/2010/main" val="41336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w Section">
  <p:cSld name="1_New Section">
    <p:spTree>
      <p:nvGrpSpPr>
        <p:cNvPr id="1" name="Shape 122"/>
        <p:cNvGrpSpPr/>
        <p:nvPr/>
      </p:nvGrpSpPr>
      <p:grpSpPr>
        <a:xfrm>
          <a:off x="0" y="0"/>
          <a:ext cx="0" cy="0"/>
          <a:chOff x="0" y="0"/>
          <a:chExt cx="0" cy="0"/>
        </a:xfrm>
      </p:grpSpPr>
      <p:sp>
        <p:nvSpPr>
          <p:cNvPr id="123" name="Google Shape;123;p23"/>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4" name="Google Shape;124;p23"/>
          <p:cNvSpPr txBox="1">
            <a:spLocks noGrp="1"/>
          </p:cNvSpPr>
          <p:nvPr>
            <p:ph type="body" idx="1"/>
          </p:nvPr>
        </p:nvSpPr>
        <p:spPr>
          <a:xfrm>
            <a:off x="420345" y="1108083"/>
            <a:ext cx="10898800" cy="923299"/>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lvl1pPr marL="609585" marR="0" lvl="0" indent="-304792" algn="l" rtl="0">
              <a:lnSpc>
                <a:spcPct val="100000"/>
              </a:lnSpc>
              <a:spcBef>
                <a:spcPts val="933"/>
              </a:spcBef>
              <a:spcAft>
                <a:spcPts val="0"/>
              </a:spcAft>
              <a:buClr>
                <a:schemeClr val="lt1"/>
              </a:buClr>
              <a:buSzPts val="3600"/>
              <a:buFont typeface="Arial"/>
              <a:buNone/>
              <a:defRPr sz="4800" b="1"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2"/>
          </p:nvPr>
        </p:nvSpPr>
        <p:spPr>
          <a:xfrm>
            <a:off x="234951" y="850901"/>
            <a:ext cx="353600" cy="60072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6" name="Google Shape;126;p23"/>
          <p:cNvSpPr txBox="1">
            <a:spLocks noGrp="1"/>
          </p:cNvSpPr>
          <p:nvPr>
            <p:ph type="body" idx="3"/>
          </p:nvPr>
        </p:nvSpPr>
        <p:spPr>
          <a:xfrm>
            <a:off x="11215940" y="850901"/>
            <a:ext cx="353600" cy="54328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7" name="Google Shape;127;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4" cy="291625"/>
          </a:xfrm>
          <a:prstGeom prst="rect">
            <a:avLst/>
          </a:prstGeom>
          <a:noFill/>
          <a:ln>
            <a:noFill/>
          </a:ln>
        </p:spPr>
      </p:pic>
    </p:spTree>
    <p:extLst>
      <p:ext uri="{BB962C8B-B14F-4D97-AF65-F5344CB8AC3E}">
        <p14:creationId xmlns:p14="http://schemas.microsoft.com/office/powerpoint/2010/main" val="3924602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111"/>
        <p:cNvGrpSpPr/>
        <p:nvPr/>
      </p:nvGrpSpPr>
      <p:grpSpPr>
        <a:xfrm>
          <a:off x="0" y="0"/>
          <a:ext cx="0" cy="0"/>
          <a:chOff x="0" y="0"/>
          <a:chExt cx="0" cy="0"/>
        </a:xfrm>
      </p:grpSpPr>
      <p:sp>
        <p:nvSpPr>
          <p:cNvPr id="112" name="Google Shape;112;p22"/>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3" name="Google Shape;113;p22"/>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4" name="Google Shape;114;p22"/>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5" name="Google Shape;115;p22"/>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6" name="Google Shape;116;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80072" y="6422994"/>
            <a:ext cx="916227" cy="291625"/>
          </a:xfrm>
          <a:prstGeom prst="rect">
            <a:avLst/>
          </a:prstGeom>
          <a:noFill/>
          <a:ln>
            <a:noFill/>
          </a:ln>
        </p:spPr>
      </p:pic>
      <p:pic>
        <p:nvPicPr>
          <p:cNvPr id="117" name="Google Shape;117;p22" descr="A picture containing text, compute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45600" y="6205838"/>
            <a:ext cx="1527144" cy="694725"/>
          </a:xfrm>
          <a:prstGeom prst="rect">
            <a:avLst/>
          </a:prstGeom>
          <a:noFill/>
          <a:ln>
            <a:noFill/>
          </a:ln>
        </p:spPr>
      </p:pic>
    </p:spTree>
    <p:extLst>
      <p:ext uri="{BB962C8B-B14F-4D97-AF65-F5344CB8AC3E}">
        <p14:creationId xmlns:p14="http://schemas.microsoft.com/office/powerpoint/2010/main" val="91361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36DDD-6C14-6B4E-BE52-52CB69960BE3}"/>
              </a:ext>
            </a:extLst>
          </p:cNvPr>
          <p:cNvSpPr/>
          <p:nvPr userDrawn="1"/>
        </p:nvSpPr>
        <p:spPr>
          <a:xfrm>
            <a:off x="0" y="1"/>
            <a:ext cx="2946400" cy="189479"/>
          </a:xfrm>
          <a:prstGeom prst="rect">
            <a:avLst/>
          </a:prstGeom>
          <a:solidFill>
            <a:srgbClr val="67BE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9" name="Rectangle 8">
            <a:extLst>
              <a:ext uri="{FF2B5EF4-FFF2-40B4-BE49-F238E27FC236}">
                <a16:creationId xmlns:a16="http://schemas.microsoft.com/office/drawing/2014/main" id="{E8E2EC07-2E7B-7F4A-B8D3-FD6A700EF0EF}"/>
              </a:ext>
            </a:extLst>
          </p:cNvPr>
          <p:cNvSpPr/>
          <p:nvPr userDrawn="1"/>
        </p:nvSpPr>
        <p:spPr>
          <a:xfrm>
            <a:off x="2946400" y="1"/>
            <a:ext cx="1413933" cy="189479"/>
          </a:xfrm>
          <a:prstGeom prst="rect">
            <a:avLst/>
          </a:prstGeom>
          <a:solidFill>
            <a:srgbClr val="2884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0" name="Rectangle 9">
            <a:extLst>
              <a:ext uri="{FF2B5EF4-FFF2-40B4-BE49-F238E27FC236}">
                <a16:creationId xmlns:a16="http://schemas.microsoft.com/office/drawing/2014/main" id="{DAFA3D61-B7DA-E44B-A755-C65991A1F800}"/>
              </a:ext>
            </a:extLst>
          </p:cNvPr>
          <p:cNvSpPr/>
          <p:nvPr userDrawn="1"/>
        </p:nvSpPr>
        <p:spPr>
          <a:xfrm>
            <a:off x="4360333" y="1"/>
            <a:ext cx="7831667" cy="18947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pic>
        <p:nvPicPr>
          <p:cNvPr id="11" name="Picture 26" descr="OCLC_H_PMS.eps">
            <a:extLst>
              <a:ext uri="{FF2B5EF4-FFF2-40B4-BE49-F238E27FC236}">
                <a16:creationId xmlns:a16="http://schemas.microsoft.com/office/drawing/2014/main" id="{15922F60-95C2-4B4C-A649-C8AE5D14C9E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7" y="6347610"/>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00699516-5301-138C-2F74-221737D62442}"/>
              </a:ext>
            </a:extLst>
          </p:cNvPr>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spTree>
    <p:extLst>
      <p:ext uri="{BB962C8B-B14F-4D97-AF65-F5344CB8AC3E}">
        <p14:creationId xmlns:p14="http://schemas.microsoft.com/office/powerpoint/2010/main" val="1526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3315D038-195A-5042-ECAF-AFB929C703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45600" y="6219423"/>
            <a:ext cx="1536022" cy="698764"/>
          </a:xfrm>
          <a:prstGeom prst="rect">
            <a:avLst/>
          </a:prstGeom>
        </p:spPr>
      </p:pic>
    </p:spTree>
    <p:extLst>
      <p:ext uri="{BB962C8B-B14F-4D97-AF65-F5344CB8AC3E}">
        <p14:creationId xmlns:p14="http://schemas.microsoft.com/office/powerpoint/2010/main" val="310460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E21973AF-7C95-3FA4-EBCE-F794EA596E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09143" y="6184491"/>
            <a:ext cx="1653444" cy="752182"/>
          </a:xfrm>
          <a:prstGeom prst="rect">
            <a:avLst/>
          </a:prstGeom>
        </p:spPr>
      </p:pic>
    </p:spTree>
    <p:extLst>
      <p:ext uri="{BB962C8B-B14F-4D97-AF65-F5344CB8AC3E}">
        <p14:creationId xmlns:p14="http://schemas.microsoft.com/office/powerpoint/2010/main" val="18107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 picture containing text, computer&#10;&#10;Description automatically generated">
            <a:extLst>
              <a:ext uri="{FF2B5EF4-FFF2-40B4-BE49-F238E27FC236}">
                <a16:creationId xmlns:a16="http://schemas.microsoft.com/office/drawing/2014/main" id="{C7330726-CAF1-081E-5F71-A14B969845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4320" y="6002275"/>
            <a:ext cx="1881053" cy="855725"/>
          </a:xfrm>
          <a:prstGeom prst="rect">
            <a:avLst/>
          </a:prstGeom>
        </p:spPr>
      </p:pic>
    </p:spTree>
    <p:extLst>
      <p:ext uri="{BB962C8B-B14F-4D97-AF65-F5344CB8AC3E}">
        <p14:creationId xmlns:p14="http://schemas.microsoft.com/office/powerpoint/2010/main" val="2480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35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3727" y="0"/>
            <a:ext cx="6105280" cy="585066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8806B6A-84A8-AD58-E23C-C3CA759FD8D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63916" y="6132432"/>
            <a:ext cx="1651432" cy="751266"/>
          </a:xfrm>
          <a:prstGeom prst="rect">
            <a:avLst/>
          </a:prstGeom>
        </p:spPr>
      </p:pic>
    </p:spTree>
    <p:extLst>
      <p:ext uri="{BB962C8B-B14F-4D97-AF65-F5344CB8AC3E}">
        <p14:creationId xmlns:p14="http://schemas.microsoft.com/office/powerpoint/2010/main" val="36995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7769479" y="5051334"/>
            <a:ext cx="116923" cy="423333"/>
          </a:xfrm>
          <a:prstGeom prst="rect">
            <a:avLst/>
          </a:prstGeom>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13134" y="5206655"/>
            <a:ext cx="114807" cy="11480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435711E8-992D-586E-0240-AEFC6F811A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19528" y="6142946"/>
            <a:ext cx="1731331" cy="787614"/>
          </a:xfrm>
          <a:prstGeom prst="rect">
            <a:avLst/>
          </a:prstGeom>
        </p:spPr>
      </p:pic>
    </p:spTree>
    <p:extLst>
      <p:ext uri="{BB962C8B-B14F-4D97-AF65-F5344CB8AC3E}">
        <p14:creationId xmlns:p14="http://schemas.microsoft.com/office/powerpoint/2010/main" val="15707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4455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64" r:id="rId12"/>
    <p:sldLayoutId id="2147483782" r:id="rId13"/>
    <p:sldLayoutId id="214748377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5744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70" r:id="rId13"/>
    <p:sldLayoutId id="2147483774" r:id="rId14"/>
    <p:sldLayoutId id="2147483775" r:id="rId15"/>
    <p:sldLayoutId id="2147483776" r:id="rId16"/>
    <p:sldLayoutId id="2147483783" r:id="rId17"/>
    <p:sldLayoutId id="21474837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mailto:Lynn_connaway@oclc.org" TargetMode="External"/><Relationship Id="rId2" Type="http://schemas.openxmlformats.org/officeDocument/2006/relationships/notesSlide" Target="../notesSlides/notesSlide44.xml"/><Relationship Id="rId1" Type="http://schemas.openxmlformats.org/officeDocument/2006/relationships/slideLayout" Target="../slideLayouts/slideLayout27.xml"/><Relationship Id="rId4" Type="http://schemas.openxmlformats.org/officeDocument/2006/relationships/hyperlink" Target="mailto:Lesley_langa@ocl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76CAA-4ECB-DD49-AB49-E9621B03262B}"/>
              </a:ext>
            </a:extLst>
          </p:cNvPr>
          <p:cNvSpPr>
            <a:spLocks noGrp="1"/>
          </p:cNvSpPr>
          <p:nvPr>
            <p:ph type="body" sz="quarter" idx="12"/>
          </p:nvPr>
        </p:nvSpPr>
        <p:spPr>
          <a:xfrm>
            <a:off x="0" y="1649935"/>
            <a:ext cx="5264724" cy="759119"/>
          </a:xfrm>
        </p:spPr>
        <p:txBody>
          <a:bodyPr vert="horz" wrap="square" lIns="609600" tIns="182880" rIns="365760" bIns="243840" anchor="t">
            <a:spAutoFit/>
          </a:bodyPr>
          <a:lstStyle/>
          <a:p>
            <a:r>
              <a:rPr lang="en-US"/>
              <a:t>Works In Progress  |  13 June 2023</a:t>
            </a:r>
          </a:p>
        </p:txBody>
      </p:sp>
      <p:sp>
        <p:nvSpPr>
          <p:cNvPr id="3" name="Text Placeholder 2">
            <a:extLst>
              <a:ext uri="{FF2B5EF4-FFF2-40B4-BE49-F238E27FC236}">
                <a16:creationId xmlns:a16="http://schemas.microsoft.com/office/drawing/2014/main" id="{11EDA392-64FB-FF45-961F-B98AFBC949DC}"/>
              </a:ext>
            </a:extLst>
          </p:cNvPr>
          <p:cNvSpPr>
            <a:spLocks noGrp="1"/>
          </p:cNvSpPr>
          <p:nvPr>
            <p:ph type="body" sz="quarter" idx="16"/>
          </p:nvPr>
        </p:nvSpPr>
        <p:spPr>
          <a:xfrm>
            <a:off x="586291" y="2472342"/>
            <a:ext cx="11018347" cy="1646364"/>
          </a:xfrm>
        </p:spPr>
        <p:txBody>
          <a:bodyPr vert="horz" wrap="square" lIns="609600" tIns="365760" rIns="609600" bIns="365760" anchor="t">
            <a:noAutofit/>
          </a:bodyPr>
          <a:lstStyle/>
          <a:p>
            <a:pPr algn="ctr"/>
            <a:r>
              <a:rPr lang="en-US" sz="3467">
                <a:cs typeface="Arial"/>
              </a:rPr>
              <a:t>Building a National Finding Aid Network:</a:t>
            </a:r>
          </a:p>
          <a:p>
            <a:pPr algn="ctr"/>
            <a:r>
              <a:rPr lang="en-US" sz="3467">
                <a:cs typeface="Arial"/>
              </a:rPr>
              <a:t>Research Methods &amp; Summary Findings</a:t>
            </a:r>
          </a:p>
        </p:txBody>
      </p:sp>
      <p:sp>
        <p:nvSpPr>
          <p:cNvPr id="4" name="Text Placeholder 3">
            <a:extLst>
              <a:ext uri="{FF2B5EF4-FFF2-40B4-BE49-F238E27FC236}">
                <a16:creationId xmlns:a16="http://schemas.microsoft.com/office/drawing/2014/main" id="{6EAB4EF2-BF8B-824B-AD39-60F90642CFCF}"/>
              </a:ext>
            </a:extLst>
          </p:cNvPr>
          <p:cNvSpPr>
            <a:spLocks noGrp="1"/>
          </p:cNvSpPr>
          <p:nvPr>
            <p:ph type="body" sz="quarter" idx="17"/>
          </p:nvPr>
        </p:nvSpPr>
        <p:spPr>
          <a:xfrm>
            <a:off x="586292" y="4245281"/>
            <a:ext cx="7490908" cy="1545038"/>
          </a:xfrm>
        </p:spPr>
        <p:txBody>
          <a:bodyPr vert="horz" wrap="square" lIns="0" tIns="60960" rIns="121920" bIns="60960" anchor="t">
            <a:spAutoFit/>
          </a:bodyPr>
          <a:lstStyle/>
          <a:p>
            <a:r>
              <a:rPr lang="en-US" sz="2100" dirty="0"/>
              <a:t>Lynn Silipigni Connaway, Ph.D. </a:t>
            </a:r>
            <a:r>
              <a:rPr lang="en-US" sz="2100" b="0" dirty="0"/>
              <a:t>(she/her/hers) </a:t>
            </a:r>
            <a:endParaRPr lang="en-US" sz="2133" b="0"/>
          </a:p>
          <a:p>
            <a:pPr>
              <a:spcBef>
                <a:spcPts val="20"/>
              </a:spcBef>
            </a:pPr>
            <a:r>
              <a:rPr lang="en-US" sz="2100" b="0">
                <a:cs typeface="Arial"/>
              </a:rPr>
              <a:t>Executive Director, Research</a:t>
            </a:r>
            <a:endParaRPr lang="en-US"/>
          </a:p>
          <a:p>
            <a:r>
              <a:rPr lang="en-US" sz="2100" dirty="0">
                <a:ea typeface="+mn-lt"/>
                <a:cs typeface="+mn-lt"/>
              </a:rPr>
              <a:t>Chela Scott Weber </a:t>
            </a:r>
            <a:r>
              <a:rPr lang="en-US" sz="2100" b="0" dirty="0"/>
              <a:t>(she/her/hers) </a:t>
            </a:r>
            <a:endParaRPr lang="en-US" sz="2100" b="0" dirty="0">
              <a:cs typeface="Arial"/>
            </a:endParaRPr>
          </a:p>
          <a:p>
            <a:r>
              <a:rPr lang="en-US" sz="2100" b="0" dirty="0">
                <a:cs typeface="Arial"/>
              </a:rPr>
              <a:t>Senior Program Officer, OCLC Research Library Partnership</a:t>
            </a:r>
          </a:p>
        </p:txBody>
      </p:sp>
    </p:spTree>
    <p:extLst>
      <p:ext uri="{BB962C8B-B14F-4D97-AF65-F5344CB8AC3E}">
        <p14:creationId xmlns:p14="http://schemas.microsoft.com/office/powerpoint/2010/main" val="11867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9AD6A-233A-4A21-C467-CDCA987FB0D1}"/>
              </a:ext>
            </a:extLst>
          </p:cNvPr>
          <p:cNvSpPr>
            <a:spLocks noGrp="1"/>
          </p:cNvSpPr>
          <p:nvPr>
            <p:ph type="body" sz="quarter" idx="13"/>
          </p:nvPr>
        </p:nvSpPr>
        <p:spPr>
          <a:xfrm>
            <a:off x="1216382" y="195411"/>
            <a:ext cx="11252197" cy="915256"/>
          </a:xfrm>
        </p:spPr>
        <p:txBody>
          <a:bodyPr/>
          <a:lstStyle/>
          <a:p>
            <a:r>
              <a:rPr lang="en-US"/>
              <a:t>Developing Research Questions</a:t>
            </a:r>
          </a:p>
        </p:txBody>
      </p:sp>
      <p:sp>
        <p:nvSpPr>
          <p:cNvPr id="3" name="Text Placeholder 2">
            <a:extLst>
              <a:ext uri="{FF2B5EF4-FFF2-40B4-BE49-F238E27FC236}">
                <a16:creationId xmlns:a16="http://schemas.microsoft.com/office/drawing/2014/main" id="{1489292B-3777-2E11-01CC-1733C8536BFC}"/>
              </a:ext>
            </a:extLst>
          </p:cNvPr>
          <p:cNvSpPr>
            <a:spLocks noGrp="1"/>
          </p:cNvSpPr>
          <p:nvPr>
            <p:ph type="body" sz="quarter" idx="12"/>
          </p:nvPr>
        </p:nvSpPr>
        <p:spPr>
          <a:xfrm>
            <a:off x="466874" y="1148143"/>
            <a:ext cx="11252197" cy="4475171"/>
          </a:xfrm>
        </p:spPr>
        <p:txBody>
          <a:bodyPr vert="horz" lIns="91440" tIns="45720" rIns="91440" bIns="45720" anchor="t"/>
          <a:lstStyle/>
          <a:p>
            <a:pPr marL="0" indent="0">
              <a:buNone/>
            </a:pPr>
            <a:r>
              <a:rPr lang="en-US" b="1">
                <a:cs typeface="Arial"/>
              </a:rPr>
              <a:t>Understand the Landscape</a:t>
            </a:r>
          </a:p>
          <a:p>
            <a:pPr marL="456565" indent="-456565"/>
            <a:r>
              <a:rPr lang="en-US"/>
              <a:t>Previous NAFAN project outputs</a:t>
            </a:r>
            <a:endParaRPr lang="en-US">
              <a:cs typeface="Arial"/>
            </a:endParaRPr>
          </a:p>
          <a:p>
            <a:pPr marL="456565" indent="-456565"/>
            <a:r>
              <a:rPr lang="en-US"/>
              <a:t>Archival literature review</a:t>
            </a:r>
            <a:endParaRPr lang="en-US">
              <a:cs typeface="Arial"/>
            </a:endParaRPr>
          </a:p>
          <a:p>
            <a:pPr marL="456565" indent="-456565"/>
            <a:r>
              <a:rPr lang="en-US"/>
              <a:t>Persona work </a:t>
            </a:r>
          </a:p>
          <a:p>
            <a:pPr marL="456565" indent="-456565"/>
            <a:endParaRPr lang="en-US">
              <a:cs typeface="Arial"/>
            </a:endParaRPr>
          </a:p>
          <a:p>
            <a:pPr marL="0" indent="0">
              <a:buNone/>
            </a:pPr>
            <a:r>
              <a:rPr lang="en-US" b="1">
                <a:cs typeface="Arial"/>
              </a:rPr>
              <a:t>Identify Gaps and Needs – User Research</a:t>
            </a:r>
          </a:p>
          <a:p>
            <a:pPr marL="456565" indent="-456565"/>
            <a:r>
              <a:rPr lang="en-US">
                <a:cs typeface="Arial"/>
              </a:rPr>
              <a:t>No existing work on users of aggregation</a:t>
            </a:r>
          </a:p>
          <a:p>
            <a:pPr marL="456565" indent="-456565"/>
            <a:r>
              <a:rPr lang="en-US">
                <a:cs typeface="Arial"/>
              </a:rPr>
              <a:t>Previous user research primarily focused on scholars</a:t>
            </a:r>
            <a:endParaRPr lang="en-US"/>
          </a:p>
        </p:txBody>
      </p:sp>
    </p:spTree>
    <p:extLst>
      <p:ext uri="{BB962C8B-B14F-4D97-AF65-F5344CB8AC3E}">
        <p14:creationId xmlns:p14="http://schemas.microsoft.com/office/powerpoint/2010/main" val="7862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1"/>
          <p:cNvSpPr txBox="1"/>
          <p:nvPr/>
        </p:nvSpPr>
        <p:spPr>
          <a:xfrm>
            <a:off x="-168442" y="963800"/>
            <a:ext cx="3225704"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US" sz="4400" b="1">
                <a:solidFill>
                  <a:srgbClr val="4472C4"/>
                </a:solidFill>
              </a:rPr>
              <a:t>User</a:t>
            </a:r>
            <a:endParaRPr sz="4400" b="1">
              <a:solidFill>
                <a:srgbClr val="4472C4"/>
              </a:solidFill>
            </a:endParaRPr>
          </a:p>
          <a:p>
            <a:pPr algn="r">
              <a:lnSpc>
                <a:spcPct val="90000"/>
              </a:lnSpc>
            </a:pPr>
            <a:r>
              <a:rPr lang="en" sz="4400" b="1">
                <a:solidFill>
                  <a:srgbClr val="4472C4"/>
                </a:solidFill>
                <a:latin typeface="Arial"/>
                <a:ea typeface="Arial"/>
                <a:cs typeface="Arial"/>
                <a:sym typeface="Arial"/>
              </a:rPr>
              <a:t>Research Questions</a:t>
            </a:r>
            <a:endParaRPr sz="1467"/>
          </a:p>
        </p:txBody>
      </p:sp>
      <p:sp>
        <p:nvSpPr>
          <p:cNvPr id="586" name="Google Shape;586;p81"/>
          <p:cNvSpPr txBox="1"/>
          <p:nvPr/>
        </p:nvSpPr>
        <p:spPr>
          <a:xfrm>
            <a:off x="3585411" y="168442"/>
            <a:ext cx="8233759" cy="6099033"/>
          </a:xfrm>
          <a:prstGeom prst="rect">
            <a:avLst/>
          </a:prstGeom>
          <a:noFill/>
          <a:ln>
            <a:noFill/>
          </a:ln>
        </p:spPr>
        <p:txBody>
          <a:bodyPr spcFirstLastPara="1" wrap="square" lIns="91433" tIns="45700" rIns="91433" bIns="45700" anchor="ctr" anchorCtr="0">
            <a:normAutofit fontScale="92500"/>
          </a:bodyPr>
          <a:lstStyle/>
          <a:p>
            <a:r>
              <a:rPr lang="en" sz="2800" b="1">
                <a:solidFill>
                  <a:schemeClr val="dk1"/>
                </a:solidFill>
              </a:rPr>
              <a:t>Who</a:t>
            </a:r>
            <a:r>
              <a:rPr lang="en" sz="2800">
                <a:solidFill>
                  <a:schemeClr val="dk1"/>
                </a:solidFill>
              </a:rPr>
              <a:t> are the current users of aggregated archival description?</a:t>
            </a:r>
            <a:endParaRPr sz="2800">
              <a:solidFill>
                <a:schemeClr val="dk1"/>
              </a:solidFill>
            </a:endParaRPr>
          </a:p>
          <a:p>
            <a:endParaRPr sz="2800">
              <a:solidFill>
                <a:schemeClr val="dk1"/>
              </a:solidFill>
            </a:endParaRPr>
          </a:p>
          <a:p>
            <a:r>
              <a:rPr lang="en" sz="2800">
                <a:solidFill>
                  <a:schemeClr val="dk1"/>
                </a:solidFill>
              </a:rPr>
              <a:t>Do current user types align with the persona types and needs identified in recent archival persona work?</a:t>
            </a:r>
            <a:endParaRPr sz="2800">
              <a:solidFill>
                <a:schemeClr val="dk1"/>
              </a:solidFill>
            </a:endParaRPr>
          </a:p>
          <a:p>
            <a:endParaRPr sz="2800">
              <a:solidFill>
                <a:schemeClr val="dk1"/>
              </a:solidFill>
            </a:endParaRPr>
          </a:p>
          <a:p>
            <a:r>
              <a:rPr lang="en" sz="2800" b="1">
                <a:solidFill>
                  <a:schemeClr val="dk1"/>
                </a:solidFill>
              </a:rPr>
              <a:t>Why</a:t>
            </a:r>
            <a:r>
              <a:rPr lang="en" sz="2800">
                <a:solidFill>
                  <a:schemeClr val="dk1"/>
                </a:solidFill>
              </a:rPr>
              <a:t> are the current users trying to discover and access archival collections via aggregation of archival description?</a:t>
            </a:r>
            <a:endParaRPr sz="2800">
              <a:solidFill>
                <a:schemeClr val="dk1"/>
              </a:solidFill>
            </a:endParaRPr>
          </a:p>
          <a:p>
            <a:endParaRPr sz="2800">
              <a:solidFill>
                <a:schemeClr val="dk1"/>
              </a:solidFill>
            </a:endParaRPr>
          </a:p>
          <a:p>
            <a:r>
              <a:rPr lang="en" sz="2800" b="1">
                <a:solidFill>
                  <a:schemeClr val="dk1"/>
                </a:solidFill>
              </a:rPr>
              <a:t>How</a:t>
            </a:r>
            <a:r>
              <a:rPr lang="en" sz="2800">
                <a:solidFill>
                  <a:schemeClr val="dk1"/>
                </a:solidFill>
              </a:rPr>
              <a:t> are current users discovering and accessing aggregations of archival description?</a:t>
            </a:r>
            <a:endParaRPr sz="2800">
              <a:solidFill>
                <a:schemeClr val="dk1"/>
              </a:solidFill>
            </a:endParaRPr>
          </a:p>
          <a:p>
            <a:endParaRPr sz="2800">
              <a:solidFill>
                <a:schemeClr val="dk1"/>
              </a:solidFill>
            </a:endParaRPr>
          </a:p>
          <a:p>
            <a:r>
              <a:rPr lang="en" sz="2800" b="1">
                <a:solidFill>
                  <a:schemeClr val="dk1"/>
                </a:solidFill>
              </a:rPr>
              <a:t>What</a:t>
            </a:r>
            <a:r>
              <a:rPr lang="en" sz="2800">
                <a:solidFill>
                  <a:schemeClr val="dk1"/>
                </a:solidFill>
              </a:rPr>
              <a:t> are the benefits and challenges users face when searching archival description in aggregation?</a:t>
            </a:r>
            <a:endParaRPr sz="28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18EAD-BDA6-B0F2-3564-0FC537C15496}"/>
              </a:ext>
            </a:extLst>
          </p:cNvPr>
          <p:cNvSpPr>
            <a:spLocks noGrp="1"/>
          </p:cNvSpPr>
          <p:nvPr>
            <p:ph type="body" sz="quarter" idx="13"/>
          </p:nvPr>
        </p:nvSpPr>
        <p:spPr/>
        <p:txBody>
          <a:bodyPr/>
          <a:lstStyle/>
          <a:p>
            <a:r>
              <a:rPr lang="en-US"/>
              <a:t>Mixed Methods Research Design</a:t>
            </a:r>
          </a:p>
        </p:txBody>
      </p:sp>
      <p:graphicFrame>
        <p:nvGraphicFramePr>
          <p:cNvPr id="8" name="Diagram 7">
            <a:extLst>
              <a:ext uri="{FF2B5EF4-FFF2-40B4-BE49-F238E27FC236}">
                <a16:creationId xmlns:a16="http://schemas.microsoft.com/office/drawing/2014/main" id="{FDF44196-3D5D-5FFE-AAA7-D69E89AF14D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971917"/>
              </p:ext>
            </p:extLst>
          </p:nvPr>
        </p:nvGraphicFramePr>
        <p:xfrm>
          <a:off x="454381" y="552914"/>
          <a:ext cx="11252197"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9CA7F70-142A-73F5-06CF-C74841C9EF22}"/>
              </a:ext>
            </a:extLst>
          </p:cNvPr>
          <p:cNvSpPr txBox="1"/>
          <p:nvPr/>
        </p:nvSpPr>
        <p:spPr>
          <a:xfrm>
            <a:off x="5217694" y="2937978"/>
            <a:ext cx="2093495" cy="1077218"/>
          </a:xfrm>
          <a:prstGeom prst="rect">
            <a:avLst/>
          </a:prstGeom>
          <a:noFill/>
        </p:spPr>
        <p:txBody>
          <a:bodyPr wrap="square" rtlCol="0">
            <a:spAutoFit/>
          </a:bodyPr>
          <a:lstStyle/>
          <a:p>
            <a:r>
              <a:rPr lang="en-US" sz="3200"/>
              <a:t>Cluster Analysis</a:t>
            </a:r>
          </a:p>
        </p:txBody>
      </p:sp>
    </p:spTree>
    <p:extLst>
      <p:ext uri="{BB962C8B-B14F-4D97-AF65-F5344CB8AC3E}">
        <p14:creationId xmlns:p14="http://schemas.microsoft.com/office/powerpoint/2010/main" val="4134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2"/>
          <p:cNvSpPr txBox="1"/>
          <p:nvPr/>
        </p:nvSpPr>
        <p:spPr>
          <a:xfrm>
            <a:off x="0" y="963800"/>
            <a:ext cx="3809200"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 sz="4400" b="1">
                <a:solidFill>
                  <a:srgbClr val="4472C4"/>
                </a:solidFill>
                <a:latin typeface="Arial"/>
                <a:ea typeface="Arial"/>
                <a:cs typeface="Arial"/>
                <a:sym typeface="Arial"/>
              </a:rPr>
              <a:t>Pop-Up Survey</a:t>
            </a:r>
            <a:endParaRPr sz="1467"/>
          </a:p>
          <a:p>
            <a:pPr algn="r">
              <a:lnSpc>
                <a:spcPct val="90000"/>
              </a:lnSpc>
              <a:spcBef>
                <a:spcPts val="667"/>
              </a:spcBef>
            </a:pPr>
            <a:r>
              <a:rPr lang="en" sz="4400" b="1">
                <a:solidFill>
                  <a:srgbClr val="4472C4"/>
                </a:solidFill>
                <a:latin typeface="Arial"/>
                <a:ea typeface="Arial"/>
                <a:cs typeface="Arial"/>
                <a:sym typeface="Arial"/>
              </a:rPr>
              <a:t>Methods</a:t>
            </a:r>
            <a:endParaRPr sz="1467"/>
          </a:p>
        </p:txBody>
      </p:sp>
      <p:sp>
        <p:nvSpPr>
          <p:cNvPr id="518" name="Google Shape;518;p72"/>
          <p:cNvSpPr txBox="1"/>
          <p:nvPr/>
        </p:nvSpPr>
        <p:spPr>
          <a:xfrm>
            <a:off x="4486171" y="336369"/>
            <a:ext cx="7417357" cy="5862400"/>
          </a:xfrm>
          <a:prstGeom prst="rect">
            <a:avLst/>
          </a:prstGeom>
          <a:noFill/>
          <a:ln>
            <a:noFill/>
          </a:ln>
        </p:spPr>
        <p:txBody>
          <a:bodyPr spcFirstLastPara="1" wrap="square" lIns="91433" tIns="45700" rIns="91433" bIns="45700" anchor="ctr" anchorCtr="0">
            <a:normAutofit/>
          </a:bodyPr>
          <a:lstStyle/>
          <a:p>
            <a:endParaRPr sz="2800">
              <a:solidFill>
                <a:srgbClr val="000000"/>
              </a:solidFill>
              <a:latin typeface="Calibri"/>
              <a:ea typeface="Calibri"/>
              <a:cs typeface="Calibri"/>
              <a:sym typeface="Calibri"/>
            </a:endParaRPr>
          </a:p>
          <a:p>
            <a:r>
              <a:rPr lang="en" sz="2800" b="1">
                <a:solidFill>
                  <a:schemeClr val="dk1"/>
                </a:solidFill>
                <a:latin typeface="Arial"/>
                <a:ea typeface="Arial"/>
                <a:cs typeface="Arial"/>
                <a:sym typeface="Arial"/>
              </a:rPr>
              <a:t>Purpose</a:t>
            </a:r>
            <a:endParaRPr lang="en-US" sz="1467">
              <a:solidFill>
                <a:schemeClr val="dk1"/>
              </a:solidFill>
            </a:endParaRPr>
          </a:p>
          <a:p>
            <a:pPr marL="456565" indent="-448310">
              <a:buClr>
                <a:schemeClr val="dk1"/>
              </a:buClr>
              <a:buSzPts val="2100"/>
              <a:buFont typeface="Arial"/>
              <a:buChar char="•"/>
            </a:pPr>
            <a:r>
              <a:rPr lang="en" sz="2800">
                <a:solidFill>
                  <a:schemeClr val="dk1"/>
                </a:solidFill>
                <a:latin typeface="Arial"/>
                <a:ea typeface="Arial"/>
                <a:cs typeface="Arial"/>
                <a:sym typeface="Arial"/>
              </a:rPr>
              <a:t>Capture data on users of online aggregators</a:t>
            </a:r>
            <a:endParaRPr lang="en-US" sz="1467">
              <a:solidFill>
                <a:schemeClr val="dk1"/>
              </a:solidFill>
              <a:cs typeface="Arial"/>
            </a:endParaRPr>
          </a:p>
          <a:p>
            <a:pPr marL="456565" indent="-448310">
              <a:buClr>
                <a:schemeClr val="dk1"/>
              </a:buClr>
              <a:buSzPts val="2100"/>
              <a:buFont typeface="Arial"/>
              <a:buChar char="•"/>
            </a:pPr>
            <a:r>
              <a:rPr lang="en" sz="2800">
                <a:solidFill>
                  <a:schemeClr val="dk1"/>
                </a:solidFill>
                <a:latin typeface="Arial"/>
                <a:ea typeface="Arial"/>
                <a:cs typeface="Arial"/>
                <a:sym typeface="Arial"/>
              </a:rPr>
              <a:t>Identify potential interviewees for qualitative analysis</a:t>
            </a:r>
            <a:endParaRPr lang="en-US" sz="1467">
              <a:solidFill>
                <a:schemeClr val="dk1"/>
              </a:solidFill>
              <a:cs typeface="Arial"/>
            </a:endParaRPr>
          </a:p>
          <a:p>
            <a:endParaRPr sz="2800" b="1">
              <a:solidFill>
                <a:schemeClr val="dk1"/>
              </a:solidFill>
              <a:latin typeface="Arial"/>
              <a:ea typeface="Arial"/>
              <a:cs typeface="Arial"/>
              <a:sym typeface="Arial"/>
            </a:endParaRPr>
          </a:p>
          <a:p>
            <a:r>
              <a:rPr lang="en" sz="2800" b="1">
                <a:solidFill>
                  <a:schemeClr val="dk1"/>
                </a:solidFill>
                <a:latin typeface="Arial"/>
                <a:ea typeface="Arial"/>
                <a:cs typeface="Arial"/>
                <a:sym typeface="Arial"/>
              </a:rPr>
              <a:t>Design</a:t>
            </a:r>
            <a:endParaRPr lang="en-US" sz="1467">
              <a:solidFill>
                <a:schemeClr val="dk1"/>
              </a:solidFill>
            </a:endParaRPr>
          </a:p>
          <a:p>
            <a:pPr marL="456565" indent="-448310">
              <a:buClr>
                <a:schemeClr val="dk1"/>
              </a:buClr>
              <a:buSzPts val="2100"/>
              <a:buFont typeface="Arial"/>
              <a:buChar char="•"/>
            </a:pPr>
            <a:r>
              <a:rPr lang="en" sz="2800">
                <a:solidFill>
                  <a:schemeClr val="dk1"/>
                </a:solidFill>
                <a:latin typeface="Arial"/>
                <a:ea typeface="Arial"/>
                <a:cs typeface="Arial"/>
                <a:sym typeface="Arial"/>
              </a:rPr>
              <a:t>Hosted by 12 aggregators</a:t>
            </a:r>
            <a:endParaRPr lang="en-US" sz="1467">
              <a:solidFill>
                <a:schemeClr val="dk1"/>
              </a:solidFill>
              <a:cs typeface="Arial"/>
            </a:endParaRPr>
          </a:p>
          <a:p>
            <a:pPr marL="456565" indent="-448310">
              <a:buClr>
                <a:schemeClr val="dk1"/>
              </a:buClr>
              <a:buSzPts val="2100"/>
              <a:buFont typeface="Arial"/>
              <a:buChar char="•"/>
            </a:pPr>
            <a:r>
              <a:rPr lang="en" sz="2800">
                <a:solidFill>
                  <a:schemeClr val="dk1"/>
                </a:solidFill>
                <a:latin typeface="Arial"/>
                <a:ea typeface="Arial"/>
                <a:cs typeface="Arial"/>
                <a:sym typeface="Arial"/>
              </a:rPr>
              <a:t>Convenience sample</a:t>
            </a:r>
            <a:endParaRPr lang="en-US" sz="1467">
              <a:solidFill>
                <a:schemeClr val="dk1"/>
              </a:solidFill>
              <a:cs typeface="Arial"/>
            </a:endParaRPr>
          </a:p>
          <a:p>
            <a:pPr marL="913765" lvl="1" indent="-448310">
              <a:buClr>
                <a:schemeClr val="dk1"/>
              </a:buClr>
              <a:buSzPts val="2100"/>
              <a:buFont typeface="Arial"/>
              <a:buChar char="•"/>
            </a:pPr>
            <a:r>
              <a:rPr lang="en" sz="2800">
                <a:solidFill>
                  <a:schemeClr val="dk1"/>
                </a:solidFill>
                <a:latin typeface="Arial"/>
                <a:ea typeface="Arial"/>
                <a:cs typeface="Arial"/>
                <a:sym typeface="Arial"/>
              </a:rPr>
              <a:t>Opt-in</a:t>
            </a:r>
            <a:endParaRPr lang="en-US" sz="1467">
              <a:solidFill>
                <a:schemeClr val="dk1"/>
              </a:solidFill>
              <a:cs typeface="Arial"/>
            </a:endParaRPr>
          </a:p>
          <a:p>
            <a:pPr marL="456565" indent="-448310">
              <a:buClr>
                <a:schemeClr val="dk1"/>
              </a:buClr>
              <a:buSzPts val="2100"/>
              <a:buFont typeface="Arial"/>
              <a:buChar char="•"/>
            </a:pPr>
            <a:r>
              <a:rPr lang="en" sz="2800">
                <a:solidFill>
                  <a:schemeClr val="dk1"/>
                </a:solidFill>
                <a:latin typeface="Arial"/>
                <a:ea typeface="Arial"/>
                <a:cs typeface="Arial"/>
                <a:sym typeface="Arial"/>
              </a:rPr>
              <a:t>Opened March - May 2021</a:t>
            </a:r>
            <a:endParaRPr sz="1467">
              <a:solidFill>
                <a:schemeClr val="dk1"/>
              </a:solidFill>
              <a:cs typeface="Arial"/>
            </a:endParaRPr>
          </a:p>
          <a:p>
            <a:pPr marL="456565" indent="-448310">
              <a:buClr>
                <a:schemeClr val="dk1"/>
              </a:buClr>
              <a:buSzPts val="2100"/>
              <a:buFont typeface="Arial"/>
              <a:buChar char="•"/>
            </a:pPr>
            <a:r>
              <a:rPr lang="en" sz="2800">
                <a:solidFill>
                  <a:schemeClr val="dk1"/>
                </a:solidFill>
                <a:latin typeface="Arial"/>
                <a:ea typeface="Arial"/>
                <a:cs typeface="Arial"/>
                <a:sym typeface="Arial"/>
              </a:rPr>
              <a:t>~3,300 responses</a:t>
            </a:r>
            <a:endParaRPr lang="en-US" sz="2800">
              <a:solidFill>
                <a:schemeClr val="dk1"/>
              </a:solidFill>
              <a:latin typeface="Arial"/>
              <a:ea typeface="Arial"/>
              <a:cs typeface="Arial"/>
            </a:endParaRPr>
          </a:p>
          <a:p>
            <a:pPr marL="456565" indent="-270510">
              <a:buClr>
                <a:schemeClr val="dk1"/>
              </a:buClr>
              <a:buSzPts val="2100"/>
            </a:pPr>
            <a:endParaRPr lang="en-US" sz="2800">
              <a:solidFill>
                <a:schemeClr val="dk1"/>
              </a:solidFill>
              <a:latin typeface="Arial"/>
              <a:ea typeface="Arial"/>
              <a:cs typeface="Arial"/>
            </a:endParaRPr>
          </a:p>
          <a:p>
            <a:endParaRPr sz="24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8" descr="Pie chart showing&#10;&#10;Archivist/Librarian &amp; Other Professionals 18.4% &#10;&#10;Faculty and Other Doctoral Degrees 10.8%&#10;&#10;Family History Researchers 23.8%&#10;&#10;Personal Interest Researchers 23.4%&#10;&#10;Undergraduate and Postgraduate Students 23.5%&#10;"/>
          <p:cNvPicPr preferRelativeResize="0"/>
          <p:nvPr/>
        </p:nvPicPr>
        <p:blipFill>
          <a:blip r:embed="rId3">
            <a:alphaModFix/>
          </a:blip>
          <a:stretch>
            <a:fillRect/>
          </a:stretch>
        </p:blipFill>
        <p:spPr>
          <a:xfrm>
            <a:off x="344774" y="929390"/>
            <a:ext cx="11398962" cy="5231769"/>
          </a:xfrm>
          <a:prstGeom prst="rect">
            <a:avLst/>
          </a:prstGeom>
          <a:noFill/>
          <a:ln>
            <a:noFill/>
          </a:ln>
        </p:spPr>
      </p:pic>
      <p:sp>
        <p:nvSpPr>
          <p:cNvPr id="563" name="Google Shape;563;p78"/>
          <p:cNvSpPr txBox="1">
            <a:spLocks noGrp="1"/>
          </p:cNvSpPr>
          <p:nvPr>
            <p:ph type="body" idx="4294967295"/>
          </p:nvPr>
        </p:nvSpPr>
        <p:spPr>
          <a:xfrm>
            <a:off x="0" y="257175"/>
            <a:ext cx="11252200" cy="915988"/>
          </a:xfrm>
          <a:prstGeom prst="rect">
            <a:avLst/>
          </a:prstGeom>
          <a:noFill/>
          <a:ln>
            <a:noFill/>
          </a:ln>
        </p:spPr>
        <p:txBody>
          <a:bodyPr spcFirstLastPara="1" wrap="square" lIns="91433" tIns="45700" rIns="91433" bIns="45700" anchor="t" anchorCtr="0">
            <a:normAutofit/>
          </a:bodyPr>
          <a:lstStyle/>
          <a:p>
            <a:pPr marL="0" indent="0" algn="ctr">
              <a:lnSpc>
                <a:spcPct val="90000"/>
              </a:lnSpc>
              <a:spcBef>
                <a:spcPts val="0"/>
              </a:spcBef>
              <a:buNone/>
            </a:pPr>
            <a:r>
              <a:rPr lang="en-US" sz="4250" b="1">
                <a:solidFill>
                  <a:schemeClr val="tx2"/>
                </a:solidFill>
              </a:rPr>
              <a:t>Two-Step Cluster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0"/>
          <p:cNvSpPr txBox="1"/>
          <p:nvPr/>
        </p:nvSpPr>
        <p:spPr>
          <a:xfrm>
            <a:off x="523409" y="963879"/>
            <a:ext cx="3809200"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 sz="4400" b="1">
                <a:solidFill>
                  <a:srgbClr val="4472C4"/>
                </a:solidFill>
                <a:latin typeface="Arial"/>
                <a:ea typeface="Arial"/>
                <a:cs typeface="Arial"/>
                <a:sym typeface="Arial"/>
              </a:rPr>
              <a:t>Individual Interviews</a:t>
            </a:r>
            <a:endParaRPr sz="1467"/>
          </a:p>
          <a:p>
            <a:pPr algn="r">
              <a:lnSpc>
                <a:spcPct val="90000"/>
              </a:lnSpc>
            </a:pPr>
            <a:r>
              <a:rPr lang="en" sz="4400" b="1">
                <a:solidFill>
                  <a:srgbClr val="4472C4"/>
                </a:solidFill>
                <a:latin typeface="Arial"/>
                <a:ea typeface="Arial"/>
                <a:cs typeface="Arial"/>
                <a:sym typeface="Arial"/>
              </a:rPr>
              <a:t>with Users</a:t>
            </a:r>
            <a:endParaRPr sz="1467">
              <a:solidFill>
                <a:schemeClr val="dk1"/>
              </a:solidFill>
              <a:latin typeface="Arial"/>
              <a:ea typeface="Arial"/>
              <a:cs typeface="Arial"/>
              <a:sym typeface="Arial"/>
            </a:endParaRPr>
          </a:p>
        </p:txBody>
      </p:sp>
      <p:cxnSp>
        <p:nvCxnSpPr>
          <p:cNvPr id="520" name="Google Shape;520;p70">
            <a:extLst>
              <a:ext uri="{C183D7F6-B498-43B3-948B-1728B52AA6E4}">
                <adec:decorative xmlns:adec="http://schemas.microsoft.com/office/drawing/2017/decorative" val="1"/>
              </a:ext>
            </a:extLst>
          </p:cNvPr>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21" name="Google Shape;521;p70"/>
          <p:cNvSpPr txBox="1"/>
          <p:nvPr/>
        </p:nvSpPr>
        <p:spPr>
          <a:xfrm>
            <a:off x="4973353" y="858026"/>
            <a:ext cx="7373871" cy="5278221"/>
          </a:xfrm>
          <a:prstGeom prst="rect">
            <a:avLst/>
          </a:prstGeom>
          <a:noFill/>
          <a:ln>
            <a:noFill/>
          </a:ln>
        </p:spPr>
        <p:txBody>
          <a:bodyPr spcFirstLastPara="1" wrap="square" lIns="91433" tIns="45700" rIns="91433" bIns="45700" anchor="ctr" anchorCtr="0">
            <a:noAutofit/>
          </a:bodyPr>
          <a:lstStyle/>
          <a:p>
            <a:pPr marL="84455">
              <a:lnSpc>
                <a:spcPct val="90000"/>
              </a:lnSpc>
              <a:spcBef>
                <a:spcPts val="533"/>
              </a:spcBef>
            </a:pPr>
            <a:r>
              <a:rPr lang="en" sz="2800" b="1">
                <a:solidFill>
                  <a:schemeClr val="dk1"/>
                </a:solidFill>
                <a:latin typeface="Arial"/>
                <a:ea typeface="Arial"/>
                <a:cs typeface="Arial"/>
                <a:sym typeface="Arial"/>
              </a:rPr>
              <a:t>Purpose: </a:t>
            </a:r>
            <a:endParaRPr lang="en-US" sz="2800">
              <a:solidFill>
                <a:schemeClr val="dk1"/>
              </a:solidFill>
              <a:latin typeface="Arial"/>
              <a:ea typeface="Arial"/>
              <a:cs typeface="Arial"/>
            </a:endParaRPr>
          </a:p>
          <a:p>
            <a:pPr marL="285750" indent="-285750">
              <a:buFont typeface="Arial"/>
              <a:buChar char="•"/>
            </a:pPr>
            <a:r>
              <a:rPr lang="en" sz="2800">
                <a:solidFill>
                  <a:schemeClr val="dk1"/>
                </a:solidFill>
                <a:latin typeface="Arial"/>
                <a:ea typeface="Arial"/>
                <a:cs typeface="Arial"/>
              </a:rPr>
              <a:t>Focus on </a:t>
            </a:r>
            <a:r>
              <a:rPr lang="en" sz="2800" b="1">
                <a:solidFill>
                  <a:schemeClr val="dk1"/>
                </a:solidFill>
                <a:latin typeface="Arial"/>
                <a:ea typeface="Arial"/>
                <a:cs typeface="Arial"/>
              </a:rPr>
              <a:t>why</a:t>
            </a:r>
            <a:r>
              <a:rPr lang="en" sz="2800">
                <a:solidFill>
                  <a:schemeClr val="dk1"/>
                </a:solidFill>
                <a:latin typeface="Arial"/>
                <a:ea typeface="Arial"/>
                <a:cs typeface="Arial"/>
              </a:rPr>
              <a:t> and </a:t>
            </a:r>
            <a:r>
              <a:rPr lang="en" sz="2800" b="1">
                <a:solidFill>
                  <a:schemeClr val="dk1"/>
                </a:solidFill>
                <a:latin typeface="Arial"/>
                <a:ea typeface="Arial"/>
                <a:cs typeface="Arial"/>
              </a:rPr>
              <a:t>how</a:t>
            </a:r>
            <a:r>
              <a:rPr lang="en" sz="2800">
                <a:solidFill>
                  <a:schemeClr val="dk1"/>
                </a:solidFill>
                <a:latin typeface="Arial"/>
                <a:ea typeface="Arial"/>
                <a:cs typeface="Arial"/>
              </a:rPr>
              <a:t> they are discovering and accessing archives, </a:t>
            </a:r>
            <a:r>
              <a:rPr lang="en" sz="2800" b="1">
                <a:solidFill>
                  <a:schemeClr val="dk1"/>
                </a:solidFill>
                <a:latin typeface="Arial"/>
                <a:ea typeface="Arial"/>
                <a:cs typeface="Arial"/>
              </a:rPr>
              <a:t>what</a:t>
            </a:r>
            <a:r>
              <a:rPr lang="en" sz="2800">
                <a:solidFill>
                  <a:schemeClr val="dk1"/>
                </a:solidFill>
                <a:latin typeface="Arial"/>
                <a:ea typeface="Arial"/>
                <a:cs typeface="Arial"/>
              </a:rPr>
              <a:t> they want from aggregation.</a:t>
            </a:r>
            <a:endParaRPr lang="en-US" sz="2800">
              <a:solidFill>
                <a:schemeClr val="dk1"/>
              </a:solidFill>
              <a:latin typeface="Arial"/>
              <a:ea typeface="Arial"/>
              <a:cs typeface="Arial"/>
            </a:endParaRPr>
          </a:p>
          <a:p>
            <a:pPr marL="541655" indent="-457200">
              <a:lnSpc>
                <a:spcPct val="90000"/>
              </a:lnSpc>
              <a:spcBef>
                <a:spcPts val="533"/>
              </a:spcBef>
              <a:buFont typeface="Arial"/>
              <a:buChar char="•"/>
            </a:pPr>
            <a:endParaRPr lang="en" sz="2800">
              <a:solidFill>
                <a:schemeClr val="dk1"/>
              </a:solidFill>
              <a:latin typeface="Arial"/>
              <a:ea typeface="Arial"/>
              <a:cs typeface="Arial"/>
            </a:endParaRPr>
          </a:p>
          <a:p>
            <a:pPr marL="84455">
              <a:lnSpc>
                <a:spcPct val="90000"/>
              </a:lnSpc>
              <a:spcBef>
                <a:spcPts val="533"/>
              </a:spcBef>
            </a:pPr>
            <a:r>
              <a:rPr lang="en" sz="2800" b="1">
                <a:solidFill>
                  <a:schemeClr val="dk1"/>
                </a:solidFill>
                <a:latin typeface="Arial"/>
                <a:ea typeface="Arial"/>
                <a:cs typeface="Arial"/>
              </a:rPr>
              <a:t>Design:</a:t>
            </a:r>
          </a:p>
          <a:p>
            <a:pPr marL="541655" indent="-457200">
              <a:lnSpc>
                <a:spcPct val="90000"/>
              </a:lnSpc>
              <a:spcBef>
                <a:spcPts val="533"/>
              </a:spcBef>
              <a:buFont typeface="Arial"/>
              <a:buChar char="•"/>
            </a:pPr>
            <a:r>
              <a:rPr lang="en" sz="2800">
                <a:solidFill>
                  <a:schemeClr val="dk1"/>
                </a:solidFill>
                <a:latin typeface="Arial"/>
                <a:ea typeface="Arial"/>
                <a:cs typeface="Arial"/>
                <a:sym typeface="Arial"/>
              </a:rPr>
              <a:t>25 interviews, 5 per persona type</a:t>
            </a:r>
            <a:endParaRPr lang="en-US" sz="2800">
              <a:solidFill>
                <a:schemeClr val="dk1"/>
              </a:solidFill>
              <a:latin typeface="Arial"/>
              <a:ea typeface="Arial"/>
              <a:cs typeface="Arial"/>
            </a:endParaRPr>
          </a:p>
          <a:p>
            <a:pPr marL="541655" indent="-457200">
              <a:lnSpc>
                <a:spcPct val="90000"/>
              </a:lnSpc>
              <a:spcBef>
                <a:spcPts val="533"/>
              </a:spcBef>
              <a:buFont typeface="Arial"/>
              <a:buChar char="•"/>
            </a:pPr>
            <a:r>
              <a:rPr lang="en" sz="2800">
                <a:solidFill>
                  <a:schemeClr val="dk1"/>
                </a:solidFill>
                <a:latin typeface="Arial"/>
                <a:ea typeface="Arial"/>
                <a:cs typeface="Arial"/>
                <a:sym typeface="Arial"/>
              </a:rPr>
              <a:t>In-depth, 1:1, 60-minute interviews</a:t>
            </a:r>
            <a:endParaRPr lang="en" sz="2800">
              <a:solidFill>
                <a:schemeClr val="dk1"/>
              </a:solidFill>
              <a:cs typeface="Arial"/>
            </a:endParaRPr>
          </a:p>
          <a:p>
            <a:pPr marL="541655" indent="-457200">
              <a:lnSpc>
                <a:spcPct val="90000"/>
              </a:lnSpc>
              <a:spcBef>
                <a:spcPts val="533"/>
              </a:spcBef>
              <a:buFont typeface="Arial"/>
              <a:buChar char="•"/>
            </a:pPr>
            <a:r>
              <a:rPr lang="en" sz="2800">
                <a:solidFill>
                  <a:schemeClr val="dk1"/>
                </a:solidFill>
                <a:latin typeface="Arial"/>
                <a:ea typeface="Arial"/>
                <a:cs typeface="Arial"/>
              </a:rPr>
              <a:t>Conducted Oct-Dec 2021</a:t>
            </a:r>
          </a:p>
          <a:p>
            <a:pPr marL="541655" indent="-457200">
              <a:lnSpc>
                <a:spcPct val="90000"/>
              </a:lnSpc>
              <a:spcBef>
                <a:spcPts val="533"/>
              </a:spcBef>
              <a:buFont typeface="Arial"/>
              <a:buChar char="•"/>
            </a:pPr>
            <a:r>
              <a:rPr lang="en" sz="2800">
                <a:solidFill>
                  <a:schemeClr val="dk1"/>
                </a:solidFill>
                <a:latin typeface="Arial"/>
                <a:ea typeface="Arial"/>
                <a:cs typeface="Arial"/>
              </a:rPr>
              <a:t>Developed code book</a:t>
            </a:r>
          </a:p>
          <a:p>
            <a:pPr marL="541655" indent="-457200">
              <a:lnSpc>
                <a:spcPct val="90000"/>
              </a:lnSpc>
              <a:spcBef>
                <a:spcPts val="533"/>
              </a:spcBef>
              <a:buFont typeface="Arial"/>
              <a:buChar char="•"/>
            </a:pPr>
            <a:r>
              <a:rPr lang="en" sz="2800">
                <a:solidFill>
                  <a:schemeClr val="dk1"/>
                </a:solidFill>
                <a:latin typeface="Arial"/>
                <a:ea typeface="Arial"/>
                <a:cs typeface="Arial"/>
              </a:rPr>
              <a:t>Coded transcripts in NVivo</a:t>
            </a:r>
            <a:endParaRPr lang="en">
              <a:solidFill>
                <a:schemeClr val="dk1"/>
              </a:solidFill>
            </a:endParaRPr>
          </a:p>
          <a:p>
            <a:pPr marL="541655" lvl="1">
              <a:lnSpc>
                <a:spcPct val="90000"/>
              </a:lnSpc>
              <a:spcBef>
                <a:spcPts val="533"/>
              </a:spcBef>
              <a:buClr>
                <a:srgbClr val="000000"/>
              </a:buClr>
              <a:buSzPts val="1400"/>
            </a:pPr>
            <a:endParaRPr lang="en" sz="3050">
              <a:solidFill>
                <a:srgbClr val="000000"/>
              </a:solidFill>
              <a:latin typeface="Arial"/>
              <a:ea typeface="Arial"/>
              <a:cs typeface="Arial"/>
            </a:endParaRPr>
          </a:p>
          <a:p>
            <a:endParaRPr lang="en-US" sz="3050">
              <a:solidFill>
                <a:srgbClr val="000000"/>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9AD6A-233A-4A21-C467-CDCA987FB0D1}"/>
              </a:ext>
            </a:extLst>
          </p:cNvPr>
          <p:cNvSpPr>
            <a:spLocks noGrp="1"/>
          </p:cNvSpPr>
          <p:nvPr>
            <p:ph type="body" sz="quarter" idx="13"/>
          </p:nvPr>
        </p:nvSpPr>
        <p:spPr>
          <a:xfrm>
            <a:off x="1216382" y="195411"/>
            <a:ext cx="11252197" cy="915256"/>
          </a:xfrm>
        </p:spPr>
        <p:txBody>
          <a:bodyPr/>
          <a:lstStyle/>
          <a:p>
            <a:r>
              <a:rPr lang="en-US"/>
              <a:t>Developing Research Questions</a:t>
            </a:r>
          </a:p>
        </p:txBody>
      </p:sp>
      <p:sp>
        <p:nvSpPr>
          <p:cNvPr id="3" name="Text Placeholder 2">
            <a:extLst>
              <a:ext uri="{FF2B5EF4-FFF2-40B4-BE49-F238E27FC236}">
                <a16:creationId xmlns:a16="http://schemas.microsoft.com/office/drawing/2014/main" id="{1489292B-3777-2E11-01CC-1733C8536BFC}"/>
              </a:ext>
            </a:extLst>
          </p:cNvPr>
          <p:cNvSpPr>
            <a:spLocks noGrp="1"/>
          </p:cNvSpPr>
          <p:nvPr>
            <p:ph type="body" sz="quarter" idx="12"/>
          </p:nvPr>
        </p:nvSpPr>
        <p:spPr>
          <a:xfrm>
            <a:off x="466874" y="1148143"/>
            <a:ext cx="11252197" cy="4475171"/>
          </a:xfrm>
        </p:spPr>
        <p:txBody>
          <a:bodyPr vert="horz" lIns="91440" tIns="45720" rIns="91440" bIns="45720" anchor="t"/>
          <a:lstStyle/>
          <a:p>
            <a:pPr marL="0" indent="0">
              <a:buNone/>
            </a:pPr>
            <a:r>
              <a:rPr lang="en-US" b="1">
                <a:cs typeface="Arial"/>
              </a:rPr>
              <a:t>Understand the Landscape</a:t>
            </a:r>
          </a:p>
          <a:p>
            <a:pPr marL="456565" indent="-456565"/>
            <a:r>
              <a:rPr lang="en-US"/>
              <a:t>Previous NAFAN project outputs</a:t>
            </a:r>
            <a:endParaRPr lang="en-US">
              <a:cs typeface="Arial"/>
            </a:endParaRPr>
          </a:p>
          <a:p>
            <a:pPr marL="456565" indent="-456565"/>
            <a:r>
              <a:rPr lang="en-US"/>
              <a:t>Archival literature review</a:t>
            </a:r>
            <a:endParaRPr lang="en-US">
              <a:cs typeface="Arial"/>
            </a:endParaRPr>
          </a:p>
          <a:p>
            <a:pPr marL="0" indent="0">
              <a:buNone/>
            </a:pPr>
            <a:endParaRPr lang="en-US">
              <a:cs typeface="Arial"/>
            </a:endParaRPr>
          </a:p>
          <a:p>
            <a:pPr marL="0" indent="0">
              <a:buNone/>
            </a:pPr>
            <a:r>
              <a:rPr lang="en-US" b="1">
                <a:cs typeface="Arial"/>
              </a:rPr>
              <a:t>Identify Gaps and Needs – Archivists &amp; Finding Aid Data</a:t>
            </a:r>
          </a:p>
          <a:p>
            <a:pPr marL="456565" indent="-456565"/>
            <a:r>
              <a:rPr lang="en-US">
                <a:cs typeface="Arial"/>
              </a:rPr>
              <a:t>No existing work on contribution to aggregation</a:t>
            </a:r>
          </a:p>
          <a:p>
            <a:r>
              <a:rPr lang="en-US"/>
              <a:t>Most recent data analysis from 2013 – pre- </a:t>
            </a:r>
            <a:r>
              <a:rPr lang="en-US" err="1"/>
              <a:t>ArchivesSpace</a:t>
            </a:r>
            <a:r>
              <a:rPr lang="en-US"/>
              <a:t> and </a:t>
            </a:r>
            <a:r>
              <a:rPr lang="en-US" err="1"/>
              <a:t>AtoM</a:t>
            </a:r>
            <a:endParaRPr lang="en-US"/>
          </a:p>
        </p:txBody>
      </p:sp>
    </p:spTree>
    <p:extLst>
      <p:ext uri="{BB962C8B-B14F-4D97-AF65-F5344CB8AC3E}">
        <p14:creationId xmlns:p14="http://schemas.microsoft.com/office/powerpoint/2010/main" val="197010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A2EC6-5BBF-6648-9A01-FA377A7E81D1}"/>
              </a:ext>
            </a:extLst>
          </p:cNvPr>
          <p:cNvSpPr txBox="1"/>
          <p:nvPr/>
        </p:nvSpPr>
        <p:spPr>
          <a:xfrm>
            <a:off x="212558" y="963876"/>
            <a:ext cx="3694889" cy="4930247"/>
          </a:xfrm>
          <a:prstGeom prst="rect">
            <a:avLst/>
          </a:prstGeom>
        </p:spPr>
        <p:txBody>
          <a:bodyPr vert="horz" lIns="91440" tIns="45720" rIns="91440" bIns="45720" rtlCol="0" anchor="ctr">
            <a:normAutofit/>
          </a:bodyPr>
          <a:lstStyle/>
          <a:p>
            <a:pPr algn="r" defTabSz="914377">
              <a:lnSpc>
                <a:spcPct val="90000"/>
              </a:lnSpc>
              <a:spcBef>
                <a:spcPct val="0"/>
              </a:spcBef>
              <a:spcAft>
                <a:spcPts val="600"/>
              </a:spcAft>
              <a:defRPr/>
            </a:pPr>
            <a:r>
              <a:rPr lang="en-US" sz="4400" b="1">
                <a:solidFill>
                  <a:srgbClr val="4472C4"/>
                </a:solidFill>
                <a:latin typeface="Arial"/>
                <a:cs typeface="Arial"/>
              </a:rPr>
              <a:t>Archivist</a:t>
            </a:r>
          </a:p>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Research Questions</a:t>
            </a:r>
          </a:p>
        </p:txBody>
      </p:sp>
      <p:sp>
        <p:nvSpPr>
          <p:cNvPr id="3" name="TextBox 2">
            <a:extLst>
              <a:ext uri="{FF2B5EF4-FFF2-40B4-BE49-F238E27FC236}">
                <a16:creationId xmlns:a16="http://schemas.microsoft.com/office/drawing/2014/main" id="{0A6D8D2D-B1A9-6D4C-8777-6DFA14F19A30}"/>
              </a:ext>
            </a:extLst>
          </p:cNvPr>
          <p:cNvSpPr txBox="1"/>
          <p:nvPr/>
        </p:nvSpPr>
        <p:spPr>
          <a:xfrm>
            <a:off x="4211052" y="548639"/>
            <a:ext cx="7768390" cy="5345484"/>
          </a:xfrm>
          <a:prstGeom prst="rect">
            <a:avLst/>
          </a:prstGeom>
        </p:spPr>
        <p:txBody>
          <a:bodyPr vert="horz" lIns="91440" tIns="45720" rIns="91440" bIns="45720" rtlCol="0" anchor="ctr">
            <a:normAutofit/>
          </a:bodyPr>
          <a:lstStyle/>
          <a:p>
            <a:r>
              <a:rPr lang="en-US" sz="2800">
                <a:latin typeface="Arial" panose="020B0604020202020204" pitchFamily="34" charset="0"/>
                <a:cs typeface="Arial" panose="020B0604020202020204" pitchFamily="34" charset="0"/>
              </a:rPr>
              <a:t>What are the </a:t>
            </a:r>
            <a:r>
              <a:rPr lang="en-US" sz="2800" i="1">
                <a:latin typeface="Arial" panose="020B0604020202020204" pitchFamily="34" charset="0"/>
                <a:cs typeface="Arial" panose="020B0604020202020204" pitchFamily="34" charset="0"/>
              </a:rPr>
              <a:t>enabling and constraining factors </a:t>
            </a:r>
            <a:r>
              <a:rPr lang="en-US" sz="2800">
                <a:latin typeface="Arial" panose="020B0604020202020204" pitchFamily="34" charset="0"/>
                <a:cs typeface="Arial" panose="020B0604020202020204" pitchFamily="34" charset="0"/>
              </a:rPr>
              <a:t>that influence </a:t>
            </a:r>
            <a:r>
              <a:rPr lang="en-US" sz="2800" b="1">
                <a:latin typeface="Arial" panose="020B0604020202020204" pitchFamily="34" charset="0"/>
                <a:cs typeface="Arial" panose="020B0604020202020204" pitchFamily="34" charset="0"/>
              </a:rPr>
              <a:t>whether institutions </a:t>
            </a:r>
            <a:r>
              <a:rPr lang="en-US" sz="2800" b="1" i="1">
                <a:latin typeface="Arial" panose="020B0604020202020204" pitchFamily="34" charset="0"/>
                <a:cs typeface="Arial" panose="020B0604020202020204" pitchFamily="34" charset="0"/>
              </a:rPr>
              <a:t>describe the archival collections in their care</a:t>
            </a:r>
            <a:r>
              <a:rPr lang="en-US" sz="2800">
                <a:latin typeface="Arial" panose="020B0604020202020204" pitchFamily="34" charset="0"/>
                <a:cs typeface="Arial" panose="020B0604020202020204" pitchFamily="34" charset="0"/>
              </a:rPr>
              <a:t>? </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What are the </a:t>
            </a:r>
            <a:r>
              <a:rPr lang="en-US" sz="2800" i="1">
                <a:latin typeface="Arial" panose="020B0604020202020204" pitchFamily="34" charset="0"/>
                <a:cs typeface="Arial" panose="020B0604020202020204" pitchFamily="34" charset="0"/>
              </a:rPr>
              <a:t>enabling or constraining factors</a:t>
            </a:r>
            <a:r>
              <a:rPr lang="en-US" sz="2800">
                <a:latin typeface="Arial" panose="020B0604020202020204" pitchFamily="34" charset="0"/>
                <a:cs typeface="Arial" panose="020B0604020202020204" pitchFamily="34" charset="0"/>
              </a:rPr>
              <a:t> that influence </a:t>
            </a:r>
            <a:r>
              <a:rPr lang="en-US" sz="2800" b="1">
                <a:latin typeface="Arial" panose="020B0604020202020204" pitchFamily="34" charset="0"/>
                <a:cs typeface="Arial" panose="020B0604020202020204" pitchFamily="34" charset="0"/>
              </a:rPr>
              <a:t>whether institutions contribute to an aggregation</a:t>
            </a:r>
            <a:r>
              <a:rPr lang="en-US" sz="2800">
                <a:latin typeface="Arial" panose="020B0604020202020204" pitchFamily="34" charset="0"/>
                <a:cs typeface="Arial" panose="020B0604020202020204" pitchFamily="34" charset="0"/>
              </a:rPr>
              <a:t>? </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What </a:t>
            </a:r>
            <a:r>
              <a:rPr lang="en-US" sz="2800" b="1">
                <a:latin typeface="Arial" panose="020B0604020202020204" pitchFamily="34" charset="0"/>
                <a:cs typeface="Arial" panose="020B0604020202020204" pitchFamily="34" charset="0"/>
              </a:rPr>
              <a:t>value does participation in an aggregation service bring</a:t>
            </a:r>
            <a:r>
              <a:rPr lang="en-US" sz="2800">
                <a:latin typeface="Arial" panose="020B0604020202020204" pitchFamily="34" charset="0"/>
                <a:cs typeface="Arial" panose="020B0604020202020204" pitchFamily="34" charset="0"/>
              </a:rPr>
              <a:t> to institutions?</a:t>
            </a:r>
          </a:p>
          <a:p>
            <a:pPr defTabSz="914377"/>
            <a:endParaRPr lang="en-US" sz="24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36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A2EC6-5BBF-6648-9A01-FA377A7E81D1}"/>
              </a:ext>
            </a:extLst>
          </p:cNvPr>
          <p:cNvSpPr txBox="1"/>
          <p:nvPr/>
        </p:nvSpPr>
        <p:spPr>
          <a:xfrm>
            <a:off x="208054" y="963878"/>
            <a:ext cx="3643246" cy="4930247"/>
          </a:xfrm>
          <a:prstGeom prst="rect">
            <a:avLst/>
          </a:prstGeom>
        </p:spPr>
        <p:txBody>
          <a:bodyPr vert="horz" lIns="91440" tIns="45720" rIns="91440" bIns="45720" rtlCol="0" anchor="ctr">
            <a:normAutofit/>
          </a:bodyPr>
          <a:lstStyle/>
          <a:p>
            <a:pPr algn="r" defTabSz="914377">
              <a:lnSpc>
                <a:spcPct val="90000"/>
              </a:lnSpc>
              <a:spcBef>
                <a:spcPct val="0"/>
              </a:spcBef>
              <a:spcAft>
                <a:spcPts val="600"/>
              </a:spcAft>
              <a:defRPr/>
            </a:pPr>
            <a:r>
              <a:rPr lang="en-US" sz="4400" b="1">
                <a:solidFill>
                  <a:srgbClr val="4472C4"/>
                </a:solidFill>
                <a:latin typeface="Arial"/>
                <a:cs typeface="Arial"/>
              </a:rPr>
              <a:t> Finding Aid Data</a:t>
            </a:r>
          </a:p>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Research Questions</a:t>
            </a:r>
          </a:p>
        </p:txBody>
      </p:sp>
      <p:sp>
        <p:nvSpPr>
          <p:cNvPr id="3" name="TextBox 2">
            <a:extLst>
              <a:ext uri="{FF2B5EF4-FFF2-40B4-BE49-F238E27FC236}">
                <a16:creationId xmlns:a16="http://schemas.microsoft.com/office/drawing/2014/main" id="{0A6D8D2D-B1A9-6D4C-8777-6DFA14F19A30}"/>
              </a:ext>
            </a:extLst>
          </p:cNvPr>
          <p:cNvSpPr txBox="1"/>
          <p:nvPr/>
        </p:nvSpPr>
        <p:spPr>
          <a:xfrm>
            <a:off x="4499811" y="548641"/>
            <a:ext cx="7168780" cy="5345484"/>
          </a:xfrm>
          <a:prstGeom prst="rect">
            <a:avLst/>
          </a:prstGeom>
        </p:spPr>
        <p:txBody>
          <a:bodyPr vert="horz" lIns="91440" tIns="45720" rIns="91440" bIns="45720" rtlCol="0" anchor="ctr">
            <a:normAutofit/>
          </a:bodyPr>
          <a:lstStyle/>
          <a:p>
            <a:pPr defTabSz="609585"/>
            <a:endParaRPr lang="en-US" sz="2800">
              <a:solidFill>
                <a:prstClr val="black"/>
              </a:solidFill>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What is the </a:t>
            </a:r>
            <a:r>
              <a:rPr lang="en-US" sz="2800" b="1">
                <a:latin typeface="Arial" panose="020B0604020202020204" pitchFamily="34" charset="0"/>
                <a:cs typeface="Arial" panose="020B0604020202020204" pitchFamily="34" charset="0"/>
              </a:rPr>
              <a:t>structure and extent of consistency</a:t>
            </a:r>
            <a:r>
              <a:rPr lang="en-US" sz="2800">
                <a:latin typeface="Arial" panose="020B0604020202020204" pitchFamily="34" charset="0"/>
                <a:cs typeface="Arial" panose="020B0604020202020204" pitchFamily="34" charset="0"/>
              </a:rPr>
              <a:t> across finding aid data in</a:t>
            </a:r>
          </a:p>
          <a:p>
            <a:r>
              <a:rPr lang="en-US" sz="2800">
                <a:latin typeface="Arial" panose="020B0604020202020204" pitchFamily="34" charset="0"/>
                <a:cs typeface="Arial" panose="020B0604020202020204" pitchFamily="34" charset="0"/>
              </a:rPr>
              <a:t>current aggregations? </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Can that data </a:t>
            </a:r>
            <a:r>
              <a:rPr lang="en-US" sz="2800" b="1">
                <a:latin typeface="Arial" panose="020B0604020202020204" pitchFamily="34" charset="0"/>
                <a:cs typeface="Arial" panose="020B0604020202020204" pitchFamily="34" charset="0"/>
              </a:rPr>
              <a:t>support the needs to be identified in the user research</a:t>
            </a:r>
            <a:r>
              <a:rPr lang="en-US" sz="2800">
                <a:latin typeface="Arial" panose="020B0604020202020204" pitchFamily="34" charset="0"/>
                <a:cs typeface="Arial" panose="020B0604020202020204" pitchFamily="34" charset="0"/>
              </a:rPr>
              <a:t> phase of the study? If so, how? If not, what are the gaps?</a:t>
            </a:r>
          </a:p>
          <a:p>
            <a:pPr defTabSz="914377"/>
            <a:endParaRPr lang="en-US" sz="24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0"/>
          <p:cNvSpPr txBox="1"/>
          <p:nvPr/>
        </p:nvSpPr>
        <p:spPr>
          <a:xfrm>
            <a:off x="202567" y="963879"/>
            <a:ext cx="3809200"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 sz="4400" b="1">
                <a:solidFill>
                  <a:srgbClr val="4472C4"/>
                </a:solidFill>
                <a:latin typeface="Arial"/>
                <a:ea typeface="Arial"/>
                <a:cs typeface="Arial"/>
                <a:sym typeface="Arial"/>
              </a:rPr>
              <a:t>Focus Group Interviews</a:t>
            </a:r>
            <a:endParaRPr sz="1467"/>
          </a:p>
          <a:p>
            <a:pPr algn="r">
              <a:lnSpc>
                <a:spcPct val="90000"/>
              </a:lnSpc>
            </a:pPr>
            <a:r>
              <a:rPr lang="en" sz="4400" b="1">
                <a:solidFill>
                  <a:srgbClr val="4472C4"/>
                </a:solidFill>
                <a:latin typeface="Arial"/>
                <a:ea typeface="Arial"/>
                <a:cs typeface="Arial"/>
                <a:sym typeface="Arial"/>
              </a:rPr>
              <a:t>with Archivists</a:t>
            </a:r>
            <a:endParaRPr sz="1467">
              <a:solidFill>
                <a:schemeClr val="dk1"/>
              </a:solidFill>
              <a:latin typeface="Arial"/>
              <a:ea typeface="Arial"/>
              <a:cs typeface="Arial"/>
              <a:sym typeface="Arial"/>
            </a:endParaRPr>
          </a:p>
        </p:txBody>
      </p:sp>
      <p:sp>
        <p:nvSpPr>
          <p:cNvPr id="521" name="Google Shape;521;p70"/>
          <p:cNvSpPr txBox="1"/>
          <p:nvPr/>
        </p:nvSpPr>
        <p:spPr>
          <a:xfrm>
            <a:off x="4425247" y="858026"/>
            <a:ext cx="7921977" cy="5278221"/>
          </a:xfrm>
          <a:prstGeom prst="rect">
            <a:avLst/>
          </a:prstGeom>
          <a:noFill/>
          <a:ln>
            <a:noFill/>
          </a:ln>
        </p:spPr>
        <p:txBody>
          <a:bodyPr spcFirstLastPara="1" wrap="square" lIns="91433" tIns="45700" rIns="91433" bIns="45700" anchor="ctr" anchorCtr="0">
            <a:noAutofit/>
          </a:bodyPr>
          <a:lstStyle/>
          <a:p>
            <a:pPr marL="84455">
              <a:lnSpc>
                <a:spcPct val="90000"/>
              </a:lnSpc>
              <a:spcBef>
                <a:spcPts val="533"/>
              </a:spcBef>
            </a:pPr>
            <a:r>
              <a:rPr lang="en" sz="2800" b="1">
                <a:solidFill>
                  <a:schemeClr val="dk1"/>
                </a:solidFill>
                <a:latin typeface="Arial"/>
                <a:ea typeface="Arial"/>
                <a:cs typeface="Arial"/>
                <a:sym typeface="Arial"/>
              </a:rPr>
              <a:t>Purpose: </a:t>
            </a:r>
            <a:endParaRPr lang="en-US" sz="2800">
              <a:solidFill>
                <a:schemeClr val="dk1"/>
              </a:solidFill>
              <a:latin typeface="Arial"/>
              <a:ea typeface="Arial"/>
              <a:cs typeface="Arial"/>
            </a:endParaRPr>
          </a:p>
          <a:p>
            <a:pPr marL="285750" indent="-285750">
              <a:buFont typeface="Arial"/>
              <a:buChar char="•"/>
            </a:pPr>
            <a:r>
              <a:rPr lang="en" sz="2800">
                <a:solidFill>
                  <a:schemeClr val="dk1"/>
                </a:solidFill>
                <a:latin typeface="Arial"/>
                <a:ea typeface="Arial"/>
                <a:cs typeface="Arial"/>
              </a:rPr>
              <a:t>Get in-depth information about how and why they undertake </a:t>
            </a:r>
            <a:r>
              <a:rPr lang="en" sz="2800" err="1">
                <a:solidFill>
                  <a:schemeClr val="dk1"/>
                </a:solidFill>
                <a:latin typeface="Arial"/>
                <a:ea typeface="Arial"/>
                <a:cs typeface="Arial"/>
              </a:rPr>
              <a:t>descripti</a:t>
            </a:r>
            <a:r>
              <a:rPr lang="en-US" sz="2800">
                <a:solidFill>
                  <a:schemeClr val="dk1"/>
                </a:solidFill>
                <a:latin typeface="Arial"/>
                <a:ea typeface="Arial"/>
                <a:cs typeface="Arial"/>
              </a:rPr>
              <a:t>v</a:t>
            </a:r>
            <a:r>
              <a:rPr lang="en" sz="2800">
                <a:solidFill>
                  <a:schemeClr val="dk1"/>
                </a:solidFill>
                <a:latin typeface="Arial"/>
                <a:ea typeface="Arial"/>
                <a:cs typeface="Arial"/>
              </a:rPr>
              <a:t>e work</a:t>
            </a:r>
          </a:p>
          <a:p>
            <a:pPr marL="285750" indent="-285750">
              <a:buFont typeface="Arial"/>
              <a:buChar char="•"/>
            </a:pPr>
            <a:r>
              <a:rPr lang="en" sz="2800">
                <a:solidFill>
                  <a:schemeClr val="dk1"/>
                </a:solidFill>
                <a:latin typeface="Arial"/>
                <a:ea typeface="Arial"/>
                <a:cs typeface="Arial"/>
              </a:rPr>
              <a:t>Identify perceptions of the value of aggregators</a:t>
            </a:r>
          </a:p>
          <a:p>
            <a:pPr marL="541655" indent="-457200">
              <a:lnSpc>
                <a:spcPct val="90000"/>
              </a:lnSpc>
              <a:spcBef>
                <a:spcPts val="533"/>
              </a:spcBef>
              <a:buFont typeface="Arial"/>
              <a:buChar char="•"/>
            </a:pPr>
            <a:endParaRPr lang="en" sz="2800">
              <a:solidFill>
                <a:schemeClr val="dk1"/>
              </a:solidFill>
              <a:latin typeface="Arial"/>
              <a:ea typeface="Arial"/>
              <a:cs typeface="Arial"/>
            </a:endParaRPr>
          </a:p>
          <a:p>
            <a:pPr marL="84455">
              <a:lnSpc>
                <a:spcPct val="90000"/>
              </a:lnSpc>
              <a:spcBef>
                <a:spcPts val="533"/>
              </a:spcBef>
            </a:pPr>
            <a:r>
              <a:rPr lang="en" sz="2800" b="1">
                <a:solidFill>
                  <a:schemeClr val="dk1"/>
                </a:solidFill>
                <a:latin typeface="Arial"/>
                <a:ea typeface="Arial"/>
                <a:cs typeface="Arial"/>
              </a:rPr>
              <a:t>Design:</a:t>
            </a:r>
          </a:p>
          <a:p>
            <a:pPr marL="541655" indent="-457200">
              <a:lnSpc>
                <a:spcPct val="90000"/>
              </a:lnSpc>
              <a:spcBef>
                <a:spcPts val="533"/>
              </a:spcBef>
              <a:buFont typeface="Arial"/>
              <a:buChar char="•"/>
            </a:pPr>
            <a:r>
              <a:rPr lang="en" sz="2800">
                <a:solidFill>
                  <a:schemeClr val="dk1"/>
                </a:solidFill>
                <a:latin typeface="Arial"/>
                <a:ea typeface="Arial"/>
                <a:cs typeface="Arial"/>
                <a:sym typeface="Arial"/>
              </a:rPr>
              <a:t>10 Interviews / 53 Archivists total</a:t>
            </a:r>
            <a:endParaRPr lang="en" sz="2800">
              <a:solidFill>
                <a:schemeClr val="dk1"/>
              </a:solidFill>
              <a:latin typeface="Arial"/>
              <a:ea typeface="Arial"/>
              <a:cs typeface="Arial"/>
            </a:endParaRPr>
          </a:p>
          <a:p>
            <a:pPr marL="541655" indent="-457200">
              <a:lnSpc>
                <a:spcPct val="90000"/>
              </a:lnSpc>
              <a:spcBef>
                <a:spcPts val="533"/>
              </a:spcBef>
              <a:buFont typeface="Arial"/>
              <a:buChar char="•"/>
            </a:pPr>
            <a:r>
              <a:rPr lang="en" sz="2800">
                <a:solidFill>
                  <a:schemeClr val="dk1"/>
                </a:solidFill>
                <a:latin typeface="Arial"/>
                <a:ea typeface="Arial"/>
                <a:cs typeface="Arial"/>
                <a:sym typeface="Arial"/>
              </a:rPr>
              <a:t>In-depth, 90-minute interviews</a:t>
            </a:r>
            <a:endParaRPr lang="en" sz="2800">
              <a:solidFill>
                <a:schemeClr val="dk1"/>
              </a:solidFill>
              <a:cs typeface="Arial"/>
            </a:endParaRPr>
          </a:p>
          <a:p>
            <a:pPr marL="541655" indent="-457200">
              <a:lnSpc>
                <a:spcPct val="90000"/>
              </a:lnSpc>
              <a:spcBef>
                <a:spcPts val="533"/>
              </a:spcBef>
              <a:buFont typeface="Arial"/>
              <a:buChar char="•"/>
            </a:pPr>
            <a:r>
              <a:rPr lang="en" sz="2800">
                <a:solidFill>
                  <a:schemeClr val="dk1"/>
                </a:solidFill>
                <a:latin typeface="Arial"/>
                <a:ea typeface="Arial"/>
                <a:cs typeface="Arial"/>
              </a:rPr>
              <a:t>Conducted June 2021</a:t>
            </a:r>
            <a:endParaRPr lang="en-US" sz="2800">
              <a:solidFill>
                <a:schemeClr val="dk1"/>
              </a:solidFill>
              <a:latin typeface="Arial"/>
              <a:ea typeface="Arial"/>
              <a:cs typeface="Arial"/>
            </a:endParaRPr>
          </a:p>
          <a:p>
            <a:pPr marL="541655" indent="-457200">
              <a:lnSpc>
                <a:spcPct val="90000"/>
              </a:lnSpc>
              <a:spcBef>
                <a:spcPts val="533"/>
              </a:spcBef>
              <a:buFont typeface="Arial"/>
              <a:buChar char="•"/>
            </a:pPr>
            <a:r>
              <a:rPr lang="en" sz="2800">
                <a:ea typeface="+mn-lt"/>
                <a:cs typeface="+mn-lt"/>
              </a:rPr>
              <a:t>Developed codebook based on emerging themes</a:t>
            </a:r>
            <a:endParaRPr lang="en-US" sz="2800">
              <a:ea typeface="+mn-lt"/>
              <a:cs typeface="+mn-lt"/>
            </a:endParaRPr>
          </a:p>
          <a:p>
            <a:pPr marL="541655" indent="-457200">
              <a:lnSpc>
                <a:spcPct val="90000"/>
              </a:lnSpc>
              <a:spcBef>
                <a:spcPts val="533"/>
              </a:spcBef>
              <a:buFont typeface="Arial"/>
              <a:buChar char="•"/>
            </a:pPr>
            <a:r>
              <a:rPr lang="en" sz="2800">
                <a:ea typeface="+mn-lt"/>
                <a:cs typeface="+mn-lt"/>
              </a:rPr>
              <a:t>Coded Transcripts using theme analysis</a:t>
            </a:r>
            <a:endParaRPr lang="en">
              <a:cs typeface="Arial"/>
            </a:endParaRPr>
          </a:p>
          <a:p>
            <a:pPr marL="541655" lvl="1">
              <a:lnSpc>
                <a:spcPct val="90000"/>
              </a:lnSpc>
              <a:spcBef>
                <a:spcPts val="533"/>
              </a:spcBef>
              <a:buClr>
                <a:srgbClr val="000000"/>
              </a:buClr>
              <a:buSzPts val="1400"/>
            </a:pPr>
            <a:endParaRPr lang="en" sz="3050">
              <a:solidFill>
                <a:srgbClr val="000000"/>
              </a:solidFill>
              <a:latin typeface="Arial"/>
              <a:ea typeface="Arial"/>
              <a:cs typeface="Arial"/>
            </a:endParaRPr>
          </a:p>
          <a:p>
            <a:endParaRPr lang="en-US" sz="3050">
              <a:solidFill>
                <a:srgbClr val="000000"/>
              </a:solidFill>
              <a:latin typeface="Arial"/>
              <a:ea typeface="Arial"/>
              <a:cs typeface="Arial"/>
            </a:endParaRPr>
          </a:p>
        </p:txBody>
      </p:sp>
    </p:spTree>
    <p:extLst>
      <p:ext uri="{BB962C8B-B14F-4D97-AF65-F5344CB8AC3E}">
        <p14:creationId xmlns:p14="http://schemas.microsoft.com/office/powerpoint/2010/main" val="422028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471006" y="105418"/>
            <a:ext cx="11486607" cy="1563625"/>
          </a:xfrm>
        </p:spPr>
        <p:txBody>
          <a:bodyPr/>
          <a:lstStyle/>
          <a:p>
            <a:pPr algn="ctr"/>
            <a:r>
              <a:rPr lang="en-US" sz="3733"/>
              <a:t>NAFAN</a:t>
            </a:r>
          </a:p>
          <a:p>
            <a:pPr algn="ctr"/>
            <a:r>
              <a:rPr lang="en-US" sz="2800"/>
              <a:t>“</a:t>
            </a:r>
            <a:r>
              <a:rPr lang="en-US" sz="2800" i="1"/>
              <a:t>A national finding aid network that is community-driven,                -sustained, and -governed.”</a:t>
            </a:r>
          </a:p>
        </p:txBody>
      </p:sp>
      <p:pic>
        <p:nvPicPr>
          <p:cNvPr id="1034" name="Picture 10">
            <a:extLst>
              <a:ext uri="{FF2B5EF4-FFF2-40B4-BE49-F238E27FC236}">
                <a16:creationId xmlns:a16="http://schemas.microsoft.com/office/drawing/2014/main" id="{57E16C35-AB98-3E46-A51F-6E1FAF89F69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392" y="1669043"/>
            <a:ext cx="11486608" cy="336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map of the united states showing a patchwork of different colors for different states&#10;&#10;">
            <a:extLst>
              <a:ext uri="{FF2B5EF4-FFF2-40B4-BE49-F238E27FC236}">
                <a16:creationId xmlns:a16="http://schemas.microsoft.com/office/drawing/2014/main" id="{23D3FF7E-E19D-8E4B-976E-F5529F8346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0044" y="1794245"/>
            <a:ext cx="5283049" cy="277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3700399" y="4710340"/>
            <a:ext cx="3264733" cy="1077218"/>
          </a:xfrm>
          <a:prstGeom prst="rect">
            <a:avLst/>
          </a:prstGeom>
        </p:spPr>
        <p:txBody>
          <a:bodyPr wrap="square">
            <a:spAutoFit/>
          </a:bodyPr>
          <a:lstStyle/>
          <a:p>
            <a:r>
              <a:rPr lang="en-US" sz="1600">
                <a:solidFill>
                  <a:srgbClr val="CCFF99"/>
                </a:solidFill>
                <a:latin typeface="Arial" panose="020B0604020202020204" pitchFamily="34" charset="0"/>
              </a:rPr>
              <a:t>▇ </a:t>
            </a:r>
            <a:r>
              <a:rPr lang="en-US" sz="1600">
                <a:solidFill>
                  <a:srgbClr val="595959"/>
                </a:solidFill>
                <a:latin typeface="Calibri" panose="020F0502020204030204" pitchFamily="34" charset="0"/>
              </a:rPr>
              <a:t>= Statewide/regional coverage</a:t>
            </a:r>
            <a:endParaRPr lang="en-US" sz="1600"/>
          </a:p>
          <a:p>
            <a:r>
              <a:rPr lang="en-US" sz="1600">
                <a:solidFill>
                  <a:srgbClr val="FFFF99"/>
                </a:solidFill>
                <a:latin typeface="Arial" panose="020B0604020202020204" pitchFamily="34" charset="0"/>
              </a:rPr>
              <a:t>▇</a:t>
            </a:r>
            <a:r>
              <a:rPr lang="en-US" sz="1600">
                <a:solidFill>
                  <a:srgbClr val="92D050"/>
                </a:solidFill>
                <a:latin typeface="Arial" panose="020B0604020202020204" pitchFamily="34" charset="0"/>
              </a:rPr>
              <a:t> </a:t>
            </a:r>
            <a:r>
              <a:rPr lang="en-US" sz="1600">
                <a:solidFill>
                  <a:srgbClr val="595959"/>
                </a:solidFill>
                <a:latin typeface="Calibri" panose="020F0502020204030204" pitchFamily="34" charset="0"/>
              </a:rPr>
              <a:t>= Partial coverage</a:t>
            </a:r>
            <a:endParaRPr lang="en-US" sz="1600"/>
          </a:p>
          <a:p>
            <a:r>
              <a:rPr lang="en-US" sz="1600">
                <a:solidFill>
                  <a:srgbClr val="CCECFF"/>
                </a:solidFill>
                <a:latin typeface="Arial" panose="020B0604020202020204" pitchFamily="34" charset="0"/>
              </a:rPr>
              <a:t>▇</a:t>
            </a:r>
            <a:r>
              <a:rPr lang="en-US" sz="1600">
                <a:solidFill>
                  <a:srgbClr val="595959"/>
                </a:solidFill>
                <a:latin typeface="Calibri" panose="020F0502020204030204" pitchFamily="34" charset="0"/>
              </a:rPr>
              <a:t> = Defunct aggregation</a:t>
            </a:r>
            <a:endParaRPr lang="en-US" sz="1600"/>
          </a:p>
          <a:p>
            <a:r>
              <a:rPr lang="en-US" sz="1600">
                <a:solidFill>
                  <a:srgbClr val="FF9966"/>
                </a:solidFill>
                <a:latin typeface="Arial" panose="020B0604020202020204" pitchFamily="34" charset="0"/>
              </a:rPr>
              <a:t>▇</a:t>
            </a:r>
            <a:r>
              <a:rPr lang="en-US" sz="1600">
                <a:solidFill>
                  <a:srgbClr val="CCECFF"/>
                </a:solidFill>
                <a:latin typeface="Arial" panose="020B0604020202020204" pitchFamily="34" charset="0"/>
              </a:rPr>
              <a:t> </a:t>
            </a:r>
            <a:r>
              <a:rPr lang="en-US" sz="1600">
                <a:solidFill>
                  <a:srgbClr val="595959"/>
                </a:solidFill>
                <a:latin typeface="Calibri" panose="020F0502020204030204" pitchFamily="34" charset="0"/>
              </a:rPr>
              <a:t>= No coverage</a:t>
            </a:r>
            <a:endParaRPr lang="en-US" sz="1600"/>
          </a:p>
        </p:txBody>
      </p:sp>
      <p:pic>
        <p:nvPicPr>
          <p:cNvPr id="1030" name="Picture 6">
            <a:extLst>
              <a:ext uri="{FF2B5EF4-FFF2-40B4-BE49-F238E27FC236}">
                <a16:creationId xmlns:a16="http://schemas.microsoft.com/office/drawing/2014/main" id="{4ED95703-C57C-BB40-9B32-32594A92BF8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71526" y="4511963"/>
            <a:ext cx="1428873" cy="9259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211" y="4103123"/>
            <a:ext cx="1980315" cy="1334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2351450" y="5959984"/>
            <a:ext cx="1125629" cy="297454"/>
          </a:xfrm>
          <a:prstGeom prst="rect">
            <a:avLst/>
          </a:prstGeom>
          <a:noFill/>
        </p:spPr>
        <p:txBody>
          <a:bodyPr wrap="none" rtlCol="0">
            <a:spAutoFit/>
          </a:bodyPr>
          <a:lstStyle/>
          <a:p>
            <a:r>
              <a:rPr lang="en-US" sz="1333"/>
              <a:t>*not to scale</a:t>
            </a:r>
          </a:p>
        </p:txBody>
      </p:sp>
    </p:spTree>
    <p:extLst>
      <p:ext uri="{BB962C8B-B14F-4D97-AF65-F5344CB8AC3E}">
        <p14:creationId xmlns:p14="http://schemas.microsoft.com/office/powerpoint/2010/main" val="386157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36355-FD4A-E344-B81D-0702C59EF2C7}"/>
              </a:ext>
            </a:extLst>
          </p:cNvPr>
          <p:cNvSpPr>
            <a:spLocks noGrp="1"/>
          </p:cNvSpPr>
          <p:nvPr>
            <p:ph type="body" sz="quarter" idx="13"/>
          </p:nvPr>
        </p:nvSpPr>
        <p:spPr>
          <a:xfrm>
            <a:off x="436239" y="99811"/>
            <a:ext cx="11252197" cy="915256"/>
          </a:xfrm>
        </p:spPr>
        <p:txBody>
          <a:bodyPr vert="horz" lIns="121920" tIns="60960" rIns="121920" bIns="60960" anchor="t"/>
          <a:lstStyle/>
          <a:p>
            <a:r>
              <a:rPr lang="en-US" sz="3600"/>
              <a:t>Codebook</a:t>
            </a:r>
          </a:p>
        </p:txBody>
      </p:sp>
      <p:pic>
        <p:nvPicPr>
          <p:cNvPr id="7" name="Picture 6" descr="Table showing example of codebook, with columns for theme, sub-theme, and sub-sub-theme">
            <a:extLst>
              <a:ext uri="{FF2B5EF4-FFF2-40B4-BE49-F238E27FC236}">
                <a16:creationId xmlns:a16="http://schemas.microsoft.com/office/drawing/2014/main" id="{5FA90091-3681-C7F5-1CDE-9B4F9D72FFE9}"/>
              </a:ext>
            </a:extLst>
          </p:cNvPr>
          <p:cNvPicPr>
            <a:picLocks noChangeAspect="1"/>
          </p:cNvPicPr>
          <p:nvPr/>
        </p:nvPicPr>
        <p:blipFill>
          <a:blip r:embed="rId3"/>
          <a:stretch>
            <a:fillRect/>
          </a:stretch>
        </p:blipFill>
        <p:spPr>
          <a:xfrm>
            <a:off x="1292779" y="860851"/>
            <a:ext cx="9599311" cy="5334455"/>
          </a:xfrm>
          <a:prstGeom prst="rect">
            <a:avLst/>
          </a:prstGeom>
        </p:spPr>
      </p:pic>
    </p:spTree>
    <p:extLst>
      <p:ext uri="{BB962C8B-B14F-4D97-AF65-F5344CB8AC3E}">
        <p14:creationId xmlns:p14="http://schemas.microsoft.com/office/powerpoint/2010/main" val="172458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0"/>
          <p:cNvSpPr txBox="1"/>
          <p:nvPr/>
        </p:nvSpPr>
        <p:spPr>
          <a:xfrm>
            <a:off x="0" y="963800"/>
            <a:ext cx="3809200"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US" sz="4400" b="1">
                <a:solidFill>
                  <a:srgbClr val="4472C4"/>
                </a:solidFill>
                <a:latin typeface="Arial"/>
                <a:ea typeface="Arial"/>
                <a:cs typeface="Arial"/>
                <a:sym typeface="Arial"/>
              </a:rPr>
              <a:t>EAD Data Analysis</a:t>
            </a:r>
            <a:endParaRPr sz="1467">
              <a:solidFill>
                <a:schemeClr val="dk1"/>
              </a:solidFill>
              <a:latin typeface="Arial"/>
              <a:ea typeface="Arial"/>
              <a:cs typeface="Arial"/>
              <a:sym typeface="Arial"/>
            </a:endParaRPr>
          </a:p>
        </p:txBody>
      </p:sp>
      <p:sp>
        <p:nvSpPr>
          <p:cNvPr id="521" name="Google Shape;521;p70"/>
          <p:cNvSpPr txBox="1"/>
          <p:nvPr/>
        </p:nvSpPr>
        <p:spPr>
          <a:xfrm>
            <a:off x="4395837" y="471600"/>
            <a:ext cx="7373871" cy="5278221"/>
          </a:xfrm>
          <a:prstGeom prst="rect">
            <a:avLst/>
          </a:prstGeom>
          <a:noFill/>
          <a:ln>
            <a:noFill/>
          </a:ln>
        </p:spPr>
        <p:txBody>
          <a:bodyPr spcFirstLastPara="1" wrap="square" lIns="91433" tIns="45700" rIns="91433" bIns="45700" anchor="ctr" anchorCtr="0">
            <a:noAutofit/>
          </a:bodyPr>
          <a:lstStyle/>
          <a:p>
            <a:pPr marL="84455">
              <a:lnSpc>
                <a:spcPct val="90000"/>
              </a:lnSpc>
              <a:spcBef>
                <a:spcPts val="533"/>
              </a:spcBef>
            </a:pPr>
            <a:r>
              <a:rPr lang="en" sz="2800" b="1">
                <a:solidFill>
                  <a:schemeClr val="dk1"/>
                </a:solidFill>
                <a:latin typeface="Arial"/>
                <a:ea typeface="Arial"/>
                <a:cs typeface="Arial"/>
                <a:sym typeface="Arial"/>
              </a:rPr>
              <a:t>Purpose: </a:t>
            </a:r>
            <a:endParaRPr lang="en-US" sz="2800">
              <a:solidFill>
                <a:schemeClr val="dk1"/>
              </a:solidFill>
              <a:latin typeface="Arial"/>
              <a:ea typeface="Arial"/>
              <a:cs typeface="Arial"/>
            </a:endParaRPr>
          </a:p>
          <a:p>
            <a:pPr marL="285750" indent="-285750">
              <a:buFont typeface="Arial"/>
              <a:buChar char="•"/>
            </a:pPr>
            <a:r>
              <a:rPr lang="en-US" sz="2800">
                <a:solidFill>
                  <a:schemeClr val="dk1"/>
                </a:solidFill>
                <a:latin typeface="Arial"/>
                <a:ea typeface="Arial"/>
                <a:cs typeface="Arial"/>
              </a:rPr>
              <a:t>Assess data quality and how extant data does or does not support discovery </a:t>
            </a:r>
          </a:p>
          <a:p>
            <a:pPr marL="541655" indent="-457200">
              <a:lnSpc>
                <a:spcPct val="90000"/>
              </a:lnSpc>
              <a:spcBef>
                <a:spcPts val="533"/>
              </a:spcBef>
              <a:buFont typeface="Arial"/>
              <a:buChar char="•"/>
            </a:pPr>
            <a:endParaRPr lang="en" sz="2800">
              <a:solidFill>
                <a:schemeClr val="dk1"/>
              </a:solidFill>
              <a:latin typeface="Arial"/>
              <a:ea typeface="Arial"/>
              <a:cs typeface="Arial"/>
            </a:endParaRPr>
          </a:p>
          <a:p>
            <a:pPr marL="84455">
              <a:lnSpc>
                <a:spcPct val="90000"/>
              </a:lnSpc>
              <a:spcBef>
                <a:spcPts val="533"/>
              </a:spcBef>
            </a:pPr>
            <a:r>
              <a:rPr lang="en" sz="2800" b="1">
                <a:solidFill>
                  <a:schemeClr val="dk1"/>
                </a:solidFill>
                <a:latin typeface="Arial"/>
                <a:ea typeface="Arial"/>
                <a:cs typeface="Arial"/>
              </a:rPr>
              <a:t>Design:</a:t>
            </a:r>
          </a:p>
          <a:p>
            <a:pPr marL="457200" indent="-457200" defTabSz="914377">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Used representative sample of 145K EAD from multiple aggregators</a:t>
            </a:r>
          </a:p>
          <a:p>
            <a:pPr marL="457200" indent="-457200" defTabSz="914377">
              <a:buFont typeface="Arial" panose="020B0604020202020204" pitchFamily="34" charset="0"/>
              <a:buChar char="•"/>
            </a:pPr>
            <a:endParaRPr lang="en-US" sz="2800">
              <a:solidFill>
                <a:prstClr val="black"/>
              </a:solidFill>
              <a:latin typeface="Arial" panose="020B0604020202020204" pitchFamily="34" charset="0"/>
              <a:cs typeface="Arial" panose="020B0604020202020204" pitchFamily="34" charset="0"/>
            </a:endParaRPr>
          </a:p>
          <a:p>
            <a:pPr marL="457200" indent="-457200" defTabSz="914377">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First pass analysis to analyze consistency and variance in practice</a:t>
            </a:r>
          </a:p>
          <a:p>
            <a:pPr marL="457200" indent="-457200" defTabSz="914377">
              <a:buFont typeface="Arial" panose="020B0604020202020204" pitchFamily="34" charset="0"/>
              <a:buChar char="•"/>
            </a:pPr>
            <a:endParaRPr lang="en-US" sz="2800">
              <a:solidFill>
                <a:prstClr val="black"/>
              </a:solidFill>
              <a:latin typeface="Arial" panose="020B0604020202020204" pitchFamily="34" charset="0"/>
              <a:cs typeface="Arial" panose="020B0604020202020204" pitchFamily="34" charset="0"/>
            </a:endParaRPr>
          </a:p>
          <a:p>
            <a:pPr marL="457200" indent="-457200" defTabSz="914377">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Second pass analysis based on findings of the other two research categories</a:t>
            </a:r>
            <a:endParaRPr lang="en" sz="3050">
              <a:solidFill>
                <a:srgbClr val="000000"/>
              </a:solidFill>
              <a:latin typeface="Arial"/>
              <a:ea typeface="Arial"/>
              <a:cs typeface="Arial"/>
            </a:endParaRPr>
          </a:p>
        </p:txBody>
      </p:sp>
    </p:spTree>
    <p:extLst>
      <p:ext uri="{BB962C8B-B14F-4D97-AF65-F5344CB8AC3E}">
        <p14:creationId xmlns:p14="http://schemas.microsoft.com/office/powerpoint/2010/main" val="29493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71632-4473-EB9E-49A8-ED795900B881}"/>
              </a:ext>
            </a:extLst>
          </p:cNvPr>
          <p:cNvSpPr>
            <a:spLocks noGrp="1"/>
          </p:cNvSpPr>
          <p:nvPr>
            <p:ph type="body" sz="quarter" idx="13"/>
          </p:nvPr>
        </p:nvSpPr>
        <p:spPr>
          <a:xfrm>
            <a:off x="485422" y="312394"/>
            <a:ext cx="11252197" cy="915256"/>
          </a:xfrm>
        </p:spPr>
        <p:txBody>
          <a:bodyPr/>
          <a:lstStyle/>
          <a:p>
            <a:r>
              <a:rPr lang="en-US"/>
              <a:t>Mixed Methods Research Design</a:t>
            </a:r>
          </a:p>
        </p:txBody>
      </p:sp>
      <p:graphicFrame>
        <p:nvGraphicFramePr>
          <p:cNvPr id="4" name="Diagram 3">
            <a:extLst>
              <a:ext uri="{FF2B5EF4-FFF2-40B4-BE49-F238E27FC236}">
                <a16:creationId xmlns:a16="http://schemas.microsoft.com/office/drawing/2014/main" id="{1C329816-FB60-9D35-CFC3-2890091DA36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235053"/>
              </p:ext>
            </p:extLst>
          </p:nvPr>
        </p:nvGraphicFramePr>
        <p:xfrm>
          <a:off x="1130969" y="770022"/>
          <a:ext cx="10606650" cy="53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9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a:spLocks noGrp="1"/>
          </p:cNvSpPr>
          <p:nvPr>
            <p:ph type="body" idx="1"/>
          </p:nvPr>
        </p:nvSpPr>
        <p:spPr>
          <a:xfrm>
            <a:off x="512903" y="112295"/>
            <a:ext cx="11737619" cy="915256"/>
          </a:xfrm>
          <a:prstGeom prst="rect">
            <a:avLst/>
          </a:prstGeom>
          <a:noFill/>
          <a:ln>
            <a:noFill/>
          </a:ln>
        </p:spPr>
        <p:txBody>
          <a:bodyPr spcFirstLastPara="1" wrap="square" lIns="91433" tIns="45700" rIns="91433" bIns="45700" anchor="t" anchorCtr="0">
            <a:noAutofit/>
          </a:bodyPr>
          <a:lstStyle/>
          <a:p>
            <a:pPr marL="0" indent="0">
              <a:spcBef>
                <a:spcPts val="0"/>
              </a:spcBef>
              <a:buClr>
                <a:srgbClr val="0070C0"/>
              </a:buClr>
            </a:pPr>
            <a:r>
              <a:rPr lang="en">
                <a:solidFill>
                  <a:srgbClr val="0070C0"/>
                </a:solidFill>
              </a:rPr>
              <a:t>EAD Data Quality Analysis</a:t>
            </a:r>
            <a:endParaRPr/>
          </a:p>
        </p:txBody>
      </p:sp>
      <p:sp>
        <p:nvSpPr>
          <p:cNvPr id="378" name="Google Shape;378;p55"/>
          <p:cNvSpPr txBox="1">
            <a:spLocks noGrp="1"/>
          </p:cNvSpPr>
          <p:nvPr>
            <p:ph type="body" idx="2"/>
          </p:nvPr>
        </p:nvSpPr>
        <p:spPr>
          <a:xfrm>
            <a:off x="1744933" y="1191204"/>
            <a:ext cx="9989008" cy="2937945"/>
          </a:xfrm>
          <a:prstGeom prst="rect">
            <a:avLst/>
          </a:prstGeom>
          <a:noFill/>
          <a:ln>
            <a:noFill/>
          </a:ln>
        </p:spPr>
        <p:txBody>
          <a:bodyPr spcFirstLastPara="1" wrap="square" lIns="91433" tIns="45700" rIns="91433" bIns="45700" anchor="t" anchorCtr="0">
            <a:noAutofit/>
          </a:bodyPr>
          <a:lstStyle/>
          <a:p>
            <a:pPr marL="0" indent="0">
              <a:lnSpc>
                <a:spcPct val="150000"/>
              </a:lnSpc>
              <a:spcBef>
                <a:spcPts val="0"/>
              </a:spcBef>
              <a:buClr>
                <a:srgbClr val="212529"/>
              </a:buClr>
              <a:buSzPts val="2100"/>
              <a:buNone/>
            </a:pPr>
            <a:r>
              <a:rPr lang="en" sz="2800">
                <a:solidFill>
                  <a:srgbClr val="212529"/>
                </a:solidFill>
              </a:rPr>
              <a:t>Tag Analysis: What is the consistency of data element usage?</a:t>
            </a:r>
          </a:p>
          <a:p>
            <a:pPr marL="0" indent="0">
              <a:lnSpc>
                <a:spcPct val="150000"/>
              </a:lnSpc>
              <a:spcBef>
                <a:spcPts val="0"/>
              </a:spcBef>
              <a:buClr>
                <a:srgbClr val="212529"/>
              </a:buClr>
              <a:buSzPts val="2100"/>
              <a:buNone/>
            </a:pPr>
            <a:endParaRPr lang="en" sz="2000">
              <a:solidFill>
                <a:srgbClr val="212529"/>
              </a:solidFill>
            </a:endParaRPr>
          </a:p>
          <a:p>
            <a:pPr marL="0" indent="0">
              <a:lnSpc>
                <a:spcPct val="150000"/>
              </a:lnSpc>
              <a:spcBef>
                <a:spcPts val="533"/>
              </a:spcBef>
              <a:buClr>
                <a:srgbClr val="212529"/>
              </a:buClr>
              <a:buSzPts val="2100"/>
              <a:buNone/>
            </a:pPr>
            <a:r>
              <a:rPr lang="en" sz="2800">
                <a:solidFill>
                  <a:srgbClr val="212529"/>
                </a:solidFill>
              </a:rPr>
              <a:t>Finding aid links to digital content</a:t>
            </a:r>
            <a:endParaRPr/>
          </a:p>
          <a:p>
            <a:pPr marL="0" indent="0">
              <a:lnSpc>
                <a:spcPct val="150000"/>
              </a:lnSpc>
              <a:spcBef>
                <a:spcPts val="533"/>
              </a:spcBef>
              <a:buClr>
                <a:srgbClr val="212529"/>
              </a:buClr>
              <a:buSzPts val="2100"/>
              <a:buNone/>
            </a:pPr>
            <a:r>
              <a:rPr lang="en" sz="2800">
                <a:solidFill>
                  <a:srgbClr val="212529"/>
                </a:solidFill>
              </a:rPr>
              <a:t>Specifying physical characteristics &amp; genre</a:t>
            </a:r>
            <a:endParaRPr/>
          </a:p>
          <a:p>
            <a:pPr marL="0" indent="0">
              <a:lnSpc>
                <a:spcPct val="150000"/>
              </a:lnSpc>
              <a:spcBef>
                <a:spcPts val="533"/>
              </a:spcBef>
              <a:buClr>
                <a:srgbClr val="212529"/>
              </a:buClr>
              <a:buSzPts val="2100"/>
              <a:buNone/>
            </a:pPr>
            <a:r>
              <a:rPr lang="en" sz="2800">
                <a:solidFill>
                  <a:srgbClr val="212529"/>
                </a:solidFill>
              </a:rPr>
              <a:t>Connections to controlled vocabularies</a:t>
            </a:r>
            <a:endParaRPr/>
          </a:p>
          <a:p>
            <a:pPr marL="0" indent="0">
              <a:lnSpc>
                <a:spcPct val="150000"/>
              </a:lnSpc>
              <a:spcBef>
                <a:spcPts val="533"/>
              </a:spcBef>
              <a:buClr>
                <a:srgbClr val="212529"/>
              </a:buClr>
              <a:buSzPts val="2100"/>
              <a:buNone/>
            </a:pPr>
            <a:r>
              <a:rPr lang="en" sz="2800">
                <a:solidFill>
                  <a:srgbClr val="212529"/>
                </a:solidFill>
              </a:rPr>
              <a:t>Consistency of institutional contact information</a:t>
            </a:r>
            <a:endParaRPr/>
          </a:p>
          <a:p>
            <a:pPr marL="0" indent="0">
              <a:lnSpc>
                <a:spcPct val="150000"/>
              </a:lnSpc>
              <a:spcBef>
                <a:spcPts val="533"/>
              </a:spcBef>
              <a:buSzPts val="2100"/>
              <a:buNone/>
            </a:pPr>
            <a:r>
              <a:rPr lang="en" sz="2800">
                <a:solidFill>
                  <a:srgbClr val="212529"/>
                </a:solidFill>
              </a:rPr>
              <a:t>Information about access, use and reuse of materials</a:t>
            </a:r>
          </a:p>
          <a:p>
            <a:pPr marL="0" indent="0">
              <a:lnSpc>
                <a:spcPct val="150000"/>
              </a:lnSpc>
              <a:spcBef>
                <a:spcPts val="533"/>
              </a:spcBef>
              <a:buSzPts val="2100"/>
              <a:buNone/>
            </a:pPr>
            <a:endParaRPr lang="en" sz="2800">
              <a:solidFill>
                <a:srgbClr val="212529"/>
              </a:solidFill>
            </a:endParaRPr>
          </a:p>
          <a:p>
            <a:pPr marL="0" indent="0">
              <a:spcBef>
                <a:spcPts val="533"/>
              </a:spcBef>
              <a:buSzPts val="1800"/>
              <a:buNone/>
            </a:pPr>
            <a:endParaRPr lang="en-US" sz="2400">
              <a:solidFill>
                <a:srgbClr val="212529"/>
              </a:solidFill>
            </a:endParaRPr>
          </a:p>
          <a:p>
            <a:pPr marL="457189" indent="-253994">
              <a:buNone/>
            </a:pPr>
            <a:endParaRPr lang="en-US"/>
          </a:p>
        </p:txBody>
      </p:sp>
      <p:pic>
        <p:nvPicPr>
          <p:cNvPr id="379" name="Google Shape;379;p55" descr="Lin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67764" y="2415385"/>
            <a:ext cx="615156" cy="615156"/>
          </a:xfrm>
          <a:prstGeom prst="rect">
            <a:avLst/>
          </a:prstGeom>
          <a:noFill/>
          <a:ln>
            <a:noFill/>
          </a:ln>
        </p:spPr>
      </p:pic>
      <p:pic>
        <p:nvPicPr>
          <p:cNvPr id="380" name="Google Shape;380;p55" descr="Basic Shapes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39033" y="3121422"/>
            <a:ext cx="615156" cy="615156"/>
          </a:xfrm>
          <a:prstGeom prst="rect">
            <a:avLst/>
          </a:prstGeom>
          <a:noFill/>
          <a:ln>
            <a:noFill/>
          </a:ln>
        </p:spPr>
      </p:pic>
      <p:pic>
        <p:nvPicPr>
          <p:cNvPr id="381" name="Google Shape;381;p55" descr="Social network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1637" y="3821571"/>
            <a:ext cx="615156" cy="615156"/>
          </a:xfrm>
          <a:prstGeom prst="rect">
            <a:avLst/>
          </a:prstGeom>
          <a:noFill/>
          <a:ln>
            <a:noFill/>
          </a:ln>
        </p:spPr>
      </p:pic>
      <p:pic>
        <p:nvPicPr>
          <p:cNvPr id="382" name="Google Shape;382;p55" descr="Information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35510" y="4527608"/>
            <a:ext cx="615157" cy="615157"/>
          </a:xfrm>
          <a:prstGeom prst="rect">
            <a:avLst/>
          </a:prstGeom>
          <a:noFill/>
          <a:ln>
            <a:noFill/>
          </a:ln>
        </p:spPr>
      </p:pic>
      <p:pic>
        <p:nvPicPr>
          <p:cNvPr id="383" name="Google Shape;383;p55" descr="Magnifying glas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35510" y="1231449"/>
            <a:ext cx="663889" cy="663889"/>
          </a:xfrm>
          <a:prstGeom prst="rect">
            <a:avLst/>
          </a:prstGeom>
          <a:noFill/>
          <a:ln>
            <a:noFill/>
          </a:ln>
        </p:spPr>
      </p:pic>
      <p:pic>
        <p:nvPicPr>
          <p:cNvPr id="2" name="Graphic 2" descr="Warning with solid fill">
            <a:extLst>
              <a:ext uri="{FF2B5EF4-FFF2-40B4-BE49-F238E27FC236}">
                <a16:creationId xmlns:a16="http://schemas.microsoft.com/office/drawing/2014/main" id="{C2DFF312-1FFF-018D-318D-B6DC1F79032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7764" y="5246137"/>
            <a:ext cx="582903" cy="582903"/>
          </a:xfrm>
          <a:prstGeom prst="rect">
            <a:avLst/>
          </a:prstGeom>
        </p:spPr>
      </p:pic>
      <p:cxnSp>
        <p:nvCxnSpPr>
          <p:cNvPr id="4" name="Straight Connector 3">
            <a:extLst>
              <a:ext uri="{FF2B5EF4-FFF2-40B4-BE49-F238E27FC236}">
                <a16:creationId xmlns:a16="http://schemas.microsoft.com/office/drawing/2014/main" id="{65C7CEE4-66D7-E688-877E-6CEC2D77469C}"/>
              </a:ext>
              <a:ext uri="{C183D7F6-B498-43B3-948B-1728B52AA6E4}">
                <adec:decorative xmlns:adec="http://schemas.microsoft.com/office/drawing/2017/decorative" val="1"/>
              </a:ext>
            </a:extLst>
          </p:cNvPr>
          <p:cNvCxnSpPr/>
          <p:nvPr/>
        </p:nvCxnSpPr>
        <p:spPr>
          <a:xfrm>
            <a:off x="644577" y="2208318"/>
            <a:ext cx="11089364" cy="0"/>
          </a:xfrm>
          <a:prstGeom prst="line">
            <a:avLst/>
          </a:prstGeom>
          <a:ln>
            <a:solidFill>
              <a:schemeClr val="accent6"/>
            </a:solidFill>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1361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sz="quarter" idx="10"/>
          </p:nvPr>
        </p:nvSpPr>
        <p:spPr>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indent="0">
              <a:spcBef>
                <a:spcPts val="0"/>
              </a:spcBef>
            </a:pPr>
            <a:r>
              <a:rPr lang="en"/>
              <a:t>R</a:t>
            </a:r>
            <a:r>
              <a:rPr lang="en-US"/>
              <a:t>e</a:t>
            </a:r>
            <a:r>
              <a:rPr lang="en"/>
              <a:t>search Findings</a:t>
            </a:r>
            <a:endParaRPr/>
          </a:p>
        </p:txBody>
      </p:sp>
      <p:sp>
        <p:nvSpPr>
          <p:cNvPr id="2" name="Text Placeholder 1">
            <a:extLst>
              <a:ext uri="{FF2B5EF4-FFF2-40B4-BE49-F238E27FC236}">
                <a16:creationId xmlns:a16="http://schemas.microsoft.com/office/drawing/2014/main" id="{B18F7408-F6E4-5C14-D4DF-C9A2F832836C}"/>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1A0AF85-3404-CAD6-04DA-93A01B04277B}"/>
              </a:ext>
            </a:extLst>
          </p:cNvPr>
          <p:cNvSpPr>
            <a:spLocks noGrp="1"/>
          </p:cNvSpPr>
          <p:nvPr>
            <p:ph type="body"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346FC-0BDC-5F4C-9D14-57E117815D9C}"/>
              </a:ext>
            </a:extLst>
          </p:cNvPr>
          <p:cNvSpPr>
            <a:spLocks noGrp="1"/>
          </p:cNvSpPr>
          <p:nvPr>
            <p:ph type="body" idx="1"/>
          </p:nvPr>
        </p:nvSpPr>
        <p:spPr/>
        <p:txBody>
          <a:bodyPr/>
          <a:lstStyle/>
          <a:p>
            <a:pPr marL="608965" indent="-304165" algn="ctr"/>
            <a:r>
              <a:rPr lang="en-US"/>
              <a:t>Value Proposition for NAFAN</a:t>
            </a:r>
          </a:p>
        </p:txBody>
      </p:sp>
      <p:sp>
        <p:nvSpPr>
          <p:cNvPr id="3" name="Text Placeholder 2">
            <a:extLst>
              <a:ext uri="{FF2B5EF4-FFF2-40B4-BE49-F238E27FC236}">
                <a16:creationId xmlns:a16="http://schemas.microsoft.com/office/drawing/2014/main" id="{9E4D1D91-8922-3960-6801-25216013EAAF}"/>
              </a:ext>
            </a:extLst>
          </p:cNvPr>
          <p:cNvSpPr>
            <a:spLocks noGrp="1"/>
          </p:cNvSpPr>
          <p:nvPr>
            <p:ph type="body" idx="2"/>
          </p:nvPr>
        </p:nvSpPr>
        <p:spPr/>
        <p:txBody>
          <a:bodyPr anchor="ctr"/>
          <a:lstStyle/>
          <a:p>
            <a:pPr marL="101598" indent="0" algn="ctr">
              <a:buNone/>
            </a:pPr>
            <a:r>
              <a:rPr lang="en-US"/>
              <a:t>“A core principle guiding work on this phase of work on NAFAN is that the project team must gather evidence to better understand and articulate the value proposition that a national aggregation can provide.” </a:t>
            </a:r>
          </a:p>
          <a:p>
            <a:pPr marL="101598" indent="0">
              <a:buNone/>
            </a:pPr>
            <a:endParaRPr lang="en-US"/>
          </a:p>
        </p:txBody>
      </p:sp>
    </p:spTree>
    <p:extLst>
      <p:ext uri="{BB962C8B-B14F-4D97-AF65-F5344CB8AC3E}">
        <p14:creationId xmlns:p14="http://schemas.microsoft.com/office/powerpoint/2010/main" val="34990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66666" y="586377"/>
            <a:ext cx="11624952" cy="620234"/>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800" b="1" kern="0">
                <a:solidFill>
                  <a:srgbClr val="1F497D"/>
                </a:solidFill>
                <a:latin typeface="Arial"/>
                <a:ea typeface="Arial"/>
                <a:cs typeface="Arial"/>
                <a:sym typeface="Arial"/>
              </a:rPr>
              <a:t>Address Discovery Challenges</a:t>
            </a:r>
            <a:endParaRPr lang="en-US" sz="4800" b="1" kern="0">
              <a:solidFill>
                <a:srgbClr val="1F497D"/>
              </a:solidFill>
              <a:latin typeface="Arial"/>
              <a:ea typeface="Arial"/>
              <a:cs typeface="Arial"/>
            </a:endParaRPr>
          </a:p>
        </p:txBody>
      </p:sp>
      <p:sp>
        <p:nvSpPr>
          <p:cNvPr id="2" name="Google Shape;438;p60">
            <a:extLst>
              <a:ext uri="{FF2B5EF4-FFF2-40B4-BE49-F238E27FC236}">
                <a16:creationId xmlns:a16="http://schemas.microsoft.com/office/drawing/2014/main" id="{9A0790A8-D395-8435-F8FF-92ED92E5B62B}"/>
              </a:ext>
            </a:extLst>
          </p:cNvPr>
          <p:cNvSpPr/>
          <p:nvPr/>
        </p:nvSpPr>
        <p:spPr>
          <a:xfrm>
            <a:off x="547824" y="1790696"/>
            <a:ext cx="11262636" cy="2948960"/>
          </a:xfrm>
          <a:prstGeom prst="wedgeRoundRectCallout">
            <a:avLst>
              <a:gd name="adj1" fmla="val -43794"/>
              <a:gd name="adj2" fmla="val 93129"/>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w="952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US" sz="3200">
                <a:solidFill>
                  <a:srgbClr val="000000"/>
                </a:solidFill>
                <a:latin typeface="Arial"/>
                <a:ea typeface="Arial"/>
                <a:cs typeface="Arial"/>
                <a:sym typeface="Arial"/>
              </a:rPr>
              <a:t>“It does take a lot of time…it's guessing what repository might have something, was this person based on the East Coast, or this company? It does take a lot of time and energy to try and find those archival materials.”      </a:t>
            </a:r>
            <a:endParaRPr lang="en-US" sz="3200" i="1">
              <a:solidFill>
                <a:srgbClr val="000000"/>
              </a:solidFill>
              <a:latin typeface="Arial"/>
              <a:ea typeface="Arial"/>
              <a:cs typeface="Arial"/>
              <a:sym typeface="Arial"/>
            </a:endParaRPr>
          </a:p>
          <a:p>
            <a:r>
              <a:rPr lang="en-US" sz="3200" i="1">
                <a:solidFill>
                  <a:srgbClr val="000000"/>
                </a:solidFill>
                <a:latin typeface="Arial"/>
                <a:ea typeface="Arial"/>
                <a:cs typeface="Arial"/>
                <a:sym typeface="Arial"/>
              </a:rPr>
              <a:t>                                                 -- Professional Researcher</a:t>
            </a:r>
            <a:endParaRPr lang="en-US" sz="3200" i="1">
              <a:solidFill>
                <a:srgbClr val="000000"/>
              </a:solidFill>
              <a:latin typeface="Arial"/>
              <a:ea typeface="Arial"/>
              <a:cs typeface="Arial"/>
            </a:endParaRPr>
          </a:p>
        </p:txBody>
      </p:sp>
    </p:spTree>
    <p:extLst>
      <p:ext uri="{BB962C8B-B14F-4D97-AF65-F5344CB8AC3E}">
        <p14:creationId xmlns:p14="http://schemas.microsoft.com/office/powerpoint/2010/main" val="5062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66666" y="586377"/>
            <a:ext cx="11624952" cy="620234"/>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800" b="1" kern="0">
                <a:solidFill>
                  <a:srgbClr val="1F497D"/>
                </a:solidFill>
                <a:latin typeface="Arial"/>
                <a:ea typeface="Arial"/>
                <a:cs typeface="Arial"/>
                <a:sym typeface="Arial"/>
              </a:rPr>
              <a:t>Address Discovery Challenges</a:t>
            </a:r>
            <a:endParaRPr lang="en-US" sz="4800" b="1" kern="0">
              <a:solidFill>
                <a:srgbClr val="1F497D"/>
              </a:solidFill>
              <a:latin typeface="Arial"/>
              <a:ea typeface="Arial"/>
              <a:cs typeface="Arial"/>
            </a:endParaRPr>
          </a:p>
        </p:txBody>
      </p:sp>
      <p:sp>
        <p:nvSpPr>
          <p:cNvPr id="2" name="Google Shape;438;p60">
            <a:extLst>
              <a:ext uri="{FF2B5EF4-FFF2-40B4-BE49-F238E27FC236}">
                <a16:creationId xmlns:a16="http://schemas.microsoft.com/office/drawing/2014/main" id="{9A0790A8-D395-8435-F8FF-92ED92E5B62B}"/>
              </a:ext>
            </a:extLst>
          </p:cNvPr>
          <p:cNvSpPr/>
          <p:nvPr/>
        </p:nvSpPr>
        <p:spPr>
          <a:xfrm>
            <a:off x="651395" y="1818831"/>
            <a:ext cx="10701233" cy="2528086"/>
          </a:xfrm>
          <a:prstGeom prst="wedgeRoundRectCallout">
            <a:avLst>
              <a:gd name="adj1" fmla="val 45389"/>
              <a:gd name="adj2" fmla="val 119282"/>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cap="flat" cmpd="sng">
            <a:solidFill>
              <a:schemeClr val="tx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US" sz="3600">
                <a:solidFill>
                  <a:srgbClr val="000000"/>
                </a:solidFill>
                <a:latin typeface="Arial"/>
                <a:ea typeface="Arial"/>
                <a:cs typeface="Arial"/>
                <a:sym typeface="Arial"/>
              </a:rPr>
              <a:t>“…being indexed through </a:t>
            </a:r>
            <a:r>
              <a:rPr lang="en-US" sz="3600" err="1">
                <a:solidFill>
                  <a:srgbClr val="000000"/>
                </a:solidFill>
                <a:latin typeface="Arial"/>
                <a:ea typeface="Arial"/>
                <a:cs typeface="Arial"/>
                <a:sym typeface="Arial"/>
              </a:rPr>
              <a:t>ArchiveGrid</a:t>
            </a:r>
            <a:r>
              <a:rPr lang="en-US" sz="3600">
                <a:solidFill>
                  <a:srgbClr val="000000"/>
                </a:solidFill>
                <a:latin typeface="Arial"/>
                <a:ea typeface="Arial"/>
                <a:cs typeface="Arial"/>
                <a:sym typeface="Arial"/>
              </a:rPr>
              <a:t> is the only way that we can currently search across our finding aids.”</a:t>
            </a:r>
            <a:r>
              <a:rPr lang="en-US" sz="3600" i="1">
                <a:solidFill>
                  <a:srgbClr val="000000"/>
                </a:solidFill>
                <a:latin typeface="Arial"/>
                <a:ea typeface="Arial"/>
                <a:cs typeface="Arial"/>
                <a:sym typeface="Arial"/>
              </a:rPr>
              <a:t>          </a:t>
            </a:r>
            <a:r>
              <a:rPr lang="en-US" sz="3200" i="1">
                <a:solidFill>
                  <a:srgbClr val="000000"/>
                </a:solidFill>
                <a:latin typeface="Arial"/>
                <a:ea typeface="Arial"/>
                <a:cs typeface="Arial"/>
                <a:sym typeface="Arial"/>
              </a:rPr>
              <a:t>-- Archivist, Academic Library, West</a:t>
            </a:r>
            <a:endParaRPr lang="en-US" sz="3200" i="1">
              <a:solidFill>
                <a:srgbClr val="000000"/>
              </a:solidFill>
              <a:latin typeface="Arial"/>
              <a:ea typeface="Arial"/>
              <a:cs typeface="Arial"/>
            </a:endParaRPr>
          </a:p>
        </p:txBody>
      </p:sp>
    </p:spTree>
    <p:extLst>
      <p:ext uri="{BB962C8B-B14F-4D97-AF65-F5344CB8AC3E}">
        <p14:creationId xmlns:p14="http://schemas.microsoft.com/office/powerpoint/2010/main" val="5855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59230" y="355655"/>
            <a:ext cx="11624952" cy="532262"/>
          </a:xfrm>
          <a:prstGeom prst="rect">
            <a:avLst/>
          </a:prstGeom>
          <a:noFill/>
        </p:spPr>
        <p:txBody>
          <a:bodyPr wrap="square" lIns="91440" tIns="45720" rIns="91440" bIns="45720" anchor="t">
            <a:spAutoFit/>
          </a:bodyPr>
          <a:lstStyle/>
          <a:p>
            <a:pPr algn="ctr" defTabSz="1219170">
              <a:lnSpc>
                <a:spcPct val="70000"/>
              </a:lnSpc>
              <a:defRPr/>
            </a:pPr>
            <a:r>
              <a:rPr lang="en-US" sz="4000" b="1" kern="0">
                <a:solidFill>
                  <a:srgbClr val="1F497D"/>
                </a:solidFill>
                <a:latin typeface="Arial"/>
                <a:cs typeface="Arial"/>
                <a:sym typeface="Arial"/>
              </a:rPr>
              <a:t>Address Discovery Challenges</a:t>
            </a:r>
            <a:endParaRPr lang="en-US">
              <a:cs typeface="Arial"/>
            </a:endParaRPr>
          </a:p>
        </p:txBody>
      </p:sp>
      <p:sp>
        <p:nvSpPr>
          <p:cNvPr id="4" name="TextBox 3">
            <a:extLst>
              <a:ext uri="{FF2B5EF4-FFF2-40B4-BE49-F238E27FC236}">
                <a16:creationId xmlns:a16="http://schemas.microsoft.com/office/drawing/2014/main" id="{7B01A14D-DDE1-99A5-DA0C-7877DC32A9B1}"/>
              </a:ext>
              <a:ext uri="{C183D7F6-B498-43B3-948B-1728B52AA6E4}">
                <adec:decorative xmlns:adec="http://schemas.microsoft.com/office/drawing/2017/decorative" val="1"/>
              </a:ext>
            </a:extLst>
          </p:cNvPr>
          <p:cNvSpPr txBox="1"/>
          <p:nvPr/>
        </p:nvSpPr>
        <p:spPr>
          <a:xfrm>
            <a:off x="728059" y="1170273"/>
            <a:ext cx="10887293" cy="3724096"/>
          </a:xfrm>
          <a:prstGeom prst="rect">
            <a:avLst/>
          </a:prstGeom>
          <a:noFill/>
        </p:spPr>
        <p:txBody>
          <a:bodyPr wrap="square" lIns="121920" tIns="60960" rIns="121920" bIns="60960" rtlCol="0" anchor="t">
            <a:spAutoFit/>
          </a:bodyPr>
          <a:lstStyle/>
          <a:p>
            <a:pPr marL="285750" indent="-285750">
              <a:buFont typeface="Arial"/>
              <a:buChar char="•"/>
            </a:pPr>
            <a:endParaRPr lang="en-US">
              <a:cs typeface="Arial"/>
            </a:endParaRPr>
          </a:p>
          <a:p>
            <a:endParaRPr lang="en-US" sz="3000" b="1">
              <a:cs typeface="Arial"/>
            </a:endParaRPr>
          </a:p>
          <a:p>
            <a:endParaRPr lang="en-US" sz="3000" b="1">
              <a:cs typeface="Arial"/>
            </a:endParaRPr>
          </a:p>
          <a:p>
            <a:endParaRPr lang="en-US" sz="3000" b="1">
              <a:cs typeface="Arial"/>
            </a:endParaRPr>
          </a:p>
          <a:p>
            <a:pPr marL="457200" indent="-457200">
              <a:buFont typeface="Arial"/>
              <a:buChar char="•"/>
            </a:pPr>
            <a:endParaRPr lang="en-US" sz="3000" b="1">
              <a:cs typeface="Arial"/>
            </a:endParaRPr>
          </a:p>
          <a:p>
            <a:endParaRPr lang="en-US">
              <a:cs typeface="Arial"/>
            </a:endParaRPr>
          </a:p>
          <a:p>
            <a:endParaRPr lang="en-US" sz="3000">
              <a:cs typeface="Arial"/>
            </a:endParaRPr>
          </a:p>
          <a:p>
            <a:pPr marL="457200" indent="-457200">
              <a:buFont typeface="Arial" panose="020B0604020202020204" pitchFamily="34" charset="0"/>
              <a:buChar char="•"/>
            </a:pPr>
            <a:endParaRPr lang="en-US" sz="3000">
              <a:cs typeface="Arial"/>
            </a:endParaRPr>
          </a:p>
          <a:p>
            <a:pPr marL="457200" indent="-457200">
              <a:buFont typeface="Arial" panose="020B0604020202020204" pitchFamily="34" charset="0"/>
              <a:buChar char="•"/>
            </a:pPr>
            <a:endParaRPr lang="en-US">
              <a:cs typeface="Arial"/>
            </a:endParaRPr>
          </a:p>
        </p:txBody>
      </p:sp>
      <p:sp>
        <p:nvSpPr>
          <p:cNvPr id="5" name="Google Shape;455;p62">
            <a:extLst>
              <a:ext uri="{FF2B5EF4-FFF2-40B4-BE49-F238E27FC236}">
                <a16:creationId xmlns:a16="http://schemas.microsoft.com/office/drawing/2014/main" id="{BBE2E396-8E64-5672-42AF-3FF12436821F}"/>
              </a:ext>
            </a:extLst>
          </p:cNvPr>
          <p:cNvSpPr/>
          <p:nvPr/>
        </p:nvSpPr>
        <p:spPr>
          <a:xfrm>
            <a:off x="1093820" y="1711681"/>
            <a:ext cx="9667966" cy="2950768"/>
          </a:xfrm>
          <a:prstGeom prst="wedgeRoundRectCallout">
            <a:avLst>
              <a:gd name="adj1" fmla="val 1477"/>
              <a:gd name="adj2" fmla="val 86034"/>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600" dirty="0">
                <a:solidFill>
                  <a:schemeClr val="dk1"/>
                </a:solidFill>
                <a:latin typeface="Arial"/>
                <a:ea typeface="+mn-lt"/>
                <a:cs typeface="Arial"/>
                <a:sym typeface="Arial"/>
              </a:rPr>
              <a:t>“[Aggregation] makes our resources more discoverable, and it also</a:t>
            </a:r>
            <a:r>
              <a:rPr lang="en" sz="3600" dirty="0">
                <a:ea typeface="+mn-lt"/>
                <a:cs typeface="+mn-lt"/>
                <a:sym typeface="Arial"/>
              </a:rPr>
              <a:t> puts them in a conversation with other resources at other institutions that are similar.</a:t>
            </a:r>
            <a:r>
              <a:rPr lang="en" sz="3600" b="1" dirty="0">
                <a:solidFill>
                  <a:schemeClr val="dk1"/>
                </a:solidFill>
                <a:ea typeface="+mn-lt"/>
                <a:cs typeface="+mn-lt"/>
                <a:sym typeface="Arial"/>
              </a:rPr>
              <a:t>”</a:t>
            </a:r>
            <a:r>
              <a:rPr lang="en" sz="3600" b="1" dirty="0">
                <a:solidFill>
                  <a:schemeClr val="dk1"/>
                </a:solidFill>
                <a:latin typeface="Arial"/>
                <a:ea typeface="+mn-lt"/>
                <a:cs typeface="Arial"/>
                <a:sym typeface="Arial"/>
              </a:rPr>
              <a:t>             </a:t>
            </a:r>
          </a:p>
          <a:p>
            <a:r>
              <a:rPr lang="en" sz="3200" dirty="0">
                <a:solidFill>
                  <a:schemeClr val="dk1"/>
                </a:solidFill>
                <a:latin typeface="Arial"/>
                <a:ea typeface="+mn-lt"/>
                <a:cs typeface="Arial"/>
                <a:sym typeface="Arial"/>
              </a:rPr>
              <a:t>                        --</a:t>
            </a:r>
            <a:r>
              <a:rPr lang="en" sz="3200" i="1" dirty="0">
                <a:solidFill>
                  <a:schemeClr val="dk1"/>
                </a:solidFill>
                <a:latin typeface="Arial"/>
                <a:ea typeface="Arial"/>
                <a:cs typeface="Arial"/>
                <a:sym typeface="Arial"/>
              </a:rPr>
              <a:t>Curator, Academic Archive, West</a:t>
            </a:r>
            <a:r>
              <a:rPr lang="en" sz="3600" dirty="0">
                <a:solidFill>
                  <a:schemeClr val="dk1"/>
                </a:solidFill>
                <a:latin typeface="Arial"/>
                <a:ea typeface="Arial"/>
                <a:cs typeface="Arial"/>
                <a:sym typeface="Arial"/>
              </a:rPr>
              <a:t> </a:t>
            </a:r>
            <a:endParaRPr lang="en-US" sz="3600" dirty="0">
              <a:solidFill>
                <a:schemeClr val="dk1"/>
              </a:solidFill>
              <a:cs typeface="Arial"/>
            </a:endParaRPr>
          </a:p>
        </p:txBody>
      </p:sp>
    </p:spTree>
    <p:extLst>
      <p:ext uri="{BB962C8B-B14F-4D97-AF65-F5344CB8AC3E}">
        <p14:creationId xmlns:p14="http://schemas.microsoft.com/office/powerpoint/2010/main" val="29894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59230" y="355655"/>
            <a:ext cx="11624952" cy="532262"/>
          </a:xfrm>
          <a:prstGeom prst="rect">
            <a:avLst/>
          </a:prstGeom>
          <a:noFill/>
        </p:spPr>
        <p:txBody>
          <a:bodyPr wrap="square" lIns="91440" tIns="45720" rIns="91440" bIns="45720" anchor="t">
            <a:spAutoFit/>
          </a:bodyPr>
          <a:lstStyle/>
          <a:p>
            <a:pPr algn="ctr" defTabSz="1219170">
              <a:lnSpc>
                <a:spcPct val="70000"/>
              </a:lnSpc>
              <a:defRPr/>
            </a:pPr>
            <a:r>
              <a:rPr lang="en-US" sz="4000" b="1" kern="0">
                <a:solidFill>
                  <a:srgbClr val="1F497D"/>
                </a:solidFill>
                <a:latin typeface="Arial"/>
                <a:cs typeface="Arial"/>
                <a:sym typeface="Arial"/>
              </a:rPr>
              <a:t>Address Discovery Challenges</a:t>
            </a:r>
            <a:endParaRPr lang="en-US">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728059" y="1818099"/>
            <a:ext cx="10887293" cy="3477875"/>
          </a:xfrm>
          <a:prstGeom prst="rect">
            <a:avLst/>
          </a:prstGeom>
          <a:noFill/>
        </p:spPr>
        <p:txBody>
          <a:bodyPr wrap="square" lIns="121920" tIns="60960" rIns="121920" bIns="60960" rtlCol="0" anchor="ctr">
            <a:spAutoFit/>
          </a:bodyPr>
          <a:lstStyle/>
          <a:p>
            <a:pPr algn="ctr"/>
            <a:r>
              <a:rPr lang="en-US" sz="4000">
                <a:cs typeface="Arial"/>
              </a:rPr>
              <a:t>"</a:t>
            </a:r>
            <a:r>
              <a:rPr lang="en-US" sz="4000">
                <a:ea typeface="+mn-lt"/>
                <a:cs typeface="+mn-lt"/>
              </a:rPr>
              <a:t>A national aggregation can provide important value by </a:t>
            </a:r>
            <a:r>
              <a:rPr lang="en-US" sz="4000" b="1">
                <a:ea typeface="+mn-lt"/>
                <a:cs typeface="+mn-lt"/>
              </a:rPr>
              <a:t>making archival collections more visible and discoverable</a:t>
            </a:r>
            <a:r>
              <a:rPr lang="en-US" sz="4000">
                <a:ea typeface="+mn-lt"/>
                <a:cs typeface="+mn-lt"/>
              </a:rPr>
              <a:t> on the web and </a:t>
            </a:r>
            <a:r>
              <a:rPr lang="en-US" sz="4000" b="1">
                <a:ea typeface="+mn-lt"/>
                <a:cs typeface="+mn-lt"/>
              </a:rPr>
              <a:t>making connections between collections</a:t>
            </a:r>
            <a:r>
              <a:rPr lang="en-US" sz="4000">
                <a:ea typeface="+mn-lt"/>
                <a:cs typeface="+mn-lt"/>
              </a:rPr>
              <a:t> much more easily visible to users."</a:t>
            </a:r>
            <a:endParaRPr lang="en-US"/>
          </a:p>
          <a:p>
            <a:pPr marL="457200" indent="-457200">
              <a:buFont typeface="Arial" panose="020B0604020202020204" pitchFamily="34" charset="0"/>
              <a:buChar char="•"/>
            </a:pPr>
            <a:endParaRPr lang="en-US">
              <a:cs typeface="Arial"/>
            </a:endParaRPr>
          </a:p>
        </p:txBody>
      </p:sp>
    </p:spTree>
    <p:extLst>
      <p:ext uri="{BB962C8B-B14F-4D97-AF65-F5344CB8AC3E}">
        <p14:creationId xmlns:p14="http://schemas.microsoft.com/office/powerpoint/2010/main" val="427702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4294967295"/>
          </p:nvPr>
        </p:nvSpPr>
        <p:spPr>
          <a:xfrm>
            <a:off x="0" y="155877"/>
            <a:ext cx="11593513" cy="717550"/>
          </a:xfrm>
          <a:prstGeom prst="rect">
            <a:avLst/>
          </a:prstGeom>
          <a:solidFill>
            <a:schemeClr val="lt1"/>
          </a:solidFill>
          <a:ln>
            <a:noFill/>
          </a:ln>
        </p:spPr>
        <p:txBody>
          <a:bodyPr spcFirstLastPara="1" wrap="square" lIns="640067" tIns="45700" rIns="91433" bIns="45700" anchor="t" anchorCtr="0">
            <a:noAutofit/>
          </a:bodyPr>
          <a:lstStyle/>
          <a:p>
            <a:pPr marL="0" indent="0" algn="ctr">
              <a:spcBef>
                <a:spcPts val="0"/>
              </a:spcBef>
              <a:buNone/>
            </a:pPr>
            <a:r>
              <a:rPr lang="en" b="1">
                <a:solidFill>
                  <a:schemeClr val="tx2"/>
                </a:solidFill>
              </a:rPr>
              <a:t>OCLC Research Team </a:t>
            </a:r>
            <a:endParaRPr b="1">
              <a:solidFill>
                <a:schemeClr val="tx2"/>
              </a:solidFill>
            </a:endParaRPr>
          </a:p>
        </p:txBody>
      </p:sp>
      <p:sp>
        <p:nvSpPr>
          <p:cNvPr id="372" name="Google Shape;372;p55"/>
          <p:cNvSpPr txBox="1"/>
          <p:nvPr/>
        </p:nvSpPr>
        <p:spPr>
          <a:xfrm>
            <a:off x="124481" y="1026784"/>
            <a:ext cx="4862400" cy="502800"/>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Chela Scott Weber</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Senior Program Officer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Library Partnership</a:t>
            </a:r>
            <a:endParaRPr sz="1467">
              <a:solidFill>
                <a:schemeClr val="dk1"/>
              </a:solidFill>
              <a:latin typeface="Arial"/>
              <a:ea typeface="Arial"/>
              <a:cs typeface="Arial"/>
              <a:sym typeface="Arial"/>
            </a:endParaRPr>
          </a:p>
        </p:txBody>
      </p:sp>
      <p:sp>
        <p:nvSpPr>
          <p:cNvPr id="373" name="Google Shape;373;p55"/>
          <p:cNvSpPr txBox="1"/>
          <p:nvPr/>
        </p:nvSpPr>
        <p:spPr>
          <a:xfrm>
            <a:off x="5438345" y="1026784"/>
            <a:ext cx="6768400" cy="541600"/>
          </a:xfrm>
          <a:prstGeom prst="rect">
            <a:avLst/>
          </a:prstGeom>
          <a:noFill/>
          <a:ln>
            <a:noFill/>
          </a:ln>
        </p:spPr>
        <p:txBody>
          <a:bodyPr spcFirstLastPara="1" wrap="square" lIns="91433" tIns="45700" rIns="91433" bIns="45700" anchor="t" anchorCtr="0">
            <a:noAutofit/>
          </a:bodyPr>
          <a:lstStyle/>
          <a:p>
            <a:r>
              <a:rPr lang="en" sz="2667" b="1" dirty="0">
                <a:solidFill>
                  <a:schemeClr val="dk1"/>
                </a:solidFill>
                <a:latin typeface="Arial"/>
                <a:ea typeface="Arial"/>
                <a:cs typeface="Arial"/>
                <a:sym typeface="Arial"/>
              </a:rPr>
              <a:t>Lynn </a:t>
            </a:r>
            <a:r>
              <a:rPr lang="en" sz="2667" b="1" dirty="0" err="1">
                <a:solidFill>
                  <a:schemeClr val="dk1"/>
                </a:solidFill>
                <a:latin typeface="Arial"/>
                <a:ea typeface="Arial"/>
                <a:cs typeface="Arial"/>
                <a:sym typeface="Arial"/>
              </a:rPr>
              <a:t>Silipigni</a:t>
            </a:r>
            <a:r>
              <a:rPr lang="en" sz="2667" b="1" dirty="0">
                <a:solidFill>
                  <a:schemeClr val="dk1"/>
                </a:solidFill>
                <a:latin typeface="Arial"/>
                <a:ea typeface="Arial"/>
                <a:cs typeface="Arial"/>
                <a:sym typeface="Arial"/>
              </a:rPr>
              <a:t> </a:t>
            </a:r>
            <a:r>
              <a:rPr lang="en" sz="2667" b="1" dirty="0" err="1">
                <a:solidFill>
                  <a:schemeClr val="dk1"/>
                </a:solidFill>
                <a:latin typeface="Arial"/>
                <a:ea typeface="Arial"/>
                <a:cs typeface="Arial"/>
                <a:sym typeface="Arial"/>
              </a:rPr>
              <a:t>Connaway</a:t>
            </a:r>
            <a:r>
              <a:rPr lang="en" sz="2667" b="1" dirty="0">
                <a:solidFill>
                  <a:schemeClr val="dk1"/>
                </a:solidFill>
                <a:latin typeface="Arial"/>
                <a:ea typeface="Arial"/>
                <a:cs typeface="Arial"/>
                <a:sym typeface="Arial"/>
              </a:rPr>
              <a:t>,</a:t>
            </a:r>
            <a:r>
              <a:rPr lang="en" sz="2667" dirty="0">
                <a:solidFill>
                  <a:schemeClr val="dk1"/>
                </a:solidFill>
                <a:latin typeface="Arial"/>
                <a:ea typeface="Arial"/>
                <a:cs typeface="Arial"/>
                <a:sym typeface="Arial"/>
              </a:rPr>
              <a:t> </a:t>
            </a:r>
            <a:r>
              <a:rPr lang="en" sz="2667" b="1" dirty="0">
                <a:solidFill>
                  <a:schemeClr val="dk1"/>
                </a:solidFill>
                <a:latin typeface="Arial"/>
                <a:ea typeface="Arial"/>
                <a:cs typeface="Arial"/>
                <a:sym typeface="Arial"/>
              </a:rPr>
              <a:t>Ph.D</a:t>
            </a:r>
            <a:r>
              <a:rPr lang="en" sz="2667" dirty="0">
                <a:solidFill>
                  <a:schemeClr val="dk1"/>
                </a:solidFill>
                <a:latin typeface="Arial"/>
                <a:ea typeface="Arial"/>
                <a:cs typeface="Arial"/>
                <a:sym typeface="Arial"/>
              </a:rPr>
              <a:t>. (she/her)</a:t>
            </a:r>
            <a:endParaRPr sz="1467" dirty="0">
              <a:solidFill>
                <a:schemeClr val="dk1"/>
              </a:solidFill>
              <a:latin typeface="Arial"/>
              <a:ea typeface="Arial"/>
              <a:cs typeface="Arial"/>
              <a:sym typeface="Arial"/>
            </a:endParaRPr>
          </a:p>
          <a:p>
            <a:pPr>
              <a:spcBef>
                <a:spcPts val="400"/>
              </a:spcBef>
              <a:buClr>
                <a:schemeClr val="dk1"/>
              </a:buClr>
              <a:buSzPts val="1500"/>
            </a:pPr>
            <a:r>
              <a:rPr lang="en" sz="2000" dirty="0">
                <a:solidFill>
                  <a:schemeClr val="dk1"/>
                </a:solidFill>
                <a:latin typeface="Arial"/>
                <a:ea typeface="Arial"/>
                <a:cs typeface="Arial"/>
                <a:sym typeface="Arial"/>
              </a:rPr>
              <a:t>Executive Director, Research</a:t>
            </a:r>
            <a:endParaRPr sz="1467" dirty="0">
              <a:solidFill>
                <a:schemeClr val="dk1"/>
              </a:solidFill>
              <a:latin typeface="Arial"/>
              <a:ea typeface="Arial"/>
              <a:cs typeface="Arial"/>
              <a:sym typeface="Arial"/>
            </a:endParaRPr>
          </a:p>
          <a:p>
            <a:pPr>
              <a:spcBef>
                <a:spcPts val="400"/>
              </a:spcBef>
              <a:buClr>
                <a:schemeClr val="dk1"/>
              </a:buClr>
              <a:buSzPts val="1500"/>
            </a:pPr>
            <a:r>
              <a:rPr lang="en" sz="2000" dirty="0">
                <a:solidFill>
                  <a:schemeClr val="dk1"/>
                </a:solidFill>
                <a:latin typeface="Arial"/>
                <a:ea typeface="Arial"/>
                <a:cs typeface="Arial"/>
                <a:sym typeface="Arial"/>
              </a:rPr>
              <a:t>OCLC Research</a:t>
            </a:r>
            <a:endParaRPr sz="1467" dirty="0">
              <a:solidFill>
                <a:schemeClr val="dk1"/>
              </a:solidFill>
              <a:latin typeface="Arial"/>
              <a:ea typeface="Arial"/>
              <a:cs typeface="Arial"/>
              <a:sym typeface="Arial"/>
            </a:endParaRPr>
          </a:p>
        </p:txBody>
      </p:sp>
      <p:sp>
        <p:nvSpPr>
          <p:cNvPr id="374" name="Google Shape;374;p55"/>
          <p:cNvSpPr txBox="1"/>
          <p:nvPr/>
        </p:nvSpPr>
        <p:spPr>
          <a:xfrm>
            <a:off x="105328" y="2329947"/>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Lesley A. Langa</a:t>
            </a:r>
            <a:r>
              <a:rPr lang="en" sz="2667">
                <a:solidFill>
                  <a:schemeClr val="dk1"/>
                </a:solidFill>
                <a:latin typeface="Arial"/>
                <a:ea typeface="Arial"/>
                <a:cs typeface="Arial"/>
                <a:sym typeface="Arial"/>
              </a:rPr>
              <a:t>, </a:t>
            </a:r>
            <a:r>
              <a:rPr lang="en" sz="2667" b="1">
                <a:solidFill>
                  <a:schemeClr val="dk1"/>
                </a:solidFill>
                <a:latin typeface="Arial"/>
                <a:ea typeface="Arial"/>
                <a:cs typeface="Arial"/>
                <a:sym typeface="Arial"/>
              </a:rPr>
              <a:t>Ph.D.</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Associate Research Scientist</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5" name="Google Shape;375;p55"/>
          <p:cNvSpPr txBox="1"/>
          <p:nvPr/>
        </p:nvSpPr>
        <p:spPr>
          <a:xfrm>
            <a:off x="87055" y="3656728"/>
            <a:ext cx="4184400" cy="1251635"/>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Itza A. Carbajal</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Associate Researcher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6" name="Google Shape;376;p55"/>
          <p:cNvSpPr txBox="1"/>
          <p:nvPr/>
        </p:nvSpPr>
        <p:spPr>
          <a:xfrm>
            <a:off x="5438345" y="2329947"/>
            <a:ext cx="4574400" cy="1477200"/>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dirty="0">
                <a:solidFill>
                  <a:schemeClr val="dk1"/>
                </a:solidFill>
                <a:latin typeface="Arial"/>
                <a:ea typeface="Arial"/>
                <a:cs typeface="Arial"/>
                <a:sym typeface="Arial"/>
              </a:rPr>
              <a:t>Merrilee Proffitt</a:t>
            </a:r>
            <a:r>
              <a:rPr lang="en" sz="2667" dirty="0">
                <a:solidFill>
                  <a:schemeClr val="dk1"/>
                </a:solidFill>
                <a:latin typeface="Arial"/>
                <a:ea typeface="Arial"/>
                <a:cs typeface="Arial"/>
                <a:sym typeface="Arial"/>
              </a:rPr>
              <a:t> (she/her)</a:t>
            </a:r>
            <a:endParaRPr sz="1467" dirty="0">
              <a:solidFill>
                <a:schemeClr val="dk1"/>
              </a:solidFill>
              <a:latin typeface="Arial"/>
              <a:ea typeface="Arial"/>
              <a:cs typeface="Arial"/>
              <a:sym typeface="Arial"/>
            </a:endParaRPr>
          </a:p>
          <a:p>
            <a:pPr>
              <a:spcBef>
                <a:spcPts val="400"/>
              </a:spcBef>
              <a:buClr>
                <a:schemeClr val="dk1"/>
              </a:buClr>
              <a:buSzPts val="1500"/>
            </a:pPr>
            <a:r>
              <a:rPr lang="en" sz="2000" dirty="0">
                <a:solidFill>
                  <a:schemeClr val="dk1"/>
                </a:solidFill>
                <a:latin typeface="Arial"/>
                <a:ea typeface="Arial"/>
                <a:cs typeface="Arial"/>
                <a:sym typeface="Arial"/>
              </a:rPr>
              <a:t>Senior Manager</a:t>
            </a:r>
            <a:endParaRPr sz="1467" dirty="0">
              <a:solidFill>
                <a:schemeClr val="dk1"/>
              </a:solidFill>
              <a:latin typeface="Arial"/>
              <a:ea typeface="Arial"/>
              <a:cs typeface="Arial"/>
              <a:sym typeface="Arial"/>
            </a:endParaRPr>
          </a:p>
          <a:p>
            <a:pPr>
              <a:spcBef>
                <a:spcPts val="400"/>
              </a:spcBef>
              <a:buClr>
                <a:schemeClr val="dk1"/>
              </a:buClr>
              <a:buSzPts val="1500"/>
            </a:pPr>
            <a:r>
              <a:rPr lang="en" sz="2000" dirty="0">
                <a:solidFill>
                  <a:schemeClr val="dk1"/>
                </a:solidFill>
                <a:latin typeface="Arial"/>
                <a:ea typeface="Arial"/>
                <a:cs typeface="Arial"/>
                <a:sym typeface="Arial"/>
              </a:rPr>
              <a:t>OCLC Research Library Partnership</a:t>
            </a:r>
            <a:endParaRPr sz="1467" dirty="0">
              <a:solidFill>
                <a:schemeClr val="dk1"/>
              </a:solidFill>
              <a:latin typeface="Arial"/>
              <a:ea typeface="Arial"/>
              <a:cs typeface="Arial"/>
              <a:sym typeface="Arial"/>
            </a:endParaRPr>
          </a:p>
        </p:txBody>
      </p:sp>
      <p:sp>
        <p:nvSpPr>
          <p:cNvPr id="377" name="Google Shape;377;p55"/>
          <p:cNvSpPr txBox="1"/>
          <p:nvPr/>
        </p:nvSpPr>
        <p:spPr>
          <a:xfrm>
            <a:off x="5387055" y="3656728"/>
            <a:ext cx="5746000" cy="1251635"/>
          </a:xfrm>
          <a:prstGeom prst="rect">
            <a:avLst/>
          </a:prstGeom>
          <a:noFill/>
          <a:ln>
            <a:noFill/>
          </a:ln>
        </p:spPr>
        <p:txBody>
          <a:bodyPr spcFirstLastPara="1" wrap="square" lIns="121900" tIns="60933" rIns="121900" bIns="60933" anchor="t" anchorCtr="0">
            <a:spAutoFit/>
          </a:bodyPr>
          <a:lstStyle/>
          <a:p>
            <a:pPr>
              <a:buClr>
                <a:schemeClr val="dk1"/>
              </a:buClr>
              <a:buSzPts val="2000"/>
            </a:pPr>
            <a:r>
              <a:rPr lang="en" sz="2667" b="1">
                <a:solidFill>
                  <a:schemeClr val="dk1"/>
                </a:solidFill>
                <a:latin typeface="Arial"/>
                <a:ea typeface="Arial"/>
                <a:cs typeface="Arial"/>
                <a:sym typeface="Arial"/>
              </a:rPr>
              <a:t>Bruce Washburn</a:t>
            </a:r>
            <a:r>
              <a:rPr lang="en" sz="2667">
                <a:solidFill>
                  <a:schemeClr val="dk1"/>
                </a:solidFill>
                <a:latin typeface="Arial"/>
                <a:ea typeface="Arial"/>
                <a:cs typeface="Arial"/>
                <a:sym typeface="Arial"/>
              </a:rPr>
              <a:t> (he/him) - retired</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Software Engineer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a:t>
            </a:r>
            <a:endParaRPr sz="2000">
              <a:solidFill>
                <a:schemeClr val="dk1"/>
              </a:solidFill>
              <a:latin typeface="Arial"/>
              <a:ea typeface="Arial"/>
              <a:cs typeface="Arial"/>
              <a:sym typeface="Arial"/>
            </a:endParaRPr>
          </a:p>
        </p:txBody>
      </p:sp>
      <p:sp>
        <p:nvSpPr>
          <p:cNvPr id="2" name="Google Shape;374;p55">
            <a:extLst>
              <a:ext uri="{FF2B5EF4-FFF2-40B4-BE49-F238E27FC236}">
                <a16:creationId xmlns:a16="http://schemas.microsoft.com/office/drawing/2014/main" id="{B3708587-E86E-720C-DCC8-EC7DE6398DB7}"/>
              </a:ext>
            </a:extLst>
          </p:cNvPr>
          <p:cNvSpPr txBox="1"/>
          <p:nvPr/>
        </p:nvSpPr>
        <p:spPr>
          <a:xfrm>
            <a:off x="87055" y="5006416"/>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Brooke Doyle </a:t>
            </a:r>
            <a:r>
              <a:rPr lang="en" sz="2667">
                <a:solidFill>
                  <a:schemeClr val="dk1"/>
                </a:solidFill>
                <a:latin typeface="Arial"/>
                <a:ea typeface="Arial"/>
                <a:cs typeface="Arial"/>
                <a:sym typeface="Arial"/>
              </a:rPr>
              <a:t>(she/her)</a:t>
            </a:r>
            <a:endParaRPr sz="1467">
              <a:solidFill>
                <a:schemeClr val="dk1"/>
              </a:solidFill>
              <a:latin typeface="Arial"/>
              <a:ea typeface="Arial"/>
              <a:cs typeface="Arial"/>
              <a:sym typeface="Arial"/>
            </a:endParaRPr>
          </a:p>
          <a:p>
            <a:pPr>
              <a:spcBef>
                <a:spcPts val="400"/>
              </a:spcBef>
              <a:buClr>
                <a:schemeClr val="dk1"/>
              </a:buClr>
              <a:buSzPts val="1500"/>
            </a:pPr>
            <a:r>
              <a:rPr lang="en-US" sz="2000">
                <a:solidFill>
                  <a:schemeClr val="dk1"/>
                </a:solidFill>
                <a:latin typeface="Arial"/>
                <a:ea typeface="Arial"/>
                <a:cs typeface="Arial"/>
                <a:sym typeface="Arial"/>
              </a:rPr>
              <a:t>Senior Project Coordinator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 name="Google Shape;374;p55">
            <a:extLst>
              <a:ext uri="{FF2B5EF4-FFF2-40B4-BE49-F238E27FC236}">
                <a16:creationId xmlns:a16="http://schemas.microsoft.com/office/drawing/2014/main" id="{24B94876-091C-5B8D-6EB6-3C6AA3A8740B}"/>
              </a:ext>
            </a:extLst>
          </p:cNvPr>
          <p:cNvSpPr txBox="1"/>
          <p:nvPr/>
        </p:nvSpPr>
        <p:spPr>
          <a:xfrm>
            <a:off x="5438345" y="5006416"/>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Brittany Brannon </a:t>
            </a:r>
            <a:r>
              <a:rPr lang="en" sz="2667">
                <a:solidFill>
                  <a:schemeClr val="dk1"/>
                </a:solidFill>
                <a:latin typeface="Arial"/>
                <a:ea typeface="Arial"/>
                <a:cs typeface="Arial"/>
                <a:sym typeface="Arial"/>
              </a:rPr>
              <a:t>(she/her)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Research </a:t>
            </a:r>
            <a:r>
              <a:rPr lang="en-US" sz="2000">
                <a:solidFill>
                  <a:schemeClr val="dk1"/>
                </a:solidFill>
                <a:latin typeface="Arial"/>
                <a:ea typeface="Arial"/>
                <a:cs typeface="Arial"/>
                <a:sym typeface="Arial"/>
              </a:rPr>
              <a:t>Support Specialist</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Tree>
    <p:extLst>
      <p:ext uri="{BB962C8B-B14F-4D97-AF65-F5344CB8AC3E}">
        <p14:creationId xmlns:p14="http://schemas.microsoft.com/office/powerpoint/2010/main" val="22799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EE90A-BECE-96BC-4B54-B0F59F2B13C9}"/>
              </a:ext>
            </a:extLst>
          </p:cNvPr>
          <p:cNvSpPr>
            <a:spLocks noGrp="1"/>
          </p:cNvSpPr>
          <p:nvPr>
            <p:ph type="body" sz="quarter" idx="13"/>
          </p:nvPr>
        </p:nvSpPr>
        <p:spPr>
          <a:xfrm>
            <a:off x="943456" y="249633"/>
            <a:ext cx="10252117" cy="915256"/>
          </a:xfrm>
        </p:spPr>
        <p:txBody>
          <a:bodyPr vert="horz" lIns="91440" tIns="45720" rIns="91440" bIns="45720" anchor="t"/>
          <a:lstStyle/>
          <a:p>
            <a:pPr algn="ctr"/>
            <a:r>
              <a:rPr lang="en-US"/>
              <a:t>Address Access Challenges</a:t>
            </a:r>
          </a:p>
        </p:txBody>
      </p:sp>
      <p:sp>
        <p:nvSpPr>
          <p:cNvPr id="3" name="Text Placeholder 2">
            <a:extLst>
              <a:ext uri="{FF2B5EF4-FFF2-40B4-BE49-F238E27FC236}">
                <a16:creationId xmlns:a16="http://schemas.microsoft.com/office/drawing/2014/main" id="{1106216E-C816-6220-FA5C-CEE6F88AE3A8}"/>
              </a:ext>
            </a:extLst>
          </p:cNvPr>
          <p:cNvSpPr>
            <a:spLocks noGrp="1"/>
          </p:cNvSpPr>
          <p:nvPr>
            <p:ph type="body" sz="quarter" idx="12"/>
          </p:nvPr>
        </p:nvSpPr>
        <p:spPr>
          <a:xfrm>
            <a:off x="324986" y="1416128"/>
            <a:ext cx="11640385" cy="4475171"/>
          </a:xfrm>
        </p:spPr>
        <p:txBody>
          <a:bodyPr vert="horz" lIns="91440" tIns="45720" rIns="91440" bIns="45720" anchor="t"/>
          <a:lstStyle/>
          <a:p>
            <a:pPr marL="0" indent="0">
              <a:buNone/>
            </a:pPr>
            <a:r>
              <a:rPr lang="en-US" sz="3600" b="1">
                <a:cs typeface="Arial"/>
              </a:rPr>
              <a:t>Researchers need better support to access archives</a:t>
            </a:r>
          </a:p>
          <a:p>
            <a:pPr marL="0" indent="0">
              <a:buNone/>
            </a:pPr>
            <a:endParaRPr lang="en-US" sz="3600" b="1"/>
          </a:p>
          <a:p>
            <a:pPr marL="0" indent="0">
              <a:buNone/>
            </a:pPr>
            <a:r>
              <a:rPr lang="en-US" b="1"/>
              <a:t>Key Challenges:</a:t>
            </a:r>
          </a:p>
          <a:p>
            <a:pPr marL="456565" indent="-456565"/>
            <a:r>
              <a:rPr lang="en-US"/>
              <a:t>In-person research is prohibitive</a:t>
            </a:r>
            <a:endParaRPr lang="en-US">
              <a:cs typeface="Arial"/>
            </a:endParaRPr>
          </a:p>
          <a:p>
            <a:pPr marL="456565" indent="-456565"/>
            <a:r>
              <a:rPr lang="en-US">
                <a:ea typeface="+mn-lt"/>
                <a:cs typeface="+mn-lt"/>
              </a:rPr>
              <a:t>Mediated access is poorly supported</a:t>
            </a:r>
          </a:p>
          <a:p>
            <a:pPr marL="456565" indent="-456565"/>
            <a:r>
              <a:rPr lang="en-US">
                <a:ea typeface="+mn-lt"/>
                <a:cs typeface="+mn-lt"/>
              </a:rPr>
              <a:t>Digital content delivery is clunky and confusing</a:t>
            </a:r>
          </a:p>
          <a:p>
            <a:pPr marL="456565" indent="-456565"/>
            <a:endParaRPr lang="en-US">
              <a:cs typeface="Arial"/>
            </a:endParaRPr>
          </a:p>
        </p:txBody>
      </p:sp>
    </p:spTree>
    <p:extLst>
      <p:ext uri="{BB962C8B-B14F-4D97-AF65-F5344CB8AC3E}">
        <p14:creationId xmlns:p14="http://schemas.microsoft.com/office/powerpoint/2010/main" val="9831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C6F57B-F6BC-AB80-D8B0-47EEEF062E94}"/>
              </a:ext>
            </a:extLst>
          </p:cNvPr>
          <p:cNvSpPr>
            <a:spLocks noGrp="1"/>
          </p:cNvSpPr>
          <p:nvPr>
            <p:ph type="body" idx="1"/>
          </p:nvPr>
        </p:nvSpPr>
        <p:spPr/>
        <p:txBody>
          <a:bodyPr/>
          <a:lstStyle/>
          <a:p>
            <a:pPr marL="608965" indent="-304165"/>
            <a:r>
              <a:rPr lang="en-US"/>
              <a:t>Delivery Desires </a:t>
            </a:r>
          </a:p>
        </p:txBody>
      </p:sp>
      <p:sp>
        <p:nvSpPr>
          <p:cNvPr id="10" name="TextBox 9">
            <a:extLst>
              <a:ext uri="{FF2B5EF4-FFF2-40B4-BE49-F238E27FC236}">
                <a16:creationId xmlns:a16="http://schemas.microsoft.com/office/drawing/2014/main" id="{E9115706-9CC2-80E3-C38E-013E3E194D1B}"/>
              </a:ext>
            </a:extLst>
          </p:cNvPr>
          <p:cNvSpPr txBox="1"/>
          <p:nvPr/>
        </p:nvSpPr>
        <p:spPr>
          <a:xfrm>
            <a:off x="218523" y="1582502"/>
            <a:ext cx="8451076" cy="3075742"/>
          </a:xfrm>
          <a:prstGeom prst="rect">
            <a:avLst/>
          </a:prstGeom>
          <a:noFill/>
        </p:spPr>
        <p:txBody>
          <a:bodyPr wrap="square" lIns="91440" tIns="45720" rIns="91440" bIns="45720" rtlCol="0" anchor="t">
            <a:spAutoFit/>
          </a:bodyPr>
          <a:lstStyle/>
          <a:p>
            <a:pPr marL="285750" indent="-285750">
              <a:spcAft>
                <a:spcPts val="200"/>
              </a:spcAft>
              <a:buFont typeface="Arial" panose="020B0604020202020204" pitchFamily="34" charset="0"/>
              <a:buChar char="•"/>
            </a:pPr>
            <a:r>
              <a:rPr lang="en-US" sz="3200" b="1">
                <a:cs typeface="Arial"/>
              </a:rPr>
              <a:t>Easy to tell which repository has a collection</a:t>
            </a:r>
          </a:p>
          <a:p>
            <a:pPr marL="285750" indent="-285750">
              <a:spcAft>
                <a:spcPts val="200"/>
              </a:spcAft>
              <a:buFont typeface="Arial" panose="020B0604020202020204" pitchFamily="34" charset="0"/>
              <a:buChar char="•"/>
            </a:pPr>
            <a:r>
              <a:rPr lang="en-US" sz="3200" b="1">
                <a:cs typeface="Arial"/>
              </a:rPr>
              <a:t>Easy to find contact information or access policies</a:t>
            </a:r>
          </a:p>
          <a:p>
            <a:pPr marL="285750" indent="-285750">
              <a:buFont typeface="Arial" panose="020B0604020202020204" pitchFamily="34" charset="0"/>
              <a:buChar char="•"/>
            </a:pPr>
            <a:r>
              <a:rPr lang="en-US" sz="3200" b="1">
                <a:cs typeface="Arial"/>
              </a:rPr>
              <a:t>Easy connection to digital content </a:t>
            </a:r>
          </a:p>
          <a:p>
            <a:r>
              <a:rPr lang="en-US" sz="3200" b="1">
                <a:cs typeface="Arial"/>
              </a:rPr>
              <a:t>           …and more digital content</a:t>
            </a:r>
          </a:p>
        </p:txBody>
      </p:sp>
      <p:pic>
        <p:nvPicPr>
          <p:cNvPr id="12" name="Graphic 11" descr="Fairy female outline">
            <a:extLst>
              <a:ext uri="{FF2B5EF4-FFF2-40B4-BE49-F238E27FC236}">
                <a16:creationId xmlns:a16="http://schemas.microsoft.com/office/drawing/2014/main" id="{D260F5E2-4A57-AF7D-1D82-0221496636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4267" y="1303265"/>
            <a:ext cx="3493587" cy="3493587"/>
          </a:xfrm>
          <a:prstGeom prst="rect">
            <a:avLst/>
          </a:prstGeom>
        </p:spPr>
      </p:pic>
      <p:sp>
        <p:nvSpPr>
          <p:cNvPr id="13" name="Rounded Rectangular Callout 12">
            <a:extLst>
              <a:ext uri="{FF2B5EF4-FFF2-40B4-BE49-F238E27FC236}">
                <a16:creationId xmlns:a16="http://schemas.microsoft.com/office/drawing/2014/main" id="{E4B48C41-1AEF-B1B0-38DF-2D16924EB90E}"/>
              </a:ext>
            </a:extLst>
          </p:cNvPr>
          <p:cNvSpPr/>
          <p:nvPr/>
        </p:nvSpPr>
        <p:spPr>
          <a:xfrm>
            <a:off x="7113463" y="342677"/>
            <a:ext cx="4738320" cy="704538"/>
          </a:xfrm>
          <a:prstGeom prst="wedgeRoundRectCallout">
            <a:avLst>
              <a:gd name="adj1" fmla="val -35210"/>
              <a:gd name="adj2" fmla="val 177392"/>
              <a:gd name="adj3" fmla="val 16667"/>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2800">
                <a:ln w="0"/>
                <a:solidFill>
                  <a:schemeClr val="tx1"/>
                </a:solidFill>
                <a:effectLst>
                  <a:outerShdw blurRad="38100" dist="19050" dir="2700000" algn="tl" rotWithShape="0">
                    <a:schemeClr val="dk1">
                      <a:alpha val="40000"/>
                    </a:schemeClr>
                  </a:outerShdw>
                </a:effectLst>
              </a:rPr>
              <a:t>“</a:t>
            </a:r>
            <a:r>
              <a:rPr lang="en-US" sz="2800">
                <a:ln w="0"/>
                <a:effectLst>
                  <a:outerShdw blurRad="38100" dist="19050" dir="2700000" algn="tl" rotWithShape="0">
                    <a:schemeClr val="dk1">
                      <a:alpha val="40000"/>
                    </a:schemeClr>
                  </a:outerShdw>
                </a:effectLst>
                <a:ea typeface="+mn-lt"/>
                <a:cs typeface="+mn-lt"/>
              </a:rPr>
              <a:t>intuitive to use</a:t>
            </a:r>
            <a:r>
              <a:rPr lang="en-US" sz="2800">
                <a:ln w="0"/>
                <a:solidFill>
                  <a:schemeClr val="tx1"/>
                </a:solidFill>
                <a:effectLst>
                  <a:outerShdw blurRad="38100" dist="19050" dir="2700000" algn="tl" rotWithShape="0">
                    <a:schemeClr val="dk1">
                      <a:alpha val="40000"/>
                    </a:schemeClr>
                  </a:outerShdw>
                </a:effectLst>
                <a:ea typeface="+mn-lt"/>
                <a:cs typeface="+mn-lt"/>
              </a:rPr>
              <a:t>”</a:t>
            </a:r>
            <a:r>
              <a:rPr lang="en-US" sz="2800">
                <a:ln w="0"/>
                <a:solidFill>
                  <a:schemeClr val="tx1"/>
                </a:solidFill>
                <a:effectLst>
                  <a:outerShdw blurRad="38100" dist="19050" dir="2700000" algn="tl" rotWithShape="0">
                    <a:schemeClr val="dk1">
                      <a:alpha val="40000"/>
                    </a:schemeClr>
                  </a:outerShdw>
                </a:effectLst>
              </a:rPr>
              <a:t> </a:t>
            </a:r>
          </a:p>
        </p:txBody>
      </p:sp>
      <p:sp>
        <p:nvSpPr>
          <p:cNvPr id="14" name="Rounded Rectangular Callout 13">
            <a:extLst>
              <a:ext uri="{FF2B5EF4-FFF2-40B4-BE49-F238E27FC236}">
                <a16:creationId xmlns:a16="http://schemas.microsoft.com/office/drawing/2014/main" id="{EEC4259A-2F40-8882-970A-C0AF2ADAD6C0}"/>
              </a:ext>
            </a:extLst>
          </p:cNvPr>
          <p:cNvSpPr/>
          <p:nvPr/>
        </p:nvSpPr>
        <p:spPr>
          <a:xfrm>
            <a:off x="6661095" y="5132998"/>
            <a:ext cx="5039768" cy="870614"/>
          </a:xfrm>
          <a:prstGeom prst="wedgeRoundRectCallout">
            <a:avLst>
              <a:gd name="adj1" fmla="val -1577"/>
              <a:gd name="adj2" fmla="val -165160"/>
              <a:gd name="adj3" fmla="val 16667"/>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2800">
                <a:ln w="0"/>
                <a:solidFill>
                  <a:schemeClr val="tx1"/>
                </a:solidFill>
                <a:effectLst>
                  <a:outerShdw blurRad="38100" dist="19050" dir="2700000" algn="tl" rotWithShape="0">
                    <a:schemeClr val="dk1">
                      <a:alpha val="40000"/>
                    </a:schemeClr>
                  </a:outerShdw>
                </a:effectLst>
              </a:rPr>
              <a:t>“</a:t>
            </a:r>
            <a:r>
              <a:rPr lang="en-US" sz="2800">
                <a:ln w="0"/>
                <a:effectLst>
                  <a:outerShdw blurRad="38100" dist="19050" dir="2700000" algn="tl" rotWithShape="0">
                    <a:schemeClr val="dk1">
                      <a:alpha val="40000"/>
                    </a:schemeClr>
                  </a:outerShdw>
                </a:effectLst>
                <a:ea typeface="+mn-lt"/>
                <a:cs typeface="+mn-lt"/>
              </a:rPr>
              <a:t>information so I can contact that archive</a:t>
            </a:r>
            <a:r>
              <a:rPr lang="en-US" sz="2800">
                <a:ln w="0"/>
                <a:solidFill>
                  <a:schemeClr val="tx1"/>
                </a:solidFill>
                <a:effectLst>
                  <a:outerShdw blurRad="38100" dist="19050" dir="2700000" algn="tl" rotWithShape="0">
                    <a:schemeClr val="dk1">
                      <a:alpha val="40000"/>
                    </a:schemeClr>
                  </a:outerShdw>
                </a:effectLst>
              </a:rPr>
              <a:t>” </a:t>
            </a:r>
            <a:endParaRPr lang="en-US" sz="2800">
              <a:ln w="0"/>
              <a:solidFill>
                <a:schemeClr val="tx1"/>
              </a:solidFill>
              <a:effectLst>
                <a:outerShdw blurRad="38100" dist="19050" dir="2700000" algn="tl" rotWithShape="0">
                  <a:srgbClr val="000000">
                    <a:alpha val="40000"/>
                  </a:srgbClr>
                </a:outerShdw>
              </a:effectLst>
              <a:cs typeface="Arial"/>
            </a:endParaRPr>
          </a:p>
        </p:txBody>
      </p:sp>
      <p:sp>
        <p:nvSpPr>
          <p:cNvPr id="15" name="Rounded Rectangular Callout 14">
            <a:extLst>
              <a:ext uri="{FF2B5EF4-FFF2-40B4-BE49-F238E27FC236}">
                <a16:creationId xmlns:a16="http://schemas.microsoft.com/office/drawing/2014/main" id="{6FB53420-51C6-D48F-50D8-F6BCB55BAB61}"/>
              </a:ext>
            </a:extLst>
          </p:cNvPr>
          <p:cNvSpPr/>
          <p:nvPr/>
        </p:nvSpPr>
        <p:spPr>
          <a:xfrm>
            <a:off x="491137" y="5568305"/>
            <a:ext cx="5906973" cy="1017153"/>
          </a:xfrm>
          <a:prstGeom prst="wedgeRoundRectCallout">
            <a:avLst>
              <a:gd name="adj1" fmla="val 65369"/>
              <a:gd name="adj2" fmla="val -158195"/>
              <a:gd name="adj3" fmla="val 16667"/>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2800">
                <a:ln w="0"/>
                <a:solidFill>
                  <a:schemeClr val="tx1"/>
                </a:solidFill>
                <a:effectLst>
                  <a:outerShdw blurRad="38100" dist="19050" dir="2700000" algn="tl" rotWithShape="0">
                    <a:schemeClr val="dk1">
                      <a:alpha val="40000"/>
                    </a:schemeClr>
                  </a:outerShdw>
                </a:effectLst>
              </a:rPr>
              <a:t>“</a:t>
            </a:r>
            <a:r>
              <a:rPr lang="en-US" sz="2800">
                <a:ln w="0"/>
                <a:effectLst>
                  <a:outerShdw blurRad="38100" dist="19050" dir="2700000" algn="tl" rotWithShape="0">
                    <a:schemeClr val="dk1">
                      <a:alpha val="40000"/>
                    </a:schemeClr>
                  </a:outerShdw>
                </a:effectLst>
                <a:ea typeface="+mn-lt"/>
                <a:cs typeface="+mn-lt"/>
              </a:rPr>
              <a:t>if everything was online, that would be my perfect world”</a:t>
            </a:r>
          </a:p>
        </p:txBody>
      </p:sp>
    </p:spTree>
    <p:extLst>
      <p:ext uri="{BB962C8B-B14F-4D97-AF65-F5344CB8AC3E}">
        <p14:creationId xmlns:p14="http://schemas.microsoft.com/office/powerpoint/2010/main" val="41648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EE90A-BECE-96BC-4B54-B0F59F2B13C9}"/>
              </a:ext>
            </a:extLst>
          </p:cNvPr>
          <p:cNvSpPr>
            <a:spLocks noGrp="1"/>
          </p:cNvSpPr>
          <p:nvPr>
            <p:ph type="body" sz="quarter" idx="13"/>
          </p:nvPr>
        </p:nvSpPr>
        <p:spPr>
          <a:xfrm>
            <a:off x="830914" y="376242"/>
            <a:ext cx="10252117" cy="915256"/>
          </a:xfrm>
        </p:spPr>
        <p:txBody>
          <a:bodyPr vert="horz" lIns="91440" tIns="45720" rIns="91440" bIns="45720" anchor="t"/>
          <a:lstStyle/>
          <a:p>
            <a:pPr algn="ctr"/>
            <a:r>
              <a:rPr lang="en-US"/>
              <a:t>Address Access Challenges</a:t>
            </a:r>
          </a:p>
        </p:txBody>
      </p:sp>
      <p:sp>
        <p:nvSpPr>
          <p:cNvPr id="3" name="Text Placeholder 2">
            <a:extLst>
              <a:ext uri="{FF2B5EF4-FFF2-40B4-BE49-F238E27FC236}">
                <a16:creationId xmlns:a16="http://schemas.microsoft.com/office/drawing/2014/main" id="{1106216E-C816-6220-FA5C-CEE6F88AE3A8}"/>
              </a:ext>
            </a:extLst>
          </p:cNvPr>
          <p:cNvSpPr>
            <a:spLocks noGrp="1"/>
          </p:cNvSpPr>
          <p:nvPr>
            <p:ph type="body" sz="quarter" idx="12"/>
          </p:nvPr>
        </p:nvSpPr>
        <p:spPr>
          <a:xfrm>
            <a:off x="491467" y="1740305"/>
            <a:ext cx="11209065" cy="4475171"/>
          </a:xfrm>
        </p:spPr>
        <p:txBody>
          <a:bodyPr vert="horz" lIns="91440" tIns="45720" rIns="91440" bIns="45720" anchor="t"/>
          <a:lstStyle/>
          <a:p>
            <a:pPr marL="0" indent="0">
              <a:buNone/>
            </a:pPr>
            <a:r>
              <a:rPr lang="en-US" sz="3600" b="1">
                <a:ea typeface="+mn-lt"/>
                <a:cs typeface="+mn-lt"/>
              </a:rPr>
              <a:t>The NAFAN platform can provide value by: </a:t>
            </a:r>
            <a:endParaRPr lang="en-US">
              <a:ea typeface="+mn-lt"/>
              <a:cs typeface="+mn-lt"/>
            </a:endParaRPr>
          </a:p>
          <a:p>
            <a:pPr marL="571500" indent="-571500"/>
            <a:r>
              <a:rPr lang="en-US" sz="3600">
                <a:ea typeface="+mn-lt"/>
                <a:cs typeface="+mn-lt"/>
              </a:rPr>
              <a:t>supporting access needs</a:t>
            </a:r>
          </a:p>
          <a:p>
            <a:pPr marL="571500" indent="-571500"/>
            <a:r>
              <a:rPr lang="en-US" sz="3600">
                <a:ea typeface="+mn-lt"/>
                <a:cs typeface="+mn-lt"/>
              </a:rPr>
              <a:t>helping researchers find collections held nearby </a:t>
            </a:r>
          </a:p>
          <a:p>
            <a:pPr marL="571500" indent="-571500"/>
            <a:r>
              <a:rPr lang="en-US" sz="3600">
                <a:ea typeface="+mn-lt"/>
                <a:cs typeface="+mn-lt"/>
              </a:rPr>
              <a:t>supporting easier access to digitized collections </a:t>
            </a:r>
            <a:endParaRPr lang="en-US" sz="3600">
              <a:cs typeface="Arial"/>
            </a:endParaRPr>
          </a:p>
        </p:txBody>
      </p:sp>
    </p:spTree>
    <p:extLst>
      <p:ext uri="{BB962C8B-B14F-4D97-AF65-F5344CB8AC3E}">
        <p14:creationId xmlns:p14="http://schemas.microsoft.com/office/powerpoint/2010/main" val="129376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514F2-215B-49F8-C4F1-5DA755DEC451}"/>
              </a:ext>
            </a:extLst>
          </p:cNvPr>
          <p:cNvSpPr>
            <a:spLocks noGrp="1"/>
          </p:cNvSpPr>
          <p:nvPr>
            <p:ph type="body" sz="quarter" idx="13"/>
          </p:nvPr>
        </p:nvSpPr>
        <p:spPr>
          <a:xfrm>
            <a:off x="469901" y="410878"/>
            <a:ext cx="11252197" cy="915256"/>
          </a:xfrm>
        </p:spPr>
        <p:txBody>
          <a:bodyPr vert="horz" lIns="91440" tIns="45720" rIns="91440" bIns="45720" anchor="t"/>
          <a:lstStyle/>
          <a:p>
            <a:pPr algn="ctr"/>
            <a:r>
              <a:rPr lang="en-US">
                <a:solidFill>
                  <a:schemeClr val="accent2"/>
                </a:solidFill>
              </a:rPr>
              <a:t>Address Archivists’ Challenges</a:t>
            </a:r>
            <a:endParaRPr lang="en-US">
              <a:solidFill>
                <a:schemeClr val="accent2"/>
              </a:solidFill>
              <a:cs typeface="Arial"/>
            </a:endParaRPr>
          </a:p>
        </p:txBody>
      </p:sp>
      <p:sp>
        <p:nvSpPr>
          <p:cNvPr id="3" name="Text Placeholder 2">
            <a:extLst>
              <a:ext uri="{FF2B5EF4-FFF2-40B4-BE49-F238E27FC236}">
                <a16:creationId xmlns:a16="http://schemas.microsoft.com/office/drawing/2014/main" id="{6BE1FC6D-45E4-5C2D-4F94-1CF6491A6579}"/>
              </a:ext>
            </a:extLst>
          </p:cNvPr>
          <p:cNvSpPr>
            <a:spLocks noGrp="1"/>
          </p:cNvSpPr>
          <p:nvPr>
            <p:ph type="body" sz="quarter" idx="12"/>
          </p:nvPr>
        </p:nvSpPr>
        <p:spPr>
          <a:xfrm>
            <a:off x="582540" y="1929068"/>
            <a:ext cx="11252197" cy="3813813"/>
          </a:xfrm>
        </p:spPr>
        <p:txBody>
          <a:bodyPr vert="horz" lIns="91440" tIns="45720" rIns="91440" bIns="45720" anchor="t"/>
          <a:lstStyle/>
          <a:p>
            <a:pPr marL="0" indent="0" algn="ctr">
              <a:buNone/>
            </a:pPr>
            <a:r>
              <a:rPr lang="en-US" sz="3600">
                <a:cs typeface="Arial"/>
              </a:rPr>
              <a:t>"</a:t>
            </a:r>
            <a:r>
              <a:rPr lang="en-US" sz="3600">
                <a:ea typeface="+mn-lt"/>
                <a:cs typeface="+mn-lt"/>
              </a:rPr>
              <a:t>Archivists face significant </a:t>
            </a:r>
            <a:r>
              <a:rPr lang="en-US" sz="3600" b="1">
                <a:ea typeface="+mn-lt"/>
                <a:cs typeface="+mn-lt"/>
              </a:rPr>
              <a:t>barriers and challenges in creating and publishing archival description</a:t>
            </a:r>
            <a:r>
              <a:rPr lang="en-US" sz="3600">
                <a:ea typeface="+mn-lt"/>
                <a:cs typeface="+mn-lt"/>
              </a:rPr>
              <a:t>. Inefficiencies in participating in current archival aggregation systems can exacerbate these issues, creating </a:t>
            </a:r>
            <a:r>
              <a:rPr lang="en-US" sz="3600" b="1">
                <a:ea typeface="+mn-lt"/>
                <a:cs typeface="+mn-lt"/>
              </a:rPr>
              <a:t>additional or redundant work</a:t>
            </a:r>
            <a:r>
              <a:rPr lang="en-US" sz="3600">
                <a:ea typeface="+mn-lt"/>
                <a:cs typeface="+mn-lt"/>
              </a:rPr>
              <a:t> for archivists and </a:t>
            </a:r>
            <a:r>
              <a:rPr lang="en-US" sz="3600" b="1">
                <a:ea typeface="+mn-lt"/>
                <a:cs typeface="+mn-lt"/>
              </a:rPr>
              <a:t>preventing participation in aggregation</a:t>
            </a:r>
            <a:r>
              <a:rPr lang="en-US" sz="3600">
                <a:ea typeface="+mn-lt"/>
                <a:cs typeface="+mn-lt"/>
              </a:rPr>
              <a:t>."</a:t>
            </a:r>
          </a:p>
          <a:p>
            <a:pPr marL="456565" indent="-456565"/>
            <a:endParaRPr lang="en-US">
              <a:cs typeface="Arial"/>
            </a:endParaRPr>
          </a:p>
        </p:txBody>
      </p:sp>
    </p:spTree>
    <p:extLst>
      <p:ext uri="{BB962C8B-B14F-4D97-AF65-F5344CB8AC3E}">
        <p14:creationId xmlns:p14="http://schemas.microsoft.com/office/powerpoint/2010/main" val="29722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0"/>
          <p:cNvSpPr txBox="1">
            <a:spLocks noGrp="1"/>
          </p:cNvSpPr>
          <p:nvPr>
            <p:ph type="body" idx="1"/>
          </p:nvPr>
        </p:nvSpPr>
        <p:spPr>
          <a:xfrm>
            <a:off x="469901" y="615971"/>
            <a:ext cx="11252197" cy="915256"/>
          </a:xfrm>
          <a:prstGeom prst="rect">
            <a:avLst/>
          </a:prstGeom>
          <a:noFill/>
          <a:ln>
            <a:noFill/>
          </a:ln>
        </p:spPr>
        <p:txBody>
          <a:bodyPr spcFirstLastPara="1" wrap="square" lIns="121900" tIns="60933" rIns="121900" bIns="60933" anchor="t" anchorCtr="0">
            <a:noAutofit/>
          </a:bodyPr>
          <a:lstStyle/>
          <a:p>
            <a:pPr marL="0" indent="0" algn="ctr">
              <a:spcBef>
                <a:spcPts val="0"/>
              </a:spcBef>
              <a:spcAft>
                <a:spcPts val="1600"/>
              </a:spcAft>
              <a:buSzPts val="2700"/>
            </a:pPr>
            <a:r>
              <a:rPr lang="en"/>
              <a:t>Archivists’ Description Challenges</a:t>
            </a:r>
            <a:endParaRPr/>
          </a:p>
        </p:txBody>
      </p:sp>
      <p:sp>
        <p:nvSpPr>
          <p:cNvPr id="438" name="Google Shape;438;p60"/>
          <p:cNvSpPr/>
          <p:nvPr/>
        </p:nvSpPr>
        <p:spPr>
          <a:xfrm>
            <a:off x="576400" y="2246453"/>
            <a:ext cx="11039200" cy="2216806"/>
          </a:xfrm>
          <a:prstGeom prst="wedgeRoundRectCallout">
            <a:avLst>
              <a:gd name="adj1" fmla="val -36040"/>
              <a:gd name="adj2" fmla="val 90776"/>
              <a:gd name="adj3" fmla="val 16667"/>
            </a:avLst>
          </a:prstGeom>
          <a:gradFill flip="none" rotWithShape="1">
            <a:gsLst>
              <a:gs pos="0">
                <a:srgbClr val="628CB8">
                  <a:tint val="66000"/>
                  <a:satMod val="160000"/>
                </a:srgbClr>
              </a:gs>
              <a:gs pos="50000">
                <a:srgbClr val="628CB8">
                  <a:tint val="44500"/>
                  <a:satMod val="160000"/>
                </a:srgbClr>
              </a:gs>
              <a:gs pos="100000">
                <a:srgbClr val="628CB8">
                  <a:tint val="23500"/>
                  <a:satMod val="160000"/>
                </a:srgbClr>
              </a:gs>
            </a:gsLst>
            <a:lin ang="2700000" scaled="1"/>
            <a:tileRect/>
          </a:gradFill>
          <a:ln w="9525" cap="flat" cmpd="sng">
            <a:solidFill>
              <a:srgbClr val="628CB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200" b="1">
                <a:solidFill>
                  <a:srgbClr val="000000"/>
                </a:solidFill>
                <a:latin typeface="Arial"/>
                <a:ea typeface="Arial"/>
                <a:cs typeface="Arial"/>
                <a:sym typeface="Arial"/>
              </a:rPr>
              <a:t>“we’re doing a lot of manual encoding, which means that for us, EAD encoding does not happen as a priority...I'll be honest.”    </a:t>
            </a:r>
            <a:r>
              <a:rPr lang="en" sz="2400">
                <a:solidFill>
                  <a:srgbClr val="000000"/>
                </a:solidFill>
                <a:latin typeface="Arial"/>
                <a:ea typeface="Arial"/>
                <a:cs typeface="Arial"/>
                <a:sym typeface="Arial"/>
              </a:rPr>
              <a:t>-</a:t>
            </a:r>
            <a:r>
              <a:rPr lang="en" sz="2400" i="1">
                <a:solidFill>
                  <a:srgbClr val="000000"/>
                </a:solidFill>
                <a:latin typeface="Arial"/>
                <a:ea typeface="Arial"/>
                <a:cs typeface="Arial"/>
                <a:sym typeface="Arial"/>
              </a:rPr>
              <a:t>Curator, Public library archive, Northeast</a:t>
            </a:r>
            <a:endParaRPr sz="24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p:nvPr/>
        </p:nvSpPr>
        <p:spPr>
          <a:xfrm>
            <a:off x="497682" y="455569"/>
            <a:ext cx="11252197" cy="915256"/>
          </a:xfrm>
          <a:prstGeom prst="rect">
            <a:avLst/>
          </a:prstGeom>
          <a:noFill/>
          <a:ln>
            <a:noFill/>
          </a:ln>
        </p:spPr>
        <p:txBody>
          <a:bodyPr spcFirstLastPara="1" wrap="square" lIns="91433" tIns="45700" rIns="91433" bIns="45700" anchor="t" anchorCtr="0">
            <a:noAutofit/>
          </a:bodyPr>
          <a:lstStyle/>
          <a:p>
            <a:pPr algn="ctr">
              <a:buClr>
                <a:schemeClr val="dk2"/>
              </a:buClr>
              <a:buSzPts val="3300"/>
            </a:pPr>
            <a:r>
              <a:rPr lang="en" sz="4400" b="1">
                <a:solidFill>
                  <a:schemeClr val="dk2"/>
                </a:solidFill>
                <a:latin typeface="Arial"/>
                <a:ea typeface="Arial"/>
                <a:cs typeface="Arial"/>
                <a:sym typeface="Arial"/>
              </a:rPr>
              <a:t>Archivists’ Aggregation Challenges</a:t>
            </a:r>
            <a:endParaRPr sz="1467"/>
          </a:p>
        </p:txBody>
      </p:sp>
      <p:sp>
        <p:nvSpPr>
          <p:cNvPr id="455" name="Google Shape;455;p62"/>
          <p:cNvSpPr/>
          <p:nvPr/>
        </p:nvSpPr>
        <p:spPr>
          <a:xfrm>
            <a:off x="372750" y="2186192"/>
            <a:ext cx="11502059" cy="2723431"/>
          </a:xfrm>
          <a:prstGeom prst="wedgeRoundRectCallout">
            <a:avLst>
              <a:gd name="adj1" fmla="val 47927"/>
              <a:gd name="adj2" fmla="val 81506"/>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200" b="1">
                <a:solidFill>
                  <a:schemeClr val="dk1"/>
                </a:solidFill>
                <a:latin typeface="Arial"/>
                <a:ea typeface="Arial"/>
                <a:cs typeface="Arial"/>
                <a:sym typeface="Arial"/>
              </a:rPr>
              <a:t>“We joined the [aggregator], and I have not put anything there yet because I have to reformat and redo the data that I have done already so that their system can read it and it's so time-consuming...” </a:t>
            </a:r>
            <a:r>
              <a:rPr lang="en" sz="3067" b="1">
                <a:solidFill>
                  <a:schemeClr val="dk1"/>
                </a:solidFill>
                <a:latin typeface="Arial"/>
                <a:ea typeface="Arial"/>
                <a:cs typeface="Arial"/>
                <a:sym typeface="Arial"/>
              </a:rPr>
              <a:t>	</a:t>
            </a:r>
          </a:p>
          <a:p>
            <a:r>
              <a:rPr lang="en" sz="3067" b="1" i="1">
                <a:solidFill>
                  <a:schemeClr val="dk1"/>
                </a:solidFill>
                <a:latin typeface="Arial"/>
                <a:ea typeface="Arial"/>
                <a:cs typeface="Arial"/>
                <a:sym typeface="Arial"/>
              </a:rPr>
              <a:t>           </a:t>
            </a:r>
            <a:r>
              <a:rPr lang="en" sz="2400" b="1" i="1">
                <a:solidFill>
                  <a:schemeClr val="dk1"/>
                </a:solidFill>
                <a:latin typeface="Arial"/>
                <a:ea typeface="Arial"/>
                <a:cs typeface="Arial"/>
                <a:sym typeface="Arial"/>
              </a:rPr>
              <a:t>                                          </a:t>
            </a:r>
            <a:r>
              <a:rPr lang="en" sz="2800" i="1">
                <a:solidFill>
                  <a:schemeClr val="dk1"/>
                </a:solidFill>
                <a:latin typeface="Arial"/>
                <a:ea typeface="Arial"/>
                <a:cs typeface="Arial"/>
                <a:sym typeface="Arial"/>
              </a:rPr>
              <a:t>--Archivist, Museum archive, Midwest</a:t>
            </a:r>
            <a:r>
              <a:rPr lang="en" sz="2800">
                <a:solidFill>
                  <a:schemeClr val="dk1"/>
                </a:solidFill>
                <a:latin typeface="Arial"/>
                <a:ea typeface="Arial"/>
                <a:cs typeface="Arial"/>
                <a:sym typeface="Arial"/>
              </a:rPr>
              <a:t> </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514F2-215B-49F8-C4F1-5DA755DEC451}"/>
              </a:ext>
            </a:extLst>
          </p:cNvPr>
          <p:cNvSpPr>
            <a:spLocks noGrp="1"/>
          </p:cNvSpPr>
          <p:nvPr>
            <p:ph type="body" sz="quarter" idx="13"/>
          </p:nvPr>
        </p:nvSpPr>
        <p:spPr>
          <a:xfrm>
            <a:off x="468759" y="506348"/>
            <a:ext cx="11252197" cy="915256"/>
          </a:xfrm>
        </p:spPr>
        <p:txBody>
          <a:bodyPr vert="horz" lIns="91440" tIns="45720" rIns="91440" bIns="45720" anchor="t"/>
          <a:lstStyle/>
          <a:p>
            <a:pPr algn="ctr"/>
            <a:r>
              <a:rPr lang="en-US" sz="4000">
                <a:solidFill>
                  <a:schemeClr val="accent2"/>
                </a:solidFill>
              </a:rPr>
              <a:t>Address Inequity in the Archival Landscape</a:t>
            </a:r>
            <a:endParaRPr lang="en-US" sz="4000">
              <a:solidFill>
                <a:schemeClr val="accent2"/>
              </a:solidFill>
              <a:cs typeface="Arial"/>
            </a:endParaRPr>
          </a:p>
        </p:txBody>
      </p:sp>
      <p:sp>
        <p:nvSpPr>
          <p:cNvPr id="3" name="Text Placeholder 2">
            <a:extLst>
              <a:ext uri="{FF2B5EF4-FFF2-40B4-BE49-F238E27FC236}">
                <a16:creationId xmlns:a16="http://schemas.microsoft.com/office/drawing/2014/main" id="{6BE1FC6D-45E4-5C2D-4F94-1CF6491A6579}"/>
              </a:ext>
            </a:extLst>
          </p:cNvPr>
          <p:cNvSpPr>
            <a:spLocks noGrp="1"/>
          </p:cNvSpPr>
          <p:nvPr>
            <p:ph type="body" sz="quarter" idx="12"/>
          </p:nvPr>
        </p:nvSpPr>
        <p:spPr>
          <a:xfrm>
            <a:off x="526269" y="1861826"/>
            <a:ext cx="11252197" cy="3080568"/>
          </a:xfrm>
        </p:spPr>
        <p:txBody>
          <a:bodyPr vert="horz" lIns="91440" tIns="45720" rIns="91440" bIns="45720" anchor="t"/>
          <a:lstStyle/>
          <a:p>
            <a:pPr marL="0" indent="0" algn="ctr">
              <a:buNone/>
            </a:pPr>
            <a:r>
              <a:rPr lang="en-US" sz="3600">
                <a:ea typeface="+mn-lt"/>
                <a:cs typeface="+mn-lt"/>
              </a:rPr>
              <a:t>"Our research identifies that there is significant unevenness in the resources available to both archives and archival researchers, with real impacts on the historical record, scholarship, and knowledge access and dissemination"</a:t>
            </a:r>
            <a:endParaRPr lang="en-US" sz="3600" b="1">
              <a:ea typeface="+mn-lt"/>
              <a:cs typeface="+mn-lt"/>
            </a:endParaRPr>
          </a:p>
          <a:p>
            <a:pPr marL="456565" indent="-456565"/>
            <a:endParaRPr lang="en-US">
              <a:cs typeface="Arial"/>
            </a:endParaRPr>
          </a:p>
          <a:p>
            <a:pPr marL="456565" indent="-456565"/>
            <a:endParaRPr lang="en-US">
              <a:cs typeface="Arial"/>
            </a:endParaRPr>
          </a:p>
        </p:txBody>
      </p:sp>
    </p:spTree>
    <p:extLst>
      <p:ext uri="{BB962C8B-B14F-4D97-AF65-F5344CB8AC3E}">
        <p14:creationId xmlns:p14="http://schemas.microsoft.com/office/powerpoint/2010/main" val="3007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514F2-215B-49F8-C4F1-5DA755DEC451}"/>
              </a:ext>
            </a:extLst>
          </p:cNvPr>
          <p:cNvSpPr>
            <a:spLocks noGrp="1"/>
          </p:cNvSpPr>
          <p:nvPr>
            <p:ph type="body" sz="quarter" idx="13"/>
          </p:nvPr>
        </p:nvSpPr>
        <p:spPr>
          <a:xfrm>
            <a:off x="454382" y="276310"/>
            <a:ext cx="11252197" cy="915256"/>
          </a:xfrm>
        </p:spPr>
        <p:txBody>
          <a:bodyPr vert="horz" lIns="91440" tIns="45720" rIns="91440" bIns="45720" anchor="t"/>
          <a:lstStyle/>
          <a:p>
            <a:pPr algn="ctr"/>
            <a:r>
              <a:rPr lang="en-US" sz="4000">
                <a:solidFill>
                  <a:schemeClr val="accent2"/>
                </a:solidFill>
              </a:rPr>
              <a:t>Address Inequity in the Archival Landscape</a:t>
            </a:r>
            <a:endParaRPr lang="en-US" sz="4000">
              <a:solidFill>
                <a:schemeClr val="accent2"/>
              </a:solidFill>
              <a:cs typeface="Arial"/>
            </a:endParaRPr>
          </a:p>
        </p:txBody>
      </p:sp>
      <p:sp>
        <p:nvSpPr>
          <p:cNvPr id="3" name="Text Placeholder 2">
            <a:extLst>
              <a:ext uri="{FF2B5EF4-FFF2-40B4-BE49-F238E27FC236}">
                <a16:creationId xmlns:a16="http://schemas.microsoft.com/office/drawing/2014/main" id="{6BE1FC6D-45E4-5C2D-4F94-1CF6491A6579}"/>
              </a:ext>
            </a:extLst>
          </p:cNvPr>
          <p:cNvSpPr>
            <a:spLocks noGrp="1"/>
          </p:cNvSpPr>
          <p:nvPr>
            <p:ph type="body" sz="quarter" idx="12"/>
          </p:nvPr>
        </p:nvSpPr>
        <p:spPr>
          <a:xfrm>
            <a:off x="741929" y="1372996"/>
            <a:ext cx="10605217" cy="4475171"/>
          </a:xfrm>
        </p:spPr>
        <p:txBody>
          <a:bodyPr vert="horz" lIns="91440" tIns="45720" rIns="91440" bIns="45720" anchor="t"/>
          <a:lstStyle/>
          <a:p>
            <a:pPr marL="0" indent="0" algn="ctr">
              <a:buNone/>
            </a:pPr>
            <a:r>
              <a:rPr lang="en-US" sz="3600" b="1">
                <a:cs typeface="Arial"/>
              </a:rPr>
              <a:t>Inequity for Archives and Researchers </a:t>
            </a:r>
            <a:endParaRPr lang="en-US" b="1">
              <a:cs typeface="Arial"/>
            </a:endParaRPr>
          </a:p>
          <a:p>
            <a:pPr marL="0" indent="0">
              <a:buNone/>
            </a:pPr>
            <a:endParaRPr lang="en-US">
              <a:cs typeface="Arial"/>
            </a:endParaRPr>
          </a:p>
          <a:p>
            <a:pPr marL="0" indent="0">
              <a:buNone/>
            </a:pPr>
            <a:r>
              <a:rPr lang="en-US" b="1">
                <a:cs typeface="Arial"/>
              </a:rPr>
              <a:t>Key Challenges:</a:t>
            </a:r>
          </a:p>
          <a:p>
            <a:pPr marL="456565" indent="-456565"/>
            <a:r>
              <a:rPr lang="en-US"/>
              <a:t>Visibility of collections held in small and underfunded archives</a:t>
            </a:r>
            <a:endParaRPr lang="en-US" err="1">
              <a:cs typeface="Arial"/>
            </a:endParaRPr>
          </a:p>
          <a:p>
            <a:pPr marL="456565" indent="-456565"/>
            <a:r>
              <a:rPr lang="en-US"/>
              <a:t>Support for participation for small institutions</a:t>
            </a:r>
            <a:endParaRPr lang="en-US">
              <a:cs typeface="Arial"/>
            </a:endParaRPr>
          </a:p>
          <a:p>
            <a:pPr marL="456565" indent="-456565"/>
            <a:r>
              <a:rPr lang="en-US"/>
              <a:t>Inequity in who can access archival collections</a:t>
            </a:r>
            <a:endParaRPr lang="en-US">
              <a:cs typeface="Arial"/>
            </a:endParaRPr>
          </a:p>
          <a:p>
            <a:pPr marL="456565" indent="-456565"/>
            <a:endParaRPr lang="en-US">
              <a:cs typeface="Arial"/>
            </a:endParaRPr>
          </a:p>
          <a:p>
            <a:pPr marL="456565" indent="-456565"/>
            <a:endParaRPr lang="en-US">
              <a:cs typeface="Arial"/>
            </a:endParaRPr>
          </a:p>
        </p:txBody>
      </p:sp>
    </p:spTree>
    <p:extLst>
      <p:ext uri="{BB962C8B-B14F-4D97-AF65-F5344CB8AC3E}">
        <p14:creationId xmlns:p14="http://schemas.microsoft.com/office/powerpoint/2010/main" val="11385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B2FD3-704B-54C9-2A8F-D18B6129A822}"/>
              </a:ext>
            </a:extLst>
          </p:cNvPr>
          <p:cNvSpPr>
            <a:spLocks noGrp="1"/>
          </p:cNvSpPr>
          <p:nvPr>
            <p:ph type="body" sz="quarter" idx="13"/>
          </p:nvPr>
        </p:nvSpPr>
        <p:spPr/>
        <p:txBody>
          <a:bodyPr/>
          <a:lstStyle/>
          <a:p>
            <a:r>
              <a:rPr lang="en-US"/>
              <a:t>Potential Challenges to Sustainability</a:t>
            </a:r>
          </a:p>
        </p:txBody>
      </p:sp>
      <p:sp>
        <p:nvSpPr>
          <p:cNvPr id="3" name="Text Placeholder 2">
            <a:extLst>
              <a:ext uri="{FF2B5EF4-FFF2-40B4-BE49-F238E27FC236}">
                <a16:creationId xmlns:a16="http://schemas.microsoft.com/office/drawing/2014/main" id="{7938E96C-D8AB-41FC-A036-6403D0058C47}"/>
              </a:ext>
            </a:extLst>
          </p:cNvPr>
          <p:cNvSpPr>
            <a:spLocks noGrp="1"/>
          </p:cNvSpPr>
          <p:nvPr>
            <p:ph type="body" sz="quarter" idx="12"/>
          </p:nvPr>
        </p:nvSpPr>
        <p:spPr/>
        <p:txBody>
          <a:bodyPr anchor="ctr"/>
          <a:lstStyle/>
          <a:p>
            <a:pPr marL="0" indent="0" algn="ctr">
              <a:buNone/>
            </a:pPr>
            <a:r>
              <a:rPr lang="en-US"/>
              <a:t>“</a:t>
            </a:r>
            <a:r>
              <a:rPr lang="en-US" sz="3600"/>
              <a:t>A guiding principle for the NAFAN project has been ‘we must design our work with sustainability in mind from the outset.’” </a:t>
            </a:r>
          </a:p>
          <a:p>
            <a:pPr marL="0" indent="0">
              <a:buNone/>
            </a:pPr>
            <a:endParaRPr lang="en-US"/>
          </a:p>
        </p:txBody>
      </p:sp>
    </p:spTree>
    <p:extLst>
      <p:ext uri="{BB962C8B-B14F-4D97-AF65-F5344CB8AC3E}">
        <p14:creationId xmlns:p14="http://schemas.microsoft.com/office/powerpoint/2010/main" val="193468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BAFC5-04CD-BC54-911A-94FF8D388167}"/>
              </a:ext>
            </a:extLst>
          </p:cNvPr>
          <p:cNvSpPr>
            <a:spLocks noGrp="1"/>
          </p:cNvSpPr>
          <p:nvPr>
            <p:ph type="body" sz="quarter" idx="13"/>
          </p:nvPr>
        </p:nvSpPr>
        <p:spPr>
          <a:xfrm>
            <a:off x="63614" y="379585"/>
            <a:ext cx="12053272" cy="915256"/>
          </a:xfrm>
        </p:spPr>
        <p:txBody>
          <a:bodyPr vert="horz" lIns="91440" tIns="45720" rIns="91440" bIns="45720" anchor="t"/>
          <a:lstStyle/>
          <a:p>
            <a:pPr algn="ctr"/>
            <a:r>
              <a:rPr lang="en-US">
                <a:cs typeface="Arial"/>
              </a:rPr>
              <a:t> </a:t>
            </a:r>
            <a:r>
              <a:rPr lang="en-US" sz="4600">
                <a:cs typeface="Arial"/>
              </a:rPr>
              <a:t>Discovery Expectations &amp; Data Realities</a:t>
            </a:r>
            <a:r>
              <a:rPr lang="en-US">
                <a:cs typeface="Arial"/>
              </a:rPr>
              <a:t> </a:t>
            </a:r>
          </a:p>
        </p:txBody>
      </p:sp>
      <p:sp>
        <p:nvSpPr>
          <p:cNvPr id="3" name="Text Placeholder 2">
            <a:extLst>
              <a:ext uri="{FF2B5EF4-FFF2-40B4-BE49-F238E27FC236}">
                <a16:creationId xmlns:a16="http://schemas.microsoft.com/office/drawing/2014/main" id="{7561063D-107B-58FC-D4C8-E055FC6A448D}"/>
              </a:ext>
            </a:extLst>
          </p:cNvPr>
          <p:cNvSpPr>
            <a:spLocks noGrp="1"/>
          </p:cNvSpPr>
          <p:nvPr>
            <p:ph type="body" sz="quarter" idx="12"/>
          </p:nvPr>
        </p:nvSpPr>
        <p:spPr>
          <a:xfrm>
            <a:off x="612533" y="1991222"/>
            <a:ext cx="11252197" cy="3138077"/>
          </a:xfrm>
        </p:spPr>
        <p:txBody>
          <a:bodyPr vert="horz" lIns="91440" tIns="45720" rIns="91440" bIns="45720" anchor="t"/>
          <a:lstStyle/>
          <a:p>
            <a:pPr marL="0" indent="0">
              <a:buNone/>
            </a:pPr>
            <a:r>
              <a:rPr lang="en-US" sz="3600" b="1">
                <a:ea typeface="+mn-lt"/>
                <a:cs typeface="+mn-lt"/>
              </a:rPr>
              <a:t>There is a tension between:</a:t>
            </a:r>
          </a:p>
          <a:p>
            <a:pPr marL="571500" indent="-571500"/>
            <a:r>
              <a:rPr lang="en-US">
                <a:ea typeface="+mn-lt"/>
                <a:cs typeface="+mn-lt"/>
              </a:rPr>
              <a:t>Archivist attitudes around aggregation data requirements </a:t>
            </a:r>
          </a:p>
          <a:p>
            <a:pPr marL="571500" indent="-571500"/>
            <a:r>
              <a:rPr lang="en-US">
                <a:ea typeface="+mn-lt"/>
                <a:cs typeface="+mn-lt"/>
              </a:rPr>
              <a:t>Users’ discovery desires</a:t>
            </a:r>
          </a:p>
          <a:p>
            <a:pPr marL="571500" indent="-571500"/>
            <a:r>
              <a:rPr lang="en-US">
                <a:ea typeface="+mn-lt"/>
                <a:cs typeface="+mn-lt"/>
              </a:rPr>
              <a:t>Archivists’ discovery expectations</a:t>
            </a:r>
            <a:endParaRPr lang="en-US">
              <a:cs typeface="Arial"/>
            </a:endParaRPr>
          </a:p>
        </p:txBody>
      </p:sp>
    </p:spTree>
    <p:extLst>
      <p:ext uri="{BB962C8B-B14F-4D97-AF65-F5344CB8AC3E}">
        <p14:creationId xmlns:p14="http://schemas.microsoft.com/office/powerpoint/2010/main" val="170339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83345-CB39-8F4C-8E57-98BB01D2D0AA}"/>
              </a:ext>
            </a:extLst>
          </p:cNvPr>
          <p:cNvSpPr>
            <a:spLocks noGrp="1"/>
          </p:cNvSpPr>
          <p:nvPr>
            <p:ph type="body" sz="quarter" idx="13"/>
          </p:nvPr>
        </p:nvSpPr>
        <p:spPr>
          <a:xfrm>
            <a:off x="537994" y="282641"/>
            <a:ext cx="11252197" cy="915256"/>
          </a:xfrm>
        </p:spPr>
        <p:txBody>
          <a:bodyPr>
            <a:normAutofit/>
          </a:bodyPr>
          <a:lstStyle/>
          <a:p>
            <a:pPr algn="ctr"/>
            <a:r>
              <a:rPr lang="en-US">
                <a:solidFill>
                  <a:srgbClr val="0070C0"/>
                </a:solidFill>
              </a:rPr>
              <a:t>Research Advisory Group</a:t>
            </a:r>
          </a:p>
        </p:txBody>
      </p:sp>
      <p:sp>
        <p:nvSpPr>
          <p:cNvPr id="3" name="Text Placeholder 2">
            <a:extLst>
              <a:ext uri="{FF2B5EF4-FFF2-40B4-BE49-F238E27FC236}">
                <a16:creationId xmlns:a16="http://schemas.microsoft.com/office/drawing/2014/main" id="{B020EB3C-6B50-0E4C-92DE-F5080B39611B}"/>
              </a:ext>
            </a:extLst>
          </p:cNvPr>
          <p:cNvSpPr>
            <a:spLocks noGrp="1"/>
          </p:cNvSpPr>
          <p:nvPr>
            <p:ph type="body" sz="quarter" idx="12"/>
          </p:nvPr>
        </p:nvSpPr>
        <p:spPr>
          <a:xfrm>
            <a:off x="136187" y="1372996"/>
            <a:ext cx="12055813" cy="4716519"/>
          </a:xfrm>
        </p:spPr>
        <p:txBody>
          <a:bodyPr/>
          <a:lstStyle/>
          <a:p>
            <a:r>
              <a:rPr lang="en-US" sz="2800"/>
              <a:t>Bill </a:t>
            </a:r>
            <a:r>
              <a:rPr lang="en-US" sz="2800" err="1"/>
              <a:t>Stingone</a:t>
            </a:r>
            <a:r>
              <a:rPr lang="en-US" sz="2800"/>
              <a:t>, New York Public Library</a:t>
            </a:r>
          </a:p>
          <a:p>
            <a:r>
              <a:rPr lang="en-US" sz="2800"/>
              <a:t>Derek Mosley, Auburn Avenue Research Library on African American Culture and History, Atlanta-Fulton Public Library</a:t>
            </a:r>
          </a:p>
          <a:p>
            <a:r>
              <a:rPr lang="en-US" sz="2800"/>
              <a:t>Hillel Arnold, Rockefeller Archives Center</a:t>
            </a:r>
          </a:p>
          <a:p>
            <a:r>
              <a:rPr lang="en-US" sz="2800"/>
              <a:t>Holly </a:t>
            </a:r>
            <a:r>
              <a:rPr lang="en-US" sz="2800" err="1"/>
              <a:t>Mengel</a:t>
            </a:r>
            <a:r>
              <a:rPr lang="en-US" sz="2800"/>
              <a:t>, University of Pennsylvania, </a:t>
            </a:r>
            <a:r>
              <a:rPr lang="en-US" sz="2800" err="1"/>
              <a:t>Kislak</a:t>
            </a:r>
            <a:r>
              <a:rPr lang="en-US" sz="2800"/>
              <a:t> Center (PACSCL)</a:t>
            </a:r>
          </a:p>
          <a:p>
            <a:r>
              <a:rPr lang="en-US" sz="2800"/>
              <a:t>Lydia Tang, </a:t>
            </a:r>
            <a:r>
              <a:rPr lang="en-US" sz="2800" err="1"/>
              <a:t>Lyrasis</a:t>
            </a:r>
            <a:r>
              <a:rPr lang="en-US" sz="2800"/>
              <a:t> </a:t>
            </a:r>
          </a:p>
          <a:p>
            <a:r>
              <a:rPr lang="en-US" sz="2800"/>
              <a:t>Molly Bruce Patterson, Rhode Island College (RIAMCO)</a:t>
            </a:r>
          </a:p>
          <a:p>
            <a:r>
              <a:rPr lang="en-US" sz="2800"/>
              <a:t>Rachel Walton, Rollins College</a:t>
            </a:r>
          </a:p>
          <a:p>
            <a:r>
              <a:rPr lang="en-US" sz="2800"/>
              <a:t>Ricky </a:t>
            </a:r>
            <a:r>
              <a:rPr lang="en-US" sz="2800" err="1"/>
              <a:t>Punzalan</a:t>
            </a:r>
            <a:r>
              <a:rPr lang="en-US" sz="2800"/>
              <a:t>, University of Michigan, School of Information</a:t>
            </a:r>
          </a:p>
          <a:p>
            <a:pPr marL="0" indent="0">
              <a:buNone/>
            </a:pPr>
            <a:endParaRPr lang="en-US"/>
          </a:p>
        </p:txBody>
      </p:sp>
    </p:spTree>
    <p:extLst>
      <p:ext uri="{BB962C8B-B14F-4D97-AF65-F5344CB8AC3E}">
        <p14:creationId xmlns:p14="http://schemas.microsoft.com/office/powerpoint/2010/main" val="373273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BAFC5-04CD-BC54-911A-94FF8D388167}"/>
              </a:ext>
            </a:extLst>
          </p:cNvPr>
          <p:cNvSpPr>
            <a:spLocks noGrp="1"/>
          </p:cNvSpPr>
          <p:nvPr>
            <p:ph type="body" sz="quarter" idx="13"/>
          </p:nvPr>
        </p:nvSpPr>
        <p:spPr>
          <a:xfrm>
            <a:off x="63614" y="379585"/>
            <a:ext cx="12053272" cy="915256"/>
          </a:xfrm>
        </p:spPr>
        <p:txBody>
          <a:bodyPr vert="horz" lIns="91440" tIns="45720" rIns="91440" bIns="45720" anchor="t"/>
          <a:lstStyle/>
          <a:p>
            <a:pPr algn="ctr"/>
            <a:r>
              <a:rPr lang="en-US">
                <a:cs typeface="Arial"/>
              </a:rPr>
              <a:t> </a:t>
            </a:r>
            <a:r>
              <a:rPr lang="en-US" sz="4600">
                <a:cs typeface="Arial"/>
              </a:rPr>
              <a:t>Cost Expectations &amp; Resource Realities</a:t>
            </a:r>
            <a:r>
              <a:rPr lang="en-US">
                <a:cs typeface="Arial"/>
              </a:rPr>
              <a:t> </a:t>
            </a:r>
          </a:p>
        </p:txBody>
      </p:sp>
      <p:sp>
        <p:nvSpPr>
          <p:cNvPr id="3" name="Text Placeholder 2">
            <a:extLst>
              <a:ext uri="{FF2B5EF4-FFF2-40B4-BE49-F238E27FC236}">
                <a16:creationId xmlns:a16="http://schemas.microsoft.com/office/drawing/2014/main" id="{7561063D-107B-58FC-D4C8-E055FC6A448D}"/>
              </a:ext>
            </a:extLst>
          </p:cNvPr>
          <p:cNvSpPr>
            <a:spLocks noGrp="1"/>
          </p:cNvSpPr>
          <p:nvPr>
            <p:ph type="body" sz="quarter" idx="12"/>
          </p:nvPr>
        </p:nvSpPr>
        <p:spPr/>
        <p:txBody>
          <a:bodyPr vert="horz" lIns="91440" tIns="45720" rIns="91440" bIns="45720" anchor="t"/>
          <a:lstStyle/>
          <a:p>
            <a:pPr marL="0" indent="0">
              <a:buNone/>
            </a:pPr>
            <a:endParaRPr lang="en-US">
              <a:ea typeface="+mn-lt"/>
              <a:cs typeface="+mn-lt"/>
            </a:endParaRPr>
          </a:p>
          <a:p>
            <a:pPr marL="0" indent="0">
              <a:buNone/>
            </a:pPr>
            <a:r>
              <a:rPr lang="en-US" sz="3600" b="1">
                <a:ea typeface="+mn-lt"/>
                <a:cs typeface="+mn-lt"/>
              </a:rPr>
              <a:t>There is a tension between: </a:t>
            </a:r>
          </a:p>
          <a:p>
            <a:pPr marL="571500" indent="-571500"/>
            <a:r>
              <a:rPr lang="en-US">
                <a:ea typeface="+mn-lt"/>
                <a:cs typeface="+mn-lt"/>
              </a:rPr>
              <a:t>Archivists’ expectations for a low- or no-cost service </a:t>
            </a:r>
          </a:p>
          <a:p>
            <a:pPr marL="571500" indent="-571500"/>
            <a:r>
              <a:rPr lang="en-US">
                <a:ea typeface="+mn-lt"/>
                <a:cs typeface="+mn-lt"/>
              </a:rPr>
              <a:t>Desired contributor support and aggregation features</a:t>
            </a:r>
            <a:endParaRPr lang="en-US"/>
          </a:p>
        </p:txBody>
      </p:sp>
    </p:spTree>
    <p:extLst>
      <p:ext uri="{BB962C8B-B14F-4D97-AF65-F5344CB8AC3E}">
        <p14:creationId xmlns:p14="http://schemas.microsoft.com/office/powerpoint/2010/main" val="249687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61063D-107B-58FC-D4C8-E055FC6A448D}"/>
              </a:ext>
            </a:extLst>
          </p:cNvPr>
          <p:cNvSpPr>
            <a:spLocks noGrp="1"/>
          </p:cNvSpPr>
          <p:nvPr>
            <p:ph type="body" sz="quarter" idx="12"/>
          </p:nvPr>
        </p:nvSpPr>
        <p:spPr>
          <a:xfrm>
            <a:off x="580991" y="1541807"/>
            <a:ext cx="11252197" cy="4000863"/>
          </a:xfrm>
        </p:spPr>
        <p:txBody>
          <a:bodyPr vert="horz" lIns="91440" tIns="45720" rIns="91440" bIns="45720" anchor="t"/>
          <a:lstStyle/>
          <a:p>
            <a:pPr marL="0" indent="0" algn="ctr">
              <a:buNone/>
            </a:pPr>
            <a:r>
              <a:rPr lang="en-US" sz="3600" b="1">
                <a:ea typeface="+mn-lt"/>
                <a:cs typeface="+mn-lt"/>
              </a:rPr>
              <a:t>“</a:t>
            </a:r>
            <a:r>
              <a:rPr lang="en-US" sz="3600">
                <a:ea typeface="+mn-lt"/>
                <a:cs typeface="+mn-lt"/>
              </a:rPr>
              <a:t>T</a:t>
            </a:r>
            <a:r>
              <a:rPr lang="en-US" sz="3600">
                <a:effectLst/>
                <a:latin typeface="Arial" panose="020B0604020202020204" pitchFamily="34" charset="0"/>
              </a:rPr>
              <a:t>here is </a:t>
            </a:r>
            <a:r>
              <a:rPr lang="en-US" sz="3600" b="1">
                <a:effectLst/>
                <a:latin typeface="Arial" panose="020B0604020202020204" pitchFamily="34" charset="0"/>
              </a:rPr>
              <a:t>significant value to be drawn from a national aggregation</a:t>
            </a:r>
            <a:r>
              <a:rPr lang="en-US" sz="3600">
                <a:effectLst/>
                <a:latin typeface="Arial" panose="020B0604020202020204" pitchFamily="34" charset="0"/>
              </a:rPr>
              <a:t> of archival description, and there are </a:t>
            </a:r>
            <a:r>
              <a:rPr lang="en-US" sz="3600" b="1">
                <a:effectLst/>
                <a:latin typeface="Arial" panose="020B0604020202020204" pitchFamily="34" charset="0"/>
              </a:rPr>
              <a:t>significant challenges to overcome </a:t>
            </a:r>
            <a:r>
              <a:rPr lang="en-US" sz="3600">
                <a:effectLst/>
                <a:latin typeface="Arial" panose="020B0604020202020204" pitchFamily="34" charset="0"/>
              </a:rPr>
              <a:t>to build the community of participation a national finding aid aggregation will require </a:t>
            </a:r>
            <a:r>
              <a:rPr lang="en-US" sz="3600" b="1">
                <a:effectLst/>
                <a:latin typeface="Arial" panose="020B0604020202020204" pitchFamily="34" charset="0"/>
              </a:rPr>
              <a:t>to be sustainable</a:t>
            </a:r>
            <a:r>
              <a:rPr lang="en-US" sz="3600">
                <a:effectLst/>
                <a:latin typeface="Arial" panose="020B0604020202020204" pitchFamily="34" charset="0"/>
              </a:rPr>
              <a:t>.</a:t>
            </a:r>
            <a:r>
              <a:rPr lang="en-US" sz="3600" b="1">
                <a:effectLst/>
                <a:latin typeface="Arial" panose="020B0604020202020204" pitchFamily="34" charset="0"/>
              </a:rPr>
              <a:t>”</a:t>
            </a:r>
            <a:r>
              <a:rPr lang="en-US" sz="3600">
                <a:effectLst/>
                <a:latin typeface="Arial" panose="020B0604020202020204" pitchFamily="34" charset="0"/>
              </a:rPr>
              <a:t> </a:t>
            </a:r>
            <a:endParaRPr lang="en-US" sz="3600">
              <a:ea typeface="+mn-lt"/>
              <a:cs typeface="+mn-lt"/>
            </a:endParaRPr>
          </a:p>
        </p:txBody>
      </p:sp>
    </p:spTree>
    <p:extLst>
      <p:ext uri="{BB962C8B-B14F-4D97-AF65-F5344CB8AC3E}">
        <p14:creationId xmlns:p14="http://schemas.microsoft.com/office/powerpoint/2010/main" val="195866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E017-D97F-FD4A-893A-3856A1C94089}"/>
              </a:ext>
            </a:extLst>
          </p:cNvPr>
          <p:cNvSpPr>
            <a:spLocks noGrp="1"/>
          </p:cNvSpPr>
          <p:nvPr>
            <p:ph type="body" sz="quarter" idx="10"/>
          </p:nvPr>
        </p:nvSpPr>
        <p:spPr/>
        <p:txBody>
          <a:bodyPr vert="horz" lIns="274320" tIns="45720" rIns="274320" bIns="45720" anchor="t">
            <a:spAutoFit/>
          </a:bodyPr>
          <a:lstStyle/>
          <a:p>
            <a:r>
              <a:rPr lang="en-US"/>
              <a:t>Wrap Up &amp; Questions</a:t>
            </a:r>
          </a:p>
        </p:txBody>
      </p:sp>
      <p:sp>
        <p:nvSpPr>
          <p:cNvPr id="3" name="Text Placeholder 2">
            <a:extLst>
              <a:ext uri="{FF2B5EF4-FFF2-40B4-BE49-F238E27FC236}">
                <a16:creationId xmlns:a16="http://schemas.microsoft.com/office/drawing/2014/main" id="{08142739-98A8-BB44-8E2A-9EFB9535580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3334B71-D7EF-C844-9B45-CEC244E96BA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040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3" name="Text Placeholder 2">
            <a:extLst>
              <a:ext uri="{FF2B5EF4-FFF2-40B4-BE49-F238E27FC236}">
                <a16:creationId xmlns:a16="http://schemas.microsoft.com/office/drawing/2014/main" id="{4E924A44-34F5-D44E-3F7C-E180C22B1A88}"/>
              </a:ext>
            </a:extLst>
          </p:cNvPr>
          <p:cNvSpPr>
            <a:spLocks noGrp="1"/>
          </p:cNvSpPr>
          <p:nvPr>
            <p:ph type="body" sz="quarter" idx="13"/>
          </p:nvPr>
        </p:nvSpPr>
        <p:spPr>
          <a:xfrm>
            <a:off x="376228" y="313596"/>
            <a:ext cx="11252197" cy="915256"/>
          </a:xfrm>
        </p:spPr>
        <p:txBody>
          <a:bodyPr vert="horz" lIns="91440" tIns="45720" rIns="91440" bIns="45720" anchor="t"/>
          <a:lstStyle/>
          <a:p>
            <a:pPr algn="ctr"/>
            <a:r>
              <a:rPr lang="en">
                <a:solidFill>
                  <a:srgbClr val="236192"/>
                </a:solidFill>
              </a:rPr>
              <a:t>Learn More</a:t>
            </a:r>
            <a:endParaRPr lang="en-US"/>
          </a:p>
        </p:txBody>
      </p:sp>
      <p:sp>
        <p:nvSpPr>
          <p:cNvPr id="635" name="Google Shape;635;p87">
            <a:extLst>
              <a:ext uri="{C183D7F6-B498-43B3-948B-1728B52AA6E4}">
                <adec:decorative xmlns:adec="http://schemas.microsoft.com/office/drawing/2017/decorative" val="1"/>
              </a:ext>
            </a:extLst>
          </p:cNvPr>
          <p:cNvSpPr txBox="1"/>
          <p:nvPr/>
        </p:nvSpPr>
        <p:spPr>
          <a:xfrm>
            <a:off x="6096000" y="1987201"/>
            <a:ext cx="5602800" cy="574412"/>
          </a:xfrm>
          <a:prstGeom prst="rect">
            <a:avLst/>
          </a:prstGeom>
          <a:noFill/>
          <a:ln>
            <a:noFill/>
          </a:ln>
        </p:spPr>
        <p:txBody>
          <a:bodyPr spcFirstLastPara="1" wrap="square" lIns="121900" tIns="121900" rIns="121900" bIns="121900" anchor="t" anchorCtr="0">
            <a:spAutoFit/>
          </a:bodyPr>
          <a:lstStyle/>
          <a:p>
            <a:pPr algn="ctr"/>
            <a:endParaRPr lang="en" sz="2100" u="sng">
              <a:solidFill>
                <a:schemeClr val="hlink"/>
              </a:solidFill>
              <a:cs typeface="Arial"/>
            </a:endParaRPr>
          </a:p>
        </p:txBody>
      </p:sp>
      <p:sp>
        <p:nvSpPr>
          <p:cNvPr id="638" name="Google Shape;638;p87"/>
          <p:cNvSpPr txBox="1"/>
          <p:nvPr/>
        </p:nvSpPr>
        <p:spPr>
          <a:xfrm>
            <a:off x="381000" y="919745"/>
            <a:ext cx="11595411" cy="5024000"/>
          </a:xfrm>
          <a:prstGeom prst="rect">
            <a:avLst/>
          </a:prstGeom>
          <a:noFill/>
          <a:ln>
            <a:noFill/>
          </a:ln>
        </p:spPr>
        <p:txBody>
          <a:bodyPr spcFirstLastPara="1" wrap="square" lIns="91433" tIns="45700" rIns="91433" bIns="45700" anchor="ctr" anchorCtr="0">
            <a:noAutofit/>
          </a:bodyPr>
          <a:lstStyle/>
          <a:p>
            <a:pPr marL="456565" indent="-440055">
              <a:lnSpc>
                <a:spcPct val="200000"/>
              </a:lnSpc>
              <a:buClr>
                <a:schemeClr val="dk1"/>
              </a:buClr>
              <a:buSzPts val="2000"/>
              <a:buChar char="•"/>
            </a:pPr>
            <a:r>
              <a:rPr lang="en" sz="3000">
                <a:solidFill>
                  <a:schemeClr val="dk1"/>
                </a:solidFill>
              </a:rPr>
              <a:t>Read the reports!</a:t>
            </a:r>
            <a:endParaRPr lang="en-US" sz="3000">
              <a:solidFill>
                <a:schemeClr val="dk1"/>
              </a:solidFill>
              <a:cs typeface="Arial"/>
            </a:endParaRPr>
          </a:p>
          <a:p>
            <a:pPr marL="456565" indent="-440055">
              <a:lnSpc>
                <a:spcPct val="200000"/>
              </a:lnSpc>
              <a:buClr>
                <a:schemeClr val="dk1"/>
              </a:buClr>
              <a:buSzPts val="2000"/>
              <a:buChar char="•"/>
            </a:pPr>
            <a:r>
              <a:rPr lang="en" sz="3000">
                <a:solidFill>
                  <a:schemeClr val="dk1"/>
                </a:solidFill>
              </a:rPr>
              <a:t>Subscribe to the NAFAN mailing list for updates</a:t>
            </a:r>
            <a:endParaRPr lang="en-US" sz="3000">
              <a:solidFill>
                <a:schemeClr val="dk1"/>
              </a:solidFill>
              <a:cs typeface="Arial"/>
            </a:endParaRPr>
          </a:p>
          <a:p>
            <a:pPr marL="456565" indent="-440055">
              <a:lnSpc>
                <a:spcPct val="200000"/>
              </a:lnSpc>
              <a:buClr>
                <a:schemeClr val="dk1"/>
              </a:buClr>
              <a:buSzPts val="2000"/>
              <a:buChar char="•"/>
            </a:pPr>
            <a:r>
              <a:rPr lang="en" sz="3000">
                <a:solidFill>
                  <a:schemeClr val="dk1"/>
                </a:solidFill>
              </a:rPr>
              <a:t>Sign up for the RLP Primary Sources list</a:t>
            </a:r>
            <a:endParaRPr lang="en" sz="3000">
              <a:solidFill>
                <a:schemeClr val="dk1"/>
              </a:solidFill>
              <a:cs typeface="Arial"/>
            </a:endParaRPr>
          </a:p>
          <a:p>
            <a:pPr marL="456565" indent="-440055">
              <a:lnSpc>
                <a:spcPct val="200000"/>
              </a:lnSpc>
              <a:buClr>
                <a:schemeClr val="dk1"/>
              </a:buClr>
              <a:buSzPts val="2000"/>
              <a:buChar char="•"/>
            </a:pPr>
            <a:r>
              <a:rPr lang="en" sz="3000">
                <a:solidFill>
                  <a:schemeClr val="dk1"/>
                </a:solidFill>
              </a:rPr>
              <a:t>Join us for upcoming NAFAN webinars</a:t>
            </a:r>
            <a:endParaRPr lang="en" sz="3000">
              <a:solidFill>
                <a:schemeClr val="dk1"/>
              </a:solidFill>
              <a:cs typeface="Arial"/>
            </a:endParaRPr>
          </a:p>
          <a:p>
            <a:pPr marL="456565" indent="-440055">
              <a:buClr>
                <a:schemeClr val="dk1"/>
              </a:buClr>
              <a:buSzPts val="2000"/>
              <a:buFontTx/>
              <a:buChar char="•"/>
            </a:pPr>
            <a:endParaRPr lang="en" sz="3000">
              <a:solidFill>
                <a:schemeClr val="dk1"/>
              </a:solidFill>
              <a:latin typeface="Arial"/>
              <a:ea typeface="Arial"/>
              <a:cs typeface="Arial"/>
            </a:endParaRPr>
          </a:p>
          <a:p>
            <a:pPr marL="456565" indent="-440055">
              <a:buClr>
                <a:schemeClr val="dk1"/>
              </a:buClr>
              <a:buSzPts val="2000"/>
              <a:buFont typeface="Arial"/>
              <a:buChar char="•"/>
            </a:pPr>
            <a:r>
              <a:rPr lang="en" sz="3000">
                <a:solidFill>
                  <a:schemeClr val="dk1"/>
                </a:solidFill>
                <a:latin typeface="Arial"/>
                <a:ea typeface="Arial"/>
                <a:cs typeface="Arial"/>
              </a:rPr>
              <a:t>Join us at SAA for Session </a:t>
            </a:r>
            <a:r>
              <a:rPr lang="en" sz="3000" i="1">
                <a:ea typeface="+mn-lt"/>
                <a:cs typeface="+mn-lt"/>
              </a:rPr>
              <a:t>302 - Searching for the Commons: Reflecting on Access Realities Surfaced through User Research</a:t>
            </a:r>
            <a:endParaRPr lang="en" sz="3000">
              <a:ea typeface="+mn-lt"/>
              <a:cs typeface="+mn-lt"/>
            </a:endParaRPr>
          </a:p>
        </p:txBody>
      </p:sp>
    </p:spTree>
    <p:extLst>
      <p:ext uri="{BB962C8B-B14F-4D97-AF65-F5344CB8AC3E}">
        <p14:creationId xmlns:p14="http://schemas.microsoft.com/office/powerpoint/2010/main" val="359920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F935C-2691-A100-3DAF-802082A63172}"/>
              </a:ext>
            </a:extLst>
          </p:cNvPr>
          <p:cNvSpPr>
            <a:spLocks noGrp="1"/>
          </p:cNvSpPr>
          <p:nvPr>
            <p:ph type="body" sz="quarter" idx="10"/>
          </p:nvPr>
        </p:nvSpPr>
        <p:spPr>
          <a:xfrm>
            <a:off x="175400" y="861430"/>
            <a:ext cx="5742457" cy="657085"/>
          </a:xfrm>
        </p:spPr>
        <p:txBody>
          <a:bodyPr/>
          <a:lstStyle/>
          <a:p>
            <a:r>
              <a:rPr lang="en-US"/>
              <a:t>Discussion &amp; Questions</a:t>
            </a:r>
          </a:p>
        </p:txBody>
      </p:sp>
      <p:sp>
        <p:nvSpPr>
          <p:cNvPr id="3" name="Text Placeholder 2">
            <a:extLst>
              <a:ext uri="{FF2B5EF4-FFF2-40B4-BE49-F238E27FC236}">
                <a16:creationId xmlns:a16="http://schemas.microsoft.com/office/drawing/2014/main" id="{83ED43F3-B8A6-3F96-F618-A896FEAB4CC3}"/>
              </a:ext>
            </a:extLst>
          </p:cNvPr>
          <p:cNvSpPr>
            <a:spLocks noGrp="1"/>
          </p:cNvSpPr>
          <p:nvPr>
            <p:ph type="body" sz="quarter" idx="28"/>
          </p:nvPr>
        </p:nvSpPr>
        <p:spPr>
          <a:xfrm>
            <a:off x="294072" y="2193593"/>
            <a:ext cx="5182973" cy="312089"/>
          </a:xfrm>
        </p:spPr>
        <p:txBody>
          <a:bodyPr vert="horz" lIns="121920" tIns="60960" rIns="121920" bIns="60960" anchor="t">
            <a:noAutofit/>
          </a:bodyPr>
          <a:lstStyle/>
          <a:p>
            <a:r>
              <a:rPr lang="en-US" sz="2133"/>
              <a:t>Lynn Silipigni Connaway, Ph.D.</a:t>
            </a:r>
          </a:p>
          <a:p>
            <a:endParaRPr lang="en-US"/>
          </a:p>
        </p:txBody>
      </p:sp>
      <p:sp>
        <p:nvSpPr>
          <p:cNvPr id="4" name="Text Placeholder 3">
            <a:extLst>
              <a:ext uri="{FF2B5EF4-FFF2-40B4-BE49-F238E27FC236}">
                <a16:creationId xmlns:a16="http://schemas.microsoft.com/office/drawing/2014/main" id="{D2828E62-7313-CE11-6096-64ED3979C3DD}"/>
              </a:ext>
            </a:extLst>
          </p:cNvPr>
          <p:cNvSpPr>
            <a:spLocks noGrp="1"/>
          </p:cNvSpPr>
          <p:nvPr>
            <p:ph type="body" sz="quarter" idx="29"/>
          </p:nvPr>
        </p:nvSpPr>
        <p:spPr>
          <a:xfrm>
            <a:off x="294072" y="2568143"/>
            <a:ext cx="5182725" cy="309027"/>
          </a:xfrm>
        </p:spPr>
        <p:txBody>
          <a:bodyPr vert="horz" lIns="91440" tIns="45720" rIns="91440" bIns="45720" anchor="t">
            <a:noAutofit/>
          </a:bodyPr>
          <a:lstStyle/>
          <a:p>
            <a:r>
              <a:rPr lang="en-US" sz="1850"/>
              <a:t>Executive Director, Research</a:t>
            </a:r>
          </a:p>
        </p:txBody>
      </p:sp>
      <p:sp>
        <p:nvSpPr>
          <p:cNvPr id="5" name="Text Placeholder 4">
            <a:extLst>
              <a:ext uri="{FF2B5EF4-FFF2-40B4-BE49-F238E27FC236}">
                <a16:creationId xmlns:a16="http://schemas.microsoft.com/office/drawing/2014/main" id="{D45B8D00-ED5E-60B3-F20F-0037DBE69E72}"/>
              </a:ext>
            </a:extLst>
          </p:cNvPr>
          <p:cNvSpPr>
            <a:spLocks noGrp="1"/>
          </p:cNvSpPr>
          <p:nvPr>
            <p:ph type="body" sz="quarter" idx="30"/>
          </p:nvPr>
        </p:nvSpPr>
        <p:spPr>
          <a:xfrm>
            <a:off x="321038" y="2868730"/>
            <a:ext cx="5182725" cy="302151"/>
          </a:xfrm>
        </p:spPr>
        <p:txBody>
          <a:bodyPr/>
          <a:lstStyle/>
          <a:p>
            <a:r>
              <a:rPr lang="en-US">
                <a:hlinkClick r:id="rId3"/>
              </a:rPr>
              <a:t>Lynn_connaway@oclc.org</a:t>
            </a:r>
            <a:endParaRPr lang="en-US"/>
          </a:p>
          <a:p>
            <a:endParaRPr lang="en-US"/>
          </a:p>
        </p:txBody>
      </p:sp>
      <p:sp>
        <p:nvSpPr>
          <p:cNvPr id="6" name="Text Placeholder 5">
            <a:extLst>
              <a:ext uri="{FF2B5EF4-FFF2-40B4-BE49-F238E27FC236}">
                <a16:creationId xmlns:a16="http://schemas.microsoft.com/office/drawing/2014/main" id="{9087B638-9EF1-9202-5342-CBB543506676}"/>
              </a:ext>
            </a:extLst>
          </p:cNvPr>
          <p:cNvSpPr>
            <a:spLocks noGrp="1"/>
          </p:cNvSpPr>
          <p:nvPr>
            <p:ph type="body" sz="quarter" idx="31"/>
          </p:nvPr>
        </p:nvSpPr>
        <p:spPr>
          <a:xfrm>
            <a:off x="294072" y="3198235"/>
            <a:ext cx="5182725" cy="296676"/>
          </a:xfrm>
        </p:spPr>
        <p:txBody>
          <a:bodyPr/>
          <a:lstStyle/>
          <a:p>
            <a:r>
              <a:rPr lang="en-US"/>
              <a:t>@LynnConnaway</a:t>
            </a:r>
          </a:p>
          <a:p>
            <a:endParaRPr lang="en-US"/>
          </a:p>
        </p:txBody>
      </p:sp>
      <p:sp>
        <p:nvSpPr>
          <p:cNvPr id="7" name="Text Placeholder 6">
            <a:extLst>
              <a:ext uri="{FF2B5EF4-FFF2-40B4-BE49-F238E27FC236}">
                <a16:creationId xmlns:a16="http://schemas.microsoft.com/office/drawing/2014/main" id="{5DF8121A-1BFE-7CF5-A0DC-EE5238BA42A8}"/>
              </a:ext>
            </a:extLst>
          </p:cNvPr>
          <p:cNvSpPr>
            <a:spLocks noGrp="1"/>
          </p:cNvSpPr>
          <p:nvPr>
            <p:ph type="body" sz="quarter" idx="32"/>
          </p:nvPr>
        </p:nvSpPr>
        <p:spPr>
          <a:xfrm>
            <a:off x="321039" y="4500430"/>
            <a:ext cx="5182973" cy="312089"/>
          </a:xfrm>
        </p:spPr>
        <p:txBody>
          <a:bodyPr vert="horz" lIns="121920" tIns="60960" rIns="121920" bIns="60960" anchor="t">
            <a:noAutofit/>
          </a:bodyPr>
          <a:lstStyle/>
          <a:p>
            <a:r>
              <a:rPr lang="en-US" sz="2133"/>
              <a:t>Chela Scott Weber</a:t>
            </a:r>
            <a:endParaRPr lang="en-US" sz="2133">
              <a:cs typeface="Arial"/>
            </a:endParaRPr>
          </a:p>
          <a:p>
            <a:endParaRPr lang="en-US"/>
          </a:p>
        </p:txBody>
      </p:sp>
      <p:sp>
        <p:nvSpPr>
          <p:cNvPr id="8" name="Text Placeholder 7">
            <a:extLst>
              <a:ext uri="{FF2B5EF4-FFF2-40B4-BE49-F238E27FC236}">
                <a16:creationId xmlns:a16="http://schemas.microsoft.com/office/drawing/2014/main" id="{B20B3B53-971A-2788-A095-815C1E985C8A}"/>
              </a:ext>
            </a:extLst>
          </p:cNvPr>
          <p:cNvSpPr>
            <a:spLocks noGrp="1"/>
          </p:cNvSpPr>
          <p:nvPr>
            <p:ph type="body" sz="quarter" idx="33"/>
          </p:nvPr>
        </p:nvSpPr>
        <p:spPr>
          <a:xfrm>
            <a:off x="321039" y="4854035"/>
            <a:ext cx="5182725" cy="309027"/>
          </a:xfrm>
        </p:spPr>
        <p:txBody>
          <a:bodyPr/>
          <a:lstStyle/>
          <a:p>
            <a:r>
              <a:rPr lang="en-US"/>
              <a:t>Senior Program Officer, </a:t>
            </a:r>
          </a:p>
          <a:p>
            <a:r>
              <a:rPr lang="en-US"/>
              <a:t>OCLC Research Library Partnership</a:t>
            </a:r>
          </a:p>
          <a:p>
            <a:endParaRPr lang="en-US"/>
          </a:p>
        </p:txBody>
      </p:sp>
      <p:sp>
        <p:nvSpPr>
          <p:cNvPr id="9" name="Text Placeholder 8">
            <a:extLst>
              <a:ext uri="{FF2B5EF4-FFF2-40B4-BE49-F238E27FC236}">
                <a16:creationId xmlns:a16="http://schemas.microsoft.com/office/drawing/2014/main" id="{030BFD9B-B6CD-7605-BD66-671641054B52}"/>
              </a:ext>
            </a:extLst>
          </p:cNvPr>
          <p:cNvSpPr>
            <a:spLocks noGrp="1"/>
          </p:cNvSpPr>
          <p:nvPr>
            <p:ph type="body" sz="quarter" idx="34"/>
          </p:nvPr>
        </p:nvSpPr>
        <p:spPr>
          <a:xfrm>
            <a:off x="321039" y="5496166"/>
            <a:ext cx="5182725" cy="302151"/>
          </a:xfrm>
        </p:spPr>
        <p:txBody>
          <a:bodyPr/>
          <a:lstStyle/>
          <a:p>
            <a:r>
              <a:rPr lang="en-US">
                <a:hlinkClick r:id="rId4"/>
              </a:rPr>
              <a:t>weberc@oclc.org</a:t>
            </a:r>
            <a:endParaRPr lang="en-US"/>
          </a:p>
          <a:p>
            <a:endParaRPr lang="en-US"/>
          </a:p>
        </p:txBody>
      </p:sp>
      <p:sp>
        <p:nvSpPr>
          <p:cNvPr id="10" name="Text Placeholder 9">
            <a:extLst>
              <a:ext uri="{FF2B5EF4-FFF2-40B4-BE49-F238E27FC236}">
                <a16:creationId xmlns:a16="http://schemas.microsoft.com/office/drawing/2014/main" id="{626B6232-DCC0-B631-1B74-E07F7B9C676D}"/>
              </a:ext>
            </a:extLst>
          </p:cNvPr>
          <p:cNvSpPr>
            <a:spLocks noGrp="1"/>
          </p:cNvSpPr>
          <p:nvPr>
            <p:ph type="body" sz="quarter" idx="35"/>
          </p:nvPr>
        </p:nvSpPr>
        <p:spPr>
          <a:xfrm>
            <a:off x="321039" y="5842418"/>
            <a:ext cx="5182725" cy="296676"/>
          </a:xfrm>
        </p:spPr>
        <p:txBody>
          <a:bodyPr/>
          <a:lstStyle/>
          <a:p>
            <a:r>
              <a:rPr lang="en-US"/>
              <a:t>@partly_cloudy</a:t>
            </a:r>
          </a:p>
          <a:p>
            <a:endParaRPr lang="en-US"/>
          </a:p>
        </p:txBody>
      </p:sp>
    </p:spTree>
    <p:extLst>
      <p:ext uri="{BB962C8B-B14F-4D97-AF65-F5344CB8AC3E}">
        <p14:creationId xmlns:p14="http://schemas.microsoft.com/office/powerpoint/2010/main" val="40787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644CC-984F-30AF-6816-47B99B4A6E16}"/>
              </a:ext>
            </a:extLst>
          </p:cNvPr>
          <p:cNvSpPr txBox="1">
            <a:spLocks noGrp="1"/>
          </p:cNvSpPr>
          <p:nvPr>
            <p:ph type="body" sz="quarter" idx="13"/>
          </p:nvPr>
        </p:nvSpPr>
        <p:spPr>
          <a:xfrm>
            <a:off x="455084" y="457201"/>
            <a:ext cx="11252200" cy="748988"/>
          </a:xfrm>
          <a:prstGeom prst="rect">
            <a:avLst/>
          </a:prstGeom>
          <a:noFill/>
        </p:spPr>
        <p:txBody>
          <a:bodyPr wrap="square" rtlCol="0">
            <a:spAutoFit/>
          </a:bodyPr>
          <a:lstStyle/>
          <a:p>
            <a:r>
              <a:rPr lang="en-US" sz="4267"/>
              <a:t>NAFAN Research Findings – Five Reports</a:t>
            </a:r>
          </a:p>
        </p:txBody>
      </p:sp>
      <p:pic>
        <p:nvPicPr>
          <p:cNvPr id="6" name="Picture 5">
            <a:extLst>
              <a:ext uri="{FF2B5EF4-FFF2-40B4-BE49-F238E27FC236}">
                <a16:creationId xmlns:a16="http://schemas.microsoft.com/office/drawing/2014/main" id="{EF52DF6E-16BA-9F6A-AA4B-E85CA0E73E9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008" y="2380284"/>
            <a:ext cx="5181276" cy="2914468"/>
          </a:xfrm>
          <a:prstGeom prst="rect">
            <a:avLst/>
          </a:prstGeom>
        </p:spPr>
      </p:pic>
      <p:sp>
        <p:nvSpPr>
          <p:cNvPr id="7" name="TextBox 6">
            <a:extLst>
              <a:ext uri="{FF2B5EF4-FFF2-40B4-BE49-F238E27FC236}">
                <a16:creationId xmlns:a16="http://schemas.microsoft.com/office/drawing/2014/main" id="{58344B90-3985-76D2-48C6-CFCB08484E79}"/>
              </a:ext>
            </a:extLst>
          </p:cNvPr>
          <p:cNvSpPr txBox="1"/>
          <p:nvPr/>
        </p:nvSpPr>
        <p:spPr>
          <a:xfrm>
            <a:off x="484716" y="1790804"/>
            <a:ext cx="5330365" cy="4093428"/>
          </a:xfrm>
          <a:prstGeom prst="rect">
            <a:avLst/>
          </a:prstGeom>
          <a:noFill/>
        </p:spPr>
        <p:txBody>
          <a:bodyPr wrap="square" rtlCol="0">
            <a:spAutoFit/>
          </a:bodyPr>
          <a:lstStyle/>
          <a:p>
            <a:pPr marL="228600" marR="0" algn="l">
              <a:spcBef>
                <a:spcPts val="0"/>
              </a:spcBef>
              <a:spcAft>
                <a:spcPts val="0"/>
              </a:spcAft>
              <a:buFont typeface="Arial" panose="020B0604020202020204" pitchFamily="34" charset="0"/>
              <a:buChar char="•"/>
            </a:pPr>
            <a:r>
              <a:rPr lang="en-US" sz="3200" b="1" i="0" u="none" strike="noStrike">
                <a:solidFill>
                  <a:srgbClr val="212121"/>
                </a:solidFill>
                <a:effectLst/>
                <a:latin typeface="Calibri" panose="020F0502020204030204" pitchFamily="34" charset="0"/>
              </a:rPr>
              <a:t> </a:t>
            </a:r>
            <a:r>
              <a:rPr lang="en-US" sz="3600" b="1" i="0" u="none" strike="noStrike">
                <a:solidFill>
                  <a:srgbClr val="212121"/>
                </a:solidFill>
                <a:effectLst/>
                <a:latin typeface="Calibri" panose="020F0502020204030204" pitchFamily="34" charset="0"/>
              </a:rPr>
              <a:t>Summary of Research</a:t>
            </a:r>
          </a:p>
          <a:p>
            <a:pPr marL="228600" marR="0" algn="l">
              <a:spcBef>
                <a:spcPts val="0"/>
              </a:spcBef>
              <a:spcAft>
                <a:spcPts val="0"/>
              </a:spcAft>
              <a:buFont typeface="Arial" panose="020B0604020202020204" pitchFamily="34" charset="0"/>
              <a:buChar char="•"/>
            </a:pPr>
            <a:endParaRPr lang="en-US" sz="2000">
              <a:solidFill>
                <a:srgbClr val="212121"/>
              </a:solidFill>
              <a:latin typeface="Calibri" panose="020F0502020204030204" pitchFamily="34" charset="0"/>
            </a:endParaRPr>
          </a:p>
          <a:p>
            <a:pPr marL="228600" marR="0" algn="l">
              <a:spcBef>
                <a:spcPts val="0"/>
              </a:spcBef>
              <a:spcAft>
                <a:spcPts val="0"/>
              </a:spcAft>
              <a:buFont typeface="Arial" panose="020B0604020202020204" pitchFamily="34" charset="0"/>
              <a:buChar char="•"/>
            </a:pPr>
            <a:r>
              <a:rPr lang="en-US" sz="3600" b="1" i="0" u="none" strike="noStrike">
                <a:solidFill>
                  <a:srgbClr val="212121"/>
                </a:solidFill>
                <a:effectLst/>
                <a:latin typeface="Calibri" panose="020F0502020204030204" pitchFamily="34" charset="0"/>
              </a:rPr>
              <a:t> Pop-up Survey of Users</a:t>
            </a:r>
          </a:p>
          <a:p>
            <a:pPr marL="228600" marR="0" algn="l">
              <a:spcBef>
                <a:spcPts val="0"/>
              </a:spcBef>
              <a:spcAft>
                <a:spcPts val="0"/>
              </a:spcAft>
              <a:buFont typeface="Arial" panose="020B0604020202020204" pitchFamily="34" charset="0"/>
              <a:buChar char="•"/>
            </a:pPr>
            <a:endParaRPr lang="en-US" sz="2000" b="1" i="0" u="none" strike="noStrike">
              <a:solidFill>
                <a:srgbClr val="212121"/>
              </a:solidFill>
              <a:effectLst/>
              <a:latin typeface="Calibri" panose="020F0502020204030204" pitchFamily="34" charset="0"/>
            </a:endParaRPr>
          </a:p>
          <a:p>
            <a:pPr marL="228600" marR="0" algn="l">
              <a:spcBef>
                <a:spcPts val="0"/>
              </a:spcBef>
              <a:spcAft>
                <a:spcPts val="0"/>
              </a:spcAft>
              <a:buFont typeface="Arial" panose="020B0604020202020204" pitchFamily="34" charset="0"/>
              <a:buChar char="•"/>
            </a:pPr>
            <a:r>
              <a:rPr lang="en-US" sz="3600" b="1" i="0" u="none" strike="noStrike">
                <a:solidFill>
                  <a:srgbClr val="212121"/>
                </a:solidFill>
                <a:effectLst/>
                <a:latin typeface="Calibri" panose="020F0502020204030204" pitchFamily="34" charset="0"/>
              </a:rPr>
              <a:t> User Interviews</a:t>
            </a:r>
          </a:p>
          <a:p>
            <a:pPr marL="228600" marR="0" algn="l">
              <a:spcBef>
                <a:spcPts val="0"/>
              </a:spcBef>
              <a:spcAft>
                <a:spcPts val="0"/>
              </a:spcAft>
              <a:buFont typeface="Arial" panose="020B0604020202020204" pitchFamily="34" charset="0"/>
              <a:buChar char="•"/>
            </a:pPr>
            <a:endParaRPr lang="en-US" sz="2000" b="1" i="0" u="none" strike="noStrike">
              <a:solidFill>
                <a:srgbClr val="212121"/>
              </a:solidFill>
              <a:effectLst/>
              <a:latin typeface="Calibri" panose="020F0502020204030204" pitchFamily="34" charset="0"/>
            </a:endParaRPr>
          </a:p>
          <a:p>
            <a:pPr marL="228600">
              <a:buFont typeface="Arial" panose="020B0604020202020204" pitchFamily="34" charset="0"/>
              <a:buChar char="•"/>
            </a:pPr>
            <a:r>
              <a:rPr lang="en-US" sz="3600" b="1" i="0" u="none" strike="noStrike">
                <a:solidFill>
                  <a:srgbClr val="212121"/>
                </a:solidFill>
                <a:effectLst/>
                <a:latin typeface="Calibri" panose="020F0502020204030204" pitchFamily="34" charset="0"/>
              </a:rPr>
              <a:t> Focus Group Interviews</a:t>
            </a:r>
          </a:p>
          <a:p>
            <a:pPr marL="228600">
              <a:buFont typeface="Arial" panose="020B0604020202020204" pitchFamily="34" charset="0"/>
              <a:buChar char="•"/>
            </a:pPr>
            <a:endParaRPr lang="en-US" sz="2000" b="1" i="0" u="none" strike="noStrike">
              <a:solidFill>
                <a:srgbClr val="212121"/>
              </a:solidFill>
              <a:effectLst/>
              <a:latin typeface="Calibri" panose="020F0502020204030204" pitchFamily="34" charset="0"/>
            </a:endParaRPr>
          </a:p>
          <a:p>
            <a:pPr marL="228600" marR="0" algn="l">
              <a:spcBef>
                <a:spcPts val="0"/>
              </a:spcBef>
              <a:spcAft>
                <a:spcPts val="0"/>
              </a:spcAft>
              <a:buFont typeface="Arial" panose="020B0604020202020204" pitchFamily="34" charset="0"/>
              <a:buChar char="•"/>
            </a:pPr>
            <a:r>
              <a:rPr lang="en-US" sz="3600" b="1" i="0" u="none" strike="noStrike">
                <a:solidFill>
                  <a:srgbClr val="212121"/>
                </a:solidFill>
                <a:effectLst/>
                <a:latin typeface="Calibri" panose="020F0502020204030204" pitchFamily="34" charset="0"/>
              </a:rPr>
              <a:t> EAD Analysis</a:t>
            </a:r>
            <a:endParaRPr lang="en-US" sz="3600"/>
          </a:p>
        </p:txBody>
      </p:sp>
      <p:sp>
        <p:nvSpPr>
          <p:cNvPr id="2" name="TextBox 1">
            <a:extLst>
              <a:ext uri="{FF2B5EF4-FFF2-40B4-BE49-F238E27FC236}">
                <a16:creationId xmlns:a16="http://schemas.microsoft.com/office/drawing/2014/main" id="{11A9167A-C6DE-E4BD-0C92-B5CCB1D2F528}"/>
              </a:ext>
            </a:extLst>
          </p:cNvPr>
          <p:cNvSpPr txBox="1"/>
          <p:nvPr/>
        </p:nvSpPr>
        <p:spPr>
          <a:xfrm>
            <a:off x="6236953" y="5474634"/>
            <a:ext cx="5697123" cy="584775"/>
          </a:xfrm>
          <a:prstGeom prst="rect">
            <a:avLst/>
          </a:prstGeom>
          <a:noFill/>
        </p:spPr>
        <p:txBody>
          <a:bodyPr wrap="square">
            <a:sp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lgn="ctr"/>
            <a:r>
              <a:rPr lang="en-US" sz="3200" b="1">
                <a:solidFill>
                  <a:schemeClr val="accent1"/>
                </a:solidFill>
              </a:rPr>
              <a:t> https://</a:t>
            </a:r>
            <a:r>
              <a:rPr lang="en-US" sz="3200" b="1" err="1">
                <a:solidFill>
                  <a:schemeClr val="accent1"/>
                </a:solidFill>
              </a:rPr>
              <a:t>oc.lc</a:t>
            </a:r>
            <a:r>
              <a:rPr lang="en-US" sz="3200" b="1">
                <a:solidFill>
                  <a:schemeClr val="accent1"/>
                </a:solidFill>
              </a:rPr>
              <a:t>/</a:t>
            </a:r>
            <a:r>
              <a:rPr lang="en-US" sz="3200" b="1" err="1">
                <a:solidFill>
                  <a:schemeClr val="accent1"/>
                </a:solidFill>
              </a:rPr>
              <a:t>nafan</a:t>
            </a:r>
            <a:r>
              <a:rPr lang="en-US" sz="3200" b="1">
                <a:solidFill>
                  <a:schemeClr val="accent1"/>
                </a:solidFill>
              </a:rPr>
              <a:t>-research</a:t>
            </a:r>
          </a:p>
        </p:txBody>
      </p:sp>
    </p:spTree>
    <p:extLst>
      <p:ext uri="{BB962C8B-B14F-4D97-AF65-F5344CB8AC3E}">
        <p14:creationId xmlns:p14="http://schemas.microsoft.com/office/powerpoint/2010/main" val="47983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5919B-CFD9-8C4B-9D0F-9E417967FF34}"/>
              </a:ext>
            </a:extLst>
          </p:cNvPr>
          <p:cNvSpPr>
            <a:spLocks noGrp="1"/>
          </p:cNvSpPr>
          <p:nvPr>
            <p:ph type="body" sz="quarter" idx="10"/>
          </p:nvPr>
        </p:nvSpPr>
        <p:spPr/>
        <p:txBody>
          <a:bodyPr/>
          <a:lstStyle/>
          <a:p>
            <a:r>
              <a:rPr lang="en-US"/>
              <a:t>RESEARCH </a:t>
            </a:r>
            <a:r>
              <a:rPr lang="en-US" err="1"/>
              <a:t>MetHODS</a:t>
            </a:r>
            <a:endParaRPr lang="en-US"/>
          </a:p>
        </p:txBody>
      </p:sp>
      <p:sp>
        <p:nvSpPr>
          <p:cNvPr id="3" name="Text Placeholder 2">
            <a:extLst>
              <a:ext uri="{FF2B5EF4-FFF2-40B4-BE49-F238E27FC236}">
                <a16:creationId xmlns:a16="http://schemas.microsoft.com/office/drawing/2014/main" id="{E097B9B9-4BF4-0D4E-A82F-8595525F912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0C80F55-FD16-9946-B2BB-E4D6F1FC428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607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B8348-800D-E1CA-DFC2-AF2C968BC9F9}"/>
              </a:ext>
            </a:extLst>
          </p:cNvPr>
          <p:cNvSpPr>
            <a:spLocks noGrp="1"/>
          </p:cNvSpPr>
          <p:nvPr>
            <p:ph type="body" sz="quarter" idx="13"/>
          </p:nvPr>
        </p:nvSpPr>
        <p:spPr>
          <a:xfrm>
            <a:off x="469901" y="289297"/>
            <a:ext cx="11252197" cy="915256"/>
          </a:xfrm>
        </p:spPr>
        <p:txBody>
          <a:bodyPr/>
          <a:lstStyle/>
          <a:p>
            <a:r>
              <a:rPr lang="en-US"/>
              <a:t>Mixed Methods</a:t>
            </a:r>
          </a:p>
        </p:txBody>
      </p:sp>
      <p:sp>
        <p:nvSpPr>
          <p:cNvPr id="3" name="Text Placeholder 2">
            <a:extLst>
              <a:ext uri="{FF2B5EF4-FFF2-40B4-BE49-F238E27FC236}">
                <a16:creationId xmlns:a16="http://schemas.microsoft.com/office/drawing/2014/main" id="{412AA1FD-26DE-7CC3-6B26-C99DAC28B28F}"/>
              </a:ext>
            </a:extLst>
          </p:cNvPr>
          <p:cNvSpPr>
            <a:spLocks noGrp="1"/>
          </p:cNvSpPr>
          <p:nvPr>
            <p:ph type="body" sz="quarter" idx="12"/>
          </p:nvPr>
        </p:nvSpPr>
        <p:spPr>
          <a:xfrm>
            <a:off x="608190" y="1204553"/>
            <a:ext cx="11113908" cy="4113405"/>
          </a:xfrm>
        </p:spPr>
        <p:txBody>
          <a:bodyPr/>
          <a:lstStyle/>
          <a:p>
            <a:pPr marL="0" indent="0">
              <a:buNone/>
            </a:pPr>
            <a:r>
              <a:rPr lang="en-US" sz="4400"/>
              <a:t>“Mixed methods research should be deeply integrated from the genesis of the project, and not to be conducted along parallel tracks that do not intersect…the findings from mixed methods should be iterative and mutually informing”</a:t>
            </a:r>
          </a:p>
          <a:p>
            <a:pPr marL="0" indent="0">
              <a:buNone/>
            </a:pPr>
            <a:r>
              <a:rPr lang="en-US"/>
              <a:t>											</a:t>
            </a:r>
          </a:p>
        </p:txBody>
      </p:sp>
      <p:sp>
        <p:nvSpPr>
          <p:cNvPr id="5" name="TextBox 4">
            <a:extLst>
              <a:ext uri="{FF2B5EF4-FFF2-40B4-BE49-F238E27FC236}">
                <a16:creationId xmlns:a16="http://schemas.microsoft.com/office/drawing/2014/main" id="{90B2F67C-51D9-DC71-2425-455949AEF986}"/>
              </a:ext>
            </a:extLst>
          </p:cNvPr>
          <p:cNvSpPr txBox="1"/>
          <p:nvPr/>
        </p:nvSpPr>
        <p:spPr>
          <a:xfrm>
            <a:off x="2466474" y="5498432"/>
            <a:ext cx="9725526" cy="646331"/>
          </a:xfrm>
          <a:prstGeom prst="rect">
            <a:avLst/>
          </a:prstGeom>
          <a:noFill/>
        </p:spPr>
        <p:txBody>
          <a:bodyPr wrap="square" rtlCol="0">
            <a:spAutoFit/>
          </a:bodyPr>
          <a:lstStyle/>
          <a:p>
            <a:r>
              <a:rPr lang="en-US" sz="1800">
                <a:effectLst/>
                <a:latin typeface="Arial" panose="020B0604020202020204" pitchFamily="34" charset="0"/>
                <a:ea typeface="Times New Roman" panose="02020603050405020304" pitchFamily="18" charset="0"/>
              </a:rPr>
              <a:t>Kazmer, M., “</a:t>
            </a:r>
            <a:r>
              <a:rPr lang="en-US">
                <a:latin typeface="Arial" panose="020B0604020202020204" pitchFamily="34" charset="0"/>
                <a:ea typeface="Times New Roman" panose="02020603050405020304" pitchFamily="18" charset="0"/>
              </a:rPr>
              <a:t>Mixed Methods,” in </a:t>
            </a:r>
            <a:r>
              <a:rPr lang="en-US" sz="1800">
                <a:effectLst/>
                <a:latin typeface="Arial" panose="020B0604020202020204" pitchFamily="34" charset="0"/>
                <a:ea typeface="Times New Roman" panose="02020603050405020304" pitchFamily="18" charset="0"/>
              </a:rPr>
              <a:t>Connaway, L.S., &amp; Radford, M.L. (2021). </a:t>
            </a:r>
            <a:r>
              <a:rPr lang="en-US" sz="1800" i="1">
                <a:effectLst/>
                <a:latin typeface="Arial" panose="020B0604020202020204" pitchFamily="34" charset="0"/>
                <a:ea typeface="Times New Roman" panose="02020603050405020304" pitchFamily="18" charset="0"/>
              </a:rPr>
              <a:t>Research methods in library and information science</a:t>
            </a:r>
            <a:r>
              <a:rPr lang="en-US" sz="1800">
                <a:effectLst/>
                <a:latin typeface="Arial" panose="020B0604020202020204" pitchFamily="34" charset="0"/>
                <a:ea typeface="Times New Roman" panose="02020603050405020304" pitchFamily="18" charset="0"/>
              </a:rPr>
              <a:t> (7</a:t>
            </a:r>
            <a:r>
              <a:rPr lang="en-US" sz="1800" baseline="30000">
                <a:effectLst/>
                <a:latin typeface="Arial" panose="020B0604020202020204" pitchFamily="34" charset="0"/>
                <a:ea typeface="Times New Roman" panose="02020603050405020304" pitchFamily="18" charset="0"/>
              </a:rPr>
              <a:t>th</a:t>
            </a:r>
            <a:r>
              <a:rPr lang="en-US" sz="1800">
                <a:effectLst/>
                <a:latin typeface="Arial" panose="020B0604020202020204" pitchFamily="34" charset="0"/>
                <a:ea typeface="Times New Roman" panose="02020603050405020304" pitchFamily="18" charset="0"/>
              </a:rPr>
              <a:t> ed.). Santa Barbara: Libraries Unlimited, p. 62. </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917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474-2907-B346-BC1A-B60A202B8031}"/>
              </a:ext>
            </a:extLst>
          </p:cNvPr>
          <p:cNvSpPr>
            <a:spLocks noGrp="1"/>
          </p:cNvSpPr>
          <p:nvPr>
            <p:ph type="title" idx="4294967295"/>
          </p:nvPr>
        </p:nvSpPr>
        <p:spPr>
          <a:xfrm>
            <a:off x="838200" y="668875"/>
            <a:ext cx="10515600" cy="1325563"/>
          </a:xfrm>
          <a:prstGeom prst="rect">
            <a:avLst/>
          </a:prstGeom>
        </p:spPr>
        <p:txBody>
          <a:bodyPr lIns="91440" tIns="45720" rIns="91440" bIns="45720" anchor="t"/>
          <a:lstStyle/>
          <a:p>
            <a:r>
              <a:rPr lang="en-US" sz="4800" b="1">
                <a:solidFill>
                  <a:schemeClr val="accent2"/>
                </a:solidFill>
              </a:rPr>
              <a:t>Research Data Sources</a:t>
            </a:r>
          </a:p>
        </p:txBody>
      </p:sp>
      <p:graphicFrame>
        <p:nvGraphicFramePr>
          <p:cNvPr id="5" name="Content Placeholder 2">
            <a:extLst>
              <a:ext uri="{FF2B5EF4-FFF2-40B4-BE49-F238E27FC236}">
                <a16:creationId xmlns:a16="http://schemas.microsoft.com/office/drawing/2014/main" id="{BFDA8B8C-E98F-4A6D-82CA-CFC6A9A1CA1A}"/>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838052308"/>
              </p:ext>
            </p:extLst>
          </p:nvPr>
        </p:nvGraphicFramePr>
        <p:xfrm>
          <a:off x="838200" y="161461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39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71632-4473-EB9E-49A8-ED795900B881}"/>
              </a:ext>
            </a:extLst>
          </p:cNvPr>
          <p:cNvSpPr>
            <a:spLocks noGrp="1"/>
          </p:cNvSpPr>
          <p:nvPr>
            <p:ph type="body" sz="quarter" idx="13"/>
          </p:nvPr>
        </p:nvSpPr>
        <p:spPr>
          <a:xfrm>
            <a:off x="485422" y="312394"/>
            <a:ext cx="11252197" cy="915256"/>
          </a:xfrm>
        </p:spPr>
        <p:txBody>
          <a:bodyPr/>
          <a:lstStyle/>
          <a:p>
            <a:r>
              <a:rPr lang="en-US"/>
              <a:t>Mixed Methods Research Design</a:t>
            </a:r>
          </a:p>
        </p:txBody>
      </p:sp>
      <p:graphicFrame>
        <p:nvGraphicFramePr>
          <p:cNvPr id="4" name="Diagram 3">
            <a:extLst>
              <a:ext uri="{FF2B5EF4-FFF2-40B4-BE49-F238E27FC236}">
                <a16:creationId xmlns:a16="http://schemas.microsoft.com/office/drawing/2014/main" id="{1C329816-FB60-9D35-CFC3-2890091DA36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4490138"/>
              </p:ext>
            </p:extLst>
          </p:nvPr>
        </p:nvGraphicFramePr>
        <p:xfrm>
          <a:off x="1130969" y="770022"/>
          <a:ext cx="10606650" cy="53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3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08eeb5-9d00-41e0-9796-81e9ccc774c3" xsi:nil="true"/>
    <lcf76f155ced4ddcb4097134ff3c332f xmlns="9b9db491-4385-45f1-9eb7-7d00055b11bb">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72" ma:contentTypeDescription="Create a new document." ma:contentTypeScope="" ma:versionID="d4118600e8bba4bf2f35d8e4373c0d34">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1779e409473dbd1cd4362a3c2c69b46a"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95e8711-e582-49f8-a14c-50549dc9ded8}" ma:internalName="TaxCatchAll" ma:showField="CatchAllData" ma:web="c908eeb5-9d00-41e0-9796-81e9ccc774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e867eb-0ccf-46b3-a8be-678a344b568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479CC-EDD0-41C6-8DD4-69C473179CC7}">
  <ds:schemaRefs>
    <ds:schemaRef ds:uri="Microsoft.SharePoint.Taxonomy.ContentTypeSync"/>
  </ds:schemaRefs>
</ds:datastoreItem>
</file>

<file path=customXml/itemProps2.xml><?xml version="1.0" encoding="utf-8"?>
<ds:datastoreItem xmlns:ds="http://schemas.openxmlformats.org/officeDocument/2006/customXml" ds:itemID="{585ECE46-1E9D-4F2C-BAFF-922BACD4A716}">
  <ds:schemaRefs>
    <ds:schemaRef ds:uri="http://schemas.microsoft.com/sharepoint/v3/contenttype/forms"/>
  </ds:schemaRefs>
</ds:datastoreItem>
</file>

<file path=customXml/itemProps3.xml><?xml version="1.0" encoding="utf-8"?>
<ds:datastoreItem xmlns:ds="http://schemas.openxmlformats.org/officeDocument/2006/customXml" ds:itemID="{6EF728AB-B798-4C20-A750-55A95344669B}">
  <ds:schemaRefs>
    <ds:schemaRef ds:uri="http://schemas.microsoft.com/office/2006/documentManagement/types"/>
    <ds:schemaRef ds:uri="http://purl.org/dc/dcmitype/"/>
    <ds:schemaRef ds:uri="9b9db491-4385-45f1-9eb7-7d00055b11bb"/>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908eeb5-9d00-41e0-9796-81e9ccc774c3"/>
    <ds:schemaRef ds:uri="http://www.w3.org/XML/1998/namespace"/>
    <ds:schemaRef ds:uri="http://purl.org/dc/terms/"/>
  </ds:schemaRefs>
</ds:datastoreItem>
</file>

<file path=customXml/itemProps4.xml><?xml version="1.0" encoding="utf-8"?>
<ds:datastoreItem xmlns:ds="http://schemas.openxmlformats.org/officeDocument/2006/customXml" ds:itemID="{4AD94EC8-D79E-433C-BC6E-A7BC76BEE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5066</Words>
  <Application>Microsoft Office PowerPoint</Application>
  <PresentationFormat>Widescreen</PresentationFormat>
  <Paragraphs>454</Paragraphs>
  <Slides>44</Slides>
  <Notes>44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Times New Roman</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Data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 in Progress Webinar: Building a National Finding Aid Network (NAFAN) research findings—Introduction and project recommendations</dc:title>
  <dc:creator>Weber,Chela</dc:creator>
  <cp:lastModifiedBy>McNicol,Jeanette</cp:lastModifiedBy>
  <cp:revision>6</cp:revision>
  <dcterms:created xsi:type="dcterms:W3CDTF">2020-10-20T16:32:53Z</dcterms:created>
  <dcterms:modified xsi:type="dcterms:W3CDTF">2023-06-27T21:56:38Z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y fmtid="{D5CDD505-2E9C-101B-9397-08002B2CF9AE}" pid="3" name="MediaServiceImageTags">
    <vt:lpwstr/>
  </property>
</Properties>
</file>