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0" r:id="rId2"/>
  </p:sldMasterIdLst>
  <p:notesMasterIdLst>
    <p:notesMasterId r:id="rId39"/>
  </p:notesMasterIdLst>
  <p:sldIdLst>
    <p:sldId id="303" r:id="rId3"/>
    <p:sldId id="1975" r:id="rId4"/>
    <p:sldId id="2178" r:id="rId5"/>
    <p:sldId id="1984" r:id="rId6"/>
    <p:sldId id="4522" r:id="rId7"/>
    <p:sldId id="2128" r:id="rId8"/>
    <p:sldId id="2207" r:id="rId9"/>
    <p:sldId id="2129" r:id="rId10"/>
    <p:sldId id="2208" r:id="rId11"/>
    <p:sldId id="2196" r:id="rId12"/>
    <p:sldId id="2215" r:id="rId13"/>
    <p:sldId id="2189" r:id="rId14"/>
    <p:sldId id="282" r:id="rId15"/>
    <p:sldId id="2181" r:id="rId16"/>
    <p:sldId id="4530" r:id="rId17"/>
    <p:sldId id="4531" r:id="rId18"/>
    <p:sldId id="4532" r:id="rId19"/>
    <p:sldId id="4533" r:id="rId20"/>
    <p:sldId id="4534" r:id="rId21"/>
    <p:sldId id="4535" r:id="rId22"/>
    <p:sldId id="4536" r:id="rId23"/>
    <p:sldId id="4537" r:id="rId24"/>
    <p:sldId id="4543" r:id="rId25"/>
    <p:sldId id="4540" r:id="rId26"/>
    <p:sldId id="2242" r:id="rId27"/>
    <p:sldId id="4546" r:id="rId28"/>
    <p:sldId id="4547" r:id="rId29"/>
    <p:sldId id="4544" r:id="rId30"/>
    <p:sldId id="4545" r:id="rId31"/>
    <p:sldId id="2249" r:id="rId32"/>
    <p:sldId id="2248" r:id="rId33"/>
    <p:sldId id="2247" r:id="rId34"/>
    <p:sldId id="4548" r:id="rId35"/>
    <p:sldId id="2126" r:id="rId36"/>
    <p:sldId id="4541" r:id="rId37"/>
    <p:sldId id="30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yle,Brooke" initials="D" lastIdx="35" clrIdx="0">
    <p:extLst>
      <p:ext uri="{19B8F6BF-5375-455C-9EA6-DF929625EA0E}">
        <p15:presenceInfo xmlns:p15="http://schemas.microsoft.com/office/powerpoint/2012/main" userId="S::doyleb@oclc.org::49dc6a4f-fd7c-4d98-ab44-1d56b6669a67" providerId="AD"/>
      </p:ext>
    </p:extLst>
  </p:cmAuthor>
  <p:cmAuthor id="2" name="Cyr,Chris" initials="C" lastIdx="2" clrIdx="1">
    <p:extLst>
      <p:ext uri="{19B8F6BF-5375-455C-9EA6-DF929625EA0E}">
        <p15:presenceInfo xmlns:p15="http://schemas.microsoft.com/office/powerpoint/2012/main" userId="S::cyrc@oclc.org::a2a3f647-033b-4748-a247-d3ffb696e2ac" providerId="AD"/>
      </p:ext>
    </p:extLst>
  </p:cmAuthor>
  <p:cmAuthor id="3" name="Lesley Langa" initials="LL" lastIdx="16" clrIdx="2">
    <p:extLst>
      <p:ext uri="{19B8F6BF-5375-455C-9EA6-DF929625EA0E}">
        <p15:presenceInfo xmlns:p15="http://schemas.microsoft.com/office/powerpoint/2012/main" userId="GkBK1wgzTYlAv0giFO2HgE7UtaPRl3jc4U6g5oHlZhc=" providerId="None"/>
      </p:ext>
    </p:extLst>
  </p:cmAuthor>
  <p:cmAuthor id="4" name="Merrilee Proffitt" initials="MP" lastIdx="1" clrIdx="3">
    <p:extLst>
      <p:ext uri="{19B8F6BF-5375-455C-9EA6-DF929625EA0E}">
        <p15:presenceInfo xmlns:p15="http://schemas.microsoft.com/office/powerpoint/2012/main" userId="X2/Mr/KkOeqCzya24H3qhvnk4dt8DIDsGHnD6aPiRQ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622"/>
    <a:srgbClr val="78BE20"/>
    <a:srgbClr val="00AFD7"/>
    <a:srgbClr val="007DBA"/>
    <a:srgbClr val="F6BE00"/>
    <a:srgbClr val="628C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4" autoAdjust="0"/>
    <p:restoredTop sz="66395"/>
  </p:normalViewPr>
  <p:slideViewPr>
    <p:cSldViewPr snapToGrid="0">
      <p:cViewPr varScale="1">
        <p:scale>
          <a:sx n="72" d="100"/>
          <a:sy n="72" d="100"/>
        </p:scale>
        <p:origin x="1935"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05757989917786"/>
          <c:y val="3.8794286356990212E-2"/>
          <c:w val="0.65714869173256663"/>
          <c:h val="0.89053339300101197"/>
        </c:manualLayout>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Unknown</c:v>
                </c:pt>
                <c:pt idx="1">
                  <c:v>Independent Researcher</c:v>
                </c:pt>
                <c:pt idx="2">
                  <c:v>Historian</c:v>
                </c:pt>
                <c:pt idx="3">
                  <c:v>K-12 Education</c:v>
                </c:pt>
                <c:pt idx="4">
                  <c:v>Museum Professional</c:v>
                </c:pt>
                <c:pt idx="5">
                  <c:v>Lifelong Learner</c:v>
                </c:pt>
                <c:pt idx="6">
                  <c:v>Arts/Artist/Filmmaker</c:v>
                </c:pt>
                <c:pt idx="7">
                  <c:v>Journalist/Writer</c:v>
                </c:pt>
                <c:pt idx="8">
                  <c:v>Undergraduate Student</c:v>
                </c:pt>
                <c:pt idx="9">
                  <c:v>Professional</c:v>
                </c:pt>
                <c:pt idx="10">
                  <c:v>Genealogist</c:v>
                </c:pt>
                <c:pt idx="11">
                  <c:v>Faculty/Academic Researcher</c:v>
                </c:pt>
                <c:pt idx="12">
                  <c:v>Graduate Student</c:v>
                </c:pt>
                <c:pt idx="13">
                  <c:v>Archivist/Librarian</c:v>
                </c:pt>
                <c:pt idx="14">
                  <c:v>Retiree</c:v>
                </c:pt>
              </c:strCache>
            </c:strRef>
          </c:cat>
          <c:val>
            <c:numRef>
              <c:f>Sheet1!$B$2:$B$16</c:f>
              <c:numCache>
                <c:formatCode>0.0%</c:formatCode>
                <c:ptCount val="15"/>
                <c:pt idx="0">
                  <c:v>1.0721247563352826E-2</c:v>
                </c:pt>
                <c:pt idx="1">
                  <c:v>1.5594541910331383E-2</c:v>
                </c:pt>
                <c:pt idx="2">
                  <c:v>2.1442495126705652E-2</c:v>
                </c:pt>
                <c:pt idx="3">
                  <c:v>2.1767381416504222E-2</c:v>
                </c:pt>
                <c:pt idx="4">
                  <c:v>3.1513970110461337E-2</c:v>
                </c:pt>
                <c:pt idx="5">
                  <c:v>3.6569987389659518E-2</c:v>
                </c:pt>
                <c:pt idx="6">
                  <c:v>5.0357374918778425E-2</c:v>
                </c:pt>
                <c:pt idx="7">
                  <c:v>5.1007147498375566E-2</c:v>
                </c:pt>
                <c:pt idx="8">
                  <c:v>6.042884990253411E-2</c:v>
                </c:pt>
                <c:pt idx="9">
                  <c:v>6.6601689408706949E-2</c:v>
                </c:pt>
                <c:pt idx="10">
                  <c:v>8.6094866796621178E-2</c:v>
                </c:pt>
                <c:pt idx="11">
                  <c:v>9.4866796621182581E-2</c:v>
                </c:pt>
                <c:pt idx="12">
                  <c:v>9.8765432098765427E-2</c:v>
                </c:pt>
                <c:pt idx="13">
                  <c:v>0.1387264457439896</c:v>
                </c:pt>
                <c:pt idx="14">
                  <c:v>0.21442495126705652</c:v>
                </c:pt>
              </c:numCache>
            </c:numRef>
          </c:val>
          <c:extLst>
            <c:ext xmlns:c16="http://schemas.microsoft.com/office/drawing/2014/chart" uri="{C3380CC4-5D6E-409C-BE32-E72D297353CC}">
              <c16:uniqueId val="{00000000-50BA-1349-A9ED-9DC403B259AA}"/>
            </c:ext>
          </c:extLst>
        </c:ser>
        <c:dLbls>
          <c:showLegendKey val="0"/>
          <c:showVal val="0"/>
          <c:showCatName val="0"/>
          <c:showSerName val="0"/>
          <c:showPercent val="0"/>
          <c:showBubbleSize val="0"/>
        </c:dLbls>
        <c:gapWidth val="56"/>
        <c:axId val="1519410047"/>
        <c:axId val="1519412575"/>
      </c:barChart>
      <c:catAx>
        <c:axId val="1519410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19412575"/>
        <c:crosses val="autoZero"/>
        <c:auto val="1"/>
        <c:lblAlgn val="ctr"/>
        <c:lblOffset val="100"/>
        <c:noMultiLvlLbl val="0"/>
      </c:catAx>
      <c:valAx>
        <c:axId val="1519412575"/>
        <c:scaling>
          <c:orientation val="minMax"/>
          <c:max val="0.25"/>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19410047"/>
        <c:crosses val="autoZero"/>
        <c:crossBetween val="between"/>
        <c:majorUnit val="0.1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1431349595157"/>
          <c:y val="7.515381741417422E-2"/>
          <c:w val="0.88361296831384284"/>
          <c:h val="0.80358691555568629"/>
        </c:manualLayout>
      </c:layout>
      <c:barChart>
        <c:barDir val="col"/>
        <c:grouping val="clustered"/>
        <c:varyColors val="0"/>
        <c:ser>
          <c:idx val="0"/>
          <c:order val="0"/>
          <c:tx>
            <c:strRef>
              <c:f>Sheet1!$B$1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65+ years old</c:v>
                </c:pt>
                <c:pt idx="1">
                  <c:v>55-64 years old</c:v>
                </c:pt>
                <c:pt idx="2">
                  <c:v>45-54 years old</c:v>
                </c:pt>
                <c:pt idx="3">
                  <c:v>35-44 years old</c:v>
                </c:pt>
                <c:pt idx="4">
                  <c:v>26-34 years old</c:v>
                </c:pt>
                <c:pt idx="5">
                  <c:v>19-25 years old</c:v>
                </c:pt>
                <c:pt idx="6">
                  <c:v>18 years old</c:v>
                </c:pt>
              </c:strCache>
            </c:strRef>
          </c:cat>
          <c:val>
            <c:numRef>
              <c:f>Sheet1!$B$2:$B$8</c:f>
              <c:numCache>
                <c:formatCode>0.0%</c:formatCode>
                <c:ptCount val="7"/>
                <c:pt idx="0">
                  <c:v>0.34329999999999999</c:v>
                </c:pt>
                <c:pt idx="1">
                  <c:v>0.22539999999999999</c:v>
                </c:pt>
                <c:pt idx="2">
                  <c:v>0.14530000000000001</c:v>
                </c:pt>
                <c:pt idx="3">
                  <c:v>0.1056</c:v>
                </c:pt>
                <c:pt idx="4">
                  <c:v>9.1399999999999995E-2</c:v>
                </c:pt>
                <c:pt idx="5">
                  <c:v>6.2399999999999997E-2</c:v>
                </c:pt>
                <c:pt idx="6">
                  <c:v>5.4000000000000001E-4</c:v>
                </c:pt>
              </c:numCache>
            </c:numRef>
          </c:val>
          <c:extLst>
            <c:ext xmlns:c16="http://schemas.microsoft.com/office/drawing/2014/chart" uri="{C3380CC4-5D6E-409C-BE32-E72D297353CC}">
              <c16:uniqueId val="{00000000-18CD-764B-BA30-CCB1BF4A8210}"/>
            </c:ext>
          </c:extLst>
        </c:ser>
        <c:dLbls>
          <c:showLegendKey val="0"/>
          <c:showVal val="0"/>
          <c:showCatName val="0"/>
          <c:showSerName val="0"/>
          <c:showPercent val="0"/>
          <c:showBubbleSize val="0"/>
        </c:dLbls>
        <c:gapWidth val="40"/>
        <c:overlap val="-35"/>
        <c:axId val="1519410047"/>
        <c:axId val="1519412575"/>
      </c:barChart>
      <c:catAx>
        <c:axId val="151941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19412575"/>
        <c:crosses val="autoZero"/>
        <c:auto val="1"/>
        <c:lblAlgn val="ctr"/>
        <c:lblOffset val="100"/>
        <c:noMultiLvlLbl val="0"/>
      </c:catAx>
      <c:valAx>
        <c:axId val="1519412575"/>
        <c:scaling>
          <c:orientation val="minMax"/>
          <c:max val="0.35"/>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19410047"/>
        <c:crosses val="autoZero"/>
        <c:crossBetween val="between"/>
        <c:majorUnit val="0.1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78579193352417E-2"/>
          <c:y val="4.5571096287328736E-2"/>
          <c:w val="0.87216818536792995"/>
          <c:h val="0.77918489766571508"/>
        </c:manualLayout>
      </c:layout>
      <c:barChart>
        <c:barDir val="col"/>
        <c:grouping val="clustered"/>
        <c:varyColors val="0"/>
        <c:ser>
          <c:idx val="0"/>
          <c:order val="0"/>
          <c:tx>
            <c:strRef>
              <c:f>Sheet1!$B$1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Master's Degree</c:v>
                </c:pt>
                <c:pt idx="1">
                  <c:v>Undergraduate/ Bachelor's Degree</c:v>
                </c:pt>
                <c:pt idx="2">
                  <c:v>Doctorate (Ph.D., J.D., M.D.)</c:v>
                </c:pt>
                <c:pt idx="3">
                  <c:v>High School Diploma/ G.E.D.</c:v>
                </c:pt>
                <c:pt idx="4">
                  <c:v>Two -year/ Associate's Degree</c:v>
                </c:pt>
                <c:pt idx="5">
                  <c:v>Other</c:v>
                </c:pt>
              </c:strCache>
            </c:strRef>
          </c:cat>
          <c:val>
            <c:numRef>
              <c:f>Sheet1!$B$2:$B$7</c:f>
              <c:numCache>
                <c:formatCode>0.0%</c:formatCode>
                <c:ptCount val="6"/>
                <c:pt idx="0">
                  <c:v>0.35620000000000002</c:v>
                </c:pt>
                <c:pt idx="1">
                  <c:v>0.27050000000000002</c:v>
                </c:pt>
                <c:pt idx="2">
                  <c:v>0.1545</c:v>
                </c:pt>
                <c:pt idx="3">
                  <c:v>8.9200000000000002E-2</c:v>
                </c:pt>
                <c:pt idx="4">
                  <c:v>7.3099999999999998E-2</c:v>
                </c:pt>
                <c:pt idx="5">
                  <c:v>5.6399999999999999E-2</c:v>
                </c:pt>
              </c:numCache>
            </c:numRef>
          </c:val>
          <c:extLst>
            <c:ext xmlns:c16="http://schemas.microsoft.com/office/drawing/2014/chart" uri="{C3380CC4-5D6E-409C-BE32-E72D297353CC}">
              <c16:uniqueId val="{00000000-2406-D24D-860B-CCDB75F1311D}"/>
            </c:ext>
          </c:extLst>
        </c:ser>
        <c:dLbls>
          <c:showLegendKey val="0"/>
          <c:showVal val="0"/>
          <c:showCatName val="0"/>
          <c:showSerName val="0"/>
          <c:showPercent val="0"/>
          <c:showBubbleSize val="0"/>
        </c:dLbls>
        <c:gapWidth val="56"/>
        <c:overlap val="-35"/>
        <c:axId val="1559756751"/>
        <c:axId val="1559777183"/>
      </c:barChart>
      <c:catAx>
        <c:axId val="155975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59777183"/>
        <c:crosses val="autoZero"/>
        <c:auto val="1"/>
        <c:lblAlgn val="ctr"/>
        <c:lblOffset val="100"/>
        <c:noMultiLvlLbl val="0"/>
      </c:catAx>
      <c:valAx>
        <c:axId val="1559777183"/>
        <c:scaling>
          <c:orientation val="minMax"/>
          <c:max val="0.4"/>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59756751"/>
        <c:crosses val="autoZero"/>
        <c:crossBetween val="between"/>
        <c:majorUnit val="0.1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76095341355466E-2"/>
          <c:y val="9.9398344246187889E-2"/>
          <c:w val="0.36297008584987822"/>
          <c:h val="0.80049830588933513"/>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15-624C-B57D-FAD16C087EC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15-624C-B57D-FAD16C087EC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15-624C-B57D-FAD16C087EC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815-624C-B57D-FAD16C087EC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815-624C-B57D-FAD16C087EC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Archivists/Librarians &amp; other professionals</c:v>
                </c:pt>
                <c:pt idx="1">
                  <c:v>Faculty &amp; other doctoral degrees</c:v>
                </c:pt>
                <c:pt idx="2">
                  <c:v>Undergraduate &amp; graduate students</c:v>
                </c:pt>
                <c:pt idx="3">
                  <c:v>Family history researchers</c:v>
                </c:pt>
                <c:pt idx="4">
                  <c:v>Personal interest researchers</c:v>
                </c:pt>
              </c:strCache>
            </c:strRef>
          </c:cat>
          <c:val>
            <c:numRef>
              <c:f>Sheet1!$B$2:$B$6</c:f>
              <c:numCache>
                <c:formatCode>0.0%</c:formatCode>
                <c:ptCount val="5"/>
                <c:pt idx="0">
                  <c:v>0.184</c:v>
                </c:pt>
                <c:pt idx="1">
                  <c:v>0.108</c:v>
                </c:pt>
                <c:pt idx="2">
                  <c:v>0.23499999999999999</c:v>
                </c:pt>
                <c:pt idx="3">
                  <c:v>0.23799999999999999</c:v>
                </c:pt>
                <c:pt idx="4">
                  <c:v>0.23400000000000001</c:v>
                </c:pt>
              </c:numCache>
            </c:numRef>
          </c:val>
          <c:extLst>
            <c:ext xmlns:c16="http://schemas.microsoft.com/office/drawing/2014/chart" uri="{C3380CC4-5D6E-409C-BE32-E72D297353CC}">
              <c16:uniqueId val="{0000000A-E815-624C-B57D-FAD16C087ECE}"/>
            </c:ext>
          </c:extLst>
        </c:ser>
        <c:dLbls>
          <c:showLegendKey val="0"/>
          <c:showVal val="0"/>
          <c:showCatName val="0"/>
          <c:showSerName val="0"/>
          <c:showPercent val="0"/>
          <c:showBubbleSize val="0"/>
          <c:showLeaderLines val="1"/>
        </c:dLbls>
        <c:firstSliceAng val="0"/>
        <c:holeSize val="38"/>
      </c:doughnutChart>
      <c:spPr>
        <a:noFill/>
        <a:ln>
          <a:noFill/>
        </a:ln>
        <a:effectLst/>
      </c:spPr>
    </c:plotArea>
    <c:legend>
      <c:legendPos val="b"/>
      <c:layout>
        <c:manualLayout>
          <c:xMode val="edge"/>
          <c:yMode val="edge"/>
          <c:x val="0.54621905049679176"/>
          <c:y val="0.21289934883509434"/>
          <c:w val="0.43916460781002825"/>
          <c:h val="0.65019589042679982"/>
        </c:manualLayout>
      </c:layout>
      <c:overlay val="0"/>
      <c:spPr>
        <a:noFill/>
        <a:ln w="0">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41762743814562"/>
          <c:y val="9.8527826913835242E-2"/>
          <c:w val="0.62787782069229658"/>
          <c:h val="0.82607355753008649"/>
        </c:manualLayout>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Short-term Project</c:v>
                </c:pt>
                <c:pt idx="1">
                  <c:v>Material to Use for Teaching</c:v>
                </c:pt>
                <c:pt idx="2">
                  <c:v>Thesis or Dissertation</c:v>
                </c:pt>
                <c:pt idx="3">
                  <c:v>Creative or Artistic Project</c:v>
                </c:pt>
                <c:pt idx="4">
                  <c:v>Class Assignment</c:v>
                </c:pt>
                <c:pt idx="5">
                  <c:v>Local History Research</c:v>
                </c:pt>
                <c:pt idx="6">
                  <c:v>Long-term Project</c:v>
                </c:pt>
                <c:pt idx="7">
                  <c:v>Professional Project</c:v>
                </c:pt>
                <c:pt idx="8">
                  <c:v>Family History Research</c:v>
                </c:pt>
                <c:pt idx="9">
                  <c:v>Personal Interest</c:v>
                </c:pt>
              </c:strCache>
            </c:strRef>
          </c:cat>
          <c:val>
            <c:numRef>
              <c:f>Sheet1!$B$2:$B$11</c:f>
              <c:numCache>
                <c:formatCode>0.0%</c:formatCode>
                <c:ptCount val="10"/>
                <c:pt idx="0">
                  <c:v>4.0983606557377046E-2</c:v>
                </c:pt>
                <c:pt idx="1">
                  <c:v>4.6658259773013869E-2</c:v>
                </c:pt>
                <c:pt idx="2">
                  <c:v>5.0126103404791927E-2</c:v>
                </c:pt>
                <c:pt idx="3">
                  <c:v>6.525851197982345E-2</c:v>
                </c:pt>
                <c:pt idx="4">
                  <c:v>7.2194199243379567E-2</c:v>
                </c:pt>
                <c:pt idx="5">
                  <c:v>0.19262295081967212</c:v>
                </c:pt>
                <c:pt idx="6">
                  <c:v>0.19955863808322824</c:v>
                </c:pt>
                <c:pt idx="7">
                  <c:v>0.22793190416141235</c:v>
                </c:pt>
                <c:pt idx="8">
                  <c:v>0.24432534678436318</c:v>
                </c:pt>
                <c:pt idx="9">
                  <c:v>0.32723833543505676</c:v>
                </c:pt>
              </c:numCache>
            </c:numRef>
          </c:val>
          <c:extLst>
            <c:ext xmlns:c16="http://schemas.microsoft.com/office/drawing/2014/chart" uri="{C3380CC4-5D6E-409C-BE32-E72D297353CC}">
              <c16:uniqueId val="{00000000-0192-714E-B264-0545627C7AC7}"/>
            </c:ext>
          </c:extLst>
        </c:ser>
        <c:dLbls>
          <c:showLegendKey val="0"/>
          <c:showVal val="0"/>
          <c:showCatName val="0"/>
          <c:showSerName val="0"/>
          <c:showPercent val="0"/>
          <c:showBubbleSize val="0"/>
        </c:dLbls>
        <c:gapWidth val="56"/>
        <c:axId val="1519410047"/>
        <c:axId val="1519412575"/>
      </c:barChart>
      <c:catAx>
        <c:axId val="1519410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19412575"/>
        <c:crosses val="autoZero"/>
        <c:auto val="1"/>
        <c:lblAlgn val="ctr"/>
        <c:lblOffset val="100"/>
        <c:noMultiLvlLbl val="0"/>
      </c:catAx>
      <c:valAx>
        <c:axId val="1519412575"/>
        <c:scaling>
          <c:orientation val="minMax"/>
          <c:max val="0.35"/>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19410047"/>
        <c:crosses val="autoZero"/>
        <c:crossBetween val="between"/>
        <c:majorUnit val="0.1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49142034007929"/>
          <c:y val="4.5571096287328736E-2"/>
          <c:w val="0.61455537007918826"/>
          <c:h val="0.77918489766571508"/>
        </c:manualLayout>
      </c:layout>
      <c:barChart>
        <c:barDir val="bar"/>
        <c:grouping val="clustered"/>
        <c:varyColors val="0"/>
        <c:ser>
          <c:idx val="0"/>
          <c:order val="0"/>
          <c:tx>
            <c:strRef>
              <c:f>Sheet1!$B$1</c:f>
              <c:strCache>
                <c:ptCount val="1"/>
                <c:pt idx="0">
                  <c:v>Column1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I'm not sure how I got here</c:v>
                </c:pt>
                <c:pt idx="1">
                  <c:v>Someone told me about this site</c:v>
                </c:pt>
                <c:pt idx="2">
                  <c:v>Other</c:v>
                </c:pt>
                <c:pt idx="3">
                  <c:v>I've used this site before</c:v>
                </c:pt>
                <c:pt idx="4">
                  <c:v>I followed a link on a website or social media</c:v>
                </c:pt>
                <c:pt idx="5">
                  <c:v>I found it through a browser search (Google, Yahoo, Bing, etc.)</c:v>
                </c:pt>
              </c:strCache>
            </c:strRef>
          </c:cat>
          <c:val>
            <c:numRef>
              <c:f>Sheet1!$B$2:$B$7</c:f>
              <c:numCache>
                <c:formatCode>0.0%</c:formatCode>
                <c:ptCount val="6"/>
                <c:pt idx="0">
                  <c:v>2.1430822565395524E-2</c:v>
                </c:pt>
                <c:pt idx="1">
                  <c:v>5.8304443744090766E-2</c:v>
                </c:pt>
                <c:pt idx="2">
                  <c:v>7.0280491648282387E-2</c:v>
                </c:pt>
                <c:pt idx="3">
                  <c:v>0.20327765521588403</c:v>
                </c:pt>
                <c:pt idx="4">
                  <c:v>0.20642924676961866</c:v>
                </c:pt>
                <c:pt idx="5">
                  <c:v>0.44027734005672864</c:v>
                </c:pt>
              </c:numCache>
            </c:numRef>
          </c:val>
          <c:extLst>
            <c:ext xmlns:c16="http://schemas.microsoft.com/office/drawing/2014/chart" uri="{C3380CC4-5D6E-409C-BE32-E72D297353CC}">
              <c16:uniqueId val="{00000000-2406-D24D-860B-CCDB75F1311D}"/>
            </c:ext>
          </c:extLst>
        </c:ser>
        <c:dLbls>
          <c:showLegendKey val="0"/>
          <c:showVal val="0"/>
          <c:showCatName val="0"/>
          <c:showSerName val="0"/>
          <c:showPercent val="0"/>
          <c:showBubbleSize val="0"/>
        </c:dLbls>
        <c:gapWidth val="56"/>
        <c:axId val="1559756751"/>
        <c:axId val="1559777183"/>
      </c:barChart>
      <c:catAx>
        <c:axId val="1559756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559777183"/>
        <c:crosses val="autoZero"/>
        <c:auto val="1"/>
        <c:lblAlgn val="ctr"/>
        <c:lblOffset val="100"/>
        <c:noMultiLvlLbl val="0"/>
      </c:catAx>
      <c:valAx>
        <c:axId val="1559777183"/>
        <c:scaling>
          <c:orientation val="minMax"/>
          <c:max val="0.5"/>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559756751"/>
        <c:crosses val="autoZero"/>
        <c:crossBetween val="between"/>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57556483574553"/>
          <c:y val="0.2145343685881522"/>
          <c:w val="0.48026267748709195"/>
          <c:h val="0.78546563141184778"/>
        </c:manualLayout>
      </c:layout>
      <c:pieChart>
        <c:varyColors val="1"/>
        <c:ser>
          <c:idx val="0"/>
          <c:order val="0"/>
          <c:tx>
            <c:strRef>
              <c:f>Sheet1!$B$1</c:f>
              <c:strCache>
                <c:ptCount val="1"/>
                <c:pt idx="0">
                  <c:v>Column1</c:v>
                </c:pt>
              </c:strCache>
            </c:strRef>
          </c:tx>
          <c:dPt>
            <c:idx val="0"/>
            <c:bubble3D val="0"/>
            <c:spPr>
              <a:solidFill>
                <a:srgbClr val="00AFD7"/>
              </a:solidFill>
              <a:ln w="19050">
                <a:solidFill>
                  <a:schemeClr val="lt1"/>
                </a:solidFill>
              </a:ln>
              <a:effectLst/>
            </c:spPr>
            <c:extLst>
              <c:ext xmlns:c16="http://schemas.microsoft.com/office/drawing/2014/chart" uri="{C3380CC4-5D6E-409C-BE32-E72D297353CC}">
                <c16:uniqueId val="{00000001-A253-D043-9E51-6270C7B02D02}"/>
              </c:ext>
            </c:extLst>
          </c:dPt>
          <c:dPt>
            <c:idx val="1"/>
            <c:bubble3D val="0"/>
            <c:spPr>
              <a:solidFill>
                <a:srgbClr val="F6BE00"/>
              </a:solidFill>
              <a:ln w="19050">
                <a:solidFill>
                  <a:schemeClr val="lt1"/>
                </a:solidFill>
              </a:ln>
              <a:effectLst/>
            </c:spPr>
            <c:extLst>
              <c:ext xmlns:c16="http://schemas.microsoft.com/office/drawing/2014/chart" uri="{C3380CC4-5D6E-409C-BE32-E72D297353CC}">
                <c16:uniqueId val="{00000003-A253-D043-9E51-6270C7B02D02}"/>
              </c:ext>
            </c:extLst>
          </c:dPt>
          <c:dPt>
            <c:idx val="2"/>
            <c:bubble3D val="0"/>
            <c:spPr>
              <a:solidFill>
                <a:srgbClr val="78BE20"/>
              </a:solidFill>
              <a:ln w="19050">
                <a:solidFill>
                  <a:schemeClr val="lt1"/>
                </a:solidFill>
              </a:ln>
              <a:effectLst/>
            </c:spPr>
            <c:extLst>
              <c:ext xmlns:c16="http://schemas.microsoft.com/office/drawing/2014/chart" uri="{C3380CC4-5D6E-409C-BE32-E72D297353CC}">
                <c16:uniqueId val="{00000005-A253-D043-9E51-6270C7B02D02}"/>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A253-D043-9E51-6270C7B02D02}"/>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A253-D043-9E51-6270C7B02D02}"/>
              </c:ext>
            </c:extLst>
          </c:dPt>
          <c:dPt>
            <c:idx val="5"/>
            <c:bubble3D val="0"/>
            <c:spPr>
              <a:solidFill>
                <a:srgbClr val="E87622"/>
              </a:solidFill>
              <a:ln w="19050">
                <a:solidFill>
                  <a:schemeClr val="lt1"/>
                </a:solidFill>
              </a:ln>
              <a:effectLst/>
            </c:spPr>
            <c:extLst>
              <c:ext xmlns:c16="http://schemas.microsoft.com/office/drawing/2014/chart" uri="{C3380CC4-5D6E-409C-BE32-E72D297353CC}">
                <c16:uniqueId val="{0000000B-A253-D043-9E51-6270C7B02D02}"/>
              </c:ext>
            </c:extLst>
          </c:dPt>
          <c:dLbls>
            <c:dLbl>
              <c:idx val="0"/>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fld id="{D3B59D0C-34F1-B141-AF94-D8C020B24A7E}" type="CATEGORYNAME">
                      <a:rPr lang="en-US"/>
                      <a:pPr>
                        <a:defRPr sz="1600">
                          <a:solidFill>
                            <a:schemeClr val="bg1"/>
                          </a:solidFill>
                        </a:defRPr>
                      </a:pPr>
                      <a:t>[CATEGORY NAME]</a:t>
                    </a:fld>
                    <a:r>
                      <a:rPr lang="en-US" baseline="0"/>
                      <a:t>, </a:t>
                    </a:r>
                    <a:fld id="{E6287B21-15B7-7C4C-85EA-ACE97BD69A55}" type="VALUE">
                      <a:rPr lang="en-US" baseline="0" smtClean="0"/>
                      <a:pPr>
                        <a:defRPr sz="1600">
                          <a:solidFill>
                            <a:schemeClr val="bg1"/>
                          </a:solidFill>
                        </a:defRPr>
                      </a:pPr>
                      <a:t>[VALUE]</a:t>
                    </a:fld>
                    <a:r>
                      <a:rPr lang="en-US" baseline="0"/>
                      <a:t>, N=1,353</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53-D043-9E51-6270C7B02D02}"/>
                </c:ext>
              </c:extLst>
            </c:dLbl>
            <c:dLbl>
              <c:idx val="1"/>
              <c:layout>
                <c:manualLayout>
                  <c:x val="8.1259989034937127E-2"/>
                  <c:y val="-0.11086721273951881"/>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fld id="{AFFA769A-3B1C-2E41-BB71-22EFB4767E93}" type="CATEGORYNAME">
                      <a:rPr lang="en-US">
                        <a:solidFill>
                          <a:schemeClr val="tx1"/>
                        </a:solidFill>
                      </a:rPr>
                      <a:pPr>
                        <a:defRPr sz="1600">
                          <a:solidFill>
                            <a:schemeClr val="tx1"/>
                          </a:solidFill>
                        </a:defRPr>
                      </a:pPr>
                      <a:t>[CATEGORY NAME]</a:t>
                    </a:fld>
                    <a:r>
                      <a:rPr lang="en-US" baseline="0" dirty="0">
                        <a:solidFill>
                          <a:schemeClr val="tx1"/>
                        </a:solidFill>
                      </a:rPr>
                      <a:t>, </a:t>
                    </a:r>
                    <a:fld id="{BD75891F-74F1-564C-9D06-A691EEFCC954}" type="VALUE">
                      <a:rPr lang="en-US" baseline="0" smtClean="0">
                        <a:solidFill>
                          <a:schemeClr val="tx1"/>
                        </a:solidFill>
                      </a:rPr>
                      <a:pPr>
                        <a:defRPr sz="1600">
                          <a:solidFill>
                            <a:schemeClr val="tx1"/>
                          </a:solidFill>
                        </a:defRPr>
                      </a:pPr>
                      <a:t>[VALUE]</a:t>
                    </a:fld>
                    <a:r>
                      <a:rPr lang="en-US" baseline="0" dirty="0">
                        <a:solidFill>
                          <a:schemeClr val="tx1"/>
                        </a:solidFill>
                      </a:rPr>
                      <a:t>, N=748</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5475557256876143"/>
                      <c:h val="9.3363874633834762E-2"/>
                    </c:manualLayout>
                  </c15:layout>
                  <c15:dlblFieldTable/>
                  <c15:showDataLabelsRange val="0"/>
                </c:ext>
                <c:ext xmlns:c16="http://schemas.microsoft.com/office/drawing/2014/chart" uri="{C3380CC4-5D6E-409C-BE32-E72D297353CC}">
                  <c16:uniqueId val="{00000003-A253-D043-9E51-6270C7B02D02}"/>
                </c:ext>
              </c:extLst>
            </c:dLbl>
            <c:dLbl>
              <c:idx val="2"/>
              <c:layout>
                <c:manualLayout>
                  <c:x val="0.17808361889772906"/>
                  <c:y val="-2.8194918420412659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r>
                      <a:rPr lang="en-US" baseline="0"/>
                      <a:t>In-person preferred, </a:t>
                    </a:r>
                    <a:fld id="{E70774AD-621E-624A-8C35-1D3AC1AADBE6}" type="VALUE">
                      <a:rPr lang="en-US" baseline="0" smtClean="0"/>
                      <a:pPr>
                        <a:defRPr sz="1600">
                          <a:solidFill>
                            <a:schemeClr val="tx1"/>
                          </a:solidFill>
                        </a:defRPr>
                      </a:pPr>
                      <a:t>[VALUE]</a:t>
                    </a:fld>
                    <a:r>
                      <a:rPr lang="en-US" baseline="0"/>
                      <a:t>, N=465</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7362248539389585"/>
                      <c:h val="0.14279982992387052"/>
                    </c:manualLayout>
                  </c15:layout>
                  <c15:dlblFieldTable/>
                  <c15:showDataLabelsRange val="0"/>
                </c:ext>
                <c:ext xmlns:c16="http://schemas.microsoft.com/office/drawing/2014/chart" uri="{C3380CC4-5D6E-409C-BE32-E72D297353CC}">
                  <c16:uniqueId val="{00000005-A253-D043-9E51-6270C7B02D02}"/>
                </c:ext>
              </c:extLst>
            </c:dLbl>
            <c:dLbl>
              <c:idx val="3"/>
              <c:layout>
                <c:manualLayout>
                  <c:x val="0.11273650565257375"/>
                  <c:y val="0.16055125728456338"/>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fld id="{8637C1BE-04BB-FC4A-8DEB-B9CCBD8108D5}" type="CATEGORYNAME">
                      <a:rPr lang="en-US">
                        <a:solidFill>
                          <a:schemeClr val="bg1"/>
                        </a:solidFill>
                      </a:rPr>
                      <a:pPr>
                        <a:defRPr sz="1600">
                          <a:solidFill>
                            <a:schemeClr val="bg1"/>
                          </a:solidFill>
                        </a:defRPr>
                      </a:pPr>
                      <a:t>[CATEGORY NAME]</a:t>
                    </a:fld>
                    <a:r>
                      <a:rPr lang="en-US" baseline="0">
                        <a:solidFill>
                          <a:schemeClr val="bg1"/>
                        </a:solidFill>
                      </a:rPr>
                      <a:t>, </a:t>
                    </a:r>
                    <a:fld id="{55686F5B-FC53-2D4E-9D5B-C224373E0EB3}" type="VALUE">
                      <a:rPr lang="en-US" baseline="0" smtClean="0">
                        <a:solidFill>
                          <a:schemeClr val="bg1"/>
                        </a:solidFill>
                      </a:rPr>
                      <a:pPr>
                        <a:defRPr sz="1600">
                          <a:solidFill>
                            <a:schemeClr val="bg1"/>
                          </a:solidFill>
                        </a:defRPr>
                      </a:pPr>
                      <a:t>[VALUE]</a:t>
                    </a:fld>
                    <a:r>
                      <a:rPr lang="en-US" baseline="0">
                        <a:solidFill>
                          <a:schemeClr val="bg1"/>
                        </a:solidFill>
                      </a:rPr>
                      <a:t>, N=458</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3948019273499773"/>
                      <c:h val="9.0483868021210084E-2"/>
                    </c:manualLayout>
                  </c15:layout>
                  <c15:dlblFieldTable/>
                  <c15:showDataLabelsRange val="0"/>
                </c:ext>
                <c:ext xmlns:c16="http://schemas.microsoft.com/office/drawing/2014/chart" uri="{C3380CC4-5D6E-409C-BE32-E72D297353CC}">
                  <c16:uniqueId val="{00000007-A253-D043-9E51-6270C7B02D02}"/>
                </c:ext>
              </c:extLst>
            </c:dLbl>
            <c:dLbl>
              <c:idx val="4"/>
              <c:layout>
                <c:manualLayout>
                  <c:x val="-4.0218648900031351E-2"/>
                  <c:y val="2.1348618782518272E-3"/>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fld id="{5D7535FC-FF79-1249-A636-1D559D2FD287}" type="CATEGORYNAME">
                      <a:rPr lang="en-US"/>
                      <a:pPr>
                        <a:defRPr sz="1600">
                          <a:solidFill>
                            <a:schemeClr val="tx1"/>
                          </a:solidFill>
                        </a:defRPr>
                      </a:pPr>
                      <a:t>[CATEGORY NAME]</a:t>
                    </a:fld>
                    <a:r>
                      <a:rPr lang="en-US" baseline="0" dirty="0"/>
                      <a:t>, </a:t>
                    </a:r>
                    <a:fld id="{D798EB3C-F27A-154C-9E42-7D46F13BE57D}" type="VALUE">
                      <a:rPr lang="en-US" baseline="0" smtClean="0"/>
                      <a:pPr>
                        <a:defRPr sz="1600">
                          <a:solidFill>
                            <a:schemeClr val="tx1"/>
                          </a:solidFill>
                        </a:defRPr>
                      </a:pPr>
                      <a:t>[VALUE]</a:t>
                    </a:fld>
                    <a:r>
                      <a:rPr lang="en-US" baseline="0" dirty="0"/>
                      <a:t>, N=21</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253-D043-9E51-6270C7B02D02}"/>
                </c:ext>
              </c:extLst>
            </c:dLbl>
            <c:dLbl>
              <c:idx val="5"/>
              <c:layout>
                <c:manualLayout>
                  <c:x val="0.11198555212557643"/>
                  <c:y val="-3.6975946471329985E-2"/>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fld id="{7FA2FB8F-5CA9-DA49-8008-2A5C60F52C12}" type="CATEGORYNAME">
                      <a:rPr lang="en-US"/>
                      <a:pPr>
                        <a:defRPr sz="1600">
                          <a:solidFill>
                            <a:schemeClr val="tx1"/>
                          </a:solidFill>
                        </a:defRPr>
                      </a:pPr>
                      <a:t>[CATEGORY NAME]</a:t>
                    </a:fld>
                    <a:r>
                      <a:rPr lang="en-US" baseline="0"/>
                      <a:t>, </a:t>
                    </a:r>
                    <a:fld id="{5BE3210B-E777-C24F-A22F-6171E0F98121}" type="VALUE">
                      <a:rPr lang="en-US" baseline="0" smtClean="0"/>
                      <a:pPr>
                        <a:defRPr sz="1600">
                          <a:solidFill>
                            <a:schemeClr val="tx1"/>
                          </a:solidFill>
                        </a:defRPr>
                      </a:pPr>
                      <a:t>[VALUE]</a:t>
                    </a:fld>
                    <a:r>
                      <a:rPr lang="en-US" baseline="0"/>
                      <a:t>, N=127</a:t>
                    </a: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253-D043-9E51-6270C7B02D02}"/>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Online preferred to in-person</c:v>
                </c:pt>
                <c:pt idx="1">
                  <c:v>No preference</c:v>
                </c:pt>
                <c:pt idx="2">
                  <c:v>In-person preferred to online</c:v>
                </c:pt>
                <c:pt idx="3">
                  <c:v>Online only</c:v>
                </c:pt>
                <c:pt idx="4">
                  <c:v>In-person only</c:v>
                </c:pt>
                <c:pt idx="5">
                  <c:v>Other</c:v>
                </c:pt>
              </c:strCache>
            </c:strRef>
          </c:cat>
          <c:val>
            <c:numRef>
              <c:f>Sheet1!$B$2:$B$7</c:f>
              <c:numCache>
                <c:formatCode>0.0%</c:formatCode>
                <c:ptCount val="6"/>
                <c:pt idx="0">
                  <c:v>0.42654476670870112</c:v>
                </c:pt>
                <c:pt idx="1">
                  <c:v>0.23581336696090793</c:v>
                </c:pt>
                <c:pt idx="2">
                  <c:v>0.14659520807061791</c:v>
                </c:pt>
                <c:pt idx="3">
                  <c:v>0.14438839848675913</c:v>
                </c:pt>
                <c:pt idx="4">
                  <c:v>6.6204287515762928E-3</c:v>
                </c:pt>
                <c:pt idx="5">
                  <c:v>4.0037831021437577E-2</c:v>
                </c:pt>
              </c:numCache>
            </c:numRef>
          </c:val>
          <c:extLst>
            <c:ext xmlns:c16="http://schemas.microsoft.com/office/drawing/2014/chart" uri="{C3380CC4-5D6E-409C-BE32-E72D297353CC}">
              <c16:uniqueId val="{0000000C-A253-D043-9E51-6270C7B02D0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0705276543260857E-3"/>
          <c:y val="0.27399538793527295"/>
          <c:w val="0.37034881474683956"/>
          <c:h val="0.5432406648351829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55107A-BBD5-42F7-AC18-F1DC229C06B0}"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A06758D1-BA36-4016-A245-1BA68E09CC12}">
      <dgm:prSet/>
      <dgm:spPr/>
      <dgm:t>
        <a:bodyPr/>
        <a:lstStyle/>
        <a:p>
          <a:pPr rtl="0">
            <a:lnSpc>
              <a:spcPct val="100000"/>
            </a:lnSpc>
          </a:pPr>
          <a:r>
            <a:rPr lang="en-US" dirty="0">
              <a:latin typeface="Arial"/>
            </a:rPr>
            <a:t>User Survey &amp; Individual Interviews</a:t>
          </a:r>
          <a:endParaRPr lang="en-US" dirty="0"/>
        </a:p>
      </dgm:t>
    </dgm:pt>
    <dgm:pt modelId="{C759A206-8404-4EE6-A623-DF40E7413369}" type="parTrans" cxnId="{11CB6E86-E86E-4FD8-9DEC-D47C29B03D30}">
      <dgm:prSet/>
      <dgm:spPr/>
      <dgm:t>
        <a:bodyPr/>
        <a:lstStyle/>
        <a:p>
          <a:endParaRPr lang="en-US"/>
        </a:p>
      </dgm:t>
    </dgm:pt>
    <dgm:pt modelId="{2C999DA9-D8EC-48D1-8FC4-D727DDDD8816}" type="sibTrans" cxnId="{11CB6E86-E86E-4FD8-9DEC-D47C29B03D30}">
      <dgm:prSet/>
      <dgm:spPr/>
      <dgm:t>
        <a:bodyPr/>
        <a:lstStyle/>
        <a:p>
          <a:endParaRPr lang="en-US"/>
        </a:p>
      </dgm:t>
    </dgm:pt>
    <dgm:pt modelId="{9CA9CDDE-6615-40FB-BBFF-44CF4AEDDF8A}">
      <dgm:prSet/>
      <dgm:spPr/>
      <dgm:t>
        <a:bodyPr/>
        <a:lstStyle/>
        <a:p>
          <a:pPr rtl="0">
            <a:lnSpc>
              <a:spcPct val="100000"/>
            </a:lnSpc>
          </a:pPr>
          <a:r>
            <a:rPr lang="en-US" dirty="0">
              <a:latin typeface="Arial"/>
            </a:rPr>
            <a:t>Archivist Focus Group Interviews</a:t>
          </a:r>
          <a:endParaRPr lang="en-US" dirty="0"/>
        </a:p>
      </dgm:t>
    </dgm:pt>
    <dgm:pt modelId="{B21ED93C-7D96-4860-8A0C-9A79D0F05405}" type="parTrans" cxnId="{BC23D4E3-CC06-415F-903E-F213D907F64C}">
      <dgm:prSet/>
      <dgm:spPr/>
      <dgm:t>
        <a:bodyPr/>
        <a:lstStyle/>
        <a:p>
          <a:endParaRPr lang="en-US"/>
        </a:p>
      </dgm:t>
    </dgm:pt>
    <dgm:pt modelId="{1BBD50B6-E845-4637-BB82-45A473C85DB9}" type="sibTrans" cxnId="{BC23D4E3-CC06-415F-903E-F213D907F64C}">
      <dgm:prSet/>
      <dgm:spPr/>
      <dgm:t>
        <a:bodyPr/>
        <a:lstStyle/>
        <a:p>
          <a:endParaRPr lang="en-US"/>
        </a:p>
      </dgm:t>
    </dgm:pt>
    <dgm:pt modelId="{BFEB5626-CB79-474A-872E-58EB0B5F62AE}">
      <dgm:prSet/>
      <dgm:spPr/>
      <dgm:t>
        <a:bodyPr/>
        <a:lstStyle/>
        <a:p>
          <a:pPr>
            <a:lnSpc>
              <a:spcPct val="100000"/>
            </a:lnSpc>
          </a:pPr>
          <a:r>
            <a:rPr lang="en-US" dirty="0">
              <a:latin typeface="Arial"/>
            </a:rPr>
            <a:t>Aggregated Finding</a:t>
          </a:r>
          <a:r>
            <a:rPr lang="en-US" dirty="0"/>
            <a:t> Aid Data</a:t>
          </a:r>
        </a:p>
      </dgm:t>
    </dgm:pt>
    <dgm:pt modelId="{27BD3ED5-4644-446D-9195-8295A452A393}" type="parTrans" cxnId="{DAB79FDC-5B5B-4647-9247-BB0E8EA877BA}">
      <dgm:prSet/>
      <dgm:spPr/>
      <dgm:t>
        <a:bodyPr/>
        <a:lstStyle/>
        <a:p>
          <a:endParaRPr lang="en-US"/>
        </a:p>
      </dgm:t>
    </dgm:pt>
    <dgm:pt modelId="{6AE23C3D-9A9D-4FF9-880A-DD121C0EAAA0}" type="sibTrans" cxnId="{DAB79FDC-5B5B-4647-9247-BB0E8EA877BA}">
      <dgm:prSet/>
      <dgm:spPr/>
      <dgm:t>
        <a:bodyPr/>
        <a:lstStyle/>
        <a:p>
          <a:endParaRPr lang="en-US"/>
        </a:p>
      </dgm:t>
    </dgm:pt>
    <dgm:pt modelId="{DA5C3CEB-B109-4B0F-AFFA-4A1E9D35CB4D}" type="pres">
      <dgm:prSet presAssocID="{6155107A-BBD5-42F7-AC18-F1DC229C06B0}" presName="root" presStyleCnt="0">
        <dgm:presLayoutVars>
          <dgm:dir/>
          <dgm:resizeHandles val="exact"/>
        </dgm:presLayoutVars>
      </dgm:prSet>
      <dgm:spPr/>
    </dgm:pt>
    <dgm:pt modelId="{7352CE7C-0F00-4FE3-AE3A-65362F0CA5D5}" type="pres">
      <dgm:prSet presAssocID="{A06758D1-BA36-4016-A245-1BA68E09CC12}" presName="compNode" presStyleCnt="0"/>
      <dgm:spPr/>
    </dgm:pt>
    <dgm:pt modelId="{827EED26-9350-45FD-B451-A35B37C07BA7}" type="pres">
      <dgm:prSet presAssocID="{A06758D1-BA36-4016-A245-1BA68E09CC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A4ACF82E-2F48-4C75-8898-A1838F8B0416}" type="pres">
      <dgm:prSet presAssocID="{A06758D1-BA36-4016-A245-1BA68E09CC12}" presName="spaceRect" presStyleCnt="0"/>
      <dgm:spPr/>
    </dgm:pt>
    <dgm:pt modelId="{EB9FDB48-96D2-4E87-8E9A-F2D3EE75E7AA}" type="pres">
      <dgm:prSet presAssocID="{A06758D1-BA36-4016-A245-1BA68E09CC12}" presName="textRect" presStyleLbl="revTx" presStyleIdx="0" presStyleCnt="3">
        <dgm:presLayoutVars>
          <dgm:chMax val="1"/>
          <dgm:chPref val="1"/>
        </dgm:presLayoutVars>
      </dgm:prSet>
      <dgm:spPr/>
    </dgm:pt>
    <dgm:pt modelId="{76516B32-F9F9-42AF-8E3C-3F97A0B355D0}" type="pres">
      <dgm:prSet presAssocID="{2C999DA9-D8EC-48D1-8FC4-D727DDDD8816}" presName="sibTrans" presStyleCnt="0"/>
      <dgm:spPr/>
    </dgm:pt>
    <dgm:pt modelId="{7C611D6D-83B4-49FB-AC61-EAD6EA969C5A}" type="pres">
      <dgm:prSet presAssocID="{9CA9CDDE-6615-40FB-BBFF-44CF4AEDDF8A}" presName="compNode" presStyleCnt="0"/>
      <dgm:spPr/>
    </dgm:pt>
    <dgm:pt modelId="{47D1FE48-9E07-4D3A-A7C0-D028EE63DD2F}" type="pres">
      <dgm:prSet presAssocID="{9CA9CDDE-6615-40FB-BBFF-44CF4AEDDF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1E5D5E09-A9EC-4144-BF4A-DDB2B7F93C9A}" type="pres">
      <dgm:prSet presAssocID="{9CA9CDDE-6615-40FB-BBFF-44CF4AEDDF8A}" presName="spaceRect" presStyleCnt="0"/>
      <dgm:spPr/>
    </dgm:pt>
    <dgm:pt modelId="{B231E996-B686-434B-BAFE-3971E7383F4D}" type="pres">
      <dgm:prSet presAssocID="{9CA9CDDE-6615-40FB-BBFF-44CF4AEDDF8A}" presName="textRect" presStyleLbl="revTx" presStyleIdx="1" presStyleCnt="3">
        <dgm:presLayoutVars>
          <dgm:chMax val="1"/>
          <dgm:chPref val="1"/>
        </dgm:presLayoutVars>
      </dgm:prSet>
      <dgm:spPr/>
    </dgm:pt>
    <dgm:pt modelId="{46B4F16B-4105-4F3D-8AA3-4B71A1D87FA5}" type="pres">
      <dgm:prSet presAssocID="{1BBD50B6-E845-4637-BB82-45A473C85DB9}" presName="sibTrans" presStyleCnt="0"/>
      <dgm:spPr/>
    </dgm:pt>
    <dgm:pt modelId="{A746DC77-2695-43BA-AE45-1C59D7158F16}" type="pres">
      <dgm:prSet presAssocID="{BFEB5626-CB79-474A-872E-58EB0B5F62AE}" presName="compNode" presStyleCnt="0"/>
      <dgm:spPr/>
    </dgm:pt>
    <dgm:pt modelId="{E4F5FC50-ECF2-4A52-A279-AC888690B328}" type="pres">
      <dgm:prSet presAssocID="{BFEB5626-CB79-474A-872E-58EB0B5F62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5B884618-DD56-45A2-90DC-E6880B9C7401}" type="pres">
      <dgm:prSet presAssocID="{BFEB5626-CB79-474A-872E-58EB0B5F62AE}" presName="spaceRect" presStyleCnt="0"/>
      <dgm:spPr/>
    </dgm:pt>
    <dgm:pt modelId="{CB94AB9A-579A-4FFD-8E08-E3A44111EB05}" type="pres">
      <dgm:prSet presAssocID="{BFEB5626-CB79-474A-872E-58EB0B5F62AE}" presName="textRect" presStyleLbl="revTx" presStyleIdx="2" presStyleCnt="3">
        <dgm:presLayoutVars>
          <dgm:chMax val="1"/>
          <dgm:chPref val="1"/>
        </dgm:presLayoutVars>
      </dgm:prSet>
      <dgm:spPr/>
    </dgm:pt>
  </dgm:ptLst>
  <dgm:cxnLst>
    <dgm:cxn modelId="{E199F815-0B25-47F9-BF73-8E1B9B98A359}" type="presOf" srcId="{BFEB5626-CB79-474A-872E-58EB0B5F62AE}" destId="{CB94AB9A-579A-4FFD-8E08-E3A44111EB05}" srcOrd="0" destOrd="0" presId="urn:microsoft.com/office/officeart/2018/2/layout/IconLabelList"/>
    <dgm:cxn modelId="{B255332B-208A-4947-9533-D289DDE7F7FA}" type="presOf" srcId="{9CA9CDDE-6615-40FB-BBFF-44CF4AEDDF8A}" destId="{B231E996-B686-434B-BAFE-3971E7383F4D}" srcOrd="0" destOrd="0" presId="urn:microsoft.com/office/officeart/2018/2/layout/IconLabelList"/>
    <dgm:cxn modelId="{E33DAF64-34DE-41BA-8D96-50D793F699D9}" type="presOf" srcId="{A06758D1-BA36-4016-A245-1BA68E09CC12}" destId="{EB9FDB48-96D2-4E87-8E9A-F2D3EE75E7AA}" srcOrd="0" destOrd="0" presId="urn:microsoft.com/office/officeart/2018/2/layout/IconLabelList"/>
    <dgm:cxn modelId="{11CB6E86-E86E-4FD8-9DEC-D47C29B03D30}" srcId="{6155107A-BBD5-42F7-AC18-F1DC229C06B0}" destId="{A06758D1-BA36-4016-A245-1BA68E09CC12}" srcOrd="0" destOrd="0" parTransId="{C759A206-8404-4EE6-A623-DF40E7413369}" sibTransId="{2C999DA9-D8EC-48D1-8FC4-D727DDDD8816}"/>
    <dgm:cxn modelId="{DAB79FDC-5B5B-4647-9247-BB0E8EA877BA}" srcId="{6155107A-BBD5-42F7-AC18-F1DC229C06B0}" destId="{BFEB5626-CB79-474A-872E-58EB0B5F62AE}" srcOrd="2" destOrd="0" parTransId="{27BD3ED5-4644-446D-9195-8295A452A393}" sibTransId="{6AE23C3D-9A9D-4FF9-880A-DD121C0EAAA0}"/>
    <dgm:cxn modelId="{BC23D4E3-CC06-415F-903E-F213D907F64C}" srcId="{6155107A-BBD5-42F7-AC18-F1DC229C06B0}" destId="{9CA9CDDE-6615-40FB-BBFF-44CF4AEDDF8A}" srcOrd="1" destOrd="0" parTransId="{B21ED93C-7D96-4860-8A0C-9A79D0F05405}" sibTransId="{1BBD50B6-E845-4637-BB82-45A473C85DB9}"/>
    <dgm:cxn modelId="{38865FF3-2A6A-44FD-A8C1-2F864FDC70D8}" type="presOf" srcId="{6155107A-BBD5-42F7-AC18-F1DC229C06B0}" destId="{DA5C3CEB-B109-4B0F-AFFA-4A1E9D35CB4D}" srcOrd="0" destOrd="0" presId="urn:microsoft.com/office/officeart/2018/2/layout/IconLabelList"/>
    <dgm:cxn modelId="{68335B96-B5D0-48FF-9A16-2A9D82B02DFD}" type="presParOf" srcId="{DA5C3CEB-B109-4B0F-AFFA-4A1E9D35CB4D}" destId="{7352CE7C-0F00-4FE3-AE3A-65362F0CA5D5}" srcOrd="0" destOrd="0" presId="urn:microsoft.com/office/officeart/2018/2/layout/IconLabelList"/>
    <dgm:cxn modelId="{1C4B9DF3-0F64-4BEF-8C61-0B3B3E752B88}" type="presParOf" srcId="{7352CE7C-0F00-4FE3-AE3A-65362F0CA5D5}" destId="{827EED26-9350-45FD-B451-A35B37C07BA7}" srcOrd="0" destOrd="0" presId="urn:microsoft.com/office/officeart/2018/2/layout/IconLabelList"/>
    <dgm:cxn modelId="{A3B774E4-A1CE-4EB8-AA60-45FCEC510CF0}" type="presParOf" srcId="{7352CE7C-0F00-4FE3-AE3A-65362F0CA5D5}" destId="{A4ACF82E-2F48-4C75-8898-A1838F8B0416}" srcOrd="1" destOrd="0" presId="urn:microsoft.com/office/officeart/2018/2/layout/IconLabelList"/>
    <dgm:cxn modelId="{9B9B280B-83CD-4E67-907C-EF70F12D1C85}" type="presParOf" srcId="{7352CE7C-0F00-4FE3-AE3A-65362F0CA5D5}" destId="{EB9FDB48-96D2-4E87-8E9A-F2D3EE75E7AA}" srcOrd="2" destOrd="0" presId="urn:microsoft.com/office/officeart/2018/2/layout/IconLabelList"/>
    <dgm:cxn modelId="{96D4FADC-25F1-43E1-96FE-032C199C0B6B}" type="presParOf" srcId="{DA5C3CEB-B109-4B0F-AFFA-4A1E9D35CB4D}" destId="{76516B32-F9F9-42AF-8E3C-3F97A0B355D0}" srcOrd="1" destOrd="0" presId="urn:microsoft.com/office/officeart/2018/2/layout/IconLabelList"/>
    <dgm:cxn modelId="{E8361796-8C47-4FFB-8706-021D1A6400C2}" type="presParOf" srcId="{DA5C3CEB-B109-4B0F-AFFA-4A1E9D35CB4D}" destId="{7C611D6D-83B4-49FB-AC61-EAD6EA969C5A}" srcOrd="2" destOrd="0" presId="urn:microsoft.com/office/officeart/2018/2/layout/IconLabelList"/>
    <dgm:cxn modelId="{BA646AC8-AFC3-49E4-8D52-811E748EC365}" type="presParOf" srcId="{7C611D6D-83B4-49FB-AC61-EAD6EA969C5A}" destId="{47D1FE48-9E07-4D3A-A7C0-D028EE63DD2F}" srcOrd="0" destOrd="0" presId="urn:microsoft.com/office/officeart/2018/2/layout/IconLabelList"/>
    <dgm:cxn modelId="{F14ADFAF-329D-4419-B6B2-B0C6EBFFB158}" type="presParOf" srcId="{7C611D6D-83B4-49FB-AC61-EAD6EA969C5A}" destId="{1E5D5E09-A9EC-4144-BF4A-DDB2B7F93C9A}" srcOrd="1" destOrd="0" presId="urn:microsoft.com/office/officeart/2018/2/layout/IconLabelList"/>
    <dgm:cxn modelId="{2C5A122D-B588-475C-BD36-D7417F8D9226}" type="presParOf" srcId="{7C611D6D-83B4-49FB-AC61-EAD6EA969C5A}" destId="{B231E996-B686-434B-BAFE-3971E7383F4D}" srcOrd="2" destOrd="0" presId="urn:microsoft.com/office/officeart/2018/2/layout/IconLabelList"/>
    <dgm:cxn modelId="{FAC64660-854C-4930-BD93-37C944E95E76}" type="presParOf" srcId="{DA5C3CEB-B109-4B0F-AFFA-4A1E9D35CB4D}" destId="{46B4F16B-4105-4F3D-8AA3-4B71A1D87FA5}" srcOrd="3" destOrd="0" presId="urn:microsoft.com/office/officeart/2018/2/layout/IconLabelList"/>
    <dgm:cxn modelId="{445DE938-C88B-4261-9754-0D9A4146F62A}" type="presParOf" srcId="{DA5C3CEB-B109-4B0F-AFFA-4A1E9D35CB4D}" destId="{A746DC77-2695-43BA-AE45-1C59D7158F16}" srcOrd="4" destOrd="0" presId="urn:microsoft.com/office/officeart/2018/2/layout/IconLabelList"/>
    <dgm:cxn modelId="{D45CD98C-1546-4A7A-94D9-2CBA1A529160}" type="presParOf" srcId="{A746DC77-2695-43BA-AE45-1C59D7158F16}" destId="{E4F5FC50-ECF2-4A52-A279-AC888690B328}" srcOrd="0" destOrd="0" presId="urn:microsoft.com/office/officeart/2018/2/layout/IconLabelList"/>
    <dgm:cxn modelId="{D0A8940E-E40E-4220-8AA5-C24119AB8307}" type="presParOf" srcId="{A746DC77-2695-43BA-AE45-1C59D7158F16}" destId="{5B884618-DD56-45A2-90DC-E6880B9C7401}" srcOrd="1" destOrd="0" presId="urn:microsoft.com/office/officeart/2018/2/layout/IconLabelList"/>
    <dgm:cxn modelId="{0F5F0774-705F-499A-8B36-599C84F48C87}" type="presParOf" srcId="{A746DC77-2695-43BA-AE45-1C59D7158F16}" destId="{CB94AB9A-579A-4FFD-8E08-E3A44111EB0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9519B0-9816-0844-84CD-F5E92D603890}" type="doc">
      <dgm:prSet loTypeId="urn:microsoft.com/office/officeart/2005/8/layout/equation1" loCatId="" qsTypeId="urn:microsoft.com/office/officeart/2005/8/quickstyle/simple1" qsCatId="simple" csTypeId="urn:microsoft.com/office/officeart/2005/8/colors/accent1_2" csCatId="accent1" phldr="1"/>
      <dgm:spPr/>
    </dgm:pt>
    <dgm:pt modelId="{6E6A2592-EFC9-EA41-BDBA-0552167A7836}">
      <dgm:prSet phldrT="[Text]"/>
      <dgm:spPr>
        <a:solidFill>
          <a:schemeClr val="tx2"/>
        </a:solidFill>
      </dgm:spPr>
      <dgm:t>
        <a:bodyPr/>
        <a:lstStyle/>
        <a:p>
          <a:r>
            <a:rPr lang="en-US"/>
            <a:t>Pop Up Survey	</a:t>
          </a:r>
        </a:p>
      </dgm:t>
    </dgm:pt>
    <dgm:pt modelId="{EFE8921B-2C0D-AF4C-ADED-754EDCCACA78}" type="parTrans" cxnId="{8779009B-3D45-274C-AB56-80B624C9DF74}">
      <dgm:prSet/>
      <dgm:spPr/>
      <dgm:t>
        <a:bodyPr/>
        <a:lstStyle/>
        <a:p>
          <a:endParaRPr lang="en-US"/>
        </a:p>
      </dgm:t>
    </dgm:pt>
    <dgm:pt modelId="{C5F66521-3275-5A4C-ACC5-BC2E91950C9B}" type="sibTrans" cxnId="{8779009B-3D45-274C-AB56-80B624C9DF74}">
      <dgm:prSet/>
      <dgm:spPr/>
      <dgm:t>
        <a:bodyPr/>
        <a:lstStyle/>
        <a:p>
          <a:endParaRPr lang="en-US"/>
        </a:p>
      </dgm:t>
    </dgm:pt>
    <dgm:pt modelId="{6BF9B984-16E7-0F43-AA02-72AE42929DCE}">
      <dgm:prSet phldrT="[Text]"/>
      <dgm:spPr/>
      <dgm:t>
        <a:bodyPr/>
        <a:lstStyle/>
        <a:p>
          <a:r>
            <a:rPr lang="en-US"/>
            <a:t>User Interviews</a:t>
          </a:r>
        </a:p>
      </dgm:t>
    </dgm:pt>
    <dgm:pt modelId="{7E88804E-1C6A-E04C-BFD8-5423928C8735}" type="parTrans" cxnId="{50097861-D84C-3142-80FB-A51330BB18A5}">
      <dgm:prSet/>
      <dgm:spPr/>
      <dgm:t>
        <a:bodyPr/>
        <a:lstStyle/>
        <a:p>
          <a:endParaRPr lang="en-US"/>
        </a:p>
      </dgm:t>
    </dgm:pt>
    <dgm:pt modelId="{66577CE1-2B0F-1441-B799-7CF524DB2305}" type="sibTrans" cxnId="{50097861-D84C-3142-80FB-A51330BB18A5}">
      <dgm:prSet/>
      <dgm:spPr/>
      <dgm:t>
        <a:bodyPr/>
        <a:lstStyle/>
        <a:p>
          <a:endParaRPr lang="en-US"/>
        </a:p>
      </dgm:t>
    </dgm:pt>
    <dgm:pt modelId="{5119D1D4-3135-BD41-B0F0-5AC8CF06324B}" type="pres">
      <dgm:prSet presAssocID="{449519B0-9816-0844-84CD-F5E92D603890}" presName="linearFlow" presStyleCnt="0">
        <dgm:presLayoutVars>
          <dgm:dir/>
          <dgm:resizeHandles val="exact"/>
        </dgm:presLayoutVars>
      </dgm:prSet>
      <dgm:spPr/>
    </dgm:pt>
    <dgm:pt modelId="{FF7CD0D8-36CE-C34F-891E-17601C5DC8DE}" type="pres">
      <dgm:prSet presAssocID="{6E6A2592-EFC9-EA41-BDBA-0552167A7836}" presName="node" presStyleLbl="node1" presStyleIdx="0" presStyleCnt="2">
        <dgm:presLayoutVars>
          <dgm:bulletEnabled val="1"/>
        </dgm:presLayoutVars>
      </dgm:prSet>
      <dgm:spPr/>
    </dgm:pt>
    <dgm:pt modelId="{32C3DE0D-A456-3346-B8CF-5B81E38D3C30}" type="pres">
      <dgm:prSet presAssocID="{C5F66521-3275-5A4C-ACC5-BC2E91950C9B}" presName="spacerL" presStyleCnt="0"/>
      <dgm:spPr/>
    </dgm:pt>
    <dgm:pt modelId="{6F457522-63D8-4C47-B175-551AD3CB974F}" type="pres">
      <dgm:prSet presAssocID="{C5F66521-3275-5A4C-ACC5-BC2E91950C9B}" presName="sibTrans" presStyleLbl="sibTrans2D1" presStyleIdx="0" presStyleCnt="1" custScaleX="122193" custScaleY="104913"/>
      <dgm:spPr>
        <a:prstGeom prst="rightArrow">
          <a:avLst/>
        </a:prstGeom>
      </dgm:spPr>
    </dgm:pt>
    <dgm:pt modelId="{E68019D9-F305-2F4C-841A-D077B67C1B84}" type="pres">
      <dgm:prSet presAssocID="{C5F66521-3275-5A4C-ACC5-BC2E91950C9B}" presName="spacerR" presStyleCnt="0"/>
      <dgm:spPr/>
    </dgm:pt>
    <dgm:pt modelId="{582BF75A-6BF3-C648-BAF5-CDBB1D252D2A}" type="pres">
      <dgm:prSet presAssocID="{6BF9B984-16E7-0F43-AA02-72AE42929DCE}" presName="node" presStyleLbl="node1" presStyleIdx="1" presStyleCnt="2">
        <dgm:presLayoutVars>
          <dgm:bulletEnabled val="1"/>
        </dgm:presLayoutVars>
      </dgm:prSet>
      <dgm:spPr/>
    </dgm:pt>
  </dgm:ptLst>
  <dgm:cxnLst>
    <dgm:cxn modelId="{3E3C5408-29D7-9445-A662-0015FF2AA4A4}" type="presOf" srcId="{C5F66521-3275-5A4C-ACC5-BC2E91950C9B}" destId="{6F457522-63D8-4C47-B175-551AD3CB974F}" srcOrd="0" destOrd="0" presId="urn:microsoft.com/office/officeart/2005/8/layout/equation1"/>
    <dgm:cxn modelId="{BFD6CA1F-EAD3-E543-812D-4D2FA2FBA471}" type="presOf" srcId="{6E6A2592-EFC9-EA41-BDBA-0552167A7836}" destId="{FF7CD0D8-36CE-C34F-891E-17601C5DC8DE}" srcOrd="0" destOrd="0" presId="urn:microsoft.com/office/officeart/2005/8/layout/equation1"/>
    <dgm:cxn modelId="{50097861-D84C-3142-80FB-A51330BB18A5}" srcId="{449519B0-9816-0844-84CD-F5E92D603890}" destId="{6BF9B984-16E7-0F43-AA02-72AE42929DCE}" srcOrd="1" destOrd="0" parTransId="{7E88804E-1C6A-E04C-BFD8-5423928C8735}" sibTransId="{66577CE1-2B0F-1441-B799-7CF524DB2305}"/>
    <dgm:cxn modelId="{3C274C7E-22AC-3943-96FF-4F82149ED0C6}" type="presOf" srcId="{6BF9B984-16E7-0F43-AA02-72AE42929DCE}" destId="{582BF75A-6BF3-C648-BAF5-CDBB1D252D2A}" srcOrd="0" destOrd="0" presId="urn:microsoft.com/office/officeart/2005/8/layout/equation1"/>
    <dgm:cxn modelId="{8779009B-3D45-274C-AB56-80B624C9DF74}" srcId="{449519B0-9816-0844-84CD-F5E92D603890}" destId="{6E6A2592-EFC9-EA41-BDBA-0552167A7836}" srcOrd="0" destOrd="0" parTransId="{EFE8921B-2C0D-AF4C-ADED-754EDCCACA78}" sibTransId="{C5F66521-3275-5A4C-ACC5-BC2E91950C9B}"/>
    <dgm:cxn modelId="{F72356EF-4594-4848-80A3-C518DBFA9232}" type="presOf" srcId="{449519B0-9816-0844-84CD-F5E92D603890}" destId="{5119D1D4-3135-BD41-B0F0-5AC8CF06324B}" srcOrd="0" destOrd="0" presId="urn:microsoft.com/office/officeart/2005/8/layout/equation1"/>
    <dgm:cxn modelId="{BD2B32C5-DC52-CC4D-BFB9-DC4367FDCFAC}" type="presParOf" srcId="{5119D1D4-3135-BD41-B0F0-5AC8CF06324B}" destId="{FF7CD0D8-36CE-C34F-891E-17601C5DC8DE}" srcOrd="0" destOrd="0" presId="urn:microsoft.com/office/officeart/2005/8/layout/equation1"/>
    <dgm:cxn modelId="{3E9525CB-59DB-2548-AED5-CE25363ED07F}" type="presParOf" srcId="{5119D1D4-3135-BD41-B0F0-5AC8CF06324B}" destId="{32C3DE0D-A456-3346-B8CF-5B81E38D3C30}" srcOrd="1" destOrd="0" presId="urn:microsoft.com/office/officeart/2005/8/layout/equation1"/>
    <dgm:cxn modelId="{58466A1F-B8BA-5146-A6D3-8CED7ABC5B15}" type="presParOf" srcId="{5119D1D4-3135-BD41-B0F0-5AC8CF06324B}" destId="{6F457522-63D8-4C47-B175-551AD3CB974F}" srcOrd="2" destOrd="0" presId="urn:microsoft.com/office/officeart/2005/8/layout/equation1"/>
    <dgm:cxn modelId="{27EFE916-1E3F-7D49-924B-8435790C4F96}" type="presParOf" srcId="{5119D1D4-3135-BD41-B0F0-5AC8CF06324B}" destId="{E68019D9-F305-2F4C-841A-D077B67C1B84}" srcOrd="3" destOrd="0" presId="urn:microsoft.com/office/officeart/2005/8/layout/equation1"/>
    <dgm:cxn modelId="{A9C5E2ED-657C-C44B-B803-42F414B8B814}" type="presParOf" srcId="{5119D1D4-3135-BD41-B0F0-5AC8CF06324B}" destId="{582BF75A-6BF3-C648-BAF5-CDBB1D252D2A}"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8C9D77-B3D4-6F4C-B6A9-61A33D3E8B2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E74F63E-EEE9-4648-A490-FF402DD29659}">
      <dgm:prSet/>
      <dgm:spPr/>
      <dgm:t>
        <a:bodyPr/>
        <a:lstStyle/>
        <a:p>
          <a:r>
            <a:rPr lang="en-US" baseline="0"/>
            <a:t>Online Access</a:t>
          </a:r>
          <a:endParaRPr lang="en-US"/>
        </a:p>
      </dgm:t>
    </dgm:pt>
    <dgm:pt modelId="{965DA8E2-C17B-8B4F-B2C3-15D2D1E66D94}" type="parTrans" cxnId="{CB0A0F13-AAE0-B64A-9ECB-15CBA4A1B0B1}">
      <dgm:prSet/>
      <dgm:spPr/>
      <dgm:t>
        <a:bodyPr/>
        <a:lstStyle/>
        <a:p>
          <a:endParaRPr lang="en-US"/>
        </a:p>
      </dgm:t>
    </dgm:pt>
    <dgm:pt modelId="{F31E29BC-80A8-2B4C-99CF-5B1442E2A044}" type="sibTrans" cxnId="{CB0A0F13-AAE0-B64A-9ECB-15CBA4A1B0B1}">
      <dgm:prSet/>
      <dgm:spPr/>
      <dgm:t>
        <a:bodyPr/>
        <a:lstStyle/>
        <a:p>
          <a:endParaRPr lang="en-US"/>
        </a:p>
      </dgm:t>
    </dgm:pt>
    <dgm:pt modelId="{8C4D54AE-1113-3140-AFE0-FF00CF276113}">
      <dgm:prSet/>
      <dgm:spPr/>
      <dgm:t>
        <a:bodyPr/>
        <a:lstStyle/>
        <a:p>
          <a:r>
            <a:rPr lang="en-US" baseline="0" dirty="0"/>
            <a:t>Mediated Access</a:t>
          </a:r>
          <a:endParaRPr lang="en-US" dirty="0"/>
        </a:p>
      </dgm:t>
    </dgm:pt>
    <dgm:pt modelId="{8076241D-BAD7-F245-BB78-2360758565BA}" type="parTrans" cxnId="{4989A8F5-E102-6A41-B58F-BE7F06BD08B0}">
      <dgm:prSet/>
      <dgm:spPr/>
      <dgm:t>
        <a:bodyPr/>
        <a:lstStyle/>
        <a:p>
          <a:endParaRPr lang="en-US"/>
        </a:p>
      </dgm:t>
    </dgm:pt>
    <dgm:pt modelId="{867922BC-036C-0A43-A6D4-4EE7E28D5648}" type="sibTrans" cxnId="{4989A8F5-E102-6A41-B58F-BE7F06BD08B0}">
      <dgm:prSet/>
      <dgm:spPr/>
      <dgm:t>
        <a:bodyPr/>
        <a:lstStyle/>
        <a:p>
          <a:endParaRPr lang="en-US"/>
        </a:p>
      </dgm:t>
    </dgm:pt>
    <dgm:pt modelId="{3365866F-5188-8645-A885-76CCEE1B6DDC}">
      <dgm:prSet/>
      <dgm:spPr/>
      <dgm:t>
        <a:bodyPr/>
        <a:lstStyle/>
        <a:p>
          <a:r>
            <a:rPr lang="en-US" baseline="0" dirty="0"/>
            <a:t>In-person Access</a:t>
          </a:r>
          <a:endParaRPr lang="en-US" dirty="0"/>
        </a:p>
      </dgm:t>
    </dgm:pt>
    <dgm:pt modelId="{12E8E216-0D46-EF4E-8375-E4D68D3879A5}" type="parTrans" cxnId="{D5FB197E-E785-7348-91B9-E4583BD15A77}">
      <dgm:prSet/>
      <dgm:spPr/>
      <dgm:t>
        <a:bodyPr/>
        <a:lstStyle/>
        <a:p>
          <a:endParaRPr lang="en-US"/>
        </a:p>
      </dgm:t>
    </dgm:pt>
    <dgm:pt modelId="{6839DE06-FCA2-E34D-A59E-FE580CE1D1D6}" type="sibTrans" cxnId="{D5FB197E-E785-7348-91B9-E4583BD15A77}">
      <dgm:prSet/>
      <dgm:spPr/>
      <dgm:t>
        <a:bodyPr/>
        <a:lstStyle/>
        <a:p>
          <a:endParaRPr lang="en-US"/>
        </a:p>
      </dgm:t>
    </dgm:pt>
    <dgm:pt modelId="{95C581EB-E68D-7645-9D05-8DF32E40847D}" type="pres">
      <dgm:prSet presAssocID="{F78C9D77-B3D4-6F4C-B6A9-61A33D3E8B2E}" presName="linear" presStyleCnt="0">
        <dgm:presLayoutVars>
          <dgm:dir/>
          <dgm:animLvl val="lvl"/>
          <dgm:resizeHandles val="exact"/>
        </dgm:presLayoutVars>
      </dgm:prSet>
      <dgm:spPr/>
    </dgm:pt>
    <dgm:pt modelId="{22207B02-09B0-3740-BC58-8CAFCA53E7D7}" type="pres">
      <dgm:prSet presAssocID="{CE74F63E-EEE9-4648-A490-FF402DD29659}" presName="parentLin" presStyleCnt="0"/>
      <dgm:spPr/>
    </dgm:pt>
    <dgm:pt modelId="{FF42F950-7F2F-8743-B5FA-B732BAE6BEF4}" type="pres">
      <dgm:prSet presAssocID="{CE74F63E-EEE9-4648-A490-FF402DD29659}" presName="parentLeftMargin" presStyleLbl="node1" presStyleIdx="0" presStyleCnt="3"/>
      <dgm:spPr/>
    </dgm:pt>
    <dgm:pt modelId="{EB0F74E8-2996-6D43-8110-F035831D3757}" type="pres">
      <dgm:prSet presAssocID="{CE74F63E-EEE9-4648-A490-FF402DD29659}" presName="parentText" presStyleLbl="node1" presStyleIdx="0" presStyleCnt="3">
        <dgm:presLayoutVars>
          <dgm:chMax val="0"/>
          <dgm:bulletEnabled val="1"/>
        </dgm:presLayoutVars>
      </dgm:prSet>
      <dgm:spPr/>
    </dgm:pt>
    <dgm:pt modelId="{2D8A2CA9-F3CA-9645-A1CD-D6E1DC48C04B}" type="pres">
      <dgm:prSet presAssocID="{CE74F63E-EEE9-4648-A490-FF402DD29659}" presName="negativeSpace" presStyleCnt="0"/>
      <dgm:spPr/>
    </dgm:pt>
    <dgm:pt modelId="{49F2FB07-A196-1644-81EF-EE7212CB44BE}" type="pres">
      <dgm:prSet presAssocID="{CE74F63E-EEE9-4648-A490-FF402DD29659}" presName="childText" presStyleLbl="conFgAcc1" presStyleIdx="0" presStyleCnt="3">
        <dgm:presLayoutVars>
          <dgm:bulletEnabled val="1"/>
        </dgm:presLayoutVars>
      </dgm:prSet>
      <dgm:spPr/>
    </dgm:pt>
    <dgm:pt modelId="{9C10C4B0-26B9-FA49-8E3B-F552D85A5EF6}" type="pres">
      <dgm:prSet presAssocID="{F31E29BC-80A8-2B4C-99CF-5B1442E2A044}" presName="spaceBetweenRectangles" presStyleCnt="0"/>
      <dgm:spPr/>
    </dgm:pt>
    <dgm:pt modelId="{F7F97898-6EFC-1044-8D80-5A3F5B251061}" type="pres">
      <dgm:prSet presAssocID="{8C4D54AE-1113-3140-AFE0-FF00CF276113}" presName="parentLin" presStyleCnt="0"/>
      <dgm:spPr/>
    </dgm:pt>
    <dgm:pt modelId="{A7269245-8482-B445-8D9A-BC7DC4F703A1}" type="pres">
      <dgm:prSet presAssocID="{8C4D54AE-1113-3140-AFE0-FF00CF276113}" presName="parentLeftMargin" presStyleLbl="node1" presStyleIdx="0" presStyleCnt="3"/>
      <dgm:spPr/>
    </dgm:pt>
    <dgm:pt modelId="{0D2457B0-65D0-D241-8408-1D82209FA2CD}" type="pres">
      <dgm:prSet presAssocID="{8C4D54AE-1113-3140-AFE0-FF00CF276113}" presName="parentText" presStyleLbl="node1" presStyleIdx="1" presStyleCnt="3">
        <dgm:presLayoutVars>
          <dgm:chMax val="0"/>
          <dgm:bulletEnabled val="1"/>
        </dgm:presLayoutVars>
      </dgm:prSet>
      <dgm:spPr/>
    </dgm:pt>
    <dgm:pt modelId="{54525E8A-948B-4C44-9A70-705D9A95DE85}" type="pres">
      <dgm:prSet presAssocID="{8C4D54AE-1113-3140-AFE0-FF00CF276113}" presName="negativeSpace" presStyleCnt="0"/>
      <dgm:spPr/>
    </dgm:pt>
    <dgm:pt modelId="{0AE0FF9B-BB62-FB49-AD3A-7CC2DD0DC66A}" type="pres">
      <dgm:prSet presAssocID="{8C4D54AE-1113-3140-AFE0-FF00CF276113}" presName="childText" presStyleLbl="conFgAcc1" presStyleIdx="1" presStyleCnt="3">
        <dgm:presLayoutVars>
          <dgm:bulletEnabled val="1"/>
        </dgm:presLayoutVars>
      </dgm:prSet>
      <dgm:spPr/>
    </dgm:pt>
    <dgm:pt modelId="{80BA3FD9-DE37-2E4B-9FCB-B1F812B7001D}" type="pres">
      <dgm:prSet presAssocID="{867922BC-036C-0A43-A6D4-4EE7E28D5648}" presName="spaceBetweenRectangles" presStyleCnt="0"/>
      <dgm:spPr/>
    </dgm:pt>
    <dgm:pt modelId="{E34D0EC1-6E91-5E49-8AA3-809D27006029}" type="pres">
      <dgm:prSet presAssocID="{3365866F-5188-8645-A885-76CCEE1B6DDC}" presName="parentLin" presStyleCnt="0"/>
      <dgm:spPr/>
    </dgm:pt>
    <dgm:pt modelId="{8DEBE087-4178-C143-866B-77924012C129}" type="pres">
      <dgm:prSet presAssocID="{3365866F-5188-8645-A885-76CCEE1B6DDC}" presName="parentLeftMargin" presStyleLbl="node1" presStyleIdx="1" presStyleCnt="3"/>
      <dgm:spPr/>
    </dgm:pt>
    <dgm:pt modelId="{D6214AC1-CE0B-CA45-A9E0-45CC4C3C62B0}" type="pres">
      <dgm:prSet presAssocID="{3365866F-5188-8645-A885-76CCEE1B6DDC}" presName="parentText" presStyleLbl="node1" presStyleIdx="2" presStyleCnt="3">
        <dgm:presLayoutVars>
          <dgm:chMax val="0"/>
          <dgm:bulletEnabled val="1"/>
        </dgm:presLayoutVars>
      </dgm:prSet>
      <dgm:spPr/>
    </dgm:pt>
    <dgm:pt modelId="{7027C160-7D0D-E049-B616-2CF51C7703C9}" type="pres">
      <dgm:prSet presAssocID="{3365866F-5188-8645-A885-76CCEE1B6DDC}" presName="negativeSpace" presStyleCnt="0"/>
      <dgm:spPr/>
    </dgm:pt>
    <dgm:pt modelId="{D53F38D3-99C8-FC4C-9512-4D4F582898B3}" type="pres">
      <dgm:prSet presAssocID="{3365866F-5188-8645-A885-76CCEE1B6DDC}" presName="childText" presStyleLbl="conFgAcc1" presStyleIdx="2" presStyleCnt="3">
        <dgm:presLayoutVars>
          <dgm:bulletEnabled val="1"/>
        </dgm:presLayoutVars>
      </dgm:prSet>
      <dgm:spPr/>
    </dgm:pt>
  </dgm:ptLst>
  <dgm:cxnLst>
    <dgm:cxn modelId="{CB0A0F13-AAE0-B64A-9ECB-15CBA4A1B0B1}" srcId="{F78C9D77-B3D4-6F4C-B6A9-61A33D3E8B2E}" destId="{CE74F63E-EEE9-4648-A490-FF402DD29659}" srcOrd="0" destOrd="0" parTransId="{965DA8E2-C17B-8B4F-B2C3-15D2D1E66D94}" sibTransId="{F31E29BC-80A8-2B4C-99CF-5B1442E2A044}"/>
    <dgm:cxn modelId="{8D22D420-CF95-384E-A9F3-260B3FDE30F2}" type="presOf" srcId="{3365866F-5188-8645-A885-76CCEE1B6DDC}" destId="{D6214AC1-CE0B-CA45-A9E0-45CC4C3C62B0}" srcOrd="1" destOrd="0" presId="urn:microsoft.com/office/officeart/2005/8/layout/list1"/>
    <dgm:cxn modelId="{5E580A3E-1A4D-1544-9FE0-FCB081E90B62}" type="presOf" srcId="{3365866F-5188-8645-A885-76CCEE1B6DDC}" destId="{8DEBE087-4178-C143-866B-77924012C129}" srcOrd="0" destOrd="0" presId="urn:microsoft.com/office/officeart/2005/8/layout/list1"/>
    <dgm:cxn modelId="{6BA4A379-B6AE-BD44-84D9-E49E38A79AF1}" type="presOf" srcId="{CE74F63E-EEE9-4648-A490-FF402DD29659}" destId="{FF42F950-7F2F-8743-B5FA-B732BAE6BEF4}" srcOrd="0" destOrd="0" presId="urn:microsoft.com/office/officeart/2005/8/layout/list1"/>
    <dgm:cxn modelId="{D5FB197E-E785-7348-91B9-E4583BD15A77}" srcId="{F78C9D77-B3D4-6F4C-B6A9-61A33D3E8B2E}" destId="{3365866F-5188-8645-A885-76CCEE1B6DDC}" srcOrd="2" destOrd="0" parTransId="{12E8E216-0D46-EF4E-8375-E4D68D3879A5}" sibTransId="{6839DE06-FCA2-E34D-A59E-FE580CE1D1D6}"/>
    <dgm:cxn modelId="{2A529498-527D-794A-8439-F18157B60BD4}" type="presOf" srcId="{CE74F63E-EEE9-4648-A490-FF402DD29659}" destId="{EB0F74E8-2996-6D43-8110-F035831D3757}" srcOrd="1" destOrd="0" presId="urn:microsoft.com/office/officeart/2005/8/layout/list1"/>
    <dgm:cxn modelId="{1E42A598-C657-3445-A502-4729551F4F94}" type="presOf" srcId="{F78C9D77-B3D4-6F4C-B6A9-61A33D3E8B2E}" destId="{95C581EB-E68D-7645-9D05-8DF32E40847D}" srcOrd="0" destOrd="0" presId="urn:microsoft.com/office/officeart/2005/8/layout/list1"/>
    <dgm:cxn modelId="{06CA3DBF-07F8-AE4A-A8F6-DBC6FB5B654C}" type="presOf" srcId="{8C4D54AE-1113-3140-AFE0-FF00CF276113}" destId="{A7269245-8482-B445-8D9A-BC7DC4F703A1}" srcOrd="0" destOrd="0" presId="urn:microsoft.com/office/officeart/2005/8/layout/list1"/>
    <dgm:cxn modelId="{C017BCC0-370E-BE45-80EE-D82031C6371D}" type="presOf" srcId="{8C4D54AE-1113-3140-AFE0-FF00CF276113}" destId="{0D2457B0-65D0-D241-8408-1D82209FA2CD}" srcOrd="1" destOrd="0" presId="urn:microsoft.com/office/officeart/2005/8/layout/list1"/>
    <dgm:cxn modelId="{4989A8F5-E102-6A41-B58F-BE7F06BD08B0}" srcId="{F78C9D77-B3D4-6F4C-B6A9-61A33D3E8B2E}" destId="{8C4D54AE-1113-3140-AFE0-FF00CF276113}" srcOrd="1" destOrd="0" parTransId="{8076241D-BAD7-F245-BB78-2360758565BA}" sibTransId="{867922BC-036C-0A43-A6D4-4EE7E28D5648}"/>
    <dgm:cxn modelId="{BF3F066C-143C-9548-A5D2-264C7A69E762}" type="presParOf" srcId="{95C581EB-E68D-7645-9D05-8DF32E40847D}" destId="{22207B02-09B0-3740-BC58-8CAFCA53E7D7}" srcOrd="0" destOrd="0" presId="urn:microsoft.com/office/officeart/2005/8/layout/list1"/>
    <dgm:cxn modelId="{3EE656A4-C5EB-3F4B-B41F-8225C5E3DB73}" type="presParOf" srcId="{22207B02-09B0-3740-BC58-8CAFCA53E7D7}" destId="{FF42F950-7F2F-8743-B5FA-B732BAE6BEF4}" srcOrd="0" destOrd="0" presId="urn:microsoft.com/office/officeart/2005/8/layout/list1"/>
    <dgm:cxn modelId="{FCFEBE99-DC57-8F43-9E40-7B5A5AE3D302}" type="presParOf" srcId="{22207B02-09B0-3740-BC58-8CAFCA53E7D7}" destId="{EB0F74E8-2996-6D43-8110-F035831D3757}" srcOrd="1" destOrd="0" presId="urn:microsoft.com/office/officeart/2005/8/layout/list1"/>
    <dgm:cxn modelId="{71068B68-DE37-704A-A562-DA123A0E3DEB}" type="presParOf" srcId="{95C581EB-E68D-7645-9D05-8DF32E40847D}" destId="{2D8A2CA9-F3CA-9645-A1CD-D6E1DC48C04B}" srcOrd="1" destOrd="0" presId="urn:microsoft.com/office/officeart/2005/8/layout/list1"/>
    <dgm:cxn modelId="{63136774-4488-1F4A-B672-94815952F59B}" type="presParOf" srcId="{95C581EB-E68D-7645-9D05-8DF32E40847D}" destId="{49F2FB07-A196-1644-81EF-EE7212CB44BE}" srcOrd="2" destOrd="0" presId="urn:microsoft.com/office/officeart/2005/8/layout/list1"/>
    <dgm:cxn modelId="{89079F2A-51DA-2342-B94E-43A3B875E6D0}" type="presParOf" srcId="{95C581EB-E68D-7645-9D05-8DF32E40847D}" destId="{9C10C4B0-26B9-FA49-8E3B-F552D85A5EF6}" srcOrd="3" destOrd="0" presId="urn:microsoft.com/office/officeart/2005/8/layout/list1"/>
    <dgm:cxn modelId="{92D7B162-2105-1047-90A9-53DD6B0DA352}" type="presParOf" srcId="{95C581EB-E68D-7645-9D05-8DF32E40847D}" destId="{F7F97898-6EFC-1044-8D80-5A3F5B251061}" srcOrd="4" destOrd="0" presId="urn:microsoft.com/office/officeart/2005/8/layout/list1"/>
    <dgm:cxn modelId="{093B3283-F3B4-0C4B-8653-F52C0F5F42EE}" type="presParOf" srcId="{F7F97898-6EFC-1044-8D80-5A3F5B251061}" destId="{A7269245-8482-B445-8D9A-BC7DC4F703A1}" srcOrd="0" destOrd="0" presId="urn:microsoft.com/office/officeart/2005/8/layout/list1"/>
    <dgm:cxn modelId="{867EABD4-EC1F-344C-83AC-20C6077E599A}" type="presParOf" srcId="{F7F97898-6EFC-1044-8D80-5A3F5B251061}" destId="{0D2457B0-65D0-D241-8408-1D82209FA2CD}" srcOrd="1" destOrd="0" presId="urn:microsoft.com/office/officeart/2005/8/layout/list1"/>
    <dgm:cxn modelId="{1B0B687E-E5F6-6348-8B28-20D4353C18E2}" type="presParOf" srcId="{95C581EB-E68D-7645-9D05-8DF32E40847D}" destId="{54525E8A-948B-4C44-9A70-705D9A95DE85}" srcOrd="5" destOrd="0" presId="urn:microsoft.com/office/officeart/2005/8/layout/list1"/>
    <dgm:cxn modelId="{EACF8FBC-68F9-DF4F-83FD-7261077BAEAF}" type="presParOf" srcId="{95C581EB-E68D-7645-9D05-8DF32E40847D}" destId="{0AE0FF9B-BB62-FB49-AD3A-7CC2DD0DC66A}" srcOrd="6" destOrd="0" presId="urn:microsoft.com/office/officeart/2005/8/layout/list1"/>
    <dgm:cxn modelId="{2D88A36E-F0DE-0246-889E-3179D0959431}" type="presParOf" srcId="{95C581EB-E68D-7645-9D05-8DF32E40847D}" destId="{80BA3FD9-DE37-2E4B-9FCB-B1F812B7001D}" srcOrd="7" destOrd="0" presId="urn:microsoft.com/office/officeart/2005/8/layout/list1"/>
    <dgm:cxn modelId="{B4B9ECA3-B04D-8548-ABF5-D7BFEC42F437}" type="presParOf" srcId="{95C581EB-E68D-7645-9D05-8DF32E40847D}" destId="{E34D0EC1-6E91-5E49-8AA3-809D27006029}" srcOrd="8" destOrd="0" presId="urn:microsoft.com/office/officeart/2005/8/layout/list1"/>
    <dgm:cxn modelId="{48D1B4C1-420A-664E-B13D-16A747B6C509}" type="presParOf" srcId="{E34D0EC1-6E91-5E49-8AA3-809D27006029}" destId="{8DEBE087-4178-C143-866B-77924012C129}" srcOrd="0" destOrd="0" presId="urn:microsoft.com/office/officeart/2005/8/layout/list1"/>
    <dgm:cxn modelId="{052EE585-3C09-7848-9A53-ADF67DAACE72}" type="presParOf" srcId="{E34D0EC1-6E91-5E49-8AA3-809D27006029}" destId="{D6214AC1-CE0B-CA45-A9E0-45CC4C3C62B0}" srcOrd="1" destOrd="0" presId="urn:microsoft.com/office/officeart/2005/8/layout/list1"/>
    <dgm:cxn modelId="{78E6AAC6-90F6-E447-83C3-03C672058799}" type="presParOf" srcId="{95C581EB-E68D-7645-9D05-8DF32E40847D}" destId="{7027C160-7D0D-E049-B616-2CF51C7703C9}" srcOrd="9" destOrd="0" presId="urn:microsoft.com/office/officeart/2005/8/layout/list1"/>
    <dgm:cxn modelId="{0833A916-4C99-0243-8006-AE122428998C}" type="presParOf" srcId="{95C581EB-E68D-7645-9D05-8DF32E40847D}" destId="{D53F38D3-99C8-FC4C-9512-4D4F582898B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EED26-9350-45FD-B451-A35B37C07BA7}">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FDB48-96D2-4E87-8E9A-F2D3EE75E7AA}">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rtl="0">
            <a:lnSpc>
              <a:spcPct val="100000"/>
            </a:lnSpc>
            <a:spcBef>
              <a:spcPct val="0"/>
            </a:spcBef>
            <a:spcAft>
              <a:spcPct val="35000"/>
            </a:spcAft>
            <a:buNone/>
          </a:pPr>
          <a:r>
            <a:rPr lang="en-US" sz="2400" kern="1200" dirty="0">
              <a:latin typeface="Arial"/>
            </a:rPr>
            <a:t>User Survey &amp; Individual Interviews</a:t>
          </a:r>
          <a:endParaRPr lang="en-US" sz="2400" kern="1200" dirty="0"/>
        </a:p>
      </dsp:txBody>
      <dsp:txXfrm>
        <a:off x="417971" y="2644140"/>
        <a:ext cx="2889450" cy="720000"/>
      </dsp:txXfrm>
    </dsp:sp>
    <dsp:sp modelId="{47D1FE48-9E07-4D3A-A7C0-D028EE63DD2F}">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1E996-B686-434B-BAFE-3971E7383F4D}">
      <dsp:nvSpPr>
        <dsp:cNvPr id="0" name=""/>
        <dsp:cNvSpPr/>
      </dsp:nvSpPr>
      <dsp:spPr>
        <a:xfrm>
          <a:off x="3813074"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rtl="0">
            <a:lnSpc>
              <a:spcPct val="100000"/>
            </a:lnSpc>
            <a:spcBef>
              <a:spcPct val="0"/>
            </a:spcBef>
            <a:spcAft>
              <a:spcPct val="35000"/>
            </a:spcAft>
            <a:buNone/>
          </a:pPr>
          <a:r>
            <a:rPr lang="en-US" sz="2400" kern="1200" dirty="0">
              <a:latin typeface="Arial"/>
            </a:rPr>
            <a:t>Archivist Focus Group Interviews</a:t>
          </a:r>
          <a:endParaRPr lang="en-US" sz="2400" kern="1200" dirty="0"/>
        </a:p>
      </dsp:txBody>
      <dsp:txXfrm>
        <a:off x="3813074" y="2644140"/>
        <a:ext cx="2889450" cy="720000"/>
      </dsp:txXfrm>
    </dsp:sp>
    <dsp:sp modelId="{E4F5FC50-ECF2-4A52-A279-AC888690B328}">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4AB9A-579A-4FFD-8E08-E3A44111EB05}">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latin typeface="Arial"/>
            </a:rPr>
            <a:t>Aggregated Finding</a:t>
          </a:r>
          <a:r>
            <a:rPr lang="en-US" sz="2400" kern="1200" dirty="0"/>
            <a:t> Aid Data</a:t>
          </a:r>
        </a:p>
      </dsp:txBody>
      <dsp:txXfrm>
        <a:off x="7208178" y="2644140"/>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CD0D8-36CE-C34F-891E-17601C5DC8DE}">
      <dsp:nvSpPr>
        <dsp:cNvPr id="0" name=""/>
        <dsp:cNvSpPr/>
      </dsp:nvSpPr>
      <dsp:spPr>
        <a:xfrm>
          <a:off x="2450" y="964978"/>
          <a:ext cx="3917390" cy="3917390"/>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a:t>Pop Up Survey	</a:t>
          </a:r>
        </a:p>
      </dsp:txBody>
      <dsp:txXfrm>
        <a:off x="576138" y="1538666"/>
        <a:ext cx="2770014" cy="2770014"/>
      </dsp:txXfrm>
    </dsp:sp>
    <dsp:sp modelId="{6F457522-63D8-4C47-B175-551AD3CB974F}">
      <dsp:nvSpPr>
        <dsp:cNvPr id="0" name=""/>
        <dsp:cNvSpPr/>
      </dsp:nvSpPr>
      <dsp:spPr>
        <a:xfrm>
          <a:off x="4237933" y="1731816"/>
          <a:ext cx="2776330" cy="2383714"/>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44650">
            <a:lnSpc>
              <a:spcPct val="90000"/>
            </a:lnSpc>
            <a:spcBef>
              <a:spcPct val="0"/>
            </a:spcBef>
            <a:spcAft>
              <a:spcPct val="35000"/>
            </a:spcAft>
            <a:buNone/>
          </a:pPr>
          <a:endParaRPr lang="en-US" sz="3700" kern="1200"/>
        </a:p>
      </dsp:txBody>
      <dsp:txXfrm>
        <a:off x="4237933" y="2327745"/>
        <a:ext cx="2180402" cy="1191857"/>
      </dsp:txXfrm>
    </dsp:sp>
    <dsp:sp modelId="{582BF75A-6BF3-C648-BAF5-CDBB1D252D2A}">
      <dsp:nvSpPr>
        <dsp:cNvPr id="0" name=""/>
        <dsp:cNvSpPr/>
      </dsp:nvSpPr>
      <dsp:spPr>
        <a:xfrm>
          <a:off x="7332356" y="964978"/>
          <a:ext cx="3917390" cy="391739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2044700">
            <a:lnSpc>
              <a:spcPct val="90000"/>
            </a:lnSpc>
            <a:spcBef>
              <a:spcPct val="0"/>
            </a:spcBef>
            <a:spcAft>
              <a:spcPct val="35000"/>
            </a:spcAft>
            <a:buNone/>
          </a:pPr>
          <a:r>
            <a:rPr lang="en-US" sz="4600" kern="1200"/>
            <a:t>User Interviews</a:t>
          </a:r>
        </a:p>
      </dsp:txBody>
      <dsp:txXfrm>
        <a:off x="7906044" y="1538666"/>
        <a:ext cx="2770014" cy="2770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2FB07-A196-1644-81EF-EE7212CB44BE}">
      <dsp:nvSpPr>
        <dsp:cNvPr id="0" name=""/>
        <dsp:cNvSpPr/>
      </dsp:nvSpPr>
      <dsp:spPr>
        <a:xfrm>
          <a:off x="0" y="544658"/>
          <a:ext cx="10884178" cy="882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0F74E8-2996-6D43-8110-F035831D3757}">
      <dsp:nvSpPr>
        <dsp:cNvPr id="0" name=""/>
        <dsp:cNvSpPr/>
      </dsp:nvSpPr>
      <dsp:spPr>
        <a:xfrm>
          <a:off x="544208" y="28058"/>
          <a:ext cx="7618924" cy="1033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977" tIns="0" rIns="287977" bIns="0" numCol="1" spcCol="1270" anchor="ctr" anchorCtr="0">
          <a:noAutofit/>
        </a:bodyPr>
        <a:lstStyle/>
        <a:p>
          <a:pPr marL="0" lvl="0" indent="0" algn="l" defTabSz="1555750">
            <a:lnSpc>
              <a:spcPct val="90000"/>
            </a:lnSpc>
            <a:spcBef>
              <a:spcPct val="0"/>
            </a:spcBef>
            <a:spcAft>
              <a:spcPct val="35000"/>
            </a:spcAft>
            <a:buNone/>
          </a:pPr>
          <a:r>
            <a:rPr lang="en-US" sz="3500" kern="1200" baseline="0"/>
            <a:t>Online Access</a:t>
          </a:r>
          <a:endParaRPr lang="en-US" sz="3500" kern="1200"/>
        </a:p>
      </dsp:txBody>
      <dsp:txXfrm>
        <a:off x="594645" y="78495"/>
        <a:ext cx="7518050" cy="932326"/>
      </dsp:txXfrm>
    </dsp:sp>
    <dsp:sp modelId="{0AE0FF9B-BB62-FB49-AD3A-7CC2DD0DC66A}">
      <dsp:nvSpPr>
        <dsp:cNvPr id="0" name=""/>
        <dsp:cNvSpPr/>
      </dsp:nvSpPr>
      <dsp:spPr>
        <a:xfrm>
          <a:off x="0" y="2132258"/>
          <a:ext cx="10884178" cy="882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2457B0-65D0-D241-8408-1D82209FA2CD}">
      <dsp:nvSpPr>
        <dsp:cNvPr id="0" name=""/>
        <dsp:cNvSpPr/>
      </dsp:nvSpPr>
      <dsp:spPr>
        <a:xfrm>
          <a:off x="544208" y="1615658"/>
          <a:ext cx="7618924" cy="1033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977" tIns="0" rIns="287977" bIns="0" numCol="1" spcCol="1270" anchor="ctr" anchorCtr="0">
          <a:noAutofit/>
        </a:bodyPr>
        <a:lstStyle/>
        <a:p>
          <a:pPr marL="0" lvl="0" indent="0" algn="l" defTabSz="1555750">
            <a:lnSpc>
              <a:spcPct val="90000"/>
            </a:lnSpc>
            <a:spcBef>
              <a:spcPct val="0"/>
            </a:spcBef>
            <a:spcAft>
              <a:spcPct val="35000"/>
            </a:spcAft>
            <a:buNone/>
          </a:pPr>
          <a:r>
            <a:rPr lang="en-US" sz="3500" kern="1200" baseline="0" dirty="0"/>
            <a:t>Mediated Access</a:t>
          </a:r>
          <a:endParaRPr lang="en-US" sz="3500" kern="1200" dirty="0"/>
        </a:p>
      </dsp:txBody>
      <dsp:txXfrm>
        <a:off x="594645" y="1666095"/>
        <a:ext cx="7518050" cy="932326"/>
      </dsp:txXfrm>
    </dsp:sp>
    <dsp:sp modelId="{D53F38D3-99C8-FC4C-9512-4D4F582898B3}">
      <dsp:nvSpPr>
        <dsp:cNvPr id="0" name=""/>
        <dsp:cNvSpPr/>
      </dsp:nvSpPr>
      <dsp:spPr>
        <a:xfrm>
          <a:off x="0" y="3719858"/>
          <a:ext cx="10884178" cy="882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14AC1-CE0B-CA45-A9E0-45CC4C3C62B0}">
      <dsp:nvSpPr>
        <dsp:cNvPr id="0" name=""/>
        <dsp:cNvSpPr/>
      </dsp:nvSpPr>
      <dsp:spPr>
        <a:xfrm>
          <a:off x="544208" y="3203258"/>
          <a:ext cx="7618924" cy="1033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977" tIns="0" rIns="287977" bIns="0" numCol="1" spcCol="1270" anchor="ctr" anchorCtr="0">
          <a:noAutofit/>
        </a:bodyPr>
        <a:lstStyle/>
        <a:p>
          <a:pPr marL="0" lvl="0" indent="0" algn="l" defTabSz="1555750">
            <a:lnSpc>
              <a:spcPct val="90000"/>
            </a:lnSpc>
            <a:spcBef>
              <a:spcPct val="0"/>
            </a:spcBef>
            <a:spcAft>
              <a:spcPct val="35000"/>
            </a:spcAft>
            <a:buNone/>
          </a:pPr>
          <a:r>
            <a:rPr lang="en-US" sz="3500" kern="1200" baseline="0" dirty="0"/>
            <a:t>In-person Access</a:t>
          </a:r>
          <a:endParaRPr lang="en-US" sz="3500" kern="1200" dirty="0"/>
        </a:p>
      </dsp:txBody>
      <dsp:txXfrm>
        <a:off x="594645" y="3253695"/>
        <a:ext cx="7518050" cy="93232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0.36056</cdr:x>
      <cdr:y>0.46881</cdr:y>
    </cdr:from>
    <cdr:to>
      <cdr:x>0.43687</cdr:x>
      <cdr:y>0.53119</cdr:y>
    </cdr:to>
    <cdr:sp macro="" textlink="">
      <cdr:nvSpPr>
        <cdr:cNvPr id="2" name="TextBox 11">
          <a:extLst xmlns:a="http://schemas.openxmlformats.org/drawingml/2006/main">
            <a:ext uri="{FF2B5EF4-FFF2-40B4-BE49-F238E27FC236}">
              <a16:creationId xmlns:a16="http://schemas.microsoft.com/office/drawing/2014/main" id="{0F90D628-11DB-0689-28D3-0EDF2DC69B8F}"/>
            </a:ext>
          </a:extLst>
        </cdr:cNvPr>
        <cdr:cNvSpPr txBox="1"/>
      </cdr:nvSpPr>
      <cdr:spPr>
        <a:xfrm xmlns:a="http://schemas.openxmlformats.org/drawingml/2006/main">
          <a:off x="3750581" y="2544264"/>
          <a:ext cx="793807"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solidFill>
                <a:schemeClr val="bg1"/>
              </a:solidFill>
            </a:rPr>
            <a:t>N=223</a:t>
          </a:r>
        </a:p>
      </cdr:txBody>
    </cdr:sp>
  </cdr:relSizeAnchor>
  <cdr:relSizeAnchor xmlns:cdr="http://schemas.openxmlformats.org/drawingml/2006/chartDrawing">
    <cdr:from>
      <cdr:x>0.42501</cdr:x>
      <cdr:y>0.72579</cdr:y>
    </cdr:from>
    <cdr:to>
      <cdr:x>0.49039</cdr:x>
      <cdr:y>0.78817</cdr:y>
    </cdr:to>
    <cdr:sp macro="" textlink="">
      <cdr:nvSpPr>
        <cdr:cNvPr id="3" name="TextBox 11">
          <a:extLst xmlns:a="http://schemas.openxmlformats.org/drawingml/2006/main">
            <a:ext uri="{FF2B5EF4-FFF2-40B4-BE49-F238E27FC236}">
              <a16:creationId xmlns:a16="http://schemas.microsoft.com/office/drawing/2014/main" id="{0F90D628-11DB-0689-28D3-0EDF2DC69B8F}"/>
            </a:ext>
          </a:extLst>
        </cdr:cNvPr>
        <cdr:cNvSpPr txBox="1"/>
      </cdr:nvSpPr>
      <cdr:spPr>
        <a:xfrm xmlns:a="http://schemas.openxmlformats.org/drawingml/2006/main">
          <a:off x="4421015" y="3938901"/>
          <a:ext cx="679994" cy="33855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N=68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36545-C747-7F45-BD3C-2E560A63ECAC}" type="datetimeFigureOut">
              <a:rPr lang="en-US" smtClean="0"/>
              <a:t>7/17/2023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E8577-06AA-9B40-8B76-E3410D6B9AA8}" type="slidenum">
              <a:rPr lang="en-US" smtClean="0"/>
              <a:t>‹#›</a:t>
            </a:fld>
            <a:endParaRPr lang="en-US"/>
          </a:p>
        </p:txBody>
      </p:sp>
    </p:spTree>
    <p:extLst>
      <p:ext uri="{BB962C8B-B14F-4D97-AF65-F5344CB8AC3E}">
        <p14:creationId xmlns:p14="http://schemas.microsoft.com/office/powerpoint/2010/main" val="174468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oc.lc/nafan-research" TargetMode="External"/><Relationship Id="rId7" Type="http://schemas.openxmlformats.org/officeDocument/2006/relationships/hyperlink" Target="https://whova.com/embedded/session/NFdCWcgMulEQMwx9Xmlwgf4rdPHHEcJf8mkv5hKzZJ8%3D/3016046/?widget=primary"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oclc.org/research/events/2023/nafan.html" TargetMode="External"/><Relationship Id="rId5" Type="http://schemas.openxmlformats.org/officeDocument/2006/relationships/hyperlink" Target="https://www.oclc.org/research/partnership/lists.html" TargetMode="External"/><Relationship Id="rId4" Type="http://schemas.openxmlformats.org/officeDocument/2006/relationships/hyperlink" Target="https://confluence.ucop.edu/display/NAFAN"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c.lc/nafan-research"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Arial"/>
                <a:cs typeface="Arial"/>
              </a:rPr>
              <a:t>Chela</a:t>
            </a:r>
            <a:endParaRPr lang="en-US" sz="1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CE35126-F443-2944-8DA2-DC6A90812E9E}" type="slidenum">
              <a:rPr lang="en-US" smtClean="0"/>
              <a:t>1</a:t>
            </a:fld>
            <a:endParaRPr lang="en-US"/>
          </a:p>
        </p:txBody>
      </p:sp>
    </p:spTree>
    <p:extLst>
      <p:ext uri="{BB962C8B-B14F-4D97-AF65-F5344CB8AC3E}">
        <p14:creationId xmlns:p14="http://schemas.microsoft.com/office/powerpoint/2010/main" val="272513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30c490afa9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130c490afa9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2000" dirty="0">
                <a:effectLst/>
                <a:latin typeface="Arial" panose="020B0604020202020204" pitchFamily="34" charset="0"/>
              </a:rPr>
              <a:t>Lesley</a:t>
            </a:r>
          </a:p>
          <a:p>
            <a:pPr marL="0" marR="0" lvl="0" indent="0" algn="l" rtl="0">
              <a:lnSpc>
                <a:spcPct val="100000"/>
              </a:lnSpc>
              <a:spcBef>
                <a:spcPts val="0"/>
              </a:spcBef>
              <a:spcAft>
                <a:spcPts val="0"/>
              </a:spcAft>
              <a:buClr>
                <a:schemeClr val="dk1"/>
              </a:buClr>
              <a:buSzPts val="1200"/>
              <a:buFont typeface="Calibri"/>
              <a:buNone/>
            </a:pPr>
            <a:r>
              <a:rPr lang="en-US" sz="2000" dirty="0">
                <a:effectLst/>
                <a:latin typeface="Arial" panose="020B0604020202020204" pitchFamily="34" charset="0"/>
              </a:rPr>
              <a:t>Given the lack of understanding of archival aggregation users, and of the broad range of archival researchers generally, exploratory work was necessary to identify the needs, expectations, and behaviors of potential national aggregation users. The following research questions were developed to address this need.</a:t>
            </a:r>
            <a:endParaRPr sz="1400" dirty="0"/>
          </a:p>
        </p:txBody>
      </p:sp>
      <p:sp>
        <p:nvSpPr>
          <p:cNvPr id="582" name="Google Shape;582;g130c490afa9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Lesley</a:t>
            </a:r>
          </a:p>
          <a:p>
            <a:endParaRPr lang="en-US" dirty="0">
              <a:ea typeface="Calibri"/>
              <a:cs typeface="Calibri"/>
            </a:endParaRPr>
          </a:p>
          <a:p>
            <a:r>
              <a:rPr lang="en-US" dirty="0">
                <a:ea typeface="Calibri"/>
                <a:cs typeface="Calibri"/>
              </a:rPr>
              <a:t>For today's presentation we will focus on the end user methods and findings. This graphic shows you the steps we took to collection and analyze quantitative data about end users to then collect and analyze qualitative data about users. The survey provided two important results, the first is a broad cross-section of users and their behaviors when they come to archival aggregation websites. Second, it recruited potential interviewees.</a:t>
            </a:r>
          </a:p>
          <a:p>
            <a:endParaRPr lang="en-US" dirty="0">
              <a:ea typeface="Calibri"/>
              <a:cs typeface="Calibri"/>
            </a:endParaRPr>
          </a:p>
          <a:p>
            <a:r>
              <a:rPr lang="en-US" dirty="0">
                <a:ea typeface="Calibri"/>
                <a:cs typeface="Calibri"/>
              </a:rPr>
              <a:t>To select participants for the user interviews, we narrowed the pool of 1,000 to 25 through a cluster analysis method model. This will be described later in the presentation.</a:t>
            </a:r>
          </a:p>
        </p:txBody>
      </p:sp>
      <p:sp>
        <p:nvSpPr>
          <p:cNvPr id="4" name="Slide Number Placeholder 3"/>
          <p:cNvSpPr>
            <a:spLocks noGrp="1"/>
          </p:cNvSpPr>
          <p:nvPr>
            <p:ph type="sldNum" sz="quarter" idx="5"/>
          </p:nvPr>
        </p:nvSpPr>
        <p:spPr/>
        <p:txBody>
          <a:bodyPr/>
          <a:lstStyle/>
          <a:p>
            <a:fld id="{C04E8577-06AA-9B40-8B76-E3410D6B9AA8}" type="slidenum">
              <a:rPr lang="en-US" smtClean="0"/>
              <a:t>11</a:t>
            </a:fld>
            <a:endParaRPr lang="en-US"/>
          </a:p>
        </p:txBody>
      </p:sp>
    </p:spTree>
    <p:extLst>
      <p:ext uri="{BB962C8B-B14F-4D97-AF65-F5344CB8AC3E}">
        <p14:creationId xmlns:p14="http://schemas.microsoft.com/office/powerpoint/2010/main" val="2142997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13234b53639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13234b53639_2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400" dirty="0"/>
              <a:t>Lesley</a:t>
            </a:r>
          </a:p>
          <a:p>
            <a:pPr marL="0" lvl="0" indent="0" algn="l" rtl="0">
              <a:spcBef>
                <a:spcPts val="0"/>
              </a:spcBef>
              <a:spcAft>
                <a:spcPts val="0"/>
              </a:spcAft>
              <a:buNone/>
            </a:pPr>
            <a:r>
              <a:rPr lang="en" sz="1400" dirty="0"/>
              <a:t>The purpose of the survey was to capture data on users of aggregators. Previous studies of this nature generally looked at individual archives themselves, rather than across aggregators, and were generally smaller N than we wanted for this project. We designed and launched a pop-up survey for users that we placed on the websites of each extant archival aggregator. The survey was designed to do two things, first provide descriptive statistics of users, and second to identify potential interviewees.</a:t>
            </a:r>
            <a:endParaRPr sz="1400" dirty="0"/>
          </a:p>
          <a:p>
            <a:pPr marL="0" lvl="0" indent="0" algn="l" rtl="0">
              <a:spcBef>
                <a:spcPts val="0"/>
              </a:spcBef>
              <a:spcAft>
                <a:spcPts val="0"/>
              </a:spcAft>
              <a:buNone/>
            </a:pPr>
            <a:endParaRPr sz="1400" dirty="0"/>
          </a:p>
          <a:p>
            <a:pPr marL="0" lvl="0" indent="0" algn="l" rtl="0">
              <a:spcBef>
                <a:spcPts val="0"/>
              </a:spcBef>
              <a:spcAft>
                <a:spcPts val="0"/>
              </a:spcAft>
              <a:buNone/>
            </a:pPr>
            <a:r>
              <a:rPr lang="en" sz="1400" dirty="0"/>
              <a:t>The survey was hosted by 12 aggregators. It opened on March 18, 2021, and closed on May 31. The sample was a convenience sample, with users opting in, rather than a randomized sample. Future research could use a random sample, but given the lack of large N studies on this, we felt that a convenience sample was a good starting point. We ended up with over 3,000 responses, which as a higher number than we were even expecting.</a:t>
            </a:r>
            <a:endParaRPr sz="1400" dirty="0"/>
          </a:p>
        </p:txBody>
      </p:sp>
      <p:sp>
        <p:nvSpPr>
          <p:cNvPr id="514" name="Google Shape;514;g13234b53639_2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44d3667141_1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144d3667141_1_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a:lnSpc>
                <a:spcPct val="114999"/>
              </a:lnSpc>
              <a:spcBef>
                <a:spcPts val="0"/>
              </a:spcBef>
              <a:spcAft>
                <a:spcPts val="0"/>
              </a:spcAft>
              <a:buFont typeface="Arial"/>
              <a:buNone/>
            </a:pPr>
            <a:r>
              <a:rPr lang="en" sz="1400" dirty="0"/>
              <a:t>Lesley</a:t>
            </a:r>
          </a:p>
          <a:p>
            <a:pPr marL="0" marR="0" lvl="0" indent="0" algn="l">
              <a:lnSpc>
                <a:spcPct val="114999"/>
              </a:lnSpc>
              <a:spcBef>
                <a:spcPts val="0"/>
              </a:spcBef>
              <a:spcAft>
                <a:spcPts val="0"/>
              </a:spcAft>
              <a:buFont typeface="Arial"/>
              <a:buNone/>
            </a:pPr>
            <a:endParaRPr lang="en" sz="1400" dirty="0"/>
          </a:p>
          <a:p>
            <a:pPr marL="0" indent="0">
              <a:lnSpc>
                <a:spcPct val="114999"/>
              </a:lnSpc>
              <a:buNone/>
            </a:pPr>
            <a:r>
              <a:rPr lang="en" sz="1400" dirty="0"/>
              <a:t>We invited 25 pop-up survey respondents to sit for a semi-structured interview from the top five professions. Questions in the interview delved further into the researcher's motivations and methods for seeking out archival materials.</a:t>
            </a:r>
          </a:p>
          <a:p>
            <a:pPr marL="0" indent="0">
              <a:buClr>
                <a:schemeClr val="dk1"/>
              </a:buClr>
              <a:buSzPts val="1400"/>
              <a:buFont typeface="Calibri"/>
              <a:buNone/>
            </a:pPr>
            <a:endParaRPr lang="en-US" sz="1400" dirty="0"/>
          </a:p>
          <a:p>
            <a:pPr marL="0" indent="0">
              <a:buClr>
                <a:schemeClr val="dk1"/>
              </a:buClr>
              <a:buSzPts val="1400"/>
              <a:buNone/>
            </a:pPr>
            <a:endParaRPr lang="en-US" sz="1400" dirty="0"/>
          </a:p>
        </p:txBody>
      </p:sp>
      <p:sp>
        <p:nvSpPr>
          <p:cNvPr id="517" name="Google Shape;517;g144d3667141_1_3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3234b53639_2_5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13234b53639_2_5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dirty="0">
                <a:solidFill>
                  <a:schemeClr val="dk1"/>
                </a:solidFill>
              </a:rPr>
              <a:t>Lesley &amp; Chela in this section</a:t>
            </a:r>
          </a:p>
          <a:p>
            <a:pPr marL="0" lvl="0" indent="0" algn="l" rtl="0">
              <a:spcBef>
                <a:spcPts val="0"/>
              </a:spcBef>
              <a:spcAft>
                <a:spcPts val="0"/>
              </a:spcAft>
              <a:buClr>
                <a:schemeClr val="dk1"/>
              </a:buClr>
              <a:buFont typeface="Arial"/>
              <a:buNone/>
            </a:pPr>
            <a:r>
              <a:rPr lang="en" dirty="0">
                <a:solidFill>
                  <a:schemeClr val="dk1"/>
                </a:solidFill>
              </a:rPr>
              <a:t>Lesley: who and why</a:t>
            </a:r>
          </a:p>
          <a:p>
            <a:pPr marL="0" lvl="0" indent="0" algn="l" rtl="0">
              <a:spcBef>
                <a:spcPts val="0"/>
              </a:spcBef>
              <a:spcAft>
                <a:spcPts val="0"/>
              </a:spcAft>
              <a:buClr>
                <a:schemeClr val="dk1"/>
              </a:buClr>
              <a:buFont typeface="Arial"/>
              <a:buNone/>
            </a:pPr>
            <a:r>
              <a:rPr lang="en" dirty="0">
                <a:solidFill>
                  <a:schemeClr val="dk1"/>
                </a:solidFill>
              </a:rPr>
              <a:t>Chela: how and benefits/challenges</a:t>
            </a:r>
            <a:endParaRPr dirty="0"/>
          </a:p>
        </p:txBody>
      </p:sp>
      <p:sp>
        <p:nvSpPr>
          <p:cNvPr id="412" name="Google Shape;412;g13234b53639_2_5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Lesley</a:t>
            </a:r>
          </a:p>
          <a:p>
            <a:endParaRPr lang="en-US" dirty="0">
              <a:ea typeface="Calibri"/>
              <a:cs typeface="Calibri"/>
            </a:endParaRPr>
          </a:p>
          <a:p>
            <a:r>
              <a:rPr lang="en-US" dirty="0">
                <a:ea typeface="Calibri"/>
                <a:cs typeface="Calibri"/>
              </a:rPr>
              <a:t>To address the first research question about who are the users of aggregated archival description, I will show you a set of three charts with descriptive statistics of the respondents. This slide shows profession in a ranked bar chart with the highest reported profession at the top and the lowest reported profession on the bottom followed by unknown. Retiree is the largest respondent profession in the survey at 21.4%.</a:t>
            </a:r>
          </a:p>
          <a:p>
            <a:r>
              <a:rPr lang="en-US">
                <a:ea typeface="Calibri"/>
                <a:cs typeface="Calibri"/>
              </a:rPr>
              <a:t> </a:t>
            </a:r>
            <a:endParaRPr lang="en-US" dirty="0">
              <a:ea typeface="Calibri"/>
              <a:cs typeface="Calibri"/>
            </a:endParaRPr>
          </a:p>
          <a:p>
            <a:r>
              <a:rPr lang="en-US" dirty="0">
                <a:ea typeface="Calibri"/>
                <a:cs typeface="Calibri"/>
              </a:rPr>
              <a:t>It is followed by archivists &amp; librarians at 13.9% and then by graduate students at 9.9% and faculty researchers at 9.5%. </a:t>
            </a:r>
          </a:p>
          <a:p>
            <a:endParaRPr lang="en-US" dirty="0">
              <a:ea typeface="Calibri"/>
              <a:cs typeface="Calibri"/>
            </a:endParaRPr>
          </a:p>
          <a:p>
            <a:r>
              <a:rPr lang="en-US" dirty="0"/>
              <a:t>Roughly half (49.0%) of respondents work in various professions where researchers commonly perform their research in archives, such as archivists and librarians, faculty and academic researchers, graduate students, genealogists, historians, and artists/filmmakers.</a:t>
            </a:r>
            <a:endParaRPr lang="en-US" dirty="0">
              <a:ea typeface="Calibri"/>
              <a:cs typeface="Calibri"/>
            </a:endParaRPr>
          </a:p>
          <a:p>
            <a:endParaRPr lang="en-US" dirty="0">
              <a:ea typeface="Calibri"/>
              <a:cs typeface="Calibri"/>
            </a:endParaRPr>
          </a:p>
          <a:p>
            <a:r>
              <a:rPr lang="en-US" dirty="0"/>
              <a:t>The remaining professions (28.3%) are less studied in the archival user literature. These are journalists, writers, museum professionals, K-12 educators, and independent researchers. Collectively, retirees and other understudied professions were 49.8% of NAFAN respondents.</a:t>
            </a:r>
          </a:p>
        </p:txBody>
      </p:sp>
      <p:sp>
        <p:nvSpPr>
          <p:cNvPr id="4" name="Slide Number Placeholder 3"/>
          <p:cNvSpPr>
            <a:spLocks noGrp="1"/>
          </p:cNvSpPr>
          <p:nvPr>
            <p:ph type="sldNum" sz="quarter" idx="5"/>
          </p:nvPr>
        </p:nvSpPr>
        <p:spPr/>
        <p:txBody>
          <a:bodyPr/>
          <a:lstStyle/>
          <a:p>
            <a:fld id="{C04E8577-06AA-9B40-8B76-E3410D6B9AA8}" type="slidenum">
              <a:rPr lang="en-US" smtClean="0"/>
              <a:t>15</a:t>
            </a:fld>
            <a:endParaRPr lang="en-US"/>
          </a:p>
        </p:txBody>
      </p:sp>
    </p:spTree>
    <p:extLst>
      <p:ext uri="{BB962C8B-B14F-4D97-AF65-F5344CB8AC3E}">
        <p14:creationId xmlns:p14="http://schemas.microsoft.com/office/powerpoint/2010/main" val="3454653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Lesley</a:t>
            </a:r>
          </a:p>
          <a:p>
            <a:endParaRPr lang="en-US" dirty="0">
              <a:ea typeface="Calibri"/>
              <a:cs typeface="Calibri"/>
            </a:endParaRPr>
          </a:p>
          <a:p>
            <a:r>
              <a:rPr lang="en-US" dirty="0">
                <a:ea typeface="Calibri"/>
                <a:cs typeface="Calibri"/>
              </a:rPr>
              <a:t>This slide show you the age distribution with the highest reported age category on the left side and the lowest reported age on the right side. This happens to coincide with oldest on the left side and youngest on the right side. </a:t>
            </a:r>
          </a:p>
          <a:p>
            <a:endParaRPr lang="en-US" dirty="0">
              <a:ea typeface="Calibri"/>
              <a:cs typeface="Calibri"/>
            </a:endParaRPr>
          </a:p>
          <a:p>
            <a:r>
              <a:rPr lang="en-US" dirty="0">
                <a:ea typeface="Calibri"/>
                <a:cs typeface="Calibri"/>
              </a:rPr>
              <a:t>Respondents aged 65 years and older total 34.3% of the NAFAN survey. Followed by 22.5% of respondents aged 55 to 64, 14.5% of respondents aged 45 to 54, 10.6% of respondents aged 35 to 44, 9.1% of respondent aged 26 to 34 and 6.2% of respondents aged 19 to 25.</a:t>
            </a:r>
          </a:p>
          <a:p>
            <a:endParaRPr lang="en-US" dirty="0">
              <a:ea typeface="Calibri"/>
              <a:cs typeface="Calibri"/>
            </a:endParaRPr>
          </a:p>
          <a:p>
            <a:r>
              <a:rPr lang="en-US" dirty="0">
                <a:ea typeface="Calibri"/>
                <a:cs typeface="Calibri"/>
              </a:rPr>
              <a:t>We had very few respondents who were 18 years old and the survey only captured data from US residents that were 18 years or older.</a:t>
            </a:r>
          </a:p>
        </p:txBody>
      </p:sp>
      <p:sp>
        <p:nvSpPr>
          <p:cNvPr id="4" name="Slide Number Placeholder 3"/>
          <p:cNvSpPr>
            <a:spLocks noGrp="1"/>
          </p:cNvSpPr>
          <p:nvPr>
            <p:ph type="sldNum" sz="quarter" idx="5"/>
          </p:nvPr>
        </p:nvSpPr>
        <p:spPr/>
        <p:txBody>
          <a:bodyPr/>
          <a:lstStyle/>
          <a:p>
            <a:fld id="{C04E8577-06AA-9B40-8B76-E3410D6B9AA8}" type="slidenum">
              <a:rPr lang="en-US" smtClean="0"/>
              <a:t>16</a:t>
            </a:fld>
            <a:endParaRPr lang="en-US"/>
          </a:p>
        </p:txBody>
      </p:sp>
    </p:spTree>
    <p:extLst>
      <p:ext uri="{BB962C8B-B14F-4D97-AF65-F5344CB8AC3E}">
        <p14:creationId xmlns:p14="http://schemas.microsoft.com/office/powerpoint/2010/main" val="4030413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Lesley</a:t>
            </a:r>
          </a:p>
          <a:p>
            <a:endParaRPr lang="en-US" dirty="0">
              <a:cs typeface="Calibri"/>
            </a:endParaRPr>
          </a:p>
          <a:p>
            <a:r>
              <a:rPr lang="en-US" dirty="0">
                <a:cs typeface="Calibri"/>
              </a:rPr>
              <a:t>This third slide describes who are the survey respondents and shows educational attainment. The highest reported percentage is on the left and the lowest percentage is on the right.</a:t>
            </a:r>
            <a:endParaRPr lang="en-US" dirty="0">
              <a:ea typeface="Calibri"/>
              <a:cs typeface="Calibri"/>
            </a:endParaRPr>
          </a:p>
          <a:p>
            <a:endParaRPr lang="en-US" dirty="0">
              <a:cs typeface="Calibri"/>
            </a:endParaRPr>
          </a:p>
          <a:p>
            <a:r>
              <a:rPr lang="en-US" dirty="0">
                <a:cs typeface="Calibri"/>
              </a:rPr>
              <a:t>On the left is the highest reported degree by a third of survey respondents. At 35.6%, master's degrees are the largest proportion of the NAFAN survey takers.</a:t>
            </a:r>
          </a:p>
          <a:p>
            <a:endParaRPr lang="en-US" dirty="0">
              <a:cs typeface="Calibri"/>
            </a:endParaRPr>
          </a:p>
          <a:p>
            <a:r>
              <a:rPr lang="en-US" dirty="0">
                <a:cs typeface="Calibri"/>
              </a:rPr>
              <a:t>This is followed by undergraduate degree at 27.1%, doctoral degree at 15.5%, high school diploma at 8.9%, and two-year degree at 7.3%. </a:t>
            </a:r>
          </a:p>
          <a:p>
            <a:endParaRPr lang="en-US" dirty="0">
              <a:cs typeface="Calibri"/>
            </a:endParaRPr>
          </a:p>
          <a:p>
            <a:r>
              <a:rPr lang="en-US" dirty="0">
                <a:cs typeface="Calibri"/>
              </a:rPr>
              <a:t>5.6% of respondents indicated they had different educational degrees such as technical college or more than one master's degree.</a:t>
            </a:r>
          </a:p>
        </p:txBody>
      </p:sp>
      <p:sp>
        <p:nvSpPr>
          <p:cNvPr id="4" name="Slide Number Placeholder 3"/>
          <p:cNvSpPr>
            <a:spLocks noGrp="1"/>
          </p:cNvSpPr>
          <p:nvPr>
            <p:ph type="sldNum" sz="quarter" idx="5"/>
          </p:nvPr>
        </p:nvSpPr>
        <p:spPr/>
        <p:txBody>
          <a:bodyPr/>
          <a:lstStyle/>
          <a:p>
            <a:fld id="{C04E8577-06AA-9B40-8B76-E3410D6B9AA8}" type="slidenum">
              <a:rPr lang="en-US" smtClean="0"/>
              <a:t>17</a:t>
            </a:fld>
            <a:endParaRPr lang="en-US"/>
          </a:p>
        </p:txBody>
      </p:sp>
    </p:spTree>
    <p:extLst>
      <p:ext uri="{BB962C8B-B14F-4D97-AF65-F5344CB8AC3E}">
        <p14:creationId xmlns:p14="http://schemas.microsoft.com/office/powerpoint/2010/main" val="4047779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50000"/>
              </a:lnSpc>
              <a:spcBef>
                <a:spcPts val="0"/>
              </a:spcBef>
              <a:spcAft>
                <a:spcPts val="0"/>
              </a:spcAft>
              <a:buClr>
                <a:schemeClr val="dk1"/>
              </a:buClr>
              <a:buSzPts val="2400"/>
              <a:buFont typeface="Arial"/>
              <a:buNone/>
            </a:pPr>
            <a:r>
              <a:rPr lang="en-US" sz="1200" dirty="0">
                <a:solidFill>
                  <a:schemeClr val="dk1"/>
                </a:solidFill>
              </a:rPr>
              <a:t>Lesley</a:t>
            </a:r>
          </a:p>
          <a:p>
            <a:pPr marL="0" lvl="0" indent="0" algn="l" rtl="0">
              <a:lnSpc>
                <a:spcPct val="150000"/>
              </a:lnSpc>
              <a:spcBef>
                <a:spcPts val="0"/>
              </a:spcBef>
              <a:spcAft>
                <a:spcPts val="0"/>
              </a:spcAft>
              <a:buClr>
                <a:schemeClr val="dk1"/>
              </a:buClr>
              <a:buSzPts val="2400"/>
              <a:buFont typeface="Arial"/>
              <a:buNone/>
            </a:pPr>
            <a:r>
              <a:rPr lang="en-US" sz="1200" dirty="0">
                <a:solidFill>
                  <a:schemeClr val="dk1"/>
                </a:solidFill>
              </a:rPr>
              <a:t>To identify the individuals we wanted to invite for interviews, we performed further analysis on the survey data. Specifically, we wanted to categorize users into buckets that takes into account how similar they are to one another by characteristics like their project purpose and their profession.</a:t>
            </a:r>
          </a:p>
          <a:p>
            <a:pPr marL="0" lvl="0" indent="0" algn="l" rtl="0">
              <a:lnSpc>
                <a:spcPct val="150000"/>
              </a:lnSpc>
              <a:spcBef>
                <a:spcPts val="0"/>
              </a:spcBef>
              <a:spcAft>
                <a:spcPts val="0"/>
              </a:spcAft>
              <a:buClr>
                <a:schemeClr val="dk1"/>
              </a:buClr>
              <a:buSzPts val="2400"/>
              <a:buFont typeface="Arial"/>
              <a:buNone/>
            </a:pPr>
            <a:r>
              <a:rPr lang="en-US" sz="1200" dirty="0">
                <a:solidFill>
                  <a:schemeClr val="dk1"/>
                </a:solidFill>
              </a:rPr>
              <a:t>The </a:t>
            </a:r>
            <a:r>
              <a:rPr lang="en-US" sz="1200" dirty="0" err="1">
                <a:solidFill>
                  <a:schemeClr val="dk1"/>
                </a:solidFill>
              </a:rPr>
              <a:t>TwoStep</a:t>
            </a:r>
            <a:r>
              <a:rPr lang="en-US" sz="1200" dirty="0">
                <a:solidFill>
                  <a:schemeClr val="dk1"/>
                </a:solidFill>
              </a:rPr>
              <a:t> Cluster Analysis procedure is an exploratory tool designed to reveal natural groupings (or clusters) within a data set that would otherwise not be apparent. The algorithm employed by this procedure has several desirable features that differentiate it from traditional clustering techniques: </a:t>
            </a:r>
          </a:p>
          <a:p>
            <a:pPr marL="342900" lvl="0" indent="-317500" algn="l" rtl="0">
              <a:lnSpc>
                <a:spcPct val="150000"/>
              </a:lnSpc>
              <a:spcBef>
                <a:spcPts val="800"/>
              </a:spcBef>
              <a:spcAft>
                <a:spcPts val="0"/>
              </a:spcAft>
              <a:buClr>
                <a:schemeClr val="dk1"/>
              </a:buClr>
              <a:buSzPts val="1400"/>
              <a:buChar char="•"/>
            </a:pPr>
            <a:r>
              <a:rPr lang="en-US" sz="1200" dirty="0">
                <a:solidFill>
                  <a:schemeClr val="dk1"/>
                </a:solidFill>
              </a:rPr>
              <a:t>The ability to create clusters based on both categorical and continuous variables. </a:t>
            </a:r>
          </a:p>
          <a:p>
            <a:pPr marL="342900" lvl="0" indent="-317500" algn="l" rtl="0">
              <a:lnSpc>
                <a:spcPct val="150000"/>
              </a:lnSpc>
              <a:spcBef>
                <a:spcPts val="800"/>
              </a:spcBef>
              <a:spcAft>
                <a:spcPts val="0"/>
              </a:spcAft>
              <a:buClr>
                <a:schemeClr val="dk1"/>
              </a:buClr>
              <a:buSzPts val="1400"/>
              <a:buChar char="•"/>
            </a:pPr>
            <a:r>
              <a:rPr lang="en-US" sz="1200" dirty="0">
                <a:solidFill>
                  <a:schemeClr val="dk1"/>
                </a:solidFill>
              </a:rPr>
              <a:t>Automatic selection of the number of clusters. </a:t>
            </a:r>
          </a:p>
          <a:p>
            <a:pPr marL="342900" lvl="0" indent="-317500" algn="l" rtl="0">
              <a:lnSpc>
                <a:spcPct val="150000"/>
              </a:lnSpc>
              <a:spcBef>
                <a:spcPts val="800"/>
              </a:spcBef>
              <a:spcAft>
                <a:spcPts val="0"/>
              </a:spcAft>
              <a:buClr>
                <a:schemeClr val="dk1"/>
              </a:buClr>
              <a:buSzPts val="1400"/>
              <a:buChar char="•"/>
            </a:pPr>
            <a:r>
              <a:rPr lang="en-US" sz="1200" dirty="0">
                <a:solidFill>
                  <a:schemeClr val="dk1"/>
                </a:solidFill>
              </a:rPr>
              <a:t>The ability to analyze large data files efficiently. </a:t>
            </a:r>
          </a:p>
          <a:p>
            <a:r>
              <a:rPr lang="en-US" sz="1200" dirty="0"/>
              <a:t>With over 3,000 users in the survey, the cluster analysis was a suitable method. You can see in the chart on the </a:t>
            </a:r>
            <a:r>
              <a:rPr lang="en-US" dirty="0"/>
              <a:t>bottom right that</a:t>
            </a:r>
            <a:r>
              <a:rPr lang="en-US" sz="1200" dirty="0"/>
              <a:t> the silhouette measure was “fair” making this analysis a good fit for our data. While moving into “good” is desirable, it’s hard to do with real world data from a convenience sample, like our survey. We feel satisfied with this approach and you can see that it provided useful cluster categories in the donut chart in the middle of the slide.</a:t>
            </a:r>
            <a:endParaRPr lang="en-US" sz="1200">
              <a:cs typeface="Calibri"/>
            </a:endParaRPr>
          </a:p>
          <a:p>
            <a:pPr marL="0" lvl="0" indent="0" algn="l">
              <a:spcBef>
                <a:spcPts val="0"/>
              </a:spcBef>
              <a:spcAft>
                <a:spcPts val="0"/>
              </a:spcAft>
              <a:buNone/>
            </a:pPr>
            <a:endParaRPr lang="en-US" sz="1200" dirty="0">
              <a:cs typeface="Calibri"/>
            </a:endParaRPr>
          </a:p>
          <a:p>
            <a:r>
              <a:rPr lang="en-US" dirty="0">
                <a:cs typeface="Calibri"/>
              </a:rPr>
              <a:t>These results are informative for two reasons, one they tell us that users do have similar information-seeking behavior, and that these information-seeking behaviors are different in some ways from other groups. And that the users in the NAFAN survey overlap substantially with users of other studies. While no extant studies target archival aggregation users like NAFAN's survey, the targeted studies of humanities faculty and users that come to reading rooms are represented here. Personal interest researchers, however, are new and show up in substantial number in this survey of archival aggregation website users.</a:t>
            </a:r>
          </a:p>
          <a:p>
            <a:endParaRPr lang="en-US" dirty="0">
              <a:cs typeface="Calibri"/>
            </a:endParaRPr>
          </a:p>
          <a:p>
            <a:r>
              <a:rPr lang="en-US" dirty="0">
                <a:cs typeface="Calibri"/>
              </a:rPr>
              <a:t>Here is the breakdown of the clusters by name, count and a summary of who is counted in each cluster:</a:t>
            </a:r>
            <a:endParaRPr lang="en-US" dirty="0"/>
          </a:p>
          <a:p>
            <a:pPr marL="457189" indent="-457189">
              <a:spcBef>
                <a:spcPts val="0"/>
              </a:spcBef>
              <a:buSzPts val="1600"/>
            </a:pPr>
            <a:r>
              <a:rPr lang="en-US" sz="1200" b="1" dirty="0"/>
              <a:t>Archivist/Librarian &amp; Other Professionals (N=559) </a:t>
            </a:r>
            <a:r>
              <a:rPr lang="en-US" sz="1200" dirty="0"/>
              <a:t>– public and technical service archivists/librarians, journalists, writers, tradespeople</a:t>
            </a:r>
          </a:p>
          <a:p>
            <a:pPr marL="457189" indent="-457189">
              <a:spcBef>
                <a:spcPts val="1067"/>
              </a:spcBef>
              <a:buSzPts val="1600"/>
            </a:pPr>
            <a:r>
              <a:rPr lang="en-US" sz="1200" b="1" dirty="0"/>
              <a:t>Faculty and Other Doctoral Degrees  (N=328) </a:t>
            </a:r>
            <a:r>
              <a:rPr lang="en-US" sz="1200" dirty="0"/>
              <a:t>– faculty, post-doc, independent researcher, museum professionals</a:t>
            </a:r>
          </a:p>
          <a:p>
            <a:pPr marL="457189" indent="-457189">
              <a:spcBef>
                <a:spcPts val="1067"/>
              </a:spcBef>
              <a:buSzPts val="1600"/>
            </a:pPr>
            <a:r>
              <a:rPr lang="en-US" sz="1200" b="1" dirty="0"/>
              <a:t>Family History Researchers (N=722)</a:t>
            </a:r>
            <a:r>
              <a:rPr lang="en-US" sz="1200" dirty="0"/>
              <a:t>– local history, professional genealogist, hobby genealogist</a:t>
            </a:r>
          </a:p>
          <a:p>
            <a:pPr marL="457189" indent="-457189">
              <a:spcBef>
                <a:spcPts val="1067"/>
              </a:spcBef>
              <a:buSzPts val="1600"/>
            </a:pPr>
            <a:r>
              <a:rPr lang="en-US" sz="1200" b="1" dirty="0"/>
              <a:t>Personal Interest Researchers (N=711)</a:t>
            </a:r>
            <a:r>
              <a:rPr lang="en-US" sz="1200" dirty="0"/>
              <a:t> – general search with a range of profession and education</a:t>
            </a:r>
          </a:p>
          <a:p>
            <a:pPr marL="457189" indent="-457189">
              <a:spcBef>
                <a:spcPts val="1067"/>
              </a:spcBef>
              <a:buSzPts val="1600"/>
            </a:pPr>
            <a:r>
              <a:rPr lang="en-US" sz="1200" b="1" dirty="0"/>
              <a:t>Undergraduate and Postgraduate Students (N=712) –  </a:t>
            </a:r>
            <a:r>
              <a:rPr lang="en-US" sz="1200" dirty="0"/>
              <a:t>Indicate their profession is undergraduate/postgraduate student</a:t>
            </a:r>
          </a:p>
          <a:p>
            <a:endParaRPr lang="en-US" dirty="0"/>
          </a:p>
        </p:txBody>
      </p:sp>
      <p:sp>
        <p:nvSpPr>
          <p:cNvPr id="4" name="Slide Number Placeholder 3"/>
          <p:cNvSpPr>
            <a:spLocks noGrp="1"/>
          </p:cNvSpPr>
          <p:nvPr>
            <p:ph type="sldNum" sz="quarter" idx="5"/>
          </p:nvPr>
        </p:nvSpPr>
        <p:spPr/>
        <p:txBody>
          <a:bodyPr/>
          <a:lstStyle/>
          <a:p>
            <a:fld id="{C04E8577-06AA-9B40-8B76-E3410D6B9AA8}" type="slidenum">
              <a:rPr lang="en-US" smtClean="0"/>
              <a:t>18</a:t>
            </a:fld>
            <a:endParaRPr lang="en-US"/>
          </a:p>
        </p:txBody>
      </p:sp>
    </p:spTree>
    <p:extLst>
      <p:ext uri="{BB962C8B-B14F-4D97-AF65-F5344CB8AC3E}">
        <p14:creationId xmlns:p14="http://schemas.microsoft.com/office/powerpoint/2010/main" val="3378638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Lesley</a:t>
            </a:r>
          </a:p>
          <a:p>
            <a:endParaRPr lang="en-US" dirty="0">
              <a:cs typeface="Calibri"/>
            </a:endParaRPr>
          </a:p>
          <a:p>
            <a:r>
              <a:rPr lang="en-US" dirty="0">
                <a:cs typeface="Calibri"/>
              </a:rPr>
              <a:t>The next four slides will cover why the users are searching on archival aggregation websites.</a:t>
            </a:r>
          </a:p>
          <a:p>
            <a:endParaRPr lang="en-US" dirty="0">
              <a:cs typeface="Calibri"/>
            </a:endParaRPr>
          </a:p>
          <a:p>
            <a:r>
              <a:rPr lang="en-US" dirty="0">
                <a:cs typeface="Calibri"/>
              </a:rPr>
              <a:t>The bar chart on this slide shows the findings from the question "</a:t>
            </a:r>
            <a:r>
              <a:rPr lang="en-US" dirty="0"/>
              <a:t>What project or type of research prompted you to visit this site today?"</a:t>
            </a:r>
            <a:endParaRPr lang="en-US" dirty="0">
              <a:cs typeface="Calibri"/>
            </a:endParaRPr>
          </a:p>
          <a:p>
            <a:endParaRPr lang="en-US" dirty="0">
              <a:cs typeface="Calibri"/>
            </a:endParaRPr>
          </a:p>
          <a:p>
            <a:r>
              <a:rPr lang="en-US" dirty="0">
                <a:cs typeface="Calibri"/>
              </a:rPr>
              <a:t>Respondents could select all topics that applied to them and therefore this chart does not sum to 100%.</a:t>
            </a:r>
          </a:p>
          <a:p>
            <a:endParaRPr lang="en-US" dirty="0">
              <a:cs typeface="Calibri"/>
            </a:endParaRPr>
          </a:p>
          <a:p>
            <a:r>
              <a:rPr lang="en-US" dirty="0">
                <a:cs typeface="Calibri"/>
              </a:rPr>
              <a:t>You can see that Personal Interest is the top selection at 32.7% followed by Family history research at 24.4%. This is very interesting and shows that while genealogists represent only 8.6% of the professions reported, it is a topic that draws many people to search on archival aggregation websites. This supports the cluster analysis findings that personal interest and family history have different information-seeking behavior.</a:t>
            </a:r>
            <a:endParaRPr lang="en-US" dirty="0">
              <a:ea typeface="Calibri"/>
              <a:cs typeface="Calibri"/>
            </a:endParaRPr>
          </a:p>
          <a:p>
            <a:endParaRPr lang="en-US" dirty="0">
              <a:cs typeface="Calibri"/>
            </a:endParaRPr>
          </a:p>
          <a:p>
            <a:r>
              <a:rPr lang="en-US" dirty="0"/>
              <a:t>Archivists and librarians indicated that their aggregator use is focused (17.3%) on professional projects, otherwise thought of as projects done for work purposes. Write-in answers from archivists tells us that these job-related duties include performing reference for patrons, performing research for their own archive or library, and “regular work activities” like uploading finding aids into the aggregation site and updating catalog records </a:t>
            </a:r>
            <a:endParaRPr lang="en-US" dirty="0">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19</a:t>
            </a:fld>
            <a:endParaRPr lang="en-US"/>
          </a:p>
        </p:txBody>
      </p:sp>
    </p:spTree>
    <p:extLst>
      <p:ext uri="{BB962C8B-B14F-4D97-AF65-F5344CB8AC3E}">
        <p14:creationId xmlns:p14="http://schemas.microsoft.com/office/powerpoint/2010/main" val="43868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Chela</a:t>
            </a:r>
          </a:p>
          <a:p>
            <a:r>
              <a:rPr lang="en-US" sz="1200" kern="1200" dirty="0">
                <a:solidFill>
                  <a:schemeClr val="tx1"/>
                </a:solidFill>
                <a:effectLst/>
                <a:latin typeface="+mn-lt"/>
                <a:ea typeface="+mn-ea"/>
                <a:cs typeface="+mn-cs"/>
              </a:rPr>
              <a:t>So one of the major pieces of the vision of this project is to create a truly national aggregation service bringing together collections from a wide variety of archives across the country – in museums, academic libraries, public libraries, historical societies, community archives.</a:t>
            </a:r>
          </a:p>
          <a:p>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builds directly on the prior work of the 2018 planning phase </a:t>
            </a:r>
          </a:p>
          <a:p>
            <a:pPr lvl="0"/>
            <a:r>
              <a:rPr lang="en-US" sz="1200" kern="1200" dirty="0">
                <a:solidFill>
                  <a:schemeClr val="tx1"/>
                </a:solidFill>
                <a:effectLst/>
                <a:latin typeface="+mn-lt"/>
                <a:ea typeface="+mn-ea"/>
                <a:cs typeface="+mn-cs"/>
              </a:rPr>
              <a:t>Over the next two years, we want to explore and create the blueprint for implementing a national finding aid network that is community-driven, -sustained, and -governed</a:t>
            </a:r>
          </a:p>
        </p:txBody>
      </p:sp>
      <p:sp>
        <p:nvSpPr>
          <p:cNvPr id="4" name="Slide Number Placeholder 3"/>
          <p:cNvSpPr>
            <a:spLocks noGrp="1"/>
          </p:cNvSpPr>
          <p:nvPr>
            <p:ph type="sldNum" sz="quarter" idx="5"/>
          </p:nvPr>
        </p:nvSpPr>
        <p:spPr/>
        <p:txBody>
          <a:bodyPr/>
          <a:lstStyle/>
          <a:p>
            <a:fld id="{C7E911E4-7CD8-4F9C-B647-4242FE4D1061}" type="slidenum">
              <a:rPr lang="de-DE" smtClean="0"/>
              <a:pPr/>
              <a:t>2</a:t>
            </a:fld>
            <a:endParaRPr lang="de-DE"/>
          </a:p>
        </p:txBody>
      </p:sp>
    </p:spTree>
    <p:extLst>
      <p:ext uri="{BB962C8B-B14F-4D97-AF65-F5344CB8AC3E}">
        <p14:creationId xmlns:p14="http://schemas.microsoft.com/office/powerpoint/2010/main" val="979232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Lesley</a:t>
            </a:r>
          </a:p>
          <a:p>
            <a:endParaRPr lang="en-US" dirty="0">
              <a:cs typeface="Calibri"/>
            </a:endParaRPr>
          </a:p>
          <a:p>
            <a:r>
              <a:rPr lang="en-US" dirty="0">
                <a:cs typeface="Calibri"/>
              </a:rPr>
              <a:t>From the user interviews, we heard themes that support the survey findings. Interviewees indicated that work-related activities cover a range of products that they are producing. This could be a play for a playwright, a news article for a journalist, or a book for a historian.</a:t>
            </a:r>
          </a:p>
          <a:p>
            <a:endParaRPr lang="en-US" dirty="0">
              <a:cs typeface="Calibri"/>
            </a:endParaRPr>
          </a:p>
          <a:p>
            <a:r>
              <a:rPr lang="en-US" dirty="0">
                <a:cs typeface="Calibri"/>
              </a:rPr>
              <a:t>Academic motivations for users include conference presentations, dissertations and theses, and class assignments.</a:t>
            </a:r>
          </a:p>
          <a:p>
            <a:endParaRPr lang="en-US" dirty="0">
              <a:cs typeface="Calibri"/>
            </a:endParaRPr>
          </a:p>
          <a:p>
            <a:r>
              <a:rPr lang="en-US" dirty="0">
                <a:cs typeface="Calibri"/>
              </a:rPr>
              <a:t>Avocational users did not indicate that their research process resulted in a final product such as a paper. Most were looking for verifying information, or looking for curiosity about collections or history.</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20</a:t>
            </a:fld>
            <a:endParaRPr lang="en-US"/>
          </a:p>
        </p:txBody>
      </p:sp>
    </p:spTree>
    <p:extLst>
      <p:ext uri="{BB962C8B-B14F-4D97-AF65-F5344CB8AC3E}">
        <p14:creationId xmlns:p14="http://schemas.microsoft.com/office/powerpoint/2010/main" val="2564302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Lesley</a:t>
            </a:r>
          </a:p>
          <a:p>
            <a:endParaRPr lang="en-US" dirty="0">
              <a:cs typeface="Calibri"/>
            </a:endParaRPr>
          </a:p>
          <a:p>
            <a:r>
              <a:rPr lang="en-US" dirty="0">
                <a:cs typeface="Calibri"/>
              </a:rPr>
              <a:t>This slides shows the finding from the user interviews for information need. Information need varies for each user interviewed but almost all indicated they are filling an information gap on their research journey.</a:t>
            </a:r>
          </a:p>
          <a:p>
            <a:endParaRPr lang="en-US" dirty="0">
              <a:cs typeface="Calibri"/>
            </a:endParaRPr>
          </a:p>
          <a:p>
            <a:r>
              <a:rPr lang="en-US">
                <a:cs typeface="Calibri"/>
              </a:rPr>
              <a:t>The need for Contextual information and the need for exploratory information were also stated by a high number of interviewed users.</a:t>
            </a:r>
          </a:p>
          <a:p>
            <a:endParaRPr lang="en-US" dirty="0">
              <a:cs typeface="Calibri"/>
            </a:endParaRPr>
          </a:p>
          <a:p>
            <a:r>
              <a:rPr lang="en-US" dirty="0">
                <a:cs typeface="Calibri"/>
              </a:rPr>
              <a:t>The need for factual information, the need for evidence of analysis and the need to confirm information were also stated as information needs.</a:t>
            </a:r>
          </a:p>
        </p:txBody>
      </p:sp>
      <p:sp>
        <p:nvSpPr>
          <p:cNvPr id="4" name="Slide Number Placeholder 3"/>
          <p:cNvSpPr>
            <a:spLocks noGrp="1"/>
          </p:cNvSpPr>
          <p:nvPr>
            <p:ph type="sldNum" sz="quarter" idx="5"/>
          </p:nvPr>
        </p:nvSpPr>
        <p:spPr/>
        <p:txBody>
          <a:bodyPr/>
          <a:lstStyle/>
          <a:p>
            <a:fld id="{C04E8577-06AA-9B40-8B76-E3410D6B9AA8}" type="slidenum">
              <a:rPr lang="en-US" smtClean="0"/>
              <a:t>21</a:t>
            </a:fld>
            <a:endParaRPr lang="en-US"/>
          </a:p>
        </p:txBody>
      </p:sp>
    </p:spTree>
    <p:extLst>
      <p:ext uri="{BB962C8B-B14F-4D97-AF65-F5344CB8AC3E}">
        <p14:creationId xmlns:p14="http://schemas.microsoft.com/office/powerpoint/2010/main" val="3560816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Lesley</a:t>
            </a:r>
          </a:p>
          <a:p>
            <a:endParaRPr lang="en-US" dirty="0">
              <a:cs typeface="Calibri"/>
            </a:endParaRPr>
          </a:p>
          <a:p>
            <a:r>
              <a:rPr lang="en-US" dirty="0">
                <a:cs typeface="Calibri"/>
              </a:rPr>
              <a:t>This slide describes the emotional reactions that users have to researching on archival aggregators. People who are turning to archival aggregators in their research process feel some excitement and enjoyment in what they encounter. </a:t>
            </a:r>
            <a:endParaRPr lang="en-US" dirty="0">
              <a:ea typeface="Calibri" panose="020F0502020204030204"/>
              <a:cs typeface="Calibri"/>
            </a:endParaRPr>
          </a:p>
          <a:p>
            <a:endParaRPr lang="en-US" dirty="0">
              <a:ea typeface="Calibri" panose="020F0502020204030204"/>
              <a:cs typeface="Calibri"/>
            </a:endParaRPr>
          </a:p>
          <a:p>
            <a:r>
              <a:rPr lang="en-US" dirty="0">
                <a:ea typeface="Calibri" panose="020F0502020204030204"/>
                <a:cs typeface="Calibri"/>
              </a:rPr>
              <a:t>For historians, there can be the highlight of uncovering stories that have not been told or finding something no one else has written about. For family history researchers, there is a personal fulfillment making family connections or sharing what you found with others.</a:t>
            </a:r>
          </a:p>
        </p:txBody>
      </p:sp>
      <p:sp>
        <p:nvSpPr>
          <p:cNvPr id="4" name="Slide Number Placeholder 3"/>
          <p:cNvSpPr>
            <a:spLocks noGrp="1"/>
          </p:cNvSpPr>
          <p:nvPr>
            <p:ph type="sldNum" sz="quarter" idx="5"/>
          </p:nvPr>
        </p:nvSpPr>
        <p:spPr/>
        <p:txBody>
          <a:bodyPr/>
          <a:lstStyle/>
          <a:p>
            <a:fld id="{C04E8577-06AA-9B40-8B76-E3410D6B9AA8}" type="slidenum">
              <a:rPr lang="en-US" smtClean="0"/>
              <a:t>22</a:t>
            </a:fld>
            <a:endParaRPr lang="en-US"/>
          </a:p>
        </p:txBody>
      </p:sp>
    </p:spTree>
    <p:extLst>
      <p:ext uri="{BB962C8B-B14F-4D97-AF65-F5344CB8AC3E}">
        <p14:creationId xmlns:p14="http://schemas.microsoft.com/office/powerpoint/2010/main" val="2595621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CHELA becomes presenter</a:t>
            </a:r>
          </a:p>
          <a:p>
            <a:endParaRPr lang="en-US" dirty="0">
              <a:cs typeface="Calibri"/>
            </a:endParaRPr>
          </a:p>
          <a:p>
            <a:r>
              <a:rPr lang="en-US" dirty="0">
                <a:cs typeface="Calibri"/>
              </a:rPr>
              <a:t>When we asked survey respondents about how they found the aggregator where they took the survey, we found that</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Search engine is the top referrer by far at 44%, with 20% saying they followed a link from a website or social media, and another 20% saying they had used the aggregator before</a:t>
            </a:r>
          </a:p>
          <a:p>
            <a:pPr marL="342900" marR="0" lvl="0" indent="-342900">
              <a:spcBef>
                <a:spcPts val="0"/>
              </a:spcBef>
              <a:spcAft>
                <a:spcPts val="0"/>
              </a:spcAft>
              <a:buFont typeface="Symbol" pitchFamily="2"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More than half of survey respondents were using that aggregator for the first time. A much smaller percentage reported regular use, with just under 3% using it daily, 9% weekly, and 12% monthly.</a:t>
            </a:r>
          </a:p>
          <a:p>
            <a:endParaRPr lang="en-US" dirty="0">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23</a:t>
            </a:fld>
            <a:endParaRPr lang="en-US"/>
          </a:p>
        </p:txBody>
      </p:sp>
    </p:spTree>
    <p:extLst>
      <p:ext uri="{BB962C8B-B14F-4D97-AF65-F5344CB8AC3E}">
        <p14:creationId xmlns:p14="http://schemas.microsoft.com/office/powerpoint/2010/main" val="1330478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Chela</a:t>
            </a:r>
          </a:p>
        </p:txBody>
      </p:sp>
    </p:spTree>
    <p:extLst>
      <p:ext uri="{BB962C8B-B14F-4D97-AF65-F5344CB8AC3E}">
        <p14:creationId xmlns:p14="http://schemas.microsoft.com/office/powerpoint/2010/main" val="3967544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Chela</a:t>
            </a:r>
          </a:p>
          <a:p>
            <a:pPr>
              <a:buNone/>
            </a:pPr>
            <a:endParaRPr lang="en-US" dirty="0">
              <a:latin typeface="Calibri"/>
              <a:cs typeface="Calibri"/>
            </a:endParaRPr>
          </a:p>
        </p:txBody>
      </p:sp>
    </p:spTree>
    <p:extLst>
      <p:ext uri="{BB962C8B-B14F-4D97-AF65-F5344CB8AC3E}">
        <p14:creationId xmlns:p14="http://schemas.microsoft.com/office/powerpoint/2010/main" val="3473287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Chela </a:t>
            </a:r>
          </a:p>
          <a:p>
            <a:pPr>
              <a:buNone/>
            </a:pPr>
            <a:endParaRPr lang="en-US" dirty="0">
              <a:latin typeface="Calibri"/>
              <a:cs typeface="Calibri"/>
            </a:endParaRPr>
          </a:p>
          <a:p>
            <a:pPr>
              <a:buNone/>
            </a:pPr>
            <a:endParaRPr lang="en-US" dirty="0">
              <a:latin typeface="Calibri"/>
              <a:cs typeface="Calibri"/>
            </a:endParaRPr>
          </a:p>
        </p:txBody>
      </p:sp>
    </p:spTree>
    <p:extLst>
      <p:ext uri="{BB962C8B-B14F-4D97-AF65-F5344CB8AC3E}">
        <p14:creationId xmlns:p14="http://schemas.microsoft.com/office/powerpoint/2010/main" val="3185751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Chela </a:t>
            </a:r>
          </a:p>
          <a:p>
            <a:pPr>
              <a:buNone/>
            </a:pPr>
            <a:endParaRPr lang="en-US" dirty="0">
              <a:latin typeface="Calibri"/>
              <a:cs typeface="Calibri"/>
            </a:endParaRPr>
          </a:p>
          <a:p>
            <a:pPr>
              <a:buNone/>
            </a:pPr>
            <a:endParaRPr lang="en-US" dirty="0">
              <a:latin typeface="Calibri"/>
              <a:cs typeface="Calibri"/>
            </a:endParaRPr>
          </a:p>
        </p:txBody>
      </p:sp>
    </p:spTree>
    <p:extLst>
      <p:ext uri="{BB962C8B-B14F-4D97-AF65-F5344CB8AC3E}">
        <p14:creationId xmlns:p14="http://schemas.microsoft.com/office/powerpoint/2010/main" val="1353343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Chela</a:t>
            </a:r>
          </a:p>
        </p:txBody>
      </p:sp>
      <p:sp>
        <p:nvSpPr>
          <p:cNvPr id="4" name="Slide Number Placeholder 3"/>
          <p:cNvSpPr>
            <a:spLocks noGrp="1"/>
          </p:cNvSpPr>
          <p:nvPr>
            <p:ph type="sldNum" sz="quarter" idx="5"/>
          </p:nvPr>
        </p:nvSpPr>
        <p:spPr/>
        <p:txBody>
          <a:bodyPr/>
          <a:lstStyle/>
          <a:p>
            <a:fld id="{C04E8577-06AA-9B40-8B76-E3410D6B9AA8}" type="slidenum">
              <a:rPr lang="en-US" smtClean="0"/>
              <a:t>28</a:t>
            </a:fld>
            <a:endParaRPr lang="en-US"/>
          </a:p>
        </p:txBody>
      </p:sp>
    </p:spTree>
    <p:extLst>
      <p:ext uri="{BB962C8B-B14F-4D97-AF65-F5344CB8AC3E}">
        <p14:creationId xmlns:p14="http://schemas.microsoft.com/office/powerpoint/2010/main" val="1791704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Chela</a:t>
            </a:r>
          </a:p>
        </p:txBody>
      </p:sp>
      <p:sp>
        <p:nvSpPr>
          <p:cNvPr id="4" name="Slide Number Placeholder 3"/>
          <p:cNvSpPr>
            <a:spLocks noGrp="1"/>
          </p:cNvSpPr>
          <p:nvPr>
            <p:ph type="sldNum" sz="quarter" idx="5"/>
          </p:nvPr>
        </p:nvSpPr>
        <p:spPr/>
        <p:txBody>
          <a:bodyPr/>
          <a:lstStyle/>
          <a:p>
            <a:fld id="{C04E8577-06AA-9B40-8B76-E3410D6B9AA8}" type="slidenum">
              <a:rPr lang="en-US" smtClean="0"/>
              <a:t>29</a:t>
            </a:fld>
            <a:endParaRPr lang="en-US"/>
          </a:p>
        </p:txBody>
      </p:sp>
    </p:spTree>
    <p:extLst>
      <p:ext uri="{BB962C8B-B14F-4D97-AF65-F5344CB8AC3E}">
        <p14:creationId xmlns:p14="http://schemas.microsoft.com/office/powerpoint/2010/main" val="3839023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3562443aa6_0_0:notes"/>
          <p:cNvSpPr>
            <a:spLocks noGrp="1" noRot="1" noChangeAspect="1"/>
          </p:cNvSpPr>
          <p:nvPr>
            <p:ph type="sldImg" idx="2"/>
          </p:nvPr>
        </p:nvSpPr>
        <p:spPr>
          <a:xfrm>
            <a:off x="-1085850" y="1524000"/>
            <a:ext cx="7315200" cy="4114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g13562443aa6_0_0:notes"/>
          <p:cNvSpPr txBox="1">
            <a:spLocks noGrp="1"/>
          </p:cNvSpPr>
          <p:nvPr>
            <p:ph type="body" idx="1"/>
          </p:nvPr>
        </p:nvSpPr>
        <p:spPr>
          <a:xfrm>
            <a:off x="514350" y="5867400"/>
            <a:ext cx="4114800" cy="4800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n" sz="1400" b="1" dirty="0"/>
              <a:t>Chela</a:t>
            </a:r>
          </a:p>
          <a:p>
            <a:pPr>
              <a:buSzPts val="1400"/>
            </a:pPr>
            <a:endParaRPr lang="en" sz="1400" b="1" dirty="0">
              <a:ea typeface="Calibri"/>
              <a:cs typeface="Calibri"/>
            </a:endParaRPr>
          </a:p>
          <a:p>
            <a:pPr>
              <a:buSzPts val="1400"/>
            </a:pPr>
            <a:r>
              <a:rPr lang="en" sz="1400" dirty="0">
                <a:ea typeface="Calibri"/>
                <a:cs typeface="Calibri"/>
              </a:rPr>
              <a:t>This work was done by a </a:t>
            </a:r>
            <a:r>
              <a:rPr lang="en" dirty="0"/>
              <a:t>cross-departmental team at OCLC with expertise in qualitative and quantitative research, archival data, and archival practice</a:t>
            </a:r>
            <a:endParaRPr lang="en" sz="1400" b="1" dirty="0">
              <a:ea typeface="Calibri"/>
              <a:cs typeface="Calibri"/>
            </a:endParaRPr>
          </a:p>
          <a:p>
            <a:pPr>
              <a:buSzPts val="1400"/>
            </a:pPr>
            <a:endParaRPr lang="en" sz="1400" dirty="0">
              <a:ea typeface="Calibri"/>
              <a:cs typeface="Calibri"/>
            </a:endParaRPr>
          </a:p>
        </p:txBody>
      </p:sp>
      <p:sp>
        <p:nvSpPr>
          <p:cNvPr id="369" name="Google Shape;369;g13562443aa6_0_0:notes"/>
          <p:cNvSpPr txBox="1">
            <a:spLocks noGrp="1"/>
          </p:cNvSpPr>
          <p:nvPr>
            <p:ph type="sldNum" idx="12"/>
          </p:nvPr>
        </p:nvSpPr>
        <p:spPr>
          <a:xfrm>
            <a:off x="2913460" y="11580284"/>
            <a:ext cx="2229000" cy="611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
              <a:t>3</a:t>
            </a:fld>
            <a:endParaRPr/>
          </a:p>
        </p:txBody>
      </p:sp>
    </p:spTree>
    <p:extLst>
      <p:ext uri="{BB962C8B-B14F-4D97-AF65-F5344CB8AC3E}">
        <p14:creationId xmlns:p14="http://schemas.microsoft.com/office/powerpoint/2010/main" val="2740471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a typeface="Calibri"/>
                <a:cs typeface="Calibri"/>
              </a:rPr>
              <a:t>Chela</a:t>
            </a:r>
          </a:p>
        </p:txBody>
      </p:sp>
    </p:spTree>
    <p:extLst>
      <p:ext uri="{BB962C8B-B14F-4D97-AF65-F5344CB8AC3E}">
        <p14:creationId xmlns:p14="http://schemas.microsoft.com/office/powerpoint/2010/main" val="3251833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ea typeface="Calibri"/>
              <a:cs typeface="Calibri"/>
            </a:endParaRPr>
          </a:p>
        </p:txBody>
      </p:sp>
    </p:spTree>
    <p:extLst>
      <p:ext uri="{BB962C8B-B14F-4D97-AF65-F5344CB8AC3E}">
        <p14:creationId xmlns:p14="http://schemas.microsoft.com/office/powerpoint/2010/main" val="6789438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cs typeface="Calibri"/>
              </a:rPr>
              <a:t>Chela </a:t>
            </a:r>
          </a:p>
          <a:p>
            <a:endParaRPr lang="en-US" dirty="0">
              <a:cs typeface="Calibri"/>
            </a:endParaRPr>
          </a:p>
          <a:p>
            <a:endParaRPr lang="en-US" dirty="0">
              <a:ea typeface="Calibri"/>
              <a:cs typeface="Calibri"/>
            </a:endParaRPr>
          </a:p>
        </p:txBody>
      </p:sp>
    </p:spTree>
    <p:extLst>
      <p:ext uri="{BB962C8B-B14F-4D97-AF65-F5344CB8AC3E}">
        <p14:creationId xmlns:p14="http://schemas.microsoft.com/office/powerpoint/2010/main" val="3713249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dirty="0">
                <a:latin typeface="Calibri"/>
                <a:cs typeface="Calibri"/>
              </a:rPr>
              <a:t>Chela </a:t>
            </a:r>
          </a:p>
          <a:p>
            <a:pPr>
              <a:buNone/>
            </a:pPr>
            <a:endParaRPr lang="en-US" dirty="0">
              <a:latin typeface="Calibri"/>
              <a:cs typeface="Calibri"/>
            </a:endParaRPr>
          </a:p>
          <a:p>
            <a:pPr>
              <a:buNone/>
            </a:pPr>
            <a:endParaRPr lang="en-US" dirty="0">
              <a:latin typeface="Calibri"/>
              <a:cs typeface="Calibri"/>
            </a:endParaRPr>
          </a:p>
          <a:p>
            <a:pPr>
              <a:buNone/>
            </a:pPr>
            <a:endParaRPr lang="en-US" dirty="0">
              <a:latin typeface="Calibri"/>
              <a:cs typeface="Calibri"/>
            </a:endParaRPr>
          </a:p>
        </p:txBody>
      </p:sp>
    </p:spTree>
    <p:extLst>
      <p:ext uri="{BB962C8B-B14F-4D97-AF65-F5344CB8AC3E}">
        <p14:creationId xmlns:p14="http://schemas.microsoft.com/office/powerpoint/2010/main" val="2754617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Chela</a:t>
            </a:r>
          </a:p>
        </p:txBody>
      </p:sp>
      <p:sp>
        <p:nvSpPr>
          <p:cNvPr id="4" name="Slide Number Placeholder 3"/>
          <p:cNvSpPr>
            <a:spLocks noGrp="1"/>
          </p:cNvSpPr>
          <p:nvPr>
            <p:ph type="sldNum" sz="quarter" idx="5"/>
          </p:nvPr>
        </p:nvSpPr>
        <p:spPr/>
        <p:txBody>
          <a:bodyPr/>
          <a:lstStyle/>
          <a:p>
            <a:fld id="{C04E8577-06AA-9B40-8B76-E3410D6B9AA8}" type="slidenum">
              <a:rPr lang="en-US" smtClean="0"/>
              <a:t>34</a:t>
            </a:fld>
            <a:endParaRPr lang="en-US"/>
          </a:p>
        </p:txBody>
      </p:sp>
    </p:spTree>
    <p:extLst>
      <p:ext uri="{BB962C8B-B14F-4D97-AF65-F5344CB8AC3E}">
        <p14:creationId xmlns:p14="http://schemas.microsoft.com/office/powerpoint/2010/main" val="33971196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1323b47371d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1323b47371d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Chela</a:t>
            </a:r>
          </a:p>
          <a:p>
            <a:endParaRPr lang="en-US" dirty="0">
              <a:cs typeface="Calibri"/>
            </a:endParaRPr>
          </a:p>
          <a:p>
            <a:endParaRPr lang="en-US" dirty="0">
              <a:cs typeface="Calibri"/>
            </a:endParaRPr>
          </a:p>
          <a:p>
            <a:r>
              <a:rPr lang="en-US" dirty="0">
                <a:cs typeface="Calibri"/>
              </a:rPr>
              <a:t>NAFAN findings:</a:t>
            </a:r>
            <a:r>
              <a:rPr lang="en-US" dirty="0"/>
              <a:t> </a:t>
            </a:r>
            <a:r>
              <a:rPr lang="en-US" dirty="0">
                <a:hlinkClick r:id="rId3"/>
              </a:rPr>
              <a:t>https://oc.lc/nafan-research</a:t>
            </a:r>
            <a:r>
              <a:rPr lang="en-US" dirty="0"/>
              <a:t>  </a:t>
            </a:r>
            <a:endParaRPr lang="en-US" dirty="0">
              <a:cs typeface="Calibri"/>
            </a:endParaRPr>
          </a:p>
          <a:p>
            <a:r>
              <a:rPr lang="en-US" dirty="0">
                <a:cs typeface="Calibri"/>
              </a:rPr>
              <a:t>NAFAN mailing list sign up </a:t>
            </a:r>
            <a:r>
              <a:rPr lang="en" u="sng" dirty="0">
                <a:hlinkClick r:id="rId4"/>
              </a:rPr>
              <a:t>https://confluence.ucop.edu/display/NAFAN</a:t>
            </a:r>
            <a:endParaRPr lang="en-US" dirty="0">
              <a:cs typeface="Calibri" panose="020F0502020204030204"/>
            </a:endParaRPr>
          </a:p>
          <a:p>
            <a:r>
              <a:rPr lang="en" dirty="0">
                <a:cs typeface="Calibri"/>
              </a:rPr>
              <a:t>Primary Sources email list sign up </a:t>
            </a:r>
            <a:r>
              <a:rPr lang="en" dirty="0">
                <a:hlinkClick r:id="rId5"/>
              </a:rPr>
              <a:t>https://www.oclc.org/research/partnership/lists.html</a:t>
            </a:r>
            <a:r>
              <a:rPr lang="en" dirty="0"/>
              <a:t> </a:t>
            </a:r>
            <a:endParaRPr lang="en" u="sng" dirty="0">
              <a:cs typeface="Calibri"/>
            </a:endParaRPr>
          </a:p>
          <a:p>
            <a:r>
              <a:rPr lang="en" dirty="0">
                <a:cs typeface="Calibri"/>
              </a:rPr>
              <a:t>Upcoming NAFAN webinars </a:t>
            </a:r>
            <a:r>
              <a:rPr lang="en" dirty="0">
                <a:hlinkClick r:id="rId6"/>
              </a:rPr>
              <a:t>https://www.oclc.org/research/events/2023/nafan.html</a:t>
            </a:r>
            <a:endParaRPr lang="en" dirty="0">
              <a:cs typeface="Calibri"/>
              <a:hlinkClick r:id="rId6"/>
            </a:endParaRPr>
          </a:p>
          <a:p>
            <a:r>
              <a:rPr lang="en" dirty="0">
                <a:ea typeface="Calibri"/>
                <a:cs typeface="Calibri"/>
              </a:rPr>
              <a:t>SAA Session description </a:t>
            </a:r>
            <a:r>
              <a:rPr lang="en" dirty="0">
                <a:hlinkClick r:id="rId7"/>
              </a:rPr>
              <a:t>https://whova.com/embedded/session/NFdCWcgMulEQMwx9Xmlwgf4rdPHHEcJf8mkv5hKzZJ8%3D/3016046/?widget=primary</a:t>
            </a:r>
            <a:r>
              <a:rPr lang="en" dirty="0"/>
              <a:t> </a:t>
            </a:r>
            <a:endParaRPr lang="en" dirty="0">
              <a:ea typeface="Calibri"/>
              <a:cs typeface="Calibri"/>
            </a:endParaRPr>
          </a:p>
          <a:p>
            <a:endParaRPr lang="en-US" dirty="0">
              <a:ea typeface="Calibri" panose="020F0502020204030204"/>
              <a:cs typeface="Calibri"/>
            </a:endParaRPr>
          </a:p>
        </p:txBody>
      </p:sp>
    </p:spTree>
    <p:extLst>
      <p:ext uri="{BB962C8B-B14F-4D97-AF65-F5344CB8AC3E}">
        <p14:creationId xmlns:p14="http://schemas.microsoft.com/office/powerpoint/2010/main" val="2577068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Chela</a:t>
            </a:r>
          </a:p>
        </p:txBody>
      </p:sp>
      <p:sp>
        <p:nvSpPr>
          <p:cNvPr id="4" name="Slide Number Placeholder 3"/>
          <p:cNvSpPr>
            <a:spLocks noGrp="1"/>
          </p:cNvSpPr>
          <p:nvPr>
            <p:ph type="sldNum" sz="quarter" idx="5"/>
          </p:nvPr>
        </p:nvSpPr>
        <p:spPr/>
        <p:txBody>
          <a:bodyPr/>
          <a:lstStyle/>
          <a:p>
            <a:fld id="{DCE35126-F443-2944-8DA2-DC6A90812E9E}" type="slidenum">
              <a:rPr lang="en-US" smtClean="0"/>
              <a:t>36</a:t>
            </a:fld>
            <a:endParaRPr lang="en-US"/>
          </a:p>
        </p:txBody>
      </p:sp>
    </p:spTree>
    <p:extLst>
      <p:ext uri="{BB962C8B-B14F-4D97-AF65-F5344CB8AC3E}">
        <p14:creationId xmlns:p14="http://schemas.microsoft.com/office/powerpoint/2010/main" val="101627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Chela</a:t>
            </a:r>
          </a:p>
          <a:p>
            <a:endParaRPr lang="en-US" dirty="0">
              <a:ea typeface="Calibri"/>
              <a:cs typeface="Calibri"/>
            </a:endParaRPr>
          </a:p>
          <a:p>
            <a:r>
              <a:rPr lang="en-US" dirty="0">
                <a:ea typeface="Calibri"/>
                <a:cs typeface="Calibri"/>
              </a:rPr>
              <a:t>We also had a </a:t>
            </a:r>
            <a:r>
              <a:rPr lang="en-US" dirty="0"/>
              <a:t>fantastic group of archivists advising our work and making it better</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4</a:t>
            </a:fld>
            <a:endParaRPr lang="en-US"/>
          </a:p>
        </p:txBody>
      </p:sp>
    </p:spTree>
    <p:extLst>
      <p:ext uri="{BB962C8B-B14F-4D97-AF65-F5344CB8AC3E}">
        <p14:creationId xmlns:p14="http://schemas.microsoft.com/office/powerpoint/2010/main" val="293308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lvl="1" indent="0">
              <a:buFont typeface="Arial" panose="020B0604020202020204" pitchFamily="34" charset="0"/>
              <a:buNone/>
            </a:pPr>
            <a:r>
              <a:rPr lang="en-US" b="1" dirty="0"/>
              <a:t>Chela</a:t>
            </a:r>
          </a:p>
          <a:p>
            <a:pPr marL="456565" lvl="1">
              <a:buFont typeface="Arial" panose="020B0604020202020204" pitchFamily="34" charset="0"/>
            </a:pPr>
            <a:endParaRPr lang="en-US" dirty="0">
              <a:solidFill>
                <a:srgbClr val="000000"/>
              </a:solidFill>
              <a:latin typeface="Times New Roman"/>
              <a:ea typeface="Calibri" panose="020F0502020204030204" pitchFamily="34" charset="0"/>
              <a:cs typeface="Times New Roman"/>
            </a:endParaRPr>
          </a:p>
          <a:p>
            <a:pPr marL="456565" lvl="1">
              <a:buFont typeface="Arial" panose="020B0604020202020204" pitchFamily="34" charset="0"/>
            </a:pPr>
            <a:r>
              <a:rPr lang="en-US" dirty="0">
                <a:solidFill>
                  <a:srgbClr val="000000"/>
                </a:solidFill>
                <a:latin typeface="Calibri"/>
                <a:ea typeface="Calibri"/>
                <a:cs typeface="Calibri"/>
              </a:rPr>
              <a:t>We put out five reports of our findings across all of our research for NAFAN. </a:t>
            </a:r>
            <a:endParaRPr lang="en-US" dirty="0">
              <a:solidFill>
                <a:srgbClr val="000000"/>
              </a:solidFill>
              <a:latin typeface="Times New Roman"/>
              <a:ea typeface="Calibri" panose="020F0502020204030204" pitchFamily="34" charset="0"/>
              <a:cs typeface="Times New Roman"/>
            </a:endParaRPr>
          </a:p>
          <a:p>
            <a:pPr marL="456565" lvl="1"/>
            <a:r>
              <a:rPr lang="en-US" dirty="0">
                <a:hlinkClick r:id="rId3"/>
              </a:rPr>
              <a:t>https://oc.lc/nafan-research</a:t>
            </a:r>
            <a:r>
              <a:rPr lang="en-US" dirty="0"/>
              <a:t>  </a:t>
            </a:r>
          </a:p>
          <a:p>
            <a:pPr marL="456565" lvl="1">
              <a:buFont typeface="Arial" panose="020B0604020202020204" pitchFamily="34" charset="0"/>
            </a:pPr>
            <a:endParaRPr lang="en-US" dirty="0">
              <a:solidFill>
                <a:srgbClr val="000000"/>
              </a:solidFill>
              <a:latin typeface="Calibri"/>
              <a:ea typeface="Calibri"/>
              <a:cs typeface="Calibri"/>
            </a:endParaRPr>
          </a:p>
          <a:p>
            <a:pPr marL="456565" lvl="1">
              <a:buFont typeface="Arial" panose="020B0604020202020204" pitchFamily="34" charset="0"/>
            </a:pPr>
            <a:r>
              <a:rPr lang="en-US" dirty="0">
                <a:solidFill>
                  <a:srgbClr val="000000"/>
                </a:solidFill>
                <a:latin typeface="Calibri"/>
                <a:ea typeface="Calibri"/>
                <a:cs typeface="Calibri"/>
              </a:rPr>
              <a:t>Today we'll focus on our user research, and we'll present another webinar in August on our research with archivists and archival data, so please join us for that.</a:t>
            </a:r>
          </a:p>
          <a:p>
            <a:pPr marL="456565" lvl="1">
              <a:buFont typeface="Arial" panose="020B0604020202020204" pitchFamily="34" charset="0"/>
            </a:pPr>
            <a:r>
              <a:rPr lang="en-US" dirty="0">
                <a:solidFill>
                  <a:schemeClr val="accent2"/>
                </a:solidFill>
                <a:latin typeface="Calibri"/>
                <a:ea typeface="Calibri" panose="020F0502020204030204" pitchFamily="34" charset="0"/>
                <a:cs typeface="Calibri"/>
              </a:rPr>
              <a:t>https://</a:t>
            </a:r>
            <a:r>
              <a:rPr lang="en-US" dirty="0" err="1">
                <a:solidFill>
                  <a:schemeClr val="accent2"/>
                </a:solidFill>
                <a:latin typeface="Calibri"/>
                <a:ea typeface="Calibri" panose="020F0502020204030204" pitchFamily="34" charset="0"/>
                <a:cs typeface="Calibri"/>
              </a:rPr>
              <a:t>www.oclc.org</a:t>
            </a:r>
            <a:r>
              <a:rPr lang="en-US" dirty="0">
                <a:solidFill>
                  <a:schemeClr val="accent2"/>
                </a:solidFill>
                <a:latin typeface="Calibri"/>
                <a:ea typeface="Calibri" panose="020F0502020204030204" pitchFamily="34" charset="0"/>
                <a:cs typeface="Calibri"/>
              </a:rPr>
              <a:t>/research/events/2023/</a:t>
            </a:r>
            <a:r>
              <a:rPr lang="en-US" dirty="0" err="1">
                <a:solidFill>
                  <a:schemeClr val="accent2"/>
                </a:solidFill>
                <a:latin typeface="Calibri"/>
                <a:ea typeface="Calibri" panose="020F0502020204030204" pitchFamily="34" charset="0"/>
                <a:cs typeface="Calibri"/>
              </a:rPr>
              <a:t>nafan</a:t>
            </a:r>
            <a:r>
              <a:rPr lang="en-US" dirty="0">
                <a:solidFill>
                  <a:schemeClr val="accent2"/>
                </a:solidFill>
                <a:latin typeface="Calibri"/>
                <a:ea typeface="Calibri" panose="020F0502020204030204" pitchFamily="34" charset="0"/>
                <a:cs typeface="Calibri"/>
              </a:rPr>
              <a:t>/nafan-research-findings-archivist-group-interviews-ead-analysis.html  </a:t>
            </a:r>
          </a:p>
          <a:p>
            <a:pPr marL="456565" lvl="1">
              <a:buFont typeface="Arial" panose="020B0604020202020204" pitchFamily="34" charset="0"/>
            </a:pPr>
            <a:endParaRPr lang="en-US" dirty="0">
              <a:solidFill>
                <a:srgbClr val="000000"/>
              </a:solidFill>
              <a:latin typeface="Calibri"/>
              <a:ea typeface="Calibri" panose="020F0502020204030204" pitchFamily="34" charset="0"/>
              <a:cs typeface="Calibri"/>
            </a:endParaRPr>
          </a:p>
          <a:p>
            <a:pPr marL="456565" lvl="1">
              <a:buFont typeface="Arial" panose="020B0604020202020204" pitchFamily="34" charset="0"/>
            </a:pPr>
            <a:r>
              <a:rPr lang="en-US" dirty="0">
                <a:solidFill>
                  <a:srgbClr val="000000"/>
                </a:solidFill>
                <a:latin typeface="Calibri"/>
                <a:ea typeface="Calibri"/>
                <a:cs typeface="Calibri"/>
              </a:rPr>
              <a:t>We also presented a webinar last month on our research design and methods for the project, and a summary of findings across our data collection and analysis efforts with a focus on how those findings inform the NAFAN project. You can see a recording of that webinar at the link </a:t>
            </a:r>
          </a:p>
          <a:p>
            <a:pPr marL="456565" lvl="1">
              <a:buFont typeface="Arial" panose="020B0604020202020204" pitchFamily="34" charset="0"/>
            </a:pPr>
            <a:r>
              <a:rPr lang="en-US" dirty="0">
                <a:solidFill>
                  <a:srgbClr val="000000"/>
                </a:solidFill>
                <a:latin typeface="Calibri"/>
                <a:ea typeface="Calibri"/>
                <a:cs typeface="Calibri"/>
              </a:rPr>
              <a:t>https://</a:t>
            </a:r>
            <a:r>
              <a:rPr lang="en-US" dirty="0" err="1">
                <a:solidFill>
                  <a:srgbClr val="000000"/>
                </a:solidFill>
                <a:latin typeface="Calibri"/>
                <a:ea typeface="Calibri"/>
                <a:cs typeface="Calibri"/>
              </a:rPr>
              <a:t>www.oclc.org</a:t>
            </a:r>
            <a:r>
              <a:rPr lang="en-US" dirty="0">
                <a:solidFill>
                  <a:srgbClr val="000000"/>
                </a:solidFill>
                <a:latin typeface="Calibri"/>
                <a:ea typeface="Calibri"/>
                <a:cs typeface="Calibri"/>
              </a:rPr>
              <a:t>/research/events/2023/</a:t>
            </a:r>
            <a:r>
              <a:rPr lang="en-US" dirty="0" err="1">
                <a:solidFill>
                  <a:srgbClr val="000000"/>
                </a:solidFill>
                <a:latin typeface="Calibri"/>
                <a:ea typeface="Calibri"/>
                <a:cs typeface="Calibri"/>
              </a:rPr>
              <a:t>nafan</a:t>
            </a:r>
            <a:r>
              <a:rPr lang="en-US" dirty="0">
                <a:solidFill>
                  <a:srgbClr val="000000"/>
                </a:solidFill>
                <a:latin typeface="Calibri"/>
                <a:ea typeface="Calibri"/>
                <a:cs typeface="Calibri"/>
              </a:rPr>
              <a:t>/</a:t>
            </a:r>
            <a:r>
              <a:rPr lang="en-US" dirty="0" err="1">
                <a:solidFill>
                  <a:srgbClr val="000000"/>
                </a:solidFill>
                <a:latin typeface="Calibri"/>
                <a:ea typeface="Calibri"/>
                <a:cs typeface="Calibri"/>
              </a:rPr>
              <a:t>nafan</a:t>
            </a:r>
            <a:r>
              <a:rPr lang="en-US" dirty="0">
                <a:solidFill>
                  <a:srgbClr val="000000"/>
                </a:solidFill>
                <a:latin typeface="Calibri"/>
                <a:ea typeface="Calibri"/>
                <a:cs typeface="Calibri"/>
              </a:rPr>
              <a:t>-research-findings-introduction-</a:t>
            </a:r>
            <a:r>
              <a:rPr lang="en-US" dirty="0" err="1">
                <a:solidFill>
                  <a:srgbClr val="000000"/>
                </a:solidFill>
                <a:latin typeface="Calibri"/>
                <a:ea typeface="Calibri"/>
                <a:cs typeface="Calibri"/>
              </a:rPr>
              <a:t>recommendations.html</a:t>
            </a:r>
            <a:r>
              <a:rPr lang="en-US" dirty="0">
                <a:solidFill>
                  <a:srgbClr val="000000"/>
                </a:solidFill>
                <a:latin typeface="Calibri"/>
                <a:ea typeface="Calibri"/>
                <a:cs typeface="Calibri"/>
              </a:rPr>
              <a:t> </a:t>
            </a:r>
          </a:p>
          <a:p>
            <a:pPr marL="456565" lvl="1">
              <a:buFont typeface="Arial" panose="020B0604020202020204" pitchFamily="34" charset="0"/>
            </a:pPr>
            <a:r>
              <a:rPr lang="en-US" dirty="0">
                <a:solidFill>
                  <a:srgbClr val="000000"/>
                </a:solidFill>
                <a:latin typeface="Calibri"/>
                <a:ea typeface="Calibri"/>
                <a:cs typeface="Calibri"/>
              </a:rPr>
              <a:t> </a:t>
            </a:r>
          </a:p>
        </p:txBody>
      </p:sp>
      <p:sp>
        <p:nvSpPr>
          <p:cNvPr id="4" name="Slide Number Placeholder 3"/>
          <p:cNvSpPr>
            <a:spLocks noGrp="1"/>
          </p:cNvSpPr>
          <p:nvPr>
            <p:ph type="sldNum" sz="quarter" idx="5"/>
          </p:nvPr>
        </p:nvSpPr>
        <p:spPr/>
        <p:txBody>
          <a:bodyPr/>
          <a:lstStyle/>
          <a:p>
            <a:fld id="{3E52A38A-18EA-A54A-A41C-2B70BA912126}" type="slidenum">
              <a:rPr lang="en-US" smtClean="0"/>
              <a:t>5</a:t>
            </a:fld>
            <a:endParaRPr lang="en-US"/>
          </a:p>
        </p:txBody>
      </p:sp>
    </p:spTree>
    <p:extLst>
      <p:ext uri="{BB962C8B-B14F-4D97-AF65-F5344CB8AC3E}">
        <p14:creationId xmlns:p14="http://schemas.microsoft.com/office/powerpoint/2010/main" val="2425071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Lesley</a:t>
            </a:r>
          </a:p>
        </p:txBody>
      </p:sp>
      <p:sp>
        <p:nvSpPr>
          <p:cNvPr id="4" name="Slide Number Placeholder 3"/>
          <p:cNvSpPr>
            <a:spLocks noGrp="1"/>
          </p:cNvSpPr>
          <p:nvPr>
            <p:ph type="sldNum" sz="quarter" idx="5"/>
          </p:nvPr>
        </p:nvSpPr>
        <p:spPr/>
        <p:txBody>
          <a:bodyPr/>
          <a:lstStyle/>
          <a:p>
            <a:fld id="{C04E8577-06AA-9B40-8B76-E3410D6B9AA8}" type="slidenum">
              <a:rPr lang="en-US" smtClean="0"/>
              <a:t>6</a:t>
            </a:fld>
            <a:endParaRPr lang="en-US"/>
          </a:p>
        </p:txBody>
      </p:sp>
    </p:spTree>
    <p:extLst>
      <p:ext uri="{BB962C8B-B14F-4D97-AF65-F5344CB8AC3E}">
        <p14:creationId xmlns:p14="http://schemas.microsoft.com/office/powerpoint/2010/main" val="2134907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Lesley</a:t>
            </a:r>
          </a:p>
          <a:p>
            <a:r>
              <a:rPr lang="en-US" dirty="0">
                <a:ea typeface="Calibri"/>
                <a:cs typeface="Calibri"/>
              </a:rPr>
              <a:t>We approached this project with a bold purpose and structure selecting a mixed methods approach.</a:t>
            </a:r>
          </a:p>
        </p:txBody>
      </p:sp>
      <p:sp>
        <p:nvSpPr>
          <p:cNvPr id="4" name="Slide Number Placeholder 3"/>
          <p:cNvSpPr>
            <a:spLocks noGrp="1"/>
          </p:cNvSpPr>
          <p:nvPr>
            <p:ph type="sldNum" sz="quarter" idx="5"/>
          </p:nvPr>
        </p:nvSpPr>
        <p:spPr/>
        <p:txBody>
          <a:bodyPr/>
          <a:lstStyle/>
          <a:p>
            <a:fld id="{C04E8577-06AA-9B40-8B76-E3410D6B9AA8}" type="slidenum">
              <a:rPr lang="en-US" smtClean="0"/>
              <a:t>7</a:t>
            </a:fld>
            <a:endParaRPr lang="en-US"/>
          </a:p>
        </p:txBody>
      </p:sp>
    </p:spTree>
    <p:extLst>
      <p:ext uri="{BB962C8B-B14F-4D97-AF65-F5344CB8AC3E}">
        <p14:creationId xmlns:p14="http://schemas.microsoft.com/office/powerpoint/2010/main" val="305104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Lesley</a:t>
            </a:r>
          </a:p>
          <a:p>
            <a:pPr fontAlgn="base"/>
            <a:endParaRPr lang="en-US" dirty="0"/>
          </a:p>
          <a:p>
            <a:r>
              <a:rPr lang="en-US" dirty="0"/>
              <a:t>We</a:t>
            </a:r>
            <a:r>
              <a:rPr lang="en-US" sz="1200" kern="1200" dirty="0">
                <a:solidFill>
                  <a:schemeClr val="tx1"/>
                </a:solidFill>
                <a:effectLst/>
                <a:latin typeface="+mn-lt"/>
                <a:ea typeface="+mn-ea"/>
                <a:cs typeface="+mn-cs"/>
              </a:rPr>
              <a:t> determined three main avenues of explorations or sources of data we wanted to examine:</a:t>
            </a:r>
            <a:r>
              <a:rPr lang="en-US" dirty="0"/>
              <a:t> </a:t>
            </a:r>
            <a:r>
              <a:rPr lang="en-US" sz="1200" kern="1200" dirty="0">
                <a:solidFill>
                  <a:schemeClr val="tx1"/>
                </a:solidFill>
                <a:effectLst/>
                <a:latin typeface="+mn-lt"/>
                <a:ea typeface="+mn-ea"/>
                <a:cs typeface="+mn-cs"/>
              </a:rPr>
              <a:t> End users, </a:t>
            </a:r>
            <a:r>
              <a:rPr lang="en-US" dirty="0"/>
              <a:t>archivists who might participate in aggregation</a:t>
            </a:r>
            <a:r>
              <a:rPr lang="en-US" sz="1200" kern="1200" dirty="0">
                <a:solidFill>
                  <a:schemeClr val="tx1"/>
                </a:solidFill>
                <a:effectLst/>
                <a:latin typeface="+mn-lt"/>
                <a:ea typeface="+mn-ea"/>
                <a:cs typeface="+mn-cs"/>
              </a:rPr>
              <a:t>, and the extant finding aid data available to us through current aggregations.</a:t>
            </a:r>
            <a:r>
              <a:rPr lang="en-US" dirty="0"/>
              <a:t> </a:t>
            </a:r>
            <a:endParaRPr lang="en-US" sz="1200" kern="1200" dirty="0">
              <a:solidFill>
                <a:schemeClr val="tx1"/>
              </a:solidFill>
              <a:effectLst/>
              <a:latin typeface="+mn-lt"/>
              <a:ea typeface="Calibri"/>
              <a:cs typeface="Calibri"/>
            </a:endParaRPr>
          </a:p>
          <a:p>
            <a:pPr fontAlgn="base"/>
            <a:r>
              <a:rPr lang="en-US" sz="1200" kern="1200" dirty="0">
                <a:solidFill>
                  <a:schemeClr val="tx1"/>
                </a:solidFill>
                <a:effectLst/>
                <a:latin typeface="+mn-lt"/>
                <a:ea typeface="+mn-ea"/>
                <a:cs typeface="+mn-cs"/>
              </a:rPr>
              <a:t> </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4E8577-06AA-9B40-8B76-E3410D6B9A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787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Lesley</a:t>
            </a:r>
          </a:p>
          <a:p>
            <a:r>
              <a:rPr lang="en-US" b="1" dirty="0">
                <a:cs typeface="Calibri"/>
              </a:rPr>
              <a:t>We reviewed:</a:t>
            </a:r>
          </a:p>
          <a:p>
            <a:endParaRPr lang="en-US" dirty="0">
              <a:cs typeface="Calibri"/>
            </a:endParaRPr>
          </a:p>
          <a:p>
            <a:pPr marL="171450" indent="-171450">
              <a:buFont typeface="Arial"/>
              <a:buChar char="•"/>
            </a:pPr>
            <a:r>
              <a:rPr lang="en-US" dirty="0">
                <a:cs typeface="Calibri"/>
              </a:rPr>
              <a:t>Outputs from a 2018-2019 NAFAN planning grant, including </a:t>
            </a:r>
            <a:r>
              <a:rPr lang="en-US" dirty="0">
                <a:effectLst/>
                <a:latin typeface="Arial" panose="020B0604020202020204" pitchFamily="34" charset="0"/>
              </a:rPr>
              <a:t>a summary report of findings and an action plan outlining a concrete path toward a set of goals. We examined these outputs to identify the research questions they raised, then prioritized and narrowed the questions for inclusion in this study. </a:t>
            </a:r>
          </a:p>
          <a:p>
            <a:pPr marL="171450" indent="-171450">
              <a:buFont typeface="Arial"/>
              <a:buChar char="•"/>
            </a:pPr>
            <a:r>
              <a:rPr lang="en-US" dirty="0">
                <a:effectLst/>
                <a:latin typeface="Arial" panose="020B0604020202020204" pitchFamily="34" charset="0"/>
              </a:rPr>
              <a:t>After questions were prioritized, the OCLC research team conducted a literature review to identify any existing work that addressed or would inform the research questions</a:t>
            </a:r>
            <a:endParaRPr lang="en-US" dirty="0">
              <a:cs typeface="Calibri"/>
            </a:endParaRPr>
          </a:p>
          <a:p>
            <a:pPr marL="171450" indent="-171450">
              <a:buFont typeface="Arial"/>
              <a:buChar char="•"/>
            </a:pPr>
            <a:endParaRPr lang="en-US" dirty="0">
              <a:cs typeface="Calibri"/>
            </a:endParaRPr>
          </a:p>
          <a:p>
            <a:pPr marL="0" indent="0">
              <a:buFont typeface="Arial"/>
              <a:buNone/>
            </a:pPr>
            <a:r>
              <a:rPr lang="en-US" b="1" dirty="0">
                <a:cs typeface="Calibri"/>
              </a:rPr>
              <a:t>Gaps</a:t>
            </a:r>
          </a:p>
          <a:p>
            <a:pPr marL="0" indent="0">
              <a:buFont typeface="Arial"/>
              <a:buNone/>
            </a:pPr>
            <a:endParaRPr lang="en-US" dirty="0">
              <a:cs typeface="Calibri"/>
            </a:endParaRPr>
          </a:p>
          <a:p>
            <a:pPr marL="171450" indent="-171450">
              <a:buFont typeface="Arial" panose="020B0604020202020204" pitchFamily="34" charset="0"/>
              <a:buChar char="•"/>
            </a:pPr>
            <a:r>
              <a:rPr lang="en-US" dirty="0">
                <a:effectLst/>
                <a:latin typeface="Arial" panose="020B0604020202020204" pitchFamily="34" charset="0"/>
              </a:rPr>
              <a:t>The literature review identified a significant gap in existing archival research, with no studies examining researcher needs related to aggregations of archival description that represent multiple institutions’ holdings. Most existing work focused on researcher interaction with and understanding of finding aids as a genre, or with finding aids as rendered in online interfaces of a specific institution</a:t>
            </a:r>
          </a:p>
          <a:p>
            <a:pPr marL="171450" indent="-171450">
              <a:buFont typeface="Arial" panose="020B0604020202020204" pitchFamily="34" charset="0"/>
              <a:buChar char="•"/>
            </a:pPr>
            <a:endParaRPr lang="en-US" dirty="0">
              <a:effectLst/>
              <a:latin typeface="Arial" panose="020B0604020202020204" pitchFamily="34" charset="0"/>
            </a:endParaRPr>
          </a:p>
          <a:p>
            <a:pPr marL="171450" indent="-171450">
              <a:buFont typeface="Arial" panose="020B0604020202020204" pitchFamily="34" charset="0"/>
              <a:buChar char="•"/>
            </a:pPr>
            <a:r>
              <a:rPr lang="en-US" dirty="0">
                <a:effectLst/>
                <a:latin typeface="Arial" panose="020B0604020202020204" pitchFamily="34" charset="0"/>
              </a:rPr>
              <a:t>More recent archival user study work has broadened in scope to determine the information-seeking behaviors and research practices of scholars using primary sources, but it has focused almost entirely on historians and other academic researchers in the humanities. Archival persona work done for archival software projects focused on a broader range of users, but did not include extensive study of information seeking needs and behaviors</a:t>
            </a:r>
            <a:endParaRPr lang="en-US" dirty="0">
              <a:effectLst/>
              <a:latin typeface="Arial" panose="020B0604020202020204" pitchFamily="34" charset="0"/>
              <a:cs typeface="Calibri"/>
            </a:endParaRPr>
          </a:p>
          <a:p>
            <a:pPr marL="0" indent="0">
              <a:buFont typeface="Arial"/>
              <a:buNone/>
            </a:pPr>
            <a:endParaRPr lang="en-US" dirty="0">
              <a:effectLst/>
              <a:latin typeface="Arial" panose="020B0604020202020204" pitchFamily="34" charset="0"/>
              <a:cs typeface="Calibri"/>
            </a:endParaRPr>
          </a:p>
          <a:p>
            <a:pPr marL="0" indent="0">
              <a:buFont typeface="Arial"/>
              <a:buNone/>
            </a:pPr>
            <a:endParaRPr lang="en-US" dirty="0">
              <a:cs typeface="Calibri"/>
            </a:endParaRPr>
          </a:p>
        </p:txBody>
      </p:sp>
      <p:sp>
        <p:nvSpPr>
          <p:cNvPr id="4" name="Slide Number Placeholder 3"/>
          <p:cNvSpPr>
            <a:spLocks noGrp="1"/>
          </p:cNvSpPr>
          <p:nvPr>
            <p:ph type="sldNum" sz="quarter" idx="5"/>
          </p:nvPr>
        </p:nvSpPr>
        <p:spPr/>
        <p:txBody>
          <a:bodyPr/>
          <a:lstStyle/>
          <a:p>
            <a:fld id="{C04E8577-06AA-9B40-8B76-E3410D6B9AA8}" type="slidenum">
              <a:rPr lang="en-US" smtClean="0"/>
              <a:t>9</a:t>
            </a:fld>
            <a:endParaRPr lang="en-US"/>
          </a:p>
        </p:txBody>
      </p:sp>
    </p:spTree>
    <p:extLst>
      <p:ext uri="{BB962C8B-B14F-4D97-AF65-F5344CB8AC3E}">
        <p14:creationId xmlns:p14="http://schemas.microsoft.com/office/powerpoint/2010/main" val="1375471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8.tiff"/><Relationship Id="rId4" Type="http://schemas.openxmlformats.org/officeDocument/2006/relationships/image" Target="../media/image7.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3.gi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gif"/><Relationship Id="rId5" Type="http://schemas.openxmlformats.org/officeDocument/2006/relationships/image" Target="../media/image8.tiff"/><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2" name="Rectangle 21"/>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4" name="Picture 3" descr="A picture containing text, computer&#10;&#10;Description automatically generated">
            <a:extLst>
              <a:ext uri="{FF2B5EF4-FFF2-40B4-BE49-F238E27FC236}">
                <a16:creationId xmlns:a16="http://schemas.microsoft.com/office/drawing/2014/main" id="{C9044598-E809-1496-907A-10291234EE95}"/>
              </a:ext>
            </a:extLst>
          </p:cNvPr>
          <p:cNvPicPr>
            <a:picLocks noChangeAspect="1"/>
          </p:cNvPicPr>
          <p:nvPr userDrawn="1"/>
        </p:nvPicPr>
        <p:blipFill>
          <a:blip r:embed="rId4"/>
          <a:stretch>
            <a:fillRect/>
          </a:stretch>
        </p:blipFill>
        <p:spPr>
          <a:xfrm>
            <a:off x="8912996" y="6202533"/>
            <a:ext cx="1607044" cy="731073"/>
          </a:xfrm>
          <a:prstGeom prst="rect">
            <a:avLst/>
          </a:prstGeom>
        </p:spPr>
      </p:pic>
    </p:spTree>
    <p:extLst>
      <p:ext uri="{BB962C8B-B14F-4D97-AF65-F5344CB8AC3E}">
        <p14:creationId xmlns:p14="http://schemas.microsoft.com/office/powerpoint/2010/main" val="209152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93BC21B-894E-AB42-B567-820E81E1B58F}"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Tree>
    <p:extLst>
      <p:ext uri="{BB962C8B-B14F-4D97-AF65-F5344CB8AC3E}">
        <p14:creationId xmlns:p14="http://schemas.microsoft.com/office/powerpoint/2010/main" val="38695437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mall Head and Open Layout">
    <p:spTree>
      <p:nvGrpSpPr>
        <p:cNvPr id="1" name=""/>
        <p:cNvGrpSpPr/>
        <p:nvPr/>
      </p:nvGrpSpPr>
      <p:grpSpPr>
        <a:xfrm>
          <a:off x="0" y="0"/>
          <a:ext cx="0" cy="0"/>
          <a:chOff x="0" y="0"/>
          <a:chExt cx="0" cy="0"/>
        </a:xfrm>
      </p:grpSpPr>
      <p:grpSp>
        <p:nvGrpSpPr>
          <p:cNvPr id="12" name="Group 11"/>
          <p:cNvGrpSpPr/>
          <p:nvPr userDrawn="1"/>
        </p:nvGrpSpPr>
        <p:grpSpPr>
          <a:xfrm>
            <a:off x="0" y="0"/>
            <a:ext cx="12192000" cy="855144"/>
            <a:chOff x="0" y="0"/>
            <a:chExt cx="9144000" cy="855144"/>
          </a:xfrm>
        </p:grpSpPr>
        <p:sp>
          <p:nvSpPr>
            <p:cNvPr id="9" name="Rounded Rectangle 8"/>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189" rtl="0" eaLnBrk="1" latinLnBrk="0" hangingPunct="1"/>
              <a:endParaRPr lang="en-US" sz="1800" kern="1200" dirty="0">
                <a:solidFill>
                  <a:schemeClr val="lt1"/>
                </a:solidFill>
                <a:latin typeface="+mn-lt"/>
                <a:ea typeface="+mn-ea"/>
                <a:cs typeface="+mn-cs"/>
              </a:endParaRPr>
            </a:p>
          </p:txBody>
        </p:sp>
        <p:sp>
          <p:nvSpPr>
            <p:cNvPr id="11" name="Isosceles Triangle 10"/>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189"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p:txBody>
          <a:bodyPr/>
          <a:lstStyle/>
          <a:p>
            <a:fld id="{793BC21B-894E-AB42-B567-820E81E1B58F}" type="datetimeFigureOut">
              <a:rPr lang="en-US" smtClean="0"/>
              <a:pPr/>
              <a:t>7/17/2023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203200" y="0"/>
            <a:ext cx="11379200" cy="609600"/>
          </a:xfrm>
        </p:spPr>
        <p:txBody>
          <a:bodyPr wrap="none" lIns="0" rIns="0">
            <a:noAutofit/>
          </a:bodyPr>
          <a:lstStyle>
            <a:lvl1pPr algn="l">
              <a:defRPr sz="2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5429559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09600" y="274637"/>
            <a:ext cx="10972800" cy="11430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609600" y="1600201"/>
            <a:ext cx="10972800" cy="4967575"/>
          </a:xfrm>
          <a:prstGeom prst="rect">
            <a:avLst/>
          </a:prstGeom>
        </p:spPr>
        <p:txBody>
          <a:bodyPr spcFirstLastPara="1" wrap="square" lIns="91425" tIns="91425" rIns="91425" bIns="91425" anchor="t" anchorCtr="0">
            <a:noAutofit/>
          </a:bodyPr>
          <a:lstStyle>
            <a:lvl1pPr marL="609585" lvl="0" indent="-558786">
              <a:spcBef>
                <a:spcPts val="800"/>
              </a:spcBef>
              <a:spcAft>
                <a:spcPts val="0"/>
              </a:spcAft>
              <a:buSzPts val="30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11409055" y="6333135"/>
            <a:ext cx="7316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3027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tent- Header">
  <p:cSld name="2_Content- Header">
    <p:spTree>
      <p:nvGrpSpPr>
        <p:cNvPr id="1" name="Shape 128"/>
        <p:cNvGrpSpPr/>
        <p:nvPr/>
      </p:nvGrpSpPr>
      <p:grpSpPr>
        <a:xfrm>
          <a:off x="0" y="0"/>
          <a:ext cx="0" cy="0"/>
          <a:chOff x="0" y="0"/>
          <a:chExt cx="0" cy="0"/>
        </a:xfrm>
      </p:grpSpPr>
      <p:sp>
        <p:nvSpPr>
          <p:cNvPr id="132" name="Google Shape;132;p24"/>
          <p:cNvSpPr txBox="1">
            <a:spLocks noGrp="1"/>
          </p:cNvSpPr>
          <p:nvPr>
            <p:ph type="body" idx="1"/>
          </p:nvPr>
        </p:nvSpPr>
        <p:spPr>
          <a:xfrm>
            <a:off x="454381" y="457739"/>
            <a:ext cx="11252000" cy="9152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3" name="Picture 2" descr="A picture containing text, computer&#10;&#10;Description automatically generated">
            <a:extLst>
              <a:ext uri="{FF2B5EF4-FFF2-40B4-BE49-F238E27FC236}">
                <a16:creationId xmlns:a16="http://schemas.microsoft.com/office/drawing/2014/main" id="{FBB1A154-E5F7-0488-B05F-E51ED9A9DAAE}"/>
              </a:ext>
            </a:extLst>
          </p:cNvPr>
          <p:cNvPicPr>
            <a:picLocks noChangeAspect="1"/>
          </p:cNvPicPr>
          <p:nvPr userDrawn="1"/>
        </p:nvPicPr>
        <p:blipFill>
          <a:blip r:embed="rId2"/>
          <a:stretch>
            <a:fillRect/>
          </a:stretch>
        </p:blipFill>
        <p:spPr>
          <a:xfrm>
            <a:off x="9552781" y="6249686"/>
            <a:ext cx="1402976" cy="638239"/>
          </a:xfrm>
          <a:prstGeom prst="rect">
            <a:avLst/>
          </a:prstGeom>
        </p:spPr>
      </p:pic>
    </p:spTree>
    <p:extLst>
      <p:ext uri="{BB962C8B-B14F-4D97-AF65-F5344CB8AC3E}">
        <p14:creationId xmlns:p14="http://schemas.microsoft.com/office/powerpoint/2010/main" val="4041972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4218519" y="4"/>
            <a:ext cx="7973480" cy="1413417"/>
          </a:xfrm>
          <a:prstGeom prst="rect">
            <a:avLst/>
          </a:prstGeom>
        </p:spPr>
      </p:pic>
      <p:sp>
        <p:nvSpPr>
          <p:cNvPr id="23" name="Rectangle 22"/>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4" name="Rectangle 23"/>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p:nvSpPr>
        <p:spPr>
          <a:xfrm>
            <a:off x="-1" y="3"/>
            <a:ext cx="4254500" cy="141342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36" name="Text Placeholder 35"/>
          <p:cNvSpPr>
            <a:spLocks noGrp="1"/>
          </p:cNvSpPr>
          <p:nvPr>
            <p:ph type="body" sz="quarter" idx="12" hasCustomPrompt="1"/>
          </p:nvPr>
        </p:nvSpPr>
        <p:spPr>
          <a:xfrm>
            <a:off x="3" y="1773169"/>
            <a:ext cx="4601901" cy="651397"/>
          </a:xfrm>
          <a:prstGeom prst="rect">
            <a:avLst/>
          </a:prstGeom>
          <a:solidFill>
            <a:schemeClr val="accent2"/>
          </a:solidFill>
          <a:ln>
            <a:noFill/>
          </a:ln>
        </p:spPr>
        <p:txBody>
          <a:bodyPr vert="horz" wrap="none" lIns="457200" tIns="137160" rIns="274320" bIns="182880">
            <a:spAutoFit/>
          </a:bodyPr>
          <a:lstStyle>
            <a:lvl1pPr marL="0" marR="0" indent="0" algn="l" defTabSz="609585" rtl="0" eaLnBrk="1" fontAlgn="auto" latinLnBrk="0" hangingPunct="1">
              <a:lnSpc>
                <a:spcPct val="100000"/>
              </a:lnSpc>
              <a:spcBef>
                <a:spcPts val="0"/>
              </a:spcBef>
              <a:spcAft>
                <a:spcPts val="0"/>
              </a:spcAft>
              <a:buClrTx/>
              <a:buSzTx/>
              <a:buFontTx/>
              <a:buNone/>
              <a:tabLst/>
              <a:defRPr sz="2133" baseline="0">
                <a:ln>
                  <a:noFill/>
                </a:ln>
                <a:solidFill>
                  <a:schemeClr val="bg1"/>
                </a:solidFill>
                <a:effectLst/>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2133">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1039293" y="2469870"/>
            <a:ext cx="10339693" cy="1646364"/>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5867"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971592" y="4275963"/>
            <a:ext cx="2451953" cy="502766"/>
          </a:xfrm>
          <a:prstGeom prst="rect">
            <a:avLst/>
          </a:prstGeom>
        </p:spPr>
        <p:txBody>
          <a:bodyPr vert="horz" wrap="none" lIns="0">
            <a:spAutoFit/>
          </a:bodyPr>
          <a:lstStyle>
            <a:lvl1pPr marL="0" indent="0">
              <a:buNone/>
              <a:defRPr sz="2667" b="1"/>
            </a:lvl1pPr>
            <a:lvl2pPr marL="609585" indent="0">
              <a:buNone/>
              <a:defRPr/>
            </a:lvl2pPr>
            <a:lvl5pPr marL="2438339" indent="0">
              <a:buNone/>
              <a:defRPr/>
            </a:lvl5pPr>
          </a:lstStyle>
          <a:p>
            <a:pPr lvl="0"/>
            <a:r>
              <a:rPr lang="en-US"/>
              <a:t>Speaker Name</a:t>
            </a:r>
          </a:p>
        </p:txBody>
      </p:sp>
      <p:sp>
        <p:nvSpPr>
          <p:cNvPr id="17" name="Text Placeholder 2"/>
          <p:cNvSpPr>
            <a:spLocks noGrp="1"/>
          </p:cNvSpPr>
          <p:nvPr>
            <p:ph type="body" sz="quarter" idx="18" hasCustomPrompt="1"/>
          </p:nvPr>
        </p:nvSpPr>
        <p:spPr>
          <a:xfrm>
            <a:off x="971594" y="4818452"/>
            <a:ext cx="1819631" cy="410369"/>
          </a:xfrm>
          <a:prstGeom prst="rect">
            <a:avLst/>
          </a:prstGeom>
        </p:spPr>
        <p:txBody>
          <a:bodyPr vert="horz" wrap="none" lIns="0" tIns="0">
            <a:spAutoFit/>
          </a:bodyPr>
          <a:lstStyle>
            <a:lvl1pPr marL="0" indent="0">
              <a:buNone/>
              <a:defRPr sz="2267" b="0"/>
            </a:lvl1pPr>
            <a:lvl2pPr marL="609585" indent="0">
              <a:buNone/>
              <a:defRPr/>
            </a:lvl2pPr>
            <a:lvl5pPr marL="2438339" indent="0">
              <a:buNone/>
              <a:defRPr/>
            </a:lvl5pPr>
          </a:lstStyle>
          <a:p>
            <a:pPr lvl="0"/>
            <a:r>
              <a:rPr lang="en-US"/>
              <a:t>Speaker Title</a:t>
            </a:r>
          </a:p>
        </p:txBody>
      </p:sp>
      <p:sp>
        <p:nvSpPr>
          <p:cNvPr id="15" name="Rectangle 14"/>
          <p:cNvSpPr/>
          <p:nvPr userDrawn="1"/>
        </p:nvSpPr>
        <p:spPr>
          <a:xfrm>
            <a:off x="4182534" y="1"/>
            <a:ext cx="594257" cy="1413420"/>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Footer Placeholder 4"/>
          <p:cNvSpPr txBox="1">
            <a:spLocks/>
          </p:cNvSpPr>
          <p:nvPr userDrawn="1"/>
        </p:nvSpPr>
        <p:spPr>
          <a:xfrm>
            <a:off x="7039" y="6384425"/>
            <a:ext cx="2908648" cy="3924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err="1">
                <a:solidFill>
                  <a:schemeClr val="bg1">
                    <a:alpha val="50000"/>
                  </a:schemeClr>
                </a:solidFill>
                <a:effectLst/>
                <a:latin typeface="Arial" charset="0"/>
                <a:ea typeface="Arial" charset="0"/>
                <a:cs typeface="Arial" charset="0"/>
              </a:rPr>
              <a:t>Confideial</a:t>
            </a:r>
            <a:r>
              <a:rPr lang="en-US" sz="1200">
                <a:solidFill>
                  <a:schemeClr val="bg1">
                    <a:alpha val="50000"/>
                  </a:schemeClr>
                </a:solidFill>
                <a:effectLst/>
                <a:latin typeface="Arial" charset="0"/>
                <a:ea typeface="Arial" charset="0"/>
                <a:cs typeface="Arial" charset="0"/>
              </a:rPr>
              <a:t>. Not for distribution.</a:t>
            </a:r>
          </a:p>
        </p:txBody>
      </p:sp>
      <p:pic>
        <p:nvPicPr>
          <p:cNvPr id="4" name="Picture 3" descr="A picture containing text, computer&#10;&#10;Description automatically generated">
            <a:extLst>
              <a:ext uri="{FF2B5EF4-FFF2-40B4-BE49-F238E27FC236}">
                <a16:creationId xmlns:a16="http://schemas.microsoft.com/office/drawing/2014/main" id="{01E94DCB-A66A-7996-0950-CC7293389856}"/>
              </a:ext>
            </a:extLst>
          </p:cNvPr>
          <p:cNvPicPr>
            <a:picLocks noChangeAspect="1"/>
          </p:cNvPicPr>
          <p:nvPr userDrawn="1"/>
        </p:nvPicPr>
        <p:blipFill>
          <a:blip r:embed="rId4"/>
          <a:stretch>
            <a:fillRect/>
          </a:stretch>
        </p:blipFill>
        <p:spPr>
          <a:xfrm>
            <a:off x="8735444" y="6222920"/>
            <a:ext cx="1572684" cy="715442"/>
          </a:xfrm>
          <a:prstGeom prst="rect">
            <a:avLst/>
          </a:prstGeom>
        </p:spPr>
      </p:pic>
      <p:sp>
        <p:nvSpPr>
          <p:cNvPr id="19" name="Rectangle 18">
            <a:extLst>
              <a:ext uri="{FF2B5EF4-FFF2-40B4-BE49-F238E27FC236}">
                <a16:creationId xmlns:a16="http://schemas.microsoft.com/office/drawing/2014/main" id="{3CC9D5D7-9BED-AD47-DC67-A2A95B5404C6}"/>
              </a:ext>
            </a:extLst>
          </p:cNvPr>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Tree>
    <p:extLst>
      <p:ext uri="{BB962C8B-B14F-4D97-AF65-F5344CB8AC3E}">
        <p14:creationId xmlns:p14="http://schemas.microsoft.com/office/powerpoint/2010/main" val="392638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1990726"/>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699030" y="2686581"/>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2764533"/>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3616704"/>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1987552"/>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1990724"/>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15496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176869" y="550911"/>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5" name="Rectangle 4"/>
          <p:cNvSpPr/>
          <p:nvPr userDrawn="1"/>
        </p:nvSpPr>
        <p:spPr>
          <a:xfrm rot="5400000">
            <a:off x="-699030" y="1246767"/>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4555078" y="1324718"/>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4555067" y="2176889"/>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4555067" y="547737"/>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0" name="Text Placeholder 14"/>
          <p:cNvSpPr>
            <a:spLocks noGrp="1"/>
          </p:cNvSpPr>
          <p:nvPr>
            <p:ph type="body" sz="quarter" idx="15" hasCustomPrompt="1"/>
          </p:nvPr>
        </p:nvSpPr>
        <p:spPr>
          <a:xfrm>
            <a:off x="1176869" y="550909"/>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8" name="Picture Placeholder 8"/>
          <p:cNvSpPr>
            <a:spLocks noGrp="1"/>
          </p:cNvSpPr>
          <p:nvPr>
            <p:ph type="pic" sz="quarter" idx="16"/>
          </p:nvPr>
        </p:nvSpPr>
        <p:spPr>
          <a:xfrm>
            <a:off x="1176869" y="3595110"/>
            <a:ext cx="2688167" cy="2571751"/>
          </a:xfrm>
          <a:prstGeom prst="rect">
            <a:avLst/>
          </a:prstGeom>
        </p:spPr>
        <p:txBody>
          <a:bodyPr vert="horz" anchor="t" anchorCtr="0"/>
          <a:lstStyle>
            <a:lvl1pPr marL="0" indent="0" algn="ctr">
              <a:spcBef>
                <a:spcPts val="0"/>
              </a:spcBef>
              <a:buNone/>
              <a:defRPr sz="1867" baseline="0">
                <a:solidFill>
                  <a:schemeClr val="tx1"/>
                </a:solidFill>
                <a:latin typeface="+mn-lt"/>
              </a:defRPr>
            </a:lvl1pPr>
          </a:lstStyle>
          <a:p>
            <a:endParaRPr lang="en-US"/>
          </a:p>
          <a:p>
            <a:endParaRPr lang="en-US"/>
          </a:p>
          <a:p>
            <a:endParaRPr lang="en-US"/>
          </a:p>
          <a:p>
            <a:r>
              <a:rPr lang="en-US"/>
              <a:t>Place Speaker </a:t>
            </a:r>
            <a:br>
              <a:rPr lang="en-US"/>
            </a:br>
            <a:r>
              <a:rPr lang="en-US"/>
              <a:t>Photo Here</a:t>
            </a:r>
          </a:p>
        </p:txBody>
      </p:sp>
      <p:sp>
        <p:nvSpPr>
          <p:cNvPr id="11" name="Rectangle 10"/>
          <p:cNvSpPr/>
          <p:nvPr userDrawn="1"/>
        </p:nvSpPr>
        <p:spPr>
          <a:xfrm rot="5400000">
            <a:off x="-699030" y="4290965"/>
            <a:ext cx="2574927" cy="1176867"/>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2"/>
          <p:cNvSpPr>
            <a:spLocks noGrp="1"/>
          </p:cNvSpPr>
          <p:nvPr>
            <p:ph type="body" sz="quarter" idx="17" hasCustomPrompt="1"/>
          </p:nvPr>
        </p:nvSpPr>
        <p:spPr>
          <a:xfrm>
            <a:off x="4555078" y="4368917"/>
            <a:ext cx="7636932" cy="852172"/>
          </a:xfrm>
          <a:prstGeom prst="rect">
            <a:avLst/>
          </a:prstGeom>
        </p:spPr>
        <p:txBody>
          <a:bodyPr vert="horz">
            <a:normAutofit/>
          </a:bodyPr>
          <a:lstStyle>
            <a:lvl1pPr marL="0" marR="0" indent="0" algn="l" defTabSz="609585" rtl="0" eaLnBrk="1" fontAlgn="auto" latinLnBrk="0" hangingPunct="1">
              <a:lnSpc>
                <a:spcPct val="100000"/>
              </a:lnSpc>
              <a:spcBef>
                <a:spcPct val="0"/>
              </a:spcBef>
              <a:spcAft>
                <a:spcPts val="0"/>
              </a:spcAft>
              <a:buClrTx/>
              <a:buSzTx/>
              <a:buFont typeface="Arial"/>
              <a:buNone/>
              <a:tabLst/>
              <a:defRPr sz="3200" b="0" i="0"/>
            </a:lvl1pPr>
          </a:lstStyle>
          <a:p>
            <a:pPr marL="0" marR="0" lvl="0" indent="0" algn="l" defTabSz="609585" rtl="0" eaLnBrk="1" fontAlgn="auto" latinLnBrk="0" hangingPunct="1">
              <a:lnSpc>
                <a:spcPct val="100000"/>
              </a:lnSpc>
              <a:spcBef>
                <a:spcPct val="0"/>
              </a:spcBef>
              <a:spcAft>
                <a:spcPts val="0"/>
              </a:spcAft>
              <a:buClrTx/>
              <a:buSzTx/>
              <a:buFont typeface="Arial"/>
              <a:buNone/>
              <a:tabLst/>
              <a:defRPr/>
            </a:pPr>
            <a:r>
              <a:rPr kumimoji="0" lang="en-US" sz="3200" b="0" i="0" u="none" strike="noStrike" kern="1200" cap="none" spc="0" normalizeH="0" baseline="0" noProof="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4555067" y="5221088"/>
            <a:ext cx="7636933"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4555067" y="3591936"/>
            <a:ext cx="7636933" cy="650875"/>
          </a:xfrm>
          <a:prstGeom prst="rect">
            <a:avLst/>
          </a:prstGeom>
        </p:spPr>
        <p:txBody>
          <a:bodyPr vert="horz"/>
          <a:lstStyle>
            <a:lvl1pPr marL="0" indent="0">
              <a:buNone/>
              <a:defRPr sz="4800" b="1" baseline="0">
                <a:solidFill>
                  <a:srgbClr val="236192"/>
                </a:solidFill>
              </a:defRPr>
            </a:lvl1pPr>
          </a:lstStyle>
          <a:p>
            <a:pPr lvl="0"/>
            <a:r>
              <a:rPr lang="en-US"/>
              <a:t>Speaker Name</a:t>
            </a:r>
          </a:p>
        </p:txBody>
      </p:sp>
      <p:sp>
        <p:nvSpPr>
          <p:cNvPr id="16" name="Text Placeholder 14"/>
          <p:cNvSpPr>
            <a:spLocks noGrp="1"/>
          </p:cNvSpPr>
          <p:nvPr>
            <p:ph type="body" sz="quarter" idx="19" hasCustomPrompt="1"/>
          </p:nvPr>
        </p:nvSpPr>
        <p:spPr>
          <a:xfrm>
            <a:off x="1176869" y="3595108"/>
            <a:ext cx="215900" cy="2571752"/>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Tree>
    <p:extLst>
      <p:ext uri="{BB962C8B-B14F-4D97-AF65-F5344CB8AC3E}">
        <p14:creationId xmlns:p14="http://schemas.microsoft.com/office/powerpoint/2010/main" val="118006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543284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A picture containing text, computer&#10;&#10;Description automatically generated">
            <a:extLst>
              <a:ext uri="{FF2B5EF4-FFF2-40B4-BE49-F238E27FC236}">
                <a16:creationId xmlns:a16="http://schemas.microsoft.com/office/drawing/2014/main" id="{26220FE3-56FE-4D11-8B46-7C942319C3C8}"/>
              </a:ext>
            </a:extLst>
          </p:cNvPr>
          <p:cNvPicPr>
            <a:picLocks noChangeAspect="1"/>
          </p:cNvPicPr>
          <p:nvPr userDrawn="1"/>
        </p:nvPicPr>
        <p:blipFill>
          <a:blip r:embed="rId3"/>
          <a:stretch>
            <a:fillRect/>
          </a:stretch>
        </p:blipFill>
        <p:spPr>
          <a:xfrm>
            <a:off x="9472289" y="6265985"/>
            <a:ext cx="1349591" cy="613953"/>
          </a:xfrm>
          <a:prstGeom prst="rect">
            <a:avLst/>
          </a:prstGeom>
        </p:spPr>
      </p:pic>
    </p:spTree>
    <p:extLst>
      <p:ext uri="{BB962C8B-B14F-4D97-AF65-F5344CB8AC3E}">
        <p14:creationId xmlns:p14="http://schemas.microsoft.com/office/powerpoint/2010/main" val="88961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a:p>
        </p:txBody>
      </p:sp>
      <p:pic>
        <p:nvPicPr>
          <p:cNvPr id="3" name="Picture 2" descr="A picture containing text, computer&#10;&#10;Description automatically generated">
            <a:extLst>
              <a:ext uri="{FF2B5EF4-FFF2-40B4-BE49-F238E27FC236}">
                <a16:creationId xmlns:a16="http://schemas.microsoft.com/office/drawing/2014/main" id="{CF8707BD-1308-2945-0EB3-1926D9D56B97}"/>
              </a:ext>
            </a:extLst>
          </p:cNvPr>
          <p:cNvPicPr>
            <a:picLocks noChangeAspect="1"/>
          </p:cNvPicPr>
          <p:nvPr userDrawn="1"/>
        </p:nvPicPr>
        <p:blipFill>
          <a:blip r:embed="rId3"/>
          <a:stretch>
            <a:fillRect/>
          </a:stretch>
        </p:blipFill>
        <p:spPr>
          <a:xfrm>
            <a:off x="9550729" y="6250782"/>
            <a:ext cx="1333294" cy="606540"/>
          </a:xfrm>
          <a:prstGeom prst="rect">
            <a:avLst/>
          </a:prstGeom>
        </p:spPr>
      </p:pic>
    </p:spTree>
    <p:extLst>
      <p:ext uri="{BB962C8B-B14F-4D97-AF65-F5344CB8AC3E}">
        <p14:creationId xmlns:p14="http://schemas.microsoft.com/office/powerpoint/2010/main" val="11095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0B806750-1816-766A-62EE-79ED3B91CDBD}"/>
              </a:ext>
            </a:extLst>
          </p:cNvPr>
          <p:cNvPicPr>
            <a:picLocks noChangeAspect="1"/>
          </p:cNvPicPr>
          <p:nvPr userDrawn="1"/>
        </p:nvPicPr>
        <p:blipFill>
          <a:blip r:embed="rId3"/>
          <a:stretch>
            <a:fillRect/>
          </a:stretch>
        </p:blipFill>
        <p:spPr>
          <a:xfrm>
            <a:off x="9245600" y="6205837"/>
            <a:ext cx="1527144" cy="694725"/>
          </a:xfrm>
          <a:prstGeom prst="rect">
            <a:avLst/>
          </a:prstGeom>
        </p:spPr>
      </p:pic>
    </p:spTree>
    <p:extLst>
      <p:ext uri="{BB962C8B-B14F-4D97-AF65-F5344CB8AC3E}">
        <p14:creationId xmlns:p14="http://schemas.microsoft.com/office/powerpoint/2010/main" val="122468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420346" y="1108082"/>
            <a:ext cx="10898717" cy="830997"/>
          </a:xfrm>
          <a:prstGeom prst="rect">
            <a:avLst/>
          </a:prstGeom>
          <a:ln w="28575" cmpd="sng">
            <a:solidFill>
              <a:srgbClr val="FFFFFF"/>
            </a:solidFill>
          </a:ln>
        </p:spPr>
        <p:txBody>
          <a:bodyPr vert="horz" lIns="274320" tIns="45720" rIns="274320" bIns="45720">
            <a:sp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4800" b="1" i="0" cap="all" baseline="0">
                <a:solidFill>
                  <a:schemeClr val="bg1"/>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sz="4800" b="1">
                <a:solidFill>
                  <a:schemeClr val="bg1"/>
                </a:solidFill>
                <a:cs typeface="Arial" charset="0"/>
              </a:rPr>
              <a:t>NEW SECTION TITLE</a:t>
            </a:r>
          </a:p>
        </p:txBody>
      </p:sp>
      <p:sp>
        <p:nvSpPr>
          <p:cNvPr id="4" name="Text Placeholder 3"/>
          <p:cNvSpPr>
            <a:spLocks noGrp="1"/>
          </p:cNvSpPr>
          <p:nvPr>
            <p:ph type="body" sz="quarter" idx="11" hasCustomPrompt="1"/>
          </p:nvPr>
        </p:nvSpPr>
        <p:spPr>
          <a:xfrm>
            <a:off x="234951" y="850901"/>
            <a:ext cx="353483" cy="6007100"/>
          </a:xfrm>
          <a:prstGeom prst="rect">
            <a:avLst/>
          </a:prstGeom>
          <a:solidFill>
            <a:srgbClr val="00AFD7"/>
          </a:solidFill>
        </p:spPr>
        <p:txBody>
          <a:bodyPr vert="horz"/>
          <a:lstStyle>
            <a:lvl1pPr marL="0" indent="0">
              <a:buNone/>
              <a:defRPr baseline="0"/>
            </a:lvl1pPr>
          </a:lstStyle>
          <a:p>
            <a:pPr lvl="0"/>
            <a:r>
              <a:rPr lang="en-US"/>
              <a:t>     </a:t>
            </a:r>
          </a:p>
        </p:txBody>
      </p:sp>
      <p:sp>
        <p:nvSpPr>
          <p:cNvPr id="12" name="Text Placeholder 3"/>
          <p:cNvSpPr>
            <a:spLocks noGrp="1"/>
          </p:cNvSpPr>
          <p:nvPr>
            <p:ph type="body" sz="quarter" idx="12" hasCustomPrompt="1"/>
          </p:nvPr>
        </p:nvSpPr>
        <p:spPr>
          <a:xfrm>
            <a:off x="11215941" y="850902"/>
            <a:ext cx="353483" cy="5432839"/>
          </a:xfrm>
          <a:prstGeom prst="rect">
            <a:avLst/>
          </a:prstGeom>
          <a:solidFill>
            <a:srgbClr val="00AFD7"/>
          </a:solidFill>
        </p:spPr>
        <p:txBody>
          <a:bodyPr vert="horz"/>
          <a:lstStyle>
            <a:lvl1pPr marL="0" indent="0">
              <a:buNone/>
              <a:defRPr baseline="0"/>
            </a:lvl1pPr>
          </a:lstStyle>
          <a:p>
            <a:pPr lvl="0"/>
            <a:r>
              <a:rPr lang="en-US"/>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A picture containing text, computer&#10;&#10;Description automatically generated">
            <a:extLst>
              <a:ext uri="{FF2B5EF4-FFF2-40B4-BE49-F238E27FC236}">
                <a16:creationId xmlns:a16="http://schemas.microsoft.com/office/drawing/2014/main" id="{E80DCC9F-59A6-B782-0438-669230AC502D}"/>
              </a:ext>
            </a:extLst>
          </p:cNvPr>
          <p:cNvPicPr>
            <a:picLocks noChangeAspect="1"/>
          </p:cNvPicPr>
          <p:nvPr userDrawn="1"/>
        </p:nvPicPr>
        <p:blipFill>
          <a:blip r:embed="rId3"/>
          <a:stretch>
            <a:fillRect/>
          </a:stretch>
        </p:blipFill>
        <p:spPr>
          <a:xfrm>
            <a:off x="9534617" y="6356750"/>
            <a:ext cx="1154097" cy="525020"/>
          </a:xfrm>
          <a:prstGeom prst="rect">
            <a:avLst/>
          </a:prstGeom>
        </p:spPr>
      </p:pic>
    </p:spTree>
    <p:extLst>
      <p:ext uri="{BB962C8B-B14F-4D97-AF65-F5344CB8AC3E}">
        <p14:creationId xmlns:p14="http://schemas.microsoft.com/office/powerpoint/2010/main" val="348734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6330E240-0E51-A91B-114F-CCEFCE86B22B}"/>
              </a:ext>
            </a:extLst>
          </p:cNvPr>
          <p:cNvPicPr>
            <a:picLocks noChangeAspect="1"/>
          </p:cNvPicPr>
          <p:nvPr userDrawn="1"/>
        </p:nvPicPr>
        <p:blipFill>
          <a:blip r:embed="rId3"/>
          <a:stretch>
            <a:fillRect/>
          </a:stretch>
        </p:blipFill>
        <p:spPr>
          <a:xfrm>
            <a:off x="9470438" y="6231588"/>
            <a:ext cx="1413933" cy="643224"/>
          </a:xfrm>
          <a:prstGeom prst="rect">
            <a:avLst/>
          </a:prstGeom>
        </p:spPr>
      </p:pic>
    </p:spTree>
    <p:extLst>
      <p:ext uri="{BB962C8B-B14F-4D97-AF65-F5344CB8AC3E}">
        <p14:creationId xmlns:p14="http://schemas.microsoft.com/office/powerpoint/2010/main" val="278156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39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p:cNvPicPr>
            <a:picLocks noChangeAspect="1"/>
          </p:cNvPicPr>
          <p:nvPr userDrawn="1"/>
        </p:nvPicPr>
        <p:blipFill>
          <a:blip r:embed="rId3"/>
          <a:stretch>
            <a:fillRect/>
          </a:stretch>
        </p:blipFill>
        <p:spPr>
          <a:xfrm>
            <a:off x="6111117" y="0"/>
            <a:ext cx="6105280" cy="5850667"/>
          </a:xfrm>
          <a:prstGeom prst="rect">
            <a:avLst/>
          </a:prstGeom>
        </p:spPr>
      </p:pic>
    </p:spTree>
    <p:extLst>
      <p:ext uri="{BB962C8B-B14F-4D97-AF65-F5344CB8AC3E}">
        <p14:creationId xmlns:p14="http://schemas.microsoft.com/office/powerpoint/2010/main" val="56563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0" name="TextBox 8"/>
          <p:cNvSpPr txBox="1">
            <a:spLocks noChangeArrowheads="1"/>
          </p:cNvSpPr>
          <p:nvPr userDrawn="1"/>
        </p:nvSpPr>
        <p:spPr bwMode="auto">
          <a:xfrm>
            <a:off x="7899907" y="4935539"/>
            <a:ext cx="56303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800">
                <a:solidFill>
                  <a:schemeClr val="bg1"/>
                </a:solidFill>
              </a:rPr>
              <a:t>SM</a:t>
            </a: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9"/>
          <p:cNvPicPr>
            <a:picLocks noChangeAspect="1"/>
          </p:cNvPicPr>
          <p:nvPr userDrawn="1"/>
        </p:nvPicPr>
        <p:blipFill rotWithShape="1">
          <a:blip r:embed="rId4"/>
          <a:srcRect l="67120"/>
          <a:stretch/>
        </p:blipFill>
        <p:spPr>
          <a:xfrm rot="16200000">
            <a:off x="7769479" y="5051334"/>
            <a:ext cx="116923" cy="423333"/>
          </a:xfrm>
          <a:prstGeom prst="rect">
            <a:avLst/>
          </a:prstGeom>
        </p:spPr>
      </p:pic>
      <p:pic>
        <p:nvPicPr>
          <p:cNvPr id="4" name="Picture 3"/>
          <p:cNvPicPr>
            <a:picLocks noChangeAspect="1"/>
          </p:cNvPicPr>
          <p:nvPr userDrawn="1"/>
        </p:nvPicPr>
        <p:blipFill>
          <a:blip r:embed="rId5"/>
          <a:stretch>
            <a:fillRect/>
          </a:stretch>
        </p:blipFill>
        <p:spPr>
          <a:xfrm>
            <a:off x="7713134" y="5206655"/>
            <a:ext cx="114807" cy="114807"/>
          </a:xfrm>
          <a:prstGeom prst="rect">
            <a:avLst/>
          </a:prstGeom>
        </p:spPr>
      </p:pic>
    </p:spTree>
    <p:extLst>
      <p:ext uri="{BB962C8B-B14F-4D97-AF65-F5344CB8AC3E}">
        <p14:creationId xmlns:p14="http://schemas.microsoft.com/office/powerpoint/2010/main" val="139536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2541602"/>
            <a:ext cx="10728325" cy="3227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a:t>Sample Footer Text</a:t>
            </a:r>
          </a:p>
        </p:txBody>
      </p:sp>
      <p:sp>
        <p:nvSpPr>
          <p:cNvPr id="6" name="Slide Number Placeholder 5"/>
          <p:cNvSpPr>
            <a:spLocks noGrp="1"/>
          </p:cNvSpPr>
          <p:nvPr>
            <p:ph type="sldNum" sz="quarter" idx="12"/>
          </p:nvPr>
        </p:nvSpPr>
        <p:spPr>
          <a:xfrm>
            <a:off x="10272714" y="6138000"/>
            <a:ext cx="1187449" cy="720000"/>
          </a:xfrm>
          <a:prstGeom prst="rect">
            <a:avLst/>
          </a:prstGeom>
        </p:spPr>
        <p:txBody>
          <a:bodyPr/>
          <a:lstStyle/>
          <a:p>
            <a:fld id="{1621B6DD-29C1-4FEA-923F-71EA1347694C}" type="slidenum">
              <a:rPr lang="en-US" smtClean="0"/>
              <a:t>‹#›</a:t>
            </a:fld>
            <a:endParaRPr lang="en-US"/>
          </a:p>
        </p:txBody>
      </p:sp>
    </p:spTree>
    <p:extLst>
      <p:ext uri="{BB962C8B-B14F-4D97-AF65-F5344CB8AC3E}">
        <p14:creationId xmlns:p14="http://schemas.microsoft.com/office/powerpoint/2010/main" val="1509726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111900" y="172002"/>
            <a:ext cx="5255475" cy="592004"/>
          </a:xfrm>
          <a:prstGeom prst="rect">
            <a:avLst/>
          </a:prstGeom>
        </p:spPr>
        <p:txBody>
          <a:bodyPr vert="horz"/>
          <a:lstStyle>
            <a:lvl1pPr marL="0" indent="0">
              <a:buNone/>
              <a:defRPr sz="3733" b="1" baseline="0">
                <a:solidFill>
                  <a:srgbClr val="236192"/>
                </a:solidFill>
              </a:defRPr>
            </a:lvl1pPr>
          </a:lstStyle>
          <a:p>
            <a:pPr lvl="0"/>
            <a:r>
              <a:rPr lang="en-US"/>
              <a:t>Closing Message</a:t>
            </a:r>
          </a:p>
        </p:txBody>
      </p:sp>
      <p:sp>
        <p:nvSpPr>
          <p:cNvPr id="9" name="Rectangle 8"/>
          <p:cNvSpPr/>
          <p:nvPr userDrawn="1"/>
        </p:nvSpPr>
        <p:spPr>
          <a:xfrm rot="10800000">
            <a:off x="-2273" y="6648457"/>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4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7" y="6186234"/>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6140827" y="7593"/>
            <a:ext cx="6105280" cy="5850667"/>
          </a:xfrm>
          <a:prstGeom prst="rect">
            <a:avLst/>
          </a:prstGeom>
        </p:spPr>
      </p:pic>
      <p:pic>
        <p:nvPicPr>
          <p:cNvPr id="3" name="Picture 2" descr="A picture containing text, computer&#10;&#10;Description automatically generated">
            <a:extLst>
              <a:ext uri="{FF2B5EF4-FFF2-40B4-BE49-F238E27FC236}">
                <a16:creationId xmlns:a16="http://schemas.microsoft.com/office/drawing/2014/main" id="{2BFB10F3-217E-7E74-06F9-94E69E2EE1CC}"/>
              </a:ext>
            </a:extLst>
          </p:cNvPr>
          <p:cNvPicPr>
            <a:picLocks noChangeAspect="1"/>
          </p:cNvPicPr>
          <p:nvPr userDrawn="1"/>
        </p:nvPicPr>
        <p:blipFill>
          <a:blip r:embed="rId4"/>
          <a:stretch>
            <a:fillRect/>
          </a:stretch>
        </p:blipFill>
        <p:spPr>
          <a:xfrm>
            <a:off x="9315183" y="6021140"/>
            <a:ext cx="1571080" cy="694787"/>
          </a:xfrm>
          <a:prstGeom prst="rect">
            <a:avLst/>
          </a:prstGeom>
        </p:spPr>
      </p:pic>
      <p:sp>
        <p:nvSpPr>
          <p:cNvPr id="76" name="Text Placeholder 20">
            <a:extLst>
              <a:ext uri="{FF2B5EF4-FFF2-40B4-BE49-F238E27FC236}">
                <a16:creationId xmlns:a16="http://schemas.microsoft.com/office/drawing/2014/main" id="{9F128842-9813-931D-3166-CF1484D255B4}"/>
              </a:ext>
            </a:extLst>
          </p:cNvPr>
          <p:cNvSpPr>
            <a:spLocks noGrp="1"/>
          </p:cNvSpPr>
          <p:nvPr>
            <p:ph type="body" sz="quarter" idx="28" hasCustomPrompt="1"/>
          </p:nvPr>
        </p:nvSpPr>
        <p:spPr>
          <a:xfrm>
            <a:off x="112644" y="851021"/>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77" name="Text Placeholder 20">
            <a:extLst>
              <a:ext uri="{FF2B5EF4-FFF2-40B4-BE49-F238E27FC236}">
                <a16:creationId xmlns:a16="http://schemas.microsoft.com/office/drawing/2014/main" id="{FF808300-E8B2-5033-17B7-38A77C9367AA}"/>
              </a:ext>
            </a:extLst>
          </p:cNvPr>
          <p:cNvSpPr>
            <a:spLocks noGrp="1"/>
          </p:cNvSpPr>
          <p:nvPr>
            <p:ph type="body" sz="quarter" idx="29" hasCustomPrompt="1"/>
          </p:nvPr>
        </p:nvSpPr>
        <p:spPr>
          <a:xfrm>
            <a:off x="112892" y="1163111"/>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78" name="Text Placeholder 20">
            <a:extLst>
              <a:ext uri="{FF2B5EF4-FFF2-40B4-BE49-F238E27FC236}">
                <a16:creationId xmlns:a16="http://schemas.microsoft.com/office/drawing/2014/main" id="{CA4CCAB1-32F9-3D96-1E46-77A110047F41}"/>
              </a:ext>
            </a:extLst>
          </p:cNvPr>
          <p:cNvSpPr>
            <a:spLocks noGrp="1"/>
          </p:cNvSpPr>
          <p:nvPr>
            <p:ph type="body" sz="quarter" idx="30" hasCustomPrompt="1"/>
          </p:nvPr>
        </p:nvSpPr>
        <p:spPr>
          <a:xfrm>
            <a:off x="112644" y="1488275"/>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79" name="Text Placeholder 20">
            <a:extLst>
              <a:ext uri="{FF2B5EF4-FFF2-40B4-BE49-F238E27FC236}">
                <a16:creationId xmlns:a16="http://schemas.microsoft.com/office/drawing/2014/main" id="{62D40D41-8536-6C3E-6892-FDFC63E64A94}"/>
              </a:ext>
            </a:extLst>
          </p:cNvPr>
          <p:cNvSpPr>
            <a:spLocks noGrp="1"/>
          </p:cNvSpPr>
          <p:nvPr>
            <p:ph type="body" sz="quarter" idx="31" hasCustomPrompt="1"/>
          </p:nvPr>
        </p:nvSpPr>
        <p:spPr>
          <a:xfrm>
            <a:off x="112644" y="1818915"/>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2" name="Text Placeholder 20">
            <a:extLst>
              <a:ext uri="{FF2B5EF4-FFF2-40B4-BE49-F238E27FC236}">
                <a16:creationId xmlns:a16="http://schemas.microsoft.com/office/drawing/2014/main" id="{4EB7E02C-F1BD-7E9B-7A21-F0FE2BDDE6AA}"/>
              </a:ext>
            </a:extLst>
          </p:cNvPr>
          <p:cNvSpPr>
            <a:spLocks noGrp="1"/>
          </p:cNvSpPr>
          <p:nvPr>
            <p:ph type="body" sz="quarter" idx="32" hasCustomPrompt="1"/>
          </p:nvPr>
        </p:nvSpPr>
        <p:spPr>
          <a:xfrm>
            <a:off x="112396" y="2160002"/>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93" name="Text Placeholder 20">
            <a:extLst>
              <a:ext uri="{FF2B5EF4-FFF2-40B4-BE49-F238E27FC236}">
                <a16:creationId xmlns:a16="http://schemas.microsoft.com/office/drawing/2014/main" id="{50F897F4-7C5A-A1EE-80B3-83EF76AB3144}"/>
              </a:ext>
            </a:extLst>
          </p:cNvPr>
          <p:cNvSpPr>
            <a:spLocks noGrp="1"/>
          </p:cNvSpPr>
          <p:nvPr>
            <p:ph type="body" sz="quarter" idx="33" hasCustomPrompt="1"/>
          </p:nvPr>
        </p:nvSpPr>
        <p:spPr>
          <a:xfrm>
            <a:off x="112644" y="2472092"/>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94" name="Text Placeholder 20">
            <a:extLst>
              <a:ext uri="{FF2B5EF4-FFF2-40B4-BE49-F238E27FC236}">
                <a16:creationId xmlns:a16="http://schemas.microsoft.com/office/drawing/2014/main" id="{28065092-AD7C-08FE-E469-D6A05000C771}"/>
              </a:ext>
            </a:extLst>
          </p:cNvPr>
          <p:cNvSpPr>
            <a:spLocks noGrp="1"/>
          </p:cNvSpPr>
          <p:nvPr>
            <p:ph type="body" sz="quarter" idx="34" hasCustomPrompt="1"/>
          </p:nvPr>
        </p:nvSpPr>
        <p:spPr>
          <a:xfrm>
            <a:off x="112396" y="2797257"/>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5" name="Text Placeholder 20">
            <a:extLst>
              <a:ext uri="{FF2B5EF4-FFF2-40B4-BE49-F238E27FC236}">
                <a16:creationId xmlns:a16="http://schemas.microsoft.com/office/drawing/2014/main" id="{BCCAB792-FA95-8545-DCE8-13A91DC0FAC4}"/>
              </a:ext>
            </a:extLst>
          </p:cNvPr>
          <p:cNvSpPr>
            <a:spLocks noGrp="1"/>
          </p:cNvSpPr>
          <p:nvPr>
            <p:ph type="body" sz="quarter" idx="35" hasCustomPrompt="1"/>
          </p:nvPr>
        </p:nvSpPr>
        <p:spPr>
          <a:xfrm>
            <a:off x="112396" y="3127897"/>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6" name="Text Placeholder 20">
            <a:extLst>
              <a:ext uri="{FF2B5EF4-FFF2-40B4-BE49-F238E27FC236}">
                <a16:creationId xmlns:a16="http://schemas.microsoft.com/office/drawing/2014/main" id="{02BA1A9F-3CF7-2809-5202-C83B2E77CAB1}"/>
              </a:ext>
            </a:extLst>
          </p:cNvPr>
          <p:cNvSpPr>
            <a:spLocks noGrp="1"/>
          </p:cNvSpPr>
          <p:nvPr>
            <p:ph type="body" sz="quarter" idx="36" hasCustomPrompt="1"/>
          </p:nvPr>
        </p:nvSpPr>
        <p:spPr>
          <a:xfrm>
            <a:off x="112148" y="3446506"/>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97" name="Text Placeholder 20">
            <a:extLst>
              <a:ext uri="{FF2B5EF4-FFF2-40B4-BE49-F238E27FC236}">
                <a16:creationId xmlns:a16="http://schemas.microsoft.com/office/drawing/2014/main" id="{E43FDC88-1B84-464C-124A-14F165B3F90C}"/>
              </a:ext>
            </a:extLst>
          </p:cNvPr>
          <p:cNvSpPr>
            <a:spLocks noGrp="1"/>
          </p:cNvSpPr>
          <p:nvPr>
            <p:ph type="body" sz="quarter" idx="37" hasCustomPrompt="1"/>
          </p:nvPr>
        </p:nvSpPr>
        <p:spPr>
          <a:xfrm>
            <a:off x="112396" y="3758596"/>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98" name="Text Placeholder 20">
            <a:extLst>
              <a:ext uri="{FF2B5EF4-FFF2-40B4-BE49-F238E27FC236}">
                <a16:creationId xmlns:a16="http://schemas.microsoft.com/office/drawing/2014/main" id="{A2AEE5C5-108F-BBC1-1B0B-F347B3A734E3}"/>
              </a:ext>
            </a:extLst>
          </p:cNvPr>
          <p:cNvSpPr>
            <a:spLocks noGrp="1"/>
          </p:cNvSpPr>
          <p:nvPr>
            <p:ph type="body" sz="quarter" idx="38" hasCustomPrompt="1"/>
          </p:nvPr>
        </p:nvSpPr>
        <p:spPr>
          <a:xfrm>
            <a:off x="112148" y="4083761"/>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99" name="Text Placeholder 20">
            <a:extLst>
              <a:ext uri="{FF2B5EF4-FFF2-40B4-BE49-F238E27FC236}">
                <a16:creationId xmlns:a16="http://schemas.microsoft.com/office/drawing/2014/main" id="{FE08AFF5-A8F9-3E82-EA94-E88BC33F4C82}"/>
              </a:ext>
            </a:extLst>
          </p:cNvPr>
          <p:cNvSpPr>
            <a:spLocks noGrp="1"/>
          </p:cNvSpPr>
          <p:nvPr>
            <p:ph type="body" sz="quarter" idx="39" hasCustomPrompt="1"/>
          </p:nvPr>
        </p:nvSpPr>
        <p:spPr>
          <a:xfrm>
            <a:off x="112148" y="4414401"/>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100" name="Text Placeholder 20">
            <a:extLst>
              <a:ext uri="{FF2B5EF4-FFF2-40B4-BE49-F238E27FC236}">
                <a16:creationId xmlns:a16="http://schemas.microsoft.com/office/drawing/2014/main" id="{503F2D5F-8647-0BBB-E7CE-F79B15E224B6}"/>
              </a:ext>
            </a:extLst>
          </p:cNvPr>
          <p:cNvSpPr>
            <a:spLocks noGrp="1"/>
          </p:cNvSpPr>
          <p:nvPr>
            <p:ph type="body" sz="quarter" idx="40" hasCustomPrompt="1"/>
          </p:nvPr>
        </p:nvSpPr>
        <p:spPr>
          <a:xfrm>
            <a:off x="111900" y="4718985"/>
            <a:ext cx="5182973" cy="312089"/>
          </a:xfrm>
          <a:prstGeom prst="rect">
            <a:avLst/>
          </a:prstGeom>
        </p:spPr>
        <p:txBody>
          <a:bodyPr vert="horz">
            <a:noAutofit/>
          </a:bodyPr>
          <a:lstStyle>
            <a:lvl1pPr marL="0" indent="0">
              <a:buNone/>
              <a:defRPr sz="1867" b="1" baseline="0"/>
            </a:lvl1pPr>
          </a:lstStyle>
          <a:p>
            <a:pPr lvl="0"/>
            <a:r>
              <a:rPr lang="en-US"/>
              <a:t>Speaker Name</a:t>
            </a:r>
          </a:p>
        </p:txBody>
      </p:sp>
      <p:sp>
        <p:nvSpPr>
          <p:cNvPr id="101" name="Text Placeholder 20">
            <a:extLst>
              <a:ext uri="{FF2B5EF4-FFF2-40B4-BE49-F238E27FC236}">
                <a16:creationId xmlns:a16="http://schemas.microsoft.com/office/drawing/2014/main" id="{EF88D917-ACDB-FA44-209B-563B44B3C685}"/>
              </a:ext>
            </a:extLst>
          </p:cNvPr>
          <p:cNvSpPr>
            <a:spLocks noGrp="1"/>
          </p:cNvSpPr>
          <p:nvPr>
            <p:ph type="body" sz="quarter" idx="41" hasCustomPrompt="1"/>
          </p:nvPr>
        </p:nvSpPr>
        <p:spPr>
          <a:xfrm>
            <a:off x="112148" y="5031075"/>
            <a:ext cx="5182725" cy="309027"/>
          </a:xfrm>
          <a:prstGeom prst="rect">
            <a:avLst/>
          </a:prstGeom>
        </p:spPr>
        <p:txBody>
          <a:bodyPr vert="horz">
            <a:noAutofit/>
          </a:bodyPr>
          <a:lstStyle>
            <a:lvl1pPr marL="0" indent="0">
              <a:buNone/>
              <a:defRPr sz="1867" b="0" baseline="0"/>
            </a:lvl1pPr>
          </a:lstStyle>
          <a:p>
            <a:pPr lvl="0"/>
            <a:r>
              <a:rPr lang="en-US"/>
              <a:t>Speaker Title</a:t>
            </a:r>
          </a:p>
        </p:txBody>
      </p:sp>
      <p:sp>
        <p:nvSpPr>
          <p:cNvPr id="102" name="Text Placeholder 20">
            <a:extLst>
              <a:ext uri="{FF2B5EF4-FFF2-40B4-BE49-F238E27FC236}">
                <a16:creationId xmlns:a16="http://schemas.microsoft.com/office/drawing/2014/main" id="{1398FC03-1778-A47A-F8F9-26C7828962A1}"/>
              </a:ext>
            </a:extLst>
          </p:cNvPr>
          <p:cNvSpPr>
            <a:spLocks noGrp="1"/>
          </p:cNvSpPr>
          <p:nvPr>
            <p:ph type="body" sz="quarter" idx="42" hasCustomPrompt="1"/>
          </p:nvPr>
        </p:nvSpPr>
        <p:spPr>
          <a:xfrm>
            <a:off x="111900" y="5356239"/>
            <a:ext cx="5182725" cy="302151"/>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
        <p:nvSpPr>
          <p:cNvPr id="103" name="Text Placeholder 20">
            <a:extLst>
              <a:ext uri="{FF2B5EF4-FFF2-40B4-BE49-F238E27FC236}">
                <a16:creationId xmlns:a16="http://schemas.microsoft.com/office/drawing/2014/main" id="{9E3F11DC-9656-E3F7-1148-0A2E3F594672}"/>
              </a:ext>
            </a:extLst>
          </p:cNvPr>
          <p:cNvSpPr>
            <a:spLocks noGrp="1"/>
          </p:cNvSpPr>
          <p:nvPr>
            <p:ph type="body" sz="quarter" idx="43" hasCustomPrompt="1"/>
          </p:nvPr>
        </p:nvSpPr>
        <p:spPr>
          <a:xfrm>
            <a:off x="111900" y="5686879"/>
            <a:ext cx="5182725" cy="296676"/>
          </a:xfrm>
          <a:prstGeom prst="rect">
            <a:avLst/>
          </a:prstGeom>
        </p:spPr>
        <p:txBody>
          <a:bodyPr vert="horz">
            <a:noAutofit/>
          </a:bodyPr>
          <a:lstStyle>
            <a:lvl1pPr marL="0" indent="0">
              <a:buNone/>
              <a:defRPr sz="1867" b="1" baseline="0">
                <a:solidFill>
                  <a:srgbClr val="236192"/>
                </a:solidFill>
              </a:defRPr>
            </a:lvl1pPr>
          </a:lstStyle>
          <a:p>
            <a:pPr lvl="0"/>
            <a:r>
              <a:rPr lang="en-US"/>
              <a:t>Speaker Contact</a:t>
            </a:r>
          </a:p>
        </p:txBody>
      </p:sp>
    </p:spTree>
    <p:extLst>
      <p:ext uri="{BB962C8B-B14F-4D97-AF65-F5344CB8AC3E}">
        <p14:creationId xmlns:p14="http://schemas.microsoft.com/office/powerpoint/2010/main" val="24005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615380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Bullet">
  <p:cSld name="3_Content- Bullet">
    <p:spTree>
      <p:nvGrpSpPr>
        <p:cNvPr id="1" name="Shape 90"/>
        <p:cNvGrpSpPr/>
        <p:nvPr/>
      </p:nvGrpSpPr>
      <p:grpSpPr>
        <a:xfrm>
          <a:off x="0" y="0"/>
          <a:ext cx="0" cy="0"/>
          <a:chOff x="0" y="0"/>
          <a:chExt cx="0" cy="0"/>
        </a:xfrm>
      </p:grpSpPr>
      <p:sp>
        <p:nvSpPr>
          <p:cNvPr id="91" name="Google Shape;91;p19"/>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92" name="Google Shape;92;p19"/>
          <p:cNvSpPr/>
          <p:nvPr/>
        </p:nvSpPr>
        <p:spPr>
          <a:xfrm>
            <a:off x="2946400" y="6248400"/>
            <a:ext cx="1414000"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93" name="Google Shape;93;p19"/>
          <p:cNvSpPr/>
          <p:nvPr/>
        </p:nvSpPr>
        <p:spPr>
          <a:xfrm>
            <a:off x="4360333" y="6248400"/>
            <a:ext cx="7832000"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b="0" i="0" u="none" strike="noStrike" cap="none">
              <a:solidFill>
                <a:srgbClr val="3D527F"/>
              </a:solidFill>
              <a:latin typeface="Arial"/>
              <a:ea typeface="Arial"/>
              <a:cs typeface="Arial"/>
              <a:sym typeface="Arial"/>
            </a:endParaRPr>
          </a:p>
        </p:txBody>
      </p:sp>
      <p:sp>
        <p:nvSpPr>
          <p:cNvPr id="94" name="Google Shape;94;p19"/>
          <p:cNvSpPr txBox="1">
            <a:spLocks noGrp="1"/>
          </p:cNvSpPr>
          <p:nvPr>
            <p:ph type="body" idx="1"/>
          </p:nvPr>
        </p:nvSpPr>
        <p:spPr>
          <a:xfrm>
            <a:off x="454381" y="457739"/>
            <a:ext cx="11252000" cy="915200"/>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95" name="Google Shape;95;p19"/>
          <p:cNvPicPr preferRelativeResize="0"/>
          <p:nvPr/>
        </p:nvPicPr>
        <p:blipFill rotWithShape="1">
          <a:blip r:embed="rId2">
            <a:alphaModFix/>
          </a:blip>
          <a:srcRect/>
          <a:stretch/>
        </p:blipFill>
        <p:spPr>
          <a:xfrm>
            <a:off x="11080072" y="6422994"/>
            <a:ext cx="916224" cy="291625"/>
          </a:xfrm>
          <a:prstGeom prst="rect">
            <a:avLst/>
          </a:prstGeom>
          <a:noFill/>
          <a:ln>
            <a:noFill/>
          </a:ln>
        </p:spPr>
      </p:pic>
      <p:sp>
        <p:nvSpPr>
          <p:cNvPr id="96" name="Google Shape;96;p19"/>
          <p:cNvSpPr txBox="1">
            <a:spLocks noGrp="1"/>
          </p:cNvSpPr>
          <p:nvPr>
            <p:ph type="body" idx="2"/>
          </p:nvPr>
        </p:nvSpPr>
        <p:spPr>
          <a:xfrm>
            <a:off x="454381" y="1372996"/>
            <a:ext cx="11252000" cy="4475200"/>
          </a:xfrm>
          <a:prstGeom prst="rect">
            <a:avLst/>
          </a:prstGeom>
          <a:noFill/>
          <a:ln>
            <a:noFill/>
          </a:ln>
        </p:spPr>
        <p:txBody>
          <a:bodyPr spcFirstLastPara="1" wrap="square" lIns="68575" tIns="34275" rIns="68575" bIns="34275" anchor="t" anchorCtr="0">
            <a:noAutofit/>
          </a:bodyPr>
          <a:lstStyle>
            <a:lvl1pPr marL="609585" marR="0" lvl="0"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1pPr>
            <a:lvl2pPr marL="1219170" marR="0" lvl="1"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2pPr>
            <a:lvl3pPr marL="1828754" marR="0" lvl="2" indent="-457189" algn="l" rtl="0">
              <a:spcBef>
                <a:spcPts val="533"/>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2438339" marR="0" lvl="3" indent="-440256" algn="l" rtl="0">
              <a:spcBef>
                <a:spcPts val="4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6pPr>
            <a:lvl7pPr marL="4267093" marR="0" lvl="6" indent="-406390" algn="l" rtl="0">
              <a:spcBef>
                <a:spcPts val="267"/>
              </a:spcBef>
              <a:spcAft>
                <a:spcPts val="0"/>
              </a:spcAft>
              <a:buClr>
                <a:schemeClr val="dk1"/>
              </a:buClr>
              <a:buSzPts val="1200"/>
              <a:buFont typeface="Arial"/>
              <a:buChar char="•"/>
              <a:defRPr sz="1600" b="0" i="0" u="none" strike="noStrike" cap="none">
                <a:solidFill>
                  <a:schemeClr val="dk1"/>
                </a:solidFill>
                <a:latin typeface="Arial"/>
                <a:ea typeface="Arial"/>
                <a:cs typeface="Arial"/>
                <a:sym typeface="Arial"/>
              </a:defRPr>
            </a:lvl7pPr>
            <a:lvl8pPr marL="4876678" marR="0" lvl="7"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8pPr>
            <a:lvl9pPr marL="5486263" marR="0" lvl="8" indent="-397923" algn="l" rtl="0">
              <a:spcBef>
                <a:spcPts val="267"/>
              </a:spcBef>
              <a:spcAft>
                <a:spcPts val="0"/>
              </a:spcAft>
              <a:buClr>
                <a:schemeClr val="dk1"/>
              </a:buClr>
              <a:buSzPts val="1100"/>
              <a:buFont typeface="Arial"/>
              <a:buChar char="•"/>
              <a:defRPr sz="14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60878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ew Section">
  <p:cSld name="1_New Section">
    <p:spTree>
      <p:nvGrpSpPr>
        <p:cNvPr id="1" name="Shape 122"/>
        <p:cNvGrpSpPr/>
        <p:nvPr/>
      </p:nvGrpSpPr>
      <p:grpSpPr>
        <a:xfrm>
          <a:off x="0" y="0"/>
          <a:ext cx="0" cy="0"/>
          <a:chOff x="0" y="0"/>
          <a:chExt cx="0" cy="0"/>
        </a:xfrm>
      </p:grpSpPr>
      <p:sp>
        <p:nvSpPr>
          <p:cNvPr id="123" name="Google Shape;123;p23"/>
          <p:cNvSpPr/>
          <p:nvPr/>
        </p:nvSpPr>
        <p:spPr>
          <a:xfrm>
            <a:off x="0" y="0"/>
            <a:ext cx="12192000" cy="6858000"/>
          </a:xfrm>
          <a:prstGeom prst="rect">
            <a:avLst/>
          </a:prstGeom>
          <a:solidFill>
            <a:srgbClr val="00AFD7"/>
          </a:solidFill>
          <a:ln w="9525" cap="flat" cmpd="sng">
            <a:solidFill>
              <a:srgbClr val="00ADD7"/>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124" name="Google Shape;124;p23"/>
          <p:cNvSpPr txBox="1">
            <a:spLocks noGrp="1"/>
          </p:cNvSpPr>
          <p:nvPr>
            <p:ph type="body" idx="1"/>
          </p:nvPr>
        </p:nvSpPr>
        <p:spPr>
          <a:xfrm>
            <a:off x="420345" y="1108083"/>
            <a:ext cx="10898800" cy="923299"/>
          </a:xfrm>
          <a:prstGeom prst="rect">
            <a:avLst/>
          </a:prstGeom>
          <a:noFill/>
          <a:ln w="28575" cap="flat" cmpd="sng">
            <a:solidFill>
              <a:srgbClr val="FFFFFF"/>
            </a:solidFill>
            <a:prstDash val="solid"/>
            <a:round/>
            <a:headEnd type="none" w="sm" len="sm"/>
            <a:tailEnd type="none" w="sm" len="sm"/>
          </a:ln>
        </p:spPr>
        <p:txBody>
          <a:bodyPr spcFirstLastPara="1" wrap="square" lIns="205725" tIns="34275" rIns="205725" bIns="34275" anchor="t" anchorCtr="0">
            <a:spAutoFit/>
          </a:bodyPr>
          <a:lstStyle>
            <a:lvl1pPr marL="609585" marR="0" lvl="0" indent="-304792" algn="l" rtl="0">
              <a:lnSpc>
                <a:spcPct val="100000"/>
              </a:lnSpc>
              <a:spcBef>
                <a:spcPts val="933"/>
              </a:spcBef>
              <a:spcAft>
                <a:spcPts val="0"/>
              </a:spcAft>
              <a:buClr>
                <a:schemeClr val="lt1"/>
              </a:buClr>
              <a:buSzPts val="3600"/>
              <a:buFont typeface="Arial"/>
              <a:buNone/>
              <a:defRPr sz="4800" b="1" i="0" u="none" strike="noStrike" cap="none">
                <a:solidFill>
                  <a:schemeClr val="lt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5" name="Google Shape;125;p23"/>
          <p:cNvSpPr txBox="1">
            <a:spLocks noGrp="1"/>
          </p:cNvSpPr>
          <p:nvPr>
            <p:ph type="body" idx="2"/>
          </p:nvPr>
        </p:nvSpPr>
        <p:spPr>
          <a:xfrm>
            <a:off x="234951" y="850901"/>
            <a:ext cx="353600" cy="6007200"/>
          </a:xfrm>
          <a:prstGeom prst="rect">
            <a:avLst/>
          </a:prstGeom>
          <a:solidFill>
            <a:srgbClr val="00AFD7"/>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dk1"/>
              </a:buClr>
              <a:buSzPts val="3200"/>
              <a:buFont typeface="Arial"/>
              <a:buNone/>
              <a:defRPr sz="42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6" name="Google Shape;126;p23"/>
          <p:cNvSpPr txBox="1">
            <a:spLocks noGrp="1"/>
          </p:cNvSpPr>
          <p:nvPr>
            <p:ph type="body" idx="3"/>
          </p:nvPr>
        </p:nvSpPr>
        <p:spPr>
          <a:xfrm>
            <a:off x="11215940" y="850901"/>
            <a:ext cx="353600" cy="5432800"/>
          </a:xfrm>
          <a:prstGeom prst="rect">
            <a:avLst/>
          </a:prstGeom>
          <a:solidFill>
            <a:srgbClr val="00AFD7"/>
          </a:solidFill>
          <a:ln>
            <a:noFill/>
          </a:ln>
        </p:spPr>
        <p:txBody>
          <a:bodyPr spcFirstLastPara="1" wrap="square" lIns="68575" tIns="34275" rIns="68575" bIns="34275" anchor="t" anchorCtr="0">
            <a:noAutofit/>
          </a:bodyPr>
          <a:lstStyle>
            <a:lvl1pPr marL="609585" marR="0" lvl="0" indent="-304792" algn="l" rtl="0">
              <a:spcBef>
                <a:spcPts val="800"/>
              </a:spcBef>
              <a:spcAft>
                <a:spcPts val="0"/>
              </a:spcAft>
              <a:buClr>
                <a:schemeClr val="dk1"/>
              </a:buClr>
              <a:buSzPts val="3200"/>
              <a:buFont typeface="Arial"/>
              <a:buNone/>
              <a:defRPr sz="4267" b="0" i="0" u="none" strike="noStrike" cap="none">
                <a:solidFill>
                  <a:schemeClr val="dk1"/>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27" name="Google Shape;127;p23"/>
          <p:cNvPicPr preferRelativeResize="0"/>
          <p:nvPr/>
        </p:nvPicPr>
        <p:blipFill rotWithShape="1">
          <a:blip r:embed="rId2">
            <a:alphaModFix/>
          </a:blip>
          <a:srcRect/>
          <a:stretch/>
        </p:blipFill>
        <p:spPr>
          <a:xfrm>
            <a:off x="11080072" y="6422994"/>
            <a:ext cx="916224" cy="291625"/>
          </a:xfrm>
          <a:prstGeom prst="rect">
            <a:avLst/>
          </a:prstGeom>
          <a:noFill/>
          <a:ln>
            <a:noFill/>
          </a:ln>
        </p:spPr>
      </p:pic>
    </p:spTree>
    <p:extLst>
      <p:ext uri="{BB962C8B-B14F-4D97-AF65-F5344CB8AC3E}">
        <p14:creationId xmlns:p14="http://schemas.microsoft.com/office/powerpoint/2010/main" val="392460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454382" y="1372996"/>
            <a:ext cx="11252197" cy="4475171"/>
          </a:xfrm>
          <a:prstGeom prst="rect">
            <a:avLst/>
          </a:prstGeom>
        </p:spPr>
        <p:txBody>
          <a:bodyPr vert="horz"/>
          <a:lstStyle>
            <a:lvl1pPr marL="457189" indent="-457189">
              <a:buFont typeface="Arial"/>
              <a:buChar char="•"/>
              <a:defRPr sz="3200" baseline="0"/>
            </a:lvl1pPr>
            <a:lvl2pPr>
              <a:defRPr sz="2667"/>
            </a:lvl2pPr>
            <a:lvl3pPr>
              <a:defRPr sz="2400"/>
            </a:lvl3pPr>
            <a:lvl4pPr>
              <a:buFont typeface="Arial" charset="0"/>
              <a:buChar char="•"/>
              <a:defRPr sz="2133"/>
            </a:lvl4pPr>
            <a:lvl5pPr>
              <a:buFont typeface="Arial" charset="0"/>
              <a:buChar char="•"/>
              <a:defRPr sz="1867"/>
            </a:lvl5pPr>
            <a:lvl6pPr>
              <a:defRPr sz="1867"/>
            </a:lvl6pPr>
            <a:lvl7pPr>
              <a:defRPr sz="1600"/>
            </a:lvl7pPr>
            <a:lvl8pPr>
              <a:defRPr sz="1467"/>
            </a:lvl8pPr>
            <a:lvl9pPr>
              <a:defRPr sz="1467"/>
            </a:lvl9pPr>
          </a:lstStyle>
          <a:p>
            <a:pPr marL="457189" marR="0" lvl="0" indent="-457189" algn="l" defTabSz="609585" rtl="0" eaLnBrk="1" fontAlgn="auto" latinLnBrk="0" hangingPunct="1">
              <a:lnSpc>
                <a:spcPct val="100000"/>
              </a:lnSpc>
              <a:spcBef>
                <a:spcPct val="20000"/>
              </a:spcBef>
              <a:spcAft>
                <a:spcPts val="0"/>
              </a:spcAft>
              <a:buClrTx/>
              <a:buSzTx/>
              <a:tabLst/>
              <a:defRPr/>
            </a:pPr>
            <a:endParaRPr lang="en-US"/>
          </a:p>
        </p:txBody>
      </p:sp>
      <p:pic>
        <p:nvPicPr>
          <p:cNvPr id="3" name="Picture 2" descr="A picture containing text, computer&#10;&#10;Description automatically generated">
            <a:extLst>
              <a:ext uri="{FF2B5EF4-FFF2-40B4-BE49-F238E27FC236}">
                <a16:creationId xmlns:a16="http://schemas.microsoft.com/office/drawing/2014/main" id="{D175637F-7EF6-0FC1-102A-44967D71551D}"/>
              </a:ext>
            </a:extLst>
          </p:cNvPr>
          <p:cNvPicPr>
            <a:picLocks noChangeAspect="1"/>
          </p:cNvPicPr>
          <p:nvPr userDrawn="1"/>
        </p:nvPicPr>
        <p:blipFill>
          <a:blip r:embed="rId3"/>
          <a:stretch>
            <a:fillRect/>
          </a:stretch>
        </p:blipFill>
        <p:spPr>
          <a:xfrm>
            <a:off x="9245600" y="6218553"/>
            <a:ext cx="1471241" cy="669294"/>
          </a:xfrm>
          <a:prstGeom prst="rect">
            <a:avLst/>
          </a:prstGeom>
        </p:spPr>
      </p:pic>
    </p:spTree>
    <p:extLst>
      <p:ext uri="{BB962C8B-B14F-4D97-AF65-F5344CB8AC3E}">
        <p14:creationId xmlns:p14="http://schemas.microsoft.com/office/powerpoint/2010/main" val="413369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Content- Header">
  <p:cSld name="2_Content- Header">
    <p:spTree>
      <p:nvGrpSpPr>
        <p:cNvPr id="1" name="Shape 111"/>
        <p:cNvGrpSpPr/>
        <p:nvPr/>
      </p:nvGrpSpPr>
      <p:grpSpPr>
        <a:xfrm>
          <a:off x="0" y="0"/>
          <a:ext cx="0" cy="0"/>
          <a:chOff x="0" y="0"/>
          <a:chExt cx="0" cy="0"/>
        </a:xfrm>
      </p:grpSpPr>
      <p:sp>
        <p:nvSpPr>
          <p:cNvPr id="112" name="Google Shape;112;p22"/>
          <p:cNvSpPr/>
          <p:nvPr/>
        </p:nvSpPr>
        <p:spPr>
          <a:xfrm>
            <a:off x="0" y="6248400"/>
            <a:ext cx="2946400" cy="609600"/>
          </a:xfrm>
          <a:prstGeom prst="rect">
            <a:avLst/>
          </a:prstGeom>
          <a:solidFill>
            <a:srgbClr val="236192"/>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3" name="Google Shape;113;p22"/>
          <p:cNvSpPr/>
          <p:nvPr/>
        </p:nvSpPr>
        <p:spPr>
          <a:xfrm>
            <a:off x="2946400" y="6248400"/>
            <a:ext cx="1413933" cy="609600"/>
          </a:xfrm>
          <a:prstGeom prst="rect">
            <a:avLst/>
          </a:prstGeom>
          <a:solidFill>
            <a:srgbClr val="007DBA"/>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4" name="Google Shape;114;p22"/>
          <p:cNvSpPr/>
          <p:nvPr/>
        </p:nvSpPr>
        <p:spPr>
          <a:xfrm>
            <a:off x="4360333" y="6248400"/>
            <a:ext cx="7831667" cy="609600"/>
          </a:xfrm>
          <a:prstGeom prst="rect">
            <a:avLst/>
          </a:prstGeom>
          <a:solidFill>
            <a:srgbClr val="00AFD7"/>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2400">
              <a:solidFill>
                <a:srgbClr val="3D527F"/>
              </a:solidFill>
              <a:latin typeface="Arial"/>
              <a:ea typeface="Arial"/>
              <a:cs typeface="Arial"/>
              <a:sym typeface="Arial"/>
            </a:endParaRPr>
          </a:p>
        </p:txBody>
      </p:sp>
      <p:sp>
        <p:nvSpPr>
          <p:cNvPr id="115" name="Google Shape;115;p22"/>
          <p:cNvSpPr txBox="1">
            <a:spLocks noGrp="1"/>
          </p:cNvSpPr>
          <p:nvPr>
            <p:ph type="body" idx="1"/>
          </p:nvPr>
        </p:nvSpPr>
        <p:spPr>
          <a:xfrm>
            <a:off x="454382" y="457739"/>
            <a:ext cx="11252197" cy="915256"/>
          </a:xfrm>
          <a:prstGeom prst="rect">
            <a:avLst/>
          </a:prstGeom>
          <a:noFill/>
          <a:ln>
            <a:noFill/>
          </a:ln>
        </p:spPr>
        <p:txBody>
          <a:bodyPr spcFirstLastPara="1" wrap="square" lIns="68575" tIns="34275" rIns="68575" bIns="34275" anchor="t" anchorCtr="0">
            <a:noAutofit/>
          </a:bodyPr>
          <a:lstStyle>
            <a:lvl1pPr marL="609585" marR="0" lvl="0" indent="-304792" algn="l" rtl="0">
              <a:spcBef>
                <a:spcPts val="933"/>
              </a:spcBef>
              <a:spcAft>
                <a:spcPts val="0"/>
              </a:spcAft>
              <a:buClr>
                <a:schemeClr val="dk2"/>
              </a:buClr>
              <a:buSzPts val="3600"/>
              <a:buFont typeface="Arial"/>
              <a:buNone/>
              <a:defRPr sz="4800" b="1" i="0" u="none" strike="noStrike" cap="none">
                <a:solidFill>
                  <a:schemeClr val="dk2"/>
                </a:solidFill>
                <a:latin typeface="Arial"/>
                <a:ea typeface="Arial"/>
                <a:cs typeface="Arial"/>
                <a:sym typeface="Arial"/>
              </a:defRPr>
            </a:lvl1pPr>
            <a:lvl2pPr marL="1219170" marR="0" lvl="1" indent="-541853" algn="l" rtl="0">
              <a:spcBef>
                <a:spcPts val="800"/>
              </a:spcBef>
              <a:spcAft>
                <a:spcPts val="0"/>
              </a:spcAft>
              <a:buClr>
                <a:schemeClr val="dk1"/>
              </a:buClr>
              <a:buSzPts val="2800"/>
              <a:buFont typeface="Arial"/>
              <a:buChar char="–"/>
              <a:defRPr sz="3733" b="0" i="0" u="none" strike="noStrike" cap="none">
                <a:solidFill>
                  <a:schemeClr val="dk1"/>
                </a:solidFill>
                <a:latin typeface="Arial"/>
                <a:ea typeface="Arial"/>
                <a:cs typeface="Arial"/>
                <a:sym typeface="Arial"/>
              </a:defRPr>
            </a:lvl2pPr>
            <a:lvl3pPr marL="1828754" marR="0" lvl="2" indent="-507987" algn="l" rtl="0">
              <a:spcBef>
                <a:spcPts val="667"/>
              </a:spcBef>
              <a:spcAft>
                <a:spcPts val="0"/>
              </a:spcAft>
              <a:buClr>
                <a:schemeClr val="dk1"/>
              </a:buClr>
              <a:buSzPts val="2400"/>
              <a:buFont typeface="Arial"/>
              <a:buChar char="•"/>
              <a:defRPr sz="3200" b="0" i="0" u="none" strike="noStrike" cap="none">
                <a:solidFill>
                  <a:schemeClr val="dk1"/>
                </a:solidFill>
                <a:latin typeface="Arial"/>
                <a:ea typeface="Arial"/>
                <a:cs typeface="Arial"/>
                <a:sym typeface="Arial"/>
              </a:defRPr>
            </a:lvl3pPr>
            <a:lvl4pPr marL="2438339" marR="0" lvl="3"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4pPr>
            <a:lvl5pPr marL="3047924" marR="0" lvl="4"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16" name="Google Shape;116;p22"/>
          <p:cNvPicPr preferRelativeResize="0"/>
          <p:nvPr/>
        </p:nvPicPr>
        <p:blipFill rotWithShape="1">
          <a:blip r:embed="rId2">
            <a:alphaModFix/>
          </a:blip>
          <a:srcRect/>
          <a:stretch/>
        </p:blipFill>
        <p:spPr>
          <a:xfrm>
            <a:off x="11080072" y="6422994"/>
            <a:ext cx="916227" cy="291625"/>
          </a:xfrm>
          <a:prstGeom prst="rect">
            <a:avLst/>
          </a:prstGeom>
          <a:noFill/>
          <a:ln>
            <a:noFill/>
          </a:ln>
        </p:spPr>
      </p:pic>
      <p:pic>
        <p:nvPicPr>
          <p:cNvPr id="117" name="Google Shape;117;p22" descr="A picture containing text, computer&#10;&#10;Description automatically generated"/>
          <p:cNvPicPr preferRelativeResize="0"/>
          <p:nvPr/>
        </p:nvPicPr>
        <p:blipFill rotWithShape="1">
          <a:blip r:embed="rId3">
            <a:alphaModFix/>
          </a:blip>
          <a:srcRect/>
          <a:stretch/>
        </p:blipFill>
        <p:spPr>
          <a:xfrm>
            <a:off x="9245600" y="6205838"/>
            <a:ext cx="1527144" cy="694725"/>
          </a:xfrm>
          <a:prstGeom prst="rect">
            <a:avLst/>
          </a:prstGeom>
          <a:noFill/>
          <a:ln>
            <a:noFill/>
          </a:ln>
        </p:spPr>
      </p:pic>
    </p:spTree>
    <p:extLst>
      <p:ext uri="{BB962C8B-B14F-4D97-AF65-F5344CB8AC3E}">
        <p14:creationId xmlns:p14="http://schemas.microsoft.com/office/powerpoint/2010/main" val="91361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Content-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736DDD-6C14-6B4E-BE52-52CB69960BE3}"/>
              </a:ext>
            </a:extLst>
          </p:cNvPr>
          <p:cNvSpPr/>
          <p:nvPr userDrawn="1"/>
        </p:nvSpPr>
        <p:spPr>
          <a:xfrm>
            <a:off x="0" y="1"/>
            <a:ext cx="2946400" cy="189479"/>
          </a:xfrm>
          <a:prstGeom prst="rect">
            <a:avLst/>
          </a:prstGeom>
          <a:solidFill>
            <a:srgbClr val="67BE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9" name="Rectangle 8">
            <a:extLst>
              <a:ext uri="{FF2B5EF4-FFF2-40B4-BE49-F238E27FC236}">
                <a16:creationId xmlns:a16="http://schemas.microsoft.com/office/drawing/2014/main" id="{E8E2EC07-2E7B-7F4A-B8D3-FD6A700EF0EF}"/>
              </a:ext>
            </a:extLst>
          </p:cNvPr>
          <p:cNvSpPr/>
          <p:nvPr userDrawn="1"/>
        </p:nvSpPr>
        <p:spPr>
          <a:xfrm>
            <a:off x="2946400" y="1"/>
            <a:ext cx="1413933" cy="189479"/>
          </a:xfrm>
          <a:prstGeom prst="rect">
            <a:avLst/>
          </a:prstGeom>
          <a:solidFill>
            <a:srgbClr val="2884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sp>
        <p:nvSpPr>
          <p:cNvPr id="10" name="Rectangle 9">
            <a:extLst>
              <a:ext uri="{FF2B5EF4-FFF2-40B4-BE49-F238E27FC236}">
                <a16:creationId xmlns:a16="http://schemas.microsoft.com/office/drawing/2014/main" id="{DAFA3D61-B7DA-E44B-A755-C65991A1F800}"/>
              </a:ext>
            </a:extLst>
          </p:cNvPr>
          <p:cNvSpPr/>
          <p:nvPr userDrawn="1"/>
        </p:nvSpPr>
        <p:spPr>
          <a:xfrm>
            <a:off x="4360333" y="1"/>
            <a:ext cx="7831667" cy="189479"/>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3200">
              <a:solidFill>
                <a:srgbClr val="3D527F"/>
              </a:solidFill>
            </a:endParaRPr>
          </a:p>
        </p:txBody>
      </p:sp>
      <p:pic>
        <p:nvPicPr>
          <p:cNvPr id="11" name="Picture 26" descr="OCLC_H_PMS.eps">
            <a:extLst>
              <a:ext uri="{FF2B5EF4-FFF2-40B4-BE49-F238E27FC236}">
                <a16:creationId xmlns:a16="http://schemas.microsoft.com/office/drawing/2014/main" id="{15922F60-95C2-4B4C-A649-C8AE5D14C9E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7" y="6347610"/>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Placeholder 5">
            <a:extLst>
              <a:ext uri="{FF2B5EF4-FFF2-40B4-BE49-F238E27FC236}">
                <a16:creationId xmlns:a16="http://schemas.microsoft.com/office/drawing/2014/main" id="{00699516-5301-138C-2F74-221737D62442}"/>
              </a:ext>
            </a:extLst>
          </p:cNvPr>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spTree>
    <p:extLst>
      <p:ext uri="{BB962C8B-B14F-4D97-AF65-F5344CB8AC3E}">
        <p14:creationId xmlns:p14="http://schemas.microsoft.com/office/powerpoint/2010/main" val="15269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454382" y="457739"/>
            <a:ext cx="11252197" cy="915256"/>
          </a:xfrm>
          <a:prstGeom prst="rect">
            <a:avLst/>
          </a:prstGeom>
        </p:spPr>
        <p:txBody>
          <a:bodyPr vert="horz"/>
          <a:lstStyle>
            <a:lvl1pPr marL="0" indent="0">
              <a:buNone/>
              <a:defRPr sz="48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3315D038-195A-5042-ECAF-AFB929C703CD}"/>
              </a:ext>
            </a:extLst>
          </p:cNvPr>
          <p:cNvPicPr>
            <a:picLocks noChangeAspect="1"/>
          </p:cNvPicPr>
          <p:nvPr userDrawn="1"/>
        </p:nvPicPr>
        <p:blipFill>
          <a:blip r:embed="rId3"/>
          <a:stretch>
            <a:fillRect/>
          </a:stretch>
        </p:blipFill>
        <p:spPr>
          <a:xfrm>
            <a:off x="9245600" y="6219423"/>
            <a:ext cx="1536022" cy="698764"/>
          </a:xfrm>
          <a:prstGeom prst="rect">
            <a:avLst/>
          </a:prstGeom>
        </p:spPr>
      </p:pic>
    </p:spTree>
    <p:extLst>
      <p:ext uri="{BB962C8B-B14F-4D97-AF65-F5344CB8AC3E}">
        <p14:creationId xmlns:p14="http://schemas.microsoft.com/office/powerpoint/2010/main" val="310460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6248400"/>
            <a:ext cx="2946400" cy="6096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946400" y="6248400"/>
            <a:ext cx="1413933" cy="6096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4360333" y="6248400"/>
            <a:ext cx="7831667" cy="6096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A picture containing text, computer&#10;&#10;Description automatically generated">
            <a:extLst>
              <a:ext uri="{FF2B5EF4-FFF2-40B4-BE49-F238E27FC236}">
                <a16:creationId xmlns:a16="http://schemas.microsoft.com/office/drawing/2014/main" id="{E21973AF-7C95-3FA4-EBCE-F794EA596E8C}"/>
              </a:ext>
            </a:extLst>
          </p:cNvPr>
          <p:cNvPicPr>
            <a:picLocks noChangeAspect="1"/>
          </p:cNvPicPr>
          <p:nvPr userDrawn="1"/>
        </p:nvPicPr>
        <p:blipFill>
          <a:blip r:embed="rId3"/>
          <a:stretch>
            <a:fillRect/>
          </a:stretch>
        </p:blipFill>
        <p:spPr>
          <a:xfrm>
            <a:off x="8609143" y="6184491"/>
            <a:ext cx="1653444" cy="752182"/>
          </a:xfrm>
          <a:prstGeom prst="rect">
            <a:avLst/>
          </a:prstGeom>
        </p:spPr>
      </p:pic>
    </p:spTree>
    <p:extLst>
      <p:ext uri="{BB962C8B-B14F-4D97-AF65-F5344CB8AC3E}">
        <p14:creationId xmlns:p14="http://schemas.microsoft.com/office/powerpoint/2010/main" val="181077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A picture containing text, computer&#10;&#10;Description automatically generated">
            <a:extLst>
              <a:ext uri="{FF2B5EF4-FFF2-40B4-BE49-F238E27FC236}">
                <a16:creationId xmlns:a16="http://schemas.microsoft.com/office/drawing/2014/main" id="{C7330726-CAF1-081E-5F71-A14B96984533}"/>
              </a:ext>
            </a:extLst>
          </p:cNvPr>
          <p:cNvPicPr>
            <a:picLocks noChangeAspect="1"/>
          </p:cNvPicPr>
          <p:nvPr userDrawn="1"/>
        </p:nvPicPr>
        <p:blipFill>
          <a:blip r:embed="rId3"/>
          <a:stretch>
            <a:fillRect/>
          </a:stretch>
        </p:blipFill>
        <p:spPr>
          <a:xfrm>
            <a:off x="8744320" y="6002275"/>
            <a:ext cx="1881053" cy="855725"/>
          </a:xfrm>
          <a:prstGeom prst="rect">
            <a:avLst/>
          </a:prstGeom>
        </p:spPr>
      </p:pic>
    </p:spTree>
    <p:extLst>
      <p:ext uri="{BB962C8B-B14F-4D97-AF65-F5344CB8AC3E}">
        <p14:creationId xmlns:p14="http://schemas.microsoft.com/office/powerpoint/2010/main" val="248027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12192000" cy="6858000"/>
          </a:xfrm>
          <a:prstGeom prst="rect">
            <a:avLst/>
          </a:prstGeom>
        </p:spPr>
        <p:txBody>
          <a:bodyPr vert="horz" anchor="ctr"/>
          <a:lstStyle>
            <a:lvl1pPr marL="0" indent="0" algn="l">
              <a:buNone/>
              <a:defRPr sz="2533" baseline="0">
                <a:sym typeface="Wingdings"/>
              </a:defRPr>
            </a:lvl1pPr>
            <a:lvl2pPr marL="609585" indent="0">
              <a:buNone/>
              <a:defRPr sz="3200"/>
            </a:lvl2pPr>
          </a:lstStyle>
          <a:p>
            <a:pPr lvl="1"/>
            <a:r>
              <a:rPr lang="en-US"/>
              <a:t>Drag and drop photo here</a:t>
            </a:r>
          </a:p>
        </p:txBody>
      </p:sp>
      <p:sp>
        <p:nvSpPr>
          <p:cNvPr id="15" name="Text Placeholder 14"/>
          <p:cNvSpPr>
            <a:spLocks noGrp="1"/>
          </p:cNvSpPr>
          <p:nvPr>
            <p:ph type="body" sz="quarter" idx="13" hasCustomPrompt="1"/>
          </p:nvPr>
        </p:nvSpPr>
        <p:spPr>
          <a:xfrm>
            <a:off x="10111322" y="-20638"/>
            <a:ext cx="577849" cy="6899276"/>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10689172" y="-20638"/>
            <a:ext cx="1502833" cy="6899276"/>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8815" y="4997709"/>
            <a:ext cx="8204200" cy="954107"/>
          </a:xfrm>
          <a:prstGeom prst="rect">
            <a:avLst/>
          </a:prstGeom>
          <a:solidFill>
            <a:schemeClr val="bg1"/>
          </a:solidFill>
        </p:spPr>
        <p:txBody>
          <a:bodyPr vert="horz" lIns="640080"/>
          <a:lstStyle>
            <a:lvl1pPr marL="0" indent="0">
              <a:buNone/>
              <a:defRPr sz="32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713223" y="5447286"/>
            <a:ext cx="7480300" cy="352425"/>
          </a:xfrm>
          <a:prstGeom prst="rect">
            <a:avLst/>
          </a:prstGeom>
        </p:spPr>
        <p:txBody>
          <a:bodyPr vert="horz"/>
          <a:lstStyle>
            <a:lvl1pPr marL="0" indent="0">
              <a:buNone/>
              <a:defRPr sz="24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080072" y="6422993"/>
            <a:ext cx="916227" cy="29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56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320571" y="259643"/>
            <a:ext cx="5307955" cy="1041400"/>
          </a:xfrm>
          <a:prstGeom prst="rect">
            <a:avLst/>
          </a:prstGeom>
        </p:spPr>
        <p:txBody>
          <a:bodyPr vert="horz"/>
          <a:lstStyle>
            <a:lvl1pPr marL="0" indent="0">
              <a:buNone/>
              <a:defRPr sz="4267" b="1" baseline="0">
                <a:solidFill>
                  <a:srgbClr val="236192"/>
                </a:solidFill>
              </a:defRPr>
            </a:lvl1pPr>
          </a:lstStyle>
          <a:p>
            <a:pPr lvl="0"/>
            <a:r>
              <a:rPr lang="en-US"/>
              <a:t>Closing Message</a:t>
            </a:r>
          </a:p>
        </p:txBody>
      </p:sp>
      <p:sp>
        <p:nvSpPr>
          <p:cNvPr id="9" name="Rectangle 8"/>
          <p:cNvSpPr/>
          <p:nvPr userDrawn="1"/>
        </p:nvSpPr>
        <p:spPr>
          <a:xfrm rot="10800000">
            <a:off x="15117" y="5850668"/>
            <a:ext cx="12192000" cy="239713"/>
          </a:xfrm>
          <a:prstGeom prst="rect">
            <a:avLst/>
          </a:prstGeom>
          <a:solidFill>
            <a:srgbClr val="00AFD7"/>
          </a:solidFill>
          <a:ln w="9525"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320820" y="1321005"/>
            <a:ext cx="5183717" cy="405719"/>
          </a:xfrm>
          <a:prstGeom prst="rect">
            <a:avLst/>
          </a:prstGeom>
        </p:spPr>
        <p:txBody>
          <a:bodyPr vert="horz">
            <a:normAutofit/>
          </a:bodyPr>
          <a:lstStyle>
            <a:lvl1pPr marL="0" indent="0">
              <a:buNone/>
              <a:defRPr sz="2400" b="1" baseline="0"/>
            </a:lvl1pPr>
          </a:lstStyle>
          <a:p>
            <a:pPr lvl="0"/>
            <a:r>
              <a:rPr lang="en-US"/>
              <a:t>Speaker Name</a:t>
            </a:r>
          </a:p>
        </p:txBody>
      </p:sp>
      <p:sp>
        <p:nvSpPr>
          <p:cNvPr id="22" name="Text Placeholder 20"/>
          <p:cNvSpPr>
            <a:spLocks noGrp="1"/>
          </p:cNvSpPr>
          <p:nvPr>
            <p:ph type="body" sz="quarter" idx="12" hasCustomPrompt="1"/>
          </p:nvPr>
        </p:nvSpPr>
        <p:spPr>
          <a:xfrm>
            <a:off x="320571" y="1690435"/>
            <a:ext cx="5183717" cy="359027"/>
          </a:xfrm>
          <a:prstGeom prst="rect">
            <a:avLst/>
          </a:prstGeom>
        </p:spPr>
        <p:txBody>
          <a:bodyPr vert="horz">
            <a:normAutofit/>
          </a:bodyPr>
          <a:lstStyle>
            <a:lvl1pPr marL="0" indent="0">
              <a:buNone/>
              <a:defRPr sz="1867" b="0" baseline="0"/>
            </a:lvl1pPr>
          </a:lstStyle>
          <a:p>
            <a:pPr lvl="0"/>
            <a:r>
              <a:rPr lang="en-US"/>
              <a:t>Speaker Title</a:t>
            </a:r>
          </a:p>
        </p:txBody>
      </p:sp>
      <p:sp>
        <p:nvSpPr>
          <p:cNvPr id="23" name="Text Placeholder 20"/>
          <p:cNvSpPr>
            <a:spLocks noGrp="1"/>
          </p:cNvSpPr>
          <p:nvPr>
            <p:ph type="body" sz="quarter" idx="13" hasCustomPrompt="1"/>
          </p:nvPr>
        </p:nvSpPr>
        <p:spPr>
          <a:xfrm>
            <a:off x="320571" y="2010979"/>
            <a:ext cx="5183717" cy="305495"/>
          </a:xfrm>
          <a:prstGeom prst="rect">
            <a:avLst/>
          </a:prstGeom>
        </p:spPr>
        <p:txBody>
          <a:bodyPr vert="horz">
            <a:normAutofit/>
          </a:bodyPr>
          <a:lstStyle>
            <a:lvl1pPr marL="0" indent="0">
              <a:buNone/>
              <a:defRPr sz="1867" b="1" baseline="0">
                <a:solidFill>
                  <a:srgbClr val="236192"/>
                </a:solidFill>
              </a:defRPr>
            </a:lvl1pPr>
          </a:lstStyle>
          <a:p>
            <a:pPr lvl="0"/>
            <a:r>
              <a:rPr lang="en-US"/>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6093727" y="0"/>
            <a:ext cx="6105280" cy="5850667"/>
          </a:xfrm>
          <a:prstGeom prst="rect">
            <a:avLst/>
          </a:prstGeom>
        </p:spPr>
      </p:pic>
      <p:pic>
        <p:nvPicPr>
          <p:cNvPr id="3" name="Picture 2" descr="A picture containing text, computer&#10;&#10;Description automatically generated">
            <a:extLst>
              <a:ext uri="{FF2B5EF4-FFF2-40B4-BE49-F238E27FC236}">
                <a16:creationId xmlns:a16="http://schemas.microsoft.com/office/drawing/2014/main" id="{28806B6A-84A8-AD58-E23C-C3CA759FD8DD}"/>
              </a:ext>
            </a:extLst>
          </p:cNvPr>
          <p:cNvPicPr>
            <a:picLocks noChangeAspect="1"/>
          </p:cNvPicPr>
          <p:nvPr userDrawn="1"/>
        </p:nvPicPr>
        <p:blipFill>
          <a:blip r:embed="rId4"/>
          <a:stretch>
            <a:fillRect/>
          </a:stretch>
        </p:blipFill>
        <p:spPr>
          <a:xfrm>
            <a:off x="9063916" y="6132432"/>
            <a:ext cx="1651432" cy="751266"/>
          </a:xfrm>
          <a:prstGeom prst="rect">
            <a:avLst/>
          </a:prstGeom>
        </p:spPr>
      </p:pic>
    </p:spTree>
    <p:extLst>
      <p:ext uri="{BB962C8B-B14F-4D97-AF65-F5344CB8AC3E}">
        <p14:creationId xmlns:p14="http://schemas.microsoft.com/office/powerpoint/2010/main" val="369952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36133" y="4938917"/>
            <a:ext cx="10955859" cy="810295"/>
          </a:xfrm>
          <a:prstGeom prst="rect">
            <a:avLst/>
          </a:prstGeom>
        </p:spPr>
      </p:pic>
      <p:sp>
        <p:nvSpPr>
          <p:cNvPr id="7" name="Rectangle 6"/>
          <p:cNvSpPr/>
          <p:nvPr userDrawn="1"/>
        </p:nvSpPr>
        <p:spPr>
          <a:xfrm rot="16200000">
            <a:off x="636253" y="5149331"/>
            <a:ext cx="810295" cy="389467"/>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1" name="Rectangle 10"/>
          <p:cNvSpPr/>
          <p:nvPr userDrawn="1"/>
        </p:nvSpPr>
        <p:spPr>
          <a:xfrm>
            <a:off x="0" y="4938917"/>
            <a:ext cx="846667" cy="810295"/>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2" name="Text Placeholder 18"/>
          <p:cNvSpPr>
            <a:spLocks noGrp="1"/>
          </p:cNvSpPr>
          <p:nvPr>
            <p:ph type="body" sz="quarter" idx="10" hasCustomPrompt="1"/>
          </p:nvPr>
        </p:nvSpPr>
        <p:spPr>
          <a:xfrm>
            <a:off x="975786" y="1108608"/>
            <a:ext cx="5229124" cy="1682448"/>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7333" b="1" baseline="0">
                <a:ln w="0" cmpd="sng">
                  <a:noFill/>
                </a:ln>
                <a:solidFill>
                  <a:srgbClr val="236192"/>
                </a:solidFill>
              </a:defRPr>
            </a:lvl1pPr>
          </a:lstStyle>
          <a:p>
            <a:pPr lvl="0"/>
            <a:r>
              <a:rPr lang="en-US"/>
              <a:t>Text Here</a:t>
            </a:r>
          </a:p>
        </p:txBody>
      </p:sp>
      <p:sp>
        <p:nvSpPr>
          <p:cNvPr id="13" name="Text Placeholder 20"/>
          <p:cNvSpPr>
            <a:spLocks noGrp="1"/>
          </p:cNvSpPr>
          <p:nvPr>
            <p:ph type="body" sz="quarter" idx="11" hasCustomPrompt="1"/>
          </p:nvPr>
        </p:nvSpPr>
        <p:spPr>
          <a:xfrm>
            <a:off x="931002" y="3196723"/>
            <a:ext cx="5183717" cy="405719"/>
          </a:xfrm>
          <a:prstGeom prst="rect">
            <a:avLst/>
          </a:prstGeom>
        </p:spPr>
        <p:txBody>
          <a:bodyPr vert="horz">
            <a:normAutofit/>
          </a:bodyPr>
          <a:lstStyle>
            <a:lvl1pPr marL="0" indent="0">
              <a:buNone/>
              <a:defRPr sz="2400" b="1" baseline="0">
                <a:solidFill>
                  <a:srgbClr val="000000"/>
                </a:solidFill>
              </a:defRPr>
            </a:lvl1pPr>
          </a:lstStyle>
          <a:p>
            <a:pPr lvl="0"/>
            <a:r>
              <a:rPr lang="en-US"/>
              <a:t>Speaker Name</a:t>
            </a:r>
          </a:p>
        </p:txBody>
      </p:sp>
      <p:sp>
        <p:nvSpPr>
          <p:cNvPr id="14" name="Text Placeholder 20"/>
          <p:cNvSpPr>
            <a:spLocks noGrp="1"/>
          </p:cNvSpPr>
          <p:nvPr>
            <p:ph type="body" sz="quarter" idx="12" hasCustomPrompt="1"/>
          </p:nvPr>
        </p:nvSpPr>
        <p:spPr>
          <a:xfrm>
            <a:off x="930752" y="3584169"/>
            <a:ext cx="5183717" cy="359027"/>
          </a:xfrm>
          <a:prstGeom prst="rect">
            <a:avLst/>
          </a:prstGeom>
        </p:spPr>
        <p:txBody>
          <a:bodyPr vert="horz">
            <a:normAutofit/>
          </a:bodyPr>
          <a:lstStyle>
            <a:lvl1pPr marL="0" indent="0">
              <a:buNone/>
              <a:defRPr sz="1867" b="0" baseline="0">
                <a:solidFill>
                  <a:srgbClr val="000000"/>
                </a:solidFill>
              </a:defRPr>
            </a:lvl1pPr>
          </a:lstStyle>
          <a:p>
            <a:pPr lvl="0"/>
            <a:r>
              <a:rPr lang="en-US"/>
              <a:t>Speaker Title</a:t>
            </a:r>
          </a:p>
        </p:txBody>
      </p:sp>
      <p:sp>
        <p:nvSpPr>
          <p:cNvPr id="15" name="Text Placeholder 20"/>
          <p:cNvSpPr>
            <a:spLocks noGrp="1"/>
          </p:cNvSpPr>
          <p:nvPr>
            <p:ph type="body" sz="quarter" idx="13" hasCustomPrompt="1"/>
          </p:nvPr>
        </p:nvSpPr>
        <p:spPr>
          <a:xfrm>
            <a:off x="930752" y="3943199"/>
            <a:ext cx="5183717" cy="305495"/>
          </a:xfrm>
          <a:prstGeom prst="rect">
            <a:avLst/>
          </a:prstGeom>
        </p:spPr>
        <p:txBody>
          <a:bodyPr vert="horz">
            <a:normAutofit/>
          </a:bodyPr>
          <a:lstStyle>
            <a:lvl1pPr marL="0" indent="0">
              <a:buNone/>
              <a:defRPr sz="1867" b="1" baseline="0">
                <a:solidFill>
                  <a:schemeClr val="accent2"/>
                </a:solidFill>
              </a:defRPr>
            </a:lvl1pPr>
          </a:lstStyle>
          <a:p>
            <a:pPr lvl="0"/>
            <a:r>
              <a:rPr lang="en-US"/>
              <a:t>Speaker Contact</a:t>
            </a:r>
          </a:p>
        </p:txBody>
      </p:sp>
      <p:sp>
        <p:nvSpPr>
          <p:cNvPr id="18" name="Text Placeholder 16"/>
          <p:cNvSpPr>
            <a:spLocks noGrp="1"/>
          </p:cNvSpPr>
          <p:nvPr>
            <p:ph type="body" sz="quarter" idx="14" hasCustomPrompt="1"/>
          </p:nvPr>
        </p:nvSpPr>
        <p:spPr>
          <a:xfrm>
            <a:off x="2" y="416590"/>
            <a:ext cx="4906433" cy="668966"/>
          </a:xfrm>
          <a:prstGeom prst="rect">
            <a:avLst/>
          </a:prstGeom>
          <a:solidFill>
            <a:srgbClr val="236192"/>
          </a:solidFill>
        </p:spPr>
        <p:txBody>
          <a:bodyPr vert="horz" wrap="square" lIns="640080" tIns="91440" bIns="164592">
            <a:spAutoFit/>
          </a:bodyPr>
          <a:lstStyle>
            <a:lvl1pPr marL="0" indent="0">
              <a:buNone/>
              <a:defRPr sz="2667" baseline="0">
                <a:solidFill>
                  <a:schemeClr val="bg1"/>
                </a:solidFill>
              </a:defRPr>
            </a:lvl1pPr>
          </a:lstStyle>
          <a:p>
            <a:pPr lvl="0"/>
            <a:r>
              <a:rPr lang="en-US"/>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982566" y="6347609"/>
            <a:ext cx="964583" cy="3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7769479" y="5051334"/>
            <a:ext cx="116923" cy="423333"/>
          </a:xfrm>
          <a:prstGeom prst="rect">
            <a:avLst/>
          </a:prstGeom>
        </p:spPr>
      </p:pic>
      <p:pic>
        <p:nvPicPr>
          <p:cNvPr id="23" name="Picture 22"/>
          <p:cNvPicPr>
            <a:picLocks noChangeAspect="1"/>
          </p:cNvPicPr>
          <p:nvPr userDrawn="1"/>
        </p:nvPicPr>
        <p:blipFill>
          <a:blip r:embed="rId5"/>
          <a:stretch>
            <a:fillRect/>
          </a:stretch>
        </p:blipFill>
        <p:spPr>
          <a:xfrm>
            <a:off x="7713134" y="5206655"/>
            <a:ext cx="114807" cy="114807"/>
          </a:xfrm>
          <a:prstGeom prst="rect">
            <a:avLst/>
          </a:prstGeom>
        </p:spPr>
      </p:pic>
      <p:pic>
        <p:nvPicPr>
          <p:cNvPr id="3" name="Picture 2" descr="A picture containing text, computer&#10;&#10;Description automatically generated">
            <a:extLst>
              <a:ext uri="{FF2B5EF4-FFF2-40B4-BE49-F238E27FC236}">
                <a16:creationId xmlns:a16="http://schemas.microsoft.com/office/drawing/2014/main" id="{435711E8-992D-586E-0240-AEFC6F811AB1}"/>
              </a:ext>
            </a:extLst>
          </p:cNvPr>
          <p:cNvPicPr>
            <a:picLocks noChangeAspect="1"/>
          </p:cNvPicPr>
          <p:nvPr userDrawn="1"/>
        </p:nvPicPr>
        <p:blipFill>
          <a:blip r:embed="rId6"/>
          <a:stretch>
            <a:fillRect/>
          </a:stretch>
        </p:blipFill>
        <p:spPr>
          <a:xfrm>
            <a:off x="9019528" y="6142946"/>
            <a:ext cx="1731331" cy="787614"/>
          </a:xfrm>
          <a:prstGeom prst="rect">
            <a:avLst/>
          </a:prstGeom>
        </p:spPr>
      </p:pic>
    </p:spTree>
    <p:extLst>
      <p:ext uri="{BB962C8B-B14F-4D97-AF65-F5344CB8AC3E}">
        <p14:creationId xmlns:p14="http://schemas.microsoft.com/office/powerpoint/2010/main" val="157072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944553"/>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64" r:id="rId12"/>
    <p:sldLayoutId id="214748378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57444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 id="2147483770" r:id="rId13"/>
    <p:sldLayoutId id="2147483774" r:id="rId14"/>
    <p:sldLayoutId id="2147483775" r:id="rId15"/>
    <p:sldLayoutId id="2147483776" r:id="rId16"/>
    <p:sldLayoutId id="2147483783" r:id="rId17"/>
    <p:sldLayoutId id="214748378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hyperlink" Target="mailto:Lynn_connaway@oclc.org" TargetMode="External"/><Relationship Id="rId2" Type="http://schemas.openxmlformats.org/officeDocument/2006/relationships/notesSlide" Target="../notesSlides/notesSlide36.xml"/><Relationship Id="rId1" Type="http://schemas.openxmlformats.org/officeDocument/2006/relationships/slideLayout" Target="../slideLayouts/slideLayout26.xml"/><Relationship Id="rId4" Type="http://schemas.openxmlformats.org/officeDocument/2006/relationships/hyperlink" Target="mailto:Lesley_langa@oclc.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76CAA-4ECB-DD49-AB49-E9621B03262B}"/>
              </a:ext>
            </a:extLst>
          </p:cNvPr>
          <p:cNvSpPr>
            <a:spLocks noGrp="1"/>
          </p:cNvSpPr>
          <p:nvPr>
            <p:ph type="body" sz="quarter" idx="12"/>
          </p:nvPr>
        </p:nvSpPr>
        <p:spPr>
          <a:xfrm>
            <a:off x="0" y="1649935"/>
            <a:ext cx="5264724" cy="759119"/>
          </a:xfrm>
        </p:spPr>
        <p:txBody>
          <a:bodyPr vert="horz" wrap="square" lIns="609600" tIns="182880" rIns="365760" bIns="243840" anchor="t">
            <a:spAutoFit/>
          </a:bodyPr>
          <a:lstStyle/>
          <a:p>
            <a:r>
              <a:rPr lang="en-US" sz="2100" dirty="0"/>
              <a:t>Works In Progress  |  11 July 2023</a:t>
            </a:r>
          </a:p>
        </p:txBody>
      </p:sp>
      <p:sp>
        <p:nvSpPr>
          <p:cNvPr id="3" name="Text Placeholder 2">
            <a:extLst>
              <a:ext uri="{FF2B5EF4-FFF2-40B4-BE49-F238E27FC236}">
                <a16:creationId xmlns:a16="http://schemas.microsoft.com/office/drawing/2014/main" id="{11EDA392-64FB-FF45-961F-B98AFBC949DC}"/>
              </a:ext>
            </a:extLst>
          </p:cNvPr>
          <p:cNvSpPr>
            <a:spLocks noGrp="1"/>
          </p:cNvSpPr>
          <p:nvPr>
            <p:ph type="body" sz="quarter" idx="16"/>
          </p:nvPr>
        </p:nvSpPr>
        <p:spPr>
          <a:xfrm>
            <a:off x="586291" y="2472342"/>
            <a:ext cx="11018347" cy="1646364"/>
          </a:xfrm>
        </p:spPr>
        <p:txBody>
          <a:bodyPr vert="horz" wrap="square" lIns="609600" tIns="365760" rIns="609600" bIns="365760" anchor="t">
            <a:noAutofit/>
          </a:bodyPr>
          <a:lstStyle/>
          <a:p>
            <a:pPr algn="ctr"/>
            <a:r>
              <a:rPr lang="en-US" sz="3467" dirty="0">
                <a:cs typeface="Arial"/>
              </a:rPr>
              <a:t>Building a National Finding Aid Network:</a:t>
            </a:r>
          </a:p>
          <a:p>
            <a:pPr algn="ctr"/>
            <a:r>
              <a:rPr lang="en-US" sz="3450" dirty="0">
                <a:cs typeface="Arial"/>
              </a:rPr>
              <a:t>End User Research Findings</a:t>
            </a:r>
          </a:p>
        </p:txBody>
      </p:sp>
      <p:sp>
        <p:nvSpPr>
          <p:cNvPr id="4" name="Text Placeholder 3">
            <a:extLst>
              <a:ext uri="{FF2B5EF4-FFF2-40B4-BE49-F238E27FC236}">
                <a16:creationId xmlns:a16="http://schemas.microsoft.com/office/drawing/2014/main" id="{6EAB4EF2-BF8B-824B-AD39-60F90642CFCF}"/>
              </a:ext>
            </a:extLst>
          </p:cNvPr>
          <p:cNvSpPr>
            <a:spLocks noGrp="1"/>
          </p:cNvSpPr>
          <p:nvPr>
            <p:ph type="body" sz="quarter" idx="17"/>
          </p:nvPr>
        </p:nvSpPr>
        <p:spPr>
          <a:xfrm>
            <a:off x="586292" y="4245281"/>
            <a:ext cx="7490908" cy="1633011"/>
          </a:xfrm>
        </p:spPr>
        <p:txBody>
          <a:bodyPr vert="horz" wrap="square" lIns="0" tIns="60960" rIns="121920" bIns="60960" anchor="t">
            <a:spAutoFit/>
          </a:bodyPr>
          <a:lstStyle/>
          <a:p>
            <a:r>
              <a:rPr lang="en-US" sz="2100" dirty="0"/>
              <a:t>Lesley A. Langa, Ph.D. </a:t>
            </a:r>
            <a:r>
              <a:rPr lang="en-US" sz="2100" b="0" dirty="0"/>
              <a:t>(she/her/hers) </a:t>
            </a:r>
            <a:endParaRPr lang="en-US" sz="2133" b="0" dirty="0"/>
          </a:p>
          <a:p>
            <a:r>
              <a:rPr lang="en-US" sz="2133" b="0" dirty="0">
                <a:cs typeface="Arial"/>
              </a:rPr>
              <a:t>Associate Research Scientist, OCLC Research</a:t>
            </a:r>
          </a:p>
          <a:p>
            <a:r>
              <a:rPr lang="en-US" sz="2133" dirty="0">
                <a:ea typeface="+mn-lt"/>
                <a:cs typeface="+mn-lt"/>
              </a:rPr>
              <a:t>Chela Scott Weber </a:t>
            </a:r>
            <a:r>
              <a:rPr lang="en-US" sz="2133" b="0" dirty="0"/>
              <a:t>(she/her/hers) </a:t>
            </a:r>
          </a:p>
          <a:p>
            <a:r>
              <a:rPr lang="en-US" sz="2133" b="0" dirty="0">
                <a:cs typeface="Arial"/>
              </a:rPr>
              <a:t>Senior Program Officer, OCLC Research Library Partnership</a:t>
            </a:r>
          </a:p>
        </p:txBody>
      </p:sp>
    </p:spTree>
    <p:extLst>
      <p:ext uri="{BB962C8B-B14F-4D97-AF65-F5344CB8AC3E}">
        <p14:creationId xmlns:p14="http://schemas.microsoft.com/office/powerpoint/2010/main" val="118676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1"/>
          <p:cNvSpPr txBox="1"/>
          <p:nvPr/>
        </p:nvSpPr>
        <p:spPr>
          <a:xfrm>
            <a:off x="-168442" y="963800"/>
            <a:ext cx="3225704" cy="4930400"/>
          </a:xfrm>
          <a:prstGeom prst="rect">
            <a:avLst/>
          </a:prstGeom>
          <a:noFill/>
          <a:ln>
            <a:noFill/>
          </a:ln>
        </p:spPr>
        <p:txBody>
          <a:bodyPr spcFirstLastPara="1" wrap="square" lIns="91433" tIns="45700" rIns="91433" bIns="45700" anchor="ctr" anchorCtr="0">
            <a:normAutofit/>
          </a:bodyPr>
          <a:lstStyle/>
          <a:p>
            <a:pPr algn="r">
              <a:lnSpc>
                <a:spcPct val="90000"/>
              </a:lnSpc>
            </a:pPr>
            <a:r>
              <a:rPr lang="en-US" sz="4400" b="1">
                <a:solidFill>
                  <a:srgbClr val="4472C4"/>
                </a:solidFill>
              </a:rPr>
              <a:t>User</a:t>
            </a:r>
            <a:endParaRPr sz="4400" b="1">
              <a:solidFill>
                <a:srgbClr val="4472C4"/>
              </a:solidFill>
            </a:endParaRPr>
          </a:p>
          <a:p>
            <a:pPr algn="r">
              <a:lnSpc>
                <a:spcPct val="90000"/>
              </a:lnSpc>
            </a:pPr>
            <a:r>
              <a:rPr lang="en" sz="4400" b="1">
                <a:solidFill>
                  <a:srgbClr val="4472C4"/>
                </a:solidFill>
                <a:latin typeface="Arial"/>
                <a:ea typeface="Arial"/>
                <a:cs typeface="Arial"/>
                <a:sym typeface="Arial"/>
              </a:rPr>
              <a:t>Research Questions</a:t>
            </a:r>
            <a:endParaRPr sz="1467"/>
          </a:p>
        </p:txBody>
      </p:sp>
      <p:sp>
        <p:nvSpPr>
          <p:cNvPr id="586" name="Google Shape;586;p81"/>
          <p:cNvSpPr txBox="1"/>
          <p:nvPr/>
        </p:nvSpPr>
        <p:spPr>
          <a:xfrm>
            <a:off x="3585411" y="168442"/>
            <a:ext cx="8233759" cy="6099033"/>
          </a:xfrm>
          <a:prstGeom prst="rect">
            <a:avLst/>
          </a:prstGeom>
          <a:noFill/>
          <a:ln>
            <a:noFill/>
          </a:ln>
        </p:spPr>
        <p:txBody>
          <a:bodyPr spcFirstLastPara="1" wrap="square" lIns="91433" tIns="45700" rIns="91433" bIns="45700" anchor="ctr" anchorCtr="0">
            <a:normAutofit fontScale="92500"/>
          </a:bodyPr>
          <a:lstStyle/>
          <a:p>
            <a:r>
              <a:rPr lang="en" sz="2800" b="1" dirty="0">
                <a:solidFill>
                  <a:schemeClr val="dk1"/>
                </a:solidFill>
              </a:rPr>
              <a:t>Who</a:t>
            </a:r>
            <a:r>
              <a:rPr lang="en" sz="2800" dirty="0">
                <a:solidFill>
                  <a:schemeClr val="dk1"/>
                </a:solidFill>
              </a:rPr>
              <a:t> are the current users of aggregated archival description?</a:t>
            </a:r>
            <a:endParaRPr sz="2800" dirty="0">
              <a:solidFill>
                <a:schemeClr val="dk1"/>
              </a:solidFill>
            </a:endParaRPr>
          </a:p>
          <a:p>
            <a:endParaRPr sz="2800" dirty="0">
              <a:solidFill>
                <a:schemeClr val="dk1"/>
              </a:solidFill>
            </a:endParaRPr>
          </a:p>
          <a:p>
            <a:r>
              <a:rPr lang="en" sz="2800" dirty="0">
                <a:solidFill>
                  <a:schemeClr val="dk1"/>
                </a:solidFill>
              </a:rPr>
              <a:t>Do current user types align with the persona types and needs identified in recent archival persona work?</a:t>
            </a:r>
            <a:endParaRPr sz="2800" dirty="0">
              <a:solidFill>
                <a:schemeClr val="dk1"/>
              </a:solidFill>
            </a:endParaRPr>
          </a:p>
          <a:p>
            <a:endParaRPr sz="2800" dirty="0">
              <a:solidFill>
                <a:schemeClr val="dk1"/>
              </a:solidFill>
            </a:endParaRPr>
          </a:p>
          <a:p>
            <a:r>
              <a:rPr lang="en" sz="2800" b="1" dirty="0">
                <a:solidFill>
                  <a:schemeClr val="dk1"/>
                </a:solidFill>
              </a:rPr>
              <a:t>Why</a:t>
            </a:r>
            <a:r>
              <a:rPr lang="en" sz="2800" dirty="0">
                <a:solidFill>
                  <a:schemeClr val="dk1"/>
                </a:solidFill>
              </a:rPr>
              <a:t> are the current users trying to discover and access archival collections via aggregation of archival description?</a:t>
            </a:r>
            <a:endParaRPr sz="2800" dirty="0">
              <a:solidFill>
                <a:schemeClr val="dk1"/>
              </a:solidFill>
            </a:endParaRPr>
          </a:p>
          <a:p>
            <a:endParaRPr sz="2800" dirty="0">
              <a:solidFill>
                <a:schemeClr val="dk1"/>
              </a:solidFill>
            </a:endParaRPr>
          </a:p>
          <a:p>
            <a:r>
              <a:rPr lang="en" sz="2800" b="1" dirty="0">
                <a:solidFill>
                  <a:schemeClr val="dk1"/>
                </a:solidFill>
              </a:rPr>
              <a:t>How</a:t>
            </a:r>
            <a:r>
              <a:rPr lang="en" sz="2800" dirty="0">
                <a:solidFill>
                  <a:schemeClr val="dk1"/>
                </a:solidFill>
              </a:rPr>
              <a:t> are current users discovering and accessing aggregations of archival description?</a:t>
            </a:r>
            <a:endParaRPr sz="2800" dirty="0">
              <a:solidFill>
                <a:schemeClr val="dk1"/>
              </a:solidFill>
            </a:endParaRPr>
          </a:p>
          <a:p>
            <a:endParaRPr sz="2800" dirty="0">
              <a:solidFill>
                <a:schemeClr val="dk1"/>
              </a:solidFill>
            </a:endParaRPr>
          </a:p>
          <a:p>
            <a:r>
              <a:rPr lang="en" sz="2800" b="1" dirty="0">
                <a:solidFill>
                  <a:schemeClr val="dk1"/>
                </a:solidFill>
              </a:rPr>
              <a:t>What</a:t>
            </a:r>
            <a:r>
              <a:rPr lang="en" sz="2800" dirty="0">
                <a:solidFill>
                  <a:schemeClr val="dk1"/>
                </a:solidFill>
              </a:rPr>
              <a:t> are the benefits and challenges users face when searching archival description in aggregation?</a:t>
            </a:r>
            <a:endParaRPr sz="2800" dirty="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18EAD-BDA6-B0F2-3564-0FC537C15496}"/>
              </a:ext>
            </a:extLst>
          </p:cNvPr>
          <p:cNvSpPr>
            <a:spLocks noGrp="1"/>
          </p:cNvSpPr>
          <p:nvPr>
            <p:ph type="body" sz="quarter" idx="13"/>
          </p:nvPr>
        </p:nvSpPr>
        <p:spPr/>
        <p:txBody>
          <a:bodyPr/>
          <a:lstStyle/>
          <a:p>
            <a:r>
              <a:rPr lang="en-US"/>
              <a:t>Mixed Methods Research Design</a:t>
            </a:r>
          </a:p>
        </p:txBody>
      </p:sp>
      <p:graphicFrame>
        <p:nvGraphicFramePr>
          <p:cNvPr id="8" name="Diagram 7">
            <a:extLst>
              <a:ext uri="{FF2B5EF4-FFF2-40B4-BE49-F238E27FC236}">
                <a16:creationId xmlns:a16="http://schemas.microsoft.com/office/drawing/2014/main" id="{FDF44196-3D5D-5FFE-AAA7-D69E89AF14DD}"/>
              </a:ext>
            </a:extLst>
          </p:cNvPr>
          <p:cNvGraphicFramePr/>
          <p:nvPr>
            <p:extLst>
              <p:ext uri="{D42A27DB-BD31-4B8C-83A1-F6EECF244321}">
                <p14:modId xmlns:p14="http://schemas.microsoft.com/office/powerpoint/2010/main" val="1002788001"/>
              </p:ext>
            </p:extLst>
          </p:nvPr>
        </p:nvGraphicFramePr>
        <p:xfrm>
          <a:off x="454381" y="552914"/>
          <a:ext cx="11252197" cy="5847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9CA7F70-142A-73F5-06CF-C74841C9EF22}"/>
              </a:ext>
            </a:extLst>
          </p:cNvPr>
          <p:cNvSpPr txBox="1"/>
          <p:nvPr/>
        </p:nvSpPr>
        <p:spPr>
          <a:xfrm>
            <a:off x="5217694" y="2937978"/>
            <a:ext cx="2093495" cy="1077218"/>
          </a:xfrm>
          <a:prstGeom prst="rect">
            <a:avLst/>
          </a:prstGeom>
          <a:noFill/>
        </p:spPr>
        <p:txBody>
          <a:bodyPr wrap="square" rtlCol="0">
            <a:spAutoFit/>
          </a:bodyPr>
          <a:lstStyle/>
          <a:p>
            <a:r>
              <a:rPr lang="en-US" sz="3200"/>
              <a:t>Cluster Analysis</a:t>
            </a:r>
          </a:p>
        </p:txBody>
      </p:sp>
    </p:spTree>
    <p:extLst>
      <p:ext uri="{BB962C8B-B14F-4D97-AF65-F5344CB8AC3E}">
        <p14:creationId xmlns:p14="http://schemas.microsoft.com/office/powerpoint/2010/main" val="41340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72"/>
          <p:cNvSpPr txBox="1"/>
          <p:nvPr/>
        </p:nvSpPr>
        <p:spPr>
          <a:xfrm>
            <a:off x="0" y="963800"/>
            <a:ext cx="3809200" cy="4930400"/>
          </a:xfrm>
          <a:prstGeom prst="rect">
            <a:avLst/>
          </a:prstGeom>
          <a:noFill/>
          <a:ln>
            <a:noFill/>
          </a:ln>
        </p:spPr>
        <p:txBody>
          <a:bodyPr spcFirstLastPara="1" wrap="square" lIns="91433" tIns="45700" rIns="91433" bIns="45700" anchor="ctr" anchorCtr="0">
            <a:normAutofit/>
          </a:bodyPr>
          <a:lstStyle/>
          <a:p>
            <a:pPr algn="r">
              <a:lnSpc>
                <a:spcPct val="90000"/>
              </a:lnSpc>
            </a:pPr>
            <a:r>
              <a:rPr lang="en" sz="4400" b="1" dirty="0">
                <a:solidFill>
                  <a:srgbClr val="4472C4"/>
                </a:solidFill>
                <a:latin typeface="Arial"/>
                <a:ea typeface="Arial"/>
                <a:cs typeface="Arial"/>
                <a:sym typeface="Arial"/>
              </a:rPr>
              <a:t>Pop-Up Survey</a:t>
            </a:r>
            <a:endParaRPr sz="1467" dirty="0"/>
          </a:p>
          <a:p>
            <a:pPr algn="r">
              <a:lnSpc>
                <a:spcPct val="90000"/>
              </a:lnSpc>
              <a:spcBef>
                <a:spcPts val="667"/>
              </a:spcBef>
            </a:pPr>
            <a:r>
              <a:rPr lang="en" sz="4400" b="1" dirty="0">
                <a:solidFill>
                  <a:srgbClr val="4472C4"/>
                </a:solidFill>
                <a:latin typeface="Arial"/>
                <a:ea typeface="Arial"/>
                <a:cs typeface="Arial"/>
                <a:sym typeface="Arial"/>
              </a:rPr>
              <a:t>Methods</a:t>
            </a:r>
            <a:endParaRPr sz="1467" dirty="0"/>
          </a:p>
        </p:txBody>
      </p:sp>
      <p:sp>
        <p:nvSpPr>
          <p:cNvPr id="518" name="Google Shape;518;p72"/>
          <p:cNvSpPr txBox="1"/>
          <p:nvPr/>
        </p:nvSpPr>
        <p:spPr>
          <a:xfrm>
            <a:off x="4486171" y="336369"/>
            <a:ext cx="7417357" cy="5862400"/>
          </a:xfrm>
          <a:prstGeom prst="rect">
            <a:avLst/>
          </a:prstGeom>
          <a:noFill/>
          <a:ln>
            <a:noFill/>
          </a:ln>
        </p:spPr>
        <p:txBody>
          <a:bodyPr spcFirstLastPara="1" wrap="square" lIns="91433" tIns="45700" rIns="91433" bIns="45700" anchor="ctr" anchorCtr="0">
            <a:normAutofit/>
          </a:bodyPr>
          <a:lstStyle/>
          <a:p>
            <a:endParaRPr sz="2800" dirty="0">
              <a:solidFill>
                <a:srgbClr val="000000"/>
              </a:solidFill>
              <a:latin typeface="Calibri"/>
              <a:ea typeface="Calibri"/>
              <a:cs typeface="Calibri"/>
              <a:sym typeface="Calibri"/>
            </a:endParaRPr>
          </a:p>
          <a:p>
            <a:r>
              <a:rPr lang="en" sz="2800" b="1" dirty="0">
                <a:solidFill>
                  <a:schemeClr val="dk1"/>
                </a:solidFill>
                <a:latin typeface="Arial"/>
                <a:ea typeface="Arial"/>
                <a:cs typeface="Arial"/>
                <a:sym typeface="Arial"/>
              </a:rPr>
              <a:t>Purpose</a:t>
            </a:r>
            <a:endParaRPr lang="en-US" sz="1467" dirty="0">
              <a:solidFill>
                <a:schemeClr val="dk1"/>
              </a:solidFill>
            </a:endParaRPr>
          </a:p>
          <a:p>
            <a:pPr marL="456565" indent="-448310">
              <a:buClr>
                <a:schemeClr val="dk1"/>
              </a:buClr>
              <a:buSzPts val="2100"/>
              <a:buFont typeface="Arial"/>
              <a:buChar char="•"/>
            </a:pPr>
            <a:r>
              <a:rPr lang="en" sz="2800" dirty="0">
                <a:solidFill>
                  <a:schemeClr val="dk1"/>
                </a:solidFill>
                <a:latin typeface="Arial"/>
                <a:ea typeface="Arial"/>
                <a:cs typeface="Arial"/>
                <a:sym typeface="Arial"/>
              </a:rPr>
              <a:t>Capture data on users of online aggregators</a:t>
            </a:r>
            <a:endParaRPr lang="en-US" sz="1467" dirty="0">
              <a:solidFill>
                <a:schemeClr val="dk1"/>
              </a:solidFill>
              <a:cs typeface="Arial"/>
            </a:endParaRPr>
          </a:p>
          <a:p>
            <a:pPr marL="456565" indent="-448310">
              <a:buClr>
                <a:schemeClr val="dk1"/>
              </a:buClr>
              <a:buSzPts val="2100"/>
              <a:buFont typeface="Arial"/>
              <a:buChar char="•"/>
            </a:pPr>
            <a:r>
              <a:rPr lang="en" sz="2800" dirty="0">
                <a:solidFill>
                  <a:schemeClr val="dk1"/>
                </a:solidFill>
                <a:latin typeface="Arial"/>
                <a:ea typeface="Arial"/>
                <a:cs typeface="Arial"/>
                <a:sym typeface="Arial"/>
              </a:rPr>
              <a:t>Identify potential interviewees for qualitative analysis</a:t>
            </a:r>
            <a:endParaRPr lang="en-US" sz="1467" dirty="0">
              <a:solidFill>
                <a:schemeClr val="dk1"/>
              </a:solidFill>
              <a:cs typeface="Arial"/>
            </a:endParaRPr>
          </a:p>
          <a:p>
            <a:endParaRPr sz="2800" b="1" dirty="0">
              <a:solidFill>
                <a:schemeClr val="dk1"/>
              </a:solidFill>
              <a:latin typeface="Arial"/>
              <a:ea typeface="Arial"/>
              <a:cs typeface="Arial"/>
              <a:sym typeface="Arial"/>
            </a:endParaRPr>
          </a:p>
          <a:p>
            <a:r>
              <a:rPr lang="en" sz="2800" b="1" dirty="0">
                <a:solidFill>
                  <a:schemeClr val="dk1"/>
                </a:solidFill>
                <a:latin typeface="Arial"/>
                <a:ea typeface="Arial"/>
                <a:cs typeface="Arial"/>
                <a:sym typeface="Arial"/>
              </a:rPr>
              <a:t>Design</a:t>
            </a:r>
            <a:endParaRPr lang="en-US" sz="1467" dirty="0">
              <a:solidFill>
                <a:schemeClr val="dk1"/>
              </a:solidFill>
            </a:endParaRPr>
          </a:p>
          <a:p>
            <a:pPr marL="456565" indent="-448310">
              <a:buClr>
                <a:schemeClr val="dk1"/>
              </a:buClr>
              <a:buSzPts val="2100"/>
              <a:buFont typeface="Arial"/>
              <a:buChar char="•"/>
            </a:pPr>
            <a:r>
              <a:rPr lang="en" sz="2800" dirty="0">
                <a:solidFill>
                  <a:schemeClr val="dk1"/>
                </a:solidFill>
                <a:latin typeface="Arial"/>
                <a:ea typeface="Arial"/>
                <a:cs typeface="Arial"/>
                <a:sym typeface="Arial"/>
              </a:rPr>
              <a:t>Hosted by 12 aggregators</a:t>
            </a:r>
            <a:endParaRPr lang="en-US" sz="1467" dirty="0">
              <a:solidFill>
                <a:schemeClr val="dk1"/>
              </a:solidFill>
              <a:cs typeface="Arial"/>
            </a:endParaRPr>
          </a:p>
          <a:p>
            <a:pPr marL="456565" indent="-448310">
              <a:buClr>
                <a:schemeClr val="dk1"/>
              </a:buClr>
              <a:buSzPts val="2100"/>
              <a:buFont typeface="Arial"/>
              <a:buChar char="•"/>
            </a:pPr>
            <a:r>
              <a:rPr lang="en" sz="2800" dirty="0">
                <a:solidFill>
                  <a:schemeClr val="dk1"/>
                </a:solidFill>
                <a:latin typeface="Arial"/>
                <a:ea typeface="Arial"/>
                <a:cs typeface="Arial"/>
                <a:sym typeface="Arial"/>
              </a:rPr>
              <a:t>Convenience sample</a:t>
            </a:r>
            <a:endParaRPr lang="en-US" sz="1467" dirty="0">
              <a:solidFill>
                <a:schemeClr val="dk1"/>
              </a:solidFill>
              <a:cs typeface="Arial"/>
            </a:endParaRPr>
          </a:p>
          <a:p>
            <a:pPr marL="913765" lvl="1" indent="-448310">
              <a:buClr>
                <a:schemeClr val="dk1"/>
              </a:buClr>
              <a:buSzPts val="2100"/>
              <a:buFont typeface="Arial"/>
              <a:buChar char="•"/>
            </a:pPr>
            <a:r>
              <a:rPr lang="en" sz="2800" dirty="0">
                <a:solidFill>
                  <a:schemeClr val="dk1"/>
                </a:solidFill>
                <a:latin typeface="Arial"/>
                <a:ea typeface="Arial"/>
                <a:cs typeface="Arial"/>
                <a:sym typeface="Arial"/>
              </a:rPr>
              <a:t>Opt-in</a:t>
            </a:r>
            <a:endParaRPr lang="en-US" sz="1467" dirty="0">
              <a:solidFill>
                <a:schemeClr val="dk1"/>
              </a:solidFill>
              <a:cs typeface="Arial"/>
            </a:endParaRPr>
          </a:p>
          <a:p>
            <a:pPr marL="456565" indent="-448310">
              <a:buClr>
                <a:schemeClr val="dk1"/>
              </a:buClr>
              <a:buSzPts val="2100"/>
              <a:buFont typeface="Arial"/>
              <a:buChar char="•"/>
            </a:pPr>
            <a:r>
              <a:rPr lang="en" sz="2800" dirty="0">
                <a:solidFill>
                  <a:schemeClr val="dk1"/>
                </a:solidFill>
                <a:latin typeface="Arial"/>
                <a:ea typeface="Arial"/>
                <a:cs typeface="Arial"/>
                <a:sym typeface="Arial"/>
              </a:rPr>
              <a:t>Opened March - May 2021</a:t>
            </a:r>
            <a:endParaRPr sz="1467" dirty="0">
              <a:solidFill>
                <a:schemeClr val="dk1"/>
              </a:solidFill>
              <a:cs typeface="Arial"/>
            </a:endParaRPr>
          </a:p>
          <a:p>
            <a:pPr marL="456565" indent="-448310">
              <a:buClr>
                <a:schemeClr val="dk1"/>
              </a:buClr>
              <a:buSzPts val="2100"/>
              <a:buFont typeface="Arial"/>
              <a:buChar char="•"/>
            </a:pPr>
            <a:r>
              <a:rPr lang="en" sz="2800" dirty="0">
                <a:solidFill>
                  <a:schemeClr val="dk1"/>
                </a:solidFill>
                <a:latin typeface="Arial"/>
                <a:ea typeface="Arial"/>
                <a:cs typeface="Arial"/>
                <a:sym typeface="Arial"/>
              </a:rPr>
              <a:t>~3,300 responses</a:t>
            </a:r>
            <a:endParaRPr lang="en-US" sz="2800" dirty="0">
              <a:solidFill>
                <a:schemeClr val="dk1"/>
              </a:solidFill>
              <a:latin typeface="Arial"/>
              <a:ea typeface="Arial"/>
              <a:cs typeface="Arial"/>
            </a:endParaRPr>
          </a:p>
          <a:p>
            <a:pPr marL="456565" indent="-270510">
              <a:buClr>
                <a:schemeClr val="dk1"/>
              </a:buClr>
              <a:buSzPts val="2100"/>
            </a:pPr>
            <a:endParaRPr lang="en-US" sz="2800" dirty="0">
              <a:solidFill>
                <a:schemeClr val="dk1"/>
              </a:solidFill>
              <a:latin typeface="Arial"/>
              <a:ea typeface="Arial"/>
              <a:cs typeface="Arial"/>
            </a:endParaRPr>
          </a:p>
          <a:p>
            <a:endParaRPr sz="2400"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0"/>
          <p:cNvSpPr txBox="1"/>
          <p:nvPr/>
        </p:nvSpPr>
        <p:spPr>
          <a:xfrm>
            <a:off x="523409" y="963879"/>
            <a:ext cx="3809200" cy="4930400"/>
          </a:xfrm>
          <a:prstGeom prst="rect">
            <a:avLst/>
          </a:prstGeom>
          <a:noFill/>
          <a:ln>
            <a:noFill/>
          </a:ln>
        </p:spPr>
        <p:txBody>
          <a:bodyPr spcFirstLastPara="1" wrap="square" lIns="91433" tIns="45700" rIns="91433" bIns="45700" anchor="ctr" anchorCtr="0">
            <a:normAutofit/>
          </a:bodyPr>
          <a:lstStyle/>
          <a:p>
            <a:pPr algn="r">
              <a:lnSpc>
                <a:spcPct val="90000"/>
              </a:lnSpc>
            </a:pPr>
            <a:r>
              <a:rPr lang="en" sz="4400" b="1">
                <a:solidFill>
                  <a:srgbClr val="4472C4"/>
                </a:solidFill>
                <a:latin typeface="Arial"/>
                <a:ea typeface="Arial"/>
                <a:cs typeface="Arial"/>
                <a:sym typeface="Arial"/>
              </a:rPr>
              <a:t>Individual Interviews</a:t>
            </a:r>
            <a:endParaRPr sz="1467"/>
          </a:p>
          <a:p>
            <a:pPr algn="r">
              <a:lnSpc>
                <a:spcPct val="90000"/>
              </a:lnSpc>
            </a:pPr>
            <a:r>
              <a:rPr lang="en" sz="4400" b="1">
                <a:solidFill>
                  <a:srgbClr val="4472C4"/>
                </a:solidFill>
                <a:latin typeface="Arial"/>
                <a:ea typeface="Arial"/>
                <a:cs typeface="Arial"/>
                <a:sym typeface="Arial"/>
              </a:rPr>
              <a:t>with Users</a:t>
            </a:r>
            <a:endParaRPr sz="1467">
              <a:solidFill>
                <a:schemeClr val="dk1"/>
              </a:solidFill>
              <a:latin typeface="Arial"/>
              <a:ea typeface="Arial"/>
              <a:cs typeface="Arial"/>
              <a:sym typeface="Arial"/>
            </a:endParaRPr>
          </a:p>
        </p:txBody>
      </p:sp>
      <p:cxnSp>
        <p:nvCxnSpPr>
          <p:cNvPr id="520" name="Google Shape;520;p7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
        <p:nvSpPr>
          <p:cNvPr id="521" name="Google Shape;521;p70"/>
          <p:cNvSpPr txBox="1"/>
          <p:nvPr/>
        </p:nvSpPr>
        <p:spPr>
          <a:xfrm>
            <a:off x="4973353" y="858026"/>
            <a:ext cx="7373871" cy="5278221"/>
          </a:xfrm>
          <a:prstGeom prst="rect">
            <a:avLst/>
          </a:prstGeom>
          <a:noFill/>
          <a:ln>
            <a:noFill/>
          </a:ln>
        </p:spPr>
        <p:txBody>
          <a:bodyPr spcFirstLastPara="1" wrap="square" lIns="91433" tIns="45700" rIns="91433" bIns="45700" anchor="ctr" anchorCtr="0">
            <a:noAutofit/>
          </a:bodyPr>
          <a:lstStyle/>
          <a:p>
            <a:pPr marL="84455">
              <a:lnSpc>
                <a:spcPct val="90000"/>
              </a:lnSpc>
              <a:spcBef>
                <a:spcPts val="533"/>
              </a:spcBef>
            </a:pPr>
            <a:r>
              <a:rPr lang="en" sz="2800" b="1" dirty="0">
                <a:solidFill>
                  <a:schemeClr val="dk1"/>
                </a:solidFill>
                <a:latin typeface="Arial"/>
                <a:ea typeface="Arial"/>
                <a:cs typeface="Arial"/>
                <a:sym typeface="Arial"/>
              </a:rPr>
              <a:t>Purpose: </a:t>
            </a:r>
            <a:endParaRPr lang="en-US" sz="2800" dirty="0">
              <a:solidFill>
                <a:schemeClr val="dk1"/>
              </a:solidFill>
              <a:latin typeface="Arial"/>
              <a:ea typeface="Arial"/>
              <a:cs typeface="Arial"/>
            </a:endParaRPr>
          </a:p>
          <a:p>
            <a:pPr marL="285750" indent="-285750">
              <a:buFont typeface="Arial"/>
              <a:buChar char="•"/>
            </a:pPr>
            <a:r>
              <a:rPr lang="en" sz="2800" dirty="0">
                <a:solidFill>
                  <a:schemeClr val="dk1"/>
                </a:solidFill>
                <a:latin typeface="Arial"/>
                <a:ea typeface="Arial"/>
                <a:cs typeface="Arial"/>
              </a:rPr>
              <a:t>Focus on </a:t>
            </a:r>
            <a:r>
              <a:rPr lang="en" sz="2800" b="1" dirty="0">
                <a:solidFill>
                  <a:schemeClr val="dk1"/>
                </a:solidFill>
                <a:latin typeface="Arial"/>
                <a:ea typeface="Arial"/>
                <a:cs typeface="Arial"/>
              </a:rPr>
              <a:t>why</a:t>
            </a:r>
            <a:r>
              <a:rPr lang="en" sz="2800" dirty="0">
                <a:solidFill>
                  <a:schemeClr val="dk1"/>
                </a:solidFill>
                <a:latin typeface="Arial"/>
                <a:ea typeface="Arial"/>
                <a:cs typeface="Arial"/>
              </a:rPr>
              <a:t> and </a:t>
            </a:r>
            <a:r>
              <a:rPr lang="en" sz="2800" b="1" dirty="0">
                <a:solidFill>
                  <a:schemeClr val="dk1"/>
                </a:solidFill>
                <a:latin typeface="Arial"/>
                <a:ea typeface="Arial"/>
                <a:cs typeface="Arial"/>
              </a:rPr>
              <a:t>how</a:t>
            </a:r>
            <a:r>
              <a:rPr lang="en" sz="2800" dirty="0">
                <a:solidFill>
                  <a:schemeClr val="dk1"/>
                </a:solidFill>
                <a:latin typeface="Arial"/>
                <a:ea typeface="Arial"/>
                <a:cs typeface="Arial"/>
              </a:rPr>
              <a:t> they are discovering and accessing archives, </a:t>
            </a:r>
            <a:r>
              <a:rPr lang="en" sz="2800" b="1" dirty="0">
                <a:solidFill>
                  <a:schemeClr val="dk1"/>
                </a:solidFill>
                <a:latin typeface="Arial"/>
                <a:ea typeface="Arial"/>
                <a:cs typeface="Arial"/>
              </a:rPr>
              <a:t>what</a:t>
            </a:r>
            <a:r>
              <a:rPr lang="en" sz="2800" dirty="0">
                <a:solidFill>
                  <a:schemeClr val="dk1"/>
                </a:solidFill>
                <a:latin typeface="Arial"/>
                <a:ea typeface="Arial"/>
                <a:cs typeface="Arial"/>
              </a:rPr>
              <a:t> they want from aggregation.</a:t>
            </a:r>
            <a:endParaRPr lang="en-US" sz="2800" dirty="0">
              <a:solidFill>
                <a:schemeClr val="dk1"/>
              </a:solidFill>
              <a:latin typeface="Arial"/>
              <a:ea typeface="Arial"/>
              <a:cs typeface="Arial"/>
            </a:endParaRPr>
          </a:p>
          <a:p>
            <a:pPr marL="541655" indent="-457200">
              <a:lnSpc>
                <a:spcPct val="90000"/>
              </a:lnSpc>
              <a:spcBef>
                <a:spcPts val="533"/>
              </a:spcBef>
              <a:buFont typeface="Arial"/>
              <a:buChar char="•"/>
            </a:pPr>
            <a:endParaRPr lang="en" sz="2800" dirty="0">
              <a:solidFill>
                <a:schemeClr val="dk1"/>
              </a:solidFill>
              <a:latin typeface="Arial"/>
              <a:ea typeface="Arial"/>
              <a:cs typeface="Arial"/>
            </a:endParaRPr>
          </a:p>
          <a:p>
            <a:pPr marL="84455">
              <a:lnSpc>
                <a:spcPct val="90000"/>
              </a:lnSpc>
              <a:spcBef>
                <a:spcPts val="533"/>
              </a:spcBef>
            </a:pPr>
            <a:r>
              <a:rPr lang="en" sz="2800" b="1" dirty="0">
                <a:solidFill>
                  <a:schemeClr val="dk1"/>
                </a:solidFill>
                <a:latin typeface="Arial"/>
                <a:ea typeface="Arial"/>
                <a:cs typeface="Arial"/>
              </a:rPr>
              <a:t>Design:</a:t>
            </a:r>
          </a:p>
          <a:p>
            <a:pPr marL="541655" indent="-457200">
              <a:lnSpc>
                <a:spcPct val="90000"/>
              </a:lnSpc>
              <a:spcBef>
                <a:spcPts val="533"/>
              </a:spcBef>
              <a:buFont typeface="Arial"/>
              <a:buChar char="•"/>
            </a:pPr>
            <a:r>
              <a:rPr lang="en" sz="2800" dirty="0">
                <a:solidFill>
                  <a:schemeClr val="dk1"/>
                </a:solidFill>
                <a:latin typeface="Arial"/>
                <a:ea typeface="Arial"/>
                <a:cs typeface="Arial"/>
                <a:sym typeface="Arial"/>
              </a:rPr>
              <a:t>25 interviews, 5 per persona type</a:t>
            </a:r>
            <a:endParaRPr lang="en-US" sz="2800" dirty="0">
              <a:solidFill>
                <a:schemeClr val="dk1"/>
              </a:solidFill>
              <a:latin typeface="Arial"/>
              <a:ea typeface="Arial"/>
              <a:cs typeface="Arial"/>
            </a:endParaRPr>
          </a:p>
          <a:p>
            <a:pPr marL="541655" indent="-457200">
              <a:lnSpc>
                <a:spcPct val="90000"/>
              </a:lnSpc>
              <a:spcBef>
                <a:spcPts val="533"/>
              </a:spcBef>
              <a:buFont typeface="Arial"/>
              <a:buChar char="•"/>
            </a:pPr>
            <a:r>
              <a:rPr lang="en" sz="2800" dirty="0">
                <a:solidFill>
                  <a:schemeClr val="dk1"/>
                </a:solidFill>
                <a:latin typeface="Arial"/>
                <a:ea typeface="Arial"/>
                <a:cs typeface="Arial"/>
                <a:sym typeface="Arial"/>
              </a:rPr>
              <a:t>In-depth, 1:1, 60-minute interviews</a:t>
            </a:r>
            <a:endParaRPr lang="en" sz="2800" dirty="0">
              <a:solidFill>
                <a:schemeClr val="dk1"/>
              </a:solidFill>
              <a:cs typeface="Arial"/>
            </a:endParaRPr>
          </a:p>
          <a:p>
            <a:pPr marL="541655" indent="-457200">
              <a:lnSpc>
                <a:spcPct val="90000"/>
              </a:lnSpc>
              <a:spcBef>
                <a:spcPts val="533"/>
              </a:spcBef>
              <a:buFont typeface="Arial"/>
              <a:buChar char="•"/>
            </a:pPr>
            <a:r>
              <a:rPr lang="en" sz="2800" dirty="0">
                <a:solidFill>
                  <a:schemeClr val="dk1"/>
                </a:solidFill>
                <a:latin typeface="Arial"/>
                <a:ea typeface="Arial"/>
                <a:cs typeface="Arial"/>
              </a:rPr>
              <a:t>Conducted Oct-Dec 2021</a:t>
            </a:r>
          </a:p>
          <a:p>
            <a:pPr marL="541655" indent="-457200">
              <a:lnSpc>
                <a:spcPct val="90000"/>
              </a:lnSpc>
              <a:spcBef>
                <a:spcPts val="533"/>
              </a:spcBef>
              <a:buFont typeface="Arial"/>
              <a:buChar char="•"/>
            </a:pPr>
            <a:r>
              <a:rPr lang="en" sz="2800" dirty="0">
                <a:solidFill>
                  <a:schemeClr val="dk1"/>
                </a:solidFill>
                <a:latin typeface="Arial"/>
                <a:ea typeface="Arial"/>
                <a:cs typeface="Arial"/>
              </a:rPr>
              <a:t>Developed code book</a:t>
            </a:r>
          </a:p>
          <a:p>
            <a:pPr marL="541655" indent="-457200">
              <a:lnSpc>
                <a:spcPct val="90000"/>
              </a:lnSpc>
              <a:spcBef>
                <a:spcPts val="533"/>
              </a:spcBef>
              <a:buFont typeface="Arial"/>
              <a:buChar char="•"/>
            </a:pPr>
            <a:r>
              <a:rPr lang="en" sz="2800" dirty="0">
                <a:solidFill>
                  <a:schemeClr val="dk1"/>
                </a:solidFill>
                <a:latin typeface="Arial"/>
                <a:ea typeface="Arial"/>
                <a:cs typeface="Arial"/>
              </a:rPr>
              <a:t>Coded transcripts in NVivo</a:t>
            </a:r>
            <a:endParaRPr lang="en" dirty="0">
              <a:solidFill>
                <a:schemeClr val="dk1"/>
              </a:solidFill>
            </a:endParaRPr>
          </a:p>
          <a:p>
            <a:pPr marL="541655" lvl="1">
              <a:lnSpc>
                <a:spcPct val="90000"/>
              </a:lnSpc>
              <a:spcBef>
                <a:spcPts val="533"/>
              </a:spcBef>
              <a:buClr>
                <a:srgbClr val="000000"/>
              </a:buClr>
              <a:buSzPts val="1400"/>
            </a:pPr>
            <a:endParaRPr lang="en" sz="3050" dirty="0">
              <a:solidFill>
                <a:srgbClr val="000000"/>
              </a:solidFill>
              <a:latin typeface="Arial"/>
              <a:ea typeface="Arial"/>
              <a:cs typeface="Arial"/>
            </a:endParaRPr>
          </a:p>
          <a:p>
            <a:endParaRPr lang="en-US" sz="3050" dirty="0">
              <a:solidFill>
                <a:srgbClr val="000000"/>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9"/>
          <p:cNvSpPr txBox="1">
            <a:spLocks noGrp="1"/>
          </p:cNvSpPr>
          <p:nvPr>
            <p:ph type="body" sz="quarter" idx="10"/>
          </p:nvPr>
        </p:nvSpPr>
        <p:spPr>
          <a:prstGeom prst="rect">
            <a:avLst/>
          </a:prstGeom>
          <a:noFill/>
          <a:ln w="28575" cap="flat" cmpd="sng">
            <a:solidFill>
              <a:srgbClr val="FFFFFF"/>
            </a:solidFill>
            <a:prstDash val="solid"/>
            <a:round/>
            <a:headEnd type="none" w="sm" len="sm"/>
            <a:tailEnd type="none" w="sm" len="sm"/>
          </a:ln>
        </p:spPr>
        <p:txBody>
          <a:bodyPr spcFirstLastPara="1" wrap="square" lIns="274300" tIns="45700" rIns="274300" bIns="45700" anchor="t" anchorCtr="0">
            <a:spAutoFit/>
          </a:bodyPr>
          <a:lstStyle/>
          <a:p>
            <a:pPr marL="0" indent="0">
              <a:spcBef>
                <a:spcPts val="0"/>
              </a:spcBef>
            </a:pPr>
            <a:r>
              <a:rPr lang="en"/>
              <a:t>R</a:t>
            </a:r>
            <a:r>
              <a:rPr lang="en-US"/>
              <a:t>e</a:t>
            </a:r>
            <a:r>
              <a:rPr lang="en"/>
              <a:t>search Findings</a:t>
            </a:r>
            <a:endParaRPr/>
          </a:p>
        </p:txBody>
      </p:sp>
      <p:sp>
        <p:nvSpPr>
          <p:cNvPr id="2" name="Text Placeholder 1">
            <a:extLst>
              <a:ext uri="{FF2B5EF4-FFF2-40B4-BE49-F238E27FC236}">
                <a16:creationId xmlns:a16="http://schemas.microsoft.com/office/drawing/2014/main" id="{B18F7408-F6E4-5C14-D4DF-C9A2F832836C}"/>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A1A0AF85-3404-CAD6-04DA-93A01B04277B}"/>
              </a:ext>
            </a:extLst>
          </p:cNvPr>
          <p:cNvSpPr>
            <a:spLocks noGrp="1"/>
          </p:cNvSpPr>
          <p:nvPr>
            <p:ph type="body"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DF663E-DE51-EF18-2B67-B071B2B57256}"/>
              </a:ext>
            </a:extLst>
          </p:cNvPr>
          <p:cNvSpPr>
            <a:spLocks noGrp="1"/>
          </p:cNvSpPr>
          <p:nvPr>
            <p:ph type="body" idx="1"/>
          </p:nvPr>
        </p:nvSpPr>
        <p:spPr>
          <a:xfrm>
            <a:off x="-127635" y="251460"/>
            <a:ext cx="12447270" cy="1169838"/>
          </a:xfrm>
        </p:spPr>
        <p:txBody>
          <a:bodyPr/>
          <a:lstStyle/>
          <a:p>
            <a:pPr marL="274320" indent="0"/>
            <a:r>
              <a:rPr lang="en-US" sz="3600" dirty="0"/>
              <a:t>WHO are the users of aggregated archival description?</a:t>
            </a:r>
          </a:p>
        </p:txBody>
      </p:sp>
      <p:graphicFrame>
        <p:nvGraphicFramePr>
          <p:cNvPr id="4" name="Chart 3">
            <a:extLst>
              <a:ext uri="{FF2B5EF4-FFF2-40B4-BE49-F238E27FC236}">
                <a16:creationId xmlns:a16="http://schemas.microsoft.com/office/drawing/2014/main" id="{A2B088B3-DAC3-2536-E584-4774C1B1B8B9}"/>
              </a:ext>
            </a:extLst>
          </p:cNvPr>
          <p:cNvGraphicFramePr/>
          <p:nvPr>
            <p:extLst>
              <p:ext uri="{D42A27DB-BD31-4B8C-83A1-F6EECF244321}">
                <p14:modId xmlns:p14="http://schemas.microsoft.com/office/powerpoint/2010/main" val="3988632754"/>
              </p:ext>
            </p:extLst>
          </p:nvPr>
        </p:nvGraphicFramePr>
        <p:xfrm>
          <a:off x="331470" y="1028700"/>
          <a:ext cx="11400017" cy="53835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2B85BC04-1EA1-3658-C59F-2B064240C165}"/>
              </a:ext>
            </a:extLst>
          </p:cNvPr>
          <p:cNvSpPr txBox="1"/>
          <p:nvPr/>
        </p:nvSpPr>
        <p:spPr>
          <a:xfrm>
            <a:off x="9361170" y="1234876"/>
            <a:ext cx="793807" cy="338554"/>
          </a:xfrm>
          <a:prstGeom prst="rect">
            <a:avLst/>
          </a:prstGeom>
          <a:noFill/>
        </p:spPr>
        <p:txBody>
          <a:bodyPr wrap="none" rtlCol="0">
            <a:spAutoFit/>
          </a:bodyPr>
          <a:lstStyle/>
          <a:p>
            <a:r>
              <a:rPr lang="en-US" sz="1600" dirty="0">
                <a:solidFill>
                  <a:schemeClr val="bg1"/>
                </a:solidFill>
              </a:rPr>
              <a:t>N=660</a:t>
            </a:r>
          </a:p>
        </p:txBody>
      </p:sp>
      <p:sp>
        <p:nvSpPr>
          <p:cNvPr id="6" name="TextBox 5">
            <a:extLst>
              <a:ext uri="{FF2B5EF4-FFF2-40B4-BE49-F238E27FC236}">
                <a16:creationId xmlns:a16="http://schemas.microsoft.com/office/drawing/2014/main" id="{2CDF350C-0DD4-868F-8FCF-9D3B7C812BE4}"/>
              </a:ext>
            </a:extLst>
          </p:cNvPr>
          <p:cNvSpPr txBox="1"/>
          <p:nvPr/>
        </p:nvSpPr>
        <p:spPr>
          <a:xfrm>
            <a:off x="4270108" y="6377940"/>
            <a:ext cx="4041491" cy="338554"/>
          </a:xfrm>
          <a:prstGeom prst="rect">
            <a:avLst/>
          </a:prstGeom>
          <a:noFill/>
        </p:spPr>
        <p:txBody>
          <a:bodyPr wrap="none" rtlCol="0">
            <a:spAutoFit/>
          </a:bodyPr>
          <a:lstStyle/>
          <a:p>
            <a:r>
              <a:rPr lang="en-US" sz="1600" dirty="0"/>
              <a:t>Percentage and no. of users by profession</a:t>
            </a:r>
          </a:p>
        </p:txBody>
      </p:sp>
      <p:sp>
        <p:nvSpPr>
          <p:cNvPr id="7" name="TextBox 6">
            <a:extLst>
              <a:ext uri="{FF2B5EF4-FFF2-40B4-BE49-F238E27FC236}">
                <a16:creationId xmlns:a16="http://schemas.microsoft.com/office/drawing/2014/main" id="{DA093677-48FB-C127-335B-DC24B1B09761}"/>
              </a:ext>
            </a:extLst>
          </p:cNvPr>
          <p:cNvSpPr txBox="1"/>
          <p:nvPr/>
        </p:nvSpPr>
        <p:spPr>
          <a:xfrm>
            <a:off x="1021080" y="6226076"/>
            <a:ext cx="965329" cy="338554"/>
          </a:xfrm>
          <a:prstGeom prst="rect">
            <a:avLst/>
          </a:prstGeom>
          <a:noFill/>
        </p:spPr>
        <p:txBody>
          <a:bodyPr wrap="none" rtlCol="0">
            <a:spAutoFit/>
          </a:bodyPr>
          <a:lstStyle/>
          <a:p>
            <a:r>
              <a:rPr lang="en-US" sz="1600" dirty="0"/>
              <a:t>N=3,078</a:t>
            </a:r>
          </a:p>
        </p:txBody>
      </p:sp>
      <p:sp>
        <p:nvSpPr>
          <p:cNvPr id="8" name="TextBox 7">
            <a:extLst>
              <a:ext uri="{FF2B5EF4-FFF2-40B4-BE49-F238E27FC236}">
                <a16:creationId xmlns:a16="http://schemas.microsoft.com/office/drawing/2014/main" id="{4A5EA98E-61C5-9329-8E4E-FDB1A92256E9}"/>
              </a:ext>
            </a:extLst>
          </p:cNvPr>
          <p:cNvSpPr txBox="1"/>
          <p:nvPr/>
        </p:nvSpPr>
        <p:spPr>
          <a:xfrm>
            <a:off x="7181850" y="1550570"/>
            <a:ext cx="793807" cy="338554"/>
          </a:xfrm>
          <a:prstGeom prst="rect">
            <a:avLst/>
          </a:prstGeom>
          <a:noFill/>
        </p:spPr>
        <p:txBody>
          <a:bodyPr wrap="none" rtlCol="0">
            <a:spAutoFit/>
          </a:bodyPr>
          <a:lstStyle/>
          <a:p>
            <a:r>
              <a:rPr lang="en-US" sz="1600" dirty="0">
                <a:solidFill>
                  <a:schemeClr val="bg1"/>
                </a:solidFill>
              </a:rPr>
              <a:t>N=427</a:t>
            </a:r>
          </a:p>
        </p:txBody>
      </p:sp>
      <p:sp>
        <p:nvSpPr>
          <p:cNvPr id="9" name="TextBox 8">
            <a:extLst>
              <a:ext uri="{FF2B5EF4-FFF2-40B4-BE49-F238E27FC236}">
                <a16:creationId xmlns:a16="http://schemas.microsoft.com/office/drawing/2014/main" id="{39E0B6EF-D5AD-ADDA-46F0-2385F266A4F4}"/>
              </a:ext>
            </a:extLst>
          </p:cNvPr>
          <p:cNvSpPr txBox="1"/>
          <p:nvPr/>
        </p:nvSpPr>
        <p:spPr>
          <a:xfrm>
            <a:off x="5990895" y="1889124"/>
            <a:ext cx="793807" cy="338554"/>
          </a:xfrm>
          <a:prstGeom prst="rect">
            <a:avLst/>
          </a:prstGeom>
          <a:noFill/>
        </p:spPr>
        <p:txBody>
          <a:bodyPr wrap="none" rtlCol="0">
            <a:spAutoFit/>
          </a:bodyPr>
          <a:lstStyle/>
          <a:p>
            <a:r>
              <a:rPr lang="en-US" sz="1600" dirty="0">
                <a:solidFill>
                  <a:schemeClr val="bg1"/>
                </a:solidFill>
              </a:rPr>
              <a:t>N=304</a:t>
            </a:r>
          </a:p>
        </p:txBody>
      </p:sp>
      <p:sp>
        <p:nvSpPr>
          <p:cNvPr id="10" name="TextBox 9">
            <a:extLst>
              <a:ext uri="{FF2B5EF4-FFF2-40B4-BE49-F238E27FC236}">
                <a16:creationId xmlns:a16="http://schemas.microsoft.com/office/drawing/2014/main" id="{2ECA4DFF-37CC-7EE6-1598-AB0DDE5DEEDD}"/>
              </a:ext>
            </a:extLst>
          </p:cNvPr>
          <p:cNvSpPr txBox="1"/>
          <p:nvPr/>
        </p:nvSpPr>
        <p:spPr>
          <a:xfrm>
            <a:off x="5836053" y="2198538"/>
            <a:ext cx="793807" cy="338554"/>
          </a:xfrm>
          <a:prstGeom prst="rect">
            <a:avLst/>
          </a:prstGeom>
          <a:noFill/>
        </p:spPr>
        <p:txBody>
          <a:bodyPr wrap="none" rtlCol="0">
            <a:spAutoFit/>
          </a:bodyPr>
          <a:lstStyle/>
          <a:p>
            <a:r>
              <a:rPr lang="en-US" sz="1600" dirty="0">
                <a:solidFill>
                  <a:schemeClr val="bg1"/>
                </a:solidFill>
              </a:rPr>
              <a:t>N=292</a:t>
            </a:r>
          </a:p>
        </p:txBody>
      </p:sp>
      <p:sp>
        <p:nvSpPr>
          <p:cNvPr id="11" name="TextBox 10">
            <a:extLst>
              <a:ext uri="{FF2B5EF4-FFF2-40B4-BE49-F238E27FC236}">
                <a16:creationId xmlns:a16="http://schemas.microsoft.com/office/drawing/2014/main" id="{6CA050E6-3427-8870-7398-1B1F5FCC3C93}"/>
              </a:ext>
            </a:extLst>
          </p:cNvPr>
          <p:cNvSpPr txBox="1"/>
          <p:nvPr/>
        </p:nvSpPr>
        <p:spPr>
          <a:xfrm>
            <a:off x="5576309" y="2501869"/>
            <a:ext cx="793807" cy="338554"/>
          </a:xfrm>
          <a:prstGeom prst="rect">
            <a:avLst/>
          </a:prstGeom>
          <a:noFill/>
        </p:spPr>
        <p:txBody>
          <a:bodyPr wrap="none" rtlCol="0">
            <a:spAutoFit/>
          </a:bodyPr>
          <a:lstStyle/>
          <a:p>
            <a:r>
              <a:rPr lang="en-US" sz="1600" dirty="0">
                <a:solidFill>
                  <a:schemeClr val="bg1"/>
                </a:solidFill>
              </a:rPr>
              <a:t>N=265</a:t>
            </a:r>
          </a:p>
        </p:txBody>
      </p:sp>
      <p:sp>
        <p:nvSpPr>
          <p:cNvPr id="12" name="TextBox 11">
            <a:extLst>
              <a:ext uri="{FF2B5EF4-FFF2-40B4-BE49-F238E27FC236}">
                <a16:creationId xmlns:a16="http://schemas.microsoft.com/office/drawing/2014/main" id="{15803D50-34F2-29C4-C946-ECA8B09516DD}"/>
              </a:ext>
            </a:extLst>
          </p:cNvPr>
          <p:cNvSpPr txBox="1"/>
          <p:nvPr/>
        </p:nvSpPr>
        <p:spPr>
          <a:xfrm>
            <a:off x="5042246" y="2851502"/>
            <a:ext cx="793807" cy="338554"/>
          </a:xfrm>
          <a:prstGeom prst="rect">
            <a:avLst/>
          </a:prstGeom>
          <a:noFill/>
        </p:spPr>
        <p:txBody>
          <a:bodyPr wrap="none" rtlCol="0">
            <a:spAutoFit/>
          </a:bodyPr>
          <a:lstStyle/>
          <a:p>
            <a:r>
              <a:rPr lang="en-US" sz="1600" dirty="0">
                <a:solidFill>
                  <a:schemeClr val="bg1"/>
                </a:solidFill>
              </a:rPr>
              <a:t>N=205</a:t>
            </a:r>
          </a:p>
        </p:txBody>
      </p:sp>
      <p:sp>
        <p:nvSpPr>
          <p:cNvPr id="13" name="TextBox 12">
            <a:extLst>
              <a:ext uri="{FF2B5EF4-FFF2-40B4-BE49-F238E27FC236}">
                <a16:creationId xmlns:a16="http://schemas.microsoft.com/office/drawing/2014/main" id="{3CCC2F45-96DF-D247-51F4-78EB8B24ED0A}"/>
              </a:ext>
            </a:extLst>
          </p:cNvPr>
          <p:cNvSpPr txBox="1"/>
          <p:nvPr/>
        </p:nvSpPr>
        <p:spPr>
          <a:xfrm>
            <a:off x="4825075" y="3155184"/>
            <a:ext cx="793807" cy="338554"/>
          </a:xfrm>
          <a:prstGeom prst="rect">
            <a:avLst/>
          </a:prstGeom>
          <a:noFill/>
        </p:spPr>
        <p:txBody>
          <a:bodyPr wrap="none" rtlCol="0">
            <a:spAutoFit/>
          </a:bodyPr>
          <a:lstStyle/>
          <a:p>
            <a:r>
              <a:rPr lang="en-US" sz="1600" dirty="0">
                <a:solidFill>
                  <a:schemeClr val="bg1"/>
                </a:solidFill>
              </a:rPr>
              <a:t>N=186</a:t>
            </a:r>
          </a:p>
        </p:txBody>
      </p:sp>
      <p:sp>
        <p:nvSpPr>
          <p:cNvPr id="14" name="TextBox 13">
            <a:extLst>
              <a:ext uri="{FF2B5EF4-FFF2-40B4-BE49-F238E27FC236}">
                <a16:creationId xmlns:a16="http://schemas.microsoft.com/office/drawing/2014/main" id="{AA3FD840-4BE6-1AED-A755-008F53CF0AD7}"/>
              </a:ext>
            </a:extLst>
          </p:cNvPr>
          <p:cNvSpPr txBox="1"/>
          <p:nvPr/>
        </p:nvSpPr>
        <p:spPr>
          <a:xfrm>
            <a:off x="4553324" y="3476593"/>
            <a:ext cx="793807" cy="338554"/>
          </a:xfrm>
          <a:prstGeom prst="rect">
            <a:avLst/>
          </a:prstGeom>
          <a:noFill/>
        </p:spPr>
        <p:txBody>
          <a:bodyPr wrap="none" rtlCol="0">
            <a:spAutoFit/>
          </a:bodyPr>
          <a:lstStyle/>
          <a:p>
            <a:r>
              <a:rPr lang="en-US" sz="1600" dirty="0">
                <a:solidFill>
                  <a:schemeClr val="bg1"/>
                </a:solidFill>
              </a:rPr>
              <a:t>N=157</a:t>
            </a:r>
          </a:p>
        </p:txBody>
      </p:sp>
      <p:sp>
        <p:nvSpPr>
          <p:cNvPr id="15" name="TextBox 14">
            <a:extLst>
              <a:ext uri="{FF2B5EF4-FFF2-40B4-BE49-F238E27FC236}">
                <a16:creationId xmlns:a16="http://schemas.microsoft.com/office/drawing/2014/main" id="{9C05D9B4-9E07-02CC-858A-21A92DA5FE98}"/>
              </a:ext>
            </a:extLst>
          </p:cNvPr>
          <p:cNvSpPr txBox="1"/>
          <p:nvPr/>
        </p:nvSpPr>
        <p:spPr>
          <a:xfrm>
            <a:off x="4493068" y="3797634"/>
            <a:ext cx="793807" cy="338554"/>
          </a:xfrm>
          <a:prstGeom prst="rect">
            <a:avLst/>
          </a:prstGeom>
          <a:noFill/>
        </p:spPr>
        <p:txBody>
          <a:bodyPr wrap="none" rtlCol="0">
            <a:spAutoFit/>
          </a:bodyPr>
          <a:lstStyle/>
          <a:p>
            <a:r>
              <a:rPr lang="en-US" sz="1600" dirty="0">
                <a:solidFill>
                  <a:schemeClr val="bg1"/>
                </a:solidFill>
              </a:rPr>
              <a:t>N=155</a:t>
            </a:r>
          </a:p>
        </p:txBody>
      </p:sp>
      <p:sp>
        <p:nvSpPr>
          <p:cNvPr id="16" name="TextBox 15">
            <a:extLst>
              <a:ext uri="{FF2B5EF4-FFF2-40B4-BE49-F238E27FC236}">
                <a16:creationId xmlns:a16="http://schemas.microsoft.com/office/drawing/2014/main" id="{339843EB-2950-B177-4303-63C8CE812C12}"/>
              </a:ext>
            </a:extLst>
          </p:cNvPr>
          <p:cNvSpPr txBox="1"/>
          <p:nvPr/>
        </p:nvSpPr>
        <p:spPr>
          <a:xfrm>
            <a:off x="4150127" y="4122102"/>
            <a:ext cx="778546" cy="338554"/>
          </a:xfrm>
          <a:prstGeom prst="rect">
            <a:avLst/>
          </a:prstGeom>
          <a:noFill/>
        </p:spPr>
        <p:txBody>
          <a:bodyPr wrap="none" rtlCol="0">
            <a:spAutoFit/>
          </a:bodyPr>
          <a:lstStyle/>
          <a:p>
            <a:r>
              <a:rPr lang="en-US" sz="1600" dirty="0">
                <a:solidFill>
                  <a:schemeClr val="bg1"/>
                </a:solidFill>
              </a:rPr>
              <a:t>N=116</a:t>
            </a:r>
          </a:p>
        </p:txBody>
      </p:sp>
      <p:sp>
        <p:nvSpPr>
          <p:cNvPr id="17" name="TextBox 16">
            <a:extLst>
              <a:ext uri="{FF2B5EF4-FFF2-40B4-BE49-F238E27FC236}">
                <a16:creationId xmlns:a16="http://schemas.microsoft.com/office/drawing/2014/main" id="{E384A91E-3F44-033C-F356-E2884A404F71}"/>
              </a:ext>
            </a:extLst>
          </p:cNvPr>
          <p:cNvSpPr txBox="1"/>
          <p:nvPr/>
        </p:nvSpPr>
        <p:spPr>
          <a:xfrm>
            <a:off x="4065654" y="4428008"/>
            <a:ext cx="679994" cy="338554"/>
          </a:xfrm>
          <a:prstGeom prst="rect">
            <a:avLst/>
          </a:prstGeom>
          <a:noFill/>
        </p:spPr>
        <p:txBody>
          <a:bodyPr wrap="none" rtlCol="0">
            <a:spAutoFit/>
          </a:bodyPr>
          <a:lstStyle/>
          <a:p>
            <a:r>
              <a:rPr lang="en-US" sz="1600" dirty="0">
                <a:solidFill>
                  <a:schemeClr val="bg1"/>
                </a:solidFill>
              </a:rPr>
              <a:t>N=97</a:t>
            </a:r>
          </a:p>
        </p:txBody>
      </p:sp>
      <p:sp>
        <p:nvSpPr>
          <p:cNvPr id="18" name="TextBox 17">
            <a:extLst>
              <a:ext uri="{FF2B5EF4-FFF2-40B4-BE49-F238E27FC236}">
                <a16:creationId xmlns:a16="http://schemas.microsoft.com/office/drawing/2014/main" id="{D46217CB-EF01-C13C-C119-11EA344825EE}"/>
              </a:ext>
            </a:extLst>
          </p:cNvPr>
          <p:cNvSpPr txBox="1"/>
          <p:nvPr/>
        </p:nvSpPr>
        <p:spPr>
          <a:xfrm>
            <a:off x="3779271" y="4756774"/>
            <a:ext cx="679994" cy="338554"/>
          </a:xfrm>
          <a:prstGeom prst="rect">
            <a:avLst/>
          </a:prstGeom>
          <a:noFill/>
        </p:spPr>
        <p:txBody>
          <a:bodyPr wrap="none" rtlCol="0">
            <a:spAutoFit/>
          </a:bodyPr>
          <a:lstStyle/>
          <a:p>
            <a:r>
              <a:rPr lang="en-US" sz="1600" dirty="0">
                <a:solidFill>
                  <a:schemeClr val="bg1"/>
                </a:solidFill>
              </a:rPr>
              <a:t>N=67</a:t>
            </a:r>
          </a:p>
        </p:txBody>
      </p:sp>
      <p:sp>
        <p:nvSpPr>
          <p:cNvPr id="19" name="TextBox 18">
            <a:extLst>
              <a:ext uri="{FF2B5EF4-FFF2-40B4-BE49-F238E27FC236}">
                <a16:creationId xmlns:a16="http://schemas.microsoft.com/office/drawing/2014/main" id="{E7046F72-A7A0-B03A-5F11-02637E0DFEE9}"/>
              </a:ext>
            </a:extLst>
          </p:cNvPr>
          <p:cNvSpPr txBox="1"/>
          <p:nvPr/>
        </p:nvSpPr>
        <p:spPr>
          <a:xfrm>
            <a:off x="3756411" y="5068619"/>
            <a:ext cx="679994" cy="338554"/>
          </a:xfrm>
          <a:prstGeom prst="rect">
            <a:avLst/>
          </a:prstGeom>
          <a:noFill/>
        </p:spPr>
        <p:txBody>
          <a:bodyPr wrap="none" rtlCol="0">
            <a:spAutoFit/>
          </a:bodyPr>
          <a:lstStyle/>
          <a:p>
            <a:r>
              <a:rPr lang="en-US" sz="1600" dirty="0">
                <a:solidFill>
                  <a:schemeClr val="bg1"/>
                </a:solidFill>
              </a:rPr>
              <a:t>N=66</a:t>
            </a:r>
          </a:p>
        </p:txBody>
      </p:sp>
      <p:sp>
        <p:nvSpPr>
          <p:cNvPr id="20" name="TextBox 19">
            <a:extLst>
              <a:ext uri="{FF2B5EF4-FFF2-40B4-BE49-F238E27FC236}">
                <a16:creationId xmlns:a16="http://schemas.microsoft.com/office/drawing/2014/main" id="{DB4D8F42-F017-4593-5ED3-EF366EEC844A}"/>
              </a:ext>
            </a:extLst>
          </p:cNvPr>
          <p:cNvSpPr txBox="1"/>
          <p:nvPr/>
        </p:nvSpPr>
        <p:spPr>
          <a:xfrm>
            <a:off x="4667137" y="5374525"/>
            <a:ext cx="679994" cy="338554"/>
          </a:xfrm>
          <a:prstGeom prst="rect">
            <a:avLst/>
          </a:prstGeom>
          <a:noFill/>
        </p:spPr>
        <p:txBody>
          <a:bodyPr wrap="none" rtlCol="0">
            <a:spAutoFit/>
          </a:bodyPr>
          <a:lstStyle/>
          <a:p>
            <a:r>
              <a:rPr lang="en-US" sz="1600" dirty="0"/>
              <a:t>N=48</a:t>
            </a:r>
          </a:p>
        </p:txBody>
      </p:sp>
      <p:sp>
        <p:nvSpPr>
          <p:cNvPr id="21" name="TextBox 20">
            <a:extLst>
              <a:ext uri="{FF2B5EF4-FFF2-40B4-BE49-F238E27FC236}">
                <a16:creationId xmlns:a16="http://schemas.microsoft.com/office/drawing/2014/main" id="{2B18E591-960B-0B77-BC7F-F9DC4D68D68F}"/>
              </a:ext>
            </a:extLst>
          </p:cNvPr>
          <p:cNvSpPr txBox="1"/>
          <p:nvPr/>
        </p:nvSpPr>
        <p:spPr>
          <a:xfrm>
            <a:off x="4553324" y="5700797"/>
            <a:ext cx="679994" cy="338554"/>
          </a:xfrm>
          <a:prstGeom prst="rect">
            <a:avLst/>
          </a:prstGeom>
          <a:noFill/>
        </p:spPr>
        <p:txBody>
          <a:bodyPr wrap="none" rtlCol="0">
            <a:spAutoFit/>
          </a:bodyPr>
          <a:lstStyle/>
          <a:p>
            <a:r>
              <a:rPr lang="en-US" sz="1600" dirty="0"/>
              <a:t>N=33</a:t>
            </a:r>
          </a:p>
        </p:txBody>
      </p:sp>
    </p:spTree>
    <p:extLst>
      <p:ext uri="{BB962C8B-B14F-4D97-AF65-F5344CB8AC3E}">
        <p14:creationId xmlns:p14="http://schemas.microsoft.com/office/powerpoint/2010/main" val="167233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389EE1-3B66-5CAE-7D8F-3F0ADF127C1B}"/>
              </a:ext>
            </a:extLst>
          </p:cNvPr>
          <p:cNvSpPr>
            <a:spLocks noGrp="1"/>
          </p:cNvSpPr>
          <p:nvPr>
            <p:ph type="body" idx="1"/>
          </p:nvPr>
        </p:nvSpPr>
        <p:spPr>
          <a:xfrm>
            <a:off x="0" y="277497"/>
            <a:ext cx="12192000" cy="915200"/>
          </a:xfrm>
        </p:spPr>
        <p:txBody>
          <a:bodyPr/>
          <a:lstStyle/>
          <a:p>
            <a:pPr marL="274320" indent="0"/>
            <a:r>
              <a:rPr lang="en-US" sz="3800" dirty="0"/>
              <a:t>WHO are users of aggregated archival description?</a:t>
            </a:r>
          </a:p>
        </p:txBody>
      </p:sp>
      <p:graphicFrame>
        <p:nvGraphicFramePr>
          <p:cNvPr id="3" name="Chart 2">
            <a:extLst>
              <a:ext uri="{FF2B5EF4-FFF2-40B4-BE49-F238E27FC236}">
                <a16:creationId xmlns:a16="http://schemas.microsoft.com/office/drawing/2014/main" id="{AEA7FB2D-8358-1048-67BF-6962A78ECC4F}"/>
              </a:ext>
            </a:extLst>
          </p:cNvPr>
          <p:cNvGraphicFramePr/>
          <p:nvPr>
            <p:extLst>
              <p:ext uri="{D42A27DB-BD31-4B8C-83A1-F6EECF244321}">
                <p14:modId xmlns:p14="http://schemas.microsoft.com/office/powerpoint/2010/main" val="1647192791"/>
              </p:ext>
            </p:extLst>
          </p:nvPr>
        </p:nvGraphicFramePr>
        <p:xfrm>
          <a:off x="582931" y="1009817"/>
          <a:ext cx="10535644" cy="520756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D9345B7-3020-58F3-5FBF-6430A012B8F9}"/>
              </a:ext>
            </a:extLst>
          </p:cNvPr>
          <p:cNvSpPr txBox="1"/>
          <p:nvPr/>
        </p:nvSpPr>
        <p:spPr>
          <a:xfrm>
            <a:off x="868680" y="6073676"/>
            <a:ext cx="965329" cy="338554"/>
          </a:xfrm>
          <a:prstGeom prst="rect">
            <a:avLst/>
          </a:prstGeom>
          <a:noFill/>
        </p:spPr>
        <p:txBody>
          <a:bodyPr wrap="none" rtlCol="0">
            <a:spAutoFit/>
          </a:bodyPr>
          <a:lstStyle/>
          <a:p>
            <a:r>
              <a:rPr lang="en-US" sz="1600" dirty="0"/>
              <a:t>N=3,105</a:t>
            </a:r>
          </a:p>
        </p:txBody>
      </p:sp>
      <p:sp>
        <p:nvSpPr>
          <p:cNvPr id="5" name="TextBox 4">
            <a:extLst>
              <a:ext uri="{FF2B5EF4-FFF2-40B4-BE49-F238E27FC236}">
                <a16:creationId xmlns:a16="http://schemas.microsoft.com/office/drawing/2014/main" id="{65755823-E954-F60D-723D-341DCE5C79BE}"/>
              </a:ext>
            </a:extLst>
          </p:cNvPr>
          <p:cNvSpPr txBox="1"/>
          <p:nvPr/>
        </p:nvSpPr>
        <p:spPr>
          <a:xfrm>
            <a:off x="4186948" y="5976252"/>
            <a:ext cx="4213013" cy="338554"/>
          </a:xfrm>
          <a:prstGeom prst="rect">
            <a:avLst/>
          </a:prstGeom>
          <a:noFill/>
        </p:spPr>
        <p:txBody>
          <a:bodyPr wrap="none" rtlCol="0">
            <a:spAutoFit/>
          </a:bodyPr>
          <a:lstStyle/>
          <a:p>
            <a:r>
              <a:rPr lang="en-US" sz="1600" dirty="0"/>
              <a:t>Percentage and no. of users by age in years</a:t>
            </a:r>
          </a:p>
        </p:txBody>
      </p:sp>
      <p:sp>
        <p:nvSpPr>
          <p:cNvPr id="6" name="TextBox 5">
            <a:extLst>
              <a:ext uri="{FF2B5EF4-FFF2-40B4-BE49-F238E27FC236}">
                <a16:creationId xmlns:a16="http://schemas.microsoft.com/office/drawing/2014/main" id="{D47FF317-EA38-CAAB-A05F-B7A56ECCC162}"/>
              </a:ext>
            </a:extLst>
          </p:cNvPr>
          <p:cNvSpPr txBox="1"/>
          <p:nvPr/>
        </p:nvSpPr>
        <p:spPr>
          <a:xfrm>
            <a:off x="1822579" y="1506453"/>
            <a:ext cx="965329" cy="338554"/>
          </a:xfrm>
          <a:prstGeom prst="rect">
            <a:avLst/>
          </a:prstGeom>
          <a:noFill/>
        </p:spPr>
        <p:txBody>
          <a:bodyPr wrap="none" rtlCol="0">
            <a:spAutoFit/>
          </a:bodyPr>
          <a:lstStyle/>
          <a:p>
            <a:r>
              <a:rPr lang="en-US" sz="1600" dirty="0">
                <a:solidFill>
                  <a:schemeClr val="bg1"/>
                </a:solidFill>
              </a:rPr>
              <a:t>N=1,089</a:t>
            </a:r>
          </a:p>
        </p:txBody>
      </p:sp>
      <p:sp>
        <p:nvSpPr>
          <p:cNvPr id="7" name="TextBox 6">
            <a:extLst>
              <a:ext uri="{FF2B5EF4-FFF2-40B4-BE49-F238E27FC236}">
                <a16:creationId xmlns:a16="http://schemas.microsoft.com/office/drawing/2014/main" id="{1BFC2B1E-2B03-2B6E-72A6-B0B1AA98790E}"/>
              </a:ext>
            </a:extLst>
          </p:cNvPr>
          <p:cNvSpPr txBox="1"/>
          <p:nvPr/>
        </p:nvSpPr>
        <p:spPr>
          <a:xfrm>
            <a:off x="3257550" y="2915086"/>
            <a:ext cx="793807" cy="338554"/>
          </a:xfrm>
          <a:prstGeom prst="rect">
            <a:avLst/>
          </a:prstGeom>
          <a:noFill/>
        </p:spPr>
        <p:txBody>
          <a:bodyPr wrap="none" rtlCol="0">
            <a:spAutoFit/>
          </a:bodyPr>
          <a:lstStyle/>
          <a:p>
            <a:r>
              <a:rPr lang="en-US" sz="1600" dirty="0">
                <a:solidFill>
                  <a:schemeClr val="bg1"/>
                </a:solidFill>
              </a:rPr>
              <a:t>N=715</a:t>
            </a:r>
          </a:p>
        </p:txBody>
      </p:sp>
      <p:sp>
        <p:nvSpPr>
          <p:cNvPr id="8" name="TextBox 7">
            <a:extLst>
              <a:ext uri="{FF2B5EF4-FFF2-40B4-BE49-F238E27FC236}">
                <a16:creationId xmlns:a16="http://schemas.microsoft.com/office/drawing/2014/main" id="{D62278AB-21C8-E17F-32D8-CD0DA124ABBF}"/>
              </a:ext>
            </a:extLst>
          </p:cNvPr>
          <p:cNvSpPr txBox="1"/>
          <p:nvPr/>
        </p:nvSpPr>
        <p:spPr>
          <a:xfrm>
            <a:off x="4583430" y="3863776"/>
            <a:ext cx="793807" cy="338554"/>
          </a:xfrm>
          <a:prstGeom prst="rect">
            <a:avLst/>
          </a:prstGeom>
          <a:noFill/>
        </p:spPr>
        <p:txBody>
          <a:bodyPr wrap="none" rtlCol="0">
            <a:spAutoFit/>
          </a:bodyPr>
          <a:lstStyle/>
          <a:p>
            <a:r>
              <a:rPr lang="en-US" sz="1600" dirty="0">
                <a:solidFill>
                  <a:schemeClr val="bg1"/>
                </a:solidFill>
              </a:rPr>
              <a:t>N=461</a:t>
            </a:r>
          </a:p>
        </p:txBody>
      </p:sp>
      <p:sp>
        <p:nvSpPr>
          <p:cNvPr id="9" name="TextBox 8">
            <a:extLst>
              <a:ext uri="{FF2B5EF4-FFF2-40B4-BE49-F238E27FC236}">
                <a16:creationId xmlns:a16="http://schemas.microsoft.com/office/drawing/2014/main" id="{43D6E431-34AD-A14C-1685-2A0E6B20E00B}"/>
              </a:ext>
            </a:extLst>
          </p:cNvPr>
          <p:cNvSpPr txBox="1"/>
          <p:nvPr/>
        </p:nvSpPr>
        <p:spPr>
          <a:xfrm>
            <a:off x="5896552" y="4343836"/>
            <a:ext cx="793807" cy="338554"/>
          </a:xfrm>
          <a:prstGeom prst="rect">
            <a:avLst/>
          </a:prstGeom>
          <a:noFill/>
        </p:spPr>
        <p:txBody>
          <a:bodyPr wrap="none" rtlCol="0">
            <a:spAutoFit/>
          </a:bodyPr>
          <a:lstStyle/>
          <a:p>
            <a:r>
              <a:rPr lang="en-US" sz="1600" dirty="0">
                <a:solidFill>
                  <a:schemeClr val="bg1"/>
                </a:solidFill>
              </a:rPr>
              <a:t>N=335</a:t>
            </a:r>
          </a:p>
        </p:txBody>
      </p:sp>
      <p:sp>
        <p:nvSpPr>
          <p:cNvPr id="10" name="TextBox 9">
            <a:extLst>
              <a:ext uri="{FF2B5EF4-FFF2-40B4-BE49-F238E27FC236}">
                <a16:creationId xmlns:a16="http://schemas.microsoft.com/office/drawing/2014/main" id="{A8596021-6216-2EB4-E6F2-54D7D87EEE17}"/>
              </a:ext>
            </a:extLst>
          </p:cNvPr>
          <p:cNvSpPr txBox="1"/>
          <p:nvPr/>
        </p:nvSpPr>
        <p:spPr>
          <a:xfrm>
            <a:off x="7273290" y="4513113"/>
            <a:ext cx="793807" cy="338554"/>
          </a:xfrm>
          <a:prstGeom prst="rect">
            <a:avLst/>
          </a:prstGeom>
          <a:noFill/>
        </p:spPr>
        <p:txBody>
          <a:bodyPr wrap="none" rtlCol="0">
            <a:spAutoFit/>
          </a:bodyPr>
          <a:lstStyle/>
          <a:p>
            <a:r>
              <a:rPr lang="en-US" sz="1600" dirty="0">
                <a:solidFill>
                  <a:schemeClr val="bg1"/>
                </a:solidFill>
              </a:rPr>
              <a:t>N=290</a:t>
            </a:r>
          </a:p>
        </p:txBody>
      </p:sp>
      <p:sp>
        <p:nvSpPr>
          <p:cNvPr id="11" name="TextBox 10">
            <a:extLst>
              <a:ext uri="{FF2B5EF4-FFF2-40B4-BE49-F238E27FC236}">
                <a16:creationId xmlns:a16="http://schemas.microsoft.com/office/drawing/2014/main" id="{586246BB-B9C5-4B71-C2DB-3BC3A975D7C9}"/>
              </a:ext>
            </a:extLst>
          </p:cNvPr>
          <p:cNvSpPr txBox="1"/>
          <p:nvPr/>
        </p:nvSpPr>
        <p:spPr>
          <a:xfrm>
            <a:off x="8610600" y="4851667"/>
            <a:ext cx="793807" cy="338554"/>
          </a:xfrm>
          <a:prstGeom prst="rect">
            <a:avLst/>
          </a:prstGeom>
          <a:noFill/>
        </p:spPr>
        <p:txBody>
          <a:bodyPr wrap="none" rtlCol="0">
            <a:spAutoFit/>
          </a:bodyPr>
          <a:lstStyle/>
          <a:p>
            <a:r>
              <a:rPr lang="en-US" sz="1600" dirty="0">
                <a:solidFill>
                  <a:schemeClr val="bg1"/>
                </a:solidFill>
              </a:rPr>
              <a:t>N=198</a:t>
            </a:r>
          </a:p>
        </p:txBody>
      </p:sp>
      <p:sp>
        <p:nvSpPr>
          <p:cNvPr id="12" name="TextBox 11">
            <a:extLst>
              <a:ext uri="{FF2B5EF4-FFF2-40B4-BE49-F238E27FC236}">
                <a16:creationId xmlns:a16="http://schemas.microsoft.com/office/drawing/2014/main" id="{80B2A171-98C8-0666-A3C7-C283866885E2}"/>
              </a:ext>
            </a:extLst>
          </p:cNvPr>
          <p:cNvSpPr txBox="1"/>
          <p:nvPr/>
        </p:nvSpPr>
        <p:spPr>
          <a:xfrm>
            <a:off x="10515776" y="5249544"/>
            <a:ext cx="679994" cy="338554"/>
          </a:xfrm>
          <a:prstGeom prst="rect">
            <a:avLst/>
          </a:prstGeom>
          <a:noFill/>
        </p:spPr>
        <p:txBody>
          <a:bodyPr wrap="none" rtlCol="0">
            <a:spAutoFit/>
          </a:bodyPr>
          <a:lstStyle/>
          <a:p>
            <a:r>
              <a:rPr lang="en-US" sz="1600" dirty="0"/>
              <a:t>N=17</a:t>
            </a:r>
          </a:p>
        </p:txBody>
      </p:sp>
      <p:sp>
        <p:nvSpPr>
          <p:cNvPr id="13" name="TextBox 12">
            <a:extLst>
              <a:ext uri="{FF2B5EF4-FFF2-40B4-BE49-F238E27FC236}">
                <a16:creationId xmlns:a16="http://schemas.microsoft.com/office/drawing/2014/main" id="{ACC58CA5-6BC1-9A3B-B1B1-165490276757}"/>
              </a:ext>
            </a:extLst>
          </p:cNvPr>
          <p:cNvSpPr txBox="1"/>
          <p:nvPr/>
        </p:nvSpPr>
        <p:spPr>
          <a:xfrm>
            <a:off x="0" y="6412230"/>
            <a:ext cx="4249881" cy="338554"/>
          </a:xfrm>
          <a:prstGeom prst="rect">
            <a:avLst/>
          </a:prstGeom>
          <a:noFill/>
        </p:spPr>
        <p:txBody>
          <a:bodyPr wrap="none" rtlCol="0">
            <a:spAutoFit/>
          </a:bodyPr>
          <a:lstStyle/>
          <a:p>
            <a:r>
              <a:rPr lang="en-US" sz="1600" dirty="0"/>
              <a:t>2.1% of respondents did not report their age.</a:t>
            </a:r>
          </a:p>
        </p:txBody>
      </p:sp>
    </p:spTree>
    <p:extLst>
      <p:ext uri="{BB962C8B-B14F-4D97-AF65-F5344CB8AC3E}">
        <p14:creationId xmlns:p14="http://schemas.microsoft.com/office/powerpoint/2010/main" val="2982429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63BC99-6D5A-22ED-0A65-3A5706BC4CC9}"/>
              </a:ext>
            </a:extLst>
          </p:cNvPr>
          <p:cNvSpPr>
            <a:spLocks noGrp="1"/>
          </p:cNvSpPr>
          <p:nvPr>
            <p:ph type="body" idx="1"/>
          </p:nvPr>
        </p:nvSpPr>
        <p:spPr>
          <a:xfrm>
            <a:off x="454380" y="343439"/>
            <a:ext cx="11501399" cy="915200"/>
          </a:xfrm>
        </p:spPr>
        <p:txBody>
          <a:bodyPr/>
          <a:lstStyle/>
          <a:p>
            <a:pPr marL="274320" indent="-274320"/>
            <a:r>
              <a:rPr lang="en-US" sz="3600" dirty="0"/>
              <a:t>WHO are users of aggregated archival description?</a:t>
            </a:r>
          </a:p>
        </p:txBody>
      </p:sp>
      <p:graphicFrame>
        <p:nvGraphicFramePr>
          <p:cNvPr id="3" name="Chart 2">
            <a:extLst>
              <a:ext uri="{FF2B5EF4-FFF2-40B4-BE49-F238E27FC236}">
                <a16:creationId xmlns:a16="http://schemas.microsoft.com/office/drawing/2014/main" id="{29ADC21A-7D8F-F414-CC32-D5B77B4FB6DA}"/>
              </a:ext>
            </a:extLst>
          </p:cNvPr>
          <p:cNvGraphicFramePr/>
          <p:nvPr>
            <p:extLst>
              <p:ext uri="{D42A27DB-BD31-4B8C-83A1-F6EECF244321}">
                <p14:modId xmlns:p14="http://schemas.microsoft.com/office/powerpoint/2010/main" val="1855730111"/>
              </p:ext>
            </p:extLst>
          </p:nvPr>
        </p:nvGraphicFramePr>
        <p:xfrm>
          <a:off x="868680" y="1074421"/>
          <a:ext cx="10402044" cy="54270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727DA78-7D68-4682-1220-CFD40F4D8A50}"/>
              </a:ext>
            </a:extLst>
          </p:cNvPr>
          <p:cNvSpPr txBox="1"/>
          <p:nvPr/>
        </p:nvSpPr>
        <p:spPr>
          <a:xfrm>
            <a:off x="868680" y="6073676"/>
            <a:ext cx="965329" cy="338554"/>
          </a:xfrm>
          <a:prstGeom prst="rect">
            <a:avLst/>
          </a:prstGeom>
          <a:noFill/>
        </p:spPr>
        <p:txBody>
          <a:bodyPr wrap="none" rtlCol="0">
            <a:spAutoFit/>
          </a:bodyPr>
          <a:lstStyle/>
          <a:p>
            <a:r>
              <a:rPr lang="en-US" sz="1600" dirty="0"/>
              <a:t>N=3,172</a:t>
            </a:r>
          </a:p>
        </p:txBody>
      </p:sp>
      <p:sp>
        <p:nvSpPr>
          <p:cNvPr id="5" name="TextBox 4">
            <a:extLst>
              <a:ext uri="{FF2B5EF4-FFF2-40B4-BE49-F238E27FC236}">
                <a16:creationId xmlns:a16="http://schemas.microsoft.com/office/drawing/2014/main" id="{2B939ADC-9F51-8BFD-DD9A-BCC9696D78D8}"/>
              </a:ext>
            </a:extLst>
          </p:cNvPr>
          <p:cNvSpPr txBox="1"/>
          <p:nvPr/>
        </p:nvSpPr>
        <p:spPr>
          <a:xfrm>
            <a:off x="3625686" y="6265813"/>
            <a:ext cx="4620176" cy="338554"/>
          </a:xfrm>
          <a:prstGeom prst="rect">
            <a:avLst/>
          </a:prstGeom>
          <a:noFill/>
        </p:spPr>
        <p:txBody>
          <a:bodyPr wrap="none" rtlCol="0">
            <a:spAutoFit/>
          </a:bodyPr>
          <a:lstStyle/>
          <a:p>
            <a:r>
              <a:rPr lang="en-US" sz="1600" dirty="0"/>
              <a:t>Percentage and no. of users by educational level</a:t>
            </a:r>
          </a:p>
        </p:txBody>
      </p:sp>
      <p:sp>
        <p:nvSpPr>
          <p:cNvPr id="6" name="TextBox 5">
            <a:extLst>
              <a:ext uri="{FF2B5EF4-FFF2-40B4-BE49-F238E27FC236}">
                <a16:creationId xmlns:a16="http://schemas.microsoft.com/office/drawing/2014/main" id="{3CDA2D07-D646-55E8-3EB5-BEB3354276F9}"/>
              </a:ext>
            </a:extLst>
          </p:cNvPr>
          <p:cNvSpPr txBox="1"/>
          <p:nvPr/>
        </p:nvSpPr>
        <p:spPr>
          <a:xfrm>
            <a:off x="2057400" y="1820344"/>
            <a:ext cx="965329" cy="338554"/>
          </a:xfrm>
          <a:prstGeom prst="rect">
            <a:avLst/>
          </a:prstGeom>
          <a:noFill/>
        </p:spPr>
        <p:txBody>
          <a:bodyPr wrap="none" rtlCol="0">
            <a:spAutoFit/>
          </a:bodyPr>
          <a:lstStyle/>
          <a:p>
            <a:r>
              <a:rPr lang="en-US" sz="1600" dirty="0">
                <a:solidFill>
                  <a:schemeClr val="bg1"/>
                </a:solidFill>
              </a:rPr>
              <a:t>N=1,130</a:t>
            </a:r>
          </a:p>
        </p:txBody>
      </p:sp>
      <p:sp>
        <p:nvSpPr>
          <p:cNvPr id="7" name="TextBox 6">
            <a:extLst>
              <a:ext uri="{FF2B5EF4-FFF2-40B4-BE49-F238E27FC236}">
                <a16:creationId xmlns:a16="http://schemas.microsoft.com/office/drawing/2014/main" id="{3E835C31-5E0E-4723-313D-ACC8DFF8E616}"/>
              </a:ext>
            </a:extLst>
          </p:cNvPr>
          <p:cNvSpPr txBox="1"/>
          <p:nvPr/>
        </p:nvSpPr>
        <p:spPr>
          <a:xfrm>
            <a:off x="3682836" y="2697916"/>
            <a:ext cx="793807" cy="338554"/>
          </a:xfrm>
          <a:prstGeom prst="rect">
            <a:avLst/>
          </a:prstGeom>
          <a:noFill/>
        </p:spPr>
        <p:txBody>
          <a:bodyPr wrap="none" rtlCol="0">
            <a:spAutoFit/>
          </a:bodyPr>
          <a:lstStyle/>
          <a:p>
            <a:r>
              <a:rPr lang="en-US" sz="1600" dirty="0">
                <a:solidFill>
                  <a:schemeClr val="bg1"/>
                </a:solidFill>
              </a:rPr>
              <a:t>N=858</a:t>
            </a:r>
          </a:p>
        </p:txBody>
      </p:sp>
      <p:sp>
        <p:nvSpPr>
          <p:cNvPr id="8" name="TextBox 7">
            <a:extLst>
              <a:ext uri="{FF2B5EF4-FFF2-40B4-BE49-F238E27FC236}">
                <a16:creationId xmlns:a16="http://schemas.microsoft.com/office/drawing/2014/main" id="{1C0A1273-4BD7-3A5B-470F-8792163A94D7}"/>
              </a:ext>
            </a:extLst>
          </p:cNvPr>
          <p:cNvSpPr txBox="1"/>
          <p:nvPr/>
        </p:nvSpPr>
        <p:spPr>
          <a:xfrm>
            <a:off x="5187687" y="3943786"/>
            <a:ext cx="793807" cy="338554"/>
          </a:xfrm>
          <a:prstGeom prst="rect">
            <a:avLst/>
          </a:prstGeom>
          <a:noFill/>
        </p:spPr>
        <p:txBody>
          <a:bodyPr wrap="none" rtlCol="0">
            <a:spAutoFit/>
          </a:bodyPr>
          <a:lstStyle/>
          <a:p>
            <a:r>
              <a:rPr lang="en-US" sz="1600" dirty="0">
                <a:solidFill>
                  <a:schemeClr val="bg1"/>
                </a:solidFill>
              </a:rPr>
              <a:t>N=490</a:t>
            </a:r>
          </a:p>
        </p:txBody>
      </p:sp>
      <p:sp>
        <p:nvSpPr>
          <p:cNvPr id="9" name="TextBox 8">
            <a:extLst>
              <a:ext uri="{FF2B5EF4-FFF2-40B4-BE49-F238E27FC236}">
                <a16:creationId xmlns:a16="http://schemas.microsoft.com/office/drawing/2014/main" id="{C2E5F372-875F-D209-1E67-1E895817324C}"/>
              </a:ext>
            </a:extLst>
          </p:cNvPr>
          <p:cNvSpPr txBox="1"/>
          <p:nvPr/>
        </p:nvSpPr>
        <p:spPr>
          <a:xfrm>
            <a:off x="6709410" y="4629586"/>
            <a:ext cx="793807" cy="338554"/>
          </a:xfrm>
          <a:prstGeom prst="rect">
            <a:avLst/>
          </a:prstGeom>
          <a:noFill/>
        </p:spPr>
        <p:txBody>
          <a:bodyPr wrap="none" rtlCol="0">
            <a:spAutoFit/>
          </a:bodyPr>
          <a:lstStyle/>
          <a:p>
            <a:r>
              <a:rPr lang="en-US" sz="1600" dirty="0">
                <a:solidFill>
                  <a:schemeClr val="bg1"/>
                </a:solidFill>
              </a:rPr>
              <a:t>N=283</a:t>
            </a:r>
          </a:p>
        </p:txBody>
      </p:sp>
      <p:sp>
        <p:nvSpPr>
          <p:cNvPr id="10" name="TextBox 9">
            <a:extLst>
              <a:ext uri="{FF2B5EF4-FFF2-40B4-BE49-F238E27FC236}">
                <a16:creationId xmlns:a16="http://schemas.microsoft.com/office/drawing/2014/main" id="{8156CD1B-2DFC-4959-62DC-AF4CC5CD227A}"/>
              </a:ext>
            </a:extLst>
          </p:cNvPr>
          <p:cNvSpPr txBox="1"/>
          <p:nvPr/>
        </p:nvSpPr>
        <p:spPr>
          <a:xfrm>
            <a:off x="8245862" y="4798863"/>
            <a:ext cx="793807" cy="338554"/>
          </a:xfrm>
          <a:prstGeom prst="rect">
            <a:avLst/>
          </a:prstGeom>
          <a:noFill/>
        </p:spPr>
        <p:txBody>
          <a:bodyPr wrap="none" rtlCol="0">
            <a:spAutoFit/>
          </a:bodyPr>
          <a:lstStyle/>
          <a:p>
            <a:r>
              <a:rPr lang="en-US" sz="1600" dirty="0">
                <a:solidFill>
                  <a:schemeClr val="bg1"/>
                </a:solidFill>
              </a:rPr>
              <a:t>N=232</a:t>
            </a:r>
          </a:p>
        </p:txBody>
      </p:sp>
      <p:sp>
        <p:nvSpPr>
          <p:cNvPr id="11" name="TextBox 10">
            <a:extLst>
              <a:ext uri="{FF2B5EF4-FFF2-40B4-BE49-F238E27FC236}">
                <a16:creationId xmlns:a16="http://schemas.microsoft.com/office/drawing/2014/main" id="{EABD51FA-C370-A183-D898-5688D63A9E12}"/>
              </a:ext>
            </a:extLst>
          </p:cNvPr>
          <p:cNvSpPr txBox="1"/>
          <p:nvPr/>
        </p:nvSpPr>
        <p:spPr>
          <a:xfrm>
            <a:off x="9715500" y="4926766"/>
            <a:ext cx="793807" cy="338554"/>
          </a:xfrm>
          <a:prstGeom prst="rect">
            <a:avLst/>
          </a:prstGeom>
          <a:noFill/>
        </p:spPr>
        <p:txBody>
          <a:bodyPr wrap="none" rtlCol="0">
            <a:spAutoFit/>
          </a:bodyPr>
          <a:lstStyle/>
          <a:p>
            <a:r>
              <a:rPr lang="en-US" sz="1600" dirty="0">
                <a:solidFill>
                  <a:schemeClr val="bg1"/>
                </a:solidFill>
              </a:rPr>
              <a:t>N=179</a:t>
            </a:r>
          </a:p>
        </p:txBody>
      </p:sp>
    </p:spTree>
    <p:extLst>
      <p:ext uri="{BB962C8B-B14F-4D97-AF65-F5344CB8AC3E}">
        <p14:creationId xmlns:p14="http://schemas.microsoft.com/office/powerpoint/2010/main" val="2071707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71BB7-F7E0-5069-70CA-F1CA4E8CBEC4}"/>
              </a:ext>
            </a:extLst>
          </p:cNvPr>
          <p:cNvSpPr>
            <a:spLocks noGrp="1"/>
          </p:cNvSpPr>
          <p:nvPr>
            <p:ph type="body" idx="1"/>
          </p:nvPr>
        </p:nvSpPr>
        <p:spPr>
          <a:xfrm>
            <a:off x="625831" y="206279"/>
            <a:ext cx="11252000" cy="915200"/>
          </a:xfrm>
        </p:spPr>
        <p:txBody>
          <a:bodyPr/>
          <a:lstStyle/>
          <a:p>
            <a:pPr algn="ctr"/>
            <a:r>
              <a:rPr lang="en-US" dirty="0"/>
              <a:t>Two-Step Cluster Method</a:t>
            </a:r>
          </a:p>
        </p:txBody>
      </p:sp>
      <p:graphicFrame>
        <p:nvGraphicFramePr>
          <p:cNvPr id="3" name="Chart 2">
            <a:extLst>
              <a:ext uri="{FF2B5EF4-FFF2-40B4-BE49-F238E27FC236}">
                <a16:creationId xmlns:a16="http://schemas.microsoft.com/office/drawing/2014/main" id="{037DE954-7310-0FC6-238D-F29A13F7C9D1}"/>
              </a:ext>
            </a:extLst>
          </p:cNvPr>
          <p:cNvGraphicFramePr/>
          <p:nvPr>
            <p:extLst>
              <p:ext uri="{D42A27DB-BD31-4B8C-83A1-F6EECF244321}">
                <p14:modId xmlns:p14="http://schemas.microsoft.com/office/powerpoint/2010/main" val="1616224948"/>
              </p:ext>
            </p:extLst>
          </p:nvPr>
        </p:nvGraphicFramePr>
        <p:xfrm>
          <a:off x="832126" y="877956"/>
          <a:ext cx="11188700" cy="507668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F5E44F0-DB96-5335-7064-79A0930A24D6}"/>
              </a:ext>
            </a:extLst>
          </p:cNvPr>
          <p:cNvSpPr txBox="1"/>
          <p:nvPr/>
        </p:nvSpPr>
        <p:spPr>
          <a:xfrm>
            <a:off x="868680" y="6073676"/>
            <a:ext cx="965329" cy="338554"/>
          </a:xfrm>
          <a:prstGeom prst="rect">
            <a:avLst/>
          </a:prstGeom>
          <a:noFill/>
        </p:spPr>
        <p:txBody>
          <a:bodyPr wrap="none" rtlCol="0">
            <a:spAutoFit/>
          </a:bodyPr>
          <a:lstStyle/>
          <a:p>
            <a:r>
              <a:rPr lang="en-US" sz="1600" dirty="0"/>
              <a:t>N=3,032</a:t>
            </a:r>
          </a:p>
        </p:txBody>
      </p:sp>
      <p:pic>
        <p:nvPicPr>
          <p:cNvPr id="5" name="Picture 5" descr="A diagram of a cluster quality&#10;&#10;Description automatically generated">
            <a:extLst>
              <a:ext uri="{FF2B5EF4-FFF2-40B4-BE49-F238E27FC236}">
                <a16:creationId xmlns:a16="http://schemas.microsoft.com/office/drawing/2014/main" id="{34F810DD-560D-C9A5-BF3B-AACBD0E5C66B}"/>
              </a:ext>
            </a:extLst>
          </p:cNvPr>
          <p:cNvPicPr>
            <a:picLocks noChangeAspect="1"/>
          </p:cNvPicPr>
          <p:nvPr/>
        </p:nvPicPr>
        <p:blipFill rotWithShape="1">
          <a:blip r:embed="rId4"/>
          <a:srcRect l="9290" t="9524" r="7923" b="6667"/>
          <a:stretch/>
        </p:blipFill>
        <p:spPr>
          <a:xfrm>
            <a:off x="6348664" y="5179001"/>
            <a:ext cx="5666879" cy="1677780"/>
          </a:xfrm>
          <a:prstGeom prst="rect">
            <a:avLst/>
          </a:prstGeom>
        </p:spPr>
      </p:pic>
    </p:spTree>
    <p:extLst>
      <p:ext uri="{BB962C8B-B14F-4D97-AF65-F5344CB8AC3E}">
        <p14:creationId xmlns:p14="http://schemas.microsoft.com/office/powerpoint/2010/main" val="302421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C5C2FA-2916-10BA-EDBA-B81A2AE02B21}"/>
              </a:ext>
            </a:extLst>
          </p:cNvPr>
          <p:cNvSpPr>
            <a:spLocks noGrp="1"/>
          </p:cNvSpPr>
          <p:nvPr>
            <p:ph type="body" idx="1"/>
          </p:nvPr>
        </p:nvSpPr>
        <p:spPr>
          <a:xfrm>
            <a:off x="-102870" y="211634"/>
            <a:ext cx="12066270" cy="915200"/>
          </a:xfrm>
        </p:spPr>
        <p:txBody>
          <a:bodyPr/>
          <a:lstStyle/>
          <a:p>
            <a:pPr marL="274320" indent="0"/>
            <a:r>
              <a:rPr lang="en-US" sz="3600" dirty="0"/>
              <a:t>WHY are users trying to discover and access archival collections via aggregation of archival description?</a:t>
            </a:r>
          </a:p>
        </p:txBody>
      </p:sp>
      <p:graphicFrame>
        <p:nvGraphicFramePr>
          <p:cNvPr id="3" name="Chart 2">
            <a:extLst>
              <a:ext uri="{FF2B5EF4-FFF2-40B4-BE49-F238E27FC236}">
                <a16:creationId xmlns:a16="http://schemas.microsoft.com/office/drawing/2014/main" id="{6BA1C1F6-6F97-800C-294B-FCA338D5B9E7}"/>
              </a:ext>
            </a:extLst>
          </p:cNvPr>
          <p:cNvGraphicFramePr/>
          <p:nvPr>
            <p:extLst>
              <p:ext uri="{D42A27DB-BD31-4B8C-83A1-F6EECF244321}">
                <p14:modId xmlns:p14="http://schemas.microsoft.com/office/powerpoint/2010/main" val="2937775038"/>
              </p:ext>
            </p:extLst>
          </p:nvPr>
        </p:nvGraphicFramePr>
        <p:xfrm>
          <a:off x="308610" y="1298716"/>
          <a:ext cx="11419564" cy="49992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0109144-48CF-D988-951A-92A01B69349D}"/>
              </a:ext>
            </a:extLst>
          </p:cNvPr>
          <p:cNvSpPr txBox="1"/>
          <p:nvPr/>
        </p:nvSpPr>
        <p:spPr>
          <a:xfrm>
            <a:off x="868680" y="6073676"/>
            <a:ext cx="965329" cy="338554"/>
          </a:xfrm>
          <a:prstGeom prst="rect">
            <a:avLst/>
          </a:prstGeom>
          <a:noFill/>
        </p:spPr>
        <p:txBody>
          <a:bodyPr wrap="none" rtlCol="0">
            <a:spAutoFit/>
          </a:bodyPr>
          <a:lstStyle/>
          <a:p>
            <a:r>
              <a:rPr lang="en-US" sz="1600" dirty="0"/>
              <a:t>N=3,172</a:t>
            </a:r>
          </a:p>
        </p:txBody>
      </p:sp>
      <p:sp>
        <p:nvSpPr>
          <p:cNvPr id="5" name="TextBox 4">
            <a:extLst>
              <a:ext uri="{FF2B5EF4-FFF2-40B4-BE49-F238E27FC236}">
                <a16:creationId xmlns:a16="http://schemas.microsoft.com/office/drawing/2014/main" id="{7D88122D-729D-4F5B-A947-8F4214464F15}"/>
              </a:ext>
            </a:extLst>
          </p:cNvPr>
          <p:cNvSpPr txBox="1"/>
          <p:nvPr/>
        </p:nvSpPr>
        <p:spPr>
          <a:xfrm>
            <a:off x="4270108" y="6377940"/>
            <a:ext cx="4692310" cy="338554"/>
          </a:xfrm>
          <a:prstGeom prst="rect">
            <a:avLst/>
          </a:prstGeom>
          <a:noFill/>
        </p:spPr>
        <p:txBody>
          <a:bodyPr wrap="none" rtlCol="0">
            <a:spAutoFit/>
          </a:bodyPr>
          <a:lstStyle/>
          <a:p>
            <a:r>
              <a:rPr lang="en-US" sz="1600" dirty="0"/>
              <a:t>Percentage and no. of users by research purpose</a:t>
            </a:r>
          </a:p>
        </p:txBody>
      </p:sp>
      <p:sp>
        <p:nvSpPr>
          <p:cNvPr id="6" name="TextBox 5">
            <a:extLst>
              <a:ext uri="{FF2B5EF4-FFF2-40B4-BE49-F238E27FC236}">
                <a16:creationId xmlns:a16="http://schemas.microsoft.com/office/drawing/2014/main" id="{BDC32F4B-C08F-0492-4026-60D91CCBD760}"/>
              </a:ext>
            </a:extLst>
          </p:cNvPr>
          <p:cNvSpPr txBox="1"/>
          <p:nvPr/>
        </p:nvSpPr>
        <p:spPr>
          <a:xfrm>
            <a:off x="9795510" y="1817806"/>
            <a:ext cx="965329" cy="338554"/>
          </a:xfrm>
          <a:prstGeom prst="rect">
            <a:avLst/>
          </a:prstGeom>
          <a:noFill/>
        </p:spPr>
        <p:txBody>
          <a:bodyPr wrap="none" rtlCol="0">
            <a:spAutoFit/>
          </a:bodyPr>
          <a:lstStyle/>
          <a:p>
            <a:r>
              <a:rPr lang="en-US" sz="1600" dirty="0">
                <a:solidFill>
                  <a:schemeClr val="bg1"/>
                </a:solidFill>
              </a:rPr>
              <a:t>N=1,038</a:t>
            </a:r>
          </a:p>
        </p:txBody>
      </p:sp>
      <p:sp>
        <p:nvSpPr>
          <p:cNvPr id="7" name="TextBox 6">
            <a:extLst>
              <a:ext uri="{FF2B5EF4-FFF2-40B4-BE49-F238E27FC236}">
                <a16:creationId xmlns:a16="http://schemas.microsoft.com/office/drawing/2014/main" id="{773CB091-8882-BFFC-C371-766231149E85}"/>
              </a:ext>
            </a:extLst>
          </p:cNvPr>
          <p:cNvSpPr txBox="1"/>
          <p:nvPr/>
        </p:nvSpPr>
        <p:spPr>
          <a:xfrm>
            <a:off x="8202901" y="2244478"/>
            <a:ext cx="793807" cy="338554"/>
          </a:xfrm>
          <a:prstGeom prst="rect">
            <a:avLst/>
          </a:prstGeom>
          <a:noFill/>
        </p:spPr>
        <p:txBody>
          <a:bodyPr wrap="none" rtlCol="0">
            <a:spAutoFit/>
          </a:bodyPr>
          <a:lstStyle/>
          <a:p>
            <a:r>
              <a:rPr lang="en-US" sz="1600" dirty="0">
                <a:solidFill>
                  <a:schemeClr val="bg1"/>
                </a:solidFill>
              </a:rPr>
              <a:t>N=775</a:t>
            </a:r>
          </a:p>
        </p:txBody>
      </p:sp>
      <p:sp>
        <p:nvSpPr>
          <p:cNvPr id="8" name="TextBox 7">
            <a:extLst>
              <a:ext uri="{FF2B5EF4-FFF2-40B4-BE49-F238E27FC236}">
                <a16:creationId xmlns:a16="http://schemas.microsoft.com/office/drawing/2014/main" id="{632888AC-4F09-71B4-6A82-C51A7A227C3A}"/>
              </a:ext>
            </a:extLst>
          </p:cNvPr>
          <p:cNvSpPr txBox="1"/>
          <p:nvPr/>
        </p:nvSpPr>
        <p:spPr>
          <a:xfrm>
            <a:off x="7920990" y="2663042"/>
            <a:ext cx="793807" cy="338554"/>
          </a:xfrm>
          <a:prstGeom prst="rect">
            <a:avLst/>
          </a:prstGeom>
          <a:noFill/>
        </p:spPr>
        <p:txBody>
          <a:bodyPr wrap="none" rtlCol="0">
            <a:spAutoFit/>
          </a:bodyPr>
          <a:lstStyle/>
          <a:p>
            <a:r>
              <a:rPr lang="en-US" sz="1600" dirty="0">
                <a:solidFill>
                  <a:schemeClr val="bg1"/>
                </a:solidFill>
              </a:rPr>
              <a:t>N=723</a:t>
            </a:r>
          </a:p>
        </p:txBody>
      </p:sp>
      <p:sp>
        <p:nvSpPr>
          <p:cNvPr id="9" name="TextBox 8">
            <a:extLst>
              <a:ext uri="{FF2B5EF4-FFF2-40B4-BE49-F238E27FC236}">
                <a16:creationId xmlns:a16="http://schemas.microsoft.com/office/drawing/2014/main" id="{3963BFBB-863B-273B-7A90-9D9B0C767A1D}"/>
              </a:ext>
            </a:extLst>
          </p:cNvPr>
          <p:cNvSpPr txBox="1"/>
          <p:nvPr/>
        </p:nvSpPr>
        <p:spPr>
          <a:xfrm>
            <a:off x="7326630" y="3075694"/>
            <a:ext cx="793807" cy="338554"/>
          </a:xfrm>
          <a:prstGeom prst="rect">
            <a:avLst/>
          </a:prstGeom>
          <a:noFill/>
        </p:spPr>
        <p:txBody>
          <a:bodyPr wrap="none" rtlCol="0">
            <a:spAutoFit/>
          </a:bodyPr>
          <a:lstStyle/>
          <a:p>
            <a:r>
              <a:rPr lang="en-US" sz="1600" dirty="0">
                <a:solidFill>
                  <a:schemeClr val="bg1"/>
                </a:solidFill>
              </a:rPr>
              <a:t>N=633</a:t>
            </a:r>
          </a:p>
        </p:txBody>
      </p:sp>
      <p:sp>
        <p:nvSpPr>
          <p:cNvPr id="10" name="TextBox 9">
            <a:extLst>
              <a:ext uri="{FF2B5EF4-FFF2-40B4-BE49-F238E27FC236}">
                <a16:creationId xmlns:a16="http://schemas.microsoft.com/office/drawing/2014/main" id="{CA095315-C75A-75D3-91B8-11785B458C27}"/>
              </a:ext>
            </a:extLst>
          </p:cNvPr>
          <p:cNvSpPr txBox="1"/>
          <p:nvPr/>
        </p:nvSpPr>
        <p:spPr>
          <a:xfrm>
            <a:off x="7127183" y="3496454"/>
            <a:ext cx="778546" cy="338554"/>
          </a:xfrm>
          <a:prstGeom prst="rect">
            <a:avLst/>
          </a:prstGeom>
          <a:noFill/>
        </p:spPr>
        <p:txBody>
          <a:bodyPr wrap="none" rtlCol="0">
            <a:spAutoFit/>
          </a:bodyPr>
          <a:lstStyle/>
          <a:p>
            <a:r>
              <a:rPr lang="en-US" sz="1600" dirty="0">
                <a:solidFill>
                  <a:schemeClr val="bg1"/>
                </a:solidFill>
              </a:rPr>
              <a:t>N=611</a:t>
            </a:r>
          </a:p>
        </p:txBody>
      </p:sp>
      <p:sp>
        <p:nvSpPr>
          <p:cNvPr id="11" name="TextBox 10">
            <a:extLst>
              <a:ext uri="{FF2B5EF4-FFF2-40B4-BE49-F238E27FC236}">
                <a16:creationId xmlns:a16="http://schemas.microsoft.com/office/drawing/2014/main" id="{7FA2BE61-5445-AE61-6460-401842635DB2}"/>
              </a:ext>
            </a:extLst>
          </p:cNvPr>
          <p:cNvSpPr txBox="1"/>
          <p:nvPr/>
        </p:nvSpPr>
        <p:spPr>
          <a:xfrm>
            <a:off x="4725064" y="3892158"/>
            <a:ext cx="793807" cy="338554"/>
          </a:xfrm>
          <a:prstGeom prst="rect">
            <a:avLst/>
          </a:prstGeom>
          <a:noFill/>
        </p:spPr>
        <p:txBody>
          <a:bodyPr wrap="none" rtlCol="0">
            <a:spAutoFit/>
          </a:bodyPr>
          <a:lstStyle/>
          <a:p>
            <a:r>
              <a:rPr lang="en-US" sz="1600" dirty="0">
                <a:solidFill>
                  <a:schemeClr val="bg1"/>
                </a:solidFill>
              </a:rPr>
              <a:t>N=229</a:t>
            </a:r>
          </a:p>
        </p:txBody>
      </p:sp>
      <p:sp>
        <p:nvSpPr>
          <p:cNvPr id="12" name="TextBox 11">
            <a:extLst>
              <a:ext uri="{FF2B5EF4-FFF2-40B4-BE49-F238E27FC236}">
                <a16:creationId xmlns:a16="http://schemas.microsoft.com/office/drawing/2014/main" id="{A3E77C9F-7587-BC13-E1AF-C4FDE671E004}"/>
              </a:ext>
            </a:extLst>
          </p:cNvPr>
          <p:cNvSpPr txBox="1"/>
          <p:nvPr/>
        </p:nvSpPr>
        <p:spPr>
          <a:xfrm>
            <a:off x="4537710" y="4307400"/>
            <a:ext cx="793807" cy="338554"/>
          </a:xfrm>
          <a:prstGeom prst="rect">
            <a:avLst/>
          </a:prstGeom>
          <a:noFill/>
        </p:spPr>
        <p:txBody>
          <a:bodyPr wrap="none" rtlCol="0">
            <a:spAutoFit/>
          </a:bodyPr>
          <a:lstStyle/>
          <a:p>
            <a:r>
              <a:rPr lang="en-US" sz="1600" dirty="0">
                <a:solidFill>
                  <a:schemeClr val="bg1"/>
                </a:solidFill>
              </a:rPr>
              <a:t>N=207</a:t>
            </a:r>
          </a:p>
        </p:txBody>
      </p:sp>
      <p:sp>
        <p:nvSpPr>
          <p:cNvPr id="13" name="TextBox 12">
            <a:extLst>
              <a:ext uri="{FF2B5EF4-FFF2-40B4-BE49-F238E27FC236}">
                <a16:creationId xmlns:a16="http://schemas.microsoft.com/office/drawing/2014/main" id="{132B26F6-ECEA-32B0-E80B-FF4DA4D9A2A9}"/>
              </a:ext>
            </a:extLst>
          </p:cNvPr>
          <p:cNvSpPr txBox="1"/>
          <p:nvPr/>
        </p:nvSpPr>
        <p:spPr>
          <a:xfrm>
            <a:off x="4270108" y="4714534"/>
            <a:ext cx="793807" cy="338554"/>
          </a:xfrm>
          <a:prstGeom prst="rect">
            <a:avLst/>
          </a:prstGeom>
          <a:noFill/>
        </p:spPr>
        <p:txBody>
          <a:bodyPr wrap="none" rtlCol="0">
            <a:spAutoFit/>
          </a:bodyPr>
          <a:lstStyle/>
          <a:p>
            <a:r>
              <a:rPr lang="en-US" sz="1600" dirty="0">
                <a:solidFill>
                  <a:schemeClr val="bg1"/>
                </a:solidFill>
              </a:rPr>
              <a:t>N=159</a:t>
            </a:r>
          </a:p>
        </p:txBody>
      </p:sp>
      <p:sp>
        <p:nvSpPr>
          <p:cNvPr id="14" name="TextBox 13">
            <a:extLst>
              <a:ext uri="{FF2B5EF4-FFF2-40B4-BE49-F238E27FC236}">
                <a16:creationId xmlns:a16="http://schemas.microsoft.com/office/drawing/2014/main" id="{4CBECDBE-79C6-D626-1E22-72F4C7BE0A69}"/>
              </a:ext>
            </a:extLst>
          </p:cNvPr>
          <p:cNvSpPr txBox="1"/>
          <p:nvPr/>
        </p:nvSpPr>
        <p:spPr>
          <a:xfrm>
            <a:off x="4140806" y="5141496"/>
            <a:ext cx="793807" cy="338554"/>
          </a:xfrm>
          <a:prstGeom prst="rect">
            <a:avLst/>
          </a:prstGeom>
          <a:noFill/>
        </p:spPr>
        <p:txBody>
          <a:bodyPr wrap="none" rtlCol="0">
            <a:spAutoFit/>
          </a:bodyPr>
          <a:lstStyle/>
          <a:p>
            <a:r>
              <a:rPr lang="en-US" sz="1600" dirty="0">
                <a:solidFill>
                  <a:schemeClr val="bg1"/>
                </a:solidFill>
              </a:rPr>
              <a:t>N=148</a:t>
            </a:r>
          </a:p>
        </p:txBody>
      </p:sp>
      <p:sp>
        <p:nvSpPr>
          <p:cNvPr id="15" name="TextBox 14">
            <a:extLst>
              <a:ext uri="{FF2B5EF4-FFF2-40B4-BE49-F238E27FC236}">
                <a16:creationId xmlns:a16="http://schemas.microsoft.com/office/drawing/2014/main" id="{FB6E0453-811D-E3A0-8B4A-4F80CFA7723C}"/>
              </a:ext>
            </a:extLst>
          </p:cNvPr>
          <p:cNvSpPr txBox="1"/>
          <p:nvPr/>
        </p:nvSpPr>
        <p:spPr>
          <a:xfrm>
            <a:off x="4034790" y="5544532"/>
            <a:ext cx="793807" cy="338554"/>
          </a:xfrm>
          <a:prstGeom prst="rect">
            <a:avLst/>
          </a:prstGeom>
          <a:noFill/>
        </p:spPr>
        <p:txBody>
          <a:bodyPr wrap="none" rtlCol="0">
            <a:spAutoFit/>
          </a:bodyPr>
          <a:lstStyle/>
          <a:p>
            <a:r>
              <a:rPr lang="en-US" sz="1600" dirty="0">
                <a:solidFill>
                  <a:schemeClr val="bg1"/>
                </a:solidFill>
              </a:rPr>
              <a:t>N=130</a:t>
            </a:r>
          </a:p>
        </p:txBody>
      </p:sp>
      <p:sp>
        <p:nvSpPr>
          <p:cNvPr id="16" name="TextBox 15">
            <a:extLst>
              <a:ext uri="{FF2B5EF4-FFF2-40B4-BE49-F238E27FC236}">
                <a16:creationId xmlns:a16="http://schemas.microsoft.com/office/drawing/2014/main" id="{0253D180-1CFB-9ECC-1320-5EB920149ED0}"/>
              </a:ext>
            </a:extLst>
          </p:cNvPr>
          <p:cNvSpPr txBox="1"/>
          <p:nvPr/>
        </p:nvSpPr>
        <p:spPr>
          <a:xfrm>
            <a:off x="264115" y="6412230"/>
            <a:ext cx="2787943" cy="338554"/>
          </a:xfrm>
          <a:prstGeom prst="rect">
            <a:avLst/>
          </a:prstGeom>
          <a:noFill/>
        </p:spPr>
        <p:txBody>
          <a:bodyPr wrap="none" rtlCol="0">
            <a:spAutoFit/>
          </a:bodyPr>
          <a:lstStyle/>
          <a:p>
            <a:r>
              <a:rPr lang="en-US" sz="1600" dirty="0"/>
              <a:t>Chart does not sum to 100%</a:t>
            </a:r>
          </a:p>
        </p:txBody>
      </p:sp>
    </p:spTree>
    <p:extLst>
      <p:ext uri="{BB962C8B-B14F-4D97-AF65-F5344CB8AC3E}">
        <p14:creationId xmlns:p14="http://schemas.microsoft.com/office/powerpoint/2010/main" val="2516691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C4C69C-CA15-4907-895A-3453D4F8831A}"/>
              </a:ext>
            </a:extLst>
          </p:cNvPr>
          <p:cNvSpPr>
            <a:spLocks noGrp="1"/>
          </p:cNvSpPr>
          <p:nvPr>
            <p:ph type="body" sz="quarter" idx="13"/>
          </p:nvPr>
        </p:nvSpPr>
        <p:spPr>
          <a:xfrm>
            <a:off x="471006" y="105418"/>
            <a:ext cx="11486607" cy="1563625"/>
          </a:xfrm>
        </p:spPr>
        <p:txBody>
          <a:bodyPr/>
          <a:lstStyle/>
          <a:p>
            <a:pPr algn="ctr"/>
            <a:r>
              <a:rPr lang="en-US" sz="3733"/>
              <a:t>NAFAN</a:t>
            </a:r>
          </a:p>
          <a:p>
            <a:pPr algn="ctr"/>
            <a:r>
              <a:rPr lang="en-US" sz="2800"/>
              <a:t>“</a:t>
            </a:r>
            <a:r>
              <a:rPr lang="en-US" sz="2800" i="1"/>
              <a:t>A national finding aid network that is community-driven,                -sustained, and -governed.”</a:t>
            </a:r>
          </a:p>
        </p:txBody>
      </p:sp>
      <p:pic>
        <p:nvPicPr>
          <p:cNvPr id="1034" name="Picture 10">
            <a:extLst>
              <a:ext uri="{FF2B5EF4-FFF2-40B4-BE49-F238E27FC236}">
                <a16:creationId xmlns:a16="http://schemas.microsoft.com/office/drawing/2014/main" id="{57E16C35-AB98-3E46-A51F-6E1FAF89F6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5392" y="1669043"/>
            <a:ext cx="11486608" cy="3364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3D3FF7E-E19D-8E4B-976E-F5529F83468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0044" y="1794245"/>
            <a:ext cx="5283049" cy="27768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BACFDF-E552-CF47-A390-69A05CCBED78}"/>
              </a:ext>
            </a:extLst>
          </p:cNvPr>
          <p:cNvSpPr/>
          <p:nvPr/>
        </p:nvSpPr>
        <p:spPr>
          <a:xfrm>
            <a:off x="3700399" y="4710340"/>
            <a:ext cx="3264733" cy="1077218"/>
          </a:xfrm>
          <a:prstGeom prst="rect">
            <a:avLst/>
          </a:prstGeom>
        </p:spPr>
        <p:txBody>
          <a:bodyPr wrap="square">
            <a:spAutoFit/>
          </a:bodyPr>
          <a:lstStyle/>
          <a:p>
            <a:r>
              <a:rPr lang="en-US" sz="1600">
                <a:solidFill>
                  <a:srgbClr val="CCFF99"/>
                </a:solidFill>
                <a:latin typeface="Arial" panose="020B0604020202020204" pitchFamily="34" charset="0"/>
              </a:rPr>
              <a:t>▇ </a:t>
            </a:r>
            <a:r>
              <a:rPr lang="en-US" sz="1600">
                <a:solidFill>
                  <a:srgbClr val="595959"/>
                </a:solidFill>
                <a:latin typeface="Calibri" panose="020F0502020204030204" pitchFamily="34" charset="0"/>
              </a:rPr>
              <a:t>= Statewide/regional coverage</a:t>
            </a:r>
            <a:endParaRPr lang="en-US" sz="1600"/>
          </a:p>
          <a:p>
            <a:r>
              <a:rPr lang="en-US" sz="1600">
                <a:solidFill>
                  <a:srgbClr val="FFFF99"/>
                </a:solidFill>
                <a:latin typeface="Arial" panose="020B0604020202020204" pitchFamily="34" charset="0"/>
              </a:rPr>
              <a:t>▇</a:t>
            </a:r>
            <a:r>
              <a:rPr lang="en-US" sz="1600">
                <a:solidFill>
                  <a:srgbClr val="92D050"/>
                </a:solidFill>
                <a:latin typeface="Arial" panose="020B0604020202020204" pitchFamily="34" charset="0"/>
              </a:rPr>
              <a:t> </a:t>
            </a:r>
            <a:r>
              <a:rPr lang="en-US" sz="1600">
                <a:solidFill>
                  <a:srgbClr val="595959"/>
                </a:solidFill>
                <a:latin typeface="Calibri" panose="020F0502020204030204" pitchFamily="34" charset="0"/>
              </a:rPr>
              <a:t>= Partial coverage</a:t>
            </a:r>
            <a:endParaRPr lang="en-US" sz="1600"/>
          </a:p>
          <a:p>
            <a:r>
              <a:rPr lang="en-US" sz="1600">
                <a:solidFill>
                  <a:srgbClr val="CCECFF"/>
                </a:solidFill>
                <a:latin typeface="Arial" panose="020B0604020202020204" pitchFamily="34" charset="0"/>
              </a:rPr>
              <a:t>▇</a:t>
            </a:r>
            <a:r>
              <a:rPr lang="en-US" sz="1600">
                <a:solidFill>
                  <a:srgbClr val="595959"/>
                </a:solidFill>
                <a:latin typeface="Calibri" panose="020F0502020204030204" pitchFamily="34" charset="0"/>
              </a:rPr>
              <a:t> = Defunct aggregation</a:t>
            </a:r>
            <a:endParaRPr lang="en-US" sz="1600"/>
          </a:p>
          <a:p>
            <a:r>
              <a:rPr lang="en-US" sz="1600">
                <a:solidFill>
                  <a:srgbClr val="FF9966"/>
                </a:solidFill>
                <a:latin typeface="Arial" panose="020B0604020202020204" pitchFamily="34" charset="0"/>
              </a:rPr>
              <a:t>▇</a:t>
            </a:r>
            <a:r>
              <a:rPr lang="en-US" sz="1600">
                <a:solidFill>
                  <a:srgbClr val="CCECFF"/>
                </a:solidFill>
                <a:latin typeface="Arial" panose="020B0604020202020204" pitchFamily="34" charset="0"/>
              </a:rPr>
              <a:t> </a:t>
            </a:r>
            <a:r>
              <a:rPr lang="en-US" sz="1600">
                <a:solidFill>
                  <a:srgbClr val="595959"/>
                </a:solidFill>
                <a:latin typeface="Calibri" panose="020F0502020204030204" pitchFamily="34" charset="0"/>
              </a:rPr>
              <a:t>= No coverage</a:t>
            </a:r>
            <a:endParaRPr lang="en-US" sz="1600"/>
          </a:p>
        </p:txBody>
      </p:sp>
      <p:pic>
        <p:nvPicPr>
          <p:cNvPr id="1030" name="Picture 6">
            <a:extLst>
              <a:ext uri="{FF2B5EF4-FFF2-40B4-BE49-F238E27FC236}">
                <a16:creationId xmlns:a16="http://schemas.microsoft.com/office/drawing/2014/main" id="{4ED95703-C57C-BB40-9B32-32594A92BF8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71526" y="4511963"/>
            <a:ext cx="1428873" cy="9259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7A0836A-6F74-124F-8BBF-23337F3E3FC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1211" y="4103123"/>
            <a:ext cx="1980315" cy="1334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C7BA5A-EC61-0647-A42E-75B3B59A4DD6}"/>
              </a:ext>
            </a:extLst>
          </p:cNvPr>
          <p:cNvSpPr txBox="1"/>
          <p:nvPr/>
        </p:nvSpPr>
        <p:spPr>
          <a:xfrm>
            <a:off x="2351450" y="5959984"/>
            <a:ext cx="1125629" cy="297454"/>
          </a:xfrm>
          <a:prstGeom prst="rect">
            <a:avLst/>
          </a:prstGeom>
          <a:noFill/>
        </p:spPr>
        <p:txBody>
          <a:bodyPr wrap="none" rtlCol="0">
            <a:spAutoFit/>
          </a:bodyPr>
          <a:lstStyle/>
          <a:p>
            <a:r>
              <a:rPr lang="en-US" sz="1333"/>
              <a:t>*not to scale</a:t>
            </a:r>
          </a:p>
        </p:txBody>
      </p:sp>
    </p:spTree>
    <p:extLst>
      <p:ext uri="{BB962C8B-B14F-4D97-AF65-F5344CB8AC3E}">
        <p14:creationId xmlns:p14="http://schemas.microsoft.com/office/powerpoint/2010/main" val="386157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3CC650-477F-1545-A6CF-E5D0F09BEF2C}"/>
              </a:ext>
            </a:extLst>
          </p:cNvPr>
          <p:cNvSpPr>
            <a:spLocks noGrp="1"/>
          </p:cNvSpPr>
          <p:nvPr>
            <p:ph type="body" idx="1"/>
          </p:nvPr>
        </p:nvSpPr>
        <p:spPr>
          <a:xfrm>
            <a:off x="106680" y="320579"/>
            <a:ext cx="12085320" cy="915200"/>
          </a:xfrm>
        </p:spPr>
        <p:txBody>
          <a:bodyPr/>
          <a:lstStyle/>
          <a:p>
            <a:pPr marL="274320" indent="0"/>
            <a:r>
              <a:rPr lang="en-US" sz="3600" dirty="0"/>
              <a:t>WHY are users trying to discover and access archival collections via aggregation of archival description?</a:t>
            </a:r>
          </a:p>
        </p:txBody>
      </p:sp>
      <p:sp>
        <p:nvSpPr>
          <p:cNvPr id="3" name="Rectangle 2">
            <a:extLst>
              <a:ext uri="{FF2B5EF4-FFF2-40B4-BE49-F238E27FC236}">
                <a16:creationId xmlns:a16="http://schemas.microsoft.com/office/drawing/2014/main" id="{131CE314-89E0-229E-EAC3-8E3A29C5EBAF}"/>
              </a:ext>
            </a:extLst>
          </p:cNvPr>
          <p:cNvSpPr/>
          <p:nvPr/>
        </p:nvSpPr>
        <p:spPr>
          <a:xfrm>
            <a:off x="4505646" y="2601876"/>
            <a:ext cx="3239479" cy="649356"/>
          </a:xfrm>
          <a:prstGeom prst="rect">
            <a:avLst/>
          </a:prstGeom>
          <a:gradFill>
            <a:gsLst>
              <a:gs pos="53000">
                <a:schemeClr val="accent3"/>
              </a:gs>
              <a:gs pos="0">
                <a:schemeClr val="accent3"/>
              </a:gs>
              <a:gs pos="100000">
                <a:schemeClr val="accent1">
                  <a:tint val="50000"/>
                  <a:shade val="100000"/>
                  <a:satMod val="350000"/>
                </a:schemeClr>
              </a:gs>
            </a:gsLst>
            <a:lin ang="16200000" scaled="0"/>
          </a:gradFill>
          <a:ln>
            <a:gradFill>
              <a:gsLst>
                <a:gs pos="0">
                  <a:schemeClr val="accent3"/>
                </a:gs>
                <a:gs pos="54000">
                  <a:schemeClr val="accent3"/>
                </a:gs>
                <a:gs pos="100000">
                  <a:schemeClr val="accent3"/>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A2854C8-CA39-491F-0B7A-2F1838610311}"/>
              </a:ext>
            </a:extLst>
          </p:cNvPr>
          <p:cNvSpPr/>
          <p:nvPr/>
        </p:nvSpPr>
        <p:spPr>
          <a:xfrm>
            <a:off x="447262" y="2601876"/>
            <a:ext cx="3416078" cy="649356"/>
          </a:xfrm>
          <a:prstGeom prst="rect">
            <a:avLst/>
          </a:prstGeom>
          <a:gradFill>
            <a:gsLst>
              <a:gs pos="53000">
                <a:schemeClr val="accent3"/>
              </a:gs>
              <a:gs pos="0">
                <a:schemeClr val="accent3"/>
              </a:gs>
              <a:gs pos="100000">
                <a:schemeClr val="accent1">
                  <a:tint val="50000"/>
                  <a:shade val="100000"/>
                  <a:satMod val="350000"/>
                </a:schemeClr>
              </a:gs>
            </a:gsLst>
            <a:lin ang="16200000" scaled="0"/>
          </a:gradFill>
          <a:ln>
            <a:gradFill>
              <a:gsLst>
                <a:gs pos="0">
                  <a:schemeClr val="accent3"/>
                </a:gs>
                <a:gs pos="54000">
                  <a:schemeClr val="accent3"/>
                </a:gs>
                <a:gs pos="100000">
                  <a:schemeClr val="accent3"/>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58C784-3719-1FFF-E197-B31587502486}"/>
              </a:ext>
            </a:extLst>
          </p:cNvPr>
          <p:cNvSpPr txBox="1"/>
          <p:nvPr/>
        </p:nvSpPr>
        <p:spPr>
          <a:xfrm>
            <a:off x="977351" y="267346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F14FAFA8-5FD9-55F2-6FBC-11E66299E2C1}"/>
              </a:ext>
            </a:extLst>
          </p:cNvPr>
          <p:cNvSpPr txBox="1"/>
          <p:nvPr/>
        </p:nvSpPr>
        <p:spPr>
          <a:xfrm>
            <a:off x="392642" y="2707393"/>
            <a:ext cx="3596428" cy="430887"/>
          </a:xfrm>
          <a:prstGeom prst="rect">
            <a:avLst/>
          </a:prstGeom>
          <a:noFill/>
        </p:spPr>
        <p:txBody>
          <a:bodyPr wrap="square" rtlCol="0">
            <a:spAutoFit/>
          </a:bodyPr>
          <a:lstStyle/>
          <a:p>
            <a:r>
              <a:rPr lang="en-US" sz="2200" b="1" i="0" dirty="0">
                <a:solidFill>
                  <a:schemeClr val="bg1"/>
                </a:solidFill>
                <a:effectLst/>
                <a:latin typeface="Arial" panose="020B0604020202020204" pitchFamily="34" charset="0"/>
              </a:rPr>
              <a:t>Work-related motivations</a:t>
            </a:r>
            <a:endParaRPr lang="en-US" sz="2200" b="1" dirty="0">
              <a:solidFill>
                <a:schemeClr val="bg1"/>
              </a:solidFill>
            </a:endParaRPr>
          </a:p>
        </p:txBody>
      </p:sp>
      <p:sp>
        <p:nvSpPr>
          <p:cNvPr id="7" name="TextBox 6">
            <a:extLst>
              <a:ext uri="{FF2B5EF4-FFF2-40B4-BE49-F238E27FC236}">
                <a16:creationId xmlns:a16="http://schemas.microsoft.com/office/drawing/2014/main" id="{062CA517-3B12-0946-E90B-F8EC0B639EDE}"/>
              </a:ext>
            </a:extLst>
          </p:cNvPr>
          <p:cNvSpPr txBox="1"/>
          <p:nvPr/>
        </p:nvSpPr>
        <p:spPr>
          <a:xfrm>
            <a:off x="4571999" y="2711110"/>
            <a:ext cx="3173125" cy="430887"/>
          </a:xfrm>
          <a:prstGeom prst="rect">
            <a:avLst/>
          </a:prstGeom>
          <a:noFill/>
        </p:spPr>
        <p:txBody>
          <a:bodyPr wrap="square" rtlCol="0">
            <a:spAutoFit/>
          </a:bodyPr>
          <a:lstStyle/>
          <a:p>
            <a:r>
              <a:rPr lang="en-US" sz="2200" b="1" dirty="0">
                <a:solidFill>
                  <a:schemeClr val="bg1"/>
                </a:solidFill>
              </a:rPr>
              <a:t>Academic motivations</a:t>
            </a:r>
          </a:p>
        </p:txBody>
      </p:sp>
      <p:sp>
        <p:nvSpPr>
          <p:cNvPr id="8" name="Rectangle 7">
            <a:extLst>
              <a:ext uri="{FF2B5EF4-FFF2-40B4-BE49-F238E27FC236}">
                <a16:creationId xmlns:a16="http://schemas.microsoft.com/office/drawing/2014/main" id="{F6670249-6D7C-38A3-6A30-CCB68BD0A0BF}"/>
              </a:ext>
            </a:extLst>
          </p:cNvPr>
          <p:cNvSpPr/>
          <p:nvPr/>
        </p:nvSpPr>
        <p:spPr>
          <a:xfrm>
            <a:off x="8585422" y="2565433"/>
            <a:ext cx="3416078" cy="649356"/>
          </a:xfrm>
          <a:prstGeom prst="rect">
            <a:avLst/>
          </a:prstGeom>
          <a:gradFill>
            <a:gsLst>
              <a:gs pos="53000">
                <a:schemeClr val="accent3"/>
              </a:gs>
              <a:gs pos="0">
                <a:schemeClr val="accent3"/>
              </a:gs>
              <a:gs pos="100000">
                <a:schemeClr val="accent1">
                  <a:tint val="50000"/>
                  <a:shade val="100000"/>
                  <a:satMod val="350000"/>
                </a:schemeClr>
              </a:gs>
            </a:gsLst>
            <a:lin ang="16200000" scaled="0"/>
          </a:gradFill>
          <a:ln>
            <a:gradFill>
              <a:gsLst>
                <a:gs pos="0">
                  <a:schemeClr val="accent3"/>
                </a:gs>
                <a:gs pos="54000">
                  <a:schemeClr val="accent3"/>
                </a:gs>
                <a:gs pos="100000">
                  <a:schemeClr val="accent3"/>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690FCDA-6A48-3E3B-0460-464724DEA2B4}"/>
              </a:ext>
            </a:extLst>
          </p:cNvPr>
          <p:cNvSpPr txBox="1"/>
          <p:nvPr/>
        </p:nvSpPr>
        <p:spPr>
          <a:xfrm>
            <a:off x="8585421" y="2673460"/>
            <a:ext cx="3442737" cy="430887"/>
          </a:xfrm>
          <a:prstGeom prst="rect">
            <a:avLst/>
          </a:prstGeom>
          <a:noFill/>
        </p:spPr>
        <p:txBody>
          <a:bodyPr wrap="none" rtlCol="0">
            <a:spAutoFit/>
          </a:bodyPr>
          <a:lstStyle/>
          <a:p>
            <a:r>
              <a:rPr lang="en-US" sz="2200" b="1" dirty="0">
                <a:solidFill>
                  <a:schemeClr val="bg1"/>
                </a:solidFill>
              </a:rPr>
              <a:t>Avocational motivations</a:t>
            </a:r>
          </a:p>
        </p:txBody>
      </p:sp>
      <p:sp>
        <p:nvSpPr>
          <p:cNvPr id="10" name="TextBox 9">
            <a:extLst>
              <a:ext uri="{FF2B5EF4-FFF2-40B4-BE49-F238E27FC236}">
                <a16:creationId xmlns:a16="http://schemas.microsoft.com/office/drawing/2014/main" id="{0A67E576-672C-19AE-3E0D-2E7038628ACB}"/>
              </a:ext>
            </a:extLst>
          </p:cNvPr>
          <p:cNvSpPr txBox="1"/>
          <p:nvPr/>
        </p:nvSpPr>
        <p:spPr>
          <a:xfrm>
            <a:off x="707520" y="3356749"/>
            <a:ext cx="2578194" cy="2221091"/>
          </a:xfrm>
          <a:prstGeom prst="rect">
            <a:avLst/>
          </a:prstGeom>
          <a:noFill/>
        </p:spPr>
        <p:txBody>
          <a:bodyPr wrap="square" rtlCol="0">
            <a:spAutoFit/>
          </a:bodyPr>
          <a:lstStyle/>
          <a:p>
            <a:pPr marL="285750" indent="-285750">
              <a:buFont typeface="Arial" panose="020B0604020202020204" pitchFamily="34" charset="0"/>
              <a:buChar char="•"/>
            </a:pPr>
            <a:r>
              <a:rPr lang="en-US" sz="2400" dirty="0"/>
              <a:t>Blog posts</a:t>
            </a:r>
          </a:p>
          <a:p>
            <a:pPr marL="285750" indent="-285750">
              <a:buFont typeface="Arial" panose="020B0604020202020204" pitchFamily="34" charset="0"/>
              <a:buChar char="•"/>
            </a:pPr>
            <a:r>
              <a:rPr lang="en-US" sz="2400" dirty="0"/>
              <a:t>Presentations</a:t>
            </a:r>
          </a:p>
          <a:p>
            <a:pPr marL="285750" indent="-285750">
              <a:buFont typeface="Arial" panose="020B0604020202020204" pitchFamily="34" charset="0"/>
              <a:buChar char="•"/>
            </a:pPr>
            <a:r>
              <a:rPr lang="en-US" sz="2400" dirty="0"/>
              <a:t>News articles</a:t>
            </a:r>
          </a:p>
          <a:p>
            <a:pPr marL="285750" indent="-285750">
              <a:buFont typeface="Arial" panose="020B0604020202020204" pitchFamily="34" charset="0"/>
              <a:buChar char="•"/>
            </a:pPr>
            <a:r>
              <a:rPr lang="en-US" sz="2400" dirty="0"/>
              <a:t>Books</a:t>
            </a:r>
          </a:p>
          <a:p>
            <a:pPr marL="285750" indent="-285750">
              <a:buFont typeface="Arial" panose="020B0604020202020204" pitchFamily="34" charset="0"/>
              <a:buChar char="•"/>
            </a:pPr>
            <a:r>
              <a:rPr lang="en-US" sz="2400" dirty="0"/>
              <a:t>Plays</a:t>
            </a:r>
          </a:p>
          <a:p>
            <a:endParaRPr lang="en-US" dirty="0"/>
          </a:p>
        </p:txBody>
      </p:sp>
      <p:sp>
        <p:nvSpPr>
          <p:cNvPr id="11" name="TextBox 10">
            <a:extLst>
              <a:ext uri="{FF2B5EF4-FFF2-40B4-BE49-F238E27FC236}">
                <a16:creationId xmlns:a16="http://schemas.microsoft.com/office/drawing/2014/main" id="{256841C0-E8AB-4DE2-C484-B8030E5F1BD5}"/>
              </a:ext>
            </a:extLst>
          </p:cNvPr>
          <p:cNvSpPr txBox="1"/>
          <p:nvPr/>
        </p:nvSpPr>
        <p:spPr>
          <a:xfrm>
            <a:off x="4686275" y="3323511"/>
            <a:ext cx="3058851" cy="2215991"/>
          </a:xfrm>
          <a:prstGeom prst="rect">
            <a:avLst/>
          </a:prstGeom>
          <a:noFill/>
        </p:spPr>
        <p:txBody>
          <a:bodyPr wrap="none" rtlCol="0">
            <a:spAutoFit/>
          </a:bodyPr>
          <a:lstStyle/>
          <a:p>
            <a:pPr marL="285750" indent="-285750">
              <a:buFont typeface="Arial" panose="020B0604020202020204" pitchFamily="34" charset="0"/>
              <a:buChar char="•"/>
            </a:pPr>
            <a:r>
              <a:rPr lang="en-US" sz="2400" dirty="0"/>
              <a:t>Books</a:t>
            </a:r>
          </a:p>
          <a:p>
            <a:pPr marL="285750" indent="-285750">
              <a:buFont typeface="Arial" panose="020B0604020202020204" pitchFamily="34" charset="0"/>
              <a:buChar char="•"/>
            </a:pPr>
            <a:r>
              <a:rPr lang="en-US" sz="2400" dirty="0"/>
              <a:t>Presentations</a:t>
            </a:r>
          </a:p>
          <a:p>
            <a:pPr marL="285750" indent="-285750">
              <a:buFont typeface="Arial" panose="020B0604020202020204" pitchFamily="34" charset="0"/>
              <a:buChar char="•"/>
            </a:pPr>
            <a:r>
              <a:rPr lang="en-US" sz="2400" dirty="0"/>
              <a:t>Articles</a:t>
            </a:r>
          </a:p>
          <a:p>
            <a:pPr marL="285750" indent="-285750">
              <a:buFont typeface="Arial" panose="020B0604020202020204" pitchFamily="34" charset="0"/>
              <a:buChar char="•"/>
            </a:pPr>
            <a:r>
              <a:rPr lang="en-US" sz="2400" dirty="0"/>
              <a:t>Class assignments</a:t>
            </a:r>
          </a:p>
          <a:p>
            <a:pPr marL="285750" indent="-285750">
              <a:buFont typeface="Arial" panose="020B0604020202020204" pitchFamily="34" charset="0"/>
              <a:buChar char="•"/>
            </a:pPr>
            <a:r>
              <a:rPr lang="en-US" sz="2400" dirty="0"/>
              <a:t>Dissertations</a:t>
            </a:r>
          </a:p>
          <a:p>
            <a:endParaRPr lang="en-US" dirty="0"/>
          </a:p>
        </p:txBody>
      </p:sp>
      <p:sp>
        <p:nvSpPr>
          <p:cNvPr id="12" name="TextBox 11">
            <a:extLst>
              <a:ext uri="{FF2B5EF4-FFF2-40B4-BE49-F238E27FC236}">
                <a16:creationId xmlns:a16="http://schemas.microsoft.com/office/drawing/2014/main" id="{81B34E6B-C887-BCA6-C20A-6E270AF636A6}"/>
              </a:ext>
            </a:extLst>
          </p:cNvPr>
          <p:cNvSpPr txBox="1"/>
          <p:nvPr/>
        </p:nvSpPr>
        <p:spPr>
          <a:xfrm>
            <a:off x="8714237" y="3333155"/>
            <a:ext cx="2757486" cy="1477328"/>
          </a:xfrm>
          <a:prstGeom prst="rect">
            <a:avLst/>
          </a:prstGeom>
          <a:noFill/>
        </p:spPr>
        <p:txBody>
          <a:bodyPr wrap="none" rtlCol="0">
            <a:spAutoFit/>
          </a:bodyPr>
          <a:lstStyle/>
          <a:p>
            <a:pPr marL="342900" indent="-342900">
              <a:buFont typeface="Arial" panose="020B0604020202020204" pitchFamily="34" charset="0"/>
              <a:buChar char="•"/>
            </a:pPr>
            <a:r>
              <a:rPr lang="en-US" sz="2400" dirty="0"/>
              <a:t>Passion</a:t>
            </a:r>
          </a:p>
          <a:p>
            <a:pPr marL="342900" indent="-342900">
              <a:buFont typeface="Arial" panose="020B0604020202020204" pitchFamily="34" charset="0"/>
              <a:buChar char="•"/>
            </a:pPr>
            <a:r>
              <a:rPr lang="en-US" sz="2400" dirty="0"/>
              <a:t>Curiosity</a:t>
            </a:r>
          </a:p>
          <a:p>
            <a:pPr marL="342900" indent="-342900">
              <a:buFont typeface="Arial" panose="020B0604020202020204" pitchFamily="34" charset="0"/>
              <a:buChar char="•"/>
            </a:pPr>
            <a:r>
              <a:rPr lang="en-US" sz="2400" dirty="0"/>
              <a:t>Personal growth</a:t>
            </a:r>
          </a:p>
          <a:p>
            <a:endParaRPr lang="en-US" dirty="0"/>
          </a:p>
        </p:txBody>
      </p:sp>
    </p:spTree>
    <p:extLst>
      <p:ext uri="{BB962C8B-B14F-4D97-AF65-F5344CB8AC3E}">
        <p14:creationId xmlns:p14="http://schemas.microsoft.com/office/powerpoint/2010/main" val="4065173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a:extLst>
              <a:ext uri="{FF2B5EF4-FFF2-40B4-BE49-F238E27FC236}">
                <a16:creationId xmlns:a16="http://schemas.microsoft.com/office/drawing/2014/main" id="{EEE36B55-48AB-A4AD-7F72-39FEE14D7EC8}"/>
              </a:ext>
            </a:extLst>
          </p:cNvPr>
          <p:cNvSpPr/>
          <p:nvPr/>
        </p:nvSpPr>
        <p:spPr>
          <a:xfrm>
            <a:off x="6668087" y="1928616"/>
            <a:ext cx="4360984" cy="3329184"/>
          </a:xfrm>
          <a:prstGeom prst="wedgeRoundRectCallout">
            <a:avLst/>
          </a:prstGeom>
          <a:gradFill>
            <a:gsLst>
              <a:gs pos="84000">
                <a:schemeClr val="accent3"/>
              </a:gs>
              <a:gs pos="100000">
                <a:schemeClr val="accent1">
                  <a:tint val="50000"/>
                  <a:shade val="100000"/>
                  <a:satMod val="350000"/>
                </a:schemeClr>
              </a:gs>
            </a:gsLst>
          </a:gradFill>
          <a:ln>
            <a:gradFill>
              <a:gsLst>
                <a:gs pos="0">
                  <a:schemeClr val="accent3"/>
                </a:gs>
                <a:gs pos="76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C3CC650-477F-1545-A6CF-E5D0F09BEF2C}"/>
              </a:ext>
            </a:extLst>
          </p:cNvPr>
          <p:cNvSpPr>
            <a:spLocks noGrp="1"/>
          </p:cNvSpPr>
          <p:nvPr>
            <p:ph type="body" idx="1"/>
          </p:nvPr>
        </p:nvSpPr>
        <p:spPr>
          <a:xfrm>
            <a:off x="106680" y="320579"/>
            <a:ext cx="12085320" cy="915200"/>
          </a:xfrm>
        </p:spPr>
        <p:txBody>
          <a:bodyPr/>
          <a:lstStyle/>
          <a:p>
            <a:pPr marL="274320" indent="0"/>
            <a:r>
              <a:rPr lang="en-US" sz="3600" dirty="0"/>
              <a:t>WHY are users trying to discover and access archival collections via aggregation of archival description?</a:t>
            </a:r>
          </a:p>
        </p:txBody>
      </p:sp>
      <p:sp>
        <p:nvSpPr>
          <p:cNvPr id="4" name="Rectangle 3">
            <a:extLst>
              <a:ext uri="{FF2B5EF4-FFF2-40B4-BE49-F238E27FC236}">
                <a16:creationId xmlns:a16="http://schemas.microsoft.com/office/drawing/2014/main" id="{4A2854C8-CA39-491F-0B7A-2F1838610311}"/>
              </a:ext>
            </a:extLst>
          </p:cNvPr>
          <p:cNvSpPr/>
          <p:nvPr/>
        </p:nvSpPr>
        <p:spPr>
          <a:xfrm>
            <a:off x="392642" y="1839568"/>
            <a:ext cx="3167271" cy="649356"/>
          </a:xfrm>
          <a:prstGeom prst="rect">
            <a:avLst/>
          </a:prstGeom>
          <a:gradFill>
            <a:gsLst>
              <a:gs pos="53000">
                <a:schemeClr val="accent3"/>
              </a:gs>
              <a:gs pos="0">
                <a:schemeClr val="accent3"/>
              </a:gs>
              <a:gs pos="100000">
                <a:schemeClr val="accent1">
                  <a:tint val="50000"/>
                  <a:shade val="100000"/>
                  <a:satMod val="350000"/>
                </a:schemeClr>
              </a:gs>
            </a:gsLst>
            <a:lin ang="16200000" scaled="0"/>
          </a:gradFill>
          <a:ln>
            <a:gradFill>
              <a:gsLst>
                <a:gs pos="0">
                  <a:schemeClr val="accent3"/>
                </a:gs>
                <a:gs pos="54000">
                  <a:schemeClr val="accent3"/>
                </a:gs>
                <a:gs pos="100000">
                  <a:schemeClr val="accent3"/>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58C784-3719-1FFF-E197-B31587502486}"/>
              </a:ext>
            </a:extLst>
          </p:cNvPr>
          <p:cNvSpPr txBox="1"/>
          <p:nvPr/>
        </p:nvSpPr>
        <p:spPr>
          <a:xfrm>
            <a:off x="977351" y="267346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F14FAFA8-5FD9-55F2-6FBC-11E66299E2C1}"/>
              </a:ext>
            </a:extLst>
          </p:cNvPr>
          <p:cNvSpPr txBox="1"/>
          <p:nvPr/>
        </p:nvSpPr>
        <p:spPr>
          <a:xfrm>
            <a:off x="472652" y="1928616"/>
            <a:ext cx="3299792" cy="430887"/>
          </a:xfrm>
          <a:prstGeom prst="rect">
            <a:avLst/>
          </a:prstGeom>
          <a:noFill/>
        </p:spPr>
        <p:txBody>
          <a:bodyPr wrap="square" rtlCol="0">
            <a:spAutoFit/>
          </a:bodyPr>
          <a:lstStyle/>
          <a:p>
            <a:r>
              <a:rPr lang="en-US" sz="2200" b="1" i="0" dirty="0">
                <a:solidFill>
                  <a:schemeClr val="bg1"/>
                </a:solidFill>
                <a:effectLst/>
                <a:latin typeface="Arial" panose="020B0604020202020204" pitchFamily="34" charset="0"/>
              </a:rPr>
              <a:t>Information need</a:t>
            </a:r>
            <a:endParaRPr lang="en-US" sz="2200" b="1" dirty="0">
              <a:solidFill>
                <a:schemeClr val="bg1"/>
              </a:solidFill>
            </a:endParaRPr>
          </a:p>
        </p:txBody>
      </p:sp>
      <p:sp>
        <p:nvSpPr>
          <p:cNvPr id="10" name="TextBox 9">
            <a:extLst>
              <a:ext uri="{FF2B5EF4-FFF2-40B4-BE49-F238E27FC236}">
                <a16:creationId xmlns:a16="http://schemas.microsoft.com/office/drawing/2014/main" id="{0A67E576-672C-19AE-3E0D-2E7038628ACB}"/>
              </a:ext>
            </a:extLst>
          </p:cNvPr>
          <p:cNvSpPr txBox="1"/>
          <p:nvPr/>
        </p:nvSpPr>
        <p:spPr>
          <a:xfrm>
            <a:off x="472652" y="2917628"/>
            <a:ext cx="6865408" cy="2954655"/>
          </a:xfrm>
          <a:prstGeom prst="rect">
            <a:avLst/>
          </a:prstGeom>
          <a:noFill/>
        </p:spPr>
        <p:txBody>
          <a:bodyPr wrap="square" rtlCol="0">
            <a:spAutoFit/>
          </a:bodyPr>
          <a:lstStyle/>
          <a:p>
            <a:pPr marL="285750" indent="-285750">
              <a:buFont typeface="Arial" panose="020B0604020202020204" pitchFamily="34" charset="0"/>
              <a:buChar char="•"/>
            </a:pPr>
            <a:r>
              <a:rPr lang="en-US" sz="2400" dirty="0"/>
              <a:t>Information gaps (23 of 25)</a:t>
            </a:r>
          </a:p>
          <a:p>
            <a:pPr marL="285750" indent="-285750">
              <a:buFont typeface="Arial" panose="020B0604020202020204" pitchFamily="34" charset="0"/>
              <a:buChar char="•"/>
            </a:pPr>
            <a:r>
              <a:rPr lang="en-US" sz="2400" dirty="0"/>
              <a:t>Need for confirmation (10 of 25)</a:t>
            </a:r>
          </a:p>
          <a:p>
            <a:pPr marL="285750" indent="-285750">
              <a:buFont typeface="Arial" panose="020B0604020202020204" pitchFamily="34" charset="0"/>
              <a:buChar char="•"/>
            </a:pPr>
            <a:r>
              <a:rPr lang="en-US" sz="2400" dirty="0"/>
              <a:t>Contextual information (21 of 25)</a:t>
            </a:r>
          </a:p>
          <a:p>
            <a:pPr marL="285750" indent="-285750">
              <a:buFont typeface="Arial" panose="020B0604020202020204" pitchFamily="34" charset="0"/>
              <a:buChar char="•"/>
            </a:pPr>
            <a:r>
              <a:rPr lang="en-US" sz="2400" dirty="0"/>
              <a:t>Exploratory information need (19 of 25)</a:t>
            </a:r>
          </a:p>
          <a:p>
            <a:pPr marL="285750" indent="-285750">
              <a:buFont typeface="Arial" panose="020B0604020202020204" pitchFamily="34" charset="0"/>
              <a:buChar char="•"/>
            </a:pPr>
            <a:r>
              <a:rPr lang="en-US" sz="2400" dirty="0"/>
              <a:t>Factual information (17 of 25)</a:t>
            </a:r>
          </a:p>
          <a:p>
            <a:pPr marL="285750" indent="-285750">
              <a:buFont typeface="Arial" panose="020B0604020202020204" pitchFamily="34" charset="0"/>
              <a:buChar char="•"/>
            </a:pPr>
            <a:r>
              <a:rPr lang="en-US" sz="2400" dirty="0"/>
              <a:t>Evidence of analysis (14 of 25)</a:t>
            </a:r>
          </a:p>
          <a:p>
            <a:pPr marL="285750" indent="-285750">
              <a:buFont typeface="Arial" panose="020B0604020202020204" pitchFamily="34" charset="0"/>
              <a:buChar char="•"/>
            </a:pPr>
            <a:endParaRPr lang="en-US" sz="2400" dirty="0"/>
          </a:p>
          <a:p>
            <a:endParaRPr lang="en-US" dirty="0"/>
          </a:p>
        </p:txBody>
      </p:sp>
      <p:sp>
        <p:nvSpPr>
          <p:cNvPr id="7" name="TextBox 6">
            <a:extLst>
              <a:ext uri="{FF2B5EF4-FFF2-40B4-BE49-F238E27FC236}">
                <a16:creationId xmlns:a16="http://schemas.microsoft.com/office/drawing/2014/main" id="{062CA517-3B12-0946-E90B-F8EC0B639EDE}"/>
              </a:ext>
            </a:extLst>
          </p:cNvPr>
          <p:cNvSpPr txBox="1"/>
          <p:nvPr/>
        </p:nvSpPr>
        <p:spPr>
          <a:xfrm>
            <a:off x="6880619" y="2224791"/>
            <a:ext cx="4148452" cy="2893100"/>
          </a:xfrm>
          <a:prstGeom prst="rect">
            <a:avLst/>
          </a:prstGeom>
          <a:noFill/>
        </p:spPr>
        <p:txBody>
          <a:bodyPr wrap="square" lIns="91440" tIns="45720" rIns="91440" bIns="45720" rtlCol="0" anchor="t">
            <a:spAutoFit/>
          </a:bodyPr>
          <a:lstStyle/>
          <a:p>
            <a:r>
              <a:rPr lang="en-US" sz="2600" b="0" i="1" dirty="0">
                <a:solidFill>
                  <a:schemeClr val="bg1"/>
                </a:solidFill>
                <a:effectLst/>
                <a:latin typeface="Arial"/>
                <a:cs typeface="Arial"/>
              </a:rPr>
              <a:t>“I think that’s one of the things to me is just continually finding, discovering these lives . . . and these stories that haven’t been told.”</a:t>
            </a:r>
          </a:p>
          <a:p>
            <a:r>
              <a:rPr lang="en-US" sz="2600" i="1" dirty="0">
                <a:solidFill>
                  <a:schemeClr val="bg1"/>
                </a:solidFill>
                <a:latin typeface="Arial"/>
                <a:cs typeface="Arial"/>
              </a:rPr>
              <a:t>             -Participant C2-2</a:t>
            </a:r>
          </a:p>
        </p:txBody>
      </p:sp>
    </p:spTree>
    <p:extLst>
      <p:ext uri="{BB962C8B-B14F-4D97-AF65-F5344CB8AC3E}">
        <p14:creationId xmlns:p14="http://schemas.microsoft.com/office/powerpoint/2010/main" val="1773924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ular Callout 12">
            <a:extLst>
              <a:ext uri="{FF2B5EF4-FFF2-40B4-BE49-F238E27FC236}">
                <a16:creationId xmlns:a16="http://schemas.microsoft.com/office/drawing/2014/main" id="{EEE36B55-48AB-A4AD-7F72-39FEE14D7EC8}"/>
              </a:ext>
            </a:extLst>
          </p:cNvPr>
          <p:cNvSpPr/>
          <p:nvPr/>
        </p:nvSpPr>
        <p:spPr>
          <a:xfrm>
            <a:off x="6857999" y="1928616"/>
            <a:ext cx="4356649" cy="3329184"/>
          </a:xfrm>
          <a:prstGeom prst="wedgeRoundRectCallout">
            <a:avLst/>
          </a:prstGeom>
          <a:gradFill>
            <a:gsLst>
              <a:gs pos="84000">
                <a:schemeClr val="accent3"/>
              </a:gs>
              <a:gs pos="100000">
                <a:schemeClr val="accent1">
                  <a:tint val="50000"/>
                  <a:shade val="100000"/>
                  <a:satMod val="350000"/>
                </a:schemeClr>
              </a:gs>
            </a:gsLst>
          </a:gradFill>
          <a:ln>
            <a:gradFill>
              <a:gsLst>
                <a:gs pos="0">
                  <a:schemeClr val="accent3"/>
                </a:gs>
                <a:gs pos="76000">
                  <a:schemeClr val="accent1">
                    <a:lumMod val="45000"/>
                    <a:lumOff val="55000"/>
                  </a:schemeClr>
                </a:gs>
                <a:gs pos="85000">
                  <a:schemeClr val="accent1">
                    <a:lumMod val="45000"/>
                    <a:lumOff val="55000"/>
                  </a:schemeClr>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C3CC650-477F-1545-A6CF-E5D0F09BEF2C}"/>
              </a:ext>
            </a:extLst>
          </p:cNvPr>
          <p:cNvSpPr>
            <a:spLocks noGrp="1"/>
          </p:cNvSpPr>
          <p:nvPr>
            <p:ph type="body" idx="1"/>
          </p:nvPr>
        </p:nvSpPr>
        <p:spPr>
          <a:xfrm>
            <a:off x="106680" y="320579"/>
            <a:ext cx="12085320" cy="915200"/>
          </a:xfrm>
        </p:spPr>
        <p:txBody>
          <a:bodyPr/>
          <a:lstStyle/>
          <a:p>
            <a:pPr marL="274320" indent="0"/>
            <a:r>
              <a:rPr lang="en-US" sz="3600" dirty="0"/>
              <a:t>WHY are users trying to discover and access archival collections via aggregation of archival description?</a:t>
            </a:r>
          </a:p>
        </p:txBody>
      </p:sp>
      <p:sp>
        <p:nvSpPr>
          <p:cNvPr id="4" name="Rectangle 3">
            <a:extLst>
              <a:ext uri="{FF2B5EF4-FFF2-40B4-BE49-F238E27FC236}">
                <a16:creationId xmlns:a16="http://schemas.microsoft.com/office/drawing/2014/main" id="{4A2854C8-CA39-491F-0B7A-2F1838610311}"/>
              </a:ext>
            </a:extLst>
          </p:cNvPr>
          <p:cNvSpPr/>
          <p:nvPr/>
        </p:nvSpPr>
        <p:spPr>
          <a:xfrm>
            <a:off x="392642" y="1839568"/>
            <a:ext cx="3167271" cy="649356"/>
          </a:xfrm>
          <a:prstGeom prst="rect">
            <a:avLst/>
          </a:prstGeom>
          <a:gradFill>
            <a:gsLst>
              <a:gs pos="53000">
                <a:schemeClr val="accent3"/>
              </a:gs>
              <a:gs pos="0">
                <a:schemeClr val="accent3"/>
              </a:gs>
              <a:gs pos="100000">
                <a:schemeClr val="accent1">
                  <a:tint val="50000"/>
                  <a:shade val="100000"/>
                  <a:satMod val="350000"/>
                </a:schemeClr>
              </a:gs>
            </a:gsLst>
            <a:lin ang="16200000" scaled="0"/>
          </a:gradFill>
          <a:ln>
            <a:gradFill>
              <a:gsLst>
                <a:gs pos="0">
                  <a:schemeClr val="accent3"/>
                </a:gs>
                <a:gs pos="54000">
                  <a:schemeClr val="accent3"/>
                </a:gs>
                <a:gs pos="100000">
                  <a:schemeClr val="accent3"/>
                </a:gs>
                <a:gs pos="100000">
                  <a:schemeClr val="accent1">
                    <a:lumMod val="30000"/>
                    <a:lumOff val="70000"/>
                  </a:schemeClr>
                </a:gs>
              </a:gsLst>
              <a:lin ang="5400000" scaled="1"/>
            </a:gra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158C784-3719-1FFF-E197-B31587502486}"/>
              </a:ext>
            </a:extLst>
          </p:cNvPr>
          <p:cNvSpPr txBox="1"/>
          <p:nvPr/>
        </p:nvSpPr>
        <p:spPr>
          <a:xfrm>
            <a:off x="977351" y="267346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F14FAFA8-5FD9-55F2-6FBC-11E66299E2C1}"/>
              </a:ext>
            </a:extLst>
          </p:cNvPr>
          <p:cNvSpPr txBox="1"/>
          <p:nvPr/>
        </p:nvSpPr>
        <p:spPr>
          <a:xfrm>
            <a:off x="472652" y="1928616"/>
            <a:ext cx="3299792" cy="430887"/>
          </a:xfrm>
          <a:prstGeom prst="rect">
            <a:avLst/>
          </a:prstGeom>
          <a:noFill/>
        </p:spPr>
        <p:txBody>
          <a:bodyPr wrap="square" rtlCol="0">
            <a:spAutoFit/>
          </a:bodyPr>
          <a:lstStyle/>
          <a:p>
            <a:r>
              <a:rPr lang="en-US" sz="2200" b="1" i="0" dirty="0">
                <a:solidFill>
                  <a:schemeClr val="bg1"/>
                </a:solidFill>
                <a:effectLst/>
                <a:latin typeface="Arial" panose="020B0604020202020204" pitchFamily="34" charset="0"/>
              </a:rPr>
              <a:t>Emotional Reactions</a:t>
            </a:r>
            <a:endParaRPr lang="en-US" sz="2200" b="1" dirty="0">
              <a:solidFill>
                <a:schemeClr val="bg1"/>
              </a:solidFill>
            </a:endParaRPr>
          </a:p>
        </p:txBody>
      </p:sp>
      <p:sp>
        <p:nvSpPr>
          <p:cNvPr id="10" name="TextBox 9">
            <a:extLst>
              <a:ext uri="{FF2B5EF4-FFF2-40B4-BE49-F238E27FC236}">
                <a16:creationId xmlns:a16="http://schemas.microsoft.com/office/drawing/2014/main" id="{0A67E576-672C-19AE-3E0D-2E7038628ACB}"/>
              </a:ext>
            </a:extLst>
          </p:cNvPr>
          <p:cNvSpPr txBox="1"/>
          <p:nvPr/>
        </p:nvSpPr>
        <p:spPr>
          <a:xfrm>
            <a:off x="472652" y="2917628"/>
            <a:ext cx="6865408" cy="3693319"/>
          </a:xfrm>
          <a:prstGeom prst="rect">
            <a:avLst/>
          </a:prstGeom>
          <a:noFill/>
        </p:spPr>
        <p:txBody>
          <a:bodyPr wrap="square" rtlCol="0">
            <a:spAutoFit/>
          </a:bodyPr>
          <a:lstStyle/>
          <a:p>
            <a:r>
              <a:rPr lang="en-US" sz="2400" dirty="0"/>
              <a:t>Process of research brings…</a:t>
            </a:r>
          </a:p>
          <a:p>
            <a:pPr marL="285750" indent="-285750">
              <a:buFont typeface="Arial" panose="020B0604020202020204" pitchFamily="34" charset="0"/>
              <a:buChar char="•"/>
            </a:pPr>
            <a:r>
              <a:rPr lang="en-US" sz="2400" dirty="0"/>
              <a:t>Joy</a:t>
            </a:r>
          </a:p>
          <a:p>
            <a:pPr marL="285750" indent="-285750">
              <a:buFont typeface="Arial" panose="020B0604020202020204" pitchFamily="34" charset="0"/>
              <a:buChar char="•"/>
            </a:pPr>
            <a:r>
              <a:rPr lang="en-US" sz="2400" dirty="0"/>
              <a:t>Excitement</a:t>
            </a:r>
          </a:p>
          <a:p>
            <a:pPr marL="285750" indent="-285750">
              <a:buFont typeface="Arial" panose="020B0604020202020204" pitchFamily="34" charset="0"/>
              <a:buChar char="•"/>
            </a:pPr>
            <a:r>
              <a:rPr lang="en-US" sz="2400" dirty="0"/>
              <a:t>Satisfaction</a:t>
            </a:r>
          </a:p>
          <a:p>
            <a:pPr marL="285750" indent="-285750">
              <a:buFont typeface="Arial" panose="020B0604020202020204" pitchFamily="34" charset="0"/>
              <a:buChar char="•"/>
            </a:pPr>
            <a:r>
              <a:rPr lang="en-US" sz="2400" dirty="0"/>
              <a:t>Thrill of finding useful material</a:t>
            </a:r>
          </a:p>
          <a:p>
            <a:pPr marL="285750" indent="-285750">
              <a:buFont typeface="Arial" panose="020B0604020202020204" pitchFamily="34" charset="0"/>
              <a:buChar char="•"/>
            </a:pPr>
            <a:r>
              <a:rPr lang="en-US" sz="2400" dirty="0"/>
              <a:t>Thrill of finding something new</a:t>
            </a:r>
          </a:p>
          <a:p>
            <a:pPr marL="285750" indent="-285750">
              <a:buFont typeface="Arial" panose="020B0604020202020204" pitchFamily="34" charset="0"/>
              <a:buChar char="•"/>
            </a:pPr>
            <a:r>
              <a:rPr lang="en-US" sz="2400" dirty="0"/>
              <a:t>Personal connection to family line</a:t>
            </a:r>
          </a:p>
          <a:p>
            <a:pPr marL="285750" indent="-285750">
              <a:buFont typeface="Arial" panose="020B0604020202020204" pitchFamily="34" charset="0"/>
              <a:buChar char="•"/>
            </a:pPr>
            <a:r>
              <a:rPr lang="en-US" sz="2400" dirty="0"/>
              <a:t>Sharing what you found with others</a:t>
            </a:r>
          </a:p>
          <a:p>
            <a:pPr marL="285750" indent="-285750">
              <a:buFont typeface="Arial" panose="020B0604020202020204" pitchFamily="34" charset="0"/>
              <a:buChar char="•"/>
            </a:pPr>
            <a:endParaRPr lang="en-US" sz="2400" dirty="0"/>
          </a:p>
          <a:p>
            <a:endParaRPr lang="en-US" dirty="0"/>
          </a:p>
        </p:txBody>
      </p:sp>
      <p:sp>
        <p:nvSpPr>
          <p:cNvPr id="7" name="TextBox 6">
            <a:extLst>
              <a:ext uri="{FF2B5EF4-FFF2-40B4-BE49-F238E27FC236}">
                <a16:creationId xmlns:a16="http://schemas.microsoft.com/office/drawing/2014/main" id="{062CA517-3B12-0946-E90B-F8EC0B639EDE}"/>
              </a:ext>
            </a:extLst>
          </p:cNvPr>
          <p:cNvSpPr txBox="1"/>
          <p:nvPr/>
        </p:nvSpPr>
        <p:spPr>
          <a:xfrm>
            <a:off x="7177478" y="2163293"/>
            <a:ext cx="3767187" cy="2893100"/>
          </a:xfrm>
          <a:prstGeom prst="rect">
            <a:avLst/>
          </a:prstGeom>
          <a:noFill/>
        </p:spPr>
        <p:txBody>
          <a:bodyPr wrap="square" lIns="91440" tIns="45720" rIns="91440" bIns="45720" rtlCol="0" anchor="t">
            <a:spAutoFit/>
          </a:bodyPr>
          <a:lstStyle/>
          <a:p>
            <a:r>
              <a:rPr lang="en-US" sz="2600" b="0" i="1" dirty="0">
                <a:solidFill>
                  <a:schemeClr val="bg1"/>
                </a:solidFill>
                <a:effectLst/>
                <a:latin typeface="Arial"/>
                <a:cs typeface="Arial"/>
              </a:rPr>
              <a:t>“I know that all of us as researchers, part of what we love is kind of the hunt. And when you get it, hah, [laughter] found it!.”</a:t>
            </a:r>
          </a:p>
          <a:p>
            <a:r>
              <a:rPr lang="en-US" sz="2600" i="1" dirty="0">
                <a:solidFill>
                  <a:schemeClr val="bg1"/>
                </a:solidFill>
                <a:latin typeface="Arial"/>
                <a:cs typeface="Arial"/>
              </a:rPr>
              <a:t>           -Participant C1-3</a:t>
            </a:r>
          </a:p>
        </p:txBody>
      </p:sp>
    </p:spTree>
    <p:extLst>
      <p:ext uri="{BB962C8B-B14F-4D97-AF65-F5344CB8AC3E}">
        <p14:creationId xmlns:p14="http://schemas.microsoft.com/office/powerpoint/2010/main" val="305184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9ADC21A-7D8F-F414-CC32-D5B77B4FB6DA}"/>
              </a:ext>
            </a:extLst>
          </p:cNvPr>
          <p:cNvGraphicFramePr/>
          <p:nvPr>
            <p:extLst>
              <p:ext uri="{D42A27DB-BD31-4B8C-83A1-F6EECF244321}">
                <p14:modId xmlns:p14="http://schemas.microsoft.com/office/powerpoint/2010/main" val="1176658954"/>
              </p:ext>
            </p:extLst>
          </p:nvPr>
        </p:nvGraphicFramePr>
        <p:xfrm>
          <a:off x="868680" y="1074421"/>
          <a:ext cx="10402044" cy="54270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727DA78-7D68-4682-1220-CFD40F4D8A50}"/>
              </a:ext>
            </a:extLst>
          </p:cNvPr>
          <p:cNvSpPr txBox="1"/>
          <p:nvPr/>
        </p:nvSpPr>
        <p:spPr>
          <a:xfrm>
            <a:off x="868680" y="6073676"/>
            <a:ext cx="965329" cy="338554"/>
          </a:xfrm>
          <a:prstGeom prst="rect">
            <a:avLst/>
          </a:prstGeom>
          <a:noFill/>
        </p:spPr>
        <p:txBody>
          <a:bodyPr wrap="none" rtlCol="0">
            <a:spAutoFit/>
          </a:bodyPr>
          <a:lstStyle/>
          <a:p>
            <a:r>
              <a:rPr lang="en-US" sz="1600" dirty="0"/>
              <a:t>N=3,172</a:t>
            </a:r>
          </a:p>
        </p:txBody>
      </p:sp>
      <p:sp>
        <p:nvSpPr>
          <p:cNvPr id="5" name="TextBox 4">
            <a:extLst>
              <a:ext uri="{FF2B5EF4-FFF2-40B4-BE49-F238E27FC236}">
                <a16:creationId xmlns:a16="http://schemas.microsoft.com/office/drawing/2014/main" id="{2B939ADC-9F51-8BFD-DD9A-BCC9696D78D8}"/>
              </a:ext>
            </a:extLst>
          </p:cNvPr>
          <p:cNvSpPr txBox="1"/>
          <p:nvPr/>
        </p:nvSpPr>
        <p:spPr>
          <a:xfrm>
            <a:off x="2647130" y="6224710"/>
            <a:ext cx="6845144" cy="338554"/>
          </a:xfrm>
          <a:prstGeom prst="rect">
            <a:avLst/>
          </a:prstGeom>
          <a:noFill/>
        </p:spPr>
        <p:txBody>
          <a:bodyPr wrap="none" rtlCol="0">
            <a:spAutoFit/>
          </a:bodyPr>
          <a:lstStyle/>
          <a:p>
            <a:r>
              <a:rPr lang="en-US" sz="1600" b="1" dirty="0"/>
              <a:t>Percentage and no. of users by archival aggregation websites found</a:t>
            </a:r>
          </a:p>
        </p:txBody>
      </p:sp>
      <p:sp>
        <p:nvSpPr>
          <p:cNvPr id="6" name="TextBox 5">
            <a:extLst>
              <a:ext uri="{FF2B5EF4-FFF2-40B4-BE49-F238E27FC236}">
                <a16:creationId xmlns:a16="http://schemas.microsoft.com/office/drawing/2014/main" id="{3CDA2D07-D646-55E8-3EB5-BEB3354276F9}"/>
              </a:ext>
            </a:extLst>
          </p:cNvPr>
          <p:cNvSpPr txBox="1"/>
          <p:nvPr/>
        </p:nvSpPr>
        <p:spPr>
          <a:xfrm>
            <a:off x="2057400" y="1820344"/>
            <a:ext cx="965329" cy="338554"/>
          </a:xfrm>
          <a:prstGeom prst="rect">
            <a:avLst/>
          </a:prstGeom>
          <a:noFill/>
        </p:spPr>
        <p:txBody>
          <a:bodyPr wrap="none" rtlCol="0">
            <a:spAutoFit/>
          </a:bodyPr>
          <a:lstStyle/>
          <a:p>
            <a:r>
              <a:rPr lang="en-US" sz="1600" dirty="0">
                <a:solidFill>
                  <a:schemeClr val="bg1"/>
                </a:solidFill>
              </a:rPr>
              <a:t>N=1,130</a:t>
            </a:r>
          </a:p>
        </p:txBody>
      </p:sp>
      <p:sp>
        <p:nvSpPr>
          <p:cNvPr id="7" name="TextBox 6">
            <a:extLst>
              <a:ext uri="{FF2B5EF4-FFF2-40B4-BE49-F238E27FC236}">
                <a16:creationId xmlns:a16="http://schemas.microsoft.com/office/drawing/2014/main" id="{3E835C31-5E0E-4723-313D-ACC8DFF8E616}"/>
              </a:ext>
            </a:extLst>
          </p:cNvPr>
          <p:cNvSpPr txBox="1"/>
          <p:nvPr/>
        </p:nvSpPr>
        <p:spPr>
          <a:xfrm>
            <a:off x="3682836" y="2697916"/>
            <a:ext cx="793807" cy="338554"/>
          </a:xfrm>
          <a:prstGeom prst="rect">
            <a:avLst/>
          </a:prstGeom>
          <a:noFill/>
        </p:spPr>
        <p:txBody>
          <a:bodyPr wrap="none" rtlCol="0">
            <a:spAutoFit/>
          </a:bodyPr>
          <a:lstStyle/>
          <a:p>
            <a:r>
              <a:rPr lang="en-US" sz="1600" dirty="0">
                <a:solidFill>
                  <a:schemeClr val="bg1"/>
                </a:solidFill>
              </a:rPr>
              <a:t>N=858</a:t>
            </a:r>
          </a:p>
        </p:txBody>
      </p:sp>
      <p:sp>
        <p:nvSpPr>
          <p:cNvPr id="8" name="TextBox 7">
            <a:extLst>
              <a:ext uri="{FF2B5EF4-FFF2-40B4-BE49-F238E27FC236}">
                <a16:creationId xmlns:a16="http://schemas.microsoft.com/office/drawing/2014/main" id="{1C0A1273-4BD7-3A5B-470F-8792163A94D7}"/>
              </a:ext>
            </a:extLst>
          </p:cNvPr>
          <p:cNvSpPr txBox="1"/>
          <p:nvPr/>
        </p:nvSpPr>
        <p:spPr>
          <a:xfrm>
            <a:off x="5187687" y="3943786"/>
            <a:ext cx="793807" cy="338554"/>
          </a:xfrm>
          <a:prstGeom prst="rect">
            <a:avLst/>
          </a:prstGeom>
          <a:noFill/>
        </p:spPr>
        <p:txBody>
          <a:bodyPr wrap="none" rtlCol="0">
            <a:spAutoFit/>
          </a:bodyPr>
          <a:lstStyle/>
          <a:p>
            <a:r>
              <a:rPr lang="en-US" sz="1600" dirty="0">
                <a:solidFill>
                  <a:schemeClr val="bg1"/>
                </a:solidFill>
              </a:rPr>
              <a:t>N=490</a:t>
            </a:r>
          </a:p>
        </p:txBody>
      </p:sp>
      <p:sp>
        <p:nvSpPr>
          <p:cNvPr id="9" name="TextBox 8">
            <a:extLst>
              <a:ext uri="{FF2B5EF4-FFF2-40B4-BE49-F238E27FC236}">
                <a16:creationId xmlns:a16="http://schemas.microsoft.com/office/drawing/2014/main" id="{C2E5F372-875F-D209-1E67-1E895817324C}"/>
              </a:ext>
            </a:extLst>
          </p:cNvPr>
          <p:cNvSpPr txBox="1"/>
          <p:nvPr/>
        </p:nvSpPr>
        <p:spPr>
          <a:xfrm>
            <a:off x="6709410" y="4629586"/>
            <a:ext cx="793807" cy="338554"/>
          </a:xfrm>
          <a:prstGeom prst="rect">
            <a:avLst/>
          </a:prstGeom>
          <a:noFill/>
        </p:spPr>
        <p:txBody>
          <a:bodyPr wrap="none" rtlCol="0">
            <a:spAutoFit/>
          </a:bodyPr>
          <a:lstStyle/>
          <a:p>
            <a:r>
              <a:rPr lang="en-US" sz="1600" dirty="0">
                <a:solidFill>
                  <a:schemeClr val="bg1"/>
                </a:solidFill>
              </a:rPr>
              <a:t>N=283</a:t>
            </a:r>
          </a:p>
        </p:txBody>
      </p:sp>
      <p:sp>
        <p:nvSpPr>
          <p:cNvPr id="10" name="TextBox 9">
            <a:extLst>
              <a:ext uri="{FF2B5EF4-FFF2-40B4-BE49-F238E27FC236}">
                <a16:creationId xmlns:a16="http://schemas.microsoft.com/office/drawing/2014/main" id="{8156CD1B-2DFC-4959-62DC-AF4CC5CD227A}"/>
              </a:ext>
            </a:extLst>
          </p:cNvPr>
          <p:cNvSpPr txBox="1"/>
          <p:nvPr/>
        </p:nvSpPr>
        <p:spPr>
          <a:xfrm>
            <a:off x="8245862" y="4798863"/>
            <a:ext cx="793807" cy="338554"/>
          </a:xfrm>
          <a:prstGeom prst="rect">
            <a:avLst/>
          </a:prstGeom>
          <a:noFill/>
        </p:spPr>
        <p:txBody>
          <a:bodyPr wrap="none" rtlCol="0">
            <a:spAutoFit/>
          </a:bodyPr>
          <a:lstStyle/>
          <a:p>
            <a:r>
              <a:rPr lang="en-US" sz="1600" dirty="0">
                <a:solidFill>
                  <a:schemeClr val="bg1"/>
                </a:solidFill>
              </a:rPr>
              <a:t>N=232</a:t>
            </a:r>
          </a:p>
        </p:txBody>
      </p:sp>
      <p:sp>
        <p:nvSpPr>
          <p:cNvPr id="11" name="TextBox 10">
            <a:extLst>
              <a:ext uri="{FF2B5EF4-FFF2-40B4-BE49-F238E27FC236}">
                <a16:creationId xmlns:a16="http://schemas.microsoft.com/office/drawing/2014/main" id="{EABD51FA-C370-A183-D898-5688D63A9E12}"/>
              </a:ext>
            </a:extLst>
          </p:cNvPr>
          <p:cNvSpPr txBox="1"/>
          <p:nvPr/>
        </p:nvSpPr>
        <p:spPr>
          <a:xfrm>
            <a:off x="9715500" y="4926766"/>
            <a:ext cx="793807" cy="338554"/>
          </a:xfrm>
          <a:prstGeom prst="rect">
            <a:avLst/>
          </a:prstGeom>
          <a:noFill/>
        </p:spPr>
        <p:txBody>
          <a:bodyPr wrap="none" rtlCol="0">
            <a:spAutoFit/>
          </a:bodyPr>
          <a:lstStyle/>
          <a:p>
            <a:r>
              <a:rPr lang="en-US" sz="1600" dirty="0">
                <a:solidFill>
                  <a:schemeClr val="bg1"/>
                </a:solidFill>
              </a:rPr>
              <a:t>N=179</a:t>
            </a:r>
          </a:p>
        </p:txBody>
      </p:sp>
      <p:sp>
        <p:nvSpPr>
          <p:cNvPr id="12" name="TextBox 11">
            <a:extLst>
              <a:ext uri="{FF2B5EF4-FFF2-40B4-BE49-F238E27FC236}">
                <a16:creationId xmlns:a16="http://schemas.microsoft.com/office/drawing/2014/main" id="{0F90D628-11DB-0689-28D3-0EDF2DC69B8F}"/>
              </a:ext>
            </a:extLst>
          </p:cNvPr>
          <p:cNvSpPr txBox="1"/>
          <p:nvPr/>
        </p:nvSpPr>
        <p:spPr>
          <a:xfrm>
            <a:off x="9116590" y="1470446"/>
            <a:ext cx="965329" cy="338554"/>
          </a:xfrm>
          <a:prstGeom prst="rect">
            <a:avLst/>
          </a:prstGeom>
          <a:noFill/>
        </p:spPr>
        <p:txBody>
          <a:bodyPr wrap="none" rtlCol="0">
            <a:spAutoFit/>
          </a:bodyPr>
          <a:lstStyle/>
          <a:p>
            <a:r>
              <a:rPr lang="en-US" sz="1600" dirty="0">
                <a:solidFill>
                  <a:schemeClr val="bg1"/>
                </a:solidFill>
              </a:rPr>
              <a:t>N=1,397</a:t>
            </a:r>
          </a:p>
        </p:txBody>
      </p:sp>
      <p:sp>
        <p:nvSpPr>
          <p:cNvPr id="13" name="TextBox 12">
            <a:extLst>
              <a:ext uri="{FF2B5EF4-FFF2-40B4-BE49-F238E27FC236}">
                <a16:creationId xmlns:a16="http://schemas.microsoft.com/office/drawing/2014/main" id="{F94EF136-265C-7A5A-D6E5-C0C40F3E41CF}"/>
              </a:ext>
            </a:extLst>
          </p:cNvPr>
          <p:cNvSpPr txBox="1"/>
          <p:nvPr/>
        </p:nvSpPr>
        <p:spPr>
          <a:xfrm>
            <a:off x="6255024" y="2215353"/>
            <a:ext cx="793807" cy="338554"/>
          </a:xfrm>
          <a:prstGeom prst="rect">
            <a:avLst/>
          </a:prstGeom>
          <a:noFill/>
        </p:spPr>
        <p:txBody>
          <a:bodyPr wrap="none" rtlCol="0">
            <a:spAutoFit/>
          </a:bodyPr>
          <a:lstStyle/>
          <a:p>
            <a:r>
              <a:rPr lang="en-US" sz="1600" dirty="0">
                <a:solidFill>
                  <a:schemeClr val="bg1"/>
                </a:solidFill>
              </a:rPr>
              <a:t>N=655</a:t>
            </a:r>
          </a:p>
        </p:txBody>
      </p:sp>
      <p:sp>
        <p:nvSpPr>
          <p:cNvPr id="14" name="TextBox 13">
            <a:extLst>
              <a:ext uri="{FF2B5EF4-FFF2-40B4-BE49-F238E27FC236}">
                <a16:creationId xmlns:a16="http://schemas.microsoft.com/office/drawing/2014/main" id="{B35B53E7-1726-19A0-A99D-31924DABE6E6}"/>
              </a:ext>
            </a:extLst>
          </p:cNvPr>
          <p:cNvSpPr txBox="1"/>
          <p:nvPr/>
        </p:nvSpPr>
        <p:spPr>
          <a:xfrm>
            <a:off x="6259911" y="2917989"/>
            <a:ext cx="793807" cy="338554"/>
          </a:xfrm>
          <a:prstGeom prst="rect">
            <a:avLst/>
          </a:prstGeom>
          <a:noFill/>
        </p:spPr>
        <p:txBody>
          <a:bodyPr wrap="none" rtlCol="0">
            <a:spAutoFit/>
          </a:bodyPr>
          <a:lstStyle/>
          <a:p>
            <a:r>
              <a:rPr lang="en-US" sz="1600" dirty="0">
                <a:solidFill>
                  <a:schemeClr val="bg1"/>
                </a:solidFill>
              </a:rPr>
              <a:t>N=645</a:t>
            </a:r>
          </a:p>
        </p:txBody>
      </p:sp>
      <p:sp>
        <p:nvSpPr>
          <p:cNvPr id="15" name="TextBox 14">
            <a:extLst>
              <a:ext uri="{FF2B5EF4-FFF2-40B4-BE49-F238E27FC236}">
                <a16:creationId xmlns:a16="http://schemas.microsoft.com/office/drawing/2014/main" id="{FA2F0E51-4131-E23A-EF6F-BF729771F779}"/>
              </a:ext>
            </a:extLst>
          </p:cNvPr>
          <p:cNvSpPr txBox="1"/>
          <p:nvPr/>
        </p:nvSpPr>
        <p:spPr>
          <a:xfrm>
            <a:off x="4446888" y="4333136"/>
            <a:ext cx="793807" cy="338554"/>
          </a:xfrm>
          <a:prstGeom prst="rect">
            <a:avLst/>
          </a:prstGeom>
          <a:noFill/>
        </p:spPr>
        <p:txBody>
          <a:bodyPr wrap="none" rtlCol="0">
            <a:spAutoFit/>
          </a:bodyPr>
          <a:lstStyle/>
          <a:p>
            <a:r>
              <a:rPr lang="en-US" sz="1600" dirty="0">
                <a:solidFill>
                  <a:schemeClr val="bg1"/>
                </a:solidFill>
              </a:rPr>
              <a:t>N=185</a:t>
            </a:r>
          </a:p>
        </p:txBody>
      </p:sp>
      <p:sp>
        <p:nvSpPr>
          <p:cNvPr id="17" name="Text Placeholder 16">
            <a:extLst>
              <a:ext uri="{FF2B5EF4-FFF2-40B4-BE49-F238E27FC236}">
                <a16:creationId xmlns:a16="http://schemas.microsoft.com/office/drawing/2014/main" id="{A72C0A49-90E5-6B0E-3C8A-5C20286EB846}"/>
              </a:ext>
            </a:extLst>
          </p:cNvPr>
          <p:cNvSpPr>
            <a:spLocks noGrp="1"/>
          </p:cNvSpPr>
          <p:nvPr>
            <p:ph type="body" idx="1"/>
          </p:nvPr>
        </p:nvSpPr>
        <p:spPr>
          <a:xfrm>
            <a:off x="-114506" y="178967"/>
            <a:ext cx="12192000" cy="915200"/>
          </a:xfrm>
        </p:spPr>
        <p:txBody>
          <a:bodyPr/>
          <a:lstStyle/>
          <a:p>
            <a:pPr algn="ctr"/>
            <a:r>
              <a:rPr lang="en-US" sz="3800" dirty="0"/>
              <a:t>HOW are users discovering archival aggregations?</a:t>
            </a:r>
          </a:p>
        </p:txBody>
      </p:sp>
    </p:spTree>
    <p:extLst>
      <p:ext uri="{BB962C8B-B14F-4D97-AF65-F5344CB8AC3E}">
        <p14:creationId xmlns:p14="http://schemas.microsoft.com/office/powerpoint/2010/main" val="73956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143432" y="356118"/>
            <a:ext cx="11847626" cy="576248"/>
          </a:xfrm>
          <a:prstGeom prst="rect">
            <a:avLst/>
          </a:prstGeom>
          <a:noFill/>
        </p:spPr>
        <p:txBody>
          <a:bodyPr wrap="square" lIns="91440" tIns="45720" rIns="91440" bIns="45720" anchor="t">
            <a:spAutoFit/>
          </a:bodyPr>
          <a:lstStyle/>
          <a:p>
            <a:pPr algn="ctr" defTabSz="1219170">
              <a:lnSpc>
                <a:spcPct val="70000"/>
              </a:lnSpc>
              <a:buClr>
                <a:srgbClr val="1F497D"/>
              </a:buClr>
              <a:buSzPts val="2100"/>
              <a:defRPr/>
            </a:pPr>
            <a:r>
              <a:rPr lang="en-US" sz="4400" b="1" kern="0" dirty="0">
                <a:solidFill>
                  <a:srgbClr val="1F497D"/>
                </a:solidFill>
                <a:latin typeface="Arial"/>
                <a:cs typeface="Arial"/>
                <a:sym typeface="Arial"/>
              </a:rPr>
              <a:t>HOW are users discovering archives?</a:t>
            </a:r>
            <a:endParaRPr lang="en-US" sz="4400" b="1" kern="0" dirty="0">
              <a:solidFill>
                <a:srgbClr val="1F497D"/>
              </a:solidFill>
              <a:latin typeface="Arial"/>
              <a:cs typeface="Arial"/>
            </a:endParaRPr>
          </a:p>
        </p:txBody>
      </p:sp>
      <p:sp>
        <p:nvSpPr>
          <p:cNvPr id="4" name="TextBox 3">
            <a:extLst>
              <a:ext uri="{FF2B5EF4-FFF2-40B4-BE49-F238E27FC236}">
                <a16:creationId xmlns:a16="http://schemas.microsoft.com/office/drawing/2014/main" id="{7B01A14D-DDE1-99A5-DA0C-7877DC32A9B1}"/>
              </a:ext>
            </a:extLst>
          </p:cNvPr>
          <p:cNvSpPr txBox="1"/>
          <p:nvPr/>
        </p:nvSpPr>
        <p:spPr>
          <a:xfrm>
            <a:off x="741167" y="1178466"/>
            <a:ext cx="11249891" cy="5478423"/>
          </a:xfrm>
          <a:prstGeom prst="rect">
            <a:avLst/>
          </a:prstGeom>
          <a:noFill/>
        </p:spPr>
        <p:txBody>
          <a:bodyPr wrap="square" lIns="121920" tIns="60960" rIns="121920" bIns="60960" rtlCol="0" anchor="t">
            <a:spAutoFit/>
          </a:bodyPr>
          <a:lstStyle/>
          <a:p>
            <a:pPr lvl="1"/>
            <a:r>
              <a:rPr lang="en-US" sz="3200" b="1" dirty="0"/>
              <a:t>Technical Tools &amp; Platforms:</a:t>
            </a:r>
          </a:p>
          <a:p>
            <a:pPr marL="1371600" lvl="2" indent="-457200">
              <a:buFont typeface="Arial" panose="020B0604020202020204" pitchFamily="34" charset="0"/>
              <a:buChar char="•"/>
            </a:pPr>
            <a:r>
              <a:rPr lang="en-US" sz="3200" dirty="0"/>
              <a:t>Topical and genealogy databases</a:t>
            </a:r>
          </a:p>
          <a:p>
            <a:pPr marL="1371589" lvl="2" indent="-457189">
              <a:buChar char="•"/>
            </a:pPr>
            <a:r>
              <a:rPr lang="en-US" sz="3200" dirty="0"/>
              <a:t>Library catalogs </a:t>
            </a:r>
          </a:p>
          <a:p>
            <a:pPr marL="1371589" lvl="2" indent="-457189">
              <a:buChar char="•"/>
            </a:pPr>
            <a:r>
              <a:rPr lang="en-US" sz="3200" dirty="0"/>
              <a:t>Search Engines  </a:t>
            </a:r>
          </a:p>
          <a:p>
            <a:pPr lvl="1"/>
            <a:endParaRPr lang="en-US" sz="3200" dirty="0"/>
          </a:p>
          <a:p>
            <a:pPr lvl="1"/>
            <a:r>
              <a:rPr lang="en-US" sz="3200" b="1" dirty="0"/>
              <a:t>Social &amp; Institutional Tools:</a:t>
            </a:r>
          </a:p>
          <a:p>
            <a:pPr marL="1371600" lvl="2" indent="-457200">
              <a:buFont typeface="Arial" panose="020B0604020202020204" pitchFamily="34" charset="0"/>
              <a:buChar char="•"/>
            </a:pPr>
            <a:r>
              <a:rPr lang="en-US" sz="3200" dirty="0"/>
              <a:t>Archives &amp; Archivists </a:t>
            </a:r>
          </a:p>
          <a:p>
            <a:pPr marL="1371600" lvl="2" indent="-457200">
              <a:buFont typeface="Arial" panose="020B0604020202020204" pitchFamily="34" charset="0"/>
              <a:buChar char="•"/>
            </a:pPr>
            <a:r>
              <a:rPr lang="en-US" sz="3200" dirty="0"/>
              <a:t>Archival Description</a:t>
            </a:r>
          </a:p>
          <a:p>
            <a:pPr marL="1371600" lvl="2" indent="-457200">
              <a:buFont typeface="Arial" panose="020B0604020202020204" pitchFamily="34" charset="0"/>
              <a:buChar char="•"/>
            </a:pPr>
            <a:r>
              <a:rPr lang="en-US" sz="3200" dirty="0"/>
              <a:t>Personal Networks</a:t>
            </a:r>
            <a:endParaRPr lang="en-US" sz="3200" dirty="0">
              <a:cs typeface="Arial"/>
            </a:endParaRPr>
          </a:p>
          <a:p>
            <a:pPr marL="1370965" lvl="2" indent="-456565">
              <a:buChar char="•"/>
            </a:pPr>
            <a:r>
              <a:rPr lang="en-US" sz="3200" dirty="0">
                <a:cs typeface="Arial"/>
              </a:rPr>
              <a:t>Citations</a:t>
            </a:r>
          </a:p>
          <a:p>
            <a:pPr lvl="4"/>
            <a:endParaRPr lang="en-US" sz="2800" i="1" dirty="0">
              <a:cs typeface="Arial"/>
            </a:endParaRPr>
          </a:p>
        </p:txBody>
      </p:sp>
    </p:spTree>
    <p:extLst>
      <p:ext uri="{BB962C8B-B14F-4D97-AF65-F5344CB8AC3E}">
        <p14:creationId xmlns:p14="http://schemas.microsoft.com/office/powerpoint/2010/main" val="32051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200382" y="622065"/>
            <a:ext cx="11991618" cy="576183"/>
          </a:xfrm>
          <a:prstGeom prst="rect">
            <a:avLst/>
          </a:prstGeom>
          <a:noFill/>
        </p:spPr>
        <p:txBody>
          <a:bodyPr wrap="square" lIns="91440" tIns="45720" rIns="91440" bIns="45720" anchor="t">
            <a:spAutoFit/>
          </a:bodyPr>
          <a:lstStyle/>
          <a:p>
            <a:pPr algn="ctr" defTabSz="1219170">
              <a:lnSpc>
                <a:spcPct val="70000"/>
              </a:lnSpc>
              <a:buClr>
                <a:srgbClr val="1F497D"/>
              </a:buClr>
              <a:buSzPts val="2100"/>
              <a:defRPr/>
            </a:pPr>
            <a:r>
              <a:rPr lang="en-US" sz="4400" b="1" kern="0" dirty="0">
                <a:solidFill>
                  <a:srgbClr val="1F497D"/>
                </a:solidFill>
                <a:latin typeface="Arial"/>
                <a:ea typeface="Arial"/>
                <a:cs typeface="Arial"/>
                <a:sym typeface="Arial"/>
              </a:rPr>
              <a:t>WHAT are users’ discovery challenges?</a:t>
            </a:r>
            <a:endParaRPr lang="en-US" sz="4400" b="1" kern="0" dirty="0">
              <a:solidFill>
                <a:srgbClr val="1F497D"/>
              </a:solidFill>
              <a:latin typeface="Arial"/>
              <a:ea typeface="Arial"/>
              <a:cs typeface="Arial"/>
            </a:endParaRPr>
          </a:p>
        </p:txBody>
      </p:sp>
      <p:sp>
        <p:nvSpPr>
          <p:cNvPr id="4" name="TextBox 3">
            <a:extLst>
              <a:ext uri="{FF2B5EF4-FFF2-40B4-BE49-F238E27FC236}">
                <a16:creationId xmlns:a16="http://schemas.microsoft.com/office/drawing/2014/main" id="{7B01A14D-DDE1-99A5-DA0C-7877DC32A9B1}"/>
              </a:ext>
            </a:extLst>
          </p:cNvPr>
          <p:cNvSpPr txBox="1"/>
          <p:nvPr/>
        </p:nvSpPr>
        <p:spPr>
          <a:xfrm>
            <a:off x="3213383" y="4220314"/>
            <a:ext cx="8789930" cy="1600438"/>
          </a:xfrm>
          <a:prstGeom prst="rect">
            <a:avLst/>
          </a:prstGeom>
          <a:noFill/>
        </p:spPr>
        <p:txBody>
          <a:bodyPr wrap="square" lIns="121920" tIns="60960" rIns="121920" bIns="60960" rtlCol="0" anchor="t">
            <a:spAutoFit/>
          </a:bodyPr>
          <a:lstStyle/>
          <a:p>
            <a:pPr marL="914400" lvl="1" indent="-457200">
              <a:buFont typeface="Arial" panose="020B0604020202020204" pitchFamily="34" charset="0"/>
              <a:buChar char="•"/>
            </a:pPr>
            <a:r>
              <a:rPr lang="en-US" sz="3200" b="1" dirty="0"/>
              <a:t>Have to look in too many places</a:t>
            </a:r>
            <a:endParaRPr lang="en-US" sz="3200" b="1" dirty="0">
              <a:cs typeface="Arial"/>
            </a:endParaRPr>
          </a:p>
          <a:p>
            <a:pPr marL="914400" lvl="1" indent="-457200">
              <a:buFont typeface="Arial" panose="020B0604020202020204" pitchFamily="34" charset="0"/>
              <a:buChar char="•"/>
            </a:pPr>
            <a:r>
              <a:rPr lang="en-US" sz="3200" b="1" dirty="0"/>
              <a:t>Search takes too much time and effort</a:t>
            </a:r>
            <a:endParaRPr lang="en-US" sz="3200" b="1" dirty="0">
              <a:cs typeface="Arial"/>
            </a:endParaRPr>
          </a:p>
          <a:p>
            <a:pPr marL="914400" lvl="1" indent="-457200">
              <a:buFont typeface="Arial" panose="020B0604020202020204" pitchFamily="34" charset="0"/>
              <a:buChar char="•"/>
            </a:pPr>
            <a:r>
              <a:rPr lang="en-US" sz="3200" b="1" dirty="0"/>
              <a:t>Not finding material at smaller archives</a:t>
            </a:r>
            <a:endParaRPr lang="en-US" sz="3200" b="1" dirty="0">
              <a:cs typeface="Arial"/>
            </a:endParaRPr>
          </a:p>
        </p:txBody>
      </p:sp>
      <p:sp>
        <p:nvSpPr>
          <p:cNvPr id="2" name="Google Shape;438;p60">
            <a:extLst>
              <a:ext uri="{FF2B5EF4-FFF2-40B4-BE49-F238E27FC236}">
                <a16:creationId xmlns:a16="http://schemas.microsoft.com/office/drawing/2014/main" id="{9A0790A8-D395-8435-F8FF-92ED92E5B62B}"/>
              </a:ext>
            </a:extLst>
          </p:cNvPr>
          <p:cNvSpPr/>
          <p:nvPr/>
        </p:nvSpPr>
        <p:spPr>
          <a:xfrm>
            <a:off x="319539" y="1594526"/>
            <a:ext cx="11262636" cy="2086319"/>
          </a:xfrm>
          <a:prstGeom prst="wedgeRoundRectCallout">
            <a:avLst>
              <a:gd name="adj1" fmla="val -43794"/>
              <a:gd name="adj2" fmla="val 93129"/>
              <a:gd name="adj3" fmla="val 16667"/>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spcFirstLastPara="1" wrap="square" lIns="91433" tIns="45700" rIns="91433" bIns="45700" anchor="ctr" anchorCtr="0">
            <a:noAutofit/>
          </a:bodyPr>
          <a:lstStyle/>
          <a:p>
            <a:r>
              <a:rPr lang="en-US" sz="2800" dirty="0">
                <a:solidFill>
                  <a:srgbClr val="000000"/>
                </a:solidFill>
                <a:latin typeface="Arial"/>
                <a:ea typeface="Arial"/>
                <a:cs typeface="Arial"/>
                <a:sym typeface="Arial"/>
              </a:rPr>
              <a:t>“It does take a lot of time…it's guessing what repository might have something, was this person based on the East Coast, or this company? It does take a lot of time and energy to try and find those archival materials.”</a:t>
            </a:r>
            <a:r>
              <a:rPr lang="en-US" sz="2400" dirty="0">
                <a:solidFill>
                  <a:srgbClr val="000000"/>
                </a:solidFill>
                <a:latin typeface="Arial"/>
                <a:ea typeface="Arial"/>
                <a:cs typeface="Arial"/>
                <a:sym typeface="Arial"/>
              </a:rPr>
              <a:t>      					</a:t>
            </a:r>
            <a:r>
              <a:rPr lang="en-US" sz="2400" i="1" dirty="0">
                <a:solidFill>
                  <a:srgbClr val="000000"/>
                </a:solidFill>
                <a:latin typeface="Arial"/>
                <a:ea typeface="Arial"/>
                <a:cs typeface="Arial"/>
                <a:sym typeface="Arial"/>
              </a:rPr>
              <a:t>-- Participant C3-4</a:t>
            </a:r>
            <a:endParaRPr lang="en-US" sz="2400" i="1" dirty="0">
              <a:solidFill>
                <a:srgbClr val="000000"/>
              </a:solidFill>
              <a:latin typeface="Arial"/>
              <a:ea typeface="Arial"/>
              <a:cs typeface="Arial"/>
            </a:endParaRPr>
          </a:p>
        </p:txBody>
      </p:sp>
    </p:spTree>
    <p:extLst>
      <p:ext uri="{BB962C8B-B14F-4D97-AF65-F5344CB8AC3E}">
        <p14:creationId xmlns:p14="http://schemas.microsoft.com/office/powerpoint/2010/main" val="5062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200382" y="622065"/>
            <a:ext cx="11991618" cy="576183"/>
          </a:xfrm>
          <a:prstGeom prst="rect">
            <a:avLst/>
          </a:prstGeom>
          <a:noFill/>
        </p:spPr>
        <p:txBody>
          <a:bodyPr wrap="square" lIns="91440" tIns="45720" rIns="91440" bIns="45720" anchor="t">
            <a:spAutoFit/>
          </a:bodyPr>
          <a:lstStyle/>
          <a:p>
            <a:pPr algn="ctr" defTabSz="1219170">
              <a:lnSpc>
                <a:spcPct val="70000"/>
              </a:lnSpc>
              <a:buClr>
                <a:srgbClr val="1F497D"/>
              </a:buClr>
              <a:buSzPts val="2100"/>
              <a:defRPr/>
            </a:pPr>
            <a:r>
              <a:rPr lang="en-US" sz="4400" b="1" kern="0" dirty="0">
                <a:solidFill>
                  <a:srgbClr val="1F497D"/>
                </a:solidFill>
                <a:latin typeface="Arial"/>
                <a:ea typeface="Arial"/>
                <a:cs typeface="Arial"/>
                <a:sym typeface="Arial"/>
              </a:rPr>
              <a:t>WHAT are users’ discovery challenges?</a:t>
            </a:r>
            <a:endParaRPr lang="en-US" sz="4400" b="1" kern="0" dirty="0">
              <a:solidFill>
                <a:srgbClr val="1F497D"/>
              </a:solidFill>
              <a:latin typeface="Arial"/>
              <a:ea typeface="Arial"/>
              <a:cs typeface="Arial"/>
            </a:endParaRPr>
          </a:p>
        </p:txBody>
      </p:sp>
      <p:sp>
        <p:nvSpPr>
          <p:cNvPr id="4" name="TextBox 3">
            <a:extLst>
              <a:ext uri="{FF2B5EF4-FFF2-40B4-BE49-F238E27FC236}">
                <a16:creationId xmlns:a16="http://schemas.microsoft.com/office/drawing/2014/main" id="{7B01A14D-DDE1-99A5-DA0C-7877DC32A9B1}"/>
              </a:ext>
            </a:extLst>
          </p:cNvPr>
          <p:cNvSpPr txBox="1"/>
          <p:nvPr/>
        </p:nvSpPr>
        <p:spPr>
          <a:xfrm>
            <a:off x="542754" y="3969616"/>
            <a:ext cx="8789930" cy="2092881"/>
          </a:xfrm>
          <a:prstGeom prst="rect">
            <a:avLst/>
          </a:prstGeom>
          <a:noFill/>
        </p:spPr>
        <p:txBody>
          <a:bodyPr wrap="square" lIns="121920" tIns="60960" rIns="121920" bIns="60960" rtlCol="0" anchor="t">
            <a:spAutoFit/>
          </a:bodyPr>
          <a:lstStyle/>
          <a:p>
            <a:pPr marL="914400" lvl="1" indent="-457200">
              <a:buFont typeface="Arial" panose="020B0604020202020204" pitchFamily="34" charset="0"/>
              <a:buChar char="•"/>
            </a:pPr>
            <a:r>
              <a:rPr lang="en-US" sz="3200" b="1" dirty="0"/>
              <a:t>Confusing interfaces</a:t>
            </a:r>
            <a:endParaRPr lang="en-US" sz="3200" b="1" dirty="0">
              <a:cs typeface="Arial"/>
            </a:endParaRPr>
          </a:p>
          <a:p>
            <a:pPr marL="914400" lvl="1" indent="-457200">
              <a:buFont typeface="Arial" panose="020B0604020202020204" pitchFamily="34" charset="0"/>
              <a:buChar char="•"/>
            </a:pPr>
            <a:r>
              <a:rPr lang="en-US" sz="3200" b="1" dirty="0"/>
              <a:t>Overwhelming results sets</a:t>
            </a:r>
            <a:endParaRPr lang="en-US" sz="3200" b="1" dirty="0">
              <a:cs typeface="Arial"/>
            </a:endParaRPr>
          </a:p>
          <a:p>
            <a:pPr marL="914400" lvl="1" indent="-457200">
              <a:buFont typeface="Arial" panose="020B0604020202020204" pitchFamily="34" charset="0"/>
              <a:buChar char="•"/>
            </a:pPr>
            <a:r>
              <a:rPr lang="en-US" sz="3200" b="1" dirty="0"/>
              <a:t>Search engines are bad at history</a:t>
            </a:r>
          </a:p>
          <a:p>
            <a:pPr marL="914400" lvl="1" indent="-457200">
              <a:buFont typeface="Arial" panose="020B0604020202020204" pitchFamily="34" charset="0"/>
              <a:buChar char="•"/>
            </a:pPr>
            <a:r>
              <a:rPr lang="en-US" sz="3200" b="1" dirty="0">
                <a:cs typeface="Arial"/>
              </a:rPr>
              <a:t>Want more digital content</a:t>
            </a:r>
          </a:p>
        </p:txBody>
      </p:sp>
      <p:sp>
        <p:nvSpPr>
          <p:cNvPr id="2" name="Google Shape;438;p60">
            <a:extLst>
              <a:ext uri="{FF2B5EF4-FFF2-40B4-BE49-F238E27FC236}">
                <a16:creationId xmlns:a16="http://schemas.microsoft.com/office/drawing/2014/main" id="{9A0790A8-D395-8435-F8FF-92ED92E5B62B}"/>
              </a:ext>
            </a:extLst>
          </p:cNvPr>
          <p:cNvSpPr/>
          <p:nvPr/>
        </p:nvSpPr>
        <p:spPr>
          <a:xfrm>
            <a:off x="522626" y="1336119"/>
            <a:ext cx="11146747" cy="2092881"/>
          </a:xfrm>
          <a:prstGeom prst="wedgeRoundRectCallout">
            <a:avLst>
              <a:gd name="adj1" fmla="val 45620"/>
              <a:gd name="adj2" fmla="val 162063"/>
              <a:gd name="adj3"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91433" tIns="45700" rIns="91433" bIns="45700" anchor="ctr" anchorCtr="0">
            <a:noAutofit/>
          </a:bodyPr>
          <a:lstStyle/>
          <a:p>
            <a:r>
              <a:rPr lang="en-US" sz="3200" dirty="0">
                <a:solidFill>
                  <a:srgbClr val="0C1E33"/>
                </a:solidFill>
                <a:effectLst/>
              </a:rPr>
              <a:t>“I don’t know how to get Google to an older date range. . . . I don’t feel like Google’s useful. I almost wish there was maybe like Google History.” </a:t>
            </a:r>
            <a:r>
              <a:rPr lang="en-US" sz="3200" dirty="0">
                <a:effectLst/>
              </a:rPr>
              <a:t>  </a:t>
            </a:r>
            <a:r>
              <a:rPr lang="en-US" sz="3200" dirty="0">
                <a:solidFill>
                  <a:srgbClr val="000000"/>
                </a:solidFill>
                <a:latin typeface="Arial"/>
                <a:ea typeface="Arial"/>
                <a:cs typeface="Arial"/>
                <a:sym typeface="Arial"/>
              </a:rPr>
              <a:t>			</a:t>
            </a:r>
            <a:r>
              <a:rPr lang="en-US" sz="2800" i="1" dirty="0">
                <a:solidFill>
                  <a:srgbClr val="000000"/>
                </a:solidFill>
                <a:latin typeface="Arial"/>
                <a:ea typeface="Arial"/>
                <a:cs typeface="Arial"/>
                <a:sym typeface="Arial"/>
              </a:rPr>
              <a:t>-- Participant C4-5</a:t>
            </a:r>
            <a:endParaRPr lang="en-US" sz="2800" i="1" dirty="0">
              <a:solidFill>
                <a:srgbClr val="000000"/>
              </a:solidFill>
              <a:latin typeface="Arial"/>
              <a:ea typeface="Arial"/>
              <a:cs typeface="Arial"/>
            </a:endParaRPr>
          </a:p>
        </p:txBody>
      </p:sp>
    </p:spTree>
    <p:extLst>
      <p:ext uri="{BB962C8B-B14F-4D97-AF65-F5344CB8AC3E}">
        <p14:creationId xmlns:p14="http://schemas.microsoft.com/office/powerpoint/2010/main" val="118787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200382" y="622065"/>
            <a:ext cx="11991618" cy="576183"/>
          </a:xfrm>
          <a:prstGeom prst="rect">
            <a:avLst/>
          </a:prstGeom>
          <a:noFill/>
        </p:spPr>
        <p:txBody>
          <a:bodyPr wrap="square" lIns="91440" tIns="45720" rIns="91440" bIns="45720" anchor="t">
            <a:spAutoFit/>
          </a:bodyPr>
          <a:lstStyle/>
          <a:p>
            <a:pPr algn="ctr" defTabSz="1219170">
              <a:lnSpc>
                <a:spcPct val="70000"/>
              </a:lnSpc>
              <a:buClr>
                <a:srgbClr val="1F497D"/>
              </a:buClr>
              <a:buSzPts val="2100"/>
              <a:defRPr/>
            </a:pPr>
            <a:r>
              <a:rPr lang="en-US" sz="4400" b="1" kern="0" dirty="0">
                <a:solidFill>
                  <a:srgbClr val="1F497D"/>
                </a:solidFill>
                <a:latin typeface="Arial"/>
                <a:ea typeface="Arial"/>
                <a:cs typeface="Arial"/>
                <a:sym typeface="Arial"/>
              </a:rPr>
              <a:t>WHAT are users’ discovery challenges?</a:t>
            </a:r>
            <a:endParaRPr lang="en-US" sz="4400" b="1" kern="0" dirty="0">
              <a:solidFill>
                <a:srgbClr val="1F497D"/>
              </a:solidFill>
              <a:latin typeface="Arial"/>
              <a:ea typeface="Arial"/>
              <a:cs typeface="Arial"/>
            </a:endParaRPr>
          </a:p>
        </p:txBody>
      </p:sp>
      <p:sp>
        <p:nvSpPr>
          <p:cNvPr id="4" name="TextBox 3">
            <a:extLst>
              <a:ext uri="{FF2B5EF4-FFF2-40B4-BE49-F238E27FC236}">
                <a16:creationId xmlns:a16="http://schemas.microsoft.com/office/drawing/2014/main" id="{7B01A14D-DDE1-99A5-DA0C-7877DC32A9B1}"/>
              </a:ext>
            </a:extLst>
          </p:cNvPr>
          <p:cNvSpPr txBox="1"/>
          <p:nvPr/>
        </p:nvSpPr>
        <p:spPr>
          <a:xfrm>
            <a:off x="3933068" y="1564041"/>
            <a:ext cx="8789930" cy="2585323"/>
          </a:xfrm>
          <a:prstGeom prst="rect">
            <a:avLst/>
          </a:prstGeom>
          <a:noFill/>
        </p:spPr>
        <p:txBody>
          <a:bodyPr wrap="square" lIns="121920" tIns="60960" rIns="121920" bIns="60960" rtlCol="0" anchor="t">
            <a:spAutoFit/>
          </a:bodyPr>
          <a:lstStyle/>
          <a:p>
            <a:pPr marL="914400" lvl="1" indent="-457200">
              <a:buFont typeface="Arial" panose="020B0604020202020204" pitchFamily="34" charset="0"/>
              <a:buChar char="•"/>
            </a:pPr>
            <a:r>
              <a:rPr lang="en-US" sz="3200" b="1" dirty="0"/>
              <a:t>Archivist gatekeeping</a:t>
            </a:r>
            <a:endParaRPr lang="en-US" sz="3200" b="1" dirty="0">
              <a:cs typeface="Arial"/>
            </a:endParaRPr>
          </a:p>
          <a:p>
            <a:pPr marL="914400" lvl="1" indent="-457200">
              <a:buFont typeface="Arial" panose="020B0604020202020204" pitchFamily="34" charset="0"/>
              <a:buChar char="•"/>
            </a:pPr>
            <a:r>
              <a:rPr lang="en-US" sz="3200" b="1" dirty="0"/>
              <a:t>Unevenness of archival description</a:t>
            </a:r>
          </a:p>
          <a:p>
            <a:pPr marL="914400" lvl="1" indent="-457200">
              <a:buFont typeface="Arial" panose="020B0604020202020204" pitchFamily="34" charset="0"/>
              <a:buChar char="•"/>
            </a:pPr>
            <a:r>
              <a:rPr lang="en-US" sz="3200" b="1" dirty="0"/>
              <a:t>Unprocessed collections</a:t>
            </a:r>
          </a:p>
          <a:p>
            <a:pPr lvl="1"/>
            <a:endParaRPr lang="en-US" sz="3200" b="1" dirty="0"/>
          </a:p>
          <a:p>
            <a:pPr marL="914400" lvl="1" indent="-457200">
              <a:buFont typeface="Arial" panose="020B0604020202020204" pitchFamily="34" charset="0"/>
              <a:buChar char="•"/>
            </a:pPr>
            <a:endParaRPr lang="en-US" sz="3200" b="1" dirty="0"/>
          </a:p>
        </p:txBody>
      </p:sp>
      <p:sp>
        <p:nvSpPr>
          <p:cNvPr id="2" name="Google Shape;438;p60">
            <a:extLst>
              <a:ext uri="{FF2B5EF4-FFF2-40B4-BE49-F238E27FC236}">
                <a16:creationId xmlns:a16="http://schemas.microsoft.com/office/drawing/2014/main" id="{9A0790A8-D395-8435-F8FF-92ED92E5B62B}"/>
              </a:ext>
            </a:extLst>
          </p:cNvPr>
          <p:cNvSpPr/>
          <p:nvPr/>
        </p:nvSpPr>
        <p:spPr>
          <a:xfrm>
            <a:off x="522626" y="3601019"/>
            <a:ext cx="11146747" cy="2476224"/>
          </a:xfrm>
          <a:prstGeom prst="wedgeRoundRectCallout">
            <a:avLst>
              <a:gd name="adj1" fmla="val -44743"/>
              <a:gd name="adj2" fmla="val -117560"/>
              <a:gd name="adj3" fmla="val 16667"/>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spcFirstLastPara="1" wrap="square" lIns="91433" tIns="45700" rIns="91433" bIns="45700" anchor="ctr" anchorCtr="0">
            <a:noAutofit/>
          </a:bodyPr>
          <a:lstStyle/>
          <a:p>
            <a:r>
              <a:rPr lang="en-US" sz="3000" dirty="0">
                <a:solidFill>
                  <a:srgbClr val="0C1E33"/>
                </a:solidFill>
                <a:effectLst/>
              </a:rPr>
              <a:t>“It’s funny, sometimes…[archivists] are the people who are the problem, you get people who are protective of their collections or who misunderstand how copyright works. There’s that term I use sometimes, ‘archival personality syndrome’.</a:t>
            </a:r>
            <a:r>
              <a:rPr lang="en-US" sz="3000" dirty="0">
                <a:solidFill>
                  <a:srgbClr val="000000"/>
                </a:solidFill>
                <a:ea typeface="Arial"/>
                <a:cs typeface="Arial"/>
                <a:sym typeface="Arial"/>
              </a:rPr>
              <a:t> </a:t>
            </a:r>
            <a:r>
              <a:rPr lang="en-US" sz="2400" i="1" dirty="0">
                <a:solidFill>
                  <a:srgbClr val="000000"/>
                </a:solidFill>
                <a:latin typeface="Arial"/>
                <a:ea typeface="Arial"/>
                <a:cs typeface="Arial"/>
                <a:sym typeface="Arial"/>
              </a:rPr>
              <a:t>- Participant C1-4</a:t>
            </a:r>
            <a:endParaRPr lang="en-US" sz="2400" i="1" dirty="0">
              <a:solidFill>
                <a:srgbClr val="000000"/>
              </a:solidFill>
              <a:latin typeface="Arial"/>
              <a:ea typeface="Arial"/>
              <a:cs typeface="Arial"/>
            </a:endParaRPr>
          </a:p>
        </p:txBody>
      </p:sp>
    </p:spTree>
    <p:extLst>
      <p:ext uri="{BB962C8B-B14F-4D97-AF65-F5344CB8AC3E}">
        <p14:creationId xmlns:p14="http://schemas.microsoft.com/office/powerpoint/2010/main" val="2557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C86551-39DA-66F9-AA01-A46D2C785BCA}"/>
              </a:ext>
            </a:extLst>
          </p:cNvPr>
          <p:cNvSpPr>
            <a:spLocks noGrp="1"/>
          </p:cNvSpPr>
          <p:nvPr>
            <p:ph type="body" idx="4294967295"/>
          </p:nvPr>
        </p:nvSpPr>
        <p:spPr>
          <a:xfrm>
            <a:off x="236537" y="190147"/>
            <a:ext cx="11718925" cy="915988"/>
          </a:xfrm>
          <a:prstGeom prst="rect">
            <a:avLst/>
          </a:prstGeom>
        </p:spPr>
        <p:txBody>
          <a:bodyPr/>
          <a:lstStyle/>
          <a:p>
            <a:pPr marL="0" indent="0" algn="ctr">
              <a:buNone/>
            </a:pPr>
            <a:r>
              <a:rPr lang="en-US" sz="4400" b="1" dirty="0">
                <a:solidFill>
                  <a:schemeClr val="tx2"/>
                </a:solidFill>
                <a:latin typeface="+mj-lt"/>
              </a:rPr>
              <a:t>HOW do users prefer to access archives?</a:t>
            </a:r>
          </a:p>
        </p:txBody>
      </p:sp>
      <p:graphicFrame>
        <p:nvGraphicFramePr>
          <p:cNvPr id="3" name="Chart 2">
            <a:extLst>
              <a:ext uri="{FF2B5EF4-FFF2-40B4-BE49-F238E27FC236}">
                <a16:creationId xmlns:a16="http://schemas.microsoft.com/office/drawing/2014/main" id="{E10016AF-2785-283B-8972-FC5DED605552}"/>
              </a:ext>
            </a:extLst>
          </p:cNvPr>
          <p:cNvGraphicFramePr/>
          <p:nvPr>
            <p:extLst>
              <p:ext uri="{D42A27DB-BD31-4B8C-83A1-F6EECF244321}">
                <p14:modId xmlns:p14="http://schemas.microsoft.com/office/powerpoint/2010/main" val="698051514"/>
              </p:ext>
            </p:extLst>
          </p:nvPr>
        </p:nvGraphicFramePr>
        <p:xfrm>
          <a:off x="959320" y="626477"/>
          <a:ext cx="10491504" cy="55833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75F02F4-841C-4FFF-9F31-6DE34D4E5FDC}"/>
              </a:ext>
            </a:extLst>
          </p:cNvPr>
          <p:cNvSpPr txBox="1"/>
          <p:nvPr/>
        </p:nvSpPr>
        <p:spPr>
          <a:xfrm>
            <a:off x="1284316" y="5871305"/>
            <a:ext cx="965329" cy="338554"/>
          </a:xfrm>
          <a:prstGeom prst="rect">
            <a:avLst/>
          </a:prstGeom>
          <a:noFill/>
        </p:spPr>
        <p:txBody>
          <a:bodyPr wrap="none" rtlCol="0">
            <a:spAutoFit/>
          </a:bodyPr>
          <a:lstStyle/>
          <a:p>
            <a:r>
              <a:rPr lang="en-US" sz="1600" dirty="0"/>
              <a:t>N=3,172</a:t>
            </a:r>
          </a:p>
        </p:txBody>
      </p:sp>
      <p:sp>
        <p:nvSpPr>
          <p:cNvPr id="5" name="TextBox 4">
            <a:extLst>
              <a:ext uri="{FF2B5EF4-FFF2-40B4-BE49-F238E27FC236}">
                <a16:creationId xmlns:a16="http://schemas.microsoft.com/office/drawing/2014/main" id="{1DF3245F-8625-7ACD-7AB9-1FE8DEB0EEE8}"/>
              </a:ext>
            </a:extLst>
          </p:cNvPr>
          <p:cNvSpPr txBox="1"/>
          <p:nvPr/>
        </p:nvSpPr>
        <p:spPr>
          <a:xfrm>
            <a:off x="2249645" y="6231523"/>
            <a:ext cx="5921814" cy="338554"/>
          </a:xfrm>
          <a:prstGeom prst="rect">
            <a:avLst/>
          </a:prstGeom>
          <a:noFill/>
        </p:spPr>
        <p:txBody>
          <a:bodyPr wrap="none" rtlCol="0">
            <a:spAutoFit/>
          </a:bodyPr>
          <a:lstStyle/>
          <a:p>
            <a:r>
              <a:rPr lang="en-US" sz="1600" b="1" dirty="0"/>
              <a:t>Percentage and no. of users by material access preference</a:t>
            </a:r>
          </a:p>
        </p:txBody>
      </p:sp>
    </p:spTree>
    <p:extLst>
      <p:ext uri="{BB962C8B-B14F-4D97-AF65-F5344CB8AC3E}">
        <p14:creationId xmlns:p14="http://schemas.microsoft.com/office/powerpoint/2010/main" val="236930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A667D-6C89-C4E8-5FD8-60EBF113D9BE}"/>
              </a:ext>
            </a:extLst>
          </p:cNvPr>
          <p:cNvSpPr>
            <a:spLocks noGrp="1"/>
          </p:cNvSpPr>
          <p:nvPr>
            <p:ph type="body" sz="quarter" idx="13"/>
          </p:nvPr>
        </p:nvSpPr>
        <p:spPr>
          <a:xfrm>
            <a:off x="630314" y="302994"/>
            <a:ext cx="11252197" cy="915256"/>
          </a:xfrm>
        </p:spPr>
        <p:txBody>
          <a:bodyPr/>
          <a:lstStyle/>
          <a:p>
            <a:pPr algn="ctr"/>
            <a:r>
              <a:rPr lang="en-US" dirty="0"/>
              <a:t>HOW are users accessing archives?</a:t>
            </a:r>
          </a:p>
        </p:txBody>
      </p:sp>
      <p:graphicFrame>
        <p:nvGraphicFramePr>
          <p:cNvPr id="5" name="Diagram 4">
            <a:extLst>
              <a:ext uri="{FF2B5EF4-FFF2-40B4-BE49-F238E27FC236}">
                <a16:creationId xmlns:a16="http://schemas.microsoft.com/office/drawing/2014/main" id="{4733421E-A303-7BFE-82EE-85E77B6C6A7B}"/>
              </a:ext>
            </a:extLst>
          </p:cNvPr>
          <p:cNvGraphicFramePr/>
          <p:nvPr>
            <p:extLst>
              <p:ext uri="{D42A27DB-BD31-4B8C-83A1-F6EECF244321}">
                <p14:modId xmlns:p14="http://schemas.microsoft.com/office/powerpoint/2010/main" val="2151447724"/>
              </p:ext>
            </p:extLst>
          </p:nvPr>
        </p:nvGraphicFramePr>
        <p:xfrm>
          <a:off x="653911" y="1429265"/>
          <a:ext cx="10884178" cy="4629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579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5"/>
          <p:cNvSpPr txBox="1">
            <a:spLocks noGrp="1"/>
          </p:cNvSpPr>
          <p:nvPr>
            <p:ph type="body" idx="4294967295"/>
          </p:nvPr>
        </p:nvSpPr>
        <p:spPr>
          <a:xfrm>
            <a:off x="0" y="155877"/>
            <a:ext cx="11593513" cy="717550"/>
          </a:xfrm>
          <a:prstGeom prst="rect">
            <a:avLst/>
          </a:prstGeom>
          <a:solidFill>
            <a:schemeClr val="lt1"/>
          </a:solidFill>
          <a:ln>
            <a:noFill/>
          </a:ln>
        </p:spPr>
        <p:txBody>
          <a:bodyPr spcFirstLastPara="1" wrap="square" lIns="640067" tIns="45700" rIns="91433" bIns="45700" anchor="t" anchorCtr="0">
            <a:noAutofit/>
          </a:bodyPr>
          <a:lstStyle/>
          <a:p>
            <a:pPr marL="0" indent="0" algn="ctr">
              <a:spcBef>
                <a:spcPts val="0"/>
              </a:spcBef>
              <a:buNone/>
            </a:pPr>
            <a:r>
              <a:rPr lang="en" b="1">
                <a:solidFill>
                  <a:schemeClr val="tx2"/>
                </a:solidFill>
              </a:rPr>
              <a:t>OCLC Research Team </a:t>
            </a:r>
            <a:endParaRPr b="1">
              <a:solidFill>
                <a:schemeClr val="tx2"/>
              </a:solidFill>
            </a:endParaRPr>
          </a:p>
        </p:txBody>
      </p:sp>
      <p:sp>
        <p:nvSpPr>
          <p:cNvPr id="372" name="Google Shape;372;p55"/>
          <p:cNvSpPr txBox="1"/>
          <p:nvPr/>
        </p:nvSpPr>
        <p:spPr>
          <a:xfrm>
            <a:off x="124481" y="1026784"/>
            <a:ext cx="4862400" cy="502800"/>
          </a:xfrm>
          <a:prstGeom prst="rect">
            <a:avLst/>
          </a:prstGeom>
          <a:noFill/>
          <a:ln>
            <a:noFill/>
          </a:ln>
        </p:spPr>
        <p:txBody>
          <a:bodyPr spcFirstLastPara="1" wrap="square" lIns="91433" tIns="45700" rIns="91433" bIns="45700" anchor="t" anchorCtr="0">
            <a:noAutofit/>
          </a:bodyPr>
          <a:lstStyle/>
          <a:p>
            <a:pPr>
              <a:buClr>
                <a:schemeClr val="dk1"/>
              </a:buClr>
              <a:buSzPts val="2000"/>
            </a:pPr>
            <a:r>
              <a:rPr lang="en" sz="2667" b="1">
                <a:solidFill>
                  <a:schemeClr val="dk1"/>
                </a:solidFill>
                <a:latin typeface="Arial"/>
                <a:ea typeface="Arial"/>
                <a:cs typeface="Arial"/>
                <a:sym typeface="Arial"/>
              </a:rPr>
              <a:t>Chela Scott Weber</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Senior Program Officer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 Library Partnership</a:t>
            </a:r>
            <a:endParaRPr sz="1467">
              <a:solidFill>
                <a:schemeClr val="dk1"/>
              </a:solidFill>
              <a:latin typeface="Arial"/>
              <a:ea typeface="Arial"/>
              <a:cs typeface="Arial"/>
              <a:sym typeface="Arial"/>
            </a:endParaRPr>
          </a:p>
        </p:txBody>
      </p:sp>
      <p:sp>
        <p:nvSpPr>
          <p:cNvPr id="373" name="Google Shape;373;p55"/>
          <p:cNvSpPr txBox="1"/>
          <p:nvPr/>
        </p:nvSpPr>
        <p:spPr>
          <a:xfrm>
            <a:off x="5438345" y="1026784"/>
            <a:ext cx="6768400" cy="541600"/>
          </a:xfrm>
          <a:prstGeom prst="rect">
            <a:avLst/>
          </a:prstGeom>
          <a:noFill/>
          <a:ln>
            <a:noFill/>
          </a:ln>
        </p:spPr>
        <p:txBody>
          <a:bodyPr spcFirstLastPara="1" wrap="square" lIns="91433" tIns="45700" rIns="91433" bIns="45700" anchor="t" anchorCtr="0">
            <a:noAutofit/>
          </a:bodyPr>
          <a:lstStyle/>
          <a:p>
            <a:r>
              <a:rPr lang="en" sz="2667" b="1">
                <a:solidFill>
                  <a:schemeClr val="dk1"/>
                </a:solidFill>
                <a:latin typeface="Arial"/>
                <a:ea typeface="Arial"/>
                <a:cs typeface="Arial"/>
                <a:sym typeface="Arial"/>
              </a:rPr>
              <a:t>Lynn </a:t>
            </a:r>
            <a:r>
              <a:rPr lang="en" sz="2667" b="1" err="1">
                <a:solidFill>
                  <a:schemeClr val="dk1"/>
                </a:solidFill>
                <a:latin typeface="Arial"/>
                <a:ea typeface="Arial"/>
                <a:cs typeface="Arial"/>
                <a:sym typeface="Arial"/>
              </a:rPr>
              <a:t>Silipigni</a:t>
            </a:r>
            <a:r>
              <a:rPr lang="en" sz="2667" b="1">
                <a:solidFill>
                  <a:schemeClr val="dk1"/>
                </a:solidFill>
                <a:latin typeface="Arial"/>
                <a:ea typeface="Arial"/>
                <a:cs typeface="Arial"/>
                <a:sym typeface="Arial"/>
              </a:rPr>
              <a:t> </a:t>
            </a:r>
            <a:r>
              <a:rPr lang="en" sz="2667" b="1" err="1">
                <a:solidFill>
                  <a:schemeClr val="dk1"/>
                </a:solidFill>
                <a:latin typeface="Arial"/>
                <a:ea typeface="Arial"/>
                <a:cs typeface="Arial"/>
                <a:sym typeface="Arial"/>
              </a:rPr>
              <a:t>Connaway</a:t>
            </a:r>
            <a:r>
              <a:rPr lang="en" sz="2667" b="1">
                <a:solidFill>
                  <a:schemeClr val="dk1"/>
                </a:solidFill>
                <a:latin typeface="Arial"/>
                <a:ea typeface="Arial"/>
                <a:cs typeface="Arial"/>
                <a:sym typeface="Arial"/>
              </a:rPr>
              <a:t>,</a:t>
            </a:r>
            <a:r>
              <a:rPr lang="en" sz="2667">
                <a:solidFill>
                  <a:schemeClr val="dk1"/>
                </a:solidFill>
                <a:latin typeface="Arial"/>
                <a:ea typeface="Arial"/>
                <a:cs typeface="Arial"/>
                <a:sym typeface="Arial"/>
              </a:rPr>
              <a:t> </a:t>
            </a:r>
            <a:r>
              <a:rPr lang="en" sz="2667" b="1">
                <a:solidFill>
                  <a:schemeClr val="dk1"/>
                </a:solidFill>
                <a:latin typeface="Arial"/>
                <a:ea typeface="Arial"/>
                <a:cs typeface="Arial"/>
                <a:sym typeface="Arial"/>
              </a:rPr>
              <a:t>Ph.D</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Director of Library Trends and User Research</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
        <p:nvSpPr>
          <p:cNvPr id="374" name="Google Shape;374;p55"/>
          <p:cNvSpPr txBox="1"/>
          <p:nvPr/>
        </p:nvSpPr>
        <p:spPr>
          <a:xfrm>
            <a:off x="105328" y="2329947"/>
            <a:ext cx="5300000" cy="1649600"/>
          </a:xfrm>
          <a:prstGeom prst="rect">
            <a:avLst/>
          </a:prstGeom>
          <a:noFill/>
          <a:ln>
            <a:noFill/>
          </a:ln>
        </p:spPr>
        <p:txBody>
          <a:bodyPr spcFirstLastPara="1" wrap="square" lIns="91433" tIns="45700" rIns="91433" bIns="45700" anchor="t" anchorCtr="0">
            <a:noAutofit/>
          </a:bodyPr>
          <a:lstStyle/>
          <a:p>
            <a:r>
              <a:rPr lang="en" sz="2667" b="1">
                <a:solidFill>
                  <a:schemeClr val="dk1"/>
                </a:solidFill>
                <a:latin typeface="Arial"/>
                <a:ea typeface="Arial"/>
                <a:cs typeface="Arial"/>
                <a:sym typeface="Arial"/>
              </a:rPr>
              <a:t>Lesley A. Langa</a:t>
            </a:r>
            <a:r>
              <a:rPr lang="en" sz="2667">
                <a:solidFill>
                  <a:schemeClr val="dk1"/>
                </a:solidFill>
                <a:latin typeface="Arial"/>
                <a:ea typeface="Arial"/>
                <a:cs typeface="Arial"/>
                <a:sym typeface="Arial"/>
              </a:rPr>
              <a:t>, </a:t>
            </a:r>
            <a:r>
              <a:rPr lang="en" sz="2667" b="1">
                <a:solidFill>
                  <a:schemeClr val="dk1"/>
                </a:solidFill>
                <a:latin typeface="Arial"/>
                <a:ea typeface="Arial"/>
                <a:cs typeface="Arial"/>
                <a:sym typeface="Arial"/>
              </a:rPr>
              <a:t>Ph.D.</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Associate Research Scientist</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
        <p:nvSpPr>
          <p:cNvPr id="375" name="Google Shape;375;p55"/>
          <p:cNvSpPr txBox="1"/>
          <p:nvPr/>
        </p:nvSpPr>
        <p:spPr>
          <a:xfrm>
            <a:off x="87055" y="3656728"/>
            <a:ext cx="4184400" cy="1251635"/>
          </a:xfrm>
          <a:prstGeom prst="rect">
            <a:avLst/>
          </a:prstGeom>
          <a:noFill/>
          <a:ln>
            <a:noFill/>
          </a:ln>
        </p:spPr>
        <p:txBody>
          <a:bodyPr spcFirstLastPara="1" wrap="square" lIns="91433" tIns="45700" rIns="91433" bIns="45700" anchor="t" anchorCtr="0">
            <a:noAutofit/>
          </a:bodyPr>
          <a:lstStyle/>
          <a:p>
            <a:pPr>
              <a:buClr>
                <a:schemeClr val="dk1"/>
              </a:buClr>
              <a:buSzPts val="2000"/>
            </a:pPr>
            <a:r>
              <a:rPr lang="en" sz="2667" b="1">
                <a:solidFill>
                  <a:schemeClr val="dk1"/>
                </a:solidFill>
                <a:latin typeface="Arial"/>
                <a:ea typeface="Arial"/>
                <a:cs typeface="Arial"/>
                <a:sym typeface="Arial"/>
              </a:rPr>
              <a:t>Itza A. Carbajal</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Associate Researcher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
        <p:nvSpPr>
          <p:cNvPr id="376" name="Google Shape;376;p55"/>
          <p:cNvSpPr txBox="1"/>
          <p:nvPr/>
        </p:nvSpPr>
        <p:spPr>
          <a:xfrm>
            <a:off x="5438345" y="2329947"/>
            <a:ext cx="4574400" cy="1477200"/>
          </a:xfrm>
          <a:prstGeom prst="rect">
            <a:avLst/>
          </a:prstGeom>
          <a:noFill/>
          <a:ln>
            <a:noFill/>
          </a:ln>
        </p:spPr>
        <p:txBody>
          <a:bodyPr spcFirstLastPara="1" wrap="square" lIns="91433" tIns="45700" rIns="91433" bIns="45700" anchor="t" anchorCtr="0">
            <a:noAutofit/>
          </a:bodyPr>
          <a:lstStyle/>
          <a:p>
            <a:pPr>
              <a:buClr>
                <a:schemeClr val="dk1"/>
              </a:buClr>
              <a:buSzPts val="2000"/>
            </a:pPr>
            <a:r>
              <a:rPr lang="en" sz="2667" b="1">
                <a:solidFill>
                  <a:schemeClr val="dk1"/>
                </a:solidFill>
                <a:latin typeface="Arial"/>
                <a:ea typeface="Arial"/>
                <a:cs typeface="Arial"/>
                <a:sym typeface="Arial"/>
              </a:rPr>
              <a:t>Merrilee Proffitt</a:t>
            </a:r>
            <a:r>
              <a:rPr lang="en" sz="2667">
                <a:solidFill>
                  <a:schemeClr val="dk1"/>
                </a:solidFill>
                <a:latin typeface="Arial"/>
                <a:ea typeface="Arial"/>
                <a:cs typeface="Arial"/>
                <a:sym typeface="Arial"/>
              </a:rPr>
              <a:t> (she/her)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Senior Manager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 Library Partnership</a:t>
            </a:r>
            <a:endParaRPr sz="1467">
              <a:solidFill>
                <a:schemeClr val="dk1"/>
              </a:solidFill>
              <a:latin typeface="Arial"/>
              <a:ea typeface="Arial"/>
              <a:cs typeface="Arial"/>
              <a:sym typeface="Arial"/>
            </a:endParaRPr>
          </a:p>
        </p:txBody>
      </p:sp>
      <p:sp>
        <p:nvSpPr>
          <p:cNvPr id="377" name="Google Shape;377;p55"/>
          <p:cNvSpPr txBox="1"/>
          <p:nvPr/>
        </p:nvSpPr>
        <p:spPr>
          <a:xfrm>
            <a:off x="5387055" y="3656728"/>
            <a:ext cx="5746000" cy="1251635"/>
          </a:xfrm>
          <a:prstGeom prst="rect">
            <a:avLst/>
          </a:prstGeom>
          <a:noFill/>
          <a:ln>
            <a:noFill/>
          </a:ln>
        </p:spPr>
        <p:txBody>
          <a:bodyPr spcFirstLastPara="1" wrap="square" lIns="121900" tIns="60933" rIns="121900" bIns="60933" anchor="t" anchorCtr="0">
            <a:spAutoFit/>
          </a:bodyPr>
          <a:lstStyle/>
          <a:p>
            <a:pPr>
              <a:buClr>
                <a:schemeClr val="dk1"/>
              </a:buClr>
              <a:buSzPts val="2000"/>
            </a:pPr>
            <a:r>
              <a:rPr lang="en" sz="2667" b="1">
                <a:solidFill>
                  <a:schemeClr val="dk1"/>
                </a:solidFill>
                <a:latin typeface="Arial"/>
                <a:ea typeface="Arial"/>
                <a:cs typeface="Arial"/>
                <a:sym typeface="Arial"/>
              </a:rPr>
              <a:t>Bruce Washburn</a:t>
            </a:r>
            <a:r>
              <a:rPr lang="en" sz="2667">
                <a:solidFill>
                  <a:schemeClr val="dk1"/>
                </a:solidFill>
                <a:latin typeface="Arial"/>
                <a:ea typeface="Arial"/>
                <a:cs typeface="Arial"/>
                <a:sym typeface="Arial"/>
              </a:rPr>
              <a:t> (he/him) - retired</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Software Engineer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 </a:t>
            </a:r>
            <a:endParaRPr sz="2000">
              <a:solidFill>
                <a:schemeClr val="dk1"/>
              </a:solidFill>
              <a:latin typeface="Arial"/>
              <a:ea typeface="Arial"/>
              <a:cs typeface="Arial"/>
              <a:sym typeface="Arial"/>
            </a:endParaRPr>
          </a:p>
        </p:txBody>
      </p:sp>
      <p:sp>
        <p:nvSpPr>
          <p:cNvPr id="2" name="Google Shape;374;p55">
            <a:extLst>
              <a:ext uri="{FF2B5EF4-FFF2-40B4-BE49-F238E27FC236}">
                <a16:creationId xmlns:a16="http://schemas.microsoft.com/office/drawing/2014/main" id="{B3708587-E86E-720C-DCC8-EC7DE6398DB7}"/>
              </a:ext>
            </a:extLst>
          </p:cNvPr>
          <p:cNvSpPr txBox="1"/>
          <p:nvPr/>
        </p:nvSpPr>
        <p:spPr>
          <a:xfrm>
            <a:off x="87055" y="5006416"/>
            <a:ext cx="5300000" cy="1649600"/>
          </a:xfrm>
          <a:prstGeom prst="rect">
            <a:avLst/>
          </a:prstGeom>
          <a:noFill/>
          <a:ln>
            <a:noFill/>
          </a:ln>
        </p:spPr>
        <p:txBody>
          <a:bodyPr spcFirstLastPara="1" wrap="square" lIns="91433" tIns="45700" rIns="91433" bIns="45700" anchor="t" anchorCtr="0">
            <a:noAutofit/>
          </a:bodyPr>
          <a:lstStyle/>
          <a:p>
            <a:r>
              <a:rPr lang="en" sz="2667" b="1">
                <a:solidFill>
                  <a:schemeClr val="dk1"/>
                </a:solidFill>
                <a:latin typeface="Arial"/>
                <a:ea typeface="Arial"/>
                <a:cs typeface="Arial"/>
                <a:sym typeface="Arial"/>
              </a:rPr>
              <a:t>Brooke Doyle </a:t>
            </a:r>
            <a:r>
              <a:rPr lang="en" sz="2667">
                <a:solidFill>
                  <a:schemeClr val="dk1"/>
                </a:solidFill>
                <a:latin typeface="Arial"/>
                <a:ea typeface="Arial"/>
                <a:cs typeface="Arial"/>
                <a:sym typeface="Arial"/>
              </a:rPr>
              <a:t>(she/her)</a:t>
            </a:r>
            <a:endParaRPr sz="1467">
              <a:solidFill>
                <a:schemeClr val="dk1"/>
              </a:solidFill>
              <a:latin typeface="Arial"/>
              <a:ea typeface="Arial"/>
              <a:cs typeface="Arial"/>
              <a:sym typeface="Arial"/>
            </a:endParaRPr>
          </a:p>
          <a:p>
            <a:pPr>
              <a:spcBef>
                <a:spcPts val="400"/>
              </a:spcBef>
              <a:buClr>
                <a:schemeClr val="dk1"/>
              </a:buClr>
              <a:buSzPts val="1500"/>
            </a:pPr>
            <a:r>
              <a:rPr lang="en-US" sz="2000">
                <a:solidFill>
                  <a:schemeClr val="dk1"/>
                </a:solidFill>
                <a:latin typeface="Arial"/>
                <a:ea typeface="Arial"/>
                <a:cs typeface="Arial"/>
                <a:sym typeface="Arial"/>
              </a:rPr>
              <a:t>Senior Project Coordinator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
        <p:nvSpPr>
          <p:cNvPr id="3" name="Google Shape;374;p55">
            <a:extLst>
              <a:ext uri="{FF2B5EF4-FFF2-40B4-BE49-F238E27FC236}">
                <a16:creationId xmlns:a16="http://schemas.microsoft.com/office/drawing/2014/main" id="{24B94876-091C-5B8D-6EB6-3C6AA3A8740B}"/>
              </a:ext>
            </a:extLst>
          </p:cNvPr>
          <p:cNvSpPr txBox="1"/>
          <p:nvPr/>
        </p:nvSpPr>
        <p:spPr>
          <a:xfrm>
            <a:off x="5438345" y="5006416"/>
            <a:ext cx="5300000" cy="1649600"/>
          </a:xfrm>
          <a:prstGeom prst="rect">
            <a:avLst/>
          </a:prstGeom>
          <a:noFill/>
          <a:ln>
            <a:noFill/>
          </a:ln>
        </p:spPr>
        <p:txBody>
          <a:bodyPr spcFirstLastPara="1" wrap="square" lIns="91433" tIns="45700" rIns="91433" bIns="45700" anchor="t" anchorCtr="0">
            <a:noAutofit/>
          </a:bodyPr>
          <a:lstStyle/>
          <a:p>
            <a:r>
              <a:rPr lang="en" sz="2667" b="1">
                <a:solidFill>
                  <a:schemeClr val="dk1"/>
                </a:solidFill>
                <a:latin typeface="Arial"/>
                <a:ea typeface="Arial"/>
                <a:cs typeface="Arial"/>
                <a:sym typeface="Arial"/>
              </a:rPr>
              <a:t>Brittany Brannon </a:t>
            </a:r>
            <a:r>
              <a:rPr lang="en" sz="2667">
                <a:solidFill>
                  <a:schemeClr val="dk1"/>
                </a:solidFill>
                <a:latin typeface="Arial"/>
                <a:ea typeface="Arial"/>
                <a:cs typeface="Arial"/>
                <a:sym typeface="Arial"/>
              </a:rPr>
              <a:t>(she/her)</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Research </a:t>
            </a:r>
            <a:r>
              <a:rPr lang="en-US" sz="2000">
                <a:solidFill>
                  <a:schemeClr val="dk1"/>
                </a:solidFill>
                <a:latin typeface="Arial"/>
                <a:ea typeface="Arial"/>
                <a:cs typeface="Arial"/>
                <a:sym typeface="Arial"/>
              </a:rPr>
              <a:t>Support Specialist</a:t>
            </a:r>
            <a:endParaRPr sz="1467">
              <a:solidFill>
                <a:schemeClr val="dk1"/>
              </a:solidFill>
              <a:latin typeface="Arial"/>
              <a:ea typeface="Arial"/>
              <a:cs typeface="Arial"/>
              <a:sym typeface="Arial"/>
            </a:endParaRPr>
          </a:p>
          <a:p>
            <a:pPr>
              <a:spcBef>
                <a:spcPts val="400"/>
              </a:spcBef>
              <a:buClr>
                <a:schemeClr val="dk1"/>
              </a:buClr>
              <a:buSzPts val="1500"/>
            </a:pPr>
            <a:r>
              <a:rPr lang="en" sz="2000">
                <a:solidFill>
                  <a:schemeClr val="dk1"/>
                </a:solidFill>
                <a:latin typeface="Arial"/>
                <a:ea typeface="Arial"/>
                <a:cs typeface="Arial"/>
                <a:sym typeface="Arial"/>
              </a:rPr>
              <a:t>OCLC Research</a:t>
            </a:r>
            <a:endParaRPr sz="1467">
              <a:solidFill>
                <a:schemeClr val="dk1"/>
              </a:solidFill>
              <a:latin typeface="Arial"/>
              <a:ea typeface="Arial"/>
              <a:cs typeface="Arial"/>
              <a:sym typeface="Arial"/>
            </a:endParaRPr>
          </a:p>
        </p:txBody>
      </p:sp>
    </p:spTree>
    <p:extLst>
      <p:ext uri="{BB962C8B-B14F-4D97-AF65-F5344CB8AC3E}">
        <p14:creationId xmlns:p14="http://schemas.microsoft.com/office/powerpoint/2010/main" val="22799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283524" y="677334"/>
            <a:ext cx="11624952" cy="532262"/>
          </a:xfrm>
          <a:prstGeom prst="rect">
            <a:avLst/>
          </a:prstGeom>
          <a:noFill/>
        </p:spPr>
        <p:txBody>
          <a:bodyPr wrap="square" lIns="91440" tIns="45720" rIns="91440" bIns="45720" anchor="t">
            <a:spAutoFit/>
          </a:bodyPr>
          <a:lstStyle/>
          <a:p>
            <a:pPr algn="ctr" defTabSz="1219170">
              <a:lnSpc>
                <a:spcPct val="70000"/>
              </a:lnSpc>
              <a:buClr>
                <a:srgbClr val="1F497D"/>
              </a:buClr>
              <a:buSzPts val="2100"/>
              <a:defRPr/>
            </a:pPr>
            <a:r>
              <a:rPr lang="en-US" sz="4000" b="1" kern="0" dirty="0">
                <a:solidFill>
                  <a:srgbClr val="1F497D"/>
                </a:solidFill>
                <a:latin typeface="Arial"/>
                <a:ea typeface="Arial"/>
                <a:cs typeface="Arial"/>
                <a:sym typeface="Arial"/>
              </a:rPr>
              <a:t>Online Access Challenges </a:t>
            </a:r>
            <a:endParaRPr lang="en-US" sz="4000" b="1" kern="0" dirty="0">
              <a:solidFill>
                <a:srgbClr val="1F497D"/>
              </a:solidFill>
              <a:latin typeface="Arial"/>
              <a:cs typeface="Arial"/>
            </a:endParaRPr>
          </a:p>
        </p:txBody>
      </p:sp>
      <p:pic>
        <p:nvPicPr>
          <p:cNvPr id="6" name="Picture 5" descr="A black and white icon of a person using a computer&#10;&#10;Description automatically generated">
            <a:extLst>
              <a:ext uri="{FF2B5EF4-FFF2-40B4-BE49-F238E27FC236}">
                <a16:creationId xmlns:a16="http://schemas.microsoft.com/office/drawing/2014/main" id="{4CC3BEEC-54AE-2C4D-A44C-6B4E4EDB73FE}"/>
              </a:ext>
            </a:extLst>
          </p:cNvPr>
          <p:cNvPicPr>
            <a:picLocks noChangeAspect="1"/>
          </p:cNvPicPr>
          <p:nvPr/>
        </p:nvPicPr>
        <p:blipFill rotWithShape="1">
          <a:blip r:embed="rId3"/>
          <a:srcRect l="14855" t="17025" r="16632" b="16718"/>
          <a:stretch/>
        </p:blipFill>
        <p:spPr>
          <a:xfrm>
            <a:off x="7606710" y="2124221"/>
            <a:ext cx="4194591" cy="4056445"/>
          </a:xfrm>
          <a:prstGeom prst="rect">
            <a:avLst/>
          </a:prstGeom>
        </p:spPr>
      </p:pic>
      <p:sp>
        <p:nvSpPr>
          <p:cNvPr id="4" name="TextBox 3">
            <a:extLst>
              <a:ext uri="{FF2B5EF4-FFF2-40B4-BE49-F238E27FC236}">
                <a16:creationId xmlns:a16="http://schemas.microsoft.com/office/drawing/2014/main" id="{7B01A14D-DDE1-99A5-DA0C-7877DC32A9B1}"/>
              </a:ext>
            </a:extLst>
          </p:cNvPr>
          <p:cNvSpPr txBox="1"/>
          <p:nvPr/>
        </p:nvSpPr>
        <p:spPr>
          <a:xfrm>
            <a:off x="607990" y="1693072"/>
            <a:ext cx="8507874" cy="2986523"/>
          </a:xfrm>
          <a:prstGeom prst="rect">
            <a:avLst/>
          </a:prstGeom>
          <a:noFill/>
        </p:spPr>
        <p:txBody>
          <a:bodyPr wrap="square" lIns="121920" tIns="60960" rIns="121920" bIns="60960" rtlCol="0" anchor="t">
            <a:spAutoFit/>
          </a:bodyPr>
          <a:lstStyle/>
          <a:p>
            <a:pPr marL="457200" indent="-457200">
              <a:lnSpc>
                <a:spcPct val="150000"/>
              </a:lnSpc>
              <a:buFont typeface="Arial" panose="020B0604020202020204" pitchFamily="34" charset="0"/>
              <a:buChar char="•"/>
            </a:pPr>
            <a:r>
              <a:rPr lang="en-US" sz="3200" b="1" dirty="0"/>
              <a:t>Most archives aren't digitized</a:t>
            </a:r>
            <a:endParaRPr lang="en-US" sz="3200" b="1" dirty="0">
              <a:cs typeface="Arial"/>
            </a:endParaRPr>
          </a:p>
          <a:p>
            <a:pPr marL="457200" indent="-457200">
              <a:lnSpc>
                <a:spcPct val="150000"/>
              </a:lnSpc>
              <a:buFont typeface="Arial" panose="020B0604020202020204" pitchFamily="34" charset="0"/>
              <a:buChar char="•"/>
            </a:pPr>
            <a:r>
              <a:rPr lang="en-US" sz="3200" b="1" dirty="0"/>
              <a:t>Hard to connect to digital content</a:t>
            </a:r>
            <a:endParaRPr lang="en-US" sz="3200" b="1" dirty="0">
              <a:cs typeface="Arial"/>
            </a:endParaRPr>
          </a:p>
          <a:p>
            <a:pPr marL="457200" indent="-457200">
              <a:lnSpc>
                <a:spcPct val="150000"/>
              </a:lnSpc>
              <a:buFont typeface="Arial" panose="020B0604020202020204" pitchFamily="34" charset="0"/>
              <a:buChar char="•"/>
            </a:pPr>
            <a:r>
              <a:rPr lang="en-US" sz="3200" b="1" dirty="0">
                <a:cs typeface="Arial"/>
              </a:rPr>
              <a:t>Hard to request digital content</a:t>
            </a:r>
          </a:p>
          <a:p>
            <a:pPr>
              <a:lnSpc>
                <a:spcPct val="150000"/>
              </a:lnSpc>
            </a:pPr>
            <a:endParaRPr lang="en-US" sz="3200" dirty="0">
              <a:cs typeface="Arial"/>
            </a:endParaRPr>
          </a:p>
        </p:txBody>
      </p:sp>
    </p:spTree>
    <p:extLst>
      <p:ext uri="{BB962C8B-B14F-4D97-AF65-F5344CB8AC3E}">
        <p14:creationId xmlns:p14="http://schemas.microsoft.com/office/powerpoint/2010/main" val="105555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385506" y="572743"/>
            <a:ext cx="11782607" cy="532262"/>
          </a:xfrm>
          <a:prstGeom prst="rect">
            <a:avLst/>
          </a:prstGeom>
          <a:noFill/>
        </p:spPr>
        <p:txBody>
          <a:bodyPr wrap="square" lIns="91440" tIns="45720" rIns="91440" bIns="45720" anchor="t">
            <a:spAutoFit/>
          </a:bodyPr>
          <a:lstStyle/>
          <a:p>
            <a:pPr algn="ctr" defTabSz="1219170">
              <a:lnSpc>
                <a:spcPct val="70000"/>
              </a:lnSpc>
              <a:buClr>
                <a:srgbClr val="1F497D"/>
              </a:buClr>
              <a:buSzPts val="2100"/>
              <a:defRPr/>
            </a:pPr>
            <a:r>
              <a:rPr lang="en-US" sz="4000" b="1" kern="0" dirty="0">
                <a:solidFill>
                  <a:srgbClr val="1F497D"/>
                </a:solidFill>
                <a:latin typeface="Arial"/>
                <a:ea typeface="Arial"/>
                <a:cs typeface="Arial"/>
                <a:sym typeface="Arial"/>
              </a:rPr>
              <a:t>Mediated Access Challenges </a:t>
            </a:r>
            <a:endParaRPr lang="en-US" sz="1467" kern="0" dirty="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7B01A14D-DDE1-99A5-DA0C-7877DC32A9B1}"/>
              </a:ext>
            </a:extLst>
          </p:cNvPr>
          <p:cNvSpPr txBox="1"/>
          <p:nvPr/>
        </p:nvSpPr>
        <p:spPr>
          <a:xfrm>
            <a:off x="636814" y="1553770"/>
            <a:ext cx="9705127" cy="4770537"/>
          </a:xfrm>
          <a:prstGeom prst="rect">
            <a:avLst/>
          </a:prstGeom>
          <a:noFill/>
        </p:spPr>
        <p:txBody>
          <a:bodyPr wrap="square" lIns="121920" tIns="60960" rIns="121920" bIns="60960" rtlCol="0" anchor="t">
            <a:spAutoFit/>
          </a:bodyPr>
          <a:lstStyle/>
          <a:p>
            <a:r>
              <a:rPr lang="en-US" sz="3200" b="1" dirty="0">
                <a:cs typeface="Arial"/>
              </a:rPr>
              <a:t>Assistance from Archivists is Vital to Access</a:t>
            </a:r>
            <a:endParaRPr lang="en-US" dirty="0"/>
          </a:p>
          <a:p>
            <a:pPr marL="914400" lvl="1" indent="-457200">
              <a:buFont typeface="Arial"/>
              <a:buChar char="•"/>
            </a:pPr>
            <a:endParaRPr lang="en-US" sz="3000" dirty="0">
              <a:cs typeface="Arial"/>
            </a:endParaRPr>
          </a:p>
          <a:p>
            <a:pPr marL="914400" lvl="1" indent="-457200">
              <a:lnSpc>
                <a:spcPct val="150000"/>
              </a:lnSpc>
              <a:buFont typeface="Arial" panose="020B0604020202020204" pitchFamily="34" charset="0"/>
              <a:buChar char="•"/>
            </a:pPr>
            <a:r>
              <a:rPr lang="en-US" sz="3000" dirty="0">
                <a:cs typeface="Arial"/>
              </a:rPr>
              <a:t>Contact information hard to find</a:t>
            </a:r>
          </a:p>
          <a:p>
            <a:pPr marL="914400" lvl="1" indent="-457200">
              <a:lnSpc>
                <a:spcPct val="150000"/>
              </a:lnSpc>
              <a:buFont typeface="Arial" panose="020B0604020202020204" pitchFamily="34" charset="0"/>
              <a:buChar char="•"/>
            </a:pPr>
            <a:r>
              <a:rPr lang="en-US" sz="3000" dirty="0">
                <a:cs typeface="Arial"/>
              </a:rPr>
              <a:t>Unclear or restrictive reproduction policies</a:t>
            </a:r>
          </a:p>
          <a:p>
            <a:pPr marL="914400" lvl="1" indent="-457200">
              <a:lnSpc>
                <a:spcPct val="150000"/>
              </a:lnSpc>
              <a:buFont typeface="Arial" panose="020B0604020202020204" pitchFamily="34" charset="0"/>
              <a:buChar char="•"/>
            </a:pPr>
            <a:r>
              <a:rPr lang="en-US" sz="3000" dirty="0">
                <a:cs typeface="Arial"/>
              </a:rPr>
              <a:t>Prohibitive pricing for reproductions</a:t>
            </a:r>
          </a:p>
          <a:p>
            <a:pPr marL="914400" lvl="1" indent="-457200">
              <a:lnSpc>
                <a:spcPct val="150000"/>
              </a:lnSpc>
              <a:buFont typeface="Arial" panose="020B0604020202020204" pitchFamily="34" charset="0"/>
              <a:buChar char="•"/>
            </a:pPr>
            <a:r>
              <a:rPr lang="en-US" sz="3000" dirty="0">
                <a:cs typeface="Arial"/>
              </a:rPr>
              <a:t>Real &amp; perceived staffing limitations</a:t>
            </a:r>
          </a:p>
          <a:p>
            <a:pPr marL="457200" indent="-457200">
              <a:buFont typeface="Arial" panose="020B0604020202020204" pitchFamily="34" charset="0"/>
              <a:buChar char="•"/>
            </a:pPr>
            <a:endParaRPr lang="en-US" sz="3000" dirty="0">
              <a:cs typeface="Arial"/>
            </a:endParaRPr>
          </a:p>
          <a:p>
            <a:endParaRPr lang="en-US" sz="3000" b="1" dirty="0">
              <a:cs typeface="Arial"/>
            </a:endParaRPr>
          </a:p>
        </p:txBody>
      </p:sp>
      <p:pic>
        <p:nvPicPr>
          <p:cNvPr id="5" name="Picture 5" descr="Icon&#10;&#10;Description automatically generated">
            <a:extLst>
              <a:ext uri="{FF2B5EF4-FFF2-40B4-BE49-F238E27FC236}">
                <a16:creationId xmlns:a16="http://schemas.microsoft.com/office/drawing/2014/main" id="{7A0AA5AD-2F20-6F35-F12B-8D6B91595CFD}"/>
              </a:ext>
            </a:extLst>
          </p:cNvPr>
          <p:cNvPicPr>
            <a:picLocks noChangeAspect="1"/>
          </p:cNvPicPr>
          <p:nvPr/>
        </p:nvPicPr>
        <p:blipFill rotWithShape="1">
          <a:blip r:embed="rId3"/>
          <a:srcRect l="12310" t="10034" r="9209" b="14843"/>
          <a:stretch/>
        </p:blipFill>
        <p:spPr>
          <a:xfrm>
            <a:off x="8784655" y="2322895"/>
            <a:ext cx="3114571" cy="2981335"/>
          </a:xfrm>
          <a:prstGeom prst="rect">
            <a:avLst/>
          </a:prstGeom>
        </p:spPr>
      </p:pic>
    </p:spTree>
    <p:extLst>
      <p:ext uri="{BB962C8B-B14F-4D97-AF65-F5344CB8AC3E}">
        <p14:creationId xmlns:p14="http://schemas.microsoft.com/office/powerpoint/2010/main" val="17014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con&#10;&#10;Description automatically generated">
            <a:extLst>
              <a:ext uri="{FF2B5EF4-FFF2-40B4-BE49-F238E27FC236}">
                <a16:creationId xmlns:a16="http://schemas.microsoft.com/office/drawing/2014/main" id="{8FC81833-3380-3BE4-9C82-E25FA0947591}"/>
              </a:ext>
            </a:extLst>
          </p:cNvPr>
          <p:cNvPicPr>
            <a:picLocks noChangeAspect="1"/>
          </p:cNvPicPr>
          <p:nvPr/>
        </p:nvPicPr>
        <p:blipFill rotWithShape="1">
          <a:blip r:embed="rId3"/>
          <a:srcRect l="8628" t="10174" r="5955" b="18194"/>
          <a:stretch/>
        </p:blipFill>
        <p:spPr>
          <a:xfrm>
            <a:off x="7503886" y="2112068"/>
            <a:ext cx="4688114" cy="3925875"/>
          </a:xfrm>
          <a:prstGeom prst="rect">
            <a:avLst/>
          </a:prstGeom>
        </p:spPr>
      </p:pic>
      <p:sp>
        <p:nvSpPr>
          <p:cNvPr id="3" name="TextBox 2">
            <a:extLst>
              <a:ext uri="{FF2B5EF4-FFF2-40B4-BE49-F238E27FC236}">
                <a16:creationId xmlns:a16="http://schemas.microsoft.com/office/drawing/2014/main" id="{4DF6A362-ABC3-E2EF-2805-BAE6A153CE3B}"/>
              </a:ext>
            </a:extLst>
          </p:cNvPr>
          <p:cNvSpPr txBox="1"/>
          <p:nvPr/>
        </p:nvSpPr>
        <p:spPr>
          <a:xfrm>
            <a:off x="230972" y="615971"/>
            <a:ext cx="11730055" cy="532262"/>
          </a:xfrm>
          <a:prstGeom prst="rect">
            <a:avLst/>
          </a:prstGeom>
          <a:noFill/>
        </p:spPr>
        <p:txBody>
          <a:bodyPr wrap="square" lIns="91440" tIns="45720" rIns="91440" bIns="45720" anchor="t">
            <a:spAutoFit/>
          </a:bodyPr>
          <a:lstStyle/>
          <a:p>
            <a:pPr algn="ctr" defTabSz="1219170">
              <a:lnSpc>
                <a:spcPct val="70000"/>
              </a:lnSpc>
              <a:buClr>
                <a:srgbClr val="1F497D"/>
              </a:buClr>
              <a:buSzPts val="2100"/>
              <a:defRPr/>
            </a:pPr>
            <a:r>
              <a:rPr lang="en-US" sz="4000" b="1" kern="0" dirty="0">
                <a:solidFill>
                  <a:srgbClr val="1F497D"/>
                </a:solidFill>
                <a:latin typeface="Arial"/>
                <a:ea typeface="Arial"/>
                <a:cs typeface="Arial"/>
                <a:sym typeface="Arial"/>
              </a:rPr>
              <a:t>In-Person Access Challenges</a:t>
            </a:r>
            <a:endParaRPr lang="en-US" sz="1467" kern="0" dirty="0">
              <a:solidFill>
                <a:srgbClr val="000000"/>
              </a:solidFill>
              <a:latin typeface="Arial"/>
              <a:cs typeface="Arial"/>
              <a:sym typeface="Arial"/>
            </a:endParaRPr>
          </a:p>
        </p:txBody>
      </p:sp>
      <p:sp>
        <p:nvSpPr>
          <p:cNvPr id="4" name="TextBox 3">
            <a:extLst>
              <a:ext uri="{FF2B5EF4-FFF2-40B4-BE49-F238E27FC236}">
                <a16:creationId xmlns:a16="http://schemas.microsoft.com/office/drawing/2014/main" id="{7B01A14D-DDE1-99A5-DA0C-7877DC32A9B1}"/>
              </a:ext>
            </a:extLst>
          </p:cNvPr>
          <p:cNvSpPr txBox="1"/>
          <p:nvPr/>
        </p:nvSpPr>
        <p:spPr>
          <a:xfrm>
            <a:off x="459891" y="1119639"/>
            <a:ext cx="8292224" cy="4031873"/>
          </a:xfrm>
          <a:prstGeom prst="rect">
            <a:avLst/>
          </a:prstGeom>
          <a:noFill/>
        </p:spPr>
        <p:txBody>
          <a:bodyPr wrap="square" lIns="121920" tIns="60960" rIns="121920" bIns="60960" rtlCol="0" anchor="t">
            <a:spAutoFit/>
          </a:bodyPr>
          <a:lstStyle/>
          <a:p>
            <a:endParaRPr lang="en-US" sz="3000" b="1" dirty="0">
              <a:cs typeface="Arial"/>
            </a:endParaRPr>
          </a:p>
          <a:p>
            <a:pPr marL="457200" indent="-457200">
              <a:lnSpc>
                <a:spcPct val="150000"/>
              </a:lnSpc>
              <a:buFont typeface="Arial" panose="020B0604020202020204" pitchFamily="34" charset="0"/>
              <a:buChar char="•"/>
            </a:pPr>
            <a:r>
              <a:rPr lang="en-US" sz="3200" b="1" dirty="0"/>
              <a:t>Travel is expensive</a:t>
            </a:r>
            <a:endParaRPr lang="en-US" sz="3200" b="1" dirty="0">
              <a:cs typeface="Arial"/>
            </a:endParaRPr>
          </a:p>
          <a:p>
            <a:pPr marL="457200" indent="-457200">
              <a:lnSpc>
                <a:spcPct val="150000"/>
              </a:lnSpc>
              <a:buFont typeface="Arial" panose="020B0604020202020204" pitchFamily="34" charset="0"/>
              <a:buChar char="•"/>
            </a:pPr>
            <a:r>
              <a:rPr lang="en-US" sz="3200" b="1" dirty="0">
                <a:cs typeface="Arial"/>
              </a:rPr>
              <a:t>Caretaking responsibilities limit travel </a:t>
            </a:r>
          </a:p>
          <a:p>
            <a:pPr marL="457200" indent="-457200">
              <a:lnSpc>
                <a:spcPct val="150000"/>
              </a:lnSpc>
              <a:buFont typeface="Arial" panose="020B0604020202020204" pitchFamily="34" charset="0"/>
              <a:buChar char="•"/>
            </a:pPr>
            <a:r>
              <a:rPr lang="en-US" sz="3200" b="1" dirty="0">
                <a:cs typeface="Arial"/>
              </a:rPr>
              <a:t>Access policies are unclear</a:t>
            </a:r>
          </a:p>
          <a:p>
            <a:pPr marL="457200" indent="-457200">
              <a:lnSpc>
                <a:spcPct val="150000"/>
              </a:lnSpc>
              <a:buFont typeface="Arial" panose="020B0604020202020204" pitchFamily="34" charset="0"/>
              <a:buChar char="•"/>
            </a:pPr>
            <a:r>
              <a:rPr lang="en-US" sz="3200" b="1" dirty="0">
                <a:cs typeface="Arial"/>
              </a:rPr>
              <a:t>Restrictions are unclear</a:t>
            </a:r>
          </a:p>
          <a:p>
            <a:endParaRPr lang="en-US" sz="3200" dirty="0">
              <a:cs typeface="Arial"/>
            </a:endParaRPr>
          </a:p>
        </p:txBody>
      </p:sp>
      <p:sp>
        <p:nvSpPr>
          <p:cNvPr id="5" name="TextBox 4">
            <a:extLst>
              <a:ext uri="{FF2B5EF4-FFF2-40B4-BE49-F238E27FC236}">
                <a16:creationId xmlns:a16="http://schemas.microsoft.com/office/drawing/2014/main" id="{EB356FF6-1255-C546-8644-EB4C9A8EC25F}"/>
              </a:ext>
            </a:extLst>
          </p:cNvPr>
          <p:cNvSpPr txBox="1"/>
          <p:nvPr/>
        </p:nvSpPr>
        <p:spPr>
          <a:xfrm>
            <a:off x="709448" y="4572000"/>
            <a:ext cx="747548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endParaRPr lang="en-US" sz="2800" dirty="0">
              <a:cs typeface="Arial"/>
            </a:endParaRPr>
          </a:p>
        </p:txBody>
      </p:sp>
    </p:spTree>
    <p:extLst>
      <p:ext uri="{BB962C8B-B14F-4D97-AF65-F5344CB8AC3E}">
        <p14:creationId xmlns:p14="http://schemas.microsoft.com/office/powerpoint/2010/main" val="212318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F6A362-ABC3-E2EF-2805-BAE6A153CE3B}"/>
              </a:ext>
            </a:extLst>
          </p:cNvPr>
          <p:cNvSpPr txBox="1"/>
          <p:nvPr/>
        </p:nvSpPr>
        <p:spPr>
          <a:xfrm>
            <a:off x="200382" y="622065"/>
            <a:ext cx="11991618" cy="576183"/>
          </a:xfrm>
          <a:prstGeom prst="rect">
            <a:avLst/>
          </a:prstGeom>
          <a:noFill/>
        </p:spPr>
        <p:txBody>
          <a:bodyPr wrap="square" lIns="91440" tIns="45720" rIns="91440" bIns="45720" anchor="t">
            <a:spAutoFit/>
          </a:bodyPr>
          <a:lstStyle/>
          <a:p>
            <a:pPr algn="ctr" defTabSz="1219170">
              <a:lnSpc>
                <a:spcPct val="70000"/>
              </a:lnSpc>
              <a:buClr>
                <a:srgbClr val="1F497D"/>
              </a:buClr>
              <a:buSzPts val="2100"/>
              <a:defRPr/>
            </a:pPr>
            <a:r>
              <a:rPr lang="en-US" sz="4400" b="1" kern="0" dirty="0">
                <a:solidFill>
                  <a:srgbClr val="1F497D"/>
                </a:solidFill>
                <a:latin typeface="Arial"/>
                <a:ea typeface="Arial"/>
                <a:cs typeface="Arial"/>
                <a:sym typeface="Arial"/>
              </a:rPr>
              <a:t>Networks &amp; Relationships</a:t>
            </a:r>
            <a:endParaRPr lang="en-US" sz="4400" b="1" kern="0" dirty="0">
              <a:solidFill>
                <a:srgbClr val="1F497D"/>
              </a:solidFill>
              <a:latin typeface="Arial"/>
              <a:ea typeface="Arial"/>
              <a:cs typeface="Arial"/>
            </a:endParaRPr>
          </a:p>
        </p:txBody>
      </p:sp>
      <p:sp>
        <p:nvSpPr>
          <p:cNvPr id="2" name="Google Shape;438;p60">
            <a:extLst>
              <a:ext uri="{FF2B5EF4-FFF2-40B4-BE49-F238E27FC236}">
                <a16:creationId xmlns:a16="http://schemas.microsoft.com/office/drawing/2014/main" id="{9A0790A8-D395-8435-F8FF-92ED92E5B62B}"/>
              </a:ext>
            </a:extLst>
          </p:cNvPr>
          <p:cNvSpPr/>
          <p:nvPr/>
        </p:nvSpPr>
        <p:spPr>
          <a:xfrm>
            <a:off x="522626" y="1547135"/>
            <a:ext cx="11146747" cy="2630970"/>
          </a:xfrm>
          <a:prstGeom prst="wedgeRoundRectCallout">
            <a:avLst>
              <a:gd name="adj1" fmla="val 52435"/>
              <a:gd name="adj2" fmla="val 120891"/>
              <a:gd name="adj3" fmla="val 16667"/>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spcFirstLastPara="1" wrap="square" lIns="91433" tIns="45700" rIns="91433" bIns="45700" anchor="ctr" anchorCtr="0">
            <a:noAutofit/>
          </a:bodyPr>
          <a:lstStyle/>
          <a:p>
            <a:r>
              <a:rPr lang="en-US" sz="3200" b="1" dirty="0">
                <a:solidFill>
                  <a:srgbClr val="0C1E33"/>
                </a:solidFill>
                <a:effectLst/>
              </a:rPr>
              <a:t>But having an archivist who doesn’t just bury your letter at the bottom of a pile and never get back to it, that’s. . . . Somebody’s letter must be at the bottom of the pile, but it’s not usually mine. </a:t>
            </a:r>
            <a:r>
              <a:rPr lang="en-US" sz="3200" dirty="0">
                <a:solidFill>
                  <a:srgbClr val="0C1E33"/>
                </a:solidFill>
                <a:effectLst/>
              </a:rPr>
              <a:t>	</a:t>
            </a:r>
            <a:r>
              <a:rPr lang="en-US" sz="2800" i="1" dirty="0">
                <a:solidFill>
                  <a:srgbClr val="000000"/>
                </a:solidFill>
                <a:latin typeface="Arial"/>
                <a:ea typeface="Arial"/>
                <a:cs typeface="Arial"/>
                <a:sym typeface="Arial"/>
              </a:rPr>
              <a:t>-- Participant C2-4</a:t>
            </a:r>
            <a:endParaRPr lang="en-US" sz="2800" i="1" dirty="0">
              <a:solidFill>
                <a:srgbClr val="000000"/>
              </a:solidFill>
              <a:latin typeface="Arial"/>
              <a:ea typeface="Arial"/>
              <a:cs typeface="Arial"/>
            </a:endParaRPr>
          </a:p>
        </p:txBody>
      </p:sp>
    </p:spTree>
    <p:extLst>
      <p:ext uri="{BB962C8B-B14F-4D97-AF65-F5344CB8AC3E}">
        <p14:creationId xmlns:p14="http://schemas.microsoft.com/office/powerpoint/2010/main" val="105822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10E017-D97F-FD4A-893A-3856A1C94089}"/>
              </a:ext>
            </a:extLst>
          </p:cNvPr>
          <p:cNvSpPr>
            <a:spLocks noGrp="1"/>
          </p:cNvSpPr>
          <p:nvPr>
            <p:ph type="body" sz="quarter" idx="10"/>
          </p:nvPr>
        </p:nvSpPr>
        <p:spPr/>
        <p:txBody>
          <a:bodyPr vert="horz" lIns="274320" tIns="45720" rIns="274320" bIns="45720" anchor="t">
            <a:spAutoFit/>
          </a:bodyPr>
          <a:lstStyle/>
          <a:p>
            <a:r>
              <a:rPr lang="en-US"/>
              <a:t>Wrap Up &amp; Questions</a:t>
            </a:r>
          </a:p>
        </p:txBody>
      </p:sp>
      <p:sp>
        <p:nvSpPr>
          <p:cNvPr id="3" name="Text Placeholder 2">
            <a:extLst>
              <a:ext uri="{FF2B5EF4-FFF2-40B4-BE49-F238E27FC236}">
                <a16:creationId xmlns:a16="http://schemas.microsoft.com/office/drawing/2014/main" id="{08142739-98A8-BB44-8E2A-9EFB9535580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83334B71-D7EF-C844-9B45-CEC244E96BA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0405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3" name="Text Placeholder 2">
            <a:extLst>
              <a:ext uri="{FF2B5EF4-FFF2-40B4-BE49-F238E27FC236}">
                <a16:creationId xmlns:a16="http://schemas.microsoft.com/office/drawing/2014/main" id="{4E924A44-34F5-D44E-3F7C-E180C22B1A88}"/>
              </a:ext>
            </a:extLst>
          </p:cNvPr>
          <p:cNvSpPr>
            <a:spLocks noGrp="1"/>
          </p:cNvSpPr>
          <p:nvPr>
            <p:ph type="body" sz="quarter" idx="13"/>
          </p:nvPr>
        </p:nvSpPr>
        <p:spPr>
          <a:xfrm>
            <a:off x="376228" y="313596"/>
            <a:ext cx="11252197" cy="915256"/>
          </a:xfrm>
        </p:spPr>
        <p:txBody>
          <a:bodyPr vert="horz" lIns="91440" tIns="45720" rIns="91440" bIns="45720" anchor="t"/>
          <a:lstStyle/>
          <a:p>
            <a:pPr algn="ctr"/>
            <a:r>
              <a:rPr lang="en" dirty="0">
                <a:solidFill>
                  <a:srgbClr val="236192"/>
                </a:solidFill>
              </a:rPr>
              <a:t>Learn More</a:t>
            </a:r>
            <a:endParaRPr lang="en-US" dirty="0"/>
          </a:p>
        </p:txBody>
      </p:sp>
      <p:sp>
        <p:nvSpPr>
          <p:cNvPr id="635" name="Google Shape;635;p87"/>
          <p:cNvSpPr txBox="1"/>
          <p:nvPr/>
        </p:nvSpPr>
        <p:spPr>
          <a:xfrm>
            <a:off x="6096000" y="1987201"/>
            <a:ext cx="5602800" cy="574412"/>
          </a:xfrm>
          <a:prstGeom prst="rect">
            <a:avLst/>
          </a:prstGeom>
          <a:noFill/>
          <a:ln>
            <a:noFill/>
          </a:ln>
        </p:spPr>
        <p:txBody>
          <a:bodyPr spcFirstLastPara="1" wrap="square" lIns="121900" tIns="121900" rIns="121900" bIns="121900" anchor="t" anchorCtr="0">
            <a:spAutoFit/>
          </a:bodyPr>
          <a:lstStyle/>
          <a:p>
            <a:pPr algn="ctr"/>
            <a:endParaRPr lang="en" sz="2100" u="sng" dirty="0">
              <a:solidFill>
                <a:schemeClr val="hlink"/>
              </a:solidFill>
              <a:cs typeface="Arial"/>
            </a:endParaRPr>
          </a:p>
        </p:txBody>
      </p:sp>
      <p:sp>
        <p:nvSpPr>
          <p:cNvPr id="638" name="Google Shape;638;p87"/>
          <p:cNvSpPr txBox="1"/>
          <p:nvPr/>
        </p:nvSpPr>
        <p:spPr>
          <a:xfrm>
            <a:off x="381000" y="919745"/>
            <a:ext cx="11595411" cy="5024000"/>
          </a:xfrm>
          <a:prstGeom prst="rect">
            <a:avLst/>
          </a:prstGeom>
          <a:noFill/>
          <a:ln>
            <a:noFill/>
          </a:ln>
        </p:spPr>
        <p:txBody>
          <a:bodyPr spcFirstLastPara="1" wrap="square" lIns="91433" tIns="45700" rIns="91433" bIns="45700" anchor="ctr" anchorCtr="0">
            <a:noAutofit/>
          </a:bodyPr>
          <a:lstStyle/>
          <a:p>
            <a:pPr marL="456565" indent="-440055">
              <a:lnSpc>
                <a:spcPct val="200000"/>
              </a:lnSpc>
              <a:buClr>
                <a:schemeClr val="dk1"/>
              </a:buClr>
              <a:buSzPts val="2000"/>
              <a:buChar char="•"/>
            </a:pPr>
            <a:r>
              <a:rPr lang="en" sz="3000" dirty="0">
                <a:solidFill>
                  <a:schemeClr val="dk1"/>
                </a:solidFill>
              </a:rPr>
              <a:t>Read the reports!</a:t>
            </a:r>
            <a:endParaRPr lang="en-US" sz="3000">
              <a:solidFill>
                <a:schemeClr val="dk1"/>
              </a:solidFill>
              <a:cs typeface="Arial"/>
            </a:endParaRPr>
          </a:p>
          <a:p>
            <a:pPr marL="456565" indent="-440055">
              <a:lnSpc>
                <a:spcPct val="200000"/>
              </a:lnSpc>
              <a:buClr>
                <a:schemeClr val="dk1"/>
              </a:buClr>
              <a:buSzPts val="2000"/>
              <a:buChar char="•"/>
            </a:pPr>
            <a:r>
              <a:rPr lang="en" sz="3000" dirty="0">
                <a:solidFill>
                  <a:schemeClr val="dk1"/>
                </a:solidFill>
              </a:rPr>
              <a:t>Subscribe to the NAFAN mailing list for updates</a:t>
            </a:r>
            <a:endParaRPr lang="en-US" sz="3000">
              <a:solidFill>
                <a:schemeClr val="dk1"/>
              </a:solidFill>
              <a:cs typeface="Arial"/>
            </a:endParaRPr>
          </a:p>
          <a:p>
            <a:pPr marL="456565" indent="-440055">
              <a:lnSpc>
                <a:spcPct val="200000"/>
              </a:lnSpc>
              <a:buClr>
                <a:schemeClr val="dk1"/>
              </a:buClr>
              <a:buSzPts val="2000"/>
              <a:buChar char="•"/>
            </a:pPr>
            <a:r>
              <a:rPr lang="en" sz="3000" dirty="0">
                <a:solidFill>
                  <a:schemeClr val="dk1"/>
                </a:solidFill>
              </a:rPr>
              <a:t>Sign up for the RLP Primary Sources list</a:t>
            </a:r>
            <a:endParaRPr lang="en" sz="3000">
              <a:solidFill>
                <a:schemeClr val="dk1"/>
              </a:solidFill>
              <a:cs typeface="Arial"/>
            </a:endParaRPr>
          </a:p>
          <a:p>
            <a:pPr marL="456565" indent="-440055">
              <a:lnSpc>
                <a:spcPct val="200000"/>
              </a:lnSpc>
              <a:buClr>
                <a:schemeClr val="dk1"/>
              </a:buClr>
              <a:buSzPts val="2000"/>
              <a:buChar char="•"/>
            </a:pPr>
            <a:r>
              <a:rPr lang="en" sz="3000" dirty="0">
                <a:solidFill>
                  <a:schemeClr val="dk1"/>
                </a:solidFill>
              </a:rPr>
              <a:t>Join us for upcoming NAFAN webinar</a:t>
            </a:r>
            <a:endParaRPr lang="en" sz="3000" dirty="0">
              <a:solidFill>
                <a:schemeClr val="dk1"/>
              </a:solidFill>
              <a:cs typeface="Arial"/>
            </a:endParaRPr>
          </a:p>
          <a:p>
            <a:pPr marL="456565" indent="-440055">
              <a:buClr>
                <a:schemeClr val="dk1"/>
              </a:buClr>
              <a:buSzPts val="2000"/>
              <a:buFontTx/>
              <a:buChar char="•"/>
            </a:pPr>
            <a:endParaRPr lang="en" sz="3000" dirty="0">
              <a:solidFill>
                <a:schemeClr val="dk1"/>
              </a:solidFill>
              <a:latin typeface="Arial"/>
              <a:ea typeface="Arial"/>
              <a:cs typeface="Arial"/>
            </a:endParaRPr>
          </a:p>
          <a:p>
            <a:pPr marL="456565" indent="-440055">
              <a:buClr>
                <a:schemeClr val="dk1"/>
              </a:buClr>
              <a:buSzPts val="2000"/>
              <a:buFont typeface="Arial"/>
              <a:buChar char="•"/>
            </a:pPr>
            <a:r>
              <a:rPr lang="en" sz="3000" dirty="0">
                <a:solidFill>
                  <a:schemeClr val="dk1"/>
                </a:solidFill>
                <a:latin typeface="Arial"/>
                <a:ea typeface="Arial"/>
                <a:cs typeface="Arial"/>
              </a:rPr>
              <a:t>Join us at SAA for Session </a:t>
            </a:r>
            <a:r>
              <a:rPr lang="en" sz="3000" i="1" dirty="0">
                <a:ea typeface="+mn-lt"/>
                <a:cs typeface="+mn-lt"/>
              </a:rPr>
              <a:t>302 - Searching for the Commons: Reflecting on Access Realities Surfaced through User Research</a:t>
            </a:r>
            <a:endParaRPr lang="en" sz="3000" dirty="0">
              <a:ea typeface="+mn-lt"/>
              <a:cs typeface="+mn-lt"/>
            </a:endParaRPr>
          </a:p>
        </p:txBody>
      </p:sp>
    </p:spTree>
    <p:extLst>
      <p:ext uri="{BB962C8B-B14F-4D97-AF65-F5344CB8AC3E}">
        <p14:creationId xmlns:p14="http://schemas.microsoft.com/office/powerpoint/2010/main" val="202343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F935C-2691-A100-3DAF-802082A63172}"/>
              </a:ext>
            </a:extLst>
          </p:cNvPr>
          <p:cNvSpPr>
            <a:spLocks noGrp="1"/>
          </p:cNvSpPr>
          <p:nvPr>
            <p:ph type="body" sz="quarter" idx="10"/>
          </p:nvPr>
        </p:nvSpPr>
        <p:spPr>
          <a:xfrm>
            <a:off x="175400" y="861430"/>
            <a:ext cx="5742457" cy="657085"/>
          </a:xfrm>
        </p:spPr>
        <p:txBody>
          <a:bodyPr/>
          <a:lstStyle/>
          <a:p>
            <a:r>
              <a:rPr lang="en-US"/>
              <a:t>Discussion &amp; Questions</a:t>
            </a:r>
          </a:p>
        </p:txBody>
      </p:sp>
      <p:sp>
        <p:nvSpPr>
          <p:cNvPr id="3" name="Text Placeholder 2">
            <a:extLst>
              <a:ext uri="{FF2B5EF4-FFF2-40B4-BE49-F238E27FC236}">
                <a16:creationId xmlns:a16="http://schemas.microsoft.com/office/drawing/2014/main" id="{83ED43F3-B8A6-3F96-F618-A896FEAB4CC3}"/>
              </a:ext>
            </a:extLst>
          </p:cNvPr>
          <p:cNvSpPr>
            <a:spLocks noGrp="1"/>
          </p:cNvSpPr>
          <p:nvPr>
            <p:ph type="body" sz="quarter" idx="28"/>
          </p:nvPr>
        </p:nvSpPr>
        <p:spPr>
          <a:xfrm>
            <a:off x="294072" y="2193593"/>
            <a:ext cx="5182973" cy="312089"/>
          </a:xfrm>
        </p:spPr>
        <p:txBody>
          <a:bodyPr vert="horz" lIns="121920" tIns="60960" rIns="121920" bIns="60960" anchor="t">
            <a:noAutofit/>
          </a:bodyPr>
          <a:lstStyle/>
          <a:p>
            <a:r>
              <a:rPr lang="en-US" sz="2133" dirty="0"/>
              <a:t>Lesley A. Langa, Ph.D.</a:t>
            </a:r>
          </a:p>
          <a:p>
            <a:endParaRPr lang="en-US" dirty="0"/>
          </a:p>
        </p:txBody>
      </p:sp>
      <p:sp>
        <p:nvSpPr>
          <p:cNvPr id="4" name="Text Placeholder 3">
            <a:extLst>
              <a:ext uri="{FF2B5EF4-FFF2-40B4-BE49-F238E27FC236}">
                <a16:creationId xmlns:a16="http://schemas.microsoft.com/office/drawing/2014/main" id="{D2828E62-7313-CE11-6096-64ED3979C3DD}"/>
              </a:ext>
            </a:extLst>
          </p:cNvPr>
          <p:cNvSpPr>
            <a:spLocks noGrp="1"/>
          </p:cNvSpPr>
          <p:nvPr>
            <p:ph type="body" sz="quarter" idx="29"/>
          </p:nvPr>
        </p:nvSpPr>
        <p:spPr>
          <a:xfrm>
            <a:off x="294072" y="2568143"/>
            <a:ext cx="5182725" cy="309027"/>
          </a:xfrm>
        </p:spPr>
        <p:txBody>
          <a:bodyPr vert="horz" lIns="91440" tIns="45720" rIns="91440" bIns="45720" anchor="t">
            <a:noAutofit/>
          </a:bodyPr>
          <a:lstStyle/>
          <a:p>
            <a:r>
              <a:rPr lang="en-US" sz="1850" dirty="0"/>
              <a:t>Associate Research Scientist, Research</a:t>
            </a:r>
          </a:p>
        </p:txBody>
      </p:sp>
      <p:sp>
        <p:nvSpPr>
          <p:cNvPr id="5" name="Text Placeholder 4">
            <a:extLst>
              <a:ext uri="{FF2B5EF4-FFF2-40B4-BE49-F238E27FC236}">
                <a16:creationId xmlns:a16="http://schemas.microsoft.com/office/drawing/2014/main" id="{D45B8D00-ED5E-60B3-F20F-0037DBE69E72}"/>
              </a:ext>
            </a:extLst>
          </p:cNvPr>
          <p:cNvSpPr>
            <a:spLocks noGrp="1"/>
          </p:cNvSpPr>
          <p:nvPr>
            <p:ph type="body" sz="quarter" idx="30"/>
          </p:nvPr>
        </p:nvSpPr>
        <p:spPr>
          <a:xfrm>
            <a:off x="321038" y="2868730"/>
            <a:ext cx="5182725" cy="302151"/>
          </a:xfrm>
        </p:spPr>
        <p:txBody>
          <a:bodyPr/>
          <a:lstStyle/>
          <a:p>
            <a:r>
              <a:rPr lang="en-US" dirty="0">
                <a:hlinkClick r:id="rId3"/>
              </a:rPr>
              <a:t>langal@oclc.org</a:t>
            </a:r>
            <a:endParaRPr lang="en-US" dirty="0"/>
          </a:p>
          <a:p>
            <a:endParaRPr lang="en-US" dirty="0"/>
          </a:p>
        </p:txBody>
      </p:sp>
      <p:sp>
        <p:nvSpPr>
          <p:cNvPr id="6" name="Text Placeholder 5">
            <a:extLst>
              <a:ext uri="{FF2B5EF4-FFF2-40B4-BE49-F238E27FC236}">
                <a16:creationId xmlns:a16="http://schemas.microsoft.com/office/drawing/2014/main" id="{9087B638-9EF1-9202-5342-CBB543506676}"/>
              </a:ext>
            </a:extLst>
          </p:cNvPr>
          <p:cNvSpPr>
            <a:spLocks noGrp="1"/>
          </p:cNvSpPr>
          <p:nvPr>
            <p:ph type="body" sz="quarter" idx="31"/>
          </p:nvPr>
        </p:nvSpPr>
        <p:spPr>
          <a:xfrm>
            <a:off x="294072" y="3198235"/>
            <a:ext cx="5182725" cy="296676"/>
          </a:xfrm>
        </p:spPr>
        <p:txBody>
          <a:bodyPr/>
          <a:lstStyle/>
          <a:p>
            <a:r>
              <a:rPr lang="en-US" dirty="0"/>
              <a:t>@</a:t>
            </a:r>
            <a:r>
              <a:rPr lang="en-US" dirty="0" err="1"/>
              <a:t>LesleyLanga</a:t>
            </a:r>
            <a:endParaRPr lang="en-US" dirty="0"/>
          </a:p>
          <a:p>
            <a:endParaRPr lang="en-US" dirty="0"/>
          </a:p>
        </p:txBody>
      </p:sp>
      <p:sp>
        <p:nvSpPr>
          <p:cNvPr id="7" name="Text Placeholder 6">
            <a:extLst>
              <a:ext uri="{FF2B5EF4-FFF2-40B4-BE49-F238E27FC236}">
                <a16:creationId xmlns:a16="http://schemas.microsoft.com/office/drawing/2014/main" id="{5DF8121A-1BFE-7CF5-A0DC-EE5238BA42A8}"/>
              </a:ext>
            </a:extLst>
          </p:cNvPr>
          <p:cNvSpPr>
            <a:spLocks noGrp="1"/>
          </p:cNvSpPr>
          <p:nvPr>
            <p:ph type="body" sz="quarter" idx="32"/>
          </p:nvPr>
        </p:nvSpPr>
        <p:spPr>
          <a:xfrm>
            <a:off x="321039" y="4500430"/>
            <a:ext cx="5182973" cy="312089"/>
          </a:xfrm>
        </p:spPr>
        <p:txBody>
          <a:bodyPr vert="horz" lIns="121920" tIns="60960" rIns="121920" bIns="60960" anchor="t">
            <a:noAutofit/>
          </a:bodyPr>
          <a:lstStyle/>
          <a:p>
            <a:r>
              <a:rPr lang="en-US" sz="2133"/>
              <a:t>Chela Scott Weber</a:t>
            </a:r>
            <a:endParaRPr lang="en-US" sz="2133">
              <a:cs typeface="Arial"/>
            </a:endParaRPr>
          </a:p>
          <a:p>
            <a:endParaRPr lang="en-US"/>
          </a:p>
        </p:txBody>
      </p:sp>
      <p:sp>
        <p:nvSpPr>
          <p:cNvPr id="8" name="Text Placeholder 7">
            <a:extLst>
              <a:ext uri="{FF2B5EF4-FFF2-40B4-BE49-F238E27FC236}">
                <a16:creationId xmlns:a16="http://schemas.microsoft.com/office/drawing/2014/main" id="{B20B3B53-971A-2788-A095-815C1E985C8A}"/>
              </a:ext>
            </a:extLst>
          </p:cNvPr>
          <p:cNvSpPr>
            <a:spLocks noGrp="1"/>
          </p:cNvSpPr>
          <p:nvPr>
            <p:ph type="body" sz="quarter" idx="33"/>
          </p:nvPr>
        </p:nvSpPr>
        <p:spPr>
          <a:xfrm>
            <a:off x="321039" y="4854035"/>
            <a:ext cx="5182725" cy="309027"/>
          </a:xfrm>
        </p:spPr>
        <p:txBody>
          <a:bodyPr/>
          <a:lstStyle/>
          <a:p>
            <a:r>
              <a:rPr lang="en-US"/>
              <a:t>Senior Program Officer, </a:t>
            </a:r>
          </a:p>
          <a:p>
            <a:r>
              <a:rPr lang="en-US"/>
              <a:t>OCLC Research Library Partnership</a:t>
            </a:r>
          </a:p>
          <a:p>
            <a:endParaRPr lang="en-US"/>
          </a:p>
        </p:txBody>
      </p:sp>
      <p:sp>
        <p:nvSpPr>
          <p:cNvPr id="9" name="Text Placeholder 8">
            <a:extLst>
              <a:ext uri="{FF2B5EF4-FFF2-40B4-BE49-F238E27FC236}">
                <a16:creationId xmlns:a16="http://schemas.microsoft.com/office/drawing/2014/main" id="{030BFD9B-B6CD-7605-BD66-671641054B52}"/>
              </a:ext>
            </a:extLst>
          </p:cNvPr>
          <p:cNvSpPr>
            <a:spLocks noGrp="1"/>
          </p:cNvSpPr>
          <p:nvPr>
            <p:ph type="body" sz="quarter" idx="34"/>
          </p:nvPr>
        </p:nvSpPr>
        <p:spPr>
          <a:xfrm>
            <a:off x="321039" y="5496166"/>
            <a:ext cx="5182725" cy="302151"/>
          </a:xfrm>
        </p:spPr>
        <p:txBody>
          <a:bodyPr/>
          <a:lstStyle/>
          <a:p>
            <a:r>
              <a:rPr lang="en-US">
                <a:hlinkClick r:id="rId4"/>
              </a:rPr>
              <a:t>weberc@oclc.org</a:t>
            </a:r>
            <a:endParaRPr lang="en-US"/>
          </a:p>
          <a:p>
            <a:endParaRPr lang="en-US"/>
          </a:p>
        </p:txBody>
      </p:sp>
      <p:sp>
        <p:nvSpPr>
          <p:cNvPr id="10" name="Text Placeholder 9">
            <a:extLst>
              <a:ext uri="{FF2B5EF4-FFF2-40B4-BE49-F238E27FC236}">
                <a16:creationId xmlns:a16="http://schemas.microsoft.com/office/drawing/2014/main" id="{626B6232-DCC0-B631-1B74-E07F7B9C676D}"/>
              </a:ext>
            </a:extLst>
          </p:cNvPr>
          <p:cNvSpPr>
            <a:spLocks noGrp="1"/>
          </p:cNvSpPr>
          <p:nvPr>
            <p:ph type="body" sz="quarter" idx="35"/>
          </p:nvPr>
        </p:nvSpPr>
        <p:spPr>
          <a:xfrm>
            <a:off x="321039" y="5842418"/>
            <a:ext cx="5182725" cy="296676"/>
          </a:xfrm>
        </p:spPr>
        <p:txBody>
          <a:bodyPr/>
          <a:lstStyle/>
          <a:p>
            <a:r>
              <a:rPr lang="en-US"/>
              <a:t>@partly_cloudy</a:t>
            </a:r>
          </a:p>
          <a:p>
            <a:endParaRPr lang="en-US"/>
          </a:p>
        </p:txBody>
      </p:sp>
    </p:spTree>
    <p:extLst>
      <p:ext uri="{BB962C8B-B14F-4D97-AF65-F5344CB8AC3E}">
        <p14:creationId xmlns:p14="http://schemas.microsoft.com/office/powerpoint/2010/main" val="407873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083345-CB39-8F4C-8E57-98BB01D2D0AA}"/>
              </a:ext>
            </a:extLst>
          </p:cNvPr>
          <p:cNvSpPr>
            <a:spLocks noGrp="1"/>
          </p:cNvSpPr>
          <p:nvPr>
            <p:ph type="body" sz="quarter" idx="13"/>
          </p:nvPr>
        </p:nvSpPr>
        <p:spPr>
          <a:xfrm>
            <a:off x="537994" y="282641"/>
            <a:ext cx="11252197" cy="915256"/>
          </a:xfrm>
        </p:spPr>
        <p:txBody>
          <a:bodyPr>
            <a:normAutofit/>
          </a:bodyPr>
          <a:lstStyle/>
          <a:p>
            <a:pPr algn="ctr"/>
            <a:r>
              <a:rPr lang="en-US">
                <a:solidFill>
                  <a:srgbClr val="0070C0"/>
                </a:solidFill>
              </a:rPr>
              <a:t>Research Advisory Group</a:t>
            </a:r>
          </a:p>
        </p:txBody>
      </p:sp>
      <p:sp>
        <p:nvSpPr>
          <p:cNvPr id="3" name="Text Placeholder 2">
            <a:extLst>
              <a:ext uri="{FF2B5EF4-FFF2-40B4-BE49-F238E27FC236}">
                <a16:creationId xmlns:a16="http://schemas.microsoft.com/office/drawing/2014/main" id="{B020EB3C-6B50-0E4C-92DE-F5080B39611B}"/>
              </a:ext>
            </a:extLst>
          </p:cNvPr>
          <p:cNvSpPr>
            <a:spLocks noGrp="1"/>
          </p:cNvSpPr>
          <p:nvPr>
            <p:ph type="body" sz="quarter" idx="12"/>
          </p:nvPr>
        </p:nvSpPr>
        <p:spPr>
          <a:xfrm>
            <a:off x="136187" y="1372996"/>
            <a:ext cx="12055813" cy="4716519"/>
          </a:xfrm>
        </p:spPr>
        <p:txBody>
          <a:bodyPr/>
          <a:lstStyle/>
          <a:p>
            <a:r>
              <a:rPr lang="en-US" sz="2800"/>
              <a:t>Bill </a:t>
            </a:r>
            <a:r>
              <a:rPr lang="en-US" sz="2800" err="1"/>
              <a:t>Stingone</a:t>
            </a:r>
            <a:r>
              <a:rPr lang="en-US" sz="2800"/>
              <a:t>, New York Public Library</a:t>
            </a:r>
          </a:p>
          <a:p>
            <a:r>
              <a:rPr lang="en-US" sz="2800"/>
              <a:t>Derek Mosley, Auburn Avenue Research Library on African American Culture and History, Atlanta-Fulton Public Library</a:t>
            </a:r>
          </a:p>
          <a:p>
            <a:r>
              <a:rPr lang="en-US" sz="2800"/>
              <a:t>Hillel Arnold, Rockefeller Archives Center</a:t>
            </a:r>
          </a:p>
          <a:p>
            <a:r>
              <a:rPr lang="en-US" sz="2800"/>
              <a:t>Holly </a:t>
            </a:r>
            <a:r>
              <a:rPr lang="en-US" sz="2800" err="1"/>
              <a:t>Mengel</a:t>
            </a:r>
            <a:r>
              <a:rPr lang="en-US" sz="2800"/>
              <a:t>, University of Pennsylvania, </a:t>
            </a:r>
            <a:r>
              <a:rPr lang="en-US" sz="2800" err="1"/>
              <a:t>Kislak</a:t>
            </a:r>
            <a:r>
              <a:rPr lang="en-US" sz="2800"/>
              <a:t> Center (PACSCL)</a:t>
            </a:r>
          </a:p>
          <a:p>
            <a:r>
              <a:rPr lang="en-US" sz="2800"/>
              <a:t>Lydia Tang, </a:t>
            </a:r>
            <a:r>
              <a:rPr lang="en-US" sz="2800" err="1"/>
              <a:t>Lyrasis</a:t>
            </a:r>
            <a:r>
              <a:rPr lang="en-US" sz="2800"/>
              <a:t> </a:t>
            </a:r>
          </a:p>
          <a:p>
            <a:r>
              <a:rPr lang="en-US" sz="2800"/>
              <a:t>Molly Bruce Patterson, Rhode Island College (RIAMCO)</a:t>
            </a:r>
          </a:p>
          <a:p>
            <a:r>
              <a:rPr lang="en-US" sz="2800"/>
              <a:t>Rachel Walton, Rollins College</a:t>
            </a:r>
          </a:p>
          <a:p>
            <a:r>
              <a:rPr lang="en-US" sz="2800"/>
              <a:t>Ricky </a:t>
            </a:r>
            <a:r>
              <a:rPr lang="en-US" sz="2800" err="1"/>
              <a:t>Punzalan</a:t>
            </a:r>
            <a:r>
              <a:rPr lang="en-US" sz="2800"/>
              <a:t>, University of Michigan, School of Information</a:t>
            </a:r>
          </a:p>
          <a:p>
            <a:pPr marL="0" indent="0">
              <a:buNone/>
            </a:pPr>
            <a:endParaRPr lang="en-US"/>
          </a:p>
        </p:txBody>
      </p:sp>
    </p:spTree>
    <p:extLst>
      <p:ext uri="{BB962C8B-B14F-4D97-AF65-F5344CB8AC3E}">
        <p14:creationId xmlns:p14="http://schemas.microsoft.com/office/powerpoint/2010/main" val="3732736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F644CC-984F-30AF-6816-47B99B4A6E16}"/>
              </a:ext>
            </a:extLst>
          </p:cNvPr>
          <p:cNvSpPr txBox="1">
            <a:spLocks noGrp="1"/>
          </p:cNvSpPr>
          <p:nvPr>
            <p:ph type="body" sz="quarter" idx="13"/>
          </p:nvPr>
        </p:nvSpPr>
        <p:spPr>
          <a:xfrm>
            <a:off x="455084" y="457201"/>
            <a:ext cx="11252200" cy="748988"/>
          </a:xfrm>
          <a:prstGeom prst="rect">
            <a:avLst/>
          </a:prstGeom>
          <a:noFill/>
        </p:spPr>
        <p:txBody>
          <a:bodyPr wrap="square" rtlCol="0">
            <a:spAutoFit/>
          </a:bodyPr>
          <a:lstStyle/>
          <a:p>
            <a:r>
              <a:rPr lang="en-US" sz="4267"/>
              <a:t>NAFAN Research Findings – Five Reports</a:t>
            </a:r>
          </a:p>
        </p:txBody>
      </p:sp>
      <p:pic>
        <p:nvPicPr>
          <p:cNvPr id="6" name="Picture 5" descr="A picture containing graphics, screenshot, font, logo&#10;&#10;Description automatically generated">
            <a:extLst>
              <a:ext uri="{FF2B5EF4-FFF2-40B4-BE49-F238E27FC236}">
                <a16:creationId xmlns:a16="http://schemas.microsoft.com/office/drawing/2014/main" id="{EF52DF6E-16BA-9F6A-AA4B-E85CA0E73E91}"/>
              </a:ext>
            </a:extLst>
          </p:cNvPr>
          <p:cNvPicPr>
            <a:picLocks noChangeAspect="1"/>
          </p:cNvPicPr>
          <p:nvPr/>
        </p:nvPicPr>
        <p:blipFill>
          <a:blip r:embed="rId3"/>
          <a:stretch>
            <a:fillRect/>
          </a:stretch>
        </p:blipFill>
        <p:spPr>
          <a:xfrm>
            <a:off x="6526008" y="2380284"/>
            <a:ext cx="5181276" cy="2914468"/>
          </a:xfrm>
          <a:prstGeom prst="rect">
            <a:avLst/>
          </a:prstGeom>
        </p:spPr>
      </p:pic>
      <p:sp>
        <p:nvSpPr>
          <p:cNvPr id="7" name="TextBox 6">
            <a:extLst>
              <a:ext uri="{FF2B5EF4-FFF2-40B4-BE49-F238E27FC236}">
                <a16:creationId xmlns:a16="http://schemas.microsoft.com/office/drawing/2014/main" id="{58344B90-3985-76D2-48C6-CFCB08484E79}"/>
              </a:ext>
            </a:extLst>
          </p:cNvPr>
          <p:cNvSpPr txBox="1"/>
          <p:nvPr/>
        </p:nvSpPr>
        <p:spPr>
          <a:xfrm>
            <a:off x="484716" y="1790804"/>
            <a:ext cx="5330365" cy="4093428"/>
          </a:xfrm>
          <a:prstGeom prst="rect">
            <a:avLst/>
          </a:prstGeom>
          <a:noFill/>
        </p:spPr>
        <p:txBody>
          <a:bodyPr wrap="square" rtlCol="0">
            <a:spAutoFit/>
          </a:bodyPr>
          <a:lstStyle/>
          <a:p>
            <a:pPr marL="228600" marR="0" algn="l">
              <a:spcBef>
                <a:spcPts val="0"/>
              </a:spcBef>
              <a:spcAft>
                <a:spcPts val="0"/>
              </a:spcAft>
              <a:buFont typeface="Arial" panose="020B0604020202020204" pitchFamily="34" charset="0"/>
              <a:buChar char="•"/>
            </a:pPr>
            <a:r>
              <a:rPr lang="en-US" sz="3200" b="1" i="0" u="none" strike="noStrike" dirty="0">
                <a:solidFill>
                  <a:srgbClr val="212121"/>
                </a:solidFill>
                <a:effectLst/>
                <a:latin typeface="Calibri" panose="020F0502020204030204" pitchFamily="34" charset="0"/>
              </a:rPr>
              <a:t> </a:t>
            </a:r>
            <a:r>
              <a:rPr lang="en-US" sz="3600" b="1" i="0" u="none" strike="noStrike" dirty="0">
                <a:solidFill>
                  <a:srgbClr val="212121"/>
                </a:solidFill>
                <a:effectLst/>
                <a:latin typeface="Calibri" panose="020F0502020204030204" pitchFamily="34" charset="0"/>
              </a:rPr>
              <a:t>Summary of Research</a:t>
            </a:r>
          </a:p>
          <a:p>
            <a:pPr marL="228600" marR="0" algn="l">
              <a:spcBef>
                <a:spcPts val="0"/>
              </a:spcBef>
              <a:spcAft>
                <a:spcPts val="0"/>
              </a:spcAft>
              <a:buFont typeface="Arial" panose="020B0604020202020204" pitchFamily="34" charset="0"/>
              <a:buChar char="•"/>
            </a:pPr>
            <a:endParaRPr lang="en-US" sz="2000">
              <a:solidFill>
                <a:srgbClr val="212121"/>
              </a:solidFill>
              <a:latin typeface="Calibri" panose="020F0502020204030204" pitchFamily="34" charset="0"/>
            </a:endParaRPr>
          </a:p>
          <a:p>
            <a:pPr marL="228600" marR="0" algn="l">
              <a:spcBef>
                <a:spcPts val="0"/>
              </a:spcBef>
              <a:spcAft>
                <a:spcPts val="0"/>
              </a:spcAft>
              <a:buFont typeface="Arial" panose="020B0604020202020204" pitchFamily="34" charset="0"/>
              <a:buChar char="•"/>
            </a:pPr>
            <a:r>
              <a:rPr lang="en-US" sz="3600" b="1" i="0" u="none" strike="noStrike" dirty="0">
                <a:solidFill>
                  <a:srgbClr val="212121"/>
                </a:solidFill>
                <a:effectLst/>
                <a:latin typeface="Calibri" panose="020F0502020204030204" pitchFamily="34" charset="0"/>
              </a:rPr>
              <a:t> </a:t>
            </a:r>
            <a:r>
              <a:rPr lang="en-US" sz="3600" b="1" u="none" strike="noStrike" dirty="0">
                <a:solidFill>
                  <a:srgbClr val="212121"/>
                </a:solidFill>
                <a:effectLst/>
                <a:latin typeface="Calibri" panose="020F0502020204030204" pitchFamily="34" charset="0"/>
              </a:rPr>
              <a:t>Pop-up Survey of Users</a:t>
            </a:r>
          </a:p>
          <a:p>
            <a:pPr marL="228600" marR="0" algn="l">
              <a:spcBef>
                <a:spcPts val="0"/>
              </a:spcBef>
              <a:spcAft>
                <a:spcPts val="0"/>
              </a:spcAft>
              <a:buFont typeface="Arial" panose="020B0604020202020204" pitchFamily="34" charset="0"/>
              <a:buChar char="•"/>
            </a:pPr>
            <a:endParaRPr lang="en-US" sz="2000" b="1" i="0" u="none" strike="noStrike">
              <a:solidFill>
                <a:srgbClr val="212121"/>
              </a:solidFill>
              <a:effectLst/>
              <a:latin typeface="Calibri" panose="020F0502020204030204" pitchFamily="34" charset="0"/>
            </a:endParaRPr>
          </a:p>
          <a:p>
            <a:pPr marL="228600" marR="0" algn="l">
              <a:spcBef>
                <a:spcPts val="0"/>
              </a:spcBef>
              <a:spcAft>
                <a:spcPts val="0"/>
              </a:spcAft>
              <a:buFont typeface="Arial" panose="020B0604020202020204" pitchFamily="34" charset="0"/>
              <a:buChar char="•"/>
            </a:pPr>
            <a:r>
              <a:rPr lang="en-US" sz="3600" b="1" i="0" u="none" strike="noStrike" dirty="0">
                <a:solidFill>
                  <a:srgbClr val="212121"/>
                </a:solidFill>
                <a:effectLst/>
                <a:latin typeface="Calibri" panose="020F0502020204030204" pitchFamily="34" charset="0"/>
              </a:rPr>
              <a:t> </a:t>
            </a:r>
            <a:r>
              <a:rPr lang="en-US" sz="3600" b="1" u="none" strike="noStrike" dirty="0">
                <a:solidFill>
                  <a:srgbClr val="212121"/>
                </a:solidFill>
                <a:effectLst/>
                <a:latin typeface="Calibri" panose="020F0502020204030204" pitchFamily="34" charset="0"/>
              </a:rPr>
              <a:t>User Interviews</a:t>
            </a:r>
          </a:p>
          <a:p>
            <a:pPr marL="228600" marR="0" algn="l">
              <a:spcBef>
                <a:spcPts val="0"/>
              </a:spcBef>
              <a:spcAft>
                <a:spcPts val="0"/>
              </a:spcAft>
              <a:buFont typeface="Arial" panose="020B0604020202020204" pitchFamily="34" charset="0"/>
              <a:buChar char="•"/>
            </a:pPr>
            <a:endParaRPr lang="en-US" sz="2000" b="1" i="0" u="none" strike="noStrike">
              <a:solidFill>
                <a:srgbClr val="212121"/>
              </a:solidFill>
              <a:effectLst/>
              <a:latin typeface="Calibri" panose="020F0502020204030204" pitchFamily="34" charset="0"/>
            </a:endParaRPr>
          </a:p>
          <a:p>
            <a:pPr marL="228600">
              <a:buFont typeface="Arial" panose="020B0604020202020204" pitchFamily="34" charset="0"/>
              <a:buChar char="•"/>
            </a:pPr>
            <a:r>
              <a:rPr lang="en-US" sz="3600" b="1" i="0" u="none" strike="noStrike" dirty="0">
                <a:solidFill>
                  <a:srgbClr val="212121"/>
                </a:solidFill>
                <a:effectLst/>
                <a:latin typeface="Calibri" panose="020F0502020204030204" pitchFamily="34" charset="0"/>
              </a:rPr>
              <a:t> Focus Group Interviews</a:t>
            </a:r>
          </a:p>
          <a:p>
            <a:pPr marL="228600">
              <a:buFont typeface="Arial" panose="020B0604020202020204" pitchFamily="34" charset="0"/>
              <a:buChar char="•"/>
            </a:pPr>
            <a:endParaRPr lang="en-US" sz="2000" b="1" i="0" u="none" strike="noStrike">
              <a:solidFill>
                <a:srgbClr val="212121"/>
              </a:solidFill>
              <a:effectLst/>
              <a:latin typeface="Calibri" panose="020F0502020204030204" pitchFamily="34" charset="0"/>
            </a:endParaRPr>
          </a:p>
          <a:p>
            <a:pPr marL="228600" marR="0" algn="l">
              <a:spcBef>
                <a:spcPts val="0"/>
              </a:spcBef>
              <a:spcAft>
                <a:spcPts val="0"/>
              </a:spcAft>
              <a:buFont typeface="Arial" panose="020B0604020202020204" pitchFamily="34" charset="0"/>
              <a:buChar char="•"/>
            </a:pPr>
            <a:r>
              <a:rPr lang="en-US" sz="3600" b="1" i="0" u="none" strike="noStrike" dirty="0">
                <a:solidFill>
                  <a:srgbClr val="212121"/>
                </a:solidFill>
                <a:effectLst/>
                <a:latin typeface="Calibri" panose="020F0502020204030204" pitchFamily="34" charset="0"/>
              </a:rPr>
              <a:t> EAD Analysis</a:t>
            </a:r>
            <a:endParaRPr lang="en-US" sz="3600" dirty="0"/>
          </a:p>
        </p:txBody>
      </p:sp>
      <p:sp>
        <p:nvSpPr>
          <p:cNvPr id="2" name="TextBox 1">
            <a:extLst>
              <a:ext uri="{FF2B5EF4-FFF2-40B4-BE49-F238E27FC236}">
                <a16:creationId xmlns:a16="http://schemas.microsoft.com/office/drawing/2014/main" id="{11A9167A-C6DE-E4BD-0C92-B5CCB1D2F528}"/>
              </a:ext>
            </a:extLst>
          </p:cNvPr>
          <p:cNvSpPr txBox="1"/>
          <p:nvPr/>
        </p:nvSpPr>
        <p:spPr>
          <a:xfrm>
            <a:off x="6236953" y="5474634"/>
            <a:ext cx="5697123" cy="584775"/>
          </a:xfrm>
          <a:prstGeom prst="rect">
            <a:avLst/>
          </a:prstGeom>
          <a:noFill/>
        </p:spPr>
        <p:txBody>
          <a:bodyPr wrap="square">
            <a:spAutoFit/>
          </a:bodyPr>
          <a:ls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pPr algn="ctr"/>
            <a:r>
              <a:rPr lang="en-US" sz="3200" b="1">
                <a:solidFill>
                  <a:schemeClr val="accent1"/>
                </a:solidFill>
              </a:rPr>
              <a:t> https://</a:t>
            </a:r>
            <a:r>
              <a:rPr lang="en-US" sz="3200" b="1" err="1">
                <a:solidFill>
                  <a:schemeClr val="accent1"/>
                </a:solidFill>
              </a:rPr>
              <a:t>oc.lc</a:t>
            </a:r>
            <a:r>
              <a:rPr lang="en-US" sz="3200" b="1">
                <a:solidFill>
                  <a:schemeClr val="accent1"/>
                </a:solidFill>
              </a:rPr>
              <a:t>/</a:t>
            </a:r>
            <a:r>
              <a:rPr lang="en-US" sz="3200" b="1" err="1">
                <a:solidFill>
                  <a:schemeClr val="accent1"/>
                </a:solidFill>
              </a:rPr>
              <a:t>nafan</a:t>
            </a:r>
            <a:r>
              <a:rPr lang="en-US" sz="3200" b="1">
                <a:solidFill>
                  <a:schemeClr val="accent1"/>
                </a:solidFill>
              </a:rPr>
              <a:t>-research</a:t>
            </a:r>
          </a:p>
        </p:txBody>
      </p:sp>
    </p:spTree>
    <p:extLst>
      <p:ext uri="{BB962C8B-B14F-4D97-AF65-F5344CB8AC3E}">
        <p14:creationId xmlns:p14="http://schemas.microsoft.com/office/powerpoint/2010/main" val="47983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05919B-CFD9-8C4B-9D0F-9E417967FF34}"/>
              </a:ext>
            </a:extLst>
          </p:cNvPr>
          <p:cNvSpPr>
            <a:spLocks noGrp="1"/>
          </p:cNvSpPr>
          <p:nvPr>
            <p:ph type="body" sz="quarter" idx="10"/>
          </p:nvPr>
        </p:nvSpPr>
        <p:spPr/>
        <p:txBody>
          <a:bodyPr/>
          <a:lstStyle/>
          <a:p>
            <a:r>
              <a:rPr lang="en-US" dirty="0"/>
              <a:t>RESEARCH </a:t>
            </a:r>
            <a:r>
              <a:rPr lang="en-US" dirty="0" err="1"/>
              <a:t>MetHODS</a:t>
            </a:r>
            <a:endParaRPr lang="en-US" dirty="0"/>
          </a:p>
        </p:txBody>
      </p:sp>
      <p:sp>
        <p:nvSpPr>
          <p:cNvPr id="3" name="Text Placeholder 2">
            <a:extLst>
              <a:ext uri="{FF2B5EF4-FFF2-40B4-BE49-F238E27FC236}">
                <a16:creationId xmlns:a16="http://schemas.microsoft.com/office/drawing/2014/main" id="{E097B9B9-4BF4-0D4E-A82F-8595525F9123}"/>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0C80F55-FD16-9946-B2BB-E4D6F1FC4289}"/>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46074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FB8348-800D-E1CA-DFC2-AF2C968BC9F9}"/>
              </a:ext>
            </a:extLst>
          </p:cNvPr>
          <p:cNvSpPr>
            <a:spLocks noGrp="1"/>
          </p:cNvSpPr>
          <p:nvPr>
            <p:ph type="body" sz="quarter" idx="13"/>
          </p:nvPr>
        </p:nvSpPr>
        <p:spPr>
          <a:xfrm>
            <a:off x="469901" y="289297"/>
            <a:ext cx="11252197" cy="915256"/>
          </a:xfrm>
        </p:spPr>
        <p:txBody>
          <a:bodyPr/>
          <a:lstStyle/>
          <a:p>
            <a:r>
              <a:rPr lang="en-US"/>
              <a:t>Mixed Methods</a:t>
            </a:r>
          </a:p>
        </p:txBody>
      </p:sp>
      <p:sp>
        <p:nvSpPr>
          <p:cNvPr id="3" name="Text Placeholder 2">
            <a:extLst>
              <a:ext uri="{FF2B5EF4-FFF2-40B4-BE49-F238E27FC236}">
                <a16:creationId xmlns:a16="http://schemas.microsoft.com/office/drawing/2014/main" id="{412AA1FD-26DE-7CC3-6B26-C99DAC28B28F}"/>
              </a:ext>
            </a:extLst>
          </p:cNvPr>
          <p:cNvSpPr>
            <a:spLocks noGrp="1"/>
          </p:cNvSpPr>
          <p:nvPr>
            <p:ph type="body" sz="quarter" idx="12"/>
          </p:nvPr>
        </p:nvSpPr>
        <p:spPr>
          <a:xfrm>
            <a:off x="544690" y="949664"/>
            <a:ext cx="10787520" cy="4261994"/>
          </a:xfrm>
        </p:spPr>
        <p:txBody>
          <a:bodyPr vert="horz" lIns="91440" tIns="45720" rIns="91440" bIns="45720" anchor="t"/>
          <a:lstStyle/>
          <a:p>
            <a:pPr marL="0" indent="0">
              <a:buNone/>
            </a:pPr>
            <a:r>
              <a:rPr lang="en-US" sz="4400" dirty="0"/>
              <a:t>“Mixed methods research should be deeply integrated from the genesis of the project, and not to be conducted along parallel tracks that do not intersect…the findings from mixed methods should be iterative and mutually informing”</a:t>
            </a:r>
          </a:p>
          <a:p>
            <a:pPr marL="0" indent="0">
              <a:buNone/>
            </a:pPr>
            <a:r>
              <a:rPr lang="en-US" dirty="0"/>
              <a:t>											- Michelle Kazmer</a:t>
            </a:r>
          </a:p>
        </p:txBody>
      </p:sp>
      <p:sp>
        <p:nvSpPr>
          <p:cNvPr id="4" name="TextBox 3">
            <a:extLst>
              <a:ext uri="{FF2B5EF4-FFF2-40B4-BE49-F238E27FC236}">
                <a16:creationId xmlns:a16="http://schemas.microsoft.com/office/drawing/2014/main" id="{BDC6A675-4D79-C0CB-0153-9A45339FBD01}"/>
              </a:ext>
            </a:extLst>
          </p:cNvPr>
          <p:cNvSpPr txBox="1"/>
          <p:nvPr/>
        </p:nvSpPr>
        <p:spPr>
          <a:xfrm>
            <a:off x="242858" y="5612977"/>
            <a:ext cx="11616248" cy="923330"/>
          </a:xfrm>
          <a:prstGeom prst="rect">
            <a:avLst/>
          </a:prstGeom>
          <a:noFill/>
        </p:spPr>
        <p:txBody>
          <a:bodyPr wrap="square" lIns="91440" tIns="45720" rIns="91440" bIns="45720" rtlCol="0" anchor="t">
            <a:spAutoFit/>
          </a:bodyPr>
          <a:lstStyle/>
          <a:p>
            <a:r>
              <a:rPr lang="en-US" dirty="0"/>
              <a:t>Kazmer, M., “Mixed Methods,” in Connaway, L.S., &amp; Radford, M.L. (2021). </a:t>
            </a:r>
          </a:p>
          <a:p>
            <a:r>
              <a:rPr lang="en-US" i="1" dirty="0"/>
              <a:t>Research methods in library and information science</a:t>
            </a:r>
            <a:r>
              <a:rPr lang="en-US" dirty="0"/>
              <a:t> (7</a:t>
            </a:r>
            <a:r>
              <a:rPr lang="en-US" sz="1200" baseline="30000" dirty="0"/>
              <a:t>th</a:t>
            </a:r>
            <a:r>
              <a:rPr lang="en-US" dirty="0"/>
              <a:t> ed.). Santa Barbara: Libraries Unlimited, p. 62. </a:t>
            </a:r>
          </a:p>
          <a:p>
            <a:endParaRPr lang="en-US" dirty="0">
              <a:cs typeface="Arial"/>
            </a:endParaRPr>
          </a:p>
        </p:txBody>
      </p:sp>
    </p:spTree>
    <p:extLst>
      <p:ext uri="{BB962C8B-B14F-4D97-AF65-F5344CB8AC3E}">
        <p14:creationId xmlns:p14="http://schemas.microsoft.com/office/powerpoint/2010/main" val="296917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0474-2907-B346-BC1A-B60A202B8031}"/>
              </a:ext>
            </a:extLst>
          </p:cNvPr>
          <p:cNvSpPr>
            <a:spLocks noGrp="1"/>
          </p:cNvSpPr>
          <p:nvPr>
            <p:ph type="title" idx="4294967295"/>
          </p:nvPr>
        </p:nvSpPr>
        <p:spPr>
          <a:xfrm>
            <a:off x="838200" y="668875"/>
            <a:ext cx="10515600" cy="1325563"/>
          </a:xfrm>
          <a:prstGeom prst="rect">
            <a:avLst/>
          </a:prstGeom>
        </p:spPr>
        <p:txBody>
          <a:bodyPr lIns="91440" tIns="45720" rIns="91440" bIns="45720" anchor="t"/>
          <a:lstStyle/>
          <a:p>
            <a:r>
              <a:rPr lang="en-US" sz="4800" b="1">
                <a:solidFill>
                  <a:schemeClr val="accent2"/>
                </a:solidFill>
              </a:rPr>
              <a:t>Research Data Sources</a:t>
            </a:r>
          </a:p>
        </p:txBody>
      </p:sp>
      <p:graphicFrame>
        <p:nvGraphicFramePr>
          <p:cNvPr id="5" name="Content Placeholder 2">
            <a:extLst>
              <a:ext uri="{FF2B5EF4-FFF2-40B4-BE49-F238E27FC236}">
                <a16:creationId xmlns:a16="http://schemas.microsoft.com/office/drawing/2014/main" id="{BFDA8B8C-E98F-4A6D-82CA-CFC6A9A1CA1A}"/>
              </a:ext>
            </a:extLst>
          </p:cNvPr>
          <p:cNvGraphicFramePr>
            <a:graphicFrameLocks noGrp="1"/>
          </p:cNvGraphicFramePr>
          <p:nvPr>
            <p:ph idx="4294967295"/>
            <p:extLst>
              <p:ext uri="{D42A27DB-BD31-4B8C-83A1-F6EECF244321}">
                <p14:modId xmlns:p14="http://schemas.microsoft.com/office/powerpoint/2010/main" val="1539139466"/>
              </p:ext>
            </p:extLst>
          </p:nvPr>
        </p:nvGraphicFramePr>
        <p:xfrm>
          <a:off x="838200" y="161461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7395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99AD6A-233A-4A21-C467-CDCA987FB0D1}"/>
              </a:ext>
            </a:extLst>
          </p:cNvPr>
          <p:cNvSpPr>
            <a:spLocks noGrp="1"/>
          </p:cNvSpPr>
          <p:nvPr>
            <p:ph type="body" sz="quarter" idx="13"/>
          </p:nvPr>
        </p:nvSpPr>
        <p:spPr>
          <a:xfrm>
            <a:off x="1216382" y="195411"/>
            <a:ext cx="11252197" cy="915256"/>
          </a:xfrm>
        </p:spPr>
        <p:txBody>
          <a:bodyPr/>
          <a:lstStyle/>
          <a:p>
            <a:r>
              <a:rPr lang="en-US"/>
              <a:t>Developing Research Questions</a:t>
            </a:r>
          </a:p>
        </p:txBody>
      </p:sp>
      <p:sp>
        <p:nvSpPr>
          <p:cNvPr id="3" name="Text Placeholder 2">
            <a:extLst>
              <a:ext uri="{FF2B5EF4-FFF2-40B4-BE49-F238E27FC236}">
                <a16:creationId xmlns:a16="http://schemas.microsoft.com/office/drawing/2014/main" id="{1489292B-3777-2E11-01CC-1733C8536BFC}"/>
              </a:ext>
            </a:extLst>
          </p:cNvPr>
          <p:cNvSpPr>
            <a:spLocks noGrp="1"/>
          </p:cNvSpPr>
          <p:nvPr>
            <p:ph type="body" sz="quarter" idx="12"/>
          </p:nvPr>
        </p:nvSpPr>
        <p:spPr>
          <a:xfrm>
            <a:off x="466874" y="1148143"/>
            <a:ext cx="11252197" cy="4475171"/>
          </a:xfrm>
        </p:spPr>
        <p:txBody>
          <a:bodyPr vert="horz" lIns="91440" tIns="45720" rIns="91440" bIns="45720" anchor="t"/>
          <a:lstStyle/>
          <a:p>
            <a:pPr marL="0" indent="0">
              <a:buNone/>
            </a:pPr>
            <a:r>
              <a:rPr lang="en-US" b="1" dirty="0">
                <a:cs typeface="Arial"/>
              </a:rPr>
              <a:t>Understand the Landscape</a:t>
            </a:r>
          </a:p>
          <a:p>
            <a:pPr marL="456565" indent="-456565"/>
            <a:r>
              <a:rPr lang="en-US" dirty="0"/>
              <a:t>Previous NAFAN project outputs</a:t>
            </a:r>
            <a:endParaRPr lang="en-US" dirty="0">
              <a:cs typeface="Arial"/>
            </a:endParaRPr>
          </a:p>
          <a:p>
            <a:pPr marL="456565" indent="-456565"/>
            <a:r>
              <a:rPr lang="en-US" dirty="0"/>
              <a:t>Archival literature review</a:t>
            </a:r>
            <a:endParaRPr lang="en-US" dirty="0">
              <a:cs typeface="Arial"/>
            </a:endParaRPr>
          </a:p>
          <a:p>
            <a:pPr marL="456565" indent="-456565"/>
            <a:r>
              <a:rPr lang="en-US" dirty="0"/>
              <a:t>Persona work </a:t>
            </a:r>
          </a:p>
          <a:p>
            <a:pPr marL="456565" indent="-456565"/>
            <a:endParaRPr lang="en-US" dirty="0">
              <a:cs typeface="Arial"/>
            </a:endParaRPr>
          </a:p>
          <a:p>
            <a:pPr marL="0" indent="0">
              <a:buNone/>
            </a:pPr>
            <a:r>
              <a:rPr lang="en-US" b="1" dirty="0">
                <a:cs typeface="Arial"/>
              </a:rPr>
              <a:t>Identify Gaps and Needs – User Research</a:t>
            </a:r>
          </a:p>
          <a:p>
            <a:pPr marL="456565" indent="-456565"/>
            <a:r>
              <a:rPr lang="en-US" dirty="0">
                <a:cs typeface="Arial"/>
              </a:rPr>
              <a:t>No existing work on users of aggregation</a:t>
            </a:r>
          </a:p>
          <a:p>
            <a:pPr marL="456565" indent="-456565"/>
            <a:r>
              <a:rPr lang="en-US" dirty="0">
                <a:cs typeface="Arial"/>
              </a:rPr>
              <a:t>Previous user research primarily focused on scholars</a:t>
            </a:r>
            <a:endParaRPr lang="en-US" dirty="0"/>
          </a:p>
        </p:txBody>
      </p:sp>
    </p:spTree>
    <p:extLst>
      <p:ext uri="{BB962C8B-B14F-4D97-AF65-F5344CB8AC3E}">
        <p14:creationId xmlns:p14="http://schemas.microsoft.com/office/powerpoint/2010/main" val="7862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4207</Words>
  <Application>Microsoft Office PowerPoint</Application>
  <PresentationFormat>Widescreen</PresentationFormat>
  <Paragraphs>485</Paragraphs>
  <Slides>36</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Symbol</vt:lpstr>
      <vt:lpstr>Times New Roman</vt:lpstr>
      <vt:lpstr>Nonconfidential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Data 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NAFAN research findings: End user survey interviews</dc:title>
  <dc:creator>Weber,Chela</dc:creator>
  <cp:lastModifiedBy>McNicol,Jeanette</cp:lastModifiedBy>
  <cp:revision>551</cp:revision>
  <dcterms:created xsi:type="dcterms:W3CDTF">2020-10-20T16:32:53Z</dcterms:created>
  <dcterms:modified xsi:type="dcterms:W3CDTF">2023-07-18T02:32:22Z</dcterms:modified>
</cp:coreProperties>
</file>