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5"/>
    <p:sldMasterId id="2147483676" r:id="rId6"/>
  </p:sldMasterIdLst>
  <p:notesMasterIdLst>
    <p:notesMasterId r:id="rId33"/>
  </p:notesMasterIdLst>
  <p:sldIdLst>
    <p:sldId id="475" r:id="rId7"/>
    <p:sldId id="584" r:id="rId8"/>
    <p:sldId id="651" r:id="rId9"/>
    <p:sldId id="499" r:id="rId10"/>
    <p:sldId id="513" r:id="rId11"/>
    <p:sldId id="452" r:id="rId12"/>
    <p:sldId id="649" r:id="rId13"/>
    <p:sldId id="658" r:id="rId14"/>
    <p:sldId id="656" r:id="rId15"/>
    <p:sldId id="657" r:id="rId16"/>
    <p:sldId id="641" r:id="rId17"/>
    <p:sldId id="586" r:id="rId18"/>
    <p:sldId id="643" r:id="rId19"/>
    <p:sldId id="646" r:id="rId20"/>
    <p:sldId id="647" r:id="rId21"/>
    <p:sldId id="642" r:id="rId22"/>
    <p:sldId id="633" r:id="rId23"/>
    <p:sldId id="631" r:id="rId24"/>
    <p:sldId id="632" r:id="rId25"/>
    <p:sldId id="626" r:id="rId26"/>
    <p:sldId id="627" r:id="rId27"/>
    <p:sldId id="629" r:id="rId28"/>
    <p:sldId id="630" r:id="rId29"/>
    <p:sldId id="653" r:id="rId30"/>
    <p:sldId id="648" r:id="rId31"/>
    <p:sldId id="3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9F5457-60A4-78CD-8776-271C5A87D7FC}" name="Massie,Dennis" initials="Ma" userId="S::massied@oclc.org::6797fb21-a2ac-4e66-9a92-7e01196bbc7c" providerId="AD"/>
  <p188:author id="{AC46058E-1A99-6A3A-57BF-473614CE1A3C}" name="Weber,Chela" initials="W" userId="S::weberc@oclc.org::1796caba-cad1-401f-b5a3-90356203831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90D37"/>
    <a:srgbClr val="690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80D3D-C5FA-EC34-2005-7ACE8520D58D}" v="3" dt="2023-05-02T14:42:51.511"/>
    <p1510:client id="{05A7C48A-F131-D3B7-42C3-29D742E1A3F0}" v="1215" dt="2023-04-28T17:47:33.360"/>
    <p1510:client id="{05B880B5-B995-CE76-556E-3D947FADA73A}" v="60" dt="2023-04-20T22:43:39.963"/>
    <p1510:client id="{08F70162-949A-4C64-892B-9FA6EF14D4A9}" v="33" dt="2023-05-05T18:23:14.738"/>
    <p1510:client id="{09575E42-6849-23ED-D0C1-35B0B92B6808}" v="36" dt="2022-03-31T18:26:46.039"/>
    <p1510:client id="{10F97DAB-43CA-8D51-D3B3-52327A561B76}" v="516" dt="2022-04-01T01:56:17.943"/>
    <p1510:client id="{13511977-687D-0A6D-0D1F-F051DA6D5372}" v="331" dt="2023-04-28T18:29:30.990"/>
    <p1510:client id="{14119EDB-72A3-80B7-42DD-FA9677CC1F73}" v="4" dt="2022-04-06T16:30:22.908"/>
    <p1510:client id="{1589F3CA-B3B8-21DC-26DB-515A5CC41D37}" v="1" dt="2022-03-25T21:10:01.801"/>
    <p1510:client id="{20A0A05D-1E7C-882B-2024-BB8A2B671399}" v="1" dt="2022-04-01T16:22:06.812"/>
    <p1510:client id="{278FF570-7F8F-D296-9742-D83D7B350838}" v="10" dt="2023-05-03T19:11:37.926"/>
    <p1510:client id="{3A94D7C7-A772-71AF-CE40-37F5A177DEF2}" v="1" dt="2022-04-11T18:34:02.094"/>
    <p1510:client id="{3E5791F0-30CB-43FB-9084-4685F228352A}" v="183" dt="2023-05-09T16:43:56.316"/>
    <p1510:client id="{4194521A-3346-4132-8286-88AC7F3F2027}" v="2" dt="2023-05-05T18:20:00.948"/>
    <p1510:client id="{422E0D40-938B-957B-B99F-BF21B45E211C}" v="54" dt="2023-04-28T16:33:57.400"/>
    <p1510:client id="{427E386D-8162-0627-7427-798762E3F3A3}" v="8" dt="2023-05-03T18:50:20.279"/>
    <p1510:client id="{48F5E63B-DBA5-70F1-CA6B-3270F1A93220}" v="1120" dt="2023-05-05T00:30:51.552"/>
    <p1510:client id="{4A4DF8B8-A763-81AA-2197-F8A0D08CC70B}" v="109" dt="2023-05-04T00:44:53.927"/>
    <p1510:client id="{4ADEECF7-E14B-DA18-891E-ADB4D7001169}" v="1080" dt="2023-05-02T21:50:46.391"/>
    <p1510:client id="{4B95F72B-BE38-F6B6-8C26-A0B5EAF38E22}" v="30" dt="2022-03-25T17:33:16.400"/>
    <p1510:client id="{510C8C03-43AD-6A16-935D-DEAA3F8D53E4}" v="2" dt="2022-03-25T18:43:27.923"/>
    <p1510:client id="{53070C7C-C98E-6A61-8047-2D703EC6F826}" v="5" dt="2022-04-04T16:24:24.613"/>
    <p1510:client id="{5C224B37-EF16-B11F-9898-0B04E09B78CD}" v="56" dt="2023-04-20T22:39:48.411"/>
    <p1510:client id="{60D7ADC8-C979-EA83-11D6-5B2C2921785C}" v="29" dt="2022-04-01T16:10:03.782"/>
    <p1510:client id="{620A7CCA-08E7-0AA3-CB81-1F1290A8AB89}" v="44" dt="2022-03-25T18:52:23.122"/>
    <p1510:client id="{72BD0D19-2855-3668-7566-0C397652AD37}" v="89" dt="2023-05-06T00:05:49.369"/>
    <p1510:client id="{8A0DCB2B-A46E-EA05-CAC2-8B3D3C39C3AC}" v="284" dt="2023-05-03T18:02:56.009"/>
    <p1510:client id="{90E8011B-A7E7-BFEC-36B2-5600697AD9A9}" v="173" dt="2022-04-01T22:54:22.218"/>
    <p1510:client id="{99B442AF-DC47-AE44-8C9B-D0981C8F0985}" v="1" dt="2022-03-21T18:46:55.252"/>
    <p1510:client id="{A0DF7881-40D0-8559-11CB-1FC1C6E7B700}" v="2" dt="2022-04-07T05:02:53.717"/>
    <p1510:client id="{A52C91E3-6029-1837-2739-35A487DA6089}" v="811" dt="2023-05-02T23:43:31.024"/>
    <p1510:client id="{A5546F3C-427F-7744-D6CB-E88AB4AA2FDE}" v="12" dt="2022-04-06T01:12:11.990"/>
    <p1510:client id="{A8398027-ECC2-1CA7-0D23-90FC3FCE6F11}" v="9" dt="2022-04-18T17:16:49.512"/>
    <p1510:client id="{A957946B-A343-F51F-741F-586F1DB1BD28}" v="9" dt="2023-05-03T17:37:20.843"/>
    <p1510:client id="{B640FAB8-6EB2-6BBE-F75E-261F1B629E82}" v="515" dt="2023-05-01T17:17:34.534"/>
    <p1510:client id="{B8932519-B959-25B3-0965-A0B8E76656FD}" v="168" dt="2022-04-04T09:08:02.972"/>
    <p1510:client id="{B91B2179-DFA7-43CF-B730-DE7BEBFCA2BA}" v="2" dt="2023-05-02T14:41:46.414"/>
    <p1510:client id="{BB5AA16B-07ED-B400-F409-E308793ECB3B}" v="893" dt="2023-05-02T15:27:49.282"/>
    <p1510:client id="{BEADAF3D-BC3A-AEF8-D272-49DEA5088F51}" v="30" dt="2022-04-01T16:42:58.145"/>
    <p1510:client id="{C4C60E29-E05B-C443-3360-65C32D1E40DB}" v="20" dt="2022-03-30T23:48:23.097"/>
    <p1510:client id="{C6557B13-ECFE-0D86-296E-5B1DA0A30992}" v="100" dt="2023-05-06T00:20:59.236"/>
    <p1510:client id="{CD1854AA-D045-6FDE-2061-54546C1D7989}" v="2" dt="2023-05-01T16:26:02.268"/>
    <p1510:client id="{DE2718B0-2FA0-284A-02EC-B3C37495930F}" v="1287" dt="2023-05-11T01:56:46.110"/>
    <p1510:client id="{E59ACB84-3561-BF65-7510-79ECBD59FC53}" v="15" dt="2022-04-04T19:11:46.149"/>
    <p1510:client id="{E623465B-EBD7-682A-C77C-92ABE2E9FA22}" v="1664" dt="2023-05-03T00:38:03.145"/>
    <p1510:client id="{ED038F06-4880-40CA-A85D-6C4A8F3D2B87}" v="2" dt="2022-04-06T20:34:03.344"/>
    <p1510:client id="{FA6A375C-E0BC-8E26-1AC3-2FD74949D4EE}" v="1" dt="2022-03-31T22:14:33.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7"/>
    <p:restoredTop sz="76320"/>
  </p:normalViewPr>
  <p:slideViewPr>
    <p:cSldViewPr snapToGrid="0">
      <p:cViewPr varScale="1">
        <p:scale>
          <a:sx n="80" d="100"/>
          <a:sy n="80" d="100"/>
        </p:scale>
        <p:origin x="1832"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493ED-A856-D448-83AD-D63390E029A9}" type="datetimeFigureOut">
              <a:rPr lang="en-US" smtClean="0"/>
              <a:t>5/11/23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047A7-A58F-DC47-8F9E-53788BD5C98D}" type="slidenum">
              <a:rPr lang="en-US" smtClean="0"/>
              <a:t>‹#›</a:t>
            </a:fld>
            <a:endParaRPr lang="en-US"/>
          </a:p>
        </p:txBody>
      </p:sp>
    </p:spTree>
    <p:extLst>
      <p:ext uri="{BB962C8B-B14F-4D97-AF65-F5344CB8AC3E}">
        <p14:creationId xmlns:p14="http://schemas.microsoft.com/office/powerpoint/2010/main" val="16771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c.lc/art-collective-collec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852737"/>
          </a:xfrm>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55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case study looks at OCAD University, a public art and design university, and its membership in the Ontario Council of University Libraries (OCUL), a regional academic library consortium with 20 other university libraries of various sizes and types. </a:t>
            </a:r>
          </a:p>
          <a:p>
            <a:r>
              <a:rPr lang="en-US" dirty="0"/>
              <a:t> </a:t>
            </a:r>
            <a:endParaRPr lang="en-US" dirty="0">
              <a:cs typeface="Calibri"/>
            </a:endParaRPr>
          </a:p>
          <a:p>
            <a:r>
              <a:rPr lang="en-US" dirty="0"/>
              <a:t>Membership in OCUL provides OCAD with community, shared infrastructure, buying power, professional development opportunities, and privileged access to over 60 million items held by consortium libraries. OCAD’s participation includes financial and governance contributions, and it makes available many of its specialized art and design books for borrowing by consortium patrons.</a:t>
            </a:r>
            <a:endParaRPr lang="en-US" dirty="0">
              <a:cs typeface="Calibri"/>
            </a:endParaRPr>
          </a:p>
          <a:p>
            <a:r>
              <a:rPr lang="en-US" dirty="0"/>
              <a:t> </a:t>
            </a:r>
            <a:endParaRPr lang="en-US" dirty="0">
              <a:cs typeface="Calibri"/>
            </a:endParaRPr>
          </a:p>
          <a:p>
            <a:r>
              <a:rPr lang="en-US" dirty="0"/>
              <a:t>With consortium patron access to the unique art materials in OCAD U collections, and OCAD patron access to materials in a diverse range of disciplines and formats, interconnected and interdisciplinary approaches to art research--and research generally--are robustly supported by this collaboration.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10</a:t>
            </a:fld>
            <a:endParaRPr lang="en-US"/>
          </a:p>
        </p:txBody>
      </p:sp>
    </p:spTree>
    <p:extLst>
      <p:ext uri="{BB962C8B-B14F-4D97-AF65-F5344CB8AC3E}">
        <p14:creationId xmlns:p14="http://schemas.microsoft.com/office/powerpoint/2010/main" val="5325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between Worcester Art Museum (WAM) and the library of nearby College of the Holy Cross involves shared infrastructure, staffing, and collections access.</a:t>
            </a:r>
          </a:p>
          <a:p>
            <a:r>
              <a:rPr lang="en-US" dirty="0"/>
              <a:t> </a:t>
            </a:r>
            <a:endParaRPr lang="en-US" dirty="0">
              <a:cs typeface="Calibri"/>
            </a:endParaRPr>
          </a:p>
          <a:p>
            <a:r>
              <a:rPr lang="en-US" dirty="0"/>
              <a:t>Holy Cross provides cataloging and interlibrary loan (ILL) infrastructure for both collections, a cost savings for WAM.</a:t>
            </a:r>
            <a:endParaRPr lang="en-US" dirty="0">
              <a:cs typeface="Calibri"/>
            </a:endParaRPr>
          </a:p>
          <a:p>
            <a:r>
              <a:rPr lang="en-US" dirty="0"/>
              <a:t> </a:t>
            </a:r>
            <a:endParaRPr lang="en-US" dirty="0">
              <a:cs typeface="Calibri"/>
            </a:endParaRPr>
          </a:p>
          <a:p>
            <a:r>
              <a:rPr lang="en-US" dirty="0"/>
              <a:t>WAM provides the funds for the  librarian’s  salary annually; they are formally an employee of Holy Cross, with a dual reporting line to supervisors at both institutions.</a:t>
            </a:r>
            <a:endParaRPr lang="en-US" dirty="0">
              <a:cs typeface="Calibri"/>
            </a:endParaRPr>
          </a:p>
          <a:p>
            <a:r>
              <a:rPr lang="en-US" dirty="0"/>
              <a:t> </a:t>
            </a:r>
            <a:endParaRPr lang="en-US" dirty="0">
              <a:cs typeface="Calibri"/>
            </a:endParaRPr>
          </a:p>
          <a:p>
            <a:r>
              <a:rPr lang="en-US" dirty="0"/>
              <a:t>The WAM Library serves as the fine arts branch for the Holy Cross Library. Staff and researchers from both institutions have access to each other’s collections. The arts are important to the HC curriculum, so art and non-art majors alike benefit from access to the WAM Library. </a:t>
            </a:r>
          </a:p>
          <a:p>
            <a:r>
              <a:rPr lang="en-US" dirty="0"/>
              <a:t> </a:t>
            </a:r>
            <a:endParaRPr lang="en-US" dirty="0">
              <a:cs typeface="Calibri"/>
            </a:endParaRPr>
          </a:p>
          <a:p>
            <a:r>
              <a:rPr lang="en-US" dirty="0"/>
              <a:t>This collaboration supports the sustainability of WAM library and its collections and increases access to art research materials.</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11</a:t>
            </a:fld>
            <a:endParaRPr lang="en-US"/>
          </a:p>
        </p:txBody>
      </p:sp>
    </p:spTree>
    <p:extLst>
      <p:ext uri="{BB962C8B-B14F-4D97-AF65-F5344CB8AC3E}">
        <p14:creationId xmlns:p14="http://schemas.microsoft.com/office/powerpoint/2010/main" val="2690565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12</a:t>
            </a:fld>
            <a:endParaRPr lang="en-US"/>
          </a:p>
        </p:txBody>
      </p:sp>
    </p:spTree>
    <p:extLst>
      <p:ext uri="{BB962C8B-B14F-4D97-AF65-F5344CB8AC3E}">
        <p14:creationId xmlns:p14="http://schemas.microsoft.com/office/powerpoint/2010/main" val="2659683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13</a:t>
            </a:fld>
            <a:endParaRPr lang="en-US"/>
          </a:p>
        </p:txBody>
      </p:sp>
    </p:spTree>
    <p:extLst>
      <p:ext uri="{BB962C8B-B14F-4D97-AF65-F5344CB8AC3E}">
        <p14:creationId xmlns:p14="http://schemas.microsoft.com/office/powerpoint/2010/main" val="316011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14</a:t>
            </a:fld>
            <a:endParaRPr lang="en-US"/>
          </a:p>
        </p:txBody>
      </p:sp>
    </p:spTree>
    <p:extLst>
      <p:ext uri="{BB962C8B-B14F-4D97-AF65-F5344CB8AC3E}">
        <p14:creationId xmlns:p14="http://schemas.microsoft.com/office/powerpoint/2010/main" val="181251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15</a:t>
            </a:fld>
            <a:endParaRPr lang="en-US"/>
          </a:p>
        </p:txBody>
      </p:sp>
    </p:spTree>
    <p:extLst>
      <p:ext uri="{BB962C8B-B14F-4D97-AF65-F5344CB8AC3E}">
        <p14:creationId xmlns:p14="http://schemas.microsoft.com/office/powerpoint/2010/main" val="1589186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key takeaway is certainly appropriate to art libraries, and that is to embrace creative approaches to collaboration. And this creativity could be applied in any number of areas related to collaboration. In our case studies we saw valuable creativity in: </a:t>
            </a:r>
          </a:p>
          <a:p>
            <a:pPr marL="171450" indent="-171450">
              <a:buFont typeface="Arial"/>
              <a:buChar char="•"/>
            </a:pPr>
            <a:r>
              <a:rPr lang="en-US" dirty="0"/>
              <a:t>Choosing partners for a collaboration</a:t>
            </a:r>
            <a:endParaRPr lang="en-US" dirty="0">
              <a:cs typeface="Calibri"/>
            </a:endParaRPr>
          </a:p>
          <a:p>
            <a:pPr marL="171450" indent="-171450">
              <a:buFont typeface="Arial"/>
              <a:buChar char="•"/>
            </a:pPr>
            <a:r>
              <a:rPr lang="en-US" dirty="0"/>
              <a:t>The way that collaborations are structured</a:t>
            </a:r>
            <a:endParaRPr lang="en-US" dirty="0">
              <a:cs typeface="Calibri"/>
            </a:endParaRPr>
          </a:p>
          <a:p>
            <a:pPr marL="171450" indent="-171450">
              <a:buFont typeface="Arial"/>
              <a:buChar char="•"/>
            </a:pPr>
            <a:r>
              <a:rPr lang="en-US" dirty="0"/>
              <a:t>And the way that value brought by partners is interpreted and understood</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16</a:t>
            </a:fld>
            <a:endParaRPr lang="en-US"/>
          </a:p>
        </p:txBody>
      </p:sp>
    </p:spTree>
    <p:extLst>
      <p:ext uri="{BB962C8B-B14F-4D97-AF65-F5344CB8AC3E}">
        <p14:creationId xmlns:p14="http://schemas.microsoft.com/office/powerpoint/2010/main" val="339524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Thinking broadly about potential partners may help find a great match with complementary strengths and needs, who might not be immediately obvious. In our first report we looked at the collective collections of 85 art research libraries in North America, and then looked which other libraries represented in </a:t>
            </a:r>
            <a:r>
              <a:rPr lang="en-US" err="1"/>
              <a:t>WorldCat</a:t>
            </a:r>
            <a:r>
              <a:rPr lang="en-US"/>
              <a:t> also had significant holdings of the titles in the art research collective collection. </a:t>
            </a:r>
          </a:p>
          <a:p>
            <a:r>
              <a:rPr lang="en-US"/>
              <a:t> </a:t>
            </a:r>
            <a:endParaRPr lang="en-US">
              <a:cs typeface="Calibri"/>
            </a:endParaRPr>
          </a:p>
          <a:p>
            <a:r>
              <a:rPr lang="en-US"/>
              <a:t>These maps shows our 85 art research libraries in the dark orange dots, along with public libraries in yellow and academic libraries in green, who also have significant collections of art materials and may be valuable collaborators. While art libraries may think that partnerships need to be with other art libraries, or with big ARL research libraries, a creative approach can expand the pool of potential collaborators and bring together unlikely partners.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17</a:t>
            </a:fld>
            <a:endParaRPr lang="en-US"/>
          </a:p>
        </p:txBody>
      </p:sp>
    </p:spTree>
    <p:extLst>
      <p:ext uri="{BB962C8B-B14F-4D97-AF65-F5344CB8AC3E}">
        <p14:creationId xmlns:p14="http://schemas.microsoft.com/office/powerpoint/2010/main" val="282273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in partnership structure can also yield value. We saw this in our case studies, each of which had a really different structure that worked well for their context. For example:</a:t>
            </a:r>
          </a:p>
          <a:p>
            <a:r>
              <a:rPr lang="en-US" dirty="0"/>
              <a:t> </a:t>
            </a:r>
            <a:endParaRPr lang="en-US" dirty="0">
              <a:cs typeface="Calibri"/>
            </a:endParaRPr>
          </a:p>
          <a:p>
            <a:pPr marL="171450" indent="-171450">
              <a:buFont typeface="Arial"/>
              <a:buChar char="•"/>
            </a:pPr>
            <a:r>
              <a:rPr lang="en-US" dirty="0"/>
              <a:t>Partners in the OCUL consortium give significant in-kind effort to the collaboration, and in some cases formally second their own staff to the partnership for defined periods of time. </a:t>
            </a:r>
            <a:endParaRPr lang="en-US" dirty="0">
              <a:cs typeface="Calibri"/>
            </a:endParaRPr>
          </a:p>
          <a:p>
            <a:pPr marL="171450" indent="-171450">
              <a:buFont typeface="Arial"/>
              <a:buChar char="•"/>
            </a:pPr>
            <a:r>
              <a:rPr lang="en-US" dirty="0"/>
              <a:t>WAM/Holy Cross collaboration includes a shared staffing arrangement, with the WAM librarian having a dual reporting line into both organizations, and the position formally being an employee of Holy Cross rather than the museum. </a:t>
            </a:r>
            <a:endParaRPr lang="en-US" dirty="0">
              <a:ea typeface="Calibri" panose="020F0502020204030204"/>
              <a:cs typeface="Calibri"/>
            </a:endParaRPr>
          </a:p>
          <a:p>
            <a:r>
              <a:rPr lang="en-US" dirty="0"/>
              <a:t> </a:t>
            </a:r>
            <a:endParaRPr lang="en-US" dirty="0">
              <a:cs typeface="Calibri"/>
            </a:endParaRPr>
          </a:p>
          <a:p>
            <a:r>
              <a:rPr lang="en-US" dirty="0"/>
              <a:t>Some institutions might hesitate to implement these kinds of models that require each partner to give up some local autonomy. But we really saw in our case studies how this can increase institutional investment in and commitment to a partnership, which in turn contributes to its success and sustainability. </a:t>
            </a:r>
            <a:endParaRPr lang="en-US" dirty="0">
              <a:cs typeface="Calibri"/>
            </a:endParaRPr>
          </a:p>
          <a:p>
            <a:r>
              <a:rPr lang="en-US" dirty="0"/>
              <a:t> </a:t>
            </a:r>
            <a:endParaRPr lang="en-US" dirty="0">
              <a:cs typeface="Calibri"/>
            </a:endParaRPr>
          </a:p>
          <a:p>
            <a:r>
              <a:rPr lang="en-US" dirty="0"/>
              <a:t>And last but certainly not least, our findings encourage a creative interpretation of the value that partnerships can bring, both the value your institution might bring and the value the partnership might offer. This may require looking beyond the transactional value of a collaboration to take a more nuanced view of the intangible or less easily quantifiable benefits of working with other institutions can offer. For example, multiple case study participants discussed the chance to pool knowledge, exchange expertise, and create an informal professional network as a valuable byproduct of the overall partnership.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18</a:t>
            </a:fld>
            <a:endParaRPr lang="en-US"/>
          </a:p>
        </p:txBody>
      </p:sp>
    </p:spTree>
    <p:extLst>
      <p:ext uri="{BB962C8B-B14F-4D97-AF65-F5344CB8AC3E}">
        <p14:creationId xmlns:p14="http://schemas.microsoft.com/office/powerpoint/2010/main" val="45886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major takeaway nicely complements the last one, and that is that shared vision can be a powerful and valuable catalyst for collaboration.</a:t>
            </a:r>
          </a:p>
          <a:p>
            <a:r>
              <a:rPr lang="en-US" dirty="0"/>
              <a:t> </a:t>
            </a:r>
          </a:p>
          <a:p>
            <a:r>
              <a:rPr lang="en-US" dirty="0"/>
              <a:t>Again we come back to thinking creatively about value – grounding a partnership on shared vision may require moving up from thinking only about operational or transactional benefits of a collaboration, to a conceptual or strategic view of how a collaboration could help partners more effectively or impactfully serve their stated mission. </a:t>
            </a:r>
          </a:p>
          <a:p>
            <a:r>
              <a:rPr lang="en-US" dirty="0"/>
              <a:t> </a:t>
            </a:r>
          </a:p>
          <a:p>
            <a:r>
              <a:rPr lang="en-US" dirty="0"/>
              <a:t>Shared commitment to a civic or scholarly community can be a strong tie. We see the commitment to the Houston community in the MFAH and Rice partnership, and to higher education in Ontario in the OCUL consortia. The WAM/Holy Cross partnership aligns closely with both institutions’ missions to be of service to the Worcester community and region. This alignment of larger purpose is an important part of the long-term success of the collaboration, and its resiliency through change and periods of challenge.</a:t>
            </a: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19</a:t>
            </a:fld>
            <a:endParaRPr lang="en-US"/>
          </a:p>
        </p:txBody>
      </p:sp>
    </p:spTree>
    <p:extLst>
      <p:ext uri="{BB962C8B-B14F-4D97-AF65-F5344CB8AC3E}">
        <p14:creationId xmlns:p14="http://schemas.microsoft.com/office/powerpoint/2010/main" val="79720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65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24</a:t>
            </a:fld>
            <a:endParaRPr lang="en-US"/>
          </a:p>
        </p:txBody>
      </p:sp>
    </p:spTree>
    <p:extLst>
      <p:ext uri="{BB962C8B-B14F-4D97-AF65-F5344CB8AC3E}">
        <p14:creationId xmlns:p14="http://schemas.microsoft.com/office/powerpoint/2010/main" val="627981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12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lvl="1">
              <a:lnSpc>
                <a:spcPct val="90000"/>
              </a:lnSpc>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DC5AD2DB-6206-6849-8A28-45575CC17613}" type="slidenum">
              <a:rPr lang="en-US" smtClean="0"/>
              <a:t>26</a:t>
            </a:fld>
            <a:endParaRPr lang="en-US"/>
          </a:p>
        </p:txBody>
      </p:sp>
    </p:spTree>
    <p:extLst>
      <p:ext uri="{BB962C8B-B14F-4D97-AF65-F5344CB8AC3E}">
        <p14:creationId xmlns:p14="http://schemas.microsoft.com/office/powerpoint/2010/main" val="369935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3</a:t>
            </a:fld>
            <a:endParaRPr lang="en-US"/>
          </a:p>
        </p:txBody>
      </p:sp>
    </p:spTree>
    <p:extLst>
      <p:ext uri="{BB962C8B-B14F-4D97-AF65-F5344CB8AC3E}">
        <p14:creationId xmlns:p14="http://schemas.microsoft.com/office/powerpoint/2010/main" val="1886514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OpArt project </a:t>
            </a:r>
            <a:r>
              <a:rPr lang="en-US"/>
              <a:t>grew out of a conversation around a table at a session at the 2019 ARLIS conference. The themes that emerged from the conversation—acute lack of space at art research libraries, gaps in shared knowledge about the collections of peer institutions, and the belief in the value of art libraries partnering with one another and with other library types informed what eventually became this project.</a:t>
            </a:r>
            <a:endParaRPr lang="en-US">
              <a:cs typeface="Calibri"/>
            </a:endParaRPr>
          </a:p>
          <a:p>
            <a:endParaRPr lang="en-US">
              <a:cs typeface="Calibri"/>
            </a:endParaRPr>
          </a:p>
          <a:p>
            <a:r>
              <a:rPr lang="en-US"/>
              <a:t>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4</a:t>
            </a:fld>
            <a:endParaRPr lang="en-US"/>
          </a:p>
        </p:txBody>
      </p:sp>
    </p:spTree>
    <p:extLst>
      <p:ext uri="{BB962C8B-B14F-4D97-AF65-F5344CB8AC3E}">
        <p14:creationId xmlns:p14="http://schemas.microsoft.com/office/powerpoint/2010/main" val="160262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https://oc.lc/art-collective-collection</a:t>
            </a:r>
            <a:endParaRPr lang="en-US" dirty="0"/>
          </a:p>
          <a:p>
            <a:endParaRPr lang="en-US" dirty="0">
              <a:cs typeface="Calibri"/>
            </a:endParaRPr>
          </a:p>
          <a:p>
            <a:r>
              <a:rPr lang="en-US" dirty="0"/>
              <a:t>Operationalizing the Art Research Collective Collection—</a:t>
            </a:r>
            <a:r>
              <a:rPr lang="en-US" dirty="0" err="1"/>
              <a:t>OpArt</a:t>
            </a:r>
            <a:r>
              <a:rPr lang="en-US" dirty="0"/>
              <a:t> for short-- was funded by a generous grant from Kress with co-investment by OCLC.</a:t>
            </a:r>
            <a:endParaRPr lang="en-US" dirty="0">
              <a:cs typeface="Calibri" panose="020F0502020204030204"/>
            </a:endParaRPr>
          </a:p>
          <a:p>
            <a:endParaRPr lang="en-US" dirty="0"/>
          </a:p>
          <a:p>
            <a:r>
              <a:rPr lang="en-US" dirty="0">
                <a:ea typeface="Calibri"/>
                <a:cs typeface="Calibri"/>
              </a:rPr>
              <a:t>Launched in January 2021</a:t>
            </a:r>
          </a:p>
          <a:p>
            <a:endParaRPr lang="en-US" dirty="0">
              <a:cs typeface="Calibri"/>
            </a:endParaRPr>
          </a:p>
          <a:p>
            <a:r>
              <a:rPr lang="en-US" dirty="0"/>
              <a:t>The project's goal is to help art libraries identify potential collaborative models to address shared sustainability barriers and consider practically what institutions will need to make these models operational.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5</a:t>
            </a:fld>
            <a:endParaRPr lang="en-US"/>
          </a:p>
        </p:txBody>
      </p:sp>
    </p:spTree>
    <p:extLst>
      <p:ext uri="{BB962C8B-B14F-4D97-AF65-F5344CB8AC3E}">
        <p14:creationId xmlns:p14="http://schemas.microsoft.com/office/powerpoint/2010/main" val="49913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has benefited from the guidance of experts from art research libraries. We're grateful that our advisory group generously contributed their time and expertise to scope and shape the work.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6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mixed methods approach in this research, bringing together quantitative and qualitative analyses to consider opportunities and models for collaboration.</a:t>
            </a:r>
          </a:p>
          <a:p>
            <a:r>
              <a:rPr lang="en-US" dirty="0"/>
              <a:t> </a:t>
            </a:r>
            <a:endParaRPr lang="en-US" dirty="0">
              <a:cs typeface="Calibri"/>
            </a:endParaRPr>
          </a:p>
          <a:p>
            <a:r>
              <a:rPr lang="en-US" dirty="0"/>
              <a:t>For our first set of findings (detailed in report 1), using collective collections analysis, we discovered sources of value. What we saw in the data is the great value that art libraries bring to collaborations.</a:t>
            </a:r>
            <a:endParaRPr lang="en-US" dirty="0">
              <a:cs typeface="Calibri"/>
            </a:endParaRPr>
          </a:p>
          <a:p>
            <a:r>
              <a:rPr lang="en-US" dirty="0"/>
              <a:t> </a:t>
            </a:r>
            <a:endParaRPr lang="en-US" dirty="0">
              <a:cs typeface="Calibri"/>
            </a:endParaRPr>
          </a:p>
          <a:p>
            <a:r>
              <a:rPr lang="en-US" dirty="0"/>
              <a:t>Next, we conducted case studies of real-world collaboration, and these findings (report 2) demonstrate/point to how to manifest art libraries’ value within collaborations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1D46579-BC65-403F-8101-48AED7FCBFEF}" type="slidenum">
              <a:rPr lang="en-US" smtClean="0"/>
              <a:t>7</a:t>
            </a:fld>
            <a:endParaRPr lang="en-US"/>
          </a:p>
        </p:txBody>
      </p:sp>
    </p:spTree>
    <p:extLst>
      <p:ext uri="{BB962C8B-B14F-4D97-AF65-F5344CB8AC3E}">
        <p14:creationId xmlns:p14="http://schemas.microsoft.com/office/powerpoint/2010/main" val="1942203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introduce the three case studies—our recommendations are drawn from these.</a:t>
            </a:r>
          </a:p>
          <a:p>
            <a:r>
              <a:rPr lang="en-US" dirty="0"/>
              <a:t>  </a:t>
            </a:r>
            <a:endParaRPr lang="en-US" dirty="0">
              <a:cs typeface="Calibri"/>
            </a:endParaRPr>
          </a:p>
          <a:p>
            <a:r>
              <a:rPr lang="en-US" dirty="0"/>
              <a:t>All these feature an art library partnered with another type of library or as a member in a consortium; each offers a different model of collaboration.</a:t>
            </a:r>
            <a:endParaRPr lang="en-US" dirty="0">
              <a:cs typeface="Calibri"/>
            </a:endParaRPr>
          </a:p>
          <a:p>
            <a:r>
              <a:rPr lang="en-US" dirty="0"/>
              <a:t> </a:t>
            </a:r>
            <a:endParaRPr lang="en-US" dirty="0">
              <a:cs typeface="Calibri"/>
            </a:endParaRPr>
          </a:p>
          <a:p>
            <a:r>
              <a:rPr lang="en-US" dirty="0"/>
              <a:t>We conducted structed interviews with 3-5 individuals from each partnership, asking about how it began, how it works, the challenges they face. We want to thank all the interviewees for their time, their candor, and the insights they shared.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8</a:t>
            </a:fld>
            <a:endParaRPr lang="en-US"/>
          </a:p>
        </p:txBody>
      </p:sp>
    </p:spTree>
    <p:extLst>
      <p:ext uri="{BB962C8B-B14F-4D97-AF65-F5344CB8AC3E}">
        <p14:creationId xmlns:p14="http://schemas.microsoft.com/office/powerpoint/2010/main" val="3986185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partnership between the library at MFAH and neighboring Rice University has focused on shared access to and storage of library materials.</a:t>
            </a:r>
          </a:p>
          <a:p>
            <a:r>
              <a:rPr lang="en-US" dirty="0"/>
              <a:t> </a:t>
            </a:r>
            <a:endParaRPr lang="en-US" dirty="0">
              <a:cs typeface="Calibri"/>
            </a:endParaRPr>
          </a:p>
          <a:p>
            <a:r>
              <a:rPr lang="en-US" dirty="0"/>
              <a:t>Increasing space pressures at MFAH’s Hirsch library led to conversations between the directors at the Hirsch and at Rice’s Fondren Library. What resulted was an agreement between the two institutions; a portion of Hirsch’s library has been transferred to an off-site storage facility at Rice. In return, Hirsch extended borrowing privileges to Rice faculty and students. The MFAH materials in Rice’s offsite storage are searchable in both MFAH and Rice catalogs. This partnership addresses the storage challenge while also increasing access to art research materials.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9</a:t>
            </a:fld>
            <a:endParaRPr lang="en-US"/>
          </a:p>
        </p:txBody>
      </p:sp>
    </p:spTree>
    <p:extLst>
      <p:ext uri="{BB962C8B-B14F-4D97-AF65-F5344CB8AC3E}">
        <p14:creationId xmlns:p14="http://schemas.microsoft.com/office/powerpoint/2010/main" val="1487093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tiff"/><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1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77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916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048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569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6111117" y="0"/>
            <a:ext cx="6105280" cy="5850667"/>
          </a:xfrm>
          <a:prstGeom prst="rect">
            <a:avLst/>
          </a:prstGeom>
        </p:spPr>
      </p:pic>
    </p:spTree>
    <p:extLst>
      <p:ext uri="{BB962C8B-B14F-4D97-AF65-F5344CB8AC3E}">
        <p14:creationId xmlns:p14="http://schemas.microsoft.com/office/powerpoint/2010/main" val="96125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4" name="Picture 3"/>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7522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3" y="6422996"/>
            <a:ext cx="916227" cy="291625"/>
          </a:xfrm>
          <a:prstGeom prst="rect">
            <a:avLst/>
          </a:prstGeom>
          <a:noFill/>
          <a:ln>
            <a:noFill/>
          </a:ln>
        </p:spPr>
      </p:pic>
      <p:sp>
        <p:nvSpPr>
          <p:cNvPr id="28" name="Shape 28"/>
          <p:cNvSpPr txBox="1">
            <a:spLocks noGrp="1"/>
          </p:cNvSpPr>
          <p:nvPr>
            <p:ph type="body" idx="2"/>
          </p:nvPr>
        </p:nvSpPr>
        <p:spPr>
          <a:xfrm>
            <a:off x="454383" y="1372997"/>
            <a:ext cx="11252197" cy="4475171"/>
          </a:xfrm>
          <a:prstGeom prst="rect">
            <a:avLst/>
          </a:prstGeom>
          <a:noFill/>
          <a:ln>
            <a:noFill/>
          </a:ln>
        </p:spPr>
        <p:txBody>
          <a:bodyPr spcFirstLastPara="1" wrap="square" lIns="91425" tIns="91425" rIns="91425" bIns="91425" anchor="t" anchorCtr="0"/>
          <a:lstStyle>
            <a:lvl1pPr marL="457189" marR="0" lvl="0"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566" marR="0" lvl="2" indent="-34289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754" marR="0" lvl="3" indent="-33019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943" marR="0" lvl="4"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131" marR="0" lvl="5"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320" marR="0" lvl="6" indent="-304792"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697" marR="0" lvl="8"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4941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E3A7-1EF9-8944-ACEA-333651E22C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4BB3EC-9D12-6A44-9558-ED0396340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863FCE-BA37-0346-8D62-2F818EB94FF0}"/>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5" name="Footer Placeholder 4">
            <a:extLst>
              <a:ext uri="{FF2B5EF4-FFF2-40B4-BE49-F238E27FC236}">
                <a16:creationId xmlns:a16="http://schemas.microsoft.com/office/drawing/2014/main" id="{E3E4CE79-AC49-0344-A661-B08658365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2F802-1024-7844-A6AD-ED437A725A4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710453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5C29-C224-0D47-B7B1-A827A8278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47033-0166-9F45-972D-16303230A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2EF72-83DC-7942-B49A-09814F997371}"/>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5" name="Footer Placeholder 4">
            <a:extLst>
              <a:ext uri="{FF2B5EF4-FFF2-40B4-BE49-F238E27FC236}">
                <a16:creationId xmlns:a16="http://schemas.microsoft.com/office/drawing/2014/main" id="{FA65DB60-7A3F-8249-9339-CDE0F6B2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3D4A8-BF27-5142-9A21-E5C043520595}"/>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265921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095A-4C65-7C46-8FBA-FCE77A4540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60D35-2E07-0D43-A702-EA4A1E486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964F2-94B7-B142-8F0E-C2D6B81A4487}"/>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5" name="Footer Placeholder 4">
            <a:extLst>
              <a:ext uri="{FF2B5EF4-FFF2-40B4-BE49-F238E27FC236}">
                <a16:creationId xmlns:a16="http://schemas.microsoft.com/office/drawing/2014/main" id="{ED40A707-0417-2F47-B279-7D624465C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F1698-11C0-8749-A922-09670FF5B9F4}"/>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47941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7497437" cy="651397"/>
          </a:xfrm>
          <a:prstGeom prst="rect">
            <a:avLst/>
          </a:prstGeom>
          <a:solidFill>
            <a:schemeClr val="accent2"/>
          </a:solidFill>
          <a:ln>
            <a:noFill/>
          </a:ln>
        </p:spPr>
        <p:txBody>
          <a:bodyPr vert="horz" wrap="squar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80360" cy="502766"/>
          </a:xfrm>
          <a:prstGeom prst="rect">
            <a:avLst/>
          </a:prstGeom>
        </p:spPr>
        <p:txBody>
          <a:bodyPr vert="horz" wrap="squar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squar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2367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3662-2E3C-504D-A7F3-D0EF98292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B7BA7-45C3-8247-AF36-6B7FA6FF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57F858-7196-8348-A691-C6EBD8F853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99D1F-8611-6E4A-93C4-02B23302D284}"/>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6" name="Footer Placeholder 5">
            <a:extLst>
              <a:ext uri="{FF2B5EF4-FFF2-40B4-BE49-F238E27FC236}">
                <a16:creationId xmlns:a16="http://schemas.microsoft.com/office/drawing/2014/main" id="{2B227FBD-5FD0-2941-8067-FC84DC5F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3ABF0-6D49-1D4F-A3C0-8F37AE2A3B1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91771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75FD-C817-714B-A9A3-B07E55B1D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DCA62B-880D-A548-BF64-76436CE51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B10E0-C7CD-8F4A-B416-FBEE5C23AA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8FD27-A46A-404D-B877-213FF33F5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7B3784-9A92-3243-82C0-6B2D4AFC93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30A4A9-1C12-B943-8E12-E4D7FE30BCCC}"/>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8" name="Footer Placeholder 7">
            <a:extLst>
              <a:ext uri="{FF2B5EF4-FFF2-40B4-BE49-F238E27FC236}">
                <a16:creationId xmlns:a16="http://schemas.microsoft.com/office/drawing/2014/main" id="{D2723D54-C57B-5446-8359-A7A9A549EF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E9809F-A755-1345-8CF7-AAD50AFD80EF}"/>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12001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A18D-0447-A841-963C-11DC9B721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070ED4-8C41-4643-8928-CF9937E2A331}"/>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4" name="Footer Placeholder 3">
            <a:extLst>
              <a:ext uri="{FF2B5EF4-FFF2-40B4-BE49-F238E27FC236}">
                <a16:creationId xmlns:a16="http://schemas.microsoft.com/office/drawing/2014/main" id="{EB734853-7613-624D-9DD1-C6A7E6D072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FB03A5-1CBE-414F-AAFE-6954300E0FF4}"/>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3790930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B9853-4632-8541-889C-4AD57A6CD6F0}"/>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3" name="Footer Placeholder 2">
            <a:extLst>
              <a:ext uri="{FF2B5EF4-FFF2-40B4-BE49-F238E27FC236}">
                <a16:creationId xmlns:a16="http://schemas.microsoft.com/office/drawing/2014/main" id="{AC4DD0D1-C0E5-0145-A264-F9C8AA55F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995CF-A110-E043-9CF3-E68C85A78783}"/>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741176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837E-5AA0-AF45-A63B-51D71C834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842AF-A679-264F-817D-373B9E19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FC77A-A3FB-0B44-A9EB-C9543C4E9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F3B4D-EAB2-D541-AEC1-A1E1225D3CEF}"/>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6" name="Footer Placeholder 5">
            <a:extLst>
              <a:ext uri="{FF2B5EF4-FFF2-40B4-BE49-F238E27FC236}">
                <a16:creationId xmlns:a16="http://schemas.microsoft.com/office/drawing/2014/main" id="{B7FFFCA4-9BE9-9946-A7C3-E07631D4E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863C1-A488-9346-8016-5B5D45BE99E3}"/>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196950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6AF2-86DB-1446-8C36-38C029039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A03FDD-99D0-8E40-B0B2-64677133C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6D0D86-09ED-CA40-847E-22925DAC4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45336-69A5-0A42-A717-F027078BC483}"/>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6" name="Footer Placeholder 5">
            <a:extLst>
              <a:ext uri="{FF2B5EF4-FFF2-40B4-BE49-F238E27FC236}">
                <a16:creationId xmlns:a16="http://schemas.microsoft.com/office/drawing/2014/main" id="{3632897B-9790-4F48-BC20-95BD19269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4E9DD-DAFE-1049-9474-14367738C951}"/>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838772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6288-E38D-DD4C-9391-7CF94BB70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686D7-9B0D-9A48-B38E-D34809DCDF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09AC1-997E-F345-BC97-5795715DBE2E}"/>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5" name="Footer Placeholder 4">
            <a:extLst>
              <a:ext uri="{FF2B5EF4-FFF2-40B4-BE49-F238E27FC236}">
                <a16:creationId xmlns:a16="http://schemas.microsoft.com/office/drawing/2014/main" id="{D1EDF968-3DF5-EB44-98BE-997877C0A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7FD63-6956-3C47-B3A1-272B5530C6D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90202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66E7B-CB4B-6B46-9B6A-ADE2BA87F1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0CF894-9299-F141-8F73-684B03DFA6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6BB8F-F086-3C4D-841F-E4EF5DA504CC}"/>
              </a:ext>
            </a:extLst>
          </p:cNvPr>
          <p:cNvSpPr>
            <a:spLocks noGrp="1"/>
          </p:cNvSpPr>
          <p:nvPr>
            <p:ph type="dt" sz="half" idx="10"/>
          </p:nvPr>
        </p:nvSpPr>
        <p:spPr/>
        <p:txBody>
          <a:bodyPr/>
          <a:lstStyle/>
          <a:p>
            <a:fld id="{D618DEE1-60D0-DF4A-86B0-B9664C333237}" type="datetimeFigureOut">
              <a:rPr lang="en-US" smtClean="0"/>
              <a:t>5/11/23</a:t>
            </a:fld>
            <a:endParaRPr lang="en-US"/>
          </a:p>
        </p:txBody>
      </p:sp>
      <p:sp>
        <p:nvSpPr>
          <p:cNvPr id="5" name="Footer Placeholder 4">
            <a:extLst>
              <a:ext uri="{FF2B5EF4-FFF2-40B4-BE49-F238E27FC236}">
                <a16:creationId xmlns:a16="http://schemas.microsoft.com/office/drawing/2014/main" id="{0E4CFE1D-82D2-E847-BF19-08EECA0E6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33A85-29F3-FA48-9C00-6CEFAEF8B079}"/>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219614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56487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69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Graphic 3">
            <a:extLst>
              <a:ext uri="{FF2B5EF4-FFF2-40B4-BE49-F238E27FC236}">
                <a16:creationId xmlns:a16="http://schemas.microsoft.com/office/drawing/2014/main" id="{D7DB8018-E718-BB4F-9AB3-3B6F6BB28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397" y="6181994"/>
            <a:ext cx="1244069" cy="450533"/>
          </a:xfrm>
          <a:prstGeom prst="rect">
            <a:avLst/>
          </a:prstGeom>
        </p:spPr>
      </p:pic>
    </p:spTree>
    <p:extLst>
      <p:ext uri="{BB962C8B-B14F-4D97-AF65-F5344CB8AC3E}">
        <p14:creationId xmlns:p14="http://schemas.microsoft.com/office/powerpoint/2010/main" val="366880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alphaModFix amt="13000"/>
            <a:extLst>
              <a:ext uri="{28A0092B-C50C-407E-A947-70E740481C1C}">
                <a14:useLocalDpi xmlns:a14="http://schemas.microsoft.com/office/drawing/2010/main"/>
              </a:ext>
            </a:extLst>
          </a:blip>
          <a:srcRect/>
          <a:stretch/>
        </p:blipFill>
        <p:spPr>
          <a:xfrm>
            <a:off x="5532585" y="1300480"/>
            <a:ext cx="6659416" cy="5557520"/>
          </a:xfrm>
          <a:prstGeom prst="rect">
            <a:avLst/>
          </a:prstGeom>
        </p:spPr>
      </p:pic>
      <p:sp>
        <p:nvSpPr>
          <p:cNvPr id="13" name="Picture Placeholder 8"/>
          <p:cNvSpPr>
            <a:spLocks noGrp="1"/>
          </p:cNvSpPr>
          <p:nvPr>
            <p:ph type="pic" sz="quarter" idx="10" hasCustomPrompt="1"/>
          </p:nvPr>
        </p:nvSpPr>
        <p:spPr>
          <a:xfrm>
            <a:off x="1485930" y="1849022"/>
            <a:ext cx="2348109" cy="2442597"/>
          </a:xfrm>
          <a:prstGeom prst="rect">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a:t>Place Speaker </a:t>
            </a:r>
            <a:br>
              <a:rPr lang="en-US"/>
            </a:br>
            <a:r>
              <a:rPr lang="en-US"/>
              <a:t>Photo Here</a:t>
            </a:r>
          </a:p>
        </p:txBody>
      </p:sp>
      <p:sp>
        <p:nvSpPr>
          <p:cNvPr id="17" name="Text Placeholder 12"/>
          <p:cNvSpPr>
            <a:spLocks noGrp="1"/>
          </p:cNvSpPr>
          <p:nvPr>
            <p:ph type="body" sz="quarter" idx="12" hasCustomPrompt="1"/>
          </p:nvPr>
        </p:nvSpPr>
        <p:spPr>
          <a:xfrm>
            <a:off x="4121125" y="3103438"/>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4121114" y="2388449"/>
            <a:ext cx="6707036" cy="650875"/>
          </a:xfrm>
          <a:prstGeom prst="rect">
            <a:avLst/>
          </a:prstGeom>
        </p:spPr>
        <p:txBody>
          <a:bodyPr vert="horz" lIns="0" rIns="182880" bIns="0" anchor="b" anchorCtr="0"/>
          <a:lstStyle>
            <a:lvl1pPr marL="0" indent="0">
              <a:buNone/>
              <a:defRPr sz="4800" b="1" baseline="0">
                <a:solidFill>
                  <a:srgbClr val="02AFD8"/>
                </a:solidFill>
              </a:defRPr>
            </a:lvl1pPr>
          </a:lstStyle>
          <a:p>
            <a:pPr lvl="0"/>
            <a:r>
              <a:rPr lang="en-US"/>
              <a:t>Speaker Name</a:t>
            </a:r>
          </a:p>
        </p:txBody>
      </p:sp>
      <p:pic>
        <p:nvPicPr>
          <p:cNvPr id="15"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92709F5-16B7-8F4B-92E5-AD5FDBD10C5E}"/>
              </a:ext>
            </a:extLst>
          </p:cNvPr>
          <p:cNvSpPr/>
          <p:nvPr userDrawn="1"/>
        </p:nvSpPr>
        <p:spPr>
          <a:xfrm>
            <a:off x="4356296" y="-4369"/>
            <a:ext cx="7835705" cy="123372"/>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FEEE7425-8AED-D24B-B02C-E2FBBA83283F}"/>
              </a:ext>
            </a:extLst>
          </p:cNvPr>
          <p:cNvSpPr/>
          <p:nvPr userDrawn="1"/>
        </p:nvSpPr>
        <p:spPr>
          <a:xfrm>
            <a:off x="2944967" y="-4369"/>
            <a:ext cx="1411328" cy="123372"/>
          </a:xfrm>
          <a:prstGeom prst="rect">
            <a:avLst/>
          </a:prstGeom>
          <a:solidFill>
            <a:srgbClr val="3DB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4C60DDB2-2434-B34F-B0DB-9A40C2792D7D}"/>
              </a:ext>
            </a:extLst>
          </p:cNvPr>
          <p:cNvSpPr/>
          <p:nvPr userDrawn="1"/>
        </p:nvSpPr>
        <p:spPr>
          <a:xfrm>
            <a:off x="1" y="-4369"/>
            <a:ext cx="2944967" cy="123372"/>
          </a:xfrm>
          <a:prstGeom prst="rect">
            <a:avLst/>
          </a:prstGeom>
          <a:solidFill>
            <a:srgbClr val="02AF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 name="Group 1">
            <a:extLst>
              <a:ext uri="{FF2B5EF4-FFF2-40B4-BE49-F238E27FC236}">
                <a16:creationId xmlns:a16="http://schemas.microsoft.com/office/drawing/2014/main" id="{11A945E0-15B6-CF4C-B8AC-0F7E84949F10}"/>
              </a:ext>
            </a:extLst>
          </p:cNvPr>
          <p:cNvGrpSpPr/>
          <p:nvPr userDrawn="1"/>
        </p:nvGrpSpPr>
        <p:grpSpPr>
          <a:xfrm>
            <a:off x="321734" y="6228506"/>
            <a:ext cx="3759199" cy="553933"/>
            <a:chOff x="241300" y="4671379"/>
            <a:chExt cx="2819399" cy="415450"/>
          </a:xfrm>
        </p:grpSpPr>
        <p:pic>
          <p:nvPicPr>
            <p:cNvPr id="3" name="Graphic 2">
              <a:extLst>
                <a:ext uri="{FF2B5EF4-FFF2-40B4-BE49-F238E27FC236}">
                  <a16:creationId xmlns:a16="http://schemas.microsoft.com/office/drawing/2014/main" id="{BEF19B09-ADFD-4F43-A254-D35C94DFEF3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44783" r="9795" b="30610"/>
            <a:stretch/>
          </p:blipFill>
          <p:spPr>
            <a:xfrm>
              <a:off x="1203324" y="4801528"/>
              <a:ext cx="1831976" cy="285301"/>
            </a:xfrm>
            <a:prstGeom prst="rect">
              <a:avLst/>
            </a:prstGeom>
          </p:spPr>
        </p:pic>
        <p:pic>
          <p:nvPicPr>
            <p:cNvPr id="11" name="Graphic 10">
              <a:extLst>
                <a:ext uri="{FF2B5EF4-FFF2-40B4-BE49-F238E27FC236}">
                  <a16:creationId xmlns:a16="http://schemas.microsoft.com/office/drawing/2014/main" id="{31D25588-9030-134E-B380-05AB3561D80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33750" r="9018" b="53654"/>
            <a:stretch/>
          </p:blipFill>
          <p:spPr>
            <a:xfrm>
              <a:off x="1203324" y="4674529"/>
              <a:ext cx="1857375" cy="146050"/>
            </a:xfrm>
            <a:prstGeom prst="rect">
              <a:avLst/>
            </a:prstGeom>
          </p:spPr>
        </p:pic>
        <p:pic>
          <p:nvPicPr>
            <p:cNvPr id="12" name="Graphic 11">
              <a:extLst>
                <a:ext uri="{FF2B5EF4-FFF2-40B4-BE49-F238E27FC236}">
                  <a16:creationId xmlns:a16="http://schemas.microsoft.com/office/drawing/2014/main" id="{8D6B3C9C-0B6E-2342-9FF0-446E65A8C68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09" t="33749" r="65853" b="41645"/>
            <a:stretch/>
          </p:blipFill>
          <p:spPr>
            <a:xfrm>
              <a:off x="241300" y="4671379"/>
              <a:ext cx="962025" cy="285300"/>
            </a:xfrm>
            <a:prstGeom prst="rect">
              <a:avLst/>
            </a:prstGeom>
          </p:spPr>
        </p:pic>
      </p:grpSp>
    </p:spTree>
    <p:extLst>
      <p:ext uri="{BB962C8B-B14F-4D97-AF65-F5344CB8AC3E}">
        <p14:creationId xmlns:p14="http://schemas.microsoft.com/office/powerpoint/2010/main" val="21538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4" y="1773169"/>
            <a:ext cx="724647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99601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31445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6705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10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7955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707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9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FF93C-0605-9144-9F1F-15C2A862E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027D80-591B-C74D-BB09-D600D9C27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66F7B-97B9-0542-A824-313EC213D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8DEE1-60D0-DF4A-86B0-B9664C333237}" type="datetimeFigureOut">
              <a:rPr lang="en-US" smtClean="0"/>
              <a:t>5/11/23</a:t>
            </a:fld>
            <a:endParaRPr lang="en-US"/>
          </a:p>
        </p:txBody>
      </p:sp>
      <p:sp>
        <p:nvSpPr>
          <p:cNvPr id="5" name="Footer Placeholder 4">
            <a:extLst>
              <a:ext uri="{FF2B5EF4-FFF2-40B4-BE49-F238E27FC236}">
                <a16:creationId xmlns:a16="http://schemas.microsoft.com/office/drawing/2014/main" id="{D4A0E43B-19A5-8E41-8B7E-12ACF2360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96026-8E69-DF4B-8455-C624A48D0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F638-F351-4F43-914D-5A109AE0F7BD}" type="slidenum">
              <a:rPr lang="en-US" smtClean="0"/>
              <a:t>‹#›</a:t>
            </a:fld>
            <a:endParaRPr lang="en-US"/>
          </a:p>
        </p:txBody>
      </p:sp>
    </p:spTree>
    <p:extLst>
      <p:ext uri="{BB962C8B-B14F-4D97-AF65-F5344CB8AC3E}">
        <p14:creationId xmlns:p14="http://schemas.microsoft.com/office/powerpoint/2010/main" val="3740335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hyperlink" Target="https://oc.lc/sustaining-art-research-case-studi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hyperlink" Target="https://oc.lc/art-collective-collection" TargetMode="External"/><Relationship Id="rId7"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mailto:massied@oclc.org" TargetMode="External"/><Relationship Id="rId5" Type="http://schemas.openxmlformats.org/officeDocument/2006/relationships/hyperlink" Target="mailto:weberc@oclc.org" TargetMode="External"/><Relationship Id="rId4" Type="http://schemas.openxmlformats.org/officeDocument/2006/relationships/hyperlink" Target="https://www.oclc.org/research/partnership/lists.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s://oc.lc/art-collective-collectio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oc.lc/art-collective-collectio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8.jpe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4" y="1773169"/>
            <a:ext cx="8738882" cy="692497"/>
          </a:xfrm>
        </p:spPr>
        <p:txBody>
          <a:bodyPr vert="horz" wrap="square" lIns="457200" tIns="137160" rIns="274320" bIns="18288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cs typeface="Arial"/>
              </a:rPr>
              <a:t>OCLC RLP Works in Progress | May 11, 2023</a:t>
            </a:r>
          </a:p>
        </p:txBody>
      </p:sp>
      <p:sp>
        <p:nvSpPr>
          <p:cNvPr id="36" name="Text Placeholder 35"/>
          <p:cNvSpPr>
            <a:spLocks noGrp="1"/>
          </p:cNvSpPr>
          <p:nvPr>
            <p:ph type="body" sz="quarter" idx="16"/>
          </p:nvPr>
        </p:nvSpPr>
        <p:spPr>
          <a:xfrm>
            <a:off x="914401" y="2469869"/>
            <a:ext cx="10792918" cy="1922465"/>
          </a:xfrm>
        </p:spPr>
        <p:txBody>
          <a:bodyPr vert="horz" wrap="square" lIns="457200" tIns="274320" rIns="457200" bIns="27432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a:solidFill>
                  <a:schemeClr val="tx2"/>
                </a:solidFill>
              </a:rPr>
              <a:t>Sustaining art research collections: </a:t>
            </a:r>
          </a:p>
          <a:p>
            <a:r>
              <a:rPr lang="en-US" sz="3200" b="0">
                <a:solidFill>
                  <a:schemeClr val="tx2"/>
                </a:solidFill>
              </a:rPr>
              <a:t>Identifying and building strong library collaborations</a:t>
            </a:r>
            <a:endParaRPr lang="en-US" sz="3200" b="0">
              <a:solidFill>
                <a:schemeClr val="tx2"/>
              </a:solidFill>
              <a:cs typeface="Arial"/>
            </a:endParaRP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7BA781C5-E6E1-70F7-8FB5-AA637A9DF4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72193" y="1257022"/>
            <a:ext cx="4810874" cy="733658"/>
          </a:xfrm>
          <a:prstGeom prst="rect">
            <a:avLst/>
          </a:prstGeom>
        </p:spPr>
      </p:pic>
      <p:pic>
        <p:nvPicPr>
          <p:cNvPr id="6" name="Picture 6">
            <a:extLst>
              <a:ext uri="{FF2B5EF4-FFF2-40B4-BE49-F238E27FC236}">
                <a16:creationId xmlns:a16="http://schemas.microsoft.com/office/drawing/2014/main" id="{58D30019-18E1-2C22-5990-1D5CB94173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953" y="-451642"/>
            <a:ext cx="3138616" cy="3138616"/>
          </a:xfrm>
          <a:prstGeom prst="rect">
            <a:avLst/>
          </a:prstGeom>
        </p:spPr>
      </p:pic>
      <p:sp>
        <p:nvSpPr>
          <p:cNvPr id="9" name="Rectangle: Rounded Corners 8">
            <a:extLst>
              <a:ext uri="{FF2B5EF4-FFF2-40B4-BE49-F238E27FC236}">
                <a16:creationId xmlns:a16="http://schemas.microsoft.com/office/drawing/2014/main" id="{D28E8C20-64E9-15B6-E421-1835611E0F02}"/>
              </a:ext>
              <a:ext uri="{C183D7F6-B498-43B3-948B-1728B52AA6E4}">
                <adec:decorative xmlns:adec="http://schemas.microsoft.com/office/drawing/2017/decorative" val="1"/>
              </a:ext>
            </a:extLst>
          </p:cNvPr>
          <p:cNvSpPr/>
          <p:nvPr/>
        </p:nvSpPr>
        <p:spPr>
          <a:xfrm>
            <a:off x="794238" y="2368254"/>
            <a:ext cx="10610131" cy="4258215"/>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1D4752-1402-E19D-E316-1D29B7DAD4DF}"/>
              </a:ext>
            </a:extLst>
          </p:cNvPr>
          <p:cNvSpPr txBox="1"/>
          <p:nvPr/>
        </p:nvSpPr>
        <p:spPr>
          <a:xfrm>
            <a:off x="1338162" y="2748592"/>
            <a:ext cx="930224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Arial"/>
                <a:ea typeface="+mn-lt"/>
                <a:cs typeface="+mn-lt"/>
              </a:rPr>
              <a:t>Art and design university library’s membership in regional consortium</a:t>
            </a:r>
            <a:r>
              <a:rPr lang="en-US" sz="2400">
                <a:solidFill>
                  <a:schemeClr val="bg1"/>
                </a:solidFill>
                <a:latin typeface="Arial"/>
                <a:ea typeface="+mn-lt"/>
                <a:cs typeface="+mn-lt"/>
              </a:rPr>
              <a:t> | Ontario, Canada</a:t>
            </a:r>
          </a:p>
          <a:p>
            <a:endParaRPr lang="en-US" sz="2400">
              <a:solidFill>
                <a:schemeClr val="bg1"/>
              </a:solidFill>
              <a:latin typeface="Arial"/>
              <a:ea typeface="+mn-lt"/>
              <a:cs typeface="+mn-lt"/>
            </a:endParaRPr>
          </a:p>
          <a:p>
            <a:pPr marL="342900" indent="-342900">
              <a:buFont typeface="Arial"/>
              <a:buChar char="•"/>
            </a:pPr>
            <a:r>
              <a:rPr lang="en-US" sz="2400">
                <a:solidFill>
                  <a:schemeClr val="bg1"/>
                </a:solidFill>
                <a:latin typeface="Arial"/>
                <a:ea typeface="+mn-lt"/>
                <a:cs typeface="Arial"/>
              </a:rPr>
              <a:t>OCUL provides community, shared infrastructure, buying power, professional development, access to member collections</a:t>
            </a:r>
            <a:endParaRPr lang="en-US">
              <a:solidFill>
                <a:schemeClr val="bg1"/>
              </a:solidFill>
              <a:ea typeface="Calibri" panose="020F0502020204030204"/>
              <a:cs typeface="Calibri" panose="020F0502020204030204"/>
            </a:endParaRPr>
          </a:p>
          <a:p>
            <a:pPr marL="342900" indent="-342900">
              <a:buFont typeface="Arial"/>
              <a:buChar char="•"/>
            </a:pPr>
            <a:r>
              <a:rPr lang="en-US" sz="2400">
                <a:solidFill>
                  <a:schemeClr val="bg1"/>
                </a:solidFill>
                <a:latin typeface="Arial"/>
                <a:ea typeface="+mn-lt"/>
                <a:cs typeface="+mn-lt"/>
              </a:rPr>
              <a:t>OCAD's participation includes financial obligations, governance activities, and sharing of collections</a:t>
            </a:r>
            <a:endParaRPr lang="en-US">
              <a:solidFill>
                <a:schemeClr val="bg1"/>
              </a:solidFill>
              <a:ea typeface="Calibri" panose="020F0502020204030204"/>
              <a:cs typeface="Calibri" panose="020F0502020204030204"/>
            </a:endParaRPr>
          </a:p>
          <a:p>
            <a:pPr marL="342900" indent="-342900">
              <a:buFont typeface="Arial"/>
              <a:buChar char="•"/>
            </a:pPr>
            <a:r>
              <a:rPr lang="en-US" sz="2400">
                <a:solidFill>
                  <a:schemeClr val="bg1"/>
                </a:solidFill>
                <a:latin typeface="Arial"/>
                <a:cs typeface="Calibri"/>
              </a:rPr>
              <a:t>Increases access to wide range of materials and expertise that support art research</a:t>
            </a:r>
          </a:p>
        </p:txBody>
      </p:sp>
    </p:spTree>
    <p:extLst>
      <p:ext uri="{BB962C8B-B14F-4D97-AF65-F5344CB8AC3E}">
        <p14:creationId xmlns:p14="http://schemas.microsoft.com/office/powerpoint/2010/main" val="11677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4622A61-8F18-4AD5-C789-8EFFE5B20E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3756" y="320351"/>
            <a:ext cx="3572290" cy="1746189"/>
          </a:xfrm>
          <a:prstGeom prst="rect">
            <a:avLst/>
          </a:prstGeom>
        </p:spPr>
      </p:pic>
      <p:pic>
        <p:nvPicPr>
          <p:cNvPr id="5" name="Picture 5">
            <a:extLst>
              <a:ext uri="{FF2B5EF4-FFF2-40B4-BE49-F238E27FC236}">
                <a16:creationId xmlns:a16="http://schemas.microsoft.com/office/drawing/2014/main" id="{A09E4296-90E5-1232-6B0D-D32CE32320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60059" y="755926"/>
            <a:ext cx="3540540" cy="862511"/>
          </a:xfrm>
          <a:prstGeom prst="rect">
            <a:avLst/>
          </a:prstGeom>
        </p:spPr>
      </p:pic>
      <p:sp>
        <p:nvSpPr>
          <p:cNvPr id="6" name="Rectangle: Rounded Corners 5">
            <a:extLst>
              <a:ext uri="{FF2B5EF4-FFF2-40B4-BE49-F238E27FC236}">
                <a16:creationId xmlns:a16="http://schemas.microsoft.com/office/drawing/2014/main" id="{5EEC6D0C-846D-657E-0ACD-48924047DA98}"/>
              </a:ext>
              <a:ext uri="{C183D7F6-B498-43B3-948B-1728B52AA6E4}">
                <adec:decorative xmlns:adec="http://schemas.microsoft.com/office/drawing/2017/decorative" val="1"/>
              </a:ext>
            </a:extLst>
          </p:cNvPr>
          <p:cNvSpPr/>
          <p:nvPr/>
        </p:nvSpPr>
        <p:spPr>
          <a:xfrm>
            <a:off x="794238" y="2379977"/>
            <a:ext cx="10610131" cy="4258215"/>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66F38E-DDEF-6857-2277-7C0CBBA3C335}"/>
              </a:ext>
            </a:extLst>
          </p:cNvPr>
          <p:cNvSpPr txBox="1"/>
          <p:nvPr/>
        </p:nvSpPr>
        <p:spPr>
          <a:xfrm>
            <a:off x="1214509" y="2893353"/>
            <a:ext cx="97685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Arial"/>
                <a:ea typeface="+mn-lt"/>
                <a:cs typeface="+mn-lt"/>
              </a:rPr>
              <a:t>Museum library partnership with neighboring university library</a:t>
            </a:r>
            <a:r>
              <a:rPr lang="en-US" sz="2400">
                <a:solidFill>
                  <a:schemeClr val="bg1"/>
                </a:solidFill>
                <a:latin typeface="Arial"/>
                <a:ea typeface="+mn-lt"/>
                <a:cs typeface="+mn-lt"/>
              </a:rPr>
              <a:t> | Worcester, Massachusetts</a:t>
            </a:r>
            <a:endParaRPr lang="en-US" sz="2400">
              <a:solidFill>
                <a:schemeClr val="bg1"/>
              </a:solidFill>
              <a:latin typeface="Arial"/>
              <a:ea typeface="+mn-lt"/>
              <a:cs typeface="Arial"/>
            </a:endParaRPr>
          </a:p>
          <a:p>
            <a:endParaRPr lang="en-US" sz="2400">
              <a:solidFill>
                <a:schemeClr val="bg1"/>
              </a:solidFill>
              <a:latin typeface="Arial"/>
              <a:ea typeface="+mn-lt"/>
              <a:cs typeface="+mn-lt"/>
            </a:endParaRPr>
          </a:p>
          <a:p>
            <a:pPr marL="342900" indent="-342900">
              <a:buFont typeface="Arial"/>
              <a:buChar char="•"/>
            </a:pPr>
            <a:r>
              <a:rPr lang="en-US" sz="2400">
                <a:solidFill>
                  <a:schemeClr val="bg1"/>
                </a:solidFill>
                <a:latin typeface="Arial"/>
                <a:ea typeface="+mn-lt"/>
                <a:cs typeface="Arial"/>
              </a:rPr>
              <a:t>Shared cataloging and ILL infrastructure</a:t>
            </a:r>
            <a:endParaRPr lang="en-US">
              <a:solidFill>
                <a:schemeClr val="bg1"/>
              </a:solidFill>
              <a:latin typeface="Calibri" panose="020F0502020204030204"/>
              <a:ea typeface="+mn-lt"/>
              <a:cs typeface="Calibri" panose="020F0502020204030204"/>
            </a:endParaRPr>
          </a:p>
          <a:p>
            <a:pPr marL="342900" indent="-342900">
              <a:buFont typeface="Arial"/>
              <a:buChar char="•"/>
            </a:pPr>
            <a:r>
              <a:rPr lang="en-US" sz="2400">
                <a:solidFill>
                  <a:schemeClr val="bg1"/>
                </a:solidFill>
                <a:latin typeface="Arial"/>
                <a:ea typeface="+mn-lt"/>
                <a:cs typeface="Calibri"/>
              </a:rPr>
              <a:t>Collaborative</a:t>
            </a:r>
            <a:r>
              <a:rPr lang="en-US" sz="2400">
                <a:solidFill>
                  <a:schemeClr val="bg1"/>
                </a:solidFill>
                <a:latin typeface="Arial"/>
                <a:ea typeface="+mn-lt"/>
                <a:cs typeface="+mn-lt"/>
              </a:rPr>
              <a:t> staffing model</a:t>
            </a:r>
            <a:endParaRPr lang="en-US">
              <a:solidFill>
                <a:schemeClr val="bg1"/>
              </a:solidFill>
              <a:ea typeface="Calibri"/>
              <a:cs typeface="Calibri"/>
            </a:endParaRPr>
          </a:p>
          <a:p>
            <a:pPr marL="342900" indent="-342900">
              <a:buFont typeface="Arial"/>
              <a:buChar char="•"/>
            </a:pPr>
            <a:r>
              <a:rPr lang="en-US" sz="2400">
                <a:solidFill>
                  <a:schemeClr val="bg1"/>
                </a:solidFill>
                <a:latin typeface="Arial"/>
                <a:ea typeface="+mn-lt"/>
                <a:cs typeface="Arial"/>
              </a:rPr>
              <a:t>Reciprocal access to partner collections</a:t>
            </a:r>
            <a:endParaRPr lang="en-US" sz="2400">
              <a:solidFill>
                <a:schemeClr val="bg1"/>
              </a:solidFill>
              <a:latin typeface="Arial"/>
              <a:ea typeface="+mn-lt"/>
              <a:cs typeface="Calibri"/>
            </a:endParaRPr>
          </a:p>
          <a:p>
            <a:pPr marL="342900" indent="-342900">
              <a:buFont typeface="Arial"/>
              <a:buChar char="•"/>
            </a:pPr>
            <a:r>
              <a:rPr lang="en-US" sz="2400">
                <a:solidFill>
                  <a:schemeClr val="bg1"/>
                </a:solidFill>
                <a:latin typeface="Arial"/>
                <a:ea typeface="+mn-lt"/>
                <a:cs typeface="+mn-lt"/>
              </a:rPr>
              <a:t>Supports sustainability of and increased access to art research materials</a:t>
            </a:r>
          </a:p>
          <a:p>
            <a:endParaRPr lang="en-US" sz="2400">
              <a:solidFill>
                <a:schemeClr val="bg1"/>
              </a:solidFill>
              <a:latin typeface="Arial"/>
              <a:ea typeface="Calibri"/>
              <a:cs typeface="Calibri"/>
            </a:endParaRPr>
          </a:p>
          <a:p>
            <a:endParaRPr lang="en-US" sz="2400">
              <a:solidFill>
                <a:schemeClr val="bg1"/>
              </a:solidFill>
              <a:latin typeface="Arial"/>
              <a:ea typeface="Calibri"/>
              <a:cs typeface="Calibri"/>
            </a:endParaRPr>
          </a:p>
          <a:p>
            <a:endParaRPr lang="en-US" sz="2400">
              <a:solidFill>
                <a:schemeClr val="bg1"/>
              </a:solidFill>
              <a:latin typeface="Arial"/>
              <a:ea typeface="Calibri"/>
              <a:cs typeface="Calibri"/>
            </a:endParaRPr>
          </a:p>
          <a:p>
            <a:endParaRPr lang="en-US" sz="2400">
              <a:solidFill>
                <a:schemeClr val="bg1"/>
              </a:solidFill>
              <a:latin typeface="Arial"/>
              <a:ea typeface="Calibri"/>
              <a:cs typeface="Calibri"/>
            </a:endParaRPr>
          </a:p>
        </p:txBody>
      </p:sp>
    </p:spTree>
    <p:extLst>
      <p:ext uri="{BB962C8B-B14F-4D97-AF65-F5344CB8AC3E}">
        <p14:creationId xmlns:p14="http://schemas.microsoft.com/office/powerpoint/2010/main" val="165671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B284A-E37F-054A-9D8B-6156630BF3B9}"/>
              </a:ext>
            </a:extLst>
          </p:cNvPr>
          <p:cNvSpPr>
            <a:spLocks noGrp="1"/>
          </p:cNvSpPr>
          <p:nvPr>
            <p:ph type="body" sz="quarter" idx="10"/>
          </p:nvPr>
        </p:nvSpPr>
        <p:spPr/>
        <p:txBody>
          <a:bodyPr vert="horz" lIns="274320" tIns="45720" rIns="274320" bIns="45720" anchor="t">
            <a:spAutoFit/>
          </a:bodyPr>
          <a:lstStyle/>
          <a:p>
            <a:r>
              <a:rPr lang="en-US"/>
              <a:t>recommendations</a:t>
            </a:r>
          </a:p>
        </p:txBody>
      </p:sp>
      <p:sp>
        <p:nvSpPr>
          <p:cNvPr id="3" name="Text Placeholder 2">
            <a:extLst>
              <a:ext uri="{FF2B5EF4-FFF2-40B4-BE49-F238E27FC236}">
                <a16:creationId xmlns:a16="http://schemas.microsoft.com/office/drawing/2014/main" id="{AA941063-85D5-5E46-A9E5-57B05E048BB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EAA49D8-2BE5-1649-A21D-78134A01E7D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8212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a:ea typeface="+mn-lt"/>
                <a:cs typeface="+mn-lt"/>
              </a:rPr>
              <a:t>1. Identify true need, contribution, and value</a:t>
            </a:r>
            <a:endParaRPr lang="en-US">
              <a:ea typeface="+mn-lt"/>
              <a:cs typeface="+mn-lt"/>
            </a:endParaRP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7EDF39-F699-2B26-AA24-9BD763674E6F}"/>
              </a:ext>
            </a:extLst>
          </p:cNvPr>
          <p:cNvSpPr txBox="1"/>
          <p:nvPr/>
        </p:nvSpPr>
        <p:spPr>
          <a:xfrm>
            <a:off x="342899" y="1409700"/>
            <a:ext cx="4371975" cy="1200329"/>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cs typeface="Arial"/>
              </a:rPr>
              <a:t>Art libraries bring unique contributions to partnerships</a:t>
            </a:r>
          </a:p>
        </p:txBody>
      </p:sp>
      <p:sp>
        <p:nvSpPr>
          <p:cNvPr id="14" name="TextBox 13">
            <a:extLst>
              <a:ext uri="{FF2B5EF4-FFF2-40B4-BE49-F238E27FC236}">
                <a16:creationId xmlns:a16="http://schemas.microsoft.com/office/drawing/2014/main" id="{632F08AE-F831-5023-D2CE-44C596C79909}"/>
              </a:ext>
            </a:extLst>
          </p:cNvPr>
          <p:cNvSpPr txBox="1"/>
          <p:nvPr/>
        </p:nvSpPr>
        <p:spPr>
          <a:xfrm>
            <a:off x="5991583" y="1537052"/>
            <a:ext cx="5385269"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Understand and articulate strengths and value</a:t>
            </a:r>
          </a:p>
        </p:txBody>
      </p:sp>
    </p:spTree>
    <p:extLst>
      <p:ext uri="{BB962C8B-B14F-4D97-AF65-F5344CB8AC3E}">
        <p14:creationId xmlns:p14="http://schemas.microsoft.com/office/powerpoint/2010/main" val="31317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a:ea typeface="+mn-lt"/>
                <a:cs typeface="+mn-lt"/>
              </a:rPr>
              <a:t>1. Identify true need, contribution, and value</a:t>
            </a:r>
            <a:endParaRPr lang="en-US">
              <a:ea typeface="+mn-lt"/>
              <a:cs typeface="+mn-lt"/>
            </a:endParaRPr>
          </a:p>
        </p:txBody>
      </p:sp>
      <p:sp>
        <p:nvSpPr>
          <p:cNvPr id="4" name="TextBox 3">
            <a:extLst>
              <a:ext uri="{FF2B5EF4-FFF2-40B4-BE49-F238E27FC236}">
                <a16:creationId xmlns:a16="http://schemas.microsoft.com/office/drawing/2014/main" id="{3A7EDF39-F699-2B26-AA24-9BD763674E6F}"/>
              </a:ext>
            </a:extLst>
          </p:cNvPr>
          <p:cNvSpPr txBox="1"/>
          <p:nvPr/>
        </p:nvSpPr>
        <p:spPr>
          <a:xfrm>
            <a:off x="342899" y="1409700"/>
            <a:ext cx="4371975" cy="1200329"/>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cs typeface="Arial"/>
              </a:rPr>
              <a:t>Art libraries bring unique contributions to partnerships</a:t>
            </a:r>
          </a:p>
        </p:txBody>
      </p:sp>
      <p:sp>
        <p:nvSpPr>
          <p:cNvPr id="10" name="TextBox 9">
            <a:extLst>
              <a:ext uri="{FF2B5EF4-FFF2-40B4-BE49-F238E27FC236}">
                <a16:creationId xmlns:a16="http://schemas.microsoft.com/office/drawing/2014/main" id="{B92BC4F8-5191-9677-B25E-4A7F0924BD3C}"/>
              </a:ext>
            </a:extLst>
          </p:cNvPr>
          <p:cNvSpPr txBox="1"/>
          <p:nvPr/>
        </p:nvSpPr>
        <p:spPr>
          <a:xfrm>
            <a:off x="5998771" y="1537052"/>
            <a:ext cx="5378081"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Understand and articulate strengths and value</a:t>
            </a:r>
            <a:endParaRPr lang="en-US">
              <a:solidFill>
                <a:schemeClr val="bg1"/>
              </a:solidFill>
            </a:endParaRPr>
          </a:p>
        </p:txBody>
      </p:sp>
      <p:sp>
        <p:nvSpPr>
          <p:cNvPr id="6" name="TextBox 5">
            <a:extLst>
              <a:ext uri="{FF2B5EF4-FFF2-40B4-BE49-F238E27FC236}">
                <a16:creationId xmlns:a16="http://schemas.microsoft.com/office/drawing/2014/main" id="{2B2420C1-3077-6074-11E9-F522AF48C8BC}"/>
              </a:ext>
            </a:extLst>
          </p:cNvPr>
          <p:cNvSpPr txBox="1"/>
          <p:nvPr/>
        </p:nvSpPr>
        <p:spPr>
          <a:xfrm>
            <a:off x="461640" y="3028395"/>
            <a:ext cx="5385269" cy="954107"/>
          </a:xfrm>
          <a:prstGeom prst="rect">
            <a:avLst/>
          </a:prstGeom>
          <a:solidFill>
            <a:schemeClr val="tx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Unique, hyper-local, and rare collections</a:t>
            </a:r>
          </a:p>
        </p:txBody>
      </p:sp>
      <p:sp>
        <p:nvSpPr>
          <p:cNvPr id="13" name="TextBox 12">
            <a:extLst>
              <a:ext uri="{FF2B5EF4-FFF2-40B4-BE49-F238E27FC236}">
                <a16:creationId xmlns:a16="http://schemas.microsoft.com/office/drawing/2014/main" id="{8F129D56-29C9-CE84-1AAD-CB219847AC75}"/>
              </a:ext>
            </a:extLst>
          </p:cNvPr>
          <p:cNvSpPr txBox="1"/>
          <p:nvPr/>
        </p:nvSpPr>
        <p:spPr>
          <a:xfrm>
            <a:off x="6005208" y="3043158"/>
            <a:ext cx="5381927" cy="954107"/>
          </a:xfrm>
          <a:prstGeom prst="rect">
            <a:avLst/>
          </a:prstGeom>
          <a:solidFill>
            <a:schemeClr val="tx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Specialized subject matter expertise</a:t>
            </a:r>
          </a:p>
        </p:txBody>
      </p:sp>
      <p:sp>
        <p:nvSpPr>
          <p:cNvPr id="5" name="TextBox 4">
            <a:extLst>
              <a:ext uri="{FF2B5EF4-FFF2-40B4-BE49-F238E27FC236}">
                <a16:creationId xmlns:a16="http://schemas.microsoft.com/office/drawing/2014/main" id="{FF512701-2505-B325-ACF7-E093A6191DCC}"/>
              </a:ext>
            </a:extLst>
          </p:cNvPr>
          <p:cNvSpPr txBox="1"/>
          <p:nvPr/>
        </p:nvSpPr>
        <p:spPr>
          <a:xfrm>
            <a:off x="1941814" y="4406813"/>
            <a:ext cx="8095596"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“What I think is really important about having this diversity of institutions is the kinds of </a:t>
            </a:r>
            <a:r>
              <a:rPr lang="en-US" sz="2400" b="1" i="1">
                <a:ea typeface="+mn-lt"/>
                <a:cs typeface="+mn-lt"/>
              </a:rPr>
              <a:t>specialized focus</a:t>
            </a:r>
            <a:r>
              <a:rPr lang="en-US" sz="2400" i="1">
                <a:ea typeface="+mn-lt"/>
                <a:cs typeface="+mn-lt"/>
              </a:rPr>
              <a:t> that they can bring into the conversation, and, really, sometimes . . . that </a:t>
            </a:r>
            <a:r>
              <a:rPr lang="en-US" sz="2400" b="1" i="1">
                <a:ea typeface="+mn-lt"/>
                <a:cs typeface="+mn-lt"/>
              </a:rPr>
              <a:t>expertise </a:t>
            </a:r>
            <a:r>
              <a:rPr lang="en-US" sz="2400" i="1">
                <a:ea typeface="+mn-lt"/>
                <a:cs typeface="+mn-lt"/>
              </a:rPr>
              <a:t>sort of takes you by surprise.” </a:t>
            </a:r>
          </a:p>
          <a:p>
            <a:r>
              <a:rPr lang="en-US" sz="2000">
                <a:solidFill>
                  <a:schemeClr val="tx2"/>
                </a:solidFill>
                <a:cs typeface="Arial"/>
              </a:rPr>
              <a:t>                          </a:t>
            </a:r>
            <a:r>
              <a:rPr lang="en-US" sz="2000">
                <a:cs typeface="Arial"/>
              </a:rPr>
              <a:t>                                          </a:t>
            </a:r>
            <a:r>
              <a:rPr lang="en-US" sz="1400">
                <a:cs typeface="Arial"/>
              </a:rPr>
              <a:t>--OCAD / OCUL interviewee</a:t>
            </a:r>
          </a:p>
        </p:txBody>
      </p:sp>
      <p:sp>
        <p:nvSpPr>
          <p:cNvPr id="8" name="Arrow: Right 7">
            <a:extLst>
              <a:ext uri="{FF2B5EF4-FFF2-40B4-BE49-F238E27FC236}">
                <a16:creationId xmlns:a16="http://schemas.microsoft.com/office/drawing/2014/main" id="{727ABD3D-2A00-A71C-9F08-F9401A9AEFD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0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a:ea typeface="+mn-lt"/>
                <a:cs typeface="+mn-lt"/>
              </a:rPr>
              <a:t>1. Identify true need, contribution, and value</a:t>
            </a:r>
            <a:endParaRPr lang="en-US">
              <a:ea typeface="+mn-lt"/>
              <a:cs typeface="+mn-lt"/>
            </a:endParaRPr>
          </a:p>
        </p:txBody>
      </p:sp>
      <p:sp>
        <p:nvSpPr>
          <p:cNvPr id="4" name="TextBox 3">
            <a:extLst>
              <a:ext uri="{FF2B5EF4-FFF2-40B4-BE49-F238E27FC236}">
                <a16:creationId xmlns:a16="http://schemas.microsoft.com/office/drawing/2014/main" id="{3A7EDF39-F699-2B26-AA24-9BD763674E6F}"/>
              </a:ext>
            </a:extLst>
          </p:cNvPr>
          <p:cNvSpPr txBox="1"/>
          <p:nvPr/>
        </p:nvSpPr>
        <p:spPr>
          <a:xfrm>
            <a:off x="342899" y="1409700"/>
            <a:ext cx="4371975" cy="1200329"/>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cs typeface="Arial"/>
              </a:rPr>
              <a:t>Art libraries bring unique contributions to partnerships</a:t>
            </a:r>
          </a:p>
        </p:txBody>
      </p:sp>
      <p:sp>
        <p:nvSpPr>
          <p:cNvPr id="14" name="TextBox 13">
            <a:extLst>
              <a:ext uri="{FF2B5EF4-FFF2-40B4-BE49-F238E27FC236}">
                <a16:creationId xmlns:a16="http://schemas.microsoft.com/office/drawing/2014/main" id="{632F08AE-F831-5023-D2CE-44C596C79909}"/>
              </a:ext>
            </a:extLst>
          </p:cNvPr>
          <p:cNvSpPr txBox="1"/>
          <p:nvPr/>
        </p:nvSpPr>
        <p:spPr>
          <a:xfrm>
            <a:off x="5991583" y="1537052"/>
            <a:ext cx="5385269"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Understand and articulate strengths and value</a:t>
            </a:r>
          </a:p>
        </p:txBody>
      </p:sp>
      <p:sp>
        <p:nvSpPr>
          <p:cNvPr id="18" name="TextBox 17">
            <a:extLst>
              <a:ext uri="{FF2B5EF4-FFF2-40B4-BE49-F238E27FC236}">
                <a16:creationId xmlns:a16="http://schemas.microsoft.com/office/drawing/2014/main" id="{351DF117-AEA8-FFC7-59CA-E698A4152771}"/>
              </a:ext>
            </a:extLst>
          </p:cNvPr>
          <p:cNvSpPr txBox="1"/>
          <p:nvPr/>
        </p:nvSpPr>
        <p:spPr>
          <a:xfrm>
            <a:off x="6004761" y="2768895"/>
            <a:ext cx="5346835"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Identify and communicate needs</a:t>
            </a:r>
          </a:p>
        </p:txBody>
      </p:sp>
      <p:sp>
        <p:nvSpPr>
          <p:cNvPr id="16" name="TextBox 15">
            <a:extLst>
              <a:ext uri="{FF2B5EF4-FFF2-40B4-BE49-F238E27FC236}">
                <a16:creationId xmlns:a16="http://schemas.microsoft.com/office/drawing/2014/main" id="{218A8DB5-2116-784C-8171-307D8589C741}"/>
              </a:ext>
            </a:extLst>
          </p:cNvPr>
          <p:cNvSpPr txBox="1"/>
          <p:nvPr/>
        </p:nvSpPr>
        <p:spPr>
          <a:xfrm>
            <a:off x="6004760" y="3972320"/>
            <a:ext cx="5381927"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Seek alignment of partners' strengths and needs</a:t>
            </a: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A2E066-2A20-2089-D14A-24D99F2E2604}"/>
              </a:ext>
            </a:extLst>
          </p:cNvPr>
          <p:cNvSpPr txBox="1"/>
          <p:nvPr/>
        </p:nvSpPr>
        <p:spPr>
          <a:xfrm>
            <a:off x="409575" y="2857500"/>
            <a:ext cx="549592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ea typeface="+mn-lt"/>
                <a:cs typeface="+mn-lt"/>
              </a:rPr>
              <a:t>Mak[e] sure that ... the entangling alliances don't draw you down a path you don't want to go and be very honest about what those risks are … so both parties understand what the other person is risking in order to make something successful.</a:t>
            </a:r>
          </a:p>
          <a:p>
            <a:r>
              <a:rPr lang="en-US" sz="2400" dirty="0">
                <a:cs typeface="Arial"/>
              </a:rPr>
              <a:t>                   </a:t>
            </a:r>
            <a:r>
              <a:rPr lang="en-US" dirty="0">
                <a:cs typeface="Arial"/>
              </a:rPr>
              <a:t>  --WAM / CHC interviewee</a:t>
            </a:r>
          </a:p>
        </p:txBody>
      </p:sp>
    </p:spTree>
    <p:extLst>
      <p:ext uri="{BB962C8B-B14F-4D97-AF65-F5344CB8AC3E}">
        <p14:creationId xmlns:p14="http://schemas.microsoft.com/office/powerpoint/2010/main" val="58871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dirty="0">
                <a:ea typeface="+mn-lt"/>
                <a:cs typeface="+mn-lt"/>
              </a:rPr>
              <a:t>2. Embrace creative approaches to collaboration</a:t>
            </a:r>
            <a:endParaRPr lang="en-US" dirty="0">
              <a:ea typeface="+mn-lt"/>
              <a:cs typeface="+mn-lt"/>
            </a:endParaRPr>
          </a:p>
        </p:txBody>
      </p:sp>
      <p:sp>
        <p:nvSpPr>
          <p:cNvPr id="6" name="TextBox 5">
            <a:extLst>
              <a:ext uri="{FF2B5EF4-FFF2-40B4-BE49-F238E27FC236}">
                <a16:creationId xmlns:a16="http://schemas.microsoft.com/office/drawing/2014/main" id="{15F852D1-BBAC-096D-2655-46828753C056}"/>
              </a:ext>
            </a:extLst>
          </p:cNvPr>
          <p:cNvSpPr txBox="1"/>
          <p:nvPr/>
        </p:nvSpPr>
        <p:spPr>
          <a:xfrm>
            <a:off x="532681" y="1533296"/>
            <a:ext cx="4250531" cy="954107"/>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Creative approaches can take many forms:</a:t>
            </a:r>
          </a:p>
        </p:txBody>
      </p:sp>
      <p:sp>
        <p:nvSpPr>
          <p:cNvPr id="14" name="TextBox 13">
            <a:extLst>
              <a:ext uri="{FF2B5EF4-FFF2-40B4-BE49-F238E27FC236}">
                <a16:creationId xmlns:a16="http://schemas.microsoft.com/office/drawing/2014/main" id="{632F08AE-F831-5023-D2CE-44C596C79909}"/>
              </a:ext>
            </a:extLst>
          </p:cNvPr>
          <p:cNvSpPr txBox="1"/>
          <p:nvPr/>
        </p:nvSpPr>
        <p:spPr>
          <a:xfrm>
            <a:off x="5991583" y="1537052"/>
            <a:ext cx="5385269"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Arial"/>
              </a:rPr>
              <a:t>Choosing Partners</a:t>
            </a:r>
          </a:p>
        </p:txBody>
      </p:sp>
      <p:sp>
        <p:nvSpPr>
          <p:cNvPr id="16" name="TextBox 15">
            <a:extLst>
              <a:ext uri="{FF2B5EF4-FFF2-40B4-BE49-F238E27FC236}">
                <a16:creationId xmlns:a16="http://schemas.microsoft.com/office/drawing/2014/main" id="{218A8DB5-2116-784C-8171-307D8589C741}"/>
              </a:ext>
            </a:extLst>
          </p:cNvPr>
          <p:cNvSpPr txBox="1"/>
          <p:nvPr/>
        </p:nvSpPr>
        <p:spPr>
          <a:xfrm>
            <a:off x="6033335" y="2753120"/>
            <a:ext cx="5381927"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Structuring Partnerships</a:t>
            </a: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1DF117-AEA8-FFC7-59CA-E698A4152771}"/>
              </a:ext>
            </a:extLst>
          </p:cNvPr>
          <p:cNvSpPr txBox="1"/>
          <p:nvPr/>
        </p:nvSpPr>
        <p:spPr>
          <a:xfrm>
            <a:off x="6033336" y="3969045"/>
            <a:ext cx="5346835"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Interpreting Value</a:t>
            </a:r>
          </a:p>
        </p:txBody>
      </p:sp>
      <p:sp>
        <p:nvSpPr>
          <p:cNvPr id="3" name="Text Placeholder 2">
            <a:extLst>
              <a:ext uri="{FF2B5EF4-FFF2-40B4-BE49-F238E27FC236}">
                <a16:creationId xmlns:a16="http://schemas.microsoft.com/office/drawing/2014/main" id="{F0AA0CF1-55FA-8466-C169-F4B59CB0257E}"/>
              </a:ext>
            </a:extLst>
          </p:cNvPr>
          <p:cNvSpPr>
            <a:spLocks noGrp="1"/>
          </p:cNvSpPr>
          <p:nvPr>
            <p:ph type="body" sz="quarter" idx="12"/>
          </p:nvPr>
        </p:nvSpPr>
        <p:spPr>
          <a:xfrm>
            <a:off x="458976" y="3019602"/>
            <a:ext cx="5306161" cy="2641659"/>
          </a:xfrm>
        </p:spPr>
        <p:txBody>
          <a:bodyPr vert="horz" lIns="91440" tIns="45720" rIns="91440" bIns="45720" anchor="t"/>
          <a:lstStyle/>
          <a:p>
            <a:pPr marL="0" indent="0">
              <a:buNone/>
            </a:pPr>
            <a:r>
              <a:rPr lang="en-US" i="1">
                <a:latin typeface="Arial"/>
                <a:ea typeface="Arial"/>
                <a:cs typeface="Arial"/>
              </a:rPr>
              <a:t>"[It’s important] to just approach the situation as a creative endeavor because the partnership really is creative." </a:t>
            </a:r>
          </a:p>
          <a:p>
            <a:pPr marL="0" indent="0">
              <a:buNone/>
            </a:pPr>
            <a:r>
              <a:rPr lang="en-US" sz="2400">
                <a:latin typeface="Arial"/>
                <a:ea typeface="Arial"/>
                <a:cs typeface="Arial"/>
              </a:rPr>
              <a:t>                   - WAM/CHC interviewee</a:t>
            </a:r>
            <a:endParaRPr lang="en-US" i="1">
              <a:cs typeface="Arial"/>
            </a:endParaRPr>
          </a:p>
        </p:txBody>
      </p:sp>
    </p:spTree>
    <p:extLst>
      <p:ext uri="{BB962C8B-B14F-4D97-AF65-F5344CB8AC3E}">
        <p14:creationId xmlns:p14="http://schemas.microsoft.com/office/powerpoint/2010/main" val="407742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dirty="0">
                <a:ea typeface="+mn-lt"/>
                <a:cs typeface="+mn-lt"/>
              </a:rPr>
              <a:t>2. Embrace creative approaches to collaboration</a:t>
            </a:r>
            <a:endParaRPr lang="en-US" dirty="0">
              <a:ea typeface="+mn-lt"/>
              <a:cs typeface="+mn-lt"/>
            </a:endParaRPr>
          </a:p>
        </p:txBody>
      </p:sp>
      <p:sp>
        <p:nvSpPr>
          <p:cNvPr id="6" name="TextBox 5">
            <a:extLst>
              <a:ext uri="{FF2B5EF4-FFF2-40B4-BE49-F238E27FC236}">
                <a16:creationId xmlns:a16="http://schemas.microsoft.com/office/drawing/2014/main" id="{15F852D1-BBAC-096D-2655-46828753C056}"/>
              </a:ext>
            </a:extLst>
          </p:cNvPr>
          <p:cNvSpPr txBox="1"/>
          <p:nvPr/>
        </p:nvSpPr>
        <p:spPr>
          <a:xfrm>
            <a:off x="553558" y="1188830"/>
            <a:ext cx="4250531" cy="954107"/>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Creative approaches can take many forms:</a:t>
            </a:r>
          </a:p>
        </p:txBody>
      </p:sp>
      <p:sp>
        <p:nvSpPr>
          <p:cNvPr id="14" name="TextBox 13">
            <a:extLst>
              <a:ext uri="{FF2B5EF4-FFF2-40B4-BE49-F238E27FC236}">
                <a16:creationId xmlns:a16="http://schemas.microsoft.com/office/drawing/2014/main" id="{632F08AE-F831-5023-D2CE-44C596C79909}"/>
              </a:ext>
            </a:extLst>
          </p:cNvPr>
          <p:cNvSpPr txBox="1"/>
          <p:nvPr/>
        </p:nvSpPr>
        <p:spPr>
          <a:xfrm>
            <a:off x="5991583" y="1537052"/>
            <a:ext cx="5385269"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Choosing Partners</a:t>
            </a: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5069710" y="1532693"/>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2" descr="Map showing locations of proxy group members and academic library co-collectors&#10;&#10;">
            <a:extLst>
              <a:ext uri="{FF2B5EF4-FFF2-40B4-BE49-F238E27FC236}">
                <a16:creationId xmlns:a16="http://schemas.microsoft.com/office/drawing/2014/main" id="{B2EB442D-D75E-DF5B-6460-32775AA53861}"/>
              </a:ext>
            </a:extLst>
          </p:cNvPr>
          <p:cNvPicPr>
            <a:picLocks noChangeAspect="1"/>
          </p:cNvPicPr>
          <p:nvPr/>
        </p:nvPicPr>
        <p:blipFill rotWithShape="1">
          <a:blip r:embed="rId3"/>
          <a:srcRect l="-238" r="238" b="3750"/>
          <a:stretch/>
        </p:blipFill>
        <p:spPr>
          <a:xfrm>
            <a:off x="5747360" y="2394787"/>
            <a:ext cx="4851752" cy="3571483"/>
          </a:xfrm>
          <a:prstGeom prst="rect">
            <a:avLst/>
          </a:prstGeom>
        </p:spPr>
      </p:pic>
      <p:pic>
        <p:nvPicPr>
          <p:cNvPr id="13" name="Picture 14" descr="Map showing locations of proxy group members and public library co-collectors&#10;&#10;">
            <a:extLst>
              <a:ext uri="{FF2B5EF4-FFF2-40B4-BE49-F238E27FC236}">
                <a16:creationId xmlns:a16="http://schemas.microsoft.com/office/drawing/2014/main" id="{11FD5617-8C2E-7656-7263-1C95799F3A6B}"/>
              </a:ext>
            </a:extLst>
          </p:cNvPr>
          <p:cNvPicPr>
            <a:picLocks noChangeAspect="1"/>
          </p:cNvPicPr>
          <p:nvPr/>
        </p:nvPicPr>
        <p:blipFill rotWithShape="1">
          <a:blip r:embed="rId4"/>
          <a:srcRect r="215" b="4735"/>
          <a:stretch/>
        </p:blipFill>
        <p:spPr>
          <a:xfrm>
            <a:off x="841333" y="2557842"/>
            <a:ext cx="4851757" cy="3579021"/>
          </a:xfrm>
          <a:prstGeom prst="rect">
            <a:avLst/>
          </a:prstGeom>
        </p:spPr>
      </p:pic>
    </p:spTree>
    <p:extLst>
      <p:ext uri="{BB962C8B-B14F-4D97-AF65-F5344CB8AC3E}">
        <p14:creationId xmlns:p14="http://schemas.microsoft.com/office/powerpoint/2010/main" val="56785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dirty="0">
                <a:ea typeface="+mn-lt"/>
                <a:cs typeface="+mn-lt"/>
              </a:rPr>
              <a:t>2. Embrace creative approaches to collaboration</a:t>
            </a:r>
            <a:endParaRPr lang="en-US" dirty="0">
              <a:ea typeface="+mn-lt"/>
              <a:cs typeface="+mn-lt"/>
            </a:endParaRPr>
          </a:p>
        </p:txBody>
      </p:sp>
      <p:sp>
        <p:nvSpPr>
          <p:cNvPr id="6" name="TextBox 5">
            <a:extLst>
              <a:ext uri="{FF2B5EF4-FFF2-40B4-BE49-F238E27FC236}">
                <a16:creationId xmlns:a16="http://schemas.microsoft.com/office/drawing/2014/main" id="{15F852D1-BBAC-096D-2655-46828753C056}"/>
              </a:ext>
            </a:extLst>
          </p:cNvPr>
          <p:cNvSpPr txBox="1"/>
          <p:nvPr/>
        </p:nvSpPr>
        <p:spPr>
          <a:xfrm>
            <a:off x="532681" y="1533296"/>
            <a:ext cx="4250531" cy="954107"/>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Creative approaches can take many forms:</a:t>
            </a:r>
          </a:p>
        </p:txBody>
      </p:sp>
      <p:sp>
        <p:nvSpPr>
          <p:cNvPr id="14" name="TextBox 13">
            <a:extLst>
              <a:ext uri="{FF2B5EF4-FFF2-40B4-BE49-F238E27FC236}">
                <a16:creationId xmlns:a16="http://schemas.microsoft.com/office/drawing/2014/main" id="{632F08AE-F831-5023-D2CE-44C596C79909}"/>
              </a:ext>
            </a:extLst>
          </p:cNvPr>
          <p:cNvSpPr txBox="1"/>
          <p:nvPr/>
        </p:nvSpPr>
        <p:spPr>
          <a:xfrm>
            <a:off x="5991583" y="1537052"/>
            <a:ext cx="5385269"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Choosing Partners</a:t>
            </a:r>
          </a:p>
        </p:txBody>
      </p:sp>
      <p:sp>
        <p:nvSpPr>
          <p:cNvPr id="16" name="TextBox 15">
            <a:extLst>
              <a:ext uri="{FF2B5EF4-FFF2-40B4-BE49-F238E27FC236}">
                <a16:creationId xmlns:a16="http://schemas.microsoft.com/office/drawing/2014/main" id="{218A8DB5-2116-784C-8171-307D8589C741}"/>
              </a:ext>
            </a:extLst>
          </p:cNvPr>
          <p:cNvSpPr txBox="1"/>
          <p:nvPr/>
        </p:nvSpPr>
        <p:spPr>
          <a:xfrm>
            <a:off x="6033335" y="2753120"/>
            <a:ext cx="5381927"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Structuring Partnerships</a:t>
            </a:r>
          </a:p>
        </p:txBody>
      </p:sp>
      <p:sp>
        <p:nvSpPr>
          <p:cNvPr id="18" name="TextBox 17">
            <a:extLst>
              <a:ext uri="{FF2B5EF4-FFF2-40B4-BE49-F238E27FC236}">
                <a16:creationId xmlns:a16="http://schemas.microsoft.com/office/drawing/2014/main" id="{351DF117-AEA8-FFC7-59CA-E698A4152771}"/>
              </a:ext>
            </a:extLst>
          </p:cNvPr>
          <p:cNvSpPr txBox="1"/>
          <p:nvPr/>
        </p:nvSpPr>
        <p:spPr>
          <a:xfrm>
            <a:off x="6033336" y="3969045"/>
            <a:ext cx="5346835"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Interpreting Value</a:t>
            </a:r>
          </a:p>
        </p:txBody>
      </p:sp>
      <p:sp>
        <p:nvSpPr>
          <p:cNvPr id="3" name="Text Placeholder 2">
            <a:extLst>
              <a:ext uri="{FF2B5EF4-FFF2-40B4-BE49-F238E27FC236}">
                <a16:creationId xmlns:a16="http://schemas.microsoft.com/office/drawing/2014/main" id="{F0AA0CF1-55FA-8466-C169-F4B59CB0257E}"/>
              </a:ext>
            </a:extLst>
          </p:cNvPr>
          <p:cNvSpPr>
            <a:spLocks noGrp="1"/>
          </p:cNvSpPr>
          <p:nvPr>
            <p:ph type="body" sz="quarter" idx="12"/>
          </p:nvPr>
        </p:nvSpPr>
        <p:spPr>
          <a:xfrm>
            <a:off x="401466" y="3220294"/>
            <a:ext cx="5049927" cy="2220777"/>
          </a:xfrm>
        </p:spPr>
        <p:txBody>
          <a:bodyPr vert="horz" lIns="91440" tIns="45720" rIns="91440" bIns="45720" anchor="t"/>
          <a:lstStyle/>
          <a:p>
            <a:pPr marL="0" indent="0">
              <a:buNone/>
            </a:pPr>
            <a:r>
              <a:rPr lang="en-US" sz="2800" i="1">
                <a:ea typeface="+mn-lt"/>
                <a:cs typeface="+mn-lt"/>
              </a:rPr>
              <a:t>"A creative understanding of a partnership’s value can expand the benefits that a collaboration creates, and collaborators enjoy."</a:t>
            </a:r>
            <a:endParaRPr lang="en-US" sz="2800" i="1">
              <a:cs typeface="Arial"/>
            </a:endParaRPr>
          </a:p>
          <a:p>
            <a:pPr marL="456565" indent="-456565"/>
            <a:endParaRPr lang="en-US" sz="1100">
              <a:cs typeface="Arial"/>
            </a:endParaRPr>
          </a:p>
          <a:p>
            <a:pPr marL="456565" indent="-456565"/>
            <a:endParaRPr lang="en-US">
              <a:cs typeface="Arial"/>
            </a:endParaRP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7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dirty="0">
                <a:ea typeface="+mn-lt"/>
                <a:cs typeface="+mn-lt"/>
              </a:rPr>
              <a:t>3. Form strong bonds with shared vision</a:t>
            </a:r>
            <a:endParaRPr lang="en-US" dirty="0">
              <a:ea typeface="+mn-lt"/>
              <a:cs typeface="+mn-lt"/>
            </a:endParaRPr>
          </a:p>
        </p:txBody>
      </p:sp>
      <p:sp>
        <p:nvSpPr>
          <p:cNvPr id="6" name="TextBox 5">
            <a:extLst>
              <a:ext uri="{FF2B5EF4-FFF2-40B4-BE49-F238E27FC236}">
                <a16:creationId xmlns:a16="http://schemas.microsoft.com/office/drawing/2014/main" id="{15F852D1-BBAC-096D-2655-46828753C056}"/>
              </a:ext>
            </a:extLst>
          </p:cNvPr>
          <p:cNvSpPr txBox="1"/>
          <p:nvPr/>
        </p:nvSpPr>
        <p:spPr>
          <a:xfrm>
            <a:off x="523424" y="1144123"/>
            <a:ext cx="4250531" cy="1815882"/>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Shared vision can be a powerful and valuable catalyst for collaboration</a:t>
            </a: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32F08AE-F831-5023-D2CE-44C596C79909}"/>
              </a:ext>
            </a:extLst>
          </p:cNvPr>
          <p:cNvSpPr txBox="1"/>
          <p:nvPr/>
        </p:nvSpPr>
        <p:spPr>
          <a:xfrm>
            <a:off x="6033336" y="1150833"/>
            <a:ext cx="5385269" cy="1384995"/>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Arial"/>
              </a:rPr>
              <a:t>Move up from an operational to conceptual view of mutual interests</a:t>
            </a:r>
          </a:p>
        </p:txBody>
      </p:sp>
      <p:sp>
        <p:nvSpPr>
          <p:cNvPr id="16" name="TextBox 15">
            <a:extLst>
              <a:ext uri="{FF2B5EF4-FFF2-40B4-BE49-F238E27FC236}">
                <a16:creationId xmlns:a16="http://schemas.microsoft.com/office/drawing/2014/main" id="{218A8DB5-2116-784C-8171-307D8589C741}"/>
              </a:ext>
            </a:extLst>
          </p:cNvPr>
          <p:cNvSpPr txBox="1"/>
          <p:nvPr/>
        </p:nvSpPr>
        <p:spPr>
          <a:xfrm>
            <a:off x="6033335" y="2755917"/>
            <a:ext cx="5381927" cy="1384995"/>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Consider partners with mutual commitments to a civic or scholarly community</a:t>
            </a:r>
          </a:p>
        </p:txBody>
      </p:sp>
      <p:sp>
        <p:nvSpPr>
          <p:cNvPr id="20" name="TextBox 19">
            <a:extLst>
              <a:ext uri="{FF2B5EF4-FFF2-40B4-BE49-F238E27FC236}">
                <a16:creationId xmlns:a16="http://schemas.microsoft.com/office/drawing/2014/main" id="{7BEDD92D-AE37-C77E-09DB-7460E5F70B73}"/>
              </a:ext>
            </a:extLst>
          </p:cNvPr>
          <p:cNvSpPr txBox="1"/>
          <p:nvPr/>
        </p:nvSpPr>
        <p:spPr>
          <a:xfrm>
            <a:off x="6076467" y="4436564"/>
            <a:ext cx="5342934" cy="1384995"/>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Common purpose can help a partnerships weather challenge and change </a:t>
            </a:r>
          </a:p>
        </p:txBody>
      </p:sp>
    </p:spTree>
    <p:extLst>
      <p:ext uri="{BB962C8B-B14F-4D97-AF65-F5344CB8AC3E}">
        <p14:creationId xmlns:p14="http://schemas.microsoft.com/office/powerpoint/2010/main" val="15353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CA9D6-3C64-4F83-9AF8-E0C68EF9F193}"/>
              </a:ext>
            </a:extLst>
          </p:cNvPr>
          <p:cNvSpPr txBox="1"/>
          <p:nvPr/>
        </p:nvSpPr>
        <p:spPr>
          <a:xfrm>
            <a:off x="0" y="10926"/>
            <a:ext cx="12192000" cy="861775"/>
          </a:xfrm>
          <a:prstGeom prst="rect">
            <a:avLst/>
          </a:prstGeom>
          <a:solidFill>
            <a:schemeClr val="accent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marR="0" lvl="1" indent="0" algn="ctr"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err="1">
                <a:ln>
                  <a:noFill/>
                </a:ln>
                <a:solidFill>
                  <a:prstClr val="white"/>
                </a:solidFill>
                <a:effectLst/>
                <a:uLnTx/>
                <a:uFillTx/>
                <a:latin typeface="Arial"/>
                <a:ea typeface="+mn-ea"/>
                <a:cs typeface="+mn-cs"/>
              </a:rPr>
              <a:t>OpArt</a:t>
            </a:r>
            <a:r>
              <a:rPr kumimoji="0" lang="en-US" sz="4800" b="0" i="0" u="none" strike="noStrike" kern="1200" cap="none" spc="0" normalizeH="0" baseline="0" noProof="0">
                <a:ln>
                  <a:noFill/>
                </a:ln>
                <a:solidFill>
                  <a:prstClr val="white"/>
                </a:solidFill>
                <a:effectLst/>
                <a:uLnTx/>
                <a:uFillTx/>
                <a:latin typeface="Arial"/>
                <a:ea typeface="+mn-ea"/>
                <a:cs typeface="+mn-cs"/>
              </a:rPr>
              <a:t> project team</a:t>
            </a:r>
          </a:p>
        </p:txBody>
      </p:sp>
      <p:sp>
        <p:nvSpPr>
          <p:cNvPr id="14" name="Text Placeholder 14">
            <a:extLst>
              <a:ext uri="{FF2B5EF4-FFF2-40B4-BE49-F238E27FC236}">
                <a16:creationId xmlns:a16="http://schemas.microsoft.com/office/drawing/2014/main" id="{70EF5E83-FA45-4E07-8C2F-29821DB75D33}"/>
              </a:ext>
            </a:extLst>
          </p:cNvPr>
          <p:cNvSpPr txBox="1">
            <a:spLocks/>
          </p:cNvSpPr>
          <p:nvPr/>
        </p:nvSpPr>
        <p:spPr>
          <a:xfrm>
            <a:off x="2080171" y="4657899"/>
            <a:ext cx="3679111" cy="966033"/>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Research Scientist</a:t>
            </a:r>
          </a:p>
        </p:txBody>
      </p:sp>
      <p:sp>
        <p:nvSpPr>
          <p:cNvPr id="8" name="Rectangle 7">
            <a:extLst>
              <a:ext uri="{FF2B5EF4-FFF2-40B4-BE49-F238E27FC236}">
                <a16:creationId xmlns:a16="http://schemas.microsoft.com/office/drawing/2014/main" id="{80E05199-C6E0-408F-BDD3-4E78F5884BA3}"/>
              </a:ext>
            </a:extLst>
          </p:cNvPr>
          <p:cNvSpPr/>
          <p:nvPr/>
        </p:nvSpPr>
        <p:spPr>
          <a:xfrm>
            <a:off x="2078770" y="4107437"/>
            <a:ext cx="5829620"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Brian Lavoie</a:t>
            </a:r>
          </a:p>
        </p:txBody>
      </p:sp>
      <p:sp>
        <p:nvSpPr>
          <p:cNvPr id="12" name="Text Placeholder 14">
            <a:extLst>
              <a:ext uri="{FF2B5EF4-FFF2-40B4-BE49-F238E27FC236}">
                <a16:creationId xmlns:a16="http://schemas.microsoft.com/office/drawing/2014/main" id="{10064A42-ED21-48C2-A6A3-58A6CB17C875}"/>
              </a:ext>
            </a:extLst>
          </p:cNvPr>
          <p:cNvSpPr txBox="1">
            <a:spLocks/>
          </p:cNvSpPr>
          <p:nvPr/>
        </p:nvSpPr>
        <p:spPr>
          <a:xfrm>
            <a:off x="2077011" y="2328492"/>
            <a:ext cx="3125248" cy="1346779"/>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Resource Sharing</a:t>
            </a:r>
          </a:p>
        </p:txBody>
      </p:sp>
      <p:sp>
        <p:nvSpPr>
          <p:cNvPr id="5" name="Rectangle 4">
            <a:extLst>
              <a:ext uri="{FF2B5EF4-FFF2-40B4-BE49-F238E27FC236}">
                <a16:creationId xmlns:a16="http://schemas.microsoft.com/office/drawing/2014/main" id="{B228B403-ADE0-47BD-9785-EAC1108E9D74}"/>
              </a:ext>
            </a:extLst>
          </p:cNvPr>
          <p:cNvSpPr/>
          <p:nvPr/>
        </p:nvSpPr>
        <p:spPr>
          <a:xfrm>
            <a:off x="2016648" y="1748070"/>
            <a:ext cx="5178159" cy="1436291"/>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Dennis Massie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srgbClr val="1F497D"/>
              </a:solidFill>
              <a:effectLst/>
              <a:uLnTx/>
              <a:uFillTx/>
              <a:latin typeface="Arial"/>
              <a:ea typeface="+mn-ea"/>
              <a:cs typeface="+mn-cs"/>
            </a:endParaRPr>
          </a:p>
        </p:txBody>
      </p:sp>
      <p:pic>
        <p:nvPicPr>
          <p:cNvPr id="10" name="Picture 9">
            <a:extLst>
              <a:ext uri="{FF2B5EF4-FFF2-40B4-BE49-F238E27FC236}">
                <a16:creationId xmlns:a16="http://schemas.microsoft.com/office/drawing/2014/main" id="{CE891AA3-1ADF-427B-874D-9E664691BA51}"/>
              </a:ext>
              <a:ext uri="{C183D7F6-B498-43B3-948B-1728B52AA6E4}">
                <adec:decorative xmlns:adec="http://schemas.microsoft.com/office/drawing/2017/decorative" val="1"/>
              </a:ext>
            </a:extLst>
          </p:cNvPr>
          <p:cNvPicPr>
            <a:picLocks noChangeAspect="1"/>
          </p:cNvPicPr>
          <p:nvPr/>
        </p:nvPicPr>
        <p:blipFill rotWithShape="1">
          <a:blip r:embed="rId3"/>
          <a:srcRect l="9826" r="14627"/>
          <a:stretch/>
        </p:blipFill>
        <p:spPr>
          <a:xfrm>
            <a:off x="5783067" y="1652541"/>
            <a:ext cx="1564342" cy="1982385"/>
          </a:xfrm>
          <a:prstGeom prst="rect">
            <a:avLst/>
          </a:prstGeom>
        </p:spPr>
      </p:pic>
      <p:sp>
        <p:nvSpPr>
          <p:cNvPr id="11" name="Rectangle 10">
            <a:extLst>
              <a:ext uri="{FF2B5EF4-FFF2-40B4-BE49-F238E27FC236}">
                <a16:creationId xmlns:a16="http://schemas.microsoft.com/office/drawing/2014/main" id="{B5204050-9C61-477F-88F2-E49D14AE38B5}"/>
              </a:ext>
            </a:extLst>
          </p:cNvPr>
          <p:cNvSpPr/>
          <p:nvPr/>
        </p:nvSpPr>
        <p:spPr>
          <a:xfrm>
            <a:off x="7333297" y="1748070"/>
            <a:ext cx="4571437"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Chela Scott Weber</a:t>
            </a:r>
          </a:p>
        </p:txBody>
      </p:sp>
      <p:sp>
        <p:nvSpPr>
          <p:cNvPr id="13" name="Text Placeholder 14">
            <a:extLst>
              <a:ext uri="{FF2B5EF4-FFF2-40B4-BE49-F238E27FC236}">
                <a16:creationId xmlns:a16="http://schemas.microsoft.com/office/drawing/2014/main" id="{83F108ED-2628-4DD5-B902-16D79E9DCC9F}"/>
              </a:ext>
            </a:extLst>
          </p:cNvPr>
          <p:cNvSpPr txBox="1">
            <a:spLocks/>
          </p:cNvSpPr>
          <p:nvPr/>
        </p:nvSpPr>
        <p:spPr>
          <a:xfrm>
            <a:off x="7432987" y="2328495"/>
            <a:ext cx="4096933" cy="973465"/>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Archives and Special Collections</a:t>
            </a:r>
          </a:p>
        </p:txBody>
      </p:sp>
      <p:pic>
        <p:nvPicPr>
          <p:cNvPr id="3" name="Picture 3">
            <a:extLst>
              <a:ext uri="{FF2B5EF4-FFF2-40B4-BE49-F238E27FC236}">
                <a16:creationId xmlns:a16="http://schemas.microsoft.com/office/drawing/2014/main" id="{05D0908C-FCD6-42B7-056A-56223206A4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9676" y="1655060"/>
            <a:ext cx="1456040" cy="1970153"/>
          </a:xfrm>
          <a:prstGeom prst="rect">
            <a:avLst/>
          </a:prstGeom>
        </p:spPr>
      </p:pic>
      <p:pic>
        <p:nvPicPr>
          <p:cNvPr id="2" name="Picture 3">
            <a:extLst>
              <a:ext uri="{FF2B5EF4-FFF2-40B4-BE49-F238E27FC236}">
                <a16:creationId xmlns:a16="http://schemas.microsoft.com/office/drawing/2014/main" id="{9B401E0B-C233-47AE-80AF-128503AE98F0}"/>
              </a:ext>
              <a:ext uri="{C183D7F6-B498-43B3-948B-1728B52AA6E4}">
                <adec:decorative xmlns:adec="http://schemas.microsoft.com/office/drawing/2017/decorative" val="1"/>
              </a:ext>
            </a:extLst>
          </p:cNvPr>
          <p:cNvPicPr>
            <a:picLocks noChangeAspect="1"/>
          </p:cNvPicPr>
          <p:nvPr/>
        </p:nvPicPr>
        <p:blipFill rotWithShape="1">
          <a:blip r:embed="rId5"/>
          <a:srcRect l="38363" t="12134" r="3049" b="28243"/>
          <a:stretch/>
        </p:blipFill>
        <p:spPr>
          <a:xfrm>
            <a:off x="477393" y="4151008"/>
            <a:ext cx="1475934" cy="2012567"/>
          </a:xfrm>
          <a:prstGeom prst="rect">
            <a:avLst/>
          </a:prstGeom>
        </p:spPr>
      </p:pic>
      <p:pic>
        <p:nvPicPr>
          <p:cNvPr id="4" name="Picture 5">
            <a:extLst>
              <a:ext uri="{FF2B5EF4-FFF2-40B4-BE49-F238E27FC236}">
                <a16:creationId xmlns:a16="http://schemas.microsoft.com/office/drawing/2014/main" id="{D912F4A5-2AFF-1DC5-64A0-267C9CD396C7}"/>
              </a:ext>
              <a:ext uri="{C183D7F6-B498-43B3-948B-1728B52AA6E4}">
                <adec:decorative xmlns:adec="http://schemas.microsoft.com/office/drawing/2017/decorative" val="1"/>
              </a:ext>
            </a:extLst>
          </p:cNvPr>
          <p:cNvPicPr>
            <a:picLocks noChangeAspect="1"/>
          </p:cNvPicPr>
          <p:nvPr/>
        </p:nvPicPr>
        <p:blipFill rotWithShape="1">
          <a:blip r:embed="rId6"/>
          <a:srcRect l="7547" t="7362" r="4151" b="11963"/>
          <a:stretch/>
        </p:blipFill>
        <p:spPr>
          <a:xfrm>
            <a:off x="5781449" y="4151088"/>
            <a:ext cx="1650489" cy="1858363"/>
          </a:xfrm>
          <a:prstGeom prst="rect">
            <a:avLst/>
          </a:prstGeom>
        </p:spPr>
      </p:pic>
      <p:sp>
        <p:nvSpPr>
          <p:cNvPr id="6" name="TextBox 5">
            <a:extLst>
              <a:ext uri="{FF2B5EF4-FFF2-40B4-BE49-F238E27FC236}">
                <a16:creationId xmlns:a16="http://schemas.microsoft.com/office/drawing/2014/main" id="{4B387142-CCDE-37C7-05EF-14C4A1528D96}"/>
              </a:ext>
            </a:extLst>
          </p:cNvPr>
          <p:cNvSpPr txBox="1"/>
          <p:nvPr/>
        </p:nvSpPr>
        <p:spPr>
          <a:xfrm>
            <a:off x="7585044" y="4660272"/>
            <a:ext cx="3956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Senior Program Officer, </a:t>
            </a:r>
            <a:br>
              <a:rPr lang="en-US" sz="2400">
                <a:cs typeface="Arial"/>
              </a:rPr>
            </a:br>
            <a:r>
              <a:rPr lang="en-US" sz="2400"/>
              <a:t>Learning and Engagement</a:t>
            </a:r>
            <a:endParaRPr lang="en-US"/>
          </a:p>
        </p:txBody>
      </p:sp>
      <p:sp>
        <p:nvSpPr>
          <p:cNvPr id="7" name="TextBox 6">
            <a:extLst>
              <a:ext uri="{FF2B5EF4-FFF2-40B4-BE49-F238E27FC236}">
                <a16:creationId xmlns:a16="http://schemas.microsoft.com/office/drawing/2014/main" id="{11C8AA60-AA5C-0FB4-8255-CE60A3811631}"/>
              </a:ext>
            </a:extLst>
          </p:cNvPr>
          <p:cNvSpPr txBox="1"/>
          <p:nvPr/>
        </p:nvSpPr>
        <p:spPr>
          <a:xfrm>
            <a:off x="7585043" y="4044447"/>
            <a:ext cx="4111977"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rgbClr val="1F497D"/>
                </a:solidFill>
              </a:rPr>
              <a:t>Mercy Procaccini</a:t>
            </a:r>
            <a:endParaRPr lang="en-US"/>
          </a:p>
        </p:txBody>
      </p:sp>
    </p:spTree>
    <p:extLst>
      <p:ext uri="{BB962C8B-B14F-4D97-AF65-F5344CB8AC3E}">
        <p14:creationId xmlns:p14="http://schemas.microsoft.com/office/powerpoint/2010/main" val="33179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6175B-F925-8A52-BBB0-7E53B6F07D9C}"/>
              </a:ext>
            </a:extLst>
          </p:cNvPr>
          <p:cNvSpPr>
            <a:spLocks noGrp="1"/>
          </p:cNvSpPr>
          <p:nvPr>
            <p:ph type="body" sz="quarter" idx="13"/>
          </p:nvPr>
        </p:nvSpPr>
        <p:spPr>
          <a:xfrm>
            <a:off x="464965" y="288406"/>
            <a:ext cx="11241614" cy="1084589"/>
          </a:xfrm>
        </p:spPr>
        <p:txBody>
          <a:bodyPr vert="horz" lIns="91440" tIns="45720" rIns="91440" bIns="45720" anchor="t"/>
          <a:lstStyle/>
          <a:p>
            <a:r>
              <a:rPr lang="en-US" sz="3600">
                <a:latin typeface="Arial"/>
                <a:cs typeface="Arial"/>
              </a:rPr>
              <a:t>4. Manage change as collaborations evolve</a:t>
            </a:r>
            <a:endParaRPr lang="en-US"/>
          </a:p>
        </p:txBody>
      </p:sp>
      <p:sp>
        <p:nvSpPr>
          <p:cNvPr id="6" name="TextBox 5">
            <a:extLst>
              <a:ext uri="{FF2B5EF4-FFF2-40B4-BE49-F238E27FC236}">
                <a16:creationId xmlns:a16="http://schemas.microsoft.com/office/drawing/2014/main" id="{15F852D1-BBAC-096D-2655-46828753C056}"/>
              </a:ext>
            </a:extLst>
          </p:cNvPr>
          <p:cNvSpPr txBox="1"/>
          <p:nvPr/>
        </p:nvSpPr>
        <p:spPr>
          <a:xfrm>
            <a:off x="595311" y="1345406"/>
            <a:ext cx="4250531" cy="1384995"/>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Collaboration is an ongoing choice, not a one-time decision</a:t>
            </a:r>
            <a:endParaRPr lang="en-US">
              <a:solidFill>
                <a:schemeClr val="bg1"/>
              </a:solidFill>
            </a:endParaRPr>
          </a:p>
        </p:txBody>
      </p:sp>
      <p:sp>
        <p:nvSpPr>
          <p:cNvPr id="12" name="Arrow: Right 11">
            <a:extLst>
              <a:ext uri="{FF2B5EF4-FFF2-40B4-BE49-F238E27FC236}">
                <a16:creationId xmlns:a16="http://schemas.microsoft.com/office/drawing/2014/main" id="{8D7F4CAE-3205-0DCF-A11A-EBE6AC04E479}"/>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32F08AE-F831-5023-D2CE-44C596C79909}"/>
              </a:ext>
            </a:extLst>
          </p:cNvPr>
          <p:cNvSpPr txBox="1"/>
          <p:nvPr/>
        </p:nvSpPr>
        <p:spPr>
          <a:xfrm>
            <a:off x="5906336" y="1531833"/>
            <a:ext cx="5469935"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Change takes many forms: staffing, scope, governance</a:t>
            </a:r>
            <a:endParaRPr lang="en-US">
              <a:solidFill>
                <a:schemeClr val="bg1"/>
              </a:solidFill>
              <a:cs typeface="Arial"/>
            </a:endParaRPr>
          </a:p>
        </p:txBody>
      </p:sp>
      <p:sp>
        <p:nvSpPr>
          <p:cNvPr id="16" name="TextBox 15">
            <a:extLst>
              <a:ext uri="{FF2B5EF4-FFF2-40B4-BE49-F238E27FC236}">
                <a16:creationId xmlns:a16="http://schemas.microsoft.com/office/drawing/2014/main" id="{218A8DB5-2116-784C-8171-307D8589C741}"/>
              </a:ext>
            </a:extLst>
          </p:cNvPr>
          <p:cNvSpPr txBox="1"/>
          <p:nvPr/>
        </p:nvSpPr>
        <p:spPr>
          <a:xfrm>
            <a:off x="5906336" y="2664249"/>
            <a:ext cx="5466593"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Document the present, and plan for change</a:t>
            </a:r>
            <a:endParaRPr lang="en-US">
              <a:solidFill>
                <a:schemeClr val="bg1"/>
              </a:solidFill>
            </a:endParaRPr>
          </a:p>
        </p:txBody>
      </p:sp>
      <p:sp>
        <p:nvSpPr>
          <p:cNvPr id="18" name="TextBox 17">
            <a:extLst>
              <a:ext uri="{FF2B5EF4-FFF2-40B4-BE49-F238E27FC236}">
                <a16:creationId xmlns:a16="http://schemas.microsoft.com/office/drawing/2014/main" id="{351DF117-AEA8-FFC7-59CA-E698A4152771}"/>
              </a:ext>
            </a:extLst>
          </p:cNvPr>
          <p:cNvSpPr txBox="1"/>
          <p:nvPr/>
        </p:nvSpPr>
        <p:spPr>
          <a:xfrm>
            <a:off x="5906336" y="3817832"/>
            <a:ext cx="5473835"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Informal may be fine...at first</a:t>
            </a:r>
            <a:endParaRPr lang="en-US">
              <a:solidFill>
                <a:schemeClr val="bg1"/>
              </a:solidFill>
            </a:endParaRPr>
          </a:p>
        </p:txBody>
      </p:sp>
      <p:sp>
        <p:nvSpPr>
          <p:cNvPr id="20" name="TextBox 19">
            <a:extLst>
              <a:ext uri="{FF2B5EF4-FFF2-40B4-BE49-F238E27FC236}">
                <a16:creationId xmlns:a16="http://schemas.microsoft.com/office/drawing/2014/main" id="{7BEDD92D-AE37-C77E-09DB-7460E5F70B73}"/>
              </a:ext>
            </a:extLst>
          </p:cNvPr>
          <p:cNvSpPr txBox="1"/>
          <p:nvPr/>
        </p:nvSpPr>
        <p:spPr>
          <a:xfrm>
            <a:off x="5906336" y="4530815"/>
            <a:ext cx="5469933"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Regularly review the status of the collaboration</a:t>
            </a:r>
            <a:endParaRPr lang="en-US" sz="2800">
              <a:solidFill>
                <a:schemeClr val="bg1"/>
              </a:solidFill>
              <a:cs typeface="Arial"/>
            </a:endParaRPr>
          </a:p>
        </p:txBody>
      </p:sp>
      <p:sp>
        <p:nvSpPr>
          <p:cNvPr id="8" name="TextBox 7">
            <a:extLst>
              <a:ext uri="{FF2B5EF4-FFF2-40B4-BE49-F238E27FC236}">
                <a16:creationId xmlns:a16="http://schemas.microsoft.com/office/drawing/2014/main" id="{FB8C4403-DEA3-24E6-8817-30A8096336E8}"/>
              </a:ext>
            </a:extLst>
          </p:cNvPr>
          <p:cNvSpPr txBox="1"/>
          <p:nvPr/>
        </p:nvSpPr>
        <p:spPr>
          <a:xfrm>
            <a:off x="684573" y="3240171"/>
            <a:ext cx="404060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"Partners should continually and intentionally choose whether and how to collaborate."</a:t>
            </a:r>
            <a:endParaRPr lang="en-US" i="1">
              <a:cs typeface="Arial"/>
            </a:endParaRPr>
          </a:p>
        </p:txBody>
      </p:sp>
    </p:spTree>
    <p:extLst>
      <p:ext uri="{BB962C8B-B14F-4D97-AF65-F5344CB8AC3E}">
        <p14:creationId xmlns:p14="http://schemas.microsoft.com/office/powerpoint/2010/main" val="28762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27DBE-3C18-9DB2-30DF-7717F3E79A71}"/>
              </a:ext>
            </a:extLst>
          </p:cNvPr>
          <p:cNvSpPr>
            <a:spLocks noGrp="1"/>
          </p:cNvSpPr>
          <p:nvPr>
            <p:ph type="body" sz="quarter" idx="13"/>
          </p:nvPr>
        </p:nvSpPr>
        <p:spPr>
          <a:xfrm>
            <a:off x="454382" y="288406"/>
            <a:ext cx="11252197" cy="1084589"/>
          </a:xfrm>
        </p:spPr>
        <p:txBody>
          <a:bodyPr vert="horz" lIns="91440" tIns="45720" rIns="91440" bIns="45720" anchor="t"/>
          <a:lstStyle/>
          <a:p>
            <a:r>
              <a:rPr lang="en-US" sz="3600">
                <a:latin typeface="Arial"/>
                <a:cs typeface="Arial"/>
              </a:rPr>
              <a:t>5. </a:t>
            </a:r>
            <a:r>
              <a:rPr lang="en-US" sz="3600" err="1">
                <a:latin typeface="Arial"/>
                <a:cs typeface="Arial"/>
              </a:rPr>
              <a:t>Rightsize</a:t>
            </a:r>
            <a:r>
              <a:rPr lang="en-US" sz="3600">
                <a:latin typeface="Arial"/>
                <a:cs typeface="Arial"/>
              </a:rPr>
              <a:t> the collaboration</a:t>
            </a:r>
          </a:p>
        </p:txBody>
      </p:sp>
      <p:sp>
        <p:nvSpPr>
          <p:cNvPr id="6" name="TextBox 5">
            <a:extLst>
              <a:ext uri="{FF2B5EF4-FFF2-40B4-BE49-F238E27FC236}">
                <a16:creationId xmlns:a16="http://schemas.microsoft.com/office/drawing/2014/main" id="{9631D771-72C6-8981-756E-BA521357C99A}"/>
              </a:ext>
            </a:extLst>
          </p:cNvPr>
          <p:cNvSpPr txBox="1"/>
          <p:nvPr/>
        </p:nvSpPr>
        <p:spPr>
          <a:xfrm>
            <a:off x="595311" y="1345406"/>
            <a:ext cx="4250531" cy="181588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Ambitions must be commensurate with partner resources and commitment</a:t>
            </a:r>
          </a:p>
        </p:txBody>
      </p:sp>
      <p:sp>
        <p:nvSpPr>
          <p:cNvPr id="8" name="Arrow: Right 7">
            <a:extLst>
              <a:ext uri="{FF2B5EF4-FFF2-40B4-BE49-F238E27FC236}">
                <a16:creationId xmlns:a16="http://schemas.microsoft.com/office/drawing/2014/main" id="{03ECFB3C-456C-86C2-9CC5-739CDD0E189A}"/>
              </a:ext>
              <a:ext uri="{C183D7F6-B498-43B3-948B-1728B52AA6E4}">
                <adec:decorative xmlns:adec="http://schemas.microsoft.com/office/drawing/2017/decorative" val="1"/>
              </a:ext>
            </a:extLst>
          </p:cNvPr>
          <p:cNvSpPr/>
          <p:nvPr/>
        </p:nvSpPr>
        <p:spPr>
          <a:xfrm>
            <a:off x="4975765" y="1793652"/>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2A1AA5-D4CE-2A9D-4494-2C8457ADE978}"/>
              </a:ext>
            </a:extLst>
          </p:cNvPr>
          <p:cNvSpPr txBox="1"/>
          <p:nvPr/>
        </p:nvSpPr>
        <p:spPr>
          <a:xfrm>
            <a:off x="5889625" y="1711192"/>
            <a:ext cx="3830634"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Starting small is fine</a:t>
            </a:r>
            <a:endParaRPr lang="en-US">
              <a:solidFill>
                <a:schemeClr val="bg1"/>
              </a:solidFill>
            </a:endParaRPr>
          </a:p>
        </p:txBody>
      </p:sp>
      <p:sp>
        <p:nvSpPr>
          <p:cNvPr id="9" name="TextBox 8">
            <a:extLst>
              <a:ext uri="{FF2B5EF4-FFF2-40B4-BE49-F238E27FC236}">
                <a16:creationId xmlns:a16="http://schemas.microsoft.com/office/drawing/2014/main" id="{74FE628B-6965-9698-108E-B7ABDAB48261}"/>
              </a:ext>
            </a:extLst>
          </p:cNvPr>
          <p:cNvSpPr txBox="1"/>
          <p:nvPr/>
        </p:nvSpPr>
        <p:spPr>
          <a:xfrm>
            <a:off x="5898883" y="2471882"/>
            <a:ext cx="5539845"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Staying small can also be fine</a:t>
            </a:r>
            <a:endParaRPr lang="en-US">
              <a:solidFill>
                <a:schemeClr val="bg1"/>
              </a:solidFill>
            </a:endParaRPr>
          </a:p>
        </p:txBody>
      </p:sp>
      <p:sp>
        <p:nvSpPr>
          <p:cNvPr id="11" name="TextBox 10">
            <a:extLst>
              <a:ext uri="{FF2B5EF4-FFF2-40B4-BE49-F238E27FC236}">
                <a16:creationId xmlns:a16="http://schemas.microsoft.com/office/drawing/2014/main" id="{7A13C837-14C9-E1BC-25E5-BB0C60047A82}"/>
              </a:ext>
            </a:extLst>
          </p:cNvPr>
          <p:cNvSpPr txBox="1"/>
          <p:nvPr/>
        </p:nvSpPr>
        <p:spPr>
          <a:xfrm>
            <a:off x="5900209" y="3215350"/>
            <a:ext cx="3869001" cy="954107"/>
          </a:xfrm>
          <a:prstGeom prst="rect">
            <a:avLst/>
          </a:prstGeom>
          <a:solidFill>
            <a:schemeClr val="accent2">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bg1"/>
                </a:solidFill>
                <a:cs typeface="Arial"/>
              </a:rPr>
              <a:t>Success can breed further collaboration</a:t>
            </a:r>
          </a:p>
        </p:txBody>
      </p:sp>
      <p:sp>
        <p:nvSpPr>
          <p:cNvPr id="15" name="TextBox 14">
            <a:extLst>
              <a:ext uri="{FF2B5EF4-FFF2-40B4-BE49-F238E27FC236}">
                <a16:creationId xmlns:a16="http://schemas.microsoft.com/office/drawing/2014/main" id="{558DFD2B-AD99-D4B6-1008-36CFF196A1AA}"/>
              </a:ext>
            </a:extLst>
          </p:cNvPr>
          <p:cNvSpPr txBox="1"/>
          <p:nvPr/>
        </p:nvSpPr>
        <p:spPr>
          <a:xfrm>
            <a:off x="5898886" y="4390100"/>
            <a:ext cx="5165457" cy="1384995"/>
          </a:xfrm>
          <a:prstGeom prst="rect">
            <a:avLst/>
          </a:prstGeom>
          <a:solidFill>
            <a:schemeClr val="accent2">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bg1"/>
                </a:solidFill>
                <a:cs typeface="Arial"/>
              </a:rPr>
              <a:t>Balance "everyone has a say" with efficient decision-making processes</a:t>
            </a:r>
            <a:endParaRPr lang="en-US">
              <a:solidFill>
                <a:schemeClr val="bg1"/>
              </a:solidFill>
            </a:endParaRPr>
          </a:p>
        </p:txBody>
      </p:sp>
      <p:sp>
        <p:nvSpPr>
          <p:cNvPr id="7" name="TextBox 6">
            <a:extLst>
              <a:ext uri="{FF2B5EF4-FFF2-40B4-BE49-F238E27FC236}">
                <a16:creationId xmlns:a16="http://schemas.microsoft.com/office/drawing/2014/main" id="{7F295FC6-3FFD-2999-F40C-16E36ADB99DE}"/>
              </a:ext>
            </a:extLst>
          </p:cNvPr>
          <p:cNvSpPr txBox="1"/>
          <p:nvPr/>
        </p:nvSpPr>
        <p:spPr>
          <a:xfrm>
            <a:off x="599906" y="3631754"/>
            <a:ext cx="45909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"I think it would be a good thing to revisit what more we could be doing together.”</a:t>
            </a:r>
          </a:p>
          <a:p>
            <a:endParaRPr lang="en-US" sz="2400">
              <a:cs typeface="Arial"/>
            </a:endParaRPr>
          </a:p>
          <a:p>
            <a:pPr algn="r"/>
            <a:r>
              <a:rPr lang="en-US" sz="2400">
                <a:cs typeface="Arial"/>
              </a:rPr>
              <a:t>- MFAH/Rice interviewee</a:t>
            </a:r>
          </a:p>
        </p:txBody>
      </p:sp>
    </p:spTree>
    <p:extLst>
      <p:ext uri="{BB962C8B-B14F-4D97-AF65-F5344CB8AC3E}">
        <p14:creationId xmlns:p14="http://schemas.microsoft.com/office/powerpoint/2010/main" val="23659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251E11-EF0E-859E-2F0D-1608456C3F2D}"/>
              </a:ext>
            </a:extLst>
          </p:cNvPr>
          <p:cNvSpPr>
            <a:spLocks noGrp="1"/>
          </p:cNvSpPr>
          <p:nvPr>
            <p:ph type="body" sz="quarter" idx="13"/>
          </p:nvPr>
        </p:nvSpPr>
        <p:spPr>
          <a:xfrm>
            <a:off x="466288" y="267239"/>
            <a:ext cx="11633197" cy="915256"/>
          </a:xfrm>
        </p:spPr>
        <p:txBody>
          <a:bodyPr vert="horz" lIns="91440" tIns="45720" rIns="91440" bIns="45720" anchor="t"/>
          <a:lstStyle/>
          <a:p>
            <a:r>
              <a:rPr lang="en-US" sz="3400">
                <a:latin typeface="Arial"/>
                <a:ea typeface="Calibri"/>
                <a:cs typeface="Arial"/>
              </a:rPr>
              <a:t>6. </a:t>
            </a:r>
            <a:r>
              <a:rPr lang="en-US" sz="3400">
                <a:latin typeface="Arial"/>
                <a:ea typeface="Calibri"/>
                <a:cs typeface="Calibri"/>
              </a:rPr>
              <a:t>Communicate effectively to collaborate successfully </a:t>
            </a:r>
            <a:endParaRPr lang="en-US" sz="3400">
              <a:latin typeface="Arial"/>
              <a:cs typeface="Arial"/>
            </a:endParaRPr>
          </a:p>
        </p:txBody>
      </p:sp>
      <p:sp>
        <p:nvSpPr>
          <p:cNvPr id="4" name="TextBox 3">
            <a:extLst>
              <a:ext uri="{FF2B5EF4-FFF2-40B4-BE49-F238E27FC236}">
                <a16:creationId xmlns:a16="http://schemas.microsoft.com/office/drawing/2014/main" id="{1F4AFE55-1AA5-FEBF-F470-D47EDE0B53EE}"/>
              </a:ext>
            </a:extLst>
          </p:cNvPr>
          <p:cNvSpPr txBox="1"/>
          <p:nvPr/>
        </p:nvSpPr>
        <p:spPr>
          <a:xfrm>
            <a:off x="595311" y="1345406"/>
            <a:ext cx="4250531" cy="1384995"/>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Communication is the "logistical backbone" of collaboration</a:t>
            </a:r>
          </a:p>
        </p:txBody>
      </p:sp>
      <p:sp>
        <p:nvSpPr>
          <p:cNvPr id="5" name="TextBox 4">
            <a:extLst>
              <a:ext uri="{FF2B5EF4-FFF2-40B4-BE49-F238E27FC236}">
                <a16:creationId xmlns:a16="http://schemas.microsoft.com/office/drawing/2014/main" id="{27AE8ABC-6097-700C-E204-23D68F2B7E0D}"/>
              </a:ext>
            </a:extLst>
          </p:cNvPr>
          <p:cNvSpPr txBox="1"/>
          <p:nvPr/>
        </p:nvSpPr>
        <p:spPr>
          <a:xfrm>
            <a:off x="5953125" y="1351359"/>
            <a:ext cx="5957884"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Use formal and informal channels</a:t>
            </a:r>
          </a:p>
        </p:txBody>
      </p:sp>
      <p:sp>
        <p:nvSpPr>
          <p:cNvPr id="6" name="TextBox 5">
            <a:extLst>
              <a:ext uri="{FF2B5EF4-FFF2-40B4-BE49-F238E27FC236}">
                <a16:creationId xmlns:a16="http://schemas.microsoft.com/office/drawing/2014/main" id="{9A0D29A7-8BF3-57EF-9F18-F763D5494684}"/>
              </a:ext>
            </a:extLst>
          </p:cNvPr>
          <p:cNvSpPr txBox="1"/>
          <p:nvPr/>
        </p:nvSpPr>
        <p:spPr>
          <a:xfrm>
            <a:off x="5941218" y="2603216"/>
            <a:ext cx="5243510"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Be in the same room together</a:t>
            </a:r>
          </a:p>
        </p:txBody>
      </p:sp>
      <p:sp>
        <p:nvSpPr>
          <p:cNvPr id="8" name="TextBox 1">
            <a:extLst>
              <a:ext uri="{FF2B5EF4-FFF2-40B4-BE49-F238E27FC236}">
                <a16:creationId xmlns:a16="http://schemas.microsoft.com/office/drawing/2014/main" id="{CDA2C65E-9A43-18DE-1FB5-0051FA8377EA}"/>
              </a:ext>
            </a:extLst>
          </p:cNvPr>
          <p:cNvSpPr txBox="1"/>
          <p:nvPr/>
        </p:nvSpPr>
        <p:spPr>
          <a:xfrm>
            <a:off x="5941219" y="3860176"/>
            <a:ext cx="4719636" cy="523220"/>
          </a:xfrm>
          <a:prstGeom prst="rect">
            <a:avLst/>
          </a:prstGeom>
          <a:solidFill>
            <a:schemeClr val="accent2">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bg1"/>
                </a:solidFill>
                <a:cs typeface="Arial"/>
              </a:rPr>
              <a:t>Be open and transparent</a:t>
            </a:r>
          </a:p>
        </p:txBody>
      </p:sp>
      <p:sp>
        <p:nvSpPr>
          <p:cNvPr id="9" name="TextBox 1">
            <a:extLst>
              <a:ext uri="{FF2B5EF4-FFF2-40B4-BE49-F238E27FC236}">
                <a16:creationId xmlns:a16="http://schemas.microsoft.com/office/drawing/2014/main" id="{CDA2C65E-9A43-18DE-1FB5-0051FA8377EA}"/>
              </a:ext>
            </a:extLst>
          </p:cNvPr>
          <p:cNvSpPr txBox="1"/>
          <p:nvPr/>
        </p:nvSpPr>
        <p:spPr>
          <a:xfrm>
            <a:off x="5941219" y="5105230"/>
            <a:ext cx="5112541" cy="523220"/>
          </a:xfrm>
          <a:prstGeom prst="rect">
            <a:avLst/>
          </a:prstGeom>
          <a:solidFill>
            <a:schemeClr val="accent2">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bg1"/>
                </a:solidFill>
                <a:cs typeface="Arial"/>
              </a:rPr>
              <a:t>Don't forget local colleagues</a:t>
            </a:r>
          </a:p>
        </p:txBody>
      </p:sp>
      <p:sp>
        <p:nvSpPr>
          <p:cNvPr id="11" name="TextBox 10">
            <a:extLst>
              <a:ext uri="{FF2B5EF4-FFF2-40B4-BE49-F238E27FC236}">
                <a16:creationId xmlns:a16="http://schemas.microsoft.com/office/drawing/2014/main" id="{A8B197A2-8AB4-E200-A357-0E0BD0570737}"/>
              </a:ext>
            </a:extLst>
          </p:cNvPr>
          <p:cNvSpPr txBox="1"/>
          <p:nvPr/>
        </p:nvSpPr>
        <p:spPr>
          <a:xfrm>
            <a:off x="595312" y="3137297"/>
            <a:ext cx="444698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“What keeps it going [is] definitely good communication and a constant upkeep of priorities and every year setting goals together.”</a:t>
            </a:r>
          </a:p>
          <a:p>
            <a:endParaRPr lang="en-US" sz="2400" i="1">
              <a:cs typeface="Arial"/>
            </a:endParaRPr>
          </a:p>
          <a:p>
            <a:pPr algn="r"/>
            <a:r>
              <a:rPr lang="en-US" sz="2400">
                <a:cs typeface="Arial"/>
              </a:rPr>
              <a:t>- WAM/CHC interviewee</a:t>
            </a:r>
          </a:p>
        </p:txBody>
      </p:sp>
      <p:sp>
        <p:nvSpPr>
          <p:cNvPr id="12" name="Arrow: Right 11">
            <a:extLst>
              <a:ext uri="{FF2B5EF4-FFF2-40B4-BE49-F238E27FC236}">
                <a16:creationId xmlns:a16="http://schemas.microsoft.com/office/drawing/2014/main" id="{2C2C29D5-9439-7AD4-00F3-6352EFB233E1}"/>
              </a:ext>
              <a:ext uri="{C183D7F6-B498-43B3-948B-1728B52AA6E4}">
                <adec:decorative xmlns:adec="http://schemas.microsoft.com/office/drawing/2017/decorative" val="1"/>
              </a:ext>
            </a:extLst>
          </p:cNvPr>
          <p:cNvSpPr/>
          <p:nvPr/>
        </p:nvSpPr>
        <p:spPr>
          <a:xfrm>
            <a:off x="5043801" y="1399045"/>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1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A0183-1936-38B3-65F7-8A101E73890D}"/>
              </a:ext>
            </a:extLst>
          </p:cNvPr>
          <p:cNvSpPr>
            <a:spLocks noGrp="1"/>
          </p:cNvSpPr>
          <p:nvPr>
            <p:ph type="body" sz="quarter" idx="13"/>
          </p:nvPr>
        </p:nvSpPr>
        <p:spPr>
          <a:xfrm>
            <a:off x="311716" y="261390"/>
            <a:ext cx="11252197" cy="728099"/>
          </a:xfrm>
        </p:spPr>
        <p:txBody>
          <a:bodyPr vert="horz" lIns="91440" tIns="45720" rIns="91440" bIns="45720" anchor="t"/>
          <a:lstStyle/>
          <a:p>
            <a:r>
              <a:rPr lang="en-US" sz="3400">
                <a:ea typeface="+mn-lt"/>
                <a:cs typeface="+mn-lt"/>
              </a:rPr>
              <a:t>7. </a:t>
            </a:r>
            <a:r>
              <a:rPr lang="en-US" sz="3600">
                <a:ea typeface="+mn-lt"/>
                <a:cs typeface="+mn-lt"/>
              </a:rPr>
              <a:t>Connect personally to collaborate institutionally</a:t>
            </a:r>
            <a:endParaRPr lang="en-US" sz="3600">
              <a:cs typeface="Arial"/>
            </a:endParaRPr>
          </a:p>
          <a:p>
            <a:endParaRPr lang="en-US">
              <a:cs typeface="Arial"/>
            </a:endParaRPr>
          </a:p>
        </p:txBody>
      </p:sp>
      <p:sp>
        <p:nvSpPr>
          <p:cNvPr id="3" name="TextBox 2">
            <a:extLst>
              <a:ext uri="{FF2B5EF4-FFF2-40B4-BE49-F238E27FC236}">
                <a16:creationId xmlns:a16="http://schemas.microsoft.com/office/drawing/2014/main" id="{C30ACE56-A4E6-6D81-4986-2C47A6A9CF5A}"/>
              </a:ext>
            </a:extLst>
          </p:cNvPr>
          <p:cNvSpPr txBox="1"/>
          <p:nvPr/>
        </p:nvSpPr>
        <p:spPr>
          <a:xfrm>
            <a:off x="511341" y="1149684"/>
            <a:ext cx="4100761" cy="1384995"/>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Relationships between </a:t>
            </a:r>
            <a:r>
              <a:rPr lang="en-US" sz="2800" b="1" i="1">
                <a:solidFill>
                  <a:schemeClr val="bg1"/>
                </a:solidFill>
                <a:cs typeface="Arial"/>
              </a:rPr>
              <a:t>people</a:t>
            </a:r>
            <a:r>
              <a:rPr lang="en-US" sz="2800" b="1">
                <a:solidFill>
                  <a:schemeClr val="bg1"/>
                </a:solidFill>
                <a:cs typeface="Arial"/>
              </a:rPr>
              <a:t> drive collaborations</a:t>
            </a:r>
          </a:p>
        </p:txBody>
      </p:sp>
      <p:sp>
        <p:nvSpPr>
          <p:cNvPr id="5" name="Arrow: Right 4">
            <a:extLst>
              <a:ext uri="{FF2B5EF4-FFF2-40B4-BE49-F238E27FC236}">
                <a16:creationId xmlns:a16="http://schemas.microsoft.com/office/drawing/2014/main" id="{EC6D5C6F-A8D7-6465-181F-45C8B4F6F5C5}"/>
              </a:ext>
              <a:ext uri="{C183D7F6-B498-43B3-948B-1728B52AA6E4}">
                <adec:decorative xmlns:adec="http://schemas.microsoft.com/office/drawing/2017/decorative" val="1"/>
              </a:ext>
            </a:extLst>
          </p:cNvPr>
          <p:cNvSpPr/>
          <p:nvPr/>
        </p:nvSpPr>
        <p:spPr>
          <a:xfrm>
            <a:off x="4856881" y="1415517"/>
            <a:ext cx="680751" cy="4251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9DBF5F-1E39-FC09-2A39-5F73A2749AA2}"/>
              </a:ext>
            </a:extLst>
          </p:cNvPr>
          <p:cNvSpPr txBox="1"/>
          <p:nvPr/>
        </p:nvSpPr>
        <p:spPr>
          <a:xfrm>
            <a:off x="6033336" y="1364728"/>
            <a:ext cx="5088936" cy="523220"/>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Build on familiarity and trust</a:t>
            </a:r>
          </a:p>
        </p:txBody>
      </p:sp>
      <p:sp>
        <p:nvSpPr>
          <p:cNvPr id="8" name="TextBox 7">
            <a:extLst>
              <a:ext uri="{FF2B5EF4-FFF2-40B4-BE49-F238E27FC236}">
                <a16:creationId xmlns:a16="http://schemas.microsoft.com/office/drawing/2014/main" id="{8DBF1C41-1633-24C2-69EC-040D8D9C460C}"/>
              </a:ext>
            </a:extLst>
          </p:cNvPr>
          <p:cNvSpPr txBox="1"/>
          <p:nvPr/>
        </p:nvSpPr>
        <p:spPr>
          <a:xfrm>
            <a:off x="6033335" y="2300517"/>
            <a:ext cx="5530093"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Leverage personal networks of collaboratively-minded leaders</a:t>
            </a:r>
          </a:p>
        </p:txBody>
      </p:sp>
      <p:sp>
        <p:nvSpPr>
          <p:cNvPr id="9" name="TextBox 8">
            <a:extLst>
              <a:ext uri="{FF2B5EF4-FFF2-40B4-BE49-F238E27FC236}">
                <a16:creationId xmlns:a16="http://schemas.microsoft.com/office/drawing/2014/main" id="{1E5867D3-93DC-C818-8320-6DBB06FB1C2D}"/>
              </a:ext>
            </a:extLst>
          </p:cNvPr>
          <p:cNvSpPr txBox="1"/>
          <p:nvPr/>
        </p:nvSpPr>
        <p:spPr>
          <a:xfrm>
            <a:off x="6033336" y="3650728"/>
            <a:ext cx="4864537"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Be aware of the power of one (and the risks)</a:t>
            </a:r>
          </a:p>
        </p:txBody>
      </p:sp>
      <p:sp>
        <p:nvSpPr>
          <p:cNvPr id="10" name="TextBox 9">
            <a:extLst>
              <a:ext uri="{FF2B5EF4-FFF2-40B4-BE49-F238E27FC236}">
                <a16:creationId xmlns:a16="http://schemas.microsoft.com/office/drawing/2014/main" id="{E6F13C9C-007D-C1C2-8177-4F7ADB6B8B31}"/>
              </a:ext>
            </a:extLst>
          </p:cNvPr>
          <p:cNvSpPr txBox="1"/>
          <p:nvPr/>
        </p:nvSpPr>
        <p:spPr>
          <a:xfrm>
            <a:off x="6033335" y="5000938"/>
            <a:ext cx="5530091" cy="954107"/>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Manage turnover by preserving local knowledge</a:t>
            </a:r>
          </a:p>
        </p:txBody>
      </p:sp>
      <p:sp>
        <p:nvSpPr>
          <p:cNvPr id="11" name="TextBox 10">
            <a:extLst>
              <a:ext uri="{FF2B5EF4-FFF2-40B4-BE49-F238E27FC236}">
                <a16:creationId xmlns:a16="http://schemas.microsoft.com/office/drawing/2014/main" id="{1142FF7F-9E99-A40E-2EA2-E062E04090ED}"/>
              </a:ext>
            </a:extLst>
          </p:cNvPr>
          <p:cNvSpPr txBox="1"/>
          <p:nvPr/>
        </p:nvSpPr>
        <p:spPr>
          <a:xfrm>
            <a:off x="504657" y="3144921"/>
            <a:ext cx="410410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mn-lt"/>
                <a:cs typeface="+mn-lt"/>
              </a:rPr>
              <a:t>"[I]t’s always a good thing to know people at your other local institutions and have some kind of relationship with them.”</a:t>
            </a:r>
          </a:p>
          <a:p>
            <a:endParaRPr lang="en-US" sz="2400">
              <a:cs typeface="Arial"/>
            </a:endParaRPr>
          </a:p>
          <a:p>
            <a:pPr algn="r"/>
            <a:r>
              <a:rPr lang="en-US" sz="2400">
                <a:cs typeface="Arial"/>
              </a:rPr>
              <a:t>- MFAH/Rice interviewee</a:t>
            </a:r>
          </a:p>
        </p:txBody>
      </p:sp>
    </p:spTree>
    <p:extLst>
      <p:ext uri="{BB962C8B-B14F-4D97-AF65-F5344CB8AC3E}">
        <p14:creationId xmlns:p14="http://schemas.microsoft.com/office/powerpoint/2010/main" val="215304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E6EFA-7123-F7B4-5869-0AA44F2C01FD}"/>
              </a:ext>
            </a:extLst>
          </p:cNvPr>
          <p:cNvSpPr>
            <a:spLocks noGrp="1"/>
          </p:cNvSpPr>
          <p:nvPr>
            <p:ph type="body" sz="quarter" idx="4294967295"/>
          </p:nvPr>
        </p:nvSpPr>
        <p:spPr>
          <a:xfrm>
            <a:off x="472109" y="457200"/>
            <a:ext cx="11252200" cy="915988"/>
          </a:xfrm>
        </p:spPr>
        <p:txBody>
          <a:bodyPr vert="horz" lIns="91440" tIns="45720" rIns="91440" bIns="45720" anchor="t">
            <a:normAutofit/>
          </a:bodyPr>
          <a:lstStyle/>
          <a:p>
            <a:pPr marL="0" indent="0">
              <a:buNone/>
            </a:pPr>
            <a:r>
              <a:rPr lang="en-US" sz="4400" b="1">
                <a:solidFill>
                  <a:schemeClr val="accent1">
                    <a:lumMod val="75000"/>
                  </a:schemeClr>
                </a:solidFill>
                <a:latin typeface="Arial"/>
                <a:cs typeface="Arial"/>
              </a:rPr>
              <a:t>Recommendations</a:t>
            </a:r>
          </a:p>
        </p:txBody>
      </p:sp>
      <p:sp>
        <p:nvSpPr>
          <p:cNvPr id="3" name="Text Placeholder 2">
            <a:extLst>
              <a:ext uri="{FF2B5EF4-FFF2-40B4-BE49-F238E27FC236}">
                <a16:creationId xmlns:a16="http://schemas.microsoft.com/office/drawing/2014/main" id="{5D873A84-CC66-558B-82BD-AD3939596C08}"/>
              </a:ext>
            </a:extLst>
          </p:cNvPr>
          <p:cNvSpPr>
            <a:spLocks noGrp="1"/>
          </p:cNvSpPr>
          <p:nvPr>
            <p:ph type="body" sz="quarter" idx="4294967295"/>
          </p:nvPr>
        </p:nvSpPr>
        <p:spPr>
          <a:xfrm>
            <a:off x="530087" y="1373188"/>
            <a:ext cx="6713331" cy="4475162"/>
          </a:xfrm>
        </p:spPr>
        <p:txBody>
          <a:bodyPr vert="horz" lIns="91440" tIns="45720" rIns="91440" bIns="45720" rtlCol="0" anchor="t">
            <a:noAutofit/>
          </a:bodyPr>
          <a:lstStyle/>
          <a:p>
            <a:pPr marL="457200" indent="-457200">
              <a:buAutoNum type="arabicPeriod"/>
            </a:pPr>
            <a:r>
              <a:rPr lang="en-US" sz="2400">
                <a:latin typeface="Arial"/>
                <a:ea typeface="+mn-lt"/>
                <a:cs typeface="+mn-lt"/>
              </a:rPr>
              <a:t>Identify true need, contribution, and value</a:t>
            </a:r>
            <a:endParaRPr lang="en-US" sz="2400">
              <a:latin typeface="Arial"/>
              <a:cs typeface="Arial"/>
            </a:endParaRPr>
          </a:p>
          <a:p>
            <a:pPr marL="457200" indent="-457200">
              <a:buAutoNum type="arabicPeriod"/>
            </a:pPr>
            <a:r>
              <a:rPr lang="en-US" sz="2400">
                <a:latin typeface="Arial"/>
                <a:ea typeface="+mn-lt"/>
                <a:cs typeface="+mn-lt"/>
              </a:rPr>
              <a:t>Embrace creative approaches to collaboration</a:t>
            </a:r>
          </a:p>
          <a:p>
            <a:pPr marL="457200" indent="-457200">
              <a:buAutoNum type="arabicPeriod"/>
            </a:pPr>
            <a:r>
              <a:rPr lang="en-US" sz="2400">
                <a:latin typeface="Arial"/>
                <a:ea typeface="+mn-lt"/>
                <a:cs typeface="+mn-lt"/>
              </a:rPr>
              <a:t>Form strong bonds with shared vision</a:t>
            </a:r>
          </a:p>
          <a:p>
            <a:pPr marL="457200" indent="-457200">
              <a:buAutoNum type="arabicPeriod"/>
            </a:pPr>
            <a:r>
              <a:rPr lang="en-US" sz="2400">
                <a:latin typeface="Arial"/>
                <a:ea typeface="+mn-lt"/>
                <a:cs typeface="+mn-lt"/>
              </a:rPr>
              <a:t>Manage change as collaborations evolve</a:t>
            </a:r>
          </a:p>
          <a:p>
            <a:pPr marL="457200" indent="-457200">
              <a:buAutoNum type="arabicPeriod"/>
            </a:pPr>
            <a:r>
              <a:rPr lang="en-US" sz="2400" err="1">
                <a:latin typeface="Arial"/>
                <a:ea typeface="+mn-lt"/>
                <a:cs typeface="+mn-lt"/>
              </a:rPr>
              <a:t>Rightsize</a:t>
            </a:r>
            <a:r>
              <a:rPr lang="en-US" sz="2400">
                <a:latin typeface="Arial"/>
                <a:ea typeface="+mn-lt"/>
                <a:cs typeface="+mn-lt"/>
              </a:rPr>
              <a:t> the collaboration</a:t>
            </a:r>
          </a:p>
          <a:p>
            <a:pPr marL="457200" indent="-457200">
              <a:buAutoNum type="arabicPeriod"/>
            </a:pPr>
            <a:r>
              <a:rPr lang="en-US" sz="2400">
                <a:latin typeface="Arial"/>
                <a:ea typeface="+mn-lt"/>
                <a:cs typeface="+mn-lt"/>
              </a:rPr>
              <a:t>Communicate effectively to collaborate successfully</a:t>
            </a:r>
          </a:p>
          <a:p>
            <a:pPr marL="457200" indent="-457200">
              <a:buAutoNum type="arabicPeriod"/>
            </a:pPr>
            <a:r>
              <a:rPr lang="en-US" sz="2400">
                <a:latin typeface="Arial"/>
                <a:ea typeface="+mn-lt"/>
                <a:cs typeface="+mn-lt"/>
              </a:rPr>
              <a:t>Connect personally to collaborate institutionally</a:t>
            </a:r>
          </a:p>
          <a:p>
            <a:pPr marL="456565" indent="-456565"/>
            <a:endParaRPr lang="en-US" sz="2400">
              <a:ea typeface="Calibri"/>
              <a:cs typeface="Arial"/>
            </a:endParaRPr>
          </a:p>
        </p:txBody>
      </p:sp>
      <p:pic>
        <p:nvPicPr>
          <p:cNvPr id="7" name="Picture 5">
            <a:extLst>
              <a:ext uri="{FF2B5EF4-FFF2-40B4-BE49-F238E27FC236}">
                <a16:creationId xmlns:a16="http://schemas.microsoft.com/office/drawing/2014/main" id="{63CCD5A7-D61B-C061-13B6-AAE72EC8FCDC}"/>
              </a:ext>
              <a:ext uri="{C183D7F6-B498-43B3-948B-1728B52AA6E4}">
                <adec:decorative xmlns:adec="http://schemas.microsoft.com/office/drawing/2017/decorative" val="1"/>
              </a:ext>
            </a:extLst>
          </p:cNvPr>
          <p:cNvPicPr>
            <a:picLocks noChangeAspect="1"/>
          </p:cNvPicPr>
          <p:nvPr/>
        </p:nvPicPr>
        <p:blipFill rotWithShape="1">
          <a:blip r:embed="rId3"/>
          <a:srcRect l="4756" t="3490" r="3098" b="4196"/>
          <a:stretch/>
        </p:blipFill>
        <p:spPr>
          <a:xfrm>
            <a:off x="7807270" y="609021"/>
            <a:ext cx="3606345" cy="4886592"/>
          </a:xfrm>
          <a:prstGeom prst="rect">
            <a:avLst/>
          </a:prstGeom>
        </p:spPr>
      </p:pic>
      <p:sp>
        <p:nvSpPr>
          <p:cNvPr id="8" name="TextBox 7">
            <a:extLst>
              <a:ext uri="{FF2B5EF4-FFF2-40B4-BE49-F238E27FC236}">
                <a16:creationId xmlns:a16="http://schemas.microsoft.com/office/drawing/2014/main" id="{AC03AFDE-5DAB-6E06-2F70-91BBE13028E2}"/>
              </a:ext>
            </a:extLst>
          </p:cNvPr>
          <p:cNvSpPr txBox="1"/>
          <p:nvPr/>
        </p:nvSpPr>
        <p:spPr>
          <a:xfrm>
            <a:off x="7139609" y="5607325"/>
            <a:ext cx="45885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u="sng">
                <a:solidFill>
                  <a:srgbClr val="2178B5"/>
                </a:solidFill>
                <a:latin typeface="Helvetica"/>
                <a:cs typeface="Helvetica"/>
                <a:hlinkClick r:id="rId4"/>
              </a:rPr>
              <a:t>oc.lc/sustaining-art-research-case-studies</a:t>
            </a:r>
            <a:endParaRPr lang="en-US"/>
          </a:p>
        </p:txBody>
      </p:sp>
    </p:spTree>
    <p:extLst>
      <p:ext uri="{BB962C8B-B14F-4D97-AF65-F5344CB8AC3E}">
        <p14:creationId xmlns:p14="http://schemas.microsoft.com/office/powerpoint/2010/main" val="418352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CA9D6-3C64-4F83-9AF8-E0C68EF9F193}"/>
              </a:ext>
            </a:extLst>
          </p:cNvPr>
          <p:cNvSpPr txBox="1"/>
          <p:nvPr/>
        </p:nvSpPr>
        <p:spPr>
          <a:xfrm>
            <a:off x="0" y="10926"/>
            <a:ext cx="12192000" cy="861775"/>
          </a:xfrm>
          <a:prstGeom prst="rect">
            <a:avLst/>
          </a:prstGeom>
          <a:solidFill>
            <a:schemeClr val="accent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8965" marR="0" lvl="1" indent="0" algn="ctr" defTabSz="609585" rtl="0" eaLnBrk="1" fontAlgn="auto" latinLnBrk="0" hangingPunct="1">
              <a:lnSpc>
                <a:spcPct val="100000"/>
              </a:lnSpc>
              <a:spcBef>
                <a:spcPts val="0"/>
              </a:spcBef>
              <a:spcAft>
                <a:spcPts val="0"/>
              </a:spcAft>
              <a:buClrTx/>
              <a:buSzTx/>
              <a:buFontTx/>
              <a:buNone/>
              <a:tabLst/>
              <a:defRPr/>
            </a:pPr>
            <a:r>
              <a:rPr lang="en-US" sz="4800">
                <a:solidFill>
                  <a:schemeClr val="bg1"/>
                </a:solidFill>
                <a:latin typeface="Arial"/>
              </a:rPr>
              <a:t>Questions?</a:t>
            </a:r>
            <a:endParaRPr lang="en-US" sz="4800" b="0" i="0" u="none" strike="noStrike" kern="1200" cap="none" spc="0" normalizeH="0" baseline="0" noProof="0">
              <a:ln>
                <a:noFill/>
              </a:ln>
              <a:solidFill>
                <a:schemeClr val="bg1"/>
              </a:solidFill>
              <a:effectLst/>
              <a:uLnTx/>
              <a:uFillTx/>
              <a:latin typeface="Arial"/>
              <a:cs typeface="Arial"/>
            </a:endParaRPr>
          </a:p>
        </p:txBody>
      </p:sp>
      <p:sp>
        <p:nvSpPr>
          <p:cNvPr id="5" name="Rectangle 4">
            <a:extLst>
              <a:ext uri="{FF2B5EF4-FFF2-40B4-BE49-F238E27FC236}">
                <a16:creationId xmlns:a16="http://schemas.microsoft.com/office/drawing/2014/main" id="{B228B403-ADE0-47BD-9785-EAC1108E9D74}"/>
              </a:ext>
            </a:extLst>
          </p:cNvPr>
          <p:cNvSpPr/>
          <p:nvPr/>
        </p:nvSpPr>
        <p:spPr>
          <a:xfrm>
            <a:off x="2074359" y="1727764"/>
            <a:ext cx="5178159" cy="1436291"/>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Dennis Massie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srgbClr val="1F497D"/>
              </a:solidFill>
              <a:effectLst/>
              <a:uLnTx/>
              <a:uFillTx/>
              <a:latin typeface="Arial"/>
              <a:ea typeface="+mn-ea"/>
              <a:cs typeface="+mn-cs"/>
            </a:endParaRPr>
          </a:p>
        </p:txBody>
      </p:sp>
      <p:sp>
        <p:nvSpPr>
          <p:cNvPr id="8" name="Rectangle 7">
            <a:extLst>
              <a:ext uri="{FF2B5EF4-FFF2-40B4-BE49-F238E27FC236}">
                <a16:creationId xmlns:a16="http://schemas.microsoft.com/office/drawing/2014/main" id="{80E05199-C6E0-408F-BDD3-4E78F5884BA3}"/>
              </a:ext>
            </a:extLst>
          </p:cNvPr>
          <p:cNvSpPr/>
          <p:nvPr/>
        </p:nvSpPr>
        <p:spPr>
          <a:xfrm>
            <a:off x="2136481" y="4087131"/>
            <a:ext cx="5829620"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Brian Lavoie</a:t>
            </a:r>
          </a:p>
        </p:txBody>
      </p:sp>
      <p:pic>
        <p:nvPicPr>
          <p:cNvPr id="10" name="Picture 9">
            <a:extLst>
              <a:ext uri="{FF2B5EF4-FFF2-40B4-BE49-F238E27FC236}">
                <a16:creationId xmlns:a16="http://schemas.microsoft.com/office/drawing/2014/main" id="{CE891AA3-1ADF-427B-874D-9E664691BA51}"/>
              </a:ext>
              <a:ext uri="{C183D7F6-B498-43B3-948B-1728B52AA6E4}">
                <adec:decorative xmlns:adec="http://schemas.microsoft.com/office/drawing/2017/decorative" val="1"/>
              </a:ext>
            </a:extLst>
          </p:cNvPr>
          <p:cNvPicPr>
            <a:picLocks noChangeAspect="1"/>
          </p:cNvPicPr>
          <p:nvPr/>
        </p:nvPicPr>
        <p:blipFill rotWithShape="1">
          <a:blip r:embed="rId3"/>
          <a:srcRect l="9826" r="14627"/>
          <a:stretch/>
        </p:blipFill>
        <p:spPr>
          <a:xfrm>
            <a:off x="5840778" y="1632235"/>
            <a:ext cx="1564342" cy="1982385"/>
          </a:xfrm>
          <a:prstGeom prst="rect">
            <a:avLst/>
          </a:prstGeom>
        </p:spPr>
      </p:pic>
      <p:sp>
        <p:nvSpPr>
          <p:cNvPr id="11" name="Rectangle 10">
            <a:extLst>
              <a:ext uri="{FF2B5EF4-FFF2-40B4-BE49-F238E27FC236}">
                <a16:creationId xmlns:a16="http://schemas.microsoft.com/office/drawing/2014/main" id="{B5204050-9C61-477F-88F2-E49D14AE38B5}"/>
              </a:ext>
            </a:extLst>
          </p:cNvPr>
          <p:cNvSpPr/>
          <p:nvPr/>
        </p:nvSpPr>
        <p:spPr>
          <a:xfrm>
            <a:off x="7391008" y="1727764"/>
            <a:ext cx="4571437"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Chela Scott Weber</a:t>
            </a:r>
          </a:p>
        </p:txBody>
      </p:sp>
      <p:sp>
        <p:nvSpPr>
          <p:cNvPr id="12" name="Text Placeholder 14">
            <a:extLst>
              <a:ext uri="{FF2B5EF4-FFF2-40B4-BE49-F238E27FC236}">
                <a16:creationId xmlns:a16="http://schemas.microsoft.com/office/drawing/2014/main" id="{10064A42-ED21-48C2-A6A3-58A6CB17C875}"/>
              </a:ext>
            </a:extLst>
          </p:cNvPr>
          <p:cNvSpPr txBox="1">
            <a:spLocks/>
          </p:cNvSpPr>
          <p:nvPr/>
        </p:nvSpPr>
        <p:spPr>
          <a:xfrm>
            <a:off x="2134722" y="2308186"/>
            <a:ext cx="3125248" cy="1346779"/>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Resource Sharing</a:t>
            </a:r>
          </a:p>
        </p:txBody>
      </p:sp>
      <p:sp>
        <p:nvSpPr>
          <p:cNvPr id="13" name="Text Placeholder 14">
            <a:extLst>
              <a:ext uri="{FF2B5EF4-FFF2-40B4-BE49-F238E27FC236}">
                <a16:creationId xmlns:a16="http://schemas.microsoft.com/office/drawing/2014/main" id="{83F108ED-2628-4DD5-B902-16D79E9DCC9F}"/>
              </a:ext>
            </a:extLst>
          </p:cNvPr>
          <p:cNvSpPr txBox="1">
            <a:spLocks/>
          </p:cNvSpPr>
          <p:nvPr/>
        </p:nvSpPr>
        <p:spPr>
          <a:xfrm>
            <a:off x="7490698" y="2308189"/>
            <a:ext cx="4096933" cy="973465"/>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Archives and Special Collections</a:t>
            </a:r>
          </a:p>
        </p:txBody>
      </p:sp>
      <p:sp>
        <p:nvSpPr>
          <p:cNvPr id="14" name="Text Placeholder 14">
            <a:extLst>
              <a:ext uri="{FF2B5EF4-FFF2-40B4-BE49-F238E27FC236}">
                <a16:creationId xmlns:a16="http://schemas.microsoft.com/office/drawing/2014/main" id="{70EF5E83-FA45-4E07-8C2F-29821DB75D33}"/>
              </a:ext>
            </a:extLst>
          </p:cNvPr>
          <p:cNvSpPr txBox="1">
            <a:spLocks/>
          </p:cNvSpPr>
          <p:nvPr/>
        </p:nvSpPr>
        <p:spPr>
          <a:xfrm>
            <a:off x="2137882" y="4637593"/>
            <a:ext cx="3679111" cy="966033"/>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Research Scientist</a:t>
            </a:r>
          </a:p>
        </p:txBody>
      </p:sp>
      <p:pic>
        <p:nvPicPr>
          <p:cNvPr id="3" name="Picture 3">
            <a:extLst>
              <a:ext uri="{FF2B5EF4-FFF2-40B4-BE49-F238E27FC236}">
                <a16:creationId xmlns:a16="http://schemas.microsoft.com/office/drawing/2014/main" id="{05D0908C-FCD6-42B7-056A-56223206A4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7387" y="1634754"/>
            <a:ext cx="1456040" cy="1970153"/>
          </a:xfrm>
          <a:prstGeom prst="rect">
            <a:avLst/>
          </a:prstGeom>
        </p:spPr>
      </p:pic>
      <p:pic>
        <p:nvPicPr>
          <p:cNvPr id="2" name="Picture 3">
            <a:extLst>
              <a:ext uri="{FF2B5EF4-FFF2-40B4-BE49-F238E27FC236}">
                <a16:creationId xmlns:a16="http://schemas.microsoft.com/office/drawing/2014/main" id="{9B401E0B-C233-47AE-80AF-128503AE98F0}"/>
              </a:ext>
              <a:ext uri="{C183D7F6-B498-43B3-948B-1728B52AA6E4}">
                <adec:decorative xmlns:adec="http://schemas.microsoft.com/office/drawing/2017/decorative" val="1"/>
              </a:ext>
            </a:extLst>
          </p:cNvPr>
          <p:cNvPicPr>
            <a:picLocks noChangeAspect="1"/>
          </p:cNvPicPr>
          <p:nvPr/>
        </p:nvPicPr>
        <p:blipFill rotWithShape="1">
          <a:blip r:embed="rId5"/>
          <a:srcRect l="38363" t="12134" r="3049" b="28243"/>
          <a:stretch/>
        </p:blipFill>
        <p:spPr>
          <a:xfrm>
            <a:off x="535104" y="4130702"/>
            <a:ext cx="1475934" cy="2012567"/>
          </a:xfrm>
          <a:prstGeom prst="rect">
            <a:avLst/>
          </a:prstGeom>
        </p:spPr>
      </p:pic>
      <p:pic>
        <p:nvPicPr>
          <p:cNvPr id="4" name="Picture 5">
            <a:extLst>
              <a:ext uri="{FF2B5EF4-FFF2-40B4-BE49-F238E27FC236}">
                <a16:creationId xmlns:a16="http://schemas.microsoft.com/office/drawing/2014/main" id="{D912F4A5-2AFF-1DC5-64A0-267C9CD396C7}"/>
              </a:ext>
              <a:ext uri="{C183D7F6-B498-43B3-948B-1728B52AA6E4}">
                <adec:decorative xmlns:adec="http://schemas.microsoft.com/office/drawing/2017/decorative" val="1"/>
              </a:ext>
            </a:extLst>
          </p:cNvPr>
          <p:cNvPicPr>
            <a:picLocks noChangeAspect="1"/>
          </p:cNvPicPr>
          <p:nvPr/>
        </p:nvPicPr>
        <p:blipFill rotWithShape="1">
          <a:blip r:embed="rId6"/>
          <a:srcRect l="7547" t="7362" r="4151" b="11963"/>
          <a:stretch/>
        </p:blipFill>
        <p:spPr>
          <a:xfrm>
            <a:off x="5839160" y="4179943"/>
            <a:ext cx="1650489" cy="1858363"/>
          </a:xfrm>
          <a:prstGeom prst="rect">
            <a:avLst/>
          </a:prstGeom>
        </p:spPr>
      </p:pic>
      <p:sp>
        <p:nvSpPr>
          <p:cNvPr id="6" name="TextBox 5">
            <a:extLst>
              <a:ext uri="{FF2B5EF4-FFF2-40B4-BE49-F238E27FC236}">
                <a16:creationId xmlns:a16="http://schemas.microsoft.com/office/drawing/2014/main" id="{4B387142-CCDE-37C7-05EF-14C4A1528D96}"/>
              </a:ext>
            </a:extLst>
          </p:cNvPr>
          <p:cNvSpPr txBox="1"/>
          <p:nvPr/>
        </p:nvSpPr>
        <p:spPr>
          <a:xfrm>
            <a:off x="7642755" y="4639966"/>
            <a:ext cx="3956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Senior Program Officer, </a:t>
            </a:r>
            <a:br>
              <a:rPr lang="en-US" sz="2400">
                <a:cs typeface="Arial"/>
              </a:rPr>
            </a:br>
            <a:r>
              <a:rPr lang="en-US" sz="2400"/>
              <a:t>Learning and Engagement</a:t>
            </a:r>
            <a:endParaRPr lang="en-US"/>
          </a:p>
        </p:txBody>
      </p:sp>
      <p:sp>
        <p:nvSpPr>
          <p:cNvPr id="7" name="TextBox 6">
            <a:extLst>
              <a:ext uri="{FF2B5EF4-FFF2-40B4-BE49-F238E27FC236}">
                <a16:creationId xmlns:a16="http://schemas.microsoft.com/office/drawing/2014/main" id="{11C8AA60-AA5C-0FB4-8255-CE60A3811631}"/>
              </a:ext>
            </a:extLst>
          </p:cNvPr>
          <p:cNvSpPr txBox="1"/>
          <p:nvPr/>
        </p:nvSpPr>
        <p:spPr>
          <a:xfrm>
            <a:off x="7642754" y="4024141"/>
            <a:ext cx="4111977"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rgbClr val="1F497D"/>
                </a:solidFill>
              </a:rPr>
              <a:t>Mercy Procaccini</a:t>
            </a:r>
            <a:endParaRPr lang="en-US"/>
          </a:p>
        </p:txBody>
      </p:sp>
    </p:spTree>
    <p:extLst>
      <p:ext uri="{BB962C8B-B14F-4D97-AF65-F5344CB8AC3E}">
        <p14:creationId xmlns:p14="http://schemas.microsoft.com/office/powerpoint/2010/main" val="409871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BCAFD2-A074-1C48-9EC8-AFCAD94808C9}"/>
              </a:ext>
            </a:extLst>
          </p:cNvPr>
          <p:cNvSpPr txBox="1"/>
          <p:nvPr/>
        </p:nvSpPr>
        <p:spPr>
          <a:xfrm>
            <a:off x="838199" y="3429000"/>
            <a:ext cx="2902527" cy="1323439"/>
          </a:xfrm>
          <a:prstGeom prst="rect">
            <a:avLst/>
          </a:prstGeom>
          <a:noFill/>
        </p:spPr>
        <p:txBody>
          <a:bodyPr wrap="square" lIns="91440" tIns="45720" rIns="91440" bIns="45720" rtlCol="0" anchor="t">
            <a:spAutoFit/>
          </a:bodyPr>
          <a:lstStyle/>
          <a:p>
            <a:pPr algn="ctr"/>
            <a:r>
              <a:rPr lang="en-US" sz="4000" b="1" dirty="0"/>
              <a:t>Connect with us</a:t>
            </a:r>
            <a:endParaRPr lang="en-US" sz="4000" b="1" dirty="0">
              <a:cs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3990311" y="963877"/>
            <a:ext cx="7911632" cy="4930246"/>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3000"/>
              <a:t>Project page / download the reports: </a:t>
            </a:r>
            <a:r>
              <a:rPr lang="en-US" sz="3000">
                <a:solidFill>
                  <a:srgbClr val="000000"/>
                </a:solidFill>
                <a:ea typeface="+mn-lt"/>
                <a:cs typeface="+mn-lt"/>
              </a:rPr>
              <a:t> </a:t>
            </a:r>
            <a:r>
              <a:rPr lang="en-US" sz="2800" b="1">
                <a:solidFill>
                  <a:srgbClr val="0563C1"/>
                </a:solidFill>
                <a:ea typeface="+mn-lt"/>
                <a:cs typeface="+mn-lt"/>
                <a:hlinkClick r:id="rId3"/>
              </a:rPr>
              <a:t>https://oc.lc/art-collective-collection</a:t>
            </a:r>
            <a:endParaRPr lang="en-US" sz="2800" b="1">
              <a:cs typeface="Arial"/>
            </a:endParaRPr>
          </a:p>
          <a:p>
            <a:pPr lvl="1" indent="-228600">
              <a:lnSpc>
                <a:spcPct val="90000"/>
              </a:lnSpc>
              <a:spcAft>
                <a:spcPts val="600"/>
              </a:spcAft>
              <a:buFont typeface="Arial" panose="020B0604020202020204" pitchFamily="34" charset="0"/>
              <a:buChar char="•"/>
            </a:pPr>
            <a:endParaRPr lang="en-US" sz="3000"/>
          </a:p>
          <a:p>
            <a:pPr lvl="1" indent="-228600">
              <a:lnSpc>
                <a:spcPct val="90000"/>
              </a:lnSpc>
              <a:spcAft>
                <a:spcPts val="600"/>
              </a:spcAft>
              <a:buFont typeface="Arial" panose="020B0604020202020204" pitchFamily="34" charset="0"/>
              <a:buChar char="•"/>
            </a:pPr>
            <a:r>
              <a:rPr lang="en-US" sz="3000"/>
              <a:t>Join our Art &amp; Architecture Group email list </a:t>
            </a:r>
            <a:r>
              <a:rPr lang="en-US" sz="2800" b="1">
                <a:hlinkClick r:id="rId4"/>
              </a:rPr>
              <a:t>https://www.oclc.org/research/partnership/lists.html</a:t>
            </a:r>
            <a:endParaRPr lang="en-US" sz="2800" b="1">
              <a:cs typeface="Arial"/>
            </a:endParaRPr>
          </a:p>
          <a:p>
            <a:pPr>
              <a:lnSpc>
                <a:spcPct val="90000"/>
              </a:lnSpc>
              <a:spcAft>
                <a:spcPts val="600"/>
              </a:spcAft>
            </a:pPr>
            <a:endParaRPr lang="en-US" sz="3200"/>
          </a:p>
          <a:p>
            <a:pPr lvl="1" indent="-228600">
              <a:lnSpc>
                <a:spcPct val="90000"/>
              </a:lnSpc>
              <a:spcAft>
                <a:spcPts val="600"/>
              </a:spcAft>
              <a:buFont typeface="Arial" panose="020B0604020202020204" pitchFamily="34" charset="0"/>
              <a:buChar char="•"/>
            </a:pPr>
            <a:r>
              <a:rPr lang="en-US" sz="3200"/>
              <a:t>Email Chela at </a:t>
            </a:r>
            <a:r>
              <a:rPr lang="en-US" sz="3200">
                <a:hlinkClick r:id="rId5"/>
              </a:rPr>
              <a:t>weberc@oclc.org</a:t>
            </a:r>
            <a:r>
              <a:rPr lang="en-US" sz="3200"/>
              <a:t> </a:t>
            </a:r>
            <a:r>
              <a:rPr lang="en-US" sz="3200" b="1"/>
              <a:t>  </a:t>
            </a:r>
            <a:endParaRPr lang="en-US" sz="3200" b="1">
              <a:cs typeface="Arial"/>
            </a:endParaRPr>
          </a:p>
          <a:p>
            <a:pPr marL="228600" lvl="1">
              <a:lnSpc>
                <a:spcPct val="90000"/>
              </a:lnSpc>
              <a:spcAft>
                <a:spcPts val="600"/>
              </a:spcAft>
            </a:pPr>
            <a:r>
              <a:rPr lang="en-US" sz="3200" b="1">
                <a:solidFill>
                  <a:schemeClr val="accent1"/>
                </a:solidFill>
              </a:rPr>
              <a:t>  </a:t>
            </a:r>
            <a:r>
              <a:rPr lang="en-US" sz="3200"/>
              <a:t>or Dennis at </a:t>
            </a:r>
            <a:r>
              <a:rPr lang="en-US" sz="3200">
                <a:hlinkClick r:id="rId6"/>
              </a:rPr>
              <a:t>massied@oclc.org</a:t>
            </a:r>
            <a:r>
              <a:rPr lang="en-US" sz="3200"/>
              <a:t> </a:t>
            </a:r>
            <a:endParaRPr lang="en-US" sz="3200">
              <a:solidFill>
                <a:schemeClr val="accent1"/>
              </a:solidFill>
            </a:endParaRPr>
          </a:p>
        </p:txBody>
      </p:sp>
      <p:pic>
        <p:nvPicPr>
          <p:cNvPr id="4" name="Picture 3">
            <a:extLst>
              <a:ext uri="{FF2B5EF4-FFF2-40B4-BE49-F238E27FC236}">
                <a16:creationId xmlns:a16="http://schemas.microsoft.com/office/drawing/2014/main" id="{1454EDC7-BCF1-C444-BB28-8780EFCFEC08}"/>
              </a:ext>
              <a:ext uri="{C183D7F6-B498-43B3-948B-1728B52AA6E4}">
                <adec:decorative xmlns:adec="http://schemas.microsoft.com/office/drawing/2017/decorative" val="1"/>
              </a:ext>
            </a:extLst>
          </p:cNvPr>
          <p:cNvPicPr>
            <a:picLocks noChangeAspect="1"/>
          </p:cNvPicPr>
          <p:nvPr/>
        </p:nvPicPr>
        <p:blipFill rotWithShape="1">
          <a:blip r:embed="rId7">
            <a:lum bright="-100000" contrast="-70000"/>
          </a:blip>
          <a:srcRect l="-16615" t="-8437" r="-16615" b="-8437"/>
          <a:stretch/>
        </p:blipFill>
        <p:spPr>
          <a:xfrm>
            <a:off x="1087785" y="1331353"/>
            <a:ext cx="2270285" cy="1911926"/>
          </a:xfrm>
          <a:prstGeom prst="rect">
            <a:avLst/>
          </a:prstGeom>
        </p:spPr>
      </p:pic>
    </p:spTree>
    <p:extLst>
      <p:ext uri="{BB962C8B-B14F-4D97-AF65-F5344CB8AC3E}">
        <p14:creationId xmlns:p14="http://schemas.microsoft.com/office/powerpoint/2010/main" val="155989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D485ADF-6850-631E-33FB-3F064F4EDE02}"/>
              </a:ext>
            </a:extLst>
          </p:cNvPr>
          <p:cNvSpPr txBox="1">
            <a:spLocks/>
          </p:cNvSpPr>
          <p:nvPr/>
        </p:nvSpPr>
        <p:spPr>
          <a:xfrm>
            <a:off x="1443325" y="934817"/>
            <a:ext cx="7990505" cy="4126837"/>
          </a:xfrm>
          <a:prstGeom prst="rect">
            <a:avLst/>
          </a:prstGeom>
        </p:spPr>
        <p:txBody>
          <a:bodyPr vert="horz" lIns="91440" tIns="45720" rIns="91440" bIns="45720" anchor="t"/>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6600" b="1">
                <a:solidFill>
                  <a:srgbClr val="0070C0"/>
                </a:solidFill>
                <a:latin typeface="Arial"/>
                <a:cs typeface="Arial"/>
              </a:rPr>
              <a:t>Art libraries</a:t>
            </a:r>
            <a:r>
              <a:rPr lang="en-US" sz="6600" b="1">
                <a:latin typeface="Arial"/>
                <a:cs typeface="Arial"/>
              </a:rPr>
              <a:t> </a:t>
            </a:r>
            <a:r>
              <a:rPr lang="en-US" sz="6600" b="1">
                <a:solidFill>
                  <a:srgbClr val="1F497D"/>
                </a:solidFill>
                <a:latin typeface="Arial"/>
                <a:ea typeface="+mn-lt"/>
                <a:cs typeface="+mn-lt"/>
              </a:rPr>
              <a:t>bring great value to collaborations.</a:t>
            </a:r>
            <a:r>
              <a:rPr lang="en-US" sz="6600" b="1">
                <a:solidFill>
                  <a:srgbClr val="000000"/>
                </a:solidFill>
                <a:latin typeface="Arial"/>
                <a:ea typeface="+mn-lt"/>
                <a:cs typeface="+mn-lt"/>
              </a:rPr>
              <a:t> </a:t>
            </a:r>
            <a:endParaRPr lang="en-US" sz="6600" b="1">
              <a:latin typeface="Arial"/>
              <a:ea typeface="Calibri" panose="020F0502020204030204"/>
              <a:cs typeface="Arial"/>
            </a:endParaRPr>
          </a:p>
        </p:txBody>
      </p:sp>
      <p:sp>
        <p:nvSpPr>
          <p:cNvPr id="2" name="Rectangle 1">
            <a:extLst>
              <a:ext uri="{FF2B5EF4-FFF2-40B4-BE49-F238E27FC236}">
                <a16:creationId xmlns:a16="http://schemas.microsoft.com/office/drawing/2014/main" id="{630B066D-1BAB-199C-C37D-D4A1381A51CE}"/>
              </a:ext>
              <a:ext uri="{C183D7F6-B498-43B3-948B-1728B52AA6E4}">
                <adec:decorative xmlns:adec="http://schemas.microsoft.com/office/drawing/2017/decorative" val="1"/>
              </a:ext>
            </a:extLst>
          </p:cNvPr>
          <p:cNvSpPr/>
          <p:nvPr/>
        </p:nvSpPr>
        <p:spPr>
          <a:xfrm>
            <a:off x="-8283" y="-8283"/>
            <a:ext cx="753717" cy="6882848"/>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85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2B0D74-519B-6BED-FF2A-66D85AEDF3B6}"/>
              </a:ext>
            </a:extLst>
          </p:cNvPr>
          <p:cNvSpPr txBox="1"/>
          <p:nvPr/>
        </p:nvSpPr>
        <p:spPr>
          <a:xfrm>
            <a:off x="409574" y="476249"/>
            <a:ext cx="435292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5">
                    <a:lumMod val="50000"/>
                  </a:schemeClr>
                </a:solidFill>
                <a:latin typeface="Arial"/>
                <a:cs typeface="Calibri" panose="020F0502020204030204"/>
              </a:rPr>
              <a:t>Beginnings</a:t>
            </a:r>
          </a:p>
        </p:txBody>
      </p:sp>
      <p:sp>
        <p:nvSpPr>
          <p:cNvPr id="6" name="TextBox 5">
            <a:extLst>
              <a:ext uri="{FF2B5EF4-FFF2-40B4-BE49-F238E27FC236}">
                <a16:creationId xmlns:a16="http://schemas.microsoft.com/office/drawing/2014/main" id="{F2ABA123-F23C-4F30-8E4C-6491CB956897}"/>
              </a:ext>
            </a:extLst>
          </p:cNvPr>
          <p:cNvSpPr txBox="1"/>
          <p:nvPr/>
        </p:nvSpPr>
        <p:spPr>
          <a:xfrm>
            <a:off x="5632627" y="1718579"/>
            <a:ext cx="4986229" cy="2923877"/>
          </a:xfrm>
          <a:prstGeom prst="rect">
            <a:avLst/>
          </a:prstGeom>
          <a:solidFill>
            <a:schemeClr val="tx2">
              <a:lumMod val="75000"/>
            </a:schemeClr>
          </a:solidFill>
        </p:spPr>
        <p:txBody>
          <a:bodyPr wrap="square" lIns="91440" tIns="45720" rIns="91440" bIns="45720" rtlCol="0" anchor="t">
            <a:spAutoFit/>
          </a:bodyPr>
          <a:lstStyle/>
          <a:p>
            <a:r>
              <a:rPr lang="en-US" sz="2300">
                <a:solidFill>
                  <a:schemeClr val="bg1"/>
                </a:solidFill>
                <a:latin typeface="Arial"/>
                <a:cs typeface="Arial"/>
              </a:rPr>
              <a:t>Attendees of OCLC session on shared print and offsite storage</a:t>
            </a:r>
          </a:p>
          <a:p>
            <a:endParaRPr lang="en-US" sz="2300">
              <a:solidFill>
                <a:schemeClr val="bg1"/>
              </a:solidFill>
              <a:latin typeface="Arial"/>
              <a:cs typeface="Arial"/>
            </a:endParaRPr>
          </a:p>
          <a:p>
            <a:pPr marL="342900" indent="-342900">
              <a:buFont typeface="Arial" panose="020B0604020202020204" pitchFamily="34" charset="0"/>
              <a:buChar char="•"/>
            </a:pPr>
            <a:r>
              <a:rPr lang="en-US" sz="2300">
                <a:solidFill>
                  <a:schemeClr val="bg1"/>
                </a:solidFill>
                <a:latin typeface="Arial"/>
                <a:cs typeface="Arial"/>
              </a:rPr>
              <a:t>Cleveland Museum of Art</a:t>
            </a:r>
            <a:endParaRPr lang="en-US" sz="2300">
              <a:solidFill>
                <a:schemeClr val="bg1"/>
              </a:solidFill>
              <a:ea typeface="Calibri"/>
              <a:cs typeface="Calibri"/>
            </a:endParaRPr>
          </a:p>
          <a:p>
            <a:pPr marL="342900" indent="-342900">
              <a:buFont typeface="Arial" panose="020B0604020202020204" pitchFamily="34" charset="0"/>
              <a:buChar char="•"/>
            </a:pPr>
            <a:r>
              <a:rPr lang="en-US" sz="2300">
                <a:solidFill>
                  <a:schemeClr val="bg1"/>
                </a:solidFill>
                <a:latin typeface="Arial"/>
                <a:cs typeface="Arial"/>
              </a:rPr>
              <a:t>Frick Art Reference Library</a:t>
            </a:r>
          </a:p>
          <a:p>
            <a:pPr marL="342900" indent="-342900">
              <a:buFont typeface="Arial" panose="020B0604020202020204" pitchFamily="34" charset="0"/>
              <a:buChar char="•"/>
            </a:pPr>
            <a:r>
              <a:rPr lang="en-US" sz="2300">
                <a:solidFill>
                  <a:schemeClr val="bg1"/>
                </a:solidFill>
                <a:latin typeface="Arial"/>
                <a:cs typeface="Arial"/>
              </a:rPr>
              <a:t>Getty Research Institute</a:t>
            </a:r>
          </a:p>
          <a:p>
            <a:pPr marL="342900" indent="-342900">
              <a:buFont typeface="Arial" panose="020B0604020202020204" pitchFamily="34" charset="0"/>
              <a:buChar char="•"/>
            </a:pPr>
            <a:r>
              <a:rPr lang="en-US" sz="2300">
                <a:solidFill>
                  <a:schemeClr val="bg1"/>
                </a:solidFill>
                <a:latin typeface="Arial"/>
                <a:cs typeface="Arial"/>
              </a:rPr>
              <a:t>Museum of Fine Arts, Houston</a:t>
            </a:r>
          </a:p>
          <a:p>
            <a:pPr marL="342900" indent="-342900">
              <a:buFont typeface="Arial" panose="020B0604020202020204" pitchFamily="34" charset="0"/>
              <a:buChar char="•"/>
            </a:pPr>
            <a:r>
              <a:rPr lang="en-US" sz="2300">
                <a:solidFill>
                  <a:schemeClr val="bg1"/>
                </a:solidFill>
                <a:latin typeface="Arial"/>
                <a:cs typeface="Arial"/>
              </a:rPr>
              <a:t>University of Nevada, Las Vegas</a:t>
            </a:r>
          </a:p>
        </p:txBody>
      </p:sp>
      <p:sp>
        <p:nvSpPr>
          <p:cNvPr id="8" name="TextBox 7">
            <a:extLst>
              <a:ext uri="{FF2B5EF4-FFF2-40B4-BE49-F238E27FC236}">
                <a16:creationId xmlns:a16="http://schemas.microsoft.com/office/drawing/2014/main" id="{416D2F54-73C5-8709-336E-1A0392A8A780}"/>
              </a:ext>
            </a:extLst>
          </p:cNvPr>
          <p:cNvSpPr txBox="1"/>
          <p:nvPr/>
        </p:nvSpPr>
        <p:spPr>
          <a:xfrm>
            <a:off x="1745849" y="4528616"/>
            <a:ext cx="93095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chemeClr val="accent5">
                  <a:lumMod val="50000"/>
                </a:schemeClr>
              </a:solidFill>
              <a:latin typeface="Arial"/>
              <a:ea typeface="Calibri"/>
              <a:cs typeface="Calibri"/>
            </a:endParaRPr>
          </a:p>
          <a:p>
            <a:pPr marL="285750" indent="-285750">
              <a:buFont typeface="Arial"/>
              <a:buChar char="•"/>
            </a:pPr>
            <a:r>
              <a:rPr lang="en-US" sz="2400" b="1">
                <a:solidFill>
                  <a:schemeClr val="accent5">
                    <a:lumMod val="50000"/>
                  </a:schemeClr>
                </a:solidFill>
                <a:latin typeface="Arial"/>
                <a:ea typeface="Calibri"/>
                <a:cs typeface="Calibri"/>
              </a:rPr>
              <a:t>Acute lack of storage space</a:t>
            </a:r>
            <a:endParaRPr lang="en-US" sz="2400" b="1">
              <a:solidFill>
                <a:schemeClr val="accent5">
                  <a:lumMod val="50000"/>
                </a:schemeClr>
              </a:solidFill>
              <a:latin typeface="Arial"/>
              <a:cs typeface="Arial"/>
            </a:endParaRPr>
          </a:p>
          <a:p>
            <a:pPr marL="285750" indent="-285750">
              <a:buFont typeface="Arial"/>
              <a:buChar char="•"/>
            </a:pPr>
            <a:r>
              <a:rPr lang="en-US" sz="2400" b="1">
                <a:solidFill>
                  <a:schemeClr val="accent5">
                    <a:lumMod val="50000"/>
                  </a:schemeClr>
                </a:solidFill>
                <a:latin typeface="Arial"/>
                <a:ea typeface="Calibri"/>
                <a:cs typeface="Calibri"/>
              </a:rPr>
              <a:t>Gaps in shared knowledge about peers' collections</a:t>
            </a:r>
          </a:p>
          <a:p>
            <a:pPr marL="285750" indent="-285750">
              <a:buFont typeface="Arial"/>
              <a:buChar char="•"/>
            </a:pPr>
            <a:r>
              <a:rPr lang="en-US" sz="2400" b="1">
                <a:solidFill>
                  <a:schemeClr val="accent5">
                    <a:lumMod val="50000"/>
                  </a:schemeClr>
                </a:solidFill>
                <a:latin typeface="Arial"/>
                <a:ea typeface="Calibri"/>
                <a:cs typeface="Calibri"/>
              </a:rPr>
              <a:t>Perceived value in art libraries partnering with other libraries</a:t>
            </a:r>
          </a:p>
        </p:txBody>
      </p:sp>
      <p:pic>
        <p:nvPicPr>
          <p:cNvPr id="2" name="Picture 1" descr="ARLIS North America&#10;47th Annual Conference&#10;March 2019">
            <a:extLst>
              <a:ext uri="{FF2B5EF4-FFF2-40B4-BE49-F238E27FC236}">
                <a16:creationId xmlns:a16="http://schemas.microsoft.com/office/drawing/2014/main" id="{255C51B7-45B0-451D-B252-12ADCF572644}"/>
              </a:ext>
            </a:extLst>
          </p:cNvPr>
          <p:cNvPicPr/>
          <p:nvPr/>
        </p:nvPicPr>
        <p:blipFill rotWithShape="1">
          <a:blip r:embed="rId3"/>
          <a:srcRect l="4805" t="29053" r="68994" b="36758"/>
          <a:stretch/>
        </p:blipFill>
        <p:spPr bwMode="auto">
          <a:xfrm>
            <a:off x="1658255" y="2013517"/>
            <a:ext cx="3901103" cy="287392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30DBC62-5435-186F-5C64-3E8502645787}"/>
              </a:ext>
              <a:ext uri="{C183D7F6-B498-43B3-948B-1728B52AA6E4}">
                <adec:decorative xmlns:adec="http://schemas.microsoft.com/office/drawing/2017/decorative" val="1"/>
              </a:ext>
            </a:extLst>
          </p:cNvPr>
          <p:cNvPicPr/>
          <p:nvPr/>
        </p:nvPicPr>
        <p:blipFill rotWithShape="1">
          <a:blip r:embed="rId3"/>
          <a:srcRect l="30734" t="29053" r="7525" b="36758"/>
          <a:stretch/>
        </p:blipFill>
        <p:spPr bwMode="auto">
          <a:xfrm>
            <a:off x="1799059" y="1359190"/>
            <a:ext cx="3768556" cy="1200843"/>
          </a:xfrm>
          <a:prstGeom prst="rect">
            <a:avLst/>
          </a:prstGeom>
          <a:ln>
            <a:noFill/>
          </a:ln>
          <a:extLst>
            <a:ext uri="{53640926-AAD7-44D8-BBD7-CCE9431645EC}">
              <a14:shadowObscured xmlns:a14="http://schemas.microsoft.com/office/drawing/2010/main"/>
            </a:ext>
          </a:extLst>
        </p:spPr>
      </p:pic>
      <p:sp>
        <p:nvSpPr>
          <p:cNvPr id="12" name="Arrow: Curved Left 11">
            <a:extLst>
              <a:ext uri="{FF2B5EF4-FFF2-40B4-BE49-F238E27FC236}">
                <a16:creationId xmlns:a16="http://schemas.microsoft.com/office/drawing/2014/main" id="{A2B31722-EB51-0104-E75B-0B3B03EE03E5}"/>
              </a:ext>
              <a:ext uri="{C183D7F6-B498-43B3-948B-1728B52AA6E4}">
                <adec:decorative xmlns:adec="http://schemas.microsoft.com/office/drawing/2017/decorative" val="1"/>
              </a:ext>
            </a:extLst>
          </p:cNvPr>
          <p:cNvSpPr/>
          <p:nvPr/>
        </p:nvSpPr>
        <p:spPr>
          <a:xfrm>
            <a:off x="10701130" y="4177501"/>
            <a:ext cx="728869" cy="121754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968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erationalizing the Art Research Collective Collection">
            <a:extLst>
              <a:ext uri="{FF2B5EF4-FFF2-40B4-BE49-F238E27FC236}">
                <a16:creationId xmlns:a16="http://schemas.microsoft.com/office/drawing/2014/main" id="{AFE2E9EB-046D-4D07-95FE-A30266434DD6}"/>
              </a:ext>
            </a:extLst>
          </p:cNvPr>
          <p:cNvPicPr/>
          <p:nvPr/>
        </p:nvPicPr>
        <p:blipFill rotWithShape="1">
          <a:blip r:embed="rId3"/>
          <a:srcRect l="10184" t="48834" r="17088" b="41375"/>
          <a:stretch/>
        </p:blipFill>
        <p:spPr bwMode="auto">
          <a:xfrm>
            <a:off x="221918" y="1859549"/>
            <a:ext cx="11338666" cy="89537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6951027-F2DB-02FE-85BC-04C59AF040CB}"/>
              </a:ext>
            </a:extLst>
          </p:cNvPr>
          <p:cNvSpPr txBox="1"/>
          <p:nvPr/>
        </p:nvSpPr>
        <p:spPr>
          <a:xfrm>
            <a:off x="555763" y="488260"/>
            <a:ext cx="560981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5">
                    <a:lumMod val="50000"/>
                  </a:schemeClr>
                </a:solidFill>
                <a:latin typeface="Arial"/>
                <a:cs typeface="Calibri" panose="020F0502020204030204"/>
              </a:rPr>
              <a:t>About the project</a:t>
            </a:r>
          </a:p>
        </p:txBody>
      </p:sp>
      <p:sp>
        <p:nvSpPr>
          <p:cNvPr id="4" name="TextBox 3">
            <a:extLst>
              <a:ext uri="{FF2B5EF4-FFF2-40B4-BE49-F238E27FC236}">
                <a16:creationId xmlns:a16="http://schemas.microsoft.com/office/drawing/2014/main" id="{B1695D66-ACD7-402F-973C-E8760B0AE851}"/>
              </a:ext>
            </a:extLst>
          </p:cNvPr>
          <p:cNvSpPr txBox="1"/>
          <p:nvPr/>
        </p:nvSpPr>
        <p:spPr>
          <a:xfrm>
            <a:off x="603852" y="2905725"/>
            <a:ext cx="10894394" cy="1815882"/>
          </a:xfrm>
          <a:prstGeom prst="rect">
            <a:avLst/>
          </a:prstGeom>
          <a:solidFill>
            <a:schemeClr val="accent1">
              <a:lumMod val="75000"/>
            </a:schemeClr>
          </a:solidFill>
          <a:ln w="28575">
            <a:noFill/>
          </a:ln>
        </p:spPr>
        <p:txBody>
          <a:bodyPr wrap="square" lIns="91440" tIns="45720" rIns="91440" bIns="45720" rtlCol="0" anchor="t">
            <a:spAutoFit/>
          </a:bodyPr>
          <a:lstStyle/>
          <a:p>
            <a:r>
              <a:rPr lang="en-US" sz="2800" b="1">
                <a:solidFill>
                  <a:schemeClr val="bg1"/>
                </a:solidFill>
                <a:effectLst/>
                <a:latin typeface="Arial"/>
                <a:ea typeface="Calibri"/>
                <a:cs typeface="Calibri"/>
              </a:rPr>
              <a:t>The goal of the project is to help art libraries identify potential collaborative models to address shared sustainability barriers and consider practically what institutions will need to make these models operational. </a:t>
            </a:r>
            <a:r>
              <a:rPr lang="en-US" sz="2800" b="1">
                <a:solidFill>
                  <a:schemeClr val="bg1"/>
                </a:solidFill>
                <a:latin typeface="Arial"/>
                <a:ea typeface="Calibri"/>
                <a:cs typeface="Calibri"/>
              </a:rPr>
              <a:t> </a:t>
            </a:r>
            <a:endParaRPr lang="en-US" sz="2800" b="1">
              <a:solidFill>
                <a:schemeClr val="bg1"/>
              </a:solidFill>
              <a:latin typeface="Calibri" panose="020F0502020204030204"/>
              <a:ea typeface="Calibri" panose="020F0502020204030204"/>
              <a:cs typeface="Calibri" panose="020F0502020204030204"/>
            </a:endParaRPr>
          </a:p>
        </p:txBody>
      </p:sp>
      <p:sp>
        <p:nvSpPr>
          <p:cNvPr id="7" name="TextBox 6">
            <a:extLst>
              <a:ext uri="{FF2B5EF4-FFF2-40B4-BE49-F238E27FC236}">
                <a16:creationId xmlns:a16="http://schemas.microsoft.com/office/drawing/2014/main" id="{44A7100C-E960-03A3-D934-DA8CFC94C0AB}"/>
              </a:ext>
            </a:extLst>
          </p:cNvPr>
          <p:cNvSpPr txBox="1"/>
          <p:nvPr/>
        </p:nvSpPr>
        <p:spPr>
          <a:xfrm>
            <a:off x="604630" y="6187108"/>
            <a:ext cx="3163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Helvetica"/>
                <a:cs typeface="Helvetica"/>
              </a:rPr>
              <a:t> </a:t>
            </a:r>
            <a:r>
              <a:rPr lang="en-US" u="sng">
                <a:solidFill>
                  <a:srgbClr val="2178B5"/>
                </a:solidFill>
                <a:latin typeface="Helvetica"/>
                <a:cs typeface="Helvetica"/>
                <a:hlinkClick r:id="rId4"/>
              </a:rPr>
              <a:t>oc.lc/art-collective-collection</a:t>
            </a:r>
            <a:endParaRPr lang="en-US"/>
          </a:p>
        </p:txBody>
      </p:sp>
      <p:pic>
        <p:nvPicPr>
          <p:cNvPr id="9" name="Picture 3">
            <a:extLst>
              <a:ext uri="{FF2B5EF4-FFF2-40B4-BE49-F238E27FC236}">
                <a16:creationId xmlns:a16="http://schemas.microsoft.com/office/drawing/2014/main" id="{57FED062-E4B8-A0FB-2EA1-632A6518A9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50503" y="5758192"/>
            <a:ext cx="2743200" cy="685800"/>
          </a:xfrm>
          <a:prstGeom prst="rect">
            <a:avLst/>
          </a:prstGeom>
        </p:spPr>
      </p:pic>
      <p:pic>
        <p:nvPicPr>
          <p:cNvPr id="5" name="Picture 6">
            <a:extLst>
              <a:ext uri="{FF2B5EF4-FFF2-40B4-BE49-F238E27FC236}">
                <a16:creationId xmlns:a16="http://schemas.microsoft.com/office/drawing/2014/main" id="{28DDADAB-BA3C-214E-0535-3E9C5101FE1E}"/>
              </a:ext>
              <a:ext uri="{C183D7F6-B498-43B3-948B-1728B52AA6E4}">
                <adec:decorative xmlns:adec="http://schemas.microsoft.com/office/drawing/2017/decorative" val="1"/>
              </a:ext>
            </a:extLst>
          </p:cNvPr>
          <p:cNvPicPr>
            <a:picLocks noChangeAspect="1"/>
          </p:cNvPicPr>
          <p:nvPr/>
        </p:nvPicPr>
        <p:blipFill rotWithShape="1">
          <a:blip r:embed="rId6"/>
          <a:srcRect r="43989" b="-741"/>
          <a:stretch/>
        </p:blipFill>
        <p:spPr>
          <a:xfrm>
            <a:off x="8886203" y="5658056"/>
            <a:ext cx="3027960" cy="1049866"/>
          </a:xfrm>
          <a:prstGeom prst="rect">
            <a:avLst/>
          </a:prstGeom>
        </p:spPr>
      </p:pic>
    </p:spTree>
    <p:extLst>
      <p:ext uri="{BB962C8B-B14F-4D97-AF65-F5344CB8AC3E}">
        <p14:creationId xmlns:p14="http://schemas.microsoft.com/office/powerpoint/2010/main" val="261886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F703AC-227E-2E30-1043-6116366B07E8}"/>
              </a:ext>
            </a:extLst>
          </p:cNvPr>
          <p:cNvSpPr txBox="1"/>
          <p:nvPr/>
        </p:nvSpPr>
        <p:spPr>
          <a:xfrm>
            <a:off x="757046" y="560147"/>
            <a:ext cx="560981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5">
                    <a:lumMod val="50000"/>
                  </a:schemeClr>
                </a:solidFill>
                <a:latin typeface="Arial"/>
                <a:cs typeface="Calibri" panose="020F0502020204030204"/>
              </a:rPr>
              <a:t>Advisory group</a:t>
            </a:r>
          </a:p>
        </p:txBody>
      </p:sp>
      <p:sp>
        <p:nvSpPr>
          <p:cNvPr id="8" name="Text Placeholder 7"/>
          <p:cNvSpPr>
            <a:spLocks noGrp="1"/>
          </p:cNvSpPr>
          <p:nvPr>
            <p:ph type="body" sz="quarter" idx="4294967295"/>
          </p:nvPr>
        </p:nvSpPr>
        <p:spPr>
          <a:xfrm>
            <a:off x="754811" y="1416320"/>
            <a:ext cx="11334750" cy="4745037"/>
          </a:xfrm>
        </p:spPr>
        <p:txBody>
          <a:bodyPr vert="horz" lIns="121920" tIns="60960" rIns="121920" bIns="60960" rtlCol="0" anchor="t">
            <a:normAutofit/>
          </a:bodyPr>
          <a:lstStyle/>
          <a:p>
            <a:pPr marL="0" indent="0">
              <a:lnSpc>
                <a:spcPct val="150000"/>
              </a:lnSpc>
              <a:spcBef>
                <a:spcPts val="0"/>
              </a:spcBef>
              <a:buNone/>
            </a:pPr>
            <a:r>
              <a:rPr lang="en-US" sz="2400" b="1">
                <a:latin typeface="Arial"/>
                <a:ea typeface="Times New Roman" panose="02020603050405020304" pitchFamily="18" charset="0"/>
                <a:cs typeface="Calibri"/>
              </a:rPr>
              <a:t>Jon Evans</a:t>
            </a:r>
            <a:r>
              <a:rPr lang="en-US" sz="2400">
                <a:latin typeface="Arial"/>
                <a:ea typeface="Times New Roman" panose="02020603050405020304" pitchFamily="18" charset="0"/>
                <a:cs typeface="Calibri"/>
              </a:rPr>
              <a:t>, Museum of Fine Arts, Houston</a:t>
            </a:r>
            <a:endParaRPr lang="en-US" sz="2400">
              <a:latin typeface="Arial"/>
              <a:ea typeface="Calibri" panose="020F0502020204030204" pitchFamily="34" charset="0"/>
              <a:cs typeface="Calibri"/>
            </a:endParaRPr>
          </a:p>
          <a:p>
            <a:pPr marL="0" indent="0">
              <a:lnSpc>
                <a:spcPct val="150000"/>
              </a:lnSpc>
              <a:spcBef>
                <a:spcPts val="0"/>
              </a:spcBef>
              <a:buNone/>
            </a:pPr>
            <a:r>
              <a:rPr lang="en-US" sz="2400" b="1">
                <a:latin typeface="Arial"/>
                <a:ea typeface="Times New Roman" panose="02020603050405020304" pitchFamily="18" charset="0"/>
                <a:cs typeface="Calibri"/>
              </a:rPr>
              <a:t>Rebecca Friedman</a:t>
            </a:r>
            <a:r>
              <a:rPr lang="en-US" sz="2400">
                <a:latin typeface="Arial"/>
                <a:ea typeface="Times New Roman" panose="02020603050405020304" pitchFamily="18" charset="0"/>
                <a:cs typeface="Calibri"/>
              </a:rPr>
              <a:t>, Marquand Library, Princeton University</a:t>
            </a:r>
            <a:endParaRPr lang="en-US" sz="2400">
              <a:latin typeface="Arial"/>
              <a:ea typeface="Calibri" panose="020F0502020204030204" pitchFamily="34" charset="0"/>
              <a:cs typeface="Calibri"/>
            </a:endParaRPr>
          </a:p>
          <a:p>
            <a:pPr marL="0" indent="0">
              <a:lnSpc>
                <a:spcPct val="150000"/>
              </a:lnSpc>
              <a:spcBef>
                <a:spcPts val="0"/>
              </a:spcBef>
              <a:buNone/>
            </a:pPr>
            <a:r>
              <a:rPr lang="en-US" sz="2400" b="1">
                <a:latin typeface="Arial"/>
                <a:ea typeface="Times New Roman" panose="02020603050405020304" pitchFamily="18" charset="0"/>
                <a:cs typeface="Calibri"/>
              </a:rPr>
              <a:t>Roger Lawson</a:t>
            </a:r>
            <a:r>
              <a:rPr lang="en-US" sz="2400">
                <a:latin typeface="Arial"/>
                <a:ea typeface="Times New Roman" panose="02020603050405020304" pitchFamily="18" charset="0"/>
                <a:cs typeface="Calibri"/>
              </a:rPr>
              <a:t>, National Gallery of Art </a:t>
            </a:r>
            <a:endParaRPr lang="en-US" sz="2400">
              <a:latin typeface="Arial"/>
              <a:ea typeface="Calibri" panose="020F0502020204030204" pitchFamily="34" charset="0"/>
              <a:cs typeface="Arial"/>
            </a:endParaRPr>
          </a:p>
          <a:p>
            <a:pPr marL="0" indent="0">
              <a:lnSpc>
                <a:spcPct val="150000"/>
              </a:lnSpc>
              <a:spcBef>
                <a:spcPts val="0"/>
              </a:spcBef>
              <a:buNone/>
            </a:pPr>
            <a:r>
              <a:rPr lang="en-US" sz="2400" b="1">
                <a:latin typeface="Arial"/>
                <a:ea typeface="Times New Roman" panose="02020603050405020304" pitchFamily="18" charset="0"/>
                <a:cs typeface="Calibri"/>
              </a:rPr>
              <a:t>Autumn Mather</a:t>
            </a:r>
            <a:r>
              <a:rPr lang="en-US" sz="2400">
                <a:latin typeface="Arial"/>
                <a:ea typeface="Times New Roman" panose="02020603050405020304" pitchFamily="18" charset="0"/>
                <a:cs typeface="Calibri"/>
              </a:rPr>
              <a:t>, Art Institute of Chicago</a:t>
            </a:r>
            <a:endParaRPr lang="en-US" sz="2400">
              <a:latin typeface="Arial"/>
              <a:ea typeface="Calibri" panose="020F0502020204030204" pitchFamily="34" charset="0"/>
              <a:cs typeface="Calibri"/>
            </a:endParaRPr>
          </a:p>
          <a:p>
            <a:pPr marL="0" indent="0">
              <a:lnSpc>
                <a:spcPct val="150000"/>
              </a:lnSpc>
              <a:spcBef>
                <a:spcPts val="0"/>
              </a:spcBef>
              <a:buNone/>
            </a:pPr>
            <a:r>
              <a:rPr lang="en-US" sz="2400" b="1">
                <a:latin typeface="Arial"/>
                <a:ea typeface="+mn-lt"/>
                <a:cs typeface="Calibri"/>
              </a:rPr>
              <a:t>Keli Rylance</a:t>
            </a:r>
            <a:r>
              <a:rPr lang="en-US" sz="2400">
                <a:latin typeface="Arial"/>
                <a:ea typeface="+mn-lt"/>
                <a:cs typeface="Calibri"/>
              </a:rPr>
              <a:t>, Saint Louis Art Museum</a:t>
            </a:r>
            <a:endParaRPr lang="en-US" sz="2400">
              <a:latin typeface="Arial"/>
              <a:ea typeface="+mn-lt"/>
              <a:cs typeface="+mn-lt"/>
            </a:endParaRPr>
          </a:p>
          <a:p>
            <a:pPr marL="0" indent="0">
              <a:lnSpc>
                <a:spcPct val="150000"/>
              </a:lnSpc>
              <a:spcBef>
                <a:spcPts val="0"/>
              </a:spcBef>
              <a:buNone/>
            </a:pPr>
            <a:r>
              <a:rPr lang="en-US" sz="2400" b="1">
                <a:latin typeface="Arial"/>
                <a:ea typeface="Times New Roman" panose="02020603050405020304" pitchFamily="18" charset="0"/>
                <a:cs typeface="Calibri"/>
              </a:rPr>
              <a:t>Lori Salmon</a:t>
            </a:r>
            <a:r>
              <a:rPr lang="en-US" sz="2400">
                <a:latin typeface="Arial"/>
                <a:ea typeface="Times New Roman" panose="02020603050405020304" pitchFamily="18" charset="0"/>
                <a:cs typeface="Calibri"/>
              </a:rPr>
              <a:t>, Institute of Fine Arts, New York University</a:t>
            </a:r>
            <a:endParaRPr lang="en-US" sz="2400">
              <a:latin typeface="Arial"/>
              <a:ea typeface="Calibri" panose="020F0502020204030204" pitchFamily="34" charset="0"/>
              <a:cs typeface="Calibri"/>
            </a:endParaRPr>
          </a:p>
          <a:p>
            <a:pPr marL="0" indent="0">
              <a:lnSpc>
                <a:spcPct val="150000"/>
              </a:lnSpc>
              <a:spcBef>
                <a:spcPts val="0"/>
              </a:spcBef>
              <a:buNone/>
            </a:pPr>
            <a:r>
              <a:rPr lang="en-US" sz="2400" b="1">
                <a:latin typeface="Arial"/>
                <a:ea typeface="Times New Roman" panose="02020603050405020304" pitchFamily="18" charset="0"/>
                <a:cs typeface="Calibri"/>
              </a:rPr>
              <a:t>Kathleen Salomon</a:t>
            </a:r>
            <a:r>
              <a:rPr lang="en-US" sz="2400">
                <a:latin typeface="Arial"/>
                <a:ea typeface="Times New Roman" panose="02020603050405020304" pitchFamily="18" charset="0"/>
                <a:cs typeface="Calibri"/>
              </a:rPr>
              <a:t>, Getty Research Institute</a:t>
            </a:r>
            <a:endParaRPr lang="en-US" sz="2400">
              <a:latin typeface="Arial"/>
              <a:ea typeface="Calibri" panose="020F0502020204030204" pitchFamily="34" charset="0"/>
              <a:cs typeface="Calibri"/>
            </a:endParaRPr>
          </a:p>
          <a:p>
            <a:pPr marL="0" indent="0">
              <a:lnSpc>
                <a:spcPct val="150000"/>
              </a:lnSpc>
              <a:spcBef>
                <a:spcPts val="0"/>
              </a:spcBef>
              <a:buNone/>
            </a:pPr>
            <a:r>
              <a:rPr lang="en-US" sz="2400" b="1">
                <a:latin typeface="Arial"/>
                <a:ea typeface="Times New Roman" panose="02020603050405020304" pitchFamily="18" charset="0"/>
                <a:cs typeface="Calibri"/>
              </a:rPr>
              <a:t>Tony White</a:t>
            </a:r>
            <a:r>
              <a:rPr lang="en-US" sz="2400">
                <a:latin typeface="Arial"/>
                <a:ea typeface="Times New Roman" panose="02020603050405020304" pitchFamily="18" charset="0"/>
                <a:cs typeface="Calibri"/>
              </a:rPr>
              <a:t>, OCAD University</a:t>
            </a:r>
            <a:endParaRPr lang="en-US" sz="2400">
              <a:latin typeface="Arial"/>
              <a:ea typeface="Calibri" panose="020F0502020204030204" pitchFamily="34" charset="0"/>
              <a:cs typeface="Calibri"/>
            </a:endParaRPr>
          </a:p>
        </p:txBody>
      </p:sp>
    </p:spTree>
    <p:extLst>
      <p:ext uri="{BB962C8B-B14F-4D97-AF65-F5344CB8AC3E}">
        <p14:creationId xmlns:p14="http://schemas.microsoft.com/office/powerpoint/2010/main" val="39648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4294967295"/>
          </p:nvPr>
        </p:nvSpPr>
        <p:spPr>
          <a:xfrm>
            <a:off x="447261" y="550103"/>
            <a:ext cx="11252200" cy="915988"/>
          </a:xfrm>
        </p:spPr>
        <p:txBody>
          <a:bodyPr vert="horz" lIns="91440" tIns="45720" rIns="91440" bIns="45720" rtlCol="0" anchor="t">
            <a:normAutofit/>
          </a:bodyPr>
          <a:lstStyle/>
          <a:p>
            <a:pPr marL="0" indent="0">
              <a:buNone/>
            </a:pPr>
            <a:r>
              <a:rPr lang="en-US" sz="4400" b="1">
                <a:solidFill>
                  <a:schemeClr val="accent5">
                    <a:lumMod val="50000"/>
                  </a:schemeClr>
                </a:solidFill>
                <a:latin typeface="Arial"/>
                <a:cs typeface="Arial"/>
              </a:rPr>
              <a:t>Mixed methods approach</a:t>
            </a:r>
            <a:endParaRPr lang="en-US" sz="4400" b="1">
              <a:solidFill>
                <a:schemeClr val="accent5">
                  <a:lumMod val="50000"/>
                </a:schemeClr>
              </a:solidFill>
            </a:endParaRPr>
          </a:p>
        </p:txBody>
      </p:sp>
      <p:sp>
        <p:nvSpPr>
          <p:cNvPr id="6" name="TextBox 5">
            <a:extLst>
              <a:ext uri="{FF2B5EF4-FFF2-40B4-BE49-F238E27FC236}">
                <a16:creationId xmlns:a16="http://schemas.microsoft.com/office/drawing/2014/main" id="{CFEC686D-390F-401A-23BB-D6F92C1A9D15}"/>
              </a:ext>
            </a:extLst>
          </p:cNvPr>
          <p:cNvSpPr txBox="1"/>
          <p:nvPr/>
        </p:nvSpPr>
        <p:spPr>
          <a:xfrm>
            <a:off x="2879614" y="2202103"/>
            <a:ext cx="253516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Arial"/>
                <a:cs typeface="Calibri"/>
              </a:rPr>
              <a:t>Discovering sources of art libraries' value using data-driven analysis</a:t>
            </a:r>
            <a:endParaRPr lang="en-US" sz="2600">
              <a:latin typeface="Arial"/>
              <a:cs typeface="Arial"/>
            </a:endParaRPr>
          </a:p>
        </p:txBody>
      </p:sp>
      <p:pic>
        <p:nvPicPr>
          <p:cNvPr id="3" name="Picture 2" descr="A field of yellow flowers">
            <a:extLst>
              <a:ext uri="{FF2B5EF4-FFF2-40B4-BE49-F238E27FC236}">
                <a16:creationId xmlns:a16="http://schemas.microsoft.com/office/drawing/2014/main" id="{17E37AA0-BC6F-B460-9A57-310528E06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12" y="2003181"/>
            <a:ext cx="2548550" cy="3286770"/>
          </a:xfrm>
          <a:prstGeom prst="rect">
            <a:avLst/>
          </a:prstGeom>
        </p:spPr>
      </p:pic>
      <p:sp>
        <p:nvSpPr>
          <p:cNvPr id="9" name="TextBox 8">
            <a:extLst>
              <a:ext uri="{FF2B5EF4-FFF2-40B4-BE49-F238E27FC236}">
                <a16:creationId xmlns:a16="http://schemas.microsoft.com/office/drawing/2014/main" id="{1203B11F-C3AC-4CA1-A312-0EA7D26629BD}"/>
              </a:ext>
            </a:extLst>
          </p:cNvPr>
          <p:cNvSpPr txBox="1"/>
          <p:nvPr/>
        </p:nvSpPr>
        <p:spPr>
          <a:xfrm>
            <a:off x="6993847" y="2198739"/>
            <a:ext cx="251487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Arial"/>
                <a:cs typeface="Calibri"/>
              </a:rPr>
              <a:t>Exploring how art libraries manifest value within collaborations using case studies</a:t>
            </a:r>
          </a:p>
        </p:txBody>
      </p:sp>
      <p:sp>
        <p:nvSpPr>
          <p:cNvPr id="2" name="TextBox 1">
            <a:extLst>
              <a:ext uri="{FF2B5EF4-FFF2-40B4-BE49-F238E27FC236}">
                <a16:creationId xmlns:a16="http://schemas.microsoft.com/office/drawing/2014/main" id="{F0C7B4B0-A86E-B590-133F-5DB4416178D9}"/>
              </a:ext>
            </a:extLst>
          </p:cNvPr>
          <p:cNvSpPr txBox="1"/>
          <p:nvPr/>
        </p:nvSpPr>
        <p:spPr>
          <a:xfrm>
            <a:off x="253999" y="6276257"/>
            <a:ext cx="79969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ea typeface="+mn-lt"/>
                <a:cs typeface="+mn-lt"/>
              </a:rPr>
              <a:t>Both reports can be downloaded from: </a:t>
            </a:r>
            <a:r>
              <a:rPr lang="en-US" sz="1600" dirty="0">
                <a:solidFill>
                  <a:srgbClr val="0563C1"/>
                </a:solidFill>
                <a:latin typeface="Arial"/>
                <a:ea typeface="+mn-lt"/>
                <a:cs typeface="+mn-lt"/>
                <a:hlinkClick r:id="rId4"/>
              </a:rPr>
              <a:t>https://oc.lc/art-collective-collection</a:t>
            </a:r>
            <a:r>
              <a:rPr lang="en-US" sz="1600" dirty="0">
                <a:latin typeface="Arial"/>
                <a:ea typeface="+mn-lt"/>
                <a:cs typeface="+mn-lt"/>
              </a:rPr>
              <a:t> </a:t>
            </a:r>
            <a:endParaRPr lang="en-US" sz="1600">
              <a:latin typeface="Arial"/>
              <a:cs typeface="Calibri"/>
            </a:endParaRPr>
          </a:p>
        </p:txBody>
      </p:sp>
      <p:pic>
        <p:nvPicPr>
          <p:cNvPr id="14" name="Picture 5">
            <a:extLst>
              <a:ext uri="{FF2B5EF4-FFF2-40B4-BE49-F238E27FC236}">
                <a16:creationId xmlns:a16="http://schemas.microsoft.com/office/drawing/2014/main" id="{D66B456C-0BC5-4071-22FF-9F94FB749D33}"/>
              </a:ext>
              <a:ext uri="{C183D7F6-B498-43B3-948B-1728B52AA6E4}">
                <adec:decorative xmlns:adec="http://schemas.microsoft.com/office/drawing/2017/decorative" val="1"/>
              </a:ext>
            </a:extLst>
          </p:cNvPr>
          <p:cNvPicPr>
            <a:picLocks noChangeAspect="1"/>
          </p:cNvPicPr>
          <p:nvPr/>
        </p:nvPicPr>
        <p:blipFill rotWithShape="1">
          <a:blip r:embed="rId5"/>
          <a:srcRect l="4756" t="3490" r="3098" b="4196"/>
          <a:stretch/>
        </p:blipFill>
        <p:spPr>
          <a:xfrm>
            <a:off x="9513486" y="2008781"/>
            <a:ext cx="2413651" cy="3279767"/>
          </a:xfrm>
          <a:prstGeom prst="rect">
            <a:avLst/>
          </a:prstGeom>
        </p:spPr>
      </p:pic>
      <p:pic>
        <p:nvPicPr>
          <p:cNvPr id="15" name="Graphic 15" descr="Add with solid fill">
            <a:extLst>
              <a:ext uri="{FF2B5EF4-FFF2-40B4-BE49-F238E27FC236}">
                <a16:creationId xmlns:a16="http://schemas.microsoft.com/office/drawing/2014/main" id="{B1C43A63-096E-505F-1434-1B51FDC003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3336" y="2861423"/>
            <a:ext cx="914400" cy="914400"/>
          </a:xfrm>
          <a:prstGeom prst="rect">
            <a:avLst/>
          </a:prstGeom>
        </p:spPr>
      </p:pic>
    </p:spTree>
    <p:extLst>
      <p:ext uri="{BB962C8B-B14F-4D97-AF65-F5344CB8AC3E}">
        <p14:creationId xmlns:p14="http://schemas.microsoft.com/office/powerpoint/2010/main" val="206604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D1A34-88AC-8709-DA0D-301DE214729F}"/>
              </a:ext>
            </a:extLst>
          </p:cNvPr>
          <p:cNvSpPr>
            <a:spLocks noGrp="1"/>
          </p:cNvSpPr>
          <p:nvPr>
            <p:ph type="body" sz="quarter" idx="4294967295"/>
          </p:nvPr>
        </p:nvSpPr>
        <p:spPr>
          <a:xfrm>
            <a:off x="364901" y="445126"/>
            <a:ext cx="11252200" cy="915988"/>
          </a:xfrm>
        </p:spPr>
        <p:txBody>
          <a:bodyPr vert="horz" lIns="91440" tIns="45720" rIns="91440" bIns="45720" rtlCol="0" anchor="t">
            <a:normAutofit/>
          </a:bodyPr>
          <a:lstStyle/>
          <a:p>
            <a:pPr marL="0" indent="0">
              <a:buNone/>
            </a:pPr>
            <a:r>
              <a:rPr lang="en-US" sz="4000" b="1">
                <a:solidFill>
                  <a:schemeClr val="accent5">
                    <a:lumMod val="50000"/>
                  </a:schemeClr>
                </a:solidFill>
                <a:latin typeface="Arial"/>
                <a:cs typeface="Arial"/>
              </a:rPr>
              <a:t>Case studies in collaboration</a:t>
            </a:r>
            <a:endParaRPr lang="en-US" sz="4000" b="1">
              <a:solidFill>
                <a:schemeClr val="accent5">
                  <a:lumMod val="50000"/>
                </a:schemeClr>
              </a:solidFill>
            </a:endParaRPr>
          </a:p>
        </p:txBody>
      </p:sp>
      <p:sp>
        <p:nvSpPr>
          <p:cNvPr id="4" name="Rectangle: Rounded Corners 3">
            <a:extLst>
              <a:ext uri="{FF2B5EF4-FFF2-40B4-BE49-F238E27FC236}">
                <a16:creationId xmlns:a16="http://schemas.microsoft.com/office/drawing/2014/main" id="{7105D1D4-D46D-3F06-9865-72368FFC83E4}"/>
              </a:ext>
              <a:ext uri="{C183D7F6-B498-43B3-948B-1728B52AA6E4}">
                <adec:decorative xmlns:adec="http://schemas.microsoft.com/office/drawing/2017/decorative" val="1"/>
              </a:ext>
            </a:extLst>
          </p:cNvPr>
          <p:cNvSpPr/>
          <p:nvPr/>
        </p:nvSpPr>
        <p:spPr>
          <a:xfrm>
            <a:off x="921440" y="1711601"/>
            <a:ext cx="9925878" cy="12523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cxnSp>
        <p:nvCxnSpPr>
          <p:cNvPr id="11" name="Straight Arrow Connector 10">
            <a:extLst>
              <a:ext uri="{FF2B5EF4-FFF2-40B4-BE49-F238E27FC236}">
                <a16:creationId xmlns:a16="http://schemas.microsoft.com/office/drawing/2014/main" id="{09916E8B-907C-6096-6D76-923A3AE7506B}"/>
              </a:ext>
              <a:ext uri="{C183D7F6-B498-43B3-948B-1728B52AA6E4}">
                <adec:decorative xmlns:adec="http://schemas.microsoft.com/office/drawing/2017/decorative" val="1"/>
              </a:ext>
            </a:extLst>
          </p:cNvPr>
          <p:cNvCxnSpPr/>
          <p:nvPr/>
        </p:nvCxnSpPr>
        <p:spPr>
          <a:xfrm flipH="1">
            <a:off x="5811869" y="1897632"/>
            <a:ext cx="0" cy="876300"/>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8" name="Rectangle: Rounded Corners 17">
            <a:extLst>
              <a:ext uri="{FF2B5EF4-FFF2-40B4-BE49-F238E27FC236}">
                <a16:creationId xmlns:a16="http://schemas.microsoft.com/office/drawing/2014/main" id="{6B97BA71-D551-D470-7664-4FFB48FDA820}"/>
              </a:ext>
              <a:ext uri="{C183D7F6-B498-43B3-948B-1728B52AA6E4}">
                <adec:decorative xmlns:adec="http://schemas.microsoft.com/office/drawing/2017/decorative" val="1"/>
              </a:ext>
            </a:extLst>
          </p:cNvPr>
          <p:cNvSpPr/>
          <p:nvPr/>
        </p:nvSpPr>
        <p:spPr>
          <a:xfrm>
            <a:off x="902390" y="3407050"/>
            <a:ext cx="9925878" cy="12523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cxnSp>
        <p:nvCxnSpPr>
          <p:cNvPr id="19" name="Straight Arrow Connector 18">
            <a:extLst>
              <a:ext uri="{FF2B5EF4-FFF2-40B4-BE49-F238E27FC236}">
                <a16:creationId xmlns:a16="http://schemas.microsoft.com/office/drawing/2014/main" id="{2EDC1FD2-B56E-5EC2-6649-2337A2DA4BE0}"/>
              </a:ext>
              <a:ext uri="{C183D7F6-B498-43B3-948B-1728B52AA6E4}">
                <adec:decorative xmlns:adec="http://schemas.microsoft.com/office/drawing/2017/decorative" val="1"/>
              </a:ext>
            </a:extLst>
          </p:cNvPr>
          <p:cNvCxnSpPr>
            <a:cxnSpLocks/>
          </p:cNvCxnSpPr>
          <p:nvPr/>
        </p:nvCxnSpPr>
        <p:spPr>
          <a:xfrm flipH="1">
            <a:off x="5778439" y="3593081"/>
            <a:ext cx="0" cy="876300"/>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22" name="Rectangle: Rounded Corners 21">
            <a:extLst>
              <a:ext uri="{FF2B5EF4-FFF2-40B4-BE49-F238E27FC236}">
                <a16:creationId xmlns:a16="http://schemas.microsoft.com/office/drawing/2014/main" id="{AE632616-7DDF-789E-B3E0-FF46DB408DAA}"/>
              </a:ext>
              <a:ext uri="{C183D7F6-B498-43B3-948B-1728B52AA6E4}">
                <adec:decorative xmlns:adec="http://schemas.microsoft.com/office/drawing/2017/decorative" val="1"/>
              </a:ext>
            </a:extLst>
          </p:cNvPr>
          <p:cNvSpPr/>
          <p:nvPr/>
        </p:nvSpPr>
        <p:spPr>
          <a:xfrm>
            <a:off x="903123" y="5054875"/>
            <a:ext cx="9925878" cy="125233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cxnSp>
        <p:nvCxnSpPr>
          <p:cNvPr id="23" name="Straight Arrow Connector 22">
            <a:extLst>
              <a:ext uri="{FF2B5EF4-FFF2-40B4-BE49-F238E27FC236}">
                <a16:creationId xmlns:a16="http://schemas.microsoft.com/office/drawing/2014/main" id="{1F8DC51B-252C-86D7-D521-32BF466712A3}"/>
              </a:ext>
              <a:ext uri="{C183D7F6-B498-43B3-948B-1728B52AA6E4}">
                <adec:decorative xmlns:adec="http://schemas.microsoft.com/office/drawing/2017/decorative" val="1"/>
              </a:ext>
            </a:extLst>
          </p:cNvPr>
          <p:cNvCxnSpPr>
            <a:cxnSpLocks/>
          </p:cNvCxnSpPr>
          <p:nvPr/>
        </p:nvCxnSpPr>
        <p:spPr>
          <a:xfrm flipH="1">
            <a:off x="5739800" y="5226529"/>
            <a:ext cx="0" cy="876300"/>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A6FD066E-3082-8872-655C-6813FBECF34B}"/>
              </a:ext>
            </a:extLst>
          </p:cNvPr>
          <p:cNvSpPr txBox="1"/>
          <p:nvPr/>
        </p:nvSpPr>
        <p:spPr>
          <a:xfrm>
            <a:off x="6070300" y="5166683"/>
            <a:ext cx="3202917" cy="1030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ea typeface="Calibri"/>
                <a:cs typeface="Calibri"/>
              </a:rPr>
              <a:t>College of the Holy Cross</a:t>
            </a:r>
          </a:p>
        </p:txBody>
      </p:sp>
      <p:sp>
        <p:nvSpPr>
          <p:cNvPr id="25" name="TextBox 24">
            <a:extLst>
              <a:ext uri="{FF2B5EF4-FFF2-40B4-BE49-F238E27FC236}">
                <a16:creationId xmlns:a16="http://schemas.microsoft.com/office/drawing/2014/main" id="{4365C600-F796-8D40-3BD8-BD09FABC900D}"/>
              </a:ext>
            </a:extLst>
          </p:cNvPr>
          <p:cNvSpPr txBox="1"/>
          <p:nvPr/>
        </p:nvSpPr>
        <p:spPr>
          <a:xfrm>
            <a:off x="1238428" y="5145656"/>
            <a:ext cx="43243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ea typeface="Calibri"/>
                <a:cs typeface="Calibri"/>
              </a:rPr>
              <a:t>Worcester Art Museum</a:t>
            </a:r>
          </a:p>
          <a:p>
            <a:r>
              <a:rPr lang="en-US" sz="3000">
                <a:solidFill>
                  <a:schemeClr val="bg1"/>
                </a:solidFill>
                <a:latin typeface="Arial"/>
                <a:ea typeface="Calibri"/>
                <a:cs typeface="Calibri"/>
              </a:rPr>
              <a:t>(WAM)</a:t>
            </a:r>
          </a:p>
        </p:txBody>
      </p:sp>
      <p:sp>
        <p:nvSpPr>
          <p:cNvPr id="20" name="TextBox 19">
            <a:extLst>
              <a:ext uri="{FF2B5EF4-FFF2-40B4-BE49-F238E27FC236}">
                <a16:creationId xmlns:a16="http://schemas.microsoft.com/office/drawing/2014/main" id="{978836A0-D1FC-556A-43D8-3A6EF92667DB}"/>
              </a:ext>
            </a:extLst>
          </p:cNvPr>
          <p:cNvSpPr txBox="1"/>
          <p:nvPr/>
        </p:nvSpPr>
        <p:spPr>
          <a:xfrm>
            <a:off x="6051431" y="3518858"/>
            <a:ext cx="49138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ea typeface="Calibri"/>
                <a:cs typeface="Calibri"/>
              </a:rPr>
              <a:t>Ontario Council of University Libraries </a:t>
            </a:r>
            <a:r>
              <a:rPr lang="en-US" sz="2800">
                <a:solidFill>
                  <a:schemeClr val="bg1"/>
                </a:solidFill>
                <a:latin typeface="Arial"/>
                <a:ea typeface="Calibri"/>
                <a:cs typeface="Calibri"/>
              </a:rPr>
              <a:t>(OCUL)</a:t>
            </a:r>
            <a:endParaRPr lang="en-US" sz="2800">
              <a:solidFill>
                <a:schemeClr val="bg1"/>
              </a:solidFill>
              <a:latin typeface="Arial"/>
              <a:cs typeface="Arial"/>
            </a:endParaRPr>
          </a:p>
        </p:txBody>
      </p:sp>
      <p:sp>
        <p:nvSpPr>
          <p:cNvPr id="21" name="TextBox 20">
            <a:extLst>
              <a:ext uri="{FF2B5EF4-FFF2-40B4-BE49-F238E27FC236}">
                <a16:creationId xmlns:a16="http://schemas.microsoft.com/office/drawing/2014/main" id="{778CE6B2-180E-9A78-F6C8-5E0EF38E1645}"/>
              </a:ext>
            </a:extLst>
          </p:cNvPr>
          <p:cNvSpPr txBox="1"/>
          <p:nvPr/>
        </p:nvSpPr>
        <p:spPr>
          <a:xfrm>
            <a:off x="1183615" y="3785378"/>
            <a:ext cx="418057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ea typeface="Calibri"/>
                <a:cs typeface="Calibri"/>
              </a:rPr>
              <a:t>OCAD University</a:t>
            </a:r>
          </a:p>
        </p:txBody>
      </p:sp>
      <p:sp>
        <p:nvSpPr>
          <p:cNvPr id="12" name="TextBox 11">
            <a:extLst>
              <a:ext uri="{FF2B5EF4-FFF2-40B4-BE49-F238E27FC236}">
                <a16:creationId xmlns:a16="http://schemas.microsoft.com/office/drawing/2014/main" id="{0D36B3C4-C213-5903-BBC3-BCF91C602B38}"/>
              </a:ext>
            </a:extLst>
          </p:cNvPr>
          <p:cNvSpPr txBox="1"/>
          <p:nvPr/>
        </p:nvSpPr>
        <p:spPr>
          <a:xfrm>
            <a:off x="6070480" y="2067823"/>
            <a:ext cx="43243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ea typeface="Calibri"/>
                <a:cs typeface="Calibri"/>
              </a:rPr>
              <a:t>Rice University</a:t>
            </a:r>
            <a:endParaRPr lang="en-US" sz="3000">
              <a:solidFill>
                <a:schemeClr val="bg1"/>
              </a:solidFill>
              <a:latin typeface="Arial"/>
            </a:endParaRPr>
          </a:p>
        </p:txBody>
      </p:sp>
      <p:sp>
        <p:nvSpPr>
          <p:cNvPr id="13" name="TextBox 12">
            <a:extLst>
              <a:ext uri="{FF2B5EF4-FFF2-40B4-BE49-F238E27FC236}">
                <a16:creationId xmlns:a16="http://schemas.microsoft.com/office/drawing/2014/main" id="{BF7983BD-B0BC-382D-8D92-63767C86E8CA}"/>
              </a:ext>
            </a:extLst>
          </p:cNvPr>
          <p:cNvSpPr txBox="1"/>
          <p:nvPr/>
        </p:nvSpPr>
        <p:spPr>
          <a:xfrm>
            <a:off x="1181100" y="1838324"/>
            <a:ext cx="418057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Arial"/>
                <a:ea typeface="Calibri"/>
                <a:cs typeface="Calibri"/>
              </a:rPr>
              <a:t>Museum of Fine Arts, Houston (MFAH)</a:t>
            </a:r>
          </a:p>
        </p:txBody>
      </p:sp>
    </p:spTree>
    <p:extLst>
      <p:ext uri="{BB962C8B-B14F-4D97-AF65-F5344CB8AC3E}">
        <p14:creationId xmlns:p14="http://schemas.microsoft.com/office/powerpoint/2010/main" val="3136071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B3B5FC3-70BC-A203-79B1-C9A75F09A436}"/>
              </a:ext>
              <a:ext uri="{C183D7F6-B498-43B3-948B-1728B52AA6E4}">
                <adec:decorative xmlns:adec="http://schemas.microsoft.com/office/drawing/2017/decorative" val="1"/>
              </a:ext>
            </a:extLst>
          </p:cNvPr>
          <p:cNvSpPr/>
          <p:nvPr/>
        </p:nvSpPr>
        <p:spPr>
          <a:xfrm>
            <a:off x="794238" y="2356531"/>
            <a:ext cx="10610131" cy="4258215"/>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6">
            <a:extLst>
              <a:ext uri="{FF2B5EF4-FFF2-40B4-BE49-F238E27FC236}">
                <a16:creationId xmlns:a16="http://schemas.microsoft.com/office/drawing/2014/main" id="{91A75DB9-C507-D4C7-9C96-BE34B520B6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3828" y="1098485"/>
            <a:ext cx="5128374" cy="729600"/>
          </a:xfrm>
          <a:prstGeom prst="rect">
            <a:avLst/>
          </a:prstGeom>
        </p:spPr>
      </p:pic>
      <p:sp>
        <p:nvSpPr>
          <p:cNvPr id="8" name="TextBox 7">
            <a:extLst>
              <a:ext uri="{FF2B5EF4-FFF2-40B4-BE49-F238E27FC236}">
                <a16:creationId xmlns:a16="http://schemas.microsoft.com/office/drawing/2014/main" id="{4F709C78-F303-F575-77B9-CDA4F8A282F6}"/>
              </a:ext>
            </a:extLst>
          </p:cNvPr>
          <p:cNvSpPr txBox="1"/>
          <p:nvPr/>
        </p:nvSpPr>
        <p:spPr>
          <a:xfrm>
            <a:off x="1193320" y="2962814"/>
            <a:ext cx="990247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Arial"/>
                <a:ea typeface="+mn-lt"/>
                <a:cs typeface="+mn-lt"/>
              </a:rPr>
              <a:t>Museum library partnership with neighboring university library </a:t>
            </a:r>
            <a:r>
              <a:rPr lang="en-US" sz="2400">
                <a:solidFill>
                  <a:schemeClr val="bg1"/>
                </a:solidFill>
                <a:latin typeface="Arial"/>
                <a:ea typeface="+mn-lt"/>
                <a:cs typeface="+mn-lt"/>
              </a:rPr>
              <a:t>| Houston, Texas</a:t>
            </a:r>
            <a:endParaRPr lang="en-US">
              <a:solidFill>
                <a:schemeClr val="bg1"/>
              </a:solidFill>
              <a:latin typeface="Arial"/>
              <a:cs typeface="Arial"/>
            </a:endParaRPr>
          </a:p>
          <a:p>
            <a:endParaRPr lang="en-US" sz="2400">
              <a:solidFill>
                <a:schemeClr val="bg1"/>
              </a:solidFill>
              <a:latin typeface="Arial"/>
              <a:ea typeface="+mn-lt"/>
              <a:cs typeface="+mn-lt"/>
            </a:endParaRPr>
          </a:p>
          <a:p>
            <a:pPr marL="342900" indent="-342900">
              <a:buFont typeface="Arial"/>
              <a:buChar char="•"/>
            </a:pPr>
            <a:r>
              <a:rPr lang="en-US" sz="2400">
                <a:solidFill>
                  <a:schemeClr val="bg1"/>
                </a:solidFill>
                <a:latin typeface="Arial"/>
                <a:cs typeface="Calibri"/>
              </a:rPr>
              <a:t>Rice provides offsite storage for MFAH library collections </a:t>
            </a:r>
          </a:p>
          <a:p>
            <a:pPr marL="342900" indent="-342900">
              <a:buFont typeface="Arial"/>
              <a:buChar char="•"/>
            </a:pPr>
            <a:r>
              <a:rPr lang="en-US" sz="2400">
                <a:solidFill>
                  <a:schemeClr val="bg1"/>
                </a:solidFill>
                <a:latin typeface="Arial"/>
                <a:cs typeface="Calibri"/>
              </a:rPr>
              <a:t>MFAH extends borrowing privileges to Rice faculty and students </a:t>
            </a:r>
          </a:p>
          <a:p>
            <a:pPr marL="342900" indent="-342900">
              <a:buFont typeface="Arial"/>
              <a:buChar char="•"/>
            </a:pPr>
            <a:r>
              <a:rPr lang="en-US" sz="2400">
                <a:solidFill>
                  <a:schemeClr val="bg1"/>
                </a:solidFill>
                <a:latin typeface="Arial"/>
                <a:cs typeface="Calibri"/>
              </a:rPr>
              <a:t>Addresses storage challenges </a:t>
            </a:r>
            <a:r>
              <a:rPr lang="en-US" sz="2400" i="1">
                <a:solidFill>
                  <a:schemeClr val="bg1"/>
                </a:solidFill>
                <a:latin typeface="Arial"/>
                <a:cs typeface="Calibri"/>
              </a:rPr>
              <a:t>and </a:t>
            </a:r>
            <a:r>
              <a:rPr lang="en-US" sz="2400">
                <a:solidFill>
                  <a:schemeClr val="bg1"/>
                </a:solidFill>
                <a:latin typeface="Arial"/>
                <a:cs typeface="Calibri"/>
              </a:rPr>
              <a:t>increases access to art research materials</a:t>
            </a:r>
            <a:endParaRPr lang="en-US">
              <a:solidFill>
                <a:schemeClr val="bg1"/>
              </a:solidFill>
              <a:latin typeface="Arial"/>
              <a:cs typeface="Arial"/>
            </a:endParaRPr>
          </a:p>
          <a:p>
            <a:endParaRPr lang="en-US" sz="2400">
              <a:solidFill>
                <a:schemeClr val="bg1"/>
              </a:solidFill>
              <a:cs typeface="Calibri"/>
            </a:endParaRPr>
          </a:p>
        </p:txBody>
      </p:sp>
      <p:pic>
        <p:nvPicPr>
          <p:cNvPr id="4" name="Picture 8">
            <a:extLst>
              <a:ext uri="{FF2B5EF4-FFF2-40B4-BE49-F238E27FC236}">
                <a16:creationId xmlns:a16="http://schemas.microsoft.com/office/drawing/2014/main" id="{C0529A7F-09A7-5955-AF5D-FC2715B60FC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70859" y="919179"/>
            <a:ext cx="2912533" cy="1087528"/>
          </a:xfrm>
          <a:prstGeom prst="rect">
            <a:avLst/>
          </a:prstGeom>
        </p:spPr>
      </p:pic>
    </p:spTree>
    <p:extLst>
      <p:ext uri="{BB962C8B-B14F-4D97-AF65-F5344CB8AC3E}">
        <p14:creationId xmlns:p14="http://schemas.microsoft.com/office/powerpoint/2010/main" val="563617998"/>
      </p:ext>
    </p:extLst>
  </p:cSld>
  <p:clrMapOvr>
    <a:masterClrMapping/>
  </p:clrMapOvr>
</p:sld>
</file>

<file path=ppt/theme/theme1.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72" ma:contentTypeDescription="Create a new document." ma:contentTypeScope="" ma:versionID="d4118600e8bba4bf2f35d8e4373c0d34">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1779e409473dbd1cd4362a3c2c69b46a"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95e8711-e582-49f8-a14c-50549dc9ded8}" ma:internalName="TaxCatchAll" ma:showField="CatchAllData" ma:web="c908eeb5-9d00-41e0-9796-81e9ccc77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908eeb5-9d00-41e0-9796-81e9ccc774c3" xsi:nil="true"/>
    <lcf76f155ced4ddcb4097134ff3c332f xmlns="9b9db491-4385-45f1-9eb7-7d00055b11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48D19B-34C3-406B-9ED3-5623A516C4EE}">
  <ds:schemaRefs>
    <ds:schemaRef ds:uri="Microsoft.SharePoint.Taxonomy.ContentTypeSync"/>
  </ds:schemaRefs>
</ds:datastoreItem>
</file>

<file path=customXml/itemProps2.xml><?xml version="1.0" encoding="utf-8"?>
<ds:datastoreItem xmlns:ds="http://schemas.openxmlformats.org/officeDocument/2006/customXml" ds:itemID="{424F759E-08C4-4416-8AEC-971667A1193B}">
  <ds:schemaRefs>
    <ds:schemaRef ds:uri="http://schemas.microsoft.com/sharepoint/v3/contenttype/forms"/>
  </ds:schemaRefs>
</ds:datastoreItem>
</file>

<file path=customXml/itemProps3.xml><?xml version="1.0" encoding="utf-8"?>
<ds:datastoreItem xmlns:ds="http://schemas.openxmlformats.org/officeDocument/2006/customXml" ds:itemID="{482D81E7-CC57-4DBB-8563-4CD49C3DA19B}">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EB5E004-7D7C-4348-90A9-852A0B80D10D}">
  <ds:schemaRefs>
    <ds:schemaRef ds:uri="9b9db491-4385-45f1-9eb7-7d00055b11bb"/>
    <ds:schemaRef ds:uri="c908eeb5-9d00-41e0-9796-81e9ccc774c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187</TotalTime>
  <Words>2628</Words>
  <Application>Microsoft Macintosh PowerPoint</Application>
  <PresentationFormat>Widescreen</PresentationFormat>
  <Paragraphs>248</Paragraphs>
  <Slides>26</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Calibri Light</vt:lpstr>
      <vt:lpstr>Helvetica</vt:lpstr>
      <vt:lpstr>Confidential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Weber,Chela</dc:creator>
  <cp:lastModifiedBy>Procaccini,Mercy</cp:lastModifiedBy>
  <cp:revision>60</cp:revision>
  <dcterms:created xsi:type="dcterms:W3CDTF">2022-03-21T17:48:41Z</dcterms:created>
  <dcterms:modified xsi:type="dcterms:W3CDTF">2023-05-12T01:11:09Z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y fmtid="{D5CDD505-2E9C-101B-9397-08002B2CF9AE}" pid="3" name="MediaServiceImageTags">
    <vt:lpwstr/>
  </property>
</Properties>
</file>