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sldIdLst>
    <p:sldId id="256" r:id="rId2"/>
    <p:sldId id="281" r:id="rId3"/>
    <p:sldId id="322" r:id="rId4"/>
    <p:sldId id="310" r:id="rId5"/>
    <p:sldId id="283" r:id="rId6"/>
    <p:sldId id="302" r:id="rId7"/>
    <p:sldId id="284" r:id="rId8"/>
    <p:sldId id="303" r:id="rId9"/>
    <p:sldId id="285" r:id="rId10"/>
    <p:sldId id="286" r:id="rId11"/>
    <p:sldId id="304" r:id="rId12"/>
    <p:sldId id="305" r:id="rId13"/>
    <p:sldId id="306" r:id="rId14"/>
    <p:sldId id="307" r:id="rId15"/>
    <p:sldId id="287" r:id="rId16"/>
    <p:sldId id="308" r:id="rId17"/>
    <p:sldId id="309" r:id="rId18"/>
    <p:sldId id="314" r:id="rId19"/>
    <p:sldId id="289" r:id="rId20"/>
    <p:sldId id="290" r:id="rId21"/>
    <p:sldId id="315" r:id="rId22"/>
    <p:sldId id="288" r:id="rId23"/>
    <p:sldId id="312" r:id="rId24"/>
    <p:sldId id="317" r:id="rId25"/>
    <p:sldId id="313" r:id="rId26"/>
    <p:sldId id="291" r:id="rId27"/>
    <p:sldId id="292" r:id="rId28"/>
    <p:sldId id="316" r:id="rId29"/>
    <p:sldId id="319" r:id="rId30"/>
    <p:sldId id="323" r:id="rId31"/>
    <p:sldId id="324" r:id="rId32"/>
    <p:sldId id="325" r:id="rId33"/>
    <p:sldId id="326" r:id="rId34"/>
    <p:sldId id="327" r:id="rId35"/>
    <p:sldId id="320" r:id="rId36"/>
    <p:sldId id="321" r:id="rId37"/>
    <p:sldId id="293" r:id="rId38"/>
    <p:sldId id="318" r:id="rId39"/>
    <p:sldId id="294" r:id="rId40"/>
    <p:sldId id="297" r:id="rId41"/>
    <p:sldId id="301" r:id="rId42"/>
    <p:sldId id="282" r:id="rId4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F7F4"/>
    <a:srgbClr val="63AAFF"/>
    <a:srgbClr val="4A4A4A"/>
    <a:srgbClr val="24E34D"/>
    <a:srgbClr val="00356B"/>
    <a:srgbClr val="286DC0"/>
    <a:srgbClr val="F9F9F9"/>
    <a:srgbClr val="DDDDDD"/>
    <a:srgbClr val="978D85"/>
    <a:srgbClr val="22222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392" autoAdjust="0"/>
    <p:restoredTop sz="96663" autoAdjust="0"/>
  </p:normalViewPr>
  <p:slideViewPr>
    <p:cSldViewPr snapToGrid="0" snapToObjects="1">
      <p:cViewPr varScale="1">
        <p:scale>
          <a:sx n="164" d="100"/>
          <a:sy n="164" d="100"/>
        </p:scale>
        <p:origin x="615" y="123"/>
      </p:cViewPr>
      <p:guideLst>
        <p:guide orient="horz" pos="1620"/>
        <p:guide pos="2880"/>
      </p:guideLst>
    </p:cSldViewPr>
  </p:slideViewPr>
  <p:notesTextViewPr>
    <p:cViewPr>
      <p:scale>
        <a:sx n="100" d="100"/>
        <a:sy n="100" d="100"/>
      </p:scale>
      <p:origin x="0" y="0"/>
    </p:cViewPr>
  </p:notesTextViewPr>
  <p:sorterViewPr>
    <p:cViewPr>
      <p:scale>
        <a:sx n="180" d="100"/>
        <a:sy n="1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9AD56C-DE47-1244-9109-AFAA1137D61B}" type="datetimeFigureOut">
              <a:rPr lang="en-US" smtClean="0"/>
              <a:t>5/17/2022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100D435-C56C-B749-ABD8-8D10461D7E92}" type="slidenum">
              <a:rPr lang="en-US" smtClean="0"/>
              <a:t>‹#›</a:t>
            </a:fld>
            <a:endParaRPr lang="en-US"/>
          </a:p>
        </p:txBody>
      </p:sp>
    </p:spTree>
    <p:extLst>
      <p:ext uri="{BB962C8B-B14F-4D97-AF65-F5344CB8AC3E}">
        <p14:creationId xmlns:p14="http://schemas.microsoft.com/office/powerpoint/2010/main" val="114648342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00D435-C56C-B749-ABD8-8D10461D7E92}" type="slidenum">
              <a:rPr lang="en-US" smtClean="0"/>
              <a:t>1</a:t>
            </a:fld>
            <a:endParaRPr lang="en-US"/>
          </a:p>
        </p:txBody>
      </p:sp>
    </p:spTree>
    <p:extLst>
      <p:ext uri="{BB962C8B-B14F-4D97-AF65-F5344CB8AC3E}">
        <p14:creationId xmlns:p14="http://schemas.microsoft.com/office/powerpoint/2010/main" val="10835502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tools we found helpful were Zotero for managing a bibliography of articles… and a </a:t>
            </a:r>
            <a:r>
              <a:rPr lang="en-US" dirty="0" err="1"/>
              <a:t>trello</a:t>
            </a:r>
            <a:r>
              <a:rPr lang="en-US" dirty="0"/>
              <a:t> board to manage terminology with definitions and notes</a:t>
            </a:r>
          </a:p>
        </p:txBody>
      </p:sp>
      <p:sp>
        <p:nvSpPr>
          <p:cNvPr id="4" name="Slide Number Placeholder 3"/>
          <p:cNvSpPr>
            <a:spLocks noGrp="1"/>
          </p:cNvSpPr>
          <p:nvPr>
            <p:ph type="sldNum" sz="quarter" idx="5"/>
          </p:nvPr>
        </p:nvSpPr>
        <p:spPr/>
        <p:txBody>
          <a:bodyPr/>
          <a:lstStyle/>
          <a:p>
            <a:fld id="{5100D435-C56C-B749-ABD8-8D10461D7E92}" type="slidenum">
              <a:rPr lang="en-US" smtClean="0"/>
              <a:t>10</a:t>
            </a:fld>
            <a:endParaRPr lang="en-US"/>
          </a:p>
        </p:txBody>
      </p:sp>
    </p:spTree>
    <p:extLst>
      <p:ext uri="{BB962C8B-B14F-4D97-AF65-F5344CB8AC3E}">
        <p14:creationId xmlns:p14="http://schemas.microsoft.com/office/powerpoint/2010/main" val="3129439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types of statements. We wanted the action statement that takes responsibility for past action and inaction, not just a disclaimer that there might be harmful content.</a:t>
            </a:r>
          </a:p>
        </p:txBody>
      </p:sp>
      <p:sp>
        <p:nvSpPr>
          <p:cNvPr id="4" name="Slide Number Placeholder 3"/>
          <p:cNvSpPr>
            <a:spLocks noGrp="1"/>
          </p:cNvSpPr>
          <p:nvPr>
            <p:ph type="sldNum" sz="quarter" idx="5"/>
          </p:nvPr>
        </p:nvSpPr>
        <p:spPr/>
        <p:txBody>
          <a:bodyPr/>
          <a:lstStyle/>
          <a:p>
            <a:fld id="{5100D435-C56C-B749-ABD8-8D10461D7E92}" type="slidenum">
              <a:rPr lang="en-US" smtClean="0"/>
              <a:t>11</a:t>
            </a:fld>
            <a:endParaRPr lang="en-US"/>
          </a:p>
        </p:txBody>
      </p:sp>
    </p:spTree>
    <p:extLst>
      <p:ext uri="{BB962C8B-B14F-4D97-AF65-F5344CB8AC3E}">
        <p14:creationId xmlns:p14="http://schemas.microsoft.com/office/powerpoint/2010/main" val="42436510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Used Trello to manage core, secondary and related terminology</a:t>
            </a:r>
          </a:p>
        </p:txBody>
      </p:sp>
      <p:sp>
        <p:nvSpPr>
          <p:cNvPr id="4" name="Slide Number Placeholder 3"/>
          <p:cNvSpPr>
            <a:spLocks noGrp="1"/>
          </p:cNvSpPr>
          <p:nvPr>
            <p:ph type="sldNum" sz="quarter" idx="5"/>
          </p:nvPr>
        </p:nvSpPr>
        <p:spPr/>
        <p:txBody>
          <a:bodyPr/>
          <a:lstStyle/>
          <a:p>
            <a:fld id="{5100D435-C56C-B749-ABD8-8D10461D7E92}" type="slidenum">
              <a:rPr lang="en-US" smtClean="0"/>
              <a:t>12</a:t>
            </a:fld>
            <a:endParaRPr lang="en-US"/>
          </a:p>
        </p:txBody>
      </p:sp>
    </p:spTree>
    <p:extLst>
      <p:ext uri="{BB962C8B-B14F-4D97-AF65-F5344CB8AC3E}">
        <p14:creationId xmlns:p14="http://schemas.microsoft.com/office/powerpoint/2010/main" val="5265020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00D435-C56C-B749-ABD8-8D10461D7E92}" type="slidenum">
              <a:rPr lang="en-US" smtClean="0"/>
              <a:t>13</a:t>
            </a:fld>
            <a:endParaRPr lang="en-US"/>
          </a:p>
        </p:txBody>
      </p:sp>
    </p:spTree>
    <p:extLst>
      <p:ext uri="{BB962C8B-B14F-4D97-AF65-F5344CB8AC3E}">
        <p14:creationId xmlns:p14="http://schemas.microsoft.com/office/powerpoint/2010/main" val="30391576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00D435-C56C-B749-ABD8-8D10461D7E92}" type="slidenum">
              <a:rPr lang="en-US" smtClean="0"/>
              <a:t>14</a:t>
            </a:fld>
            <a:endParaRPr lang="en-US"/>
          </a:p>
        </p:txBody>
      </p:sp>
    </p:spTree>
    <p:extLst>
      <p:ext uri="{BB962C8B-B14F-4D97-AF65-F5344CB8AC3E}">
        <p14:creationId xmlns:p14="http://schemas.microsoft.com/office/powerpoint/2010/main" val="29051878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00D435-C56C-B749-ABD8-8D10461D7E92}" type="slidenum">
              <a:rPr lang="en-US" smtClean="0"/>
              <a:t>15</a:t>
            </a:fld>
            <a:endParaRPr lang="en-US"/>
          </a:p>
        </p:txBody>
      </p:sp>
    </p:spTree>
    <p:extLst>
      <p:ext uri="{BB962C8B-B14F-4D97-AF65-F5344CB8AC3E}">
        <p14:creationId xmlns:p14="http://schemas.microsoft.com/office/powerpoint/2010/main" val="20379340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00D435-C56C-B749-ABD8-8D10461D7E92}" type="slidenum">
              <a:rPr lang="en-US" smtClean="0"/>
              <a:t>16</a:t>
            </a:fld>
            <a:endParaRPr lang="en-US"/>
          </a:p>
        </p:txBody>
      </p:sp>
    </p:spTree>
    <p:extLst>
      <p:ext uri="{BB962C8B-B14F-4D97-AF65-F5344CB8AC3E}">
        <p14:creationId xmlns:p14="http://schemas.microsoft.com/office/powerpoint/2010/main" val="23287130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00D435-C56C-B749-ABD8-8D10461D7E92}" type="slidenum">
              <a:rPr lang="en-US" smtClean="0"/>
              <a:t>17</a:t>
            </a:fld>
            <a:endParaRPr lang="en-US"/>
          </a:p>
        </p:txBody>
      </p:sp>
    </p:spTree>
    <p:extLst>
      <p:ext uri="{BB962C8B-B14F-4D97-AF65-F5344CB8AC3E}">
        <p14:creationId xmlns:p14="http://schemas.microsoft.com/office/powerpoint/2010/main" val="8520653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00D435-C56C-B749-ABD8-8D10461D7E92}" type="slidenum">
              <a:rPr lang="en-US" smtClean="0"/>
              <a:t>18</a:t>
            </a:fld>
            <a:endParaRPr lang="en-US"/>
          </a:p>
        </p:txBody>
      </p:sp>
    </p:spTree>
    <p:extLst>
      <p:ext uri="{BB962C8B-B14F-4D97-AF65-F5344CB8AC3E}">
        <p14:creationId xmlns:p14="http://schemas.microsoft.com/office/powerpoint/2010/main" val="15470028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00D435-C56C-B749-ABD8-8D10461D7E92}" type="slidenum">
              <a:rPr lang="en-US" smtClean="0"/>
              <a:t>19</a:t>
            </a:fld>
            <a:endParaRPr lang="en-US"/>
          </a:p>
        </p:txBody>
      </p:sp>
    </p:spTree>
    <p:extLst>
      <p:ext uri="{BB962C8B-B14F-4D97-AF65-F5344CB8AC3E}">
        <p14:creationId xmlns:p14="http://schemas.microsoft.com/office/powerpoint/2010/main" val="2069589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two change over time</a:t>
            </a:r>
          </a:p>
        </p:txBody>
      </p:sp>
      <p:sp>
        <p:nvSpPr>
          <p:cNvPr id="4" name="Slide Number Placeholder 3"/>
          <p:cNvSpPr>
            <a:spLocks noGrp="1"/>
          </p:cNvSpPr>
          <p:nvPr>
            <p:ph type="sldNum" sz="quarter" idx="5"/>
          </p:nvPr>
        </p:nvSpPr>
        <p:spPr/>
        <p:txBody>
          <a:bodyPr/>
          <a:lstStyle/>
          <a:p>
            <a:fld id="{5100D435-C56C-B749-ABD8-8D10461D7E92}" type="slidenum">
              <a:rPr lang="en-US" smtClean="0"/>
              <a:t>2</a:t>
            </a:fld>
            <a:endParaRPr lang="en-US"/>
          </a:p>
        </p:txBody>
      </p:sp>
    </p:spTree>
    <p:extLst>
      <p:ext uri="{BB962C8B-B14F-4D97-AF65-F5344CB8AC3E}">
        <p14:creationId xmlns:p14="http://schemas.microsoft.com/office/powerpoint/2010/main" val="1380166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00D435-C56C-B749-ABD8-8D10461D7E92}" type="slidenum">
              <a:rPr lang="en-US" smtClean="0"/>
              <a:t>20</a:t>
            </a:fld>
            <a:endParaRPr lang="en-US"/>
          </a:p>
        </p:txBody>
      </p:sp>
    </p:spTree>
    <p:extLst>
      <p:ext uri="{BB962C8B-B14F-4D97-AF65-F5344CB8AC3E}">
        <p14:creationId xmlns:p14="http://schemas.microsoft.com/office/powerpoint/2010/main" val="41992278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00D435-C56C-B749-ABD8-8D10461D7E92}" type="slidenum">
              <a:rPr lang="en-US" smtClean="0"/>
              <a:t>21</a:t>
            </a:fld>
            <a:endParaRPr lang="en-US"/>
          </a:p>
        </p:txBody>
      </p:sp>
    </p:spTree>
    <p:extLst>
      <p:ext uri="{BB962C8B-B14F-4D97-AF65-F5344CB8AC3E}">
        <p14:creationId xmlns:p14="http://schemas.microsoft.com/office/powerpoint/2010/main" val="34465145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Transition to Rob here</a:t>
            </a:r>
          </a:p>
        </p:txBody>
      </p:sp>
      <p:sp>
        <p:nvSpPr>
          <p:cNvPr id="4" name="Slide Number Placeholder 3"/>
          <p:cNvSpPr>
            <a:spLocks noGrp="1"/>
          </p:cNvSpPr>
          <p:nvPr>
            <p:ph type="sldNum" sz="quarter" idx="5"/>
          </p:nvPr>
        </p:nvSpPr>
        <p:spPr/>
        <p:txBody>
          <a:bodyPr/>
          <a:lstStyle/>
          <a:p>
            <a:fld id="{5100D435-C56C-B749-ABD8-8D10461D7E92}" type="slidenum">
              <a:rPr lang="en-US" smtClean="0"/>
              <a:t>22</a:t>
            </a:fld>
            <a:endParaRPr lang="en-US"/>
          </a:p>
        </p:txBody>
      </p:sp>
    </p:spTree>
    <p:extLst>
      <p:ext uri="{BB962C8B-B14F-4D97-AF65-F5344CB8AC3E}">
        <p14:creationId xmlns:p14="http://schemas.microsoft.com/office/powerpoint/2010/main" val="28715089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00D435-C56C-B749-ABD8-8D10461D7E92}" type="slidenum">
              <a:rPr lang="en-US" smtClean="0"/>
              <a:t>23</a:t>
            </a:fld>
            <a:endParaRPr lang="en-US"/>
          </a:p>
        </p:txBody>
      </p:sp>
    </p:spTree>
    <p:extLst>
      <p:ext uri="{BB962C8B-B14F-4D97-AF65-F5344CB8AC3E}">
        <p14:creationId xmlns:p14="http://schemas.microsoft.com/office/powerpoint/2010/main" val="27596811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00D435-C56C-B749-ABD8-8D10461D7E92}" type="slidenum">
              <a:rPr lang="en-US" smtClean="0"/>
              <a:t>24</a:t>
            </a:fld>
            <a:endParaRPr lang="en-US"/>
          </a:p>
        </p:txBody>
      </p:sp>
    </p:spTree>
    <p:extLst>
      <p:ext uri="{BB962C8B-B14F-4D97-AF65-F5344CB8AC3E}">
        <p14:creationId xmlns:p14="http://schemas.microsoft.com/office/powerpoint/2010/main" val="1503182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00D435-C56C-B749-ABD8-8D10461D7E92}" type="slidenum">
              <a:rPr lang="en-US" smtClean="0"/>
              <a:t>25</a:t>
            </a:fld>
            <a:endParaRPr lang="en-US"/>
          </a:p>
        </p:txBody>
      </p:sp>
    </p:spTree>
    <p:extLst>
      <p:ext uri="{BB962C8B-B14F-4D97-AF65-F5344CB8AC3E}">
        <p14:creationId xmlns:p14="http://schemas.microsoft.com/office/powerpoint/2010/main" val="31136966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00D435-C56C-B749-ABD8-8D10461D7E92}" type="slidenum">
              <a:rPr lang="en-US" smtClean="0"/>
              <a:t>26</a:t>
            </a:fld>
            <a:endParaRPr lang="en-US"/>
          </a:p>
        </p:txBody>
      </p:sp>
    </p:spTree>
    <p:extLst>
      <p:ext uri="{BB962C8B-B14F-4D97-AF65-F5344CB8AC3E}">
        <p14:creationId xmlns:p14="http://schemas.microsoft.com/office/powerpoint/2010/main" val="4067714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00D435-C56C-B749-ABD8-8D10461D7E92}" type="slidenum">
              <a:rPr lang="en-US" smtClean="0"/>
              <a:t>27</a:t>
            </a:fld>
            <a:endParaRPr lang="en-US"/>
          </a:p>
        </p:txBody>
      </p:sp>
    </p:spTree>
    <p:extLst>
      <p:ext uri="{BB962C8B-B14F-4D97-AF65-F5344CB8AC3E}">
        <p14:creationId xmlns:p14="http://schemas.microsoft.com/office/powerpoint/2010/main" val="2916219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00D435-C56C-B749-ABD8-8D10461D7E92}" type="slidenum">
              <a:rPr lang="en-US" smtClean="0"/>
              <a:t>28</a:t>
            </a:fld>
            <a:endParaRPr lang="en-US"/>
          </a:p>
        </p:txBody>
      </p:sp>
    </p:spTree>
    <p:extLst>
      <p:ext uri="{BB962C8B-B14F-4D97-AF65-F5344CB8AC3E}">
        <p14:creationId xmlns:p14="http://schemas.microsoft.com/office/powerpoint/2010/main" val="407369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Preferences for challenging images … but need to have metadata for which images to hide, as well as registered users with settings.</a:t>
            </a:r>
          </a:p>
        </p:txBody>
      </p:sp>
      <p:sp>
        <p:nvSpPr>
          <p:cNvPr id="4" name="Slide Number Placeholder 3"/>
          <p:cNvSpPr>
            <a:spLocks noGrp="1"/>
          </p:cNvSpPr>
          <p:nvPr>
            <p:ph type="sldNum" sz="quarter" idx="5"/>
          </p:nvPr>
        </p:nvSpPr>
        <p:spPr/>
        <p:txBody>
          <a:bodyPr/>
          <a:lstStyle/>
          <a:p>
            <a:fld id="{5100D435-C56C-B749-ABD8-8D10461D7E92}" type="slidenum">
              <a:rPr lang="en-US" smtClean="0"/>
              <a:t>29</a:t>
            </a:fld>
            <a:endParaRPr lang="en-US"/>
          </a:p>
        </p:txBody>
      </p:sp>
    </p:spTree>
    <p:extLst>
      <p:ext uri="{BB962C8B-B14F-4D97-AF65-F5344CB8AC3E}">
        <p14:creationId xmlns:p14="http://schemas.microsoft.com/office/powerpoint/2010/main" val="2954549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two change over time</a:t>
            </a:r>
          </a:p>
        </p:txBody>
      </p:sp>
      <p:sp>
        <p:nvSpPr>
          <p:cNvPr id="4" name="Slide Number Placeholder 3"/>
          <p:cNvSpPr>
            <a:spLocks noGrp="1"/>
          </p:cNvSpPr>
          <p:nvPr>
            <p:ph type="sldNum" sz="quarter" idx="5"/>
          </p:nvPr>
        </p:nvSpPr>
        <p:spPr/>
        <p:txBody>
          <a:bodyPr/>
          <a:lstStyle/>
          <a:p>
            <a:fld id="{5100D435-C56C-B749-ABD8-8D10461D7E92}" type="slidenum">
              <a:rPr lang="en-US" smtClean="0"/>
              <a:t>3</a:t>
            </a:fld>
            <a:endParaRPr lang="en-US"/>
          </a:p>
        </p:txBody>
      </p:sp>
    </p:spTree>
    <p:extLst>
      <p:ext uri="{BB962C8B-B14F-4D97-AF65-F5344CB8AC3E}">
        <p14:creationId xmlns:p14="http://schemas.microsoft.com/office/powerpoint/2010/main" val="20751432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00D435-C56C-B749-ABD8-8D10461D7E92}" type="slidenum">
              <a:rPr lang="en-US" smtClean="0"/>
              <a:t>30</a:t>
            </a:fld>
            <a:endParaRPr lang="en-US"/>
          </a:p>
        </p:txBody>
      </p:sp>
    </p:spTree>
    <p:extLst>
      <p:ext uri="{BB962C8B-B14F-4D97-AF65-F5344CB8AC3E}">
        <p14:creationId xmlns:p14="http://schemas.microsoft.com/office/powerpoint/2010/main" val="10166015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00D435-C56C-B749-ABD8-8D10461D7E92}" type="slidenum">
              <a:rPr lang="en-US" smtClean="0"/>
              <a:t>31</a:t>
            </a:fld>
            <a:endParaRPr lang="en-US"/>
          </a:p>
        </p:txBody>
      </p:sp>
    </p:spTree>
    <p:extLst>
      <p:ext uri="{BB962C8B-B14F-4D97-AF65-F5344CB8AC3E}">
        <p14:creationId xmlns:p14="http://schemas.microsoft.com/office/powerpoint/2010/main" val="11389617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00D435-C56C-B749-ABD8-8D10461D7E92}" type="slidenum">
              <a:rPr lang="en-US" smtClean="0"/>
              <a:t>32</a:t>
            </a:fld>
            <a:endParaRPr lang="en-US"/>
          </a:p>
        </p:txBody>
      </p:sp>
    </p:spTree>
    <p:extLst>
      <p:ext uri="{BB962C8B-B14F-4D97-AF65-F5344CB8AC3E}">
        <p14:creationId xmlns:p14="http://schemas.microsoft.com/office/powerpoint/2010/main" val="5643773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00D435-C56C-B749-ABD8-8D10461D7E92}" type="slidenum">
              <a:rPr lang="en-US" smtClean="0"/>
              <a:t>33</a:t>
            </a:fld>
            <a:endParaRPr lang="en-US"/>
          </a:p>
        </p:txBody>
      </p:sp>
    </p:spTree>
    <p:extLst>
      <p:ext uri="{BB962C8B-B14F-4D97-AF65-F5344CB8AC3E}">
        <p14:creationId xmlns:p14="http://schemas.microsoft.com/office/powerpoint/2010/main" val="11104532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00D435-C56C-B749-ABD8-8D10461D7E92}" type="slidenum">
              <a:rPr lang="en-US" smtClean="0"/>
              <a:t>34</a:t>
            </a:fld>
            <a:endParaRPr lang="en-US"/>
          </a:p>
        </p:txBody>
      </p:sp>
    </p:spTree>
    <p:extLst>
      <p:ext uri="{BB962C8B-B14F-4D97-AF65-F5344CB8AC3E}">
        <p14:creationId xmlns:p14="http://schemas.microsoft.com/office/powerpoint/2010/main" val="6373350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00D435-C56C-B749-ABD8-8D10461D7E92}" type="slidenum">
              <a:rPr lang="en-US" smtClean="0"/>
              <a:t>35</a:t>
            </a:fld>
            <a:endParaRPr lang="en-US"/>
          </a:p>
        </p:txBody>
      </p:sp>
    </p:spTree>
    <p:extLst>
      <p:ext uri="{BB962C8B-B14F-4D97-AF65-F5344CB8AC3E}">
        <p14:creationId xmlns:p14="http://schemas.microsoft.com/office/powerpoint/2010/main" val="28575630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00D435-C56C-B749-ABD8-8D10461D7E92}" type="slidenum">
              <a:rPr lang="en-US" smtClean="0"/>
              <a:t>36</a:t>
            </a:fld>
            <a:endParaRPr lang="en-US"/>
          </a:p>
        </p:txBody>
      </p:sp>
    </p:spTree>
    <p:extLst>
      <p:ext uri="{BB962C8B-B14F-4D97-AF65-F5344CB8AC3E}">
        <p14:creationId xmlns:p14="http://schemas.microsoft.com/office/powerpoint/2010/main" val="28968416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00D435-C56C-B749-ABD8-8D10461D7E92}" type="slidenum">
              <a:rPr lang="en-US" smtClean="0"/>
              <a:t>37</a:t>
            </a:fld>
            <a:endParaRPr lang="en-US"/>
          </a:p>
        </p:txBody>
      </p:sp>
    </p:spTree>
    <p:extLst>
      <p:ext uri="{BB962C8B-B14F-4D97-AF65-F5344CB8AC3E}">
        <p14:creationId xmlns:p14="http://schemas.microsoft.com/office/powerpoint/2010/main" val="826817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00D435-C56C-B749-ABD8-8D10461D7E92}" type="slidenum">
              <a:rPr lang="en-US" smtClean="0"/>
              <a:t>38</a:t>
            </a:fld>
            <a:endParaRPr lang="en-US"/>
          </a:p>
        </p:txBody>
      </p:sp>
    </p:spTree>
    <p:extLst>
      <p:ext uri="{BB962C8B-B14F-4D97-AF65-F5344CB8AC3E}">
        <p14:creationId xmlns:p14="http://schemas.microsoft.com/office/powerpoint/2010/main" val="25848133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00D435-C56C-B749-ABD8-8D10461D7E92}" type="slidenum">
              <a:rPr lang="en-US" smtClean="0"/>
              <a:t>39</a:t>
            </a:fld>
            <a:endParaRPr lang="en-US"/>
          </a:p>
        </p:txBody>
      </p:sp>
    </p:spTree>
    <p:extLst>
      <p:ext uri="{BB962C8B-B14F-4D97-AF65-F5344CB8AC3E}">
        <p14:creationId xmlns:p14="http://schemas.microsoft.com/office/powerpoint/2010/main" val="8695977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00D435-C56C-B749-ABD8-8D10461D7E92}" type="slidenum">
              <a:rPr lang="en-US" smtClean="0"/>
              <a:t>4</a:t>
            </a:fld>
            <a:endParaRPr lang="en-US"/>
          </a:p>
        </p:txBody>
      </p:sp>
    </p:spTree>
    <p:extLst>
      <p:ext uri="{BB962C8B-B14F-4D97-AF65-F5344CB8AC3E}">
        <p14:creationId xmlns:p14="http://schemas.microsoft.com/office/powerpoint/2010/main" val="21200331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00D435-C56C-B749-ABD8-8D10461D7E92}" type="slidenum">
              <a:rPr lang="en-US" smtClean="0"/>
              <a:t>40</a:t>
            </a:fld>
            <a:endParaRPr lang="en-US"/>
          </a:p>
        </p:txBody>
      </p:sp>
    </p:spTree>
    <p:extLst>
      <p:ext uri="{BB962C8B-B14F-4D97-AF65-F5344CB8AC3E}">
        <p14:creationId xmlns:p14="http://schemas.microsoft.com/office/powerpoint/2010/main" val="33604834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00D435-C56C-B749-ABD8-8D10461D7E92}" type="slidenum">
              <a:rPr lang="en-US" smtClean="0"/>
              <a:t>41</a:t>
            </a:fld>
            <a:endParaRPr lang="en-US"/>
          </a:p>
        </p:txBody>
      </p:sp>
    </p:spTree>
    <p:extLst>
      <p:ext uri="{BB962C8B-B14F-4D97-AF65-F5344CB8AC3E}">
        <p14:creationId xmlns:p14="http://schemas.microsoft.com/office/powerpoint/2010/main" val="32245659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00D435-C56C-B749-ABD8-8D10461D7E92}" type="slidenum">
              <a:rPr lang="en-US" smtClean="0"/>
              <a:t>42</a:t>
            </a:fld>
            <a:endParaRPr lang="en-US"/>
          </a:p>
        </p:txBody>
      </p:sp>
    </p:spTree>
    <p:extLst>
      <p:ext uri="{BB962C8B-B14F-4D97-AF65-F5344CB8AC3E}">
        <p14:creationId xmlns:p14="http://schemas.microsoft.com/office/powerpoint/2010/main" val="22919327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units and scale</a:t>
            </a:r>
          </a:p>
        </p:txBody>
      </p:sp>
      <p:sp>
        <p:nvSpPr>
          <p:cNvPr id="4" name="Slide Number Placeholder 3"/>
          <p:cNvSpPr>
            <a:spLocks noGrp="1"/>
          </p:cNvSpPr>
          <p:nvPr>
            <p:ph type="sldNum" sz="quarter" idx="5"/>
          </p:nvPr>
        </p:nvSpPr>
        <p:spPr/>
        <p:txBody>
          <a:bodyPr/>
          <a:lstStyle/>
          <a:p>
            <a:fld id="{5100D435-C56C-B749-ABD8-8D10461D7E92}" type="slidenum">
              <a:rPr lang="en-US" smtClean="0"/>
              <a:t>5</a:t>
            </a:fld>
            <a:endParaRPr lang="en-US"/>
          </a:p>
        </p:txBody>
      </p:sp>
    </p:spTree>
    <p:extLst>
      <p:ext uri="{BB962C8B-B14F-4D97-AF65-F5344CB8AC3E}">
        <p14:creationId xmlns:p14="http://schemas.microsoft.com/office/powerpoint/2010/main" val="13157426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Peabody is undergoing renovations. Even more important that digital interactions are best user experience.</a:t>
            </a:r>
          </a:p>
        </p:txBody>
      </p:sp>
      <p:sp>
        <p:nvSpPr>
          <p:cNvPr id="4" name="Slide Number Placeholder 3"/>
          <p:cNvSpPr>
            <a:spLocks noGrp="1"/>
          </p:cNvSpPr>
          <p:nvPr>
            <p:ph type="sldNum" sz="quarter" idx="5"/>
          </p:nvPr>
        </p:nvSpPr>
        <p:spPr/>
        <p:txBody>
          <a:bodyPr/>
          <a:lstStyle/>
          <a:p>
            <a:fld id="{5100D435-C56C-B749-ABD8-8D10461D7E92}" type="slidenum">
              <a:rPr lang="en-US" smtClean="0"/>
              <a:t>6</a:t>
            </a:fld>
            <a:endParaRPr lang="en-US"/>
          </a:p>
        </p:txBody>
      </p:sp>
    </p:spTree>
    <p:extLst>
      <p:ext uri="{BB962C8B-B14F-4D97-AF65-F5344CB8AC3E}">
        <p14:creationId xmlns:p14="http://schemas.microsoft.com/office/powerpoint/2010/main" val="9774111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LUX brings all the content together. </a:t>
            </a:r>
          </a:p>
        </p:txBody>
      </p:sp>
      <p:sp>
        <p:nvSpPr>
          <p:cNvPr id="4" name="Slide Number Placeholder 3"/>
          <p:cNvSpPr>
            <a:spLocks noGrp="1"/>
          </p:cNvSpPr>
          <p:nvPr>
            <p:ph type="sldNum" sz="quarter" idx="5"/>
          </p:nvPr>
        </p:nvSpPr>
        <p:spPr/>
        <p:txBody>
          <a:bodyPr/>
          <a:lstStyle/>
          <a:p>
            <a:fld id="{5100D435-C56C-B749-ABD8-8D10461D7E92}" type="slidenum">
              <a:rPr lang="en-US" smtClean="0"/>
              <a:t>7</a:t>
            </a:fld>
            <a:endParaRPr lang="en-US"/>
          </a:p>
        </p:txBody>
      </p:sp>
    </p:spTree>
    <p:extLst>
      <p:ext uri="{BB962C8B-B14F-4D97-AF65-F5344CB8AC3E}">
        <p14:creationId xmlns:p14="http://schemas.microsoft.com/office/powerpoint/2010/main" val="3254399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exposes the biases across the collections!</a:t>
            </a:r>
          </a:p>
        </p:txBody>
      </p:sp>
      <p:sp>
        <p:nvSpPr>
          <p:cNvPr id="4" name="Slide Number Placeholder 3"/>
          <p:cNvSpPr>
            <a:spLocks noGrp="1"/>
          </p:cNvSpPr>
          <p:nvPr>
            <p:ph type="sldNum" sz="quarter" idx="5"/>
          </p:nvPr>
        </p:nvSpPr>
        <p:spPr/>
        <p:txBody>
          <a:bodyPr/>
          <a:lstStyle/>
          <a:p>
            <a:fld id="{5100D435-C56C-B749-ABD8-8D10461D7E92}" type="slidenum">
              <a:rPr lang="en-US" smtClean="0"/>
              <a:t>8</a:t>
            </a:fld>
            <a:endParaRPr lang="en-US"/>
          </a:p>
        </p:txBody>
      </p:sp>
    </p:spTree>
    <p:extLst>
      <p:ext uri="{BB962C8B-B14F-4D97-AF65-F5344CB8AC3E}">
        <p14:creationId xmlns:p14="http://schemas.microsoft.com/office/powerpoint/2010/main" val="21754641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00D435-C56C-B749-ABD8-8D10461D7E92}" type="slidenum">
              <a:rPr lang="en-US" smtClean="0"/>
              <a:t>9</a:t>
            </a:fld>
            <a:endParaRPr lang="en-US"/>
          </a:p>
        </p:txBody>
      </p:sp>
    </p:spTree>
    <p:extLst>
      <p:ext uri="{BB962C8B-B14F-4D97-AF65-F5344CB8AC3E}">
        <p14:creationId xmlns:p14="http://schemas.microsoft.com/office/powerpoint/2010/main" val="111882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noFill/>
        </p:spPr>
        <p:txBody>
          <a:bodyPr/>
          <a:lstStyle>
            <a:lvl1pPr marL="257175" indent="-257175">
              <a:buFont typeface="Arial" charset="0"/>
              <a:buChar char="•"/>
              <a:defRPr/>
            </a:lvl1pPr>
            <a:lvl2pPr marL="557213" indent="-214313">
              <a:buFont typeface="Arial" charset="0"/>
              <a:buChar char="•"/>
              <a:defRPr sz="2400"/>
            </a:lvl2pPr>
            <a:lvl3pPr marL="857250" indent="-171450">
              <a:buFont typeface="Arial" charset="0"/>
              <a:buChar char="•"/>
              <a:defRPr sz="2400"/>
            </a:lvl3pPr>
            <a:lvl4pPr marL="1200150" indent="-171450">
              <a:buFont typeface="Arial" charset="0"/>
              <a:buChar char="•"/>
              <a:defRPr sz="2400"/>
            </a:lvl4pPr>
            <a:lvl5pPr marL="1543050" indent="-171450">
              <a:buFont typeface="Arial" charset="0"/>
              <a:buChar cha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3841138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a:xfrm>
            <a:off x="-1" y="0"/>
            <a:ext cx="9144001" cy="5143500"/>
          </a:xfrm>
          <a:prstGeom prst="rect">
            <a:avLst/>
          </a:prstGeom>
          <a:solidFill>
            <a:srgbClr val="00356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4E3CB8F3-69E2-C340-8341-0BE874F44027}"/>
              </a:ext>
            </a:extLst>
          </p:cNvPr>
          <p:cNvSpPr/>
          <p:nvPr userDrawn="1"/>
        </p:nvSpPr>
        <p:spPr>
          <a:xfrm>
            <a:off x="1051964" y="0"/>
            <a:ext cx="8092036" cy="5143500"/>
          </a:xfrm>
          <a:prstGeom prst="rect">
            <a:avLst/>
          </a:prstGeom>
          <a:solidFill>
            <a:srgbClr val="4A4A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120462" y="56146"/>
            <a:ext cx="7878556" cy="80315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128324" y="929148"/>
            <a:ext cx="7870694" cy="3707588"/>
          </a:xfrm>
          <a:prstGeom prst="rect">
            <a:avLst/>
          </a:prstGeom>
          <a:noFill/>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by.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39479" y="4739752"/>
            <a:ext cx="859539" cy="300732"/>
          </a:xfrm>
          <a:prstGeom prst="rect">
            <a:avLst/>
          </a:prstGeom>
        </p:spPr>
      </p:pic>
      <p:sp>
        <p:nvSpPr>
          <p:cNvPr id="11" name="TextBox 10"/>
          <p:cNvSpPr txBox="1"/>
          <p:nvPr userDrawn="1"/>
        </p:nvSpPr>
        <p:spPr>
          <a:xfrm rot="16200000">
            <a:off x="-1371436" y="1443184"/>
            <a:ext cx="3762105" cy="954107"/>
          </a:xfrm>
          <a:prstGeom prst="rect">
            <a:avLst/>
          </a:prstGeom>
          <a:noFill/>
        </p:spPr>
        <p:txBody>
          <a:bodyPr wrap="square" rtlCol="0">
            <a:spAutoFit/>
          </a:bodyPr>
          <a:lstStyle/>
          <a:p>
            <a:pPr algn="ctr"/>
            <a:r>
              <a:rPr lang="en-US" sz="2800" b="0" i="0" baseline="0" dirty="0">
                <a:solidFill>
                  <a:schemeClr val="bg1"/>
                </a:solidFill>
                <a:latin typeface="+mj-lt"/>
                <a:ea typeface="Arial" charset="0"/>
                <a:cs typeface="Arial" charset="0"/>
              </a:rPr>
              <a:t>Understanding Cross-Collection Bias &amp; Racism</a:t>
            </a:r>
          </a:p>
        </p:txBody>
      </p:sp>
      <p:pic>
        <p:nvPicPr>
          <p:cNvPr id="18" name="Picture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726" y="4344818"/>
            <a:ext cx="301577" cy="245180"/>
          </a:xfrm>
          <a:prstGeom prst="rect">
            <a:avLst/>
          </a:prstGeom>
        </p:spPr>
      </p:pic>
      <p:pic>
        <p:nvPicPr>
          <p:cNvPr id="23" name="Picture 22">
            <a:extLst>
              <a:ext uri="{FF2B5EF4-FFF2-40B4-BE49-F238E27FC236}">
                <a16:creationId xmlns:a16="http://schemas.microsoft.com/office/drawing/2014/main" id="{0D106289-32C8-8845-9C39-22BD9B5E2814}"/>
              </a:ext>
            </a:extLst>
          </p:cNvPr>
          <p:cNvPicPr>
            <a:picLocks noChangeAspect="1"/>
          </p:cNvPicPr>
          <p:nvPr userDrawn="1"/>
        </p:nvPicPr>
        <p:blipFill>
          <a:blip r:embed="rId5"/>
          <a:stretch>
            <a:fillRect/>
          </a:stretch>
        </p:blipFill>
        <p:spPr>
          <a:xfrm>
            <a:off x="144982" y="4460376"/>
            <a:ext cx="762000" cy="762000"/>
          </a:xfrm>
          <a:prstGeom prst="rect">
            <a:avLst/>
          </a:prstGeom>
        </p:spPr>
      </p:pic>
      <p:sp>
        <p:nvSpPr>
          <p:cNvPr id="12" name="TextBox 11">
            <a:extLst>
              <a:ext uri="{FF2B5EF4-FFF2-40B4-BE49-F238E27FC236}">
                <a16:creationId xmlns:a16="http://schemas.microsoft.com/office/drawing/2014/main" id="{85A82992-0628-9440-A716-3EF7F749D022}"/>
              </a:ext>
            </a:extLst>
          </p:cNvPr>
          <p:cNvSpPr txBox="1"/>
          <p:nvPr userDrawn="1"/>
        </p:nvSpPr>
        <p:spPr>
          <a:xfrm>
            <a:off x="45569" y="4344184"/>
            <a:ext cx="992275" cy="276999"/>
          </a:xfrm>
          <a:prstGeom prst="rect">
            <a:avLst/>
          </a:prstGeom>
          <a:noFill/>
        </p:spPr>
        <p:txBody>
          <a:bodyPr wrap="square" rtlCol="0">
            <a:spAutoFit/>
          </a:bodyPr>
          <a:lstStyle/>
          <a:p>
            <a:pPr algn="l"/>
            <a:r>
              <a:rPr lang="en-US" sz="1200" b="1" i="0" dirty="0">
                <a:solidFill>
                  <a:schemeClr val="bg1"/>
                </a:solidFill>
                <a:latin typeface="Calibri Light" charset="0"/>
                <a:ea typeface="Calibri Light" charset="0"/>
                <a:cs typeface="Calibri Light" charset="0"/>
              </a:rPr>
              <a:t>@azaroth42</a:t>
            </a:r>
            <a:endParaRPr lang="en-US" sz="1200" b="1" i="1" dirty="0">
              <a:solidFill>
                <a:schemeClr val="bg1"/>
              </a:solidFill>
              <a:latin typeface="Calibri Light" charset="0"/>
              <a:ea typeface="Calibri Light" charset="0"/>
              <a:cs typeface="Calibri Light" charset="0"/>
            </a:endParaRPr>
          </a:p>
        </p:txBody>
      </p:sp>
    </p:spTree>
    <p:extLst>
      <p:ext uri="{BB962C8B-B14F-4D97-AF65-F5344CB8AC3E}">
        <p14:creationId xmlns:p14="http://schemas.microsoft.com/office/powerpoint/2010/main" val="4220325358"/>
      </p:ext>
    </p:extLst>
  </p:cSld>
  <p:clrMap bg1="lt1" tx1="dk1" bg2="lt2" tx2="dk2" accent1="accent1" accent2="accent2" accent3="accent3" accent4="accent4" accent5="accent5" accent6="accent6" hlink="hlink" folHlink="folHlink"/>
  <p:sldLayoutIdLst>
    <p:sldLayoutId id="2147483650" r:id="rId1"/>
  </p:sldLayoutIdLst>
  <p:txStyles>
    <p:titleStyle>
      <a:lvl1pPr algn="ctr" defTabSz="342900" rtl="0" eaLnBrk="1" latinLnBrk="0" hangingPunct="1">
        <a:spcBef>
          <a:spcPct val="0"/>
        </a:spcBef>
        <a:buNone/>
        <a:defRPr sz="3300" b="0" i="0" kern="1200">
          <a:solidFill>
            <a:schemeClr val="bg1"/>
          </a:solidFill>
          <a:latin typeface="YaleNew" panose="02000602050000020003" pitchFamily="2" charset="77"/>
          <a:ea typeface="+mj-ea"/>
          <a:cs typeface="+mj-cs"/>
        </a:defRPr>
      </a:lvl1pPr>
    </p:titleStyle>
    <p:bodyStyle>
      <a:lvl1pPr marL="257175" indent="-257175" algn="l" defTabSz="342900" rtl="0" eaLnBrk="1" latinLnBrk="0" hangingPunct="1">
        <a:spcBef>
          <a:spcPct val="20000"/>
        </a:spcBef>
        <a:buFont typeface="Arial" charset="0"/>
        <a:buChar char="•"/>
        <a:defRPr sz="2400" kern="1200">
          <a:solidFill>
            <a:schemeClr val="bg1"/>
          </a:solidFill>
          <a:latin typeface="+mn-lt"/>
          <a:ea typeface="+mn-ea"/>
          <a:cs typeface="+mn-cs"/>
        </a:defRPr>
      </a:lvl1pPr>
      <a:lvl2pPr marL="557213" indent="-214313" algn="l" defTabSz="342900" rtl="0" eaLnBrk="1" latinLnBrk="0" hangingPunct="1">
        <a:spcBef>
          <a:spcPct val="20000"/>
        </a:spcBef>
        <a:buFont typeface="Arial" charset="0"/>
        <a:buChar char="•"/>
        <a:defRPr sz="2400" kern="1200">
          <a:solidFill>
            <a:schemeClr val="bg1"/>
          </a:solidFill>
          <a:latin typeface="+mn-lt"/>
          <a:ea typeface="+mn-ea"/>
          <a:cs typeface="+mn-cs"/>
        </a:defRPr>
      </a:lvl2pPr>
      <a:lvl3pPr marL="857250" indent="-171450" algn="l" defTabSz="342900" rtl="0" eaLnBrk="1" latinLnBrk="0" hangingPunct="1">
        <a:spcBef>
          <a:spcPct val="20000"/>
        </a:spcBef>
        <a:buFont typeface="Arial" charset="0"/>
        <a:buChar char="•"/>
        <a:defRPr sz="2400" kern="1200">
          <a:solidFill>
            <a:schemeClr val="bg1"/>
          </a:solidFill>
          <a:latin typeface="+mn-lt"/>
          <a:ea typeface="+mn-ea"/>
          <a:cs typeface="+mn-cs"/>
        </a:defRPr>
      </a:lvl3pPr>
      <a:lvl4pPr marL="1200150" indent="-171450" algn="l" defTabSz="342900" rtl="0" eaLnBrk="1" latinLnBrk="0" hangingPunct="1">
        <a:spcBef>
          <a:spcPct val="20000"/>
        </a:spcBef>
        <a:buFont typeface="Arial" charset="0"/>
        <a:buChar char="•"/>
        <a:defRPr sz="2400" kern="1200">
          <a:solidFill>
            <a:schemeClr val="bg1"/>
          </a:solidFill>
          <a:latin typeface="+mn-lt"/>
          <a:ea typeface="+mn-ea"/>
          <a:cs typeface="+mn-cs"/>
        </a:defRPr>
      </a:lvl4pPr>
      <a:lvl5pPr marL="1543050" indent="-171450" algn="l" defTabSz="342900" rtl="0" eaLnBrk="1" latinLnBrk="0" hangingPunct="1">
        <a:spcBef>
          <a:spcPct val="20000"/>
        </a:spcBef>
        <a:buFont typeface="Arial" charset="0"/>
        <a:buChar char="•"/>
        <a:defRPr sz="2400" kern="1200">
          <a:solidFill>
            <a:schemeClr val="bg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jp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0.tiff"/><Relationship Id="rId5" Type="http://schemas.openxmlformats.org/officeDocument/2006/relationships/image" Target="../media/image9.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1147318-7488-834C-B528-DEEB3E3BD91C}"/>
              </a:ext>
            </a:extLst>
          </p:cNvPr>
          <p:cNvSpPr/>
          <p:nvPr/>
        </p:nvSpPr>
        <p:spPr>
          <a:xfrm>
            <a:off x="1067173" y="192427"/>
            <a:ext cx="8031638" cy="1938992"/>
          </a:xfrm>
          <a:prstGeom prst="rect">
            <a:avLst/>
          </a:prstGeom>
        </p:spPr>
        <p:txBody>
          <a:bodyPr wrap="square">
            <a:spAutoFit/>
          </a:bodyPr>
          <a:lstStyle/>
          <a:p>
            <a:pPr algn="ctr"/>
            <a:r>
              <a:rPr lang="en-US" sz="4000" dirty="0">
                <a:solidFill>
                  <a:schemeClr val="bg1"/>
                </a:solidFill>
                <a:latin typeface="YaleNew" panose="02000602050000020003" pitchFamily="2" charset="77"/>
              </a:rPr>
              <a:t>Understanding and Mitigating Bias and Racism across Collections</a:t>
            </a:r>
            <a:br>
              <a:rPr lang="en-US" sz="4000" dirty="0">
                <a:solidFill>
                  <a:schemeClr val="bg1"/>
                </a:solidFill>
                <a:latin typeface="YaleNew" panose="02000602050000020003" pitchFamily="2" charset="77"/>
              </a:rPr>
            </a:br>
            <a:r>
              <a:rPr lang="en-US" sz="4000" dirty="0">
                <a:solidFill>
                  <a:schemeClr val="bg1"/>
                </a:solidFill>
                <a:latin typeface="YaleNew" panose="02000602050000020003" pitchFamily="2" charset="77"/>
              </a:rPr>
              <a:t>at Yale University</a:t>
            </a:r>
          </a:p>
        </p:txBody>
      </p:sp>
      <p:sp>
        <p:nvSpPr>
          <p:cNvPr id="10" name="Content Placeholder 2">
            <a:extLst>
              <a:ext uri="{FF2B5EF4-FFF2-40B4-BE49-F238E27FC236}">
                <a16:creationId xmlns:a16="http://schemas.microsoft.com/office/drawing/2014/main" id="{A52BE17D-C358-2841-9AA6-FC27C703DD50}"/>
              </a:ext>
            </a:extLst>
          </p:cNvPr>
          <p:cNvSpPr>
            <a:spLocks noGrp="1"/>
          </p:cNvSpPr>
          <p:nvPr>
            <p:ph idx="1"/>
          </p:nvPr>
        </p:nvSpPr>
        <p:spPr>
          <a:xfrm>
            <a:off x="5082992" y="2251377"/>
            <a:ext cx="3930216" cy="2123658"/>
          </a:xfrm>
        </p:spPr>
        <p:txBody>
          <a:bodyPr/>
          <a:lstStyle/>
          <a:p>
            <a:pPr marL="0" indent="0" algn="ctr">
              <a:buNone/>
            </a:pPr>
            <a:r>
              <a:rPr lang="en-US" dirty="0">
                <a:solidFill>
                  <a:schemeClr val="accent1">
                    <a:lumMod val="20000"/>
                    <a:lumOff val="80000"/>
                  </a:schemeClr>
                </a:solidFill>
              </a:rPr>
              <a:t>Robert Sanderson</a:t>
            </a:r>
          </a:p>
          <a:p>
            <a:pPr marL="0" indent="0" algn="ctr">
              <a:buNone/>
            </a:pPr>
            <a:r>
              <a:rPr lang="en-US" sz="2000" dirty="0">
                <a:solidFill>
                  <a:schemeClr val="accent1">
                    <a:lumMod val="20000"/>
                    <a:lumOff val="80000"/>
                  </a:schemeClr>
                </a:solidFill>
              </a:rPr>
              <a:t>Director for Cultural Heritage Metadata</a:t>
            </a:r>
          </a:p>
          <a:p>
            <a:pPr marL="0" indent="0" algn="ctr">
              <a:buNone/>
            </a:pPr>
            <a:r>
              <a:rPr lang="en-US" sz="2000" dirty="0">
                <a:solidFill>
                  <a:schemeClr val="accent1">
                    <a:lumMod val="20000"/>
                    <a:lumOff val="80000"/>
                  </a:schemeClr>
                </a:solidFill>
              </a:rPr>
              <a:t>Yale University</a:t>
            </a:r>
          </a:p>
          <a:p>
            <a:pPr marL="0" indent="0" algn="ctr">
              <a:buNone/>
            </a:pPr>
            <a:r>
              <a:rPr lang="en-US" sz="2000" i="1" dirty="0" err="1">
                <a:solidFill>
                  <a:schemeClr val="accent1">
                    <a:lumMod val="20000"/>
                    <a:lumOff val="80000"/>
                  </a:schemeClr>
                </a:solidFill>
              </a:rPr>
              <a:t>robert.sanderson@yale.edu</a:t>
            </a:r>
            <a:endParaRPr lang="en-US" sz="2000" i="1" dirty="0">
              <a:solidFill>
                <a:schemeClr val="accent1">
                  <a:lumMod val="20000"/>
                  <a:lumOff val="80000"/>
                </a:schemeClr>
              </a:solidFill>
            </a:endParaRPr>
          </a:p>
          <a:p>
            <a:pPr marL="0" indent="0">
              <a:buNone/>
            </a:pPr>
            <a:endParaRPr lang="en-US" dirty="0">
              <a:solidFill>
                <a:schemeClr val="accent1">
                  <a:lumMod val="20000"/>
                  <a:lumOff val="80000"/>
                </a:schemeClr>
              </a:solidFill>
            </a:endParaRPr>
          </a:p>
        </p:txBody>
      </p:sp>
      <p:sp>
        <p:nvSpPr>
          <p:cNvPr id="4" name="Content Placeholder 2">
            <a:extLst>
              <a:ext uri="{FF2B5EF4-FFF2-40B4-BE49-F238E27FC236}">
                <a16:creationId xmlns:a16="http://schemas.microsoft.com/office/drawing/2014/main" id="{C09A9AEC-8ECC-3A40-BA29-3E82A00866C0}"/>
              </a:ext>
            </a:extLst>
          </p:cNvPr>
          <p:cNvSpPr txBox="1">
            <a:spLocks/>
          </p:cNvSpPr>
          <p:nvPr/>
        </p:nvSpPr>
        <p:spPr>
          <a:xfrm>
            <a:off x="1009841" y="2251377"/>
            <a:ext cx="3930216" cy="2123658"/>
          </a:xfrm>
          <a:prstGeom prst="rect">
            <a:avLst/>
          </a:prstGeom>
          <a:noFill/>
        </p:spPr>
        <p:txBody>
          <a:bodyPr vert="horz" lIns="91440" tIns="45720" rIns="91440" bIns="45720" rtlCol="0">
            <a:normAutofit/>
          </a:bodyPr>
          <a:lstStyle>
            <a:lvl1pPr marL="257175" indent="-257175" algn="l" defTabSz="342900" rtl="0" eaLnBrk="1" latinLnBrk="0" hangingPunct="1">
              <a:spcBef>
                <a:spcPct val="20000"/>
              </a:spcBef>
              <a:buFont typeface="Arial" charset="0"/>
              <a:buChar char="•"/>
              <a:defRPr sz="2400" kern="1200">
                <a:solidFill>
                  <a:schemeClr val="bg1"/>
                </a:solidFill>
                <a:latin typeface="+mn-lt"/>
                <a:ea typeface="+mn-ea"/>
                <a:cs typeface="+mn-cs"/>
              </a:defRPr>
            </a:lvl1pPr>
            <a:lvl2pPr marL="557213" indent="-214313" algn="l" defTabSz="342900" rtl="0" eaLnBrk="1" latinLnBrk="0" hangingPunct="1">
              <a:spcBef>
                <a:spcPct val="20000"/>
              </a:spcBef>
              <a:buFont typeface="Arial" charset="0"/>
              <a:buChar char="•"/>
              <a:defRPr sz="2400" kern="1200">
                <a:solidFill>
                  <a:schemeClr val="bg1"/>
                </a:solidFill>
                <a:latin typeface="+mn-lt"/>
                <a:ea typeface="+mn-ea"/>
                <a:cs typeface="+mn-cs"/>
              </a:defRPr>
            </a:lvl2pPr>
            <a:lvl3pPr marL="857250" indent="-171450" algn="l" defTabSz="342900" rtl="0" eaLnBrk="1" latinLnBrk="0" hangingPunct="1">
              <a:spcBef>
                <a:spcPct val="20000"/>
              </a:spcBef>
              <a:buFont typeface="Arial" charset="0"/>
              <a:buChar char="•"/>
              <a:defRPr sz="2400" kern="1200">
                <a:solidFill>
                  <a:schemeClr val="bg1"/>
                </a:solidFill>
                <a:latin typeface="+mn-lt"/>
                <a:ea typeface="+mn-ea"/>
                <a:cs typeface="+mn-cs"/>
              </a:defRPr>
            </a:lvl3pPr>
            <a:lvl4pPr marL="1200150" indent="-171450" algn="l" defTabSz="342900" rtl="0" eaLnBrk="1" latinLnBrk="0" hangingPunct="1">
              <a:spcBef>
                <a:spcPct val="20000"/>
              </a:spcBef>
              <a:buFont typeface="Arial" charset="0"/>
              <a:buChar char="•"/>
              <a:defRPr sz="2400" kern="1200">
                <a:solidFill>
                  <a:schemeClr val="bg1"/>
                </a:solidFill>
                <a:latin typeface="+mn-lt"/>
                <a:ea typeface="+mn-ea"/>
                <a:cs typeface="+mn-cs"/>
              </a:defRPr>
            </a:lvl4pPr>
            <a:lvl5pPr marL="1543050" indent="-171450" algn="l" defTabSz="342900" rtl="0" eaLnBrk="1" latinLnBrk="0" hangingPunct="1">
              <a:spcBef>
                <a:spcPct val="20000"/>
              </a:spcBef>
              <a:buFont typeface="Arial" charset="0"/>
              <a:buChar char="•"/>
              <a:defRPr sz="2400" kern="1200">
                <a:solidFill>
                  <a:schemeClr val="bg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a:buFont typeface="Arial" charset="0"/>
              <a:buNone/>
            </a:pPr>
            <a:r>
              <a:rPr lang="en-US" dirty="0">
                <a:solidFill>
                  <a:schemeClr val="accent1">
                    <a:lumMod val="20000"/>
                    <a:lumOff val="80000"/>
                  </a:schemeClr>
                </a:solidFill>
              </a:rPr>
              <a:t>Elizabeth Williams</a:t>
            </a:r>
          </a:p>
          <a:p>
            <a:pPr marL="0" indent="0" algn="ctr">
              <a:buFont typeface="Arial" charset="0"/>
              <a:buNone/>
            </a:pPr>
            <a:r>
              <a:rPr lang="en-US" sz="2000" dirty="0">
                <a:solidFill>
                  <a:schemeClr val="accent1">
                    <a:lumMod val="20000"/>
                    <a:lumOff val="80000"/>
                  </a:schemeClr>
                </a:solidFill>
              </a:rPr>
              <a:t>Director for Cross-Collection Initiatives</a:t>
            </a:r>
          </a:p>
          <a:p>
            <a:pPr marL="0" indent="0" algn="ctr">
              <a:buFont typeface="Arial" charset="0"/>
              <a:buNone/>
            </a:pPr>
            <a:r>
              <a:rPr lang="en-US" sz="2000" dirty="0">
                <a:solidFill>
                  <a:schemeClr val="accent1">
                    <a:lumMod val="20000"/>
                    <a:lumOff val="80000"/>
                  </a:schemeClr>
                </a:solidFill>
              </a:rPr>
              <a:t>Yale University</a:t>
            </a:r>
          </a:p>
          <a:p>
            <a:pPr marL="0" indent="0" algn="ctr">
              <a:buFont typeface="Arial" charset="0"/>
              <a:buNone/>
            </a:pPr>
            <a:r>
              <a:rPr lang="en-US" sz="2000" i="1" dirty="0" err="1">
                <a:solidFill>
                  <a:schemeClr val="accent1">
                    <a:lumMod val="20000"/>
                    <a:lumOff val="80000"/>
                  </a:schemeClr>
                </a:solidFill>
              </a:rPr>
              <a:t>elizabeth.j.williams@yale.edu</a:t>
            </a:r>
            <a:endParaRPr lang="en-US" sz="2000" i="1" dirty="0">
              <a:solidFill>
                <a:schemeClr val="accent1">
                  <a:lumMod val="20000"/>
                  <a:lumOff val="80000"/>
                </a:schemeClr>
              </a:solidFill>
            </a:endParaRPr>
          </a:p>
          <a:p>
            <a:pPr marL="0" indent="0">
              <a:buFont typeface="Arial" charset="0"/>
              <a:buNone/>
            </a:pPr>
            <a:endParaRPr lang="en-US" dirty="0">
              <a:solidFill>
                <a:schemeClr val="accent1">
                  <a:lumMod val="20000"/>
                  <a:lumOff val="80000"/>
                </a:schemeClr>
              </a:solidFill>
            </a:endParaRPr>
          </a:p>
        </p:txBody>
      </p:sp>
      <p:sp>
        <p:nvSpPr>
          <p:cNvPr id="2" name="TextBox 1">
            <a:extLst>
              <a:ext uri="{FF2B5EF4-FFF2-40B4-BE49-F238E27FC236}">
                <a16:creationId xmlns:a16="http://schemas.microsoft.com/office/drawing/2014/main" id="{1D35C7E9-A264-AA40-952F-FEB505133A33}"/>
              </a:ext>
            </a:extLst>
          </p:cNvPr>
          <p:cNvSpPr txBox="1"/>
          <p:nvPr/>
        </p:nvSpPr>
        <p:spPr>
          <a:xfrm>
            <a:off x="1905000" y="4375035"/>
            <a:ext cx="6178807" cy="461665"/>
          </a:xfrm>
          <a:prstGeom prst="rect">
            <a:avLst/>
          </a:prstGeom>
          <a:noFill/>
        </p:spPr>
        <p:txBody>
          <a:bodyPr wrap="none" rtlCol="0">
            <a:spAutoFit/>
          </a:bodyPr>
          <a:lstStyle/>
          <a:p>
            <a:r>
              <a:rPr lang="en-US" sz="2400" dirty="0">
                <a:solidFill>
                  <a:schemeClr val="bg1"/>
                </a:solidFill>
              </a:rPr>
              <a:t>OCLC Works in Progress Webinar, May 10</a:t>
            </a:r>
            <a:r>
              <a:rPr lang="en-US" sz="2400" baseline="30000" dirty="0">
                <a:solidFill>
                  <a:schemeClr val="bg1"/>
                </a:solidFill>
              </a:rPr>
              <a:t>th</a:t>
            </a:r>
            <a:r>
              <a:rPr lang="en-US" sz="2400" dirty="0">
                <a:solidFill>
                  <a:schemeClr val="bg1"/>
                </a:solidFill>
              </a:rPr>
              <a:t> 2022</a:t>
            </a:r>
          </a:p>
        </p:txBody>
      </p:sp>
    </p:spTree>
    <p:extLst>
      <p:ext uri="{BB962C8B-B14F-4D97-AF65-F5344CB8AC3E}">
        <p14:creationId xmlns:p14="http://schemas.microsoft.com/office/powerpoint/2010/main" val="119308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06F55-14A2-5E47-970D-167FCF3BCA93}"/>
              </a:ext>
            </a:extLst>
          </p:cNvPr>
          <p:cNvSpPr>
            <a:spLocks noGrp="1"/>
          </p:cNvSpPr>
          <p:nvPr>
            <p:ph type="title"/>
          </p:nvPr>
        </p:nvSpPr>
        <p:spPr/>
        <p:txBody>
          <a:bodyPr/>
          <a:lstStyle/>
          <a:p>
            <a:r>
              <a:rPr lang="en-US" dirty="0"/>
              <a:t>Statement on Core Values</a:t>
            </a:r>
          </a:p>
        </p:txBody>
      </p:sp>
      <p:sp>
        <p:nvSpPr>
          <p:cNvPr id="6" name="Content Placeholder 2">
            <a:extLst>
              <a:ext uri="{FF2B5EF4-FFF2-40B4-BE49-F238E27FC236}">
                <a16:creationId xmlns:a16="http://schemas.microsoft.com/office/drawing/2014/main" id="{F176322F-C4E0-E447-A016-72E26B211F9B}"/>
              </a:ext>
            </a:extLst>
          </p:cNvPr>
          <p:cNvSpPr>
            <a:spLocks noGrp="1"/>
          </p:cNvSpPr>
          <p:nvPr>
            <p:ph idx="1"/>
          </p:nvPr>
        </p:nvSpPr>
        <p:spPr>
          <a:xfrm>
            <a:off x="1128324" y="929148"/>
            <a:ext cx="7870694" cy="3707588"/>
          </a:xfrm>
        </p:spPr>
        <p:txBody>
          <a:bodyPr/>
          <a:lstStyle/>
          <a:p>
            <a:r>
              <a:rPr lang="en-US" dirty="0"/>
              <a:t>Needed to understand local and global context</a:t>
            </a:r>
          </a:p>
          <a:p>
            <a:pPr lvl="1"/>
            <a:r>
              <a:rPr lang="en-US" dirty="0"/>
              <a:t>Lots of learning, research and building shared understanding within the committee</a:t>
            </a:r>
            <a:br>
              <a:rPr lang="en-US" dirty="0"/>
            </a:br>
            <a:endParaRPr lang="en-US" dirty="0"/>
          </a:p>
          <a:p>
            <a:r>
              <a:rPr lang="en-US" dirty="0"/>
              <a:t>Useful tools:</a:t>
            </a:r>
          </a:p>
          <a:p>
            <a:pPr lvl="1"/>
            <a:r>
              <a:rPr lang="en-US" dirty="0"/>
              <a:t>Zotero bibliography</a:t>
            </a:r>
          </a:p>
          <a:p>
            <a:pPr lvl="1"/>
            <a:r>
              <a:rPr lang="en-US" dirty="0"/>
              <a:t>Trello board to manage terminology and scope</a:t>
            </a:r>
          </a:p>
          <a:p>
            <a:pPr marL="0" indent="0">
              <a:buNone/>
            </a:pPr>
            <a:endParaRPr lang="en-US" dirty="0"/>
          </a:p>
        </p:txBody>
      </p:sp>
    </p:spTree>
    <p:extLst>
      <p:ext uri="{BB962C8B-B14F-4D97-AF65-F5344CB8AC3E}">
        <p14:creationId xmlns:p14="http://schemas.microsoft.com/office/powerpoint/2010/main" val="2586230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06F55-14A2-5E47-970D-167FCF3BCA93}"/>
              </a:ext>
            </a:extLst>
          </p:cNvPr>
          <p:cNvSpPr>
            <a:spLocks noGrp="1"/>
          </p:cNvSpPr>
          <p:nvPr>
            <p:ph type="title"/>
          </p:nvPr>
        </p:nvSpPr>
        <p:spPr/>
        <p:txBody>
          <a:bodyPr/>
          <a:lstStyle/>
          <a:p>
            <a:r>
              <a:rPr lang="en-US" dirty="0"/>
              <a:t>Zotero Bibliography</a:t>
            </a:r>
          </a:p>
        </p:txBody>
      </p:sp>
      <p:sp>
        <p:nvSpPr>
          <p:cNvPr id="6" name="Content Placeholder 2">
            <a:extLst>
              <a:ext uri="{FF2B5EF4-FFF2-40B4-BE49-F238E27FC236}">
                <a16:creationId xmlns:a16="http://schemas.microsoft.com/office/drawing/2014/main" id="{F176322F-C4E0-E447-A016-72E26B211F9B}"/>
              </a:ext>
            </a:extLst>
          </p:cNvPr>
          <p:cNvSpPr>
            <a:spLocks noGrp="1"/>
          </p:cNvSpPr>
          <p:nvPr>
            <p:ph idx="1"/>
          </p:nvPr>
        </p:nvSpPr>
        <p:spPr>
          <a:xfrm>
            <a:off x="1128324" y="929148"/>
            <a:ext cx="7870694" cy="3707588"/>
          </a:xfrm>
        </p:spPr>
        <p:txBody>
          <a:bodyPr/>
          <a:lstStyle/>
          <a:p>
            <a:r>
              <a:rPr lang="en-US" dirty="0"/>
              <a:t>Books, Articles, etc.</a:t>
            </a:r>
          </a:p>
          <a:p>
            <a:r>
              <a:rPr lang="en-US" dirty="0"/>
              <a:t>Other institutions’ statements</a:t>
            </a:r>
          </a:p>
          <a:p>
            <a:pPr lvl="1"/>
            <a:r>
              <a:rPr lang="en-US" dirty="0"/>
              <a:t>Disclaimers</a:t>
            </a:r>
          </a:p>
          <a:p>
            <a:pPr lvl="1"/>
            <a:r>
              <a:rPr lang="en-US" dirty="0"/>
              <a:t>Responsibility and Action Statements</a:t>
            </a:r>
          </a:p>
          <a:p>
            <a:pPr lvl="1"/>
            <a:r>
              <a:rPr lang="en-US" dirty="0"/>
              <a:t>Stanford’s Special Collections &amp; Archives was very clear</a:t>
            </a:r>
          </a:p>
          <a:p>
            <a:pPr lvl="1"/>
            <a:r>
              <a:rPr lang="en-US" dirty="0"/>
              <a:t>Committee reviewed, annotated and discussed</a:t>
            </a:r>
            <a:br>
              <a:rPr lang="en-US" dirty="0"/>
            </a:br>
            <a:endParaRPr lang="en-US" i="1" dirty="0"/>
          </a:p>
          <a:p>
            <a:r>
              <a:rPr lang="en-US" dirty="0"/>
              <a:t>Examples of other institutions’ UI and processes</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141994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06F55-14A2-5E47-970D-167FCF3BCA93}"/>
              </a:ext>
            </a:extLst>
          </p:cNvPr>
          <p:cNvSpPr>
            <a:spLocks noGrp="1"/>
          </p:cNvSpPr>
          <p:nvPr>
            <p:ph type="title"/>
          </p:nvPr>
        </p:nvSpPr>
        <p:spPr/>
        <p:txBody>
          <a:bodyPr/>
          <a:lstStyle/>
          <a:p>
            <a:r>
              <a:rPr lang="en-US" dirty="0"/>
              <a:t>Speaking the Same Language</a:t>
            </a:r>
          </a:p>
        </p:txBody>
      </p:sp>
      <p:pic>
        <p:nvPicPr>
          <p:cNvPr id="10" name="Picture 9" descr="Graphical user interface, table&#10;&#10;Description automatically generated">
            <a:extLst>
              <a:ext uri="{FF2B5EF4-FFF2-40B4-BE49-F238E27FC236}">
                <a16:creationId xmlns:a16="http://schemas.microsoft.com/office/drawing/2014/main" id="{69616C86-CB38-AD4E-8121-89FEF9606FBC}"/>
              </a:ext>
            </a:extLst>
          </p:cNvPr>
          <p:cNvPicPr>
            <a:picLocks noChangeAspect="1"/>
          </p:cNvPicPr>
          <p:nvPr/>
        </p:nvPicPr>
        <p:blipFill>
          <a:blip r:embed="rId3"/>
          <a:stretch>
            <a:fillRect/>
          </a:stretch>
        </p:blipFill>
        <p:spPr>
          <a:xfrm>
            <a:off x="2258464" y="739572"/>
            <a:ext cx="5555499" cy="4347782"/>
          </a:xfrm>
          <a:prstGeom prst="rect">
            <a:avLst/>
          </a:prstGeom>
        </p:spPr>
      </p:pic>
    </p:spTree>
    <p:extLst>
      <p:ext uri="{BB962C8B-B14F-4D97-AF65-F5344CB8AC3E}">
        <p14:creationId xmlns:p14="http://schemas.microsoft.com/office/powerpoint/2010/main" val="18927684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06F55-14A2-5E47-970D-167FCF3BCA93}"/>
              </a:ext>
            </a:extLst>
          </p:cNvPr>
          <p:cNvSpPr>
            <a:spLocks noGrp="1"/>
          </p:cNvSpPr>
          <p:nvPr>
            <p:ph type="title"/>
          </p:nvPr>
        </p:nvSpPr>
        <p:spPr/>
        <p:txBody>
          <a:bodyPr/>
          <a:lstStyle/>
          <a:p>
            <a:r>
              <a:rPr lang="en-US" dirty="0"/>
              <a:t>Core Terminology</a:t>
            </a:r>
          </a:p>
        </p:txBody>
      </p:sp>
      <p:sp>
        <p:nvSpPr>
          <p:cNvPr id="6" name="Content Placeholder 2">
            <a:extLst>
              <a:ext uri="{FF2B5EF4-FFF2-40B4-BE49-F238E27FC236}">
                <a16:creationId xmlns:a16="http://schemas.microsoft.com/office/drawing/2014/main" id="{F176322F-C4E0-E447-A016-72E26B211F9B}"/>
              </a:ext>
            </a:extLst>
          </p:cNvPr>
          <p:cNvSpPr>
            <a:spLocks noGrp="1"/>
          </p:cNvSpPr>
          <p:nvPr>
            <p:ph idx="1"/>
          </p:nvPr>
        </p:nvSpPr>
        <p:spPr>
          <a:xfrm>
            <a:off x="1128324" y="784456"/>
            <a:ext cx="2745407" cy="4302897"/>
          </a:xfrm>
        </p:spPr>
        <p:txBody>
          <a:bodyPr>
            <a:normAutofit lnSpcReduction="10000"/>
          </a:bodyPr>
          <a:lstStyle/>
          <a:p>
            <a:r>
              <a:rPr lang="en-US" dirty="0"/>
              <a:t>Bias</a:t>
            </a:r>
          </a:p>
          <a:p>
            <a:r>
              <a:rPr lang="en-US" dirty="0"/>
              <a:t>Inclusivity</a:t>
            </a:r>
          </a:p>
          <a:p>
            <a:r>
              <a:rPr lang="en-US" dirty="0"/>
              <a:t>Transparency</a:t>
            </a:r>
          </a:p>
          <a:p>
            <a:r>
              <a:rPr lang="en-US" dirty="0"/>
              <a:t>Awareness</a:t>
            </a:r>
          </a:p>
          <a:p>
            <a:r>
              <a:rPr lang="en-US" dirty="0"/>
              <a:t>Responsibility</a:t>
            </a:r>
          </a:p>
          <a:p>
            <a:r>
              <a:rPr lang="en-US" dirty="0"/>
              <a:t>Ethical</a:t>
            </a:r>
          </a:p>
          <a:p>
            <a:r>
              <a:rPr lang="en-US" dirty="0"/>
              <a:t>Anti-Oppression</a:t>
            </a:r>
          </a:p>
          <a:p>
            <a:r>
              <a:rPr lang="en-US" dirty="0"/>
              <a:t>Dignity</a:t>
            </a:r>
          </a:p>
          <a:p>
            <a:r>
              <a:rPr lang="en-US" dirty="0"/>
              <a:t>Humility</a:t>
            </a:r>
          </a:p>
          <a:p>
            <a:r>
              <a:rPr lang="en-US" dirty="0"/>
              <a:t>Equitable</a:t>
            </a:r>
          </a:p>
          <a:p>
            <a:pPr marL="0" indent="0">
              <a:buNone/>
            </a:pPr>
            <a:endParaRPr lang="en-US" dirty="0"/>
          </a:p>
        </p:txBody>
      </p:sp>
      <p:sp>
        <p:nvSpPr>
          <p:cNvPr id="4" name="Content Placeholder 2">
            <a:extLst>
              <a:ext uri="{FF2B5EF4-FFF2-40B4-BE49-F238E27FC236}">
                <a16:creationId xmlns:a16="http://schemas.microsoft.com/office/drawing/2014/main" id="{30324A44-8066-994F-98FC-D0C1DE8341CA}"/>
              </a:ext>
            </a:extLst>
          </p:cNvPr>
          <p:cNvSpPr txBox="1">
            <a:spLocks/>
          </p:cNvSpPr>
          <p:nvPr/>
        </p:nvSpPr>
        <p:spPr>
          <a:xfrm>
            <a:off x="3687036" y="788625"/>
            <a:ext cx="5311982" cy="4302897"/>
          </a:xfrm>
          <a:prstGeom prst="rect">
            <a:avLst/>
          </a:prstGeom>
          <a:noFill/>
        </p:spPr>
        <p:txBody>
          <a:bodyPr vert="horz" lIns="91440" tIns="45720" rIns="91440" bIns="45720" rtlCol="0">
            <a:normAutofit lnSpcReduction="10000"/>
          </a:bodyPr>
          <a:lstStyle>
            <a:lvl1pPr marL="257175" indent="-257175" algn="l" defTabSz="342900" rtl="0" eaLnBrk="1" latinLnBrk="0" hangingPunct="1">
              <a:spcBef>
                <a:spcPct val="20000"/>
              </a:spcBef>
              <a:buFont typeface="Arial" charset="0"/>
              <a:buChar char="•"/>
              <a:defRPr sz="2400" kern="1200">
                <a:solidFill>
                  <a:schemeClr val="bg1"/>
                </a:solidFill>
                <a:latin typeface="+mn-lt"/>
                <a:ea typeface="+mn-ea"/>
                <a:cs typeface="+mn-cs"/>
              </a:defRPr>
            </a:lvl1pPr>
            <a:lvl2pPr marL="557213" indent="-214313" algn="l" defTabSz="342900" rtl="0" eaLnBrk="1" latinLnBrk="0" hangingPunct="1">
              <a:spcBef>
                <a:spcPct val="20000"/>
              </a:spcBef>
              <a:buFont typeface="Arial" charset="0"/>
              <a:buChar char="•"/>
              <a:defRPr sz="2400" kern="1200">
                <a:solidFill>
                  <a:schemeClr val="bg1"/>
                </a:solidFill>
                <a:latin typeface="+mn-lt"/>
                <a:ea typeface="+mn-ea"/>
                <a:cs typeface="+mn-cs"/>
              </a:defRPr>
            </a:lvl2pPr>
            <a:lvl3pPr marL="857250" indent="-171450" algn="l" defTabSz="342900" rtl="0" eaLnBrk="1" latinLnBrk="0" hangingPunct="1">
              <a:spcBef>
                <a:spcPct val="20000"/>
              </a:spcBef>
              <a:buFont typeface="Arial" charset="0"/>
              <a:buChar char="•"/>
              <a:defRPr sz="2400" kern="1200">
                <a:solidFill>
                  <a:schemeClr val="bg1"/>
                </a:solidFill>
                <a:latin typeface="+mn-lt"/>
                <a:ea typeface="+mn-ea"/>
                <a:cs typeface="+mn-cs"/>
              </a:defRPr>
            </a:lvl3pPr>
            <a:lvl4pPr marL="1200150" indent="-171450" algn="l" defTabSz="342900" rtl="0" eaLnBrk="1" latinLnBrk="0" hangingPunct="1">
              <a:spcBef>
                <a:spcPct val="20000"/>
              </a:spcBef>
              <a:buFont typeface="Arial" charset="0"/>
              <a:buChar char="•"/>
              <a:defRPr sz="2400" kern="1200">
                <a:solidFill>
                  <a:schemeClr val="bg1"/>
                </a:solidFill>
                <a:latin typeface="+mn-lt"/>
                <a:ea typeface="+mn-ea"/>
                <a:cs typeface="+mn-cs"/>
              </a:defRPr>
            </a:lvl4pPr>
            <a:lvl5pPr marL="1543050" indent="-171450" algn="l" defTabSz="342900" rtl="0" eaLnBrk="1" latinLnBrk="0" hangingPunct="1">
              <a:spcBef>
                <a:spcPct val="20000"/>
              </a:spcBef>
              <a:buFont typeface="Arial" charset="0"/>
              <a:buChar char="•"/>
              <a:defRPr sz="2400" kern="1200">
                <a:solidFill>
                  <a:schemeClr val="bg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r>
              <a:rPr lang="en-US" dirty="0">
                <a:solidFill>
                  <a:schemeClr val="accent1">
                    <a:lumMod val="20000"/>
                    <a:lumOff val="80000"/>
                  </a:schemeClr>
                </a:solidFill>
              </a:rPr>
              <a:t>In particular oppressive/harmful biases</a:t>
            </a:r>
          </a:p>
          <a:p>
            <a:pPr marL="0" indent="0">
              <a:buNone/>
            </a:pPr>
            <a:r>
              <a:rPr lang="en-US" dirty="0">
                <a:solidFill>
                  <a:schemeClr val="accent1">
                    <a:lumMod val="20000"/>
                    <a:lumOff val="80000"/>
                  </a:schemeClr>
                </a:solidFill>
              </a:rPr>
              <a:t>Effort to ensure diverse participation</a:t>
            </a:r>
          </a:p>
          <a:p>
            <a:pPr marL="0" indent="0">
              <a:buNone/>
            </a:pPr>
            <a:r>
              <a:rPr lang="en-US" dirty="0">
                <a:solidFill>
                  <a:schemeClr val="accent1">
                    <a:lumMod val="20000"/>
                    <a:lumOff val="80000"/>
                  </a:schemeClr>
                </a:solidFill>
              </a:rPr>
              <a:t>Of processes, provenance, data</a:t>
            </a:r>
          </a:p>
          <a:p>
            <a:pPr marL="0" indent="0">
              <a:buNone/>
            </a:pPr>
            <a:r>
              <a:rPr lang="en-US" dirty="0">
                <a:solidFill>
                  <a:schemeClr val="accent1">
                    <a:lumMod val="20000"/>
                    <a:lumOff val="80000"/>
                  </a:schemeClr>
                </a:solidFill>
              </a:rPr>
              <a:t>Importance of raising awareness</a:t>
            </a:r>
          </a:p>
          <a:p>
            <a:pPr marL="0" indent="0">
              <a:buNone/>
            </a:pPr>
            <a:r>
              <a:rPr lang="en-US" dirty="0">
                <a:solidFill>
                  <a:schemeClr val="accent1">
                    <a:lumMod val="20000"/>
                    <a:lumOff val="80000"/>
                  </a:schemeClr>
                </a:solidFill>
              </a:rPr>
              <a:t>Accountability of intent</a:t>
            </a:r>
          </a:p>
          <a:p>
            <a:pPr marL="0" indent="0">
              <a:buNone/>
            </a:pPr>
            <a:r>
              <a:rPr lang="en-US" dirty="0">
                <a:solidFill>
                  <a:schemeClr val="accent1">
                    <a:lumMod val="20000"/>
                    <a:lumOff val="80000"/>
                  </a:schemeClr>
                </a:solidFill>
              </a:rPr>
              <a:t>Changing acceptable standard of conduct</a:t>
            </a:r>
          </a:p>
          <a:p>
            <a:pPr marL="0" indent="0">
              <a:buNone/>
            </a:pPr>
            <a:r>
              <a:rPr lang="en-US" dirty="0">
                <a:solidFill>
                  <a:schemeClr val="accent1">
                    <a:lumMod val="20000"/>
                    <a:lumOff val="80000"/>
                  </a:schemeClr>
                </a:solidFill>
              </a:rPr>
              <a:t>More than just racism</a:t>
            </a:r>
          </a:p>
          <a:p>
            <a:pPr marL="0" indent="0">
              <a:buNone/>
            </a:pPr>
            <a:r>
              <a:rPr lang="en-US" dirty="0">
                <a:solidFill>
                  <a:schemeClr val="accent1">
                    <a:lumMod val="20000"/>
                    <a:lumOff val="80000"/>
                  </a:schemeClr>
                </a:solidFill>
              </a:rPr>
              <a:t>Dignity of individuals and cultures</a:t>
            </a:r>
          </a:p>
          <a:p>
            <a:pPr marL="0" indent="0">
              <a:buNone/>
            </a:pPr>
            <a:r>
              <a:rPr lang="en-US" dirty="0">
                <a:solidFill>
                  <a:schemeClr val="accent1">
                    <a:lumMod val="20000"/>
                    <a:lumOff val="80000"/>
                  </a:schemeClr>
                </a:solidFill>
              </a:rPr>
              <a:t>Humility of description</a:t>
            </a:r>
          </a:p>
          <a:p>
            <a:pPr marL="0" indent="0">
              <a:buNone/>
            </a:pPr>
            <a:r>
              <a:rPr lang="en-US" dirty="0">
                <a:solidFill>
                  <a:schemeClr val="accent1">
                    <a:lumMod val="20000"/>
                    <a:lumOff val="80000"/>
                  </a:schemeClr>
                </a:solidFill>
              </a:rPr>
              <a:t>Equitable processes and presentation</a:t>
            </a:r>
          </a:p>
        </p:txBody>
      </p:sp>
    </p:spTree>
    <p:extLst>
      <p:ext uri="{BB962C8B-B14F-4D97-AF65-F5344CB8AC3E}">
        <p14:creationId xmlns:p14="http://schemas.microsoft.com/office/powerpoint/2010/main" val="38212665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06F55-14A2-5E47-970D-167FCF3BCA93}"/>
              </a:ext>
            </a:extLst>
          </p:cNvPr>
          <p:cNvSpPr>
            <a:spLocks noGrp="1"/>
          </p:cNvSpPr>
          <p:nvPr>
            <p:ph type="title"/>
          </p:nvPr>
        </p:nvSpPr>
        <p:spPr/>
        <p:txBody>
          <a:bodyPr/>
          <a:lstStyle/>
          <a:p>
            <a:r>
              <a:rPr lang="en-US" dirty="0"/>
              <a:t>Secondary / Related Terminology</a:t>
            </a:r>
          </a:p>
        </p:txBody>
      </p:sp>
      <p:sp>
        <p:nvSpPr>
          <p:cNvPr id="6" name="Content Placeholder 2">
            <a:extLst>
              <a:ext uri="{FF2B5EF4-FFF2-40B4-BE49-F238E27FC236}">
                <a16:creationId xmlns:a16="http://schemas.microsoft.com/office/drawing/2014/main" id="{F176322F-C4E0-E447-A016-72E26B211F9B}"/>
              </a:ext>
            </a:extLst>
          </p:cNvPr>
          <p:cNvSpPr>
            <a:spLocks noGrp="1"/>
          </p:cNvSpPr>
          <p:nvPr>
            <p:ph idx="1"/>
          </p:nvPr>
        </p:nvSpPr>
        <p:spPr>
          <a:xfrm>
            <a:off x="1128324" y="834335"/>
            <a:ext cx="3618243" cy="4128366"/>
          </a:xfrm>
        </p:spPr>
        <p:txBody>
          <a:bodyPr>
            <a:normAutofit lnSpcReduction="10000"/>
          </a:bodyPr>
          <a:lstStyle/>
          <a:p>
            <a:r>
              <a:rPr lang="en-US" dirty="0"/>
              <a:t>Cultural Appropriation</a:t>
            </a:r>
          </a:p>
          <a:p>
            <a:r>
              <a:rPr lang="en-US" dirty="0"/>
              <a:t>Accessibility (content)</a:t>
            </a:r>
          </a:p>
          <a:p>
            <a:r>
              <a:rPr lang="en-US" dirty="0"/>
              <a:t>Compassion</a:t>
            </a:r>
          </a:p>
          <a:p>
            <a:r>
              <a:rPr lang="en-US" dirty="0"/>
              <a:t>User Knowledge</a:t>
            </a:r>
          </a:p>
          <a:p>
            <a:r>
              <a:rPr lang="en-US" dirty="0"/>
              <a:t>Integrity</a:t>
            </a:r>
          </a:p>
          <a:p>
            <a:r>
              <a:rPr lang="en-US" dirty="0"/>
              <a:t>Welcoming</a:t>
            </a:r>
          </a:p>
          <a:p>
            <a:r>
              <a:rPr lang="en-US" dirty="0"/>
              <a:t>Respect</a:t>
            </a:r>
          </a:p>
          <a:p>
            <a:r>
              <a:rPr lang="en-US" dirty="0"/>
              <a:t>Stewardship</a:t>
            </a:r>
          </a:p>
          <a:p>
            <a:r>
              <a:rPr lang="en-US" dirty="0"/>
              <a:t>Accountability</a:t>
            </a:r>
          </a:p>
          <a:p>
            <a:r>
              <a:rPr lang="en-US" dirty="0"/>
              <a:t>Anti-Racism</a:t>
            </a:r>
          </a:p>
        </p:txBody>
      </p:sp>
      <p:sp>
        <p:nvSpPr>
          <p:cNvPr id="4" name="Content Placeholder 2">
            <a:extLst>
              <a:ext uri="{FF2B5EF4-FFF2-40B4-BE49-F238E27FC236}">
                <a16:creationId xmlns:a16="http://schemas.microsoft.com/office/drawing/2014/main" id="{7C7080F7-E584-8147-B5D2-4577F34A5A67}"/>
              </a:ext>
            </a:extLst>
          </p:cNvPr>
          <p:cNvSpPr txBox="1">
            <a:spLocks/>
          </p:cNvSpPr>
          <p:nvPr/>
        </p:nvSpPr>
        <p:spPr>
          <a:xfrm>
            <a:off x="5442629" y="2571750"/>
            <a:ext cx="3618243" cy="2315990"/>
          </a:xfrm>
          <a:prstGeom prst="rect">
            <a:avLst/>
          </a:prstGeom>
          <a:noFill/>
        </p:spPr>
        <p:txBody>
          <a:bodyPr vert="horz" lIns="91440" tIns="45720" rIns="91440" bIns="45720" rtlCol="0">
            <a:normAutofit/>
          </a:bodyPr>
          <a:lstStyle>
            <a:lvl1pPr marL="257175" indent="-257175" algn="l" defTabSz="342900" rtl="0" eaLnBrk="1" latinLnBrk="0" hangingPunct="1">
              <a:spcBef>
                <a:spcPct val="20000"/>
              </a:spcBef>
              <a:buFont typeface="Arial" charset="0"/>
              <a:buChar char="•"/>
              <a:defRPr sz="2400" kern="1200">
                <a:solidFill>
                  <a:schemeClr val="bg1"/>
                </a:solidFill>
                <a:latin typeface="+mn-lt"/>
                <a:ea typeface="+mn-ea"/>
                <a:cs typeface="+mn-cs"/>
              </a:defRPr>
            </a:lvl1pPr>
            <a:lvl2pPr marL="557213" indent="-214313" algn="l" defTabSz="342900" rtl="0" eaLnBrk="1" latinLnBrk="0" hangingPunct="1">
              <a:spcBef>
                <a:spcPct val="20000"/>
              </a:spcBef>
              <a:buFont typeface="Arial" charset="0"/>
              <a:buChar char="•"/>
              <a:defRPr sz="2400" kern="1200">
                <a:solidFill>
                  <a:schemeClr val="bg1"/>
                </a:solidFill>
                <a:latin typeface="+mn-lt"/>
                <a:ea typeface="+mn-ea"/>
                <a:cs typeface="+mn-cs"/>
              </a:defRPr>
            </a:lvl2pPr>
            <a:lvl3pPr marL="857250" indent="-171450" algn="l" defTabSz="342900" rtl="0" eaLnBrk="1" latinLnBrk="0" hangingPunct="1">
              <a:spcBef>
                <a:spcPct val="20000"/>
              </a:spcBef>
              <a:buFont typeface="Arial" charset="0"/>
              <a:buChar char="•"/>
              <a:defRPr sz="2400" kern="1200">
                <a:solidFill>
                  <a:schemeClr val="bg1"/>
                </a:solidFill>
                <a:latin typeface="+mn-lt"/>
                <a:ea typeface="+mn-ea"/>
                <a:cs typeface="+mn-cs"/>
              </a:defRPr>
            </a:lvl3pPr>
            <a:lvl4pPr marL="1200150" indent="-171450" algn="l" defTabSz="342900" rtl="0" eaLnBrk="1" latinLnBrk="0" hangingPunct="1">
              <a:spcBef>
                <a:spcPct val="20000"/>
              </a:spcBef>
              <a:buFont typeface="Arial" charset="0"/>
              <a:buChar char="•"/>
              <a:defRPr sz="2400" kern="1200">
                <a:solidFill>
                  <a:schemeClr val="bg1"/>
                </a:solidFill>
                <a:latin typeface="+mn-lt"/>
                <a:ea typeface="+mn-ea"/>
                <a:cs typeface="+mn-cs"/>
              </a:defRPr>
            </a:lvl4pPr>
            <a:lvl5pPr marL="1543050" indent="-171450" algn="l" defTabSz="342900" rtl="0" eaLnBrk="1" latinLnBrk="0" hangingPunct="1">
              <a:spcBef>
                <a:spcPct val="20000"/>
              </a:spcBef>
              <a:buFont typeface="Arial" charset="0"/>
              <a:buChar char="•"/>
              <a:defRPr sz="2400" kern="1200">
                <a:solidFill>
                  <a:schemeClr val="bg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r>
              <a:rPr lang="en-US" dirty="0">
                <a:solidFill>
                  <a:schemeClr val="accent1">
                    <a:lumMod val="20000"/>
                    <a:lumOff val="80000"/>
                  </a:schemeClr>
                </a:solidFill>
              </a:rPr>
              <a:t>Related but Set Aside</a:t>
            </a:r>
          </a:p>
          <a:p>
            <a:r>
              <a:rPr lang="en-US" dirty="0">
                <a:solidFill>
                  <a:schemeClr val="accent1">
                    <a:lumMod val="20000"/>
                    <a:lumOff val="80000"/>
                  </a:schemeClr>
                </a:solidFill>
              </a:rPr>
              <a:t>Preservation</a:t>
            </a:r>
          </a:p>
          <a:p>
            <a:r>
              <a:rPr lang="en-US" dirty="0">
                <a:solidFill>
                  <a:schemeClr val="accent1">
                    <a:lumMod val="20000"/>
                    <a:lumOff val="80000"/>
                  </a:schemeClr>
                </a:solidFill>
              </a:rPr>
              <a:t>Representation</a:t>
            </a:r>
          </a:p>
          <a:p>
            <a:r>
              <a:rPr lang="en-US" dirty="0">
                <a:solidFill>
                  <a:schemeClr val="accent1">
                    <a:lumMod val="20000"/>
                    <a:lumOff val="80000"/>
                  </a:schemeClr>
                </a:solidFill>
              </a:rPr>
              <a:t>Dissemination</a:t>
            </a:r>
          </a:p>
          <a:p>
            <a:r>
              <a:rPr lang="en-US" dirty="0">
                <a:solidFill>
                  <a:schemeClr val="accent1">
                    <a:lumMod val="20000"/>
                    <a:lumOff val="80000"/>
                  </a:schemeClr>
                </a:solidFill>
              </a:rPr>
              <a:t>Trust</a:t>
            </a:r>
          </a:p>
        </p:txBody>
      </p:sp>
    </p:spTree>
    <p:extLst>
      <p:ext uri="{BB962C8B-B14F-4D97-AF65-F5344CB8AC3E}">
        <p14:creationId xmlns:p14="http://schemas.microsoft.com/office/powerpoint/2010/main" val="4566508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06F55-14A2-5E47-970D-167FCF3BCA93}"/>
              </a:ext>
            </a:extLst>
          </p:cNvPr>
          <p:cNvSpPr>
            <a:spLocks noGrp="1"/>
          </p:cNvSpPr>
          <p:nvPr>
            <p:ph type="title"/>
          </p:nvPr>
        </p:nvSpPr>
        <p:spPr/>
        <p:txBody>
          <a:bodyPr>
            <a:normAutofit/>
          </a:bodyPr>
          <a:lstStyle/>
          <a:p>
            <a:r>
              <a:rPr lang="en-US" dirty="0"/>
              <a:t>Discursive Statement</a:t>
            </a:r>
          </a:p>
        </p:txBody>
      </p:sp>
      <p:sp>
        <p:nvSpPr>
          <p:cNvPr id="6" name="Content Placeholder 2">
            <a:extLst>
              <a:ext uri="{FF2B5EF4-FFF2-40B4-BE49-F238E27FC236}">
                <a16:creationId xmlns:a16="http://schemas.microsoft.com/office/drawing/2014/main" id="{F176322F-C4E0-E447-A016-72E26B211F9B}"/>
              </a:ext>
            </a:extLst>
          </p:cNvPr>
          <p:cNvSpPr>
            <a:spLocks noGrp="1"/>
          </p:cNvSpPr>
          <p:nvPr>
            <p:ph idx="1"/>
          </p:nvPr>
        </p:nvSpPr>
        <p:spPr>
          <a:xfrm>
            <a:off x="1128324" y="929148"/>
            <a:ext cx="7870694" cy="3707588"/>
          </a:xfrm>
        </p:spPr>
        <p:txBody>
          <a:bodyPr/>
          <a:lstStyle/>
          <a:p>
            <a:r>
              <a:rPr lang="en-US" dirty="0"/>
              <a:t>Longer form essay</a:t>
            </a:r>
          </a:p>
          <a:p>
            <a:pPr lvl="1"/>
            <a:r>
              <a:rPr lang="en-US" dirty="0"/>
              <a:t>Who is making this statement, and why?</a:t>
            </a:r>
          </a:p>
          <a:p>
            <a:pPr lvl="1"/>
            <a:r>
              <a:rPr lang="en-US" dirty="0"/>
              <a:t>What are the </a:t>
            </a:r>
            <a:r>
              <a:rPr lang="en-US" dirty="0">
                <a:solidFill>
                  <a:srgbClr val="70F7F4"/>
                </a:solidFill>
              </a:rPr>
              <a:t>challenges</a:t>
            </a:r>
            <a:r>
              <a:rPr lang="en-US" dirty="0"/>
              <a:t> that we see?</a:t>
            </a:r>
          </a:p>
          <a:p>
            <a:pPr lvl="2"/>
            <a:r>
              <a:rPr lang="en-US" dirty="0"/>
              <a:t>Bias, Inclusion, Transparency</a:t>
            </a:r>
          </a:p>
          <a:p>
            <a:pPr lvl="1"/>
            <a:r>
              <a:rPr lang="en-US" dirty="0"/>
              <a:t>What are our </a:t>
            </a:r>
            <a:r>
              <a:rPr lang="en-US" dirty="0">
                <a:solidFill>
                  <a:srgbClr val="70F7F4"/>
                </a:solidFill>
              </a:rPr>
              <a:t>values</a:t>
            </a:r>
            <a:r>
              <a:rPr lang="en-US" dirty="0"/>
              <a:t> related to the challenges?</a:t>
            </a:r>
          </a:p>
          <a:p>
            <a:pPr lvl="1"/>
            <a:r>
              <a:rPr lang="en-US" dirty="0"/>
              <a:t>What</a:t>
            </a:r>
            <a:r>
              <a:rPr lang="en-US" dirty="0">
                <a:solidFill>
                  <a:srgbClr val="70F7F4"/>
                </a:solidFill>
              </a:rPr>
              <a:t> actions </a:t>
            </a:r>
            <a:r>
              <a:rPr lang="en-US" dirty="0"/>
              <a:t>are we taking to further those values?</a:t>
            </a:r>
          </a:p>
          <a:p>
            <a:pPr marL="0" indent="0">
              <a:buNone/>
            </a:pPr>
            <a:endParaRPr lang="en-US" dirty="0"/>
          </a:p>
          <a:p>
            <a:pPr marL="0" indent="0">
              <a:buNone/>
            </a:pPr>
            <a:r>
              <a:rPr lang="en-US" dirty="0"/>
              <a:t>Set aside as we were writing to ourselves!</a:t>
            </a:r>
          </a:p>
        </p:txBody>
      </p:sp>
    </p:spTree>
    <p:extLst>
      <p:ext uri="{BB962C8B-B14F-4D97-AF65-F5344CB8AC3E}">
        <p14:creationId xmlns:p14="http://schemas.microsoft.com/office/powerpoint/2010/main" val="29177190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06F55-14A2-5E47-970D-167FCF3BCA93}"/>
              </a:ext>
            </a:extLst>
          </p:cNvPr>
          <p:cNvSpPr>
            <a:spLocks noGrp="1"/>
          </p:cNvSpPr>
          <p:nvPr>
            <p:ph type="title"/>
          </p:nvPr>
        </p:nvSpPr>
        <p:spPr/>
        <p:txBody>
          <a:bodyPr>
            <a:normAutofit/>
          </a:bodyPr>
          <a:lstStyle/>
          <a:p>
            <a:r>
              <a:rPr lang="en-US" dirty="0"/>
              <a:t>Final Statement</a:t>
            </a:r>
          </a:p>
        </p:txBody>
      </p:sp>
      <p:sp>
        <p:nvSpPr>
          <p:cNvPr id="6" name="Content Placeholder 2">
            <a:extLst>
              <a:ext uri="{FF2B5EF4-FFF2-40B4-BE49-F238E27FC236}">
                <a16:creationId xmlns:a16="http://schemas.microsoft.com/office/drawing/2014/main" id="{F176322F-C4E0-E447-A016-72E26B211F9B}"/>
              </a:ext>
            </a:extLst>
          </p:cNvPr>
          <p:cNvSpPr>
            <a:spLocks noGrp="1"/>
          </p:cNvSpPr>
          <p:nvPr>
            <p:ph idx="1"/>
          </p:nvPr>
        </p:nvSpPr>
        <p:spPr>
          <a:xfrm>
            <a:off x="1128324" y="894934"/>
            <a:ext cx="7870694" cy="3942310"/>
          </a:xfrm>
        </p:spPr>
        <p:txBody>
          <a:bodyPr>
            <a:normAutofit fontScale="92500" lnSpcReduction="10000"/>
          </a:bodyPr>
          <a:lstStyle/>
          <a:p>
            <a:pPr marL="0" indent="0">
              <a:buNone/>
            </a:pPr>
            <a:r>
              <a:rPr lang="en-US" dirty="0"/>
              <a:t>LUX exposes longstanding and deep </a:t>
            </a:r>
            <a:r>
              <a:rPr lang="en-US" dirty="0">
                <a:solidFill>
                  <a:srgbClr val="70F7F4"/>
                </a:solidFill>
              </a:rPr>
              <a:t>bias</a:t>
            </a:r>
            <a:r>
              <a:rPr lang="en-US" dirty="0"/>
              <a:t> within our acquisition activities, collection systems and descriptive practices. Some content, and the description of that content, is </a:t>
            </a:r>
            <a:r>
              <a:rPr lang="en-US" dirty="0">
                <a:solidFill>
                  <a:srgbClr val="70F7F4"/>
                </a:solidFill>
              </a:rPr>
              <a:t>outmoded, racist, and culturally insensitive</a:t>
            </a:r>
            <a:r>
              <a:rPr lang="en-US" dirty="0"/>
              <a:t>. Yale’s cultural heritage institutions commit to </a:t>
            </a:r>
            <a:r>
              <a:rPr lang="en-US" dirty="0">
                <a:solidFill>
                  <a:srgbClr val="70F7F4"/>
                </a:solidFill>
              </a:rPr>
              <a:t>identifying and addressing </a:t>
            </a:r>
            <a:r>
              <a:rPr lang="en-US" dirty="0"/>
              <a:t>these issues, and also to being </a:t>
            </a:r>
            <a:r>
              <a:rPr lang="en-US" dirty="0">
                <a:solidFill>
                  <a:srgbClr val="70F7F4"/>
                </a:solidFill>
              </a:rPr>
              <a:t>transparent</a:t>
            </a:r>
            <a:r>
              <a:rPr lang="en-US" dirty="0"/>
              <a:t> about documenting such processes. Individually and collectively, the institutions seek to treat users with </a:t>
            </a:r>
            <a:r>
              <a:rPr lang="en-US" dirty="0">
                <a:solidFill>
                  <a:srgbClr val="70F7F4"/>
                </a:solidFill>
              </a:rPr>
              <a:t>respect</a:t>
            </a:r>
            <a:r>
              <a:rPr lang="en-US" dirty="0"/>
              <a:t>, ensuring </a:t>
            </a:r>
            <a:r>
              <a:rPr lang="en-US" dirty="0">
                <a:solidFill>
                  <a:srgbClr val="70F7F4"/>
                </a:solidFill>
              </a:rPr>
              <a:t>dignity</a:t>
            </a:r>
            <a:r>
              <a:rPr lang="en-US" dirty="0"/>
              <a:t> is extended to all those who created, or are represented in, Yale’s collections. This includes numerous groups who historically have been </a:t>
            </a:r>
            <a:r>
              <a:rPr lang="en-US" dirty="0">
                <a:solidFill>
                  <a:srgbClr val="70F7F4"/>
                </a:solidFill>
              </a:rPr>
              <a:t>marginalized and systemically silenced</a:t>
            </a:r>
            <a:r>
              <a:rPr lang="en-US" dirty="0"/>
              <a:t>, whose perspectives, expertise, and authority will contribute to the direction of LUX’s future.</a:t>
            </a:r>
          </a:p>
        </p:txBody>
      </p:sp>
    </p:spTree>
    <p:extLst>
      <p:ext uri="{BB962C8B-B14F-4D97-AF65-F5344CB8AC3E}">
        <p14:creationId xmlns:p14="http://schemas.microsoft.com/office/powerpoint/2010/main" val="14861414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06F55-14A2-5E47-970D-167FCF3BCA93}"/>
              </a:ext>
            </a:extLst>
          </p:cNvPr>
          <p:cNvSpPr>
            <a:spLocks noGrp="1"/>
          </p:cNvSpPr>
          <p:nvPr>
            <p:ph type="title"/>
          </p:nvPr>
        </p:nvSpPr>
        <p:spPr/>
        <p:txBody>
          <a:bodyPr>
            <a:normAutofit/>
          </a:bodyPr>
          <a:lstStyle/>
          <a:p>
            <a:r>
              <a:rPr lang="en-US" dirty="0"/>
              <a:t>Process</a:t>
            </a:r>
          </a:p>
        </p:txBody>
      </p:sp>
      <p:sp>
        <p:nvSpPr>
          <p:cNvPr id="6" name="Content Placeholder 2">
            <a:extLst>
              <a:ext uri="{FF2B5EF4-FFF2-40B4-BE49-F238E27FC236}">
                <a16:creationId xmlns:a16="http://schemas.microsoft.com/office/drawing/2014/main" id="{F176322F-C4E0-E447-A016-72E26B211F9B}"/>
              </a:ext>
            </a:extLst>
          </p:cNvPr>
          <p:cNvSpPr>
            <a:spLocks noGrp="1"/>
          </p:cNvSpPr>
          <p:nvPr>
            <p:ph idx="1"/>
          </p:nvPr>
        </p:nvSpPr>
        <p:spPr>
          <a:xfrm>
            <a:off x="1128324" y="929148"/>
            <a:ext cx="7870694" cy="3707588"/>
          </a:xfrm>
        </p:spPr>
        <p:txBody>
          <a:bodyPr/>
          <a:lstStyle/>
          <a:p>
            <a:pPr marL="0" indent="0">
              <a:buNone/>
            </a:pPr>
            <a:r>
              <a:rPr lang="en-US" dirty="0"/>
              <a:t>Important parts of the process:</a:t>
            </a:r>
          </a:p>
          <a:p>
            <a:pPr lvl="1"/>
            <a:r>
              <a:rPr lang="en-US" dirty="0"/>
              <a:t>Norms and Reflection</a:t>
            </a:r>
          </a:p>
          <a:p>
            <a:pPr lvl="1"/>
            <a:r>
              <a:rPr lang="en-US" dirty="0"/>
              <a:t>Collaboration and Commitment</a:t>
            </a:r>
          </a:p>
          <a:p>
            <a:pPr lvl="1"/>
            <a:r>
              <a:rPr lang="en-US" dirty="0"/>
              <a:t>Engagement with Colleagues </a:t>
            </a:r>
          </a:p>
          <a:p>
            <a:pPr marL="0" indent="0">
              <a:buNone/>
            </a:pPr>
            <a:endParaRPr lang="en-US" dirty="0"/>
          </a:p>
        </p:txBody>
      </p:sp>
    </p:spTree>
    <p:extLst>
      <p:ext uri="{BB962C8B-B14F-4D97-AF65-F5344CB8AC3E}">
        <p14:creationId xmlns:p14="http://schemas.microsoft.com/office/powerpoint/2010/main" val="28961152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06F55-14A2-5E47-970D-167FCF3BCA93}"/>
              </a:ext>
            </a:extLst>
          </p:cNvPr>
          <p:cNvSpPr>
            <a:spLocks noGrp="1"/>
          </p:cNvSpPr>
          <p:nvPr>
            <p:ph type="title"/>
          </p:nvPr>
        </p:nvSpPr>
        <p:spPr/>
        <p:txBody>
          <a:bodyPr>
            <a:normAutofit/>
          </a:bodyPr>
          <a:lstStyle/>
          <a:p>
            <a:r>
              <a:rPr lang="en-US" dirty="0"/>
              <a:t>Explicit Norms</a:t>
            </a:r>
          </a:p>
        </p:txBody>
      </p:sp>
      <p:sp>
        <p:nvSpPr>
          <p:cNvPr id="6" name="Content Placeholder 2">
            <a:extLst>
              <a:ext uri="{FF2B5EF4-FFF2-40B4-BE49-F238E27FC236}">
                <a16:creationId xmlns:a16="http://schemas.microsoft.com/office/drawing/2014/main" id="{F176322F-C4E0-E447-A016-72E26B211F9B}"/>
              </a:ext>
            </a:extLst>
          </p:cNvPr>
          <p:cNvSpPr>
            <a:spLocks noGrp="1"/>
          </p:cNvSpPr>
          <p:nvPr>
            <p:ph idx="1"/>
          </p:nvPr>
        </p:nvSpPr>
        <p:spPr>
          <a:xfrm>
            <a:off x="1128324" y="929148"/>
            <a:ext cx="7870694" cy="3707588"/>
          </a:xfrm>
        </p:spPr>
        <p:txBody>
          <a:bodyPr/>
          <a:lstStyle/>
          <a:p>
            <a:pPr marL="0" indent="0">
              <a:buNone/>
            </a:pPr>
            <a:r>
              <a:rPr lang="en-US" dirty="0"/>
              <a:t>Consensus for useful and appropriate mode of work</a:t>
            </a:r>
          </a:p>
          <a:p>
            <a:pPr lvl="1"/>
            <a:r>
              <a:rPr lang="en-US" dirty="0"/>
              <a:t>“We are all learning and language is complex”</a:t>
            </a:r>
          </a:p>
          <a:p>
            <a:pPr lvl="1"/>
            <a:r>
              <a:rPr lang="en-US" dirty="0"/>
              <a:t>“Assume positive intent as we speak in draft”</a:t>
            </a:r>
          </a:p>
          <a:p>
            <a:pPr lvl="1"/>
            <a:r>
              <a:rPr lang="en-US" dirty="0"/>
              <a:t>“Reflection and brainstorming are important to the work”</a:t>
            </a:r>
          </a:p>
          <a:p>
            <a:pPr lvl="1"/>
            <a:r>
              <a:rPr lang="en-US" dirty="0"/>
              <a:t>“We come prepared, and allow everyone to speak”</a:t>
            </a:r>
          </a:p>
          <a:p>
            <a:pPr marL="0" indent="0">
              <a:buNone/>
            </a:pPr>
            <a:endParaRPr lang="en-US" dirty="0"/>
          </a:p>
          <a:p>
            <a:pPr marL="0" indent="0">
              <a:buNone/>
            </a:pPr>
            <a:r>
              <a:rPr lang="en-US" dirty="0"/>
              <a:t>Importance: Difficult topics to be discussed by zoom, by people from different parts of the University</a:t>
            </a:r>
          </a:p>
          <a:p>
            <a:pPr marL="0" indent="0">
              <a:buNone/>
            </a:pPr>
            <a:endParaRPr lang="en-US" dirty="0"/>
          </a:p>
        </p:txBody>
      </p:sp>
    </p:spTree>
    <p:extLst>
      <p:ext uri="{BB962C8B-B14F-4D97-AF65-F5344CB8AC3E}">
        <p14:creationId xmlns:p14="http://schemas.microsoft.com/office/powerpoint/2010/main" val="7312510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06F55-14A2-5E47-970D-167FCF3BCA93}"/>
              </a:ext>
            </a:extLst>
          </p:cNvPr>
          <p:cNvSpPr>
            <a:spLocks noGrp="1"/>
          </p:cNvSpPr>
          <p:nvPr>
            <p:ph type="title"/>
          </p:nvPr>
        </p:nvSpPr>
        <p:spPr/>
        <p:txBody>
          <a:bodyPr>
            <a:normAutofit/>
          </a:bodyPr>
          <a:lstStyle/>
          <a:p>
            <a:r>
              <a:rPr lang="en-US" dirty="0"/>
              <a:t>Collaborative</a:t>
            </a:r>
          </a:p>
        </p:txBody>
      </p:sp>
      <p:sp>
        <p:nvSpPr>
          <p:cNvPr id="6" name="Content Placeholder 2">
            <a:extLst>
              <a:ext uri="{FF2B5EF4-FFF2-40B4-BE49-F238E27FC236}">
                <a16:creationId xmlns:a16="http://schemas.microsoft.com/office/drawing/2014/main" id="{F176322F-C4E0-E447-A016-72E26B211F9B}"/>
              </a:ext>
            </a:extLst>
          </p:cNvPr>
          <p:cNvSpPr>
            <a:spLocks noGrp="1"/>
          </p:cNvSpPr>
          <p:nvPr>
            <p:ph idx="1"/>
          </p:nvPr>
        </p:nvSpPr>
        <p:spPr>
          <a:xfrm>
            <a:off x="1128324" y="929148"/>
            <a:ext cx="7870694" cy="3707588"/>
          </a:xfrm>
        </p:spPr>
        <p:txBody>
          <a:bodyPr/>
          <a:lstStyle/>
          <a:p>
            <a:pPr marL="0" indent="0">
              <a:buNone/>
            </a:pPr>
            <a:r>
              <a:rPr lang="en-US" dirty="0"/>
              <a:t>All units are included, with diverse representation</a:t>
            </a:r>
          </a:p>
          <a:p>
            <a:pPr lvl="1"/>
            <a:r>
              <a:rPr lang="en-US" dirty="0"/>
              <a:t>Tension between size and representation</a:t>
            </a:r>
          </a:p>
          <a:p>
            <a:pPr lvl="1"/>
            <a:r>
              <a:rPr lang="en-US" dirty="0"/>
              <a:t>Attempt to wear multiple hats</a:t>
            </a:r>
          </a:p>
          <a:p>
            <a:pPr lvl="1"/>
            <a:r>
              <a:rPr lang="en-US" dirty="0"/>
              <a:t>All participants are responsible for communication</a:t>
            </a:r>
            <a:br>
              <a:rPr lang="en-US" dirty="0"/>
            </a:br>
            <a:r>
              <a:rPr lang="en-US" dirty="0"/>
              <a:t>		within unit and with other committees</a:t>
            </a:r>
          </a:p>
          <a:p>
            <a:pPr marL="0" indent="0">
              <a:buNone/>
            </a:pPr>
            <a:endParaRPr lang="en-US" dirty="0"/>
          </a:p>
          <a:p>
            <a:pPr marL="0" indent="0">
              <a:buNone/>
            </a:pPr>
            <a:r>
              <a:rPr lang="en-US" dirty="0"/>
              <a:t>Importance: Work needs to be generally understood and changes made to practices across the organization</a:t>
            </a:r>
          </a:p>
          <a:p>
            <a:pPr marL="0" indent="0">
              <a:buNone/>
            </a:pPr>
            <a:endParaRPr lang="en-US" dirty="0"/>
          </a:p>
        </p:txBody>
      </p:sp>
    </p:spTree>
    <p:extLst>
      <p:ext uri="{BB962C8B-B14F-4D97-AF65-F5344CB8AC3E}">
        <p14:creationId xmlns:p14="http://schemas.microsoft.com/office/powerpoint/2010/main" val="2827085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06F55-14A2-5E47-970D-167FCF3BCA93}"/>
              </a:ext>
            </a:extLst>
          </p:cNvPr>
          <p:cNvSpPr>
            <a:spLocks noGrp="1"/>
          </p:cNvSpPr>
          <p:nvPr>
            <p:ph type="title"/>
          </p:nvPr>
        </p:nvSpPr>
        <p:spPr/>
        <p:txBody>
          <a:bodyPr/>
          <a:lstStyle/>
          <a:p>
            <a:r>
              <a:rPr lang="en-US" dirty="0"/>
              <a:t>Elizabeth and Rob</a:t>
            </a:r>
          </a:p>
        </p:txBody>
      </p:sp>
      <p:pic>
        <p:nvPicPr>
          <p:cNvPr id="8" name="Picture 7" descr="A person smiling in front of a wall with art&#10;&#10;Description automatically generated with medium confidence">
            <a:extLst>
              <a:ext uri="{FF2B5EF4-FFF2-40B4-BE49-F238E27FC236}">
                <a16:creationId xmlns:a16="http://schemas.microsoft.com/office/drawing/2014/main" id="{7140471B-1138-E645-93F7-5F8C3FB341BD}"/>
              </a:ext>
            </a:extLst>
          </p:cNvPr>
          <p:cNvPicPr>
            <a:picLocks noChangeAspect="1"/>
          </p:cNvPicPr>
          <p:nvPr/>
        </p:nvPicPr>
        <p:blipFill rotWithShape="1">
          <a:blip r:embed="rId3"/>
          <a:srcRect l="13468" t="18824" r="19499" b="37835"/>
          <a:stretch/>
        </p:blipFill>
        <p:spPr>
          <a:xfrm>
            <a:off x="1845195" y="1356659"/>
            <a:ext cx="2637379" cy="2557764"/>
          </a:xfrm>
          <a:prstGeom prst="rect">
            <a:avLst/>
          </a:prstGeom>
        </p:spPr>
      </p:pic>
      <p:pic>
        <p:nvPicPr>
          <p:cNvPr id="10" name="Picture 9" descr="A person wearing glasses&#10;&#10;Description automatically generated with medium confidence">
            <a:extLst>
              <a:ext uri="{FF2B5EF4-FFF2-40B4-BE49-F238E27FC236}">
                <a16:creationId xmlns:a16="http://schemas.microsoft.com/office/drawing/2014/main" id="{B26B1915-7A3A-B64E-B0DE-4522BA383B28}"/>
              </a:ext>
            </a:extLst>
          </p:cNvPr>
          <p:cNvPicPr>
            <a:picLocks noChangeAspect="1"/>
          </p:cNvPicPr>
          <p:nvPr/>
        </p:nvPicPr>
        <p:blipFill>
          <a:blip r:embed="rId4"/>
          <a:stretch>
            <a:fillRect/>
          </a:stretch>
        </p:blipFill>
        <p:spPr>
          <a:xfrm>
            <a:off x="5472116" y="1356659"/>
            <a:ext cx="2593789" cy="2557764"/>
          </a:xfrm>
          <a:prstGeom prst="rect">
            <a:avLst/>
          </a:prstGeom>
        </p:spPr>
      </p:pic>
    </p:spTree>
    <p:extLst>
      <p:ext uri="{BB962C8B-B14F-4D97-AF65-F5344CB8AC3E}">
        <p14:creationId xmlns:p14="http://schemas.microsoft.com/office/powerpoint/2010/main" val="10679705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06F55-14A2-5E47-970D-167FCF3BCA93}"/>
              </a:ext>
            </a:extLst>
          </p:cNvPr>
          <p:cNvSpPr>
            <a:spLocks noGrp="1"/>
          </p:cNvSpPr>
          <p:nvPr>
            <p:ph type="title"/>
          </p:nvPr>
        </p:nvSpPr>
        <p:spPr/>
        <p:txBody>
          <a:bodyPr>
            <a:normAutofit/>
          </a:bodyPr>
          <a:lstStyle/>
          <a:p>
            <a:r>
              <a:rPr lang="en-US" dirty="0"/>
              <a:t>Staff Survey: Policies</a:t>
            </a:r>
          </a:p>
        </p:txBody>
      </p:sp>
      <p:sp>
        <p:nvSpPr>
          <p:cNvPr id="6" name="Content Placeholder 2">
            <a:extLst>
              <a:ext uri="{FF2B5EF4-FFF2-40B4-BE49-F238E27FC236}">
                <a16:creationId xmlns:a16="http://schemas.microsoft.com/office/drawing/2014/main" id="{F176322F-C4E0-E447-A016-72E26B211F9B}"/>
              </a:ext>
            </a:extLst>
          </p:cNvPr>
          <p:cNvSpPr>
            <a:spLocks noGrp="1"/>
          </p:cNvSpPr>
          <p:nvPr>
            <p:ph idx="1"/>
          </p:nvPr>
        </p:nvSpPr>
        <p:spPr>
          <a:xfrm>
            <a:off x="1128324" y="832115"/>
            <a:ext cx="7870694" cy="3707588"/>
          </a:xfrm>
        </p:spPr>
        <p:txBody>
          <a:bodyPr>
            <a:normAutofit/>
          </a:bodyPr>
          <a:lstStyle/>
          <a:p>
            <a:pPr marL="0" indent="0">
              <a:buNone/>
            </a:pPr>
            <a:r>
              <a:rPr lang="en-US" sz="2000" dirty="0"/>
              <a:t>Does your unit have a remediation policy in place for harmful content?</a:t>
            </a:r>
          </a:p>
        </p:txBody>
      </p:sp>
      <p:pic>
        <p:nvPicPr>
          <p:cNvPr id="1026" name="Picture 2">
            <a:extLst>
              <a:ext uri="{FF2B5EF4-FFF2-40B4-BE49-F238E27FC236}">
                <a16:creationId xmlns:a16="http://schemas.microsoft.com/office/drawing/2014/main" id="{0A82FB1C-9AE9-264C-8EB3-DAFCE008FE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6984" y="1296413"/>
            <a:ext cx="7465900" cy="304987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DEEAF60-CBEE-8648-9461-16ADE023D645}"/>
              </a:ext>
            </a:extLst>
          </p:cNvPr>
          <p:cNvSpPr/>
          <p:nvPr/>
        </p:nvSpPr>
        <p:spPr>
          <a:xfrm>
            <a:off x="1246984" y="1542614"/>
            <a:ext cx="777260" cy="4746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yes</a:t>
            </a:r>
          </a:p>
        </p:txBody>
      </p:sp>
      <p:sp>
        <p:nvSpPr>
          <p:cNvPr id="7" name="Rectangle 6">
            <a:extLst>
              <a:ext uri="{FF2B5EF4-FFF2-40B4-BE49-F238E27FC236}">
                <a16:creationId xmlns:a16="http://schemas.microsoft.com/office/drawing/2014/main" id="{B19F61AD-EA9A-A14D-A6E3-F45A5BBDCE64}"/>
              </a:ext>
            </a:extLst>
          </p:cNvPr>
          <p:cNvSpPr/>
          <p:nvPr/>
        </p:nvSpPr>
        <p:spPr>
          <a:xfrm>
            <a:off x="1255373" y="2224850"/>
            <a:ext cx="777260" cy="4746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no</a:t>
            </a:r>
          </a:p>
        </p:txBody>
      </p:sp>
      <p:sp>
        <p:nvSpPr>
          <p:cNvPr id="8" name="Rectangle 7">
            <a:extLst>
              <a:ext uri="{FF2B5EF4-FFF2-40B4-BE49-F238E27FC236}">
                <a16:creationId xmlns:a16="http://schemas.microsoft.com/office/drawing/2014/main" id="{096215E7-A481-9846-B216-8BE5A2C4F222}"/>
              </a:ext>
            </a:extLst>
          </p:cNvPr>
          <p:cNvSpPr/>
          <p:nvPr/>
        </p:nvSpPr>
        <p:spPr>
          <a:xfrm>
            <a:off x="1255373" y="2863386"/>
            <a:ext cx="777260" cy="4746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don’t know</a:t>
            </a:r>
          </a:p>
        </p:txBody>
      </p:sp>
      <p:sp>
        <p:nvSpPr>
          <p:cNvPr id="9" name="Rectangle 8">
            <a:extLst>
              <a:ext uri="{FF2B5EF4-FFF2-40B4-BE49-F238E27FC236}">
                <a16:creationId xmlns:a16="http://schemas.microsoft.com/office/drawing/2014/main" id="{D0DA5FCB-467A-874A-BD9A-BD59B159B0F4}"/>
              </a:ext>
            </a:extLst>
          </p:cNvPr>
          <p:cNvSpPr/>
          <p:nvPr/>
        </p:nvSpPr>
        <p:spPr>
          <a:xfrm>
            <a:off x="1246984" y="3537827"/>
            <a:ext cx="777260" cy="4746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want</a:t>
            </a:r>
            <a:br>
              <a:rPr lang="en-US" dirty="0">
                <a:solidFill>
                  <a:schemeClr val="tx1"/>
                </a:solidFill>
              </a:rPr>
            </a:br>
            <a:r>
              <a:rPr lang="en-US" dirty="0">
                <a:solidFill>
                  <a:schemeClr val="tx1"/>
                </a:solidFill>
              </a:rPr>
              <a:t>one</a:t>
            </a:r>
          </a:p>
        </p:txBody>
      </p:sp>
    </p:spTree>
    <p:extLst>
      <p:ext uri="{BB962C8B-B14F-4D97-AF65-F5344CB8AC3E}">
        <p14:creationId xmlns:p14="http://schemas.microsoft.com/office/powerpoint/2010/main" val="40261245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06F55-14A2-5E47-970D-167FCF3BCA93}"/>
              </a:ext>
            </a:extLst>
          </p:cNvPr>
          <p:cNvSpPr>
            <a:spLocks noGrp="1"/>
          </p:cNvSpPr>
          <p:nvPr>
            <p:ph type="title"/>
          </p:nvPr>
        </p:nvSpPr>
        <p:spPr/>
        <p:txBody>
          <a:bodyPr>
            <a:normAutofit/>
          </a:bodyPr>
          <a:lstStyle/>
          <a:p>
            <a:r>
              <a:rPr lang="en-US" dirty="0"/>
              <a:t>Staff Survey: Topics</a:t>
            </a:r>
          </a:p>
        </p:txBody>
      </p:sp>
      <p:sp>
        <p:nvSpPr>
          <p:cNvPr id="6" name="Content Placeholder 2">
            <a:extLst>
              <a:ext uri="{FF2B5EF4-FFF2-40B4-BE49-F238E27FC236}">
                <a16:creationId xmlns:a16="http://schemas.microsoft.com/office/drawing/2014/main" id="{F176322F-C4E0-E447-A016-72E26B211F9B}"/>
              </a:ext>
            </a:extLst>
          </p:cNvPr>
          <p:cNvSpPr>
            <a:spLocks noGrp="1"/>
          </p:cNvSpPr>
          <p:nvPr>
            <p:ph idx="1"/>
          </p:nvPr>
        </p:nvSpPr>
        <p:spPr>
          <a:xfrm>
            <a:off x="1128324" y="832115"/>
            <a:ext cx="7870694" cy="3707588"/>
          </a:xfrm>
        </p:spPr>
        <p:txBody>
          <a:bodyPr>
            <a:normAutofit/>
          </a:bodyPr>
          <a:lstStyle/>
          <a:p>
            <a:pPr marL="0" indent="0">
              <a:buNone/>
            </a:pPr>
            <a:r>
              <a:rPr lang="en-US" sz="2000" dirty="0"/>
              <a:t>Are there benefits/challenges for providing information about people?</a:t>
            </a:r>
          </a:p>
        </p:txBody>
      </p:sp>
      <p:pic>
        <p:nvPicPr>
          <p:cNvPr id="3074" name="Picture 2">
            <a:extLst>
              <a:ext uri="{FF2B5EF4-FFF2-40B4-BE49-F238E27FC236}">
                <a16:creationId xmlns:a16="http://schemas.microsoft.com/office/drawing/2014/main" id="{B6F37FCA-6F5E-8549-9054-C31BA2A8C7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0462" y="1369320"/>
            <a:ext cx="7870694" cy="3314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42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06F55-14A2-5E47-970D-167FCF3BCA93}"/>
              </a:ext>
            </a:extLst>
          </p:cNvPr>
          <p:cNvSpPr>
            <a:spLocks noGrp="1"/>
          </p:cNvSpPr>
          <p:nvPr>
            <p:ph type="title"/>
          </p:nvPr>
        </p:nvSpPr>
        <p:spPr/>
        <p:txBody>
          <a:bodyPr>
            <a:normAutofit/>
          </a:bodyPr>
          <a:lstStyle/>
          <a:p>
            <a:r>
              <a:rPr lang="en-US" dirty="0"/>
              <a:t>Recommendations</a:t>
            </a:r>
          </a:p>
        </p:txBody>
      </p:sp>
      <p:sp>
        <p:nvSpPr>
          <p:cNvPr id="6" name="Content Placeholder 2">
            <a:extLst>
              <a:ext uri="{FF2B5EF4-FFF2-40B4-BE49-F238E27FC236}">
                <a16:creationId xmlns:a16="http://schemas.microsoft.com/office/drawing/2014/main" id="{F176322F-C4E0-E447-A016-72E26B211F9B}"/>
              </a:ext>
            </a:extLst>
          </p:cNvPr>
          <p:cNvSpPr>
            <a:spLocks noGrp="1"/>
          </p:cNvSpPr>
          <p:nvPr>
            <p:ph idx="1"/>
          </p:nvPr>
        </p:nvSpPr>
        <p:spPr>
          <a:xfrm>
            <a:off x="1128324" y="929148"/>
            <a:ext cx="7870694" cy="3707588"/>
          </a:xfrm>
        </p:spPr>
        <p:txBody>
          <a:bodyPr/>
          <a:lstStyle/>
          <a:p>
            <a:pPr marL="0" indent="0">
              <a:buNone/>
            </a:pPr>
            <a:r>
              <a:rPr lang="en-US" dirty="0"/>
              <a:t>Moved to Recommendations covering </a:t>
            </a:r>
          </a:p>
          <a:p>
            <a:pPr lvl="1"/>
            <a:r>
              <a:rPr lang="en-US" dirty="0"/>
              <a:t>LUX User Interactions</a:t>
            </a:r>
          </a:p>
          <a:p>
            <a:pPr lvl="1"/>
            <a:r>
              <a:rPr lang="en-US" dirty="0"/>
              <a:t>Unit-level Metadata</a:t>
            </a:r>
          </a:p>
          <a:p>
            <a:pPr lvl="1"/>
            <a:r>
              <a:rPr lang="en-US" dirty="0"/>
              <a:t>Communications and Outreach</a:t>
            </a:r>
          </a:p>
          <a:p>
            <a:pPr lvl="1"/>
            <a:r>
              <a:rPr lang="en-US" dirty="0"/>
              <a:t>Ongoing Work</a:t>
            </a:r>
          </a:p>
          <a:p>
            <a:pPr marL="0" indent="0">
              <a:buNone/>
            </a:pPr>
            <a:endParaRPr lang="en-US" dirty="0"/>
          </a:p>
        </p:txBody>
      </p:sp>
    </p:spTree>
    <p:extLst>
      <p:ext uri="{BB962C8B-B14F-4D97-AF65-F5344CB8AC3E}">
        <p14:creationId xmlns:p14="http://schemas.microsoft.com/office/powerpoint/2010/main" val="26989830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06F55-14A2-5E47-970D-167FCF3BCA93}"/>
              </a:ext>
            </a:extLst>
          </p:cNvPr>
          <p:cNvSpPr>
            <a:spLocks noGrp="1"/>
          </p:cNvSpPr>
          <p:nvPr>
            <p:ph type="title"/>
          </p:nvPr>
        </p:nvSpPr>
        <p:spPr/>
        <p:txBody>
          <a:bodyPr>
            <a:normAutofit/>
          </a:bodyPr>
          <a:lstStyle/>
          <a:p>
            <a:r>
              <a:rPr lang="en-US" dirty="0"/>
              <a:t>Recommendations</a:t>
            </a:r>
          </a:p>
        </p:txBody>
      </p:sp>
      <p:sp>
        <p:nvSpPr>
          <p:cNvPr id="6" name="Content Placeholder 2">
            <a:extLst>
              <a:ext uri="{FF2B5EF4-FFF2-40B4-BE49-F238E27FC236}">
                <a16:creationId xmlns:a16="http://schemas.microsoft.com/office/drawing/2014/main" id="{F176322F-C4E0-E447-A016-72E26B211F9B}"/>
              </a:ext>
            </a:extLst>
          </p:cNvPr>
          <p:cNvSpPr>
            <a:spLocks noGrp="1"/>
          </p:cNvSpPr>
          <p:nvPr>
            <p:ph idx="1"/>
          </p:nvPr>
        </p:nvSpPr>
        <p:spPr>
          <a:xfrm>
            <a:off x="1128324" y="929148"/>
            <a:ext cx="7870694" cy="3707588"/>
          </a:xfrm>
        </p:spPr>
        <p:txBody>
          <a:bodyPr>
            <a:normAutofit fontScale="92500" lnSpcReduction="10000"/>
          </a:bodyPr>
          <a:lstStyle/>
          <a:p>
            <a:r>
              <a:rPr lang="en-US" sz="2600" dirty="0"/>
              <a:t>LUX</a:t>
            </a:r>
          </a:p>
          <a:p>
            <a:pPr lvl="1"/>
            <a:r>
              <a:rPr lang="en-US" dirty="0"/>
              <a:t>Visibility of values and activities, allow for feedback and contextualization of content.</a:t>
            </a:r>
          </a:p>
          <a:p>
            <a:r>
              <a:rPr lang="en-US" sz="2600" dirty="0"/>
              <a:t>Communication</a:t>
            </a:r>
          </a:p>
          <a:p>
            <a:pPr lvl="1"/>
            <a:r>
              <a:rPr lang="en-US" dirty="0"/>
              <a:t>Ensure that the efforts are integrated through engagement with related and impacted workflows</a:t>
            </a:r>
          </a:p>
          <a:p>
            <a:r>
              <a:rPr lang="en-US" sz="2600" dirty="0"/>
              <a:t>Ongoing</a:t>
            </a:r>
          </a:p>
          <a:p>
            <a:pPr lvl="1"/>
            <a:r>
              <a:rPr lang="en-US" dirty="0"/>
              <a:t>The work is ongoing, and needs strategic consideration, venues for safe and respectful learning and discussion, and outreach for awareness</a:t>
            </a:r>
          </a:p>
          <a:p>
            <a:pPr marL="0" indent="0">
              <a:buNone/>
            </a:pPr>
            <a:endParaRPr lang="en-US" dirty="0"/>
          </a:p>
        </p:txBody>
      </p:sp>
    </p:spTree>
    <p:extLst>
      <p:ext uri="{BB962C8B-B14F-4D97-AF65-F5344CB8AC3E}">
        <p14:creationId xmlns:p14="http://schemas.microsoft.com/office/powerpoint/2010/main" val="14809134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06F55-14A2-5E47-970D-167FCF3BCA93}"/>
              </a:ext>
            </a:extLst>
          </p:cNvPr>
          <p:cNvSpPr>
            <a:spLocks noGrp="1"/>
          </p:cNvSpPr>
          <p:nvPr>
            <p:ph type="title"/>
          </p:nvPr>
        </p:nvSpPr>
        <p:spPr/>
        <p:txBody>
          <a:bodyPr>
            <a:normAutofit/>
          </a:bodyPr>
          <a:lstStyle/>
          <a:p>
            <a:r>
              <a:rPr lang="en-US" dirty="0"/>
              <a:t>Feedback Design</a:t>
            </a:r>
          </a:p>
        </p:txBody>
      </p:sp>
      <p:sp>
        <p:nvSpPr>
          <p:cNvPr id="6" name="Content Placeholder 2">
            <a:extLst>
              <a:ext uri="{FF2B5EF4-FFF2-40B4-BE49-F238E27FC236}">
                <a16:creationId xmlns:a16="http://schemas.microsoft.com/office/drawing/2014/main" id="{F176322F-C4E0-E447-A016-72E26B211F9B}"/>
              </a:ext>
            </a:extLst>
          </p:cNvPr>
          <p:cNvSpPr>
            <a:spLocks noGrp="1"/>
          </p:cNvSpPr>
          <p:nvPr>
            <p:ph idx="1"/>
          </p:nvPr>
        </p:nvSpPr>
        <p:spPr>
          <a:xfrm>
            <a:off x="1128324" y="929148"/>
            <a:ext cx="7870694" cy="3707588"/>
          </a:xfrm>
        </p:spPr>
        <p:txBody>
          <a:bodyPr>
            <a:normAutofit/>
          </a:bodyPr>
          <a:lstStyle/>
          <a:p>
            <a:pPr marL="0" indent="0">
              <a:buNone/>
            </a:pPr>
            <a:r>
              <a:rPr lang="en-US" dirty="0"/>
              <a:t>Service blueprint for guiding users and ensuring responses</a:t>
            </a:r>
          </a:p>
        </p:txBody>
      </p:sp>
      <p:pic>
        <p:nvPicPr>
          <p:cNvPr id="4" name="Picture 3" descr="A picture containing graphical user interface&#10;&#10;Description automatically generated">
            <a:extLst>
              <a:ext uri="{FF2B5EF4-FFF2-40B4-BE49-F238E27FC236}">
                <a16:creationId xmlns:a16="http://schemas.microsoft.com/office/drawing/2014/main" id="{C19C1679-E1D7-8948-917B-3235FE0E4A10}"/>
              </a:ext>
            </a:extLst>
          </p:cNvPr>
          <p:cNvPicPr>
            <a:picLocks noChangeAspect="1"/>
          </p:cNvPicPr>
          <p:nvPr/>
        </p:nvPicPr>
        <p:blipFill>
          <a:blip r:embed="rId3"/>
          <a:stretch>
            <a:fillRect/>
          </a:stretch>
        </p:blipFill>
        <p:spPr>
          <a:xfrm>
            <a:off x="1081611" y="1535163"/>
            <a:ext cx="8027970" cy="3077669"/>
          </a:xfrm>
          <a:prstGeom prst="rect">
            <a:avLst/>
          </a:prstGeom>
        </p:spPr>
      </p:pic>
    </p:spTree>
    <p:extLst>
      <p:ext uri="{BB962C8B-B14F-4D97-AF65-F5344CB8AC3E}">
        <p14:creationId xmlns:p14="http://schemas.microsoft.com/office/powerpoint/2010/main" val="29993085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06F55-14A2-5E47-970D-167FCF3BCA93}"/>
              </a:ext>
            </a:extLst>
          </p:cNvPr>
          <p:cNvSpPr>
            <a:spLocks noGrp="1"/>
          </p:cNvSpPr>
          <p:nvPr>
            <p:ph type="title"/>
          </p:nvPr>
        </p:nvSpPr>
        <p:spPr/>
        <p:txBody>
          <a:bodyPr>
            <a:normAutofit/>
          </a:bodyPr>
          <a:lstStyle/>
          <a:p>
            <a:r>
              <a:rPr lang="en-US" dirty="0"/>
              <a:t>Create a Metadata Action Plan</a:t>
            </a:r>
          </a:p>
        </p:txBody>
      </p:sp>
      <p:sp>
        <p:nvSpPr>
          <p:cNvPr id="6" name="Content Placeholder 2">
            <a:extLst>
              <a:ext uri="{FF2B5EF4-FFF2-40B4-BE49-F238E27FC236}">
                <a16:creationId xmlns:a16="http://schemas.microsoft.com/office/drawing/2014/main" id="{F176322F-C4E0-E447-A016-72E26B211F9B}"/>
              </a:ext>
            </a:extLst>
          </p:cNvPr>
          <p:cNvSpPr>
            <a:spLocks noGrp="1"/>
          </p:cNvSpPr>
          <p:nvPr>
            <p:ph idx="1"/>
          </p:nvPr>
        </p:nvSpPr>
        <p:spPr>
          <a:xfrm>
            <a:off x="1128324" y="929148"/>
            <a:ext cx="7870694" cy="3707588"/>
          </a:xfrm>
        </p:spPr>
        <p:txBody>
          <a:bodyPr/>
          <a:lstStyle/>
          <a:p>
            <a:r>
              <a:rPr lang="en-US" dirty="0"/>
              <a:t>Resourcing and Prioritization Needed</a:t>
            </a:r>
          </a:p>
          <a:p>
            <a:r>
              <a:rPr lang="en-US" dirty="0"/>
              <a:t>Sources of Information: Original Content vs Metadata</a:t>
            </a:r>
          </a:p>
          <a:p>
            <a:r>
              <a:rPr lang="en-US" dirty="0"/>
              <a:t>Types of Information</a:t>
            </a:r>
          </a:p>
          <a:p>
            <a:pPr lvl="1"/>
            <a:r>
              <a:rPr lang="en-US" sz="2200" dirty="0"/>
              <a:t>People, Sensitive Items, Text, Images</a:t>
            </a:r>
          </a:p>
          <a:p>
            <a:r>
              <a:rPr lang="en-US" dirty="0"/>
              <a:t>Types of Issues</a:t>
            </a:r>
          </a:p>
          <a:p>
            <a:pPr lvl="1"/>
            <a:r>
              <a:rPr lang="en-US" sz="2200" dirty="0"/>
              <a:t>Oppression, Racism, Violence, Selection, Transparency</a:t>
            </a:r>
          </a:p>
          <a:p>
            <a:r>
              <a:rPr lang="en-US" dirty="0"/>
              <a:t>Types of Remediation</a:t>
            </a:r>
          </a:p>
          <a:p>
            <a:pPr lvl="1"/>
            <a:r>
              <a:rPr lang="en-US" sz="2200" dirty="0"/>
              <a:t>Delete, Correct, Contextualize, Warn, No Change</a:t>
            </a:r>
          </a:p>
        </p:txBody>
      </p:sp>
    </p:spTree>
    <p:extLst>
      <p:ext uri="{BB962C8B-B14F-4D97-AF65-F5344CB8AC3E}">
        <p14:creationId xmlns:p14="http://schemas.microsoft.com/office/powerpoint/2010/main" val="23287238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06F55-14A2-5E47-970D-167FCF3BCA93}"/>
              </a:ext>
            </a:extLst>
          </p:cNvPr>
          <p:cNvSpPr>
            <a:spLocks noGrp="1"/>
          </p:cNvSpPr>
          <p:nvPr>
            <p:ph type="title"/>
          </p:nvPr>
        </p:nvSpPr>
        <p:spPr/>
        <p:txBody>
          <a:bodyPr>
            <a:normAutofit/>
          </a:bodyPr>
          <a:lstStyle/>
          <a:p>
            <a:r>
              <a:rPr lang="en-US" dirty="0"/>
              <a:t>Cross-Collection Challenges</a:t>
            </a:r>
          </a:p>
        </p:txBody>
      </p:sp>
      <p:sp>
        <p:nvSpPr>
          <p:cNvPr id="6" name="Content Placeholder 2">
            <a:extLst>
              <a:ext uri="{FF2B5EF4-FFF2-40B4-BE49-F238E27FC236}">
                <a16:creationId xmlns:a16="http://schemas.microsoft.com/office/drawing/2014/main" id="{F176322F-C4E0-E447-A016-72E26B211F9B}"/>
              </a:ext>
            </a:extLst>
          </p:cNvPr>
          <p:cNvSpPr>
            <a:spLocks noGrp="1"/>
          </p:cNvSpPr>
          <p:nvPr>
            <p:ph idx="1"/>
          </p:nvPr>
        </p:nvSpPr>
        <p:spPr>
          <a:xfrm>
            <a:off x="1128324" y="929148"/>
            <a:ext cx="7870694" cy="3707588"/>
          </a:xfrm>
        </p:spPr>
        <p:txBody>
          <a:bodyPr/>
          <a:lstStyle/>
          <a:p>
            <a:r>
              <a:rPr lang="en-US" dirty="0"/>
              <a:t>Multiple Domains</a:t>
            </a:r>
          </a:p>
          <a:p>
            <a:r>
              <a:rPr lang="en-US" dirty="0"/>
              <a:t>Aggregate Scale and Individual Unit Scales</a:t>
            </a:r>
          </a:p>
          <a:p>
            <a:r>
              <a:rPr lang="en-US" dirty="0"/>
              <a:t>Consistent? Coherent?</a:t>
            </a:r>
          </a:p>
          <a:p>
            <a:r>
              <a:rPr lang="en-US" dirty="0"/>
              <a:t>Distributed data sources</a:t>
            </a:r>
          </a:p>
          <a:p>
            <a:r>
              <a:rPr lang="en-US" dirty="0"/>
              <a:t>Feedback and Discussion Routing</a:t>
            </a:r>
          </a:p>
          <a:p>
            <a:endParaRPr lang="en-US" dirty="0"/>
          </a:p>
          <a:p>
            <a:endParaRPr lang="en-US" dirty="0"/>
          </a:p>
          <a:p>
            <a:pPr marL="0" indent="0">
              <a:buNone/>
            </a:pPr>
            <a:endParaRPr lang="en-US" dirty="0"/>
          </a:p>
        </p:txBody>
      </p:sp>
    </p:spTree>
    <p:extLst>
      <p:ext uri="{BB962C8B-B14F-4D97-AF65-F5344CB8AC3E}">
        <p14:creationId xmlns:p14="http://schemas.microsoft.com/office/powerpoint/2010/main" val="33263769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06F55-14A2-5E47-970D-167FCF3BCA93}"/>
              </a:ext>
            </a:extLst>
          </p:cNvPr>
          <p:cNvSpPr>
            <a:spLocks noGrp="1"/>
          </p:cNvSpPr>
          <p:nvPr>
            <p:ph type="title"/>
          </p:nvPr>
        </p:nvSpPr>
        <p:spPr/>
        <p:txBody>
          <a:bodyPr>
            <a:normAutofit/>
          </a:bodyPr>
          <a:lstStyle/>
          <a:p>
            <a:r>
              <a:rPr lang="en-US" dirty="0"/>
              <a:t>Multiple Domains, Multiple Contexts</a:t>
            </a:r>
          </a:p>
        </p:txBody>
      </p:sp>
      <p:sp>
        <p:nvSpPr>
          <p:cNvPr id="6" name="Content Placeholder 2">
            <a:extLst>
              <a:ext uri="{FF2B5EF4-FFF2-40B4-BE49-F238E27FC236}">
                <a16:creationId xmlns:a16="http://schemas.microsoft.com/office/drawing/2014/main" id="{F176322F-C4E0-E447-A016-72E26B211F9B}"/>
              </a:ext>
            </a:extLst>
          </p:cNvPr>
          <p:cNvSpPr>
            <a:spLocks noGrp="1"/>
          </p:cNvSpPr>
          <p:nvPr>
            <p:ph idx="1"/>
          </p:nvPr>
        </p:nvSpPr>
        <p:spPr>
          <a:xfrm>
            <a:off x="1128324" y="929147"/>
            <a:ext cx="7870694" cy="4085111"/>
          </a:xfrm>
        </p:spPr>
        <p:txBody>
          <a:bodyPr>
            <a:normAutofit/>
          </a:bodyPr>
          <a:lstStyle/>
          <a:p>
            <a:r>
              <a:rPr lang="en-US" sz="2200" dirty="0"/>
              <a:t>Art Museums</a:t>
            </a:r>
          </a:p>
          <a:p>
            <a:r>
              <a:rPr lang="en-US" sz="2200" dirty="0"/>
              <a:t>Natural History Museum</a:t>
            </a:r>
          </a:p>
          <a:p>
            <a:r>
              <a:rPr lang="en-US" sz="2200" dirty="0"/>
              <a:t>Library Collection</a:t>
            </a:r>
          </a:p>
          <a:p>
            <a:r>
              <a:rPr lang="en-US" sz="2200" dirty="0"/>
              <a:t>Special Collections</a:t>
            </a:r>
          </a:p>
          <a:p>
            <a:r>
              <a:rPr lang="en-US" sz="2200" dirty="0"/>
              <a:t>Archives</a:t>
            </a:r>
          </a:p>
          <a:p>
            <a:endParaRPr lang="en-US" sz="2200" dirty="0"/>
          </a:p>
          <a:p>
            <a:pPr marL="0" indent="0">
              <a:buNone/>
            </a:pPr>
            <a:endParaRPr lang="en-US" sz="2200" dirty="0"/>
          </a:p>
          <a:p>
            <a:pPr marL="0" indent="0">
              <a:buNone/>
            </a:pPr>
            <a:r>
              <a:rPr lang="en-US" sz="2200" dirty="0"/>
              <a:t>Nudity, Violence: expected in artwork, more problematic in archives</a:t>
            </a:r>
            <a:br>
              <a:rPr lang="en-US" sz="2200" dirty="0"/>
            </a:br>
            <a:r>
              <a:rPr lang="en-US" sz="2200" dirty="0"/>
              <a:t>Offensive book title cannot be changed, whereas offensive painting title often can be</a:t>
            </a:r>
          </a:p>
          <a:p>
            <a:pPr marL="0" indent="0">
              <a:buNone/>
            </a:pPr>
            <a:endParaRPr lang="en-US" dirty="0"/>
          </a:p>
        </p:txBody>
      </p:sp>
      <p:pic>
        <p:nvPicPr>
          <p:cNvPr id="4" name="Picture 3" descr="A zebra walking on a dirt path&#10;&#10;Description automatically generated with low confidence">
            <a:extLst>
              <a:ext uri="{FF2B5EF4-FFF2-40B4-BE49-F238E27FC236}">
                <a16:creationId xmlns:a16="http://schemas.microsoft.com/office/drawing/2014/main" id="{032B4E88-1B6C-8448-B403-13CAAE21B68B}"/>
              </a:ext>
            </a:extLst>
          </p:cNvPr>
          <p:cNvPicPr>
            <a:picLocks noChangeAspect="1"/>
          </p:cNvPicPr>
          <p:nvPr/>
        </p:nvPicPr>
        <p:blipFill rotWithShape="1">
          <a:blip r:embed="rId3"/>
          <a:srcRect l="14508" t="23016" r="13625" b="3820"/>
          <a:stretch/>
        </p:blipFill>
        <p:spPr>
          <a:xfrm>
            <a:off x="4406205" y="929148"/>
            <a:ext cx="2223247" cy="1804895"/>
          </a:xfrm>
          <a:prstGeom prst="rect">
            <a:avLst/>
          </a:prstGeom>
        </p:spPr>
      </p:pic>
      <p:pic>
        <p:nvPicPr>
          <p:cNvPr id="7" name="Picture 6">
            <a:extLst>
              <a:ext uri="{FF2B5EF4-FFF2-40B4-BE49-F238E27FC236}">
                <a16:creationId xmlns:a16="http://schemas.microsoft.com/office/drawing/2014/main" id="{E4CB5688-7536-C449-9D42-144CBA789CBF}"/>
              </a:ext>
            </a:extLst>
          </p:cNvPr>
          <p:cNvPicPr>
            <a:picLocks noChangeAspect="1"/>
          </p:cNvPicPr>
          <p:nvPr/>
        </p:nvPicPr>
        <p:blipFill rotWithShape="1">
          <a:blip r:embed="rId4"/>
          <a:srcRect l="849" t="22077" r="46776" b="14132"/>
          <a:stretch/>
        </p:blipFill>
        <p:spPr>
          <a:xfrm>
            <a:off x="6783293" y="932449"/>
            <a:ext cx="1972236" cy="1801594"/>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6E058A4A-7A16-7F4B-BC6E-33B249AEB325}"/>
              </a:ext>
            </a:extLst>
          </p:cNvPr>
          <p:cNvPicPr>
            <a:picLocks noChangeAspect="1"/>
          </p:cNvPicPr>
          <p:nvPr/>
        </p:nvPicPr>
        <p:blipFill>
          <a:blip r:embed="rId5"/>
          <a:stretch>
            <a:fillRect/>
          </a:stretch>
        </p:blipFill>
        <p:spPr>
          <a:xfrm>
            <a:off x="4921114" y="2803893"/>
            <a:ext cx="3309097" cy="821867"/>
          </a:xfrm>
          <a:prstGeom prst="rect">
            <a:avLst/>
          </a:prstGeom>
        </p:spPr>
      </p:pic>
    </p:spTree>
    <p:extLst>
      <p:ext uri="{BB962C8B-B14F-4D97-AF65-F5344CB8AC3E}">
        <p14:creationId xmlns:p14="http://schemas.microsoft.com/office/powerpoint/2010/main" val="12564933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06F55-14A2-5E47-970D-167FCF3BCA93}"/>
              </a:ext>
            </a:extLst>
          </p:cNvPr>
          <p:cNvSpPr>
            <a:spLocks noGrp="1"/>
          </p:cNvSpPr>
          <p:nvPr>
            <p:ph type="title"/>
          </p:nvPr>
        </p:nvSpPr>
        <p:spPr/>
        <p:txBody>
          <a:bodyPr>
            <a:normAutofit/>
          </a:bodyPr>
          <a:lstStyle/>
          <a:p>
            <a:r>
              <a:rPr lang="en-US" dirty="0"/>
              <a:t>Aggregate, Individual Scales</a:t>
            </a:r>
          </a:p>
        </p:txBody>
      </p:sp>
      <p:sp>
        <p:nvSpPr>
          <p:cNvPr id="6" name="Content Placeholder 2">
            <a:extLst>
              <a:ext uri="{FF2B5EF4-FFF2-40B4-BE49-F238E27FC236}">
                <a16:creationId xmlns:a16="http://schemas.microsoft.com/office/drawing/2014/main" id="{F176322F-C4E0-E447-A016-72E26B211F9B}"/>
              </a:ext>
            </a:extLst>
          </p:cNvPr>
          <p:cNvSpPr>
            <a:spLocks noGrp="1"/>
          </p:cNvSpPr>
          <p:nvPr>
            <p:ph idx="1"/>
          </p:nvPr>
        </p:nvSpPr>
        <p:spPr>
          <a:xfrm>
            <a:off x="1128324" y="929148"/>
            <a:ext cx="7870694" cy="3707588"/>
          </a:xfrm>
        </p:spPr>
        <p:txBody>
          <a:bodyPr>
            <a:normAutofit/>
          </a:bodyPr>
          <a:lstStyle/>
          <a:p>
            <a:r>
              <a:rPr lang="en-US" dirty="0"/>
              <a:t>15M collection records ; 45M entity records in LUX</a:t>
            </a:r>
          </a:p>
          <a:p>
            <a:pPr lvl="1"/>
            <a:r>
              <a:rPr lang="en-US" dirty="0"/>
              <a:t>Hard to see the rotten wood for the forest</a:t>
            </a:r>
          </a:p>
          <a:p>
            <a:pPr lvl="1"/>
            <a:r>
              <a:rPr lang="en-US" dirty="0"/>
              <a:t>Hard to manually remediate thousands of similar issues</a:t>
            </a:r>
            <a:br>
              <a:rPr lang="en-US" dirty="0"/>
            </a:br>
            <a:endParaRPr lang="en-US" dirty="0"/>
          </a:p>
          <a:p>
            <a:r>
              <a:rPr lang="en-US" dirty="0"/>
              <a:t>ILS: 12M bibliographic records ; YCBA: 65k object records</a:t>
            </a:r>
          </a:p>
          <a:p>
            <a:pPr lvl="1"/>
            <a:r>
              <a:rPr lang="en-US" dirty="0"/>
              <a:t>Can’t expect the same level of engagement per record</a:t>
            </a:r>
          </a:p>
          <a:p>
            <a:pPr lvl="1"/>
            <a:r>
              <a:rPr lang="en-US" dirty="0"/>
              <a:t>Easier to add context with smaller scale datasets</a:t>
            </a:r>
          </a:p>
          <a:p>
            <a:endParaRPr lang="en-US" dirty="0"/>
          </a:p>
          <a:p>
            <a:pPr marL="0" indent="0">
              <a:buNone/>
            </a:pPr>
            <a:endParaRPr lang="en-US" dirty="0"/>
          </a:p>
        </p:txBody>
      </p:sp>
    </p:spTree>
    <p:extLst>
      <p:ext uri="{BB962C8B-B14F-4D97-AF65-F5344CB8AC3E}">
        <p14:creationId xmlns:p14="http://schemas.microsoft.com/office/powerpoint/2010/main" val="31651062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06F55-14A2-5E47-970D-167FCF3BCA93}"/>
              </a:ext>
            </a:extLst>
          </p:cNvPr>
          <p:cNvSpPr>
            <a:spLocks noGrp="1"/>
          </p:cNvSpPr>
          <p:nvPr>
            <p:ph type="title"/>
          </p:nvPr>
        </p:nvSpPr>
        <p:spPr/>
        <p:txBody>
          <a:bodyPr>
            <a:normAutofit/>
          </a:bodyPr>
          <a:lstStyle/>
          <a:p>
            <a:r>
              <a:rPr lang="en-US" dirty="0"/>
              <a:t>Sneak Peek at LUX</a:t>
            </a:r>
          </a:p>
        </p:txBody>
      </p:sp>
      <p:pic>
        <p:nvPicPr>
          <p:cNvPr id="7" name="Picture 6" descr="Graphical user interface, application&#10;&#10;Description automatically generated">
            <a:extLst>
              <a:ext uri="{FF2B5EF4-FFF2-40B4-BE49-F238E27FC236}">
                <a16:creationId xmlns:a16="http://schemas.microsoft.com/office/drawing/2014/main" id="{955E18F6-FD3E-2C47-8A77-94AF17384B9D}"/>
              </a:ext>
            </a:extLst>
          </p:cNvPr>
          <p:cNvPicPr>
            <a:picLocks noChangeAspect="1"/>
          </p:cNvPicPr>
          <p:nvPr/>
        </p:nvPicPr>
        <p:blipFill>
          <a:blip r:embed="rId3"/>
          <a:stretch>
            <a:fillRect/>
          </a:stretch>
        </p:blipFill>
        <p:spPr>
          <a:xfrm>
            <a:off x="1554804" y="717175"/>
            <a:ext cx="4844812" cy="2740801"/>
          </a:xfrm>
          <a:prstGeom prst="rect">
            <a:avLst/>
          </a:prstGeom>
        </p:spPr>
      </p:pic>
    </p:spTree>
    <p:extLst>
      <p:ext uri="{BB962C8B-B14F-4D97-AF65-F5344CB8AC3E}">
        <p14:creationId xmlns:p14="http://schemas.microsoft.com/office/powerpoint/2010/main" val="3704167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06F55-14A2-5E47-970D-167FCF3BCA93}"/>
              </a:ext>
            </a:extLst>
          </p:cNvPr>
          <p:cNvSpPr>
            <a:spLocks noGrp="1"/>
          </p:cNvSpPr>
          <p:nvPr>
            <p:ph type="title"/>
          </p:nvPr>
        </p:nvSpPr>
        <p:spPr/>
        <p:txBody>
          <a:bodyPr/>
          <a:lstStyle/>
          <a:p>
            <a:r>
              <a:rPr lang="en-US" dirty="0"/>
              <a:t>Committee Members</a:t>
            </a:r>
          </a:p>
        </p:txBody>
      </p:sp>
      <p:sp>
        <p:nvSpPr>
          <p:cNvPr id="6" name="Content Placeholder 2">
            <a:extLst>
              <a:ext uri="{FF2B5EF4-FFF2-40B4-BE49-F238E27FC236}">
                <a16:creationId xmlns:a16="http://schemas.microsoft.com/office/drawing/2014/main" id="{F176322F-C4E0-E447-A016-72E26B211F9B}"/>
              </a:ext>
            </a:extLst>
          </p:cNvPr>
          <p:cNvSpPr>
            <a:spLocks noGrp="1"/>
          </p:cNvSpPr>
          <p:nvPr>
            <p:ph idx="1"/>
          </p:nvPr>
        </p:nvSpPr>
        <p:spPr>
          <a:xfrm>
            <a:off x="1070133" y="1012278"/>
            <a:ext cx="4208447" cy="3707588"/>
          </a:xfrm>
        </p:spPr>
        <p:txBody>
          <a:bodyPr>
            <a:normAutofit/>
          </a:bodyPr>
          <a:lstStyle/>
          <a:p>
            <a:pPr fontAlgn="base"/>
            <a:r>
              <a:rPr lang="en-US" sz="2000" dirty="0"/>
              <a:t>Anna </a:t>
            </a:r>
            <a:r>
              <a:rPr lang="en-US" sz="2000" dirty="0" err="1"/>
              <a:t>Arays</a:t>
            </a:r>
            <a:r>
              <a:rPr lang="en-US" sz="2000" dirty="0"/>
              <a:t>						</a:t>
            </a:r>
            <a:r>
              <a:rPr lang="en-US" sz="2000" dirty="0">
                <a:solidFill>
                  <a:schemeClr val="accent1">
                    <a:lumMod val="20000"/>
                    <a:lumOff val="80000"/>
                  </a:schemeClr>
                </a:solidFill>
              </a:rPr>
              <a:t>YUL</a:t>
            </a:r>
          </a:p>
          <a:p>
            <a:pPr fontAlgn="base"/>
            <a:r>
              <a:rPr lang="en-US" sz="2000" dirty="0"/>
              <a:t>Alison Clemens 					</a:t>
            </a:r>
            <a:r>
              <a:rPr lang="en-US" sz="2000" dirty="0">
                <a:solidFill>
                  <a:schemeClr val="accent1">
                    <a:lumMod val="20000"/>
                    <a:lumOff val="80000"/>
                  </a:schemeClr>
                </a:solidFill>
              </a:rPr>
              <a:t>YUL</a:t>
            </a:r>
          </a:p>
          <a:p>
            <a:pPr fontAlgn="base"/>
            <a:r>
              <a:rPr lang="en-US" sz="2000" dirty="0"/>
              <a:t>Emmanuelle Delmas-Glass 		</a:t>
            </a:r>
            <a:r>
              <a:rPr lang="en-US" sz="2000" dirty="0">
                <a:solidFill>
                  <a:schemeClr val="accent1">
                    <a:lumMod val="20000"/>
                    <a:lumOff val="80000"/>
                  </a:schemeClr>
                </a:solidFill>
              </a:rPr>
              <a:t>YCBA</a:t>
            </a:r>
          </a:p>
          <a:p>
            <a:pPr fontAlgn="base"/>
            <a:r>
              <a:rPr lang="en-US" sz="2000" dirty="0"/>
              <a:t>Benjamin Diebold				</a:t>
            </a:r>
            <a:r>
              <a:rPr lang="en-US" sz="2000" dirty="0">
                <a:solidFill>
                  <a:schemeClr val="accent1">
                    <a:lumMod val="20000"/>
                    <a:lumOff val="80000"/>
                  </a:schemeClr>
                </a:solidFill>
              </a:rPr>
              <a:t>YUAG</a:t>
            </a:r>
          </a:p>
          <a:p>
            <a:pPr fontAlgn="base"/>
            <a:r>
              <a:rPr lang="en-US" sz="2000" dirty="0"/>
              <a:t>Erin </a:t>
            </a:r>
            <a:r>
              <a:rPr lang="en-US" sz="2000" dirty="0" err="1"/>
              <a:t>Gredell</a:t>
            </a:r>
            <a:r>
              <a:rPr lang="en-US" sz="2000" dirty="0"/>
              <a:t> 						</a:t>
            </a:r>
            <a:r>
              <a:rPr lang="en-US" sz="2000" dirty="0">
                <a:solidFill>
                  <a:schemeClr val="accent1">
                    <a:lumMod val="20000"/>
                    <a:lumOff val="80000"/>
                  </a:schemeClr>
                </a:solidFill>
              </a:rPr>
              <a:t>YPM</a:t>
            </a:r>
          </a:p>
          <a:p>
            <a:pPr fontAlgn="base"/>
            <a:r>
              <a:rPr lang="en-US" sz="2000" dirty="0"/>
              <a:t>Lindsay King 						</a:t>
            </a:r>
            <a:r>
              <a:rPr lang="en-US" sz="2000" dirty="0">
                <a:solidFill>
                  <a:schemeClr val="accent1">
                    <a:lumMod val="20000"/>
                    <a:lumOff val="80000"/>
                  </a:schemeClr>
                </a:solidFill>
              </a:rPr>
              <a:t>YUL</a:t>
            </a:r>
          </a:p>
          <a:p>
            <a:pPr fontAlgn="base"/>
            <a:r>
              <a:rPr lang="en-US" sz="2000" dirty="0"/>
              <a:t>Sarah </a:t>
            </a:r>
            <a:r>
              <a:rPr lang="en-US" sz="2000" dirty="0" err="1"/>
              <a:t>Prown</a:t>
            </a:r>
            <a:r>
              <a:rPr lang="en-US" sz="2000" dirty="0"/>
              <a:t> 						</a:t>
            </a:r>
            <a:r>
              <a:rPr lang="en-US" sz="2000" dirty="0">
                <a:solidFill>
                  <a:schemeClr val="accent1">
                    <a:lumMod val="20000"/>
                    <a:lumOff val="80000"/>
                  </a:schemeClr>
                </a:solidFill>
              </a:rPr>
              <a:t>ITS</a:t>
            </a:r>
          </a:p>
          <a:p>
            <a:pPr fontAlgn="base"/>
            <a:r>
              <a:rPr lang="en-US" sz="2000" dirty="0"/>
              <a:t>Gabriela </a:t>
            </a:r>
            <a:r>
              <a:rPr lang="en-US" sz="2000" dirty="0" err="1"/>
              <a:t>Redwine</a:t>
            </a:r>
            <a:r>
              <a:rPr lang="en-US" sz="2000" dirty="0"/>
              <a:t> 				</a:t>
            </a:r>
            <a:r>
              <a:rPr lang="en-US" sz="2000" dirty="0">
                <a:solidFill>
                  <a:schemeClr val="accent1">
                    <a:lumMod val="20000"/>
                    <a:lumOff val="80000"/>
                  </a:schemeClr>
                </a:solidFill>
              </a:rPr>
              <a:t>YUL</a:t>
            </a:r>
          </a:p>
        </p:txBody>
      </p:sp>
      <p:sp>
        <p:nvSpPr>
          <p:cNvPr id="4" name="Content Placeholder 2">
            <a:extLst>
              <a:ext uri="{FF2B5EF4-FFF2-40B4-BE49-F238E27FC236}">
                <a16:creationId xmlns:a16="http://schemas.microsoft.com/office/drawing/2014/main" id="{D9FE2045-64D4-F54D-B99C-69B2DAB9952B}"/>
              </a:ext>
            </a:extLst>
          </p:cNvPr>
          <p:cNvSpPr txBox="1">
            <a:spLocks/>
          </p:cNvSpPr>
          <p:nvPr/>
        </p:nvSpPr>
        <p:spPr>
          <a:xfrm>
            <a:off x="5212644" y="1016518"/>
            <a:ext cx="3931355" cy="3707588"/>
          </a:xfrm>
          <a:prstGeom prst="rect">
            <a:avLst/>
          </a:prstGeom>
          <a:noFill/>
        </p:spPr>
        <p:txBody>
          <a:bodyPr vert="horz" lIns="91440" tIns="45720" rIns="91440" bIns="45720" rtlCol="0">
            <a:normAutofit/>
          </a:bodyPr>
          <a:lstStyle>
            <a:lvl1pPr marL="257175" indent="-257175" algn="l" defTabSz="342900" rtl="0" eaLnBrk="1" latinLnBrk="0" hangingPunct="1">
              <a:spcBef>
                <a:spcPct val="20000"/>
              </a:spcBef>
              <a:buFont typeface="Arial" charset="0"/>
              <a:buChar char="•"/>
              <a:defRPr sz="2400" kern="1200">
                <a:solidFill>
                  <a:schemeClr val="bg1"/>
                </a:solidFill>
                <a:latin typeface="+mn-lt"/>
                <a:ea typeface="+mn-ea"/>
                <a:cs typeface="+mn-cs"/>
              </a:defRPr>
            </a:lvl1pPr>
            <a:lvl2pPr marL="557213" indent="-214313" algn="l" defTabSz="342900" rtl="0" eaLnBrk="1" latinLnBrk="0" hangingPunct="1">
              <a:spcBef>
                <a:spcPct val="20000"/>
              </a:spcBef>
              <a:buFont typeface="Arial" charset="0"/>
              <a:buChar char="•"/>
              <a:defRPr sz="2400" kern="1200">
                <a:solidFill>
                  <a:schemeClr val="bg1"/>
                </a:solidFill>
                <a:latin typeface="+mn-lt"/>
                <a:ea typeface="+mn-ea"/>
                <a:cs typeface="+mn-cs"/>
              </a:defRPr>
            </a:lvl2pPr>
            <a:lvl3pPr marL="857250" indent="-171450" algn="l" defTabSz="342900" rtl="0" eaLnBrk="1" latinLnBrk="0" hangingPunct="1">
              <a:spcBef>
                <a:spcPct val="20000"/>
              </a:spcBef>
              <a:buFont typeface="Arial" charset="0"/>
              <a:buChar char="•"/>
              <a:defRPr sz="2400" kern="1200">
                <a:solidFill>
                  <a:schemeClr val="bg1"/>
                </a:solidFill>
                <a:latin typeface="+mn-lt"/>
                <a:ea typeface="+mn-ea"/>
                <a:cs typeface="+mn-cs"/>
              </a:defRPr>
            </a:lvl3pPr>
            <a:lvl4pPr marL="1200150" indent="-171450" algn="l" defTabSz="342900" rtl="0" eaLnBrk="1" latinLnBrk="0" hangingPunct="1">
              <a:spcBef>
                <a:spcPct val="20000"/>
              </a:spcBef>
              <a:buFont typeface="Arial" charset="0"/>
              <a:buChar char="•"/>
              <a:defRPr sz="2400" kern="1200">
                <a:solidFill>
                  <a:schemeClr val="bg1"/>
                </a:solidFill>
                <a:latin typeface="+mn-lt"/>
                <a:ea typeface="+mn-ea"/>
                <a:cs typeface="+mn-cs"/>
              </a:defRPr>
            </a:lvl4pPr>
            <a:lvl5pPr marL="1543050" indent="-171450" algn="l" defTabSz="342900" rtl="0" eaLnBrk="1" latinLnBrk="0" hangingPunct="1">
              <a:spcBef>
                <a:spcPct val="20000"/>
              </a:spcBef>
              <a:buFont typeface="Arial" charset="0"/>
              <a:buChar char="•"/>
              <a:defRPr sz="2400" kern="1200">
                <a:solidFill>
                  <a:schemeClr val="bg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fontAlgn="base"/>
            <a:r>
              <a:rPr lang="en-US" sz="2000" dirty="0"/>
              <a:t>Robert Sanderson 			</a:t>
            </a:r>
            <a:r>
              <a:rPr lang="en-US" sz="2000" dirty="0">
                <a:solidFill>
                  <a:schemeClr val="accent1">
                    <a:lumMod val="20000"/>
                    <a:lumOff val="80000"/>
                  </a:schemeClr>
                </a:solidFill>
              </a:rPr>
              <a:t>OVP</a:t>
            </a:r>
          </a:p>
          <a:p>
            <a:pPr fontAlgn="base"/>
            <a:r>
              <a:rPr lang="en-US" sz="2000" dirty="0" err="1"/>
              <a:t>Molleen</a:t>
            </a:r>
            <a:r>
              <a:rPr lang="en-US" sz="2000" dirty="0"/>
              <a:t> Theodore 			</a:t>
            </a:r>
            <a:r>
              <a:rPr lang="en-US" sz="2000" dirty="0">
                <a:solidFill>
                  <a:schemeClr val="accent1">
                    <a:lumMod val="20000"/>
                    <a:lumOff val="80000"/>
                  </a:schemeClr>
                </a:solidFill>
              </a:rPr>
              <a:t>YUAG</a:t>
            </a:r>
          </a:p>
          <a:p>
            <a:pPr fontAlgn="base"/>
            <a:r>
              <a:rPr lang="en-US" sz="2000" dirty="0"/>
              <a:t>David Thompson				</a:t>
            </a:r>
            <a:r>
              <a:rPr lang="en-US" sz="2000" dirty="0">
                <a:solidFill>
                  <a:schemeClr val="accent1">
                    <a:lumMod val="20000"/>
                    <a:lumOff val="80000"/>
                  </a:schemeClr>
                </a:solidFill>
              </a:rPr>
              <a:t>YCBA</a:t>
            </a:r>
          </a:p>
          <a:p>
            <a:pPr fontAlgn="base"/>
            <a:r>
              <a:rPr lang="en-US" sz="2000" dirty="0"/>
              <a:t>Timothy Thompson			</a:t>
            </a:r>
            <a:r>
              <a:rPr lang="en-US" sz="2000" dirty="0">
                <a:solidFill>
                  <a:schemeClr val="accent1">
                    <a:lumMod val="20000"/>
                    <a:lumOff val="80000"/>
                  </a:schemeClr>
                </a:solidFill>
              </a:rPr>
              <a:t>YUL</a:t>
            </a:r>
          </a:p>
          <a:p>
            <a:pPr fontAlgn="base"/>
            <a:r>
              <a:rPr lang="en-US" sz="2000" dirty="0"/>
              <a:t>Edward Town 					</a:t>
            </a:r>
            <a:r>
              <a:rPr lang="en-US" sz="2000" dirty="0">
                <a:solidFill>
                  <a:schemeClr val="accent1">
                    <a:lumMod val="20000"/>
                    <a:lumOff val="80000"/>
                  </a:schemeClr>
                </a:solidFill>
              </a:rPr>
              <a:t>YCBA</a:t>
            </a:r>
          </a:p>
          <a:p>
            <a:pPr fontAlgn="base"/>
            <a:r>
              <a:rPr lang="en-US" sz="2000" dirty="0"/>
              <a:t>Elizabeth Williams 			</a:t>
            </a:r>
            <a:r>
              <a:rPr lang="en-US" sz="2000" dirty="0">
                <a:solidFill>
                  <a:schemeClr val="accent1">
                    <a:lumMod val="20000"/>
                    <a:lumOff val="80000"/>
                  </a:schemeClr>
                </a:solidFill>
              </a:rPr>
              <a:t>OVP</a:t>
            </a:r>
          </a:p>
          <a:p>
            <a:pPr fontAlgn="base"/>
            <a:r>
              <a:rPr lang="en-US" sz="2000" dirty="0"/>
              <a:t>Jessica </a:t>
            </a:r>
            <a:r>
              <a:rPr lang="en-US" sz="2000" dirty="0" err="1"/>
              <a:t>Utrup</a:t>
            </a:r>
            <a:r>
              <a:rPr lang="en-US" sz="2000" dirty="0"/>
              <a:t>					</a:t>
            </a:r>
            <a:r>
              <a:rPr lang="en-US" sz="2000" dirty="0">
                <a:solidFill>
                  <a:schemeClr val="accent1">
                    <a:lumMod val="20000"/>
                    <a:lumOff val="80000"/>
                  </a:schemeClr>
                </a:solidFill>
              </a:rPr>
              <a:t>YPM</a:t>
            </a:r>
          </a:p>
          <a:p>
            <a:pPr fontAlgn="base"/>
            <a:r>
              <a:rPr lang="en-US" sz="2000" dirty="0" err="1"/>
              <a:t>Yer</a:t>
            </a:r>
            <a:r>
              <a:rPr lang="en-US" sz="2000" dirty="0"/>
              <a:t> Vang-Cohen 				</a:t>
            </a:r>
            <a:r>
              <a:rPr lang="en-US" sz="2000" dirty="0">
                <a:solidFill>
                  <a:schemeClr val="accent1">
                    <a:lumMod val="20000"/>
                    <a:lumOff val="80000"/>
                  </a:schemeClr>
                </a:solidFill>
              </a:rPr>
              <a:t>YUAG</a:t>
            </a:r>
          </a:p>
          <a:p>
            <a:pPr marL="0" indent="0">
              <a:buFont typeface="Arial" charset="0"/>
              <a:buNone/>
            </a:pPr>
            <a:endParaRPr lang="en-US" sz="2000" dirty="0"/>
          </a:p>
        </p:txBody>
      </p:sp>
    </p:spTree>
    <p:extLst>
      <p:ext uri="{BB962C8B-B14F-4D97-AF65-F5344CB8AC3E}">
        <p14:creationId xmlns:p14="http://schemas.microsoft.com/office/powerpoint/2010/main" val="2620647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06F55-14A2-5E47-970D-167FCF3BCA93}"/>
              </a:ext>
            </a:extLst>
          </p:cNvPr>
          <p:cNvSpPr>
            <a:spLocks noGrp="1"/>
          </p:cNvSpPr>
          <p:nvPr>
            <p:ph type="title"/>
          </p:nvPr>
        </p:nvSpPr>
        <p:spPr/>
        <p:txBody>
          <a:bodyPr>
            <a:normAutofit/>
          </a:bodyPr>
          <a:lstStyle/>
          <a:p>
            <a:r>
              <a:rPr lang="en-US" dirty="0"/>
              <a:t>Sneak Peek at LUX</a:t>
            </a:r>
          </a:p>
        </p:txBody>
      </p:sp>
      <p:pic>
        <p:nvPicPr>
          <p:cNvPr id="7" name="Picture 6" descr="Graphical user interface, application&#10;&#10;Description automatically generated">
            <a:extLst>
              <a:ext uri="{FF2B5EF4-FFF2-40B4-BE49-F238E27FC236}">
                <a16:creationId xmlns:a16="http://schemas.microsoft.com/office/drawing/2014/main" id="{955E18F6-FD3E-2C47-8A77-94AF17384B9D}"/>
              </a:ext>
            </a:extLst>
          </p:cNvPr>
          <p:cNvPicPr>
            <a:picLocks noChangeAspect="1"/>
          </p:cNvPicPr>
          <p:nvPr/>
        </p:nvPicPr>
        <p:blipFill>
          <a:blip r:embed="rId3"/>
          <a:stretch>
            <a:fillRect/>
          </a:stretch>
        </p:blipFill>
        <p:spPr>
          <a:xfrm>
            <a:off x="1554804" y="717175"/>
            <a:ext cx="4844812" cy="2740801"/>
          </a:xfrm>
          <a:prstGeom prst="rect">
            <a:avLst/>
          </a:prstGeom>
        </p:spPr>
      </p:pic>
      <p:pic>
        <p:nvPicPr>
          <p:cNvPr id="11" name="Picture 10" descr="Graphical user interface, text, application&#10;&#10;Description automatically generated">
            <a:extLst>
              <a:ext uri="{FF2B5EF4-FFF2-40B4-BE49-F238E27FC236}">
                <a16:creationId xmlns:a16="http://schemas.microsoft.com/office/drawing/2014/main" id="{A36B7661-E1DC-7C4E-A83D-07063B4E56DF}"/>
              </a:ext>
            </a:extLst>
          </p:cNvPr>
          <p:cNvPicPr>
            <a:picLocks noChangeAspect="1"/>
          </p:cNvPicPr>
          <p:nvPr/>
        </p:nvPicPr>
        <p:blipFill>
          <a:blip r:embed="rId4"/>
          <a:stretch>
            <a:fillRect/>
          </a:stretch>
        </p:blipFill>
        <p:spPr>
          <a:xfrm>
            <a:off x="2010948" y="1062733"/>
            <a:ext cx="4844812" cy="3013146"/>
          </a:xfrm>
          <a:prstGeom prst="rect">
            <a:avLst/>
          </a:prstGeom>
        </p:spPr>
      </p:pic>
    </p:spTree>
    <p:extLst>
      <p:ext uri="{BB962C8B-B14F-4D97-AF65-F5344CB8AC3E}">
        <p14:creationId xmlns:p14="http://schemas.microsoft.com/office/powerpoint/2010/main" val="112239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06F55-14A2-5E47-970D-167FCF3BCA93}"/>
              </a:ext>
            </a:extLst>
          </p:cNvPr>
          <p:cNvSpPr>
            <a:spLocks noGrp="1"/>
          </p:cNvSpPr>
          <p:nvPr>
            <p:ph type="title"/>
          </p:nvPr>
        </p:nvSpPr>
        <p:spPr/>
        <p:txBody>
          <a:bodyPr>
            <a:normAutofit/>
          </a:bodyPr>
          <a:lstStyle/>
          <a:p>
            <a:r>
              <a:rPr lang="en-US" dirty="0"/>
              <a:t>Sneak Peek at LUX</a:t>
            </a:r>
          </a:p>
        </p:txBody>
      </p:sp>
      <p:pic>
        <p:nvPicPr>
          <p:cNvPr id="7" name="Picture 6" descr="Graphical user interface, application&#10;&#10;Description automatically generated">
            <a:extLst>
              <a:ext uri="{FF2B5EF4-FFF2-40B4-BE49-F238E27FC236}">
                <a16:creationId xmlns:a16="http://schemas.microsoft.com/office/drawing/2014/main" id="{955E18F6-FD3E-2C47-8A77-94AF17384B9D}"/>
              </a:ext>
            </a:extLst>
          </p:cNvPr>
          <p:cNvPicPr>
            <a:picLocks noChangeAspect="1"/>
          </p:cNvPicPr>
          <p:nvPr/>
        </p:nvPicPr>
        <p:blipFill>
          <a:blip r:embed="rId3"/>
          <a:stretch>
            <a:fillRect/>
          </a:stretch>
        </p:blipFill>
        <p:spPr>
          <a:xfrm>
            <a:off x="1554804" y="717175"/>
            <a:ext cx="4844812" cy="2740801"/>
          </a:xfrm>
          <a:prstGeom prst="rect">
            <a:avLst/>
          </a:prstGeom>
        </p:spPr>
      </p:pic>
      <p:pic>
        <p:nvPicPr>
          <p:cNvPr id="11" name="Picture 10" descr="Graphical user interface, text, application&#10;&#10;Description automatically generated">
            <a:extLst>
              <a:ext uri="{FF2B5EF4-FFF2-40B4-BE49-F238E27FC236}">
                <a16:creationId xmlns:a16="http://schemas.microsoft.com/office/drawing/2014/main" id="{A36B7661-E1DC-7C4E-A83D-07063B4E56DF}"/>
              </a:ext>
            </a:extLst>
          </p:cNvPr>
          <p:cNvPicPr>
            <a:picLocks noChangeAspect="1"/>
          </p:cNvPicPr>
          <p:nvPr/>
        </p:nvPicPr>
        <p:blipFill>
          <a:blip r:embed="rId4"/>
          <a:stretch>
            <a:fillRect/>
          </a:stretch>
        </p:blipFill>
        <p:spPr>
          <a:xfrm>
            <a:off x="2010948" y="1062733"/>
            <a:ext cx="4844812" cy="3013146"/>
          </a:xfrm>
          <a:prstGeom prst="rect">
            <a:avLst/>
          </a:prstGeom>
        </p:spPr>
      </p:pic>
      <p:pic>
        <p:nvPicPr>
          <p:cNvPr id="13" name="Picture 12" descr="Graphical user interface, application&#10;&#10;Description automatically generated">
            <a:extLst>
              <a:ext uri="{FF2B5EF4-FFF2-40B4-BE49-F238E27FC236}">
                <a16:creationId xmlns:a16="http://schemas.microsoft.com/office/drawing/2014/main" id="{C4F62F15-50F8-3B41-A0E4-880FAA97FEDD}"/>
              </a:ext>
            </a:extLst>
          </p:cNvPr>
          <p:cNvPicPr>
            <a:picLocks noChangeAspect="1"/>
          </p:cNvPicPr>
          <p:nvPr/>
        </p:nvPicPr>
        <p:blipFill>
          <a:blip r:embed="rId5"/>
          <a:stretch>
            <a:fillRect/>
          </a:stretch>
        </p:blipFill>
        <p:spPr>
          <a:xfrm>
            <a:off x="2467092" y="1416623"/>
            <a:ext cx="4844812" cy="2773263"/>
          </a:xfrm>
          <a:prstGeom prst="rect">
            <a:avLst/>
          </a:prstGeom>
        </p:spPr>
      </p:pic>
    </p:spTree>
    <p:extLst>
      <p:ext uri="{BB962C8B-B14F-4D97-AF65-F5344CB8AC3E}">
        <p14:creationId xmlns:p14="http://schemas.microsoft.com/office/powerpoint/2010/main" val="2237607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06F55-14A2-5E47-970D-167FCF3BCA93}"/>
              </a:ext>
            </a:extLst>
          </p:cNvPr>
          <p:cNvSpPr>
            <a:spLocks noGrp="1"/>
          </p:cNvSpPr>
          <p:nvPr>
            <p:ph type="title"/>
          </p:nvPr>
        </p:nvSpPr>
        <p:spPr/>
        <p:txBody>
          <a:bodyPr>
            <a:normAutofit/>
          </a:bodyPr>
          <a:lstStyle/>
          <a:p>
            <a:r>
              <a:rPr lang="en-US" dirty="0"/>
              <a:t>Sneak Peek at LUX</a:t>
            </a:r>
          </a:p>
        </p:txBody>
      </p:sp>
      <p:pic>
        <p:nvPicPr>
          <p:cNvPr id="7" name="Picture 6" descr="Graphical user interface, application&#10;&#10;Description automatically generated">
            <a:extLst>
              <a:ext uri="{FF2B5EF4-FFF2-40B4-BE49-F238E27FC236}">
                <a16:creationId xmlns:a16="http://schemas.microsoft.com/office/drawing/2014/main" id="{955E18F6-FD3E-2C47-8A77-94AF17384B9D}"/>
              </a:ext>
            </a:extLst>
          </p:cNvPr>
          <p:cNvPicPr>
            <a:picLocks noChangeAspect="1"/>
          </p:cNvPicPr>
          <p:nvPr/>
        </p:nvPicPr>
        <p:blipFill>
          <a:blip r:embed="rId3"/>
          <a:stretch>
            <a:fillRect/>
          </a:stretch>
        </p:blipFill>
        <p:spPr>
          <a:xfrm>
            <a:off x="1554804" y="717175"/>
            <a:ext cx="4844812" cy="2740801"/>
          </a:xfrm>
          <a:prstGeom prst="rect">
            <a:avLst/>
          </a:prstGeom>
        </p:spPr>
      </p:pic>
      <p:pic>
        <p:nvPicPr>
          <p:cNvPr id="11" name="Picture 10" descr="Graphical user interface, text, application&#10;&#10;Description automatically generated">
            <a:extLst>
              <a:ext uri="{FF2B5EF4-FFF2-40B4-BE49-F238E27FC236}">
                <a16:creationId xmlns:a16="http://schemas.microsoft.com/office/drawing/2014/main" id="{A36B7661-E1DC-7C4E-A83D-07063B4E56DF}"/>
              </a:ext>
            </a:extLst>
          </p:cNvPr>
          <p:cNvPicPr>
            <a:picLocks noChangeAspect="1"/>
          </p:cNvPicPr>
          <p:nvPr/>
        </p:nvPicPr>
        <p:blipFill>
          <a:blip r:embed="rId4"/>
          <a:stretch>
            <a:fillRect/>
          </a:stretch>
        </p:blipFill>
        <p:spPr>
          <a:xfrm>
            <a:off x="2010948" y="1062733"/>
            <a:ext cx="4844812" cy="3013146"/>
          </a:xfrm>
          <a:prstGeom prst="rect">
            <a:avLst/>
          </a:prstGeom>
        </p:spPr>
      </p:pic>
      <p:pic>
        <p:nvPicPr>
          <p:cNvPr id="13" name="Picture 12" descr="Graphical user interface, application&#10;&#10;Description automatically generated">
            <a:extLst>
              <a:ext uri="{FF2B5EF4-FFF2-40B4-BE49-F238E27FC236}">
                <a16:creationId xmlns:a16="http://schemas.microsoft.com/office/drawing/2014/main" id="{C4F62F15-50F8-3B41-A0E4-880FAA97FEDD}"/>
              </a:ext>
            </a:extLst>
          </p:cNvPr>
          <p:cNvPicPr>
            <a:picLocks noChangeAspect="1"/>
          </p:cNvPicPr>
          <p:nvPr/>
        </p:nvPicPr>
        <p:blipFill>
          <a:blip r:embed="rId5"/>
          <a:stretch>
            <a:fillRect/>
          </a:stretch>
        </p:blipFill>
        <p:spPr>
          <a:xfrm>
            <a:off x="2467092" y="1416623"/>
            <a:ext cx="4844812" cy="2773263"/>
          </a:xfrm>
          <a:prstGeom prst="rect">
            <a:avLst/>
          </a:prstGeom>
        </p:spPr>
      </p:pic>
      <p:pic>
        <p:nvPicPr>
          <p:cNvPr id="15" name="Picture 14" descr="Graphical user interface, application, Word&#10;&#10;Description automatically generated">
            <a:extLst>
              <a:ext uri="{FF2B5EF4-FFF2-40B4-BE49-F238E27FC236}">
                <a16:creationId xmlns:a16="http://schemas.microsoft.com/office/drawing/2014/main" id="{C7A5ED4B-C4D7-144E-9700-ABBFE70EA6ED}"/>
              </a:ext>
            </a:extLst>
          </p:cNvPr>
          <p:cNvPicPr>
            <a:picLocks noChangeAspect="1"/>
          </p:cNvPicPr>
          <p:nvPr/>
        </p:nvPicPr>
        <p:blipFill>
          <a:blip r:embed="rId6"/>
          <a:stretch>
            <a:fillRect/>
          </a:stretch>
        </p:blipFill>
        <p:spPr>
          <a:xfrm>
            <a:off x="2965073" y="1784547"/>
            <a:ext cx="4844812" cy="2580469"/>
          </a:xfrm>
          <a:prstGeom prst="rect">
            <a:avLst/>
          </a:prstGeom>
        </p:spPr>
      </p:pic>
    </p:spTree>
    <p:extLst>
      <p:ext uri="{BB962C8B-B14F-4D97-AF65-F5344CB8AC3E}">
        <p14:creationId xmlns:p14="http://schemas.microsoft.com/office/powerpoint/2010/main" val="269968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06F55-14A2-5E47-970D-167FCF3BCA93}"/>
              </a:ext>
            </a:extLst>
          </p:cNvPr>
          <p:cNvSpPr>
            <a:spLocks noGrp="1"/>
          </p:cNvSpPr>
          <p:nvPr>
            <p:ph type="title"/>
          </p:nvPr>
        </p:nvSpPr>
        <p:spPr/>
        <p:txBody>
          <a:bodyPr>
            <a:normAutofit/>
          </a:bodyPr>
          <a:lstStyle/>
          <a:p>
            <a:r>
              <a:rPr lang="en-US" dirty="0"/>
              <a:t>Sneak Peek at LUX</a:t>
            </a:r>
          </a:p>
        </p:txBody>
      </p:sp>
      <p:pic>
        <p:nvPicPr>
          <p:cNvPr id="7" name="Picture 6" descr="Graphical user interface, application&#10;&#10;Description automatically generated">
            <a:extLst>
              <a:ext uri="{FF2B5EF4-FFF2-40B4-BE49-F238E27FC236}">
                <a16:creationId xmlns:a16="http://schemas.microsoft.com/office/drawing/2014/main" id="{955E18F6-FD3E-2C47-8A77-94AF17384B9D}"/>
              </a:ext>
            </a:extLst>
          </p:cNvPr>
          <p:cNvPicPr>
            <a:picLocks noChangeAspect="1"/>
          </p:cNvPicPr>
          <p:nvPr/>
        </p:nvPicPr>
        <p:blipFill>
          <a:blip r:embed="rId3"/>
          <a:stretch>
            <a:fillRect/>
          </a:stretch>
        </p:blipFill>
        <p:spPr>
          <a:xfrm>
            <a:off x="1554804" y="717175"/>
            <a:ext cx="4844812" cy="2740801"/>
          </a:xfrm>
          <a:prstGeom prst="rect">
            <a:avLst/>
          </a:prstGeom>
        </p:spPr>
      </p:pic>
      <p:pic>
        <p:nvPicPr>
          <p:cNvPr id="11" name="Picture 10" descr="Graphical user interface, text, application&#10;&#10;Description automatically generated">
            <a:extLst>
              <a:ext uri="{FF2B5EF4-FFF2-40B4-BE49-F238E27FC236}">
                <a16:creationId xmlns:a16="http://schemas.microsoft.com/office/drawing/2014/main" id="{A36B7661-E1DC-7C4E-A83D-07063B4E56DF}"/>
              </a:ext>
            </a:extLst>
          </p:cNvPr>
          <p:cNvPicPr>
            <a:picLocks noChangeAspect="1"/>
          </p:cNvPicPr>
          <p:nvPr/>
        </p:nvPicPr>
        <p:blipFill>
          <a:blip r:embed="rId4"/>
          <a:stretch>
            <a:fillRect/>
          </a:stretch>
        </p:blipFill>
        <p:spPr>
          <a:xfrm>
            <a:off x="2010948" y="1062733"/>
            <a:ext cx="4844812" cy="3013146"/>
          </a:xfrm>
          <a:prstGeom prst="rect">
            <a:avLst/>
          </a:prstGeom>
        </p:spPr>
      </p:pic>
      <p:pic>
        <p:nvPicPr>
          <p:cNvPr id="13" name="Picture 12" descr="Graphical user interface, application&#10;&#10;Description automatically generated">
            <a:extLst>
              <a:ext uri="{FF2B5EF4-FFF2-40B4-BE49-F238E27FC236}">
                <a16:creationId xmlns:a16="http://schemas.microsoft.com/office/drawing/2014/main" id="{C4F62F15-50F8-3B41-A0E4-880FAA97FEDD}"/>
              </a:ext>
            </a:extLst>
          </p:cNvPr>
          <p:cNvPicPr>
            <a:picLocks noChangeAspect="1"/>
          </p:cNvPicPr>
          <p:nvPr/>
        </p:nvPicPr>
        <p:blipFill>
          <a:blip r:embed="rId5"/>
          <a:stretch>
            <a:fillRect/>
          </a:stretch>
        </p:blipFill>
        <p:spPr>
          <a:xfrm>
            <a:off x="2467092" y="1416623"/>
            <a:ext cx="4844812" cy="2773263"/>
          </a:xfrm>
          <a:prstGeom prst="rect">
            <a:avLst/>
          </a:prstGeom>
        </p:spPr>
      </p:pic>
      <p:pic>
        <p:nvPicPr>
          <p:cNvPr id="15" name="Picture 14" descr="Graphical user interface, application, Word&#10;&#10;Description automatically generated">
            <a:extLst>
              <a:ext uri="{FF2B5EF4-FFF2-40B4-BE49-F238E27FC236}">
                <a16:creationId xmlns:a16="http://schemas.microsoft.com/office/drawing/2014/main" id="{C7A5ED4B-C4D7-144E-9700-ABBFE70EA6ED}"/>
              </a:ext>
            </a:extLst>
          </p:cNvPr>
          <p:cNvPicPr>
            <a:picLocks noChangeAspect="1"/>
          </p:cNvPicPr>
          <p:nvPr/>
        </p:nvPicPr>
        <p:blipFill>
          <a:blip r:embed="rId6"/>
          <a:stretch>
            <a:fillRect/>
          </a:stretch>
        </p:blipFill>
        <p:spPr>
          <a:xfrm>
            <a:off x="2965073" y="1784547"/>
            <a:ext cx="4844812" cy="2580469"/>
          </a:xfrm>
          <a:prstGeom prst="rect">
            <a:avLst/>
          </a:prstGeom>
        </p:spPr>
      </p:pic>
      <p:pic>
        <p:nvPicPr>
          <p:cNvPr id="19" name="Picture 18" descr="Graphical user interface, text, application&#10;&#10;Description automatically generated">
            <a:extLst>
              <a:ext uri="{FF2B5EF4-FFF2-40B4-BE49-F238E27FC236}">
                <a16:creationId xmlns:a16="http://schemas.microsoft.com/office/drawing/2014/main" id="{D795199B-6831-C548-BFE6-8031B1B42ECB}"/>
              </a:ext>
            </a:extLst>
          </p:cNvPr>
          <p:cNvPicPr>
            <a:picLocks noChangeAspect="1"/>
          </p:cNvPicPr>
          <p:nvPr/>
        </p:nvPicPr>
        <p:blipFill>
          <a:blip r:embed="rId7"/>
          <a:stretch>
            <a:fillRect/>
          </a:stretch>
        </p:blipFill>
        <p:spPr>
          <a:xfrm>
            <a:off x="3415421" y="2131151"/>
            <a:ext cx="4844812" cy="2331030"/>
          </a:xfrm>
          <a:prstGeom prst="rect">
            <a:avLst/>
          </a:prstGeom>
        </p:spPr>
      </p:pic>
    </p:spTree>
    <p:extLst>
      <p:ext uri="{BB962C8B-B14F-4D97-AF65-F5344CB8AC3E}">
        <p14:creationId xmlns:p14="http://schemas.microsoft.com/office/powerpoint/2010/main" val="1908992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06F55-14A2-5E47-970D-167FCF3BCA93}"/>
              </a:ext>
            </a:extLst>
          </p:cNvPr>
          <p:cNvSpPr>
            <a:spLocks noGrp="1"/>
          </p:cNvSpPr>
          <p:nvPr>
            <p:ph type="title"/>
          </p:nvPr>
        </p:nvSpPr>
        <p:spPr/>
        <p:txBody>
          <a:bodyPr>
            <a:normAutofit/>
          </a:bodyPr>
          <a:lstStyle/>
          <a:p>
            <a:r>
              <a:rPr lang="en-US" dirty="0"/>
              <a:t>Sneak Peek at LUX</a:t>
            </a:r>
          </a:p>
        </p:txBody>
      </p:sp>
      <p:pic>
        <p:nvPicPr>
          <p:cNvPr id="7" name="Picture 6" descr="Graphical user interface, application&#10;&#10;Description automatically generated">
            <a:extLst>
              <a:ext uri="{FF2B5EF4-FFF2-40B4-BE49-F238E27FC236}">
                <a16:creationId xmlns:a16="http://schemas.microsoft.com/office/drawing/2014/main" id="{955E18F6-FD3E-2C47-8A77-94AF17384B9D}"/>
              </a:ext>
            </a:extLst>
          </p:cNvPr>
          <p:cNvPicPr>
            <a:picLocks noChangeAspect="1"/>
          </p:cNvPicPr>
          <p:nvPr/>
        </p:nvPicPr>
        <p:blipFill>
          <a:blip r:embed="rId3"/>
          <a:stretch>
            <a:fillRect/>
          </a:stretch>
        </p:blipFill>
        <p:spPr>
          <a:xfrm>
            <a:off x="1554804" y="717175"/>
            <a:ext cx="4844812" cy="2740801"/>
          </a:xfrm>
          <a:prstGeom prst="rect">
            <a:avLst/>
          </a:prstGeom>
        </p:spPr>
      </p:pic>
      <p:pic>
        <p:nvPicPr>
          <p:cNvPr id="11" name="Picture 10" descr="Graphical user interface, text, application&#10;&#10;Description automatically generated">
            <a:extLst>
              <a:ext uri="{FF2B5EF4-FFF2-40B4-BE49-F238E27FC236}">
                <a16:creationId xmlns:a16="http://schemas.microsoft.com/office/drawing/2014/main" id="{A36B7661-E1DC-7C4E-A83D-07063B4E56DF}"/>
              </a:ext>
            </a:extLst>
          </p:cNvPr>
          <p:cNvPicPr>
            <a:picLocks noChangeAspect="1"/>
          </p:cNvPicPr>
          <p:nvPr/>
        </p:nvPicPr>
        <p:blipFill>
          <a:blip r:embed="rId4"/>
          <a:stretch>
            <a:fillRect/>
          </a:stretch>
        </p:blipFill>
        <p:spPr>
          <a:xfrm>
            <a:off x="2010948" y="1062733"/>
            <a:ext cx="4844812" cy="3013146"/>
          </a:xfrm>
          <a:prstGeom prst="rect">
            <a:avLst/>
          </a:prstGeom>
        </p:spPr>
      </p:pic>
      <p:pic>
        <p:nvPicPr>
          <p:cNvPr id="13" name="Picture 12" descr="Graphical user interface, application&#10;&#10;Description automatically generated">
            <a:extLst>
              <a:ext uri="{FF2B5EF4-FFF2-40B4-BE49-F238E27FC236}">
                <a16:creationId xmlns:a16="http://schemas.microsoft.com/office/drawing/2014/main" id="{C4F62F15-50F8-3B41-A0E4-880FAA97FEDD}"/>
              </a:ext>
            </a:extLst>
          </p:cNvPr>
          <p:cNvPicPr>
            <a:picLocks noChangeAspect="1"/>
          </p:cNvPicPr>
          <p:nvPr/>
        </p:nvPicPr>
        <p:blipFill>
          <a:blip r:embed="rId5"/>
          <a:stretch>
            <a:fillRect/>
          </a:stretch>
        </p:blipFill>
        <p:spPr>
          <a:xfrm>
            <a:off x="2467092" y="1416623"/>
            <a:ext cx="4844812" cy="2773263"/>
          </a:xfrm>
          <a:prstGeom prst="rect">
            <a:avLst/>
          </a:prstGeom>
        </p:spPr>
      </p:pic>
      <p:pic>
        <p:nvPicPr>
          <p:cNvPr id="15" name="Picture 14" descr="Graphical user interface, application, Word&#10;&#10;Description automatically generated">
            <a:extLst>
              <a:ext uri="{FF2B5EF4-FFF2-40B4-BE49-F238E27FC236}">
                <a16:creationId xmlns:a16="http://schemas.microsoft.com/office/drawing/2014/main" id="{C7A5ED4B-C4D7-144E-9700-ABBFE70EA6ED}"/>
              </a:ext>
            </a:extLst>
          </p:cNvPr>
          <p:cNvPicPr>
            <a:picLocks noChangeAspect="1"/>
          </p:cNvPicPr>
          <p:nvPr/>
        </p:nvPicPr>
        <p:blipFill>
          <a:blip r:embed="rId6"/>
          <a:stretch>
            <a:fillRect/>
          </a:stretch>
        </p:blipFill>
        <p:spPr>
          <a:xfrm>
            <a:off x="2965073" y="1784547"/>
            <a:ext cx="4844812" cy="2580469"/>
          </a:xfrm>
          <a:prstGeom prst="rect">
            <a:avLst/>
          </a:prstGeom>
        </p:spPr>
      </p:pic>
      <p:pic>
        <p:nvPicPr>
          <p:cNvPr id="19" name="Picture 18" descr="Graphical user interface, text, application&#10;&#10;Description automatically generated">
            <a:extLst>
              <a:ext uri="{FF2B5EF4-FFF2-40B4-BE49-F238E27FC236}">
                <a16:creationId xmlns:a16="http://schemas.microsoft.com/office/drawing/2014/main" id="{D795199B-6831-C548-BFE6-8031B1B42ECB}"/>
              </a:ext>
            </a:extLst>
          </p:cNvPr>
          <p:cNvPicPr>
            <a:picLocks noChangeAspect="1"/>
          </p:cNvPicPr>
          <p:nvPr/>
        </p:nvPicPr>
        <p:blipFill>
          <a:blip r:embed="rId7"/>
          <a:stretch>
            <a:fillRect/>
          </a:stretch>
        </p:blipFill>
        <p:spPr>
          <a:xfrm>
            <a:off x="3415421" y="2131151"/>
            <a:ext cx="4844812" cy="2331030"/>
          </a:xfrm>
          <a:prstGeom prst="rect">
            <a:avLst/>
          </a:prstGeom>
        </p:spPr>
      </p:pic>
      <p:pic>
        <p:nvPicPr>
          <p:cNvPr id="21" name="Picture 20" descr="Graphical user interface, text, application, email, website&#10;&#10;Description automatically generated">
            <a:extLst>
              <a:ext uri="{FF2B5EF4-FFF2-40B4-BE49-F238E27FC236}">
                <a16:creationId xmlns:a16="http://schemas.microsoft.com/office/drawing/2014/main" id="{31D0FAE0-72E2-0644-8CE3-9001FECED610}"/>
              </a:ext>
            </a:extLst>
          </p:cNvPr>
          <p:cNvPicPr>
            <a:picLocks noChangeAspect="1"/>
          </p:cNvPicPr>
          <p:nvPr/>
        </p:nvPicPr>
        <p:blipFill>
          <a:blip r:embed="rId8"/>
          <a:stretch>
            <a:fillRect/>
          </a:stretch>
        </p:blipFill>
        <p:spPr>
          <a:xfrm>
            <a:off x="3865770" y="2475522"/>
            <a:ext cx="4844811" cy="2140039"/>
          </a:xfrm>
          <a:prstGeom prst="rect">
            <a:avLst/>
          </a:prstGeom>
        </p:spPr>
      </p:pic>
    </p:spTree>
    <p:extLst>
      <p:ext uri="{BB962C8B-B14F-4D97-AF65-F5344CB8AC3E}">
        <p14:creationId xmlns:p14="http://schemas.microsoft.com/office/powerpoint/2010/main" val="1047634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06F55-14A2-5E47-970D-167FCF3BCA93}"/>
              </a:ext>
            </a:extLst>
          </p:cNvPr>
          <p:cNvSpPr>
            <a:spLocks noGrp="1"/>
          </p:cNvSpPr>
          <p:nvPr>
            <p:ph type="title"/>
          </p:nvPr>
        </p:nvSpPr>
        <p:spPr/>
        <p:txBody>
          <a:bodyPr>
            <a:normAutofit/>
          </a:bodyPr>
          <a:lstStyle/>
          <a:p>
            <a:r>
              <a:rPr lang="en-US" dirty="0"/>
              <a:t>Sneak Peek at LUX</a:t>
            </a:r>
          </a:p>
        </p:txBody>
      </p:sp>
      <p:pic>
        <p:nvPicPr>
          <p:cNvPr id="4" name="Picture 3" descr="Graphical user interface, website&#10;&#10;Description automatically generated">
            <a:extLst>
              <a:ext uri="{FF2B5EF4-FFF2-40B4-BE49-F238E27FC236}">
                <a16:creationId xmlns:a16="http://schemas.microsoft.com/office/drawing/2014/main" id="{16F40266-4A42-8845-8B7E-3AAF6D2E2C20}"/>
              </a:ext>
            </a:extLst>
          </p:cNvPr>
          <p:cNvPicPr>
            <a:picLocks noChangeAspect="1"/>
          </p:cNvPicPr>
          <p:nvPr/>
        </p:nvPicPr>
        <p:blipFill>
          <a:blip r:embed="rId3"/>
          <a:stretch>
            <a:fillRect/>
          </a:stretch>
        </p:blipFill>
        <p:spPr>
          <a:xfrm>
            <a:off x="2335656" y="717177"/>
            <a:ext cx="5687881" cy="4274460"/>
          </a:xfrm>
          <a:prstGeom prst="rect">
            <a:avLst/>
          </a:prstGeom>
        </p:spPr>
      </p:pic>
    </p:spTree>
    <p:extLst>
      <p:ext uri="{BB962C8B-B14F-4D97-AF65-F5344CB8AC3E}">
        <p14:creationId xmlns:p14="http://schemas.microsoft.com/office/powerpoint/2010/main" val="966476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06F55-14A2-5E47-970D-167FCF3BCA93}"/>
              </a:ext>
            </a:extLst>
          </p:cNvPr>
          <p:cNvSpPr>
            <a:spLocks noGrp="1"/>
          </p:cNvSpPr>
          <p:nvPr>
            <p:ph type="title"/>
          </p:nvPr>
        </p:nvSpPr>
        <p:spPr/>
        <p:txBody>
          <a:bodyPr>
            <a:normAutofit/>
          </a:bodyPr>
          <a:lstStyle/>
          <a:p>
            <a:r>
              <a:rPr lang="en-US" dirty="0"/>
              <a:t>Sneak Peek at LUX</a:t>
            </a:r>
          </a:p>
        </p:txBody>
      </p:sp>
      <p:pic>
        <p:nvPicPr>
          <p:cNvPr id="5" name="Picture 4" descr="Graphical user interface, text, application&#10;&#10;Description automatically generated">
            <a:extLst>
              <a:ext uri="{FF2B5EF4-FFF2-40B4-BE49-F238E27FC236}">
                <a16:creationId xmlns:a16="http://schemas.microsoft.com/office/drawing/2014/main" id="{97D606D7-1C79-044E-9C60-791837602738}"/>
              </a:ext>
            </a:extLst>
          </p:cNvPr>
          <p:cNvPicPr>
            <a:picLocks noChangeAspect="1"/>
          </p:cNvPicPr>
          <p:nvPr/>
        </p:nvPicPr>
        <p:blipFill>
          <a:blip r:embed="rId3"/>
          <a:stretch>
            <a:fillRect/>
          </a:stretch>
        </p:blipFill>
        <p:spPr>
          <a:xfrm>
            <a:off x="1459691" y="691840"/>
            <a:ext cx="7301816" cy="3985473"/>
          </a:xfrm>
          <a:prstGeom prst="rect">
            <a:avLst/>
          </a:prstGeom>
        </p:spPr>
      </p:pic>
    </p:spTree>
    <p:extLst>
      <p:ext uri="{BB962C8B-B14F-4D97-AF65-F5344CB8AC3E}">
        <p14:creationId xmlns:p14="http://schemas.microsoft.com/office/powerpoint/2010/main" val="16674822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06F55-14A2-5E47-970D-167FCF3BCA93}"/>
              </a:ext>
            </a:extLst>
          </p:cNvPr>
          <p:cNvSpPr>
            <a:spLocks noGrp="1"/>
          </p:cNvSpPr>
          <p:nvPr>
            <p:ph type="title"/>
          </p:nvPr>
        </p:nvSpPr>
        <p:spPr/>
        <p:txBody>
          <a:bodyPr>
            <a:normAutofit/>
          </a:bodyPr>
          <a:lstStyle/>
          <a:p>
            <a:r>
              <a:rPr lang="en-US" dirty="0"/>
              <a:t>Aim for Coherence, not Consistency</a:t>
            </a:r>
          </a:p>
        </p:txBody>
      </p:sp>
      <p:sp>
        <p:nvSpPr>
          <p:cNvPr id="6" name="Content Placeholder 2">
            <a:extLst>
              <a:ext uri="{FF2B5EF4-FFF2-40B4-BE49-F238E27FC236}">
                <a16:creationId xmlns:a16="http://schemas.microsoft.com/office/drawing/2014/main" id="{F176322F-C4E0-E447-A016-72E26B211F9B}"/>
              </a:ext>
            </a:extLst>
          </p:cNvPr>
          <p:cNvSpPr>
            <a:spLocks noGrp="1"/>
          </p:cNvSpPr>
          <p:nvPr>
            <p:ph idx="1"/>
          </p:nvPr>
        </p:nvSpPr>
        <p:spPr>
          <a:xfrm>
            <a:off x="1128324" y="929148"/>
            <a:ext cx="7870694" cy="3707588"/>
          </a:xfrm>
        </p:spPr>
        <p:txBody>
          <a:bodyPr/>
          <a:lstStyle/>
          <a:p>
            <a:r>
              <a:rPr lang="en-US" dirty="0"/>
              <a:t>Same rules and processes can’t be applied everywhere</a:t>
            </a:r>
          </a:p>
          <a:p>
            <a:r>
              <a:rPr lang="en-US" dirty="0"/>
              <a:t>Can’t be rigidly consistent, </a:t>
            </a:r>
            <a:br>
              <a:rPr lang="en-US" dirty="0"/>
            </a:br>
            <a:r>
              <a:rPr lang="en-US" dirty="0"/>
              <a:t>			need to aim for coherency of the result</a:t>
            </a:r>
          </a:p>
          <a:p>
            <a:r>
              <a:rPr lang="en-US" dirty="0"/>
              <a:t>Contextualization of content or images that cannot be changed is critical</a:t>
            </a:r>
          </a:p>
          <a:p>
            <a:pPr lvl="1"/>
            <a:r>
              <a:rPr lang="en-US" dirty="0"/>
              <a:t>University’s mission is to educate!</a:t>
            </a:r>
          </a:p>
          <a:p>
            <a:pPr marL="0" indent="0">
              <a:buNone/>
            </a:pPr>
            <a:endParaRPr lang="en-US" dirty="0"/>
          </a:p>
        </p:txBody>
      </p:sp>
    </p:spTree>
    <p:extLst>
      <p:ext uri="{BB962C8B-B14F-4D97-AF65-F5344CB8AC3E}">
        <p14:creationId xmlns:p14="http://schemas.microsoft.com/office/powerpoint/2010/main" val="25424705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06F55-14A2-5E47-970D-167FCF3BCA93}"/>
              </a:ext>
            </a:extLst>
          </p:cNvPr>
          <p:cNvSpPr>
            <a:spLocks noGrp="1"/>
          </p:cNvSpPr>
          <p:nvPr>
            <p:ph type="title"/>
          </p:nvPr>
        </p:nvSpPr>
        <p:spPr/>
        <p:txBody>
          <a:bodyPr>
            <a:normAutofit/>
          </a:bodyPr>
          <a:lstStyle/>
          <a:p>
            <a:r>
              <a:rPr lang="en-US" dirty="0"/>
              <a:t>Distributed Data Sources</a:t>
            </a:r>
          </a:p>
        </p:txBody>
      </p:sp>
      <p:sp>
        <p:nvSpPr>
          <p:cNvPr id="6" name="Content Placeholder 2">
            <a:extLst>
              <a:ext uri="{FF2B5EF4-FFF2-40B4-BE49-F238E27FC236}">
                <a16:creationId xmlns:a16="http://schemas.microsoft.com/office/drawing/2014/main" id="{F176322F-C4E0-E447-A016-72E26B211F9B}"/>
              </a:ext>
            </a:extLst>
          </p:cNvPr>
          <p:cNvSpPr>
            <a:spLocks noGrp="1"/>
          </p:cNvSpPr>
          <p:nvPr>
            <p:ph idx="1"/>
          </p:nvPr>
        </p:nvSpPr>
        <p:spPr>
          <a:xfrm>
            <a:off x="1128324" y="713889"/>
            <a:ext cx="7870694" cy="4078347"/>
          </a:xfrm>
        </p:spPr>
        <p:txBody>
          <a:bodyPr/>
          <a:lstStyle/>
          <a:p>
            <a:r>
              <a:rPr lang="en-US" dirty="0"/>
              <a:t>LUX aggregates unit data and reconciles with external authority data for enrichment and discovery</a:t>
            </a:r>
          </a:p>
          <a:p>
            <a:pPr lvl="1"/>
            <a:r>
              <a:rPr lang="en-US" dirty="0"/>
              <a:t>Includes birth dates for people from Authorities</a:t>
            </a:r>
          </a:p>
          <a:p>
            <a:pPr lvl="1"/>
            <a:r>
              <a:rPr lang="en-US" dirty="0"/>
              <a:t>Includes information from </a:t>
            </a:r>
            <a:r>
              <a:rPr lang="en-US" dirty="0" err="1"/>
              <a:t>wikidata</a:t>
            </a:r>
            <a:endParaRPr lang="en-US" dirty="0"/>
          </a:p>
          <a:p>
            <a:r>
              <a:rPr lang="en-US" dirty="0"/>
              <a:t>Different formats, some can be fixed directly, some cannot</a:t>
            </a:r>
          </a:p>
          <a:p>
            <a:endParaRPr lang="en-US" dirty="0"/>
          </a:p>
          <a:p>
            <a:pPr marL="0" indent="0">
              <a:buNone/>
            </a:pPr>
            <a:endParaRPr lang="en-US" dirty="0"/>
          </a:p>
        </p:txBody>
      </p:sp>
      <p:pic>
        <p:nvPicPr>
          <p:cNvPr id="4" name="Picture 3" descr="Diagram&#10;&#10;Description automatically generated">
            <a:extLst>
              <a:ext uri="{FF2B5EF4-FFF2-40B4-BE49-F238E27FC236}">
                <a16:creationId xmlns:a16="http://schemas.microsoft.com/office/drawing/2014/main" id="{7E940F54-E2F2-DF4C-89FA-475420B4755F}"/>
              </a:ext>
            </a:extLst>
          </p:cNvPr>
          <p:cNvPicPr>
            <a:picLocks noChangeAspect="1"/>
          </p:cNvPicPr>
          <p:nvPr/>
        </p:nvPicPr>
        <p:blipFill rotWithShape="1">
          <a:blip r:embed="rId3"/>
          <a:srcRect b="60494"/>
          <a:stretch/>
        </p:blipFill>
        <p:spPr>
          <a:xfrm>
            <a:off x="1151772" y="2911925"/>
            <a:ext cx="7889691" cy="2138187"/>
          </a:xfrm>
          <a:prstGeom prst="rect">
            <a:avLst/>
          </a:prstGeom>
        </p:spPr>
      </p:pic>
    </p:spTree>
    <p:extLst>
      <p:ext uri="{BB962C8B-B14F-4D97-AF65-F5344CB8AC3E}">
        <p14:creationId xmlns:p14="http://schemas.microsoft.com/office/powerpoint/2010/main" val="12000618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06F55-14A2-5E47-970D-167FCF3BCA93}"/>
              </a:ext>
            </a:extLst>
          </p:cNvPr>
          <p:cNvSpPr>
            <a:spLocks noGrp="1"/>
          </p:cNvSpPr>
          <p:nvPr>
            <p:ph type="title"/>
          </p:nvPr>
        </p:nvSpPr>
        <p:spPr/>
        <p:txBody>
          <a:bodyPr>
            <a:normAutofit/>
          </a:bodyPr>
          <a:lstStyle/>
          <a:p>
            <a:r>
              <a:rPr lang="en-US" dirty="0"/>
              <a:t>Feedback</a:t>
            </a:r>
          </a:p>
        </p:txBody>
      </p:sp>
      <p:sp>
        <p:nvSpPr>
          <p:cNvPr id="6" name="Content Placeholder 2">
            <a:extLst>
              <a:ext uri="{FF2B5EF4-FFF2-40B4-BE49-F238E27FC236}">
                <a16:creationId xmlns:a16="http://schemas.microsoft.com/office/drawing/2014/main" id="{F176322F-C4E0-E447-A016-72E26B211F9B}"/>
              </a:ext>
            </a:extLst>
          </p:cNvPr>
          <p:cNvSpPr>
            <a:spLocks noGrp="1"/>
          </p:cNvSpPr>
          <p:nvPr>
            <p:ph idx="1"/>
          </p:nvPr>
        </p:nvSpPr>
        <p:spPr>
          <a:xfrm>
            <a:off x="1128324" y="929148"/>
            <a:ext cx="7870694" cy="3707588"/>
          </a:xfrm>
        </p:spPr>
        <p:txBody>
          <a:bodyPr/>
          <a:lstStyle/>
          <a:p>
            <a:r>
              <a:rPr lang="en-US" dirty="0"/>
              <a:t>Challenging to route feedback to the right place from merged, enriched records</a:t>
            </a:r>
          </a:p>
          <a:p>
            <a:r>
              <a:rPr lang="en-US" dirty="0"/>
              <a:t>Service Plan is necessary</a:t>
            </a:r>
          </a:p>
          <a:p>
            <a:r>
              <a:rPr lang="en-US" dirty="0"/>
              <a:t>Triage and longer response times</a:t>
            </a:r>
          </a:p>
          <a:p>
            <a:pPr lvl="1"/>
            <a:endParaRPr lang="en-US" dirty="0"/>
          </a:p>
          <a:p>
            <a:endParaRPr lang="en-US" dirty="0"/>
          </a:p>
          <a:p>
            <a:pPr marL="0" indent="0">
              <a:buNone/>
            </a:pPr>
            <a:endParaRPr lang="en-US" dirty="0"/>
          </a:p>
        </p:txBody>
      </p:sp>
    </p:spTree>
    <p:extLst>
      <p:ext uri="{BB962C8B-B14F-4D97-AF65-F5344CB8AC3E}">
        <p14:creationId xmlns:p14="http://schemas.microsoft.com/office/powerpoint/2010/main" val="24556205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06F55-14A2-5E47-970D-167FCF3BCA93}"/>
              </a:ext>
            </a:extLst>
          </p:cNvPr>
          <p:cNvSpPr>
            <a:spLocks noGrp="1"/>
          </p:cNvSpPr>
          <p:nvPr>
            <p:ph type="title"/>
          </p:nvPr>
        </p:nvSpPr>
        <p:spPr/>
        <p:txBody>
          <a:bodyPr/>
          <a:lstStyle/>
          <a:p>
            <a:r>
              <a:rPr lang="en-US" dirty="0"/>
              <a:t>Overview</a:t>
            </a:r>
          </a:p>
        </p:txBody>
      </p:sp>
      <p:sp>
        <p:nvSpPr>
          <p:cNvPr id="6" name="Content Placeholder 2">
            <a:extLst>
              <a:ext uri="{FF2B5EF4-FFF2-40B4-BE49-F238E27FC236}">
                <a16:creationId xmlns:a16="http://schemas.microsoft.com/office/drawing/2014/main" id="{F176322F-C4E0-E447-A016-72E26B211F9B}"/>
              </a:ext>
            </a:extLst>
          </p:cNvPr>
          <p:cNvSpPr>
            <a:spLocks noGrp="1"/>
          </p:cNvSpPr>
          <p:nvPr>
            <p:ph idx="1"/>
          </p:nvPr>
        </p:nvSpPr>
        <p:spPr>
          <a:xfrm>
            <a:off x="1128324" y="929148"/>
            <a:ext cx="7870694" cy="3707588"/>
          </a:xfrm>
        </p:spPr>
        <p:txBody>
          <a:bodyPr/>
          <a:lstStyle/>
          <a:p>
            <a:r>
              <a:rPr lang="en-US" dirty="0"/>
              <a:t>Context of the Work</a:t>
            </a:r>
          </a:p>
          <a:p>
            <a:r>
              <a:rPr lang="en-US" dirty="0"/>
              <a:t>Statement and Recommendations</a:t>
            </a:r>
          </a:p>
          <a:p>
            <a:r>
              <a:rPr lang="en-US" dirty="0"/>
              <a:t>Process</a:t>
            </a:r>
          </a:p>
          <a:p>
            <a:r>
              <a:rPr lang="en-US" dirty="0"/>
              <a:t>Cross-Collection Challenges</a:t>
            </a:r>
          </a:p>
          <a:p>
            <a:r>
              <a:rPr lang="en-US" dirty="0"/>
              <a:t>Ongoing Work</a:t>
            </a:r>
          </a:p>
          <a:p>
            <a:r>
              <a:rPr lang="en-US" dirty="0"/>
              <a:t>Conclusions</a:t>
            </a:r>
          </a:p>
          <a:p>
            <a:pPr marL="0" indent="0">
              <a:buNone/>
            </a:pPr>
            <a:endParaRPr lang="en-US" dirty="0"/>
          </a:p>
        </p:txBody>
      </p:sp>
    </p:spTree>
    <p:extLst>
      <p:ext uri="{BB962C8B-B14F-4D97-AF65-F5344CB8AC3E}">
        <p14:creationId xmlns:p14="http://schemas.microsoft.com/office/powerpoint/2010/main" val="15638963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06F55-14A2-5E47-970D-167FCF3BCA93}"/>
              </a:ext>
            </a:extLst>
          </p:cNvPr>
          <p:cNvSpPr>
            <a:spLocks noGrp="1"/>
          </p:cNvSpPr>
          <p:nvPr>
            <p:ph type="title"/>
          </p:nvPr>
        </p:nvSpPr>
        <p:spPr/>
        <p:txBody>
          <a:bodyPr>
            <a:normAutofit/>
          </a:bodyPr>
          <a:lstStyle/>
          <a:p>
            <a:r>
              <a:rPr lang="en-US" dirty="0"/>
              <a:t>Ongoing Work</a:t>
            </a:r>
          </a:p>
        </p:txBody>
      </p:sp>
      <p:sp>
        <p:nvSpPr>
          <p:cNvPr id="6" name="Content Placeholder 2">
            <a:extLst>
              <a:ext uri="{FF2B5EF4-FFF2-40B4-BE49-F238E27FC236}">
                <a16:creationId xmlns:a16="http://schemas.microsoft.com/office/drawing/2014/main" id="{F176322F-C4E0-E447-A016-72E26B211F9B}"/>
              </a:ext>
            </a:extLst>
          </p:cNvPr>
          <p:cNvSpPr>
            <a:spLocks noGrp="1"/>
          </p:cNvSpPr>
          <p:nvPr>
            <p:ph idx="1"/>
          </p:nvPr>
        </p:nvSpPr>
        <p:spPr>
          <a:xfrm>
            <a:off x="1128324" y="929148"/>
            <a:ext cx="7870694" cy="3707588"/>
          </a:xfrm>
        </p:spPr>
        <p:txBody>
          <a:bodyPr/>
          <a:lstStyle/>
          <a:p>
            <a:r>
              <a:rPr lang="en-US" dirty="0"/>
              <a:t>Assess Scale</a:t>
            </a:r>
          </a:p>
          <a:p>
            <a:r>
              <a:rPr lang="en-US" dirty="0"/>
              <a:t>Feedback Process and User Interface</a:t>
            </a:r>
          </a:p>
          <a:p>
            <a:r>
              <a:rPr lang="en-US" dirty="0"/>
              <a:t>Continuous, Collaborative Learning</a:t>
            </a:r>
          </a:p>
          <a:p>
            <a:r>
              <a:rPr lang="en-US" dirty="0"/>
              <a:t>Remediation</a:t>
            </a:r>
          </a:p>
          <a:p>
            <a:endParaRPr lang="en-US" dirty="0"/>
          </a:p>
          <a:p>
            <a:endParaRPr lang="en-US" dirty="0"/>
          </a:p>
          <a:p>
            <a:pPr marL="0" indent="0">
              <a:buNone/>
            </a:pPr>
            <a:endParaRPr lang="en-US" dirty="0"/>
          </a:p>
        </p:txBody>
      </p:sp>
    </p:spTree>
    <p:extLst>
      <p:ext uri="{BB962C8B-B14F-4D97-AF65-F5344CB8AC3E}">
        <p14:creationId xmlns:p14="http://schemas.microsoft.com/office/powerpoint/2010/main" val="13664949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06F55-14A2-5E47-970D-167FCF3BCA93}"/>
              </a:ext>
            </a:extLst>
          </p:cNvPr>
          <p:cNvSpPr>
            <a:spLocks noGrp="1"/>
          </p:cNvSpPr>
          <p:nvPr>
            <p:ph type="title"/>
          </p:nvPr>
        </p:nvSpPr>
        <p:spPr/>
        <p:txBody>
          <a:bodyPr>
            <a:normAutofit/>
          </a:bodyPr>
          <a:lstStyle/>
          <a:p>
            <a:r>
              <a:rPr lang="en-US" dirty="0"/>
              <a:t>Current Conclusions</a:t>
            </a:r>
          </a:p>
        </p:txBody>
      </p:sp>
      <p:sp>
        <p:nvSpPr>
          <p:cNvPr id="6" name="Content Placeholder 2">
            <a:extLst>
              <a:ext uri="{FF2B5EF4-FFF2-40B4-BE49-F238E27FC236}">
                <a16:creationId xmlns:a16="http://schemas.microsoft.com/office/drawing/2014/main" id="{F176322F-C4E0-E447-A016-72E26B211F9B}"/>
              </a:ext>
            </a:extLst>
          </p:cNvPr>
          <p:cNvSpPr>
            <a:spLocks noGrp="1"/>
          </p:cNvSpPr>
          <p:nvPr>
            <p:ph idx="1"/>
          </p:nvPr>
        </p:nvSpPr>
        <p:spPr>
          <a:xfrm>
            <a:off x="1128324" y="929148"/>
            <a:ext cx="7870694" cy="3707588"/>
          </a:xfrm>
        </p:spPr>
        <p:txBody>
          <a:bodyPr/>
          <a:lstStyle/>
          <a:p>
            <a:r>
              <a:rPr lang="en-US" dirty="0"/>
              <a:t>Public statement of values important outcome</a:t>
            </a:r>
          </a:p>
          <a:p>
            <a:r>
              <a:rPr lang="en-US" dirty="0"/>
              <a:t>Need a sustainable plan for cultural change, cannot be solved with a one-off project</a:t>
            </a:r>
          </a:p>
          <a:p>
            <a:r>
              <a:rPr lang="en-US" dirty="0"/>
              <a:t>Challenges are different for different domains</a:t>
            </a:r>
          </a:p>
          <a:p>
            <a:r>
              <a:rPr lang="en-US" dirty="0"/>
              <a:t>Cross-domain, and cross-source platforms multiple the challenges (and benefits)</a:t>
            </a:r>
          </a:p>
          <a:p>
            <a:r>
              <a:rPr lang="en-US" dirty="0"/>
              <a:t>Recognition and naming of the difficult aspects of the work</a:t>
            </a:r>
          </a:p>
          <a:p>
            <a:r>
              <a:rPr lang="en-US" dirty="0"/>
              <a:t>Collaboration in a safe space is crucial</a:t>
            </a:r>
          </a:p>
          <a:p>
            <a:pPr marL="0" indent="0">
              <a:buNone/>
            </a:pPr>
            <a:endParaRPr lang="en-US" dirty="0"/>
          </a:p>
        </p:txBody>
      </p:sp>
    </p:spTree>
    <p:extLst>
      <p:ext uri="{BB962C8B-B14F-4D97-AF65-F5344CB8AC3E}">
        <p14:creationId xmlns:p14="http://schemas.microsoft.com/office/powerpoint/2010/main" val="13104174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DF94B-30CC-8848-AE5E-CB19B2871906}"/>
              </a:ext>
            </a:extLst>
          </p:cNvPr>
          <p:cNvSpPr>
            <a:spLocks noGrp="1"/>
          </p:cNvSpPr>
          <p:nvPr>
            <p:ph type="title"/>
          </p:nvPr>
        </p:nvSpPr>
        <p:spPr>
          <a:xfrm>
            <a:off x="1140628" y="1246583"/>
            <a:ext cx="7878556" cy="803151"/>
          </a:xfrm>
        </p:spPr>
        <p:txBody>
          <a:bodyPr>
            <a:noAutofit/>
          </a:bodyPr>
          <a:lstStyle/>
          <a:p>
            <a:r>
              <a:rPr lang="en-US" sz="4400" dirty="0"/>
              <a:t>Thank You!</a:t>
            </a:r>
          </a:p>
        </p:txBody>
      </p:sp>
      <p:sp>
        <p:nvSpPr>
          <p:cNvPr id="3" name="Content Placeholder 2">
            <a:extLst>
              <a:ext uri="{FF2B5EF4-FFF2-40B4-BE49-F238E27FC236}">
                <a16:creationId xmlns:a16="http://schemas.microsoft.com/office/drawing/2014/main" id="{A174D0A1-6DE2-574D-8D6D-7C18458B6ED6}"/>
              </a:ext>
            </a:extLst>
          </p:cNvPr>
          <p:cNvSpPr>
            <a:spLocks noGrp="1"/>
          </p:cNvSpPr>
          <p:nvPr>
            <p:ph idx="1"/>
          </p:nvPr>
        </p:nvSpPr>
        <p:spPr>
          <a:xfrm>
            <a:off x="5154704" y="2251377"/>
            <a:ext cx="3930216" cy="2123658"/>
          </a:xfrm>
        </p:spPr>
        <p:txBody>
          <a:bodyPr/>
          <a:lstStyle/>
          <a:p>
            <a:pPr marL="0" indent="0" algn="ctr">
              <a:buNone/>
            </a:pPr>
            <a:r>
              <a:rPr lang="en-US" dirty="0">
                <a:solidFill>
                  <a:schemeClr val="accent1">
                    <a:lumMod val="20000"/>
                    <a:lumOff val="80000"/>
                  </a:schemeClr>
                </a:solidFill>
              </a:rPr>
              <a:t>Robert Sanderson</a:t>
            </a:r>
          </a:p>
          <a:p>
            <a:pPr marL="0" indent="0" algn="ctr">
              <a:buNone/>
            </a:pPr>
            <a:r>
              <a:rPr lang="en-US" sz="2000" dirty="0">
                <a:solidFill>
                  <a:schemeClr val="accent1">
                    <a:lumMod val="20000"/>
                    <a:lumOff val="80000"/>
                  </a:schemeClr>
                </a:solidFill>
              </a:rPr>
              <a:t>Director for Cultural Heritage Metadata</a:t>
            </a:r>
          </a:p>
          <a:p>
            <a:pPr marL="0" indent="0" algn="ctr">
              <a:buNone/>
            </a:pPr>
            <a:r>
              <a:rPr lang="en-US" sz="2000" i="1" dirty="0" err="1">
                <a:solidFill>
                  <a:schemeClr val="accent1">
                    <a:lumMod val="20000"/>
                    <a:lumOff val="80000"/>
                  </a:schemeClr>
                </a:solidFill>
              </a:rPr>
              <a:t>robert.sanderson@yale.edu</a:t>
            </a:r>
            <a:endParaRPr lang="en-US" sz="2000" i="1" dirty="0">
              <a:solidFill>
                <a:schemeClr val="accent1">
                  <a:lumMod val="20000"/>
                  <a:lumOff val="80000"/>
                </a:schemeClr>
              </a:solidFill>
            </a:endParaRPr>
          </a:p>
          <a:p>
            <a:pPr marL="0" indent="0">
              <a:buNone/>
            </a:pPr>
            <a:endParaRPr lang="en-US" dirty="0">
              <a:solidFill>
                <a:schemeClr val="accent1">
                  <a:lumMod val="20000"/>
                  <a:lumOff val="80000"/>
                </a:schemeClr>
              </a:solidFill>
            </a:endParaRPr>
          </a:p>
        </p:txBody>
      </p:sp>
      <p:sp>
        <p:nvSpPr>
          <p:cNvPr id="4" name="Content Placeholder 2">
            <a:extLst>
              <a:ext uri="{FF2B5EF4-FFF2-40B4-BE49-F238E27FC236}">
                <a16:creationId xmlns:a16="http://schemas.microsoft.com/office/drawing/2014/main" id="{89CCA9E6-D4A1-6E4A-8ADE-7800818EF0C7}"/>
              </a:ext>
            </a:extLst>
          </p:cNvPr>
          <p:cNvSpPr txBox="1">
            <a:spLocks/>
          </p:cNvSpPr>
          <p:nvPr/>
        </p:nvSpPr>
        <p:spPr>
          <a:xfrm>
            <a:off x="1081553" y="2251377"/>
            <a:ext cx="3930216" cy="2123658"/>
          </a:xfrm>
          <a:prstGeom prst="rect">
            <a:avLst/>
          </a:prstGeom>
          <a:noFill/>
        </p:spPr>
        <p:txBody>
          <a:bodyPr vert="horz" lIns="91440" tIns="45720" rIns="91440" bIns="45720" rtlCol="0">
            <a:normAutofit/>
          </a:bodyPr>
          <a:lstStyle>
            <a:lvl1pPr marL="257175" indent="-257175" algn="l" defTabSz="342900" rtl="0" eaLnBrk="1" latinLnBrk="0" hangingPunct="1">
              <a:spcBef>
                <a:spcPct val="20000"/>
              </a:spcBef>
              <a:buFont typeface="Arial" charset="0"/>
              <a:buChar char="•"/>
              <a:defRPr sz="2400" kern="1200">
                <a:solidFill>
                  <a:schemeClr val="bg1"/>
                </a:solidFill>
                <a:latin typeface="+mn-lt"/>
                <a:ea typeface="+mn-ea"/>
                <a:cs typeface="+mn-cs"/>
              </a:defRPr>
            </a:lvl1pPr>
            <a:lvl2pPr marL="557213" indent="-214313" algn="l" defTabSz="342900" rtl="0" eaLnBrk="1" latinLnBrk="0" hangingPunct="1">
              <a:spcBef>
                <a:spcPct val="20000"/>
              </a:spcBef>
              <a:buFont typeface="Arial" charset="0"/>
              <a:buChar char="•"/>
              <a:defRPr sz="2400" kern="1200">
                <a:solidFill>
                  <a:schemeClr val="bg1"/>
                </a:solidFill>
                <a:latin typeface="+mn-lt"/>
                <a:ea typeface="+mn-ea"/>
                <a:cs typeface="+mn-cs"/>
              </a:defRPr>
            </a:lvl2pPr>
            <a:lvl3pPr marL="857250" indent="-171450" algn="l" defTabSz="342900" rtl="0" eaLnBrk="1" latinLnBrk="0" hangingPunct="1">
              <a:spcBef>
                <a:spcPct val="20000"/>
              </a:spcBef>
              <a:buFont typeface="Arial" charset="0"/>
              <a:buChar char="•"/>
              <a:defRPr sz="2400" kern="1200">
                <a:solidFill>
                  <a:schemeClr val="bg1"/>
                </a:solidFill>
                <a:latin typeface="+mn-lt"/>
                <a:ea typeface="+mn-ea"/>
                <a:cs typeface="+mn-cs"/>
              </a:defRPr>
            </a:lvl3pPr>
            <a:lvl4pPr marL="1200150" indent="-171450" algn="l" defTabSz="342900" rtl="0" eaLnBrk="1" latinLnBrk="0" hangingPunct="1">
              <a:spcBef>
                <a:spcPct val="20000"/>
              </a:spcBef>
              <a:buFont typeface="Arial" charset="0"/>
              <a:buChar char="•"/>
              <a:defRPr sz="2400" kern="1200">
                <a:solidFill>
                  <a:schemeClr val="bg1"/>
                </a:solidFill>
                <a:latin typeface="+mn-lt"/>
                <a:ea typeface="+mn-ea"/>
                <a:cs typeface="+mn-cs"/>
              </a:defRPr>
            </a:lvl4pPr>
            <a:lvl5pPr marL="1543050" indent="-171450" algn="l" defTabSz="342900" rtl="0" eaLnBrk="1" latinLnBrk="0" hangingPunct="1">
              <a:spcBef>
                <a:spcPct val="20000"/>
              </a:spcBef>
              <a:buFont typeface="Arial" charset="0"/>
              <a:buChar char="•"/>
              <a:defRPr sz="2400" kern="1200">
                <a:solidFill>
                  <a:schemeClr val="bg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a:buFont typeface="Arial" charset="0"/>
              <a:buNone/>
            </a:pPr>
            <a:r>
              <a:rPr lang="en-US" dirty="0">
                <a:solidFill>
                  <a:schemeClr val="accent1">
                    <a:lumMod val="20000"/>
                    <a:lumOff val="80000"/>
                  </a:schemeClr>
                </a:solidFill>
              </a:rPr>
              <a:t>Elizabeth Williams</a:t>
            </a:r>
          </a:p>
          <a:p>
            <a:pPr marL="0" indent="0" algn="ctr">
              <a:buFont typeface="Arial" charset="0"/>
              <a:buNone/>
            </a:pPr>
            <a:r>
              <a:rPr lang="en-US" sz="2000" dirty="0">
                <a:solidFill>
                  <a:schemeClr val="accent1">
                    <a:lumMod val="20000"/>
                    <a:lumOff val="80000"/>
                  </a:schemeClr>
                </a:solidFill>
              </a:rPr>
              <a:t>Director for Cross-Collection Initiatives</a:t>
            </a:r>
          </a:p>
          <a:p>
            <a:pPr marL="0" indent="0" algn="ctr">
              <a:buFont typeface="Arial" charset="0"/>
              <a:buNone/>
            </a:pPr>
            <a:r>
              <a:rPr lang="en-US" sz="2000" i="1" dirty="0" err="1">
                <a:solidFill>
                  <a:schemeClr val="accent1">
                    <a:lumMod val="20000"/>
                    <a:lumOff val="80000"/>
                  </a:schemeClr>
                </a:solidFill>
              </a:rPr>
              <a:t>elizabeth.j.williams@yale.edu</a:t>
            </a:r>
            <a:endParaRPr lang="en-US" sz="2000" i="1" dirty="0">
              <a:solidFill>
                <a:schemeClr val="accent1">
                  <a:lumMod val="20000"/>
                  <a:lumOff val="80000"/>
                </a:schemeClr>
              </a:solidFill>
            </a:endParaRPr>
          </a:p>
          <a:p>
            <a:pPr marL="0" indent="0">
              <a:buFont typeface="Arial" charset="0"/>
              <a:buNone/>
            </a:pPr>
            <a:endParaRPr lang="en-US" dirty="0">
              <a:solidFill>
                <a:schemeClr val="accent1">
                  <a:lumMod val="20000"/>
                  <a:lumOff val="80000"/>
                </a:schemeClr>
              </a:solidFill>
            </a:endParaRPr>
          </a:p>
        </p:txBody>
      </p:sp>
    </p:spTree>
    <p:extLst>
      <p:ext uri="{BB962C8B-B14F-4D97-AF65-F5344CB8AC3E}">
        <p14:creationId xmlns:p14="http://schemas.microsoft.com/office/powerpoint/2010/main" val="7353456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06F55-14A2-5E47-970D-167FCF3BCA93}"/>
              </a:ext>
            </a:extLst>
          </p:cNvPr>
          <p:cNvSpPr>
            <a:spLocks noGrp="1"/>
          </p:cNvSpPr>
          <p:nvPr>
            <p:ph type="title"/>
          </p:nvPr>
        </p:nvSpPr>
        <p:spPr/>
        <p:txBody>
          <a:bodyPr/>
          <a:lstStyle/>
          <a:p>
            <a:r>
              <a:rPr lang="en-US" dirty="0"/>
              <a:t>Context: Yale Collections</a:t>
            </a:r>
          </a:p>
        </p:txBody>
      </p:sp>
      <p:pic>
        <p:nvPicPr>
          <p:cNvPr id="7" name="Picture 2" descr="Image result for yale center british art">
            <a:extLst>
              <a:ext uri="{FF2B5EF4-FFF2-40B4-BE49-F238E27FC236}">
                <a16:creationId xmlns:a16="http://schemas.microsoft.com/office/drawing/2014/main" id="{A7AB7BA1-B3E2-C94B-981B-1C62E86E72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1811" y="755240"/>
            <a:ext cx="2634164" cy="1744082"/>
          </a:xfrm>
          <a:prstGeom prst="rect">
            <a:avLst/>
          </a:prstGeom>
          <a:noFill/>
          <a:ln w="635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6" descr="Image result for beinecke rare book &amp; manuscript library">
            <a:extLst>
              <a:ext uri="{FF2B5EF4-FFF2-40B4-BE49-F238E27FC236}">
                <a16:creationId xmlns:a16="http://schemas.microsoft.com/office/drawing/2014/main" id="{96D54FE2-8539-334E-80B2-5E5B871DBD3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31" t="14203" b="26282"/>
          <a:stretch/>
        </p:blipFill>
        <p:spPr bwMode="auto">
          <a:xfrm>
            <a:off x="5434835" y="2887335"/>
            <a:ext cx="2688177" cy="1772486"/>
          </a:xfrm>
          <a:prstGeom prst="rect">
            <a:avLst/>
          </a:prstGeom>
          <a:noFill/>
          <a:ln w="635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8" descr="Image result for yale peabody dinosaur">
            <a:extLst>
              <a:ext uri="{FF2B5EF4-FFF2-40B4-BE49-F238E27FC236}">
                <a16:creationId xmlns:a16="http://schemas.microsoft.com/office/drawing/2014/main" id="{638ADCE6-CE11-BC4F-AD5E-9FD4D75AE3C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323" t="5910" r="21429" b="4279"/>
          <a:stretch/>
        </p:blipFill>
        <p:spPr bwMode="auto">
          <a:xfrm>
            <a:off x="1642995" y="2901537"/>
            <a:ext cx="2634163" cy="1744082"/>
          </a:xfrm>
          <a:prstGeom prst="rect">
            <a:avLst/>
          </a:prstGeom>
          <a:noFill/>
          <a:ln w="635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F91B32B-5552-674C-B349-24640A3F784F}"/>
              </a:ext>
            </a:extLst>
          </p:cNvPr>
          <p:cNvSpPr txBox="1"/>
          <p:nvPr/>
        </p:nvSpPr>
        <p:spPr>
          <a:xfrm>
            <a:off x="5849352" y="2541202"/>
            <a:ext cx="1803122" cy="276999"/>
          </a:xfrm>
          <a:prstGeom prst="rect">
            <a:avLst/>
          </a:prstGeom>
          <a:noFill/>
        </p:spPr>
        <p:txBody>
          <a:bodyPr wrap="none" rtlCol="0">
            <a:spAutoFit/>
          </a:bodyPr>
          <a:lstStyle/>
          <a:p>
            <a:pPr algn="ctr"/>
            <a:r>
              <a:rPr lang="en-US" sz="1200" dirty="0">
                <a:solidFill>
                  <a:schemeClr val="bg1"/>
                </a:solidFill>
              </a:rPr>
              <a:t>Yale University Art Gallery</a:t>
            </a:r>
          </a:p>
        </p:txBody>
      </p:sp>
      <p:sp>
        <p:nvSpPr>
          <p:cNvPr id="11" name="TextBox 10">
            <a:extLst>
              <a:ext uri="{FF2B5EF4-FFF2-40B4-BE49-F238E27FC236}">
                <a16:creationId xmlns:a16="http://schemas.microsoft.com/office/drawing/2014/main" id="{3C9AEB3A-2519-304B-83E4-A4702712EBDC}"/>
              </a:ext>
            </a:extLst>
          </p:cNvPr>
          <p:cNvSpPr txBox="1"/>
          <p:nvPr/>
        </p:nvSpPr>
        <p:spPr>
          <a:xfrm>
            <a:off x="2066440" y="2499322"/>
            <a:ext cx="1764906" cy="276999"/>
          </a:xfrm>
          <a:prstGeom prst="rect">
            <a:avLst/>
          </a:prstGeom>
          <a:noFill/>
        </p:spPr>
        <p:txBody>
          <a:bodyPr wrap="none" rtlCol="0">
            <a:spAutoFit/>
          </a:bodyPr>
          <a:lstStyle/>
          <a:p>
            <a:pPr algn="ctr"/>
            <a:r>
              <a:rPr lang="en-US" sz="1200" dirty="0">
                <a:solidFill>
                  <a:schemeClr val="bg1"/>
                </a:solidFill>
              </a:rPr>
              <a:t>Yale Center for British Art</a:t>
            </a:r>
          </a:p>
        </p:txBody>
      </p:sp>
      <p:sp>
        <p:nvSpPr>
          <p:cNvPr id="12" name="TextBox 11">
            <a:extLst>
              <a:ext uri="{FF2B5EF4-FFF2-40B4-BE49-F238E27FC236}">
                <a16:creationId xmlns:a16="http://schemas.microsoft.com/office/drawing/2014/main" id="{B28093FB-1888-5342-B337-B97D99BB7352}"/>
              </a:ext>
            </a:extLst>
          </p:cNvPr>
          <p:cNvSpPr txBox="1"/>
          <p:nvPr/>
        </p:nvSpPr>
        <p:spPr>
          <a:xfrm>
            <a:off x="1608004" y="4665677"/>
            <a:ext cx="2738955" cy="276999"/>
          </a:xfrm>
          <a:prstGeom prst="rect">
            <a:avLst/>
          </a:prstGeom>
          <a:noFill/>
        </p:spPr>
        <p:txBody>
          <a:bodyPr wrap="none" rtlCol="0">
            <a:spAutoFit/>
          </a:bodyPr>
          <a:lstStyle/>
          <a:p>
            <a:pPr algn="ctr"/>
            <a:r>
              <a:rPr lang="en-US" sz="1200" dirty="0">
                <a:solidFill>
                  <a:schemeClr val="bg1"/>
                </a:solidFill>
              </a:rPr>
              <a:t>Yale Peabody Museum of Natural History</a:t>
            </a:r>
          </a:p>
        </p:txBody>
      </p:sp>
      <p:sp>
        <p:nvSpPr>
          <p:cNvPr id="13" name="TextBox 12">
            <a:extLst>
              <a:ext uri="{FF2B5EF4-FFF2-40B4-BE49-F238E27FC236}">
                <a16:creationId xmlns:a16="http://schemas.microsoft.com/office/drawing/2014/main" id="{3F3579FD-F52A-9647-A052-26C8481093E0}"/>
              </a:ext>
            </a:extLst>
          </p:cNvPr>
          <p:cNvSpPr txBox="1"/>
          <p:nvPr/>
        </p:nvSpPr>
        <p:spPr>
          <a:xfrm>
            <a:off x="5999959" y="4706430"/>
            <a:ext cx="1557927" cy="276999"/>
          </a:xfrm>
          <a:prstGeom prst="rect">
            <a:avLst/>
          </a:prstGeom>
          <a:noFill/>
        </p:spPr>
        <p:txBody>
          <a:bodyPr wrap="none" rtlCol="0">
            <a:spAutoFit/>
          </a:bodyPr>
          <a:lstStyle/>
          <a:p>
            <a:pPr algn="ctr"/>
            <a:r>
              <a:rPr lang="en-US" sz="1200" dirty="0">
                <a:solidFill>
                  <a:schemeClr val="bg1"/>
                </a:solidFill>
              </a:rPr>
              <a:t>Yale University Library</a:t>
            </a:r>
          </a:p>
        </p:txBody>
      </p:sp>
      <p:pic>
        <p:nvPicPr>
          <p:cNvPr id="14" name="Picture 4" descr="Image result for yale university art gallery">
            <a:extLst>
              <a:ext uri="{FF2B5EF4-FFF2-40B4-BE49-F238E27FC236}">
                <a16:creationId xmlns:a16="http://schemas.microsoft.com/office/drawing/2014/main" id="{9D8F891D-DE34-F74E-9F9D-5982B8F4C2C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695" b="13884"/>
          <a:stretch/>
        </p:blipFill>
        <p:spPr bwMode="auto">
          <a:xfrm>
            <a:off x="5434834" y="755240"/>
            <a:ext cx="2688178" cy="1772486"/>
          </a:xfrm>
          <a:prstGeom prst="rect">
            <a:avLst/>
          </a:prstGeom>
          <a:noFill/>
          <a:ln w="635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39918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06F55-14A2-5E47-970D-167FCF3BCA93}"/>
              </a:ext>
            </a:extLst>
          </p:cNvPr>
          <p:cNvSpPr>
            <a:spLocks noGrp="1"/>
          </p:cNvSpPr>
          <p:nvPr>
            <p:ph type="title"/>
          </p:nvPr>
        </p:nvSpPr>
        <p:spPr/>
        <p:txBody>
          <a:bodyPr/>
          <a:lstStyle/>
          <a:p>
            <a:r>
              <a:rPr lang="en-US" dirty="0"/>
              <a:t>Context: Yale Collections</a:t>
            </a:r>
          </a:p>
        </p:txBody>
      </p:sp>
      <p:pic>
        <p:nvPicPr>
          <p:cNvPr id="7" name="Picture 2" descr="Image result for yale center british art">
            <a:extLst>
              <a:ext uri="{FF2B5EF4-FFF2-40B4-BE49-F238E27FC236}">
                <a16:creationId xmlns:a16="http://schemas.microsoft.com/office/drawing/2014/main" id="{A7AB7BA1-B3E2-C94B-981B-1C62E86E72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1811" y="755240"/>
            <a:ext cx="2634164" cy="1744082"/>
          </a:xfrm>
          <a:prstGeom prst="rect">
            <a:avLst/>
          </a:prstGeom>
          <a:noFill/>
          <a:ln w="635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6" descr="Image result for beinecke rare book &amp; manuscript library">
            <a:extLst>
              <a:ext uri="{FF2B5EF4-FFF2-40B4-BE49-F238E27FC236}">
                <a16:creationId xmlns:a16="http://schemas.microsoft.com/office/drawing/2014/main" id="{96D54FE2-8539-334E-80B2-5E5B871DBD3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31" t="14203" b="26282"/>
          <a:stretch/>
        </p:blipFill>
        <p:spPr bwMode="auto">
          <a:xfrm>
            <a:off x="5434835" y="2887335"/>
            <a:ext cx="2688177" cy="1772486"/>
          </a:xfrm>
          <a:prstGeom prst="rect">
            <a:avLst/>
          </a:prstGeom>
          <a:noFill/>
          <a:ln w="635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F91B32B-5552-674C-B349-24640A3F784F}"/>
              </a:ext>
            </a:extLst>
          </p:cNvPr>
          <p:cNvSpPr txBox="1"/>
          <p:nvPr/>
        </p:nvSpPr>
        <p:spPr>
          <a:xfrm>
            <a:off x="5849352" y="2541202"/>
            <a:ext cx="1803122" cy="276999"/>
          </a:xfrm>
          <a:prstGeom prst="rect">
            <a:avLst/>
          </a:prstGeom>
          <a:noFill/>
        </p:spPr>
        <p:txBody>
          <a:bodyPr wrap="none" rtlCol="0">
            <a:spAutoFit/>
          </a:bodyPr>
          <a:lstStyle/>
          <a:p>
            <a:pPr algn="ctr"/>
            <a:r>
              <a:rPr lang="en-US" sz="1200" dirty="0">
                <a:solidFill>
                  <a:schemeClr val="bg1"/>
                </a:solidFill>
              </a:rPr>
              <a:t>Yale University Art Gallery</a:t>
            </a:r>
          </a:p>
        </p:txBody>
      </p:sp>
      <p:sp>
        <p:nvSpPr>
          <p:cNvPr id="11" name="TextBox 10">
            <a:extLst>
              <a:ext uri="{FF2B5EF4-FFF2-40B4-BE49-F238E27FC236}">
                <a16:creationId xmlns:a16="http://schemas.microsoft.com/office/drawing/2014/main" id="{3C9AEB3A-2519-304B-83E4-A4702712EBDC}"/>
              </a:ext>
            </a:extLst>
          </p:cNvPr>
          <p:cNvSpPr txBox="1"/>
          <p:nvPr/>
        </p:nvSpPr>
        <p:spPr>
          <a:xfrm>
            <a:off x="2066440" y="2499322"/>
            <a:ext cx="1764906" cy="276999"/>
          </a:xfrm>
          <a:prstGeom prst="rect">
            <a:avLst/>
          </a:prstGeom>
          <a:noFill/>
        </p:spPr>
        <p:txBody>
          <a:bodyPr wrap="none" rtlCol="0">
            <a:spAutoFit/>
          </a:bodyPr>
          <a:lstStyle/>
          <a:p>
            <a:pPr algn="ctr"/>
            <a:r>
              <a:rPr lang="en-US" sz="1200" dirty="0">
                <a:solidFill>
                  <a:schemeClr val="bg1"/>
                </a:solidFill>
              </a:rPr>
              <a:t>Yale Center for British Art</a:t>
            </a:r>
          </a:p>
        </p:txBody>
      </p:sp>
      <p:sp>
        <p:nvSpPr>
          <p:cNvPr id="12" name="TextBox 11">
            <a:extLst>
              <a:ext uri="{FF2B5EF4-FFF2-40B4-BE49-F238E27FC236}">
                <a16:creationId xmlns:a16="http://schemas.microsoft.com/office/drawing/2014/main" id="{B28093FB-1888-5342-B337-B97D99BB7352}"/>
              </a:ext>
            </a:extLst>
          </p:cNvPr>
          <p:cNvSpPr txBox="1"/>
          <p:nvPr/>
        </p:nvSpPr>
        <p:spPr>
          <a:xfrm>
            <a:off x="1608004" y="4665677"/>
            <a:ext cx="2738955" cy="276999"/>
          </a:xfrm>
          <a:prstGeom prst="rect">
            <a:avLst/>
          </a:prstGeom>
          <a:noFill/>
        </p:spPr>
        <p:txBody>
          <a:bodyPr wrap="none" rtlCol="0">
            <a:spAutoFit/>
          </a:bodyPr>
          <a:lstStyle/>
          <a:p>
            <a:pPr algn="ctr"/>
            <a:r>
              <a:rPr lang="en-US" sz="1200" dirty="0">
                <a:solidFill>
                  <a:schemeClr val="bg1"/>
                </a:solidFill>
              </a:rPr>
              <a:t>Yale Peabody Museum of Natural History</a:t>
            </a:r>
          </a:p>
        </p:txBody>
      </p:sp>
      <p:sp>
        <p:nvSpPr>
          <p:cNvPr id="13" name="TextBox 12">
            <a:extLst>
              <a:ext uri="{FF2B5EF4-FFF2-40B4-BE49-F238E27FC236}">
                <a16:creationId xmlns:a16="http://schemas.microsoft.com/office/drawing/2014/main" id="{3F3579FD-F52A-9647-A052-26C8481093E0}"/>
              </a:ext>
            </a:extLst>
          </p:cNvPr>
          <p:cNvSpPr txBox="1"/>
          <p:nvPr/>
        </p:nvSpPr>
        <p:spPr>
          <a:xfrm>
            <a:off x="5999959" y="4706430"/>
            <a:ext cx="1557927" cy="276999"/>
          </a:xfrm>
          <a:prstGeom prst="rect">
            <a:avLst/>
          </a:prstGeom>
          <a:noFill/>
        </p:spPr>
        <p:txBody>
          <a:bodyPr wrap="none" rtlCol="0">
            <a:spAutoFit/>
          </a:bodyPr>
          <a:lstStyle/>
          <a:p>
            <a:pPr algn="ctr"/>
            <a:r>
              <a:rPr lang="en-US" sz="1200" dirty="0">
                <a:solidFill>
                  <a:schemeClr val="bg1"/>
                </a:solidFill>
              </a:rPr>
              <a:t>Yale University Library</a:t>
            </a:r>
          </a:p>
        </p:txBody>
      </p:sp>
      <p:pic>
        <p:nvPicPr>
          <p:cNvPr id="14" name="Picture 4" descr="Image result for yale university art gallery">
            <a:extLst>
              <a:ext uri="{FF2B5EF4-FFF2-40B4-BE49-F238E27FC236}">
                <a16:creationId xmlns:a16="http://schemas.microsoft.com/office/drawing/2014/main" id="{9D8F891D-DE34-F74E-9F9D-5982B8F4C2C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695" b="13884"/>
          <a:stretch/>
        </p:blipFill>
        <p:spPr bwMode="auto">
          <a:xfrm>
            <a:off x="5434834" y="755240"/>
            <a:ext cx="2688178" cy="1772486"/>
          </a:xfrm>
          <a:prstGeom prst="rect">
            <a:avLst/>
          </a:prstGeom>
          <a:noFill/>
          <a:ln w="635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AC8F81B-4BF8-824A-AC03-80E5C354BEC7}"/>
              </a:ext>
            </a:extLst>
          </p:cNvPr>
          <p:cNvPicPr>
            <a:picLocks noChangeAspect="1"/>
          </p:cNvPicPr>
          <p:nvPr/>
        </p:nvPicPr>
        <p:blipFill>
          <a:blip r:embed="rId6"/>
          <a:stretch>
            <a:fillRect/>
          </a:stretch>
        </p:blipFill>
        <p:spPr>
          <a:xfrm>
            <a:off x="1394487" y="2884132"/>
            <a:ext cx="3177514" cy="1762527"/>
          </a:xfrm>
          <a:prstGeom prst="rect">
            <a:avLst/>
          </a:prstGeom>
        </p:spPr>
      </p:pic>
    </p:spTree>
    <p:extLst>
      <p:ext uri="{BB962C8B-B14F-4D97-AF65-F5344CB8AC3E}">
        <p14:creationId xmlns:p14="http://schemas.microsoft.com/office/powerpoint/2010/main" val="14974673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06F55-14A2-5E47-970D-167FCF3BCA93}"/>
              </a:ext>
            </a:extLst>
          </p:cNvPr>
          <p:cNvSpPr>
            <a:spLocks noGrp="1"/>
          </p:cNvSpPr>
          <p:nvPr>
            <p:ph type="title"/>
          </p:nvPr>
        </p:nvSpPr>
        <p:spPr/>
        <p:txBody>
          <a:bodyPr/>
          <a:lstStyle/>
          <a:p>
            <a:r>
              <a:rPr lang="en-US" dirty="0"/>
              <a:t>LUX - Cross-Collection Discovery</a:t>
            </a:r>
          </a:p>
        </p:txBody>
      </p:sp>
      <p:sp>
        <p:nvSpPr>
          <p:cNvPr id="6" name="Content Placeholder 2">
            <a:extLst>
              <a:ext uri="{FF2B5EF4-FFF2-40B4-BE49-F238E27FC236}">
                <a16:creationId xmlns:a16="http://schemas.microsoft.com/office/drawing/2014/main" id="{F176322F-C4E0-E447-A016-72E26B211F9B}"/>
              </a:ext>
            </a:extLst>
          </p:cNvPr>
          <p:cNvSpPr>
            <a:spLocks noGrp="1"/>
          </p:cNvSpPr>
          <p:nvPr>
            <p:ph idx="1"/>
          </p:nvPr>
        </p:nvSpPr>
        <p:spPr>
          <a:xfrm>
            <a:off x="1128324" y="929148"/>
            <a:ext cx="7870694" cy="3707588"/>
          </a:xfrm>
        </p:spPr>
        <p:txBody>
          <a:bodyPr/>
          <a:lstStyle/>
          <a:p>
            <a:r>
              <a:rPr lang="en-US" dirty="0"/>
              <a:t>Context of the Work</a:t>
            </a:r>
          </a:p>
          <a:p>
            <a:pPr marL="0" indent="0">
              <a:buNone/>
            </a:pPr>
            <a:endParaRPr lang="en-US" dirty="0"/>
          </a:p>
        </p:txBody>
      </p:sp>
      <p:pic>
        <p:nvPicPr>
          <p:cNvPr id="4" name="Picture 3" descr="Graphical user interface, text, application, email&#10;&#10;Description automatically generated">
            <a:extLst>
              <a:ext uri="{FF2B5EF4-FFF2-40B4-BE49-F238E27FC236}">
                <a16:creationId xmlns:a16="http://schemas.microsoft.com/office/drawing/2014/main" id="{B83E0A28-F2E6-C242-B92A-311BD117C959}"/>
              </a:ext>
            </a:extLst>
          </p:cNvPr>
          <p:cNvPicPr>
            <a:picLocks noChangeAspect="1"/>
          </p:cNvPicPr>
          <p:nvPr/>
        </p:nvPicPr>
        <p:blipFill>
          <a:blip r:embed="rId3"/>
          <a:stretch>
            <a:fillRect/>
          </a:stretch>
        </p:blipFill>
        <p:spPr>
          <a:xfrm>
            <a:off x="1055018" y="746875"/>
            <a:ext cx="8088982" cy="4309550"/>
          </a:xfrm>
          <a:prstGeom prst="rect">
            <a:avLst/>
          </a:prstGeom>
        </p:spPr>
      </p:pic>
      <p:sp>
        <p:nvSpPr>
          <p:cNvPr id="5" name="Rectangle 4">
            <a:extLst>
              <a:ext uri="{FF2B5EF4-FFF2-40B4-BE49-F238E27FC236}">
                <a16:creationId xmlns:a16="http://schemas.microsoft.com/office/drawing/2014/main" id="{25A8C4B4-68F9-1C4F-9DEE-E526AE191208}"/>
              </a:ext>
            </a:extLst>
          </p:cNvPr>
          <p:cNvSpPr/>
          <p:nvPr/>
        </p:nvSpPr>
        <p:spPr>
          <a:xfrm>
            <a:off x="6826589" y="3657600"/>
            <a:ext cx="1842761" cy="760837"/>
          </a:xfrm>
          <a:prstGeom prst="rect">
            <a:avLst/>
          </a:prstGeom>
          <a:solidFill>
            <a:srgbClr val="FFFF00">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41599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06F55-14A2-5E47-970D-167FCF3BCA93}"/>
              </a:ext>
            </a:extLst>
          </p:cNvPr>
          <p:cNvSpPr>
            <a:spLocks noGrp="1"/>
          </p:cNvSpPr>
          <p:nvPr>
            <p:ph type="title"/>
          </p:nvPr>
        </p:nvSpPr>
        <p:spPr/>
        <p:txBody>
          <a:bodyPr/>
          <a:lstStyle/>
          <a:p>
            <a:r>
              <a:rPr lang="en-US" dirty="0"/>
              <a:t>LUX - Cross-Collection Discovery</a:t>
            </a:r>
          </a:p>
        </p:txBody>
      </p:sp>
      <p:sp>
        <p:nvSpPr>
          <p:cNvPr id="6" name="Content Placeholder 2">
            <a:extLst>
              <a:ext uri="{FF2B5EF4-FFF2-40B4-BE49-F238E27FC236}">
                <a16:creationId xmlns:a16="http://schemas.microsoft.com/office/drawing/2014/main" id="{F176322F-C4E0-E447-A016-72E26B211F9B}"/>
              </a:ext>
            </a:extLst>
          </p:cNvPr>
          <p:cNvSpPr>
            <a:spLocks noGrp="1"/>
          </p:cNvSpPr>
          <p:nvPr>
            <p:ph idx="1"/>
          </p:nvPr>
        </p:nvSpPr>
        <p:spPr>
          <a:xfrm>
            <a:off x="1128324" y="929148"/>
            <a:ext cx="7870694" cy="3707588"/>
          </a:xfrm>
        </p:spPr>
        <p:txBody>
          <a:bodyPr/>
          <a:lstStyle/>
          <a:p>
            <a:r>
              <a:rPr lang="en-US" dirty="0"/>
              <a:t>Context of the Work</a:t>
            </a:r>
          </a:p>
          <a:p>
            <a:pPr marL="0" indent="0">
              <a:buNone/>
            </a:pPr>
            <a:endParaRPr lang="en-US" dirty="0"/>
          </a:p>
        </p:txBody>
      </p:sp>
      <p:pic>
        <p:nvPicPr>
          <p:cNvPr id="4" name="Picture 3" descr="Graphical user interface, text, application, email&#10;&#10;Description automatically generated">
            <a:extLst>
              <a:ext uri="{FF2B5EF4-FFF2-40B4-BE49-F238E27FC236}">
                <a16:creationId xmlns:a16="http://schemas.microsoft.com/office/drawing/2014/main" id="{B83E0A28-F2E6-C242-B92A-311BD117C959}"/>
              </a:ext>
            </a:extLst>
          </p:cNvPr>
          <p:cNvPicPr>
            <a:picLocks noChangeAspect="1"/>
          </p:cNvPicPr>
          <p:nvPr/>
        </p:nvPicPr>
        <p:blipFill>
          <a:blip r:embed="rId3"/>
          <a:stretch>
            <a:fillRect/>
          </a:stretch>
        </p:blipFill>
        <p:spPr>
          <a:xfrm>
            <a:off x="1055018" y="746875"/>
            <a:ext cx="8088982" cy="4309550"/>
          </a:xfrm>
          <a:prstGeom prst="rect">
            <a:avLst/>
          </a:prstGeom>
        </p:spPr>
      </p:pic>
      <p:sp>
        <p:nvSpPr>
          <p:cNvPr id="3" name="Rectangle 2">
            <a:extLst>
              <a:ext uri="{FF2B5EF4-FFF2-40B4-BE49-F238E27FC236}">
                <a16:creationId xmlns:a16="http://schemas.microsoft.com/office/drawing/2014/main" id="{B61A4C00-FF49-DD4C-98CD-3F94849A54E2}"/>
              </a:ext>
            </a:extLst>
          </p:cNvPr>
          <p:cNvSpPr/>
          <p:nvPr/>
        </p:nvSpPr>
        <p:spPr>
          <a:xfrm>
            <a:off x="4327695" y="1968404"/>
            <a:ext cx="1416971" cy="439749"/>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92126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06F55-14A2-5E47-970D-167FCF3BCA93}"/>
              </a:ext>
            </a:extLst>
          </p:cNvPr>
          <p:cNvSpPr>
            <a:spLocks noGrp="1"/>
          </p:cNvSpPr>
          <p:nvPr>
            <p:ph type="title"/>
          </p:nvPr>
        </p:nvSpPr>
        <p:spPr/>
        <p:txBody>
          <a:bodyPr>
            <a:normAutofit/>
          </a:bodyPr>
          <a:lstStyle/>
          <a:p>
            <a:r>
              <a:rPr lang="en-US" dirty="0"/>
              <a:t>Scope of Work: Bias Awareness</a:t>
            </a:r>
          </a:p>
        </p:txBody>
      </p:sp>
      <p:sp>
        <p:nvSpPr>
          <p:cNvPr id="6" name="Content Placeholder 2">
            <a:extLst>
              <a:ext uri="{FF2B5EF4-FFF2-40B4-BE49-F238E27FC236}">
                <a16:creationId xmlns:a16="http://schemas.microsoft.com/office/drawing/2014/main" id="{F176322F-C4E0-E447-A016-72E26B211F9B}"/>
              </a:ext>
            </a:extLst>
          </p:cNvPr>
          <p:cNvSpPr>
            <a:spLocks noGrp="1"/>
          </p:cNvSpPr>
          <p:nvPr>
            <p:ph idx="1"/>
          </p:nvPr>
        </p:nvSpPr>
        <p:spPr>
          <a:xfrm>
            <a:off x="1128324" y="929148"/>
            <a:ext cx="7870694" cy="3707588"/>
          </a:xfrm>
        </p:spPr>
        <p:txBody>
          <a:bodyPr>
            <a:normAutofit lnSpcReduction="10000"/>
          </a:bodyPr>
          <a:lstStyle/>
          <a:p>
            <a:pPr marL="0" indent="0" algn="ctr">
              <a:buNone/>
            </a:pPr>
            <a:r>
              <a:rPr lang="en-US" sz="2200" dirty="0"/>
              <a:t>The Bias Awareness and Responsibility for Cultural Heritage Committee is tasked with considering the issues of implicit and explicit bias within the knowledge systems that manage our heritage collection data, its exposure via LUX and other publication channels, and with developing a series of recommendations for addressing these concerns.</a:t>
            </a:r>
          </a:p>
          <a:p>
            <a:pPr marL="0" indent="0">
              <a:buNone/>
            </a:pPr>
            <a:endParaRPr lang="en-US" sz="2000" i="1" dirty="0"/>
          </a:p>
          <a:p>
            <a:pPr marL="0" indent="0">
              <a:buNone/>
            </a:pPr>
            <a:r>
              <a:rPr lang="en-US" dirty="0">
                <a:solidFill>
                  <a:schemeClr val="tx2">
                    <a:lumMod val="20000"/>
                    <a:lumOff val="80000"/>
                  </a:schemeClr>
                </a:solidFill>
              </a:rPr>
              <a:t>Deliverables:</a:t>
            </a:r>
          </a:p>
          <a:p>
            <a:pPr marL="757238" lvl="1" indent="-457200">
              <a:buFont typeface="+mj-lt"/>
              <a:buAutoNum type="arabicPeriod"/>
            </a:pPr>
            <a:r>
              <a:rPr lang="en-US" dirty="0">
                <a:solidFill>
                  <a:srgbClr val="70F7F4"/>
                </a:solidFill>
              </a:rPr>
              <a:t>Statement</a:t>
            </a:r>
            <a:r>
              <a:rPr lang="en-US" dirty="0"/>
              <a:t> articulating core values and concerns</a:t>
            </a:r>
          </a:p>
          <a:p>
            <a:pPr marL="757238" lvl="1" indent="-457200">
              <a:buFont typeface="+mj-lt"/>
              <a:buAutoNum type="arabicPeriod"/>
            </a:pPr>
            <a:r>
              <a:rPr lang="en-US" dirty="0">
                <a:solidFill>
                  <a:srgbClr val="70F7F4"/>
                </a:solidFill>
              </a:rPr>
              <a:t>Action plan </a:t>
            </a:r>
            <a:r>
              <a:rPr lang="en-US" dirty="0"/>
              <a:t>for implementing positive change</a:t>
            </a:r>
          </a:p>
        </p:txBody>
      </p:sp>
    </p:spTree>
    <p:extLst>
      <p:ext uri="{BB962C8B-B14F-4D97-AF65-F5344CB8AC3E}">
        <p14:creationId xmlns:p14="http://schemas.microsoft.com/office/powerpoint/2010/main" val="35351346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106980</TotalTime>
  <Words>1515</Words>
  <Application>Microsoft Office PowerPoint</Application>
  <PresentationFormat>On-screen Show (16:9)</PresentationFormat>
  <Paragraphs>289</Paragraphs>
  <Slides>42</Slides>
  <Notes>42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Arial</vt:lpstr>
      <vt:lpstr>Calibri</vt:lpstr>
      <vt:lpstr>Calibri Light</vt:lpstr>
      <vt:lpstr>YaleNew</vt:lpstr>
      <vt:lpstr>Office Theme</vt:lpstr>
      <vt:lpstr>PowerPoint Presentation</vt:lpstr>
      <vt:lpstr>Elizabeth and Rob</vt:lpstr>
      <vt:lpstr>Committee Members</vt:lpstr>
      <vt:lpstr>Overview</vt:lpstr>
      <vt:lpstr>Context: Yale Collections</vt:lpstr>
      <vt:lpstr>Context: Yale Collections</vt:lpstr>
      <vt:lpstr>LUX - Cross-Collection Discovery</vt:lpstr>
      <vt:lpstr>LUX - Cross-Collection Discovery</vt:lpstr>
      <vt:lpstr>Scope of Work: Bias Awareness</vt:lpstr>
      <vt:lpstr>Statement on Core Values</vt:lpstr>
      <vt:lpstr>Zotero Bibliography</vt:lpstr>
      <vt:lpstr>Speaking the Same Language</vt:lpstr>
      <vt:lpstr>Core Terminology</vt:lpstr>
      <vt:lpstr>Secondary / Related Terminology</vt:lpstr>
      <vt:lpstr>Discursive Statement</vt:lpstr>
      <vt:lpstr>Final Statement</vt:lpstr>
      <vt:lpstr>Process</vt:lpstr>
      <vt:lpstr>Explicit Norms</vt:lpstr>
      <vt:lpstr>Collaborative</vt:lpstr>
      <vt:lpstr>Staff Survey: Policies</vt:lpstr>
      <vt:lpstr>Staff Survey: Topics</vt:lpstr>
      <vt:lpstr>Recommendations</vt:lpstr>
      <vt:lpstr>Recommendations</vt:lpstr>
      <vt:lpstr>Feedback Design</vt:lpstr>
      <vt:lpstr>Create a Metadata Action Plan</vt:lpstr>
      <vt:lpstr>Cross-Collection Challenges</vt:lpstr>
      <vt:lpstr>Multiple Domains, Multiple Contexts</vt:lpstr>
      <vt:lpstr>Aggregate, Individual Scales</vt:lpstr>
      <vt:lpstr>Sneak Peek at LUX</vt:lpstr>
      <vt:lpstr>Sneak Peek at LUX</vt:lpstr>
      <vt:lpstr>Sneak Peek at LUX</vt:lpstr>
      <vt:lpstr>Sneak Peek at LUX</vt:lpstr>
      <vt:lpstr>Sneak Peek at LUX</vt:lpstr>
      <vt:lpstr>Sneak Peek at LUX</vt:lpstr>
      <vt:lpstr>Sneak Peek at LUX</vt:lpstr>
      <vt:lpstr>Sneak Peek at LUX</vt:lpstr>
      <vt:lpstr>Aim for Coherence, not Consistency</vt:lpstr>
      <vt:lpstr>Distributed Data Sources</vt:lpstr>
      <vt:lpstr>Feedback</vt:lpstr>
      <vt:lpstr>Ongoing Work</vt:lpstr>
      <vt:lpstr>Current Conclusions</vt:lpstr>
      <vt:lpstr>Thank You!</vt:lpstr>
    </vt:vector>
  </TitlesOfParts>
  <Company>Yale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and Mitigating Bias and Racism across Collections at Yale University’s Museums, Libraries, and Archives</dc:title>
  <dc:creator>Elizabeth Williams, Robert Sanderson</dc:creator>
  <cp:lastModifiedBy>McNicol,Jeanette</cp:lastModifiedBy>
  <cp:revision>1496</cp:revision>
  <cp:lastPrinted>2014-04-01T19:30:06Z</cp:lastPrinted>
  <dcterms:created xsi:type="dcterms:W3CDTF">2011-09-12T12:47:12Z</dcterms:created>
  <dcterms:modified xsi:type="dcterms:W3CDTF">2022-05-18T01:46:12Z</dcterms:modified>
</cp:coreProperties>
</file>