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5"/>
    <p:sldMasterId id="2147483679" r:id="rId6"/>
  </p:sldMasterIdLst>
  <p:notesMasterIdLst>
    <p:notesMasterId r:id="rId28"/>
  </p:notesMasterIdLst>
  <p:handoutMasterIdLst>
    <p:handoutMasterId r:id="rId29"/>
  </p:handoutMasterIdLst>
  <p:sldIdLst>
    <p:sldId id="257" r:id="rId7"/>
    <p:sldId id="340" r:id="rId8"/>
    <p:sldId id="2184" r:id="rId9"/>
    <p:sldId id="2183" r:id="rId10"/>
    <p:sldId id="2185" r:id="rId11"/>
    <p:sldId id="293" r:id="rId12"/>
    <p:sldId id="292" r:id="rId13"/>
    <p:sldId id="296" r:id="rId14"/>
    <p:sldId id="300" r:id="rId15"/>
    <p:sldId id="313" r:id="rId16"/>
    <p:sldId id="301" r:id="rId17"/>
    <p:sldId id="310" r:id="rId18"/>
    <p:sldId id="311" r:id="rId19"/>
    <p:sldId id="306" r:id="rId20"/>
    <p:sldId id="302" r:id="rId21"/>
    <p:sldId id="303" r:id="rId22"/>
    <p:sldId id="304" r:id="rId23"/>
    <p:sldId id="305" r:id="rId24"/>
    <p:sldId id="312" r:id="rId25"/>
    <p:sldId id="308" r:id="rId26"/>
    <p:sldId id="309" r:id="rId27"/>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927" y="54"/>
      </p:cViewPr>
      <p:guideLst>
        <p:guide orient="horz" pos="1808"/>
        <p:guide pos="55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1/22/2023</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F15718D-1E17-4CBD-A562-3287B6B87559}" type="datetimeFigureOut">
              <a:rPr lang="en-US" smtClean="0"/>
              <a:t>1/22/2023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2ECCE5E-9F8D-4303-86DD-BDEC2FE85A20}" type="slidenum">
              <a:rPr lang="en-US" smtClean="0"/>
              <a:t>‹#›</a:t>
            </a:fld>
            <a:endParaRPr lang="en-US"/>
          </a:p>
        </p:txBody>
      </p:sp>
    </p:spTree>
    <p:extLst>
      <p:ext uri="{BB962C8B-B14F-4D97-AF65-F5344CB8AC3E}">
        <p14:creationId xmlns:p14="http://schemas.microsoft.com/office/powerpoint/2010/main" val="45371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Incorporating a land acknowledgement as part of a virtual gathering presents a challenge as we are all (speakers and attendees) in different places, and the technology we use similarly flows over and across a multitude of landscapes. We all express gratitude towards those who were here before us and seek to learn more in paying respects to and honoring these people and we invite you to join with us in reflection, knowledge seeking, and appreciation. </a:t>
            </a:r>
            <a:endParaRPr dirty="0"/>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dirty="0"/>
          </a:p>
        </p:txBody>
      </p:sp>
      <p:sp>
        <p:nvSpPr>
          <p:cNvPr id="681" name="Google Shape;68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D2B42B-9C35-BE4B-ABC0-B2B3317CF203}" type="slidenum">
              <a:rPr lang="en-US" smtClean="0"/>
              <a:t>3</a:t>
            </a:fld>
            <a:endParaRPr lang="en-US"/>
          </a:p>
        </p:txBody>
      </p:sp>
    </p:spTree>
    <p:extLst>
      <p:ext uri="{BB962C8B-B14F-4D97-AF65-F5344CB8AC3E}">
        <p14:creationId xmlns:p14="http://schemas.microsoft.com/office/powerpoint/2010/main" val="81013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Today we will be spending two hours together, and our hope is that this participatory format will allow us to engage, learn from, and appreciate the experiences of others. It means that for many of you as introverts, you may be internally groaning right now. But our experience is that, even for introverts, this type of meeting format can be highly motivating and energizing.</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goals for this workshop are to help facilitate interactions that are:</a:t>
            </a:r>
          </a:p>
          <a:p>
            <a:pPr lvl="1"/>
            <a:r>
              <a:rPr lang="en-US" sz="1200" kern="1200" dirty="0">
                <a:solidFill>
                  <a:schemeClr val="tx1"/>
                </a:solidFill>
                <a:effectLst/>
                <a:latin typeface="+mn-lt"/>
                <a:ea typeface="+mn-ea"/>
                <a:cs typeface="+mn-cs"/>
              </a:rPr>
              <a:t>Intentional</a:t>
            </a:r>
          </a:p>
          <a:p>
            <a:pPr lvl="1"/>
            <a:r>
              <a:rPr lang="en-US" sz="1200" kern="1200" dirty="0">
                <a:solidFill>
                  <a:schemeClr val="tx1"/>
                </a:solidFill>
                <a:effectLst/>
                <a:latin typeface="+mn-lt"/>
                <a:ea typeface="+mn-ea"/>
                <a:cs typeface="+mn-cs"/>
              </a:rPr>
              <a:t>Meaningful</a:t>
            </a:r>
          </a:p>
          <a:p>
            <a:pPr lvl="1"/>
            <a:r>
              <a:rPr lang="en-US" sz="1200" kern="1200" dirty="0">
                <a:solidFill>
                  <a:schemeClr val="tx1"/>
                </a:solidFill>
                <a:effectLst/>
                <a:latin typeface="+mn-lt"/>
                <a:ea typeface="+mn-ea"/>
                <a:cs typeface="+mn-cs"/>
              </a:rPr>
              <a:t>Open and present</a:t>
            </a:r>
          </a:p>
          <a:p>
            <a:pPr lvl="1"/>
            <a:r>
              <a:rPr lang="en-US" sz="1200" kern="1200" dirty="0">
                <a:solidFill>
                  <a:schemeClr val="tx1"/>
                </a:solidFill>
                <a:effectLst/>
                <a:latin typeface="+mn-lt"/>
                <a:ea typeface="+mn-ea"/>
                <a:cs typeface="+mn-cs"/>
              </a:rPr>
              <a:t>. . .and to help us move toward common goals</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do that, we ask that each of you make an effort to:</a:t>
            </a:r>
          </a:p>
          <a:p>
            <a:pPr lvl="1"/>
            <a:r>
              <a:rPr lang="en-US" sz="1200" kern="1200" dirty="0">
                <a:solidFill>
                  <a:schemeClr val="tx1"/>
                </a:solidFill>
                <a:effectLst/>
                <a:latin typeface="+mn-lt"/>
                <a:ea typeface="+mn-ea"/>
                <a:cs typeface="+mn-cs"/>
              </a:rPr>
              <a:t>Be present (undistracted, curious, fully present, and no devices)</a:t>
            </a:r>
          </a:p>
          <a:p>
            <a:pPr lvl="1"/>
            <a:r>
              <a:rPr lang="en-US" sz="1200" kern="1200" dirty="0">
                <a:solidFill>
                  <a:schemeClr val="tx1"/>
                </a:solidFill>
                <a:effectLst/>
                <a:latin typeface="+mn-lt"/>
                <a:ea typeface="+mn-ea"/>
                <a:cs typeface="+mn-cs"/>
              </a:rPr>
              <a:t>Participate (. . . listen fully. Be curious, but without judgement)</a:t>
            </a:r>
          </a:p>
          <a:p>
            <a:pPr lvl="1"/>
            <a:r>
              <a:rPr lang="en-US" sz="1200" kern="1200" dirty="0">
                <a:solidFill>
                  <a:schemeClr val="tx1"/>
                </a:solidFill>
                <a:effectLst/>
                <a:latin typeface="+mn-lt"/>
                <a:ea typeface="+mn-ea"/>
                <a:cs typeface="+mn-cs"/>
              </a:rPr>
              <a:t>Contribute (. . . be willing to share, converse, and engage)</a:t>
            </a:r>
          </a:p>
          <a:p>
            <a:pPr lvl="1"/>
            <a:r>
              <a:rPr lang="en-US" sz="1200" kern="1200" dirty="0">
                <a:solidFill>
                  <a:schemeClr val="tx1"/>
                </a:solidFill>
                <a:effectLst/>
                <a:latin typeface="+mn-lt"/>
                <a:ea typeface="+mn-ea"/>
                <a:cs typeface="+mn-cs"/>
              </a:rPr>
              <a:t>Co-create (recognize your important role as a contributor to the team, without worrying who contributed what part to the whole). In other words, leave your ego outside.</a:t>
            </a:r>
          </a:p>
          <a:p>
            <a:endParaRPr lang="en-US" dirty="0"/>
          </a:p>
        </p:txBody>
      </p:sp>
      <p:sp>
        <p:nvSpPr>
          <p:cNvPr id="4" name="Slide Number Placeholder 3"/>
          <p:cNvSpPr>
            <a:spLocks noGrp="1"/>
          </p:cNvSpPr>
          <p:nvPr>
            <p:ph type="sldNum" sz="quarter" idx="5"/>
          </p:nvPr>
        </p:nvSpPr>
        <p:spPr/>
        <p:txBody>
          <a:bodyPr/>
          <a:lstStyle/>
          <a:p>
            <a:fld id="{19D2B42B-9C35-BE4B-ABC0-B2B3317CF203}" type="slidenum">
              <a:rPr lang="en-US" smtClean="0"/>
              <a:t>4</a:t>
            </a:fld>
            <a:endParaRPr lang="en-US"/>
          </a:p>
        </p:txBody>
      </p:sp>
    </p:spTree>
    <p:extLst>
      <p:ext uri="{BB962C8B-B14F-4D97-AF65-F5344CB8AC3E}">
        <p14:creationId xmlns:p14="http://schemas.microsoft.com/office/powerpoint/2010/main" val="2801120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3994"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May 24, 2021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5623078"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OCLC RLP Works-in-Progress Webinar • July 9, 2019</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4664314"/>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a:p>
        </p:txBody>
      </p:sp>
    </p:spTree>
    <p:extLst>
      <p:ext uri="{BB962C8B-B14F-4D97-AF65-F5344CB8AC3E}">
        <p14:creationId xmlns:p14="http://schemas.microsoft.com/office/powerpoint/2010/main" val="118841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80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8" r:id="rId6"/>
    <p:sldLayoutId id="2147483669" r:id="rId7"/>
    <p:sldLayoutId id="2147483677"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75" r:id="rId1"/>
    <p:sldLayoutId id="2147483656" r:id="rId2"/>
    <p:sldLayoutId id="2147483676" r:id="rId3"/>
    <p:sldLayoutId id="2147483658" r:id="rId4"/>
    <p:sldLayoutId id="2147483650" r:id="rId5"/>
    <p:sldLayoutId id="2147483682" r:id="rId6"/>
    <p:sldLayoutId id="214748368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oc.lc/ILL-special-collections-sharing" TargetMode="External"/><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go.osu.edu/osuillspeccollflowcharts" TargetMode="External"/><Relationship Id="rId2" Type="http://schemas.openxmlformats.org/officeDocument/2006/relationships/hyperlink" Target="https://go.osu.edu/osuillspeccollprocedures" TargetMode="Externa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oc.lc/ILL-special-collections-sharing"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oc.lc/ILL-special-collections-sharing"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
          <p:cNvSpPr txBox="1"/>
          <p:nvPr/>
        </p:nvSpPr>
        <p:spPr>
          <a:xfrm>
            <a:off x="1501380" y="883875"/>
            <a:ext cx="6136481" cy="2406253"/>
          </a:xfrm>
          <a:prstGeom prst="rect">
            <a:avLst/>
          </a:prstGeom>
          <a:noFill/>
          <a:ln>
            <a:noFill/>
          </a:ln>
        </p:spPr>
        <p:txBody>
          <a:bodyPr spcFirstLastPara="1" wrap="square" lIns="68569" tIns="34275" rIns="68569" bIns="34275" anchor="t" anchorCtr="0">
            <a:noAutofit/>
          </a:bodyPr>
          <a:lstStyle/>
          <a:p>
            <a:pPr algn="ctr">
              <a:buClr>
                <a:schemeClr val="dk2"/>
              </a:buClr>
              <a:buSzPts val="3600"/>
            </a:pPr>
            <a:r>
              <a:rPr lang="en-US" sz="2700" b="1" i="1">
                <a:solidFill>
                  <a:schemeClr val="dk2"/>
                </a:solidFill>
                <a:latin typeface="Arial"/>
                <a:ea typeface="Arial"/>
                <a:cs typeface="Arial"/>
                <a:sym typeface="Arial"/>
              </a:rPr>
              <a:t>We acknowledge and celebrate the Indigenous people on whose traditional land and airways we meet, and pay our respect to the elders past and present</a:t>
            </a:r>
            <a:endParaRPr sz="1350"/>
          </a:p>
        </p:txBody>
      </p:sp>
      <p:sp>
        <p:nvSpPr>
          <p:cNvPr id="684" name="Google Shape;684;p2"/>
          <p:cNvSpPr/>
          <p:nvPr/>
        </p:nvSpPr>
        <p:spPr>
          <a:xfrm>
            <a:off x="1835871" y="3611243"/>
            <a:ext cx="5472259" cy="484718"/>
          </a:xfrm>
          <a:prstGeom prst="rect">
            <a:avLst/>
          </a:prstGeom>
          <a:noFill/>
          <a:ln>
            <a:noFill/>
          </a:ln>
        </p:spPr>
        <p:txBody>
          <a:bodyPr spcFirstLastPara="1" wrap="square" lIns="68569" tIns="34275" rIns="68569" bIns="34275" anchor="t" anchorCtr="0">
            <a:spAutoFit/>
          </a:bodyPr>
          <a:lstStyle/>
          <a:p>
            <a:pPr algn="ctr"/>
            <a:r>
              <a:rPr lang="en-US" sz="1350" i="1" dirty="0">
                <a:solidFill>
                  <a:srgbClr val="000000"/>
                </a:solidFill>
                <a:latin typeface="Arial"/>
                <a:ea typeface="Arial"/>
                <a:cs typeface="Arial"/>
                <a:sym typeface="Arial"/>
              </a:rPr>
              <a:t>If you are unsure whose land you are currently residing upon, we encourage you to visit native-land.ca</a:t>
            </a:r>
            <a:endParaRPr lang="en-US" sz="1350"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40786" y="343304"/>
            <a:ext cx="3765049" cy="686442"/>
          </a:xfrm>
        </p:spPr>
        <p:txBody>
          <a:bodyPr/>
          <a:lstStyle/>
          <a:p>
            <a:r>
              <a:rPr lang="en-US" dirty="0"/>
              <a:t>Facility Trust Checklist</a:t>
            </a:r>
          </a:p>
        </p:txBody>
      </p:sp>
      <p:pic>
        <p:nvPicPr>
          <p:cNvPr id="4" name="Picture 3">
            <a:extLst>
              <a:ext uri="{FF2B5EF4-FFF2-40B4-BE49-F238E27FC236}">
                <a16:creationId xmlns:a16="http://schemas.microsoft.com/office/drawing/2014/main" id="{CF14B52C-2B06-4139-8003-9F187EDB1BB1}"/>
              </a:ext>
            </a:extLst>
          </p:cNvPr>
          <p:cNvPicPr>
            <a:picLocks noChangeAspect="1"/>
          </p:cNvPicPr>
          <p:nvPr/>
        </p:nvPicPr>
        <p:blipFill rotWithShape="1">
          <a:blip r:embed="rId2"/>
          <a:srcRect l="13684" t="18406" r="19103" b="278"/>
          <a:stretch/>
        </p:blipFill>
        <p:spPr>
          <a:xfrm>
            <a:off x="3603812" y="795468"/>
            <a:ext cx="5299474" cy="3902038"/>
          </a:xfrm>
          <a:prstGeom prst="rect">
            <a:avLst/>
          </a:prstGeom>
          <a:ln>
            <a:solidFill>
              <a:schemeClr val="tx1"/>
            </a:solidFill>
          </a:ln>
        </p:spPr>
      </p:pic>
      <p:sp>
        <p:nvSpPr>
          <p:cNvPr id="6" name="TextBox 5">
            <a:extLst>
              <a:ext uri="{FF2B5EF4-FFF2-40B4-BE49-F238E27FC236}">
                <a16:creationId xmlns:a16="http://schemas.microsoft.com/office/drawing/2014/main" id="{A8E7282C-2E87-45ED-A370-325F1B978901}"/>
              </a:ext>
            </a:extLst>
          </p:cNvPr>
          <p:cNvSpPr txBox="1"/>
          <p:nvPr/>
        </p:nvSpPr>
        <p:spPr>
          <a:xfrm>
            <a:off x="340786" y="2644588"/>
            <a:ext cx="3263026" cy="830997"/>
          </a:xfrm>
          <a:prstGeom prst="rect">
            <a:avLst/>
          </a:prstGeom>
          <a:noFill/>
        </p:spPr>
        <p:txBody>
          <a:bodyPr wrap="square" rtlCol="0">
            <a:spAutoFit/>
          </a:bodyPr>
          <a:lstStyle/>
          <a:p>
            <a:r>
              <a:rPr lang="en-US" b="1" dirty="0"/>
              <a:t>Find at:</a:t>
            </a:r>
          </a:p>
          <a:p>
            <a:r>
              <a:rPr lang="en-US" sz="1200" u="sng" dirty="0">
                <a:solidFill>
                  <a:srgbClr val="0070C0"/>
                </a:solidFill>
                <a:hlinkClick r:id="rId3"/>
              </a:rPr>
              <a:t>https://oc.lc/ILL-special-collections-sharing</a:t>
            </a:r>
            <a:endParaRPr lang="en-US" sz="1200" dirty="0"/>
          </a:p>
          <a:p>
            <a:endParaRPr lang="en-US" dirty="0"/>
          </a:p>
        </p:txBody>
      </p:sp>
    </p:spTree>
    <p:extLst>
      <p:ext uri="{BB962C8B-B14F-4D97-AF65-F5344CB8AC3E}">
        <p14:creationId xmlns:p14="http://schemas.microsoft.com/office/powerpoint/2010/main" val="177925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55557" y="280550"/>
            <a:ext cx="8632885" cy="1001403"/>
          </a:xfrm>
        </p:spPr>
        <p:txBody>
          <a:bodyPr/>
          <a:lstStyle/>
          <a:p>
            <a:pPr algn="ctr"/>
            <a:r>
              <a:rPr lang="en-US" sz="2600" dirty="0"/>
              <a:t>Considerations for </a:t>
            </a:r>
            <a:r>
              <a:rPr lang="en-US" sz="2600" u="sng" dirty="0">
                <a:solidFill>
                  <a:srgbClr val="C00000"/>
                </a:solidFill>
                <a:latin typeface="Arial Black" panose="020B0A04020102020204" pitchFamily="34" charset="0"/>
              </a:rPr>
              <a:t>borrowing</a:t>
            </a:r>
            <a:r>
              <a:rPr lang="en-US" sz="2600" dirty="0"/>
              <a:t> special collection items through interlibrary loan</a:t>
            </a:r>
          </a:p>
        </p:txBody>
      </p:sp>
      <p:sp>
        <p:nvSpPr>
          <p:cNvPr id="8" name="Text Placeholder 7"/>
          <p:cNvSpPr>
            <a:spLocks noGrp="1"/>
          </p:cNvSpPr>
          <p:nvPr>
            <p:ph type="body" sz="quarter" idx="12"/>
          </p:nvPr>
        </p:nvSpPr>
        <p:spPr>
          <a:xfrm>
            <a:off x="606240" y="1425388"/>
            <a:ext cx="6493807" cy="3533288"/>
          </a:xfrm>
        </p:spPr>
        <p:txBody>
          <a:bodyPr/>
          <a:lstStyle/>
          <a:p>
            <a:r>
              <a:rPr lang="en-US" sz="1800" dirty="0"/>
              <a:t>Must have a </a:t>
            </a:r>
            <a:r>
              <a:rPr lang="en-US" sz="1800" b="1" dirty="0"/>
              <a:t>supervised and secure reading room and storage area </a:t>
            </a:r>
            <a:r>
              <a:rPr lang="en-US" sz="1800" dirty="0"/>
              <a:t>for special collections</a:t>
            </a:r>
          </a:p>
          <a:p>
            <a:r>
              <a:rPr lang="en-US" sz="1800" dirty="0"/>
              <a:t>Denote </a:t>
            </a:r>
            <a:r>
              <a:rPr lang="en-US" sz="1800" b="1" dirty="0"/>
              <a:t>SHARES+SC </a:t>
            </a:r>
            <a:r>
              <a:rPr lang="en-US" sz="1800" dirty="0"/>
              <a:t>in</a:t>
            </a:r>
            <a:r>
              <a:rPr lang="en-US" sz="1800" b="1" dirty="0"/>
              <a:t> </a:t>
            </a:r>
            <a:r>
              <a:rPr lang="en-US" sz="1800" dirty="0"/>
              <a:t>Affiliations/Borrowing Note of Constant Data</a:t>
            </a:r>
          </a:p>
          <a:p>
            <a:r>
              <a:rPr lang="en-US" sz="1800" dirty="0"/>
              <a:t>Search </a:t>
            </a:r>
            <a:r>
              <a:rPr lang="en-US" sz="1800" b="1" dirty="0"/>
              <a:t>open access </a:t>
            </a:r>
            <a:r>
              <a:rPr lang="en-US" sz="1800" dirty="0"/>
              <a:t>resources for existing digitized copy</a:t>
            </a:r>
          </a:p>
          <a:p>
            <a:r>
              <a:rPr lang="en-US" sz="1800" dirty="0"/>
              <a:t>Exhaust </a:t>
            </a:r>
            <a:r>
              <a:rPr lang="en-US" sz="1800" b="1" dirty="0"/>
              <a:t>domestic circulating collections</a:t>
            </a:r>
            <a:r>
              <a:rPr lang="en-US" sz="1800" dirty="0"/>
              <a:t> and consult with user before pursuing special collection loan</a:t>
            </a:r>
          </a:p>
          <a:p>
            <a:r>
              <a:rPr lang="en-US" sz="1800" dirty="0"/>
              <a:t>Follow lender’s </a:t>
            </a:r>
            <a:r>
              <a:rPr lang="en-US" sz="1800" b="1" dirty="0"/>
              <a:t>usage and shipping requirements</a:t>
            </a:r>
          </a:p>
          <a:p>
            <a:r>
              <a:rPr lang="en-US" sz="1800" dirty="0"/>
              <a:t>Return materials </a:t>
            </a:r>
            <a:r>
              <a:rPr lang="en-US" sz="1800" b="1" dirty="0"/>
              <a:t>with tracking and insurance</a:t>
            </a:r>
          </a:p>
          <a:p>
            <a:endParaRPr lang="en-US" b="1" dirty="0"/>
          </a:p>
          <a:p>
            <a:endParaRPr lang="en-US" dirty="0"/>
          </a:p>
        </p:txBody>
      </p:sp>
      <p:pic>
        <p:nvPicPr>
          <p:cNvPr id="5" name="Picture 4">
            <a:extLst>
              <a:ext uri="{FF2B5EF4-FFF2-40B4-BE49-F238E27FC236}">
                <a16:creationId xmlns:a16="http://schemas.microsoft.com/office/drawing/2014/main" id="{B94F99D0-3CDA-482C-B4F5-6B1254F13A11}"/>
              </a:ext>
            </a:extLst>
          </p:cNvPr>
          <p:cNvPicPr>
            <a:picLocks noChangeAspect="1"/>
          </p:cNvPicPr>
          <p:nvPr/>
        </p:nvPicPr>
        <p:blipFill rotWithShape="1">
          <a:blip r:embed="rId2">
            <a:extLst>
              <a:ext uri="{28A0092B-C50C-407E-A947-70E740481C1C}">
                <a14:useLocalDpi xmlns:a14="http://schemas.microsoft.com/office/drawing/2010/main" val="0"/>
              </a:ext>
            </a:extLst>
          </a:blip>
          <a:srcRect l="-749" r="12577"/>
          <a:stretch/>
        </p:blipFill>
        <p:spPr>
          <a:xfrm rot="16200000">
            <a:off x="6841411" y="1828683"/>
            <a:ext cx="2337109" cy="1963272"/>
          </a:xfrm>
          <a:prstGeom prst="ellipse">
            <a:avLst/>
          </a:prstGeom>
          <a:ln>
            <a:noFill/>
          </a:ln>
          <a:effectLst>
            <a:softEdge rad="112500"/>
          </a:effectLst>
        </p:spPr>
      </p:pic>
    </p:spTree>
    <p:extLst>
      <p:ext uri="{BB962C8B-B14F-4D97-AF65-F5344CB8AC3E}">
        <p14:creationId xmlns:p14="http://schemas.microsoft.com/office/powerpoint/2010/main" val="245131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40786" y="343303"/>
            <a:ext cx="8439148" cy="911755"/>
          </a:xfrm>
        </p:spPr>
        <p:txBody>
          <a:bodyPr/>
          <a:lstStyle/>
          <a:p>
            <a:pPr algn="ctr"/>
            <a:r>
              <a:rPr lang="en-US" sz="2600" dirty="0"/>
              <a:t>Considerations for </a:t>
            </a:r>
            <a:r>
              <a:rPr lang="en-US" sz="2600" u="sng" dirty="0">
                <a:solidFill>
                  <a:srgbClr val="C00000"/>
                </a:solidFill>
                <a:latin typeface="Arial Black" panose="020B0A04020102020204" pitchFamily="34" charset="0"/>
              </a:rPr>
              <a:t>lending</a:t>
            </a:r>
            <a:r>
              <a:rPr lang="en-US" sz="2600" dirty="0"/>
              <a:t> special collection items through interlibrary loan</a:t>
            </a:r>
          </a:p>
        </p:txBody>
      </p:sp>
      <p:sp>
        <p:nvSpPr>
          <p:cNvPr id="8" name="Text Placeholder 7"/>
          <p:cNvSpPr>
            <a:spLocks noGrp="1"/>
          </p:cNvSpPr>
          <p:nvPr>
            <p:ph type="body" sz="quarter" idx="12"/>
          </p:nvPr>
        </p:nvSpPr>
        <p:spPr>
          <a:xfrm>
            <a:off x="340786" y="1379370"/>
            <a:ext cx="8439148" cy="3533288"/>
          </a:xfrm>
        </p:spPr>
        <p:txBody>
          <a:bodyPr/>
          <a:lstStyle/>
          <a:p>
            <a:r>
              <a:rPr lang="en-US" sz="2000" dirty="0"/>
              <a:t>Remember this is </a:t>
            </a:r>
            <a:r>
              <a:rPr lang="en-US" sz="2000" b="1" dirty="0"/>
              <a:t>Opt-in</a:t>
            </a:r>
            <a:r>
              <a:rPr lang="en-US" sz="2000" dirty="0"/>
              <a:t> (not mandatory) and </a:t>
            </a:r>
            <a:r>
              <a:rPr lang="en-US" sz="2000" b="1" dirty="0"/>
              <a:t>for SHARES partners</a:t>
            </a:r>
          </a:p>
          <a:p>
            <a:r>
              <a:rPr lang="en-US" sz="2000" dirty="0"/>
              <a:t>Ask requesting library to </a:t>
            </a:r>
            <a:r>
              <a:rPr lang="en-US" sz="2000" b="1" dirty="0"/>
              <a:t>exhaust circulating collections </a:t>
            </a:r>
            <a:r>
              <a:rPr lang="en-US" sz="2000" dirty="0"/>
              <a:t>and re-request if patron still wishes to pursue</a:t>
            </a:r>
          </a:p>
          <a:p>
            <a:r>
              <a:rPr lang="en-US" sz="2000" dirty="0"/>
              <a:t>Consider if </a:t>
            </a:r>
            <a:r>
              <a:rPr lang="en-US" sz="2000" b="1" dirty="0"/>
              <a:t>digitization</a:t>
            </a:r>
            <a:r>
              <a:rPr lang="en-US" sz="2000" dirty="0"/>
              <a:t> is appropriate </a:t>
            </a:r>
          </a:p>
          <a:p>
            <a:r>
              <a:rPr lang="en-US" sz="2000" dirty="0"/>
              <a:t>Request a completed </a:t>
            </a:r>
            <a:r>
              <a:rPr lang="en-US" sz="2000" b="1" dirty="0"/>
              <a:t>Facility Trust Checklist</a:t>
            </a:r>
          </a:p>
          <a:p>
            <a:r>
              <a:rPr lang="en-US" sz="2000" dirty="0"/>
              <a:t>Conditional any item specific </a:t>
            </a:r>
            <a:r>
              <a:rPr lang="en-US" sz="2000" b="1" dirty="0"/>
              <a:t>usage and shipping requirements</a:t>
            </a:r>
          </a:p>
          <a:p>
            <a:r>
              <a:rPr lang="en-US" sz="2000" dirty="0"/>
              <a:t>Send materials </a:t>
            </a:r>
            <a:r>
              <a:rPr lang="en-US" sz="2000" b="1" dirty="0"/>
              <a:t>with tracking and insurance</a:t>
            </a:r>
          </a:p>
          <a:p>
            <a:endParaRPr lang="en-US" b="1" dirty="0"/>
          </a:p>
          <a:p>
            <a:endParaRPr lang="en-US" dirty="0"/>
          </a:p>
        </p:txBody>
      </p:sp>
      <p:pic>
        <p:nvPicPr>
          <p:cNvPr id="4" name="Picture 3">
            <a:extLst>
              <a:ext uri="{FF2B5EF4-FFF2-40B4-BE49-F238E27FC236}">
                <a16:creationId xmlns:a16="http://schemas.microsoft.com/office/drawing/2014/main" id="{FD95C3B3-B6F2-45E3-82ED-B04D130BBDC4}"/>
              </a:ext>
            </a:extLst>
          </p:cNvPr>
          <p:cNvPicPr>
            <a:picLocks noChangeAspect="1"/>
          </p:cNvPicPr>
          <p:nvPr/>
        </p:nvPicPr>
        <p:blipFill rotWithShape="1">
          <a:blip r:embed="rId2">
            <a:extLst>
              <a:ext uri="{28A0092B-C50C-407E-A947-70E740481C1C}">
                <a14:useLocalDpi xmlns:a14="http://schemas.microsoft.com/office/drawing/2010/main" val="0"/>
              </a:ext>
            </a:extLst>
          </a:blip>
          <a:srcRect t="28018" b="30691"/>
          <a:stretch/>
        </p:blipFill>
        <p:spPr>
          <a:xfrm>
            <a:off x="3054727" y="3909804"/>
            <a:ext cx="2431673" cy="733912"/>
          </a:xfrm>
          <a:prstGeom prst="rect">
            <a:avLst/>
          </a:prstGeom>
          <a:ln>
            <a:noFill/>
          </a:ln>
          <a:effectLst>
            <a:softEdge rad="112500"/>
          </a:effectLst>
        </p:spPr>
      </p:pic>
    </p:spTree>
    <p:extLst>
      <p:ext uri="{BB962C8B-B14F-4D97-AF65-F5344CB8AC3E}">
        <p14:creationId xmlns:p14="http://schemas.microsoft.com/office/powerpoint/2010/main" val="385176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40786" y="343303"/>
            <a:ext cx="8439148" cy="911755"/>
          </a:xfrm>
        </p:spPr>
        <p:txBody>
          <a:bodyPr/>
          <a:lstStyle/>
          <a:p>
            <a:pPr algn="ctr"/>
            <a:r>
              <a:rPr lang="en-US" sz="2600" dirty="0"/>
              <a:t>Considerations for </a:t>
            </a:r>
            <a:r>
              <a:rPr lang="en-US" sz="2600" u="sng" dirty="0">
                <a:solidFill>
                  <a:srgbClr val="C00000"/>
                </a:solidFill>
                <a:latin typeface="Arial Black" panose="020B0A04020102020204" pitchFamily="34" charset="0"/>
              </a:rPr>
              <a:t>packaging/shipping</a:t>
            </a:r>
            <a:r>
              <a:rPr lang="en-US" sz="2600" dirty="0">
                <a:latin typeface="Arial Black" panose="020B0A04020102020204" pitchFamily="34" charset="0"/>
              </a:rPr>
              <a:t> </a:t>
            </a:r>
          </a:p>
          <a:p>
            <a:pPr algn="ctr"/>
            <a:r>
              <a:rPr lang="en-US" sz="2600" dirty="0"/>
              <a:t>special collection items through interlibrary loan</a:t>
            </a:r>
          </a:p>
        </p:txBody>
      </p:sp>
      <p:sp>
        <p:nvSpPr>
          <p:cNvPr id="8" name="Text Placeholder 7"/>
          <p:cNvSpPr>
            <a:spLocks noGrp="1"/>
          </p:cNvSpPr>
          <p:nvPr>
            <p:ph type="body" sz="quarter" idx="12"/>
          </p:nvPr>
        </p:nvSpPr>
        <p:spPr>
          <a:xfrm>
            <a:off x="340786" y="1379370"/>
            <a:ext cx="4078788" cy="3129877"/>
          </a:xfrm>
        </p:spPr>
        <p:txBody>
          <a:bodyPr/>
          <a:lstStyle/>
          <a:p>
            <a:r>
              <a:rPr lang="en-US" sz="2000" b="1" dirty="0"/>
              <a:t>Tissue paper, bubble wrap, and multiple box sizes</a:t>
            </a:r>
          </a:p>
          <a:p>
            <a:r>
              <a:rPr lang="en-US" sz="2000" dirty="0"/>
              <a:t>Include</a:t>
            </a:r>
            <a:r>
              <a:rPr lang="en-US" sz="2000" b="1" dirty="0"/>
              <a:t> condition report </a:t>
            </a:r>
          </a:p>
          <a:p>
            <a:r>
              <a:rPr lang="en-US" sz="2000" dirty="0"/>
              <a:t>Ship by courier </a:t>
            </a:r>
            <a:r>
              <a:rPr lang="en-US" sz="2000" b="1" dirty="0"/>
              <a:t>with tracking and insurance</a:t>
            </a:r>
          </a:p>
          <a:p>
            <a:r>
              <a:rPr lang="en-US" sz="2000" dirty="0"/>
              <a:t>Ship </a:t>
            </a:r>
            <a:r>
              <a:rPr lang="en-US" sz="2000" b="1" dirty="0"/>
              <a:t>M-T-W </a:t>
            </a:r>
            <a:r>
              <a:rPr lang="en-US" sz="2000" dirty="0"/>
              <a:t>and </a:t>
            </a:r>
            <a:r>
              <a:rPr lang="en-US" sz="2000" b="1" dirty="0"/>
              <a:t>avoid holiday shipping</a:t>
            </a:r>
          </a:p>
          <a:p>
            <a:r>
              <a:rPr lang="en-US" sz="2000" b="1" dirty="0"/>
              <a:t>Follow all instructions </a:t>
            </a:r>
            <a:r>
              <a:rPr lang="en-US" sz="2000" dirty="0"/>
              <a:t>by lending library </a:t>
            </a:r>
          </a:p>
          <a:p>
            <a:endParaRPr lang="en-US" b="1" dirty="0"/>
          </a:p>
          <a:p>
            <a:endParaRPr lang="en-US" dirty="0"/>
          </a:p>
        </p:txBody>
      </p:sp>
      <p:pic>
        <p:nvPicPr>
          <p:cNvPr id="4" name="Picture 2" descr="d537a5fb-96ff-4b09-89fe-2ce3e249f0ac@prod">
            <a:extLst>
              <a:ext uri="{FF2B5EF4-FFF2-40B4-BE49-F238E27FC236}">
                <a16:creationId xmlns:a16="http://schemas.microsoft.com/office/drawing/2014/main" id="{CBC43EFA-3E72-4BC9-AE6B-F4F91EEB4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77" b="9299"/>
          <a:stretch/>
        </p:blipFill>
        <p:spPr bwMode="auto">
          <a:xfrm>
            <a:off x="4419574" y="1379370"/>
            <a:ext cx="4673528" cy="300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03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Example</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7472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The Ohio State University Libraries</a:t>
            </a:r>
          </a:p>
        </p:txBody>
      </p:sp>
      <p:sp>
        <p:nvSpPr>
          <p:cNvPr id="8" name="Text Placeholder 7"/>
          <p:cNvSpPr>
            <a:spLocks noGrp="1"/>
          </p:cNvSpPr>
          <p:nvPr>
            <p:ph type="body" sz="quarter" idx="12"/>
          </p:nvPr>
        </p:nvSpPr>
        <p:spPr>
          <a:xfrm>
            <a:off x="352426" y="1549700"/>
            <a:ext cx="8439148" cy="2726465"/>
          </a:xfrm>
        </p:spPr>
        <p:txBody>
          <a:bodyPr/>
          <a:lstStyle/>
          <a:p>
            <a:pPr marL="0" indent="0">
              <a:buNone/>
            </a:pPr>
            <a:r>
              <a:rPr lang="en-US" sz="1800" b="1" dirty="0"/>
              <a:t>ILL-Special Collections procedures</a:t>
            </a:r>
          </a:p>
          <a:p>
            <a:pPr marL="0" indent="0">
              <a:buNone/>
            </a:pPr>
            <a:r>
              <a:rPr lang="en-US" sz="1800" dirty="0">
                <a:hlinkClick r:id="rId2"/>
              </a:rPr>
              <a:t>https://go.osu.edu/osuillspeccollprocedures</a:t>
            </a:r>
            <a:r>
              <a:rPr lang="en-US" sz="1800" dirty="0"/>
              <a:t> </a:t>
            </a:r>
          </a:p>
          <a:p>
            <a:endParaRPr lang="en-US" sz="1800" dirty="0"/>
          </a:p>
          <a:p>
            <a:pPr marL="0" indent="0">
              <a:buNone/>
            </a:pPr>
            <a:r>
              <a:rPr lang="en-US" sz="1800" b="1" dirty="0"/>
              <a:t>ILL-Special Collections flowcharts</a:t>
            </a:r>
          </a:p>
          <a:p>
            <a:pPr marL="0" indent="0">
              <a:buNone/>
            </a:pPr>
            <a:r>
              <a:rPr lang="en-US" sz="1800" dirty="0">
                <a:hlinkClick r:id="rId3"/>
              </a:rPr>
              <a:t>https://go.osu.edu/osuillspeccollflowcharts</a:t>
            </a:r>
            <a:r>
              <a:rPr lang="en-US" sz="1800" dirty="0"/>
              <a:t> </a:t>
            </a:r>
          </a:p>
          <a:p>
            <a:endParaRPr lang="en-US" dirty="0"/>
          </a:p>
        </p:txBody>
      </p:sp>
      <p:pic>
        <p:nvPicPr>
          <p:cNvPr id="3" name="Picture 2">
            <a:extLst>
              <a:ext uri="{FF2B5EF4-FFF2-40B4-BE49-F238E27FC236}">
                <a16:creationId xmlns:a16="http://schemas.microsoft.com/office/drawing/2014/main" id="{FC3D24A6-DA2F-49A9-8F49-1F05009BFF39}"/>
              </a:ext>
            </a:extLst>
          </p:cNvPr>
          <p:cNvPicPr>
            <a:picLocks noChangeAspect="1"/>
          </p:cNvPicPr>
          <p:nvPr/>
        </p:nvPicPr>
        <p:blipFill rotWithShape="1">
          <a:blip r:embed="rId4"/>
          <a:srcRect l="28832" t="20021" r="29554" b="6673"/>
          <a:stretch/>
        </p:blipFill>
        <p:spPr>
          <a:xfrm rot="21276465">
            <a:off x="5145741" y="992118"/>
            <a:ext cx="2816966" cy="3424227"/>
          </a:xfrm>
          <a:prstGeom prst="rect">
            <a:avLst/>
          </a:prstGeom>
          <a:ln>
            <a:solidFill>
              <a:srgbClr val="171D23"/>
            </a:solidFill>
          </a:ln>
        </p:spPr>
      </p:pic>
      <p:pic>
        <p:nvPicPr>
          <p:cNvPr id="4" name="Picture 3">
            <a:extLst>
              <a:ext uri="{FF2B5EF4-FFF2-40B4-BE49-F238E27FC236}">
                <a16:creationId xmlns:a16="http://schemas.microsoft.com/office/drawing/2014/main" id="{CD67D05D-A33A-4396-B0B9-A66394432815}"/>
              </a:ext>
            </a:extLst>
          </p:cNvPr>
          <p:cNvPicPr>
            <a:picLocks noChangeAspect="1"/>
          </p:cNvPicPr>
          <p:nvPr/>
        </p:nvPicPr>
        <p:blipFill rotWithShape="1">
          <a:blip r:embed="rId5"/>
          <a:srcRect l="28471" t="23355" r="29914" b="36209"/>
          <a:stretch/>
        </p:blipFill>
        <p:spPr>
          <a:xfrm>
            <a:off x="6021069" y="2571750"/>
            <a:ext cx="3101788" cy="2079812"/>
          </a:xfrm>
          <a:prstGeom prst="rect">
            <a:avLst/>
          </a:prstGeom>
          <a:ln>
            <a:solidFill>
              <a:schemeClr val="tx1"/>
            </a:solidFill>
          </a:ln>
        </p:spPr>
      </p:pic>
    </p:spTree>
    <p:extLst>
      <p:ext uri="{BB962C8B-B14F-4D97-AF65-F5344CB8AC3E}">
        <p14:creationId xmlns:p14="http://schemas.microsoft.com/office/powerpoint/2010/main" val="47325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The Ohio State University Libraries</a:t>
            </a:r>
          </a:p>
          <a:p>
            <a:endParaRPr lang="en-US" dirty="0"/>
          </a:p>
        </p:txBody>
      </p:sp>
      <p:sp>
        <p:nvSpPr>
          <p:cNvPr id="8" name="Text Placeholder 7"/>
          <p:cNvSpPr>
            <a:spLocks noGrp="1"/>
          </p:cNvSpPr>
          <p:nvPr>
            <p:ph type="body" sz="quarter" idx="12"/>
          </p:nvPr>
        </p:nvSpPr>
        <p:spPr>
          <a:xfrm>
            <a:off x="352425" y="1037475"/>
            <a:ext cx="8439148" cy="2726465"/>
          </a:xfrm>
        </p:spPr>
        <p:txBody>
          <a:bodyPr/>
          <a:lstStyle/>
          <a:p>
            <a:pPr marL="0" indent="0">
              <a:buNone/>
            </a:pPr>
            <a:r>
              <a:rPr lang="en-US" dirty="0"/>
              <a:t>7 special collections under the OSU symbol </a:t>
            </a:r>
          </a:p>
          <a:p>
            <a:pPr lvl="1">
              <a:buFont typeface="Courier New" panose="02070309020205020404" pitchFamily="49" charset="0"/>
              <a:buChar char="o"/>
            </a:pPr>
            <a:r>
              <a:rPr lang="en-US" dirty="0"/>
              <a:t>320,000+ titles; 515,000+ items</a:t>
            </a:r>
          </a:p>
          <a:p>
            <a:pPr lvl="1">
              <a:buFont typeface="Courier New" panose="02070309020205020404" pitchFamily="49" charset="0"/>
              <a:buChar char="o"/>
            </a:pPr>
            <a:r>
              <a:rPr lang="en-US" dirty="0"/>
              <a:t>Collections: cartoon research, polar research, medieval Slavic studies, theatre research, Ohio Congressional archives, rare books and manuscripts, and university archives</a:t>
            </a:r>
          </a:p>
        </p:txBody>
      </p:sp>
      <p:pic>
        <p:nvPicPr>
          <p:cNvPr id="2" name="Picture 1">
            <a:extLst>
              <a:ext uri="{FF2B5EF4-FFF2-40B4-BE49-F238E27FC236}">
                <a16:creationId xmlns:a16="http://schemas.microsoft.com/office/drawing/2014/main" id="{8395C2F1-C462-44C9-BCE8-D5DDFF07E7C5}"/>
              </a:ext>
            </a:extLst>
          </p:cNvPr>
          <p:cNvPicPr>
            <a:picLocks noChangeAspect="1"/>
          </p:cNvPicPr>
          <p:nvPr/>
        </p:nvPicPr>
        <p:blipFill>
          <a:blip r:embed="rId2"/>
          <a:stretch>
            <a:fillRect/>
          </a:stretch>
        </p:blipFill>
        <p:spPr>
          <a:xfrm>
            <a:off x="198478" y="2987850"/>
            <a:ext cx="1346139" cy="1346139"/>
          </a:xfrm>
          <a:prstGeom prst="rect">
            <a:avLst/>
          </a:prstGeom>
        </p:spPr>
      </p:pic>
      <p:pic>
        <p:nvPicPr>
          <p:cNvPr id="5" name="Picture 4">
            <a:extLst>
              <a:ext uri="{FF2B5EF4-FFF2-40B4-BE49-F238E27FC236}">
                <a16:creationId xmlns:a16="http://schemas.microsoft.com/office/drawing/2014/main" id="{90397918-29EA-4991-8E14-6FF03531D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671" y="3174039"/>
            <a:ext cx="1179803" cy="1179803"/>
          </a:xfrm>
          <a:prstGeom prst="rect">
            <a:avLst/>
          </a:prstGeom>
        </p:spPr>
      </p:pic>
      <p:pic>
        <p:nvPicPr>
          <p:cNvPr id="6" name="Picture 5">
            <a:extLst>
              <a:ext uri="{FF2B5EF4-FFF2-40B4-BE49-F238E27FC236}">
                <a16:creationId xmlns:a16="http://schemas.microsoft.com/office/drawing/2014/main" id="{E5C06901-BCA5-4BE1-9F7F-C9AFE52C89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0528">
            <a:off x="1443730" y="2910968"/>
            <a:ext cx="1386817" cy="1386817"/>
          </a:xfrm>
          <a:prstGeom prst="rect">
            <a:avLst/>
          </a:prstGeom>
        </p:spPr>
      </p:pic>
      <p:pic>
        <p:nvPicPr>
          <p:cNvPr id="7" name="Picture 6">
            <a:extLst>
              <a:ext uri="{FF2B5EF4-FFF2-40B4-BE49-F238E27FC236}">
                <a16:creationId xmlns:a16="http://schemas.microsoft.com/office/drawing/2014/main" id="{00DA4E7D-2274-49F3-B435-96128DB8CF2F}"/>
              </a:ext>
            </a:extLst>
          </p:cNvPr>
          <p:cNvPicPr>
            <a:picLocks noChangeAspect="1"/>
          </p:cNvPicPr>
          <p:nvPr/>
        </p:nvPicPr>
        <p:blipFill rotWithShape="1">
          <a:blip r:embed="rId5">
            <a:extLst>
              <a:ext uri="{28A0092B-C50C-407E-A947-70E740481C1C}">
                <a14:useLocalDpi xmlns:a14="http://schemas.microsoft.com/office/drawing/2010/main" val="0"/>
              </a:ext>
            </a:extLst>
          </a:blip>
          <a:srcRect l="34056" r="33301"/>
          <a:stretch/>
        </p:blipFill>
        <p:spPr>
          <a:xfrm>
            <a:off x="7465318" y="2991823"/>
            <a:ext cx="1314616" cy="1149623"/>
          </a:xfrm>
          <a:prstGeom prst="rect">
            <a:avLst/>
          </a:prstGeom>
        </p:spPr>
      </p:pic>
      <p:pic>
        <p:nvPicPr>
          <p:cNvPr id="9" name="Picture 8">
            <a:extLst>
              <a:ext uri="{FF2B5EF4-FFF2-40B4-BE49-F238E27FC236}">
                <a16:creationId xmlns:a16="http://schemas.microsoft.com/office/drawing/2014/main" id="{547946DA-62C7-4258-8C75-9F522DD99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619">
            <a:off x="3887440" y="2982600"/>
            <a:ext cx="1369119" cy="1369119"/>
          </a:xfrm>
          <a:prstGeom prst="rect">
            <a:avLst/>
          </a:prstGeom>
        </p:spPr>
      </p:pic>
      <p:pic>
        <p:nvPicPr>
          <p:cNvPr id="11" name="Picture 10">
            <a:extLst>
              <a:ext uri="{FF2B5EF4-FFF2-40B4-BE49-F238E27FC236}">
                <a16:creationId xmlns:a16="http://schemas.microsoft.com/office/drawing/2014/main" id="{EA5B6A90-B8AD-4850-9998-7D3096AB5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1644">
            <a:off x="5173989" y="3032024"/>
            <a:ext cx="1256566" cy="1256566"/>
          </a:xfrm>
          <a:prstGeom prst="rect">
            <a:avLst/>
          </a:prstGeom>
        </p:spPr>
      </p:pic>
      <p:pic>
        <p:nvPicPr>
          <p:cNvPr id="12" name="Picture 11">
            <a:extLst>
              <a:ext uri="{FF2B5EF4-FFF2-40B4-BE49-F238E27FC236}">
                <a16:creationId xmlns:a16="http://schemas.microsoft.com/office/drawing/2014/main" id="{CCE77135-FFB1-4401-A20E-B697D36E4C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88762">
            <a:off x="6313071" y="3120602"/>
            <a:ext cx="1138472" cy="1138472"/>
          </a:xfrm>
          <a:prstGeom prst="rect">
            <a:avLst/>
          </a:prstGeom>
        </p:spPr>
      </p:pic>
    </p:spTree>
    <p:extLst>
      <p:ext uri="{BB962C8B-B14F-4D97-AF65-F5344CB8AC3E}">
        <p14:creationId xmlns:p14="http://schemas.microsoft.com/office/powerpoint/2010/main" val="348298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52426" y="187606"/>
            <a:ext cx="8439148" cy="686442"/>
          </a:xfrm>
        </p:spPr>
        <p:txBody>
          <a:bodyPr/>
          <a:lstStyle/>
          <a:p>
            <a:r>
              <a:rPr lang="en-US" dirty="0"/>
              <a:t>The Ohio State University Libraries</a:t>
            </a:r>
          </a:p>
          <a:p>
            <a:endParaRPr lang="en-US" dirty="0"/>
          </a:p>
        </p:txBody>
      </p:sp>
      <p:sp>
        <p:nvSpPr>
          <p:cNvPr id="8" name="Text Placeholder 7"/>
          <p:cNvSpPr>
            <a:spLocks noGrp="1"/>
          </p:cNvSpPr>
          <p:nvPr>
            <p:ph type="body" sz="quarter" idx="12"/>
          </p:nvPr>
        </p:nvSpPr>
        <p:spPr>
          <a:xfrm>
            <a:off x="352426" y="1121769"/>
            <a:ext cx="8439148" cy="2726465"/>
          </a:xfrm>
        </p:spPr>
        <p:txBody>
          <a:bodyPr/>
          <a:lstStyle/>
          <a:p>
            <a:pPr marL="0" indent="0">
              <a:buNone/>
            </a:pPr>
            <a:r>
              <a:rPr lang="en-US" b="1" dirty="0"/>
              <a:t>Volume of requests (with our Big Ten partners) </a:t>
            </a:r>
          </a:p>
          <a:p>
            <a:pPr lvl="1"/>
            <a:r>
              <a:rPr lang="en-US" dirty="0"/>
              <a:t>Borrowing special collection items:		1 per year</a:t>
            </a:r>
          </a:p>
          <a:p>
            <a:pPr lvl="1"/>
            <a:r>
              <a:rPr lang="en-US" dirty="0"/>
              <a:t>Lending special collections items:			6 or 7 per year	</a:t>
            </a:r>
          </a:p>
        </p:txBody>
      </p:sp>
      <p:pic>
        <p:nvPicPr>
          <p:cNvPr id="9" name="Picture 8">
            <a:extLst>
              <a:ext uri="{FF2B5EF4-FFF2-40B4-BE49-F238E27FC236}">
                <a16:creationId xmlns:a16="http://schemas.microsoft.com/office/drawing/2014/main" id="{F1DECFC5-470C-4A78-A273-D8195EC20FBB}"/>
              </a:ext>
            </a:extLst>
          </p:cNvPr>
          <p:cNvPicPr>
            <a:picLocks noChangeAspect="1"/>
          </p:cNvPicPr>
          <p:nvPr/>
        </p:nvPicPr>
        <p:blipFill rotWithShape="1">
          <a:blip r:embed="rId2">
            <a:extLst>
              <a:ext uri="{28A0092B-C50C-407E-A947-70E740481C1C}">
                <a14:useLocalDpi xmlns:a14="http://schemas.microsoft.com/office/drawing/2010/main" val="0"/>
              </a:ext>
            </a:extLst>
          </a:blip>
          <a:srcRect l="26083" r="6992"/>
          <a:stretch/>
        </p:blipFill>
        <p:spPr>
          <a:xfrm rot="16200000">
            <a:off x="5587493" y="2239445"/>
            <a:ext cx="2043701" cy="2290270"/>
          </a:xfrm>
          <a:prstGeom prst="ellipse">
            <a:avLst/>
          </a:prstGeom>
          <a:ln>
            <a:noFill/>
          </a:ln>
          <a:effectLst>
            <a:softEdge rad="112500"/>
          </a:effectLst>
        </p:spPr>
      </p:pic>
      <p:pic>
        <p:nvPicPr>
          <p:cNvPr id="5" name="Content Placeholder 2">
            <a:extLst>
              <a:ext uri="{FF2B5EF4-FFF2-40B4-BE49-F238E27FC236}">
                <a16:creationId xmlns:a16="http://schemas.microsoft.com/office/drawing/2014/main" id="{30341183-59BB-4562-BA70-5AF2C7707ABB}"/>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l="844" t="18760" r="9705"/>
          <a:stretch/>
        </p:blipFill>
        <p:spPr>
          <a:xfrm>
            <a:off x="1571617" y="2362729"/>
            <a:ext cx="3000383" cy="2043730"/>
          </a:xfrm>
          <a:prstGeom prst="rect">
            <a:avLst/>
          </a:prstGeom>
          <a:effectLst>
            <a:softEdge rad="63500"/>
          </a:effectLst>
        </p:spPr>
      </p:pic>
    </p:spTree>
    <p:extLst>
      <p:ext uri="{BB962C8B-B14F-4D97-AF65-F5344CB8AC3E}">
        <p14:creationId xmlns:p14="http://schemas.microsoft.com/office/powerpoint/2010/main" val="98094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46529" y="343916"/>
            <a:ext cx="8650942" cy="686442"/>
          </a:xfrm>
        </p:spPr>
        <p:txBody>
          <a:bodyPr/>
          <a:lstStyle/>
          <a:p>
            <a:r>
              <a:rPr lang="en-US" sz="2000" dirty="0"/>
              <a:t>Example: </a:t>
            </a:r>
          </a:p>
          <a:p>
            <a:r>
              <a:rPr lang="en-US" sz="2000" b="0" dirty="0"/>
              <a:t>OSU conditional text notifying request library about special collections item</a:t>
            </a:r>
          </a:p>
          <a:p>
            <a:endParaRPr lang="en-US" dirty="0"/>
          </a:p>
        </p:txBody>
      </p:sp>
      <p:pic>
        <p:nvPicPr>
          <p:cNvPr id="5" name="Picture 4">
            <a:extLst>
              <a:ext uri="{FF2B5EF4-FFF2-40B4-BE49-F238E27FC236}">
                <a16:creationId xmlns:a16="http://schemas.microsoft.com/office/drawing/2014/main" id="{3FBB1222-F2ED-4D98-82BB-73501096C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16" y="2132067"/>
            <a:ext cx="906235" cy="879365"/>
          </a:xfrm>
          <a:prstGeom prst="rect">
            <a:avLst/>
          </a:prstGeom>
        </p:spPr>
      </p:pic>
      <p:sp>
        <p:nvSpPr>
          <p:cNvPr id="2" name="TextBox 1">
            <a:extLst>
              <a:ext uri="{FF2B5EF4-FFF2-40B4-BE49-F238E27FC236}">
                <a16:creationId xmlns:a16="http://schemas.microsoft.com/office/drawing/2014/main" id="{EFAA27DE-46CA-4BA3-B899-ACF0A5A73CB7}"/>
              </a:ext>
            </a:extLst>
          </p:cNvPr>
          <p:cNvSpPr txBox="1"/>
          <p:nvPr/>
        </p:nvSpPr>
        <p:spPr>
          <a:xfrm>
            <a:off x="2150918" y="1833085"/>
            <a:ext cx="6068291" cy="1477328"/>
          </a:xfrm>
          <a:prstGeom prst="rect">
            <a:avLst/>
          </a:prstGeom>
          <a:solidFill>
            <a:schemeClr val="bg1">
              <a:lumMod val="85000"/>
            </a:schemeClr>
          </a:solidFill>
        </p:spPr>
        <p:txBody>
          <a:bodyPr wrap="square" rtlCol="0">
            <a:spAutoFit/>
          </a:bodyPr>
          <a:lstStyle/>
          <a:p>
            <a:r>
              <a:rPr lang="en-US" dirty="0"/>
              <a:t>Special collection item: Exhaust other lenders first. If not filled elsewhere, </a:t>
            </a:r>
            <a:r>
              <a:rPr lang="en-US" dirty="0" err="1"/>
              <a:t>rerequest</a:t>
            </a:r>
            <a:r>
              <a:rPr lang="en-US" dirty="0"/>
              <a:t> with our symbol 3x in string and include </a:t>
            </a:r>
            <a:r>
              <a:rPr lang="en-US" dirty="0" err="1"/>
              <a:t>borr</a:t>
            </a:r>
            <a:r>
              <a:rPr lang="en-US" dirty="0"/>
              <a:t> note agreeing to conditions at http://go.osu.edu/illsc; we will then seek curator approval to lend. </a:t>
            </a:r>
          </a:p>
        </p:txBody>
      </p:sp>
    </p:spTree>
    <p:extLst>
      <p:ext uri="{BB962C8B-B14F-4D97-AF65-F5344CB8AC3E}">
        <p14:creationId xmlns:p14="http://schemas.microsoft.com/office/powerpoint/2010/main" val="148761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246529" y="84579"/>
            <a:ext cx="8650942" cy="686442"/>
          </a:xfrm>
        </p:spPr>
        <p:txBody>
          <a:bodyPr/>
          <a:lstStyle/>
          <a:p>
            <a:r>
              <a:rPr lang="en-US" sz="2000" dirty="0"/>
              <a:t>Example: </a:t>
            </a:r>
          </a:p>
          <a:p>
            <a:r>
              <a:rPr lang="en-US" sz="2000" b="0" dirty="0"/>
              <a:t>OSU email template asking curator for approval to lend</a:t>
            </a:r>
          </a:p>
          <a:p>
            <a:endParaRPr lang="en-US" dirty="0"/>
          </a:p>
        </p:txBody>
      </p:sp>
      <p:pic>
        <p:nvPicPr>
          <p:cNvPr id="5" name="Picture 4">
            <a:extLst>
              <a:ext uri="{FF2B5EF4-FFF2-40B4-BE49-F238E27FC236}">
                <a16:creationId xmlns:a16="http://schemas.microsoft.com/office/drawing/2014/main" id="{3FBB1222-F2ED-4D98-82BB-73501096C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16" y="1955422"/>
            <a:ext cx="906235" cy="879365"/>
          </a:xfrm>
          <a:prstGeom prst="rect">
            <a:avLst/>
          </a:prstGeom>
        </p:spPr>
      </p:pic>
      <p:pic>
        <p:nvPicPr>
          <p:cNvPr id="3" name="Picture 2">
            <a:extLst>
              <a:ext uri="{FF2B5EF4-FFF2-40B4-BE49-F238E27FC236}">
                <a16:creationId xmlns:a16="http://schemas.microsoft.com/office/drawing/2014/main" id="{8CF76E0F-556E-40B7-8904-7C0997AA847E}"/>
              </a:ext>
            </a:extLst>
          </p:cNvPr>
          <p:cNvPicPr>
            <a:picLocks noChangeAspect="1"/>
          </p:cNvPicPr>
          <p:nvPr/>
        </p:nvPicPr>
        <p:blipFill rotWithShape="1">
          <a:blip r:embed="rId3"/>
          <a:srcRect l="1559" t="47071" r="41645" b="6687"/>
          <a:stretch/>
        </p:blipFill>
        <p:spPr>
          <a:xfrm>
            <a:off x="1150730" y="817780"/>
            <a:ext cx="7823054" cy="3818153"/>
          </a:xfrm>
          <a:prstGeom prst="rect">
            <a:avLst/>
          </a:prstGeom>
        </p:spPr>
      </p:pic>
    </p:spTree>
    <p:extLst>
      <p:ext uri="{BB962C8B-B14F-4D97-AF65-F5344CB8AC3E}">
        <p14:creationId xmlns:p14="http://schemas.microsoft.com/office/powerpoint/2010/main" val="311197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D60F3-56F6-1562-9F01-FE3E0E72893B}"/>
              </a:ext>
            </a:extLst>
          </p:cNvPr>
          <p:cNvSpPr>
            <a:spLocks noGrp="1"/>
          </p:cNvSpPr>
          <p:nvPr>
            <p:ph type="body" sz="quarter" idx="12"/>
          </p:nvPr>
        </p:nvSpPr>
        <p:spPr>
          <a:xfrm>
            <a:off x="1683441" y="3596013"/>
            <a:ext cx="2667919" cy="467591"/>
          </a:xfrm>
        </p:spPr>
        <p:txBody>
          <a:bodyPr/>
          <a:lstStyle/>
          <a:p>
            <a:pPr marL="0" indent="0">
              <a:buNone/>
            </a:pPr>
            <a:r>
              <a:rPr lang="en-US" dirty="0"/>
              <a:t>Today’s host</a:t>
            </a:r>
            <a:br>
              <a:rPr lang="en-US" dirty="0"/>
            </a:br>
            <a:r>
              <a:rPr lang="en-US" dirty="0"/>
              <a:t>Merrilee Proffitt (she/her)</a:t>
            </a:r>
          </a:p>
          <a:p>
            <a:pPr marL="0" indent="0">
              <a:buNone/>
            </a:pPr>
            <a:endParaRPr lang="en-US" dirty="0"/>
          </a:p>
        </p:txBody>
      </p:sp>
      <p:sp>
        <p:nvSpPr>
          <p:cNvPr id="3" name="Text Placeholder 2">
            <a:extLst>
              <a:ext uri="{FF2B5EF4-FFF2-40B4-BE49-F238E27FC236}">
                <a16:creationId xmlns:a16="http://schemas.microsoft.com/office/drawing/2014/main" id="{B63E8702-74B2-65A0-67F4-77494A7B8D8D}"/>
              </a:ext>
            </a:extLst>
          </p:cNvPr>
          <p:cNvSpPr>
            <a:spLocks noGrp="1"/>
          </p:cNvSpPr>
          <p:nvPr>
            <p:ph type="body" sz="quarter" idx="13"/>
          </p:nvPr>
        </p:nvSpPr>
        <p:spPr/>
        <p:txBody>
          <a:bodyPr/>
          <a:lstStyle/>
          <a:p>
            <a:r>
              <a:rPr lang="en-US" dirty="0"/>
              <a:t>With you today</a:t>
            </a:r>
          </a:p>
        </p:txBody>
      </p:sp>
      <p:pic>
        <p:nvPicPr>
          <p:cNvPr id="5" name="Picture 4" descr="A person smiling at the camera&#10;&#10;Description automatically generated with medium confidence">
            <a:extLst>
              <a:ext uri="{FF2B5EF4-FFF2-40B4-BE49-F238E27FC236}">
                <a16:creationId xmlns:a16="http://schemas.microsoft.com/office/drawing/2014/main" id="{60392E63-220E-3B27-3219-A41A9A8E51AF}"/>
              </a:ext>
            </a:extLst>
          </p:cNvPr>
          <p:cNvPicPr>
            <a:picLocks noChangeAspect="1"/>
          </p:cNvPicPr>
          <p:nvPr/>
        </p:nvPicPr>
        <p:blipFill>
          <a:blip r:embed="rId2"/>
          <a:stretch>
            <a:fillRect/>
          </a:stretch>
        </p:blipFill>
        <p:spPr>
          <a:xfrm>
            <a:off x="1711113" y="992942"/>
            <a:ext cx="2458185" cy="2457483"/>
          </a:xfrm>
          <a:prstGeom prst="rect">
            <a:avLst/>
          </a:prstGeom>
        </p:spPr>
      </p:pic>
      <p:pic>
        <p:nvPicPr>
          <p:cNvPr id="1026" name="Picture 2" descr="Mercy Procaccini">
            <a:extLst>
              <a:ext uri="{FF2B5EF4-FFF2-40B4-BE49-F238E27FC236}">
                <a16:creationId xmlns:a16="http://schemas.microsoft.com/office/drawing/2014/main" id="{CF1370C0-6841-B64A-2BCD-05A0B7AF4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03" y="1001957"/>
            <a:ext cx="1859717" cy="245748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DF5AB8DB-FEE5-A0CD-CD85-D4767AAB9E3D}"/>
              </a:ext>
            </a:extLst>
          </p:cNvPr>
          <p:cNvSpPr txBox="1">
            <a:spLocks/>
          </p:cNvSpPr>
          <p:nvPr/>
        </p:nvSpPr>
        <p:spPr>
          <a:xfrm>
            <a:off x="4792640" y="3610215"/>
            <a:ext cx="2845220" cy="467591"/>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Additional support Mercy Procaccini (she/her)</a:t>
            </a:r>
          </a:p>
        </p:txBody>
      </p:sp>
    </p:spTree>
    <p:extLst>
      <p:ext uri="{BB962C8B-B14F-4D97-AF65-F5344CB8AC3E}">
        <p14:creationId xmlns:p14="http://schemas.microsoft.com/office/powerpoint/2010/main" val="50762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43435" y="208834"/>
            <a:ext cx="8754036" cy="686442"/>
          </a:xfrm>
        </p:spPr>
        <p:txBody>
          <a:bodyPr/>
          <a:lstStyle/>
          <a:p>
            <a:r>
              <a:rPr lang="en-US" sz="2000" dirty="0"/>
              <a:t>Example:  OSU Special Collections streamer and condition report</a:t>
            </a:r>
            <a:endParaRPr lang="en-US" dirty="0"/>
          </a:p>
        </p:txBody>
      </p:sp>
      <p:pic>
        <p:nvPicPr>
          <p:cNvPr id="6" name="Picture 5">
            <a:extLst>
              <a:ext uri="{FF2B5EF4-FFF2-40B4-BE49-F238E27FC236}">
                <a16:creationId xmlns:a16="http://schemas.microsoft.com/office/drawing/2014/main" id="{8465AAFF-F8C0-485D-95AF-C12FB6D75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14" y="2132067"/>
            <a:ext cx="906235" cy="879365"/>
          </a:xfrm>
          <a:prstGeom prst="rect">
            <a:avLst/>
          </a:prstGeom>
        </p:spPr>
      </p:pic>
      <p:pic>
        <p:nvPicPr>
          <p:cNvPr id="14" name="Picture 13">
            <a:extLst>
              <a:ext uri="{FF2B5EF4-FFF2-40B4-BE49-F238E27FC236}">
                <a16:creationId xmlns:a16="http://schemas.microsoft.com/office/drawing/2014/main" id="{81FB70C4-06CF-4F2A-B0C6-53154943F368}"/>
              </a:ext>
            </a:extLst>
          </p:cNvPr>
          <p:cNvPicPr>
            <a:picLocks noChangeAspect="1"/>
          </p:cNvPicPr>
          <p:nvPr/>
        </p:nvPicPr>
        <p:blipFill rotWithShape="1">
          <a:blip r:embed="rId3"/>
          <a:srcRect l="51149" t="24401" r="34224" b="8846"/>
          <a:stretch/>
        </p:blipFill>
        <p:spPr>
          <a:xfrm rot="293107">
            <a:off x="3617739" y="647227"/>
            <a:ext cx="1446741" cy="3957871"/>
          </a:xfrm>
          <a:prstGeom prst="rect">
            <a:avLst/>
          </a:prstGeom>
          <a:ln>
            <a:solidFill>
              <a:srgbClr val="171D23"/>
            </a:solidFill>
          </a:ln>
        </p:spPr>
      </p:pic>
      <p:sp>
        <p:nvSpPr>
          <p:cNvPr id="15" name="TextBox 14">
            <a:extLst>
              <a:ext uri="{FF2B5EF4-FFF2-40B4-BE49-F238E27FC236}">
                <a16:creationId xmlns:a16="http://schemas.microsoft.com/office/drawing/2014/main" id="{92FB8C4F-B289-45ED-B69A-CA3D36A12953}"/>
              </a:ext>
            </a:extLst>
          </p:cNvPr>
          <p:cNvSpPr txBox="1"/>
          <p:nvPr/>
        </p:nvSpPr>
        <p:spPr>
          <a:xfrm>
            <a:off x="5163671" y="2402472"/>
            <a:ext cx="36576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a:ea typeface="+mn-ea"/>
                <a:cs typeface="+mn-cs"/>
              </a:rPr>
              <a:t>go.osu.edu/</a:t>
            </a:r>
            <a:r>
              <a:rPr kumimoji="0" lang="en-US" sz="1600" b="0" i="0" u="none" strike="noStrike" kern="1200" cap="none" spc="0" normalizeH="0" baseline="0" noProof="0" dirty="0" err="1">
                <a:ln>
                  <a:noFill/>
                </a:ln>
                <a:solidFill>
                  <a:srgbClr val="0000FF"/>
                </a:solidFill>
                <a:effectLst/>
                <a:uLnTx/>
                <a:uFillTx/>
                <a:latin typeface="Arial" panose="020B0604020202020204"/>
                <a:ea typeface="+mn-ea"/>
                <a:cs typeface="+mn-cs"/>
              </a:rPr>
              <a:t>OSUILLSpecCollStreamer</a:t>
            </a:r>
            <a:endParaRPr kumimoji="0" lang="en-US" sz="1600" b="0" i="0" u="none" strike="noStrike" kern="1200" cap="none" spc="0" normalizeH="0" baseline="0" noProof="0" dirty="0">
              <a:ln>
                <a:noFill/>
              </a:ln>
              <a:solidFill>
                <a:srgbClr val="0000FF"/>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3AFF5217-291F-4AE2-94B7-C906C982F206}"/>
              </a:ext>
            </a:extLst>
          </p:cNvPr>
          <p:cNvPicPr>
            <a:picLocks noChangeAspect="1"/>
          </p:cNvPicPr>
          <p:nvPr/>
        </p:nvPicPr>
        <p:blipFill rotWithShape="1">
          <a:blip r:embed="rId4"/>
          <a:srcRect l="28557" t="15686" r="52498" b="1945"/>
          <a:stretch/>
        </p:blipFill>
        <p:spPr>
          <a:xfrm>
            <a:off x="2061884" y="577829"/>
            <a:ext cx="1566120" cy="4066697"/>
          </a:xfrm>
          <a:prstGeom prst="rect">
            <a:avLst/>
          </a:prstGeom>
          <a:ln>
            <a:solidFill>
              <a:srgbClr val="171D23"/>
            </a:solidFill>
          </a:ln>
        </p:spPr>
      </p:pic>
    </p:spTree>
    <p:extLst>
      <p:ext uri="{BB962C8B-B14F-4D97-AF65-F5344CB8AC3E}">
        <p14:creationId xmlns:p14="http://schemas.microsoft.com/office/powerpoint/2010/main" val="48696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Discussion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790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19516-A579-62FA-6162-1C3C010ACB54}"/>
              </a:ext>
            </a:extLst>
          </p:cNvPr>
          <p:cNvSpPr>
            <a:spLocks noGrp="1"/>
          </p:cNvSpPr>
          <p:nvPr>
            <p:ph type="body" sz="quarter" idx="13"/>
          </p:nvPr>
        </p:nvSpPr>
        <p:spPr/>
        <p:txBody>
          <a:bodyPr/>
          <a:lstStyle/>
          <a:p>
            <a:r>
              <a:rPr lang="en-US"/>
              <a:t>Today’s logistics</a:t>
            </a:r>
          </a:p>
        </p:txBody>
      </p:sp>
      <p:sp>
        <p:nvSpPr>
          <p:cNvPr id="3" name="Text Placeholder 2">
            <a:extLst>
              <a:ext uri="{FF2B5EF4-FFF2-40B4-BE49-F238E27FC236}">
                <a16:creationId xmlns:a16="http://schemas.microsoft.com/office/drawing/2014/main" id="{E7987726-FA01-6B6B-A23E-42DF55762450}"/>
              </a:ext>
            </a:extLst>
          </p:cNvPr>
          <p:cNvSpPr>
            <a:spLocks noGrp="1"/>
          </p:cNvSpPr>
          <p:nvPr>
            <p:ph type="body" sz="quarter" idx="12"/>
          </p:nvPr>
        </p:nvSpPr>
        <p:spPr/>
        <p:txBody>
          <a:bodyPr/>
          <a:lstStyle/>
          <a:p>
            <a:r>
              <a:rPr lang="en-US" dirty="0"/>
              <a:t>Brief presentation, followed by discussion</a:t>
            </a:r>
          </a:p>
          <a:p>
            <a:r>
              <a:rPr lang="en-US" dirty="0"/>
              <a:t>Raise your hand to speak, or use chat </a:t>
            </a:r>
          </a:p>
          <a:p>
            <a:r>
              <a:rPr lang="en-US" dirty="0"/>
              <a:t>Technical support needs?</a:t>
            </a:r>
          </a:p>
          <a:p>
            <a:pPr lvl="1"/>
            <a:r>
              <a:rPr lang="en-US" dirty="0"/>
              <a:t>Mercy Procaccini and Merrilee Proffitt </a:t>
            </a:r>
          </a:p>
          <a:p>
            <a:pPr lvl="1"/>
            <a:endParaRPr lang="en-US" dirty="0"/>
          </a:p>
          <a:p>
            <a:endParaRPr lang="en-US" dirty="0"/>
          </a:p>
        </p:txBody>
      </p:sp>
      <p:pic>
        <p:nvPicPr>
          <p:cNvPr id="5" name="Picture 4">
            <a:extLst>
              <a:ext uri="{FF2B5EF4-FFF2-40B4-BE49-F238E27FC236}">
                <a16:creationId xmlns:a16="http://schemas.microsoft.com/office/drawing/2014/main" id="{6EAB668D-D5C0-45DD-5DB0-8F292DE0207C}"/>
              </a:ext>
            </a:extLst>
          </p:cNvPr>
          <p:cNvPicPr>
            <a:picLocks noChangeAspect="1"/>
          </p:cNvPicPr>
          <p:nvPr/>
        </p:nvPicPr>
        <p:blipFill>
          <a:blip r:embed="rId3"/>
          <a:stretch>
            <a:fillRect/>
          </a:stretch>
        </p:blipFill>
        <p:spPr>
          <a:xfrm>
            <a:off x="6081161" y="1524605"/>
            <a:ext cx="362831" cy="419523"/>
          </a:xfrm>
          <a:prstGeom prst="rect">
            <a:avLst/>
          </a:prstGeom>
        </p:spPr>
      </p:pic>
      <p:pic>
        <p:nvPicPr>
          <p:cNvPr id="7" name="Picture 6">
            <a:extLst>
              <a:ext uri="{FF2B5EF4-FFF2-40B4-BE49-F238E27FC236}">
                <a16:creationId xmlns:a16="http://schemas.microsoft.com/office/drawing/2014/main" id="{0F7EF664-B7DD-51D0-8F98-A9D64E0AAD02}"/>
              </a:ext>
            </a:extLst>
          </p:cNvPr>
          <p:cNvPicPr>
            <a:picLocks noChangeAspect="1"/>
          </p:cNvPicPr>
          <p:nvPr/>
        </p:nvPicPr>
        <p:blipFill>
          <a:blip r:embed="rId4"/>
          <a:stretch>
            <a:fillRect/>
          </a:stretch>
        </p:blipFill>
        <p:spPr>
          <a:xfrm>
            <a:off x="6685052" y="1524605"/>
            <a:ext cx="469466" cy="419523"/>
          </a:xfrm>
          <a:prstGeom prst="rect">
            <a:avLst/>
          </a:prstGeom>
        </p:spPr>
      </p:pic>
    </p:spTree>
    <p:extLst>
      <p:ext uri="{BB962C8B-B14F-4D97-AF65-F5344CB8AC3E}">
        <p14:creationId xmlns:p14="http://schemas.microsoft.com/office/powerpoint/2010/main" val="9422675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119516-A579-62FA-6162-1C3C010ACB54}"/>
              </a:ext>
            </a:extLst>
          </p:cNvPr>
          <p:cNvSpPr>
            <a:spLocks noGrp="1"/>
          </p:cNvSpPr>
          <p:nvPr>
            <p:ph type="body" sz="quarter" idx="13"/>
          </p:nvPr>
        </p:nvSpPr>
        <p:spPr/>
        <p:txBody>
          <a:bodyPr/>
          <a:lstStyle/>
          <a:p>
            <a:r>
              <a:rPr lang="en-US"/>
              <a:t>Today’s goals and spirit</a:t>
            </a:r>
          </a:p>
        </p:txBody>
      </p:sp>
      <p:sp>
        <p:nvSpPr>
          <p:cNvPr id="3" name="Text Placeholder 2">
            <a:extLst>
              <a:ext uri="{FF2B5EF4-FFF2-40B4-BE49-F238E27FC236}">
                <a16:creationId xmlns:a16="http://schemas.microsoft.com/office/drawing/2014/main" id="{E7987726-FA01-6B6B-A23E-42DF55762450}"/>
              </a:ext>
            </a:extLst>
          </p:cNvPr>
          <p:cNvSpPr>
            <a:spLocks noGrp="1"/>
          </p:cNvSpPr>
          <p:nvPr>
            <p:ph type="body" sz="quarter" idx="12"/>
          </p:nvPr>
        </p:nvSpPr>
        <p:spPr>
          <a:xfrm>
            <a:off x="460887" y="1769820"/>
            <a:ext cx="3930424" cy="2266447"/>
          </a:xfrm>
        </p:spPr>
        <p:txBody>
          <a:bodyPr/>
          <a:lstStyle/>
          <a:p>
            <a:r>
              <a:rPr lang="en-US"/>
              <a:t>Intentional</a:t>
            </a:r>
          </a:p>
          <a:p>
            <a:r>
              <a:rPr lang="en-US"/>
              <a:t>Meaningful</a:t>
            </a:r>
          </a:p>
          <a:p>
            <a:r>
              <a:rPr lang="en-US"/>
              <a:t>Open and present</a:t>
            </a:r>
          </a:p>
          <a:p>
            <a:endParaRPr lang="en-US"/>
          </a:p>
        </p:txBody>
      </p:sp>
      <p:sp>
        <p:nvSpPr>
          <p:cNvPr id="4" name="Text Placeholder 2">
            <a:extLst>
              <a:ext uri="{FF2B5EF4-FFF2-40B4-BE49-F238E27FC236}">
                <a16:creationId xmlns:a16="http://schemas.microsoft.com/office/drawing/2014/main" id="{DE8DE7E7-78A0-3F41-669A-2C92B013FDC6}"/>
              </a:ext>
            </a:extLst>
          </p:cNvPr>
          <p:cNvSpPr txBox="1">
            <a:spLocks/>
          </p:cNvSpPr>
          <p:nvPr/>
        </p:nvSpPr>
        <p:spPr>
          <a:xfrm>
            <a:off x="4470016" y="1769819"/>
            <a:ext cx="3930424" cy="2266446"/>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r>
              <a:rPr lang="en-US" sz="2400"/>
              <a:t>Be fully present</a:t>
            </a:r>
          </a:p>
          <a:p>
            <a:r>
              <a:rPr lang="en-US" sz="2400"/>
              <a:t>Participate</a:t>
            </a:r>
          </a:p>
          <a:p>
            <a:r>
              <a:rPr lang="en-US" sz="2400"/>
              <a:t>Contribute</a:t>
            </a:r>
          </a:p>
          <a:p>
            <a:r>
              <a:rPr lang="en-US" sz="2400"/>
              <a:t>Co-create</a:t>
            </a:r>
          </a:p>
        </p:txBody>
      </p:sp>
      <p:sp>
        <p:nvSpPr>
          <p:cNvPr id="10" name="TextBox 9">
            <a:extLst>
              <a:ext uri="{FF2B5EF4-FFF2-40B4-BE49-F238E27FC236}">
                <a16:creationId xmlns:a16="http://schemas.microsoft.com/office/drawing/2014/main" id="{765754B7-0166-418B-488E-222E63D16620}"/>
              </a:ext>
            </a:extLst>
          </p:cNvPr>
          <p:cNvSpPr txBox="1"/>
          <p:nvPr/>
        </p:nvSpPr>
        <p:spPr>
          <a:xfrm>
            <a:off x="460887" y="1054239"/>
            <a:ext cx="3930424" cy="738664"/>
          </a:xfrm>
          <a:prstGeom prst="rect">
            <a:avLst/>
          </a:prstGeom>
          <a:solidFill>
            <a:schemeClr val="accent3"/>
          </a:solidFill>
          <a:ln>
            <a:solidFill>
              <a:schemeClr val="accent1"/>
            </a:solidFill>
          </a:ln>
        </p:spPr>
        <p:txBody>
          <a:bodyPr wrap="square" rtlCol="0">
            <a:spAutoFit/>
          </a:bodyPr>
          <a:lstStyle/>
          <a:p>
            <a:pPr algn="ctr"/>
            <a:r>
              <a:rPr lang="en-US" sz="2100">
                <a:solidFill>
                  <a:schemeClr val="bg1"/>
                </a:solidFill>
              </a:rPr>
              <a:t>We seek to facilitate interactions that are:</a:t>
            </a:r>
          </a:p>
        </p:txBody>
      </p:sp>
      <p:sp>
        <p:nvSpPr>
          <p:cNvPr id="11" name="TextBox 10">
            <a:extLst>
              <a:ext uri="{FF2B5EF4-FFF2-40B4-BE49-F238E27FC236}">
                <a16:creationId xmlns:a16="http://schemas.microsoft.com/office/drawing/2014/main" id="{E2C623C9-FA26-11FE-3151-FE0C24209519}"/>
              </a:ext>
            </a:extLst>
          </p:cNvPr>
          <p:cNvSpPr txBox="1"/>
          <p:nvPr/>
        </p:nvSpPr>
        <p:spPr>
          <a:xfrm>
            <a:off x="4481656" y="1054240"/>
            <a:ext cx="3930424" cy="738664"/>
          </a:xfrm>
          <a:prstGeom prst="rect">
            <a:avLst/>
          </a:prstGeom>
          <a:solidFill>
            <a:schemeClr val="accent3"/>
          </a:solidFill>
          <a:ln>
            <a:solidFill>
              <a:schemeClr val="accent1"/>
            </a:solidFill>
          </a:ln>
        </p:spPr>
        <p:txBody>
          <a:bodyPr wrap="square" rtlCol="0">
            <a:spAutoFit/>
          </a:bodyPr>
          <a:lstStyle/>
          <a:p>
            <a:pPr algn="ctr"/>
            <a:r>
              <a:rPr lang="en-US" sz="2100">
                <a:solidFill>
                  <a:schemeClr val="bg1"/>
                </a:solidFill>
              </a:rPr>
              <a:t>To achieve this, we ask that you:</a:t>
            </a:r>
          </a:p>
        </p:txBody>
      </p:sp>
      <p:sp>
        <p:nvSpPr>
          <p:cNvPr id="12" name="TextBox 11">
            <a:extLst>
              <a:ext uri="{FF2B5EF4-FFF2-40B4-BE49-F238E27FC236}">
                <a16:creationId xmlns:a16="http://schemas.microsoft.com/office/drawing/2014/main" id="{28292605-2145-75CB-6251-27FA67B39413}"/>
              </a:ext>
            </a:extLst>
          </p:cNvPr>
          <p:cNvSpPr txBox="1"/>
          <p:nvPr/>
        </p:nvSpPr>
        <p:spPr>
          <a:xfrm>
            <a:off x="578944" y="3881099"/>
            <a:ext cx="7758863" cy="738664"/>
          </a:xfrm>
          <a:prstGeom prst="rect">
            <a:avLst/>
          </a:prstGeom>
          <a:solidFill>
            <a:schemeClr val="accent2"/>
          </a:solidFill>
          <a:ln>
            <a:solidFill>
              <a:schemeClr val="accent1"/>
            </a:solidFill>
          </a:ln>
        </p:spPr>
        <p:txBody>
          <a:bodyPr wrap="square" rtlCol="0">
            <a:spAutoFit/>
          </a:bodyPr>
          <a:lstStyle/>
          <a:p>
            <a:pPr algn="ctr"/>
            <a:r>
              <a:rPr lang="en-US" sz="2100">
                <a:solidFill>
                  <a:schemeClr val="bg1"/>
                </a:solidFill>
              </a:rPr>
              <a:t>We encourage you to turn your cameras on and your devices off, as your responsibilities allow. </a:t>
            </a:r>
          </a:p>
        </p:txBody>
      </p:sp>
    </p:spTree>
    <p:extLst>
      <p:ext uri="{BB962C8B-B14F-4D97-AF65-F5344CB8AC3E}">
        <p14:creationId xmlns:p14="http://schemas.microsoft.com/office/powerpoint/2010/main" val="332005971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Introduction</a:t>
            </a:r>
            <a:r>
              <a:rPr lang="en-US" sz="2800" dirty="0"/>
              <a:t>     </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659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53F753-F466-41F8-9EF9-79E3A2DE5AD4}"/>
              </a:ext>
            </a:extLst>
          </p:cNvPr>
          <p:cNvSpPr>
            <a:spLocks noGrp="1"/>
          </p:cNvSpPr>
          <p:nvPr>
            <p:ph type="body" sz="quarter" idx="12"/>
          </p:nvPr>
        </p:nvSpPr>
        <p:spPr/>
        <p:txBody>
          <a:bodyPr>
            <a:normAutofit fontScale="92500" lnSpcReduction="20000"/>
          </a:bodyPr>
          <a:lstStyle/>
          <a:p>
            <a:r>
              <a:rPr lang="en-US" dirty="0"/>
              <a:t>Head, Interlibrary Services </a:t>
            </a:r>
          </a:p>
          <a:p>
            <a:r>
              <a:rPr lang="en-US" dirty="0"/>
              <a:t>The Ohio State University Libraries</a:t>
            </a:r>
          </a:p>
        </p:txBody>
      </p:sp>
      <p:sp>
        <p:nvSpPr>
          <p:cNvPr id="4" name="Text Placeholder 3">
            <a:extLst>
              <a:ext uri="{FF2B5EF4-FFF2-40B4-BE49-F238E27FC236}">
                <a16:creationId xmlns:a16="http://schemas.microsoft.com/office/drawing/2014/main" id="{32D932AE-CDE2-4B66-9262-233612125C2B}"/>
              </a:ext>
            </a:extLst>
          </p:cNvPr>
          <p:cNvSpPr>
            <a:spLocks noGrp="1"/>
          </p:cNvSpPr>
          <p:nvPr>
            <p:ph type="body" sz="quarter" idx="13"/>
          </p:nvPr>
        </p:nvSpPr>
        <p:spPr/>
        <p:txBody>
          <a:bodyPr/>
          <a:lstStyle/>
          <a:p>
            <a:r>
              <a:rPr lang="en-US"/>
              <a:t>Brian Miller</a:t>
            </a:r>
          </a:p>
        </p:txBody>
      </p:sp>
      <p:sp>
        <p:nvSpPr>
          <p:cNvPr id="5" name="Text Placeholder 4">
            <a:extLst>
              <a:ext uri="{FF2B5EF4-FFF2-40B4-BE49-F238E27FC236}">
                <a16:creationId xmlns:a16="http://schemas.microsoft.com/office/drawing/2014/main" id="{95D42D6F-BC30-446A-A2F7-27FA29D37C99}"/>
              </a:ext>
            </a:extLst>
          </p:cNvPr>
          <p:cNvSpPr>
            <a:spLocks noGrp="1"/>
          </p:cNvSpPr>
          <p:nvPr>
            <p:ph type="body" sz="quarter" idx="15"/>
          </p:nvPr>
        </p:nvSpPr>
        <p:spPr>
          <a:xfrm>
            <a:off x="0" y="1107801"/>
            <a:ext cx="878541" cy="2693233"/>
          </a:xfrm>
        </p:spPr>
        <p:txBody>
          <a:bodyPr/>
          <a:lstStyle/>
          <a:p>
            <a:endParaRPr lang="en-US" dirty="0"/>
          </a:p>
        </p:txBody>
      </p:sp>
      <p:pic>
        <p:nvPicPr>
          <p:cNvPr id="11" name="Picture 10">
            <a:extLst>
              <a:ext uri="{FF2B5EF4-FFF2-40B4-BE49-F238E27FC236}">
                <a16:creationId xmlns:a16="http://schemas.microsoft.com/office/drawing/2014/main" id="{A043AF59-B621-44BC-A8DA-D4D224780E4C}"/>
              </a:ext>
            </a:extLst>
          </p:cNvPr>
          <p:cNvPicPr>
            <a:picLocks noChangeAspect="1"/>
          </p:cNvPicPr>
          <p:nvPr/>
        </p:nvPicPr>
        <p:blipFill rotWithShape="1">
          <a:blip r:embed="rId2"/>
          <a:srcRect l="18315" t="6276" r="8556" b="33012"/>
          <a:stretch/>
        </p:blipFill>
        <p:spPr>
          <a:xfrm>
            <a:off x="475130" y="1107800"/>
            <a:ext cx="2163784" cy="2693233"/>
          </a:xfrm>
          <a:prstGeom prst="rect">
            <a:avLst/>
          </a:prstGeom>
        </p:spPr>
      </p:pic>
    </p:spTree>
    <p:extLst>
      <p:ext uri="{BB962C8B-B14F-4D97-AF65-F5344CB8AC3E}">
        <p14:creationId xmlns:p14="http://schemas.microsoft.com/office/powerpoint/2010/main" val="367439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228106" cy="769441"/>
          </a:xfrm>
        </p:spPr>
        <p:txBody>
          <a:bodyPr/>
          <a:lstStyle/>
          <a:p>
            <a:r>
              <a:rPr lang="en-US" sz="4400" dirty="0"/>
              <a:t>Tools</a:t>
            </a:r>
            <a:r>
              <a:rPr lang="en-US" sz="2800" dirty="0"/>
              <a:t>     </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3695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352426" y="402384"/>
            <a:ext cx="8439148" cy="686442"/>
          </a:xfrm>
        </p:spPr>
        <p:txBody>
          <a:bodyPr/>
          <a:lstStyle/>
          <a:p>
            <a:r>
              <a:rPr lang="en-US" sz="2400" u="sng" dirty="0">
                <a:latin typeface="Arial Black" panose="020B0A04020102020204" pitchFamily="34" charset="0"/>
              </a:rPr>
              <a:t>Checklist</a:t>
            </a:r>
            <a:r>
              <a:rPr lang="en-US" sz="2400" u="sng" dirty="0"/>
              <a:t> for Sharing Special Collections through ILL</a:t>
            </a:r>
          </a:p>
        </p:txBody>
      </p:sp>
      <p:sp>
        <p:nvSpPr>
          <p:cNvPr id="8" name="Text Placeholder 7"/>
          <p:cNvSpPr>
            <a:spLocks noGrp="1"/>
          </p:cNvSpPr>
          <p:nvPr>
            <p:ph type="body" sz="quarter" idx="12"/>
          </p:nvPr>
        </p:nvSpPr>
        <p:spPr>
          <a:xfrm>
            <a:off x="352426" y="905772"/>
            <a:ext cx="8439148" cy="3834130"/>
          </a:xfrm>
        </p:spPr>
        <p:txBody>
          <a:bodyPr/>
          <a:lstStyle/>
          <a:p>
            <a:pPr marL="0" indent="0">
              <a:buNone/>
            </a:pPr>
            <a:r>
              <a:rPr lang="en-US" sz="2200" b="1" dirty="0"/>
              <a:t>Find at </a:t>
            </a:r>
            <a:r>
              <a:rPr lang="en-US" sz="2200" u="sng" dirty="0">
                <a:solidFill>
                  <a:srgbClr val="0070C0"/>
                </a:solidFill>
                <a:hlinkClick r:id="rId2"/>
              </a:rPr>
              <a:t>https://oc.lc/ILL-special-collections-sharing</a:t>
            </a:r>
            <a:endParaRPr lang="en-US" sz="2200" u="sng" dirty="0">
              <a:solidFill>
                <a:srgbClr val="0070C0"/>
              </a:solidFill>
            </a:endParaRPr>
          </a:p>
          <a:p>
            <a:pPr lvl="1">
              <a:buFont typeface="Arial" panose="020B0604020202020204" pitchFamily="34" charset="0"/>
              <a:buChar char="•"/>
            </a:pPr>
            <a:r>
              <a:rPr lang="en-US" sz="1800" dirty="0"/>
              <a:t>Borrowing physical loans</a:t>
            </a:r>
          </a:p>
          <a:p>
            <a:pPr lvl="1">
              <a:buFont typeface="Arial" panose="020B0604020202020204" pitchFamily="34" charset="0"/>
              <a:buChar char="•"/>
            </a:pPr>
            <a:r>
              <a:rPr lang="en-US" sz="1800" dirty="0"/>
              <a:t>Lending physical loans</a:t>
            </a:r>
          </a:p>
          <a:p>
            <a:pPr lvl="1">
              <a:buFont typeface="Arial" panose="020B0604020202020204" pitchFamily="34" charset="0"/>
              <a:buChar char="•"/>
            </a:pPr>
            <a:r>
              <a:rPr lang="en-US" sz="1800" dirty="0"/>
              <a:t>Packaging and shipping</a:t>
            </a:r>
          </a:p>
          <a:p>
            <a:pPr marL="0" indent="0">
              <a:buNone/>
            </a:pPr>
            <a:endParaRPr lang="en-US" sz="2200" b="1" dirty="0"/>
          </a:p>
          <a:p>
            <a:pPr marL="0" indent="0">
              <a:buNone/>
            </a:pPr>
            <a:r>
              <a:rPr lang="en-US" sz="2200" b="1" dirty="0"/>
              <a:t>Meet with local stakeholders to determine . . .</a:t>
            </a:r>
          </a:p>
          <a:p>
            <a:pPr lvl="1">
              <a:buFont typeface="Arial" panose="020B0604020202020204" pitchFamily="34" charset="0"/>
              <a:buChar char="•"/>
            </a:pPr>
            <a:r>
              <a:rPr lang="en-US" sz="1800" u="sng" dirty="0"/>
              <a:t>Borrowing</a:t>
            </a:r>
            <a:r>
              <a:rPr lang="en-US" sz="1800" dirty="0"/>
              <a:t>:  	</a:t>
            </a:r>
            <a:r>
              <a:rPr lang="en-US" sz="1800" b="1" dirty="0"/>
              <a:t>Who</a:t>
            </a:r>
            <a:r>
              <a:rPr lang="en-US" sz="1800" dirty="0"/>
              <a:t> notifies user of item arrival, packages item for return</a:t>
            </a:r>
          </a:p>
          <a:p>
            <a:pPr lvl="1">
              <a:buFont typeface="Arial" panose="020B0604020202020204" pitchFamily="34" charset="0"/>
              <a:buChar char="•"/>
            </a:pPr>
            <a:r>
              <a:rPr lang="en-US" sz="1800" u="sng" dirty="0"/>
              <a:t>Lending</a:t>
            </a:r>
            <a:r>
              <a:rPr lang="en-US" sz="1800" dirty="0"/>
              <a:t>:		</a:t>
            </a:r>
            <a:r>
              <a:rPr lang="en-US" sz="1800" b="1" dirty="0"/>
              <a:t>Who</a:t>
            </a:r>
            <a:r>
              <a:rPr lang="en-US" sz="1800" dirty="0"/>
              <a:t> pulls from shelf, reviews, approves, fills out condition 					report, checks in/out, packages item</a:t>
            </a:r>
          </a:p>
          <a:p>
            <a:pPr marL="457200" lvl="1" indent="0">
              <a:buNone/>
            </a:pPr>
            <a:r>
              <a:rPr lang="en-US" sz="1800" dirty="0"/>
              <a:t>				</a:t>
            </a:r>
            <a:r>
              <a:rPr lang="en-US" sz="1800" b="1" dirty="0"/>
              <a:t>What</a:t>
            </a:r>
            <a:r>
              <a:rPr lang="en-US" sz="1800" dirty="0"/>
              <a:t> collections and types of items are eligible for loan</a:t>
            </a:r>
          </a:p>
        </p:txBody>
      </p:sp>
      <p:pic>
        <p:nvPicPr>
          <p:cNvPr id="3" name="Picture 2">
            <a:extLst>
              <a:ext uri="{FF2B5EF4-FFF2-40B4-BE49-F238E27FC236}">
                <a16:creationId xmlns:a16="http://schemas.microsoft.com/office/drawing/2014/main" id="{786D75D7-D60C-4355-9C95-315290487835}"/>
              </a:ext>
            </a:extLst>
          </p:cNvPr>
          <p:cNvPicPr>
            <a:picLocks noChangeAspect="1"/>
          </p:cNvPicPr>
          <p:nvPr/>
        </p:nvPicPr>
        <p:blipFill>
          <a:blip r:embed="rId3"/>
          <a:stretch>
            <a:fillRect/>
          </a:stretch>
        </p:blipFill>
        <p:spPr>
          <a:xfrm>
            <a:off x="6230472" y="1371250"/>
            <a:ext cx="2429434" cy="1423497"/>
          </a:xfrm>
          <a:prstGeom prst="rect">
            <a:avLst/>
          </a:prstGeom>
          <a:ln>
            <a:noFill/>
          </a:ln>
          <a:effectLst>
            <a:softEdge rad="112500"/>
          </a:effectLst>
        </p:spPr>
      </p:pic>
    </p:spTree>
    <p:extLst>
      <p:ext uri="{BB962C8B-B14F-4D97-AF65-F5344CB8AC3E}">
        <p14:creationId xmlns:p14="http://schemas.microsoft.com/office/powerpoint/2010/main" val="399893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Workflow templates</a:t>
            </a:r>
          </a:p>
        </p:txBody>
      </p:sp>
      <p:sp>
        <p:nvSpPr>
          <p:cNvPr id="8" name="Text Placeholder 7"/>
          <p:cNvSpPr>
            <a:spLocks noGrp="1"/>
          </p:cNvSpPr>
          <p:nvPr>
            <p:ph type="body" sz="quarter" idx="12"/>
          </p:nvPr>
        </p:nvSpPr>
        <p:spPr>
          <a:xfrm>
            <a:off x="152400" y="1467253"/>
            <a:ext cx="8797850" cy="3173506"/>
          </a:xfrm>
        </p:spPr>
        <p:txBody>
          <a:bodyPr/>
          <a:lstStyle/>
          <a:p>
            <a:pPr marL="0" indent="0">
              <a:buNone/>
            </a:pPr>
            <a:r>
              <a:rPr lang="en-US" b="1" dirty="0"/>
              <a:t>Find at </a:t>
            </a:r>
            <a:r>
              <a:rPr lang="en-US" u="sng" dirty="0">
                <a:solidFill>
                  <a:srgbClr val="0070C0"/>
                </a:solidFill>
                <a:hlinkClick r:id="rId2"/>
              </a:rPr>
              <a:t>https://oc.lc/ILL-special-collections-sharing</a:t>
            </a:r>
            <a:endParaRPr lang="en-US" dirty="0"/>
          </a:p>
          <a:p>
            <a:pPr lvl="1"/>
            <a:r>
              <a:rPr lang="en-US" b="1" u="sng" dirty="0"/>
              <a:t>Borrowing</a:t>
            </a:r>
            <a:r>
              <a:rPr lang="en-US" dirty="0"/>
              <a:t> Loan, </a:t>
            </a:r>
            <a:r>
              <a:rPr lang="en-US" b="1" u="sng" dirty="0"/>
              <a:t>Lending</a:t>
            </a:r>
            <a:r>
              <a:rPr lang="en-US" dirty="0"/>
              <a:t> Loan, &amp; </a:t>
            </a:r>
            <a:r>
              <a:rPr lang="en-US" b="1" u="sng" dirty="0"/>
              <a:t>Packaging</a:t>
            </a:r>
            <a:r>
              <a:rPr lang="en-US" u="sng" dirty="0"/>
              <a:t>/</a:t>
            </a:r>
            <a:r>
              <a:rPr lang="en-US" b="1" u="sng" dirty="0"/>
              <a:t>Shipping</a:t>
            </a:r>
            <a:r>
              <a:rPr lang="en-US" u="sng" dirty="0"/>
              <a:t> </a:t>
            </a:r>
            <a:r>
              <a:rPr lang="en-US" dirty="0"/>
              <a:t>Workflows</a:t>
            </a:r>
          </a:p>
          <a:p>
            <a:pPr marL="0" indent="0">
              <a:buNone/>
            </a:pPr>
            <a:r>
              <a:rPr lang="en-US" b="1" dirty="0"/>
              <a:t>Advice</a:t>
            </a:r>
            <a:r>
              <a:rPr lang="en-US" dirty="0"/>
              <a:t>:</a:t>
            </a:r>
          </a:p>
          <a:p>
            <a:pPr marL="914400" lvl="1" indent="-457200">
              <a:buFont typeface="+mj-lt"/>
              <a:buAutoNum type="arabicPeriod"/>
            </a:pPr>
            <a:r>
              <a:rPr lang="en-US" dirty="0"/>
              <a:t>Copy templates and fill-in-the-blank of who does what and where.</a:t>
            </a:r>
          </a:p>
          <a:p>
            <a:pPr marL="914400" lvl="1" indent="-457200">
              <a:buFont typeface="+mj-lt"/>
              <a:buAutoNum type="arabicPeriod"/>
            </a:pPr>
            <a:r>
              <a:rPr lang="en-US" dirty="0"/>
              <a:t>Add steps and edit as needed.</a:t>
            </a:r>
          </a:p>
          <a:p>
            <a:pPr marL="914400" lvl="1" indent="-457200">
              <a:buFont typeface="+mj-lt"/>
              <a:buAutoNum type="arabicPeriod"/>
            </a:pPr>
            <a:r>
              <a:rPr lang="en-US" dirty="0"/>
              <a:t>If already doing, review to see how it’s working and if changes desired.</a:t>
            </a:r>
          </a:p>
        </p:txBody>
      </p:sp>
      <p:pic>
        <p:nvPicPr>
          <p:cNvPr id="5" name="Picture 4">
            <a:extLst>
              <a:ext uri="{FF2B5EF4-FFF2-40B4-BE49-F238E27FC236}">
                <a16:creationId xmlns:a16="http://schemas.microsoft.com/office/drawing/2014/main" id="{3227FBF5-172F-4C83-BF31-14F011346A27}"/>
              </a:ext>
            </a:extLst>
          </p:cNvPr>
          <p:cNvPicPr>
            <a:picLocks noChangeAspect="1"/>
          </p:cNvPicPr>
          <p:nvPr/>
        </p:nvPicPr>
        <p:blipFill rotWithShape="1">
          <a:blip r:embed="rId3"/>
          <a:srcRect t="-1446" b="57818"/>
          <a:stretch/>
        </p:blipFill>
        <p:spPr>
          <a:xfrm>
            <a:off x="5085867" y="182580"/>
            <a:ext cx="3864383" cy="1123949"/>
          </a:xfrm>
          <a:prstGeom prst="rect">
            <a:avLst/>
          </a:prstGeom>
          <a:effectLst>
            <a:softEdge rad="63500"/>
          </a:effectLst>
        </p:spPr>
      </p:pic>
    </p:spTree>
    <p:extLst>
      <p:ext uri="{BB962C8B-B14F-4D97-AF65-F5344CB8AC3E}">
        <p14:creationId xmlns:p14="http://schemas.microsoft.com/office/powerpoint/2010/main" val="314468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72" ma:contentTypeDescription="Create a new document." ma:contentTypeScope="" ma:versionID="d4118600e8bba4bf2f35d8e4373c0d34">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1779e409473dbd1cd4362a3c2c69b46a"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595e8711-e582-49f8-a14c-50549dc9ded8}" ma:internalName="TaxCatchAll" ma:showField="CatchAllData" ma:web="c908eeb5-9d00-41e0-9796-81e9ccc774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1e867eb-0ccf-46b3-a8be-678a344b568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1e867eb-0ccf-46b3-a8be-678a344b5681"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c908eeb5-9d00-41e0-9796-81e9ccc774c3" xsi:nil="true"/>
    <lcf76f155ced4ddcb4097134ff3c332f xmlns="9b9db491-4385-45f1-9eb7-7d00055b11bb">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EE6E5A-F22E-4122-AC69-A712CC8BDF36}">
  <ds:schemaRefs>
    <ds:schemaRef ds:uri="9b9db491-4385-45f1-9eb7-7d00055b11bb"/>
    <ds:schemaRef ds:uri="c908eeb5-9d00-41e0-9796-81e9ccc774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6A93364-C9FC-4AD7-AE35-470EA0E559C1}">
  <ds:schemaRefs>
    <ds:schemaRef ds:uri="Microsoft.SharePoint.Taxonomy.ContentTypeSync"/>
  </ds:schemaRefs>
</ds:datastoreItem>
</file>

<file path=customXml/itemProps3.xml><?xml version="1.0" encoding="utf-8"?>
<ds:datastoreItem xmlns:ds="http://schemas.openxmlformats.org/officeDocument/2006/customXml" ds:itemID="{E7E988F0-95B4-4FCA-A550-26E1636850FD}">
  <ds:schemaRefs>
    <ds:schemaRef ds:uri="http://purl.org/dc/terms/"/>
    <ds:schemaRef ds:uri="9b9db491-4385-45f1-9eb7-7d00055b11bb"/>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c908eeb5-9d00-41e0-9796-81e9ccc774c3"/>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595F8081-E4B0-4ACB-86C3-2F58A415E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970</Words>
  <Application>Microsoft Office PowerPoint</Application>
  <PresentationFormat>On-screen Show (16:9)</PresentationFormat>
  <Paragraphs>110</Paragraphs>
  <Slides>21</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Arial Black</vt:lpstr>
      <vt:lpstr>Calibri</vt:lpstr>
      <vt:lpstr>Courier New</vt:lpstr>
      <vt:lpstr>Nonconfidential</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SHARES discussion: Sharing Special Collections—Borrowing, lending, and packaging physical items</dc:title>
  <dc:subject> </dc:subject>
  <dc:creator>Dennis Massie, Brian Miller</dc:creator>
  <cp:lastModifiedBy>McNicol,Jeanette</cp:lastModifiedBy>
  <cp:revision>67</cp:revision>
  <dcterms:created xsi:type="dcterms:W3CDTF">2015-04-17T19:58:50Z</dcterms:created>
  <dcterms:modified xsi:type="dcterms:W3CDTF">2023-01-22T23:22:25Z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