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5"/>
    <p:sldMasterId id="2147483679" r:id="rId6"/>
  </p:sldMasterIdLst>
  <p:notesMasterIdLst>
    <p:notesMasterId r:id="rId24"/>
  </p:notesMasterIdLst>
  <p:handoutMasterIdLst>
    <p:handoutMasterId r:id="rId25"/>
  </p:handoutMasterIdLst>
  <p:sldIdLst>
    <p:sldId id="257" r:id="rId7"/>
    <p:sldId id="340" r:id="rId8"/>
    <p:sldId id="2184" r:id="rId9"/>
    <p:sldId id="2183" r:id="rId10"/>
    <p:sldId id="2185" r:id="rId11"/>
    <p:sldId id="293" r:id="rId12"/>
    <p:sldId id="292" r:id="rId13"/>
    <p:sldId id="296" r:id="rId14"/>
    <p:sldId id="300" r:id="rId15"/>
    <p:sldId id="301" r:id="rId16"/>
    <p:sldId id="306" r:id="rId17"/>
    <p:sldId id="302" r:id="rId18"/>
    <p:sldId id="303" r:id="rId19"/>
    <p:sldId id="304" r:id="rId20"/>
    <p:sldId id="305" r:id="rId21"/>
    <p:sldId id="308" r:id="rId22"/>
    <p:sldId id="309" r:id="rId23"/>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D23"/>
    <a:srgbClr val="DE6126"/>
    <a:srgbClr val="5E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38" autoAdjust="0"/>
  </p:normalViewPr>
  <p:slideViewPr>
    <p:cSldViewPr snapToGrid="0">
      <p:cViewPr varScale="1">
        <p:scale>
          <a:sx n="88" d="100"/>
          <a:sy n="88" d="100"/>
        </p:scale>
        <p:origin x="1758" y="48"/>
      </p:cViewPr>
      <p:guideLst>
        <p:guide orient="horz" pos="1808"/>
        <p:guide pos="55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11/28/2022</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F15718D-1E17-4CBD-A562-3287B6B87559}" type="datetimeFigureOut">
              <a:rPr lang="en-US" smtClean="0"/>
              <a:t>11/28/2022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52ECCE5E-9F8D-4303-86DD-BDEC2FE85A20}" type="slidenum">
              <a:rPr lang="en-US" smtClean="0"/>
              <a:t>‹#›</a:t>
            </a:fld>
            <a:endParaRPr lang="en-US"/>
          </a:p>
        </p:txBody>
      </p:sp>
    </p:spTree>
    <p:extLst>
      <p:ext uri="{BB962C8B-B14F-4D97-AF65-F5344CB8AC3E}">
        <p14:creationId xmlns:p14="http://schemas.microsoft.com/office/powerpoint/2010/main" val="453714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Incorporating a land acknowledgement as part of a virtual gathering presents a challenge as we are all (speakers and attendees) in different places, and the technology we use similarly flows over and across a multitude of landscapes. We all express gratitude towards those who were here before us and seek to learn more in paying respects to and honoring these people and we invite you to join with us in reflection, knowledge seeking, and appreciation. </a:t>
            </a:r>
            <a:endParaRPr dirty="0"/>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dirty="0"/>
          </a:p>
        </p:txBody>
      </p:sp>
      <p:sp>
        <p:nvSpPr>
          <p:cNvPr id="681" name="Google Shape;68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D2B42B-9C35-BE4B-ABC0-B2B3317CF203}" type="slidenum">
              <a:rPr lang="en-US" smtClean="0"/>
              <a:t>3</a:t>
            </a:fld>
            <a:endParaRPr lang="en-US"/>
          </a:p>
        </p:txBody>
      </p:sp>
    </p:spTree>
    <p:extLst>
      <p:ext uri="{BB962C8B-B14F-4D97-AF65-F5344CB8AC3E}">
        <p14:creationId xmlns:p14="http://schemas.microsoft.com/office/powerpoint/2010/main" val="810137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Today we will be spending two hours together, and our hope is that this participatory format will allow us to engage, learn from, and appreciate the experiences of others. It means that for many of you as introverts, you may be internally groaning right now. But our experience is that, even for introverts, this type of meeting format can be highly motivating and energizing.</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goals for this workshop are to help facilitate interactions that are:</a:t>
            </a:r>
          </a:p>
          <a:p>
            <a:pPr lvl="1"/>
            <a:r>
              <a:rPr lang="en-US" sz="1200" kern="1200" dirty="0">
                <a:solidFill>
                  <a:schemeClr val="tx1"/>
                </a:solidFill>
                <a:effectLst/>
                <a:latin typeface="+mn-lt"/>
                <a:ea typeface="+mn-ea"/>
                <a:cs typeface="+mn-cs"/>
              </a:rPr>
              <a:t>Intentional</a:t>
            </a:r>
          </a:p>
          <a:p>
            <a:pPr lvl="1"/>
            <a:r>
              <a:rPr lang="en-US" sz="1200" kern="1200" dirty="0">
                <a:solidFill>
                  <a:schemeClr val="tx1"/>
                </a:solidFill>
                <a:effectLst/>
                <a:latin typeface="+mn-lt"/>
                <a:ea typeface="+mn-ea"/>
                <a:cs typeface="+mn-cs"/>
              </a:rPr>
              <a:t>Meaningful</a:t>
            </a:r>
          </a:p>
          <a:p>
            <a:pPr lvl="1"/>
            <a:r>
              <a:rPr lang="en-US" sz="1200" kern="1200" dirty="0">
                <a:solidFill>
                  <a:schemeClr val="tx1"/>
                </a:solidFill>
                <a:effectLst/>
                <a:latin typeface="+mn-lt"/>
                <a:ea typeface="+mn-ea"/>
                <a:cs typeface="+mn-cs"/>
              </a:rPr>
              <a:t>Open and present</a:t>
            </a:r>
          </a:p>
          <a:p>
            <a:pPr lvl="1"/>
            <a:r>
              <a:rPr lang="en-US" sz="1200" kern="1200" dirty="0">
                <a:solidFill>
                  <a:schemeClr val="tx1"/>
                </a:solidFill>
                <a:effectLst/>
                <a:latin typeface="+mn-lt"/>
                <a:ea typeface="+mn-ea"/>
                <a:cs typeface="+mn-cs"/>
              </a:rPr>
              <a:t>. . .and to help us move toward common goals</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do that, we ask that each of you make an effort to:</a:t>
            </a:r>
          </a:p>
          <a:p>
            <a:pPr lvl="1"/>
            <a:r>
              <a:rPr lang="en-US" sz="1200" kern="1200" dirty="0">
                <a:solidFill>
                  <a:schemeClr val="tx1"/>
                </a:solidFill>
                <a:effectLst/>
                <a:latin typeface="+mn-lt"/>
                <a:ea typeface="+mn-ea"/>
                <a:cs typeface="+mn-cs"/>
              </a:rPr>
              <a:t>Be present (undistracted, curious, fully present, and no devices)</a:t>
            </a:r>
          </a:p>
          <a:p>
            <a:pPr lvl="1"/>
            <a:r>
              <a:rPr lang="en-US" sz="1200" kern="1200" dirty="0">
                <a:solidFill>
                  <a:schemeClr val="tx1"/>
                </a:solidFill>
                <a:effectLst/>
                <a:latin typeface="+mn-lt"/>
                <a:ea typeface="+mn-ea"/>
                <a:cs typeface="+mn-cs"/>
              </a:rPr>
              <a:t>Participate (. . . listen fully. Be curious, but without judgement)</a:t>
            </a:r>
          </a:p>
          <a:p>
            <a:pPr lvl="1"/>
            <a:r>
              <a:rPr lang="en-US" sz="1200" kern="1200" dirty="0">
                <a:solidFill>
                  <a:schemeClr val="tx1"/>
                </a:solidFill>
                <a:effectLst/>
                <a:latin typeface="+mn-lt"/>
                <a:ea typeface="+mn-ea"/>
                <a:cs typeface="+mn-cs"/>
              </a:rPr>
              <a:t>Contribute (. . . be willing to share, converse, and engage)</a:t>
            </a:r>
          </a:p>
          <a:p>
            <a:pPr lvl="1"/>
            <a:r>
              <a:rPr lang="en-US" sz="1200" kern="1200" dirty="0">
                <a:solidFill>
                  <a:schemeClr val="tx1"/>
                </a:solidFill>
                <a:effectLst/>
                <a:latin typeface="+mn-lt"/>
                <a:ea typeface="+mn-ea"/>
                <a:cs typeface="+mn-cs"/>
              </a:rPr>
              <a:t>Co-create (recognize your important role as a contributor to the team, without worrying who contributed what part to the whole). In other words, leave your ego outside.</a:t>
            </a:r>
          </a:p>
          <a:p>
            <a:endParaRPr lang="en-US" dirty="0"/>
          </a:p>
        </p:txBody>
      </p:sp>
      <p:sp>
        <p:nvSpPr>
          <p:cNvPr id="4" name="Slide Number Placeholder 3"/>
          <p:cNvSpPr>
            <a:spLocks noGrp="1"/>
          </p:cNvSpPr>
          <p:nvPr>
            <p:ph type="sldNum" sz="quarter" idx="5"/>
          </p:nvPr>
        </p:nvSpPr>
        <p:spPr/>
        <p:txBody>
          <a:bodyPr/>
          <a:lstStyle/>
          <a:p>
            <a:fld id="{19D2B42B-9C35-BE4B-ABC0-B2B3317CF203}" type="slidenum">
              <a:rPr lang="en-US" smtClean="0"/>
              <a:t>4</a:t>
            </a:fld>
            <a:endParaRPr lang="en-US"/>
          </a:p>
        </p:txBody>
      </p:sp>
    </p:spTree>
    <p:extLst>
      <p:ext uri="{BB962C8B-B14F-4D97-AF65-F5344CB8AC3E}">
        <p14:creationId xmlns:p14="http://schemas.microsoft.com/office/powerpoint/2010/main" val="2801120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3994"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May 24, 2021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userDrawn="1"/>
        </p:nvPicPr>
        <p:blipFill>
          <a:blip r:embed="rId3"/>
          <a:stretch>
            <a:fillRect/>
          </a:stretch>
        </p:blipFill>
        <p:spPr>
          <a:xfrm>
            <a:off x="4583338" y="0"/>
            <a:ext cx="4578960" cy="4388000"/>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5623078"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OCLC RLP Works-in-Progress Webinar • July 9, 2019</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3A3A1155-829A-493B-A8F8-A75F21FF4BDE}"/>
              </a:ext>
            </a:extLst>
          </p:cNvPr>
          <p:cNvSpPr>
            <a:spLocks noGrp="1"/>
          </p:cNvSpPr>
          <p:nvPr>
            <p:ph type="sldNum" sz="quarter" idx="4"/>
          </p:nvPr>
        </p:nvSpPr>
        <p:spPr>
          <a:xfrm>
            <a:off x="1" y="4664314"/>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388624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560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78" r:id="rId6"/>
    <p:sldLayoutId id="2147483669" r:id="rId7"/>
    <p:sldLayoutId id="2147483677"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75" r:id="rId1"/>
    <p:sldLayoutId id="2147483656" r:id="rId2"/>
    <p:sldLayoutId id="2147483676" r:id="rId3"/>
    <p:sldLayoutId id="2147483658" r:id="rId4"/>
    <p:sldLayoutId id="2147483650" r:id="rId5"/>
    <p:sldLayoutId id="2147483682" r:id="rId6"/>
    <p:sldLayoutId id="214748368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go.osu.edu/osuillspeccollflowcharts" TargetMode="External"/><Relationship Id="rId2" Type="http://schemas.openxmlformats.org/officeDocument/2006/relationships/hyperlink" Target="https://go.osu.edu/osuillspeccollprocedures" TargetMode="Externa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oc.lc/ILL-special-collections-sharing"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oc.lc/ILL-special-collections-sharing"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
          <p:cNvSpPr txBox="1"/>
          <p:nvPr/>
        </p:nvSpPr>
        <p:spPr>
          <a:xfrm>
            <a:off x="1501380" y="883875"/>
            <a:ext cx="6136481" cy="2406253"/>
          </a:xfrm>
          <a:prstGeom prst="rect">
            <a:avLst/>
          </a:prstGeom>
          <a:noFill/>
          <a:ln>
            <a:noFill/>
          </a:ln>
        </p:spPr>
        <p:txBody>
          <a:bodyPr spcFirstLastPara="1" wrap="square" lIns="68569" tIns="34275" rIns="68569" bIns="34275" anchor="t" anchorCtr="0">
            <a:noAutofit/>
          </a:bodyPr>
          <a:lstStyle/>
          <a:p>
            <a:pPr algn="ctr">
              <a:buClr>
                <a:schemeClr val="dk2"/>
              </a:buClr>
              <a:buSzPts val="3600"/>
            </a:pPr>
            <a:r>
              <a:rPr lang="en-US" sz="2700" b="1" i="1">
                <a:solidFill>
                  <a:schemeClr val="dk2"/>
                </a:solidFill>
                <a:latin typeface="Arial"/>
                <a:ea typeface="Arial"/>
                <a:cs typeface="Arial"/>
                <a:sym typeface="Arial"/>
              </a:rPr>
              <a:t>We acknowledge and celebrate the Indigenous people on whose traditional land and airways we meet, and pay our respect to the elders past and present</a:t>
            </a:r>
            <a:endParaRPr sz="1350"/>
          </a:p>
        </p:txBody>
      </p:sp>
      <p:sp>
        <p:nvSpPr>
          <p:cNvPr id="684" name="Google Shape;684;p2"/>
          <p:cNvSpPr/>
          <p:nvPr/>
        </p:nvSpPr>
        <p:spPr>
          <a:xfrm>
            <a:off x="1835871" y="3611243"/>
            <a:ext cx="5472259" cy="484718"/>
          </a:xfrm>
          <a:prstGeom prst="rect">
            <a:avLst/>
          </a:prstGeom>
          <a:noFill/>
          <a:ln>
            <a:noFill/>
          </a:ln>
        </p:spPr>
        <p:txBody>
          <a:bodyPr spcFirstLastPara="1" wrap="square" lIns="68569" tIns="34275" rIns="68569" bIns="34275" anchor="t" anchorCtr="0">
            <a:spAutoFit/>
          </a:bodyPr>
          <a:lstStyle/>
          <a:p>
            <a:pPr algn="ctr"/>
            <a:r>
              <a:rPr lang="en-US" sz="1350" i="1">
                <a:solidFill>
                  <a:srgbClr val="000000"/>
                </a:solidFill>
                <a:latin typeface="Arial"/>
                <a:ea typeface="Arial"/>
                <a:cs typeface="Arial"/>
                <a:sym typeface="Arial"/>
              </a:rPr>
              <a:t>If you are unsure whose land you are currently residing upon, we encourage you to visit native-land.ca</a:t>
            </a:r>
            <a:endParaRPr sz="135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dirty="0"/>
              <a:t>Considerations for whole works</a:t>
            </a:r>
          </a:p>
        </p:txBody>
      </p:sp>
      <p:sp>
        <p:nvSpPr>
          <p:cNvPr id="8" name="Text Placeholder 7"/>
          <p:cNvSpPr>
            <a:spLocks noGrp="1"/>
          </p:cNvSpPr>
          <p:nvPr>
            <p:ph type="body" sz="quarter" idx="12"/>
          </p:nvPr>
        </p:nvSpPr>
        <p:spPr>
          <a:xfrm>
            <a:off x="340786" y="1029746"/>
            <a:ext cx="8439148" cy="3533288"/>
          </a:xfrm>
        </p:spPr>
        <p:txBody>
          <a:bodyPr/>
          <a:lstStyle/>
          <a:p>
            <a:r>
              <a:rPr lang="en-US" b="1" dirty="0"/>
              <a:t>What level of scanning </a:t>
            </a:r>
            <a:r>
              <a:rPr lang="en-US" dirty="0"/>
              <a:t>will you provide?</a:t>
            </a:r>
          </a:p>
          <a:p>
            <a:pPr lvl="1"/>
            <a:r>
              <a:rPr lang="en-US" dirty="0"/>
              <a:t>On-the-fly production scanning; OR</a:t>
            </a:r>
          </a:p>
          <a:p>
            <a:pPr lvl="1"/>
            <a:r>
              <a:rPr lang="en-US" dirty="0"/>
              <a:t>Archival quality scanning </a:t>
            </a:r>
            <a:r>
              <a:rPr lang="en-US" dirty="0">
                <a:sym typeface="Wingdings" panose="05000000000000000000" pitchFamily="2" charset="2"/>
              </a:rPr>
              <a:t> Repository? Hathi? Internet Archive?</a:t>
            </a:r>
            <a:endParaRPr lang="en-US" dirty="0"/>
          </a:p>
          <a:p>
            <a:r>
              <a:rPr lang="en-US" b="1" dirty="0"/>
              <a:t>What will you digitize </a:t>
            </a:r>
            <a:r>
              <a:rPr lang="en-US" dirty="0"/>
              <a:t>(being mindful of copyright!)?</a:t>
            </a:r>
          </a:p>
          <a:p>
            <a:pPr marL="914400" lvl="1" indent="-457200">
              <a:buFont typeface="+mj-lt"/>
              <a:buAutoNum type="arabicPeriod"/>
            </a:pPr>
            <a:r>
              <a:rPr lang="en-US" dirty="0"/>
              <a:t>Public domain items </a:t>
            </a:r>
          </a:p>
          <a:p>
            <a:pPr marL="914400" lvl="1" indent="-457200">
              <a:buFont typeface="+mj-lt"/>
              <a:buAutoNum type="arabicPeriod"/>
            </a:pPr>
            <a:r>
              <a:rPr lang="en-US" dirty="0"/>
              <a:t>Orphan works</a:t>
            </a:r>
          </a:p>
          <a:p>
            <a:pPr marL="914400" lvl="1" indent="-457200">
              <a:buFont typeface="+mj-lt"/>
              <a:buAutoNum type="arabicPeriod"/>
            </a:pPr>
            <a:r>
              <a:rPr lang="en-US" dirty="0"/>
              <a:t>108(h) last 20 years of copyright</a:t>
            </a:r>
          </a:p>
          <a:p>
            <a:pPr marL="914400" lvl="1" indent="-457200">
              <a:buFont typeface="+mj-lt"/>
              <a:buAutoNum type="arabicPeriod"/>
            </a:pPr>
            <a:r>
              <a:rPr lang="en-US" dirty="0"/>
              <a:t>Fair Use analysis on recent imprints</a:t>
            </a:r>
          </a:p>
          <a:p>
            <a:pPr marL="914400" lvl="1" indent="-457200">
              <a:buFont typeface="+mj-lt"/>
              <a:buAutoNum type="arabicPeriod"/>
            </a:pPr>
            <a:r>
              <a:rPr lang="en-US" dirty="0"/>
              <a:t>Items where your institution owns the copyright</a:t>
            </a:r>
          </a:p>
          <a:p>
            <a:endParaRPr lang="en-US" dirty="0"/>
          </a:p>
        </p:txBody>
      </p:sp>
      <p:pic>
        <p:nvPicPr>
          <p:cNvPr id="3" name="Picture 2">
            <a:extLst>
              <a:ext uri="{FF2B5EF4-FFF2-40B4-BE49-F238E27FC236}">
                <a16:creationId xmlns:a16="http://schemas.microsoft.com/office/drawing/2014/main" id="{D12D4757-29AA-468E-B5FF-F367E98C2ADB}"/>
              </a:ext>
            </a:extLst>
          </p:cNvPr>
          <p:cNvPicPr>
            <a:picLocks noChangeAspect="1"/>
          </p:cNvPicPr>
          <p:nvPr/>
        </p:nvPicPr>
        <p:blipFill rotWithShape="1">
          <a:blip r:embed="rId2"/>
          <a:srcRect l="35137" t="3474" r="28842" b="48184"/>
          <a:stretch/>
        </p:blipFill>
        <p:spPr>
          <a:xfrm>
            <a:off x="6924676" y="2644347"/>
            <a:ext cx="1521870" cy="2042401"/>
          </a:xfrm>
          <a:prstGeom prst="rect">
            <a:avLst/>
          </a:prstGeom>
        </p:spPr>
      </p:pic>
    </p:spTree>
    <p:extLst>
      <p:ext uri="{BB962C8B-B14F-4D97-AF65-F5344CB8AC3E}">
        <p14:creationId xmlns:p14="http://schemas.microsoft.com/office/powerpoint/2010/main" val="245131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228106" cy="769441"/>
          </a:xfrm>
        </p:spPr>
        <p:txBody>
          <a:bodyPr/>
          <a:lstStyle/>
          <a:p>
            <a:r>
              <a:rPr lang="en-US" sz="4400" dirty="0"/>
              <a:t>Example</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7472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dirty="0"/>
              <a:t>The Ohio State University Libraries</a:t>
            </a:r>
          </a:p>
        </p:txBody>
      </p:sp>
      <p:sp>
        <p:nvSpPr>
          <p:cNvPr id="8" name="Text Placeholder 7"/>
          <p:cNvSpPr>
            <a:spLocks noGrp="1"/>
          </p:cNvSpPr>
          <p:nvPr>
            <p:ph type="body" sz="quarter" idx="12"/>
          </p:nvPr>
        </p:nvSpPr>
        <p:spPr>
          <a:xfrm>
            <a:off x="352426" y="1549700"/>
            <a:ext cx="8439148" cy="2726465"/>
          </a:xfrm>
        </p:spPr>
        <p:txBody>
          <a:bodyPr/>
          <a:lstStyle/>
          <a:p>
            <a:pPr marL="0" indent="0">
              <a:buNone/>
            </a:pPr>
            <a:r>
              <a:rPr lang="en-US" sz="1800" b="1" dirty="0"/>
              <a:t>ILL-Special Collections procedures</a:t>
            </a:r>
          </a:p>
          <a:p>
            <a:pPr marL="0" indent="0">
              <a:buNone/>
            </a:pPr>
            <a:r>
              <a:rPr lang="en-US" sz="1800" dirty="0">
                <a:hlinkClick r:id="rId2"/>
              </a:rPr>
              <a:t>https://go.osu.edu/osuillspeccollprocedures</a:t>
            </a:r>
            <a:r>
              <a:rPr lang="en-US" sz="1800" dirty="0"/>
              <a:t> </a:t>
            </a:r>
          </a:p>
          <a:p>
            <a:endParaRPr lang="en-US" sz="1800" dirty="0"/>
          </a:p>
          <a:p>
            <a:pPr marL="0" indent="0">
              <a:buNone/>
            </a:pPr>
            <a:r>
              <a:rPr lang="en-US" sz="1800" b="1" dirty="0"/>
              <a:t>ILL-Special Collections flowcharts</a:t>
            </a:r>
          </a:p>
          <a:p>
            <a:pPr marL="0" indent="0">
              <a:buNone/>
            </a:pPr>
            <a:r>
              <a:rPr lang="en-US" sz="1800" dirty="0">
                <a:hlinkClick r:id="rId3"/>
              </a:rPr>
              <a:t>https://go.osu.edu/osuillspeccollflowcharts</a:t>
            </a:r>
            <a:r>
              <a:rPr lang="en-US" sz="1800" dirty="0"/>
              <a:t> </a:t>
            </a:r>
          </a:p>
          <a:p>
            <a:endParaRPr lang="en-US" dirty="0"/>
          </a:p>
        </p:txBody>
      </p:sp>
      <p:pic>
        <p:nvPicPr>
          <p:cNvPr id="2" name="Picture 1">
            <a:extLst>
              <a:ext uri="{FF2B5EF4-FFF2-40B4-BE49-F238E27FC236}">
                <a16:creationId xmlns:a16="http://schemas.microsoft.com/office/drawing/2014/main" id="{9B2C3E19-E577-4019-ACA8-339032897420}"/>
              </a:ext>
            </a:extLst>
          </p:cNvPr>
          <p:cNvPicPr>
            <a:picLocks noChangeAspect="1"/>
          </p:cNvPicPr>
          <p:nvPr/>
        </p:nvPicPr>
        <p:blipFill rotWithShape="1">
          <a:blip r:embed="rId4"/>
          <a:srcRect l="24602" t="14466" r="25955"/>
          <a:stretch/>
        </p:blipFill>
        <p:spPr>
          <a:xfrm rot="21184629">
            <a:off x="5096473" y="1074017"/>
            <a:ext cx="3203167" cy="3309378"/>
          </a:xfrm>
          <a:prstGeom prst="rect">
            <a:avLst/>
          </a:prstGeom>
          <a:ln>
            <a:solidFill>
              <a:schemeClr val="tx1"/>
            </a:solidFill>
          </a:ln>
        </p:spPr>
      </p:pic>
      <p:pic>
        <p:nvPicPr>
          <p:cNvPr id="5" name="Picture 4">
            <a:extLst>
              <a:ext uri="{FF2B5EF4-FFF2-40B4-BE49-F238E27FC236}">
                <a16:creationId xmlns:a16="http://schemas.microsoft.com/office/drawing/2014/main" id="{33B300FD-C6C8-4904-9C2A-EDACE298EC66}"/>
              </a:ext>
            </a:extLst>
          </p:cNvPr>
          <p:cNvPicPr>
            <a:picLocks noChangeAspect="1"/>
          </p:cNvPicPr>
          <p:nvPr/>
        </p:nvPicPr>
        <p:blipFill rotWithShape="1">
          <a:blip r:embed="rId5"/>
          <a:srcRect l="27829" t="14292" r="32096" b="50000"/>
          <a:stretch/>
        </p:blipFill>
        <p:spPr>
          <a:xfrm rot="477520">
            <a:off x="6331132" y="3089425"/>
            <a:ext cx="2647404" cy="1408797"/>
          </a:xfrm>
          <a:prstGeom prst="rect">
            <a:avLst/>
          </a:prstGeom>
          <a:ln>
            <a:solidFill>
              <a:schemeClr val="tx1"/>
            </a:solidFill>
          </a:ln>
        </p:spPr>
      </p:pic>
    </p:spTree>
    <p:extLst>
      <p:ext uri="{BB962C8B-B14F-4D97-AF65-F5344CB8AC3E}">
        <p14:creationId xmlns:p14="http://schemas.microsoft.com/office/powerpoint/2010/main" val="47325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dirty="0"/>
              <a:t>The Ohio State University Libraries</a:t>
            </a:r>
          </a:p>
          <a:p>
            <a:endParaRPr lang="en-US" dirty="0"/>
          </a:p>
        </p:txBody>
      </p:sp>
      <p:sp>
        <p:nvSpPr>
          <p:cNvPr id="8" name="Text Placeholder 7"/>
          <p:cNvSpPr>
            <a:spLocks noGrp="1"/>
          </p:cNvSpPr>
          <p:nvPr>
            <p:ph type="body" sz="quarter" idx="12"/>
          </p:nvPr>
        </p:nvSpPr>
        <p:spPr>
          <a:xfrm>
            <a:off x="352426" y="1208517"/>
            <a:ext cx="8439148" cy="2726465"/>
          </a:xfrm>
        </p:spPr>
        <p:txBody>
          <a:bodyPr/>
          <a:lstStyle/>
          <a:p>
            <a:r>
              <a:rPr lang="en-US" dirty="0"/>
              <a:t>7 special collections under the OSU symbol </a:t>
            </a:r>
          </a:p>
          <a:p>
            <a:pPr lvl="1"/>
            <a:r>
              <a:rPr lang="en-US" dirty="0"/>
              <a:t>320,000+ titles; 515,000+ items</a:t>
            </a:r>
          </a:p>
          <a:p>
            <a:pPr lvl="1"/>
            <a:r>
              <a:rPr lang="en-US" dirty="0"/>
              <a:t>4 in Thompson Library (where ILL office is also located)</a:t>
            </a:r>
          </a:p>
          <a:p>
            <a:pPr lvl="1"/>
            <a:r>
              <a:rPr lang="en-US" dirty="0"/>
              <a:t>3 in other campus buildings</a:t>
            </a:r>
          </a:p>
        </p:txBody>
      </p:sp>
      <p:pic>
        <p:nvPicPr>
          <p:cNvPr id="2" name="Picture 1">
            <a:extLst>
              <a:ext uri="{FF2B5EF4-FFF2-40B4-BE49-F238E27FC236}">
                <a16:creationId xmlns:a16="http://schemas.microsoft.com/office/drawing/2014/main" id="{8395C2F1-C462-44C9-BCE8-D5DDFF07E7C5}"/>
              </a:ext>
            </a:extLst>
          </p:cNvPr>
          <p:cNvPicPr>
            <a:picLocks noChangeAspect="1"/>
          </p:cNvPicPr>
          <p:nvPr/>
        </p:nvPicPr>
        <p:blipFill>
          <a:blip r:embed="rId2"/>
          <a:stretch>
            <a:fillRect/>
          </a:stretch>
        </p:blipFill>
        <p:spPr>
          <a:xfrm>
            <a:off x="198478" y="2987850"/>
            <a:ext cx="1346139" cy="1346139"/>
          </a:xfrm>
          <a:prstGeom prst="rect">
            <a:avLst/>
          </a:prstGeom>
        </p:spPr>
      </p:pic>
      <p:pic>
        <p:nvPicPr>
          <p:cNvPr id="5" name="Picture 4">
            <a:extLst>
              <a:ext uri="{FF2B5EF4-FFF2-40B4-BE49-F238E27FC236}">
                <a16:creationId xmlns:a16="http://schemas.microsoft.com/office/drawing/2014/main" id="{90397918-29EA-4991-8E14-6FF03531D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671" y="3174039"/>
            <a:ext cx="1179803" cy="1179803"/>
          </a:xfrm>
          <a:prstGeom prst="rect">
            <a:avLst/>
          </a:prstGeom>
        </p:spPr>
      </p:pic>
      <p:pic>
        <p:nvPicPr>
          <p:cNvPr id="6" name="Picture 5">
            <a:extLst>
              <a:ext uri="{FF2B5EF4-FFF2-40B4-BE49-F238E27FC236}">
                <a16:creationId xmlns:a16="http://schemas.microsoft.com/office/drawing/2014/main" id="{E5C06901-BCA5-4BE1-9F7F-C9AFE52C8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0528">
            <a:off x="1443730" y="2910968"/>
            <a:ext cx="1386817" cy="1386817"/>
          </a:xfrm>
          <a:prstGeom prst="rect">
            <a:avLst/>
          </a:prstGeom>
        </p:spPr>
      </p:pic>
      <p:pic>
        <p:nvPicPr>
          <p:cNvPr id="7" name="Picture 6">
            <a:extLst>
              <a:ext uri="{FF2B5EF4-FFF2-40B4-BE49-F238E27FC236}">
                <a16:creationId xmlns:a16="http://schemas.microsoft.com/office/drawing/2014/main" id="{00DA4E7D-2274-49F3-B435-96128DB8CF2F}"/>
              </a:ext>
            </a:extLst>
          </p:cNvPr>
          <p:cNvPicPr>
            <a:picLocks noChangeAspect="1"/>
          </p:cNvPicPr>
          <p:nvPr/>
        </p:nvPicPr>
        <p:blipFill rotWithShape="1">
          <a:blip r:embed="rId5">
            <a:extLst>
              <a:ext uri="{28A0092B-C50C-407E-A947-70E740481C1C}">
                <a14:useLocalDpi xmlns:a14="http://schemas.microsoft.com/office/drawing/2010/main" val="0"/>
              </a:ext>
            </a:extLst>
          </a:blip>
          <a:srcRect l="34056" r="33301"/>
          <a:stretch/>
        </p:blipFill>
        <p:spPr>
          <a:xfrm>
            <a:off x="7465318" y="2991823"/>
            <a:ext cx="1314616" cy="1149623"/>
          </a:xfrm>
          <a:prstGeom prst="rect">
            <a:avLst/>
          </a:prstGeom>
        </p:spPr>
      </p:pic>
      <p:pic>
        <p:nvPicPr>
          <p:cNvPr id="9" name="Picture 8">
            <a:extLst>
              <a:ext uri="{FF2B5EF4-FFF2-40B4-BE49-F238E27FC236}">
                <a16:creationId xmlns:a16="http://schemas.microsoft.com/office/drawing/2014/main" id="{547946DA-62C7-4258-8C75-9F522DD99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1619">
            <a:off x="3887440" y="2982600"/>
            <a:ext cx="1369119" cy="1369119"/>
          </a:xfrm>
          <a:prstGeom prst="rect">
            <a:avLst/>
          </a:prstGeom>
        </p:spPr>
      </p:pic>
      <p:pic>
        <p:nvPicPr>
          <p:cNvPr id="11" name="Picture 10">
            <a:extLst>
              <a:ext uri="{FF2B5EF4-FFF2-40B4-BE49-F238E27FC236}">
                <a16:creationId xmlns:a16="http://schemas.microsoft.com/office/drawing/2014/main" id="{EA5B6A90-B8AD-4850-9998-7D3096AB5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41644">
            <a:off x="5173989" y="3032024"/>
            <a:ext cx="1256566" cy="1256566"/>
          </a:xfrm>
          <a:prstGeom prst="rect">
            <a:avLst/>
          </a:prstGeom>
        </p:spPr>
      </p:pic>
      <p:pic>
        <p:nvPicPr>
          <p:cNvPr id="12" name="Picture 11">
            <a:extLst>
              <a:ext uri="{FF2B5EF4-FFF2-40B4-BE49-F238E27FC236}">
                <a16:creationId xmlns:a16="http://schemas.microsoft.com/office/drawing/2014/main" id="{CCE77135-FFB1-4401-A20E-B697D36E4C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88762">
            <a:off x="6313071" y="3120602"/>
            <a:ext cx="1138472" cy="1138472"/>
          </a:xfrm>
          <a:prstGeom prst="rect">
            <a:avLst/>
          </a:prstGeom>
        </p:spPr>
      </p:pic>
    </p:spTree>
    <p:extLst>
      <p:ext uri="{BB962C8B-B14F-4D97-AF65-F5344CB8AC3E}">
        <p14:creationId xmlns:p14="http://schemas.microsoft.com/office/powerpoint/2010/main" val="348298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A89C6C9-0C28-4820-8D7E-DB56B5F16766}"/>
              </a:ext>
            </a:extLst>
          </p:cNvPr>
          <p:cNvSpPr/>
          <p:nvPr/>
        </p:nvSpPr>
        <p:spPr>
          <a:xfrm>
            <a:off x="6261846" y="2330824"/>
            <a:ext cx="1813021" cy="2324431"/>
          </a:xfrm>
          <a:prstGeom prst="roundRect">
            <a:avLst/>
          </a:prstGeom>
          <a:solidFill>
            <a:schemeClr val="tx1"/>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p:nvPr>
        </p:nvSpPr>
        <p:spPr>
          <a:xfrm>
            <a:off x="352426" y="187606"/>
            <a:ext cx="8439148" cy="686442"/>
          </a:xfrm>
        </p:spPr>
        <p:txBody>
          <a:bodyPr/>
          <a:lstStyle/>
          <a:p>
            <a:r>
              <a:rPr lang="en-US" dirty="0"/>
              <a:t>The Ohio State University Libraries</a:t>
            </a:r>
          </a:p>
          <a:p>
            <a:endParaRPr lang="en-US" dirty="0"/>
          </a:p>
        </p:txBody>
      </p:sp>
      <p:sp>
        <p:nvSpPr>
          <p:cNvPr id="8" name="Text Placeholder 7"/>
          <p:cNvSpPr>
            <a:spLocks noGrp="1"/>
          </p:cNvSpPr>
          <p:nvPr>
            <p:ph type="body" sz="quarter" idx="12"/>
          </p:nvPr>
        </p:nvSpPr>
        <p:spPr>
          <a:xfrm>
            <a:off x="352426" y="852828"/>
            <a:ext cx="8439148" cy="2726465"/>
          </a:xfrm>
        </p:spPr>
        <p:txBody>
          <a:bodyPr/>
          <a:lstStyle/>
          <a:p>
            <a:r>
              <a:rPr lang="en-US" b="1" dirty="0"/>
              <a:t>Volume of requests </a:t>
            </a:r>
          </a:p>
          <a:p>
            <a:pPr lvl="1"/>
            <a:r>
              <a:rPr lang="en-US" dirty="0"/>
              <a:t>Scans of small articles/chapters:			9 per month</a:t>
            </a:r>
          </a:p>
          <a:p>
            <a:pPr lvl="1"/>
            <a:r>
              <a:rPr lang="en-US" dirty="0"/>
              <a:t>Digitizing entire works:					4 or 5 per year	</a:t>
            </a:r>
          </a:p>
          <a:p>
            <a:r>
              <a:rPr lang="en-US" b="1" dirty="0"/>
              <a:t>Equipment</a:t>
            </a:r>
            <a:r>
              <a:rPr lang="en-US" dirty="0"/>
              <a:t>	</a:t>
            </a:r>
          </a:p>
        </p:txBody>
      </p:sp>
      <p:pic>
        <p:nvPicPr>
          <p:cNvPr id="4" name="Picture 3" descr="d82522c0-372b-4eb2-9b8c-afb136773855@prod">
            <a:extLst>
              <a:ext uri="{FF2B5EF4-FFF2-40B4-BE49-F238E27FC236}">
                <a16:creationId xmlns:a16="http://schemas.microsoft.com/office/drawing/2014/main" id="{A64490A7-B6AE-426B-A712-2E71BE9E7E98}"/>
              </a:ext>
            </a:extLst>
          </p:cNvPr>
          <p:cNvPicPr>
            <a:picLocks noGrp="1" noChangeAspect="1" noChangeArrowheads="1"/>
          </p:cNvPicPr>
          <p:nvPr/>
        </p:nvPicPr>
        <p:blipFill rotWithShape="1">
          <a:blip r:embed="rId2" cstate="print">
            <a:extLst>
              <a:ext uri="{28A0092B-C50C-407E-A947-70E740481C1C}">
                <a14:useLocalDpi xmlns:a14="http://schemas.microsoft.com/office/drawing/2010/main" val="0"/>
              </a:ext>
            </a:extLst>
          </a:blip>
          <a:srcRect t="12290" b="7887"/>
          <a:stretch/>
        </p:blipFill>
        <p:spPr bwMode="auto">
          <a:xfrm>
            <a:off x="4572000" y="2235789"/>
            <a:ext cx="2339182" cy="2490181"/>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4e505293-f952-4227-ad97-e63ca256d403@prod">
            <a:extLst>
              <a:ext uri="{FF2B5EF4-FFF2-40B4-BE49-F238E27FC236}">
                <a16:creationId xmlns:a16="http://schemas.microsoft.com/office/drawing/2014/main" id="{6237BB9D-18CC-49D1-8DAF-167EB7366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210"/>
          <a:stretch/>
        </p:blipFill>
        <p:spPr bwMode="auto">
          <a:xfrm>
            <a:off x="1069133" y="2596877"/>
            <a:ext cx="3233584" cy="212909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08FF2CB-118A-47E6-A98E-FDFF0114F21A}"/>
              </a:ext>
            </a:extLst>
          </p:cNvPr>
          <p:cNvSpPr txBox="1"/>
          <p:nvPr/>
        </p:nvSpPr>
        <p:spPr>
          <a:xfrm>
            <a:off x="2756306" y="2752166"/>
            <a:ext cx="1443317" cy="646331"/>
          </a:xfrm>
          <a:prstGeom prst="rect">
            <a:avLst/>
          </a:prstGeom>
          <a:noFill/>
        </p:spPr>
        <p:txBody>
          <a:bodyPr wrap="square" rtlCol="0">
            <a:spAutoFit/>
          </a:bodyPr>
          <a:lstStyle/>
          <a:p>
            <a:pPr algn="ctr"/>
            <a:r>
              <a:rPr lang="en-US" sz="1200" dirty="0" err="1">
                <a:solidFill>
                  <a:schemeClr val="bg1"/>
                </a:solidFill>
              </a:rPr>
              <a:t>Plustek</a:t>
            </a:r>
            <a:r>
              <a:rPr lang="en-US" sz="1200" dirty="0">
                <a:solidFill>
                  <a:schemeClr val="bg1"/>
                </a:solidFill>
              </a:rPr>
              <a:t> and </a:t>
            </a:r>
            <a:r>
              <a:rPr lang="en-US" sz="1200" dirty="0" err="1">
                <a:solidFill>
                  <a:schemeClr val="bg1"/>
                </a:solidFill>
              </a:rPr>
              <a:t>Scannx</a:t>
            </a:r>
            <a:r>
              <a:rPr lang="en-US" sz="1200" dirty="0">
                <a:solidFill>
                  <a:schemeClr val="bg1"/>
                </a:solidFill>
              </a:rPr>
              <a:t> book edge scanners</a:t>
            </a:r>
          </a:p>
        </p:txBody>
      </p:sp>
      <p:sp>
        <p:nvSpPr>
          <p:cNvPr id="7" name="TextBox 6">
            <a:extLst>
              <a:ext uri="{FF2B5EF4-FFF2-40B4-BE49-F238E27FC236}">
                <a16:creationId xmlns:a16="http://schemas.microsoft.com/office/drawing/2014/main" id="{FB1126A8-A4FC-49DF-9A59-56B0095684B6}"/>
              </a:ext>
            </a:extLst>
          </p:cNvPr>
          <p:cNvSpPr txBox="1"/>
          <p:nvPr/>
        </p:nvSpPr>
        <p:spPr>
          <a:xfrm>
            <a:off x="6714169" y="2880714"/>
            <a:ext cx="1443317" cy="1200329"/>
          </a:xfrm>
          <a:prstGeom prst="rect">
            <a:avLst/>
          </a:prstGeom>
          <a:noFill/>
        </p:spPr>
        <p:txBody>
          <a:bodyPr wrap="square" rtlCol="0">
            <a:spAutoFit/>
          </a:bodyPr>
          <a:lstStyle/>
          <a:p>
            <a:pPr algn="ctr"/>
            <a:r>
              <a:rPr lang="en-US" sz="1200" dirty="0">
                <a:solidFill>
                  <a:schemeClr val="bg1"/>
                </a:solidFill>
              </a:rPr>
              <a:t>Internet Archive Table Top </a:t>
            </a:r>
          </a:p>
          <a:p>
            <a:pPr algn="ctr"/>
            <a:r>
              <a:rPr lang="en-US" sz="1200" dirty="0">
                <a:solidFill>
                  <a:schemeClr val="bg1"/>
                </a:solidFill>
              </a:rPr>
              <a:t>Scribe Scanner, Sony a6000 cameras,</a:t>
            </a:r>
          </a:p>
          <a:p>
            <a:pPr algn="ctr"/>
            <a:r>
              <a:rPr lang="en-US" sz="1200" dirty="0">
                <a:solidFill>
                  <a:schemeClr val="bg1"/>
                </a:solidFill>
              </a:rPr>
              <a:t>LED lights</a:t>
            </a:r>
          </a:p>
        </p:txBody>
      </p:sp>
    </p:spTree>
    <p:extLst>
      <p:ext uri="{BB962C8B-B14F-4D97-AF65-F5344CB8AC3E}">
        <p14:creationId xmlns:p14="http://schemas.microsoft.com/office/powerpoint/2010/main" val="98094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246529" y="208834"/>
            <a:ext cx="8650942" cy="686442"/>
          </a:xfrm>
        </p:spPr>
        <p:txBody>
          <a:bodyPr/>
          <a:lstStyle/>
          <a:p>
            <a:r>
              <a:rPr lang="en-US" sz="2000" dirty="0"/>
              <a:t>Example: OSU email template asking special collections curator </a:t>
            </a:r>
          </a:p>
          <a:p>
            <a:r>
              <a:rPr lang="en-US" sz="2000" dirty="0"/>
              <a:t>			to review item for potential digitization</a:t>
            </a:r>
          </a:p>
          <a:p>
            <a:endParaRPr lang="en-US" dirty="0"/>
          </a:p>
        </p:txBody>
      </p:sp>
      <p:pic>
        <p:nvPicPr>
          <p:cNvPr id="4" name="Picture 3">
            <a:extLst>
              <a:ext uri="{FF2B5EF4-FFF2-40B4-BE49-F238E27FC236}">
                <a16:creationId xmlns:a16="http://schemas.microsoft.com/office/drawing/2014/main" id="{CD114D98-33AF-41FA-8331-9CBC5D204CE5}"/>
              </a:ext>
            </a:extLst>
          </p:cNvPr>
          <p:cNvPicPr>
            <a:picLocks noChangeAspect="1"/>
          </p:cNvPicPr>
          <p:nvPr/>
        </p:nvPicPr>
        <p:blipFill rotWithShape="1">
          <a:blip r:embed="rId2"/>
          <a:srcRect l="1759" t="42575" r="53520" b="23572"/>
          <a:stretch/>
        </p:blipFill>
        <p:spPr>
          <a:xfrm>
            <a:off x="2248448" y="933376"/>
            <a:ext cx="6327268" cy="3688978"/>
          </a:xfrm>
          <a:prstGeom prst="rect">
            <a:avLst/>
          </a:prstGeom>
          <a:ln>
            <a:solidFill>
              <a:srgbClr val="171D23"/>
            </a:solidFill>
          </a:ln>
        </p:spPr>
      </p:pic>
      <p:pic>
        <p:nvPicPr>
          <p:cNvPr id="5" name="Picture 4">
            <a:extLst>
              <a:ext uri="{FF2B5EF4-FFF2-40B4-BE49-F238E27FC236}">
                <a16:creationId xmlns:a16="http://schemas.microsoft.com/office/drawing/2014/main" id="{3FBB1222-F2ED-4D98-82BB-73501096C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16" y="2132067"/>
            <a:ext cx="906235" cy="879365"/>
          </a:xfrm>
          <a:prstGeom prst="rect">
            <a:avLst/>
          </a:prstGeom>
        </p:spPr>
      </p:pic>
    </p:spTree>
    <p:extLst>
      <p:ext uri="{BB962C8B-B14F-4D97-AF65-F5344CB8AC3E}">
        <p14:creationId xmlns:p14="http://schemas.microsoft.com/office/powerpoint/2010/main" val="148761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143435" y="208834"/>
            <a:ext cx="8754036" cy="686442"/>
          </a:xfrm>
        </p:spPr>
        <p:txBody>
          <a:bodyPr/>
          <a:lstStyle/>
          <a:p>
            <a:r>
              <a:rPr lang="en-US" sz="2000" dirty="0"/>
              <a:t>Example: OSU email template asking special collections cataloger </a:t>
            </a:r>
          </a:p>
          <a:p>
            <a:r>
              <a:rPr lang="en-US" sz="2000" dirty="0"/>
              <a:t>			and digital imaging specialist to review item for digitization</a:t>
            </a:r>
          </a:p>
          <a:p>
            <a:endParaRPr lang="en-US" dirty="0"/>
          </a:p>
        </p:txBody>
      </p:sp>
      <p:pic>
        <p:nvPicPr>
          <p:cNvPr id="5" name="Picture 4">
            <a:extLst>
              <a:ext uri="{FF2B5EF4-FFF2-40B4-BE49-F238E27FC236}">
                <a16:creationId xmlns:a16="http://schemas.microsoft.com/office/drawing/2014/main" id="{D765853C-6177-4A53-9049-A677511FB017}"/>
              </a:ext>
            </a:extLst>
          </p:cNvPr>
          <p:cNvPicPr>
            <a:picLocks noChangeAspect="1"/>
          </p:cNvPicPr>
          <p:nvPr/>
        </p:nvPicPr>
        <p:blipFill rotWithShape="1">
          <a:blip r:embed="rId2"/>
          <a:srcRect l="1760" t="43683" r="53830" b="28649"/>
          <a:stretch/>
        </p:blipFill>
        <p:spPr>
          <a:xfrm>
            <a:off x="1618569" y="1054969"/>
            <a:ext cx="7408890" cy="3555131"/>
          </a:xfrm>
          <a:prstGeom prst="rect">
            <a:avLst/>
          </a:prstGeom>
          <a:ln>
            <a:solidFill>
              <a:schemeClr val="tx1"/>
            </a:solidFill>
          </a:ln>
        </p:spPr>
      </p:pic>
      <p:pic>
        <p:nvPicPr>
          <p:cNvPr id="6" name="Picture 5">
            <a:extLst>
              <a:ext uri="{FF2B5EF4-FFF2-40B4-BE49-F238E27FC236}">
                <a16:creationId xmlns:a16="http://schemas.microsoft.com/office/drawing/2014/main" id="{8465AAFF-F8C0-485D-95AF-C12FB6D75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14" y="2132067"/>
            <a:ext cx="906235" cy="879365"/>
          </a:xfrm>
          <a:prstGeom prst="rect">
            <a:avLst/>
          </a:prstGeom>
        </p:spPr>
      </p:pic>
    </p:spTree>
    <p:extLst>
      <p:ext uri="{BB962C8B-B14F-4D97-AF65-F5344CB8AC3E}">
        <p14:creationId xmlns:p14="http://schemas.microsoft.com/office/powerpoint/2010/main" val="48696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228106" cy="769441"/>
          </a:xfrm>
        </p:spPr>
        <p:txBody>
          <a:bodyPr/>
          <a:lstStyle/>
          <a:p>
            <a:r>
              <a:rPr lang="en-US" sz="4400" dirty="0"/>
              <a:t>Discussion</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27900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DD60F3-56F6-1562-9F01-FE3E0E72893B}"/>
              </a:ext>
            </a:extLst>
          </p:cNvPr>
          <p:cNvSpPr>
            <a:spLocks noGrp="1"/>
          </p:cNvSpPr>
          <p:nvPr>
            <p:ph type="body" sz="quarter" idx="12"/>
          </p:nvPr>
        </p:nvSpPr>
        <p:spPr>
          <a:xfrm>
            <a:off x="1683441" y="3596013"/>
            <a:ext cx="2667919" cy="467591"/>
          </a:xfrm>
        </p:spPr>
        <p:txBody>
          <a:bodyPr/>
          <a:lstStyle/>
          <a:p>
            <a:pPr marL="0" indent="0">
              <a:buNone/>
            </a:pPr>
            <a:r>
              <a:rPr lang="en-US" dirty="0"/>
              <a:t>Today’s host</a:t>
            </a:r>
            <a:br>
              <a:rPr lang="en-US" dirty="0"/>
            </a:br>
            <a:r>
              <a:rPr lang="en-US" dirty="0"/>
              <a:t>Merrilee Proffitt (she/her)</a:t>
            </a:r>
          </a:p>
          <a:p>
            <a:pPr marL="0" indent="0">
              <a:buNone/>
            </a:pPr>
            <a:endParaRPr lang="en-US" dirty="0"/>
          </a:p>
        </p:txBody>
      </p:sp>
      <p:sp>
        <p:nvSpPr>
          <p:cNvPr id="3" name="Text Placeholder 2">
            <a:extLst>
              <a:ext uri="{FF2B5EF4-FFF2-40B4-BE49-F238E27FC236}">
                <a16:creationId xmlns:a16="http://schemas.microsoft.com/office/drawing/2014/main" id="{B63E8702-74B2-65A0-67F4-77494A7B8D8D}"/>
              </a:ext>
            </a:extLst>
          </p:cNvPr>
          <p:cNvSpPr>
            <a:spLocks noGrp="1"/>
          </p:cNvSpPr>
          <p:nvPr>
            <p:ph type="body" sz="quarter" idx="13"/>
          </p:nvPr>
        </p:nvSpPr>
        <p:spPr/>
        <p:txBody>
          <a:bodyPr/>
          <a:lstStyle/>
          <a:p>
            <a:r>
              <a:rPr lang="en-US" dirty="0"/>
              <a:t>With you today</a:t>
            </a:r>
          </a:p>
        </p:txBody>
      </p:sp>
      <p:pic>
        <p:nvPicPr>
          <p:cNvPr id="5" name="Picture 4" descr="A person smiling at the camera&#10;&#10;Description automatically generated with medium confidence">
            <a:extLst>
              <a:ext uri="{FF2B5EF4-FFF2-40B4-BE49-F238E27FC236}">
                <a16:creationId xmlns:a16="http://schemas.microsoft.com/office/drawing/2014/main" id="{60392E63-220E-3B27-3219-A41A9A8E51AF}"/>
              </a:ext>
            </a:extLst>
          </p:cNvPr>
          <p:cNvPicPr>
            <a:picLocks noChangeAspect="1"/>
          </p:cNvPicPr>
          <p:nvPr/>
        </p:nvPicPr>
        <p:blipFill>
          <a:blip r:embed="rId2"/>
          <a:stretch>
            <a:fillRect/>
          </a:stretch>
        </p:blipFill>
        <p:spPr>
          <a:xfrm>
            <a:off x="1711113" y="992942"/>
            <a:ext cx="2458185" cy="2457483"/>
          </a:xfrm>
          <a:prstGeom prst="rect">
            <a:avLst/>
          </a:prstGeom>
        </p:spPr>
      </p:pic>
      <p:pic>
        <p:nvPicPr>
          <p:cNvPr id="1026" name="Picture 2" descr="Mercy Procaccini">
            <a:extLst>
              <a:ext uri="{FF2B5EF4-FFF2-40B4-BE49-F238E27FC236}">
                <a16:creationId xmlns:a16="http://schemas.microsoft.com/office/drawing/2014/main" id="{CF1370C0-6841-B64A-2BCD-05A0B7AF4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03" y="1001957"/>
            <a:ext cx="1859717" cy="245748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DF5AB8DB-FEE5-A0CD-CD85-D4767AAB9E3D}"/>
              </a:ext>
            </a:extLst>
          </p:cNvPr>
          <p:cNvSpPr txBox="1">
            <a:spLocks/>
          </p:cNvSpPr>
          <p:nvPr/>
        </p:nvSpPr>
        <p:spPr>
          <a:xfrm>
            <a:off x="4792640" y="3610215"/>
            <a:ext cx="2845220" cy="467591"/>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Additional support Mercy Procaccini (she/her)</a:t>
            </a:r>
          </a:p>
        </p:txBody>
      </p:sp>
    </p:spTree>
    <p:extLst>
      <p:ext uri="{BB962C8B-B14F-4D97-AF65-F5344CB8AC3E}">
        <p14:creationId xmlns:p14="http://schemas.microsoft.com/office/powerpoint/2010/main" val="50762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119516-A579-62FA-6162-1C3C010ACB54}"/>
              </a:ext>
            </a:extLst>
          </p:cNvPr>
          <p:cNvSpPr>
            <a:spLocks noGrp="1"/>
          </p:cNvSpPr>
          <p:nvPr>
            <p:ph type="body" sz="quarter" idx="13"/>
          </p:nvPr>
        </p:nvSpPr>
        <p:spPr/>
        <p:txBody>
          <a:bodyPr/>
          <a:lstStyle/>
          <a:p>
            <a:r>
              <a:rPr lang="en-US"/>
              <a:t>Today’s logistics</a:t>
            </a:r>
          </a:p>
        </p:txBody>
      </p:sp>
      <p:sp>
        <p:nvSpPr>
          <p:cNvPr id="3" name="Text Placeholder 2">
            <a:extLst>
              <a:ext uri="{FF2B5EF4-FFF2-40B4-BE49-F238E27FC236}">
                <a16:creationId xmlns:a16="http://schemas.microsoft.com/office/drawing/2014/main" id="{E7987726-FA01-6B6B-A23E-42DF55762450}"/>
              </a:ext>
            </a:extLst>
          </p:cNvPr>
          <p:cNvSpPr>
            <a:spLocks noGrp="1"/>
          </p:cNvSpPr>
          <p:nvPr>
            <p:ph type="body" sz="quarter" idx="12"/>
          </p:nvPr>
        </p:nvSpPr>
        <p:spPr/>
        <p:txBody>
          <a:bodyPr/>
          <a:lstStyle/>
          <a:p>
            <a:r>
              <a:rPr lang="en-US" dirty="0"/>
              <a:t>Brief presentation, followed by discussion</a:t>
            </a:r>
          </a:p>
          <a:p>
            <a:r>
              <a:rPr lang="en-US" dirty="0"/>
              <a:t>Raise your hand to speak, or use chat </a:t>
            </a:r>
          </a:p>
          <a:p>
            <a:r>
              <a:rPr lang="en-US" dirty="0"/>
              <a:t>Technical support needs?</a:t>
            </a:r>
          </a:p>
          <a:p>
            <a:pPr lvl="1"/>
            <a:r>
              <a:rPr lang="en-US" dirty="0"/>
              <a:t>Mercy Procaccini and Merrilee Proffitt </a:t>
            </a:r>
          </a:p>
          <a:p>
            <a:pPr lvl="1"/>
            <a:endParaRPr lang="en-US" dirty="0"/>
          </a:p>
          <a:p>
            <a:endParaRPr lang="en-US" dirty="0"/>
          </a:p>
        </p:txBody>
      </p:sp>
      <p:pic>
        <p:nvPicPr>
          <p:cNvPr id="5" name="Picture 4">
            <a:extLst>
              <a:ext uri="{FF2B5EF4-FFF2-40B4-BE49-F238E27FC236}">
                <a16:creationId xmlns:a16="http://schemas.microsoft.com/office/drawing/2014/main" id="{6EAB668D-D5C0-45DD-5DB0-8F292DE0207C}"/>
              </a:ext>
            </a:extLst>
          </p:cNvPr>
          <p:cNvPicPr>
            <a:picLocks noChangeAspect="1"/>
          </p:cNvPicPr>
          <p:nvPr/>
        </p:nvPicPr>
        <p:blipFill>
          <a:blip r:embed="rId3"/>
          <a:stretch>
            <a:fillRect/>
          </a:stretch>
        </p:blipFill>
        <p:spPr>
          <a:xfrm>
            <a:off x="6081161" y="1524605"/>
            <a:ext cx="362831" cy="419523"/>
          </a:xfrm>
          <a:prstGeom prst="rect">
            <a:avLst/>
          </a:prstGeom>
        </p:spPr>
      </p:pic>
      <p:pic>
        <p:nvPicPr>
          <p:cNvPr id="7" name="Picture 6">
            <a:extLst>
              <a:ext uri="{FF2B5EF4-FFF2-40B4-BE49-F238E27FC236}">
                <a16:creationId xmlns:a16="http://schemas.microsoft.com/office/drawing/2014/main" id="{0F7EF664-B7DD-51D0-8F98-A9D64E0AAD02}"/>
              </a:ext>
            </a:extLst>
          </p:cNvPr>
          <p:cNvPicPr>
            <a:picLocks noChangeAspect="1"/>
          </p:cNvPicPr>
          <p:nvPr/>
        </p:nvPicPr>
        <p:blipFill>
          <a:blip r:embed="rId4"/>
          <a:stretch>
            <a:fillRect/>
          </a:stretch>
        </p:blipFill>
        <p:spPr>
          <a:xfrm>
            <a:off x="6685052" y="1524605"/>
            <a:ext cx="469466" cy="419523"/>
          </a:xfrm>
          <a:prstGeom prst="rect">
            <a:avLst/>
          </a:prstGeom>
        </p:spPr>
      </p:pic>
    </p:spTree>
    <p:extLst>
      <p:ext uri="{BB962C8B-B14F-4D97-AF65-F5344CB8AC3E}">
        <p14:creationId xmlns:p14="http://schemas.microsoft.com/office/powerpoint/2010/main" val="94226750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119516-A579-62FA-6162-1C3C010ACB54}"/>
              </a:ext>
            </a:extLst>
          </p:cNvPr>
          <p:cNvSpPr>
            <a:spLocks noGrp="1"/>
          </p:cNvSpPr>
          <p:nvPr>
            <p:ph type="body" sz="quarter" idx="13"/>
          </p:nvPr>
        </p:nvSpPr>
        <p:spPr/>
        <p:txBody>
          <a:bodyPr/>
          <a:lstStyle/>
          <a:p>
            <a:r>
              <a:rPr lang="en-US"/>
              <a:t>Today’s goals and spirit</a:t>
            </a:r>
          </a:p>
        </p:txBody>
      </p:sp>
      <p:sp>
        <p:nvSpPr>
          <p:cNvPr id="3" name="Text Placeholder 2">
            <a:extLst>
              <a:ext uri="{FF2B5EF4-FFF2-40B4-BE49-F238E27FC236}">
                <a16:creationId xmlns:a16="http://schemas.microsoft.com/office/drawing/2014/main" id="{E7987726-FA01-6B6B-A23E-42DF55762450}"/>
              </a:ext>
            </a:extLst>
          </p:cNvPr>
          <p:cNvSpPr>
            <a:spLocks noGrp="1"/>
          </p:cNvSpPr>
          <p:nvPr>
            <p:ph type="body" sz="quarter" idx="12"/>
          </p:nvPr>
        </p:nvSpPr>
        <p:spPr>
          <a:xfrm>
            <a:off x="460887" y="1769820"/>
            <a:ext cx="3930424" cy="2266447"/>
          </a:xfrm>
        </p:spPr>
        <p:txBody>
          <a:bodyPr/>
          <a:lstStyle/>
          <a:p>
            <a:r>
              <a:rPr lang="en-US"/>
              <a:t>Intentional</a:t>
            </a:r>
          </a:p>
          <a:p>
            <a:r>
              <a:rPr lang="en-US"/>
              <a:t>Meaningful</a:t>
            </a:r>
          </a:p>
          <a:p>
            <a:r>
              <a:rPr lang="en-US"/>
              <a:t>Open and present</a:t>
            </a:r>
          </a:p>
          <a:p>
            <a:endParaRPr lang="en-US"/>
          </a:p>
        </p:txBody>
      </p:sp>
      <p:sp>
        <p:nvSpPr>
          <p:cNvPr id="4" name="Text Placeholder 2">
            <a:extLst>
              <a:ext uri="{FF2B5EF4-FFF2-40B4-BE49-F238E27FC236}">
                <a16:creationId xmlns:a16="http://schemas.microsoft.com/office/drawing/2014/main" id="{DE8DE7E7-78A0-3F41-669A-2C92B013FDC6}"/>
              </a:ext>
            </a:extLst>
          </p:cNvPr>
          <p:cNvSpPr txBox="1">
            <a:spLocks/>
          </p:cNvSpPr>
          <p:nvPr/>
        </p:nvSpPr>
        <p:spPr>
          <a:xfrm>
            <a:off x="4470016" y="1769819"/>
            <a:ext cx="3930424" cy="2266446"/>
          </a:xfrm>
          <a:prstGeom prst="rect">
            <a:avLst/>
          </a:prstGeom>
        </p:spPr>
        <p:txBody>
          <a:bodyPr vert="horz"/>
          <a:lstStyle>
            <a:lvl1pPr marL="457189" indent="-457189" algn="l" defTabSz="609585" rtl="0" eaLnBrk="1" latinLnBrk="0" hangingPunct="1">
              <a:spcBef>
                <a:spcPct val="20000"/>
              </a:spcBef>
              <a:buFont typeface="Arial"/>
              <a:buChar char="•"/>
              <a:defRPr sz="3200" kern="1200" baseline="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charset="0"/>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charset="0"/>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18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16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14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1467" kern="1200">
                <a:solidFill>
                  <a:schemeClr val="tx1"/>
                </a:solidFill>
                <a:latin typeface="+mn-lt"/>
                <a:ea typeface="+mn-ea"/>
                <a:cs typeface="+mn-cs"/>
              </a:defRPr>
            </a:lvl9pPr>
          </a:lstStyle>
          <a:p>
            <a:r>
              <a:rPr lang="en-US" sz="2400"/>
              <a:t>Be fully present</a:t>
            </a:r>
          </a:p>
          <a:p>
            <a:r>
              <a:rPr lang="en-US" sz="2400"/>
              <a:t>Participate</a:t>
            </a:r>
          </a:p>
          <a:p>
            <a:r>
              <a:rPr lang="en-US" sz="2400"/>
              <a:t>Contribute</a:t>
            </a:r>
          </a:p>
          <a:p>
            <a:r>
              <a:rPr lang="en-US" sz="2400"/>
              <a:t>Co-create</a:t>
            </a:r>
          </a:p>
        </p:txBody>
      </p:sp>
      <p:sp>
        <p:nvSpPr>
          <p:cNvPr id="10" name="TextBox 9">
            <a:extLst>
              <a:ext uri="{FF2B5EF4-FFF2-40B4-BE49-F238E27FC236}">
                <a16:creationId xmlns:a16="http://schemas.microsoft.com/office/drawing/2014/main" id="{765754B7-0166-418B-488E-222E63D16620}"/>
              </a:ext>
            </a:extLst>
          </p:cNvPr>
          <p:cNvSpPr txBox="1"/>
          <p:nvPr/>
        </p:nvSpPr>
        <p:spPr>
          <a:xfrm>
            <a:off x="460887" y="1054239"/>
            <a:ext cx="3930424" cy="738664"/>
          </a:xfrm>
          <a:prstGeom prst="rect">
            <a:avLst/>
          </a:prstGeom>
          <a:solidFill>
            <a:schemeClr val="accent3"/>
          </a:solidFill>
          <a:ln>
            <a:solidFill>
              <a:schemeClr val="accent1"/>
            </a:solidFill>
          </a:ln>
        </p:spPr>
        <p:txBody>
          <a:bodyPr wrap="square" rtlCol="0">
            <a:spAutoFit/>
          </a:bodyPr>
          <a:lstStyle/>
          <a:p>
            <a:pPr algn="ctr"/>
            <a:r>
              <a:rPr lang="en-US" sz="2100">
                <a:solidFill>
                  <a:schemeClr val="bg1"/>
                </a:solidFill>
              </a:rPr>
              <a:t>We seek to facilitate interactions that are:</a:t>
            </a:r>
          </a:p>
        </p:txBody>
      </p:sp>
      <p:sp>
        <p:nvSpPr>
          <p:cNvPr id="11" name="TextBox 10">
            <a:extLst>
              <a:ext uri="{FF2B5EF4-FFF2-40B4-BE49-F238E27FC236}">
                <a16:creationId xmlns:a16="http://schemas.microsoft.com/office/drawing/2014/main" id="{E2C623C9-FA26-11FE-3151-FE0C24209519}"/>
              </a:ext>
            </a:extLst>
          </p:cNvPr>
          <p:cNvSpPr txBox="1"/>
          <p:nvPr/>
        </p:nvSpPr>
        <p:spPr>
          <a:xfrm>
            <a:off x="4481656" y="1054240"/>
            <a:ext cx="3930424" cy="738664"/>
          </a:xfrm>
          <a:prstGeom prst="rect">
            <a:avLst/>
          </a:prstGeom>
          <a:solidFill>
            <a:schemeClr val="accent3"/>
          </a:solidFill>
          <a:ln>
            <a:solidFill>
              <a:schemeClr val="accent1"/>
            </a:solidFill>
          </a:ln>
        </p:spPr>
        <p:txBody>
          <a:bodyPr wrap="square" rtlCol="0">
            <a:spAutoFit/>
          </a:bodyPr>
          <a:lstStyle/>
          <a:p>
            <a:pPr algn="ctr"/>
            <a:r>
              <a:rPr lang="en-US" sz="2100">
                <a:solidFill>
                  <a:schemeClr val="bg1"/>
                </a:solidFill>
              </a:rPr>
              <a:t>To achieve this, we ask that you:</a:t>
            </a:r>
          </a:p>
        </p:txBody>
      </p:sp>
      <p:sp>
        <p:nvSpPr>
          <p:cNvPr id="12" name="TextBox 11">
            <a:extLst>
              <a:ext uri="{FF2B5EF4-FFF2-40B4-BE49-F238E27FC236}">
                <a16:creationId xmlns:a16="http://schemas.microsoft.com/office/drawing/2014/main" id="{28292605-2145-75CB-6251-27FA67B39413}"/>
              </a:ext>
            </a:extLst>
          </p:cNvPr>
          <p:cNvSpPr txBox="1"/>
          <p:nvPr/>
        </p:nvSpPr>
        <p:spPr>
          <a:xfrm>
            <a:off x="578944" y="3881099"/>
            <a:ext cx="7758863" cy="738664"/>
          </a:xfrm>
          <a:prstGeom prst="rect">
            <a:avLst/>
          </a:prstGeom>
          <a:solidFill>
            <a:schemeClr val="accent2"/>
          </a:solidFill>
          <a:ln>
            <a:solidFill>
              <a:schemeClr val="accent1"/>
            </a:solidFill>
          </a:ln>
        </p:spPr>
        <p:txBody>
          <a:bodyPr wrap="square" rtlCol="0">
            <a:spAutoFit/>
          </a:bodyPr>
          <a:lstStyle/>
          <a:p>
            <a:pPr algn="ctr"/>
            <a:r>
              <a:rPr lang="en-US" sz="2100">
                <a:solidFill>
                  <a:schemeClr val="bg1"/>
                </a:solidFill>
              </a:rPr>
              <a:t>We encourage you to turn your cameras on and your devices off, as your responsibilities allow. </a:t>
            </a:r>
          </a:p>
        </p:txBody>
      </p:sp>
    </p:spTree>
    <p:extLst>
      <p:ext uri="{BB962C8B-B14F-4D97-AF65-F5344CB8AC3E}">
        <p14:creationId xmlns:p14="http://schemas.microsoft.com/office/powerpoint/2010/main" val="33200597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228106" cy="769441"/>
          </a:xfrm>
        </p:spPr>
        <p:txBody>
          <a:bodyPr/>
          <a:lstStyle/>
          <a:p>
            <a:r>
              <a:rPr lang="en-US" sz="4400" dirty="0"/>
              <a:t>Introduction</a:t>
            </a:r>
            <a:r>
              <a:rPr lang="en-US" sz="2800" dirty="0"/>
              <a:t>     </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56593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53F753-F466-41F8-9EF9-79E3A2DE5AD4}"/>
              </a:ext>
            </a:extLst>
          </p:cNvPr>
          <p:cNvSpPr>
            <a:spLocks noGrp="1"/>
          </p:cNvSpPr>
          <p:nvPr>
            <p:ph type="body" sz="quarter" idx="12"/>
          </p:nvPr>
        </p:nvSpPr>
        <p:spPr/>
        <p:txBody>
          <a:bodyPr>
            <a:normAutofit fontScale="92500" lnSpcReduction="20000"/>
          </a:bodyPr>
          <a:lstStyle/>
          <a:p>
            <a:r>
              <a:rPr lang="en-US" dirty="0"/>
              <a:t>Head, Interlibrary Services </a:t>
            </a:r>
          </a:p>
          <a:p>
            <a:r>
              <a:rPr lang="en-US" dirty="0"/>
              <a:t>The Ohio State University Libraries</a:t>
            </a:r>
          </a:p>
        </p:txBody>
      </p:sp>
      <p:sp>
        <p:nvSpPr>
          <p:cNvPr id="4" name="Text Placeholder 3">
            <a:extLst>
              <a:ext uri="{FF2B5EF4-FFF2-40B4-BE49-F238E27FC236}">
                <a16:creationId xmlns:a16="http://schemas.microsoft.com/office/drawing/2014/main" id="{32D932AE-CDE2-4B66-9262-233612125C2B}"/>
              </a:ext>
            </a:extLst>
          </p:cNvPr>
          <p:cNvSpPr>
            <a:spLocks noGrp="1"/>
          </p:cNvSpPr>
          <p:nvPr>
            <p:ph type="body" sz="quarter" idx="13"/>
          </p:nvPr>
        </p:nvSpPr>
        <p:spPr/>
        <p:txBody>
          <a:bodyPr/>
          <a:lstStyle/>
          <a:p>
            <a:r>
              <a:rPr lang="en-US"/>
              <a:t>Brian Miller</a:t>
            </a:r>
          </a:p>
        </p:txBody>
      </p:sp>
      <p:sp>
        <p:nvSpPr>
          <p:cNvPr id="5" name="Text Placeholder 4">
            <a:extLst>
              <a:ext uri="{FF2B5EF4-FFF2-40B4-BE49-F238E27FC236}">
                <a16:creationId xmlns:a16="http://schemas.microsoft.com/office/drawing/2014/main" id="{95D42D6F-BC30-446A-A2F7-27FA29D37C99}"/>
              </a:ext>
            </a:extLst>
          </p:cNvPr>
          <p:cNvSpPr>
            <a:spLocks noGrp="1"/>
          </p:cNvSpPr>
          <p:nvPr>
            <p:ph type="body" sz="quarter" idx="15"/>
          </p:nvPr>
        </p:nvSpPr>
        <p:spPr>
          <a:xfrm>
            <a:off x="0" y="1107801"/>
            <a:ext cx="878541" cy="2693233"/>
          </a:xfrm>
        </p:spPr>
        <p:txBody>
          <a:bodyPr/>
          <a:lstStyle/>
          <a:p>
            <a:endParaRPr lang="en-US" dirty="0"/>
          </a:p>
        </p:txBody>
      </p:sp>
      <p:pic>
        <p:nvPicPr>
          <p:cNvPr id="11" name="Picture 10">
            <a:extLst>
              <a:ext uri="{FF2B5EF4-FFF2-40B4-BE49-F238E27FC236}">
                <a16:creationId xmlns:a16="http://schemas.microsoft.com/office/drawing/2014/main" id="{A043AF59-B621-44BC-A8DA-D4D224780E4C}"/>
              </a:ext>
            </a:extLst>
          </p:cNvPr>
          <p:cNvPicPr>
            <a:picLocks noChangeAspect="1"/>
          </p:cNvPicPr>
          <p:nvPr/>
        </p:nvPicPr>
        <p:blipFill rotWithShape="1">
          <a:blip r:embed="rId2"/>
          <a:srcRect l="18315" t="6276" r="8556" b="33012"/>
          <a:stretch/>
        </p:blipFill>
        <p:spPr>
          <a:xfrm>
            <a:off x="475130" y="1107800"/>
            <a:ext cx="2163784" cy="2693233"/>
          </a:xfrm>
          <a:prstGeom prst="rect">
            <a:avLst/>
          </a:prstGeom>
        </p:spPr>
      </p:pic>
    </p:spTree>
    <p:extLst>
      <p:ext uri="{BB962C8B-B14F-4D97-AF65-F5344CB8AC3E}">
        <p14:creationId xmlns:p14="http://schemas.microsoft.com/office/powerpoint/2010/main" val="367439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228106" cy="769441"/>
          </a:xfrm>
        </p:spPr>
        <p:txBody>
          <a:bodyPr/>
          <a:lstStyle/>
          <a:p>
            <a:r>
              <a:rPr lang="en-US" sz="4400" dirty="0"/>
              <a:t>Tools</a:t>
            </a:r>
            <a:r>
              <a:rPr lang="en-US" sz="2800" dirty="0"/>
              <a:t>     </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13695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352426" y="423986"/>
            <a:ext cx="8439148" cy="686442"/>
          </a:xfrm>
        </p:spPr>
        <p:txBody>
          <a:bodyPr/>
          <a:lstStyle/>
          <a:p>
            <a:r>
              <a:rPr lang="en-US" sz="2400" u="sng" dirty="0">
                <a:latin typeface="Arial Black" panose="020B0A04020102020204" pitchFamily="34" charset="0"/>
              </a:rPr>
              <a:t>Checklist</a:t>
            </a:r>
            <a:r>
              <a:rPr lang="en-US" sz="2400" u="sng" dirty="0"/>
              <a:t> for Sharing Special Collections through ILL</a:t>
            </a:r>
          </a:p>
        </p:txBody>
      </p:sp>
      <p:sp>
        <p:nvSpPr>
          <p:cNvPr id="8" name="Text Placeholder 7"/>
          <p:cNvSpPr>
            <a:spLocks noGrp="1"/>
          </p:cNvSpPr>
          <p:nvPr>
            <p:ph type="body" sz="quarter" idx="12"/>
          </p:nvPr>
        </p:nvSpPr>
        <p:spPr>
          <a:xfrm>
            <a:off x="352426" y="1029746"/>
            <a:ext cx="8439148" cy="3246419"/>
          </a:xfrm>
        </p:spPr>
        <p:txBody>
          <a:bodyPr/>
          <a:lstStyle/>
          <a:p>
            <a:r>
              <a:rPr lang="en-US" sz="2200" b="1" dirty="0"/>
              <a:t>Find at </a:t>
            </a:r>
            <a:r>
              <a:rPr lang="en-US" sz="2200" u="sng" dirty="0">
                <a:solidFill>
                  <a:srgbClr val="0070C0"/>
                </a:solidFill>
                <a:hlinkClick r:id="rId2"/>
              </a:rPr>
              <a:t>https://oc.lc/ILL-special-collections-sharing</a:t>
            </a:r>
            <a:endParaRPr lang="en-US" sz="2200" u="sng" dirty="0">
              <a:solidFill>
                <a:srgbClr val="0070C0"/>
              </a:solidFill>
            </a:endParaRPr>
          </a:p>
          <a:p>
            <a:pPr lvl="1"/>
            <a:r>
              <a:rPr lang="en-US" sz="1800" dirty="0"/>
              <a:t>Scans of small portions (e.g. articles or chapters)</a:t>
            </a:r>
          </a:p>
          <a:p>
            <a:pPr lvl="1"/>
            <a:r>
              <a:rPr lang="en-US" sz="1800" dirty="0"/>
              <a:t>Digitizing Entire works</a:t>
            </a:r>
          </a:p>
          <a:p>
            <a:r>
              <a:rPr lang="en-US" sz="2200" b="1" dirty="0"/>
              <a:t>Meet with local stakeholders to determine . . .</a:t>
            </a:r>
          </a:p>
          <a:p>
            <a:pPr lvl="1"/>
            <a:r>
              <a:rPr lang="en-US" sz="1800" dirty="0"/>
              <a:t>Who:  	Approves, pulls from shelf, scans/digitizes, delivers</a:t>
            </a:r>
          </a:p>
          <a:p>
            <a:pPr lvl="1"/>
            <a:r>
              <a:rPr lang="en-US" sz="1800" dirty="0"/>
              <a:t>What:  	Collections for consideration</a:t>
            </a:r>
          </a:p>
          <a:p>
            <a:pPr lvl="1"/>
            <a:r>
              <a:rPr lang="en-US" sz="1800" dirty="0"/>
              <a:t>Where:	Location of equipment to be used </a:t>
            </a:r>
          </a:p>
          <a:p>
            <a:pPr lvl="1"/>
            <a:endParaRPr lang="en-US" dirty="0"/>
          </a:p>
        </p:txBody>
      </p:sp>
      <p:pic>
        <p:nvPicPr>
          <p:cNvPr id="6" name="Picture 5" descr="4cae9bf6-8ef3-4cde-ad20-c627212378f5@prod">
            <a:extLst>
              <a:ext uri="{FF2B5EF4-FFF2-40B4-BE49-F238E27FC236}">
                <a16:creationId xmlns:a16="http://schemas.microsoft.com/office/drawing/2014/main" id="{DDFF9C77-CB37-4BCF-9E4F-9C5F365B41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45" b="19119"/>
          <a:stretch/>
        </p:blipFill>
        <p:spPr bwMode="auto">
          <a:xfrm>
            <a:off x="5873780" y="2894112"/>
            <a:ext cx="3154387" cy="172551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93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dirty="0"/>
              <a:t>Workflow templates</a:t>
            </a:r>
          </a:p>
        </p:txBody>
      </p:sp>
      <p:sp>
        <p:nvSpPr>
          <p:cNvPr id="8" name="Text Placeholder 7"/>
          <p:cNvSpPr>
            <a:spLocks noGrp="1"/>
          </p:cNvSpPr>
          <p:nvPr>
            <p:ph type="body" sz="quarter" idx="12"/>
          </p:nvPr>
        </p:nvSpPr>
        <p:spPr>
          <a:xfrm>
            <a:off x="340786" y="1467253"/>
            <a:ext cx="8439148" cy="3173506"/>
          </a:xfrm>
        </p:spPr>
        <p:txBody>
          <a:bodyPr/>
          <a:lstStyle/>
          <a:p>
            <a:r>
              <a:rPr lang="en-US" b="1" dirty="0"/>
              <a:t>Find at </a:t>
            </a:r>
            <a:r>
              <a:rPr lang="en-US" u="sng" dirty="0">
                <a:solidFill>
                  <a:srgbClr val="0070C0"/>
                </a:solidFill>
                <a:hlinkClick r:id="rId2"/>
              </a:rPr>
              <a:t>https://oc.lc/ILL-special-collections-sharing</a:t>
            </a:r>
            <a:endParaRPr lang="en-US" dirty="0"/>
          </a:p>
          <a:p>
            <a:pPr lvl="1"/>
            <a:r>
              <a:rPr lang="en-US" dirty="0"/>
              <a:t>One for </a:t>
            </a:r>
            <a:r>
              <a:rPr lang="en-US" b="1" dirty="0"/>
              <a:t>portions</a:t>
            </a:r>
            <a:r>
              <a:rPr lang="en-US" dirty="0"/>
              <a:t>; another for </a:t>
            </a:r>
            <a:r>
              <a:rPr lang="en-US" b="1" dirty="0"/>
              <a:t>whole works</a:t>
            </a:r>
          </a:p>
          <a:p>
            <a:r>
              <a:rPr lang="en-US" b="1" dirty="0"/>
              <a:t>Advice</a:t>
            </a:r>
            <a:r>
              <a:rPr lang="en-US" dirty="0"/>
              <a:t>:</a:t>
            </a:r>
          </a:p>
          <a:p>
            <a:pPr marL="914400" lvl="1" indent="-457200">
              <a:buFont typeface="+mj-lt"/>
              <a:buAutoNum type="arabicPeriod"/>
            </a:pPr>
            <a:r>
              <a:rPr lang="en-US" dirty="0"/>
              <a:t>Copy template and fill-in-the-blank of who does what and where.</a:t>
            </a:r>
          </a:p>
          <a:p>
            <a:pPr marL="914400" lvl="1" indent="-457200">
              <a:buFont typeface="+mj-lt"/>
              <a:buAutoNum type="arabicPeriod"/>
            </a:pPr>
            <a:r>
              <a:rPr lang="en-US" dirty="0"/>
              <a:t>Add steps and edit as needed.</a:t>
            </a:r>
          </a:p>
          <a:p>
            <a:pPr marL="914400" lvl="1" indent="-457200">
              <a:buFont typeface="+mj-lt"/>
              <a:buAutoNum type="arabicPeriod"/>
            </a:pPr>
            <a:r>
              <a:rPr lang="en-US" dirty="0"/>
              <a:t>If already doing, review to see how it’s working and if changes desired.</a:t>
            </a:r>
          </a:p>
        </p:txBody>
      </p:sp>
      <p:pic>
        <p:nvPicPr>
          <p:cNvPr id="5" name="Picture 4">
            <a:extLst>
              <a:ext uri="{FF2B5EF4-FFF2-40B4-BE49-F238E27FC236}">
                <a16:creationId xmlns:a16="http://schemas.microsoft.com/office/drawing/2014/main" id="{3227FBF5-172F-4C83-BF31-14F011346A27}"/>
              </a:ext>
            </a:extLst>
          </p:cNvPr>
          <p:cNvPicPr>
            <a:picLocks noChangeAspect="1"/>
          </p:cNvPicPr>
          <p:nvPr/>
        </p:nvPicPr>
        <p:blipFill rotWithShape="1">
          <a:blip r:embed="rId3"/>
          <a:srcRect t="-1446" b="57818"/>
          <a:stretch/>
        </p:blipFill>
        <p:spPr>
          <a:xfrm>
            <a:off x="5085867" y="182580"/>
            <a:ext cx="3864383" cy="1123949"/>
          </a:xfrm>
          <a:prstGeom prst="rect">
            <a:avLst/>
          </a:prstGeom>
          <a:effectLst>
            <a:softEdge rad="63500"/>
          </a:effectLst>
        </p:spPr>
      </p:pic>
    </p:spTree>
    <p:extLst>
      <p:ext uri="{BB962C8B-B14F-4D97-AF65-F5344CB8AC3E}">
        <p14:creationId xmlns:p14="http://schemas.microsoft.com/office/powerpoint/2010/main" val="314468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72" ma:contentTypeDescription="Create a new document." ma:contentTypeScope="" ma:versionID="d4118600e8bba4bf2f35d8e4373c0d34">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1779e409473dbd1cd4362a3c2c69b46a"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95e8711-e582-49f8-a14c-50549dc9ded8}" ma:internalName="TaxCatchAll" ma:showField="CatchAllData" ma:web="c908eeb5-9d00-41e0-9796-81e9ccc774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e867eb-0ccf-46b3-a8be-678a344b568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e1e867eb-0ccf-46b3-a8be-678a344b5681"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TaxCatchAll xmlns="c908eeb5-9d00-41e0-9796-81e9ccc774c3" xsi:nil="true"/>
    <lcf76f155ced4ddcb4097134ff3c332f xmlns="9b9db491-4385-45f1-9eb7-7d00055b11bb">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EE6E5A-F22E-4122-AC69-A712CC8BDF36}">
  <ds:schemaRefs>
    <ds:schemaRef ds:uri="9b9db491-4385-45f1-9eb7-7d00055b11bb"/>
    <ds:schemaRef ds:uri="c908eeb5-9d00-41e0-9796-81e9ccc774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6A93364-C9FC-4AD7-AE35-470EA0E559C1}">
  <ds:schemaRefs>
    <ds:schemaRef ds:uri="Microsoft.SharePoint.Taxonomy.ContentTypeSync"/>
  </ds:schemaRefs>
</ds:datastoreItem>
</file>

<file path=customXml/itemProps3.xml><?xml version="1.0" encoding="utf-8"?>
<ds:datastoreItem xmlns:ds="http://schemas.openxmlformats.org/officeDocument/2006/customXml" ds:itemID="{E7E988F0-95B4-4FCA-A550-26E1636850FD}">
  <ds:schemaRefs>
    <ds:schemaRef ds:uri="http://schemas.microsoft.com/office/2006/documentManagement/types"/>
    <ds:schemaRef ds:uri="http://purl.org/dc/dcmitype/"/>
    <ds:schemaRef ds:uri="http://schemas.microsoft.com/office/infopath/2007/PartnerControls"/>
    <ds:schemaRef ds:uri="http://purl.org/dc/elements/1.1/"/>
    <ds:schemaRef ds:uri="c908eeb5-9d00-41e0-9796-81e9ccc774c3"/>
    <ds:schemaRef ds:uri="http://schemas.microsoft.com/office/2006/metadata/properties"/>
    <ds:schemaRef ds:uri="http://purl.org/dc/terms/"/>
    <ds:schemaRef ds:uri="9b9db491-4385-45f1-9eb7-7d00055b11bb"/>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TotalTime>
  <Words>785</Words>
  <Application>Microsoft Office PowerPoint</Application>
  <PresentationFormat>On-screen Show (16:9)</PresentationFormat>
  <Paragraphs>97</Paragraphs>
  <Slides>17</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Arial Black</vt:lpstr>
      <vt:lpstr>Calibri</vt:lpstr>
      <vt:lpstr>Nonconfidential</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SHARES discussion: Sharing Special Collections—Scanning portions and whole works</dc:title>
  <dc:creator>Dennis Massie, Brian Miller</dc:creator>
  <dc:description>An overview of the tools used in scanning special collections materials through ILL compiled by the OCLC SHARES Sharing Special Collections Working Group for borrowing and lending special collections materials.</dc:description>
  <cp:lastModifiedBy>McNicol,Jeanette</cp:lastModifiedBy>
  <cp:revision>44</cp:revision>
  <dcterms:created xsi:type="dcterms:W3CDTF">2015-04-17T19:58:50Z</dcterms:created>
  <dcterms:modified xsi:type="dcterms:W3CDTF">2022-11-28T22:47:30Z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