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76" r:id="rId6"/>
    <p:sldMasterId id="2147483691" r:id="rId7"/>
    <p:sldMasterId id="2147483648" r:id="rId8"/>
  </p:sldMasterIdLst>
  <p:notesMasterIdLst>
    <p:notesMasterId r:id="rId52"/>
  </p:notesMasterIdLst>
  <p:sldIdLst>
    <p:sldId id="475" r:id="rId9"/>
    <p:sldId id="476" r:id="rId10"/>
    <p:sldId id="592" r:id="rId11"/>
    <p:sldId id="583" r:id="rId12"/>
    <p:sldId id="594" r:id="rId13"/>
    <p:sldId id="478" r:id="rId14"/>
    <p:sldId id="499" r:id="rId15"/>
    <p:sldId id="509" r:id="rId16"/>
    <p:sldId id="513" r:id="rId17"/>
    <p:sldId id="463" r:id="rId18"/>
    <p:sldId id="464" r:id="rId19"/>
    <p:sldId id="465" r:id="rId20"/>
    <p:sldId id="584" r:id="rId21"/>
    <p:sldId id="452" r:id="rId22"/>
    <p:sldId id="586" r:id="rId23"/>
    <p:sldId id="487" r:id="rId24"/>
    <p:sldId id="605" r:id="rId25"/>
    <p:sldId id="608" r:id="rId26"/>
    <p:sldId id="609" r:id="rId27"/>
    <p:sldId id="610" r:id="rId28"/>
    <p:sldId id="606" r:id="rId29"/>
    <p:sldId id="615" r:id="rId30"/>
    <p:sldId id="607" r:id="rId31"/>
    <p:sldId id="613" r:id="rId32"/>
    <p:sldId id="614" r:id="rId33"/>
    <p:sldId id="616" r:id="rId34"/>
    <p:sldId id="587" r:id="rId35"/>
    <p:sldId id="596" r:id="rId36"/>
    <p:sldId id="597" r:id="rId37"/>
    <p:sldId id="598" r:id="rId38"/>
    <p:sldId id="599" r:id="rId39"/>
    <p:sldId id="600" r:id="rId40"/>
    <p:sldId id="601" r:id="rId41"/>
    <p:sldId id="602" r:id="rId42"/>
    <p:sldId id="589" r:id="rId43"/>
    <p:sldId id="514" r:id="rId44"/>
    <p:sldId id="603" r:id="rId45"/>
    <p:sldId id="604" r:id="rId46"/>
    <p:sldId id="486" r:id="rId47"/>
    <p:sldId id="591" r:id="rId48"/>
    <p:sldId id="360" r:id="rId49"/>
    <p:sldId id="612" r:id="rId50"/>
    <p:sldId id="6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9F5457-60A4-78CD-8776-271C5A87D7FC}" name="Massie,Dennis" initials="Ma" userId="S::massied@oclc.org::6797fb21-a2ac-4e66-9a92-7e01196bbc7c" providerId="AD"/>
  <p188:author id="{AC46058E-1A99-6A3A-57BF-473614CE1A3C}" name="Weber,Chela" initials="W" userId="S::weberc@oclc.org::1796caba-cad1-401f-b5a3-9035620383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75E42-6849-23ED-D0C1-35B0B92B6808}" v="36" dt="2022-03-31T18:26:46.039"/>
    <p1510:client id="{10F97DAB-43CA-8D51-D3B3-52327A561B76}" v="516" dt="2022-04-01T01:56:17.943"/>
    <p1510:client id="{14119EDB-72A3-80B7-42DD-FA9677CC1F73}" v="4" dt="2022-04-06T16:30:22.908"/>
    <p1510:client id="{1589F3CA-B3B8-21DC-26DB-515A5CC41D37}" v="1" dt="2022-03-25T21:10:01.801"/>
    <p1510:client id="{20A0A05D-1E7C-882B-2024-BB8A2B671399}" v="1" dt="2022-04-01T16:22:06.812"/>
    <p1510:client id="{3A94D7C7-A772-71AF-CE40-37F5A177DEF2}" v="1" dt="2022-04-11T18:34:02.094"/>
    <p1510:client id="{4B95F72B-BE38-F6B6-8C26-A0B5EAF38E22}" v="30" dt="2022-03-25T17:33:16.400"/>
    <p1510:client id="{510C8C03-43AD-6A16-935D-DEAA3F8D53E4}" v="2" dt="2022-03-25T18:43:27.923"/>
    <p1510:client id="{53070C7C-C98E-6A61-8047-2D703EC6F826}" v="5" dt="2022-04-04T16:24:24.613"/>
    <p1510:client id="{60D7ADC8-C979-EA83-11D6-5B2C2921785C}" v="29" dt="2022-04-01T16:10:03.782"/>
    <p1510:client id="{620A7CCA-08E7-0AA3-CB81-1F1290A8AB89}" v="44" dt="2022-03-25T18:52:23.122"/>
    <p1510:client id="{90E8011B-A7E7-BFEC-36B2-5600697AD9A9}" v="173" dt="2022-04-01T22:54:22.218"/>
    <p1510:client id="{99B442AF-DC47-AE44-8C9B-D0981C8F0985}" v="1" dt="2022-03-21T18:46:55.252"/>
    <p1510:client id="{A0DF7881-40D0-8559-11CB-1FC1C6E7B700}" v="2" dt="2022-04-07T05:02:53.717"/>
    <p1510:client id="{A5546F3C-427F-7744-D6CB-E88AB4AA2FDE}" v="12" dt="2022-04-06T01:12:11.990"/>
    <p1510:client id="{A8398027-ECC2-1CA7-0D23-90FC3FCE6F11}" v="9" dt="2022-04-18T17:16:49.512"/>
    <p1510:client id="{B8932519-B959-25B3-0965-A0B8E76656FD}" v="168" dt="2022-04-04T09:08:02.972"/>
    <p1510:client id="{BEADAF3D-BC3A-AEF8-D272-49DEA5088F51}" v="30" dt="2022-04-01T16:42:58.145"/>
    <p1510:client id="{C4C60E29-E05B-C443-3360-65C32D1E40DB}" v="20" dt="2022-03-30T23:48:23.097"/>
    <p1510:client id="{E59ACB84-3561-BF65-7510-79ECBD59FC53}" v="15" dt="2022-04-04T19:11:46.149"/>
    <p1510:client id="{ED038F06-4880-40CA-A85D-6C4A8F3D2B87}" v="2" dt="2022-04-06T20:34:03.344"/>
    <p1510:client id="{FA6A375C-E0BC-8E26-1AC3-2FD74949D4EE}" v="1" dt="2022-03-31T22:14:33.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55" autoAdjust="0"/>
  </p:normalViewPr>
  <p:slideViewPr>
    <p:cSldViewPr snapToGrid="0">
      <p:cViewPr varScale="1">
        <p:scale>
          <a:sx n="66" d="100"/>
          <a:sy n="66" d="100"/>
        </p:scale>
        <p:origin x="51"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Filled requests </a:t>
            </a:r>
            <a:r>
              <a:rPr lang="en-US" sz="1800"/>
              <a:t>2017-2021</a:t>
            </a:r>
            <a:endParaRPr lang="en-US"/>
          </a:p>
        </c:rich>
      </c:tx>
      <c:overlay val="0"/>
      <c:spPr>
        <a:noFill/>
        <a:ln w="19050">
          <a:solidFill>
            <a:schemeClr val="tx1"/>
          </a:solid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Filled requests 2017-2021</c:v>
                </c:pt>
              </c:strCache>
            </c:strRef>
          </c:tx>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36C9-4BA1-8956-964E87D5D176}"/>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36C9-4BA1-8956-964E87D5D176}"/>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36C9-4BA1-8956-964E87D5D176}"/>
              </c:ext>
            </c:extLst>
          </c:dPt>
          <c:cat>
            <c:strRef>
              <c:f>Sheet1!$A$2:$A$4</c:f>
              <c:strCache>
                <c:ptCount val="3"/>
                <c:pt idx="0">
                  <c:v>Shared within proxy</c:v>
                </c:pt>
                <c:pt idx="1">
                  <c:v>Proxy borrower only</c:v>
                </c:pt>
                <c:pt idx="2">
                  <c:v>Proxy lender only</c:v>
                </c:pt>
              </c:strCache>
            </c:strRef>
          </c:cat>
          <c:val>
            <c:numRef>
              <c:f>Sheet1!$B$2:$B$4</c:f>
              <c:numCache>
                <c:formatCode>General</c:formatCode>
                <c:ptCount val="3"/>
                <c:pt idx="0">
                  <c:v>15.1</c:v>
                </c:pt>
                <c:pt idx="1">
                  <c:v>47.7</c:v>
                </c:pt>
                <c:pt idx="2">
                  <c:v>37.200000000000003</c:v>
                </c:pt>
              </c:numCache>
            </c:numRef>
          </c:val>
          <c:extLst>
            <c:ext xmlns:c16="http://schemas.microsoft.com/office/drawing/2014/chart" uri="{C3380CC4-5D6E-409C-BE32-E72D297353CC}">
              <c16:uniqueId val="{00000000-D37C-429C-AE8C-870A1DFB445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5 years of ILL borrowing and lending activity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884761687397771E-2"/>
          <c:y val="0.13435982219721843"/>
          <c:w val="0.92883021415801281"/>
          <c:h val="0.69623803069308798"/>
        </c:manualLayout>
      </c:layout>
      <c:barChart>
        <c:barDir val="col"/>
        <c:grouping val="clustered"/>
        <c:varyColors val="0"/>
        <c:ser>
          <c:idx val="0"/>
          <c:order val="0"/>
          <c:tx>
            <c:strRef>
              <c:f>Sheet1!$B$1</c:f>
              <c:strCache>
                <c:ptCount val="1"/>
                <c:pt idx="0">
                  <c:v>Total</c:v>
                </c:pt>
              </c:strCache>
            </c:strRef>
          </c:tx>
          <c:spPr>
            <a:solidFill>
              <a:schemeClr val="accent6"/>
            </a:solidFill>
            <a:ln>
              <a:noFill/>
            </a:ln>
            <a:effectLst/>
          </c:spPr>
          <c:invertIfNegative val="0"/>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38181</c:v>
                </c:pt>
                <c:pt idx="1">
                  <c:v>37462</c:v>
                </c:pt>
                <c:pt idx="2">
                  <c:v>38035</c:v>
                </c:pt>
                <c:pt idx="3">
                  <c:v>24640</c:v>
                </c:pt>
                <c:pt idx="4">
                  <c:v>20248</c:v>
                </c:pt>
              </c:numCache>
            </c:numRef>
          </c:val>
          <c:extLst>
            <c:ext xmlns:c16="http://schemas.microsoft.com/office/drawing/2014/chart" uri="{C3380CC4-5D6E-409C-BE32-E72D297353CC}">
              <c16:uniqueId val="{00000000-1168-4CE7-BBBB-F871F2AD0A46}"/>
            </c:ext>
          </c:extLst>
        </c:ser>
        <c:ser>
          <c:idx val="1"/>
          <c:order val="1"/>
          <c:tx>
            <c:strRef>
              <c:f>Sheet1!$C$1</c:f>
              <c:strCache>
                <c:ptCount val="1"/>
                <c:pt idx="0">
                  <c:v>Originals</c:v>
                </c:pt>
              </c:strCache>
            </c:strRef>
          </c:tx>
          <c:spPr>
            <a:solidFill>
              <a:schemeClr val="accent5"/>
            </a:solidFill>
            <a:ln>
              <a:noFill/>
            </a:ln>
            <a:effectLst/>
          </c:spPr>
          <c:invertIfNegative val="0"/>
          <c:cat>
            <c:numRef>
              <c:f>Sheet1!$A$2:$A$6</c:f>
              <c:numCache>
                <c:formatCode>General</c:formatCode>
                <c:ptCount val="5"/>
                <c:pt idx="0">
                  <c:v>2017</c:v>
                </c:pt>
                <c:pt idx="1">
                  <c:v>2018</c:v>
                </c:pt>
                <c:pt idx="2">
                  <c:v>2019</c:v>
                </c:pt>
                <c:pt idx="3">
                  <c:v>2020</c:v>
                </c:pt>
                <c:pt idx="4">
                  <c:v>2021</c:v>
                </c:pt>
              </c:numCache>
            </c:numRef>
          </c:cat>
          <c:val>
            <c:numRef>
              <c:f>Sheet1!$C$2:$C$6</c:f>
              <c:numCache>
                <c:formatCode>General</c:formatCode>
                <c:ptCount val="5"/>
                <c:pt idx="0">
                  <c:v>28080</c:v>
                </c:pt>
                <c:pt idx="1">
                  <c:v>27197</c:v>
                </c:pt>
                <c:pt idx="2">
                  <c:v>26944</c:v>
                </c:pt>
                <c:pt idx="3">
                  <c:v>14512</c:v>
                </c:pt>
                <c:pt idx="4">
                  <c:v>8229</c:v>
                </c:pt>
              </c:numCache>
            </c:numRef>
          </c:val>
          <c:extLst>
            <c:ext xmlns:c16="http://schemas.microsoft.com/office/drawing/2014/chart" uri="{C3380CC4-5D6E-409C-BE32-E72D297353CC}">
              <c16:uniqueId val="{00000001-1168-4CE7-BBBB-F871F2AD0A46}"/>
            </c:ext>
          </c:extLst>
        </c:ser>
        <c:ser>
          <c:idx val="2"/>
          <c:order val="2"/>
          <c:tx>
            <c:strRef>
              <c:f>Sheet1!$D$1</c:f>
              <c:strCache>
                <c:ptCount val="1"/>
                <c:pt idx="0">
                  <c:v>Copies</c:v>
                </c:pt>
              </c:strCache>
            </c:strRef>
          </c:tx>
          <c:spPr>
            <a:solidFill>
              <a:schemeClr val="accent4"/>
            </a:solidFill>
            <a:ln>
              <a:noFill/>
            </a:ln>
            <a:effectLst/>
          </c:spPr>
          <c:invertIfNegative val="0"/>
          <c:cat>
            <c:numRef>
              <c:f>Sheet1!$A$2:$A$6</c:f>
              <c:numCache>
                <c:formatCode>General</c:formatCode>
                <c:ptCount val="5"/>
                <c:pt idx="0">
                  <c:v>2017</c:v>
                </c:pt>
                <c:pt idx="1">
                  <c:v>2018</c:v>
                </c:pt>
                <c:pt idx="2">
                  <c:v>2019</c:v>
                </c:pt>
                <c:pt idx="3">
                  <c:v>2020</c:v>
                </c:pt>
                <c:pt idx="4">
                  <c:v>2021</c:v>
                </c:pt>
              </c:numCache>
            </c:numRef>
          </c:cat>
          <c:val>
            <c:numRef>
              <c:f>Sheet1!$D$2:$D$6</c:f>
              <c:numCache>
                <c:formatCode>General</c:formatCode>
                <c:ptCount val="5"/>
                <c:pt idx="0">
                  <c:v>12019</c:v>
                </c:pt>
                <c:pt idx="1">
                  <c:v>10265</c:v>
                </c:pt>
                <c:pt idx="2">
                  <c:v>11091</c:v>
                </c:pt>
                <c:pt idx="3">
                  <c:v>10128</c:v>
                </c:pt>
                <c:pt idx="4">
                  <c:v>12019</c:v>
                </c:pt>
              </c:numCache>
            </c:numRef>
          </c:val>
          <c:extLst>
            <c:ext xmlns:c16="http://schemas.microsoft.com/office/drawing/2014/chart" uri="{C3380CC4-5D6E-409C-BE32-E72D297353CC}">
              <c16:uniqueId val="{00000002-1168-4CE7-BBBB-F871F2AD0A46}"/>
            </c:ext>
          </c:extLst>
        </c:ser>
        <c:dLbls>
          <c:showLegendKey val="0"/>
          <c:showVal val="0"/>
          <c:showCatName val="0"/>
          <c:showSerName val="0"/>
          <c:showPercent val="0"/>
          <c:showBubbleSize val="0"/>
        </c:dLbls>
        <c:gapWidth val="219"/>
        <c:overlap val="-27"/>
        <c:axId val="1267104608"/>
        <c:axId val="1267105440"/>
      </c:barChart>
      <c:catAx>
        <c:axId val="126710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105440"/>
        <c:crosses val="autoZero"/>
        <c:auto val="1"/>
        <c:lblAlgn val="ctr"/>
        <c:lblOffset val="100"/>
        <c:noMultiLvlLbl val="0"/>
      </c:catAx>
      <c:valAx>
        <c:axId val="1267105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104608"/>
        <c:crosses val="autoZero"/>
        <c:crossBetween val="between"/>
      </c:valAx>
      <c:spPr>
        <a:noFill/>
        <a:ln>
          <a:noFill/>
        </a:ln>
        <a:effectLst/>
      </c:spPr>
    </c:plotArea>
    <c:legend>
      <c:legendPos val="b"/>
      <c:layout>
        <c:manualLayout>
          <c:xMode val="edge"/>
          <c:yMode val="edge"/>
          <c:x val="0.35571189470881359"/>
          <c:y val="0.91984258634930216"/>
          <c:w val="0.3332622009205371"/>
          <c:h val="6.26455586764346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493ED-A856-D448-83AD-D63390E029A9}"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047A7-A58F-DC47-8F9E-53788BD5C98D}" type="slidenum">
              <a:rPr lang="en-US" smtClean="0"/>
              <a:t>‹#›</a:t>
            </a:fld>
            <a:endParaRPr lang="en-US"/>
          </a:p>
        </p:txBody>
      </p:sp>
    </p:spTree>
    <p:extLst>
      <p:ext uri="{BB962C8B-B14F-4D97-AF65-F5344CB8AC3E}">
        <p14:creationId xmlns:p14="http://schemas.microsoft.com/office/powerpoint/2010/main" val="16771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852737"/>
          </a:xfrm>
        </p:spPr>
        <p:txBody>
          <a:bodyPr/>
          <a:lstStyle/>
          <a:p>
            <a:r>
              <a:rPr lang="en-US" dirty="0">
                <a:cs typeface="Calibri"/>
              </a:rPr>
              <a:t>Welcome, everybody.  I'm Dennis Massie of the OCLC Research Library Partnership.  It's great to see you.  Thanks for spending this part of the day with us.  I'm going to turn things over to my esteemed RLP Teammate, Chela Weber, to kick things off.</a:t>
            </a:r>
            <a:endParaRPr lang="en-US" dirty="0" err="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5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507" y="3300413"/>
            <a:ext cx="8389088" cy="3213100"/>
          </a:xfrm>
        </p:spPr>
        <p:txBody>
          <a:bodyPr/>
          <a:lstStyle/>
          <a:p>
            <a:r>
              <a:rPr lang="en-US" dirty="0"/>
              <a:t>We imagined an orderly, linear process where we would march through Opart's four phases:</a:t>
            </a:r>
          </a:p>
          <a:p>
            <a:endParaRPr lang="en-US"/>
          </a:p>
          <a:p>
            <a:r>
              <a:rPr lang="en-US" dirty="0"/>
              <a:t>Phase 1:  use </a:t>
            </a:r>
            <a:r>
              <a:rPr lang="en-US" dirty="0" err="1"/>
              <a:t>WorldCat</a:t>
            </a:r>
            <a:r>
              <a:rPr lang="en-US" dirty="0"/>
              <a:t> data to identify and analyze the art research collective collection and compare that collective collection with the rest of </a:t>
            </a:r>
            <a:r>
              <a:rPr lang="en-US" dirty="0" err="1"/>
              <a:t>WorldCat</a:t>
            </a:r>
            <a:r>
              <a:rPr lang="en-US" dirty="0"/>
              <a:t>.  And then examine these findings in light of identifying potential opportunities for cooperation. </a:t>
            </a:r>
            <a:endParaRPr lang="en-US" dirty="0">
              <a:cs typeface="Calibri"/>
            </a:endParaRPr>
          </a:p>
          <a:p>
            <a:r>
              <a:rPr lang="en-US" dirty="0"/>
              <a:t>  </a:t>
            </a:r>
            <a:endParaRPr lang="en-US" dirty="0">
              <a:cs typeface="Calibri"/>
            </a:endParaRPr>
          </a:p>
          <a:p>
            <a:r>
              <a:rPr lang="en-US" dirty="0"/>
              <a:t>Phase 2:  use resource sharing data to examine the sharing patterns occurring among art libraries, and between art libraries and other types of libraries.  Could these sharing patterns give us a sense of opportunities for cooperation that art libraries are leveraging already? </a:t>
            </a:r>
            <a:endParaRPr lang="en-US" dirty="0">
              <a:ea typeface="Calibri"/>
              <a:cs typeface="Calibri"/>
            </a:endParaRPr>
          </a:p>
          <a:p>
            <a:r>
              <a:rPr lang="en-US" dirty="0"/>
              <a:t>  </a:t>
            </a:r>
            <a:endParaRPr lang="en-US" dirty="0">
              <a:ea typeface="Calibri"/>
              <a:cs typeface="Calibri"/>
            </a:endParaRPr>
          </a:p>
          <a:p>
            <a:r>
              <a:rPr lang="en-US" dirty="0"/>
              <a:t>Phase 3:  build on the findings from the first two phases with a “deep dive” into a small set of case studies of regional art library collaborations, with a focus on the collaborative models used, and the challenges of implementing those models. </a:t>
            </a:r>
            <a:endParaRPr lang="en-US" dirty="0">
              <a:ea typeface="Calibri"/>
              <a:cs typeface="Calibri"/>
            </a:endParaRPr>
          </a:p>
          <a:p>
            <a:r>
              <a:rPr lang="en-US" dirty="0"/>
              <a:t>  </a:t>
            </a:r>
            <a:endParaRPr lang="en-US" dirty="0">
              <a:ea typeface="Calibri"/>
              <a:cs typeface="Calibri"/>
            </a:endParaRPr>
          </a:p>
          <a:p>
            <a:r>
              <a:rPr lang="en-US" dirty="0"/>
              <a:t>And Phase 4:   consider the practical challenges of creating and maintaining cross-institutional relationships that deliver on collaborative opportunities within the art research collective collection. </a:t>
            </a:r>
            <a:endParaRPr lang="en-US" dirty="0">
              <a:ea typeface="Calibri"/>
              <a:cs typeface="Calibri"/>
            </a:endParaRPr>
          </a:p>
          <a:p>
            <a:r>
              <a:rPr lang="en-US" dirty="0"/>
              <a:t>  </a:t>
            </a:r>
            <a:endParaRPr lang="en-US"/>
          </a:p>
          <a:p>
            <a:r>
              <a:rPr lang="en-US" dirty="0"/>
              <a:t>Phases I and 2 are data-driven analyses.  Phases 3 and 4 will be work of a more qualitative nature. </a:t>
            </a:r>
            <a:endParaRPr lang="en-US" dirty="0">
              <a:ea typeface="Calibri"/>
              <a:cs typeface="Calibri"/>
            </a:endParaRPr>
          </a:p>
          <a:p>
            <a:endParaRPr lang="en-US">
              <a:ea typeface="Calibri"/>
              <a:cs typeface="Calibri"/>
            </a:endParaRPr>
          </a:p>
          <a:p>
            <a:r>
              <a:rPr lang="en-US" dirty="0"/>
              <a:t>Again, we originally thought the work would progress in a fairly straight line – wrap up one phase, move on to the next.</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8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507" y="3300413"/>
            <a:ext cx="8389088" cy="3213100"/>
          </a:xfrm>
        </p:spPr>
        <p:txBody>
          <a:bodyPr/>
          <a:lstStyle/>
          <a:p>
            <a:r>
              <a:rPr lang="en-US" dirty="0"/>
              <a:t>But, in fact, once we started digging into the data, we quickly realized that things aren’t going to be linear.  Turns out that the first two phases are informing each other as we go along, and bringing up new questions.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0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507" y="3300413"/>
            <a:ext cx="8389088" cy="3213100"/>
          </a:xfrm>
        </p:spPr>
        <p:txBody>
          <a:bodyPr/>
          <a:lstStyle/>
          <a:p>
            <a:r>
              <a:rPr lang="en-US" dirty="0"/>
              <a:t>And we anticipate that the case studies will make us want to revisit the collections and ILL data with new questions as the project continues to evolve. </a:t>
            </a:r>
          </a:p>
          <a:p>
            <a:endParaRPr lang="en-US">
              <a:ea typeface="Calibri"/>
              <a:cs typeface="Calibri"/>
            </a:endParaRPr>
          </a:p>
          <a:p>
            <a:r>
              <a:rPr lang="en-US" dirty="0">
                <a:ea typeface="Calibri"/>
                <a:cs typeface="Calibri"/>
              </a:rPr>
              <a:t>Ah, the best laid plans of mice and </a:t>
            </a:r>
            <a:r>
              <a:rPr lang="en-US" dirty="0" err="1">
                <a:ea typeface="Calibri"/>
                <a:cs typeface="Calibri"/>
              </a:rPr>
              <a:t>Massies</a:t>
            </a:r>
            <a:r>
              <a:rPr lang="en-US" dirty="0">
                <a:ea typeface="Calibri"/>
                <a:cs typeface="Calibri"/>
              </a:rPr>
              <a:t>, right?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714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That's what we're up to with OpArt.  And when I say "we" I mean two groups of people -- the OCLC project team, which consists of Chela and me and our third partner on the project, our Research colleague Brian Lavoie -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6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magnificent advisory board for the project.  </a:t>
            </a:r>
            <a:endParaRPr lang="en-US"/>
          </a:p>
          <a:p>
            <a:endParaRPr lang="en-US" dirty="0"/>
          </a:p>
          <a:p>
            <a:r>
              <a:rPr lang="en-US" dirty="0"/>
              <a:t>Chela, Brian and I knew that, in order to properly do this work, we would need to rely heavily on experts from art research libraries help shape and scope our work.  We're grateful that the members of our advisory board have been willing to play such an essential part in this initiative and give so generously of their time and expertise.  None of what follows in this presentation would have been possible without our advisory group's ideas and guidance.  So our heartfelt thanks go out to Jon, Rebecca, Roger, Autumn, Keli, Lori, Kathleen and Tony.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now I'll turn things back over to Chela to walk us through the OpArt collections analysis work done by our OCLC Research colleague, Brian Lavoie.</a:t>
            </a:r>
          </a:p>
        </p:txBody>
      </p:sp>
      <p:sp>
        <p:nvSpPr>
          <p:cNvPr id="4" name="Slide Number Placeholder 3"/>
          <p:cNvSpPr>
            <a:spLocks noGrp="1"/>
          </p:cNvSpPr>
          <p:nvPr>
            <p:ph type="sldNum" sz="quarter" idx="5"/>
          </p:nvPr>
        </p:nvSpPr>
        <p:spPr/>
        <p:txBody>
          <a:bodyPr/>
          <a:lstStyle/>
          <a:p>
            <a:fld id="{000047A7-A58F-DC47-8F9E-53788BD5C98D}" type="slidenum">
              <a:rPr lang="en-US" smtClean="0"/>
              <a:t>15</a:t>
            </a:fld>
            <a:endParaRPr lang="en-US"/>
          </a:p>
        </p:txBody>
      </p:sp>
    </p:spTree>
    <p:extLst>
      <p:ext uri="{BB962C8B-B14F-4D97-AF65-F5344CB8AC3E}">
        <p14:creationId xmlns:p14="http://schemas.microsoft.com/office/powerpoint/2010/main" val="2659683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gives a brief overview of our collection analysis work. We start on the left with the idea that there is something called an art research collective collection, which is the collective holdings of libraries that support art research. We depicted this collection as a cloud, because the boundaries of this collection are a bit fuzzy. But basically the idea is that there is a corpus of materials supporting art research that is spread across the collections of many institutions.</a:t>
            </a:r>
          </a:p>
          <a:p>
            <a:r>
              <a:rPr lang="en-US" dirty="0"/>
              <a:t>   </a:t>
            </a:r>
          </a:p>
          <a:p>
            <a:r>
              <a:rPr lang="en-US" dirty="0"/>
              <a:t>To do the kind of analysis we want to do in this project, we have to make that fuzzy cloud idea concrete. Identifying every single relevant title and all the relevant institutions just isn’t feasible, so instead, we’re trying to get at that idea via constructing a collection to serve as a proxy for this larger corpus of materials. To do this, we identified a group of institutions that we know support art research as part of their mission and assembled data about their collective collection using </a:t>
            </a:r>
            <a:r>
              <a:rPr lang="en-US" dirty="0" err="1"/>
              <a:t>WorldCat</a:t>
            </a:r>
            <a:r>
              <a:rPr lang="en-US" dirty="0"/>
              <a:t> bibliographic and holdings data. We’ve been examining the characteristics of this collection to gain a better understanding of it. In other words, this Proxy collection helps tell us the “what” – what’s in the art research collective collection.   </a:t>
            </a:r>
          </a:p>
          <a:p>
            <a:endParaRPr lang="en-US" dirty="0">
              <a:cs typeface="Calibri"/>
            </a:endParaRPr>
          </a:p>
          <a:p>
            <a:r>
              <a:rPr lang="en-US" dirty="0"/>
              <a:t>After defining our proxy collection, we’re be looking at how much of the art research collective collection is also held by institutions outside of our proxy group. This helps us expand our understanding of the network of institutions whose collections are part of the art research collective collections, even though support for art research may not be part of their central or stated mission. In other words, this informs us about the “who” – what kinds of institutions are particularly relevant to the art research collective collection.  </a:t>
            </a:r>
            <a:endParaRPr lang="en-US" dirty="0">
              <a:cs typeface="Calibri" panose="020F0502020204030204"/>
            </a:endParaRPr>
          </a:p>
          <a:p>
            <a:endParaRPr lang="en-US" dirty="0"/>
          </a:p>
          <a:p>
            <a:r>
              <a:rPr lang="en-US" dirty="0"/>
              <a:t>And lastly, given the institutions we identified as being part of the network supporting art research, we want to characterize their locations, with the goal of identifying “clusters” or concentrations in geographic areas at a variety of scales, including nationally, or regionally. This part of the analysis informs the “where” aspect of the art research collective collection, by helping us visualize the geographic distribution of the collection, and hopefully, suggest opportunities for coordinated collecting and resource sharing partnerships that have not yet been fully leveraged.   </a:t>
            </a:r>
            <a:endParaRPr lang="en-US" dirty="0">
              <a:cs typeface="Calibri" panose="020F0502020204030204"/>
            </a:endParaRPr>
          </a:p>
          <a:p>
            <a:endParaRPr lang="en-US" dirty="0">
              <a:cs typeface="Calibri" panose="020F0502020204030204"/>
            </a:endParaRPr>
          </a:p>
          <a:p>
            <a:r>
              <a:rPr lang="en-US" dirty="0"/>
              <a:t>So that’s an overview of our collection analysis. Next I’ll walk you through a few findings from our analysis, to give you a general sense of what the proxy art research collective collection looks like. </a:t>
            </a:r>
          </a:p>
        </p:txBody>
      </p:sp>
      <p:sp>
        <p:nvSpPr>
          <p:cNvPr id="4" name="Slide Number Placeholder 3"/>
          <p:cNvSpPr>
            <a:spLocks noGrp="1"/>
          </p:cNvSpPr>
          <p:nvPr>
            <p:ph type="sldNum" sz="quarter" idx="5"/>
          </p:nvPr>
        </p:nvSpPr>
        <p:spPr/>
        <p:txBody>
          <a:bodyPr/>
          <a:lstStyle/>
          <a:p>
            <a:fld id="{000047A7-A58F-DC47-8F9E-53788BD5C98D}" type="slidenum">
              <a:rPr lang="en-US" smtClean="0"/>
              <a:t>16</a:t>
            </a:fld>
            <a:endParaRPr lang="en-US"/>
          </a:p>
        </p:txBody>
      </p:sp>
    </p:spTree>
    <p:extLst>
      <p:ext uri="{BB962C8B-B14F-4D97-AF65-F5344CB8AC3E}">
        <p14:creationId xmlns:p14="http://schemas.microsoft.com/office/powerpoint/2010/main" val="416576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Starting with some basic size statistics, we have a collection featuring the combined holdings of 85 institutions, that were selected according to a list of criteria we developed in consultation with our advisory committee. The collective holdings of these institutions account for 8.6 million distinct publications, which is roughly equivalent to FRBR manifestations, and 16 million total holdings across all the members of the group. So this is a fairly sizable collection</a:t>
            </a:r>
            <a:r>
              <a:rPr lang="en-US" sz="1800" dirty="0">
                <a:latin typeface="Calibri"/>
                <a:ea typeface="Calibri" panose="020F0502020204030204" pitchFamily="34" charset="0"/>
                <a:cs typeface="Calibri"/>
              </a:rPr>
              <a:t>.</a:t>
            </a:r>
            <a:endParaRPr lang="en-US" dirty="0"/>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17</a:t>
            </a:fld>
            <a:endParaRPr lang="en-US"/>
          </a:p>
        </p:txBody>
      </p:sp>
    </p:spTree>
    <p:extLst>
      <p:ext uri="{BB962C8B-B14F-4D97-AF65-F5344CB8AC3E}">
        <p14:creationId xmlns:p14="http://schemas.microsoft.com/office/powerpoint/2010/main" val="69286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is a profile of the publication dates of the materials in the collection, and as you can see, the collection skews toward relatively recent materials – although the slight bump in materials published in the early 20</a:t>
            </a:r>
            <a:r>
              <a:rPr lang="en-US" sz="18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a:effectLst/>
                <a:latin typeface="Calibri" panose="020F0502020204030204" pitchFamily="34" charset="0"/>
                <a:ea typeface="Calibri" panose="020F0502020204030204" pitchFamily="34" charset="0"/>
                <a:cs typeface="Times New Roman" panose="02020603050405020304" pitchFamily="18" charset="0"/>
              </a:rPr>
              <a:t> century is interesting.</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should mention that the drop-off in # of publications for the years roughly 2010 and forward is probably indicative more of cataloging lag rather than collecting behaviors. Although it would be interesting to see if there was some correlation with reduced acquisitions over the last decade.</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3873AE-7530-472D-B2F9-3EDBB177EC19}" type="slidenum">
              <a:rPr lang="en-US" smtClean="0"/>
              <a:t>18</a:t>
            </a:fld>
            <a:endParaRPr lang="en-US"/>
          </a:p>
        </p:txBody>
      </p:sp>
    </p:spTree>
    <p:extLst>
      <p:ext uri="{BB962C8B-B14F-4D97-AF65-F5344CB8AC3E}">
        <p14:creationId xmlns:p14="http://schemas.microsoft.com/office/powerpoint/2010/main" val="131164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Here’s the distribution of languages in the collection. No surprise that English predominates, given that our proxy institutions are all North American, but lots of other languages well-represented there as well. And I think its quite remarkable to see that this overall collection of 8.6 million publications includes content in over 370 different languages.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also think the list of top languages for this collection is probably a bit different from other collective collection analyses we’ve done of general, or non-disciplinary-focused collective collections. For instance, I think Latin ranks much higher here than you would see in other collections.  </a:t>
            </a:r>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19</a:t>
            </a:fld>
            <a:endParaRPr lang="en-US"/>
          </a:p>
        </p:txBody>
      </p:sp>
    </p:spTree>
    <p:extLst>
      <p:ext uri="{BB962C8B-B14F-4D97-AF65-F5344CB8AC3E}">
        <p14:creationId xmlns:p14="http://schemas.microsoft.com/office/powerpoint/2010/main" val="212349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everyone! As Dennis said, we really are so happy to see you all and so glad you chose to spend some of your day with us. I'm going to run through a very brief intro, and then we'll dig into talking about the project.</a:t>
            </a:r>
          </a:p>
        </p:txBody>
      </p:sp>
      <p:sp>
        <p:nvSpPr>
          <p:cNvPr id="4" name="Slide Number Placeholder 3"/>
          <p:cNvSpPr>
            <a:spLocks noGrp="1"/>
          </p:cNvSpPr>
          <p:nvPr>
            <p:ph type="sldNum" sz="quarter" idx="5"/>
          </p:nvPr>
        </p:nvSpPr>
        <p:spPr/>
        <p:txBody>
          <a:bodyPr/>
          <a:lstStyle/>
          <a:p>
            <a:fld id="{000047A7-A58F-DC47-8F9E-53788BD5C98D}" type="slidenum">
              <a:rPr lang="en-US" smtClean="0"/>
              <a:t>2</a:t>
            </a:fld>
            <a:endParaRPr lang="en-US"/>
          </a:p>
        </p:txBody>
      </p:sp>
    </p:spTree>
    <p:extLst>
      <p:ext uri="{BB962C8B-B14F-4D97-AF65-F5344CB8AC3E}">
        <p14:creationId xmlns:p14="http://schemas.microsoft.com/office/powerpoint/2010/main" val="33006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a:ea typeface="Calibri" panose="020F0502020204030204" pitchFamily="34" charset="0"/>
                <a:cs typeface="Calibri"/>
              </a:rPr>
              <a:t>Here’s a look at the distribution of countries of publication, or countries of origin, for the publications in the collection. The US and UK predominate here, again likely as a consequence of all our institutions being North American, but, as with languages, we see plenty of other countries represented as well – more than 260 different countries.</a:t>
            </a:r>
          </a:p>
          <a:p>
            <a:pPr>
              <a:lnSpc>
                <a:spcPct val="107000"/>
              </a:lnSpc>
            </a:pPr>
            <a:r>
              <a:rPr lang="en-US" sz="1800" dirty="0">
                <a:effectLst/>
                <a:latin typeface="Calibri"/>
                <a:ea typeface="Calibri" panose="020F0502020204030204" pitchFamily="34" charset="0"/>
                <a:cs typeface="Calibri"/>
              </a:rPr>
              <a:t> </a:t>
            </a:r>
            <a:endParaRPr lang="en-US" sz="1800" dirty="0">
              <a:latin typeface="Calibri"/>
              <a:ea typeface="Calibri" panose="020F0502020204030204" pitchFamily="34" charset="0"/>
              <a:cs typeface="Calibri"/>
            </a:endParaRPr>
          </a:p>
          <a:p>
            <a:pPr>
              <a:lnSpc>
                <a:spcPct val="107000"/>
              </a:lnSpc>
            </a:pPr>
            <a:endParaRPr lang="en-US" sz="1800" dirty="0">
              <a:latin typeface="Calibri"/>
              <a:ea typeface="Calibri" panose="020F0502020204030204" pitchFamily="34" charset="0"/>
              <a:cs typeface="Calibri"/>
            </a:endParaRPr>
          </a:p>
          <a:p>
            <a:pPr>
              <a:lnSpc>
                <a:spcPct val="107000"/>
              </a:lnSpc>
            </a:pPr>
            <a:r>
              <a:rPr lang="en-US" sz="1800" dirty="0">
                <a:latin typeface="Calibri"/>
                <a:ea typeface="Calibri" panose="020F0502020204030204" pitchFamily="34" charset="0"/>
                <a:cs typeface="Calibri"/>
              </a:rPr>
              <a:t>(Note: includes countries</a:t>
            </a:r>
            <a:r>
              <a:rPr lang="en-US" sz="1800" dirty="0">
                <a:effectLst/>
                <a:latin typeface="Calibri"/>
                <a:ea typeface="Calibri" panose="020F0502020204030204" pitchFamily="34" charset="0"/>
                <a:cs typeface="Calibri"/>
              </a:rPr>
              <a:t>, territories, dependencies and other entities that are assigned a unique MARC country code</a:t>
            </a:r>
            <a:r>
              <a:rPr lang="en-US" sz="1800" dirty="0">
                <a:latin typeface="Calibri"/>
                <a:ea typeface="Calibri" panose="020F0502020204030204" pitchFamily="34" charset="0"/>
                <a:cs typeface="Calibri"/>
              </a:rPr>
              <a:t>.)</a:t>
            </a:r>
            <a:endParaRPr lang="en-US" dirty="0"/>
          </a:p>
          <a:p>
            <a:pPr marL="0" marR="0">
              <a:lnSpc>
                <a:spcPct val="107000"/>
              </a:lnSpc>
              <a:spcBef>
                <a:spcPts val="0"/>
              </a:spcBef>
              <a:spcAft>
                <a:spcPts val="0"/>
              </a:spcAft>
            </a:pPr>
            <a:r>
              <a:rPr lang="en-US" sz="1800" dirty="0">
                <a:effectLst/>
                <a:latin typeface="Calibri"/>
                <a:ea typeface="Calibri" panose="020F0502020204030204" pitchFamily="34" charset="0"/>
                <a:cs typeface="Calibri"/>
              </a:rPr>
              <a:t> </a:t>
            </a:r>
          </a:p>
          <a:p>
            <a:pPr marL="0" marR="0">
              <a:lnSpc>
                <a:spcPct val="107000"/>
              </a:lnSpc>
              <a:spcBef>
                <a:spcPts val="0"/>
              </a:spcBef>
              <a:spcAft>
                <a:spcPts val="0"/>
              </a:spcAft>
            </a:pPr>
            <a:endParaRPr lang="en-US" sz="1800" dirty="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20</a:t>
            </a:fld>
            <a:endParaRPr lang="en-US"/>
          </a:p>
        </p:txBody>
      </p:sp>
    </p:spTree>
    <p:extLst>
      <p:ext uri="{BB962C8B-B14F-4D97-AF65-F5344CB8AC3E}">
        <p14:creationId xmlns:p14="http://schemas.microsoft.com/office/powerpoint/2010/main" val="445110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mentioned there were about 16 million total holdings on 8.6 million distinct publications, so obviously there’s some overlap in the holdings. This pie chart gives you a sense of what the overlap pattern looks like. I think the headline is that about three quarters of the publications are held by only one member within the group, so clearly a lot of uniqueness is present across the 85 individual collections.</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effectLst/>
                <a:latin typeface="Calibri" panose="020F0502020204030204" pitchFamily="34" charset="0"/>
                <a:ea typeface="Calibri" panose="020F0502020204030204" pitchFamily="34" charset="0"/>
                <a:cs typeface="Times New Roman" panose="02020603050405020304" pitchFamily="18" charset="0"/>
              </a:rPr>
              <a:t>But there is some duplication as well: so for example, according to the chart, only about 2% of the publications are held by more than 10 institutions within the group, but in absolute terms, that accounts for nearly 150,000 distinct publications.</a:t>
            </a:r>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21</a:t>
            </a:fld>
            <a:endParaRPr lang="en-US"/>
          </a:p>
        </p:txBody>
      </p:sp>
    </p:spTree>
    <p:extLst>
      <p:ext uri="{BB962C8B-B14F-4D97-AF65-F5344CB8AC3E}">
        <p14:creationId xmlns:p14="http://schemas.microsoft.com/office/powerpoint/2010/main" val="2716089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proxy group compared to the totality of holdings in </a:t>
            </a:r>
            <a:r>
              <a:rPr lang="en-US" dirty="0" err="1"/>
              <a:t>WorldCat</a:t>
            </a:r>
            <a:r>
              <a:rPr lang="en-US" dirty="0"/>
              <a:t>, you can see there is a significant difference in the holdings overlap pattern when you compare it to the proxy-group-only pattern which we included as an inset to the right. In particular, that huge fraction of the collection held by a single group member shrinks way down when the frame of reference is </a:t>
            </a:r>
            <a:r>
              <a:rPr lang="en-US" dirty="0" err="1"/>
              <a:t>WorldCat</a:t>
            </a:r>
            <a:r>
              <a:rPr lang="en-US" dirty="0"/>
              <a:t> as a whole, and the tiny sliver of materials held by more than 10 group members expands to nearly half the collection. </a:t>
            </a:r>
            <a:endParaRPr lang="en-US"/>
          </a:p>
          <a:p>
            <a:endParaRPr lang="en-US" dirty="0"/>
          </a:p>
          <a:p>
            <a:r>
              <a:rPr lang="en-US" dirty="0"/>
              <a:t>But it also shows that more than half of the titles in the art research proxy are held by 10 or fewer libraries, giving an idea that some of the value of art research collections may be their scarcely held titles. </a:t>
            </a:r>
          </a:p>
          <a:p>
            <a:endParaRPr lang="en-US" dirty="0">
              <a:cs typeface="Calibri"/>
            </a:endParaRPr>
          </a:p>
          <a:p>
            <a:r>
              <a:rPr lang="en-US" dirty="0"/>
              <a:t>This data is a good reminder that scarcity or abundance depends on your frame of reference, and also suggests the possibility for interesting partnerships between art libraries and the many other libraries that hold similar kinds of materials.  </a:t>
            </a:r>
            <a:endParaRPr lang="en-US" dirty="0">
              <a:cs typeface="Calibri"/>
            </a:endParaRPr>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22</a:t>
            </a:fld>
            <a:endParaRPr lang="en-US"/>
          </a:p>
        </p:txBody>
      </p:sp>
    </p:spTree>
    <p:extLst>
      <p:ext uri="{BB962C8B-B14F-4D97-AF65-F5344CB8AC3E}">
        <p14:creationId xmlns:p14="http://schemas.microsoft.com/office/powerpoint/2010/main" val="852405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Here’s a look at the distribution of material types in the proxy collection. The thing that probably sticks out the most is that the vast majority of the publications are books or book-like objects. But as you can see, there’s </a:t>
            </a:r>
            <a:r>
              <a:rPr lang="en-US" dirty="0">
                <a:effectLst/>
              </a:rPr>
              <a:t>a </a:t>
            </a:r>
            <a:r>
              <a:rPr lang="en-US" dirty="0"/>
              <a:t>wide range </a:t>
            </a:r>
            <a:r>
              <a:rPr lang="en-US" dirty="0">
                <a:effectLst/>
              </a:rPr>
              <a:t>of other </a:t>
            </a:r>
            <a:r>
              <a:rPr lang="en-US" dirty="0"/>
              <a:t>material types there too, including lots of serials, musical recordings, and images. But again, the takeaway I think is that this collection is very book-focused</a:t>
            </a:r>
            <a:r>
              <a:rPr lang="en-US" dirty="0">
                <a:effectLst/>
              </a:rPr>
              <a:t>.</a:t>
            </a:r>
            <a:r>
              <a:rPr lang="en-US" dirty="0"/>
              <a:t>  </a:t>
            </a:r>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23</a:t>
            </a:fld>
            <a:endParaRPr lang="en-US"/>
          </a:p>
        </p:txBody>
      </p:sp>
    </p:spTree>
    <p:extLst>
      <p:ext uri="{BB962C8B-B14F-4D97-AF65-F5344CB8AC3E}">
        <p14:creationId xmlns:p14="http://schemas.microsoft.com/office/powerpoint/2010/main" val="95549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down a little deeper into the content of the proxy collection, we wanted to look at kinds of materials frequently found in art research collections. We identified a list in consultation with some experts suggested by our advisory committee, and then tried to identify them in our proxy collection, mainly by analyzing data in the 655 field.  As you can see, exhibition catalogs, auction catalogs, and artist files are particularly evident, especially exhibition catalogs: nearly 700,000 of those across the holdings of our 85 proxy group members. The zines genre is interesting as well – it looks like at least some art research libraries have focused some of their collecting activity on this relatively new genre of materials.</a:t>
            </a:r>
          </a:p>
        </p:txBody>
      </p:sp>
      <p:sp>
        <p:nvSpPr>
          <p:cNvPr id="4" name="Slide Number Placeholder 3"/>
          <p:cNvSpPr>
            <a:spLocks noGrp="1"/>
          </p:cNvSpPr>
          <p:nvPr>
            <p:ph type="sldNum" sz="quarter" idx="5"/>
          </p:nvPr>
        </p:nvSpPr>
        <p:spPr/>
        <p:txBody>
          <a:bodyPr/>
          <a:lstStyle/>
          <a:p>
            <a:fld id="{543873AE-7530-472D-B2F9-3EDBB177EC19}" type="slidenum">
              <a:rPr lang="en-US" smtClean="0"/>
              <a:t>24</a:t>
            </a:fld>
            <a:endParaRPr lang="en-US"/>
          </a:p>
        </p:txBody>
      </p:sp>
    </p:spTree>
    <p:extLst>
      <p:ext uri="{BB962C8B-B14F-4D97-AF65-F5344CB8AC3E}">
        <p14:creationId xmlns:p14="http://schemas.microsoft.com/office/powerpoint/2010/main" val="2579917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it would be interesting to calculate the holdings overlap within the proxy group in terms of some of those materials particularly relevant to art research collections that we saw on the last slide. Here are the holding overlaps for the top five material genres on that list: exhibition catalogs, auction catalogs, artist files, artist books, and trade catalogs. </a:t>
            </a:r>
          </a:p>
          <a:p>
            <a:endParaRPr lang="en-US" dirty="0"/>
          </a:p>
          <a:p>
            <a:r>
              <a:rPr lang="en-US" dirty="0"/>
              <a:t>For reference, we also have the holdings overlap that you’ve already seen for the overall proxy collection. So blue bars are publications held by one group member, orange bars are two to five members, gray bars are 6 to 10, and yellow bars are more than 10. </a:t>
            </a:r>
          </a:p>
          <a:p>
            <a:r>
              <a:rPr lang="en-US" dirty="0"/>
              <a:t>I think the big takeaway here is that when you drill down and look at more focused categories of materials within the proxy collection, you get a pretty diverse range of holdings overlap patterns, with some materials more widely held than average, and others less widely held. For example, the dotted red line in the picture reflects the percentage of the overall proxy collection that is held by a single group member. As you look across the different material types, you see that some have a blue bar that exceeds that benchmark, and others have one that falls below it. This is a nice illustration that within the collective collection there is opportunity for cost savings by reducing redundancies, as well as leveraging complementarities by increasing the visibility of materials unique to a particular institutional collection.</a:t>
            </a:r>
            <a:endParaRPr lang="en-US" dirty="0">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25</a:t>
            </a:fld>
            <a:endParaRPr lang="en-US"/>
          </a:p>
        </p:txBody>
      </p:sp>
    </p:spTree>
    <p:extLst>
      <p:ext uri="{BB962C8B-B14F-4D97-AF65-F5344CB8AC3E}">
        <p14:creationId xmlns:p14="http://schemas.microsoft.com/office/powerpoint/2010/main" val="723324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 is a glimpse of some of the subject headings collected within the proxy collection. We are still in process of looking at our subject analysis, </a:t>
            </a:r>
            <a:r>
              <a:rPr lang="en-US" dirty="0" err="1"/>
              <a:t>eciding</a:t>
            </a:r>
            <a:r>
              <a:rPr lang="en-US" dirty="0"/>
              <a:t> what is particularly interesting and relevant. So in the interest of time today, I skipped over the expansive, generic subject headings like “art”, “architecture”, or “painting”, and instead featured a few more specialized headings, along with the total holdings associated with them in the proxy collection. So for example, there were more than 54,000 holdings associated with the heading “African-Americans”, and almost 28,000 holdings associated with “Silverwork”. And we are happy to report there were exactly 173 holdings associated with the heading “Cows in Art”!  </a:t>
            </a:r>
          </a:p>
          <a:p>
            <a:endParaRPr lang="en-US"/>
          </a:p>
          <a:p>
            <a:r>
              <a:rPr lang="en-US" dirty="0"/>
              <a:t>This kind of data offers some clues as to the subject strengths of this collective collection, as well as areas of collecting interest for art research generally. </a:t>
            </a:r>
          </a:p>
          <a:p>
            <a:endParaRPr lang="en-US">
              <a:cs typeface="Calibri" panose="020F0502020204030204"/>
            </a:endParaRPr>
          </a:p>
          <a:p>
            <a:r>
              <a:rPr lang="en-US" dirty="0"/>
              <a:t>So this gives you a sense of the kinds of analysis we’re doing with our proxy art research collective collection, and how we’re connecting it to partnership opportunities for art libraries and other institutions. We’ll continue to develop and utilize this analysis throughout the project. </a:t>
            </a:r>
            <a:endParaRPr lang="en-US" dirty="0">
              <a:cs typeface="Calibri"/>
            </a:endParaRPr>
          </a:p>
          <a:p>
            <a:endParaRPr lang="en-US"/>
          </a:p>
        </p:txBody>
      </p:sp>
      <p:sp>
        <p:nvSpPr>
          <p:cNvPr id="4" name="Slide Number Placeholder 3"/>
          <p:cNvSpPr>
            <a:spLocks noGrp="1"/>
          </p:cNvSpPr>
          <p:nvPr>
            <p:ph type="sldNum" sz="quarter" idx="5"/>
          </p:nvPr>
        </p:nvSpPr>
        <p:spPr/>
        <p:txBody>
          <a:bodyPr/>
          <a:lstStyle/>
          <a:p>
            <a:fld id="{543873AE-7530-472D-B2F9-3EDBB177EC19}" type="slidenum">
              <a:rPr lang="en-US" smtClean="0"/>
              <a:t>26</a:t>
            </a:fld>
            <a:endParaRPr lang="en-US"/>
          </a:p>
        </p:txBody>
      </p:sp>
    </p:spTree>
    <p:extLst>
      <p:ext uri="{BB962C8B-B14F-4D97-AF65-F5344CB8AC3E}">
        <p14:creationId xmlns:p14="http://schemas.microsoft.com/office/powerpoint/2010/main" val="463595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now back over to Dennis for some preliminary findings from the ILL data analysis.</a:t>
            </a:r>
          </a:p>
        </p:txBody>
      </p:sp>
      <p:sp>
        <p:nvSpPr>
          <p:cNvPr id="4" name="Slide Number Placeholder 3"/>
          <p:cNvSpPr>
            <a:spLocks noGrp="1"/>
          </p:cNvSpPr>
          <p:nvPr>
            <p:ph type="sldNum" sz="quarter" idx="5"/>
          </p:nvPr>
        </p:nvSpPr>
        <p:spPr/>
        <p:txBody>
          <a:bodyPr/>
          <a:lstStyle/>
          <a:p>
            <a:fld id="{000047A7-A58F-DC47-8F9E-53788BD5C98D}" type="slidenum">
              <a:rPr lang="en-US" smtClean="0"/>
              <a:t>27</a:t>
            </a:fld>
            <a:endParaRPr lang="en-US"/>
          </a:p>
        </p:txBody>
      </p:sp>
    </p:spTree>
    <p:extLst>
      <p:ext uri="{BB962C8B-B14F-4D97-AF65-F5344CB8AC3E}">
        <p14:creationId xmlns:p14="http://schemas.microsoft.com/office/powerpoint/2010/main" val="4125628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Thanks, Chela.  Equipped with a basic understanding of the Proxy Group's art research collective collection, the next step is to investigate how that collection is shared both inside and outside the group.  To do this we built a data set of 5 years of all </a:t>
            </a:r>
            <a:r>
              <a:rPr lang="en-US" dirty="0" err="1">
                <a:ea typeface="Calibri"/>
                <a:cs typeface="Calibri"/>
              </a:rPr>
              <a:t>WorldShare</a:t>
            </a:r>
            <a:r>
              <a:rPr lang="en-US" dirty="0">
                <a:ea typeface="Calibri"/>
                <a:cs typeface="Calibri"/>
              </a:rPr>
              <a:t> ILL transactions where a proxy group member was either the borrower or the lender.  </a:t>
            </a:r>
          </a:p>
          <a:p>
            <a:endParaRPr lang="en-US">
              <a:ea typeface="Calibri"/>
              <a:cs typeface="Calibri"/>
            </a:endParaRPr>
          </a:p>
          <a:p>
            <a:r>
              <a:rPr lang="en-US" dirty="0">
                <a:ea typeface="Calibri"/>
                <a:cs typeface="Calibri"/>
              </a:rPr>
              <a:t>I've only had access to this data for a couple of weeks, but already we're learning some interesting things.  For instance, between 2017 and 2021 there were twice as many originals shared by the proxy group as there were copies.  Perhaps that is not so surprising when we're talking about art research materials.</a:t>
            </a:r>
          </a:p>
        </p:txBody>
      </p:sp>
      <p:sp>
        <p:nvSpPr>
          <p:cNvPr id="4" name="Slide Number Placeholder 3"/>
          <p:cNvSpPr>
            <a:spLocks noGrp="1"/>
          </p:cNvSpPr>
          <p:nvPr>
            <p:ph type="sldNum" sz="quarter" idx="5"/>
          </p:nvPr>
        </p:nvSpPr>
        <p:spPr/>
        <p:txBody>
          <a:bodyPr/>
          <a:lstStyle/>
          <a:p>
            <a:fld id="{000047A7-A58F-DC47-8F9E-53788BD5C98D}" type="slidenum">
              <a:rPr lang="en-US" smtClean="0"/>
              <a:t>28</a:t>
            </a:fld>
            <a:endParaRPr lang="en-US"/>
          </a:p>
        </p:txBody>
      </p:sp>
    </p:spTree>
    <p:extLst>
      <p:ext uri="{BB962C8B-B14F-4D97-AF65-F5344CB8AC3E}">
        <p14:creationId xmlns:p14="http://schemas.microsoft.com/office/powerpoint/2010/main" val="325464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Arguably the biggest takeaway from the analysis I've done so far is that only 15% of the collection sharing done from 2017 to 2021 was done within the proxy group.  I expected that number to be a bit higher.  So 85% of the ILL transactions involved a library outside the proxy group.  We don't fully understand what that means yet, until we take a closer look at what is being shared with outside partners, and who those partners are.  </a:t>
            </a:r>
            <a:endParaRPr lang="en-US" dirty="0"/>
          </a:p>
          <a:p>
            <a:endParaRPr lang="en-US" dirty="0">
              <a:ea typeface="Calibri"/>
              <a:cs typeface="Calibri"/>
            </a:endParaRPr>
          </a:p>
          <a:p>
            <a:r>
              <a:rPr lang="en-US" dirty="0">
                <a:ea typeface="Calibri"/>
                <a:cs typeface="Calibri"/>
              </a:rPr>
              <a:t>Nearly half of the transactions involve a proxy group member BORROWING from a library outside the group.  So, in this data set, covering ILL transactions from 2017 to 2021, proxy group members borrowed considerably more than they loaned.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29</a:t>
            </a:fld>
            <a:endParaRPr lang="en-US"/>
          </a:p>
        </p:txBody>
      </p:sp>
    </p:spTree>
    <p:extLst>
      <p:ext uri="{BB962C8B-B14F-4D97-AF65-F5344CB8AC3E}">
        <p14:creationId xmlns:p14="http://schemas.microsoft.com/office/powerpoint/2010/main" val="86464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I'd like to start by taking a moment to recognize that we are gathered today on the traditional, unceded lands of the Council of the Three Fires: including the Ojibwe, Odawa, and Potawatomi Nations. Chicago has long been a hub of trade, travel, gathering, and building connection for Indigenous people including the </a:t>
            </a:r>
            <a:r>
              <a:rPr lang="en-US" i="1" dirty="0"/>
              <a:t>Miami, Ho-Chunk, Menominee, Sac, and Fox . </a:t>
            </a:r>
          </a:p>
          <a:p>
            <a:endParaRPr lang="en-US" i="1">
              <a:cs typeface="Calibri"/>
            </a:endParaRPr>
          </a:p>
          <a:p>
            <a:r>
              <a:rPr lang="en-US" i="1" dirty="0"/>
              <a:t>I'd also like to acknowledge the impacts to these communities by the forces of settler colonialism and state violence, first through warfare and disease brought by European settlers in the early 1800s, then through systemic forced relocation and land cessation actions taken by the Federal Government beginning with the Indian Removal Act of 1830, and later through the Federal urban relocation programs of  1950s and 1960s. </a:t>
            </a:r>
            <a:endParaRPr lang="en-US" dirty="0">
              <a:cs typeface="Calibri"/>
            </a:endParaRPr>
          </a:p>
          <a:p>
            <a:endParaRPr lang="en-US" i="1">
              <a:cs typeface="Calibri"/>
            </a:endParaRPr>
          </a:p>
          <a:p>
            <a:r>
              <a:rPr lang="en-US" i="1" dirty="0">
                <a:cs typeface="Calibri"/>
              </a:rPr>
              <a:t>Today, the greater Chicago region is the third largest urban Native community in the US, a home to more than 65K Native people from more than 100 tribes who</a:t>
            </a:r>
            <a:r>
              <a:rPr lang="en-US" i="1" dirty="0"/>
              <a:t> continue to contribute to the life of the city and to celebrate their heritage, practice traditions, and care for the land and waterways. We’re grateful to be here today in their home.</a:t>
            </a:r>
            <a:endParaRPr lang="en-US" dirty="0"/>
          </a:p>
          <a:p>
            <a:endParaRPr lang="en-US" i="1">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3</a:t>
            </a:fld>
            <a:endParaRPr lang="en-US"/>
          </a:p>
        </p:txBody>
      </p:sp>
    </p:spTree>
    <p:extLst>
      <p:ext uri="{BB962C8B-B14F-4D97-AF65-F5344CB8AC3E}">
        <p14:creationId xmlns:p14="http://schemas.microsoft.com/office/powerpoint/2010/main" val="2363512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Breaking down the data by year and comparing originals with copies clearly reveals the impact of the pandemic.</a:t>
            </a:r>
          </a:p>
          <a:p>
            <a:endParaRPr lang="en-US">
              <a:ea typeface="Calibri"/>
              <a:cs typeface="Calibri"/>
            </a:endParaRPr>
          </a:p>
          <a:p>
            <a:r>
              <a:rPr lang="en-US" dirty="0">
                <a:ea typeface="Calibri"/>
                <a:cs typeface="Calibri"/>
              </a:rPr>
              <a:t>Through the first 3 years, the numbers are extremely consistent, and we see twice as many originals being shared as compared to copies. </a:t>
            </a:r>
          </a:p>
          <a:p>
            <a:endParaRPr lang="en-US">
              <a:ea typeface="Calibri"/>
              <a:cs typeface="Calibri"/>
            </a:endParaRPr>
          </a:p>
          <a:p>
            <a:r>
              <a:rPr lang="en-US" dirty="0">
                <a:ea typeface="Calibri"/>
                <a:cs typeface="Calibri"/>
              </a:rPr>
              <a:t>Then 2020 arrives.  For the next two years, the sharing of originals craters, while the sharing of copies holds steady and then increases.</a:t>
            </a:r>
          </a:p>
          <a:p>
            <a:endParaRPr lang="en-US">
              <a:ea typeface="Calibri"/>
              <a:cs typeface="Calibri"/>
            </a:endParaRPr>
          </a:p>
          <a:p>
            <a:r>
              <a:rPr lang="en-US" dirty="0">
                <a:cs typeface="Calibri"/>
              </a:rPr>
              <a:t>We know anecdotally why that happened, with many libraries closed during that period and not able to access their print collections, let alone share them.  The data suggests many other interesting questions that I will have to save to talk about on another day.  One of those is how some art libraries that continued to lend physical items throughout the pandemic started allowing those items to be taken out of the borrower's library, where previously all such loaned items were library use only.  In the name of access, longstanding policy was changed due to a global emergency.  Will those new policies remain in place after the pandemic recedes?  Perhaps an interesting question for the case studies. </a:t>
            </a:r>
            <a:endParaRPr lang="en-US" dirty="0"/>
          </a:p>
        </p:txBody>
      </p:sp>
      <p:sp>
        <p:nvSpPr>
          <p:cNvPr id="4" name="Slide Number Placeholder 3"/>
          <p:cNvSpPr>
            <a:spLocks noGrp="1"/>
          </p:cNvSpPr>
          <p:nvPr>
            <p:ph type="sldNum" sz="quarter" idx="5"/>
          </p:nvPr>
        </p:nvSpPr>
        <p:spPr/>
        <p:txBody>
          <a:bodyPr/>
          <a:lstStyle/>
          <a:p>
            <a:fld id="{000047A7-A58F-DC47-8F9E-53788BD5C98D}" type="slidenum">
              <a:rPr lang="en-US" smtClean="0"/>
              <a:t>30</a:t>
            </a:fld>
            <a:endParaRPr lang="en-US"/>
          </a:p>
        </p:txBody>
      </p:sp>
    </p:spTree>
    <p:extLst>
      <p:ext uri="{BB962C8B-B14F-4D97-AF65-F5344CB8AC3E}">
        <p14:creationId xmlns:p14="http://schemas.microsoft.com/office/powerpoint/2010/main" val="782364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spent some time learning about who is doing the sharing, or more precisely, how much of the sharing they're doing.  A very few lenders did the bulk of the lending.  The top 15 were all in the proxy group and accounted for over 40% of the loans.  Nearly 30% of the lenders in the data set only loaned 1 item in 5 years.  </a:t>
            </a:r>
          </a:p>
        </p:txBody>
      </p:sp>
      <p:sp>
        <p:nvSpPr>
          <p:cNvPr id="4" name="Slide Number Placeholder 3"/>
          <p:cNvSpPr>
            <a:spLocks noGrp="1"/>
          </p:cNvSpPr>
          <p:nvPr>
            <p:ph type="sldNum" sz="quarter" idx="5"/>
          </p:nvPr>
        </p:nvSpPr>
        <p:spPr/>
        <p:txBody>
          <a:bodyPr/>
          <a:lstStyle/>
          <a:p>
            <a:fld id="{000047A7-A58F-DC47-8F9E-53788BD5C98D}" type="slidenum">
              <a:rPr lang="en-US" smtClean="0"/>
              <a:t>31</a:t>
            </a:fld>
            <a:endParaRPr lang="en-US"/>
          </a:p>
        </p:txBody>
      </p:sp>
    </p:spTree>
    <p:extLst>
      <p:ext uri="{BB962C8B-B14F-4D97-AF65-F5344CB8AC3E}">
        <p14:creationId xmlns:p14="http://schemas.microsoft.com/office/powerpoint/2010/main" val="2691881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see similar patterns when looking at the borrowers.  The top 20 borrowers were all in the proxy group and accounted for nearly 55% of the borrows.  </a:t>
            </a:r>
          </a:p>
        </p:txBody>
      </p:sp>
      <p:sp>
        <p:nvSpPr>
          <p:cNvPr id="4" name="Slide Number Placeholder 3"/>
          <p:cNvSpPr>
            <a:spLocks noGrp="1"/>
          </p:cNvSpPr>
          <p:nvPr>
            <p:ph type="sldNum" sz="quarter" idx="5"/>
          </p:nvPr>
        </p:nvSpPr>
        <p:spPr/>
        <p:txBody>
          <a:bodyPr/>
          <a:lstStyle/>
          <a:p>
            <a:fld id="{000047A7-A58F-DC47-8F9E-53788BD5C98D}" type="slidenum">
              <a:rPr lang="en-US" smtClean="0"/>
              <a:t>32</a:t>
            </a:fld>
            <a:endParaRPr lang="en-US"/>
          </a:p>
        </p:txBody>
      </p:sp>
    </p:spTree>
    <p:extLst>
      <p:ext uri="{BB962C8B-B14F-4D97-AF65-F5344CB8AC3E}">
        <p14:creationId xmlns:p14="http://schemas.microsoft.com/office/powerpoint/2010/main" val="2367980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Some top takeaways from these particular numbers:</a:t>
            </a:r>
          </a:p>
          <a:p>
            <a:endParaRPr lang="en-US">
              <a:ea typeface="Calibri"/>
              <a:cs typeface="Calibri"/>
            </a:endParaRPr>
          </a:p>
          <a:p>
            <a:r>
              <a:rPr lang="en-US" dirty="0">
                <a:ea typeface="Calibri"/>
                <a:cs typeface="Calibri"/>
              </a:rPr>
              <a:t>Again, a few libraries, most of them in the proxy group, are responsible for most of the action.</a:t>
            </a:r>
          </a:p>
          <a:p>
            <a:endParaRPr lang="en-US">
              <a:ea typeface="Calibri"/>
              <a:cs typeface="Calibri"/>
            </a:endParaRPr>
          </a:p>
          <a:p>
            <a:r>
              <a:rPr lang="en-US" dirty="0">
                <a:ea typeface="Calibri"/>
                <a:cs typeface="Calibri"/>
              </a:rPr>
              <a:t>Proxy group members borrow more than they loan.</a:t>
            </a:r>
          </a:p>
          <a:p>
            <a:endParaRPr lang="en-US">
              <a:ea typeface="Calibri"/>
              <a:cs typeface="Calibri"/>
            </a:endParaRPr>
          </a:p>
          <a:p>
            <a:r>
              <a:rPr lang="en-US" dirty="0">
                <a:ea typeface="Calibri"/>
                <a:cs typeface="Calibri"/>
              </a:rPr>
              <a:t>Looking more closely at the data, most non-proxy lenders are big </a:t>
            </a:r>
            <a:r>
              <a:rPr lang="en-US" dirty="0"/>
              <a:t>North American </a:t>
            </a:r>
            <a:r>
              <a:rPr lang="en-US" dirty="0">
                <a:ea typeface="Calibri"/>
                <a:cs typeface="Calibri"/>
              </a:rPr>
              <a:t>academic libraries.  But what are they lending to the proxy group?  That's going to be the really interesting question to answer.</a:t>
            </a:r>
          </a:p>
        </p:txBody>
      </p:sp>
      <p:sp>
        <p:nvSpPr>
          <p:cNvPr id="4" name="Slide Number Placeholder 3"/>
          <p:cNvSpPr>
            <a:spLocks noGrp="1"/>
          </p:cNvSpPr>
          <p:nvPr>
            <p:ph type="sldNum" sz="quarter" idx="5"/>
          </p:nvPr>
        </p:nvSpPr>
        <p:spPr/>
        <p:txBody>
          <a:bodyPr/>
          <a:lstStyle/>
          <a:p>
            <a:fld id="{000047A7-A58F-DC47-8F9E-53788BD5C98D}" type="slidenum">
              <a:rPr lang="en-US" smtClean="0"/>
              <a:t>33</a:t>
            </a:fld>
            <a:endParaRPr lang="en-US"/>
          </a:p>
        </p:txBody>
      </p:sp>
    </p:spTree>
    <p:extLst>
      <p:ext uri="{BB962C8B-B14F-4D97-AF65-F5344CB8AC3E}">
        <p14:creationId xmlns:p14="http://schemas.microsoft.com/office/powerpoint/2010/main" val="2288198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None of the ILL analysis I've done so far really helps answer our questions about identifying potential collaborative opportunities.</a:t>
            </a:r>
          </a:p>
          <a:p>
            <a:endParaRPr lang="en-US">
              <a:ea typeface="Calibri"/>
              <a:cs typeface="Calibri"/>
            </a:endParaRPr>
          </a:p>
          <a:p>
            <a:r>
              <a:rPr lang="en-US" dirty="0">
                <a:ea typeface="Calibri"/>
                <a:cs typeface="Calibri"/>
              </a:rPr>
              <a:t>Here are the kinds of analysis we'll be looking at next.  Much of the same kinds of subject analysis we've already done with the collective collection.  Favorite partners.  Sharing within close proximity.  How patterns do or don't change over time.  </a:t>
            </a:r>
          </a:p>
          <a:p>
            <a:endParaRPr lang="en-US">
              <a:ea typeface="Calibri"/>
              <a:cs typeface="Calibri"/>
            </a:endParaRPr>
          </a:p>
          <a:p>
            <a:r>
              <a:rPr lang="en-US" dirty="0">
                <a:ea typeface="Calibri"/>
                <a:cs typeface="Calibri"/>
              </a:rPr>
              <a:t>We also have unfilled requests that will be interesting to look at.  </a:t>
            </a:r>
          </a:p>
        </p:txBody>
      </p:sp>
      <p:sp>
        <p:nvSpPr>
          <p:cNvPr id="4" name="Slide Number Placeholder 3"/>
          <p:cNvSpPr>
            <a:spLocks noGrp="1"/>
          </p:cNvSpPr>
          <p:nvPr>
            <p:ph type="sldNum" sz="quarter" idx="5"/>
          </p:nvPr>
        </p:nvSpPr>
        <p:spPr/>
        <p:txBody>
          <a:bodyPr/>
          <a:lstStyle/>
          <a:p>
            <a:fld id="{000047A7-A58F-DC47-8F9E-53788BD5C98D}" type="slidenum">
              <a:rPr lang="en-US" smtClean="0"/>
              <a:t>34</a:t>
            </a:fld>
            <a:endParaRPr lang="en-US"/>
          </a:p>
        </p:txBody>
      </p:sp>
    </p:spTree>
    <p:extLst>
      <p:ext uri="{BB962C8B-B14F-4D97-AF65-F5344CB8AC3E}">
        <p14:creationId xmlns:p14="http://schemas.microsoft.com/office/powerpoint/2010/main" val="85076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what's still on our OpArt to-do list?</a:t>
            </a:r>
          </a:p>
        </p:txBody>
      </p:sp>
      <p:sp>
        <p:nvSpPr>
          <p:cNvPr id="4" name="Slide Number Placeholder 3"/>
          <p:cNvSpPr>
            <a:spLocks noGrp="1"/>
          </p:cNvSpPr>
          <p:nvPr>
            <p:ph type="sldNum" sz="quarter" idx="5"/>
          </p:nvPr>
        </p:nvSpPr>
        <p:spPr/>
        <p:txBody>
          <a:bodyPr/>
          <a:lstStyle/>
          <a:p>
            <a:fld id="{000047A7-A58F-DC47-8F9E-53788BD5C98D}" type="slidenum">
              <a:rPr lang="en-US" smtClean="0"/>
              <a:t>35</a:t>
            </a:fld>
            <a:endParaRPr lang="en-US"/>
          </a:p>
        </p:txBody>
      </p:sp>
    </p:spTree>
    <p:extLst>
      <p:ext uri="{BB962C8B-B14F-4D97-AF65-F5344CB8AC3E}">
        <p14:creationId xmlns:p14="http://schemas.microsoft.com/office/powerpoint/2010/main" val="1702864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Complete the data analyses, obviously.  We plan to publish a report on these 2 quantitative aspects of the project sometime in the next 6 months.  Then there are the other two phases of the work to be completed, the case studies and reporting out on all of our findings and recommendations.  And of course identifying areas for further study.</a:t>
            </a:r>
          </a:p>
        </p:txBody>
      </p:sp>
      <p:sp>
        <p:nvSpPr>
          <p:cNvPr id="4" name="Slide Number Placeholder 3"/>
          <p:cNvSpPr>
            <a:spLocks noGrp="1"/>
          </p:cNvSpPr>
          <p:nvPr>
            <p:ph type="sldNum" sz="quarter" idx="5"/>
          </p:nvPr>
        </p:nvSpPr>
        <p:spPr/>
        <p:txBody>
          <a:bodyPr/>
          <a:lstStyle/>
          <a:p>
            <a:fld id="{000047A7-A58F-DC47-8F9E-53788BD5C98D}" type="slidenum">
              <a:rPr lang="en-US" smtClean="0"/>
              <a:t>36</a:t>
            </a:fld>
            <a:endParaRPr lang="en-US"/>
          </a:p>
        </p:txBody>
      </p:sp>
    </p:spTree>
    <p:extLst>
      <p:ext uri="{BB962C8B-B14F-4D97-AF65-F5344CB8AC3E}">
        <p14:creationId xmlns:p14="http://schemas.microsoft.com/office/powerpoint/2010/main" val="1795138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We've begun thinking in detail about the case studies and in fact spent our March meeting with the advisory board seeking their ideas and guidance on this next phase of the work.</a:t>
            </a:r>
          </a:p>
        </p:txBody>
      </p:sp>
      <p:sp>
        <p:nvSpPr>
          <p:cNvPr id="4" name="Slide Number Placeholder 3"/>
          <p:cNvSpPr>
            <a:spLocks noGrp="1"/>
          </p:cNvSpPr>
          <p:nvPr>
            <p:ph type="sldNum" sz="quarter" idx="5"/>
          </p:nvPr>
        </p:nvSpPr>
        <p:spPr/>
        <p:txBody>
          <a:bodyPr/>
          <a:lstStyle/>
          <a:p>
            <a:fld id="{000047A7-A58F-DC47-8F9E-53788BD5C98D}" type="slidenum">
              <a:rPr lang="en-US" smtClean="0"/>
              <a:t>37</a:t>
            </a:fld>
            <a:endParaRPr lang="en-US"/>
          </a:p>
        </p:txBody>
      </p:sp>
    </p:spTree>
    <p:extLst>
      <p:ext uri="{BB962C8B-B14F-4D97-AF65-F5344CB8AC3E}">
        <p14:creationId xmlns:p14="http://schemas.microsoft.com/office/powerpoint/2010/main" val="4170362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everything we're doing is in service of identifying and documenting potential collaborative models for art research libraries.  We know of a few existing partnerships that might make for good case studies.  We've already sought the advice or our advisory board and in fact are here today seeking your advice, too.</a:t>
            </a:r>
          </a:p>
          <a:p>
            <a:endParaRPr lang="en-US">
              <a:cs typeface="Calibri"/>
            </a:endParaRPr>
          </a:p>
          <a:p>
            <a:r>
              <a:rPr lang="en-US" dirty="0">
                <a:cs typeface="Calibri"/>
              </a:rPr>
              <a:t>You see some of the criteria we have in mind right here.  Two or more libraries – duh!  Could be partnerships among art libraries, or between art libraries and other types.  We might even learn something essential from looking at a partnership outside the library domain.</a:t>
            </a:r>
          </a:p>
        </p:txBody>
      </p:sp>
      <p:sp>
        <p:nvSpPr>
          <p:cNvPr id="4" name="Slide Number Placeholder 3"/>
          <p:cNvSpPr>
            <a:spLocks noGrp="1"/>
          </p:cNvSpPr>
          <p:nvPr>
            <p:ph type="sldNum" sz="quarter" idx="5"/>
          </p:nvPr>
        </p:nvSpPr>
        <p:spPr/>
        <p:txBody>
          <a:bodyPr/>
          <a:lstStyle/>
          <a:p>
            <a:fld id="{000047A7-A58F-DC47-8F9E-53788BD5C98D}" type="slidenum">
              <a:rPr lang="en-US" smtClean="0"/>
              <a:t>38</a:t>
            </a:fld>
            <a:endParaRPr lang="en-US"/>
          </a:p>
        </p:txBody>
      </p:sp>
    </p:spTree>
    <p:extLst>
      <p:ext uri="{BB962C8B-B14F-4D97-AF65-F5344CB8AC3E}">
        <p14:creationId xmlns:p14="http://schemas.microsoft.com/office/powerpoint/2010/main" val="644364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Which is a nice segue into the discussion portion of our Roundtable today.</a:t>
            </a:r>
          </a:p>
        </p:txBody>
      </p:sp>
      <p:sp>
        <p:nvSpPr>
          <p:cNvPr id="4" name="Slide Number Placeholder 3"/>
          <p:cNvSpPr>
            <a:spLocks noGrp="1"/>
          </p:cNvSpPr>
          <p:nvPr>
            <p:ph type="sldNum" sz="quarter" idx="5"/>
          </p:nvPr>
        </p:nvSpPr>
        <p:spPr/>
        <p:txBody>
          <a:bodyPr/>
          <a:lstStyle/>
          <a:p>
            <a:fld id="{000047A7-A58F-DC47-8F9E-53788BD5C98D}" type="slidenum">
              <a:rPr lang="en-US" smtClean="0"/>
              <a:t>39</a:t>
            </a:fld>
            <a:endParaRPr lang="en-US"/>
          </a:p>
        </p:txBody>
      </p:sp>
    </p:spTree>
    <p:extLst>
      <p:ext uri="{BB962C8B-B14F-4D97-AF65-F5344CB8AC3E}">
        <p14:creationId xmlns:p14="http://schemas.microsoft.com/office/powerpoint/2010/main" val="374854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number of folks here today who may not be very familiar with the RLP, so I want to take just a minute to share what we’re all about. The Research Library Partnership is a program of OCLC Research and is a membership organization, supported by the membership dues of our partner libraries which include academic, museum, and independent research libraries across North America, Europe, Asia, and Australia. </a:t>
            </a:r>
          </a:p>
          <a:p>
            <a:r>
              <a:rPr lang="en-US"/>
              <a:t>  </a:t>
            </a:r>
            <a:endParaRPr lang="en-US">
              <a:cs typeface="Calibri"/>
            </a:endParaRPr>
          </a:p>
          <a:p>
            <a:r>
              <a:rPr lang="en-US"/>
              <a:t>It really is a unique, international collective of peer institutions and colleagues, and together with Dennis and my other fellow program officers, we work hard to create opportunities and spaces for members of the partnership to work together to address common issues facing research libraries through programming like this event today, discussion groups, working groups, and research efforts. If you're at an RLP library and want to learn more – we'll share some more detail at the end of our presentation about ways to connect and stay updated.</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0D8495-646D-AF4D-B82E-38CB0C8B8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847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some questions we'd like to pose to you.</a:t>
            </a:r>
          </a:p>
          <a:p>
            <a:endParaRPr lang="en-US">
              <a:cs typeface="Calibri"/>
            </a:endParaRPr>
          </a:p>
          <a:p>
            <a:r>
              <a:rPr lang="en-US" dirty="0">
                <a:cs typeface="Calibri"/>
              </a:rPr>
              <a:t>What would you like to learn from the ILL data analysis we're doing for OpArt?</a:t>
            </a:r>
          </a:p>
          <a:p>
            <a:endParaRPr lang="en-US">
              <a:cs typeface="Calibri"/>
            </a:endParaRPr>
          </a:p>
          <a:p>
            <a:r>
              <a:rPr lang="en-US" dirty="0">
                <a:cs typeface="Calibri"/>
              </a:rPr>
              <a:t>Do you have ideas for partnerships that would make for good case studies?  One example that drew our attention from the very beginning is the partnership between the Hirsch Library at the Museum of Fine Arts Houston and Rice University, which started out as a shared storage arrangement but evolved into truly privileged access to each other's collections.  What are other examples of existing partnerships we might look at in detail?</a:t>
            </a:r>
          </a:p>
          <a:p>
            <a:endParaRPr lang="en-US">
              <a:cs typeface="Calibri"/>
            </a:endParaRPr>
          </a:p>
          <a:p>
            <a:r>
              <a:rPr lang="en-US" dirty="0">
                <a:cs typeface="Calibri"/>
              </a:rPr>
              <a:t>And of course Chela and I are happy to answer questions and hear comments you have about any aspect of the OpArt project.  </a:t>
            </a:r>
          </a:p>
          <a:p>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40</a:t>
            </a:fld>
            <a:endParaRPr lang="en-US"/>
          </a:p>
        </p:txBody>
      </p:sp>
    </p:spTree>
    <p:extLst>
      <p:ext uri="{BB962C8B-B14F-4D97-AF65-F5344CB8AC3E}">
        <p14:creationId xmlns:p14="http://schemas.microsoft.com/office/powerpoint/2010/main" val="1975518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Ways you can get involved</a:t>
            </a:r>
          </a:p>
        </p:txBody>
      </p:sp>
      <p:sp>
        <p:nvSpPr>
          <p:cNvPr id="4" name="Slide Number Placeholder 3"/>
          <p:cNvSpPr>
            <a:spLocks noGrp="1"/>
          </p:cNvSpPr>
          <p:nvPr>
            <p:ph type="sldNum" sz="quarter" idx="5"/>
          </p:nvPr>
        </p:nvSpPr>
        <p:spPr/>
        <p:txBody>
          <a:bodyPr/>
          <a:lstStyle/>
          <a:p>
            <a:fld id="{DC5AD2DB-6206-6849-8A28-45575CC17613}" type="slidenum">
              <a:rPr lang="en-US" smtClean="0"/>
              <a:t>41</a:t>
            </a:fld>
            <a:endParaRPr lang="en-US"/>
          </a:p>
        </p:txBody>
      </p:sp>
    </p:spTree>
    <p:extLst>
      <p:ext uri="{BB962C8B-B14F-4D97-AF65-F5344CB8AC3E}">
        <p14:creationId xmlns:p14="http://schemas.microsoft.com/office/powerpoint/2010/main" val="3699351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that moves us to the last slide, where it will be clear why we did this re-calculation of the ADGC collection without the proxy group members included. So here we’re looking at the overlap in publications between the ADGC collective collection on the one hand, and the proxy collective collection on the other. On the left, we see the overlap between the two where the ADGC collection includes all members, which means including the members that are also in the proxy group. In this case, we found that nearly half of the proxy collection is also held, or replicable, within the ADGC collection.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we know that the ADGC membership includes a sizable cohort of institutions that are also in our proxy group, so by default there’s going to be some overlap across the collections, so a more interesting question to ask might be what is the overlap that remains if we exclude the holdings of the institutions that have dual membership in both groups. And we do that in the figure on the right, where we show that if we exclude from the ADGC collection the holdings of the institutions that are in both groups, it turns out that the ADGC collection overlaps with about 20 percent of the publications in the proxy group.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think these results are interesting because they start to give you a sense of how collective collection analysis can help identify opportunities for partnership and collaboration – so for instance, in this example, about 80% of the proxy group collection is not held by ADGC members outside of the proxy group, and this helps highlight the differences, and possible respective strengths, of the two collections.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43873AE-7530-472D-B2F9-3EDBB177EC19}" type="slidenum">
              <a:rPr lang="en-US" smtClean="0"/>
              <a:t>42</a:t>
            </a:fld>
            <a:endParaRPr lang="en-US"/>
          </a:p>
        </p:txBody>
      </p:sp>
    </p:spTree>
    <p:extLst>
      <p:ext uri="{BB962C8B-B14F-4D97-AF65-F5344CB8AC3E}">
        <p14:creationId xmlns:p14="http://schemas.microsoft.com/office/powerpoint/2010/main" val="561606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our proxy group of art research institutions is useful for the purposes of this research project, it’s certainly not the only grouping of institutions relevant to art research. In some of our discussions with our advisory committee, it was mentioned several times that the member institutions of the Art Discovery Group Catalog would be an interesting point of comparison to our proxy collective collection. So we did some basic analysis of the ADGC collective collection in terms of size and total holdings, which we then compared to our proxy group.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Starting with the green figure at the top, we calculated that the ADGC collective collection as it is represented in WorldCat, accounts for 14.9 million distinct publications, based on total holdings of almost 22 million across the group’s membership. And this was based on 70 OCLC symbols in WorldCat attributed to the ADGC’s membership.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can see, this is a much bigger collective collection than our proxy group – both in terms of publications and total holdings. And another important difference is that the ADGC membership is international, while our proxy group membership is confined to North America.</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speaking of our proxy group members, there is some overlap in membership across the two groups – in fact, 15 institutions are in both groups. We thought it would be interesting to re-calculate the size of the ADGC collective collection if the holdings of those 15 proxy group members are removed, and that gives us the orange figure at the bottom of the slide. With these institutions removed, the ADGC collective collection shrinks to 12.7 million publications based on 15.5 million total holdings. So with the proxy group members removed, the ADGC collection is still bigger than our proxy collective collection in terms of publications, but slightly smaller in terms of total holdings.</a:t>
            </a:r>
          </a:p>
          <a:p>
            <a:endParaRPr lang="en-US" dirty="0"/>
          </a:p>
        </p:txBody>
      </p:sp>
      <p:sp>
        <p:nvSpPr>
          <p:cNvPr id="4" name="Slide Number Placeholder 3"/>
          <p:cNvSpPr>
            <a:spLocks noGrp="1"/>
          </p:cNvSpPr>
          <p:nvPr>
            <p:ph type="sldNum" sz="quarter" idx="5"/>
          </p:nvPr>
        </p:nvSpPr>
        <p:spPr/>
        <p:txBody>
          <a:bodyPr/>
          <a:lstStyle/>
          <a:p>
            <a:fld id="{543873AE-7530-472D-B2F9-3EDBB177EC19}" type="slidenum">
              <a:rPr lang="en-US" smtClean="0"/>
              <a:t>43</a:t>
            </a:fld>
            <a:endParaRPr lang="en-US"/>
          </a:p>
        </p:txBody>
      </p:sp>
    </p:spTree>
    <p:extLst>
      <p:ext uri="{BB962C8B-B14F-4D97-AF65-F5344CB8AC3E}">
        <p14:creationId xmlns:p14="http://schemas.microsoft.com/office/powerpoint/2010/main" val="308261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the kind of work we do in the RLP is our Reimagine Descriptive Workflows project, which convened a group of expert practitioners and community members to frame the challenges facing the library field in inclusive and reparative metadata work, and start to chart a path forward toward improving descriptive practices, tools, infrastructure, and workflows in libraries and archives.  </a:t>
            </a:r>
            <a:endParaRPr lang="en-US"/>
          </a:p>
          <a:p>
            <a:endParaRPr lang="en-US"/>
          </a:p>
          <a:p>
            <a:r>
              <a:rPr lang="en-US" dirty="0"/>
              <a:t>A report from the project came out on Tuesday, and we encourage you to check it out. </a:t>
            </a:r>
            <a:endParaRPr lang="en-US" dirty="0">
              <a:cs typeface="Calibri" panose="020F0502020204030204"/>
            </a:endParaRPr>
          </a:p>
          <a:p>
            <a:endParaRPr lang="en-US" dirty="0">
              <a:cs typeface="Calibri" panose="020F0502020204030204"/>
            </a:endParaRPr>
          </a:p>
          <a:p>
            <a:r>
              <a:rPr lang="en-US" dirty="0"/>
              <a:t>With that, I'll turn it over to Dennis to give you some background on the project. </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5</a:t>
            </a:fld>
            <a:endParaRPr lang="en-US"/>
          </a:p>
        </p:txBody>
      </p:sp>
    </p:spTree>
    <p:extLst>
      <p:ext uri="{BB962C8B-B14F-4D97-AF65-F5344CB8AC3E}">
        <p14:creationId xmlns:p14="http://schemas.microsoft.com/office/powerpoint/2010/main" val="72952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again.  I'm delighted to get to be the one to tell you the OpArt project origin story, because I was there at the very beginning.  So were several of you!</a:t>
            </a:r>
          </a:p>
        </p:txBody>
      </p:sp>
      <p:sp>
        <p:nvSpPr>
          <p:cNvPr id="4" name="Slide Number Placeholder 3"/>
          <p:cNvSpPr>
            <a:spLocks noGrp="1"/>
          </p:cNvSpPr>
          <p:nvPr>
            <p:ph type="sldNum" sz="quarter" idx="5"/>
          </p:nvPr>
        </p:nvSpPr>
        <p:spPr/>
        <p:txBody>
          <a:bodyPr/>
          <a:lstStyle/>
          <a:p>
            <a:fld id="{000047A7-A58F-DC47-8F9E-53788BD5C98D}" type="slidenum">
              <a:rPr lang="en-US" smtClean="0"/>
              <a:t>6</a:t>
            </a:fld>
            <a:endParaRPr lang="en-US"/>
          </a:p>
        </p:txBody>
      </p:sp>
    </p:spTree>
    <p:extLst>
      <p:ext uri="{BB962C8B-B14F-4D97-AF65-F5344CB8AC3E}">
        <p14:creationId xmlns:p14="http://schemas.microsoft.com/office/powerpoint/2010/main" val="218958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OpArt project had its beginnings with a conversation around a table at the 2019 ARLIS conference in Salt Lake City.  Six of us showed up to a meeting about shared print and offsite storage that in past years drew three dozen.  With such a cozy group we scrapped the meeting agenda and just went around the table talking about current challenges.  </a:t>
            </a:r>
          </a:p>
          <a:p>
            <a:endParaRPr lang="en-US">
              <a:cs typeface="Calibri"/>
            </a:endParaRPr>
          </a:p>
          <a:p>
            <a:r>
              <a:rPr lang="en-US" dirty="0">
                <a:cs typeface="Calibri"/>
              </a:rPr>
              <a:t>A few themes quickly emerged:  an acute lack of space at art research libraries, difficulties in arranging for offsite storage of print collections, some gaps in shared knowledge regarding the library collections of peer institutions, and the perceived value of art libraries partnering with each other and with other types of libraries on the shared management of print collections.  </a:t>
            </a:r>
          </a:p>
          <a:p>
            <a:endParaRPr lang="en-US">
              <a:cs typeface="Calibri"/>
            </a:endParaRPr>
          </a:p>
          <a:p>
            <a:r>
              <a:rPr lang="en-US" dirty="0">
                <a:cs typeface="Calibri"/>
              </a:rPr>
              <a:t>At the end of that hour we felt like we might have the makings of a collaborative research project.</a:t>
            </a:r>
            <a:endParaRPr lang="en-US" dirty="0"/>
          </a:p>
          <a:p>
            <a:r>
              <a:rPr lang="en-US" dirty="0"/>
              <a: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7</a:t>
            </a:fld>
            <a:endParaRPr lang="en-US"/>
          </a:p>
        </p:txBody>
      </p:sp>
    </p:spTree>
    <p:extLst>
      <p:ext uri="{BB962C8B-B14F-4D97-AF65-F5344CB8AC3E}">
        <p14:creationId xmlns:p14="http://schemas.microsoft.com/office/powerpoint/2010/main" val="160262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six spent the next year meeting virtually to flesh out our idea, expanding the group to bring in additional expertise from colleagues at all our organizations.  </a:t>
            </a:r>
            <a:r>
              <a:rPr lang="en-US" dirty="0"/>
              <a:t>By early 2020 the general shape of the project was already established.  Investigate the art research library collective collection as represented in </a:t>
            </a:r>
            <a:r>
              <a:rPr lang="en-US" dirty="0" err="1"/>
              <a:t>WorldCat</a:t>
            </a:r>
            <a:r>
              <a:rPr lang="en-US" dirty="0"/>
              <a:t> in order to inform how art research libraries might seek partners to work collaboratively, within regions and across regions, to ensure sustainable access to art research materials.  </a:t>
            </a:r>
            <a:endParaRPr lang="en-US" dirty="0">
              <a:cs typeface="Calibri"/>
            </a:endParaRPr>
          </a:p>
          <a:p>
            <a:r>
              <a:rPr lang="en-US" dirty="0"/>
              <a:t>  </a:t>
            </a:r>
            <a:endParaRPr lang="en-US" dirty="0">
              <a:cs typeface="Calibri"/>
            </a:endParaRPr>
          </a:p>
          <a:p>
            <a:r>
              <a:rPr lang="en-US" dirty="0"/>
              <a:t>Then the pandemic hit.  Which, among many other effects of which we're all painfully aware, also increased the urgency of addressing the long-term sustainability of art research collections.</a:t>
            </a:r>
            <a:endParaRPr lang="en-US" dirty="0">
              <a:cs typeface="Calibri"/>
            </a:endParaRPr>
          </a:p>
          <a:p>
            <a:r>
              <a:rPr lang="en-US" dirty="0"/>
              <a:t>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8</a:t>
            </a:fld>
            <a:endParaRPr lang="en-US"/>
          </a:p>
        </p:txBody>
      </p:sp>
    </p:spTree>
    <p:extLst>
      <p:ext uri="{BB962C8B-B14F-4D97-AF65-F5344CB8AC3E}">
        <p14:creationId xmlns:p14="http://schemas.microsoft.com/office/powerpoint/2010/main" val="399442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spent the rest of 2020 laying the groundwork.  In January 2021, we officially launched the OpArt project, with generous support from the Samuel H. Kress Foundation.  Early on we identified the four main phases of the project.  And we got our main goal stated as succinctly as possible, so it could fit into that tiny little box on the slide you see here.  </a:t>
            </a:r>
            <a:endParaRPr lang="en-US" dirty="0">
              <a:cs typeface="Calibri"/>
            </a:endParaRPr>
          </a:p>
          <a:p>
            <a:endParaRPr lang="en-US">
              <a:cs typeface="Calibri"/>
            </a:endParaRPr>
          </a:p>
          <a:p>
            <a:r>
              <a:rPr lang="en-US" dirty="0"/>
              <a:t>The goal of the OpArt project is to help art libraries identify potential collaborative models to address shared sustainability barriers and consider practically what institutions will need to make these models operational.  </a:t>
            </a: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9</a:t>
            </a:fld>
            <a:endParaRPr lang="en-US"/>
          </a:p>
        </p:txBody>
      </p:sp>
    </p:spTree>
    <p:extLst>
      <p:ext uri="{BB962C8B-B14F-4D97-AF65-F5344CB8AC3E}">
        <p14:creationId xmlns:p14="http://schemas.microsoft.com/office/powerpoint/2010/main" val="49913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tiff"/><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7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1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48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9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6111117" y="0"/>
            <a:ext cx="6105280" cy="5850667"/>
          </a:xfrm>
          <a:prstGeom prst="rect">
            <a:avLst/>
          </a:prstGeom>
        </p:spPr>
      </p:pic>
    </p:spTree>
    <p:extLst>
      <p:ext uri="{BB962C8B-B14F-4D97-AF65-F5344CB8AC3E}">
        <p14:creationId xmlns:p14="http://schemas.microsoft.com/office/powerpoint/2010/main" val="96125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4" name="Picture 3"/>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7522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3" y="6422996"/>
            <a:ext cx="916227" cy="291625"/>
          </a:xfrm>
          <a:prstGeom prst="rect">
            <a:avLst/>
          </a:prstGeom>
          <a:noFill/>
          <a:ln>
            <a:noFill/>
          </a:ln>
        </p:spPr>
      </p:pic>
      <p:sp>
        <p:nvSpPr>
          <p:cNvPr id="28" name="Shape 28"/>
          <p:cNvSpPr txBox="1">
            <a:spLocks noGrp="1"/>
          </p:cNvSpPr>
          <p:nvPr>
            <p:ph type="body" idx="2"/>
          </p:nvPr>
        </p:nvSpPr>
        <p:spPr>
          <a:xfrm>
            <a:off x="454383" y="1372997"/>
            <a:ext cx="11252197" cy="4475171"/>
          </a:xfrm>
          <a:prstGeom prst="rect">
            <a:avLst/>
          </a:prstGeom>
          <a:noFill/>
          <a:ln>
            <a:noFill/>
          </a:ln>
        </p:spPr>
        <p:txBody>
          <a:bodyPr spcFirstLastPara="1" wrap="square" lIns="91425" tIns="91425" rIns="91425" bIns="91425" anchor="t" anchorCtr="0"/>
          <a:lstStyle>
            <a:lvl1pPr marL="457189" marR="0" lvl="0"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754" marR="0" lvl="3" indent="-33019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943" marR="0" lvl="4"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131" marR="0" lvl="5"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320" marR="0" lvl="6" indent="-304792"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697" marR="0" lvl="8"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494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E3A7-1EF9-8944-ACEA-333651E22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BB3EC-9D12-6A44-9558-ED0396340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863FCE-BA37-0346-8D62-2F818EB94FF0}"/>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E3E4CE79-AC49-0344-A661-B08658365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2F802-1024-7844-A6AD-ED437A725A4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71045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5C29-C224-0D47-B7B1-A827A8278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47033-0166-9F45-972D-16303230A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2EF72-83DC-7942-B49A-09814F997371}"/>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FA65DB60-7A3F-8249-9339-CDE0F6B2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3D4A8-BF27-5142-9A21-E5C043520595}"/>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65921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095A-4C65-7C46-8FBA-FCE77A454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60D35-2E07-0D43-A702-EA4A1E486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964F2-94B7-B142-8F0E-C2D6B81A4487}"/>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ED40A707-0417-2F47-B279-7D624465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F1698-11C0-8749-A922-09670FF5B9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47941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7497437" cy="651397"/>
          </a:xfrm>
          <a:prstGeom prst="rect">
            <a:avLst/>
          </a:prstGeom>
          <a:solidFill>
            <a:schemeClr val="accent2"/>
          </a:solidFill>
          <a:ln>
            <a:noFill/>
          </a:ln>
        </p:spPr>
        <p:txBody>
          <a:bodyPr vert="horz" wrap="squar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80360" cy="502766"/>
          </a:xfrm>
          <a:prstGeom prst="rect">
            <a:avLst/>
          </a:prstGeom>
        </p:spPr>
        <p:txBody>
          <a:bodyPr vert="horz" wrap="squar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squar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2367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3662-2E3C-504D-A7F3-D0EF98292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B7BA7-45C3-8247-AF36-6B7FA6FF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57F858-7196-8348-A691-C6EBD8F85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99D1F-8611-6E4A-93C4-02B23302D284}"/>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6" name="Footer Placeholder 5">
            <a:extLst>
              <a:ext uri="{FF2B5EF4-FFF2-40B4-BE49-F238E27FC236}">
                <a16:creationId xmlns:a16="http://schemas.microsoft.com/office/drawing/2014/main" id="{2B227FBD-5FD0-2941-8067-FC84DC5F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3ABF0-6D49-1D4F-A3C0-8F37AE2A3B1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1771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75FD-C817-714B-A9A3-B07E55B1D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DCA62B-880D-A548-BF64-76436CE51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B10E0-C7CD-8F4A-B416-FBEE5C23AA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8FD27-A46A-404D-B877-213FF33F5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B3784-9A92-3243-82C0-6B2D4AFC9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0A4A9-1C12-B943-8E12-E4D7FE30BCCC}"/>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8" name="Footer Placeholder 7">
            <a:extLst>
              <a:ext uri="{FF2B5EF4-FFF2-40B4-BE49-F238E27FC236}">
                <a16:creationId xmlns:a16="http://schemas.microsoft.com/office/drawing/2014/main" id="{D2723D54-C57B-5446-8359-A7A9A549E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E9809F-A755-1345-8CF7-AAD50AFD80EF}"/>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2001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A18D-0447-A841-963C-11DC9B721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070ED4-8C41-4643-8928-CF9937E2A331}"/>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4" name="Footer Placeholder 3">
            <a:extLst>
              <a:ext uri="{FF2B5EF4-FFF2-40B4-BE49-F238E27FC236}">
                <a16:creationId xmlns:a16="http://schemas.microsoft.com/office/drawing/2014/main" id="{EB734853-7613-624D-9DD1-C6A7E6D072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B03A5-1CBE-414F-AAFE-6954300E0F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379093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B9853-4632-8541-889C-4AD57A6CD6F0}"/>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3" name="Footer Placeholder 2">
            <a:extLst>
              <a:ext uri="{FF2B5EF4-FFF2-40B4-BE49-F238E27FC236}">
                <a16:creationId xmlns:a16="http://schemas.microsoft.com/office/drawing/2014/main" id="{AC4DD0D1-C0E5-0145-A264-F9C8AA55F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995CF-A110-E043-9CF3-E68C85A7878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74117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837E-5AA0-AF45-A63B-51D71C834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842AF-A679-264F-817D-373B9E19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FC77A-A3FB-0B44-A9EB-C9543C4E9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F3B4D-EAB2-D541-AEC1-A1E1225D3CEF}"/>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6" name="Footer Placeholder 5">
            <a:extLst>
              <a:ext uri="{FF2B5EF4-FFF2-40B4-BE49-F238E27FC236}">
                <a16:creationId xmlns:a16="http://schemas.microsoft.com/office/drawing/2014/main" id="{B7FFFCA4-9BE9-9946-A7C3-E07631D4E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863C1-A488-9346-8016-5B5D45BE99E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96950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6AF2-86DB-1446-8C36-38C029039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03FDD-99D0-8E40-B0B2-64677133C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6D0D86-09ED-CA40-847E-22925DAC4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45336-69A5-0A42-A717-F027078BC483}"/>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6" name="Footer Placeholder 5">
            <a:extLst>
              <a:ext uri="{FF2B5EF4-FFF2-40B4-BE49-F238E27FC236}">
                <a16:creationId xmlns:a16="http://schemas.microsoft.com/office/drawing/2014/main" id="{3632897B-9790-4F48-BC20-95BD19269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4E9DD-DAFE-1049-9474-14367738C951}"/>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838772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6288-E38D-DD4C-9391-7CF94BB70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686D7-9B0D-9A48-B38E-D34809DCD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09AC1-997E-F345-BC97-5795715DBE2E}"/>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D1EDF968-3DF5-EB44-98BE-997877C0A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7FD63-6956-3C47-B3A1-272B5530C6D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0202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66E7B-CB4B-6B46-9B6A-ADE2BA87F1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0CF894-9299-F141-8F73-684B03DFA6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6BB8F-F086-3C4D-841F-E4EF5DA504CC}"/>
              </a:ext>
            </a:extLst>
          </p:cNvPr>
          <p:cNvSpPr>
            <a:spLocks noGrp="1"/>
          </p:cNvSpPr>
          <p:nvPr>
            <p:ph type="dt" sz="half" idx="10"/>
          </p:nvPr>
        </p:nvSpPr>
        <p:spPr/>
        <p:txBody>
          <a:body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0E4CFE1D-82D2-E847-BF19-08EECA0E6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33A85-29F3-FA48-9C00-6CEFAEF8B079}"/>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19614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56487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Graphic 3">
            <a:extLst>
              <a:ext uri="{FF2B5EF4-FFF2-40B4-BE49-F238E27FC236}">
                <a16:creationId xmlns:a16="http://schemas.microsoft.com/office/drawing/2014/main" id="{D7DB8018-E718-BB4F-9AB3-3B6F6BB28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397" y="6181994"/>
            <a:ext cx="1244069" cy="450533"/>
          </a:xfrm>
          <a:prstGeom prst="rect">
            <a:avLst/>
          </a:prstGeom>
        </p:spPr>
      </p:pic>
    </p:spTree>
    <p:extLst>
      <p:ext uri="{BB962C8B-B14F-4D97-AF65-F5344CB8AC3E}">
        <p14:creationId xmlns:p14="http://schemas.microsoft.com/office/powerpoint/2010/main" val="366880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C01E-C3A7-48FB-B1FE-41C31C645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0D6AB2-C669-4BE4-8C23-5A920C353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1A232-81AE-4CC0-B78B-7C9F3E2944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B3B15-75D0-42B5-9019-7DC405CE9ABF}"/>
              </a:ext>
            </a:extLst>
          </p:cNvPr>
          <p:cNvSpPr>
            <a:spLocks noGrp="1"/>
          </p:cNvSpPr>
          <p:nvPr>
            <p:ph type="dt" sz="half" idx="10"/>
          </p:nvPr>
        </p:nvSpPr>
        <p:spPr/>
        <p:txBody>
          <a:bodyPr/>
          <a:lstStyle/>
          <a:p>
            <a:fld id="{FD77EC06-ABA9-4C3F-8CF4-83920298B0D6}" type="datetimeFigureOut">
              <a:rPr lang="en-US" smtClean="0"/>
              <a:t>4/26/2022</a:t>
            </a:fld>
            <a:endParaRPr lang="en-US"/>
          </a:p>
        </p:txBody>
      </p:sp>
      <p:sp>
        <p:nvSpPr>
          <p:cNvPr id="6" name="Footer Placeholder 5">
            <a:extLst>
              <a:ext uri="{FF2B5EF4-FFF2-40B4-BE49-F238E27FC236}">
                <a16:creationId xmlns:a16="http://schemas.microsoft.com/office/drawing/2014/main" id="{FBC95FAA-02DB-4F56-A5E8-126CC3D9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2FFBF-447B-43A6-B707-BA99D36F1129}"/>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1986958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CEC9-E85B-480C-9A00-0CC675A49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B0B01-B33C-4A7F-904C-19E130F40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AF68D-9B22-477F-BCEB-7EAF33FE1C13}"/>
              </a:ext>
            </a:extLst>
          </p:cNvPr>
          <p:cNvSpPr>
            <a:spLocks noGrp="1"/>
          </p:cNvSpPr>
          <p:nvPr>
            <p:ph type="dt" sz="half" idx="10"/>
          </p:nvPr>
        </p:nvSpPr>
        <p:spPr/>
        <p:txBody>
          <a:bodyPr/>
          <a:lstStyle/>
          <a:p>
            <a:fld id="{FD77EC06-ABA9-4C3F-8CF4-83920298B0D6}" type="datetimeFigureOut">
              <a:rPr lang="en-US" smtClean="0"/>
              <a:t>4/26/2022</a:t>
            </a:fld>
            <a:endParaRPr lang="en-US"/>
          </a:p>
        </p:txBody>
      </p:sp>
      <p:sp>
        <p:nvSpPr>
          <p:cNvPr id="5" name="Footer Placeholder 4">
            <a:extLst>
              <a:ext uri="{FF2B5EF4-FFF2-40B4-BE49-F238E27FC236}">
                <a16:creationId xmlns:a16="http://schemas.microsoft.com/office/drawing/2014/main" id="{F5B96430-ED9F-4375-9B6B-AF2B06850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9717B-AD75-4E3E-8606-5FAA1A7EC353}"/>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21927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D9D24-1854-4AD4-BD97-D18916B0842C}"/>
              </a:ext>
            </a:extLst>
          </p:cNvPr>
          <p:cNvSpPr>
            <a:spLocks noGrp="1"/>
          </p:cNvSpPr>
          <p:nvPr>
            <p:ph type="dt" sz="half" idx="10"/>
          </p:nvPr>
        </p:nvSpPr>
        <p:spPr/>
        <p:txBody>
          <a:bodyPr/>
          <a:lstStyle/>
          <a:p>
            <a:fld id="{FD77EC06-ABA9-4C3F-8CF4-83920298B0D6}" type="datetimeFigureOut">
              <a:rPr lang="en-US" smtClean="0"/>
              <a:t>4/26/2022</a:t>
            </a:fld>
            <a:endParaRPr lang="en-US"/>
          </a:p>
        </p:txBody>
      </p:sp>
      <p:sp>
        <p:nvSpPr>
          <p:cNvPr id="3" name="Footer Placeholder 2">
            <a:extLst>
              <a:ext uri="{FF2B5EF4-FFF2-40B4-BE49-F238E27FC236}">
                <a16:creationId xmlns:a16="http://schemas.microsoft.com/office/drawing/2014/main" id="{0805BDCA-A826-4AA7-8F87-E73A884A2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ABBAB-892E-4B8F-9408-7781156A8AD6}"/>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56517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D285C5-6424-4EF6-A983-9FD6BAB67BEF}"/>
              </a:ext>
            </a:extLst>
          </p:cNvPr>
          <p:cNvSpPr>
            <a:spLocks noGrp="1"/>
          </p:cNvSpPr>
          <p:nvPr>
            <p:ph type="dt" sz="half" idx="10"/>
          </p:nvPr>
        </p:nvSpPr>
        <p:spPr/>
        <p:txBody>
          <a:bodyPr/>
          <a:lstStyle/>
          <a:p>
            <a:fld id="{AD46112F-CFC9-458B-B5B7-8A1B083B34B2}" type="datetimeFigureOut">
              <a:rPr lang="en-US" smtClean="0"/>
              <a:t>4/26/2022</a:t>
            </a:fld>
            <a:endParaRPr lang="en-US"/>
          </a:p>
        </p:txBody>
      </p:sp>
      <p:sp>
        <p:nvSpPr>
          <p:cNvPr id="3" name="Footer Placeholder 2">
            <a:extLst>
              <a:ext uri="{FF2B5EF4-FFF2-40B4-BE49-F238E27FC236}">
                <a16:creationId xmlns:a16="http://schemas.microsoft.com/office/drawing/2014/main" id="{673E200E-F4CD-4DD5-B252-C856A33C24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0C9D-3EA5-4AD3-8AA8-BFD4BDF1F7B8}"/>
              </a:ext>
            </a:extLst>
          </p:cNvPr>
          <p:cNvSpPr>
            <a:spLocks noGrp="1"/>
          </p:cNvSpPr>
          <p:nvPr>
            <p:ph type="sldNum" sz="quarter" idx="12"/>
          </p:nvPr>
        </p:nvSpPr>
        <p:spPr/>
        <p:txBody>
          <a:bodyPr/>
          <a:lstStyle/>
          <a:p>
            <a:fld id="{FABFE7F7-A480-4373-BCBB-EF7EE2164E7D}" type="slidenum">
              <a:rPr lang="en-US" smtClean="0"/>
              <a:t>‹#›</a:t>
            </a:fld>
            <a:endParaRPr lang="en-US"/>
          </a:p>
        </p:txBody>
      </p:sp>
    </p:spTree>
    <p:extLst>
      <p:ext uri="{BB962C8B-B14F-4D97-AF65-F5344CB8AC3E}">
        <p14:creationId xmlns:p14="http://schemas.microsoft.com/office/powerpoint/2010/main" val="331192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alphaModFix amt="13000"/>
            <a:extLst>
              <a:ext uri="{28A0092B-C50C-407E-A947-70E740481C1C}">
                <a14:useLocalDpi xmlns:a14="http://schemas.microsoft.com/office/drawing/2010/main"/>
              </a:ext>
            </a:extLst>
          </a:blip>
          <a:srcRect/>
          <a:stretch/>
        </p:blipFill>
        <p:spPr>
          <a:xfrm>
            <a:off x="5532585" y="1300480"/>
            <a:ext cx="6659416" cy="5557520"/>
          </a:xfrm>
          <a:prstGeom prst="rect">
            <a:avLst/>
          </a:prstGeom>
        </p:spPr>
      </p:pic>
      <p:sp>
        <p:nvSpPr>
          <p:cNvPr id="13" name="Picture Placeholder 8"/>
          <p:cNvSpPr>
            <a:spLocks noGrp="1"/>
          </p:cNvSpPr>
          <p:nvPr>
            <p:ph type="pic" sz="quarter" idx="10" hasCustomPrompt="1"/>
          </p:nvPr>
        </p:nvSpPr>
        <p:spPr>
          <a:xfrm>
            <a:off x="1485930" y="1849022"/>
            <a:ext cx="2348109" cy="2442597"/>
          </a:xfrm>
          <a:prstGeom prst="rect">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a:t>Place Speaker </a:t>
            </a:r>
            <a:br>
              <a:rPr lang="en-US"/>
            </a:br>
            <a:r>
              <a:rPr lang="en-US"/>
              <a:t>Photo Here</a:t>
            </a:r>
          </a:p>
        </p:txBody>
      </p:sp>
      <p:sp>
        <p:nvSpPr>
          <p:cNvPr id="17" name="Text Placeholder 12"/>
          <p:cNvSpPr>
            <a:spLocks noGrp="1"/>
          </p:cNvSpPr>
          <p:nvPr>
            <p:ph type="body" sz="quarter" idx="12" hasCustomPrompt="1"/>
          </p:nvPr>
        </p:nvSpPr>
        <p:spPr>
          <a:xfrm>
            <a:off x="4121125" y="3103438"/>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4121114" y="2388449"/>
            <a:ext cx="6707036" cy="650875"/>
          </a:xfrm>
          <a:prstGeom prst="rect">
            <a:avLst/>
          </a:prstGeom>
        </p:spPr>
        <p:txBody>
          <a:bodyPr vert="horz" lIns="0" rIns="182880" bIns="0" anchor="b" anchorCtr="0"/>
          <a:lstStyle>
            <a:lvl1pPr marL="0" indent="0">
              <a:buNone/>
              <a:defRPr sz="4800" b="1" baseline="0">
                <a:solidFill>
                  <a:srgbClr val="02AFD8"/>
                </a:solidFill>
              </a:defRPr>
            </a:lvl1pPr>
          </a:lstStyle>
          <a:p>
            <a:pPr lvl="0"/>
            <a:r>
              <a:rPr lang="en-US"/>
              <a:t>Speaker Name</a:t>
            </a:r>
          </a:p>
        </p:txBody>
      </p:sp>
      <p:pic>
        <p:nvPicPr>
          <p:cNvPr id="15"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92709F5-16B7-8F4B-92E5-AD5FDBD10C5E}"/>
              </a:ext>
            </a:extLst>
          </p:cNvPr>
          <p:cNvSpPr/>
          <p:nvPr userDrawn="1"/>
        </p:nvSpPr>
        <p:spPr>
          <a:xfrm>
            <a:off x="4356296" y="-4369"/>
            <a:ext cx="7835705" cy="123372"/>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EEE7425-8AED-D24B-B02C-E2FBBA83283F}"/>
              </a:ext>
            </a:extLst>
          </p:cNvPr>
          <p:cNvSpPr/>
          <p:nvPr userDrawn="1"/>
        </p:nvSpPr>
        <p:spPr>
          <a:xfrm>
            <a:off x="2944967" y="-4369"/>
            <a:ext cx="1411328" cy="123372"/>
          </a:xfrm>
          <a:prstGeom prst="rect">
            <a:avLst/>
          </a:prstGeom>
          <a:solidFill>
            <a:srgbClr val="3DB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4C60DDB2-2434-B34F-B0DB-9A40C2792D7D}"/>
              </a:ext>
            </a:extLst>
          </p:cNvPr>
          <p:cNvSpPr/>
          <p:nvPr userDrawn="1"/>
        </p:nvSpPr>
        <p:spPr>
          <a:xfrm>
            <a:off x="1" y="-4369"/>
            <a:ext cx="2944967" cy="123372"/>
          </a:xfrm>
          <a:prstGeom prst="rect">
            <a:avLst/>
          </a:prstGeom>
          <a:solidFill>
            <a:srgbClr val="02AF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11A945E0-15B6-CF4C-B8AC-0F7E84949F10}"/>
              </a:ext>
            </a:extLst>
          </p:cNvPr>
          <p:cNvGrpSpPr/>
          <p:nvPr userDrawn="1"/>
        </p:nvGrpSpPr>
        <p:grpSpPr>
          <a:xfrm>
            <a:off x="321734" y="6228506"/>
            <a:ext cx="3759199" cy="553933"/>
            <a:chOff x="241300" y="4671379"/>
            <a:chExt cx="2819399" cy="415450"/>
          </a:xfrm>
        </p:grpSpPr>
        <p:pic>
          <p:nvPicPr>
            <p:cNvPr id="3" name="Graphic 2">
              <a:extLst>
                <a:ext uri="{FF2B5EF4-FFF2-40B4-BE49-F238E27FC236}">
                  <a16:creationId xmlns:a16="http://schemas.microsoft.com/office/drawing/2014/main" id="{BEF19B09-ADFD-4F43-A254-D35C94DFEF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44783" r="9795" b="30610"/>
            <a:stretch/>
          </p:blipFill>
          <p:spPr>
            <a:xfrm>
              <a:off x="1203324" y="4801528"/>
              <a:ext cx="1831976" cy="285301"/>
            </a:xfrm>
            <a:prstGeom prst="rect">
              <a:avLst/>
            </a:prstGeom>
          </p:spPr>
        </p:pic>
        <p:pic>
          <p:nvPicPr>
            <p:cNvPr id="11" name="Graphic 10">
              <a:extLst>
                <a:ext uri="{FF2B5EF4-FFF2-40B4-BE49-F238E27FC236}">
                  <a16:creationId xmlns:a16="http://schemas.microsoft.com/office/drawing/2014/main" id="{31D25588-9030-134E-B380-05AB3561D80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33750" r="9018" b="53654"/>
            <a:stretch/>
          </p:blipFill>
          <p:spPr>
            <a:xfrm>
              <a:off x="1203324" y="4674529"/>
              <a:ext cx="1857375" cy="146050"/>
            </a:xfrm>
            <a:prstGeom prst="rect">
              <a:avLst/>
            </a:prstGeom>
          </p:spPr>
        </p:pic>
        <p:pic>
          <p:nvPicPr>
            <p:cNvPr id="12" name="Graphic 11">
              <a:extLst>
                <a:ext uri="{FF2B5EF4-FFF2-40B4-BE49-F238E27FC236}">
                  <a16:creationId xmlns:a16="http://schemas.microsoft.com/office/drawing/2014/main" id="{8D6B3C9C-0B6E-2342-9FF0-446E65A8C68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09" t="33749" r="65853" b="41645"/>
            <a:stretch/>
          </p:blipFill>
          <p:spPr>
            <a:xfrm>
              <a:off x="241300" y="4671379"/>
              <a:ext cx="962025" cy="285300"/>
            </a:xfrm>
            <a:prstGeom prst="rect">
              <a:avLst/>
            </a:prstGeom>
          </p:spPr>
        </p:pic>
      </p:grpSp>
    </p:spTree>
    <p:extLst>
      <p:ext uri="{BB962C8B-B14F-4D97-AF65-F5344CB8AC3E}">
        <p14:creationId xmlns:p14="http://schemas.microsoft.com/office/powerpoint/2010/main" val="21538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4" y="1773169"/>
            <a:ext cx="724647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9960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1445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6705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0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7955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707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9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FF93C-0605-9144-9F1F-15C2A862E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027D80-591B-C74D-BB09-D600D9C27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66F7B-97B9-0542-A824-313EC213D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8DEE1-60D0-DF4A-86B0-B9664C333237}" type="datetimeFigureOut">
              <a:rPr lang="en-US" smtClean="0"/>
              <a:t>4/26/2022</a:t>
            </a:fld>
            <a:endParaRPr lang="en-US"/>
          </a:p>
        </p:txBody>
      </p:sp>
      <p:sp>
        <p:nvSpPr>
          <p:cNvPr id="5" name="Footer Placeholder 4">
            <a:extLst>
              <a:ext uri="{FF2B5EF4-FFF2-40B4-BE49-F238E27FC236}">
                <a16:creationId xmlns:a16="http://schemas.microsoft.com/office/drawing/2014/main" id="{D4A0E43B-19A5-8E41-8B7E-12ACF2360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96026-8E69-DF4B-8455-C624A48D0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F638-F351-4F43-914D-5A109AE0F7BD}" type="slidenum">
              <a:rPr lang="en-US" smtClean="0"/>
              <a:t>‹#›</a:t>
            </a:fld>
            <a:endParaRPr lang="en-US"/>
          </a:p>
        </p:txBody>
      </p:sp>
    </p:spTree>
    <p:extLst>
      <p:ext uri="{BB962C8B-B14F-4D97-AF65-F5344CB8AC3E}">
        <p14:creationId xmlns:p14="http://schemas.microsoft.com/office/powerpoint/2010/main" val="3740335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4730B-7ED7-4259-A75F-D56CD9B8D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D6D7F1-BC21-4E45-8BA9-565AB13DE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1D72-5FFE-4C24-941C-7D9C4646F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7EC06-ABA9-4C3F-8CF4-83920298B0D6}" type="datetimeFigureOut">
              <a:rPr lang="en-US" smtClean="0"/>
              <a:t>4/26/2022</a:t>
            </a:fld>
            <a:endParaRPr lang="en-US"/>
          </a:p>
        </p:txBody>
      </p:sp>
      <p:sp>
        <p:nvSpPr>
          <p:cNvPr id="5" name="Footer Placeholder 4">
            <a:extLst>
              <a:ext uri="{FF2B5EF4-FFF2-40B4-BE49-F238E27FC236}">
                <a16:creationId xmlns:a16="http://schemas.microsoft.com/office/drawing/2014/main" id="{A033ABE9-0B97-43E8-9FE7-D1892DE05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CA65C-A6CB-4255-8AF2-73C8864A2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72936-D4F1-49BA-8866-208838045321}" type="slidenum">
              <a:rPr lang="en-US" smtClean="0"/>
              <a:t>‹#›</a:t>
            </a:fld>
            <a:endParaRPr lang="en-US"/>
          </a:p>
        </p:txBody>
      </p:sp>
    </p:spTree>
    <p:extLst>
      <p:ext uri="{BB962C8B-B14F-4D97-AF65-F5344CB8AC3E}">
        <p14:creationId xmlns:p14="http://schemas.microsoft.com/office/powerpoint/2010/main" val="1365003899"/>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7C4E3-8258-4DDC-9C11-0A0BCA4E1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0E8585-7AFC-47F3-86E3-81A9CB7FE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ED215-EA69-4F71-8DEA-A6FB0CA62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6112F-CFC9-458B-B5B7-8A1B083B34B2}" type="datetimeFigureOut">
              <a:rPr lang="en-US" smtClean="0"/>
              <a:t>4/26/2022</a:t>
            </a:fld>
            <a:endParaRPr lang="en-US"/>
          </a:p>
        </p:txBody>
      </p:sp>
      <p:sp>
        <p:nvSpPr>
          <p:cNvPr id="5" name="Footer Placeholder 4">
            <a:extLst>
              <a:ext uri="{FF2B5EF4-FFF2-40B4-BE49-F238E27FC236}">
                <a16:creationId xmlns:a16="http://schemas.microsoft.com/office/drawing/2014/main" id="{15618774-12B3-405C-9F43-7ACFB842A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F94094-B9DB-4F5D-B061-BDE85815D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FE7F7-A480-4373-BCBB-EF7EE2164E7D}" type="slidenum">
              <a:rPr lang="en-US" smtClean="0"/>
              <a:t>‹#›</a:t>
            </a:fld>
            <a:endParaRPr lang="en-US"/>
          </a:p>
        </p:txBody>
      </p:sp>
    </p:spTree>
    <p:extLst>
      <p:ext uri="{BB962C8B-B14F-4D97-AF65-F5344CB8AC3E}">
        <p14:creationId xmlns:p14="http://schemas.microsoft.com/office/powerpoint/2010/main" val="172970297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www.oclc.org/research/partnership/lists.html" TargetMode="External"/><Relationship Id="rId7" Type="http://schemas.openxmlformats.org/officeDocument/2006/relationships/image" Target="../media/image42.emf"/><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mailto:massied@oclc.org" TargetMode="External"/><Relationship Id="rId5" Type="http://schemas.openxmlformats.org/officeDocument/2006/relationships/hyperlink" Target="mailto:weberc@oclc.org" TargetMode="External"/><Relationship Id="rId4" Type="http://schemas.openxmlformats.org/officeDocument/2006/relationships/hyperlink" Target="https://hangingtogether.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3.xml"/><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3.xml"/><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4" y="1773169"/>
            <a:ext cx="8738882" cy="692497"/>
          </a:xfrm>
        </p:spPr>
        <p:txBody>
          <a:bodyPr vert="horz" wrap="square" lIns="457200" tIns="137160" rIns="274320" bIns="18288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cs typeface="Arial"/>
              </a:rPr>
              <a:t>ARLIS 50th Annual Conference | April 7, 2022</a:t>
            </a:r>
          </a:p>
        </p:txBody>
      </p:sp>
      <p:sp>
        <p:nvSpPr>
          <p:cNvPr id="36" name="Text Placeholder 35"/>
          <p:cNvSpPr>
            <a:spLocks noGrp="1"/>
          </p:cNvSpPr>
          <p:nvPr>
            <p:ph type="body" sz="quarter" idx="16"/>
          </p:nvPr>
        </p:nvSpPr>
        <p:spPr>
          <a:xfrm>
            <a:off x="914401" y="2469869"/>
            <a:ext cx="10792918" cy="1922465"/>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dirty="0">
                <a:solidFill>
                  <a:schemeClr val="tx2"/>
                </a:solidFill>
              </a:rPr>
              <a:t>OCLC Research Library Partnership Roundtable: </a:t>
            </a:r>
          </a:p>
          <a:p>
            <a:r>
              <a:rPr lang="en-US" sz="3200" b="0" dirty="0">
                <a:solidFill>
                  <a:schemeClr val="tx2"/>
                </a:solidFill>
              </a:rPr>
              <a:t>Operationalizing the Art Research Collective Collection Progress Report</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80FE69-9574-4456-AE50-6EB98421E065}"/>
              </a:ext>
            </a:extLst>
          </p:cNvPr>
          <p:cNvSpPr/>
          <p:nvPr/>
        </p:nvSpPr>
        <p:spPr>
          <a:xfrm>
            <a:off x="6170897" y="1254850"/>
            <a:ext cx="5651265" cy="4503053"/>
          </a:xfrm>
          <a:prstGeom prst="rect">
            <a:avLst/>
          </a:prstGeom>
          <a:gradFill flip="none" rotWithShape="1">
            <a:gsLst>
              <a:gs pos="0">
                <a:schemeClr val="bg1"/>
              </a:gs>
              <a:gs pos="100000">
                <a:schemeClr val="bg1">
                  <a:lumMod val="75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486000F-7106-4B91-8C08-5602D5D44204}"/>
              </a:ext>
            </a:extLst>
          </p:cNvPr>
          <p:cNvSpPr/>
          <p:nvPr/>
        </p:nvSpPr>
        <p:spPr>
          <a:xfrm>
            <a:off x="426051" y="1254850"/>
            <a:ext cx="5651265" cy="4503053"/>
          </a:xfrm>
          <a:prstGeom prst="rect">
            <a:avLst/>
          </a:prstGeom>
          <a:gradFill flip="none" rotWithShape="1">
            <a:gsLst>
              <a:gs pos="0">
                <a:schemeClr val="bg1"/>
              </a:gs>
              <a:gs pos="100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C5F55BA5-D7CB-4A7F-9AD1-6E042F5E644A}"/>
              </a:ext>
            </a:extLst>
          </p:cNvPr>
          <p:cNvSpPr>
            <a:spLocks noGrp="1"/>
          </p:cNvSpPr>
          <p:nvPr>
            <p:ph type="body" sz="quarter" idx="13"/>
          </p:nvPr>
        </p:nvSpPr>
        <p:spPr>
          <a:xfrm>
            <a:off x="188002" y="181508"/>
            <a:ext cx="11252197" cy="915256"/>
          </a:xfrm>
        </p:spPr>
        <p:txBody>
          <a:bodyPr/>
          <a:lstStyle/>
          <a:p>
            <a:r>
              <a:rPr lang="en-US" sz="4267"/>
              <a:t>Project Phases</a:t>
            </a:r>
          </a:p>
        </p:txBody>
      </p:sp>
      <p:sp>
        <p:nvSpPr>
          <p:cNvPr id="10" name="TextBox 9">
            <a:extLst>
              <a:ext uri="{FF2B5EF4-FFF2-40B4-BE49-F238E27FC236}">
                <a16:creationId xmlns:a16="http://schemas.microsoft.com/office/drawing/2014/main" id="{6CC2B801-0A4E-410E-A225-E547826A518E}"/>
              </a:ext>
            </a:extLst>
          </p:cNvPr>
          <p:cNvSpPr txBox="1"/>
          <p:nvPr/>
        </p:nvSpPr>
        <p:spPr>
          <a:xfrm>
            <a:off x="669535" y="1860833"/>
            <a:ext cx="4411785"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a:t>
            </a:r>
            <a:r>
              <a:rPr kumimoji="0" lang="en-US" sz="2400" b="0" i="0" u="none" strike="noStrike" kern="1200" cap="none" spc="0" normalizeH="0" baseline="0" noProof="0">
                <a:ln>
                  <a:noFill/>
                </a:ln>
                <a:solidFill>
                  <a:srgbClr val="000000"/>
                </a:solidFill>
                <a:effectLst/>
                <a:uLnTx/>
                <a:uFillTx/>
                <a:latin typeface="Arial"/>
                <a:ea typeface="+mn-ea"/>
                <a:cs typeface="+mn-cs"/>
              </a:rPr>
              <a:t> Opportunities for cooperation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across art research collections</a:t>
            </a:r>
          </a:p>
        </p:txBody>
      </p:sp>
      <p:sp>
        <p:nvSpPr>
          <p:cNvPr id="11" name="TextBox 10">
            <a:extLst>
              <a:ext uri="{FF2B5EF4-FFF2-40B4-BE49-F238E27FC236}">
                <a16:creationId xmlns:a16="http://schemas.microsoft.com/office/drawing/2014/main" id="{537B8A1C-A5DA-4EE0-82BA-B964C75546F0}"/>
              </a:ext>
            </a:extLst>
          </p:cNvPr>
          <p:cNvSpPr txBox="1"/>
          <p:nvPr/>
        </p:nvSpPr>
        <p:spPr>
          <a:xfrm>
            <a:off x="2042921" y="4255417"/>
            <a:ext cx="340189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a:t>
            </a:r>
            <a:r>
              <a:rPr kumimoji="0" lang="en-US" sz="2400" b="0" i="0" u="none" strike="noStrike" kern="1200" cap="none" spc="0" normalizeH="0" baseline="0" noProof="0">
                <a:ln>
                  <a:noFill/>
                </a:ln>
                <a:solidFill>
                  <a:srgbClr val="000000"/>
                </a:solidFill>
                <a:effectLst/>
                <a:uLnTx/>
                <a:uFillTx/>
                <a:latin typeface="Arial"/>
                <a:ea typeface="+mn-ea"/>
                <a:cs typeface="+mn-cs"/>
              </a:rPr>
              <a:t> Cooperation patterns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in resource sharing</a:t>
            </a:r>
          </a:p>
        </p:txBody>
      </p:sp>
      <p:sp>
        <p:nvSpPr>
          <p:cNvPr id="14" name="TextBox 13">
            <a:extLst>
              <a:ext uri="{FF2B5EF4-FFF2-40B4-BE49-F238E27FC236}">
                <a16:creationId xmlns:a16="http://schemas.microsoft.com/office/drawing/2014/main" id="{1E0CD0C8-55B7-4FC2-956A-3CD2A25F8EB0}"/>
              </a:ext>
            </a:extLst>
          </p:cNvPr>
          <p:cNvSpPr txBox="1"/>
          <p:nvPr/>
        </p:nvSpPr>
        <p:spPr>
          <a:xfrm>
            <a:off x="6261189" y="1867251"/>
            <a:ext cx="458170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III.</a:t>
            </a:r>
            <a:r>
              <a:rPr kumimoji="0" lang="en-US" sz="2400" b="0" i="0" u="none" strike="noStrike" kern="1200" cap="none" spc="0" normalizeH="0" baseline="0" noProof="0">
                <a:ln>
                  <a:noFill/>
                </a:ln>
                <a:solidFill>
                  <a:srgbClr val="000000"/>
                </a:solidFill>
                <a:effectLst/>
                <a:uLnTx/>
                <a:uFillTx/>
                <a:latin typeface="Arial"/>
                <a:ea typeface="+mn-ea"/>
                <a:cs typeface="+mn-cs"/>
              </a:rPr>
              <a:t> “Deep dive” into case studies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of real-world collaboration</a:t>
            </a:r>
          </a:p>
        </p:txBody>
      </p:sp>
      <p:sp>
        <p:nvSpPr>
          <p:cNvPr id="16" name="TextBox 15">
            <a:extLst>
              <a:ext uri="{FF2B5EF4-FFF2-40B4-BE49-F238E27FC236}">
                <a16:creationId xmlns:a16="http://schemas.microsoft.com/office/drawing/2014/main" id="{197D034D-517A-46E9-89C8-14ED1E75A966}"/>
              </a:ext>
            </a:extLst>
          </p:cNvPr>
          <p:cNvSpPr txBox="1"/>
          <p:nvPr/>
        </p:nvSpPr>
        <p:spPr>
          <a:xfrm>
            <a:off x="7010027" y="4255415"/>
            <a:ext cx="4355275"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IV.</a:t>
            </a:r>
            <a:r>
              <a:rPr kumimoji="0" lang="en-US" sz="2400" b="0" i="0" u="none" strike="noStrike" kern="1200" cap="none" spc="0" normalizeH="0" baseline="0" noProof="0">
                <a:ln>
                  <a:noFill/>
                </a:ln>
                <a:solidFill>
                  <a:srgbClr val="000000"/>
                </a:solidFill>
                <a:effectLst/>
                <a:uLnTx/>
                <a:uFillTx/>
                <a:latin typeface="Arial"/>
                <a:ea typeface="+mn-ea"/>
                <a:cs typeface="+mn-cs"/>
              </a:rPr>
              <a:t> Recommendations on how to make collaboration work</a:t>
            </a:r>
          </a:p>
        </p:txBody>
      </p:sp>
      <p:sp>
        <p:nvSpPr>
          <p:cNvPr id="21" name="TextBox 20">
            <a:extLst>
              <a:ext uri="{FF2B5EF4-FFF2-40B4-BE49-F238E27FC236}">
                <a16:creationId xmlns:a16="http://schemas.microsoft.com/office/drawing/2014/main" id="{0F51E616-A697-451F-9630-8858059C5598}"/>
              </a:ext>
            </a:extLst>
          </p:cNvPr>
          <p:cNvSpPr txBox="1"/>
          <p:nvPr/>
        </p:nvSpPr>
        <p:spPr>
          <a:xfrm>
            <a:off x="493480" y="1319524"/>
            <a:ext cx="248177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data-driven analysis</a:t>
            </a:r>
          </a:p>
        </p:txBody>
      </p:sp>
      <p:sp>
        <p:nvSpPr>
          <p:cNvPr id="22" name="TextBox 21">
            <a:extLst>
              <a:ext uri="{FF2B5EF4-FFF2-40B4-BE49-F238E27FC236}">
                <a16:creationId xmlns:a16="http://schemas.microsoft.com/office/drawing/2014/main" id="{77C970E2-14A3-4704-9626-59BBEA737CA5}"/>
              </a:ext>
            </a:extLst>
          </p:cNvPr>
          <p:cNvSpPr txBox="1"/>
          <p:nvPr/>
        </p:nvSpPr>
        <p:spPr>
          <a:xfrm>
            <a:off x="9391581" y="1319524"/>
            <a:ext cx="2374368"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qualitative analysis</a:t>
            </a:r>
          </a:p>
        </p:txBody>
      </p:sp>
      <p:sp>
        <p:nvSpPr>
          <p:cNvPr id="5" name="Arrow: Right 4">
            <a:extLst>
              <a:ext uri="{FF2B5EF4-FFF2-40B4-BE49-F238E27FC236}">
                <a16:creationId xmlns:a16="http://schemas.microsoft.com/office/drawing/2014/main" id="{91266996-7467-4065-8D14-22CA7E56F1B3}"/>
              </a:ext>
            </a:extLst>
          </p:cNvPr>
          <p:cNvSpPr/>
          <p:nvPr/>
        </p:nvSpPr>
        <p:spPr>
          <a:xfrm>
            <a:off x="1157727" y="3258030"/>
            <a:ext cx="10530997" cy="470917"/>
          </a:xfrm>
          <a:prstGeom prst="rightArrow">
            <a:avLst/>
          </a:prstGeom>
          <a:gradFill>
            <a:gsLst>
              <a:gs pos="0">
                <a:schemeClr val="accent5">
                  <a:lumMod val="96000"/>
                  <a:lumOff val="4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189345DB-09F6-4EA8-8DDC-ABE6A15E52C4}"/>
              </a:ext>
            </a:extLst>
          </p:cNvPr>
          <p:cNvCxnSpPr/>
          <p:nvPr/>
        </p:nvCxnSpPr>
        <p:spPr>
          <a:xfrm>
            <a:off x="1762204"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B13265D-33A0-4E66-B1B4-59159A9CB274}"/>
              </a:ext>
            </a:extLst>
          </p:cNvPr>
          <p:cNvCxnSpPr/>
          <p:nvPr/>
        </p:nvCxnSpPr>
        <p:spPr>
          <a:xfrm>
            <a:off x="4393559"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E011979-AD68-4C5E-A9A6-0D8E960FFAAE}"/>
              </a:ext>
            </a:extLst>
          </p:cNvPr>
          <p:cNvCxnSpPr/>
          <p:nvPr/>
        </p:nvCxnSpPr>
        <p:spPr>
          <a:xfrm>
            <a:off x="7231528"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4E4C3B-5B82-441B-B619-B110744A7E63}"/>
              </a:ext>
            </a:extLst>
          </p:cNvPr>
          <p:cNvCxnSpPr/>
          <p:nvPr/>
        </p:nvCxnSpPr>
        <p:spPr>
          <a:xfrm>
            <a:off x="10394163"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5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80FE69-9574-4456-AE50-6EB98421E065}"/>
              </a:ext>
            </a:extLst>
          </p:cNvPr>
          <p:cNvSpPr/>
          <p:nvPr/>
        </p:nvSpPr>
        <p:spPr>
          <a:xfrm>
            <a:off x="6170897" y="1254850"/>
            <a:ext cx="5651265" cy="4503053"/>
          </a:xfrm>
          <a:prstGeom prst="rect">
            <a:avLst/>
          </a:prstGeom>
          <a:gradFill flip="none" rotWithShape="1">
            <a:gsLst>
              <a:gs pos="0">
                <a:schemeClr val="bg1"/>
              </a:gs>
              <a:gs pos="100000">
                <a:schemeClr val="bg1">
                  <a:lumMod val="75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486000F-7106-4B91-8C08-5602D5D44204}"/>
              </a:ext>
            </a:extLst>
          </p:cNvPr>
          <p:cNvSpPr/>
          <p:nvPr/>
        </p:nvSpPr>
        <p:spPr>
          <a:xfrm>
            <a:off x="426051" y="1254850"/>
            <a:ext cx="5651265" cy="4503053"/>
          </a:xfrm>
          <a:prstGeom prst="rect">
            <a:avLst/>
          </a:prstGeom>
          <a:gradFill flip="none" rotWithShape="1">
            <a:gsLst>
              <a:gs pos="0">
                <a:schemeClr val="bg1"/>
              </a:gs>
              <a:gs pos="100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C5F55BA5-D7CB-4A7F-9AD1-6E042F5E644A}"/>
              </a:ext>
            </a:extLst>
          </p:cNvPr>
          <p:cNvSpPr>
            <a:spLocks noGrp="1"/>
          </p:cNvSpPr>
          <p:nvPr>
            <p:ph type="body" sz="quarter" idx="13"/>
          </p:nvPr>
        </p:nvSpPr>
        <p:spPr>
          <a:xfrm>
            <a:off x="188002" y="181508"/>
            <a:ext cx="11252197" cy="915256"/>
          </a:xfrm>
        </p:spPr>
        <p:txBody>
          <a:bodyPr/>
          <a:lstStyle/>
          <a:p>
            <a:r>
              <a:rPr lang="en-US" sz="4267"/>
              <a:t>Project Phases</a:t>
            </a:r>
          </a:p>
        </p:txBody>
      </p:sp>
      <p:sp>
        <p:nvSpPr>
          <p:cNvPr id="10" name="TextBox 9">
            <a:extLst>
              <a:ext uri="{FF2B5EF4-FFF2-40B4-BE49-F238E27FC236}">
                <a16:creationId xmlns:a16="http://schemas.microsoft.com/office/drawing/2014/main" id="{6CC2B801-0A4E-410E-A225-E547826A518E}"/>
              </a:ext>
            </a:extLst>
          </p:cNvPr>
          <p:cNvSpPr txBox="1"/>
          <p:nvPr/>
        </p:nvSpPr>
        <p:spPr>
          <a:xfrm>
            <a:off x="669535" y="1860833"/>
            <a:ext cx="4411785"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a:t>
            </a:r>
            <a:r>
              <a:rPr kumimoji="0" lang="en-US" sz="2400" b="0" i="0" u="none" strike="noStrike" kern="1200" cap="none" spc="0" normalizeH="0" baseline="0" noProof="0">
                <a:ln>
                  <a:noFill/>
                </a:ln>
                <a:solidFill>
                  <a:srgbClr val="000000"/>
                </a:solidFill>
                <a:effectLst/>
                <a:uLnTx/>
                <a:uFillTx/>
                <a:latin typeface="Arial"/>
                <a:ea typeface="+mn-ea"/>
                <a:cs typeface="+mn-cs"/>
              </a:rPr>
              <a:t> Opportunities for cooperation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across art research collections</a:t>
            </a:r>
          </a:p>
        </p:txBody>
      </p:sp>
      <p:sp>
        <p:nvSpPr>
          <p:cNvPr id="11" name="TextBox 10">
            <a:extLst>
              <a:ext uri="{FF2B5EF4-FFF2-40B4-BE49-F238E27FC236}">
                <a16:creationId xmlns:a16="http://schemas.microsoft.com/office/drawing/2014/main" id="{537B8A1C-A5DA-4EE0-82BA-B964C75546F0}"/>
              </a:ext>
            </a:extLst>
          </p:cNvPr>
          <p:cNvSpPr txBox="1"/>
          <p:nvPr/>
        </p:nvSpPr>
        <p:spPr>
          <a:xfrm>
            <a:off x="2042921" y="4255417"/>
            <a:ext cx="340189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a:t>
            </a:r>
            <a:r>
              <a:rPr kumimoji="0" lang="en-US" sz="2400" b="0" i="0" u="none" strike="noStrike" kern="1200" cap="none" spc="0" normalizeH="0" baseline="0" noProof="0">
                <a:ln>
                  <a:noFill/>
                </a:ln>
                <a:solidFill>
                  <a:srgbClr val="000000"/>
                </a:solidFill>
                <a:effectLst/>
                <a:uLnTx/>
                <a:uFillTx/>
                <a:latin typeface="Arial"/>
                <a:ea typeface="+mn-ea"/>
                <a:cs typeface="+mn-cs"/>
              </a:rPr>
              <a:t> Cooperation patterns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in resource sharing</a:t>
            </a:r>
          </a:p>
        </p:txBody>
      </p:sp>
      <p:sp>
        <p:nvSpPr>
          <p:cNvPr id="14" name="TextBox 13">
            <a:extLst>
              <a:ext uri="{FF2B5EF4-FFF2-40B4-BE49-F238E27FC236}">
                <a16:creationId xmlns:a16="http://schemas.microsoft.com/office/drawing/2014/main" id="{1E0CD0C8-55B7-4FC2-956A-3CD2A25F8EB0}"/>
              </a:ext>
            </a:extLst>
          </p:cNvPr>
          <p:cNvSpPr txBox="1"/>
          <p:nvPr/>
        </p:nvSpPr>
        <p:spPr>
          <a:xfrm>
            <a:off x="6261189" y="1867251"/>
            <a:ext cx="458170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III.</a:t>
            </a:r>
            <a:r>
              <a:rPr kumimoji="0" lang="en-US" sz="2400" b="0" i="0" u="none" strike="noStrike" kern="1200" cap="none" spc="0" normalizeH="0" baseline="0" noProof="0">
                <a:ln>
                  <a:noFill/>
                </a:ln>
                <a:solidFill>
                  <a:srgbClr val="000000"/>
                </a:solidFill>
                <a:effectLst/>
                <a:uLnTx/>
                <a:uFillTx/>
                <a:latin typeface="Arial"/>
                <a:ea typeface="+mn-ea"/>
                <a:cs typeface="+mn-cs"/>
              </a:rPr>
              <a:t> “Deep dive” into case studies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of real-world collaboration</a:t>
            </a:r>
          </a:p>
        </p:txBody>
      </p:sp>
      <p:sp>
        <p:nvSpPr>
          <p:cNvPr id="16" name="TextBox 15">
            <a:extLst>
              <a:ext uri="{FF2B5EF4-FFF2-40B4-BE49-F238E27FC236}">
                <a16:creationId xmlns:a16="http://schemas.microsoft.com/office/drawing/2014/main" id="{197D034D-517A-46E9-89C8-14ED1E75A966}"/>
              </a:ext>
            </a:extLst>
          </p:cNvPr>
          <p:cNvSpPr txBox="1"/>
          <p:nvPr/>
        </p:nvSpPr>
        <p:spPr>
          <a:xfrm>
            <a:off x="7010027" y="4255415"/>
            <a:ext cx="4355275"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IV.</a:t>
            </a:r>
            <a:r>
              <a:rPr kumimoji="0" lang="en-US" sz="2400" b="0" i="0" u="none" strike="noStrike" kern="1200" cap="none" spc="0" normalizeH="0" baseline="0" noProof="0">
                <a:ln>
                  <a:noFill/>
                </a:ln>
                <a:solidFill>
                  <a:srgbClr val="000000"/>
                </a:solidFill>
                <a:effectLst/>
                <a:uLnTx/>
                <a:uFillTx/>
                <a:latin typeface="Arial"/>
                <a:ea typeface="+mn-ea"/>
                <a:cs typeface="+mn-cs"/>
              </a:rPr>
              <a:t> Recommendations on how to make collaboration work</a:t>
            </a:r>
          </a:p>
        </p:txBody>
      </p:sp>
      <p:sp>
        <p:nvSpPr>
          <p:cNvPr id="21" name="TextBox 20">
            <a:extLst>
              <a:ext uri="{FF2B5EF4-FFF2-40B4-BE49-F238E27FC236}">
                <a16:creationId xmlns:a16="http://schemas.microsoft.com/office/drawing/2014/main" id="{0F51E616-A697-451F-9630-8858059C5598}"/>
              </a:ext>
            </a:extLst>
          </p:cNvPr>
          <p:cNvSpPr txBox="1"/>
          <p:nvPr/>
        </p:nvSpPr>
        <p:spPr>
          <a:xfrm>
            <a:off x="493480" y="1319524"/>
            <a:ext cx="248177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data-driven analysis</a:t>
            </a:r>
          </a:p>
        </p:txBody>
      </p:sp>
      <p:sp>
        <p:nvSpPr>
          <p:cNvPr id="22" name="TextBox 21">
            <a:extLst>
              <a:ext uri="{FF2B5EF4-FFF2-40B4-BE49-F238E27FC236}">
                <a16:creationId xmlns:a16="http://schemas.microsoft.com/office/drawing/2014/main" id="{77C970E2-14A3-4704-9626-59BBEA737CA5}"/>
              </a:ext>
            </a:extLst>
          </p:cNvPr>
          <p:cNvSpPr txBox="1"/>
          <p:nvPr/>
        </p:nvSpPr>
        <p:spPr>
          <a:xfrm>
            <a:off x="9391581" y="1319524"/>
            <a:ext cx="2374368"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qualitative analysis</a:t>
            </a:r>
          </a:p>
        </p:txBody>
      </p:sp>
      <p:sp>
        <p:nvSpPr>
          <p:cNvPr id="5" name="Arrow: Right 4">
            <a:extLst>
              <a:ext uri="{FF2B5EF4-FFF2-40B4-BE49-F238E27FC236}">
                <a16:creationId xmlns:a16="http://schemas.microsoft.com/office/drawing/2014/main" id="{91266996-7467-4065-8D14-22CA7E56F1B3}"/>
              </a:ext>
            </a:extLst>
          </p:cNvPr>
          <p:cNvSpPr/>
          <p:nvPr/>
        </p:nvSpPr>
        <p:spPr>
          <a:xfrm>
            <a:off x="1157727" y="3258030"/>
            <a:ext cx="10530997" cy="470917"/>
          </a:xfrm>
          <a:prstGeom prst="rightArrow">
            <a:avLst/>
          </a:prstGeom>
          <a:gradFill>
            <a:gsLst>
              <a:gs pos="0">
                <a:schemeClr val="accent5">
                  <a:lumMod val="96000"/>
                  <a:lumOff val="4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189345DB-09F6-4EA8-8DDC-ABE6A15E52C4}"/>
              </a:ext>
            </a:extLst>
          </p:cNvPr>
          <p:cNvCxnSpPr/>
          <p:nvPr/>
        </p:nvCxnSpPr>
        <p:spPr>
          <a:xfrm>
            <a:off x="1762204"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B13265D-33A0-4E66-B1B4-59159A9CB274}"/>
              </a:ext>
            </a:extLst>
          </p:cNvPr>
          <p:cNvCxnSpPr/>
          <p:nvPr/>
        </p:nvCxnSpPr>
        <p:spPr>
          <a:xfrm>
            <a:off x="4393559"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E011979-AD68-4C5E-A9A6-0D8E960FFAAE}"/>
              </a:ext>
            </a:extLst>
          </p:cNvPr>
          <p:cNvCxnSpPr/>
          <p:nvPr/>
        </p:nvCxnSpPr>
        <p:spPr>
          <a:xfrm>
            <a:off x="7231528"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4E4C3B-5B82-441B-B619-B110744A7E63}"/>
              </a:ext>
            </a:extLst>
          </p:cNvPr>
          <p:cNvCxnSpPr/>
          <p:nvPr/>
        </p:nvCxnSpPr>
        <p:spPr>
          <a:xfrm>
            <a:off x="10394163"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Curved Right Arrow 5">
            <a:extLst>
              <a:ext uri="{FF2B5EF4-FFF2-40B4-BE49-F238E27FC236}">
                <a16:creationId xmlns:a16="http://schemas.microsoft.com/office/drawing/2014/main" id="{CA3F0C3E-F309-BC42-B973-55B693664143}"/>
              </a:ext>
            </a:extLst>
          </p:cNvPr>
          <p:cNvSpPr/>
          <p:nvPr/>
        </p:nvSpPr>
        <p:spPr>
          <a:xfrm>
            <a:off x="678899" y="2896549"/>
            <a:ext cx="731520" cy="195965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Curved Up Arrow 6">
            <a:extLst>
              <a:ext uri="{FF2B5EF4-FFF2-40B4-BE49-F238E27FC236}">
                <a16:creationId xmlns:a16="http://schemas.microsoft.com/office/drawing/2014/main" id="{65071380-55A7-6641-BC9C-C935E26F93C9}"/>
              </a:ext>
            </a:extLst>
          </p:cNvPr>
          <p:cNvSpPr/>
          <p:nvPr/>
        </p:nvSpPr>
        <p:spPr>
          <a:xfrm rot="16782129">
            <a:off x="4321613" y="2935448"/>
            <a:ext cx="1954428" cy="73152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966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80FE69-9574-4456-AE50-6EB98421E065}"/>
              </a:ext>
            </a:extLst>
          </p:cNvPr>
          <p:cNvSpPr/>
          <p:nvPr/>
        </p:nvSpPr>
        <p:spPr>
          <a:xfrm>
            <a:off x="6170897" y="1254850"/>
            <a:ext cx="5651265" cy="4503053"/>
          </a:xfrm>
          <a:prstGeom prst="rect">
            <a:avLst/>
          </a:prstGeom>
          <a:gradFill flip="none" rotWithShape="1">
            <a:gsLst>
              <a:gs pos="0">
                <a:schemeClr val="bg1"/>
              </a:gs>
              <a:gs pos="100000">
                <a:schemeClr val="bg1">
                  <a:lumMod val="75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486000F-7106-4B91-8C08-5602D5D44204}"/>
              </a:ext>
            </a:extLst>
          </p:cNvPr>
          <p:cNvSpPr/>
          <p:nvPr/>
        </p:nvSpPr>
        <p:spPr>
          <a:xfrm>
            <a:off x="426051" y="1254850"/>
            <a:ext cx="5651265" cy="4503053"/>
          </a:xfrm>
          <a:prstGeom prst="rect">
            <a:avLst/>
          </a:prstGeom>
          <a:gradFill flip="none" rotWithShape="1">
            <a:gsLst>
              <a:gs pos="0">
                <a:schemeClr val="bg1"/>
              </a:gs>
              <a:gs pos="100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C5F55BA5-D7CB-4A7F-9AD1-6E042F5E644A}"/>
              </a:ext>
            </a:extLst>
          </p:cNvPr>
          <p:cNvSpPr>
            <a:spLocks noGrp="1"/>
          </p:cNvSpPr>
          <p:nvPr>
            <p:ph type="body" sz="quarter" idx="13"/>
          </p:nvPr>
        </p:nvSpPr>
        <p:spPr>
          <a:xfrm>
            <a:off x="188002" y="181508"/>
            <a:ext cx="11252197" cy="915256"/>
          </a:xfrm>
        </p:spPr>
        <p:txBody>
          <a:bodyPr/>
          <a:lstStyle/>
          <a:p>
            <a:r>
              <a:rPr lang="en-US" sz="4267"/>
              <a:t>Project Phases</a:t>
            </a:r>
          </a:p>
        </p:txBody>
      </p:sp>
      <p:sp>
        <p:nvSpPr>
          <p:cNvPr id="10" name="TextBox 9">
            <a:extLst>
              <a:ext uri="{FF2B5EF4-FFF2-40B4-BE49-F238E27FC236}">
                <a16:creationId xmlns:a16="http://schemas.microsoft.com/office/drawing/2014/main" id="{6CC2B801-0A4E-410E-A225-E547826A518E}"/>
              </a:ext>
            </a:extLst>
          </p:cNvPr>
          <p:cNvSpPr txBox="1"/>
          <p:nvPr/>
        </p:nvSpPr>
        <p:spPr>
          <a:xfrm>
            <a:off x="669535" y="1860833"/>
            <a:ext cx="4411785"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a:t>
            </a:r>
            <a:r>
              <a:rPr kumimoji="0" lang="en-US" sz="2400" b="0" i="0" u="none" strike="noStrike" kern="1200" cap="none" spc="0" normalizeH="0" baseline="0" noProof="0">
                <a:ln>
                  <a:noFill/>
                </a:ln>
                <a:solidFill>
                  <a:srgbClr val="000000"/>
                </a:solidFill>
                <a:effectLst/>
                <a:uLnTx/>
                <a:uFillTx/>
                <a:latin typeface="Arial"/>
                <a:ea typeface="+mn-ea"/>
                <a:cs typeface="+mn-cs"/>
              </a:rPr>
              <a:t> Opportunities for cooperation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across art research collections</a:t>
            </a:r>
          </a:p>
        </p:txBody>
      </p:sp>
      <p:sp>
        <p:nvSpPr>
          <p:cNvPr id="11" name="TextBox 10">
            <a:extLst>
              <a:ext uri="{FF2B5EF4-FFF2-40B4-BE49-F238E27FC236}">
                <a16:creationId xmlns:a16="http://schemas.microsoft.com/office/drawing/2014/main" id="{537B8A1C-A5DA-4EE0-82BA-B964C75546F0}"/>
              </a:ext>
            </a:extLst>
          </p:cNvPr>
          <p:cNvSpPr txBox="1"/>
          <p:nvPr/>
        </p:nvSpPr>
        <p:spPr>
          <a:xfrm>
            <a:off x="2042921" y="4255417"/>
            <a:ext cx="340189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a:t>
            </a:r>
            <a:r>
              <a:rPr kumimoji="0" lang="en-US" sz="2400" b="0" i="0" u="none" strike="noStrike" kern="1200" cap="none" spc="0" normalizeH="0" baseline="0" noProof="0">
                <a:ln>
                  <a:noFill/>
                </a:ln>
                <a:solidFill>
                  <a:srgbClr val="000000"/>
                </a:solidFill>
                <a:effectLst/>
                <a:uLnTx/>
                <a:uFillTx/>
                <a:latin typeface="Arial"/>
                <a:ea typeface="+mn-ea"/>
                <a:cs typeface="+mn-cs"/>
              </a:rPr>
              <a:t> Cooperation patterns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in resource sharing</a:t>
            </a:r>
          </a:p>
        </p:txBody>
      </p:sp>
      <p:sp>
        <p:nvSpPr>
          <p:cNvPr id="14" name="TextBox 13">
            <a:extLst>
              <a:ext uri="{FF2B5EF4-FFF2-40B4-BE49-F238E27FC236}">
                <a16:creationId xmlns:a16="http://schemas.microsoft.com/office/drawing/2014/main" id="{1E0CD0C8-55B7-4FC2-956A-3CD2A25F8EB0}"/>
              </a:ext>
            </a:extLst>
          </p:cNvPr>
          <p:cNvSpPr txBox="1"/>
          <p:nvPr/>
        </p:nvSpPr>
        <p:spPr>
          <a:xfrm>
            <a:off x="6261189" y="1867251"/>
            <a:ext cx="458170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III.</a:t>
            </a:r>
            <a:r>
              <a:rPr kumimoji="0" lang="en-US" sz="2400" b="0" i="0" u="none" strike="noStrike" kern="1200" cap="none" spc="0" normalizeH="0" baseline="0" noProof="0">
                <a:ln>
                  <a:noFill/>
                </a:ln>
                <a:solidFill>
                  <a:srgbClr val="000000"/>
                </a:solidFill>
                <a:effectLst/>
                <a:uLnTx/>
                <a:uFillTx/>
                <a:latin typeface="Arial"/>
                <a:ea typeface="+mn-ea"/>
                <a:cs typeface="+mn-cs"/>
              </a:rPr>
              <a:t> “Deep dive” into case studies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of real-world collaboration</a:t>
            </a:r>
          </a:p>
        </p:txBody>
      </p:sp>
      <p:sp>
        <p:nvSpPr>
          <p:cNvPr id="16" name="TextBox 15">
            <a:extLst>
              <a:ext uri="{FF2B5EF4-FFF2-40B4-BE49-F238E27FC236}">
                <a16:creationId xmlns:a16="http://schemas.microsoft.com/office/drawing/2014/main" id="{197D034D-517A-46E9-89C8-14ED1E75A966}"/>
              </a:ext>
            </a:extLst>
          </p:cNvPr>
          <p:cNvSpPr txBox="1"/>
          <p:nvPr/>
        </p:nvSpPr>
        <p:spPr>
          <a:xfrm>
            <a:off x="7010027" y="4255415"/>
            <a:ext cx="4355275"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IV.</a:t>
            </a:r>
            <a:r>
              <a:rPr kumimoji="0" lang="en-US" sz="2400" b="0" i="0" u="none" strike="noStrike" kern="1200" cap="none" spc="0" normalizeH="0" baseline="0" noProof="0">
                <a:ln>
                  <a:noFill/>
                </a:ln>
                <a:solidFill>
                  <a:srgbClr val="000000"/>
                </a:solidFill>
                <a:effectLst/>
                <a:uLnTx/>
                <a:uFillTx/>
                <a:latin typeface="Arial"/>
                <a:ea typeface="+mn-ea"/>
                <a:cs typeface="+mn-cs"/>
              </a:rPr>
              <a:t> Recommendations on how to make collaboration work</a:t>
            </a:r>
          </a:p>
        </p:txBody>
      </p:sp>
      <p:sp>
        <p:nvSpPr>
          <p:cNvPr id="21" name="TextBox 20">
            <a:extLst>
              <a:ext uri="{FF2B5EF4-FFF2-40B4-BE49-F238E27FC236}">
                <a16:creationId xmlns:a16="http://schemas.microsoft.com/office/drawing/2014/main" id="{0F51E616-A697-451F-9630-8858059C5598}"/>
              </a:ext>
            </a:extLst>
          </p:cNvPr>
          <p:cNvSpPr txBox="1"/>
          <p:nvPr/>
        </p:nvSpPr>
        <p:spPr>
          <a:xfrm>
            <a:off x="493480" y="1319524"/>
            <a:ext cx="248177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data-driven analysis</a:t>
            </a:r>
          </a:p>
        </p:txBody>
      </p:sp>
      <p:sp>
        <p:nvSpPr>
          <p:cNvPr id="22" name="TextBox 21">
            <a:extLst>
              <a:ext uri="{FF2B5EF4-FFF2-40B4-BE49-F238E27FC236}">
                <a16:creationId xmlns:a16="http://schemas.microsoft.com/office/drawing/2014/main" id="{77C970E2-14A3-4704-9626-59BBEA737CA5}"/>
              </a:ext>
            </a:extLst>
          </p:cNvPr>
          <p:cNvSpPr txBox="1"/>
          <p:nvPr/>
        </p:nvSpPr>
        <p:spPr>
          <a:xfrm>
            <a:off x="9391581" y="1319524"/>
            <a:ext cx="2374368"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qualitative analysis</a:t>
            </a:r>
          </a:p>
        </p:txBody>
      </p:sp>
      <p:sp>
        <p:nvSpPr>
          <p:cNvPr id="5" name="Arrow: Right 4">
            <a:extLst>
              <a:ext uri="{FF2B5EF4-FFF2-40B4-BE49-F238E27FC236}">
                <a16:creationId xmlns:a16="http://schemas.microsoft.com/office/drawing/2014/main" id="{91266996-7467-4065-8D14-22CA7E56F1B3}"/>
              </a:ext>
            </a:extLst>
          </p:cNvPr>
          <p:cNvSpPr/>
          <p:nvPr/>
        </p:nvSpPr>
        <p:spPr>
          <a:xfrm>
            <a:off x="1157727" y="3258030"/>
            <a:ext cx="10530997" cy="470917"/>
          </a:xfrm>
          <a:prstGeom prst="rightArrow">
            <a:avLst/>
          </a:prstGeom>
          <a:gradFill>
            <a:gsLst>
              <a:gs pos="0">
                <a:schemeClr val="accent5">
                  <a:lumMod val="96000"/>
                  <a:lumOff val="4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189345DB-09F6-4EA8-8DDC-ABE6A15E52C4}"/>
              </a:ext>
            </a:extLst>
          </p:cNvPr>
          <p:cNvCxnSpPr/>
          <p:nvPr/>
        </p:nvCxnSpPr>
        <p:spPr>
          <a:xfrm>
            <a:off x="1762204"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B13265D-33A0-4E66-B1B4-59159A9CB274}"/>
              </a:ext>
            </a:extLst>
          </p:cNvPr>
          <p:cNvCxnSpPr/>
          <p:nvPr/>
        </p:nvCxnSpPr>
        <p:spPr>
          <a:xfrm>
            <a:off x="4393559"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E011979-AD68-4C5E-A9A6-0D8E960FFAAE}"/>
              </a:ext>
            </a:extLst>
          </p:cNvPr>
          <p:cNvCxnSpPr/>
          <p:nvPr/>
        </p:nvCxnSpPr>
        <p:spPr>
          <a:xfrm>
            <a:off x="7231528"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4E4C3B-5B82-441B-B619-B110744A7E63}"/>
              </a:ext>
            </a:extLst>
          </p:cNvPr>
          <p:cNvCxnSpPr/>
          <p:nvPr/>
        </p:nvCxnSpPr>
        <p:spPr>
          <a:xfrm>
            <a:off x="10394163"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Curved Right Arrow 5">
            <a:extLst>
              <a:ext uri="{FF2B5EF4-FFF2-40B4-BE49-F238E27FC236}">
                <a16:creationId xmlns:a16="http://schemas.microsoft.com/office/drawing/2014/main" id="{CA3F0C3E-F309-BC42-B973-55B693664143}"/>
              </a:ext>
            </a:extLst>
          </p:cNvPr>
          <p:cNvSpPr/>
          <p:nvPr/>
        </p:nvSpPr>
        <p:spPr>
          <a:xfrm>
            <a:off x="678899" y="2896549"/>
            <a:ext cx="731520" cy="195965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Curved Up Arrow 6">
            <a:extLst>
              <a:ext uri="{FF2B5EF4-FFF2-40B4-BE49-F238E27FC236}">
                <a16:creationId xmlns:a16="http://schemas.microsoft.com/office/drawing/2014/main" id="{65071380-55A7-6641-BC9C-C935E26F93C9}"/>
              </a:ext>
            </a:extLst>
          </p:cNvPr>
          <p:cNvSpPr/>
          <p:nvPr/>
        </p:nvSpPr>
        <p:spPr>
          <a:xfrm rot="16782129">
            <a:off x="4321613" y="2935448"/>
            <a:ext cx="1954428" cy="73152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Left-Right Arrow 2">
            <a:extLst>
              <a:ext uri="{FF2B5EF4-FFF2-40B4-BE49-F238E27FC236}">
                <a16:creationId xmlns:a16="http://schemas.microsoft.com/office/drawing/2014/main" id="{28C92892-8C47-1D4D-B1CC-8D01D7625641}"/>
              </a:ext>
            </a:extLst>
          </p:cNvPr>
          <p:cNvSpPr/>
          <p:nvPr/>
        </p:nvSpPr>
        <p:spPr>
          <a:xfrm>
            <a:off x="4029499" y="3235096"/>
            <a:ext cx="413300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443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28B403-ADE0-47BD-9785-EAC1108E9D74}"/>
              </a:ext>
            </a:extLst>
          </p:cNvPr>
          <p:cNvSpPr/>
          <p:nvPr/>
        </p:nvSpPr>
        <p:spPr>
          <a:xfrm>
            <a:off x="2049778" y="2145635"/>
            <a:ext cx="5178159" cy="1436291"/>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Dennis Massie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1F497D"/>
              </a:solidFill>
              <a:effectLst/>
              <a:uLnTx/>
              <a:uFillTx/>
              <a:latin typeface="Arial"/>
              <a:ea typeface="+mn-ea"/>
              <a:cs typeface="+mn-cs"/>
            </a:endParaRPr>
          </a:p>
        </p:txBody>
      </p:sp>
      <p:sp>
        <p:nvSpPr>
          <p:cNvPr id="8" name="Rectangle 7">
            <a:extLst>
              <a:ext uri="{FF2B5EF4-FFF2-40B4-BE49-F238E27FC236}">
                <a16:creationId xmlns:a16="http://schemas.microsoft.com/office/drawing/2014/main" id="{80E05199-C6E0-408F-BDD3-4E78F5884BA3}"/>
              </a:ext>
            </a:extLst>
          </p:cNvPr>
          <p:cNvSpPr/>
          <p:nvPr/>
        </p:nvSpPr>
        <p:spPr>
          <a:xfrm>
            <a:off x="5583731" y="4466985"/>
            <a:ext cx="5829620"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Brian Lavoie</a:t>
            </a:r>
          </a:p>
        </p:txBody>
      </p:sp>
      <p:pic>
        <p:nvPicPr>
          <p:cNvPr id="10" name="Picture 9">
            <a:extLst>
              <a:ext uri="{FF2B5EF4-FFF2-40B4-BE49-F238E27FC236}">
                <a16:creationId xmlns:a16="http://schemas.microsoft.com/office/drawing/2014/main" id="{CE891AA3-1ADF-427B-874D-9E664691BA51}"/>
              </a:ext>
            </a:extLst>
          </p:cNvPr>
          <p:cNvPicPr>
            <a:picLocks noChangeAspect="1"/>
          </p:cNvPicPr>
          <p:nvPr/>
        </p:nvPicPr>
        <p:blipFill rotWithShape="1">
          <a:blip r:embed="rId3"/>
          <a:srcRect l="9826" r="14627"/>
          <a:stretch/>
        </p:blipFill>
        <p:spPr>
          <a:xfrm>
            <a:off x="5802086" y="2057162"/>
            <a:ext cx="1564342" cy="1982385"/>
          </a:xfrm>
          <a:prstGeom prst="rect">
            <a:avLst/>
          </a:prstGeom>
        </p:spPr>
      </p:pic>
      <p:sp>
        <p:nvSpPr>
          <p:cNvPr id="11" name="Rectangle 10">
            <a:extLst>
              <a:ext uri="{FF2B5EF4-FFF2-40B4-BE49-F238E27FC236}">
                <a16:creationId xmlns:a16="http://schemas.microsoft.com/office/drawing/2014/main" id="{B5204050-9C61-477F-88F2-E49D14AE38B5}"/>
              </a:ext>
            </a:extLst>
          </p:cNvPr>
          <p:cNvSpPr/>
          <p:nvPr/>
        </p:nvSpPr>
        <p:spPr>
          <a:xfrm>
            <a:off x="7366427" y="2145635"/>
            <a:ext cx="4571437"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Chela Scott Weber</a:t>
            </a:r>
          </a:p>
        </p:txBody>
      </p:sp>
      <p:sp>
        <p:nvSpPr>
          <p:cNvPr id="12" name="Text Placeholder 14">
            <a:extLst>
              <a:ext uri="{FF2B5EF4-FFF2-40B4-BE49-F238E27FC236}">
                <a16:creationId xmlns:a16="http://schemas.microsoft.com/office/drawing/2014/main" id="{10064A42-ED21-48C2-A6A3-58A6CB17C875}"/>
              </a:ext>
            </a:extLst>
          </p:cNvPr>
          <p:cNvSpPr txBox="1">
            <a:spLocks/>
          </p:cNvSpPr>
          <p:nvPr/>
        </p:nvSpPr>
        <p:spPr>
          <a:xfrm>
            <a:off x="2110141" y="2726057"/>
            <a:ext cx="3125248" cy="1346779"/>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Resource Sharing</a:t>
            </a:r>
          </a:p>
        </p:txBody>
      </p:sp>
      <p:sp>
        <p:nvSpPr>
          <p:cNvPr id="13" name="Text Placeholder 14">
            <a:extLst>
              <a:ext uri="{FF2B5EF4-FFF2-40B4-BE49-F238E27FC236}">
                <a16:creationId xmlns:a16="http://schemas.microsoft.com/office/drawing/2014/main" id="{83F108ED-2628-4DD5-B902-16D79E9DCC9F}"/>
              </a:ext>
            </a:extLst>
          </p:cNvPr>
          <p:cNvSpPr txBox="1">
            <a:spLocks/>
          </p:cNvSpPr>
          <p:nvPr/>
        </p:nvSpPr>
        <p:spPr>
          <a:xfrm>
            <a:off x="7466117" y="2726060"/>
            <a:ext cx="4096933" cy="973465"/>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Archives and Special Collections</a:t>
            </a:r>
          </a:p>
        </p:txBody>
      </p:sp>
      <p:sp>
        <p:nvSpPr>
          <p:cNvPr id="14" name="Text Placeholder 14">
            <a:extLst>
              <a:ext uri="{FF2B5EF4-FFF2-40B4-BE49-F238E27FC236}">
                <a16:creationId xmlns:a16="http://schemas.microsoft.com/office/drawing/2014/main" id="{70EF5E83-FA45-4E07-8C2F-29821DB75D33}"/>
              </a:ext>
            </a:extLst>
          </p:cNvPr>
          <p:cNvSpPr txBox="1">
            <a:spLocks/>
          </p:cNvSpPr>
          <p:nvPr/>
        </p:nvSpPr>
        <p:spPr>
          <a:xfrm>
            <a:off x="5675941" y="5052725"/>
            <a:ext cx="5358332" cy="1078921"/>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Research Scientist</a:t>
            </a:r>
          </a:p>
        </p:txBody>
      </p:sp>
      <p:sp>
        <p:nvSpPr>
          <p:cNvPr id="15" name="TextBox 14">
            <a:extLst>
              <a:ext uri="{FF2B5EF4-FFF2-40B4-BE49-F238E27FC236}">
                <a16:creationId xmlns:a16="http://schemas.microsoft.com/office/drawing/2014/main" id="{418CA9D6-3C64-4F83-9AF8-E0C68EF9F193}"/>
              </a:ext>
            </a:extLst>
          </p:cNvPr>
          <p:cNvSpPr txBox="1"/>
          <p:nvPr/>
        </p:nvSpPr>
        <p:spPr>
          <a:xfrm>
            <a:off x="0" y="10926"/>
            <a:ext cx="12192000" cy="861775"/>
          </a:xfrm>
          <a:prstGeom prst="rect">
            <a:avLst/>
          </a:prstGeom>
          <a:solidFill>
            <a:schemeClr val="accent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marR="0" lvl="1" indent="0" algn="ctr"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err="1">
                <a:ln>
                  <a:noFill/>
                </a:ln>
                <a:solidFill>
                  <a:prstClr val="white"/>
                </a:solidFill>
                <a:effectLst/>
                <a:uLnTx/>
                <a:uFillTx/>
                <a:latin typeface="Arial"/>
                <a:ea typeface="+mn-ea"/>
                <a:cs typeface="+mn-cs"/>
              </a:rPr>
              <a:t>OpArt</a:t>
            </a:r>
            <a:r>
              <a:rPr kumimoji="0" lang="en-US" sz="4800" b="0" i="0" u="none" strike="noStrike" kern="1200" cap="none" spc="0" normalizeH="0" baseline="0" noProof="0">
                <a:ln>
                  <a:noFill/>
                </a:ln>
                <a:solidFill>
                  <a:prstClr val="white"/>
                </a:solidFill>
                <a:effectLst/>
                <a:uLnTx/>
                <a:uFillTx/>
                <a:latin typeface="Arial"/>
                <a:ea typeface="+mn-ea"/>
                <a:cs typeface="+mn-cs"/>
              </a:rPr>
              <a:t> project team</a:t>
            </a:r>
          </a:p>
        </p:txBody>
      </p:sp>
      <p:pic>
        <p:nvPicPr>
          <p:cNvPr id="3" name="Picture 3">
            <a:extLst>
              <a:ext uri="{FF2B5EF4-FFF2-40B4-BE49-F238E27FC236}">
                <a16:creationId xmlns:a16="http://schemas.microsoft.com/office/drawing/2014/main" id="{05D0908C-FCD6-42B7-056A-56223206A444}"/>
              </a:ext>
            </a:extLst>
          </p:cNvPr>
          <p:cNvPicPr>
            <a:picLocks noChangeAspect="1"/>
          </p:cNvPicPr>
          <p:nvPr/>
        </p:nvPicPr>
        <p:blipFill>
          <a:blip r:embed="rId4"/>
          <a:stretch>
            <a:fillRect/>
          </a:stretch>
        </p:blipFill>
        <p:spPr>
          <a:xfrm>
            <a:off x="512806" y="2052625"/>
            <a:ext cx="1456040" cy="1970153"/>
          </a:xfrm>
          <a:prstGeom prst="rect">
            <a:avLst/>
          </a:prstGeom>
        </p:spPr>
      </p:pic>
      <p:pic>
        <p:nvPicPr>
          <p:cNvPr id="2" name="Picture 3">
            <a:extLst>
              <a:ext uri="{FF2B5EF4-FFF2-40B4-BE49-F238E27FC236}">
                <a16:creationId xmlns:a16="http://schemas.microsoft.com/office/drawing/2014/main" id="{9B401E0B-C233-47AE-80AF-128503AE98F0}"/>
              </a:ext>
            </a:extLst>
          </p:cNvPr>
          <p:cNvPicPr>
            <a:picLocks noChangeAspect="1"/>
          </p:cNvPicPr>
          <p:nvPr/>
        </p:nvPicPr>
        <p:blipFill rotWithShape="1">
          <a:blip r:embed="rId5"/>
          <a:srcRect l="33333" t="12206" r="2879" b="28069"/>
          <a:stretch/>
        </p:blipFill>
        <p:spPr>
          <a:xfrm>
            <a:off x="3800599" y="4257968"/>
            <a:ext cx="1670432" cy="2086544"/>
          </a:xfrm>
          <a:prstGeom prst="rect">
            <a:avLst/>
          </a:prstGeom>
        </p:spPr>
      </p:pic>
    </p:spTree>
    <p:extLst>
      <p:ext uri="{BB962C8B-B14F-4D97-AF65-F5344CB8AC3E}">
        <p14:creationId xmlns:p14="http://schemas.microsoft.com/office/powerpoint/2010/main" val="33179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a:solidFill>
                  <a:schemeClr val="accent5">
                    <a:lumMod val="50000"/>
                  </a:schemeClr>
                </a:solidFill>
              </a:rPr>
              <a:t>Advisory Group</a:t>
            </a:r>
          </a:p>
        </p:txBody>
      </p:sp>
      <p:sp>
        <p:nvSpPr>
          <p:cNvPr id="8" name="Text Placeholder 7"/>
          <p:cNvSpPr>
            <a:spLocks noGrp="1"/>
          </p:cNvSpPr>
          <p:nvPr>
            <p:ph type="body" sz="quarter" idx="12"/>
          </p:nvPr>
        </p:nvSpPr>
        <p:spPr>
          <a:xfrm>
            <a:off x="371959" y="1372996"/>
            <a:ext cx="11334620" cy="4744775"/>
          </a:xfrm>
        </p:spPr>
        <p:txBody>
          <a:bodyPr vert="horz" lIns="121920" tIns="60960" rIns="121920" bIns="60960" rtlCol="0" anchor="t">
            <a:normAutofit fontScale="92500" lnSpcReduction="10000"/>
          </a:bodyPr>
          <a:lstStyle/>
          <a:p>
            <a:pPr marL="0" indent="0">
              <a:lnSpc>
                <a:spcPct val="150000"/>
              </a:lnSpc>
              <a:spcBef>
                <a:spcPts val="0"/>
              </a:spcBef>
              <a:buNone/>
            </a:pPr>
            <a:r>
              <a:rPr lang="en-US" sz="2800" b="1">
                <a:latin typeface="Calibri"/>
                <a:ea typeface="Times New Roman" panose="02020603050405020304" pitchFamily="18" charset="0"/>
                <a:cs typeface="Calibri"/>
              </a:rPr>
              <a:t>Jon Evans</a:t>
            </a:r>
            <a:r>
              <a:rPr lang="en-US" sz="2800">
                <a:latin typeface="Calibri"/>
                <a:ea typeface="Times New Roman" panose="02020603050405020304" pitchFamily="18" charset="0"/>
                <a:cs typeface="Calibri"/>
              </a:rPr>
              <a:t>, Museum of Fine Arts, Houston</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Rebecca Friedman</a:t>
            </a:r>
            <a:r>
              <a:rPr lang="en-US" sz="2800">
                <a:latin typeface="Calibri"/>
                <a:ea typeface="Times New Roman" panose="02020603050405020304" pitchFamily="18" charset="0"/>
                <a:cs typeface="Calibri"/>
              </a:rPr>
              <a:t>, Marquand Library, Princeton University</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Roger Lawson</a:t>
            </a:r>
            <a:r>
              <a:rPr lang="en-US" sz="2800">
                <a:latin typeface="Calibri"/>
                <a:ea typeface="Times New Roman" panose="02020603050405020304" pitchFamily="18" charset="0"/>
                <a:cs typeface="Calibri"/>
              </a:rPr>
              <a:t>, National Gallery of Art </a:t>
            </a:r>
            <a:endParaRPr lang="en-US" sz="2800">
              <a:latin typeface="Times New Roman"/>
              <a:ea typeface="Calibri" panose="020F0502020204030204" pitchFamily="34" charset="0"/>
            </a:endParaRPr>
          </a:p>
          <a:p>
            <a:pPr marL="0" indent="0">
              <a:lnSpc>
                <a:spcPct val="150000"/>
              </a:lnSpc>
              <a:spcBef>
                <a:spcPts val="0"/>
              </a:spcBef>
              <a:buNone/>
            </a:pPr>
            <a:r>
              <a:rPr lang="en-US" sz="2800" b="1">
                <a:latin typeface="Calibri"/>
                <a:ea typeface="Times New Roman" panose="02020603050405020304" pitchFamily="18" charset="0"/>
                <a:cs typeface="Calibri"/>
              </a:rPr>
              <a:t>Autumn Mather</a:t>
            </a:r>
            <a:r>
              <a:rPr lang="en-US" sz="2800">
                <a:latin typeface="Calibri"/>
                <a:ea typeface="Times New Roman" panose="02020603050405020304" pitchFamily="18" charset="0"/>
                <a:cs typeface="Calibri"/>
              </a:rPr>
              <a:t>, Art Institute of Chicago</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mn-lt"/>
                <a:cs typeface="Calibri"/>
              </a:rPr>
              <a:t>Keli Rylance</a:t>
            </a:r>
            <a:r>
              <a:rPr lang="en-US" sz="2800">
                <a:latin typeface="Calibri"/>
                <a:ea typeface="+mn-lt"/>
                <a:cs typeface="Calibri"/>
              </a:rPr>
              <a:t>, Saint Louis Art Museum</a:t>
            </a:r>
            <a:endParaRPr lang="en-US" sz="2800">
              <a:ea typeface="+mn-lt"/>
              <a:cs typeface="+mn-lt"/>
            </a:endParaRPr>
          </a:p>
          <a:p>
            <a:pPr marL="0" indent="0">
              <a:lnSpc>
                <a:spcPct val="150000"/>
              </a:lnSpc>
              <a:spcBef>
                <a:spcPts val="0"/>
              </a:spcBef>
              <a:buNone/>
            </a:pPr>
            <a:r>
              <a:rPr lang="en-US" sz="2800" b="1">
                <a:latin typeface="Calibri"/>
                <a:ea typeface="Times New Roman" panose="02020603050405020304" pitchFamily="18" charset="0"/>
                <a:cs typeface="Calibri"/>
              </a:rPr>
              <a:t>Lori Salmon</a:t>
            </a:r>
            <a:r>
              <a:rPr lang="en-US" sz="2800">
                <a:latin typeface="Calibri"/>
                <a:ea typeface="Times New Roman" panose="02020603050405020304" pitchFamily="18" charset="0"/>
                <a:cs typeface="Calibri"/>
              </a:rPr>
              <a:t>, Institute of Fine Arts, New York University</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Kathleen Salomon</a:t>
            </a:r>
            <a:r>
              <a:rPr lang="en-US" sz="2800">
                <a:latin typeface="Calibri"/>
                <a:ea typeface="Times New Roman" panose="02020603050405020304" pitchFamily="18" charset="0"/>
                <a:cs typeface="Calibri"/>
              </a:rPr>
              <a:t>, Getty Research Institute</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Tony White</a:t>
            </a:r>
            <a:r>
              <a:rPr lang="en-US" sz="2800">
                <a:latin typeface="Calibri"/>
                <a:ea typeface="Times New Roman" panose="02020603050405020304" pitchFamily="18" charset="0"/>
                <a:cs typeface="Calibri"/>
              </a:rPr>
              <a:t>, OCAD University</a:t>
            </a:r>
            <a:endParaRPr lang="en-US" sz="2800">
              <a:latin typeface="Calibri"/>
              <a:ea typeface="Calibri" panose="020F0502020204030204" pitchFamily="34" charset="0"/>
              <a:cs typeface="Calibri"/>
            </a:endParaRPr>
          </a:p>
        </p:txBody>
      </p:sp>
    </p:spTree>
    <p:extLst>
      <p:ext uri="{BB962C8B-B14F-4D97-AF65-F5344CB8AC3E}">
        <p14:creationId xmlns:p14="http://schemas.microsoft.com/office/powerpoint/2010/main" val="39648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B284A-E37F-054A-9D8B-6156630BF3B9}"/>
              </a:ext>
            </a:extLst>
          </p:cNvPr>
          <p:cNvSpPr>
            <a:spLocks noGrp="1"/>
          </p:cNvSpPr>
          <p:nvPr>
            <p:ph type="body" sz="quarter" idx="10"/>
          </p:nvPr>
        </p:nvSpPr>
        <p:spPr/>
        <p:txBody>
          <a:bodyPr/>
          <a:lstStyle/>
          <a:p>
            <a:r>
              <a:rPr lang="en-US"/>
              <a:t>Op Art: Collection Analysis</a:t>
            </a:r>
          </a:p>
        </p:txBody>
      </p:sp>
      <p:sp>
        <p:nvSpPr>
          <p:cNvPr id="3" name="Text Placeholder 2">
            <a:extLst>
              <a:ext uri="{FF2B5EF4-FFF2-40B4-BE49-F238E27FC236}">
                <a16:creationId xmlns:a16="http://schemas.microsoft.com/office/drawing/2014/main" id="{AA941063-85D5-5E46-A9E5-57B05E048BB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EAA49D8-2BE5-1649-A21D-78134A01E7D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8212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464F0-9DB2-49B8-9E26-E706D2AC66A8}"/>
              </a:ext>
            </a:extLst>
          </p:cNvPr>
          <p:cNvSpPr>
            <a:spLocks noGrp="1"/>
          </p:cNvSpPr>
          <p:nvPr>
            <p:ph type="body" sz="quarter" idx="13"/>
          </p:nvPr>
        </p:nvSpPr>
        <p:spPr>
          <a:xfrm>
            <a:off x="116284" y="170868"/>
            <a:ext cx="11252197" cy="915256"/>
          </a:xfrm>
        </p:spPr>
        <p:txBody>
          <a:bodyPr/>
          <a:lstStyle/>
          <a:p>
            <a:r>
              <a:rPr lang="en-US" sz="4267"/>
              <a:t>Phase 1: Collective collection analysis</a:t>
            </a:r>
          </a:p>
        </p:txBody>
      </p:sp>
      <p:sp>
        <p:nvSpPr>
          <p:cNvPr id="4" name="Cloud 3">
            <a:extLst>
              <a:ext uri="{FF2B5EF4-FFF2-40B4-BE49-F238E27FC236}">
                <a16:creationId xmlns:a16="http://schemas.microsoft.com/office/drawing/2014/main" id="{A5ECAA7C-F8A6-4160-BDC6-1536E3C1F464}"/>
              </a:ext>
            </a:extLst>
          </p:cNvPr>
          <p:cNvSpPr/>
          <p:nvPr/>
        </p:nvSpPr>
        <p:spPr>
          <a:xfrm>
            <a:off x="553251" y="1434352"/>
            <a:ext cx="3975207" cy="265355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Art Research</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Collective Collection</a:t>
            </a:r>
          </a:p>
        </p:txBody>
      </p:sp>
      <p:sp>
        <p:nvSpPr>
          <p:cNvPr id="5" name="Arrow: Right 4">
            <a:extLst>
              <a:ext uri="{FF2B5EF4-FFF2-40B4-BE49-F238E27FC236}">
                <a16:creationId xmlns:a16="http://schemas.microsoft.com/office/drawing/2014/main" id="{9643DB9C-1B67-461F-8153-20CAF480A14C}"/>
              </a:ext>
            </a:extLst>
          </p:cNvPr>
          <p:cNvSpPr/>
          <p:nvPr/>
        </p:nvSpPr>
        <p:spPr>
          <a:xfrm>
            <a:off x="4894731" y="2366681"/>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3504E5-E345-4C48-95A8-2CF3F96CA609}"/>
              </a:ext>
            </a:extLst>
          </p:cNvPr>
          <p:cNvSpPr/>
          <p:nvPr/>
        </p:nvSpPr>
        <p:spPr>
          <a:xfrm>
            <a:off x="6367505" y="1825278"/>
            <a:ext cx="2592081" cy="1379924"/>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Proxy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Collective Collection</a:t>
            </a:r>
          </a:p>
        </p:txBody>
      </p:sp>
      <p:pic>
        <p:nvPicPr>
          <p:cNvPr id="9" name="Graphic 8" descr="Schoolhouse outline">
            <a:extLst>
              <a:ext uri="{FF2B5EF4-FFF2-40B4-BE49-F238E27FC236}">
                <a16:creationId xmlns:a16="http://schemas.microsoft.com/office/drawing/2014/main" id="{1D5BF279-DA26-40C2-8235-8B374D873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1883" y="4811797"/>
            <a:ext cx="1219200" cy="1219200"/>
          </a:xfrm>
          <a:prstGeom prst="rect">
            <a:avLst/>
          </a:prstGeom>
        </p:spPr>
      </p:pic>
      <p:pic>
        <p:nvPicPr>
          <p:cNvPr id="10" name="Graphic 9" descr="Schoolhouse outline">
            <a:extLst>
              <a:ext uri="{FF2B5EF4-FFF2-40B4-BE49-F238E27FC236}">
                <a16:creationId xmlns:a16="http://schemas.microsoft.com/office/drawing/2014/main" id="{6F1024F3-6F7B-41D2-ABAF-14FE0CCD8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3152" y="4827060"/>
            <a:ext cx="1219200" cy="1219200"/>
          </a:xfrm>
          <a:prstGeom prst="rect">
            <a:avLst/>
          </a:prstGeom>
        </p:spPr>
      </p:pic>
      <p:pic>
        <p:nvPicPr>
          <p:cNvPr id="11" name="Graphic 10" descr="Schoolhouse outline">
            <a:extLst>
              <a:ext uri="{FF2B5EF4-FFF2-40B4-BE49-F238E27FC236}">
                <a16:creationId xmlns:a16="http://schemas.microsoft.com/office/drawing/2014/main" id="{DF401C05-BF8F-4D11-9A99-4FFDC34469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132" y="3843725"/>
            <a:ext cx="1219200" cy="1219200"/>
          </a:xfrm>
          <a:prstGeom prst="rect">
            <a:avLst/>
          </a:prstGeom>
        </p:spPr>
      </p:pic>
      <p:pic>
        <p:nvPicPr>
          <p:cNvPr id="15" name="Picture 14" descr="Pins in a map">
            <a:extLst>
              <a:ext uri="{FF2B5EF4-FFF2-40B4-BE49-F238E27FC236}">
                <a16:creationId xmlns:a16="http://schemas.microsoft.com/office/drawing/2014/main" id="{8D5564D1-EF20-4FEA-8741-57AE1088209F}"/>
              </a:ext>
            </a:extLst>
          </p:cNvPr>
          <p:cNvPicPr>
            <a:picLocks noChangeAspect="1"/>
          </p:cNvPicPr>
          <p:nvPr/>
        </p:nvPicPr>
        <p:blipFill>
          <a:blip r:embed="rId5"/>
          <a:stretch>
            <a:fillRect/>
          </a:stretch>
        </p:blipFill>
        <p:spPr>
          <a:xfrm>
            <a:off x="8255543" y="4405345"/>
            <a:ext cx="2152053" cy="1434352"/>
          </a:xfrm>
          <a:prstGeom prst="rect">
            <a:avLst/>
          </a:prstGeom>
        </p:spPr>
      </p:pic>
      <p:sp>
        <p:nvSpPr>
          <p:cNvPr id="16" name="TextBox 15">
            <a:extLst>
              <a:ext uri="{FF2B5EF4-FFF2-40B4-BE49-F238E27FC236}">
                <a16:creationId xmlns:a16="http://schemas.microsoft.com/office/drawing/2014/main" id="{32DE6803-BD7D-4CDD-85ED-A585A0A5B05A}"/>
              </a:ext>
            </a:extLst>
          </p:cNvPr>
          <p:cNvSpPr txBox="1"/>
          <p:nvPr/>
        </p:nvSpPr>
        <p:spPr>
          <a:xfrm>
            <a:off x="9156874" y="2253293"/>
            <a:ext cx="127272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WHAT?</a:t>
            </a:r>
          </a:p>
        </p:txBody>
      </p:sp>
      <p:sp>
        <p:nvSpPr>
          <p:cNvPr id="17" name="TextBox 16">
            <a:extLst>
              <a:ext uri="{FF2B5EF4-FFF2-40B4-BE49-F238E27FC236}">
                <a16:creationId xmlns:a16="http://schemas.microsoft.com/office/drawing/2014/main" id="{B69E7854-D2B3-415A-9245-9DF8BE747EC9}"/>
              </a:ext>
            </a:extLst>
          </p:cNvPr>
          <p:cNvSpPr txBox="1"/>
          <p:nvPr/>
        </p:nvSpPr>
        <p:spPr>
          <a:xfrm>
            <a:off x="10565896" y="4920177"/>
            <a:ext cx="151836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WHERE?</a:t>
            </a:r>
          </a:p>
        </p:txBody>
      </p:sp>
      <p:sp>
        <p:nvSpPr>
          <p:cNvPr id="18" name="TextBox 17">
            <a:extLst>
              <a:ext uri="{FF2B5EF4-FFF2-40B4-BE49-F238E27FC236}">
                <a16:creationId xmlns:a16="http://schemas.microsoft.com/office/drawing/2014/main" id="{C063D244-6C7C-4349-881E-A9752109F59A}"/>
              </a:ext>
            </a:extLst>
          </p:cNvPr>
          <p:cNvSpPr txBox="1"/>
          <p:nvPr/>
        </p:nvSpPr>
        <p:spPr>
          <a:xfrm>
            <a:off x="3048204" y="4570484"/>
            <a:ext cx="1124026"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WHO?</a:t>
            </a:r>
          </a:p>
        </p:txBody>
      </p:sp>
      <p:sp>
        <p:nvSpPr>
          <p:cNvPr id="19" name="Arrow: Right 18">
            <a:extLst>
              <a:ext uri="{FF2B5EF4-FFF2-40B4-BE49-F238E27FC236}">
                <a16:creationId xmlns:a16="http://schemas.microsoft.com/office/drawing/2014/main" id="{05A96139-9569-459C-871C-EB141324335E}"/>
              </a:ext>
            </a:extLst>
          </p:cNvPr>
          <p:cNvSpPr/>
          <p:nvPr/>
        </p:nvSpPr>
        <p:spPr>
          <a:xfrm rot="7231385">
            <a:off x="5899383" y="3939349"/>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9B9499EF-4599-4C62-A01B-01D0DBBAAA85}"/>
              </a:ext>
            </a:extLst>
          </p:cNvPr>
          <p:cNvSpPr/>
          <p:nvPr/>
        </p:nvSpPr>
        <p:spPr>
          <a:xfrm>
            <a:off x="6763890" y="5017841"/>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Badge 1 with solid fill">
            <a:extLst>
              <a:ext uri="{FF2B5EF4-FFF2-40B4-BE49-F238E27FC236}">
                <a16:creationId xmlns:a16="http://schemas.microsoft.com/office/drawing/2014/main" id="{260CFBDC-9F65-4FCD-9AFF-E5A8F2E7A3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2783" y="1732775"/>
            <a:ext cx="609600" cy="609600"/>
          </a:xfrm>
          <a:prstGeom prst="rect">
            <a:avLst/>
          </a:prstGeom>
        </p:spPr>
      </p:pic>
      <p:pic>
        <p:nvPicPr>
          <p:cNvPr id="24" name="Graphic 23" descr="Badge with solid fill">
            <a:extLst>
              <a:ext uri="{FF2B5EF4-FFF2-40B4-BE49-F238E27FC236}">
                <a16:creationId xmlns:a16="http://schemas.microsoft.com/office/drawing/2014/main" id="{F2753C31-A1FE-4F67-9527-B7259DBA4F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8071" y="3538925"/>
            <a:ext cx="609600" cy="609600"/>
          </a:xfrm>
          <a:prstGeom prst="rect">
            <a:avLst/>
          </a:prstGeom>
        </p:spPr>
      </p:pic>
      <p:pic>
        <p:nvPicPr>
          <p:cNvPr id="26" name="Graphic 25" descr="Badge 3 with solid fill">
            <a:extLst>
              <a:ext uri="{FF2B5EF4-FFF2-40B4-BE49-F238E27FC236}">
                <a16:creationId xmlns:a16="http://schemas.microsoft.com/office/drawing/2014/main" id="{896D3B82-7DBB-47F7-ABC1-529C025BD8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39236" y="4413491"/>
            <a:ext cx="609600" cy="609600"/>
          </a:xfrm>
          <a:prstGeom prst="rect">
            <a:avLst/>
          </a:prstGeom>
        </p:spPr>
      </p:pic>
    </p:spTree>
    <p:extLst>
      <p:ext uri="{BB962C8B-B14F-4D97-AF65-F5344CB8AC3E}">
        <p14:creationId xmlns:p14="http://schemas.microsoft.com/office/powerpoint/2010/main" val="64659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C0B14-648B-4471-94B8-D39586E0A029}"/>
              </a:ext>
            </a:extLst>
          </p:cNvPr>
          <p:cNvSpPr/>
          <p:nvPr/>
        </p:nvSpPr>
        <p:spPr>
          <a:xfrm>
            <a:off x="3685853" y="964830"/>
            <a:ext cx="7273248" cy="50292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EF34767-8B33-40F1-A169-DDB01558A49D}"/>
              </a:ext>
            </a:extLst>
          </p:cNvPr>
          <p:cNvSpPr/>
          <p:nvPr/>
        </p:nvSpPr>
        <p:spPr>
          <a:xfrm>
            <a:off x="1171253" y="964830"/>
            <a:ext cx="5029200" cy="50292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Proxy</a:t>
            </a:r>
          </a:p>
          <a:p>
            <a:pPr algn="ctr"/>
            <a:r>
              <a:rPr lang="en-US" sz="2800" b="1"/>
              <a:t>Art Research</a:t>
            </a:r>
          </a:p>
          <a:p>
            <a:pPr algn="ctr"/>
            <a:r>
              <a:rPr lang="en-US" sz="2800" b="1"/>
              <a:t>Collective Collection</a:t>
            </a:r>
          </a:p>
        </p:txBody>
      </p:sp>
      <p:sp>
        <p:nvSpPr>
          <p:cNvPr id="5" name="TextBox 4">
            <a:extLst>
              <a:ext uri="{FF2B5EF4-FFF2-40B4-BE49-F238E27FC236}">
                <a16:creationId xmlns:a16="http://schemas.microsoft.com/office/drawing/2014/main" id="{F9C03E9A-A773-422F-92F3-EE01B79DA5B6}"/>
              </a:ext>
            </a:extLst>
          </p:cNvPr>
          <p:cNvSpPr txBox="1"/>
          <p:nvPr/>
        </p:nvSpPr>
        <p:spPr>
          <a:xfrm>
            <a:off x="390419" y="318499"/>
            <a:ext cx="923073" cy="646331"/>
          </a:xfrm>
          <a:prstGeom prst="rect">
            <a:avLst/>
          </a:prstGeom>
          <a:noFill/>
        </p:spPr>
        <p:txBody>
          <a:bodyPr wrap="none" rtlCol="0">
            <a:spAutoFit/>
          </a:bodyPr>
          <a:lstStyle/>
          <a:p>
            <a:r>
              <a:rPr lang="en-US" sz="3600" b="1"/>
              <a:t>Size</a:t>
            </a:r>
          </a:p>
        </p:txBody>
      </p:sp>
      <p:sp>
        <p:nvSpPr>
          <p:cNvPr id="7" name="TextBox 6">
            <a:extLst>
              <a:ext uri="{FF2B5EF4-FFF2-40B4-BE49-F238E27FC236}">
                <a16:creationId xmlns:a16="http://schemas.microsoft.com/office/drawing/2014/main" id="{8C3C97EA-3867-455F-AC42-68B2BE743C93}"/>
              </a:ext>
            </a:extLst>
          </p:cNvPr>
          <p:cNvSpPr txBox="1"/>
          <p:nvPr/>
        </p:nvSpPr>
        <p:spPr>
          <a:xfrm>
            <a:off x="6593254" y="2006373"/>
            <a:ext cx="2322239" cy="523220"/>
          </a:xfrm>
          <a:prstGeom prst="rect">
            <a:avLst/>
          </a:prstGeom>
          <a:noFill/>
        </p:spPr>
        <p:txBody>
          <a:bodyPr wrap="none" rtlCol="0">
            <a:spAutoFit/>
          </a:bodyPr>
          <a:lstStyle/>
          <a:p>
            <a:r>
              <a:rPr lang="en-US" sz="2800" b="1"/>
              <a:t>85 institutions</a:t>
            </a:r>
          </a:p>
        </p:txBody>
      </p:sp>
      <p:sp>
        <p:nvSpPr>
          <p:cNvPr id="8" name="TextBox 7">
            <a:extLst>
              <a:ext uri="{FF2B5EF4-FFF2-40B4-BE49-F238E27FC236}">
                <a16:creationId xmlns:a16="http://schemas.microsoft.com/office/drawing/2014/main" id="{2F362B14-1B21-444D-8990-5079EC17D5DB}"/>
              </a:ext>
            </a:extLst>
          </p:cNvPr>
          <p:cNvSpPr txBox="1"/>
          <p:nvPr/>
        </p:nvSpPr>
        <p:spPr>
          <a:xfrm>
            <a:off x="6593254" y="3217820"/>
            <a:ext cx="4019177" cy="523220"/>
          </a:xfrm>
          <a:prstGeom prst="rect">
            <a:avLst/>
          </a:prstGeom>
          <a:noFill/>
        </p:spPr>
        <p:txBody>
          <a:bodyPr wrap="none" rtlCol="0">
            <a:spAutoFit/>
          </a:bodyPr>
          <a:lstStyle/>
          <a:p>
            <a:r>
              <a:rPr lang="en-US" sz="2800" b="1"/>
              <a:t>8.6m distinct publications</a:t>
            </a:r>
          </a:p>
        </p:txBody>
      </p:sp>
      <p:sp>
        <p:nvSpPr>
          <p:cNvPr id="9" name="TextBox 8">
            <a:extLst>
              <a:ext uri="{FF2B5EF4-FFF2-40B4-BE49-F238E27FC236}">
                <a16:creationId xmlns:a16="http://schemas.microsoft.com/office/drawing/2014/main" id="{EDDF6606-CF23-41F3-B2F2-87251B509957}"/>
              </a:ext>
            </a:extLst>
          </p:cNvPr>
          <p:cNvSpPr txBox="1"/>
          <p:nvPr/>
        </p:nvSpPr>
        <p:spPr>
          <a:xfrm>
            <a:off x="6593254" y="4429267"/>
            <a:ext cx="3244158" cy="523220"/>
          </a:xfrm>
          <a:prstGeom prst="rect">
            <a:avLst/>
          </a:prstGeom>
          <a:noFill/>
        </p:spPr>
        <p:txBody>
          <a:bodyPr wrap="none" rtlCol="0">
            <a:spAutoFit/>
          </a:bodyPr>
          <a:lstStyle/>
          <a:p>
            <a:r>
              <a:rPr lang="en-US" sz="2800" b="1"/>
              <a:t>16.0m total holdings</a:t>
            </a:r>
          </a:p>
        </p:txBody>
      </p:sp>
    </p:spTree>
    <p:extLst>
      <p:ext uri="{BB962C8B-B14F-4D97-AF65-F5344CB8AC3E}">
        <p14:creationId xmlns:p14="http://schemas.microsoft.com/office/powerpoint/2010/main" val="6413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2DF64-C27B-4B1A-BC1B-EEE5245E2A13}"/>
              </a:ext>
            </a:extLst>
          </p:cNvPr>
          <p:cNvSpPr txBox="1"/>
          <p:nvPr/>
        </p:nvSpPr>
        <p:spPr>
          <a:xfrm>
            <a:off x="390419" y="318499"/>
            <a:ext cx="4708212" cy="646331"/>
          </a:xfrm>
          <a:prstGeom prst="rect">
            <a:avLst/>
          </a:prstGeom>
          <a:noFill/>
        </p:spPr>
        <p:txBody>
          <a:bodyPr wrap="none" rtlCol="0">
            <a:spAutoFit/>
          </a:bodyPr>
          <a:lstStyle/>
          <a:p>
            <a:r>
              <a:rPr lang="en-US" sz="3600" b="1"/>
              <a:t>Publication Date Profile</a:t>
            </a:r>
          </a:p>
        </p:txBody>
      </p:sp>
      <p:pic>
        <p:nvPicPr>
          <p:cNvPr id="3" name="Picture 2">
            <a:extLst>
              <a:ext uri="{FF2B5EF4-FFF2-40B4-BE49-F238E27FC236}">
                <a16:creationId xmlns:a16="http://schemas.microsoft.com/office/drawing/2014/main" id="{FC236101-3E6C-4D8A-8F52-9C8E8B0676A2}"/>
              </a:ext>
            </a:extLst>
          </p:cNvPr>
          <p:cNvPicPr>
            <a:picLocks noChangeAspect="1"/>
          </p:cNvPicPr>
          <p:nvPr/>
        </p:nvPicPr>
        <p:blipFill>
          <a:blip r:embed="rId3"/>
          <a:stretch>
            <a:fillRect/>
          </a:stretch>
        </p:blipFill>
        <p:spPr>
          <a:xfrm>
            <a:off x="694774" y="1265402"/>
            <a:ext cx="10825938" cy="5155946"/>
          </a:xfrm>
          <a:prstGeom prst="rect">
            <a:avLst/>
          </a:prstGeom>
        </p:spPr>
      </p:pic>
    </p:spTree>
    <p:extLst>
      <p:ext uri="{BB962C8B-B14F-4D97-AF65-F5344CB8AC3E}">
        <p14:creationId xmlns:p14="http://schemas.microsoft.com/office/powerpoint/2010/main" val="257638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03058-D037-490A-9F25-B6DD56BD35CA}"/>
              </a:ext>
            </a:extLst>
          </p:cNvPr>
          <p:cNvSpPr txBox="1"/>
          <p:nvPr/>
        </p:nvSpPr>
        <p:spPr>
          <a:xfrm>
            <a:off x="390419" y="318499"/>
            <a:ext cx="5076518" cy="646331"/>
          </a:xfrm>
          <a:prstGeom prst="rect">
            <a:avLst/>
          </a:prstGeom>
          <a:noFill/>
        </p:spPr>
        <p:txBody>
          <a:bodyPr wrap="none" rtlCol="0">
            <a:spAutoFit/>
          </a:bodyPr>
          <a:lstStyle/>
          <a:p>
            <a:r>
              <a:rPr lang="en-US" sz="3600" b="1"/>
              <a:t>Distribution of Languages</a:t>
            </a:r>
          </a:p>
        </p:txBody>
      </p:sp>
      <p:pic>
        <p:nvPicPr>
          <p:cNvPr id="3" name="Picture 2">
            <a:extLst>
              <a:ext uri="{FF2B5EF4-FFF2-40B4-BE49-F238E27FC236}">
                <a16:creationId xmlns:a16="http://schemas.microsoft.com/office/drawing/2014/main" id="{F82B5D82-3D2A-4BA6-981F-DAC12A703967}"/>
              </a:ext>
            </a:extLst>
          </p:cNvPr>
          <p:cNvPicPr>
            <a:picLocks noChangeAspect="1"/>
          </p:cNvPicPr>
          <p:nvPr/>
        </p:nvPicPr>
        <p:blipFill>
          <a:blip r:embed="rId3"/>
          <a:stretch>
            <a:fillRect/>
          </a:stretch>
        </p:blipFill>
        <p:spPr>
          <a:xfrm>
            <a:off x="847129" y="1151894"/>
            <a:ext cx="10497742" cy="5387607"/>
          </a:xfrm>
          <a:prstGeom prst="rect">
            <a:avLst/>
          </a:prstGeom>
        </p:spPr>
      </p:pic>
      <p:sp>
        <p:nvSpPr>
          <p:cNvPr id="6" name="TextBox 5">
            <a:extLst>
              <a:ext uri="{FF2B5EF4-FFF2-40B4-BE49-F238E27FC236}">
                <a16:creationId xmlns:a16="http://schemas.microsoft.com/office/drawing/2014/main" id="{25E5CDC3-7BA2-4D07-A677-40326B382B47}"/>
              </a:ext>
            </a:extLst>
          </p:cNvPr>
          <p:cNvSpPr txBox="1"/>
          <p:nvPr/>
        </p:nvSpPr>
        <p:spPr>
          <a:xfrm>
            <a:off x="8887146" y="2743111"/>
            <a:ext cx="2661008"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3200" b="1">
                <a:solidFill>
                  <a:srgbClr val="002060"/>
                </a:solidFill>
              </a:rPr>
              <a:t>374 languages</a:t>
            </a:r>
          </a:p>
        </p:txBody>
      </p:sp>
    </p:spTree>
    <p:extLst>
      <p:ext uri="{BB962C8B-B14F-4D97-AF65-F5344CB8AC3E}">
        <p14:creationId xmlns:p14="http://schemas.microsoft.com/office/powerpoint/2010/main" val="289152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9D96BC-FA72-EA45-A705-0AAA9C099B55}"/>
              </a:ext>
            </a:extLst>
          </p:cNvPr>
          <p:cNvSpPr>
            <a:spLocks noGrp="1"/>
          </p:cNvSpPr>
          <p:nvPr>
            <p:ph type="body" sz="quarter" idx="10"/>
          </p:nvPr>
        </p:nvSpPr>
        <p:spPr/>
        <p:txBody>
          <a:bodyPr vert="horz" lIns="274320" tIns="45720" rIns="274320" bIns="45720" anchor="t">
            <a:spAutoFit/>
          </a:bodyPr>
          <a:lstStyle/>
          <a:p>
            <a:r>
              <a:rPr lang="en-US" dirty="0"/>
              <a:t>WELCOME </a:t>
            </a:r>
          </a:p>
        </p:txBody>
      </p:sp>
      <p:sp>
        <p:nvSpPr>
          <p:cNvPr id="3" name="Text Placeholder 2">
            <a:extLst>
              <a:ext uri="{FF2B5EF4-FFF2-40B4-BE49-F238E27FC236}">
                <a16:creationId xmlns:a16="http://schemas.microsoft.com/office/drawing/2014/main" id="{1EA8C42D-CC4F-1348-BE8B-297EF72CEEF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B7ACD47-1DE9-1A4D-BD3C-260751CC80C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7687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6C96D-E0D4-4494-AEDC-142EC69949A7}"/>
              </a:ext>
            </a:extLst>
          </p:cNvPr>
          <p:cNvPicPr>
            <a:picLocks noChangeAspect="1"/>
          </p:cNvPicPr>
          <p:nvPr/>
        </p:nvPicPr>
        <p:blipFill>
          <a:blip r:embed="rId3"/>
          <a:stretch>
            <a:fillRect/>
          </a:stretch>
        </p:blipFill>
        <p:spPr>
          <a:xfrm>
            <a:off x="1505488" y="1133657"/>
            <a:ext cx="9181023" cy="5405844"/>
          </a:xfrm>
          <a:prstGeom prst="rect">
            <a:avLst/>
          </a:prstGeom>
        </p:spPr>
      </p:pic>
      <p:sp>
        <p:nvSpPr>
          <p:cNvPr id="2" name="TextBox 1">
            <a:extLst>
              <a:ext uri="{FF2B5EF4-FFF2-40B4-BE49-F238E27FC236}">
                <a16:creationId xmlns:a16="http://schemas.microsoft.com/office/drawing/2014/main" id="{630A5481-E175-411C-8AB7-927037315BA9}"/>
              </a:ext>
            </a:extLst>
          </p:cNvPr>
          <p:cNvSpPr txBox="1"/>
          <p:nvPr/>
        </p:nvSpPr>
        <p:spPr>
          <a:xfrm>
            <a:off x="390419" y="318499"/>
            <a:ext cx="3487814" cy="646331"/>
          </a:xfrm>
          <a:prstGeom prst="rect">
            <a:avLst/>
          </a:prstGeom>
          <a:noFill/>
        </p:spPr>
        <p:txBody>
          <a:bodyPr wrap="none" rtlCol="0">
            <a:spAutoFit/>
          </a:bodyPr>
          <a:lstStyle/>
          <a:p>
            <a:r>
              <a:rPr lang="en-US" sz="3600" b="1"/>
              <a:t>Country of Origin</a:t>
            </a:r>
          </a:p>
        </p:txBody>
      </p:sp>
      <p:sp>
        <p:nvSpPr>
          <p:cNvPr id="4" name="TextBox 3">
            <a:extLst>
              <a:ext uri="{FF2B5EF4-FFF2-40B4-BE49-F238E27FC236}">
                <a16:creationId xmlns:a16="http://schemas.microsoft.com/office/drawing/2014/main" id="{B06403E9-51CD-404F-9108-35A6C175CBB0}"/>
              </a:ext>
            </a:extLst>
          </p:cNvPr>
          <p:cNvSpPr txBox="1"/>
          <p:nvPr/>
        </p:nvSpPr>
        <p:spPr>
          <a:xfrm>
            <a:off x="6750122" y="2691829"/>
            <a:ext cx="4664468"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3200" b="1">
                <a:solidFill>
                  <a:srgbClr val="002060"/>
                </a:solidFill>
              </a:rPr>
              <a:t>261 countries &amp; territories</a:t>
            </a:r>
          </a:p>
        </p:txBody>
      </p:sp>
    </p:spTree>
    <p:extLst>
      <p:ext uri="{BB962C8B-B14F-4D97-AF65-F5344CB8AC3E}">
        <p14:creationId xmlns:p14="http://schemas.microsoft.com/office/powerpoint/2010/main" val="42908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68088-BB9B-4DA3-9DF2-17E697AE6FA1}"/>
              </a:ext>
            </a:extLst>
          </p:cNvPr>
          <p:cNvPicPr>
            <a:picLocks noChangeAspect="1"/>
          </p:cNvPicPr>
          <p:nvPr/>
        </p:nvPicPr>
        <p:blipFill>
          <a:blip r:embed="rId3"/>
          <a:stretch>
            <a:fillRect/>
          </a:stretch>
        </p:blipFill>
        <p:spPr>
          <a:xfrm>
            <a:off x="1417884" y="1217713"/>
            <a:ext cx="9356231" cy="5243601"/>
          </a:xfrm>
          <a:prstGeom prst="rect">
            <a:avLst/>
          </a:prstGeom>
        </p:spPr>
      </p:pic>
      <p:sp>
        <p:nvSpPr>
          <p:cNvPr id="3" name="TextBox 2">
            <a:extLst>
              <a:ext uri="{FF2B5EF4-FFF2-40B4-BE49-F238E27FC236}">
                <a16:creationId xmlns:a16="http://schemas.microsoft.com/office/drawing/2014/main" id="{58DB4E7E-7407-48AA-9553-7A99E82AFE76}"/>
              </a:ext>
            </a:extLst>
          </p:cNvPr>
          <p:cNvSpPr txBox="1"/>
          <p:nvPr/>
        </p:nvSpPr>
        <p:spPr>
          <a:xfrm>
            <a:off x="390419" y="318499"/>
            <a:ext cx="7879145" cy="646331"/>
          </a:xfrm>
          <a:prstGeom prst="rect">
            <a:avLst/>
          </a:prstGeom>
          <a:noFill/>
        </p:spPr>
        <p:txBody>
          <a:bodyPr wrap="none" rtlCol="0">
            <a:spAutoFit/>
          </a:bodyPr>
          <a:lstStyle/>
          <a:p>
            <a:r>
              <a:rPr lang="en-US" sz="3600" b="1"/>
              <a:t>Holdings Overlap in the Proxy Collection</a:t>
            </a:r>
          </a:p>
        </p:txBody>
      </p:sp>
      <p:sp>
        <p:nvSpPr>
          <p:cNvPr id="6" name="TextBox 5">
            <a:extLst>
              <a:ext uri="{FF2B5EF4-FFF2-40B4-BE49-F238E27FC236}">
                <a16:creationId xmlns:a16="http://schemas.microsoft.com/office/drawing/2014/main" id="{BE066282-E493-4178-9145-D06F5669713D}"/>
              </a:ext>
            </a:extLst>
          </p:cNvPr>
          <p:cNvSpPr txBox="1"/>
          <p:nvPr/>
        </p:nvSpPr>
        <p:spPr>
          <a:xfrm>
            <a:off x="8609744" y="3169374"/>
            <a:ext cx="3070967" cy="1077218"/>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3200" b="1">
                <a:solidFill>
                  <a:srgbClr val="002060"/>
                </a:solidFill>
              </a:rPr>
              <a:t>77% held by one group member</a:t>
            </a:r>
          </a:p>
        </p:txBody>
      </p:sp>
    </p:spTree>
    <p:extLst>
      <p:ext uri="{BB962C8B-B14F-4D97-AF65-F5344CB8AC3E}">
        <p14:creationId xmlns:p14="http://schemas.microsoft.com/office/powerpoint/2010/main" val="115204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85FABB-7941-4C29-A431-B1A5DD6D2008}"/>
              </a:ext>
            </a:extLst>
          </p:cNvPr>
          <p:cNvPicPr>
            <a:picLocks noChangeAspect="1"/>
          </p:cNvPicPr>
          <p:nvPr/>
        </p:nvPicPr>
        <p:blipFill>
          <a:blip r:embed="rId3"/>
          <a:stretch>
            <a:fillRect/>
          </a:stretch>
        </p:blipFill>
        <p:spPr>
          <a:xfrm>
            <a:off x="776180" y="1099365"/>
            <a:ext cx="10639640" cy="5590868"/>
          </a:xfrm>
          <a:prstGeom prst="rect">
            <a:avLst/>
          </a:prstGeom>
        </p:spPr>
      </p:pic>
      <p:sp>
        <p:nvSpPr>
          <p:cNvPr id="3" name="TextBox 2">
            <a:extLst>
              <a:ext uri="{FF2B5EF4-FFF2-40B4-BE49-F238E27FC236}">
                <a16:creationId xmlns:a16="http://schemas.microsoft.com/office/drawing/2014/main" id="{01156EC6-92B8-441B-9D4D-977F5EEF756C}"/>
              </a:ext>
            </a:extLst>
          </p:cNvPr>
          <p:cNvSpPr txBox="1"/>
          <p:nvPr/>
        </p:nvSpPr>
        <p:spPr>
          <a:xfrm>
            <a:off x="390419" y="318499"/>
            <a:ext cx="79181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Holdings overlap: the WorldCat universe</a:t>
            </a:r>
          </a:p>
        </p:txBody>
      </p:sp>
      <p:pic>
        <p:nvPicPr>
          <p:cNvPr id="4" name="Picture 3">
            <a:extLst>
              <a:ext uri="{FF2B5EF4-FFF2-40B4-BE49-F238E27FC236}">
                <a16:creationId xmlns:a16="http://schemas.microsoft.com/office/drawing/2014/main" id="{3BCFC52B-2E95-4D6B-916E-D050D542D185}"/>
              </a:ext>
            </a:extLst>
          </p:cNvPr>
          <p:cNvPicPr>
            <a:picLocks noChangeAspect="1"/>
          </p:cNvPicPr>
          <p:nvPr/>
        </p:nvPicPr>
        <p:blipFill>
          <a:blip r:embed="rId4"/>
          <a:stretch>
            <a:fillRect/>
          </a:stretch>
        </p:blipFill>
        <p:spPr>
          <a:xfrm>
            <a:off x="8484835" y="2270336"/>
            <a:ext cx="3499792" cy="1961421"/>
          </a:xfrm>
          <a:prstGeom prst="rect">
            <a:avLst/>
          </a:prstGeom>
          <a:ln w="25400">
            <a:solidFill>
              <a:schemeClr val="tx1"/>
            </a:solidFill>
          </a:ln>
        </p:spPr>
      </p:pic>
    </p:spTree>
    <p:extLst>
      <p:ext uri="{BB962C8B-B14F-4D97-AF65-F5344CB8AC3E}">
        <p14:creationId xmlns:p14="http://schemas.microsoft.com/office/powerpoint/2010/main" val="36830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1137D-9B26-4F02-A6CC-169116732254}"/>
              </a:ext>
            </a:extLst>
          </p:cNvPr>
          <p:cNvPicPr>
            <a:picLocks noChangeAspect="1"/>
          </p:cNvPicPr>
          <p:nvPr/>
        </p:nvPicPr>
        <p:blipFill>
          <a:blip r:embed="rId3"/>
          <a:stretch>
            <a:fillRect/>
          </a:stretch>
        </p:blipFill>
        <p:spPr>
          <a:xfrm>
            <a:off x="1109400" y="1333373"/>
            <a:ext cx="9973199" cy="5100103"/>
          </a:xfrm>
          <a:prstGeom prst="rect">
            <a:avLst/>
          </a:prstGeom>
        </p:spPr>
      </p:pic>
      <p:sp>
        <p:nvSpPr>
          <p:cNvPr id="2" name="TextBox 1">
            <a:extLst>
              <a:ext uri="{FF2B5EF4-FFF2-40B4-BE49-F238E27FC236}">
                <a16:creationId xmlns:a16="http://schemas.microsoft.com/office/drawing/2014/main" id="{DC92C20F-6543-48C9-9B1B-EB6314219526}"/>
              </a:ext>
            </a:extLst>
          </p:cNvPr>
          <p:cNvSpPr txBox="1"/>
          <p:nvPr/>
        </p:nvSpPr>
        <p:spPr>
          <a:xfrm>
            <a:off x="390419" y="318499"/>
            <a:ext cx="9480801" cy="646331"/>
          </a:xfrm>
          <a:prstGeom prst="rect">
            <a:avLst/>
          </a:prstGeom>
          <a:noFill/>
        </p:spPr>
        <p:txBody>
          <a:bodyPr wrap="none" rtlCol="0">
            <a:spAutoFit/>
          </a:bodyPr>
          <a:lstStyle/>
          <a:p>
            <a:r>
              <a:rPr lang="en-US" sz="3600" b="1"/>
              <a:t>Distribution of Material Types (# of publications)</a:t>
            </a:r>
          </a:p>
        </p:txBody>
      </p:sp>
      <p:sp>
        <p:nvSpPr>
          <p:cNvPr id="5" name="TextBox 4">
            <a:extLst>
              <a:ext uri="{FF2B5EF4-FFF2-40B4-BE49-F238E27FC236}">
                <a16:creationId xmlns:a16="http://schemas.microsoft.com/office/drawing/2014/main" id="{7292115C-6516-4CD2-A7A1-FCB4BD907038}"/>
              </a:ext>
            </a:extLst>
          </p:cNvPr>
          <p:cNvSpPr txBox="1"/>
          <p:nvPr/>
        </p:nvSpPr>
        <p:spPr>
          <a:xfrm>
            <a:off x="8422389" y="2823588"/>
            <a:ext cx="3070967"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3200" b="1">
                <a:solidFill>
                  <a:srgbClr val="002060"/>
                </a:solidFill>
              </a:rPr>
              <a:t>7.6 million books</a:t>
            </a:r>
          </a:p>
        </p:txBody>
      </p:sp>
    </p:spTree>
    <p:extLst>
      <p:ext uri="{BB962C8B-B14F-4D97-AF65-F5344CB8AC3E}">
        <p14:creationId xmlns:p14="http://schemas.microsoft.com/office/powerpoint/2010/main" val="7187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562C8-4DDB-40F3-8706-4327EED07DAD}"/>
              </a:ext>
            </a:extLst>
          </p:cNvPr>
          <p:cNvSpPr txBox="1"/>
          <p:nvPr/>
        </p:nvSpPr>
        <p:spPr>
          <a:xfrm>
            <a:off x="390419" y="318499"/>
            <a:ext cx="90303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What’s in the proxy collection? A closer look…</a:t>
            </a:r>
          </a:p>
        </p:txBody>
      </p:sp>
      <p:sp>
        <p:nvSpPr>
          <p:cNvPr id="3" name="TextBox 2">
            <a:extLst>
              <a:ext uri="{FF2B5EF4-FFF2-40B4-BE49-F238E27FC236}">
                <a16:creationId xmlns:a16="http://schemas.microsoft.com/office/drawing/2014/main" id="{29633C12-E8A9-4ABD-8AA6-64BCA32F5393}"/>
              </a:ext>
            </a:extLst>
          </p:cNvPr>
          <p:cNvSpPr txBox="1"/>
          <p:nvPr/>
        </p:nvSpPr>
        <p:spPr>
          <a:xfrm>
            <a:off x="5640572" y="2971800"/>
            <a:ext cx="914400" cy="914400"/>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9F23FE3E-2502-4E28-8E8D-F0682D563985}"/>
              </a:ext>
            </a:extLst>
          </p:cNvPr>
          <p:cNvSpPr txBox="1"/>
          <p:nvPr/>
        </p:nvSpPr>
        <p:spPr>
          <a:xfrm>
            <a:off x="8405037" y="6184661"/>
            <a:ext cx="3340210" cy="400110"/>
          </a:xfrm>
          <a:prstGeom prst="rect">
            <a:avLst/>
          </a:prstGeom>
          <a:noFill/>
        </p:spPr>
        <p:txBody>
          <a:bodyPr wrap="none" rtlCol="0">
            <a:spAutoFit/>
          </a:bodyPr>
          <a:lstStyle/>
          <a:p>
            <a:r>
              <a:rPr lang="en-US" sz="2000" i="1"/>
              <a:t>Data from analysis of 655 field</a:t>
            </a:r>
          </a:p>
        </p:txBody>
      </p:sp>
      <p:graphicFrame>
        <p:nvGraphicFramePr>
          <p:cNvPr id="7" name="Table 4">
            <a:extLst>
              <a:ext uri="{FF2B5EF4-FFF2-40B4-BE49-F238E27FC236}">
                <a16:creationId xmlns:a16="http://schemas.microsoft.com/office/drawing/2014/main" id="{7957932B-9301-480C-8EFA-BA4C1B9B6191}"/>
              </a:ext>
            </a:extLst>
          </p:cNvPr>
          <p:cNvGraphicFramePr>
            <a:graphicFrameLocks noGrp="1"/>
          </p:cNvGraphicFramePr>
          <p:nvPr>
            <p:extLst>
              <p:ext uri="{D42A27DB-BD31-4B8C-83A1-F6EECF244321}">
                <p14:modId xmlns:p14="http://schemas.microsoft.com/office/powerpoint/2010/main" val="3311664520"/>
              </p:ext>
            </p:extLst>
          </p:nvPr>
        </p:nvGraphicFramePr>
        <p:xfrm>
          <a:off x="1308242" y="1284270"/>
          <a:ext cx="9575515" cy="4730910"/>
        </p:xfrm>
        <a:graphic>
          <a:graphicData uri="http://schemas.openxmlformats.org/drawingml/2006/table">
            <a:tbl>
              <a:tblPr firstRow="1" bandRow="1">
                <a:tableStyleId>{00A15C55-8517-42AA-B614-E9B94910E393}</a:tableStyleId>
              </a:tblPr>
              <a:tblGrid>
                <a:gridCol w="4786413">
                  <a:extLst>
                    <a:ext uri="{9D8B030D-6E8A-4147-A177-3AD203B41FA5}">
                      <a16:colId xmlns:a16="http://schemas.microsoft.com/office/drawing/2014/main" val="2867250905"/>
                    </a:ext>
                  </a:extLst>
                </a:gridCol>
                <a:gridCol w="4789102">
                  <a:extLst>
                    <a:ext uri="{9D8B030D-6E8A-4147-A177-3AD203B41FA5}">
                      <a16:colId xmlns:a16="http://schemas.microsoft.com/office/drawing/2014/main" val="1300483086"/>
                    </a:ext>
                  </a:extLst>
                </a:gridCol>
              </a:tblGrid>
              <a:tr h="461310">
                <a:tc>
                  <a:txBody>
                    <a:bodyPr/>
                    <a:lstStyle/>
                    <a:p>
                      <a:r>
                        <a:rPr lang="en-US" sz="3200" b="1"/>
                        <a:t>Genre				</a:t>
                      </a:r>
                      <a:endParaRPr lang="en-US" sz="3200"/>
                    </a:p>
                  </a:txBody>
                  <a:tcPr/>
                </a:tc>
                <a:tc>
                  <a:txBody>
                    <a:bodyPr/>
                    <a:lstStyle/>
                    <a:p>
                      <a:r>
                        <a:rPr lang="en-US" sz="3200" b="1"/>
                        <a:t># of publications</a:t>
                      </a:r>
                      <a:endParaRPr lang="en-US" sz="3200"/>
                    </a:p>
                  </a:txBody>
                  <a:tcPr/>
                </a:tc>
                <a:extLst>
                  <a:ext uri="{0D108BD9-81ED-4DB2-BD59-A6C34878D82A}">
                    <a16:rowId xmlns:a16="http://schemas.microsoft.com/office/drawing/2014/main" val="4222255963"/>
                  </a:ext>
                </a:extLst>
              </a:tr>
              <a:tr h="461310">
                <a:tc>
                  <a:txBody>
                    <a:bodyPr/>
                    <a:lstStyle/>
                    <a:p>
                      <a:r>
                        <a:rPr lang="en-US" sz="2400" b="1"/>
                        <a:t>Exhibition catalogs</a:t>
                      </a:r>
                    </a:p>
                  </a:txBody>
                  <a:tcPr/>
                </a:tc>
                <a:tc>
                  <a:txBody>
                    <a:bodyPr/>
                    <a:lstStyle/>
                    <a:p>
                      <a:r>
                        <a:rPr lang="en-US" sz="2400" b="1"/>
                        <a:t>675,116</a:t>
                      </a:r>
                    </a:p>
                  </a:txBody>
                  <a:tcPr/>
                </a:tc>
                <a:extLst>
                  <a:ext uri="{0D108BD9-81ED-4DB2-BD59-A6C34878D82A}">
                    <a16:rowId xmlns:a16="http://schemas.microsoft.com/office/drawing/2014/main" val="2241882224"/>
                  </a:ext>
                </a:extLst>
              </a:tr>
              <a:tr h="461310">
                <a:tc>
                  <a:txBody>
                    <a:bodyPr/>
                    <a:lstStyle/>
                    <a:p>
                      <a:r>
                        <a:rPr lang="en-US" sz="2400" b="1"/>
                        <a:t>Auction catalogs</a:t>
                      </a:r>
                    </a:p>
                  </a:txBody>
                  <a:tcPr/>
                </a:tc>
                <a:tc>
                  <a:txBody>
                    <a:bodyPr/>
                    <a:lstStyle/>
                    <a:p>
                      <a:r>
                        <a:rPr lang="en-US" sz="2400" b="1"/>
                        <a:t>143,460</a:t>
                      </a:r>
                    </a:p>
                  </a:txBody>
                  <a:tcPr/>
                </a:tc>
                <a:extLst>
                  <a:ext uri="{0D108BD9-81ED-4DB2-BD59-A6C34878D82A}">
                    <a16:rowId xmlns:a16="http://schemas.microsoft.com/office/drawing/2014/main" val="963642993"/>
                  </a:ext>
                </a:extLst>
              </a:tr>
              <a:tr h="461310">
                <a:tc>
                  <a:txBody>
                    <a:bodyPr/>
                    <a:lstStyle/>
                    <a:p>
                      <a:r>
                        <a:rPr lang="en-US" sz="2400" b="1"/>
                        <a:t>Artist files</a:t>
                      </a:r>
                    </a:p>
                  </a:txBody>
                  <a:tcPr/>
                </a:tc>
                <a:tc>
                  <a:txBody>
                    <a:bodyPr/>
                    <a:lstStyle/>
                    <a:p>
                      <a:r>
                        <a:rPr lang="en-US" sz="2400" b="1"/>
                        <a:t>129,550</a:t>
                      </a:r>
                    </a:p>
                  </a:txBody>
                  <a:tcPr/>
                </a:tc>
                <a:extLst>
                  <a:ext uri="{0D108BD9-81ED-4DB2-BD59-A6C34878D82A}">
                    <a16:rowId xmlns:a16="http://schemas.microsoft.com/office/drawing/2014/main" val="2299231227"/>
                  </a:ext>
                </a:extLst>
              </a:tr>
              <a:tr h="461310">
                <a:tc>
                  <a:txBody>
                    <a:bodyPr/>
                    <a:lstStyle/>
                    <a:p>
                      <a:r>
                        <a:rPr lang="en-US" sz="2400" b="1"/>
                        <a:t>Artists books</a:t>
                      </a:r>
                    </a:p>
                  </a:txBody>
                  <a:tcPr/>
                </a:tc>
                <a:tc>
                  <a:txBody>
                    <a:bodyPr/>
                    <a:lstStyle/>
                    <a:p>
                      <a:r>
                        <a:rPr lang="en-US" sz="2400" b="1"/>
                        <a:t>25,465</a:t>
                      </a:r>
                    </a:p>
                  </a:txBody>
                  <a:tcPr/>
                </a:tc>
                <a:extLst>
                  <a:ext uri="{0D108BD9-81ED-4DB2-BD59-A6C34878D82A}">
                    <a16:rowId xmlns:a16="http://schemas.microsoft.com/office/drawing/2014/main" val="1305394217"/>
                  </a:ext>
                </a:extLst>
              </a:tr>
              <a:tr h="461310">
                <a:tc>
                  <a:txBody>
                    <a:bodyPr/>
                    <a:lstStyle/>
                    <a:p>
                      <a:r>
                        <a:rPr lang="en-US" sz="2400" b="1"/>
                        <a:t>Trade catalogs</a:t>
                      </a:r>
                    </a:p>
                  </a:txBody>
                  <a:tcPr/>
                </a:tc>
                <a:tc>
                  <a:txBody>
                    <a:bodyPr/>
                    <a:lstStyle/>
                    <a:p>
                      <a:r>
                        <a:rPr lang="en-US" sz="2400" b="1"/>
                        <a:t>10,396</a:t>
                      </a:r>
                    </a:p>
                  </a:txBody>
                  <a:tcPr/>
                </a:tc>
                <a:extLst>
                  <a:ext uri="{0D108BD9-81ED-4DB2-BD59-A6C34878D82A}">
                    <a16:rowId xmlns:a16="http://schemas.microsoft.com/office/drawing/2014/main" val="2235025766"/>
                  </a:ext>
                </a:extLst>
              </a:tr>
              <a:tr h="461310">
                <a:tc>
                  <a:txBody>
                    <a:bodyPr/>
                    <a:lstStyle/>
                    <a:p>
                      <a:r>
                        <a:rPr lang="en-US" sz="2400" b="1"/>
                        <a:t>Catalog raisonnes</a:t>
                      </a:r>
                    </a:p>
                  </a:txBody>
                  <a:tcPr/>
                </a:tc>
                <a:tc>
                  <a:txBody>
                    <a:bodyPr/>
                    <a:lstStyle/>
                    <a:p>
                      <a:r>
                        <a:rPr lang="en-US" sz="2400" b="1"/>
                        <a:t>8,968</a:t>
                      </a:r>
                    </a:p>
                  </a:txBody>
                  <a:tcPr/>
                </a:tc>
                <a:extLst>
                  <a:ext uri="{0D108BD9-81ED-4DB2-BD59-A6C34878D82A}">
                    <a16:rowId xmlns:a16="http://schemas.microsoft.com/office/drawing/2014/main" val="3538994377"/>
                  </a:ext>
                </a:extLst>
              </a:tr>
              <a:tr h="461310">
                <a:tc>
                  <a:txBody>
                    <a:bodyPr/>
                    <a:lstStyle/>
                    <a:p>
                      <a:r>
                        <a:rPr lang="en-US" sz="2400" b="1"/>
                        <a:t>Prints</a:t>
                      </a:r>
                    </a:p>
                  </a:txBody>
                  <a:tcPr/>
                </a:tc>
                <a:tc>
                  <a:txBody>
                    <a:bodyPr/>
                    <a:lstStyle/>
                    <a:p>
                      <a:r>
                        <a:rPr lang="en-US" sz="2400" b="1"/>
                        <a:t>5,212</a:t>
                      </a:r>
                    </a:p>
                  </a:txBody>
                  <a:tcPr/>
                </a:tc>
                <a:extLst>
                  <a:ext uri="{0D108BD9-81ED-4DB2-BD59-A6C34878D82A}">
                    <a16:rowId xmlns:a16="http://schemas.microsoft.com/office/drawing/2014/main" val="2548894720"/>
                  </a:ext>
                </a:extLst>
              </a:tr>
              <a:tr h="461310">
                <a:tc>
                  <a:txBody>
                    <a:bodyPr/>
                    <a:lstStyle/>
                    <a:p>
                      <a:r>
                        <a:rPr lang="en-US" sz="2400" b="1"/>
                        <a:t>Photo books</a:t>
                      </a:r>
                    </a:p>
                  </a:txBody>
                  <a:tcPr/>
                </a:tc>
                <a:tc>
                  <a:txBody>
                    <a:bodyPr/>
                    <a:lstStyle/>
                    <a:p>
                      <a:r>
                        <a:rPr lang="en-US" sz="2400" b="1"/>
                        <a:t>4,922</a:t>
                      </a:r>
                    </a:p>
                  </a:txBody>
                  <a:tcPr/>
                </a:tc>
                <a:extLst>
                  <a:ext uri="{0D108BD9-81ED-4DB2-BD59-A6C34878D82A}">
                    <a16:rowId xmlns:a16="http://schemas.microsoft.com/office/drawing/2014/main" val="631921855"/>
                  </a:ext>
                </a:extLst>
              </a:tr>
              <a:tr h="461310">
                <a:tc>
                  <a:txBody>
                    <a:bodyPr/>
                    <a:lstStyle/>
                    <a:p>
                      <a:r>
                        <a:rPr lang="en-US" sz="2400" b="1"/>
                        <a:t>Zines</a:t>
                      </a:r>
                    </a:p>
                  </a:txBody>
                  <a:tcPr/>
                </a:tc>
                <a:tc>
                  <a:txBody>
                    <a:bodyPr/>
                    <a:lstStyle/>
                    <a:p>
                      <a:r>
                        <a:rPr lang="en-US" sz="2400" b="1" dirty="0"/>
                        <a:t>2,716</a:t>
                      </a:r>
                    </a:p>
                  </a:txBody>
                  <a:tcPr/>
                </a:tc>
                <a:extLst>
                  <a:ext uri="{0D108BD9-81ED-4DB2-BD59-A6C34878D82A}">
                    <a16:rowId xmlns:a16="http://schemas.microsoft.com/office/drawing/2014/main" val="1839507526"/>
                  </a:ext>
                </a:extLst>
              </a:tr>
            </a:tbl>
          </a:graphicData>
        </a:graphic>
      </p:graphicFrame>
    </p:spTree>
    <p:extLst>
      <p:ext uri="{BB962C8B-B14F-4D97-AF65-F5344CB8AC3E}">
        <p14:creationId xmlns:p14="http://schemas.microsoft.com/office/powerpoint/2010/main" val="3900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A8FEE6-EB11-403A-9DD6-FBBCC4C7F316}"/>
              </a:ext>
            </a:extLst>
          </p:cNvPr>
          <p:cNvPicPr>
            <a:picLocks noChangeAspect="1"/>
          </p:cNvPicPr>
          <p:nvPr/>
        </p:nvPicPr>
        <p:blipFill>
          <a:blip r:embed="rId3"/>
          <a:stretch>
            <a:fillRect/>
          </a:stretch>
        </p:blipFill>
        <p:spPr>
          <a:xfrm>
            <a:off x="975491" y="1153964"/>
            <a:ext cx="10241017" cy="5302929"/>
          </a:xfrm>
          <a:prstGeom prst="rect">
            <a:avLst/>
          </a:prstGeom>
        </p:spPr>
      </p:pic>
      <p:sp>
        <p:nvSpPr>
          <p:cNvPr id="6" name="TextBox 5">
            <a:extLst>
              <a:ext uri="{FF2B5EF4-FFF2-40B4-BE49-F238E27FC236}">
                <a16:creationId xmlns:a16="http://schemas.microsoft.com/office/drawing/2014/main" id="{684880EF-88C2-4542-8EE2-C2A080312E9E}"/>
              </a:ext>
            </a:extLst>
          </p:cNvPr>
          <p:cNvSpPr txBox="1"/>
          <p:nvPr/>
        </p:nvSpPr>
        <p:spPr>
          <a:xfrm>
            <a:off x="390419" y="318499"/>
            <a:ext cx="67485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Holdings overlap by material type </a:t>
            </a:r>
          </a:p>
        </p:txBody>
      </p:sp>
      <p:cxnSp>
        <p:nvCxnSpPr>
          <p:cNvPr id="8" name="Straight Connector 7">
            <a:extLst>
              <a:ext uri="{FF2B5EF4-FFF2-40B4-BE49-F238E27FC236}">
                <a16:creationId xmlns:a16="http://schemas.microsoft.com/office/drawing/2014/main" id="{2B0AE724-036D-447C-98BF-3947C33E9B4C}"/>
              </a:ext>
            </a:extLst>
          </p:cNvPr>
          <p:cNvCxnSpPr/>
          <p:nvPr/>
        </p:nvCxnSpPr>
        <p:spPr>
          <a:xfrm>
            <a:off x="1821949" y="2763748"/>
            <a:ext cx="8548099" cy="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37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C7713D5-5C2C-40C6-8334-FF29981A0F32}"/>
              </a:ext>
            </a:extLst>
          </p:cNvPr>
          <p:cNvSpPr/>
          <p:nvPr/>
        </p:nvSpPr>
        <p:spPr>
          <a:xfrm>
            <a:off x="3810000" y="964830"/>
            <a:ext cx="4572000" cy="45720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Proxy Art Research Collective Collection</a:t>
            </a:r>
          </a:p>
        </p:txBody>
      </p:sp>
      <p:sp>
        <p:nvSpPr>
          <p:cNvPr id="3" name="TextBox 2">
            <a:extLst>
              <a:ext uri="{FF2B5EF4-FFF2-40B4-BE49-F238E27FC236}">
                <a16:creationId xmlns:a16="http://schemas.microsoft.com/office/drawing/2014/main" id="{5D99354E-3FFF-4795-ACC7-0BA3645728EF}"/>
              </a:ext>
            </a:extLst>
          </p:cNvPr>
          <p:cNvSpPr txBox="1"/>
          <p:nvPr/>
        </p:nvSpPr>
        <p:spPr>
          <a:xfrm>
            <a:off x="390419" y="318499"/>
            <a:ext cx="42416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Subjects: A brief look</a:t>
            </a:r>
          </a:p>
        </p:txBody>
      </p:sp>
      <p:sp>
        <p:nvSpPr>
          <p:cNvPr id="4" name="TextBox 3">
            <a:extLst>
              <a:ext uri="{FF2B5EF4-FFF2-40B4-BE49-F238E27FC236}">
                <a16:creationId xmlns:a16="http://schemas.microsoft.com/office/drawing/2014/main" id="{FAE2260F-8914-408F-801D-49E486D4E24F}"/>
              </a:ext>
            </a:extLst>
          </p:cNvPr>
          <p:cNvSpPr txBox="1"/>
          <p:nvPr/>
        </p:nvSpPr>
        <p:spPr>
          <a:xfrm>
            <a:off x="4032422" y="6354835"/>
            <a:ext cx="4127155" cy="369332"/>
          </a:xfrm>
          <a:prstGeom prst="rect">
            <a:avLst/>
          </a:prstGeom>
          <a:noFill/>
        </p:spPr>
        <p:txBody>
          <a:bodyPr wrap="none" rtlCol="0">
            <a:spAutoFit/>
          </a:bodyPr>
          <a:lstStyle/>
          <a:p>
            <a:r>
              <a:rPr lang="en-US" b="1" i="1"/>
              <a:t>Based on analysis of 650 field, FAST/LCSH</a:t>
            </a:r>
          </a:p>
        </p:txBody>
      </p:sp>
      <p:sp>
        <p:nvSpPr>
          <p:cNvPr id="5" name="Oval 4">
            <a:extLst>
              <a:ext uri="{FF2B5EF4-FFF2-40B4-BE49-F238E27FC236}">
                <a16:creationId xmlns:a16="http://schemas.microsoft.com/office/drawing/2014/main" id="{2935DFCC-D6B1-4E8C-B8DC-4A4D70579B01}"/>
              </a:ext>
            </a:extLst>
          </p:cNvPr>
          <p:cNvSpPr/>
          <p:nvPr/>
        </p:nvSpPr>
        <p:spPr>
          <a:xfrm>
            <a:off x="902515" y="1056270"/>
            <a:ext cx="2194560" cy="2194560"/>
          </a:xfrm>
          <a:prstGeom prst="ellipse">
            <a:avLst/>
          </a:prstGeom>
          <a:solidFill>
            <a:srgbClr val="C0000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African-Americans</a:t>
            </a:r>
          </a:p>
          <a:p>
            <a:pPr algn="ctr"/>
            <a:r>
              <a:rPr lang="en-US" sz="2000" b="1"/>
              <a:t>54,209</a:t>
            </a:r>
          </a:p>
        </p:txBody>
      </p:sp>
      <p:sp>
        <p:nvSpPr>
          <p:cNvPr id="6" name="Oval 5">
            <a:extLst>
              <a:ext uri="{FF2B5EF4-FFF2-40B4-BE49-F238E27FC236}">
                <a16:creationId xmlns:a16="http://schemas.microsoft.com/office/drawing/2014/main" id="{757CDC0E-1DD8-4A42-AB14-34657D6E5628}"/>
              </a:ext>
            </a:extLst>
          </p:cNvPr>
          <p:cNvSpPr/>
          <p:nvPr/>
        </p:nvSpPr>
        <p:spPr>
          <a:xfrm>
            <a:off x="832324" y="3703321"/>
            <a:ext cx="2194560" cy="2194560"/>
          </a:xfrm>
          <a:prstGeom prst="ellipse">
            <a:avLst/>
          </a:prstGeom>
          <a:solidFill>
            <a:srgbClr val="C0000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Women Artists</a:t>
            </a:r>
          </a:p>
          <a:p>
            <a:pPr algn="ctr"/>
            <a:r>
              <a:rPr lang="en-US" sz="2000" b="1"/>
              <a:t>33,490</a:t>
            </a:r>
          </a:p>
        </p:txBody>
      </p:sp>
      <p:sp>
        <p:nvSpPr>
          <p:cNvPr id="7" name="Oval 6">
            <a:extLst>
              <a:ext uri="{FF2B5EF4-FFF2-40B4-BE49-F238E27FC236}">
                <a16:creationId xmlns:a16="http://schemas.microsoft.com/office/drawing/2014/main" id="{5D3E2026-E2E7-484D-847D-CB8FE488910A}"/>
              </a:ext>
            </a:extLst>
          </p:cNvPr>
          <p:cNvSpPr/>
          <p:nvPr/>
        </p:nvSpPr>
        <p:spPr>
          <a:xfrm>
            <a:off x="9807850" y="2414729"/>
            <a:ext cx="2194560" cy="2194560"/>
          </a:xfrm>
          <a:prstGeom prst="ellipse">
            <a:avLst/>
          </a:prstGeom>
          <a:solidFill>
            <a:srgbClr val="C0000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Silverwork</a:t>
            </a:r>
          </a:p>
          <a:p>
            <a:pPr algn="ctr"/>
            <a:r>
              <a:rPr lang="en-US" sz="2000" b="1"/>
              <a:t>27,813</a:t>
            </a:r>
          </a:p>
        </p:txBody>
      </p:sp>
      <p:sp>
        <p:nvSpPr>
          <p:cNvPr id="8" name="Oval 7">
            <a:extLst>
              <a:ext uri="{FF2B5EF4-FFF2-40B4-BE49-F238E27FC236}">
                <a16:creationId xmlns:a16="http://schemas.microsoft.com/office/drawing/2014/main" id="{E76DF882-A822-4347-8180-A89E3CDD5957}"/>
              </a:ext>
            </a:extLst>
          </p:cNvPr>
          <p:cNvSpPr/>
          <p:nvPr/>
        </p:nvSpPr>
        <p:spPr>
          <a:xfrm>
            <a:off x="8918425" y="209525"/>
            <a:ext cx="2194560" cy="2194560"/>
          </a:xfrm>
          <a:prstGeom prst="ellipse">
            <a:avLst/>
          </a:prstGeom>
          <a:solidFill>
            <a:srgbClr val="C0000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Church Architecture</a:t>
            </a:r>
          </a:p>
          <a:p>
            <a:pPr algn="ctr"/>
            <a:r>
              <a:rPr lang="en-US" sz="2000" b="1"/>
              <a:t>42,132</a:t>
            </a:r>
          </a:p>
        </p:txBody>
      </p:sp>
      <p:sp>
        <p:nvSpPr>
          <p:cNvPr id="9" name="Oval 8">
            <a:extLst>
              <a:ext uri="{FF2B5EF4-FFF2-40B4-BE49-F238E27FC236}">
                <a16:creationId xmlns:a16="http://schemas.microsoft.com/office/drawing/2014/main" id="{D0424E25-2F99-4634-95FB-9792C77F0CA1}"/>
              </a:ext>
            </a:extLst>
          </p:cNvPr>
          <p:cNvSpPr/>
          <p:nvPr/>
        </p:nvSpPr>
        <p:spPr>
          <a:xfrm>
            <a:off x="8488147" y="4453915"/>
            <a:ext cx="2194560" cy="2194560"/>
          </a:xfrm>
          <a:prstGeom prst="ellipse">
            <a:avLst/>
          </a:prstGeom>
          <a:solidFill>
            <a:srgbClr val="C0000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Video Art</a:t>
            </a:r>
          </a:p>
          <a:p>
            <a:pPr algn="ctr"/>
            <a:r>
              <a:rPr lang="en-US" sz="2000" b="1"/>
              <a:t>23,999</a:t>
            </a:r>
          </a:p>
        </p:txBody>
      </p:sp>
      <p:cxnSp>
        <p:nvCxnSpPr>
          <p:cNvPr id="11" name="Straight Connector 10">
            <a:extLst>
              <a:ext uri="{FF2B5EF4-FFF2-40B4-BE49-F238E27FC236}">
                <a16:creationId xmlns:a16="http://schemas.microsoft.com/office/drawing/2014/main" id="{2854F0E4-1C0C-4C2D-92B4-D5435A4075FF}"/>
              </a:ext>
            </a:extLst>
          </p:cNvPr>
          <p:cNvCxnSpPr>
            <a:cxnSpLocks/>
          </p:cNvCxnSpPr>
          <p:nvPr/>
        </p:nvCxnSpPr>
        <p:spPr>
          <a:xfrm>
            <a:off x="3179135" y="2414729"/>
            <a:ext cx="565816" cy="988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184200-9334-4982-8837-BBA0B09A06B7}"/>
              </a:ext>
            </a:extLst>
          </p:cNvPr>
          <p:cNvCxnSpPr>
            <a:cxnSpLocks/>
          </p:cNvCxnSpPr>
          <p:nvPr/>
        </p:nvCxnSpPr>
        <p:spPr>
          <a:xfrm flipV="1">
            <a:off x="3179135" y="4253023"/>
            <a:ext cx="560674" cy="173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CB4ED2-F44B-43C4-93DD-2FB3E64CF8AB}"/>
              </a:ext>
            </a:extLst>
          </p:cNvPr>
          <p:cNvCxnSpPr>
            <a:cxnSpLocks/>
          </p:cNvCxnSpPr>
          <p:nvPr/>
        </p:nvCxnSpPr>
        <p:spPr>
          <a:xfrm flipV="1">
            <a:off x="8293395" y="1783510"/>
            <a:ext cx="522345" cy="2473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BF54AD-18B5-400C-868B-0B18DC3F1703}"/>
              </a:ext>
            </a:extLst>
          </p:cNvPr>
          <p:cNvCxnSpPr>
            <a:cxnSpLocks/>
          </p:cNvCxnSpPr>
          <p:nvPr/>
        </p:nvCxnSpPr>
        <p:spPr>
          <a:xfrm>
            <a:off x="8554567" y="3252184"/>
            <a:ext cx="1147136" cy="5316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4863A0-441D-4075-8970-D8088118DF94}"/>
              </a:ext>
            </a:extLst>
          </p:cNvPr>
          <p:cNvCxnSpPr>
            <a:cxnSpLocks/>
          </p:cNvCxnSpPr>
          <p:nvPr/>
        </p:nvCxnSpPr>
        <p:spPr>
          <a:xfrm>
            <a:off x="7912728" y="4827183"/>
            <a:ext cx="534321" cy="2232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6BA451E-04F8-4ADA-A84F-F430895C7994}"/>
              </a:ext>
            </a:extLst>
          </p:cNvPr>
          <p:cNvSpPr txBox="1"/>
          <p:nvPr/>
        </p:nvSpPr>
        <p:spPr>
          <a:xfrm>
            <a:off x="1084032" y="6088762"/>
            <a:ext cx="2619820" cy="523220"/>
          </a:xfrm>
          <a:prstGeom prst="rect">
            <a:avLst/>
          </a:prstGeom>
          <a:noFill/>
        </p:spPr>
        <p:txBody>
          <a:bodyPr wrap="none" rtlCol="0">
            <a:spAutoFit/>
          </a:bodyPr>
          <a:lstStyle/>
          <a:p>
            <a:r>
              <a:rPr lang="en-US" sz="2800" b="1">
                <a:solidFill>
                  <a:srgbClr val="002060"/>
                </a:solidFill>
                <a:highlight>
                  <a:srgbClr val="00FF00"/>
                </a:highlight>
              </a:rPr>
              <a:t>Cows in Art: 173</a:t>
            </a:r>
          </a:p>
        </p:txBody>
      </p:sp>
      <p:cxnSp>
        <p:nvCxnSpPr>
          <p:cNvPr id="23" name="Straight Connector 22">
            <a:extLst>
              <a:ext uri="{FF2B5EF4-FFF2-40B4-BE49-F238E27FC236}">
                <a16:creationId xmlns:a16="http://schemas.microsoft.com/office/drawing/2014/main" id="{CDC90CFC-EFE4-43DF-A095-B97C665C3C0E}"/>
              </a:ext>
            </a:extLst>
          </p:cNvPr>
          <p:cNvCxnSpPr>
            <a:cxnSpLocks/>
          </p:cNvCxnSpPr>
          <p:nvPr/>
        </p:nvCxnSpPr>
        <p:spPr>
          <a:xfrm flipV="1">
            <a:off x="3699509" y="5170892"/>
            <a:ext cx="819328" cy="8616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9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022D27-FD86-444E-846E-614A088F2EB9}"/>
              </a:ext>
            </a:extLst>
          </p:cNvPr>
          <p:cNvSpPr>
            <a:spLocks noGrp="1"/>
          </p:cNvSpPr>
          <p:nvPr>
            <p:ph type="body" sz="quarter" idx="10"/>
          </p:nvPr>
        </p:nvSpPr>
        <p:spPr/>
        <p:txBody>
          <a:bodyPr/>
          <a:lstStyle/>
          <a:p>
            <a:r>
              <a:rPr lang="en-US"/>
              <a:t>Op ART: ILL DATA analysis</a:t>
            </a:r>
          </a:p>
        </p:txBody>
      </p:sp>
      <p:sp>
        <p:nvSpPr>
          <p:cNvPr id="3" name="Text Placeholder 2">
            <a:extLst>
              <a:ext uri="{FF2B5EF4-FFF2-40B4-BE49-F238E27FC236}">
                <a16:creationId xmlns:a16="http://schemas.microsoft.com/office/drawing/2014/main" id="{1492AA25-2403-DC40-9C8B-13EC36741E5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B93EE5A-3D4A-C64F-A50C-8550AEAC860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9062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5BB425-B7F4-5DDE-2AFC-C689381EB289}"/>
              </a:ext>
            </a:extLst>
          </p:cNvPr>
          <p:cNvSpPr txBox="1">
            <a:spLocks/>
          </p:cNvSpPr>
          <p:nvPr/>
        </p:nvSpPr>
        <p:spPr>
          <a:xfrm>
            <a:off x="613039" y="4564119"/>
            <a:ext cx="4119689" cy="146613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a:latin typeface="Calibri"/>
                <a:ea typeface="Calibri Light"/>
                <a:cs typeface="Calibri Light"/>
              </a:rPr>
              <a:t>OpArt ILL data set</a:t>
            </a:r>
            <a:endParaRPr lang="en-US" sz="4000" b="1">
              <a:latin typeface="Calibri"/>
              <a:ea typeface="Calibri"/>
              <a:cs typeface="Calibri"/>
            </a:endParaRPr>
          </a:p>
        </p:txBody>
      </p:sp>
      <p:sp>
        <p:nvSpPr>
          <p:cNvPr id="7" name="Content Placeholder 2">
            <a:extLst>
              <a:ext uri="{FF2B5EF4-FFF2-40B4-BE49-F238E27FC236}">
                <a16:creationId xmlns:a16="http://schemas.microsoft.com/office/drawing/2014/main" id="{997A65CA-7972-1346-B2FE-C3450BEB2A3C}"/>
              </a:ext>
            </a:extLst>
          </p:cNvPr>
          <p:cNvSpPr txBox="1">
            <a:spLocks/>
          </p:cNvSpPr>
          <p:nvPr/>
        </p:nvSpPr>
        <p:spPr>
          <a:xfrm>
            <a:off x="4978686" y="4365792"/>
            <a:ext cx="6704430" cy="20298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pPr>
            <a:r>
              <a:rPr lang="en-US">
                <a:ea typeface="+mn-lt"/>
                <a:cs typeface="+mn-lt"/>
              </a:rPr>
              <a:t>5 years of </a:t>
            </a:r>
            <a:r>
              <a:rPr lang="en-US" err="1">
                <a:ea typeface="+mn-lt"/>
                <a:cs typeface="+mn-lt"/>
              </a:rPr>
              <a:t>WorldShare</a:t>
            </a:r>
            <a:r>
              <a:rPr lang="en-US">
                <a:ea typeface="+mn-lt"/>
                <a:cs typeface="+mn-lt"/>
              </a:rPr>
              <a:t> ILL data with a Proxy Group member as borrower or lender</a:t>
            </a:r>
          </a:p>
          <a:p>
            <a:pPr lvl="1">
              <a:spcBef>
                <a:spcPct val="20000"/>
              </a:spcBef>
            </a:pPr>
            <a:r>
              <a:rPr lang="en-US">
                <a:ea typeface="+mn-lt"/>
                <a:cs typeface="+mn-lt"/>
              </a:rPr>
              <a:t>158,566 total filled transactions</a:t>
            </a:r>
          </a:p>
          <a:p>
            <a:pPr lvl="2">
              <a:spcBef>
                <a:spcPct val="20000"/>
              </a:spcBef>
            </a:pPr>
            <a:r>
              <a:rPr lang="en-US" sz="2400">
                <a:ea typeface="+mn-lt"/>
                <a:cs typeface="+mn-lt"/>
              </a:rPr>
              <a:t>104,962 originals shared</a:t>
            </a:r>
          </a:p>
          <a:p>
            <a:pPr lvl="2">
              <a:spcBef>
                <a:spcPct val="20000"/>
              </a:spcBef>
            </a:pPr>
            <a:r>
              <a:rPr lang="en-US" sz="2400">
                <a:ea typeface="+mn-lt"/>
                <a:cs typeface="+mn-lt"/>
              </a:rPr>
              <a:t>53,604 copies shared</a:t>
            </a:r>
          </a:p>
          <a:p>
            <a:pPr lvl="1"/>
            <a:endParaRPr lang="en-US" sz="2000">
              <a:ea typeface="Calibri"/>
              <a:cs typeface="Calibri"/>
            </a:endParaRPr>
          </a:p>
        </p:txBody>
      </p:sp>
      <p:pic>
        <p:nvPicPr>
          <p:cNvPr id="8" name="Picture 8" descr="Table&#10;&#10;Description automatically generated">
            <a:extLst>
              <a:ext uri="{FF2B5EF4-FFF2-40B4-BE49-F238E27FC236}">
                <a16:creationId xmlns:a16="http://schemas.microsoft.com/office/drawing/2014/main" id="{5C157574-2FEC-087E-8915-0B934EAB359B}"/>
              </a:ext>
            </a:extLst>
          </p:cNvPr>
          <p:cNvPicPr>
            <a:picLocks noChangeAspect="1"/>
          </p:cNvPicPr>
          <p:nvPr/>
        </p:nvPicPr>
        <p:blipFill>
          <a:blip r:embed="rId3"/>
          <a:stretch>
            <a:fillRect/>
          </a:stretch>
        </p:blipFill>
        <p:spPr>
          <a:xfrm>
            <a:off x="1845669" y="525544"/>
            <a:ext cx="8254651" cy="3572258"/>
          </a:xfrm>
          <a:prstGeom prst="rect">
            <a:avLst/>
          </a:prstGeom>
        </p:spPr>
      </p:pic>
    </p:spTree>
    <p:extLst>
      <p:ext uri="{BB962C8B-B14F-4D97-AF65-F5344CB8AC3E}">
        <p14:creationId xmlns:p14="http://schemas.microsoft.com/office/powerpoint/2010/main" val="180761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BB7C-2F5A-45C6-9949-F910A2C32D71}"/>
              </a:ext>
            </a:extLst>
          </p:cNvPr>
          <p:cNvSpPr>
            <a:spLocks noGrp="1"/>
          </p:cNvSpPr>
          <p:nvPr>
            <p:ph type="title"/>
          </p:nvPr>
        </p:nvSpPr>
        <p:spPr/>
        <p:txBody>
          <a:bodyPr>
            <a:normAutofit/>
          </a:bodyPr>
          <a:lstStyle/>
          <a:p>
            <a:r>
              <a:rPr lang="en-US" sz="3600" b="1">
                <a:latin typeface="+mn-lt"/>
              </a:rPr>
              <a:t>Proxy Group ILL activity on OCLC</a:t>
            </a:r>
          </a:p>
        </p:txBody>
      </p:sp>
      <p:graphicFrame>
        <p:nvGraphicFramePr>
          <p:cNvPr id="6" name="Content Placeholder 5">
            <a:extLst>
              <a:ext uri="{FF2B5EF4-FFF2-40B4-BE49-F238E27FC236}">
                <a16:creationId xmlns:a16="http://schemas.microsoft.com/office/drawing/2014/main" id="{7B9E4F32-F75B-4D9E-86AD-6CBE339E4481}"/>
              </a:ext>
            </a:extLst>
          </p:cNvPr>
          <p:cNvGraphicFramePr>
            <a:graphicFrameLocks noGrp="1"/>
          </p:cNvGraphicFramePr>
          <p:nvPr>
            <p:ph idx="1"/>
            <p:extLst>
              <p:ext uri="{D42A27DB-BD31-4B8C-83A1-F6EECF244321}">
                <p14:modId xmlns:p14="http://schemas.microsoft.com/office/powerpoint/2010/main" val="305030046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EE99D0F-487B-4B65-935F-FA6EB4ACF4FF}"/>
              </a:ext>
            </a:extLst>
          </p:cNvPr>
          <p:cNvSpPr txBox="1"/>
          <p:nvPr/>
        </p:nvSpPr>
        <p:spPr>
          <a:xfrm>
            <a:off x="2681057" y="5117554"/>
            <a:ext cx="1464816" cy="369332"/>
          </a:xfrm>
          <a:prstGeom prst="rect">
            <a:avLst/>
          </a:prstGeom>
          <a:noFill/>
        </p:spPr>
        <p:txBody>
          <a:bodyPr wrap="square" rtlCol="0">
            <a:spAutoFit/>
          </a:bodyPr>
          <a:lstStyle/>
          <a:p>
            <a:r>
              <a:rPr lang="en-US"/>
              <a:t>N=158,566</a:t>
            </a:r>
          </a:p>
        </p:txBody>
      </p:sp>
      <p:sp>
        <p:nvSpPr>
          <p:cNvPr id="8" name="TextBox 7">
            <a:extLst>
              <a:ext uri="{FF2B5EF4-FFF2-40B4-BE49-F238E27FC236}">
                <a16:creationId xmlns:a16="http://schemas.microsoft.com/office/drawing/2014/main" id="{2A1C1F35-ADF9-4313-A917-B7A79203E21C}"/>
              </a:ext>
            </a:extLst>
          </p:cNvPr>
          <p:cNvSpPr txBox="1"/>
          <p:nvPr/>
        </p:nvSpPr>
        <p:spPr>
          <a:xfrm>
            <a:off x="8327254" y="3195960"/>
            <a:ext cx="3026546" cy="923330"/>
          </a:xfrm>
          <a:prstGeom prst="rect">
            <a:avLst/>
          </a:prstGeom>
          <a:noFill/>
          <a:ln w="28575">
            <a:solidFill>
              <a:schemeClr val="tx1"/>
            </a:solidFill>
          </a:ln>
        </p:spPr>
        <p:txBody>
          <a:bodyPr wrap="square" lIns="91440" tIns="45720" rIns="91440" bIns="45720" rtlCol="0" anchor="t">
            <a:spAutoFit/>
          </a:bodyPr>
          <a:lstStyle/>
          <a:p>
            <a:r>
              <a:rPr lang="en-US" b="1">
                <a:solidFill>
                  <a:schemeClr val="accent1">
                    <a:lumMod val="75000"/>
                  </a:schemeClr>
                </a:solidFill>
              </a:rPr>
              <a:t>Shared within proxy: 15.1%</a:t>
            </a:r>
            <a:endParaRPr lang="en-US" b="1">
              <a:solidFill>
                <a:schemeClr val="accent1">
                  <a:lumMod val="75000"/>
                </a:schemeClr>
              </a:solidFill>
              <a:cs typeface="Calibri"/>
            </a:endParaRPr>
          </a:p>
          <a:p>
            <a:r>
              <a:rPr lang="en-US" b="1">
                <a:solidFill>
                  <a:schemeClr val="accent2">
                    <a:lumMod val="75000"/>
                  </a:schemeClr>
                </a:solidFill>
              </a:rPr>
              <a:t>Proxy borrower only: 47.7%</a:t>
            </a:r>
            <a:endParaRPr lang="en-US" b="1">
              <a:solidFill>
                <a:schemeClr val="accent2">
                  <a:lumMod val="75000"/>
                </a:schemeClr>
              </a:solidFill>
              <a:cs typeface="Calibri"/>
            </a:endParaRPr>
          </a:p>
          <a:p>
            <a:r>
              <a:rPr lang="en-US" b="1">
                <a:solidFill>
                  <a:schemeClr val="bg1">
                    <a:lumMod val="50000"/>
                  </a:schemeClr>
                </a:solidFill>
              </a:rPr>
              <a:t>Proxy lender only: 37.2%</a:t>
            </a:r>
            <a:endParaRPr lang="en-US" b="1">
              <a:solidFill>
                <a:schemeClr val="bg1">
                  <a:lumMod val="50000"/>
                </a:schemeClr>
              </a:solidFill>
              <a:cs typeface="Calibri"/>
            </a:endParaRPr>
          </a:p>
        </p:txBody>
      </p:sp>
    </p:spTree>
    <p:extLst>
      <p:ext uri="{BB962C8B-B14F-4D97-AF65-F5344CB8AC3E}">
        <p14:creationId xmlns:p14="http://schemas.microsoft.com/office/powerpoint/2010/main" val="37867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ACAA0-AD07-B241-8628-CB3C418A0819}"/>
              </a:ext>
            </a:extLst>
          </p:cNvPr>
          <p:cNvSpPr>
            <a:spLocks noGrp="1"/>
          </p:cNvSpPr>
          <p:nvPr>
            <p:ph type="body" sz="quarter" idx="13"/>
          </p:nvPr>
        </p:nvSpPr>
        <p:spPr>
          <a:xfrm>
            <a:off x="468759" y="198947"/>
            <a:ext cx="11252197" cy="915256"/>
          </a:xfrm>
        </p:spPr>
        <p:txBody>
          <a:bodyPr vert="horz" lIns="91440" tIns="45720" rIns="91440" bIns="45720" anchor="t"/>
          <a:lstStyle/>
          <a:p>
            <a:pPr algn="ctr"/>
            <a:r>
              <a:rPr lang="en-US"/>
              <a:t>Land Acknowledgement</a:t>
            </a:r>
          </a:p>
        </p:txBody>
      </p:sp>
      <p:sp>
        <p:nvSpPr>
          <p:cNvPr id="3" name="TextBox 2">
            <a:extLst>
              <a:ext uri="{FF2B5EF4-FFF2-40B4-BE49-F238E27FC236}">
                <a16:creationId xmlns:a16="http://schemas.microsoft.com/office/drawing/2014/main" id="{1B203DEA-1E6E-EE6B-CFE1-E78D2A52FF90}"/>
              </a:ext>
            </a:extLst>
          </p:cNvPr>
          <p:cNvSpPr txBox="1"/>
          <p:nvPr/>
        </p:nvSpPr>
        <p:spPr>
          <a:xfrm>
            <a:off x="396816" y="1101307"/>
            <a:ext cx="1161402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ea typeface="+mn-lt"/>
                <a:cs typeface="+mn-lt"/>
              </a:rPr>
              <a:t>We acknowledge that we are gathered today on the traditional, unceded lands of the Council of the Three Fires, including the Ojibwe, Odawa, and Potawatomi Nations and that Chicago has long been a hub of trade, travel, gathering, and building connection for Indigenous people including the Miami, Ho-Chunk, Menominee, Sac, and Fox. </a:t>
            </a:r>
            <a:endParaRPr lang="en-US"/>
          </a:p>
          <a:p>
            <a:endParaRPr lang="en-US" sz="3200">
              <a:ea typeface="+mn-lt"/>
              <a:cs typeface="+mn-lt"/>
            </a:endParaRPr>
          </a:p>
          <a:p>
            <a:pPr algn="ctr"/>
            <a:r>
              <a:rPr lang="en-US" sz="3200">
                <a:ea typeface="+mn-lt"/>
                <a:cs typeface="+mn-lt"/>
              </a:rPr>
              <a:t>Today, the greater Chicago region is one of the largest urban Native communities in the US, a home to more than 65,000 Native people from more than 150 Native tribes.</a:t>
            </a:r>
            <a:endParaRPr lang="en-US" sz="3200">
              <a:cs typeface="Arial"/>
            </a:endParaRPr>
          </a:p>
        </p:txBody>
      </p:sp>
    </p:spTree>
    <p:extLst>
      <p:ext uri="{BB962C8B-B14F-4D97-AF65-F5344CB8AC3E}">
        <p14:creationId xmlns:p14="http://schemas.microsoft.com/office/powerpoint/2010/main" val="14797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AD44-E372-4AD3-BAE7-4CFE3B1794D6}"/>
              </a:ext>
            </a:extLst>
          </p:cNvPr>
          <p:cNvSpPr>
            <a:spLocks noGrp="1"/>
          </p:cNvSpPr>
          <p:nvPr>
            <p:ph type="title"/>
          </p:nvPr>
        </p:nvSpPr>
        <p:spPr/>
        <p:txBody>
          <a:bodyPr>
            <a:normAutofit/>
          </a:bodyPr>
          <a:lstStyle/>
          <a:p>
            <a:r>
              <a:rPr lang="en-US" sz="3600" b="1">
                <a:latin typeface="+mn-lt"/>
              </a:rPr>
              <a:t>Proxy Group ILL, originals vs copies on OCLC</a:t>
            </a:r>
            <a:endParaRPr lang="en-US" sz="3600"/>
          </a:p>
        </p:txBody>
      </p:sp>
      <p:graphicFrame>
        <p:nvGraphicFramePr>
          <p:cNvPr id="6" name="Content Placeholder 5">
            <a:extLst>
              <a:ext uri="{FF2B5EF4-FFF2-40B4-BE49-F238E27FC236}">
                <a16:creationId xmlns:a16="http://schemas.microsoft.com/office/drawing/2014/main" id="{D92E9B9C-B808-4DA9-86AF-739763BB8972}"/>
              </a:ext>
            </a:extLst>
          </p:cNvPr>
          <p:cNvGraphicFramePr>
            <a:graphicFrameLocks noGrp="1"/>
          </p:cNvGraphicFramePr>
          <p:nvPr>
            <p:ph idx="1"/>
            <p:extLst>
              <p:ext uri="{D42A27DB-BD31-4B8C-83A1-F6EECF244321}">
                <p14:modId xmlns:p14="http://schemas.microsoft.com/office/powerpoint/2010/main" val="378761345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757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0AB3-F0E7-4445-BC44-B4D93105F102}"/>
              </a:ext>
            </a:extLst>
          </p:cNvPr>
          <p:cNvSpPr>
            <a:spLocks noGrp="1"/>
          </p:cNvSpPr>
          <p:nvPr>
            <p:ph type="title"/>
          </p:nvPr>
        </p:nvSpPr>
        <p:spPr>
          <a:xfrm>
            <a:off x="621437" y="365125"/>
            <a:ext cx="10919533" cy="1325563"/>
          </a:xfrm>
        </p:spPr>
        <p:txBody>
          <a:bodyPr>
            <a:normAutofit/>
          </a:bodyPr>
          <a:lstStyle/>
          <a:p>
            <a:r>
              <a:rPr lang="en-US" sz="3600" b="1">
                <a:latin typeface="+mn-lt"/>
              </a:rPr>
              <a:t>Proxy group OCLC ILL activity 2017-2021 – filled requests</a:t>
            </a:r>
          </a:p>
        </p:txBody>
      </p:sp>
      <p:graphicFrame>
        <p:nvGraphicFramePr>
          <p:cNvPr id="5" name="Table 5">
            <a:extLst>
              <a:ext uri="{FF2B5EF4-FFF2-40B4-BE49-F238E27FC236}">
                <a16:creationId xmlns:a16="http://schemas.microsoft.com/office/drawing/2014/main" id="{5C0CE571-3B51-446E-B088-837BF1ACE779}"/>
              </a:ext>
            </a:extLst>
          </p:cNvPr>
          <p:cNvGraphicFramePr>
            <a:graphicFrameLocks noGrp="1"/>
          </p:cNvGraphicFramePr>
          <p:nvPr>
            <p:ph sz="half" idx="1"/>
            <p:extLst>
              <p:ext uri="{D42A27DB-BD31-4B8C-83A1-F6EECF244321}">
                <p14:modId xmlns:p14="http://schemas.microsoft.com/office/powerpoint/2010/main" val="1160556166"/>
              </p:ext>
            </p:extLst>
          </p:nvPr>
        </p:nvGraphicFramePr>
        <p:xfrm>
          <a:off x="838200" y="1825625"/>
          <a:ext cx="5181600" cy="266192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3410234248"/>
                    </a:ext>
                  </a:extLst>
                </a:gridCol>
              </a:tblGrid>
              <a:tr h="370840">
                <a:tc>
                  <a:txBody>
                    <a:bodyPr/>
                    <a:lstStyle/>
                    <a:p>
                      <a:r>
                        <a:rPr lang="en-US"/>
                        <a:t>Who is lending? (proxy and non-proxy)</a:t>
                      </a:r>
                    </a:p>
                  </a:txBody>
                  <a:tcPr/>
                </a:tc>
                <a:extLst>
                  <a:ext uri="{0D108BD9-81ED-4DB2-BD59-A6C34878D82A}">
                    <a16:rowId xmlns:a16="http://schemas.microsoft.com/office/drawing/2014/main" val="1769493033"/>
                  </a:ext>
                </a:extLst>
              </a:tr>
              <a:tr h="370840">
                <a:tc>
                  <a:txBody>
                    <a:bodyPr/>
                    <a:lstStyle/>
                    <a:p>
                      <a:r>
                        <a:rPr lang="en-US"/>
                        <a:t>2,504 lenders</a:t>
                      </a:r>
                    </a:p>
                  </a:txBody>
                  <a:tcPr/>
                </a:tc>
                <a:extLst>
                  <a:ext uri="{0D108BD9-81ED-4DB2-BD59-A6C34878D82A}">
                    <a16:rowId xmlns:a16="http://schemas.microsoft.com/office/drawing/2014/main" val="1919693739"/>
                  </a:ext>
                </a:extLst>
              </a:tr>
              <a:tr h="370840">
                <a:tc>
                  <a:txBody>
                    <a:bodyPr/>
                    <a:lstStyle/>
                    <a:p>
                      <a:r>
                        <a:rPr lang="en-US"/>
                        <a:t>Top lender, a proxy group member, accounts for 10% of all loans in the data set</a:t>
                      </a:r>
                    </a:p>
                  </a:txBody>
                  <a:tcPr/>
                </a:tc>
                <a:extLst>
                  <a:ext uri="{0D108BD9-81ED-4DB2-BD59-A6C34878D82A}">
                    <a16:rowId xmlns:a16="http://schemas.microsoft.com/office/drawing/2014/main" val="4147911397"/>
                  </a:ext>
                </a:extLst>
              </a:tr>
              <a:tr h="370840">
                <a:tc>
                  <a:txBody>
                    <a:bodyPr/>
                    <a:lstStyle/>
                    <a:p>
                      <a:r>
                        <a:rPr lang="en-US"/>
                        <a:t>Top 15 lenders, all in the proxy group, account for 41.4% of all loans in the data set</a:t>
                      </a:r>
                    </a:p>
                  </a:txBody>
                  <a:tcPr/>
                </a:tc>
                <a:extLst>
                  <a:ext uri="{0D108BD9-81ED-4DB2-BD59-A6C34878D82A}">
                    <a16:rowId xmlns:a16="http://schemas.microsoft.com/office/drawing/2014/main" val="654330822"/>
                  </a:ext>
                </a:extLst>
              </a:tr>
              <a:tr h="370840">
                <a:tc>
                  <a:txBody>
                    <a:bodyPr/>
                    <a:lstStyle/>
                    <a:p>
                      <a:r>
                        <a:rPr lang="en-US" dirty="0"/>
                        <a:t>702 (28%) loaned just 1 item in 5 years (Note: in any given year, 40% of lenders loaned 1 item)</a:t>
                      </a:r>
                    </a:p>
                  </a:txBody>
                  <a:tcPr/>
                </a:tc>
                <a:extLst>
                  <a:ext uri="{0D108BD9-81ED-4DB2-BD59-A6C34878D82A}">
                    <a16:rowId xmlns:a16="http://schemas.microsoft.com/office/drawing/2014/main" val="2655435340"/>
                  </a:ext>
                </a:extLst>
              </a:tr>
            </a:tbl>
          </a:graphicData>
        </a:graphic>
      </p:graphicFrame>
    </p:spTree>
    <p:extLst>
      <p:ext uri="{BB962C8B-B14F-4D97-AF65-F5344CB8AC3E}">
        <p14:creationId xmlns:p14="http://schemas.microsoft.com/office/powerpoint/2010/main" val="299313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0AB3-F0E7-4445-BC44-B4D93105F102}"/>
              </a:ext>
            </a:extLst>
          </p:cNvPr>
          <p:cNvSpPr>
            <a:spLocks noGrp="1"/>
          </p:cNvSpPr>
          <p:nvPr>
            <p:ph type="title"/>
          </p:nvPr>
        </p:nvSpPr>
        <p:spPr>
          <a:xfrm>
            <a:off x="621437" y="365125"/>
            <a:ext cx="10919533" cy="1325563"/>
          </a:xfrm>
        </p:spPr>
        <p:txBody>
          <a:bodyPr>
            <a:normAutofit/>
          </a:bodyPr>
          <a:lstStyle/>
          <a:p>
            <a:r>
              <a:rPr lang="en-US" sz="3600" b="1">
                <a:latin typeface="+mn-lt"/>
              </a:rPr>
              <a:t>Proxy group OCLC ILL activity 2017-2021 – filled requests</a:t>
            </a:r>
          </a:p>
        </p:txBody>
      </p:sp>
      <p:graphicFrame>
        <p:nvGraphicFramePr>
          <p:cNvPr id="5" name="Table 5">
            <a:extLst>
              <a:ext uri="{FF2B5EF4-FFF2-40B4-BE49-F238E27FC236}">
                <a16:creationId xmlns:a16="http://schemas.microsoft.com/office/drawing/2014/main" id="{5C0CE571-3B51-446E-B088-837BF1ACE779}"/>
              </a:ext>
            </a:extLst>
          </p:cNvPr>
          <p:cNvGraphicFramePr>
            <a:graphicFrameLocks noGrp="1"/>
          </p:cNvGraphicFramePr>
          <p:nvPr>
            <p:ph sz="half" idx="1"/>
          </p:nvPr>
        </p:nvGraphicFramePr>
        <p:xfrm>
          <a:off x="838200" y="1825625"/>
          <a:ext cx="5181600" cy="266192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3410234248"/>
                    </a:ext>
                  </a:extLst>
                </a:gridCol>
              </a:tblGrid>
              <a:tr h="370840">
                <a:tc>
                  <a:txBody>
                    <a:bodyPr/>
                    <a:lstStyle/>
                    <a:p>
                      <a:r>
                        <a:rPr lang="en-US"/>
                        <a:t>Who is lending? (proxy and non-proxy)</a:t>
                      </a:r>
                    </a:p>
                  </a:txBody>
                  <a:tcPr/>
                </a:tc>
                <a:extLst>
                  <a:ext uri="{0D108BD9-81ED-4DB2-BD59-A6C34878D82A}">
                    <a16:rowId xmlns:a16="http://schemas.microsoft.com/office/drawing/2014/main" val="1769493033"/>
                  </a:ext>
                </a:extLst>
              </a:tr>
              <a:tr h="370840">
                <a:tc>
                  <a:txBody>
                    <a:bodyPr/>
                    <a:lstStyle/>
                    <a:p>
                      <a:r>
                        <a:rPr lang="en-US"/>
                        <a:t>2,504 lenders</a:t>
                      </a:r>
                    </a:p>
                  </a:txBody>
                  <a:tcPr/>
                </a:tc>
                <a:extLst>
                  <a:ext uri="{0D108BD9-81ED-4DB2-BD59-A6C34878D82A}">
                    <a16:rowId xmlns:a16="http://schemas.microsoft.com/office/drawing/2014/main" val="1919693739"/>
                  </a:ext>
                </a:extLst>
              </a:tr>
              <a:tr h="370840">
                <a:tc>
                  <a:txBody>
                    <a:bodyPr/>
                    <a:lstStyle/>
                    <a:p>
                      <a:r>
                        <a:rPr lang="en-US"/>
                        <a:t>Top lender, a proxy group member, accounts for 10% of all loans in the data set</a:t>
                      </a:r>
                    </a:p>
                  </a:txBody>
                  <a:tcPr/>
                </a:tc>
                <a:extLst>
                  <a:ext uri="{0D108BD9-81ED-4DB2-BD59-A6C34878D82A}">
                    <a16:rowId xmlns:a16="http://schemas.microsoft.com/office/drawing/2014/main" val="4147911397"/>
                  </a:ext>
                </a:extLst>
              </a:tr>
              <a:tr h="370840">
                <a:tc>
                  <a:txBody>
                    <a:bodyPr/>
                    <a:lstStyle/>
                    <a:p>
                      <a:r>
                        <a:rPr lang="en-US"/>
                        <a:t>Top 15 lenders, all in the proxy group, account for 41.4% of all loans in the data set</a:t>
                      </a:r>
                    </a:p>
                  </a:txBody>
                  <a:tcPr/>
                </a:tc>
                <a:extLst>
                  <a:ext uri="{0D108BD9-81ED-4DB2-BD59-A6C34878D82A}">
                    <a16:rowId xmlns:a16="http://schemas.microsoft.com/office/drawing/2014/main" val="654330822"/>
                  </a:ext>
                </a:extLst>
              </a:tr>
              <a:tr h="370840">
                <a:tc>
                  <a:txBody>
                    <a:bodyPr/>
                    <a:lstStyle/>
                    <a:p>
                      <a:r>
                        <a:rPr lang="en-US" dirty="0"/>
                        <a:t>702 (28%) loaned just 1 item in 5 years (Note: in any given year, 40% of lenders loaned 1 item)</a:t>
                      </a:r>
                    </a:p>
                  </a:txBody>
                  <a:tcPr/>
                </a:tc>
                <a:extLst>
                  <a:ext uri="{0D108BD9-81ED-4DB2-BD59-A6C34878D82A}">
                    <a16:rowId xmlns:a16="http://schemas.microsoft.com/office/drawing/2014/main" val="2655435340"/>
                  </a:ext>
                </a:extLst>
              </a:tr>
            </a:tbl>
          </a:graphicData>
        </a:graphic>
      </p:graphicFrame>
      <p:graphicFrame>
        <p:nvGraphicFramePr>
          <p:cNvPr id="6" name="Table 6">
            <a:extLst>
              <a:ext uri="{FF2B5EF4-FFF2-40B4-BE49-F238E27FC236}">
                <a16:creationId xmlns:a16="http://schemas.microsoft.com/office/drawing/2014/main" id="{E99F619E-2CB7-49CE-B1C7-F55F718C868A}"/>
              </a:ext>
            </a:extLst>
          </p:cNvPr>
          <p:cNvGraphicFramePr>
            <a:graphicFrameLocks noGrp="1"/>
          </p:cNvGraphicFramePr>
          <p:nvPr>
            <p:ph sz="half" idx="2"/>
          </p:nvPr>
        </p:nvGraphicFramePr>
        <p:xfrm>
          <a:off x="6172200" y="1825625"/>
          <a:ext cx="5181600" cy="266192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2463188004"/>
                    </a:ext>
                  </a:extLst>
                </a:gridCol>
              </a:tblGrid>
              <a:tr h="370840">
                <a:tc>
                  <a:txBody>
                    <a:bodyPr/>
                    <a:lstStyle/>
                    <a:p>
                      <a:r>
                        <a:rPr lang="en-US"/>
                        <a:t>Who is borrowing? (proxy and non-proxy)</a:t>
                      </a:r>
                    </a:p>
                  </a:txBody>
                  <a:tcPr/>
                </a:tc>
                <a:extLst>
                  <a:ext uri="{0D108BD9-81ED-4DB2-BD59-A6C34878D82A}">
                    <a16:rowId xmlns:a16="http://schemas.microsoft.com/office/drawing/2014/main" val="3633348373"/>
                  </a:ext>
                </a:extLst>
              </a:tr>
              <a:tr h="370840">
                <a:tc>
                  <a:txBody>
                    <a:bodyPr/>
                    <a:lstStyle/>
                    <a:p>
                      <a:r>
                        <a:rPr lang="en-US"/>
                        <a:t>2,746 borrowers</a:t>
                      </a:r>
                    </a:p>
                  </a:txBody>
                  <a:tcPr/>
                </a:tc>
                <a:extLst>
                  <a:ext uri="{0D108BD9-81ED-4DB2-BD59-A6C34878D82A}">
                    <a16:rowId xmlns:a16="http://schemas.microsoft.com/office/drawing/2014/main" val="3697388590"/>
                  </a:ext>
                </a:extLst>
              </a:tr>
              <a:tr h="370840">
                <a:tc>
                  <a:txBody>
                    <a:bodyPr/>
                    <a:lstStyle/>
                    <a:p>
                      <a:r>
                        <a:rPr lang="en-US"/>
                        <a:t>Top borrower, a proxy group member, accounts for 9% of all borrows in the data set</a:t>
                      </a:r>
                    </a:p>
                  </a:txBody>
                  <a:tcPr/>
                </a:tc>
                <a:extLst>
                  <a:ext uri="{0D108BD9-81ED-4DB2-BD59-A6C34878D82A}">
                    <a16:rowId xmlns:a16="http://schemas.microsoft.com/office/drawing/2014/main" val="3759580699"/>
                  </a:ext>
                </a:extLst>
              </a:tr>
              <a:tr h="370840">
                <a:tc>
                  <a:txBody>
                    <a:bodyPr/>
                    <a:lstStyle/>
                    <a:p>
                      <a:r>
                        <a:rPr lang="en-US"/>
                        <a:t>Top 20 borrowers, all in the proxy group, account for 54.7% of all borrows in the data set</a:t>
                      </a:r>
                    </a:p>
                  </a:txBody>
                  <a:tcPr/>
                </a:tc>
                <a:extLst>
                  <a:ext uri="{0D108BD9-81ED-4DB2-BD59-A6C34878D82A}">
                    <a16:rowId xmlns:a16="http://schemas.microsoft.com/office/drawing/2014/main" val="3856565635"/>
                  </a:ext>
                </a:extLst>
              </a:tr>
              <a:tr h="370840">
                <a:tc>
                  <a:txBody>
                    <a:bodyPr/>
                    <a:lstStyle/>
                    <a:p>
                      <a:r>
                        <a:rPr lang="en-US" dirty="0"/>
                        <a:t>813 (30%) borrowed just 1 item in 5 years (Note: in any given year, 40% of borrowers borrowed 1 item)</a:t>
                      </a:r>
                    </a:p>
                  </a:txBody>
                  <a:tcPr/>
                </a:tc>
                <a:extLst>
                  <a:ext uri="{0D108BD9-81ED-4DB2-BD59-A6C34878D82A}">
                    <a16:rowId xmlns:a16="http://schemas.microsoft.com/office/drawing/2014/main" val="3425886883"/>
                  </a:ext>
                </a:extLst>
              </a:tr>
            </a:tbl>
          </a:graphicData>
        </a:graphic>
      </p:graphicFrame>
    </p:spTree>
    <p:extLst>
      <p:ext uri="{BB962C8B-B14F-4D97-AF65-F5344CB8AC3E}">
        <p14:creationId xmlns:p14="http://schemas.microsoft.com/office/powerpoint/2010/main" val="30205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0AB3-F0E7-4445-BC44-B4D93105F102}"/>
              </a:ext>
            </a:extLst>
          </p:cNvPr>
          <p:cNvSpPr>
            <a:spLocks noGrp="1"/>
          </p:cNvSpPr>
          <p:nvPr>
            <p:ph type="title"/>
          </p:nvPr>
        </p:nvSpPr>
        <p:spPr>
          <a:xfrm>
            <a:off x="621437" y="365125"/>
            <a:ext cx="10919533" cy="1325563"/>
          </a:xfrm>
        </p:spPr>
        <p:txBody>
          <a:bodyPr>
            <a:normAutofit/>
          </a:bodyPr>
          <a:lstStyle/>
          <a:p>
            <a:r>
              <a:rPr lang="en-US" sz="3600" b="1">
                <a:latin typeface="+mn-lt"/>
              </a:rPr>
              <a:t>Proxy group OCLC ILL activity 2017-2021 – filled requests</a:t>
            </a:r>
          </a:p>
        </p:txBody>
      </p:sp>
      <p:graphicFrame>
        <p:nvGraphicFramePr>
          <p:cNvPr id="5" name="Table 5">
            <a:extLst>
              <a:ext uri="{FF2B5EF4-FFF2-40B4-BE49-F238E27FC236}">
                <a16:creationId xmlns:a16="http://schemas.microsoft.com/office/drawing/2014/main" id="{5C0CE571-3B51-446E-B088-837BF1ACE779}"/>
              </a:ext>
            </a:extLst>
          </p:cNvPr>
          <p:cNvGraphicFramePr>
            <a:graphicFrameLocks noGrp="1"/>
          </p:cNvGraphicFramePr>
          <p:nvPr>
            <p:ph sz="half" idx="1"/>
          </p:nvPr>
        </p:nvGraphicFramePr>
        <p:xfrm>
          <a:off x="838200" y="1825625"/>
          <a:ext cx="5181600" cy="266192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3410234248"/>
                    </a:ext>
                  </a:extLst>
                </a:gridCol>
              </a:tblGrid>
              <a:tr h="370840">
                <a:tc>
                  <a:txBody>
                    <a:bodyPr/>
                    <a:lstStyle/>
                    <a:p>
                      <a:r>
                        <a:rPr lang="en-US"/>
                        <a:t>Who is lending? (proxy and non-proxy)</a:t>
                      </a:r>
                    </a:p>
                  </a:txBody>
                  <a:tcPr/>
                </a:tc>
                <a:extLst>
                  <a:ext uri="{0D108BD9-81ED-4DB2-BD59-A6C34878D82A}">
                    <a16:rowId xmlns:a16="http://schemas.microsoft.com/office/drawing/2014/main" val="1769493033"/>
                  </a:ext>
                </a:extLst>
              </a:tr>
              <a:tr h="370840">
                <a:tc>
                  <a:txBody>
                    <a:bodyPr/>
                    <a:lstStyle/>
                    <a:p>
                      <a:r>
                        <a:rPr lang="en-US"/>
                        <a:t>2,504 lenders</a:t>
                      </a:r>
                    </a:p>
                  </a:txBody>
                  <a:tcPr/>
                </a:tc>
                <a:extLst>
                  <a:ext uri="{0D108BD9-81ED-4DB2-BD59-A6C34878D82A}">
                    <a16:rowId xmlns:a16="http://schemas.microsoft.com/office/drawing/2014/main" val="1919693739"/>
                  </a:ext>
                </a:extLst>
              </a:tr>
              <a:tr h="370840">
                <a:tc>
                  <a:txBody>
                    <a:bodyPr/>
                    <a:lstStyle/>
                    <a:p>
                      <a:r>
                        <a:rPr lang="en-US"/>
                        <a:t>Top lender, a proxy group member, accounts for 10% of all loans in the data set</a:t>
                      </a:r>
                    </a:p>
                  </a:txBody>
                  <a:tcPr/>
                </a:tc>
                <a:extLst>
                  <a:ext uri="{0D108BD9-81ED-4DB2-BD59-A6C34878D82A}">
                    <a16:rowId xmlns:a16="http://schemas.microsoft.com/office/drawing/2014/main" val="4147911397"/>
                  </a:ext>
                </a:extLst>
              </a:tr>
              <a:tr h="370840">
                <a:tc>
                  <a:txBody>
                    <a:bodyPr/>
                    <a:lstStyle/>
                    <a:p>
                      <a:r>
                        <a:rPr lang="en-US"/>
                        <a:t>Top 15 lenders, all in the proxy group, account for 41.4% of all loans in the data set</a:t>
                      </a:r>
                    </a:p>
                  </a:txBody>
                  <a:tcPr/>
                </a:tc>
                <a:extLst>
                  <a:ext uri="{0D108BD9-81ED-4DB2-BD59-A6C34878D82A}">
                    <a16:rowId xmlns:a16="http://schemas.microsoft.com/office/drawing/2014/main" val="654330822"/>
                  </a:ext>
                </a:extLst>
              </a:tr>
              <a:tr h="370840">
                <a:tc>
                  <a:txBody>
                    <a:bodyPr/>
                    <a:lstStyle/>
                    <a:p>
                      <a:r>
                        <a:rPr lang="en-US" dirty="0"/>
                        <a:t>702 (28%) loaned just 1 item in 5 years (Note: in any given year, 40% of lenders loaned 1 item)</a:t>
                      </a:r>
                    </a:p>
                  </a:txBody>
                  <a:tcPr/>
                </a:tc>
                <a:extLst>
                  <a:ext uri="{0D108BD9-81ED-4DB2-BD59-A6C34878D82A}">
                    <a16:rowId xmlns:a16="http://schemas.microsoft.com/office/drawing/2014/main" val="2655435340"/>
                  </a:ext>
                </a:extLst>
              </a:tr>
            </a:tbl>
          </a:graphicData>
        </a:graphic>
      </p:graphicFrame>
      <p:graphicFrame>
        <p:nvGraphicFramePr>
          <p:cNvPr id="6" name="Table 6">
            <a:extLst>
              <a:ext uri="{FF2B5EF4-FFF2-40B4-BE49-F238E27FC236}">
                <a16:creationId xmlns:a16="http://schemas.microsoft.com/office/drawing/2014/main" id="{E99F619E-2CB7-49CE-B1C7-F55F718C868A}"/>
              </a:ext>
            </a:extLst>
          </p:cNvPr>
          <p:cNvGraphicFramePr>
            <a:graphicFrameLocks noGrp="1"/>
          </p:cNvGraphicFramePr>
          <p:nvPr>
            <p:ph sz="half" idx="2"/>
          </p:nvPr>
        </p:nvGraphicFramePr>
        <p:xfrm>
          <a:off x="6172200" y="1825625"/>
          <a:ext cx="5181600" cy="266192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2463188004"/>
                    </a:ext>
                  </a:extLst>
                </a:gridCol>
              </a:tblGrid>
              <a:tr h="370840">
                <a:tc>
                  <a:txBody>
                    <a:bodyPr/>
                    <a:lstStyle/>
                    <a:p>
                      <a:r>
                        <a:rPr lang="en-US"/>
                        <a:t>Who is borrowing? (proxy and non-proxy)</a:t>
                      </a:r>
                    </a:p>
                  </a:txBody>
                  <a:tcPr/>
                </a:tc>
                <a:extLst>
                  <a:ext uri="{0D108BD9-81ED-4DB2-BD59-A6C34878D82A}">
                    <a16:rowId xmlns:a16="http://schemas.microsoft.com/office/drawing/2014/main" val="3633348373"/>
                  </a:ext>
                </a:extLst>
              </a:tr>
              <a:tr h="370840">
                <a:tc>
                  <a:txBody>
                    <a:bodyPr/>
                    <a:lstStyle/>
                    <a:p>
                      <a:r>
                        <a:rPr lang="en-US"/>
                        <a:t>2,746 borrowers</a:t>
                      </a:r>
                    </a:p>
                  </a:txBody>
                  <a:tcPr/>
                </a:tc>
                <a:extLst>
                  <a:ext uri="{0D108BD9-81ED-4DB2-BD59-A6C34878D82A}">
                    <a16:rowId xmlns:a16="http://schemas.microsoft.com/office/drawing/2014/main" val="3697388590"/>
                  </a:ext>
                </a:extLst>
              </a:tr>
              <a:tr h="370840">
                <a:tc>
                  <a:txBody>
                    <a:bodyPr/>
                    <a:lstStyle/>
                    <a:p>
                      <a:r>
                        <a:rPr lang="en-US"/>
                        <a:t>Top borrower, a proxy group member, accounts for 9% of all borrows in the data set</a:t>
                      </a:r>
                    </a:p>
                  </a:txBody>
                  <a:tcPr/>
                </a:tc>
                <a:extLst>
                  <a:ext uri="{0D108BD9-81ED-4DB2-BD59-A6C34878D82A}">
                    <a16:rowId xmlns:a16="http://schemas.microsoft.com/office/drawing/2014/main" val="3759580699"/>
                  </a:ext>
                </a:extLst>
              </a:tr>
              <a:tr h="370840">
                <a:tc>
                  <a:txBody>
                    <a:bodyPr/>
                    <a:lstStyle/>
                    <a:p>
                      <a:r>
                        <a:rPr lang="en-US"/>
                        <a:t>Top 20 borrowers, all in the proxy group, account for 54.7% of all borrows in the data set</a:t>
                      </a:r>
                    </a:p>
                  </a:txBody>
                  <a:tcPr/>
                </a:tc>
                <a:extLst>
                  <a:ext uri="{0D108BD9-81ED-4DB2-BD59-A6C34878D82A}">
                    <a16:rowId xmlns:a16="http://schemas.microsoft.com/office/drawing/2014/main" val="3856565635"/>
                  </a:ext>
                </a:extLst>
              </a:tr>
              <a:tr h="370840">
                <a:tc>
                  <a:txBody>
                    <a:bodyPr/>
                    <a:lstStyle/>
                    <a:p>
                      <a:r>
                        <a:rPr lang="en-US" dirty="0"/>
                        <a:t>813 (30%) borrowed just 1 item in 5 years (Note: in any given year, 40% of borrowers borrowed 1 item)</a:t>
                      </a:r>
                    </a:p>
                  </a:txBody>
                  <a:tcPr/>
                </a:tc>
                <a:extLst>
                  <a:ext uri="{0D108BD9-81ED-4DB2-BD59-A6C34878D82A}">
                    <a16:rowId xmlns:a16="http://schemas.microsoft.com/office/drawing/2014/main" val="3425886883"/>
                  </a:ext>
                </a:extLst>
              </a:tr>
            </a:tbl>
          </a:graphicData>
        </a:graphic>
      </p:graphicFrame>
      <p:sp>
        <p:nvSpPr>
          <p:cNvPr id="7" name="TextBox 6">
            <a:extLst>
              <a:ext uri="{FF2B5EF4-FFF2-40B4-BE49-F238E27FC236}">
                <a16:creationId xmlns:a16="http://schemas.microsoft.com/office/drawing/2014/main" id="{2F6EC27A-81EC-4F7D-B1FB-76C1FBE80CEF}"/>
              </a:ext>
            </a:extLst>
          </p:cNvPr>
          <p:cNvSpPr txBox="1"/>
          <p:nvPr/>
        </p:nvSpPr>
        <p:spPr>
          <a:xfrm>
            <a:off x="1743563" y="4732518"/>
            <a:ext cx="8723211" cy="1846659"/>
          </a:xfrm>
          <a:prstGeom prst="rect">
            <a:avLst/>
          </a:prstGeom>
          <a:noFill/>
          <a:ln>
            <a:solidFill>
              <a:schemeClr val="tx1"/>
            </a:solidFill>
          </a:ln>
        </p:spPr>
        <p:txBody>
          <a:bodyPr wrap="square" lIns="91440" tIns="45720" rIns="91440" bIns="45720" rtlCol="0" anchor="t">
            <a:spAutoFit/>
          </a:bodyPr>
          <a:lstStyle/>
          <a:p>
            <a:r>
              <a:rPr lang="en-US" sz="2400"/>
              <a:t>Top takeaways from the above:</a:t>
            </a:r>
          </a:p>
          <a:p>
            <a:pPr marL="285750" indent="-285750">
              <a:buFont typeface="Arial" panose="020B0604020202020204" pitchFamily="34" charset="0"/>
              <a:buChar char="•"/>
            </a:pPr>
            <a:r>
              <a:rPr lang="en-US"/>
              <a:t>Relatively few libraries are doing most of the borrowing and lending in the proxy group data set</a:t>
            </a:r>
            <a:endParaRPr lang="en-US">
              <a:cs typeface="Calibri"/>
            </a:endParaRPr>
          </a:p>
          <a:p>
            <a:pPr marL="285750" indent="-285750">
              <a:buFont typeface="Arial" panose="020B0604020202020204" pitchFamily="34" charset="0"/>
              <a:buChar char="•"/>
            </a:pPr>
            <a:r>
              <a:rPr lang="en-US"/>
              <a:t>Proxy group libraries are net borrowers overall within this data set</a:t>
            </a:r>
          </a:p>
          <a:p>
            <a:pPr marL="285750" indent="-285750">
              <a:buFont typeface="Arial" panose="020B0604020202020204" pitchFamily="34" charset="0"/>
              <a:buChar char="•"/>
            </a:pPr>
            <a:r>
              <a:rPr lang="en-US"/>
              <a:t>Peeking under the hood: the lending load outside the proxy group is spread mostly across a group of large North American academic libraries</a:t>
            </a:r>
          </a:p>
        </p:txBody>
      </p:sp>
    </p:spTree>
    <p:extLst>
      <p:ext uri="{BB962C8B-B14F-4D97-AF65-F5344CB8AC3E}">
        <p14:creationId xmlns:p14="http://schemas.microsoft.com/office/powerpoint/2010/main" val="254028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F8DB-C85C-778D-9A77-B73DCFB1CFF8}"/>
              </a:ext>
            </a:extLst>
          </p:cNvPr>
          <p:cNvSpPr>
            <a:spLocks noGrp="1"/>
          </p:cNvSpPr>
          <p:nvPr>
            <p:ph type="title"/>
          </p:nvPr>
        </p:nvSpPr>
        <p:spPr/>
        <p:txBody>
          <a:bodyPr>
            <a:normAutofit/>
          </a:bodyPr>
          <a:lstStyle/>
          <a:p>
            <a:r>
              <a:rPr lang="en-US" sz="3600" b="1">
                <a:latin typeface="Calibri"/>
                <a:ea typeface="Calibri Light"/>
                <a:cs typeface="Calibri Light"/>
              </a:rPr>
              <a:t>Upcoming OpArt ILL data analysis</a:t>
            </a:r>
          </a:p>
        </p:txBody>
      </p:sp>
      <p:sp>
        <p:nvSpPr>
          <p:cNvPr id="3" name="Content Placeholder 2">
            <a:extLst>
              <a:ext uri="{FF2B5EF4-FFF2-40B4-BE49-F238E27FC236}">
                <a16:creationId xmlns:a16="http://schemas.microsoft.com/office/drawing/2014/main" id="{3AA23622-8B41-2124-F440-F54003D2D937}"/>
              </a:ext>
            </a:extLst>
          </p:cNvPr>
          <p:cNvSpPr>
            <a:spLocks noGrp="1"/>
          </p:cNvSpPr>
          <p:nvPr>
            <p:ph idx="1"/>
          </p:nvPr>
        </p:nvSpPr>
        <p:spPr>
          <a:xfrm>
            <a:off x="838200" y="1825625"/>
            <a:ext cx="10515600" cy="3228933"/>
          </a:xfrm>
        </p:spPr>
        <p:txBody>
          <a:bodyPr vert="horz" lIns="91440" tIns="45720" rIns="91440" bIns="45720" rtlCol="0" anchor="t">
            <a:normAutofit lnSpcReduction="10000"/>
          </a:bodyPr>
          <a:lstStyle/>
          <a:p>
            <a:pPr marL="285750" indent="-285750">
              <a:lnSpc>
                <a:spcPct val="100000"/>
              </a:lnSpc>
              <a:spcBef>
                <a:spcPts val="0"/>
              </a:spcBef>
              <a:buFont typeface="Arial,Sans-Serif" panose="020B0604020202020204" pitchFamily="34" charset="0"/>
            </a:pPr>
            <a:r>
              <a:rPr lang="en-US">
                <a:latin typeface="Arial"/>
                <a:cs typeface="Arial"/>
              </a:rPr>
              <a:t>Characteristics of the materials shared (subject, format, language, publication place and date, scarcity, etc.) </a:t>
            </a:r>
            <a:endParaRPr lang="en-US">
              <a:ea typeface="+mn-lt"/>
              <a:cs typeface="+mn-lt"/>
            </a:endParaRPr>
          </a:p>
          <a:p>
            <a:pPr marL="285750" indent="-285750">
              <a:lnSpc>
                <a:spcPct val="100000"/>
              </a:lnSpc>
              <a:spcBef>
                <a:spcPts val="0"/>
              </a:spcBef>
              <a:buFont typeface="Arial,Sans-Serif" panose="020B0604020202020204" pitchFamily="34" charset="0"/>
            </a:pPr>
            <a:r>
              <a:rPr lang="en-US">
                <a:latin typeface="Arial"/>
                <a:cs typeface="Arial"/>
              </a:rPr>
              <a:t>Frequent sharing partners </a:t>
            </a:r>
            <a:endParaRPr lang="en-US">
              <a:ea typeface="+mn-lt"/>
              <a:cs typeface="+mn-lt"/>
            </a:endParaRPr>
          </a:p>
          <a:p>
            <a:pPr marL="285750" indent="-285750">
              <a:lnSpc>
                <a:spcPct val="100000"/>
              </a:lnSpc>
              <a:spcBef>
                <a:spcPts val="0"/>
              </a:spcBef>
              <a:buFont typeface="Arial,Sans-Serif" panose="020B0604020202020204" pitchFamily="34" charset="0"/>
            </a:pPr>
            <a:r>
              <a:rPr lang="en-US">
                <a:latin typeface="Arial"/>
                <a:cs typeface="Arial"/>
              </a:rPr>
              <a:t>Regional sharing</a:t>
            </a:r>
            <a:endParaRPr lang="en-US">
              <a:latin typeface="Calibri" panose="020F0502020204030204"/>
              <a:ea typeface="Calibri" panose="020F0502020204030204"/>
              <a:cs typeface="Calibri" panose="020F0502020204030204"/>
            </a:endParaRPr>
          </a:p>
          <a:p>
            <a:pPr marL="285750" indent="-285750">
              <a:lnSpc>
                <a:spcPct val="100000"/>
              </a:lnSpc>
              <a:spcBef>
                <a:spcPts val="0"/>
              </a:spcBef>
              <a:buFont typeface="Arial,Sans-Serif" panose="020B0604020202020204" pitchFamily="34" charset="0"/>
            </a:pPr>
            <a:r>
              <a:rPr lang="en-US">
                <a:latin typeface="Arial"/>
                <a:cs typeface="Arial"/>
              </a:rPr>
              <a:t>Changes in sharing patterns over time </a:t>
            </a:r>
            <a:endParaRPr lang="en-US">
              <a:ea typeface="+mn-lt"/>
              <a:cs typeface="+mn-lt"/>
            </a:endParaRPr>
          </a:p>
          <a:p>
            <a:pPr marL="285750" indent="-285750">
              <a:lnSpc>
                <a:spcPct val="100000"/>
              </a:lnSpc>
              <a:spcBef>
                <a:spcPts val="0"/>
              </a:spcBef>
              <a:buFont typeface="Arial,Sans-Serif" panose="020B0604020202020204" pitchFamily="34" charset="0"/>
            </a:pPr>
            <a:r>
              <a:rPr lang="en-US">
                <a:latin typeface="Arial"/>
                <a:cs typeface="Arial"/>
              </a:rPr>
              <a:t>Unfilled requests</a:t>
            </a:r>
          </a:p>
          <a:p>
            <a:pPr marL="285750" indent="-285750">
              <a:lnSpc>
                <a:spcPct val="100000"/>
              </a:lnSpc>
              <a:spcBef>
                <a:spcPts val="0"/>
              </a:spcBef>
              <a:buFont typeface="Arial,Sans-Serif" panose="020B0604020202020204" pitchFamily="34" charset="0"/>
            </a:pPr>
            <a:r>
              <a:rPr lang="en-US">
                <a:latin typeface="Arial"/>
                <a:cs typeface="Arial"/>
              </a:rPr>
              <a:t>Comparison with a 5-year study we did in 2014 of sharing patterns of 24 OCLC RLP art and museum libraries </a:t>
            </a:r>
            <a:endParaRPr lang="en-US">
              <a:ea typeface="+mn-lt"/>
              <a:cs typeface="+mn-lt"/>
            </a:endParaRPr>
          </a:p>
        </p:txBody>
      </p:sp>
      <p:pic>
        <p:nvPicPr>
          <p:cNvPr id="6" name="Picture 6">
            <a:extLst>
              <a:ext uri="{FF2B5EF4-FFF2-40B4-BE49-F238E27FC236}">
                <a16:creationId xmlns:a16="http://schemas.microsoft.com/office/drawing/2014/main" id="{D49C5B7F-7B19-5D2C-B3D0-D0E3D8884859}"/>
              </a:ext>
            </a:extLst>
          </p:cNvPr>
          <p:cNvPicPr>
            <a:picLocks noChangeAspect="1"/>
          </p:cNvPicPr>
          <p:nvPr/>
        </p:nvPicPr>
        <p:blipFill rotWithShape="1">
          <a:blip r:embed="rId3"/>
          <a:srcRect t="33758" r="103" b="36306"/>
          <a:stretch/>
        </p:blipFill>
        <p:spPr>
          <a:xfrm>
            <a:off x="1029223" y="5303023"/>
            <a:ext cx="10133563" cy="984132"/>
          </a:xfrm>
          <a:prstGeom prst="rect">
            <a:avLst/>
          </a:prstGeom>
        </p:spPr>
      </p:pic>
    </p:spTree>
    <p:extLst>
      <p:ext uri="{BB962C8B-B14F-4D97-AF65-F5344CB8AC3E}">
        <p14:creationId xmlns:p14="http://schemas.microsoft.com/office/powerpoint/2010/main" val="18175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66D17-6CDE-2349-B148-9FEE7C9453E5}"/>
              </a:ext>
            </a:extLst>
          </p:cNvPr>
          <p:cNvSpPr>
            <a:spLocks noGrp="1"/>
          </p:cNvSpPr>
          <p:nvPr>
            <p:ph type="body" sz="quarter" idx="10"/>
          </p:nvPr>
        </p:nvSpPr>
        <p:spPr/>
        <p:txBody>
          <a:bodyPr/>
          <a:lstStyle/>
          <a:p>
            <a:r>
              <a:rPr lang="en-US"/>
              <a:t>Next Steps</a:t>
            </a:r>
          </a:p>
        </p:txBody>
      </p:sp>
      <p:sp>
        <p:nvSpPr>
          <p:cNvPr id="3" name="Text Placeholder 2">
            <a:extLst>
              <a:ext uri="{FF2B5EF4-FFF2-40B4-BE49-F238E27FC236}">
                <a16:creationId xmlns:a16="http://schemas.microsoft.com/office/drawing/2014/main" id="{BB8C91D7-02D5-A84C-A4B6-4DDF29CB5F2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2521204-C2C4-2C40-8144-C02B2F84F71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477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AE94-64D4-48DE-91A2-719BB18D6DDB}"/>
              </a:ext>
            </a:extLst>
          </p:cNvPr>
          <p:cNvSpPr>
            <a:spLocks noGrp="1"/>
          </p:cNvSpPr>
          <p:nvPr>
            <p:ph type="body" sz="quarter" idx="13"/>
          </p:nvPr>
        </p:nvSpPr>
        <p:spPr/>
        <p:txBody>
          <a:bodyPr vert="horz" lIns="91440" tIns="45720" rIns="91440" bIns="45720" anchor="t"/>
          <a:lstStyle/>
          <a:p>
            <a:r>
              <a:rPr lang="en-US"/>
              <a:t>OpArt next steps</a:t>
            </a:r>
          </a:p>
        </p:txBody>
      </p:sp>
      <p:sp>
        <p:nvSpPr>
          <p:cNvPr id="3" name="Text Placeholder 2">
            <a:extLst>
              <a:ext uri="{FF2B5EF4-FFF2-40B4-BE49-F238E27FC236}">
                <a16:creationId xmlns:a16="http://schemas.microsoft.com/office/drawing/2014/main" id="{5067E5C1-55B8-4BB6-B190-0AF319F3FC01}"/>
              </a:ext>
            </a:extLst>
          </p:cNvPr>
          <p:cNvSpPr>
            <a:spLocks noGrp="1"/>
          </p:cNvSpPr>
          <p:nvPr>
            <p:ph type="body" sz="quarter" idx="12"/>
          </p:nvPr>
        </p:nvSpPr>
        <p:spPr>
          <a:xfrm>
            <a:off x="526517" y="1372996"/>
            <a:ext cx="5798939" cy="4475171"/>
          </a:xfrm>
        </p:spPr>
        <p:txBody>
          <a:bodyPr vert="horz" lIns="91440" tIns="45720" rIns="91440" bIns="45720" anchor="t"/>
          <a:lstStyle/>
          <a:p>
            <a:pPr marL="456565" indent="-456565"/>
            <a:r>
              <a:rPr lang="en-US"/>
              <a:t>Complete Collections Analysis</a:t>
            </a:r>
          </a:p>
          <a:p>
            <a:pPr marL="456565" indent="-456565"/>
            <a:r>
              <a:rPr lang="en-US"/>
              <a:t>Complete ILL data analysis</a:t>
            </a:r>
            <a:endParaRPr lang="en-US">
              <a:cs typeface="Arial"/>
            </a:endParaRPr>
          </a:p>
          <a:p>
            <a:pPr marL="456565" indent="-456565"/>
            <a:r>
              <a:rPr lang="en-US">
                <a:cs typeface="Arial"/>
              </a:rPr>
              <a:t>Publish 1st report</a:t>
            </a:r>
            <a:endParaRPr lang="en-US"/>
          </a:p>
          <a:p>
            <a:pPr marL="456565" indent="-456565"/>
            <a:r>
              <a:rPr lang="en-US"/>
              <a:t>Partnership case studies</a:t>
            </a:r>
            <a:endParaRPr lang="en-US">
              <a:cs typeface="Arial"/>
            </a:endParaRPr>
          </a:p>
          <a:p>
            <a:pPr marL="456565" indent="-456565"/>
            <a:r>
              <a:rPr lang="en-US"/>
              <a:t>Synthesize, report out</a:t>
            </a:r>
            <a:endParaRPr lang="en-US">
              <a:cs typeface="Arial"/>
            </a:endParaRPr>
          </a:p>
          <a:p>
            <a:pPr marL="456565" indent="-456565"/>
            <a:r>
              <a:rPr lang="en-US"/>
              <a:t>Identify areas for action and further study</a:t>
            </a:r>
            <a:endParaRPr lang="en-US">
              <a:cs typeface="Arial"/>
            </a:endParaRPr>
          </a:p>
        </p:txBody>
      </p:sp>
      <p:pic>
        <p:nvPicPr>
          <p:cNvPr id="5" name="Picture 4" descr="A picture containing ground, outdoor, tree, plant&#10;&#10;Description automatically generated">
            <a:extLst>
              <a:ext uri="{FF2B5EF4-FFF2-40B4-BE49-F238E27FC236}">
                <a16:creationId xmlns:a16="http://schemas.microsoft.com/office/drawing/2014/main" id="{804B8F79-7940-4A14-957D-C4C3082D8633}"/>
              </a:ext>
            </a:extLst>
          </p:cNvPr>
          <p:cNvPicPr>
            <a:picLocks noChangeAspect="1"/>
          </p:cNvPicPr>
          <p:nvPr/>
        </p:nvPicPr>
        <p:blipFill>
          <a:blip r:embed="rId3"/>
          <a:stretch>
            <a:fillRect/>
          </a:stretch>
        </p:blipFill>
        <p:spPr>
          <a:xfrm>
            <a:off x="7147862" y="2077"/>
            <a:ext cx="4630852" cy="6246550"/>
          </a:xfrm>
          <a:prstGeom prst="rect">
            <a:avLst/>
          </a:prstGeom>
        </p:spPr>
      </p:pic>
    </p:spTree>
    <p:extLst>
      <p:ext uri="{BB962C8B-B14F-4D97-AF65-F5344CB8AC3E}">
        <p14:creationId xmlns:p14="http://schemas.microsoft.com/office/powerpoint/2010/main" val="25808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AE94-64D4-48DE-91A2-719BB18D6DDB}"/>
              </a:ext>
            </a:extLst>
          </p:cNvPr>
          <p:cNvSpPr>
            <a:spLocks noGrp="1"/>
          </p:cNvSpPr>
          <p:nvPr>
            <p:ph type="body" sz="quarter" idx="13"/>
          </p:nvPr>
        </p:nvSpPr>
        <p:spPr/>
        <p:txBody>
          <a:bodyPr vert="horz" lIns="91440" tIns="45720" rIns="91440" bIns="45720" anchor="t"/>
          <a:lstStyle/>
          <a:p>
            <a:r>
              <a:rPr lang="en-US"/>
              <a:t>OpArt next steps</a:t>
            </a:r>
          </a:p>
        </p:txBody>
      </p:sp>
      <p:sp>
        <p:nvSpPr>
          <p:cNvPr id="3" name="Text Placeholder 2">
            <a:extLst>
              <a:ext uri="{FF2B5EF4-FFF2-40B4-BE49-F238E27FC236}">
                <a16:creationId xmlns:a16="http://schemas.microsoft.com/office/drawing/2014/main" id="{5067E5C1-55B8-4BB6-B190-0AF319F3FC01}"/>
              </a:ext>
            </a:extLst>
          </p:cNvPr>
          <p:cNvSpPr>
            <a:spLocks noGrp="1"/>
          </p:cNvSpPr>
          <p:nvPr>
            <p:ph type="body" sz="quarter" idx="12"/>
          </p:nvPr>
        </p:nvSpPr>
        <p:spPr>
          <a:xfrm>
            <a:off x="526517" y="1372996"/>
            <a:ext cx="5798939" cy="4475171"/>
          </a:xfrm>
        </p:spPr>
        <p:txBody>
          <a:bodyPr vert="horz" lIns="91440" tIns="45720" rIns="91440" bIns="45720" anchor="t"/>
          <a:lstStyle/>
          <a:p>
            <a:pPr marL="456565" indent="-456565"/>
            <a:r>
              <a:rPr lang="en-US"/>
              <a:t>Complete Collections Analysis</a:t>
            </a:r>
          </a:p>
          <a:p>
            <a:pPr marL="456565" indent="-456565"/>
            <a:r>
              <a:rPr lang="en-US"/>
              <a:t>Complete ILL data analysis</a:t>
            </a:r>
            <a:endParaRPr lang="en-US">
              <a:cs typeface="Arial"/>
            </a:endParaRPr>
          </a:p>
          <a:p>
            <a:pPr marL="456565" indent="-456565"/>
            <a:r>
              <a:rPr lang="en-US">
                <a:cs typeface="Arial"/>
              </a:rPr>
              <a:t>Publish 1st report</a:t>
            </a:r>
            <a:endParaRPr lang="en-US"/>
          </a:p>
          <a:p>
            <a:pPr marL="456565" indent="-456565"/>
            <a:r>
              <a:rPr lang="en-US">
                <a:highlight>
                  <a:srgbClr val="00FF00"/>
                </a:highlight>
              </a:rPr>
              <a:t>Partnership case studies</a:t>
            </a:r>
            <a:endParaRPr lang="en-US">
              <a:highlight>
                <a:srgbClr val="00FF00"/>
              </a:highlight>
              <a:cs typeface="Arial"/>
            </a:endParaRPr>
          </a:p>
          <a:p>
            <a:pPr marL="456565" indent="-456565"/>
            <a:r>
              <a:rPr lang="en-US"/>
              <a:t>Synthesize, report out</a:t>
            </a:r>
            <a:endParaRPr lang="en-US">
              <a:cs typeface="Arial"/>
            </a:endParaRPr>
          </a:p>
          <a:p>
            <a:pPr marL="456565" indent="-456565"/>
            <a:r>
              <a:rPr lang="en-US"/>
              <a:t>Identify areas for action and further study</a:t>
            </a:r>
            <a:endParaRPr lang="en-US">
              <a:cs typeface="Arial"/>
            </a:endParaRPr>
          </a:p>
        </p:txBody>
      </p:sp>
      <p:pic>
        <p:nvPicPr>
          <p:cNvPr id="5" name="Picture 4" descr="A picture containing ground, outdoor, tree, plant&#10;&#10;Description automatically generated">
            <a:extLst>
              <a:ext uri="{FF2B5EF4-FFF2-40B4-BE49-F238E27FC236}">
                <a16:creationId xmlns:a16="http://schemas.microsoft.com/office/drawing/2014/main" id="{804B8F79-7940-4A14-957D-C4C3082D8633}"/>
              </a:ext>
            </a:extLst>
          </p:cNvPr>
          <p:cNvPicPr>
            <a:picLocks noChangeAspect="1"/>
          </p:cNvPicPr>
          <p:nvPr/>
        </p:nvPicPr>
        <p:blipFill>
          <a:blip r:embed="rId3"/>
          <a:stretch>
            <a:fillRect/>
          </a:stretch>
        </p:blipFill>
        <p:spPr>
          <a:xfrm>
            <a:off x="7147862" y="2077"/>
            <a:ext cx="4630852" cy="6246550"/>
          </a:xfrm>
          <a:prstGeom prst="rect">
            <a:avLst/>
          </a:prstGeom>
        </p:spPr>
      </p:pic>
    </p:spTree>
    <p:extLst>
      <p:ext uri="{BB962C8B-B14F-4D97-AF65-F5344CB8AC3E}">
        <p14:creationId xmlns:p14="http://schemas.microsoft.com/office/powerpoint/2010/main" val="229536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65AA8-BA40-504F-A62D-3435B4D8DC8B}"/>
              </a:ext>
            </a:extLst>
          </p:cNvPr>
          <p:cNvSpPr>
            <a:spLocks noGrp="1"/>
          </p:cNvSpPr>
          <p:nvPr>
            <p:ph type="body" sz="quarter" idx="13"/>
          </p:nvPr>
        </p:nvSpPr>
        <p:spPr/>
        <p:txBody>
          <a:bodyPr vert="horz" lIns="91440" tIns="45720" rIns="91440" bIns="45720" anchor="t"/>
          <a:lstStyle/>
          <a:p>
            <a:r>
              <a:rPr lang="en-US" sz="4000"/>
              <a:t>OpArt case studies: existing partnerships</a:t>
            </a:r>
            <a:endParaRPr lang="en-US" sz="4000">
              <a:cs typeface="Arial"/>
            </a:endParaRPr>
          </a:p>
        </p:txBody>
      </p:sp>
      <p:sp>
        <p:nvSpPr>
          <p:cNvPr id="3" name="Text Placeholder 2">
            <a:extLst>
              <a:ext uri="{FF2B5EF4-FFF2-40B4-BE49-F238E27FC236}">
                <a16:creationId xmlns:a16="http://schemas.microsoft.com/office/drawing/2014/main" id="{96DC7445-3044-C24D-97F6-0EDEB6FC3B6E}"/>
              </a:ext>
            </a:extLst>
          </p:cNvPr>
          <p:cNvSpPr>
            <a:spLocks noGrp="1"/>
          </p:cNvSpPr>
          <p:nvPr>
            <p:ph type="body" sz="quarter" idx="12"/>
          </p:nvPr>
        </p:nvSpPr>
        <p:spPr>
          <a:xfrm>
            <a:off x="454382" y="3432454"/>
            <a:ext cx="11252197" cy="2868794"/>
          </a:xfrm>
        </p:spPr>
        <p:txBody>
          <a:bodyPr vert="horz" lIns="91440" tIns="45720" rIns="91440" bIns="45720" anchor="t"/>
          <a:lstStyle/>
          <a:p>
            <a:pPr marL="0" indent="0">
              <a:spcBef>
                <a:spcPts val="0"/>
              </a:spcBef>
              <a:buNone/>
            </a:pPr>
            <a:r>
              <a:rPr lang="en-US" sz="2400"/>
              <a:t>Some of the criteria we have in mind for the partnership case studies: </a:t>
            </a:r>
            <a:endParaRPr lang="en-US" sz="2400">
              <a:ea typeface="+mn-lt"/>
              <a:cs typeface="+mn-lt"/>
            </a:endParaRPr>
          </a:p>
          <a:p>
            <a:pPr marL="876300" lvl="1" indent="-342900">
              <a:spcBef>
                <a:spcPts val="0"/>
              </a:spcBef>
            </a:pPr>
            <a:r>
              <a:rPr lang="en-US" sz="2000"/>
              <a:t>2 or more organizations </a:t>
            </a:r>
            <a:endParaRPr lang="en-US" sz="2000">
              <a:ea typeface="+mn-lt"/>
              <a:cs typeface="+mn-lt"/>
            </a:endParaRPr>
          </a:p>
          <a:p>
            <a:pPr marL="876300" lvl="1" indent="-342900">
              <a:spcBef>
                <a:spcPts val="0"/>
              </a:spcBef>
            </a:pPr>
            <a:r>
              <a:rPr lang="en-US" sz="2000"/>
              <a:t>Similar or different library types </a:t>
            </a:r>
            <a:endParaRPr lang="en-US" sz="2000">
              <a:ea typeface="+mn-lt"/>
              <a:cs typeface="+mn-lt"/>
            </a:endParaRPr>
          </a:p>
          <a:p>
            <a:pPr marL="1333500" lvl="2" indent="-342900">
              <a:spcBef>
                <a:spcPts val="0"/>
              </a:spcBef>
            </a:pPr>
            <a:r>
              <a:rPr lang="en-US" sz="2000"/>
              <a:t>Art and art </a:t>
            </a:r>
            <a:endParaRPr lang="en-US" sz="2000">
              <a:ea typeface="+mn-lt"/>
              <a:cs typeface="+mn-lt"/>
            </a:endParaRPr>
          </a:p>
          <a:p>
            <a:pPr marL="1333500" lvl="2" indent="-342900">
              <a:spcBef>
                <a:spcPts val="0"/>
              </a:spcBef>
            </a:pPr>
            <a:r>
              <a:rPr lang="en-US" sz="2000"/>
              <a:t>Art and academic </a:t>
            </a:r>
            <a:endParaRPr lang="en-US" sz="2000">
              <a:ea typeface="+mn-lt"/>
              <a:cs typeface="+mn-lt"/>
            </a:endParaRPr>
          </a:p>
          <a:p>
            <a:pPr marL="1333500" lvl="2" indent="-342900">
              <a:spcBef>
                <a:spcPts val="0"/>
              </a:spcBef>
            </a:pPr>
            <a:r>
              <a:rPr lang="en-US" sz="2000"/>
              <a:t>Art and public </a:t>
            </a:r>
            <a:endParaRPr lang="en-US" sz="2000">
              <a:ea typeface="+mn-lt"/>
              <a:cs typeface="+mn-lt"/>
            </a:endParaRPr>
          </a:p>
          <a:p>
            <a:pPr marL="914400" lvl="1" indent="-457200">
              <a:spcBef>
                <a:spcPts val="0"/>
              </a:spcBef>
            </a:pPr>
            <a:r>
              <a:rPr lang="en-US" sz="2000">
                <a:ea typeface="+mn-lt"/>
                <a:cs typeface="+mn-lt"/>
              </a:rPr>
              <a:t>Might partnerships in other domains provide insight?</a:t>
            </a:r>
          </a:p>
          <a:p>
            <a:pPr marL="1276350" lvl="2" indent="-285750">
              <a:spcBef>
                <a:spcPts val="0"/>
              </a:spcBef>
              <a:buFont typeface="Arial,Sans-Serif"/>
              <a:buChar char="–"/>
            </a:pPr>
            <a:endParaRPr lang="en-US" sz="2000">
              <a:ea typeface="+mn-lt"/>
              <a:cs typeface="+mn-lt"/>
            </a:endParaRPr>
          </a:p>
        </p:txBody>
      </p:sp>
      <p:sp>
        <p:nvSpPr>
          <p:cNvPr id="5" name="TextBox 4">
            <a:extLst>
              <a:ext uri="{FF2B5EF4-FFF2-40B4-BE49-F238E27FC236}">
                <a16:creationId xmlns:a16="http://schemas.microsoft.com/office/drawing/2014/main" id="{C4956AEC-7F7C-E7E1-3CE2-DAD1180DA831}"/>
              </a:ext>
            </a:extLst>
          </p:cNvPr>
          <p:cNvSpPr txBox="1"/>
          <p:nvPr/>
        </p:nvSpPr>
        <p:spPr>
          <a:xfrm>
            <a:off x="614493" y="1510355"/>
            <a:ext cx="11176683" cy="1538883"/>
          </a:xfrm>
          <a:custGeom>
            <a:avLst/>
            <a:gdLst>
              <a:gd name="connsiteX0" fmla="*/ 0 w 11176683"/>
              <a:gd name="connsiteY0" fmla="*/ 0 h 1538883"/>
              <a:gd name="connsiteX1" fmla="*/ 586776 w 11176683"/>
              <a:gd name="connsiteY1" fmla="*/ 0 h 1538883"/>
              <a:gd name="connsiteX2" fmla="*/ 1397085 w 11176683"/>
              <a:gd name="connsiteY2" fmla="*/ 0 h 1538883"/>
              <a:gd name="connsiteX3" fmla="*/ 1872094 w 11176683"/>
              <a:gd name="connsiteY3" fmla="*/ 0 h 1538883"/>
              <a:gd name="connsiteX4" fmla="*/ 2682404 w 11176683"/>
              <a:gd name="connsiteY4" fmla="*/ 0 h 1538883"/>
              <a:gd name="connsiteX5" fmla="*/ 3492713 w 11176683"/>
              <a:gd name="connsiteY5" fmla="*/ 0 h 1538883"/>
              <a:gd name="connsiteX6" fmla="*/ 4414790 w 11176683"/>
              <a:gd name="connsiteY6" fmla="*/ 0 h 1538883"/>
              <a:gd name="connsiteX7" fmla="*/ 5113332 w 11176683"/>
              <a:gd name="connsiteY7" fmla="*/ 0 h 1538883"/>
              <a:gd name="connsiteX8" fmla="*/ 5476575 w 11176683"/>
              <a:gd name="connsiteY8" fmla="*/ 0 h 1538883"/>
              <a:gd name="connsiteX9" fmla="*/ 5951584 w 11176683"/>
              <a:gd name="connsiteY9" fmla="*/ 0 h 1538883"/>
              <a:gd name="connsiteX10" fmla="*/ 6650126 w 11176683"/>
              <a:gd name="connsiteY10" fmla="*/ 0 h 1538883"/>
              <a:gd name="connsiteX11" fmla="*/ 7348669 w 11176683"/>
              <a:gd name="connsiteY11" fmla="*/ 0 h 1538883"/>
              <a:gd name="connsiteX12" fmla="*/ 8158979 w 11176683"/>
              <a:gd name="connsiteY12" fmla="*/ 0 h 1538883"/>
              <a:gd name="connsiteX13" fmla="*/ 8633988 w 11176683"/>
              <a:gd name="connsiteY13" fmla="*/ 0 h 1538883"/>
              <a:gd name="connsiteX14" fmla="*/ 9108997 w 11176683"/>
              <a:gd name="connsiteY14" fmla="*/ 0 h 1538883"/>
              <a:gd name="connsiteX15" fmla="*/ 9584006 w 11176683"/>
              <a:gd name="connsiteY15" fmla="*/ 0 h 1538883"/>
              <a:gd name="connsiteX16" fmla="*/ 10282548 w 11176683"/>
              <a:gd name="connsiteY16" fmla="*/ 0 h 1538883"/>
              <a:gd name="connsiteX17" fmla="*/ 11176683 w 11176683"/>
              <a:gd name="connsiteY17" fmla="*/ 0 h 1538883"/>
              <a:gd name="connsiteX18" fmla="*/ 11176683 w 11176683"/>
              <a:gd name="connsiteY18" fmla="*/ 466795 h 1538883"/>
              <a:gd name="connsiteX19" fmla="*/ 11176683 w 11176683"/>
              <a:gd name="connsiteY19" fmla="*/ 948978 h 1538883"/>
              <a:gd name="connsiteX20" fmla="*/ 11176683 w 11176683"/>
              <a:gd name="connsiteY20" fmla="*/ 1538883 h 1538883"/>
              <a:gd name="connsiteX21" fmla="*/ 10478140 w 11176683"/>
              <a:gd name="connsiteY21" fmla="*/ 1538883 h 1538883"/>
              <a:gd name="connsiteX22" fmla="*/ 10114898 w 11176683"/>
              <a:gd name="connsiteY22" fmla="*/ 1538883 h 1538883"/>
              <a:gd name="connsiteX23" fmla="*/ 9192822 w 11176683"/>
              <a:gd name="connsiteY23" fmla="*/ 1538883 h 1538883"/>
              <a:gd name="connsiteX24" fmla="*/ 8606046 w 11176683"/>
              <a:gd name="connsiteY24" fmla="*/ 1538883 h 1538883"/>
              <a:gd name="connsiteX25" fmla="*/ 8131037 w 11176683"/>
              <a:gd name="connsiteY25" fmla="*/ 1538883 h 1538883"/>
              <a:gd name="connsiteX26" fmla="*/ 7432494 w 11176683"/>
              <a:gd name="connsiteY26" fmla="*/ 1538883 h 1538883"/>
              <a:gd name="connsiteX27" fmla="*/ 6510418 w 11176683"/>
              <a:gd name="connsiteY27" fmla="*/ 1538883 h 1538883"/>
              <a:gd name="connsiteX28" fmla="*/ 5923642 w 11176683"/>
              <a:gd name="connsiteY28" fmla="*/ 1538883 h 1538883"/>
              <a:gd name="connsiteX29" fmla="*/ 5560400 w 11176683"/>
              <a:gd name="connsiteY29" fmla="*/ 1538883 h 1538883"/>
              <a:gd name="connsiteX30" fmla="*/ 5085391 w 11176683"/>
              <a:gd name="connsiteY30" fmla="*/ 1538883 h 1538883"/>
              <a:gd name="connsiteX31" fmla="*/ 4275081 w 11176683"/>
              <a:gd name="connsiteY31" fmla="*/ 1538883 h 1538883"/>
              <a:gd name="connsiteX32" fmla="*/ 3576539 w 11176683"/>
              <a:gd name="connsiteY32" fmla="*/ 1538883 h 1538883"/>
              <a:gd name="connsiteX33" fmla="*/ 2654462 w 11176683"/>
              <a:gd name="connsiteY33" fmla="*/ 1538883 h 1538883"/>
              <a:gd name="connsiteX34" fmla="*/ 1955920 w 11176683"/>
              <a:gd name="connsiteY34" fmla="*/ 1538883 h 1538883"/>
              <a:gd name="connsiteX35" fmla="*/ 1033843 w 11176683"/>
              <a:gd name="connsiteY35" fmla="*/ 1538883 h 1538883"/>
              <a:gd name="connsiteX36" fmla="*/ 0 w 11176683"/>
              <a:gd name="connsiteY36" fmla="*/ 1538883 h 1538883"/>
              <a:gd name="connsiteX37" fmla="*/ 0 w 11176683"/>
              <a:gd name="connsiteY37" fmla="*/ 1041311 h 1538883"/>
              <a:gd name="connsiteX38" fmla="*/ 0 w 11176683"/>
              <a:gd name="connsiteY38" fmla="*/ 497572 h 1538883"/>
              <a:gd name="connsiteX39" fmla="*/ 0 w 11176683"/>
              <a:gd name="connsiteY39" fmla="*/ 0 h 153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76683" h="1538883" fill="none" extrusionOk="0">
                <a:moveTo>
                  <a:pt x="0" y="0"/>
                </a:moveTo>
                <a:cubicBezTo>
                  <a:pt x="218433" y="25703"/>
                  <a:pt x="401736" y="4039"/>
                  <a:pt x="586776" y="0"/>
                </a:cubicBezTo>
                <a:cubicBezTo>
                  <a:pt x="771816" y="-4039"/>
                  <a:pt x="1152643" y="35101"/>
                  <a:pt x="1397085" y="0"/>
                </a:cubicBezTo>
                <a:cubicBezTo>
                  <a:pt x="1641527" y="-35101"/>
                  <a:pt x="1712187" y="-14810"/>
                  <a:pt x="1872094" y="0"/>
                </a:cubicBezTo>
                <a:cubicBezTo>
                  <a:pt x="2032001" y="14810"/>
                  <a:pt x="2318552" y="-11443"/>
                  <a:pt x="2682404" y="0"/>
                </a:cubicBezTo>
                <a:cubicBezTo>
                  <a:pt x="3046256" y="11443"/>
                  <a:pt x="3324888" y="9364"/>
                  <a:pt x="3492713" y="0"/>
                </a:cubicBezTo>
                <a:cubicBezTo>
                  <a:pt x="3660538" y="-9364"/>
                  <a:pt x="4192759" y="44162"/>
                  <a:pt x="4414790" y="0"/>
                </a:cubicBezTo>
                <a:cubicBezTo>
                  <a:pt x="4636821" y="-44162"/>
                  <a:pt x="4860067" y="-7168"/>
                  <a:pt x="5113332" y="0"/>
                </a:cubicBezTo>
                <a:cubicBezTo>
                  <a:pt x="5366597" y="7168"/>
                  <a:pt x="5393876" y="-4261"/>
                  <a:pt x="5476575" y="0"/>
                </a:cubicBezTo>
                <a:cubicBezTo>
                  <a:pt x="5559274" y="4261"/>
                  <a:pt x="5750287" y="-4281"/>
                  <a:pt x="5951584" y="0"/>
                </a:cubicBezTo>
                <a:cubicBezTo>
                  <a:pt x="6152881" y="4281"/>
                  <a:pt x="6487860" y="-5414"/>
                  <a:pt x="6650126" y="0"/>
                </a:cubicBezTo>
                <a:cubicBezTo>
                  <a:pt x="6812392" y="5414"/>
                  <a:pt x="7207660" y="-14432"/>
                  <a:pt x="7348669" y="0"/>
                </a:cubicBezTo>
                <a:cubicBezTo>
                  <a:pt x="7489678" y="14432"/>
                  <a:pt x="7796870" y="1509"/>
                  <a:pt x="8158979" y="0"/>
                </a:cubicBezTo>
                <a:cubicBezTo>
                  <a:pt x="8521088" y="-1509"/>
                  <a:pt x="8432105" y="-22654"/>
                  <a:pt x="8633988" y="0"/>
                </a:cubicBezTo>
                <a:cubicBezTo>
                  <a:pt x="8835871" y="22654"/>
                  <a:pt x="8975162" y="-7581"/>
                  <a:pt x="9108997" y="0"/>
                </a:cubicBezTo>
                <a:cubicBezTo>
                  <a:pt x="9242832" y="7581"/>
                  <a:pt x="9462878" y="-13152"/>
                  <a:pt x="9584006" y="0"/>
                </a:cubicBezTo>
                <a:cubicBezTo>
                  <a:pt x="9705134" y="13152"/>
                  <a:pt x="10086783" y="25223"/>
                  <a:pt x="10282548" y="0"/>
                </a:cubicBezTo>
                <a:cubicBezTo>
                  <a:pt x="10478313" y="-25223"/>
                  <a:pt x="10866439" y="35015"/>
                  <a:pt x="11176683" y="0"/>
                </a:cubicBezTo>
                <a:cubicBezTo>
                  <a:pt x="11177019" y="147997"/>
                  <a:pt x="11155108" y="332743"/>
                  <a:pt x="11176683" y="466795"/>
                </a:cubicBezTo>
                <a:cubicBezTo>
                  <a:pt x="11198258" y="600848"/>
                  <a:pt x="11176049" y="841524"/>
                  <a:pt x="11176683" y="948978"/>
                </a:cubicBezTo>
                <a:cubicBezTo>
                  <a:pt x="11177317" y="1056432"/>
                  <a:pt x="11193260" y="1263364"/>
                  <a:pt x="11176683" y="1538883"/>
                </a:cubicBezTo>
                <a:cubicBezTo>
                  <a:pt x="10846141" y="1528555"/>
                  <a:pt x="10752099" y="1515627"/>
                  <a:pt x="10478140" y="1538883"/>
                </a:cubicBezTo>
                <a:cubicBezTo>
                  <a:pt x="10204181" y="1562139"/>
                  <a:pt x="10226217" y="1521187"/>
                  <a:pt x="10114898" y="1538883"/>
                </a:cubicBezTo>
                <a:cubicBezTo>
                  <a:pt x="10003579" y="1556579"/>
                  <a:pt x="9495306" y="1540003"/>
                  <a:pt x="9192822" y="1538883"/>
                </a:cubicBezTo>
                <a:cubicBezTo>
                  <a:pt x="8890338" y="1537763"/>
                  <a:pt x="8793522" y="1533141"/>
                  <a:pt x="8606046" y="1538883"/>
                </a:cubicBezTo>
                <a:cubicBezTo>
                  <a:pt x="8418570" y="1544625"/>
                  <a:pt x="8366486" y="1549563"/>
                  <a:pt x="8131037" y="1538883"/>
                </a:cubicBezTo>
                <a:cubicBezTo>
                  <a:pt x="7895588" y="1528203"/>
                  <a:pt x="7620357" y="1529675"/>
                  <a:pt x="7432494" y="1538883"/>
                </a:cubicBezTo>
                <a:cubicBezTo>
                  <a:pt x="7244631" y="1548091"/>
                  <a:pt x="6825797" y="1556441"/>
                  <a:pt x="6510418" y="1538883"/>
                </a:cubicBezTo>
                <a:cubicBezTo>
                  <a:pt x="6195039" y="1521325"/>
                  <a:pt x="6213825" y="1560963"/>
                  <a:pt x="5923642" y="1538883"/>
                </a:cubicBezTo>
                <a:cubicBezTo>
                  <a:pt x="5633459" y="1516803"/>
                  <a:pt x="5703188" y="1529952"/>
                  <a:pt x="5560400" y="1538883"/>
                </a:cubicBezTo>
                <a:cubicBezTo>
                  <a:pt x="5417612" y="1547814"/>
                  <a:pt x="5216321" y="1538418"/>
                  <a:pt x="5085391" y="1538883"/>
                </a:cubicBezTo>
                <a:cubicBezTo>
                  <a:pt x="4954461" y="1539348"/>
                  <a:pt x="4542650" y="1540293"/>
                  <a:pt x="4275081" y="1538883"/>
                </a:cubicBezTo>
                <a:cubicBezTo>
                  <a:pt x="4007512" y="1537474"/>
                  <a:pt x="3847486" y="1564501"/>
                  <a:pt x="3576539" y="1538883"/>
                </a:cubicBezTo>
                <a:cubicBezTo>
                  <a:pt x="3305592" y="1513265"/>
                  <a:pt x="2913882" y="1525866"/>
                  <a:pt x="2654462" y="1538883"/>
                </a:cubicBezTo>
                <a:cubicBezTo>
                  <a:pt x="2395042" y="1551900"/>
                  <a:pt x="2206871" y="1533187"/>
                  <a:pt x="1955920" y="1538883"/>
                </a:cubicBezTo>
                <a:cubicBezTo>
                  <a:pt x="1704969" y="1544579"/>
                  <a:pt x="1219056" y="1509204"/>
                  <a:pt x="1033843" y="1538883"/>
                </a:cubicBezTo>
                <a:cubicBezTo>
                  <a:pt x="848630" y="1568562"/>
                  <a:pt x="253264" y="1566676"/>
                  <a:pt x="0" y="1538883"/>
                </a:cubicBezTo>
                <a:cubicBezTo>
                  <a:pt x="10697" y="1419568"/>
                  <a:pt x="-10336" y="1261504"/>
                  <a:pt x="0" y="1041311"/>
                </a:cubicBezTo>
                <a:cubicBezTo>
                  <a:pt x="10336" y="821118"/>
                  <a:pt x="2934" y="747656"/>
                  <a:pt x="0" y="497572"/>
                </a:cubicBezTo>
                <a:cubicBezTo>
                  <a:pt x="-2934" y="247488"/>
                  <a:pt x="-10620" y="178989"/>
                  <a:pt x="0" y="0"/>
                </a:cubicBezTo>
                <a:close/>
              </a:path>
              <a:path w="11176683" h="1538883" stroke="0" extrusionOk="0">
                <a:moveTo>
                  <a:pt x="0" y="0"/>
                </a:moveTo>
                <a:cubicBezTo>
                  <a:pt x="191199" y="26210"/>
                  <a:pt x="459167" y="-3611"/>
                  <a:pt x="586776" y="0"/>
                </a:cubicBezTo>
                <a:cubicBezTo>
                  <a:pt x="714385" y="3611"/>
                  <a:pt x="857445" y="23638"/>
                  <a:pt x="1061785" y="0"/>
                </a:cubicBezTo>
                <a:cubicBezTo>
                  <a:pt x="1266125" y="-23638"/>
                  <a:pt x="1349736" y="14631"/>
                  <a:pt x="1536794" y="0"/>
                </a:cubicBezTo>
                <a:cubicBezTo>
                  <a:pt x="1723852" y="-14631"/>
                  <a:pt x="1812065" y="10138"/>
                  <a:pt x="1900036" y="0"/>
                </a:cubicBezTo>
                <a:cubicBezTo>
                  <a:pt x="1988007" y="-10138"/>
                  <a:pt x="2169804" y="16620"/>
                  <a:pt x="2263278" y="0"/>
                </a:cubicBezTo>
                <a:cubicBezTo>
                  <a:pt x="2356752" y="-16620"/>
                  <a:pt x="2552818" y="-6988"/>
                  <a:pt x="2626521" y="0"/>
                </a:cubicBezTo>
                <a:cubicBezTo>
                  <a:pt x="2700224" y="6988"/>
                  <a:pt x="3166936" y="-7294"/>
                  <a:pt x="3436830" y="0"/>
                </a:cubicBezTo>
                <a:cubicBezTo>
                  <a:pt x="3706724" y="7294"/>
                  <a:pt x="3628940" y="8599"/>
                  <a:pt x="3800072" y="0"/>
                </a:cubicBezTo>
                <a:cubicBezTo>
                  <a:pt x="3971204" y="-8599"/>
                  <a:pt x="4083932" y="-8467"/>
                  <a:pt x="4275081" y="0"/>
                </a:cubicBezTo>
                <a:cubicBezTo>
                  <a:pt x="4466230" y="8467"/>
                  <a:pt x="4528636" y="10669"/>
                  <a:pt x="4750090" y="0"/>
                </a:cubicBezTo>
                <a:cubicBezTo>
                  <a:pt x="4971544" y="-10669"/>
                  <a:pt x="5261982" y="10467"/>
                  <a:pt x="5672167" y="0"/>
                </a:cubicBezTo>
                <a:cubicBezTo>
                  <a:pt x="6082352" y="-10467"/>
                  <a:pt x="5959524" y="2155"/>
                  <a:pt x="6035409" y="0"/>
                </a:cubicBezTo>
                <a:cubicBezTo>
                  <a:pt x="6111294" y="-2155"/>
                  <a:pt x="6297404" y="12297"/>
                  <a:pt x="6398651" y="0"/>
                </a:cubicBezTo>
                <a:cubicBezTo>
                  <a:pt x="6499898" y="-12297"/>
                  <a:pt x="7098453" y="11946"/>
                  <a:pt x="7320727" y="0"/>
                </a:cubicBezTo>
                <a:cubicBezTo>
                  <a:pt x="7543001" y="-11946"/>
                  <a:pt x="7637790" y="-17800"/>
                  <a:pt x="7795736" y="0"/>
                </a:cubicBezTo>
                <a:cubicBezTo>
                  <a:pt x="7953682" y="17800"/>
                  <a:pt x="8122703" y="24868"/>
                  <a:pt x="8382512" y="0"/>
                </a:cubicBezTo>
                <a:cubicBezTo>
                  <a:pt x="8642321" y="-24868"/>
                  <a:pt x="9052183" y="-23676"/>
                  <a:pt x="9304589" y="0"/>
                </a:cubicBezTo>
                <a:cubicBezTo>
                  <a:pt x="9556995" y="23676"/>
                  <a:pt x="9725888" y="-33193"/>
                  <a:pt x="10114898" y="0"/>
                </a:cubicBezTo>
                <a:cubicBezTo>
                  <a:pt x="10503908" y="33193"/>
                  <a:pt x="10864843" y="-30988"/>
                  <a:pt x="11176683" y="0"/>
                </a:cubicBezTo>
                <a:cubicBezTo>
                  <a:pt x="11191334" y="190784"/>
                  <a:pt x="11157203" y="271900"/>
                  <a:pt x="11176683" y="466795"/>
                </a:cubicBezTo>
                <a:cubicBezTo>
                  <a:pt x="11196163" y="661690"/>
                  <a:pt x="11183464" y="788508"/>
                  <a:pt x="11176683" y="948978"/>
                </a:cubicBezTo>
                <a:cubicBezTo>
                  <a:pt x="11169902" y="1109448"/>
                  <a:pt x="11149201" y="1321932"/>
                  <a:pt x="11176683" y="1538883"/>
                </a:cubicBezTo>
                <a:cubicBezTo>
                  <a:pt x="10999066" y="1533254"/>
                  <a:pt x="10843667" y="1551261"/>
                  <a:pt x="10589907" y="1538883"/>
                </a:cubicBezTo>
                <a:cubicBezTo>
                  <a:pt x="10336147" y="1526505"/>
                  <a:pt x="10100391" y="1527585"/>
                  <a:pt x="9891364" y="1538883"/>
                </a:cubicBezTo>
                <a:cubicBezTo>
                  <a:pt x="9682337" y="1550181"/>
                  <a:pt x="9269915" y="1550738"/>
                  <a:pt x="9081055" y="1538883"/>
                </a:cubicBezTo>
                <a:cubicBezTo>
                  <a:pt x="8892195" y="1527028"/>
                  <a:pt x="8588404" y="1500758"/>
                  <a:pt x="8158979" y="1538883"/>
                </a:cubicBezTo>
                <a:cubicBezTo>
                  <a:pt x="7729554" y="1577008"/>
                  <a:pt x="7853027" y="1546881"/>
                  <a:pt x="7683970" y="1538883"/>
                </a:cubicBezTo>
                <a:cubicBezTo>
                  <a:pt x="7514913" y="1530885"/>
                  <a:pt x="7211139" y="1512520"/>
                  <a:pt x="6761893" y="1538883"/>
                </a:cubicBezTo>
                <a:cubicBezTo>
                  <a:pt x="6312647" y="1565246"/>
                  <a:pt x="6552630" y="1553774"/>
                  <a:pt x="6398651" y="1538883"/>
                </a:cubicBezTo>
                <a:cubicBezTo>
                  <a:pt x="6244672" y="1523992"/>
                  <a:pt x="6177186" y="1521905"/>
                  <a:pt x="6035409" y="1538883"/>
                </a:cubicBezTo>
                <a:cubicBezTo>
                  <a:pt x="5893632" y="1555861"/>
                  <a:pt x="5471018" y="1530905"/>
                  <a:pt x="5225099" y="1538883"/>
                </a:cubicBezTo>
                <a:cubicBezTo>
                  <a:pt x="4979180" y="1546862"/>
                  <a:pt x="4940709" y="1530089"/>
                  <a:pt x="4861857" y="1538883"/>
                </a:cubicBezTo>
                <a:cubicBezTo>
                  <a:pt x="4783005" y="1547677"/>
                  <a:pt x="4520833" y="1566556"/>
                  <a:pt x="4275081" y="1538883"/>
                </a:cubicBezTo>
                <a:cubicBezTo>
                  <a:pt x="4029329" y="1511210"/>
                  <a:pt x="4001971" y="1549925"/>
                  <a:pt x="3911839" y="1538883"/>
                </a:cubicBezTo>
                <a:cubicBezTo>
                  <a:pt x="3821707" y="1527841"/>
                  <a:pt x="3649548" y="1541758"/>
                  <a:pt x="3548597" y="1538883"/>
                </a:cubicBezTo>
                <a:cubicBezTo>
                  <a:pt x="3447646" y="1536008"/>
                  <a:pt x="2942415" y="1516106"/>
                  <a:pt x="2738287" y="1538883"/>
                </a:cubicBezTo>
                <a:cubicBezTo>
                  <a:pt x="2534159" y="1561661"/>
                  <a:pt x="2254320" y="1514743"/>
                  <a:pt x="1927978" y="1538883"/>
                </a:cubicBezTo>
                <a:cubicBezTo>
                  <a:pt x="1601636" y="1563023"/>
                  <a:pt x="1222294" y="1536648"/>
                  <a:pt x="1005901" y="1538883"/>
                </a:cubicBezTo>
                <a:cubicBezTo>
                  <a:pt x="789508" y="1541118"/>
                  <a:pt x="460699" y="1551394"/>
                  <a:pt x="0" y="1538883"/>
                </a:cubicBezTo>
                <a:cubicBezTo>
                  <a:pt x="-13630" y="1360595"/>
                  <a:pt x="8107" y="1191970"/>
                  <a:pt x="0" y="1056700"/>
                </a:cubicBezTo>
                <a:cubicBezTo>
                  <a:pt x="-8107" y="921430"/>
                  <a:pt x="-10214" y="699808"/>
                  <a:pt x="0" y="528350"/>
                </a:cubicBezTo>
                <a:cubicBezTo>
                  <a:pt x="10214" y="356892"/>
                  <a:pt x="-17466" y="208647"/>
                  <a:pt x="0" y="0"/>
                </a:cubicBezTo>
                <a:close/>
              </a:path>
            </a:pathLst>
          </a:custGeom>
          <a:solidFill>
            <a:schemeClr val="accent6">
              <a:lumMod val="75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chemeClr val="bg1"/>
                </a:solidFill>
                <a:latin typeface="Calibri"/>
                <a:ea typeface="+mn-lt"/>
                <a:cs typeface="Calibri"/>
              </a:rPr>
              <a:t>The goal of the OpArt project is to help art libraries identify potential collaborative models to address shared sustainability barriers and consider practically what institutions will need to make these models operational.  </a:t>
            </a:r>
            <a:endParaRPr lang="en-US" sz="2400" i="1">
              <a:solidFill>
                <a:schemeClr val="bg1"/>
              </a:solidFill>
              <a:ea typeface="+mn-lt"/>
              <a:cs typeface="+mn-lt"/>
            </a:endParaRPr>
          </a:p>
          <a:p>
            <a:endParaRPr lang="en-US" sz="2200" b="1" i="1">
              <a:solidFill>
                <a:srgbClr val="FFFFFF"/>
              </a:solidFill>
              <a:ea typeface="+mn-lt"/>
              <a:cs typeface="+mn-lt"/>
            </a:endParaRPr>
          </a:p>
        </p:txBody>
      </p:sp>
    </p:spTree>
    <p:extLst>
      <p:ext uri="{BB962C8B-B14F-4D97-AF65-F5344CB8AC3E}">
        <p14:creationId xmlns:p14="http://schemas.microsoft.com/office/powerpoint/2010/main" val="34792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44683-E01F-4798-B52B-EEE8E2F973BD}"/>
              </a:ext>
            </a:extLst>
          </p:cNvPr>
          <p:cNvSpPr>
            <a:spLocks noGrp="1"/>
          </p:cNvSpPr>
          <p:nvPr>
            <p:ph type="body" sz="quarter" idx="10"/>
          </p:nvPr>
        </p:nvSpPr>
        <p:spPr/>
        <p:txBody>
          <a:bodyPr/>
          <a:lstStyle/>
          <a:p>
            <a:r>
              <a:rPr lang="en-US"/>
              <a:t>discussion</a:t>
            </a:r>
          </a:p>
        </p:txBody>
      </p:sp>
      <p:sp>
        <p:nvSpPr>
          <p:cNvPr id="3" name="Text Placeholder 2">
            <a:extLst>
              <a:ext uri="{FF2B5EF4-FFF2-40B4-BE49-F238E27FC236}">
                <a16:creationId xmlns:a16="http://schemas.microsoft.com/office/drawing/2014/main" id="{8C28124D-2EA2-4635-A658-E29B78C76D0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4985F70-1119-43AC-9614-659B5AF368C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17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0B8918-48B4-B24B-849C-AB7BDCA80BA1}"/>
              </a:ext>
            </a:extLst>
          </p:cNvPr>
          <p:cNvSpPr txBox="1"/>
          <p:nvPr/>
        </p:nvSpPr>
        <p:spPr>
          <a:xfrm>
            <a:off x="560414" y="674402"/>
            <a:ext cx="11071175" cy="5509200"/>
          </a:xfrm>
          <a:prstGeom prst="rect">
            <a:avLst/>
          </a:prstGeom>
          <a:noFill/>
        </p:spPr>
        <p:txBody>
          <a:bodyPr wrap="square" rtlCol="0">
            <a:spAutoFit/>
          </a:bodyPr>
          <a:lstStyle/>
          <a:p>
            <a:pPr algn="ctr" defTabSz="609585"/>
            <a:r>
              <a:rPr lang="en-US" sz="4000">
                <a:solidFill>
                  <a:srgbClr val="000000"/>
                </a:solidFill>
                <a:latin typeface="Arial"/>
                <a:ea typeface="Times New Roman" panose="02020603050405020304" pitchFamily="18" charset="0"/>
                <a:cs typeface="Times New Roman" panose="02020603050405020304" pitchFamily="18" charset="0"/>
              </a:rPr>
              <a:t>The</a:t>
            </a:r>
            <a:r>
              <a:rPr lang="en-US" sz="4000">
                <a:solidFill>
                  <a:srgbClr val="444444"/>
                </a:solidFill>
                <a:latin typeface="Arial"/>
                <a:ea typeface="Times New Roman" panose="02020603050405020304" pitchFamily="18" charset="0"/>
                <a:cs typeface="Times New Roman" panose="02020603050405020304" pitchFamily="18" charset="0"/>
              </a:rPr>
              <a:t> </a:t>
            </a:r>
            <a:r>
              <a:rPr lang="en-US" sz="4000" b="1">
                <a:solidFill>
                  <a:srgbClr val="8A1B61"/>
                </a:solidFill>
                <a:latin typeface="Arial"/>
                <a:ea typeface="Times New Roman" panose="02020603050405020304" pitchFamily="18" charset="0"/>
                <a:cs typeface="Times New Roman" panose="02020603050405020304" pitchFamily="18" charset="0"/>
              </a:rPr>
              <a:t>Research Library Partnership </a:t>
            </a:r>
            <a:r>
              <a:rPr lang="en-US" sz="4000">
                <a:solidFill>
                  <a:srgbClr val="000000"/>
                </a:solidFill>
                <a:latin typeface="Arial"/>
                <a:ea typeface="Times New Roman" panose="02020603050405020304" pitchFamily="18" charset="0"/>
                <a:cs typeface="Times New Roman" panose="02020603050405020304" pitchFamily="18" charset="0"/>
              </a:rPr>
              <a:t>is a program of the Research Division of OCLC   </a:t>
            </a:r>
          </a:p>
          <a:p>
            <a:pPr algn="ctr" defTabSz="609585"/>
            <a:endParaRPr lang="en-US" sz="4000">
              <a:solidFill>
                <a:srgbClr val="000000"/>
              </a:solidFill>
              <a:latin typeface="Arial"/>
              <a:ea typeface="Times New Roman" panose="02020603050405020304" pitchFamily="18" charset="0"/>
              <a:cs typeface="Times New Roman" panose="02020603050405020304" pitchFamily="18" charset="0"/>
            </a:endParaRPr>
          </a:p>
          <a:p>
            <a:pPr algn="ctr" defTabSz="609585"/>
            <a:r>
              <a:rPr lang="en-US" sz="4000">
                <a:solidFill>
                  <a:srgbClr val="000000"/>
                </a:solidFill>
                <a:latin typeface="Arial"/>
                <a:ea typeface="Times New Roman" panose="02020603050405020304" pitchFamily="18" charset="0"/>
                <a:cs typeface="Times New Roman" panose="02020603050405020304" pitchFamily="18" charset="0"/>
              </a:rPr>
              <a:t>It provides a unique </a:t>
            </a:r>
            <a:r>
              <a:rPr lang="en-US" sz="4000" b="1">
                <a:solidFill>
                  <a:srgbClr val="236192"/>
                </a:solidFill>
                <a:latin typeface="Arial"/>
                <a:ea typeface="Times New Roman" panose="02020603050405020304" pitchFamily="18" charset="0"/>
                <a:cs typeface="Times New Roman" panose="02020603050405020304" pitchFamily="18" charset="0"/>
              </a:rPr>
              <a:t>transnational</a:t>
            </a:r>
            <a:r>
              <a:rPr lang="en-US" sz="4000">
                <a:solidFill>
                  <a:srgbClr val="000000"/>
                </a:solidFill>
                <a:latin typeface="Arial"/>
                <a:ea typeface="Times New Roman" panose="02020603050405020304" pitchFamily="18" charset="0"/>
                <a:cs typeface="Times New Roman" panose="02020603050405020304" pitchFamily="18" charset="0"/>
              </a:rPr>
              <a:t> collaborative </a:t>
            </a:r>
            <a:r>
              <a:rPr lang="en-US" sz="4000" b="1">
                <a:solidFill>
                  <a:srgbClr val="236192"/>
                </a:solidFill>
                <a:latin typeface="Arial"/>
                <a:ea typeface="Times New Roman" panose="02020603050405020304" pitchFamily="18" charset="0"/>
                <a:cs typeface="Times New Roman" panose="02020603050405020304" pitchFamily="18" charset="0"/>
              </a:rPr>
              <a:t>network of peers </a:t>
            </a:r>
            <a:r>
              <a:rPr lang="en-US" sz="4000">
                <a:solidFill>
                  <a:srgbClr val="000000"/>
                </a:solidFill>
                <a:latin typeface="Arial"/>
                <a:ea typeface="Times New Roman" panose="02020603050405020304" pitchFamily="18" charset="0"/>
                <a:cs typeface="Times New Roman" panose="02020603050405020304" pitchFamily="18" charset="0"/>
              </a:rPr>
              <a:t>to address </a:t>
            </a:r>
            <a:r>
              <a:rPr lang="en-US" sz="4000" b="1">
                <a:solidFill>
                  <a:srgbClr val="236192"/>
                </a:solidFill>
                <a:latin typeface="Arial"/>
                <a:ea typeface="Times New Roman" panose="02020603050405020304" pitchFamily="18" charset="0"/>
                <a:cs typeface="Times New Roman" panose="02020603050405020304" pitchFamily="18" charset="0"/>
              </a:rPr>
              <a:t>common issues</a:t>
            </a:r>
          </a:p>
          <a:p>
            <a:pPr algn="ctr" defTabSz="609585"/>
            <a:endParaRPr lang="en-US" sz="4000" b="1">
              <a:solidFill>
                <a:srgbClr val="236192"/>
              </a:solidFill>
              <a:latin typeface="Arial"/>
              <a:ea typeface="Times New Roman" panose="02020603050405020304" pitchFamily="18" charset="0"/>
              <a:cs typeface="Times New Roman" panose="02020603050405020304" pitchFamily="18" charset="0"/>
            </a:endParaRPr>
          </a:p>
          <a:p>
            <a:pPr algn="ctr" defTabSz="609585"/>
            <a:r>
              <a:rPr lang="en-US" sz="4000" b="1">
                <a:solidFill>
                  <a:srgbClr val="236192"/>
                </a:solidFill>
                <a:latin typeface="Arial"/>
                <a:ea typeface="Times New Roman" panose="02020603050405020304" pitchFamily="18" charset="0"/>
                <a:cs typeface="Times New Roman" panose="02020603050405020304" pitchFamily="18" charset="0"/>
              </a:rPr>
              <a:t> </a:t>
            </a:r>
            <a:r>
              <a:rPr lang="en-US" sz="4000">
                <a:solidFill>
                  <a:srgbClr val="000000"/>
                </a:solidFill>
                <a:latin typeface="Arial"/>
                <a:ea typeface="Times New Roman" panose="02020603050405020304" pitchFamily="18" charset="0"/>
                <a:cs typeface="Times New Roman" panose="02020603050405020304" pitchFamily="18" charset="0"/>
              </a:rPr>
              <a:t>And</a:t>
            </a:r>
            <a:r>
              <a:rPr lang="en-US" sz="4000">
                <a:solidFill>
                  <a:srgbClr val="000000"/>
                </a:solidFill>
                <a:latin typeface="Arial"/>
                <a:ea typeface="Times New Roman" panose="02020603050405020304" pitchFamily="18" charset="0"/>
              </a:rPr>
              <a:t> the opportunity to </a:t>
            </a:r>
            <a:r>
              <a:rPr lang="en-US" sz="4000" b="1">
                <a:solidFill>
                  <a:srgbClr val="236192"/>
                </a:solidFill>
                <a:latin typeface="Arial"/>
                <a:ea typeface="Times New Roman" panose="02020603050405020304" pitchFamily="18" charset="0"/>
              </a:rPr>
              <a:t>engage directly</a:t>
            </a:r>
            <a:r>
              <a:rPr lang="en-US" sz="4000" b="1">
                <a:solidFill>
                  <a:srgbClr val="000000"/>
                </a:solidFill>
                <a:latin typeface="Arial"/>
                <a:ea typeface="Times New Roman" panose="02020603050405020304" pitchFamily="18" charset="0"/>
              </a:rPr>
              <a:t> </a:t>
            </a:r>
            <a:r>
              <a:rPr lang="en-US" sz="4000">
                <a:solidFill>
                  <a:srgbClr val="000000"/>
                </a:solidFill>
                <a:latin typeface="Arial"/>
                <a:ea typeface="Times New Roman" panose="02020603050405020304" pitchFamily="18" charset="0"/>
              </a:rPr>
              <a:t>with OCLC Research</a:t>
            </a:r>
          </a:p>
          <a:p>
            <a:pPr defTabSz="609585"/>
            <a:endParaRPr lang="en-US" sz="3200">
              <a:solidFill>
                <a:srgbClr val="000000"/>
              </a:solidFill>
              <a:latin typeface="Arial"/>
            </a:endParaRPr>
          </a:p>
        </p:txBody>
      </p:sp>
    </p:spTree>
    <p:extLst>
      <p:ext uri="{BB962C8B-B14F-4D97-AF65-F5344CB8AC3E}">
        <p14:creationId xmlns:p14="http://schemas.microsoft.com/office/powerpoint/2010/main" val="8997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65AA8-BA40-504F-A62D-3435B4D8DC8B}"/>
              </a:ext>
            </a:extLst>
          </p:cNvPr>
          <p:cNvSpPr>
            <a:spLocks noGrp="1"/>
          </p:cNvSpPr>
          <p:nvPr>
            <p:ph type="body" sz="quarter" idx="13"/>
          </p:nvPr>
        </p:nvSpPr>
        <p:spPr/>
        <p:txBody>
          <a:bodyPr vert="horz" lIns="91440" tIns="45720" rIns="91440" bIns="45720" anchor="t"/>
          <a:lstStyle/>
          <a:p>
            <a:r>
              <a:rPr lang="en-US"/>
              <a:t>Discussion questions</a:t>
            </a:r>
          </a:p>
        </p:txBody>
      </p:sp>
      <p:sp>
        <p:nvSpPr>
          <p:cNvPr id="3" name="Text Placeholder 2">
            <a:extLst>
              <a:ext uri="{FF2B5EF4-FFF2-40B4-BE49-F238E27FC236}">
                <a16:creationId xmlns:a16="http://schemas.microsoft.com/office/drawing/2014/main" id="{96DC7445-3044-C24D-97F6-0EDEB6FC3B6E}"/>
              </a:ext>
            </a:extLst>
          </p:cNvPr>
          <p:cNvSpPr>
            <a:spLocks noGrp="1"/>
          </p:cNvSpPr>
          <p:nvPr>
            <p:ph type="body" sz="quarter" idx="12"/>
          </p:nvPr>
        </p:nvSpPr>
        <p:spPr/>
        <p:txBody>
          <a:bodyPr vert="horz" lIns="91440" tIns="45720" rIns="91440" bIns="45720" anchor="t"/>
          <a:lstStyle/>
          <a:p>
            <a:pPr marL="456565" indent="-456565"/>
            <a:r>
              <a:rPr lang="en-US">
                <a:cs typeface="Arial"/>
              </a:rPr>
              <a:t>ILL data analysis suggestions?</a:t>
            </a:r>
            <a:endParaRPr lang="en-US"/>
          </a:p>
          <a:p>
            <a:pPr marL="456565" indent="-456565"/>
            <a:r>
              <a:rPr lang="en-US"/>
              <a:t>Case study suggestions? </a:t>
            </a:r>
            <a:endParaRPr lang="en-US">
              <a:cs typeface="Arial"/>
            </a:endParaRPr>
          </a:p>
          <a:p>
            <a:pPr marL="456565" indent="-456565"/>
            <a:r>
              <a:rPr lang="en-US"/>
              <a:t>Any questions or comments about OpArt? </a:t>
            </a:r>
            <a:endParaRPr lang="en-US">
              <a:cs typeface="Arial"/>
            </a:endParaRPr>
          </a:p>
        </p:txBody>
      </p:sp>
    </p:spTree>
    <p:extLst>
      <p:ext uri="{BB962C8B-B14F-4D97-AF65-F5344CB8AC3E}">
        <p14:creationId xmlns:p14="http://schemas.microsoft.com/office/powerpoint/2010/main" val="347227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440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3990311" y="963877"/>
            <a:ext cx="7980016" cy="4930246"/>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3000"/>
              <a:t>Join our Art &amp; Architecture Group email list </a:t>
            </a:r>
            <a:r>
              <a:rPr lang="en-US" sz="3200" b="1">
                <a:hlinkClick r:id="rId3"/>
              </a:rPr>
              <a:t>https://www.oclc.org/research/partnership/lists.html</a:t>
            </a:r>
            <a:endParaRPr lang="en-US" sz="3200" b="1"/>
          </a:p>
          <a:p>
            <a:pPr>
              <a:lnSpc>
                <a:spcPct val="90000"/>
              </a:lnSpc>
              <a:spcAft>
                <a:spcPts val="600"/>
              </a:spcAft>
            </a:pPr>
            <a:endParaRPr lang="en-US" sz="3200"/>
          </a:p>
          <a:p>
            <a:pPr lvl="1" indent="-228600">
              <a:lnSpc>
                <a:spcPct val="90000"/>
              </a:lnSpc>
              <a:spcAft>
                <a:spcPts val="600"/>
              </a:spcAft>
              <a:buFont typeface="Arial" panose="020B0604020202020204" pitchFamily="34" charset="0"/>
              <a:buChar char="•"/>
            </a:pPr>
            <a:r>
              <a:rPr lang="en-US" sz="3000"/>
              <a:t>Watch for new posts on Hanging Together </a:t>
            </a:r>
            <a:r>
              <a:rPr lang="en-US" sz="3200" b="1">
                <a:hlinkClick r:id="rId4"/>
              </a:rPr>
              <a:t>https://hangingtogether.org/</a:t>
            </a:r>
            <a:r>
              <a:rPr lang="en-US" sz="3200" b="1"/>
              <a:t> </a:t>
            </a:r>
          </a:p>
          <a:p>
            <a:pPr lvl="1" indent="-228600">
              <a:lnSpc>
                <a:spcPct val="90000"/>
              </a:lnSpc>
              <a:spcAft>
                <a:spcPts val="600"/>
              </a:spcAft>
              <a:buFont typeface="Arial" panose="020B0604020202020204" pitchFamily="34" charset="0"/>
              <a:buChar char="•"/>
            </a:pPr>
            <a:endParaRPr lang="en-US" sz="3200"/>
          </a:p>
          <a:p>
            <a:pPr lvl="1" indent="-228600">
              <a:lnSpc>
                <a:spcPct val="90000"/>
              </a:lnSpc>
              <a:spcAft>
                <a:spcPts val="600"/>
              </a:spcAft>
              <a:buFont typeface="Arial" panose="020B0604020202020204" pitchFamily="34" charset="0"/>
              <a:buChar char="•"/>
            </a:pPr>
            <a:r>
              <a:rPr lang="en-US" sz="3200"/>
              <a:t>Email Chela at </a:t>
            </a:r>
            <a:r>
              <a:rPr lang="en-US" sz="3200" b="1">
                <a:solidFill>
                  <a:schemeClr val="accent1"/>
                </a:solidFill>
                <a:hlinkClick r:id="rId5"/>
              </a:rPr>
              <a:t>weberc@oclc.org</a:t>
            </a:r>
            <a:r>
              <a:rPr lang="en-US" sz="3200" b="1">
                <a:solidFill>
                  <a:schemeClr val="accent1"/>
                </a:solidFill>
              </a:rPr>
              <a:t> </a:t>
            </a:r>
          </a:p>
          <a:p>
            <a:pPr marL="228600" lvl="1">
              <a:lnSpc>
                <a:spcPct val="90000"/>
              </a:lnSpc>
              <a:spcAft>
                <a:spcPts val="600"/>
              </a:spcAft>
            </a:pPr>
            <a:r>
              <a:rPr lang="en-US" sz="3200" b="1">
                <a:solidFill>
                  <a:schemeClr val="accent1"/>
                </a:solidFill>
              </a:rPr>
              <a:t>  </a:t>
            </a:r>
            <a:r>
              <a:rPr lang="en-US" sz="3200"/>
              <a:t>or Dennis at </a:t>
            </a:r>
            <a:r>
              <a:rPr lang="en-US" sz="3200" b="1">
                <a:hlinkClick r:id="rId6"/>
              </a:rPr>
              <a:t>massied@oclc.org</a:t>
            </a:r>
            <a:r>
              <a:rPr lang="en-US" sz="3200" b="1"/>
              <a:t> </a:t>
            </a:r>
            <a:endParaRPr lang="en-US" sz="3200">
              <a:solidFill>
                <a:schemeClr val="accent1"/>
              </a:solidFill>
            </a:endParaRPr>
          </a:p>
        </p:txBody>
      </p:sp>
      <p:pic>
        <p:nvPicPr>
          <p:cNvPr id="4" name="Picture 3">
            <a:extLst>
              <a:ext uri="{FF2B5EF4-FFF2-40B4-BE49-F238E27FC236}">
                <a16:creationId xmlns:a16="http://schemas.microsoft.com/office/drawing/2014/main" id="{1454EDC7-BCF1-C444-BB28-8780EFCFEC08}"/>
              </a:ext>
            </a:extLst>
          </p:cNvPr>
          <p:cNvPicPr>
            <a:picLocks noChangeAspect="1"/>
          </p:cNvPicPr>
          <p:nvPr/>
        </p:nvPicPr>
        <p:blipFill rotWithShape="1">
          <a:blip r:embed="rId7">
            <a:lum bright="-100000" contrast="-70000"/>
          </a:blip>
          <a:srcRect l="-16615" t="-8437" r="-16615" b="-8437"/>
          <a:stretch/>
        </p:blipFill>
        <p:spPr>
          <a:xfrm>
            <a:off x="1087785" y="1331353"/>
            <a:ext cx="2270285" cy="1911926"/>
          </a:xfrm>
          <a:prstGeom prst="rect">
            <a:avLst/>
          </a:prstGeom>
        </p:spPr>
      </p:pic>
      <p:sp>
        <p:nvSpPr>
          <p:cNvPr id="5" name="TextBox 4">
            <a:extLst>
              <a:ext uri="{FF2B5EF4-FFF2-40B4-BE49-F238E27FC236}">
                <a16:creationId xmlns:a16="http://schemas.microsoft.com/office/drawing/2014/main" id="{BABCAFD2-A074-1C48-9EC8-AFCAD94808C9}"/>
              </a:ext>
            </a:extLst>
          </p:cNvPr>
          <p:cNvSpPr txBox="1"/>
          <p:nvPr/>
        </p:nvSpPr>
        <p:spPr>
          <a:xfrm>
            <a:off x="838199" y="3429000"/>
            <a:ext cx="2902527" cy="1323439"/>
          </a:xfrm>
          <a:prstGeom prst="rect">
            <a:avLst/>
          </a:prstGeom>
          <a:noFill/>
        </p:spPr>
        <p:txBody>
          <a:bodyPr wrap="square" rtlCol="0">
            <a:spAutoFit/>
          </a:bodyPr>
          <a:lstStyle/>
          <a:p>
            <a:pPr algn="ctr"/>
            <a:r>
              <a:rPr lang="en-US" sz="4000" b="1"/>
              <a:t>Keep in Touch!</a:t>
            </a:r>
          </a:p>
        </p:txBody>
      </p:sp>
    </p:spTree>
    <p:extLst>
      <p:ext uri="{BB962C8B-B14F-4D97-AF65-F5344CB8AC3E}">
        <p14:creationId xmlns:p14="http://schemas.microsoft.com/office/powerpoint/2010/main" val="155989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A7151E-DA2E-4907-B734-9B09E728F629}"/>
              </a:ext>
            </a:extLst>
          </p:cNvPr>
          <p:cNvSpPr txBox="1"/>
          <p:nvPr/>
        </p:nvSpPr>
        <p:spPr>
          <a:xfrm>
            <a:off x="390419" y="318499"/>
            <a:ext cx="51783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Proxy overlap with ADGC</a:t>
            </a:r>
          </a:p>
        </p:txBody>
      </p:sp>
      <p:sp>
        <p:nvSpPr>
          <p:cNvPr id="4" name="Oval 3">
            <a:extLst>
              <a:ext uri="{FF2B5EF4-FFF2-40B4-BE49-F238E27FC236}">
                <a16:creationId xmlns:a16="http://schemas.microsoft.com/office/drawing/2014/main" id="{3674EBFD-94BF-49FB-BF93-A941038C9616}"/>
              </a:ext>
            </a:extLst>
          </p:cNvPr>
          <p:cNvSpPr/>
          <p:nvPr/>
        </p:nvSpPr>
        <p:spPr>
          <a:xfrm>
            <a:off x="1089917" y="1600200"/>
            <a:ext cx="3657600" cy="3657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ADGC</a:t>
            </a:r>
          </a:p>
          <a:p>
            <a:pPr algn="ctr"/>
            <a:r>
              <a:rPr lang="en-US" sz="2800" b="1"/>
              <a:t>Collective Collection</a:t>
            </a:r>
          </a:p>
        </p:txBody>
      </p:sp>
      <p:sp>
        <p:nvSpPr>
          <p:cNvPr id="5" name="Oval 4">
            <a:extLst>
              <a:ext uri="{FF2B5EF4-FFF2-40B4-BE49-F238E27FC236}">
                <a16:creationId xmlns:a16="http://schemas.microsoft.com/office/drawing/2014/main" id="{9B094AF6-4328-4F17-98E6-E11C6F4AFDAF}"/>
              </a:ext>
            </a:extLst>
          </p:cNvPr>
          <p:cNvSpPr/>
          <p:nvPr/>
        </p:nvSpPr>
        <p:spPr>
          <a:xfrm>
            <a:off x="7446197" y="1600200"/>
            <a:ext cx="3657600" cy="36576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ADGC</a:t>
            </a:r>
          </a:p>
          <a:p>
            <a:pPr algn="ctr"/>
            <a:r>
              <a:rPr lang="en-US" sz="2800" b="1"/>
              <a:t>Collective Collection</a:t>
            </a:r>
          </a:p>
        </p:txBody>
      </p:sp>
      <p:sp>
        <p:nvSpPr>
          <p:cNvPr id="2" name="Oval 1">
            <a:extLst>
              <a:ext uri="{FF2B5EF4-FFF2-40B4-BE49-F238E27FC236}">
                <a16:creationId xmlns:a16="http://schemas.microsoft.com/office/drawing/2014/main" id="{AC7FF95E-FAFC-43BF-A6E2-8C3063F75508}"/>
              </a:ext>
            </a:extLst>
          </p:cNvPr>
          <p:cNvSpPr/>
          <p:nvPr/>
        </p:nvSpPr>
        <p:spPr>
          <a:xfrm>
            <a:off x="3243212" y="1220680"/>
            <a:ext cx="2286000" cy="2286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Proxy</a:t>
            </a:r>
          </a:p>
          <a:p>
            <a:pPr algn="ctr"/>
            <a:r>
              <a:rPr lang="en-US" b="1"/>
              <a:t>Art Research</a:t>
            </a:r>
          </a:p>
          <a:p>
            <a:pPr algn="ctr"/>
            <a:r>
              <a:rPr lang="en-US" b="1"/>
              <a:t>Collective Collection</a:t>
            </a:r>
          </a:p>
        </p:txBody>
      </p:sp>
      <p:sp>
        <p:nvSpPr>
          <p:cNvPr id="6" name="Oval 5">
            <a:extLst>
              <a:ext uri="{FF2B5EF4-FFF2-40B4-BE49-F238E27FC236}">
                <a16:creationId xmlns:a16="http://schemas.microsoft.com/office/drawing/2014/main" id="{71B339B1-A303-4A5F-A846-14CA4DA0B3CC}"/>
              </a:ext>
            </a:extLst>
          </p:cNvPr>
          <p:cNvSpPr/>
          <p:nvPr/>
        </p:nvSpPr>
        <p:spPr>
          <a:xfrm>
            <a:off x="9822717" y="1049223"/>
            <a:ext cx="2286000" cy="2286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Proxy</a:t>
            </a:r>
          </a:p>
          <a:p>
            <a:pPr algn="ctr"/>
            <a:r>
              <a:rPr lang="en-US" b="1"/>
              <a:t>Art Research</a:t>
            </a:r>
          </a:p>
          <a:p>
            <a:pPr algn="ctr"/>
            <a:r>
              <a:rPr lang="en-US" b="1"/>
              <a:t>Collective Collection</a:t>
            </a:r>
          </a:p>
        </p:txBody>
      </p:sp>
      <p:pic>
        <p:nvPicPr>
          <p:cNvPr id="7" name="Graphic 6" descr="Play with solid fill">
            <a:extLst>
              <a:ext uri="{FF2B5EF4-FFF2-40B4-BE49-F238E27FC236}">
                <a16:creationId xmlns:a16="http://schemas.microsoft.com/office/drawing/2014/main" id="{D5AB7866-5396-4AD1-9D08-33EB1DFC79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8816082" y="735226"/>
            <a:ext cx="914400" cy="914400"/>
          </a:xfrm>
          <a:prstGeom prst="rect">
            <a:avLst/>
          </a:prstGeom>
        </p:spPr>
      </p:pic>
      <p:sp>
        <p:nvSpPr>
          <p:cNvPr id="8" name="TextBox 7">
            <a:extLst>
              <a:ext uri="{FF2B5EF4-FFF2-40B4-BE49-F238E27FC236}">
                <a16:creationId xmlns:a16="http://schemas.microsoft.com/office/drawing/2014/main" id="{709C3FA0-9544-4232-AB5D-CF6BEAB95889}"/>
              </a:ext>
            </a:extLst>
          </p:cNvPr>
          <p:cNvSpPr txBox="1"/>
          <p:nvPr/>
        </p:nvSpPr>
        <p:spPr>
          <a:xfrm>
            <a:off x="6819001" y="395948"/>
            <a:ext cx="4921321" cy="523220"/>
          </a:xfrm>
          <a:prstGeom prst="rect">
            <a:avLst/>
          </a:prstGeom>
          <a:noFill/>
        </p:spPr>
        <p:txBody>
          <a:bodyPr wrap="square" rtlCol="0">
            <a:spAutoFit/>
          </a:bodyPr>
          <a:lstStyle/>
          <a:p>
            <a:pPr algn="ctr"/>
            <a:r>
              <a:rPr lang="en-US" sz="2800" b="1"/>
              <a:t>Without proxy group members</a:t>
            </a:r>
          </a:p>
        </p:txBody>
      </p:sp>
      <p:sp>
        <p:nvSpPr>
          <p:cNvPr id="9" name="TextBox 8">
            <a:extLst>
              <a:ext uri="{FF2B5EF4-FFF2-40B4-BE49-F238E27FC236}">
                <a16:creationId xmlns:a16="http://schemas.microsoft.com/office/drawing/2014/main" id="{0117C765-C2E8-4816-A4EC-D2EEA0F20DE8}"/>
              </a:ext>
            </a:extLst>
          </p:cNvPr>
          <p:cNvSpPr txBox="1"/>
          <p:nvPr/>
        </p:nvSpPr>
        <p:spPr>
          <a:xfrm>
            <a:off x="1346107" y="5387855"/>
            <a:ext cx="3145220" cy="830997"/>
          </a:xfrm>
          <a:prstGeom prst="rect">
            <a:avLst/>
          </a:prstGeom>
          <a:noFill/>
        </p:spPr>
        <p:txBody>
          <a:bodyPr wrap="none" rtlCol="0">
            <a:spAutoFit/>
          </a:bodyPr>
          <a:lstStyle/>
          <a:p>
            <a:pPr algn="ctr"/>
            <a:r>
              <a:rPr lang="en-US" sz="2400" b="1">
                <a:solidFill>
                  <a:srgbClr val="0070C0"/>
                </a:solidFill>
              </a:rPr>
              <a:t>46% of proxy collection</a:t>
            </a:r>
          </a:p>
          <a:p>
            <a:pPr algn="ctr"/>
            <a:r>
              <a:rPr lang="en-US" sz="2400" b="1">
                <a:solidFill>
                  <a:srgbClr val="0070C0"/>
                </a:solidFill>
              </a:rPr>
              <a:t>is in ADGC collection</a:t>
            </a:r>
          </a:p>
        </p:txBody>
      </p:sp>
      <p:cxnSp>
        <p:nvCxnSpPr>
          <p:cNvPr id="11" name="Straight Connector 10">
            <a:extLst>
              <a:ext uri="{FF2B5EF4-FFF2-40B4-BE49-F238E27FC236}">
                <a16:creationId xmlns:a16="http://schemas.microsoft.com/office/drawing/2014/main" id="{7AB7F8A8-33B2-46E8-BE3F-71279EC46E4E}"/>
              </a:ext>
            </a:extLst>
          </p:cNvPr>
          <p:cNvCxnSpPr/>
          <p:nvPr/>
        </p:nvCxnSpPr>
        <p:spPr>
          <a:xfrm>
            <a:off x="6241743" y="0"/>
            <a:ext cx="0" cy="68580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E9FE2C-D70C-4FFD-8A7F-E124972951DC}"/>
              </a:ext>
            </a:extLst>
          </p:cNvPr>
          <p:cNvSpPr txBox="1"/>
          <p:nvPr/>
        </p:nvSpPr>
        <p:spPr>
          <a:xfrm>
            <a:off x="8025167" y="5387855"/>
            <a:ext cx="3145220" cy="830997"/>
          </a:xfrm>
          <a:prstGeom prst="rect">
            <a:avLst/>
          </a:prstGeom>
          <a:noFill/>
        </p:spPr>
        <p:txBody>
          <a:bodyPr wrap="none" rtlCol="0">
            <a:spAutoFit/>
          </a:bodyPr>
          <a:lstStyle/>
          <a:p>
            <a:pPr algn="ctr"/>
            <a:r>
              <a:rPr lang="en-US" sz="2400" b="1">
                <a:solidFill>
                  <a:srgbClr val="0070C0"/>
                </a:solidFill>
              </a:rPr>
              <a:t>20% of proxy collection</a:t>
            </a:r>
          </a:p>
          <a:p>
            <a:pPr algn="ctr"/>
            <a:r>
              <a:rPr lang="en-US" sz="2400" b="1">
                <a:solidFill>
                  <a:srgbClr val="0070C0"/>
                </a:solidFill>
              </a:rPr>
              <a:t>is in ADGC collection</a:t>
            </a:r>
          </a:p>
        </p:txBody>
      </p:sp>
    </p:spTree>
    <p:extLst>
      <p:ext uri="{BB962C8B-B14F-4D97-AF65-F5344CB8AC3E}">
        <p14:creationId xmlns:p14="http://schemas.microsoft.com/office/powerpoint/2010/main" val="38463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C03E9A-A773-422F-92F3-EE01B79DA5B6}"/>
              </a:ext>
            </a:extLst>
          </p:cNvPr>
          <p:cNvSpPr txBox="1"/>
          <p:nvPr/>
        </p:nvSpPr>
        <p:spPr>
          <a:xfrm>
            <a:off x="390419" y="318499"/>
            <a:ext cx="75750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Art Discovery Group Catalogue (ADGC)</a:t>
            </a:r>
          </a:p>
        </p:txBody>
      </p:sp>
      <p:sp>
        <p:nvSpPr>
          <p:cNvPr id="10" name="Rectangle 9">
            <a:extLst>
              <a:ext uri="{FF2B5EF4-FFF2-40B4-BE49-F238E27FC236}">
                <a16:creationId xmlns:a16="http://schemas.microsoft.com/office/drawing/2014/main" id="{89E7C1A9-7613-403F-A19A-71B6C2BF4A0D}"/>
              </a:ext>
            </a:extLst>
          </p:cNvPr>
          <p:cNvSpPr/>
          <p:nvPr/>
        </p:nvSpPr>
        <p:spPr>
          <a:xfrm>
            <a:off x="2138831" y="1098394"/>
            <a:ext cx="5166095" cy="27432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6D09A8-BEE0-4576-8A40-8D08867B6F2C}"/>
              </a:ext>
            </a:extLst>
          </p:cNvPr>
          <p:cNvSpPr/>
          <p:nvPr/>
        </p:nvSpPr>
        <p:spPr>
          <a:xfrm>
            <a:off x="569547" y="1098394"/>
            <a:ext cx="2743200" cy="27432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ADGC</a:t>
            </a:r>
          </a:p>
          <a:p>
            <a:pPr algn="ctr"/>
            <a:r>
              <a:rPr lang="en-US" sz="2800" b="1"/>
              <a:t>Collective Collection</a:t>
            </a:r>
          </a:p>
        </p:txBody>
      </p:sp>
      <p:sp>
        <p:nvSpPr>
          <p:cNvPr id="12" name="TextBox 11">
            <a:extLst>
              <a:ext uri="{FF2B5EF4-FFF2-40B4-BE49-F238E27FC236}">
                <a16:creationId xmlns:a16="http://schemas.microsoft.com/office/drawing/2014/main" id="{0830DAE5-E1AB-4FA9-B52E-FA44393BFEEB}"/>
              </a:ext>
            </a:extLst>
          </p:cNvPr>
          <p:cNvSpPr txBox="1"/>
          <p:nvPr/>
        </p:nvSpPr>
        <p:spPr>
          <a:xfrm>
            <a:off x="4242032" y="1776891"/>
            <a:ext cx="2338654" cy="461665"/>
          </a:xfrm>
          <a:prstGeom prst="rect">
            <a:avLst/>
          </a:prstGeom>
          <a:noFill/>
        </p:spPr>
        <p:txBody>
          <a:bodyPr wrap="none" rtlCol="0">
            <a:spAutoFit/>
          </a:bodyPr>
          <a:lstStyle/>
          <a:p>
            <a:r>
              <a:rPr lang="en-US" sz="2400" b="1"/>
              <a:t>70 OCLC symbols</a:t>
            </a:r>
          </a:p>
        </p:txBody>
      </p:sp>
      <p:sp>
        <p:nvSpPr>
          <p:cNvPr id="13" name="TextBox 12">
            <a:extLst>
              <a:ext uri="{FF2B5EF4-FFF2-40B4-BE49-F238E27FC236}">
                <a16:creationId xmlns:a16="http://schemas.microsoft.com/office/drawing/2014/main" id="{3156653C-B18A-4F66-86F2-927D7DDCBF52}"/>
              </a:ext>
            </a:extLst>
          </p:cNvPr>
          <p:cNvSpPr txBox="1"/>
          <p:nvPr/>
        </p:nvSpPr>
        <p:spPr>
          <a:xfrm>
            <a:off x="3497347" y="2238556"/>
            <a:ext cx="3622979" cy="461665"/>
          </a:xfrm>
          <a:prstGeom prst="rect">
            <a:avLst/>
          </a:prstGeom>
          <a:noFill/>
        </p:spPr>
        <p:txBody>
          <a:bodyPr wrap="none" rtlCol="0">
            <a:spAutoFit/>
          </a:bodyPr>
          <a:lstStyle/>
          <a:p>
            <a:r>
              <a:rPr lang="en-US" sz="2400" b="1"/>
              <a:t>14.9m distinct publications</a:t>
            </a:r>
          </a:p>
        </p:txBody>
      </p:sp>
      <p:sp>
        <p:nvSpPr>
          <p:cNvPr id="14" name="TextBox 13">
            <a:extLst>
              <a:ext uri="{FF2B5EF4-FFF2-40B4-BE49-F238E27FC236}">
                <a16:creationId xmlns:a16="http://schemas.microsoft.com/office/drawing/2014/main" id="{A2028CA9-6242-4C5B-B9DB-9E1D52FEBE19}"/>
              </a:ext>
            </a:extLst>
          </p:cNvPr>
          <p:cNvSpPr txBox="1"/>
          <p:nvPr/>
        </p:nvSpPr>
        <p:spPr>
          <a:xfrm>
            <a:off x="3907458" y="2700221"/>
            <a:ext cx="2802755" cy="461665"/>
          </a:xfrm>
          <a:prstGeom prst="rect">
            <a:avLst/>
          </a:prstGeom>
          <a:noFill/>
        </p:spPr>
        <p:txBody>
          <a:bodyPr wrap="none" rtlCol="0">
            <a:spAutoFit/>
          </a:bodyPr>
          <a:lstStyle/>
          <a:p>
            <a:r>
              <a:rPr lang="en-US" sz="2400" b="1"/>
              <a:t>21.9m total holdings</a:t>
            </a:r>
          </a:p>
        </p:txBody>
      </p:sp>
      <p:sp>
        <p:nvSpPr>
          <p:cNvPr id="15" name="Rectangle 14">
            <a:extLst>
              <a:ext uri="{FF2B5EF4-FFF2-40B4-BE49-F238E27FC236}">
                <a16:creationId xmlns:a16="http://schemas.microsoft.com/office/drawing/2014/main" id="{BF2E4A24-5CDD-43CC-B832-C40AD16A91C7}"/>
              </a:ext>
            </a:extLst>
          </p:cNvPr>
          <p:cNvSpPr/>
          <p:nvPr/>
        </p:nvSpPr>
        <p:spPr>
          <a:xfrm>
            <a:off x="6456358" y="3975158"/>
            <a:ext cx="5166095" cy="2743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A2000A-53D9-44E9-8041-6EDE1B2EAD52}"/>
              </a:ext>
            </a:extLst>
          </p:cNvPr>
          <p:cNvSpPr/>
          <p:nvPr/>
        </p:nvSpPr>
        <p:spPr>
          <a:xfrm>
            <a:off x="4887074" y="3975158"/>
            <a:ext cx="2743200" cy="27432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ADGC</a:t>
            </a:r>
          </a:p>
          <a:p>
            <a:pPr algn="ctr"/>
            <a:r>
              <a:rPr lang="en-US" sz="2800" b="1"/>
              <a:t>Collective Collection</a:t>
            </a:r>
          </a:p>
        </p:txBody>
      </p:sp>
      <p:sp>
        <p:nvSpPr>
          <p:cNvPr id="17" name="TextBox 16">
            <a:extLst>
              <a:ext uri="{FF2B5EF4-FFF2-40B4-BE49-F238E27FC236}">
                <a16:creationId xmlns:a16="http://schemas.microsoft.com/office/drawing/2014/main" id="{C6C54251-0277-4ABA-B0AD-9B3D17F50879}"/>
              </a:ext>
            </a:extLst>
          </p:cNvPr>
          <p:cNvSpPr txBox="1"/>
          <p:nvPr/>
        </p:nvSpPr>
        <p:spPr>
          <a:xfrm>
            <a:off x="8559559" y="4651943"/>
            <a:ext cx="2338654" cy="461665"/>
          </a:xfrm>
          <a:prstGeom prst="rect">
            <a:avLst/>
          </a:prstGeom>
          <a:noFill/>
        </p:spPr>
        <p:txBody>
          <a:bodyPr wrap="none" rtlCol="0">
            <a:spAutoFit/>
          </a:bodyPr>
          <a:lstStyle/>
          <a:p>
            <a:r>
              <a:rPr lang="en-US" sz="2400" b="1"/>
              <a:t>55 OCLC symbols</a:t>
            </a:r>
          </a:p>
        </p:txBody>
      </p:sp>
      <p:sp>
        <p:nvSpPr>
          <p:cNvPr id="18" name="TextBox 17">
            <a:extLst>
              <a:ext uri="{FF2B5EF4-FFF2-40B4-BE49-F238E27FC236}">
                <a16:creationId xmlns:a16="http://schemas.microsoft.com/office/drawing/2014/main" id="{164714AB-D7CB-4D9C-AC76-DF0DE0FD0C2A}"/>
              </a:ext>
            </a:extLst>
          </p:cNvPr>
          <p:cNvSpPr txBox="1"/>
          <p:nvPr/>
        </p:nvSpPr>
        <p:spPr>
          <a:xfrm>
            <a:off x="7814874" y="5113608"/>
            <a:ext cx="3622979" cy="461665"/>
          </a:xfrm>
          <a:prstGeom prst="rect">
            <a:avLst/>
          </a:prstGeom>
          <a:noFill/>
        </p:spPr>
        <p:txBody>
          <a:bodyPr wrap="none" rtlCol="0">
            <a:spAutoFit/>
          </a:bodyPr>
          <a:lstStyle/>
          <a:p>
            <a:r>
              <a:rPr lang="en-US" sz="2400" b="1"/>
              <a:t>12.7m distinct publications</a:t>
            </a:r>
          </a:p>
        </p:txBody>
      </p:sp>
      <p:sp>
        <p:nvSpPr>
          <p:cNvPr id="19" name="TextBox 18">
            <a:extLst>
              <a:ext uri="{FF2B5EF4-FFF2-40B4-BE49-F238E27FC236}">
                <a16:creationId xmlns:a16="http://schemas.microsoft.com/office/drawing/2014/main" id="{6D677A29-61CD-4389-8BA0-914C448CB7F7}"/>
              </a:ext>
            </a:extLst>
          </p:cNvPr>
          <p:cNvSpPr txBox="1"/>
          <p:nvPr/>
        </p:nvSpPr>
        <p:spPr>
          <a:xfrm>
            <a:off x="8224985" y="5575273"/>
            <a:ext cx="2802755" cy="461665"/>
          </a:xfrm>
          <a:prstGeom prst="rect">
            <a:avLst/>
          </a:prstGeom>
          <a:noFill/>
        </p:spPr>
        <p:txBody>
          <a:bodyPr wrap="none" rtlCol="0">
            <a:spAutoFit/>
          </a:bodyPr>
          <a:lstStyle/>
          <a:p>
            <a:r>
              <a:rPr lang="en-US" sz="2400" b="1"/>
              <a:t>15.5m total holdings</a:t>
            </a:r>
          </a:p>
        </p:txBody>
      </p:sp>
      <p:pic>
        <p:nvPicPr>
          <p:cNvPr id="3" name="Graphic 2" descr="Play with solid fill">
            <a:extLst>
              <a:ext uri="{FF2B5EF4-FFF2-40B4-BE49-F238E27FC236}">
                <a16:creationId xmlns:a16="http://schemas.microsoft.com/office/drawing/2014/main" id="{84702AA0-2D39-4357-B59C-CB83E9FAE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0589" y="4891705"/>
            <a:ext cx="914400" cy="914400"/>
          </a:xfrm>
          <a:prstGeom prst="rect">
            <a:avLst/>
          </a:prstGeom>
        </p:spPr>
      </p:pic>
      <p:sp>
        <p:nvSpPr>
          <p:cNvPr id="20" name="TextBox 19">
            <a:extLst>
              <a:ext uri="{FF2B5EF4-FFF2-40B4-BE49-F238E27FC236}">
                <a16:creationId xmlns:a16="http://schemas.microsoft.com/office/drawing/2014/main" id="{AC348B39-D0D7-4F5A-A81A-463D78802D2B}"/>
              </a:ext>
            </a:extLst>
          </p:cNvPr>
          <p:cNvSpPr txBox="1"/>
          <p:nvPr/>
        </p:nvSpPr>
        <p:spPr>
          <a:xfrm>
            <a:off x="1467464" y="4651942"/>
            <a:ext cx="1973745" cy="1384995"/>
          </a:xfrm>
          <a:prstGeom prst="rect">
            <a:avLst/>
          </a:prstGeom>
          <a:noFill/>
        </p:spPr>
        <p:txBody>
          <a:bodyPr wrap="none" rtlCol="0">
            <a:spAutoFit/>
          </a:bodyPr>
          <a:lstStyle/>
          <a:p>
            <a:pPr algn="ctr"/>
            <a:r>
              <a:rPr lang="en-US" sz="2800" b="1"/>
              <a:t>Without</a:t>
            </a:r>
          </a:p>
          <a:p>
            <a:pPr algn="ctr"/>
            <a:r>
              <a:rPr lang="en-US" sz="2800" b="1"/>
              <a:t>proxy group</a:t>
            </a:r>
          </a:p>
          <a:p>
            <a:pPr algn="ctr"/>
            <a:r>
              <a:rPr lang="en-US" sz="2800" b="1"/>
              <a:t>members</a:t>
            </a:r>
          </a:p>
        </p:txBody>
      </p:sp>
    </p:spTree>
    <p:extLst>
      <p:ext uri="{BB962C8B-B14F-4D97-AF65-F5344CB8AC3E}">
        <p14:creationId xmlns:p14="http://schemas.microsoft.com/office/powerpoint/2010/main" val="23772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 whiteboard&#10;&#10;Description automatically generated">
            <a:extLst>
              <a:ext uri="{FF2B5EF4-FFF2-40B4-BE49-F238E27FC236}">
                <a16:creationId xmlns:a16="http://schemas.microsoft.com/office/drawing/2014/main" id="{173D0938-4CC0-D645-DEE2-7122A9355625}"/>
              </a:ext>
            </a:extLst>
          </p:cNvPr>
          <p:cNvPicPr>
            <a:picLocks noChangeAspect="1"/>
          </p:cNvPicPr>
          <p:nvPr/>
        </p:nvPicPr>
        <p:blipFill>
          <a:blip r:embed="rId3"/>
          <a:stretch>
            <a:fillRect/>
          </a:stretch>
        </p:blipFill>
        <p:spPr>
          <a:xfrm>
            <a:off x="120650" y="135292"/>
            <a:ext cx="10839450" cy="5663612"/>
          </a:xfrm>
          <a:prstGeom prst="rect">
            <a:avLst/>
          </a:prstGeom>
          <a:noFill/>
        </p:spPr>
      </p:pic>
      <p:sp>
        <p:nvSpPr>
          <p:cNvPr id="5" name="TextBox 4">
            <a:extLst>
              <a:ext uri="{FF2B5EF4-FFF2-40B4-BE49-F238E27FC236}">
                <a16:creationId xmlns:a16="http://schemas.microsoft.com/office/drawing/2014/main" id="{DDE2FA2F-6858-14D6-B09F-2218EE39DF7B}"/>
              </a:ext>
            </a:extLst>
          </p:cNvPr>
          <p:cNvSpPr txBox="1"/>
          <p:nvPr/>
        </p:nvSpPr>
        <p:spPr>
          <a:xfrm>
            <a:off x="1173192" y="6003985"/>
            <a:ext cx="9845614" cy="646331"/>
          </a:xfrm>
          <a:prstGeom prst="rect">
            <a:avLst/>
          </a:prstGeom>
          <a:solidFill>
            <a:schemeClr val="bg2"/>
          </a:solidFill>
          <a:ln>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ea typeface="+mn-lt"/>
                <a:cs typeface="+mn-lt"/>
              </a:rPr>
              <a:t>https://oc.lc/reimagine-workflows-report </a:t>
            </a:r>
            <a:endParaRPr lang="en-US" sz="3600">
              <a:cs typeface="Arial"/>
            </a:endParaRPr>
          </a:p>
        </p:txBody>
      </p:sp>
    </p:spTree>
    <p:extLst>
      <p:ext uri="{BB962C8B-B14F-4D97-AF65-F5344CB8AC3E}">
        <p14:creationId xmlns:p14="http://schemas.microsoft.com/office/powerpoint/2010/main" val="316619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BCFC4-C768-F243-B172-BC11EF5FBFE7}"/>
              </a:ext>
            </a:extLst>
          </p:cNvPr>
          <p:cNvSpPr>
            <a:spLocks noGrp="1"/>
          </p:cNvSpPr>
          <p:nvPr>
            <p:ph type="body" sz="quarter" idx="10"/>
          </p:nvPr>
        </p:nvSpPr>
        <p:spPr/>
        <p:txBody>
          <a:bodyPr/>
          <a:lstStyle/>
          <a:p>
            <a:r>
              <a:rPr lang="en-US"/>
              <a:t>Op Art: Overview</a:t>
            </a:r>
          </a:p>
        </p:txBody>
      </p:sp>
      <p:sp>
        <p:nvSpPr>
          <p:cNvPr id="3" name="Text Placeholder 2">
            <a:extLst>
              <a:ext uri="{FF2B5EF4-FFF2-40B4-BE49-F238E27FC236}">
                <a16:creationId xmlns:a16="http://schemas.microsoft.com/office/drawing/2014/main" id="{8A5EDF92-EF48-5C44-9720-10E95C67BAC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02E6E6C-863E-CA4F-B023-D784052123E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295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255C51B7-45B0-451D-B252-12ADCF572644}"/>
              </a:ext>
            </a:extLst>
          </p:cNvPr>
          <p:cNvPicPr/>
          <p:nvPr/>
        </p:nvPicPr>
        <p:blipFill rotWithShape="1">
          <a:blip r:embed="rId3"/>
          <a:srcRect l="4808" t="29060" r="7585" b="36752"/>
          <a:stretch/>
        </p:blipFill>
        <p:spPr bwMode="auto">
          <a:xfrm>
            <a:off x="0" y="0"/>
            <a:ext cx="12192000" cy="2681555"/>
          </a:xfrm>
          <a:prstGeom prst="rect">
            <a:avLst/>
          </a:prstGeom>
          <a:ln>
            <a:noFill/>
          </a:ln>
          <a:extLst>
            <a:ext uri="{53640926-AAD7-44D8-BBD7-CCE9431645EC}">
              <a14:shadowObscured xmlns:a14="http://schemas.microsoft.com/office/drawing/2010/main"/>
            </a:ext>
          </a:extLst>
        </p:spPr>
      </p:pic>
      <p:pic>
        <p:nvPicPr>
          <p:cNvPr id="3" name="Picture 2" descr="A screenshot of a computer&#10;&#10;Description automatically generated">
            <a:extLst>
              <a:ext uri="{FF2B5EF4-FFF2-40B4-BE49-F238E27FC236}">
                <a16:creationId xmlns:a16="http://schemas.microsoft.com/office/drawing/2014/main" id="{797C374A-6725-4D41-BF76-6AE20BA89BC5}"/>
              </a:ext>
            </a:extLst>
          </p:cNvPr>
          <p:cNvPicPr/>
          <p:nvPr/>
        </p:nvPicPr>
        <p:blipFill rotWithShape="1">
          <a:blip r:embed="rId4"/>
          <a:srcRect l="2350" t="37038" r="30876" b="11870"/>
          <a:stretch/>
        </p:blipFill>
        <p:spPr bwMode="auto">
          <a:xfrm>
            <a:off x="0" y="2681555"/>
            <a:ext cx="7150814" cy="3380198"/>
          </a:xfrm>
          <a:prstGeom prst="rect">
            <a:avLst/>
          </a:prstGeom>
          <a:ln>
            <a:noFill/>
          </a:ln>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1114C1A5-1E8A-49D8-B480-4B0A30FD8E21}"/>
              </a:ext>
            </a:extLst>
          </p:cNvPr>
          <p:cNvSpPr/>
          <p:nvPr/>
        </p:nvSpPr>
        <p:spPr>
          <a:xfrm>
            <a:off x="205483" y="2573677"/>
            <a:ext cx="914400"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D0EE13-198D-4653-BED9-6BE167891CEC}"/>
              </a:ext>
            </a:extLst>
          </p:cNvPr>
          <p:cNvSpPr/>
          <p:nvPr/>
        </p:nvSpPr>
        <p:spPr>
          <a:xfrm>
            <a:off x="1015429" y="4643919"/>
            <a:ext cx="3248346" cy="71919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ABA123-F23C-4F30-8E4C-6491CB956897}"/>
              </a:ext>
            </a:extLst>
          </p:cNvPr>
          <p:cNvSpPr txBox="1"/>
          <p:nvPr/>
        </p:nvSpPr>
        <p:spPr>
          <a:xfrm>
            <a:off x="7150814" y="2681556"/>
            <a:ext cx="4150760" cy="3693319"/>
          </a:xfrm>
          <a:prstGeom prst="rect">
            <a:avLst/>
          </a:prstGeom>
          <a:noFill/>
        </p:spPr>
        <p:txBody>
          <a:bodyPr wrap="square" rtlCol="0">
            <a:spAutoFit/>
          </a:bodyPr>
          <a:lstStyle/>
          <a:p>
            <a:pPr marL="342900" indent="-342900">
              <a:buFont typeface="Arial" panose="020B0604020202020204" pitchFamily="34" charset="0"/>
              <a:buChar char="•"/>
            </a:pPr>
            <a:r>
              <a:rPr lang="en-US" sz="2400" b="1"/>
              <a:t>Cleveland Museum of Art</a:t>
            </a:r>
          </a:p>
          <a:p>
            <a:pPr marL="342900" indent="-342900">
              <a:buFont typeface="Arial" panose="020B0604020202020204" pitchFamily="34" charset="0"/>
              <a:buChar char="•"/>
            </a:pPr>
            <a:r>
              <a:rPr lang="en-US" sz="2400" b="1"/>
              <a:t>Frick Art Reference Library</a:t>
            </a:r>
          </a:p>
          <a:p>
            <a:pPr marL="342900" indent="-342900">
              <a:buFont typeface="Arial" panose="020B0604020202020204" pitchFamily="34" charset="0"/>
              <a:buChar char="•"/>
            </a:pPr>
            <a:r>
              <a:rPr lang="en-US" sz="2400" b="1"/>
              <a:t>Getty Research Institute</a:t>
            </a:r>
          </a:p>
          <a:p>
            <a:pPr marL="342900" indent="-342900">
              <a:buFont typeface="Arial" panose="020B0604020202020204" pitchFamily="34" charset="0"/>
              <a:buChar char="•"/>
            </a:pPr>
            <a:r>
              <a:rPr lang="en-US" sz="2400" b="1"/>
              <a:t>Museum of Fine Arts, Houston</a:t>
            </a:r>
          </a:p>
          <a:p>
            <a:pPr marL="342900" indent="-342900">
              <a:buFont typeface="Arial" panose="020B0604020202020204" pitchFamily="34" charset="0"/>
              <a:buChar char="•"/>
            </a:pPr>
            <a:r>
              <a:rPr lang="en-US" sz="2400" b="1"/>
              <a:t>University of Nevada, Las Vegas</a:t>
            </a:r>
          </a:p>
          <a:p>
            <a:endParaRPr lang="en-US"/>
          </a:p>
        </p:txBody>
      </p:sp>
    </p:spTree>
    <p:extLst>
      <p:ext uri="{BB962C8B-B14F-4D97-AF65-F5344CB8AC3E}">
        <p14:creationId xmlns:p14="http://schemas.microsoft.com/office/powerpoint/2010/main" val="222968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73D466EF-F614-4854-834F-598C8DFC316E}"/>
              </a:ext>
            </a:extLst>
          </p:cNvPr>
          <p:cNvPicPr/>
          <p:nvPr/>
        </p:nvPicPr>
        <p:blipFill rotWithShape="1">
          <a:blip r:embed="rId3"/>
          <a:srcRect l="17842" t="31150" r="24573" b="16619"/>
          <a:stretch/>
        </p:blipFill>
        <p:spPr bwMode="auto">
          <a:xfrm>
            <a:off x="192818" y="1622925"/>
            <a:ext cx="7769653" cy="4363769"/>
          </a:xfrm>
          <a:custGeom>
            <a:avLst/>
            <a:gdLst>
              <a:gd name="connsiteX0" fmla="*/ 0 w 7769653"/>
              <a:gd name="connsiteY0" fmla="*/ 0 h 4363769"/>
              <a:gd name="connsiteX1" fmla="*/ 675362 w 7769653"/>
              <a:gd name="connsiteY1" fmla="*/ 0 h 4363769"/>
              <a:gd name="connsiteX2" fmla="*/ 1117635 w 7769653"/>
              <a:gd name="connsiteY2" fmla="*/ 0 h 4363769"/>
              <a:gd name="connsiteX3" fmla="*/ 1715300 w 7769653"/>
              <a:gd name="connsiteY3" fmla="*/ 0 h 4363769"/>
              <a:gd name="connsiteX4" fmla="*/ 2468359 w 7769653"/>
              <a:gd name="connsiteY4" fmla="*/ 0 h 4363769"/>
              <a:gd name="connsiteX5" fmla="*/ 2910632 w 7769653"/>
              <a:gd name="connsiteY5" fmla="*/ 0 h 4363769"/>
              <a:gd name="connsiteX6" fmla="*/ 3508297 w 7769653"/>
              <a:gd name="connsiteY6" fmla="*/ 0 h 4363769"/>
              <a:gd name="connsiteX7" fmla="*/ 4028266 w 7769653"/>
              <a:gd name="connsiteY7" fmla="*/ 0 h 4363769"/>
              <a:gd name="connsiteX8" fmla="*/ 4470539 w 7769653"/>
              <a:gd name="connsiteY8" fmla="*/ 0 h 4363769"/>
              <a:gd name="connsiteX9" fmla="*/ 4990508 w 7769653"/>
              <a:gd name="connsiteY9" fmla="*/ 0 h 4363769"/>
              <a:gd name="connsiteX10" fmla="*/ 5510477 w 7769653"/>
              <a:gd name="connsiteY10" fmla="*/ 0 h 4363769"/>
              <a:gd name="connsiteX11" fmla="*/ 5875053 w 7769653"/>
              <a:gd name="connsiteY11" fmla="*/ 0 h 4363769"/>
              <a:gd name="connsiteX12" fmla="*/ 6317326 w 7769653"/>
              <a:gd name="connsiteY12" fmla="*/ 0 h 4363769"/>
              <a:gd name="connsiteX13" fmla="*/ 7070384 w 7769653"/>
              <a:gd name="connsiteY13" fmla="*/ 0 h 4363769"/>
              <a:gd name="connsiteX14" fmla="*/ 7769653 w 7769653"/>
              <a:gd name="connsiteY14" fmla="*/ 0 h 4363769"/>
              <a:gd name="connsiteX15" fmla="*/ 7769653 w 7769653"/>
              <a:gd name="connsiteY15" fmla="*/ 632747 h 4363769"/>
              <a:gd name="connsiteX16" fmla="*/ 7769653 w 7769653"/>
              <a:gd name="connsiteY16" fmla="*/ 1221855 h 4363769"/>
              <a:gd name="connsiteX17" fmla="*/ 7769653 w 7769653"/>
              <a:gd name="connsiteY17" fmla="*/ 1854602 h 4363769"/>
              <a:gd name="connsiteX18" fmla="*/ 7769653 w 7769653"/>
              <a:gd name="connsiteY18" fmla="*/ 2487348 h 4363769"/>
              <a:gd name="connsiteX19" fmla="*/ 7769653 w 7769653"/>
              <a:gd name="connsiteY19" fmla="*/ 2945544 h 4363769"/>
              <a:gd name="connsiteX20" fmla="*/ 7769653 w 7769653"/>
              <a:gd name="connsiteY20" fmla="*/ 3578291 h 4363769"/>
              <a:gd name="connsiteX21" fmla="*/ 7769653 w 7769653"/>
              <a:gd name="connsiteY21" fmla="*/ 4363769 h 4363769"/>
              <a:gd name="connsiteX22" fmla="*/ 7094291 w 7769653"/>
              <a:gd name="connsiteY22" fmla="*/ 4363769 h 4363769"/>
              <a:gd name="connsiteX23" fmla="*/ 6418929 w 7769653"/>
              <a:gd name="connsiteY23" fmla="*/ 4363769 h 4363769"/>
              <a:gd name="connsiteX24" fmla="*/ 5821263 w 7769653"/>
              <a:gd name="connsiteY24" fmla="*/ 4363769 h 4363769"/>
              <a:gd name="connsiteX25" fmla="*/ 5301294 w 7769653"/>
              <a:gd name="connsiteY25" fmla="*/ 4363769 h 4363769"/>
              <a:gd name="connsiteX26" fmla="*/ 4703628 w 7769653"/>
              <a:gd name="connsiteY26" fmla="*/ 4363769 h 4363769"/>
              <a:gd name="connsiteX27" fmla="*/ 3950570 w 7769653"/>
              <a:gd name="connsiteY27" fmla="*/ 4363769 h 4363769"/>
              <a:gd name="connsiteX28" fmla="*/ 3275208 w 7769653"/>
              <a:gd name="connsiteY28" fmla="*/ 4363769 h 4363769"/>
              <a:gd name="connsiteX29" fmla="*/ 2522149 w 7769653"/>
              <a:gd name="connsiteY29" fmla="*/ 4363769 h 4363769"/>
              <a:gd name="connsiteX30" fmla="*/ 1924483 w 7769653"/>
              <a:gd name="connsiteY30" fmla="*/ 4363769 h 4363769"/>
              <a:gd name="connsiteX31" fmla="*/ 1249121 w 7769653"/>
              <a:gd name="connsiteY31" fmla="*/ 4363769 h 4363769"/>
              <a:gd name="connsiteX32" fmla="*/ 0 w 7769653"/>
              <a:gd name="connsiteY32" fmla="*/ 4363769 h 4363769"/>
              <a:gd name="connsiteX33" fmla="*/ 0 w 7769653"/>
              <a:gd name="connsiteY33" fmla="*/ 3861936 h 4363769"/>
              <a:gd name="connsiteX34" fmla="*/ 0 w 7769653"/>
              <a:gd name="connsiteY34" fmla="*/ 3229189 h 4363769"/>
              <a:gd name="connsiteX35" fmla="*/ 0 w 7769653"/>
              <a:gd name="connsiteY35" fmla="*/ 2596443 h 4363769"/>
              <a:gd name="connsiteX36" fmla="*/ 0 w 7769653"/>
              <a:gd name="connsiteY36" fmla="*/ 2181885 h 4363769"/>
              <a:gd name="connsiteX37" fmla="*/ 0 w 7769653"/>
              <a:gd name="connsiteY37" fmla="*/ 1767326 h 4363769"/>
              <a:gd name="connsiteX38" fmla="*/ 0 w 7769653"/>
              <a:gd name="connsiteY38" fmla="*/ 1265493 h 4363769"/>
              <a:gd name="connsiteX39" fmla="*/ 0 w 7769653"/>
              <a:gd name="connsiteY39" fmla="*/ 763660 h 4363769"/>
              <a:gd name="connsiteX40" fmla="*/ 0 w 7769653"/>
              <a:gd name="connsiteY40" fmla="*/ 0 h 43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69653" h="4363769" fill="none" extrusionOk="0">
                <a:moveTo>
                  <a:pt x="0" y="0"/>
                </a:moveTo>
                <a:cubicBezTo>
                  <a:pt x="221841" y="-46363"/>
                  <a:pt x="372390" y="21317"/>
                  <a:pt x="675362" y="0"/>
                </a:cubicBezTo>
                <a:cubicBezTo>
                  <a:pt x="978334" y="-21317"/>
                  <a:pt x="962292" y="10890"/>
                  <a:pt x="1117635" y="0"/>
                </a:cubicBezTo>
                <a:cubicBezTo>
                  <a:pt x="1272978" y="-10890"/>
                  <a:pt x="1434979" y="14584"/>
                  <a:pt x="1715300" y="0"/>
                </a:cubicBezTo>
                <a:cubicBezTo>
                  <a:pt x="1995621" y="-14584"/>
                  <a:pt x="2140991" y="27926"/>
                  <a:pt x="2468359" y="0"/>
                </a:cubicBezTo>
                <a:cubicBezTo>
                  <a:pt x="2795727" y="-27926"/>
                  <a:pt x="2744438" y="23020"/>
                  <a:pt x="2910632" y="0"/>
                </a:cubicBezTo>
                <a:cubicBezTo>
                  <a:pt x="3076826" y="-23020"/>
                  <a:pt x="3304332" y="37262"/>
                  <a:pt x="3508297" y="0"/>
                </a:cubicBezTo>
                <a:cubicBezTo>
                  <a:pt x="3712262" y="-37262"/>
                  <a:pt x="3885748" y="18793"/>
                  <a:pt x="4028266" y="0"/>
                </a:cubicBezTo>
                <a:cubicBezTo>
                  <a:pt x="4170784" y="-18793"/>
                  <a:pt x="4322905" y="2989"/>
                  <a:pt x="4470539" y="0"/>
                </a:cubicBezTo>
                <a:cubicBezTo>
                  <a:pt x="4618173" y="-2989"/>
                  <a:pt x="4805629" y="30455"/>
                  <a:pt x="4990508" y="0"/>
                </a:cubicBezTo>
                <a:cubicBezTo>
                  <a:pt x="5175387" y="-30455"/>
                  <a:pt x="5301272" y="16036"/>
                  <a:pt x="5510477" y="0"/>
                </a:cubicBezTo>
                <a:cubicBezTo>
                  <a:pt x="5719682" y="-16036"/>
                  <a:pt x="5784483" y="5965"/>
                  <a:pt x="5875053" y="0"/>
                </a:cubicBezTo>
                <a:cubicBezTo>
                  <a:pt x="5965623" y="-5965"/>
                  <a:pt x="6226553" y="15876"/>
                  <a:pt x="6317326" y="0"/>
                </a:cubicBezTo>
                <a:cubicBezTo>
                  <a:pt x="6408099" y="-15876"/>
                  <a:pt x="6842555" y="77721"/>
                  <a:pt x="7070384" y="0"/>
                </a:cubicBezTo>
                <a:cubicBezTo>
                  <a:pt x="7298213" y="-77721"/>
                  <a:pt x="7552252" y="62190"/>
                  <a:pt x="7769653" y="0"/>
                </a:cubicBezTo>
                <a:cubicBezTo>
                  <a:pt x="7805511" y="261802"/>
                  <a:pt x="7740814" y="375023"/>
                  <a:pt x="7769653" y="632747"/>
                </a:cubicBezTo>
                <a:cubicBezTo>
                  <a:pt x="7798492" y="890471"/>
                  <a:pt x="7733872" y="979331"/>
                  <a:pt x="7769653" y="1221855"/>
                </a:cubicBezTo>
                <a:cubicBezTo>
                  <a:pt x="7805434" y="1464379"/>
                  <a:pt x="7756757" y="1569781"/>
                  <a:pt x="7769653" y="1854602"/>
                </a:cubicBezTo>
                <a:cubicBezTo>
                  <a:pt x="7782549" y="2139423"/>
                  <a:pt x="7715856" y="2202163"/>
                  <a:pt x="7769653" y="2487348"/>
                </a:cubicBezTo>
                <a:cubicBezTo>
                  <a:pt x="7823450" y="2772533"/>
                  <a:pt x="7746000" y="2777910"/>
                  <a:pt x="7769653" y="2945544"/>
                </a:cubicBezTo>
                <a:cubicBezTo>
                  <a:pt x="7793306" y="3113178"/>
                  <a:pt x="7712585" y="3446030"/>
                  <a:pt x="7769653" y="3578291"/>
                </a:cubicBezTo>
                <a:cubicBezTo>
                  <a:pt x="7826721" y="3710552"/>
                  <a:pt x="7752690" y="4004001"/>
                  <a:pt x="7769653" y="4363769"/>
                </a:cubicBezTo>
                <a:cubicBezTo>
                  <a:pt x="7631246" y="4442532"/>
                  <a:pt x="7289516" y="4353598"/>
                  <a:pt x="7094291" y="4363769"/>
                </a:cubicBezTo>
                <a:cubicBezTo>
                  <a:pt x="6899066" y="4373940"/>
                  <a:pt x="6690236" y="4315799"/>
                  <a:pt x="6418929" y="4363769"/>
                </a:cubicBezTo>
                <a:cubicBezTo>
                  <a:pt x="6147622" y="4411739"/>
                  <a:pt x="6015553" y="4333622"/>
                  <a:pt x="5821263" y="4363769"/>
                </a:cubicBezTo>
                <a:cubicBezTo>
                  <a:pt x="5626973" y="4393916"/>
                  <a:pt x="5464190" y="4331081"/>
                  <a:pt x="5301294" y="4363769"/>
                </a:cubicBezTo>
                <a:cubicBezTo>
                  <a:pt x="5138398" y="4396457"/>
                  <a:pt x="4865605" y="4309186"/>
                  <a:pt x="4703628" y="4363769"/>
                </a:cubicBezTo>
                <a:cubicBezTo>
                  <a:pt x="4541651" y="4418352"/>
                  <a:pt x="4281695" y="4300499"/>
                  <a:pt x="3950570" y="4363769"/>
                </a:cubicBezTo>
                <a:cubicBezTo>
                  <a:pt x="3619445" y="4427039"/>
                  <a:pt x="3465543" y="4290109"/>
                  <a:pt x="3275208" y="4363769"/>
                </a:cubicBezTo>
                <a:cubicBezTo>
                  <a:pt x="3084873" y="4437429"/>
                  <a:pt x="2811663" y="4335449"/>
                  <a:pt x="2522149" y="4363769"/>
                </a:cubicBezTo>
                <a:cubicBezTo>
                  <a:pt x="2232635" y="4392089"/>
                  <a:pt x="2156360" y="4342934"/>
                  <a:pt x="1924483" y="4363769"/>
                </a:cubicBezTo>
                <a:cubicBezTo>
                  <a:pt x="1692606" y="4384604"/>
                  <a:pt x="1568717" y="4295022"/>
                  <a:pt x="1249121" y="4363769"/>
                </a:cubicBezTo>
                <a:cubicBezTo>
                  <a:pt x="929525" y="4432516"/>
                  <a:pt x="563641" y="4358412"/>
                  <a:pt x="0" y="4363769"/>
                </a:cubicBezTo>
                <a:cubicBezTo>
                  <a:pt x="-33371" y="4185948"/>
                  <a:pt x="58240" y="4073033"/>
                  <a:pt x="0" y="3861936"/>
                </a:cubicBezTo>
                <a:cubicBezTo>
                  <a:pt x="-58240" y="3650839"/>
                  <a:pt x="13166" y="3432954"/>
                  <a:pt x="0" y="3229189"/>
                </a:cubicBezTo>
                <a:cubicBezTo>
                  <a:pt x="-13166" y="3025424"/>
                  <a:pt x="37435" y="2788846"/>
                  <a:pt x="0" y="2596443"/>
                </a:cubicBezTo>
                <a:cubicBezTo>
                  <a:pt x="-37435" y="2404040"/>
                  <a:pt x="36035" y="2293138"/>
                  <a:pt x="0" y="2181885"/>
                </a:cubicBezTo>
                <a:cubicBezTo>
                  <a:pt x="-36035" y="2070632"/>
                  <a:pt x="19899" y="1858667"/>
                  <a:pt x="0" y="1767326"/>
                </a:cubicBezTo>
                <a:cubicBezTo>
                  <a:pt x="-19899" y="1675985"/>
                  <a:pt x="16625" y="1471315"/>
                  <a:pt x="0" y="1265493"/>
                </a:cubicBezTo>
                <a:cubicBezTo>
                  <a:pt x="-16625" y="1059671"/>
                  <a:pt x="47688" y="884064"/>
                  <a:pt x="0" y="763660"/>
                </a:cubicBezTo>
                <a:cubicBezTo>
                  <a:pt x="-47688" y="643256"/>
                  <a:pt x="41008" y="252790"/>
                  <a:pt x="0" y="0"/>
                </a:cubicBezTo>
                <a:close/>
              </a:path>
              <a:path w="7769653" h="4363769" stroke="0" extrusionOk="0">
                <a:moveTo>
                  <a:pt x="0" y="0"/>
                </a:moveTo>
                <a:cubicBezTo>
                  <a:pt x="150939" y="-11327"/>
                  <a:pt x="435811" y="36023"/>
                  <a:pt x="597666" y="0"/>
                </a:cubicBezTo>
                <a:cubicBezTo>
                  <a:pt x="759521" y="-36023"/>
                  <a:pt x="906751" y="30912"/>
                  <a:pt x="1117635" y="0"/>
                </a:cubicBezTo>
                <a:cubicBezTo>
                  <a:pt x="1328519" y="-30912"/>
                  <a:pt x="1518945" y="1520"/>
                  <a:pt x="1637604" y="0"/>
                </a:cubicBezTo>
                <a:cubicBezTo>
                  <a:pt x="1756263" y="-1520"/>
                  <a:pt x="2180832" y="51959"/>
                  <a:pt x="2390662" y="0"/>
                </a:cubicBezTo>
                <a:cubicBezTo>
                  <a:pt x="2600492" y="-51959"/>
                  <a:pt x="2849300" y="2177"/>
                  <a:pt x="3143721" y="0"/>
                </a:cubicBezTo>
                <a:cubicBezTo>
                  <a:pt x="3438142" y="-2177"/>
                  <a:pt x="3493842" y="70739"/>
                  <a:pt x="3819083" y="0"/>
                </a:cubicBezTo>
                <a:cubicBezTo>
                  <a:pt x="4144324" y="-70739"/>
                  <a:pt x="4094305" y="36418"/>
                  <a:pt x="4261356" y="0"/>
                </a:cubicBezTo>
                <a:cubicBezTo>
                  <a:pt x="4428407" y="-36418"/>
                  <a:pt x="4634396" y="8054"/>
                  <a:pt x="4781325" y="0"/>
                </a:cubicBezTo>
                <a:cubicBezTo>
                  <a:pt x="4928254" y="-8054"/>
                  <a:pt x="5137846" y="20868"/>
                  <a:pt x="5378991" y="0"/>
                </a:cubicBezTo>
                <a:cubicBezTo>
                  <a:pt x="5620136" y="-20868"/>
                  <a:pt x="5608458" y="24593"/>
                  <a:pt x="5743567" y="0"/>
                </a:cubicBezTo>
                <a:cubicBezTo>
                  <a:pt x="5878676" y="-24593"/>
                  <a:pt x="6002507" y="37653"/>
                  <a:pt x="6185839" y="0"/>
                </a:cubicBezTo>
                <a:cubicBezTo>
                  <a:pt x="6369171" y="-37653"/>
                  <a:pt x="6563919" y="43361"/>
                  <a:pt x="6783505" y="0"/>
                </a:cubicBezTo>
                <a:cubicBezTo>
                  <a:pt x="7003091" y="-43361"/>
                  <a:pt x="7419871" y="61229"/>
                  <a:pt x="7769653" y="0"/>
                </a:cubicBezTo>
                <a:cubicBezTo>
                  <a:pt x="7816331" y="112169"/>
                  <a:pt x="7740195" y="328446"/>
                  <a:pt x="7769653" y="501833"/>
                </a:cubicBezTo>
                <a:cubicBezTo>
                  <a:pt x="7799111" y="675220"/>
                  <a:pt x="7768043" y="850830"/>
                  <a:pt x="7769653" y="960029"/>
                </a:cubicBezTo>
                <a:cubicBezTo>
                  <a:pt x="7771263" y="1069228"/>
                  <a:pt x="7760844" y="1356015"/>
                  <a:pt x="7769653" y="1505500"/>
                </a:cubicBezTo>
                <a:cubicBezTo>
                  <a:pt x="7778462" y="1654985"/>
                  <a:pt x="7723767" y="1807119"/>
                  <a:pt x="7769653" y="2050971"/>
                </a:cubicBezTo>
                <a:cubicBezTo>
                  <a:pt x="7815539" y="2294823"/>
                  <a:pt x="7750230" y="2370897"/>
                  <a:pt x="7769653" y="2552805"/>
                </a:cubicBezTo>
                <a:cubicBezTo>
                  <a:pt x="7789076" y="2734713"/>
                  <a:pt x="7703346" y="2990055"/>
                  <a:pt x="7769653" y="3141914"/>
                </a:cubicBezTo>
                <a:cubicBezTo>
                  <a:pt x="7835960" y="3293773"/>
                  <a:pt x="7724452" y="3513600"/>
                  <a:pt x="7769653" y="3643747"/>
                </a:cubicBezTo>
                <a:cubicBezTo>
                  <a:pt x="7814854" y="3773894"/>
                  <a:pt x="7762380" y="4013460"/>
                  <a:pt x="7769653" y="4363769"/>
                </a:cubicBezTo>
                <a:cubicBezTo>
                  <a:pt x="7551438" y="4365847"/>
                  <a:pt x="7535553" y="4341405"/>
                  <a:pt x="7327380" y="4363769"/>
                </a:cubicBezTo>
                <a:cubicBezTo>
                  <a:pt x="7119207" y="4386133"/>
                  <a:pt x="7130547" y="4360524"/>
                  <a:pt x="6962804" y="4363769"/>
                </a:cubicBezTo>
                <a:cubicBezTo>
                  <a:pt x="6795061" y="4367014"/>
                  <a:pt x="6581004" y="4313127"/>
                  <a:pt x="6209746" y="4363769"/>
                </a:cubicBezTo>
                <a:cubicBezTo>
                  <a:pt x="5838488" y="4414411"/>
                  <a:pt x="5970389" y="4328226"/>
                  <a:pt x="5767473" y="4363769"/>
                </a:cubicBezTo>
                <a:cubicBezTo>
                  <a:pt x="5564557" y="4399312"/>
                  <a:pt x="5245408" y="4293576"/>
                  <a:pt x="5092111" y="4363769"/>
                </a:cubicBezTo>
                <a:cubicBezTo>
                  <a:pt x="4938814" y="4433962"/>
                  <a:pt x="4689810" y="4310881"/>
                  <a:pt x="4339052" y="4363769"/>
                </a:cubicBezTo>
                <a:cubicBezTo>
                  <a:pt x="3988294" y="4416657"/>
                  <a:pt x="4060944" y="4307521"/>
                  <a:pt x="3819083" y="4363769"/>
                </a:cubicBezTo>
                <a:cubicBezTo>
                  <a:pt x="3577222" y="4420017"/>
                  <a:pt x="3533360" y="4363233"/>
                  <a:pt x="3454507" y="4363769"/>
                </a:cubicBezTo>
                <a:cubicBezTo>
                  <a:pt x="3375654" y="4364305"/>
                  <a:pt x="3186645" y="4357281"/>
                  <a:pt x="3089931" y="4363769"/>
                </a:cubicBezTo>
                <a:cubicBezTo>
                  <a:pt x="2993217" y="4370257"/>
                  <a:pt x="2815982" y="4351054"/>
                  <a:pt x="2569962" y="4363769"/>
                </a:cubicBezTo>
                <a:cubicBezTo>
                  <a:pt x="2323942" y="4376484"/>
                  <a:pt x="2273771" y="4355251"/>
                  <a:pt x="2127690" y="4363769"/>
                </a:cubicBezTo>
                <a:cubicBezTo>
                  <a:pt x="1981609" y="4372287"/>
                  <a:pt x="1945150" y="4325300"/>
                  <a:pt x="1763114" y="4363769"/>
                </a:cubicBezTo>
                <a:cubicBezTo>
                  <a:pt x="1581078" y="4402238"/>
                  <a:pt x="1374714" y="4354090"/>
                  <a:pt x="1087751" y="4363769"/>
                </a:cubicBezTo>
                <a:cubicBezTo>
                  <a:pt x="800788" y="4373448"/>
                  <a:pt x="410090" y="4337975"/>
                  <a:pt x="0" y="4363769"/>
                </a:cubicBezTo>
                <a:cubicBezTo>
                  <a:pt x="-36679" y="4200551"/>
                  <a:pt x="10283" y="4151642"/>
                  <a:pt x="0" y="3949211"/>
                </a:cubicBezTo>
                <a:cubicBezTo>
                  <a:pt x="-10283" y="3746780"/>
                  <a:pt x="35944" y="3664057"/>
                  <a:pt x="0" y="3491015"/>
                </a:cubicBezTo>
                <a:cubicBezTo>
                  <a:pt x="-35944" y="3317973"/>
                  <a:pt x="18801" y="3252927"/>
                  <a:pt x="0" y="3076457"/>
                </a:cubicBezTo>
                <a:cubicBezTo>
                  <a:pt x="-18801" y="2899987"/>
                  <a:pt x="21537" y="2748863"/>
                  <a:pt x="0" y="2661899"/>
                </a:cubicBezTo>
                <a:cubicBezTo>
                  <a:pt x="-21537" y="2574935"/>
                  <a:pt x="38809" y="2337921"/>
                  <a:pt x="0" y="2029153"/>
                </a:cubicBezTo>
                <a:cubicBezTo>
                  <a:pt x="-38809" y="1720385"/>
                  <a:pt x="41696" y="1711846"/>
                  <a:pt x="0" y="1527319"/>
                </a:cubicBezTo>
                <a:cubicBezTo>
                  <a:pt x="-41696" y="1342792"/>
                  <a:pt x="22366" y="1135134"/>
                  <a:pt x="0" y="981848"/>
                </a:cubicBezTo>
                <a:cubicBezTo>
                  <a:pt x="-22366" y="828562"/>
                  <a:pt x="65630" y="276334"/>
                  <a:pt x="0" y="0"/>
                </a:cubicBezTo>
                <a:close/>
              </a:path>
            </a:pathLst>
          </a:custGeom>
          <a:ln w="12700">
            <a:solidFill>
              <a:schemeClr val="tx1"/>
            </a:solidFill>
            <a:extLst>
              <a:ext uri="{C807C97D-BFC1-408E-A445-0C87EB9F89A2}">
                <ask:lineSketchStyleProps xmlns:ask="http://schemas.microsoft.com/office/drawing/2018/sketchyshapes" sd="3098266207">
                  <a:prstGeom prst="rect">
                    <a:avLst/>
                  </a:prstGeom>
                  <ask:type>
                    <ask:lineSketchScribble/>
                  </ask:type>
                </ask:lineSketchStyleProps>
              </a:ext>
            </a:extLst>
          </a:ln>
          <a:extLst>
            <a:ext uri="{53640926-AAD7-44D8-BBD7-CCE9431645EC}">
              <a14:shadowObscured xmlns:a14="http://schemas.microsoft.com/office/drawing/2010/main"/>
            </a:ext>
          </a:extLst>
        </p:spPr>
      </p:pic>
      <p:pic>
        <p:nvPicPr>
          <p:cNvPr id="7" name="Picture 6" descr="Graphical user interface, text, application, email&#10;&#10;Description automatically generated">
            <a:extLst>
              <a:ext uri="{FF2B5EF4-FFF2-40B4-BE49-F238E27FC236}">
                <a16:creationId xmlns:a16="http://schemas.microsoft.com/office/drawing/2014/main" id="{B8F00745-F917-4FAD-98A3-F0B801E6C553}"/>
              </a:ext>
            </a:extLst>
          </p:cNvPr>
          <p:cNvPicPr/>
          <p:nvPr/>
        </p:nvPicPr>
        <p:blipFill rotWithShape="1">
          <a:blip r:embed="rId4"/>
          <a:srcRect l="21795" t="34758" r="30021" b="11870"/>
          <a:stretch/>
        </p:blipFill>
        <p:spPr bwMode="auto">
          <a:xfrm>
            <a:off x="4807271" y="0"/>
            <a:ext cx="7191911" cy="4321175"/>
          </a:xfrm>
          <a:custGeom>
            <a:avLst/>
            <a:gdLst>
              <a:gd name="connsiteX0" fmla="*/ 0 w 7191911"/>
              <a:gd name="connsiteY0" fmla="*/ 0 h 4321175"/>
              <a:gd name="connsiteX1" fmla="*/ 599326 w 7191911"/>
              <a:gd name="connsiteY1" fmla="*/ 0 h 4321175"/>
              <a:gd name="connsiteX2" fmla="*/ 1342490 w 7191911"/>
              <a:gd name="connsiteY2" fmla="*/ 0 h 4321175"/>
              <a:gd name="connsiteX3" fmla="*/ 2013735 w 7191911"/>
              <a:gd name="connsiteY3" fmla="*/ 0 h 4321175"/>
              <a:gd name="connsiteX4" fmla="*/ 2541142 w 7191911"/>
              <a:gd name="connsiteY4" fmla="*/ 0 h 4321175"/>
              <a:gd name="connsiteX5" fmla="*/ 3140468 w 7191911"/>
              <a:gd name="connsiteY5" fmla="*/ 0 h 4321175"/>
              <a:gd name="connsiteX6" fmla="*/ 3739794 w 7191911"/>
              <a:gd name="connsiteY6" fmla="*/ 0 h 4321175"/>
              <a:gd name="connsiteX7" fmla="*/ 4123362 w 7191911"/>
              <a:gd name="connsiteY7" fmla="*/ 0 h 4321175"/>
              <a:gd name="connsiteX8" fmla="*/ 4506931 w 7191911"/>
              <a:gd name="connsiteY8" fmla="*/ 0 h 4321175"/>
              <a:gd name="connsiteX9" fmla="*/ 5106257 w 7191911"/>
              <a:gd name="connsiteY9" fmla="*/ 0 h 4321175"/>
              <a:gd name="connsiteX10" fmla="*/ 5561745 w 7191911"/>
              <a:gd name="connsiteY10" fmla="*/ 0 h 4321175"/>
              <a:gd name="connsiteX11" fmla="*/ 6304909 w 7191911"/>
              <a:gd name="connsiteY11" fmla="*/ 0 h 4321175"/>
              <a:gd name="connsiteX12" fmla="*/ 7191911 w 7191911"/>
              <a:gd name="connsiteY12" fmla="*/ 0 h 4321175"/>
              <a:gd name="connsiteX13" fmla="*/ 7191911 w 7191911"/>
              <a:gd name="connsiteY13" fmla="*/ 496935 h 4321175"/>
              <a:gd name="connsiteX14" fmla="*/ 7191911 w 7191911"/>
              <a:gd name="connsiteY14" fmla="*/ 1080294 h 4321175"/>
              <a:gd name="connsiteX15" fmla="*/ 7191911 w 7191911"/>
              <a:gd name="connsiteY15" fmla="*/ 1490805 h 4321175"/>
              <a:gd name="connsiteX16" fmla="*/ 7191911 w 7191911"/>
              <a:gd name="connsiteY16" fmla="*/ 1901317 h 4321175"/>
              <a:gd name="connsiteX17" fmla="*/ 7191911 w 7191911"/>
              <a:gd name="connsiteY17" fmla="*/ 2355040 h 4321175"/>
              <a:gd name="connsiteX18" fmla="*/ 7191911 w 7191911"/>
              <a:gd name="connsiteY18" fmla="*/ 2938399 h 4321175"/>
              <a:gd name="connsiteX19" fmla="*/ 7191911 w 7191911"/>
              <a:gd name="connsiteY19" fmla="*/ 3521758 h 4321175"/>
              <a:gd name="connsiteX20" fmla="*/ 7191911 w 7191911"/>
              <a:gd name="connsiteY20" fmla="*/ 4321175 h 4321175"/>
              <a:gd name="connsiteX21" fmla="*/ 6736423 w 7191911"/>
              <a:gd name="connsiteY21" fmla="*/ 4321175 h 4321175"/>
              <a:gd name="connsiteX22" fmla="*/ 5993259 w 7191911"/>
              <a:gd name="connsiteY22" fmla="*/ 4321175 h 4321175"/>
              <a:gd name="connsiteX23" fmla="*/ 5393933 w 7191911"/>
              <a:gd name="connsiteY23" fmla="*/ 4321175 h 4321175"/>
              <a:gd name="connsiteX24" fmla="*/ 4938446 w 7191911"/>
              <a:gd name="connsiteY24" fmla="*/ 4321175 h 4321175"/>
              <a:gd name="connsiteX25" fmla="*/ 4554877 w 7191911"/>
              <a:gd name="connsiteY25" fmla="*/ 4321175 h 4321175"/>
              <a:gd name="connsiteX26" fmla="*/ 4171308 w 7191911"/>
              <a:gd name="connsiteY26" fmla="*/ 4321175 h 4321175"/>
              <a:gd name="connsiteX27" fmla="*/ 3643902 w 7191911"/>
              <a:gd name="connsiteY27" fmla="*/ 4321175 h 4321175"/>
              <a:gd name="connsiteX28" fmla="*/ 2972657 w 7191911"/>
              <a:gd name="connsiteY28" fmla="*/ 4321175 h 4321175"/>
              <a:gd name="connsiteX29" fmla="*/ 2301412 w 7191911"/>
              <a:gd name="connsiteY29" fmla="*/ 4321175 h 4321175"/>
              <a:gd name="connsiteX30" fmla="*/ 1774005 w 7191911"/>
              <a:gd name="connsiteY30" fmla="*/ 4321175 h 4321175"/>
              <a:gd name="connsiteX31" fmla="*/ 1102760 w 7191911"/>
              <a:gd name="connsiteY31" fmla="*/ 4321175 h 4321175"/>
              <a:gd name="connsiteX32" fmla="*/ 647272 w 7191911"/>
              <a:gd name="connsiteY32" fmla="*/ 4321175 h 4321175"/>
              <a:gd name="connsiteX33" fmla="*/ 0 w 7191911"/>
              <a:gd name="connsiteY33" fmla="*/ 4321175 h 4321175"/>
              <a:gd name="connsiteX34" fmla="*/ 0 w 7191911"/>
              <a:gd name="connsiteY34" fmla="*/ 3910663 h 4321175"/>
              <a:gd name="connsiteX35" fmla="*/ 0 w 7191911"/>
              <a:gd name="connsiteY35" fmla="*/ 3327305 h 4321175"/>
              <a:gd name="connsiteX36" fmla="*/ 0 w 7191911"/>
              <a:gd name="connsiteY36" fmla="*/ 2830370 h 4321175"/>
              <a:gd name="connsiteX37" fmla="*/ 0 w 7191911"/>
              <a:gd name="connsiteY37" fmla="*/ 2376646 h 4321175"/>
              <a:gd name="connsiteX38" fmla="*/ 0 w 7191911"/>
              <a:gd name="connsiteY38" fmla="*/ 1793288 h 4321175"/>
              <a:gd name="connsiteX39" fmla="*/ 0 w 7191911"/>
              <a:gd name="connsiteY39" fmla="*/ 1253141 h 4321175"/>
              <a:gd name="connsiteX40" fmla="*/ 0 w 7191911"/>
              <a:gd name="connsiteY40" fmla="*/ 712994 h 4321175"/>
              <a:gd name="connsiteX41" fmla="*/ 0 w 7191911"/>
              <a:gd name="connsiteY41" fmla="*/ 0 h 43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91911" h="4321175" fill="none" extrusionOk="0">
                <a:moveTo>
                  <a:pt x="0" y="0"/>
                </a:moveTo>
                <a:cubicBezTo>
                  <a:pt x="163450" y="-41444"/>
                  <a:pt x="437832" y="41124"/>
                  <a:pt x="599326" y="0"/>
                </a:cubicBezTo>
                <a:cubicBezTo>
                  <a:pt x="760820" y="-41124"/>
                  <a:pt x="983124" y="19503"/>
                  <a:pt x="1342490" y="0"/>
                </a:cubicBezTo>
                <a:cubicBezTo>
                  <a:pt x="1701856" y="-19503"/>
                  <a:pt x="1836759" y="66241"/>
                  <a:pt x="2013735" y="0"/>
                </a:cubicBezTo>
                <a:cubicBezTo>
                  <a:pt x="2190712" y="-66241"/>
                  <a:pt x="2300086" y="20671"/>
                  <a:pt x="2541142" y="0"/>
                </a:cubicBezTo>
                <a:cubicBezTo>
                  <a:pt x="2782198" y="-20671"/>
                  <a:pt x="2912931" y="24959"/>
                  <a:pt x="3140468" y="0"/>
                </a:cubicBezTo>
                <a:cubicBezTo>
                  <a:pt x="3368005" y="-24959"/>
                  <a:pt x="3604890" y="23373"/>
                  <a:pt x="3739794" y="0"/>
                </a:cubicBezTo>
                <a:cubicBezTo>
                  <a:pt x="3874698" y="-23373"/>
                  <a:pt x="3957162" y="43526"/>
                  <a:pt x="4123362" y="0"/>
                </a:cubicBezTo>
                <a:cubicBezTo>
                  <a:pt x="4289562" y="-43526"/>
                  <a:pt x="4380739" y="31732"/>
                  <a:pt x="4506931" y="0"/>
                </a:cubicBezTo>
                <a:cubicBezTo>
                  <a:pt x="4633123" y="-31732"/>
                  <a:pt x="4837721" y="50641"/>
                  <a:pt x="5106257" y="0"/>
                </a:cubicBezTo>
                <a:cubicBezTo>
                  <a:pt x="5374793" y="-50641"/>
                  <a:pt x="5435526" y="18301"/>
                  <a:pt x="5561745" y="0"/>
                </a:cubicBezTo>
                <a:cubicBezTo>
                  <a:pt x="5687964" y="-18301"/>
                  <a:pt x="6077813" y="61036"/>
                  <a:pt x="6304909" y="0"/>
                </a:cubicBezTo>
                <a:cubicBezTo>
                  <a:pt x="6532005" y="-61036"/>
                  <a:pt x="6839784" y="42519"/>
                  <a:pt x="7191911" y="0"/>
                </a:cubicBezTo>
                <a:cubicBezTo>
                  <a:pt x="7241566" y="144663"/>
                  <a:pt x="7160274" y="368555"/>
                  <a:pt x="7191911" y="496935"/>
                </a:cubicBezTo>
                <a:cubicBezTo>
                  <a:pt x="7223548" y="625316"/>
                  <a:pt x="7172110" y="834727"/>
                  <a:pt x="7191911" y="1080294"/>
                </a:cubicBezTo>
                <a:cubicBezTo>
                  <a:pt x="7211712" y="1325861"/>
                  <a:pt x="7146331" y="1313857"/>
                  <a:pt x="7191911" y="1490805"/>
                </a:cubicBezTo>
                <a:cubicBezTo>
                  <a:pt x="7237491" y="1667753"/>
                  <a:pt x="7186802" y="1712263"/>
                  <a:pt x="7191911" y="1901317"/>
                </a:cubicBezTo>
                <a:cubicBezTo>
                  <a:pt x="7197020" y="2090371"/>
                  <a:pt x="7187231" y="2174370"/>
                  <a:pt x="7191911" y="2355040"/>
                </a:cubicBezTo>
                <a:cubicBezTo>
                  <a:pt x="7196591" y="2535710"/>
                  <a:pt x="7160382" y="2732865"/>
                  <a:pt x="7191911" y="2938399"/>
                </a:cubicBezTo>
                <a:cubicBezTo>
                  <a:pt x="7223440" y="3143933"/>
                  <a:pt x="7173119" y="3274481"/>
                  <a:pt x="7191911" y="3521758"/>
                </a:cubicBezTo>
                <a:cubicBezTo>
                  <a:pt x="7210703" y="3769035"/>
                  <a:pt x="7121144" y="4061019"/>
                  <a:pt x="7191911" y="4321175"/>
                </a:cubicBezTo>
                <a:cubicBezTo>
                  <a:pt x="6965324" y="4351662"/>
                  <a:pt x="6939686" y="4268206"/>
                  <a:pt x="6736423" y="4321175"/>
                </a:cubicBezTo>
                <a:cubicBezTo>
                  <a:pt x="6533160" y="4374144"/>
                  <a:pt x="6178377" y="4296342"/>
                  <a:pt x="5993259" y="4321175"/>
                </a:cubicBezTo>
                <a:cubicBezTo>
                  <a:pt x="5808141" y="4346008"/>
                  <a:pt x="5619140" y="4252567"/>
                  <a:pt x="5393933" y="4321175"/>
                </a:cubicBezTo>
                <a:cubicBezTo>
                  <a:pt x="5168726" y="4389783"/>
                  <a:pt x="5126070" y="4271818"/>
                  <a:pt x="4938446" y="4321175"/>
                </a:cubicBezTo>
                <a:cubicBezTo>
                  <a:pt x="4750822" y="4370532"/>
                  <a:pt x="4643861" y="4302283"/>
                  <a:pt x="4554877" y="4321175"/>
                </a:cubicBezTo>
                <a:cubicBezTo>
                  <a:pt x="4465893" y="4340067"/>
                  <a:pt x="4305915" y="4312718"/>
                  <a:pt x="4171308" y="4321175"/>
                </a:cubicBezTo>
                <a:cubicBezTo>
                  <a:pt x="4036701" y="4329632"/>
                  <a:pt x="3768985" y="4314703"/>
                  <a:pt x="3643902" y="4321175"/>
                </a:cubicBezTo>
                <a:cubicBezTo>
                  <a:pt x="3518819" y="4327647"/>
                  <a:pt x="3219655" y="4316574"/>
                  <a:pt x="2972657" y="4321175"/>
                </a:cubicBezTo>
                <a:cubicBezTo>
                  <a:pt x="2725660" y="4325776"/>
                  <a:pt x="2591400" y="4305722"/>
                  <a:pt x="2301412" y="4321175"/>
                </a:cubicBezTo>
                <a:cubicBezTo>
                  <a:pt x="2011424" y="4336628"/>
                  <a:pt x="1958235" y="4305115"/>
                  <a:pt x="1774005" y="4321175"/>
                </a:cubicBezTo>
                <a:cubicBezTo>
                  <a:pt x="1589775" y="4337235"/>
                  <a:pt x="1393647" y="4261780"/>
                  <a:pt x="1102760" y="4321175"/>
                </a:cubicBezTo>
                <a:cubicBezTo>
                  <a:pt x="811873" y="4380570"/>
                  <a:pt x="861844" y="4306816"/>
                  <a:pt x="647272" y="4321175"/>
                </a:cubicBezTo>
                <a:cubicBezTo>
                  <a:pt x="432700" y="4335534"/>
                  <a:pt x="130031" y="4298602"/>
                  <a:pt x="0" y="4321175"/>
                </a:cubicBezTo>
                <a:cubicBezTo>
                  <a:pt x="-37487" y="4143014"/>
                  <a:pt x="1584" y="4048954"/>
                  <a:pt x="0" y="3910663"/>
                </a:cubicBezTo>
                <a:cubicBezTo>
                  <a:pt x="-1584" y="3772372"/>
                  <a:pt x="25776" y="3460937"/>
                  <a:pt x="0" y="3327305"/>
                </a:cubicBezTo>
                <a:cubicBezTo>
                  <a:pt x="-25776" y="3193673"/>
                  <a:pt x="49860" y="3032143"/>
                  <a:pt x="0" y="2830370"/>
                </a:cubicBezTo>
                <a:cubicBezTo>
                  <a:pt x="-49860" y="2628597"/>
                  <a:pt x="48224" y="2556715"/>
                  <a:pt x="0" y="2376646"/>
                </a:cubicBezTo>
                <a:cubicBezTo>
                  <a:pt x="-48224" y="2196577"/>
                  <a:pt x="14933" y="1970832"/>
                  <a:pt x="0" y="1793288"/>
                </a:cubicBezTo>
                <a:cubicBezTo>
                  <a:pt x="-14933" y="1615744"/>
                  <a:pt x="25366" y="1506400"/>
                  <a:pt x="0" y="1253141"/>
                </a:cubicBezTo>
                <a:cubicBezTo>
                  <a:pt x="-25366" y="999882"/>
                  <a:pt x="4428" y="869935"/>
                  <a:pt x="0" y="712994"/>
                </a:cubicBezTo>
                <a:cubicBezTo>
                  <a:pt x="-4428" y="556053"/>
                  <a:pt x="63424" y="303204"/>
                  <a:pt x="0" y="0"/>
                </a:cubicBezTo>
                <a:close/>
              </a:path>
              <a:path w="7191911" h="4321175" stroke="0" extrusionOk="0">
                <a:moveTo>
                  <a:pt x="0" y="0"/>
                </a:moveTo>
                <a:cubicBezTo>
                  <a:pt x="120420" y="-30346"/>
                  <a:pt x="300551" y="37177"/>
                  <a:pt x="527407" y="0"/>
                </a:cubicBezTo>
                <a:cubicBezTo>
                  <a:pt x="754263" y="-37177"/>
                  <a:pt x="877592" y="37444"/>
                  <a:pt x="1198652" y="0"/>
                </a:cubicBezTo>
                <a:cubicBezTo>
                  <a:pt x="1519712" y="-37444"/>
                  <a:pt x="1684691" y="82793"/>
                  <a:pt x="1941816" y="0"/>
                </a:cubicBezTo>
                <a:cubicBezTo>
                  <a:pt x="2198941" y="-82793"/>
                  <a:pt x="2360877" y="42265"/>
                  <a:pt x="2613061" y="0"/>
                </a:cubicBezTo>
                <a:cubicBezTo>
                  <a:pt x="2865246" y="-42265"/>
                  <a:pt x="2847511" y="2034"/>
                  <a:pt x="2996630" y="0"/>
                </a:cubicBezTo>
                <a:cubicBezTo>
                  <a:pt x="3145749" y="-2034"/>
                  <a:pt x="3375358" y="5008"/>
                  <a:pt x="3595956" y="0"/>
                </a:cubicBezTo>
                <a:cubicBezTo>
                  <a:pt x="3816554" y="-5008"/>
                  <a:pt x="4081305" y="12990"/>
                  <a:pt x="4267201" y="0"/>
                </a:cubicBezTo>
                <a:cubicBezTo>
                  <a:pt x="4453098" y="-12990"/>
                  <a:pt x="4696967" y="20145"/>
                  <a:pt x="4938446" y="0"/>
                </a:cubicBezTo>
                <a:cubicBezTo>
                  <a:pt x="5179925" y="-20145"/>
                  <a:pt x="5340220" y="1464"/>
                  <a:pt x="5681610" y="0"/>
                </a:cubicBezTo>
                <a:cubicBezTo>
                  <a:pt x="6023000" y="-1464"/>
                  <a:pt x="6068239" y="37112"/>
                  <a:pt x="6209016" y="0"/>
                </a:cubicBezTo>
                <a:cubicBezTo>
                  <a:pt x="6349793" y="-37112"/>
                  <a:pt x="6485300" y="19966"/>
                  <a:pt x="6592585" y="0"/>
                </a:cubicBezTo>
                <a:cubicBezTo>
                  <a:pt x="6699870" y="-19966"/>
                  <a:pt x="6939025" y="45390"/>
                  <a:pt x="7191911" y="0"/>
                </a:cubicBezTo>
                <a:cubicBezTo>
                  <a:pt x="7197034" y="198774"/>
                  <a:pt x="7186814" y="261256"/>
                  <a:pt x="7191911" y="453723"/>
                </a:cubicBezTo>
                <a:cubicBezTo>
                  <a:pt x="7197008" y="646190"/>
                  <a:pt x="7153326" y="868234"/>
                  <a:pt x="7191911" y="993870"/>
                </a:cubicBezTo>
                <a:cubicBezTo>
                  <a:pt x="7230496" y="1119506"/>
                  <a:pt x="7157831" y="1249542"/>
                  <a:pt x="7191911" y="1404382"/>
                </a:cubicBezTo>
                <a:cubicBezTo>
                  <a:pt x="7225991" y="1559222"/>
                  <a:pt x="7137437" y="1726966"/>
                  <a:pt x="7191911" y="1901317"/>
                </a:cubicBezTo>
                <a:cubicBezTo>
                  <a:pt x="7246385" y="2075669"/>
                  <a:pt x="7141853" y="2366335"/>
                  <a:pt x="7191911" y="2527887"/>
                </a:cubicBezTo>
                <a:cubicBezTo>
                  <a:pt x="7241969" y="2689439"/>
                  <a:pt x="7151810" y="2923787"/>
                  <a:pt x="7191911" y="3024823"/>
                </a:cubicBezTo>
                <a:cubicBezTo>
                  <a:pt x="7232012" y="3125859"/>
                  <a:pt x="7133923" y="3373596"/>
                  <a:pt x="7191911" y="3651393"/>
                </a:cubicBezTo>
                <a:cubicBezTo>
                  <a:pt x="7249899" y="3929190"/>
                  <a:pt x="7139911" y="4000500"/>
                  <a:pt x="7191911" y="4321175"/>
                </a:cubicBezTo>
                <a:cubicBezTo>
                  <a:pt x="6894660" y="4379500"/>
                  <a:pt x="6863783" y="4306928"/>
                  <a:pt x="6592585" y="4321175"/>
                </a:cubicBezTo>
                <a:cubicBezTo>
                  <a:pt x="6321387" y="4335422"/>
                  <a:pt x="6328257" y="4287071"/>
                  <a:pt x="6065178" y="4321175"/>
                </a:cubicBezTo>
                <a:cubicBezTo>
                  <a:pt x="5802099" y="4355279"/>
                  <a:pt x="5773177" y="4319400"/>
                  <a:pt x="5681610" y="4321175"/>
                </a:cubicBezTo>
                <a:cubicBezTo>
                  <a:pt x="5590043" y="4322950"/>
                  <a:pt x="5088631" y="4268583"/>
                  <a:pt x="4938446" y="4321175"/>
                </a:cubicBezTo>
                <a:cubicBezTo>
                  <a:pt x="4788261" y="4373767"/>
                  <a:pt x="4435075" y="4293402"/>
                  <a:pt x="4267201" y="4321175"/>
                </a:cubicBezTo>
                <a:cubicBezTo>
                  <a:pt x="4099328" y="4348948"/>
                  <a:pt x="4024032" y="4274715"/>
                  <a:pt x="3811713" y="4321175"/>
                </a:cubicBezTo>
                <a:cubicBezTo>
                  <a:pt x="3599394" y="4367635"/>
                  <a:pt x="3436720" y="4261538"/>
                  <a:pt x="3212387" y="4321175"/>
                </a:cubicBezTo>
                <a:cubicBezTo>
                  <a:pt x="2988054" y="4380812"/>
                  <a:pt x="2943812" y="4302684"/>
                  <a:pt x="2684980" y="4321175"/>
                </a:cubicBezTo>
                <a:cubicBezTo>
                  <a:pt x="2426148" y="4339666"/>
                  <a:pt x="2165940" y="4311807"/>
                  <a:pt x="1941816" y="4321175"/>
                </a:cubicBezTo>
                <a:cubicBezTo>
                  <a:pt x="1717692" y="4330543"/>
                  <a:pt x="1648410" y="4286966"/>
                  <a:pt x="1558247" y="4321175"/>
                </a:cubicBezTo>
                <a:cubicBezTo>
                  <a:pt x="1468084" y="4355384"/>
                  <a:pt x="1098360" y="4274616"/>
                  <a:pt x="958921" y="4321175"/>
                </a:cubicBezTo>
                <a:cubicBezTo>
                  <a:pt x="819482" y="4367734"/>
                  <a:pt x="325744" y="4255171"/>
                  <a:pt x="0" y="4321175"/>
                </a:cubicBezTo>
                <a:cubicBezTo>
                  <a:pt x="-27689" y="4078455"/>
                  <a:pt x="16991" y="4044961"/>
                  <a:pt x="0" y="3781028"/>
                </a:cubicBezTo>
                <a:cubicBezTo>
                  <a:pt x="-16991" y="3517095"/>
                  <a:pt x="19699" y="3456153"/>
                  <a:pt x="0" y="3370517"/>
                </a:cubicBezTo>
                <a:cubicBezTo>
                  <a:pt x="-19699" y="3284881"/>
                  <a:pt x="5828" y="3028556"/>
                  <a:pt x="0" y="2743946"/>
                </a:cubicBezTo>
                <a:cubicBezTo>
                  <a:pt x="-5828" y="2459336"/>
                  <a:pt x="43316" y="2414204"/>
                  <a:pt x="0" y="2203799"/>
                </a:cubicBezTo>
                <a:cubicBezTo>
                  <a:pt x="-43316" y="1993394"/>
                  <a:pt x="39810" y="1849965"/>
                  <a:pt x="0" y="1750076"/>
                </a:cubicBezTo>
                <a:cubicBezTo>
                  <a:pt x="-39810" y="1650187"/>
                  <a:pt x="42420" y="1426939"/>
                  <a:pt x="0" y="1339564"/>
                </a:cubicBezTo>
                <a:cubicBezTo>
                  <a:pt x="-42420" y="1252189"/>
                  <a:pt x="2817" y="1082588"/>
                  <a:pt x="0" y="885841"/>
                </a:cubicBezTo>
                <a:cubicBezTo>
                  <a:pt x="-2817" y="689094"/>
                  <a:pt x="72735" y="277645"/>
                  <a:pt x="0" y="0"/>
                </a:cubicBezTo>
                <a:close/>
              </a:path>
            </a:pathLst>
          </a:custGeom>
          <a:ln w="12700">
            <a:solidFill>
              <a:schemeClr val="tx1"/>
            </a:solidFill>
            <a:extLst>
              <a:ext uri="{C807C97D-BFC1-408E-A445-0C87EB9F89A2}">
                <ask:lineSketchStyleProps xmlns:ask="http://schemas.microsoft.com/office/drawing/2018/sketchyshapes" sd="1466694375">
                  <a:prstGeom prst="rect">
                    <a:avLst/>
                  </a:prstGeom>
                  <ask:type>
                    <ask:lineSketchScribble/>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715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FE2E9EB-046D-4D07-95FE-A30266434DD6}"/>
              </a:ext>
            </a:extLst>
          </p:cNvPr>
          <p:cNvPicPr/>
          <p:nvPr/>
        </p:nvPicPr>
        <p:blipFill rotWithShape="1">
          <a:blip r:embed="rId3"/>
          <a:srcRect l="4524" t="21739" r="17053" b="41107"/>
          <a:stretch/>
        </p:blipFill>
        <p:spPr bwMode="auto">
          <a:xfrm>
            <a:off x="187131" y="-726"/>
            <a:ext cx="7696894" cy="2141187"/>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B1695D66-ACD7-402F-973C-E8760B0AE851}"/>
              </a:ext>
            </a:extLst>
          </p:cNvPr>
          <p:cNvSpPr txBox="1"/>
          <p:nvPr/>
        </p:nvSpPr>
        <p:spPr>
          <a:xfrm>
            <a:off x="1003901" y="4071915"/>
            <a:ext cx="10596221" cy="1804509"/>
          </a:xfrm>
          <a:prstGeom prst="rect">
            <a:avLst/>
          </a:prstGeom>
          <a:noFill/>
          <a:ln w="28575">
            <a:solidFill>
              <a:srgbClr val="0070C0"/>
            </a:solidFill>
          </a:ln>
        </p:spPr>
        <p:txBody>
          <a:bodyPr wrap="square" rtlCol="0">
            <a:spAutoFit/>
          </a:bodyPr>
          <a:lstStyle/>
          <a:p>
            <a:r>
              <a:rPr lang="en-US" sz="2800" b="1">
                <a:effectLst/>
                <a:latin typeface="Calibri" panose="020F0502020204030204" pitchFamily="34" charset="0"/>
                <a:ea typeface="Calibri" panose="020F0502020204030204" pitchFamily="34" charset="0"/>
              </a:rPr>
              <a:t>The goal of the </a:t>
            </a:r>
            <a:r>
              <a:rPr lang="en-US" sz="2800" b="1" err="1">
                <a:effectLst/>
                <a:latin typeface="Calibri" panose="020F0502020204030204" pitchFamily="34" charset="0"/>
                <a:ea typeface="Calibri" panose="020F0502020204030204" pitchFamily="34" charset="0"/>
              </a:rPr>
              <a:t>OpArt</a:t>
            </a:r>
            <a:r>
              <a:rPr lang="en-US" sz="2800" b="1">
                <a:effectLst/>
                <a:latin typeface="Calibri" panose="020F0502020204030204" pitchFamily="34" charset="0"/>
                <a:ea typeface="Calibri" panose="020F0502020204030204" pitchFamily="34" charset="0"/>
              </a:rPr>
              <a:t> project is to help art libraries identify potential collaborative models to address shared sustainability barriers and consider practically what institutions will need to make these models operational.  </a:t>
            </a:r>
            <a:endParaRPr lang="en-US" sz="2800" b="1"/>
          </a:p>
        </p:txBody>
      </p:sp>
      <p:sp>
        <p:nvSpPr>
          <p:cNvPr id="5" name="TextBox 4">
            <a:extLst>
              <a:ext uri="{FF2B5EF4-FFF2-40B4-BE49-F238E27FC236}">
                <a16:creationId xmlns:a16="http://schemas.microsoft.com/office/drawing/2014/main" id="{515E7371-B78A-445A-84FF-D24015324485}"/>
              </a:ext>
            </a:extLst>
          </p:cNvPr>
          <p:cNvSpPr txBox="1"/>
          <p:nvPr/>
        </p:nvSpPr>
        <p:spPr>
          <a:xfrm>
            <a:off x="7877696" y="1638253"/>
            <a:ext cx="3896489" cy="2523768"/>
          </a:xfrm>
          <a:prstGeom prst="rect">
            <a:avLst/>
          </a:prstGeom>
          <a:noFill/>
        </p:spPr>
        <p:txBody>
          <a:bodyPr wrap="square" rtlCol="0">
            <a:spAutoFit/>
          </a:bodyPr>
          <a:lstStyle/>
          <a:p>
            <a:pPr marL="342900" indent="-342900">
              <a:buFont typeface="Arial" panose="020B0604020202020204" pitchFamily="34" charset="0"/>
              <a:buChar char="•"/>
            </a:pPr>
            <a:r>
              <a:rPr lang="en-US" sz="2000"/>
              <a:t>Analyze art research collective collections</a:t>
            </a:r>
          </a:p>
          <a:p>
            <a:pPr marL="342900" indent="-342900">
              <a:buFont typeface="Arial" panose="020B0604020202020204" pitchFamily="34" charset="0"/>
              <a:buChar char="•"/>
            </a:pPr>
            <a:r>
              <a:rPr lang="en-US" sz="2000"/>
              <a:t>Identify art research collection sharing patterns</a:t>
            </a:r>
          </a:p>
          <a:p>
            <a:pPr marL="342900" indent="-342900">
              <a:buFont typeface="Arial" panose="020B0604020202020204" pitchFamily="34" charset="0"/>
              <a:buChar char="•"/>
            </a:pPr>
            <a:r>
              <a:rPr lang="en-US" sz="2000"/>
              <a:t>Conduct collaborative case studies</a:t>
            </a:r>
          </a:p>
          <a:p>
            <a:pPr marL="342900" indent="-342900">
              <a:buFont typeface="Arial" panose="020B0604020202020204" pitchFamily="34" charset="0"/>
              <a:buChar char="•"/>
            </a:pPr>
            <a:r>
              <a:rPr lang="en-US" sz="2000"/>
              <a:t>Operationalize collaboration</a:t>
            </a:r>
            <a:endParaRPr lang="en-US" b="1"/>
          </a:p>
          <a:p>
            <a:endParaRPr lang="en-US"/>
          </a:p>
        </p:txBody>
      </p:sp>
      <p:sp>
        <p:nvSpPr>
          <p:cNvPr id="7" name="TextBox 6">
            <a:extLst>
              <a:ext uri="{FF2B5EF4-FFF2-40B4-BE49-F238E27FC236}">
                <a16:creationId xmlns:a16="http://schemas.microsoft.com/office/drawing/2014/main" id="{3CB36B26-6372-421E-9107-D2A32203FEC1}"/>
              </a:ext>
            </a:extLst>
          </p:cNvPr>
          <p:cNvSpPr txBox="1"/>
          <p:nvPr/>
        </p:nvSpPr>
        <p:spPr>
          <a:xfrm>
            <a:off x="8028511" y="924710"/>
            <a:ext cx="3745671" cy="800219"/>
          </a:xfrm>
          <a:prstGeom prst="rect">
            <a:avLst/>
          </a:prstGeom>
          <a:noFill/>
        </p:spPr>
        <p:txBody>
          <a:bodyPr wrap="square" rtlCol="0">
            <a:spAutoFit/>
          </a:bodyPr>
          <a:lstStyle/>
          <a:p>
            <a:r>
              <a:rPr lang="en-US" sz="2800"/>
              <a:t>4 phases over 2 years</a:t>
            </a:r>
          </a:p>
          <a:p>
            <a:endParaRPr lang="en-US"/>
          </a:p>
        </p:txBody>
      </p:sp>
      <p:sp>
        <p:nvSpPr>
          <p:cNvPr id="2" name="TextBox 1">
            <a:extLst>
              <a:ext uri="{FF2B5EF4-FFF2-40B4-BE49-F238E27FC236}">
                <a16:creationId xmlns:a16="http://schemas.microsoft.com/office/drawing/2014/main" id="{3889EBB6-57C4-2C61-1F6B-379FCE853DC3}"/>
              </a:ext>
            </a:extLst>
          </p:cNvPr>
          <p:cNvSpPr txBox="1"/>
          <p:nvPr/>
        </p:nvSpPr>
        <p:spPr>
          <a:xfrm>
            <a:off x="1187355" y="2381533"/>
            <a:ext cx="6302990" cy="1200329"/>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t>Supported by a generous grant from the Samuel H. Kress Foundation, with considerable co-investment by OCLC.</a:t>
            </a:r>
            <a:endParaRPr lang="en-US" sz="2400" i="1">
              <a:cs typeface="Calibri"/>
            </a:endParaRPr>
          </a:p>
        </p:txBody>
      </p:sp>
    </p:spTree>
    <p:extLst>
      <p:ext uri="{BB962C8B-B14F-4D97-AF65-F5344CB8AC3E}">
        <p14:creationId xmlns:p14="http://schemas.microsoft.com/office/powerpoint/2010/main" val="26188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9" ma:contentTypeDescription="Create a new document." ma:contentTypeScope="" ma:versionID="374931e86d7aca1bb51bb46fd824b7e6">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ca6083b6241f12f6e4a0a2970e6d29c7"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1EB5E004-7D7C-4348-90A9-852A0B80D10D}">
  <ds:schemaRefs>
    <ds:schemaRef ds:uri="9b9db491-4385-45f1-9eb7-7d00055b11b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908eeb5-9d00-41e0-9796-81e9ccc774c3"/>
    <ds:schemaRef ds:uri="http://www.w3.org/XML/1998/namespace"/>
    <ds:schemaRef ds:uri="http://purl.org/dc/dcmitype/"/>
  </ds:schemaRefs>
</ds:datastoreItem>
</file>

<file path=customXml/itemProps2.xml><?xml version="1.0" encoding="utf-8"?>
<ds:datastoreItem xmlns:ds="http://schemas.openxmlformats.org/officeDocument/2006/customXml" ds:itemID="{424F759E-08C4-4416-8AEC-971667A1193B}">
  <ds:schemaRefs>
    <ds:schemaRef ds:uri="http://schemas.microsoft.com/sharepoint/v3/contenttype/forms"/>
  </ds:schemaRefs>
</ds:datastoreItem>
</file>

<file path=customXml/itemProps3.xml><?xml version="1.0" encoding="utf-8"?>
<ds:datastoreItem xmlns:ds="http://schemas.openxmlformats.org/officeDocument/2006/customXml" ds:itemID="{D9E122DE-29B1-4A68-B222-1B2185490BA4}">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F48D19B-34C3-406B-9ED3-5623A516C4E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271</TotalTime>
  <Words>6669</Words>
  <Application>Microsoft Office PowerPoint</Application>
  <PresentationFormat>Widescreen</PresentationFormat>
  <Paragraphs>447</Paragraphs>
  <Slides>43</Slides>
  <Notes>43</Notes>
  <HiddenSlides>2</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43</vt:i4>
      </vt:variant>
    </vt:vector>
  </HeadingPairs>
  <TitlesOfParts>
    <vt:vector size="52" baseType="lpstr">
      <vt:lpstr>Arial</vt:lpstr>
      <vt:lpstr>Arial,Sans-Serif</vt:lpstr>
      <vt:lpstr>Calibri</vt:lpstr>
      <vt:lpstr>Calibri Light</vt:lpstr>
      <vt:lpstr>Times New Roman</vt:lpstr>
      <vt:lpstr>Confidential</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Proxy Group ILL activity on OCLC</vt:lpstr>
      <vt:lpstr>Proxy Group ILL, originals vs copies on OCLC</vt:lpstr>
      <vt:lpstr>Proxy group OCLC ILL activity 2017-2021 – filled requests</vt:lpstr>
      <vt:lpstr>Proxy group OCLC ILL activity 2017-2021 – filled requests</vt:lpstr>
      <vt:lpstr>Proxy group OCLC ILL activity 2017-2021 – filled requests</vt:lpstr>
      <vt:lpstr>Upcoming OpArt ILL data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Library Partnership Roundtable: Operationalizing the Art Research Collective Collection Progress Report</dc:title>
  <dc:creator>Chela Scott Weber, Dennis Massie</dc:creator>
  <cp:keywords>Collective Collections, Research Library Partnership</cp:keywords>
  <dc:description>Presented during the ARLIS 2022 RLP Roundtable, 7 April 2022.</dc:description>
  <cp:lastModifiedBy>McNicol,Jeanette</cp:lastModifiedBy>
  <cp:revision>467</cp:revision>
  <dcterms:created xsi:type="dcterms:W3CDTF">2022-03-21T17:48:41Z</dcterms:created>
  <dcterms:modified xsi:type="dcterms:W3CDTF">2022-04-27T03:59:09Z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