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715" r:id="rId3"/>
  </p:sldMasterIdLst>
  <p:notesMasterIdLst>
    <p:notesMasterId r:id="rId33"/>
  </p:notesMasterIdLst>
  <p:sldIdLst>
    <p:sldId id="256" r:id="rId4"/>
    <p:sldId id="2128" r:id="rId5"/>
    <p:sldId id="2371" r:id="rId6"/>
    <p:sldId id="292" r:id="rId7"/>
    <p:sldId id="258" r:id="rId8"/>
    <p:sldId id="2390" r:id="rId9"/>
    <p:sldId id="2389" r:id="rId10"/>
    <p:sldId id="2373" r:id="rId11"/>
    <p:sldId id="274" r:id="rId12"/>
    <p:sldId id="2252" r:id="rId13"/>
    <p:sldId id="2253" r:id="rId14"/>
    <p:sldId id="278" r:id="rId15"/>
    <p:sldId id="285" r:id="rId16"/>
    <p:sldId id="2374" r:id="rId17"/>
    <p:sldId id="2372" r:id="rId18"/>
    <p:sldId id="2381" r:id="rId19"/>
    <p:sldId id="2241" r:id="rId20"/>
    <p:sldId id="2375" r:id="rId21"/>
    <p:sldId id="2377" r:id="rId22"/>
    <p:sldId id="2385" r:id="rId23"/>
    <p:sldId id="2386" r:id="rId24"/>
    <p:sldId id="2382" r:id="rId25"/>
    <p:sldId id="2387" r:id="rId26"/>
    <p:sldId id="2384" r:id="rId27"/>
    <p:sldId id="2393" r:id="rId28"/>
    <p:sldId id="2388" r:id="rId29"/>
    <p:sldId id="2392" r:id="rId30"/>
    <p:sldId id="2391" r:id="rId31"/>
    <p:sldId id="26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FB5185-04B7-4E75-A275-3380B33E053D}" v="22" dt="2022-10-11T15:39:04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833" autoAdjust="0"/>
  </p:normalViewPr>
  <p:slideViewPr>
    <p:cSldViewPr snapToGrid="0">
      <p:cViewPr>
        <p:scale>
          <a:sx n="75" d="100"/>
          <a:sy n="75" d="100"/>
        </p:scale>
        <p:origin x="2163" y="5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5954E-8CEB-4EB2-9F09-9316BB4891B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745FF-271C-4429-95BD-E3545366C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2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9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49BBA-1199-404D-9B61-58DC7A12E9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87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35EF0-058B-964F-94A7-FE7F2B5821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69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35EF0-058B-964F-94A7-FE7F2B5821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75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74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0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35EF0-058B-964F-94A7-FE7F2B5821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40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25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6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2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66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35EF0-058B-964F-94A7-FE7F2B5821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21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84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92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65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6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34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84E74-154A-4B49-B795-04C9058674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1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12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E1F82-B693-4449-92F9-74CFF5CEBA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9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911E4-7CD8-4F9C-B647-4242FE4D106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1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80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45FF-271C-4429-95BD-E3545366C4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55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35EF0-058B-964F-94A7-FE7F2B5821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66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35EF0-058B-964F-94A7-FE7F2B5821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6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8.tiff"/><Relationship Id="rId4" Type="http://schemas.openxmlformats.org/officeDocument/2006/relationships/image" Target="../media/image7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tiff"/><Relationship Id="rId4" Type="http://schemas.openxmlformats.org/officeDocument/2006/relationships/image" Target="../media/image11.emf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emf"/><Relationship Id="rId4" Type="http://schemas.openxmlformats.org/officeDocument/2006/relationships/image" Target="../media/image2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59420-7E60-434D-8597-F4BB1A064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DFEFD-F843-4550-990F-B466A03F9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274C4-538A-4A74-8CD9-739A74FE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63E0A-1646-44D3-AAEF-5F67AD0B9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3CCB-A96C-4872-858D-F1FBCD49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8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3FF2-5F63-4C4C-AE95-E30EE975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E3120-37CC-47AF-BF65-274C3B997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C3D9A-E16B-4420-AC3A-E5A23DBA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60C92-DA7D-469E-B026-DBC6F0E7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F4E6F-6CF9-4858-9FB9-456E1D6E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62B6D2-7F2C-47BD-8CA6-5900336DE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39C5F-DB1E-4B62-8468-B18217A4C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B41DC-8D4B-4427-97BF-29059E16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6F8CE-C7DE-4781-A723-A82233AF2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7CE5C-AEB2-46B3-995F-1A6C3586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9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3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4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16">
            <a:extLst>
              <a:ext uri="{FF2B5EF4-FFF2-40B4-BE49-F238E27FC236}">
                <a16:creationId xmlns:a16="http://schemas.microsoft.com/office/drawing/2014/main" id="{44D07B55-7EFB-4F7E-B8EE-9B7C8C31F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911E4-7CD8-4F9C-B647-4242FE4D1061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700"/>
            </a:lvl2pPr>
            <a:lvl3pPr>
              <a:defRPr sz="2400"/>
            </a:lvl3pPr>
            <a:lvl4pPr>
              <a:buFont typeface="Arial" charset="0"/>
              <a:buChar char="•"/>
              <a:defRPr sz="2100"/>
            </a:lvl4pPr>
            <a:lvl5pPr>
              <a:buFont typeface="Arial" charset="0"/>
              <a:buChar char="•"/>
              <a:defRPr sz="1900"/>
            </a:lvl5pPr>
            <a:lvl6pPr>
              <a:defRPr sz="1900"/>
            </a:lvl6pPr>
            <a:lvl7pPr>
              <a:defRPr sz="1600"/>
            </a:lvl7pPr>
            <a:lvl8pPr>
              <a:defRPr sz="1500"/>
            </a:lvl8pPr>
            <a:lvl9pPr>
              <a:defRPr sz="1500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6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1117" y="0"/>
            <a:ext cx="6105280" cy="5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9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E4FCD-D7B9-4397-B857-FE9E2805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F645A-9CE8-4672-BF68-04454FC3C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621B6-6B9B-4CE3-BCAA-02B9689FE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6B2C7-0F27-44AF-89D4-B01CD460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9F35A-7C42-4060-9490-5B6E75DB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22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600710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77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27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2658" y="1773169"/>
            <a:ext cx="3580611" cy="759183"/>
          </a:xfrm>
          <a:prstGeom prst="rect">
            <a:avLst/>
          </a:prstGeom>
          <a:solidFill>
            <a:srgbClr val="226092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January 22–26, 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D61F4C-FFD2-E34A-B7A8-D18156BD8945}"/>
              </a:ext>
            </a:extLst>
          </p:cNvPr>
          <p:cNvSpPr txBox="1"/>
          <p:nvPr userDrawn="1"/>
        </p:nvSpPr>
        <p:spPr>
          <a:xfrm>
            <a:off x="232361" y="6374745"/>
            <a:ext cx="1413932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#ALAMW21</a:t>
            </a:r>
          </a:p>
        </p:txBody>
      </p:sp>
      <p:pic>
        <p:nvPicPr>
          <p:cNvPr id="1026" name="Picture 2" descr="2021 ALA Midwinter">
            <a:extLst>
              <a:ext uri="{FF2B5EF4-FFF2-40B4-BE49-F238E27FC236}">
                <a16:creationId xmlns:a16="http://schemas.microsoft.com/office/drawing/2014/main" id="{2C19319B-560B-4FA0-AB48-92B0B505F6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1693"/>
            <a:ext cx="2926080" cy="150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2912529" y="355532"/>
            <a:ext cx="9266440" cy="914400"/>
          </a:xfrm>
          <a:prstGeom prst="rect">
            <a:avLst/>
          </a:prstGeom>
          <a:solidFill>
            <a:srgbClr val="0059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1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5527748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B32E3-35EF-3248-B485-9A9B853D7BF6}"/>
              </a:ext>
            </a:extLst>
          </p:cNvPr>
          <p:cNvSpPr txBox="1"/>
          <p:nvPr userDrawn="1"/>
        </p:nvSpPr>
        <p:spPr>
          <a:xfrm>
            <a:off x="232361" y="6374745"/>
            <a:ext cx="1361977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#ALAMW21</a:t>
            </a:r>
          </a:p>
        </p:txBody>
      </p:sp>
    </p:spTree>
    <p:extLst>
      <p:ext uri="{BB962C8B-B14F-4D97-AF65-F5344CB8AC3E}">
        <p14:creationId xmlns:p14="http://schemas.microsoft.com/office/powerpoint/2010/main" val="4792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16E767-A85E-4A9D-8B44-06DBB181A406}"/>
              </a:ext>
            </a:extLst>
          </p:cNvPr>
          <p:cNvSpPr txBox="1"/>
          <p:nvPr userDrawn="1"/>
        </p:nvSpPr>
        <p:spPr>
          <a:xfrm>
            <a:off x="232361" y="6374745"/>
            <a:ext cx="1361977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#ALAMW21</a:t>
            </a:r>
          </a:p>
        </p:txBody>
      </p:sp>
    </p:spTree>
    <p:extLst>
      <p:ext uri="{BB962C8B-B14F-4D97-AF65-F5344CB8AC3E}">
        <p14:creationId xmlns:p14="http://schemas.microsoft.com/office/powerpoint/2010/main" val="8360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4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0AC480-DBA8-4C0F-9A51-A6D5ED0D0C08}"/>
              </a:ext>
            </a:extLst>
          </p:cNvPr>
          <p:cNvSpPr txBox="1"/>
          <p:nvPr userDrawn="1"/>
        </p:nvSpPr>
        <p:spPr>
          <a:xfrm>
            <a:off x="232361" y="6374745"/>
            <a:ext cx="1361977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#ALAMW21</a:t>
            </a:r>
          </a:p>
        </p:txBody>
      </p:sp>
    </p:spTree>
    <p:extLst>
      <p:ext uri="{BB962C8B-B14F-4D97-AF65-F5344CB8AC3E}">
        <p14:creationId xmlns:p14="http://schemas.microsoft.com/office/powerpoint/2010/main" val="21601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13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6F5F96-9219-49E5-A0AB-C601ED94B859}"/>
              </a:ext>
            </a:extLst>
          </p:cNvPr>
          <p:cNvSpPr txBox="1"/>
          <p:nvPr userDrawn="1"/>
        </p:nvSpPr>
        <p:spPr>
          <a:xfrm>
            <a:off x="232361" y="6374745"/>
            <a:ext cx="1361977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#ALAMW21</a:t>
            </a:r>
          </a:p>
        </p:txBody>
      </p:sp>
    </p:spTree>
    <p:extLst>
      <p:ext uri="{BB962C8B-B14F-4D97-AF65-F5344CB8AC3E}">
        <p14:creationId xmlns:p14="http://schemas.microsoft.com/office/powerpoint/2010/main" val="23352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18708"/>
            <a:ext cx="916227" cy="3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9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 userDrawn="1"/>
        </p:nvCxnSpPr>
        <p:spPr>
          <a:xfrm>
            <a:off x="6080481" y="1365865"/>
            <a:ext cx="0" cy="4562819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 userDrawn="1">
            <p:ph type="body" sz="quarter" idx="15"/>
          </p:nvPr>
        </p:nvSpPr>
        <p:spPr>
          <a:xfrm>
            <a:off x="6327711" y="1377257"/>
            <a:ext cx="5374637" cy="4551427"/>
          </a:xfrm>
          <a:prstGeom prst="rect">
            <a:avLst/>
          </a:prstGeom>
        </p:spPr>
        <p:txBody>
          <a:bodyPr/>
          <a:lstStyle>
            <a:lvl1pPr marL="457189" indent="-457189">
              <a:buFont typeface="Arial" charset="0"/>
              <a:buChar char="•"/>
              <a:defRPr sz="3200"/>
            </a:lvl1pPr>
            <a:lvl2pPr marL="990550" indent="-380981">
              <a:buFont typeface="Arial" charset="0"/>
              <a:buChar char="•"/>
              <a:defRPr sz="2667"/>
            </a:lvl2pPr>
            <a:lvl3pPr>
              <a:defRPr sz="2400"/>
            </a:lvl3pPr>
            <a:lvl4pPr marL="2133493" indent="-304784">
              <a:buFont typeface="Arial" charset="0"/>
              <a:buChar char="•"/>
              <a:defRPr sz="2133"/>
            </a:lvl4pPr>
            <a:lvl5pPr marL="2743062" indent="-304784">
              <a:buFont typeface="Arial" charset="0"/>
              <a:buChar char="•"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4383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454383" y="1377257"/>
            <a:ext cx="5374639" cy="4551427"/>
          </a:xfrm>
          <a:prstGeom prst="rect">
            <a:avLst/>
          </a:prstGeom>
        </p:spPr>
        <p:txBody>
          <a:bodyPr/>
          <a:lstStyle>
            <a:lvl1pPr marL="457189" indent="-457189">
              <a:buFont typeface="Arial" charset="0"/>
              <a:buChar char="•"/>
              <a:defRPr sz="3200"/>
            </a:lvl1pPr>
            <a:lvl2pPr marL="990550" indent="-380981">
              <a:buFont typeface="Arial" charset="0"/>
              <a:buChar char="•"/>
              <a:defRPr sz="2667"/>
            </a:lvl2pPr>
            <a:lvl3pPr>
              <a:defRPr sz="2400"/>
            </a:lvl3pPr>
            <a:lvl4pPr marL="2133493" indent="-304784">
              <a:buFont typeface="Arial" charset="0"/>
              <a:buChar char="•"/>
              <a:defRPr sz="2133"/>
            </a:lvl4pPr>
            <a:lvl5pPr marL="2743062" indent="-304784">
              <a:buFont typeface="Arial" charset="0"/>
              <a:buChar char="•"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pic>
        <p:nvPicPr>
          <p:cNvPr id="22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4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E025D8-2A3E-459F-8EDB-E7EE13AA8A0B}"/>
              </a:ext>
            </a:extLst>
          </p:cNvPr>
          <p:cNvSpPr txBox="1"/>
          <p:nvPr userDrawn="1"/>
        </p:nvSpPr>
        <p:spPr>
          <a:xfrm>
            <a:off x="232361" y="6374745"/>
            <a:ext cx="1361977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#ALAMW21</a:t>
            </a:r>
          </a:p>
        </p:txBody>
      </p:sp>
    </p:spTree>
    <p:extLst>
      <p:ext uri="{BB962C8B-B14F-4D97-AF65-F5344CB8AC3E}">
        <p14:creationId xmlns:p14="http://schemas.microsoft.com/office/powerpoint/2010/main" val="30874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22587-1148-4432-B943-A3002069D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D1583-3C4D-4E2C-9EB7-442C14D71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1E301-2077-4EF5-91D1-626611D5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C48B0-1184-484F-9B66-AAAC69C1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14FD9-42DD-4E26-B48A-E6FFC7B5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745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3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62" name="Rectangle 6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63" name="Rectangle 6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64" name="Rectangle 6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pic>
        <p:nvPicPr>
          <p:cNvPr id="65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4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3114" y="1547593"/>
            <a:ext cx="3661257" cy="2905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265373" y="1547591"/>
            <a:ext cx="3661257" cy="2905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067632" y="1547589"/>
            <a:ext cx="3661257" cy="2905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6987" y="4549426"/>
            <a:ext cx="3667676" cy="12784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03190" indent="-203190">
              <a:buFont typeface="Arial" panose="020B0604020202020204" pitchFamily="34" charset="0"/>
              <a:buChar char="•"/>
              <a:defRPr sz="1600"/>
            </a:lvl2pPr>
            <a:lvl3pPr marL="406379" indent="-203190">
              <a:defRPr sz="1600"/>
            </a:lvl3pPr>
            <a:lvl4pPr marL="711165" indent="-304784">
              <a:defRPr sz="1600"/>
            </a:lvl4pPr>
            <a:lvl5pPr marL="1015949" indent="-30478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265081" y="4549426"/>
            <a:ext cx="3667676" cy="12784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03190" indent="-203190">
              <a:buClr>
                <a:schemeClr val="accent4"/>
              </a:buClr>
              <a:buFont typeface="Arial" panose="020B0604020202020204" pitchFamily="34" charset="0"/>
              <a:buChar char="•"/>
              <a:defRPr sz="1600"/>
            </a:lvl2pPr>
            <a:lvl3pPr marL="406379" indent="-203190">
              <a:buClr>
                <a:schemeClr val="accent4"/>
              </a:buClr>
              <a:defRPr sz="1600"/>
            </a:lvl3pPr>
            <a:lvl4pPr marL="711165" indent="-304784">
              <a:buClr>
                <a:schemeClr val="accent4"/>
              </a:buClr>
              <a:defRPr sz="1600"/>
            </a:lvl4pPr>
            <a:lvl5pPr marL="1015949" indent="-304784"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067339" y="4549426"/>
            <a:ext cx="3667676" cy="12784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03190" indent="-203190"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406379" indent="-203190">
              <a:buClr>
                <a:schemeClr val="accent2"/>
              </a:buClr>
              <a:defRPr sz="1600"/>
            </a:lvl3pPr>
            <a:lvl4pPr marL="711165" indent="-304784">
              <a:buClr>
                <a:schemeClr val="accent2"/>
              </a:buClr>
              <a:defRPr sz="1600"/>
            </a:lvl4pPr>
            <a:lvl5pPr marL="1015949" indent="-304784">
              <a:buClr>
                <a:schemeClr val="accent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A857B6-D511-4FA2-B122-745150A5BDF5}"/>
              </a:ext>
            </a:extLst>
          </p:cNvPr>
          <p:cNvSpPr txBox="1"/>
          <p:nvPr userDrawn="1"/>
        </p:nvSpPr>
        <p:spPr>
          <a:xfrm>
            <a:off x="232361" y="6374745"/>
            <a:ext cx="1361977" cy="31810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US" sz="14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#ALAMW21</a:t>
            </a:r>
          </a:p>
        </p:txBody>
      </p:sp>
    </p:spTree>
    <p:extLst>
      <p:ext uri="{BB962C8B-B14F-4D97-AF65-F5344CB8AC3E}">
        <p14:creationId xmlns:p14="http://schemas.microsoft.com/office/powerpoint/2010/main" val="11319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293552" y="3375593"/>
            <a:ext cx="3898449" cy="25724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67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997754" y="4691887"/>
            <a:ext cx="3296765" cy="2166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67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202975" y="2357097"/>
            <a:ext cx="4091544" cy="23005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67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" y="4657642"/>
            <a:ext cx="3284075" cy="2208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67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" y="1852918"/>
            <a:ext cx="4202975" cy="2804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67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8294519" y="2562443"/>
            <a:ext cx="3897480" cy="8133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200332" y="-27347"/>
            <a:ext cx="4095152" cy="2384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67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95484" y="-27346"/>
            <a:ext cx="3896515" cy="26081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67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78123" y="-27347"/>
            <a:ext cx="3315956" cy="188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67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-1" y="1755"/>
            <a:ext cx="884377" cy="186927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 userDrawn="1"/>
        </p:nvSpPr>
        <p:spPr>
          <a:xfrm>
            <a:off x="3286721" y="4674779"/>
            <a:ext cx="1711033" cy="218322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 userDrawn="1"/>
        </p:nvSpPr>
        <p:spPr>
          <a:xfrm>
            <a:off x="8294519" y="5938249"/>
            <a:ext cx="3897483" cy="919751"/>
          </a:xfrm>
          <a:prstGeom prst="rect">
            <a:avLst/>
          </a:prstGeom>
          <a:solidFill>
            <a:srgbClr val="E87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30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751" y="6421967"/>
            <a:ext cx="916516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 userDrawn="1"/>
        </p:nvCxnSpPr>
        <p:spPr>
          <a:xfrm>
            <a:off x="1" y="4666211"/>
            <a:ext cx="8295487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8295488" y="2580807"/>
            <a:ext cx="3896513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8295488" y="3375805"/>
            <a:ext cx="3896513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8295488" y="5956615"/>
            <a:ext cx="3896513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8295487" y="1"/>
            <a:ext cx="0" cy="6857999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4998720" y="4666211"/>
            <a:ext cx="0" cy="2200356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3287687" y="4666211"/>
            <a:ext cx="0" cy="2200356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1" y="1857049"/>
            <a:ext cx="4202977" cy="0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4202977" y="0"/>
            <a:ext cx="0" cy="4666211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4202977" y="2357096"/>
            <a:ext cx="4092507" cy="1051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>
            <a:off x="889507" y="1"/>
            <a:ext cx="0" cy="1857049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9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37" y="0"/>
            <a:ext cx="12209437" cy="6858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17437" y="5679688"/>
            <a:ext cx="12209437" cy="1178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7886" y="6063660"/>
            <a:ext cx="150073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#ALAMW21</a:t>
            </a:r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5504" y="6036551"/>
            <a:ext cx="1459635" cy="46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9" t="20420" r="7949" b="21490"/>
          <a:stretch/>
        </p:blipFill>
        <p:spPr>
          <a:xfrm>
            <a:off x="2311764" y="1629969"/>
            <a:ext cx="7510181" cy="1977043"/>
          </a:xfrm>
          <a:prstGeom prst="rect">
            <a:avLst/>
          </a:prstGeom>
        </p:spPr>
      </p:pic>
      <p:sp>
        <p:nvSpPr>
          <p:cNvPr id="3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66631" y="3757345"/>
            <a:ext cx="3576471" cy="8696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66383" y="4153474"/>
            <a:ext cx="3576471" cy="76960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8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66383" y="4504627"/>
            <a:ext cx="3576471" cy="6548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867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278869" y="3757345"/>
            <a:ext cx="3576471" cy="8696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6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278621" y="4153474"/>
            <a:ext cx="3576471" cy="76960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8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278621" y="4504627"/>
            <a:ext cx="3576471" cy="6548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867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sp>
        <p:nvSpPr>
          <p:cNvPr id="38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8090610" y="3757345"/>
            <a:ext cx="3576471" cy="8696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8090362" y="4153474"/>
            <a:ext cx="3576471" cy="76960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867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8090362" y="4504627"/>
            <a:ext cx="3576471" cy="6548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867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2987" y="6218077"/>
            <a:ext cx="2568588" cy="42110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263297" y="5832887"/>
            <a:ext cx="1647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Stay connected</a:t>
            </a:r>
          </a:p>
        </p:txBody>
      </p:sp>
      <p:pic>
        <p:nvPicPr>
          <p:cNvPr id="22" name="Picture 2" descr="2021 ALA Midwinter">
            <a:extLst>
              <a:ext uri="{FF2B5EF4-FFF2-40B4-BE49-F238E27FC236}">
                <a16:creationId xmlns:a16="http://schemas.microsoft.com/office/drawing/2014/main" id="{C26A1DCE-B8F0-4619-A068-AD8EF71590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495" y="166674"/>
            <a:ext cx="2926080" cy="150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1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523" y="9"/>
            <a:ext cx="7973481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2" y="6248400"/>
            <a:ext cx="1413935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9" y="1915558"/>
            <a:ext cx="4069063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>
                <a:solidFill>
                  <a:schemeClr val="bg1"/>
                </a:solidFill>
                <a:cs typeface="Arial" charset="0"/>
              </a:rPr>
              <a:t>Event Title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5" y="2612255"/>
            <a:ext cx="10339695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8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6" y="4710084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70" indent="0">
              <a:buNone/>
              <a:defRPr/>
            </a:lvl2pPr>
            <a:lvl5pPr marL="2438278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6" y="5252578"/>
            <a:ext cx="1823405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70" indent="0">
              <a:buNone/>
              <a:defRPr/>
            </a:lvl2pPr>
            <a:lvl5pPr marL="2438278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8" y="3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74" y="199073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28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9" y="2764535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71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71" y="198755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71" y="1990725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74" y="550917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28" y="1246769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9" y="1324719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71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71" y="547741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71" y="550909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74" y="3595115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99028" y="4290965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9" y="4368919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55071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71" y="35919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71" y="3595108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7" y="1108087"/>
            <a:ext cx="10898719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3" y="850901"/>
            <a:ext cx="353483" cy="539204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5" y="850907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8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2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2" y="6248400"/>
            <a:ext cx="1413935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4387" y="1373000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78" indent="-457178">
              <a:buFont typeface="Arial"/>
              <a:buChar char="•"/>
              <a:defRPr sz="3200" baseline="0"/>
            </a:lvl1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7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8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5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2" y="6248400"/>
            <a:ext cx="1413935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7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8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8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2" y="6248400"/>
            <a:ext cx="1413935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8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1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7E1F-D33D-40BD-8F48-F752F66C2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7E244-B514-493B-B342-B0124457E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C88D9-A439-492C-9CBA-B0712856E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BAD59-5D34-40E6-8880-1045AE6F2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82A03-57C2-4F30-9132-7A67F558B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B0870-42A7-49A4-AAA6-FEA8F630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17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71" y="6347614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4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9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727" y="0"/>
            <a:ext cx="6105280" cy="5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3" y="4938917"/>
            <a:ext cx="10955859" cy="8102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16200000">
            <a:off x="636253" y="5149331"/>
            <a:ext cx="810295" cy="389467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938917"/>
            <a:ext cx="846667" cy="810295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975786" y="1108608"/>
            <a:ext cx="5229124" cy="1682448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7333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931002" y="3196723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930752" y="3584169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30752" y="394319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416590"/>
            <a:ext cx="4906433" cy="668966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Title</a:t>
            </a:r>
          </a:p>
        </p:txBody>
      </p:sp>
      <p:pic>
        <p:nvPicPr>
          <p:cNvPr id="17" name="Picture 26" descr="OCLC_H_PM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20"/>
          <a:stretch/>
        </p:blipFill>
        <p:spPr>
          <a:xfrm rot="16200000">
            <a:off x="7769479" y="5051334"/>
            <a:ext cx="116923" cy="4233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134" y="5206655"/>
            <a:ext cx="114807" cy="1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">
  <p:cSld name="1_Full page imag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507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25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1"/>
          </p:nvPr>
        </p:nvSpPr>
        <p:spPr>
          <a:xfrm>
            <a:off x="10111324" y="-20638"/>
            <a:ext cx="577849" cy="6899276"/>
          </a:xfrm>
          <a:prstGeom prst="rect">
            <a:avLst/>
          </a:prstGeom>
          <a:solidFill>
            <a:schemeClr val="accen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304784" algn="l" rtl="0">
              <a:spcBef>
                <a:spcPts val="853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40" marR="0" lvl="1" indent="-54184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507974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3"/>
          </p:nvPr>
        </p:nvSpPr>
        <p:spPr>
          <a:xfrm>
            <a:off x="10689173" y="-20638"/>
            <a:ext cx="1502833" cy="6899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304784" algn="l" rtl="0">
              <a:spcBef>
                <a:spcPts val="853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40" marR="0" lvl="1" indent="-54184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507974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4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40075" tIns="45700" rIns="91425" bIns="45700" anchor="t" anchorCtr="0">
            <a:noAutofit/>
          </a:bodyPr>
          <a:lstStyle>
            <a:lvl1pPr marL="609570" marR="0" lvl="0" indent="-304784" algn="l" rtl="0">
              <a:spcBef>
                <a:spcPts val="640"/>
              </a:spcBef>
              <a:spcAft>
                <a:spcPts val="0"/>
              </a:spcAft>
              <a:buClr>
                <a:srgbClr val="236192"/>
              </a:buClr>
              <a:buSzPts val="2400"/>
              <a:buFont typeface="Arial"/>
              <a:buNone/>
              <a:defRPr sz="32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40" marR="0" lvl="1" indent="-54184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507974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body" idx="5"/>
          </p:nvPr>
        </p:nvSpPr>
        <p:spPr>
          <a:xfrm>
            <a:off x="713223" y="5447288"/>
            <a:ext cx="7480300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marR="0" lvl="0" indent="-304784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40" marR="0" lvl="1" indent="-54184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09" marR="0" lvl="2" indent="-507974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278" marR="0" lvl="3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848" marR="0" lvl="4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418" marR="0" lvl="5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6987" marR="0" lvl="6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557" marR="0" lvl="7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126" marR="0" lvl="8" indent="-47410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0" name="Google Shape;70;p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3" y="6422994"/>
            <a:ext cx="916227" cy="29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1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f6475a5b12_0_2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f6475a5b12_0_20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f6475a5b12_0_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69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37119" y="1135921"/>
            <a:ext cx="10909300" cy="4475171"/>
          </a:xfrm>
          <a:prstGeom prst="rect">
            <a:avLst/>
          </a:prstGeom>
        </p:spPr>
        <p:txBody>
          <a:bodyPr vert="horz"/>
          <a:lstStyle>
            <a:lvl1pPr marL="342891" indent="-342891">
              <a:buFont typeface="Arial"/>
              <a:buChar char="•"/>
              <a:defRPr sz="2400" baseline="0"/>
            </a:lvl1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37119" y="220663"/>
            <a:ext cx="10909300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3823" y="6457307"/>
            <a:ext cx="990984" cy="2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81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7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4038601" y="6356350"/>
            <a:ext cx="4114799" cy="365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610602" y="6356350"/>
            <a:ext cx="2743197" cy="365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de-DE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652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- Header">
  <p:cSld name="3_Content- Header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3" y="6248400"/>
            <a:ext cx="2946399" cy="609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/>
          <p:nvPr/>
        </p:nvSpPr>
        <p:spPr>
          <a:xfrm>
            <a:off x="2946403" y="6248400"/>
            <a:ext cx="1413932" cy="609600"/>
          </a:xfrm>
          <a:prstGeom prst="rect">
            <a:avLst/>
          </a:prstGeom>
          <a:solidFill>
            <a:srgbClr val="007D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4360337" y="6248400"/>
            <a:ext cx="7831665" cy="6096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4385" y="457739"/>
            <a:ext cx="11252196" cy="91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1" y="6422992"/>
            <a:ext cx="916227" cy="291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197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799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35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8610602" y="6356351"/>
            <a:ext cx="2743197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23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">
  <p:cSld name="3_New Sec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rgbClr val="00AFD7"/>
          </a:solidFill>
          <a:ln w="9525" cap="flat" cmpd="sng">
            <a:solidFill>
              <a:srgbClr val="00ADD7"/>
            </a:solidFill>
            <a:prstDash val="solid"/>
            <a:round/>
            <a:headEnd type="none" w="sm" len="sm"/>
            <a:tailEnd type="none" w="sm" len="sm"/>
          </a:ln>
          <a:effectLst>
            <a:outerShdw blurRad="39999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20349" y="1108083"/>
            <a:ext cx="10898716" cy="861775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2"/>
          </p:nvPr>
        </p:nvSpPr>
        <p:spPr>
          <a:xfrm>
            <a:off x="234954" y="850902"/>
            <a:ext cx="353481" cy="60071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3"/>
          </p:nvPr>
        </p:nvSpPr>
        <p:spPr>
          <a:xfrm>
            <a:off x="11215945" y="850900"/>
            <a:ext cx="353481" cy="5432837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1" y="6422992"/>
            <a:ext cx="916227" cy="291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42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B6D0-DC46-437C-9B63-DA0A111E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A13E5-B37C-4724-BD4B-9608F784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8FF7C-0DAE-4BFE-ADA7-47F4A8383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B5AFAD-20AD-4FA2-934C-86408D8A9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C9E46-65F9-4B1A-90DC-8EC45B11F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47E15-D414-48EF-B16B-600CA335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26A33D-EB48-4A77-841C-7700CA7F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62439-E0B8-485B-A88D-7B376E83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18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- Bullet">
  <p:cSld name="4_Content- Bulle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2" y="6422994"/>
            <a:ext cx="916227" cy="2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4382" y="1372997"/>
            <a:ext cx="11252197" cy="447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38099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17492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98443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98443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49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5084" y="1373718"/>
            <a:ext cx="11252200" cy="4423833"/>
          </a:xfrm>
          <a:prstGeom prst="rect">
            <a:avLst/>
          </a:prstGeom>
        </p:spPr>
        <p:txBody>
          <a:bodyPr vert="horz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91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538D6-7FB9-4A74-B7A6-5797C1588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7E799-408B-4CBE-88C7-65DA781234CB}" type="datetime1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931171-4395-4B72-B1DC-49F42F20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375D8D-E941-46D3-9F0C-42280641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BC49-DB5E-4968-81F1-170C7B81A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38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CA89-4348-4744-A54B-6E0ADC2806C1}" type="datetime1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BB2-DF06-4EFA-9114-393D58D02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4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- Bulle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1" y="6248400"/>
            <a:ext cx="2946399" cy="609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2946401" y="6248400"/>
            <a:ext cx="1413932" cy="609600"/>
          </a:xfrm>
          <a:prstGeom prst="rect">
            <a:avLst/>
          </a:prstGeom>
          <a:solidFill>
            <a:srgbClr val="007DBA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4360334" y="6248400"/>
            <a:ext cx="7831665" cy="6096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4382" y="1372995"/>
            <a:ext cx="11252196" cy="44751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53994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54382" y="457739"/>
            <a:ext cx="11252196" cy="9152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67"/>
              </a:spcBef>
              <a:buClr>
                <a:schemeClr val="dk2"/>
              </a:buClr>
              <a:buFont typeface="Arial"/>
              <a:buNone/>
              <a:defRPr sz="3333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575" marR="0" lvl="1" indent="-143930" algn="l" rtl="0">
              <a:spcBef>
                <a:spcPts val="747"/>
              </a:spcBef>
              <a:buClr>
                <a:schemeClr val="dk1"/>
              </a:buClr>
              <a:buSzPct val="100000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962" marR="0" lvl="2" indent="-101597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547" marR="0" lvl="3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3131" marR="0" lvl="4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1" y="6422992"/>
            <a:ext cx="916227" cy="291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230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New Sec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rgbClr val="00AFD7"/>
          </a:solidFill>
          <a:ln w="9525" cap="flat" cmpd="sng">
            <a:solidFill>
              <a:srgbClr val="00ADD7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20349" y="1108083"/>
            <a:ext cx="10898716" cy="861775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32" marR="0" lvl="1" indent="-10794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71" marR="0" lvl="2" indent="-76198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60" marR="0" lvl="3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9" marR="0" lvl="4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14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234954" y="850902"/>
            <a:ext cx="353481" cy="60071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32" marR="0" lvl="1" indent="-10794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71" marR="0" lvl="2" indent="-76198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60" marR="0" lvl="3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9" marR="0" lvl="4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14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11215945" y="850900"/>
            <a:ext cx="353481" cy="5432837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32" marR="0" lvl="1" indent="-107948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2971" marR="0" lvl="2" indent="-76198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160" marR="0" lvl="3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349" marR="0" lvl="4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37" marR="0" lvl="5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26" marR="0" lvl="6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14" marR="0" lvl="7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03" marR="0" lvl="8" indent="-101597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1" y="6422992"/>
            <a:ext cx="916227" cy="291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488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70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8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8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1" y="4997713"/>
            <a:ext cx="8204201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6" y="5447290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8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3" y="259644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5119" y="5850674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4" y="1321011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5" y="1690437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5" y="2010985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71" y="6347614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535" y="-2847"/>
            <a:ext cx="6119584" cy="585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636259" y="5149333"/>
            <a:ext cx="810295" cy="389467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 userDrawn="1"/>
        </p:nvSpPr>
        <p:spPr bwMode="auto">
          <a:xfrm>
            <a:off x="7899907" y="4935537"/>
            <a:ext cx="5630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>
                <a:solidFill>
                  <a:schemeClr val="bg1"/>
                </a:solidFill>
              </a:rPr>
              <a:t>SM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" y="4938923"/>
            <a:ext cx="846667" cy="810295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975787" y="1108610"/>
            <a:ext cx="5229124" cy="1682448"/>
          </a:xfrm>
          <a:prstGeom prst="rect">
            <a:avLst/>
          </a:prstGeom>
          <a:ln w="101600" cmpd="sng">
            <a:solidFill>
              <a:srgbClr val="236192"/>
            </a:solidFill>
            <a:miter lim="800000"/>
          </a:ln>
        </p:spPr>
        <p:txBody>
          <a:bodyPr vert="horz" wrap="none" lIns="548640" tIns="274320" rIns="457200" bIns="274320">
            <a:spAutoFit/>
          </a:bodyPr>
          <a:lstStyle>
            <a:lvl1pPr marL="0" indent="0" algn="l">
              <a:spcBef>
                <a:spcPts val="0"/>
              </a:spcBef>
              <a:buNone/>
              <a:defRPr sz="7333" b="1" baseline="0">
                <a:ln w="0" cmpd="sng">
                  <a:noFill/>
                </a:ln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931007" y="3196729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930752" y="3584172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930752" y="3943205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8" y="416590"/>
            <a:ext cx="4906433" cy="668966"/>
          </a:xfrm>
          <a:prstGeom prst="rect">
            <a:avLst/>
          </a:prstGeom>
          <a:solidFill>
            <a:srgbClr val="236192"/>
          </a:solidFill>
        </p:spPr>
        <p:txBody>
          <a:bodyPr vert="horz" wrap="square" lIns="640080" tIns="91440" bIns="164592">
            <a:spAutoFit/>
          </a:bodyPr>
          <a:lstStyle>
            <a:lvl1pPr marL="0" indent="0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Title</a:t>
            </a:r>
          </a:p>
        </p:txBody>
      </p:sp>
      <p:pic>
        <p:nvPicPr>
          <p:cNvPr id="16" name="Picture 15" descr="ppt-because-tag.ps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134" y="4938923"/>
            <a:ext cx="10955859" cy="810295"/>
          </a:xfrm>
          <a:prstGeom prst="rect">
            <a:avLst/>
          </a:prstGeom>
        </p:spPr>
      </p:pic>
      <p:pic>
        <p:nvPicPr>
          <p:cNvPr id="17" name="Picture 26" descr="OCLC_H_PMS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71" y="6347614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pt-because-tag.psd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9462" y="5037672"/>
            <a:ext cx="1812100" cy="296333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7581900" y="5107625"/>
            <a:ext cx="260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44128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2" y="6248400"/>
            <a:ext cx="1413935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4387" y="2382831"/>
            <a:ext cx="11252197" cy="3471124"/>
          </a:xfrm>
          <a:prstGeom prst="rect">
            <a:avLst/>
          </a:prstGeom>
        </p:spPr>
        <p:txBody>
          <a:bodyPr vert="horz"/>
          <a:lstStyle>
            <a:lvl1pPr marL="457178" indent="-457178">
              <a:buFont typeface="Arial"/>
              <a:buChar char="•"/>
              <a:defRPr sz="3200" baseline="0"/>
            </a:lvl1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7" y="1467572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8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4"/>
            <a:ext cx="12192000" cy="1076325"/>
          </a:xfrm>
          <a:prstGeom prst="rect">
            <a:avLst/>
          </a:prstGeom>
          <a:gradFill>
            <a:gsLst>
              <a:gs pos="2100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41120" tIns="121920" rtlCol="0" anchor="ctr"/>
          <a:lstStyle/>
          <a:p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76072" y="272419"/>
            <a:ext cx="7628709" cy="803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WorldCat Discovery and FirstSearch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8104784" y="272419"/>
            <a:ext cx="3486585" cy="80390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Cathy King</a:t>
            </a:r>
          </a:p>
        </p:txBody>
      </p:sp>
    </p:spTree>
    <p:extLst>
      <p:ext uri="{BB962C8B-B14F-4D97-AF65-F5344CB8AC3E}">
        <p14:creationId xmlns:p14="http://schemas.microsoft.com/office/powerpoint/2010/main" val="312236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6F7A-5F58-4880-A926-D4072907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DFE55-94AD-4390-AA20-D28BE5B2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80EB4-FA33-4C6C-B05D-1E8FB908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53BE0-2C53-4067-9D37-0D20B3E1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46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25CA-5AE5-4328-A1F8-29376BB6E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74E3C-5F04-4533-9435-56FF8ADCE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1ED7F-44AC-400C-B6CB-E84E0659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36CA9-015B-496C-83F0-59083D28045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DA0AB-40FC-4E94-80EC-FB1EF9CE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E2020-F366-4B33-8EA0-FD450439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40D21-F8A7-4FD7-961D-5B8E9F11E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479F866-86E5-7E4B-9F93-DF95E82B6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4175"/>
            <a:ext cx="12192000" cy="23675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078" y="214175"/>
            <a:ext cx="5357287" cy="2367548"/>
          </a:xfrm>
          <a:prstGeom prst="rect">
            <a:avLst/>
          </a:prstGeom>
        </p:spPr>
      </p:pic>
      <p:sp>
        <p:nvSpPr>
          <p:cNvPr id="3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03619" y="3087377"/>
            <a:ext cx="10420349" cy="186901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333" b="1">
                <a:solidFill>
                  <a:srgbClr val="02AFD8"/>
                </a:solidFill>
              </a:defRPr>
            </a:lvl1pPr>
          </a:lstStyle>
          <a:p>
            <a:pPr lvl="0"/>
            <a:r>
              <a:rPr lang="en-US"/>
              <a:t>Title of presentation goes here and it can be two lines long</a:t>
            </a:r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603252" y="4998789"/>
            <a:ext cx="10420349" cy="83608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133" b="1" cap="all" spc="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JANE SMITH, NAME OF ORGANIZATION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356297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 userDrawn="1"/>
        </p:nvSpPr>
        <p:spPr>
          <a:xfrm>
            <a:off x="2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9" name="Picture 26" descr="OCLC_H_PMS.eps">
            <a:extLst>
              <a:ext uri="{FF2B5EF4-FFF2-40B4-BE49-F238E27FC236}">
                <a16:creationId xmlns:a16="http://schemas.microsoft.com/office/drawing/2014/main" id="{C35EC689-D213-FB4B-B7F7-78F5B38ED1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537" y="6255762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8ABCEA-40C2-0446-AC1D-35BC1CEC6E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73" y="601482"/>
            <a:ext cx="5438529" cy="13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2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98959C4-F6B5-9543-A930-849568C5C2F8}"/>
              </a:ext>
            </a:extLst>
          </p:cNvPr>
          <p:cNvSpPr/>
          <p:nvPr userDrawn="1"/>
        </p:nvSpPr>
        <p:spPr>
          <a:xfrm>
            <a:off x="0" y="-1"/>
            <a:ext cx="616712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167120" y="-1"/>
            <a:ext cx="602488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56" y="5953473"/>
            <a:ext cx="1598624" cy="50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66D51A4-5C18-414B-BF55-139BC1DE1C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856" y="330966"/>
            <a:ext cx="1031612" cy="1003732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FC6FBA5-1E6F-604F-9B53-1FEA67C41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794" y="1686301"/>
            <a:ext cx="5399339" cy="30118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“ Text goes here for a quote. Text goes here for a quote.”</a:t>
            </a:r>
          </a:p>
        </p:txBody>
      </p:sp>
    </p:spTree>
    <p:extLst>
      <p:ext uri="{BB962C8B-B14F-4D97-AF65-F5344CB8AC3E}">
        <p14:creationId xmlns:p14="http://schemas.microsoft.com/office/powerpoint/2010/main" val="18251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3746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5084" y="1373718"/>
            <a:ext cx="11252200" cy="4423833"/>
          </a:xfrm>
          <a:prstGeom prst="rect">
            <a:avLst/>
          </a:prstGeom>
        </p:spPr>
        <p:txBody>
          <a:bodyPr vert="horz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72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4" name="Foliennummernplatzhalter 16">
            <a:extLst>
              <a:ext uri="{FF2B5EF4-FFF2-40B4-BE49-F238E27FC236}">
                <a16:creationId xmlns:a16="http://schemas.microsoft.com/office/drawing/2014/main" id="{059A3CA2-A9FB-4E09-9557-94A4DEE2A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029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1990726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2686581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2764533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3616704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1987552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1990724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0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76869" y="550911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699030" y="1246767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55078" y="1324718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555067" y="2176889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55067" y="547737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76869" y="550909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176869" y="3595110"/>
            <a:ext cx="2688167" cy="2571751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699030" y="4290965"/>
            <a:ext cx="2574927" cy="1176867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555078" y="4368917"/>
            <a:ext cx="7636932" cy="852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55067" y="5221088"/>
            <a:ext cx="7636933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555067" y="3591936"/>
            <a:ext cx="7636933" cy="650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176869" y="3595108"/>
            <a:ext cx="215900" cy="2571752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20346" y="1108082"/>
            <a:ext cx="10898717" cy="83099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4951" y="850901"/>
            <a:ext cx="353483" cy="6007100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215941" y="850902"/>
            <a:ext cx="353483" cy="543283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16">
            <a:extLst>
              <a:ext uri="{FF2B5EF4-FFF2-40B4-BE49-F238E27FC236}">
                <a16:creationId xmlns:a16="http://schemas.microsoft.com/office/drawing/2014/main" id="{88AB08FB-C792-4DE0-8B02-9AB437C1B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88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2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8F512C-8896-4970-85B9-F6A3442C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ACE33-68B2-441F-8FF6-B1A59526A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EFBF7-58CB-4FF8-A133-FCA6C2E4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616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16">
            <a:extLst>
              <a:ext uri="{FF2B5EF4-FFF2-40B4-BE49-F238E27FC236}">
                <a16:creationId xmlns:a16="http://schemas.microsoft.com/office/drawing/2014/main" id="{8A4C3EA6-B673-4283-9DD6-799B6AE49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16">
            <a:extLst>
              <a:ext uri="{FF2B5EF4-FFF2-40B4-BE49-F238E27FC236}">
                <a16:creationId xmlns:a16="http://schemas.microsoft.com/office/drawing/2014/main" id="{3A3A1155-829A-493B-A8F8-A75F21FF4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19085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5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16">
            <a:extLst>
              <a:ext uri="{FF2B5EF4-FFF2-40B4-BE49-F238E27FC236}">
                <a16:creationId xmlns:a16="http://schemas.microsoft.com/office/drawing/2014/main" id="{F9AB8280-DF79-44D0-9DBE-80C2AF27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5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33" baseline="0">
                <a:sym typeface="Wingdings"/>
              </a:defRPr>
            </a:lvl1pPr>
            <a:lvl2pPr marL="609585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2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72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5" y="4997709"/>
            <a:ext cx="8204200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3" y="5447286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EBE7FBBD-2D15-434A-9BBD-E32D1247E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0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20571" y="259643"/>
            <a:ext cx="5307955" cy="1041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Closing Message</a:t>
            </a:r>
          </a:p>
        </p:txBody>
      </p:sp>
      <p:sp>
        <p:nvSpPr>
          <p:cNvPr id="9" name="Rectangle 8"/>
          <p:cNvSpPr/>
          <p:nvPr userDrawn="1"/>
        </p:nvSpPr>
        <p:spPr>
          <a:xfrm rot="10800000">
            <a:off x="15117" y="5850668"/>
            <a:ext cx="12192000" cy="239713"/>
          </a:xfrm>
          <a:prstGeom prst="rect">
            <a:avLst/>
          </a:prstGeom>
          <a:solidFill>
            <a:srgbClr val="00AFD7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20820" y="1321005"/>
            <a:ext cx="5183717" cy="4057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2400" b="1" baseline="0"/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0571" y="1690435"/>
            <a:ext cx="5183717" cy="35902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0" baseline="0"/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20571" y="2010979"/>
            <a:ext cx="5183717" cy="3054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67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0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727" y="0"/>
            <a:ext cx="6105280" cy="5850667"/>
          </a:xfrm>
          <a:prstGeom prst="rect">
            <a:avLst/>
          </a:prstGeom>
        </p:spPr>
      </p:pic>
      <p:sp>
        <p:nvSpPr>
          <p:cNvPr id="11" name="Foliennummernplatzhalter 16">
            <a:extLst>
              <a:ext uri="{FF2B5EF4-FFF2-40B4-BE49-F238E27FC236}">
                <a16:creationId xmlns:a16="http://schemas.microsoft.com/office/drawing/2014/main" id="{7F6932CD-ABBB-4A44-81F3-7BB08D26F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0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5D2F46-8AF1-9540-9419-FE91A01A7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FFA79-6231-E24F-9A9D-E5D9041EB7BE}" type="datetimeFigureOut">
              <a:rPr lang="en-US"/>
              <a:pPr>
                <a:defRPr/>
              </a:pPr>
              <a:t>2/17/2023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740C4D-F644-8945-A833-E16C8E24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7E3168-A445-3E49-B29D-FF48FD5A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8BD80-7856-1942-A41D-A154D96B6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77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3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4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16">
            <a:extLst>
              <a:ext uri="{FF2B5EF4-FFF2-40B4-BE49-F238E27FC236}">
                <a16:creationId xmlns:a16="http://schemas.microsoft.com/office/drawing/2014/main" id="{44D07B55-7EFB-4F7E-B8EE-9B7C8C31F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1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">
  <p:cSld name="1_Full page imag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pic" idx="2"/>
          </p:nvPr>
        </p:nvSpPr>
        <p:spPr>
          <a:xfrm>
            <a:off x="0" y="3"/>
            <a:ext cx="121920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0111320" y="-20638"/>
            <a:ext cx="577848" cy="6899275"/>
          </a:xfrm>
          <a:prstGeom prst="rect">
            <a:avLst/>
          </a:prstGeom>
          <a:solidFill>
            <a:schemeClr val="accent1">
              <a:alpha val="77254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3"/>
          </p:nvPr>
        </p:nvSpPr>
        <p:spPr>
          <a:xfrm>
            <a:off x="10689174" y="-20638"/>
            <a:ext cx="1502833" cy="6899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4"/>
          </p:nvPr>
        </p:nvSpPr>
        <p:spPr>
          <a:xfrm>
            <a:off x="-18813" y="4997711"/>
            <a:ext cx="8204199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3619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5"/>
          </p:nvPr>
        </p:nvSpPr>
        <p:spPr>
          <a:xfrm>
            <a:off x="713221" y="5447289"/>
            <a:ext cx="7480299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2" y="6422992"/>
            <a:ext cx="916227" cy="291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5280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4" name="Foliennummernplatzhalter 16">
            <a:extLst>
              <a:ext uri="{FF2B5EF4-FFF2-40B4-BE49-F238E27FC236}">
                <a16:creationId xmlns:a16="http://schemas.microsoft.com/office/drawing/2014/main" id="{059A3CA2-A9FB-4E09-9557-94A4DEE2A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0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0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CBDB5-F134-4CF2-AD21-6AD623A2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C11A6-0897-4923-902B-78873E724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766B1-6A71-4CB5-9EB9-669DF0B37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A5C62-E5C1-4F84-835A-8859288F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6EACB-3334-4A50-8A2E-5BE0BA5F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2C0A1-5D47-40D2-AE1D-5F621E57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799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16">
            <a:extLst>
              <a:ext uri="{FF2B5EF4-FFF2-40B4-BE49-F238E27FC236}">
                <a16:creationId xmlns:a16="http://schemas.microsoft.com/office/drawing/2014/main" id="{3A3A1155-829A-493B-A8F8-A75F21FF4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19085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3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539384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900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77601" cy="507831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700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300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4" name="Foliennummernplatzhalter 16">
            <a:extLst>
              <a:ext uri="{FF2B5EF4-FFF2-40B4-BE49-F238E27FC236}">
                <a16:creationId xmlns:a16="http://schemas.microsoft.com/office/drawing/2014/main" id="{059A3CA2-A9FB-4E09-9557-94A4DEE2A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4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475171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700"/>
            </a:lvl2pPr>
            <a:lvl3pPr>
              <a:defRPr sz="2400"/>
            </a:lvl3pPr>
            <a:lvl4pPr>
              <a:buFont typeface="Arial" charset="0"/>
              <a:buChar char="•"/>
              <a:defRPr sz="2100"/>
            </a:lvl4pPr>
            <a:lvl5pPr>
              <a:buFont typeface="Arial" charset="0"/>
              <a:buChar char="•"/>
              <a:defRPr sz="1900"/>
            </a:lvl5pPr>
            <a:lvl6pPr>
              <a:defRPr sz="1900"/>
            </a:lvl6pPr>
            <a:lvl7pPr>
              <a:defRPr sz="1600"/>
            </a:lvl7pPr>
            <a:lvl8pPr>
              <a:defRPr sz="1500"/>
            </a:lvl8pPr>
            <a:lvl9pPr>
              <a:defRPr sz="1500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9" name="Foliennummernplatzhalter 16">
            <a:extLst>
              <a:ext uri="{FF2B5EF4-FFF2-40B4-BE49-F238E27FC236}">
                <a16:creationId xmlns:a16="http://schemas.microsoft.com/office/drawing/2014/main" id="{8E23DA73-5E91-45B9-88E0-8C9187267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38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16">
            <a:extLst>
              <a:ext uri="{FF2B5EF4-FFF2-40B4-BE49-F238E27FC236}">
                <a16:creationId xmlns:a16="http://schemas.microsoft.com/office/drawing/2014/main" id="{3A3A1155-829A-493B-A8F8-A75F21FF4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19085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5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16">
            <a:extLst>
              <a:ext uri="{FF2B5EF4-FFF2-40B4-BE49-F238E27FC236}">
                <a16:creationId xmlns:a16="http://schemas.microsoft.com/office/drawing/2014/main" id="{F9AB8280-DF79-44D0-9DBE-80C2AF27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48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image">
  <p:cSld name="1_Full page imag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pic" idx="2"/>
          </p:nvPr>
        </p:nvSpPr>
        <p:spPr>
          <a:xfrm>
            <a:off x="0" y="3"/>
            <a:ext cx="121920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0111320" y="-20638"/>
            <a:ext cx="577848" cy="6899275"/>
          </a:xfrm>
          <a:prstGeom prst="rect">
            <a:avLst/>
          </a:prstGeom>
          <a:solidFill>
            <a:schemeClr val="accent1">
              <a:alpha val="77254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3"/>
          </p:nvPr>
        </p:nvSpPr>
        <p:spPr>
          <a:xfrm>
            <a:off x="10689174" y="-20638"/>
            <a:ext cx="1502833" cy="6899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4"/>
          </p:nvPr>
        </p:nvSpPr>
        <p:spPr>
          <a:xfrm>
            <a:off x="-18813" y="4997711"/>
            <a:ext cx="8204199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3619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236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5"/>
          </p:nvPr>
        </p:nvSpPr>
        <p:spPr>
          <a:xfrm>
            <a:off x="713221" y="5447289"/>
            <a:ext cx="7480299" cy="35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2" y="6422992"/>
            <a:ext cx="916227" cy="291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5835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3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2994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16">
            <a:extLst>
              <a:ext uri="{FF2B5EF4-FFF2-40B4-BE49-F238E27FC236}">
                <a16:creationId xmlns:a16="http://schemas.microsoft.com/office/drawing/2014/main" id="{44D07B55-7EFB-4F7E-B8EE-9B7C8C31F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911E4-7CD8-4F9C-B647-4242FE4D1061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7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- Bullet">
  <p:cSld name="3_Content- Bulle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4383" y="457739"/>
            <a:ext cx="11252197" cy="915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228594" algn="l" rtl="0">
              <a:spcBef>
                <a:spcPts val="72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0639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8099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3" y="6422996"/>
            <a:ext cx="916227" cy="29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4383" y="1372997"/>
            <a:ext cx="11252197" cy="447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189" marR="0" lvl="0" indent="-38099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4289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301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17492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17492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04792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298443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298443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7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buNone/>
              <a:defRPr sz="2500" baseline="0">
                <a:sym typeface="Wingdings"/>
              </a:defRPr>
            </a:lvl1pPr>
            <a:lvl2pPr marL="609555" indent="0">
              <a:buNone/>
              <a:defRPr sz="3200"/>
            </a:lvl2pPr>
          </a:lstStyle>
          <a:p>
            <a:pPr lvl="1"/>
            <a:r>
              <a:rPr lang="en-US"/>
              <a:t>Drag and drop photo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0111329" y="-20638"/>
            <a:ext cx="577849" cy="6899276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89180" y="-20638"/>
            <a:ext cx="1502833" cy="6899276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-18810" y="4997713"/>
            <a:ext cx="8204201" cy="954107"/>
          </a:xfrm>
          <a:prstGeom prst="rect">
            <a:avLst/>
          </a:prstGeom>
          <a:solidFill>
            <a:schemeClr val="bg1"/>
          </a:solidFill>
        </p:spPr>
        <p:txBody>
          <a:bodyPr vert="horz" lIns="640080"/>
          <a:lstStyle>
            <a:lvl1pPr marL="0" indent="0">
              <a:buNone/>
              <a:defRPr sz="32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3227" y="5447292"/>
            <a:ext cx="7480300" cy="3524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Persons Title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3" y="6423000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8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">
  <p:cSld name="1_New Sec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D7"/>
          </a:solidFill>
          <a:ln w="9525" cap="flat" cmpd="sng">
            <a:solidFill>
              <a:srgbClr val="00ADD7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7"/>
          <p:cNvSpPr txBox="1">
            <a:spLocks noGrp="1"/>
          </p:cNvSpPr>
          <p:nvPr>
            <p:ph type="body" idx="1"/>
          </p:nvPr>
        </p:nvSpPr>
        <p:spPr>
          <a:xfrm>
            <a:off x="420347" y="1108083"/>
            <a:ext cx="10898717" cy="981412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5700" rIns="274300" bIns="45700" anchor="t" anchorCtr="0">
            <a:sp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65634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431789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body" idx="2"/>
          </p:nvPr>
        </p:nvSpPr>
        <p:spPr>
          <a:xfrm>
            <a:off x="234952" y="850902"/>
            <a:ext cx="353483" cy="60071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marR="0" lvl="0" indent="-22859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65634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431789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7"/>
          <p:cNvSpPr txBox="1">
            <a:spLocks noGrp="1"/>
          </p:cNvSpPr>
          <p:nvPr>
            <p:ph type="body" idx="3"/>
          </p:nvPr>
        </p:nvSpPr>
        <p:spPr>
          <a:xfrm>
            <a:off x="11215941" y="850903"/>
            <a:ext cx="353483" cy="5432839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marR="0" lvl="0" indent="-22859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465634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431789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9794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1" name="Google Shape;41;p5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0073" y="6422994"/>
            <a:ext cx="916227" cy="29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4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F7FA-D92E-44C8-A7A4-B96FE0A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5C6FF-3A7A-46A6-AE07-8F19852A96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12B1B-D5D6-4F2A-B587-7019F8CE6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6B728-58C0-4DD5-9AA9-7A65357C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1AB8A-29AF-4634-AEBF-0B8BC334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C2E9B-5FD7-4CE7-83FC-A6C8F7EE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109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3995F-8773-C54C-808A-5311C87A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9DCF-A655-D245-A1D1-2312F5A710FC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641C-366B-E640-8813-B70127858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38804-FD1F-D241-AA02-EEBAC08D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9606-40CF-044E-92DA-8E00A0629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1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5300E-7D20-4EE5-B6EF-46461029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9412A-1263-46A8-93ED-0E7455E01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1DF8B-595A-48D2-AACA-F8C96B8AE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00E76-5536-40E8-A53F-3295C9285718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FB8EC-A004-4769-8A18-9C420DE0C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99DA6-57AE-4D82-9D97-1DFFE8717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9FD99-1005-4BDA-903C-8C27D5462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7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11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0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4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0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16">
            <a:extLst>
              <a:ext uri="{FF2B5EF4-FFF2-40B4-BE49-F238E27FC236}">
                <a16:creationId xmlns:a16="http://schemas.microsoft.com/office/drawing/2014/main" id="{40323D0C-FF44-4100-9730-CF967AB55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209849"/>
            <a:ext cx="10695708" cy="574260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C7E911E4-7CD8-4F9C-B647-4242FE4D106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9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roffitm@oclc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oc.lc/reimagine-workflows" TargetMode="External"/><Relationship Id="rId4" Type="http://schemas.openxmlformats.org/officeDocument/2006/relationships/hyperlink" Target="https://oc.lc/reimagine-workflows-repor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ommons.wikimedia.org/wiki/File:Occupy_Oakland_General_Strike_Ohlone_land.jp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5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7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tiff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6079-1E59-4A05-A4CD-44E337E68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2671" y="1702542"/>
            <a:ext cx="5623192" cy="2390064"/>
          </a:xfrm>
        </p:spPr>
        <p:txBody>
          <a:bodyPr anchor="t">
            <a:normAutofit/>
          </a:bodyPr>
          <a:lstStyle/>
          <a:p>
            <a:r>
              <a:rPr lang="en-GB" sz="48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GB" sz="4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vision for anti-racist and reparative description practices </a:t>
            </a:r>
            <a:endParaRPr lang="en-US" sz="115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051B1-7C98-4409-AB46-76FD79CF8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1623" y="5498829"/>
            <a:ext cx="3901294" cy="11452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Merrilee Proffitt</a:t>
            </a:r>
            <a:br>
              <a:rPr lang="en-US" dirty="0"/>
            </a:br>
            <a:r>
              <a:rPr lang="en-US" dirty="0"/>
              <a:t>Senior Manager, OCLC Research Library Partnership</a:t>
            </a:r>
          </a:p>
          <a:p>
            <a:r>
              <a:rPr lang="en-US" dirty="0">
                <a:hlinkClick r:id="rId3"/>
              </a:rPr>
              <a:t>proffitm@oclc.org</a:t>
            </a:r>
            <a:r>
              <a:rPr lang="en-US" dirty="0"/>
              <a:t> / @MerrileeIam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336091-3A83-4FD6-9682-A2EF76DEC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530" y="905523"/>
            <a:ext cx="3901293" cy="363887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15DC71-8316-4F7E-911A-6E1CEB9D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473" y="5116422"/>
            <a:ext cx="2087794" cy="18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3DC1FA6-8F3E-9406-ABE3-3C4FB77C9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81" y="5384188"/>
            <a:ext cx="3339548" cy="11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43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AEE26A-70A4-7C4E-8EF9-78DEE81038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Survey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AF74CD7-F1F1-D64C-B636-A0ACE95246FC}"/>
              </a:ext>
            </a:extLst>
          </p:cNvPr>
          <p:cNvSpPr txBox="1">
            <a:spLocks/>
          </p:cNvSpPr>
          <p:nvPr/>
        </p:nvSpPr>
        <p:spPr>
          <a:xfrm>
            <a:off x="258947" y="1777633"/>
            <a:ext cx="5686004" cy="4186751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2"/>
            </a:solidFill>
          </a:ln>
        </p:spPr>
        <p:txBody>
          <a:bodyPr lIns="365760" tIns="304800" rIns="36576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1F497D"/>
                </a:solidFill>
              </a:rPr>
              <a:t>Most changed (ranked)</a:t>
            </a:r>
            <a:endParaRPr lang="en-US" sz="1867"/>
          </a:p>
          <a:p>
            <a:pPr marL="304784" indent="-182870"/>
            <a:r>
              <a:rPr lang="en-US" sz="2000"/>
              <a:t>Activities and events</a:t>
            </a:r>
          </a:p>
          <a:p>
            <a:pPr marL="304784" indent="-182870"/>
            <a:r>
              <a:rPr lang="en-US" sz="2000"/>
              <a:t>Recruitment and retention</a:t>
            </a:r>
          </a:p>
          <a:p>
            <a:pPr marL="304784" indent="-182870"/>
            <a:r>
              <a:rPr lang="en-US" sz="2000"/>
              <a:t>Outreach to marginalized communities</a:t>
            </a:r>
          </a:p>
          <a:p>
            <a:pPr marL="304784" indent="-182870"/>
            <a:r>
              <a:rPr lang="en-US" sz="2000"/>
              <a:t>Collection building</a:t>
            </a:r>
          </a:p>
          <a:p>
            <a:pPr marL="304784" indent="-182870"/>
            <a:r>
              <a:rPr lang="en-US" sz="2000"/>
              <a:t>Selection of materials for digitization</a:t>
            </a:r>
          </a:p>
          <a:p>
            <a:pPr marL="304784" indent="-182870"/>
            <a:r>
              <a:rPr lang="en-US" sz="2000"/>
              <a:t>Institutional website</a:t>
            </a:r>
          </a:p>
          <a:p>
            <a:pPr marL="304784" indent="-182870"/>
            <a:r>
              <a:rPr lang="en-US" sz="2000"/>
              <a:t>Metadata descriptions for archival materials</a:t>
            </a:r>
          </a:p>
          <a:p>
            <a:pPr marL="304784" indent="-182870"/>
            <a:r>
              <a:rPr lang="en-US" sz="2000"/>
              <a:t>Space allocation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2935BF8-B8C4-5B48-B283-9B59F917F64D}"/>
              </a:ext>
            </a:extLst>
          </p:cNvPr>
          <p:cNvSpPr txBox="1">
            <a:spLocks/>
          </p:cNvSpPr>
          <p:nvPr/>
        </p:nvSpPr>
        <p:spPr>
          <a:xfrm>
            <a:off x="6247053" y="1777633"/>
            <a:ext cx="5686003" cy="4186751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2"/>
            </a:solidFill>
          </a:ln>
        </p:spPr>
        <p:txBody>
          <a:bodyPr vert="horz" lIns="365760" tIns="304800" rIns="36576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rgbClr val="1F497D"/>
                </a:solidFill>
              </a:rPr>
              <a:t>Most planned (ranked)</a:t>
            </a:r>
            <a:endParaRPr lang="en-US" sz="1867"/>
          </a:p>
          <a:p>
            <a:pPr marL="304784" indent="-182870"/>
            <a:r>
              <a:rPr lang="en-US" sz="2000"/>
              <a:t>Search and discovery interfaces</a:t>
            </a:r>
          </a:p>
          <a:p>
            <a:pPr marL="304784" indent="-182870"/>
            <a:r>
              <a:rPr lang="en-US" sz="2000"/>
              <a:t>Metadata descriptions in library catalogs</a:t>
            </a:r>
          </a:p>
          <a:p>
            <a:pPr marL="304784" indent="-182870"/>
            <a:r>
              <a:rPr lang="en-US" sz="2000"/>
              <a:t>Metadata descriptions in digital/digitized collections</a:t>
            </a:r>
          </a:p>
          <a:p>
            <a:pPr marL="304784" indent="-182870"/>
            <a:r>
              <a:rPr lang="en-US" sz="2000"/>
              <a:t>Terminologies and/or vocabularies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AD51BF-C0AB-FC4E-A3BD-F7D1916C99B1}"/>
              </a:ext>
            </a:extLst>
          </p:cNvPr>
          <p:cNvSpPr>
            <a:spLocks noGrp="1"/>
          </p:cNvSpPr>
          <p:nvPr/>
        </p:nvSpPr>
        <p:spPr>
          <a:xfrm>
            <a:off x="3085765" y="377630"/>
            <a:ext cx="8654495" cy="1077871"/>
          </a:xfrm>
          <a:prstGeom prst="rect">
            <a:avLst/>
          </a:prstGeom>
        </p:spPr>
        <p:txBody>
          <a:bodyPr vert="horz" lIns="121920" tIns="60960" rIns="121920" bIns="60960" anchor="t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68"/>
              </a:spcBef>
              <a:spcAft>
                <a:spcPts val="1600"/>
              </a:spcAft>
              <a:buNone/>
            </a:pPr>
            <a:r>
              <a:rPr lang="en-US"/>
              <a:t>Equity, Diversity, and Inclusion in the OCLC Research Library Partnership (2017)</a:t>
            </a:r>
            <a:endParaRPr lang="en-US">
              <a:cs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958CAF-7E19-8942-89EC-09E5412ED1B2}"/>
              </a:ext>
            </a:extLst>
          </p:cNvPr>
          <p:cNvCxnSpPr>
            <a:cxnSpLocks/>
          </p:cNvCxnSpPr>
          <p:nvPr/>
        </p:nvCxnSpPr>
        <p:spPr>
          <a:xfrm rot="16200000">
            <a:off x="2287350" y="915368"/>
            <a:ext cx="1188244" cy="1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2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2E3F2F-22CF-4F56-AC75-DA8DBA146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"/>
          <a:stretch/>
        </p:blipFill>
        <p:spPr>
          <a:xfrm>
            <a:off x="5412713" y="209610"/>
            <a:ext cx="6521451" cy="4962577"/>
          </a:xfrm>
          <a:prstGeom prst="rect">
            <a:avLst/>
          </a:prstGeom>
          <a:ln>
            <a:solidFill>
              <a:srgbClr val="5E6262"/>
            </a:solidFill>
          </a:ln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8154C0F-0354-4EBE-B4B6-FE1147269F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17121" r="31821" b="18945"/>
          <a:stretch/>
        </p:blipFill>
        <p:spPr>
          <a:xfrm>
            <a:off x="257836" y="2606298"/>
            <a:ext cx="7098224" cy="4076055"/>
          </a:xfrm>
          <a:prstGeom prst="rect">
            <a:avLst/>
          </a:prstGeom>
          <a:ln>
            <a:solidFill>
              <a:srgbClr val="5E6262"/>
            </a:solidFill>
          </a:ln>
        </p:spPr>
      </p:pic>
    </p:spTree>
    <p:extLst>
      <p:ext uri="{BB962C8B-B14F-4D97-AF65-F5344CB8AC3E}">
        <p14:creationId xmlns:p14="http://schemas.microsoft.com/office/powerpoint/2010/main" val="27294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82110-638D-DC4F-A73E-12E710D1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994297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11BC1C7-2EC9-624B-9893-4BC215171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4757"/>
          <a:stretch/>
        </p:blipFill>
        <p:spPr bwMode="auto">
          <a:xfrm>
            <a:off x="7930965" y="0"/>
            <a:ext cx="4261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13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3BB27A-275B-744B-8670-5B0A5852F9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883536-DAE2-7C42-B83D-1895FF0A9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384" y="457738"/>
            <a:ext cx="9278340" cy="1463301"/>
          </a:xfrm>
        </p:spPr>
        <p:txBody>
          <a:bodyPr>
            <a:normAutofit fontScale="92500" lnSpcReduction="20000"/>
          </a:bodyPr>
          <a:lstStyle/>
          <a:p>
            <a:r>
              <a:rPr lang="en-US" sz="6200" dirty="0"/>
              <a:t>OCLC awarded Mellon Foundation grant</a:t>
            </a:r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4C3A16C-97DA-403A-A78F-BDB90C081C2C}"/>
              </a:ext>
            </a:extLst>
          </p:cNvPr>
          <p:cNvSpPr>
            <a:spLocks noGrp="1"/>
          </p:cNvSpPr>
          <p:nvPr/>
        </p:nvSpPr>
        <p:spPr>
          <a:xfrm>
            <a:off x="451741" y="1825948"/>
            <a:ext cx="7356065" cy="4719113"/>
          </a:xfrm>
          <a:prstGeom prst="rect">
            <a:avLst/>
          </a:prstGeom>
        </p:spPr>
        <p:txBody>
          <a:bodyPr vert="horz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68"/>
              </a:spcBef>
              <a:spcAft>
                <a:spcPts val="1600"/>
              </a:spcAft>
              <a:buNone/>
            </a:pPr>
            <a:r>
              <a:rPr lang="en-US" dirty="0"/>
              <a:t>Convening in June 2021 – first step in a global conversation</a:t>
            </a:r>
          </a:p>
          <a:p>
            <a:pPr marL="0" indent="0">
              <a:spcBef>
                <a:spcPts val="768"/>
              </a:spcBef>
              <a:spcAft>
                <a:spcPts val="1600"/>
              </a:spcAft>
              <a:buNone/>
            </a:pPr>
            <a:r>
              <a:rPr lang="en-US" dirty="0"/>
              <a:t>Diverse group of experts, practitioners, and community members </a:t>
            </a:r>
          </a:p>
          <a:p>
            <a:pPr marL="0" indent="0">
              <a:spcBef>
                <a:spcPts val="768"/>
              </a:spcBef>
              <a:spcAft>
                <a:spcPts val="1600"/>
              </a:spcAft>
              <a:buNone/>
            </a:pPr>
            <a:r>
              <a:rPr lang="en-US" dirty="0"/>
              <a:t>Examine and learn from localized efforts</a:t>
            </a:r>
          </a:p>
          <a:p>
            <a:pPr marL="0" indent="0">
              <a:spcBef>
                <a:spcPts val="768"/>
              </a:spcBef>
              <a:spcAft>
                <a:spcPts val="1600"/>
              </a:spcAft>
              <a:buNone/>
            </a:pPr>
            <a:r>
              <a:rPr lang="en-US" dirty="0"/>
              <a:t>Gain insights into improving practices, tools, infrastructure and workflows at scale and at a community level</a:t>
            </a:r>
          </a:p>
          <a:p>
            <a:pPr marL="0" indent="0">
              <a:spcBef>
                <a:spcPts val="768"/>
              </a:spcBef>
              <a:spcAft>
                <a:spcPts val="1600"/>
              </a:spcAft>
              <a:buNone/>
            </a:pPr>
            <a:r>
              <a:rPr lang="en-US" dirty="0"/>
              <a:t>Develop a community agenda, which identifies the issue and maps a path forward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D29366-F5EA-4DF5-B578-8BA100B48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712" y="3797878"/>
            <a:ext cx="2550381" cy="173751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17435C7-8E48-1117-C7AE-89AA6231B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33" y="2267620"/>
            <a:ext cx="3339548" cy="11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CD8D7A-F2B0-4677-BB32-8AF9A565E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Reimagine Descriptive Workflows Project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CB04F8-110C-4802-A75F-40A1C63D48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7109393" cy="4475171"/>
          </a:xfrm>
        </p:spPr>
        <p:txBody>
          <a:bodyPr>
            <a:normAutofit/>
          </a:bodyPr>
          <a:lstStyle/>
          <a:p>
            <a:r>
              <a:rPr lang="en-US" dirty="0"/>
              <a:t>Convening of experts and practitioners</a:t>
            </a:r>
          </a:p>
          <a:p>
            <a:r>
              <a:rPr lang="en-US" dirty="0"/>
              <a:t>Published output “community agenda”</a:t>
            </a:r>
          </a:p>
          <a:p>
            <a:pPr lvl="1"/>
            <a:r>
              <a:rPr lang="en-US" dirty="0"/>
              <a:t>Contextual information</a:t>
            </a:r>
          </a:p>
          <a:p>
            <a:pPr lvl="1"/>
            <a:r>
              <a:rPr lang="en-US" dirty="0"/>
              <a:t>A framework of guidance</a:t>
            </a:r>
          </a:p>
          <a:p>
            <a:r>
              <a:rPr lang="en-US" dirty="0"/>
              <a:t>Undertaken with the guidance of an advisory board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642A2B-7B5B-4C23-8190-15CCBA3EDFF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935558" y="1434912"/>
            <a:ext cx="3368675" cy="4351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7313CD-D13C-63E1-E306-45DF88BA2263}"/>
              </a:ext>
            </a:extLst>
          </p:cNvPr>
          <p:cNvSpPr txBox="1"/>
          <p:nvPr/>
        </p:nvSpPr>
        <p:spPr>
          <a:xfrm>
            <a:off x="887767" y="4647838"/>
            <a:ext cx="60939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Read the community agenda at </a:t>
            </a:r>
            <a:r>
              <a:rPr lang="en-US" sz="1800" i="0" u="sng" dirty="0">
                <a:solidFill>
                  <a:srgbClr val="2178B5"/>
                </a:solidFill>
                <a:effectLst/>
                <a:latin typeface="Helvetica" panose="020B0604020202020204" pitchFamily="34" charset="0"/>
                <a:hlinkClick r:id="rId4"/>
              </a:rPr>
              <a:t>https://oc.lc/reimagine-workflows-report</a:t>
            </a:r>
            <a:r>
              <a:rPr lang="en-US" sz="180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 </a:t>
            </a:r>
            <a:br>
              <a:rPr lang="en-US" sz="1800" dirty="0"/>
            </a:br>
            <a:r>
              <a:rPr lang="en-US" sz="1800" i="0" dirty="0">
                <a:solidFill>
                  <a:srgbClr val="333333"/>
                </a:solidFill>
                <a:effectLst/>
                <a:latin typeface="Helvetica" panose="020B0604020202020204" pitchFamily="34" charset="0"/>
              </a:rPr>
              <a:t>Explore more from this project at </a:t>
            </a:r>
            <a:r>
              <a:rPr lang="en-US" sz="1800" i="0" u="sng" dirty="0">
                <a:solidFill>
                  <a:srgbClr val="2178B5"/>
                </a:solidFill>
                <a:effectLst/>
                <a:latin typeface="Helvetica" panose="020B0604020202020204" pitchFamily="34" charset="0"/>
                <a:hlinkClick r:id="rId5"/>
              </a:rPr>
              <a:t>https://oc.lc/reimagine-workflows</a:t>
            </a:r>
            <a:endParaRPr lang="en-US" sz="3200" i="0" dirty="0"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12B3A-D2BA-4EAE-8448-2C161A8D5A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it means to “radically reimagine”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4B9896-ADCE-41C0-8FD4-A4DA8B1103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Reimagine 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bring a level of creativity and problem-solving to address the challenge of transforming current descriptive practice, infrastructure, and its supporting community of practice. </a:t>
            </a: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Radical 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examine foundational, systemic changes needed to transform the profession at its core.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580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DE3BD6-0A17-42B7-A4D4-BBDA73BEF9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Advisory 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7C4C5-020F-4832-A4B1-862ADFC14E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383" y="1372996"/>
            <a:ext cx="3965218" cy="4475171"/>
          </a:xfrm>
        </p:spPr>
        <p:txBody>
          <a:bodyPr/>
          <a:lstStyle/>
          <a:p>
            <a:r>
              <a:rPr lang="en-US" dirty="0"/>
              <a:t>Prioritized areas of focus</a:t>
            </a:r>
          </a:p>
          <a:p>
            <a:r>
              <a:rPr lang="en-US" dirty="0"/>
              <a:t>Identified how work should be structured</a:t>
            </a:r>
          </a:p>
          <a:p>
            <a:r>
              <a:rPr lang="en-US" dirty="0"/>
              <a:t>Provided feedback and guided drafts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DECAF-3A92-4B98-A362-2BE4B2577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32" y="313151"/>
            <a:ext cx="7338082" cy="618429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01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C51C6-5562-4751-9050-61FE5C7DDA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Goals for three days spent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286B6-15B5-4A49-81CC-0E00C73825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Create a safe space to share and connect honestly as humans</a:t>
            </a:r>
          </a:p>
          <a:p>
            <a:r>
              <a:rPr lang="en-US" dirty="0"/>
              <a:t>Lay the foundations for relationship building and repair</a:t>
            </a:r>
          </a:p>
          <a:p>
            <a:r>
              <a:rPr lang="en-US" dirty="0"/>
              <a:t>Building a basis for reciprocal relationships between communities and centers of power</a:t>
            </a:r>
          </a:p>
          <a:p>
            <a:r>
              <a:rPr lang="en-US" dirty="0"/>
              <a:t>Inspire radical thinking to rebuild a more just metadata infrastructure </a:t>
            </a:r>
          </a:p>
          <a:p>
            <a:r>
              <a:rPr lang="en-US" dirty="0"/>
              <a:t>Start building a concrete roadmap for change in the sector and keep conversation going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4C766C-23E2-44F0-809D-39A9008EB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Framework of guidance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3F2C0-2FCD-4F20-8AF1-B5D8B77C67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Descriptive practice reflects library practice.</a:t>
            </a:r>
          </a:p>
          <a:p>
            <a:r>
              <a:rPr lang="en-US" dirty="0"/>
              <a:t>Solutions rely on organizations and individuals (at all levels) changing practice and culture.</a:t>
            </a:r>
          </a:p>
          <a:p>
            <a:r>
              <a:rPr lang="en-US" dirty="0"/>
              <a:t>This is not a set of problems for catalogers (alone) to solve</a:t>
            </a:r>
          </a:p>
          <a:p>
            <a:r>
              <a:rPr lang="en-US" dirty="0"/>
              <a:t>This is not a set of problems for people of color (alone) to solve.</a:t>
            </a:r>
          </a:p>
        </p:txBody>
      </p:sp>
      <p:pic>
        <p:nvPicPr>
          <p:cNvPr id="5" name="Graphic 4" descr="Workflow with solid fill">
            <a:extLst>
              <a:ext uri="{FF2B5EF4-FFF2-40B4-BE49-F238E27FC236}">
                <a16:creationId xmlns:a16="http://schemas.microsoft.com/office/drawing/2014/main" id="{35C85869-4DE0-4A70-96D3-4C5C0D8AB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2106" y="4360047"/>
            <a:ext cx="1340528" cy="1340528"/>
          </a:xfrm>
          <a:prstGeom prst="rect">
            <a:avLst/>
          </a:prstGeom>
        </p:spPr>
      </p:pic>
      <p:pic>
        <p:nvPicPr>
          <p:cNvPr id="7" name="Graphic 6" descr="Architecture with solid fill">
            <a:extLst>
              <a:ext uri="{FF2B5EF4-FFF2-40B4-BE49-F238E27FC236}">
                <a16:creationId xmlns:a16="http://schemas.microsoft.com/office/drawing/2014/main" id="{ECA240C4-5F4F-4591-8EBE-60B20E21A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6395" y="4212456"/>
            <a:ext cx="1635711" cy="1635711"/>
          </a:xfrm>
          <a:prstGeom prst="rect">
            <a:avLst/>
          </a:prstGeom>
        </p:spPr>
      </p:pic>
      <p:pic>
        <p:nvPicPr>
          <p:cNvPr id="9" name="Graphic 8" descr="Group with solid fill">
            <a:extLst>
              <a:ext uri="{FF2B5EF4-FFF2-40B4-BE49-F238E27FC236}">
                <a16:creationId xmlns:a16="http://schemas.microsoft.com/office/drawing/2014/main" id="{1519B14A-A9B9-442B-B54A-7F5302489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6082" y="4360048"/>
            <a:ext cx="1340527" cy="13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4C766C-23E2-44F0-809D-39A9008EB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Framework of guidance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3F2C0-2FCD-4F20-8AF1-B5D8B77C67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7471" y="1527246"/>
            <a:ext cx="9435341" cy="1148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Organizational shifts </a:t>
            </a:r>
            <a:r>
              <a:rPr lang="en-US" sz="2400" dirty="0"/>
              <a:t>Changes at the institutional and organizational level in terms of restructuring priorities, budgets, and staffing that require investment from leadership.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phic 4" descr="Workflow with solid fill">
            <a:extLst>
              <a:ext uri="{FF2B5EF4-FFF2-40B4-BE49-F238E27FC236}">
                <a16:creationId xmlns:a16="http://schemas.microsoft.com/office/drawing/2014/main" id="{35C85869-4DE0-4A70-96D3-4C5C0D8AB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382" y="3143806"/>
            <a:ext cx="1340528" cy="1340528"/>
          </a:xfrm>
          <a:prstGeom prst="rect">
            <a:avLst/>
          </a:prstGeom>
        </p:spPr>
      </p:pic>
      <p:pic>
        <p:nvPicPr>
          <p:cNvPr id="7" name="Graphic 6" descr="Architecture with solid fill">
            <a:extLst>
              <a:ext uri="{FF2B5EF4-FFF2-40B4-BE49-F238E27FC236}">
                <a16:creationId xmlns:a16="http://schemas.microsoft.com/office/drawing/2014/main" id="{ECA240C4-5F4F-4591-8EBE-60B20E21A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382" y="1230809"/>
            <a:ext cx="1635711" cy="1635711"/>
          </a:xfrm>
          <a:prstGeom prst="rect">
            <a:avLst/>
          </a:prstGeom>
        </p:spPr>
      </p:pic>
      <p:pic>
        <p:nvPicPr>
          <p:cNvPr id="9" name="Graphic 8" descr="Group with solid fill">
            <a:extLst>
              <a:ext uri="{FF2B5EF4-FFF2-40B4-BE49-F238E27FC236}">
                <a16:creationId xmlns:a16="http://schemas.microsoft.com/office/drawing/2014/main" id="{1519B14A-A9B9-442B-B54A-7F5302489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4382" y="4661889"/>
            <a:ext cx="1340527" cy="1340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03178-0F42-4EA6-9DBA-D708C7808E5B}"/>
              </a:ext>
            </a:extLst>
          </p:cNvPr>
          <p:cNvSpPr txBox="1"/>
          <p:nvPr/>
        </p:nvSpPr>
        <p:spPr>
          <a:xfrm>
            <a:off x="2407471" y="2890740"/>
            <a:ext cx="93630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Operational workflows </a:t>
            </a:r>
            <a:r>
              <a:rPr lang="en-US" sz="2400" dirty="0"/>
              <a:t>Changes needed in day-to-day practice. These changes require support from institutional policy, priorities, and funding. Organizational leadership needs to support mid-level managers and practitioners in implementation.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BDC94-F6FA-4701-A1E6-339509FC161B}"/>
              </a:ext>
            </a:extLst>
          </p:cNvPr>
          <p:cNvSpPr txBox="1"/>
          <p:nvPr/>
        </p:nvSpPr>
        <p:spPr>
          <a:xfrm>
            <a:off x="2407471" y="4808420"/>
            <a:ext cx="9226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Professional and personal development </a:t>
            </a:r>
            <a:r>
              <a:rPr lang="en-US" sz="2400" dirty="0"/>
              <a:t>Investment in education and mind-shift. This work is for everyone in the organization, regardless of role, and must be ongoing. 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1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D6B6FB2-294B-4BE6-907A-BCBF0AA8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9" y="86548"/>
            <a:ext cx="4535488" cy="604731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D590F-E754-4671-AE75-6A6A3BC0DBF4}"/>
              </a:ext>
            </a:extLst>
          </p:cNvPr>
          <p:cNvSpPr txBox="1"/>
          <p:nvPr/>
        </p:nvSpPr>
        <p:spPr>
          <a:xfrm>
            <a:off x="-3764" y="6238053"/>
            <a:ext cx="5746043" cy="5333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33" dirty="0"/>
              <a:t>Occupy general strike 2011, </a:t>
            </a:r>
            <a:r>
              <a:rPr lang="en-US" sz="1333" dirty="0">
                <a:hlinkClick r:id="rId4"/>
              </a:rPr>
              <a:t>photo by Rachel Librarian, Wikimedia Commons</a:t>
            </a:r>
            <a:r>
              <a:rPr lang="en-US" sz="1333" dirty="0"/>
              <a:t>, cc-by-</a:t>
            </a:r>
            <a:r>
              <a:rPr lang="en-US" sz="1333" dirty="0" err="1"/>
              <a:t>sa</a:t>
            </a:r>
            <a:endParaRPr lang="en-US" sz="1333" dirty="0" err="1">
              <a:cs typeface="Arial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05FDE25-5829-44F3-9B73-862AB4216513}"/>
              </a:ext>
            </a:extLst>
          </p:cNvPr>
          <p:cNvSpPr txBox="1">
            <a:spLocks/>
          </p:cNvSpPr>
          <p:nvPr/>
        </p:nvSpPr>
        <p:spPr>
          <a:xfrm>
            <a:off x="6345678" y="1057234"/>
            <a:ext cx="5328351" cy="4324831"/>
          </a:xfrm>
          <a:prstGeom prst="rect">
            <a:avLst/>
          </a:prstGeom>
        </p:spPr>
        <p:txBody>
          <a:bodyPr vert="horz" lIns="121920" tIns="60960" rIns="121920" bIns="6096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/>
              <a:t>I live and work on the unceded traditional land of the </a:t>
            </a:r>
            <a:r>
              <a:rPr lang="en-US" sz="2800" i="1" dirty="0" err="1"/>
              <a:t>Chochenyo</a:t>
            </a:r>
            <a:r>
              <a:rPr lang="en-US" sz="2800" i="1" dirty="0"/>
              <a:t> Ohlone people, and am grateful to the past and present leaders for their stewardship of this land.</a:t>
            </a:r>
            <a:endParaRPr lang="en-US" sz="28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5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Cherry Blossom with solid fill">
            <a:extLst>
              <a:ext uri="{FF2B5EF4-FFF2-40B4-BE49-F238E27FC236}">
                <a16:creationId xmlns:a16="http://schemas.microsoft.com/office/drawing/2014/main" id="{8E68B0EE-C014-4ACC-8F25-5AB5B0702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611885" y="5171544"/>
            <a:ext cx="1303620" cy="1303620"/>
          </a:xfrm>
          <a:prstGeom prst="rect">
            <a:avLst/>
          </a:prstGeom>
        </p:spPr>
      </p:pic>
      <p:pic>
        <p:nvPicPr>
          <p:cNvPr id="15" name="Graphic 14" descr="Flowers in pot with solid fill">
            <a:extLst>
              <a:ext uri="{FF2B5EF4-FFF2-40B4-BE49-F238E27FC236}">
                <a16:creationId xmlns:a16="http://schemas.microsoft.com/office/drawing/2014/main" id="{14492AA4-63CD-4E61-BADA-56D71472B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8283" y="3218656"/>
            <a:ext cx="1303620" cy="130362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4C766C-23E2-44F0-809D-39A9008EB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Organizational shifts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3F2C0-2FCD-4F20-8AF1-B5D8B77C67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7471" y="1527246"/>
            <a:ext cx="9435341" cy="1148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Organizational shifts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Changes at the institutional and organizational level in terms of restructuring priorities, budgets, and staffing that require investment from leadership. 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Graphic 6" descr="Architecture with solid fill">
            <a:extLst>
              <a:ext uri="{FF2B5EF4-FFF2-40B4-BE49-F238E27FC236}">
                <a16:creationId xmlns:a16="http://schemas.microsoft.com/office/drawing/2014/main" id="{ECA240C4-5F4F-4591-8EBE-60B20E21A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4382" y="1230809"/>
            <a:ext cx="1635711" cy="1635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03178-0F42-4EA6-9DBA-D708C7808E5B}"/>
              </a:ext>
            </a:extLst>
          </p:cNvPr>
          <p:cNvSpPr txBox="1"/>
          <p:nvPr/>
        </p:nvSpPr>
        <p:spPr>
          <a:xfrm>
            <a:off x="2828928" y="3567230"/>
            <a:ext cx="9363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Commit to the long game </a:t>
            </a:r>
            <a:r>
              <a:rPr lang="en-US" sz="2400" dirty="0"/>
              <a:t>Ongoing effort, supported by shifts in budget allocation, staffing, workflows. This shift is best achieved when it is supported by a critical mass of institutions throughout the ecosystem.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C381F8-F810-4B1D-9430-BBE12B96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11" y="287133"/>
            <a:ext cx="9655377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32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4C766C-23E2-44F0-809D-39A9008EB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Operational workflows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03178-0F42-4EA6-9DBA-D708C7808E5B}"/>
              </a:ext>
            </a:extLst>
          </p:cNvPr>
          <p:cNvSpPr txBox="1"/>
          <p:nvPr/>
        </p:nvSpPr>
        <p:spPr>
          <a:xfrm>
            <a:off x="2264143" y="1443193"/>
            <a:ext cx="93630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Changes needed in day-to-day practice. These changes require support from institutional policy, priorities, and funding. Organizational leadership needs to support mid-level managers and practitioners in implementation.</a:t>
            </a:r>
          </a:p>
          <a:p>
            <a:endParaRPr lang="en-US" dirty="0"/>
          </a:p>
        </p:txBody>
      </p:sp>
      <p:pic>
        <p:nvPicPr>
          <p:cNvPr id="11" name="Graphic 10" descr="Workflow with solid fill">
            <a:extLst>
              <a:ext uri="{FF2B5EF4-FFF2-40B4-BE49-F238E27FC236}">
                <a16:creationId xmlns:a16="http://schemas.microsoft.com/office/drawing/2014/main" id="{6BC7D4FB-815B-48A7-89B1-2DA4D37C3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382" y="1443193"/>
            <a:ext cx="1340528" cy="1340528"/>
          </a:xfrm>
          <a:prstGeom prst="rect">
            <a:avLst/>
          </a:prstGeom>
        </p:spPr>
      </p:pic>
      <p:pic>
        <p:nvPicPr>
          <p:cNvPr id="13" name="Graphic 12" descr="Open hand with solid fill">
            <a:extLst>
              <a:ext uri="{FF2B5EF4-FFF2-40B4-BE49-F238E27FC236}">
                <a16:creationId xmlns:a16="http://schemas.microsoft.com/office/drawing/2014/main" id="{BE181019-8AD6-4303-9E4D-58E0CF412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9743" y="3467736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CAB3B6-7655-4E3F-91E6-C731810D9BB3}"/>
              </a:ext>
            </a:extLst>
          </p:cNvPr>
          <p:cNvSpPr txBox="1"/>
          <p:nvPr/>
        </p:nvSpPr>
        <p:spPr>
          <a:xfrm>
            <a:off x="2583515" y="3467736"/>
            <a:ext cx="6093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Support new values</a:t>
            </a:r>
            <a:br>
              <a:rPr lang="en-US" sz="2400" b="1" dirty="0"/>
            </a:br>
            <a:r>
              <a:rPr lang="en-US" sz="2400" dirty="0"/>
              <a:t>A feedback process built into library discovery layers that would allow users to report problematic language in library catalogs. </a:t>
            </a:r>
          </a:p>
          <a:p>
            <a:r>
              <a:rPr lang="en-US" sz="2400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975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spapers &amp; Gazettes Home - Trove">
            <a:extLst>
              <a:ext uri="{FF2B5EF4-FFF2-40B4-BE49-F238E27FC236}">
                <a16:creationId xmlns:a16="http://schemas.microsoft.com/office/drawing/2014/main" id="{EA317D72-4B98-4057-BFC9-52018EF8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93" y="379229"/>
            <a:ext cx="4071720" cy="1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7201E4-81DD-488A-A2C3-61A750F78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55" y="3734791"/>
            <a:ext cx="6314772" cy="15786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DF80AF-9F1E-4A7D-83F0-124AF47C6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653" y="1977446"/>
            <a:ext cx="4787178" cy="136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6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4C766C-23E2-44F0-809D-39A9008EB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Operational workflows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03178-0F42-4EA6-9DBA-D708C7808E5B}"/>
              </a:ext>
            </a:extLst>
          </p:cNvPr>
          <p:cNvSpPr txBox="1"/>
          <p:nvPr/>
        </p:nvSpPr>
        <p:spPr>
          <a:xfrm>
            <a:off x="2264143" y="1443193"/>
            <a:ext cx="93630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Changes needed in day-to-day practice. These changes require support from institutional policy, priorities, and funding. Organizational leadership needs to support mid-level managers and practitioners in implementation.</a:t>
            </a:r>
          </a:p>
          <a:p>
            <a:endParaRPr lang="en-US" dirty="0"/>
          </a:p>
        </p:txBody>
      </p:sp>
      <p:pic>
        <p:nvPicPr>
          <p:cNvPr id="11" name="Graphic 10" descr="Workflow with solid fill">
            <a:extLst>
              <a:ext uri="{FF2B5EF4-FFF2-40B4-BE49-F238E27FC236}">
                <a16:creationId xmlns:a16="http://schemas.microsoft.com/office/drawing/2014/main" id="{6BC7D4FB-815B-48A7-89B1-2DA4D37C3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382" y="1443193"/>
            <a:ext cx="1340528" cy="1340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CAB3B6-7655-4E3F-91E6-C731810D9BB3}"/>
              </a:ext>
            </a:extLst>
          </p:cNvPr>
          <p:cNvSpPr txBox="1"/>
          <p:nvPr/>
        </p:nvSpPr>
        <p:spPr>
          <a:xfrm>
            <a:off x="2583515" y="3467736"/>
            <a:ext cx="6093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Promote respectful, reciprocal, community codesign</a:t>
            </a:r>
            <a:br>
              <a:rPr lang="en-US" sz="2400" b="1" dirty="0"/>
            </a:br>
            <a:r>
              <a:rPr lang="en-US" sz="2400" dirty="0"/>
              <a:t>Community engagement approaches that are non-extractive, community centered, and stewardship based.</a:t>
            </a:r>
          </a:p>
          <a:p>
            <a:r>
              <a:rPr lang="en-US" sz="2400" dirty="0"/>
              <a:t> </a:t>
            </a:r>
            <a:endParaRPr lang="en-US" sz="2400" b="1" dirty="0"/>
          </a:p>
        </p:txBody>
      </p:sp>
      <p:pic>
        <p:nvPicPr>
          <p:cNvPr id="7" name="Graphic 6" descr="Comment Heart with solid fill">
            <a:extLst>
              <a:ext uri="{FF2B5EF4-FFF2-40B4-BE49-F238E27FC236}">
                <a16:creationId xmlns:a16="http://schemas.microsoft.com/office/drawing/2014/main" id="{AC73CCDC-FE6D-41B6-BC4D-47EBAE90A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7710" y="342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261B95-B475-D30F-6609-75132B3A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22" y="538619"/>
            <a:ext cx="10385895" cy="5047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85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4C766C-23E2-44F0-809D-39A9008EB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Framework of guidance</a:t>
            </a:r>
          </a:p>
        </p:txBody>
      </p:sp>
      <p:pic>
        <p:nvPicPr>
          <p:cNvPr id="9" name="Graphic 8" descr="Group with solid fill">
            <a:extLst>
              <a:ext uri="{FF2B5EF4-FFF2-40B4-BE49-F238E27FC236}">
                <a16:creationId xmlns:a16="http://schemas.microsoft.com/office/drawing/2014/main" id="{1519B14A-A9B9-442B-B54A-7F530248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650" y="1598055"/>
            <a:ext cx="1340527" cy="1340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7BDC94-F6FA-4701-A1E6-339509FC161B}"/>
              </a:ext>
            </a:extLst>
          </p:cNvPr>
          <p:cNvSpPr txBox="1"/>
          <p:nvPr/>
        </p:nvSpPr>
        <p:spPr>
          <a:xfrm>
            <a:off x="2479739" y="1744586"/>
            <a:ext cx="9226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Professional and personal development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Investment in education and mind-shift. This work is for everyone in the organization, regardless of role, and must be ongoing. 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3AA16B-10CA-4FA8-A79A-2779DB6DB3F6}"/>
              </a:ext>
            </a:extLst>
          </p:cNvPr>
          <p:cNvSpPr txBox="1"/>
          <p:nvPr/>
        </p:nvSpPr>
        <p:spPr>
          <a:xfrm>
            <a:off x="3335211" y="3221914"/>
            <a:ext cx="63770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Create systems of support 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uild strong and multilayered structures of support for people. Mentoring is needed. Recognition, buy-in, and funding from organizations and individuals with power and influence at all levels are critical. </a:t>
            </a:r>
            <a:endParaRPr lang="en-US" sz="3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Graphic 11" descr="Cherry Blossom with solid fill">
            <a:extLst>
              <a:ext uri="{FF2B5EF4-FFF2-40B4-BE49-F238E27FC236}">
                <a16:creationId xmlns:a16="http://schemas.microsoft.com/office/drawing/2014/main" id="{A6B686C4-36EF-46D8-8182-636D2909D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3855" y="3429000"/>
            <a:ext cx="1303620" cy="13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A7E2EF-CEAA-2517-24A3-82AC12CAE7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Outcomes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1A1C0-379E-D311-1EBA-27BA05D32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31"/>
          <a:stretch/>
        </p:blipFill>
        <p:spPr>
          <a:xfrm>
            <a:off x="776192" y="2047313"/>
            <a:ext cx="4549534" cy="4352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CE700-72A6-DD68-4ADD-C72D07DA7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93"/>
          <a:stretch/>
        </p:blipFill>
        <p:spPr>
          <a:xfrm>
            <a:off x="714048" y="1111258"/>
            <a:ext cx="4549534" cy="850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6D2AA9-D051-DEE6-180F-DD81BD1F5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248" y="230090"/>
            <a:ext cx="5376155" cy="2613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DFD9EF-C9A7-A130-765C-CA42CFAF8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470" y="4175173"/>
            <a:ext cx="6805250" cy="1958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F1BBF-57BA-A117-4B7B-57FD512E5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633" y="3184632"/>
            <a:ext cx="2309060" cy="1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A8217E-85DD-6891-F615-D9796D8DFC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Your work or ideas? Please share!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D4446-1C94-08EA-8D8A-E08D3226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05" y="1282866"/>
            <a:ext cx="9807790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1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Thank you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DA1E9DB-F51A-48E9-B3AE-46052734AEF2}"/>
              </a:ext>
            </a:extLst>
          </p:cNvPr>
          <p:cNvSpPr txBox="1">
            <a:spLocks/>
          </p:cNvSpPr>
          <p:nvPr/>
        </p:nvSpPr>
        <p:spPr>
          <a:xfrm>
            <a:off x="2705402" y="3858111"/>
            <a:ext cx="2355323" cy="405719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Merrilee Proffitt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1B77B82-027C-4EB4-853F-44C5E2BB9E55}"/>
              </a:ext>
            </a:extLst>
          </p:cNvPr>
          <p:cNvSpPr txBox="1">
            <a:spLocks/>
          </p:cNvSpPr>
          <p:nvPr/>
        </p:nvSpPr>
        <p:spPr>
          <a:xfrm>
            <a:off x="2705154" y="4227541"/>
            <a:ext cx="2355324" cy="359027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Senior Manager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1A98B55-D704-4A60-A519-C7B729EFE6FB}"/>
              </a:ext>
            </a:extLst>
          </p:cNvPr>
          <p:cNvSpPr txBox="1">
            <a:spLocks/>
          </p:cNvSpPr>
          <p:nvPr/>
        </p:nvSpPr>
        <p:spPr>
          <a:xfrm>
            <a:off x="2705154" y="4573790"/>
            <a:ext cx="2923372" cy="305495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b="1" kern="1200" baseline="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proffitm@oclc.org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B7A750C-A996-4E07-AE5E-29F52E014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0571" y="1690435"/>
            <a:ext cx="5688343" cy="1013945"/>
          </a:xfrm>
        </p:spPr>
        <p:txBody>
          <a:bodyPr>
            <a:noAutofit/>
          </a:bodyPr>
          <a:lstStyle/>
          <a:p>
            <a:r>
              <a:rPr lang="en-US" sz="4400" dirty="0"/>
              <a:t>I look forward to discussion!</a:t>
            </a:r>
          </a:p>
        </p:txBody>
      </p:sp>
      <p:pic>
        <p:nvPicPr>
          <p:cNvPr id="4" name="Picture 3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8280BD73-C119-2C97-9429-80D204E8E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795"/>
            <a:ext cx="2494703" cy="249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2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949 Armour Dr. Oakland 94611 Montclair by Brian Santilena Realtor | Real  Estate in Oakland, Berkeley and Piedmont, California">
            <a:extLst>
              <a:ext uri="{FF2B5EF4-FFF2-40B4-BE49-F238E27FC236}">
                <a16:creationId xmlns:a16="http://schemas.microsoft.com/office/drawing/2014/main" id="{01F5167E-88D3-4F87-8A00-A3B2D5E9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747" y="212618"/>
            <a:ext cx="6040220" cy="339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lla Norcal Bumper Stickers - CafePress">
            <a:extLst>
              <a:ext uri="{FF2B5EF4-FFF2-40B4-BE49-F238E27FC236}">
                <a16:creationId xmlns:a16="http://schemas.microsoft.com/office/drawing/2014/main" id="{C4B0481A-BAAE-4E4D-88EA-7E15EC52D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3" b="32608"/>
          <a:stretch/>
        </p:blipFill>
        <p:spPr bwMode="auto">
          <a:xfrm>
            <a:off x="2741613" y="3785999"/>
            <a:ext cx="5960354" cy="196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36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92F08-9D7B-4584-8E04-F5ABFB657F9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3554" y="2943600"/>
            <a:ext cx="10614748" cy="37631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91440" tIns="45720" rIns="91440" bIns="45720" anchor="t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000">
                <a:ea typeface="+mn-lt"/>
                <a:cs typeface="+mn-lt"/>
              </a:rPr>
              <a:t>Mission is to accelerate and scale library learning, innovation, and collaboration that make breakthroughs possible</a:t>
            </a:r>
            <a:endParaRPr lang="en-US" sz="3000"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3000">
              <a:ea typeface="+mn-lt"/>
              <a:cs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>
                <a:ea typeface="+mn-lt"/>
                <a:cs typeface="+mn-lt"/>
              </a:rPr>
              <a:t>Serving the global network of OCLC member libraries &amp; beyond since 1978</a:t>
            </a:r>
            <a:endParaRPr lang="en-US" sz="3000"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3000"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/>
              <a:t>Devoted exclusively to the challenges facing libraries and archives</a:t>
            </a:r>
            <a:endParaRPr lang="en-US" sz="3000"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800"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>
              <a:ea typeface="+mn-lt"/>
              <a:cs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2F0493-3C93-91F4-2F74-94A9EB6A04A4}"/>
              </a:ext>
            </a:extLst>
          </p:cNvPr>
          <p:cNvSpPr>
            <a:spLocks/>
          </p:cNvSpPr>
          <p:nvPr/>
        </p:nvSpPr>
        <p:spPr>
          <a:xfrm>
            <a:off x="2551651" y="174538"/>
            <a:ext cx="6369830" cy="7421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OCLC Research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0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B45832-0D67-4342-A563-206780518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40" y="4352370"/>
            <a:ext cx="1182544" cy="1635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AB399-9CBA-2047-8E44-6BC2CC860C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89" y="4369319"/>
            <a:ext cx="1205019" cy="159234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19E56E-75A3-4721-9798-5B03DC8A5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299" y="540865"/>
            <a:ext cx="11909779" cy="915256"/>
          </a:xfrm>
        </p:spPr>
        <p:txBody>
          <a:bodyPr/>
          <a:lstStyle/>
          <a:p>
            <a:pPr algn="ctr"/>
            <a:r>
              <a:rPr lang="en-US" sz="5100"/>
              <a:t>OCLC Research Library Partnership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6444A-6242-4A62-A53D-8B30428A8F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902" y="1687729"/>
            <a:ext cx="11252197" cy="4475171"/>
          </a:xfrm>
        </p:spPr>
        <p:txBody>
          <a:bodyPr/>
          <a:lstStyle/>
          <a:p>
            <a:pPr marL="0" indent="0" algn="ctr">
              <a:buNone/>
            </a:pPr>
            <a:r>
              <a:rPr lang="en-US" sz="3700"/>
              <a:t>Activities are led by an energetic team who work with member institutions to develop an array of programming for both senior library leaders and staff, virtually and in person.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F0888C-D380-46AD-AD50-51BD647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1075" y="4369319"/>
            <a:ext cx="1277472" cy="16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nnis Massie">
            <a:extLst>
              <a:ext uri="{FF2B5EF4-FFF2-40B4-BE49-F238E27FC236}">
                <a16:creationId xmlns:a16="http://schemas.microsoft.com/office/drawing/2014/main" id="{731E4C03-C868-43EC-9F55-CB44F0079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8627" y="4325864"/>
            <a:ext cx="1237903" cy="16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tia van der Werf">
            <a:extLst>
              <a:ext uri="{FF2B5EF4-FFF2-40B4-BE49-F238E27FC236}">
                <a16:creationId xmlns:a16="http://schemas.microsoft.com/office/drawing/2014/main" id="{E90EDA4F-DC69-4EF8-AC3A-59FE8FF01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762" y="4331129"/>
            <a:ext cx="1247931" cy="16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rcy Procaccini">
            <a:extLst>
              <a:ext uri="{FF2B5EF4-FFF2-40B4-BE49-F238E27FC236}">
                <a16:creationId xmlns:a16="http://schemas.microsoft.com/office/drawing/2014/main" id="{81AE46E2-F85E-4D2C-9A96-0E81176F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0925" y="4335428"/>
            <a:ext cx="1285468" cy="16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AD823339-F5B1-43FB-B753-5996BC97D2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0"/>
          <a:stretch/>
        </p:blipFill>
        <p:spPr>
          <a:xfrm>
            <a:off x="6108519" y="4339220"/>
            <a:ext cx="1243336" cy="1622444"/>
          </a:xfrm>
          <a:prstGeom prst="rect">
            <a:avLst/>
          </a:prstGeom>
        </p:spPr>
      </p:pic>
      <p:pic>
        <p:nvPicPr>
          <p:cNvPr id="10" name="Picture 4" descr="Richard Urban">
            <a:extLst>
              <a:ext uri="{FF2B5EF4-FFF2-40B4-BE49-F238E27FC236}">
                <a16:creationId xmlns:a16="http://schemas.microsoft.com/office/drawing/2014/main" id="{809DF551-CCBF-411B-C7F7-DB139ACF5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477" y="4362978"/>
            <a:ext cx="1242705" cy="164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2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73697C-2A9D-D353-8457-C8F9C41537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Reparative / anti-racist description</a:t>
            </a:r>
          </a:p>
        </p:txBody>
      </p:sp>
      <p:pic>
        <p:nvPicPr>
          <p:cNvPr id="3" name="Graphic 2" descr="Questions with solid fill">
            <a:extLst>
              <a:ext uri="{FF2B5EF4-FFF2-40B4-BE49-F238E27FC236}">
                <a16:creationId xmlns:a16="http://schemas.microsoft.com/office/drawing/2014/main" id="{67C9C493-C8C6-EA14-44F9-BED1B7689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8896" y="1632935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A57A0E-186A-8CA8-0E8A-FBCCE65AB4C6}"/>
              </a:ext>
            </a:extLst>
          </p:cNvPr>
          <p:cNvSpPr txBox="1"/>
          <p:nvPr/>
        </p:nvSpPr>
        <p:spPr>
          <a:xfrm>
            <a:off x="1378896" y="2755810"/>
            <a:ext cx="86419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My experience level 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 consider myself experienced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 have done some work in this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I’ve attended some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 am here to learn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642A2B-7B5B-4C23-8190-15CCBA3EDFF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72551" y="432829"/>
            <a:ext cx="3863959" cy="4991099"/>
          </a:xfrm>
          <a:ln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70A0418-1231-7EE1-9DE2-13B95351823C}"/>
              </a:ext>
            </a:extLst>
          </p:cNvPr>
          <p:cNvGrpSpPr/>
          <p:nvPr/>
        </p:nvGrpSpPr>
        <p:grpSpPr>
          <a:xfrm>
            <a:off x="5874707" y="432829"/>
            <a:ext cx="5764083" cy="3750101"/>
            <a:chOff x="5874707" y="432829"/>
            <a:chExt cx="5764083" cy="3750101"/>
          </a:xfrm>
        </p:grpSpPr>
        <p:pic>
          <p:nvPicPr>
            <p:cNvPr id="12" name="Graphic 11" descr="Questions with solid fill">
              <a:extLst>
                <a:ext uri="{FF2B5EF4-FFF2-40B4-BE49-F238E27FC236}">
                  <a16:creationId xmlns:a16="http://schemas.microsoft.com/office/drawing/2014/main" id="{34BAE690-842B-5C01-F50A-D2F98DF12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77003" y="432829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040FAA-DC62-CEE4-A6A1-1DFD733EDC32}"/>
                </a:ext>
              </a:extLst>
            </p:cNvPr>
            <p:cNvSpPr txBox="1"/>
            <p:nvPr/>
          </p:nvSpPr>
          <p:spPr>
            <a:xfrm>
              <a:off x="5874707" y="1628385"/>
              <a:ext cx="576408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/>
                <a:t>I’ve read the report in detail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/>
                <a:t>I’ve skimmed the report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/>
                <a:t>I’ve heard of the report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/>
                <a:t>I am here to learn about the project / report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31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AA0B5-B022-40C8-A439-AB2FF081EF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Why is this needed?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6B60B6-85AC-4296-BF93-B943D0B707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WordVisi_MSFontService"/>
              </a:rPr>
              <a:t>More inclusive descriptive data drives a more inclusive discovery experience.</a:t>
            </a:r>
            <a:endParaRPr lang="en-US" dirty="0"/>
          </a:p>
          <a:p>
            <a:r>
              <a:rPr lang="en-US" dirty="0"/>
              <a:t>The community of library and archival practitioners, and other stewards of metadata are falling short of our goals to be inclusive and welcoming to all.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3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78265FA0-DEE8-4806-9D69-A0FB12DAFBB9}"/>
              </a:ext>
            </a:extLst>
          </p:cNvPr>
          <p:cNvSpPr txBox="1"/>
          <p:nvPr/>
        </p:nvSpPr>
        <p:spPr>
          <a:xfrm>
            <a:off x="7948135" y="1850277"/>
            <a:ext cx="3805444" cy="359439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2017</a:t>
            </a:r>
          </a:p>
          <a:p>
            <a:r>
              <a:rPr lang="en-US" sz="3200" dirty="0"/>
              <a:t>“We Have Never Been Neutral: Search, Discovery, and the Politics of Access"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FD94E5-3D5D-4F45-9D0C-E7CC6DFB1FB5}"/>
              </a:ext>
            </a:extLst>
          </p:cNvPr>
          <p:cNvCxnSpPr/>
          <p:nvPr/>
        </p:nvCxnSpPr>
        <p:spPr>
          <a:xfrm flipV="1">
            <a:off x="7935435" y="1587448"/>
            <a:ext cx="3661000" cy="1"/>
          </a:xfrm>
          <a:prstGeom prst="line">
            <a:avLst/>
          </a:prstGeom>
          <a:ln w="2222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603E011-4AF0-CA47-916D-D0AA0CE0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9024"/>
            <a:ext cx="7518400" cy="67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1028</Words>
  <Application>Microsoft Office PowerPoint</Application>
  <PresentationFormat>Widescreen</PresentationFormat>
  <Paragraphs>126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Helvetica</vt:lpstr>
      <vt:lpstr>Segoe UI</vt:lpstr>
      <vt:lpstr>WordVisi_MSFontService</vt:lpstr>
      <vt:lpstr>Office Theme</vt:lpstr>
      <vt:lpstr>Nonconfidential</vt:lpstr>
      <vt:lpstr>1_Nonconfidential</vt:lpstr>
      <vt:lpstr>A vision for anti-racist and reparative description practices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Reimagine Descriptive Workflows: a vision for anti-racist and reparative description practices</dc:title>
  <dc:creator>Merrilee Proffitt</dc:creator>
  <cp:lastModifiedBy>McNicol,Jeanette</cp:lastModifiedBy>
  <cp:revision>5</cp:revision>
  <dcterms:created xsi:type="dcterms:W3CDTF">2022-02-28T17:30:48Z</dcterms:created>
  <dcterms:modified xsi:type="dcterms:W3CDTF">2023-02-17T21:54:08Z</dcterms:modified>
</cp:coreProperties>
</file>