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 id="2147483694" r:id="rId2"/>
    <p:sldMasterId id="2147483695" r:id="rId3"/>
  </p:sldMasterIdLst>
  <p:notesMasterIdLst>
    <p:notesMasterId r:id="rId4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48EE84-3C80-44A5-A827-AF9D46695E19}">
  <a:tblStyle styleId="{6348EE84-3C80-44A5-A827-AF9D46695E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625ED31-866D-4798-B227-03A20B4EFB5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77755" autoAdjust="0"/>
  </p:normalViewPr>
  <p:slideViewPr>
    <p:cSldViewPr snapToGrid="0">
      <p:cViewPr varScale="1">
        <p:scale>
          <a:sx n="131" d="100"/>
          <a:sy n="131" d="100"/>
        </p:scale>
        <p:origin x="1648"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angingtogether.org/nafan-focus-groups-aligning-participant-selection-with-project-valu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url.stanford.edu/hk349dn175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c4ea4dbb44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c4ea4dbb44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 Order with speaker time 6-8 mins (join 20 mins ahead of session)</a:t>
            </a:r>
            <a:endParaRPr dirty="0"/>
          </a:p>
          <a:p>
            <a:pPr marL="0" lvl="0" indent="0" algn="l" rtl="0">
              <a:spcBef>
                <a:spcPts val="0"/>
              </a:spcBef>
              <a:spcAft>
                <a:spcPts val="0"/>
              </a:spcAft>
              <a:buNone/>
            </a:pPr>
            <a:r>
              <a:rPr lang="en" dirty="0"/>
              <a:t>Adrian</a:t>
            </a:r>
            <a:endParaRPr dirty="0"/>
          </a:p>
          <a:p>
            <a:pPr marL="0" lvl="0" indent="0" algn="l" rtl="0">
              <a:spcBef>
                <a:spcPts val="0"/>
              </a:spcBef>
              <a:spcAft>
                <a:spcPts val="0"/>
              </a:spcAft>
              <a:buNone/>
            </a:pPr>
            <a:r>
              <a:rPr lang="en" dirty="0"/>
              <a:t>Merrilee</a:t>
            </a:r>
            <a:endParaRPr dirty="0"/>
          </a:p>
          <a:p>
            <a:pPr marL="0" lvl="0" indent="0" algn="l" rtl="0">
              <a:spcBef>
                <a:spcPts val="0"/>
              </a:spcBef>
              <a:spcAft>
                <a:spcPts val="0"/>
              </a:spcAft>
              <a:buNone/>
            </a:pPr>
            <a:r>
              <a:rPr lang="en" dirty="0"/>
              <a:t>Lesley</a:t>
            </a:r>
            <a:endParaRPr dirty="0"/>
          </a:p>
          <a:p>
            <a:pPr marL="0" lvl="0" indent="0" algn="l" rtl="0">
              <a:spcBef>
                <a:spcPts val="0"/>
              </a:spcBef>
              <a:spcAft>
                <a:spcPts val="0"/>
              </a:spcAft>
              <a:buNone/>
            </a:pPr>
            <a:r>
              <a:rPr lang="en" dirty="0"/>
              <a:t>Itza</a:t>
            </a:r>
            <a:endParaRPr dirty="0"/>
          </a:p>
          <a:p>
            <a:pPr marL="0" lvl="0" indent="0" algn="l" rtl="0">
              <a:spcBef>
                <a:spcPts val="0"/>
              </a:spcBef>
              <a:spcAft>
                <a:spcPts val="0"/>
              </a:spcAft>
              <a:buNone/>
            </a:pPr>
            <a:r>
              <a:rPr lang="en" dirty="0"/>
              <a:t>Adrian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d439814f50_0_1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d439814f50_0_1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a:solidFill>
                  <a:schemeClr val="dk1"/>
                </a:solidFill>
              </a:rPr>
              <a:t>Merrilee</a:t>
            </a:r>
            <a:endParaRPr/>
          </a:p>
        </p:txBody>
      </p:sp>
      <p:sp>
        <p:nvSpPr>
          <p:cNvPr id="396" name="Google Shape;396;gd439814f50_0_1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3234b53639_2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13234b53639_2_5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a:solidFill>
                  <a:schemeClr val="dk1"/>
                </a:solidFill>
              </a:rPr>
              <a:t>Merrilee</a:t>
            </a:r>
            <a:endParaRPr/>
          </a:p>
        </p:txBody>
      </p:sp>
      <p:sp>
        <p:nvSpPr>
          <p:cNvPr id="412" name="Google Shape;412;g13234b53639_2_5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353bb3c88e_0_99: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solidFill>
                  <a:schemeClr val="dk1"/>
                </a:solidFill>
              </a:rPr>
              <a:t>Merrilee</a:t>
            </a:r>
            <a:endParaRPr/>
          </a:p>
        </p:txBody>
      </p:sp>
      <p:sp>
        <p:nvSpPr>
          <p:cNvPr id="417" name="Google Shape;417;g1353bb3c88e_0_99: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323b90ca9a_2_17: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solidFill>
                  <a:schemeClr val="dk1"/>
                </a:solidFill>
              </a:rPr>
              <a:t>Merrilee</a:t>
            </a:r>
            <a:endParaRPr/>
          </a:p>
        </p:txBody>
      </p:sp>
      <p:sp>
        <p:nvSpPr>
          <p:cNvPr id="423" name="Google Shape;423;g1323b90ca9a_2_17: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323b90ca9a_2_29: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solidFill>
                  <a:schemeClr val="dk1"/>
                </a:solidFill>
              </a:rPr>
              <a:t>Merrilee</a:t>
            </a:r>
            <a:endParaRPr/>
          </a:p>
        </p:txBody>
      </p:sp>
      <p:sp>
        <p:nvSpPr>
          <p:cNvPr id="429" name="Google Shape;429;g1323b90ca9a_2_29: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323b90ca9a_2_34: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solidFill>
                  <a:schemeClr val="dk1"/>
                </a:solidFill>
              </a:rPr>
              <a:t>Merrilee</a:t>
            </a:r>
            <a:endParaRPr/>
          </a:p>
        </p:txBody>
      </p:sp>
      <p:sp>
        <p:nvSpPr>
          <p:cNvPr id="435" name="Google Shape;435;g1323b90ca9a_2_34: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323b90ca9a_2_39: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solidFill>
                  <a:schemeClr val="dk1"/>
                </a:solidFill>
              </a:rPr>
              <a:t>Merrilee</a:t>
            </a:r>
            <a:endParaRPr/>
          </a:p>
        </p:txBody>
      </p:sp>
      <p:sp>
        <p:nvSpPr>
          <p:cNvPr id="441" name="Google Shape;441;g1323b90ca9a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323b90ca9a_2_52: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1323b90ca9a_2_52:notes"/>
          <p:cNvSpPr txBox="1">
            <a:spLocks noGrp="1"/>
          </p:cNvSpPr>
          <p:nvPr>
            <p:ph type="body" idx="1"/>
          </p:nvPr>
        </p:nvSpPr>
        <p:spPr>
          <a:xfrm>
            <a:off x="685800" y="4400551"/>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400">
                <a:solidFill>
                  <a:schemeClr val="dk1"/>
                </a:solidFill>
              </a:rPr>
              <a:t>Merrilee</a:t>
            </a:r>
            <a:endParaRPr sz="1700"/>
          </a:p>
          <a:p>
            <a:pPr marL="0" lvl="0" indent="0" algn="l" rtl="0">
              <a:spcBef>
                <a:spcPts val="0"/>
              </a:spcBef>
              <a:spcAft>
                <a:spcPts val="0"/>
              </a:spcAft>
              <a:buNone/>
            </a:pPr>
            <a:r>
              <a:rPr lang="en" sz="1400"/>
              <a:t>US Census Regions and Divisions map from https://www.eia.gov/consumption/commercial/maps.php#census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u="sng">
                <a:solidFill>
                  <a:schemeClr val="hlink"/>
                </a:solidFill>
                <a:hlinkClick r:id="rId3"/>
              </a:rPr>
              <a:t>https://hangingtogether.org/nafan-focus-groups-aligning-participant-selection-with-project-values/</a:t>
            </a:r>
            <a:r>
              <a:rPr lang="en" sz="1400"/>
              <a:t> </a:t>
            </a:r>
            <a:endParaRPr sz="1400"/>
          </a:p>
        </p:txBody>
      </p:sp>
      <p:sp>
        <p:nvSpPr>
          <p:cNvPr id="448" name="Google Shape;448;g1323b90ca9a_2_52:notes"/>
          <p:cNvSpPr txBox="1">
            <a:spLocks noGrp="1"/>
          </p:cNvSpPr>
          <p:nvPr>
            <p:ph type="sldNum" idx="12"/>
          </p:nvPr>
        </p:nvSpPr>
        <p:spPr>
          <a:xfrm>
            <a:off x="3885010" y="8684684"/>
            <a:ext cx="2971800" cy="459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323b90ca9a_2_78: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1323b90ca9a_2_78:notes"/>
          <p:cNvSpPr txBox="1">
            <a:spLocks noGrp="1"/>
          </p:cNvSpPr>
          <p:nvPr>
            <p:ph type="body" idx="1"/>
          </p:nvPr>
        </p:nvSpPr>
        <p:spPr>
          <a:xfrm>
            <a:off x="685800" y="4400551"/>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solidFill>
                  <a:schemeClr val="dk1"/>
                </a:solidFill>
              </a:rPr>
              <a:t>Merrilee</a:t>
            </a:r>
            <a:endParaRPr sz="1400">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r>
              <a:rPr lang="en" sz="1400"/>
              <a:t>These four themes collapse the six we started with and better align with the research questions.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Theme 1: Circumstances, resources, or realities that prevent the archivist or institution from creating archival description. Use these codes only for the creation of archival description, not to capture what is said about sharing or contributing description to an aggregator/aggregation.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Theme 2: Circumstances, resources, or realities that facilitate the archivist or institution in creating archival description. Use these codes only for the creation of archival description, not to capture what is said about sharing or contributing description to an aggregator/aggregation.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Theme 3: </a:t>
            </a:r>
            <a:r>
              <a:rPr lang="en" sz="1400" i="1"/>
              <a:t>T</a:t>
            </a:r>
            <a:r>
              <a:rPr lang="en" sz="1400"/>
              <a:t>hings people like or value in a current or imagined aggregation or that would help convince them to contribute to the aggregation.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Theme 4: Things people dislike or are frustrated by in a current or imagined aggregation or that would prevent them from contributing to the aggregation.</a:t>
            </a:r>
            <a:r>
              <a:rPr lang="en" sz="1400" b="1"/>
              <a:t> </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468" name="Google Shape;468;g1323b90ca9a_2_78:notes"/>
          <p:cNvSpPr txBox="1">
            <a:spLocks noGrp="1"/>
          </p:cNvSpPr>
          <p:nvPr>
            <p:ph type="sldNum" idx="12"/>
          </p:nvPr>
        </p:nvSpPr>
        <p:spPr>
          <a:xfrm>
            <a:off x="3885010" y="8684684"/>
            <a:ext cx="2971800" cy="459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323b90ca9a_2_84: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400">
                <a:solidFill>
                  <a:schemeClr val="dk1"/>
                </a:solidFill>
              </a:rPr>
              <a:t>Merrilee</a:t>
            </a:r>
            <a:endParaRPr sz="1400"/>
          </a:p>
        </p:txBody>
      </p:sp>
      <p:sp>
        <p:nvSpPr>
          <p:cNvPr id="474" name="Google Shape;474;g1323b90ca9a_2_84: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cdc5cfb9e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cdc5cfb9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[Adrian]</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323b90ca9a_2_91: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Merrilee</a:t>
            </a:r>
            <a:endParaRPr/>
          </a:p>
        </p:txBody>
      </p:sp>
      <p:sp>
        <p:nvSpPr>
          <p:cNvPr id="483" name="Google Shape;483;g1323b90ca9a_2_91: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3234b53639_2_6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13234b53639_2_6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t>Lesley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Hi my name is Lesley Langa and I work in OCLC Research on the Library Trends &amp; User Research team. I’ll be focusing on a different part of the research we’ve undertaken to delve into the users of archival aggregators.</a:t>
            </a:r>
            <a:endParaRPr sz="1400"/>
          </a:p>
        </p:txBody>
      </p:sp>
      <p:sp>
        <p:nvSpPr>
          <p:cNvPr id="493" name="Google Shape;493;g13234b53639_2_6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d439814f50_0_14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d439814f50_0_14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t>Lesley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Based on prior literature we know very little about archival aggregator users. There are personas that exist for prior projects on users of archival discovery systems, and the Online Archive of California performed an evaluation some time ago, and so we went into this project wanting to get a much fuller picture.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Personas from Stanford, Rockefeller, Orbis Cascade Alliance</a:t>
            </a:r>
            <a:endParaRPr sz="1400"/>
          </a:p>
          <a:p>
            <a:pPr marL="0" lvl="0" indent="0" algn="l" rtl="0">
              <a:spcBef>
                <a:spcPts val="0"/>
              </a:spcBef>
              <a:spcAft>
                <a:spcPts val="0"/>
              </a:spcAft>
              <a:buNone/>
            </a:pPr>
            <a:endParaRPr sz="1400"/>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rPr>
              <a:t>Stanford University Libraries, Georgia Tech, and University of Michigan. (2017). ArcLight Personas. Stanford Digital Repository. Available at: </a:t>
            </a:r>
            <a:r>
              <a:rPr lang="en" sz="1400" u="sng">
                <a:solidFill>
                  <a:schemeClr val="dk1"/>
                </a:solidFill>
                <a:hlinkClick r:id="rId3">
                  <a:extLst>
                    <a:ext uri="{A12FA001-AC4F-418D-AE19-62706E023703}">
                      <ahyp:hlinkClr xmlns:ahyp="http://schemas.microsoft.com/office/drawing/2018/hyperlinkcolor" val="tx"/>
                    </a:ext>
                  </a:extLst>
                </a:hlinkClick>
              </a:rPr>
              <a:t>https://purl.stanford.edu/hk349dn1751</a:t>
            </a:r>
            <a:endParaRPr sz="1400">
              <a:solidFill>
                <a:schemeClr val="dk1"/>
              </a:solidFill>
            </a:endParaRPr>
          </a:p>
          <a:p>
            <a:pPr marL="0" lvl="0" indent="0" algn="l" rtl="0">
              <a:spcBef>
                <a:spcPts val="0"/>
              </a:spcBef>
              <a:spcAft>
                <a:spcPts val="0"/>
              </a:spcAft>
              <a:buNone/>
            </a:pPr>
            <a:endParaRPr sz="1400"/>
          </a:p>
        </p:txBody>
      </p:sp>
      <p:sp>
        <p:nvSpPr>
          <p:cNvPr id="499" name="Google Shape;499;gd439814f50_0_14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3234b53639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13234b53639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sz="1400">
                <a:solidFill>
                  <a:schemeClr val="dk1"/>
                </a:solidFill>
              </a:rPr>
              <a:t>Lesley</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r>
              <a:rPr lang="en" sz="1400"/>
              <a:t>Here you can see what we’re looking to know. This will help us to know what kinds of information drew them to an aggregation site, what their next steps may be, and the functionality that they desire in the new NAFAN platform.</a:t>
            </a:r>
            <a:endParaRPr sz="1400"/>
          </a:p>
        </p:txBody>
      </p:sp>
      <p:sp>
        <p:nvSpPr>
          <p:cNvPr id="507" name="Google Shape;507;g13234b53639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3234b53639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13234b53639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t>Lesley</a:t>
            </a:r>
            <a:endParaRPr sz="1400"/>
          </a:p>
          <a:p>
            <a:pPr marL="0" lvl="0" indent="0" algn="l" rtl="0">
              <a:spcBef>
                <a:spcPts val="0"/>
              </a:spcBef>
              <a:spcAft>
                <a:spcPts val="0"/>
              </a:spcAft>
              <a:buNone/>
            </a:pPr>
            <a:r>
              <a:rPr lang="en" sz="1400"/>
              <a:t>The purpose of the survey was to capture data on users of aggregators. Previous studies of this nature generally looked at individual archives themselves, rather than across aggregators, and were generally smaller N than we wanted for this project. We designed and launched a pop-up survey for users that we placed on the websites of each extant archival aggregator. The survey was designed to do two things, first provide descriptive statistics of users, and second to identify potential interviewees.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The survey was hosted by 12 aggregators. It opened on March 18, 2021, and closed on May 31. The sample was a convenience sample, with users opting in, rather than a randomized sample. Future research could use a random sample, but given the lack of large N studies on this, we felt that a convenience sample was a good starting point. We ended up with over 3,000 responses, which as a higher number than we were even expecting.</a:t>
            </a:r>
            <a:endParaRPr sz="1400"/>
          </a:p>
        </p:txBody>
      </p:sp>
      <p:sp>
        <p:nvSpPr>
          <p:cNvPr id="514" name="Google Shape;514;g13234b53639_2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3234b53639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13234b53639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t>Lesley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In the survey, we asked questions about demographics such as profession, age and gender. We asked how they found the aggregator. We asked what the purpose of their research was, the type of material they wanted, whether they wanted it physically or digitally, and whether COVID has impacted their archival use.</a:t>
            </a:r>
            <a:endParaRPr sz="1400"/>
          </a:p>
        </p:txBody>
      </p:sp>
      <p:sp>
        <p:nvSpPr>
          <p:cNvPr id="522" name="Google Shape;522;g13234b53639_2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3234b53639_2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13234b53639_2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t>Lesley</a:t>
            </a:r>
            <a:endParaRPr sz="1400"/>
          </a:p>
          <a:p>
            <a:pPr marL="0" lvl="0" indent="0" algn="l" rtl="0">
              <a:spcBef>
                <a:spcPts val="0"/>
              </a:spcBef>
              <a:spcAft>
                <a:spcPts val="0"/>
              </a:spcAft>
              <a:buNone/>
            </a:pPr>
            <a:r>
              <a:rPr lang="en" sz="1400">
                <a:latin typeface="Arial"/>
                <a:ea typeface="Arial"/>
                <a:cs typeface="Arial"/>
                <a:sym typeface="Arial"/>
              </a:rPr>
              <a:t>Across our users, we had a high percentage of respondents that self-identified as retired. In the bar chart on this slide for professions of users ranked by percentage, they appear at the top of our distribution at 20.8%. The next highest ranked profession is archivists and librarians at 13.5% followed by graduate students and post graduate students and faculty or academic researchers that are roughly the same at 9.6% and 9.2%, respectively. Genealogists are ranked fifth at 8.4%.</a:t>
            </a:r>
            <a:endParaRPr sz="1400"/>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The remaining 10 professions are 6.5% or less of our respondents. The range of professions include journalist, historian, independent researcher, museum professional, artist, tradespeople, lawyers, lifelong learner and K-12 educators and parents.</a:t>
            </a:r>
            <a:endParaRPr sz="1400">
              <a:latin typeface="Arial"/>
              <a:ea typeface="Arial"/>
              <a:cs typeface="Arial"/>
              <a:sym typeface="Arial"/>
            </a:endParaRPr>
          </a:p>
        </p:txBody>
      </p:sp>
      <p:sp>
        <p:nvSpPr>
          <p:cNvPr id="530" name="Google Shape;530;g13234b53639_2_2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3234b53639_2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13234b53639_2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t>Lesley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latin typeface="Arial"/>
                <a:ea typeface="Arial"/>
                <a:cs typeface="Arial"/>
                <a:sym typeface="Arial"/>
              </a:rPr>
              <a:t>This bar chart shows the distribution of respondents by age with users in each age group from 18 years of age up to 65 years and older. </a:t>
            </a:r>
            <a:endParaRPr sz="1400"/>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The largest group of respondents is 65 years and older at 34.3%. With a large percentage of retired users, this is not so surprising. The next largest group of respondents is the 55 to 64 years of age at 22.5% followed by the 45 to 54 age group at 14.5% of respondents. Respodents 44 years of age and younger make up 10% or less of the users.</a:t>
            </a:r>
            <a:endParaRPr sz="1400"/>
          </a:p>
        </p:txBody>
      </p:sp>
      <p:sp>
        <p:nvSpPr>
          <p:cNvPr id="537" name="Google Shape;537;g13234b53639_2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3234b53639_2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13234b53639_2_3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t>Lesley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latin typeface="Arial"/>
                <a:ea typeface="Arial"/>
                <a:cs typeface="Arial"/>
                <a:sym typeface="Arial"/>
              </a:rPr>
              <a:t>We asked participants about their research habits and why they came to the aggregation website. Respondents could select all of the response option, which is why the chart does not sum to 100%. </a:t>
            </a:r>
            <a:endParaRPr sz="1400"/>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You can see in the bar chart on this slide that 32.7% of </a:t>
            </a:r>
            <a:r>
              <a:rPr lang="en" sz="1400"/>
              <a:t>respondents</a:t>
            </a:r>
            <a:r>
              <a:rPr lang="en" sz="1400">
                <a:latin typeface="Arial"/>
                <a:ea typeface="Arial"/>
                <a:cs typeface="Arial"/>
                <a:sym typeface="Arial"/>
              </a:rPr>
              <a:t> indicated that their project purpose was a personal interest. The next four project purpose categories are strong reasons why </a:t>
            </a:r>
            <a:r>
              <a:rPr lang="en" sz="1400"/>
              <a:t>respondents</a:t>
            </a:r>
            <a:r>
              <a:rPr lang="en" sz="1400">
                <a:latin typeface="Arial"/>
                <a:ea typeface="Arial"/>
                <a:cs typeface="Arial"/>
                <a:sym typeface="Arial"/>
              </a:rPr>
              <a:t> came to search at the aggregation websites. Family history research projects make up 24.4% of the reason respondents are searching aggregation websites. Projects that respondents are doing as a part of their professional responsibilities m</a:t>
            </a:r>
            <a:r>
              <a:rPr lang="en" sz="1400"/>
              <a:t>akeup 22.8%. Long term projects that can take months or years to complete make up 20% and 19.3 % of respondents are conducting local history research.</a:t>
            </a:r>
            <a:endParaRPr sz="1400"/>
          </a:p>
        </p:txBody>
      </p:sp>
      <p:sp>
        <p:nvSpPr>
          <p:cNvPr id="544" name="Google Shape;544;g13234b53639_2_3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3234b53639_2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13234b53639_2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t>Lesley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latin typeface="Arial"/>
                <a:ea typeface="Arial"/>
                <a:cs typeface="Arial"/>
                <a:sym typeface="Arial"/>
              </a:rPr>
              <a:t>Nearly half of the NAFAN pop-up survey respondents indicated that they found the archival aggregation site where they are conducting research through a browser search. Roughly 20% of respondents indicated that they found the aggregation site through a link from another website or social media and/or know the aggregation website and have used the site before. </a:t>
            </a:r>
            <a:endParaRPr sz="1400"/>
          </a:p>
        </p:txBody>
      </p:sp>
      <p:sp>
        <p:nvSpPr>
          <p:cNvPr id="552" name="Google Shape;552;g13234b53639_2_3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3562443aa6_2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3562443aa6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3234b53639_2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13234b53639_2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Font typeface="Arial"/>
              <a:buNone/>
            </a:pPr>
            <a:r>
              <a:rPr lang="en" sz="1400">
                <a:solidFill>
                  <a:schemeClr val="dk1"/>
                </a:solidFill>
              </a:rPr>
              <a:t>Lesley</a:t>
            </a:r>
            <a:endParaRPr sz="1400">
              <a:solidFill>
                <a:schemeClr val="dk1"/>
              </a:solidFill>
            </a:endParaRPr>
          </a:p>
          <a:p>
            <a:pPr marL="0" lvl="0" indent="0" algn="l" rtl="0">
              <a:lnSpc>
                <a:spcPct val="150000"/>
              </a:lnSpc>
              <a:spcBef>
                <a:spcPts val="0"/>
              </a:spcBef>
              <a:spcAft>
                <a:spcPts val="0"/>
              </a:spcAft>
              <a:buClr>
                <a:schemeClr val="dk1"/>
              </a:buClr>
              <a:buSzPts val="2400"/>
              <a:buFont typeface="Arial"/>
              <a:buNone/>
            </a:pPr>
            <a:r>
              <a:rPr lang="en" sz="1400">
                <a:solidFill>
                  <a:schemeClr val="dk1"/>
                </a:solidFill>
              </a:rPr>
              <a:t>To identify the individuals we wanted to invite for interviews, we performed further analysis on the survey data. Specifically, we wanted to categorize users into buckets that takes into account how similar they are to one another by characteristics like their project purpose and their profession.</a:t>
            </a:r>
            <a:endParaRPr sz="1400">
              <a:solidFill>
                <a:schemeClr val="dk1"/>
              </a:solidFill>
            </a:endParaRPr>
          </a:p>
          <a:p>
            <a:pPr marL="0" lvl="0" indent="0" algn="l" rtl="0">
              <a:lnSpc>
                <a:spcPct val="150000"/>
              </a:lnSpc>
              <a:spcBef>
                <a:spcPts val="0"/>
              </a:spcBef>
              <a:spcAft>
                <a:spcPts val="0"/>
              </a:spcAft>
              <a:buClr>
                <a:schemeClr val="dk1"/>
              </a:buClr>
              <a:buSzPts val="2400"/>
              <a:buFont typeface="Arial"/>
              <a:buNone/>
            </a:pPr>
            <a:r>
              <a:rPr lang="en" sz="1400">
                <a:solidFill>
                  <a:schemeClr val="dk1"/>
                </a:solidFill>
              </a:rPr>
              <a:t>The TwoStep Cluster Analysis procedure is an exploratory tool designed to reveal natural groupings (or clusters) within a data set that would otherwise not be apparent. The algorithm employed by this procedure has several desirable features that differentiate it from traditional clustering techniques: </a:t>
            </a:r>
            <a:endParaRPr sz="1400">
              <a:solidFill>
                <a:schemeClr val="dk1"/>
              </a:solidFill>
            </a:endParaRPr>
          </a:p>
          <a:p>
            <a:pPr marL="342900" lvl="0" indent="-317500" algn="l" rtl="0">
              <a:lnSpc>
                <a:spcPct val="150000"/>
              </a:lnSpc>
              <a:spcBef>
                <a:spcPts val="800"/>
              </a:spcBef>
              <a:spcAft>
                <a:spcPts val="0"/>
              </a:spcAft>
              <a:buClr>
                <a:schemeClr val="dk1"/>
              </a:buClr>
              <a:buSzPts val="1400"/>
              <a:buChar char="•"/>
            </a:pPr>
            <a:r>
              <a:rPr lang="en" sz="1400">
                <a:solidFill>
                  <a:schemeClr val="dk1"/>
                </a:solidFill>
              </a:rPr>
              <a:t>The ability to create clusters based on both categorical and continuous variables. </a:t>
            </a:r>
            <a:endParaRPr sz="1400">
              <a:solidFill>
                <a:schemeClr val="dk1"/>
              </a:solidFill>
            </a:endParaRPr>
          </a:p>
          <a:p>
            <a:pPr marL="342900" lvl="0" indent="-317500" algn="l" rtl="0">
              <a:lnSpc>
                <a:spcPct val="150000"/>
              </a:lnSpc>
              <a:spcBef>
                <a:spcPts val="800"/>
              </a:spcBef>
              <a:spcAft>
                <a:spcPts val="0"/>
              </a:spcAft>
              <a:buClr>
                <a:schemeClr val="dk1"/>
              </a:buClr>
              <a:buSzPts val="1400"/>
              <a:buChar char="•"/>
            </a:pPr>
            <a:r>
              <a:rPr lang="en" sz="1400">
                <a:solidFill>
                  <a:schemeClr val="dk1"/>
                </a:solidFill>
              </a:rPr>
              <a:t>Automatic selection of the number of clusters. </a:t>
            </a:r>
            <a:endParaRPr sz="1400">
              <a:solidFill>
                <a:schemeClr val="dk1"/>
              </a:solidFill>
            </a:endParaRPr>
          </a:p>
          <a:p>
            <a:pPr marL="342900" lvl="0" indent="-317500" algn="l" rtl="0">
              <a:lnSpc>
                <a:spcPct val="150000"/>
              </a:lnSpc>
              <a:spcBef>
                <a:spcPts val="800"/>
              </a:spcBef>
              <a:spcAft>
                <a:spcPts val="0"/>
              </a:spcAft>
              <a:buClr>
                <a:schemeClr val="dk1"/>
              </a:buClr>
              <a:buSzPts val="1400"/>
              <a:buChar char="•"/>
            </a:pPr>
            <a:r>
              <a:rPr lang="en" sz="1400">
                <a:solidFill>
                  <a:schemeClr val="dk1"/>
                </a:solidFill>
              </a:rPr>
              <a:t>The ability to analyze large data files efficiently. </a:t>
            </a:r>
            <a:endParaRPr sz="1400">
              <a:solidFill>
                <a:schemeClr val="dk1"/>
              </a:solidFill>
            </a:endParaRPr>
          </a:p>
          <a:p>
            <a:pPr marL="0" lvl="0" indent="0" algn="l" rtl="0">
              <a:spcBef>
                <a:spcPts val="0"/>
              </a:spcBef>
              <a:spcAft>
                <a:spcPts val="0"/>
              </a:spcAft>
              <a:buNone/>
            </a:pPr>
            <a:r>
              <a:rPr lang="en" sz="1400"/>
              <a:t>With over 3,000 users in the survey, the cluster analysis was a suitable method. You can see in the top chart on the left that the silhouette measure was “fair” making this analysis a good fit for our data. While moving into “good” is desirable, it’s hard to do with real world data from a convenience sample, like our survey. We feel satisfied with this approach and you can see that it provided useful cluster categories in the donut chart in the middle of the slide.</a:t>
            </a:r>
            <a:endParaRPr sz="1400"/>
          </a:p>
        </p:txBody>
      </p:sp>
      <p:sp>
        <p:nvSpPr>
          <p:cNvPr id="559" name="Google Shape;559;g13234b53639_2_4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3234b53639_2_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13234b53639_2_4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t>Lesley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Here’s a more detailed look at the clusters to show you the types of users that are grouped into each. From prior persona studies, we knew that archivists, faculty, and students were common users. What we found in this survey data is a high presence of </a:t>
            </a:r>
            <a:r>
              <a:rPr lang="en" sz="1400">
                <a:latin typeface="Arial"/>
                <a:ea typeface="Arial"/>
                <a:cs typeface="Arial"/>
                <a:sym typeface="Arial"/>
              </a:rPr>
              <a:t>personal interest and family history interest groupings in our user population.</a:t>
            </a:r>
            <a:endParaRPr sz="1400"/>
          </a:p>
        </p:txBody>
      </p:sp>
      <p:sp>
        <p:nvSpPr>
          <p:cNvPr id="567" name="Google Shape;567;g13234b53639_2_4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30c490af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130c490afa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rPr>
              <a:t>Itza</a:t>
            </a:r>
            <a:endParaRPr sz="1400">
              <a:solidFill>
                <a:schemeClr val="dk1"/>
              </a:solidFill>
            </a:endParaRPr>
          </a:p>
          <a:p>
            <a:pPr marL="0" marR="0" lvl="0" indent="0" algn="l" rtl="0">
              <a:lnSpc>
                <a:spcPct val="100000"/>
              </a:lnSpc>
              <a:spcBef>
                <a:spcPts val="0"/>
              </a:spcBef>
              <a:spcAft>
                <a:spcPts val="0"/>
              </a:spcAft>
              <a:buClr>
                <a:schemeClr val="dk1"/>
              </a:buClr>
              <a:buSzPts val="1200"/>
              <a:buFont typeface="Calibri"/>
              <a:buNone/>
            </a:pPr>
            <a:endParaRPr sz="1400">
              <a:solidFill>
                <a:schemeClr val="dk1"/>
              </a:solidFill>
            </a:endParaRPr>
          </a:p>
          <a:p>
            <a:pPr marL="0" lvl="0" indent="0" algn="l" rtl="0">
              <a:spcBef>
                <a:spcPts val="0"/>
              </a:spcBef>
              <a:spcAft>
                <a:spcPts val="0"/>
              </a:spcAft>
              <a:buNone/>
            </a:pPr>
            <a:r>
              <a:rPr lang="en" sz="1400"/>
              <a:t>Building off analysis on user cluster types, individuals were invited to share their individual experiences. </a:t>
            </a:r>
            <a:endParaRPr sz="1400"/>
          </a:p>
          <a:p>
            <a:pPr marL="0" lvl="0" indent="0" algn="l" rtl="0">
              <a:spcBef>
                <a:spcPts val="0"/>
              </a:spcBef>
              <a:spcAft>
                <a:spcPts val="0"/>
              </a:spcAft>
              <a:buNone/>
            </a:pPr>
            <a:endParaRPr sz="1400"/>
          </a:p>
        </p:txBody>
      </p:sp>
      <p:sp>
        <p:nvSpPr>
          <p:cNvPr id="574" name="Google Shape;574;g130c490afa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30c490afa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130c490afa9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a:t>Itza</a:t>
            </a:r>
            <a:endParaRPr sz="1400">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Clr>
                <a:schemeClr val="dk1"/>
              </a:buClr>
              <a:buFont typeface="Arial"/>
              <a:buNone/>
            </a:pPr>
            <a:r>
              <a:rPr lang="en" sz="1400">
                <a:solidFill>
                  <a:schemeClr val="dk1"/>
                </a:solidFill>
              </a:rPr>
              <a:t>Practices are changing in the evolving digital research environment, which can be attributed to changing contexts, situations, and environments.</a:t>
            </a:r>
            <a:endParaRPr sz="1400">
              <a:solidFill>
                <a:schemeClr val="dk1"/>
              </a:solidFill>
            </a:endParaRPr>
          </a:p>
          <a:p>
            <a:pPr marL="0" lvl="0" indent="0" algn="l" rtl="0">
              <a:spcBef>
                <a:spcPts val="0"/>
              </a:spcBef>
              <a:spcAft>
                <a:spcPts val="0"/>
              </a:spcAft>
              <a:buClr>
                <a:schemeClr val="dk1"/>
              </a:buClr>
              <a:buFont typeface="Arial"/>
              <a:buNone/>
            </a:pPr>
            <a:r>
              <a:rPr lang="en" sz="1400">
                <a:solidFill>
                  <a:schemeClr val="dk1"/>
                </a:solidFill>
              </a:rPr>
              <a:t>(Connaway, White, Lanclos, and Le Cornu 2013; Connaway, Lanclos, White, Le Cornu, and Hood 2012)</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Motivation: determine the information-seeking behaviors and research practices of scholars using primary sources beyond the traditional academic researcher from field like the humanities (Rhee 2015) Recent work on archival user personas at multiple intuitions indicate that users of archives are not academic scholars but also genealogists, local historians, hobbists, creatives from fields such as journalism, film, writers; as well as public services librarians and archivists. </a:t>
            </a:r>
            <a:r>
              <a:rPr lang="en" sz="1400">
                <a:solidFill>
                  <a:schemeClr val="dk1"/>
                </a:solidFill>
              </a:rPr>
              <a:t>This data and findings aim to  identify the different contexts, situations, and behaviors of end-users both in regards to aggregators as well as other archival information seeking systems.</a:t>
            </a:r>
            <a:endParaRPr sz="1400"/>
          </a:p>
        </p:txBody>
      </p:sp>
      <p:sp>
        <p:nvSpPr>
          <p:cNvPr id="582" name="Google Shape;582;g130c490afa9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30c490afa9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130c490afa9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a:t>Itza</a:t>
            </a:r>
            <a:endParaRPr sz="1400">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r>
              <a:rPr lang="en" sz="1400"/>
              <a:t>Motivation: There is a significant gap in the literature in understanding researcher needs related to aggregations of archival description</a:t>
            </a:r>
            <a:endParaRPr sz="1400"/>
          </a:p>
        </p:txBody>
      </p:sp>
      <p:sp>
        <p:nvSpPr>
          <p:cNvPr id="590" name="Google Shape;590;g130c490afa9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3234b536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g13234b5363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a:t>Itza</a:t>
            </a:r>
            <a:endParaRPr sz="1400">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r>
              <a:rPr lang="en" sz="1400"/>
              <a:t>Motivation: There is a significant gap in the literature in understanding researcher needs related to aggregations of archival description</a:t>
            </a:r>
            <a:endParaRPr sz="1400"/>
          </a:p>
        </p:txBody>
      </p:sp>
      <p:sp>
        <p:nvSpPr>
          <p:cNvPr id="598" name="Google Shape;598;g13234b5363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30c490afa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g130c490afa9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400"/>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rPr>
              <a:t>Itza</a:t>
            </a:r>
            <a:endParaRPr sz="1400">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606" name="Google Shape;606;g130c490afa9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3234b5363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13234b53639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400"/>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rPr>
              <a:t>Itza</a:t>
            </a:r>
            <a:endParaRPr sz="1400">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614" name="Google Shape;614;g13234b53639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323b47371d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323b47371d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rPr>
              <a:t>[Adrian]</a:t>
            </a:r>
            <a:endParaRPr sz="1200"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323b47371d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323b47371d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[Adrian]</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3562443aa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3562443aa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[Adrian]</a:t>
            </a:r>
            <a:endParaRPr sz="1000">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1d14d47f1b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1d14d47f1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[Adrian]</a:t>
            </a:r>
            <a:endParaRPr sz="1000">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439814f50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d439814f50_0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Merrilee</a:t>
            </a:r>
            <a:endParaRPr/>
          </a:p>
        </p:txBody>
      </p:sp>
      <p:sp>
        <p:nvSpPr>
          <p:cNvPr id="362" name="Google Shape;362;gd439814f50_0_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3562443aa6_0_0:notes"/>
          <p:cNvSpPr>
            <a:spLocks noGrp="1" noRot="1" noChangeAspect="1"/>
          </p:cNvSpPr>
          <p:nvPr>
            <p:ph type="sldImg" idx="2"/>
          </p:nvPr>
        </p:nvSpPr>
        <p:spPr>
          <a:xfrm>
            <a:off x="514350" y="1524000"/>
            <a:ext cx="4114800" cy="411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13562443aa6_0_0:notes"/>
          <p:cNvSpPr txBox="1">
            <a:spLocks noGrp="1"/>
          </p:cNvSpPr>
          <p:nvPr>
            <p:ph type="body" idx="1"/>
          </p:nvPr>
        </p:nvSpPr>
        <p:spPr>
          <a:xfrm>
            <a:off x="514350" y="5867400"/>
            <a:ext cx="4114800" cy="48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 sz="1400" b="1"/>
              <a:t>Merrilee</a:t>
            </a:r>
            <a:endParaRPr sz="1400" b="1"/>
          </a:p>
        </p:txBody>
      </p:sp>
      <p:sp>
        <p:nvSpPr>
          <p:cNvPr id="369" name="Google Shape;369;g13562443aa6_0_0:notes"/>
          <p:cNvSpPr txBox="1">
            <a:spLocks noGrp="1"/>
          </p:cNvSpPr>
          <p:nvPr>
            <p:ph type="sldNum" idx="12"/>
          </p:nvPr>
        </p:nvSpPr>
        <p:spPr>
          <a:xfrm>
            <a:off x="2913460" y="11580284"/>
            <a:ext cx="2229000" cy="611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350dd56b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350dd56b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solidFill>
                  <a:schemeClr val="dk1"/>
                </a:solidFill>
              </a:rPr>
              <a:t>Merrilee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439814f50_0_5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solidFill>
                  <a:schemeClr val="dk1"/>
                </a:solidFill>
              </a:rPr>
              <a:t>Merrilee</a:t>
            </a:r>
            <a:endParaRPr/>
          </a:p>
        </p:txBody>
      </p:sp>
      <p:sp>
        <p:nvSpPr>
          <p:cNvPr id="387" name="Google Shape;387;gd439814f50_0_5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0" y="-1"/>
            <a:ext cx="9144000" cy="5143500"/>
          </a:xfrm>
          <a:prstGeom prst="rect">
            <a:avLst/>
          </a:prstGeom>
          <a:noFill/>
          <a:ln>
            <a:noFill/>
          </a:ln>
        </p:spPr>
      </p:sp>
      <p:sp>
        <p:nvSpPr>
          <p:cNvPr id="52" name="Google Shape;52;p13"/>
          <p:cNvSpPr txBox="1">
            <a:spLocks noGrp="1"/>
          </p:cNvSpPr>
          <p:nvPr>
            <p:ph type="body" idx="1"/>
          </p:nvPr>
        </p:nvSpPr>
        <p:spPr>
          <a:xfrm>
            <a:off x="7583491" y="-15479"/>
            <a:ext cx="433500" cy="5174400"/>
          </a:xfrm>
          <a:prstGeom prst="rect">
            <a:avLst/>
          </a:prstGeom>
          <a:solidFill>
            <a:schemeClr val="accent1">
              <a:alpha val="77650"/>
            </a:schemeClr>
          </a:solidFill>
          <a:ln>
            <a:noFill/>
          </a:ln>
        </p:spPr>
        <p:txBody>
          <a:bodyPr spcFirstLastPara="1" wrap="square" lIns="91425" tIns="45700" rIns="91425" bIns="45700" anchor="t" anchorCtr="0">
            <a:normAutofit/>
          </a:bodyPr>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12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3"/>
          </p:nvPr>
        </p:nvSpPr>
        <p:spPr>
          <a:xfrm>
            <a:off x="8016878" y="-15479"/>
            <a:ext cx="1127100" cy="5174400"/>
          </a:xfrm>
          <a:prstGeom prst="rect">
            <a:avLst/>
          </a:prstGeom>
          <a:solidFill>
            <a:schemeClr val="accent1"/>
          </a:solidFill>
          <a:ln>
            <a:noFill/>
          </a:ln>
        </p:spPr>
        <p:txBody>
          <a:bodyPr spcFirstLastPara="1" wrap="square" lIns="91425" tIns="45700" rIns="91425" bIns="45700" anchor="t" anchorCtr="0">
            <a:normAutofit/>
          </a:bodyPr>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12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body" idx="4"/>
          </p:nvPr>
        </p:nvSpPr>
        <p:spPr>
          <a:xfrm>
            <a:off x="-14111" y="3748282"/>
            <a:ext cx="6153300" cy="715500"/>
          </a:xfrm>
          <a:prstGeom prst="rect">
            <a:avLst/>
          </a:prstGeom>
          <a:solidFill>
            <a:schemeClr val="lt1"/>
          </a:solidFill>
          <a:ln>
            <a:noFill/>
          </a:ln>
        </p:spPr>
        <p:txBody>
          <a:bodyPr spcFirstLastPara="1" wrap="square" lIns="640075" tIns="45700" rIns="91425" bIns="45700" anchor="t" anchorCtr="0">
            <a:normAutofit/>
          </a:bodyPr>
          <a:lstStyle>
            <a:lvl1pPr marL="457200" marR="0" lvl="0" indent="-228600" algn="l" rtl="0">
              <a:spcBef>
                <a:spcPts val="480"/>
              </a:spcBef>
              <a:spcAft>
                <a:spcPts val="0"/>
              </a:spcAft>
              <a:buClr>
                <a:srgbClr val="236192"/>
              </a:buClr>
              <a:buSzPts val="2400"/>
              <a:buFont typeface="Arial"/>
              <a:buNone/>
              <a:defRPr sz="2400" b="1" i="0" u="none" strike="noStrike" cap="none">
                <a:solidFill>
                  <a:srgbClr val="236192"/>
                </a:solidFill>
                <a:latin typeface="Arial"/>
                <a:ea typeface="Arial"/>
                <a:cs typeface="Arial"/>
                <a:sym typeface="Arial"/>
              </a:defRPr>
            </a:lvl1pPr>
            <a:lvl2pPr marL="914400" marR="0" lvl="1" indent="-406400" algn="l" rtl="0">
              <a:spcBef>
                <a:spcPts val="12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body" idx="5"/>
          </p:nvPr>
        </p:nvSpPr>
        <p:spPr>
          <a:xfrm>
            <a:off x="534917" y="4085464"/>
            <a:ext cx="5610300" cy="2643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406400" algn="l" rtl="0">
              <a:spcBef>
                <a:spcPts val="12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6" name="Google Shape;56;p13"/>
          <p:cNvPicPr preferRelativeResize="0"/>
          <p:nvPr/>
        </p:nvPicPr>
        <p:blipFill rotWithShape="1">
          <a:blip r:embed="rId2">
            <a:alphaModFix/>
          </a:blip>
          <a:srcRect/>
          <a:stretch/>
        </p:blipFill>
        <p:spPr>
          <a:xfrm>
            <a:off x="8310054" y="4817244"/>
            <a:ext cx="687168" cy="218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57"/>
        <p:cNvGrpSpPr/>
        <p:nvPr/>
      </p:nvGrpSpPr>
      <p:grpSpPr>
        <a:xfrm>
          <a:off x="0" y="0"/>
          <a:ext cx="0" cy="0"/>
          <a:chOff x="0" y="0"/>
          <a:chExt cx="0" cy="0"/>
        </a:xfrm>
      </p:grpSpPr>
      <p:sp>
        <p:nvSpPr>
          <p:cNvPr id="58" name="Google Shape;58;p14"/>
          <p:cNvSpPr/>
          <p:nvPr/>
        </p:nvSpPr>
        <p:spPr>
          <a:xfrm>
            <a:off x="0" y="4686300"/>
            <a:ext cx="2209800" cy="4572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59" name="Google Shape;59;p14"/>
          <p:cNvSpPr/>
          <p:nvPr/>
        </p:nvSpPr>
        <p:spPr>
          <a:xfrm>
            <a:off x="2209800" y="4686300"/>
            <a:ext cx="1060500" cy="457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60" name="Google Shape;60;p14"/>
          <p:cNvSpPr/>
          <p:nvPr/>
        </p:nvSpPr>
        <p:spPr>
          <a:xfrm>
            <a:off x="3270250" y="4686300"/>
            <a:ext cx="5873700" cy="457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61" name="Google Shape;61;p14"/>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12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2" name="Google Shape;62;p14"/>
          <p:cNvPicPr preferRelativeResize="0"/>
          <p:nvPr/>
        </p:nvPicPr>
        <p:blipFill rotWithShape="1">
          <a:blip r:embed="rId2">
            <a:alphaModFix/>
          </a:blip>
          <a:srcRect/>
          <a:stretch/>
        </p:blipFill>
        <p:spPr>
          <a:xfrm>
            <a:off x="8310054" y="4817244"/>
            <a:ext cx="687168" cy="218719"/>
          </a:xfrm>
          <a:prstGeom prst="rect">
            <a:avLst/>
          </a:prstGeom>
          <a:noFill/>
          <a:ln>
            <a:noFill/>
          </a:ln>
        </p:spPr>
      </p:pic>
      <p:sp>
        <p:nvSpPr>
          <p:cNvPr id="63" name="Google Shape;63;p14"/>
          <p:cNvSpPr txBox="1">
            <a:spLocks noGrp="1"/>
          </p:cNvSpPr>
          <p:nvPr>
            <p:ph type="body" idx="2"/>
          </p:nvPr>
        </p:nvSpPr>
        <p:spPr>
          <a:xfrm>
            <a:off x="340786" y="1029747"/>
            <a:ext cx="8439000" cy="3356400"/>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1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1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1200"/>
              </a:spcBef>
              <a:spcAft>
                <a:spcPts val="12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7" name="Google Shape;67;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1"/>
        <p:cNvGrpSpPr/>
        <p:nvPr/>
      </p:nvGrpSpPr>
      <p:grpSpPr>
        <a:xfrm>
          <a:off x="0" y="0"/>
          <a:ext cx="0" cy="0"/>
          <a:chOff x="0" y="0"/>
          <a:chExt cx="0" cy="0"/>
        </a:xfrm>
      </p:grpSpPr>
      <p:pic>
        <p:nvPicPr>
          <p:cNvPr id="72" name="Google Shape;72;p17"/>
          <p:cNvPicPr preferRelativeResize="0"/>
          <p:nvPr/>
        </p:nvPicPr>
        <p:blipFill rotWithShape="1">
          <a:blip r:embed="rId2">
            <a:alphaModFix/>
          </a:blip>
          <a:srcRect l="23295" b="48277"/>
          <a:stretch/>
        </p:blipFill>
        <p:spPr>
          <a:xfrm>
            <a:off x="3163889" y="3"/>
            <a:ext cx="5980111" cy="1060063"/>
          </a:xfrm>
          <a:prstGeom prst="rect">
            <a:avLst/>
          </a:prstGeom>
          <a:noFill/>
          <a:ln>
            <a:noFill/>
          </a:ln>
        </p:spPr>
      </p:pic>
      <p:sp>
        <p:nvSpPr>
          <p:cNvPr id="73" name="Google Shape;73;p17"/>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74" name="Google Shape;74;p17"/>
          <p:cNvSpPr/>
          <p:nvPr/>
        </p:nvSpPr>
        <p:spPr>
          <a:xfrm>
            <a:off x="2209800" y="4686300"/>
            <a:ext cx="106050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75" name="Google Shape;75;p17"/>
          <p:cNvSpPr/>
          <p:nvPr/>
        </p:nvSpPr>
        <p:spPr>
          <a:xfrm>
            <a:off x="3270250" y="4686300"/>
            <a:ext cx="587400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76" name="Google Shape;76;p17"/>
          <p:cNvSpPr/>
          <p:nvPr/>
        </p:nvSpPr>
        <p:spPr>
          <a:xfrm>
            <a:off x="-1" y="2"/>
            <a:ext cx="3191100" cy="10599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77" name="Google Shape;77;p17"/>
          <p:cNvSpPr txBox="1">
            <a:spLocks noGrp="1"/>
          </p:cNvSpPr>
          <p:nvPr>
            <p:ph type="body" idx="1"/>
          </p:nvPr>
        </p:nvSpPr>
        <p:spPr>
          <a:xfrm>
            <a:off x="2" y="1329877"/>
            <a:ext cx="3451500" cy="488400"/>
          </a:xfrm>
          <a:prstGeom prst="rect">
            <a:avLst/>
          </a:prstGeom>
          <a:solidFill>
            <a:schemeClr val="accent2"/>
          </a:solidFill>
          <a:ln>
            <a:noFill/>
          </a:ln>
        </p:spPr>
        <p:txBody>
          <a:bodyPr spcFirstLastPara="1" wrap="square" lIns="342900" tIns="102875" rIns="205725" bIns="137150" anchor="t" anchorCtr="0">
            <a:spAutoFit/>
          </a:bodyPr>
          <a:lstStyle>
            <a:lvl1pPr marL="457200" marR="0" lvl="0"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17"/>
          <p:cNvSpPr txBox="1">
            <a:spLocks noGrp="1"/>
          </p:cNvSpPr>
          <p:nvPr>
            <p:ph type="body" idx="2"/>
          </p:nvPr>
        </p:nvSpPr>
        <p:spPr>
          <a:xfrm>
            <a:off x="779470" y="1852402"/>
            <a:ext cx="7755000" cy="1234800"/>
          </a:xfrm>
          <a:prstGeom prst="rect">
            <a:avLst/>
          </a:prstGeom>
          <a:noFill/>
          <a:ln w="101600" cap="flat" cmpd="sng">
            <a:solidFill>
              <a:schemeClr val="accent2"/>
            </a:solidFill>
            <a:prstDash val="solid"/>
            <a:miter lim="800000"/>
            <a:headEnd type="none" w="sm" len="sm"/>
            <a:tailEnd type="none" w="sm" len="sm"/>
          </a:ln>
        </p:spPr>
        <p:txBody>
          <a:bodyPr spcFirstLastPara="1" wrap="square" lIns="342900" tIns="205725" rIns="342900" bIns="205725" anchor="t" anchorCtr="0">
            <a:normAutofit/>
          </a:bodyPr>
          <a:lstStyle>
            <a:lvl1pPr marL="457200" marR="0" lvl="0" indent="-228600" algn="l" rtl="0">
              <a:spcBef>
                <a:spcPts val="0"/>
              </a:spcBef>
              <a:spcAft>
                <a:spcPts val="0"/>
              </a:spcAft>
              <a:buClr>
                <a:schemeClr val="accent2"/>
              </a:buClr>
              <a:buSzPts val="4400"/>
              <a:buFont typeface="Arial"/>
              <a:buNone/>
              <a:defRPr sz="4400" b="1" i="0" u="none" strike="noStrike" cap="none">
                <a:solidFill>
                  <a:schemeClr val="accent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9" name="Google Shape;79;p17"/>
          <p:cNvPicPr preferRelativeResize="0"/>
          <p:nvPr/>
        </p:nvPicPr>
        <p:blipFill rotWithShape="1">
          <a:blip r:embed="rId3">
            <a:alphaModFix/>
          </a:blip>
          <a:srcRect/>
          <a:stretch/>
        </p:blipFill>
        <p:spPr>
          <a:xfrm>
            <a:off x="8310054" y="4817245"/>
            <a:ext cx="687168" cy="218719"/>
          </a:xfrm>
          <a:prstGeom prst="rect">
            <a:avLst/>
          </a:prstGeom>
          <a:noFill/>
          <a:ln>
            <a:noFill/>
          </a:ln>
        </p:spPr>
      </p:pic>
      <p:sp>
        <p:nvSpPr>
          <p:cNvPr id="80" name="Google Shape;80;p17"/>
          <p:cNvSpPr txBox="1">
            <a:spLocks noGrp="1"/>
          </p:cNvSpPr>
          <p:nvPr>
            <p:ph type="body" idx="3"/>
          </p:nvPr>
        </p:nvSpPr>
        <p:spPr>
          <a:xfrm>
            <a:off x="728694" y="3206972"/>
            <a:ext cx="1839000" cy="377100"/>
          </a:xfrm>
          <a:prstGeom prst="rect">
            <a:avLst/>
          </a:prstGeom>
          <a:noFill/>
          <a:ln>
            <a:noFill/>
          </a:ln>
        </p:spPr>
        <p:txBody>
          <a:bodyPr spcFirstLastPara="1" wrap="square" lIns="0" tIns="34275" rIns="68575" bIns="34275" anchor="t" anchorCtr="0">
            <a:sp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17"/>
          <p:cNvSpPr txBox="1">
            <a:spLocks noGrp="1"/>
          </p:cNvSpPr>
          <p:nvPr>
            <p:ph type="body" idx="4"/>
          </p:nvPr>
        </p:nvSpPr>
        <p:spPr>
          <a:xfrm>
            <a:off x="728696" y="3613839"/>
            <a:ext cx="1364700" cy="307800"/>
          </a:xfrm>
          <a:prstGeom prst="rect">
            <a:avLst/>
          </a:prstGeom>
          <a:noFill/>
          <a:ln>
            <a:noFill/>
          </a:ln>
        </p:spPr>
        <p:txBody>
          <a:bodyPr spcFirstLastPara="1" wrap="square" lIns="0" tIns="0" rIns="68575" bIns="34275" anchor="t" anchorCtr="0">
            <a:spAutoFit/>
          </a:bodyPr>
          <a:lstStyle>
            <a:lvl1pPr marL="457200" marR="0" lvl="0" indent="-228600" algn="l" rtl="0">
              <a:spcBef>
                <a:spcPts val="3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7"/>
          <p:cNvSpPr/>
          <p:nvPr/>
        </p:nvSpPr>
        <p:spPr>
          <a:xfrm>
            <a:off x="3136900" y="1"/>
            <a:ext cx="445800" cy="1059900"/>
          </a:xfrm>
          <a:prstGeom prst="rect">
            <a:avLst/>
          </a:prstGeom>
          <a:solidFill>
            <a:srgbClr val="00AFD7">
              <a:alpha val="6275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90"/>
        <p:cNvGrpSpPr/>
        <p:nvPr/>
      </p:nvGrpSpPr>
      <p:grpSpPr>
        <a:xfrm>
          <a:off x="0" y="0"/>
          <a:ext cx="0" cy="0"/>
          <a:chOff x="0" y="0"/>
          <a:chExt cx="0" cy="0"/>
        </a:xfrm>
      </p:grpSpPr>
      <p:sp>
        <p:nvSpPr>
          <p:cNvPr id="91" name="Google Shape;91;p19"/>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92" name="Google Shape;92;p19"/>
          <p:cNvSpPr/>
          <p:nvPr/>
        </p:nvSpPr>
        <p:spPr>
          <a:xfrm>
            <a:off x="2209800" y="4686300"/>
            <a:ext cx="106050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93" name="Google Shape;93;p19"/>
          <p:cNvSpPr/>
          <p:nvPr/>
        </p:nvSpPr>
        <p:spPr>
          <a:xfrm>
            <a:off x="3270250" y="4686300"/>
            <a:ext cx="587400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94" name="Google Shape;94;p19"/>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7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5" name="Google Shape;95;p19"/>
          <p:cNvPicPr preferRelativeResize="0"/>
          <p:nvPr/>
        </p:nvPicPr>
        <p:blipFill rotWithShape="1">
          <a:blip r:embed="rId2">
            <a:alphaModFix/>
          </a:blip>
          <a:srcRect/>
          <a:stretch/>
        </p:blipFill>
        <p:spPr>
          <a:xfrm>
            <a:off x="8310054" y="4817245"/>
            <a:ext cx="687168" cy="218719"/>
          </a:xfrm>
          <a:prstGeom prst="rect">
            <a:avLst/>
          </a:prstGeom>
          <a:noFill/>
          <a:ln>
            <a:noFill/>
          </a:ln>
        </p:spPr>
      </p:pic>
      <p:sp>
        <p:nvSpPr>
          <p:cNvPr id="96" name="Google Shape;96;p19"/>
          <p:cNvSpPr txBox="1">
            <a:spLocks noGrp="1"/>
          </p:cNvSpPr>
          <p:nvPr>
            <p:ph type="body" idx="2"/>
          </p:nvPr>
        </p:nvSpPr>
        <p:spPr>
          <a:xfrm>
            <a:off x="340786" y="1029747"/>
            <a:ext cx="8439000" cy="33564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97"/>
        <p:cNvGrpSpPr/>
        <p:nvPr/>
      </p:nvGrpSpPr>
      <p:grpSpPr>
        <a:xfrm>
          <a:off x="0" y="0"/>
          <a:ext cx="0" cy="0"/>
          <a:chOff x="0" y="0"/>
          <a:chExt cx="0" cy="0"/>
        </a:xfrm>
      </p:grpSpPr>
      <p:sp>
        <p:nvSpPr>
          <p:cNvPr id="98" name="Google Shape;98;p20"/>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99" name="Google Shape;99;p20"/>
          <p:cNvSpPr/>
          <p:nvPr/>
        </p:nvSpPr>
        <p:spPr>
          <a:xfrm>
            <a:off x="2209800" y="4686300"/>
            <a:ext cx="106050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00" name="Google Shape;100;p20"/>
          <p:cNvSpPr/>
          <p:nvPr/>
        </p:nvSpPr>
        <p:spPr>
          <a:xfrm>
            <a:off x="3270250" y="4686300"/>
            <a:ext cx="587400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pic>
        <p:nvPicPr>
          <p:cNvPr id="101" name="Google Shape;101;p20"/>
          <p:cNvPicPr preferRelativeResize="0"/>
          <p:nvPr/>
        </p:nvPicPr>
        <p:blipFill rotWithShape="1">
          <a:blip r:embed="rId2">
            <a:alphaModFix/>
          </a:blip>
          <a:srcRect/>
          <a:stretch/>
        </p:blipFill>
        <p:spPr>
          <a:xfrm>
            <a:off x="8310054" y="4817245"/>
            <a:ext cx="687168" cy="21871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102"/>
        <p:cNvGrpSpPr/>
        <p:nvPr/>
      </p:nvGrpSpPr>
      <p:grpSpPr>
        <a:xfrm>
          <a:off x="0" y="0"/>
          <a:ext cx="0" cy="0"/>
          <a:chOff x="0" y="0"/>
          <a:chExt cx="0" cy="0"/>
        </a:xfrm>
      </p:grpSpPr>
      <p:sp>
        <p:nvSpPr>
          <p:cNvPr id="103" name="Google Shape;103;p21"/>
          <p:cNvSpPr>
            <a:spLocks noGrp="1"/>
          </p:cNvSpPr>
          <p:nvPr>
            <p:ph type="pic" idx="2"/>
          </p:nvPr>
        </p:nvSpPr>
        <p:spPr>
          <a:xfrm>
            <a:off x="882652" y="1493044"/>
            <a:ext cx="2016300" cy="19290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21"/>
          <p:cNvSpPr/>
          <p:nvPr/>
        </p:nvSpPr>
        <p:spPr>
          <a:xfrm rot="5400000">
            <a:off x="-524200" y="2014913"/>
            <a:ext cx="1931100" cy="8826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05" name="Google Shape;105;p21"/>
          <p:cNvSpPr txBox="1">
            <a:spLocks noGrp="1"/>
          </p:cNvSpPr>
          <p:nvPr>
            <p:ph type="body" idx="1"/>
          </p:nvPr>
        </p:nvSpPr>
        <p:spPr>
          <a:xfrm>
            <a:off x="3416309" y="2073400"/>
            <a:ext cx="5727600" cy="6393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6" name="Google Shape;106;p21"/>
          <p:cNvCxnSpPr/>
          <p:nvPr/>
        </p:nvCxnSpPr>
        <p:spPr>
          <a:xfrm>
            <a:off x="3416300" y="2712528"/>
            <a:ext cx="5727600" cy="0"/>
          </a:xfrm>
          <a:prstGeom prst="straightConnector1">
            <a:avLst/>
          </a:prstGeom>
          <a:noFill/>
          <a:ln w="19050" cap="flat" cmpd="sng">
            <a:solidFill>
              <a:srgbClr val="3F3F3F"/>
            </a:solidFill>
            <a:prstDash val="solid"/>
            <a:round/>
            <a:headEnd type="none" w="sm" len="sm"/>
            <a:tailEnd type="none" w="sm" len="sm"/>
          </a:ln>
        </p:spPr>
      </p:cxnSp>
      <p:sp>
        <p:nvSpPr>
          <p:cNvPr id="107" name="Google Shape;107;p21"/>
          <p:cNvSpPr txBox="1">
            <a:spLocks noGrp="1"/>
          </p:cNvSpPr>
          <p:nvPr>
            <p:ph type="body" idx="3"/>
          </p:nvPr>
        </p:nvSpPr>
        <p:spPr>
          <a:xfrm>
            <a:off x="3416300" y="1490664"/>
            <a:ext cx="5727600" cy="4884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70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21"/>
          <p:cNvSpPr txBox="1">
            <a:spLocks noGrp="1"/>
          </p:cNvSpPr>
          <p:nvPr>
            <p:ph type="body" idx="4"/>
          </p:nvPr>
        </p:nvSpPr>
        <p:spPr>
          <a:xfrm>
            <a:off x="882652" y="1493043"/>
            <a:ext cx="162000" cy="1929000"/>
          </a:xfrm>
          <a:prstGeom prst="rect">
            <a:avLst/>
          </a:prstGeom>
          <a:solidFill>
            <a:srgbClr val="236192">
              <a:alpha val="71760"/>
            </a:srgbClr>
          </a:solidFill>
          <a:ln>
            <a:noFill/>
          </a:ln>
        </p:spPr>
        <p:txBody>
          <a:bodyPr spcFirstLastPara="1" wrap="square" lIns="68575" tIns="34275" rIns="68575" bIns="34275" anchor="t" anchorCtr="0">
            <a:noAutofit/>
          </a:bodyPr>
          <a:lstStyle>
            <a:lvl1pPr marL="457200" marR="0" lvl="0" indent="-228600" algn="l" rtl="0">
              <a:spcBef>
                <a:spcPts val="60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Speaker Intro">
  <p:cSld name="2_Speaker Intro">
    <p:spTree>
      <p:nvGrpSpPr>
        <p:cNvPr id="1" name="Shape 109"/>
        <p:cNvGrpSpPr/>
        <p:nvPr/>
      </p:nvGrpSpPr>
      <p:grpSpPr>
        <a:xfrm>
          <a:off x="0" y="0"/>
          <a:ext cx="0" cy="0"/>
          <a:chOff x="0" y="0"/>
          <a:chExt cx="0" cy="0"/>
        </a:xfrm>
      </p:grpSpPr>
      <p:sp>
        <p:nvSpPr>
          <p:cNvPr id="110" name="Google Shape;110;p22"/>
          <p:cNvSpPr>
            <a:spLocks noGrp="1"/>
          </p:cNvSpPr>
          <p:nvPr>
            <p:ph type="pic" idx="2"/>
          </p:nvPr>
        </p:nvSpPr>
        <p:spPr>
          <a:xfrm>
            <a:off x="882652" y="413183"/>
            <a:ext cx="2016300" cy="19290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22"/>
          <p:cNvSpPr/>
          <p:nvPr/>
        </p:nvSpPr>
        <p:spPr>
          <a:xfrm rot="5400000">
            <a:off x="-524200" y="935053"/>
            <a:ext cx="1931100" cy="8826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12" name="Google Shape;112;p22"/>
          <p:cNvSpPr txBox="1">
            <a:spLocks noGrp="1"/>
          </p:cNvSpPr>
          <p:nvPr>
            <p:ph type="body" idx="1"/>
          </p:nvPr>
        </p:nvSpPr>
        <p:spPr>
          <a:xfrm>
            <a:off x="3416309" y="993538"/>
            <a:ext cx="5727600" cy="6393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3" name="Google Shape;113;p22"/>
          <p:cNvCxnSpPr/>
          <p:nvPr/>
        </p:nvCxnSpPr>
        <p:spPr>
          <a:xfrm>
            <a:off x="3416300" y="1632667"/>
            <a:ext cx="5727600" cy="0"/>
          </a:xfrm>
          <a:prstGeom prst="straightConnector1">
            <a:avLst/>
          </a:prstGeom>
          <a:noFill/>
          <a:ln w="19050" cap="flat" cmpd="sng">
            <a:solidFill>
              <a:srgbClr val="3F3F3F"/>
            </a:solidFill>
            <a:prstDash val="solid"/>
            <a:round/>
            <a:headEnd type="none" w="sm" len="sm"/>
            <a:tailEnd type="none" w="sm" len="sm"/>
          </a:ln>
        </p:spPr>
      </p:cxnSp>
      <p:sp>
        <p:nvSpPr>
          <p:cNvPr id="114" name="Google Shape;114;p22"/>
          <p:cNvSpPr txBox="1">
            <a:spLocks noGrp="1"/>
          </p:cNvSpPr>
          <p:nvPr>
            <p:ph type="body" idx="3"/>
          </p:nvPr>
        </p:nvSpPr>
        <p:spPr>
          <a:xfrm>
            <a:off x="3416300" y="410803"/>
            <a:ext cx="5727600" cy="4884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70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 name="Google Shape;115;p22"/>
          <p:cNvSpPr txBox="1">
            <a:spLocks noGrp="1"/>
          </p:cNvSpPr>
          <p:nvPr>
            <p:ph type="body" idx="4"/>
          </p:nvPr>
        </p:nvSpPr>
        <p:spPr>
          <a:xfrm>
            <a:off x="882652" y="413182"/>
            <a:ext cx="162000" cy="1929000"/>
          </a:xfrm>
          <a:prstGeom prst="rect">
            <a:avLst/>
          </a:prstGeom>
          <a:solidFill>
            <a:srgbClr val="236192">
              <a:alpha val="71760"/>
            </a:srgbClr>
          </a:solidFill>
          <a:ln>
            <a:noFill/>
          </a:ln>
        </p:spPr>
        <p:txBody>
          <a:bodyPr spcFirstLastPara="1" wrap="square" lIns="68575" tIns="34275" rIns="68575" bIns="34275" anchor="t" anchorCtr="0">
            <a:noAutofit/>
          </a:bodyPr>
          <a:lstStyle>
            <a:lvl1pPr marL="457200" marR="0" lvl="0" indent="-228600" algn="l" rtl="0">
              <a:spcBef>
                <a:spcPts val="60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22"/>
          <p:cNvSpPr>
            <a:spLocks noGrp="1"/>
          </p:cNvSpPr>
          <p:nvPr>
            <p:ph type="pic" idx="5"/>
          </p:nvPr>
        </p:nvSpPr>
        <p:spPr>
          <a:xfrm>
            <a:off x="882652" y="2696333"/>
            <a:ext cx="2016300" cy="19290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22"/>
          <p:cNvSpPr/>
          <p:nvPr/>
        </p:nvSpPr>
        <p:spPr>
          <a:xfrm rot="5400000">
            <a:off x="-524200" y="3218201"/>
            <a:ext cx="1931100" cy="8826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18" name="Google Shape;118;p22"/>
          <p:cNvSpPr txBox="1">
            <a:spLocks noGrp="1"/>
          </p:cNvSpPr>
          <p:nvPr>
            <p:ph type="body" idx="6"/>
          </p:nvPr>
        </p:nvSpPr>
        <p:spPr>
          <a:xfrm>
            <a:off x="3416309" y="3276688"/>
            <a:ext cx="5727600" cy="6393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9" name="Google Shape;119;p22"/>
          <p:cNvCxnSpPr/>
          <p:nvPr/>
        </p:nvCxnSpPr>
        <p:spPr>
          <a:xfrm>
            <a:off x="3416300" y="3915816"/>
            <a:ext cx="5727600" cy="0"/>
          </a:xfrm>
          <a:prstGeom prst="straightConnector1">
            <a:avLst/>
          </a:prstGeom>
          <a:noFill/>
          <a:ln w="19050" cap="flat" cmpd="sng">
            <a:solidFill>
              <a:srgbClr val="3F3F3F"/>
            </a:solidFill>
            <a:prstDash val="solid"/>
            <a:round/>
            <a:headEnd type="none" w="sm" len="sm"/>
            <a:tailEnd type="none" w="sm" len="sm"/>
          </a:ln>
        </p:spPr>
      </p:cxnSp>
      <p:sp>
        <p:nvSpPr>
          <p:cNvPr id="120" name="Google Shape;120;p22"/>
          <p:cNvSpPr txBox="1">
            <a:spLocks noGrp="1"/>
          </p:cNvSpPr>
          <p:nvPr>
            <p:ph type="body" idx="7"/>
          </p:nvPr>
        </p:nvSpPr>
        <p:spPr>
          <a:xfrm>
            <a:off x="3416300" y="2693952"/>
            <a:ext cx="5727600" cy="4884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70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22"/>
          <p:cNvSpPr txBox="1">
            <a:spLocks noGrp="1"/>
          </p:cNvSpPr>
          <p:nvPr>
            <p:ph type="body" idx="8"/>
          </p:nvPr>
        </p:nvSpPr>
        <p:spPr>
          <a:xfrm>
            <a:off x="882652" y="2696331"/>
            <a:ext cx="162000" cy="1929000"/>
          </a:xfrm>
          <a:prstGeom prst="rect">
            <a:avLst/>
          </a:prstGeom>
          <a:solidFill>
            <a:srgbClr val="236192">
              <a:alpha val="71760"/>
            </a:srgbClr>
          </a:solidFill>
          <a:ln>
            <a:noFill/>
          </a:ln>
        </p:spPr>
        <p:txBody>
          <a:bodyPr spcFirstLastPara="1" wrap="square" lIns="68575" tIns="34275" rIns="68575" bIns="34275" anchor="t" anchorCtr="0">
            <a:noAutofit/>
          </a:bodyPr>
          <a:lstStyle>
            <a:lvl1pPr marL="457200" marR="0" lvl="0" indent="-228600" algn="l" rtl="0">
              <a:spcBef>
                <a:spcPts val="60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22"/>
        <p:cNvGrpSpPr/>
        <p:nvPr/>
      </p:nvGrpSpPr>
      <p:grpSpPr>
        <a:xfrm>
          <a:off x="0" y="0"/>
          <a:ext cx="0" cy="0"/>
          <a:chOff x="0" y="0"/>
          <a:chExt cx="0" cy="0"/>
        </a:xfrm>
      </p:grpSpPr>
      <p:sp>
        <p:nvSpPr>
          <p:cNvPr id="123" name="Google Shape;123;p23"/>
          <p:cNvSpPr/>
          <p:nvPr/>
        </p:nvSpPr>
        <p:spPr>
          <a:xfrm>
            <a:off x="0" y="0"/>
            <a:ext cx="9144000" cy="51435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23"/>
          <p:cNvSpPr txBox="1">
            <a:spLocks noGrp="1"/>
          </p:cNvSpPr>
          <p:nvPr>
            <p:ph type="body" idx="1"/>
          </p:nvPr>
        </p:nvSpPr>
        <p:spPr>
          <a:xfrm>
            <a:off x="315259" y="831062"/>
            <a:ext cx="8174100" cy="623400"/>
          </a:xfrm>
          <a:prstGeom prst="rect">
            <a:avLst/>
          </a:prstGeom>
          <a:noFill/>
          <a:ln w="28575" cap="flat" cmpd="sng">
            <a:solidFill>
              <a:srgbClr val="FFFFFF"/>
            </a:solidFill>
            <a:prstDash val="solid"/>
            <a:round/>
            <a:headEnd type="none" w="sm" len="sm"/>
            <a:tailEnd type="none" w="sm" len="sm"/>
          </a:ln>
        </p:spPr>
        <p:txBody>
          <a:bodyPr spcFirstLastPara="1" wrap="square" lIns="205725" tIns="34275" rIns="205725" bIns="34275" anchor="t" anchorCtr="0">
            <a:spAutoFit/>
          </a:bodyPr>
          <a:lstStyle>
            <a:lvl1pPr marL="457200" marR="0" lvl="0" indent="-228600" algn="l" rtl="0">
              <a:lnSpc>
                <a:spcPct val="100000"/>
              </a:lnSpc>
              <a:spcBef>
                <a:spcPts val="70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5" name="Google Shape;125;p23"/>
          <p:cNvSpPr txBox="1">
            <a:spLocks noGrp="1"/>
          </p:cNvSpPr>
          <p:nvPr>
            <p:ph type="body" idx="2"/>
          </p:nvPr>
        </p:nvSpPr>
        <p:spPr>
          <a:xfrm>
            <a:off x="176213" y="638176"/>
            <a:ext cx="265200" cy="4505400"/>
          </a:xfrm>
          <a:prstGeom prst="rect">
            <a:avLst/>
          </a:prstGeom>
          <a:solidFill>
            <a:srgbClr val="00AFD7"/>
          </a:solidFill>
          <a:ln>
            <a:noFill/>
          </a:ln>
        </p:spPr>
        <p:txBody>
          <a:bodyPr spcFirstLastPara="1" wrap="square" lIns="68575" tIns="34275" rIns="68575" bIns="34275" anchor="t" anchorCtr="0">
            <a:noAutofit/>
          </a:bodyPr>
          <a:lstStyle>
            <a:lvl1pPr marL="457200" marR="0" lvl="0" indent="-228600" algn="l" rtl="0">
              <a:spcBef>
                <a:spcPts val="6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23"/>
          <p:cNvSpPr txBox="1">
            <a:spLocks noGrp="1"/>
          </p:cNvSpPr>
          <p:nvPr>
            <p:ph type="body" idx="3"/>
          </p:nvPr>
        </p:nvSpPr>
        <p:spPr>
          <a:xfrm>
            <a:off x="8411955" y="638176"/>
            <a:ext cx="265200" cy="4074600"/>
          </a:xfrm>
          <a:prstGeom prst="rect">
            <a:avLst/>
          </a:prstGeom>
          <a:solidFill>
            <a:srgbClr val="00AFD7"/>
          </a:solidFill>
          <a:ln>
            <a:noFill/>
          </a:ln>
        </p:spPr>
        <p:txBody>
          <a:bodyPr spcFirstLastPara="1" wrap="square" lIns="68575" tIns="34275" rIns="68575" bIns="34275" anchor="t" anchorCtr="0">
            <a:noAutofit/>
          </a:bodyPr>
          <a:lstStyle>
            <a:lvl1pPr marL="457200" marR="0" lvl="0" indent="-228600" algn="l" rtl="0">
              <a:spcBef>
                <a:spcPts val="6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7" name="Google Shape;127;p23"/>
          <p:cNvPicPr preferRelativeResize="0"/>
          <p:nvPr/>
        </p:nvPicPr>
        <p:blipFill rotWithShape="1">
          <a:blip r:embed="rId2">
            <a:alphaModFix/>
          </a:blip>
          <a:srcRect/>
          <a:stretch/>
        </p:blipFill>
        <p:spPr>
          <a:xfrm>
            <a:off x="8310054" y="4817245"/>
            <a:ext cx="687168" cy="21871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128"/>
        <p:cNvGrpSpPr/>
        <p:nvPr/>
      </p:nvGrpSpPr>
      <p:grpSpPr>
        <a:xfrm>
          <a:off x="0" y="0"/>
          <a:ext cx="0" cy="0"/>
          <a:chOff x="0" y="0"/>
          <a:chExt cx="0" cy="0"/>
        </a:xfrm>
      </p:grpSpPr>
      <p:sp>
        <p:nvSpPr>
          <p:cNvPr id="129" name="Google Shape;129;p24"/>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30" name="Google Shape;130;p24"/>
          <p:cNvSpPr/>
          <p:nvPr/>
        </p:nvSpPr>
        <p:spPr>
          <a:xfrm>
            <a:off x="2209800" y="4686300"/>
            <a:ext cx="106050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31" name="Google Shape;131;p24"/>
          <p:cNvSpPr/>
          <p:nvPr/>
        </p:nvSpPr>
        <p:spPr>
          <a:xfrm>
            <a:off x="3270250" y="4686300"/>
            <a:ext cx="587400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32" name="Google Shape;132;p24"/>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7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3" name="Google Shape;133;p24"/>
          <p:cNvPicPr preferRelativeResize="0"/>
          <p:nvPr/>
        </p:nvPicPr>
        <p:blipFill rotWithShape="1">
          <a:blip r:embed="rId2">
            <a:alphaModFix/>
          </a:blip>
          <a:srcRect/>
          <a:stretch/>
        </p:blipFill>
        <p:spPr>
          <a:xfrm>
            <a:off x="8310054" y="4817245"/>
            <a:ext cx="687168" cy="21871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34"/>
        <p:cNvGrpSpPr/>
        <p:nvPr/>
      </p:nvGrpSpPr>
      <p:grpSpPr>
        <a:xfrm>
          <a:off x="0" y="0"/>
          <a:ext cx="0" cy="0"/>
          <a:chOff x="0" y="0"/>
          <a:chExt cx="0" cy="0"/>
        </a:xfrm>
      </p:grpSpPr>
      <p:pic>
        <p:nvPicPr>
          <p:cNvPr id="135" name="Google Shape;135;p25" descr="OCLC_H_PMS.eps"/>
          <p:cNvPicPr preferRelativeResize="0"/>
          <p:nvPr/>
        </p:nvPicPr>
        <p:blipFill rotWithShape="1">
          <a:blip r:embed="rId2">
            <a:alphaModFix/>
          </a:blip>
          <a:srcRect/>
          <a:stretch/>
        </p:blipFill>
        <p:spPr>
          <a:xfrm>
            <a:off x="8236924" y="4760707"/>
            <a:ext cx="723437" cy="24068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losing Slide - 1">
  <p:cSld name="Closing Slide - 1">
    <p:spTree>
      <p:nvGrpSpPr>
        <p:cNvPr id="1" name="Shape 136"/>
        <p:cNvGrpSpPr/>
        <p:nvPr/>
      </p:nvGrpSpPr>
      <p:grpSpPr>
        <a:xfrm>
          <a:off x="0" y="0"/>
          <a:ext cx="0" cy="0"/>
          <a:chOff x="0" y="0"/>
          <a:chExt cx="0" cy="0"/>
        </a:xfrm>
      </p:grpSpPr>
      <p:sp>
        <p:nvSpPr>
          <p:cNvPr id="137" name="Google Shape;137;p26"/>
          <p:cNvSpPr txBox="1">
            <a:spLocks noGrp="1"/>
          </p:cNvSpPr>
          <p:nvPr>
            <p:ph type="body" idx="1"/>
          </p:nvPr>
        </p:nvSpPr>
        <p:spPr>
          <a:xfrm>
            <a:off x="240428" y="194732"/>
            <a:ext cx="3981000" cy="7809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600"/>
              </a:spcBef>
              <a:spcAft>
                <a:spcPts val="0"/>
              </a:spcAft>
              <a:buClr>
                <a:srgbClr val="236192"/>
              </a:buClr>
              <a:buSzPts val="3200"/>
              <a:buFont typeface="Arial"/>
              <a:buNone/>
              <a:defRPr sz="3200" b="1" i="0" u="none" strike="noStrike" cap="none">
                <a:solidFill>
                  <a:srgbClr val="23619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26"/>
          <p:cNvSpPr/>
          <p:nvPr/>
        </p:nvSpPr>
        <p:spPr>
          <a:xfrm rot="10800000">
            <a:off x="11338" y="4388086"/>
            <a:ext cx="9144000" cy="1797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139" name="Google Shape;139;p26"/>
          <p:cNvSpPr txBox="1">
            <a:spLocks noGrp="1"/>
          </p:cNvSpPr>
          <p:nvPr>
            <p:ph type="body" idx="2"/>
          </p:nvPr>
        </p:nvSpPr>
        <p:spPr>
          <a:xfrm>
            <a:off x="240615" y="990754"/>
            <a:ext cx="3887700" cy="304200"/>
          </a:xfrm>
          <a:prstGeom prst="rect">
            <a:avLst/>
          </a:prstGeom>
          <a:noFill/>
          <a:ln>
            <a:noFill/>
          </a:ln>
        </p:spPr>
        <p:txBody>
          <a:bodyPr spcFirstLastPara="1" wrap="square" lIns="68575" tIns="34275" rIns="68575" bIns="34275" anchor="t" anchorCtr="0">
            <a:normAutofit/>
          </a:bodyPr>
          <a:lstStyle>
            <a:lvl1pPr marL="457200" marR="0" lvl="0" indent="-228600" algn="l" rtl="0">
              <a:spcBef>
                <a:spcPts val="4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3"/>
          </p:nvPr>
        </p:nvSpPr>
        <p:spPr>
          <a:xfrm>
            <a:off x="240428" y="1267826"/>
            <a:ext cx="3887700" cy="269400"/>
          </a:xfrm>
          <a:prstGeom prst="rect">
            <a:avLst/>
          </a:prstGeom>
          <a:noFill/>
          <a:ln>
            <a:noFill/>
          </a:ln>
        </p:spPr>
        <p:txBody>
          <a:bodyPr spcFirstLastPara="1" wrap="square" lIns="68575" tIns="34275" rIns="68575" bIns="34275" anchor="t" anchorCtr="0">
            <a:normAutofit/>
          </a:bodyPr>
          <a:lstStyle>
            <a:lvl1pPr marL="457200" marR="0" lvl="0" indent="-228600" algn="l" rtl="0">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Google Shape;141;p26"/>
          <p:cNvSpPr txBox="1">
            <a:spLocks noGrp="1"/>
          </p:cNvSpPr>
          <p:nvPr>
            <p:ph type="body" idx="4"/>
          </p:nvPr>
        </p:nvSpPr>
        <p:spPr>
          <a:xfrm>
            <a:off x="240428" y="1508234"/>
            <a:ext cx="3887700" cy="229200"/>
          </a:xfrm>
          <a:prstGeom prst="rect">
            <a:avLst/>
          </a:prstGeom>
          <a:noFill/>
          <a:ln>
            <a:noFill/>
          </a:ln>
        </p:spPr>
        <p:txBody>
          <a:bodyPr spcFirstLastPara="1" wrap="square" lIns="68575" tIns="34275" rIns="68575" bIns="34275" anchor="t" anchorCtr="0">
            <a:normAutofit/>
          </a:bodyPr>
          <a:lstStyle>
            <a:lvl1pPr marL="457200" marR="0" lvl="0" indent="-228600" algn="l" rtl="0">
              <a:spcBef>
                <a:spcPts val="300"/>
              </a:spcBef>
              <a:spcAft>
                <a:spcPts val="0"/>
              </a:spcAft>
              <a:buClr>
                <a:srgbClr val="236192"/>
              </a:buClr>
              <a:buSzPts val="1400"/>
              <a:buFont typeface="Arial"/>
              <a:buNone/>
              <a:defRPr sz="1400" b="1" i="0" u="none" strike="noStrike" cap="none">
                <a:solidFill>
                  <a:srgbClr val="23619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2" name="Google Shape;142;p26" descr="OCLC_H_PMS.eps"/>
          <p:cNvPicPr preferRelativeResize="0"/>
          <p:nvPr/>
        </p:nvPicPr>
        <p:blipFill rotWithShape="1">
          <a:blip r:embed="rId2">
            <a:alphaModFix/>
          </a:blip>
          <a:srcRect/>
          <a:stretch/>
        </p:blipFill>
        <p:spPr>
          <a:xfrm>
            <a:off x="8236924" y="4760707"/>
            <a:ext cx="723437" cy="240685"/>
          </a:xfrm>
          <a:prstGeom prst="rect">
            <a:avLst/>
          </a:prstGeom>
          <a:noFill/>
          <a:ln>
            <a:noFill/>
          </a:ln>
        </p:spPr>
      </p:pic>
      <p:sp>
        <p:nvSpPr>
          <p:cNvPr id="143" name="Google Shape;143;p26"/>
          <p:cNvSpPr/>
          <p:nvPr/>
        </p:nvSpPr>
        <p:spPr>
          <a:xfrm>
            <a:off x="4570295" y="0"/>
            <a:ext cx="4578900" cy="4388100"/>
          </a:xfrm>
          <a:prstGeom prst="rect">
            <a:avLst/>
          </a:prstGeom>
          <a:solidFill>
            <a:srgbClr val="FFFFFF"/>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144"/>
        <p:cNvGrpSpPr/>
        <p:nvPr/>
      </p:nvGrpSpPr>
      <p:grpSpPr>
        <a:xfrm>
          <a:off x="0" y="0"/>
          <a:ext cx="0" cy="0"/>
          <a:chOff x="0" y="0"/>
          <a:chExt cx="0" cy="0"/>
        </a:xfrm>
      </p:grpSpPr>
      <p:pic>
        <p:nvPicPr>
          <p:cNvPr id="145" name="Google Shape;145;p27" descr="ppt-because-tag.psd"/>
          <p:cNvPicPr preferRelativeResize="0"/>
          <p:nvPr/>
        </p:nvPicPr>
        <p:blipFill rotWithShape="1">
          <a:blip r:embed="rId2">
            <a:alphaModFix/>
          </a:blip>
          <a:srcRect/>
          <a:stretch/>
        </p:blipFill>
        <p:spPr>
          <a:xfrm>
            <a:off x="927100" y="3704188"/>
            <a:ext cx="8216895" cy="607721"/>
          </a:xfrm>
          <a:prstGeom prst="rect">
            <a:avLst/>
          </a:prstGeom>
          <a:noFill/>
          <a:ln>
            <a:noFill/>
          </a:ln>
        </p:spPr>
      </p:pic>
      <p:sp>
        <p:nvSpPr>
          <p:cNvPr id="146" name="Google Shape;146;p27"/>
          <p:cNvSpPr/>
          <p:nvPr/>
        </p:nvSpPr>
        <p:spPr>
          <a:xfrm rot="-5400000">
            <a:off x="477050" y="3862059"/>
            <a:ext cx="607800" cy="2919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47" name="Google Shape;147;p27"/>
          <p:cNvSpPr/>
          <p:nvPr/>
        </p:nvSpPr>
        <p:spPr>
          <a:xfrm>
            <a:off x="0" y="3704188"/>
            <a:ext cx="635100" cy="6078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48" name="Google Shape;148;p27"/>
          <p:cNvSpPr txBox="1">
            <a:spLocks noGrp="1"/>
          </p:cNvSpPr>
          <p:nvPr>
            <p:ph type="body" idx="1"/>
          </p:nvPr>
        </p:nvSpPr>
        <p:spPr>
          <a:xfrm>
            <a:off x="731840" y="831456"/>
            <a:ext cx="3921900" cy="1261800"/>
          </a:xfrm>
          <a:prstGeom prst="rect">
            <a:avLst/>
          </a:prstGeom>
          <a:noFill/>
          <a:ln w="101600" cap="flat" cmpd="sng">
            <a:solidFill>
              <a:srgbClr val="236192"/>
            </a:solidFill>
            <a:prstDash val="solid"/>
            <a:miter lim="800000"/>
            <a:headEnd type="none" w="sm" len="sm"/>
            <a:tailEnd type="none" w="sm" len="sm"/>
          </a:ln>
        </p:spPr>
        <p:txBody>
          <a:bodyPr spcFirstLastPara="1" wrap="square" lIns="411475" tIns="205725" rIns="342900" bIns="205725" anchor="t" anchorCtr="0">
            <a:spAutoFit/>
          </a:bodyPr>
          <a:lstStyle>
            <a:lvl1pPr marL="457200" marR="0" lvl="0" indent="-228600" algn="l" rtl="0">
              <a:spcBef>
                <a:spcPts val="0"/>
              </a:spcBef>
              <a:spcAft>
                <a:spcPts val="0"/>
              </a:spcAft>
              <a:buClr>
                <a:srgbClr val="236192"/>
              </a:buClr>
              <a:buSzPts val="5500"/>
              <a:buFont typeface="Arial"/>
              <a:buNone/>
              <a:defRPr sz="5500" b="1" i="0" u="none" strike="noStrike" cap="none">
                <a:solidFill>
                  <a:srgbClr val="23619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9" name="Google Shape;149;p27"/>
          <p:cNvSpPr txBox="1">
            <a:spLocks noGrp="1"/>
          </p:cNvSpPr>
          <p:nvPr>
            <p:ph type="body" idx="2"/>
          </p:nvPr>
        </p:nvSpPr>
        <p:spPr>
          <a:xfrm>
            <a:off x="698251" y="2397542"/>
            <a:ext cx="3887700" cy="304200"/>
          </a:xfrm>
          <a:prstGeom prst="rect">
            <a:avLst/>
          </a:prstGeom>
          <a:noFill/>
          <a:ln>
            <a:noFill/>
          </a:ln>
        </p:spPr>
        <p:txBody>
          <a:bodyPr spcFirstLastPara="1" wrap="square" lIns="68575" tIns="34275" rIns="68575" bIns="34275" anchor="t" anchorCtr="0">
            <a:normAutofit/>
          </a:bodyPr>
          <a:lstStyle>
            <a:lvl1pPr marL="457200" marR="0" lvl="0" indent="-228600" algn="l" rtl="0">
              <a:spcBef>
                <a:spcPts val="40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27"/>
          <p:cNvSpPr txBox="1">
            <a:spLocks noGrp="1"/>
          </p:cNvSpPr>
          <p:nvPr>
            <p:ph type="body" idx="3"/>
          </p:nvPr>
        </p:nvSpPr>
        <p:spPr>
          <a:xfrm>
            <a:off x="698064" y="2688127"/>
            <a:ext cx="3887700" cy="269400"/>
          </a:xfrm>
          <a:prstGeom prst="rect">
            <a:avLst/>
          </a:prstGeom>
          <a:noFill/>
          <a:ln>
            <a:noFill/>
          </a:ln>
        </p:spPr>
        <p:txBody>
          <a:bodyPr spcFirstLastPara="1" wrap="square" lIns="68575" tIns="34275" rIns="68575" bIns="34275" anchor="t" anchorCtr="0">
            <a:normAutofit/>
          </a:bodyPr>
          <a:lstStyle>
            <a:lvl1pPr marL="457200" marR="0" lvl="0" indent="-228600" algn="l" rtl="0">
              <a:spcBef>
                <a:spcPts val="3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27"/>
          <p:cNvSpPr txBox="1">
            <a:spLocks noGrp="1"/>
          </p:cNvSpPr>
          <p:nvPr>
            <p:ph type="body" idx="4"/>
          </p:nvPr>
        </p:nvSpPr>
        <p:spPr>
          <a:xfrm>
            <a:off x="698064" y="2957399"/>
            <a:ext cx="3887700" cy="229200"/>
          </a:xfrm>
          <a:prstGeom prst="rect">
            <a:avLst/>
          </a:prstGeom>
          <a:noFill/>
          <a:ln>
            <a:noFill/>
          </a:ln>
        </p:spPr>
        <p:txBody>
          <a:bodyPr spcFirstLastPara="1" wrap="square" lIns="68575" tIns="34275" rIns="68575" bIns="34275" anchor="t" anchorCtr="0">
            <a:normAutofit/>
          </a:bodyPr>
          <a:lstStyle>
            <a:lvl1pPr marL="457200" marR="0" lvl="0" indent="-228600" algn="l" rtl="0">
              <a:spcBef>
                <a:spcPts val="30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2" name="Google Shape;152;p27"/>
          <p:cNvSpPr txBox="1">
            <a:spLocks noGrp="1"/>
          </p:cNvSpPr>
          <p:nvPr>
            <p:ph type="body" idx="5"/>
          </p:nvPr>
        </p:nvSpPr>
        <p:spPr>
          <a:xfrm>
            <a:off x="1" y="312442"/>
            <a:ext cx="3679800" cy="501900"/>
          </a:xfrm>
          <a:prstGeom prst="rect">
            <a:avLst/>
          </a:prstGeom>
          <a:solidFill>
            <a:srgbClr val="236192"/>
          </a:solidFill>
          <a:ln>
            <a:noFill/>
          </a:ln>
        </p:spPr>
        <p:txBody>
          <a:bodyPr spcFirstLastPara="1" wrap="square" lIns="480050" tIns="68575" rIns="68575" bIns="123425" anchor="t" anchorCtr="0">
            <a:sp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3" name="Google Shape;153;p27" descr="OCLC_H_PMS.eps"/>
          <p:cNvPicPr preferRelativeResize="0"/>
          <p:nvPr/>
        </p:nvPicPr>
        <p:blipFill rotWithShape="1">
          <a:blip r:embed="rId3">
            <a:alphaModFix/>
          </a:blip>
          <a:srcRect/>
          <a:stretch/>
        </p:blipFill>
        <p:spPr>
          <a:xfrm>
            <a:off x="8236924" y="4760707"/>
            <a:ext cx="723437" cy="240685"/>
          </a:xfrm>
          <a:prstGeom prst="rect">
            <a:avLst/>
          </a:prstGeom>
          <a:noFill/>
          <a:ln>
            <a:noFill/>
          </a:ln>
        </p:spPr>
      </p:pic>
      <p:pic>
        <p:nvPicPr>
          <p:cNvPr id="154" name="Google Shape;154;p27"/>
          <p:cNvPicPr preferRelativeResize="0"/>
          <p:nvPr/>
        </p:nvPicPr>
        <p:blipFill rotWithShape="1">
          <a:blip r:embed="rId4">
            <a:alphaModFix/>
          </a:blip>
          <a:srcRect l="67120"/>
          <a:stretch/>
        </p:blipFill>
        <p:spPr>
          <a:xfrm rot="-5400000">
            <a:off x="5827110" y="3788500"/>
            <a:ext cx="87692" cy="317502"/>
          </a:xfrm>
          <a:prstGeom prst="rect">
            <a:avLst/>
          </a:prstGeom>
          <a:noFill/>
          <a:ln>
            <a:noFill/>
          </a:ln>
        </p:spPr>
      </p:pic>
      <p:sp>
        <p:nvSpPr>
          <p:cNvPr id="155" name="Google Shape;155;p27"/>
          <p:cNvSpPr/>
          <p:nvPr/>
        </p:nvSpPr>
        <p:spPr>
          <a:xfrm>
            <a:off x="5784851" y="3904991"/>
            <a:ext cx="86100" cy="86100"/>
          </a:xfrm>
          <a:prstGeom prst="rect">
            <a:avLst/>
          </a:prstGeom>
          <a:solidFill>
            <a:srgbClr val="FFFFFF"/>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6"/>
        <p:cNvGrpSpPr/>
        <p:nvPr/>
      </p:nvGrpSpPr>
      <p:grpSpPr>
        <a:xfrm>
          <a:off x="0" y="0"/>
          <a:ext cx="0" cy="0"/>
          <a:chOff x="0" y="0"/>
          <a:chExt cx="0" cy="0"/>
        </a:xfrm>
      </p:grpSpPr>
      <p:sp>
        <p:nvSpPr>
          <p:cNvPr id="157" name="Google Shape;157;p28"/>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8" name="Google Shape;158;p28"/>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9" name="Google Shape;159;p28"/>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mall Head and Open Layout">
  <p:cSld name="Small Head and Open Layout">
    <p:spTree>
      <p:nvGrpSpPr>
        <p:cNvPr id="1" name="Shape 160"/>
        <p:cNvGrpSpPr/>
        <p:nvPr/>
      </p:nvGrpSpPr>
      <p:grpSpPr>
        <a:xfrm>
          <a:off x="0" y="0"/>
          <a:ext cx="0" cy="0"/>
          <a:chOff x="0" y="0"/>
          <a:chExt cx="0" cy="0"/>
        </a:xfrm>
      </p:grpSpPr>
      <p:grpSp>
        <p:nvGrpSpPr>
          <p:cNvPr id="161" name="Google Shape;161;p29"/>
          <p:cNvGrpSpPr/>
          <p:nvPr/>
        </p:nvGrpSpPr>
        <p:grpSpPr>
          <a:xfrm>
            <a:off x="0" y="0"/>
            <a:ext cx="9144000" cy="641358"/>
            <a:chOff x="0" y="0"/>
            <a:chExt cx="9144000" cy="855144"/>
          </a:xfrm>
        </p:grpSpPr>
        <p:sp>
          <p:nvSpPr>
            <p:cNvPr id="162" name="Google Shape;162;p29"/>
            <p:cNvSpPr/>
            <p:nvPr/>
          </p:nvSpPr>
          <p:spPr>
            <a:xfrm>
              <a:off x="0" y="0"/>
              <a:ext cx="9144000" cy="609600"/>
            </a:xfrm>
            <a:prstGeom prst="roundRect">
              <a:avLst>
                <a:gd name="adj" fmla="val 0"/>
              </a:avLst>
            </a:prstGeom>
            <a:gradFill>
              <a:gsLst>
                <a:gs pos="0">
                  <a:srgbClr val="0083A1"/>
                </a:gs>
                <a:gs pos="100000">
                  <a:schemeClr val="accent1"/>
                </a:gs>
              </a:gsLst>
              <a:lin ang="16200038" scaled="0"/>
            </a:gra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63" name="Google Shape;163;p29"/>
            <p:cNvSpPr/>
            <p:nvPr/>
          </p:nvSpPr>
          <p:spPr>
            <a:xfrm rot="10800000">
              <a:off x="713700" y="599244"/>
              <a:ext cx="505500" cy="255900"/>
            </a:xfrm>
            <a:prstGeom prst="triangle">
              <a:avLst>
                <a:gd name="adj" fmla="val 50000"/>
              </a:avLst>
            </a:prstGeom>
            <a:solidFill>
              <a:srgbClr val="195A88"/>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164" name="Google Shape;164;p29"/>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65" name="Google Shape;165;p29"/>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66" name="Google Shape;166;p29"/>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67" name="Google Shape;167;p29"/>
          <p:cNvSpPr txBox="1">
            <a:spLocks noGrp="1"/>
          </p:cNvSpPr>
          <p:nvPr>
            <p:ph type="title"/>
          </p:nvPr>
        </p:nvSpPr>
        <p:spPr>
          <a:xfrm>
            <a:off x="152400" y="0"/>
            <a:ext cx="8534400" cy="457200"/>
          </a:xfrm>
          <a:prstGeom prst="rect">
            <a:avLst/>
          </a:prstGeom>
          <a:noFill/>
          <a:ln>
            <a:noFill/>
          </a:ln>
        </p:spPr>
        <p:txBody>
          <a:bodyPr spcFirstLastPara="1" wrap="square" lIns="0" tIns="34275" rIns="0" bIns="34275" anchor="t" anchorCtr="0">
            <a:noAutofit/>
          </a:bodyPr>
          <a:lstStyle>
            <a:lvl1pPr marR="0" lvl="0" algn="l" rtl="0">
              <a:spcBef>
                <a:spcPts val="0"/>
              </a:spcBef>
              <a:spcAft>
                <a:spcPts val="0"/>
              </a:spcAft>
              <a:buClr>
                <a:schemeClr val="lt1"/>
              </a:buClr>
              <a:buSzPts val="1500"/>
              <a:buFont typeface="Arial"/>
              <a:buNone/>
              <a:defRPr sz="1500">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 images ">
  <p:cSld name="8 images ">
    <p:spTree>
      <p:nvGrpSpPr>
        <p:cNvPr id="1" name="Shape 168"/>
        <p:cNvGrpSpPr/>
        <p:nvPr/>
      </p:nvGrpSpPr>
      <p:grpSpPr>
        <a:xfrm>
          <a:off x="0" y="0"/>
          <a:ext cx="0" cy="0"/>
          <a:chOff x="0" y="0"/>
          <a:chExt cx="0" cy="0"/>
        </a:xfrm>
      </p:grpSpPr>
      <p:sp>
        <p:nvSpPr>
          <p:cNvPr id="169" name="Google Shape;169;p30"/>
          <p:cNvSpPr>
            <a:spLocks noGrp="1"/>
          </p:cNvSpPr>
          <p:nvPr>
            <p:ph type="pic" idx="2"/>
          </p:nvPr>
        </p:nvSpPr>
        <p:spPr>
          <a:xfrm>
            <a:off x="6220164" y="2531695"/>
            <a:ext cx="2923800" cy="1929300"/>
          </a:xfrm>
          <a:prstGeom prst="rect">
            <a:avLst/>
          </a:prstGeom>
          <a:solidFill>
            <a:srgbClr val="F2F2F2"/>
          </a:solidFill>
          <a:ln>
            <a:noFill/>
          </a:ln>
        </p:spPr>
        <p:txBody>
          <a:bodyPr spcFirstLastPara="1" wrap="square" lIns="0" tIns="0" rIns="0" bIns="0" anchor="ctr" anchorCtr="0">
            <a:noAutofit/>
          </a:bodyPr>
          <a:lstStyle>
            <a:lvl1pPr marR="0" lvl="0" algn="l" rtl="0">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30"/>
          <p:cNvSpPr>
            <a:spLocks noGrp="1"/>
          </p:cNvSpPr>
          <p:nvPr>
            <p:ph type="pic" idx="3"/>
          </p:nvPr>
        </p:nvSpPr>
        <p:spPr>
          <a:xfrm>
            <a:off x="3748315" y="3518915"/>
            <a:ext cx="2472600" cy="1624500"/>
          </a:xfrm>
          <a:prstGeom prst="rect">
            <a:avLst/>
          </a:prstGeom>
          <a:solidFill>
            <a:srgbClr val="F2F2F2"/>
          </a:solidFill>
          <a:ln>
            <a:noFill/>
          </a:ln>
        </p:spPr>
        <p:txBody>
          <a:bodyPr spcFirstLastPara="1" wrap="square" lIns="0" tIns="0" rIns="0" bIns="0" anchor="ctr" anchorCtr="0">
            <a:noAutofit/>
          </a:bodyPr>
          <a:lstStyle>
            <a:lvl1pPr marR="0" lvl="0" algn="l" rtl="0">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Google Shape;171;p30"/>
          <p:cNvSpPr>
            <a:spLocks noGrp="1"/>
          </p:cNvSpPr>
          <p:nvPr>
            <p:ph type="pic" idx="4"/>
          </p:nvPr>
        </p:nvSpPr>
        <p:spPr>
          <a:xfrm>
            <a:off x="3152231" y="1767823"/>
            <a:ext cx="3068700" cy="1725300"/>
          </a:xfrm>
          <a:prstGeom prst="rect">
            <a:avLst/>
          </a:prstGeom>
          <a:solidFill>
            <a:srgbClr val="F2F2F2"/>
          </a:solidFill>
          <a:ln>
            <a:noFill/>
          </a:ln>
        </p:spPr>
        <p:txBody>
          <a:bodyPr spcFirstLastPara="1" wrap="square" lIns="0" tIns="0" rIns="0" bIns="0" anchor="ctr" anchorCtr="0">
            <a:noAutofit/>
          </a:bodyPr>
          <a:lstStyle>
            <a:lvl1pPr marR="0" lvl="0" algn="l" rtl="0">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Google Shape;172;p30"/>
          <p:cNvSpPr>
            <a:spLocks noGrp="1"/>
          </p:cNvSpPr>
          <p:nvPr>
            <p:ph type="pic" idx="5"/>
          </p:nvPr>
        </p:nvSpPr>
        <p:spPr>
          <a:xfrm>
            <a:off x="1" y="3493232"/>
            <a:ext cx="2463000" cy="1656600"/>
          </a:xfrm>
          <a:prstGeom prst="rect">
            <a:avLst/>
          </a:prstGeom>
          <a:solidFill>
            <a:srgbClr val="F2F2F2"/>
          </a:solidFill>
          <a:ln>
            <a:noFill/>
          </a:ln>
        </p:spPr>
        <p:txBody>
          <a:bodyPr spcFirstLastPara="1" wrap="square" lIns="0" tIns="0" rIns="0" bIns="0" anchor="ctr" anchorCtr="0">
            <a:noAutofit/>
          </a:bodyPr>
          <a:lstStyle>
            <a:lvl1pPr marR="0" lvl="0" algn="l" rtl="0">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Google Shape;173;p30"/>
          <p:cNvSpPr>
            <a:spLocks noGrp="1"/>
          </p:cNvSpPr>
          <p:nvPr>
            <p:ph type="pic" idx="6"/>
          </p:nvPr>
        </p:nvSpPr>
        <p:spPr>
          <a:xfrm>
            <a:off x="1" y="1389688"/>
            <a:ext cx="3152400" cy="2103600"/>
          </a:xfrm>
          <a:prstGeom prst="rect">
            <a:avLst/>
          </a:prstGeom>
          <a:solidFill>
            <a:srgbClr val="F2F2F2"/>
          </a:solidFill>
          <a:ln>
            <a:noFill/>
          </a:ln>
        </p:spPr>
        <p:txBody>
          <a:bodyPr spcFirstLastPara="1" wrap="square" lIns="0" tIns="0" rIns="0" bIns="0" anchor="ctr" anchorCtr="0">
            <a:noAutofit/>
          </a:bodyPr>
          <a:lstStyle>
            <a:lvl1pPr marR="0" lvl="0" algn="l" rtl="0">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Google Shape;174;p30"/>
          <p:cNvSpPr/>
          <p:nvPr/>
        </p:nvSpPr>
        <p:spPr>
          <a:xfrm>
            <a:off x="6220889" y="1921832"/>
            <a:ext cx="2923200" cy="609900"/>
          </a:xfrm>
          <a:prstGeom prst="rect">
            <a:avLst/>
          </a:prstGeom>
          <a:solidFill>
            <a:schemeClr val="accent4"/>
          </a:solid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30"/>
          <p:cNvSpPr>
            <a:spLocks noGrp="1"/>
          </p:cNvSpPr>
          <p:nvPr>
            <p:ph type="pic" idx="7"/>
          </p:nvPr>
        </p:nvSpPr>
        <p:spPr>
          <a:xfrm>
            <a:off x="3150249" y="-20510"/>
            <a:ext cx="3071400" cy="1788300"/>
          </a:xfrm>
          <a:prstGeom prst="rect">
            <a:avLst/>
          </a:prstGeom>
          <a:solidFill>
            <a:srgbClr val="F2F2F2"/>
          </a:solidFill>
          <a:ln>
            <a:noFill/>
          </a:ln>
        </p:spPr>
        <p:txBody>
          <a:bodyPr spcFirstLastPara="1" wrap="square" lIns="0" tIns="0" rIns="0" bIns="0" anchor="ctr" anchorCtr="0">
            <a:noAutofit/>
          </a:bodyPr>
          <a:lstStyle>
            <a:lvl1pPr marR="0" lvl="0" algn="l" rtl="0">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30"/>
          <p:cNvSpPr>
            <a:spLocks noGrp="1"/>
          </p:cNvSpPr>
          <p:nvPr>
            <p:ph type="pic" idx="8"/>
          </p:nvPr>
        </p:nvSpPr>
        <p:spPr>
          <a:xfrm>
            <a:off x="6221613" y="-20509"/>
            <a:ext cx="2922300" cy="1956300"/>
          </a:xfrm>
          <a:prstGeom prst="rect">
            <a:avLst/>
          </a:prstGeom>
          <a:solidFill>
            <a:srgbClr val="F2F2F2"/>
          </a:solidFill>
          <a:ln>
            <a:noFill/>
          </a:ln>
        </p:spPr>
        <p:txBody>
          <a:bodyPr spcFirstLastPara="1" wrap="square" lIns="0" tIns="0" rIns="0" bIns="0" anchor="ctr" anchorCtr="0">
            <a:noAutofit/>
          </a:bodyPr>
          <a:lstStyle>
            <a:lvl1pPr marR="0" lvl="0" algn="l" rtl="0">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Google Shape;177;p30"/>
          <p:cNvSpPr>
            <a:spLocks noGrp="1"/>
          </p:cNvSpPr>
          <p:nvPr>
            <p:ph type="pic" idx="9"/>
          </p:nvPr>
        </p:nvSpPr>
        <p:spPr>
          <a:xfrm>
            <a:off x="658592" y="-20510"/>
            <a:ext cx="2487000" cy="1410300"/>
          </a:xfrm>
          <a:prstGeom prst="rect">
            <a:avLst/>
          </a:prstGeom>
          <a:solidFill>
            <a:srgbClr val="F2F2F2"/>
          </a:solidFill>
          <a:ln>
            <a:noFill/>
          </a:ln>
        </p:spPr>
        <p:txBody>
          <a:bodyPr spcFirstLastPara="1" wrap="square" lIns="0" tIns="0" rIns="0" bIns="0" anchor="ctr" anchorCtr="0">
            <a:noAutofit/>
          </a:bodyPr>
          <a:lstStyle>
            <a:lvl1pPr marR="0" lvl="0" algn="l" rtl="0">
              <a:spcBef>
                <a:spcPts val="2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Google Shape;178;p30"/>
          <p:cNvSpPr/>
          <p:nvPr/>
        </p:nvSpPr>
        <p:spPr>
          <a:xfrm>
            <a:off x="-1" y="1316"/>
            <a:ext cx="663300" cy="1401900"/>
          </a:xfrm>
          <a:prstGeom prst="rect">
            <a:avLst/>
          </a:prstGeom>
          <a:solidFill>
            <a:schemeClr val="accent2"/>
          </a:solid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 name="Google Shape;179;p30"/>
          <p:cNvSpPr/>
          <p:nvPr/>
        </p:nvSpPr>
        <p:spPr>
          <a:xfrm>
            <a:off x="2465041" y="3506084"/>
            <a:ext cx="1283100" cy="1637400"/>
          </a:xfrm>
          <a:prstGeom prst="rect">
            <a:avLst/>
          </a:prstGeom>
          <a:solidFill>
            <a:schemeClr val="accent6"/>
          </a:solid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 name="Google Shape;180;p30"/>
          <p:cNvSpPr/>
          <p:nvPr/>
        </p:nvSpPr>
        <p:spPr>
          <a:xfrm>
            <a:off x="6220889" y="4453687"/>
            <a:ext cx="2923200" cy="690000"/>
          </a:xfrm>
          <a:prstGeom prst="rect">
            <a:avLst/>
          </a:prstGeom>
          <a:solidFill>
            <a:srgbClr val="E87722"/>
          </a:solid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1" name="Google Shape;181;p30"/>
          <p:cNvPicPr preferRelativeResize="0"/>
          <p:nvPr/>
        </p:nvPicPr>
        <p:blipFill rotWithShape="1">
          <a:blip r:embed="rId2">
            <a:alphaModFix/>
          </a:blip>
          <a:srcRect/>
          <a:stretch/>
        </p:blipFill>
        <p:spPr>
          <a:xfrm>
            <a:off x="8310563" y="4816475"/>
            <a:ext cx="687385" cy="219075"/>
          </a:xfrm>
          <a:prstGeom prst="rect">
            <a:avLst/>
          </a:prstGeom>
          <a:noFill/>
          <a:ln>
            <a:noFill/>
          </a:ln>
        </p:spPr>
      </p:pic>
      <p:cxnSp>
        <p:nvCxnSpPr>
          <p:cNvPr id="182" name="Google Shape;182;p30"/>
          <p:cNvCxnSpPr/>
          <p:nvPr/>
        </p:nvCxnSpPr>
        <p:spPr>
          <a:xfrm>
            <a:off x="1" y="3499658"/>
            <a:ext cx="6221700" cy="0"/>
          </a:xfrm>
          <a:prstGeom prst="straightConnector1">
            <a:avLst/>
          </a:prstGeom>
          <a:noFill/>
          <a:ln w="50800" cap="flat" cmpd="sng">
            <a:solidFill>
              <a:schemeClr val="lt1"/>
            </a:solidFill>
            <a:prstDash val="solid"/>
            <a:round/>
            <a:headEnd type="none" w="sm" len="sm"/>
            <a:tailEnd type="none" w="sm" len="sm"/>
          </a:ln>
        </p:spPr>
      </p:cxnSp>
      <p:cxnSp>
        <p:nvCxnSpPr>
          <p:cNvPr id="183" name="Google Shape;183;p30"/>
          <p:cNvCxnSpPr/>
          <p:nvPr/>
        </p:nvCxnSpPr>
        <p:spPr>
          <a:xfrm>
            <a:off x="6221616" y="1935605"/>
            <a:ext cx="2922300" cy="0"/>
          </a:xfrm>
          <a:prstGeom prst="straightConnector1">
            <a:avLst/>
          </a:prstGeom>
          <a:noFill/>
          <a:ln w="50800" cap="flat" cmpd="sng">
            <a:solidFill>
              <a:schemeClr val="lt1"/>
            </a:solidFill>
            <a:prstDash val="solid"/>
            <a:round/>
            <a:headEnd type="none" w="sm" len="sm"/>
            <a:tailEnd type="none" w="sm" len="sm"/>
          </a:ln>
        </p:spPr>
      </p:cxnSp>
      <p:cxnSp>
        <p:nvCxnSpPr>
          <p:cNvPr id="184" name="Google Shape;184;p30"/>
          <p:cNvCxnSpPr/>
          <p:nvPr/>
        </p:nvCxnSpPr>
        <p:spPr>
          <a:xfrm>
            <a:off x="6221616" y="2531854"/>
            <a:ext cx="2922300" cy="0"/>
          </a:xfrm>
          <a:prstGeom prst="straightConnector1">
            <a:avLst/>
          </a:prstGeom>
          <a:noFill/>
          <a:ln w="50800" cap="flat" cmpd="sng">
            <a:solidFill>
              <a:schemeClr val="lt1"/>
            </a:solidFill>
            <a:prstDash val="solid"/>
            <a:round/>
            <a:headEnd type="none" w="sm" len="sm"/>
            <a:tailEnd type="none" w="sm" len="sm"/>
          </a:ln>
        </p:spPr>
      </p:cxnSp>
      <p:cxnSp>
        <p:nvCxnSpPr>
          <p:cNvPr id="185" name="Google Shape;185;p30"/>
          <p:cNvCxnSpPr/>
          <p:nvPr/>
        </p:nvCxnSpPr>
        <p:spPr>
          <a:xfrm>
            <a:off x="6221616" y="4467461"/>
            <a:ext cx="2922300" cy="0"/>
          </a:xfrm>
          <a:prstGeom prst="straightConnector1">
            <a:avLst/>
          </a:prstGeom>
          <a:noFill/>
          <a:ln w="50800" cap="flat" cmpd="sng">
            <a:solidFill>
              <a:schemeClr val="lt1"/>
            </a:solidFill>
            <a:prstDash val="solid"/>
            <a:round/>
            <a:headEnd type="none" w="sm" len="sm"/>
            <a:tailEnd type="none" w="sm" len="sm"/>
          </a:ln>
        </p:spPr>
      </p:cxnSp>
      <p:cxnSp>
        <p:nvCxnSpPr>
          <p:cNvPr id="186" name="Google Shape;186;p30"/>
          <p:cNvCxnSpPr/>
          <p:nvPr/>
        </p:nvCxnSpPr>
        <p:spPr>
          <a:xfrm>
            <a:off x="6221615" y="1"/>
            <a:ext cx="0" cy="5143500"/>
          </a:xfrm>
          <a:prstGeom prst="straightConnector1">
            <a:avLst/>
          </a:prstGeom>
          <a:noFill/>
          <a:ln w="50800" cap="flat" cmpd="sng">
            <a:solidFill>
              <a:schemeClr val="lt1"/>
            </a:solidFill>
            <a:prstDash val="solid"/>
            <a:round/>
            <a:headEnd type="none" w="sm" len="sm"/>
            <a:tailEnd type="none" w="sm" len="sm"/>
          </a:ln>
        </p:spPr>
      </p:cxnSp>
      <p:cxnSp>
        <p:nvCxnSpPr>
          <p:cNvPr id="187" name="Google Shape;187;p30"/>
          <p:cNvCxnSpPr/>
          <p:nvPr/>
        </p:nvCxnSpPr>
        <p:spPr>
          <a:xfrm>
            <a:off x="3749040" y="3499658"/>
            <a:ext cx="0" cy="1650300"/>
          </a:xfrm>
          <a:prstGeom prst="straightConnector1">
            <a:avLst/>
          </a:prstGeom>
          <a:noFill/>
          <a:ln w="50800" cap="flat" cmpd="sng">
            <a:solidFill>
              <a:schemeClr val="lt1"/>
            </a:solidFill>
            <a:prstDash val="solid"/>
            <a:round/>
            <a:headEnd type="none" w="sm" len="sm"/>
            <a:tailEnd type="none" w="sm" len="sm"/>
          </a:ln>
        </p:spPr>
      </p:cxnSp>
      <p:cxnSp>
        <p:nvCxnSpPr>
          <p:cNvPr id="188" name="Google Shape;188;p30"/>
          <p:cNvCxnSpPr/>
          <p:nvPr/>
        </p:nvCxnSpPr>
        <p:spPr>
          <a:xfrm>
            <a:off x="2465765" y="3499658"/>
            <a:ext cx="0" cy="1650300"/>
          </a:xfrm>
          <a:prstGeom prst="straightConnector1">
            <a:avLst/>
          </a:prstGeom>
          <a:noFill/>
          <a:ln w="50800" cap="flat" cmpd="sng">
            <a:solidFill>
              <a:schemeClr val="lt1"/>
            </a:solidFill>
            <a:prstDash val="solid"/>
            <a:round/>
            <a:headEnd type="none" w="sm" len="sm"/>
            <a:tailEnd type="none" w="sm" len="sm"/>
          </a:ln>
        </p:spPr>
      </p:cxnSp>
      <p:cxnSp>
        <p:nvCxnSpPr>
          <p:cNvPr id="189" name="Google Shape;189;p30"/>
          <p:cNvCxnSpPr/>
          <p:nvPr/>
        </p:nvCxnSpPr>
        <p:spPr>
          <a:xfrm>
            <a:off x="1" y="1392787"/>
            <a:ext cx="3152400" cy="0"/>
          </a:xfrm>
          <a:prstGeom prst="straightConnector1">
            <a:avLst/>
          </a:prstGeom>
          <a:noFill/>
          <a:ln w="50800" cap="flat" cmpd="sng">
            <a:solidFill>
              <a:schemeClr val="lt1"/>
            </a:solidFill>
            <a:prstDash val="solid"/>
            <a:round/>
            <a:headEnd type="none" w="sm" len="sm"/>
            <a:tailEnd type="none" w="sm" len="sm"/>
          </a:ln>
        </p:spPr>
      </p:cxnSp>
      <p:cxnSp>
        <p:nvCxnSpPr>
          <p:cNvPr id="190" name="Google Shape;190;p30"/>
          <p:cNvCxnSpPr/>
          <p:nvPr/>
        </p:nvCxnSpPr>
        <p:spPr>
          <a:xfrm>
            <a:off x="3152233" y="0"/>
            <a:ext cx="0" cy="3499800"/>
          </a:xfrm>
          <a:prstGeom prst="straightConnector1">
            <a:avLst/>
          </a:prstGeom>
          <a:noFill/>
          <a:ln w="50800" cap="flat" cmpd="sng">
            <a:solidFill>
              <a:schemeClr val="lt1"/>
            </a:solidFill>
            <a:prstDash val="solid"/>
            <a:round/>
            <a:headEnd type="none" w="sm" len="sm"/>
            <a:tailEnd type="none" w="sm" len="sm"/>
          </a:ln>
        </p:spPr>
      </p:cxnSp>
      <p:cxnSp>
        <p:nvCxnSpPr>
          <p:cNvPr id="191" name="Google Shape;191;p30"/>
          <p:cNvCxnSpPr/>
          <p:nvPr/>
        </p:nvCxnSpPr>
        <p:spPr>
          <a:xfrm>
            <a:off x="3152233" y="1767822"/>
            <a:ext cx="3069600" cy="900"/>
          </a:xfrm>
          <a:prstGeom prst="straightConnector1">
            <a:avLst/>
          </a:prstGeom>
          <a:noFill/>
          <a:ln w="50800" cap="flat" cmpd="sng">
            <a:solidFill>
              <a:schemeClr val="lt1"/>
            </a:solidFill>
            <a:prstDash val="solid"/>
            <a:round/>
            <a:headEnd type="none" w="sm" len="sm"/>
            <a:tailEnd type="none" w="sm" len="sm"/>
          </a:ln>
        </p:spPr>
      </p:cxnSp>
      <p:cxnSp>
        <p:nvCxnSpPr>
          <p:cNvPr id="192" name="Google Shape;192;p30"/>
          <p:cNvCxnSpPr/>
          <p:nvPr/>
        </p:nvCxnSpPr>
        <p:spPr>
          <a:xfrm>
            <a:off x="667130" y="1"/>
            <a:ext cx="0" cy="1392900"/>
          </a:xfrm>
          <a:prstGeom prst="straightConnector1">
            <a:avLst/>
          </a:prstGeom>
          <a:noFill/>
          <a:ln w="50800" cap="flat" cmpd="sng">
            <a:solidFill>
              <a:schemeClr val="lt1"/>
            </a:solidFill>
            <a:prstDash val="solid"/>
            <a:round/>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203"/>
        <p:cNvGrpSpPr/>
        <p:nvPr/>
      </p:nvGrpSpPr>
      <p:grpSpPr>
        <a:xfrm>
          <a:off x="0" y="0"/>
          <a:ext cx="0" cy="0"/>
          <a:chOff x="0" y="0"/>
          <a:chExt cx="0" cy="0"/>
        </a:xfrm>
      </p:grpSpPr>
      <p:sp>
        <p:nvSpPr>
          <p:cNvPr id="204" name="Google Shape;204;p33"/>
          <p:cNvSpPr/>
          <p:nvPr/>
        </p:nvSpPr>
        <p:spPr>
          <a:xfrm>
            <a:off x="6927"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205" name="Google Shape;205;p33"/>
          <p:cNvSpPr/>
          <p:nvPr/>
        </p:nvSpPr>
        <p:spPr>
          <a:xfrm>
            <a:off x="2216727" y="4686300"/>
            <a:ext cx="106050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206" name="Google Shape;206;p33"/>
          <p:cNvSpPr/>
          <p:nvPr/>
        </p:nvSpPr>
        <p:spPr>
          <a:xfrm>
            <a:off x="3270247" y="4686300"/>
            <a:ext cx="587400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pic>
        <p:nvPicPr>
          <p:cNvPr id="207" name="Google Shape;207;p33"/>
          <p:cNvPicPr preferRelativeResize="0"/>
          <p:nvPr/>
        </p:nvPicPr>
        <p:blipFill rotWithShape="1">
          <a:blip r:embed="rId2">
            <a:alphaModFix/>
          </a:blip>
          <a:srcRect/>
          <a:stretch/>
        </p:blipFill>
        <p:spPr>
          <a:xfrm>
            <a:off x="8360724" y="4805542"/>
            <a:ext cx="687168" cy="21871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208"/>
        <p:cNvGrpSpPr/>
        <p:nvPr/>
      </p:nvGrpSpPr>
      <p:grpSpPr>
        <a:xfrm>
          <a:off x="0" y="0"/>
          <a:ext cx="0" cy="0"/>
          <a:chOff x="0" y="0"/>
          <a:chExt cx="0" cy="0"/>
        </a:xfrm>
      </p:grpSpPr>
      <p:sp>
        <p:nvSpPr>
          <p:cNvPr id="209" name="Google Shape;209;p34"/>
          <p:cNvSpPr>
            <a:spLocks noGrp="1"/>
          </p:cNvSpPr>
          <p:nvPr>
            <p:ph type="pic" idx="2"/>
          </p:nvPr>
        </p:nvSpPr>
        <p:spPr>
          <a:xfrm>
            <a:off x="0" y="-1"/>
            <a:ext cx="9144000" cy="5143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8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0" name="Google Shape;210;p34"/>
          <p:cNvSpPr txBox="1">
            <a:spLocks noGrp="1"/>
          </p:cNvSpPr>
          <p:nvPr>
            <p:ph type="body" idx="1"/>
          </p:nvPr>
        </p:nvSpPr>
        <p:spPr>
          <a:xfrm>
            <a:off x="7583491" y="-15478"/>
            <a:ext cx="433500" cy="5174700"/>
          </a:xfrm>
          <a:prstGeom prst="rect">
            <a:avLst/>
          </a:prstGeom>
          <a:solidFill>
            <a:schemeClr val="accent1">
              <a:alpha val="77650"/>
            </a:schemeClr>
          </a:solid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100"/>
              <a:buNone/>
              <a:defRPr>
                <a:solidFill>
                  <a:schemeClr val="accent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1" name="Google Shape;211;p34"/>
          <p:cNvSpPr txBox="1">
            <a:spLocks noGrp="1"/>
          </p:cNvSpPr>
          <p:nvPr>
            <p:ph type="body" idx="3"/>
          </p:nvPr>
        </p:nvSpPr>
        <p:spPr>
          <a:xfrm>
            <a:off x="8016879" y="-15478"/>
            <a:ext cx="1127100" cy="5174700"/>
          </a:xfrm>
          <a:prstGeom prst="rect">
            <a:avLst/>
          </a:prstGeom>
          <a:solidFill>
            <a:schemeClr val="accent1"/>
          </a:solid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100"/>
              <a:buNone/>
              <a:defRPr>
                <a:solidFill>
                  <a:schemeClr val="accent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2" name="Google Shape;212;p34"/>
          <p:cNvSpPr txBox="1">
            <a:spLocks noGrp="1"/>
          </p:cNvSpPr>
          <p:nvPr>
            <p:ph type="body" idx="4"/>
          </p:nvPr>
        </p:nvSpPr>
        <p:spPr>
          <a:xfrm>
            <a:off x="-14111" y="3748282"/>
            <a:ext cx="6153000" cy="715500"/>
          </a:xfrm>
          <a:prstGeom prst="rect">
            <a:avLst/>
          </a:prstGeom>
          <a:solidFill>
            <a:schemeClr val="lt1"/>
          </a:solidFill>
          <a:ln>
            <a:noFill/>
          </a:ln>
        </p:spPr>
        <p:txBody>
          <a:bodyPr spcFirstLastPara="1" wrap="square" lIns="480050" tIns="34275" rIns="68575" bIns="34275" anchor="t" anchorCtr="0">
            <a:normAutofit/>
          </a:bodyPr>
          <a:lstStyle>
            <a:lvl1pPr marL="457200" lvl="0" indent="-228600" algn="l" rtl="0">
              <a:lnSpc>
                <a:spcPct val="90000"/>
              </a:lnSpc>
              <a:spcBef>
                <a:spcPts val="800"/>
              </a:spcBef>
              <a:spcAft>
                <a:spcPts val="0"/>
              </a:spcAft>
              <a:buClr>
                <a:srgbClr val="236192"/>
              </a:buClr>
              <a:buSzPts val="2400"/>
              <a:buNone/>
              <a:defRPr sz="2400" b="1">
                <a:solidFill>
                  <a:srgbClr val="236192"/>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3" name="Google Shape;213;p34"/>
          <p:cNvSpPr txBox="1">
            <a:spLocks noGrp="1"/>
          </p:cNvSpPr>
          <p:nvPr>
            <p:ph type="body" idx="5"/>
          </p:nvPr>
        </p:nvSpPr>
        <p:spPr>
          <a:xfrm>
            <a:off x="534917" y="4085464"/>
            <a:ext cx="5610300" cy="264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800"/>
              <a:buNone/>
              <a:defRPr sz="1800" b="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14" name="Google Shape;214;p34"/>
          <p:cNvPicPr preferRelativeResize="0"/>
          <p:nvPr/>
        </p:nvPicPr>
        <p:blipFill rotWithShape="1">
          <a:blip r:embed="rId2">
            <a:alphaModFix/>
          </a:blip>
          <a:srcRect/>
          <a:stretch/>
        </p:blipFill>
        <p:spPr>
          <a:xfrm>
            <a:off x="8310054" y="4817245"/>
            <a:ext cx="687168" cy="2187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5"/>
        <p:cNvGrpSpPr/>
        <p:nvPr/>
      </p:nvGrpSpPr>
      <p:grpSpPr>
        <a:xfrm>
          <a:off x="0" y="0"/>
          <a:ext cx="0" cy="0"/>
          <a:chOff x="0" y="0"/>
          <a:chExt cx="0" cy="0"/>
        </a:xfrm>
      </p:grpSpPr>
      <p:sp>
        <p:nvSpPr>
          <p:cNvPr id="216" name="Google Shape;216;p3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7" name="Google Shape;217;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8" name="Google Shape;218;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9" name="Google Shape;219;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0" name="Google Shape;220;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 name="Google Shape;223;p3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4" name="Google Shape;224;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5" name="Google Shape;225;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6" name="Google Shape;226;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9" name="Google Shape;229;p37"/>
          <p:cNvSpPr txBox="1">
            <a:spLocks noGrp="1"/>
          </p:cNvSpPr>
          <p:nvPr>
            <p:ph type="body" idx="1"/>
          </p:nvPr>
        </p:nvSpPr>
        <p:spPr>
          <a:xfrm>
            <a:off x="623888" y="3442098"/>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30" name="Google Shape;230;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1" name="Google Shape;231;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2" name="Google Shape;232;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5" name="Google Shape;235;p3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6" name="Google Shape;236;p3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7" name="Google Shape;237;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8" name="Google Shape;238;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9" name="Google Shape;239;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2" name="Google Shape;242;p39"/>
          <p:cNvSpPr txBox="1">
            <a:spLocks noGrp="1"/>
          </p:cNvSpPr>
          <p:nvPr>
            <p:ph type="body" idx="1"/>
          </p:nvPr>
        </p:nvSpPr>
        <p:spPr>
          <a:xfrm>
            <a:off x="629842"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43" name="Google Shape;243;p39"/>
          <p:cNvSpPr txBox="1">
            <a:spLocks noGrp="1"/>
          </p:cNvSpPr>
          <p:nvPr>
            <p:ph type="body" idx="2"/>
          </p:nvPr>
        </p:nvSpPr>
        <p:spPr>
          <a:xfrm>
            <a:off x="629842"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39"/>
          <p:cNvSpPr txBox="1">
            <a:spLocks noGrp="1"/>
          </p:cNvSpPr>
          <p:nvPr>
            <p:ph type="body" idx="3"/>
          </p:nvPr>
        </p:nvSpPr>
        <p:spPr>
          <a:xfrm>
            <a:off x="4629151"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45" name="Google Shape;245;p39"/>
          <p:cNvSpPr txBox="1">
            <a:spLocks noGrp="1"/>
          </p:cNvSpPr>
          <p:nvPr>
            <p:ph type="body" idx="4"/>
          </p:nvPr>
        </p:nvSpPr>
        <p:spPr>
          <a:xfrm>
            <a:off x="4629151"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6" name="Google Shape;246;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7" name="Google Shape;247;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8" name="Google Shape;248;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1" name="Google Shape;251;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2" name="Google Shape;252;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3" name="Google Shape;253;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4"/>
        <p:cNvGrpSpPr/>
        <p:nvPr/>
      </p:nvGrpSpPr>
      <p:grpSpPr>
        <a:xfrm>
          <a:off x="0" y="0"/>
          <a:ext cx="0" cy="0"/>
          <a:chOff x="0" y="0"/>
          <a:chExt cx="0" cy="0"/>
        </a:xfrm>
      </p:grpSpPr>
      <p:sp>
        <p:nvSpPr>
          <p:cNvPr id="255" name="Google Shape;255;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6" name="Google Shape;256;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7" name="Google Shape;257;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 name="Google Shape;260;p4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61" name="Google Shape;261;p42"/>
          <p:cNvSpPr txBox="1">
            <a:spLocks noGrp="1"/>
          </p:cNvSpPr>
          <p:nvPr>
            <p:ph type="body" idx="2"/>
          </p:nvPr>
        </p:nvSpPr>
        <p:spPr>
          <a:xfrm>
            <a:off x="629841" y="1543051"/>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62" name="Google Shape;262;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3" name="Google Shape;263;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4" name="Google Shape;264;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7" name="Google Shape;267;p4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68" name="Google Shape;268;p43"/>
          <p:cNvSpPr txBox="1">
            <a:spLocks noGrp="1"/>
          </p:cNvSpPr>
          <p:nvPr>
            <p:ph type="body" idx="1"/>
          </p:nvPr>
        </p:nvSpPr>
        <p:spPr>
          <a:xfrm>
            <a:off x="629841" y="1543051"/>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69" name="Google Shape;269;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0" name="Google Shape;270;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1" name="Google Shape;271;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5" name="Google Shape;27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6" name="Google Shape;27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7" name="Google Shape;27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rot="5400000">
            <a:off x="5350051" y="1467545"/>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0" name="Google Shape;280;p45"/>
          <p:cNvSpPr txBox="1">
            <a:spLocks noGrp="1"/>
          </p:cNvSpPr>
          <p:nvPr>
            <p:ph type="body" idx="1"/>
          </p:nvPr>
        </p:nvSpPr>
        <p:spPr>
          <a:xfrm rot="5400000">
            <a:off x="1349476"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1" name="Google Shape;281;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2" name="Google Shape;282;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3" name="Google Shape;283;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ontent - Bar">
  <p:cSld name="1_Content - Bar">
    <p:spTree>
      <p:nvGrpSpPr>
        <p:cNvPr id="1" name="Shape 284"/>
        <p:cNvGrpSpPr/>
        <p:nvPr/>
      </p:nvGrpSpPr>
      <p:grpSpPr>
        <a:xfrm>
          <a:off x="0" y="0"/>
          <a:ext cx="0" cy="0"/>
          <a:chOff x="0" y="0"/>
          <a:chExt cx="0" cy="0"/>
        </a:xfrm>
      </p:grpSpPr>
      <p:sp>
        <p:nvSpPr>
          <p:cNvPr id="285" name="Google Shape;285;p46"/>
          <p:cNvSpPr/>
          <p:nvPr/>
        </p:nvSpPr>
        <p:spPr>
          <a:xfrm>
            <a:off x="0" y="42291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Calibri"/>
              <a:ea typeface="Calibri"/>
              <a:cs typeface="Calibri"/>
              <a:sym typeface="Calibri"/>
            </a:endParaRPr>
          </a:p>
        </p:txBody>
      </p:sp>
      <p:sp>
        <p:nvSpPr>
          <p:cNvPr id="286" name="Google Shape;286;p46"/>
          <p:cNvSpPr/>
          <p:nvPr/>
        </p:nvSpPr>
        <p:spPr>
          <a:xfrm>
            <a:off x="2209800" y="4229100"/>
            <a:ext cx="106050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Calibri"/>
              <a:ea typeface="Calibri"/>
              <a:cs typeface="Calibri"/>
              <a:sym typeface="Calibri"/>
            </a:endParaRPr>
          </a:p>
        </p:txBody>
      </p:sp>
      <p:sp>
        <p:nvSpPr>
          <p:cNvPr id="287" name="Google Shape;287;p46"/>
          <p:cNvSpPr/>
          <p:nvPr/>
        </p:nvSpPr>
        <p:spPr>
          <a:xfrm>
            <a:off x="3263320" y="4229100"/>
            <a:ext cx="587400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3D527F"/>
              </a:solidFill>
              <a:latin typeface="Calibri"/>
              <a:ea typeface="Calibri"/>
              <a:cs typeface="Calibri"/>
              <a:sym typeface="Calibri"/>
            </a:endParaRPr>
          </a:p>
        </p:txBody>
      </p:sp>
      <p:pic>
        <p:nvPicPr>
          <p:cNvPr id="288" name="Google Shape;288;p46"/>
          <p:cNvPicPr preferRelativeResize="0"/>
          <p:nvPr/>
        </p:nvPicPr>
        <p:blipFill rotWithShape="1">
          <a:blip r:embed="rId2">
            <a:alphaModFix/>
          </a:blip>
          <a:srcRect/>
          <a:stretch/>
        </p:blipFill>
        <p:spPr>
          <a:xfrm>
            <a:off x="8310054" y="4817247"/>
            <a:ext cx="687168" cy="218719"/>
          </a:xfrm>
          <a:prstGeom prst="rect">
            <a:avLst/>
          </a:prstGeom>
          <a:noFill/>
          <a:ln>
            <a:noFill/>
          </a:ln>
        </p:spPr>
      </p:pic>
      <p:pic>
        <p:nvPicPr>
          <p:cNvPr id="289" name="Google Shape;289;p46"/>
          <p:cNvPicPr preferRelativeResize="0"/>
          <p:nvPr/>
        </p:nvPicPr>
        <p:blipFill rotWithShape="1">
          <a:blip r:embed="rId2">
            <a:alphaModFix/>
          </a:blip>
          <a:srcRect/>
          <a:stretch/>
        </p:blipFill>
        <p:spPr>
          <a:xfrm>
            <a:off x="8360724" y="4348342"/>
            <a:ext cx="687168" cy="21871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90"/>
        <p:cNvGrpSpPr/>
        <p:nvPr/>
      </p:nvGrpSpPr>
      <p:grpSpPr>
        <a:xfrm>
          <a:off x="0" y="0"/>
          <a:ext cx="0" cy="0"/>
          <a:chOff x="0" y="0"/>
          <a:chExt cx="0" cy="0"/>
        </a:xfrm>
      </p:grpSpPr>
      <p:pic>
        <p:nvPicPr>
          <p:cNvPr id="291" name="Google Shape;291;p47"/>
          <p:cNvPicPr preferRelativeResize="0"/>
          <p:nvPr/>
        </p:nvPicPr>
        <p:blipFill rotWithShape="1">
          <a:blip r:embed="rId2">
            <a:alphaModFix/>
          </a:blip>
          <a:srcRect l="23295" b="48277"/>
          <a:stretch/>
        </p:blipFill>
        <p:spPr>
          <a:xfrm>
            <a:off x="3163889" y="5"/>
            <a:ext cx="5980111" cy="1060063"/>
          </a:xfrm>
          <a:prstGeom prst="rect">
            <a:avLst/>
          </a:prstGeom>
          <a:noFill/>
          <a:ln>
            <a:noFill/>
          </a:ln>
        </p:spPr>
      </p:pic>
      <p:sp>
        <p:nvSpPr>
          <p:cNvPr id="292" name="Google Shape;292;p47"/>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D527F"/>
              </a:solidFill>
              <a:latin typeface="Arial"/>
              <a:ea typeface="Arial"/>
              <a:cs typeface="Arial"/>
              <a:sym typeface="Arial"/>
            </a:endParaRPr>
          </a:p>
        </p:txBody>
      </p:sp>
      <p:sp>
        <p:nvSpPr>
          <p:cNvPr id="293" name="Google Shape;293;p47"/>
          <p:cNvSpPr/>
          <p:nvPr/>
        </p:nvSpPr>
        <p:spPr>
          <a:xfrm>
            <a:off x="2209800" y="4686300"/>
            <a:ext cx="106050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D527F"/>
              </a:solidFill>
              <a:latin typeface="Arial"/>
              <a:ea typeface="Arial"/>
              <a:cs typeface="Arial"/>
              <a:sym typeface="Arial"/>
            </a:endParaRPr>
          </a:p>
        </p:txBody>
      </p:sp>
      <p:sp>
        <p:nvSpPr>
          <p:cNvPr id="294" name="Google Shape;294;p47"/>
          <p:cNvSpPr/>
          <p:nvPr/>
        </p:nvSpPr>
        <p:spPr>
          <a:xfrm>
            <a:off x="3270250" y="4686300"/>
            <a:ext cx="587400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D527F"/>
              </a:solidFill>
              <a:latin typeface="Arial"/>
              <a:ea typeface="Arial"/>
              <a:cs typeface="Arial"/>
              <a:sym typeface="Arial"/>
            </a:endParaRPr>
          </a:p>
        </p:txBody>
      </p:sp>
      <p:sp>
        <p:nvSpPr>
          <p:cNvPr id="295" name="Google Shape;295;p47"/>
          <p:cNvSpPr/>
          <p:nvPr/>
        </p:nvSpPr>
        <p:spPr>
          <a:xfrm>
            <a:off x="-1" y="2"/>
            <a:ext cx="3191100" cy="10599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D527F"/>
              </a:solidFill>
              <a:latin typeface="Arial"/>
              <a:ea typeface="Arial"/>
              <a:cs typeface="Arial"/>
              <a:sym typeface="Arial"/>
            </a:endParaRPr>
          </a:p>
        </p:txBody>
      </p:sp>
      <p:sp>
        <p:nvSpPr>
          <p:cNvPr id="296" name="Google Shape;296;p47"/>
          <p:cNvSpPr txBox="1">
            <a:spLocks noGrp="1"/>
          </p:cNvSpPr>
          <p:nvPr>
            <p:ph type="body" idx="1"/>
          </p:nvPr>
        </p:nvSpPr>
        <p:spPr>
          <a:xfrm>
            <a:off x="3" y="1329879"/>
            <a:ext cx="3163800" cy="488400"/>
          </a:xfrm>
          <a:prstGeom prst="rect">
            <a:avLst/>
          </a:prstGeom>
          <a:solidFill>
            <a:schemeClr val="accent2"/>
          </a:solidFill>
          <a:ln>
            <a:noFill/>
          </a:ln>
        </p:spPr>
        <p:txBody>
          <a:bodyPr spcFirstLastPara="1" wrap="square" lIns="342900" tIns="102875" rIns="205725" bIns="137150" anchor="t" anchorCtr="0">
            <a:spAutoFit/>
          </a:bodyPr>
          <a:lstStyle>
            <a:lvl1pPr marL="457200" marR="0" lvl="0" indent="-228600" algn="l" rtl="0">
              <a:lnSpc>
                <a:spcPct val="100000"/>
              </a:lnSpc>
              <a:spcBef>
                <a:spcPts val="0"/>
              </a:spcBef>
              <a:spcAft>
                <a:spcPts val="0"/>
              </a:spcAft>
              <a:buClr>
                <a:schemeClr val="lt1"/>
              </a:buClr>
              <a:buSzPts val="1600"/>
              <a:buFont typeface="Calibri"/>
              <a:buNone/>
              <a:defRPr sz="1600">
                <a:solidFill>
                  <a:schemeClr val="lt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7" name="Google Shape;297;p47"/>
          <p:cNvSpPr txBox="1">
            <a:spLocks noGrp="1"/>
          </p:cNvSpPr>
          <p:nvPr>
            <p:ph type="body" idx="2"/>
          </p:nvPr>
        </p:nvSpPr>
        <p:spPr>
          <a:xfrm>
            <a:off x="779470" y="1852403"/>
            <a:ext cx="7755000" cy="1234800"/>
          </a:xfrm>
          <a:prstGeom prst="rect">
            <a:avLst/>
          </a:prstGeom>
          <a:noFill/>
          <a:ln w="101600" cap="flat" cmpd="sng">
            <a:solidFill>
              <a:schemeClr val="accent2"/>
            </a:solidFill>
            <a:prstDash val="solid"/>
            <a:miter lim="800000"/>
            <a:headEnd type="none" w="sm" len="sm"/>
            <a:tailEnd type="none" w="sm" len="sm"/>
          </a:ln>
        </p:spPr>
        <p:txBody>
          <a:bodyPr spcFirstLastPara="1" wrap="square" lIns="342900" tIns="205725" rIns="342900" bIns="205725" anchor="t" anchorCtr="0">
            <a:normAutofit/>
          </a:bodyPr>
          <a:lstStyle>
            <a:lvl1pPr marL="457200" lvl="0" indent="-228600" algn="l" rtl="0">
              <a:lnSpc>
                <a:spcPct val="90000"/>
              </a:lnSpc>
              <a:spcBef>
                <a:spcPts val="0"/>
              </a:spcBef>
              <a:spcAft>
                <a:spcPts val="0"/>
              </a:spcAft>
              <a:buClr>
                <a:schemeClr val="accent2"/>
              </a:buClr>
              <a:buSzPts val="4400"/>
              <a:buNone/>
              <a:defRPr sz="4400" b="1">
                <a:solidFill>
                  <a:schemeClr val="accent2"/>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98" name="Google Shape;298;p47"/>
          <p:cNvPicPr preferRelativeResize="0"/>
          <p:nvPr/>
        </p:nvPicPr>
        <p:blipFill rotWithShape="1">
          <a:blip r:embed="rId3">
            <a:alphaModFix/>
          </a:blip>
          <a:srcRect/>
          <a:stretch/>
        </p:blipFill>
        <p:spPr>
          <a:xfrm>
            <a:off x="8310054" y="4817247"/>
            <a:ext cx="687168" cy="218719"/>
          </a:xfrm>
          <a:prstGeom prst="rect">
            <a:avLst/>
          </a:prstGeom>
          <a:noFill/>
          <a:ln>
            <a:noFill/>
          </a:ln>
        </p:spPr>
      </p:pic>
      <p:sp>
        <p:nvSpPr>
          <p:cNvPr id="299" name="Google Shape;299;p47"/>
          <p:cNvSpPr txBox="1">
            <a:spLocks noGrp="1"/>
          </p:cNvSpPr>
          <p:nvPr>
            <p:ph type="body" idx="3"/>
          </p:nvPr>
        </p:nvSpPr>
        <p:spPr>
          <a:xfrm>
            <a:off x="728695" y="3206973"/>
            <a:ext cx="1609500" cy="346200"/>
          </a:xfrm>
          <a:prstGeom prst="rect">
            <a:avLst/>
          </a:prstGeom>
          <a:noFill/>
          <a:ln>
            <a:noFill/>
          </a:ln>
        </p:spPr>
        <p:txBody>
          <a:bodyPr spcFirstLastPara="1" wrap="square" lIns="0" tIns="34275" rIns="68575" bIns="34275" anchor="t" anchorCtr="0">
            <a:spAutoFit/>
          </a:bodyPr>
          <a:lstStyle>
            <a:lvl1pPr marL="457200" lvl="0" indent="-228600" algn="l" rtl="0">
              <a:lnSpc>
                <a:spcPct val="90000"/>
              </a:lnSpc>
              <a:spcBef>
                <a:spcPts val="800"/>
              </a:spcBef>
              <a:spcAft>
                <a:spcPts val="0"/>
              </a:spcAft>
              <a:buClr>
                <a:schemeClr val="dk1"/>
              </a:buClr>
              <a:buSzPts val="2000"/>
              <a:buNone/>
              <a:defRPr sz="2000" b="1"/>
            </a:lvl1pPr>
            <a:lvl2pPr marL="914400" lvl="1" indent="-228600" algn="l" rtl="0">
              <a:lnSpc>
                <a:spcPct val="90000"/>
              </a:lnSpc>
              <a:spcBef>
                <a:spcPts val="400"/>
              </a:spcBef>
              <a:spcAft>
                <a:spcPts val="0"/>
              </a:spcAft>
              <a:buClr>
                <a:schemeClr val="dk1"/>
              </a:buClr>
              <a:buSzPts val="18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228600" algn="l" rtl="0">
              <a:lnSpc>
                <a:spcPct val="90000"/>
              </a:lnSpc>
              <a:spcBef>
                <a:spcPts val="400"/>
              </a:spcBef>
              <a:spcAft>
                <a:spcPts val="0"/>
              </a:spcAft>
              <a:buClr>
                <a:schemeClr val="dk1"/>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0" name="Google Shape;300;p47"/>
          <p:cNvSpPr txBox="1">
            <a:spLocks noGrp="1"/>
          </p:cNvSpPr>
          <p:nvPr>
            <p:ph type="body" idx="4"/>
          </p:nvPr>
        </p:nvSpPr>
        <p:spPr>
          <a:xfrm>
            <a:off x="728696" y="3613840"/>
            <a:ext cx="1209300" cy="270300"/>
          </a:xfrm>
          <a:prstGeom prst="rect">
            <a:avLst/>
          </a:prstGeom>
          <a:noFill/>
          <a:ln>
            <a:noFill/>
          </a:ln>
        </p:spPr>
        <p:txBody>
          <a:bodyPr spcFirstLastPara="1" wrap="square" lIns="0" tIns="0" rIns="68575" bIns="34275" anchor="t" anchorCtr="0">
            <a:spAutoFit/>
          </a:bodyPr>
          <a:lstStyle>
            <a:lvl1pPr marL="457200" lvl="0" indent="-228600" algn="l" rtl="0">
              <a:lnSpc>
                <a:spcPct val="90000"/>
              </a:lnSpc>
              <a:spcBef>
                <a:spcPts val="800"/>
              </a:spcBef>
              <a:spcAft>
                <a:spcPts val="0"/>
              </a:spcAft>
              <a:buClr>
                <a:schemeClr val="dk1"/>
              </a:buClr>
              <a:buSzPts val="1700"/>
              <a:buNone/>
              <a:defRPr sz="1700" b="0"/>
            </a:lvl1pPr>
            <a:lvl2pPr marL="914400" lvl="1" indent="-228600" algn="l" rtl="0">
              <a:lnSpc>
                <a:spcPct val="90000"/>
              </a:lnSpc>
              <a:spcBef>
                <a:spcPts val="400"/>
              </a:spcBef>
              <a:spcAft>
                <a:spcPts val="0"/>
              </a:spcAft>
              <a:buClr>
                <a:schemeClr val="dk1"/>
              </a:buClr>
              <a:buSzPts val="18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228600" algn="l" rtl="0">
              <a:lnSpc>
                <a:spcPct val="90000"/>
              </a:lnSpc>
              <a:spcBef>
                <a:spcPts val="400"/>
              </a:spcBef>
              <a:spcAft>
                <a:spcPts val="0"/>
              </a:spcAft>
              <a:buClr>
                <a:schemeClr val="dk1"/>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1" name="Google Shape;301;p47"/>
          <p:cNvSpPr/>
          <p:nvPr/>
        </p:nvSpPr>
        <p:spPr>
          <a:xfrm>
            <a:off x="3136903" y="2"/>
            <a:ext cx="445800" cy="1059900"/>
          </a:xfrm>
          <a:prstGeom prst="rect">
            <a:avLst/>
          </a:prstGeom>
          <a:solidFill>
            <a:srgbClr val="00AFD7">
              <a:alpha val="6275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D527F"/>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302"/>
        <p:cNvGrpSpPr/>
        <p:nvPr/>
      </p:nvGrpSpPr>
      <p:grpSpPr>
        <a:xfrm>
          <a:off x="0" y="0"/>
          <a:ext cx="0" cy="0"/>
          <a:chOff x="0" y="0"/>
          <a:chExt cx="0" cy="0"/>
        </a:xfrm>
      </p:grpSpPr>
      <p:sp>
        <p:nvSpPr>
          <p:cNvPr id="303" name="Google Shape;303;p48"/>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304" name="Google Shape;304;p48"/>
          <p:cNvSpPr/>
          <p:nvPr/>
        </p:nvSpPr>
        <p:spPr>
          <a:xfrm>
            <a:off x="2209800" y="4686300"/>
            <a:ext cx="106050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305" name="Google Shape;305;p48"/>
          <p:cNvSpPr/>
          <p:nvPr/>
        </p:nvSpPr>
        <p:spPr>
          <a:xfrm>
            <a:off x="3270250" y="4686300"/>
            <a:ext cx="587400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306" name="Google Shape;306;p48"/>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rmAutofit/>
          </a:bodyPr>
          <a:lstStyle>
            <a:lvl1pPr marL="457200" marR="0" lvl="0" indent="-228600" algn="l" rtl="0">
              <a:spcBef>
                <a:spcPts val="7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07" name="Google Shape;307;p48"/>
          <p:cNvPicPr preferRelativeResize="0"/>
          <p:nvPr/>
        </p:nvPicPr>
        <p:blipFill rotWithShape="1">
          <a:blip r:embed="rId2">
            <a:alphaModFix/>
          </a:blip>
          <a:srcRect/>
          <a:stretch/>
        </p:blipFill>
        <p:spPr>
          <a:xfrm>
            <a:off x="8310054" y="4817245"/>
            <a:ext cx="687168" cy="218719"/>
          </a:xfrm>
          <a:prstGeom prst="rect">
            <a:avLst/>
          </a:prstGeom>
          <a:noFill/>
          <a:ln>
            <a:noFill/>
          </a:ln>
        </p:spPr>
      </p:pic>
      <p:sp>
        <p:nvSpPr>
          <p:cNvPr id="308" name="Google Shape;308;p48"/>
          <p:cNvSpPr txBox="1">
            <a:spLocks noGrp="1"/>
          </p:cNvSpPr>
          <p:nvPr>
            <p:ph type="body" idx="2"/>
          </p:nvPr>
        </p:nvSpPr>
        <p:spPr>
          <a:xfrm>
            <a:off x="340786" y="1029747"/>
            <a:ext cx="8439000" cy="3356400"/>
          </a:xfrm>
          <a:prstGeom prst="rect">
            <a:avLst/>
          </a:prstGeom>
          <a:noFill/>
          <a:ln>
            <a:noFill/>
          </a:ln>
        </p:spPr>
        <p:txBody>
          <a:bodyPr spcFirstLastPara="1" wrap="square" lIns="68575" tIns="34275" rIns="68575" bIns="34275" anchor="t" anchorCtr="0">
            <a:norm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99" name="Google Shape;199;p3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0" name="Google Shape;200;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1" name="Google Shape;201;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2" name="Google Shape;202;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confluence.ucop.edu/display/NAFAN" TargetMode="External"/><Relationship Id="rId5" Type="http://schemas.openxmlformats.org/officeDocument/2006/relationships/image" Target="../media/image8.png"/><Relationship Id="rId4" Type="http://schemas.openxmlformats.org/officeDocument/2006/relationships/hyperlink" Target="https://www.imls.gov/grants/awarded/lg-246349-ols-2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confluence.ucop.edu/display/NAFA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p:nvPr/>
        </p:nvSpPr>
        <p:spPr>
          <a:xfrm>
            <a:off x="219575" y="338775"/>
            <a:ext cx="5029800" cy="315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900" b="1" dirty="0">
                <a:solidFill>
                  <a:schemeClr val="dk1"/>
                </a:solidFill>
              </a:rPr>
              <a:t>Imagining a Shared Future for Archival Discovery: </a:t>
            </a:r>
            <a:endParaRPr sz="2900" b="1" dirty="0">
              <a:solidFill>
                <a:schemeClr val="dk1"/>
              </a:solidFill>
            </a:endParaRPr>
          </a:p>
          <a:p>
            <a:pPr marL="0" lvl="0" indent="0" algn="l" rtl="0">
              <a:spcBef>
                <a:spcPts val="0"/>
              </a:spcBef>
              <a:spcAft>
                <a:spcPts val="0"/>
              </a:spcAft>
              <a:buClr>
                <a:schemeClr val="dk1"/>
              </a:buClr>
              <a:buSzPts val="1100"/>
              <a:buFont typeface="Arial"/>
              <a:buNone/>
            </a:pPr>
            <a:r>
              <a:rPr lang="en" sz="2100" dirty="0">
                <a:solidFill>
                  <a:schemeClr val="dk1"/>
                </a:solidFill>
              </a:rPr>
              <a:t>Research findings and paths forward from the Building a National Archival Finding Aid Network project</a:t>
            </a:r>
            <a:endParaRPr sz="2100" dirty="0">
              <a:solidFill>
                <a:schemeClr val="dk1"/>
              </a:solidFill>
            </a:endParaRPr>
          </a:p>
          <a:p>
            <a:pPr marL="0" lvl="0" indent="0" algn="l" rtl="0">
              <a:spcBef>
                <a:spcPts val="0"/>
              </a:spcBef>
              <a:spcAft>
                <a:spcPts val="0"/>
              </a:spcAft>
              <a:buClr>
                <a:schemeClr val="dk1"/>
              </a:buClr>
              <a:buSzPts val="1100"/>
              <a:buFont typeface="Arial"/>
              <a:buNone/>
            </a:pPr>
            <a:endParaRPr sz="1700" b="1" dirty="0">
              <a:solidFill>
                <a:schemeClr val="dk1"/>
              </a:solidFill>
            </a:endParaRPr>
          </a:p>
          <a:p>
            <a:pPr marL="0" lvl="0" indent="0" algn="l" rtl="0">
              <a:spcBef>
                <a:spcPts val="0"/>
              </a:spcBef>
              <a:spcAft>
                <a:spcPts val="0"/>
              </a:spcAft>
              <a:buClr>
                <a:schemeClr val="dk1"/>
              </a:buClr>
              <a:buSzPts val="1100"/>
              <a:buFont typeface="Arial"/>
              <a:buNone/>
            </a:pPr>
            <a:endParaRPr sz="1700" b="1" dirty="0">
              <a:solidFill>
                <a:schemeClr val="dk1"/>
              </a:solidFill>
            </a:endParaRPr>
          </a:p>
          <a:p>
            <a:pPr marL="0" lvl="0" indent="0" algn="l" rtl="0">
              <a:spcBef>
                <a:spcPts val="0"/>
              </a:spcBef>
              <a:spcAft>
                <a:spcPts val="0"/>
              </a:spcAft>
              <a:buClr>
                <a:schemeClr val="dk1"/>
              </a:buClr>
              <a:buSzPts val="1100"/>
              <a:buFont typeface="Arial"/>
              <a:buNone/>
            </a:pPr>
            <a:endParaRPr sz="1700" b="1" dirty="0">
              <a:solidFill>
                <a:schemeClr val="dk1"/>
              </a:solidFill>
            </a:endParaRPr>
          </a:p>
          <a:p>
            <a:pPr marL="0" lvl="0" indent="0" algn="l" rtl="0">
              <a:spcBef>
                <a:spcPts val="0"/>
              </a:spcBef>
              <a:spcAft>
                <a:spcPts val="0"/>
              </a:spcAft>
              <a:buClr>
                <a:schemeClr val="dk1"/>
              </a:buClr>
              <a:buSzPts val="1100"/>
              <a:buFont typeface="Arial"/>
              <a:buNone/>
            </a:pPr>
            <a:endParaRPr sz="2100" b="1" dirty="0">
              <a:solidFill>
                <a:srgbClr val="666666"/>
              </a:solidFill>
            </a:endParaRPr>
          </a:p>
        </p:txBody>
      </p:sp>
      <p:pic>
        <p:nvPicPr>
          <p:cNvPr id="314" name="Google Shape;314;p49"/>
          <p:cNvPicPr preferRelativeResize="0"/>
          <p:nvPr/>
        </p:nvPicPr>
        <p:blipFill>
          <a:blip r:embed="rId3">
            <a:alphaModFix/>
          </a:blip>
          <a:stretch>
            <a:fillRect/>
          </a:stretch>
        </p:blipFill>
        <p:spPr>
          <a:xfrm>
            <a:off x="0" y="5000625"/>
            <a:ext cx="9144000" cy="142875"/>
          </a:xfrm>
          <a:prstGeom prst="rect">
            <a:avLst/>
          </a:prstGeom>
          <a:noFill/>
          <a:ln>
            <a:noFill/>
          </a:ln>
        </p:spPr>
      </p:pic>
      <p:sp>
        <p:nvSpPr>
          <p:cNvPr id="315" name="Google Shape;315;p49"/>
          <p:cNvSpPr/>
          <p:nvPr/>
        </p:nvSpPr>
        <p:spPr>
          <a:xfrm>
            <a:off x="5440850" y="0"/>
            <a:ext cx="3742200" cy="5000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9"/>
          <p:cNvSpPr txBox="1"/>
          <p:nvPr/>
        </p:nvSpPr>
        <p:spPr>
          <a:xfrm>
            <a:off x="5632825" y="4058650"/>
            <a:ext cx="2323800" cy="118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800">
                <a:solidFill>
                  <a:schemeClr val="dk1"/>
                </a:solidFill>
              </a:rPr>
              <a:t>This project was made possible in part by the Institute of Museum and Library Services, through grant</a:t>
            </a:r>
            <a:r>
              <a:rPr lang="en" sz="800">
                <a:solidFill>
                  <a:schemeClr val="dk1"/>
                </a:solidFill>
                <a:uFill>
                  <a:noFill/>
                </a:uFill>
                <a:hlinkClick r:id="rId4">
                  <a:extLst>
                    <a:ext uri="{A12FA001-AC4F-418D-AE19-62706E023703}">
                      <ahyp:hlinkClr xmlns:ahyp="http://schemas.microsoft.com/office/drawing/2018/hyperlinkcolor" val="tx"/>
                    </a:ext>
                  </a:extLst>
                </a:hlinkClick>
              </a:rPr>
              <a:t> </a:t>
            </a:r>
            <a:r>
              <a:rPr lang="en" sz="800" u="sng">
                <a:solidFill>
                  <a:schemeClr val="hlink"/>
                </a:solidFill>
                <a:hlinkClick r:id="rId4"/>
              </a:rPr>
              <a:t>LG-246349-OLS-20</a:t>
            </a:r>
            <a:r>
              <a:rPr lang="en" sz="800">
                <a:solidFill>
                  <a:schemeClr val="dk1"/>
                </a:solidFill>
              </a:rPr>
              <a:t>. The IMLS is the primary source of federal support for the nation’s libraries and museums.</a:t>
            </a:r>
            <a:endParaRPr sz="800">
              <a:solidFill>
                <a:schemeClr val="dk1"/>
              </a:solidFill>
            </a:endParaRPr>
          </a:p>
          <a:p>
            <a:pPr marL="0" lvl="0" indent="0" algn="l" rtl="0">
              <a:spcBef>
                <a:spcPts val="1200"/>
              </a:spcBef>
              <a:spcAft>
                <a:spcPts val="0"/>
              </a:spcAft>
              <a:buNone/>
            </a:pPr>
            <a:endParaRPr sz="900"/>
          </a:p>
        </p:txBody>
      </p:sp>
      <p:pic>
        <p:nvPicPr>
          <p:cNvPr id="317" name="Google Shape;317;p49"/>
          <p:cNvPicPr preferRelativeResize="0"/>
          <p:nvPr/>
        </p:nvPicPr>
        <p:blipFill>
          <a:blip r:embed="rId5">
            <a:alphaModFix/>
          </a:blip>
          <a:stretch>
            <a:fillRect/>
          </a:stretch>
        </p:blipFill>
        <p:spPr>
          <a:xfrm>
            <a:off x="7956623" y="4146223"/>
            <a:ext cx="960400" cy="432900"/>
          </a:xfrm>
          <a:prstGeom prst="rect">
            <a:avLst/>
          </a:prstGeom>
          <a:noFill/>
          <a:ln>
            <a:noFill/>
          </a:ln>
        </p:spPr>
      </p:pic>
      <p:sp>
        <p:nvSpPr>
          <p:cNvPr id="318" name="Google Shape;318;p49"/>
          <p:cNvSpPr txBox="1"/>
          <p:nvPr/>
        </p:nvSpPr>
        <p:spPr>
          <a:xfrm>
            <a:off x="219575" y="3842400"/>
            <a:ext cx="42687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100" dirty="0">
                <a:solidFill>
                  <a:srgbClr val="666666"/>
                </a:solidFill>
              </a:rPr>
              <a:t>RBMS 2022</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1500" u="sng" dirty="0">
                <a:solidFill>
                  <a:schemeClr val="hlink"/>
                </a:solidFill>
                <a:hlinkClick r:id="rId6"/>
              </a:rPr>
              <a:t>https://confluence.ucop.edu/display/NAFAN</a:t>
            </a:r>
            <a:endParaRPr sz="1500" dirty="0">
              <a:solidFill>
                <a:srgbClr val="0083A1"/>
              </a:solidFill>
            </a:endParaRPr>
          </a:p>
        </p:txBody>
      </p:sp>
      <p:pic>
        <p:nvPicPr>
          <p:cNvPr id="319" name="Google Shape;319;p49"/>
          <p:cNvPicPr preferRelativeResize="0"/>
          <p:nvPr/>
        </p:nvPicPr>
        <p:blipFill>
          <a:blip r:embed="rId7">
            <a:alphaModFix/>
          </a:blip>
          <a:stretch>
            <a:fillRect/>
          </a:stretch>
        </p:blipFill>
        <p:spPr>
          <a:xfrm>
            <a:off x="5707562" y="434500"/>
            <a:ext cx="3208774" cy="2000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8"/>
          <p:cNvSpPr txBox="1">
            <a:spLocks noGrp="1"/>
          </p:cNvSpPr>
          <p:nvPr>
            <p:ph type="title"/>
          </p:nvPr>
        </p:nvSpPr>
        <p:spPr>
          <a:xfrm>
            <a:off x="628650" y="501656"/>
            <a:ext cx="7886700" cy="994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accent2"/>
              </a:buClr>
              <a:buSzPts val="3600"/>
              <a:buFont typeface="Arial"/>
              <a:buNone/>
            </a:pPr>
            <a:r>
              <a:rPr lang="en" sz="3600" b="1" i="0" u="none" strike="noStrike" cap="none">
                <a:solidFill>
                  <a:schemeClr val="accent2"/>
                </a:solidFill>
                <a:latin typeface="Arial"/>
                <a:ea typeface="Arial"/>
                <a:cs typeface="Arial"/>
                <a:sym typeface="Arial"/>
              </a:rPr>
              <a:t>Research Sources</a:t>
            </a:r>
            <a:endParaRPr sz="1100"/>
          </a:p>
        </p:txBody>
      </p:sp>
      <p:grpSp>
        <p:nvGrpSpPr>
          <p:cNvPr id="399" name="Google Shape;399;p58"/>
          <p:cNvGrpSpPr/>
          <p:nvPr/>
        </p:nvGrpSpPr>
        <p:grpSpPr>
          <a:xfrm>
            <a:off x="942128" y="1951355"/>
            <a:ext cx="7259855" cy="1782707"/>
            <a:chOff x="417971" y="987197"/>
            <a:chExt cx="9679807" cy="2376943"/>
          </a:xfrm>
        </p:grpSpPr>
        <p:sp>
          <p:nvSpPr>
            <p:cNvPr id="400" name="Google Shape;400;p58"/>
            <p:cNvSpPr/>
            <p:nvPr/>
          </p:nvSpPr>
          <p:spPr>
            <a:xfrm>
              <a:off x="1212569" y="987197"/>
              <a:ext cx="1300200" cy="1300200"/>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1" name="Google Shape;401;p58"/>
            <p:cNvSpPr/>
            <p:nvPr/>
          </p:nvSpPr>
          <p:spPr>
            <a:xfrm>
              <a:off x="417971" y="2644140"/>
              <a:ext cx="2889600" cy="720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2" name="Google Shape;402;p58"/>
            <p:cNvSpPr txBox="1"/>
            <p:nvPr/>
          </p:nvSpPr>
          <p:spPr>
            <a:xfrm>
              <a:off x="417971" y="2644140"/>
              <a:ext cx="28896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Arial"/>
                  <a:ea typeface="Arial"/>
                  <a:cs typeface="Arial"/>
                  <a:sym typeface="Arial"/>
                </a:rPr>
                <a:t>Researchers</a:t>
              </a:r>
              <a:endParaRPr sz="1800" b="0" i="0" u="none" strike="noStrike" cap="none">
                <a:solidFill>
                  <a:schemeClr val="dk1"/>
                </a:solidFill>
                <a:latin typeface="Arial"/>
                <a:ea typeface="Arial"/>
                <a:cs typeface="Arial"/>
                <a:sym typeface="Arial"/>
              </a:endParaRPr>
            </a:p>
          </p:txBody>
        </p:sp>
        <p:sp>
          <p:nvSpPr>
            <p:cNvPr id="403" name="Google Shape;403;p58"/>
            <p:cNvSpPr/>
            <p:nvPr/>
          </p:nvSpPr>
          <p:spPr>
            <a:xfrm>
              <a:off x="4607673" y="987197"/>
              <a:ext cx="1300200" cy="1300200"/>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4" name="Google Shape;404;p58"/>
            <p:cNvSpPr/>
            <p:nvPr/>
          </p:nvSpPr>
          <p:spPr>
            <a:xfrm>
              <a:off x="3813075" y="2644140"/>
              <a:ext cx="2889600" cy="720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5" name="Google Shape;405;p58"/>
            <p:cNvSpPr txBox="1"/>
            <p:nvPr/>
          </p:nvSpPr>
          <p:spPr>
            <a:xfrm>
              <a:off x="3813075" y="2644140"/>
              <a:ext cx="28896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Arial"/>
                  <a:ea typeface="Arial"/>
                  <a:cs typeface="Arial"/>
                  <a:sym typeface="Arial"/>
                </a:rPr>
                <a:t>Cultural Heritage Institutions</a:t>
              </a:r>
              <a:endParaRPr sz="1100"/>
            </a:p>
          </p:txBody>
        </p:sp>
        <p:sp>
          <p:nvSpPr>
            <p:cNvPr id="406" name="Google Shape;406;p58"/>
            <p:cNvSpPr/>
            <p:nvPr/>
          </p:nvSpPr>
          <p:spPr>
            <a:xfrm>
              <a:off x="8002777" y="987197"/>
              <a:ext cx="1300200" cy="1300200"/>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7" name="Google Shape;407;p58"/>
            <p:cNvSpPr/>
            <p:nvPr/>
          </p:nvSpPr>
          <p:spPr>
            <a:xfrm>
              <a:off x="7208178" y="2644140"/>
              <a:ext cx="2889600" cy="720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8" name="Google Shape;408;p58"/>
            <p:cNvSpPr txBox="1"/>
            <p:nvPr/>
          </p:nvSpPr>
          <p:spPr>
            <a:xfrm>
              <a:off x="7208178" y="2644140"/>
              <a:ext cx="28896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Arial"/>
                  <a:ea typeface="Arial"/>
                  <a:cs typeface="Arial"/>
                  <a:sym typeface="Arial"/>
                </a:rPr>
                <a:t>Finding Aid Data Quality</a:t>
              </a:r>
              <a:endParaRPr sz="11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body" idx="1"/>
          </p:nvPr>
        </p:nvSpPr>
        <p:spPr>
          <a:xfrm>
            <a:off x="236445" y="623296"/>
            <a:ext cx="6130500" cy="1731600"/>
          </a:xfrm>
          <a:prstGeom prst="rect">
            <a:avLst/>
          </a:prstGeom>
          <a:noFill/>
          <a:ln w="28575" cap="flat" cmpd="sng">
            <a:solidFill>
              <a:srgbClr val="FFFFFF"/>
            </a:solidFill>
            <a:prstDash val="solid"/>
            <a:round/>
            <a:headEnd type="none" w="sm" len="sm"/>
            <a:tailEnd type="none" w="sm" len="sm"/>
          </a:ln>
        </p:spPr>
        <p:txBody>
          <a:bodyPr spcFirstLastPara="1" wrap="square" lIns="205725" tIns="34275" rIns="205725" bIns="34275"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
              <a:t>Focus group interviews with archivists: overview and preliminary findings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0"/>
          <p:cNvSpPr txBox="1">
            <a:spLocks noGrp="1"/>
          </p:cNvSpPr>
          <p:nvPr>
            <p:ph type="body" idx="2"/>
          </p:nvPr>
        </p:nvSpPr>
        <p:spPr>
          <a:xfrm>
            <a:off x="261374" y="1035202"/>
            <a:ext cx="8732100" cy="3356400"/>
          </a:xfrm>
          <a:prstGeom prst="rect">
            <a:avLst/>
          </a:prstGeom>
          <a:noFill/>
          <a:ln>
            <a:noFill/>
          </a:ln>
        </p:spPr>
        <p:txBody>
          <a:bodyPr spcFirstLastPara="1" wrap="square" lIns="91425" tIns="45700" rIns="91425" bIns="45700" anchor="t" anchorCtr="0">
            <a:normAutofit fontScale="92500" lnSpcReduction="10000"/>
          </a:bodyPr>
          <a:lstStyle/>
          <a:p>
            <a:pPr marL="285750" lvl="0" indent="-275272" algn="l" rtl="0">
              <a:spcBef>
                <a:spcPts val="0"/>
              </a:spcBef>
              <a:spcAft>
                <a:spcPts val="0"/>
              </a:spcAft>
              <a:buClr>
                <a:schemeClr val="dk1"/>
              </a:buClr>
              <a:buSzPct val="100000"/>
              <a:buFont typeface="Arial"/>
              <a:buChar char="•"/>
            </a:pPr>
            <a:r>
              <a:rPr lang="en" sz="2200"/>
              <a:t>What are the </a:t>
            </a:r>
            <a:r>
              <a:rPr lang="en" sz="2200" b="1"/>
              <a:t>enabling and constraining factors </a:t>
            </a:r>
            <a:r>
              <a:rPr lang="en" sz="2200"/>
              <a:t>that influence </a:t>
            </a:r>
            <a:r>
              <a:rPr lang="en" sz="2200" i="1"/>
              <a:t>whether organizations describe the archival collections</a:t>
            </a:r>
            <a:r>
              <a:rPr lang="en" sz="2200"/>
              <a:t> in their care?</a:t>
            </a:r>
            <a:endParaRPr/>
          </a:p>
          <a:p>
            <a:pPr marL="285750" lvl="0" indent="-146050" algn="l" rtl="0">
              <a:spcBef>
                <a:spcPts val="0"/>
              </a:spcBef>
              <a:spcAft>
                <a:spcPts val="0"/>
              </a:spcAft>
              <a:buClr>
                <a:schemeClr val="dk1"/>
              </a:buClr>
              <a:buSzPct val="100000"/>
              <a:buFont typeface="Arial"/>
              <a:buNone/>
            </a:pPr>
            <a:endParaRPr sz="2200"/>
          </a:p>
          <a:p>
            <a:pPr marL="285750" lvl="0" indent="-275272" algn="l" rtl="0">
              <a:spcBef>
                <a:spcPts val="0"/>
              </a:spcBef>
              <a:spcAft>
                <a:spcPts val="0"/>
              </a:spcAft>
              <a:buClr>
                <a:schemeClr val="dk1"/>
              </a:buClr>
              <a:buSzPct val="100000"/>
              <a:buFont typeface="Arial"/>
              <a:buChar char="•"/>
            </a:pPr>
            <a:r>
              <a:rPr lang="en" sz="2200"/>
              <a:t>What are the </a:t>
            </a:r>
            <a:r>
              <a:rPr lang="en" sz="2200" b="1"/>
              <a:t>enabling or constraining factors </a:t>
            </a:r>
            <a:r>
              <a:rPr lang="en" sz="2200"/>
              <a:t>that influence </a:t>
            </a:r>
            <a:r>
              <a:rPr lang="en" sz="2200" i="1"/>
              <a:t>whether organizations contribute to an aggregation</a:t>
            </a:r>
            <a:r>
              <a:rPr lang="en" sz="2200"/>
              <a:t> of archival description?</a:t>
            </a:r>
            <a:endParaRPr/>
          </a:p>
          <a:p>
            <a:pPr marL="285750" lvl="0" indent="-146050" algn="l" rtl="0">
              <a:spcBef>
                <a:spcPts val="0"/>
              </a:spcBef>
              <a:spcAft>
                <a:spcPts val="0"/>
              </a:spcAft>
              <a:buClr>
                <a:schemeClr val="dk1"/>
              </a:buClr>
              <a:buSzPct val="100000"/>
              <a:buFont typeface="Arial"/>
              <a:buNone/>
            </a:pPr>
            <a:endParaRPr sz="2200"/>
          </a:p>
          <a:p>
            <a:pPr marL="285750" lvl="0" indent="-275272" algn="l" rtl="0">
              <a:spcBef>
                <a:spcPts val="0"/>
              </a:spcBef>
              <a:spcAft>
                <a:spcPts val="0"/>
              </a:spcAft>
              <a:buClr>
                <a:schemeClr val="dk1"/>
              </a:buClr>
              <a:buSzPct val="100000"/>
              <a:buFont typeface="Arial"/>
              <a:buChar char="•"/>
            </a:pPr>
            <a:r>
              <a:rPr lang="en" sz="2200"/>
              <a:t>What </a:t>
            </a:r>
            <a:r>
              <a:rPr lang="en" sz="2200" b="1"/>
              <a:t>value</a:t>
            </a:r>
            <a:r>
              <a:rPr lang="en" sz="2200"/>
              <a:t> does </a:t>
            </a:r>
            <a:r>
              <a:rPr lang="en" sz="2200" i="1"/>
              <a:t>participation in an archival aggregation</a:t>
            </a:r>
            <a:r>
              <a:rPr lang="en" sz="2200"/>
              <a:t> </a:t>
            </a:r>
            <a:r>
              <a:rPr lang="en" sz="2200" i="1"/>
              <a:t>service bring </a:t>
            </a:r>
            <a:r>
              <a:rPr lang="en" sz="2200"/>
              <a:t>to organizations?</a:t>
            </a:r>
            <a:endParaRPr/>
          </a:p>
          <a:p>
            <a:pPr marL="342900" lvl="0" indent="-190500" algn="l" rtl="0">
              <a:spcBef>
                <a:spcPts val="480"/>
              </a:spcBef>
              <a:spcAft>
                <a:spcPts val="1200"/>
              </a:spcAft>
              <a:buClr>
                <a:schemeClr val="dk1"/>
              </a:buClr>
              <a:buSzPct val="100000"/>
              <a:buFont typeface="Arial"/>
              <a:buNone/>
            </a:pPr>
            <a:endParaRPr/>
          </a:p>
        </p:txBody>
      </p:sp>
      <p:sp>
        <p:nvSpPr>
          <p:cNvPr id="420" name="Google Shape;420;p60"/>
          <p:cNvSpPr txBox="1"/>
          <p:nvPr/>
        </p:nvSpPr>
        <p:spPr>
          <a:xfrm>
            <a:off x="124651" y="316304"/>
            <a:ext cx="8894700" cy="666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3000" b="1">
                <a:solidFill>
                  <a:srgbClr val="236192"/>
                </a:solidFill>
              </a:rPr>
              <a:t>Aggregation Contributor Research Questions</a:t>
            </a:r>
            <a:endParaRPr sz="3600" b="1">
              <a:solidFill>
                <a:srgbClr val="1F497D"/>
              </a:solidFill>
            </a:endParaRPr>
          </a:p>
          <a:p>
            <a:pPr marL="0" lvl="0" indent="0" algn="l" rtl="0">
              <a:spcBef>
                <a:spcPts val="720"/>
              </a:spcBef>
              <a:spcAft>
                <a:spcPts val="0"/>
              </a:spcAft>
              <a:buNone/>
            </a:pPr>
            <a:endParaRPr sz="3600" b="1">
              <a:solidFill>
                <a:srgbClr val="1F497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1"/>
          <p:cNvSpPr txBox="1">
            <a:spLocks noGrp="1"/>
          </p:cNvSpPr>
          <p:nvPr>
            <p:ph type="body" idx="1"/>
          </p:nvPr>
        </p:nvSpPr>
        <p:spPr>
          <a:xfrm>
            <a:off x="352426" y="160424"/>
            <a:ext cx="8439000" cy="686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Clr>
                <a:schemeClr val="dk2"/>
              </a:buClr>
              <a:buSzPts val="3600"/>
              <a:buNone/>
            </a:pPr>
            <a:r>
              <a:rPr lang="en">
                <a:solidFill>
                  <a:schemeClr val="accent2"/>
                </a:solidFill>
              </a:rPr>
              <a:t>Final Protocol</a:t>
            </a:r>
            <a:endParaRPr>
              <a:solidFill>
                <a:schemeClr val="accent2"/>
              </a:solidFill>
            </a:endParaRPr>
          </a:p>
        </p:txBody>
      </p:sp>
      <p:sp>
        <p:nvSpPr>
          <p:cNvPr id="426" name="Google Shape;426;p61"/>
          <p:cNvSpPr txBox="1">
            <a:spLocks noGrp="1"/>
          </p:cNvSpPr>
          <p:nvPr>
            <p:ph type="body" idx="2"/>
          </p:nvPr>
        </p:nvSpPr>
        <p:spPr>
          <a:xfrm>
            <a:off x="272733" y="846866"/>
            <a:ext cx="8598600" cy="3847200"/>
          </a:xfrm>
          <a:prstGeom prst="rect">
            <a:avLst/>
          </a:prstGeom>
          <a:noFill/>
          <a:ln>
            <a:noFill/>
          </a:ln>
        </p:spPr>
        <p:txBody>
          <a:bodyPr spcFirstLastPara="1" wrap="square" lIns="91425" tIns="45700" rIns="91425" bIns="45700" anchor="t" anchorCtr="0">
            <a:normAutofit/>
          </a:bodyPr>
          <a:lstStyle/>
          <a:p>
            <a:pPr marL="457200" lvl="0" indent="-450850" algn="l" rtl="0">
              <a:spcBef>
                <a:spcPts val="0"/>
              </a:spcBef>
              <a:spcAft>
                <a:spcPts val="0"/>
              </a:spcAft>
              <a:buClr>
                <a:schemeClr val="dk1"/>
              </a:buClr>
              <a:buSzPts val="2100"/>
              <a:buFont typeface="Arial"/>
              <a:buAutoNum type="arabicPeriod"/>
            </a:pPr>
            <a:r>
              <a:rPr lang="en" sz="2100"/>
              <a:t>Please tell us about your role in working with archival collections at your institution. </a:t>
            </a:r>
            <a:endParaRPr sz="2300"/>
          </a:p>
          <a:p>
            <a:pPr marL="457200" lvl="0" indent="-450850" algn="l" rtl="0">
              <a:spcBef>
                <a:spcPts val="440"/>
              </a:spcBef>
              <a:spcAft>
                <a:spcPts val="0"/>
              </a:spcAft>
              <a:buClr>
                <a:schemeClr val="dk1"/>
              </a:buClr>
              <a:buSzPts val="2100"/>
              <a:buFont typeface="Arial"/>
              <a:buAutoNum type="arabicPeriod"/>
            </a:pPr>
            <a:r>
              <a:rPr lang="en" sz="2100"/>
              <a:t>Please tell us briefly about how archival description gets produced and published in your institution. </a:t>
            </a:r>
            <a:endParaRPr sz="2300"/>
          </a:p>
          <a:p>
            <a:pPr marL="457200" lvl="0" indent="-450850" algn="l" rtl="0">
              <a:spcBef>
                <a:spcPts val="440"/>
              </a:spcBef>
              <a:spcAft>
                <a:spcPts val="1200"/>
              </a:spcAft>
              <a:buClr>
                <a:schemeClr val="dk1"/>
              </a:buClr>
              <a:buSzPts val="2100"/>
              <a:buFont typeface="Arial"/>
              <a:buAutoNum type="arabicPeriod"/>
            </a:pPr>
            <a:r>
              <a:rPr lang="en" sz="2100"/>
              <a:t>This question focuses on producing and publishing archival description where you work</a:t>
            </a:r>
            <a:r>
              <a:rPr lang="en" sz="2100" b="1"/>
              <a:t>.</a:t>
            </a:r>
            <a:r>
              <a:rPr lang="en" sz="2100"/>
              <a:t> What are the things that make producing and publishing archival description in your home institution easy or difficult? What are the things that support this work and make it easier, either that you have now or would like to have? </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2"/>
          <p:cNvSpPr txBox="1">
            <a:spLocks noGrp="1"/>
          </p:cNvSpPr>
          <p:nvPr>
            <p:ph type="body" idx="1"/>
          </p:nvPr>
        </p:nvSpPr>
        <p:spPr>
          <a:xfrm>
            <a:off x="352426" y="79144"/>
            <a:ext cx="8439000" cy="686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Clr>
                <a:schemeClr val="dk2"/>
              </a:buClr>
              <a:buSzPts val="3600"/>
              <a:buNone/>
            </a:pPr>
            <a:r>
              <a:rPr lang="en">
                <a:solidFill>
                  <a:schemeClr val="accent2"/>
                </a:solidFill>
              </a:rPr>
              <a:t>Final Protocol </a:t>
            </a:r>
            <a:r>
              <a:rPr lang="en" sz="2000">
                <a:solidFill>
                  <a:schemeClr val="accent2"/>
                </a:solidFill>
              </a:rPr>
              <a:t>(continued)</a:t>
            </a:r>
            <a:endParaRPr>
              <a:solidFill>
                <a:schemeClr val="accent2"/>
              </a:solidFill>
            </a:endParaRPr>
          </a:p>
        </p:txBody>
      </p:sp>
      <p:sp>
        <p:nvSpPr>
          <p:cNvPr id="432" name="Google Shape;432;p62"/>
          <p:cNvSpPr txBox="1">
            <a:spLocks noGrp="1"/>
          </p:cNvSpPr>
          <p:nvPr>
            <p:ph type="body" idx="2"/>
          </p:nvPr>
        </p:nvSpPr>
        <p:spPr>
          <a:xfrm>
            <a:off x="352426" y="765586"/>
            <a:ext cx="8679900" cy="3847200"/>
          </a:xfrm>
          <a:prstGeom prst="rect">
            <a:avLst/>
          </a:prstGeom>
          <a:noFill/>
          <a:ln>
            <a:noFill/>
          </a:ln>
        </p:spPr>
        <p:txBody>
          <a:bodyPr spcFirstLastPara="1" wrap="square" lIns="91425" tIns="45700" rIns="91425" bIns="45700" anchor="t" anchorCtr="0">
            <a:normAutofit/>
          </a:bodyPr>
          <a:lstStyle/>
          <a:p>
            <a:pPr marL="457200" lvl="0" indent="-450850" algn="l" rtl="0">
              <a:spcBef>
                <a:spcPts val="0"/>
              </a:spcBef>
              <a:spcAft>
                <a:spcPts val="0"/>
              </a:spcAft>
              <a:buClr>
                <a:schemeClr val="dk1"/>
              </a:buClr>
              <a:buSzPts val="1900"/>
              <a:buFont typeface="Arial"/>
              <a:buAutoNum type="arabicPeriod" startAt="4"/>
            </a:pPr>
            <a:r>
              <a:rPr lang="en" sz="1900"/>
              <a:t>Think about your current process / the hypothetical scenario where your home institution would contribute to an archival aggregation platform. What about the process is/would be easy? What about the process is/would be difficult? </a:t>
            </a:r>
            <a:endParaRPr sz="2300"/>
          </a:p>
          <a:p>
            <a:pPr marL="457200" lvl="0" indent="-450850" algn="l" rtl="0">
              <a:spcBef>
                <a:spcPts val="400"/>
              </a:spcBef>
              <a:spcAft>
                <a:spcPts val="0"/>
              </a:spcAft>
              <a:buClr>
                <a:schemeClr val="dk1"/>
              </a:buClr>
              <a:buSzPts val="1900"/>
              <a:buFont typeface="Arial"/>
              <a:buAutoNum type="arabicPeriod" startAt="4"/>
            </a:pPr>
            <a:r>
              <a:rPr lang="en" sz="1900"/>
              <a:t>What makes/would make participation in a finding aid aggregation valuable for your institution? What makes/would make your participation in a finding aid aggregation valuable for your researchers? Do you think there are other things an aggregator could offer that would be valuable to your institution or researchers? </a:t>
            </a:r>
            <a:endParaRPr sz="2300"/>
          </a:p>
          <a:p>
            <a:pPr marL="457200" lvl="0" indent="-450850" algn="l" rtl="0">
              <a:spcBef>
                <a:spcPts val="400"/>
              </a:spcBef>
              <a:spcAft>
                <a:spcPts val="1200"/>
              </a:spcAft>
              <a:buClr>
                <a:schemeClr val="dk1"/>
              </a:buClr>
              <a:buSzPts val="1900"/>
              <a:buFont typeface="Arial"/>
              <a:buAutoNum type="arabicPeriod" startAt="4"/>
            </a:pPr>
            <a:r>
              <a:rPr lang="en" sz="1900"/>
              <a:t>If you had a magic wand and could create your ideal national-scale finding aid aggregation system, how would it work and what would it do? </a:t>
            </a:r>
            <a:endParaRPr sz="2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3"/>
          <p:cNvSpPr txBox="1">
            <a:spLocks noGrp="1"/>
          </p:cNvSpPr>
          <p:nvPr>
            <p:ph type="body" idx="1"/>
          </p:nvPr>
        </p:nvSpPr>
        <p:spPr>
          <a:xfrm>
            <a:off x="340786" y="70933"/>
            <a:ext cx="8439000" cy="686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Clr>
                <a:schemeClr val="dk2"/>
              </a:buClr>
              <a:buSzPts val="3600"/>
              <a:buNone/>
            </a:pPr>
            <a:r>
              <a:rPr lang="en">
                <a:solidFill>
                  <a:schemeClr val="accent2"/>
                </a:solidFill>
              </a:rPr>
              <a:t>Focus Group Interview Summary</a:t>
            </a:r>
            <a:endParaRPr>
              <a:solidFill>
                <a:schemeClr val="accent2"/>
              </a:solidFill>
            </a:endParaRPr>
          </a:p>
        </p:txBody>
      </p:sp>
      <p:sp>
        <p:nvSpPr>
          <p:cNvPr id="438" name="Google Shape;438;p63"/>
          <p:cNvSpPr txBox="1">
            <a:spLocks noGrp="1"/>
          </p:cNvSpPr>
          <p:nvPr>
            <p:ph type="body" idx="2"/>
          </p:nvPr>
        </p:nvSpPr>
        <p:spPr>
          <a:xfrm>
            <a:off x="364066" y="645614"/>
            <a:ext cx="8439000" cy="3977100"/>
          </a:xfrm>
          <a:prstGeom prst="rect">
            <a:avLst/>
          </a:prstGeom>
          <a:noFill/>
          <a:ln>
            <a:noFill/>
          </a:ln>
        </p:spPr>
        <p:txBody>
          <a:bodyPr spcFirstLastPara="1" wrap="square" lIns="91425" tIns="45700" rIns="91425" bIns="45700" anchor="t" anchorCtr="0">
            <a:normAutofit fontScale="77500" lnSpcReduction="20000"/>
          </a:bodyPr>
          <a:lstStyle/>
          <a:p>
            <a:pPr marL="342900" lvl="0" indent="-308610" algn="l" rtl="0">
              <a:spcBef>
                <a:spcPts val="0"/>
              </a:spcBef>
              <a:spcAft>
                <a:spcPts val="0"/>
              </a:spcAft>
              <a:buClr>
                <a:schemeClr val="dk1"/>
              </a:buClr>
              <a:buSzPct val="100000"/>
              <a:buFont typeface="Arial"/>
              <a:buChar char="•"/>
            </a:pPr>
            <a:r>
              <a:rPr lang="en"/>
              <a:t>10 focus groups</a:t>
            </a:r>
            <a:endParaRPr/>
          </a:p>
          <a:p>
            <a:pPr marL="342900" lvl="0" indent="-308610" algn="l" rtl="0">
              <a:spcBef>
                <a:spcPts val="480"/>
              </a:spcBef>
              <a:spcAft>
                <a:spcPts val="0"/>
              </a:spcAft>
              <a:buClr>
                <a:schemeClr val="dk1"/>
              </a:buClr>
              <a:buSzPct val="100000"/>
              <a:buFont typeface="Arial"/>
              <a:buChar char="•"/>
            </a:pPr>
            <a:r>
              <a:rPr lang="en"/>
              <a:t>52 participants total</a:t>
            </a:r>
            <a:endParaRPr/>
          </a:p>
          <a:p>
            <a:pPr marL="742950" lvl="1" indent="-279082" algn="l" rtl="0">
              <a:spcBef>
                <a:spcPts val="360"/>
              </a:spcBef>
              <a:spcAft>
                <a:spcPts val="0"/>
              </a:spcAft>
              <a:buClr>
                <a:schemeClr val="dk1"/>
              </a:buClr>
              <a:buSzPct val="100000"/>
              <a:buChar char="–"/>
            </a:pPr>
            <a:r>
              <a:rPr lang="en" sz="2187"/>
              <a:t>24 participating in aggregation</a:t>
            </a:r>
            <a:endParaRPr sz="2387"/>
          </a:p>
          <a:p>
            <a:pPr marL="742950" lvl="1" indent="-279082" algn="l" rtl="0">
              <a:spcBef>
                <a:spcPts val="360"/>
              </a:spcBef>
              <a:spcAft>
                <a:spcPts val="0"/>
              </a:spcAft>
              <a:buClr>
                <a:schemeClr val="dk1"/>
              </a:buClr>
              <a:buSzPct val="100000"/>
              <a:buChar char="–"/>
            </a:pPr>
            <a:r>
              <a:rPr lang="en" sz="2187"/>
              <a:t>28 not participating in aggregation</a:t>
            </a:r>
            <a:endParaRPr sz="2387"/>
          </a:p>
          <a:p>
            <a:pPr marL="742950" lvl="1" indent="-279082" algn="l" rtl="0">
              <a:spcBef>
                <a:spcPts val="360"/>
              </a:spcBef>
              <a:spcAft>
                <a:spcPts val="0"/>
              </a:spcAft>
              <a:buClr>
                <a:schemeClr val="dk1"/>
              </a:buClr>
              <a:buSzPct val="100000"/>
              <a:buChar char="–"/>
            </a:pPr>
            <a:r>
              <a:rPr lang="en" sz="2187"/>
              <a:t>Representing 27 states and District of Columbia</a:t>
            </a:r>
            <a:endParaRPr sz="2387"/>
          </a:p>
          <a:p>
            <a:pPr marL="342900" lvl="0" indent="-308610" algn="l" rtl="0">
              <a:spcBef>
                <a:spcPts val="480"/>
              </a:spcBef>
              <a:spcAft>
                <a:spcPts val="0"/>
              </a:spcAft>
              <a:buClr>
                <a:schemeClr val="dk1"/>
              </a:buClr>
              <a:buSzPct val="100000"/>
              <a:buFont typeface="Arial"/>
              <a:buChar char="•"/>
            </a:pPr>
            <a:r>
              <a:rPr lang="en"/>
              <a:t>Divided into five group types</a:t>
            </a:r>
            <a:endParaRPr/>
          </a:p>
          <a:p>
            <a:pPr marL="742950" lvl="1" indent="-285180" algn="l" rtl="0">
              <a:spcBef>
                <a:spcPts val="360"/>
              </a:spcBef>
              <a:spcAft>
                <a:spcPts val="0"/>
              </a:spcAft>
              <a:buClr>
                <a:schemeClr val="dk1"/>
              </a:buClr>
              <a:buSzPct val="100000"/>
              <a:buChar char="–"/>
            </a:pPr>
            <a:r>
              <a:rPr lang="en" sz="2311"/>
              <a:t>Leadership / Administrative</a:t>
            </a:r>
            <a:endParaRPr sz="2511"/>
          </a:p>
          <a:p>
            <a:pPr marL="742950" lvl="1" indent="-285180" algn="l" rtl="0">
              <a:spcBef>
                <a:spcPts val="360"/>
              </a:spcBef>
              <a:spcAft>
                <a:spcPts val="0"/>
              </a:spcAft>
              <a:buClr>
                <a:schemeClr val="dk1"/>
              </a:buClr>
              <a:buSzPct val="100000"/>
              <a:buChar char="–"/>
            </a:pPr>
            <a:r>
              <a:rPr lang="en" sz="2311"/>
              <a:t>Public Services &amp; Tech Services, small institution</a:t>
            </a:r>
            <a:endParaRPr sz="2511"/>
          </a:p>
          <a:p>
            <a:pPr marL="742950" lvl="1" indent="-285180" algn="l" rtl="0">
              <a:spcBef>
                <a:spcPts val="360"/>
              </a:spcBef>
              <a:spcAft>
                <a:spcPts val="0"/>
              </a:spcAft>
              <a:buClr>
                <a:schemeClr val="dk1"/>
              </a:buClr>
              <a:buSzPct val="100000"/>
              <a:buChar char="–"/>
            </a:pPr>
            <a:r>
              <a:rPr lang="en" sz="2311"/>
              <a:t>Public Services &amp; Tech Services, large institution</a:t>
            </a:r>
            <a:endParaRPr sz="2511"/>
          </a:p>
          <a:p>
            <a:pPr marL="742950" lvl="1" indent="-285180" algn="l" rtl="0">
              <a:spcBef>
                <a:spcPts val="360"/>
              </a:spcBef>
              <a:spcAft>
                <a:spcPts val="0"/>
              </a:spcAft>
              <a:buClr>
                <a:schemeClr val="dk1"/>
              </a:buClr>
              <a:buSzPct val="100000"/>
              <a:buChar char="–"/>
            </a:pPr>
            <a:r>
              <a:rPr lang="en" sz="2311"/>
              <a:t>Technical Services &amp; Systems Responsibilities</a:t>
            </a:r>
            <a:endParaRPr sz="2511"/>
          </a:p>
          <a:p>
            <a:pPr marL="742950" lvl="1" indent="-285180" algn="l" rtl="0">
              <a:spcBef>
                <a:spcPts val="360"/>
              </a:spcBef>
              <a:spcAft>
                <a:spcPts val="0"/>
              </a:spcAft>
              <a:buClr>
                <a:schemeClr val="dk1"/>
              </a:buClr>
              <a:buSzPct val="100000"/>
              <a:buChar char="–"/>
            </a:pPr>
            <a:r>
              <a:rPr lang="en" sz="2311"/>
              <a:t>Very Small Institution / Lone Arrangers</a:t>
            </a:r>
            <a:endParaRPr/>
          </a:p>
          <a:p>
            <a:pPr marL="457200" lvl="1" indent="0" algn="l" rtl="0">
              <a:spcBef>
                <a:spcPts val="400"/>
              </a:spcBef>
              <a:spcAft>
                <a:spcPts val="1200"/>
              </a:spcAft>
              <a:buClr>
                <a:schemeClr val="dk1"/>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4"/>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Clr>
                <a:schemeClr val="dk2"/>
              </a:buClr>
              <a:buSzPts val="3600"/>
              <a:buNone/>
            </a:pPr>
            <a:r>
              <a:rPr lang="en">
                <a:solidFill>
                  <a:schemeClr val="dk1"/>
                </a:solidFill>
              </a:rPr>
              <a:t>Participants by Archive Type </a:t>
            </a:r>
            <a:r>
              <a:rPr lang="en" sz="2000">
                <a:solidFill>
                  <a:schemeClr val="dk1"/>
                </a:solidFill>
              </a:rPr>
              <a:t>(self-reported)</a:t>
            </a:r>
            <a:endParaRPr>
              <a:solidFill>
                <a:schemeClr val="dk1"/>
              </a:solidFill>
            </a:endParaRPr>
          </a:p>
        </p:txBody>
      </p:sp>
      <p:graphicFrame>
        <p:nvGraphicFramePr>
          <p:cNvPr id="444" name="Google Shape;444;p64"/>
          <p:cNvGraphicFramePr/>
          <p:nvPr/>
        </p:nvGraphicFramePr>
        <p:xfrm>
          <a:off x="1432560" y="1159056"/>
          <a:ext cx="6035050" cy="3336200"/>
        </p:xfrm>
        <a:graphic>
          <a:graphicData uri="http://schemas.openxmlformats.org/drawingml/2006/table">
            <a:tbl>
              <a:tblPr>
                <a:noFill/>
                <a:tableStyleId>{6625ED31-866D-4798-B227-03A20B4EFB5A}</a:tableStyleId>
              </a:tblPr>
              <a:tblGrid>
                <a:gridCol w="4780775">
                  <a:extLst>
                    <a:ext uri="{9D8B030D-6E8A-4147-A177-3AD203B41FA5}">
                      <a16:colId xmlns:a16="http://schemas.microsoft.com/office/drawing/2014/main" val="20000"/>
                    </a:ext>
                  </a:extLst>
                </a:gridCol>
                <a:gridCol w="1254275">
                  <a:extLst>
                    <a:ext uri="{9D8B030D-6E8A-4147-A177-3AD203B41FA5}">
                      <a16:colId xmlns:a16="http://schemas.microsoft.com/office/drawing/2014/main" val="20001"/>
                    </a:ext>
                  </a:extLst>
                </a:gridCol>
              </a:tblGrid>
              <a:tr h="237250">
                <a:tc>
                  <a:txBody>
                    <a:bodyPr/>
                    <a:lstStyle/>
                    <a:p>
                      <a:pPr marL="0" marR="0" lvl="0" indent="0" algn="l" rtl="0">
                        <a:spcBef>
                          <a:spcPts val="0"/>
                        </a:spcBef>
                        <a:spcAft>
                          <a:spcPts val="0"/>
                        </a:spcAft>
                        <a:buClr>
                          <a:schemeClr val="dk1"/>
                        </a:buClr>
                        <a:buSzPts val="1800"/>
                        <a:buFont typeface="Arial"/>
                        <a:buNone/>
                      </a:pPr>
                      <a:r>
                        <a:rPr lang="en" sz="1800" u="none" strike="noStrike" cap="none"/>
                        <a:t>Academic archive</a:t>
                      </a:r>
                      <a:endParaRPr sz="1800" u="none" strike="noStrike" cap="none"/>
                    </a:p>
                  </a:txBody>
                  <a:tcPr marL="59325" marR="59325" marT="29650" marB="29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 sz="1800" u="none" strike="noStrike" cap="none"/>
                        <a:t>22</a:t>
                      </a:r>
                      <a:endParaRPr sz="1800" u="none" strike="noStrike" cap="none"/>
                    </a:p>
                  </a:txBody>
                  <a:tcPr marL="59325" marR="59325" marT="29650" marB="29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7250">
                <a:tc>
                  <a:txBody>
                    <a:bodyPr/>
                    <a:lstStyle/>
                    <a:p>
                      <a:pPr marL="0" marR="0" lvl="0" indent="0" algn="l" rtl="0">
                        <a:spcBef>
                          <a:spcPts val="0"/>
                        </a:spcBef>
                        <a:spcAft>
                          <a:spcPts val="0"/>
                        </a:spcAft>
                        <a:buNone/>
                      </a:pPr>
                      <a:r>
                        <a:rPr lang="en" sz="1800" u="none" strike="noStrike" cap="none"/>
                        <a:t>Museum library / archive</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 sz="1800"/>
                        <a:t>11</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37250">
                <a:tc>
                  <a:txBody>
                    <a:bodyPr/>
                    <a:lstStyle/>
                    <a:p>
                      <a:pPr marL="0" marR="0" lvl="0" indent="0" algn="l" rtl="0">
                        <a:spcBef>
                          <a:spcPts val="0"/>
                        </a:spcBef>
                        <a:spcAft>
                          <a:spcPts val="0"/>
                        </a:spcAft>
                        <a:buNone/>
                      </a:pPr>
                      <a:r>
                        <a:rPr lang="en" sz="1800"/>
                        <a:t>Government archive</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 sz="1800"/>
                        <a:t>6</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7250">
                <a:tc>
                  <a:txBody>
                    <a:bodyPr/>
                    <a:lstStyle/>
                    <a:p>
                      <a:pPr marL="0" marR="0" lvl="0" indent="0" algn="l" rtl="0">
                        <a:spcBef>
                          <a:spcPts val="0"/>
                        </a:spcBef>
                        <a:spcAft>
                          <a:spcPts val="0"/>
                        </a:spcAft>
                        <a:buNone/>
                      </a:pPr>
                      <a:r>
                        <a:rPr lang="en" sz="1800"/>
                        <a:t>Public library archive</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 sz="1800"/>
                        <a:t>4</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37250">
                <a:tc>
                  <a:txBody>
                    <a:bodyPr/>
                    <a:lstStyle/>
                    <a:p>
                      <a:pPr marL="0" marR="0" lvl="0" indent="0" algn="l" rtl="0">
                        <a:spcBef>
                          <a:spcPts val="0"/>
                        </a:spcBef>
                        <a:spcAft>
                          <a:spcPts val="0"/>
                        </a:spcAft>
                        <a:buNone/>
                      </a:pPr>
                      <a:r>
                        <a:rPr lang="en" sz="1800"/>
                        <a:t>Community archive</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 sz="1800"/>
                        <a:t>4</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7250">
                <a:tc>
                  <a:txBody>
                    <a:bodyPr/>
                    <a:lstStyle/>
                    <a:p>
                      <a:pPr marL="0" marR="0" lvl="0" indent="0" algn="l" rtl="0">
                        <a:spcBef>
                          <a:spcPts val="0"/>
                        </a:spcBef>
                        <a:spcAft>
                          <a:spcPts val="0"/>
                        </a:spcAft>
                        <a:buClr>
                          <a:schemeClr val="dk1"/>
                        </a:buClr>
                        <a:buSzPts val="1800"/>
                        <a:buFont typeface="Arial"/>
                        <a:buNone/>
                      </a:pPr>
                      <a:r>
                        <a:rPr lang="en" sz="1800"/>
                        <a:t>Historical society archive</a:t>
                      </a:r>
                      <a:endParaRPr sz="1800"/>
                    </a:p>
                  </a:txBody>
                  <a:tcPr marL="59325" marR="59325" marT="29650" marB="29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 sz="1800"/>
                        <a:t>3</a:t>
                      </a:r>
                      <a:endParaRPr sz="1800"/>
                    </a:p>
                  </a:txBody>
                  <a:tcPr marL="59325" marR="59325" marT="29650" marB="29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37250">
                <a:tc>
                  <a:txBody>
                    <a:bodyPr/>
                    <a:lstStyle/>
                    <a:p>
                      <a:pPr marL="0" marR="0" lvl="0" indent="0" algn="l" rtl="0">
                        <a:spcBef>
                          <a:spcPts val="0"/>
                        </a:spcBef>
                        <a:spcAft>
                          <a:spcPts val="0"/>
                        </a:spcAft>
                        <a:buClr>
                          <a:schemeClr val="dk1"/>
                        </a:buClr>
                        <a:buSzPts val="1800"/>
                        <a:buFont typeface="Arial"/>
                        <a:buNone/>
                      </a:pPr>
                      <a:r>
                        <a:rPr lang="en" sz="1800"/>
                        <a:t>Independent research library</a:t>
                      </a:r>
                      <a:endParaRPr sz="1800"/>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 sz="1800"/>
                        <a:t>2</a:t>
                      </a:r>
                      <a:endParaRPr sz="1800"/>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37250">
                <a:tc>
                  <a:txBody>
                    <a:bodyPr/>
                    <a:lstStyle/>
                    <a:p>
                      <a:pPr marL="0" marR="0" lvl="0" indent="0" algn="l" rtl="0">
                        <a:spcBef>
                          <a:spcPts val="0"/>
                        </a:spcBef>
                        <a:spcAft>
                          <a:spcPts val="0"/>
                        </a:spcAft>
                        <a:buNone/>
                      </a:pPr>
                      <a:r>
                        <a:rPr lang="en" sz="1800"/>
                        <a:t>International organization</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 sz="1800"/>
                        <a:t>1</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37250">
                <a:tc>
                  <a:txBody>
                    <a:bodyPr/>
                    <a:lstStyle/>
                    <a:p>
                      <a:pPr marL="0" marR="0" lvl="0" indent="0" algn="l" rtl="0">
                        <a:spcBef>
                          <a:spcPts val="0"/>
                        </a:spcBef>
                        <a:spcAft>
                          <a:spcPts val="0"/>
                        </a:spcAft>
                        <a:buClr>
                          <a:schemeClr val="dk1"/>
                        </a:buClr>
                        <a:buSzPts val="1800"/>
                        <a:buFont typeface="Arial"/>
                        <a:buNone/>
                      </a:pPr>
                      <a:r>
                        <a:rPr lang="en" sz="1800"/>
                        <a:t>Performing arts archive</a:t>
                      </a:r>
                      <a:endParaRPr sz="1800"/>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r>
                        <a:rPr lang="en" sz="1800"/>
                        <a:t>1</a:t>
                      </a:r>
                      <a:endParaRPr sz="1800"/>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37250">
                <a:tc>
                  <a:txBody>
                    <a:bodyPr/>
                    <a:lstStyle/>
                    <a:p>
                      <a:pPr marL="0" marR="0" lvl="0" indent="0" algn="l" rtl="0">
                        <a:spcBef>
                          <a:spcPts val="0"/>
                        </a:spcBef>
                        <a:spcAft>
                          <a:spcPts val="0"/>
                        </a:spcAft>
                        <a:buNone/>
                      </a:pPr>
                      <a:r>
                        <a:rPr lang="en" sz="1800"/>
                        <a:t>Regional archive</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 sz="1800"/>
                        <a:t>1</a:t>
                      </a:r>
                      <a:endParaRPr/>
                    </a:p>
                  </a:txBody>
                  <a:tcPr marL="59325" marR="59325" marT="29650" marB="296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9"/>
        <p:cNvGrpSpPr/>
        <p:nvPr/>
      </p:nvGrpSpPr>
      <p:grpSpPr>
        <a:xfrm>
          <a:off x="0" y="0"/>
          <a:ext cx="0" cy="0"/>
          <a:chOff x="0" y="0"/>
          <a:chExt cx="0" cy="0"/>
        </a:xfrm>
      </p:grpSpPr>
      <p:pic>
        <p:nvPicPr>
          <p:cNvPr id="450" name="Google Shape;450;p65"/>
          <p:cNvPicPr preferRelativeResize="0">
            <a:picLocks noGrp="1"/>
          </p:cNvPicPr>
          <p:nvPr>
            <p:ph type="body" idx="1"/>
          </p:nvPr>
        </p:nvPicPr>
        <p:blipFill rotWithShape="1">
          <a:blip r:embed="rId3">
            <a:alphaModFix/>
          </a:blip>
          <a:srcRect/>
          <a:stretch/>
        </p:blipFill>
        <p:spPr>
          <a:xfrm>
            <a:off x="2936957" y="458953"/>
            <a:ext cx="5522400" cy="4416900"/>
          </a:xfrm>
          <a:prstGeom prst="rect">
            <a:avLst/>
          </a:prstGeom>
          <a:noFill/>
          <a:ln>
            <a:noFill/>
          </a:ln>
        </p:spPr>
      </p:pic>
      <p:sp>
        <p:nvSpPr>
          <p:cNvPr id="451" name="Google Shape;451;p65"/>
          <p:cNvSpPr txBox="1"/>
          <p:nvPr/>
        </p:nvSpPr>
        <p:spPr>
          <a:xfrm>
            <a:off x="3202524" y="2069656"/>
            <a:ext cx="396000" cy="253800"/>
          </a:xfrm>
          <a:prstGeom prst="rect">
            <a:avLst/>
          </a:prstGeom>
          <a:solidFill>
            <a:srgbClr val="F75765">
              <a:alpha val="800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9</a:t>
            </a:r>
            <a:endParaRPr/>
          </a:p>
        </p:txBody>
      </p:sp>
      <p:sp>
        <p:nvSpPr>
          <p:cNvPr id="452" name="Google Shape;452;p65"/>
          <p:cNvSpPr txBox="1"/>
          <p:nvPr/>
        </p:nvSpPr>
        <p:spPr>
          <a:xfrm>
            <a:off x="4291197" y="2230371"/>
            <a:ext cx="396000" cy="253800"/>
          </a:xfrm>
          <a:prstGeom prst="rect">
            <a:avLst/>
          </a:prstGeom>
          <a:solidFill>
            <a:srgbClr val="F75765">
              <a:alpha val="7569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2</a:t>
            </a:r>
            <a:endParaRPr/>
          </a:p>
        </p:txBody>
      </p:sp>
      <p:sp>
        <p:nvSpPr>
          <p:cNvPr id="453" name="Google Shape;453;p65"/>
          <p:cNvSpPr txBox="1"/>
          <p:nvPr/>
        </p:nvSpPr>
        <p:spPr>
          <a:xfrm>
            <a:off x="3599873" y="326002"/>
            <a:ext cx="745800" cy="253800"/>
          </a:xfrm>
          <a:prstGeom prst="rect">
            <a:avLst/>
          </a:prstGeom>
          <a:solidFill>
            <a:srgbClr val="F75765">
              <a:alpha val="80000"/>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11 total</a:t>
            </a:r>
            <a:endParaRPr/>
          </a:p>
        </p:txBody>
      </p:sp>
      <p:sp>
        <p:nvSpPr>
          <p:cNvPr id="454" name="Google Shape;454;p65"/>
          <p:cNvSpPr txBox="1"/>
          <p:nvPr/>
        </p:nvSpPr>
        <p:spPr>
          <a:xfrm>
            <a:off x="5598257" y="325519"/>
            <a:ext cx="810300" cy="253800"/>
          </a:xfrm>
          <a:prstGeom prst="rect">
            <a:avLst/>
          </a:prstGeom>
          <a:solidFill>
            <a:srgbClr val="5BBBFF">
              <a:alpha val="80000"/>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8 total</a:t>
            </a:r>
            <a:endParaRPr/>
          </a:p>
        </p:txBody>
      </p:sp>
      <p:sp>
        <p:nvSpPr>
          <p:cNvPr id="455" name="Google Shape;455;p65"/>
          <p:cNvSpPr txBox="1"/>
          <p:nvPr/>
        </p:nvSpPr>
        <p:spPr>
          <a:xfrm>
            <a:off x="6438759" y="2124581"/>
            <a:ext cx="396000" cy="253800"/>
          </a:xfrm>
          <a:prstGeom prst="rect">
            <a:avLst/>
          </a:prstGeom>
          <a:solidFill>
            <a:srgbClr val="5BBBFF">
              <a:alpha val="800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5</a:t>
            </a:r>
            <a:endParaRPr/>
          </a:p>
        </p:txBody>
      </p:sp>
      <p:sp>
        <p:nvSpPr>
          <p:cNvPr id="456" name="Google Shape;456;p65"/>
          <p:cNvSpPr txBox="1"/>
          <p:nvPr/>
        </p:nvSpPr>
        <p:spPr>
          <a:xfrm>
            <a:off x="5552751" y="1975567"/>
            <a:ext cx="396000" cy="253800"/>
          </a:xfrm>
          <a:prstGeom prst="rect">
            <a:avLst/>
          </a:prstGeom>
          <a:solidFill>
            <a:srgbClr val="5BBBFF">
              <a:alpha val="800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3</a:t>
            </a:r>
            <a:endParaRPr/>
          </a:p>
        </p:txBody>
      </p:sp>
      <p:sp>
        <p:nvSpPr>
          <p:cNvPr id="457" name="Google Shape;457;p65"/>
          <p:cNvSpPr txBox="1"/>
          <p:nvPr/>
        </p:nvSpPr>
        <p:spPr>
          <a:xfrm>
            <a:off x="6457295" y="2972568"/>
            <a:ext cx="396000" cy="253800"/>
          </a:xfrm>
          <a:prstGeom prst="rect">
            <a:avLst/>
          </a:prstGeom>
          <a:solidFill>
            <a:srgbClr val="F39A34">
              <a:alpha val="800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2</a:t>
            </a:r>
            <a:endParaRPr/>
          </a:p>
        </p:txBody>
      </p:sp>
      <p:sp>
        <p:nvSpPr>
          <p:cNvPr id="458" name="Google Shape;458;p65"/>
          <p:cNvSpPr txBox="1"/>
          <p:nvPr/>
        </p:nvSpPr>
        <p:spPr>
          <a:xfrm>
            <a:off x="7751837" y="1672495"/>
            <a:ext cx="396000" cy="253800"/>
          </a:xfrm>
          <a:prstGeom prst="rect">
            <a:avLst/>
          </a:prstGeom>
          <a:solidFill>
            <a:srgbClr val="97DD36">
              <a:alpha val="800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2</a:t>
            </a:r>
            <a:endParaRPr/>
          </a:p>
        </p:txBody>
      </p:sp>
      <p:sp>
        <p:nvSpPr>
          <p:cNvPr id="459" name="Google Shape;459;p65"/>
          <p:cNvSpPr txBox="1"/>
          <p:nvPr/>
        </p:nvSpPr>
        <p:spPr>
          <a:xfrm>
            <a:off x="7099706" y="1818076"/>
            <a:ext cx="396000" cy="253800"/>
          </a:xfrm>
          <a:prstGeom prst="rect">
            <a:avLst/>
          </a:prstGeom>
          <a:solidFill>
            <a:srgbClr val="97DD36">
              <a:alpha val="800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11</a:t>
            </a:r>
            <a:endParaRPr/>
          </a:p>
        </p:txBody>
      </p:sp>
      <p:sp>
        <p:nvSpPr>
          <p:cNvPr id="460" name="Google Shape;460;p65"/>
          <p:cNvSpPr txBox="1"/>
          <p:nvPr/>
        </p:nvSpPr>
        <p:spPr>
          <a:xfrm>
            <a:off x="7155451" y="2875435"/>
            <a:ext cx="396000" cy="253800"/>
          </a:xfrm>
          <a:prstGeom prst="rect">
            <a:avLst/>
          </a:prstGeom>
          <a:solidFill>
            <a:srgbClr val="F39A34">
              <a:alpha val="800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14</a:t>
            </a:r>
            <a:endParaRPr/>
          </a:p>
        </p:txBody>
      </p:sp>
      <p:sp>
        <p:nvSpPr>
          <p:cNvPr id="461" name="Google Shape;461;p65"/>
          <p:cNvSpPr txBox="1"/>
          <p:nvPr/>
        </p:nvSpPr>
        <p:spPr>
          <a:xfrm>
            <a:off x="5500213" y="3274933"/>
            <a:ext cx="396000" cy="253800"/>
          </a:xfrm>
          <a:prstGeom prst="rect">
            <a:avLst/>
          </a:prstGeom>
          <a:solidFill>
            <a:srgbClr val="F39A34">
              <a:alpha val="80000"/>
            </a:srgbClr>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4</a:t>
            </a:r>
            <a:endParaRPr/>
          </a:p>
        </p:txBody>
      </p:sp>
      <p:sp>
        <p:nvSpPr>
          <p:cNvPr id="462" name="Google Shape;462;p65"/>
          <p:cNvSpPr txBox="1"/>
          <p:nvPr/>
        </p:nvSpPr>
        <p:spPr>
          <a:xfrm>
            <a:off x="6225193" y="4829121"/>
            <a:ext cx="876900" cy="253800"/>
          </a:xfrm>
          <a:prstGeom prst="rect">
            <a:avLst/>
          </a:prstGeom>
          <a:solidFill>
            <a:srgbClr val="F39A34">
              <a:alpha val="80000"/>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20 total</a:t>
            </a:r>
            <a:endParaRPr/>
          </a:p>
        </p:txBody>
      </p:sp>
      <p:sp>
        <p:nvSpPr>
          <p:cNvPr id="463" name="Google Shape;463;p65"/>
          <p:cNvSpPr txBox="1"/>
          <p:nvPr/>
        </p:nvSpPr>
        <p:spPr>
          <a:xfrm>
            <a:off x="7240909" y="320453"/>
            <a:ext cx="745800" cy="253800"/>
          </a:xfrm>
          <a:prstGeom prst="rect">
            <a:avLst/>
          </a:prstGeom>
          <a:solidFill>
            <a:srgbClr val="97DD36">
              <a:alpha val="80000"/>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a:solidFill>
                  <a:schemeClr val="dk1"/>
                </a:solidFill>
                <a:latin typeface="Calibri"/>
                <a:ea typeface="Calibri"/>
                <a:cs typeface="Calibri"/>
                <a:sym typeface="Calibri"/>
              </a:rPr>
              <a:t>13 total</a:t>
            </a:r>
            <a:endParaRPr/>
          </a:p>
        </p:txBody>
      </p:sp>
      <p:sp>
        <p:nvSpPr>
          <p:cNvPr id="464" name="Google Shape;464;p65"/>
          <p:cNvSpPr txBox="1"/>
          <p:nvPr/>
        </p:nvSpPr>
        <p:spPr>
          <a:xfrm>
            <a:off x="340786" y="343304"/>
            <a:ext cx="2862300" cy="204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a:solidFill>
                  <a:schemeClr val="dk1"/>
                </a:solidFill>
                <a:latin typeface="Calibri"/>
                <a:ea typeface="Calibri"/>
                <a:cs typeface="Calibri"/>
                <a:sym typeface="Calibri"/>
              </a:rPr>
              <a:t>Participants by US Region</a:t>
            </a:r>
            <a:endParaRPr sz="2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6"/>
          <p:cNvSpPr txBox="1">
            <a:spLocks noGrp="1"/>
          </p:cNvSpPr>
          <p:nvPr>
            <p:ph type="body" idx="1"/>
          </p:nvPr>
        </p:nvSpPr>
        <p:spPr>
          <a:xfrm>
            <a:off x="340786" y="163304"/>
            <a:ext cx="8439000" cy="686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Clr>
                <a:schemeClr val="dk2"/>
              </a:buClr>
              <a:buSzPts val="3600"/>
              <a:buNone/>
            </a:pPr>
            <a:r>
              <a:rPr lang="en">
                <a:solidFill>
                  <a:schemeClr val="dk1"/>
                </a:solidFill>
              </a:rPr>
              <a:t>Four Themes</a:t>
            </a:r>
            <a:endParaRPr>
              <a:solidFill>
                <a:schemeClr val="dk1"/>
              </a:solidFill>
            </a:endParaRPr>
          </a:p>
        </p:txBody>
      </p:sp>
      <p:sp>
        <p:nvSpPr>
          <p:cNvPr id="471" name="Google Shape;471;p66"/>
          <p:cNvSpPr txBox="1">
            <a:spLocks noGrp="1"/>
          </p:cNvSpPr>
          <p:nvPr>
            <p:ph type="body" idx="2"/>
          </p:nvPr>
        </p:nvSpPr>
        <p:spPr>
          <a:xfrm>
            <a:off x="335471" y="1049619"/>
            <a:ext cx="8439000" cy="3356400"/>
          </a:xfrm>
          <a:prstGeom prst="rect">
            <a:avLst/>
          </a:prstGeom>
          <a:noFill/>
          <a:ln>
            <a:noFill/>
          </a:ln>
        </p:spPr>
        <p:txBody>
          <a:bodyPr spcFirstLastPara="1" wrap="square" lIns="91425" tIns="45700" rIns="91425" bIns="45700" anchor="t" anchorCtr="0">
            <a:normAutofit lnSpcReduction="20000"/>
          </a:bodyPr>
          <a:lstStyle/>
          <a:p>
            <a:pPr marL="457200" lvl="0" indent="-457200" algn="l" rtl="0">
              <a:spcBef>
                <a:spcPts val="0"/>
              </a:spcBef>
              <a:spcAft>
                <a:spcPts val="0"/>
              </a:spcAft>
              <a:buSzPts val="2000"/>
              <a:buAutoNum type="arabicPeriod"/>
            </a:pPr>
            <a:r>
              <a:rPr lang="en" sz="2000" b="1"/>
              <a:t>Things that constrain creating archival description </a:t>
            </a:r>
            <a:endParaRPr sz="2000" i="1"/>
          </a:p>
          <a:p>
            <a:pPr marL="457200" lvl="0" indent="-330200" algn="l" rtl="0">
              <a:spcBef>
                <a:spcPts val="400"/>
              </a:spcBef>
              <a:spcAft>
                <a:spcPts val="0"/>
              </a:spcAft>
              <a:buClr>
                <a:schemeClr val="dk1"/>
              </a:buClr>
              <a:buSzPts val="2000"/>
              <a:buNone/>
            </a:pPr>
            <a:endParaRPr sz="2000" b="1"/>
          </a:p>
          <a:p>
            <a:pPr marL="457200" lvl="0" indent="-457200" algn="l" rtl="0">
              <a:spcBef>
                <a:spcPts val="400"/>
              </a:spcBef>
              <a:spcAft>
                <a:spcPts val="0"/>
              </a:spcAft>
              <a:buSzPts val="2000"/>
              <a:buAutoNum type="arabicPeriod"/>
            </a:pPr>
            <a:r>
              <a:rPr lang="en" sz="2000" b="1"/>
              <a:t>Things that enable creating archival description </a:t>
            </a:r>
            <a:endParaRPr sz="2000"/>
          </a:p>
          <a:p>
            <a:pPr marL="457200" lvl="0" indent="-330200" algn="l" rtl="0">
              <a:spcBef>
                <a:spcPts val="400"/>
              </a:spcBef>
              <a:spcAft>
                <a:spcPts val="0"/>
              </a:spcAft>
              <a:buClr>
                <a:schemeClr val="dk1"/>
              </a:buClr>
              <a:buSzPts val="2000"/>
              <a:buNone/>
            </a:pPr>
            <a:endParaRPr sz="2000" b="1"/>
          </a:p>
          <a:p>
            <a:pPr marL="457200" lvl="0" indent="-457200" algn="l" rtl="0">
              <a:spcBef>
                <a:spcPts val="400"/>
              </a:spcBef>
              <a:spcAft>
                <a:spcPts val="0"/>
              </a:spcAft>
              <a:buSzPts val="2000"/>
              <a:buAutoNum type="arabicPeriod"/>
            </a:pPr>
            <a:r>
              <a:rPr lang="en" sz="2000" b="1"/>
              <a:t>Incentives to participate in aggregation (current or perceived)  </a:t>
            </a:r>
            <a:endParaRPr sz="2000"/>
          </a:p>
          <a:p>
            <a:pPr marL="457200" lvl="0" indent="-330200" algn="l" rtl="0">
              <a:spcBef>
                <a:spcPts val="400"/>
              </a:spcBef>
              <a:spcAft>
                <a:spcPts val="0"/>
              </a:spcAft>
              <a:buClr>
                <a:schemeClr val="dk1"/>
              </a:buClr>
              <a:buSzPts val="2000"/>
              <a:buNone/>
            </a:pPr>
            <a:endParaRPr sz="2000" b="1"/>
          </a:p>
          <a:p>
            <a:pPr marL="457200" lvl="0" indent="-457200" algn="l" rtl="0">
              <a:spcBef>
                <a:spcPts val="400"/>
              </a:spcBef>
              <a:spcAft>
                <a:spcPts val="0"/>
              </a:spcAft>
              <a:buSzPts val="2000"/>
              <a:buAutoNum type="arabicPeriod"/>
            </a:pPr>
            <a:r>
              <a:rPr lang="en" sz="2000" b="1"/>
              <a:t>Disincentives to participating in aggregation (current or perceived)</a:t>
            </a:r>
            <a:r>
              <a:rPr lang="en" sz="2000"/>
              <a:t> </a:t>
            </a:r>
            <a:endParaRPr sz="2000" b="1" i="1"/>
          </a:p>
          <a:p>
            <a:pPr marL="342900" lvl="0" indent="-190500" algn="l" rtl="0">
              <a:spcBef>
                <a:spcPts val="480"/>
              </a:spcBef>
              <a:spcAft>
                <a:spcPts val="1200"/>
              </a:spcAft>
              <a:buClr>
                <a:schemeClr val="dk1"/>
              </a:buClr>
              <a:buSzPts val="2400"/>
              <a:buFont typeface="Arial"/>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7"/>
          <p:cNvSpPr txBox="1">
            <a:spLocks noGrp="1"/>
          </p:cNvSpPr>
          <p:nvPr>
            <p:ph type="body" idx="1"/>
          </p:nvPr>
        </p:nvSpPr>
        <p:spPr>
          <a:xfrm>
            <a:off x="259386" y="106479"/>
            <a:ext cx="8439000" cy="686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Clr>
                <a:schemeClr val="dk2"/>
              </a:buClr>
              <a:buSzPts val="3600"/>
              <a:buNone/>
            </a:pPr>
            <a:r>
              <a:rPr lang="en">
                <a:solidFill>
                  <a:schemeClr val="dk1"/>
                </a:solidFill>
              </a:rPr>
              <a:t>Description constrainers</a:t>
            </a:r>
            <a:endParaRPr>
              <a:solidFill>
                <a:schemeClr val="dk1"/>
              </a:solidFill>
            </a:endParaRPr>
          </a:p>
        </p:txBody>
      </p:sp>
      <p:sp>
        <p:nvSpPr>
          <p:cNvPr id="477" name="Google Shape;477;p67"/>
          <p:cNvSpPr txBox="1">
            <a:spLocks noGrp="1"/>
          </p:cNvSpPr>
          <p:nvPr>
            <p:ph type="body" idx="2"/>
          </p:nvPr>
        </p:nvSpPr>
        <p:spPr>
          <a:xfrm>
            <a:off x="311161" y="667122"/>
            <a:ext cx="8439000" cy="1542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Font typeface="Arial"/>
              <a:buChar char="•"/>
            </a:pPr>
            <a:r>
              <a:rPr lang="en"/>
              <a:t>Complex workflows / workarounds (n=29)</a:t>
            </a:r>
            <a:endParaRPr/>
          </a:p>
          <a:p>
            <a:pPr marL="342900" lvl="0" indent="-342900" algn="l" rtl="0">
              <a:spcBef>
                <a:spcPts val="480"/>
              </a:spcBef>
              <a:spcAft>
                <a:spcPts val="0"/>
              </a:spcAft>
              <a:buClr>
                <a:schemeClr val="dk1"/>
              </a:buClr>
              <a:buSzPts val="2400"/>
              <a:buFont typeface="Arial"/>
              <a:buChar char="•"/>
            </a:pPr>
            <a:r>
              <a:rPr lang="en"/>
              <a:t>Dealing with legacy description (n=19)</a:t>
            </a:r>
            <a:endParaRPr/>
          </a:p>
          <a:p>
            <a:pPr marL="342900" lvl="0" indent="-342900" algn="l" rtl="0">
              <a:spcBef>
                <a:spcPts val="480"/>
              </a:spcBef>
              <a:spcAft>
                <a:spcPts val="1200"/>
              </a:spcAft>
              <a:buClr>
                <a:schemeClr val="dk1"/>
              </a:buClr>
              <a:buSzPts val="2400"/>
              <a:buFont typeface="Arial"/>
              <a:buChar char="•"/>
            </a:pPr>
            <a:r>
              <a:rPr lang="en"/>
              <a:t>Lack of control over IT / software (n=16)</a:t>
            </a:r>
            <a:endParaRPr/>
          </a:p>
        </p:txBody>
      </p:sp>
      <p:sp>
        <p:nvSpPr>
          <p:cNvPr id="478" name="Google Shape;478;p67"/>
          <p:cNvSpPr txBox="1"/>
          <p:nvPr/>
        </p:nvSpPr>
        <p:spPr>
          <a:xfrm>
            <a:off x="352491" y="2228550"/>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 sz="3600" b="1">
                <a:solidFill>
                  <a:schemeClr val="dk1"/>
                </a:solidFill>
                <a:latin typeface="Arial"/>
                <a:ea typeface="Arial"/>
                <a:cs typeface="Arial"/>
                <a:sym typeface="Arial"/>
              </a:rPr>
              <a:t>Description enablers</a:t>
            </a:r>
            <a:endParaRPr>
              <a:solidFill>
                <a:schemeClr val="dk1"/>
              </a:solidFill>
            </a:endParaRPr>
          </a:p>
        </p:txBody>
      </p:sp>
      <p:sp>
        <p:nvSpPr>
          <p:cNvPr id="479" name="Google Shape;479;p67"/>
          <p:cNvSpPr txBox="1"/>
          <p:nvPr/>
        </p:nvSpPr>
        <p:spPr>
          <a:xfrm>
            <a:off x="352500" y="2828949"/>
            <a:ext cx="8439000" cy="1367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Collection Management Systems (n=21)</a:t>
            </a:r>
            <a:endParaRPr/>
          </a:p>
          <a:p>
            <a:pPr marL="342900" marR="0" lvl="0" indent="-342900" algn="l" rtl="0">
              <a:spcBef>
                <a:spcPts val="480"/>
              </a:spcBef>
              <a:spcAft>
                <a:spcPts val="0"/>
              </a:spcAft>
              <a:buClr>
                <a:schemeClr val="dk1"/>
              </a:buClr>
              <a:buSzPts val="2400"/>
              <a:buFont typeface="Arial"/>
              <a:buChar char="•"/>
            </a:pPr>
            <a:r>
              <a:rPr lang="en" sz="2400">
                <a:solidFill>
                  <a:schemeClr val="dk1"/>
                </a:solidFill>
                <a:latin typeface="Arial"/>
                <a:ea typeface="Arial"/>
                <a:cs typeface="Arial"/>
                <a:sym typeface="Arial"/>
              </a:rPr>
              <a:t>Worksheets / templates (n=14)</a:t>
            </a:r>
            <a:endParaRPr/>
          </a:p>
          <a:p>
            <a:pPr marL="342900" marR="0" lvl="0" indent="-342900" algn="l" rtl="0">
              <a:spcBef>
                <a:spcPts val="480"/>
              </a:spcBef>
              <a:spcAft>
                <a:spcPts val="0"/>
              </a:spcAft>
              <a:buClr>
                <a:schemeClr val="dk1"/>
              </a:buClr>
              <a:buSzPts val="2400"/>
              <a:buFont typeface="Arial"/>
              <a:buChar char="•"/>
            </a:pPr>
            <a:r>
              <a:rPr lang="en" sz="2400">
                <a:solidFill>
                  <a:schemeClr val="dk1"/>
                </a:solidFill>
                <a:latin typeface="Arial"/>
                <a:ea typeface="Arial"/>
                <a:cs typeface="Arial"/>
                <a:sym typeface="Arial"/>
              </a:rPr>
              <a:t>Documentation / manuals (n=8)</a:t>
            </a:r>
            <a:endParaRPr/>
          </a:p>
        </p:txBody>
      </p:sp>
      <p:sp>
        <p:nvSpPr>
          <p:cNvPr id="480" name="Google Shape;480;p67"/>
          <p:cNvSpPr txBox="1"/>
          <p:nvPr/>
        </p:nvSpPr>
        <p:spPr>
          <a:xfrm>
            <a:off x="4899275" y="4264025"/>
            <a:ext cx="3981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dk1"/>
                </a:solidFill>
                <a:highlight>
                  <a:srgbClr val="EDEBE9"/>
                </a:highlight>
              </a:rPr>
              <a:t>n=number of focus group interview participants </a:t>
            </a:r>
            <a:r>
              <a:rPr lang="en" sz="1300">
                <a:solidFill>
                  <a:schemeClr val="dk1"/>
                </a:solidFill>
                <a:highlight>
                  <a:srgbClr val="EDEBE9"/>
                </a:highlight>
              </a:rPr>
              <a:t>​</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0"/>
          <p:cNvSpPr txBox="1">
            <a:spLocks noGrp="1"/>
          </p:cNvSpPr>
          <p:nvPr>
            <p:ph type="body" idx="4294967295"/>
          </p:nvPr>
        </p:nvSpPr>
        <p:spPr>
          <a:xfrm>
            <a:off x="931875" y="1623800"/>
            <a:ext cx="7314000" cy="1234800"/>
          </a:xfrm>
          <a:prstGeom prst="rect">
            <a:avLst/>
          </a:prstGeom>
          <a:solidFill>
            <a:srgbClr val="FFFFFF"/>
          </a:solidFill>
          <a:ln w="101600" cap="flat" cmpd="sng">
            <a:solidFill>
              <a:srgbClr val="195A88"/>
            </a:solidFill>
            <a:prstDash val="solid"/>
            <a:miter lim="800000"/>
            <a:headEnd type="none" w="sm" len="sm"/>
            <a:tailEnd type="none" w="sm" len="sm"/>
          </a:ln>
        </p:spPr>
        <p:txBody>
          <a:bodyPr spcFirstLastPara="1" wrap="square" lIns="342900" tIns="205725" rIns="342900" bIns="205725" anchor="ctr" anchorCtr="0">
            <a:normAutofit/>
          </a:bodyPr>
          <a:lstStyle/>
          <a:p>
            <a:pPr marL="0" lvl="0" indent="0" algn="l" rtl="0">
              <a:spcBef>
                <a:spcPts val="0"/>
              </a:spcBef>
              <a:spcAft>
                <a:spcPts val="0"/>
              </a:spcAft>
              <a:buClr>
                <a:schemeClr val="accent2"/>
              </a:buClr>
              <a:buSzPts val="4400"/>
              <a:buNone/>
            </a:pPr>
            <a:r>
              <a:rPr lang="en"/>
              <a:t>  </a:t>
            </a:r>
            <a:endParaRPr/>
          </a:p>
          <a:p>
            <a:pPr marL="0" lvl="0" indent="0" algn="l" rtl="0">
              <a:spcBef>
                <a:spcPts val="1200"/>
              </a:spcBef>
              <a:spcAft>
                <a:spcPts val="1200"/>
              </a:spcAft>
              <a:buClr>
                <a:schemeClr val="accent2"/>
              </a:buClr>
              <a:buSzPts val="4400"/>
              <a:buNone/>
            </a:pPr>
            <a:endParaRPr/>
          </a:p>
        </p:txBody>
      </p:sp>
      <p:sp>
        <p:nvSpPr>
          <p:cNvPr id="325" name="Google Shape;325;p50"/>
          <p:cNvSpPr txBox="1">
            <a:spLocks noGrp="1"/>
          </p:cNvSpPr>
          <p:nvPr>
            <p:ph type="title"/>
          </p:nvPr>
        </p:nvSpPr>
        <p:spPr>
          <a:xfrm>
            <a:off x="311700" y="1769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solidFill>
                  <a:srgbClr val="236192"/>
                </a:solidFill>
              </a:rPr>
              <a:t>Project context </a:t>
            </a:r>
            <a:endParaRPr b="1">
              <a:solidFill>
                <a:srgbClr val="236192"/>
              </a:solidFill>
            </a:endParaRPr>
          </a:p>
        </p:txBody>
      </p:sp>
      <p:pic>
        <p:nvPicPr>
          <p:cNvPr id="326" name="Google Shape;326;p50"/>
          <p:cNvPicPr preferRelativeResize="0"/>
          <p:nvPr/>
        </p:nvPicPr>
        <p:blipFill>
          <a:blip r:embed="rId3">
            <a:alphaModFix/>
          </a:blip>
          <a:stretch>
            <a:fillRect/>
          </a:stretch>
        </p:blipFill>
        <p:spPr>
          <a:xfrm>
            <a:off x="0" y="5000625"/>
            <a:ext cx="9144000" cy="142875"/>
          </a:xfrm>
          <a:prstGeom prst="rect">
            <a:avLst/>
          </a:prstGeom>
          <a:noFill/>
          <a:ln>
            <a:noFill/>
          </a:ln>
        </p:spPr>
      </p:pic>
      <p:sp>
        <p:nvSpPr>
          <p:cNvPr id="327" name="Google Shape;327;p50"/>
          <p:cNvSpPr txBox="1"/>
          <p:nvPr/>
        </p:nvSpPr>
        <p:spPr>
          <a:xfrm>
            <a:off x="873199" y="3707425"/>
            <a:ext cx="3646800" cy="377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000"/>
              <a:buFont typeface="Arial"/>
              <a:buNone/>
            </a:pPr>
            <a:r>
              <a:rPr lang="en" sz="2000">
                <a:solidFill>
                  <a:schemeClr val="dk1"/>
                </a:solidFill>
              </a:rPr>
              <a:t>Adrian Turner</a:t>
            </a:r>
            <a:r>
              <a:rPr lang="en" sz="2000" b="0" i="0" u="none" strike="noStrike" cap="none">
                <a:solidFill>
                  <a:schemeClr val="dk1"/>
                </a:solidFill>
                <a:latin typeface="Arial"/>
                <a:ea typeface="Arial"/>
                <a:cs typeface="Arial"/>
                <a:sym typeface="Arial"/>
              </a:rPr>
              <a:t> </a:t>
            </a:r>
            <a:r>
              <a:rPr lang="en" sz="2000">
                <a:solidFill>
                  <a:schemeClr val="dk1"/>
                </a:solidFill>
              </a:rPr>
              <a:t>(he/him)</a:t>
            </a:r>
            <a:endParaRPr sz="1100"/>
          </a:p>
          <a:p>
            <a:pPr marL="0" marR="0" lvl="0" indent="0" algn="l" rtl="0">
              <a:spcBef>
                <a:spcPts val="300"/>
              </a:spcBef>
              <a:spcAft>
                <a:spcPts val="0"/>
              </a:spcAft>
              <a:buClr>
                <a:schemeClr val="dk1"/>
              </a:buClr>
              <a:buSzPts val="1500"/>
              <a:buFont typeface="Arial"/>
              <a:buNone/>
            </a:pPr>
            <a:r>
              <a:rPr lang="en" sz="1500">
                <a:solidFill>
                  <a:schemeClr val="dk1"/>
                </a:solidFill>
              </a:rPr>
              <a:t>Senior Product Manager</a:t>
            </a:r>
            <a:endParaRPr sz="1100"/>
          </a:p>
          <a:p>
            <a:pPr marL="0" marR="0" lvl="0" indent="0" algn="l" rtl="0">
              <a:spcBef>
                <a:spcPts val="300"/>
              </a:spcBef>
              <a:spcAft>
                <a:spcPts val="0"/>
              </a:spcAft>
              <a:buClr>
                <a:schemeClr val="dk1"/>
              </a:buClr>
              <a:buSzPts val="1500"/>
              <a:buFont typeface="Arial"/>
              <a:buNone/>
            </a:pPr>
            <a:r>
              <a:rPr lang="en" sz="1500">
                <a:solidFill>
                  <a:schemeClr val="dk1"/>
                </a:solidFill>
              </a:rPr>
              <a:t>California Digital Library</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8"/>
          <p:cNvSpPr txBox="1">
            <a:spLocks noGrp="1"/>
          </p:cNvSpPr>
          <p:nvPr>
            <p:ph type="body" idx="1"/>
          </p:nvPr>
        </p:nvSpPr>
        <p:spPr>
          <a:xfrm>
            <a:off x="340778" y="99075"/>
            <a:ext cx="6068400" cy="722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Clr>
                <a:schemeClr val="dk2"/>
              </a:buClr>
              <a:buSzPts val="3600"/>
              <a:buNone/>
            </a:pPr>
            <a:r>
              <a:rPr lang="en">
                <a:solidFill>
                  <a:schemeClr val="dk1"/>
                </a:solidFill>
              </a:rPr>
              <a:t>Incentives to participate</a:t>
            </a:r>
            <a:endParaRPr>
              <a:solidFill>
                <a:schemeClr val="dk1"/>
              </a:solidFill>
            </a:endParaRPr>
          </a:p>
        </p:txBody>
      </p:sp>
      <p:sp>
        <p:nvSpPr>
          <p:cNvPr id="486" name="Google Shape;486;p68"/>
          <p:cNvSpPr txBox="1">
            <a:spLocks noGrp="1"/>
          </p:cNvSpPr>
          <p:nvPr>
            <p:ph type="body" idx="2"/>
          </p:nvPr>
        </p:nvSpPr>
        <p:spPr>
          <a:xfrm>
            <a:off x="296386" y="741122"/>
            <a:ext cx="8439000" cy="1542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Font typeface="Arial"/>
              <a:buChar char="•"/>
            </a:pPr>
            <a:r>
              <a:rPr lang="en"/>
              <a:t>Increased visibility / awareness of collections (n=25)</a:t>
            </a:r>
            <a:endParaRPr/>
          </a:p>
          <a:p>
            <a:pPr marL="342900" lvl="0" indent="-342900" algn="l" rtl="0">
              <a:spcBef>
                <a:spcPts val="480"/>
              </a:spcBef>
              <a:spcAft>
                <a:spcPts val="0"/>
              </a:spcAft>
              <a:buClr>
                <a:schemeClr val="dk1"/>
              </a:buClr>
              <a:buSzPts val="2400"/>
              <a:buFont typeface="Arial"/>
              <a:buChar char="•"/>
            </a:pPr>
            <a:r>
              <a:rPr lang="en"/>
              <a:t>Uncovering connections between collections (n=22)</a:t>
            </a:r>
            <a:endParaRPr/>
          </a:p>
          <a:p>
            <a:pPr marL="342900" lvl="0" indent="-342900" algn="l" rtl="0">
              <a:spcBef>
                <a:spcPts val="480"/>
              </a:spcBef>
              <a:spcAft>
                <a:spcPts val="1200"/>
              </a:spcAft>
              <a:buClr>
                <a:schemeClr val="dk1"/>
              </a:buClr>
              <a:buSzPts val="2400"/>
              <a:buFont typeface="Arial"/>
              <a:buChar char="•"/>
            </a:pPr>
            <a:r>
              <a:rPr lang="en"/>
              <a:t>Ease of contributing records </a:t>
            </a:r>
            <a:r>
              <a:rPr lang="en" i="1"/>
              <a:t>in an automated way </a:t>
            </a:r>
            <a:r>
              <a:rPr lang="en"/>
              <a:t>(n=21)</a:t>
            </a:r>
            <a:endParaRPr/>
          </a:p>
        </p:txBody>
      </p:sp>
      <p:sp>
        <p:nvSpPr>
          <p:cNvPr id="487" name="Google Shape;487;p68"/>
          <p:cNvSpPr txBox="1"/>
          <p:nvPr/>
        </p:nvSpPr>
        <p:spPr>
          <a:xfrm>
            <a:off x="364066" y="2283125"/>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 sz="3600" b="1">
                <a:solidFill>
                  <a:schemeClr val="dk1"/>
                </a:solidFill>
                <a:latin typeface="Arial"/>
                <a:ea typeface="Arial"/>
                <a:cs typeface="Arial"/>
                <a:sym typeface="Arial"/>
              </a:rPr>
              <a:t>Disincentives to participate</a:t>
            </a:r>
            <a:endParaRPr>
              <a:solidFill>
                <a:schemeClr val="dk1"/>
              </a:solidFill>
            </a:endParaRPr>
          </a:p>
        </p:txBody>
      </p:sp>
      <p:sp>
        <p:nvSpPr>
          <p:cNvPr id="488" name="Google Shape;488;p68"/>
          <p:cNvSpPr txBox="1"/>
          <p:nvPr/>
        </p:nvSpPr>
        <p:spPr>
          <a:xfrm>
            <a:off x="364075" y="2888149"/>
            <a:ext cx="8439000" cy="1285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Data requirements (n=19)</a:t>
            </a:r>
            <a:endParaRPr/>
          </a:p>
          <a:p>
            <a:pPr marL="342900" marR="0" lvl="0" indent="-342900" algn="l" rtl="0">
              <a:spcBef>
                <a:spcPts val="480"/>
              </a:spcBef>
              <a:spcAft>
                <a:spcPts val="0"/>
              </a:spcAft>
              <a:buClr>
                <a:schemeClr val="dk1"/>
              </a:buClr>
              <a:buSzPts val="2400"/>
              <a:buFont typeface="Arial"/>
              <a:buChar char="•"/>
            </a:pPr>
            <a:r>
              <a:rPr lang="en" sz="2400">
                <a:solidFill>
                  <a:schemeClr val="dk1"/>
                </a:solidFill>
                <a:latin typeface="Arial"/>
                <a:ea typeface="Arial"/>
                <a:cs typeface="Arial"/>
                <a:sym typeface="Arial"/>
              </a:rPr>
              <a:t>Difficult to edit / update records(n=14)</a:t>
            </a:r>
            <a:endParaRPr/>
          </a:p>
          <a:p>
            <a:pPr marL="342900" marR="0" lvl="0" indent="-342900" algn="l" rtl="0">
              <a:spcBef>
                <a:spcPts val="480"/>
              </a:spcBef>
              <a:spcAft>
                <a:spcPts val="0"/>
              </a:spcAft>
              <a:buClr>
                <a:schemeClr val="dk1"/>
              </a:buClr>
              <a:buSzPts val="2400"/>
              <a:buFont typeface="Arial"/>
              <a:buChar char="•"/>
            </a:pPr>
            <a:r>
              <a:rPr lang="en" sz="2400">
                <a:solidFill>
                  <a:schemeClr val="dk1"/>
                </a:solidFill>
                <a:latin typeface="Arial"/>
                <a:ea typeface="Arial"/>
                <a:cs typeface="Arial"/>
                <a:sym typeface="Arial"/>
              </a:rPr>
              <a:t>Difficult to submit records (n=8)</a:t>
            </a:r>
            <a:endParaRPr/>
          </a:p>
        </p:txBody>
      </p:sp>
      <p:sp>
        <p:nvSpPr>
          <p:cNvPr id="489" name="Google Shape;489;p68"/>
          <p:cNvSpPr txBox="1"/>
          <p:nvPr/>
        </p:nvSpPr>
        <p:spPr>
          <a:xfrm>
            <a:off x="4840050" y="4290575"/>
            <a:ext cx="42627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b="1">
                <a:solidFill>
                  <a:schemeClr val="dk1"/>
                </a:solidFill>
                <a:highlight>
                  <a:srgbClr val="EDEBE9"/>
                </a:highlight>
              </a:rPr>
              <a:t>n=number of focus group interview participants </a:t>
            </a:r>
            <a:r>
              <a:rPr lang="en" sz="1300">
                <a:solidFill>
                  <a:schemeClr val="dk1"/>
                </a:solidFill>
                <a:highlight>
                  <a:srgbClr val="EDEBE9"/>
                </a:highlight>
              </a:rPr>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9"/>
          <p:cNvSpPr txBox="1">
            <a:spLocks noGrp="1"/>
          </p:cNvSpPr>
          <p:nvPr>
            <p:ph type="body" idx="1"/>
          </p:nvPr>
        </p:nvSpPr>
        <p:spPr>
          <a:xfrm>
            <a:off x="236445" y="623296"/>
            <a:ext cx="6130500" cy="623400"/>
          </a:xfrm>
          <a:prstGeom prst="rect">
            <a:avLst/>
          </a:prstGeom>
          <a:noFill/>
          <a:ln w="28575" cap="flat" cmpd="sng">
            <a:solidFill>
              <a:srgbClr val="FFFFFF"/>
            </a:solidFill>
            <a:prstDash val="solid"/>
            <a:round/>
            <a:headEnd type="none" w="sm" len="sm"/>
            <a:tailEnd type="none" w="sm" len="sm"/>
          </a:ln>
        </p:spPr>
        <p:txBody>
          <a:bodyPr spcFirstLastPara="1" wrap="square" lIns="205725" tIns="34275" rIns="205725" bIns="34275"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
              <a:t>User/Researchers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70"/>
          <p:cNvSpPr txBox="1"/>
          <p:nvPr/>
        </p:nvSpPr>
        <p:spPr>
          <a:xfrm>
            <a:off x="392557" y="722909"/>
            <a:ext cx="2856900" cy="3697800"/>
          </a:xfrm>
          <a:prstGeom prst="rect">
            <a:avLst/>
          </a:prstGeom>
          <a:noFill/>
          <a:ln>
            <a:noFill/>
          </a:ln>
        </p:spPr>
        <p:txBody>
          <a:bodyPr spcFirstLastPara="1" wrap="square" lIns="68575" tIns="34275" rIns="68575" bIns="34275" anchor="ctr" anchorCtr="0">
            <a:normAutofit/>
          </a:bodyPr>
          <a:lstStyle/>
          <a:p>
            <a:pPr marL="0" marR="0" lvl="0" indent="0" algn="r" rtl="0">
              <a:lnSpc>
                <a:spcPct val="90000"/>
              </a:lnSpc>
              <a:spcBef>
                <a:spcPts val="0"/>
              </a:spcBef>
              <a:spcAft>
                <a:spcPts val="0"/>
              </a:spcAft>
              <a:buNone/>
            </a:pPr>
            <a:r>
              <a:rPr lang="en" sz="3300" b="1" i="0" u="none" strike="noStrike" cap="none">
                <a:solidFill>
                  <a:srgbClr val="4472C4"/>
                </a:solidFill>
                <a:latin typeface="Arial"/>
                <a:ea typeface="Arial"/>
                <a:cs typeface="Arial"/>
                <a:sym typeface="Arial"/>
              </a:rPr>
              <a:t>Researchers: Research Questions</a:t>
            </a:r>
            <a:endParaRPr sz="1100"/>
          </a:p>
        </p:txBody>
      </p:sp>
      <p:cxnSp>
        <p:nvCxnSpPr>
          <p:cNvPr id="502" name="Google Shape;502;p70"/>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503" name="Google Shape;503;p70"/>
          <p:cNvSpPr txBox="1"/>
          <p:nvPr/>
        </p:nvSpPr>
        <p:spPr>
          <a:xfrm>
            <a:off x="3732023" y="411481"/>
            <a:ext cx="5019600" cy="4009200"/>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None/>
            </a:pPr>
            <a:endParaRPr sz="21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 sz="2100" b="0" i="0" u="none" strike="noStrike" cap="none">
                <a:solidFill>
                  <a:schemeClr val="dk1"/>
                </a:solidFill>
                <a:latin typeface="Arial"/>
                <a:ea typeface="Arial"/>
                <a:cs typeface="Arial"/>
                <a:sym typeface="Arial"/>
              </a:rPr>
              <a:t>Who are the current users of finding aid aggregations? Do they align with the persona types and needs identified in recent archival persona work? </a:t>
            </a:r>
            <a:endParaRPr sz="1100"/>
          </a:p>
          <a:p>
            <a:pPr marL="0" marR="0" lvl="0" indent="0" algn="l" rtl="0">
              <a:spcBef>
                <a:spcPts val="0"/>
              </a:spcBef>
              <a:spcAft>
                <a:spcPts val="0"/>
              </a:spcAft>
              <a:buNone/>
            </a:pPr>
            <a:endParaRPr sz="21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21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 sz="2100" b="0" i="0" u="none" strike="noStrike" cap="none">
                <a:solidFill>
                  <a:schemeClr val="dk1"/>
                </a:solidFill>
                <a:latin typeface="Arial"/>
                <a:ea typeface="Arial"/>
                <a:cs typeface="Arial"/>
                <a:sym typeface="Arial"/>
              </a:rPr>
              <a:t>What are the benefits and challenges users face when searching for descriptions of archival materials within finding aid aggregations?</a:t>
            </a:r>
            <a:endParaRPr sz="1100"/>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1"/>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dk2"/>
              </a:buClr>
              <a:buSzPts val="3600"/>
              <a:buNone/>
            </a:pPr>
            <a:r>
              <a:rPr lang="en"/>
              <a:t>Data that describe need</a:t>
            </a:r>
            <a:endParaRPr/>
          </a:p>
        </p:txBody>
      </p:sp>
      <p:sp>
        <p:nvSpPr>
          <p:cNvPr id="510" name="Google Shape;510;p71"/>
          <p:cNvSpPr/>
          <p:nvPr/>
        </p:nvSpPr>
        <p:spPr>
          <a:xfrm>
            <a:off x="610528" y="1139559"/>
            <a:ext cx="8254800" cy="3024000"/>
          </a:xfrm>
          <a:prstGeom prst="rect">
            <a:avLst/>
          </a:prstGeom>
          <a:noFill/>
          <a:ln>
            <a:noFill/>
          </a:ln>
        </p:spPr>
        <p:txBody>
          <a:bodyPr spcFirstLastPara="1" wrap="square" lIns="68575" tIns="34275" rIns="68575" bIns="34275" anchor="t" anchorCtr="0">
            <a:noAutofit/>
          </a:bodyPr>
          <a:lstStyle/>
          <a:p>
            <a:pPr marL="342900" marR="0" lvl="0" indent="-342900" algn="l" rtl="0">
              <a:spcBef>
                <a:spcPts val="0"/>
              </a:spcBef>
              <a:spcAft>
                <a:spcPts val="0"/>
              </a:spcAft>
              <a:buClr>
                <a:schemeClr val="dk1"/>
              </a:buClr>
              <a:buSzPts val="2400"/>
              <a:buFont typeface="Arial"/>
              <a:buChar char="•"/>
            </a:pPr>
            <a:r>
              <a:rPr lang="en" sz="2400" b="1">
                <a:solidFill>
                  <a:schemeClr val="dk1"/>
                </a:solidFill>
                <a:latin typeface="Arial"/>
                <a:ea typeface="Arial"/>
                <a:cs typeface="Arial"/>
                <a:sym typeface="Arial"/>
              </a:rPr>
              <a:t>Demographics:</a:t>
            </a:r>
            <a:r>
              <a:rPr lang="en" sz="2400">
                <a:solidFill>
                  <a:schemeClr val="dk1"/>
                </a:solidFill>
                <a:latin typeface="Arial"/>
                <a:ea typeface="Arial"/>
                <a:cs typeface="Arial"/>
                <a:sym typeface="Arial"/>
              </a:rPr>
              <a:t> where are researchers located? How old are they? What is their profession?</a:t>
            </a:r>
            <a:endParaRPr sz="1100"/>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 sz="2400" b="1">
                <a:solidFill>
                  <a:schemeClr val="dk1"/>
                </a:solidFill>
                <a:latin typeface="Arial"/>
                <a:ea typeface="Arial"/>
                <a:cs typeface="Arial"/>
                <a:sym typeface="Arial"/>
              </a:rPr>
              <a:t>Purpose for researching: </a:t>
            </a:r>
            <a:r>
              <a:rPr lang="en" sz="2400">
                <a:solidFill>
                  <a:schemeClr val="dk1"/>
                </a:solidFill>
                <a:latin typeface="Arial"/>
                <a:ea typeface="Arial"/>
                <a:cs typeface="Arial"/>
                <a:sym typeface="Arial"/>
              </a:rPr>
              <a:t>Why are they using the aggregation site?</a:t>
            </a:r>
            <a:endParaRPr sz="1100"/>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 sz="2400" b="1">
                <a:solidFill>
                  <a:schemeClr val="dk1"/>
                </a:solidFill>
                <a:latin typeface="Arial"/>
                <a:ea typeface="Arial"/>
                <a:cs typeface="Arial"/>
                <a:sym typeface="Arial"/>
              </a:rPr>
              <a:t>Behaviors: </a:t>
            </a:r>
            <a:r>
              <a:rPr lang="en" sz="2400">
                <a:solidFill>
                  <a:schemeClr val="dk1"/>
                </a:solidFill>
                <a:latin typeface="Arial"/>
                <a:ea typeface="Arial"/>
                <a:cs typeface="Arial"/>
                <a:sym typeface="Arial"/>
              </a:rPr>
              <a:t>How frequently do they visit the site? Do they use other sites for their search? If yes, which ones?</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p72"/>
          <p:cNvSpPr txBox="1"/>
          <p:nvPr/>
        </p:nvSpPr>
        <p:spPr>
          <a:xfrm>
            <a:off x="392557" y="722908"/>
            <a:ext cx="2856900" cy="3697800"/>
          </a:xfrm>
          <a:prstGeom prst="rect">
            <a:avLst/>
          </a:prstGeom>
          <a:noFill/>
          <a:ln>
            <a:noFill/>
          </a:ln>
        </p:spPr>
        <p:txBody>
          <a:bodyPr spcFirstLastPara="1" wrap="square" lIns="68575" tIns="34275" rIns="68575" bIns="34275" anchor="ctr" anchorCtr="0">
            <a:normAutofit/>
          </a:bodyPr>
          <a:lstStyle/>
          <a:p>
            <a:pPr marL="0" marR="0" lvl="0" indent="0" algn="r" rtl="0">
              <a:lnSpc>
                <a:spcPct val="90000"/>
              </a:lnSpc>
              <a:spcBef>
                <a:spcPts val="0"/>
              </a:spcBef>
              <a:spcAft>
                <a:spcPts val="0"/>
              </a:spcAft>
              <a:buNone/>
            </a:pPr>
            <a:r>
              <a:rPr lang="en" sz="3300" b="1">
                <a:solidFill>
                  <a:srgbClr val="4472C4"/>
                </a:solidFill>
                <a:latin typeface="Arial"/>
                <a:ea typeface="Arial"/>
                <a:cs typeface="Arial"/>
                <a:sym typeface="Arial"/>
              </a:rPr>
              <a:t>Survey</a:t>
            </a:r>
            <a:endParaRPr sz="1100"/>
          </a:p>
          <a:p>
            <a:pPr marL="0" marR="0" lvl="0" indent="0" algn="r" rtl="0">
              <a:lnSpc>
                <a:spcPct val="90000"/>
              </a:lnSpc>
              <a:spcBef>
                <a:spcPts val="500"/>
              </a:spcBef>
              <a:spcAft>
                <a:spcPts val="0"/>
              </a:spcAft>
              <a:buNone/>
            </a:pPr>
            <a:r>
              <a:rPr lang="en" sz="3300" b="1">
                <a:solidFill>
                  <a:srgbClr val="4472C4"/>
                </a:solidFill>
                <a:latin typeface="Arial"/>
                <a:ea typeface="Arial"/>
                <a:cs typeface="Arial"/>
                <a:sym typeface="Arial"/>
              </a:rPr>
              <a:t>Methods</a:t>
            </a:r>
            <a:endParaRPr sz="1100"/>
          </a:p>
        </p:txBody>
      </p:sp>
      <p:cxnSp>
        <p:nvCxnSpPr>
          <p:cNvPr id="517" name="Google Shape;517;p72"/>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518" name="Google Shape;518;p72"/>
          <p:cNvSpPr txBox="1"/>
          <p:nvPr/>
        </p:nvSpPr>
        <p:spPr>
          <a:xfrm>
            <a:off x="3732022" y="240030"/>
            <a:ext cx="5170800" cy="4396800"/>
          </a:xfrm>
          <a:prstGeom prst="rect">
            <a:avLst/>
          </a:prstGeom>
          <a:noFill/>
          <a:ln>
            <a:noFill/>
          </a:ln>
        </p:spPr>
        <p:txBody>
          <a:bodyPr spcFirstLastPara="1" wrap="square" lIns="68575" tIns="34275" rIns="68575" bIns="34275" anchor="ctr" anchorCtr="0">
            <a:normAutofit lnSpcReduction="10000"/>
          </a:bodyPr>
          <a:lstStyle/>
          <a:p>
            <a:pPr marL="0" marR="0" lvl="0" indent="0" algn="l" rtl="0">
              <a:spcBef>
                <a:spcPts val="0"/>
              </a:spcBef>
              <a:spcAft>
                <a:spcPts val="0"/>
              </a:spcAft>
              <a:buNone/>
            </a:pPr>
            <a:endParaRPr sz="2100">
              <a:solidFill>
                <a:srgbClr val="000000"/>
              </a:solidFill>
              <a:latin typeface="Calibri"/>
              <a:ea typeface="Calibri"/>
              <a:cs typeface="Calibri"/>
              <a:sym typeface="Calibri"/>
            </a:endParaRPr>
          </a:p>
          <a:p>
            <a:pPr marL="0" marR="0" lvl="0" indent="0" algn="l" rtl="0">
              <a:spcBef>
                <a:spcPts val="0"/>
              </a:spcBef>
              <a:spcAft>
                <a:spcPts val="0"/>
              </a:spcAft>
              <a:buNone/>
            </a:pPr>
            <a:r>
              <a:rPr lang="en" sz="2100" b="1">
                <a:solidFill>
                  <a:schemeClr val="dk1"/>
                </a:solidFill>
                <a:latin typeface="Arial"/>
                <a:ea typeface="Arial"/>
                <a:cs typeface="Arial"/>
                <a:sym typeface="Arial"/>
              </a:rPr>
              <a:t>Purpose</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Capture data on users of online aggregators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Identify potential interviewees for qualitative analysis</a:t>
            </a:r>
            <a:endParaRPr sz="1100"/>
          </a:p>
          <a:p>
            <a:pPr marL="0" marR="0" lvl="0" indent="0" algn="l" rtl="0">
              <a:spcBef>
                <a:spcPts val="0"/>
              </a:spcBef>
              <a:spcAft>
                <a:spcPts val="0"/>
              </a:spcAft>
              <a:buNone/>
            </a:pPr>
            <a:endParaRPr sz="2100" b="1">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Design</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Hosted by 12 aggregators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Convenience sample</a:t>
            </a:r>
            <a:endParaRPr sz="1100"/>
          </a:p>
          <a:p>
            <a:pPr marL="685800" marR="0" lvl="1" indent="-336550" algn="l" rtl="0">
              <a:spcBef>
                <a:spcPts val="0"/>
              </a:spcBef>
              <a:spcAft>
                <a:spcPts val="0"/>
              </a:spcAft>
              <a:buClr>
                <a:schemeClr val="dk1"/>
              </a:buClr>
              <a:buSzPts val="2100"/>
              <a:buFont typeface="Arial"/>
              <a:buChar char="•"/>
            </a:pPr>
            <a:r>
              <a:rPr lang="en" sz="2100" b="0" i="0" u="none" strike="noStrike" cap="none">
                <a:solidFill>
                  <a:schemeClr val="dk1"/>
                </a:solidFill>
                <a:latin typeface="Arial"/>
                <a:ea typeface="Arial"/>
                <a:cs typeface="Arial"/>
                <a:sym typeface="Arial"/>
              </a:rPr>
              <a:t>Opt-in</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Opened March 18 - Closed on May 31</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~3,300 responses</a:t>
            </a:r>
            <a:endParaRPr sz="2100">
              <a:solidFill>
                <a:schemeClr val="dk1"/>
              </a:solidFill>
              <a:latin typeface="Arial"/>
              <a:ea typeface="Arial"/>
              <a:cs typeface="Arial"/>
              <a:sym typeface="Arial"/>
            </a:endParaRPr>
          </a:p>
          <a:p>
            <a:pPr marL="342900" marR="0" lvl="0" indent="-203200" algn="l" rtl="0">
              <a:spcBef>
                <a:spcPts val="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3"/>
        <p:cNvGrpSpPr/>
        <p:nvPr/>
      </p:nvGrpSpPr>
      <p:grpSpPr>
        <a:xfrm>
          <a:off x="0" y="0"/>
          <a:ext cx="0" cy="0"/>
          <a:chOff x="0" y="0"/>
          <a:chExt cx="0" cy="0"/>
        </a:xfrm>
      </p:grpSpPr>
      <p:sp>
        <p:nvSpPr>
          <p:cNvPr id="524" name="Google Shape;524;p73"/>
          <p:cNvSpPr txBox="1"/>
          <p:nvPr/>
        </p:nvSpPr>
        <p:spPr>
          <a:xfrm>
            <a:off x="392557" y="722908"/>
            <a:ext cx="2856900" cy="3697800"/>
          </a:xfrm>
          <a:prstGeom prst="rect">
            <a:avLst/>
          </a:prstGeom>
          <a:noFill/>
          <a:ln>
            <a:noFill/>
          </a:ln>
        </p:spPr>
        <p:txBody>
          <a:bodyPr spcFirstLastPara="1" wrap="square" lIns="68575" tIns="34275" rIns="68575" bIns="34275" anchor="ctr" anchorCtr="0">
            <a:normAutofit/>
          </a:bodyPr>
          <a:lstStyle/>
          <a:p>
            <a:pPr marL="0" marR="0" lvl="0" indent="0" algn="r" rtl="0">
              <a:lnSpc>
                <a:spcPct val="90000"/>
              </a:lnSpc>
              <a:spcBef>
                <a:spcPts val="0"/>
              </a:spcBef>
              <a:spcAft>
                <a:spcPts val="0"/>
              </a:spcAft>
              <a:buNone/>
            </a:pPr>
            <a:r>
              <a:rPr lang="en" sz="3300" b="1">
                <a:solidFill>
                  <a:srgbClr val="4472C4"/>
                </a:solidFill>
                <a:latin typeface="Arial"/>
                <a:ea typeface="Arial"/>
                <a:cs typeface="Arial"/>
                <a:sym typeface="Arial"/>
              </a:rPr>
              <a:t>Survey</a:t>
            </a:r>
            <a:endParaRPr sz="1100"/>
          </a:p>
          <a:p>
            <a:pPr marL="0" marR="0" lvl="0" indent="0" algn="r" rtl="0">
              <a:lnSpc>
                <a:spcPct val="90000"/>
              </a:lnSpc>
              <a:spcBef>
                <a:spcPts val="500"/>
              </a:spcBef>
              <a:spcAft>
                <a:spcPts val="0"/>
              </a:spcAft>
              <a:buNone/>
            </a:pPr>
            <a:r>
              <a:rPr lang="en" sz="3300" b="1">
                <a:solidFill>
                  <a:srgbClr val="4472C4"/>
                </a:solidFill>
                <a:latin typeface="Arial"/>
                <a:ea typeface="Arial"/>
                <a:cs typeface="Arial"/>
                <a:sym typeface="Arial"/>
              </a:rPr>
              <a:t>Questions</a:t>
            </a:r>
            <a:endParaRPr sz="1100"/>
          </a:p>
        </p:txBody>
      </p:sp>
      <p:cxnSp>
        <p:nvCxnSpPr>
          <p:cNvPr id="525" name="Google Shape;525;p73"/>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526" name="Google Shape;526;p73"/>
          <p:cNvSpPr txBox="1"/>
          <p:nvPr/>
        </p:nvSpPr>
        <p:spPr>
          <a:xfrm>
            <a:off x="3732023" y="411481"/>
            <a:ext cx="5019600" cy="4009200"/>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None/>
            </a:pPr>
            <a:endParaRPr sz="2100">
              <a:solidFill>
                <a:srgbClr val="000000"/>
              </a:solidFill>
              <a:latin typeface="Calibri"/>
              <a:ea typeface="Calibri"/>
              <a:cs typeface="Calibri"/>
              <a:sym typeface="Calibri"/>
            </a:endParaRPr>
          </a:p>
          <a:p>
            <a:pPr marL="0" marR="0" lvl="0" indent="0" algn="l" rtl="0">
              <a:spcBef>
                <a:spcPts val="0"/>
              </a:spcBef>
              <a:spcAft>
                <a:spcPts val="0"/>
              </a:spcAft>
              <a:buNone/>
            </a:pPr>
            <a:r>
              <a:rPr lang="en" sz="2100" b="1">
                <a:solidFill>
                  <a:schemeClr val="dk1"/>
                </a:solidFill>
                <a:latin typeface="Arial"/>
                <a:ea typeface="Arial"/>
                <a:cs typeface="Arial"/>
                <a:sym typeface="Arial"/>
              </a:rPr>
              <a:t> </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Demographics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How the user found the aggregator</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Purpose for research</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Type of material wanted for research</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Preference for digital vs. physical materials</a:t>
            </a: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Impact of COVID on research</a:t>
            </a:r>
            <a:endParaRPr sz="1100"/>
          </a:p>
          <a:p>
            <a:pPr marL="342900" marR="0" lvl="0" indent="-203200" algn="l" rtl="0">
              <a:spcBef>
                <a:spcPts val="0"/>
              </a:spcBef>
              <a:spcAft>
                <a:spcPts val="0"/>
              </a:spcAft>
              <a:buClr>
                <a:schemeClr val="dk1"/>
              </a:buClr>
              <a:buSzPts val="2100"/>
              <a:buFont typeface="Arial"/>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4"/>
          <p:cNvSpPr txBox="1">
            <a:spLocks noGrp="1"/>
          </p:cNvSpPr>
          <p:nvPr>
            <p:ph type="body" idx="1"/>
          </p:nvPr>
        </p:nvSpPr>
        <p:spPr>
          <a:xfrm>
            <a:off x="340786" y="193285"/>
            <a:ext cx="8439000" cy="6864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dk2"/>
              </a:buClr>
              <a:buSzPts val="3600"/>
              <a:buNone/>
            </a:pPr>
            <a:r>
              <a:rPr lang="en"/>
              <a:t>Pop-up Users, by profession</a:t>
            </a:r>
            <a:endParaRPr b="1"/>
          </a:p>
        </p:txBody>
      </p:sp>
      <p:pic>
        <p:nvPicPr>
          <p:cNvPr id="533" name="Google Shape;533;p74" descr="Chart, bar chart&#10;&#10;Description automatically generated"/>
          <p:cNvPicPr preferRelativeResize="0"/>
          <p:nvPr/>
        </p:nvPicPr>
        <p:blipFill rotWithShape="1">
          <a:blip r:embed="rId3">
            <a:alphaModFix/>
          </a:blip>
          <a:srcRect/>
          <a:stretch/>
        </p:blipFill>
        <p:spPr>
          <a:xfrm>
            <a:off x="1144669" y="790482"/>
            <a:ext cx="6829632" cy="38253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5"/>
          <p:cNvSpPr txBox="1">
            <a:spLocks noGrp="1"/>
          </p:cNvSpPr>
          <p:nvPr>
            <p:ph type="body" idx="1"/>
          </p:nvPr>
        </p:nvSpPr>
        <p:spPr>
          <a:xfrm>
            <a:off x="340786" y="193285"/>
            <a:ext cx="8439000" cy="6864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dk2"/>
              </a:buClr>
              <a:buSzPts val="3600"/>
              <a:buNone/>
            </a:pPr>
            <a:r>
              <a:rPr lang="en"/>
              <a:t>Pop-up Users, by age</a:t>
            </a:r>
            <a:endParaRPr b="1"/>
          </a:p>
        </p:txBody>
      </p:sp>
      <p:pic>
        <p:nvPicPr>
          <p:cNvPr id="540" name="Google Shape;540;p75" descr="Chart, bar chart&#10;&#10;Description automatically generated"/>
          <p:cNvPicPr preferRelativeResize="0"/>
          <p:nvPr/>
        </p:nvPicPr>
        <p:blipFill rotWithShape="1">
          <a:blip r:embed="rId3">
            <a:alphaModFix/>
          </a:blip>
          <a:srcRect/>
          <a:stretch/>
        </p:blipFill>
        <p:spPr>
          <a:xfrm>
            <a:off x="1468582" y="977474"/>
            <a:ext cx="6206835" cy="354184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6"/>
          <p:cNvSpPr txBox="1">
            <a:spLocks noGrp="1"/>
          </p:cNvSpPr>
          <p:nvPr>
            <p:ph type="body" idx="1"/>
          </p:nvPr>
        </p:nvSpPr>
        <p:spPr>
          <a:xfrm>
            <a:off x="340786" y="193285"/>
            <a:ext cx="8439000" cy="6864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dk2"/>
              </a:buClr>
              <a:buSzPts val="3600"/>
              <a:buNone/>
            </a:pPr>
            <a:r>
              <a:rPr lang="en"/>
              <a:t>Pop-up Users, by project purpose</a:t>
            </a:r>
            <a:endParaRPr b="1"/>
          </a:p>
        </p:txBody>
      </p:sp>
      <p:pic>
        <p:nvPicPr>
          <p:cNvPr id="547" name="Google Shape;547;p76" descr="Chart, bar chart&#10;&#10;Description automatically generated"/>
          <p:cNvPicPr preferRelativeResize="0"/>
          <p:nvPr/>
        </p:nvPicPr>
        <p:blipFill rotWithShape="1">
          <a:blip r:embed="rId3">
            <a:alphaModFix/>
          </a:blip>
          <a:srcRect/>
          <a:stretch/>
        </p:blipFill>
        <p:spPr>
          <a:xfrm>
            <a:off x="1645228" y="931619"/>
            <a:ext cx="6213764" cy="3481153"/>
          </a:xfrm>
          <a:prstGeom prst="rect">
            <a:avLst/>
          </a:prstGeom>
          <a:noFill/>
          <a:ln>
            <a:noFill/>
          </a:ln>
        </p:spPr>
      </p:pic>
      <p:sp>
        <p:nvSpPr>
          <p:cNvPr id="548" name="Google Shape;548;p76"/>
          <p:cNvSpPr txBox="1"/>
          <p:nvPr/>
        </p:nvSpPr>
        <p:spPr>
          <a:xfrm>
            <a:off x="3289778" y="4411292"/>
            <a:ext cx="40341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Arial"/>
                <a:ea typeface="Arial"/>
                <a:cs typeface="Arial"/>
                <a:sym typeface="Arial"/>
              </a:rPr>
              <a:t>*Percentages do not sum to 100%</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7"/>
          <p:cNvSpPr txBox="1">
            <a:spLocks noGrp="1"/>
          </p:cNvSpPr>
          <p:nvPr>
            <p:ph type="body" idx="1"/>
          </p:nvPr>
        </p:nvSpPr>
        <p:spPr>
          <a:xfrm>
            <a:off x="222475" y="163704"/>
            <a:ext cx="8674800" cy="443100"/>
          </a:xfrm>
          <a:prstGeom prst="rect">
            <a:avLst/>
          </a:prstGeom>
          <a:noFill/>
          <a:ln>
            <a:noFill/>
          </a:ln>
        </p:spPr>
        <p:txBody>
          <a:bodyPr spcFirstLastPara="1" wrap="square" lIns="68575" tIns="34275" rIns="68575" bIns="34275" anchor="t" anchorCtr="0">
            <a:normAutofit/>
          </a:bodyPr>
          <a:lstStyle/>
          <a:p>
            <a:pPr marL="0" lvl="0" indent="0" algn="l" rtl="0">
              <a:lnSpc>
                <a:spcPct val="70000"/>
              </a:lnSpc>
              <a:spcBef>
                <a:spcPts val="0"/>
              </a:spcBef>
              <a:spcAft>
                <a:spcPts val="0"/>
              </a:spcAft>
              <a:buClr>
                <a:schemeClr val="dk2"/>
              </a:buClr>
              <a:buSzPts val="2790"/>
              <a:buNone/>
            </a:pPr>
            <a:r>
              <a:rPr lang="en" sz="2390"/>
              <a:t>How Pop-up Users Found the Archival Aggregator Website</a:t>
            </a:r>
            <a:endParaRPr sz="2390" b="1"/>
          </a:p>
        </p:txBody>
      </p:sp>
      <p:pic>
        <p:nvPicPr>
          <p:cNvPr id="555" name="Google Shape;555;p77" descr="Chart, bar chart&#10;&#10;Description automatically generated"/>
          <p:cNvPicPr preferRelativeResize="0"/>
          <p:nvPr/>
        </p:nvPicPr>
        <p:blipFill rotWithShape="1">
          <a:blip r:embed="rId3">
            <a:alphaModFix/>
          </a:blip>
          <a:srcRect/>
          <a:stretch/>
        </p:blipFill>
        <p:spPr>
          <a:xfrm>
            <a:off x="1537856" y="761162"/>
            <a:ext cx="6044044" cy="38809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51"/>
          <p:cNvPicPr preferRelativeResize="0"/>
          <p:nvPr/>
        </p:nvPicPr>
        <p:blipFill>
          <a:blip r:embed="rId3">
            <a:alphaModFix/>
          </a:blip>
          <a:stretch>
            <a:fillRect/>
          </a:stretch>
        </p:blipFill>
        <p:spPr>
          <a:xfrm>
            <a:off x="0" y="5000625"/>
            <a:ext cx="9144000" cy="142875"/>
          </a:xfrm>
          <a:prstGeom prst="rect">
            <a:avLst/>
          </a:prstGeom>
          <a:noFill/>
          <a:ln>
            <a:noFill/>
          </a:ln>
        </p:spPr>
      </p:pic>
      <p:pic>
        <p:nvPicPr>
          <p:cNvPr id="333" name="Google Shape;333;p51"/>
          <p:cNvPicPr preferRelativeResize="0"/>
          <p:nvPr/>
        </p:nvPicPr>
        <p:blipFill>
          <a:blip r:embed="rId4">
            <a:alphaModFix/>
          </a:blip>
          <a:stretch>
            <a:fillRect/>
          </a:stretch>
        </p:blipFill>
        <p:spPr>
          <a:xfrm rot="-294073">
            <a:off x="3456367" y="1377356"/>
            <a:ext cx="1692967" cy="2059687"/>
          </a:xfrm>
          <a:prstGeom prst="rect">
            <a:avLst/>
          </a:prstGeom>
          <a:noFill/>
          <a:ln w="9525" cap="flat" cmpd="sng">
            <a:solidFill>
              <a:schemeClr val="dk2"/>
            </a:solidFill>
            <a:prstDash val="solid"/>
            <a:round/>
            <a:headEnd type="none" w="sm" len="sm"/>
            <a:tailEnd type="none" w="sm" len="sm"/>
          </a:ln>
        </p:spPr>
      </p:pic>
      <p:pic>
        <p:nvPicPr>
          <p:cNvPr id="334" name="Google Shape;334;p51"/>
          <p:cNvPicPr preferRelativeResize="0"/>
          <p:nvPr/>
        </p:nvPicPr>
        <p:blipFill rotWithShape="1">
          <a:blip r:embed="rId5">
            <a:alphaModFix/>
          </a:blip>
          <a:srcRect l="7865" t="17796" r="7013" b="18735"/>
          <a:stretch/>
        </p:blipFill>
        <p:spPr>
          <a:xfrm>
            <a:off x="6318875" y="1853625"/>
            <a:ext cx="1979775" cy="1107175"/>
          </a:xfrm>
          <a:prstGeom prst="rect">
            <a:avLst/>
          </a:prstGeom>
          <a:noFill/>
          <a:ln>
            <a:noFill/>
          </a:ln>
        </p:spPr>
      </p:pic>
      <p:sp>
        <p:nvSpPr>
          <p:cNvPr id="335" name="Google Shape;335;p51"/>
          <p:cNvSpPr/>
          <p:nvPr/>
        </p:nvSpPr>
        <p:spPr>
          <a:xfrm>
            <a:off x="2945900" y="3609225"/>
            <a:ext cx="2830500" cy="54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000" i="1"/>
              <a:t>Finding aids</a:t>
            </a:r>
            <a:endParaRPr sz="2000"/>
          </a:p>
        </p:txBody>
      </p:sp>
      <p:cxnSp>
        <p:nvCxnSpPr>
          <p:cNvPr id="336" name="Google Shape;336;p51"/>
          <p:cNvCxnSpPr/>
          <p:nvPr/>
        </p:nvCxnSpPr>
        <p:spPr>
          <a:xfrm>
            <a:off x="2356538" y="2399400"/>
            <a:ext cx="762600" cy="15600"/>
          </a:xfrm>
          <a:prstGeom prst="straightConnector1">
            <a:avLst/>
          </a:prstGeom>
          <a:noFill/>
          <a:ln w="38100" cap="flat" cmpd="sng">
            <a:solidFill>
              <a:srgbClr val="595959"/>
            </a:solidFill>
            <a:prstDash val="dot"/>
            <a:round/>
            <a:headEnd type="none" w="med" len="med"/>
            <a:tailEnd type="none" w="med" len="med"/>
          </a:ln>
        </p:spPr>
      </p:cxnSp>
      <p:sp>
        <p:nvSpPr>
          <p:cNvPr id="337" name="Google Shape;337;p51"/>
          <p:cNvSpPr txBox="1"/>
          <p:nvPr/>
        </p:nvSpPr>
        <p:spPr>
          <a:xfrm>
            <a:off x="443778" y="3069213"/>
            <a:ext cx="2167200" cy="54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 sz="2000" b="0" i="0" u="none" strike="noStrike" cap="none">
                <a:solidFill>
                  <a:schemeClr val="dk1"/>
                </a:solidFill>
                <a:latin typeface="Arial"/>
                <a:ea typeface="Arial"/>
                <a:cs typeface="Arial"/>
                <a:sym typeface="Arial"/>
              </a:rPr>
              <a:t>Researchers</a:t>
            </a:r>
            <a:endParaRPr sz="2000" b="0" i="0" u="none" strike="noStrike" cap="none">
              <a:solidFill>
                <a:schemeClr val="dk1"/>
              </a:solidFill>
              <a:latin typeface="Arial"/>
              <a:ea typeface="Arial"/>
              <a:cs typeface="Arial"/>
              <a:sym typeface="Arial"/>
            </a:endParaRPr>
          </a:p>
        </p:txBody>
      </p:sp>
      <p:pic>
        <p:nvPicPr>
          <p:cNvPr id="338" name="Google Shape;338;p51"/>
          <p:cNvPicPr preferRelativeResize="0"/>
          <p:nvPr/>
        </p:nvPicPr>
        <p:blipFill>
          <a:blip r:embed="rId6">
            <a:alphaModFix/>
          </a:blip>
          <a:stretch>
            <a:fillRect/>
          </a:stretch>
        </p:blipFill>
        <p:spPr>
          <a:xfrm>
            <a:off x="658650" y="1692475"/>
            <a:ext cx="1545500" cy="1362600"/>
          </a:xfrm>
          <a:prstGeom prst="rect">
            <a:avLst/>
          </a:prstGeom>
          <a:noFill/>
          <a:ln>
            <a:noFill/>
          </a:ln>
        </p:spPr>
      </p:pic>
      <p:cxnSp>
        <p:nvCxnSpPr>
          <p:cNvPr id="339" name="Google Shape;339;p51"/>
          <p:cNvCxnSpPr/>
          <p:nvPr/>
        </p:nvCxnSpPr>
        <p:spPr>
          <a:xfrm>
            <a:off x="2356538" y="2399400"/>
            <a:ext cx="762600" cy="15600"/>
          </a:xfrm>
          <a:prstGeom prst="straightConnector1">
            <a:avLst/>
          </a:prstGeom>
          <a:noFill/>
          <a:ln w="38100" cap="flat" cmpd="sng">
            <a:solidFill>
              <a:srgbClr val="595959"/>
            </a:solidFill>
            <a:prstDash val="solid"/>
            <a:round/>
            <a:headEnd type="none" w="med" len="med"/>
            <a:tailEnd type="triangle" w="med" len="med"/>
          </a:ln>
        </p:spPr>
      </p:cxnSp>
      <p:cxnSp>
        <p:nvCxnSpPr>
          <p:cNvPr id="340" name="Google Shape;340;p51"/>
          <p:cNvCxnSpPr/>
          <p:nvPr/>
        </p:nvCxnSpPr>
        <p:spPr>
          <a:xfrm>
            <a:off x="5354638" y="2399413"/>
            <a:ext cx="762600" cy="15600"/>
          </a:xfrm>
          <a:prstGeom prst="straightConnector1">
            <a:avLst/>
          </a:prstGeom>
          <a:noFill/>
          <a:ln w="38100" cap="flat" cmpd="sng">
            <a:solidFill>
              <a:srgbClr val="595959"/>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78" descr="Chart, pie chart&#10;&#10;Description automatically generated"/>
          <p:cNvPicPr preferRelativeResize="0"/>
          <p:nvPr/>
        </p:nvPicPr>
        <p:blipFill>
          <a:blip r:embed="rId3">
            <a:alphaModFix/>
          </a:blip>
          <a:stretch>
            <a:fillRect/>
          </a:stretch>
        </p:blipFill>
        <p:spPr>
          <a:xfrm>
            <a:off x="2517497" y="1792190"/>
            <a:ext cx="6560127" cy="2828679"/>
          </a:xfrm>
          <a:prstGeom prst="rect">
            <a:avLst/>
          </a:prstGeom>
          <a:noFill/>
          <a:ln>
            <a:noFill/>
          </a:ln>
        </p:spPr>
      </p:pic>
      <p:pic>
        <p:nvPicPr>
          <p:cNvPr id="562" name="Google Shape;562;p78" descr="Chart&#10;&#10;Description automatically generated"/>
          <p:cNvPicPr preferRelativeResize="0"/>
          <p:nvPr/>
        </p:nvPicPr>
        <p:blipFill rotWithShape="1">
          <a:blip r:embed="rId4">
            <a:alphaModFix/>
          </a:blip>
          <a:srcRect/>
          <a:stretch/>
        </p:blipFill>
        <p:spPr>
          <a:xfrm>
            <a:off x="-12" y="530972"/>
            <a:ext cx="4958194" cy="1420710"/>
          </a:xfrm>
          <a:prstGeom prst="rect">
            <a:avLst/>
          </a:prstGeom>
          <a:noFill/>
          <a:ln>
            <a:noFill/>
          </a:ln>
        </p:spPr>
      </p:pic>
      <p:sp>
        <p:nvSpPr>
          <p:cNvPr id="563" name="Google Shape;563;p78"/>
          <p:cNvSpPr txBox="1">
            <a:spLocks noGrp="1"/>
          </p:cNvSpPr>
          <p:nvPr>
            <p:ph type="body" idx="1"/>
          </p:nvPr>
        </p:nvSpPr>
        <p:spPr>
          <a:xfrm>
            <a:off x="340786" y="193285"/>
            <a:ext cx="8439000" cy="686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2"/>
              </a:buClr>
              <a:buSzPts val="3600"/>
              <a:buNone/>
            </a:pPr>
            <a:r>
              <a:rPr lang="en"/>
              <a:t>TwoStep Cluster Method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9"/>
          <p:cNvSpPr txBox="1">
            <a:spLocks noGrp="1"/>
          </p:cNvSpPr>
          <p:nvPr>
            <p:ph type="body" idx="1"/>
          </p:nvPr>
        </p:nvSpPr>
        <p:spPr>
          <a:xfrm>
            <a:off x="340786" y="193285"/>
            <a:ext cx="8439000" cy="686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2"/>
              </a:buClr>
              <a:buSzPts val="3600"/>
              <a:buNone/>
            </a:pPr>
            <a:r>
              <a:rPr lang="en"/>
              <a:t>NAFAN</a:t>
            </a:r>
            <a:r>
              <a:rPr lang="en" b="1"/>
              <a:t> </a:t>
            </a:r>
            <a:r>
              <a:rPr lang="en"/>
              <a:t>User</a:t>
            </a:r>
            <a:r>
              <a:rPr lang="en" b="1"/>
              <a:t> </a:t>
            </a:r>
            <a:r>
              <a:rPr lang="en"/>
              <a:t>Clusters</a:t>
            </a:r>
            <a:endParaRPr b="1"/>
          </a:p>
        </p:txBody>
      </p:sp>
      <p:sp>
        <p:nvSpPr>
          <p:cNvPr id="570" name="Google Shape;570;p79"/>
          <p:cNvSpPr txBox="1">
            <a:spLocks noGrp="1"/>
          </p:cNvSpPr>
          <p:nvPr>
            <p:ph type="body" idx="2"/>
          </p:nvPr>
        </p:nvSpPr>
        <p:spPr>
          <a:xfrm>
            <a:off x="671439" y="957011"/>
            <a:ext cx="8033700" cy="3390300"/>
          </a:xfrm>
          <a:prstGeom prst="rect">
            <a:avLst/>
          </a:prstGeom>
          <a:noFill/>
          <a:ln>
            <a:noFill/>
          </a:ln>
        </p:spPr>
        <p:txBody>
          <a:bodyPr spcFirstLastPara="1" wrap="square" lIns="68575" tIns="34275" rIns="68575" bIns="34275" anchor="t" anchorCtr="0">
            <a:noAutofit/>
          </a:bodyPr>
          <a:lstStyle/>
          <a:p>
            <a:pPr marL="342900" lvl="0" indent="-342900" algn="l" rtl="0">
              <a:lnSpc>
                <a:spcPct val="100000"/>
              </a:lnSpc>
              <a:spcBef>
                <a:spcPts val="0"/>
              </a:spcBef>
              <a:spcAft>
                <a:spcPts val="0"/>
              </a:spcAft>
              <a:buClr>
                <a:schemeClr val="dk1"/>
              </a:buClr>
              <a:buSzPts val="1600"/>
              <a:buChar char="•"/>
            </a:pPr>
            <a:r>
              <a:rPr lang="en" sz="1600" b="1"/>
              <a:t>Archivist/Librarian &amp; Other Professionals (N=559) </a:t>
            </a:r>
            <a:r>
              <a:rPr lang="en" sz="1600"/>
              <a:t>– public and technical service archivists/librarians, journalists, writers, tradespeople</a:t>
            </a:r>
            <a:endParaRPr sz="1600"/>
          </a:p>
          <a:p>
            <a:pPr marL="342900" lvl="0" indent="-342900" algn="l" rtl="0">
              <a:lnSpc>
                <a:spcPct val="100000"/>
              </a:lnSpc>
              <a:spcBef>
                <a:spcPts val="800"/>
              </a:spcBef>
              <a:spcAft>
                <a:spcPts val="0"/>
              </a:spcAft>
              <a:buClr>
                <a:schemeClr val="dk1"/>
              </a:buClr>
              <a:buSzPts val="1600"/>
              <a:buChar char="•"/>
            </a:pPr>
            <a:r>
              <a:rPr lang="en" sz="1600" b="1"/>
              <a:t>Faculty and Other Doctoral Degrees  (N=328) </a:t>
            </a:r>
            <a:r>
              <a:rPr lang="en" sz="1600"/>
              <a:t>– faculty, post-doc, independent researcher, museum professionals</a:t>
            </a:r>
            <a:endParaRPr sz="1600"/>
          </a:p>
          <a:p>
            <a:pPr marL="342900" lvl="0" indent="-342900" algn="l" rtl="0">
              <a:lnSpc>
                <a:spcPct val="100000"/>
              </a:lnSpc>
              <a:spcBef>
                <a:spcPts val="800"/>
              </a:spcBef>
              <a:spcAft>
                <a:spcPts val="0"/>
              </a:spcAft>
              <a:buClr>
                <a:schemeClr val="dk1"/>
              </a:buClr>
              <a:buSzPts val="1600"/>
              <a:buChar char="•"/>
            </a:pPr>
            <a:r>
              <a:rPr lang="en" sz="1600" b="1"/>
              <a:t>Family History Researchers (N=722)</a:t>
            </a:r>
            <a:r>
              <a:rPr lang="en" sz="1600"/>
              <a:t>– local history, professional genealogist, hobby genealogist</a:t>
            </a:r>
            <a:endParaRPr sz="1600"/>
          </a:p>
          <a:p>
            <a:pPr marL="342900" lvl="0" indent="-342900" algn="l" rtl="0">
              <a:lnSpc>
                <a:spcPct val="100000"/>
              </a:lnSpc>
              <a:spcBef>
                <a:spcPts val="800"/>
              </a:spcBef>
              <a:spcAft>
                <a:spcPts val="0"/>
              </a:spcAft>
              <a:buClr>
                <a:schemeClr val="dk1"/>
              </a:buClr>
              <a:buSzPts val="1600"/>
              <a:buChar char="•"/>
            </a:pPr>
            <a:r>
              <a:rPr lang="en" sz="1600" b="1"/>
              <a:t>Personal Interest Researchers (N=711)</a:t>
            </a:r>
            <a:r>
              <a:rPr lang="en" sz="1600"/>
              <a:t> – general search with a range of profession and education</a:t>
            </a:r>
            <a:endParaRPr sz="1600"/>
          </a:p>
          <a:p>
            <a:pPr marL="342900" lvl="0" indent="-342900" algn="l" rtl="0">
              <a:lnSpc>
                <a:spcPct val="100000"/>
              </a:lnSpc>
              <a:spcBef>
                <a:spcPts val="800"/>
              </a:spcBef>
              <a:spcAft>
                <a:spcPts val="0"/>
              </a:spcAft>
              <a:buClr>
                <a:schemeClr val="dk1"/>
              </a:buClr>
              <a:buSzPts val="1600"/>
              <a:buChar char="•"/>
            </a:pPr>
            <a:r>
              <a:rPr lang="en" sz="1600" b="1"/>
              <a:t>Undergraduate and Postgraduate Students (N=712) –  </a:t>
            </a:r>
            <a:r>
              <a:rPr lang="en" sz="1600"/>
              <a:t>Indicate their profession is undergraduate/postgraduate student</a:t>
            </a:r>
            <a:endParaRPr sz="1600"/>
          </a:p>
          <a:p>
            <a:pPr marL="0" lvl="0" indent="0" algn="l" rtl="0">
              <a:lnSpc>
                <a:spcPct val="150000"/>
              </a:lnSpc>
              <a:spcBef>
                <a:spcPts val="800"/>
              </a:spcBef>
              <a:spcAft>
                <a:spcPts val="0"/>
              </a:spcAft>
              <a:buClr>
                <a:schemeClr val="dk1"/>
              </a:buClr>
              <a:buSzPts val="2400"/>
              <a:buNone/>
            </a:pPr>
            <a:endParaRPr/>
          </a:p>
          <a:p>
            <a:pPr marL="342900" lvl="0" indent="-190500" algn="l" rtl="0">
              <a:lnSpc>
                <a:spcPct val="150000"/>
              </a:lnSpc>
              <a:spcBef>
                <a:spcPts val="800"/>
              </a:spcBef>
              <a:spcAft>
                <a:spcPts val="0"/>
              </a:spcAft>
              <a:buClr>
                <a:schemeClr val="dk1"/>
              </a:buClr>
              <a:buSzPts val="24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5"/>
        <p:cNvGrpSpPr/>
        <p:nvPr/>
      </p:nvGrpSpPr>
      <p:grpSpPr>
        <a:xfrm>
          <a:off x="0" y="0"/>
          <a:ext cx="0" cy="0"/>
          <a:chOff x="0" y="0"/>
          <a:chExt cx="0" cy="0"/>
        </a:xfrm>
      </p:grpSpPr>
      <p:sp>
        <p:nvSpPr>
          <p:cNvPr id="576" name="Google Shape;576;p80"/>
          <p:cNvSpPr txBox="1"/>
          <p:nvPr/>
        </p:nvSpPr>
        <p:spPr>
          <a:xfrm>
            <a:off x="392557" y="722909"/>
            <a:ext cx="2856900" cy="3697800"/>
          </a:xfrm>
          <a:prstGeom prst="rect">
            <a:avLst/>
          </a:prstGeom>
          <a:noFill/>
          <a:ln>
            <a:noFill/>
          </a:ln>
        </p:spPr>
        <p:txBody>
          <a:bodyPr spcFirstLastPara="1" wrap="square" lIns="68575" tIns="34275" rIns="68575" bIns="34275" anchor="ctr" anchorCtr="0">
            <a:normAutofit/>
          </a:bodyPr>
          <a:lstStyle/>
          <a:p>
            <a:pPr marL="0" marR="0" lvl="0" indent="0" algn="r" rtl="0">
              <a:lnSpc>
                <a:spcPct val="90000"/>
              </a:lnSpc>
              <a:spcBef>
                <a:spcPts val="0"/>
              </a:spcBef>
              <a:spcAft>
                <a:spcPts val="0"/>
              </a:spcAft>
              <a:buNone/>
            </a:pPr>
            <a:r>
              <a:rPr lang="en" sz="3300" b="1">
                <a:solidFill>
                  <a:srgbClr val="4472C4"/>
                </a:solidFill>
              </a:rPr>
              <a:t>Interview</a:t>
            </a:r>
            <a:r>
              <a:rPr lang="en" sz="3300" b="1" i="0" u="none" strike="noStrike" cap="none">
                <a:solidFill>
                  <a:srgbClr val="4472C4"/>
                </a:solidFill>
                <a:latin typeface="Arial"/>
                <a:ea typeface="Arial"/>
                <a:cs typeface="Arial"/>
                <a:sym typeface="Arial"/>
              </a:rPr>
              <a:t> Research Methods</a:t>
            </a:r>
            <a:endParaRPr sz="1100"/>
          </a:p>
        </p:txBody>
      </p:sp>
      <p:cxnSp>
        <p:nvCxnSpPr>
          <p:cNvPr id="577" name="Google Shape;577;p80"/>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578" name="Google Shape;578;p80"/>
          <p:cNvSpPr txBox="1"/>
          <p:nvPr/>
        </p:nvSpPr>
        <p:spPr>
          <a:xfrm>
            <a:off x="3414875" y="411475"/>
            <a:ext cx="5455200" cy="4232100"/>
          </a:xfrm>
          <a:prstGeom prst="rect">
            <a:avLst/>
          </a:prstGeom>
          <a:noFill/>
          <a:ln>
            <a:noFill/>
          </a:ln>
        </p:spPr>
        <p:txBody>
          <a:bodyPr spcFirstLastPara="1" wrap="square" lIns="68575" tIns="34275" rIns="68575" bIns="34275" anchor="ctr" anchorCtr="0">
            <a:normAutofit lnSpcReduction="10000"/>
          </a:bodyPr>
          <a:lstStyle/>
          <a:p>
            <a:pPr marL="0" marR="0" lvl="0" indent="0" algn="l" rtl="0">
              <a:spcBef>
                <a:spcPts val="0"/>
              </a:spcBef>
              <a:spcAft>
                <a:spcPts val="0"/>
              </a:spcAft>
              <a:buNone/>
            </a:pPr>
            <a:endParaRPr sz="2100" b="0" i="0" u="none" strike="noStrike" cap="none">
              <a:solidFill>
                <a:srgbClr val="000000"/>
              </a:solidFill>
              <a:latin typeface="Calibri"/>
              <a:ea typeface="Calibri"/>
              <a:cs typeface="Calibri"/>
              <a:sym typeface="Calibri"/>
            </a:endParaRPr>
          </a:p>
          <a:p>
            <a:pPr marL="0" lvl="0" indent="0" algn="l" rtl="0">
              <a:spcBef>
                <a:spcPts val="0"/>
              </a:spcBef>
              <a:spcAft>
                <a:spcPts val="0"/>
              </a:spcAft>
              <a:buNone/>
            </a:pPr>
            <a:r>
              <a:rPr lang="en" sz="2100" b="1">
                <a:solidFill>
                  <a:schemeClr val="dk1"/>
                </a:solidFill>
              </a:rPr>
              <a:t>Individual Interviews</a:t>
            </a:r>
            <a:endParaRPr sz="2000">
              <a:solidFill>
                <a:schemeClr val="dk1"/>
              </a:solidFill>
            </a:endParaRPr>
          </a:p>
          <a:p>
            <a:pPr marL="342900" lvl="0" indent="-279400" algn="l" rtl="0">
              <a:lnSpc>
                <a:spcPct val="90000"/>
              </a:lnSpc>
              <a:spcBef>
                <a:spcPts val="400"/>
              </a:spcBef>
              <a:spcAft>
                <a:spcPts val="0"/>
              </a:spcAft>
              <a:buClr>
                <a:schemeClr val="dk1"/>
              </a:buClr>
              <a:buSzPts val="1800"/>
              <a:buChar char="•"/>
            </a:pPr>
            <a:r>
              <a:rPr lang="en" sz="1800">
                <a:solidFill>
                  <a:schemeClr val="dk1"/>
                </a:solidFill>
              </a:rPr>
              <a:t>Sampled from pop-survey participants</a:t>
            </a:r>
            <a:endParaRPr sz="1800">
              <a:solidFill>
                <a:schemeClr val="dk1"/>
              </a:solidFill>
            </a:endParaRPr>
          </a:p>
          <a:p>
            <a:pPr marL="342900" lvl="0" indent="-279400" algn="l" rtl="0">
              <a:lnSpc>
                <a:spcPct val="90000"/>
              </a:lnSpc>
              <a:spcBef>
                <a:spcPts val="400"/>
              </a:spcBef>
              <a:spcAft>
                <a:spcPts val="0"/>
              </a:spcAft>
              <a:buClr>
                <a:schemeClr val="dk1"/>
              </a:buClr>
              <a:buSzPts val="1800"/>
              <a:buChar char="•"/>
            </a:pPr>
            <a:r>
              <a:rPr lang="en" sz="1800">
                <a:solidFill>
                  <a:schemeClr val="dk1"/>
                </a:solidFill>
              </a:rPr>
              <a:t>Semi-Structured, Virtual, 1-1, 45-60 minutes</a:t>
            </a:r>
            <a:endParaRPr sz="1800">
              <a:solidFill>
                <a:schemeClr val="dk1"/>
              </a:solidFill>
            </a:endParaRPr>
          </a:p>
          <a:p>
            <a:pPr marL="342900" lvl="0" indent="-279400" algn="l" rtl="0">
              <a:lnSpc>
                <a:spcPct val="90000"/>
              </a:lnSpc>
              <a:spcBef>
                <a:spcPts val="400"/>
              </a:spcBef>
              <a:spcAft>
                <a:spcPts val="0"/>
              </a:spcAft>
              <a:buClr>
                <a:schemeClr val="dk1"/>
              </a:buClr>
              <a:buSzPts val="1800"/>
              <a:buChar char="•"/>
            </a:pPr>
            <a:r>
              <a:rPr lang="en" sz="1800">
                <a:solidFill>
                  <a:schemeClr val="dk1"/>
                </a:solidFill>
              </a:rPr>
              <a:t>25 interviews, 5 per persona type</a:t>
            </a:r>
            <a:endParaRPr sz="1800">
              <a:solidFill>
                <a:schemeClr val="dk1"/>
              </a:solidFill>
            </a:endParaRPr>
          </a:p>
          <a:p>
            <a:pPr marL="685800" lvl="1" indent="-279400" algn="l" rtl="0">
              <a:lnSpc>
                <a:spcPct val="90000"/>
              </a:lnSpc>
              <a:spcBef>
                <a:spcPts val="400"/>
              </a:spcBef>
              <a:spcAft>
                <a:spcPts val="0"/>
              </a:spcAft>
              <a:buClr>
                <a:schemeClr val="dk1"/>
              </a:buClr>
              <a:buSzPts val="1800"/>
              <a:buChar char="○"/>
            </a:pPr>
            <a:r>
              <a:rPr lang="en" sz="1800">
                <a:solidFill>
                  <a:schemeClr val="dk1"/>
                </a:solidFill>
              </a:rPr>
              <a:t>Archivist/Librarian, Faculty and Doctoral Degrees, Family History Researcher, Personal Interest Researcher, and Undergraduates/Postgraduates</a:t>
            </a:r>
            <a:endParaRPr sz="1800">
              <a:solidFill>
                <a:schemeClr val="dk1"/>
              </a:solidFill>
            </a:endParaRPr>
          </a:p>
          <a:p>
            <a:pPr marL="342900" lvl="0" indent="-279400" algn="l" rtl="0">
              <a:lnSpc>
                <a:spcPct val="90000"/>
              </a:lnSpc>
              <a:spcBef>
                <a:spcPts val="400"/>
              </a:spcBef>
              <a:spcAft>
                <a:spcPts val="0"/>
              </a:spcAft>
              <a:buClr>
                <a:schemeClr val="dk1"/>
              </a:buClr>
              <a:buSzPts val="1800"/>
              <a:buChar char="•"/>
            </a:pPr>
            <a:r>
              <a:rPr lang="en" sz="1800">
                <a:solidFill>
                  <a:schemeClr val="dk1"/>
                </a:solidFill>
              </a:rPr>
              <a:t>Interviews transcribed and collected July to August 2021</a:t>
            </a:r>
            <a:endParaRPr sz="1800">
              <a:solidFill>
                <a:schemeClr val="dk1"/>
              </a:solidFill>
            </a:endParaRPr>
          </a:p>
          <a:p>
            <a:pPr marL="342900" lvl="0" indent="-279400" algn="l" rtl="0">
              <a:lnSpc>
                <a:spcPct val="90000"/>
              </a:lnSpc>
              <a:spcBef>
                <a:spcPts val="400"/>
              </a:spcBef>
              <a:spcAft>
                <a:spcPts val="0"/>
              </a:spcAft>
              <a:buClr>
                <a:schemeClr val="dk1"/>
              </a:buClr>
              <a:buSzPts val="1800"/>
              <a:buChar char="•"/>
            </a:pPr>
            <a:r>
              <a:rPr lang="en" sz="1800">
                <a:solidFill>
                  <a:schemeClr val="dk1"/>
                </a:solidFill>
              </a:rPr>
              <a:t>Codebook developed through inductive/deductive approach March - June 2022</a:t>
            </a:r>
            <a:endParaRPr sz="1800">
              <a:solidFill>
                <a:schemeClr val="dk1"/>
              </a:solidFill>
            </a:endParaRPr>
          </a:p>
          <a:p>
            <a:pPr marL="342900" lvl="0" indent="-279400" algn="l" rtl="0">
              <a:lnSpc>
                <a:spcPct val="90000"/>
              </a:lnSpc>
              <a:spcBef>
                <a:spcPts val="400"/>
              </a:spcBef>
              <a:spcAft>
                <a:spcPts val="0"/>
              </a:spcAft>
              <a:buClr>
                <a:schemeClr val="dk1"/>
              </a:buClr>
              <a:buSzPts val="1800"/>
              <a:buChar char="•"/>
            </a:pPr>
            <a:r>
              <a:rPr lang="en" sz="1800">
                <a:solidFill>
                  <a:schemeClr val="dk1"/>
                </a:solidFill>
              </a:rPr>
              <a:t>Coding ongoing through July 2022</a:t>
            </a:r>
            <a:endParaRPr sz="1800">
              <a:solidFill>
                <a:schemeClr val="dk1"/>
              </a:solidFill>
            </a:endParaRPr>
          </a:p>
          <a:p>
            <a:pPr marL="342900" lvl="0" indent="-279400" algn="l" rtl="0">
              <a:lnSpc>
                <a:spcPct val="90000"/>
              </a:lnSpc>
              <a:spcBef>
                <a:spcPts val="400"/>
              </a:spcBef>
              <a:spcAft>
                <a:spcPts val="0"/>
              </a:spcAft>
              <a:buClr>
                <a:schemeClr val="dk1"/>
              </a:buClr>
              <a:buSzPts val="1800"/>
              <a:buChar char="•"/>
            </a:pPr>
            <a:r>
              <a:rPr lang="en" sz="1800">
                <a:solidFill>
                  <a:schemeClr val="dk1"/>
                </a:solidFill>
              </a:rPr>
              <a:t>Findings unveiled Sept-Dec 2022</a:t>
            </a:r>
            <a:endParaRPr sz="1800">
              <a:solidFill>
                <a:schemeClr val="dk1"/>
              </a:solidFill>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3"/>
        <p:cNvGrpSpPr/>
        <p:nvPr/>
      </p:nvGrpSpPr>
      <p:grpSpPr>
        <a:xfrm>
          <a:off x="0" y="0"/>
          <a:ext cx="0" cy="0"/>
          <a:chOff x="0" y="0"/>
          <a:chExt cx="0" cy="0"/>
        </a:xfrm>
      </p:grpSpPr>
      <p:sp>
        <p:nvSpPr>
          <p:cNvPr id="584" name="Google Shape;584;p81"/>
          <p:cNvSpPr txBox="1"/>
          <p:nvPr/>
        </p:nvSpPr>
        <p:spPr>
          <a:xfrm>
            <a:off x="392557" y="722909"/>
            <a:ext cx="2856900" cy="3697800"/>
          </a:xfrm>
          <a:prstGeom prst="rect">
            <a:avLst/>
          </a:prstGeom>
          <a:noFill/>
          <a:ln>
            <a:noFill/>
          </a:ln>
        </p:spPr>
        <p:txBody>
          <a:bodyPr spcFirstLastPara="1" wrap="square" lIns="68575" tIns="34275" rIns="68575" bIns="34275" anchor="ctr" anchorCtr="0">
            <a:normAutofit/>
          </a:bodyPr>
          <a:lstStyle/>
          <a:p>
            <a:pPr marL="0" marR="0" lvl="0" indent="0" algn="r" rtl="0">
              <a:lnSpc>
                <a:spcPct val="90000"/>
              </a:lnSpc>
              <a:spcBef>
                <a:spcPts val="0"/>
              </a:spcBef>
              <a:spcAft>
                <a:spcPts val="0"/>
              </a:spcAft>
              <a:buNone/>
            </a:pPr>
            <a:r>
              <a:rPr lang="en" sz="3300" b="1">
                <a:solidFill>
                  <a:srgbClr val="4472C4"/>
                </a:solidFill>
              </a:rPr>
              <a:t>Interview</a:t>
            </a:r>
            <a:endParaRPr sz="3300" b="1">
              <a:solidFill>
                <a:srgbClr val="4472C4"/>
              </a:solidFill>
            </a:endParaRPr>
          </a:p>
          <a:p>
            <a:pPr marL="0" marR="0" lvl="0" indent="0" algn="r" rtl="0">
              <a:lnSpc>
                <a:spcPct val="90000"/>
              </a:lnSpc>
              <a:spcBef>
                <a:spcPts val="0"/>
              </a:spcBef>
              <a:spcAft>
                <a:spcPts val="0"/>
              </a:spcAft>
              <a:buNone/>
            </a:pPr>
            <a:r>
              <a:rPr lang="en" sz="3300" b="1" i="0" u="none" strike="noStrike" cap="none">
                <a:solidFill>
                  <a:srgbClr val="4472C4"/>
                </a:solidFill>
                <a:latin typeface="Arial"/>
                <a:ea typeface="Arial"/>
                <a:cs typeface="Arial"/>
                <a:sym typeface="Arial"/>
              </a:rPr>
              <a:t>Research Questions</a:t>
            </a:r>
            <a:endParaRPr sz="1100"/>
          </a:p>
        </p:txBody>
      </p:sp>
      <p:cxnSp>
        <p:nvCxnSpPr>
          <p:cNvPr id="585" name="Google Shape;585;p81"/>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586" name="Google Shape;586;p81"/>
          <p:cNvSpPr txBox="1"/>
          <p:nvPr/>
        </p:nvSpPr>
        <p:spPr>
          <a:xfrm>
            <a:off x="3619000" y="411475"/>
            <a:ext cx="5132400" cy="4162800"/>
          </a:xfrm>
          <a:prstGeom prst="rect">
            <a:avLst/>
          </a:prstGeom>
          <a:noFill/>
          <a:ln>
            <a:noFill/>
          </a:ln>
        </p:spPr>
        <p:txBody>
          <a:bodyPr spcFirstLastPara="1" wrap="square" lIns="68575" tIns="34275" rIns="68575" bIns="34275" anchor="ctr" anchorCtr="0">
            <a:normAutofit fontScale="77500" lnSpcReduction="10000"/>
          </a:bodyPr>
          <a:lstStyle/>
          <a:p>
            <a:pPr marL="0" marR="0" lvl="0" indent="0" algn="l" rtl="0">
              <a:spcBef>
                <a:spcPts val="0"/>
              </a:spcBef>
              <a:spcAft>
                <a:spcPts val="0"/>
              </a:spcAft>
              <a:buNone/>
            </a:pPr>
            <a:r>
              <a:rPr lang="en" sz="2100" b="1">
                <a:solidFill>
                  <a:schemeClr val="dk1"/>
                </a:solidFill>
              </a:rPr>
              <a:t>Who</a:t>
            </a:r>
            <a:r>
              <a:rPr lang="en" sz="2100">
                <a:solidFill>
                  <a:schemeClr val="dk1"/>
                </a:solidFill>
              </a:rPr>
              <a:t> are the current users of aggregated archival description?</a:t>
            </a:r>
            <a:endParaRPr sz="2100">
              <a:solidFill>
                <a:schemeClr val="dk1"/>
              </a:solidFill>
            </a:endParaRPr>
          </a:p>
          <a:p>
            <a:pPr marL="0" marR="0" lvl="0" indent="0" algn="l" rtl="0">
              <a:spcBef>
                <a:spcPts val="0"/>
              </a:spcBef>
              <a:spcAft>
                <a:spcPts val="0"/>
              </a:spcAft>
              <a:buNone/>
            </a:pPr>
            <a:endParaRPr sz="2100">
              <a:solidFill>
                <a:schemeClr val="dk1"/>
              </a:solidFill>
            </a:endParaRPr>
          </a:p>
          <a:p>
            <a:pPr marL="0" marR="0" lvl="0" indent="0" algn="l" rtl="0">
              <a:spcBef>
                <a:spcPts val="0"/>
              </a:spcBef>
              <a:spcAft>
                <a:spcPts val="0"/>
              </a:spcAft>
              <a:buNone/>
            </a:pPr>
            <a:r>
              <a:rPr lang="en" sz="2100">
                <a:solidFill>
                  <a:schemeClr val="dk1"/>
                </a:solidFill>
              </a:rPr>
              <a:t>Do current user types align with the persona types and needs identified in recent archival persona work (i.e., </a:t>
            </a:r>
            <a:r>
              <a:rPr lang="en" sz="2100" b="1">
                <a:solidFill>
                  <a:schemeClr val="dk1"/>
                </a:solidFill>
              </a:rPr>
              <a:t>what</a:t>
            </a:r>
            <a:r>
              <a:rPr lang="en" sz="2100">
                <a:solidFill>
                  <a:schemeClr val="dk1"/>
                </a:solidFill>
              </a:rPr>
              <a:t> characteristics are present</a:t>
            </a:r>
            <a:endParaRPr sz="2100">
              <a:solidFill>
                <a:schemeClr val="dk1"/>
              </a:solidFill>
            </a:endParaRPr>
          </a:p>
          <a:p>
            <a:pPr marL="0" marR="0" lvl="0" indent="0" algn="l" rtl="0">
              <a:spcBef>
                <a:spcPts val="0"/>
              </a:spcBef>
              <a:spcAft>
                <a:spcPts val="0"/>
              </a:spcAft>
              <a:buNone/>
            </a:pPr>
            <a:r>
              <a:rPr lang="en" sz="2100">
                <a:solidFill>
                  <a:schemeClr val="dk1"/>
                </a:solidFill>
              </a:rPr>
              <a:t>vs not)?</a:t>
            </a:r>
            <a:endParaRPr sz="2100">
              <a:solidFill>
                <a:schemeClr val="dk1"/>
              </a:solidFill>
            </a:endParaRPr>
          </a:p>
          <a:p>
            <a:pPr marL="0" marR="0" lvl="0" indent="0" algn="l" rtl="0">
              <a:spcBef>
                <a:spcPts val="0"/>
              </a:spcBef>
              <a:spcAft>
                <a:spcPts val="0"/>
              </a:spcAft>
              <a:buNone/>
            </a:pPr>
            <a:endParaRPr sz="2100">
              <a:solidFill>
                <a:schemeClr val="dk1"/>
              </a:solidFill>
            </a:endParaRPr>
          </a:p>
          <a:p>
            <a:pPr marL="0" marR="0" lvl="0" indent="0" algn="l" rtl="0">
              <a:spcBef>
                <a:spcPts val="0"/>
              </a:spcBef>
              <a:spcAft>
                <a:spcPts val="0"/>
              </a:spcAft>
              <a:buNone/>
            </a:pPr>
            <a:r>
              <a:rPr lang="en" sz="2100" b="1">
                <a:solidFill>
                  <a:schemeClr val="dk1"/>
                </a:solidFill>
              </a:rPr>
              <a:t>Why</a:t>
            </a:r>
            <a:r>
              <a:rPr lang="en" sz="2100">
                <a:solidFill>
                  <a:schemeClr val="dk1"/>
                </a:solidFill>
              </a:rPr>
              <a:t> are the current users trying to discover and access archival collections via aggregation of archival description?</a:t>
            </a:r>
            <a:endParaRPr sz="2100">
              <a:solidFill>
                <a:schemeClr val="dk1"/>
              </a:solidFill>
            </a:endParaRPr>
          </a:p>
          <a:p>
            <a:pPr marL="0" marR="0" lvl="0" indent="0" algn="l" rtl="0">
              <a:spcBef>
                <a:spcPts val="0"/>
              </a:spcBef>
              <a:spcAft>
                <a:spcPts val="0"/>
              </a:spcAft>
              <a:buNone/>
            </a:pPr>
            <a:endParaRPr sz="2100">
              <a:solidFill>
                <a:schemeClr val="dk1"/>
              </a:solidFill>
            </a:endParaRPr>
          </a:p>
          <a:p>
            <a:pPr marL="0" marR="0" lvl="0" indent="0" algn="l" rtl="0">
              <a:spcBef>
                <a:spcPts val="0"/>
              </a:spcBef>
              <a:spcAft>
                <a:spcPts val="0"/>
              </a:spcAft>
              <a:buNone/>
            </a:pPr>
            <a:r>
              <a:rPr lang="en" sz="2100" b="1">
                <a:solidFill>
                  <a:schemeClr val="dk1"/>
                </a:solidFill>
              </a:rPr>
              <a:t>How</a:t>
            </a:r>
            <a:r>
              <a:rPr lang="en" sz="2100">
                <a:solidFill>
                  <a:schemeClr val="dk1"/>
                </a:solidFill>
              </a:rPr>
              <a:t> are current users discovering and accessing aggregations of archival description?</a:t>
            </a:r>
            <a:endParaRPr sz="2100">
              <a:solidFill>
                <a:schemeClr val="dk1"/>
              </a:solidFill>
            </a:endParaRPr>
          </a:p>
          <a:p>
            <a:pPr marL="0" marR="0" lvl="0" indent="0" algn="l" rtl="0">
              <a:spcBef>
                <a:spcPts val="0"/>
              </a:spcBef>
              <a:spcAft>
                <a:spcPts val="0"/>
              </a:spcAft>
              <a:buNone/>
            </a:pPr>
            <a:endParaRPr sz="2100">
              <a:solidFill>
                <a:schemeClr val="dk1"/>
              </a:solidFill>
            </a:endParaRPr>
          </a:p>
          <a:p>
            <a:pPr marL="0" marR="0" lvl="0" indent="0" algn="l" rtl="0">
              <a:spcBef>
                <a:spcPts val="0"/>
              </a:spcBef>
              <a:spcAft>
                <a:spcPts val="0"/>
              </a:spcAft>
              <a:buNone/>
            </a:pPr>
            <a:r>
              <a:rPr lang="en" sz="2100" b="1">
                <a:solidFill>
                  <a:schemeClr val="dk1"/>
                </a:solidFill>
              </a:rPr>
              <a:t>What</a:t>
            </a:r>
            <a:r>
              <a:rPr lang="en" sz="2100">
                <a:solidFill>
                  <a:schemeClr val="dk1"/>
                </a:solidFill>
              </a:rPr>
              <a:t> are the benefits and challenges users face when searching archival description in aggregation?</a:t>
            </a:r>
            <a:endParaRPr sz="21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1"/>
        <p:cNvGrpSpPr/>
        <p:nvPr/>
      </p:nvGrpSpPr>
      <p:grpSpPr>
        <a:xfrm>
          <a:off x="0" y="0"/>
          <a:ext cx="0" cy="0"/>
          <a:chOff x="0" y="0"/>
          <a:chExt cx="0" cy="0"/>
        </a:xfrm>
      </p:grpSpPr>
      <p:sp>
        <p:nvSpPr>
          <p:cNvPr id="592" name="Google Shape;592;p82"/>
          <p:cNvSpPr txBox="1"/>
          <p:nvPr/>
        </p:nvSpPr>
        <p:spPr>
          <a:xfrm>
            <a:off x="392550" y="722900"/>
            <a:ext cx="3042000" cy="3697800"/>
          </a:xfrm>
          <a:prstGeom prst="rect">
            <a:avLst/>
          </a:prstGeom>
          <a:noFill/>
          <a:ln>
            <a:noFill/>
          </a:ln>
        </p:spPr>
        <p:txBody>
          <a:bodyPr spcFirstLastPara="1" wrap="square" lIns="68575" tIns="34275" rIns="68575" bIns="34275" anchor="ctr" anchorCtr="0">
            <a:normAutofit/>
          </a:bodyPr>
          <a:lstStyle/>
          <a:p>
            <a:pPr marL="0" marR="0" lvl="0" indent="0" algn="r" rtl="0">
              <a:lnSpc>
                <a:spcPct val="90000"/>
              </a:lnSpc>
              <a:spcBef>
                <a:spcPts val="0"/>
              </a:spcBef>
              <a:spcAft>
                <a:spcPts val="0"/>
              </a:spcAft>
              <a:buNone/>
            </a:pPr>
            <a:r>
              <a:rPr lang="en" sz="3300" b="1">
                <a:solidFill>
                  <a:srgbClr val="4472C4"/>
                </a:solidFill>
              </a:rPr>
              <a:t>Interview</a:t>
            </a:r>
            <a:endParaRPr sz="3300" b="1">
              <a:solidFill>
                <a:srgbClr val="4472C4"/>
              </a:solidFill>
            </a:endParaRPr>
          </a:p>
          <a:p>
            <a:pPr marL="0" marR="0" lvl="0" indent="0" algn="r" rtl="0">
              <a:lnSpc>
                <a:spcPct val="90000"/>
              </a:lnSpc>
              <a:spcBef>
                <a:spcPts val="0"/>
              </a:spcBef>
              <a:spcAft>
                <a:spcPts val="0"/>
              </a:spcAft>
              <a:buNone/>
            </a:pPr>
            <a:r>
              <a:rPr lang="en" sz="3300" b="1">
                <a:solidFill>
                  <a:srgbClr val="4472C4"/>
                </a:solidFill>
              </a:rPr>
              <a:t>Supplemental </a:t>
            </a:r>
            <a:r>
              <a:rPr lang="en" sz="3300" b="1" i="0" u="none" strike="noStrike" cap="none">
                <a:solidFill>
                  <a:srgbClr val="4472C4"/>
                </a:solidFill>
                <a:latin typeface="Arial"/>
                <a:ea typeface="Arial"/>
                <a:cs typeface="Arial"/>
                <a:sym typeface="Arial"/>
              </a:rPr>
              <a:t>Research Questions</a:t>
            </a:r>
            <a:endParaRPr sz="1100"/>
          </a:p>
        </p:txBody>
      </p:sp>
      <p:cxnSp>
        <p:nvCxnSpPr>
          <p:cNvPr id="593" name="Google Shape;593;p82"/>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594" name="Google Shape;594;p82"/>
          <p:cNvSpPr txBox="1"/>
          <p:nvPr/>
        </p:nvSpPr>
        <p:spPr>
          <a:xfrm>
            <a:off x="3619000" y="411475"/>
            <a:ext cx="5132400" cy="4162800"/>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None/>
            </a:pPr>
            <a:r>
              <a:rPr lang="en" sz="2100" b="1">
                <a:solidFill>
                  <a:schemeClr val="dk1"/>
                </a:solidFill>
              </a:rPr>
              <a:t>What </a:t>
            </a:r>
            <a:r>
              <a:rPr lang="en" sz="2100">
                <a:solidFill>
                  <a:schemeClr val="dk1"/>
                </a:solidFill>
              </a:rPr>
              <a:t>future directions would users want archival aggregators to take?</a:t>
            </a:r>
            <a:endParaRPr sz="2100">
              <a:solidFill>
                <a:schemeClr val="dk1"/>
              </a:solidFill>
            </a:endParaRPr>
          </a:p>
          <a:p>
            <a:pPr marL="0" marR="0" lvl="0" indent="0" algn="l" rtl="0">
              <a:spcBef>
                <a:spcPts val="0"/>
              </a:spcBef>
              <a:spcAft>
                <a:spcPts val="0"/>
              </a:spcAft>
              <a:buNone/>
            </a:pPr>
            <a:endParaRPr sz="2100">
              <a:solidFill>
                <a:schemeClr val="dk1"/>
              </a:solidFill>
            </a:endParaRPr>
          </a:p>
          <a:p>
            <a:pPr marL="0" marR="0" lvl="0" indent="0" algn="l" rtl="0">
              <a:spcBef>
                <a:spcPts val="0"/>
              </a:spcBef>
              <a:spcAft>
                <a:spcPts val="0"/>
              </a:spcAft>
              <a:buNone/>
            </a:pPr>
            <a:r>
              <a:rPr lang="en" sz="2100" b="1">
                <a:solidFill>
                  <a:schemeClr val="dk1"/>
                </a:solidFill>
              </a:rPr>
              <a:t>What</a:t>
            </a:r>
            <a:r>
              <a:rPr lang="en" sz="2100">
                <a:solidFill>
                  <a:schemeClr val="dk1"/>
                </a:solidFill>
              </a:rPr>
              <a:t> other tools are users using to discover or access archival materials and</a:t>
            </a:r>
            <a:endParaRPr sz="2100">
              <a:solidFill>
                <a:schemeClr val="dk1"/>
              </a:solidFill>
            </a:endParaRPr>
          </a:p>
          <a:p>
            <a:pPr marL="0" marR="0" lvl="0" indent="0" algn="l" rtl="0">
              <a:spcBef>
                <a:spcPts val="0"/>
              </a:spcBef>
              <a:spcAft>
                <a:spcPts val="0"/>
              </a:spcAft>
              <a:buNone/>
            </a:pPr>
            <a:r>
              <a:rPr lang="en" sz="2100">
                <a:solidFill>
                  <a:schemeClr val="dk1"/>
                </a:solidFill>
              </a:rPr>
              <a:t>description?</a:t>
            </a:r>
            <a:endParaRPr sz="21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9"/>
        <p:cNvGrpSpPr/>
        <p:nvPr/>
      </p:nvGrpSpPr>
      <p:grpSpPr>
        <a:xfrm>
          <a:off x="0" y="0"/>
          <a:ext cx="0" cy="0"/>
          <a:chOff x="0" y="0"/>
          <a:chExt cx="0" cy="0"/>
        </a:xfrm>
      </p:grpSpPr>
      <p:sp>
        <p:nvSpPr>
          <p:cNvPr id="600" name="Google Shape;600;p83"/>
          <p:cNvSpPr txBox="1"/>
          <p:nvPr/>
        </p:nvSpPr>
        <p:spPr>
          <a:xfrm>
            <a:off x="392550" y="722900"/>
            <a:ext cx="3042000" cy="3697800"/>
          </a:xfrm>
          <a:prstGeom prst="rect">
            <a:avLst/>
          </a:prstGeom>
          <a:noFill/>
          <a:ln>
            <a:noFill/>
          </a:ln>
        </p:spPr>
        <p:txBody>
          <a:bodyPr spcFirstLastPara="1" wrap="square" lIns="68575" tIns="34275" rIns="68575" bIns="34275" anchor="ctr" anchorCtr="0">
            <a:normAutofit/>
          </a:bodyPr>
          <a:lstStyle/>
          <a:p>
            <a:pPr marL="0" marR="0" lvl="0" indent="0" algn="r" rtl="0">
              <a:lnSpc>
                <a:spcPct val="90000"/>
              </a:lnSpc>
              <a:spcBef>
                <a:spcPts val="0"/>
              </a:spcBef>
              <a:spcAft>
                <a:spcPts val="0"/>
              </a:spcAft>
              <a:buNone/>
            </a:pPr>
            <a:r>
              <a:rPr lang="en" sz="3300" b="1">
                <a:solidFill>
                  <a:srgbClr val="4472C4"/>
                </a:solidFill>
              </a:rPr>
              <a:t>Interview</a:t>
            </a:r>
            <a:endParaRPr sz="3300" b="1">
              <a:solidFill>
                <a:srgbClr val="4472C4"/>
              </a:solidFill>
            </a:endParaRPr>
          </a:p>
          <a:p>
            <a:pPr marL="0" marR="0" lvl="0" indent="0" algn="r" rtl="0">
              <a:lnSpc>
                <a:spcPct val="90000"/>
              </a:lnSpc>
              <a:spcBef>
                <a:spcPts val="0"/>
              </a:spcBef>
              <a:spcAft>
                <a:spcPts val="0"/>
              </a:spcAft>
              <a:buNone/>
            </a:pPr>
            <a:r>
              <a:rPr lang="en" sz="3300" b="1">
                <a:solidFill>
                  <a:srgbClr val="4472C4"/>
                </a:solidFill>
              </a:rPr>
              <a:t>Preliminary Insights</a:t>
            </a:r>
            <a:endParaRPr sz="1100"/>
          </a:p>
        </p:txBody>
      </p:sp>
      <p:cxnSp>
        <p:nvCxnSpPr>
          <p:cNvPr id="601" name="Google Shape;601;p83"/>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602" name="Google Shape;602;p83"/>
          <p:cNvSpPr txBox="1"/>
          <p:nvPr/>
        </p:nvSpPr>
        <p:spPr>
          <a:xfrm>
            <a:off x="3490725" y="1388500"/>
            <a:ext cx="5260800" cy="3185400"/>
          </a:xfrm>
          <a:prstGeom prst="rect">
            <a:avLst/>
          </a:prstGeom>
          <a:noFill/>
          <a:ln>
            <a:noFill/>
          </a:ln>
        </p:spPr>
        <p:txBody>
          <a:bodyPr spcFirstLastPara="1" wrap="square" lIns="68575" tIns="34275" rIns="68575" bIns="34275" anchor="ctr" anchorCtr="0">
            <a:normAutofit fontScale="92500" lnSpcReduction="20000"/>
          </a:bodyPr>
          <a:lstStyle/>
          <a:p>
            <a:pPr marL="457200" marR="0" lvl="0" indent="-346075" algn="l" rtl="0">
              <a:spcBef>
                <a:spcPts val="0"/>
              </a:spcBef>
              <a:spcAft>
                <a:spcPts val="0"/>
              </a:spcAft>
              <a:buClr>
                <a:schemeClr val="dk1"/>
              </a:buClr>
              <a:buSzPct val="100000"/>
              <a:buAutoNum type="arabicPeriod"/>
            </a:pPr>
            <a:r>
              <a:rPr lang="en" sz="2000">
                <a:solidFill>
                  <a:schemeClr val="dk1"/>
                </a:solidFill>
              </a:rPr>
              <a:t>Users </a:t>
            </a:r>
            <a:r>
              <a:rPr lang="en" sz="2000" b="1">
                <a:solidFill>
                  <a:schemeClr val="dk1"/>
                </a:solidFill>
              </a:rPr>
              <a:t>utilize</a:t>
            </a:r>
            <a:r>
              <a:rPr lang="en" sz="2000">
                <a:solidFill>
                  <a:schemeClr val="dk1"/>
                </a:solidFill>
              </a:rPr>
              <a:t> a variety of non-aggregator sources to locate archival resources.</a:t>
            </a:r>
            <a:endParaRPr sz="2000">
              <a:solidFill>
                <a:schemeClr val="dk1"/>
              </a:solidFill>
            </a:endParaRPr>
          </a:p>
          <a:p>
            <a:pPr marL="457200" marR="0" lvl="0" indent="-346075" algn="l" rtl="0">
              <a:spcBef>
                <a:spcPts val="1000"/>
              </a:spcBef>
              <a:spcAft>
                <a:spcPts val="0"/>
              </a:spcAft>
              <a:buClr>
                <a:schemeClr val="dk1"/>
              </a:buClr>
              <a:buSzPct val="100000"/>
              <a:buAutoNum type="arabicPeriod"/>
            </a:pPr>
            <a:r>
              <a:rPr lang="en" sz="2000">
                <a:solidFill>
                  <a:schemeClr val="dk1"/>
                </a:solidFill>
              </a:rPr>
              <a:t>Majority of users </a:t>
            </a:r>
            <a:r>
              <a:rPr lang="en" sz="2000" b="1">
                <a:solidFill>
                  <a:schemeClr val="dk1"/>
                </a:solidFill>
              </a:rPr>
              <a:t>fail to</a:t>
            </a:r>
            <a:r>
              <a:rPr lang="en" sz="2000">
                <a:solidFill>
                  <a:schemeClr val="dk1"/>
                </a:solidFill>
              </a:rPr>
              <a:t> to recognize or remember specific archival aggregator sites.</a:t>
            </a:r>
            <a:endParaRPr sz="2000">
              <a:solidFill>
                <a:schemeClr val="dk1"/>
              </a:solidFill>
            </a:endParaRPr>
          </a:p>
          <a:p>
            <a:pPr marL="457200" marR="0" lvl="0" indent="-346075" algn="l" rtl="0">
              <a:spcBef>
                <a:spcPts val="1000"/>
              </a:spcBef>
              <a:spcAft>
                <a:spcPts val="0"/>
              </a:spcAft>
              <a:buClr>
                <a:schemeClr val="dk1"/>
              </a:buClr>
              <a:buSzPct val="100000"/>
              <a:buAutoNum type="arabicPeriod"/>
            </a:pPr>
            <a:r>
              <a:rPr lang="en" sz="2000">
                <a:solidFill>
                  <a:schemeClr val="dk1"/>
                </a:solidFill>
              </a:rPr>
              <a:t>Pandemic aftermath heavily </a:t>
            </a:r>
            <a:r>
              <a:rPr lang="en" sz="2000" b="1">
                <a:solidFill>
                  <a:schemeClr val="dk1"/>
                </a:solidFill>
              </a:rPr>
              <a:t>influences</a:t>
            </a:r>
            <a:r>
              <a:rPr lang="en" sz="2000">
                <a:solidFill>
                  <a:schemeClr val="dk1"/>
                </a:solidFill>
              </a:rPr>
              <a:t> user behaviors and potential outcomes</a:t>
            </a:r>
            <a:endParaRPr sz="2000">
              <a:solidFill>
                <a:schemeClr val="dk1"/>
              </a:solidFill>
            </a:endParaRPr>
          </a:p>
          <a:p>
            <a:pPr marL="457200" marR="0" lvl="0" indent="-346075" algn="l" rtl="0">
              <a:spcBef>
                <a:spcPts val="1000"/>
              </a:spcBef>
              <a:spcAft>
                <a:spcPts val="0"/>
              </a:spcAft>
              <a:buClr>
                <a:schemeClr val="dk1"/>
              </a:buClr>
              <a:buSzPct val="100000"/>
              <a:buAutoNum type="arabicPeriod"/>
            </a:pPr>
            <a:r>
              <a:rPr lang="en" sz="2000">
                <a:solidFill>
                  <a:schemeClr val="dk1"/>
                </a:solidFill>
              </a:rPr>
              <a:t>Decision making factors </a:t>
            </a:r>
            <a:r>
              <a:rPr lang="en" sz="2000" b="1">
                <a:solidFill>
                  <a:schemeClr val="dk1"/>
                </a:solidFill>
              </a:rPr>
              <a:t>play</a:t>
            </a:r>
            <a:r>
              <a:rPr lang="en" sz="2000">
                <a:solidFill>
                  <a:schemeClr val="dk1"/>
                </a:solidFill>
              </a:rPr>
              <a:t> a key role in how and if users pursue archival resources (in person or online)</a:t>
            </a:r>
            <a:endParaRPr sz="2000">
              <a:solidFill>
                <a:schemeClr val="dk1"/>
              </a:solidFill>
            </a:endParaRPr>
          </a:p>
          <a:p>
            <a:pPr marL="0" marR="0" lvl="0" indent="0" algn="l" rtl="0">
              <a:spcBef>
                <a:spcPts val="0"/>
              </a:spcBef>
              <a:spcAft>
                <a:spcPts val="0"/>
              </a:spcAft>
              <a:buNone/>
            </a:pPr>
            <a:endParaRPr sz="2000">
              <a:solidFill>
                <a:schemeClr val="dk1"/>
              </a:solidFill>
            </a:endParaRPr>
          </a:p>
          <a:p>
            <a:pPr marL="0" marR="0" lvl="0" indent="0" algn="l" rtl="0">
              <a:spcBef>
                <a:spcPts val="0"/>
              </a:spcBef>
              <a:spcAft>
                <a:spcPts val="0"/>
              </a:spcAft>
              <a:buNone/>
            </a:pPr>
            <a:endParaRPr sz="2000">
              <a:solidFill>
                <a:schemeClr val="dk1"/>
              </a:solidFill>
            </a:endParaRPr>
          </a:p>
          <a:p>
            <a:pPr marL="0" marR="0" lvl="0" indent="0" algn="l" rtl="0">
              <a:spcBef>
                <a:spcPts val="0"/>
              </a:spcBef>
              <a:spcAft>
                <a:spcPts val="0"/>
              </a:spcAft>
              <a:buNone/>
            </a:pPr>
            <a:endParaRPr sz="20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7"/>
        <p:cNvGrpSpPr/>
        <p:nvPr/>
      </p:nvGrpSpPr>
      <p:grpSpPr>
        <a:xfrm>
          <a:off x="0" y="0"/>
          <a:ext cx="0" cy="0"/>
          <a:chOff x="0" y="0"/>
          <a:chExt cx="0" cy="0"/>
        </a:xfrm>
      </p:grpSpPr>
      <p:sp>
        <p:nvSpPr>
          <p:cNvPr id="608" name="Google Shape;608;p84"/>
          <p:cNvSpPr txBox="1"/>
          <p:nvPr/>
        </p:nvSpPr>
        <p:spPr>
          <a:xfrm>
            <a:off x="392557" y="722909"/>
            <a:ext cx="2856900" cy="3697800"/>
          </a:xfrm>
          <a:prstGeom prst="rect">
            <a:avLst/>
          </a:prstGeom>
          <a:noFill/>
          <a:ln>
            <a:noFill/>
          </a:ln>
        </p:spPr>
        <p:txBody>
          <a:bodyPr spcFirstLastPara="1" wrap="square" lIns="68575" tIns="34275" rIns="68575" bIns="34275" anchor="ctr" anchorCtr="0">
            <a:normAutofit/>
          </a:bodyPr>
          <a:lstStyle/>
          <a:p>
            <a:pPr marL="0" marR="0" lvl="0" indent="0" algn="r" rtl="0">
              <a:lnSpc>
                <a:spcPct val="90000"/>
              </a:lnSpc>
              <a:spcBef>
                <a:spcPts val="0"/>
              </a:spcBef>
              <a:spcAft>
                <a:spcPts val="0"/>
              </a:spcAft>
              <a:buNone/>
            </a:pPr>
            <a:r>
              <a:rPr lang="en" sz="3300" b="1">
                <a:solidFill>
                  <a:srgbClr val="4472C4"/>
                </a:solidFill>
              </a:rPr>
              <a:t>Interview</a:t>
            </a:r>
            <a:r>
              <a:rPr lang="en" sz="3300" b="1" i="0" u="none" strike="noStrike" cap="none">
                <a:solidFill>
                  <a:srgbClr val="4472C4"/>
                </a:solidFill>
                <a:latin typeface="Arial"/>
                <a:ea typeface="Arial"/>
                <a:cs typeface="Arial"/>
                <a:sym typeface="Arial"/>
              </a:rPr>
              <a:t> Research </a:t>
            </a:r>
            <a:r>
              <a:rPr lang="en" sz="3300" b="1">
                <a:solidFill>
                  <a:srgbClr val="4472C4"/>
                </a:solidFill>
              </a:rPr>
              <a:t>Challenges</a:t>
            </a:r>
            <a:endParaRPr sz="1100"/>
          </a:p>
        </p:txBody>
      </p:sp>
      <p:cxnSp>
        <p:nvCxnSpPr>
          <p:cNvPr id="609" name="Google Shape;609;p84"/>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610" name="Google Shape;610;p84"/>
          <p:cNvSpPr txBox="1"/>
          <p:nvPr/>
        </p:nvSpPr>
        <p:spPr>
          <a:xfrm>
            <a:off x="3490725" y="411475"/>
            <a:ext cx="5502300" cy="4009200"/>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None/>
            </a:pPr>
            <a:endParaRPr sz="2100" b="0" i="0" u="none" strike="noStrike" cap="none">
              <a:solidFill>
                <a:srgbClr val="000000"/>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endParaRPr>
          </a:p>
          <a:p>
            <a:pPr marL="342900" lvl="0" indent="-279400" algn="l" rtl="0">
              <a:spcBef>
                <a:spcPts val="400"/>
              </a:spcBef>
              <a:spcAft>
                <a:spcPts val="0"/>
              </a:spcAft>
              <a:buClr>
                <a:schemeClr val="dk1"/>
              </a:buClr>
              <a:buSzPts val="1800"/>
              <a:buChar char="•"/>
            </a:pPr>
            <a:r>
              <a:rPr lang="en" sz="1800">
                <a:solidFill>
                  <a:schemeClr val="dk1"/>
                </a:solidFill>
              </a:rPr>
              <a:t>Persona types heavy </a:t>
            </a:r>
            <a:r>
              <a:rPr lang="en" sz="1800" b="1">
                <a:solidFill>
                  <a:schemeClr val="dk1"/>
                </a:solidFill>
              </a:rPr>
              <a:t>overlap</a:t>
            </a:r>
            <a:r>
              <a:rPr lang="en" sz="1800">
                <a:solidFill>
                  <a:schemeClr val="dk1"/>
                </a:solidFill>
              </a:rPr>
              <a:t> or lack of clarity in distinctions between previously identified roles</a:t>
            </a:r>
            <a:endParaRPr sz="1800">
              <a:solidFill>
                <a:schemeClr val="dk1"/>
              </a:solidFill>
            </a:endParaRPr>
          </a:p>
          <a:p>
            <a:pPr marL="342900" lvl="0" indent="-266700" algn="l" rtl="0">
              <a:spcBef>
                <a:spcPts val="1000"/>
              </a:spcBef>
              <a:spcAft>
                <a:spcPts val="0"/>
              </a:spcAft>
              <a:buClr>
                <a:schemeClr val="dk1"/>
              </a:buClr>
              <a:buSzPts val="1600"/>
              <a:buChar char="•"/>
            </a:pPr>
            <a:r>
              <a:rPr lang="en" sz="1800">
                <a:solidFill>
                  <a:schemeClr val="dk1"/>
                </a:solidFill>
              </a:rPr>
              <a:t>Users </a:t>
            </a:r>
            <a:r>
              <a:rPr lang="en" sz="1800" b="1">
                <a:solidFill>
                  <a:schemeClr val="dk1"/>
                </a:solidFill>
              </a:rPr>
              <a:t>struggle</a:t>
            </a:r>
            <a:r>
              <a:rPr lang="en" sz="1800">
                <a:solidFill>
                  <a:schemeClr val="dk1"/>
                </a:solidFill>
              </a:rPr>
              <a:t> to recognize or remember specific archival aggregator sites.</a:t>
            </a:r>
            <a:endParaRPr sz="1600">
              <a:solidFill>
                <a:schemeClr val="dk1"/>
              </a:solidFill>
            </a:endParaRPr>
          </a:p>
          <a:p>
            <a:pPr marL="342900" lvl="0" indent="-279400" algn="l" rtl="0">
              <a:spcBef>
                <a:spcPts val="1000"/>
              </a:spcBef>
              <a:spcAft>
                <a:spcPts val="0"/>
              </a:spcAft>
              <a:buClr>
                <a:schemeClr val="dk1"/>
              </a:buClr>
              <a:buSzPts val="1800"/>
              <a:buChar char="•"/>
            </a:pPr>
            <a:r>
              <a:rPr lang="en" sz="1800">
                <a:solidFill>
                  <a:schemeClr val="dk1"/>
                </a:solidFill>
              </a:rPr>
              <a:t>COVID-19 pandemic restrictions introduce extraordinary circumstance behaviors and responses (from both user &amp; institution)</a:t>
            </a:r>
            <a:endParaRPr sz="1800">
              <a:solidFill>
                <a:schemeClr val="dk1"/>
              </a:solidFill>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5"/>
        <p:cNvGrpSpPr/>
        <p:nvPr/>
      </p:nvGrpSpPr>
      <p:grpSpPr>
        <a:xfrm>
          <a:off x="0" y="0"/>
          <a:ext cx="0" cy="0"/>
          <a:chOff x="0" y="0"/>
          <a:chExt cx="0" cy="0"/>
        </a:xfrm>
      </p:grpSpPr>
      <p:sp>
        <p:nvSpPr>
          <p:cNvPr id="616" name="Google Shape;616;p85"/>
          <p:cNvSpPr txBox="1"/>
          <p:nvPr/>
        </p:nvSpPr>
        <p:spPr>
          <a:xfrm>
            <a:off x="392557" y="722909"/>
            <a:ext cx="2856900" cy="3697800"/>
          </a:xfrm>
          <a:prstGeom prst="rect">
            <a:avLst/>
          </a:prstGeom>
          <a:noFill/>
          <a:ln>
            <a:noFill/>
          </a:ln>
        </p:spPr>
        <p:txBody>
          <a:bodyPr spcFirstLastPara="1" wrap="square" lIns="68575" tIns="34275" rIns="68575" bIns="34275" anchor="ctr" anchorCtr="0">
            <a:normAutofit/>
          </a:bodyPr>
          <a:lstStyle/>
          <a:p>
            <a:pPr marL="0" marR="0" lvl="0" indent="0" algn="r" rtl="0">
              <a:lnSpc>
                <a:spcPct val="90000"/>
              </a:lnSpc>
              <a:spcBef>
                <a:spcPts val="0"/>
              </a:spcBef>
              <a:spcAft>
                <a:spcPts val="0"/>
              </a:spcAft>
              <a:buNone/>
            </a:pPr>
            <a:r>
              <a:rPr lang="en" sz="3300" b="1">
                <a:solidFill>
                  <a:srgbClr val="4472C4"/>
                </a:solidFill>
              </a:rPr>
              <a:t>Interview</a:t>
            </a:r>
            <a:r>
              <a:rPr lang="en" sz="3300" b="1" i="0" u="none" strike="noStrike" cap="none">
                <a:solidFill>
                  <a:srgbClr val="4472C4"/>
                </a:solidFill>
                <a:latin typeface="Arial"/>
                <a:ea typeface="Arial"/>
                <a:cs typeface="Arial"/>
                <a:sym typeface="Arial"/>
              </a:rPr>
              <a:t> Research </a:t>
            </a:r>
            <a:r>
              <a:rPr lang="en" sz="3300" b="1">
                <a:solidFill>
                  <a:srgbClr val="4472C4"/>
                </a:solidFill>
              </a:rPr>
              <a:t>Next Steps</a:t>
            </a:r>
            <a:endParaRPr sz="1100"/>
          </a:p>
        </p:txBody>
      </p:sp>
      <p:cxnSp>
        <p:nvCxnSpPr>
          <p:cNvPr id="617" name="Google Shape;617;p85"/>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618" name="Google Shape;618;p85"/>
          <p:cNvSpPr txBox="1"/>
          <p:nvPr/>
        </p:nvSpPr>
        <p:spPr>
          <a:xfrm>
            <a:off x="3490725" y="942525"/>
            <a:ext cx="5260800" cy="34782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None/>
            </a:pPr>
            <a:r>
              <a:rPr lang="en" sz="2200"/>
              <a:t>June - July 2022 - Thematic coding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Aug 2022 - Data analysis of coded dataset</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Sept. thru Dec. 2022 - Share findings via OCLC webinar and online posts</a:t>
            </a:r>
            <a:endParaRPr sz="2200"/>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86"/>
          <p:cNvPicPr preferRelativeResize="0"/>
          <p:nvPr/>
        </p:nvPicPr>
        <p:blipFill>
          <a:blip r:embed="rId3">
            <a:alphaModFix/>
          </a:blip>
          <a:stretch>
            <a:fillRect/>
          </a:stretch>
        </p:blipFill>
        <p:spPr>
          <a:xfrm>
            <a:off x="0" y="5000625"/>
            <a:ext cx="9144000" cy="142875"/>
          </a:xfrm>
          <a:prstGeom prst="rect">
            <a:avLst/>
          </a:prstGeom>
          <a:noFill/>
          <a:ln>
            <a:noFill/>
          </a:ln>
        </p:spPr>
      </p:pic>
      <p:sp>
        <p:nvSpPr>
          <p:cNvPr id="624" name="Google Shape;624;p86"/>
          <p:cNvSpPr txBox="1"/>
          <p:nvPr/>
        </p:nvSpPr>
        <p:spPr>
          <a:xfrm>
            <a:off x="0" y="64025"/>
            <a:ext cx="9144000" cy="5727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endParaRPr sz="2500" b="1">
              <a:solidFill>
                <a:srgbClr val="236192"/>
              </a:solidFill>
            </a:endParaRPr>
          </a:p>
        </p:txBody>
      </p:sp>
      <p:sp>
        <p:nvSpPr>
          <p:cNvPr id="625" name="Google Shape;625;p86"/>
          <p:cNvSpPr txBox="1"/>
          <p:nvPr/>
        </p:nvSpPr>
        <p:spPr>
          <a:xfrm>
            <a:off x="392557" y="722908"/>
            <a:ext cx="2856900" cy="3697800"/>
          </a:xfrm>
          <a:prstGeom prst="rect">
            <a:avLst/>
          </a:prstGeom>
          <a:noFill/>
          <a:ln>
            <a:noFill/>
          </a:ln>
        </p:spPr>
        <p:txBody>
          <a:bodyPr spcFirstLastPara="1" wrap="square" lIns="68575" tIns="34275" rIns="68575" bIns="34275" anchor="ctr" anchorCtr="0">
            <a:normAutofit/>
          </a:bodyPr>
          <a:lstStyle/>
          <a:p>
            <a:pPr marL="0" marR="0" lvl="0" indent="0" algn="r" rtl="0">
              <a:lnSpc>
                <a:spcPct val="90000"/>
              </a:lnSpc>
              <a:spcBef>
                <a:spcPts val="0"/>
              </a:spcBef>
              <a:spcAft>
                <a:spcPts val="0"/>
              </a:spcAft>
              <a:buNone/>
            </a:pPr>
            <a:r>
              <a:rPr lang="en" sz="3300" b="1">
                <a:solidFill>
                  <a:srgbClr val="236192"/>
                </a:solidFill>
              </a:rPr>
              <a:t>Looking Ahead</a:t>
            </a:r>
            <a:endParaRPr sz="1100">
              <a:solidFill>
                <a:srgbClr val="236192"/>
              </a:solidFill>
            </a:endParaRPr>
          </a:p>
        </p:txBody>
      </p:sp>
      <p:cxnSp>
        <p:nvCxnSpPr>
          <p:cNvPr id="626" name="Google Shape;626;p86"/>
          <p:cNvCxnSpPr/>
          <p:nvPr/>
        </p:nvCxnSpPr>
        <p:spPr>
          <a:xfrm>
            <a:off x="3490722" y="1543050"/>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627" name="Google Shape;627;p86"/>
          <p:cNvSpPr txBox="1"/>
          <p:nvPr/>
        </p:nvSpPr>
        <p:spPr>
          <a:xfrm>
            <a:off x="3631325" y="1182700"/>
            <a:ext cx="5412000" cy="3046800"/>
          </a:xfrm>
          <a:prstGeom prst="rect">
            <a:avLst/>
          </a:prstGeom>
          <a:noFill/>
          <a:ln>
            <a:noFill/>
          </a:ln>
        </p:spPr>
        <p:txBody>
          <a:bodyPr spcFirstLastPara="1" wrap="square" lIns="68575" tIns="34275" rIns="68575" bIns="34275" anchor="ctr" anchorCtr="0">
            <a:normAutofit fontScale="77500"/>
          </a:bodyPr>
          <a:lstStyle/>
          <a:p>
            <a:pPr marL="342900" marR="0" lvl="0" indent="-328691" algn="l" rtl="0">
              <a:lnSpc>
                <a:spcPct val="150000"/>
              </a:lnSpc>
              <a:spcBef>
                <a:spcPts val="0"/>
              </a:spcBef>
              <a:spcAft>
                <a:spcPts val="0"/>
              </a:spcAft>
              <a:buClr>
                <a:schemeClr val="dk1"/>
              </a:buClr>
              <a:buSzPct val="100000"/>
              <a:buFont typeface="Arial"/>
              <a:buChar char="•"/>
            </a:pPr>
            <a:r>
              <a:rPr lang="en" sz="2550">
                <a:solidFill>
                  <a:schemeClr val="dk1"/>
                </a:solidFill>
              </a:rPr>
              <a:t>Synthesis and reporting on research and community workshop findings</a:t>
            </a:r>
            <a:endParaRPr sz="2550"/>
          </a:p>
          <a:p>
            <a:pPr marL="342900" marR="0" lvl="0" indent="-328691" algn="l" rtl="0">
              <a:lnSpc>
                <a:spcPct val="150000"/>
              </a:lnSpc>
              <a:spcBef>
                <a:spcPts val="0"/>
              </a:spcBef>
              <a:spcAft>
                <a:spcPts val="0"/>
              </a:spcAft>
              <a:buClr>
                <a:schemeClr val="dk1"/>
              </a:buClr>
              <a:buSzPct val="100000"/>
              <a:buFont typeface="Arial"/>
              <a:buChar char="•"/>
            </a:pPr>
            <a:r>
              <a:rPr lang="en" sz="2550">
                <a:solidFill>
                  <a:schemeClr val="dk1"/>
                </a:solidFill>
              </a:rPr>
              <a:t>Engagement on design model, functional requirements, and sustainability plan</a:t>
            </a:r>
            <a:endParaRPr sz="2550"/>
          </a:p>
          <a:p>
            <a:pPr marL="342900" marR="0" lvl="0" indent="-328691" algn="l" rtl="0">
              <a:lnSpc>
                <a:spcPct val="150000"/>
              </a:lnSpc>
              <a:spcBef>
                <a:spcPts val="0"/>
              </a:spcBef>
              <a:spcAft>
                <a:spcPts val="0"/>
              </a:spcAft>
              <a:buClr>
                <a:schemeClr val="dk1"/>
              </a:buClr>
              <a:buSzPct val="100000"/>
              <a:buFont typeface="Arial"/>
              <a:buChar char="•"/>
            </a:pPr>
            <a:r>
              <a:rPr lang="en" sz="2550">
                <a:solidFill>
                  <a:schemeClr val="dk1"/>
                </a:solidFill>
              </a:rPr>
              <a:t>Next steps to build and launch the network</a:t>
            </a:r>
            <a:endParaRPr sz="2550"/>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7"/>
          <p:cNvSpPr/>
          <p:nvPr/>
        </p:nvSpPr>
        <p:spPr>
          <a:xfrm>
            <a:off x="4572000" y="1158375"/>
            <a:ext cx="4357800" cy="3436800"/>
          </a:xfrm>
          <a:prstGeom prst="rect">
            <a:avLst/>
          </a:prstGeom>
          <a:solidFill>
            <a:schemeClr val="dk1">
              <a:alpha val="784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33" name="Google Shape;633;p8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500" b="1">
                <a:solidFill>
                  <a:srgbClr val="236192"/>
                </a:solidFill>
              </a:rPr>
              <a:t>Get Involved</a:t>
            </a:r>
            <a:endParaRPr sz="2500" b="1">
              <a:solidFill>
                <a:srgbClr val="236192"/>
              </a:solidFill>
            </a:endParaRPr>
          </a:p>
        </p:txBody>
      </p:sp>
      <p:pic>
        <p:nvPicPr>
          <p:cNvPr id="634" name="Google Shape;634;p87"/>
          <p:cNvPicPr preferRelativeResize="0"/>
          <p:nvPr/>
        </p:nvPicPr>
        <p:blipFill>
          <a:blip r:embed="rId3">
            <a:alphaModFix/>
          </a:blip>
          <a:stretch>
            <a:fillRect/>
          </a:stretch>
        </p:blipFill>
        <p:spPr>
          <a:xfrm>
            <a:off x="0" y="5000625"/>
            <a:ext cx="9144000" cy="142875"/>
          </a:xfrm>
          <a:prstGeom prst="rect">
            <a:avLst/>
          </a:prstGeom>
          <a:noFill/>
          <a:ln>
            <a:noFill/>
          </a:ln>
        </p:spPr>
      </p:pic>
      <p:sp>
        <p:nvSpPr>
          <p:cNvPr id="635" name="Google Shape;635;p87"/>
          <p:cNvSpPr txBox="1"/>
          <p:nvPr/>
        </p:nvSpPr>
        <p:spPr>
          <a:xfrm>
            <a:off x="4572000" y="1490400"/>
            <a:ext cx="4202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u="sng">
                <a:solidFill>
                  <a:schemeClr val="hlink"/>
                </a:solidFill>
                <a:hlinkClick r:id="rId4"/>
              </a:rPr>
              <a:t>https://confluence.ucop.edu/display/NAFAN</a:t>
            </a:r>
            <a:endParaRPr sz="1600">
              <a:solidFill>
                <a:srgbClr val="0083A1"/>
              </a:solidFill>
            </a:endParaRPr>
          </a:p>
        </p:txBody>
      </p:sp>
      <p:pic>
        <p:nvPicPr>
          <p:cNvPr id="636" name="Google Shape;636;p87"/>
          <p:cNvPicPr preferRelativeResize="0"/>
          <p:nvPr/>
        </p:nvPicPr>
        <p:blipFill>
          <a:blip r:embed="rId5">
            <a:alphaModFix/>
          </a:blip>
          <a:stretch>
            <a:fillRect/>
          </a:stretch>
        </p:blipFill>
        <p:spPr>
          <a:xfrm>
            <a:off x="4743325" y="2083475"/>
            <a:ext cx="4023800" cy="2112032"/>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cxnSp>
        <p:nvCxnSpPr>
          <p:cNvPr id="637" name="Google Shape;637;p87"/>
          <p:cNvCxnSpPr/>
          <p:nvPr/>
        </p:nvCxnSpPr>
        <p:spPr>
          <a:xfrm rot="10800000" flipH="1">
            <a:off x="4421875" y="3565200"/>
            <a:ext cx="553200" cy="365400"/>
          </a:xfrm>
          <a:prstGeom prst="straightConnector1">
            <a:avLst/>
          </a:prstGeom>
          <a:noFill/>
          <a:ln w="38100" cap="flat" cmpd="sng">
            <a:solidFill>
              <a:srgbClr val="980000"/>
            </a:solidFill>
            <a:prstDash val="solid"/>
            <a:round/>
            <a:headEnd type="none" w="med" len="med"/>
            <a:tailEnd type="triangle" w="med" len="med"/>
          </a:ln>
        </p:spPr>
      </p:cxnSp>
      <p:sp>
        <p:nvSpPr>
          <p:cNvPr id="638" name="Google Shape;638;p87"/>
          <p:cNvSpPr txBox="1"/>
          <p:nvPr/>
        </p:nvSpPr>
        <p:spPr>
          <a:xfrm>
            <a:off x="122575" y="950700"/>
            <a:ext cx="4299300" cy="3768000"/>
          </a:xfrm>
          <a:prstGeom prst="rect">
            <a:avLst/>
          </a:prstGeom>
          <a:noFill/>
          <a:ln>
            <a:noFill/>
          </a:ln>
        </p:spPr>
        <p:txBody>
          <a:bodyPr spcFirstLastPara="1" wrap="square" lIns="68575" tIns="34275" rIns="68575" bIns="34275" anchor="ctr" anchorCtr="0">
            <a:noAutofit/>
          </a:bodyPr>
          <a:lstStyle/>
          <a:p>
            <a:pPr marL="342900" marR="0" lvl="0" indent="-330200" algn="l" rtl="0">
              <a:lnSpc>
                <a:spcPct val="140000"/>
              </a:lnSpc>
              <a:spcBef>
                <a:spcPts val="0"/>
              </a:spcBef>
              <a:spcAft>
                <a:spcPts val="0"/>
              </a:spcAft>
              <a:buClr>
                <a:schemeClr val="dk1"/>
              </a:buClr>
              <a:buSzPts val="2000"/>
              <a:buChar char="•"/>
            </a:pPr>
            <a:r>
              <a:rPr lang="en" sz="2000">
                <a:solidFill>
                  <a:schemeClr val="dk1"/>
                </a:solidFill>
              </a:rPr>
              <a:t>Subscribe to our mailing list for updates</a:t>
            </a:r>
            <a:endParaRPr sz="2000">
              <a:solidFill>
                <a:schemeClr val="dk1"/>
              </a:solidFill>
            </a:endParaRPr>
          </a:p>
          <a:p>
            <a:pPr marL="0" marR="0" lvl="0" indent="0" algn="l" rtl="0">
              <a:lnSpc>
                <a:spcPct val="140000"/>
              </a:lnSpc>
              <a:spcBef>
                <a:spcPts val="0"/>
              </a:spcBef>
              <a:spcAft>
                <a:spcPts val="0"/>
              </a:spcAft>
              <a:buSzPts val="605"/>
              <a:buNone/>
            </a:pPr>
            <a:endParaRPr sz="2000">
              <a:solidFill>
                <a:schemeClr val="dk1"/>
              </a:solidFill>
            </a:endParaRPr>
          </a:p>
          <a:p>
            <a:pPr marL="342900" marR="0" lvl="0" indent="-330200" algn="l" rtl="0">
              <a:lnSpc>
                <a:spcPct val="140000"/>
              </a:lnSpc>
              <a:spcBef>
                <a:spcPts val="0"/>
              </a:spcBef>
              <a:spcAft>
                <a:spcPts val="0"/>
              </a:spcAft>
              <a:buClr>
                <a:schemeClr val="dk1"/>
              </a:buClr>
              <a:buSzPts val="2000"/>
              <a:buChar char="•"/>
            </a:pPr>
            <a:r>
              <a:rPr lang="en" sz="2000">
                <a:solidFill>
                  <a:schemeClr val="dk1"/>
                </a:solidFill>
              </a:rPr>
              <a:t>Stay tuned for upcoming info sessions</a:t>
            </a:r>
            <a:endParaRPr sz="2000">
              <a:solidFill>
                <a:schemeClr val="dk1"/>
              </a:solidFill>
            </a:endParaRPr>
          </a:p>
          <a:p>
            <a:pPr marL="342900" marR="0" lvl="0" indent="0" algn="l" rtl="0">
              <a:lnSpc>
                <a:spcPct val="140000"/>
              </a:lnSpc>
              <a:spcBef>
                <a:spcPts val="0"/>
              </a:spcBef>
              <a:spcAft>
                <a:spcPts val="0"/>
              </a:spcAft>
              <a:buSzPts val="605"/>
              <a:buNone/>
            </a:pPr>
            <a:endParaRPr sz="2000">
              <a:solidFill>
                <a:schemeClr val="dk1"/>
              </a:solidFill>
            </a:endParaRPr>
          </a:p>
          <a:p>
            <a:pPr marL="342900" marR="0" lvl="0" indent="-330200" algn="l" rtl="0">
              <a:lnSpc>
                <a:spcPct val="140000"/>
              </a:lnSpc>
              <a:spcBef>
                <a:spcPts val="0"/>
              </a:spcBef>
              <a:spcAft>
                <a:spcPts val="0"/>
              </a:spcAft>
              <a:buClr>
                <a:schemeClr val="dk1"/>
              </a:buClr>
              <a:buSzPts val="2000"/>
              <a:buChar char="•"/>
            </a:pPr>
            <a:r>
              <a:rPr lang="en" sz="2000">
                <a:solidFill>
                  <a:schemeClr val="dk1"/>
                </a:solidFill>
              </a:rPr>
              <a:t>Feel free to contact us with any questions at </a:t>
            </a:r>
            <a:r>
              <a:rPr lang="en" sz="2000">
                <a:solidFill>
                  <a:schemeClr val="accent5"/>
                </a:solidFill>
              </a:rPr>
              <a:t>nafan@ucop.edu</a:t>
            </a:r>
            <a:endParaRPr sz="2000">
              <a:solidFill>
                <a:schemeClr val="accent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52"/>
          <p:cNvPicPr preferRelativeResize="0"/>
          <p:nvPr/>
        </p:nvPicPr>
        <p:blipFill>
          <a:blip r:embed="rId3">
            <a:alphaModFix/>
          </a:blip>
          <a:stretch>
            <a:fillRect/>
          </a:stretch>
        </p:blipFill>
        <p:spPr>
          <a:xfrm>
            <a:off x="0" y="5000625"/>
            <a:ext cx="9144000" cy="142875"/>
          </a:xfrm>
          <a:prstGeom prst="rect">
            <a:avLst/>
          </a:prstGeom>
          <a:noFill/>
          <a:ln>
            <a:noFill/>
          </a:ln>
        </p:spPr>
      </p:pic>
      <p:sp>
        <p:nvSpPr>
          <p:cNvPr id="346" name="Google Shape;346;p52"/>
          <p:cNvSpPr txBox="1"/>
          <p:nvPr/>
        </p:nvSpPr>
        <p:spPr>
          <a:xfrm>
            <a:off x="0" y="64025"/>
            <a:ext cx="9144000" cy="5727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500" b="1">
                <a:solidFill>
                  <a:srgbClr val="236192"/>
                </a:solidFill>
              </a:rPr>
              <a:t>Vision</a:t>
            </a:r>
            <a:endParaRPr sz="2500" b="1">
              <a:solidFill>
                <a:srgbClr val="236192"/>
              </a:solidFill>
            </a:endParaRPr>
          </a:p>
        </p:txBody>
      </p:sp>
      <p:pic>
        <p:nvPicPr>
          <p:cNvPr id="347" name="Google Shape;347;p52"/>
          <p:cNvPicPr preferRelativeResize="0"/>
          <p:nvPr/>
        </p:nvPicPr>
        <p:blipFill>
          <a:blip r:embed="rId4">
            <a:alphaModFix/>
          </a:blip>
          <a:stretch>
            <a:fillRect/>
          </a:stretch>
        </p:blipFill>
        <p:spPr>
          <a:xfrm>
            <a:off x="6796850" y="1175800"/>
            <a:ext cx="2011224" cy="3088275"/>
          </a:xfrm>
          <a:prstGeom prst="rect">
            <a:avLst/>
          </a:prstGeom>
          <a:noFill/>
          <a:ln>
            <a:noFill/>
          </a:ln>
        </p:spPr>
      </p:pic>
      <p:sp>
        <p:nvSpPr>
          <p:cNvPr id="348" name="Google Shape;348;p52"/>
          <p:cNvSpPr txBox="1">
            <a:spLocks noGrp="1"/>
          </p:cNvSpPr>
          <p:nvPr>
            <p:ph type="body" idx="1"/>
          </p:nvPr>
        </p:nvSpPr>
        <p:spPr>
          <a:xfrm>
            <a:off x="311700" y="847675"/>
            <a:ext cx="64233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852"/>
              <a:buNone/>
            </a:pPr>
            <a:r>
              <a:rPr lang="en" sz="2000">
                <a:latin typeface="Calibri"/>
                <a:ea typeface="Calibri"/>
                <a:cs typeface="Calibri"/>
                <a:sym typeface="Calibri"/>
              </a:rPr>
              <a:t>NAFAN is a 2-year IMLS funded research and demonstration project to create a “blueprint” for a national finding aid network</a:t>
            </a:r>
            <a:endParaRPr sz="2000">
              <a:latin typeface="Calibri"/>
              <a:ea typeface="Calibri"/>
              <a:cs typeface="Calibri"/>
              <a:sym typeface="Calibri"/>
            </a:endParaRPr>
          </a:p>
          <a:p>
            <a:pPr marL="0" lvl="0" indent="0" algn="l" rtl="0">
              <a:lnSpc>
                <a:spcPct val="105000"/>
              </a:lnSpc>
              <a:spcBef>
                <a:spcPts val="1200"/>
              </a:spcBef>
              <a:spcAft>
                <a:spcPts val="0"/>
              </a:spcAft>
              <a:buSzPts val="852"/>
              <a:buNone/>
            </a:pPr>
            <a:r>
              <a:rPr lang="en" sz="2000" b="1">
                <a:latin typeface="Calibri"/>
                <a:ea typeface="Calibri"/>
                <a:cs typeface="Calibri"/>
                <a:sym typeface="Calibri"/>
              </a:rPr>
              <a:t>Goals:</a:t>
            </a:r>
            <a:endParaRPr sz="2000" b="1">
              <a:latin typeface="Calibri"/>
              <a:ea typeface="Calibri"/>
              <a:cs typeface="Calibri"/>
              <a:sym typeface="Calibri"/>
            </a:endParaRPr>
          </a:p>
          <a:p>
            <a:pPr marL="457200" lvl="0" indent="-355600" algn="l" rtl="0">
              <a:lnSpc>
                <a:spcPct val="105000"/>
              </a:lnSpc>
              <a:spcBef>
                <a:spcPts val="1200"/>
              </a:spcBef>
              <a:spcAft>
                <a:spcPts val="0"/>
              </a:spcAft>
              <a:buClr>
                <a:schemeClr val="dk1"/>
              </a:buClr>
              <a:buSzPts val="2000"/>
              <a:buFont typeface="Calibri"/>
              <a:buChar char="●"/>
            </a:pPr>
            <a:r>
              <a:rPr lang="en" sz="2000">
                <a:latin typeface="Calibri"/>
                <a:ea typeface="Calibri"/>
                <a:cs typeface="Calibri"/>
                <a:sym typeface="Calibri"/>
              </a:rPr>
              <a:t>Support the broadest possible range of contributing institutions and minimize barriers to participation</a:t>
            </a:r>
            <a:endParaRPr sz="2000">
              <a:latin typeface="Calibri"/>
              <a:ea typeface="Calibri"/>
              <a:cs typeface="Calibri"/>
              <a:sym typeface="Calibri"/>
            </a:endParaRPr>
          </a:p>
          <a:p>
            <a:pPr marL="457200" lvl="0" indent="-355600" algn="l" rtl="0">
              <a:lnSpc>
                <a:spcPct val="105000"/>
              </a:lnSpc>
              <a:spcBef>
                <a:spcPts val="0"/>
              </a:spcBef>
              <a:spcAft>
                <a:spcPts val="0"/>
              </a:spcAft>
              <a:buClr>
                <a:schemeClr val="dk1"/>
              </a:buClr>
              <a:buSzPts val="2000"/>
              <a:buFont typeface="Calibri"/>
              <a:buChar char="●"/>
            </a:pPr>
            <a:r>
              <a:rPr lang="en" sz="2000">
                <a:latin typeface="Calibri"/>
                <a:ea typeface="Calibri"/>
                <a:cs typeface="Calibri"/>
                <a:sym typeface="Calibri"/>
              </a:rPr>
              <a:t>Scale researcher discovery and access to a broader range of collections</a:t>
            </a:r>
            <a:endParaRPr sz="2000">
              <a:latin typeface="Calibri"/>
              <a:ea typeface="Calibri"/>
              <a:cs typeface="Calibri"/>
              <a:sym typeface="Calibri"/>
            </a:endParaRPr>
          </a:p>
          <a:p>
            <a:pPr marL="457200" lvl="0" indent="-355600" algn="l" rtl="0">
              <a:lnSpc>
                <a:spcPct val="105000"/>
              </a:lnSpc>
              <a:spcBef>
                <a:spcPts val="0"/>
              </a:spcBef>
              <a:spcAft>
                <a:spcPts val="0"/>
              </a:spcAft>
              <a:buClr>
                <a:schemeClr val="dk1"/>
              </a:buClr>
              <a:buSzPts val="2000"/>
              <a:buFont typeface="Calibri"/>
              <a:buChar char="●"/>
            </a:pPr>
            <a:r>
              <a:rPr lang="en" sz="2000">
                <a:latin typeface="Calibri"/>
                <a:ea typeface="Calibri"/>
                <a:cs typeface="Calibri"/>
                <a:sym typeface="Calibri"/>
              </a:rPr>
              <a:t>Create a network is community-driven, community-sustained, and community-governed</a:t>
            </a:r>
            <a:endParaRPr sz="2000">
              <a:latin typeface="Calibri"/>
              <a:ea typeface="Calibri"/>
              <a:cs typeface="Calibri"/>
              <a:sym typeface="Calibri"/>
            </a:endParaRPr>
          </a:p>
          <a:p>
            <a:pPr marL="457200" lvl="0" indent="0" algn="l" rtl="0">
              <a:lnSpc>
                <a:spcPct val="105000"/>
              </a:lnSpc>
              <a:spcBef>
                <a:spcPts val="1200"/>
              </a:spcBef>
              <a:spcAft>
                <a:spcPts val="0"/>
              </a:spcAft>
              <a:buNone/>
            </a:pPr>
            <a:endParaRPr sz="1795">
              <a:latin typeface="Calibri"/>
              <a:ea typeface="Calibri"/>
              <a:cs typeface="Calibri"/>
              <a:sym typeface="Calibri"/>
            </a:endParaRPr>
          </a:p>
          <a:p>
            <a:pPr marL="457200" lvl="0" indent="0" algn="l" rtl="0">
              <a:lnSpc>
                <a:spcPct val="105000"/>
              </a:lnSpc>
              <a:spcBef>
                <a:spcPts val="1200"/>
              </a:spcBef>
              <a:spcAft>
                <a:spcPts val="0"/>
              </a:spcAft>
              <a:buSzPts val="852"/>
              <a:buNone/>
            </a:pPr>
            <a:endParaRPr sz="1695">
              <a:latin typeface="Calibri"/>
              <a:ea typeface="Calibri"/>
              <a:cs typeface="Calibri"/>
              <a:sym typeface="Calibri"/>
            </a:endParaRPr>
          </a:p>
          <a:p>
            <a:pPr marL="0" lvl="0" indent="0" algn="l" rtl="0">
              <a:lnSpc>
                <a:spcPct val="105000"/>
              </a:lnSpc>
              <a:spcBef>
                <a:spcPts val="1200"/>
              </a:spcBef>
              <a:spcAft>
                <a:spcPts val="1200"/>
              </a:spcAft>
              <a:buSzPts val="852"/>
              <a:buNone/>
            </a:pPr>
            <a:endParaRPr sz="1695">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53"/>
          <p:cNvPicPr preferRelativeResize="0"/>
          <p:nvPr/>
        </p:nvPicPr>
        <p:blipFill>
          <a:blip r:embed="rId3">
            <a:alphaModFix/>
          </a:blip>
          <a:stretch>
            <a:fillRect/>
          </a:stretch>
        </p:blipFill>
        <p:spPr>
          <a:xfrm>
            <a:off x="0" y="5000625"/>
            <a:ext cx="9144000" cy="142875"/>
          </a:xfrm>
          <a:prstGeom prst="rect">
            <a:avLst/>
          </a:prstGeom>
          <a:noFill/>
          <a:ln>
            <a:noFill/>
          </a:ln>
        </p:spPr>
      </p:pic>
      <p:sp>
        <p:nvSpPr>
          <p:cNvPr id="354" name="Google Shape;354;p53"/>
          <p:cNvSpPr/>
          <p:nvPr/>
        </p:nvSpPr>
        <p:spPr>
          <a:xfrm>
            <a:off x="429525" y="3990050"/>
            <a:ext cx="3910500" cy="906900"/>
          </a:xfrm>
          <a:prstGeom prst="rightArrow">
            <a:avLst>
              <a:gd name="adj1" fmla="val 50000"/>
              <a:gd name="adj2" fmla="val 50000"/>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2000" b="1">
                <a:latin typeface="Calibri"/>
                <a:ea typeface="Calibri"/>
                <a:cs typeface="Calibri"/>
                <a:sym typeface="Calibri"/>
              </a:rPr>
              <a:t>Current R&amp;D phase (2020-2022+)</a:t>
            </a:r>
            <a:endParaRPr sz="2000" b="1">
              <a:latin typeface="Calibri"/>
              <a:ea typeface="Calibri"/>
              <a:cs typeface="Calibri"/>
              <a:sym typeface="Calibri"/>
            </a:endParaRPr>
          </a:p>
          <a:p>
            <a:pPr marL="0" lvl="0" indent="0" algn="l" rtl="0">
              <a:spcBef>
                <a:spcPts val="0"/>
              </a:spcBef>
              <a:spcAft>
                <a:spcPts val="0"/>
              </a:spcAft>
              <a:buNone/>
            </a:pPr>
            <a:endParaRPr/>
          </a:p>
        </p:txBody>
      </p:sp>
      <p:sp>
        <p:nvSpPr>
          <p:cNvPr id="355" name="Google Shape;355;p53"/>
          <p:cNvSpPr/>
          <p:nvPr/>
        </p:nvSpPr>
        <p:spPr>
          <a:xfrm>
            <a:off x="4421025" y="3959150"/>
            <a:ext cx="4478100" cy="968700"/>
          </a:xfrm>
          <a:prstGeom prst="rightArrow">
            <a:avLst>
              <a:gd name="adj1" fmla="val 50000"/>
              <a:gd name="adj2" fmla="val 50000"/>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 </a:t>
            </a:r>
            <a:r>
              <a:rPr lang="en" sz="2000">
                <a:solidFill>
                  <a:schemeClr val="dk1"/>
                </a:solidFill>
                <a:latin typeface="Calibri"/>
                <a:ea typeface="Calibri"/>
                <a:cs typeface="Calibri"/>
                <a:sym typeface="Calibri"/>
              </a:rPr>
              <a:t>Launch and maintenance (post-2023)</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356" name="Google Shape;356;p53"/>
          <p:cNvPicPr preferRelativeResize="0"/>
          <p:nvPr/>
        </p:nvPicPr>
        <p:blipFill>
          <a:blip r:embed="rId4">
            <a:alphaModFix/>
          </a:blip>
          <a:stretch>
            <a:fillRect/>
          </a:stretch>
        </p:blipFill>
        <p:spPr>
          <a:xfrm>
            <a:off x="5373492" y="1577387"/>
            <a:ext cx="2395362" cy="1493100"/>
          </a:xfrm>
          <a:prstGeom prst="rect">
            <a:avLst/>
          </a:prstGeom>
          <a:noFill/>
          <a:ln>
            <a:noFill/>
          </a:ln>
        </p:spPr>
      </p:pic>
      <p:sp>
        <p:nvSpPr>
          <p:cNvPr id="357" name="Google Shape;357;p53"/>
          <p:cNvSpPr txBox="1"/>
          <p:nvPr/>
        </p:nvSpPr>
        <p:spPr>
          <a:xfrm>
            <a:off x="0" y="64025"/>
            <a:ext cx="9144000" cy="5727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500" b="1">
                <a:solidFill>
                  <a:srgbClr val="236192"/>
                </a:solidFill>
              </a:rPr>
              <a:t>Activities and Timeline</a:t>
            </a:r>
            <a:endParaRPr sz="2500" b="1">
              <a:solidFill>
                <a:srgbClr val="236192"/>
              </a:solidFill>
            </a:endParaRPr>
          </a:p>
        </p:txBody>
      </p:sp>
      <p:pic>
        <p:nvPicPr>
          <p:cNvPr id="358" name="Google Shape;358;p53"/>
          <p:cNvPicPr preferRelativeResize="0"/>
          <p:nvPr/>
        </p:nvPicPr>
        <p:blipFill>
          <a:blip r:embed="rId5">
            <a:alphaModFix amt="81000"/>
          </a:blip>
          <a:stretch>
            <a:fillRect/>
          </a:stretch>
        </p:blipFill>
        <p:spPr>
          <a:xfrm>
            <a:off x="429525" y="739050"/>
            <a:ext cx="3742575" cy="3220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4"/>
          <p:cNvSpPr txBox="1">
            <a:spLocks noGrp="1"/>
          </p:cNvSpPr>
          <p:nvPr>
            <p:ph type="body" idx="1"/>
          </p:nvPr>
        </p:nvSpPr>
        <p:spPr>
          <a:xfrm>
            <a:off x="0" y="1329875"/>
            <a:ext cx="2172000" cy="488700"/>
          </a:xfrm>
          <a:prstGeom prst="rect">
            <a:avLst/>
          </a:prstGeom>
          <a:solidFill>
            <a:schemeClr val="accent2"/>
          </a:solidFill>
          <a:ln>
            <a:noFill/>
          </a:ln>
        </p:spPr>
        <p:txBody>
          <a:bodyPr spcFirstLastPara="1" wrap="square" lIns="342900" tIns="102875" rIns="205725" bIns="13715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
              <a:t>RBMS 2022</a:t>
            </a:r>
            <a:endParaRPr/>
          </a:p>
        </p:txBody>
      </p:sp>
      <p:sp>
        <p:nvSpPr>
          <p:cNvPr id="365" name="Google Shape;365;p54"/>
          <p:cNvSpPr txBox="1">
            <a:spLocks noGrp="1"/>
          </p:cNvSpPr>
          <p:nvPr>
            <p:ph type="body" idx="2"/>
          </p:nvPr>
        </p:nvSpPr>
        <p:spPr>
          <a:xfrm>
            <a:off x="779470" y="1852402"/>
            <a:ext cx="7755000" cy="1234800"/>
          </a:xfrm>
          <a:prstGeom prst="rect">
            <a:avLst/>
          </a:prstGeom>
          <a:noFill/>
          <a:ln w="101600" cap="flat" cmpd="sng">
            <a:solidFill>
              <a:schemeClr val="accent2"/>
            </a:solidFill>
            <a:prstDash val="solid"/>
            <a:miter lim="800000"/>
            <a:headEnd type="none" w="sm" len="sm"/>
            <a:tailEnd type="none" w="sm" len="sm"/>
          </a:ln>
        </p:spPr>
        <p:txBody>
          <a:bodyPr spcFirstLastPara="1" wrap="square" lIns="342900" tIns="205725" rIns="342900" bIns="205725" anchor="ctr" anchorCtr="0">
            <a:normAutofit fontScale="92500"/>
          </a:bodyPr>
          <a:lstStyle/>
          <a:p>
            <a:pPr marL="0" lvl="0" indent="0" algn="ctr" rtl="0">
              <a:spcBef>
                <a:spcPts val="0"/>
              </a:spcBef>
              <a:spcAft>
                <a:spcPts val="0"/>
              </a:spcAft>
              <a:buClr>
                <a:schemeClr val="accent2"/>
              </a:buClr>
              <a:buSzPct val="100000"/>
              <a:buNone/>
            </a:pPr>
            <a:r>
              <a:rPr lang="en"/>
              <a:t>NAFAN Research Overview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1"/>
          </p:nvPr>
        </p:nvSpPr>
        <p:spPr>
          <a:xfrm>
            <a:off x="93361" y="158321"/>
            <a:ext cx="8694300" cy="538500"/>
          </a:xfrm>
          <a:prstGeom prst="rect">
            <a:avLst/>
          </a:prstGeom>
          <a:solidFill>
            <a:schemeClr val="lt1"/>
          </a:solidFill>
          <a:ln>
            <a:noFill/>
          </a:ln>
        </p:spPr>
        <p:txBody>
          <a:bodyPr spcFirstLastPara="1" wrap="square" lIns="480050" tIns="34275" rIns="68575" bIns="34275" anchor="t" anchorCtr="0">
            <a:noAutofit/>
          </a:bodyPr>
          <a:lstStyle/>
          <a:p>
            <a:pPr marL="0" lvl="0" indent="0" algn="ctr" rtl="0">
              <a:spcBef>
                <a:spcPts val="0"/>
              </a:spcBef>
              <a:spcAft>
                <a:spcPts val="0"/>
              </a:spcAft>
              <a:buSzPts val="3600"/>
              <a:buNone/>
            </a:pPr>
            <a:r>
              <a:rPr lang="en" sz="3600" b="1"/>
              <a:t>OCLC Research Team </a:t>
            </a:r>
            <a:endParaRPr b="1"/>
          </a:p>
        </p:txBody>
      </p:sp>
      <p:sp>
        <p:nvSpPr>
          <p:cNvPr id="372" name="Google Shape;372;p55"/>
          <p:cNvSpPr txBox="1"/>
          <p:nvPr/>
        </p:nvSpPr>
        <p:spPr>
          <a:xfrm>
            <a:off x="93361" y="899508"/>
            <a:ext cx="3646800" cy="377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000"/>
              <a:buFont typeface="Arial"/>
              <a:buNone/>
            </a:pPr>
            <a:r>
              <a:rPr lang="en" sz="2000" b="1" i="0" u="none" strike="noStrike" cap="none">
                <a:solidFill>
                  <a:schemeClr val="dk1"/>
                </a:solidFill>
                <a:latin typeface="Arial"/>
                <a:ea typeface="Arial"/>
                <a:cs typeface="Arial"/>
                <a:sym typeface="Arial"/>
              </a:rPr>
              <a:t>Chela Scott Weber</a:t>
            </a:r>
            <a:r>
              <a:rPr lang="en" sz="2000" b="0" i="0" u="none" strike="noStrike" cap="none">
                <a:solidFill>
                  <a:schemeClr val="dk1"/>
                </a:solidFill>
                <a:latin typeface="Arial"/>
                <a:ea typeface="Arial"/>
                <a:cs typeface="Arial"/>
                <a:sym typeface="Arial"/>
              </a:rPr>
              <a:t> </a:t>
            </a:r>
            <a:r>
              <a:rPr lang="en" sz="2000">
                <a:solidFill>
                  <a:schemeClr val="dk1"/>
                </a:solidFill>
                <a:latin typeface="Arial"/>
                <a:ea typeface="Arial"/>
                <a:cs typeface="Arial"/>
                <a:sym typeface="Arial"/>
              </a:rPr>
              <a:t>(she/her)</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b="0" i="0" u="none" strike="noStrike" cap="none">
                <a:solidFill>
                  <a:schemeClr val="dk1"/>
                </a:solidFill>
                <a:latin typeface="Arial"/>
                <a:ea typeface="Arial"/>
                <a:cs typeface="Arial"/>
                <a:sym typeface="Arial"/>
              </a:rPr>
              <a:t>Senior Program Officer</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b="0" i="0" u="none" strike="noStrike" cap="none">
                <a:solidFill>
                  <a:schemeClr val="dk1"/>
                </a:solidFill>
                <a:latin typeface="Arial"/>
                <a:ea typeface="Arial"/>
                <a:cs typeface="Arial"/>
                <a:sym typeface="Arial"/>
              </a:rPr>
              <a:t>OCLC Research Library Partnership</a:t>
            </a:r>
            <a:endParaRPr sz="1100">
              <a:solidFill>
                <a:schemeClr val="dk1"/>
              </a:solidFill>
              <a:latin typeface="Arial"/>
              <a:ea typeface="Arial"/>
              <a:cs typeface="Arial"/>
              <a:sym typeface="Arial"/>
            </a:endParaRPr>
          </a:p>
        </p:txBody>
      </p:sp>
      <p:sp>
        <p:nvSpPr>
          <p:cNvPr id="373" name="Google Shape;373;p55"/>
          <p:cNvSpPr txBox="1"/>
          <p:nvPr/>
        </p:nvSpPr>
        <p:spPr>
          <a:xfrm>
            <a:off x="4038033" y="899508"/>
            <a:ext cx="5076300" cy="40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b="1" i="0" u="none" strike="noStrike" cap="none">
                <a:solidFill>
                  <a:schemeClr val="dk1"/>
                </a:solidFill>
                <a:latin typeface="Arial"/>
                <a:ea typeface="Arial"/>
                <a:cs typeface="Arial"/>
                <a:sym typeface="Arial"/>
              </a:rPr>
              <a:t>Lynn Silipigni Connaway,</a:t>
            </a:r>
            <a:r>
              <a:rPr lang="en" sz="2000" b="0" i="0" u="none" strike="noStrike" cap="none">
                <a:solidFill>
                  <a:schemeClr val="dk1"/>
                </a:solidFill>
                <a:latin typeface="Arial"/>
                <a:ea typeface="Arial"/>
                <a:cs typeface="Arial"/>
                <a:sym typeface="Arial"/>
              </a:rPr>
              <a:t> </a:t>
            </a:r>
            <a:r>
              <a:rPr lang="en" sz="2000" b="1">
                <a:solidFill>
                  <a:schemeClr val="dk1"/>
                </a:solidFill>
                <a:latin typeface="Arial"/>
                <a:ea typeface="Arial"/>
                <a:cs typeface="Arial"/>
                <a:sym typeface="Arial"/>
              </a:rPr>
              <a:t>Ph.D</a:t>
            </a:r>
            <a:r>
              <a:rPr lang="en" sz="2000">
                <a:solidFill>
                  <a:schemeClr val="dk1"/>
                </a:solidFill>
                <a:latin typeface="Arial"/>
                <a:ea typeface="Arial"/>
                <a:cs typeface="Arial"/>
                <a:sym typeface="Arial"/>
              </a:rPr>
              <a:t>. (she/her)</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b="0" i="0" u="none" strike="noStrike" cap="none">
                <a:solidFill>
                  <a:schemeClr val="dk1"/>
                </a:solidFill>
                <a:latin typeface="Arial"/>
                <a:ea typeface="Arial"/>
                <a:cs typeface="Arial"/>
                <a:sym typeface="Arial"/>
              </a:rPr>
              <a:t>Director of Library Trends and User Research</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b="0" i="0" u="none" strike="noStrike" cap="none">
                <a:solidFill>
                  <a:schemeClr val="dk1"/>
                </a:solidFill>
                <a:latin typeface="Arial"/>
                <a:ea typeface="Arial"/>
                <a:cs typeface="Arial"/>
                <a:sym typeface="Arial"/>
              </a:rPr>
              <a:t>OCLC Research</a:t>
            </a:r>
            <a:endParaRPr sz="1100">
              <a:solidFill>
                <a:schemeClr val="dk1"/>
              </a:solidFill>
              <a:latin typeface="Arial"/>
              <a:ea typeface="Arial"/>
              <a:cs typeface="Arial"/>
              <a:sym typeface="Arial"/>
            </a:endParaRPr>
          </a:p>
        </p:txBody>
      </p:sp>
      <p:sp>
        <p:nvSpPr>
          <p:cNvPr id="374" name="Google Shape;374;p55"/>
          <p:cNvSpPr txBox="1"/>
          <p:nvPr/>
        </p:nvSpPr>
        <p:spPr>
          <a:xfrm>
            <a:off x="93361" y="2017794"/>
            <a:ext cx="3975000" cy="123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b="1" i="0" u="none" strike="noStrike" cap="none">
                <a:solidFill>
                  <a:schemeClr val="dk1"/>
                </a:solidFill>
                <a:latin typeface="Arial"/>
                <a:ea typeface="Arial"/>
                <a:cs typeface="Arial"/>
                <a:sym typeface="Arial"/>
              </a:rPr>
              <a:t>Lesley A. Langa</a:t>
            </a:r>
            <a:r>
              <a:rPr lang="en" sz="2000" b="0" i="0" u="none" strike="noStrike" cap="none">
                <a:solidFill>
                  <a:schemeClr val="dk1"/>
                </a:solidFill>
                <a:latin typeface="Arial"/>
                <a:ea typeface="Arial"/>
                <a:cs typeface="Arial"/>
                <a:sym typeface="Arial"/>
              </a:rPr>
              <a:t>, </a:t>
            </a:r>
            <a:r>
              <a:rPr lang="en" sz="2000" b="1">
                <a:solidFill>
                  <a:schemeClr val="dk1"/>
                </a:solidFill>
                <a:latin typeface="Arial"/>
                <a:ea typeface="Arial"/>
                <a:cs typeface="Arial"/>
                <a:sym typeface="Arial"/>
              </a:rPr>
              <a:t>Ph.D.</a:t>
            </a:r>
            <a:r>
              <a:rPr lang="en" sz="2000">
                <a:solidFill>
                  <a:schemeClr val="dk1"/>
                </a:solidFill>
                <a:latin typeface="Arial"/>
                <a:ea typeface="Arial"/>
                <a:cs typeface="Arial"/>
                <a:sym typeface="Arial"/>
              </a:rPr>
              <a:t> (she/her)</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b="0" i="0" u="none" strike="noStrike" cap="none">
                <a:solidFill>
                  <a:schemeClr val="dk1"/>
                </a:solidFill>
                <a:latin typeface="Arial"/>
                <a:ea typeface="Arial"/>
                <a:cs typeface="Arial"/>
                <a:sym typeface="Arial"/>
              </a:rPr>
              <a:t>Associate Research</a:t>
            </a:r>
            <a:r>
              <a:rPr lang="en" sz="1500">
                <a:solidFill>
                  <a:schemeClr val="dk1"/>
                </a:solidFill>
                <a:latin typeface="Arial"/>
                <a:ea typeface="Arial"/>
                <a:cs typeface="Arial"/>
                <a:sym typeface="Arial"/>
              </a:rPr>
              <a:t> Scientist</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b="0" i="0" u="none" strike="noStrike" cap="none">
                <a:solidFill>
                  <a:schemeClr val="dk1"/>
                </a:solidFill>
                <a:latin typeface="Arial"/>
                <a:ea typeface="Arial"/>
                <a:cs typeface="Arial"/>
                <a:sym typeface="Arial"/>
              </a:rPr>
              <a:t>OCLC Research</a:t>
            </a:r>
            <a:endParaRPr sz="1100">
              <a:solidFill>
                <a:schemeClr val="dk1"/>
              </a:solidFill>
              <a:latin typeface="Arial"/>
              <a:ea typeface="Arial"/>
              <a:cs typeface="Arial"/>
              <a:sym typeface="Arial"/>
            </a:endParaRPr>
          </a:p>
        </p:txBody>
      </p:sp>
      <p:sp>
        <p:nvSpPr>
          <p:cNvPr id="375" name="Google Shape;375;p55"/>
          <p:cNvSpPr txBox="1"/>
          <p:nvPr/>
        </p:nvSpPr>
        <p:spPr>
          <a:xfrm>
            <a:off x="93361" y="3168573"/>
            <a:ext cx="3138300" cy="1278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000"/>
              <a:buFont typeface="Arial"/>
              <a:buNone/>
            </a:pPr>
            <a:r>
              <a:rPr lang="en" sz="2000" b="1">
                <a:solidFill>
                  <a:schemeClr val="dk1"/>
                </a:solidFill>
                <a:latin typeface="Arial"/>
                <a:ea typeface="Arial"/>
                <a:cs typeface="Arial"/>
                <a:sym typeface="Arial"/>
              </a:rPr>
              <a:t>Itza A. Carbajal</a:t>
            </a:r>
            <a:r>
              <a:rPr lang="en" sz="2000">
                <a:solidFill>
                  <a:schemeClr val="dk1"/>
                </a:solidFill>
                <a:latin typeface="Arial"/>
                <a:ea typeface="Arial"/>
                <a:cs typeface="Arial"/>
                <a:sym typeface="Arial"/>
              </a:rPr>
              <a:t> (she/her)</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b="0" i="0" u="none" strike="noStrike" cap="none">
                <a:solidFill>
                  <a:schemeClr val="dk1"/>
                </a:solidFill>
                <a:latin typeface="Arial"/>
                <a:ea typeface="Arial"/>
                <a:cs typeface="Arial"/>
                <a:sym typeface="Arial"/>
              </a:rPr>
              <a:t>Associate Researcher</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b="0" i="0" u="none" strike="noStrike" cap="none">
                <a:solidFill>
                  <a:schemeClr val="dk1"/>
                </a:solidFill>
                <a:latin typeface="Arial"/>
                <a:ea typeface="Arial"/>
                <a:cs typeface="Arial"/>
                <a:sym typeface="Arial"/>
              </a:rPr>
              <a:t>OCLC Research</a:t>
            </a:r>
            <a:endParaRPr sz="1100">
              <a:solidFill>
                <a:schemeClr val="dk1"/>
              </a:solidFill>
              <a:latin typeface="Arial"/>
              <a:ea typeface="Arial"/>
              <a:cs typeface="Arial"/>
              <a:sym typeface="Arial"/>
            </a:endParaRPr>
          </a:p>
        </p:txBody>
      </p:sp>
      <p:sp>
        <p:nvSpPr>
          <p:cNvPr id="376" name="Google Shape;376;p55"/>
          <p:cNvSpPr txBox="1"/>
          <p:nvPr/>
        </p:nvSpPr>
        <p:spPr>
          <a:xfrm>
            <a:off x="4078759" y="2017794"/>
            <a:ext cx="3430800" cy="1107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000"/>
              <a:buFont typeface="Arial"/>
              <a:buNone/>
            </a:pPr>
            <a:r>
              <a:rPr lang="en" sz="2000" b="1">
                <a:solidFill>
                  <a:schemeClr val="dk1"/>
                </a:solidFill>
                <a:latin typeface="Arial"/>
                <a:ea typeface="Arial"/>
                <a:cs typeface="Arial"/>
                <a:sym typeface="Arial"/>
              </a:rPr>
              <a:t>Merrilee Proffitt</a:t>
            </a:r>
            <a:r>
              <a:rPr lang="en" sz="2000">
                <a:solidFill>
                  <a:schemeClr val="dk1"/>
                </a:solidFill>
                <a:latin typeface="Arial"/>
                <a:ea typeface="Arial"/>
                <a:cs typeface="Arial"/>
                <a:sym typeface="Arial"/>
              </a:rPr>
              <a:t> (she/her)</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a:solidFill>
                  <a:schemeClr val="dk1"/>
                </a:solidFill>
                <a:latin typeface="Arial"/>
                <a:ea typeface="Arial"/>
                <a:cs typeface="Arial"/>
                <a:sym typeface="Arial"/>
              </a:rPr>
              <a:t>Senior Manager</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a:solidFill>
                  <a:schemeClr val="dk1"/>
                </a:solidFill>
                <a:latin typeface="Arial"/>
                <a:ea typeface="Arial"/>
                <a:cs typeface="Arial"/>
                <a:sym typeface="Arial"/>
              </a:rPr>
              <a:t>OCLC Research Library Partnership</a:t>
            </a:r>
            <a:endParaRPr sz="1100">
              <a:solidFill>
                <a:schemeClr val="dk1"/>
              </a:solidFill>
              <a:latin typeface="Arial"/>
              <a:ea typeface="Arial"/>
              <a:cs typeface="Arial"/>
              <a:sym typeface="Arial"/>
            </a:endParaRPr>
          </a:p>
        </p:txBody>
      </p:sp>
      <p:sp>
        <p:nvSpPr>
          <p:cNvPr id="377" name="Google Shape;377;p55"/>
          <p:cNvSpPr txBox="1"/>
          <p:nvPr/>
        </p:nvSpPr>
        <p:spPr>
          <a:xfrm>
            <a:off x="4078759" y="3168573"/>
            <a:ext cx="4309500" cy="939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 sz="2000" b="1">
                <a:solidFill>
                  <a:schemeClr val="dk1"/>
                </a:solidFill>
                <a:latin typeface="Arial"/>
                <a:ea typeface="Arial"/>
                <a:cs typeface="Arial"/>
                <a:sym typeface="Arial"/>
              </a:rPr>
              <a:t>Bruce Washburn</a:t>
            </a:r>
            <a:r>
              <a:rPr lang="en" sz="2000">
                <a:solidFill>
                  <a:schemeClr val="dk1"/>
                </a:solidFill>
                <a:latin typeface="Arial"/>
                <a:ea typeface="Arial"/>
                <a:cs typeface="Arial"/>
                <a:sym typeface="Arial"/>
              </a:rPr>
              <a:t> (he/him) - retired</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a:solidFill>
                  <a:schemeClr val="dk1"/>
                </a:solidFill>
                <a:latin typeface="Arial"/>
                <a:ea typeface="Arial"/>
                <a:cs typeface="Arial"/>
                <a:sym typeface="Arial"/>
              </a:rPr>
              <a:t>Software Engineer</a:t>
            </a:r>
            <a:endParaRPr sz="11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r>
              <a:rPr lang="en" sz="1500">
                <a:solidFill>
                  <a:schemeClr val="dk1"/>
                </a:solidFill>
                <a:latin typeface="Arial"/>
                <a:ea typeface="Arial"/>
                <a:cs typeface="Arial"/>
                <a:sym typeface="Arial"/>
              </a:rPr>
              <a:t>OCLC Research </a:t>
            </a:r>
            <a:endParaRPr sz="15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solidFill>
                  <a:srgbClr val="236192"/>
                </a:solidFill>
              </a:rPr>
              <a:t>Research Advisory Working Group</a:t>
            </a:r>
            <a:endParaRPr b="1">
              <a:solidFill>
                <a:srgbClr val="236192"/>
              </a:solidFill>
            </a:endParaRPr>
          </a:p>
        </p:txBody>
      </p:sp>
      <p:graphicFrame>
        <p:nvGraphicFramePr>
          <p:cNvPr id="383" name="Google Shape;383;p56"/>
          <p:cNvGraphicFramePr/>
          <p:nvPr/>
        </p:nvGraphicFramePr>
        <p:xfrm>
          <a:off x="55625" y="925050"/>
          <a:ext cx="8938375" cy="4900275"/>
        </p:xfrm>
        <a:graphic>
          <a:graphicData uri="http://schemas.openxmlformats.org/drawingml/2006/table">
            <a:tbl>
              <a:tblPr>
                <a:noFill/>
                <a:tableStyleId>{6348EE84-3C80-44A5-A827-AF9D46695E19}</a:tableStyleId>
              </a:tblPr>
              <a:tblGrid>
                <a:gridCol w="4278750">
                  <a:extLst>
                    <a:ext uri="{9D8B030D-6E8A-4147-A177-3AD203B41FA5}">
                      <a16:colId xmlns:a16="http://schemas.microsoft.com/office/drawing/2014/main" val="20000"/>
                    </a:ext>
                  </a:extLst>
                </a:gridCol>
                <a:gridCol w="4659625">
                  <a:extLst>
                    <a:ext uri="{9D8B030D-6E8A-4147-A177-3AD203B41FA5}">
                      <a16:colId xmlns:a16="http://schemas.microsoft.com/office/drawing/2014/main" val="20001"/>
                    </a:ext>
                  </a:extLst>
                </a:gridCol>
              </a:tblGrid>
              <a:tr h="4900275">
                <a:tc>
                  <a:txBody>
                    <a:bodyPr/>
                    <a:lstStyle/>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Adrian Turner, California Digital Library (NAFAN)</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Bergis Jules, Shift Collective (NAFAN)</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Bill Stingone, New York Public Library</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Chela Scott Weber, OCLC (Lead)</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Derek Mosley, Auburn Avenue Research Library on African American Culture and History, Atlanta-Fulton Public Library</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Hillel Arnold, Rockefeller Archives Center</a:t>
                      </a:r>
                      <a:endParaRPr sz="1550" b="1">
                        <a:solidFill>
                          <a:srgbClr val="333333"/>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sz="1550" b="1">
                        <a:solidFill>
                          <a:srgbClr val="333333"/>
                        </a:solidFill>
                        <a:highlight>
                          <a:srgbClr val="FFFFFF"/>
                        </a:highlight>
                      </a:endParaRPr>
                    </a:p>
                    <a:p>
                      <a:pPr marL="0" lvl="0" indent="0" algn="l" rtl="0">
                        <a:spcBef>
                          <a:spcPts val="0"/>
                        </a:spcBef>
                        <a:spcAft>
                          <a:spcPts val="0"/>
                        </a:spcAft>
                        <a:buNone/>
                      </a:pPr>
                      <a:endParaRPr sz="155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27025" algn="l" rtl="0">
                        <a:lnSpc>
                          <a:spcPct val="115000"/>
                        </a:lnSpc>
                        <a:spcBef>
                          <a:spcPts val="800"/>
                        </a:spcBef>
                        <a:spcAft>
                          <a:spcPts val="0"/>
                        </a:spcAft>
                        <a:buClr>
                          <a:srgbClr val="333333"/>
                        </a:buClr>
                        <a:buSzPts val="1550"/>
                        <a:buChar char="●"/>
                      </a:pPr>
                      <a:r>
                        <a:rPr lang="en" sz="1550" b="1">
                          <a:solidFill>
                            <a:srgbClr val="333333"/>
                          </a:solidFill>
                          <a:highlight>
                            <a:srgbClr val="FFFFFF"/>
                          </a:highlight>
                        </a:rPr>
                        <a:t>Holly Mengel, University of Pennsylvania - Kislak Center (PACSCL)</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Lesley Langa, OCLC (Lead)</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Lydia Tang, Michigan State University</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Molly Bruce Patterson, Rhode Island College (RIAMCO)</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Rachael Hu, California Digital Library (NAFAN)</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Rachel Walton, Rollins College</a:t>
                      </a:r>
                      <a:endParaRPr sz="1550" b="1">
                        <a:solidFill>
                          <a:srgbClr val="333333"/>
                        </a:solidFill>
                        <a:highlight>
                          <a:srgbClr val="FFFFFF"/>
                        </a:highlight>
                      </a:endParaRPr>
                    </a:p>
                    <a:p>
                      <a:pPr marL="457200" lvl="0" indent="-327025" algn="l" rtl="0">
                        <a:lnSpc>
                          <a:spcPct val="115000"/>
                        </a:lnSpc>
                        <a:spcBef>
                          <a:spcPts val="0"/>
                        </a:spcBef>
                        <a:spcAft>
                          <a:spcPts val="0"/>
                        </a:spcAft>
                        <a:buClr>
                          <a:srgbClr val="333333"/>
                        </a:buClr>
                        <a:buSzPts val="1550"/>
                        <a:buChar char="●"/>
                      </a:pPr>
                      <a:r>
                        <a:rPr lang="en" sz="1550" b="1">
                          <a:solidFill>
                            <a:srgbClr val="333333"/>
                          </a:solidFill>
                          <a:highlight>
                            <a:srgbClr val="FFFFFF"/>
                          </a:highlight>
                        </a:rPr>
                        <a:t>Ricky Punzalan, University of Michigan</a:t>
                      </a:r>
                      <a:endParaRPr sz="1550" b="1">
                        <a:solidFill>
                          <a:srgbClr val="333333"/>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sz="1550" b="1">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550" b="1">
                          <a:solidFill>
                            <a:schemeClr val="dk1"/>
                          </a:solidFill>
                        </a:rPr>
                        <a:t> </a:t>
                      </a:r>
                      <a:endParaRPr sz="1550" b="1">
                        <a:solidFill>
                          <a:schemeClr val="dk1"/>
                        </a:solidFill>
                      </a:endParaRPr>
                    </a:p>
                    <a:p>
                      <a:pPr marL="0" lvl="0" indent="0" algn="l" rtl="0">
                        <a:spcBef>
                          <a:spcPts val="1200"/>
                        </a:spcBef>
                        <a:spcAft>
                          <a:spcPts val="0"/>
                        </a:spcAft>
                        <a:buNone/>
                      </a:pPr>
                      <a:endParaRPr sz="155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84" name="Google Shape;384;p56"/>
          <p:cNvPicPr preferRelativeResize="0"/>
          <p:nvPr/>
        </p:nvPicPr>
        <p:blipFill>
          <a:blip r:embed="rId3">
            <a:alphaModFix/>
          </a:blip>
          <a:stretch>
            <a:fillRect/>
          </a:stretch>
        </p:blipFill>
        <p:spPr>
          <a:xfrm>
            <a:off x="0" y="5000625"/>
            <a:ext cx="9144000" cy="142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7"/>
          <p:cNvSpPr txBox="1">
            <a:spLocks noGrp="1"/>
          </p:cNvSpPr>
          <p:nvPr>
            <p:ph type="body" idx="1"/>
          </p:nvPr>
        </p:nvSpPr>
        <p:spPr>
          <a:xfrm>
            <a:off x="255590" y="257478"/>
            <a:ext cx="6329400" cy="514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2"/>
              </a:buClr>
              <a:buSzPts val="3600"/>
              <a:buNone/>
            </a:pPr>
            <a:r>
              <a:rPr lang="en"/>
              <a:t>Research Goals Summary</a:t>
            </a:r>
            <a:endParaRPr/>
          </a:p>
        </p:txBody>
      </p:sp>
      <p:sp>
        <p:nvSpPr>
          <p:cNvPr id="390" name="Google Shape;390;p57"/>
          <p:cNvSpPr txBox="1">
            <a:spLocks noGrp="1"/>
          </p:cNvSpPr>
          <p:nvPr>
            <p:ph type="body" idx="2"/>
          </p:nvPr>
        </p:nvSpPr>
        <p:spPr>
          <a:xfrm>
            <a:off x="154125" y="847325"/>
            <a:ext cx="6384600" cy="1870200"/>
          </a:xfrm>
          <a:prstGeom prst="rect">
            <a:avLst/>
          </a:prstGeom>
          <a:noFill/>
          <a:ln>
            <a:noFill/>
          </a:ln>
        </p:spPr>
        <p:txBody>
          <a:bodyPr spcFirstLastPara="1" wrap="square" lIns="68575" tIns="34275" rIns="68575" bIns="34275" anchor="t" anchorCtr="0">
            <a:noAutofit/>
          </a:bodyPr>
          <a:lstStyle/>
          <a:p>
            <a:pPr marL="342900" lvl="0" indent="-336550" algn="l" rtl="0">
              <a:spcBef>
                <a:spcPts val="0"/>
              </a:spcBef>
              <a:spcAft>
                <a:spcPts val="0"/>
              </a:spcAft>
              <a:buClr>
                <a:schemeClr val="dk1"/>
              </a:buClr>
              <a:buSzPts val="2300"/>
              <a:buFont typeface="Arial"/>
              <a:buChar char="•"/>
            </a:pPr>
            <a:r>
              <a:rPr lang="en" sz="2300"/>
              <a:t>Initiate research to gain a current understanding of the needs of both researchers and cultural heritage institutions regarding finding aid aggregation. </a:t>
            </a:r>
            <a:endParaRPr sz="2300"/>
          </a:p>
          <a:p>
            <a:pPr marL="0" lvl="0" indent="0" algn="l" rtl="0">
              <a:spcBef>
                <a:spcPts val="500"/>
              </a:spcBef>
              <a:spcAft>
                <a:spcPts val="0"/>
              </a:spcAft>
              <a:buClr>
                <a:schemeClr val="dk1"/>
              </a:buClr>
              <a:buSzPts val="2400"/>
              <a:buNone/>
            </a:pPr>
            <a:endParaRPr/>
          </a:p>
          <a:p>
            <a:pPr marL="342900" lvl="0" indent="-190500" algn="l" rtl="0">
              <a:spcBef>
                <a:spcPts val="500"/>
              </a:spcBef>
              <a:spcAft>
                <a:spcPts val="0"/>
              </a:spcAft>
              <a:buClr>
                <a:schemeClr val="dk1"/>
              </a:buClr>
              <a:buSzPts val="2400"/>
              <a:buFont typeface="Arial"/>
              <a:buNone/>
            </a:pPr>
            <a:endParaRPr/>
          </a:p>
        </p:txBody>
      </p:sp>
      <p:sp>
        <p:nvSpPr>
          <p:cNvPr id="391" name="Google Shape;391;p57"/>
          <p:cNvSpPr/>
          <p:nvPr/>
        </p:nvSpPr>
        <p:spPr>
          <a:xfrm flipH="1">
            <a:off x="6944650" y="1311900"/>
            <a:ext cx="1291200" cy="5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Today!</a:t>
            </a:r>
            <a:endParaRPr/>
          </a:p>
        </p:txBody>
      </p:sp>
      <p:sp>
        <p:nvSpPr>
          <p:cNvPr id="392" name="Google Shape;392;p57"/>
          <p:cNvSpPr txBox="1">
            <a:spLocks noGrp="1"/>
          </p:cNvSpPr>
          <p:nvPr>
            <p:ph type="body" idx="2"/>
          </p:nvPr>
        </p:nvSpPr>
        <p:spPr>
          <a:xfrm>
            <a:off x="723000" y="2626200"/>
            <a:ext cx="8220900" cy="2517300"/>
          </a:xfrm>
          <a:prstGeom prst="rect">
            <a:avLst/>
          </a:prstGeom>
          <a:noFill/>
          <a:ln>
            <a:noFill/>
          </a:ln>
        </p:spPr>
        <p:txBody>
          <a:bodyPr spcFirstLastPara="1" wrap="square" lIns="68575" tIns="34275" rIns="68575" bIns="34275" anchor="t" anchorCtr="0">
            <a:noAutofit/>
          </a:bodyPr>
          <a:lstStyle/>
          <a:p>
            <a:pPr marL="342900" lvl="0" indent="-323850" algn="l" rtl="0">
              <a:spcBef>
                <a:spcPts val="500"/>
              </a:spcBef>
              <a:spcAft>
                <a:spcPts val="0"/>
              </a:spcAft>
              <a:buClr>
                <a:schemeClr val="dk1"/>
              </a:buClr>
              <a:buSzPts val="2100"/>
              <a:buFont typeface="Arial"/>
              <a:buChar char="•"/>
            </a:pPr>
            <a:r>
              <a:rPr lang="en" sz="2100"/>
              <a:t>Evaluate the quality of existing finding aid data at scale in order to scope the network's initial functionality to the specific existing characteristics of the data and lay the groundwork for iterative data remediation and expanded network features in subsequent phases.</a:t>
            </a:r>
            <a:endParaRPr sz="2100"/>
          </a:p>
          <a:p>
            <a:pPr marL="342900" lvl="0" indent="-190500" algn="l" rtl="0">
              <a:spcBef>
                <a:spcPts val="500"/>
              </a:spcBef>
              <a:spcAft>
                <a:spcPts val="0"/>
              </a:spcAft>
              <a:buClr>
                <a:schemeClr val="dk1"/>
              </a:buClr>
              <a:buSzPts val="2400"/>
              <a:buFont typeface="Arial"/>
              <a:buNone/>
            </a:pPr>
            <a:endParaRPr sz="2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3394</Words>
  <Application>Microsoft Macintosh PowerPoint</Application>
  <PresentationFormat>On-screen Show (16:9)</PresentationFormat>
  <Paragraphs>395</Paragraphs>
  <Slides>39</Slides>
  <Notes>39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39</vt:i4>
      </vt:variant>
    </vt:vector>
  </HeadingPairs>
  <TitlesOfParts>
    <vt:vector size="44" baseType="lpstr">
      <vt:lpstr>Arial</vt:lpstr>
      <vt:lpstr>Calibri</vt:lpstr>
      <vt:lpstr>Simple Light</vt:lpstr>
      <vt:lpstr>Nonconfidential</vt:lpstr>
      <vt:lpstr>1_Office Theme</vt:lpstr>
      <vt:lpstr>PowerPoint Presentation</vt:lpstr>
      <vt:lpstr>Project context </vt:lpstr>
      <vt:lpstr>PowerPoint Presentation</vt:lpstr>
      <vt:lpstr>PowerPoint Presentation</vt:lpstr>
      <vt:lpstr>PowerPoint Presentation</vt:lpstr>
      <vt:lpstr>PowerPoint Presentation</vt:lpstr>
      <vt:lpstr>PowerPoint Presentation</vt:lpstr>
      <vt:lpstr>Research Advisory Working Group</vt:lpstr>
      <vt:lpstr>PowerPoint Presentation</vt:lpstr>
      <vt:lpstr>Research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Involved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Imagining a Shared Future for Archival Discovery</dc:title>
  <dc:subject/>
  <dc:creator>Doyle,Brooke</dc:creator>
  <cp:keywords/>
  <dc:description/>
  <cp:lastModifiedBy>Shipengrover,JD</cp:lastModifiedBy>
  <cp:revision>2</cp:revision>
  <dcterms:modified xsi:type="dcterms:W3CDTF">2022-09-14T13:50:17Z</dcterms:modified>
  <cp:category/>
</cp:coreProperties>
</file>