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8"/>
  </p:notesMasterIdLst>
  <p:handoutMasterIdLst>
    <p:handoutMasterId r:id="rId19"/>
  </p:handoutMasterIdLst>
  <p:sldIdLst>
    <p:sldId id="265" r:id="rId5"/>
    <p:sldId id="2285" r:id="rId6"/>
    <p:sldId id="2266" r:id="rId7"/>
    <p:sldId id="2267" r:id="rId8"/>
    <p:sldId id="2268" r:id="rId9"/>
    <p:sldId id="2607" r:id="rId10"/>
    <p:sldId id="2608" r:id="rId11"/>
    <p:sldId id="2412" r:id="rId12"/>
    <p:sldId id="307" r:id="rId13"/>
    <p:sldId id="308" r:id="rId14"/>
    <p:sldId id="281" r:id="rId15"/>
    <p:sldId id="280" r:id="rId16"/>
    <p:sldId id="289" r:id="rId17"/>
  </p:sldIdLst>
  <p:sldSz cx="9144000" cy="5143500" type="screen16x9"/>
  <p:notesSz cx="9290050" cy="7004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C6C90F-26D1-7CCD-8DF4-29D22054AB77}" name="Faniel,Ixchel" initials="F" userId="S::fanielI@oclc.org::faa4caba-7609-4fed-a42f-e3dc4cb6d3c5" providerId="AD"/>
  <p188:author id="{983C8AC2-CF09-7823-A5E4-85201A3D4AA0}" name="Doyle,Brooke" initials="D" userId="S::doyleb@oclc.org::49dc6a4f-fd7c-4d98-ab44-1d56b6669a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reams,Sharon" initials="S" lastIdx="3" clrIdx="0">
    <p:extLst>
      <p:ext uri="{19B8F6BF-5375-455C-9EA6-DF929625EA0E}">
        <p15:presenceInfo xmlns:p15="http://schemas.microsoft.com/office/powerpoint/2012/main" userId="S::streamss@oclc.org::fd99a240-c59c-4fe7-987f-aebd8d55bd40" providerId="AD"/>
      </p:ext>
    </p:extLst>
  </p:cmAuthor>
  <p:cmAuthor id="2" name="Connaway,Lynn" initials="C" lastIdx="19" clrIdx="1">
    <p:extLst>
      <p:ext uri="{19B8F6BF-5375-455C-9EA6-DF929625EA0E}">
        <p15:presenceInfo xmlns:p15="http://schemas.microsoft.com/office/powerpoint/2012/main" userId="S::connawal@oclc.org::ad404386-59a2-4484-b61f-878bf79a7091" providerId="AD"/>
      </p:ext>
    </p:extLst>
  </p:cmAuthor>
  <p:cmAuthor id="3" name="Doyle,Brooke" initials="D" lastIdx="7" clrIdx="2">
    <p:extLst>
      <p:ext uri="{19B8F6BF-5375-455C-9EA6-DF929625EA0E}">
        <p15:presenceInfo xmlns:p15="http://schemas.microsoft.com/office/powerpoint/2012/main" userId="S::doyleb@oclc.org::49dc6a4f-fd7c-4d98-ab44-1d56b6669a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AFD7"/>
    <a:srgbClr val="226092"/>
    <a:srgbClr val="005983"/>
    <a:srgbClr val="226192"/>
    <a:srgbClr val="4C8C2B"/>
    <a:srgbClr val="027DBA"/>
    <a:srgbClr val="77BF6A"/>
    <a:srgbClr val="9AD9DF"/>
    <a:srgbClr val="DAE0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77551" autoAdjust="0"/>
  </p:normalViewPr>
  <p:slideViewPr>
    <p:cSldViewPr snapToGrid="0" snapToObjects="1">
      <p:cViewPr varScale="1">
        <p:scale>
          <a:sx n="124" d="100"/>
          <a:sy n="124" d="100"/>
        </p:scale>
        <p:origin x="1864" y="184"/>
      </p:cViewPr>
      <p:guideLst/>
    </p:cSldViewPr>
  </p:slideViewPr>
  <p:outlineViewPr>
    <p:cViewPr>
      <p:scale>
        <a:sx n="33" d="100"/>
        <a:sy n="33" d="100"/>
      </p:scale>
      <p:origin x="0" y="-1566"/>
    </p:cViewPr>
  </p:outlineViewPr>
  <p:notesTextViewPr>
    <p:cViewPr>
      <p:scale>
        <a:sx n="100" d="100"/>
        <a:sy n="100" d="100"/>
      </p:scale>
      <p:origin x="0" y="0"/>
    </p:cViewPr>
  </p:notesTextViewPr>
  <p:sorterViewPr>
    <p:cViewPr>
      <p:scale>
        <a:sx n="125" d="100"/>
        <a:sy n="125" d="100"/>
      </p:scale>
      <p:origin x="0" y="-20261"/>
    </p:cViewPr>
  </p:sorterViewPr>
  <p:notesViewPr>
    <p:cSldViewPr snapToGrid="0" snapToObjects="1">
      <p:cViewPr varScale="1">
        <p:scale>
          <a:sx n="71" d="100"/>
          <a:sy n="71" d="100"/>
        </p:scale>
        <p:origin x="197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iel,Ixchel" userId="faa4caba-7609-4fed-a42f-e3dc4cb6d3c5" providerId="ADAL" clId="{FD193F01-F048-4C57-B9BA-DEDDC7F5B350}"/>
    <pc:docChg chg="modSld sldOrd">
      <pc:chgData name="Faniel,Ixchel" userId="faa4caba-7609-4fed-a42f-e3dc4cb6d3c5" providerId="ADAL" clId="{FD193F01-F048-4C57-B9BA-DEDDC7F5B350}" dt="2022-06-25T17:43:47.962" v="5"/>
      <pc:docMkLst>
        <pc:docMk/>
      </pc:docMkLst>
      <pc:sldChg chg="ord">
        <pc:chgData name="Faniel,Ixchel" userId="faa4caba-7609-4fed-a42f-e3dc4cb6d3c5" providerId="ADAL" clId="{FD193F01-F048-4C57-B9BA-DEDDC7F5B350}" dt="2022-06-25T17:43:47.962" v="5"/>
        <pc:sldMkLst>
          <pc:docMk/>
          <pc:sldMk cId="3929899594" sldId="308"/>
        </pc:sldMkLst>
      </pc:sldChg>
      <pc:sldChg chg="modSp mod">
        <pc:chgData name="Faniel,Ixchel" userId="faa4caba-7609-4fed-a42f-e3dc4cb6d3c5" providerId="ADAL" clId="{FD193F01-F048-4C57-B9BA-DEDDC7F5B350}" dt="2022-06-25T17:43:37.613" v="3" actId="6549"/>
        <pc:sldMkLst>
          <pc:docMk/>
          <pc:sldMk cId="55609002" sldId="2412"/>
        </pc:sldMkLst>
        <pc:spChg chg="mod">
          <ac:chgData name="Faniel,Ixchel" userId="faa4caba-7609-4fed-a42f-e3dc4cb6d3c5" providerId="ADAL" clId="{FD193F01-F048-4C57-B9BA-DEDDC7F5B350}" dt="2022-06-25T17:43:37.613" v="3" actId="6549"/>
          <ac:spMkLst>
            <pc:docMk/>
            <pc:sldMk cId="55609002" sldId="2412"/>
            <ac:spMk id="17" creationId="{D628661E-1BB3-7746-9C84-EE9E2F06D0C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1271086855016E-2"/>
          <c:y val="0.12690073389207832"/>
          <c:w val="0.93605556203033613"/>
          <c:h val="0.70623113717897601"/>
        </c:manualLayout>
      </c:layout>
      <c:barChart>
        <c:barDir val="bar"/>
        <c:grouping val="percentStacked"/>
        <c:varyColors val="0"/>
        <c:ser>
          <c:idx val="0"/>
          <c:order val="0"/>
          <c:tx>
            <c:strRef>
              <c:f>Sheet1!$B$1</c:f>
              <c:strCache>
                <c:ptCount val="1"/>
                <c:pt idx="0">
                  <c:v>4-year 
Academic</c:v>
                </c:pt>
              </c:strCache>
            </c:strRef>
          </c:tx>
          <c:spPr>
            <a:solidFill>
              <a:schemeClr val="accent1"/>
            </a:solidFill>
            <a:ln w="19050">
              <a:solidFill>
                <a:schemeClr val="lt1"/>
              </a:solidFill>
            </a:ln>
            <a:effectLst/>
          </c:spPr>
          <c:invertIfNegative val="0"/>
          <c:dLbls>
            <c:dLbl>
              <c:idx val="0"/>
              <c:tx>
                <c:rich>
                  <a:bodyPr/>
                  <a:lstStyle/>
                  <a:p>
                    <a:fld id="{0D5C384A-F70F-4D34-8F32-5769B2BF1BBB}" type="SERIESNAME">
                      <a:rPr lang="en-US" sz="1800"/>
                      <a:pPr/>
                      <a:t>[SERIES NAME]</a:t>
                    </a:fld>
                    <a:r>
                      <a:rPr lang="en-US" sz="1800" baseline="0" dirty="0"/>
                      <a:t>
</a:t>
                    </a:r>
                    <a:fld id="{62CA2481-9D25-45F9-8EC6-B6C0E18A45C5}" type="VALUE">
                      <a:rPr lang="en-US" sz="1800" baseline="0" smtClean="0"/>
                      <a:pPr/>
                      <a:t>[VALUE]</a:t>
                    </a:fld>
                    <a:r>
                      <a:rPr lang="en-US" sz="1800" baseline="0" dirty="0"/>
                      <a:t>, n=18</a:t>
                    </a:r>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A4-4D96-98CF-5603ACB757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0.62068965517241381</c:v>
                </c:pt>
              </c:numCache>
            </c:numRef>
          </c:val>
          <c:extLst>
            <c:ext xmlns:c16="http://schemas.microsoft.com/office/drawing/2014/chart" uri="{C3380CC4-5D6E-409C-BE32-E72D297353CC}">
              <c16:uniqueId val="{00000000-52C5-46A2-90FE-CFFE5E54928C}"/>
            </c:ext>
          </c:extLst>
        </c:ser>
        <c:ser>
          <c:idx val="1"/>
          <c:order val="1"/>
          <c:tx>
            <c:strRef>
              <c:f>Sheet1!$C$1</c:f>
              <c:strCache>
                <c:ptCount val="1"/>
                <c:pt idx="0">
                  <c:v>2-year 
Academic</c:v>
                </c:pt>
              </c:strCache>
            </c:strRef>
          </c:tx>
          <c:spPr>
            <a:solidFill>
              <a:schemeClr val="accent2"/>
            </a:solidFill>
            <a:ln w="19050">
              <a:solidFill>
                <a:schemeClr val="lt1"/>
              </a:solidFill>
            </a:ln>
            <a:effectLst/>
          </c:spPr>
          <c:invertIfNegative val="0"/>
          <c:dLbls>
            <c:dLbl>
              <c:idx val="0"/>
              <c:tx>
                <c:rich>
                  <a:bodyPr/>
                  <a:lstStyle/>
                  <a:p>
                    <a:fld id="{D4831F59-EF70-4C27-9801-4614674690B2}" type="SERIESNAME">
                      <a:rPr lang="en-US" sz="1200" baseline="0"/>
                      <a:pPr/>
                      <a:t>[SERIES NAME]</a:t>
                    </a:fld>
                    <a:r>
                      <a:rPr lang="en-US" sz="1200" baseline="0" dirty="0"/>
                      <a:t>
</a:t>
                    </a:r>
                    <a:fld id="{D7006D25-63AA-4AD2-9230-33403726AE87}" type="VALUE">
                      <a:rPr lang="en-US" sz="1200" baseline="0" smtClean="0"/>
                      <a:pPr/>
                      <a:t>[VALUE]</a:t>
                    </a:fld>
                    <a:r>
                      <a:rPr lang="en-US" sz="1200" baseline="0" dirty="0"/>
                      <a:t>, n=3</a:t>
                    </a: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4903-4217-993D-BF1DF78414F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0.10344827586206896</c:v>
                </c:pt>
              </c:numCache>
            </c:numRef>
          </c:val>
          <c:extLst>
            <c:ext xmlns:c16="http://schemas.microsoft.com/office/drawing/2014/chart" uri="{C3380CC4-5D6E-409C-BE32-E72D297353CC}">
              <c16:uniqueId val="{00000002-52C5-46A2-90FE-CFFE5E54928C}"/>
            </c:ext>
          </c:extLst>
        </c:ser>
        <c:ser>
          <c:idx val="2"/>
          <c:order val="2"/>
          <c:tx>
            <c:strRef>
              <c:f>Sheet1!$D$1</c:f>
              <c:strCache>
                <c:ptCount val="1"/>
                <c:pt idx="0">
                  <c:v>Public/
National</c:v>
                </c:pt>
              </c:strCache>
            </c:strRef>
          </c:tx>
          <c:spPr>
            <a:solidFill>
              <a:schemeClr val="accent1">
                <a:lumMod val="60000"/>
                <a:lumOff val="40000"/>
              </a:schemeClr>
            </a:solidFill>
            <a:ln w="19050">
              <a:solidFill>
                <a:schemeClr val="lt1"/>
              </a:solidFill>
            </a:ln>
            <a:effectLst/>
          </c:spPr>
          <c:invertIfNegative val="0"/>
          <c:dPt>
            <c:idx val="0"/>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4903-4217-993D-BF1DF78414FB}"/>
              </c:ext>
            </c:extLst>
          </c:dPt>
          <c:dLbls>
            <c:dLbl>
              <c:idx val="0"/>
              <c:tx>
                <c:rich>
                  <a:bodyPr/>
                  <a:lstStyle/>
                  <a:p>
                    <a:fld id="{8FF26136-720E-4357-9D3A-F601AA111ACB}" type="SERIESNAME">
                      <a:rPr lang="en-US"/>
                      <a:pPr/>
                      <a:t>[SERIES NAME]</a:t>
                    </a:fld>
                    <a:r>
                      <a:rPr lang="en-US" baseline="0" dirty="0"/>
                      <a:t>
</a:t>
                    </a:r>
                    <a:fld id="{B8BC845F-9C74-4F78-B6B2-B8DCB3E586DC}" type="VALUE">
                      <a:rPr lang="en-US" baseline="0" smtClean="0"/>
                      <a:pPr/>
                      <a:t>[VALUE]</a:t>
                    </a:fld>
                    <a:r>
                      <a:rPr lang="en-US" baseline="0" dirty="0"/>
                      <a:t>, n=8</a:t>
                    </a: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903-4217-993D-BF1DF78414F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0.27586206896551724</c:v>
                </c:pt>
              </c:numCache>
            </c:numRef>
          </c:val>
          <c:extLst>
            <c:ext xmlns:c16="http://schemas.microsoft.com/office/drawing/2014/chart" uri="{C3380CC4-5D6E-409C-BE32-E72D297353CC}">
              <c16:uniqueId val="{00000003-52C5-46A2-90FE-CFFE5E54928C}"/>
            </c:ext>
          </c:extLst>
        </c:ser>
        <c:dLbls>
          <c:showLegendKey val="0"/>
          <c:showVal val="0"/>
          <c:showCatName val="0"/>
          <c:showSerName val="0"/>
          <c:showPercent val="0"/>
          <c:showBubbleSize val="0"/>
        </c:dLbls>
        <c:gapWidth val="150"/>
        <c:overlap val="100"/>
        <c:axId val="815188224"/>
        <c:axId val="815189536"/>
      </c:barChart>
      <c:valAx>
        <c:axId val="815189536"/>
        <c:scaling>
          <c:orientation val="minMax"/>
        </c:scaling>
        <c:delete val="1"/>
        <c:axPos val="b"/>
        <c:numFmt formatCode="0%" sourceLinked="1"/>
        <c:majorTickMark val="out"/>
        <c:minorTickMark val="none"/>
        <c:tickLblPos val="nextTo"/>
        <c:crossAx val="815188224"/>
        <c:crosses val="autoZero"/>
        <c:crossBetween val="between"/>
      </c:valAx>
      <c:catAx>
        <c:axId val="815188224"/>
        <c:scaling>
          <c:orientation val="minMax"/>
        </c:scaling>
        <c:delete val="1"/>
        <c:axPos val="l"/>
        <c:numFmt formatCode="General" sourceLinked="1"/>
        <c:majorTickMark val="out"/>
        <c:minorTickMark val="none"/>
        <c:tickLblPos val="nextTo"/>
        <c:crossAx val="81518953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0.29229</cdr:x>
      <cdr:y>0.10401</cdr:y>
    </cdr:from>
    <cdr:to>
      <cdr:x>0.6731</cdr:x>
      <cdr:y>0.22845</cdr:y>
    </cdr:to>
    <cdr:sp macro="" textlink="">
      <cdr:nvSpPr>
        <cdr:cNvPr id="6" name="TextBox 5">
          <a:extLst xmlns:a="http://schemas.openxmlformats.org/drawingml/2006/main">
            <a:ext uri="{FF2B5EF4-FFF2-40B4-BE49-F238E27FC236}">
              <a16:creationId xmlns:a16="http://schemas.microsoft.com/office/drawing/2014/main" id="{5F9D3F2A-D8D1-4A11-A07F-4C13B68BDC60}"/>
            </a:ext>
          </a:extLst>
        </cdr:cNvPr>
        <cdr:cNvSpPr txBox="1"/>
      </cdr:nvSpPr>
      <cdr:spPr>
        <a:xfrm xmlns:a="http://schemas.openxmlformats.org/drawingml/2006/main">
          <a:off x="2362486" y="401012"/>
          <a:ext cx="3077951" cy="479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Academic 72%, n=21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0203"/>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sz="quarter" idx="1"/>
          </p:nvPr>
        </p:nvSpPr>
        <p:spPr>
          <a:xfrm>
            <a:off x="5262212" y="0"/>
            <a:ext cx="4025688" cy="350203"/>
          </a:xfrm>
          <a:prstGeom prst="rect">
            <a:avLst/>
          </a:prstGeom>
        </p:spPr>
        <p:txBody>
          <a:bodyPr vert="horz" lIns="93102" tIns="46552" rIns="93102" bIns="46552" rtlCol="0"/>
          <a:lstStyle>
            <a:lvl1pPr algn="r">
              <a:defRPr sz="1200"/>
            </a:lvl1pPr>
          </a:lstStyle>
          <a:p>
            <a:fld id="{1EA7726C-ACAE-124E-B040-09E55DEF4DA0}" type="datetimeFigureOut">
              <a:rPr lang="en-US" smtClean="0"/>
              <a:t>8/1/22</a:t>
            </a:fld>
            <a:endParaRPr lang="en-US" dirty="0"/>
          </a:p>
        </p:txBody>
      </p:sp>
      <p:sp>
        <p:nvSpPr>
          <p:cNvPr id="4" name="Footer Placeholder 3"/>
          <p:cNvSpPr>
            <a:spLocks noGrp="1"/>
          </p:cNvSpPr>
          <p:nvPr>
            <p:ph type="ftr" sz="quarter" idx="2"/>
          </p:nvPr>
        </p:nvSpPr>
        <p:spPr>
          <a:xfrm>
            <a:off x="0" y="6652632"/>
            <a:ext cx="4025688" cy="350203"/>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2212" y="6652632"/>
            <a:ext cx="4025688" cy="350203"/>
          </a:xfrm>
          <a:prstGeom prst="rect">
            <a:avLst/>
          </a:prstGeom>
        </p:spPr>
        <p:txBody>
          <a:bodyPr vert="horz" lIns="93102" tIns="46552" rIns="93102" bIns="46552"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5688" cy="351824"/>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5262750" y="1"/>
            <a:ext cx="4025688" cy="351824"/>
          </a:xfrm>
          <a:prstGeom prst="rect">
            <a:avLst/>
          </a:prstGeom>
        </p:spPr>
        <p:txBody>
          <a:bodyPr vert="horz" lIns="93102" tIns="46552" rIns="93102" bIns="46552" rtlCol="0"/>
          <a:lstStyle>
            <a:lvl1pPr algn="r">
              <a:defRPr sz="1200"/>
            </a:lvl1pPr>
          </a:lstStyle>
          <a:p>
            <a:fld id="{DB993D23-2F7F-4AAF-BD28-68DF0FBE5B9A}" type="datetimeFigureOut">
              <a:rPr lang="en-US" smtClean="0"/>
              <a:t>8/1/22</a:t>
            </a:fld>
            <a:endParaRPr lang="en-US" dirty="0"/>
          </a:p>
        </p:txBody>
      </p:sp>
      <p:sp>
        <p:nvSpPr>
          <p:cNvPr id="4" name="Slide Image Placeholder 3"/>
          <p:cNvSpPr>
            <a:spLocks noGrp="1" noRot="1" noChangeAspect="1"/>
          </p:cNvSpPr>
          <p:nvPr>
            <p:ph type="sldImg" idx="2"/>
          </p:nvPr>
        </p:nvSpPr>
        <p:spPr>
          <a:xfrm>
            <a:off x="2544763" y="876300"/>
            <a:ext cx="4200525" cy="2362200"/>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929005" y="3370701"/>
            <a:ext cx="7432040" cy="2757844"/>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228"/>
            <a:ext cx="4025688" cy="351823"/>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2750" y="6652228"/>
            <a:ext cx="4025688" cy="351823"/>
          </a:xfrm>
          <a:prstGeom prst="rect">
            <a:avLst/>
          </a:prstGeom>
        </p:spPr>
        <p:txBody>
          <a:bodyPr vert="horz" lIns="93102" tIns="46552" rIns="93102" bIns="46552" rtlCol="0" anchor="b"/>
          <a:lstStyle>
            <a:lvl1pPr algn="r">
              <a:defRPr sz="1200"/>
            </a:lvl1pPr>
          </a:lstStyle>
          <a:p>
            <a:fld id="{2FFE1F82-B693-4449-92F9-74CFF5CEBA72}" type="slidenum">
              <a:rPr lang="en-US" smtClean="0"/>
              <a:t>‹#›</a:t>
            </a:fld>
            <a:endParaRPr lang="en-US" dirty="0"/>
          </a:p>
        </p:txBody>
      </p:sp>
    </p:spTree>
    <p:extLst>
      <p:ext uri="{BB962C8B-B14F-4D97-AF65-F5344CB8AC3E}">
        <p14:creationId xmlns:p14="http://schemas.microsoft.com/office/powerpoint/2010/main" val="147998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2BFB20-1634-4443-977E-CBF7428EEF75}" type="slidenum">
              <a:rPr lang="en-US" smtClean="0"/>
              <a:t>1</a:t>
            </a:fld>
            <a:endParaRPr lang="en-US" dirty="0"/>
          </a:p>
        </p:txBody>
      </p:sp>
    </p:spTree>
    <p:extLst>
      <p:ext uri="{BB962C8B-B14F-4D97-AF65-F5344CB8AC3E}">
        <p14:creationId xmlns:p14="http://schemas.microsoft.com/office/powerpoint/2010/main" val="2436275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825" y="3428999"/>
            <a:ext cx="7755775" cy="3212869"/>
          </a:xfrm>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F2BFB20-1634-4443-977E-CBF7428EEF75}" type="slidenum">
              <a:rPr lang="en-US" smtClean="0"/>
              <a:t>10</a:t>
            </a:fld>
            <a:endParaRPr lang="en-US" dirty="0"/>
          </a:p>
        </p:txBody>
      </p:sp>
    </p:spTree>
    <p:extLst>
      <p:ext uri="{BB962C8B-B14F-4D97-AF65-F5344CB8AC3E}">
        <p14:creationId xmlns:p14="http://schemas.microsoft.com/office/powerpoint/2010/main" val="268986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825" y="3428999"/>
            <a:ext cx="7755775" cy="3212869"/>
          </a:xfrm>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F2BFB20-1634-4443-977E-CBF7428EEF75}" type="slidenum">
              <a:rPr lang="en-US" smtClean="0"/>
              <a:t>11</a:t>
            </a:fld>
            <a:endParaRPr lang="en-US" dirty="0"/>
          </a:p>
        </p:txBody>
      </p:sp>
    </p:spTree>
    <p:extLst>
      <p:ext uri="{BB962C8B-B14F-4D97-AF65-F5344CB8AC3E}">
        <p14:creationId xmlns:p14="http://schemas.microsoft.com/office/powerpoint/2010/main" val="332826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509" y="3300413"/>
            <a:ext cx="7897091" cy="3366394"/>
          </a:xfrm>
        </p:spPr>
        <p:txBody>
          <a:bodyPr/>
          <a:lstStyle/>
          <a:p>
            <a:endParaRPr lang="en-US" sz="14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F2BFB20-1634-4443-977E-CBF7428EEF75}" type="slidenum">
              <a:rPr lang="en-US" smtClean="0"/>
              <a:t>12</a:t>
            </a:fld>
            <a:endParaRPr lang="en-US" dirty="0"/>
          </a:p>
        </p:txBody>
      </p:sp>
    </p:spTree>
    <p:extLst>
      <p:ext uri="{BB962C8B-B14F-4D97-AF65-F5344CB8AC3E}">
        <p14:creationId xmlns:p14="http://schemas.microsoft.com/office/powerpoint/2010/main" val="221695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CB552-6DCD-4932-9B44-DE377D5A5FF2}" type="slidenum">
              <a:rPr lang="en-US" smtClean="0"/>
              <a:t>13</a:t>
            </a:fld>
            <a:endParaRPr lang="en-US" dirty="0"/>
          </a:p>
        </p:txBody>
      </p:sp>
    </p:spTree>
    <p:extLst>
      <p:ext uri="{BB962C8B-B14F-4D97-AF65-F5344CB8AC3E}">
        <p14:creationId xmlns:p14="http://schemas.microsoft.com/office/powerpoint/2010/main" val="215421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197350" cy="23622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project is a collaboration between OCLC Research, the Research Library Partnership, and colleagues in Market Research. As you can see, there are a lot of folks who have been involved in this project, and it wouldn’t have been possible without them.</a:t>
            </a:r>
          </a:p>
        </p:txBody>
      </p:sp>
      <p:sp>
        <p:nvSpPr>
          <p:cNvPr id="4" name="Slide Number Placeholder 3"/>
          <p:cNvSpPr>
            <a:spLocks noGrp="1"/>
          </p:cNvSpPr>
          <p:nvPr>
            <p:ph type="sldNum" sz="quarter" idx="5"/>
          </p:nvPr>
        </p:nvSpPr>
        <p:spPr/>
        <p:txBody>
          <a:bodyPr/>
          <a:lstStyle/>
          <a:p>
            <a:fld id="{DBBCB552-6DCD-4932-9B44-DE377D5A5FF2}" type="slidenum">
              <a:rPr lang="en-US" smtClean="0"/>
              <a:t>2</a:t>
            </a:fld>
            <a:endParaRPr lang="en-US" dirty="0"/>
          </a:p>
        </p:txBody>
      </p:sp>
    </p:spTree>
    <p:extLst>
      <p:ext uri="{BB962C8B-B14F-4D97-AF65-F5344CB8AC3E}">
        <p14:creationId xmlns:p14="http://schemas.microsoft.com/office/powerpoint/2010/main" val="109364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197350" cy="2362200"/>
          </a:xfrm>
        </p:spPr>
      </p:sp>
      <p:sp>
        <p:nvSpPr>
          <p:cNvPr id="3" name="Notes Placeholder 2"/>
          <p:cNvSpPr>
            <a:spLocks noGrp="1"/>
          </p:cNvSpPr>
          <p:nvPr>
            <p:ph type="body" idx="1"/>
          </p:nvPr>
        </p:nvSpPr>
        <p:spPr>
          <a:xfrm>
            <a:off x="331788" y="3381817"/>
            <a:ext cx="8759190" cy="3270411"/>
          </a:xfrm>
        </p:spPr>
        <p:txBody>
          <a:bodyPr/>
          <a:lstStyle/>
          <a:p>
            <a:pPr defTabSz="948718">
              <a:defRPr/>
            </a:pPr>
            <a:r>
              <a:rPr lang="en-US" sz="1400" dirty="0">
                <a:latin typeface="Arial" panose="020B0604020202020204" pitchFamily="34" charset="0"/>
                <a:cs typeface="Arial" panose="020B0604020202020204" pitchFamily="34" charset="0"/>
              </a:rPr>
              <a:t>The goal of this project is to identify the challenges and opportunities brought on by COVID-19. We are interested in how a group of library leaders are responding to the pandemic and what new library models might emerge as a result of the social and economic changes brought about or accelerated by the pandemic. </a:t>
            </a:r>
          </a:p>
          <a:p>
            <a:pPr defTabSz="948718">
              <a:defRPr/>
            </a:pPr>
            <a:endParaRPr lang="en-US" sz="1400" dirty="0">
              <a:latin typeface="Arial" panose="020B0604020202020204" pitchFamily="34" charset="0"/>
              <a:cs typeface="Arial" panose="020B0604020202020204" pitchFamily="34" charset="0"/>
            </a:endParaRPr>
          </a:p>
          <a:p>
            <a:pPr defTabSz="948718">
              <a:defRPr/>
            </a:pPr>
            <a:r>
              <a:rPr lang="en-US" sz="1400" dirty="0">
                <a:latin typeface="Arial" panose="020B0604020202020204" pitchFamily="34" charset="0"/>
                <a:cs typeface="Arial" panose="020B0604020202020204" pitchFamily="34" charset="0"/>
              </a:rPr>
              <a:t>What we mean by library model is the essence or archetype of what libraries are and how they function. I’m sure that we’re all familiar with the traditional library model, that the library equals books. That’s been a particularly persistent model, both for users and for some who work in libraries as well. </a:t>
            </a:r>
          </a:p>
          <a:p>
            <a:pPr defTabSz="948718">
              <a:defRPr/>
            </a:pPr>
            <a:endParaRPr lang="en-US" sz="1400" dirty="0">
              <a:latin typeface="Arial"/>
              <a:cs typeface="Arial"/>
            </a:endParaRPr>
          </a:p>
          <a:p>
            <a:pPr defTabSz="948718">
              <a:defRPr/>
            </a:pPr>
            <a:r>
              <a:rPr lang="en-US" sz="1400" dirty="0">
                <a:latin typeface="Arial"/>
                <a:cs typeface="Arial"/>
              </a:rPr>
              <a:t>I will give a high-level summary of the changes that a group of library leaders made and what those changes might mean for the future.</a:t>
            </a:r>
            <a:endParaRPr lang="en-US" dirty="0"/>
          </a:p>
        </p:txBody>
      </p:sp>
      <p:sp>
        <p:nvSpPr>
          <p:cNvPr id="4" name="Slide Number Placeholder 3"/>
          <p:cNvSpPr>
            <a:spLocks noGrp="1"/>
          </p:cNvSpPr>
          <p:nvPr>
            <p:ph type="sldNum" sz="quarter" idx="5"/>
          </p:nvPr>
        </p:nvSpPr>
        <p:spPr/>
        <p:txBody>
          <a:bodyPr/>
          <a:lstStyle/>
          <a:p>
            <a:fld id="{DBBCB552-6DCD-4932-9B44-DE377D5A5FF2}" type="slidenum">
              <a:rPr lang="en-US" smtClean="0"/>
              <a:t>3</a:t>
            </a:fld>
            <a:endParaRPr lang="en-US" dirty="0"/>
          </a:p>
        </p:txBody>
      </p:sp>
    </p:spTree>
    <p:extLst>
      <p:ext uri="{BB962C8B-B14F-4D97-AF65-F5344CB8AC3E}">
        <p14:creationId xmlns:p14="http://schemas.microsoft.com/office/powerpoint/2010/main" val="352031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038" y="482600"/>
            <a:ext cx="5527675" cy="3109913"/>
          </a:xfrm>
          <a:prstGeom prst="rect">
            <a:avLst/>
          </a:prstGeom>
        </p:spPr>
      </p:sp>
      <p:sp>
        <p:nvSpPr>
          <p:cNvPr id="3" name="Notes Placeholder 2"/>
          <p:cNvSpPr>
            <a:spLocks noGrp="1"/>
          </p:cNvSpPr>
          <p:nvPr>
            <p:ph type="body" idx="1"/>
          </p:nvPr>
        </p:nvSpPr>
        <p:spPr>
          <a:xfrm>
            <a:off x="604771" y="3855565"/>
            <a:ext cx="8326949" cy="2774936"/>
          </a:xfrm>
          <a:prstGeom prst="rect">
            <a:avLst/>
          </a:prstGeom>
        </p:spPr>
        <p:txBody>
          <a:bodyPr/>
          <a:lstStyle/>
          <a:p>
            <a:r>
              <a:rPr lang="en-US" sz="1400" dirty="0">
                <a:latin typeface="Arial" panose="020B0604020202020204" pitchFamily="34" charset="0"/>
                <a:cs typeface="Arial" panose="020B0604020202020204" pitchFamily="34" charset="0"/>
              </a:rPr>
              <a:t>From April 23 through July 27 2020, we interviewed 29 library leaders in total, with representation from libraries around the world. 17 of our interviewees were at institutions in North America, 8 in Europe, 1 in the United Arab Emirates, and 3 in Asia Pacific. </a:t>
            </a:r>
          </a:p>
        </p:txBody>
      </p:sp>
      <p:sp>
        <p:nvSpPr>
          <p:cNvPr id="4" name="Slide Number Placeholder 3"/>
          <p:cNvSpPr>
            <a:spLocks noGrp="1"/>
          </p:cNvSpPr>
          <p:nvPr>
            <p:ph type="sldNum" sz="quarter" idx="10"/>
          </p:nvPr>
        </p:nvSpPr>
        <p:spPr>
          <a:xfrm>
            <a:off x="7299965" y="11645805"/>
            <a:ext cx="5584026" cy="615925"/>
          </a:xfrm>
          <a:prstGeom prst="rect">
            <a:avLst/>
          </a:prstGeom>
        </p:spPr>
        <p:txBody>
          <a:bodyPr/>
          <a:lstStyle/>
          <a:p>
            <a:pPr defTabSz="632433">
              <a:defRPr/>
            </a:pPr>
            <a:fld id="{737125F9-CC46-924D-B58D-85F033EB11FC}" type="slidenum">
              <a:rPr lang="en-US" sz="1800">
                <a:solidFill>
                  <a:prstClr val="black"/>
                </a:solidFill>
                <a:latin typeface="Calibri" panose="020F0502020204030204"/>
              </a:rPr>
              <a:pPr defTabSz="632433">
                <a:defRPr/>
              </a:pPr>
              <a:t>4</a:t>
            </a:fld>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21917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197350" cy="23622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Our interviewees also came from a variety of library types. 62% were from 4-year academic institutions (research universities, n=10; 4-year colleges or universities, n=8), 10% (n=3) from 2-year academic institutions, and 28% from public (n=7) or national (n=1).</a:t>
            </a:r>
          </a:p>
        </p:txBody>
      </p:sp>
      <p:sp>
        <p:nvSpPr>
          <p:cNvPr id="4" name="Slide Number Placeholder 3"/>
          <p:cNvSpPr>
            <a:spLocks noGrp="1"/>
          </p:cNvSpPr>
          <p:nvPr>
            <p:ph type="sldNum" sz="quarter" idx="5"/>
          </p:nvPr>
        </p:nvSpPr>
        <p:spPr/>
        <p:txBody>
          <a:bodyPr/>
          <a:lstStyle/>
          <a:p>
            <a:fld id="{DBBCB552-6DCD-4932-9B44-DE377D5A5FF2}" type="slidenum">
              <a:rPr lang="en-US" smtClean="0"/>
              <a:t>5</a:t>
            </a:fld>
            <a:endParaRPr lang="en-US" dirty="0"/>
          </a:p>
        </p:txBody>
      </p:sp>
    </p:spTree>
    <p:extLst>
      <p:ext uri="{BB962C8B-B14F-4D97-AF65-F5344CB8AC3E}">
        <p14:creationId xmlns:p14="http://schemas.microsoft.com/office/powerpoint/2010/main" val="43269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themes that come up in the interviews fall into three areas of impact: Work Experiences, Collections Experiences, and Engagement Experiences</a:t>
            </a:r>
          </a:p>
          <a:p>
            <a:endParaRPr lang="en-US" dirty="0"/>
          </a:p>
        </p:txBody>
      </p:sp>
      <p:sp>
        <p:nvSpPr>
          <p:cNvPr id="4" name="Slide Number Placeholder 3"/>
          <p:cNvSpPr>
            <a:spLocks noGrp="1"/>
          </p:cNvSpPr>
          <p:nvPr>
            <p:ph type="sldNum" sz="quarter" idx="5"/>
          </p:nvPr>
        </p:nvSpPr>
        <p:spPr/>
        <p:txBody>
          <a:bodyPr/>
          <a:lstStyle/>
          <a:p>
            <a:fld id="{2FFE1F82-B693-4449-92F9-74CFF5CEBA72}" type="slidenum">
              <a:rPr lang="en-US" smtClean="0"/>
              <a:t>6</a:t>
            </a:fld>
            <a:endParaRPr lang="en-US" dirty="0"/>
          </a:p>
        </p:txBody>
      </p:sp>
    </p:spTree>
    <p:extLst>
      <p:ext uri="{BB962C8B-B14F-4D97-AF65-F5344CB8AC3E}">
        <p14:creationId xmlns:p14="http://schemas.microsoft.com/office/powerpoint/2010/main" val="407096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Four areas of impact for the New Model Library visions emerged.</a:t>
            </a:r>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Agility</a:t>
            </a:r>
          </a:p>
          <a:p>
            <a:pPr lvl="1"/>
            <a:r>
              <a:rPr lang="en-US" dirty="0">
                <a:effectLst/>
                <a:latin typeface="Arial" panose="020B0604020202020204" pitchFamily="34" charset="0"/>
              </a:rPr>
              <a:t>Taking quick and innovative action in response to changing circumstances and expectations</a:t>
            </a:r>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Moved very quickly to meet needs of communities; often the leaders for change in the communities – other agencies/departments could not or did not move as quickly</a:t>
            </a:r>
          </a:p>
          <a:p>
            <a:pPr lvl="1"/>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Staff cross-training and taking on new and shared responsibilities; Shift in staff responsibilities and organizational structures</a:t>
            </a:r>
          </a:p>
          <a:p>
            <a:pPr lvl="1"/>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Collaboration</a:t>
            </a:r>
          </a:p>
          <a:p>
            <a:r>
              <a:rPr lang="en-US" dirty="0">
                <a:effectLst/>
                <a:latin typeface="Arial" panose="020B0604020202020204" pitchFamily="34" charset="0"/>
              </a:rPr>
              <a:t>Working with stakeholders to lead change within libraries, institutions, and communities</a:t>
            </a:r>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Importance of collaboration with other library staff, community agencies, consortia and regional library groups and associations, and other campus departments</a:t>
            </a:r>
          </a:p>
          <a:p>
            <a:pPr lvl="1">
              <a:buFont typeface="Arial" panose="020B0604020202020204" pitchFamily="34" charset="0"/>
              <a:buChar char="•"/>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teaching and learning – helping faculty develop courses and support materials for online</a:t>
            </a:r>
          </a:p>
          <a:p>
            <a:pPr lvl="1">
              <a:buFont typeface="Arial" panose="020B0604020202020204" pitchFamily="34" charset="0"/>
              <a:buChar char="•"/>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leading research support – assisting researchers in describing and making data sets available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Dependence on emergency collections, i.e, consortial collections</a:t>
            </a:r>
          </a:p>
          <a:p>
            <a:pPr lvl="1"/>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Virtualization</a:t>
            </a:r>
          </a:p>
          <a:p>
            <a:pPr lvl="0"/>
            <a:r>
              <a:rPr lang="en-US" dirty="0">
                <a:effectLst/>
                <a:latin typeface="Arial" panose="020B0604020202020204" pitchFamily="34" charset="0"/>
              </a:rPr>
              <a:t>Expanding online library experiences for staff and the community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Enhancement of library’s virtual presence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Growth of digital materials and new ways of handling physical materials</a:t>
            </a:r>
          </a:p>
          <a:p>
            <a:pPr lvl="1"/>
            <a:endParaRPr lang="en-US"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0"/>
            <a:r>
              <a:rPr lang="en-US" b="1" dirty="0">
                <a:solidFill>
                  <a:schemeClr val="tx1"/>
                </a:solidFill>
                <a:effectLst/>
                <a:latin typeface="Arial" panose="020B0604020202020204" pitchFamily="34" charset="0"/>
                <a:ea typeface="Calibri" panose="020F0502020204030204" pitchFamily="34" charset="0"/>
                <a:cs typeface="Arial" panose="020B0604020202020204" pitchFamily="34" charset="0"/>
              </a:rPr>
              <a:t>Space</a:t>
            </a:r>
          </a:p>
          <a:p>
            <a:pPr lvl="0"/>
            <a:r>
              <a:rPr lang="en-US" dirty="0">
                <a:effectLst/>
                <a:latin typeface="Arial" panose="020B0604020202020204" pitchFamily="34" charset="0"/>
              </a:rPr>
              <a:t>Finding new ways to engage within the physical library</a:t>
            </a:r>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Adaptation of physical space of library into knowledge center</a:t>
            </a:r>
          </a:p>
          <a:p>
            <a:endParaRPr lang="en-US" dirty="0"/>
          </a:p>
        </p:txBody>
      </p:sp>
      <p:sp>
        <p:nvSpPr>
          <p:cNvPr id="4" name="Slide Number Placeholder 3"/>
          <p:cNvSpPr>
            <a:spLocks noGrp="1"/>
          </p:cNvSpPr>
          <p:nvPr>
            <p:ph type="sldNum" sz="quarter" idx="5"/>
          </p:nvPr>
        </p:nvSpPr>
        <p:spPr/>
        <p:txBody>
          <a:bodyPr/>
          <a:lstStyle/>
          <a:p>
            <a:fld id="{DBBCB552-6DCD-4932-9B44-DE377D5A5FF2}" type="slidenum">
              <a:rPr lang="en-US" smtClean="0"/>
              <a:t>7</a:t>
            </a:fld>
            <a:endParaRPr lang="en-US" dirty="0"/>
          </a:p>
        </p:txBody>
      </p:sp>
    </p:spTree>
    <p:extLst>
      <p:ext uri="{BB962C8B-B14F-4D97-AF65-F5344CB8AC3E}">
        <p14:creationId xmlns:p14="http://schemas.microsoft.com/office/powerpoint/2010/main" val="199390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Based on our interviews, when we think about work experiences, the new model library will emphasize work flexibility, training for the future, staff’s well-being, and challenging traditional divisions of labor.</a:t>
            </a:r>
          </a:p>
          <a:p>
            <a:pPr marL="0" marR="0">
              <a:lnSpc>
                <a:spcPct val="107000"/>
              </a:lnSpc>
              <a:spcBef>
                <a:spcPts val="0"/>
              </a:spcBef>
              <a:spcAft>
                <a:spcPts val="800"/>
              </a:spcAft>
            </a:pPr>
            <a:endParaRPr lang="en-US" sz="1200" b="1" dirty="0">
              <a:solidFill>
                <a:srgbClr val="4472C4"/>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07000"/>
              </a:lnSpc>
              <a:spcBef>
                <a:spcPts val="200"/>
              </a:spcBef>
              <a:spcAft>
                <a:spcPts val="0"/>
              </a:spcAft>
            </a:pPr>
            <a:r>
              <a:rPr lang="en-US" sz="12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Embrace work flexibility </a:t>
            </a:r>
          </a:p>
          <a:p>
            <a:pPr marL="0" marR="0">
              <a:lnSpc>
                <a:spcPct val="107000"/>
              </a:lnSpc>
              <a:spcBef>
                <a:spcPts val="200"/>
              </a:spcBef>
              <a:spcAft>
                <a:spcPts val="0"/>
              </a:spcAft>
            </a:pPr>
            <a:r>
              <a:rPr lang="en-US" sz="1200" dirty="0">
                <a:effectLst/>
                <a:latin typeface="Arial"/>
                <a:ea typeface="Calibri" panose="020F0502020204030204" pitchFamily="34" charset="0"/>
                <a:cs typeface="Arial"/>
              </a:rPr>
              <a:t>As remote work became the norm for many during the pandemic, that transition was not always seamless with challenges around adequate technology and competing family needs. Despite this, library staff continued to meet community needs. New library models will offer flexible options for how, where, and when staff work. Common examples include flextime, remote work, compressed work weeks, and family support programs. No single arrangement ensures productivity and work-life balance for everyone and will have to be determined carefully to make sure staff and library needs are met. The NML will have equitable work policies and practices that respond to staff’s varying needs, preferences, and circumstances.</a:t>
            </a:r>
          </a:p>
          <a:p>
            <a:pPr>
              <a:lnSpc>
                <a:spcPct val="107000"/>
              </a:lnSpc>
              <a:spcAft>
                <a:spcPts val="800"/>
              </a:spcAft>
            </a:pPr>
            <a:endParaRPr lang="en-US" sz="1200" b="1" dirty="0">
              <a:solidFill>
                <a:srgbClr val="4472C4"/>
              </a:solidFill>
              <a:effectLst/>
              <a:latin typeface="Arial"/>
              <a:ea typeface="Arial" panose="020B0604020202020204" pitchFamily="34" charset="0"/>
              <a:cs typeface="Arial"/>
            </a:endParaRPr>
          </a:p>
          <a:p>
            <a:pPr>
              <a:lnSpc>
                <a:spcPct val="107000"/>
              </a:lnSpc>
              <a:spcAft>
                <a:spcPts val="800"/>
              </a:spcAft>
            </a:pPr>
            <a:r>
              <a:rPr lang="en-US" sz="1200" b="1" dirty="0">
                <a:solidFill>
                  <a:srgbClr val="4472C4"/>
                </a:solidFill>
                <a:effectLst/>
                <a:latin typeface="Arial"/>
                <a:ea typeface="Arial" panose="020B0604020202020204" pitchFamily="34" charset="0"/>
                <a:cs typeface="Arial"/>
              </a:rPr>
              <a:t>Train for the future.</a:t>
            </a:r>
            <a:r>
              <a:rPr lang="en-US" sz="1200" b="1" dirty="0">
                <a:solidFill>
                  <a:srgbClr val="4472C4"/>
                </a:solidFill>
                <a:latin typeface="Arial"/>
                <a:ea typeface="Arial" panose="020B0604020202020204" pitchFamily="34" charset="0"/>
                <a:cs typeface="Arial"/>
              </a:rPr>
              <a:t> </a:t>
            </a:r>
            <a:endParaRPr lang="en-US" sz="1200" b="1" dirty="0">
              <a:solidFill>
                <a:srgbClr val="4472C4"/>
              </a:solidFill>
              <a:effectLst/>
              <a:latin typeface="Arial"/>
              <a:ea typeface="Arial" panose="020B060402020202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rPr>
              <a:t>Formal and informal learning skyrocketed during the pandemic as staff adapted to new work environments and service delivery models. It highlighted the limitations of some of our traditional, siloed models of organization. New library models </a:t>
            </a:r>
            <a:r>
              <a:rPr lang="en-US" sz="1200" dirty="0">
                <a:effectLst/>
                <a:latin typeface="Arial" panose="020B0604020202020204" pitchFamily="34" charset="0"/>
                <a:ea typeface="Calibri" panose="020F0502020204030204" pitchFamily="34" charset="0"/>
                <a:cs typeface="Times New Roman" panose="02020603050405020304" pitchFamily="18" charset="0"/>
              </a:rPr>
              <a:t>will include staff with versatile skillsets allowing staff to move with agility between different tasks as the situation demands. This means leaders will need to dedicate and protect the time and resources needed for staff’s professional development and well-being, despite budget constraints and demanding workloads. </a:t>
            </a:r>
          </a:p>
          <a:p>
            <a:pPr marL="0" marR="0">
              <a:lnSpc>
                <a:spcPct val="107000"/>
              </a:lnSpc>
              <a:spcBef>
                <a:spcPts val="200"/>
              </a:spcBef>
              <a:spcAft>
                <a:spcPts val="0"/>
              </a:spcAft>
            </a:pPr>
            <a:endParaRPr lang="en-US" sz="12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200"/>
              </a:spcBef>
              <a:spcAft>
                <a:spcPts val="0"/>
              </a:spcAft>
            </a:pPr>
            <a:r>
              <a:rPr lang="en-US" sz="12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Focus on staff’s well-being</a:t>
            </a:r>
          </a:p>
          <a:p>
            <a:pPr marL="0" marR="0">
              <a:lnSpc>
                <a:spcPct val="107000"/>
              </a:lnSpc>
              <a:spcBef>
                <a:spcPts val="200"/>
              </a:spcBef>
              <a:spcAft>
                <a:spcPts val="0"/>
              </a:spcAft>
            </a:pPr>
            <a:r>
              <a:rPr lang="en-US" sz="1200" dirty="0">
                <a:effectLst/>
                <a:latin typeface="Arial"/>
                <a:ea typeface="Calibri" panose="020F0502020204030204" pitchFamily="34" charset="0"/>
                <a:cs typeface="Arial"/>
              </a:rPr>
              <a:t>The shared experience of stress and uncertainty of the pandemic emphasized the need to make sure the work experience was supportive for all staff. Within new library models we will see places where social connections and staff well-being are valued. </a:t>
            </a:r>
            <a:r>
              <a:rPr lang="en-US" sz="1200" dirty="0">
                <a:latin typeface="Arial"/>
                <a:ea typeface="Calibri" panose="020F0502020204030204" pitchFamily="34" charset="0"/>
                <a:cs typeface="Arial"/>
              </a:rPr>
              <a:t>Frequent</a:t>
            </a:r>
            <a:r>
              <a:rPr lang="en-US" sz="1200" dirty="0">
                <a:effectLst/>
                <a:latin typeface="Arial"/>
                <a:ea typeface="Calibri" panose="020F0502020204030204" pitchFamily="34" charset="0"/>
                <a:cs typeface="Arial"/>
              </a:rPr>
              <a:t>, clear and compassionate communication and transparency around decision making</a:t>
            </a:r>
            <a:r>
              <a:rPr lang="en-US" sz="1200" dirty="0">
                <a:latin typeface="Arial"/>
                <a:ea typeface="Calibri" panose="020F0502020204030204" pitchFamily="34" charset="0"/>
                <a:cs typeface="Arial"/>
              </a:rPr>
              <a:t> will be the norm</a:t>
            </a:r>
            <a:r>
              <a:rPr lang="en-US" sz="1200" dirty="0">
                <a:effectLst/>
                <a:latin typeface="Arial"/>
                <a:ea typeface="Calibri" panose="020F0502020204030204" pitchFamily="34" charset="0"/>
                <a:cs typeface="Arial"/>
              </a:rPr>
              <a:t>.</a:t>
            </a:r>
          </a:p>
          <a:p>
            <a:pPr marL="0" marR="0">
              <a:lnSpc>
                <a:spcPct val="107000"/>
              </a:lnSpc>
              <a:spcBef>
                <a:spcPts val="0"/>
              </a:spcBef>
              <a:spcAft>
                <a:spcPts val="800"/>
              </a:spcAft>
            </a:pPr>
            <a:r>
              <a:rPr lang="en-US" sz="1200" dirty="0">
                <a:effectLst/>
                <a:latin typeface="Arial"/>
                <a:ea typeface="Calibri" panose="020F0502020204030204" pitchFamily="34" charset="0"/>
                <a:cs typeface="Arial"/>
              </a:rPr>
              <a:t> 	</a:t>
            </a:r>
          </a:p>
          <a:p>
            <a:pPr marL="0" marR="0">
              <a:lnSpc>
                <a:spcPct val="107000"/>
              </a:lnSpc>
              <a:spcBef>
                <a:spcPts val="200"/>
              </a:spcBef>
              <a:spcAft>
                <a:spcPts val="0"/>
              </a:spcAft>
            </a:pPr>
            <a:r>
              <a:rPr lang="en-US" sz="10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Challenge traditional divisions of labor. </a:t>
            </a:r>
          </a:p>
          <a:p>
            <a:pPr>
              <a:lnSpc>
                <a:spcPct val="107000"/>
              </a:lnSpc>
              <a:spcAft>
                <a:spcPts val="600"/>
              </a:spcAft>
              <a:defRPr/>
            </a:pPr>
            <a:r>
              <a:rPr lang="en-US" sz="1000" dirty="0">
                <a:effectLst/>
                <a:latin typeface="Arial"/>
                <a:ea typeface="Calibri" panose="020F0502020204030204" pitchFamily="34" charset="0"/>
                <a:cs typeface="Arial"/>
              </a:rPr>
              <a:t>The pandemic forced people out of their typical work roles – some had to move across departments to support overloaded areas; some had to go outside the library and assist at food banks or homeless shelters. These temporary changes pushed library leaders to consider long-term structural changes to balance staff workloads, expand or modify services, improve efficiency, and demonstrate value. The new library models will consider staff expertise, the library’s mission, and the needs of the community when redesigning staff responsibilities and organizational structures. </a:t>
            </a:r>
            <a:r>
              <a:rPr lang="en-US" dirty="0"/>
              <a:t>Some departments may need to be created or combined to better align activities and respond to change. </a:t>
            </a:r>
            <a:r>
              <a:rPr lang="en-US" sz="1000" dirty="0"/>
              <a:t>The greater cross training I mentioned will lead to better collaboration</a:t>
            </a:r>
            <a:r>
              <a:rPr lang="en-US" dirty="0"/>
              <a:t>,</a:t>
            </a:r>
            <a:r>
              <a:rPr lang="en-US" sz="1000" dirty="0"/>
              <a:t> and a dismantling of specializations </a:t>
            </a:r>
            <a:r>
              <a:rPr lang="en-US" dirty="0"/>
              <a:t>will help libraries take advantage of staff's diverse skills and maximize expertise while meeting</a:t>
            </a:r>
            <a:r>
              <a:rPr lang="en-US" sz="1000" dirty="0"/>
              <a:t> today’s needs. </a:t>
            </a:r>
            <a:r>
              <a:rPr lang="en-US" sz="1000" dirty="0">
                <a:effectLst/>
                <a:latin typeface="Arial"/>
                <a:ea typeface="Calibri" panose="020F0502020204030204" pitchFamily="34" charset="0"/>
                <a:cs typeface="Arial"/>
              </a:rPr>
              <a:t>The NML will empower staff to have ownership in the planning and implementation of changes.</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FFE1F82-B693-4449-92F9-74CFF5CEBA72}" type="slidenum">
              <a:rPr lang="en-US" smtClean="0"/>
              <a:t>8</a:t>
            </a:fld>
            <a:endParaRPr lang="en-US" dirty="0"/>
          </a:p>
        </p:txBody>
      </p:sp>
    </p:spTree>
    <p:extLst>
      <p:ext uri="{BB962C8B-B14F-4D97-AF65-F5344CB8AC3E}">
        <p14:creationId xmlns:p14="http://schemas.microsoft.com/office/powerpoint/2010/main" val="321269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509" y="3300413"/>
            <a:ext cx="7897091" cy="3366394"/>
          </a:xfrm>
        </p:spPr>
        <p:txBody>
          <a:bodyPr/>
          <a:lstStyle/>
          <a:p>
            <a:endParaRPr lang="en-US" sz="14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F2BFB20-1634-4443-977E-CBF7428EEF75}" type="slidenum">
              <a:rPr lang="en-US" smtClean="0"/>
              <a:t>9</a:t>
            </a:fld>
            <a:endParaRPr lang="en-US" dirty="0"/>
          </a:p>
        </p:txBody>
      </p:sp>
    </p:spTree>
    <p:extLst>
      <p:ext uri="{BB962C8B-B14F-4D97-AF65-F5344CB8AC3E}">
        <p14:creationId xmlns:p14="http://schemas.microsoft.com/office/powerpoint/2010/main" val="2030841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tiff"/><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7" name="Rectangle 16"/>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8" name="Rectangle 17"/>
          <p:cNvSpPr/>
          <p:nvPr userDrawn="1"/>
        </p:nvSpPr>
        <p:spPr>
          <a:xfrm>
            <a:off x="2209800" y="4686300"/>
            <a:ext cx="1060451"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2" name="Rectangle 21"/>
          <p:cNvSpPr/>
          <p:nvPr userDrawn="1"/>
        </p:nvSpPr>
        <p:spPr>
          <a:xfrm>
            <a:off x="3270250" y="4686300"/>
            <a:ext cx="5873751"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6" name="Text Placeholder 18"/>
          <p:cNvSpPr>
            <a:spLocks noGrp="1"/>
          </p:cNvSpPr>
          <p:nvPr>
            <p:ph type="body" sz="quarter" idx="16" hasCustomPrompt="1"/>
          </p:nvPr>
        </p:nvSpPr>
        <p:spPr>
          <a:xfrm>
            <a:off x="779469" y="1735461"/>
            <a:ext cx="7754771"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2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3" y="4817246"/>
            <a:ext cx="687171"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 Placeholder 2"/>
          <p:cNvSpPr>
            <a:spLocks noGrp="1"/>
          </p:cNvSpPr>
          <p:nvPr>
            <p:ph type="body" sz="quarter" idx="17" hasCustomPrompt="1"/>
          </p:nvPr>
        </p:nvSpPr>
        <p:spPr>
          <a:xfrm>
            <a:off x="728694" y="3206973"/>
            <a:ext cx="1860446" cy="400110"/>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dirty="0"/>
              <a:t>Speaker Name</a:t>
            </a:r>
          </a:p>
        </p:txBody>
      </p:sp>
      <p:sp>
        <p:nvSpPr>
          <p:cNvPr id="29" name="Text Placeholder 2"/>
          <p:cNvSpPr>
            <a:spLocks noGrp="1"/>
          </p:cNvSpPr>
          <p:nvPr>
            <p:ph type="body" sz="quarter" idx="18" hasCustomPrompt="1"/>
          </p:nvPr>
        </p:nvSpPr>
        <p:spPr>
          <a:xfrm>
            <a:off x="728696" y="3613839"/>
            <a:ext cx="1367554" cy="307777"/>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dirty="0"/>
              <a:t>Speaker Title</a:t>
            </a:r>
          </a:p>
        </p:txBody>
      </p:sp>
      <p:sp>
        <p:nvSpPr>
          <p:cNvPr id="3" name="TextBox 2"/>
          <p:cNvSpPr txBox="1"/>
          <p:nvPr userDrawn="1"/>
        </p:nvSpPr>
        <p:spPr>
          <a:xfrm>
            <a:off x="-9494" y="1212935"/>
            <a:ext cx="2685459" cy="569387"/>
          </a:xfrm>
          <a:prstGeom prst="rect">
            <a:avLst/>
          </a:prstGeom>
          <a:solidFill>
            <a:srgbClr val="226092"/>
          </a:solidFill>
        </p:spPr>
        <p:txBody>
          <a:bodyPr wrap="none" rtlCol="0" anchor="ctr">
            <a:noAutofit/>
          </a:bodyPr>
          <a:lstStyle/>
          <a:p>
            <a:pPr algn="ctr"/>
            <a:endParaRPr lang="en-US" sz="1800" dirty="0">
              <a:solidFill>
                <a:schemeClr val="bg1"/>
              </a:solidFill>
            </a:endParaRPr>
          </a:p>
        </p:txBody>
      </p:sp>
      <p:pic>
        <p:nvPicPr>
          <p:cNvPr id="23" name="Picture 22">
            <a:extLst>
              <a:ext uri="{FF2B5EF4-FFF2-40B4-BE49-F238E27FC236}">
                <a16:creationId xmlns:a16="http://schemas.microsoft.com/office/drawing/2014/main" id="{BBE1A041-0D4C-F947-954C-104B09E8B1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63890" y="4"/>
            <a:ext cx="5980111" cy="1060063"/>
          </a:xfrm>
          <a:prstGeom prst="rect">
            <a:avLst/>
          </a:prstGeom>
        </p:spPr>
      </p:pic>
      <p:sp>
        <p:nvSpPr>
          <p:cNvPr id="24" name="Rectangle 23">
            <a:extLst>
              <a:ext uri="{FF2B5EF4-FFF2-40B4-BE49-F238E27FC236}">
                <a16:creationId xmlns:a16="http://schemas.microsoft.com/office/drawing/2014/main" id="{0ABA0A4D-809C-6C4C-9D54-AC8349F54D93}"/>
              </a:ext>
            </a:extLst>
          </p:cNvPr>
          <p:cNvSpPr/>
          <p:nvPr userDrawn="1"/>
        </p:nvSpPr>
        <p:spPr>
          <a:xfrm>
            <a:off x="0" y="4"/>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5" name="Rectangle 24">
            <a:extLst>
              <a:ext uri="{FF2B5EF4-FFF2-40B4-BE49-F238E27FC236}">
                <a16:creationId xmlns:a16="http://schemas.microsoft.com/office/drawing/2014/main" id="{A7281205-A215-DC45-9C31-228B3A049765}"/>
              </a:ext>
            </a:extLst>
          </p:cNvPr>
          <p:cNvSpPr/>
          <p:nvPr userDrawn="1"/>
        </p:nvSpPr>
        <p:spPr>
          <a:xfrm>
            <a:off x="3190875" y="2"/>
            <a:ext cx="391719" cy="1060065"/>
          </a:xfrm>
          <a:prstGeom prst="rect">
            <a:avLst/>
          </a:prstGeom>
          <a:solidFill>
            <a:schemeClr val="accent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losing Slide -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078" y="0"/>
            <a:ext cx="9157079" cy="5143500"/>
          </a:xfrm>
          <a:prstGeom prst="rect">
            <a:avLst/>
          </a:prstGeom>
        </p:spPr>
      </p:pic>
      <p:sp>
        <p:nvSpPr>
          <p:cNvPr id="19" name="Rectangle 18"/>
          <p:cNvSpPr/>
          <p:nvPr userDrawn="1"/>
        </p:nvSpPr>
        <p:spPr>
          <a:xfrm>
            <a:off x="-13078" y="4259766"/>
            <a:ext cx="9157079" cy="8837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56629" y="4527413"/>
            <a:ext cx="1094727" cy="348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l="8889" t="20420" r="7949" b="21490"/>
          <a:stretch/>
        </p:blipFill>
        <p:spPr>
          <a:xfrm>
            <a:off x="1733823" y="1222477"/>
            <a:ext cx="5632636" cy="1482782"/>
          </a:xfrm>
          <a:prstGeom prst="rect">
            <a:avLst/>
          </a:prstGeom>
        </p:spPr>
      </p:pic>
      <p:sp>
        <p:nvSpPr>
          <p:cNvPr id="32" name="Text Placeholder 20"/>
          <p:cNvSpPr>
            <a:spLocks noGrp="1"/>
          </p:cNvSpPr>
          <p:nvPr>
            <p:ph type="body" sz="quarter" idx="11" hasCustomPrompt="1"/>
          </p:nvPr>
        </p:nvSpPr>
        <p:spPr>
          <a:xfrm>
            <a:off x="349974" y="2818010"/>
            <a:ext cx="2682353" cy="652271"/>
          </a:xfrm>
          <a:prstGeom prst="rect">
            <a:avLst/>
          </a:prstGeom>
        </p:spPr>
        <p:txBody>
          <a:bodyPr vert="horz">
            <a:normAutofit/>
          </a:bodyPr>
          <a:lstStyle>
            <a:lvl1pPr marL="0" indent="0" algn="ctr">
              <a:buNone/>
              <a:defRPr sz="1800" b="1" baseline="0">
                <a:solidFill>
                  <a:schemeClr val="bg1"/>
                </a:solidFill>
              </a:defRPr>
            </a:lvl1pPr>
          </a:lstStyle>
          <a:p>
            <a:pPr lvl="0"/>
            <a:r>
              <a:rPr lang="en-US" dirty="0"/>
              <a:t>Speaker Name</a:t>
            </a:r>
          </a:p>
        </p:txBody>
      </p:sp>
      <p:sp>
        <p:nvSpPr>
          <p:cNvPr id="33" name="Text Placeholder 20"/>
          <p:cNvSpPr>
            <a:spLocks noGrp="1"/>
          </p:cNvSpPr>
          <p:nvPr>
            <p:ph type="body" sz="quarter" idx="12" hasCustomPrompt="1"/>
          </p:nvPr>
        </p:nvSpPr>
        <p:spPr>
          <a:xfrm>
            <a:off x="349789" y="3115107"/>
            <a:ext cx="2682353" cy="577205"/>
          </a:xfrm>
          <a:prstGeom prst="rect">
            <a:avLst/>
          </a:prstGeom>
        </p:spPr>
        <p:txBody>
          <a:bodyPr vert="horz">
            <a:normAutofit/>
          </a:bodyPr>
          <a:lstStyle>
            <a:lvl1pPr marL="0" indent="0" algn="ctr">
              <a:buNone/>
              <a:defRPr sz="1400" b="0" baseline="0">
                <a:solidFill>
                  <a:schemeClr val="bg1"/>
                </a:solidFill>
              </a:defRPr>
            </a:lvl1pPr>
          </a:lstStyle>
          <a:p>
            <a:pPr lvl="0"/>
            <a:r>
              <a:rPr lang="en-US" dirty="0"/>
              <a:t>Speaker Title</a:t>
            </a:r>
          </a:p>
        </p:txBody>
      </p:sp>
      <p:sp>
        <p:nvSpPr>
          <p:cNvPr id="34" name="Text Placeholder 20"/>
          <p:cNvSpPr>
            <a:spLocks noGrp="1"/>
          </p:cNvSpPr>
          <p:nvPr>
            <p:ph type="body" sz="quarter" idx="13" hasCustomPrompt="1"/>
          </p:nvPr>
        </p:nvSpPr>
        <p:spPr>
          <a:xfrm>
            <a:off x="349789" y="3378472"/>
            <a:ext cx="2682353" cy="491141"/>
          </a:xfrm>
          <a:prstGeom prst="rect">
            <a:avLst/>
          </a:prstGeom>
        </p:spPr>
        <p:txBody>
          <a:bodyPr vert="horz">
            <a:normAutofit/>
          </a:bodyPr>
          <a:lstStyle>
            <a:lvl1pPr marL="0" indent="0" algn="ctr">
              <a:buNone/>
              <a:defRPr sz="1400" b="1" baseline="0">
                <a:solidFill>
                  <a:schemeClr val="bg1"/>
                </a:solidFill>
              </a:defRPr>
            </a:lvl1pPr>
          </a:lstStyle>
          <a:p>
            <a:pPr lvl="0"/>
            <a:r>
              <a:rPr lang="en-US" dirty="0"/>
              <a:t>Speaker Contact</a:t>
            </a:r>
          </a:p>
        </p:txBody>
      </p:sp>
      <p:sp>
        <p:nvSpPr>
          <p:cNvPr id="35" name="Text Placeholder 20"/>
          <p:cNvSpPr>
            <a:spLocks noGrp="1"/>
          </p:cNvSpPr>
          <p:nvPr>
            <p:ph type="body" sz="quarter" idx="14" hasCustomPrompt="1"/>
          </p:nvPr>
        </p:nvSpPr>
        <p:spPr>
          <a:xfrm>
            <a:off x="3209153" y="2818010"/>
            <a:ext cx="2682353" cy="652271"/>
          </a:xfrm>
          <a:prstGeom prst="rect">
            <a:avLst/>
          </a:prstGeom>
        </p:spPr>
        <p:txBody>
          <a:bodyPr vert="horz">
            <a:normAutofit/>
          </a:bodyPr>
          <a:lstStyle>
            <a:lvl1pPr marL="0" indent="0" algn="ctr">
              <a:buNone/>
              <a:defRPr sz="1800" b="1" baseline="0">
                <a:solidFill>
                  <a:schemeClr val="bg1"/>
                </a:solidFill>
              </a:defRPr>
            </a:lvl1pPr>
          </a:lstStyle>
          <a:p>
            <a:pPr lvl="0"/>
            <a:r>
              <a:rPr lang="en-US" dirty="0"/>
              <a:t>Speaker Name</a:t>
            </a:r>
          </a:p>
        </p:txBody>
      </p:sp>
      <p:sp>
        <p:nvSpPr>
          <p:cNvPr id="36" name="Text Placeholder 20"/>
          <p:cNvSpPr>
            <a:spLocks noGrp="1"/>
          </p:cNvSpPr>
          <p:nvPr>
            <p:ph type="body" sz="quarter" idx="15" hasCustomPrompt="1"/>
          </p:nvPr>
        </p:nvSpPr>
        <p:spPr>
          <a:xfrm>
            <a:off x="3208966" y="3115107"/>
            <a:ext cx="2682353" cy="577205"/>
          </a:xfrm>
          <a:prstGeom prst="rect">
            <a:avLst/>
          </a:prstGeom>
        </p:spPr>
        <p:txBody>
          <a:bodyPr vert="horz">
            <a:normAutofit/>
          </a:bodyPr>
          <a:lstStyle>
            <a:lvl1pPr marL="0" indent="0" algn="ctr">
              <a:buNone/>
              <a:defRPr sz="1400" b="0" baseline="0">
                <a:solidFill>
                  <a:schemeClr val="bg1"/>
                </a:solidFill>
              </a:defRPr>
            </a:lvl1pPr>
          </a:lstStyle>
          <a:p>
            <a:pPr lvl="0"/>
            <a:r>
              <a:rPr lang="en-US" dirty="0"/>
              <a:t>Speaker Title</a:t>
            </a:r>
          </a:p>
        </p:txBody>
      </p:sp>
      <p:sp>
        <p:nvSpPr>
          <p:cNvPr id="37" name="Text Placeholder 20"/>
          <p:cNvSpPr>
            <a:spLocks noGrp="1"/>
          </p:cNvSpPr>
          <p:nvPr>
            <p:ph type="body" sz="quarter" idx="16" hasCustomPrompt="1"/>
          </p:nvPr>
        </p:nvSpPr>
        <p:spPr>
          <a:xfrm>
            <a:off x="3208966" y="3378472"/>
            <a:ext cx="2682353" cy="491141"/>
          </a:xfrm>
          <a:prstGeom prst="rect">
            <a:avLst/>
          </a:prstGeom>
        </p:spPr>
        <p:txBody>
          <a:bodyPr vert="horz">
            <a:normAutofit/>
          </a:bodyPr>
          <a:lstStyle>
            <a:lvl1pPr marL="0" indent="0" algn="ctr">
              <a:buNone/>
              <a:defRPr sz="1400" b="1" baseline="0">
                <a:solidFill>
                  <a:schemeClr val="bg1"/>
                </a:solidFill>
              </a:defRPr>
            </a:lvl1pPr>
          </a:lstStyle>
          <a:p>
            <a:pPr lvl="0"/>
            <a:r>
              <a:rPr lang="en-US" dirty="0"/>
              <a:t>Speaker Contact</a:t>
            </a:r>
          </a:p>
        </p:txBody>
      </p:sp>
      <p:sp>
        <p:nvSpPr>
          <p:cNvPr id="38" name="Text Placeholder 20"/>
          <p:cNvSpPr>
            <a:spLocks noGrp="1"/>
          </p:cNvSpPr>
          <p:nvPr>
            <p:ph type="body" sz="quarter" idx="17" hasCustomPrompt="1"/>
          </p:nvPr>
        </p:nvSpPr>
        <p:spPr>
          <a:xfrm>
            <a:off x="6067958" y="2818010"/>
            <a:ext cx="2682353" cy="652271"/>
          </a:xfrm>
          <a:prstGeom prst="rect">
            <a:avLst/>
          </a:prstGeom>
        </p:spPr>
        <p:txBody>
          <a:bodyPr vert="horz">
            <a:normAutofit/>
          </a:bodyPr>
          <a:lstStyle>
            <a:lvl1pPr marL="0" indent="0" algn="ctr">
              <a:buNone/>
              <a:defRPr sz="1800" b="1" baseline="0">
                <a:solidFill>
                  <a:schemeClr val="bg1"/>
                </a:solidFill>
              </a:defRPr>
            </a:lvl1pPr>
          </a:lstStyle>
          <a:p>
            <a:pPr lvl="0"/>
            <a:r>
              <a:rPr lang="en-US" dirty="0"/>
              <a:t>Speaker Name</a:t>
            </a:r>
          </a:p>
        </p:txBody>
      </p:sp>
      <p:sp>
        <p:nvSpPr>
          <p:cNvPr id="39" name="Text Placeholder 20"/>
          <p:cNvSpPr>
            <a:spLocks noGrp="1"/>
          </p:cNvSpPr>
          <p:nvPr>
            <p:ph type="body" sz="quarter" idx="18" hasCustomPrompt="1"/>
          </p:nvPr>
        </p:nvSpPr>
        <p:spPr>
          <a:xfrm>
            <a:off x="6067773" y="3115107"/>
            <a:ext cx="2682353" cy="577205"/>
          </a:xfrm>
          <a:prstGeom prst="rect">
            <a:avLst/>
          </a:prstGeom>
        </p:spPr>
        <p:txBody>
          <a:bodyPr vert="horz">
            <a:normAutofit/>
          </a:bodyPr>
          <a:lstStyle>
            <a:lvl1pPr marL="0" indent="0" algn="ctr">
              <a:buNone/>
              <a:defRPr sz="1400" b="0" baseline="0">
                <a:solidFill>
                  <a:schemeClr val="bg1"/>
                </a:solidFill>
              </a:defRPr>
            </a:lvl1pPr>
          </a:lstStyle>
          <a:p>
            <a:pPr lvl="0"/>
            <a:r>
              <a:rPr lang="en-US" dirty="0"/>
              <a:t>Speaker Title</a:t>
            </a:r>
          </a:p>
        </p:txBody>
      </p:sp>
      <p:sp>
        <p:nvSpPr>
          <p:cNvPr id="40" name="Text Placeholder 20"/>
          <p:cNvSpPr>
            <a:spLocks noGrp="1"/>
          </p:cNvSpPr>
          <p:nvPr>
            <p:ph type="body" sz="quarter" idx="19" hasCustomPrompt="1"/>
          </p:nvPr>
        </p:nvSpPr>
        <p:spPr>
          <a:xfrm>
            <a:off x="6067773" y="3378472"/>
            <a:ext cx="2682353" cy="491141"/>
          </a:xfrm>
          <a:prstGeom prst="rect">
            <a:avLst/>
          </a:prstGeom>
        </p:spPr>
        <p:txBody>
          <a:bodyPr vert="horz">
            <a:normAutofit/>
          </a:bodyPr>
          <a:lstStyle>
            <a:lvl1pPr marL="0" indent="0" algn="ctr">
              <a:buNone/>
              <a:defRPr sz="1400" b="1" baseline="0">
                <a:solidFill>
                  <a:schemeClr val="bg1"/>
                </a:solidFill>
              </a:defRPr>
            </a:lvl1pPr>
          </a:lstStyle>
          <a:p>
            <a:pPr lvl="0"/>
            <a:r>
              <a:rPr lang="en-US" dirty="0"/>
              <a:t>Speaker Contact</a:t>
            </a:r>
          </a:p>
        </p:txBody>
      </p:sp>
      <p:pic>
        <p:nvPicPr>
          <p:cNvPr id="42" name="Picture 4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602241" y="4663558"/>
            <a:ext cx="1926441" cy="315830"/>
          </a:xfrm>
          <a:prstGeom prst="rect">
            <a:avLst/>
          </a:prstGeom>
        </p:spPr>
      </p:pic>
      <p:sp>
        <p:nvSpPr>
          <p:cNvPr id="4" name="TextBox 3"/>
          <p:cNvSpPr txBox="1"/>
          <p:nvPr userDrawn="1"/>
        </p:nvSpPr>
        <p:spPr>
          <a:xfrm>
            <a:off x="3947474" y="4374666"/>
            <a:ext cx="1235975" cy="276999"/>
          </a:xfrm>
          <a:prstGeom prst="rect">
            <a:avLst/>
          </a:prstGeom>
          <a:noFill/>
        </p:spPr>
        <p:txBody>
          <a:bodyPr wrap="square" rtlCol="0">
            <a:spAutoFit/>
          </a:bodyPr>
          <a:lstStyle/>
          <a:p>
            <a:r>
              <a:rPr lang="en-US" sz="1200" dirty="0">
                <a:solidFill>
                  <a:schemeClr val="bg1"/>
                </a:solidFill>
              </a:rPr>
              <a:t>Stay connected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67B2-4380-416B-9960-84BC1F525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83C7C-ACAF-44E2-A66D-057E0B008F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8F6B6-1AA9-4D16-B0BE-C6D8EB9C5587}"/>
              </a:ext>
            </a:extLst>
          </p:cNvPr>
          <p:cNvSpPr>
            <a:spLocks noGrp="1"/>
          </p:cNvSpPr>
          <p:nvPr>
            <p:ph type="dt" sz="half" idx="10"/>
          </p:nvPr>
        </p:nvSpPr>
        <p:spPr/>
        <p:txBody>
          <a:bodyPr/>
          <a:lstStyle/>
          <a:p>
            <a:fld id="{80C906AB-AD26-4015-A53C-771D7CA2D05A}" type="datetimeFigureOut">
              <a:rPr lang="en-US" smtClean="0"/>
              <a:t>8/1/22</a:t>
            </a:fld>
            <a:endParaRPr lang="en-US" dirty="0"/>
          </a:p>
        </p:txBody>
      </p:sp>
      <p:sp>
        <p:nvSpPr>
          <p:cNvPr id="5" name="Footer Placeholder 4">
            <a:extLst>
              <a:ext uri="{FF2B5EF4-FFF2-40B4-BE49-F238E27FC236}">
                <a16:creationId xmlns:a16="http://schemas.microsoft.com/office/drawing/2014/main" id="{41DA8BF7-C283-4CAB-B4A4-6E70CA411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C0216-A579-42E1-9562-D054C18E7E81}"/>
              </a:ext>
            </a:extLst>
          </p:cNvPr>
          <p:cNvSpPr>
            <a:spLocks noGrp="1"/>
          </p:cNvSpPr>
          <p:nvPr>
            <p:ph type="sldNum" sz="quarter" idx="12"/>
          </p:nvPr>
        </p:nvSpPr>
        <p:spPr/>
        <p:txBody>
          <a:bodyPr/>
          <a:lstStyle/>
          <a:p>
            <a:fld id="{B9DF0E1D-8BDE-4D33-B4CC-34D10ECC8573}" type="slidenum">
              <a:rPr lang="en-US" smtClean="0"/>
              <a:t>‹#›</a:t>
            </a:fld>
            <a:endParaRPr lang="en-US" dirty="0"/>
          </a:p>
        </p:txBody>
      </p:sp>
    </p:spTree>
    <p:extLst>
      <p:ext uri="{BB962C8B-B14F-4D97-AF65-F5344CB8AC3E}">
        <p14:creationId xmlns:p14="http://schemas.microsoft.com/office/powerpoint/2010/main" val="43336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94520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30" y="194733"/>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9" y="4388006"/>
            <a:ext cx="9144000" cy="179785"/>
          </a:xfrm>
          <a:prstGeom prst="rect">
            <a:avLst/>
          </a:prstGeom>
          <a:solidFill>
            <a:srgbClr val="00AFD7"/>
          </a:solidFill>
          <a:ln w="9525" cap="flat" cmpd="sng" algn="ctr">
            <a:noFill/>
            <a:prstDash val="solid"/>
          </a:ln>
          <a:effectLst/>
        </p:spPr>
        <p:txBody>
          <a:bodyPr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8" y="990759"/>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32" y="1267828"/>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32" y="1508239"/>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9" y="4760711"/>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651" y="-2135"/>
            <a:ext cx="4589688" cy="4390136"/>
          </a:xfrm>
          <a:prstGeom prst="rect">
            <a:avLst/>
          </a:prstGeom>
        </p:spPr>
      </p:pic>
    </p:spTree>
    <p:extLst>
      <p:ext uri="{BB962C8B-B14F-4D97-AF65-F5344CB8AC3E}">
        <p14:creationId xmlns:p14="http://schemas.microsoft.com/office/powerpoint/2010/main" val="298349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6"/>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2014936"/>
            <a:ext cx="1931195" cy="88265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3" name="Text Placeholder 12"/>
          <p:cNvSpPr>
            <a:spLocks noGrp="1"/>
          </p:cNvSpPr>
          <p:nvPr>
            <p:ph type="body" sz="quarter" idx="12" hasCustomPrompt="1"/>
          </p:nvPr>
        </p:nvSpPr>
        <p:spPr>
          <a:xfrm>
            <a:off x="3416309" y="2073401"/>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602550"/>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Text Placeholder 8"/>
          <p:cNvSpPr>
            <a:spLocks noGrp="1"/>
          </p:cNvSpPr>
          <p:nvPr>
            <p:ph type="body" sz="quarter" idx="10" hasCustomPrompt="1"/>
          </p:nvPr>
        </p:nvSpPr>
        <p:spPr>
          <a:xfrm>
            <a:off x="315259" y="831063"/>
            <a:ext cx="8174039" cy="646331"/>
          </a:xfrm>
          <a:prstGeom prst="rect">
            <a:avLst/>
          </a:prstGeom>
          <a:ln w="28575" cmpd="sng">
            <a:solidFill>
              <a:srgbClr val="FFFFFF"/>
            </a:solidFill>
          </a:ln>
        </p:spPr>
        <p:txBody>
          <a:bodyPr vert="horz" lIns="274320" tIns="45720" rIns="274320" bIns="45720">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7"/>
            <a:ext cx="265112" cy="4145811"/>
          </a:xfrm>
          <a:prstGeom prst="rect">
            <a:avLst/>
          </a:prstGeom>
          <a:solidFill>
            <a:schemeClr val="accent1"/>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8"/>
            <a:ext cx="265112" cy="4074629"/>
          </a:xfrm>
          <a:prstGeom prst="rect">
            <a:avLst/>
          </a:prstGeom>
          <a:solidFill>
            <a:schemeClr val="accent1"/>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3" y="4817246"/>
            <a:ext cx="687171"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1" name="Text Placeholder 3"/>
          <p:cNvSpPr>
            <a:spLocks noGrp="1"/>
          </p:cNvSpPr>
          <p:nvPr>
            <p:ph type="body" sz="quarter" idx="12"/>
          </p:nvPr>
        </p:nvSpPr>
        <p:spPr>
          <a:xfrm>
            <a:off x="340787" y="1029747"/>
            <a:ext cx="8439148" cy="3356378"/>
          </a:xfrm>
          <a:prstGeom prst="rect">
            <a:avLst/>
          </a:prstGeom>
        </p:spPr>
        <p:txBody>
          <a:bodyPr vert="horz"/>
          <a:lstStyle>
            <a:lvl1pPr marL="342891" indent="-342891">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1" marR="0" lvl="0" indent="-342891" algn="l" defTabSz="457189" rtl="0" eaLnBrk="1" fontAlgn="auto" latinLnBrk="0" hangingPunct="1">
              <a:lnSpc>
                <a:spcPct val="100000"/>
              </a:lnSpc>
              <a:spcBef>
                <a:spcPct val="20000"/>
              </a:spcBef>
              <a:spcAft>
                <a:spcPts val="0"/>
              </a:spcAft>
              <a:buClrTx/>
              <a:buSzTx/>
              <a:tabLst/>
              <a:defRPr/>
            </a:pPr>
            <a:endParaRPr lang="en-US" dirty="0"/>
          </a:p>
        </p:txBody>
      </p:sp>
      <p:sp>
        <p:nvSpPr>
          <p:cNvPr id="13" name="Rectangle 12"/>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4" name="Rectangle 13"/>
          <p:cNvSpPr/>
          <p:nvPr userDrawn="1"/>
        </p:nvSpPr>
        <p:spPr>
          <a:xfrm>
            <a:off x="2209800" y="4686300"/>
            <a:ext cx="1060451"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5" name="Rectangle 14"/>
          <p:cNvSpPr/>
          <p:nvPr userDrawn="1"/>
        </p:nvSpPr>
        <p:spPr>
          <a:xfrm>
            <a:off x="3270250" y="4686300"/>
            <a:ext cx="5873751"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1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3" y="4817246"/>
            <a:ext cx="687171"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1" name="Rectangle 10"/>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2" name="Rectangle 11"/>
          <p:cNvSpPr/>
          <p:nvPr userDrawn="1"/>
        </p:nvSpPr>
        <p:spPr>
          <a:xfrm>
            <a:off x="2209800" y="4686300"/>
            <a:ext cx="1060451"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3" name="Rectangle 12"/>
          <p:cNvSpPr/>
          <p:nvPr userDrawn="1"/>
        </p:nvSpPr>
        <p:spPr>
          <a:xfrm>
            <a:off x="3270250" y="4686300"/>
            <a:ext cx="5873751"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1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3" y="4817246"/>
            <a:ext cx="687171"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0" name="Rectangle 9"/>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1" name="Rectangle 10"/>
          <p:cNvSpPr/>
          <p:nvPr userDrawn="1"/>
        </p:nvSpPr>
        <p:spPr>
          <a:xfrm>
            <a:off x="2209800" y="4686300"/>
            <a:ext cx="1060451"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2" name="Rectangle 11"/>
          <p:cNvSpPr/>
          <p:nvPr userDrawn="1"/>
        </p:nvSpPr>
        <p:spPr>
          <a:xfrm>
            <a:off x="3270250" y="4686300"/>
            <a:ext cx="5873751"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13"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3" y="4817246"/>
            <a:ext cx="687171"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4032"/>
            <a:ext cx="687171" cy="228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double text">
    <p:spTree>
      <p:nvGrpSpPr>
        <p:cNvPr id="1" name=""/>
        <p:cNvGrpSpPr/>
        <p:nvPr/>
      </p:nvGrpSpPr>
      <p:grpSpPr>
        <a:xfrm>
          <a:off x="0" y="0"/>
          <a:ext cx="0" cy="0"/>
          <a:chOff x="0" y="0"/>
          <a:chExt cx="0" cy="0"/>
        </a:xfrm>
      </p:grpSpPr>
      <p:cxnSp>
        <p:nvCxnSpPr>
          <p:cNvPr id="29" name="Straight Connector 28"/>
          <p:cNvCxnSpPr/>
          <p:nvPr userDrawn="1"/>
        </p:nvCxnSpPr>
        <p:spPr>
          <a:xfrm>
            <a:off x="4560361" y="1024399"/>
            <a:ext cx="0" cy="3422114"/>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userDrawn="1">
            <p:ph type="body" sz="quarter" idx="15"/>
          </p:nvPr>
        </p:nvSpPr>
        <p:spPr>
          <a:xfrm>
            <a:off x="4745783" y="1032943"/>
            <a:ext cx="4030979" cy="3413570"/>
          </a:xfrm>
          <a:prstGeom prst="rect">
            <a:avLst/>
          </a:prstGeom>
        </p:spPr>
        <p:txBody>
          <a:bodyPr/>
          <a:lstStyle>
            <a:lvl1pPr marL="342891" indent="-342891">
              <a:buFont typeface="Arial" charset="0"/>
              <a:buChar char="•"/>
              <a:defRPr sz="2400"/>
            </a:lvl1pPr>
            <a:lvl2pPr marL="742912" indent="-285736">
              <a:buFont typeface="Arial" charset="0"/>
              <a:buChar char="•"/>
              <a:defRPr sz="2000"/>
            </a:lvl2pPr>
            <a:lvl3pPr>
              <a:defRPr sz="1800"/>
            </a:lvl3pPr>
            <a:lvl4pPr marL="1600120" indent="-228589">
              <a:buFont typeface="Arial" charset="0"/>
              <a:buChar char="•"/>
              <a:defRPr sz="1600"/>
            </a:lvl4pPr>
            <a:lvl5pPr marL="2057297" indent="-228589">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p:cNvSpPr>
            <a:spLocks noGrp="1"/>
          </p:cNvSpPr>
          <p:nvPr userDrawn="1">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5" name="Text Placeholder 16"/>
          <p:cNvSpPr>
            <a:spLocks noGrp="1"/>
          </p:cNvSpPr>
          <p:nvPr>
            <p:ph type="body" sz="quarter" idx="16"/>
          </p:nvPr>
        </p:nvSpPr>
        <p:spPr>
          <a:xfrm>
            <a:off x="340788" y="1032943"/>
            <a:ext cx="4030979" cy="3413570"/>
          </a:xfrm>
          <a:prstGeom prst="rect">
            <a:avLst/>
          </a:prstGeom>
        </p:spPr>
        <p:txBody>
          <a:bodyPr/>
          <a:lstStyle>
            <a:lvl1pPr marL="342891" indent="-342891">
              <a:buFont typeface="Arial" charset="0"/>
              <a:buChar char="•"/>
              <a:defRPr sz="2400"/>
            </a:lvl1pPr>
            <a:lvl2pPr marL="742912" indent="-285736">
              <a:buFont typeface="Arial" charset="0"/>
              <a:buChar char="•"/>
              <a:defRPr sz="2000"/>
            </a:lvl2pPr>
            <a:lvl3pPr>
              <a:defRPr sz="1800"/>
            </a:lvl3pPr>
            <a:lvl4pPr marL="1600120" indent="-228589">
              <a:buFont typeface="Arial" charset="0"/>
              <a:buChar char="•"/>
              <a:defRPr sz="1600"/>
            </a:lvl4pPr>
            <a:lvl5pPr marL="2057297" indent="-228589">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20" name="Rectangle 19"/>
          <p:cNvSpPr/>
          <p:nvPr userDrawn="1"/>
        </p:nvSpPr>
        <p:spPr>
          <a:xfrm>
            <a:off x="2209800" y="4686300"/>
            <a:ext cx="1060451"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21" name="Rectangle 20"/>
          <p:cNvSpPr/>
          <p:nvPr userDrawn="1"/>
        </p:nvSpPr>
        <p:spPr>
          <a:xfrm>
            <a:off x="3270250" y="4686300"/>
            <a:ext cx="5873751"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pic>
        <p:nvPicPr>
          <p:cNvPr id="2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7"/>
            <a:ext cx="687171"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0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61"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62" name="Rectangle 6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63" name="Rectangle 62"/>
          <p:cNvSpPr/>
          <p:nvPr userDrawn="1"/>
        </p:nvSpPr>
        <p:spPr>
          <a:xfrm>
            <a:off x="2209800" y="4686300"/>
            <a:ext cx="1060451"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64" name="Rectangle 63"/>
          <p:cNvSpPr/>
          <p:nvPr userDrawn="1"/>
        </p:nvSpPr>
        <p:spPr>
          <a:xfrm>
            <a:off x="3270250" y="4686300"/>
            <a:ext cx="5873751"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pic>
        <p:nvPicPr>
          <p:cNvPr id="65"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7"/>
            <a:ext cx="687171"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Picture Placeholder 3"/>
          <p:cNvSpPr>
            <a:spLocks noGrp="1"/>
          </p:cNvSpPr>
          <p:nvPr>
            <p:ph type="pic" sz="quarter" idx="10"/>
          </p:nvPr>
        </p:nvSpPr>
        <p:spPr>
          <a:xfrm>
            <a:off x="347337" y="1160696"/>
            <a:ext cx="2745943" cy="2179439"/>
          </a:xfrm>
          <a:prstGeom prst="rect">
            <a:avLst/>
          </a:prstGeom>
          <a:solidFill>
            <a:schemeClr val="bg1">
              <a:lumMod val="95000"/>
            </a:schemeClr>
          </a:solidFill>
        </p:spPr>
        <p:txBody>
          <a:bodyPr vert="horz" lIns="0" tIns="0" rIns="0" bIns="0" rtlCol="0" anchor="ctr">
            <a:normAutofit/>
          </a:bodyPr>
          <a:lstStyle>
            <a:lvl1pPr>
              <a:defRPr lang="en-US" sz="1051" dirty="0"/>
            </a:lvl1pPr>
          </a:lstStyle>
          <a:p>
            <a:pPr marL="0" lvl="0" indent="0" algn="ctr">
              <a:buNone/>
            </a:pPr>
            <a:endParaRPr lang="en-US" dirty="0"/>
          </a:p>
        </p:txBody>
      </p:sp>
      <p:sp>
        <p:nvSpPr>
          <p:cNvPr id="26" name="Picture Placeholder 3"/>
          <p:cNvSpPr>
            <a:spLocks noGrp="1"/>
          </p:cNvSpPr>
          <p:nvPr>
            <p:ph type="pic" sz="quarter" idx="11"/>
          </p:nvPr>
        </p:nvSpPr>
        <p:spPr>
          <a:xfrm>
            <a:off x="3199030" y="1160695"/>
            <a:ext cx="2745943" cy="2179439"/>
          </a:xfrm>
          <a:prstGeom prst="rect">
            <a:avLst/>
          </a:prstGeom>
          <a:solidFill>
            <a:schemeClr val="bg1">
              <a:lumMod val="95000"/>
            </a:schemeClr>
          </a:solidFill>
        </p:spPr>
        <p:txBody>
          <a:bodyPr vert="horz" lIns="0" tIns="0" rIns="0" bIns="0" rtlCol="0" anchor="ctr">
            <a:normAutofit/>
          </a:bodyPr>
          <a:lstStyle>
            <a:lvl1pPr>
              <a:defRPr lang="en-US" sz="1051"/>
            </a:lvl1pPr>
          </a:lstStyle>
          <a:p>
            <a:pPr marL="0" lvl="0" indent="0" algn="ctr">
              <a:buNone/>
            </a:pPr>
            <a:endParaRPr lang="en-US" dirty="0"/>
          </a:p>
        </p:txBody>
      </p:sp>
      <p:sp>
        <p:nvSpPr>
          <p:cNvPr id="27" name="Picture Placeholder 3"/>
          <p:cNvSpPr>
            <a:spLocks noGrp="1"/>
          </p:cNvSpPr>
          <p:nvPr>
            <p:ph type="pic" sz="quarter" idx="12"/>
          </p:nvPr>
        </p:nvSpPr>
        <p:spPr>
          <a:xfrm>
            <a:off x="6050725" y="1160693"/>
            <a:ext cx="2745943" cy="2179439"/>
          </a:xfrm>
          <a:prstGeom prst="rect">
            <a:avLst/>
          </a:prstGeom>
          <a:solidFill>
            <a:schemeClr val="bg1">
              <a:lumMod val="95000"/>
            </a:schemeClr>
          </a:solidFill>
        </p:spPr>
        <p:txBody>
          <a:bodyPr vert="horz" lIns="0" tIns="0" rIns="0" bIns="0" rtlCol="0" anchor="ctr">
            <a:normAutofit/>
          </a:bodyPr>
          <a:lstStyle>
            <a:lvl1pPr>
              <a:defRPr lang="en-US" sz="1051"/>
            </a:lvl1pPr>
          </a:lstStyle>
          <a:p>
            <a:pPr marL="0" lvl="0" indent="0" algn="ctr">
              <a:buNone/>
            </a:pPr>
            <a:endParaRPr lang="en-US" dirty="0"/>
          </a:p>
        </p:txBody>
      </p:sp>
      <p:sp>
        <p:nvSpPr>
          <p:cNvPr id="13" name="Text Placeholder 9"/>
          <p:cNvSpPr>
            <a:spLocks noGrp="1"/>
          </p:cNvSpPr>
          <p:nvPr>
            <p:ph type="body" sz="quarter" idx="14"/>
          </p:nvPr>
        </p:nvSpPr>
        <p:spPr>
          <a:xfrm>
            <a:off x="342740" y="3412071"/>
            <a:ext cx="2750757" cy="958851"/>
          </a:xfrm>
          <a:prstGeom prst="rect">
            <a:avLst/>
          </a:prstGeom>
        </p:spPr>
        <p:txBody>
          <a:bodyPr>
            <a:noAutofit/>
          </a:bodyPr>
          <a:lstStyle>
            <a:lvl1pPr marL="0" indent="0">
              <a:buNone/>
              <a:defRPr sz="1200"/>
            </a:lvl1pPr>
            <a:lvl2pPr marL="152392" indent="-152392">
              <a:buFont typeface="Arial" panose="020B0604020202020204" pitchFamily="34" charset="0"/>
              <a:buChar char="•"/>
              <a:defRPr sz="1200"/>
            </a:lvl2pPr>
            <a:lvl3pPr marL="304784" indent="-152392">
              <a:defRPr sz="1200"/>
            </a:lvl3pPr>
            <a:lvl4pPr marL="533373" indent="-228589">
              <a:defRPr sz="1200"/>
            </a:lvl4pPr>
            <a:lvl5pPr marL="761962" indent="-228589">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5"/>
          </p:nvPr>
        </p:nvSpPr>
        <p:spPr>
          <a:xfrm>
            <a:off x="3198811" y="3412071"/>
            <a:ext cx="2750757" cy="958851"/>
          </a:xfrm>
          <a:prstGeom prst="rect">
            <a:avLst/>
          </a:prstGeom>
        </p:spPr>
        <p:txBody>
          <a:bodyPr>
            <a:noAutofit/>
          </a:bodyPr>
          <a:lstStyle>
            <a:lvl1pPr marL="0" indent="0">
              <a:buNone/>
              <a:defRPr sz="1200"/>
            </a:lvl1pPr>
            <a:lvl2pPr marL="152392" indent="-152392">
              <a:buClr>
                <a:schemeClr val="accent4"/>
              </a:buClr>
              <a:buFont typeface="Arial" panose="020B0604020202020204" pitchFamily="34" charset="0"/>
              <a:buChar char="•"/>
              <a:defRPr sz="1200"/>
            </a:lvl2pPr>
            <a:lvl3pPr marL="304784" indent="-152392">
              <a:buClr>
                <a:schemeClr val="accent4"/>
              </a:buClr>
              <a:defRPr sz="1200"/>
            </a:lvl3pPr>
            <a:lvl4pPr marL="533373" indent="-228589">
              <a:buClr>
                <a:schemeClr val="accent4"/>
              </a:buClr>
              <a:defRPr sz="1200"/>
            </a:lvl4pPr>
            <a:lvl5pPr marL="761962" indent="-228589">
              <a:buClr>
                <a:schemeClr val="accent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6"/>
          </p:nvPr>
        </p:nvSpPr>
        <p:spPr>
          <a:xfrm>
            <a:off x="6050504" y="3412071"/>
            <a:ext cx="2750757" cy="958851"/>
          </a:xfrm>
          <a:prstGeom prst="rect">
            <a:avLst/>
          </a:prstGeom>
        </p:spPr>
        <p:txBody>
          <a:bodyPr>
            <a:noAutofit/>
          </a:bodyPr>
          <a:lstStyle>
            <a:lvl1pPr marL="0" indent="0">
              <a:buNone/>
              <a:defRPr sz="1200"/>
            </a:lvl1pPr>
            <a:lvl2pPr marL="152392" indent="-152392">
              <a:buClr>
                <a:schemeClr val="accent2"/>
              </a:buClr>
              <a:buFont typeface="Arial" panose="020B0604020202020204" pitchFamily="34" charset="0"/>
              <a:buChar char="•"/>
              <a:defRPr sz="1200"/>
            </a:lvl2pPr>
            <a:lvl3pPr marL="304784" indent="-152392">
              <a:buClr>
                <a:schemeClr val="accent2"/>
              </a:buClr>
              <a:defRPr sz="1200"/>
            </a:lvl3pPr>
            <a:lvl4pPr marL="533373" indent="-228589">
              <a:buClr>
                <a:schemeClr val="accent2"/>
              </a:buClr>
              <a:defRPr sz="1200"/>
            </a:lvl4pPr>
            <a:lvl5pPr marL="761962" indent="-228589">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767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75" r:id="rId1"/>
    <p:sldLayoutId id="2147483664" r:id="rId2"/>
    <p:sldLayoutId id="2147483666" r:id="rId3"/>
    <p:sldLayoutId id="2147483667" r:id="rId4"/>
    <p:sldLayoutId id="2147483668" r:id="rId5"/>
    <p:sldLayoutId id="2147483669" r:id="rId6"/>
    <p:sldLayoutId id="2147483670" r:id="rId7"/>
    <p:sldLayoutId id="2147483679" r:id="rId8"/>
    <p:sldLayoutId id="2147483680" r:id="rId9"/>
    <p:sldLayoutId id="2147483678"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hyperlink" Target="https://oc.lc/nml-brief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1C696-6E0E-EC47-9EA4-13FDB1F9716B}"/>
              </a:ext>
            </a:extLst>
          </p:cNvPr>
          <p:cNvSpPr>
            <a:spLocks noGrp="1"/>
          </p:cNvSpPr>
          <p:nvPr>
            <p:ph type="body" sz="quarter" idx="12"/>
          </p:nvPr>
        </p:nvSpPr>
        <p:spPr>
          <a:xfrm>
            <a:off x="2" y="1329876"/>
            <a:ext cx="8288679" cy="569387"/>
          </a:xfrm>
        </p:spPr>
        <p:txBody>
          <a:bodyPr/>
          <a:lstStyle/>
          <a:p>
            <a:r>
              <a:rPr lang="en-US" dirty="0"/>
              <a:t>SCONUL Project - Libraries after Lockdown: The Dynamic Workforce, 28 June 2022</a:t>
            </a:r>
          </a:p>
        </p:txBody>
      </p:sp>
      <p:sp>
        <p:nvSpPr>
          <p:cNvPr id="36" name="Text Placeholder 35"/>
          <p:cNvSpPr>
            <a:spLocks noGrp="1"/>
          </p:cNvSpPr>
          <p:nvPr>
            <p:ph type="body" sz="quarter" idx="16"/>
          </p:nvPr>
        </p:nvSpPr>
        <p:spPr>
          <a:xfrm>
            <a:off x="779470" y="1852402"/>
            <a:ext cx="7570051" cy="1234773"/>
          </a:xfrm>
        </p:spPr>
        <p:txBody>
          <a:bodyPr anchor="ctr">
            <a:normAutofit fontScale="62500" lnSpcReduction="20000"/>
          </a:bodyPr>
          <a:lstStyle/>
          <a:p>
            <a:r>
              <a:rPr lang="en-US" dirty="0"/>
              <a:t>Evolution of the Working Environment: Visions of a New Model Library</a:t>
            </a:r>
          </a:p>
        </p:txBody>
      </p:sp>
      <p:sp>
        <p:nvSpPr>
          <p:cNvPr id="37" name="Text Placeholder 36"/>
          <p:cNvSpPr>
            <a:spLocks noGrp="1"/>
          </p:cNvSpPr>
          <p:nvPr>
            <p:ph type="body" sz="quarter" idx="17"/>
          </p:nvPr>
        </p:nvSpPr>
        <p:spPr>
          <a:xfrm>
            <a:off x="728694" y="3206972"/>
            <a:ext cx="2780569" cy="400110"/>
          </a:xfrm>
        </p:spPr>
        <p:txBody>
          <a:bodyPr/>
          <a:lstStyle/>
          <a:p>
            <a:r>
              <a:rPr lang="en-US" dirty="0"/>
              <a:t>Ixchel M. Faniel, Ph.D.</a:t>
            </a:r>
          </a:p>
        </p:txBody>
      </p:sp>
      <p:sp>
        <p:nvSpPr>
          <p:cNvPr id="38" name="Text Placeholder 37"/>
          <p:cNvSpPr>
            <a:spLocks noGrp="1"/>
          </p:cNvSpPr>
          <p:nvPr>
            <p:ph type="body" sz="quarter" idx="18"/>
          </p:nvPr>
        </p:nvSpPr>
        <p:spPr>
          <a:xfrm>
            <a:off x="728695" y="3613838"/>
            <a:ext cx="2605842" cy="621709"/>
          </a:xfrm>
        </p:spPr>
        <p:txBody>
          <a:bodyPr/>
          <a:lstStyle/>
          <a:p>
            <a:r>
              <a:rPr lang="en-US" dirty="0"/>
              <a:t>Senior Research Scientist</a:t>
            </a:r>
          </a:p>
          <a:p>
            <a:r>
              <a:rPr lang="en-US" dirty="0"/>
              <a:t>OCLC Research</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6F63E-9167-D347-B763-3299C549C2C5}"/>
              </a:ext>
            </a:extLst>
          </p:cNvPr>
          <p:cNvSpPr/>
          <p:nvPr/>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9AC2E59-70F0-DB4A-8ACA-158A1160FD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204" t="14179" r="-5477" b="14459"/>
          <a:stretch/>
        </p:blipFill>
        <p:spPr>
          <a:xfrm>
            <a:off x="1" y="0"/>
            <a:ext cx="9144000" cy="5143500"/>
          </a:xfrm>
          <a:prstGeom prst="rect">
            <a:avLst/>
          </a:prstGeom>
        </p:spPr>
      </p:pic>
      <p:sp>
        <p:nvSpPr>
          <p:cNvPr id="8" name="Text Placeholder 7"/>
          <p:cNvSpPr>
            <a:spLocks noGrp="1"/>
          </p:cNvSpPr>
          <p:nvPr>
            <p:ph type="body" sz="quarter" idx="12"/>
          </p:nvPr>
        </p:nvSpPr>
        <p:spPr>
          <a:xfrm>
            <a:off x="340786" y="107538"/>
            <a:ext cx="8439148" cy="4931556"/>
          </a:xfrm>
        </p:spPr>
        <p:txBody>
          <a:bodyPr anchor="ctr"/>
          <a:lstStyle/>
          <a:p>
            <a:pPr marL="0" indent="0">
              <a:spcAft>
                <a:spcPts val="1200"/>
              </a:spcAft>
              <a:buNone/>
            </a:pPr>
            <a:r>
              <a:rPr lang="en-US" b="1" dirty="0">
                <a:solidFill>
                  <a:schemeClr val="bg1"/>
                </a:solidFill>
                <a:effectLst>
                  <a:outerShdw blurRad="38100" dist="38100" dir="2700000" algn="tl">
                    <a:srgbClr val="000000">
                      <a:alpha val="43137"/>
                    </a:srgbClr>
                  </a:outerShdw>
                </a:effectLst>
                <a:ea typeface="Calibri" panose="020F0502020204030204" pitchFamily="34" charset="0"/>
              </a:rPr>
              <a:t>“So we feel like we've been hit with a stick too much…One disaster after another. So I think that has affected our base resilience…We're really needing to recoup in a different way to build that internal resilience</a:t>
            </a:r>
            <a:r>
              <a:rPr lang="en-US" b="1" dirty="0">
                <a:solidFill>
                  <a:schemeClr val="bg1"/>
                </a:solidFill>
                <a:effectLst>
                  <a:outerShdw blurRad="38100" dist="38100" dir="2700000" algn="tl" rotWithShape="0">
                    <a:srgbClr val="000000">
                      <a:alpha val="43137"/>
                    </a:srgbClr>
                  </a:outerShdw>
                </a:effectLst>
              </a:rPr>
              <a:t>.” </a:t>
            </a:r>
          </a:p>
          <a:p>
            <a:pPr marL="0" indent="0">
              <a:buNone/>
            </a:pPr>
            <a:r>
              <a:rPr lang="en-US" sz="2000" i="1" dirty="0">
                <a:solidFill>
                  <a:schemeClr val="bg1"/>
                </a:solidFill>
                <a:effectLst>
                  <a:outerShdw blurRad="38100" dist="38100" dir="2700000" algn="tl" rotWithShape="0">
                    <a:srgbClr val="000000">
                      <a:alpha val="43137"/>
                    </a:srgbClr>
                  </a:outerShdw>
                </a:effectLst>
                <a:ea typeface="MS Mincho" panose="02020609040205080304" pitchFamily="49" charset="-128"/>
                <a:cs typeface="Arial" panose="020B0604020202020204" pitchFamily="34" charset="0"/>
              </a:rPr>
              <a:t>Research university, Australia</a:t>
            </a:r>
          </a:p>
        </p:txBody>
      </p:sp>
      <p:pic>
        <p:nvPicPr>
          <p:cNvPr id="15" name="Picture 5">
            <a:extLst>
              <a:ext uri="{FF2B5EF4-FFF2-40B4-BE49-F238E27FC236}">
                <a16:creationId xmlns:a16="http://schemas.microsoft.com/office/drawing/2014/main" id="{F85856BB-B2C6-F442-9496-72F04A79C8C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2989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6F63E-9167-D347-B763-3299C549C2C5}"/>
              </a:ext>
            </a:extLst>
          </p:cNvPr>
          <p:cNvSpPr/>
          <p:nvPr/>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9AC2E59-70F0-DB4A-8ACA-158A1160FD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204" t="14179" r="-5477" b="14459"/>
          <a:stretch/>
        </p:blipFill>
        <p:spPr>
          <a:xfrm>
            <a:off x="1" y="0"/>
            <a:ext cx="9144000" cy="5143500"/>
          </a:xfrm>
          <a:prstGeom prst="rect">
            <a:avLst/>
          </a:prstGeom>
        </p:spPr>
      </p:pic>
      <p:sp>
        <p:nvSpPr>
          <p:cNvPr id="8" name="Text Placeholder 7"/>
          <p:cNvSpPr>
            <a:spLocks noGrp="1"/>
          </p:cNvSpPr>
          <p:nvPr>
            <p:ph type="body" sz="quarter" idx="12"/>
          </p:nvPr>
        </p:nvSpPr>
        <p:spPr>
          <a:xfrm>
            <a:off x="352426" y="25650"/>
            <a:ext cx="8439148" cy="4931556"/>
          </a:xfrm>
        </p:spPr>
        <p:txBody>
          <a:bodyPr anchor="ctr"/>
          <a:lstStyle/>
          <a:p>
            <a:pPr marL="0" indent="0">
              <a:buNone/>
            </a:pPr>
            <a:r>
              <a:rPr lang="en-US" b="1" dirty="0">
                <a:solidFill>
                  <a:schemeClr val="bg1"/>
                </a:solidFill>
                <a:effectLst>
                  <a:outerShdw blurRad="38100" dist="38100" dir="2700000" algn="tl">
                    <a:srgbClr val="000000">
                      <a:alpha val="43137"/>
                    </a:srgbClr>
                  </a:outerShdw>
                </a:effectLst>
                <a:ea typeface="Calibri" panose="020F0502020204030204" pitchFamily="34" charset="0"/>
              </a:rPr>
              <a:t>“For me…looking forward not just for library, but for our institutions, our communities, everywhere is number one…training, needs analysis of skills within our libraries because we need to up our skills and we need to be relevant. It's very, very important. Then I think that our role is going to evolve into more teaching and learning partnership in the future.”</a:t>
            </a:r>
            <a:br>
              <a:rPr lang="en-US" b="1" dirty="0">
                <a:solidFill>
                  <a:schemeClr val="bg1"/>
                </a:solidFill>
                <a:effectLst>
                  <a:outerShdw blurRad="38100" dist="38100" dir="2700000" algn="tl">
                    <a:srgbClr val="000000">
                      <a:alpha val="43137"/>
                    </a:srgbClr>
                  </a:outerShdw>
                </a:effectLst>
                <a:ea typeface="Calibri" panose="020F0502020204030204" pitchFamily="34" charset="0"/>
              </a:rPr>
            </a:br>
            <a:br>
              <a:rPr lang="en-US" b="1" dirty="0">
                <a:solidFill>
                  <a:schemeClr val="bg1"/>
                </a:solidFill>
                <a:effectLst>
                  <a:outerShdw blurRad="38100" dist="38100" dir="2700000" algn="tl">
                    <a:srgbClr val="000000">
                      <a:alpha val="43137"/>
                    </a:srgbClr>
                  </a:outerShdw>
                </a:effectLst>
                <a:ea typeface="Calibri" panose="020F0502020204030204" pitchFamily="34" charset="0"/>
              </a:rPr>
            </a:br>
            <a:r>
              <a:rPr lang="en-US" sz="2000" i="1" dirty="0">
                <a:solidFill>
                  <a:schemeClr val="bg1"/>
                </a:solidFill>
                <a:effectLst>
                  <a:outerShdw blurRad="38100" dist="38100" dir="2700000" algn="tl">
                    <a:srgbClr val="000000">
                      <a:alpha val="43137"/>
                    </a:srgbClr>
                  </a:outerShdw>
                </a:effectLst>
                <a:ea typeface="Calibri" panose="020F0502020204030204" pitchFamily="34" charset="0"/>
              </a:rPr>
              <a:t>Four-year college, Greece</a:t>
            </a:r>
            <a:endParaRPr lang="en-US" sz="2000" i="1" dirty="0">
              <a:solidFill>
                <a:schemeClr val="bg1"/>
              </a:solidFill>
              <a:effectLst>
                <a:outerShdw blurRad="38100" dist="38100" dir="2700000" algn="tl" rotWithShape="0">
                  <a:srgbClr val="000000">
                    <a:alpha val="43137"/>
                  </a:srgbClr>
                </a:outerShdw>
              </a:effectLst>
            </a:endParaRPr>
          </a:p>
        </p:txBody>
      </p:sp>
      <p:pic>
        <p:nvPicPr>
          <p:cNvPr id="15" name="Picture 5">
            <a:extLst>
              <a:ext uri="{FF2B5EF4-FFF2-40B4-BE49-F238E27FC236}">
                <a16:creationId xmlns:a16="http://schemas.microsoft.com/office/drawing/2014/main" id="{F85856BB-B2C6-F442-9496-72F04A79C8C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6926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8E82838-1FD4-7C44-A763-61EA374B123F}"/>
              </a:ext>
            </a:extLst>
          </p:cNvPr>
          <p:cNvSpPr/>
          <p:nvPr/>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0755A2B7-C63F-D14E-ACE3-C2C305BCF0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5627" t="20070" r="6000" b="23080"/>
          <a:stretch/>
        </p:blipFill>
        <p:spPr>
          <a:xfrm>
            <a:off x="1" y="0"/>
            <a:ext cx="9144000" cy="5143500"/>
          </a:xfrm>
          <a:prstGeom prst="rect">
            <a:avLst/>
          </a:prstGeom>
        </p:spPr>
      </p:pic>
      <p:pic>
        <p:nvPicPr>
          <p:cNvPr id="29" name="Picture 5">
            <a:extLst>
              <a:ext uri="{FF2B5EF4-FFF2-40B4-BE49-F238E27FC236}">
                <a16:creationId xmlns:a16="http://schemas.microsoft.com/office/drawing/2014/main" id="{49821EC3-6D72-9049-AA57-4E86E105F23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7">
            <a:extLst>
              <a:ext uri="{FF2B5EF4-FFF2-40B4-BE49-F238E27FC236}">
                <a16:creationId xmlns:a16="http://schemas.microsoft.com/office/drawing/2014/main" id="{71F7E7E5-D373-114A-9101-C4BD24466241}"/>
              </a:ext>
            </a:extLst>
          </p:cNvPr>
          <p:cNvSpPr txBox="1">
            <a:spLocks/>
          </p:cNvSpPr>
          <p:nvPr/>
        </p:nvSpPr>
        <p:spPr>
          <a:xfrm>
            <a:off x="340786" y="107538"/>
            <a:ext cx="8439148" cy="4930510"/>
          </a:xfrm>
          <a:prstGeom prst="rect">
            <a:avLst/>
          </a:prstGeom>
        </p:spPr>
        <p:txBody>
          <a:bodyPr vert="horz" anchor="ct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marR="0" indent="0">
              <a:spcBef>
                <a:spcPts val="0"/>
              </a:spcBef>
              <a:spcAft>
                <a:spcPts val="0"/>
              </a:spcAft>
              <a:buNone/>
            </a:pPr>
            <a:r>
              <a:rPr lang="en-US" b="1" dirty="0">
                <a:solidFill>
                  <a:schemeClr val="bg1"/>
                </a:solidFill>
                <a:effectLst>
                  <a:outerShdw blurRad="38100" dist="38100" dir="2700000" algn="tl">
                    <a:srgbClr val="000000">
                      <a:alpha val="43137"/>
                    </a:srgbClr>
                  </a:outerShdw>
                </a:effectLst>
                <a:ea typeface="Calibri" panose="020F0502020204030204" pitchFamily="34" charset="0"/>
              </a:rPr>
              <a:t>“…we're going to have a different model. I mean, people aren't going to be, here's your technical services people, here are your circulation people, everybody kind of has a lot of the same skills now which is great. So we're going to reorganize and operate a little differently and we can probably get more done now.”</a:t>
            </a:r>
          </a:p>
          <a:p>
            <a:pPr marL="0" marR="0" indent="0">
              <a:spcBef>
                <a:spcPts val="0"/>
              </a:spcBef>
              <a:spcAft>
                <a:spcPts val="0"/>
              </a:spcAft>
              <a:buNone/>
            </a:pPr>
            <a:br>
              <a:rPr lang="en-US" sz="2000" i="1" dirty="0">
                <a:solidFill>
                  <a:schemeClr val="bg1"/>
                </a:solidFill>
                <a:ea typeface="Calibri" panose="020F0502020204030204" pitchFamily="34" charset="0"/>
              </a:rPr>
            </a:br>
            <a:r>
              <a:rPr lang="en-US" sz="2000" i="1" dirty="0">
                <a:solidFill>
                  <a:schemeClr val="bg1"/>
                </a:solidFill>
                <a:ea typeface="Calibri" panose="020F0502020204030204" pitchFamily="34" charset="0"/>
              </a:rPr>
              <a:t>Four-year college, United States</a:t>
            </a:r>
            <a:endParaRPr lang="en-US" sz="2000" dirty="0">
              <a:solidFill>
                <a:schemeClr val="bg1"/>
              </a:solidFill>
              <a:ea typeface="Calibri" panose="020F0502020204030204" pitchFamily="34" charset="0"/>
            </a:endParaRPr>
          </a:p>
        </p:txBody>
      </p:sp>
    </p:spTree>
    <p:extLst>
      <p:ext uri="{BB962C8B-B14F-4D97-AF65-F5344CB8AC3E}">
        <p14:creationId xmlns:p14="http://schemas.microsoft.com/office/powerpoint/2010/main" val="284848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89AE08-F1BC-4C2F-9F18-D46CDFCB36E4}"/>
              </a:ext>
            </a:extLst>
          </p:cNvPr>
          <p:cNvSpPr>
            <a:spLocks noGrp="1"/>
          </p:cNvSpPr>
          <p:nvPr>
            <p:ph type="body" sz="quarter" idx="10"/>
          </p:nvPr>
        </p:nvSpPr>
        <p:spPr>
          <a:xfrm>
            <a:off x="240430" y="760443"/>
            <a:ext cx="3934378" cy="602447"/>
          </a:xfrm>
        </p:spPr>
        <p:txBody>
          <a:bodyPr/>
          <a:lstStyle/>
          <a:p>
            <a:r>
              <a:rPr lang="en-US" dirty="0"/>
              <a:t>Thank you</a:t>
            </a:r>
          </a:p>
        </p:txBody>
      </p:sp>
      <p:sp>
        <p:nvSpPr>
          <p:cNvPr id="3" name="Text Placeholder 2">
            <a:extLst>
              <a:ext uri="{FF2B5EF4-FFF2-40B4-BE49-F238E27FC236}">
                <a16:creationId xmlns:a16="http://schemas.microsoft.com/office/drawing/2014/main" id="{E9E320CD-01E5-42ED-B38C-AD54982B47D8}"/>
              </a:ext>
            </a:extLst>
          </p:cNvPr>
          <p:cNvSpPr>
            <a:spLocks noGrp="1"/>
          </p:cNvSpPr>
          <p:nvPr>
            <p:ph type="body" sz="quarter" idx="11"/>
          </p:nvPr>
        </p:nvSpPr>
        <p:spPr>
          <a:xfrm>
            <a:off x="240430" y="2259730"/>
            <a:ext cx="3887788" cy="304289"/>
          </a:xfrm>
        </p:spPr>
        <p:txBody>
          <a:bodyPr>
            <a:normAutofit fontScale="92500" lnSpcReduction="20000"/>
          </a:bodyPr>
          <a:lstStyle/>
          <a:p>
            <a:r>
              <a:rPr lang="en-US" dirty="0"/>
              <a:t>Ixchel M. Faniel, Ph.D.</a:t>
            </a:r>
          </a:p>
        </p:txBody>
      </p:sp>
      <p:sp>
        <p:nvSpPr>
          <p:cNvPr id="4" name="Text Placeholder 3">
            <a:extLst>
              <a:ext uri="{FF2B5EF4-FFF2-40B4-BE49-F238E27FC236}">
                <a16:creationId xmlns:a16="http://schemas.microsoft.com/office/drawing/2014/main" id="{21F70A27-DE59-45C5-9C3B-BA5E6D62A38B}"/>
              </a:ext>
            </a:extLst>
          </p:cNvPr>
          <p:cNvSpPr>
            <a:spLocks noGrp="1"/>
          </p:cNvSpPr>
          <p:nvPr>
            <p:ph type="body" sz="quarter" idx="12"/>
          </p:nvPr>
        </p:nvSpPr>
        <p:spPr>
          <a:xfrm>
            <a:off x="240430" y="2595249"/>
            <a:ext cx="3887788" cy="269270"/>
          </a:xfrm>
        </p:spPr>
        <p:txBody>
          <a:bodyPr>
            <a:normAutofit fontScale="92500" lnSpcReduction="20000"/>
          </a:bodyPr>
          <a:lstStyle/>
          <a:p>
            <a:r>
              <a:rPr lang="en-US" dirty="0"/>
              <a:t>Senior Research Scientist</a:t>
            </a:r>
          </a:p>
        </p:txBody>
      </p:sp>
      <p:sp>
        <p:nvSpPr>
          <p:cNvPr id="5" name="Text Placeholder 4">
            <a:extLst>
              <a:ext uri="{FF2B5EF4-FFF2-40B4-BE49-F238E27FC236}">
                <a16:creationId xmlns:a16="http://schemas.microsoft.com/office/drawing/2014/main" id="{4A23996D-E3F9-46AD-97F8-8BE562315C5A}"/>
              </a:ext>
            </a:extLst>
          </p:cNvPr>
          <p:cNvSpPr>
            <a:spLocks noGrp="1"/>
          </p:cNvSpPr>
          <p:nvPr>
            <p:ph type="body" sz="quarter" idx="13"/>
          </p:nvPr>
        </p:nvSpPr>
        <p:spPr>
          <a:xfrm>
            <a:off x="240430" y="2855346"/>
            <a:ext cx="3980965" cy="512422"/>
          </a:xfrm>
        </p:spPr>
        <p:txBody>
          <a:bodyPr>
            <a:normAutofit fontScale="92500" lnSpcReduction="10000"/>
          </a:bodyPr>
          <a:lstStyle/>
          <a:p>
            <a:r>
              <a:rPr lang="en-US" dirty="0">
                <a:hlinkClick r:id="rId3"/>
              </a:rPr>
              <a:t>fanieli@oclc.org</a:t>
            </a:r>
            <a:endParaRPr lang="en-US" dirty="0"/>
          </a:p>
          <a:p>
            <a:r>
              <a:rPr lang="en-US" dirty="0"/>
              <a:t>@imfaniel</a:t>
            </a:r>
          </a:p>
        </p:txBody>
      </p:sp>
    </p:spTree>
    <p:extLst>
      <p:ext uri="{BB962C8B-B14F-4D97-AF65-F5344CB8AC3E}">
        <p14:creationId xmlns:p14="http://schemas.microsoft.com/office/powerpoint/2010/main" val="338743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8926C-688F-4726-813A-55774F352856}"/>
              </a:ext>
            </a:extLst>
          </p:cNvPr>
          <p:cNvSpPr>
            <a:spLocks noGrp="1"/>
          </p:cNvSpPr>
          <p:nvPr>
            <p:ph type="body" sz="quarter" idx="13"/>
          </p:nvPr>
        </p:nvSpPr>
        <p:spPr>
          <a:xfrm>
            <a:off x="305771" y="362375"/>
            <a:ext cx="8439148" cy="686443"/>
          </a:xfrm>
        </p:spPr>
        <p:txBody>
          <a:bodyPr/>
          <a:lstStyle/>
          <a:p>
            <a:r>
              <a:rPr lang="en-US" dirty="0"/>
              <a:t>Project Team</a:t>
            </a:r>
          </a:p>
        </p:txBody>
      </p:sp>
      <p:pic>
        <p:nvPicPr>
          <p:cNvPr id="1026" name="Picture 2">
            <a:extLst>
              <a:ext uri="{FF2B5EF4-FFF2-40B4-BE49-F238E27FC236}">
                <a16:creationId xmlns:a16="http://schemas.microsoft.com/office/drawing/2014/main" id="{CD3BEB3F-2B38-4653-848E-2528BC7940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6091" y="125405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3FB067-AE2A-449E-853D-ACB6BB1116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01" y="125405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41C93A5-8BB7-4332-BBB2-A58D6B8C4C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5388" y="276973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AD48DF3-4A9F-43CC-B446-48D0F4E1CB5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20927" y="276973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erson smiling for the camera&#10;&#10;Description automatically generated">
            <a:extLst>
              <a:ext uri="{FF2B5EF4-FFF2-40B4-BE49-F238E27FC236}">
                <a16:creationId xmlns:a16="http://schemas.microsoft.com/office/drawing/2014/main" id="{C495B670-3220-4C38-99CA-164D9A93DC9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25631" y="1254053"/>
            <a:ext cx="1371600" cy="13716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a:extLst>
              <a:ext uri="{FF2B5EF4-FFF2-40B4-BE49-F238E27FC236}">
                <a16:creationId xmlns:a16="http://schemas.microsoft.com/office/drawing/2014/main" id="{51FCB917-1DE6-44C7-A77C-AAE4A1A8E2C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35861" y="1254053"/>
            <a:ext cx="1371600" cy="1371600"/>
          </a:xfrm>
          <a:prstGeom prst="ellipse">
            <a:avLst/>
          </a:prstGeom>
        </p:spPr>
      </p:pic>
      <p:pic>
        <p:nvPicPr>
          <p:cNvPr id="5" name="Picture 4">
            <a:extLst>
              <a:ext uri="{FF2B5EF4-FFF2-40B4-BE49-F238E27FC236}">
                <a16:creationId xmlns:a16="http://schemas.microsoft.com/office/drawing/2014/main" id="{C140DAB1-D91B-41C0-B8B7-739FFA0EA12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55"/>
          <a:stretch/>
        </p:blipFill>
        <p:spPr>
          <a:xfrm>
            <a:off x="5552006" y="2769738"/>
            <a:ext cx="1365125" cy="1371600"/>
          </a:xfrm>
          <a:prstGeom prst="ellipse">
            <a:avLst/>
          </a:prstGeom>
        </p:spPr>
      </p:pic>
      <p:pic>
        <p:nvPicPr>
          <p:cNvPr id="6" name="Picture 5">
            <a:extLst>
              <a:ext uri="{FF2B5EF4-FFF2-40B4-BE49-F238E27FC236}">
                <a16:creationId xmlns:a16="http://schemas.microsoft.com/office/drawing/2014/main" id="{EDE93744-D240-42F1-9623-B3EC2F718B3C}"/>
              </a:ext>
            </a:extLst>
          </p:cNvPr>
          <p:cNvPicPr>
            <a:picLocks noChangeAspect="1"/>
          </p:cNvPicPr>
          <p:nvPr/>
        </p:nvPicPr>
        <p:blipFill>
          <a:blip r:embed="rId10"/>
          <a:stretch>
            <a:fillRect/>
          </a:stretch>
        </p:blipFill>
        <p:spPr>
          <a:xfrm>
            <a:off x="3936467" y="2769738"/>
            <a:ext cx="1371600" cy="1371600"/>
          </a:xfrm>
          <a:prstGeom prst="ellipse">
            <a:avLst/>
          </a:prstGeom>
        </p:spPr>
      </p:pic>
      <p:pic>
        <p:nvPicPr>
          <p:cNvPr id="3" name="Picture 2">
            <a:extLst>
              <a:ext uri="{FF2B5EF4-FFF2-40B4-BE49-F238E27FC236}">
                <a16:creationId xmlns:a16="http://schemas.microsoft.com/office/drawing/2014/main" id="{1200A130-F05E-4525-8D9C-BBEDEEDB9EA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156321" y="1254053"/>
            <a:ext cx="1373475" cy="1371600"/>
          </a:xfrm>
          <a:prstGeom prst="ellipse">
            <a:avLst/>
          </a:prstGeom>
        </p:spPr>
      </p:pic>
      <p:pic>
        <p:nvPicPr>
          <p:cNvPr id="7" name="Picture 6">
            <a:extLst>
              <a:ext uri="{FF2B5EF4-FFF2-40B4-BE49-F238E27FC236}">
                <a16:creationId xmlns:a16="http://schemas.microsoft.com/office/drawing/2014/main" id="{A16BC902-C9A0-4366-87D4-473332BD42D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61071" y="2769738"/>
            <a:ext cx="1235447" cy="1371600"/>
          </a:xfrm>
          <a:prstGeom prst="ellipse">
            <a:avLst/>
          </a:prstGeom>
        </p:spPr>
      </p:pic>
      <p:pic>
        <p:nvPicPr>
          <p:cNvPr id="8" name="Picture 7">
            <a:extLst>
              <a:ext uri="{FF2B5EF4-FFF2-40B4-BE49-F238E27FC236}">
                <a16:creationId xmlns:a16="http://schemas.microsoft.com/office/drawing/2014/main" id="{7D08F938-61C1-4D77-8EA3-6325DEC6785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3"/>
          <a:stretch/>
        </p:blipFill>
        <p:spPr>
          <a:xfrm>
            <a:off x="7668427" y="1254053"/>
            <a:ext cx="1365836" cy="1371600"/>
          </a:xfrm>
          <a:prstGeom prst="ellipse">
            <a:avLst/>
          </a:prstGeom>
        </p:spPr>
      </p:pic>
    </p:spTree>
    <p:extLst>
      <p:ext uri="{BB962C8B-B14F-4D97-AF65-F5344CB8AC3E}">
        <p14:creationId xmlns:p14="http://schemas.microsoft.com/office/powerpoint/2010/main" val="37664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1220C0-10A3-411D-BD79-D61A37782FE0}"/>
              </a:ext>
            </a:extLst>
          </p:cNvPr>
          <p:cNvSpPr>
            <a:spLocks noGrp="1"/>
          </p:cNvSpPr>
          <p:nvPr>
            <p:ph type="body" sz="quarter" idx="13"/>
          </p:nvPr>
        </p:nvSpPr>
        <p:spPr>
          <a:xfrm>
            <a:off x="340791" y="343303"/>
            <a:ext cx="8439148" cy="1199747"/>
          </a:xfrm>
        </p:spPr>
        <p:txBody>
          <a:bodyPr/>
          <a:lstStyle/>
          <a:p>
            <a:r>
              <a:rPr lang="en-US" dirty="0"/>
              <a:t>How will the pandemic change </a:t>
            </a:r>
            <a:br>
              <a:rPr lang="en-US" dirty="0"/>
            </a:br>
            <a:r>
              <a:rPr lang="en-US" dirty="0"/>
              <a:t>the library model?</a:t>
            </a:r>
          </a:p>
        </p:txBody>
      </p:sp>
      <p:pic>
        <p:nvPicPr>
          <p:cNvPr id="7" name="Picture 6">
            <a:extLst>
              <a:ext uri="{FF2B5EF4-FFF2-40B4-BE49-F238E27FC236}">
                <a16:creationId xmlns:a16="http://schemas.microsoft.com/office/drawing/2014/main" id="{FD8265C3-7041-4503-9056-2621458DAE7B}"/>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463291" y="1725931"/>
            <a:ext cx="2217420" cy="2217420"/>
          </a:xfrm>
          <a:prstGeom prst="rect">
            <a:avLst/>
          </a:prstGeom>
        </p:spPr>
      </p:pic>
      <p:sp>
        <p:nvSpPr>
          <p:cNvPr id="8" name="Rectangle 7">
            <a:extLst>
              <a:ext uri="{FF2B5EF4-FFF2-40B4-BE49-F238E27FC236}">
                <a16:creationId xmlns:a16="http://schemas.microsoft.com/office/drawing/2014/main" id="{C99E2482-D189-44F8-B7DB-7B264710AF0E}"/>
              </a:ext>
            </a:extLst>
          </p:cNvPr>
          <p:cNvSpPr/>
          <p:nvPr/>
        </p:nvSpPr>
        <p:spPr>
          <a:xfrm>
            <a:off x="2758144" y="2207408"/>
            <a:ext cx="587340" cy="992581"/>
          </a:xfrm>
          <a:prstGeom prst="rect">
            <a:avLst/>
          </a:prstGeom>
          <a:noFill/>
          <a:effectLst/>
        </p:spPr>
        <p:txBody>
          <a:bodyPr wrap="none" lIns="68580" tIns="34291" rIns="68580" bIns="34291">
            <a:spAutoFit/>
          </a:bodyPr>
          <a:lstStyle/>
          <a:p>
            <a:pPr algn="ctr"/>
            <a:r>
              <a:rPr lang="en-US" sz="6000" dirty="0"/>
              <a:t>+</a:t>
            </a:r>
          </a:p>
        </p:txBody>
      </p:sp>
      <p:sp>
        <p:nvSpPr>
          <p:cNvPr id="9" name="Rectangle 8">
            <a:extLst>
              <a:ext uri="{FF2B5EF4-FFF2-40B4-BE49-F238E27FC236}">
                <a16:creationId xmlns:a16="http://schemas.microsoft.com/office/drawing/2014/main" id="{63F9BEA9-1AB5-4A08-97CD-7A9CAE9EC088}"/>
              </a:ext>
            </a:extLst>
          </p:cNvPr>
          <p:cNvSpPr/>
          <p:nvPr/>
        </p:nvSpPr>
        <p:spPr>
          <a:xfrm>
            <a:off x="5989270" y="2207408"/>
            <a:ext cx="587340" cy="992581"/>
          </a:xfrm>
          <a:prstGeom prst="rect">
            <a:avLst/>
          </a:prstGeom>
          <a:noFill/>
          <a:effectLst/>
        </p:spPr>
        <p:txBody>
          <a:bodyPr wrap="none" lIns="68580" tIns="34291" rIns="68580" bIns="34291">
            <a:spAutoFit/>
          </a:bodyPr>
          <a:lstStyle/>
          <a:p>
            <a:pPr algn="ctr"/>
            <a:r>
              <a:rPr lang="en-US" sz="6000" dirty="0"/>
              <a:t>=</a:t>
            </a:r>
          </a:p>
        </p:txBody>
      </p:sp>
      <p:sp>
        <p:nvSpPr>
          <p:cNvPr id="10" name="Rectangle 9">
            <a:extLst>
              <a:ext uri="{FF2B5EF4-FFF2-40B4-BE49-F238E27FC236}">
                <a16:creationId xmlns:a16="http://schemas.microsoft.com/office/drawing/2014/main" id="{8094BDE7-0EBE-4A02-A715-D3011F01DBE8}"/>
              </a:ext>
            </a:extLst>
          </p:cNvPr>
          <p:cNvSpPr/>
          <p:nvPr/>
        </p:nvSpPr>
        <p:spPr>
          <a:xfrm>
            <a:off x="6844288" y="1382896"/>
            <a:ext cx="1460976" cy="2665988"/>
          </a:xfrm>
          <a:prstGeom prst="rect">
            <a:avLst/>
          </a:prstGeom>
          <a:noFill/>
          <a:effectLst/>
        </p:spPr>
        <p:txBody>
          <a:bodyPr wrap="none" lIns="68580" tIns="34291" rIns="68580" bIns="34291">
            <a:spAutoFit/>
          </a:bodyPr>
          <a:lstStyle/>
          <a:p>
            <a:pPr algn="ctr"/>
            <a:r>
              <a:rPr lang="en-US" sz="16874" b="1" dirty="0">
                <a:ln w="0"/>
                <a:solidFill>
                  <a:schemeClr val="tx2"/>
                </a:solidFill>
                <a:latin typeface="Arial" panose="020B0604020202020204" pitchFamily="34" charset="0"/>
                <a:cs typeface="Arial" panose="020B0604020202020204" pitchFamily="34" charset="0"/>
              </a:rPr>
              <a:t>?</a:t>
            </a:r>
          </a:p>
        </p:txBody>
      </p:sp>
      <p:pic>
        <p:nvPicPr>
          <p:cNvPr id="4" name="Graphic 3">
            <a:extLst>
              <a:ext uri="{FF2B5EF4-FFF2-40B4-BE49-F238E27FC236}">
                <a16:creationId xmlns:a16="http://schemas.microsoft.com/office/drawing/2014/main" id="{84FDC97C-D913-E34A-BC12-C852EB036E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636" y="1985826"/>
            <a:ext cx="1750685" cy="1697633"/>
          </a:xfrm>
          <a:prstGeom prst="rect">
            <a:avLst/>
          </a:prstGeom>
        </p:spPr>
      </p:pic>
    </p:spTree>
    <p:extLst>
      <p:ext uri="{BB962C8B-B14F-4D97-AF65-F5344CB8AC3E}">
        <p14:creationId xmlns:p14="http://schemas.microsoft.com/office/powerpoint/2010/main" val="40791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09F6CF-6D0F-704F-BD0E-BE44CAF8F244}"/>
              </a:ext>
            </a:extLst>
          </p:cNvPr>
          <p:cNvGrpSpPr/>
          <p:nvPr/>
        </p:nvGrpSpPr>
        <p:grpSpPr>
          <a:xfrm>
            <a:off x="558058" y="168735"/>
            <a:ext cx="8090727" cy="4806029"/>
            <a:chOff x="558058" y="131987"/>
            <a:chExt cx="8090726" cy="4806029"/>
          </a:xfrm>
        </p:grpSpPr>
        <p:pic>
          <p:nvPicPr>
            <p:cNvPr id="5" name="Graphic 4">
              <a:extLst>
                <a:ext uri="{FF2B5EF4-FFF2-40B4-BE49-F238E27FC236}">
                  <a16:creationId xmlns:a16="http://schemas.microsoft.com/office/drawing/2014/main" id="{10347317-6CC7-7144-8647-BD068D7044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58" y="131987"/>
              <a:ext cx="8090726" cy="4806029"/>
            </a:xfrm>
            <a:prstGeom prst="rect">
              <a:avLst/>
            </a:prstGeom>
          </p:spPr>
        </p:pic>
        <p:sp>
          <p:nvSpPr>
            <p:cNvPr id="6" name="Freeform 5">
              <a:extLst>
                <a:ext uri="{FF2B5EF4-FFF2-40B4-BE49-F238E27FC236}">
                  <a16:creationId xmlns:a16="http://schemas.microsoft.com/office/drawing/2014/main" id="{901A12AA-D924-B54D-A40E-1784B7F00928}"/>
                </a:ext>
              </a:extLst>
            </p:cNvPr>
            <p:cNvSpPr/>
            <p:nvPr/>
          </p:nvSpPr>
          <p:spPr>
            <a:xfrm>
              <a:off x="5654336" y="2229485"/>
              <a:ext cx="428731" cy="448616"/>
            </a:xfrm>
            <a:custGeom>
              <a:avLst/>
              <a:gdLst>
                <a:gd name="connsiteX0" fmla="*/ 28681 w 428731"/>
                <a:gd name="connsiteY0" fmla="*/ 368894 h 403819"/>
                <a:gd name="connsiteX1" fmla="*/ 35031 w 428731"/>
                <a:gd name="connsiteY1" fmla="*/ 353019 h 403819"/>
                <a:gd name="connsiteX2" fmla="*/ 38206 w 428731"/>
                <a:gd name="connsiteY2" fmla="*/ 343494 h 403819"/>
                <a:gd name="connsiteX3" fmla="*/ 28681 w 428731"/>
                <a:gd name="connsiteY3" fmla="*/ 340319 h 403819"/>
                <a:gd name="connsiteX4" fmla="*/ 35031 w 428731"/>
                <a:gd name="connsiteY4" fmla="*/ 330794 h 403819"/>
                <a:gd name="connsiteX5" fmla="*/ 44556 w 428731"/>
                <a:gd name="connsiteY5" fmla="*/ 327619 h 403819"/>
                <a:gd name="connsiteX6" fmla="*/ 22331 w 428731"/>
                <a:gd name="connsiteY6" fmla="*/ 305394 h 403819"/>
                <a:gd name="connsiteX7" fmla="*/ 12806 w 428731"/>
                <a:gd name="connsiteY7" fmla="*/ 299044 h 403819"/>
                <a:gd name="connsiteX8" fmla="*/ 3281 w 428731"/>
                <a:gd name="connsiteY8" fmla="*/ 270469 h 403819"/>
                <a:gd name="connsiteX9" fmla="*/ 76306 w 428731"/>
                <a:gd name="connsiteY9" fmla="*/ 270469 h 403819"/>
                <a:gd name="connsiteX10" fmla="*/ 85831 w 428731"/>
                <a:gd name="connsiteY10" fmla="*/ 264119 h 403819"/>
                <a:gd name="connsiteX11" fmla="*/ 95356 w 428731"/>
                <a:gd name="connsiteY11" fmla="*/ 260944 h 403819"/>
                <a:gd name="connsiteX12" fmla="*/ 104881 w 428731"/>
                <a:gd name="connsiteY12" fmla="*/ 241894 h 403819"/>
                <a:gd name="connsiteX13" fmla="*/ 123931 w 428731"/>
                <a:gd name="connsiteY13" fmla="*/ 229194 h 403819"/>
                <a:gd name="connsiteX14" fmla="*/ 130281 w 428731"/>
                <a:gd name="connsiteY14" fmla="*/ 219669 h 403819"/>
                <a:gd name="connsiteX15" fmla="*/ 133456 w 428731"/>
                <a:gd name="connsiteY15" fmla="*/ 210144 h 403819"/>
                <a:gd name="connsiteX16" fmla="*/ 142981 w 428731"/>
                <a:gd name="connsiteY16" fmla="*/ 206969 h 403819"/>
                <a:gd name="connsiteX17" fmla="*/ 146156 w 428731"/>
                <a:gd name="connsiteY17" fmla="*/ 197444 h 403819"/>
                <a:gd name="connsiteX18" fmla="*/ 142981 w 428731"/>
                <a:gd name="connsiteY18" fmla="*/ 187919 h 403819"/>
                <a:gd name="connsiteX19" fmla="*/ 158856 w 428731"/>
                <a:gd name="connsiteY19" fmla="*/ 168869 h 403819"/>
                <a:gd name="connsiteX20" fmla="*/ 162031 w 428731"/>
                <a:gd name="connsiteY20" fmla="*/ 159344 h 403819"/>
                <a:gd name="connsiteX21" fmla="*/ 177906 w 428731"/>
                <a:gd name="connsiteY21" fmla="*/ 140294 h 403819"/>
                <a:gd name="connsiteX22" fmla="*/ 171556 w 428731"/>
                <a:gd name="connsiteY22" fmla="*/ 118069 h 403819"/>
                <a:gd name="connsiteX23" fmla="*/ 181081 w 428731"/>
                <a:gd name="connsiteY23" fmla="*/ 111719 h 403819"/>
                <a:gd name="connsiteX24" fmla="*/ 200131 w 428731"/>
                <a:gd name="connsiteY24" fmla="*/ 105369 h 403819"/>
                <a:gd name="connsiteX25" fmla="*/ 225531 w 428731"/>
                <a:gd name="connsiteY25" fmla="*/ 99019 h 403819"/>
                <a:gd name="connsiteX26" fmla="*/ 216006 w 428731"/>
                <a:gd name="connsiteY26" fmla="*/ 64094 h 403819"/>
                <a:gd name="connsiteX27" fmla="*/ 206481 w 428731"/>
                <a:gd name="connsiteY27" fmla="*/ 57744 h 403819"/>
                <a:gd name="connsiteX28" fmla="*/ 219181 w 428731"/>
                <a:gd name="connsiteY28" fmla="*/ 45044 h 403819"/>
                <a:gd name="connsiteX29" fmla="*/ 212831 w 428731"/>
                <a:gd name="connsiteY29" fmla="*/ 25994 h 403819"/>
                <a:gd name="connsiteX30" fmla="*/ 209656 w 428731"/>
                <a:gd name="connsiteY30" fmla="*/ 16469 h 403819"/>
                <a:gd name="connsiteX31" fmla="*/ 212831 w 428731"/>
                <a:gd name="connsiteY31" fmla="*/ 594 h 403819"/>
                <a:gd name="connsiteX32" fmla="*/ 231881 w 428731"/>
                <a:gd name="connsiteY32" fmla="*/ 6944 h 403819"/>
                <a:gd name="connsiteX33" fmla="*/ 241406 w 428731"/>
                <a:gd name="connsiteY33" fmla="*/ 10119 h 403819"/>
                <a:gd name="connsiteX34" fmla="*/ 260456 w 428731"/>
                <a:gd name="connsiteY34" fmla="*/ 22819 h 403819"/>
                <a:gd name="connsiteX35" fmla="*/ 266806 w 428731"/>
                <a:gd name="connsiteY35" fmla="*/ 32344 h 403819"/>
                <a:gd name="connsiteX36" fmla="*/ 276331 w 428731"/>
                <a:gd name="connsiteY36" fmla="*/ 35519 h 403819"/>
                <a:gd name="connsiteX37" fmla="*/ 285856 w 428731"/>
                <a:gd name="connsiteY37" fmla="*/ 41869 h 403819"/>
                <a:gd name="connsiteX38" fmla="*/ 295381 w 428731"/>
                <a:gd name="connsiteY38" fmla="*/ 45044 h 403819"/>
                <a:gd name="connsiteX39" fmla="*/ 314431 w 428731"/>
                <a:gd name="connsiteY39" fmla="*/ 57744 h 403819"/>
                <a:gd name="connsiteX40" fmla="*/ 333481 w 428731"/>
                <a:gd name="connsiteY40" fmla="*/ 64094 h 403819"/>
                <a:gd name="connsiteX41" fmla="*/ 343006 w 428731"/>
                <a:gd name="connsiteY41" fmla="*/ 67269 h 403819"/>
                <a:gd name="connsiteX42" fmla="*/ 365231 w 428731"/>
                <a:gd name="connsiteY42" fmla="*/ 76794 h 403819"/>
                <a:gd name="connsiteX43" fmla="*/ 384281 w 428731"/>
                <a:gd name="connsiteY43" fmla="*/ 89494 h 403819"/>
                <a:gd name="connsiteX44" fmla="*/ 403331 w 428731"/>
                <a:gd name="connsiteY44" fmla="*/ 118069 h 403819"/>
                <a:gd name="connsiteX45" fmla="*/ 409681 w 428731"/>
                <a:gd name="connsiteY45" fmla="*/ 127594 h 403819"/>
                <a:gd name="connsiteX46" fmla="*/ 416031 w 428731"/>
                <a:gd name="connsiteY46" fmla="*/ 137119 h 403819"/>
                <a:gd name="connsiteX47" fmla="*/ 422381 w 428731"/>
                <a:gd name="connsiteY47" fmla="*/ 159344 h 403819"/>
                <a:gd name="connsiteX48" fmla="*/ 428731 w 428731"/>
                <a:gd name="connsiteY48" fmla="*/ 178394 h 403819"/>
                <a:gd name="connsiteX49" fmla="*/ 416031 w 428731"/>
                <a:gd name="connsiteY49" fmla="*/ 197444 h 403819"/>
                <a:gd name="connsiteX50" fmla="*/ 393806 w 428731"/>
                <a:gd name="connsiteY50" fmla="*/ 216494 h 403819"/>
                <a:gd name="connsiteX51" fmla="*/ 381106 w 428731"/>
                <a:gd name="connsiteY51" fmla="*/ 232369 h 403819"/>
                <a:gd name="connsiteX52" fmla="*/ 362056 w 428731"/>
                <a:gd name="connsiteY52" fmla="*/ 260944 h 403819"/>
                <a:gd name="connsiteX53" fmla="*/ 355706 w 428731"/>
                <a:gd name="connsiteY53" fmla="*/ 270469 h 403819"/>
                <a:gd name="connsiteX54" fmla="*/ 327131 w 428731"/>
                <a:gd name="connsiteY54" fmla="*/ 292694 h 403819"/>
                <a:gd name="connsiteX55" fmla="*/ 314431 w 428731"/>
                <a:gd name="connsiteY55" fmla="*/ 302219 h 403819"/>
                <a:gd name="connsiteX56" fmla="*/ 292206 w 428731"/>
                <a:gd name="connsiteY56" fmla="*/ 308569 h 403819"/>
                <a:gd name="connsiteX57" fmla="*/ 282681 w 428731"/>
                <a:gd name="connsiteY57" fmla="*/ 314919 h 403819"/>
                <a:gd name="connsiteX58" fmla="*/ 263631 w 428731"/>
                <a:gd name="connsiteY58" fmla="*/ 321269 h 403819"/>
                <a:gd name="connsiteX59" fmla="*/ 257281 w 428731"/>
                <a:gd name="connsiteY59" fmla="*/ 330794 h 403819"/>
                <a:gd name="connsiteX60" fmla="*/ 254106 w 428731"/>
                <a:gd name="connsiteY60" fmla="*/ 340319 h 403819"/>
                <a:gd name="connsiteX61" fmla="*/ 241406 w 428731"/>
                <a:gd name="connsiteY61" fmla="*/ 359369 h 403819"/>
                <a:gd name="connsiteX62" fmla="*/ 235056 w 428731"/>
                <a:gd name="connsiteY62" fmla="*/ 378419 h 403819"/>
                <a:gd name="connsiteX63" fmla="*/ 228706 w 428731"/>
                <a:gd name="connsiteY63" fmla="*/ 387944 h 403819"/>
                <a:gd name="connsiteX64" fmla="*/ 225531 w 428731"/>
                <a:gd name="connsiteY64" fmla="*/ 397469 h 403819"/>
                <a:gd name="connsiteX65" fmla="*/ 216006 w 428731"/>
                <a:gd name="connsiteY65" fmla="*/ 403819 h 403819"/>
                <a:gd name="connsiteX66" fmla="*/ 187431 w 428731"/>
                <a:gd name="connsiteY66" fmla="*/ 400644 h 403819"/>
                <a:gd name="connsiteX67" fmla="*/ 168381 w 428731"/>
                <a:gd name="connsiteY67" fmla="*/ 394294 h 403819"/>
                <a:gd name="connsiteX68" fmla="*/ 158856 w 428731"/>
                <a:gd name="connsiteY68" fmla="*/ 391119 h 403819"/>
                <a:gd name="connsiteX69" fmla="*/ 152506 w 428731"/>
                <a:gd name="connsiteY69" fmla="*/ 381594 h 403819"/>
                <a:gd name="connsiteX70" fmla="*/ 139806 w 428731"/>
                <a:gd name="connsiteY70" fmla="*/ 353019 h 403819"/>
                <a:gd name="connsiteX71" fmla="*/ 130281 w 428731"/>
                <a:gd name="connsiteY71" fmla="*/ 349844 h 403819"/>
                <a:gd name="connsiteX72" fmla="*/ 111231 w 428731"/>
                <a:gd name="connsiteY72" fmla="*/ 356194 h 403819"/>
                <a:gd name="connsiteX73" fmla="*/ 57256 w 428731"/>
                <a:gd name="connsiteY73" fmla="*/ 362544 h 403819"/>
                <a:gd name="connsiteX74" fmla="*/ 28681 w 428731"/>
                <a:gd name="connsiteY74" fmla="*/ 368894 h 4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8731" h="403819">
                  <a:moveTo>
                    <a:pt x="28681" y="368894"/>
                  </a:moveTo>
                  <a:cubicBezTo>
                    <a:pt x="24977" y="367307"/>
                    <a:pt x="33030" y="358355"/>
                    <a:pt x="35031" y="353019"/>
                  </a:cubicBezTo>
                  <a:cubicBezTo>
                    <a:pt x="36206" y="349885"/>
                    <a:pt x="39703" y="346487"/>
                    <a:pt x="38206" y="343494"/>
                  </a:cubicBezTo>
                  <a:cubicBezTo>
                    <a:pt x="36709" y="340501"/>
                    <a:pt x="31856" y="341377"/>
                    <a:pt x="28681" y="340319"/>
                  </a:cubicBezTo>
                  <a:cubicBezTo>
                    <a:pt x="30798" y="337144"/>
                    <a:pt x="32051" y="333178"/>
                    <a:pt x="35031" y="330794"/>
                  </a:cubicBezTo>
                  <a:cubicBezTo>
                    <a:pt x="37644" y="328703"/>
                    <a:pt x="45029" y="330932"/>
                    <a:pt x="44556" y="327619"/>
                  </a:cubicBezTo>
                  <a:cubicBezTo>
                    <a:pt x="41336" y="305081"/>
                    <a:pt x="34125" y="311291"/>
                    <a:pt x="22331" y="305394"/>
                  </a:cubicBezTo>
                  <a:cubicBezTo>
                    <a:pt x="18918" y="303687"/>
                    <a:pt x="15981" y="301161"/>
                    <a:pt x="12806" y="299044"/>
                  </a:cubicBezTo>
                  <a:cubicBezTo>
                    <a:pt x="-1750" y="277209"/>
                    <a:pt x="-2307" y="287234"/>
                    <a:pt x="3281" y="270469"/>
                  </a:cubicBezTo>
                  <a:cubicBezTo>
                    <a:pt x="33361" y="276485"/>
                    <a:pt x="29692" y="277128"/>
                    <a:pt x="76306" y="270469"/>
                  </a:cubicBezTo>
                  <a:cubicBezTo>
                    <a:pt x="80084" y="269929"/>
                    <a:pt x="82418" y="265826"/>
                    <a:pt x="85831" y="264119"/>
                  </a:cubicBezTo>
                  <a:cubicBezTo>
                    <a:pt x="88824" y="262622"/>
                    <a:pt x="92181" y="262002"/>
                    <a:pt x="95356" y="260944"/>
                  </a:cubicBezTo>
                  <a:cubicBezTo>
                    <a:pt x="97621" y="254150"/>
                    <a:pt x="99088" y="246963"/>
                    <a:pt x="104881" y="241894"/>
                  </a:cubicBezTo>
                  <a:cubicBezTo>
                    <a:pt x="110624" y="236868"/>
                    <a:pt x="123931" y="229194"/>
                    <a:pt x="123931" y="229194"/>
                  </a:cubicBezTo>
                  <a:cubicBezTo>
                    <a:pt x="126048" y="226019"/>
                    <a:pt x="128574" y="223082"/>
                    <a:pt x="130281" y="219669"/>
                  </a:cubicBezTo>
                  <a:cubicBezTo>
                    <a:pt x="131778" y="216676"/>
                    <a:pt x="131089" y="212511"/>
                    <a:pt x="133456" y="210144"/>
                  </a:cubicBezTo>
                  <a:cubicBezTo>
                    <a:pt x="135823" y="207777"/>
                    <a:pt x="139806" y="208027"/>
                    <a:pt x="142981" y="206969"/>
                  </a:cubicBezTo>
                  <a:cubicBezTo>
                    <a:pt x="144039" y="203794"/>
                    <a:pt x="146156" y="200791"/>
                    <a:pt x="146156" y="197444"/>
                  </a:cubicBezTo>
                  <a:cubicBezTo>
                    <a:pt x="146156" y="194097"/>
                    <a:pt x="142431" y="191220"/>
                    <a:pt x="142981" y="187919"/>
                  </a:cubicBezTo>
                  <a:cubicBezTo>
                    <a:pt x="143865" y="182615"/>
                    <a:pt x="155995" y="171730"/>
                    <a:pt x="158856" y="168869"/>
                  </a:cubicBezTo>
                  <a:cubicBezTo>
                    <a:pt x="159914" y="165694"/>
                    <a:pt x="160534" y="162337"/>
                    <a:pt x="162031" y="159344"/>
                  </a:cubicBezTo>
                  <a:cubicBezTo>
                    <a:pt x="166451" y="150503"/>
                    <a:pt x="170884" y="147316"/>
                    <a:pt x="177906" y="140294"/>
                  </a:cubicBezTo>
                  <a:cubicBezTo>
                    <a:pt x="176918" y="137331"/>
                    <a:pt x="170892" y="120062"/>
                    <a:pt x="171556" y="118069"/>
                  </a:cubicBezTo>
                  <a:cubicBezTo>
                    <a:pt x="172763" y="114449"/>
                    <a:pt x="177594" y="113269"/>
                    <a:pt x="181081" y="111719"/>
                  </a:cubicBezTo>
                  <a:cubicBezTo>
                    <a:pt x="187198" y="109001"/>
                    <a:pt x="193781" y="107486"/>
                    <a:pt x="200131" y="105369"/>
                  </a:cubicBezTo>
                  <a:cubicBezTo>
                    <a:pt x="214776" y="100487"/>
                    <a:pt x="206374" y="102850"/>
                    <a:pt x="225531" y="99019"/>
                  </a:cubicBezTo>
                  <a:cubicBezTo>
                    <a:pt x="224541" y="94068"/>
                    <a:pt x="219724" y="66573"/>
                    <a:pt x="216006" y="64094"/>
                  </a:cubicBezTo>
                  <a:lnTo>
                    <a:pt x="206481" y="57744"/>
                  </a:lnTo>
                  <a:cubicBezTo>
                    <a:pt x="213738" y="55325"/>
                    <a:pt x="220391" y="55930"/>
                    <a:pt x="219181" y="45044"/>
                  </a:cubicBezTo>
                  <a:cubicBezTo>
                    <a:pt x="218442" y="38391"/>
                    <a:pt x="214948" y="32344"/>
                    <a:pt x="212831" y="25994"/>
                  </a:cubicBezTo>
                  <a:lnTo>
                    <a:pt x="209656" y="16469"/>
                  </a:lnTo>
                  <a:cubicBezTo>
                    <a:pt x="210714" y="11177"/>
                    <a:pt x="207871" y="2720"/>
                    <a:pt x="212831" y="594"/>
                  </a:cubicBezTo>
                  <a:cubicBezTo>
                    <a:pt x="218983" y="-2043"/>
                    <a:pt x="225531" y="4827"/>
                    <a:pt x="231881" y="6944"/>
                  </a:cubicBezTo>
                  <a:cubicBezTo>
                    <a:pt x="235056" y="8002"/>
                    <a:pt x="238621" y="8263"/>
                    <a:pt x="241406" y="10119"/>
                  </a:cubicBezTo>
                  <a:lnTo>
                    <a:pt x="260456" y="22819"/>
                  </a:lnTo>
                  <a:cubicBezTo>
                    <a:pt x="262573" y="25994"/>
                    <a:pt x="263826" y="29960"/>
                    <a:pt x="266806" y="32344"/>
                  </a:cubicBezTo>
                  <a:cubicBezTo>
                    <a:pt x="269419" y="34435"/>
                    <a:pt x="273338" y="34022"/>
                    <a:pt x="276331" y="35519"/>
                  </a:cubicBezTo>
                  <a:cubicBezTo>
                    <a:pt x="279744" y="37226"/>
                    <a:pt x="282443" y="40162"/>
                    <a:pt x="285856" y="41869"/>
                  </a:cubicBezTo>
                  <a:cubicBezTo>
                    <a:pt x="288849" y="43366"/>
                    <a:pt x="292455" y="43419"/>
                    <a:pt x="295381" y="45044"/>
                  </a:cubicBezTo>
                  <a:cubicBezTo>
                    <a:pt x="302052" y="48750"/>
                    <a:pt x="307191" y="55331"/>
                    <a:pt x="314431" y="57744"/>
                  </a:cubicBezTo>
                  <a:lnTo>
                    <a:pt x="333481" y="64094"/>
                  </a:lnTo>
                  <a:cubicBezTo>
                    <a:pt x="336656" y="65152"/>
                    <a:pt x="340221" y="65413"/>
                    <a:pt x="343006" y="67269"/>
                  </a:cubicBezTo>
                  <a:cubicBezTo>
                    <a:pt x="356162" y="76040"/>
                    <a:pt x="348829" y="72694"/>
                    <a:pt x="365231" y="76794"/>
                  </a:cubicBezTo>
                  <a:cubicBezTo>
                    <a:pt x="371581" y="81027"/>
                    <a:pt x="380048" y="83144"/>
                    <a:pt x="384281" y="89494"/>
                  </a:cubicBezTo>
                  <a:lnTo>
                    <a:pt x="403331" y="118069"/>
                  </a:lnTo>
                  <a:lnTo>
                    <a:pt x="409681" y="127594"/>
                  </a:lnTo>
                  <a:cubicBezTo>
                    <a:pt x="411798" y="130769"/>
                    <a:pt x="414824" y="133499"/>
                    <a:pt x="416031" y="137119"/>
                  </a:cubicBezTo>
                  <a:cubicBezTo>
                    <a:pt x="426701" y="169130"/>
                    <a:pt x="410421" y="119477"/>
                    <a:pt x="422381" y="159344"/>
                  </a:cubicBezTo>
                  <a:cubicBezTo>
                    <a:pt x="424304" y="165755"/>
                    <a:pt x="428731" y="178394"/>
                    <a:pt x="428731" y="178394"/>
                  </a:cubicBezTo>
                  <a:cubicBezTo>
                    <a:pt x="424498" y="184744"/>
                    <a:pt x="422136" y="192865"/>
                    <a:pt x="416031" y="197444"/>
                  </a:cubicBezTo>
                  <a:cubicBezTo>
                    <a:pt x="399739" y="209663"/>
                    <a:pt x="407073" y="203227"/>
                    <a:pt x="393806" y="216494"/>
                  </a:cubicBezTo>
                  <a:cubicBezTo>
                    <a:pt x="386656" y="237944"/>
                    <a:pt x="396572" y="214694"/>
                    <a:pt x="381106" y="232369"/>
                  </a:cubicBezTo>
                  <a:lnTo>
                    <a:pt x="362056" y="260944"/>
                  </a:lnTo>
                  <a:cubicBezTo>
                    <a:pt x="359939" y="264119"/>
                    <a:pt x="358404" y="267771"/>
                    <a:pt x="355706" y="270469"/>
                  </a:cubicBezTo>
                  <a:cubicBezTo>
                    <a:pt x="336316" y="289859"/>
                    <a:pt x="357512" y="269908"/>
                    <a:pt x="327131" y="292694"/>
                  </a:cubicBezTo>
                  <a:cubicBezTo>
                    <a:pt x="322898" y="295869"/>
                    <a:pt x="319025" y="299594"/>
                    <a:pt x="314431" y="302219"/>
                  </a:cubicBezTo>
                  <a:cubicBezTo>
                    <a:pt x="310888" y="304243"/>
                    <a:pt x="294955" y="307882"/>
                    <a:pt x="292206" y="308569"/>
                  </a:cubicBezTo>
                  <a:cubicBezTo>
                    <a:pt x="289031" y="310686"/>
                    <a:pt x="286168" y="313369"/>
                    <a:pt x="282681" y="314919"/>
                  </a:cubicBezTo>
                  <a:cubicBezTo>
                    <a:pt x="276564" y="317637"/>
                    <a:pt x="263631" y="321269"/>
                    <a:pt x="263631" y="321269"/>
                  </a:cubicBezTo>
                  <a:cubicBezTo>
                    <a:pt x="261514" y="324444"/>
                    <a:pt x="258988" y="327381"/>
                    <a:pt x="257281" y="330794"/>
                  </a:cubicBezTo>
                  <a:cubicBezTo>
                    <a:pt x="255784" y="333787"/>
                    <a:pt x="255731" y="337393"/>
                    <a:pt x="254106" y="340319"/>
                  </a:cubicBezTo>
                  <a:cubicBezTo>
                    <a:pt x="250400" y="346990"/>
                    <a:pt x="243819" y="352129"/>
                    <a:pt x="241406" y="359369"/>
                  </a:cubicBezTo>
                  <a:cubicBezTo>
                    <a:pt x="239289" y="365719"/>
                    <a:pt x="238769" y="372850"/>
                    <a:pt x="235056" y="378419"/>
                  </a:cubicBezTo>
                  <a:cubicBezTo>
                    <a:pt x="232939" y="381594"/>
                    <a:pt x="230413" y="384531"/>
                    <a:pt x="228706" y="387944"/>
                  </a:cubicBezTo>
                  <a:cubicBezTo>
                    <a:pt x="227209" y="390937"/>
                    <a:pt x="227622" y="394856"/>
                    <a:pt x="225531" y="397469"/>
                  </a:cubicBezTo>
                  <a:cubicBezTo>
                    <a:pt x="223147" y="400449"/>
                    <a:pt x="219181" y="401702"/>
                    <a:pt x="216006" y="403819"/>
                  </a:cubicBezTo>
                  <a:cubicBezTo>
                    <a:pt x="206481" y="402761"/>
                    <a:pt x="196829" y="402524"/>
                    <a:pt x="187431" y="400644"/>
                  </a:cubicBezTo>
                  <a:cubicBezTo>
                    <a:pt x="180867" y="399331"/>
                    <a:pt x="174731" y="396411"/>
                    <a:pt x="168381" y="394294"/>
                  </a:cubicBezTo>
                  <a:lnTo>
                    <a:pt x="158856" y="391119"/>
                  </a:lnTo>
                  <a:cubicBezTo>
                    <a:pt x="156739" y="387944"/>
                    <a:pt x="154056" y="385081"/>
                    <a:pt x="152506" y="381594"/>
                  </a:cubicBezTo>
                  <a:cubicBezTo>
                    <a:pt x="149562" y="374970"/>
                    <a:pt x="147239" y="358966"/>
                    <a:pt x="139806" y="353019"/>
                  </a:cubicBezTo>
                  <a:cubicBezTo>
                    <a:pt x="137193" y="350928"/>
                    <a:pt x="133456" y="350902"/>
                    <a:pt x="130281" y="349844"/>
                  </a:cubicBezTo>
                  <a:cubicBezTo>
                    <a:pt x="123931" y="351961"/>
                    <a:pt x="117873" y="355364"/>
                    <a:pt x="111231" y="356194"/>
                  </a:cubicBezTo>
                  <a:cubicBezTo>
                    <a:pt x="99782" y="357625"/>
                    <a:pt x="67961" y="361721"/>
                    <a:pt x="57256" y="362544"/>
                  </a:cubicBezTo>
                  <a:cubicBezTo>
                    <a:pt x="53035" y="362869"/>
                    <a:pt x="32385" y="370481"/>
                    <a:pt x="28681" y="368894"/>
                  </a:cubicBezTo>
                  <a:close/>
                </a:path>
              </a:pathLst>
            </a:custGeom>
            <a:solidFill>
              <a:srgbClr val="F4B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55">
                <a:defRPr/>
              </a:pPr>
              <a:endParaRPr lang="en-US" sz="2400" dirty="0">
                <a:solidFill>
                  <a:prstClr val="white"/>
                </a:solidFill>
                <a:latin typeface="Arial"/>
              </a:endParaRPr>
            </a:p>
          </p:txBody>
        </p:sp>
      </p:grpSp>
      <p:sp>
        <p:nvSpPr>
          <p:cNvPr id="2" name="TextBox 1"/>
          <p:cNvSpPr txBox="1"/>
          <p:nvPr/>
        </p:nvSpPr>
        <p:spPr>
          <a:xfrm>
            <a:off x="164544" y="4363224"/>
            <a:ext cx="898323" cy="173126"/>
          </a:xfrm>
          <a:prstGeom prst="rect">
            <a:avLst/>
          </a:prstGeom>
          <a:noFill/>
        </p:spPr>
        <p:txBody>
          <a:bodyPr wrap="none" lIns="68580" tIns="34291" rIns="68580" bIns="34291" rtlCol="0" anchor="t">
            <a:spAutoFit/>
          </a:bodyPr>
          <a:lstStyle/>
          <a:p>
            <a:pPr defTabSz="457155">
              <a:defRPr/>
            </a:pPr>
            <a:r>
              <a:rPr lang="en-US" sz="675" dirty="0">
                <a:solidFill>
                  <a:srgbClr val="000000">
                    <a:lumMod val="50000"/>
                    <a:lumOff val="50000"/>
                  </a:srgbClr>
                </a:solidFill>
                <a:latin typeface="Arial"/>
              </a:rPr>
              <a:t>As of </a:t>
            </a:r>
            <a:r>
              <a:rPr lang="en-US" sz="675" b="1" dirty="0">
                <a:solidFill>
                  <a:srgbClr val="000000">
                    <a:lumMod val="50000"/>
                    <a:lumOff val="50000"/>
                  </a:srgbClr>
                </a:solidFill>
                <a:latin typeface="Arial"/>
              </a:rPr>
              <a:t>30 June 2020</a:t>
            </a:r>
            <a:endParaRPr lang="en-US" sz="700" b="1" dirty="0">
              <a:solidFill>
                <a:srgbClr val="000000">
                  <a:lumMod val="50000"/>
                  <a:lumOff val="50000"/>
                </a:srgbClr>
              </a:solidFill>
              <a:latin typeface="Arial"/>
            </a:endParaRPr>
          </a:p>
        </p:txBody>
      </p:sp>
      <p:sp>
        <p:nvSpPr>
          <p:cNvPr id="3" name="Text Placeholder 2"/>
          <p:cNvSpPr>
            <a:spLocks noGrp="1"/>
          </p:cNvSpPr>
          <p:nvPr>
            <p:ph type="body" sz="quarter" idx="13"/>
          </p:nvPr>
        </p:nvSpPr>
        <p:spPr>
          <a:xfrm>
            <a:off x="209638" y="20338"/>
            <a:ext cx="8439148" cy="686443"/>
          </a:xfrm>
        </p:spPr>
        <p:txBody>
          <a:bodyPr/>
          <a:lstStyle/>
          <a:p>
            <a:r>
              <a:rPr lang="en-US" sz="2800" dirty="0"/>
              <a:t>29 Library Leaders</a:t>
            </a:r>
          </a:p>
          <a:p>
            <a:endParaRPr lang="en-US" sz="2800" dirty="0"/>
          </a:p>
          <a:p>
            <a:endParaRPr lang="en-US" sz="2800" dirty="0"/>
          </a:p>
        </p:txBody>
      </p:sp>
      <p:sp>
        <p:nvSpPr>
          <p:cNvPr id="11" name="TextBox 10">
            <a:extLst>
              <a:ext uri="{FF2B5EF4-FFF2-40B4-BE49-F238E27FC236}">
                <a16:creationId xmlns:a16="http://schemas.microsoft.com/office/drawing/2014/main" id="{5D6E84BC-340A-164E-B34A-FD6598385BD4}"/>
              </a:ext>
            </a:extLst>
          </p:cNvPr>
          <p:cNvSpPr txBox="1"/>
          <p:nvPr/>
        </p:nvSpPr>
        <p:spPr>
          <a:xfrm>
            <a:off x="521701" y="2223072"/>
            <a:ext cx="1129819" cy="392543"/>
          </a:xfrm>
          <a:prstGeom prst="rect">
            <a:avLst/>
          </a:prstGeom>
          <a:solidFill>
            <a:srgbClr val="007DBA"/>
          </a:solidFill>
        </p:spPr>
        <p:txBody>
          <a:bodyPr wrap="square" lIns="182880" tIns="91440" bIns="91440" rtlCol="0" anchor="ctr">
            <a:spAutoFit/>
          </a:bodyPr>
          <a:lstStyle/>
          <a:p>
            <a:pPr defTabSz="457131">
              <a:defRPr/>
            </a:pPr>
            <a:r>
              <a:rPr lang="en-US" sz="1351" b="1" dirty="0">
                <a:solidFill>
                  <a:prstClr val="white"/>
                </a:solidFill>
                <a:latin typeface="Arial"/>
              </a:rPr>
              <a:t>Americas</a:t>
            </a:r>
          </a:p>
        </p:txBody>
      </p:sp>
      <p:sp>
        <p:nvSpPr>
          <p:cNvPr id="12" name="TextBox 11">
            <a:extLst>
              <a:ext uri="{FF2B5EF4-FFF2-40B4-BE49-F238E27FC236}">
                <a16:creationId xmlns:a16="http://schemas.microsoft.com/office/drawing/2014/main" id="{3A5EA1B0-C098-4846-B8F6-3AF57CC682F8}"/>
              </a:ext>
            </a:extLst>
          </p:cNvPr>
          <p:cNvSpPr txBox="1"/>
          <p:nvPr/>
        </p:nvSpPr>
        <p:spPr>
          <a:xfrm>
            <a:off x="878004" y="2609102"/>
            <a:ext cx="2106332" cy="392415"/>
          </a:xfrm>
          <a:prstGeom prst="rect">
            <a:avLst/>
          </a:prstGeom>
          <a:solidFill>
            <a:schemeClr val="accent2"/>
          </a:solidFill>
        </p:spPr>
        <p:txBody>
          <a:bodyPr wrap="square" lIns="182880" tIns="91440" rIns="68580" bIns="91440" rtlCol="0" anchor="t">
            <a:spAutoFit/>
          </a:bodyPr>
          <a:lstStyle/>
          <a:p>
            <a:pPr defTabSz="457131">
              <a:defRPr/>
            </a:pPr>
            <a:r>
              <a:rPr lang="en-US" sz="1350" dirty="0">
                <a:solidFill>
                  <a:schemeClr val="bg1"/>
                </a:solidFill>
                <a:latin typeface="Arial"/>
              </a:rPr>
              <a:t>17 interviewees</a:t>
            </a:r>
            <a:endParaRPr lang="en-US" sz="1350" dirty="0">
              <a:solidFill>
                <a:schemeClr val="bg1"/>
              </a:solidFill>
              <a:latin typeface="Arial"/>
              <a:cs typeface="Arial"/>
            </a:endParaRPr>
          </a:p>
        </p:txBody>
      </p:sp>
      <p:sp>
        <p:nvSpPr>
          <p:cNvPr id="13" name="TextBox 12">
            <a:extLst>
              <a:ext uri="{FF2B5EF4-FFF2-40B4-BE49-F238E27FC236}">
                <a16:creationId xmlns:a16="http://schemas.microsoft.com/office/drawing/2014/main" id="{AF687F12-F4BB-7A48-A51C-5C5B62B89C32}"/>
              </a:ext>
            </a:extLst>
          </p:cNvPr>
          <p:cNvSpPr txBox="1"/>
          <p:nvPr/>
        </p:nvSpPr>
        <p:spPr>
          <a:xfrm>
            <a:off x="3407989" y="1042407"/>
            <a:ext cx="2134396" cy="392543"/>
          </a:xfrm>
          <a:prstGeom prst="rect">
            <a:avLst/>
          </a:prstGeom>
          <a:solidFill>
            <a:srgbClr val="4C8C2B"/>
          </a:solidFill>
        </p:spPr>
        <p:txBody>
          <a:bodyPr wrap="square" lIns="182880" tIns="91440" bIns="91440" rtlCol="0" anchor="ctr">
            <a:spAutoFit/>
          </a:bodyPr>
          <a:lstStyle/>
          <a:p>
            <a:pPr defTabSz="457131">
              <a:defRPr/>
            </a:pPr>
            <a:r>
              <a:rPr lang="en-US" sz="1351" b="1" dirty="0">
                <a:solidFill>
                  <a:prstClr val="white"/>
                </a:solidFill>
                <a:latin typeface="Arial"/>
              </a:rPr>
              <a:t>Europe &amp; Middle East</a:t>
            </a:r>
          </a:p>
        </p:txBody>
      </p:sp>
      <p:sp>
        <p:nvSpPr>
          <p:cNvPr id="14" name="TextBox 13">
            <a:extLst>
              <a:ext uri="{FF2B5EF4-FFF2-40B4-BE49-F238E27FC236}">
                <a16:creationId xmlns:a16="http://schemas.microsoft.com/office/drawing/2014/main" id="{8F5361AF-4A5B-E542-BCBF-A1EB01D9E339}"/>
              </a:ext>
            </a:extLst>
          </p:cNvPr>
          <p:cNvSpPr txBox="1"/>
          <p:nvPr/>
        </p:nvSpPr>
        <p:spPr>
          <a:xfrm>
            <a:off x="3867420" y="1419770"/>
            <a:ext cx="2042445" cy="392415"/>
          </a:xfrm>
          <a:prstGeom prst="rect">
            <a:avLst/>
          </a:prstGeom>
          <a:solidFill>
            <a:schemeClr val="accent4"/>
          </a:solidFill>
        </p:spPr>
        <p:txBody>
          <a:bodyPr wrap="square" lIns="182880" tIns="91440" rIns="68580" bIns="91440" rtlCol="0" anchor="t">
            <a:spAutoFit/>
          </a:bodyPr>
          <a:lstStyle/>
          <a:p>
            <a:pPr defTabSz="457131">
              <a:defRPr/>
            </a:pPr>
            <a:r>
              <a:rPr lang="en-US" sz="1350" dirty="0">
                <a:solidFill>
                  <a:schemeClr val="bg1"/>
                </a:solidFill>
                <a:latin typeface="Arial"/>
              </a:rPr>
              <a:t>9 interviewees</a:t>
            </a:r>
            <a:endParaRPr lang="en-US" sz="1350" dirty="0">
              <a:solidFill>
                <a:schemeClr val="bg1"/>
              </a:solidFill>
            </a:endParaRPr>
          </a:p>
        </p:txBody>
      </p:sp>
      <p:sp>
        <p:nvSpPr>
          <p:cNvPr id="15" name="TextBox 14">
            <a:extLst>
              <a:ext uri="{FF2B5EF4-FFF2-40B4-BE49-F238E27FC236}">
                <a16:creationId xmlns:a16="http://schemas.microsoft.com/office/drawing/2014/main" id="{7B987C0E-3AAA-C449-81CF-B700841144DE}"/>
              </a:ext>
            </a:extLst>
          </p:cNvPr>
          <p:cNvSpPr txBox="1"/>
          <p:nvPr/>
        </p:nvSpPr>
        <p:spPr>
          <a:xfrm>
            <a:off x="6439326" y="2453904"/>
            <a:ext cx="1333076" cy="392543"/>
          </a:xfrm>
          <a:prstGeom prst="rect">
            <a:avLst/>
          </a:prstGeom>
          <a:solidFill>
            <a:schemeClr val="accent5"/>
          </a:solidFill>
        </p:spPr>
        <p:txBody>
          <a:bodyPr wrap="square" lIns="182880" tIns="91440" bIns="91440" rtlCol="0" anchor="ctr">
            <a:spAutoFit/>
          </a:bodyPr>
          <a:lstStyle/>
          <a:p>
            <a:pPr defTabSz="457131">
              <a:defRPr/>
            </a:pPr>
            <a:r>
              <a:rPr lang="en-US" sz="1351" b="1" dirty="0">
                <a:solidFill>
                  <a:prstClr val="white"/>
                </a:solidFill>
                <a:latin typeface="Arial"/>
              </a:rPr>
              <a:t>Asia Pacific</a:t>
            </a:r>
          </a:p>
        </p:txBody>
      </p:sp>
      <p:sp>
        <p:nvSpPr>
          <p:cNvPr id="16" name="TextBox 15">
            <a:extLst>
              <a:ext uri="{FF2B5EF4-FFF2-40B4-BE49-F238E27FC236}">
                <a16:creationId xmlns:a16="http://schemas.microsoft.com/office/drawing/2014/main" id="{6EF41BAE-069F-CF41-8F9E-A7C88A0CB2DC}"/>
              </a:ext>
            </a:extLst>
          </p:cNvPr>
          <p:cNvSpPr txBox="1"/>
          <p:nvPr/>
        </p:nvSpPr>
        <p:spPr>
          <a:xfrm>
            <a:off x="6795623" y="2844448"/>
            <a:ext cx="2080136" cy="392415"/>
          </a:xfrm>
          <a:prstGeom prst="rect">
            <a:avLst/>
          </a:prstGeom>
          <a:solidFill>
            <a:srgbClr val="DE6126"/>
          </a:solidFill>
        </p:spPr>
        <p:txBody>
          <a:bodyPr wrap="square" lIns="182880" tIns="91440" rIns="68580" bIns="91440" rtlCol="0" anchor="t">
            <a:spAutoFit/>
          </a:bodyPr>
          <a:lstStyle/>
          <a:p>
            <a:pPr defTabSz="457131">
              <a:defRPr/>
            </a:pPr>
            <a:r>
              <a:rPr lang="en-US" sz="1350" dirty="0">
                <a:solidFill>
                  <a:schemeClr val="bg1"/>
                </a:solidFill>
                <a:latin typeface="Arial"/>
              </a:rPr>
              <a:t>3 interviewees</a:t>
            </a:r>
            <a:endParaRPr lang="en-US" sz="1350" dirty="0">
              <a:solidFill>
                <a:schemeClr val="bg1"/>
              </a:solidFill>
              <a:latin typeface="Arial"/>
              <a:cs typeface="Arial"/>
            </a:endParaRPr>
          </a:p>
        </p:txBody>
      </p:sp>
      <p:pic>
        <p:nvPicPr>
          <p:cNvPr id="17" name="Graphic 16">
            <a:extLst>
              <a:ext uri="{FF2B5EF4-FFF2-40B4-BE49-F238E27FC236}">
                <a16:creationId xmlns:a16="http://schemas.microsoft.com/office/drawing/2014/main" id="{B7E662D5-97F9-3347-9551-66DE8085B3FA}"/>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68212" t="59201" r="30218" b="38660"/>
          <a:stretch/>
        </p:blipFill>
        <p:spPr>
          <a:xfrm>
            <a:off x="6075589" y="2976603"/>
            <a:ext cx="127043" cy="102793"/>
          </a:xfrm>
          <a:prstGeom prst="rect">
            <a:avLst/>
          </a:prstGeom>
        </p:spPr>
      </p:pic>
      <p:graphicFrame>
        <p:nvGraphicFramePr>
          <p:cNvPr id="4" name="Table 7">
            <a:extLst>
              <a:ext uri="{FF2B5EF4-FFF2-40B4-BE49-F238E27FC236}">
                <a16:creationId xmlns:a16="http://schemas.microsoft.com/office/drawing/2014/main" id="{1F0EFD1D-75CE-4073-9108-556267F47A01}"/>
              </a:ext>
            </a:extLst>
          </p:cNvPr>
          <p:cNvGraphicFramePr>
            <a:graphicFrameLocks noGrp="1"/>
          </p:cNvGraphicFramePr>
          <p:nvPr>
            <p:extLst>
              <p:ext uri="{D42A27DB-BD31-4B8C-83A1-F6EECF244321}">
                <p14:modId xmlns:p14="http://schemas.microsoft.com/office/powerpoint/2010/main" val="469252628"/>
              </p:ext>
            </p:extLst>
          </p:nvPr>
        </p:nvGraphicFramePr>
        <p:xfrm>
          <a:off x="876097" y="2996367"/>
          <a:ext cx="2108239" cy="594364"/>
        </p:xfrm>
        <a:graphic>
          <a:graphicData uri="http://schemas.openxmlformats.org/drawingml/2006/table">
            <a:tbl>
              <a:tblPr firstRow="1" bandRow="1">
                <a:tableStyleId>{21E4AEA4-8DFA-4A89-87EB-49C32662AFE0}</a:tableStyleId>
              </a:tblPr>
              <a:tblGrid>
                <a:gridCol w="1479388">
                  <a:extLst>
                    <a:ext uri="{9D8B030D-6E8A-4147-A177-3AD203B41FA5}">
                      <a16:colId xmlns:a16="http://schemas.microsoft.com/office/drawing/2014/main" val="2186460528"/>
                    </a:ext>
                  </a:extLst>
                </a:gridCol>
                <a:gridCol w="628851">
                  <a:extLst>
                    <a:ext uri="{9D8B030D-6E8A-4147-A177-3AD203B41FA5}">
                      <a16:colId xmlns:a16="http://schemas.microsoft.com/office/drawing/2014/main" val="2274850059"/>
                    </a:ext>
                  </a:extLst>
                </a:gridCol>
              </a:tblGrid>
              <a:tr h="292101">
                <a:tc>
                  <a:txBody>
                    <a:bodyPr/>
                    <a:lstStyle/>
                    <a:p>
                      <a:r>
                        <a:rPr lang="en-US" sz="1500" b="0" dirty="0"/>
                        <a:t>United States</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chemeClr val="bg1"/>
                          </a:solidFill>
                        </a:rPr>
                        <a:t>12</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4262744"/>
                  </a:ext>
                </a:extLst>
              </a:tr>
              <a:tr h="292101">
                <a:tc>
                  <a:txBody>
                    <a:bodyPr/>
                    <a:lstStyle/>
                    <a:p>
                      <a:r>
                        <a:rPr lang="en-US" sz="1500" dirty="0">
                          <a:solidFill>
                            <a:schemeClr val="bg1"/>
                          </a:solidFill>
                        </a:rPr>
                        <a:t>Canada</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500" b="0" dirty="0">
                          <a:solidFill>
                            <a:schemeClr val="bg1"/>
                          </a:solidFill>
                        </a:rPr>
                        <a:t>5</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81197673"/>
                  </a:ext>
                </a:extLst>
              </a:tr>
            </a:tbl>
          </a:graphicData>
        </a:graphic>
      </p:graphicFrame>
      <p:graphicFrame>
        <p:nvGraphicFramePr>
          <p:cNvPr id="9" name="Table 9">
            <a:extLst>
              <a:ext uri="{FF2B5EF4-FFF2-40B4-BE49-F238E27FC236}">
                <a16:creationId xmlns:a16="http://schemas.microsoft.com/office/drawing/2014/main" id="{63C37C6F-961A-424B-9529-3CBC3B909ACF}"/>
              </a:ext>
            </a:extLst>
          </p:cNvPr>
          <p:cNvGraphicFramePr>
            <a:graphicFrameLocks noGrp="1"/>
          </p:cNvGraphicFramePr>
          <p:nvPr>
            <p:extLst>
              <p:ext uri="{D42A27DB-BD31-4B8C-83A1-F6EECF244321}">
                <p14:modId xmlns:p14="http://schemas.microsoft.com/office/powerpoint/2010/main" val="1352297759"/>
              </p:ext>
            </p:extLst>
          </p:nvPr>
        </p:nvGraphicFramePr>
        <p:xfrm>
          <a:off x="3867421" y="1809749"/>
          <a:ext cx="2042444" cy="2041081"/>
        </p:xfrm>
        <a:graphic>
          <a:graphicData uri="http://schemas.openxmlformats.org/drawingml/2006/table">
            <a:tbl>
              <a:tblPr firstRow="1" bandRow="1">
                <a:tableStyleId>{5C22544A-7EE6-4342-B048-85BDC9FD1C3A}</a:tableStyleId>
              </a:tblPr>
              <a:tblGrid>
                <a:gridCol w="1538339">
                  <a:extLst>
                    <a:ext uri="{9D8B030D-6E8A-4147-A177-3AD203B41FA5}">
                      <a16:colId xmlns:a16="http://schemas.microsoft.com/office/drawing/2014/main" val="1564523686"/>
                    </a:ext>
                  </a:extLst>
                </a:gridCol>
                <a:gridCol w="504105">
                  <a:extLst>
                    <a:ext uri="{9D8B030D-6E8A-4147-A177-3AD203B41FA5}">
                      <a16:colId xmlns:a16="http://schemas.microsoft.com/office/drawing/2014/main" val="4061673354"/>
                    </a:ext>
                  </a:extLst>
                </a:gridCol>
              </a:tblGrid>
              <a:tr h="326571">
                <a:tc>
                  <a:txBody>
                    <a:bodyPr/>
                    <a:lstStyle/>
                    <a:p>
                      <a:r>
                        <a:rPr lang="en-US" sz="1500" b="0" dirty="0">
                          <a:solidFill>
                            <a:schemeClr val="bg1"/>
                          </a:solidFill>
                        </a:rPr>
                        <a:t>Netherlands</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500" b="0" dirty="0">
                          <a:solidFill>
                            <a:schemeClr val="bg1"/>
                          </a:solidFill>
                        </a:rPr>
                        <a:t>3</a:t>
                      </a:r>
                    </a:p>
                  </a:txBody>
                  <a:tcPr marL="68580" marR="68580"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4625364"/>
                  </a:ext>
                </a:extLst>
              </a:tr>
              <a:tr h="292101">
                <a:tc>
                  <a:txBody>
                    <a:bodyPr/>
                    <a:lstStyle/>
                    <a:p>
                      <a:r>
                        <a:rPr lang="en-US" sz="1500" b="0" dirty="0">
                          <a:solidFill>
                            <a:schemeClr val="bg1"/>
                          </a:solidFill>
                        </a:rPr>
                        <a:t>United Kingdom</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500" b="0" dirty="0">
                          <a:solidFill>
                            <a:schemeClr val="bg1"/>
                          </a:solidFill>
                        </a:rPr>
                        <a:t>2</a:t>
                      </a:r>
                    </a:p>
                  </a:txBody>
                  <a:tcPr marL="68580" marR="68580"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25566922"/>
                  </a:ext>
                </a:extLst>
              </a:tr>
              <a:tr h="292101">
                <a:tc>
                  <a:txBody>
                    <a:bodyPr/>
                    <a:lstStyle/>
                    <a:p>
                      <a:r>
                        <a:rPr lang="en-US" sz="1500" b="0" dirty="0">
                          <a:solidFill>
                            <a:schemeClr val="bg1"/>
                          </a:solidFill>
                        </a:rPr>
                        <a:t>Greece</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500" b="0" dirty="0">
                          <a:solidFill>
                            <a:schemeClr val="bg1"/>
                          </a:solidFill>
                        </a:rPr>
                        <a:t>1</a:t>
                      </a:r>
                    </a:p>
                  </a:txBody>
                  <a:tcPr marL="68580" marR="68580"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291558105"/>
                  </a:ext>
                </a:extLst>
              </a:tr>
              <a:tr h="292101">
                <a:tc>
                  <a:txBody>
                    <a:bodyPr/>
                    <a:lstStyle/>
                    <a:p>
                      <a:r>
                        <a:rPr lang="en-US" sz="1500" b="0" dirty="0">
                          <a:solidFill>
                            <a:schemeClr val="bg1"/>
                          </a:solidFill>
                        </a:rPr>
                        <a:t>Italy</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500" b="0" dirty="0">
                          <a:solidFill>
                            <a:schemeClr val="bg1"/>
                          </a:solidFill>
                        </a:rPr>
                        <a:t>1</a:t>
                      </a:r>
                    </a:p>
                  </a:txBody>
                  <a:tcPr marL="68580" marR="68580"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637313607"/>
                  </a:ext>
                </a:extLst>
              </a:tr>
              <a:tr h="292101">
                <a:tc>
                  <a:txBody>
                    <a:bodyPr/>
                    <a:lstStyle/>
                    <a:p>
                      <a:r>
                        <a:rPr lang="en-US" sz="1500" b="0" dirty="0">
                          <a:solidFill>
                            <a:schemeClr val="bg1"/>
                          </a:solidFill>
                        </a:rPr>
                        <a:t>Spain</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500" b="0" dirty="0">
                          <a:solidFill>
                            <a:schemeClr val="bg1"/>
                          </a:solidFill>
                        </a:rPr>
                        <a:t>1</a:t>
                      </a:r>
                    </a:p>
                  </a:txBody>
                  <a:tcPr marL="68580" marR="68580"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71827337"/>
                  </a:ext>
                </a:extLst>
              </a:tr>
              <a:tr h="515621">
                <a:tc>
                  <a:txBody>
                    <a:bodyPr/>
                    <a:lstStyle/>
                    <a:p>
                      <a:r>
                        <a:rPr lang="en-US" sz="1500" b="0" dirty="0">
                          <a:solidFill>
                            <a:schemeClr val="bg1"/>
                          </a:solidFill>
                        </a:rPr>
                        <a:t>United Arab Emirates</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500" b="0" dirty="0">
                          <a:solidFill>
                            <a:schemeClr val="bg1"/>
                          </a:solidFill>
                        </a:rPr>
                        <a:t>1</a:t>
                      </a:r>
                    </a:p>
                  </a:txBody>
                  <a:tcPr marL="68580" marR="68580"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16026830"/>
                  </a:ext>
                </a:extLst>
              </a:tr>
            </a:tbl>
          </a:graphicData>
        </a:graphic>
      </p:graphicFrame>
      <p:graphicFrame>
        <p:nvGraphicFramePr>
          <p:cNvPr id="18" name="Table 9">
            <a:extLst>
              <a:ext uri="{FF2B5EF4-FFF2-40B4-BE49-F238E27FC236}">
                <a16:creationId xmlns:a16="http://schemas.microsoft.com/office/drawing/2014/main" id="{E1CAA7A9-0030-4023-8089-935D37199123}"/>
              </a:ext>
            </a:extLst>
          </p:cNvPr>
          <p:cNvGraphicFramePr>
            <a:graphicFrameLocks noGrp="1"/>
          </p:cNvGraphicFramePr>
          <p:nvPr>
            <p:extLst>
              <p:ext uri="{D42A27DB-BD31-4B8C-83A1-F6EECF244321}">
                <p14:modId xmlns:p14="http://schemas.microsoft.com/office/powerpoint/2010/main" val="2461256573"/>
              </p:ext>
            </p:extLst>
          </p:nvPr>
        </p:nvGraphicFramePr>
        <p:xfrm>
          <a:off x="6795622" y="3226829"/>
          <a:ext cx="2080134" cy="891546"/>
        </p:xfrm>
        <a:graphic>
          <a:graphicData uri="http://schemas.openxmlformats.org/drawingml/2006/table">
            <a:tbl>
              <a:tblPr firstRow="1" bandRow="1">
                <a:tableStyleId>{5C22544A-7EE6-4342-B048-85BDC9FD1C3A}</a:tableStyleId>
              </a:tblPr>
              <a:tblGrid>
                <a:gridCol w="1551214">
                  <a:extLst>
                    <a:ext uri="{9D8B030D-6E8A-4147-A177-3AD203B41FA5}">
                      <a16:colId xmlns:a16="http://schemas.microsoft.com/office/drawing/2014/main" val="1564523686"/>
                    </a:ext>
                  </a:extLst>
                </a:gridCol>
                <a:gridCol w="528920">
                  <a:extLst>
                    <a:ext uri="{9D8B030D-6E8A-4147-A177-3AD203B41FA5}">
                      <a16:colId xmlns:a16="http://schemas.microsoft.com/office/drawing/2014/main" val="4061673354"/>
                    </a:ext>
                  </a:extLst>
                </a:gridCol>
              </a:tblGrid>
              <a:tr h="292101">
                <a:tc>
                  <a:txBody>
                    <a:bodyPr/>
                    <a:lstStyle/>
                    <a:p>
                      <a:r>
                        <a:rPr lang="en-US" sz="1500" b="0" dirty="0">
                          <a:solidFill>
                            <a:schemeClr val="bg1"/>
                          </a:solidFill>
                        </a:rPr>
                        <a:t>Japan</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6126"/>
                    </a:solidFill>
                  </a:tcPr>
                </a:tc>
                <a:tc>
                  <a:txBody>
                    <a:bodyPr/>
                    <a:lstStyle/>
                    <a:p>
                      <a:pPr algn="ctr"/>
                      <a:r>
                        <a:rPr lang="en-US" sz="1500" b="0" dirty="0">
                          <a:solidFill>
                            <a:schemeClr val="bg1"/>
                          </a:solidFill>
                        </a:rPr>
                        <a:t>1</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6126"/>
                    </a:solidFill>
                  </a:tcPr>
                </a:tc>
                <a:extLst>
                  <a:ext uri="{0D108BD9-81ED-4DB2-BD59-A6C34878D82A}">
                    <a16:rowId xmlns:a16="http://schemas.microsoft.com/office/drawing/2014/main" val="84625364"/>
                  </a:ext>
                </a:extLst>
              </a:tr>
              <a:tr h="292101">
                <a:tc>
                  <a:txBody>
                    <a:bodyPr/>
                    <a:lstStyle/>
                    <a:p>
                      <a:r>
                        <a:rPr lang="en-US" sz="1500" b="0" dirty="0">
                          <a:solidFill>
                            <a:schemeClr val="bg1"/>
                          </a:solidFill>
                        </a:rPr>
                        <a:t>Australia</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6126"/>
                    </a:solidFill>
                  </a:tcPr>
                </a:tc>
                <a:tc>
                  <a:txBody>
                    <a:bodyPr/>
                    <a:lstStyle/>
                    <a:p>
                      <a:pPr algn="ctr"/>
                      <a:r>
                        <a:rPr lang="en-US" sz="1500" b="0" dirty="0">
                          <a:solidFill>
                            <a:schemeClr val="bg1"/>
                          </a:solidFill>
                        </a:rPr>
                        <a:t>1</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6126"/>
                    </a:solidFill>
                  </a:tcPr>
                </a:tc>
                <a:extLst>
                  <a:ext uri="{0D108BD9-81ED-4DB2-BD59-A6C34878D82A}">
                    <a16:rowId xmlns:a16="http://schemas.microsoft.com/office/drawing/2014/main" val="625566922"/>
                  </a:ext>
                </a:extLst>
              </a:tr>
              <a:tr h="292101">
                <a:tc>
                  <a:txBody>
                    <a:bodyPr/>
                    <a:lstStyle/>
                    <a:p>
                      <a:r>
                        <a:rPr lang="en-US" sz="1500" b="0" dirty="0">
                          <a:solidFill>
                            <a:schemeClr val="bg1"/>
                          </a:solidFill>
                        </a:rPr>
                        <a:t>Hong Kong</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6126"/>
                    </a:solidFill>
                  </a:tcPr>
                </a:tc>
                <a:tc>
                  <a:txBody>
                    <a:bodyPr/>
                    <a:lstStyle/>
                    <a:p>
                      <a:pPr algn="ctr"/>
                      <a:r>
                        <a:rPr lang="en-US" sz="1500" b="0" dirty="0">
                          <a:solidFill>
                            <a:schemeClr val="bg1"/>
                          </a:solidFill>
                        </a:rPr>
                        <a:t>1</a:t>
                      </a:r>
                    </a:p>
                  </a:txBody>
                  <a:tcPr marL="68580" marR="68580" marT="34291" marB="342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6126"/>
                    </a:solidFill>
                  </a:tcPr>
                </a:tc>
                <a:extLst>
                  <a:ext uri="{0D108BD9-81ED-4DB2-BD59-A6C34878D82A}">
                    <a16:rowId xmlns:a16="http://schemas.microsoft.com/office/drawing/2014/main" val="4291558105"/>
                  </a:ext>
                </a:extLst>
              </a:tr>
            </a:tbl>
          </a:graphicData>
        </a:graphic>
      </p:graphicFrame>
    </p:spTree>
    <p:extLst>
      <p:ext uri="{BB962C8B-B14F-4D97-AF65-F5344CB8AC3E}">
        <p14:creationId xmlns:p14="http://schemas.microsoft.com/office/powerpoint/2010/main" val="2472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4EE6EF5-B65C-4160-91DF-EA612099194C}"/>
              </a:ext>
            </a:extLst>
          </p:cNvPr>
          <p:cNvGraphicFramePr/>
          <p:nvPr>
            <p:extLst>
              <p:ext uri="{D42A27DB-BD31-4B8C-83A1-F6EECF244321}">
                <p14:modId xmlns:p14="http://schemas.microsoft.com/office/powerpoint/2010/main" val="3971814220"/>
              </p:ext>
            </p:extLst>
          </p:nvPr>
        </p:nvGraphicFramePr>
        <p:xfrm>
          <a:off x="530679" y="1210017"/>
          <a:ext cx="8082643" cy="385564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DD24898-DD09-4081-8757-17E7C52B950C}"/>
              </a:ext>
            </a:extLst>
          </p:cNvPr>
          <p:cNvSpPr txBox="1"/>
          <p:nvPr/>
        </p:nvSpPr>
        <p:spPr>
          <a:xfrm>
            <a:off x="1922269" y="428946"/>
            <a:ext cx="4719177" cy="461665"/>
          </a:xfrm>
          <a:prstGeom prst="rect">
            <a:avLst/>
          </a:prstGeom>
          <a:noFill/>
        </p:spPr>
        <p:txBody>
          <a:bodyPr wrap="none" rtlCol="0">
            <a:spAutoFit/>
          </a:bodyPr>
          <a:lstStyle/>
          <a:p>
            <a:r>
              <a:rPr lang="en-US" sz="2400" b="1" dirty="0"/>
              <a:t>Leaders by Library Type (n=29)</a:t>
            </a:r>
          </a:p>
        </p:txBody>
      </p:sp>
    </p:spTree>
    <p:extLst>
      <p:ext uri="{BB962C8B-B14F-4D97-AF65-F5344CB8AC3E}">
        <p14:creationId xmlns:p14="http://schemas.microsoft.com/office/powerpoint/2010/main" val="13796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9D15927-3885-7348-BF3A-832A94C40A3C}"/>
              </a:ext>
            </a:extLst>
          </p:cNvPr>
          <p:cNvSpPr>
            <a:spLocks noGrp="1"/>
          </p:cNvSpPr>
          <p:nvPr>
            <p:ph type="body" sz="quarter" idx="13"/>
          </p:nvPr>
        </p:nvSpPr>
        <p:spPr/>
        <p:txBody>
          <a:bodyPr/>
          <a:lstStyle/>
          <a:p>
            <a:r>
              <a:rPr lang="en-US" dirty="0"/>
              <a:t>The New Model Library</a:t>
            </a:r>
          </a:p>
        </p:txBody>
      </p:sp>
      <p:cxnSp>
        <p:nvCxnSpPr>
          <p:cNvPr id="15" name="Straight Connector 14">
            <a:extLst>
              <a:ext uri="{FF2B5EF4-FFF2-40B4-BE49-F238E27FC236}">
                <a16:creationId xmlns:a16="http://schemas.microsoft.com/office/drawing/2014/main" id="{0E9A9E44-9542-8047-A36B-55A6115DFBFB}"/>
              </a:ext>
            </a:extLst>
          </p:cNvPr>
          <p:cNvCxnSpPr>
            <a:cxnSpLocks/>
          </p:cNvCxnSpPr>
          <p:nvPr/>
        </p:nvCxnSpPr>
        <p:spPr>
          <a:xfrm>
            <a:off x="609600" y="2288066"/>
            <a:ext cx="7419703" cy="0"/>
          </a:xfrm>
          <a:prstGeom prst="line">
            <a:avLst/>
          </a:prstGeom>
          <a:ln w="57150">
            <a:gradFill>
              <a:gsLst>
                <a:gs pos="0">
                  <a:schemeClr val="accent1"/>
                </a:gs>
                <a:gs pos="50000">
                  <a:srgbClr val="007DBA"/>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0AAFB32-1A9A-1744-A68F-E2E16C9C35EA}"/>
              </a:ext>
            </a:extLst>
          </p:cNvPr>
          <p:cNvSpPr/>
          <p:nvPr/>
        </p:nvSpPr>
        <p:spPr>
          <a:xfrm>
            <a:off x="586321" y="1285604"/>
            <a:ext cx="2034415" cy="320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F9CCF90-25D5-2045-9B8D-4D8E0AA9878C}"/>
              </a:ext>
            </a:extLst>
          </p:cNvPr>
          <p:cNvSpPr/>
          <p:nvPr/>
        </p:nvSpPr>
        <p:spPr>
          <a:xfrm>
            <a:off x="6471011" y="1285604"/>
            <a:ext cx="1688920" cy="320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9880A54-D989-C24B-8CB9-319D176BC377}"/>
              </a:ext>
            </a:extLst>
          </p:cNvPr>
          <p:cNvSpPr/>
          <p:nvPr/>
        </p:nvSpPr>
        <p:spPr>
          <a:xfrm>
            <a:off x="3614057" y="1285603"/>
            <a:ext cx="1907177" cy="3205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8156E4-445A-794C-8AA5-18C9446C00E4}"/>
              </a:ext>
            </a:extLst>
          </p:cNvPr>
          <p:cNvSpPr txBox="1"/>
          <p:nvPr/>
        </p:nvSpPr>
        <p:spPr>
          <a:xfrm>
            <a:off x="340787" y="3447491"/>
            <a:ext cx="2149865" cy="830997"/>
          </a:xfrm>
          <a:prstGeom prst="rect">
            <a:avLst/>
          </a:prstGeom>
          <a:noFill/>
        </p:spPr>
        <p:txBody>
          <a:bodyPr wrap="square" rtlCol="0">
            <a:spAutoFit/>
          </a:bodyPr>
          <a:lstStyle/>
          <a:p>
            <a:pPr algn="ctr"/>
            <a:r>
              <a:rPr lang="en-US" sz="2400" b="1" dirty="0">
                <a:solidFill>
                  <a:schemeClr val="accent1"/>
                </a:solidFill>
              </a:rPr>
              <a:t>Work experiences</a:t>
            </a:r>
          </a:p>
        </p:txBody>
      </p:sp>
      <p:sp>
        <p:nvSpPr>
          <p:cNvPr id="21" name="TextBox 20">
            <a:extLst>
              <a:ext uri="{FF2B5EF4-FFF2-40B4-BE49-F238E27FC236}">
                <a16:creationId xmlns:a16="http://schemas.microsoft.com/office/drawing/2014/main" id="{A8A6B536-D4CB-2A4E-A936-C05352B96FB8}"/>
              </a:ext>
            </a:extLst>
          </p:cNvPr>
          <p:cNvSpPr txBox="1"/>
          <p:nvPr/>
        </p:nvSpPr>
        <p:spPr>
          <a:xfrm>
            <a:off x="6401951" y="3447490"/>
            <a:ext cx="2401262" cy="830997"/>
          </a:xfrm>
          <a:prstGeom prst="rect">
            <a:avLst/>
          </a:prstGeom>
          <a:noFill/>
        </p:spPr>
        <p:txBody>
          <a:bodyPr wrap="square" rtlCol="0">
            <a:spAutoFit/>
          </a:bodyPr>
          <a:lstStyle/>
          <a:p>
            <a:pPr algn="ctr"/>
            <a:r>
              <a:rPr lang="en-US" sz="2400" b="1" dirty="0">
                <a:solidFill>
                  <a:schemeClr val="accent2"/>
                </a:solidFill>
              </a:rPr>
              <a:t>Engagement experiences</a:t>
            </a:r>
          </a:p>
        </p:txBody>
      </p:sp>
      <p:sp>
        <p:nvSpPr>
          <p:cNvPr id="22" name="TextBox 21">
            <a:extLst>
              <a:ext uri="{FF2B5EF4-FFF2-40B4-BE49-F238E27FC236}">
                <a16:creationId xmlns:a16="http://schemas.microsoft.com/office/drawing/2014/main" id="{4CF23654-35DB-E049-A018-B03788CD602A}"/>
              </a:ext>
            </a:extLst>
          </p:cNvPr>
          <p:cNvSpPr txBox="1"/>
          <p:nvPr/>
        </p:nvSpPr>
        <p:spPr>
          <a:xfrm>
            <a:off x="3371369" y="3447490"/>
            <a:ext cx="2401262" cy="830997"/>
          </a:xfrm>
          <a:prstGeom prst="rect">
            <a:avLst/>
          </a:prstGeom>
          <a:noFill/>
        </p:spPr>
        <p:txBody>
          <a:bodyPr wrap="square" rtlCol="0">
            <a:spAutoFit/>
          </a:bodyPr>
          <a:lstStyle/>
          <a:p>
            <a:pPr algn="ctr"/>
            <a:r>
              <a:rPr lang="en-US" sz="2400" b="1" dirty="0">
                <a:solidFill>
                  <a:srgbClr val="007DBA"/>
                </a:solidFill>
              </a:rPr>
              <a:t>Collections experiences</a:t>
            </a:r>
          </a:p>
        </p:txBody>
      </p:sp>
      <p:pic>
        <p:nvPicPr>
          <p:cNvPr id="28" name="Graphic 27">
            <a:extLst>
              <a:ext uri="{FF2B5EF4-FFF2-40B4-BE49-F238E27FC236}">
                <a16:creationId xmlns:a16="http://schemas.microsoft.com/office/drawing/2014/main" id="{52FCFDB4-E5E2-3F41-ABE2-44451F9F825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7404" t="17838" r="8678" b="19048"/>
          <a:stretch/>
        </p:blipFill>
        <p:spPr>
          <a:xfrm>
            <a:off x="541867" y="1505964"/>
            <a:ext cx="2015066" cy="1515533"/>
          </a:xfrm>
          <a:prstGeom prst="rect">
            <a:avLst/>
          </a:prstGeom>
        </p:spPr>
      </p:pic>
      <p:pic>
        <p:nvPicPr>
          <p:cNvPr id="29" name="Graphic 28">
            <a:extLst>
              <a:ext uri="{FF2B5EF4-FFF2-40B4-BE49-F238E27FC236}">
                <a16:creationId xmlns:a16="http://schemas.microsoft.com/office/drawing/2014/main" id="{D26C7ACB-FC3D-A844-B769-7E30659BE2C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711" t="17475" r="12342" b="14121"/>
          <a:stretch/>
        </p:blipFill>
        <p:spPr>
          <a:xfrm>
            <a:off x="6539832" y="1466799"/>
            <a:ext cx="1943768" cy="1642533"/>
          </a:xfrm>
          <a:prstGeom prst="rect">
            <a:avLst/>
          </a:prstGeom>
        </p:spPr>
      </p:pic>
      <p:pic>
        <p:nvPicPr>
          <p:cNvPr id="30" name="Graphic 29">
            <a:extLst>
              <a:ext uri="{FF2B5EF4-FFF2-40B4-BE49-F238E27FC236}">
                <a16:creationId xmlns:a16="http://schemas.microsoft.com/office/drawing/2014/main" id="{72EF6DFE-E661-0449-AECC-BD99712CE2A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3330" t="12036" r="13330" b="12157"/>
          <a:stretch/>
        </p:blipFill>
        <p:spPr>
          <a:xfrm>
            <a:off x="3691467" y="1505964"/>
            <a:ext cx="1761066" cy="1820334"/>
          </a:xfrm>
          <a:prstGeom prst="rect">
            <a:avLst/>
          </a:prstGeom>
        </p:spPr>
      </p:pic>
      <p:sp>
        <p:nvSpPr>
          <p:cNvPr id="2" name="TextBox 1">
            <a:extLst>
              <a:ext uri="{FF2B5EF4-FFF2-40B4-BE49-F238E27FC236}">
                <a16:creationId xmlns:a16="http://schemas.microsoft.com/office/drawing/2014/main" id="{8D660CB5-E390-006E-DFCB-142CA75A38BE}"/>
              </a:ext>
            </a:extLst>
          </p:cNvPr>
          <p:cNvSpPr txBox="1"/>
          <p:nvPr/>
        </p:nvSpPr>
        <p:spPr>
          <a:xfrm>
            <a:off x="6766560" y="157472"/>
            <a:ext cx="2377440" cy="646331"/>
          </a:xfrm>
          <a:prstGeom prst="rect">
            <a:avLst/>
          </a:prstGeom>
          <a:noFill/>
        </p:spPr>
        <p:txBody>
          <a:bodyPr wrap="square" rtlCol="0">
            <a:spAutoFit/>
          </a:bodyPr>
          <a:lstStyle/>
          <a:p>
            <a:r>
              <a:rPr lang="en-US" sz="1800" b="1" dirty="0">
                <a:solidFill>
                  <a:srgbClr val="1F497D"/>
                </a:solidFill>
                <a:hlinkClick r:id="rId9">
                  <a:extLst>
                    <a:ext uri="{A12FA001-AC4F-418D-AE19-62706E023703}">
                      <ahyp:hlinkClr xmlns:ahyp="http://schemas.microsoft.com/office/drawing/2018/hyperlinkcolor" val="tx"/>
                    </a:ext>
                  </a:extLst>
                </a:hlinkClick>
              </a:rPr>
              <a:t>oc.lc/</a:t>
            </a:r>
            <a:r>
              <a:rPr lang="en-US" sz="1800" b="1" dirty="0" err="1">
                <a:solidFill>
                  <a:srgbClr val="1F497D"/>
                </a:solidFill>
                <a:hlinkClick r:id="rId9">
                  <a:extLst>
                    <a:ext uri="{A12FA001-AC4F-418D-AE19-62706E023703}">
                      <ahyp:hlinkClr xmlns:ahyp="http://schemas.microsoft.com/office/drawing/2018/hyperlinkcolor" val="tx"/>
                    </a:ext>
                  </a:extLst>
                </a:hlinkClick>
              </a:rPr>
              <a:t>nml</a:t>
            </a:r>
            <a:r>
              <a:rPr lang="en-US" sz="1800" b="1" dirty="0">
                <a:solidFill>
                  <a:srgbClr val="1F497D"/>
                </a:solidFill>
                <a:hlinkClick r:id="rId9">
                  <a:extLst>
                    <a:ext uri="{A12FA001-AC4F-418D-AE19-62706E023703}">
                      <ahyp:hlinkClr xmlns:ahyp="http://schemas.microsoft.com/office/drawing/2018/hyperlinkcolor" val="tx"/>
                    </a:ext>
                  </a:extLst>
                </a:hlinkClick>
              </a:rPr>
              <a:t>-briefing</a:t>
            </a:r>
            <a:endParaRPr lang="en-US" sz="1800" b="1" dirty="0">
              <a:solidFill>
                <a:srgbClr val="1F497D"/>
              </a:solidFill>
            </a:endParaRPr>
          </a:p>
          <a:p>
            <a:endParaRPr lang="en-US" dirty="0"/>
          </a:p>
        </p:txBody>
      </p:sp>
    </p:spTree>
    <p:extLst>
      <p:ext uri="{BB962C8B-B14F-4D97-AF65-F5344CB8AC3E}">
        <p14:creationId xmlns:p14="http://schemas.microsoft.com/office/powerpoint/2010/main" val="27300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hape&#10;&#10;Description automatically generated">
            <a:extLst>
              <a:ext uri="{FF2B5EF4-FFF2-40B4-BE49-F238E27FC236}">
                <a16:creationId xmlns:a16="http://schemas.microsoft.com/office/drawing/2014/main" id="{B69E4EE1-A8AE-48A4-ADD7-E08F2A547A9B}"/>
              </a:ext>
            </a:extLst>
          </p:cNvPr>
          <p:cNvPicPr>
            <a:picLocks noGrp="1" noChangeAspect="1"/>
          </p:cNvPicPr>
          <p:nvPr>
            <p:ph idx="1"/>
          </p:nvPr>
        </p:nvPicPr>
        <p:blipFill>
          <a:blip r:embed="rId3"/>
          <a:stretch>
            <a:fillRect/>
          </a:stretch>
        </p:blipFill>
        <p:spPr/>
      </p:pic>
      <p:pic>
        <p:nvPicPr>
          <p:cNvPr id="7" name="Picture 6" descr="A picture containing shape&#10;&#10;Description automatically generated">
            <a:extLst>
              <a:ext uri="{FF2B5EF4-FFF2-40B4-BE49-F238E27FC236}">
                <a16:creationId xmlns:a16="http://schemas.microsoft.com/office/drawing/2014/main" id="{1803F948-1B0F-4672-B2B7-30689656E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03" y="0"/>
            <a:ext cx="9829071" cy="5143880"/>
          </a:xfrm>
          <a:prstGeom prst="rect">
            <a:avLst/>
          </a:prstGeom>
        </p:spPr>
      </p:pic>
    </p:spTree>
    <p:extLst>
      <p:ext uri="{BB962C8B-B14F-4D97-AF65-F5344CB8AC3E}">
        <p14:creationId xmlns:p14="http://schemas.microsoft.com/office/powerpoint/2010/main" val="278392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7220DFD2-3406-C846-A76F-31DB1A47AE58}"/>
              </a:ext>
            </a:extLst>
          </p:cNvPr>
          <p:cNvSpPr txBox="1">
            <a:spLocks/>
          </p:cNvSpPr>
          <p:nvPr/>
        </p:nvSpPr>
        <p:spPr>
          <a:xfrm>
            <a:off x="1428741" y="343304"/>
            <a:ext cx="7351193" cy="686442"/>
          </a:xfrm>
          <a:prstGeom prst="rect">
            <a:avLst/>
          </a:prstGeom>
        </p:spPr>
        <p:txBody>
          <a:bodyPr vert="horz"/>
          <a:lstStyle>
            <a:lvl1pPr marL="0" indent="0" algn="l" defTabSz="457189" rtl="0" eaLnBrk="1" latinLnBrk="0" hangingPunct="1">
              <a:spcBef>
                <a:spcPct val="20000"/>
              </a:spcBef>
              <a:buFont typeface="Arial"/>
              <a:buNone/>
              <a:defRPr sz="3600" b="1" kern="1200" baseline="0">
                <a:solidFill>
                  <a:schemeClr val="tx2"/>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accent1"/>
                </a:solidFill>
              </a:rPr>
              <a:t>Work experiences</a:t>
            </a:r>
          </a:p>
        </p:txBody>
      </p:sp>
      <p:sp>
        <p:nvSpPr>
          <p:cNvPr id="17" name="Text Placeholder 3">
            <a:extLst>
              <a:ext uri="{FF2B5EF4-FFF2-40B4-BE49-F238E27FC236}">
                <a16:creationId xmlns:a16="http://schemas.microsoft.com/office/drawing/2014/main" id="{D628661E-1BB3-7746-9C84-EE9E2F06D0CC}"/>
              </a:ext>
            </a:extLst>
          </p:cNvPr>
          <p:cNvSpPr txBox="1">
            <a:spLocks/>
          </p:cNvSpPr>
          <p:nvPr/>
        </p:nvSpPr>
        <p:spPr>
          <a:xfrm>
            <a:off x="352426" y="1172248"/>
            <a:ext cx="8439912" cy="3356378"/>
          </a:xfrm>
          <a:prstGeom prst="rect">
            <a:avLst/>
          </a:prstGeom>
        </p:spPr>
        <p:txBody>
          <a:bodyPr vert="horz"/>
          <a:lstStyle>
            <a:lvl1pPr marL="342891" indent="-342891" algn="l" defTabSz="457189" rtl="0" eaLnBrk="1" latinLnBrk="0" hangingPunct="1">
              <a:spcBef>
                <a:spcPct val="20000"/>
              </a:spcBef>
              <a:buFont typeface="Arial"/>
              <a:buChar char="•"/>
              <a:defRPr sz="2400" kern="1200" baseline="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charset="0"/>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Arial" charset="0"/>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14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2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1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100" kern="1200">
                <a:solidFill>
                  <a:schemeClr val="tx1"/>
                </a:solidFill>
                <a:latin typeface="+mn-lt"/>
                <a:ea typeface="+mn-ea"/>
                <a:cs typeface="+mn-cs"/>
              </a:defRPr>
            </a:lvl9pPr>
          </a:lstStyle>
          <a:p>
            <a:pPr marL="0" indent="0">
              <a:buFont typeface="Arial"/>
              <a:buNone/>
            </a:pPr>
            <a:r>
              <a:rPr lang="en-US" b="1" dirty="0"/>
              <a:t>Embrace work flexibility</a:t>
            </a:r>
          </a:p>
          <a:p>
            <a:pPr marL="0" indent="0">
              <a:buFont typeface="Arial"/>
              <a:buNone/>
            </a:pPr>
            <a:endParaRPr lang="en-US" b="1" dirty="0"/>
          </a:p>
          <a:p>
            <a:pPr marL="0" indent="0">
              <a:buNone/>
            </a:pPr>
            <a:r>
              <a:rPr lang="en-US" b="1" dirty="0"/>
              <a:t>Focus on staff’s well-being</a:t>
            </a:r>
          </a:p>
          <a:p>
            <a:pPr marL="0" indent="0">
              <a:buFont typeface="Arial"/>
              <a:buNone/>
            </a:pPr>
            <a:endParaRPr lang="en-US" b="1" dirty="0"/>
          </a:p>
          <a:p>
            <a:pPr marL="0" indent="0">
              <a:buFont typeface="Arial"/>
              <a:buNone/>
            </a:pPr>
            <a:r>
              <a:rPr lang="en-US" b="1" dirty="0"/>
              <a:t>Train for the future</a:t>
            </a:r>
          </a:p>
          <a:p>
            <a:pPr marL="0" indent="0">
              <a:buFont typeface="Arial"/>
              <a:buNone/>
            </a:pPr>
            <a:endParaRPr lang="en-US" b="1" dirty="0"/>
          </a:p>
          <a:p>
            <a:pPr marL="0" indent="0">
              <a:buFont typeface="Arial"/>
              <a:buNone/>
            </a:pPr>
            <a:r>
              <a:rPr lang="en-US" b="1" dirty="0"/>
              <a:t>Challenge traditional divisions of labor</a:t>
            </a:r>
          </a:p>
        </p:txBody>
      </p:sp>
      <p:cxnSp>
        <p:nvCxnSpPr>
          <p:cNvPr id="19" name="Straight Connector 18">
            <a:extLst>
              <a:ext uri="{FF2B5EF4-FFF2-40B4-BE49-F238E27FC236}">
                <a16:creationId xmlns:a16="http://schemas.microsoft.com/office/drawing/2014/main" id="{45DD9EC0-7F74-8E49-945B-79756CA1E036}"/>
              </a:ext>
            </a:extLst>
          </p:cNvPr>
          <p:cNvCxnSpPr>
            <a:cxnSpLocks/>
          </p:cNvCxnSpPr>
          <p:nvPr/>
        </p:nvCxnSpPr>
        <p:spPr>
          <a:xfrm>
            <a:off x="352044" y="1840673"/>
            <a:ext cx="8439912" cy="0"/>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06FBAEF-A294-E746-BD3D-1F6BB3D9DDFA}"/>
              </a:ext>
            </a:extLst>
          </p:cNvPr>
          <p:cNvCxnSpPr>
            <a:cxnSpLocks/>
          </p:cNvCxnSpPr>
          <p:nvPr/>
        </p:nvCxnSpPr>
        <p:spPr>
          <a:xfrm>
            <a:off x="352044" y="2731323"/>
            <a:ext cx="8439912" cy="0"/>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8C2EFFA-7E3B-F64F-9A0D-0671D3959F18}"/>
              </a:ext>
            </a:extLst>
          </p:cNvPr>
          <p:cNvCxnSpPr>
            <a:cxnSpLocks/>
          </p:cNvCxnSpPr>
          <p:nvPr/>
        </p:nvCxnSpPr>
        <p:spPr>
          <a:xfrm>
            <a:off x="352044" y="3633848"/>
            <a:ext cx="8439912" cy="0"/>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2F78FD76-F8E9-7B45-A31F-AA64A434E41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7404" t="17838" r="8678" b="19048"/>
          <a:stretch/>
        </p:blipFill>
        <p:spPr>
          <a:xfrm>
            <a:off x="317156" y="241706"/>
            <a:ext cx="1006999" cy="757364"/>
          </a:xfrm>
          <a:prstGeom prst="rect">
            <a:avLst/>
          </a:prstGeom>
        </p:spPr>
      </p:pic>
    </p:spTree>
    <p:extLst>
      <p:ext uri="{BB962C8B-B14F-4D97-AF65-F5344CB8AC3E}">
        <p14:creationId xmlns:p14="http://schemas.microsoft.com/office/powerpoint/2010/main" val="5560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8E82838-1FD4-7C44-A763-61EA374B123F}"/>
              </a:ext>
            </a:extLst>
          </p:cNvPr>
          <p:cNvSpPr/>
          <p:nvPr/>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0755A2B7-C63F-D14E-ACE3-C2C305BCF0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5627" t="20070" r="6000" b="23080"/>
          <a:stretch/>
        </p:blipFill>
        <p:spPr>
          <a:xfrm>
            <a:off x="1" y="0"/>
            <a:ext cx="9144000" cy="5143500"/>
          </a:xfrm>
          <a:prstGeom prst="rect">
            <a:avLst/>
          </a:prstGeom>
        </p:spPr>
      </p:pic>
      <p:pic>
        <p:nvPicPr>
          <p:cNvPr id="29" name="Picture 5">
            <a:extLst>
              <a:ext uri="{FF2B5EF4-FFF2-40B4-BE49-F238E27FC236}">
                <a16:creationId xmlns:a16="http://schemas.microsoft.com/office/drawing/2014/main" id="{49821EC3-6D72-9049-AA57-4E86E105F23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7">
            <a:extLst>
              <a:ext uri="{FF2B5EF4-FFF2-40B4-BE49-F238E27FC236}">
                <a16:creationId xmlns:a16="http://schemas.microsoft.com/office/drawing/2014/main" id="{71F7E7E5-D373-114A-9101-C4BD24466241}"/>
              </a:ext>
            </a:extLst>
          </p:cNvPr>
          <p:cNvSpPr txBox="1">
            <a:spLocks/>
          </p:cNvSpPr>
          <p:nvPr/>
        </p:nvSpPr>
        <p:spPr>
          <a:xfrm>
            <a:off x="340786" y="106495"/>
            <a:ext cx="8439148" cy="4930510"/>
          </a:xfrm>
          <a:prstGeom prst="rect">
            <a:avLst/>
          </a:prstGeom>
        </p:spPr>
        <p:txBody>
          <a:bodyPr vert="horz" anchor="ct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spcAft>
                <a:spcPts val="1200"/>
              </a:spcAft>
              <a:buNone/>
            </a:pPr>
            <a:r>
              <a:rPr lang="en-US" sz="2400" b="1" dirty="0">
                <a:solidFill>
                  <a:schemeClr val="bg1"/>
                </a:solidFill>
                <a:effectLst>
                  <a:outerShdw blurRad="50800" dist="38100" dir="2700000" algn="tl" rotWithShape="0">
                    <a:prstClr val="black">
                      <a:alpha val="60000"/>
                    </a:prstClr>
                  </a:outerShdw>
                </a:effectLst>
                <a:latin typeface="Arial" panose="020B0604020202020204" pitchFamily="34" charset="0"/>
                <a:ea typeface="Calibri" panose="020F0502020204030204" pitchFamily="34" charset="0"/>
              </a:rPr>
              <a:t>“I think it's proved a lesson to a lot of colleagues that they can do their [jobs] perhaps even more effectively by being more flexible in the way that they're working. At a practical level, that will be an interesting one</a:t>
            </a:r>
            <a:r>
              <a:rPr lang="en-US" b="1" dirty="0">
                <a:solidFill>
                  <a:schemeClr val="bg1"/>
                </a:solidFill>
                <a:effectLst>
                  <a:outerShdw blurRad="50800" dist="38100" dir="2700000" algn="tl" rotWithShape="0">
                    <a:prstClr val="black">
                      <a:alpha val="60000"/>
                    </a:prstClr>
                  </a:outerShdw>
                </a:effectLst>
                <a:ea typeface="Calibri" panose="020F0502020204030204" pitchFamily="34" charset="0"/>
                <a:cs typeface="Times New Roman" panose="02020603050405020304" pitchFamily="18" charset="0"/>
              </a:rPr>
              <a:t>…</a:t>
            </a:r>
            <a:r>
              <a:rPr lang="en-US" sz="2400" b="1" dirty="0">
                <a:solidFill>
                  <a:schemeClr val="bg1"/>
                </a:solidFill>
                <a:effectLst>
                  <a:outerShdw blurRad="50800" dist="38100" dir="2700000" algn="tl" rotWithShape="0">
                    <a:prstClr val="black">
                      <a:alpha val="60000"/>
                    </a:prstClr>
                  </a:outerShdw>
                </a:effectLst>
                <a:latin typeface="Arial" panose="020B0604020202020204" pitchFamily="34" charset="0"/>
                <a:ea typeface="Calibri" panose="020F0502020204030204" pitchFamily="34" charset="0"/>
              </a:rPr>
              <a:t>we'll start to see a lot more staff requesting flexible working, and how will we deal with that? Because we have a typically formalized structure where that happens.”</a:t>
            </a:r>
            <a:r>
              <a:rPr lang="en-US" b="1" dirty="0">
                <a:solidFill>
                  <a:schemeClr val="bg1"/>
                </a:solidFill>
                <a:effectLst>
                  <a:outerShdw blurRad="50800" dist="38100" dir="2700000" algn="tl" rotWithShape="0">
                    <a:prstClr val="black">
                      <a:alpha val="60000"/>
                    </a:prstClr>
                  </a:outerShdw>
                </a:effectLst>
              </a:rPr>
              <a:t> </a:t>
            </a:r>
          </a:p>
          <a:p>
            <a:pPr marL="0" indent="0">
              <a:buNone/>
            </a:pPr>
            <a:r>
              <a:rPr lang="en-US" sz="2000" i="1" dirty="0">
                <a:solidFill>
                  <a:schemeClr val="bg1"/>
                </a:solidFill>
                <a:effectLst>
                  <a:outerShdw blurRad="50800" dist="38100" dir="2700000" algn="tl" rotWithShape="0">
                    <a:prstClr val="black">
                      <a:alpha val="60000"/>
                    </a:prstClr>
                  </a:outerShdw>
                </a:effectLst>
                <a:latin typeface="Arial" panose="020B0604020202020204" pitchFamily="34" charset="0"/>
                <a:ea typeface="Calibri" panose="020F0502020204030204" pitchFamily="34" charset="0"/>
              </a:rPr>
              <a:t>Research university, United Kingdom</a:t>
            </a:r>
            <a:endParaRPr lang="en-US" i="1" dirty="0">
              <a:solidFill>
                <a:schemeClr val="bg1"/>
              </a:solidFill>
              <a:effectLst>
                <a:outerShdw blurRad="50800" dist="38100" dir="2700000" algn="tl" rotWithShape="0">
                  <a:prstClr val="black">
                    <a:alpha val="60000"/>
                  </a:prstClr>
                </a:outerShdw>
              </a:effectLst>
            </a:endParaRPr>
          </a:p>
        </p:txBody>
      </p:sp>
    </p:spTree>
    <p:extLst>
      <p:ext uri="{BB962C8B-B14F-4D97-AF65-F5344CB8AC3E}">
        <p14:creationId xmlns:p14="http://schemas.microsoft.com/office/powerpoint/2010/main" val="95013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C84EF51586334EA51980C2026598FA" ma:contentTypeVersion="13" ma:contentTypeDescription="Create a new document." ma:contentTypeScope="" ma:versionID="3ac1bcae2a7c689cad22db3a180b5cf8">
  <xsd:schema xmlns:xsd="http://www.w3.org/2001/XMLSchema" xmlns:xs="http://www.w3.org/2001/XMLSchema" xmlns:p="http://schemas.microsoft.com/office/2006/metadata/properties" xmlns:ns2="c908eeb5-9d00-41e0-9796-81e9ccc774c3" xmlns:ns3="0ac97d2b-64c0-48c1-b4f7-95a54c37de94" targetNamespace="http://schemas.microsoft.com/office/2006/metadata/properties" ma:root="true" ma:fieldsID="9d1c2b9bf78824573ffcb2e6f60841eb" ns2:_="" ns3:_="">
    <xsd:import namespace="c908eeb5-9d00-41e0-9796-81e9ccc774c3"/>
    <xsd:import namespace="0ac97d2b-64c0-48c1-b4f7-95a54c37de9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c97d2b-64c0-48c1-b4f7-95a54c37de9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E7E988F0-95B4-4FCA-A550-26E1636850FD}">
  <ds:schemaRefs>
    <ds:schemaRef ds:uri="http://purl.org/dc/elements/1.1/"/>
    <ds:schemaRef ds:uri="http://schemas.microsoft.com/office/2006/metadata/properties"/>
    <ds:schemaRef ds:uri="0ac97d2b-64c0-48c1-b4f7-95a54c37de94"/>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c908eeb5-9d00-41e0-9796-81e9ccc774c3"/>
    <ds:schemaRef ds:uri="http://www.w3.org/XML/1998/namespace"/>
    <ds:schemaRef ds:uri="http://purl.org/dc/terms/"/>
  </ds:schemaRefs>
</ds:datastoreItem>
</file>

<file path=customXml/itemProps3.xml><?xml version="1.0" encoding="utf-8"?>
<ds:datastoreItem xmlns:ds="http://schemas.openxmlformats.org/officeDocument/2006/customXml" ds:itemID="{8562CEFB-E4ED-48BE-A0D6-B66C195F8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0ac97d2b-64c0-48c1-b4f7-95a54c37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1489</Words>
  <Application>Microsoft Macintosh PowerPoint</Application>
  <PresentationFormat>On-screen Show (16:9)</PresentationFormat>
  <Paragraphs>126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the Working Enviroment: Visions of a New Model Library</dc:title>
  <dc:subject/>
  <dc:creator>Ixchel M. Faniel</dc:creator>
  <cp:keywords/>
  <dc:description/>
  <cp:lastModifiedBy>Shipengrover,JD</cp:lastModifiedBy>
  <cp:revision>79</cp:revision>
  <dcterms:created xsi:type="dcterms:W3CDTF">2021-03-22T07:29:13Z</dcterms:created>
  <dcterms:modified xsi:type="dcterms:W3CDTF">2022-08-01T19:48:35Z</dcterms:modified>
  <cp:category/>
</cp:coreProperties>
</file>