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5"/>
    <p:sldMasterId id="2147483676" r:id="rId6"/>
    <p:sldMasterId id="2147483704" r:id="rId7"/>
    <p:sldMasterId id="2147483648" r:id="rId8"/>
    <p:sldMasterId id="2147483691" r:id="rId9"/>
  </p:sldMasterIdLst>
  <p:notesMasterIdLst>
    <p:notesMasterId r:id="rId62"/>
  </p:notesMasterIdLst>
  <p:sldIdLst>
    <p:sldId id="475" r:id="rId10"/>
    <p:sldId id="620" r:id="rId11"/>
    <p:sldId id="513" r:id="rId12"/>
    <p:sldId id="463" r:id="rId13"/>
    <p:sldId id="584" r:id="rId14"/>
    <p:sldId id="452" r:id="rId15"/>
    <p:sldId id="586" r:id="rId16"/>
    <p:sldId id="466" r:id="rId17"/>
    <p:sldId id="256" r:id="rId18"/>
    <p:sldId id="260" r:id="rId19"/>
    <p:sldId id="262" r:id="rId20"/>
    <p:sldId id="259" r:id="rId21"/>
    <p:sldId id="258" r:id="rId22"/>
    <p:sldId id="269" r:id="rId23"/>
    <p:sldId id="257" r:id="rId24"/>
    <p:sldId id="267" r:id="rId25"/>
    <p:sldId id="264" r:id="rId26"/>
    <p:sldId id="265" r:id="rId27"/>
    <p:sldId id="270" r:id="rId28"/>
    <p:sldId id="468" r:id="rId29"/>
    <p:sldId id="587" r:id="rId30"/>
    <p:sldId id="596" r:id="rId31"/>
    <p:sldId id="624" r:id="rId32"/>
    <p:sldId id="625" r:id="rId33"/>
    <p:sldId id="597" r:id="rId34"/>
    <p:sldId id="629" r:id="rId35"/>
    <p:sldId id="634" r:id="rId36"/>
    <p:sldId id="644" r:id="rId37"/>
    <p:sldId id="637" r:id="rId38"/>
    <p:sldId id="636" r:id="rId39"/>
    <p:sldId id="638" r:id="rId40"/>
    <p:sldId id="639" r:id="rId41"/>
    <p:sldId id="640" r:id="rId42"/>
    <p:sldId id="641" r:id="rId43"/>
    <p:sldId id="642" r:id="rId44"/>
    <p:sldId id="643" r:id="rId45"/>
    <p:sldId id="646" r:id="rId46"/>
    <p:sldId id="652" r:id="rId47"/>
    <p:sldId id="648" r:id="rId48"/>
    <p:sldId id="650" r:id="rId49"/>
    <p:sldId id="651" r:id="rId50"/>
    <p:sldId id="655" r:id="rId51"/>
    <p:sldId id="654" r:id="rId52"/>
    <p:sldId id="653" r:id="rId53"/>
    <p:sldId id="658" r:id="rId54"/>
    <p:sldId id="660" r:id="rId55"/>
    <p:sldId id="665" r:id="rId56"/>
    <p:sldId id="670" r:id="rId57"/>
    <p:sldId id="626" r:id="rId58"/>
    <p:sldId id="589" r:id="rId59"/>
    <p:sldId id="619" r:id="rId60"/>
    <p:sldId id="360"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87A1133-7693-6EBD-3B9C-D0EF0D43736E}" name="Procaccini,Mercy" initials="Pr" userId="S::procaccm@oclc.org::697e3a93-9001-4a7c-b31b-20c7ff55e346" providerId="AD"/>
  <p188:author id="{BB9F5457-60A4-78CD-8776-271C5A87D7FC}" name="Massie,Dennis" initials="Ma" userId="S::massied@oclc.org::6797fb21-a2ac-4e66-9a92-7e01196bbc7c" providerId="AD"/>
  <p188:author id="{AC46058E-1A99-6A3A-57BF-473614CE1A3C}" name="Weber,Chela" initials="W" userId="S::weberc@oclc.org::1796caba-cad1-401f-b5a3-90356203831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0" d="100"/>
          <a:sy n="80" d="100"/>
        </p:scale>
        <p:origin x="66" y="6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presProps" Target="presProp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61" Type="http://schemas.openxmlformats.org/officeDocument/2006/relationships/slide" Target="slides/slide52.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viewProps" Target="viewProps.xml"/><Relationship Id="rId8" Type="http://schemas.openxmlformats.org/officeDocument/2006/relationships/slideMaster" Target="slideMasters/slideMaster4.xml"/><Relationship Id="rId51" Type="http://schemas.openxmlformats.org/officeDocument/2006/relationships/slide" Target="slides/slide42.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microsoft.com/office/2018/10/relationships/authors" Target="author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Filled requests </a:t>
            </a:r>
            <a:r>
              <a:rPr lang="en-US" sz="1800"/>
              <a:t>2017-2021</a:t>
            </a:r>
            <a:endParaRPr lang="en-US"/>
          </a:p>
        </c:rich>
      </c:tx>
      <c:overlay val="0"/>
      <c:spPr>
        <a:noFill/>
        <a:ln w="19050">
          <a:solidFill>
            <a:schemeClr val="tx1"/>
          </a:solid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Filled requests 2017-2021</c:v>
                </c:pt>
              </c:strCache>
            </c:strRef>
          </c:tx>
          <c:spPr>
            <a:ln>
              <a:solidFill>
                <a:schemeClr val="tx1"/>
              </a:solidFill>
            </a:ln>
          </c:spPr>
          <c:dPt>
            <c:idx val="0"/>
            <c:bubble3D val="0"/>
            <c:spPr>
              <a:solidFill>
                <a:schemeClr val="accent1"/>
              </a:solidFill>
              <a:ln w="19050">
                <a:solidFill>
                  <a:schemeClr val="tx1"/>
                </a:solidFill>
              </a:ln>
              <a:effectLst/>
            </c:spPr>
            <c:extLst>
              <c:ext xmlns:c16="http://schemas.microsoft.com/office/drawing/2014/chart" uri="{C3380CC4-5D6E-409C-BE32-E72D297353CC}">
                <c16:uniqueId val="{00000001-36C9-4BA1-8956-964E87D5D176}"/>
              </c:ext>
            </c:extLst>
          </c:dPt>
          <c:dPt>
            <c:idx val="1"/>
            <c:bubble3D val="0"/>
            <c:spPr>
              <a:solidFill>
                <a:schemeClr val="accent2"/>
              </a:solidFill>
              <a:ln w="19050">
                <a:solidFill>
                  <a:schemeClr val="tx1"/>
                </a:solidFill>
              </a:ln>
              <a:effectLst/>
            </c:spPr>
            <c:extLst>
              <c:ext xmlns:c16="http://schemas.microsoft.com/office/drawing/2014/chart" uri="{C3380CC4-5D6E-409C-BE32-E72D297353CC}">
                <c16:uniqueId val="{00000003-36C9-4BA1-8956-964E87D5D176}"/>
              </c:ext>
            </c:extLst>
          </c:dPt>
          <c:dPt>
            <c:idx val="2"/>
            <c:bubble3D val="0"/>
            <c:spPr>
              <a:solidFill>
                <a:schemeClr val="accent3"/>
              </a:solidFill>
              <a:ln w="19050">
                <a:solidFill>
                  <a:schemeClr val="tx1"/>
                </a:solidFill>
              </a:ln>
              <a:effectLst/>
            </c:spPr>
            <c:extLst>
              <c:ext xmlns:c16="http://schemas.microsoft.com/office/drawing/2014/chart" uri="{C3380CC4-5D6E-409C-BE32-E72D297353CC}">
                <c16:uniqueId val="{00000005-36C9-4BA1-8956-964E87D5D176}"/>
              </c:ext>
            </c:extLst>
          </c:dPt>
          <c:cat>
            <c:strRef>
              <c:f>Sheet1!$A$2:$A$4</c:f>
              <c:strCache>
                <c:ptCount val="3"/>
                <c:pt idx="0">
                  <c:v>Shared within proxy</c:v>
                </c:pt>
                <c:pt idx="1">
                  <c:v>Proxy borrower only</c:v>
                </c:pt>
                <c:pt idx="2">
                  <c:v>Proxy lender only</c:v>
                </c:pt>
              </c:strCache>
            </c:strRef>
          </c:cat>
          <c:val>
            <c:numRef>
              <c:f>Sheet1!$B$2:$B$4</c:f>
              <c:numCache>
                <c:formatCode>General</c:formatCode>
                <c:ptCount val="3"/>
                <c:pt idx="0">
                  <c:v>15.1</c:v>
                </c:pt>
                <c:pt idx="1">
                  <c:v>47.7</c:v>
                </c:pt>
                <c:pt idx="2">
                  <c:v>37.200000000000003</c:v>
                </c:pt>
              </c:numCache>
            </c:numRef>
          </c:val>
          <c:extLst>
            <c:ext xmlns:c16="http://schemas.microsoft.com/office/drawing/2014/chart" uri="{C3380CC4-5D6E-409C-BE32-E72D297353CC}">
              <c16:uniqueId val="{00000000-D37C-429C-AE8C-870A1DFB4453}"/>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7493ED-A856-D448-83AD-D63390E029A9}" type="datetimeFigureOut">
              <a:rPr lang="en-US" smtClean="0"/>
              <a:t>4/7/2023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0047A7-A58F-DC47-8F9E-53788BD5C98D}" type="slidenum">
              <a:rPr lang="en-US" smtClean="0"/>
              <a:t>‹#›</a:t>
            </a:fld>
            <a:endParaRPr lang="en-US"/>
          </a:p>
        </p:txBody>
      </p:sp>
    </p:spTree>
    <p:extLst>
      <p:ext uri="{BB962C8B-B14F-4D97-AF65-F5344CB8AC3E}">
        <p14:creationId xmlns:p14="http://schemas.microsoft.com/office/powerpoint/2010/main" val="1677108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3300413"/>
            <a:ext cx="7315200" cy="2852737"/>
          </a:xfrm>
        </p:spPr>
        <p:txBody>
          <a:bodyPr/>
          <a:lstStyle/>
          <a:p>
            <a:r>
              <a:rPr lang="en-US">
                <a:cs typeface="Calibri"/>
              </a:rPr>
              <a:t>Hello there. I'm Chela Scott Weber of the OCLC Research Library Partnership, here along with my colleagues Dennis and Brian. We're sorry we can't be with you all in person today. We're grateful to the conference organizers for accommodating our remote presentation, and </a:t>
            </a:r>
            <a:r>
              <a:rPr lang="en-US"/>
              <a:t>so pleased to be able to share this work with you.</a:t>
            </a:r>
            <a:endParaRPr lang="en-US" err="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51595E-E35F-468A-8B50-DBDD5C0A19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31554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Earlier we took a look at the general material types present in the proxy collective collection. Here, we’re drilling down a little deeper into the kinds of materials that are somewhat unique or most frequently found in art research collections. We identified a list in consultation with some experts suggested by our advisory committee, and then tried to identify them in our proxy collection, mainly by analyzing data in the 655 field. On the slide we have a list of some of the more prevalent types, including things like exhibition catalogs, artist files, and even materials like prints and zines. As you can see, exhibition catalogs, auction catalogs, and artist files are particularly evident, especially exhibition catalogs: nearly 700,000 of those across the holdings of our 85 proxy group members. The zines genre is interesting as well – it looks like at least some art research libraries have focused some of their collecting activity on this relatively new genre of materials.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3873AE-7530-472D-B2F9-3EDBB177EC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99177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Here’s a look at the distribution of countries of publication, or countries of origin, for the publications in the collection. The US and UK predominate here, again likely as a consequence of all our institutions being North American, but, as with languages, we see plenty of other countries represented as well – more than 260 different countries.</a:t>
            </a:r>
          </a:p>
          <a:p>
            <a:pPr marL="0" marR="0">
              <a:lnSpc>
                <a:spcPct val="107000"/>
              </a:lnSpc>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Actually, to be precise, it’s not just countries, but countries, territories, dependencies and other entities that are assigned a unique MARC country code.</a:t>
            </a:r>
          </a:p>
          <a:p>
            <a:pPr marL="0" marR="0">
              <a:lnSpc>
                <a:spcPct val="107000"/>
              </a:lnSpc>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Again, it would be interesting to compare this list to one from a more general collection. The one thing that strikes me about this distribution is that Switzerland is relatively higher ranked than I think you would see elsewhere – might be interesting to explore why that’s the case.</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3873AE-7530-472D-B2F9-3EDBB177EC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1109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Here’s the distribution of languages in the collection. No surprise that English predominates, given that our proxy institutions are all North American, but lots of other languages well-represented there as well. And I think its quite remarkable to see that this overall collection of 8.6 million publications includes content in over 370 different languages. </a:t>
            </a:r>
          </a:p>
          <a:p>
            <a:pPr marL="0" marR="0">
              <a:lnSpc>
                <a:spcPct val="107000"/>
              </a:lnSpc>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I also think the list of top languages for this collection is probably a bit different from other collective collection analyses we’ve done of general, or non-disciplinary-focused collective collections. For instance, I think Latin ranks much higher here than you would see in other collections.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3873AE-7530-472D-B2F9-3EDBB177EC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34988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I mentioned there were about 16 million total holdings on 8.6 million distinct publications, so obviously there’s some overlap in the holdings. This pie chart gives you a sense of what the overlap pattern looks like. I think the headline is that about three quarters of the publications are held by only one member within the group, so clearly a lot of uniqueness is present across the 85 individual collections.</a:t>
            </a:r>
          </a:p>
          <a:p>
            <a:pPr marL="0" marR="0">
              <a:lnSpc>
                <a:spcPct val="107000"/>
              </a:lnSpc>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 </a:t>
            </a:r>
          </a:p>
          <a:p>
            <a:r>
              <a:rPr lang="en-US" sz="1800">
                <a:effectLst/>
                <a:latin typeface="Calibri" panose="020F0502020204030204" pitchFamily="34" charset="0"/>
                <a:ea typeface="Calibri" panose="020F0502020204030204" pitchFamily="34" charset="0"/>
                <a:cs typeface="Times New Roman" panose="02020603050405020304" pitchFamily="18" charset="0"/>
              </a:rPr>
              <a:t>But there is some duplication as well: so for example, according to the chart, only about 2% of the publications are held by more than 10 institutions within the group, but in absolute terms, that accounts for nearly 150,000 distinct publications.</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3873AE-7530-472D-B2F9-3EDBB177EC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60899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Here’s another perspective on holdings. Everything we’ve looked at so far represents holdings within the proxy group – in other words, the 85 institutions whose collections form our proxy art research collective collection. But what if we took the publications in our proxy collection, and looked at holdings overlap patterns for them in the broader WorldCat context, which includes libraries of all types and locations? That’s what we have on the slide here, and you can see there is a significant difference in the holdings overlap pattern when you compare it to the proxy-group-only pattern which we included as an inset to the right. In particular, that huge fraction of the collection held by a single group member shrinks way down when the frame of reference is WorldCat as a whole, and the tiny sliver of materials held by more than 10 group members expands to nearly half the collection. This data is a good reminder that scarcity or abundance depends on your frame of reference, and also suggests the possibility for interesting partnerships between art libraries and the many other libraries that hold similar kinds of materials.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3873AE-7530-472D-B2F9-3EDBB177EC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24054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While our proxy group of art research institutions is useful for the purposes of this research project, it’s certainly not the only grouping of institutions relevant to art research. In some of our discussions with our advisory committee, it was mentioned several times that the member institutions of the Art Discovery Group Catalog would be an interesting point of comparison to our proxy collective collection. So we did some basic analysis of the ADGC collective collection in terms of size and total holdings, which we then compared to our proxy group.   </a:t>
            </a:r>
          </a:p>
          <a:p>
            <a:pPr marL="0" marR="0">
              <a:lnSpc>
                <a:spcPct val="107000"/>
              </a:lnSpc>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Starting with the green figure at the top, we calculated that the ADGC collective collection as it is represented in WorldCat, accounts for 14.9 million distinct publications, based on total holdings of almost 22 million across the group’s membership. And this was based on 70 OCLC symbols in WorldCat attributed to the ADGC’s membership. </a:t>
            </a:r>
          </a:p>
          <a:p>
            <a:pPr marL="0" marR="0">
              <a:lnSpc>
                <a:spcPct val="107000"/>
              </a:lnSpc>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As you can see, this is a much bigger collective collection than our proxy group – both in terms of publications and total holdings. And another important difference is that the ADGC membership is international, while our proxy group membership is confined to North America.</a:t>
            </a:r>
          </a:p>
          <a:p>
            <a:pPr marL="0" marR="0">
              <a:lnSpc>
                <a:spcPct val="107000"/>
              </a:lnSpc>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Now speaking of our proxy group members, there is some overlap in membership across the two groups – in fact, 15 institutions are in both groups. We thought it would be interesting to re-calculate the size of the ADGC collective collection if the holdings of those 15 proxy group members are removed, and that gives us the orange figure at the bottom of the slide. With these institutions removed, the ADGC collective collection shrinks to 12.7 million publications based on 15.5 million total holdings. So with the proxy group members removed, the ADGC collection is still bigger than our proxy collective collection in terms of publications, but slightly smaller in terms of total holdings.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3873AE-7530-472D-B2F9-3EDBB177EC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26111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So that moves us to the last slide, where it will be clear why we did this re-calculation of the ADGC collection without the proxy group members included. So here we’re looking at the overlap in publications between the ADGC collective collection on the one hand, and the proxy collective collection on the other. On the left, we see the overlap between the two where the ADGC collection includes all members, which means including the members that are also in the proxy group. In this case, we found that nearly half of the proxy collection is also held, or replicable, within the ADGC collection.</a:t>
            </a:r>
          </a:p>
          <a:p>
            <a:pPr marL="0" marR="0">
              <a:lnSpc>
                <a:spcPct val="107000"/>
              </a:lnSpc>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But we know that the ADGC membership includes a sizable cohort of institutions that are also in our proxy group, so by default there’s going to be some overlap across the collections, so a more interesting question to ask might be what is the overlap that remains if we exclude the holdings of the institutions that have dual membership in both groups. And we do that in the figure on the right, where we show that if we exclude from the ADGC collection the holdings of the institutions that are in both groups, it turns out that the ADGC collection overlaps with about 20 percent of the publications in the proxy group.</a:t>
            </a:r>
          </a:p>
          <a:p>
            <a:pPr marL="0" marR="0">
              <a:lnSpc>
                <a:spcPct val="107000"/>
              </a:lnSpc>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I think these results are interesting because they start to give you a sense of how collective collection analysis can help identify opportunities for partnership and collaboration – so for instance, in this example, about 80% of the proxy group collection is not held by ADGC members outside of the proxy group, and this helps highlight the differences, and possible respective strengths, of the two collections.    </a:t>
            </a:r>
          </a:p>
          <a:p>
            <a:pPr marL="0" marR="0">
              <a:lnSpc>
                <a:spcPct val="107000"/>
              </a:lnSpc>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3873AE-7530-472D-B2F9-3EDBB177EC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16066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And now back over to Dennis for some preliminary findings from the ILL data analysis.  </a:t>
            </a:r>
          </a:p>
          <a:p>
            <a:endParaRPr lang="en-US">
              <a:cs typeface="Calibri"/>
            </a:endParaRPr>
          </a:p>
          <a:p>
            <a:r>
              <a:rPr lang="en-US">
                <a:cs typeface="Calibri"/>
              </a:rPr>
              <a:t>Thank you, Brian.  </a:t>
            </a:r>
            <a:r>
              <a:rPr lang="en-US"/>
              <a:t>Once we established a baseline understanding </a:t>
            </a:r>
            <a:r>
              <a:rPr lang="en-US">
                <a:cs typeface="Calibri"/>
              </a:rPr>
              <a:t>of the art research collective collection, our next step was to look at how that collection has been shared, as well as how the builders of that collection sought to supplement their holdings through interlibrary loan.  By its very nature, interlibrary loan involves partnering with other institutions, which of course lies at the very heart of our investigation.</a:t>
            </a:r>
          </a:p>
        </p:txBody>
      </p:sp>
      <p:sp>
        <p:nvSpPr>
          <p:cNvPr id="4" name="Slide Number Placeholder 3"/>
          <p:cNvSpPr>
            <a:spLocks noGrp="1"/>
          </p:cNvSpPr>
          <p:nvPr>
            <p:ph type="sldNum" sz="quarter" idx="5"/>
          </p:nvPr>
        </p:nvSpPr>
        <p:spPr/>
        <p:txBody>
          <a:bodyPr/>
          <a:lstStyle/>
          <a:p>
            <a:fld id="{000047A7-A58F-DC47-8F9E-53788BD5C98D}" type="slidenum">
              <a:rPr lang="en-US" smtClean="0"/>
              <a:t>21</a:t>
            </a:fld>
            <a:endParaRPr lang="en-US"/>
          </a:p>
        </p:txBody>
      </p:sp>
    </p:spTree>
    <p:extLst>
      <p:ext uri="{BB962C8B-B14F-4D97-AF65-F5344CB8AC3E}">
        <p14:creationId xmlns:p14="http://schemas.microsoft.com/office/powerpoint/2010/main" val="41256287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To do this we built a data set of 5 years of all </a:t>
            </a:r>
            <a:r>
              <a:rPr lang="en-US" err="1">
                <a:ea typeface="Calibri"/>
                <a:cs typeface="Calibri"/>
              </a:rPr>
              <a:t>WorldShare</a:t>
            </a:r>
            <a:r>
              <a:rPr lang="en-US">
                <a:ea typeface="Calibri"/>
                <a:cs typeface="Calibri"/>
              </a:rPr>
              <a:t> ILL transactions where a proxy group member was either the borrower or the lender.  </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000047A7-A58F-DC47-8F9E-53788BD5C98D}" type="slidenum">
              <a:rPr lang="en-US" smtClean="0"/>
              <a:t>22</a:t>
            </a:fld>
            <a:endParaRPr lang="en-US"/>
          </a:p>
        </p:txBody>
      </p:sp>
    </p:spTree>
    <p:extLst>
      <p:ext uri="{BB962C8B-B14F-4D97-AF65-F5344CB8AC3E}">
        <p14:creationId xmlns:p14="http://schemas.microsoft.com/office/powerpoint/2010/main" val="32546490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That left us with a data set of nearly 160,000 filled requests, with twice as many originals shared by the proxy group as there were copies.  Perhaps that is not so surprising when we're talking about art research materials.</a:t>
            </a:r>
            <a:endParaRPr lang="en-US"/>
          </a:p>
        </p:txBody>
      </p:sp>
      <p:sp>
        <p:nvSpPr>
          <p:cNvPr id="4" name="Slide Number Placeholder 3"/>
          <p:cNvSpPr>
            <a:spLocks noGrp="1"/>
          </p:cNvSpPr>
          <p:nvPr>
            <p:ph type="sldNum" sz="quarter" idx="5"/>
          </p:nvPr>
        </p:nvSpPr>
        <p:spPr/>
        <p:txBody>
          <a:bodyPr/>
          <a:lstStyle/>
          <a:p>
            <a:fld id="{000047A7-A58F-DC47-8F9E-53788BD5C98D}" type="slidenum">
              <a:rPr lang="en-US" smtClean="0"/>
              <a:t>23</a:t>
            </a:fld>
            <a:endParaRPr lang="en-US"/>
          </a:p>
        </p:txBody>
      </p:sp>
    </p:spTree>
    <p:extLst>
      <p:ext uri="{BB962C8B-B14F-4D97-AF65-F5344CB8AC3E}">
        <p14:creationId xmlns:p14="http://schemas.microsoft.com/office/powerpoint/2010/main" val="750253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I'd like to start by</a:t>
            </a:r>
            <a:r>
              <a:rPr lang="en-US">
                <a:effectLst/>
              </a:rPr>
              <a:t> offering a virtual land </a:t>
            </a:r>
            <a:r>
              <a:rPr lang="en-US"/>
              <a:t>acknowledgement as</a:t>
            </a:r>
            <a:r>
              <a:rPr lang="en-US">
                <a:effectLst/>
              </a:rPr>
              <a:t> we are all</a:t>
            </a:r>
            <a:r>
              <a:rPr lang="en-US"/>
              <a:t> </a:t>
            </a:r>
            <a:r>
              <a:rPr lang="en-US">
                <a:effectLst/>
              </a:rPr>
              <a:t>are in different places, and the technology we use similarly flows over and across a multitude of landscapes.</a:t>
            </a:r>
            <a:r>
              <a:rPr lang="en-US"/>
              <a:t> Please take a moment to consider the place where you live and work. We express gratitude towards those who were here before us, and acknowledge present day leaders. </a:t>
            </a:r>
          </a:p>
          <a:p>
            <a:r>
              <a:rPr lang="en-US"/>
              <a:t>  </a:t>
            </a:r>
            <a:endParaRPr lang="en-US">
              <a:cs typeface="Calibri"/>
            </a:endParaRPr>
          </a:p>
          <a:p>
            <a:pPr>
              <a:lnSpc>
                <a:spcPct val="150000"/>
              </a:lnSpc>
            </a:pPr>
            <a:r>
              <a:rPr lang="en-US" i="1"/>
              <a:t>I am presenting to you today from Seattle, Washington, USA, the </a:t>
            </a:r>
            <a:r>
              <a:rPr lang="en-US" i="1">
                <a:effectLst/>
              </a:rPr>
              <a:t>traditional </a:t>
            </a:r>
            <a:r>
              <a:rPr lang="en-US" i="1"/>
              <a:t>lands and waters of</a:t>
            </a:r>
            <a:r>
              <a:rPr lang="en-US" i="1">
                <a:effectLst/>
              </a:rPr>
              <a:t> the</a:t>
            </a:r>
            <a:r>
              <a:rPr lang="en-US" i="1"/>
              <a:t> Coast Salish People, and specifically the unceded lands of the Duwamish People, past and present.</a:t>
            </a:r>
            <a:r>
              <a:rPr lang="en-US"/>
              <a:t>  </a:t>
            </a:r>
            <a:endParaRPr lang="en-US">
              <a:cs typeface="Calibri"/>
            </a:endParaRP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9335EF0-058B-964F-94A7-FE7F2B5821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92866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We also had access to data for nearly 250,000 unfilled requests.  Most of these were earlier attempts to borrowing materials that were eventually supplied and that show up as transactions in our filled data set.  About 40% were not supplied by the first string of potential lenders.  Subsequent attempts would appear under a different transaction number, so it is difficult to tell from our data what the ultimate fate of the request was.  </a:t>
            </a:r>
          </a:p>
          <a:p>
            <a:endParaRPr lang="en-US">
              <a:ea typeface="Calibri"/>
              <a:cs typeface="Calibri"/>
            </a:endParaRPr>
          </a:p>
          <a:p>
            <a:r>
              <a:rPr lang="en-US">
                <a:ea typeface="Calibri"/>
                <a:cs typeface="Calibri"/>
              </a:rPr>
              <a:t>We had hoped to learn something about why certain materials are difficult to borrow via interlibrary loan, by looking at the reasons given by prospective lenders when they declined to supply each item.  We were disappointed, however.  More than half the transactions lacked any reason for no.  The most popular reason was Lacking, meaning that the title was owned by the prospective lender but not the issue.  </a:t>
            </a:r>
            <a:r>
              <a:rPr lang="en-US"/>
              <a:t>About 10% of the requests for which we have "reasons for no" were denied because the material was non-circulating. </a:t>
            </a:r>
          </a:p>
        </p:txBody>
      </p:sp>
      <p:sp>
        <p:nvSpPr>
          <p:cNvPr id="4" name="Slide Number Placeholder 3"/>
          <p:cNvSpPr>
            <a:spLocks noGrp="1"/>
          </p:cNvSpPr>
          <p:nvPr>
            <p:ph type="sldNum" sz="quarter" idx="5"/>
          </p:nvPr>
        </p:nvSpPr>
        <p:spPr/>
        <p:txBody>
          <a:bodyPr/>
          <a:lstStyle/>
          <a:p>
            <a:fld id="{000047A7-A58F-DC47-8F9E-53788BD5C98D}" type="slidenum">
              <a:rPr lang="en-US" smtClean="0"/>
              <a:t>24</a:t>
            </a:fld>
            <a:endParaRPr lang="en-US"/>
          </a:p>
        </p:txBody>
      </p:sp>
    </p:spTree>
    <p:extLst>
      <p:ext uri="{BB962C8B-B14F-4D97-AF65-F5344CB8AC3E}">
        <p14:creationId xmlns:p14="http://schemas.microsoft.com/office/powerpoint/2010/main" val="30587570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Arguably one of the biggest takeaways from our ILL analysis is that only 15% of the collection sharing done from 2017 to 2021 was done within the proxy group.  I expected that number to be a bit higher.  So 85% of the interlibrary loan transactions involved a library outside the proxy group.  </a:t>
            </a:r>
          </a:p>
          <a:p>
            <a:endParaRPr lang="en-US">
              <a:ea typeface="Calibri"/>
              <a:cs typeface="Calibri"/>
            </a:endParaRPr>
          </a:p>
          <a:p>
            <a:r>
              <a:rPr lang="en-US">
                <a:ea typeface="Calibri"/>
                <a:cs typeface="Calibri"/>
              </a:rPr>
              <a:t>Nearly half of the transactions involve a proxy group member BORROWING from a library outside the group.  And more than a third involve them lending to a library outside the proxy group.  So even before we delve into the specifics of what was being shared, and with whom, it seems clear that partnering with institutions outside their immediate peer group is something that is likely to benefit art research libraries.</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000047A7-A58F-DC47-8F9E-53788BD5C98D}" type="slidenum">
              <a:rPr lang="en-US" smtClean="0"/>
              <a:t>25</a:t>
            </a:fld>
            <a:endParaRPr lang="en-US"/>
          </a:p>
        </p:txBody>
      </p:sp>
    </p:spTree>
    <p:extLst>
      <p:ext uri="{BB962C8B-B14F-4D97-AF65-F5344CB8AC3E}">
        <p14:creationId xmlns:p14="http://schemas.microsoft.com/office/powerpoint/2010/main" val="8646467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walk through some of the top takeaways from our analysis of the interlibrary loan data.</a:t>
            </a:r>
          </a:p>
          <a:p>
            <a:r>
              <a:rPr lang="en-US" dirty="0"/>
              <a:t>The first is that the art research libraries in our proxy group mostly borrowed the same types of materials that they themselves collect.</a:t>
            </a:r>
          </a:p>
          <a:p>
            <a:r>
              <a:rPr lang="en-US" dirty="0"/>
              <a:t>We compared what was collected with what was shared, through the various lenses listed on this slide.</a:t>
            </a:r>
          </a:p>
          <a:p>
            <a:r>
              <a:rPr lang="en-US" dirty="0"/>
              <a:t>And in just about every way, including, surprisingly, special categories of materials such as exhibition and auction catalogs, the profile of what is collected by art research libraries matches up with what is shared via interlibrary loan.</a:t>
            </a:r>
            <a:endParaRPr lang="en-US" dirty="0">
              <a:cs typeface="Calibri"/>
            </a:endParaRPr>
          </a:p>
          <a:p>
            <a:r>
              <a:rPr lang="en-US" dirty="0"/>
              <a:t>With one exception.</a:t>
            </a:r>
            <a:endParaRPr lang="en-US" dirty="0">
              <a:cs typeface="Calibri"/>
            </a:endParaRPr>
          </a:p>
          <a:p>
            <a:r>
              <a:rPr lang="en-US" dirty="0">
                <a:ea typeface="Calibri"/>
                <a:cs typeface="Calibri"/>
              </a:rPr>
              <a:t>Our proxy collection is largely comprised of e-resources of various kinds – 43%.  But only 3.7% of what was borrowed and loaned by the proxy group was electronic.  </a:t>
            </a:r>
            <a:endParaRPr lang="en-US" dirty="0"/>
          </a:p>
          <a:p>
            <a:endParaRPr lang="en-US">
              <a:ea typeface="Calibri"/>
              <a:cs typeface="Calibri"/>
            </a:endParaRPr>
          </a:p>
          <a:p>
            <a:r>
              <a:rPr lang="en-US" dirty="0">
                <a:ea typeface="Calibri"/>
                <a:cs typeface="Calibri"/>
              </a:rPr>
              <a:t>There are some likely reasons for this.  Art research is highly dependent upon illustrated print matter.  Licensing for e-resources can be an issue, less so for journals than for </a:t>
            </a:r>
            <a:r>
              <a:rPr lang="en-US" dirty="0" err="1">
                <a:ea typeface="Calibri"/>
                <a:cs typeface="Calibri"/>
              </a:rPr>
              <a:t>ebooks</a:t>
            </a:r>
            <a:r>
              <a:rPr lang="en-US" dirty="0">
                <a:ea typeface="Calibri"/>
                <a:cs typeface="Calibri"/>
              </a:rPr>
              <a:t>.  And we lack a robust technical infrastructure for sharing e-books either in whole or in part.  But this disparity between the percentage of e-resources that are collected and that are shared may signal opportunities for collaborative partnerships.  </a:t>
            </a:r>
          </a:p>
        </p:txBody>
      </p:sp>
      <p:sp>
        <p:nvSpPr>
          <p:cNvPr id="4" name="Slide Number Placeholder 3"/>
          <p:cNvSpPr>
            <a:spLocks noGrp="1"/>
          </p:cNvSpPr>
          <p:nvPr>
            <p:ph type="sldNum" sz="quarter" idx="5"/>
          </p:nvPr>
        </p:nvSpPr>
        <p:spPr/>
        <p:txBody>
          <a:bodyPr/>
          <a:lstStyle/>
          <a:p>
            <a:fld id="{000047A7-A58F-DC47-8F9E-53788BD5C98D}" type="slidenum">
              <a:rPr lang="en-US" smtClean="0"/>
              <a:t>26</a:t>
            </a:fld>
            <a:endParaRPr lang="en-US"/>
          </a:p>
        </p:txBody>
      </p:sp>
    </p:spTree>
    <p:extLst>
      <p:ext uri="{BB962C8B-B14F-4D97-AF65-F5344CB8AC3E}">
        <p14:creationId xmlns:p14="http://schemas.microsoft.com/office/powerpoint/2010/main" val="21108464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I mentioned the special categories of materials often collected by art research libraries and few others.  We saw in the collections analysis that the proxy collection contains substantial amounts of exhibition and auction catalogs and artists files.  Each of the 9 special categories noted in the collections analysis also show up among the materials borrowed and loaned by art research libraries via interlibrary loan.  </a:t>
            </a:r>
            <a:endParaRPr lang="en-US"/>
          </a:p>
          <a:p>
            <a:endParaRPr lang="en-US">
              <a:ea typeface="Calibri"/>
              <a:cs typeface="Calibri"/>
            </a:endParaRPr>
          </a:p>
          <a:p>
            <a:r>
              <a:rPr lang="en-US">
                <a:ea typeface="Calibri"/>
                <a:cs typeface="Calibri"/>
              </a:rPr>
              <a:t>Clearly the willingness to share these special materials signals an openness to potentially partnering with other institutions around content typically only held by art research libraries.</a:t>
            </a:r>
            <a:endParaRPr lang="en-US">
              <a:cs typeface="Calibri"/>
            </a:endParaRPr>
          </a:p>
        </p:txBody>
      </p:sp>
      <p:sp>
        <p:nvSpPr>
          <p:cNvPr id="4" name="Slide Number Placeholder 3"/>
          <p:cNvSpPr>
            <a:spLocks noGrp="1"/>
          </p:cNvSpPr>
          <p:nvPr>
            <p:ph type="sldNum" sz="quarter" idx="5"/>
          </p:nvPr>
        </p:nvSpPr>
        <p:spPr/>
        <p:txBody>
          <a:bodyPr/>
          <a:lstStyle/>
          <a:p>
            <a:fld id="{000047A7-A58F-DC47-8F9E-53788BD5C98D}" type="slidenum">
              <a:rPr lang="en-US" smtClean="0"/>
              <a:t>27</a:t>
            </a:fld>
            <a:endParaRPr lang="en-US"/>
          </a:p>
        </p:txBody>
      </p:sp>
    </p:spTree>
    <p:extLst>
      <p:ext uri="{BB962C8B-B14F-4D97-AF65-F5344CB8AC3E}">
        <p14:creationId xmlns:p14="http://schemas.microsoft.com/office/powerpoint/2010/main" val="7878285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It was fascinating to break down what was shared via interlibrary loan by subject matter, </a:t>
            </a:r>
            <a:r>
              <a:rPr lang="en-US"/>
              <a:t>using Library of Congress Classification classes and subclasses as an indicator of the main topic of each publication.  The LCC designates fine art in class N, and narrower topics under fine arts in N subclasses such as ND (painting) and NK (decorative arts).</a:t>
            </a:r>
          </a:p>
          <a:p>
            <a:endParaRPr lang="en-US">
              <a:ea typeface="Calibri"/>
              <a:cs typeface="Calibri"/>
            </a:endParaRPr>
          </a:p>
          <a:p>
            <a:r>
              <a:rPr lang="en-US">
                <a:ea typeface="Calibri"/>
                <a:cs typeface="Calibri"/>
              </a:rPr>
              <a:t>No matter how we slice the data – whether it's sharing within the proxy group, or proxies borrowing from outside the group, or proxies lending to institutions outside the group --</a:t>
            </a:r>
          </a:p>
        </p:txBody>
      </p:sp>
      <p:sp>
        <p:nvSpPr>
          <p:cNvPr id="4" name="Slide Number Placeholder 3"/>
          <p:cNvSpPr>
            <a:spLocks noGrp="1"/>
          </p:cNvSpPr>
          <p:nvPr>
            <p:ph type="sldNum" sz="quarter" idx="5"/>
          </p:nvPr>
        </p:nvSpPr>
        <p:spPr/>
        <p:txBody>
          <a:bodyPr/>
          <a:lstStyle/>
          <a:p>
            <a:fld id="{000047A7-A58F-DC47-8F9E-53788BD5C98D}" type="slidenum">
              <a:rPr lang="en-US" smtClean="0"/>
              <a:t>28</a:t>
            </a:fld>
            <a:endParaRPr lang="en-US"/>
          </a:p>
        </p:txBody>
      </p:sp>
    </p:spTree>
    <p:extLst>
      <p:ext uri="{BB962C8B-B14F-4D97-AF65-F5344CB8AC3E}">
        <p14:creationId xmlns:p14="http://schemas.microsoft.com/office/powerpoint/2010/main" val="5264217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 general fine arts and fine arts, painting, are the subjects most shared.  No matter who is sharing with whom.  </a:t>
            </a:r>
          </a:p>
          <a:p>
            <a:endParaRPr lang="en-US">
              <a:ea typeface="Calibri"/>
              <a:cs typeface="Calibri"/>
            </a:endParaRPr>
          </a:p>
          <a:p>
            <a:r>
              <a:rPr lang="en-US">
                <a:ea typeface="Calibri"/>
                <a:cs typeface="Calibri"/>
              </a:rPr>
              <a:t>The sharing of decorative arts materials is almost as consistent, with it being a slightly less popular topic when proxy group members are borrowing from outside the group.</a:t>
            </a:r>
          </a:p>
        </p:txBody>
      </p:sp>
      <p:sp>
        <p:nvSpPr>
          <p:cNvPr id="4" name="Slide Number Placeholder 3"/>
          <p:cNvSpPr>
            <a:spLocks noGrp="1"/>
          </p:cNvSpPr>
          <p:nvPr>
            <p:ph type="sldNum" sz="quarter" idx="5"/>
          </p:nvPr>
        </p:nvSpPr>
        <p:spPr/>
        <p:txBody>
          <a:bodyPr/>
          <a:lstStyle/>
          <a:p>
            <a:fld id="{000047A7-A58F-DC47-8F9E-53788BD5C98D}" type="slidenum">
              <a:rPr lang="en-US" smtClean="0"/>
              <a:t>29</a:t>
            </a:fld>
            <a:endParaRPr lang="en-US"/>
          </a:p>
        </p:txBody>
      </p:sp>
    </p:spTree>
    <p:extLst>
      <p:ext uri="{BB962C8B-B14F-4D97-AF65-F5344CB8AC3E}">
        <p14:creationId xmlns:p14="http://schemas.microsoft.com/office/powerpoint/2010/main" val="37714379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We were intrigued at first to see PN (general literature) ranked so highly in what was shared outside the group, with proxy members both borrowing and lending significant numbers of items on this subject.  But a close look revealed that most of these materials were graphic novels, manga, and comics.  Also a fair number of books about film and television and quite a few DVDs of movies and television programs.</a:t>
            </a:r>
          </a:p>
        </p:txBody>
      </p:sp>
      <p:sp>
        <p:nvSpPr>
          <p:cNvPr id="4" name="Slide Number Placeholder 3"/>
          <p:cNvSpPr>
            <a:spLocks noGrp="1"/>
          </p:cNvSpPr>
          <p:nvPr>
            <p:ph type="sldNum" sz="quarter" idx="5"/>
          </p:nvPr>
        </p:nvSpPr>
        <p:spPr/>
        <p:txBody>
          <a:bodyPr/>
          <a:lstStyle/>
          <a:p>
            <a:fld id="{000047A7-A58F-DC47-8F9E-53788BD5C98D}" type="slidenum">
              <a:rPr lang="en-US" smtClean="0"/>
              <a:t>30</a:t>
            </a:fld>
            <a:endParaRPr lang="en-US"/>
          </a:p>
        </p:txBody>
      </p:sp>
    </p:spTree>
    <p:extLst>
      <p:ext uri="{BB962C8B-B14F-4D97-AF65-F5344CB8AC3E}">
        <p14:creationId xmlns:p14="http://schemas.microsoft.com/office/powerpoint/2010/main" val="29101850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Photography was another frequently shared subject are, primarily when proxy group members were lending.</a:t>
            </a:r>
            <a:endParaRPr lang="en-US"/>
          </a:p>
        </p:txBody>
      </p:sp>
      <p:sp>
        <p:nvSpPr>
          <p:cNvPr id="4" name="Slide Number Placeholder 3"/>
          <p:cNvSpPr>
            <a:spLocks noGrp="1"/>
          </p:cNvSpPr>
          <p:nvPr>
            <p:ph type="sldNum" sz="quarter" idx="5"/>
          </p:nvPr>
        </p:nvSpPr>
        <p:spPr/>
        <p:txBody>
          <a:bodyPr/>
          <a:lstStyle/>
          <a:p>
            <a:fld id="{000047A7-A58F-DC47-8F9E-53788BD5C98D}" type="slidenum">
              <a:rPr lang="en-US" smtClean="0"/>
              <a:t>31</a:t>
            </a:fld>
            <a:endParaRPr lang="en-US"/>
          </a:p>
        </p:txBody>
      </p:sp>
    </p:spTree>
    <p:extLst>
      <p:ext uri="{BB962C8B-B14F-4D97-AF65-F5344CB8AC3E}">
        <p14:creationId xmlns:p14="http://schemas.microsoft.com/office/powerpoint/2010/main" val="32385008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Next comes DS (History of Asia and the Middle East) and E and F (History of the Americas).  Note that these materials show up the most when proxy group members are borrowing from outside the immediate peer group.</a:t>
            </a:r>
          </a:p>
        </p:txBody>
      </p:sp>
      <p:sp>
        <p:nvSpPr>
          <p:cNvPr id="4" name="Slide Number Placeholder 3"/>
          <p:cNvSpPr>
            <a:spLocks noGrp="1"/>
          </p:cNvSpPr>
          <p:nvPr>
            <p:ph type="sldNum" sz="quarter" idx="5"/>
          </p:nvPr>
        </p:nvSpPr>
        <p:spPr/>
        <p:txBody>
          <a:bodyPr/>
          <a:lstStyle/>
          <a:p>
            <a:fld id="{000047A7-A58F-DC47-8F9E-53788BD5C98D}" type="slidenum">
              <a:rPr lang="en-US" smtClean="0"/>
              <a:t>32</a:t>
            </a:fld>
            <a:endParaRPr lang="en-US"/>
          </a:p>
        </p:txBody>
      </p:sp>
    </p:spTree>
    <p:extLst>
      <p:ext uri="{BB962C8B-B14F-4D97-AF65-F5344CB8AC3E}">
        <p14:creationId xmlns:p14="http://schemas.microsoft.com/office/powerpoint/2010/main" val="31115357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Two other topics that show up are TT (Handicrafts, Arts and crafts) and Z (Bibliography, Library Science). </a:t>
            </a:r>
          </a:p>
        </p:txBody>
      </p:sp>
      <p:sp>
        <p:nvSpPr>
          <p:cNvPr id="4" name="Slide Number Placeholder 3"/>
          <p:cNvSpPr>
            <a:spLocks noGrp="1"/>
          </p:cNvSpPr>
          <p:nvPr>
            <p:ph type="sldNum" sz="quarter" idx="5"/>
          </p:nvPr>
        </p:nvSpPr>
        <p:spPr/>
        <p:txBody>
          <a:bodyPr/>
          <a:lstStyle/>
          <a:p>
            <a:fld id="{000047A7-A58F-DC47-8F9E-53788BD5C98D}" type="slidenum">
              <a:rPr lang="en-US" smtClean="0"/>
              <a:t>33</a:t>
            </a:fld>
            <a:endParaRPr lang="en-US"/>
          </a:p>
        </p:txBody>
      </p:sp>
    </p:spTree>
    <p:extLst>
      <p:ext uri="{BB962C8B-B14F-4D97-AF65-F5344CB8AC3E}">
        <p14:creationId xmlns:p14="http://schemas.microsoft.com/office/powerpoint/2010/main" val="3770115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I'll start by giving you just a bit of an introduction to this project – Operationalizing the Art Research Collective Collection, or what we affectionately refer to as OpArt for short.  </a:t>
            </a:r>
          </a:p>
          <a:p>
            <a:r>
              <a:rPr lang="en-US"/>
              <a:t>  </a:t>
            </a:r>
            <a:endParaRPr lang="en-US">
              <a:cs typeface="Calibri"/>
            </a:endParaRPr>
          </a:p>
          <a:p>
            <a:r>
              <a:rPr lang="en-US"/>
              <a:t>Like much of our work, the seed of the idea for this project came from conversation with our library colleagues – specifically a conversation with Research Library Partnership members around at table at the 2019 ARLIS/NA conference. A few themes emerged in that conversation:  an acute lack of space at art research libraries, difficulties in arranging for offsite storage of print collections, gaps in shared knowledge regarding the library collections of peer institutions, and the perceived value of art libraries partnering with each other and with other types of libraries on the shared management of print collections.   </a:t>
            </a:r>
            <a:endParaRPr lang="en-US">
              <a:cs typeface="Calibri"/>
            </a:endParaRPr>
          </a:p>
          <a:p>
            <a:r>
              <a:rPr lang="en-US"/>
              <a:t>  </a:t>
            </a:r>
            <a:endParaRPr lang="en-US">
              <a:cs typeface="Calibri"/>
            </a:endParaRPr>
          </a:p>
          <a:p>
            <a:r>
              <a:rPr lang="en-US"/>
              <a:t>At the end of that hour we felt like we might have the makings of research project, and we spent more time having conversations and honing the scope and purpose of the project. In January 2021, we officially launched the OpArt project, with generous support from the Samuel H. Kress Foundation and significant co-investment from OCLC.   </a:t>
            </a:r>
          </a:p>
          <a:p>
            <a:endParaRPr lang="en-US">
              <a:cs typeface="Calibri"/>
            </a:endParaRPr>
          </a:p>
          <a:p>
            <a:r>
              <a:rPr lang="en-US"/>
              <a:t>The goal of the OpArt project is to help art libraries identify potential collaborative models to address shared sustainability barriers and consider practically what institutions will need to make these models operational.   </a:t>
            </a:r>
          </a:p>
        </p:txBody>
      </p:sp>
      <p:sp>
        <p:nvSpPr>
          <p:cNvPr id="4" name="Slide Number Placeholder 3"/>
          <p:cNvSpPr>
            <a:spLocks noGrp="1"/>
          </p:cNvSpPr>
          <p:nvPr>
            <p:ph type="sldNum" sz="quarter" idx="5"/>
          </p:nvPr>
        </p:nvSpPr>
        <p:spPr/>
        <p:txBody>
          <a:bodyPr/>
          <a:lstStyle/>
          <a:p>
            <a:fld id="{000047A7-A58F-DC47-8F9E-53788BD5C98D}" type="slidenum">
              <a:rPr lang="en-US" smtClean="0"/>
              <a:t>3</a:t>
            </a:fld>
            <a:endParaRPr lang="en-US"/>
          </a:p>
        </p:txBody>
      </p:sp>
    </p:spTree>
    <p:extLst>
      <p:ext uri="{BB962C8B-B14F-4D97-AF65-F5344CB8AC3E}">
        <p14:creationId xmlns:p14="http://schemas.microsoft.com/office/powerpoint/2010/main" val="4991322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And then all the rest of the most frequently requested topics are various fine arts subclasses.</a:t>
            </a:r>
          </a:p>
        </p:txBody>
      </p:sp>
      <p:sp>
        <p:nvSpPr>
          <p:cNvPr id="4" name="Slide Number Placeholder 3"/>
          <p:cNvSpPr>
            <a:spLocks noGrp="1"/>
          </p:cNvSpPr>
          <p:nvPr>
            <p:ph type="sldNum" sz="quarter" idx="5"/>
          </p:nvPr>
        </p:nvSpPr>
        <p:spPr/>
        <p:txBody>
          <a:bodyPr/>
          <a:lstStyle/>
          <a:p>
            <a:fld id="{000047A7-A58F-DC47-8F9E-53788BD5C98D}" type="slidenum">
              <a:rPr lang="en-US" smtClean="0"/>
              <a:t>34</a:t>
            </a:fld>
            <a:endParaRPr lang="en-US"/>
          </a:p>
        </p:txBody>
      </p:sp>
    </p:spTree>
    <p:extLst>
      <p:ext uri="{BB962C8B-B14F-4D97-AF65-F5344CB8AC3E}">
        <p14:creationId xmlns:p14="http://schemas.microsoft.com/office/powerpoint/2010/main" val="22717360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Note how different the profile looks when it's proxy group members borrowing from outside the group.</a:t>
            </a:r>
          </a:p>
        </p:txBody>
      </p:sp>
      <p:sp>
        <p:nvSpPr>
          <p:cNvPr id="4" name="Slide Number Placeholder 3"/>
          <p:cNvSpPr>
            <a:spLocks noGrp="1"/>
          </p:cNvSpPr>
          <p:nvPr>
            <p:ph type="sldNum" sz="quarter" idx="5"/>
          </p:nvPr>
        </p:nvSpPr>
        <p:spPr/>
        <p:txBody>
          <a:bodyPr/>
          <a:lstStyle/>
          <a:p>
            <a:fld id="{000047A7-A58F-DC47-8F9E-53788BD5C98D}" type="slidenum">
              <a:rPr lang="en-US" smtClean="0"/>
              <a:t>35</a:t>
            </a:fld>
            <a:endParaRPr lang="en-US"/>
          </a:p>
        </p:txBody>
      </p:sp>
    </p:spTree>
    <p:extLst>
      <p:ext uri="{BB962C8B-B14F-4D97-AF65-F5344CB8AC3E}">
        <p14:creationId xmlns:p14="http://schemas.microsoft.com/office/powerpoint/2010/main" val="42438933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This suggested that art research libraries rely on access to other types of libraries to supplement their own collections.  Which is an important consideration when considering prospective collaborative partnerships. </a:t>
            </a:r>
          </a:p>
        </p:txBody>
      </p:sp>
      <p:sp>
        <p:nvSpPr>
          <p:cNvPr id="4" name="Slide Number Placeholder 3"/>
          <p:cNvSpPr>
            <a:spLocks noGrp="1"/>
          </p:cNvSpPr>
          <p:nvPr>
            <p:ph type="sldNum" sz="quarter" idx="5"/>
          </p:nvPr>
        </p:nvSpPr>
        <p:spPr/>
        <p:txBody>
          <a:bodyPr/>
          <a:lstStyle/>
          <a:p>
            <a:fld id="{000047A7-A58F-DC47-8F9E-53788BD5C98D}" type="slidenum">
              <a:rPr lang="en-US" smtClean="0"/>
              <a:t>36</a:t>
            </a:fld>
            <a:endParaRPr lang="en-US"/>
          </a:p>
        </p:txBody>
      </p:sp>
    </p:spTree>
    <p:extLst>
      <p:ext uri="{BB962C8B-B14F-4D97-AF65-F5344CB8AC3E}">
        <p14:creationId xmlns:p14="http://schemas.microsoft.com/office/powerpoint/2010/main" val="17823624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most surprising findings from our analysis of the ILL data is that distance between partners mattered less than we expected.  Trust and reliability seem to be more important factors.</a:t>
            </a:r>
            <a:endParaRPr lang="en-US" dirty="0">
              <a:cs typeface="Calibri"/>
            </a:endParaRPr>
          </a:p>
          <a:p>
            <a:r>
              <a:rPr lang="en-US" dirty="0">
                <a:ea typeface="Calibri"/>
                <a:cs typeface="Calibri"/>
              </a:rPr>
              <a:t>The farther we go out as far as physical distance between partners, the more ILL transactions from our data set are included.</a:t>
            </a:r>
            <a:endParaRPr lang="en-US" dirty="0">
              <a:cs typeface="Calibri"/>
            </a:endParaRPr>
          </a:p>
        </p:txBody>
      </p:sp>
      <p:sp>
        <p:nvSpPr>
          <p:cNvPr id="4" name="Slide Number Placeholder 3"/>
          <p:cNvSpPr>
            <a:spLocks noGrp="1"/>
          </p:cNvSpPr>
          <p:nvPr>
            <p:ph type="sldNum" sz="quarter" idx="5"/>
          </p:nvPr>
        </p:nvSpPr>
        <p:spPr/>
        <p:txBody>
          <a:bodyPr/>
          <a:lstStyle/>
          <a:p>
            <a:fld id="{000047A7-A58F-DC47-8F9E-53788BD5C98D}" type="slidenum">
              <a:rPr lang="en-US" smtClean="0"/>
              <a:t>37</a:t>
            </a:fld>
            <a:endParaRPr lang="en-US"/>
          </a:p>
        </p:txBody>
      </p:sp>
    </p:spTree>
    <p:extLst>
      <p:ext uri="{BB962C8B-B14F-4D97-AF65-F5344CB8AC3E}">
        <p14:creationId xmlns:p14="http://schemas.microsoft.com/office/powerpoint/2010/main" val="38917785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About 50 thousand transactions – nearly a third of all filled requests – happened between partners located a thousand miles or more away from each other.</a:t>
            </a:r>
          </a:p>
        </p:txBody>
      </p:sp>
      <p:sp>
        <p:nvSpPr>
          <p:cNvPr id="4" name="Slide Number Placeholder 3"/>
          <p:cNvSpPr>
            <a:spLocks noGrp="1"/>
          </p:cNvSpPr>
          <p:nvPr>
            <p:ph type="sldNum" sz="quarter" idx="5"/>
          </p:nvPr>
        </p:nvSpPr>
        <p:spPr/>
        <p:txBody>
          <a:bodyPr/>
          <a:lstStyle/>
          <a:p>
            <a:fld id="{000047A7-A58F-DC47-8F9E-53788BD5C98D}" type="slidenum">
              <a:rPr lang="en-US" smtClean="0"/>
              <a:t>38</a:t>
            </a:fld>
            <a:endParaRPr lang="en-US"/>
          </a:p>
        </p:txBody>
      </p:sp>
    </p:spTree>
    <p:extLst>
      <p:ext uri="{BB962C8B-B14F-4D97-AF65-F5344CB8AC3E}">
        <p14:creationId xmlns:p14="http://schemas.microsoft.com/office/powerpoint/2010/main" val="18213451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Overall the average distance between partners for all filled requests was 899 miles.  Higher than expected.</a:t>
            </a:r>
          </a:p>
        </p:txBody>
      </p:sp>
      <p:sp>
        <p:nvSpPr>
          <p:cNvPr id="4" name="Slide Number Placeholder 3"/>
          <p:cNvSpPr>
            <a:spLocks noGrp="1"/>
          </p:cNvSpPr>
          <p:nvPr>
            <p:ph type="sldNum" sz="quarter" idx="5"/>
          </p:nvPr>
        </p:nvSpPr>
        <p:spPr/>
        <p:txBody>
          <a:bodyPr/>
          <a:lstStyle/>
          <a:p>
            <a:fld id="{000047A7-A58F-DC47-8F9E-53788BD5C98D}" type="slidenum">
              <a:rPr lang="en-US" smtClean="0"/>
              <a:t>39</a:t>
            </a:fld>
            <a:endParaRPr lang="en-US"/>
          </a:p>
        </p:txBody>
      </p:sp>
    </p:spTree>
    <p:extLst>
      <p:ext uri="{BB962C8B-B14F-4D97-AF65-F5344CB8AC3E}">
        <p14:creationId xmlns:p14="http://schemas.microsoft.com/office/powerpoint/2010/main" val="32688381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It doesn't matter how far apart you are when it comes to copies, as the vast majority of these are delivered electronically.  But we were surprised at how little difference that was between copies and physical loans.</a:t>
            </a:r>
          </a:p>
        </p:txBody>
      </p:sp>
      <p:sp>
        <p:nvSpPr>
          <p:cNvPr id="4" name="Slide Number Placeholder 3"/>
          <p:cNvSpPr>
            <a:spLocks noGrp="1"/>
          </p:cNvSpPr>
          <p:nvPr>
            <p:ph type="sldNum" sz="quarter" idx="5"/>
          </p:nvPr>
        </p:nvSpPr>
        <p:spPr/>
        <p:txBody>
          <a:bodyPr/>
          <a:lstStyle/>
          <a:p>
            <a:fld id="{000047A7-A58F-DC47-8F9E-53788BD5C98D}" type="slidenum">
              <a:rPr lang="en-US" smtClean="0"/>
              <a:t>40</a:t>
            </a:fld>
            <a:endParaRPr lang="en-US"/>
          </a:p>
        </p:txBody>
      </p:sp>
    </p:spTree>
    <p:extLst>
      <p:ext uri="{BB962C8B-B14F-4D97-AF65-F5344CB8AC3E}">
        <p14:creationId xmlns:p14="http://schemas.microsoft.com/office/powerpoint/2010/main" val="1630228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It also didn't matter whether the partners were proxy members or not – very little difference.</a:t>
            </a:r>
          </a:p>
        </p:txBody>
      </p:sp>
      <p:sp>
        <p:nvSpPr>
          <p:cNvPr id="4" name="Slide Number Placeholder 3"/>
          <p:cNvSpPr>
            <a:spLocks noGrp="1"/>
          </p:cNvSpPr>
          <p:nvPr>
            <p:ph type="sldNum" sz="quarter" idx="5"/>
          </p:nvPr>
        </p:nvSpPr>
        <p:spPr/>
        <p:txBody>
          <a:bodyPr/>
          <a:lstStyle/>
          <a:p>
            <a:fld id="{000047A7-A58F-DC47-8F9E-53788BD5C98D}" type="slidenum">
              <a:rPr lang="en-US" smtClean="0"/>
              <a:t>41</a:t>
            </a:fld>
            <a:endParaRPr lang="en-US"/>
          </a:p>
        </p:txBody>
      </p:sp>
    </p:spTree>
    <p:extLst>
      <p:ext uri="{BB962C8B-B14F-4D97-AF65-F5344CB8AC3E}">
        <p14:creationId xmlns:p14="http://schemas.microsoft.com/office/powerpoint/2010/main" val="10184414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Distance did seem to matter when libraries chose their most frequent partners, the average going down 29% to 638 miles.</a:t>
            </a:r>
          </a:p>
        </p:txBody>
      </p:sp>
      <p:sp>
        <p:nvSpPr>
          <p:cNvPr id="4" name="Slide Number Placeholder 3"/>
          <p:cNvSpPr>
            <a:spLocks noGrp="1"/>
          </p:cNvSpPr>
          <p:nvPr>
            <p:ph type="sldNum" sz="quarter" idx="5"/>
          </p:nvPr>
        </p:nvSpPr>
        <p:spPr/>
        <p:txBody>
          <a:bodyPr/>
          <a:lstStyle/>
          <a:p>
            <a:fld id="{000047A7-A58F-DC47-8F9E-53788BD5C98D}" type="slidenum">
              <a:rPr lang="en-US" smtClean="0"/>
              <a:t>42</a:t>
            </a:fld>
            <a:endParaRPr lang="en-US"/>
          </a:p>
        </p:txBody>
      </p:sp>
    </p:spTree>
    <p:extLst>
      <p:ext uri="{BB962C8B-B14F-4D97-AF65-F5344CB8AC3E}">
        <p14:creationId xmlns:p14="http://schemas.microsoft.com/office/powerpoint/2010/main" val="550230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Oddly, the distance didn't vary much when comparing the top 1, 2 and 3 partners.</a:t>
            </a:r>
          </a:p>
        </p:txBody>
      </p:sp>
      <p:sp>
        <p:nvSpPr>
          <p:cNvPr id="4" name="Slide Number Placeholder 3"/>
          <p:cNvSpPr>
            <a:spLocks noGrp="1"/>
          </p:cNvSpPr>
          <p:nvPr>
            <p:ph type="sldNum" sz="quarter" idx="5"/>
          </p:nvPr>
        </p:nvSpPr>
        <p:spPr/>
        <p:txBody>
          <a:bodyPr/>
          <a:lstStyle/>
          <a:p>
            <a:fld id="{000047A7-A58F-DC47-8F9E-53788BD5C98D}" type="slidenum">
              <a:rPr lang="en-US" smtClean="0"/>
              <a:t>43</a:t>
            </a:fld>
            <a:endParaRPr lang="en-US"/>
          </a:p>
        </p:txBody>
      </p:sp>
    </p:spTree>
    <p:extLst>
      <p:ext uri="{BB962C8B-B14F-4D97-AF65-F5344CB8AC3E}">
        <p14:creationId xmlns:p14="http://schemas.microsoft.com/office/powerpoint/2010/main" val="38145766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61507" y="3300413"/>
            <a:ext cx="8389088" cy="3213100"/>
          </a:xfrm>
        </p:spPr>
        <p:txBody>
          <a:bodyPr/>
          <a:lstStyle/>
          <a:p>
            <a:r>
              <a:rPr lang="en-US"/>
              <a:t>There are four phases of our project, all focused on identifying potential opportunities for collaboration and cooperation to support sustainability of art research collections </a:t>
            </a:r>
          </a:p>
          <a:p>
            <a:r>
              <a:rPr lang="en-US"/>
              <a:t>Phase 1:  uses </a:t>
            </a:r>
            <a:r>
              <a:rPr lang="en-US" err="1"/>
              <a:t>WorldCat</a:t>
            </a:r>
            <a:r>
              <a:rPr lang="en-US"/>
              <a:t> data to identify and analyze the art research collective collection  </a:t>
            </a:r>
            <a:endParaRPr lang="en-US">
              <a:cs typeface="Calibri"/>
            </a:endParaRPr>
          </a:p>
          <a:p>
            <a:r>
              <a:rPr lang="en-US"/>
              <a:t>   </a:t>
            </a:r>
            <a:endParaRPr lang="en-US">
              <a:cs typeface="Calibri"/>
            </a:endParaRPr>
          </a:p>
          <a:p>
            <a:r>
              <a:rPr lang="en-US"/>
              <a:t>Phase 2:  uses resource sharing data to examine the sharing patterns occurring among art libraries, and between art libraries and other types of libraries.   </a:t>
            </a:r>
            <a:endParaRPr lang="en-US">
              <a:cs typeface="Calibri"/>
            </a:endParaRPr>
          </a:p>
          <a:p>
            <a:r>
              <a:rPr lang="en-US"/>
              <a:t>   </a:t>
            </a:r>
            <a:endParaRPr lang="en-US">
              <a:cs typeface="Calibri"/>
            </a:endParaRPr>
          </a:p>
          <a:p>
            <a:r>
              <a:rPr lang="en-US"/>
              <a:t>Phase 3:  builds on the findings from the first two phases with a “deep dive” into a small set of case studies of regional art library collaborations  </a:t>
            </a:r>
            <a:endParaRPr lang="en-US">
              <a:cs typeface="Calibri"/>
            </a:endParaRPr>
          </a:p>
          <a:p>
            <a:r>
              <a:rPr lang="en-US"/>
              <a:t>   </a:t>
            </a:r>
            <a:endParaRPr lang="en-US">
              <a:cs typeface="Calibri"/>
            </a:endParaRPr>
          </a:p>
          <a:p>
            <a:r>
              <a:rPr lang="en-US"/>
              <a:t>And Phase 4:  we’ll synthesize our findings and make recommendations on building and sustaining inter-institutional collaborations </a:t>
            </a:r>
            <a:endParaRPr lang="en-US">
              <a:cs typeface="Calibri"/>
            </a:endParaRPr>
          </a:p>
          <a:p>
            <a:r>
              <a:rPr lang="en-US"/>
              <a:t>   </a:t>
            </a:r>
            <a:endParaRPr lang="en-US">
              <a:cs typeface="Calibri"/>
            </a:endParaRPr>
          </a:p>
          <a:p>
            <a:r>
              <a:rPr lang="en-US"/>
              <a:t>Today we'll be sharing findings from phases 1 and 2 with you.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851595E-E35F-468A-8B50-DBDD5C0A19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54851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And there were a few proxy group members who shared primarily with those in close proximity.  So distance clearly mattered to some.</a:t>
            </a:r>
          </a:p>
        </p:txBody>
      </p:sp>
      <p:sp>
        <p:nvSpPr>
          <p:cNvPr id="4" name="Slide Number Placeholder 3"/>
          <p:cNvSpPr>
            <a:spLocks noGrp="1"/>
          </p:cNvSpPr>
          <p:nvPr>
            <p:ph type="sldNum" sz="quarter" idx="5"/>
          </p:nvPr>
        </p:nvSpPr>
        <p:spPr/>
        <p:txBody>
          <a:bodyPr/>
          <a:lstStyle/>
          <a:p>
            <a:fld id="{000047A7-A58F-DC47-8F9E-53788BD5C98D}" type="slidenum">
              <a:rPr lang="en-US" smtClean="0"/>
              <a:t>44</a:t>
            </a:fld>
            <a:endParaRPr lang="en-US"/>
          </a:p>
        </p:txBody>
      </p:sp>
    </p:spTree>
    <p:extLst>
      <p:ext uri="{BB962C8B-B14F-4D97-AF65-F5344CB8AC3E}">
        <p14:creationId xmlns:p14="http://schemas.microsoft.com/office/powerpoint/2010/main" val="36633576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current or previous sharing relationship seemed to matter more than distance.  13 proxy group members are also members of SHARES, a multinational multitype resource sharing consortium.</a:t>
            </a:r>
            <a:endParaRPr lang="en-US">
              <a:cs typeface="Calibri"/>
            </a:endParaRPr>
          </a:p>
          <a:p>
            <a:r>
              <a:rPr lang="en-US" dirty="0"/>
              <a:t>All 13 have SHARES members as their top 3 ILL partners.</a:t>
            </a:r>
            <a:endParaRPr lang="en-US" dirty="0">
              <a:cs typeface="Calibri"/>
            </a:endParaRPr>
          </a:p>
          <a:p>
            <a:r>
              <a:rPr lang="en-US" dirty="0">
                <a:ea typeface="Calibri"/>
                <a:cs typeface="Calibri"/>
              </a:rPr>
              <a:t>And clearly distance was not the determining factor.</a:t>
            </a:r>
            <a:endParaRPr lang="en-US" dirty="0">
              <a:cs typeface="Calibri"/>
            </a:endParaRPr>
          </a:p>
        </p:txBody>
      </p:sp>
      <p:sp>
        <p:nvSpPr>
          <p:cNvPr id="4" name="Slide Number Placeholder 3"/>
          <p:cNvSpPr>
            <a:spLocks noGrp="1"/>
          </p:cNvSpPr>
          <p:nvPr>
            <p:ph type="sldNum" sz="quarter" idx="5"/>
          </p:nvPr>
        </p:nvSpPr>
        <p:spPr/>
        <p:txBody>
          <a:bodyPr/>
          <a:lstStyle/>
          <a:p>
            <a:fld id="{000047A7-A58F-DC47-8F9E-53788BD5C98D}" type="slidenum">
              <a:rPr lang="en-US" smtClean="0"/>
              <a:t>45</a:t>
            </a:fld>
            <a:endParaRPr lang="en-US"/>
          </a:p>
        </p:txBody>
      </p:sp>
    </p:spTree>
    <p:extLst>
      <p:ext uri="{BB962C8B-B14F-4D97-AF65-F5344CB8AC3E}">
        <p14:creationId xmlns:p14="http://schemas.microsoft.com/office/powerpoint/2010/main" val="31458461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6 former SHARES members in the Proxy Group.</a:t>
            </a:r>
            <a:endParaRPr lang="en-US">
              <a:cs typeface="Calibri"/>
            </a:endParaRPr>
          </a:p>
          <a:p>
            <a:r>
              <a:rPr lang="en-US" dirty="0"/>
              <a:t>All 6 have SHARES members as their top 3 ILL partners.  </a:t>
            </a:r>
            <a:endParaRPr lang="en-US" dirty="0">
              <a:cs typeface="Calibri"/>
            </a:endParaRPr>
          </a:p>
          <a:p>
            <a:r>
              <a:rPr lang="en-US" dirty="0">
                <a:ea typeface="Calibri"/>
                <a:cs typeface="Calibri"/>
              </a:rPr>
              <a:t>And again distance did not seem to matter.</a:t>
            </a:r>
            <a:endParaRPr lang="en-US" dirty="0">
              <a:cs typeface="Calibri"/>
            </a:endParaRPr>
          </a:p>
        </p:txBody>
      </p:sp>
      <p:sp>
        <p:nvSpPr>
          <p:cNvPr id="4" name="Slide Number Placeholder 3"/>
          <p:cNvSpPr>
            <a:spLocks noGrp="1"/>
          </p:cNvSpPr>
          <p:nvPr>
            <p:ph type="sldNum" sz="quarter" idx="5"/>
          </p:nvPr>
        </p:nvSpPr>
        <p:spPr/>
        <p:txBody>
          <a:bodyPr/>
          <a:lstStyle/>
          <a:p>
            <a:fld id="{000047A7-A58F-DC47-8F9E-53788BD5C98D}" type="slidenum">
              <a:rPr lang="en-US" smtClean="0"/>
              <a:t>46</a:t>
            </a:fld>
            <a:endParaRPr lang="en-US"/>
          </a:p>
        </p:txBody>
      </p:sp>
    </p:spTree>
    <p:extLst>
      <p:ext uri="{BB962C8B-B14F-4D97-AF65-F5344CB8AC3E}">
        <p14:creationId xmlns:p14="http://schemas.microsoft.com/office/powerpoint/2010/main" val="1190075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thing the ILL data seems to indicate is that art libraries can hold up their end of the resource sharing bargain.  </a:t>
            </a:r>
            <a:endParaRPr lang="en-US" dirty="0">
              <a:cs typeface="Calibri"/>
            </a:endParaRPr>
          </a:p>
          <a:p>
            <a:endParaRPr lang="en-US" dirty="0">
              <a:ea typeface="Calibri"/>
              <a:cs typeface="Calibri"/>
            </a:endParaRPr>
          </a:p>
          <a:p>
            <a:r>
              <a:rPr lang="en-US" dirty="0">
                <a:ea typeface="Calibri"/>
                <a:cs typeface="Calibri"/>
              </a:rPr>
              <a:t>And we have some data that backs up that statement.  Looking at response time, as measured by the time a request is created by the borrower until the lender responds online that they will supply the item, our proxy group members performed quite respectably.</a:t>
            </a:r>
            <a:endParaRPr lang="en-US" dirty="0">
              <a:cs typeface="Calibri"/>
            </a:endParaRPr>
          </a:p>
        </p:txBody>
      </p:sp>
      <p:sp>
        <p:nvSpPr>
          <p:cNvPr id="4" name="Slide Number Placeholder 3"/>
          <p:cNvSpPr>
            <a:spLocks noGrp="1"/>
          </p:cNvSpPr>
          <p:nvPr>
            <p:ph type="sldNum" sz="quarter" idx="5"/>
          </p:nvPr>
        </p:nvSpPr>
        <p:spPr/>
        <p:txBody>
          <a:bodyPr/>
          <a:lstStyle/>
          <a:p>
            <a:fld id="{000047A7-A58F-DC47-8F9E-53788BD5C98D}" type="slidenum">
              <a:rPr lang="en-US" smtClean="0"/>
              <a:t>47</a:t>
            </a:fld>
            <a:endParaRPr lang="en-US"/>
          </a:p>
        </p:txBody>
      </p:sp>
    </p:spTree>
    <p:extLst>
      <p:ext uri="{BB962C8B-B14F-4D97-AF65-F5344CB8AC3E}">
        <p14:creationId xmlns:p14="http://schemas.microsoft.com/office/powerpoint/2010/main" val="7637239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Trust and reliability can trump distance, which implies that for certain types of collaborative partnerships art research libraries may be able to seek partners outside their immediate region.</a:t>
            </a:r>
            <a:endParaRPr lang="en-US" dirty="0">
              <a:cs typeface="Calibri"/>
            </a:endParaRPr>
          </a:p>
          <a:p>
            <a:r>
              <a:rPr lang="en-US" dirty="0">
                <a:ea typeface="Calibri"/>
                <a:cs typeface="Calibri"/>
              </a:rPr>
              <a:t>And though we won't put it this way in our published report, basically the ILL data shows that art research libraries make good partners.  They bring a lot to the table and can hold up their end of any bargain.  We're definitely seeing this in the next phases of the project, the case studies of existing partnerships.</a:t>
            </a:r>
            <a:endParaRPr lang="en-US" dirty="0">
              <a:cs typeface="Calibri"/>
            </a:endParaRPr>
          </a:p>
        </p:txBody>
      </p:sp>
      <p:sp>
        <p:nvSpPr>
          <p:cNvPr id="4" name="Slide Number Placeholder 3"/>
          <p:cNvSpPr>
            <a:spLocks noGrp="1"/>
          </p:cNvSpPr>
          <p:nvPr>
            <p:ph type="sldNum" sz="quarter" idx="5"/>
          </p:nvPr>
        </p:nvSpPr>
        <p:spPr/>
        <p:txBody>
          <a:bodyPr/>
          <a:lstStyle/>
          <a:p>
            <a:fld id="{000047A7-A58F-DC47-8F9E-53788BD5C98D}" type="slidenum">
              <a:rPr lang="en-US" smtClean="0"/>
              <a:t>48</a:t>
            </a:fld>
            <a:endParaRPr lang="en-US"/>
          </a:p>
        </p:txBody>
      </p:sp>
    </p:spTree>
    <p:extLst>
      <p:ext uri="{BB962C8B-B14F-4D97-AF65-F5344CB8AC3E}">
        <p14:creationId xmlns:p14="http://schemas.microsoft.com/office/powerpoint/2010/main" val="41753382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 leave you with this image, generated from the ILL lending data for one of our proxy group members, the Getty Research Institute, for the year 2019.  Our study has focused very much on North America. But you can see here that the need for art research materials and the ability of art research libraries to share them is truly global.  Our study focuses on the US and Canada, but hopefully there will be useful implications for libraries everywhere.</a:t>
            </a:r>
          </a:p>
          <a:p>
            <a:endParaRPr lang="en-US">
              <a:cs typeface="Calibri"/>
            </a:endParaRPr>
          </a:p>
          <a:p>
            <a:r>
              <a:rPr lang="en-US">
                <a:cs typeface="Calibri"/>
              </a:rPr>
              <a:t>With that, I'll turn things back over to Chela.</a:t>
            </a:r>
          </a:p>
        </p:txBody>
      </p:sp>
      <p:sp>
        <p:nvSpPr>
          <p:cNvPr id="4" name="Slide Number Placeholder 3"/>
          <p:cNvSpPr>
            <a:spLocks noGrp="1"/>
          </p:cNvSpPr>
          <p:nvPr>
            <p:ph type="sldNum" sz="quarter" idx="5"/>
          </p:nvPr>
        </p:nvSpPr>
        <p:spPr/>
        <p:txBody>
          <a:bodyPr/>
          <a:lstStyle/>
          <a:p>
            <a:fld id="{000047A7-A58F-DC47-8F9E-53788BD5C98D}" type="slidenum">
              <a:rPr lang="en-US" smtClean="0"/>
              <a:t>49</a:t>
            </a:fld>
            <a:endParaRPr lang="en-US"/>
          </a:p>
        </p:txBody>
      </p:sp>
    </p:spTree>
    <p:extLst>
      <p:ext uri="{BB962C8B-B14F-4D97-AF65-F5344CB8AC3E}">
        <p14:creationId xmlns:p14="http://schemas.microsoft.com/office/powerpoint/2010/main" val="8749511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So what's still on our OpArt to-do list?</a:t>
            </a:r>
          </a:p>
        </p:txBody>
      </p:sp>
      <p:sp>
        <p:nvSpPr>
          <p:cNvPr id="4" name="Slide Number Placeholder 3"/>
          <p:cNvSpPr>
            <a:spLocks noGrp="1"/>
          </p:cNvSpPr>
          <p:nvPr>
            <p:ph type="sldNum" sz="quarter" idx="5"/>
          </p:nvPr>
        </p:nvSpPr>
        <p:spPr/>
        <p:txBody>
          <a:bodyPr/>
          <a:lstStyle/>
          <a:p>
            <a:fld id="{000047A7-A58F-DC47-8F9E-53788BD5C98D}" type="slidenum">
              <a:rPr lang="en-US" smtClean="0"/>
              <a:t>50</a:t>
            </a:fld>
            <a:endParaRPr lang="en-US"/>
          </a:p>
        </p:txBody>
      </p:sp>
    </p:spTree>
    <p:extLst>
      <p:ext uri="{BB962C8B-B14F-4D97-AF65-F5344CB8AC3E}">
        <p14:creationId xmlns:p14="http://schemas.microsoft.com/office/powerpoint/2010/main" val="170286403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We’ll close with just a few words about next steps. </a:t>
            </a:r>
          </a:p>
          <a:p>
            <a:r>
              <a:rPr lang="en-US"/>
              <a:t>  </a:t>
            </a:r>
            <a:endParaRPr lang="en-US">
              <a:cs typeface="Calibri"/>
            </a:endParaRPr>
          </a:p>
          <a:p>
            <a:r>
              <a:rPr lang="en-US"/>
              <a:t>We just handed in the manuscript for report one last week, which should be published in early 2023. </a:t>
            </a:r>
            <a:endParaRPr lang="en-US">
              <a:cs typeface="Calibri"/>
            </a:endParaRPr>
          </a:p>
          <a:p>
            <a:r>
              <a:rPr lang="en-US"/>
              <a:t>  </a:t>
            </a:r>
            <a:endParaRPr lang="en-US">
              <a:cs typeface="Calibri"/>
            </a:endParaRPr>
          </a:p>
          <a:p>
            <a:r>
              <a:rPr lang="en-US"/>
              <a:t>We have conducted a series of case studies examining different models of partnerships between art and other types of libraries, and are at work on a second report synthesizing patterns and takeaways, that will also be published in early 2023. The case study interviews have been rich with insights and we look forward to sharing them.  </a:t>
            </a:r>
            <a:endParaRPr lang="en-US">
              <a:cs typeface="Calibri"/>
            </a:endParaRPr>
          </a:p>
          <a:p>
            <a:r>
              <a:rPr lang="en-US"/>
              <a:t>  </a:t>
            </a:r>
            <a:endParaRPr lang="en-US">
              <a:cs typeface="Calibri"/>
            </a:endParaRPr>
          </a:p>
          <a:p>
            <a:r>
              <a:rPr lang="en-US"/>
              <a:t>And lastly we’ll be disseminating and engaging with the community around our findings, hoping to spur further action and areas of additional study. We hope you will keep an eye out for this work as it is released. </a:t>
            </a:r>
            <a:endParaRPr lang="en-US">
              <a:cs typeface="Calibri"/>
            </a:endParaRPr>
          </a:p>
        </p:txBody>
      </p:sp>
      <p:sp>
        <p:nvSpPr>
          <p:cNvPr id="4" name="Slide Number Placeholder 3"/>
          <p:cNvSpPr>
            <a:spLocks noGrp="1"/>
          </p:cNvSpPr>
          <p:nvPr>
            <p:ph type="sldNum" sz="quarter" idx="5"/>
          </p:nvPr>
        </p:nvSpPr>
        <p:spPr/>
        <p:txBody>
          <a:bodyPr/>
          <a:lstStyle/>
          <a:p>
            <a:fld id="{000047A7-A58F-DC47-8F9E-53788BD5C98D}" type="slidenum">
              <a:rPr lang="en-US" smtClean="0"/>
              <a:t>51</a:t>
            </a:fld>
            <a:endParaRPr lang="en-US"/>
          </a:p>
        </p:txBody>
      </p:sp>
    </p:spTree>
    <p:extLst>
      <p:ext uri="{BB962C8B-B14F-4D97-AF65-F5344CB8AC3E}">
        <p14:creationId xmlns:p14="http://schemas.microsoft.com/office/powerpoint/2010/main" val="72580126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Thanks again for your time and attention today.</a:t>
            </a:r>
          </a:p>
          <a:p>
            <a:endParaRPr lang="en-US"/>
          </a:p>
          <a:p>
            <a:r>
              <a:rPr lang="en-US"/>
              <a:t>If you have any questions, please see our project page listed here, watch for updates on the OCLC Research blog Hanging Together, or feel free to email us.</a:t>
            </a:r>
            <a:endParaRPr lang="en-US">
              <a:cs typeface="Calibri"/>
            </a:endParaRPr>
          </a:p>
        </p:txBody>
      </p:sp>
      <p:sp>
        <p:nvSpPr>
          <p:cNvPr id="4" name="Slide Number Placeholder 3"/>
          <p:cNvSpPr>
            <a:spLocks noGrp="1"/>
          </p:cNvSpPr>
          <p:nvPr>
            <p:ph type="sldNum" sz="quarter" idx="5"/>
          </p:nvPr>
        </p:nvSpPr>
        <p:spPr/>
        <p:txBody>
          <a:bodyPr/>
          <a:lstStyle/>
          <a:p>
            <a:fld id="{DC5AD2DB-6206-6849-8A28-45575CC17613}" type="slidenum">
              <a:rPr lang="en-US" smtClean="0"/>
              <a:t>52</a:t>
            </a:fld>
            <a:endParaRPr lang="en-US"/>
          </a:p>
        </p:txBody>
      </p:sp>
    </p:spTree>
    <p:extLst>
      <p:ext uri="{BB962C8B-B14F-4D97-AF65-F5344CB8AC3E}">
        <p14:creationId xmlns:p14="http://schemas.microsoft.com/office/powerpoint/2010/main" val="36993513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And since we're not there with you today, here are photos of the three of us, the OpArt project team. You'll be hearing from Brian and Dennis shortly. </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51595E-E35F-468A-8B50-DBDD5C0A19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54655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I'd also like to acknowledge our advisory board, who have brought their deep knowledge of art libraries and supporting art research to help shape and guide our work. We're grateful that they have been willing to play such an essential part in this initiative and give so generously of their time and expertise.   </a:t>
            </a:r>
          </a:p>
          <a:p>
            <a:r>
              <a:rPr lang="en-US"/>
              <a:t>  </a:t>
            </a:r>
            <a:endParaRPr lang="en-US">
              <a:cs typeface="Calibri"/>
            </a:endParaRPr>
          </a:p>
          <a:p>
            <a:r>
              <a:rPr lang="en-US"/>
              <a:t>With that, I'll turn it over to Brian. </a:t>
            </a: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51595E-E35F-468A-8B50-DBDD5C0A19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23613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And now I'll turn things back over to Chela to walk us through the OpArt collections analysis work done by our OCLC Research colleague, Brian Lavoie.</a:t>
            </a:r>
          </a:p>
        </p:txBody>
      </p:sp>
      <p:sp>
        <p:nvSpPr>
          <p:cNvPr id="4" name="Slide Number Placeholder 3"/>
          <p:cNvSpPr>
            <a:spLocks noGrp="1"/>
          </p:cNvSpPr>
          <p:nvPr>
            <p:ph type="sldNum" sz="quarter" idx="5"/>
          </p:nvPr>
        </p:nvSpPr>
        <p:spPr/>
        <p:txBody>
          <a:bodyPr/>
          <a:lstStyle/>
          <a:p>
            <a:fld id="{000047A7-A58F-DC47-8F9E-53788BD5C98D}" type="slidenum">
              <a:rPr lang="en-US" smtClean="0"/>
              <a:t>7</a:t>
            </a:fld>
            <a:endParaRPr lang="en-US"/>
          </a:p>
        </p:txBody>
      </p:sp>
    </p:spTree>
    <p:extLst>
      <p:ext uri="{BB962C8B-B14F-4D97-AF65-F5344CB8AC3E}">
        <p14:creationId xmlns:p14="http://schemas.microsoft.com/office/powerpoint/2010/main" val="26596831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Starting with some basic size statistics, we have a collection featuring the combined holdings of 85 institutions, that were selected according to a list of criteria we developed in consultation with our advisory committee. The collective holdings of these institutions account for 8.6 million distinct publications, which is roughly equivalent to FRBR manifestations, and 16 million total holdings across all the members of the group. So this is a fairly sizable collection, and as we’ve discussed, we’d like to use it as a representation of the overall global art research collective collection.</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3873AE-7530-472D-B2F9-3EDBB177EC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2869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Here’s a look at the distribution of material types in the proxy collection. The thing that probably sticks out the most is that the vast majority of the publications are books or book-like objects. But as you can see, there’s a wide range of other material types there too, including lots of serials, musical recordings, and images. But again, the takeaway I think is that this collection is very book-focused. </a:t>
            </a:r>
          </a:p>
          <a:p>
            <a:pPr marL="0" marR="0">
              <a:lnSpc>
                <a:spcPct val="107000"/>
              </a:lnSpc>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 </a:t>
            </a:r>
          </a:p>
          <a:p>
            <a:r>
              <a:rPr lang="en-US" sz="1800">
                <a:effectLst/>
                <a:latin typeface="Calibri" panose="020F0502020204030204" pitchFamily="34" charset="0"/>
                <a:ea typeface="Calibri" panose="020F0502020204030204" pitchFamily="34" charset="0"/>
                <a:cs typeface="Times New Roman" panose="02020603050405020304" pitchFamily="18" charset="0"/>
              </a:rPr>
              <a:t>But certainly lots of other stuff as well, including films, theses and dissertations, music scores, maps, computer files, non-musical recordings, and a long-tail of other materials.</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3873AE-7530-472D-B2F9-3EDBB177EC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54949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2.tiff"/><Relationship Id="rId4" Type="http://schemas.openxmlformats.org/officeDocument/2006/relationships/image" Target="../media/image11.emf"/></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tiff"/><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0.png"/><Relationship Id="rId1" Type="http://schemas.openxmlformats.org/officeDocument/2006/relationships/slideMaster" Target="../slideMasters/slideMaster5.xml"/><Relationship Id="rId5" Type="http://schemas.openxmlformats.org/officeDocument/2006/relationships/image" Target="../media/image12.tiff"/><Relationship Id="rId4" Type="http://schemas.openxmlformats.org/officeDocument/2006/relationships/image" Target="../media/image11.emf"/></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3"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982566" y="6347609"/>
            <a:ext cx="964583" cy="320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15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ontent- Heade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7756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9164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Content- Blank">
    <p:spTree>
      <p:nvGrpSpPr>
        <p:cNvPr id="1" name=""/>
        <p:cNvGrpSpPr/>
        <p:nvPr/>
      </p:nvGrpSpPr>
      <p:grpSpPr>
        <a:xfrm>
          <a:off x="0" y="0"/>
          <a:ext cx="0" cy="0"/>
          <a:chOff x="0" y="0"/>
          <a:chExt cx="0" cy="0"/>
        </a:xfrm>
      </p:grpSpPr>
      <p:pic>
        <p:nvPicPr>
          <p:cNvPr id="3"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982566" y="6347609"/>
            <a:ext cx="964583" cy="320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0486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12192000" cy="6858000"/>
          </a:xfrm>
          <a:prstGeom prst="rect">
            <a:avLst/>
          </a:prstGeom>
        </p:spPr>
        <p:txBody>
          <a:bodyPr vert="horz" anchor="ctr"/>
          <a:lstStyle>
            <a:lvl1pPr marL="0" indent="0" algn="l">
              <a:buNone/>
              <a:defRPr sz="2533" baseline="0">
                <a:sym typeface="Wingdings"/>
              </a:defRPr>
            </a:lvl1pPr>
            <a:lvl2pPr marL="609585" indent="0">
              <a:buNone/>
              <a:defRPr sz="3200"/>
            </a:lvl2pPr>
          </a:lstStyle>
          <a:p>
            <a:pPr lvl="1"/>
            <a:r>
              <a:rPr lang="en-US"/>
              <a:t>Drag and drop photo here</a:t>
            </a:r>
          </a:p>
        </p:txBody>
      </p:sp>
      <p:sp>
        <p:nvSpPr>
          <p:cNvPr id="15" name="Text Placeholder 14"/>
          <p:cNvSpPr>
            <a:spLocks noGrp="1"/>
          </p:cNvSpPr>
          <p:nvPr>
            <p:ph type="body" sz="quarter" idx="13" hasCustomPrompt="1"/>
          </p:nvPr>
        </p:nvSpPr>
        <p:spPr>
          <a:xfrm>
            <a:off x="10111322" y="-20638"/>
            <a:ext cx="577849" cy="6899276"/>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
        <p:nvSpPr>
          <p:cNvPr id="16" name="Text Placeholder 14"/>
          <p:cNvSpPr>
            <a:spLocks noGrp="1"/>
          </p:cNvSpPr>
          <p:nvPr>
            <p:ph type="body" sz="quarter" idx="14" hasCustomPrompt="1"/>
          </p:nvPr>
        </p:nvSpPr>
        <p:spPr>
          <a:xfrm>
            <a:off x="10689172" y="-20638"/>
            <a:ext cx="1502833" cy="6899276"/>
          </a:xfrm>
          <a:prstGeom prst="rect">
            <a:avLst/>
          </a:prstGeom>
          <a:solidFill>
            <a:schemeClr val="accent1"/>
          </a:solidFill>
        </p:spPr>
        <p:txBody>
          <a:bodyPr vert="horz"/>
          <a:lstStyle>
            <a:lvl1pPr marL="0" indent="0">
              <a:buNone/>
              <a:defRPr>
                <a:solidFill>
                  <a:schemeClr val="accent1"/>
                </a:solidFill>
              </a:defRPr>
            </a:lvl1pPr>
          </a:lstStyle>
          <a:p>
            <a:pPr lvl="0"/>
            <a:r>
              <a:rPr lang="en-US"/>
              <a:t> </a:t>
            </a:r>
          </a:p>
          <a:p>
            <a:pPr lvl="0"/>
            <a:r>
              <a:rPr lang="en-US"/>
              <a:t> </a:t>
            </a:r>
          </a:p>
          <a:p>
            <a:pPr lvl="0"/>
            <a:r>
              <a:rPr lang="en-US"/>
              <a:t> </a:t>
            </a:r>
          </a:p>
          <a:p>
            <a:pPr lvl="0"/>
            <a:r>
              <a:rPr lang="en-US"/>
              <a:t> </a:t>
            </a:r>
          </a:p>
          <a:p>
            <a:pPr lvl="0"/>
            <a:r>
              <a:rPr lang="en-US"/>
              <a:t> </a:t>
            </a:r>
          </a:p>
        </p:txBody>
      </p:sp>
      <p:sp>
        <p:nvSpPr>
          <p:cNvPr id="11" name="Text Placeholder 10"/>
          <p:cNvSpPr>
            <a:spLocks noGrp="1"/>
          </p:cNvSpPr>
          <p:nvPr>
            <p:ph type="body" sz="quarter" idx="11" hasCustomPrompt="1"/>
          </p:nvPr>
        </p:nvSpPr>
        <p:spPr>
          <a:xfrm>
            <a:off x="-18815" y="4997709"/>
            <a:ext cx="8204200" cy="954107"/>
          </a:xfrm>
          <a:prstGeom prst="rect">
            <a:avLst/>
          </a:prstGeom>
          <a:solidFill>
            <a:schemeClr val="bg1"/>
          </a:solidFill>
        </p:spPr>
        <p:txBody>
          <a:bodyPr vert="horz" lIns="640080"/>
          <a:lstStyle>
            <a:lvl1pPr marL="0" indent="0">
              <a:buNone/>
              <a:defRPr sz="3200" b="1" baseline="0">
                <a:solidFill>
                  <a:srgbClr val="236192"/>
                </a:solidFill>
              </a:defRPr>
            </a:lvl1pPr>
          </a:lstStyle>
          <a:p>
            <a:pPr lvl="0"/>
            <a:r>
              <a:rPr lang="en-US"/>
              <a:t>Persons Name</a:t>
            </a:r>
          </a:p>
        </p:txBody>
      </p:sp>
      <p:sp>
        <p:nvSpPr>
          <p:cNvPr id="12" name="Text Placeholder 10"/>
          <p:cNvSpPr>
            <a:spLocks noGrp="1"/>
          </p:cNvSpPr>
          <p:nvPr>
            <p:ph type="body" sz="quarter" idx="12" hasCustomPrompt="1"/>
          </p:nvPr>
        </p:nvSpPr>
        <p:spPr>
          <a:xfrm>
            <a:off x="713223" y="5447286"/>
            <a:ext cx="7480300" cy="352425"/>
          </a:xfrm>
          <a:prstGeom prst="rect">
            <a:avLst/>
          </a:prstGeom>
        </p:spPr>
        <p:txBody>
          <a:bodyPr vert="horz"/>
          <a:lstStyle>
            <a:lvl1pPr marL="0" indent="0">
              <a:buNone/>
              <a:defRPr sz="2400" b="0" baseline="0">
                <a:solidFill>
                  <a:schemeClr val="tx1"/>
                </a:solidFill>
              </a:defRPr>
            </a:lvl1pPr>
          </a:lstStyle>
          <a:p>
            <a:pPr lvl="0"/>
            <a:r>
              <a:rPr lang="en-US"/>
              <a:t>Persons Title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5697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sp>
        <p:nvSpPr>
          <p:cNvPr id="19" name="Text Placeholder 18"/>
          <p:cNvSpPr>
            <a:spLocks noGrp="1"/>
          </p:cNvSpPr>
          <p:nvPr>
            <p:ph type="body" sz="quarter" idx="10" hasCustomPrompt="1"/>
          </p:nvPr>
        </p:nvSpPr>
        <p:spPr>
          <a:xfrm>
            <a:off x="320571" y="259643"/>
            <a:ext cx="5307955" cy="1041400"/>
          </a:xfrm>
          <a:prstGeom prst="rect">
            <a:avLst/>
          </a:prstGeom>
        </p:spPr>
        <p:txBody>
          <a:bodyPr vert="horz"/>
          <a:lstStyle>
            <a:lvl1pPr marL="0" indent="0">
              <a:buNone/>
              <a:defRPr sz="4267" b="1" baseline="0">
                <a:solidFill>
                  <a:srgbClr val="236192"/>
                </a:solidFill>
              </a:defRPr>
            </a:lvl1pPr>
          </a:lstStyle>
          <a:p>
            <a:pPr lvl="0"/>
            <a:r>
              <a:rPr lang="en-US"/>
              <a:t>Closing Message</a:t>
            </a:r>
          </a:p>
        </p:txBody>
      </p:sp>
      <p:sp>
        <p:nvSpPr>
          <p:cNvPr id="9" name="Rectangle 8"/>
          <p:cNvSpPr/>
          <p:nvPr userDrawn="1"/>
        </p:nvSpPr>
        <p:spPr>
          <a:xfrm rot="10800000">
            <a:off x="15117" y="5850668"/>
            <a:ext cx="12192000" cy="239713"/>
          </a:xfrm>
          <a:prstGeom prst="rect">
            <a:avLst/>
          </a:prstGeom>
          <a:solidFill>
            <a:srgbClr val="00AFD7"/>
          </a:solidFill>
          <a:ln w="9525" cap="flat" cmpd="sng" algn="ctr">
            <a:noFill/>
            <a:prstDash val="solid"/>
          </a:ln>
          <a:effectLst/>
        </p:spPr>
        <p:txBody>
          <a:bodyPr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D527F"/>
              </a:solidFill>
              <a:effectLst/>
              <a:uLnTx/>
              <a:uFillTx/>
              <a:latin typeface="Calibri"/>
              <a:ea typeface="+mn-ea"/>
              <a:cs typeface="+mn-cs"/>
            </a:endParaRPr>
          </a:p>
        </p:txBody>
      </p:sp>
      <p:sp>
        <p:nvSpPr>
          <p:cNvPr id="21" name="Text Placeholder 20"/>
          <p:cNvSpPr>
            <a:spLocks noGrp="1"/>
          </p:cNvSpPr>
          <p:nvPr>
            <p:ph type="body" sz="quarter" idx="11" hasCustomPrompt="1"/>
          </p:nvPr>
        </p:nvSpPr>
        <p:spPr>
          <a:xfrm>
            <a:off x="320820" y="1321005"/>
            <a:ext cx="5183717" cy="405719"/>
          </a:xfrm>
          <a:prstGeom prst="rect">
            <a:avLst/>
          </a:prstGeom>
        </p:spPr>
        <p:txBody>
          <a:bodyPr vert="horz">
            <a:normAutofit/>
          </a:bodyPr>
          <a:lstStyle>
            <a:lvl1pPr marL="0" indent="0">
              <a:buNone/>
              <a:defRPr sz="2400" b="1" baseline="0"/>
            </a:lvl1pPr>
          </a:lstStyle>
          <a:p>
            <a:pPr lvl="0"/>
            <a:r>
              <a:rPr lang="en-US"/>
              <a:t>Speaker Name</a:t>
            </a:r>
          </a:p>
        </p:txBody>
      </p:sp>
      <p:sp>
        <p:nvSpPr>
          <p:cNvPr id="22" name="Text Placeholder 20"/>
          <p:cNvSpPr>
            <a:spLocks noGrp="1"/>
          </p:cNvSpPr>
          <p:nvPr>
            <p:ph type="body" sz="quarter" idx="12" hasCustomPrompt="1"/>
          </p:nvPr>
        </p:nvSpPr>
        <p:spPr>
          <a:xfrm>
            <a:off x="320571" y="1690435"/>
            <a:ext cx="5183717" cy="359027"/>
          </a:xfrm>
          <a:prstGeom prst="rect">
            <a:avLst/>
          </a:prstGeom>
        </p:spPr>
        <p:txBody>
          <a:bodyPr vert="horz">
            <a:normAutofit/>
          </a:bodyPr>
          <a:lstStyle>
            <a:lvl1pPr marL="0" indent="0">
              <a:buNone/>
              <a:defRPr sz="1867" b="0" baseline="0"/>
            </a:lvl1pPr>
          </a:lstStyle>
          <a:p>
            <a:pPr lvl="0"/>
            <a:r>
              <a:rPr lang="en-US"/>
              <a:t>Speaker Title</a:t>
            </a:r>
          </a:p>
        </p:txBody>
      </p:sp>
      <p:sp>
        <p:nvSpPr>
          <p:cNvPr id="23" name="Text Placeholder 20"/>
          <p:cNvSpPr>
            <a:spLocks noGrp="1"/>
          </p:cNvSpPr>
          <p:nvPr>
            <p:ph type="body" sz="quarter" idx="13" hasCustomPrompt="1"/>
          </p:nvPr>
        </p:nvSpPr>
        <p:spPr>
          <a:xfrm>
            <a:off x="320571" y="2010979"/>
            <a:ext cx="5183717" cy="305495"/>
          </a:xfrm>
          <a:prstGeom prst="rect">
            <a:avLst/>
          </a:prstGeom>
        </p:spPr>
        <p:txBody>
          <a:bodyPr vert="horz">
            <a:normAutofit/>
          </a:bodyPr>
          <a:lstStyle>
            <a:lvl1pPr marL="0" indent="0">
              <a:buNone/>
              <a:defRPr sz="1867" b="1" baseline="0">
                <a:solidFill>
                  <a:srgbClr val="236192"/>
                </a:solidFill>
              </a:defRPr>
            </a:lvl1pPr>
          </a:lstStyle>
          <a:p>
            <a:pPr lvl="0"/>
            <a:r>
              <a:rPr lang="en-US"/>
              <a:t>Speaker Contact</a:t>
            </a:r>
          </a:p>
        </p:txBody>
      </p:sp>
      <p:pic>
        <p:nvPicPr>
          <p:cNvPr id="10"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982566" y="6347609"/>
            <a:ext cx="964583" cy="320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p:cNvPicPr>
            <a:picLocks noChangeAspect="1"/>
          </p:cNvPicPr>
          <p:nvPr userDrawn="1"/>
        </p:nvPicPr>
        <p:blipFill>
          <a:blip r:embed="rId3"/>
          <a:stretch>
            <a:fillRect/>
          </a:stretch>
        </p:blipFill>
        <p:spPr>
          <a:xfrm>
            <a:off x="6111117" y="0"/>
            <a:ext cx="6105280" cy="5850667"/>
          </a:xfrm>
          <a:prstGeom prst="rect">
            <a:avLst/>
          </a:prstGeom>
        </p:spPr>
      </p:pic>
    </p:spTree>
    <p:extLst>
      <p:ext uri="{BB962C8B-B14F-4D97-AF65-F5344CB8AC3E}">
        <p14:creationId xmlns:p14="http://schemas.microsoft.com/office/powerpoint/2010/main" val="961251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osing Slide - 2">
    <p:spTree>
      <p:nvGrpSpPr>
        <p:cNvPr id="1" name=""/>
        <p:cNvGrpSpPr/>
        <p:nvPr/>
      </p:nvGrpSpPr>
      <p:grpSpPr>
        <a:xfrm>
          <a:off x="0" y="0"/>
          <a:ext cx="0" cy="0"/>
          <a:chOff x="0" y="0"/>
          <a:chExt cx="0" cy="0"/>
        </a:xfrm>
      </p:grpSpPr>
      <p:sp>
        <p:nvSpPr>
          <p:cNvPr id="7" name="Rectangle 6"/>
          <p:cNvSpPr/>
          <p:nvPr userDrawn="1"/>
        </p:nvSpPr>
        <p:spPr>
          <a:xfrm rot="16200000">
            <a:off x="636253" y="5149331"/>
            <a:ext cx="810295" cy="389467"/>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0" name="TextBox 8"/>
          <p:cNvSpPr txBox="1">
            <a:spLocks noChangeArrowheads="1"/>
          </p:cNvSpPr>
          <p:nvPr userDrawn="1"/>
        </p:nvSpPr>
        <p:spPr bwMode="auto">
          <a:xfrm>
            <a:off x="7899907" y="4935539"/>
            <a:ext cx="563033"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800">
                <a:solidFill>
                  <a:schemeClr val="bg1"/>
                </a:solidFill>
              </a:rPr>
              <a:t>SM</a:t>
            </a:r>
          </a:p>
        </p:txBody>
      </p:sp>
      <p:sp>
        <p:nvSpPr>
          <p:cNvPr id="11" name="Rectangle 10"/>
          <p:cNvSpPr/>
          <p:nvPr userDrawn="1"/>
        </p:nvSpPr>
        <p:spPr>
          <a:xfrm>
            <a:off x="0" y="4938917"/>
            <a:ext cx="846667" cy="810295"/>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2" name="Text Placeholder 18"/>
          <p:cNvSpPr>
            <a:spLocks noGrp="1"/>
          </p:cNvSpPr>
          <p:nvPr>
            <p:ph type="body" sz="quarter" idx="10" hasCustomPrompt="1"/>
          </p:nvPr>
        </p:nvSpPr>
        <p:spPr>
          <a:xfrm>
            <a:off x="975786" y="1108608"/>
            <a:ext cx="5229124" cy="1682448"/>
          </a:xfrm>
          <a:prstGeom prst="rect">
            <a:avLst/>
          </a:prstGeom>
          <a:ln w="101600" cmpd="sng">
            <a:solidFill>
              <a:srgbClr val="236192"/>
            </a:solidFill>
            <a:miter lim="800000"/>
          </a:ln>
        </p:spPr>
        <p:txBody>
          <a:bodyPr vert="horz" wrap="none" lIns="548640" tIns="274320" rIns="457200" bIns="274320">
            <a:spAutoFit/>
          </a:bodyPr>
          <a:lstStyle>
            <a:lvl1pPr marL="0" indent="0" algn="l">
              <a:spcBef>
                <a:spcPts val="0"/>
              </a:spcBef>
              <a:buNone/>
              <a:defRPr sz="7333" b="1" baseline="0">
                <a:ln w="0" cmpd="sng">
                  <a:noFill/>
                </a:ln>
                <a:solidFill>
                  <a:srgbClr val="236192"/>
                </a:solidFill>
              </a:defRPr>
            </a:lvl1pPr>
          </a:lstStyle>
          <a:p>
            <a:pPr lvl="0"/>
            <a:r>
              <a:rPr lang="en-US"/>
              <a:t>Text Here</a:t>
            </a:r>
          </a:p>
        </p:txBody>
      </p:sp>
      <p:sp>
        <p:nvSpPr>
          <p:cNvPr id="13" name="Text Placeholder 20"/>
          <p:cNvSpPr>
            <a:spLocks noGrp="1"/>
          </p:cNvSpPr>
          <p:nvPr>
            <p:ph type="body" sz="quarter" idx="11" hasCustomPrompt="1"/>
          </p:nvPr>
        </p:nvSpPr>
        <p:spPr>
          <a:xfrm>
            <a:off x="931002" y="3196723"/>
            <a:ext cx="5183717" cy="405719"/>
          </a:xfrm>
          <a:prstGeom prst="rect">
            <a:avLst/>
          </a:prstGeom>
        </p:spPr>
        <p:txBody>
          <a:bodyPr vert="horz">
            <a:normAutofit/>
          </a:bodyPr>
          <a:lstStyle>
            <a:lvl1pPr marL="0" indent="0">
              <a:buNone/>
              <a:defRPr sz="2400" b="1" baseline="0">
                <a:solidFill>
                  <a:srgbClr val="000000"/>
                </a:solidFill>
              </a:defRPr>
            </a:lvl1pPr>
          </a:lstStyle>
          <a:p>
            <a:pPr lvl="0"/>
            <a:r>
              <a:rPr lang="en-US"/>
              <a:t>Speaker Name</a:t>
            </a:r>
          </a:p>
        </p:txBody>
      </p:sp>
      <p:sp>
        <p:nvSpPr>
          <p:cNvPr id="14" name="Text Placeholder 20"/>
          <p:cNvSpPr>
            <a:spLocks noGrp="1"/>
          </p:cNvSpPr>
          <p:nvPr>
            <p:ph type="body" sz="quarter" idx="12" hasCustomPrompt="1"/>
          </p:nvPr>
        </p:nvSpPr>
        <p:spPr>
          <a:xfrm>
            <a:off x="930752" y="3584169"/>
            <a:ext cx="5183717" cy="359027"/>
          </a:xfrm>
          <a:prstGeom prst="rect">
            <a:avLst/>
          </a:prstGeom>
        </p:spPr>
        <p:txBody>
          <a:bodyPr vert="horz">
            <a:normAutofit/>
          </a:bodyPr>
          <a:lstStyle>
            <a:lvl1pPr marL="0" indent="0">
              <a:buNone/>
              <a:defRPr sz="1867" b="0" baseline="0">
                <a:solidFill>
                  <a:srgbClr val="000000"/>
                </a:solidFill>
              </a:defRPr>
            </a:lvl1pPr>
          </a:lstStyle>
          <a:p>
            <a:pPr lvl="0"/>
            <a:r>
              <a:rPr lang="en-US"/>
              <a:t>Speaker Title</a:t>
            </a:r>
          </a:p>
        </p:txBody>
      </p:sp>
      <p:sp>
        <p:nvSpPr>
          <p:cNvPr id="15" name="Text Placeholder 20"/>
          <p:cNvSpPr>
            <a:spLocks noGrp="1"/>
          </p:cNvSpPr>
          <p:nvPr>
            <p:ph type="body" sz="quarter" idx="13" hasCustomPrompt="1"/>
          </p:nvPr>
        </p:nvSpPr>
        <p:spPr>
          <a:xfrm>
            <a:off x="930752" y="3943199"/>
            <a:ext cx="5183717" cy="305495"/>
          </a:xfrm>
          <a:prstGeom prst="rect">
            <a:avLst/>
          </a:prstGeom>
        </p:spPr>
        <p:txBody>
          <a:bodyPr vert="horz">
            <a:normAutofit/>
          </a:bodyPr>
          <a:lstStyle>
            <a:lvl1pPr marL="0" indent="0">
              <a:buNone/>
              <a:defRPr sz="1867" b="1" baseline="0">
                <a:solidFill>
                  <a:schemeClr val="accent2"/>
                </a:solidFill>
              </a:defRPr>
            </a:lvl1pPr>
          </a:lstStyle>
          <a:p>
            <a:pPr lvl="0"/>
            <a:r>
              <a:rPr lang="en-US"/>
              <a:t>Speaker Contact</a:t>
            </a:r>
          </a:p>
        </p:txBody>
      </p:sp>
      <p:sp>
        <p:nvSpPr>
          <p:cNvPr id="18" name="Text Placeholder 16"/>
          <p:cNvSpPr>
            <a:spLocks noGrp="1"/>
          </p:cNvSpPr>
          <p:nvPr>
            <p:ph type="body" sz="quarter" idx="14" hasCustomPrompt="1"/>
          </p:nvPr>
        </p:nvSpPr>
        <p:spPr>
          <a:xfrm>
            <a:off x="2" y="416590"/>
            <a:ext cx="4906433" cy="668966"/>
          </a:xfrm>
          <a:prstGeom prst="rect">
            <a:avLst/>
          </a:prstGeom>
          <a:solidFill>
            <a:srgbClr val="236192"/>
          </a:solidFill>
        </p:spPr>
        <p:txBody>
          <a:bodyPr vert="horz" wrap="square" lIns="640080" tIns="91440" bIns="164592">
            <a:spAutoFit/>
          </a:bodyPr>
          <a:lstStyle>
            <a:lvl1pPr marL="0" indent="0">
              <a:buNone/>
              <a:defRPr sz="2667" baseline="0">
                <a:solidFill>
                  <a:schemeClr val="bg1"/>
                </a:solidFill>
              </a:defRPr>
            </a:lvl1pPr>
          </a:lstStyle>
          <a:p>
            <a:pPr lvl="0"/>
            <a:r>
              <a:rPr lang="en-US"/>
              <a:t>Event Title</a:t>
            </a:r>
          </a:p>
        </p:txBody>
      </p:sp>
      <p:pic>
        <p:nvPicPr>
          <p:cNvPr id="16" name="Picture 15" descr="ppt-because-tag.psd"/>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36133" y="4938917"/>
            <a:ext cx="10955859" cy="810295"/>
          </a:xfrm>
          <a:prstGeom prst="rect">
            <a:avLst/>
          </a:prstGeom>
        </p:spPr>
      </p:pic>
      <p:pic>
        <p:nvPicPr>
          <p:cNvPr id="19" name="Picture 26"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982566" y="6347609"/>
            <a:ext cx="964583" cy="320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 name="Picture 19"/>
          <p:cNvPicPr>
            <a:picLocks noChangeAspect="1"/>
          </p:cNvPicPr>
          <p:nvPr userDrawn="1"/>
        </p:nvPicPr>
        <p:blipFill rotWithShape="1">
          <a:blip r:embed="rId4"/>
          <a:srcRect l="67120"/>
          <a:stretch/>
        </p:blipFill>
        <p:spPr>
          <a:xfrm rot="16200000">
            <a:off x="7769479" y="5051334"/>
            <a:ext cx="116923" cy="423333"/>
          </a:xfrm>
          <a:prstGeom prst="rect">
            <a:avLst/>
          </a:prstGeom>
        </p:spPr>
      </p:pic>
      <p:pic>
        <p:nvPicPr>
          <p:cNvPr id="4" name="Picture 3"/>
          <p:cNvPicPr>
            <a:picLocks noChangeAspect="1"/>
          </p:cNvPicPr>
          <p:nvPr userDrawn="1"/>
        </p:nvPicPr>
        <p:blipFill>
          <a:blip r:embed="rId5"/>
          <a:stretch>
            <a:fillRect/>
          </a:stretch>
        </p:blipFill>
        <p:spPr>
          <a:xfrm>
            <a:off x="7713134" y="5206655"/>
            <a:ext cx="114807" cy="114807"/>
          </a:xfrm>
          <a:prstGeom prst="rect">
            <a:avLst/>
          </a:prstGeom>
        </p:spPr>
      </p:pic>
    </p:spTree>
    <p:extLst>
      <p:ext uri="{BB962C8B-B14F-4D97-AF65-F5344CB8AC3E}">
        <p14:creationId xmlns:p14="http://schemas.microsoft.com/office/powerpoint/2010/main" val="752206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tent- Bullet">
  <p:cSld name="1_Content- Bullet">
    <p:spTree>
      <p:nvGrpSpPr>
        <p:cNvPr id="1" name="Shape 22"/>
        <p:cNvGrpSpPr/>
        <p:nvPr/>
      </p:nvGrpSpPr>
      <p:grpSpPr>
        <a:xfrm>
          <a:off x="0" y="0"/>
          <a:ext cx="0" cy="0"/>
          <a:chOff x="0" y="0"/>
          <a:chExt cx="0" cy="0"/>
        </a:xfrm>
      </p:grpSpPr>
      <p:sp>
        <p:nvSpPr>
          <p:cNvPr id="23" name="Shape 23"/>
          <p:cNvSpPr/>
          <p:nvPr/>
        </p:nvSpPr>
        <p:spPr>
          <a:xfrm>
            <a:off x="0" y="6248400"/>
            <a:ext cx="2946400" cy="609600"/>
          </a:xfrm>
          <a:prstGeom prst="rect">
            <a:avLst/>
          </a:prstGeom>
          <a:solidFill>
            <a:srgbClr val="23619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3D527F"/>
              </a:solidFill>
              <a:latin typeface="Arial"/>
              <a:ea typeface="Arial"/>
              <a:cs typeface="Arial"/>
              <a:sym typeface="Arial"/>
            </a:endParaRPr>
          </a:p>
        </p:txBody>
      </p:sp>
      <p:sp>
        <p:nvSpPr>
          <p:cNvPr id="24" name="Shape 24"/>
          <p:cNvSpPr/>
          <p:nvPr/>
        </p:nvSpPr>
        <p:spPr>
          <a:xfrm>
            <a:off x="2946400" y="6248400"/>
            <a:ext cx="1413933" cy="609600"/>
          </a:xfrm>
          <a:prstGeom prst="rect">
            <a:avLst/>
          </a:prstGeom>
          <a:solidFill>
            <a:srgbClr val="007DB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3D527F"/>
              </a:solidFill>
              <a:latin typeface="Arial"/>
              <a:ea typeface="Arial"/>
              <a:cs typeface="Arial"/>
              <a:sym typeface="Arial"/>
            </a:endParaRPr>
          </a:p>
        </p:txBody>
      </p:sp>
      <p:sp>
        <p:nvSpPr>
          <p:cNvPr id="25" name="Shape 25"/>
          <p:cNvSpPr/>
          <p:nvPr/>
        </p:nvSpPr>
        <p:spPr>
          <a:xfrm>
            <a:off x="4360333" y="6248400"/>
            <a:ext cx="7831667" cy="609600"/>
          </a:xfrm>
          <a:prstGeom prst="rect">
            <a:avLst/>
          </a:prstGeom>
          <a:solidFill>
            <a:srgbClr val="00AFD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3D527F"/>
              </a:solidFill>
              <a:latin typeface="Arial"/>
              <a:ea typeface="Arial"/>
              <a:cs typeface="Arial"/>
              <a:sym typeface="Arial"/>
            </a:endParaRPr>
          </a:p>
        </p:txBody>
      </p:sp>
      <p:sp>
        <p:nvSpPr>
          <p:cNvPr id="26" name="Shape 26"/>
          <p:cNvSpPr txBox="1">
            <a:spLocks noGrp="1"/>
          </p:cNvSpPr>
          <p:nvPr>
            <p:ph type="body" idx="1"/>
          </p:nvPr>
        </p:nvSpPr>
        <p:spPr>
          <a:xfrm>
            <a:off x="454383" y="457739"/>
            <a:ext cx="11252197" cy="915256"/>
          </a:xfrm>
          <a:prstGeom prst="rect">
            <a:avLst/>
          </a:prstGeom>
          <a:noFill/>
          <a:ln>
            <a:noFill/>
          </a:ln>
        </p:spPr>
        <p:txBody>
          <a:bodyPr spcFirstLastPara="1" wrap="square" lIns="91425" tIns="91425" rIns="91425" bIns="91425" anchor="t" anchorCtr="0"/>
          <a:lstStyle>
            <a:lvl1pPr marL="457189" marR="0" lvl="0" indent="-228594" algn="l" rtl="0">
              <a:spcBef>
                <a:spcPts val="720"/>
              </a:spcBef>
              <a:spcAft>
                <a:spcPts val="0"/>
              </a:spcAft>
              <a:buClr>
                <a:schemeClr val="dk2"/>
              </a:buClr>
              <a:buSzPts val="3600"/>
              <a:buFont typeface="Arial"/>
              <a:buNone/>
              <a:defRPr sz="3600" b="1" i="0" u="none" strike="noStrike" cap="none">
                <a:solidFill>
                  <a:schemeClr val="dk2"/>
                </a:solidFill>
                <a:latin typeface="Arial"/>
                <a:ea typeface="Arial"/>
                <a:cs typeface="Arial"/>
                <a:sym typeface="Arial"/>
              </a:defRPr>
            </a:lvl1pPr>
            <a:lvl2pPr marL="914377" marR="0" lvl="1" indent="-40639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566" marR="0" lvl="2" indent="-38099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754" marR="0" lvl="3" indent="-355591"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5943" marR="0" lvl="4" indent="-355591"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131" marR="0" lvl="5" indent="-355591"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320" marR="0" lvl="6" indent="-355591"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509" marR="0" lvl="7" indent="-355591"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697" marR="0" lvl="8" indent="-355591"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27" name="Shape 27"/>
          <p:cNvPicPr preferRelativeResize="0"/>
          <p:nvPr/>
        </p:nvPicPr>
        <p:blipFill rotWithShape="1">
          <a:blip r:embed="rId2">
            <a:alphaModFix/>
          </a:blip>
          <a:srcRect/>
          <a:stretch/>
        </p:blipFill>
        <p:spPr>
          <a:xfrm>
            <a:off x="11080073" y="6422996"/>
            <a:ext cx="916227" cy="291625"/>
          </a:xfrm>
          <a:prstGeom prst="rect">
            <a:avLst/>
          </a:prstGeom>
          <a:noFill/>
          <a:ln>
            <a:noFill/>
          </a:ln>
        </p:spPr>
      </p:pic>
      <p:sp>
        <p:nvSpPr>
          <p:cNvPr id="28" name="Shape 28"/>
          <p:cNvSpPr txBox="1">
            <a:spLocks noGrp="1"/>
          </p:cNvSpPr>
          <p:nvPr>
            <p:ph type="body" idx="2"/>
          </p:nvPr>
        </p:nvSpPr>
        <p:spPr>
          <a:xfrm>
            <a:off x="454383" y="1372997"/>
            <a:ext cx="11252197" cy="4475171"/>
          </a:xfrm>
          <a:prstGeom prst="rect">
            <a:avLst/>
          </a:prstGeom>
          <a:noFill/>
          <a:ln>
            <a:noFill/>
          </a:ln>
        </p:spPr>
        <p:txBody>
          <a:bodyPr spcFirstLastPara="1" wrap="square" lIns="91425" tIns="91425" rIns="91425" bIns="91425" anchor="t" anchorCtr="0"/>
          <a:lstStyle>
            <a:lvl1pPr marL="457189" marR="0" lvl="0" indent="-38099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377" marR="0" lvl="1" indent="-355591"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566" marR="0" lvl="2" indent="-342891"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754" marR="0" lvl="3" indent="-330192"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5943" marR="0" lvl="4" indent="-317492" algn="l" rtl="0">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131" marR="0" lvl="5" indent="-317492" algn="l" rtl="0">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320" marR="0" lvl="6" indent="-304792" algn="l" rtl="0">
              <a:spcBef>
                <a:spcPts val="24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L="3657509" marR="0" lvl="7" indent="-298443" algn="l" rtl="0">
              <a:spcBef>
                <a:spcPts val="22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8pPr>
            <a:lvl9pPr marL="4114697" marR="0" lvl="8" indent="-298443" algn="l" rtl="0">
              <a:spcBef>
                <a:spcPts val="22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249412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8E3A7-1EF9-8944-ACEA-333651E22C0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24BB3EC-9D12-6A44-9558-ED03963407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863FCE-BA37-0346-8D62-2F818EB94FF0}"/>
              </a:ext>
            </a:extLst>
          </p:cNvPr>
          <p:cNvSpPr>
            <a:spLocks noGrp="1"/>
          </p:cNvSpPr>
          <p:nvPr>
            <p:ph type="dt" sz="half" idx="10"/>
          </p:nvPr>
        </p:nvSpPr>
        <p:spPr/>
        <p:txBody>
          <a:bodyPr/>
          <a:lstStyle/>
          <a:p>
            <a:fld id="{D618DEE1-60D0-DF4A-86B0-B9664C333237}" type="datetimeFigureOut">
              <a:rPr lang="en-US" smtClean="0"/>
              <a:t>4/7/2023</a:t>
            </a:fld>
            <a:endParaRPr lang="en-US"/>
          </a:p>
        </p:txBody>
      </p:sp>
      <p:sp>
        <p:nvSpPr>
          <p:cNvPr id="5" name="Footer Placeholder 4">
            <a:extLst>
              <a:ext uri="{FF2B5EF4-FFF2-40B4-BE49-F238E27FC236}">
                <a16:creationId xmlns:a16="http://schemas.microsoft.com/office/drawing/2014/main" id="{E3E4CE79-AC49-0344-A661-B086583658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72F802-1024-7844-A6AD-ED437A725A46}"/>
              </a:ext>
            </a:extLst>
          </p:cNvPr>
          <p:cNvSpPr>
            <a:spLocks noGrp="1"/>
          </p:cNvSpPr>
          <p:nvPr>
            <p:ph type="sldNum" sz="quarter" idx="12"/>
          </p:nvPr>
        </p:nvSpPr>
        <p:spPr/>
        <p:txBody>
          <a:bodyPr/>
          <a:lstStyle/>
          <a:p>
            <a:fld id="{8E21F638-F351-4F43-914D-5A109AE0F7BD}" type="slidenum">
              <a:rPr lang="en-US" smtClean="0"/>
              <a:t>‹#›</a:t>
            </a:fld>
            <a:endParaRPr lang="en-US"/>
          </a:p>
        </p:txBody>
      </p:sp>
    </p:spTree>
    <p:extLst>
      <p:ext uri="{BB962C8B-B14F-4D97-AF65-F5344CB8AC3E}">
        <p14:creationId xmlns:p14="http://schemas.microsoft.com/office/powerpoint/2010/main" val="7104534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25C29-C224-0D47-B7B1-A827A82788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247033-0166-9F45-972D-16303230AE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F2EF72-83DC-7942-B49A-09814F997371}"/>
              </a:ext>
            </a:extLst>
          </p:cNvPr>
          <p:cNvSpPr>
            <a:spLocks noGrp="1"/>
          </p:cNvSpPr>
          <p:nvPr>
            <p:ph type="dt" sz="half" idx="10"/>
          </p:nvPr>
        </p:nvSpPr>
        <p:spPr/>
        <p:txBody>
          <a:bodyPr/>
          <a:lstStyle/>
          <a:p>
            <a:fld id="{D618DEE1-60D0-DF4A-86B0-B9664C333237}" type="datetimeFigureOut">
              <a:rPr lang="en-US" smtClean="0"/>
              <a:t>4/7/2023</a:t>
            </a:fld>
            <a:endParaRPr lang="en-US"/>
          </a:p>
        </p:txBody>
      </p:sp>
      <p:sp>
        <p:nvSpPr>
          <p:cNvPr id="5" name="Footer Placeholder 4">
            <a:extLst>
              <a:ext uri="{FF2B5EF4-FFF2-40B4-BE49-F238E27FC236}">
                <a16:creationId xmlns:a16="http://schemas.microsoft.com/office/drawing/2014/main" id="{FA65DB60-7A3F-8249-9339-CDE0F6B21B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13D4A8-BF27-5142-9A21-E5C043520595}"/>
              </a:ext>
            </a:extLst>
          </p:cNvPr>
          <p:cNvSpPr>
            <a:spLocks noGrp="1"/>
          </p:cNvSpPr>
          <p:nvPr>
            <p:ph type="sldNum" sz="quarter" idx="12"/>
          </p:nvPr>
        </p:nvSpPr>
        <p:spPr/>
        <p:txBody>
          <a:bodyPr/>
          <a:lstStyle/>
          <a:p>
            <a:fld id="{8E21F638-F351-4F43-914D-5A109AE0F7BD}" type="slidenum">
              <a:rPr lang="en-US" smtClean="0"/>
              <a:t>‹#›</a:t>
            </a:fld>
            <a:endParaRPr lang="en-US"/>
          </a:p>
        </p:txBody>
      </p:sp>
    </p:spTree>
    <p:extLst>
      <p:ext uri="{BB962C8B-B14F-4D97-AF65-F5344CB8AC3E}">
        <p14:creationId xmlns:p14="http://schemas.microsoft.com/office/powerpoint/2010/main" val="12659214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C095A-4C65-7C46-8FBA-FCE77A45408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D660D35-2E07-0D43-A702-EA4A1E486AD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9A964F2-94B7-B142-8F0E-C2D6B81A4487}"/>
              </a:ext>
            </a:extLst>
          </p:cNvPr>
          <p:cNvSpPr>
            <a:spLocks noGrp="1"/>
          </p:cNvSpPr>
          <p:nvPr>
            <p:ph type="dt" sz="half" idx="10"/>
          </p:nvPr>
        </p:nvSpPr>
        <p:spPr/>
        <p:txBody>
          <a:bodyPr/>
          <a:lstStyle/>
          <a:p>
            <a:fld id="{D618DEE1-60D0-DF4A-86B0-B9664C333237}" type="datetimeFigureOut">
              <a:rPr lang="en-US" smtClean="0"/>
              <a:t>4/7/2023</a:t>
            </a:fld>
            <a:endParaRPr lang="en-US"/>
          </a:p>
        </p:txBody>
      </p:sp>
      <p:sp>
        <p:nvSpPr>
          <p:cNvPr id="5" name="Footer Placeholder 4">
            <a:extLst>
              <a:ext uri="{FF2B5EF4-FFF2-40B4-BE49-F238E27FC236}">
                <a16:creationId xmlns:a16="http://schemas.microsoft.com/office/drawing/2014/main" id="{ED40A707-0417-2F47-B279-7D624465C3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1F1698-11C0-8749-A922-09670FF5B9F4}"/>
              </a:ext>
            </a:extLst>
          </p:cNvPr>
          <p:cNvSpPr>
            <a:spLocks noGrp="1"/>
          </p:cNvSpPr>
          <p:nvPr>
            <p:ph type="sldNum" sz="quarter" idx="12"/>
          </p:nvPr>
        </p:nvSpPr>
        <p:spPr/>
        <p:txBody>
          <a:bodyPr/>
          <a:lstStyle/>
          <a:p>
            <a:fld id="{8E21F638-F351-4F43-914D-5A109AE0F7BD}" type="slidenum">
              <a:rPr lang="en-US" smtClean="0"/>
              <a:t>‹#›</a:t>
            </a:fld>
            <a:endParaRPr lang="en-US"/>
          </a:p>
        </p:txBody>
      </p:sp>
    </p:spTree>
    <p:extLst>
      <p:ext uri="{BB962C8B-B14F-4D97-AF65-F5344CB8AC3E}">
        <p14:creationId xmlns:p14="http://schemas.microsoft.com/office/powerpoint/2010/main" val="24794161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l="23295" b="48278"/>
          <a:stretch/>
        </p:blipFill>
        <p:spPr>
          <a:xfrm>
            <a:off x="4218519" y="4"/>
            <a:ext cx="7973480" cy="1413417"/>
          </a:xfrm>
          <a:prstGeom prst="rect">
            <a:avLst/>
          </a:prstGeom>
        </p:spPr>
      </p:pic>
      <p:sp>
        <p:nvSpPr>
          <p:cNvPr id="22" name="Rectangle 21"/>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3" name="Rectangle 22"/>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4" name="Rectangle 23"/>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1" name="Rectangle 10"/>
          <p:cNvSpPr/>
          <p:nvPr/>
        </p:nvSpPr>
        <p:spPr>
          <a:xfrm>
            <a:off x="-1" y="3"/>
            <a:ext cx="4254500" cy="141342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36" name="Text Placeholder 35"/>
          <p:cNvSpPr>
            <a:spLocks noGrp="1"/>
          </p:cNvSpPr>
          <p:nvPr>
            <p:ph type="body" sz="quarter" idx="12" hasCustomPrompt="1"/>
          </p:nvPr>
        </p:nvSpPr>
        <p:spPr>
          <a:xfrm>
            <a:off x="3" y="1773169"/>
            <a:ext cx="7497437" cy="651397"/>
          </a:xfrm>
          <a:prstGeom prst="rect">
            <a:avLst/>
          </a:prstGeom>
          <a:solidFill>
            <a:schemeClr val="accent2"/>
          </a:solidFill>
          <a:ln>
            <a:noFill/>
          </a:ln>
        </p:spPr>
        <p:txBody>
          <a:bodyPr vert="horz" wrap="square" lIns="457200" tIns="137160" rIns="274320" bIns="182880">
            <a:spAutoFit/>
          </a:bodyPr>
          <a:lstStyle>
            <a:lvl1pPr marL="0" marR="0" indent="0" algn="l" defTabSz="609585" rtl="0" eaLnBrk="1" fontAlgn="auto" latinLnBrk="0" hangingPunct="1">
              <a:lnSpc>
                <a:spcPct val="100000"/>
              </a:lnSpc>
              <a:spcBef>
                <a:spcPts val="0"/>
              </a:spcBef>
              <a:spcAft>
                <a:spcPts val="0"/>
              </a:spcAft>
              <a:buClrTx/>
              <a:buSzTx/>
              <a:buFontTx/>
              <a:buNone/>
              <a:tabLst/>
              <a:defRPr sz="2133" baseline="0">
                <a:ln>
                  <a:noFill/>
                </a:ln>
                <a:solidFill>
                  <a:schemeClr val="bg1"/>
                </a:solidFill>
                <a:effectLst/>
              </a:defRPr>
            </a:lvl1p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2133">
                <a:solidFill>
                  <a:schemeClr val="bg1"/>
                </a:solidFill>
                <a:cs typeface="Arial" charset="0"/>
              </a:rPr>
              <a:t>OCLC RLP Works-in-Progress Webinar • July 9, 2019</a:t>
            </a:r>
          </a:p>
        </p:txBody>
      </p:sp>
      <p:sp>
        <p:nvSpPr>
          <p:cNvPr id="16" name="Text Placeholder 18"/>
          <p:cNvSpPr>
            <a:spLocks noGrp="1"/>
          </p:cNvSpPr>
          <p:nvPr>
            <p:ph type="body" sz="quarter" idx="16" hasCustomPrompt="1"/>
          </p:nvPr>
        </p:nvSpPr>
        <p:spPr>
          <a:xfrm>
            <a:off x="1039293" y="2469870"/>
            <a:ext cx="10339693" cy="1646364"/>
          </a:xfrm>
          <a:prstGeom prst="rect">
            <a:avLst/>
          </a:prstGeom>
          <a:ln w="101600" cmpd="sng">
            <a:solidFill>
              <a:schemeClr val="accent2"/>
            </a:solidFill>
            <a:miter lim="800000"/>
          </a:ln>
        </p:spPr>
        <p:txBody>
          <a:bodyPr vert="horz" wrap="square" lIns="457200" tIns="274320" rIns="457200" bIns="274320">
            <a:normAutofit/>
          </a:bodyPr>
          <a:lstStyle>
            <a:lvl1pPr marL="0" indent="0" algn="l">
              <a:spcBef>
                <a:spcPts val="0"/>
              </a:spcBef>
              <a:buNone/>
              <a:defRPr sz="5867" b="1" baseline="0">
                <a:ln w="0" cmpd="sng">
                  <a:noFill/>
                </a:ln>
                <a:solidFill>
                  <a:schemeClr val="accent2"/>
                </a:solidFill>
              </a:defRPr>
            </a:lvl1pPr>
          </a:lstStyle>
          <a:p>
            <a:pPr lvl="0"/>
            <a:r>
              <a:rPr lang="en-US"/>
              <a:t>Place title here</a:t>
            </a:r>
          </a:p>
        </p:txBody>
      </p:sp>
      <p:pic>
        <p:nvPicPr>
          <p:cNvPr id="18"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971592" y="4275963"/>
            <a:ext cx="2480360" cy="502766"/>
          </a:xfrm>
          <a:prstGeom prst="rect">
            <a:avLst/>
          </a:prstGeom>
        </p:spPr>
        <p:txBody>
          <a:bodyPr vert="horz" wrap="square" lIns="0">
            <a:spAutoFit/>
          </a:bodyPr>
          <a:lstStyle>
            <a:lvl1pPr marL="0" indent="0">
              <a:buNone/>
              <a:defRPr sz="2667" b="1"/>
            </a:lvl1pPr>
            <a:lvl2pPr marL="609585" indent="0">
              <a:buNone/>
              <a:defRPr/>
            </a:lvl2pPr>
            <a:lvl5pPr marL="2438339" indent="0">
              <a:buNone/>
              <a:defRPr/>
            </a:lvl5pPr>
          </a:lstStyle>
          <a:p>
            <a:pPr lvl="0"/>
            <a:r>
              <a:rPr lang="en-US"/>
              <a:t>Speaker Name</a:t>
            </a:r>
          </a:p>
        </p:txBody>
      </p:sp>
      <p:sp>
        <p:nvSpPr>
          <p:cNvPr id="17" name="Text Placeholder 2"/>
          <p:cNvSpPr>
            <a:spLocks noGrp="1"/>
          </p:cNvSpPr>
          <p:nvPr>
            <p:ph type="body" sz="quarter" idx="18" hasCustomPrompt="1"/>
          </p:nvPr>
        </p:nvSpPr>
        <p:spPr>
          <a:xfrm>
            <a:off x="971594" y="4818452"/>
            <a:ext cx="1819631" cy="410369"/>
          </a:xfrm>
          <a:prstGeom prst="rect">
            <a:avLst/>
          </a:prstGeom>
        </p:spPr>
        <p:txBody>
          <a:bodyPr vert="horz" wrap="square" lIns="0" tIns="0">
            <a:spAutoFit/>
          </a:bodyPr>
          <a:lstStyle>
            <a:lvl1pPr marL="0" indent="0">
              <a:buNone/>
              <a:defRPr sz="2267" b="0"/>
            </a:lvl1pPr>
            <a:lvl2pPr marL="609585" indent="0">
              <a:buNone/>
              <a:defRPr/>
            </a:lvl2pPr>
            <a:lvl5pPr marL="2438339" indent="0">
              <a:buNone/>
              <a:defRPr/>
            </a:lvl5pPr>
          </a:lstStyle>
          <a:p>
            <a:pPr lvl="0"/>
            <a:r>
              <a:rPr lang="en-US"/>
              <a:t>Speaker Title</a:t>
            </a:r>
          </a:p>
        </p:txBody>
      </p:sp>
      <p:sp>
        <p:nvSpPr>
          <p:cNvPr id="15" name="Rectangle 14"/>
          <p:cNvSpPr/>
          <p:nvPr userDrawn="1"/>
        </p:nvSpPr>
        <p:spPr>
          <a:xfrm>
            <a:off x="4182534" y="1"/>
            <a:ext cx="594257" cy="1413420"/>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Tree>
    <p:extLst>
      <p:ext uri="{BB962C8B-B14F-4D97-AF65-F5344CB8AC3E}">
        <p14:creationId xmlns:p14="http://schemas.microsoft.com/office/powerpoint/2010/main" val="3236788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53662-2E3C-504D-A7F3-D0EF982921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CB7BA7-45C3-8247-AF36-6B7FA6FF77B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57F858-7196-8348-A691-C6EBD8F8532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299D1F-8611-6E4A-93C4-02B23302D284}"/>
              </a:ext>
            </a:extLst>
          </p:cNvPr>
          <p:cNvSpPr>
            <a:spLocks noGrp="1"/>
          </p:cNvSpPr>
          <p:nvPr>
            <p:ph type="dt" sz="half" idx="10"/>
          </p:nvPr>
        </p:nvSpPr>
        <p:spPr/>
        <p:txBody>
          <a:bodyPr/>
          <a:lstStyle/>
          <a:p>
            <a:fld id="{D618DEE1-60D0-DF4A-86B0-B9664C333237}" type="datetimeFigureOut">
              <a:rPr lang="en-US" smtClean="0"/>
              <a:t>4/7/2023</a:t>
            </a:fld>
            <a:endParaRPr lang="en-US"/>
          </a:p>
        </p:txBody>
      </p:sp>
      <p:sp>
        <p:nvSpPr>
          <p:cNvPr id="6" name="Footer Placeholder 5">
            <a:extLst>
              <a:ext uri="{FF2B5EF4-FFF2-40B4-BE49-F238E27FC236}">
                <a16:creationId xmlns:a16="http://schemas.microsoft.com/office/drawing/2014/main" id="{2B227FBD-5FD0-2941-8067-FC84DC5F37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03ABF0-6D49-1D4F-A3C0-8F37AE2A3B16}"/>
              </a:ext>
            </a:extLst>
          </p:cNvPr>
          <p:cNvSpPr>
            <a:spLocks noGrp="1"/>
          </p:cNvSpPr>
          <p:nvPr>
            <p:ph type="sldNum" sz="quarter" idx="12"/>
          </p:nvPr>
        </p:nvSpPr>
        <p:spPr/>
        <p:txBody>
          <a:bodyPr/>
          <a:lstStyle/>
          <a:p>
            <a:fld id="{8E21F638-F351-4F43-914D-5A109AE0F7BD}" type="slidenum">
              <a:rPr lang="en-US" smtClean="0"/>
              <a:t>‹#›</a:t>
            </a:fld>
            <a:endParaRPr lang="en-US"/>
          </a:p>
        </p:txBody>
      </p:sp>
    </p:spTree>
    <p:extLst>
      <p:ext uri="{BB962C8B-B14F-4D97-AF65-F5344CB8AC3E}">
        <p14:creationId xmlns:p14="http://schemas.microsoft.com/office/powerpoint/2010/main" val="29177174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875FD-C817-714B-A9A3-B07E55B1D98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BDCA62B-880D-A548-BF64-76436CE511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68B10E0-C7CD-8F4A-B416-FBEE5C23AAC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FB8FD27-A46A-404D-B877-213FF33F5A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7B3784-9A92-3243-82C0-6B2D4AFC93A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30A4A9-1C12-B943-8E12-E4D7FE30BCCC}"/>
              </a:ext>
            </a:extLst>
          </p:cNvPr>
          <p:cNvSpPr>
            <a:spLocks noGrp="1"/>
          </p:cNvSpPr>
          <p:nvPr>
            <p:ph type="dt" sz="half" idx="10"/>
          </p:nvPr>
        </p:nvSpPr>
        <p:spPr/>
        <p:txBody>
          <a:bodyPr/>
          <a:lstStyle/>
          <a:p>
            <a:fld id="{D618DEE1-60D0-DF4A-86B0-B9664C333237}" type="datetimeFigureOut">
              <a:rPr lang="en-US" smtClean="0"/>
              <a:t>4/7/2023</a:t>
            </a:fld>
            <a:endParaRPr lang="en-US"/>
          </a:p>
        </p:txBody>
      </p:sp>
      <p:sp>
        <p:nvSpPr>
          <p:cNvPr id="8" name="Footer Placeholder 7">
            <a:extLst>
              <a:ext uri="{FF2B5EF4-FFF2-40B4-BE49-F238E27FC236}">
                <a16:creationId xmlns:a16="http://schemas.microsoft.com/office/drawing/2014/main" id="{D2723D54-C57B-5446-8359-A7A9A549EF7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DE9809F-A755-1345-8CF7-AAD50AFD80EF}"/>
              </a:ext>
            </a:extLst>
          </p:cNvPr>
          <p:cNvSpPr>
            <a:spLocks noGrp="1"/>
          </p:cNvSpPr>
          <p:nvPr>
            <p:ph type="sldNum" sz="quarter" idx="12"/>
          </p:nvPr>
        </p:nvSpPr>
        <p:spPr/>
        <p:txBody>
          <a:bodyPr/>
          <a:lstStyle/>
          <a:p>
            <a:fld id="{8E21F638-F351-4F43-914D-5A109AE0F7BD}" type="slidenum">
              <a:rPr lang="en-US" smtClean="0"/>
              <a:t>‹#›</a:t>
            </a:fld>
            <a:endParaRPr lang="en-US"/>
          </a:p>
        </p:txBody>
      </p:sp>
    </p:spTree>
    <p:extLst>
      <p:ext uri="{BB962C8B-B14F-4D97-AF65-F5344CB8AC3E}">
        <p14:creationId xmlns:p14="http://schemas.microsoft.com/office/powerpoint/2010/main" val="11200124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6A18D-0447-A841-963C-11DC9B72178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A070ED4-8C41-4643-8928-CF9937E2A331}"/>
              </a:ext>
            </a:extLst>
          </p:cNvPr>
          <p:cNvSpPr>
            <a:spLocks noGrp="1"/>
          </p:cNvSpPr>
          <p:nvPr>
            <p:ph type="dt" sz="half" idx="10"/>
          </p:nvPr>
        </p:nvSpPr>
        <p:spPr/>
        <p:txBody>
          <a:bodyPr/>
          <a:lstStyle/>
          <a:p>
            <a:fld id="{D618DEE1-60D0-DF4A-86B0-B9664C333237}" type="datetimeFigureOut">
              <a:rPr lang="en-US" smtClean="0"/>
              <a:t>4/7/2023</a:t>
            </a:fld>
            <a:endParaRPr lang="en-US"/>
          </a:p>
        </p:txBody>
      </p:sp>
      <p:sp>
        <p:nvSpPr>
          <p:cNvPr id="4" name="Footer Placeholder 3">
            <a:extLst>
              <a:ext uri="{FF2B5EF4-FFF2-40B4-BE49-F238E27FC236}">
                <a16:creationId xmlns:a16="http://schemas.microsoft.com/office/drawing/2014/main" id="{EB734853-7613-624D-9DD1-C6A7E6D0722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2FB03A5-1CBE-414F-AAFE-6954300E0FF4}"/>
              </a:ext>
            </a:extLst>
          </p:cNvPr>
          <p:cNvSpPr>
            <a:spLocks noGrp="1"/>
          </p:cNvSpPr>
          <p:nvPr>
            <p:ph type="sldNum" sz="quarter" idx="12"/>
          </p:nvPr>
        </p:nvSpPr>
        <p:spPr/>
        <p:txBody>
          <a:bodyPr/>
          <a:lstStyle/>
          <a:p>
            <a:fld id="{8E21F638-F351-4F43-914D-5A109AE0F7BD}" type="slidenum">
              <a:rPr lang="en-US" smtClean="0"/>
              <a:t>‹#›</a:t>
            </a:fld>
            <a:endParaRPr lang="en-US"/>
          </a:p>
        </p:txBody>
      </p:sp>
    </p:spTree>
    <p:extLst>
      <p:ext uri="{BB962C8B-B14F-4D97-AF65-F5344CB8AC3E}">
        <p14:creationId xmlns:p14="http://schemas.microsoft.com/office/powerpoint/2010/main" val="37909302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0B9853-4632-8541-889C-4AD57A6CD6F0}"/>
              </a:ext>
            </a:extLst>
          </p:cNvPr>
          <p:cNvSpPr>
            <a:spLocks noGrp="1"/>
          </p:cNvSpPr>
          <p:nvPr>
            <p:ph type="dt" sz="half" idx="10"/>
          </p:nvPr>
        </p:nvSpPr>
        <p:spPr/>
        <p:txBody>
          <a:bodyPr/>
          <a:lstStyle/>
          <a:p>
            <a:fld id="{D618DEE1-60D0-DF4A-86B0-B9664C333237}" type="datetimeFigureOut">
              <a:rPr lang="en-US" smtClean="0"/>
              <a:t>4/7/2023</a:t>
            </a:fld>
            <a:endParaRPr lang="en-US"/>
          </a:p>
        </p:txBody>
      </p:sp>
      <p:sp>
        <p:nvSpPr>
          <p:cNvPr id="3" name="Footer Placeholder 2">
            <a:extLst>
              <a:ext uri="{FF2B5EF4-FFF2-40B4-BE49-F238E27FC236}">
                <a16:creationId xmlns:a16="http://schemas.microsoft.com/office/drawing/2014/main" id="{AC4DD0D1-C0E5-0145-A264-F9C8AA55F55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3995CF-A110-E043-9CF3-E68C85A78783}"/>
              </a:ext>
            </a:extLst>
          </p:cNvPr>
          <p:cNvSpPr>
            <a:spLocks noGrp="1"/>
          </p:cNvSpPr>
          <p:nvPr>
            <p:ph type="sldNum" sz="quarter" idx="12"/>
          </p:nvPr>
        </p:nvSpPr>
        <p:spPr/>
        <p:txBody>
          <a:bodyPr/>
          <a:lstStyle/>
          <a:p>
            <a:fld id="{8E21F638-F351-4F43-914D-5A109AE0F7BD}" type="slidenum">
              <a:rPr lang="en-US" smtClean="0"/>
              <a:t>‹#›</a:t>
            </a:fld>
            <a:endParaRPr lang="en-US"/>
          </a:p>
        </p:txBody>
      </p:sp>
    </p:spTree>
    <p:extLst>
      <p:ext uri="{BB962C8B-B14F-4D97-AF65-F5344CB8AC3E}">
        <p14:creationId xmlns:p14="http://schemas.microsoft.com/office/powerpoint/2010/main" val="27411763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E837E-5AA0-AF45-A63B-51D71C8343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5842AF-A679-264F-817D-373B9E19C5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11FC77A-A3FB-0B44-A9EB-C9543C4E9C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7F3B4D-EAB2-D541-AEC1-A1E1225D3CEF}"/>
              </a:ext>
            </a:extLst>
          </p:cNvPr>
          <p:cNvSpPr>
            <a:spLocks noGrp="1"/>
          </p:cNvSpPr>
          <p:nvPr>
            <p:ph type="dt" sz="half" idx="10"/>
          </p:nvPr>
        </p:nvSpPr>
        <p:spPr/>
        <p:txBody>
          <a:bodyPr/>
          <a:lstStyle/>
          <a:p>
            <a:fld id="{D618DEE1-60D0-DF4A-86B0-B9664C333237}" type="datetimeFigureOut">
              <a:rPr lang="en-US" smtClean="0"/>
              <a:t>4/7/2023</a:t>
            </a:fld>
            <a:endParaRPr lang="en-US"/>
          </a:p>
        </p:txBody>
      </p:sp>
      <p:sp>
        <p:nvSpPr>
          <p:cNvPr id="6" name="Footer Placeholder 5">
            <a:extLst>
              <a:ext uri="{FF2B5EF4-FFF2-40B4-BE49-F238E27FC236}">
                <a16:creationId xmlns:a16="http://schemas.microsoft.com/office/drawing/2014/main" id="{B7FFFCA4-9BE9-9946-A7C3-E07631D4EC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4863C1-A488-9346-8016-5B5D45BE99E3}"/>
              </a:ext>
            </a:extLst>
          </p:cNvPr>
          <p:cNvSpPr>
            <a:spLocks noGrp="1"/>
          </p:cNvSpPr>
          <p:nvPr>
            <p:ph type="sldNum" sz="quarter" idx="12"/>
          </p:nvPr>
        </p:nvSpPr>
        <p:spPr/>
        <p:txBody>
          <a:bodyPr/>
          <a:lstStyle/>
          <a:p>
            <a:fld id="{8E21F638-F351-4F43-914D-5A109AE0F7BD}" type="slidenum">
              <a:rPr lang="en-US" smtClean="0"/>
              <a:t>‹#›</a:t>
            </a:fld>
            <a:endParaRPr lang="en-US"/>
          </a:p>
        </p:txBody>
      </p:sp>
    </p:spTree>
    <p:extLst>
      <p:ext uri="{BB962C8B-B14F-4D97-AF65-F5344CB8AC3E}">
        <p14:creationId xmlns:p14="http://schemas.microsoft.com/office/powerpoint/2010/main" val="11969506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A6AF2-86DB-1446-8C36-38C0290398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CA03FDD-99D0-8E40-B0B2-64677133C7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6D0D86-09ED-CA40-847E-22925DAC4D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945336-69A5-0A42-A717-F027078BC483}"/>
              </a:ext>
            </a:extLst>
          </p:cNvPr>
          <p:cNvSpPr>
            <a:spLocks noGrp="1"/>
          </p:cNvSpPr>
          <p:nvPr>
            <p:ph type="dt" sz="half" idx="10"/>
          </p:nvPr>
        </p:nvSpPr>
        <p:spPr/>
        <p:txBody>
          <a:bodyPr/>
          <a:lstStyle/>
          <a:p>
            <a:fld id="{D618DEE1-60D0-DF4A-86B0-B9664C333237}" type="datetimeFigureOut">
              <a:rPr lang="en-US" smtClean="0"/>
              <a:t>4/7/2023</a:t>
            </a:fld>
            <a:endParaRPr lang="en-US"/>
          </a:p>
        </p:txBody>
      </p:sp>
      <p:sp>
        <p:nvSpPr>
          <p:cNvPr id="6" name="Footer Placeholder 5">
            <a:extLst>
              <a:ext uri="{FF2B5EF4-FFF2-40B4-BE49-F238E27FC236}">
                <a16:creationId xmlns:a16="http://schemas.microsoft.com/office/drawing/2014/main" id="{3632897B-9790-4F48-BC20-95BD19269A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94E9DD-DAFE-1049-9474-14367738C951}"/>
              </a:ext>
            </a:extLst>
          </p:cNvPr>
          <p:cNvSpPr>
            <a:spLocks noGrp="1"/>
          </p:cNvSpPr>
          <p:nvPr>
            <p:ph type="sldNum" sz="quarter" idx="12"/>
          </p:nvPr>
        </p:nvSpPr>
        <p:spPr/>
        <p:txBody>
          <a:bodyPr/>
          <a:lstStyle/>
          <a:p>
            <a:fld id="{8E21F638-F351-4F43-914D-5A109AE0F7BD}" type="slidenum">
              <a:rPr lang="en-US" smtClean="0"/>
              <a:t>‹#›</a:t>
            </a:fld>
            <a:endParaRPr lang="en-US"/>
          </a:p>
        </p:txBody>
      </p:sp>
    </p:spTree>
    <p:extLst>
      <p:ext uri="{BB962C8B-B14F-4D97-AF65-F5344CB8AC3E}">
        <p14:creationId xmlns:p14="http://schemas.microsoft.com/office/powerpoint/2010/main" val="18387720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66288-E38D-DD4C-9391-7CF94BB7029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D4686D7-9B0D-9A48-B38E-D34809DCDF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B09AC1-997E-F345-BC97-5795715DBE2E}"/>
              </a:ext>
            </a:extLst>
          </p:cNvPr>
          <p:cNvSpPr>
            <a:spLocks noGrp="1"/>
          </p:cNvSpPr>
          <p:nvPr>
            <p:ph type="dt" sz="half" idx="10"/>
          </p:nvPr>
        </p:nvSpPr>
        <p:spPr/>
        <p:txBody>
          <a:bodyPr/>
          <a:lstStyle/>
          <a:p>
            <a:fld id="{D618DEE1-60D0-DF4A-86B0-B9664C333237}" type="datetimeFigureOut">
              <a:rPr lang="en-US" smtClean="0"/>
              <a:t>4/7/2023</a:t>
            </a:fld>
            <a:endParaRPr lang="en-US"/>
          </a:p>
        </p:txBody>
      </p:sp>
      <p:sp>
        <p:nvSpPr>
          <p:cNvPr id="5" name="Footer Placeholder 4">
            <a:extLst>
              <a:ext uri="{FF2B5EF4-FFF2-40B4-BE49-F238E27FC236}">
                <a16:creationId xmlns:a16="http://schemas.microsoft.com/office/drawing/2014/main" id="{D1EDF968-3DF5-EB44-98BE-997877C0AE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07FD63-6956-3C47-B3A1-272B5530C6D6}"/>
              </a:ext>
            </a:extLst>
          </p:cNvPr>
          <p:cNvSpPr>
            <a:spLocks noGrp="1"/>
          </p:cNvSpPr>
          <p:nvPr>
            <p:ph type="sldNum" sz="quarter" idx="12"/>
          </p:nvPr>
        </p:nvSpPr>
        <p:spPr/>
        <p:txBody>
          <a:bodyPr/>
          <a:lstStyle/>
          <a:p>
            <a:fld id="{8E21F638-F351-4F43-914D-5A109AE0F7BD}" type="slidenum">
              <a:rPr lang="en-US" smtClean="0"/>
              <a:t>‹#›</a:t>
            </a:fld>
            <a:endParaRPr lang="en-US"/>
          </a:p>
        </p:txBody>
      </p:sp>
    </p:spTree>
    <p:extLst>
      <p:ext uri="{BB962C8B-B14F-4D97-AF65-F5344CB8AC3E}">
        <p14:creationId xmlns:p14="http://schemas.microsoft.com/office/powerpoint/2010/main" val="2902021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366E7B-CB4B-6B46-9B6A-ADE2BA87F18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90CF894-9299-F141-8F73-684B03DFA64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36BB8F-F086-3C4D-841F-E4EF5DA504CC}"/>
              </a:ext>
            </a:extLst>
          </p:cNvPr>
          <p:cNvSpPr>
            <a:spLocks noGrp="1"/>
          </p:cNvSpPr>
          <p:nvPr>
            <p:ph type="dt" sz="half" idx="10"/>
          </p:nvPr>
        </p:nvSpPr>
        <p:spPr/>
        <p:txBody>
          <a:bodyPr/>
          <a:lstStyle/>
          <a:p>
            <a:fld id="{D618DEE1-60D0-DF4A-86B0-B9664C333237}" type="datetimeFigureOut">
              <a:rPr lang="en-US" smtClean="0"/>
              <a:t>4/7/2023</a:t>
            </a:fld>
            <a:endParaRPr lang="en-US"/>
          </a:p>
        </p:txBody>
      </p:sp>
      <p:sp>
        <p:nvSpPr>
          <p:cNvPr id="5" name="Footer Placeholder 4">
            <a:extLst>
              <a:ext uri="{FF2B5EF4-FFF2-40B4-BE49-F238E27FC236}">
                <a16:creationId xmlns:a16="http://schemas.microsoft.com/office/drawing/2014/main" id="{0E4CFE1D-82D2-E847-BF19-08EECA0E66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233A85-29F3-FA48-9C00-6CEFAEF8B079}"/>
              </a:ext>
            </a:extLst>
          </p:cNvPr>
          <p:cNvSpPr>
            <a:spLocks noGrp="1"/>
          </p:cNvSpPr>
          <p:nvPr>
            <p:ph type="sldNum" sz="quarter" idx="12"/>
          </p:nvPr>
        </p:nvSpPr>
        <p:spPr/>
        <p:txBody>
          <a:bodyPr/>
          <a:lstStyle/>
          <a:p>
            <a:fld id="{8E21F638-F351-4F43-914D-5A109AE0F7BD}" type="slidenum">
              <a:rPr lang="en-US" smtClean="0"/>
              <a:t>‹#›</a:t>
            </a:fld>
            <a:endParaRPr lang="en-US"/>
          </a:p>
        </p:txBody>
      </p:sp>
    </p:spTree>
    <p:extLst>
      <p:ext uri="{BB962C8B-B14F-4D97-AF65-F5344CB8AC3E}">
        <p14:creationId xmlns:p14="http://schemas.microsoft.com/office/powerpoint/2010/main" val="12196140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Content- Bullet">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 Placeholder 3"/>
          <p:cNvSpPr>
            <a:spLocks noGrp="1"/>
          </p:cNvSpPr>
          <p:nvPr>
            <p:ph type="body" sz="quarter" idx="12"/>
          </p:nvPr>
        </p:nvSpPr>
        <p:spPr>
          <a:xfrm>
            <a:off x="454382" y="1372996"/>
            <a:ext cx="11252197" cy="4475171"/>
          </a:xfrm>
          <a:prstGeom prst="rect">
            <a:avLst/>
          </a:prstGeom>
        </p:spPr>
        <p:txBody>
          <a:bodyPr vert="horz"/>
          <a:lstStyle>
            <a:lvl1pPr marL="457189" indent="-457189">
              <a:buFont typeface="Arial"/>
              <a:buChar char="•"/>
              <a:defRPr sz="3200" baseline="0"/>
            </a:lvl1pPr>
            <a:lvl2pPr>
              <a:defRPr sz="2667"/>
            </a:lvl2pPr>
            <a:lvl3pPr>
              <a:defRPr sz="2400"/>
            </a:lvl3pPr>
            <a:lvl4pPr>
              <a:buFont typeface="Arial" charset="0"/>
              <a:buChar char="•"/>
              <a:defRPr sz="2133"/>
            </a:lvl4pPr>
            <a:lvl5pPr>
              <a:buFont typeface="Arial" charset="0"/>
              <a:buChar char="•"/>
              <a:defRPr sz="1867"/>
            </a:lvl5pPr>
            <a:lvl6pPr>
              <a:defRPr sz="1867"/>
            </a:lvl6pPr>
            <a:lvl7pPr>
              <a:defRPr sz="1600"/>
            </a:lvl7pPr>
            <a:lvl8pPr>
              <a:defRPr sz="1467"/>
            </a:lvl8pPr>
            <a:lvl9pPr>
              <a:defRPr sz="1467"/>
            </a:lvl9pPr>
          </a:lstStyle>
          <a:p>
            <a:pPr marL="457189" marR="0" lvl="0" indent="-457189" algn="l" defTabSz="609585" rtl="0" eaLnBrk="1" fontAlgn="auto" latinLnBrk="0" hangingPunct="1">
              <a:lnSpc>
                <a:spcPct val="100000"/>
              </a:lnSpc>
              <a:spcBef>
                <a:spcPct val="20000"/>
              </a:spcBef>
              <a:spcAft>
                <a:spcPts val="0"/>
              </a:spcAft>
              <a:buClrTx/>
              <a:buSzTx/>
              <a:tabLst/>
              <a:defRPr/>
            </a:pPr>
            <a:endParaRPr lang="en-US"/>
          </a:p>
        </p:txBody>
      </p:sp>
    </p:spTree>
    <p:extLst>
      <p:ext uri="{BB962C8B-B14F-4D97-AF65-F5344CB8AC3E}">
        <p14:creationId xmlns:p14="http://schemas.microsoft.com/office/powerpoint/2010/main" val="1564873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Content- Blank">
    <p:spTree>
      <p:nvGrpSpPr>
        <p:cNvPr id="1" name=""/>
        <p:cNvGrpSpPr/>
        <p:nvPr/>
      </p:nvGrpSpPr>
      <p:grpSpPr>
        <a:xfrm>
          <a:off x="0" y="0"/>
          <a:ext cx="0" cy="0"/>
          <a:chOff x="0" y="0"/>
          <a:chExt cx="0" cy="0"/>
        </a:xfrm>
      </p:grpSpPr>
      <p:pic>
        <p:nvPicPr>
          <p:cNvPr id="3"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982566" y="6347609"/>
            <a:ext cx="964583" cy="320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6978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Blank">
    <p:spTree>
      <p:nvGrpSpPr>
        <p:cNvPr id="1" name=""/>
        <p:cNvGrpSpPr/>
        <p:nvPr/>
      </p:nvGrpSpPr>
      <p:grpSpPr>
        <a:xfrm>
          <a:off x="0" y="0"/>
          <a:ext cx="0" cy="0"/>
          <a:chOff x="0" y="0"/>
          <a:chExt cx="0" cy="0"/>
        </a:xfrm>
      </p:grpSpPr>
      <p:pic>
        <p:nvPicPr>
          <p:cNvPr id="6"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754537" y="6255761"/>
            <a:ext cx="1144832" cy="3808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Graphic 3">
            <a:extLst>
              <a:ext uri="{FF2B5EF4-FFF2-40B4-BE49-F238E27FC236}">
                <a16:creationId xmlns:a16="http://schemas.microsoft.com/office/drawing/2014/main" id="{D7DB8018-E718-BB4F-9AB3-3B6F6BB288E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88397" y="6181994"/>
            <a:ext cx="1244069" cy="450533"/>
          </a:xfrm>
          <a:prstGeom prst="rect">
            <a:avLst/>
          </a:prstGeom>
        </p:spPr>
      </p:pic>
    </p:spTree>
    <p:extLst>
      <p:ext uri="{BB962C8B-B14F-4D97-AF65-F5344CB8AC3E}">
        <p14:creationId xmlns:p14="http://schemas.microsoft.com/office/powerpoint/2010/main" val="3668804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9C01E-C3A7-48FB-B1FE-41C31C645A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0D6AB2-C669-4BE4-8C23-5A920C3532F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2D1A232-81AE-4CC0-B78B-7C9F3E2944F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2B3B15-75D0-42B5-9019-7DC405CE9ABF}"/>
              </a:ext>
            </a:extLst>
          </p:cNvPr>
          <p:cNvSpPr>
            <a:spLocks noGrp="1"/>
          </p:cNvSpPr>
          <p:nvPr>
            <p:ph type="dt" sz="half" idx="10"/>
          </p:nvPr>
        </p:nvSpPr>
        <p:spPr/>
        <p:txBody>
          <a:bodyPr/>
          <a:lstStyle/>
          <a:p>
            <a:fld id="{FD77EC06-ABA9-4C3F-8CF4-83920298B0D6}" type="datetimeFigureOut">
              <a:rPr lang="en-US" smtClean="0"/>
              <a:t>4/7/2023</a:t>
            </a:fld>
            <a:endParaRPr lang="en-US"/>
          </a:p>
        </p:txBody>
      </p:sp>
      <p:sp>
        <p:nvSpPr>
          <p:cNvPr id="6" name="Footer Placeholder 5">
            <a:extLst>
              <a:ext uri="{FF2B5EF4-FFF2-40B4-BE49-F238E27FC236}">
                <a16:creationId xmlns:a16="http://schemas.microsoft.com/office/drawing/2014/main" id="{FBC95FAA-02DB-4F56-A5E8-126CC3D9E9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02FFBF-447B-43A6-B707-BA99D36F1129}"/>
              </a:ext>
            </a:extLst>
          </p:cNvPr>
          <p:cNvSpPr>
            <a:spLocks noGrp="1"/>
          </p:cNvSpPr>
          <p:nvPr>
            <p:ph type="sldNum" sz="quarter" idx="12"/>
          </p:nvPr>
        </p:nvSpPr>
        <p:spPr/>
        <p:txBody>
          <a:bodyPr/>
          <a:lstStyle/>
          <a:p>
            <a:fld id="{01A72936-D4F1-49BA-8866-208838045321}" type="slidenum">
              <a:rPr lang="en-US" smtClean="0"/>
              <a:t>‹#›</a:t>
            </a:fld>
            <a:endParaRPr lang="en-US"/>
          </a:p>
        </p:txBody>
      </p:sp>
    </p:spTree>
    <p:extLst>
      <p:ext uri="{BB962C8B-B14F-4D97-AF65-F5344CB8AC3E}">
        <p14:creationId xmlns:p14="http://schemas.microsoft.com/office/powerpoint/2010/main" val="19869582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DCEC9-E85B-480C-9A00-0CC675A496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EB0B01-B33C-4A7F-904C-19E130F407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8AF68D-9B22-477F-BCEB-7EAF33FE1C13}"/>
              </a:ext>
            </a:extLst>
          </p:cNvPr>
          <p:cNvSpPr>
            <a:spLocks noGrp="1"/>
          </p:cNvSpPr>
          <p:nvPr>
            <p:ph type="dt" sz="half" idx="10"/>
          </p:nvPr>
        </p:nvSpPr>
        <p:spPr/>
        <p:txBody>
          <a:bodyPr/>
          <a:lstStyle/>
          <a:p>
            <a:fld id="{FD77EC06-ABA9-4C3F-8CF4-83920298B0D6}" type="datetimeFigureOut">
              <a:rPr lang="en-US" smtClean="0"/>
              <a:t>4/7/2023</a:t>
            </a:fld>
            <a:endParaRPr lang="en-US"/>
          </a:p>
        </p:txBody>
      </p:sp>
      <p:sp>
        <p:nvSpPr>
          <p:cNvPr id="5" name="Footer Placeholder 4">
            <a:extLst>
              <a:ext uri="{FF2B5EF4-FFF2-40B4-BE49-F238E27FC236}">
                <a16:creationId xmlns:a16="http://schemas.microsoft.com/office/drawing/2014/main" id="{F5B96430-ED9F-4375-9B6B-AF2B068506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D9717B-AD75-4E3E-8606-5FAA1A7EC353}"/>
              </a:ext>
            </a:extLst>
          </p:cNvPr>
          <p:cNvSpPr>
            <a:spLocks noGrp="1"/>
          </p:cNvSpPr>
          <p:nvPr>
            <p:ph type="sldNum" sz="quarter" idx="12"/>
          </p:nvPr>
        </p:nvSpPr>
        <p:spPr/>
        <p:txBody>
          <a:bodyPr/>
          <a:lstStyle/>
          <a:p>
            <a:fld id="{01A72936-D4F1-49BA-8866-208838045321}" type="slidenum">
              <a:rPr lang="en-US" smtClean="0"/>
              <a:t>‹#›</a:t>
            </a:fld>
            <a:endParaRPr lang="en-US"/>
          </a:p>
        </p:txBody>
      </p:sp>
    </p:spTree>
    <p:extLst>
      <p:ext uri="{BB962C8B-B14F-4D97-AF65-F5344CB8AC3E}">
        <p14:creationId xmlns:p14="http://schemas.microsoft.com/office/powerpoint/2010/main" val="2192782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AD9D24-1854-4AD4-BD97-D18916B0842C}"/>
              </a:ext>
            </a:extLst>
          </p:cNvPr>
          <p:cNvSpPr>
            <a:spLocks noGrp="1"/>
          </p:cNvSpPr>
          <p:nvPr>
            <p:ph type="dt" sz="half" idx="10"/>
          </p:nvPr>
        </p:nvSpPr>
        <p:spPr/>
        <p:txBody>
          <a:bodyPr/>
          <a:lstStyle/>
          <a:p>
            <a:fld id="{FD77EC06-ABA9-4C3F-8CF4-83920298B0D6}" type="datetimeFigureOut">
              <a:rPr lang="en-US" smtClean="0"/>
              <a:t>4/7/2023</a:t>
            </a:fld>
            <a:endParaRPr lang="en-US"/>
          </a:p>
        </p:txBody>
      </p:sp>
      <p:sp>
        <p:nvSpPr>
          <p:cNvPr id="3" name="Footer Placeholder 2">
            <a:extLst>
              <a:ext uri="{FF2B5EF4-FFF2-40B4-BE49-F238E27FC236}">
                <a16:creationId xmlns:a16="http://schemas.microsoft.com/office/drawing/2014/main" id="{0805BDCA-A826-4AA7-8F87-E73A884A25A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8ABBAB-892E-4B8F-9408-7781156A8AD6}"/>
              </a:ext>
            </a:extLst>
          </p:cNvPr>
          <p:cNvSpPr>
            <a:spLocks noGrp="1"/>
          </p:cNvSpPr>
          <p:nvPr>
            <p:ph type="sldNum" sz="quarter" idx="12"/>
          </p:nvPr>
        </p:nvSpPr>
        <p:spPr/>
        <p:txBody>
          <a:bodyPr/>
          <a:lstStyle/>
          <a:p>
            <a:fld id="{01A72936-D4F1-49BA-8866-208838045321}" type="slidenum">
              <a:rPr lang="en-US" smtClean="0"/>
              <a:t>‹#›</a:t>
            </a:fld>
            <a:endParaRPr lang="en-US"/>
          </a:p>
        </p:txBody>
      </p:sp>
    </p:spTree>
    <p:extLst>
      <p:ext uri="{BB962C8B-B14F-4D97-AF65-F5344CB8AC3E}">
        <p14:creationId xmlns:p14="http://schemas.microsoft.com/office/powerpoint/2010/main" val="5651751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D285C5-6424-4EF6-A983-9FD6BAB67BEF}"/>
              </a:ext>
            </a:extLst>
          </p:cNvPr>
          <p:cNvSpPr>
            <a:spLocks noGrp="1"/>
          </p:cNvSpPr>
          <p:nvPr>
            <p:ph type="dt" sz="half" idx="10"/>
          </p:nvPr>
        </p:nvSpPr>
        <p:spPr/>
        <p:txBody>
          <a:bodyPr/>
          <a:lstStyle/>
          <a:p>
            <a:fld id="{AD46112F-CFC9-458B-B5B7-8A1B083B34B2}" type="datetimeFigureOut">
              <a:rPr lang="en-US" smtClean="0"/>
              <a:t>4/7/2023</a:t>
            </a:fld>
            <a:endParaRPr lang="en-US"/>
          </a:p>
        </p:txBody>
      </p:sp>
      <p:sp>
        <p:nvSpPr>
          <p:cNvPr id="3" name="Footer Placeholder 2">
            <a:extLst>
              <a:ext uri="{FF2B5EF4-FFF2-40B4-BE49-F238E27FC236}">
                <a16:creationId xmlns:a16="http://schemas.microsoft.com/office/drawing/2014/main" id="{673E200E-F4CD-4DD5-B252-C856A33C241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B880C9D-3EA5-4AD3-8AA8-BFD4BDF1F7B8}"/>
              </a:ext>
            </a:extLst>
          </p:cNvPr>
          <p:cNvSpPr>
            <a:spLocks noGrp="1"/>
          </p:cNvSpPr>
          <p:nvPr>
            <p:ph type="sldNum" sz="quarter" idx="12"/>
          </p:nvPr>
        </p:nvSpPr>
        <p:spPr/>
        <p:txBody>
          <a:bodyPr/>
          <a:lstStyle/>
          <a:p>
            <a:fld id="{FABFE7F7-A480-4373-BCBB-EF7EE2164E7D}" type="slidenum">
              <a:rPr lang="en-US" smtClean="0"/>
              <a:t>‹#›</a:t>
            </a:fld>
            <a:endParaRPr lang="en-US"/>
          </a:p>
        </p:txBody>
      </p:sp>
    </p:spTree>
    <p:extLst>
      <p:ext uri="{BB962C8B-B14F-4D97-AF65-F5344CB8AC3E}">
        <p14:creationId xmlns:p14="http://schemas.microsoft.com/office/powerpoint/2010/main" val="33119290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l="23295" b="48278"/>
          <a:stretch/>
        </p:blipFill>
        <p:spPr>
          <a:xfrm>
            <a:off x="4218519" y="4"/>
            <a:ext cx="7973480" cy="1413417"/>
          </a:xfrm>
          <a:prstGeom prst="rect">
            <a:avLst/>
          </a:prstGeom>
        </p:spPr>
      </p:pic>
      <p:sp>
        <p:nvSpPr>
          <p:cNvPr id="22" name="Rectangle 21"/>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3" name="Rectangle 22"/>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4" name="Rectangle 23"/>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1" name="Rectangle 10"/>
          <p:cNvSpPr/>
          <p:nvPr/>
        </p:nvSpPr>
        <p:spPr>
          <a:xfrm>
            <a:off x="-1" y="3"/>
            <a:ext cx="4254500" cy="141342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36" name="Text Placeholder 35"/>
          <p:cNvSpPr>
            <a:spLocks noGrp="1"/>
          </p:cNvSpPr>
          <p:nvPr>
            <p:ph type="body" sz="quarter" idx="12" hasCustomPrompt="1"/>
          </p:nvPr>
        </p:nvSpPr>
        <p:spPr>
          <a:xfrm>
            <a:off x="3" y="1773169"/>
            <a:ext cx="4601901" cy="651397"/>
          </a:xfrm>
          <a:prstGeom prst="rect">
            <a:avLst/>
          </a:prstGeom>
          <a:solidFill>
            <a:schemeClr val="accent2"/>
          </a:solidFill>
          <a:ln>
            <a:noFill/>
          </a:ln>
        </p:spPr>
        <p:txBody>
          <a:bodyPr vert="horz" wrap="none" lIns="457200" tIns="137160" rIns="274320" bIns="182880">
            <a:spAutoFit/>
          </a:bodyPr>
          <a:lstStyle>
            <a:lvl1pPr marL="0" marR="0" indent="0" algn="l" defTabSz="609585" rtl="0" eaLnBrk="1" fontAlgn="auto" latinLnBrk="0" hangingPunct="1">
              <a:lnSpc>
                <a:spcPct val="100000"/>
              </a:lnSpc>
              <a:spcBef>
                <a:spcPts val="0"/>
              </a:spcBef>
              <a:spcAft>
                <a:spcPts val="0"/>
              </a:spcAft>
              <a:buClrTx/>
              <a:buSzTx/>
              <a:buFontTx/>
              <a:buNone/>
              <a:tabLst/>
              <a:defRPr sz="2133" baseline="0">
                <a:ln>
                  <a:noFill/>
                </a:ln>
                <a:solidFill>
                  <a:schemeClr val="bg1"/>
                </a:solidFill>
                <a:effectLst/>
              </a:defRPr>
            </a:lvl1p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2133">
                <a:solidFill>
                  <a:schemeClr val="bg1"/>
                </a:solidFill>
                <a:cs typeface="Arial" charset="0"/>
              </a:rPr>
              <a:t>Event Location • June 25, 2015 </a:t>
            </a:r>
          </a:p>
        </p:txBody>
      </p:sp>
      <p:sp>
        <p:nvSpPr>
          <p:cNvPr id="16" name="Text Placeholder 18"/>
          <p:cNvSpPr>
            <a:spLocks noGrp="1"/>
          </p:cNvSpPr>
          <p:nvPr>
            <p:ph type="body" sz="quarter" idx="16" hasCustomPrompt="1"/>
          </p:nvPr>
        </p:nvSpPr>
        <p:spPr>
          <a:xfrm>
            <a:off x="1039293" y="2469870"/>
            <a:ext cx="10339693" cy="1646364"/>
          </a:xfrm>
          <a:prstGeom prst="rect">
            <a:avLst/>
          </a:prstGeom>
          <a:ln w="101600" cmpd="sng">
            <a:solidFill>
              <a:schemeClr val="accent2"/>
            </a:solidFill>
            <a:miter lim="800000"/>
          </a:ln>
        </p:spPr>
        <p:txBody>
          <a:bodyPr vert="horz" wrap="square" lIns="457200" tIns="274320" rIns="457200" bIns="274320">
            <a:normAutofit/>
          </a:bodyPr>
          <a:lstStyle>
            <a:lvl1pPr marL="0" indent="0" algn="l">
              <a:spcBef>
                <a:spcPts val="0"/>
              </a:spcBef>
              <a:buNone/>
              <a:defRPr sz="5867" b="1" baseline="0">
                <a:ln w="0" cmpd="sng">
                  <a:noFill/>
                </a:ln>
                <a:solidFill>
                  <a:schemeClr val="accent2"/>
                </a:solidFill>
              </a:defRPr>
            </a:lvl1pPr>
          </a:lstStyle>
          <a:p>
            <a:pPr lvl="0"/>
            <a:r>
              <a:rPr lang="en-US"/>
              <a:t>Place title here</a:t>
            </a:r>
          </a:p>
        </p:txBody>
      </p:sp>
      <p:pic>
        <p:nvPicPr>
          <p:cNvPr id="18"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971592" y="4275963"/>
            <a:ext cx="2451953" cy="502766"/>
          </a:xfrm>
          <a:prstGeom prst="rect">
            <a:avLst/>
          </a:prstGeom>
        </p:spPr>
        <p:txBody>
          <a:bodyPr vert="horz" wrap="none" lIns="0">
            <a:spAutoFit/>
          </a:bodyPr>
          <a:lstStyle>
            <a:lvl1pPr marL="0" indent="0">
              <a:buNone/>
              <a:defRPr sz="2667" b="1"/>
            </a:lvl1pPr>
            <a:lvl2pPr marL="609585" indent="0">
              <a:buNone/>
              <a:defRPr/>
            </a:lvl2pPr>
            <a:lvl5pPr marL="2438339" indent="0">
              <a:buNone/>
              <a:defRPr/>
            </a:lvl5pPr>
          </a:lstStyle>
          <a:p>
            <a:pPr lvl="0"/>
            <a:r>
              <a:rPr lang="en-US"/>
              <a:t>Speaker Name</a:t>
            </a:r>
          </a:p>
        </p:txBody>
      </p:sp>
      <p:sp>
        <p:nvSpPr>
          <p:cNvPr id="17" name="Text Placeholder 2"/>
          <p:cNvSpPr>
            <a:spLocks noGrp="1"/>
          </p:cNvSpPr>
          <p:nvPr>
            <p:ph type="body" sz="quarter" idx="18" hasCustomPrompt="1"/>
          </p:nvPr>
        </p:nvSpPr>
        <p:spPr>
          <a:xfrm>
            <a:off x="971594" y="4818452"/>
            <a:ext cx="1819631" cy="410369"/>
          </a:xfrm>
          <a:prstGeom prst="rect">
            <a:avLst/>
          </a:prstGeom>
        </p:spPr>
        <p:txBody>
          <a:bodyPr vert="horz" wrap="none" lIns="0" tIns="0">
            <a:spAutoFit/>
          </a:bodyPr>
          <a:lstStyle>
            <a:lvl1pPr marL="0" indent="0">
              <a:buNone/>
              <a:defRPr sz="2267" b="0"/>
            </a:lvl1pPr>
            <a:lvl2pPr marL="609585" indent="0">
              <a:buNone/>
              <a:defRPr/>
            </a:lvl2pPr>
            <a:lvl5pPr marL="2438339" indent="0">
              <a:buNone/>
              <a:defRPr/>
            </a:lvl5pPr>
          </a:lstStyle>
          <a:p>
            <a:pPr lvl="0"/>
            <a:r>
              <a:rPr lang="en-US"/>
              <a:t>Speaker Title</a:t>
            </a:r>
          </a:p>
        </p:txBody>
      </p:sp>
      <p:sp>
        <p:nvSpPr>
          <p:cNvPr id="15" name="Rectangle 14"/>
          <p:cNvSpPr/>
          <p:nvPr userDrawn="1"/>
        </p:nvSpPr>
        <p:spPr>
          <a:xfrm>
            <a:off x="4182534" y="1"/>
            <a:ext cx="594257" cy="1413420"/>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Tree>
    <p:extLst>
      <p:ext uri="{BB962C8B-B14F-4D97-AF65-F5344CB8AC3E}">
        <p14:creationId xmlns:p14="http://schemas.microsoft.com/office/powerpoint/2010/main" val="2024036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176869" y="1990726"/>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5" name="Rectangle 4"/>
          <p:cNvSpPr/>
          <p:nvPr userDrawn="1"/>
        </p:nvSpPr>
        <p:spPr>
          <a:xfrm rot="5400000">
            <a:off x="-699030" y="2686581"/>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3" name="Text Placeholder 12"/>
          <p:cNvSpPr>
            <a:spLocks noGrp="1"/>
          </p:cNvSpPr>
          <p:nvPr>
            <p:ph type="body" sz="quarter" idx="12" hasCustomPrompt="1"/>
          </p:nvPr>
        </p:nvSpPr>
        <p:spPr>
          <a:xfrm>
            <a:off x="4555078" y="2764533"/>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4555067" y="3616704"/>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4555067" y="1987552"/>
            <a:ext cx="7636933" cy="650875"/>
          </a:xfrm>
          <a:prstGeom prst="rect">
            <a:avLst/>
          </a:prstGeom>
        </p:spPr>
        <p:txBody>
          <a:bodyPr vert="horz"/>
          <a:lstStyle>
            <a:lvl1pPr marL="0" indent="0">
              <a:buNone/>
              <a:defRPr sz="4800" b="1" baseline="0">
                <a:solidFill>
                  <a:srgbClr val="236192"/>
                </a:solidFill>
              </a:defRPr>
            </a:lvl1pPr>
          </a:lstStyle>
          <a:p>
            <a:pPr lvl="0"/>
            <a:r>
              <a:rPr lang="en-US"/>
              <a:t>Speaker Name</a:t>
            </a:r>
          </a:p>
        </p:txBody>
      </p:sp>
      <p:sp>
        <p:nvSpPr>
          <p:cNvPr id="10" name="Text Placeholder 14"/>
          <p:cNvSpPr>
            <a:spLocks noGrp="1"/>
          </p:cNvSpPr>
          <p:nvPr>
            <p:ph type="body" sz="quarter" idx="15" hasCustomPrompt="1"/>
          </p:nvPr>
        </p:nvSpPr>
        <p:spPr>
          <a:xfrm>
            <a:off x="1176869" y="1990724"/>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Tree>
    <p:extLst>
      <p:ext uri="{BB962C8B-B14F-4D97-AF65-F5344CB8AC3E}">
        <p14:creationId xmlns:p14="http://schemas.microsoft.com/office/powerpoint/2010/main" val="1901132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176869" y="550911"/>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5" name="Rectangle 4"/>
          <p:cNvSpPr/>
          <p:nvPr userDrawn="1"/>
        </p:nvSpPr>
        <p:spPr>
          <a:xfrm rot="5400000">
            <a:off x="-699030" y="1246767"/>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3" name="Text Placeholder 12"/>
          <p:cNvSpPr>
            <a:spLocks noGrp="1"/>
          </p:cNvSpPr>
          <p:nvPr>
            <p:ph type="body" sz="quarter" idx="12" hasCustomPrompt="1"/>
          </p:nvPr>
        </p:nvSpPr>
        <p:spPr>
          <a:xfrm>
            <a:off x="4555078" y="1324718"/>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4555067" y="2176889"/>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4555067" y="547737"/>
            <a:ext cx="7636933" cy="650875"/>
          </a:xfrm>
          <a:prstGeom prst="rect">
            <a:avLst/>
          </a:prstGeom>
        </p:spPr>
        <p:txBody>
          <a:bodyPr vert="horz"/>
          <a:lstStyle>
            <a:lvl1pPr marL="0" indent="0">
              <a:buNone/>
              <a:defRPr sz="4800" b="1" baseline="0">
                <a:solidFill>
                  <a:srgbClr val="236192"/>
                </a:solidFill>
              </a:defRPr>
            </a:lvl1pPr>
          </a:lstStyle>
          <a:p>
            <a:pPr lvl="0"/>
            <a:r>
              <a:rPr lang="en-US"/>
              <a:t>Speaker Name</a:t>
            </a:r>
          </a:p>
        </p:txBody>
      </p:sp>
      <p:sp>
        <p:nvSpPr>
          <p:cNvPr id="10" name="Text Placeholder 14"/>
          <p:cNvSpPr>
            <a:spLocks noGrp="1"/>
          </p:cNvSpPr>
          <p:nvPr>
            <p:ph type="body" sz="quarter" idx="15" hasCustomPrompt="1"/>
          </p:nvPr>
        </p:nvSpPr>
        <p:spPr>
          <a:xfrm>
            <a:off x="1176869" y="550909"/>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
        <p:nvSpPr>
          <p:cNvPr id="8" name="Picture Placeholder 8"/>
          <p:cNvSpPr>
            <a:spLocks noGrp="1"/>
          </p:cNvSpPr>
          <p:nvPr>
            <p:ph type="pic" sz="quarter" idx="16"/>
          </p:nvPr>
        </p:nvSpPr>
        <p:spPr>
          <a:xfrm>
            <a:off x="1176869" y="3595110"/>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11" name="Rectangle 10"/>
          <p:cNvSpPr/>
          <p:nvPr userDrawn="1"/>
        </p:nvSpPr>
        <p:spPr>
          <a:xfrm rot="5400000">
            <a:off x="-699030" y="4290965"/>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2" name="Text Placeholder 12"/>
          <p:cNvSpPr>
            <a:spLocks noGrp="1"/>
          </p:cNvSpPr>
          <p:nvPr>
            <p:ph type="body" sz="quarter" idx="17" hasCustomPrompt="1"/>
          </p:nvPr>
        </p:nvSpPr>
        <p:spPr>
          <a:xfrm>
            <a:off x="4555078" y="4368917"/>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4" name="Straight Connector 13"/>
          <p:cNvCxnSpPr/>
          <p:nvPr userDrawn="1"/>
        </p:nvCxnSpPr>
        <p:spPr>
          <a:xfrm>
            <a:off x="4555067" y="5221088"/>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 Placeholder 2"/>
          <p:cNvSpPr>
            <a:spLocks noGrp="1"/>
          </p:cNvSpPr>
          <p:nvPr>
            <p:ph type="body" sz="quarter" idx="18" hasCustomPrompt="1"/>
          </p:nvPr>
        </p:nvSpPr>
        <p:spPr>
          <a:xfrm>
            <a:off x="4555067" y="3591936"/>
            <a:ext cx="7636933" cy="650875"/>
          </a:xfrm>
          <a:prstGeom prst="rect">
            <a:avLst/>
          </a:prstGeom>
        </p:spPr>
        <p:txBody>
          <a:bodyPr vert="horz"/>
          <a:lstStyle>
            <a:lvl1pPr marL="0" indent="0">
              <a:buNone/>
              <a:defRPr sz="4800" b="1" baseline="0">
                <a:solidFill>
                  <a:srgbClr val="236192"/>
                </a:solidFill>
              </a:defRPr>
            </a:lvl1pPr>
          </a:lstStyle>
          <a:p>
            <a:pPr lvl="0"/>
            <a:r>
              <a:rPr lang="en-US"/>
              <a:t>Speaker Name</a:t>
            </a:r>
          </a:p>
        </p:txBody>
      </p:sp>
      <p:sp>
        <p:nvSpPr>
          <p:cNvPr id="16" name="Text Placeholder 14"/>
          <p:cNvSpPr>
            <a:spLocks noGrp="1"/>
          </p:cNvSpPr>
          <p:nvPr>
            <p:ph type="body" sz="quarter" idx="19" hasCustomPrompt="1"/>
          </p:nvPr>
        </p:nvSpPr>
        <p:spPr>
          <a:xfrm>
            <a:off x="1176869" y="3595108"/>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Tree>
    <p:extLst>
      <p:ext uri="{BB962C8B-B14F-4D97-AF65-F5344CB8AC3E}">
        <p14:creationId xmlns:p14="http://schemas.microsoft.com/office/powerpoint/2010/main" val="1857663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p>
        </p:txBody>
      </p:sp>
      <p:sp>
        <p:nvSpPr>
          <p:cNvPr id="11" name="Text Placeholder 8"/>
          <p:cNvSpPr>
            <a:spLocks noGrp="1"/>
          </p:cNvSpPr>
          <p:nvPr>
            <p:ph type="body" sz="quarter" idx="10" hasCustomPrompt="1"/>
          </p:nvPr>
        </p:nvSpPr>
        <p:spPr>
          <a:xfrm>
            <a:off x="420346" y="1108082"/>
            <a:ext cx="10898717" cy="830997"/>
          </a:xfrm>
          <a:prstGeom prst="rect">
            <a:avLst/>
          </a:prstGeom>
          <a:ln w="28575" cmpd="sng">
            <a:solidFill>
              <a:srgbClr val="FFFFFF"/>
            </a:solidFill>
          </a:ln>
        </p:spPr>
        <p:txBody>
          <a:bodyPr vert="horz" lIns="274320" tIns="45720" rIns="274320" bIns="45720">
            <a:spAutoFit/>
          </a:bodyPr>
          <a:lstStyle>
            <a:lvl1pPr marL="0" marR="0" indent="0" algn="l" defTabSz="609585" rtl="0" eaLnBrk="1" fontAlgn="auto" latinLnBrk="0" hangingPunct="1">
              <a:lnSpc>
                <a:spcPct val="100000"/>
              </a:lnSpc>
              <a:spcBef>
                <a:spcPct val="20000"/>
              </a:spcBef>
              <a:spcAft>
                <a:spcPts val="0"/>
              </a:spcAft>
              <a:buClrTx/>
              <a:buSzTx/>
              <a:buFont typeface="Arial"/>
              <a:buNone/>
              <a:tabLst/>
              <a:defRPr sz="4800" b="1" i="0" cap="all" baseline="0">
                <a:solidFill>
                  <a:schemeClr val="bg1"/>
                </a:solidFill>
              </a:defRPr>
            </a:lvl1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lang="en-US" sz="4800" b="1">
                <a:solidFill>
                  <a:schemeClr val="bg1"/>
                </a:solidFill>
                <a:cs typeface="Arial" charset="0"/>
              </a:rPr>
              <a:t>NEW SECTION TITLE</a:t>
            </a:r>
          </a:p>
        </p:txBody>
      </p:sp>
      <p:sp>
        <p:nvSpPr>
          <p:cNvPr id="4" name="Text Placeholder 3"/>
          <p:cNvSpPr>
            <a:spLocks noGrp="1"/>
          </p:cNvSpPr>
          <p:nvPr>
            <p:ph type="body" sz="quarter" idx="11" hasCustomPrompt="1"/>
          </p:nvPr>
        </p:nvSpPr>
        <p:spPr>
          <a:xfrm>
            <a:off x="234951" y="850901"/>
            <a:ext cx="353483" cy="6007100"/>
          </a:xfrm>
          <a:prstGeom prst="rect">
            <a:avLst/>
          </a:prstGeom>
          <a:solidFill>
            <a:srgbClr val="00AFD7"/>
          </a:solidFill>
        </p:spPr>
        <p:txBody>
          <a:bodyPr vert="horz"/>
          <a:lstStyle>
            <a:lvl1pPr marL="0" indent="0">
              <a:buNone/>
              <a:defRPr baseline="0"/>
            </a:lvl1pPr>
          </a:lstStyle>
          <a:p>
            <a:pPr lvl="0"/>
            <a:r>
              <a:rPr lang="en-US"/>
              <a:t>     </a:t>
            </a:r>
          </a:p>
        </p:txBody>
      </p:sp>
      <p:sp>
        <p:nvSpPr>
          <p:cNvPr id="12" name="Text Placeholder 3"/>
          <p:cNvSpPr>
            <a:spLocks noGrp="1"/>
          </p:cNvSpPr>
          <p:nvPr>
            <p:ph type="body" sz="quarter" idx="12" hasCustomPrompt="1"/>
          </p:nvPr>
        </p:nvSpPr>
        <p:spPr>
          <a:xfrm>
            <a:off x="11215941" y="850902"/>
            <a:ext cx="353483" cy="5432839"/>
          </a:xfrm>
          <a:prstGeom prst="rect">
            <a:avLst/>
          </a:prstGeom>
          <a:solidFill>
            <a:srgbClr val="00AFD7"/>
          </a:solidFill>
        </p:spPr>
        <p:txBody>
          <a:bodyPr vert="horz"/>
          <a:lstStyle>
            <a:lvl1pPr marL="0" indent="0">
              <a:buNone/>
              <a:defRPr baseline="0"/>
            </a:lvl1pPr>
          </a:lstStyle>
          <a:p>
            <a:pPr lvl="0"/>
            <a:r>
              <a:rPr lang="en-US"/>
              <a:t>     </a:t>
            </a: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690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ext Placeholder 3"/>
          <p:cNvSpPr>
            <a:spLocks noGrp="1"/>
          </p:cNvSpPr>
          <p:nvPr>
            <p:ph type="body" sz="quarter" idx="12"/>
          </p:nvPr>
        </p:nvSpPr>
        <p:spPr>
          <a:xfrm>
            <a:off x="454382" y="1372996"/>
            <a:ext cx="11252197" cy="4475171"/>
          </a:xfrm>
          <a:prstGeom prst="rect">
            <a:avLst/>
          </a:prstGeom>
        </p:spPr>
        <p:txBody>
          <a:bodyPr vert="horz"/>
          <a:lstStyle>
            <a:lvl1pPr marL="457189" indent="-457189">
              <a:buFont typeface="Arial"/>
              <a:buChar char="•"/>
              <a:defRPr sz="3200" baseline="0"/>
            </a:lvl1pPr>
            <a:lvl2pPr>
              <a:defRPr sz="2667"/>
            </a:lvl2pPr>
            <a:lvl3pPr>
              <a:defRPr sz="2400"/>
            </a:lvl3pPr>
            <a:lvl4pPr>
              <a:buFont typeface="Arial" charset="0"/>
              <a:buChar char="•"/>
              <a:defRPr sz="2133"/>
            </a:lvl4pPr>
            <a:lvl5pPr>
              <a:buFont typeface="Arial" charset="0"/>
              <a:buChar char="•"/>
              <a:defRPr sz="1867"/>
            </a:lvl5pPr>
            <a:lvl6pPr>
              <a:defRPr sz="1867"/>
            </a:lvl6pPr>
            <a:lvl7pPr>
              <a:defRPr sz="1600"/>
            </a:lvl7pPr>
            <a:lvl8pPr>
              <a:defRPr sz="1467"/>
            </a:lvl8pPr>
            <a:lvl9pPr>
              <a:defRPr sz="1467"/>
            </a:lvl9pPr>
          </a:lstStyle>
          <a:p>
            <a:pPr marL="457189" marR="0" lvl="0" indent="-457189" algn="l" defTabSz="609585" rtl="0" eaLnBrk="1" fontAlgn="auto" latinLnBrk="0" hangingPunct="1">
              <a:lnSpc>
                <a:spcPct val="100000"/>
              </a:lnSpc>
              <a:spcBef>
                <a:spcPct val="20000"/>
              </a:spcBef>
              <a:spcAft>
                <a:spcPts val="0"/>
              </a:spcAft>
              <a:buClrTx/>
              <a:buSzTx/>
              <a:tabLst/>
              <a:defRPr/>
            </a:pPr>
            <a:endParaRPr lang="en-US"/>
          </a:p>
        </p:txBody>
      </p:sp>
    </p:spTree>
    <p:extLst>
      <p:ext uri="{BB962C8B-B14F-4D97-AF65-F5344CB8AC3E}">
        <p14:creationId xmlns:p14="http://schemas.microsoft.com/office/powerpoint/2010/main" val="1282923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ontent- Heade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775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pic>
        <p:nvPicPr>
          <p:cNvPr id="23" name="Picture 22"/>
          <p:cNvPicPr>
            <a:picLocks noChangeAspect="1"/>
          </p:cNvPicPr>
          <p:nvPr userDrawn="1"/>
        </p:nvPicPr>
        <p:blipFill rotWithShape="1">
          <a:blip r:embed="rId2" cstate="hqprint">
            <a:alphaModFix amt="13000"/>
            <a:extLst>
              <a:ext uri="{28A0092B-C50C-407E-A947-70E740481C1C}">
                <a14:useLocalDpi xmlns:a14="http://schemas.microsoft.com/office/drawing/2010/main"/>
              </a:ext>
            </a:extLst>
          </a:blip>
          <a:srcRect/>
          <a:stretch/>
        </p:blipFill>
        <p:spPr>
          <a:xfrm>
            <a:off x="5532585" y="1300480"/>
            <a:ext cx="6659416" cy="5557520"/>
          </a:xfrm>
          <a:prstGeom prst="rect">
            <a:avLst/>
          </a:prstGeom>
        </p:spPr>
      </p:pic>
      <p:sp>
        <p:nvSpPr>
          <p:cNvPr id="13" name="Picture Placeholder 8"/>
          <p:cNvSpPr>
            <a:spLocks noGrp="1"/>
          </p:cNvSpPr>
          <p:nvPr>
            <p:ph type="pic" sz="quarter" idx="10" hasCustomPrompt="1"/>
          </p:nvPr>
        </p:nvSpPr>
        <p:spPr>
          <a:xfrm>
            <a:off x="1485930" y="1849022"/>
            <a:ext cx="2348109" cy="2442597"/>
          </a:xfrm>
          <a:prstGeom prst="rect">
            <a:avLst/>
          </a:prstGeom>
        </p:spPr>
        <p:txBody>
          <a:bodyPr vert="horz" anchor="ctr" anchorCtr="0"/>
          <a:lstStyle>
            <a:lvl1pPr marL="0" indent="0" algn="ctr">
              <a:spcBef>
                <a:spcPts val="0"/>
              </a:spcBef>
              <a:buNone/>
              <a:defRPr sz="1867" baseline="0">
                <a:solidFill>
                  <a:schemeClr val="tx1"/>
                </a:solidFill>
                <a:latin typeface="+mn-lt"/>
              </a:defRPr>
            </a:lvl1pPr>
          </a:lstStyle>
          <a:p>
            <a:r>
              <a:rPr lang="en-US"/>
              <a:t>Place Speaker </a:t>
            </a:r>
            <a:br>
              <a:rPr lang="en-US"/>
            </a:br>
            <a:r>
              <a:rPr lang="en-US"/>
              <a:t>Photo Here</a:t>
            </a:r>
          </a:p>
        </p:txBody>
      </p:sp>
      <p:sp>
        <p:nvSpPr>
          <p:cNvPr id="17" name="Text Placeholder 12"/>
          <p:cNvSpPr>
            <a:spLocks noGrp="1"/>
          </p:cNvSpPr>
          <p:nvPr>
            <p:ph type="body" sz="quarter" idx="12" hasCustomPrompt="1"/>
          </p:nvPr>
        </p:nvSpPr>
        <p:spPr>
          <a:xfrm>
            <a:off x="4121125" y="3103438"/>
            <a:ext cx="6707025" cy="852172"/>
          </a:xfrm>
          <a:prstGeom prst="rect">
            <a:avLst/>
          </a:prstGeom>
        </p:spPr>
        <p:txBody>
          <a:bodyPr vert="horz" lIns="0" tIns="0" rIns="182880">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baseline="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sp>
        <p:nvSpPr>
          <p:cNvPr id="26" name="Text Placeholder 2"/>
          <p:cNvSpPr>
            <a:spLocks noGrp="1"/>
          </p:cNvSpPr>
          <p:nvPr>
            <p:ph type="body" sz="quarter" idx="13" hasCustomPrompt="1"/>
          </p:nvPr>
        </p:nvSpPr>
        <p:spPr>
          <a:xfrm>
            <a:off x="4121114" y="2388449"/>
            <a:ext cx="6707036" cy="650875"/>
          </a:xfrm>
          <a:prstGeom prst="rect">
            <a:avLst/>
          </a:prstGeom>
        </p:spPr>
        <p:txBody>
          <a:bodyPr vert="horz" lIns="0" rIns="182880" bIns="0" anchor="b" anchorCtr="0"/>
          <a:lstStyle>
            <a:lvl1pPr marL="0" indent="0">
              <a:buNone/>
              <a:defRPr sz="4800" b="1" baseline="0">
                <a:solidFill>
                  <a:srgbClr val="02AFD8"/>
                </a:solidFill>
              </a:defRPr>
            </a:lvl1pPr>
          </a:lstStyle>
          <a:p>
            <a:pPr lvl="0"/>
            <a:r>
              <a:rPr lang="en-US"/>
              <a:t>Speaker Name</a:t>
            </a:r>
          </a:p>
        </p:txBody>
      </p:sp>
      <p:pic>
        <p:nvPicPr>
          <p:cNvPr id="15" name="Picture 26"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754537" y="6255761"/>
            <a:ext cx="1144832" cy="3808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392709F5-16B7-8F4B-92E5-AD5FDBD10C5E}"/>
              </a:ext>
            </a:extLst>
          </p:cNvPr>
          <p:cNvSpPr/>
          <p:nvPr userDrawn="1"/>
        </p:nvSpPr>
        <p:spPr>
          <a:xfrm>
            <a:off x="4356296" y="-4369"/>
            <a:ext cx="7835705" cy="123372"/>
          </a:xfrm>
          <a:prstGeom prst="rect">
            <a:avLst/>
          </a:prstGeom>
          <a:solidFill>
            <a:srgbClr val="78BF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8" name="Rectangle 17">
            <a:extLst>
              <a:ext uri="{FF2B5EF4-FFF2-40B4-BE49-F238E27FC236}">
                <a16:creationId xmlns:a16="http://schemas.microsoft.com/office/drawing/2014/main" id="{FEEE7425-8AED-D24B-B02C-E2FBBA83283F}"/>
              </a:ext>
            </a:extLst>
          </p:cNvPr>
          <p:cNvSpPr/>
          <p:nvPr userDrawn="1"/>
        </p:nvSpPr>
        <p:spPr>
          <a:xfrm>
            <a:off x="2944967" y="-4369"/>
            <a:ext cx="1411328" cy="123372"/>
          </a:xfrm>
          <a:prstGeom prst="rect">
            <a:avLst/>
          </a:prstGeom>
          <a:solidFill>
            <a:srgbClr val="3DB67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9" name="Rectangle 18">
            <a:extLst>
              <a:ext uri="{FF2B5EF4-FFF2-40B4-BE49-F238E27FC236}">
                <a16:creationId xmlns:a16="http://schemas.microsoft.com/office/drawing/2014/main" id="{4C60DDB2-2434-B34F-B0DB-9A40C2792D7D}"/>
              </a:ext>
            </a:extLst>
          </p:cNvPr>
          <p:cNvSpPr/>
          <p:nvPr userDrawn="1"/>
        </p:nvSpPr>
        <p:spPr>
          <a:xfrm>
            <a:off x="1" y="-4369"/>
            <a:ext cx="2944967" cy="123372"/>
          </a:xfrm>
          <a:prstGeom prst="rect">
            <a:avLst/>
          </a:prstGeom>
          <a:solidFill>
            <a:srgbClr val="02AF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nvGrpSpPr>
          <p:cNvPr id="2" name="Group 1">
            <a:extLst>
              <a:ext uri="{FF2B5EF4-FFF2-40B4-BE49-F238E27FC236}">
                <a16:creationId xmlns:a16="http://schemas.microsoft.com/office/drawing/2014/main" id="{11A945E0-15B6-CF4C-B8AC-0F7E84949F10}"/>
              </a:ext>
            </a:extLst>
          </p:cNvPr>
          <p:cNvGrpSpPr/>
          <p:nvPr userDrawn="1"/>
        </p:nvGrpSpPr>
        <p:grpSpPr>
          <a:xfrm>
            <a:off x="321734" y="6228506"/>
            <a:ext cx="3759199" cy="553933"/>
            <a:chOff x="241300" y="4671379"/>
            <a:chExt cx="2819399" cy="415450"/>
          </a:xfrm>
        </p:grpSpPr>
        <p:pic>
          <p:nvPicPr>
            <p:cNvPr id="3" name="Graphic 2">
              <a:extLst>
                <a:ext uri="{FF2B5EF4-FFF2-40B4-BE49-F238E27FC236}">
                  <a16:creationId xmlns:a16="http://schemas.microsoft.com/office/drawing/2014/main" id="{BEF19B09-ADFD-4F43-A254-D35C94DFEF33}"/>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34147" t="44783" r="9795" b="30610"/>
            <a:stretch/>
          </p:blipFill>
          <p:spPr>
            <a:xfrm>
              <a:off x="1203324" y="4801528"/>
              <a:ext cx="1831976" cy="285301"/>
            </a:xfrm>
            <a:prstGeom prst="rect">
              <a:avLst/>
            </a:prstGeom>
          </p:spPr>
        </p:pic>
        <p:pic>
          <p:nvPicPr>
            <p:cNvPr id="11" name="Graphic 10">
              <a:extLst>
                <a:ext uri="{FF2B5EF4-FFF2-40B4-BE49-F238E27FC236}">
                  <a16:creationId xmlns:a16="http://schemas.microsoft.com/office/drawing/2014/main" id="{31D25588-9030-134E-B380-05AB3561D803}"/>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34147" t="33750" r="9018" b="53654"/>
            <a:stretch/>
          </p:blipFill>
          <p:spPr>
            <a:xfrm>
              <a:off x="1203324" y="4674529"/>
              <a:ext cx="1857375" cy="146050"/>
            </a:xfrm>
            <a:prstGeom prst="rect">
              <a:avLst/>
            </a:prstGeom>
          </p:spPr>
        </p:pic>
        <p:pic>
          <p:nvPicPr>
            <p:cNvPr id="12" name="Graphic 11">
              <a:extLst>
                <a:ext uri="{FF2B5EF4-FFF2-40B4-BE49-F238E27FC236}">
                  <a16:creationId xmlns:a16="http://schemas.microsoft.com/office/drawing/2014/main" id="{8D6B3C9C-0B6E-2342-9FF0-446E65A8C68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4709" t="33749" r="65853" b="41645"/>
            <a:stretch/>
          </p:blipFill>
          <p:spPr>
            <a:xfrm>
              <a:off x="241300" y="4671379"/>
              <a:ext cx="962025" cy="285300"/>
            </a:xfrm>
            <a:prstGeom prst="rect">
              <a:avLst/>
            </a:prstGeom>
          </p:spPr>
        </p:pic>
      </p:grpSp>
    </p:spTree>
    <p:extLst>
      <p:ext uri="{BB962C8B-B14F-4D97-AF65-F5344CB8AC3E}">
        <p14:creationId xmlns:p14="http://schemas.microsoft.com/office/powerpoint/2010/main" val="2153812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1213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3"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982566" y="6347609"/>
            <a:ext cx="964583" cy="320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166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12192000" cy="6858000"/>
          </a:xfrm>
          <a:prstGeom prst="rect">
            <a:avLst/>
          </a:prstGeom>
        </p:spPr>
        <p:txBody>
          <a:bodyPr vert="horz" anchor="ctr"/>
          <a:lstStyle>
            <a:lvl1pPr marL="0" indent="0" algn="l">
              <a:buNone/>
              <a:defRPr sz="2533" baseline="0">
                <a:sym typeface="Wingdings"/>
              </a:defRPr>
            </a:lvl1pPr>
            <a:lvl2pPr marL="609585" indent="0">
              <a:buNone/>
              <a:defRPr sz="3200"/>
            </a:lvl2pPr>
          </a:lstStyle>
          <a:p>
            <a:pPr lvl="1"/>
            <a:r>
              <a:rPr lang="en-US"/>
              <a:t>Drag and drop photo here</a:t>
            </a:r>
          </a:p>
        </p:txBody>
      </p:sp>
      <p:sp>
        <p:nvSpPr>
          <p:cNvPr id="15" name="Text Placeholder 14"/>
          <p:cNvSpPr>
            <a:spLocks noGrp="1"/>
          </p:cNvSpPr>
          <p:nvPr>
            <p:ph type="body" sz="quarter" idx="13" hasCustomPrompt="1"/>
          </p:nvPr>
        </p:nvSpPr>
        <p:spPr>
          <a:xfrm>
            <a:off x="10111322" y="-20638"/>
            <a:ext cx="577849" cy="6899276"/>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
        <p:nvSpPr>
          <p:cNvPr id="16" name="Text Placeholder 14"/>
          <p:cNvSpPr>
            <a:spLocks noGrp="1"/>
          </p:cNvSpPr>
          <p:nvPr>
            <p:ph type="body" sz="quarter" idx="14" hasCustomPrompt="1"/>
          </p:nvPr>
        </p:nvSpPr>
        <p:spPr>
          <a:xfrm>
            <a:off x="10689172" y="-20638"/>
            <a:ext cx="1502833" cy="6899276"/>
          </a:xfrm>
          <a:prstGeom prst="rect">
            <a:avLst/>
          </a:prstGeom>
          <a:solidFill>
            <a:schemeClr val="accent1"/>
          </a:solidFill>
        </p:spPr>
        <p:txBody>
          <a:bodyPr vert="horz"/>
          <a:lstStyle>
            <a:lvl1pPr marL="0" indent="0">
              <a:buNone/>
              <a:defRPr>
                <a:solidFill>
                  <a:schemeClr val="accent1"/>
                </a:solidFill>
              </a:defRPr>
            </a:lvl1pPr>
          </a:lstStyle>
          <a:p>
            <a:pPr lvl="0"/>
            <a:r>
              <a:rPr lang="en-US"/>
              <a:t> </a:t>
            </a:r>
          </a:p>
          <a:p>
            <a:pPr lvl="0"/>
            <a:r>
              <a:rPr lang="en-US"/>
              <a:t> </a:t>
            </a:r>
          </a:p>
          <a:p>
            <a:pPr lvl="0"/>
            <a:r>
              <a:rPr lang="en-US"/>
              <a:t> </a:t>
            </a:r>
          </a:p>
          <a:p>
            <a:pPr lvl="0"/>
            <a:r>
              <a:rPr lang="en-US"/>
              <a:t> </a:t>
            </a:r>
          </a:p>
          <a:p>
            <a:pPr lvl="0"/>
            <a:r>
              <a:rPr lang="en-US"/>
              <a:t> </a:t>
            </a:r>
          </a:p>
        </p:txBody>
      </p:sp>
      <p:sp>
        <p:nvSpPr>
          <p:cNvPr id="11" name="Text Placeholder 10"/>
          <p:cNvSpPr>
            <a:spLocks noGrp="1"/>
          </p:cNvSpPr>
          <p:nvPr>
            <p:ph type="body" sz="quarter" idx="11" hasCustomPrompt="1"/>
          </p:nvPr>
        </p:nvSpPr>
        <p:spPr>
          <a:xfrm>
            <a:off x="-18815" y="4997709"/>
            <a:ext cx="8204200" cy="954107"/>
          </a:xfrm>
          <a:prstGeom prst="rect">
            <a:avLst/>
          </a:prstGeom>
          <a:solidFill>
            <a:schemeClr val="bg1"/>
          </a:solidFill>
        </p:spPr>
        <p:txBody>
          <a:bodyPr vert="horz" lIns="640080"/>
          <a:lstStyle>
            <a:lvl1pPr marL="0" indent="0">
              <a:buNone/>
              <a:defRPr sz="3200" b="1" baseline="0">
                <a:solidFill>
                  <a:srgbClr val="236192"/>
                </a:solidFill>
              </a:defRPr>
            </a:lvl1pPr>
          </a:lstStyle>
          <a:p>
            <a:pPr lvl="0"/>
            <a:r>
              <a:rPr lang="en-US"/>
              <a:t>Persons Name</a:t>
            </a:r>
          </a:p>
        </p:txBody>
      </p:sp>
      <p:sp>
        <p:nvSpPr>
          <p:cNvPr id="12" name="Text Placeholder 10"/>
          <p:cNvSpPr>
            <a:spLocks noGrp="1"/>
          </p:cNvSpPr>
          <p:nvPr>
            <p:ph type="body" sz="quarter" idx="12" hasCustomPrompt="1"/>
          </p:nvPr>
        </p:nvSpPr>
        <p:spPr>
          <a:xfrm>
            <a:off x="713223" y="5447286"/>
            <a:ext cx="7480300" cy="352425"/>
          </a:xfrm>
          <a:prstGeom prst="rect">
            <a:avLst/>
          </a:prstGeom>
        </p:spPr>
        <p:txBody>
          <a:bodyPr vert="horz"/>
          <a:lstStyle>
            <a:lvl1pPr marL="0" indent="0">
              <a:buNone/>
              <a:defRPr sz="2400" b="0" baseline="0">
                <a:solidFill>
                  <a:schemeClr val="tx1"/>
                </a:solidFill>
              </a:defRPr>
            </a:lvl1pPr>
          </a:lstStyle>
          <a:p>
            <a:pPr lvl="0"/>
            <a:r>
              <a:rPr lang="en-US"/>
              <a:t>Persons Title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05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sp>
        <p:nvSpPr>
          <p:cNvPr id="19" name="Text Placeholder 18"/>
          <p:cNvSpPr>
            <a:spLocks noGrp="1"/>
          </p:cNvSpPr>
          <p:nvPr>
            <p:ph type="body" sz="quarter" idx="10" hasCustomPrompt="1"/>
          </p:nvPr>
        </p:nvSpPr>
        <p:spPr>
          <a:xfrm>
            <a:off x="320571" y="259643"/>
            <a:ext cx="5307955" cy="1041400"/>
          </a:xfrm>
          <a:prstGeom prst="rect">
            <a:avLst/>
          </a:prstGeom>
        </p:spPr>
        <p:txBody>
          <a:bodyPr vert="horz"/>
          <a:lstStyle>
            <a:lvl1pPr marL="0" indent="0">
              <a:buNone/>
              <a:defRPr sz="4267" b="1" baseline="0">
                <a:solidFill>
                  <a:srgbClr val="236192"/>
                </a:solidFill>
              </a:defRPr>
            </a:lvl1pPr>
          </a:lstStyle>
          <a:p>
            <a:pPr lvl="0"/>
            <a:r>
              <a:rPr lang="en-US"/>
              <a:t>Closing Message</a:t>
            </a:r>
          </a:p>
        </p:txBody>
      </p:sp>
      <p:sp>
        <p:nvSpPr>
          <p:cNvPr id="9" name="Rectangle 8"/>
          <p:cNvSpPr/>
          <p:nvPr userDrawn="1"/>
        </p:nvSpPr>
        <p:spPr>
          <a:xfrm rot="10800000">
            <a:off x="15117" y="5850668"/>
            <a:ext cx="12192000" cy="239713"/>
          </a:xfrm>
          <a:prstGeom prst="rect">
            <a:avLst/>
          </a:prstGeom>
          <a:solidFill>
            <a:srgbClr val="00AFD7"/>
          </a:solidFill>
          <a:ln w="9525" cap="flat" cmpd="sng" algn="ctr">
            <a:noFill/>
            <a:prstDash val="solid"/>
          </a:ln>
          <a:effectLst/>
        </p:spPr>
        <p:txBody>
          <a:bodyPr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D527F"/>
              </a:solidFill>
              <a:effectLst/>
              <a:uLnTx/>
              <a:uFillTx/>
              <a:latin typeface="Calibri"/>
              <a:ea typeface="+mn-ea"/>
              <a:cs typeface="+mn-cs"/>
            </a:endParaRPr>
          </a:p>
        </p:txBody>
      </p:sp>
      <p:sp>
        <p:nvSpPr>
          <p:cNvPr id="21" name="Text Placeholder 20"/>
          <p:cNvSpPr>
            <a:spLocks noGrp="1"/>
          </p:cNvSpPr>
          <p:nvPr>
            <p:ph type="body" sz="quarter" idx="11" hasCustomPrompt="1"/>
          </p:nvPr>
        </p:nvSpPr>
        <p:spPr>
          <a:xfrm>
            <a:off x="320820" y="1321005"/>
            <a:ext cx="5183717" cy="405719"/>
          </a:xfrm>
          <a:prstGeom prst="rect">
            <a:avLst/>
          </a:prstGeom>
        </p:spPr>
        <p:txBody>
          <a:bodyPr vert="horz">
            <a:normAutofit/>
          </a:bodyPr>
          <a:lstStyle>
            <a:lvl1pPr marL="0" indent="0">
              <a:buNone/>
              <a:defRPr sz="2400" b="1" baseline="0"/>
            </a:lvl1pPr>
          </a:lstStyle>
          <a:p>
            <a:pPr lvl="0"/>
            <a:r>
              <a:rPr lang="en-US"/>
              <a:t>Speaker Name</a:t>
            </a:r>
          </a:p>
        </p:txBody>
      </p:sp>
      <p:sp>
        <p:nvSpPr>
          <p:cNvPr id="22" name="Text Placeholder 20"/>
          <p:cNvSpPr>
            <a:spLocks noGrp="1"/>
          </p:cNvSpPr>
          <p:nvPr>
            <p:ph type="body" sz="quarter" idx="12" hasCustomPrompt="1"/>
          </p:nvPr>
        </p:nvSpPr>
        <p:spPr>
          <a:xfrm>
            <a:off x="320571" y="1690435"/>
            <a:ext cx="5183717" cy="359027"/>
          </a:xfrm>
          <a:prstGeom prst="rect">
            <a:avLst/>
          </a:prstGeom>
        </p:spPr>
        <p:txBody>
          <a:bodyPr vert="horz">
            <a:normAutofit/>
          </a:bodyPr>
          <a:lstStyle>
            <a:lvl1pPr marL="0" indent="0">
              <a:buNone/>
              <a:defRPr sz="1867" b="0" baseline="0"/>
            </a:lvl1pPr>
          </a:lstStyle>
          <a:p>
            <a:pPr lvl="0"/>
            <a:r>
              <a:rPr lang="en-US"/>
              <a:t>Speaker Title</a:t>
            </a:r>
          </a:p>
        </p:txBody>
      </p:sp>
      <p:sp>
        <p:nvSpPr>
          <p:cNvPr id="23" name="Text Placeholder 20"/>
          <p:cNvSpPr>
            <a:spLocks noGrp="1"/>
          </p:cNvSpPr>
          <p:nvPr>
            <p:ph type="body" sz="quarter" idx="13" hasCustomPrompt="1"/>
          </p:nvPr>
        </p:nvSpPr>
        <p:spPr>
          <a:xfrm>
            <a:off x="320571" y="2010979"/>
            <a:ext cx="5183717" cy="305495"/>
          </a:xfrm>
          <a:prstGeom prst="rect">
            <a:avLst/>
          </a:prstGeom>
        </p:spPr>
        <p:txBody>
          <a:bodyPr vert="horz">
            <a:normAutofit/>
          </a:bodyPr>
          <a:lstStyle>
            <a:lvl1pPr marL="0" indent="0">
              <a:buNone/>
              <a:defRPr sz="1867" b="1" baseline="0">
                <a:solidFill>
                  <a:srgbClr val="236192"/>
                </a:solidFill>
              </a:defRPr>
            </a:lvl1pPr>
          </a:lstStyle>
          <a:p>
            <a:pPr lvl="0"/>
            <a:r>
              <a:rPr lang="en-US"/>
              <a:t>Speaker Contact</a:t>
            </a:r>
          </a:p>
        </p:txBody>
      </p:sp>
      <p:pic>
        <p:nvPicPr>
          <p:cNvPr id="10"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982566" y="6347609"/>
            <a:ext cx="964583" cy="320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p:cNvPicPr>
            <a:picLocks noChangeAspect="1"/>
          </p:cNvPicPr>
          <p:nvPr userDrawn="1"/>
        </p:nvPicPr>
        <p:blipFill>
          <a:blip r:embed="rId3"/>
          <a:stretch>
            <a:fillRect/>
          </a:stretch>
        </p:blipFill>
        <p:spPr>
          <a:xfrm>
            <a:off x="6093727" y="0"/>
            <a:ext cx="6105280" cy="5850667"/>
          </a:xfrm>
          <a:prstGeom prst="rect">
            <a:avLst/>
          </a:prstGeom>
        </p:spPr>
      </p:pic>
    </p:spTree>
    <p:extLst>
      <p:ext uri="{BB962C8B-B14F-4D97-AF65-F5344CB8AC3E}">
        <p14:creationId xmlns:p14="http://schemas.microsoft.com/office/powerpoint/2010/main" val="689718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losing Slide - 2">
    <p:spTree>
      <p:nvGrpSpPr>
        <p:cNvPr id="1" name=""/>
        <p:cNvGrpSpPr/>
        <p:nvPr/>
      </p:nvGrpSpPr>
      <p:grpSpPr>
        <a:xfrm>
          <a:off x="0" y="0"/>
          <a:ext cx="0" cy="0"/>
          <a:chOff x="0" y="0"/>
          <a:chExt cx="0" cy="0"/>
        </a:xfrm>
      </p:grpSpPr>
      <p:pic>
        <p:nvPicPr>
          <p:cNvPr id="16" name="Picture 15" descr="ppt-because-tag.psd"/>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36133" y="4938917"/>
            <a:ext cx="10955859" cy="810295"/>
          </a:xfrm>
          <a:prstGeom prst="rect">
            <a:avLst/>
          </a:prstGeom>
        </p:spPr>
      </p:pic>
      <p:sp>
        <p:nvSpPr>
          <p:cNvPr id="7" name="Rectangle 6"/>
          <p:cNvSpPr/>
          <p:nvPr userDrawn="1"/>
        </p:nvSpPr>
        <p:spPr>
          <a:xfrm rot="16200000">
            <a:off x="636253" y="5149331"/>
            <a:ext cx="810295" cy="389467"/>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1" name="Rectangle 10"/>
          <p:cNvSpPr/>
          <p:nvPr userDrawn="1"/>
        </p:nvSpPr>
        <p:spPr>
          <a:xfrm>
            <a:off x="0" y="4938917"/>
            <a:ext cx="846667" cy="810295"/>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2" name="Text Placeholder 18"/>
          <p:cNvSpPr>
            <a:spLocks noGrp="1"/>
          </p:cNvSpPr>
          <p:nvPr>
            <p:ph type="body" sz="quarter" idx="10" hasCustomPrompt="1"/>
          </p:nvPr>
        </p:nvSpPr>
        <p:spPr>
          <a:xfrm>
            <a:off x="975786" y="1108608"/>
            <a:ext cx="5229124" cy="1682448"/>
          </a:xfrm>
          <a:prstGeom prst="rect">
            <a:avLst/>
          </a:prstGeom>
          <a:ln w="101600" cmpd="sng">
            <a:solidFill>
              <a:srgbClr val="236192"/>
            </a:solidFill>
            <a:miter lim="800000"/>
          </a:ln>
        </p:spPr>
        <p:txBody>
          <a:bodyPr vert="horz" wrap="none" lIns="548640" tIns="274320" rIns="457200" bIns="274320">
            <a:spAutoFit/>
          </a:bodyPr>
          <a:lstStyle>
            <a:lvl1pPr marL="0" indent="0" algn="l">
              <a:spcBef>
                <a:spcPts val="0"/>
              </a:spcBef>
              <a:buNone/>
              <a:defRPr sz="7333" b="1" baseline="0">
                <a:ln w="0" cmpd="sng">
                  <a:noFill/>
                </a:ln>
                <a:solidFill>
                  <a:srgbClr val="236192"/>
                </a:solidFill>
              </a:defRPr>
            </a:lvl1pPr>
          </a:lstStyle>
          <a:p>
            <a:pPr lvl="0"/>
            <a:r>
              <a:rPr lang="en-US"/>
              <a:t>Text Here</a:t>
            </a:r>
          </a:p>
        </p:txBody>
      </p:sp>
      <p:sp>
        <p:nvSpPr>
          <p:cNvPr id="13" name="Text Placeholder 20"/>
          <p:cNvSpPr>
            <a:spLocks noGrp="1"/>
          </p:cNvSpPr>
          <p:nvPr>
            <p:ph type="body" sz="quarter" idx="11" hasCustomPrompt="1"/>
          </p:nvPr>
        </p:nvSpPr>
        <p:spPr>
          <a:xfrm>
            <a:off x="931002" y="3196723"/>
            <a:ext cx="5183717" cy="405719"/>
          </a:xfrm>
          <a:prstGeom prst="rect">
            <a:avLst/>
          </a:prstGeom>
        </p:spPr>
        <p:txBody>
          <a:bodyPr vert="horz">
            <a:normAutofit/>
          </a:bodyPr>
          <a:lstStyle>
            <a:lvl1pPr marL="0" indent="0">
              <a:buNone/>
              <a:defRPr sz="2400" b="1" baseline="0">
                <a:solidFill>
                  <a:srgbClr val="000000"/>
                </a:solidFill>
              </a:defRPr>
            </a:lvl1pPr>
          </a:lstStyle>
          <a:p>
            <a:pPr lvl="0"/>
            <a:r>
              <a:rPr lang="en-US"/>
              <a:t>Speaker Name</a:t>
            </a:r>
          </a:p>
        </p:txBody>
      </p:sp>
      <p:sp>
        <p:nvSpPr>
          <p:cNvPr id="14" name="Text Placeholder 20"/>
          <p:cNvSpPr>
            <a:spLocks noGrp="1"/>
          </p:cNvSpPr>
          <p:nvPr>
            <p:ph type="body" sz="quarter" idx="12" hasCustomPrompt="1"/>
          </p:nvPr>
        </p:nvSpPr>
        <p:spPr>
          <a:xfrm>
            <a:off x="930752" y="3584169"/>
            <a:ext cx="5183717" cy="359027"/>
          </a:xfrm>
          <a:prstGeom prst="rect">
            <a:avLst/>
          </a:prstGeom>
        </p:spPr>
        <p:txBody>
          <a:bodyPr vert="horz">
            <a:normAutofit/>
          </a:bodyPr>
          <a:lstStyle>
            <a:lvl1pPr marL="0" indent="0">
              <a:buNone/>
              <a:defRPr sz="1867" b="0" baseline="0">
                <a:solidFill>
                  <a:srgbClr val="000000"/>
                </a:solidFill>
              </a:defRPr>
            </a:lvl1pPr>
          </a:lstStyle>
          <a:p>
            <a:pPr lvl="0"/>
            <a:r>
              <a:rPr lang="en-US"/>
              <a:t>Speaker Title</a:t>
            </a:r>
          </a:p>
        </p:txBody>
      </p:sp>
      <p:sp>
        <p:nvSpPr>
          <p:cNvPr id="15" name="Text Placeholder 20"/>
          <p:cNvSpPr>
            <a:spLocks noGrp="1"/>
          </p:cNvSpPr>
          <p:nvPr>
            <p:ph type="body" sz="quarter" idx="13" hasCustomPrompt="1"/>
          </p:nvPr>
        </p:nvSpPr>
        <p:spPr>
          <a:xfrm>
            <a:off x="930752" y="3943199"/>
            <a:ext cx="5183717" cy="305495"/>
          </a:xfrm>
          <a:prstGeom prst="rect">
            <a:avLst/>
          </a:prstGeom>
        </p:spPr>
        <p:txBody>
          <a:bodyPr vert="horz">
            <a:normAutofit/>
          </a:bodyPr>
          <a:lstStyle>
            <a:lvl1pPr marL="0" indent="0">
              <a:buNone/>
              <a:defRPr sz="1867" b="1" baseline="0">
                <a:solidFill>
                  <a:schemeClr val="accent2"/>
                </a:solidFill>
              </a:defRPr>
            </a:lvl1pPr>
          </a:lstStyle>
          <a:p>
            <a:pPr lvl="0"/>
            <a:r>
              <a:rPr lang="en-US"/>
              <a:t>Speaker Contact</a:t>
            </a:r>
          </a:p>
        </p:txBody>
      </p:sp>
      <p:sp>
        <p:nvSpPr>
          <p:cNvPr id="18" name="Text Placeholder 16"/>
          <p:cNvSpPr>
            <a:spLocks noGrp="1"/>
          </p:cNvSpPr>
          <p:nvPr>
            <p:ph type="body" sz="quarter" idx="14" hasCustomPrompt="1"/>
          </p:nvPr>
        </p:nvSpPr>
        <p:spPr>
          <a:xfrm>
            <a:off x="2" y="416590"/>
            <a:ext cx="4906433" cy="668966"/>
          </a:xfrm>
          <a:prstGeom prst="rect">
            <a:avLst/>
          </a:prstGeom>
          <a:solidFill>
            <a:srgbClr val="236192"/>
          </a:solidFill>
        </p:spPr>
        <p:txBody>
          <a:bodyPr vert="horz" wrap="square" lIns="640080" tIns="91440" bIns="164592">
            <a:spAutoFit/>
          </a:bodyPr>
          <a:lstStyle>
            <a:lvl1pPr marL="0" indent="0">
              <a:buNone/>
              <a:defRPr sz="2667" baseline="0">
                <a:solidFill>
                  <a:schemeClr val="bg1"/>
                </a:solidFill>
              </a:defRPr>
            </a:lvl1pPr>
          </a:lstStyle>
          <a:p>
            <a:pPr lvl="0"/>
            <a:r>
              <a:rPr lang="en-US"/>
              <a:t>Event Title</a:t>
            </a:r>
          </a:p>
        </p:txBody>
      </p:sp>
      <p:pic>
        <p:nvPicPr>
          <p:cNvPr id="17" name="Picture 26"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982566" y="6347609"/>
            <a:ext cx="964583" cy="320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Picture 21"/>
          <p:cNvPicPr>
            <a:picLocks noChangeAspect="1"/>
          </p:cNvPicPr>
          <p:nvPr userDrawn="1"/>
        </p:nvPicPr>
        <p:blipFill rotWithShape="1">
          <a:blip r:embed="rId4"/>
          <a:srcRect l="67120"/>
          <a:stretch/>
        </p:blipFill>
        <p:spPr>
          <a:xfrm rot="16200000">
            <a:off x="7769479" y="5051334"/>
            <a:ext cx="116923" cy="423333"/>
          </a:xfrm>
          <a:prstGeom prst="rect">
            <a:avLst/>
          </a:prstGeom>
        </p:spPr>
      </p:pic>
      <p:pic>
        <p:nvPicPr>
          <p:cNvPr id="23" name="Picture 22"/>
          <p:cNvPicPr>
            <a:picLocks noChangeAspect="1"/>
          </p:cNvPicPr>
          <p:nvPr userDrawn="1"/>
        </p:nvPicPr>
        <p:blipFill>
          <a:blip r:embed="rId5"/>
          <a:stretch>
            <a:fillRect/>
          </a:stretch>
        </p:blipFill>
        <p:spPr>
          <a:xfrm>
            <a:off x="7713134" y="5206655"/>
            <a:ext cx="114807" cy="114807"/>
          </a:xfrm>
          <a:prstGeom prst="rect">
            <a:avLst/>
          </a:prstGeom>
        </p:spPr>
      </p:pic>
    </p:spTree>
    <p:extLst>
      <p:ext uri="{BB962C8B-B14F-4D97-AF65-F5344CB8AC3E}">
        <p14:creationId xmlns:p14="http://schemas.microsoft.com/office/powerpoint/2010/main" val="3615803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4/7/2023</a:t>
            </a:fld>
            <a:endParaRPr lang="en-US"/>
          </a:p>
        </p:txBody>
      </p:sp>
      <p:sp>
        <p:nvSpPr>
          <p:cNvPr id="5" name="Footer Placeholder 4"/>
          <p:cNvSpPr>
            <a:spLocks noGrp="1"/>
          </p:cNvSpPr>
          <p:nvPr>
            <p:ph type="ftr" sz="quarter" idx="11"/>
          </p:nvPr>
        </p:nvSpPr>
        <p:spPr/>
        <p:txBody>
          <a:bodyPr/>
          <a:lstStyle/>
          <a:p>
            <a:r>
              <a:rPr lang="en-US"/>
              <a:t>Communications Framework Project</a:t>
            </a:r>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0334967"/>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l="23295" b="48278"/>
          <a:stretch/>
        </p:blipFill>
        <p:spPr>
          <a:xfrm>
            <a:off x="4218519" y="4"/>
            <a:ext cx="7973480" cy="1413417"/>
          </a:xfrm>
          <a:prstGeom prst="rect">
            <a:avLst/>
          </a:prstGeom>
        </p:spPr>
      </p:pic>
      <p:sp>
        <p:nvSpPr>
          <p:cNvPr id="22" name="Rectangle 21"/>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3" name="Rectangle 22"/>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4" name="Rectangle 23"/>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1" name="Rectangle 10"/>
          <p:cNvSpPr/>
          <p:nvPr/>
        </p:nvSpPr>
        <p:spPr>
          <a:xfrm>
            <a:off x="-1" y="3"/>
            <a:ext cx="4254500" cy="141342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36" name="Text Placeholder 35"/>
          <p:cNvSpPr>
            <a:spLocks noGrp="1"/>
          </p:cNvSpPr>
          <p:nvPr>
            <p:ph type="body" sz="quarter" idx="12" hasCustomPrompt="1"/>
          </p:nvPr>
        </p:nvSpPr>
        <p:spPr>
          <a:xfrm>
            <a:off x="4" y="1773169"/>
            <a:ext cx="7246471" cy="651397"/>
          </a:xfrm>
          <a:prstGeom prst="rect">
            <a:avLst/>
          </a:prstGeom>
          <a:solidFill>
            <a:schemeClr val="accent2"/>
          </a:solidFill>
          <a:ln>
            <a:noFill/>
          </a:ln>
        </p:spPr>
        <p:txBody>
          <a:bodyPr vert="horz" wrap="none" lIns="457200" tIns="137160" rIns="274320" bIns="182880">
            <a:spAutoFit/>
          </a:bodyPr>
          <a:lstStyle>
            <a:lvl1pPr marL="0" marR="0" indent="0" algn="l" defTabSz="609585" rtl="0" eaLnBrk="1" fontAlgn="auto" latinLnBrk="0" hangingPunct="1">
              <a:lnSpc>
                <a:spcPct val="100000"/>
              </a:lnSpc>
              <a:spcBef>
                <a:spcPts val="0"/>
              </a:spcBef>
              <a:spcAft>
                <a:spcPts val="0"/>
              </a:spcAft>
              <a:buClrTx/>
              <a:buSzTx/>
              <a:buFontTx/>
              <a:buNone/>
              <a:tabLst/>
              <a:defRPr sz="2133" baseline="0">
                <a:ln>
                  <a:noFill/>
                </a:ln>
                <a:solidFill>
                  <a:schemeClr val="bg1"/>
                </a:solidFill>
                <a:effectLst/>
              </a:defRPr>
            </a:lvl1p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2133">
                <a:solidFill>
                  <a:schemeClr val="bg1"/>
                </a:solidFill>
                <a:cs typeface="Arial" charset="0"/>
              </a:rPr>
              <a:t>OCLC RLP Works-in-Progress Webinar • July 9, 2019</a:t>
            </a:r>
          </a:p>
        </p:txBody>
      </p:sp>
      <p:sp>
        <p:nvSpPr>
          <p:cNvPr id="16" name="Text Placeholder 18"/>
          <p:cNvSpPr>
            <a:spLocks noGrp="1"/>
          </p:cNvSpPr>
          <p:nvPr>
            <p:ph type="body" sz="quarter" idx="16" hasCustomPrompt="1"/>
          </p:nvPr>
        </p:nvSpPr>
        <p:spPr>
          <a:xfrm>
            <a:off x="1039293" y="2469870"/>
            <a:ext cx="10339693" cy="1646364"/>
          </a:xfrm>
          <a:prstGeom prst="rect">
            <a:avLst/>
          </a:prstGeom>
          <a:ln w="101600" cmpd="sng">
            <a:solidFill>
              <a:schemeClr val="accent2"/>
            </a:solidFill>
            <a:miter lim="800000"/>
          </a:ln>
        </p:spPr>
        <p:txBody>
          <a:bodyPr vert="horz" wrap="square" lIns="457200" tIns="274320" rIns="457200" bIns="274320">
            <a:normAutofit/>
          </a:bodyPr>
          <a:lstStyle>
            <a:lvl1pPr marL="0" indent="0" algn="l">
              <a:spcBef>
                <a:spcPts val="0"/>
              </a:spcBef>
              <a:buNone/>
              <a:defRPr sz="5867" b="1" baseline="0">
                <a:ln w="0" cmpd="sng">
                  <a:noFill/>
                </a:ln>
                <a:solidFill>
                  <a:schemeClr val="accent2"/>
                </a:solidFill>
              </a:defRPr>
            </a:lvl1pPr>
          </a:lstStyle>
          <a:p>
            <a:pPr lvl="0"/>
            <a:r>
              <a:rPr lang="en-US"/>
              <a:t>Place title here</a:t>
            </a:r>
          </a:p>
        </p:txBody>
      </p:sp>
      <p:pic>
        <p:nvPicPr>
          <p:cNvPr id="18"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971592" y="4275963"/>
            <a:ext cx="2451953" cy="502766"/>
          </a:xfrm>
          <a:prstGeom prst="rect">
            <a:avLst/>
          </a:prstGeom>
        </p:spPr>
        <p:txBody>
          <a:bodyPr vert="horz" wrap="none" lIns="0">
            <a:spAutoFit/>
          </a:bodyPr>
          <a:lstStyle>
            <a:lvl1pPr marL="0" indent="0">
              <a:buNone/>
              <a:defRPr sz="2667" b="1"/>
            </a:lvl1pPr>
            <a:lvl2pPr marL="609585" indent="0">
              <a:buNone/>
              <a:defRPr/>
            </a:lvl2pPr>
            <a:lvl5pPr marL="2438339" indent="0">
              <a:buNone/>
              <a:defRPr/>
            </a:lvl5pPr>
          </a:lstStyle>
          <a:p>
            <a:pPr lvl="0"/>
            <a:r>
              <a:rPr lang="en-US"/>
              <a:t>Speaker Name</a:t>
            </a:r>
          </a:p>
        </p:txBody>
      </p:sp>
      <p:sp>
        <p:nvSpPr>
          <p:cNvPr id="17" name="Text Placeholder 2"/>
          <p:cNvSpPr>
            <a:spLocks noGrp="1"/>
          </p:cNvSpPr>
          <p:nvPr>
            <p:ph type="body" sz="quarter" idx="18" hasCustomPrompt="1"/>
          </p:nvPr>
        </p:nvSpPr>
        <p:spPr>
          <a:xfrm>
            <a:off x="971594" y="4818452"/>
            <a:ext cx="1819631" cy="410369"/>
          </a:xfrm>
          <a:prstGeom prst="rect">
            <a:avLst/>
          </a:prstGeom>
        </p:spPr>
        <p:txBody>
          <a:bodyPr vert="horz" wrap="none" lIns="0" tIns="0">
            <a:spAutoFit/>
          </a:bodyPr>
          <a:lstStyle>
            <a:lvl1pPr marL="0" indent="0">
              <a:buNone/>
              <a:defRPr sz="2267" b="0"/>
            </a:lvl1pPr>
            <a:lvl2pPr marL="609585" indent="0">
              <a:buNone/>
              <a:defRPr/>
            </a:lvl2pPr>
            <a:lvl5pPr marL="2438339" indent="0">
              <a:buNone/>
              <a:defRPr/>
            </a:lvl5pPr>
          </a:lstStyle>
          <a:p>
            <a:pPr lvl="0"/>
            <a:r>
              <a:rPr lang="en-US"/>
              <a:t>Speaker Title</a:t>
            </a:r>
          </a:p>
        </p:txBody>
      </p:sp>
      <p:sp>
        <p:nvSpPr>
          <p:cNvPr id="15" name="Rectangle 14"/>
          <p:cNvSpPr/>
          <p:nvPr userDrawn="1"/>
        </p:nvSpPr>
        <p:spPr>
          <a:xfrm>
            <a:off x="4182534" y="1"/>
            <a:ext cx="594257" cy="1413420"/>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Tree>
    <p:extLst>
      <p:ext uri="{BB962C8B-B14F-4D97-AF65-F5344CB8AC3E}">
        <p14:creationId xmlns:p14="http://schemas.microsoft.com/office/powerpoint/2010/main" val="3996012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176869" y="1990726"/>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5" name="Rectangle 4"/>
          <p:cNvSpPr/>
          <p:nvPr userDrawn="1"/>
        </p:nvSpPr>
        <p:spPr>
          <a:xfrm rot="5400000">
            <a:off x="-699030" y="2686581"/>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3" name="Text Placeholder 12"/>
          <p:cNvSpPr>
            <a:spLocks noGrp="1"/>
          </p:cNvSpPr>
          <p:nvPr>
            <p:ph type="body" sz="quarter" idx="12" hasCustomPrompt="1"/>
          </p:nvPr>
        </p:nvSpPr>
        <p:spPr>
          <a:xfrm>
            <a:off x="4555078" y="2764533"/>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4555067" y="3616704"/>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4555067" y="1987552"/>
            <a:ext cx="7636933" cy="650875"/>
          </a:xfrm>
          <a:prstGeom prst="rect">
            <a:avLst/>
          </a:prstGeom>
        </p:spPr>
        <p:txBody>
          <a:bodyPr vert="horz"/>
          <a:lstStyle>
            <a:lvl1pPr marL="0" indent="0">
              <a:buNone/>
              <a:defRPr sz="4800" b="1" baseline="0">
                <a:solidFill>
                  <a:srgbClr val="236192"/>
                </a:solidFill>
              </a:defRPr>
            </a:lvl1pPr>
          </a:lstStyle>
          <a:p>
            <a:pPr lvl="0"/>
            <a:r>
              <a:rPr lang="en-US"/>
              <a:t>Speaker Name</a:t>
            </a:r>
          </a:p>
        </p:txBody>
      </p:sp>
      <p:sp>
        <p:nvSpPr>
          <p:cNvPr id="10" name="Text Placeholder 14"/>
          <p:cNvSpPr>
            <a:spLocks noGrp="1"/>
          </p:cNvSpPr>
          <p:nvPr>
            <p:ph type="body" sz="quarter" idx="15" hasCustomPrompt="1"/>
          </p:nvPr>
        </p:nvSpPr>
        <p:spPr>
          <a:xfrm>
            <a:off x="1176869" y="1990724"/>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Tree>
    <p:extLst>
      <p:ext uri="{BB962C8B-B14F-4D97-AF65-F5344CB8AC3E}">
        <p14:creationId xmlns:p14="http://schemas.microsoft.com/office/powerpoint/2010/main" val="2314458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176869" y="550911"/>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5" name="Rectangle 4"/>
          <p:cNvSpPr/>
          <p:nvPr userDrawn="1"/>
        </p:nvSpPr>
        <p:spPr>
          <a:xfrm rot="5400000">
            <a:off x="-699030" y="1246767"/>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3" name="Text Placeholder 12"/>
          <p:cNvSpPr>
            <a:spLocks noGrp="1"/>
          </p:cNvSpPr>
          <p:nvPr>
            <p:ph type="body" sz="quarter" idx="12" hasCustomPrompt="1"/>
          </p:nvPr>
        </p:nvSpPr>
        <p:spPr>
          <a:xfrm>
            <a:off x="4555078" y="1324718"/>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4555067" y="2176889"/>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4555067" y="547737"/>
            <a:ext cx="7636933" cy="650875"/>
          </a:xfrm>
          <a:prstGeom prst="rect">
            <a:avLst/>
          </a:prstGeom>
        </p:spPr>
        <p:txBody>
          <a:bodyPr vert="horz"/>
          <a:lstStyle>
            <a:lvl1pPr marL="0" indent="0">
              <a:buNone/>
              <a:defRPr sz="4800" b="1" baseline="0">
                <a:solidFill>
                  <a:srgbClr val="236192"/>
                </a:solidFill>
              </a:defRPr>
            </a:lvl1pPr>
          </a:lstStyle>
          <a:p>
            <a:pPr lvl="0"/>
            <a:r>
              <a:rPr lang="en-US"/>
              <a:t>Speaker Name</a:t>
            </a:r>
          </a:p>
        </p:txBody>
      </p:sp>
      <p:sp>
        <p:nvSpPr>
          <p:cNvPr id="10" name="Text Placeholder 14"/>
          <p:cNvSpPr>
            <a:spLocks noGrp="1"/>
          </p:cNvSpPr>
          <p:nvPr>
            <p:ph type="body" sz="quarter" idx="15" hasCustomPrompt="1"/>
          </p:nvPr>
        </p:nvSpPr>
        <p:spPr>
          <a:xfrm>
            <a:off x="1176869" y="550909"/>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
        <p:nvSpPr>
          <p:cNvPr id="8" name="Picture Placeholder 8"/>
          <p:cNvSpPr>
            <a:spLocks noGrp="1"/>
          </p:cNvSpPr>
          <p:nvPr>
            <p:ph type="pic" sz="quarter" idx="16"/>
          </p:nvPr>
        </p:nvSpPr>
        <p:spPr>
          <a:xfrm>
            <a:off x="1176869" y="3595110"/>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11" name="Rectangle 10"/>
          <p:cNvSpPr/>
          <p:nvPr userDrawn="1"/>
        </p:nvSpPr>
        <p:spPr>
          <a:xfrm rot="5400000">
            <a:off x="-699030" y="4290965"/>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2" name="Text Placeholder 12"/>
          <p:cNvSpPr>
            <a:spLocks noGrp="1"/>
          </p:cNvSpPr>
          <p:nvPr>
            <p:ph type="body" sz="quarter" idx="17" hasCustomPrompt="1"/>
          </p:nvPr>
        </p:nvSpPr>
        <p:spPr>
          <a:xfrm>
            <a:off x="4555078" y="4368917"/>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4" name="Straight Connector 13"/>
          <p:cNvCxnSpPr/>
          <p:nvPr userDrawn="1"/>
        </p:nvCxnSpPr>
        <p:spPr>
          <a:xfrm>
            <a:off x="4555067" y="5221088"/>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 Placeholder 2"/>
          <p:cNvSpPr>
            <a:spLocks noGrp="1"/>
          </p:cNvSpPr>
          <p:nvPr>
            <p:ph type="body" sz="quarter" idx="18" hasCustomPrompt="1"/>
          </p:nvPr>
        </p:nvSpPr>
        <p:spPr>
          <a:xfrm>
            <a:off x="4555067" y="3591936"/>
            <a:ext cx="7636933" cy="650875"/>
          </a:xfrm>
          <a:prstGeom prst="rect">
            <a:avLst/>
          </a:prstGeom>
        </p:spPr>
        <p:txBody>
          <a:bodyPr vert="horz"/>
          <a:lstStyle>
            <a:lvl1pPr marL="0" indent="0">
              <a:buNone/>
              <a:defRPr sz="4800" b="1" baseline="0">
                <a:solidFill>
                  <a:srgbClr val="236192"/>
                </a:solidFill>
              </a:defRPr>
            </a:lvl1pPr>
          </a:lstStyle>
          <a:p>
            <a:pPr lvl="0"/>
            <a:r>
              <a:rPr lang="en-US"/>
              <a:t>Speaker Name</a:t>
            </a:r>
          </a:p>
        </p:txBody>
      </p:sp>
      <p:sp>
        <p:nvSpPr>
          <p:cNvPr id="16" name="Text Placeholder 14"/>
          <p:cNvSpPr>
            <a:spLocks noGrp="1"/>
          </p:cNvSpPr>
          <p:nvPr>
            <p:ph type="body" sz="quarter" idx="19" hasCustomPrompt="1"/>
          </p:nvPr>
        </p:nvSpPr>
        <p:spPr>
          <a:xfrm>
            <a:off x="1176869" y="3595108"/>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Tree>
    <p:extLst>
      <p:ext uri="{BB962C8B-B14F-4D97-AF65-F5344CB8AC3E}">
        <p14:creationId xmlns:p14="http://schemas.microsoft.com/office/powerpoint/2010/main" val="3670501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p>
        </p:txBody>
      </p:sp>
      <p:sp>
        <p:nvSpPr>
          <p:cNvPr id="11" name="Text Placeholder 8"/>
          <p:cNvSpPr>
            <a:spLocks noGrp="1"/>
          </p:cNvSpPr>
          <p:nvPr>
            <p:ph type="body" sz="quarter" idx="10" hasCustomPrompt="1"/>
          </p:nvPr>
        </p:nvSpPr>
        <p:spPr>
          <a:xfrm>
            <a:off x="420346" y="1108082"/>
            <a:ext cx="10898717" cy="830997"/>
          </a:xfrm>
          <a:prstGeom prst="rect">
            <a:avLst/>
          </a:prstGeom>
          <a:ln w="28575" cmpd="sng">
            <a:solidFill>
              <a:srgbClr val="FFFFFF"/>
            </a:solidFill>
          </a:ln>
        </p:spPr>
        <p:txBody>
          <a:bodyPr vert="horz" lIns="274320" tIns="45720" rIns="274320" bIns="45720">
            <a:spAutoFit/>
          </a:bodyPr>
          <a:lstStyle>
            <a:lvl1pPr marL="0" marR="0" indent="0" algn="l" defTabSz="609585" rtl="0" eaLnBrk="1" fontAlgn="auto" latinLnBrk="0" hangingPunct="1">
              <a:lnSpc>
                <a:spcPct val="100000"/>
              </a:lnSpc>
              <a:spcBef>
                <a:spcPct val="20000"/>
              </a:spcBef>
              <a:spcAft>
                <a:spcPts val="0"/>
              </a:spcAft>
              <a:buClrTx/>
              <a:buSzTx/>
              <a:buFont typeface="Arial"/>
              <a:buNone/>
              <a:tabLst/>
              <a:defRPr sz="4800" b="1" i="0" cap="all" baseline="0">
                <a:solidFill>
                  <a:schemeClr val="bg1"/>
                </a:solidFill>
              </a:defRPr>
            </a:lvl1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lang="en-US" sz="4800" b="1">
                <a:solidFill>
                  <a:schemeClr val="bg1"/>
                </a:solidFill>
                <a:cs typeface="Arial" charset="0"/>
              </a:rPr>
              <a:t>NEW SECTION TITLE</a:t>
            </a:r>
          </a:p>
        </p:txBody>
      </p:sp>
      <p:sp>
        <p:nvSpPr>
          <p:cNvPr id="4" name="Text Placeholder 3"/>
          <p:cNvSpPr>
            <a:spLocks noGrp="1"/>
          </p:cNvSpPr>
          <p:nvPr>
            <p:ph type="body" sz="quarter" idx="11" hasCustomPrompt="1"/>
          </p:nvPr>
        </p:nvSpPr>
        <p:spPr>
          <a:xfrm>
            <a:off x="234951" y="850901"/>
            <a:ext cx="353483" cy="5432840"/>
          </a:xfrm>
          <a:prstGeom prst="rect">
            <a:avLst/>
          </a:prstGeom>
          <a:solidFill>
            <a:srgbClr val="00AFD7"/>
          </a:solidFill>
        </p:spPr>
        <p:txBody>
          <a:bodyPr vert="horz"/>
          <a:lstStyle>
            <a:lvl1pPr marL="0" indent="0">
              <a:buNone/>
              <a:defRPr baseline="0"/>
            </a:lvl1pPr>
          </a:lstStyle>
          <a:p>
            <a:pPr lvl="0"/>
            <a:r>
              <a:rPr lang="en-US"/>
              <a:t>     </a:t>
            </a:r>
          </a:p>
        </p:txBody>
      </p:sp>
      <p:sp>
        <p:nvSpPr>
          <p:cNvPr id="12" name="Text Placeholder 3"/>
          <p:cNvSpPr>
            <a:spLocks noGrp="1"/>
          </p:cNvSpPr>
          <p:nvPr>
            <p:ph type="body" sz="quarter" idx="12" hasCustomPrompt="1"/>
          </p:nvPr>
        </p:nvSpPr>
        <p:spPr>
          <a:xfrm>
            <a:off x="11215941" y="850902"/>
            <a:ext cx="353483" cy="5432839"/>
          </a:xfrm>
          <a:prstGeom prst="rect">
            <a:avLst/>
          </a:prstGeom>
          <a:solidFill>
            <a:srgbClr val="00AFD7"/>
          </a:solidFill>
        </p:spPr>
        <p:txBody>
          <a:bodyPr vert="horz"/>
          <a:lstStyle>
            <a:lvl1pPr marL="0" indent="0">
              <a:buNone/>
              <a:defRPr baseline="0"/>
            </a:lvl1pPr>
          </a:lstStyle>
          <a:p>
            <a:pPr lvl="0"/>
            <a:r>
              <a:rPr lang="en-US"/>
              <a:t>     </a:t>
            </a: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1096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 Placeholder 3"/>
          <p:cNvSpPr>
            <a:spLocks noGrp="1"/>
          </p:cNvSpPr>
          <p:nvPr>
            <p:ph type="body" sz="quarter" idx="12"/>
          </p:nvPr>
        </p:nvSpPr>
        <p:spPr>
          <a:xfrm>
            <a:off x="454382" y="1372996"/>
            <a:ext cx="11252197" cy="4475171"/>
          </a:xfrm>
          <a:prstGeom prst="rect">
            <a:avLst/>
          </a:prstGeom>
        </p:spPr>
        <p:txBody>
          <a:bodyPr vert="horz"/>
          <a:lstStyle>
            <a:lvl1pPr marL="457189" indent="-457189">
              <a:buFont typeface="Arial"/>
              <a:buChar char="•"/>
              <a:defRPr sz="3200" baseline="0"/>
            </a:lvl1pPr>
            <a:lvl2pPr>
              <a:defRPr sz="2667"/>
            </a:lvl2pPr>
            <a:lvl3pPr>
              <a:defRPr sz="2400"/>
            </a:lvl3pPr>
            <a:lvl4pPr>
              <a:buFont typeface="Arial" charset="0"/>
              <a:buChar char="•"/>
              <a:defRPr sz="2133"/>
            </a:lvl4pPr>
            <a:lvl5pPr>
              <a:buFont typeface="Arial" charset="0"/>
              <a:buChar char="•"/>
              <a:defRPr sz="1867"/>
            </a:lvl5pPr>
            <a:lvl6pPr>
              <a:defRPr sz="1867"/>
            </a:lvl6pPr>
            <a:lvl7pPr>
              <a:defRPr sz="1600"/>
            </a:lvl7pPr>
            <a:lvl8pPr>
              <a:defRPr sz="1467"/>
            </a:lvl8pPr>
            <a:lvl9pPr>
              <a:defRPr sz="1467"/>
            </a:lvl9pPr>
          </a:lstStyle>
          <a:p>
            <a:pPr marL="457189" marR="0" lvl="0" indent="-457189" algn="l" defTabSz="609585" rtl="0" eaLnBrk="1" fontAlgn="auto" latinLnBrk="0" hangingPunct="1">
              <a:lnSpc>
                <a:spcPct val="100000"/>
              </a:lnSpc>
              <a:spcBef>
                <a:spcPct val="20000"/>
              </a:spcBef>
              <a:spcAft>
                <a:spcPts val="0"/>
              </a:spcAft>
              <a:buClrTx/>
              <a:buSzTx/>
              <a:tabLst/>
              <a:defRPr/>
            </a:pPr>
            <a:endParaRPr lang="en-US"/>
          </a:p>
        </p:txBody>
      </p:sp>
    </p:spTree>
    <p:extLst>
      <p:ext uri="{BB962C8B-B14F-4D97-AF65-F5344CB8AC3E}">
        <p14:creationId xmlns:p14="http://schemas.microsoft.com/office/powerpoint/2010/main" val="795533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5.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77076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90"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34FF93C-0605-9144-9F1F-15C2A862E8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F027D80-591B-C74D-BB09-D600D9C27A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766F7B-97B9-0542-A824-313EC213D7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18DEE1-60D0-DF4A-86B0-B9664C333237}" type="datetimeFigureOut">
              <a:rPr lang="en-US" smtClean="0"/>
              <a:t>4/7/2023</a:t>
            </a:fld>
            <a:endParaRPr lang="en-US"/>
          </a:p>
        </p:txBody>
      </p:sp>
      <p:sp>
        <p:nvSpPr>
          <p:cNvPr id="5" name="Footer Placeholder 4">
            <a:extLst>
              <a:ext uri="{FF2B5EF4-FFF2-40B4-BE49-F238E27FC236}">
                <a16:creationId xmlns:a16="http://schemas.microsoft.com/office/drawing/2014/main" id="{D4A0E43B-19A5-8E41-8B7E-12ACF23603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5C96026-8E69-DF4B-8455-C624A48D07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21F638-F351-4F43-914D-5A109AE0F7BD}" type="slidenum">
              <a:rPr lang="en-US" smtClean="0"/>
              <a:t>‹#›</a:t>
            </a:fld>
            <a:endParaRPr lang="en-US"/>
          </a:p>
        </p:txBody>
      </p:sp>
    </p:spTree>
    <p:extLst>
      <p:ext uri="{BB962C8B-B14F-4D97-AF65-F5344CB8AC3E}">
        <p14:creationId xmlns:p14="http://schemas.microsoft.com/office/powerpoint/2010/main" val="37403352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54730B-7ED7-4259-A75F-D56CD9B8DC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7D6D7F1-BC21-4E45-8BA9-565AB13DE3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5F1D72-5FFE-4C24-941C-7D9C4646F6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77EC06-ABA9-4C3F-8CF4-83920298B0D6}" type="datetimeFigureOut">
              <a:rPr lang="en-US" smtClean="0"/>
              <a:t>4/7/2023</a:t>
            </a:fld>
            <a:endParaRPr lang="en-US"/>
          </a:p>
        </p:txBody>
      </p:sp>
      <p:sp>
        <p:nvSpPr>
          <p:cNvPr id="5" name="Footer Placeholder 4">
            <a:extLst>
              <a:ext uri="{FF2B5EF4-FFF2-40B4-BE49-F238E27FC236}">
                <a16:creationId xmlns:a16="http://schemas.microsoft.com/office/drawing/2014/main" id="{A033ABE9-0B97-43E8-9FE7-D1892DE052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5CA65C-A6CB-4255-8AF2-73C8864A24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A72936-D4F1-49BA-8866-208838045321}" type="slidenum">
              <a:rPr lang="en-US" smtClean="0"/>
              <a:t>‹#›</a:t>
            </a:fld>
            <a:endParaRPr lang="en-US"/>
          </a:p>
        </p:txBody>
      </p:sp>
    </p:spTree>
    <p:extLst>
      <p:ext uri="{BB962C8B-B14F-4D97-AF65-F5344CB8AC3E}">
        <p14:creationId xmlns:p14="http://schemas.microsoft.com/office/powerpoint/2010/main" val="1365003899"/>
      </p:ext>
    </p:extLst>
  </p:cSld>
  <p:clrMap bg1="lt1" tx1="dk1" bg2="lt2" tx2="dk2" accent1="accent1" accent2="accent2" accent3="accent3" accent4="accent4" accent5="accent5" accent6="accent6" hlink="hlink" folHlink="folHlink"/>
  <p:sldLayoutIdLst>
    <p:sldLayoutId id="2147483706" r:id="rId1"/>
    <p:sldLayoutId id="2147483705" r:id="rId2"/>
    <p:sldLayoutId id="2147483707"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F7C4E3-8258-4DDC-9C11-0A0BCA4E13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00E8585-7AFC-47F3-86E3-81A9CB7FEB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CED215-EA69-4F71-8DEA-A6FB0CA623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46112F-CFC9-458B-B5B7-8A1B083B34B2}" type="datetimeFigureOut">
              <a:rPr lang="en-US" smtClean="0"/>
              <a:t>4/7/2023</a:t>
            </a:fld>
            <a:endParaRPr lang="en-US"/>
          </a:p>
        </p:txBody>
      </p:sp>
      <p:sp>
        <p:nvSpPr>
          <p:cNvPr id="5" name="Footer Placeholder 4">
            <a:extLst>
              <a:ext uri="{FF2B5EF4-FFF2-40B4-BE49-F238E27FC236}">
                <a16:creationId xmlns:a16="http://schemas.microsoft.com/office/drawing/2014/main" id="{15618774-12B3-405C-9F43-7ACFB842A6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8F94094-B9DB-4F5D-B061-BDE85815D6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BFE7F7-A480-4373-BCBB-EF7EE2164E7D}" type="slidenum">
              <a:rPr lang="en-US" smtClean="0"/>
              <a:t>‹#›</a:t>
            </a:fld>
            <a:endParaRPr lang="en-US"/>
          </a:p>
        </p:txBody>
      </p:sp>
    </p:spTree>
    <p:extLst>
      <p:ext uri="{BB962C8B-B14F-4D97-AF65-F5344CB8AC3E}">
        <p14:creationId xmlns:p14="http://schemas.microsoft.com/office/powerpoint/2010/main" val="1729702977"/>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4007211"/>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3.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3.xml"/><Relationship Id="rId4" Type="http://schemas.openxmlformats.org/officeDocument/2006/relationships/image" Target="../media/image33.sv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3.xml"/><Relationship Id="rId4" Type="http://schemas.openxmlformats.org/officeDocument/2006/relationships/image" Target="../media/image33.svg"/></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1.xml"/><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30.xml"/><Relationship Id="rId5" Type="http://schemas.openxmlformats.org/officeDocument/2006/relationships/hyperlink" Target="https://en.wikipedia.org/wiki/No_symbol" TargetMode="Externa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0.xml"/></Relationships>
</file>

<file path=ppt/slides/_rels/slide4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7.jpeg"/><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7.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8" Type="http://schemas.openxmlformats.org/officeDocument/2006/relationships/image" Target="../media/image42.emf"/><Relationship Id="rId3" Type="http://schemas.openxmlformats.org/officeDocument/2006/relationships/hyperlink" Target="https://www.oclc.org/research/areas/library-enterprise/art-research-collective-collection.html" TargetMode="External"/><Relationship Id="rId7" Type="http://schemas.openxmlformats.org/officeDocument/2006/relationships/hyperlink" Target="mailto:massied@oclc.org" TargetMode="External"/><Relationship Id="rId2" Type="http://schemas.openxmlformats.org/officeDocument/2006/relationships/notesSlide" Target="../notesSlides/notesSlide48.xml"/><Relationship Id="rId1" Type="http://schemas.openxmlformats.org/officeDocument/2006/relationships/slideLayout" Target="../slideLayouts/slideLayout11.xml"/><Relationship Id="rId6" Type="http://schemas.openxmlformats.org/officeDocument/2006/relationships/hyperlink" Target="mailto:weberc@oclc.org" TargetMode="External"/><Relationship Id="rId5" Type="http://schemas.openxmlformats.org/officeDocument/2006/relationships/hyperlink" Target="mailto:lavoie@oclc.org" TargetMode="External"/><Relationship Id="rId4" Type="http://schemas.openxmlformats.org/officeDocument/2006/relationships/hyperlink" Target="https://hangingtogether.org/"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sv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8.xml"/><Relationship Id="rId6" Type="http://schemas.openxmlformats.org/officeDocument/2006/relationships/image" Target="../media/image22.sv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jpeg"/><Relationship Id="rId9" Type="http://schemas.openxmlformats.org/officeDocument/2006/relationships/image" Target="../media/image2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Placeholder 34"/>
          <p:cNvSpPr>
            <a:spLocks noGrp="1"/>
          </p:cNvSpPr>
          <p:nvPr>
            <p:ph type="body" sz="quarter" idx="12"/>
          </p:nvPr>
        </p:nvSpPr>
        <p:spPr>
          <a:xfrm>
            <a:off x="4" y="1773169"/>
            <a:ext cx="9487026" cy="692497"/>
          </a:xfrm>
        </p:spPr>
        <p:txBody>
          <a:bodyPr vert="horz" wrap="square" lIns="457200" tIns="137160" rIns="274320" bIns="182880" anchor="t">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a:solidFill>
                  <a:schemeClr val="bg1"/>
                </a:solidFill>
                <a:cs typeface="Arial"/>
              </a:rPr>
              <a:t>Art Information: Reflection and Future Conference | 14 Oct 2022</a:t>
            </a:r>
          </a:p>
        </p:txBody>
      </p:sp>
      <p:sp>
        <p:nvSpPr>
          <p:cNvPr id="36" name="Text Placeholder 35"/>
          <p:cNvSpPr>
            <a:spLocks noGrp="1"/>
          </p:cNvSpPr>
          <p:nvPr>
            <p:ph type="body" sz="quarter" idx="16"/>
          </p:nvPr>
        </p:nvSpPr>
        <p:spPr>
          <a:xfrm>
            <a:off x="792481" y="2469869"/>
            <a:ext cx="10914838" cy="2135825"/>
          </a:xfrm>
        </p:spPr>
        <p:txBody>
          <a:bodyPr vert="horz" wrap="square" lIns="457200" tIns="274320" rIns="457200" bIns="274320" anchor="t">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sz="3600" dirty="0">
                <a:solidFill>
                  <a:schemeClr val="tx2"/>
                </a:solidFill>
              </a:rPr>
              <a:t>Collaboration for Sustainability: Operationalizing the </a:t>
            </a:r>
            <a:endParaRPr lang="en-US" sz="3600" b="0" dirty="0">
              <a:solidFill>
                <a:schemeClr val="tx2"/>
              </a:solidFill>
              <a:cs typeface="Arial"/>
            </a:endParaRPr>
          </a:p>
          <a:p>
            <a:r>
              <a:rPr lang="en-US" sz="3600" dirty="0">
                <a:solidFill>
                  <a:schemeClr val="tx2"/>
                </a:solidFill>
              </a:rPr>
              <a:t>Art Research Collective Collection </a:t>
            </a:r>
            <a:endParaRPr lang="en-US" sz="3600" b="0" dirty="0">
              <a:solidFill>
                <a:schemeClr val="tx2"/>
              </a:solidFill>
              <a:cs typeface="Arial"/>
            </a:endParaRPr>
          </a:p>
        </p:txBody>
      </p:sp>
      <p:sp>
        <p:nvSpPr>
          <p:cNvPr id="2" name="TextBox 1">
            <a:extLst>
              <a:ext uri="{FF2B5EF4-FFF2-40B4-BE49-F238E27FC236}">
                <a16:creationId xmlns:a16="http://schemas.microsoft.com/office/drawing/2014/main" id="{ABE13670-2FBE-F4B3-0516-4BA84A545F6A}"/>
              </a:ext>
            </a:extLst>
          </p:cNvPr>
          <p:cNvSpPr txBox="1"/>
          <p:nvPr/>
        </p:nvSpPr>
        <p:spPr>
          <a:xfrm>
            <a:off x="792480" y="4811221"/>
            <a:ext cx="892325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Arial"/>
              </a:rPr>
              <a:t>Brian Lavoie, Senior Research Scientist, OCLC Research</a:t>
            </a:r>
            <a:endParaRPr lang="en-US"/>
          </a:p>
          <a:p>
            <a:r>
              <a:rPr lang="en-US">
                <a:cs typeface="Arial"/>
              </a:rPr>
              <a:t>Dennis Massie, Senior Program Officer, OCLC Research Library Partnership</a:t>
            </a:r>
            <a:endParaRPr lang="en-US"/>
          </a:p>
          <a:p>
            <a:r>
              <a:rPr lang="en-US">
                <a:cs typeface="Arial"/>
              </a:rPr>
              <a:t>Chela Scott Weber, </a:t>
            </a:r>
            <a:r>
              <a:rPr lang="en-US">
                <a:ea typeface="+mn-lt"/>
                <a:cs typeface="+mn-lt"/>
              </a:rPr>
              <a:t>Senior Program Officer, OCLC Research Library Partnership</a:t>
            </a:r>
            <a:endParaRPr lang="en-US">
              <a:cs typeface="Arial"/>
            </a:endParaRPr>
          </a:p>
        </p:txBody>
      </p:sp>
    </p:spTree>
    <p:extLst>
      <p:ext uri="{BB962C8B-B14F-4D97-AF65-F5344CB8AC3E}">
        <p14:creationId xmlns:p14="http://schemas.microsoft.com/office/powerpoint/2010/main" val="686087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31137D-9B26-4F02-A6CC-169116732254}"/>
              </a:ext>
            </a:extLst>
          </p:cNvPr>
          <p:cNvPicPr>
            <a:picLocks noChangeAspect="1"/>
          </p:cNvPicPr>
          <p:nvPr/>
        </p:nvPicPr>
        <p:blipFill>
          <a:blip r:embed="rId3"/>
          <a:stretch>
            <a:fillRect/>
          </a:stretch>
        </p:blipFill>
        <p:spPr>
          <a:xfrm>
            <a:off x="1109400" y="1333373"/>
            <a:ext cx="9973199" cy="5100103"/>
          </a:xfrm>
          <a:prstGeom prst="rect">
            <a:avLst/>
          </a:prstGeom>
        </p:spPr>
      </p:pic>
      <p:sp>
        <p:nvSpPr>
          <p:cNvPr id="2" name="TextBox 1">
            <a:extLst>
              <a:ext uri="{FF2B5EF4-FFF2-40B4-BE49-F238E27FC236}">
                <a16:creationId xmlns:a16="http://schemas.microsoft.com/office/drawing/2014/main" id="{DC92C20F-6543-48C9-9B1B-EB6314219526}"/>
              </a:ext>
            </a:extLst>
          </p:cNvPr>
          <p:cNvSpPr txBox="1"/>
          <p:nvPr/>
        </p:nvSpPr>
        <p:spPr>
          <a:xfrm>
            <a:off x="390419" y="318499"/>
            <a:ext cx="948080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panose="020F0502020204030204"/>
                <a:ea typeface="+mn-ea"/>
                <a:cs typeface="+mn-cs"/>
              </a:rPr>
              <a:t>Distribution of Material Types (# of publications)</a:t>
            </a:r>
          </a:p>
        </p:txBody>
      </p:sp>
      <p:sp>
        <p:nvSpPr>
          <p:cNvPr id="5" name="TextBox 4">
            <a:extLst>
              <a:ext uri="{FF2B5EF4-FFF2-40B4-BE49-F238E27FC236}">
                <a16:creationId xmlns:a16="http://schemas.microsoft.com/office/drawing/2014/main" id="{7292115C-6516-4CD2-A7A1-FCB4BD907038}"/>
              </a:ext>
            </a:extLst>
          </p:cNvPr>
          <p:cNvSpPr txBox="1"/>
          <p:nvPr/>
        </p:nvSpPr>
        <p:spPr>
          <a:xfrm>
            <a:off x="8422389" y="2823588"/>
            <a:ext cx="3070967" cy="584775"/>
          </a:xfrm>
          <a:prstGeom prst="rect">
            <a:avLst/>
          </a:prstGeom>
          <a:solidFill>
            <a:schemeClr val="bg1"/>
          </a:solidFill>
          <a:ln w="19050">
            <a:solidFill>
              <a:schemeClr val="accent1">
                <a:shade val="50000"/>
              </a:schemeClr>
            </a:solid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a:ea typeface="+mn-ea"/>
                <a:cs typeface="+mn-cs"/>
              </a:rPr>
              <a:t>7.6 million books</a:t>
            </a:r>
          </a:p>
        </p:txBody>
      </p:sp>
    </p:spTree>
    <p:extLst>
      <p:ext uri="{BB962C8B-B14F-4D97-AF65-F5344CB8AC3E}">
        <p14:creationId xmlns:p14="http://schemas.microsoft.com/office/powerpoint/2010/main" val="17952727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3562C8-4DDB-40F3-8706-4327EED07DAD}"/>
              </a:ext>
            </a:extLst>
          </p:cNvPr>
          <p:cNvSpPr txBox="1"/>
          <p:nvPr/>
        </p:nvSpPr>
        <p:spPr>
          <a:xfrm>
            <a:off x="390419" y="318499"/>
            <a:ext cx="903035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panose="020F0502020204030204"/>
                <a:ea typeface="+mn-ea"/>
                <a:cs typeface="+mn-cs"/>
              </a:rPr>
              <a:t>What’s in the proxy collection? A closer look…</a:t>
            </a:r>
          </a:p>
        </p:txBody>
      </p:sp>
      <p:sp>
        <p:nvSpPr>
          <p:cNvPr id="3" name="TextBox 2">
            <a:extLst>
              <a:ext uri="{FF2B5EF4-FFF2-40B4-BE49-F238E27FC236}">
                <a16:creationId xmlns:a16="http://schemas.microsoft.com/office/drawing/2014/main" id="{29633C12-E8A9-4ABD-8AA6-64BCA32F5393}"/>
              </a:ext>
            </a:extLst>
          </p:cNvPr>
          <p:cNvSpPr txBox="1"/>
          <p:nvPr/>
        </p:nvSpPr>
        <p:spPr>
          <a:xfrm>
            <a:off x="5640572" y="2971800"/>
            <a:ext cx="914400" cy="9144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F23FE3E-2502-4E28-8E8D-F0682D563985}"/>
              </a:ext>
            </a:extLst>
          </p:cNvPr>
          <p:cNvSpPr txBox="1"/>
          <p:nvPr/>
        </p:nvSpPr>
        <p:spPr>
          <a:xfrm>
            <a:off x="8405037" y="6184661"/>
            <a:ext cx="334021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prstClr val="black"/>
                </a:solidFill>
                <a:effectLst/>
                <a:uLnTx/>
                <a:uFillTx/>
                <a:latin typeface="Calibri" panose="020F0502020204030204"/>
                <a:ea typeface="+mn-ea"/>
                <a:cs typeface="+mn-cs"/>
              </a:rPr>
              <a:t>Data from analysis of 655 field</a:t>
            </a:r>
          </a:p>
        </p:txBody>
      </p:sp>
      <p:graphicFrame>
        <p:nvGraphicFramePr>
          <p:cNvPr id="7" name="Table 4">
            <a:extLst>
              <a:ext uri="{FF2B5EF4-FFF2-40B4-BE49-F238E27FC236}">
                <a16:creationId xmlns:a16="http://schemas.microsoft.com/office/drawing/2014/main" id="{7957932B-9301-480C-8EFA-BA4C1B9B6191}"/>
              </a:ext>
            </a:extLst>
          </p:cNvPr>
          <p:cNvGraphicFramePr>
            <a:graphicFrameLocks noGrp="1"/>
          </p:cNvGraphicFramePr>
          <p:nvPr/>
        </p:nvGraphicFramePr>
        <p:xfrm>
          <a:off x="1308242" y="1284270"/>
          <a:ext cx="9575515" cy="4730910"/>
        </p:xfrm>
        <a:graphic>
          <a:graphicData uri="http://schemas.openxmlformats.org/drawingml/2006/table">
            <a:tbl>
              <a:tblPr firstRow="1" bandRow="1">
                <a:tableStyleId>{00A15C55-8517-42AA-B614-E9B94910E393}</a:tableStyleId>
              </a:tblPr>
              <a:tblGrid>
                <a:gridCol w="4786413">
                  <a:extLst>
                    <a:ext uri="{9D8B030D-6E8A-4147-A177-3AD203B41FA5}">
                      <a16:colId xmlns:a16="http://schemas.microsoft.com/office/drawing/2014/main" val="2867250905"/>
                    </a:ext>
                  </a:extLst>
                </a:gridCol>
                <a:gridCol w="4789102">
                  <a:extLst>
                    <a:ext uri="{9D8B030D-6E8A-4147-A177-3AD203B41FA5}">
                      <a16:colId xmlns:a16="http://schemas.microsoft.com/office/drawing/2014/main" val="1300483086"/>
                    </a:ext>
                  </a:extLst>
                </a:gridCol>
              </a:tblGrid>
              <a:tr h="461310">
                <a:tc>
                  <a:txBody>
                    <a:bodyPr/>
                    <a:lstStyle/>
                    <a:p>
                      <a:r>
                        <a:rPr lang="en-US" sz="3200" b="1"/>
                        <a:t>Genre				</a:t>
                      </a:r>
                      <a:endParaRPr lang="en-US" sz="3200"/>
                    </a:p>
                  </a:txBody>
                  <a:tcPr/>
                </a:tc>
                <a:tc>
                  <a:txBody>
                    <a:bodyPr/>
                    <a:lstStyle/>
                    <a:p>
                      <a:r>
                        <a:rPr lang="en-US" sz="3200" b="1"/>
                        <a:t># of publications</a:t>
                      </a:r>
                      <a:endParaRPr lang="en-US" sz="3200"/>
                    </a:p>
                  </a:txBody>
                  <a:tcPr/>
                </a:tc>
                <a:extLst>
                  <a:ext uri="{0D108BD9-81ED-4DB2-BD59-A6C34878D82A}">
                    <a16:rowId xmlns:a16="http://schemas.microsoft.com/office/drawing/2014/main" val="4222255963"/>
                  </a:ext>
                </a:extLst>
              </a:tr>
              <a:tr h="461310">
                <a:tc>
                  <a:txBody>
                    <a:bodyPr/>
                    <a:lstStyle/>
                    <a:p>
                      <a:r>
                        <a:rPr lang="en-US" sz="2400" b="1"/>
                        <a:t>Exhibition catalogs</a:t>
                      </a:r>
                    </a:p>
                  </a:txBody>
                  <a:tcPr/>
                </a:tc>
                <a:tc>
                  <a:txBody>
                    <a:bodyPr/>
                    <a:lstStyle/>
                    <a:p>
                      <a:r>
                        <a:rPr lang="en-US" sz="2400" b="1"/>
                        <a:t>675,116</a:t>
                      </a:r>
                    </a:p>
                  </a:txBody>
                  <a:tcPr/>
                </a:tc>
                <a:extLst>
                  <a:ext uri="{0D108BD9-81ED-4DB2-BD59-A6C34878D82A}">
                    <a16:rowId xmlns:a16="http://schemas.microsoft.com/office/drawing/2014/main" val="2241882224"/>
                  </a:ext>
                </a:extLst>
              </a:tr>
              <a:tr h="461310">
                <a:tc>
                  <a:txBody>
                    <a:bodyPr/>
                    <a:lstStyle/>
                    <a:p>
                      <a:r>
                        <a:rPr lang="en-US" sz="2400" b="1"/>
                        <a:t>Auction catalogs</a:t>
                      </a:r>
                    </a:p>
                  </a:txBody>
                  <a:tcPr/>
                </a:tc>
                <a:tc>
                  <a:txBody>
                    <a:bodyPr/>
                    <a:lstStyle/>
                    <a:p>
                      <a:r>
                        <a:rPr lang="en-US" sz="2400" b="1"/>
                        <a:t>143,460</a:t>
                      </a:r>
                    </a:p>
                  </a:txBody>
                  <a:tcPr/>
                </a:tc>
                <a:extLst>
                  <a:ext uri="{0D108BD9-81ED-4DB2-BD59-A6C34878D82A}">
                    <a16:rowId xmlns:a16="http://schemas.microsoft.com/office/drawing/2014/main" val="963642993"/>
                  </a:ext>
                </a:extLst>
              </a:tr>
              <a:tr h="461310">
                <a:tc>
                  <a:txBody>
                    <a:bodyPr/>
                    <a:lstStyle/>
                    <a:p>
                      <a:r>
                        <a:rPr lang="en-US" sz="2400" b="1"/>
                        <a:t>Artist files</a:t>
                      </a:r>
                    </a:p>
                  </a:txBody>
                  <a:tcPr/>
                </a:tc>
                <a:tc>
                  <a:txBody>
                    <a:bodyPr/>
                    <a:lstStyle/>
                    <a:p>
                      <a:r>
                        <a:rPr lang="en-US" sz="2400" b="1"/>
                        <a:t>129,550</a:t>
                      </a:r>
                    </a:p>
                  </a:txBody>
                  <a:tcPr/>
                </a:tc>
                <a:extLst>
                  <a:ext uri="{0D108BD9-81ED-4DB2-BD59-A6C34878D82A}">
                    <a16:rowId xmlns:a16="http://schemas.microsoft.com/office/drawing/2014/main" val="2299231227"/>
                  </a:ext>
                </a:extLst>
              </a:tr>
              <a:tr h="461310">
                <a:tc>
                  <a:txBody>
                    <a:bodyPr/>
                    <a:lstStyle/>
                    <a:p>
                      <a:r>
                        <a:rPr lang="en-US" sz="2400" b="1"/>
                        <a:t>Artists books</a:t>
                      </a:r>
                    </a:p>
                  </a:txBody>
                  <a:tcPr/>
                </a:tc>
                <a:tc>
                  <a:txBody>
                    <a:bodyPr/>
                    <a:lstStyle/>
                    <a:p>
                      <a:r>
                        <a:rPr lang="en-US" sz="2400" b="1"/>
                        <a:t>25,465</a:t>
                      </a:r>
                    </a:p>
                  </a:txBody>
                  <a:tcPr/>
                </a:tc>
                <a:extLst>
                  <a:ext uri="{0D108BD9-81ED-4DB2-BD59-A6C34878D82A}">
                    <a16:rowId xmlns:a16="http://schemas.microsoft.com/office/drawing/2014/main" val="1305394217"/>
                  </a:ext>
                </a:extLst>
              </a:tr>
              <a:tr h="461310">
                <a:tc>
                  <a:txBody>
                    <a:bodyPr/>
                    <a:lstStyle/>
                    <a:p>
                      <a:r>
                        <a:rPr lang="en-US" sz="2400" b="1"/>
                        <a:t>Trade catalogs</a:t>
                      </a:r>
                    </a:p>
                  </a:txBody>
                  <a:tcPr/>
                </a:tc>
                <a:tc>
                  <a:txBody>
                    <a:bodyPr/>
                    <a:lstStyle/>
                    <a:p>
                      <a:r>
                        <a:rPr lang="en-US" sz="2400" b="1"/>
                        <a:t>10,396</a:t>
                      </a:r>
                    </a:p>
                  </a:txBody>
                  <a:tcPr/>
                </a:tc>
                <a:extLst>
                  <a:ext uri="{0D108BD9-81ED-4DB2-BD59-A6C34878D82A}">
                    <a16:rowId xmlns:a16="http://schemas.microsoft.com/office/drawing/2014/main" val="2235025766"/>
                  </a:ext>
                </a:extLst>
              </a:tr>
              <a:tr h="461310">
                <a:tc>
                  <a:txBody>
                    <a:bodyPr/>
                    <a:lstStyle/>
                    <a:p>
                      <a:r>
                        <a:rPr lang="en-US" sz="2400" b="1"/>
                        <a:t>Catalog raisonnes</a:t>
                      </a:r>
                    </a:p>
                  </a:txBody>
                  <a:tcPr/>
                </a:tc>
                <a:tc>
                  <a:txBody>
                    <a:bodyPr/>
                    <a:lstStyle/>
                    <a:p>
                      <a:r>
                        <a:rPr lang="en-US" sz="2400" b="1"/>
                        <a:t>8,968</a:t>
                      </a:r>
                    </a:p>
                  </a:txBody>
                  <a:tcPr/>
                </a:tc>
                <a:extLst>
                  <a:ext uri="{0D108BD9-81ED-4DB2-BD59-A6C34878D82A}">
                    <a16:rowId xmlns:a16="http://schemas.microsoft.com/office/drawing/2014/main" val="3538994377"/>
                  </a:ext>
                </a:extLst>
              </a:tr>
              <a:tr h="461310">
                <a:tc>
                  <a:txBody>
                    <a:bodyPr/>
                    <a:lstStyle/>
                    <a:p>
                      <a:r>
                        <a:rPr lang="en-US" sz="2400" b="1"/>
                        <a:t>Prints</a:t>
                      </a:r>
                    </a:p>
                  </a:txBody>
                  <a:tcPr/>
                </a:tc>
                <a:tc>
                  <a:txBody>
                    <a:bodyPr/>
                    <a:lstStyle/>
                    <a:p>
                      <a:r>
                        <a:rPr lang="en-US" sz="2400" b="1"/>
                        <a:t>5,212</a:t>
                      </a:r>
                    </a:p>
                  </a:txBody>
                  <a:tcPr/>
                </a:tc>
                <a:extLst>
                  <a:ext uri="{0D108BD9-81ED-4DB2-BD59-A6C34878D82A}">
                    <a16:rowId xmlns:a16="http://schemas.microsoft.com/office/drawing/2014/main" val="2548894720"/>
                  </a:ext>
                </a:extLst>
              </a:tr>
              <a:tr h="461310">
                <a:tc>
                  <a:txBody>
                    <a:bodyPr/>
                    <a:lstStyle/>
                    <a:p>
                      <a:r>
                        <a:rPr lang="en-US" sz="2400" b="1"/>
                        <a:t>Photo books</a:t>
                      </a:r>
                    </a:p>
                  </a:txBody>
                  <a:tcPr/>
                </a:tc>
                <a:tc>
                  <a:txBody>
                    <a:bodyPr/>
                    <a:lstStyle/>
                    <a:p>
                      <a:r>
                        <a:rPr lang="en-US" sz="2400" b="1"/>
                        <a:t>4,922</a:t>
                      </a:r>
                    </a:p>
                  </a:txBody>
                  <a:tcPr/>
                </a:tc>
                <a:extLst>
                  <a:ext uri="{0D108BD9-81ED-4DB2-BD59-A6C34878D82A}">
                    <a16:rowId xmlns:a16="http://schemas.microsoft.com/office/drawing/2014/main" val="631921855"/>
                  </a:ext>
                </a:extLst>
              </a:tr>
              <a:tr h="461310">
                <a:tc>
                  <a:txBody>
                    <a:bodyPr/>
                    <a:lstStyle/>
                    <a:p>
                      <a:r>
                        <a:rPr lang="en-US" sz="2400" b="1"/>
                        <a:t>Zines</a:t>
                      </a:r>
                    </a:p>
                  </a:txBody>
                  <a:tcPr/>
                </a:tc>
                <a:tc>
                  <a:txBody>
                    <a:bodyPr/>
                    <a:lstStyle/>
                    <a:p>
                      <a:r>
                        <a:rPr lang="en-US" sz="2400" b="1"/>
                        <a:t>2,716</a:t>
                      </a:r>
                    </a:p>
                  </a:txBody>
                  <a:tcPr/>
                </a:tc>
                <a:extLst>
                  <a:ext uri="{0D108BD9-81ED-4DB2-BD59-A6C34878D82A}">
                    <a16:rowId xmlns:a16="http://schemas.microsoft.com/office/drawing/2014/main" val="1839507526"/>
                  </a:ext>
                </a:extLst>
              </a:tr>
            </a:tbl>
          </a:graphicData>
        </a:graphic>
      </p:graphicFrame>
    </p:spTree>
    <p:extLst>
      <p:ext uri="{BB962C8B-B14F-4D97-AF65-F5344CB8AC3E}">
        <p14:creationId xmlns:p14="http://schemas.microsoft.com/office/powerpoint/2010/main" val="18980673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576C96D-E0D4-4494-AEDC-142EC69949A7}"/>
              </a:ext>
            </a:extLst>
          </p:cNvPr>
          <p:cNvPicPr>
            <a:picLocks noChangeAspect="1"/>
          </p:cNvPicPr>
          <p:nvPr/>
        </p:nvPicPr>
        <p:blipFill>
          <a:blip r:embed="rId3"/>
          <a:stretch>
            <a:fillRect/>
          </a:stretch>
        </p:blipFill>
        <p:spPr>
          <a:xfrm>
            <a:off x="1505488" y="1133657"/>
            <a:ext cx="9181023" cy="5405844"/>
          </a:xfrm>
          <a:prstGeom prst="rect">
            <a:avLst/>
          </a:prstGeom>
        </p:spPr>
      </p:pic>
      <p:sp>
        <p:nvSpPr>
          <p:cNvPr id="2" name="TextBox 1">
            <a:extLst>
              <a:ext uri="{FF2B5EF4-FFF2-40B4-BE49-F238E27FC236}">
                <a16:creationId xmlns:a16="http://schemas.microsoft.com/office/drawing/2014/main" id="{630A5481-E175-411C-8AB7-927037315BA9}"/>
              </a:ext>
            </a:extLst>
          </p:cNvPr>
          <p:cNvSpPr txBox="1"/>
          <p:nvPr/>
        </p:nvSpPr>
        <p:spPr>
          <a:xfrm>
            <a:off x="390419" y="318499"/>
            <a:ext cx="348781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panose="020F0502020204030204"/>
                <a:ea typeface="+mn-ea"/>
                <a:cs typeface="+mn-cs"/>
              </a:rPr>
              <a:t>Country of Origin</a:t>
            </a:r>
          </a:p>
        </p:txBody>
      </p:sp>
      <p:sp>
        <p:nvSpPr>
          <p:cNvPr id="4" name="TextBox 3">
            <a:extLst>
              <a:ext uri="{FF2B5EF4-FFF2-40B4-BE49-F238E27FC236}">
                <a16:creationId xmlns:a16="http://schemas.microsoft.com/office/drawing/2014/main" id="{B06403E9-51CD-404F-9108-35A6C175CBB0}"/>
              </a:ext>
            </a:extLst>
          </p:cNvPr>
          <p:cNvSpPr txBox="1"/>
          <p:nvPr/>
        </p:nvSpPr>
        <p:spPr>
          <a:xfrm>
            <a:off x="6750122" y="2691829"/>
            <a:ext cx="4664468" cy="584775"/>
          </a:xfrm>
          <a:prstGeom prst="rect">
            <a:avLst/>
          </a:prstGeom>
          <a:solidFill>
            <a:schemeClr val="bg1"/>
          </a:solidFill>
          <a:ln w="19050">
            <a:solidFill>
              <a:schemeClr val="accent1">
                <a:shade val="50000"/>
              </a:schemeClr>
            </a:solid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a:ea typeface="+mn-ea"/>
                <a:cs typeface="+mn-cs"/>
              </a:rPr>
              <a:t>261 countries &amp; territories</a:t>
            </a:r>
          </a:p>
        </p:txBody>
      </p:sp>
    </p:spTree>
    <p:extLst>
      <p:ext uri="{BB962C8B-B14F-4D97-AF65-F5344CB8AC3E}">
        <p14:creationId xmlns:p14="http://schemas.microsoft.com/office/powerpoint/2010/main" val="36989786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A03058-D037-490A-9F25-B6DD56BD35CA}"/>
              </a:ext>
            </a:extLst>
          </p:cNvPr>
          <p:cNvSpPr txBox="1"/>
          <p:nvPr/>
        </p:nvSpPr>
        <p:spPr>
          <a:xfrm>
            <a:off x="390419" y="318499"/>
            <a:ext cx="507651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panose="020F0502020204030204"/>
                <a:ea typeface="+mn-ea"/>
                <a:cs typeface="+mn-cs"/>
              </a:rPr>
              <a:t>Distribution of Languages</a:t>
            </a:r>
          </a:p>
        </p:txBody>
      </p:sp>
      <p:pic>
        <p:nvPicPr>
          <p:cNvPr id="3" name="Picture 2">
            <a:extLst>
              <a:ext uri="{FF2B5EF4-FFF2-40B4-BE49-F238E27FC236}">
                <a16:creationId xmlns:a16="http://schemas.microsoft.com/office/drawing/2014/main" id="{F82B5D82-3D2A-4BA6-981F-DAC12A703967}"/>
              </a:ext>
            </a:extLst>
          </p:cNvPr>
          <p:cNvPicPr>
            <a:picLocks noChangeAspect="1"/>
          </p:cNvPicPr>
          <p:nvPr/>
        </p:nvPicPr>
        <p:blipFill>
          <a:blip r:embed="rId3"/>
          <a:stretch>
            <a:fillRect/>
          </a:stretch>
        </p:blipFill>
        <p:spPr>
          <a:xfrm>
            <a:off x="847129" y="1151894"/>
            <a:ext cx="10497742" cy="5387607"/>
          </a:xfrm>
          <a:prstGeom prst="rect">
            <a:avLst/>
          </a:prstGeom>
        </p:spPr>
      </p:pic>
      <p:sp>
        <p:nvSpPr>
          <p:cNvPr id="6" name="TextBox 5">
            <a:extLst>
              <a:ext uri="{FF2B5EF4-FFF2-40B4-BE49-F238E27FC236}">
                <a16:creationId xmlns:a16="http://schemas.microsoft.com/office/drawing/2014/main" id="{25E5CDC3-7BA2-4D07-A677-40326B382B47}"/>
              </a:ext>
            </a:extLst>
          </p:cNvPr>
          <p:cNvSpPr txBox="1"/>
          <p:nvPr/>
        </p:nvSpPr>
        <p:spPr>
          <a:xfrm>
            <a:off x="8887146" y="2743111"/>
            <a:ext cx="2661008" cy="584775"/>
          </a:xfrm>
          <a:prstGeom prst="rect">
            <a:avLst/>
          </a:prstGeom>
          <a:solidFill>
            <a:schemeClr val="bg1"/>
          </a:solidFill>
          <a:ln w="19050">
            <a:solidFill>
              <a:schemeClr val="accent1">
                <a:shade val="50000"/>
              </a:schemeClr>
            </a:solid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a:ea typeface="+mn-ea"/>
                <a:cs typeface="+mn-cs"/>
              </a:rPr>
              <a:t>374 languages</a:t>
            </a:r>
          </a:p>
        </p:txBody>
      </p:sp>
    </p:spTree>
    <p:extLst>
      <p:ext uri="{BB962C8B-B14F-4D97-AF65-F5344CB8AC3E}">
        <p14:creationId xmlns:p14="http://schemas.microsoft.com/office/powerpoint/2010/main" val="2949863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4A75F67-5487-9E62-81C8-A1A033EDC86A}"/>
              </a:ext>
            </a:extLst>
          </p:cNvPr>
          <p:cNvSpPr txBox="1"/>
          <p:nvPr/>
        </p:nvSpPr>
        <p:spPr>
          <a:xfrm>
            <a:off x="3961313" y="181957"/>
            <a:ext cx="7991201" cy="65556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70C0"/>
                </a:solidFill>
                <a:effectLst/>
                <a:uLnTx/>
                <a:uFillTx/>
                <a:latin typeface="Calibri" panose="020F0502020204030204"/>
                <a:ea typeface="+mn-ea"/>
                <a:cs typeface="+mn-cs"/>
              </a:rPr>
              <a:t>LCSH				No. of Holdings in Proxy Collection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Art 				506,866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Architecture 			306,944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Art, Modern 			306,884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Photography, Artistic 		237,036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Painting 				188,791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Artists 				162,254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Art, American 			149,882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Indians of North America 		126,566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Photography 			118,584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Painters 				113,025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Painting, American 		98,543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Drawing				87,335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Christian Art and Symbolism 	84,133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Women				83,478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Decorative Arts			76,766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English Language			75,193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Painting, Modern			73,043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Excavations (Archaeology)		66,849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Art, Italian			64,901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Furniture 			62,847 </a:t>
            </a:r>
          </a:p>
        </p:txBody>
      </p:sp>
      <p:sp>
        <p:nvSpPr>
          <p:cNvPr id="10" name="TextBox 9">
            <a:extLst>
              <a:ext uri="{FF2B5EF4-FFF2-40B4-BE49-F238E27FC236}">
                <a16:creationId xmlns:a16="http://schemas.microsoft.com/office/drawing/2014/main" id="{E863DC9D-AB6F-2225-E3FE-B3A60B5DDC42}"/>
              </a:ext>
            </a:extLst>
          </p:cNvPr>
          <p:cNvSpPr txBox="1"/>
          <p:nvPr/>
        </p:nvSpPr>
        <p:spPr>
          <a:xfrm>
            <a:off x="390419" y="318499"/>
            <a:ext cx="3278013" cy="17543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panose="020F0502020204030204"/>
                <a:ea typeface="+mn-ea"/>
                <a:cs typeface="+mn-cs"/>
              </a:rPr>
              <a:t>Subjects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panose="020F0502020204030204"/>
                <a:ea typeface="+mn-ea"/>
                <a:cs typeface="+mn-cs"/>
              </a:rPr>
              <a:t>in 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panose="020F0502020204030204"/>
                <a:ea typeface="+mn-ea"/>
                <a:cs typeface="+mn-cs"/>
              </a:rPr>
              <a:t>Proxy Collection</a:t>
            </a:r>
          </a:p>
        </p:txBody>
      </p:sp>
    </p:spTree>
    <p:extLst>
      <p:ext uri="{BB962C8B-B14F-4D97-AF65-F5344CB8AC3E}">
        <p14:creationId xmlns:p14="http://schemas.microsoft.com/office/powerpoint/2010/main" val="36861591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568088-BB9B-4DA3-9DF2-17E697AE6FA1}"/>
              </a:ext>
            </a:extLst>
          </p:cNvPr>
          <p:cNvPicPr>
            <a:picLocks noChangeAspect="1"/>
          </p:cNvPicPr>
          <p:nvPr/>
        </p:nvPicPr>
        <p:blipFill>
          <a:blip r:embed="rId3"/>
          <a:stretch>
            <a:fillRect/>
          </a:stretch>
        </p:blipFill>
        <p:spPr>
          <a:xfrm>
            <a:off x="1417884" y="1217713"/>
            <a:ext cx="9356231" cy="5243601"/>
          </a:xfrm>
          <a:prstGeom prst="rect">
            <a:avLst/>
          </a:prstGeom>
        </p:spPr>
      </p:pic>
      <p:sp>
        <p:nvSpPr>
          <p:cNvPr id="3" name="TextBox 2">
            <a:extLst>
              <a:ext uri="{FF2B5EF4-FFF2-40B4-BE49-F238E27FC236}">
                <a16:creationId xmlns:a16="http://schemas.microsoft.com/office/drawing/2014/main" id="{58DB4E7E-7407-48AA-9553-7A99E82AFE76}"/>
              </a:ext>
            </a:extLst>
          </p:cNvPr>
          <p:cNvSpPr txBox="1"/>
          <p:nvPr/>
        </p:nvSpPr>
        <p:spPr>
          <a:xfrm>
            <a:off x="390419" y="318499"/>
            <a:ext cx="787914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panose="020F0502020204030204"/>
                <a:ea typeface="+mn-ea"/>
                <a:cs typeface="+mn-cs"/>
              </a:rPr>
              <a:t>Holdings Overlap in the Proxy Collection</a:t>
            </a:r>
          </a:p>
        </p:txBody>
      </p:sp>
      <p:sp>
        <p:nvSpPr>
          <p:cNvPr id="6" name="TextBox 5">
            <a:extLst>
              <a:ext uri="{FF2B5EF4-FFF2-40B4-BE49-F238E27FC236}">
                <a16:creationId xmlns:a16="http://schemas.microsoft.com/office/drawing/2014/main" id="{BE066282-E493-4178-9145-D06F5669713D}"/>
              </a:ext>
            </a:extLst>
          </p:cNvPr>
          <p:cNvSpPr txBox="1"/>
          <p:nvPr/>
        </p:nvSpPr>
        <p:spPr>
          <a:xfrm>
            <a:off x="8609744" y="3169374"/>
            <a:ext cx="3070967" cy="1077218"/>
          </a:xfrm>
          <a:prstGeom prst="rect">
            <a:avLst/>
          </a:prstGeom>
          <a:solidFill>
            <a:schemeClr val="bg1"/>
          </a:solidFill>
          <a:ln w="19050">
            <a:solidFill>
              <a:schemeClr val="accent1">
                <a:shade val="50000"/>
              </a:schemeClr>
            </a:solid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a:ea typeface="+mn-ea"/>
                <a:cs typeface="+mn-cs"/>
              </a:rPr>
              <a:t>77% held by one group member</a:t>
            </a:r>
          </a:p>
        </p:txBody>
      </p:sp>
    </p:spTree>
    <p:extLst>
      <p:ext uri="{BB962C8B-B14F-4D97-AF65-F5344CB8AC3E}">
        <p14:creationId xmlns:p14="http://schemas.microsoft.com/office/powerpoint/2010/main" val="30773317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85FABB-7941-4C29-A431-B1A5DD6D2008}"/>
              </a:ext>
            </a:extLst>
          </p:cNvPr>
          <p:cNvPicPr>
            <a:picLocks noChangeAspect="1"/>
          </p:cNvPicPr>
          <p:nvPr/>
        </p:nvPicPr>
        <p:blipFill>
          <a:blip r:embed="rId3"/>
          <a:stretch>
            <a:fillRect/>
          </a:stretch>
        </p:blipFill>
        <p:spPr>
          <a:xfrm>
            <a:off x="776180" y="1099365"/>
            <a:ext cx="10639640" cy="5590868"/>
          </a:xfrm>
          <a:prstGeom prst="rect">
            <a:avLst/>
          </a:prstGeom>
        </p:spPr>
      </p:pic>
      <p:sp>
        <p:nvSpPr>
          <p:cNvPr id="3" name="TextBox 2">
            <a:extLst>
              <a:ext uri="{FF2B5EF4-FFF2-40B4-BE49-F238E27FC236}">
                <a16:creationId xmlns:a16="http://schemas.microsoft.com/office/drawing/2014/main" id="{01156EC6-92B8-441B-9D4D-977F5EEF756C}"/>
              </a:ext>
            </a:extLst>
          </p:cNvPr>
          <p:cNvSpPr txBox="1"/>
          <p:nvPr/>
        </p:nvSpPr>
        <p:spPr>
          <a:xfrm>
            <a:off x="390419" y="318499"/>
            <a:ext cx="791813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panose="020F0502020204030204"/>
                <a:ea typeface="+mn-ea"/>
                <a:cs typeface="+mn-cs"/>
              </a:rPr>
              <a:t>Holdings overlap: the WorldCat universe</a:t>
            </a:r>
          </a:p>
        </p:txBody>
      </p:sp>
      <p:pic>
        <p:nvPicPr>
          <p:cNvPr id="4" name="Picture 3">
            <a:extLst>
              <a:ext uri="{FF2B5EF4-FFF2-40B4-BE49-F238E27FC236}">
                <a16:creationId xmlns:a16="http://schemas.microsoft.com/office/drawing/2014/main" id="{3BCFC52B-2E95-4D6B-916E-D050D542D185}"/>
              </a:ext>
            </a:extLst>
          </p:cNvPr>
          <p:cNvPicPr>
            <a:picLocks noChangeAspect="1"/>
          </p:cNvPicPr>
          <p:nvPr/>
        </p:nvPicPr>
        <p:blipFill>
          <a:blip r:embed="rId4"/>
          <a:stretch>
            <a:fillRect/>
          </a:stretch>
        </p:blipFill>
        <p:spPr>
          <a:xfrm>
            <a:off x="8484835" y="2270336"/>
            <a:ext cx="3499792" cy="1961421"/>
          </a:xfrm>
          <a:prstGeom prst="rect">
            <a:avLst/>
          </a:prstGeom>
          <a:ln w="25400">
            <a:solidFill>
              <a:schemeClr val="tx1"/>
            </a:solidFill>
          </a:ln>
        </p:spPr>
      </p:pic>
    </p:spTree>
    <p:extLst>
      <p:ext uri="{BB962C8B-B14F-4D97-AF65-F5344CB8AC3E}">
        <p14:creationId xmlns:p14="http://schemas.microsoft.com/office/powerpoint/2010/main" val="13486756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9C03E9A-A773-422F-92F3-EE01B79DA5B6}"/>
              </a:ext>
            </a:extLst>
          </p:cNvPr>
          <p:cNvSpPr txBox="1"/>
          <p:nvPr/>
        </p:nvSpPr>
        <p:spPr>
          <a:xfrm>
            <a:off x="390419" y="318499"/>
            <a:ext cx="757508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panose="020F0502020204030204"/>
                <a:ea typeface="+mn-ea"/>
                <a:cs typeface="+mn-cs"/>
              </a:rPr>
              <a:t>Art Discovery Group Catalogue (ADGC)</a:t>
            </a:r>
          </a:p>
        </p:txBody>
      </p:sp>
      <p:sp>
        <p:nvSpPr>
          <p:cNvPr id="10" name="Rectangle 9">
            <a:extLst>
              <a:ext uri="{FF2B5EF4-FFF2-40B4-BE49-F238E27FC236}">
                <a16:creationId xmlns:a16="http://schemas.microsoft.com/office/drawing/2014/main" id="{89E7C1A9-7613-403F-A19A-71B6C2BF4A0D}"/>
              </a:ext>
            </a:extLst>
          </p:cNvPr>
          <p:cNvSpPr/>
          <p:nvPr/>
        </p:nvSpPr>
        <p:spPr>
          <a:xfrm>
            <a:off x="2138831" y="1098394"/>
            <a:ext cx="5166095" cy="2743200"/>
          </a:xfrm>
          <a:prstGeom prst="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7B6D09A8-BEE0-4576-8A40-8D08867B6F2C}"/>
              </a:ext>
            </a:extLst>
          </p:cNvPr>
          <p:cNvSpPr/>
          <p:nvPr/>
        </p:nvSpPr>
        <p:spPr>
          <a:xfrm>
            <a:off x="569547" y="1098394"/>
            <a:ext cx="2743200" cy="2743200"/>
          </a:xfrm>
          <a:prstGeom prst="ellipse">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ADGC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Collective Collection</a:t>
            </a:r>
          </a:p>
        </p:txBody>
      </p:sp>
      <p:sp>
        <p:nvSpPr>
          <p:cNvPr id="12" name="TextBox 11">
            <a:extLst>
              <a:ext uri="{FF2B5EF4-FFF2-40B4-BE49-F238E27FC236}">
                <a16:creationId xmlns:a16="http://schemas.microsoft.com/office/drawing/2014/main" id="{0830DAE5-E1AB-4FA9-B52E-FA44393BFEEB}"/>
              </a:ext>
            </a:extLst>
          </p:cNvPr>
          <p:cNvSpPr txBox="1"/>
          <p:nvPr/>
        </p:nvSpPr>
        <p:spPr>
          <a:xfrm>
            <a:off x="4242032" y="1776891"/>
            <a:ext cx="233865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70 OCLC symbols</a:t>
            </a:r>
          </a:p>
        </p:txBody>
      </p:sp>
      <p:sp>
        <p:nvSpPr>
          <p:cNvPr id="13" name="TextBox 12">
            <a:extLst>
              <a:ext uri="{FF2B5EF4-FFF2-40B4-BE49-F238E27FC236}">
                <a16:creationId xmlns:a16="http://schemas.microsoft.com/office/drawing/2014/main" id="{3156653C-B18A-4F66-86F2-927D7DDCBF52}"/>
              </a:ext>
            </a:extLst>
          </p:cNvPr>
          <p:cNvSpPr txBox="1"/>
          <p:nvPr/>
        </p:nvSpPr>
        <p:spPr>
          <a:xfrm>
            <a:off x="3497347" y="2238556"/>
            <a:ext cx="362297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14.9m distinct publications</a:t>
            </a:r>
          </a:p>
        </p:txBody>
      </p:sp>
      <p:sp>
        <p:nvSpPr>
          <p:cNvPr id="14" name="TextBox 13">
            <a:extLst>
              <a:ext uri="{FF2B5EF4-FFF2-40B4-BE49-F238E27FC236}">
                <a16:creationId xmlns:a16="http://schemas.microsoft.com/office/drawing/2014/main" id="{A2028CA9-6242-4C5B-B9DB-9E1D52FEBE19}"/>
              </a:ext>
            </a:extLst>
          </p:cNvPr>
          <p:cNvSpPr txBox="1"/>
          <p:nvPr/>
        </p:nvSpPr>
        <p:spPr>
          <a:xfrm>
            <a:off x="3907458" y="2700221"/>
            <a:ext cx="280275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21.9m total holdings</a:t>
            </a:r>
          </a:p>
        </p:txBody>
      </p:sp>
      <p:sp>
        <p:nvSpPr>
          <p:cNvPr id="15" name="Rectangle 14">
            <a:extLst>
              <a:ext uri="{FF2B5EF4-FFF2-40B4-BE49-F238E27FC236}">
                <a16:creationId xmlns:a16="http://schemas.microsoft.com/office/drawing/2014/main" id="{BF2E4A24-5CDD-43CC-B832-C40AD16A91C7}"/>
              </a:ext>
            </a:extLst>
          </p:cNvPr>
          <p:cNvSpPr/>
          <p:nvPr/>
        </p:nvSpPr>
        <p:spPr>
          <a:xfrm>
            <a:off x="6456358" y="3975158"/>
            <a:ext cx="5166095" cy="2743200"/>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FFA2000A-53D9-44E9-8041-6EDE1B2EAD52}"/>
              </a:ext>
            </a:extLst>
          </p:cNvPr>
          <p:cNvSpPr/>
          <p:nvPr/>
        </p:nvSpPr>
        <p:spPr>
          <a:xfrm>
            <a:off x="4887074" y="3975158"/>
            <a:ext cx="2743200" cy="2743200"/>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ADGC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Collective Collection</a:t>
            </a:r>
          </a:p>
        </p:txBody>
      </p:sp>
      <p:sp>
        <p:nvSpPr>
          <p:cNvPr id="17" name="TextBox 16">
            <a:extLst>
              <a:ext uri="{FF2B5EF4-FFF2-40B4-BE49-F238E27FC236}">
                <a16:creationId xmlns:a16="http://schemas.microsoft.com/office/drawing/2014/main" id="{C6C54251-0277-4ABA-B0AD-9B3D17F50879}"/>
              </a:ext>
            </a:extLst>
          </p:cNvPr>
          <p:cNvSpPr txBox="1"/>
          <p:nvPr/>
        </p:nvSpPr>
        <p:spPr>
          <a:xfrm>
            <a:off x="8559559" y="4651943"/>
            <a:ext cx="233865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55 OCLC symbols</a:t>
            </a:r>
          </a:p>
        </p:txBody>
      </p:sp>
      <p:sp>
        <p:nvSpPr>
          <p:cNvPr id="18" name="TextBox 17">
            <a:extLst>
              <a:ext uri="{FF2B5EF4-FFF2-40B4-BE49-F238E27FC236}">
                <a16:creationId xmlns:a16="http://schemas.microsoft.com/office/drawing/2014/main" id="{164714AB-D7CB-4D9C-AC76-DF0DE0FD0C2A}"/>
              </a:ext>
            </a:extLst>
          </p:cNvPr>
          <p:cNvSpPr txBox="1"/>
          <p:nvPr/>
        </p:nvSpPr>
        <p:spPr>
          <a:xfrm>
            <a:off x="7814874" y="5113608"/>
            <a:ext cx="362297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12.7m distinct publications</a:t>
            </a:r>
          </a:p>
        </p:txBody>
      </p:sp>
      <p:sp>
        <p:nvSpPr>
          <p:cNvPr id="19" name="TextBox 18">
            <a:extLst>
              <a:ext uri="{FF2B5EF4-FFF2-40B4-BE49-F238E27FC236}">
                <a16:creationId xmlns:a16="http://schemas.microsoft.com/office/drawing/2014/main" id="{6D677A29-61CD-4389-8BA0-914C448CB7F7}"/>
              </a:ext>
            </a:extLst>
          </p:cNvPr>
          <p:cNvSpPr txBox="1"/>
          <p:nvPr/>
        </p:nvSpPr>
        <p:spPr>
          <a:xfrm>
            <a:off x="8224985" y="5575273"/>
            <a:ext cx="280275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15.5m total holdings</a:t>
            </a:r>
          </a:p>
        </p:txBody>
      </p:sp>
      <p:pic>
        <p:nvPicPr>
          <p:cNvPr id="3" name="Graphic 2" descr="Play with solid fill">
            <a:extLst>
              <a:ext uri="{FF2B5EF4-FFF2-40B4-BE49-F238E27FC236}">
                <a16:creationId xmlns:a16="http://schemas.microsoft.com/office/drawing/2014/main" id="{84702AA0-2D39-4357-B59C-CB83E9FAEA3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00589" y="4891705"/>
            <a:ext cx="914400" cy="914400"/>
          </a:xfrm>
          <a:prstGeom prst="rect">
            <a:avLst/>
          </a:prstGeom>
        </p:spPr>
      </p:pic>
      <p:sp>
        <p:nvSpPr>
          <p:cNvPr id="20" name="TextBox 19">
            <a:extLst>
              <a:ext uri="{FF2B5EF4-FFF2-40B4-BE49-F238E27FC236}">
                <a16:creationId xmlns:a16="http://schemas.microsoft.com/office/drawing/2014/main" id="{AC348B39-D0D7-4F5A-A81A-463D78802D2B}"/>
              </a:ext>
            </a:extLst>
          </p:cNvPr>
          <p:cNvSpPr txBox="1"/>
          <p:nvPr/>
        </p:nvSpPr>
        <p:spPr>
          <a:xfrm>
            <a:off x="1467464" y="4651942"/>
            <a:ext cx="1973745" cy="138499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Without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proxy group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members</a:t>
            </a:r>
          </a:p>
        </p:txBody>
      </p:sp>
    </p:spTree>
    <p:extLst>
      <p:ext uri="{BB962C8B-B14F-4D97-AF65-F5344CB8AC3E}">
        <p14:creationId xmlns:p14="http://schemas.microsoft.com/office/powerpoint/2010/main" val="26767212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A7151E-DA2E-4907-B734-9B09E728F629}"/>
              </a:ext>
            </a:extLst>
          </p:cNvPr>
          <p:cNvSpPr txBox="1"/>
          <p:nvPr/>
        </p:nvSpPr>
        <p:spPr>
          <a:xfrm>
            <a:off x="390419" y="318499"/>
            <a:ext cx="517834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panose="020F0502020204030204"/>
                <a:ea typeface="+mn-ea"/>
                <a:cs typeface="+mn-cs"/>
              </a:rPr>
              <a:t>Proxy overlap with ADGC</a:t>
            </a:r>
          </a:p>
        </p:txBody>
      </p:sp>
      <p:sp>
        <p:nvSpPr>
          <p:cNvPr id="4" name="Oval 3">
            <a:extLst>
              <a:ext uri="{FF2B5EF4-FFF2-40B4-BE49-F238E27FC236}">
                <a16:creationId xmlns:a16="http://schemas.microsoft.com/office/drawing/2014/main" id="{3674EBFD-94BF-49FB-BF93-A941038C9616}"/>
              </a:ext>
            </a:extLst>
          </p:cNvPr>
          <p:cNvSpPr/>
          <p:nvPr/>
        </p:nvSpPr>
        <p:spPr>
          <a:xfrm>
            <a:off x="1089917" y="1600200"/>
            <a:ext cx="3657600" cy="3657600"/>
          </a:xfrm>
          <a:prstGeom prst="ellipse">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ADGC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Collective Collection</a:t>
            </a:r>
          </a:p>
        </p:txBody>
      </p:sp>
      <p:sp>
        <p:nvSpPr>
          <p:cNvPr id="5" name="Oval 4">
            <a:extLst>
              <a:ext uri="{FF2B5EF4-FFF2-40B4-BE49-F238E27FC236}">
                <a16:creationId xmlns:a16="http://schemas.microsoft.com/office/drawing/2014/main" id="{9B094AF6-4328-4F17-98E6-E11C6F4AFDAF}"/>
              </a:ext>
            </a:extLst>
          </p:cNvPr>
          <p:cNvSpPr/>
          <p:nvPr/>
        </p:nvSpPr>
        <p:spPr>
          <a:xfrm>
            <a:off x="7446197" y="1600200"/>
            <a:ext cx="3657600" cy="3657600"/>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ADGC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Collective Collection</a:t>
            </a:r>
          </a:p>
        </p:txBody>
      </p:sp>
      <p:sp>
        <p:nvSpPr>
          <p:cNvPr id="2" name="Oval 1">
            <a:extLst>
              <a:ext uri="{FF2B5EF4-FFF2-40B4-BE49-F238E27FC236}">
                <a16:creationId xmlns:a16="http://schemas.microsoft.com/office/drawing/2014/main" id="{AC7FF95E-FAFC-43BF-A6E2-8C3063F75508}"/>
              </a:ext>
            </a:extLst>
          </p:cNvPr>
          <p:cNvSpPr/>
          <p:nvPr/>
        </p:nvSpPr>
        <p:spPr>
          <a:xfrm>
            <a:off x="3243212" y="1220680"/>
            <a:ext cx="2286000" cy="2286000"/>
          </a:xfrm>
          <a:prstGeom prst="ellipse">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Proxy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Art Research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Collective Collection</a:t>
            </a:r>
          </a:p>
        </p:txBody>
      </p:sp>
      <p:sp>
        <p:nvSpPr>
          <p:cNvPr id="6" name="Oval 5">
            <a:extLst>
              <a:ext uri="{FF2B5EF4-FFF2-40B4-BE49-F238E27FC236}">
                <a16:creationId xmlns:a16="http://schemas.microsoft.com/office/drawing/2014/main" id="{71B339B1-A303-4A5F-A846-14CA4DA0B3CC}"/>
              </a:ext>
            </a:extLst>
          </p:cNvPr>
          <p:cNvSpPr/>
          <p:nvPr/>
        </p:nvSpPr>
        <p:spPr>
          <a:xfrm>
            <a:off x="9822717" y="1049223"/>
            <a:ext cx="2286000" cy="2286000"/>
          </a:xfrm>
          <a:prstGeom prst="ellipse">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Proxy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Art Research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Collective Collection</a:t>
            </a:r>
          </a:p>
        </p:txBody>
      </p:sp>
      <p:pic>
        <p:nvPicPr>
          <p:cNvPr id="7" name="Graphic 6" descr="Play with solid fill">
            <a:extLst>
              <a:ext uri="{FF2B5EF4-FFF2-40B4-BE49-F238E27FC236}">
                <a16:creationId xmlns:a16="http://schemas.microsoft.com/office/drawing/2014/main" id="{D5AB7866-5396-4AD1-9D08-33EB1DFC79A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5400000">
            <a:off x="8816082" y="735226"/>
            <a:ext cx="914400" cy="914400"/>
          </a:xfrm>
          <a:prstGeom prst="rect">
            <a:avLst/>
          </a:prstGeom>
        </p:spPr>
      </p:pic>
      <p:sp>
        <p:nvSpPr>
          <p:cNvPr id="8" name="TextBox 7">
            <a:extLst>
              <a:ext uri="{FF2B5EF4-FFF2-40B4-BE49-F238E27FC236}">
                <a16:creationId xmlns:a16="http://schemas.microsoft.com/office/drawing/2014/main" id="{709C3FA0-9544-4232-AB5D-CF6BEAB95889}"/>
              </a:ext>
            </a:extLst>
          </p:cNvPr>
          <p:cNvSpPr txBox="1"/>
          <p:nvPr/>
        </p:nvSpPr>
        <p:spPr>
          <a:xfrm>
            <a:off x="6819001" y="395948"/>
            <a:ext cx="492132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Without proxy group members</a:t>
            </a:r>
          </a:p>
        </p:txBody>
      </p:sp>
      <p:sp>
        <p:nvSpPr>
          <p:cNvPr id="9" name="TextBox 8">
            <a:extLst>
              <a:ext uri="{FF2B5EF4-FFF2-40B4-BE49-F238E27FC236}">
                <a16:creationId xmlns:a16="http://schemas.microsoft.com/office/drawing/2014/main" id="{0117C765-C2E8-4816-A4EC-D2EEA0F20DE8}"/>
              </a:ext>
            </a:extLst>
          </p:cNvPr>
          <p:cNvSpPr txBox="1"/>
          <p:nvPr/>
        </p:nvSpPr>
        <p:spPr>
          <a:xfrm>
            <a:off x="1346107" y="5387855"/>
            <a:ext cx="3145220"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70C0"/>
                </a:solidFill>
                <a:effectLst/>
                <a:uLnTx/>
                <a:uFillTx/>
                <a:latin typeface="Calibri" panose="020F0502020204030204"/>
                <a:ea typeface="+mn-ea"/>
                <a:cs typeface="+mn-cs"/>
              </a:rPr>
              <a:t>46% of proxy collection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70C0"/>
                </a:solidFill>
                <a:effectLst/>
                <a:uLnTx/>
                <a:uFillTx/>
                <a:latin typeface="Calibri" panose="020F0502020204030204"/>
                <a:ea typeface="+mn-ea"/>
                <a:cs typeface="+mn-cs"/>
              </a:rPr>
              <a:t>is in ADGC collection</a:t>
            </a:r>
          </a:p>
        </p:txBody>
      </p:sp>
      <p:cxnSp>
        <p:nvCxnSpPr>
          <p:cNvPr id="11" name="Straight Connector 10">
            <a:extLst>
              <a:ext uri="{FF2B5EF4-FFF2-40B4-BE49-F238E27FC236}">
                <a16:creationId xmlns:a16="http://schemas.microsoft.com/office/drawing/2014/main" id="{7AB7F8A8-33B2-46E8-BE3F-71279EC46E4E}"/>
              </a:ext>
            </a:extLst>
          </p:cNvPr>
          <p:cNvCxnSpPr/>
          <p:nvPr/>
        </p:nvCxnSpPr>
        <p:spPr>
          <a:xfrm>
            <a:off x="6241743" y="0"/>
            <a:ext cx="0" cy="6858000"/>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2AE9FE2C-D70C-4FFD-8A7F-E124972951DC}"/>
              </a:ext>
            </a:extLst>
          </p:cNvPr>
          <p:cNvSpPr txBox="1"/>
          <p:nvPr/>
        </p:nvSpPr>
        <p:spPr>
          <a:xfrm>
            <a:off x="8025167" y="5387855"/>
            <a:ext cx="3145220"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70C0"/>
                </a:solidFill>
                <a:effectLst/>
                <a:uLnTx/>
                <a:uFillTx/>
                <a:latin typeface="Calibri" panose="020F0502020204030204"/>
                <a:ea typeface="+mn-ea"/>
                <a:cs typeface="+mn-cs"/>
              </a:rPr>
              <a:t>20% of proxy collection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70C0"/>
                </a:solidFill>
                <a:effectLst/>
                <a:uLnTx/>
                <a:uFillTx/>
                <a:latin typeface="Calibri" panose="020F0502020204030204"/>
                <a:ea typeface="+mn-ea"/>
                <a:cs typeface="+mn-cs"/>
              </a:rPr>
              <a:t>is in ADGC collection</a:t>
            </a:r>
          </a:p>
        </p:txBody>
      </p:sp>
    </p:spTree>
    <p:extLst>
      <p:ext uri="{BB962C8B-B14F-4D97-AF65-F5344CB8AC3E}">
        <p14:creationId xmlns:p14="http://schemas.microsoft.com/office/powerpoint/2010/main" val="15289870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996E189F-B880-23AD-1A0C-2B6846BF27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5278" y="289757"/>
            <a:ext cx="7735796" cy="627848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1FEAF41-83B3-3B87-DD7C-65D4CBBB948C}"/>
              </a:ext>
            </a:extLst>
          </p:cNvPr>
          <p:cNvSpPr txBox="1"/>
          <p:nvPr/>
        </p:nvSpPr>
        <p:spPr>
          <a:xfrm>
            <a:off x="390419" y="318499"/>
            <a:ext cx="3474477" cy="230832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panose="020F0502020204030204"/>
                <a:ea typeface="+mn-ea"/>
                <a:cs typeface="+mn-cs"/>
              </a:rPr>
              <a:t>Proxy Group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panose="020F0502020204030204"/>
                <a:ea typeface="+mn-ea"/>
                <a:cs typeface="+mn-cs"/>
              </a:rPr>
              <a:t>Members &amp;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panose="020F0502020204030204"/>
                <a:ea typeface="+mn-ea"/>
                <a:cs typeface="+mn-cs"/>
              </a:rPr>
              <a:t>Academic Library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panose="020F0502020204030204"/>
                <a:ea typeface="+mn-ea"/>
                <a:cs typeface="+mn-cs"/>
              </a:rPr>
              <a:t>“Co-collectors”</a:t>
            </a:r>
          </a:p>
        </p:txBody>
      </p:sp>
    </p:spTree>
    <p:extLst>
      <p:ext uri="{BB962C8B-B14F-4D97-AF65-F5344CB8AC3E}">
        <p14:creationId xmlns:p14="http://schemas.microsoft.com/office/powerpoint/2010/main" val="25628976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D15CE90-BC00-0D47-A8A4-5F2AB42EB765}"/>
              </a:ext>
            </a:extLst>
          </p:cNvPr>
          <p:cNvSpPr/>
          <p:nvPr/>
        </p:nvSpPr>
        <p:spPr>
          <a:xfrm>
            <a:off x="0" y="0"/>
            <a:ext cx="12192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prstClr val="white"/>
              </a:solidFill>
              <a:latin typeface="Arial"/>
            </a:endParaRPr>
          </a:p>
        </p:txBody>
      </p:sp>
      <p:sp>
        <p:nvSpPr>
          <p:cNvPr id="6" name="Text Placeholder 6">
            <a:extLst>
              <a:ext uri="{FF2B5EF4-FFF2-40B4-BE49-F238E27FC236}">
                <a16:creationId xmlns:a16="http://schemas.microsoft.com/office/drawing/2014/main" id="{820B4084-36C7-2F4E-95AB-E8A33D907E6C}"/>
              </a:ext>
            </a:extLst>
          </p:cNvPr>
          <p:cNvSpPr txBox="1">
            <a:spLocks/>
          </p:cNvSpPr>
          <p:nvPr/>
        </p:nvSpPr>
        <p:spPr>
          <a:xfrm>
            <a:off x="1726228" y="945779"/>
            <a:ext cx="8739545" cy="3709349"/>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609585">
              <a:buNone/>
            </a:pPr>
            <a:r>
              <a:rPr lang="en-US" sz="4267" b="1" i="1">
                <a:solidFill>
                  <a:prstClr val="white"/>
                </a:solidFill>
                <a:latin typeface="Arial"/>
              </a:rPr>
              <a:t>We acknowledge and celebrate the Indigenous people on whose traditional land and airways we meet, and pay our respect to the elders past and present</a:t>
            </a:r>
          </a:p>
        </p:txBody>
      </p:sp>
      <p:sp>
        <p:nvSpPr>
          <p:cNvPr id="7" name="Rectangle 6">
            <a:extLst>
              <a:ext uri="{FF2B5EF4-FFF2-40B4-BE49-F238E27FC236}">
                <a16:creationId xmlns:a16="http://schemas.microsoft.com/office/drawing/2014/main" id="{E7528746-9157-B149-BAA1-66B8F677B0A2}"/>
              </a:ext>
            </a:extLst>
          </p:cNvPr>
          <p:cNvSpPr/>
          <p:nvPr/>
        </p:nvSpPr>
        <p:spPr>
          <a:xfrm>
            <a:off x="2640621" y="5094409"/>
            <a:ext cx="6910761" cy="748795"/>
          </a:xfrm>
          <a:prstGeom prst="rect">
            <a:avLst/>
          </a:prstGeom>
        </p:spPr>
        <p:txBody>
          <a:bodyPr wrap="square">
            <a:spAutoFit/>
          </a:bodyPr>
          <a:lstStyle/>
          <a:p>
            <a:pPr algn="ctr" defTabSz="609585"/>
            <a:r>
              <a:rPr lang="en-US" sz="2133" i="1">
                <a:solidFill>
                  <a:prstClr val="white"/>
                </a:solidFill>
                <a:latin typeface="Arial"/>
              </a:rPr>
              <a:t>If you are unsure whose land you are currently residing upon, we encourage you to visit </a:t>
            </a:r>
            <a:r>
              <a:rPr lang="en-US" sz="2133" b="1" i="1">
                <a:solidFill>
                  <a:prstClr val="white"/>
                </a:solidFill>
                <a:latin typeface="Arial"/>
              </a:rPr>
              <a:t>native-</a:t>
            </a:r>
            <a:r>
              <a:rPr lang="en-US" sz="2133" b="1" i="1" err="1">
                <a:solidFill>
                  <a:prstClr val="white"/>
                </a:solidFill>
                <a:latin typeface="Arial"/>
              </a:rPr>
              <a:t>land.ca</a:t>
            </a:r>
            <a:endParaRPr lang="en-US" sz="2133" b="1" i="1">
              <a:solidFill>
                <a:prstClr val="white"/>
              </a:solidFill>
              <a:latin typeface="Arial"/>
            </a:endParaRPr>
          </a:p>
        </p:txBody>
      </p:sp>
      <p:cxnSp>
        <p:nvCxnSpPr>
          <p:cNvPr id="8" name="Straight Connector 7">
            <a:extLst>
              <a:ext uri="{FF2B5EF4-FFF2-40B4-BE49-F238E27FC236}">
                <a16:creationId xmlns:a16="http://schemas.microsoft.com/office/drawing/2014/main" id="{729A5701-2860-EE4D-BB61-959212EF2E0E}"/>
              </a:ext>
            </a:extLst>
          </p:cNvPr>
          <p:cNvCxnSpPr/>
          <p:nvPr/>
        </p:nvCxnSpPr>
        <p:spPr>
          <a:xfrm>
            <a:off x="3555010" y="4655128"/>
            <a:ext cx="5081980" cy="0"/>
          </a:xfrm>
          <a:prstGeom prst="line">
            <a:avLst/>
          </a:prstGeom>
          <a:ln w="22225">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76450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3C8CD634-1612-89B4-B871-422475FF0EDE}"/>
              </a:ext>
            </a:extLst>
          </p:cNvPr>
          <p:cNvSpPr txBox="1">
            <a:spLocks/>
          </p:cNvSpPr>
          <p:nvPr/>
        </p:nvSpPr>
        <p:spPr>
          <a:xfrm>
            <a:off x="555121" y="937647"/>
            <a:ext cx="11252197" cy="5470901"/>
          </a:xfrm>
          <a:prstGeom prst="rect">
            <a:avLst/>
          </a:prstGeom>
        </p:spPr>
        <p:txBody>
          <a:bodyPr vert="horz"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The book-based disposition of the art research collective collection is a fertile ground for creating collective value through collective effort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The distinctive collecting priorities of art libraries can offer a valuable complement to a collective collection involving partners outside the art library community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Specializations in subject collecting could create complementarities both within the collections of a group of art library partners, or those of a mixed group of art libraries and other types of institutions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The network of institutions supporting the art research collective collection is extensive, heavily populated, and well-distributed </a:t>
            </a:r>
          </a:p>
        </p:txBody>
      </p:sp>
      <p:sp>
        <p:nvSpPr>
          <p:cNvPr id="5" name="Text Placeholder 2">
            <a:extLst>
              <a:ext uri="{FF2B5EF4-FFF2-40B4-BE49-F238E27FC236}">
                <a16:creationId xmlns:a16="http://schemas.microsoft.com/office/drawing/2014/main" id="{A9469312-9A80-8A29-07A5-CB771B28DC9B}"/>
              </a:ext>
            </a:extLst>
          </p:cNvPr>
          <p:cNvSpPr txBox="1">
            <a:spLocks/>
          </p:cNvSpPr>
          <p:nvPr/>
        </p:nvSpPr>
        <p:spPr>
          <a:xfrm>
            <a:off x="167663" y="186519"/>
            <a:ext cx="11252197" cy="64264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a:ln>
                  <a:noFill/>
                </a:ln>
                <a:solidFill>
                  <a:prstClr val="white"/>
                </a:solidFill>
                <a:effectLst/>
                <a:uLnTx/>
                <a:uFillTx/>
                <a:latin typeface="Calibri" panose="020F0502020204030204"/>
                <a:ea typeface="+mn-ea"/>
                <a:cs typeface="+mn-cs"/>
              </a:rPr>
              <a:t>Insights on Collaboration</a:t>
            </a:r>
          </a:p>
        </p:txBody>
      </p:sp>
    </p:spTree>
    <p:extLst>
      <p:ext uri="{BB962C8B-B14F-4D97-AF65-F5344CB8AC3E}">
        <p14:creationId xmlns:p14="http://schemas.microsoft.com/office/powerpoint/2010/main" val="17811746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A022D27-FD86-444E-846E-614A088F2EB9}"/>
              </a:ext>
            </a:extLst>
          </p:cNvPr>
          <p:cNvSpPr>
            <a:spLocks noGrp="1"/>
          </p:cNvSpPr>
          <p:nvPr>
            <p:ph type="body" sz="quarter" idx="10"/>
          </p:nvPr>
        </p:nvSpPr>
        <p:spPr/>
        <p:txBody>
          <a:bodyPr/>
          <a:lstStyle/>
          <a:p>
            <a:r>
              <a:rPr lang="en-US"/>
              <a:t>Op ART: ILL DATA analysis</a:t>
            </a:r>
          </a:p>
        </p:txBody>
      </p:sp>
      <p:sp>
        <p:nvSpPr>
          <p:cNvPr id="3" name="Text Placeholder 2">
            <a:extLst>
              <a:ext uri="{FF2B5EF4-FFF2-40B4-BE49-F238E27FC236}">
                <a16:creationId xmlns:a16="http://schemas.microsoft.com/office/drawing/2014/main" id="{1492AA25-2403-DC40-9C8B-13EC36741E5E}"/>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2B93EE5A-3D4A-C64F-A50C-8550AEAC8601}"/>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690626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C5BB425-B7F4-5DDE-2AFC-C689381EB289}"/>
              </a:ext>
            </a:extLst>
          </p:cNvPr>
          <p:cNvSpPr txBox="1">
            <a:spLocks/>
          </p:cNvSpPr>
          <p:nvPr/>
        </p:nvSpPr>
        <p:spPr>
          <a:xfrm>
            <a:off x="1669679" y="4117079"/>
            <a:ext cx="4292409" cy="815899"/>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4000" b="1">
                <a:latin typeface="Calibri"/>
                <a:ea typeface="Calibri Light"/>
                <a:cs typeface="Calibri Light"/>
              </a:rPr>
              <a:t>OpArt ILL data set: </a:t>
            </a:r>
            <a:endParaRPr lang="en-US" sz="4000" b="1">
              <a:latin typeface="Calibri"/>
              <a:ea typeface="Calibri"/>
              <a:cs typeface="Calibri"/>
            </a:endParaRPr>
          </a:p>
        </p:txBody>
      </p:sp>
      <p:pic>
        <p:nvPicPr>
          <p:cNvPr id="8" name="Picture 8" descr="Table&#10;&#10;Description automatically generated">
            <a:extLst>
              <a:ext uri="{FF2B5EF4-FFF2-40B4-BE49-F238E27FC236}">
                <a16:creationId xmlns:a16="http://schemas.microsoft.com/office/drawing/2014/main" id="{5C157574-2FEC-087E-8915-0B934EAB359B}"/>
              </a:ext>
            </a:extLst>
          </p:cNvPr>
          <p:cNvPicPr>
            <a:picLocks noChangeAspect="1"/>
          </p:cNvPicPr>
          <p:nvPr/>
        </p:nvPicPr>
        <p:blipFill>
          <a:blip r:embed="rId3"/>
          <a:stretch>
            <a:fillRect/>
          </a:stretch>
        </p:blipFill>
        <p:spPr>
          <a:xfrm>
            <a:off x="1845669" y="373144"/>
            <a:ext cx="8254651" cy="3572258"/>
          </a:xfrm>
          <a:prstGeom prst="rect">
            <a:avLst/>
          </a:prstGeom>
        </p:spPr>
      </p:pic>
      <p:sp>
        <p:nvSpPr>
          <p:cNvPr id="2" name="TextBox 1">
            <a:extLst>
              <a:ext uri="{FF2B5EF4-FFF2-40B4-BE49-F238E27FC236}">
                <a16:creationId xmlns:a16="http://schemas.microsoft.com/office/drawing/2014/main" id="{E2D8D1A1-F057-65E5-BFF1-56F7CEC718AF}"/>
              </a:ext>
            </a:extLst>
          </p:cNvPr>
          <p:cNvSpPr txBox="1"/>
          <p:nvPr/>
        </p:nvSpPr>
        <p:spPr>
          <a:xfrm>
            <a:off x="2245359" y="5765800"/>
            <a:ext cx="180975" cy="3619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3" name="TextBox 2">
            <a:extLst>
              <a:ext uri="{FF2B5EF4-FFF2-40B4-BE49-F238E27FC236}">
                <a16:creationId xmlns:a16="http://schemas.microsoft.com/office/drawing/2014/main" id="{5DA8DCDF-0929-070D-4F31-1A6E596C6461}"/>
              </a:ext>
            </a:extLst>
          </p:cNvPr>
          <p:cNvSpPr txBox="1"/>
          <p:nvPr/>
        </p:nvSpPr>
        <p:spPr>
          <a:xfrm>
            <a:off x="1841499" y="4170680"/>
            <a:ext cx="8715375"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rgbClr val="000000"/>
                </a:solidFill>
                <a:latin typeface="Calibri"/>
                <a:ea typeface="Arial"/>
                <a:cs typeface="Arial"/>
              </a:rPr>
              <a:t>                                                 </a:t>
            </a:r>
            <a:r>
              <a:rPr lang="en-US" sz="2800" b="0" i="0" u="none" strike="noStrike">
                <a:solidFill>
                  <a:srgbClr val="000000"/>
                </a:solidFill>
                <a:latin typeface="Calibri"/>
                <a:ea typeface="Arial"/>
                <a:cs typeface="Arial"/>
              </a:rPr>
              <a:t>5 years of </a:t>
            </a:r>
            <a:r>
              <a:rPr lang="en-US" sz="2800" b="0" i="0" u="none" strike="noStrike" err="1">
                <a:solidFill>
                  <a:srgbClr val="000000"/>
                </a:solidFill>
                <a:latin typeface="Calibri"/>
                <a:ea typeface="Arial"/>
                <a:cs typeface="Arial"/>
              </a:rPr>
              <a:t>WorldShare</a:t>
            </a:r>
            <a:r>
              <a:rPr lang="en-US" sz="2800" b="0" i="0" u="none" strike="noStrike">
                <a:solidFill>
                  <a:srgbClr val="000000"/>
                </a:solidFill>
                <a:latin typeface="Calibri"/>
                <a:ea typeface="Arial"/>
                <a:cs typeface="Arial"/>
              </a:rPr>
              <a:t> ILL data with a Proxy Group member as borrower or lender</a:t>
            </a:r>
            <a:r>
              <a:rPr lang="en-US" sz="2800" b="0" i="0">
                <a:latin typeface="Calibri"/>
                <a:ea typeface="Arial"/>
                <a:cs typeface="Arial"/>
              </a:rPr>
              <a:t>​</a:t>
            </a:r>
            <a:endParaRPr lang="en-US" sz="2800">
              <a:cs typeface="Calibri"/>
            </a:endParaRPr>
          </a:p>
        </p:txBody>
      </p:sp>
    </p:spTree>
    <p:extLst>
      <p:ext uri="{BB962C8B-B14F-4D97-AF65-F5344CB8AC3E}">
        <p14:creationId xmlns:p14="http://schemas.microsoft.com/office/powerpoint/2010/main" val="1807610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C5BB425-B7F4-5DDE-2AFC-C689381EB289}"/>
              </a:ext>
            </a:extLst>
          </p:cNvPr>
          <p:cNvSpPr txBox="1">
            <a:spLocks/>
          </p:cNvSpPr>
          <p:nvPr/>
        </p:nvSpPr>
        <p:spPr>
          <a:xfrm>
            <a:off x="1669679" y="4117079"/>
            <a:ext cx="4292409" cy="815899"/>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4000" b="1">
                <a:latin typeface="Calibri"/>
                <a:ea typeface="Calibri Light"/>
                <a:cs typeface="Calibri Light"/>
              </a:rPr>
              <a:t>OpArt ILL data set: </a:t>
            </a:r>
            <a:endParaRPr lang="en-US" sz="4000" b="1">
              <a:latin typeface="Calibri"/>
              <a:ea typeface="Calibri"/>
              <a:cs typeface="Calibri"/>
            </a:endParaRPr>
          </a:p>
        </p:txBody>
      </p:sp>
      <p:pic>
        <p:nvPicPr>
          <p:cNvPr id="8" name="Picture 8" descr="Table&#10;&#10;Description automatically generated">
            <a:extLst>
              <a:ext uri="{FF2B5EF4-FFF2-40B4-BE49-F238E27FC236}">
                <a16:creationId xmlns:a16="http://schemas.microsoft.com/office/drawing/2014/main" id="{5C157574-2FEC-087E-8915-0B934EAB359B}"/>
              </a:ext>
            </a:extLst>
          </p:cNvPr>
          <p:cNvPicPr>
            <a:picLocks noChangeAspect="1"/>
          </p:cNvPicPr>
          <p:nvPr/>
        </p:nvPicPr>
        <p:blipFill>
          <a:blip r:embed="rId3"/>
          <a:stretch>
            <a:fillRect/>
          </a:stretch>
        </p:blipFill>
        <p:spPr>
          <a:xfrm>
            <a:off x="1845669" y="373144"/>
            <a:ext cx="8254651" cy="3572258"/>
          </a:xfrm>
          <a:prstGeom prst="rect">
            <a:avLst/>
          </a:prstGeom>
        </p:spPr>
      </p:pic>
      <p:sp>
        <p:nvSpPr>
          <p:cNvPr id="2" name="TextBox 1">
            <a:extLst>
              <a:ext uri="{FF2B5EF4-FFF2-40B4-BE49-F238E27FC236}">
                <a16:creationId xmlns:a16="http://schemas.microsoft.com/office/drawing/2014/main" id="{E2D8D1A1-F057-65E5-BFF1-56F7CEC718AF}"/>
              </a:ext>
            </a:extLst>
          </p:cNvPr>
          <p:cNvSpPr txBox="1"/>
          <p:nvPr/>
        </p:nvSpPr>
        <p:spPr>
          <a:xfrm>
            <a:off x="2245359" y="5765800"/>
            <a:ext cx="180975" cy="3619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3" name="TextBox 2">
            <a:extLst>
              <a:ext uri="{FF2B5EF4-FFF2-40B4-BE49-F238E27FC236}">
                <a16:creationId xmlns:a16="http://schemas.microsoft.com/office/drawing/2014/main" id="{5DA8DCDF-0929-070D-4F31-1A6E596C6461}"/>
              </a:ext>
            </a:extLst>
          </p:cNvPr>
          <p:cNvSpPr txBox="1"/>
          <p:nvPr/>
        </p:nvSpPr>
        <p:spPr>
          <a:xfrm>
            <a:off x="1841499" y="4170680"/>
            <a:ext cx="8715375"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rgbClr val="000000"/>
                </a:solidFill>
                <a:latin typeface="Calibri"/>
                <a:ea typeface="Arial"/>
                <a:cs typeface="Arial"/>
              </a:rPr>
              <a:t>                                                 </a:t>
            </a:r>
            <a:r>
              <a:rPr lang="en-US" sz="2800" b="0" i="0" u="none" strike="noStrike">
                <a:solidFill>
                  <a:srgbClr val="000000"/>
                </a:solidFill>
                <a:latin typeface="Calibri"/>
                <a:ea typeface="Arial"/>
                <a:cs typeface="Arial"/>
              </a:rPr>
              <a:t>5 years of </a:t>
            </a:r>
            <a:r>
              <a:rPr lang="en-US" sz="2800" b="0" i="0" u="none" strike="noStrike" err="1">
                <a:solidFill>
                  <a:srgbClr val="000000"/>
                </a:solidFill>
                <a:latin typeface="Calibri"/>
                <a:ea typeface="Arial"/>
                <a:cs typeface="Arial"/>
              </a:rPr>
              <a:t>WorldShare</a:t>
            </a:r>
            <a:r>
              <a:rPr lang="en-US" sz="2800" b="0" i="0" u="none" strike="noStrike">
                <a:solidFill>
                  <a:srgbClr val="000000"/>
                </a:solidFill>
                <a:latin typeface="Calibri"/>
                <a:ea typeface="Arial"/>
                <a:cs typeface="Arial"/>
              </a:rPr>
              <a:t> ILL data with a Proxy Group member as borrower or lender</a:t>
            </a:r>
            <a:r>
              <a:rPr lang="en-US" sz="2800" b="0" i="0">
                <a:latin typeface="Calibri"/>
                <a:ea typeface="Arial"/>
                <a:cs typeface="Arial"/>
              </a:rPr>
              <a:t>​</a:t>
            </a:r>
            <a:endParaRPr lang="en-US" sz="2800">
              <a:cs typeface="Calibri"/>
            </a:endParaRPr>
          </a:p>
        </p:txBody>
      </p:sp>
      <p:sp>
        <p:nvSpPr>
          <p:cNvPr id="6" name="Content Placeholder 2">
            <a:extLst>
              <a:ext uri="{FF2B5EF4-FFF2-40B4-BE49-F238E27FC236}">
                <a16:creationId xmlns:a16="http://schemas.microsoft.com/office/drawing/2014/main" id="{D8404894-0037-8E6E-2666-77F30BA75C00}"/>
              </a:ext>
            </a:extLst>
          </p:cNvPr>
          <p:cNvSpPr txBox="1">
            <a:spLocks/>
          </p:cNvSpPr>
          <p:nvPr/>
        </p:nvSpPr>
        <p:spPr>
          <a:xfrm>
            <a:off x="1453166" y="5198912"/>
            <a:ext cx="5038190" cy="155228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ct val="20000"/>
              </a:spcBef>
            </a:pPr>
            <a:r>
              <a:rPr lang="en-US">
                <a:ea typeface="+mn-lt"/>
                <a:cs typeface="+mn-lt"/>
              </a:rPr>
              <a:t>158,566 total filled transactions</a:t>
            </a:r>
            <a:endParaRPr lang="en-US"/>
          </a:p>
          <a:p>
            <a:pPr lvl="2">
              <a:spcBef>
                <a:spcPct val="20000"/>
              </a:spcBef>
            </a:pPr>
            <a:r>
              <a:rPr lang="en-US">
                <a:ea typeface="+mn-lt"/>
                <a:cs typeface="+mn-lt"/>
              </a:rPr>
              <a:t>104,962 originals shared</a:t>
            </a:r>
          </a:p>
          <a:p>
            <a:pPr lvl="2">
              <a:spcBef>
                <a:spcPct val="20000"/>
              </a:spcBef>
            </a:pPr>
            <a:r>
              <a:rPr lang="en-US">
                <a:ea typeface="+mn-lt"/>
                <a:cs typeface="+mn-lt"/>
              </a:rPr>
              <a:t>53,604 copies shared</a:t>
            </a:r>
            <a:endParaRPr lang="en-US" sz="1800">
              <a:ea typeface="Calibri"/>
              <a:cs typeface="Calibri"/>
            </a:endParaRPr>
          </a:p>
        </p:txBody>
      </p:sp>
    </p:spTree>
    <p:extLst>
      <p:ext uri="{BB962C8B-B14F-4D97-AF65-F5344CB8AC3E}">
        <p14:creationId xmlns:p14="http://schemas.microsoft.com/office/powerpoint/2010/main" val="3594345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C5BB425-B7F4-5DDE-2AFC-C689381EB289}"/>
              </a:ext>
            </a:extLst>
          </p:cNvPr>
          <p:cNvSpPr txBox="1">
            <a:spLocks/>
          </p:cNvSpPr>
          <p:nvPr/>
        </p:nvSpPr>
        <p:spPr>
          <a:xfrm>
            <a:off x="1669679" y="4117079"/>
            <a:ext cx="4292409" cy="815899"/>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4000" b="1">
                <a:latin typeface="Calibri"/>
                <a:ea typeface="Calibri Light"/>
                <a:cs typeface="Calibri Light"/>
              </a:rPr>
              <a:t>OpArt ILL data set: </a:t>
            </a:r>
            <a:endParaRPr lang="en-US" sz="4000" b="1">
              <a:latin typeface="Calibri"/>
              <a:ea typeface="Calibri"/>
              <a:cs typeface="Calibri"/>
            </a:endParaRPr>
          </a:p>
        </p:txBody>
      </p:sp>
      <p:pic>
        <p:nvPicPr>
          <p:cNvPr id="8" name="Picture 8" descr="Table&#10;&#10;Description automatically generated">
            <a:extLst>
              <a:ext uri="{FF2B5EF4-FFF2-40B4-BE49-F238E27FC236}">
                <a16:creationId xmlns:a16="http://schemas.microsoft.com/office/drawing/2014/main" id="{5C157574-2FEC-087E-8915-0B934EAB359B}"/>
              </a:ext>
            </a:extLst>
          </p:cNvPr>
          <p:cNvPicPr>
            <a:picLocks noChangeAspect="1"/>
          </p:cNvPicPr>
          <p:nvPr/>
        </p:nvPicPr>
        <p:blipFill>
          <a:blip r:embed="rId3"/>
          <a:stretch>
            <a:fillRect/>
          </a:stretch>
        </p:blipFill>
        <p:spPr>
          <a:xfrm>
            <a:off x="1845669" y="373144"/>
            <a:ext cx="8254651" cy="3572258"/>
          </a:xfrm>
          <a:prstGeom prst="rect">
            <a:avLst/>
          </a:prstGeom>
        </p:spPr>
      </p:pic>
      <p:sp>
        <p:nvSpPr>
          <p:cNvPr id="2" name="TextBox 1">
            <a:extLst>
              <a:ext uri="{FF2B5EF4-FFF2-40B4-BE49-F238E27FC236}">
                <a16:creationId xmlns:a16="http://schemas.microsoft.com/office/drawing/2014/main" id="{E2D8D1A1-F057-65E5-BFF1-56F7CEC718AF}"/>
              </a:ext>
            </a:extLst>
          </p:cNvPr>
          <p:cNvSpPr txBox="1"/>
          <p:nvPr/>
        </p:nvSpPr>
        <p:spPr>
          <a:xfrm>
            <a:off x="2245359" y="5765800"/>
            <a:ext cx="180975" cy="3619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3" name="TextBox 2">
            <a:extLst>
              <a:ext uri="{FF2B5EF4-FFF2-40B4-BE49-F238E27FC236}">
                <a16:creationId xmlns:a16="http://schemas.microsoft.com/office/drawing/2014/main" id="{5DA8DCDF-0929-070D-4F31-1A6E596C6461}"/>
              </a:ext>
            </a:extLst>
          </p:cNvPr>
          <p:cNvSpPr txBox="1"/>
          <p:nvPr/>
        </p:nvSpPr>
        <p:spPr>
          <a:xfrm>
            <a:off x="1841499" y="4170680"/>
            <a:ext cx="8715375"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rgbClr val="000000"/>
                </a:solidFill>
                <a:latin typeface="Calibri"/>
                <a:ea typeface="Arial"/>
                <a:cs typeface="Arial"/>
              </a:rPr>
              <a:t>                                                 </a:t>
            </a:r>
            <a:r>
              <a:rPr lang="en-US" sz="2800" b="0" i="0" u="none" strike="noStrike">
                <a:solidFill>
                  <a:srgbClr val="000000"/>
                </a:solidFill>
                <a:latin typeface="Calibri"/>
                <a:ea typeface="Arial"/>
                <a:cs typeface="Arial"/>
              </a:rPr>
              <a:t>5 years of </a:t>
            </a:r>
            <a:r>
              <a:rPr lang="en-US" sz="2800" b="0" i="0" u="none" strike="noStrike" err="1">
                <a:solidFill>
                  <a:srgbClr val="000000"/>
                </a:solidFill>
                <a:latin typeface="Calibri"/>
                <a:ea typeface="Arial"/>
                <a:cs typeface="Arial"/>
              </a:rPr>
              <a:t>WorldShare</a:t>
            </a:r>
            <a:r>
              <a:rPr lang="en-US" sz="2800" b="0" i="0" u="none" strike="noStrike">
                <a:solidFill>
                  <a:srgbClr val="000000"/>
                </a:solidFill>
                <a:latin typeface="Calibri"/>
                <a:ea typeface="Arial"/>
                <a:cs typeface="Arial"/>
              </a:rPr>
              <a:t> ILL data with a Proxy Group member as borrower or lender</a:t>
            </a:r>
            <a:r>
              <a:rPr lang="en-US" sz="2800" b="0" i="0">
                <a:latin typeface="Calibri"/>
                <a:ea typeface="Arial"/>
                <a:cs typeface="Arial"/>
              </a:rPr>
              <a:t>​</a:t>
            </a:r>
            <a:endParaRPr lang="en-US" sz="2800">
              <a:cs typeface="Calibri"/>
            </a:endParaRPr>
          </a:p>
        </p:txBody>
      </p:sp>
      <p:sp>
        <p:nvSpPr>
          <p:cNvPr id="6" name="Content Placeholder 2">
            <a:extLst>
              <a:ext uri="{FF2B5EF4-FFF2-40B4-BE49-F238E27FC236}">
                <a16:creationId xmlns:a16="http://schemas.microsoft.com/office/drawing/2014/main" id="{D8404894-0037-8E6E-2666-77F30BA75C00}"/>
              </a:ext>
            </a:extLst>
          </p:cNvPr>
          <p:cNvSpPr txBox="1">
            <a:spLocks/>
          </p:cNvSpPr>
          <p:nvPr/>
        </p:nvSpPr>
        <p:spPr>
          <a:xfrm>
            <a:off x="1453166" y="5198912"/>
            <a:ext cx="5038190" cy="155228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ct val="20000"/>
              </a:spcBef>
            </a:pPr>
            <a:r>
              <a:rPr lang="en-US">
                <a:ea typeface="+mn-lt"/>
                <a:cs typeface="+mn-lt"/>
              </a:rPr>
              <a:t>158,566 total filled transactions</a:t>
            </a:r>
            <a:endParaRPr lang="en-US"/>
          </a:p>
          <a:p>
            <a:pPr lvl="2">
              <a:spcBef>
                <a:spcPct val="20000"/>
              </a:spcBef>
            </a:pPr>
            <a:r>
              <a:rPr lang="en-US">
                <a:ea typeface="+mn-lt"/>
                <a:cs typeface="+mn-lt"/>
              </a:rPr>
              <a:t>104,962 originals shared</a:t>
            </a:r>
          </a:p>
          <a:p>
            <a:pPr lvl="2">
              <a:spcBef>
                <a:spcPct val="20000"/>
              </a:spcBef>
            </a:pPr>
            <a:r>
              <a:rPr lang="en-US">
                <a:ea typeface="+mn-lt"/>
                <a:cs typeface="+mn-lt"/>
              </a:rPr>
              <a:t>53,604 copies shared</a:t>
            </a:r>
            <a:endParaRPr lang="en-US" sz="1800">
              <a:ea typeface="Calibri"/>
              <a:cs typeface="Calibri"/>
            </a:endParaRPr>
          </a:p>
        </p:txBody>
      </p:sp>
      <p:sp>
        <p:nvSpPr>
          <p:cNvPr id="11" name="Content Placeholder 2">
            <a:extLst>
              <a:ext uri="{FF2B5EF4-FFF2-40B4-BE49-F238E27FC236}">
                <a16:creationId xmlns:a16="http://schemas.microsoft.com/office/drawing/2014/main" id="{4A53A12C-EC44-3187-1FA2-4228EB28E15E}"/>
              </a:ext>
            </a:extLst>
          </p:cNvPr>
          <p:cNvSpPr txBox="1">
            <a:spLocks/>
          </p:cNvSpPr>
          <p:nvPr/>
        </p:nvSpPr>
        <p:spPr>
          <a:xfrm>
            <a:off x="5832126" y="5198912"/>
            <a:ext cx="5987245" cy="122716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ct val="20000"/>
              </a:spcBef>
            </a:pPr>
            <a:r>
              <a:rPr lang="en-US">
                <a:ea typeface="Calibri"/>
                <a:cs typeface="Calibri"/>
              </a:rPr>
              <a:t>244,002 unfilled transactions</a:t>
            </a:r>
            <a:endParaRPr lang="en-US"/>
          </a:p>
          <a:p>
            <a:pPr lvl="2"/>
            <a:r>
              <a:rPr lang="en-US">
                <a:ea typeface="Calibri"/>
                <a:cs typeface="Calibri"/>
              </a:rPr>
              <a:t>60.7% eventually filled with 1st lender string</a:t>
            </a:r>
          </a:p>
          <a:p>
            <a:pPr lvl="2"/>
            <a:r>
              <a:rPr lang="en-US">
                <a:ea typeface="Calibri"/>
                <a:cs typeface="Calibri"/>
              </a:rPr>
              <a:t>39.3% unfilled with 1st lender string</a:t>
            </a:r>
          </a:p>
        </p:txBody>
      </p:sp>
    </p:spTree>
    <p:extLst>
      <p:ext uri="{BB962C8B-B14F-4D97-AF65-F5344CB8AC3E}">
        <p14:creationId xmlns:p14="http://schemas.microsoft.com/office/powerpoint/2010/main" val="830292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4BB7C-2F5A-45C6-9949-F910A2C32D71}"/>
              </a:ext>
            </a:extLst>
          </p:cNvPr>
          <p:cNvSpPr>
            <a:spLocks noGrp="1"/>
          </p:cNvSpPr>
          <p:nvPr>
            <p:ph type="title"/>
          </p:nvPr>
        </p:nvSpPr>
        <p:spPr/>
        <p:txBody>
          <a:bodyPr>
            <a:normAutofit/>
          </a:bodyPr>
          <a:lstStyle/>
          <a:p>
            <a:r>
              <a:rPr lang="en-US" sz="3600" b="1">
                <a:latin typeface="+mn-lt"/>
              </a:rPr>
              <a:t>Proxy Group ILL activity on OCLC</a:t>
            </a:r>
          </a:p>
        </p:txBody>
      </p:sp>
      <p:graphicFrame>
        <p:nvGraphicFramePr>
          <p:cNvPr id="6" name="Content Placeholder 5">
            <a:extLst>
              <a:ext uri="{FF2B5EF4-FFF2-40B4-BE49-F238E27FC236}">
                <a16:creationId xmlns:a16="http://schemas.microsoft.com/office/drawing/2014/main" id="{7B9E4F32-F75B-4D9E-86AD-6CBE339E4481}"/>
              </a:ext>
            </a:extLst>
          </p:cNvPr>
          <p:cNvGraphicFramePr>
            <a:graphicFrameLocks noGrp="1"/>
          </p:cNvGraphicFramePr>
          <p:nvPr>
            <p:ph idx="1"/>
            <p:extLst>
              <p:ext uri="{D42A27DB-BD31-4B8C-83A1-F6EECF244321}">
                <p14:modId xmlns:p14="http://schemas.microsoft.com/office/powerpoint/2010/main" val="3050300464"/>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1EE99D0F-487B-4B65-935F-FA6EB4ACF4FF}"/>
              </a:ext>
            </a:extLst>
          </p:cNvPr>
          <p:cNvSpPr txBox="1"/>
          <p:nvPr/>
        </p:nvSpPr>
        <p:spPr>
          <a:xfrm>
            <a:off x="2681057" y="5117554"/>
            <a:ext cx="1464816" cy="369332"/>
          </a:xfrm>
          <a:prstGeom prst="rect">
            <a:avLst/>
          </a:prstGeom>
          <a:noFill/>
        </p:spPr>
        <p:txBody>
          <a:bodyPr wrap="square" rtlCol="0">
            <a:spAutoFit/>
          </a:bodyPr>
          <a:lstStyle/>
          <a:p>
            <a:r>
              <a:rPr lang="en-US"/>
              <a:t>N=158,566</a:t>
            </a:r>
          </a:p>
        </p:txBody>
      </p:sp>
      <p:sp>
        <p:nvSpPr>
          <p:cNvPr id="8" name="TextBox 7">
            <a:extLst>
              <a:ext uri="{FF2B5EF4-FFF2-40B4-BE49-F238E27FC236}">
                <a16:creationId xmlns:a16="http://schemas.microsoft.com/office/drawing/2014/main" id="{2A1C1F35-ADF9-4313-A917-B7A79203E21C}"/>
              </a:ext>
            </a:extLst>
          </p:cNvPr>
          <p:cNvSpPr txBox="1"/>
          <p:nvPr/>
        </p:nvSpPr>
        <p:spPr>
          <a:xfrm>
            <a:off x="8327254" y="3195960"/>
            <a:ext cx="3026546" cy="923330"/>
          </a:xfrm>
          <a:prstGeom prst="rect">
            <a:avLst/>
          </a:prstGeom>
          <a:noFill/>
          <a:ln w="28575">
            <a:solidFill>
              <a:schemeClr val="tx1"/>
            </a:solidFill>
          </a:ln>
        </p:spPr>
        <p:txBody>
          <a:bodyPr wrap="square" lIns="91440" tIns="45720" rIns="91440" bIns="45720" rtlCol="0" anchor="t">
            <a:spAutoFit/>
          </a:bodyPr>
          <a:lstStyle/>
          <a:p>
            <a:r>
              <a:rPr lang="en-US" b="1">
                <a:solidFill>
                  <a:schemeClr val="accent1">
                    <a:lumMod val="75000"/>
                  </a:schemeClr>
                </a:solidFill>
              </a:rPr>
              <a:t>Shared within proxy: 15.1%</a:t>
            </a:r>
            <a:endParaRPr lang="en-US" b="1">
              <a:solidFill>
                <a:schemeClr val="accent1">
                  <a:lumMod val="75000"/>
                </a:schemeClr>
              </a:solidFill>
              <a:cs typeface="Calibri"/>
            </a:endParaRPr>
          </a:p>
          <a:p>
            <a:r>
              <a:rPr lang="en-US" b="1">
                <a:solidFill>
                  <a:schemeClr val="accent2">
                    <a:lumMod val="75000"/>
                  </a:schemeClr>
                </a:solidFill>
              </a:rPr>
              <a:t>Proxy borrower only: 47.7%</a:t>
            </a:r>
            <a:endParaRPr lang="en-US" b="1">
              <a:solidFill>
                <a:schemeClr val="accent2">
                  <a:lumMod val="75000"/>
                </a:schemeClr>
              </a:solidFill>
              <a:cs typeface="Calibri"/>
            </a:endParaRPr>
          </a:p>
          <a:p>
            <a:r>
              <a:rPr lang="en-US" b="1">
                <a:solidFill>
                  <a:schemeClr val="bg1">
                    <a:lumMod val="50000"/>
                  </a:schemeClr>
                </a:solidFill>
              </a:rPr>
              <a:t>Proxy lender only: 37.2%</a:t>
            </a:r>
            <a:endParaRPr lang="en-US" b="1">
              <a:solidFill>
                <a:schemeClr val="bg1">
                  <a:lumMod val="50000"/>
                </a:schemeClr>
              </a:solidFill>
              <a:cs typeface="Calibri"/>
            </a:endParaRPr>
          </a:p>
        </p:txBody>
      </p:sp>
      <p:sp>
        <p:nvSpPr>
          <p:cNvPr id="3" name="TextBox 2">
            <a:extLst>
              <a:ext uri="{FF2B5EF4-FFF2-40B4-BE49-F238E27FC236}">
                <a16:creationId xmlns:a16="http://schemas.microsoft.com/office/drawing/2014/main" id="{4BE422C4-EFBC-AA28-A6B2-34C7AA058E64}"/>
              </a:ext>
            </a:extLst>
          </p:cNvPr>
          <p:cNvSpPr txBox="1"/>
          <p:nvPr/>
        </p:nvSpPr>
        <p:spPr>
          <a:xfrm>
            <a:off x="791296" y="3949154"/>
            <a:ext cx="3059936" cy="707886"/>
          </a:xfrm>
          <a:prstGeom prst="rect">
            <a:avLst/>
          </a:prstGeom>
          <a:noFill/>
          <a:ln w="28575">
            <a:solidFill>
              <a:schemeClr val="tx1"/>
            </a:solidFill>
          </a:ln>
        </p:spPr>
        <p:txBody>
          <a:bodyPr wrap="square" lIns="91440" tIns="45720" rIns="91440" bIns="45720" rtlCol="0" anchor="t">
            <a:spAutoFit/>
          </a:bodyPr>
          <a:lstStyle/>
          <a:p>
            <a:r>
              <a:rPr lang="en-US" sz="2000"/>
              <a:t>50 of 85 Proxy Group members used </a:t>
            </a:r>
            <a:r>
              <a:rPr lang="en-US" sz="2000">
                <a:cs typeface="Calibri"/>
              </a:rPr>
              <a:t>OCLC ILL </a:t>
            </a:r>
          </a:p>
        </p:txBody>
      </p:sp>
    </p:spTree>
    <p:extLst>
      <p:ext uri="{BB962C8B-B14F-4D97-AF65-F5344CB8AC3E}">
        <p14:creationId xmlns:p14="http://schemas.microsoft.com/office/powerpoint/2010/main" val="3786792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3F9DA857-2F06-2017-2EFE-44FD63ED5870}"/>
              </a:ext>
            </a:extLst>
          </p:cNvPr>
          <p:cNvSpPr>
            <a:spLocks noGrp="1"/>
          </p:cNvSpPr>
          <p:nvPr>
            <p:ph sz="half" idx="1"/>
          </p:nvPr>
        </p:nvSpPr>
        <p:spPr/>
        <p:txBody>
          <a:bodyPr vert="horz" lIns="91440" tIns="45720" rIns="91440" bIns="45720" rtlCol="0" anchor="t">
            <a:normAutofit/>
          </a:bodyPr>
          <a:lstStyle/>
          <a:p>
            <a:r>
              <a:rPr lang="en-US">
                <a:cs typeface="Calibri"/>
              </a:rPr>
              <a:t>Art research libraries' borrowing patterns resemble their collecting patterns</a:t>
            </a:r>
            <a:endParaRPr lang="en-US"/>
          </a:p>
        </p:txBody>
      </p:sp>
      <p:sp>
        <p:nvSpPr>
          <p:cNvPr id="12" name="Content Placeholder 9">
            <a:extLst>
              <a:ext uri="{FF2B5EF4-FFF2-40B4-BE49-F238E27FC236}">
                <a16:creationId xmlns:a16="http://schemas.microsoft.com/office/drawing/2014/main" id="{CDFE84C8-FB04-5E42-7FAF-67A56C91DB3E}"/>
              </a:ext>
            </a:extLst>
          </p:cNvPr>
          <p:cNvSpPr txBox="1">
            <a:spLocks/>
          </p:cNvSpPr>
          <p:nvPr/>
        </p:nvSpPr>
        <p:spPr>
          <a:xfrm>
            <a:off x="6151880" y="1825625"/>
            <a:ext cx="3964577" cy="45037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cs typeface="Calibri"/>
              </a:rPr>
              <a:t>Subject</a:t>
            </a:r>
            <a:endParaRPr lang="en-US" b="1">
              <a:cs typeface="Calibri"/>
            </a:endParaRPr>
          </a:p>
          <a:p>
            <a:r>
              <a:rPr lang="en-US">
                <a:cs typeface="Calibri"/>
              </a:rPr>
              <a:t>Format</a:t>
            </a:r>
            <a:endParaRPr lang="en-US"/>
          </a:p>
          <a:p>
            <a:r>
              <a:rPr lang="en-US">
                <a:cs typeface="Calibri"/>
              </a:rPr>
              <a:t>Language</a:t>
            </a:r>
          </a:p>
          <a:p>
            <a:r>
              <a:rPr lang="en-US">
                <a:cs typeface="Calibri"/>
              </a:rPr>
              <a:t>Publication date</a:t>
            </a:r>
          </a:p>
          <a:p>
            <a:r>
              <a:rPr lang="en-US">
                <a:cs typeface="Calibri"/>
              </a:rPr>
              <a:t>Special categories</a:t>
            </a:r>
          </a:p>
          <a:p>
            <a:r>
              <a:rPr lang="en-US">
                <a:cs typeface="Calibri"/>
              </a:rPr>
              <a:t>Relative scarcity</a:t>
            </a:r>
          </a:p>
          <a:p>
            <a:r>
              <a:rPr lang="en-US">
                <a:cs typeface="Calibri"/>
              </a:rPr>
              <a:t>P vs E</a:t>
            </a:r>
          </a:p>
          <a:p>
            <a:endParaRPr lang="en-US">
              <a:cs typeface="Calibri"/>
            </a:endParaRPr>
          </a:p>
        </p:txBody>
      </p:sp>
      <p:pic>
        <p:nvPicPr>
          <p:cNvPr id="14" name="Picture 14" descr="Check Correct Green - Free vector graphic on Pixabay">
            <a:extLst>
              <a:ext uri="{FF2B5EF4-FFF2-40B4-BE49-F238E27FC236}">
                <a16:creationId xmlns:a16="http://schemas.microsoft.com/office/drawing/2014/main" id="{E544FAFF-38EA-6F84-BA7A-A14D26460080}"/>
              </a:ext>
            </a:extLst>
          </p:cNvPr>
          <p:cNvPicPr>
            <a:picLocks noChangeAspect="1"/>
          </p:cNvPicPr>
          <p:nvPr/>
        </p:nvPicPr>
        <p:blipFill>
          <a:blip r:embed="rId3"/>
          <a:stretch>
            <a:fillRect/>
          </a:stretch>
        </p:blipFill>
        <p:spPr>
          <a:xfrm>
            <a:off x="7598228" y="1608593"/>
            <a:ext cx="533401" cy="592813"/>
          </a:xfrm>
          <a:prstGeom prst="rect">
            <a:avLst/>
          </a:prstGeom>
        </p:spPr>
      </p:pic>
      <p:pic>
        <p:nvPicPr>
          <p:cNvPr id="15" name="Picture 14" descr="Check Correct Green - Free vector graphic on Pixabay">
            <a:extLst>
              <a:ext uri="{FF2B5EF4-FFF2-40B4-BE49-F238E27FC236}">
                <a16:creationId xmlns:a16="http://schemas.microsoft.com/office/drawing/2014/main" id="{EA3D5FF7-027F-4BEE-D7F2-4216BE91EEE2}"/>
              </a:ext>
            </a:extLst>
          </p:cNvPr>
          <p:cNvPicPr>
            <a:picLocks noChangeAspect="1"/>
          </p:cNvPicPr>
          <p:nvPr/>
        </p:nvPicPr>
        <p:blipFill>
          <a:blip r:embed="rId3"/>
          <a:stretch>
            <a:fillRect/>
          </a:stretch>
        </p:blipFill>
        <p:spPr>
          <a:xfrm>
            <a:off x="8891838" y="3134381"/>
            <a:ext cx="501190" cy="561052"/>
          </a:xfrm>
          <a:prstGeom prst="rect">
            <a:avLst/>
          </a:prstGeom>
        </p:spPr>
      </p:pic>
      <p:pic>
        <p:nvPicPr>
          <p:cNvPr id="16" name="Picture 15" descr="Check Correct Green - Free vector graphic on Pixabay">
            <a:extLst>
              <a:ext uri="{FF2B5EF4-FFF2-40B4-BE49-F238E27FC236}">
                <a16:creationId xmlns:a16="http://schemas.microsoft.com/office/drawing/2014/main" id="{C134A96F-472B-920A-1034-05ACFB469BB3}"/>
              </a:ext>
            </a:extLst>
          </p:cNvPr>
          <p:cNvPicPr>
            <a:picLocks noChangeAspect="1"/>
          </p:cNvPicPr>
          <p:nvPr/>
        </p:nvPicPr>
        <p:blipFill>
          <a:blip r:embed="rId3"/>
          <a:stretch>
            <a:fillRect/>
          </a:stretch>
        </p:blipFill>
        <p:spPr>
          <a:xfrm>
            <a:off x="9067799" y="3639745"/>
            <a:ext cx="576942" cy="553746"/>
          </a:xfrm>
          <a:prstGeom prst="rect">
            <a:avLst/>
          </a:prstGeom>
        </p:spPr>
      </p:pic>
      <p:pic>
        <p:nvPicPr>
          <p:cNvPr id="17" name="Picture 16" descr="Check Correct Green - Free vector graphic on Pixabay">
            <a:extLst>
              <a:ext uri="{FF2B5EF4-FFF2-40B4-BE49-F238E27FC236}">
                <a16:creationId xmlns:a16="http://schemas.microsoft.com/office/drawing/2014/main" id="{6C9A19B7-8770-FFA5-D368-5329E8A7A7E9}"/>
              </a:ext>
            </a:extLst>
          </p:cNvPr>
          <p:cNvPicPr>
            <a:picLocks noChangeAspect="1"/>
          </p:cNvPicPr>
          <p:nvPr/>
        </p:nvPicPr>
        <p:blipFill>
          <a:blip r:embed="rId3"/>
          <a:stretch>
            <a:fillRect/>
          </a:stretch>
        </p:blipFill>
        <p:spPr>
          <a:xfrm>
            <a:off x="8850086" y="4303326"/>
            <a:ext cx="590064" cy="499764"/>
          </a:xfrm>
          <a:prstGeom prst="rect">
            <a:avLst/>
          </a:prstGeom>
        </p:spPr>
      </p:pic>
      <p:pic>
        <p:nvPicPr>
          <p:cNvPr id="18" name="Picture 17" descr="Check Correct Green - Free vector graphic on Pixabay">
            <a:extLst>
              <a:ext uri="{FF2B5EF4-FFF2-40B4-BE49-F238E27FC236}">
                <a16:creationId xmlns:a16="http://schemas.microsoft.com/office/drawing/2014/main" id="{94E15C40-F256-7080-D576-50835B1CC3FA}"/>
              </a:ext>
            </a:extLst>
          </p:cNvPr>
          <p:cNvPicPr>
            <a:picLocks noChangeAspect="1"/>
          </p:cNvPicPr>
          <p:nvPr/>
        </p:nvPicPr>
        <p:blipFill>
          <a:blip r:embed="rId3"/>
          <a:stretch>
            <a:fillRect/>
          </a:stretch>
        </p:blipFill>
        <p:spPr>
          <a:xfrm rot="-180000">
            <a:off x="7873302" y="2613134"/>
            <a:ext cx="522514" cy="592815"/>
          </a:xfrm>
          <a:prstGeom prst="rect">
            <a:avLst/>
          </a:prstGeom>
        </p:spPr>
      </p:pic>
      <p:pic>
        <p:nvPicPr>
          <p:cNvPr id="20" name="Picture 19" descr="Check Correct Green - Free vector graphic on Pixabay">
            <a:extLst>
              <a:ext uri="{FF2B5EF4-FFF2-40B4-BE49-F238E27FC236}">
                <a16:creationId xmlns:a16="http://schemas.microsoft.com/office/drawing/2014/main" id="{CFDFAE75-809A-D32A-4845-DA68A0650518}"/>
              </a:ext>
            </a:extLst>
          </p:cNvPr>
          <p:cNvPicPr>
            <a:picLocks noChangeAspect="1"/>
          </p:cNvPicPr>
          <p:nvPr/>
        </p:nvPicPr>
        <p:blipFill>
          <a:blip r:embed="rId3"/>
          <a:stretch>
            <a:fillRect/>
          </a:stretch>
        </p:blipFill>
        <p:spPr>
          <a:xfrm>
            <a:off x="7685313" y="2087563"/>
            <a:ext cx="511628" cy="581928"/>
          </a:xfrm>
          <a:prstGeom prst="rect">
            <a:avLst/>
          </a:prstGeom>
        </p:spPr>
      </p:pic>
      <p:pic>
        <p:nvPicPr>
          <p:cNvPr id="21" name="Picture 21">
            <a:extLst>
              <a:ext uri="{FF2B5EF4-FFF2-40B4-BE49-F238E27FC236}">
                <a16:creationId xmlns:a16="http://schemas.microsoft.com/office/drawing/2014/main" id="{419819CC-AFCF-D063-6C12-9F3046E1CBF4}"/>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7444171" y="4802519"/>
            <a:ext cx="580311" cy="580309"/>
          </a:xfrm>
          <a:prstGeom prst="rect">
            <a:avLst/>
          </a:prstGeom>
        </p:spPr>
      </p:pic>
      <p:sp>
        <p:nvSpPr>
          <p:cNvPr id="3" name="TextBox 2">
            <a:extLst>
              <a:ext uri="{FF2B5EF4-FFF2-40B4-BE49-F238E27FC236}">
                <a16:creationId xmlns:a16="http://schemas.microsoft.com/office/drawing/2014/main" id="{99B8DBF1-6197-243D-213D-58ABC52BD9E9}"/>
              </a:ext>
            </a:extLst>
          </p:cNvPr>
          <p:cNvSpPr txBox="1"/>
          <p:nvPr/>
        </p:nvSpPr>
        <p:spPr>
          <a:xfrm>
            <a:off x="6325643" y="5668027"/>
            <a:ext cx="442729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cs typeface="Calibri"/>
              </a:rPr>
              <a:t>Collect 43% E, shared 3.7% E</a:t>
            </a:r>
          </a:p>
        </p:txBody>
      </p:sp>
      <p:sp>
        <p:nvSpPr>
          <p:cNvPr id="7" name="Title 1">
            <a:extLst>
              <a:ext uri="{FF2B5EF4-FFF2-40B4-BE49-F238E27FC236}">
                <a16:creationId xmlns:a16="http://schemas.microsoft.com/office/drawing/2014/main" id="{A2CA8887-CFC5-8491-F368-65F18BCEA1D3}"/>
              </a:ext>
            </a:extLst>
          </p:cNvPr>
          <p:cNvSpPr>
            <a:spLocks noGrp="1"/>
          </p:cNvSpPr>
          <p:nvPr>
            <p:ph type="title"/>
          </p:nvPr>
        </p:nvSpPr>
        <p:spPr>
          <a:xfrm>
            <a:off x="428397" y="365125"/>
            <a:ext cx="11447853" cy="1356043"/>
          </a:xfrm>
        </p:spPr>
        <p:txBody>
          <a:bodyPr>
            <a:normAutofit/>
          </a:bodyPr>
          <a:lstStyle/>
          <a:p>
            <a:r>
              <a:rPr lang="en-US" sz="4800" b="1">
                <a:latin typeface="+mn-lt"/>
              </a:rPr>
              <a:t>ILL analysis takeaways</a:t>
            </a:r>
            <a:endParaRPr lang="en-US" sz="4800">
              <a:cs typeface="Calibri Light"/>
            </a:endParaRPr>
          </a:p>
        </p:txBody>
      </p:sp>
    </p:spTree>
    <p:extLst>
      <p:ext uri="{BB962C8B-B14F-4D97-AF65-F5344CB8AC3E}">
        <p14:creationId xmlns:p14="http://schemas.microsoft.com/office/powerpoint/2010/main" val="3451899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Table&#10;&#10;Description automatically generated">
            <a:extLst>
              <a:ext uri="{FF2B5EF4-FFF2-40B4-BE49-F238E27FC236}">
                <a16:creationId xmlns:a16="http://schemas.microsoft.com/office/drawing/2014/main" id="{D3DB0E23-593A-CC19-78F9-AB92E089220F}"/>
              </a:ext>
            </a:extLst>
          </p:cNvPr>
          <p:cNvPicPr>
            <a:picLocks noChangeAspect="1"/>
          </p:cNvPicPr>
          <p:nvPr/>
        </p:nvPicPr>
        <p:blipFill>
          <a:blip r:embed="rId3"/>
          <a:stretch>
            <a:fillRect/>
          </a:stretch>
        </p:blipFill>
        <p:spPr>
          <a:xfrm>
            <a:off x="5425440" y="1711761"/>
            <a:ext cx="6451600" cy="4887357"/>
          </a:xfrm>
          <a:prstGeom prst="rect">
            <a:avLst/>
          </a:prstGeom>
        </p:spPr>
      </p:pic>
      <p:sp>
        <p:nvSpPr>
          <p:cNvPr id="10" name="Content Placeholder 9">
            <a:extLst>
              <a:ext uri="{FF2B5EF4-FFF2-40B4-BE49-F238E27FC236}">
                <a16:creationId xmlns:a16="http://schemas.microsoft.com/office/drawing/2014/main" id="{3F9DA857-2F06-2017-2EFE-44FD63ED5870}"/>
              </a:ext>
            </a:extLst>
          </p:cNvPr>
          <p:cNvSpPr>
            <a:spLocks noGrp="1"/>
          </p:cNvSpPr>
          <p:nvPr>
            <p:ph sz="half" idx="1"/>
          </p:nvPr>
        </p:nvSpPr>
        <p:spPr/>
        <p:txBody>
          <a:bodyPr vert="horz" lIns="91440" tIns="45720" rIns="91440" bIns="45720" rtlCol="0" anchor="t">
            <a:normAutofit/>
          </a:bodyPr>
          <a:lstStyle/>
          <a:p>
            <a:r>
              <a:rPr lang="en-US">
                <a:cs typeface="Calibri"/>
              </a:rPr>
              <a:t>Art research libraries' borrowing patterns resemble their collecting patterns</a:t>
            </a:r>
            <a:endParaRPr lang="en-US"/>
          </a:p>
        </p:txBody>
      </p:sp>
      <p:sp>
        <p:nvSpPr>
          <p:cNvPr id="7" name="Title 1">
            <a:extLst>
              <a:ext uri="{FF2B5EF4-FFF2-40B4-BE49-F238E27FC236}">
                <a16:creationId xmlns:a16="http://schemas.microsoft.com/office/drawing/2014/main" id="{210C4221-DA9D-8222-C911-14F25425A74A}"/>
              </a:ext>
            </a:extLst>
          </p:cNvPr>
          <p:cNvSpPr>
            <a:spLocks noGrp="1"/>
          </p:cNvSpPr>
          <p:nvPr>
            <p:ph type="title"/>
          </p:nvPr>
        </p:nvSpPr>
        <p:spPr>
          <a:xfrm>
            <a:off x="428397" y="365125"/>
            <a:ext cx="11447853" cy="1356043"/>
          </a:xfrm>
        </p:spPr>
        <p:txBody>
          <a:bodyPr>
            <a:normAutofit/>
          </a:bodyPr>
          <a:lstStyle/>
          <a:p>
            <a:r>
              <a:rPr lang="en-US" sz="4800" b="1">
                <a:latin typeface="+mn-lt"/>
              </a:rPr>
              <a:t>ILL analysis takeaways</a:t>
            </a:r>
            <a:endParaRPr lang="en-US" sz="4800">
              <a:cs typeface="Calibri Light"/>
            </a:endParaRPr>
          </a:p>
        </p:txBody>
      </p:sp>
    </p:spTree>
    <p:extLst>
      <p:ext uri="{BB962C8B-B14F-4D97-AF65-F5344CB8AC3E}">
        <p14:creationId xmlns:p14="http://schemas.microsoft.com/office/powerpoint/2010/main" val="735743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3F9DA857-2F06-2017-2EFE-44FD63ED5870}"/>
              </a:ext>
            </a:extLst>
          </p:cNvPr>
          <p:cNvSpPr>
            <a:spLocks noGrp="1"/>
          </p:cNvSpPr>
          <p:nvPr>
            <p:ph sz="half" idx="1"/>
          </p:nvPr>
        </p:nvSpPr>
        <p:spPr/>
        <p:txBody>
          <a:bodyPr vert="horz" lIns="91440" tIns="45720" rIns="91440" bIns="45720" rtlCol="0" anchor="t">
            <a:normAutofit/>
          </a:bodyPr>
          <a:lstStyle/>
          <a:p>
            <a:r>
              <a:rPr lang="en-US">
                <a:cs typeface="Calibri"/>
              </a:rPr>
              <a:t>Art research libraries' borrowing patterns resemble their collecting patterns</a:t>
            </a:r>
            <a:endParaRPr lang="en-US"/>
          </a:p>
        </p:txBody>
      </p:sp>
      <p:graphicFrame>
        <p:nvGraphicFramePr>
          <p:cNvPr id="4" name="Table 5">
            <a:extLst>
              <a:ext uri="{FF2B5EF4-FFF2-40B4-BE49-F238E27FC236}">
                <a16:creationId xmlns:a16="http://schemas.microsoft.com/office/drawing/2014/main" id="{92853A7A-C38B-1361-DEC4-5A5E377ED670}"/>
              </a:ext>
            </a:extLst>
          </p:cNvPr>
          <p:cNvGraphicFramePr>
            <a:graphicFrameLocks noGrp="1"/>
          </p:cNvGraphicFramePr>
          <p:nvPr/>
        </p:nvGraphicFramePr>
        <p:xfrm>
          <a:off x="6177280" y="1717040"/>
          <a:ext cx="5577824" cy="4865870"/>
        </p:xfrm>
        <a:graphic>
          <a:graphicData uri="http://schemas.openxmlformats.org/drawingml/2006/table">
            <a:tbl>
              <a:tblPr firstRow="1" bandRow="1">
                <a:tableStyleId>{5C22544A-7EE6-4342-B048-85BDC9FD1C3A}</a:tableStyleId>
              </a:tblPr>
              <a:tblGrid>
                <a:gridCol w="1394456">
                  <a:extLst>
                    <a:ext uri="{9D8B030D-6E8A-4147-A177-3AD203B41FA5}">
                      <a16:colId xmlns:a16="http://schemas.microsoft.com/office/drawing/2014/main" val="227121587"/>
                    </a:ext>
                  </a:extLst>
                </a:gridCol>
                <a:gridCol w="1361155">
                  <a:extLst>
                    <a:ext uri="{9D8B030D-6E8A-4147-A177-3AD203B41FA5}">
                      <a16:colId xmlns:a16="http://schemas.microsoft.com/office/drawing/2014/main" val="2202066040"/>
                    </a:ext>
                  </a:extLst>
                </a:gridCol>
                <a:gridCol w="1427757">
                  <a:extLst>
                    <a:ext uri="{9D8B030D-6E8A-4147-A177-3AD203B41FA5}">
                      <a16:colId xmlns:a16="http://schemas.microsoft.com/office/drawing/2014/main" val="1610518321"/>
                    </a:ext>
                  </a:extLst>
                </a:gridCol>
                <a:gridCol w="1394456">
                  <a:extLst>
                    <a:ext uri="{9D8B030D-6E8A-4147-A177-3AD203B41FA5}">
                      <a16:colId xmlns:a16="http://schemas.microsoft.com/office/drawing/2014/main" val="2066507677"/>
                    </a:ext>
                  </a:extLst>
                </a:gridCol>
              </a:tblGrid>
              <a:tr h="422579">
                <a:tc>
                  <a:txBody>
                    <a:bodyPr/>
                    <a:lstStyle/>
                    <a:p>
                      <a:pPr lvl="0" algn="l">
                        <a:lnSpc>
                          <a:spcPct val="100000"/>
                        </a:lnSpc>
                        <a:spcBef>
                          <a:spcPts val="0"/>
                        </a:spcBef>
                        <a:spcAft>
                          <a:spcPts val="0"/>
                        </a:spcAft>
                        <a:buNone/>
                      </a:pPr>
                      <a:r>
                        <a:rPr lang="en-US" sz="1800" b="1" i="0" u="none" strike="noStrike" noProof="0">
                          <a:latin typeface="Calibri"/>
                        </a:rPr>
                        <a:t>All transactions</a:t>
                      </a:r>
                    </a:p>
                  </a:txBody>
                  <a:tcPr/>
                </a:tc>
                <a:tc>
                  <a:txBody>
                    <a:bodyPr/>
                    <a:lstStyle/>
                    <a:p>
                      <a:r>
                        <a:rPr lang="en-US"/>
                        <a:t>Within Proxy</a:t>
                      </a:r>
                    </a:p>
                  </a:txBody>
                  <a:tcPr/>
                </a:tc>
                <a:tc>
                  <a:txBody>
                    <a:bodyPr/>
                    <a:lstStyle/>
                    <a:p>
                      <a:r>
                        <a:rPr lang="en-US"/>
                        <a:t>Proxy Borr from Non</a:t>
                      </a:r>
                    </a:p>
                  </a:txBody>
                  <a:tcPr/>
                </a:tc>
                <a:tc>
                  <a:txBody>
                    <a:bodyPr/>
                    <a:lstStyle/>
                    <a:p>
                      <a:r>
                        <a:rPr lang="en-US"/>
                        <a:t>Proxy Lend to Non</a:t>
                      </a:r>
                    </a:p>
                  </a:txBody>
                  <a:tcPr/>
                </a:tc>
                <a:extLst>
                  <a:ext uri="{0D108BD9-81ED-4DB2-BD59-A6C34878D82A}">
                    <a16:rowId xmlns:a16="http://schemas.microsoft.com/office/drawing/2014/main" val="3526708556"/>
                  </a:ext>
                </a:extLst>
              </a:tr>
              <a:tr h="422579">
                <a:tc>
                  <a:txBody>
                    <a:bodyPr/>
                    <a:lstStyle/>
                    <a:p>
                      <a:r>
                        <a:rPr lang="en-US"/>
                        <a:t>N (18.0%)</a:t>
                      </a:r>
                    </a:p>
                  </a:txBody>
                  <a:tcPr/>
                </a:tc>
                <a:tc>
                  <a:txBody>
                    <a:bodyPr/>
                    <a:lstStyle/>
                    <a:p>
                      <a:r>
                        <a:rPr lang="en-US"/>
                        <a:t>N (31.1%)</a:t>
                      </a:r>
                    </a:p>
                  </a:txBody>
                  <a:tcPr/>
                </a:tc>
                <a:tc>
                  <a:txBody>
                    <a:bodyPr/>
                    <a:lstStyle/>
                    <a:p>
                      <a:r>
                        <a:rPr lang="en-US"/>
                        <a:t>N (10.2%)</a:t>
                      </a:r>
                    </a:p>
                  </a:txBody>
                  <a:tcPr/>
                </a:tc>
                <a:tc>
                  <a:txBody>
                    <a:bodyPr/>
                    <a:lstStyle/>
                    <a:p>
                      <a:r>
                        <a:rPr lang="en-US"/>
                        <a:t>N (23.6%)</a:t>
                      </a:r>
                    </a:p>
                  </a:txBody>
                  <a:tcPr/>
                </a:tc>
                <a:extLst>
                  <a:ext uri="{0D108BD9-81ED-4DB2-BD59-A6C34878D82A}">
                    <a16:rowId xmlns:a16="http://schemas.microsoft.com/office/drawing/2014/main" val="3208736880"/>
                  </a:ext>
                </a:extLst>
              </a:tr>
              <a:tr h="422579">
                <a:tc>
                  <a:txBody>
                    <a:bodyPr/>
                    <a:lstStyle/>
                    <a:p>
                      <a:r>
                        <a:rPr lang="en-US"/>
                        <a:t>ND (9.0%)</a:t>
                      </a:r>
                    </a:p>
                  </a:txBody>
                  <a:tcPr/>
                </a:tc>
                <a:tc>
                  <a:txBody>
                    <a:bodyPr/>
                    <a:lstStyle/>
                    <a:p>
                      <a:r>
                        <a:rPr lang="en-US"/>
                        <a:t>ND (18.7%)</a:t>
                      </a:r>
                    </a:p>
                  </a:txBody>
                  <a:tcPr/>
                </a:tc>
                <a:tc>
                  <a:txBody>
                    <a:bodyPr/>
                    <a:lstStyle/>
                    <a:p>
                      <a:r>
                        <a:rPr lang="en-US"/>
                        <a:t>ND (6.2%)</a:t>
                      </a:r>
                    </a:p>
                  </a:txBody>
                  <a:tcPr/>
                </a:tc>
                <a:tc>
                  <a:txBody>
                    <a:bodyPr/>
                    <a:lstStyle/>
                    <a:p>
                      <a:r>
                        <a:rPr lang="en-US"/>
                        <a:t>ND (8.9%)</a:t>
                      </a:r>
                    </a:p>
                  </a:txBody>
                  <a:tcPr/>
                </a:tc>
                <a:extLst>
                  <a:ext uri="{0D108BD9-81ED-4DB2-BD59-A6C34878D82A}">
                    <a16:rowId xmlns:a16="http://schemas.microsoft.com/office/drawing/2014/main" val="2327464320"/>
                  </a:ext>
                </a:extLst>
              </a:tr>
              <a:tr h="422579">
                <a:tc>
                  <a:txBody>
                    <a:bodyPr/>
                    <a:lstStyle/>
                    <a:p>
                      <a:r>
                        <a:rPr lang="en-US"/>
                        <a:t>NK (5.3%)</a:t>
                      </a:r>
                    </a:p>
                  </a:txBody>
                  <a:tcPr/>
                </a:tc>
                <a:tc>
                  <a:txBody>
                    <a:bodyPr/>
                    <a:lstStyle/>
                    <a:p>
                      <a:r>
                        <a:rPr lang="en-US"/>
                        <a:t>NK (7.7%)</a:t>
                      </a:r>
                    </a:p>
                  </a:txBody>
                  <a:tcPr/>
                </a:tc>
                <a:tc>
                  <a:txBody>
                    <a:bodyPr/>
                    <a:lstStyle/>
                    <a:p>
                      <a:endParaRPr lang="en-US"/>
                    </a:p>
                  </a:txBody>
                  <a:tcPr/>
                </a:tc>
                <a:tc>
                  <a:txBody>
                    <a:bodyPr/>
                    <a:lstStyle/>
                    <a:p>
                      <a:r>
                        <a:rPr lang="en-US"/>
                        <a:t>NK (8.3%)</a:t>
                      </a:r>
                    </a:p>
                  </a:txBody>
                  <a:tcPr/>
                </a:tc>
                <a:extLst>
                  <a:ext uri="{0D108BD9-81ED-4DB2-BD59-A6C34878D82A}">
                    <a16:rowId xmlns:a16="http://schemas.microsoft.com/office/drawing/2014/main" val="2657412584"/>
                  </a:ext>
                </a:extLst>
              </a:tr>
              <a:tr h="422579">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072568971"/>
                  </a:ext>
                </a:extLst>
              </a:tr>
              <a:tr h="422579">
                <a:tc>
                  <a:txBody>
                    <a:bodyPr/>
                    <a:lstStyle/>
                    <a:p>
                      <a:endParaRPr lang="en-US"/>
                    </a:p>
                  </a:txBody>
                  <a:tcPr/>
                </a:tc>
                <a:tc>
                  <a:txBody>
                    <a:bodyPr/>
                    <a:lstStyle/>
                    <a:p>
                      <a:endParaRPr lang="en-US"/>
                    </a:p>
                  </a:txBody>
                  <a:tcPr/>
                </a:tc>
                <a:tc>
                  <a:txBody>
                    <a:bodyPr/>
                    <a:lstStyle/>
                    <a:p>
                      <a:r>
                        <a:rPr lang="en-US"/>
                        <a:t>NK (2.5%)</a:t>
                      </a:r>
                    </a:p>
                  </a:txBody>
                  <a:tcPr/>
                </a:tc>
                <a:tc>
                  <a:txBody>
                    <a:bodyPr/>
                    <a:lstStyle/>
                    <a:p>
                      <a:endParaRPr lang="en-US"/>
                    </a:p>
                  </a:txBody>
                  <a:tcPr/>
                </a:tc>
                <a:extLst>
                  <a:ext uri="{0D108BD9-81ED-4DB2-BD59-A6C34878D82A}">
                    <a16:rowId xmlns:a16="http://schemas.microsoft.com/office/drawing/2014/main" val="1289643179"/>
                  </a:ext>
                </a:extLst>
              </a:tr>
              <a:tr h="422579">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23306923"/>
                  </a:ext>
                </a:extLst>
              </a:tr>
              <a:tr h="422579">
                <a:tc>
                  <a:txBody>
                    <a:bodyPr/>
                    <a:lstStyle/>
                    <a:p>
                      <a:pPr lvl="0">
                        <a:buNone/>
                      </a:pPr>
                      <a:endParaRPr lang="en-US"/>
                    </a:p>
                  </a:txBody>
                  <a:tcPr/>
                </a:tc>
                <a:tc>
                  <a:txBody>
                    <a:bodyPr/>
                    <a:lstStyle/>
                    <a:p>
                      <a:pPr lvl="0">
                        <a:buNone/>
                      </a:pPr>
                      <a:endParaRPr lang="en-US"/>
                    </a:p>
                  </a:txBody>
                  <a:tcPr/>
                </a:tc>
                <a:tc>
                  <a:txBody>
                    <a:bodyPr/>
                    <a:lstStyle/>
                    <a:p>
                      <a:pPr lvl="0">
                        <a:buNone/>
                      </a:pPr>
                      <a:endParaRPr lang="en-US"/>
                    </a:p>
                  </a:txBody>
                  <a:tcPr/>
                </a:tc>
                <a:tc>
                  <a:txBody>
                    <a:bodyPr/>
                    <a:lstStyle/>
                    <a:p>
                      <a:pPr lvl="0">
                        <a:buNone/>
                      </a:pPr>
                      <a:endParaRPr lang="en-US"/>
                    </a:p>
                  </a:txBody>
                  <a:tcPr/>
                </a:tc>
                <a:extLst>
                  <a:ext uri="{0D108BD9-81ED-4DB2-BD59-A6C34878D82A}">
                    <a16:rowId xmlns:a16="http://schemas.microsoft.com/office/drawing/2014/main" val="1011424908"/>
                  </a:ext>
                </a:extLst>
              </a:tr>
              <a:tr h="422579">
                <a:tc>
                  <a:txBody>
                    <a:bodyPr/>
                    <a:lstStyle/>
                    <a:p>
                      <a:pPr lvl="0">
                        <a:buNone/>
                      </a:pPr>
                      <a:endParaRPr lang="en-US"/>
                    </a:p>
                  </a:txBody>
                  <a:tcPr/>
                </a:tc>
                <a:tc>
                  <a:txBody>
                    <a:bodyPr/>
                    <a:lstStyle/>
                    <a:p>
                      <a:pPr lvl="0">
                        <a:buNone/>
                      </a:pPr>
                      <a:endParaRPr lang="en-US"/>
                    </a:p>
                  </a:txBody>
                  <a:tcPr/>
                </a:tc>
                <a:tc>
                  <a:txBody>
                    <a:bodyPr/>
                    <a:lstStyle/>
                    <a:p>
                      <a:pPr lvl="0">
                        <a:buNone/>
                      </a:pPr>
                      <a:endParaRPr lang="en-US"/>
                    </a:p>
                  </a:txBody>
                  <a:tcPr/>
                </a:tc>
                <a:tc>
                  <a:txBody>
                    <a:bodyPr/>
                    <a:lstStyle/>
                    <a:p>
                      <a:pPr lvl="0">
                        <a:buNone/>
                      </a:pPr>
                      <a:endParaRPr lang="en-US"/>
                    </a:p>
                  </a:txBody>
                  <a:tcPr/>
                </a:tc>
                <a:extLst>
                  <a:ext uri="{0D108BD9-81ED-4DB2-BD59-A6C34878D82A}">
                    <a16:rowId xmlns:a16="http://schemas.microsoft.com/office/drawing/2014/main" val="3920613055"/>
                  </a:ext>
                </a:extLst>
              </a:tr>
              <a:tr h="422579">
                <a:tc>
                  <a:txBody>
                    <a:bodyPr/>
                    <a:lstStyle/>
                    <a:p>
                      <a:pPr lvl="0">
                        <a:buNone/>
                      </a:pPr>
                      <a:endParaRPr lang="en-US"/>
                    </a:p>
                  </a:txBody>
                  <a:tcPr/>
                </a:tc>
                <a:tc>
                  <a:txBody>
                    <a:bodyPr/>
                    <a:lstStyle/>
                    <a:p>
                      <a:pPr lvl="0">
                        <a:buNone/>
                      </a:pPr>
                      <a:endParaRPr lang="en-US"/>
                    </a:p>
                  </a:txBody>
                  <a:tcPr/>
                </a:tc>
                <a:tc>
                  <a:txBody>
                    <a:bodyPr/>
                    <a:lstStyle/>
                    <a:p>
                      <a:pPr lvl="0">
                        <a:buNone/>
                      </a:pPr>
                      <a:endParaRPr lang="en-US"/>
                    </a:p>
                  </a:txBody>
                  <a:tcPr/>
                </a:tc>
                <a:tc>
                  <a:txBody>
                    <a:bodyPr/>
                    <a:lstStyle/>
                    <a:p>
                      <a:pPr lvl="0">
                        <a:buNone/>
                      </a:pPr>
                      <a:endParaRPr lang="en-US"/>
                    </a:p>
                  </a:txBody>
                  <a:tcPr/>
                </a:tc>
                <a:extLst>
                  <a:ext uri="{0D108BD9-81ED-4DB2-BD59-A6C34878D82A}">
                    <a16:rowId xmlns:a16="http://schemas.microsoft.com/office/drawing/2014/main" val="1569578676"/>
                  </a:ext>
                </a:extLst>
              </a:tr>
              <a:tr h="422579">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899705116"/>
                  </a:ext>
                </a:extLst>
              </a:tr>
            </a:tbl>
          </a:graphicData>
        </a:graphic>
      </p:graphicFrame>
      <p:sp>
        <p:nvSpPr>
          <p:cNvPr id="7" name="Title 1">
            <a:extLst>
              <a:ext uri="{FF2B5EF4-FFF2-40B4-BE49-F238E27FC236}">
                <a16:creationId xmlns:a16="http://schemas.microsoft.com/office/drawing/2014/main" id="{AA46CB18-A2A5-6C26-96BA-9D80F89A9192}"/>
              </a:ext>
            </a:extLst>
          </p:cNvPr>
          <p:cNvSpPr>
            <a:spLocks noGrp="1"/>
          </p:cNvSpPr>
          <p:nvPr>
            <p:ph type="title"/>
          </p:nvPr>
        </p:nvSpPr>
        <p:spPr>
          <a:xfrm>
            <a:off x="428397" y="365125"/>
            <a:ext cx="11447853" cy="1356043"/>
          </a:xfrm>
        </p:spPr>
        <p:txBody>
          <a:bodyPr>
            <a:normAutofit/>
          </a:bodyPr>
          <a:lstStyle/>
          <a:p>
            <a:r>
              <a:rPr lang="en-US" sz="4800" b="1">
                <a:latin typeface="+mn-lt"/>
              </a:rPr>
              <a:t>ILL analysis takeaways</a:t>
            </a:r>
            <a:endParaRPr lang="en-US" sz="4800">
              <a:cs typeface="Calibri Light"/>
            </a:endParaRPr>
          </a:p>
        </p:txBody>
      </p:sp>
    </p:spTree>
    <p:extLst>
      <p:ext uri="{BB962C8B-B14F-4D97-AF65-F5344CB8AC3E}">
        <p14:creationId xmlns:p14="http://schemas.microsoft.com/office/powerpoint/2010/main" val="679491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3F9DA857-2F06-2017-2EFE-44FD63ED5870}"/>
              </a:ext>
            </a:extLst>
          </p:cNvPr>
          <p:cNvSpPr>
            <a:spLocks noGrp="1"/>
          </p:cNvSpPr>
          <p:nvPr>
            <p:ph sz="half" idx="1"/>
          </p:nvPr>
        </p:nvSpPr>
        <p:spPr/>
        <p:txBody>
          <a:bodyPr vert="horz" lIns="91440" tIns="45720" rIns="91440" bIns="45720" rtlCol="0" anchor="t">
            <a:normAutofit/>
          </a:bodyPr>
          <a:lstStyle/>
          <a:p>
            <a:r>
              <a:rPr lang="en-US">
                <a:cs typeface="Calibri"/>
              </a:rPr>
              <a:t>Art research libraries' borrowing patterns resemble their collecting patterns</a:t>
            </a:r>
            <a:endParaRPr lang="en-US"/>
          </a:p>
        </p:txBody>
      </p:sp>
      <p:graphicFrame>
        <p:nvGraphicFramePr>
          <p:cNvPr id="4" name="Table 5">
            <a:extLst>
              <a:ext uri="{FF2B5EF4-FFF2-40B4-BE49-F238E27FC236}">
                <a16:creationId xmlns:a16="http://schemas.microsoft.com/office/drawing/2014/main" id="{92853A7A-C38B-1361-DEC4-5A5E377ED670}"/>
              </a:ext>
            </a:extLst>
          </p:cNvPr>
          <p:cNvGraphicFramePr>
            <a:graphicFrameLocks noGrp="1"/>
          </p:cNvGraphicFramePr>
          <p:nvPr>
            <p:extLst>
              <p:ext uri="{D42A27DB-BD31-4B8C-83A1-F6EECF244321}">
                <p14:modId xmlns:p14="http://schemas.microsoft.com/office/powerpoint/2010/main" val="3343821932"/>
              </p:ext>
            </p:extLst>
          </p:nvPr>
        </p:nvGraphicFramePr>
        <p:xfrm>
          <a:off x="6177280" y="1717040"/>
          <a:ext cx="5577824" cy="4865870"/>
        </p:xfrm>
        <a:graphic>
          <a:graphicData uri="http://schemas.openxmlformats.org/drawingml/2006/table">
            <a:tbl>
              <a:tblPr firstRow="1" bandRow="1">
                <a:tableStyleId>{5C22544A-7EE6-4342-B048-85BDC9FD1C3A}</a:tableStyleId>
              </a:tblPr>
              <a:tblGrid>
                <a:gridCol w="1394456">
                  <a:extLst>
                    <a:ext uri="{9D8B030D-6E8A-4147-A177-3AD203B41FA5}">
                      <a16:colId xmlns:a16="http://schemas.microsoft.com/office/drawing/2014/main" val="227121587"/>
                    </a:ext>
                  </a:extLst>
                </a:gridCol>
                <a:gridCol w="1361155">
                  <a:extLst>
                    <a:ext uri="{9D8B030D-6E8A-4147-A177-3AD203B41FA5}">
                      <a16:colId xmlns:a16="http://schemas.microsoft.com/office/drawing/2014/main" val="2202066040"/>
                    </a:ext>
                  </a:extLst>
                </a:gridCol>
                <a:gridCol w="1427757">
                  <a:extLst>
                    <a:ext uri="{9D8B030D-6E8A-4147-A177-3AD203B41FA5}">
                      <a16:colId xmlns:a16="http://schemas.microsoft.com/office/drawing/2014/main" val="1610518321"/>
                    </a:ext>
                  </a:extLst>
                </a:gridCol>
                <a:gridCol w="1394456">
                  <a:extLst>
                    <a:ext uri="{9D8B030D-6E8A-4147-A177-3AD203B41FA5}">
                      <a16:colId xmlns:a16="http://schemas.microsoft.com/office/drawing/2014/main" val="2066507677"/>
                    </a:ext>
                  </a:extLst>
                </a:gridCol>
              </a:tblGrid>
              <a:tr h="422579">
                <a:tc>
                  <a:txBody>
                    <a:bodyPr/>
                    <a:lstStyle/>
                    <a:p>
                      <a:pPr lvl="0" algn="l">
                        <a:lnSpc>
                          <a:spcPct val="100000"/>
                        </a:lnSpc>
                        <a:spcBef>
                          <a:spcPts val="0"/>
                        </a:spcBef>
                        <a:spcAft>
                          <a:spcPts val="0"/>
                        </a:spcAft>
                        <a:buNone/>
                      </a:pPr>
                      <a:r>
                        <a:rPr lang="en-US" sz="1800" b="1" i="0" u="none" strike="noStrike" noProof="0">
                          <a:latin typeface="Calibri"/>
                        </a:rPr>
                        <a:t>All transactions</a:t>
                      </a:r>
                    </a:p>
                  </a:txBody>
                  <a:tcPr/>
                </a:tc>
                <a:tc>
                  <a:txBody>
                    <a:bodyPr/>
                    <a:lstStyle/>
                    <a:p>
                      <a:r>
                        <a:rPr lang="en-US"/>
                        <a:t>Within Proxy</a:t>
                      </a:r>
                    </a:p>
                  </a:txBody>
                  <a:tcPr/>
                </a:tc>
                <a:tc>
                  <a:txBody>
                    <a:bodyPr/>
                    <a:lstStyle/>
                    <a:p>
                      <a:r>
                        <a:rPr lang="en-US"/>
                        <a:t>Proxy Borr from Non</a:t>
                      </a:r>
                    </a:p>
                  </a:txBody>
                  <a:tcPr/>
                </a:tc>
                <a:tc>
                  <a:txBody>
                    <a:bodyPr/>
                    <a:lstStyle/>
                    <a:p>
                      <a:r>
                        <a:rPr lang="en-US"/>
                        <a:t>Proxy Lend to Non</a:t>
                      </a:r>
                    </a:p>
                  </a:txBody>
                  <a:tcPr/>
                </a:tc>
                <a:extLst>
                  <a:ext uri="{0D108BD9-81ED-4DB2-BD59-A6C34878D82A}">
                    <a16:rowId xmlns:a16="http://schemas.microsoft.com/office/drawing/2014/main" val="3526708556"/>
                  </a:ext>
                </a:extLst>
              </a:tr>
              <a:tr h="422579">
                <a:tc>
                  <a:txBody>
                    <a:bodyPr/>
                    <a:lstStyle/>
                    <a:p>
                      <a:r>
                        <a:rPr lang="en-US"/>
                        <a:t>N (18.0%)</a:t>
                      </a:r>
                    </a:p>
                  </a:txBody>
                  <a:tcPr>
                    <a:solidFill>
                      <a:schemeClr val="accent4">
                        <a:lumMod val="20000"/>
                        <a:lumOff val="80000"/>
                      </a:schemeClr>
                    </a:solidFill>
                  </a:tcPr>
                </a:tc>
                <a:tc>
                  <a:txBody>
                    <a:bodyPr/>
                    <a:lstStyle/>
                    <a:p>
                      <a:r>
                        <a:rPr lang="en-US"/>
                        <a:t>N (31.1%)</a:t>
                      </a:r>
                    </a:p>
                  </a:txBody>
                  <a:tcPr>
                    <a:solidFill>
                      <a:schemeClr val="accent4">
                        <a:lumMod val="20000"/>
                        <a:lumOff val="80000"/>
                      </a:schemeClr>
                    </a:solidFill>
                  </a:tcPr>
                </a:tc>
                <a:tc>
                  <a:txBody>
                    <a:bodyPr/>
                    <a:lstStyle/>
                    <a:p>
                      <a:r>
                        <a:rPr lang="en-US"/>
                        <a:t>N (10.2%)</a:t>
                      </a:r>
                    </a:p>
                  </a:txBody>
                  <a:tcPr>
                    <a:solidFill>
                      <a:schemeClr val="accent4">
                        <a:lumMod val="20000"/>
                        <a:lumOff val="80000"/>
                      </a:schemeClr>
                    </a:solidFill>
                  </a:tcPr>
                </a:tc>
                <a:tc>
                  <a:txBody>
                    <a:bodyPr/>
                    <a:lstStyle/>
                    <a:p>
                      <a:r>
                        <a:rPr lang="en-US"/>
                        <a:t>N (23.6%)</a:t>
                      </a:r>
                    </a:p>
                  </a:txBody>
                  <a:tcPr>
                    <a:solidFill>
                      <a:schemeClr val="accent4">
                        <a:lumMod val="20000"/>
                        <a:lumOff val="80000"/>
                      </a:schemeClr>
                    </a:solidFill>
                  </a:tcPr>
                </a:tc>
                <a:extLst>
                  <a:ext uri="{0D108BD9-81ED-4DB2-BD59-A6C34878D82A}">
                    <a16:rowId xmlns:a16="http://schemas.microsoft.com/office/drawing/2014/main" val="3208736880"/>
                  </a:ext>
                </a:extLst>
              </a:tr>
              <a:tr h="422579">
                <a:tc>
                  <a:txBody>
                    <a:bodyPr/>
                    <a:lstStyle/>
                    <a:p>
                      <a:r>
                        <a:rPr lang="en-US"/>
                        <a:t>ND (9.0%)</a:t>
                      </a:r>
                    </a:p>
                  </a:txBody>
                  <a:tcPr>
                    <a:solidFill>
                      <a:schemeClr val="accent4">
                        <a:lumMod val="20000"/>
                        <a:lumOff val="80000"/>
                      </a:schemeClr>
                    </a:solidFill>
                  </a:tcPr>
                </a:tc>
                <a:tc>
                  <a:txBody>
                    <a:bodyPr/>
                    <a:lstStyle/>
                    <a:p>
                      <a:r>
                        <a:rPr lang="en-US"/>
                        <a:t>ND (18.7%)</a:t>
                      </a:r>
                    </a:p>
                  </a:txBody>
                  <a:tcPr>
                    <a:solidFill>
                      <a:schemeClr val="accent4">
                        <a:lumMod val="20000"/>
                        <a:lumOff val="80000"/>
                      </a:schemeClr>
                    </a:solidFill>
                  </a:tcPr>
                </a:tc>
                <a:tc>
                  <a:txBody>
                    <a:bodyPr/>
                    <a:lstStyle/>
                    <a:p>
                      <a:r>
                        <a:rPr lang="en-US"/>
                        <a:t>ND (6.2%)</a:t>
                      </a:r>
                    </a:p>
                  </a:txBody>
                  <a:tcPr>
                    <a:solidFill>
                      <a:schemeClr val="accent4">
                        <a:lumMod val="20000"/>
                        <a:lumOff val="80000"/>
                      </a:schemeClr>
                    </a:solidFill>
                  </a:tcPr>
                </a:tc>
                <a:tc>
                  <a:txBody>
                    <a:bodyPr/>
                    <a:lstStyle/>
                    <a:p>
                      <a:r>
                        <a:rPr lang="en-US"/>
                        <a:t>ND (8.9%)</a:t>
                      </a:r>
                    </a:p>
                  </a:txBody>
                  <a:tcPr>
                    <a:solidFill>
                      <a:schemeClr val="accent4">
                        <a:lumMod val="20000"/>
                        <a:lumOff val="80000"/>
                      </a:schemeClr>
                    </a:solidFill>
                  </a:tcPr>
                </a:tc>
                <a:extLst>
                  <a:ext uri="{0D108BD9-81ED-4DB2-BD59-A6C34878D82A}">
                    <a16:rowId xmlns:a16="http://schemas.microsoft.com/office/drawing/2014/main" val="2327464320"/>
                  </a:ext>
                </a:extLst>
              </a:tr>
              <a:tr h="422579">
                <a:tc>
                  <a:txBody>
                    <a:bodyPr/>
                    <a:lstStyle/>
                    <a:p>
                      <a:r>
                        <a:rPr lang="en-US"/>
                        <a:t>NK (5.3%)</a:t>
                      </a:r>
                    </a:p>
                  </a:txBody>
                  <a:tcPr/>
                </a:tc>
                <a:tc>
                  <a:txBody>
                    <a:bodyPr/>
                    <a:lstStyle/>
                    <a:p>
                      <a:r>
                        <a:rPr lang="en-US"/>
                        <a:t>NK (7.7%)</a:t>
                      </a:r>
                    </a:p>
                  </a:txBody>
                  <a:tcPr/>
                </a:tc>
                <a:tc>
                  <a:txBody>
                    <a:bodyPr/>
                    <a:lstStyle/>
                    <a:p>
                      <a:endParaRPr lang="en-US"/>
                    </a:p>
                  </a:txBody>
                  <a:tcPr/>
                </a:tc>
                <a:tc>
                  <a:txBody>
                    <a:bodyPr/>
                    <a:lstStyle/>
                    <a:p>
                      <a:r>
                        <a:rPr lang="en-US"/>
                        <a:t>NK (8.3%)</a:t>
                      </a:r>
                    </a:p>
                  </a:txBody>
                  <a:tcPr/>
                </a:tc>
                <a:extLst>
                  <a:ext uri="{0D108BD9-81ED-4DB2-BD59-A6C34878D82A}">
                    <a16:rowId xmlns:a16="http://schemas.microsoft.com/office/drawing/2014/main" val="2657412584"/>
                  </a:ext>
                </a:extLst>
              </a:tr>
              <a:tr h="422579">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072568971"/>
                  </a:ext>
                </a:extLst>
              </a:tr>
              <a:tr h="422579">
                <a:tc>
                  <a:txBody>
                    <a:bodyPr/>
                    <a:lstStyle/>
                    <a:p>
                      <a:endParaRPr lang="en-US"/>
                    </a:p>
                  </a:txBody>
                  <a:tcPr/>
                </a:tc>
                <a:tc>
                  <a:txBody>
                    <a:bodyPr/>
                    <a:lstStyle/>
                    <a:p>
                      <a:endParaRPr lang="en-US"/>
                    </a:p>
                  </a:txBody>
                  <a:tcPr/>
                </a:tc>
                <a:tc>
                  <a:txBody>
                    <a:bodyPr/>
                    <a:lstStyle/>
                    <a:p>
                      <a:r>
                        <a:rPr lang="en-US"/>
                        <a:t>NK (2.5%)</a:t>
                      </a:r>
                    </a:p>
                  </a:txBody>
                  <a:tcPr/>
                </a:tc>
                <a:tc>
                  <a:txBody>
                    <a:bodyPr/>
                    <a:lstStyle/>
                    <a:p>
                      <a:endParaRPr lang="en-US"/>
                    </a:p>
                  </a:txBody>
                  <a:tcPr/>
                </a:tc>
                <a:extLst>
                  <a:ext uri="{0D108BD9-81ED-4DB2-BD59-A6C34878D82A}">
                    <a16:rowId xmlns:a16="http://schemas.microsoft.com/office/drawing/2014/main" val="1289643179"/>
                  </a:ext>
                </a:extLst>
              </a:tr>
              <a:tr h="422579">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23306923"/>
                  </a:ext>
                </a:extLst>
              </a:tr>
              <a:tr h="422579">
                <a:tc>
                  <a:txBody>
                    <a:bodyPr/>
                    <a:lstStyle/>
                    <a:p>
                      <a:pPr lvl="0">
                        <a:buNone/>
                      </a:pPr>
                      <a:endParaRPr lang="en-US"/>
                    </a:p>
                  </a:txBody>
                  <a:tcPr/>
                </a:tc>
                <a:tc>
                  <a:txBody>
                    <a:bodyPr/>
                    <a:lstStyle/>
                    <a:p>
                      <a:pPr lvl="0">
                        <a:buNone/>
                      </a:pPr>
                      <a:endParaRPr lang="en-US"/>
                    </a:p>
                  </a:txBody>
                  <a:tcPr/>
                </a:tc>
                <a:tc>
                  <a:txBody>
                    <a:bodyPr/>
                    <a:lstStyle/>
                    <a:p>
                      <a:pPr lvl="0">
                        <a:buNone/>
                      </a:pPr>
                      <a:endParaRPr lang="en-US"/>
                    </a:p>
                  </a:txBody>
                  <a:tcPr/>
                </a:tc>
                <a:tc>
                  <a:txBody>
                    <a:bodyPr/>
                    <a:lstStyle/>
                    <a:p>
                      <a:pPr lvl="0">
                        <a:buNone/>
                      </a:pPr>
                      <a:endParaRPr lang="en-US"/>
                    </a:p>
                  </a:txBody>
                  <a:tcPr/>
                </a:tc>
                <a:extLst>
                  <a:ext uri="{0D108BD9-81ED-4DB2-BD59-A6C34878D82A}">
                    <a16:rowId xmlns:a16="http://schemas.microsoft.com/office/drawing/2014/main" val="1011424908"/>
                  </a:ext>
                </a:extLst>
              </a:tr>
              <a:tr h="422579">
                <a:tc>
                  <a:txBody>
                    <a:bodyPr/>
                    <a:lstStyle/>
                    <a:p>
                      <a:pPr lvl="0">
                        <a:buNone/>
                      </a:pPr>
                      <a:endParaRPr lang="en-US"/>
                    </a:p>
                  </a:txBody>
                  <a:tcPr/>
                </a:tc>
                <a:tc>
                  <a:txBody>
                    <a:bodyPr/>
                    <a:lstStyle/>
                    <a:p>
                      <a:pPr lvl="0">
                        <a:buNone/>
                      </a:pPr>
                      <a:endParaRPr lang="en-US"/>
                    </a:p>
                  </a:txBody>
                  <a:tcPr/>
                </a:tc>
                <a:tc>
                  <a:txBody>
                    <a:bodyPr/>
                    <a:lstStyle/>
                    <a:p>
                      <a:pPr lvl="0">
                        <a:buNone/>
                      </a:pPr>
                      <a:endParaRPr lang="en-US"/>
                    </a:p>
                  </a:txBody>
                  <a:tcPr/>
                </a:tc>
                <a:tc>
                  <a:txBody>
                    <a:bodyPr/>
                    <a:lstStyle/>
                    <a:p>
                      <a:pPr lvl="0">
                        <a:buNone/>
                      </a:pPr>
                      <a:endParaRPr lang="en-US"/>
                    </a:p>
                  </a:txBody>
                  <a:tcPr/>
                </a:tc>
                <a:extLst>
                  <a:ext uri="{0D108BD9-81ED-4DB2-BD59-A6C34878D82A}">
                    <a16:rowId xmlns:a16="http://schemas.microsoft.com/office/drawing/2014/main" val="3920613055"/>
                  </a:ext>
                </a:extLst>
              </a:tr>
              <a:tr h="422579">
                <a:tc>
                  <a:txBody>
                    <a:bodyPr/>
                    <a:lstStyle/>
                    <a:p>
                      <a:pPr lvl="0">
                        <a:buNone/>
                      </a:pPr>
                      <a:endParaRPr lang="en-US"/>
                    </a:p>
                  </a:txBody>
                  <a:tcPr/>
                </a:tc>
                <a:tc>
                  <a:txBody>
                    <a:bodyPr/>
                    <a:lstStyle/>
                    <a:p>
                      <a:pPr lvl="0">
                        <a:buNone/>
                      </a:pPr>
                      <a:endParaRPr lang="en-US"/>
                    </a:p>
                  </a:txBody>
                  <a:tcPr/>
                </a:tc>
                <a:tc>
                  <a:txBody>
                    <a:bodyPr/>
                    <a:lstStyle/>
                    <a:p>
                      <a:pPr lvl="0">
                        <a:buNone/>
                      </a:pPr>
                      <a:endParaRPr lang="en-US"/>
                    </a:p>
                  </a:txBody>
                  <a:tcPr/>
                </a:tc>
                <a:tc>
                  <a:txBody>
                    <a:bodyPr/>
                    <a:lstStyle/>
                    <a:p>
                      <a:pPr lvl="0">
                        <a:buNone/>
                      </a:pPr>
                      <a:endParaRPr lang="en-US"/>
                    </a:p>
                  </a:txBody>
                  <a:tcPr/>
                </a:tc>
                <a:extLst>
                  <a:ext uri="{0D108BD9-81ED-4DB2-BD59-A6C34878D82A}">
                    <a16:rowId xmlns:a16="http://schemas.microsoft.com/office/drawing/2014/main" val="1569578676"/>
                  </a:ext>
                </a:extLst>
              </a:tr>
              <a:tr h="422579">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899705116"/>
                  </a:ext>
                </a:extLst>
              </a:tr>
            </a:tbl>
          </a:graphicData>
        </a:graphic>
      </p:graphicFrame>
      <p:sp>
        <p:nvSpPr>
          <p:cNvPr id="7" name="Title 1">
            <a:extLst>
              <a:ext uri="{FF2B5EF4-FFF2-40B4-BE49-F238E27FC236}">
                <a16:creationId xmlns:a16="http://schemas.microsoft.com/office/drawing/2014/main" id="{0D791184-89F0-3FE7-CDEA-9B070E8DBA51}"/>
              </a:ext>
            </a:extLst>
          </p:cNvPr>
          <p:cNvSpPr>
            <a:spLocks noGrp="1"/>
          </p:cNvSpPr>
          <p:nvPr>
            <p:ph type="title"/>
          </p:nvPr>
        </p:nvSpPr>
        <p:spPr>
          <a:xfrm>
            <a:off x="428397" y="365125"/>
            <a:ext cx="11447853" cy="1356043"/>
          </a:xfrm>
        </p:spPr>
        <p:txBody>
          <a:bodyPr>
            <a:normAutofit/>
          </a:bodyPr>
          <a:lstStyle/>
          <a:p>
            <a:r>
              <a:rPr lang="en-US" sz="4800" b="1">
                <a:latin typeface="+mn-lt"/>
              </a:rPr>
              <a:t>ILL analysis takeaways</a:t>
            </a:r>
            <a:endParaRPr lang="en-US" sz="4800">
              <a:cs typeface="Calibri Light"/>
            </a:endParaRPr>
          </a:p>
        </p:txBody>
      </p:sp>
    </p:spTree>
    <p:extLst>
      <p:ext uri="{BB962C8B-B14F-4D97-AF65-F5344CB8AC3E}">
        <p14:creationId xmlns:p14="http://schemas.microsoft.com/office/powerpoint/2010/main" val="937081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email&#10;&#10;Description automatically generated">
            <a:extLst>
              <a:ext uri="{FF2B5EF4-FFF2-40B4-BE49-F238E27FC236}">
                <a16:creationId xmlns:a16="http://schemas.microsoft.com/office/drawing/2014/main" id="{AFE2E9EB-046D-4D07-95FE-A30266434DD6}"/>
              </a:ext>
            </a:extLst>
          </p:cNvPr>
          <p:cNvPicPr/>
          <p:nvPr/>
        </p:nvPicPr>
        <p:blipFill rotWithShape="1">
          <a:blip r:embed="rId3"/>
          <a:srcRect l="4524" t="21739" r="17053" b="41107"/>
          <a:stretch/>
        </p:blipFill>
        <p:spPr bwMode="auto">
          <a:xfrm>
            <a:off x="187131" y="-726"/>
            <a:ext cx="7696894" cy="2141187"/>
          </a:xfrm>
          <a:prstGeom prst="rect">
            <a:avLst/>
          </a:prstGeom>
          <a:ln>
            <a:noFill/>
          </a:ln>
          <a:extLst>
            <a:ext uri="{53640926-AAD7-44D8-BBD7-CCE9431645EC}">
              <a14:shadowObscured xmlns:a14="http://schemas.microsoft.com/office/drawing/2010/main"/>
            </a:ext>
          </a:extLst>
        </p:spPr>
      </p:pic>
      <p:sp>
        <p:nvSpPr>
          <p:cNvPr id="4" name="TextBox 3">
            <a:extLst>
              <a:ext uri="{FF2B5EF4-FFF2-40B4-BE49-F238E27FC236}">
                <a16:creationId xmlns:a16="http://schemas.microsoft.com/office/drawing/2014/main" id="{B1695D66-ACD7-402F-973C-E8760B0AE851}"/>
              </a:ext>
            </a:extLst>
          </p:cNvPr>
          <p:cNvSpPr txBox="1"/>
          <p:nvPr/>
        </p:nvSpPr>
        <p:spPr>
          <a:xfrm>
            <a:off x="1003901" y="4071915"/>
            <a:ext cx="10596221" cy="1804509"/>
          </a:xfrm>
          <a:prstGeom prst="rect">
            <a:avLst/>
          </a:prstGeom>
          <a:noFill/>
          <a:ln w="28575">
            <a:solidFill>
              <a:srgbClr val="0070C0"/>
            </a:solidFill>
          </a:ln>
        </p:spPr>
        <p:txBody>
          <a:bodyPr wrap="square" rtlCol="0">
            <a:spAutoFit/>
          </a:bodyPr>
          <a:lstStyle/>
          <a:p>
            <a:r>
              <a:rPr lang="en-US" sz="2800" b="1">
                <a:effectLst/>
                <a:latin typeface="Calibri" panose="020F0502020204030204" pitchFamily="34" charset="0"/>
                <a:ea typeface="Calibri" panose="020F0502020204030204" pitchFamily="34" charset="0"/>
              </a:rPr>
              <a:t>The goal of the </a:t>
            </a:r>
            <a:r>
              <a:rPr lang="en-US" sz="2800" b="1" err="1">
                <a:effectLst/>
                <a:latin typeface="Calibri" panose="020F0502020204030204" pitchFamily="34" charset="0"/>
                <a:ea typeface="Calibri" panose="020F0502020204030204" pitchFamily="34" charset="0"/>
              </a:rPr>
              <a:t>OpArt</a:t>
            </a:r>
            <a:r>
              <a:rPr lang="en-US" sz="2800" b="1">
                <a:effectLst/>
                <a:latin typeface="Calibri" panose="020F0502020204030204" pitchFamily="34" charset="0"/>
                <a:ea typeface="Calibri" panose="020F0502020204030204" pitchFamily="34" charset="0"/>
              </a:rPr>
              <a:t> project is to help art libraries identify potential collaborative models to address shared sustainability barriers and consider practically what institutions will need to make these models operational.  </a:t>
            </a:r>
            <a:endParaRPr lang="en-US" sz="2800" b="1"/>
          </a:p>
        </p:txBody>
      </p:sp>
      <p:sp>
        <p:nvSpPr>
          <p:cNvPr id="5" name="TextBox 4">
            <a:extLst>
              <a:ext uri="{FF2B5EF4-FFF2-40B4-BE49-F238E27FC236}">
                <a16:creationId xmlns:a16="http://schemas.microsoft.com/office/drawing/2014/main" id="{515E7371-B78A-445A-84FF-D24015324485}"/>
              </a:ext>
            </a:extLst>
          </p:cNvPr>
          <p:cNvSpPr txBox="1"/>
          <p:nvPr/>
        </p:nvSpPr>
        <p:spPr>
          <a:xfrm>
            <a:off x="7877696" y="1638253"/>
            <a:ext cx="3896489" cy="2523768"/>
          </a:xfrm>
          <a:prstGeom prst="rect">
            <a:avLst/>
          </a:prstGeom>
          <a:noFill/>
        </p:spPr>
        <p:txBody>
          <a:bodyPr wrap="square" rtlCol="0">
            <a:spAutoFit/>
          </a:bodyPr>
          <a:lstStyle/>
          <a:p>
            <a:pPr marL="342900" indent="-342900">
              <a:buFont typeface="Arial" panose="020B0604020202020204" pitchFamily="34" charset="0"/>
              <a:buChar char="•"/>
            </a:pPr>
            <a:r>
              <a:rPr lang="en-US" sz="2000"/>
              <a:t>Analyze art research collective collections</a:t>
            </a:r>
          </a:p>
          <a:p>
            <a:pPr marL="342900" indent="-342900">
              <a:buFont typeface="Arial" panose="020B0604020202020204" pitchFamily="34" charset="0"/>
              <a:buChar char="•"/>
            </a:pPr>
            <a:r>
              <a:rPr lang="en-US" sz="2000"/>
              <a:t>Identify art research collection sharing patterns</a:t>
            </a:r>
          </a:p>
          <a:p>
            <a:pPr marL="342900" indent="-342900">
              <a:buFont typeface="Arial" panose="020B0604020202020204" pitchFamily="34" charset="0"/>
              <a:buChar char="•"/>
            </a:pPr>
            <a:r>
              <a:rPr lang="en-US" sz="2000"/>
              <a:t>Conduct collaborative case studies</a:t>
            </a:r>
          </a:p>
          <a:p>
            <a:pPr marL="342900" indent="-342900">
              <a:buFont typeface="Arial" panose="020B0604020202020204" pitchFamily="34" charset="0"/>
              <a:buChar char="•"/>
            </a:pPr>
            <a:r>
              <a:rPr lang="en-US" sz="2000"/>
              <a:t>Operationalize collaboration</a:t>
            </a:r>
            <a:endParaRPr lang="en-US" b="1"/>
          </a:p>
          <a:p>
            <a:endParaRPr lang="en-US"/>
          </a:p>
        </p:txBody>
      </p:sp>
      <p:sp>
        <p:nvSpPr>
          <p:cNvPr id="7" name="TextBox 6">
            <a:extLst>
              <a:ext uri="{FF2B5EF4-FFF2-40B4-BE49-F238E27FC236}">
                <a16:creationId xmlns:a16="http://schemas.microsoft.com/office/drawing/2014/main" id="{3CB36B26-6372-421E-9107-D2A32203FEC1}"/>
              </a:ext>
            </a:extLst>
          </p:cNvPr>
          <p:cNvSpPr txBox="1"/>
          <p:nvPr/>
        </p:nvSpPr>
        <p:spPr>
          <a:xfrm>
            <a:off x="8028511" y="924710"/>
            <a:ext cx="3745671" cy="800219"/>
          </a:xfrm>
          <a:prstGeom prst="rect">
            <a:avLst/>
          </a:prstGeom>
          <a:noFill/>
        </p:spPr>
        <p:txBody>
          <a:bodyPr wrap="square" rtlCol="0">
            <a:spAutoFit/>
          </a:bodyPr>
          <a:lstStyle/>
          <a:p>
            <a:r>
              <a:rPr lang="en-US" sz="2800"/>
              <a:t>4 phases over 2 years</a:t>
            </a:r>
          </a:p>
          <a:p>
            <a:endParaRPr lang="en-US"/>
          </a:p>
        </p:txBody>
      </p:sp>
      <p:sp>
        <p:nvSpPr>
          <p:cNvPr id="2" name="TextBox 1">
            <a:extLst>
              <a:ext uri="{FF2B5EF4-FFF2-40B4-BE49-F238E27FC236}">
                <a16:creationId xmlns:a16="http://schemas.microsoft.com/office/drawing/2014/main" id="{3889EBB6-57C4-2C61-1F6B-379FCE853DC3}"/>
              </a:ext>
            </a:extLst>
          </p:cNvPr>
          <p:cNvSpPr txBox="1"/>
          <p:nvPr/>
        </p:nvSpPr>
        <p:spPr>
          <a:xfrm>
            <a:off x="1187355" y="2381533"/>
            <a:ext cx="6302990" cy="1200329"/>
          </a:xfrm>
          <a:prstGeom prst="rect">
            <a:avLst/>
          </a:prstGeom>
          <a:solidFill>
            <a:schemeClr val="bg2"/>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i="1"/>
              <a:t>Supported by a generous grant from the Samuel H. Kress Foundation, with considerable co-investment by OCLC.</a:t>
            </a:r>
            <a:endParaRPr lang="en-US" sz="2400" i="1">
              <a:cs typeface="Calibri"/>
            </a:endParaRPr>
          </a:p>
        </p:txBody>
      </p:sp>
    </p:spTree>
    <p:extLst>
      <p:ext uri="{BB962C8B-B14F-4D97-AF65-F5344CB8AC3E}">
        <p14:creationId xmlns:p14="http://schemas.microsoft.com/office/powerpoint/2010/main" val="2618862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3F9DA857-2F06-2017-2EFE-44FD63ED5870}"/>
              </a:ext>
            </a:extLst>
          </p:cNvPr>
          <p:cNvSpPr>
            <a:spLocks noGrp="1"/>
          </p:cNvSpPr>
          <p:nvPr>
            <p:ph sz="half" idx="1"/>
          </p:nvPr>
        </p:nvSpPr>
        <p:spPr/>
        <p:txBody>
          <a:bodyPr vert="horz" lIns="91440" tIns="45720" rIns="91440" bIns="45720" rtlCol="0" anchor="t">
            <a:normAutofit/>
          </a:bodyPr>
          <a:lstStyle/>
          <a:p>
            <a:r>
              <a:rPr lang="en-US">
                <a:cs typeface="Calibri"/>
              </a:rPr>
              <a:t>Art research libraries' borrowing patterns resemble their collecting patterns</a:t>
            </a:r>
            <a:endParaRPr lang="en-US"/>
          </a:p>
        </p:txBody>
      </p:sp>
      <p:graphicFrame>
        <p:nvGraphicFramePr>
          <p:cNvPr id="4" name="Table 5">
            <a:extLst>
              <a:ext uri="{FF2B5EF4-FFF2-40B4-BE49-F238E27FC236}">
                <a16:creationId xmlns:a16="http://schemas.microsoft.com/office/drawing/2014/main" id="{92853A7A-C38B-1361-DEC4-5A5E377ED670}"/>
              </a:ext>
            </a:extLst>
          </p:cNvPr>
          <p:cNvGraphicFramePr>
            <a:graphicFrameLocks noGrp="1"/>
          </p:cNvGraphicFramePr>
          <p:nvPr>
            <p:extLst>
              <p:ext uri="{D42A27DB-BD31-4B8C-83A1-F6EECF244321}">
                <p14:modId xmlns:p14="http://schemas.microsoft.com/office/powerpoint/2010/main" val="445677626"/>
              </p:ext>
            </p:extLst>
          </p:nvPr>
        </p:nvGraphicFramePr>
        <p:xfrm>
          <a:off x="6177280" y="1717040"/>
          <a:ext cx="5577824" cy="4865870"/>
        </p:xfrm>
        <a:graphic>
          <a:graphicData uri="http://schemas.openxmlformats.org/drawingml/2006/table">
            <a:tbl>
              <a:tblPr firstRow="1" bandRow="1">
                <a:tableStyleId>{5C22544A-7EE6-4342-B048-85BDC9FD1C3A}</a:tableStyleId>
              </a:tblPr>
              <a:tblGrid>
                <a:gridCol w="1394456">
                  <a:extLst>
                    <a:ext uri="{9D8B030D-6E8A-4147-A177-3AD203B41FA5}">
                      <a16:colId xmlns:a16="http://schemas.microsoft.com/office/drawing/2014/main" val="227121587"/>
                    </a:ext>
                  </a:extLst>
                </a:gridCol>
                <a:gridCol w="1361155">
                  <a:extLst>
                    <a:ext uri="{9D8B030D-6E8A-4147-A177-3AD203B41FA5}">
                      <a16:colId xmlns:a16="http://schemas.microsoft.com/office/drawing/2014/main" val="2202066040"/>
                    </a:ext>
                  </a:extLst>
                </a:gridCol>
                <a:gridCol w="1427757">
                  <a:extLst>
                    <a:ext uri="{9D8B030D-6E8A-4147-A177-3AD203B41FA5}">
                      <a16:colId xmlns:a16="http://schemas.microsoft.com/office/drawing/2014/main" val="1610518321"/>
                    </a:ext>
                  </a:extLst>
                </a:gridCol>
                <a:gridCol w="1394456">
                  <a:extLst>
                    <a:ext uri="{9D8B030D-6E8A-4147-A177-3AD203B41FA5}">
                      <a16:colId xmlns:a16="http://schemas.microsoft.com/office/drawing/2014/main" val="2066507677"/>
                    </a:ext>
                  </a:extLst>
                </a:gridCol>
              </a:tblGrid>
              <a:tr h="422579">
                <a:tc>
                  <a:txBody>
                    <a:bodyPr/>
                    <a:lstStyle/>
                    <a:p>
                      <a:pPr lvl="0" algn="l">
                        <a:lnSpc>
                          <a:spcPct val="100000"/>
                        </a:lnSpc>
                        <a:spcBef>
                          <a:spcPts val="0"/>
                        </a:spcBef>
                        <a:spcAft>
                          <a:spcPts val="0"/>
                        </a:spcAft>
                        <a:buNone/>
                      </a:pPr>
                      <a:r>
                        <a:rPr lang="en-US" sz="1800" b="1" i="0" u="none" strike="noStrike" noProof="0">
                          <a:latin typeface="Calibri"/>
                        </a:rPr>
                        <a:t>All transactions</a:t>
                      </a:r>
                    </a:p>
                  </a:txBody>
                  <a:tcPr/>
                </a:tc>
                <a:tc>
                  <a:txBody>
                    <a:bodyPr/>
                    <a:lstStyle/>
                    <a:p>
                      <a:r>
                        <a:rPr lang="en-US"/>
                        <a:t>Within Proxy</a:t>
                      </a:r>
                    </a:p>
                  </a:txBody>
                  <a:tcPr/>
                </a:tc>
                <a:tc>
                  <a:txBody>
                    <a:bodyPr/>
                    <a:lstStyle/>
                    <a:p>
                      <a:r>
                        <a:rPr lang="en-US"/>
                        <a:t>Proxy Borr from Non</a:t>
                      </a:r>
                    </a:p>
                  </a:txBody>
                  <a:tcPr/>
                </a:tc>
                <a:tc>
                  <a:txBody>
                    <a:bodyPr/>
                    <a:lstStyle/>
                    <a:p>
                      <a:r>
                        <a:rPr lang="en-US"/>
                        <a:t>Proxy Lend to Non</a:t>
                      </a:r>
                    </a:p>
                  </a:txBody>
                  <a:tcPr/>
                </a:tc>
                <a:extLst>
                  <a:ext uri="{0D108BD9-81ED-4DB2-BD59-A6C34878D82A}">
                    <a16:rowId xmlns:a16="http://schemas.microsoft.com/office/drawing/2014/main" val="3526708556"/>
                  </a:ext>
                </a:extLst>
              </a:tr>
              <a:tr h="422579">
                <a:tc>
                  <a:txBody>
                    <a:bodyPr/>
                    <a:lstStyle/>
                    <a:p>
                      <a:r>
                        <a:rPr lang="en-US"/>
                        <a:t>N (18.0%)</a:t>
                      </a:r>
                    </a:p>
                  </a:txBody>
                  <a:tcPr/>
                </a:tc>
                <a:tc>
                  <a:txBody>
                    <a:bodyPr/>
                    <a:lstStyle/>
                    <a:p>
                      <a:r>
                        <a:rPr lang="en-US"/>
                        <a:t>N (31.1%)</a:t>
                      </a:r>
                    </a:p>
                  </a:txBody>
                  <a:tcPr/>
                </a:tc>
                <a:tc>
                  <a:txBody>
                    <a:bodyPr/>
                    <a:lstStyle/>
                    <a:p>
                      <a:r>
                        <a:rPr lang="en-US"/>
                        <a:t>N (10.2%)</a:t>
                      </a:r>
                    </a:p>
                  </a:txBody>
                  <a:tcPr/>
                </a:tc>
                <a:tc>
                  <a:txBody>
                    <a:bodyPr/>
                    <a:lstStyle/>
                    <a:p>
                      <a:r>
                        <a:rPr lang="en-US"/>
                        <a:t>N (23.6%)</a:t>
                      </a:r>
                    </a:p>
                  </a:txBody>
                  <a:tcPr/>
                </a:tc>
                <a:extLst>
                  <a:ext uri="{0D108BD9-81ED-4DB2-BD59-A6C34878D82A}">
                    <a16:rowId xmlns:a16="http://schemas.microsoft.com/office/drawing/2014/main" val="3208736880"/>
                  </a:ext>
                </a:extLst>
              </a:tr>
              <a:tr h="422579">
                <a:tc>
                  <a:txBody>
                    <a:bodyPr/>
                    <a:lstStyle/>
                    <a:p>
                      <a:r>
                        <a:rPr lang="en-US"/>
                        <a:t>ND (9.0%)</a:t>
                      </a:r>
                    </a:p>
                  </a:txBody>
                  <a:tcPr/>
                </a:tc>
                <a:tc>
                  <a:txBody>
                    <a:bodyPr/>
                    <a:lstStyle/>
                    <a:p>
                      <a:r>
                        <a:rPr lang="en-US"/>
                        <a:t>ND (18.7%)</a:t>
                      </a:r>
                    </a:p>
                  </a:txBody>
                  <a:tcPr/>
                </a:tc>
                <a:tc>
                  <a:txBody>
                    <a:bodyPr/>
                    <a:lstStyle/>
                    <a:p>
                      <a:r>
                        <a:rPr lang="en-US"/>
                        <a:t>ND (6.2%)</a:t>
                      </a:r>
                    </a:p>
                  </a:txBody>
                  <a:tcPr/>
                </a:tc>
                <a:tc>
                  <a:txBody>
                    <a:bodyPr/>
                    <a:lstStyle/>
                    <a:p>
                      <a:r>
                        <a:rPr lang="en-US"/>
                        <a:t>ND (8.9%)</a:t>
                      </a:r>
                    </a:p>
                  </a:txBody>
                  <a:tcPr/>
                </a:tc>
                <a:extLst>
                  <a:ext uri="{0D108BD9-81ED-4DB2-BD59-A6C34878D82A}">
                    <a16:rowId xmlns:a16="http://schemas.microsoft.com/office/drawing/2014/main" val="2327464320"/>
                  </a:ext>
                </a:extLst>
              </a:tr>
              <a:tr h="422579">
                <a:tc>
                  <a:txBody>
                    <a:bodyPr/>
                    <a:lstStyle/>
                    <a:p>
                      <a:r>
                        <a:rPr lang="en-US"/>
                        <a:t>NK (5.3%)</a:t>
                      </a:r>
                    </a:p>
                  </a:txBody>
                  <a:tcPr/>
                </a:tc>
                <a:tc>
                  <a:txBody>
                    <a:bodyPr/>
                    <a:lstStyle/>
                    <a:p>
                      <a:r>
                        <a:rPr lang="en-US"/>
                        <a:t>NK (7.7%)</a:t>
                      </a:r>
                    </a:p>
                  </a:txBody>
                  <a:tcPr/>
                </a:tc>
                <a:tc>
                  <a:txBody>
                    <a:bodyPr/>
                    <a:lstStyle/>
                    <a:p>
                      <a:r>
                        <a:rPr lang="en-US"/>
                        <a:t>PN (3.8%)</a:t>
                      </a:r>
                    </a:p>
                  </a:txBody>
                  <a:tcPr>
                    <a:solidFill>
                      <a:schemeClr val="accent6">
                        <a:lumMod val="20000"/>
                        <a:lumOff val="80000"/>
                      </a:schemeClr>
                    </a:solidFill>
                  </a:tcPr>
                </a:tc>
                <a:tc>
                  <a:txBody>
                    <a:bodyPr/>
                    <a:lstStyle/>
                    <a:p>
                      <a:r>
                        <a:rPr lang="en-US"/>
                        <a:t>NK (8.3%)</a:t>
                      </a:r>
                    </a:p>
                  </a:txBody>
                  <a:tcPr/>
                </a:tc>
                <a:extLst>
                  <a:ext uri="{0D108BD9-81ED-4DB2-BD59-A6C34878D82A}">
                    <a16:rowId xmlns:a16="http://schemas.microsoft.com/office/drawing/2014/main" val="2657412584"/>
                  </a:ext>
                </a:extLst>
              </a:tr>
              <a:tr h="422579">
                <a:tc>
                  <a:txBody>
                    <a:bodyPr/>
                    <a:lstStyle/>
                    <a:p>
                      <a:r>
                        <a:rPr lang="en-US"/>
                        <a:t>PN (4.2%)</a:t>
                      </a:r>
                    </a:p>
                  </a:txBody>
                  <a:tcPr>
                    <a:solidFill>
                      <a:schemeClr val="accent6">
                        <a:lumMod val="20000"/>
                        <a:lumOff val="80000"/>
                      </a:schemeClr>
                    </a:solidFill>
                  </a:tcPr>
                </a:tc>
                <a:tc>
                  <a:txBody>
                    <a:bodyPr/>
                    <a:lstStyle/>
                    <a:p>
                      <a:endParaRPr lang="en-US"/>
                    </a:p>
                  </a:txBody>
                  <a:tcPr/>
                </a:tc>
                <a:tc>
                  <a:txBody>
                    <a:bodyPr/>
                    <a:lstStyle/>
                    <a:p>
                      <a:endParaRPr lang="en-US"/>
                    </a:p>
                  </a:txBody>
                  <a:tcPr/>
                </a:tc>
                <a:tc>
                  <a:txBody>
                    <a:bodyPr/>
                    <a:lstStyle/>
                    <a:p>
                      <a:r>
                        <a:rPr lang="en-US"/>
                        <a:t>PN (6.0%)</a:t>
                      </a:r>
                    </a:p>
                  </a:txBody>
                  <a:tcPr>
                    <a:solidFill>
                      <a:schemeClr val="accent6">
                        <a:lumMod val="20000"/>
                        <a:lumOff val="80000"/>
                      </a:schemeClr>
                    </a:solidFill>
                  </a:tcPr>
                </a:tc>
                <a:extLst>
                  <a:ext uri="{0D108BD9-81ED-4DB2-BD59-A6C34878D82A}">
                    <a16:rowId xmlns:a16="http://schemas.microsoft.com/office/drawing/2014/main" val="3072568971"/>
                  </a:ext>
                </a:extLst>
              </a:tr>
              <a:tr h="422579">
                <a:tc>
                  <a:txBody>
                    <a:bodyPr/>
                    <a:lstStyle/>
                    <a:p>
                      <a:endParaRPr lang="en-US"/>
                    </a:p>
                  </a:txBody>
                  <a:tcPr/>
                </a:tc>
                <a:tc>
                  <a:txBody>
                    <a:bodyPr/>
                    <a:lstStyle/>
                    <a:p>
                      <a:endParaRPr lang="en-US"/>
                    </a:p>
                  </a:txBody>
                  <a:tcPr/>
                </a:tc>
                <a:tc>
                  <a:txBody>
                    <a:bodyPr/>
                    <a:lstStyle/>
                    <a:p>
                      <a:r>
                        <a:rPr lang="en-US"/>
                        <a:t>NK (2.5%)</a:t>
                      </a:r>
                    </a:p>
                  </a:txBody>
                  <a:tcPr/>
                </a:tc>
                <a:tc>
                  <a:txBody>
                    <a:bodyPr/>
                    <a:lstStyle/>
                    <a:p>
                      <a:endParaRPr lang="en-US"/>
                    </a:p>
                  </a:txBody>
                  <a:tcPr/>
                </a:tc>
                <a:extLst>
                  <a:ext uri="{0D108BD9-81ED-4DB2-BD59-A6C34878D82A}">
                    <a16:rowId xmlns:a16="http://schemas.microsoft.com/office/drawing/2014/main" val="1289643179"/>
                  </a:ext>
                </a:extLst>
              </a:tr>
              <a:tr h="422579">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23306923"/>
                  </a:ext>
                </a:extLst>
              </a:tr>
              <a:tr h="422579">
                <a:tc>
                  <a:txBody>
                    <a:bodyPr/>
                    <a:lstStyle/>
                    <a:p>
                      <a:pPr lvl="0">
                        <a:buNone/>
                      </a:pPr>
                      <a:endParaRPr lang="en-US"/>
                    </a:p>
                  </a:txBody>
                  <a:tcPr/>
                </a:tc>
                <a:tc>
                  <a:txBody>
                    <a:bodyPr/>
                    <a:lstStyle/>
                    <a:p>
                      <a:pPr lvl="0">
                        <a:buNone/>
                      </a:pPr>
                      <a:endParaRPr lang="en-US"/>
                    </a:p>
                  </a:txBody>
                  <a:tcPr/>
                </a:tc>
                <a:tc>
                  <a:txBody>
                    <a:bodyPr/>
                    <a:lstStyle/>
                    <a:p>
                      <a:pPr lvl="0">
                        <a:buNone/>
                      </a:pPr>
                      <a:endParaRPr lang="en-US"/>
                    </a:p>
                  </a:txBody>
                  <a:tcPr/>
                </a:tc>
                <a:tc>
                  <a:txBody>
                    <a:bodyPr/>
                    <a:lstStyle/>
                    <a:p>
                      <a:pPr lvl="0">
                        <a:buNone/>
                      </a:pPr>
                      <a:endParaRPr lang="en-US"/>
                    </a:p>
                  </a:txBody>
                  <a:tcPr/>
                </a:tc>
                <a:extLst>
                  <a:ext uri="{0D108BD9-81ED-4DB2-BD59-A6C34878D82A}">
                    <a16:rowId xmlns:a16="http://schemas.microsoft.com/office/drawing/2014/main" val="1011424908"/>
                  </a:ext>
                </a:extLst>
              </a:tr>
              <a:tr h="422579">
                <a:tc>
                  <a:txBody>
                    <a:bodyPr/>
                    <a:lstStyle/>
                    <a:p>
                      <a:pPr lvl="0">
                        <a:buNone/>
                      </a:pPr>
                      <a:endParaRPr lang="en-US"/>
                    </a:p>
                  </a:txBody>
                  <a:tcPr/>
                </a:tc>
                <a:tc>
                  <a:txBody>
                    <a:bodyPr/>
                    <a:lstStyle/>
                    <a:p>
                      <a:pPr lvl="0">
                        <a:buNone/>
                      </a:pPr>
                      <a:endParaRPr lang="en-US"/>
                    </a:p>
                  </a:txBody>
                  <a:tcPr/>
                </a:tc>
                <a:tc>
                  <a:txBody>
                    <a:bodyPr/>
                    <a:lstStyle/>
                    <a:p>
                      <a:pPr lvl="0">
                        <a:buNone/>
                      </a:pPr>
                      <a:endParaRPr lang="en-US"/>
                    </a:p>
                  </a:txBody>
                  <a:tcPr/>
                </a:tc>
                <a:tc>
                  <a:txBody>
                    <a:bodyPr/>
                    <a:lstStyle/>
                    <a:p>
                      <a:pPr lvl="0">
                        <a:buNone/>
                      </a:pPr>
                      <a:endParaRPr lang="en-US"/>
                    </a:p>
                  </a:txBody>
                  <a:tcPr/>
                </a:tc>
                <a:extLst>
                  <a:ext uri="{0D108BD9-81ED-4DB2-BD59-A6C34878D82A}">
                    <a16:rowId xmlns:a16="http://schemas.microsoft.com/office/drawing/2014/main" val="3920613055"/>
                  </a:ext>
                </a:extLst>
              </a:tr>
              <a:tr h="422579">
                <a:tc>
                  <a:txBody>
                    <a:bodyPr/>
                    <a:lstStyle/>
                    <a:p>
                      <a:pPr lvl="0">
                        <a:buNone/>
                      </a:pPr>
                      <a:endParaRPr lang="en-US"/>
                    </a:p>
                  </a:txBody>
                  <a:tcPr/>
                </a:tc>
                <a:tc>
                  <a:txBody>
                    <a:bodyPr/>
                    <a:lstStyle/>
                    <a:p>
                      <a:pPr lvl="0">
                        <a:buNone/>
                      </a:pPr>
                      <a:endParaRPr lang="en-US"/>
                    </a:p>
                  </a:txBody>
                  <a:tcPr/>
                </a:tc>
                <a:tc>
                  <a:txBody>
                    <a:bodyPr/>
                    <a:lstStyle/>
                    <a:p>
                      <a:pPr lvl="0">
                        <a:buNone/>
                      </a:pPr>
                      <a:endParaRPr lang="en-US"/>
                    </a:p>
                  </a:txBody>
                  <a:tcPr/>
                </a:tc>
                <a:tc>
                  <a:txBody>
                    <a:bodyPr/>
                    <a:lstStyle/>
                    <a:p>
                      <a:pPr lvl="0">
                        <a:buNone/>
                      </a:pPr>
                      <a:endParaRPr lang="en-US"/>
                    </a:p>
                  </a:txBody>
                  <a:tcPr/>
                </a:tc>
                <a:extLst>
                  <a:ext uri="{0D108BD9-81ED-4DB2-BD59-A6C34878D82A}">
                    <a16:rowId xmlns:a16="http://schemas.microsoft.com/office/drawing/2014/main" val="1569578676"/>
                  </a:ext>
                </a:extLst>
              </a:tr>
              <a:tr h="422579">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899705116"/>
                  </a:ext>
                </a:extLst>
              </a:tr>
            </a:tbl>
          </a:graphicData>
        </a:graphic>
      </p:graphicFrame>
      <p:sp>
        <p:nvSpPr>
          <p:cNvPr id="7" name="Title 1">
            <a:extLst>
              <a:ext uri="{FF2B5EF4-FFF2-40B4-BE49-F238E27FC236}">
                <a16:creationId xmlns:a16="http://schemas.microsoft.com/office/drawing/2014/main" id="{A83E88EC-CCAD-D521-577D-2B42995DA718}"/>
              </a:ext>
            </a:extLst>
          </p:cNvPr>
          <p:cNvSpPr>
            <a:spLocks noGrp="1"/>
          </p:cNvSpPr>
          <p:nvPr>
            <p:ph type="title"/>
          </p:nvPr>
        </p:nvSpPr>
        <p:spPr>
          <a:xfrm>
            <a:off x="428397" y="365125"/>
            <a:ext cx="11447853" cy="1356043"/>
          </a:xfrm>
        </p:spPr>
        <p:txBody>
          <a:bodyPr>
            <a:normAutofit/>
          </a:bodyPr>
          <a:lstStyle/>
          <a:p>
            <a:r>
              <a:rPr lang="en-US" sz="4800" b="1">
                <a:latin typeface="+mn-lt"/>
              </a:rPr>
              <a:t>ILL analysis takeaways</a:t>
            </a:r>
            <a:endParaRPr lang="en-US" sz="4800">
              <a:cs typeface="Calibri Light"/>
            </a:endParaRPr>
          </a:p>
        </p:txBody>
      </p:sp>
    </p:spTree>
    <p:extLst>
      <p:ext uri="{BB962C8B-B14F-4D97-AF65-F5344CB8AC3E}">
        <p14:creationId xmlns:p14="http://schemas.microsoft.com/office/powerpoint/2010/main" val="2151064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3F9DA857-2F06-2017-2EFE-44FD63ED5870}"/>
              </a:ext>
            </a:extLst>
          </p:cNvPr>
          <p:cNvSpPr>
            <a:spLocks noGrp="1"/>
          </p:cNvSpPr>
          <p:nvPr>
            <p:ph sz="half" idx="1"/>
          </p:nvPr>
        </p:nvSpPr>
        <p:spPr/>
        <p:txBody>
          <a:bodyPr vert="horz" lIns="91440" tIns="45720" rIns="91440" bIns="45720" rtlCol="0" anchor="t">
            <a:normAutofit/>
          </a:bodyPr>
          <a:lstStyle/>
          <a:p>
            <a:r>
              <a:rPr lang="en-US">
                <a:cs typeface="Calibri"/>
              </a:rPr>
              <a:t>Art research libraries' borrowing patterns resemble their collecting patterns</a:t>
            </a:r>
            <a:endParaRPr lang="en-US"/>
          </a:p>
        </p:txBody>
      </p:sp>
      <p:graphicFrame>
        <p:nvGraphicFramePr>
          <p:cNvPr id="4" name="Table 5">
            <a:extLst>
              <a:ext uri="{FF2B5EF4-FFF2-40B4-BE49-F238E27FC236}">
                <a16:creationId xmlns:a16="http://schemas.microsoft.com/office/drawing/2014/main" id="{92853A7A-C38B-1361-DEC4-5A5E377ED670}"/>
              </a:ext>
            </a:extLst>
          </p:cNvPr>
          <p:cNvGraphicFramePr>
            <a:graphicFrameLocks noGrp="1"/>
          </p:cNvGraphicFramePr>
          <p:nvPr>
            <p:extLst>
              <p:ext uri="{D42A27DB-BD31-4B8C-83A1-F6EECF244321}">
                <p14:modId xmlns:p14="http://schemas.microsoft.com/office/powerpoint/2010/main" val="3227688489"/>
              </p:ext>
            </p:extLst>
          </p:nvPr>
        </p:nvGraphicFramePr>
        <p:xfrm>
          <a:off x="6177280" y="1717040"/>
          <a:ext cx="5577824" cy="4865870"/>
        </p:xfrm>
        <a:graphic>
          <a:graphicData uri="http://schemas.openxmlformats.org/drawingml/2006/table">
            <a:tbl>
              <a:tblPr firstRow="1" bandRow="1">
                <a:tableStyleId>{5C22544A-7EE6-4342-B048-85BDC9FD1C3A}</a:tableStyleId>
              </a:tblPr>
              <a:tblGrid>
                <a:gridCol w="1394456">
                  <a:extLst>
                    <a:ext uri="{9D8B030D-6E8A-4147-A177-3AD203B41FA5}">
                      <a16:colId xmlns:a16="http://schemas.microsoft.com/office/drawing/2014/main" val="227121587"/>
                    </a:ext>
                  </a:extLst>
                </a:gridCol>
                <a:gridCol w="1361155">
                  <a:extLst>
                    <a:ext uri="{9D8B030D-6E8A-4147-A177-3AD203B41FA5}">
                      <a16:colId xmlns:a16="http://schemas.microsoft.com/office/drawing/2014/main" val="2202066040"/>
                    </a:ext>
                  </a:extLst>
                </a:gridCol>
                <a:gridCol w="1427757">
                  <a:extLst>
                    <a:ext uri="{9D8B030D-6E8A-4147-A177-3AD203B41FA5}">
                      <a16:colId xmlns:a16="http://schemas.microsoft.com/office/drawing/2014/main" val="1610518321"/>
                    </a:ext>
                  </a:extLst>
                </a:gridCol>
                <a:gridCol w="1394456">
                  <a:extLst>
                    <a:ext uri="{9D8B030D-6E8A-4147-A177-3AD203B41FA5}">
                      <a16:colId xmlns:a16="http://schemas.microsoft.com/office/drawing/2014/main" val="2066507677"/>
                    </a:ext>
                  </a:extLst>
                </a:gridCol>
              </a:tblGrid>
              <a:tr h="422579">
                <a:tc>
                  <a:txBody>
                    <a:bodyPr/>
                    <a:lstStyle/>
                    <a:p>
                      <a:pPr lvl="0" algn="l">
                        <a:lnSpc>
                          <a:spcPct val="100000"/>
                        </a:lnSpc>
                        <a:spcBef>
                          <a:spcPts val="0"/>
                        </a:spcBef>
                        <a:spcAft>
                          <a:spcPts val="0"/>
                        </a:spcAft>
                        <a:buNone/>
                      </a:pPr>
                      <a:r>
                        <a:rPr lang="en-US" sz="1800" b="1" i="0" u="none" strike="noStrike" noProof="0">
                          <a:latin typeface="Calibri"/>
                        </a:rPr>
                        <a:t>All transactions</a:t>
                      </a:r>
                    </a:p>
                  </a:txBody>
                  <a:tcPr/>
                </a:tc>
                <a:tc>
                  <a:txBody>
                    <a:bodyPr/>
                    <a:lstStyle/>
                    <a:p>
                      <a:r>
                        <a:rPr lang="en-US"/>
                        <a:t>Within Proxy</a:t>
                      </a:r>
                    </a:p>
                  </a:txBody>
                  <a:tcPr/>
                </a:tc>
                <a:tc>
                  <a:txBody>
                    <a:bodyPr/>
                    <a:lstStyle/>
                    <a:p>
                      <a:r>
                        <a:rPr lang="en-US"/>
                        <a:t>Proxy Borr from Non</a:t>
                      </a:r>
                    </a:p>
                  </a:txBody>
                  <a:tcPr/>
                </a:tc>
                <a:tc>
                  <a:txBody>
                    <a:bodyPr/>
                    <a:lstStyle/>
                    <a:p>
                      <a:r>
                        <a:rPr lang="en-US"/>
                        <a:t>Proxy Lend to Non</a:t>
                      </a:r>
                    </a:p>
                  </a:txBody>
                  <a:tcPr/>
                </a:tc>
                <a:extLst>
                  <a:ext uri="{0D108BD9-81ED-4DB2-BD59-A6C34878D82A}">
                    <a16:rowId xmlns:a16="http://schemas.microsoft.com/office/drawing/2014/main" val="3526708556"/>
                  </a:ext>
                </a:extLst>
              </a:tr>
              <a:tr h="422579">
                <a:tc>
                  <a:txBody>
                    <a:bodyPr/>
                    <a:lstStyle/>
                    <a:p>
                      <a:r>
                        <a:rPr lang="en-US"/>
                        <a:t>N (18.0%)</a:t>
                      </a:r>
                    </a:p>
                  </a:txBody>
                  <a:tcPr/>
                </a:tc>
                <a:tc>
                  <a:txBody>
                    <a:bodyPr/>
                    <a:lstStyle/>
                    <a:p>
                      <a:r>
                        <a:rPr lang="en-US"/>
                        <a:t>N (31.1%)</a:t>
                      </a:r>
                    </a:p>
                  </a:txBody>
                  <a:tcPr/>
                </a:tc>
                <a:tc>
                  <a:txBody>
                    <a:bodyPr/>
                    <a:lstStyle/>
                    <a:p>
                      <a:r>
                        <a:rPr lang="en-US"/>
                        <a:t>N (10.2%)</a:t>
                      </a:r>
                    </a:p>
                  </a:txBody>
                  <a:tcPr/>
                </a:tc>
                <a:tc>
                  <a:txBody>
                    <a:bodyPr/>
                    <a:lstStyle/>
                    <a:p>
                      <a:r>
                        <a:rPr lang="en-US"/>
                        <a:t>N (23.6%)</a:t>
                      </a:r>
                    </a:p>
                  </a:txBody>
                  <a:tcPr/>
                </a:tc>
                <a:extLst>
                  <a:ext uri="{0D108BD9-81ED-4DB2-BD59-A6C34878D82A}">
                    <a16:rowId xmlns:a16="http://schemas.microsoft.com/office/drawing/2014/main" val="3208736880"/>
                  </a:ext>
                </a:extLst>
              </a:tr>
              <a:tr h="422579">
                <a:tc>
                  <a:txBody>
                    <a:bodyPr/>
                    <a:lstStyle/>
                    <a:p>
                      <a:r>
                        <a:rPr lang="en-US"/>
                        <a:t>ND (9.0%)</a:t>
                      </a:r>
                    </a:p>
                  </a:txBody>
                  <a:tcPr/>
                </a:tc>
                <a:tc>
                  <a:txBody>
                    <a:bodyPr/>
                    <a:lstStyle/>
                    <a:p>
                      <a:r>
                        <a:rPr lang="en-US"/>
                        <a:t>ND (18.7%)</a:t>
                      </a:r>
                    </a:p>
                  </a:txBody>
                  <a:tcPr/>
                </a:tc>
                <a:tc>
                  <a:txBody>
                    <a:bodyPr/>
                    <a:lstStyle/>
                    <a:p>
                      <a:r>
                        <a:rPr lang="en-US"/>
                        <a:t>ND (6.2%)</a:t>
                      </a:r>
                    </a:p>
                  </a:txBody>
                  <a:tcPr/>
                </a:tc>
                <a:tc>
                  <a:txBody>
                    <a:bodyPr/>
                    <a:lstStyle/>
                    <a:p>
                      <a:r>
                        <a:rPr lang="en-US"/>
                        <a:t>ND (8.9%)</a:t>
                      </a:r>
                    </a:p>
                  </a:txBody>
                  <a:tcPr/>
                </a:tc>
                <a:extLst>
                  <a:ext uri="{0D108BD9-81ED-4DB2-BD59-A6C34878D82A}">
                    <a16:rowId xmlns:a16="http://schemas.microsoft.com/office/drawing/2014/main" val="2327464320"/>
                  </a:ext>
                </a:extLst>
              </a:tr>
              <a:tr h="422579">
                <a:tc>
                  <a:txBody>
                    <a:bodyPr/>
                    <a:lstStyle/>
                    <a:p>
                      <a:r>
                        <a:rPr lang="en-US"/>
                        <a:t>NK (5.3%)</a:t>
                      </a:r>
                    </a:p>
                  </a:txBody>
                  <a:tcPr/>
                </a:tc>
                <a:tc>
                  <a:txBody>
                    <a:bodyPr/>
                    <a:lstStyle/>
                    <a:p>
                      <a:r>
                        <a:rPr lang="en-US"/>
                        <a:t>NK (7.7%)</a:t>
                      </a:r>
                    </a:p>
                  </a:txBody>
                  <a:tcPr/>
                </a:tc>
                <a:tc>
                  <a:txBody>
                    <a:bodyPr/>
                    <a:lstStyle/>
                    <a:p>
                      <a:r>
                        <a:rPr lang="en-US"/>
                        <a:t>PN (3.8%)</a:t>
                      </a:r>
                    </a:p>
                  </a:txBody>
                  <a:tcPr>
                    <a:solidFill>
                      <a:schemeClr val="accent6">
                        <a:lumMod val="20000"/>
                        <a:lumOff val="80000"/>
                      </a:schemeClr>
                    </a:solidFill>
                  </a:tcPr>
                </a:tc>
                <a:tc>
                  <a:txBody>
                    <a:bodyPr/>
                    <a:lstStyle/>
                    <a:p>
                      <a:r>
                        <a:rPr lang="en-US"/>
                        <a:t>NK (8.3%)</a:t>
                      </a:r>
                    </a:p>
                  </a:txBody>
                  <a:tcPr/>
                </a:tc>
                <a:extLst>
                  <a:ext uri="{0D108BD9-81ED-4DB2-BD59-A6C34878D82A}">
                    <a16:rowId xmlns:a16="http://schemas.microsoft.com/office/drawing/2014/main" val="2657412584"/>
                  </a:ext>
                </a:extLst>
              </a:tr>
              <a:tr h="422579">
                <a:tc>
                  <a:txBody>
                    <a:bodyPr/>
                    <a:lstStyle/>
                    <a:p>
                      <a:r>
                        <a:rPr lang="en-US"/>
                        <a:t>PN (4.2%)</a:t>
                      </a:r>
                    </a:p>
                  </a:txBody>
                  <a:tcPr>
                    <a:solidFill>
                      <a:schemeClr val="accent6">
                        <a:lumMod val="20000"/>
                        <a:lumOff val="80000"/>
                      </a:schemeClr>
                    </a:solidFill>
                  </a:tcPr>
                </a:tc>
                <a:tc>
                  <a:txBody>
                    <a:bodyPr/>
                    <a:lstStyle/>
                    <a:p>
                      <a:r>
                        <a:rPr lang="en-US"/>
                        <a:t>TR (3.5%)</a:t>
                      </a:r>
                    </a:p>
                  </a:txBody>
                  <a:tcPr>
                    <a:solidFill>
                      <a:schemeClr val="accent2">
                        <a:lumMod val="20000"/>
                        <a:lumOff val="80000"/>
                      </a:schemeClr>
                    </a:solidFill>
                  </a:tcPr>
                </a:tc>
                <a:tc>
                  <a:txBody>
                    <a:bodyPr/>
                    <a:lstStyle/>
                    <a:p>
                      <a:endParaRPr lang="en-US"/>
                    </a:p>
                  </a:txBody>
                  <a:tcPr/>
                </a:tc>
                <a:tc>
                  <a:txBody>
                    <a:bodyPr/>
                    <a:lstStyle/>
                    <a:p>
                      <a:r>
                        <a:rPr lang="en-US"/>
                        <a:t>PN (6.0%)</a:t>
                      </a:r>
                    </a:p>
                  </a:txBody>
                  <a:tcPr>
                    <a:solidFill>
                      <a:schemeClr val="accent6">
                        <a:lumMod val="20000"/>
                        <a:lumOff val="80000"/>
                      </a:schemeClr>
                    </a:solidFill>
                  </a:tcPr>
                </a:tc>
                <a:extLst>
                  <a:ext uri="{0D108BD9-81ED-4DB2-BD59-A6C34878D82A}">
                    <a16:rowId xmlns:a16="http://schemas.microsoft.com/office/drawing/2014/main" val="3072568971"/>
                  </a:ext>
                </a:extLst>
              </a:tr>
              <a:tr h="422579">
                <a:tc>
                  <a:txBody>
                    <a:bodyPr/>
                    <a:lstStyle/>
                    <a:p>
                      <a:endParaRPr lang="en-US"/>
                    </a:p>
                  </a:txBody>
                  <a:tcPr/>
                </a:tc>
                <a:tc>
                  <a:txBody>
                    <a:bodyPr/>
                    <a:lstStyle/>
                    <a:p>
                      <a:endParaRPr lang="en-US"/>
                    </a:p>
                  </a:txBody>
                  <a:tcPr/>
                </a:tc>
                <a:tc>
                  <a:txBody>
                    <a:bodyPr/>
                    <a:lstStyle/>
                    <a:p>
                      <a:r>
                        <a:rPr lang="en-US"/>
                        <a:t>NK (2.5%)</a:t>
                      </a:r>
                    </a:p>
                  </a:txBody>
                  <a:tcPr/>
                </a:tc>
                <a:tc>
                  <a:txBody>
                    <a:bodyPr/>
                    <a:lstStyle/>
                    <a:p>
                      <a:endParaRPr lang="en-US"/>
                    </a:p>
                  </a:txBody>
                  <a:tcPr/>
                </a:tc>
                <a:extLst>
                  <a:ext uri="{0D108BD9-81ED-4DB2-BD59-A6C34878D82A}">
                    <a16:rowId xmlns:a16="http://schemas.microsoft.com/office/drawing/2014/main" val="1289643179"/>
                  </a:ext>
                </a:extLst>
              </a:tr>
              <a:tr h="422579">
                <a:tc>
                  <a:txBody>
                    <a:bodyPr/>
                    <a:lstStyle/>
                    <a:p>
                      <a:r>
                        <a:rPr lang="en-US"/>
                        <a:t>TR (2.8%)</a:t>
                      </a:r>
                    </a:p>
                  </a:txBody>
                  <a:tcPr>
                    <a:solidFill>
                      <a:schemeClr val="accent2">
                        <a:lumMod val="20000"/>
                        <a:lumOff val="80000"/>
                      </a:schemeClr>
                    </a:solidFill>
                  </a:tcPr>
                </a:tc>
                <a:tc>
                  <a:txBody>
                    <a:bodyPr/>
                    <a:lstStyle/>
                    <a:p>
                      <a:endParaRPr lang="en-US"/>
                    </a:p>
                  </a:txBody>
                  <a:tcPr/>
                </a:tc>
                <a:tc>
                  <a:txBody>
                    <a:bodyPr/>
                    <a:lstStyle/>
                    <a:p>
                      <a:endParaRPr lang="en-US"/>
                    </a:p>
                  </a:txBody>
                  <a:tcPr/>
                </a:tc>
                <a:tc>
                  <a:txBody>
                    <a:bodyPr/>
                    <a:lstStyle/>
                    <a:p>
                      <a:r>
                        <a:rPr lang="en-US"/>
                        <a:t>TR (4.1%)</a:t>
                      </a:r>
                    </a:p>
                  </a:txBody>
                  <a:tcPr>
                    <a:solidFill>
                      <a:schemeClr val="accent2">
                        <a:lumMod val="20000"/>
                        <a:lumOff val="80000"/>
                      </a:schemeClr>
                    </a:solidFill>
                  </a:tcPr>
                </a:tc>
                <a:extLst>
                  <a:ext uri="{0D108BD9-81ED-4DB2-BD59-A6C34878D82A}">
                    <a16:rowId xmlns:a16="http://schemas.microsoft.com/office/drawing/2014/main" val="1023306923"/>
                  </a:ext>
                </a:extLst>
              </a:tr>
              <a:tr h="422579">
                <a:tc>
                  <a:txBody>
                    <a:bodyPr/>
                    <a:lstStyle/>
                    <a:p>
                      <a:pPr lvl="0">
                        <a:buNone/>
                      </a:pPr>
                      <a:endParaRPr lang="en-US"/>
                    </a:p>
                  </a:txBody>
                  <a:tcPr/>
                </a:tc>
                <a:tc>
                  <a:txBody>
                    <a:bodyPr/>
                    <a:lstStyle/>
                    <a:p>
                      <a:pPr lvl="0">
                        <a:buNone/>
                      </a:pPr>
                      <a:endParaRPr lang="en-US"/>
                    </a:p>
                  </a:txBody>
                  <a:tcPr/>
                </a:tc>
                <a:tc>
                  <a:txBody>
                    <a:bodyPr/>
                    <a:lstStyle/>
                    <a:p>
                      <a:pPr lvl="0">
                        <a:buNone/>
                      </a:pPr>
                      <a:endParaRPr lang="en-US"/>
                    </a:p>
                  </a:txBody>
                  <a:tcPr/>
                </a:tc>
                <a:tc>
                  <a:txBody>
                    <a:bodyPr/>
                    <a:lstStyle/>
                    <a:p>
                      <a:pPr lvl="0">
                        <a:buNone/>
                      </a:pPr>
                      <a:endParaRPr lang="en-US"/>
                    </a:p>
                  </a:txBody>
                  <a:tcPr/>
                </a:tc>
                <a:extLst>
                  <a:ext uri="{0D108BD9-81ED-4DB2-BD59-A6C34878D82A}">
                    <a16:rowId xmlns:a16="http://schemas.microsoft.com/office/drawing/2014/main" val="1011424908"/>
                  </a:ext>
                </a:extLst>
              </a:tr>
              <a:tr h="422579">
                <a:tc>
                  <a:txBody>
                    <a:bodyPr/>
                    <a:lstStyle/>
                    <a:p>
                      <a:pPr lvl="0">
                        <a:buNone/>
                      </a:pPr>
                      <a:endParaRPr lang="en-US"/>
                    </a:p>
                  </a:txBody>
                  <a:tcPr/>
                </a:tc>
                <a:tc>
                  <a:txBody>
                    <a:bodyPr/>
                    <a:lstStyle/>
                    <a:p>
                      <a:pPr lvl="0">
                        <a:buNone/>
                      </a:pPr>
                      <a:endParaRPr lang="en-US"/>
                    </a:p>
                  </a:txBody>
                  <a:tcPr/>
                </a:tc>
                <a:tc>
                  <a:txBody>
                    <a:bodyPr/>
                    <a:lstStyle/>
                    <a:p>
                      <a:pPr lvl="0">
                        <a:buNone/>
                      </a:pPr>
                      <a:endParaRPr lang="en-US"/>
                    </a:p>
                  </a:txBody>
                  <a:tcPr/>
                </a:tc>
                <a:tc>
                  <a:txBody>
                    <a:bodyPr/>
                    <a:lstStyle/>
                    <a:p>
                      <a:pPr lvl="0">
                        <a:buNone/>
                      </a:pPr>
                      <a:endParaRPr lang="en-US"/>
                    </a:p>
                  </a:txBody>
                  <a:tcPr/>
                </a:tc>
                <a:extLst>
                  <a:ext uri="{0D108BD9-81ED-4DB2-BD59-A6C34878D82A}">
                    <a16:rowId xmlns:a16="http://schemas.microsoft.com/office/drawing/2014/main" val="3920613055"/>
                  </a:ext>
                </a:extLst>
              </a:tr>
              <a:tr h="422579">
                <a:tc>
                  <a:txBody>
                    <a:bodyPr/>
                    <a:lstStyle/>
                    <a:p>
                      <a:pPr lvl="0">
                        <a:buNone/>
                      </a:pPr>
                      <a:endParaRPr lang="en-US"/>
                    </a:p>
                  </a:txBody>
                  <a:tcPr/>
                </a:tc>
                <a:tc>
                  <a:txBody>
                    <a:bodyPr/>
                    <a:lstStyle/>
                    <a:p>
                      <a:pPr lvl="0">
                        <a:buNone/>
                      </a:pPr>
                      <a:endParaRPr lang="en-US"/>
                    </a:p>
                  </a:txBody>
                  <a:tcPr/>
                </a:tc>
                <a:tc>
                  <a:txBody>
                    <a:bodyPr/>
                    <a:lstStyle/>
                    <a:p>
                      <a:pPr lvl="0">
                        <a:buNone/>
                      </a:pPr>
                      <a:endParaRPr lang="en-US"/>
                    </a:p>
                  </a:txBody>
                  <a:tcPr/>
                </a:tc>
                <a:tc>
                  <a:txBody>
                    <a:bodyPr/>
                    <a:lstStyle/>
                    <a:p>
                      <a:pPr lvl="0">
                        <a:buNone/>
                      </a:pPr>
                      <a:endParaRPr lang="en-US"/>
                    </a:p>
                  </a:txBody>
                  <a:tcPr/>
                </a:tc>
                <a:extLst>
                  <a:ext uri="{0D108BD9-81ED-4DB2-BD59-A6C34878D82A}">
                    <a16:rowId xmlns:a16="http://schemas.microsoft.com/office/drawing/2014/main" val="1569578676"/>
                  </a:ext>
                </a:extLst>
              </a:tr>
              <a:tr h="422579">
                <a:tc>
                  <a:txBody>
                    <a:bodyPr/>
                    <a:lstStyle/>
                    <a:p>
                      <a:endParaRPr lang="en-US"/>
                    </a:p>
                  </a:txBody>
                  <a:tcPr/>
                </a:tc>
                <a:tc>
                  <a:txBody>
                    <a:bodyPr/>
                    <a:lstStyle/>
                    <a:p>
                      <a:endParaRPr lang="en-US"/>
                    </a:p>
                  </a:txBody>
                  <a:tcPr/>
                </a:tc>
                <a:tc>
                  <a:txBody>
                    <a:bodyPr/>
                    <a:lstStyle/>
                    <a:p>
                      <a:r>
                        <a:rPr lang="en-US"/>
                        <a:t>TR (1.8%)</a:t>
                      </a:r>
                    </a:p>
                  </a:txBody>
                  <a:tcPr>
                    <a:solidFill>
                      <a:schemeClr val="accent2">
                        <a:lumMod val="20000"/>
                        <a:lumOff val="80000"/>
                      </a:schemeClr>
                    </a:solidFill>
                  </a:tcPr>
                </a:tc>
                <a:tc>
                  <a:txBody>
                    <a:bodyPr/>
                    <a:lstStyle/>
                    <a:p>
                      <a:endParaRPr lang="en-US"/>
                    </a:p>
                  </a:txBody>
                  <a:tcPr/>
                </a:tc>
                <a:extLst>
                  <a:ext uri="{0D108BD9-81ED-4DB2-BD59-A6C34878D82A}">
                    <a16:rowId xmlns:a16="http://schemas.microsoft.com/office/drawing/2014/main" val="3899705116"/>
                  </a:ext>
                </a:extLst>
              </a:tr>
            </a:tbl>
          </a:graphicData>
        </a:graphic>
      </p:graphicFrame>
      <p:sp>
        <p:nvSpPr>
          <p:cNvPr id="7" name="Title 1">
            <a:extLst>
              <a:ext uri="{FF2B5EF4-FFF2-40B4-BE49-F238E27FC236}">
                <a16:creationId xmlns:a16="http://schemas.microsoft.com/office/drawing/2014/main" id="{7D88C912-1B0E-6311-2E18-E6D8DC19B881}"/>
              </a:ext>
            </a:extLst>
          </p:cNvPr>
          <p:cNvSpPr>
            <a:spLocks noGrp="1"/>
          </p:cNvSpPr>
          <p:nvPr>
            <p:ph type="title"/>
          </p:nvPr>
        </p:nvSpPr>
        <p:spPr>
          <a:xfrm>
            <a:off x="428397" y="365125"/>
            <a:ext cx="11447853" cy="1356043"/>
          </a:xfrm>
        </p:spPr>
        <p:txBody>
          <a:bodyPr>
            <a:normAutofit/>
          </a:bodyPr>
          <a:lstStyle/>
          <a:p>
            <a:r>
              <a:rPr lang="en-US" sz="4800" b="1">
                <a:latin typeface="+mn-lt"/>
              </a:rPr>
              <a:t>ILL analysis takeaways</a:t>
            </a:r>
            <a:endParaRPr lang="en-US" sz="4800">
              <a:cs typeface="Calibri Light"/>
            </a:endParaRPr>
          </a:p>
        </p:txBody>
      </p:sp>
    </p:spTree>
    <p:extLst>
      <p:ext uri="{BB962C8B-B14F-4D97-AF65-F5344CB8AC3E}">
        <p14:creationId xmlns:p14="http://schemas.microsoft.com/office/powerpoint/2010/main" val="2856475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3F9DA857-2F06-2017-2EFE-44FD63ED5870}"/>
              </a:ext>
            </a:extLst>
          </p:cNvPr>
          <p:cNvSpPr>
            <a:spLocks noGrp="1"/>
          </p:cNvSpPr>
          <p:nvPr>
            <p:ph sz="half" idx="1"/>
          </p:nvPr>
        </p:nvSpPr>
        <p:spPr/>
        <p:txBody>
          <a:bodyPr vert="horz" lIns="91440" tIns="45720" rIns="91440" bIns="45720" rtlCol="0" anchor="t">
            <a:normAutofit/>
          </a:bodyPr>
          <a:lstStyle/>
          <a:p>
            <a:r>
              <a:rPr lang="en-US">
                <a:cs typeface="Calibri"/>
              </a:rPr>
              <a:t>Art research libraries' borrowing patterns resemble their collecting patterns</a:t>
            </a:r>
            <a:endParaRPr lang="en-US"/>
          </a:p>
        </p:txBody>
      </p:sp>
      <p:graphicFrame>
        <p:nvGraphicFramePr>
          <p:cNvPr id="4" name="Table 5">
            <a:extLst>
              <a:ext uri="{FF2B5EF4-FFF2-40B4-BE49-F238E27FC236}">
                <a16:creationId xmlns:a16="http://schemas.microsoft.com/office/drawing/2014/main" id="{92853A7A-C38B-1361-DEC4-5A5E377ED670}"/>
              </a:ext>
            </a:extLst>
          </p:cNvPr>
          <p:cNvGraphicFramePr>
            <a:graphicFrameLocks noGrp="1"/>
          </p:cNvGraphicFramePr>
          <p:nvPr>
            <p:extLst>
              <p:ext uri="{D42A27DB-BD31-4B8C-83A1-F6EECF244321}">
                <p14:modId xmlns:p14="http://schemas.microsoft.com/office/powerpoint/2010/main" val="480477308"/>
              </p:ext>
            </p:extLst>
          </p:nvPr>
        </p:nvGraphicFramePr>
        <p:xfrm>
          <a:off x="6177280" y="1717040"/>
          <a:ext cx="5577824" cy="4865870"/>
        </p:xfrm>
        <a:graphic>
          <a:graphicData uri="http://schemas.openxmlformats.org/drawingml/2006/table">
            <a:tbl>
              <a:tblPr firstRow="1" bandRow="1">
                <a:tableStyleId>{5C22544A-7EE6-4342-B048-85BDC9FD1C3A}</a:tableStyleId>
              </a:tblPr>
              <a:tblGrid>
                <a:gridCol w="1394456">
                  <a:extLst>
                    <a:ext uri="{9D8B030D-6E8A-4147-A177-3AD203B41FA5}">
                      <a16:colId xmlns:a16="http://schemas.microsoft.com/office/drawing/2014/main" val="227121587"/>
                    </a:ext>
                  </a:extLst>
                </a:gridCol>
                <a:gridCol w="1361155">
                  <a:extLst>
                    <a:ext uri="{9D8B030D-6E8A-4147-A177-3AD203B41FA5}">
                      <a16:colId xmlns:a16="http://schemas.microsoft.com/office/drawing/2014/main" val="2202066040"/>
                    </a:ext>
                  </a:extLst>
                </a:gridCol>
                <a:gridCol w="1427757">
                  <a:extLst>
                    <a:ext uri="{9D8B030D-6E8A-4147-A177-3AD203B41FA5}">
                      <a16:colId xmlns:a16="http://schemas.microsoft.com/office/drawing/2014/main" val="1610518321"/>
                    </a:ext>
                  </a:extLst>
                </a:gridCol>
                <a:gridCol w="1394456">
                  <a:extLst>
                    <a:ext uri="{9D8B030D-6E8A-4147-A177-3AD203B41FA5}">
                      <a16:colId xmlns:a16="http://schemas.microsoft.com/office/drawing/2014/main" val="2066507677"/>
                    </a:ext>
                  </a:extLst>
                </a:gridCol>
              </a:tblGrid>
              <a:tr h="422579">
                <a:tc>
                  <a:txBody>
                    <a:bodyPr/>
                    <a:lstStyle/>
                    <a:p>
                      <a:pPr lvl="0" algn="l">
                        <a:lnSpc>
                          <a:spcPct val="100000"/>
                        </a:lnSpc>
                        <a:spcBef>
                          <a:spcPts val="0"/>
                        </a:spcBef>
                        <a:spcAft>
                          <a:spcPts val="0"/>
                        </a:spcAft>
                        <a:buNone/>
                      </a:pPr>
                      <a:r>
                        <a:rPr lang="en-US" sz="1800" b="1" i="0" u="none" strike="noStrike" noProof="0">
                          <a:latin typeface="Calibri"/>
                        </a:rPr>
                        <a:t>All transactions</a:t>
                      </a:r>
                    </a:p>
                  </a:txBody>
                  <a:tcPr/>
                </a:tc>
                <a:tc>
                  <a:txBody>
                    <a:bodyPr/>
                    <a:lstStyle/>
                    <a:p>
                      <a:r>
                        <a:rPr lang="en-US"/>
                        <a:t>Within Proxy</a:t>
                      </a:r>
                    </a:p>
                  </a:txBody>
                  <a:tcPr/>
                </a:tc>
                <a:tc>
                  <a:txBody>
                    <a:bodyPr/>
                    <a:lstStyle/>
                    <a:p>
                      <a:r>
                        <a:rPr lang="en-US"/>
                        <a:t>Proxy Borr from Non</a:t>
                      </a:r>
                    </a:p>
                  </a:txBody>
                  <a:tcPr/>
                </a:tc>
                <a:tc>
                  <a:txBody>
                    <a:bodyPr/>
                    <a:lstStyle/>
                    <a:p>
                      <a:r>
                        <a:rPr lang="en-US"/>
                        <a:t>Proxy Lend to Non</a:t>
                      </a:r>
                    </a:p>
                  </a:txBody>
                  <a:tcPr/>
                </a:tc>
                <a:extLst>
                  <a:ext uri="{0D108BD9-81ED-4DB2-BD59-A6C34878D82A}">
                    <a16:rowId xmlns:a16="http://schemas.microsoft.com/office/drawing/2014/main" val="3526708556"/>
                  </a:ext>
                </a:extLst>
              </a:tr>
              <a:tr h="422579">
                <a:tc>
                  <a:txBody>
                    <a:bodyPr/>
                    <a:lstStyle/>
                    <a:p>
                      <a:r>
                        <a:rPr lang="en-US"/>
                        <a:t>N (18.0%)</a:t>
                      </a:r>
                    </a:p>
                  </a:txBody>
                  <a:tcPr/>
                </a:tc>
                <a:tc>
                  <a:txBody>
                    <a:bodyPr/>
                    <a:lstStyle/>
                    <a:p>
                      <a:r>
                        <a:rPr lang="en-US"/>
                        <a:t>N (31.1%)</a:t>
                      </a:r>
                    </a:p>
                  </a:txBody>
                  <a:tcPr/>
                </a:tc>
                <a:tc>
                  <a:txBody>
                    <a:bodyPr/>
                    <a:lstStyle/>
                    <a:p>
                      <a:r>
                        <a:rPr lang="en-US"/>
                        <a:t>N (10.2%)</a:t>
                      </a:r>
                    </a:p>
                  </a:txBody>
                  <a:tcPr/>
                </a:tc>
                <a:tc>
                  <a:txBody>
                    <a:bodyPr/>
                    <a:lstStyle/>
                    <a:p>
                      <a:r>
                        <a:rPr lang="en-US"/>
                        <a:t>N (23.6%)</a:t>
                      </a:r>
                    </a:p>
                  </a:txBody>
                  <a:tcPr/>
                </a:tc>
                <a:extLst>
                  <a:ext uri="{0D108BD9-81ED-4DB2-BD59-A6C34878D82A}">
                    <a16:rowId xmlns:a16="http://schemas.microsoft.com/office/drawing/2014/main" val="3208736880"/>
                  </a:ext>
                </a:extLst>
              </a:tr>
              <a:tr h="422579">
                <a:tc>
                  <a:txBody>
                    <a:bodyPr/>
                    <a:lstStyle/>
                    <a:p>
                      <a:r>
                        <a:rPr lang="en-US"/>
                        <a:t>ND (9.0%)</a:t>
                      </a:r>
                    </a:p>
                  </a:txBody>
                  <a:tcPr/>
                </a:tc>
                <a:tc>
                  <a:txBody>
                    <a:bodyPr/>
                    <a:lstStyle/>
                    <a:p>
                      <a:r>
                        <a:rPr lang="en-US"/>
                        <a:t>ND (18.7%)</a:t>
                      </a:r>
                    </a:p>
                  </a:txBody>
                  <a:tcPr/>
                </a:tc>
                <a:tc>
                  <a:txBody>
                    <a:bodyPr/>
                    <a:lstStyle/>
                    <a:p>
                      <a:r>
                        <a:rPr lang="en-US"/>
                        <a:t>ND (6.2%)</a:t>
                      </a:r>
                    </a:p>
                  </a:txBody>
                  <a:tcPr/>
                </a:tc>
                <a:tc>
                  <a:txBody>
                    <a:bodyPr/>
                    <a:lstStyle/>
                    <a:p>
                      <a:r>
                        <a:rPr lang="en-US"/>
                        <a:t>ND (8.9%)</a:t>
                      </a:r>
                    </a:p>
                  </a:txBody>
                  <a:tcPr/>
                </a:tc>
                <a:extLst>
                  <a:ext uri="{0D108BD9-81ED-4DB2-BD59-A6C34878D82A}">
                    <a16:rowId xmlns:a16="http://schemas.microsoft.com/office/drawing/2014/main" val="2327464320"/>
                  </a:ext>
                </a:extLst>
              </a:tr>
              <a:tr h="422579">
                <a:tc>
                  <a:txBody>
                    <a:bodyPr/>
                    <a:lstStyle/>
                    <a:p>
                      <a:r>
                        <a:rPr lang="en-US"/>
                        <a:t>NK (5.3%)</a:t>
                      </a:r>
                    </a:p>
                  </a:txBody>
                  <a:tcPr/>
                </a:tc>
                <a:tc>
                  <a:txBody>
                    <a:bodyPr/>
                    <a:lstStyle/>
                    <a:p>
                      <a:r>
                        <a:rPr lang="en-US"/>
                        <a:t>NK (7.7%)</a:t>
                      </a:r>
                    </a:p>
                  </a:txBody>
                  <a:tcPr/>
                </a:tc>
                <a:tc>
                  <a:txBody>
                    <a:bodyPr/>
                    <a:lstStyle/>
                    <a:p>
                      <a:r>
                        <a:rPr lang="en-US"/>
                        <a:t>PN (3.8%)</a:t>
                      </a:r>
                    </a:p>
                  </a:txBody>
                  <a:tcPr>
                    <a:solidFill>
                      <a:schemeClr val="accent6">
                        <a:lumMod val="20000"/>
                        <a:lumOff val="80000"/>
                      </a:schemeClr>
                    </a:solidFill>
                  </a:tcPr>
                </a:tc>
                <a:tc>
                  <a:txBody>
                    <a:bodyPr/>
                    <a:lstStyle/>
                    <a:p>
                      <a:r>
                        <a:rPr lang="en-US"/>
                        <a:t>NK (8.3%)</a:t>
                      </a:r>
                    </a:p>
                  </a:txBody>
                  <a:tcPr/>
                </a:tc>
                <a:extLst>
                  <a:ext uri="{0D108BD9-81ED-4DB2-BD59-A6C34878D82A}">
                    <a16:rowId xmlns:a16="http://schemas.microsoft.com/office/drawing/2014/main" val="2657412584"/>
                  </a:ext>
                </a:extLst>
              </a:tr>
              <a:tr h="422579">
                <a:tc>
                  <a:txBody>
                    <a:bodyPr/>
                    <a:lstStyle/>
                    <a:p>
                      <a:r>
                        <a:rPr lang="en-US"/>
                        <a:t>PN (4.2%)</a:t>
                      </a:r>
                    </a:p>
                  </a:txBody>
                  <a:tcPr>
                    <a:solidFill>
                      <a:schemeClr val="accent6">
                        <a:lumMod val="20000"/>
                        <a:lumOff val="80000"/>
                      </a:schemeClr>
                    </a:solidFill>
                  </a:tcPr>
                </a:tc>
                <a:tc>
                  <a:txBody>
                    <a:bodyPr/>
                    <a:lstStyle/>
                    <a:p>
                      <a:r>
                        <a:rPr lang="en-US"/>
                        <a:t>TR (3.5%)</a:t>
                      </a:r>
                    </a:p>
                  </a:txBody>
                  <a:tcPr>
                    <a:solidFill>
                      <a:schemeClr val="accent2">
                        <a:lumMod val="20000"/>
                        <a:lumOff val="80000"/>
                      </a:schemeClr>
                    </a:solidFill>
                  </a:tcPr>
                </a:tc>
                <a:tc>
                  <a:txBody>
                    <a:bodyPr/>
                    <a:lstStyle/>
                    <a:p>
                      <a:r>
                        <a:rPr lang="en-US"/>
                        <a:t>DS (3.3%)</a:t>
                      </a:r>
                    </a:p>
                  </a:txBody>
                  <a:tcPr>
                    <a:solidFill>
                      <a:schemeClr val="accent4">
                        <a:lumMod val="20000"/>
                        <a:lumOff val="80000"/>
                      </a:schemeClr>
                    </a:solidFill>
                  </a:tcPr>
                </a:tc>
                <a:tc>
                  <a:txBody>
                    <a:bodyPr/>
                    <a:lstStyle/>
                    <a:p>
                      <a:r>
                        <a:rPr lang="en-US"/>
                        <a:t>PN (6.0%)</a:t>
                      </a:r>
                    </a:p>
                  </a:txBody>
                  <a:tcPr>
                    <a:solidFill>
                      <a:schemeClr val="accent6">
                        <a:lumMod val="20000"/>
                        <a:lumOff val="80000"/>
                      </a:schemeClr>
                    </a:solidFill>
                  </a:tcPr>
                </a:tc>
                <a:extLst>
                  <a:ext uri="{0D108BD9-81ED-4DB2-BD59-A6C34878D82A}">
                    <a16:rowId xmlns:a16="http://schemas.microsoft.com/office/drawing/2014/main" val="3072568971"/>
                  </a:ext>
                </a:extLst>
              </a:tr>
              <a:tr h="422579">
                <a:tc>
                  <a:txBody>
                    <a:bodyPr/>
                    <a:lstStyle/>
                    <a:p>
                      <a:endParaRPr lang="en-US"/>
                    </a:p>
                  </a:txBody>
                  <a:tcPr/>
                </a:tc>
                <a:tc>
                  <a:txBody>
                    <a:bodyPr/>
                    <a:lstStyle/>
                    <a:p>
                      <a:endParaRPr lang="en-US"/>
                    </a:p>
                  </a:txBody>
                  <a:tcPr/>
                </a:tc>
                <a:tc>
                  <a:txBody>
                    <a:bodyPr/>
                    <a:lstStyle/>
                    <a:p>
                      <a:r>
                        <a:rPr lang="en-US"/>
                        <a:t>NK (2.5%)</a:t>
                      </a:r>
                    </a:p>
                  </a:txBody>
                  <a:tcPr/>
                </a:tc>
                <a:tc>
                  <a:txBody>
                    <a:bodyPr/>
                    <a:lstStyle/>
                    <a:p>
                      <a:endParaRPr lang="en-US"/>
                    </a:p>
                  </a:txBody>
                  <a:tcPr/>
                </a:tc>
                <a:extLst>
                  <a:ext uri="{0D108BD9-81ED-4DB2-BD59-A6C34878D82A}">
                    <a16:rowId xmlns:a16="http://schemas.microsoft.com/office/drawing/2014/main" val="1289643179"/>
                  </a:ext>
                </a:extLst>
              </a:tr>
              <a:tr h="422579">
                <a:tc>
                  <a:txBody>
                    <a:bodyPr/>
                    <a:lstStyle/>
                    <a:p>
                      <a:r>
                        <a:rPr lang="en-US"/>
                        <a:t>TR (2.8%)</a:t>
                      </a:r>
                    </a:p>
                  </a:txBody>
                  <a:tcPr>
                    <a:solidFill>
                      <a:schemeClr val="accent2">
                        <a:lumMod val="20000"/>
                        <a:lumOff val="80000"/>
                      </a:schemeClr>
                    </a:solidFill>
                  </a:tcPr>
                </a:tc>
                <a:tc>
                  <a:txBody>
                    <a:bodyPr/>
                    <a:lstStyle/>
                    <a:p>
                      <a:endParaRPr lang="en-US"/>
                    </a:p>
                  </a:txBody>
                  <a:tcPr/>
                </a:tc>
                <a:tc>
                  <a:txBody>
                    <a:bodyPr/>
                    <a:lstStyle/>
                    <a:p>
                      <a:r>
                        <a:rPr lang="en-US"/>
                        <a:t>F (2.5%)</a:t>
                      </a:r>
                    </a:p>
                  </a:txBody>
                  <a:tcPr>
                    <a:solidFill>
                      <a:schemeClr val="accent4">
                        <a:lumMod val="20000"/>
                        <a:lumOff val="80000"/>
                      </a:schemeClr>
                    </a:solidFill>
                  </a:tcPr>
                </a:tc>
                <a:tc>
                  <a:txBody>
                    <a:bodyPr/>
                    <a:lstStyle/>
                    <a:p>
                      <a:r>
                        <a:rPr lang="en-US"/>
                        <a:t>TR (4.1%)</a:t>
                      </a:r>
                    </a:p>
                  </a:txBody>
                  <a:tcPr>
                    <a:solidFill>
                      <a:schemeClr val="accent2">
                        <a:lumMod val="20000"/>
                        <a:lumOff val="80000"/>
                      </a:schemeClr>
                    </a:solidFill>
                  </a:tcPr>
                </a:tc>
                <a:extLst>
                  <a:ext uri="{0D108BD9-81ED-4DB2-BD59-A6C34878D82A}">
                    <a16:rowId xmlns:a16="http://schemas.microsoft.com/office/drawing/2014/main" val="1023306923"/>
                  </a:ext>
                </a:extLst>
              </a:tr>
              <a:tr h="422579">
                <a:tc>
                  <a:txBody>
                    <a:bodyPr/>
                    <a:lstStyle/>
                    <a:p>
                      <a:pPr lvl="0">
                        <a:buNone/>
                      </a:pPr>
                      <a:r>
                        <a:rPr lang="en-US"/>
                        <a:t>DS (2.3%)</a:t>
                      </a:r>
                    </a:p>
                  </a:txBody>
                  <a:tcPr>
                    <a:solidFill>
                      <a:schemeClr val="accent4">
                        <a:lumMod val="20000"/>
                        <a:lumOff val="80000"/>
                      </a:schemeClr>
                    </a:solidFill>
                  </a:tcPr>
                </a:tc>
                <a:tc>
                  <a:txBody>
                    <a:bodyPr/>
                    <a:lstStyle/>
                    <a:p>
                      <a:pPr lvl="0">
                        <a:buNone/>
                      </a:pPr>
                      <a:endParaRPr lang="en-US"/>
                    </a:p>
                  </a:txBody>
                  <a:tcPr/>
                </a:tc>
                <a:tc>
                  <a:txBody>
                    <a:bodyPr/>
                    <a:lstStyle/>
                    <a:p>
                      <a:pPr lvl="0">
                        <a:buNone/>
                      </a:pPr>
                      <a:r>
                        <a:rPr lang="en-US"/>
                        <a:t>E (2.3%)</a:t>
                      </a:r>
                    </a:p>
                  </a:txBody>
                  <a:tcPr>
                    <a:solidFill>
                      <a:schemeClr val="accent4">
                        <a:lumMod val="20000"/>
                        <a:lumOff val="80000"/>
                      </a:schemeClr>
                    </a:solidFill>
                  </a:tcPr>
                </a:tc>
                <a:tc>
                  <a:txBody>
                    <a:bodyPr/>
                    <a:lstStyle/>
                    <a:p>
                      <a:pPr lvl="0">
                        <a:buNone/>
                      </a:pPr>
                      <a:endParaRPr lang="en-US"/>
                    </a:p>
                  </a:txBody>
                  <a:tcPr/>
                </a:tc>
                <a:extLst>
                  <a:ext uri="{0D108BD9-81ED-4DB2-BD59-A6C34878D82A}">
                    <a16:rowId xmlns:a16="http://schemas.microsoft.com/office/drawing/2014/main" val="1011424908"/>
                  </a:ext>
                </a:extLst>
              </a:tr>
              <a:tr h="422579">
                <a:tc>
                  <a:txBody>
                    <a:bodyPr/>
                    <a:lstStyle/>
                    <a:p>
                      <a:pPr lvl="0">
                        <a:buNone/>
                      </a:pPr>
                      <a:r>
                        <a:rPr lang="en-US"/>
                        <a:t>F (1.9%)</a:t>
                      </a:r>
                    </a:p>
                  </a:txBody>
                  <a:tcPr>
                    <a:solidFill>
                      <a:schemeClr val="accent4">
                        <a:lumMod val="20000"/>
                        <a:lumOff val="80000"/>
                      </a:schemeClr>
                    </a:solidFill>
                  </a:tcPr>
                </a:tc>
                <a:tc>
                  <a:txBody>
                    <a:bodyPr/>
                    <a:lstStyle/>
                    <a:p>
                      <a:pPr lvl="0">
                        <a:buNone/>
                      </a:pPr>
                      <a:endParaRPr lang="en-US"/>
                    </a:p>
                  </a:txBody>
                  <a:tcPr/>
                </a:tc>
                <a:tc>
                  <a:txBody>
                    <a:bodyPr/>
                    <a:lstStyle/>
                    <a:p>
                      <a:pPr lvl="0">
                        <a:buNone/>
                      </a:pPr>
                      <a:endParaRPr lang="en-US"/>
                    </a:p>
                  </a:txBody>
                  <a:tcPr/>
                </a:tc>
                <a:tc>
                  <a:txBody>
                    <a:bodyPr/>
                    <a:lstStyle/>
                    <a:p>
                      <a:pPr lvl="0">
                        <a:buNone/>
                      </a:pPr>
                      <a:endParaRPr lang="en-US"/>
                    </a:p>
                  </a:txBody>
                  <a:tcPr/>
                </a:tc>
                <a:extLst>
                  <a:ext uri="{0D108BD9-81ED-4DB2-BD59-A6C34878D82A}">
                    <a16:rowId xmlns:a16="http://schemas.microsoft.com/office/drawing/2014/main" val="3920613055"/>
                  </a:ext>
                </a:extLst>
              </a:tr>
              <a:tr h="422579">
                <a:tc>
                  <a:txBody>
                    <a:bodyPr/>
                    <a:lstStyle/>
                    <a:p>
                      <a:pPr lvl="0">
                        <a:buNone/>
                      </a:pPr>
                      <a:endParaRPr lang="en-US"/>
                    </a:p>
                  </a:txBody>
                  <a:tcPr/>
                </a:tc>
                <a:tc>
                  <a:txBody>
                    <a:bodyPr/>
                    <a:lstStyle/>
                    <a:p>
                      <a:pPr lvl="0">
                        <a:buNone/>
                      </a:pPr>
                      <a:endParaRPr lang="en-US"/>
                    </a:p>
                  </a:txBody>
                  <a:tcPr/>
                </a:tc>
                <a:tc>
                  <a:txBody>
                    <a:bodyPr/>
                    <a:lstStyle/>
                    <a:p>
                      <a:pPr lvl="0">
                        <a:buNone/>
                      </a:pPr>
                      <a:endParaRPr lang="en-US"/>
                    </a:p>
                  </a:txBody>
                  <a:tcPr/>
                </a:tc>
                <a:tc>
                  <a:txBody>
                    <a:bodyPr/>
                    <a:lstStyle/>
                    <a:p>
                      <a:pPr lvl="0">
                        <a:buNone/>
                      </a:pPr>
                      <a:endParaRPr lang="en-US"/>
                    </a:p>
                  </a:txBody>
                  <a:tcPr/>
                </a:tc>
                <a:extLst>
                  <a:ext uri="{0D108BD9-81ED-4DB2-BD59-A6C34878D82A}">
                    <a16:rowId xmlns:a16="http://schemas.microsoft.com/office/drawing/2014/main" val="1569578676"/>
                  </a:ext>
                </a:extLst>
              </a:tr>
              <a:tr h="422579">
                <a:tc>
                  <a:txBody>
                    <a:bodyPr/>
                    <a:lstStyle/>
                    <a:p>
                      <a:r>
                        <a:rPr lang="en-US"/>
                        <a:t>E (1.7%)</a:t>
                      </a:r>
                    </a:p>
                  </a:txBody>
                  <a:tcPr>
                    <a:solidFill>
                      <a:schemeClr val="accent4">
                        <a:lumMod val="20000"/>
                        <a:lumOff val="80000"/>
                      </a:schemeClr>
                    </a:solidFill>
                  </a:tcPr>
                </a:tc>
                <a:tc>
                  <a:txBody>
                    <a:bodyPr/>
                    <a:lstStyle/>
                    <a:p>
                      <a:r>
                        <a:rPr lang="en-US"/>
                        <a:t>DS (1.8%)</a:t>
                      </a:r>
                    </a:p>
                  </a:txBody>
                  <a:tcPr>
                    <a:solidFill>
                      <a:schemeClr val="accent4">
                        <a:lumMod val="20000"/>
                        <a:lumOff val="80000"/>
                      </a:schemeClr>
                    </a:solidFill>
                  </a:tcPr>
                </a:tc>
                <a:tc>
                  <a:txBody>
                    <a:bodyPr/>
                    <a:lstStyle/>
                    <a:p>
                      <a:r>
                        <a:rPr lang="en-US"/>
                        <a:t>TR (1.8%)</a:t>
                      </a:r>
                    </a:p>
                  </a:txBody>
                  <a:tcPr>
                    <a:solidFill>
                      <a:schemeClr val="accent2">
                        <a:lumMod val="20000"/>
                        <a:lumOff val="80000"/>
                      </a:schemeClr>
                    </a:solidFill>
                  </a:tcPr>
                </a:tc>
                <a:tc>
                  <a:txBody>
                    <a:bodyPr/>
                    <a:lstStyle/>
                    <a:p>
                      <a:endParaRPr lang="en-US"/>
                    </a:p>
                  </a:txBody>
                  <a:tcPr/>
                </a:tc>
                <a:extLst>
                  <a:ext uri="{0D108BD9-81ED-4DB2-BD59-A6C34878D82A}">
                    <a16:rowId xmlns:a16="http://schemas.microsoft.com/office/drawing/2014/main" val="3899705116"/>
                  </a:ext>
                </a:extLst>
              </a:tr>
            </a:tbl>
          </a:graphicData>
        </a:graphic>
      </p:graphicFrame>
      <p:sp>
        <p:nvSpPr>
          <p:cNvPr id="7" name="Title 1">
            <a:extLst>
              <a:ext uri="{FF2B5EF4-FFF2-40B4-BE49-F238E27FC236}">
                <a16:creationId xmlns:a16="http://schemas.microsoft.com/office/drawing/2014/main" id="{BCB3CAC0-5437-6861-3218-28E08BD5674A}"/>
              </a:ext>
            </a:extLst>
          </p:cNvPr>
          <p:cNvSpPr>
            <a:spLocks noGrp="1"/>
          </p:cNvSpPr>
          <p:nvPr>
            <p:ph type="title"/>
          </p:nvPr>
        </p:nvSpPr>
        <p:spPr>
          <a:xfrm>
            <a:off x="428397" y="365125"/>
            <a:ext cx="11447853" cy="1356043"/>
          </a:xfrm>
        </p:spPr>
        <p:txBody>
          <a:bodyPr>
            <a:normAutofit/>
          </a:bodyPr>
          <a:lstStyle/>
          <a:p>
            <a:r>
              <a:rPr lang="en-US" sz="4800" b="1">
                <a:latin typeface="+mn-lt"/>
              </a:rPr>
              <a:t>ILL analysis takeaways</a:t>
            </a:r>
            <a:endParaRPr lang="en-US" sz="4800">
              <a:cs typeface="Calibri Light"/>
            </a:endParaRPr>
          </a:p>
        </p:txBody>
      </p:sp>
    </p:spTree>
    <p:extLst>
      <p:ext uri="{BB962C8B-B14F-4D97-AF65-F5344CB8AC3E}">
        <p14:creationId xmlns:p14="http://schemas.microsoft.com/office/powerpoint/2010/main" val="3432675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3F9DA857-2F06-2017-2EFE-44FD63ED5870}"/>
              </a:ext>
            </a:extLst>
          </p:cNvPr>
          <p:cNvSpPr>
            <a:spLocks noGrp="1"/>
          </p:cNvSpPr>
          <p:nvPr>
            <p:ph sz="half" idx="1"/>
          </p:nvPr>
        </p:nvSpPr>
        <p:spPr/>
        <p:txBody>
          <a:bodyPr vert="horz" lIns="91440" tIns="45720" rIns="91440" bIns="45720" rtlCol="0" anchor="t">
            <a:normAutofit/>
          </a:bodyPr>
          <a:lstStyle/>
          <a:p>
            <a:r>
              <a:rPr lang="en-US">
                <a:cs typeface="Calibri"/>
              </a:rPr>
              <a:t>Art research libraries' borrowing patterns resemble their collecting patterns</a:t>
            </a:r>
            <a:endParaRPr lang="en-US"/>
          </a:p>
        </p:txBody>
      </p:sp>
      <p:graphicFrame>
        <p:nvGraphicFramePr>
          <p:cNvPr id="4" name="Table 5">
            <a:extLst>
              <a:ext uri="{FF2B5EF4-FFF2-40B4-BE49-F238E27FC236}">
                <a16:creationId xmlns:a16="http://schemas.microsoft.com/office/drawing/2014/main" id="{92853A7A-C38B-1361-DEC4-5A5E377ED670}"/>
              </a:ext>
            </a:extLst>
          </p:cNvPr>
          <p:cNvGraphicFramePr>
            <a:graphicFrameLocks noGrp="1"/>
          </p:cNvGraphicFramePr>
          <p:nvPr>
            <p:extLst>
              <p:ext uri="{D42A27DB-BD31-4B8C-83A1-F6EECF244321}">
                <p14:modId xmlns:p14="http://schemas.microsoft.com/office/powerpoint/2010/main" val="4200334675"/>
              </p:ext>
            </p:extLst>
          </p:nvPr>
        </p:nvGraphicFramePr>
        <p:xfrm>
          <a:off x="6177280" y="1717040"/>
          <a:ext cx="5577824" cy="4865870"/>
        </p:xfrm>
        <a:graphic>
          <a:graphicData uri="http://schemas.openxmlformats.org/drawingml/2006/table">
            <a:tbl>
              <a:tblPr firstRow="1" bandRow="1">
                <a:tableStyleId>{5C22544A-7EE6-4342-B048-85BDC9FD1C3A}</a:tableStyleId>
              </a:tblPr>
              <a:tblGrid>
                <a:gridCol w="1394456">
                  <a:extLst>
                    <a:ext uri="{9D8B030D-6E8A-4147-A177-3AD203B41FA5}">
                      <a16:colId xmlns:a16="http://schemas.microsoft.com/office/drawing/2014/main" val="227121587"/>
                    </a:ext>
                  </a:extLst>
                </a:gridCol>
                <a:gridCol w="1361155">
                  <a:extLst>
                    <a:ext uri="{9D8B030D-6E8A-4147-A177-3AD203B41FA5}">
                      <a16:colId xmlns:a16="http://schemas.microsoft.com/office/drawing/2014/main" val="2202066040"/>
                    </a:ext>
                  </a:extLst>
                </a:gridCol>
                <a:gridCol w="1427757">
                  <a:extLst>
                    <a:ext uri="{9D8B030D-6E8A-4147-A177-3AD203B41FA5}">
                      <a16:colId xmlns:a16="http://schemas.microsoft.com/office/drawing/2014/main" val="1610518321"/>
                    </a:ext>
                  </a:extLst>
                </a:gridCol>
                <a:gridCol w="1394456">
                  <a:extLst>
                    <a:ext uri="{9D8B030D-6E8A-4147-A177-3AD203B41FA5}">
                      <a16:colId xmlns:a16="http://schemas.microsoft.com/office/drawing/2014/main" val="2066507677"/>
                    </a:ext>
                  </a:extLst>
                </a:gridCol>
              </a:tblGrid>
              <a:tr h="422579">
                <a:tc>
                  <a:txBody>
                    <a:bodyPr/>
                    <a:lstStyle/>
                    <a:p>
                      <a:pPr lvl="0" algn="l">
                        <a:lnSpc>
                          <a:spcPct val="100000"/>
                        </a:lnSpc>
                        <a:spcBef>
                          <a:spcPts val="0"/>
                        </a:spcBef>
                        <a:spcAft>
                          <a:spcPts val="0"/>
                        </a:spcAft>
                        <a:buNone/>
                      </a:pPr>
                      <a:r>
                        <a:rPr lang="en-US" sz="1800" b="1" i="0" u="none" strike="noStrike" noProof="0">
                          <a:latin typeface="Calibri"/>
                        </a:rPr>
                        <a:t>All transactions</a:t>
                      </a:r>
                    </a:p>
                  </a:txBody>
                  <a:tcPr/>
                </a:tc>
                <a:tc>
                  <a:txBody>
                    <a:bodyPr/>
                    <a:lstStyle/>
                    <a:p>
                      <a:r>
                        <a:rPr lang="en-US"/>
                        <a:t>Within Proxy</a:t>
                      </a:r>
                    </a:p>
                  </a:txBody>
                  <a:tcPr/>
                </a:tc>
                <a:tc>
                  <a:txBody>
                    <a:bodyPr/>
                    <a:lstStyle/>
                    <a:p>
                      <a:r>
                        <a:rPr lang="en-US"/>
                        <a:t>Proxy Borr from Non</a:t>
                      </a:r>
                    </a:p>
                  </a:txBody>
                  <a:tcPr/>
                </a:tc>
                <a:tc>
                  <a:txBody>
                    <a:bodyPr/>
                    <a:lstStyle/>
                    <a:p>
                      <a:r>
                        <a:rPr lang="en-US"/>
                        <a:t>Proxy Lend to Non</a:t>
                      </a:r>
                    </a:p>
                  </a:txBody>
                  <a:tcPr/>
                </a:tc>
                <a:extLst>
                  <a:ext uri="{0D108BD9-81ED-4DB2-BD59-A6C34878D82A}">
                    <a16:rowId xmlns:a16="http://schemas.microsoft.com/office/drawing/2014/main" val="3526708556"/>
                  </a:ext>
                </a:extLst>
              </a:tr>
              <a:tr h="422579">
                <a:tc>
                  <a:txBody>
                    <a:bodyPr/>
                    <a:lstStyle/>
                    <a:p>
                      <a:r>
                        <a:rPr lang="en-US"/>
                        <a:t>N (18.0%)</a:t>
                      </a:r>
                    </a:p>
                  </a:txBody>
                  <a:tcPr/>
                </a:tc>
                <a:tc>
                  <a:txBody>
                    <a:bodyPr/>
                    <a:lstStyle/>
                    <a:p>
                      <a:r>
                        <a:rPr lang="en-US"/>
                        <a:t>N (31.1%)</a:t>
                      </a:r>
                    </a:p>
                  </a:txBody>
                  <a:tcPr/>
                </a:tc>
                <a:tc>
                  <a:txBody>
                    <a:bodyPr/>
                    <a:lstStyle/>
                    <a:p>
                      <a:r>
                        <a:rPr lang="en-US"/>
                        <a:t>N (10.2%)</a:t>
                      </a:r>
                    </a:p>
                  </a:txBody>
                  <a:tcPr/>
                </a:tc>
                <a:tc>
                  <a:txBody>
                    <a:bodyPr/>
                    <a:lstStyle/>
                    <a:p>
                      <a:r>
                        <a:rPr lang="en-US"/>
                        <a:t>N (23.6%)</a:t>
                      </a:r>
                    </a:p>
                  </a:txBody>
                  <a:tcPr/>
                </a:tc>
                <a:extLst>
                  <a:ext uri="{0D108BD9-81ED-4DB2-BD59-A6C34878D82A}">
                    <a16:rowId xmlns:a16="http://schemas.microsoft.com/office/drawing/2014/main" val="3208736880"/>
                  </a:ext>
                </a:extLst>
              </a:tr>
              <a:tr h="422579">
                <a:tc>
                  <a:txBody>
                    <a:bodyPr/>
                    <a:lstStyle/>
                    <a:p>
                      <a:r>
                        <a:rPr lang="en-US"/>
                        <a:t>ND (9.0%)</a:t>
                      </a:r>
                    </a:p>
                  </a:txBody>
                  <a:tcPr/>
                </a:tc>
                <a:tc>
                  <a:txBody>
                    <a:bodyPr/>
                    <a:lstStyle/>
                    <a:p>
                      <a:r>
                        <a:rPr lang="en-US"/>
                        <a:t>ND (18.7%)</a:t>
                      </a:r>
                    </a:p>
                  </a:txBody>
                  <a:tcPr/>
                </a:tc>
                <a:tc>
                  <a:txBody>
                    <a:bodyPr/>
                    <a:lstStyle/>
                    <a:p>
                      <a:r>
                        <a:rPr lang="en-US"/>
                        <a:t>ND (6.2%)</a:t>
                      </a:r>
                    </a:p>
                  </a:txBody>
                  <a:tcPr/>
                </a:tc>
                <a:tc>
                  <a:txBody>
                    <a:bodyPr/>
                    <a:lstStyle/>
                    <a:p>
                      <a:r>
                        <a:rPr lang="en-US"/>
                        <a:t>ND (8.9%)</a:t>
                      </a:r>
                    </a:p>
                  </a:txBody>
                  <a:tcPr/>
                </a:tc>
                <a:extLst>
                  <a:ext uri="{0D108BD9-81ED-4DB2-BD59-A6C34878D82A}">
                    <a16:rowId xmlns:a16="http://schemas.microsoft.com/office/drawing/2014/main" val="2327464320"/>
                  </a:ext>
                </a:extLst>
              </a:tr>
              <a:tr h="422579">
                <a:tc>
                  <a:txBody>
                    <a:bodyPr/>
                    <a:lstStyle/>
                    <a:p>
                      <a:r>
                        <a:rPr lang="en-US"/>
                        <a:t>NK (5.3%)</a:t>
                      </a:r>
                    </a:p>
                  </a:txBody>
                  <a:tcPr/>
                </a:tc>
                <a:tc>
                  <a:txBody>
                    <a:bodyPr/>
                    <a:lstStyle/>
                    <a:p>
                      <a:r>
                        <a:rPr lang="en-US"/>
                        <a:t>NK (7.7%)</a:t>
                      </a:r>
                    </a:p>
                  </a:txBody>
                  <a:tcPr/>
                </a:tc>
                <a:tc>
                  <a:txBody>
                    <a:bodyPr/>
                    <a:lstStyle/>
                    <a:p>
                      <a:r>
                        <a:rPr lang="en-US"/>
                        <a:t>PN (3.8%)</a:t>
                      </a:r>
                    </a:p>
                  </a:txBody>
                  <a:tcPr>
                    <a:solidFill>
                      <a:schemeClr val="accent6">
                        <a:lumMod val="20000"/>
                        <a:lumOff val="80000"/>
                      </a:schemeClr>
                    </a:solidFill>
                  </a:tcPr>
                </a:tc>
                <a:tc>
                  <a:txBody>
                    <a:bodyPr/>
                    <a:lstStyle/>
                    <a:p>
                      <a:r>
                        <a:rPr lang="en-US"/>
                        <a:t>NK (8.3%)</a:t>
                      </a:r>
                    </a:p>
                  </a:txBody>
                  <a:tcPr/>
                </a:tc>
                <a:extLst>
                  <a:ext uri="{0D108BD9-81ED-4DB2-BD59-A6C34878D82A}">
                    <a16:rowId xmlns:a16="http://schemas.microsoft.com/office/drawing/2014/main" val="2657412584"/>
                  </a:ext>
                </a:extLst>
              </a:tr>
              <a:tr h="422579">
                <a:tc>
                  <a:txBody>
                    <a:bodyPr/>
                    <a:lstStyle/>
                    <a:p>
                      <a:r>
                        <a:rPr lang="en-US"/>
                        <a:t>PN (4.2%)</a:t>
                      </a:r>
                    </a:p>
                  </a:txBody>
                  <a:tcPr>
                    <a:solidFill>
                      <a:schemeClr val="accent6">
                        <a:lumMod val="20000"/>
                        <a:lumOff val="80000"/>
                      </a:schemeClr>
                    </a:solidFill>
                  </a:tcPr>
                </a:tc>
                <a:tc>
                  <a:txBody>
                    <a:bodyPr/>
                    <a:lstStyle/>
                    <a:p>
                      <a:r>
                        <a:rPr lang="en-US"/>
                        <a:t>TR (3.5%)</a:t>
                      </a:r>
                    </a:p>
                  </a:txBody>
                  <a:tcPr>
                    <a:solidFill>
                      <a:schemeClr val="accent2">
                        <a:lumMod val="20000"/>
                        <a:lumOff val="80000"/>
                      </a:schemeClr>
                    </a:solidFill>
                  </a:tcPr>
                </a:tc>
                <a:tc>
                  <a:txBody>
                    <a:bodyPr/>
                    <a:lstStyle/>
                    <a:p>
                      <a:r>
                        <a:rPr lang="en-US"/>
                        <a:t>DS (3.3%)</a:t>
                      </a:r>
                    </a:p>
                  </a:txBody>
                  <a:tcPr>
                    <a:solidFill>
                      <a:schemeClr val="accent4">
                        <a:lumMod val="20000"/>
                        <a:lumOff val="80000"/>
                      </a:schemeClr>
                    </a:solidFill>
                  </a:tcPr>
                </a:tc>
                <a:tc>
                  <a:txBody>
                    <a:bodyPr/>
                    <a:lstStyle/>
                    <a:p>
                      <a:r>
                        <a:rPr lang="en-US"/>
                        <a:t>PN (6.0%)</a:t>
                      </a:r>
                    </a:p>
                  </a:txBody>
                  <a:tcPr>
                    <a:solidFill>
                      <a:schemeClr val="accent6">
                        <a:lumMod val="20000"/>
                        <a:lumOff val="80000"/>
                      </a:schemeClr>
                    </a:solidFill>
                  </a:tcPr>
                </a:tc>
                <a:extLst>
                  <a:ext uri="{0D108BD9-81ED-4DB2-BD59-A6C34878D82A}">
                    <a16:rowId xmlns:a16="http://schemas.microsoft.com/office/drawing/2014/main" val="3072568971"/>
                  </a:ext>
                </a:extLst>
              </a:tr>
              <a:tr h="422579">
                <a:tc>
                  <a:txBody>
                    <a:bodyPr/>
                    <a:lstStyle/>
                    <a:p>
                      <a:endParaRPr lang="en-US"/>
                    </a:p>
                  </a:txBody>
                  <a:tcPr/>
                </a:tc>
                <a:tc>
                  <a:txBody>
                    <a:bodyPr/>
                    <a:lstStyle/>
                    <a:p>
                      <a:endParaRPr lang="en-US"/>
                    </a:p>
                  </a:txBody>
                  <a:tcPr/>
                </a:tc>
                <a:tc>
                  <a:txBody>
                    <a:bodyPr/>
                    <a:lstStyle/>
                    <a:p>
                      <a:r>
                        <a:rPr lang="en-US"/>
                        <a:t>NK (2.5%)</a:t>
                      </a:r>
                    </a:p>
                  </a:txBody>
                  <a:tcPr/>
                </a:tc>
                <a:tc>
                  <a:txBody>
                    <a:bodyPr/>
                    <a:lstStyle/>
                    <a:p>
                      <a:endParaRPr lang="en-US"/>
                    </a:p>
                  </a:txBody>
                  <a:tcPr/>
                </a:tc>
                <a:extLst>
                  <a:ext uri="{0D108BD9-81ED-4DB2-BD59-A6C34878D82A}">
                    <a16:rowId xmlns:a16="http://schemas.microsoft.com/office/drawing/2014/main" val="1289643179"/>
                  </a:ext>
                </a:extLst>
              </a:tr>
              <a:tr h="422579">
                <a:tc>
                  <a:txBody>
                    <a:bodyPr/>
                    <a:lstStyle/>
                    <a:p>
                      <a:r>
                        <a:rPr lang="en-US"/>
                        <a:t>TR (2.8%)</a:t>
                      </a:r>
                    </a:p>
                  </a:txBody>
                  <a:tcPr>
                    <a:solidFill>
                      <a:schemeClr val="accent2">
                        <a:lumMod val="20000"/>
                        <a:lumOff val="80000"/>
                      </a:schemeClr>
                    </a:solidFill>
                  </a:tcPr>
                </a:tc>
                <a:tc>
                  <a:txBody>
                    <a:bodyPr/>
                    <a:lstStyle/>
                    <a:p>
                      <a:endParaRPr lang="en-US"/>
                    </a:p>
                  </a:txBody>
                  <a:tcPr/>
                </a:tc>
                <a:tc>
                  <a:txBody>
                    <a:bodyPr/>
                    <a:lstStyle/>
                    <a:p>
                      <a:r>
                        <a:rPr lang="en-US"/>
                        <a:t>F (2.5%)</a:t>
                      </a:r>
                    </a:p>
                  </a:txBody>
                  <a:tcPr>
                    <a:solidFill>
                      <a:schemeClr val="accent4">
                        <a:lumMod val="20000"/>
                        <a:lumOff val="80000"/>
                      </a:schemeClr>
                    </a:solidFill>
                  </a:tcPr>
                </a:tc>
                <a:tc>
                  <a:txBody>
                    <a:bodyPr/>
                    <a:lstStyle/>
                    <a:p>
                      <a:r>
                        <a:rPr lang="en-US"/>
                        <a:t>TR (4.1%)</a:t>
                      </a:r>
                    </a:p>
                  </a:txBody>
                  <a:tcPr>
                    <a:solidFill>
                      <a:schemeClr val="accent2">
                        <a:lumMod val="20000"/>
                        <a:lumOff val="80000"/>
                      </a:schemeClr>
                    </a:solidFill>
                  </a:tcPr>
                </a:tc>
                <a:extLst>
                  <a:ext uri="{0D108BD9-81ED-4DB2-BD59-A6C34878D82A}">
                    <a16:rowId xmlns:a16="http://schemas.microsoft.com/office/drawing/2014/main" val="1023306923"/>
                  </a:ext>
                </a:extLst>
              </a:tr>
              <a:tr h="422579">
                <a:tc>
                  <a:txBody>
                    <a:bodyPr/>
                    <a:lstStyle/>
                    <a:p>
                      <a:pPr lvl="0">
                        <a:buNone/>
                      </a:pPr>
                      <a:r>
                        <a:rPr lang="en-US"/>
                        <a:t>DS (2.3%)</a:t>
                      </a:r>
                    </a:p>
                  </a:txBody>
                  <a:tcPr>
                    <a:solidFill>
                      <a:schemeClr val="accent4">
                        <a:lumMod val="20000"/>
                        <a:lumOff val="80000"/>
                      </a:schemeClr>
                    </a:solidFill>
                  </a:tcPr>
                </a:tc>
                <a:tc>
                  <a:txBody>
                    <a:bodyPr/>
                    <a:lstStyle/>
                    <a:p>
                      <a:pPr lvl="0">
                        <a:buNone/>
                      </a:pPr>
                      <a:endParaRPr lang="en-US"/>
                    </a:p>
                  </a:txBody>
                  <a:tcPr/>
                </a:tc>
                <a:tc>
                  <a:txBody>
                    <a:bodyPr/>
                    <a:lstStyle/>
                    <a:p>
                      <a:pPr lvl="0">
                        <a:buNone/>
                      </a:pPr>
                      <a:r>
                        <a:rPr lang="en-US"/>
                        <a:t>E (2.3%)</a:t>
                      </a:r>
                    </a:p>
                  </a:txBody>
                  <a:tcPr>
                    <a:solidFill>
                      <a:schemeClr val="accent4">
                        <a:lumMod val="20000"/>
                        <a:lumOff val="80000"/>
                      </a:schemeClr>
                    </a:solidFill>
                  </a:tcPr>
                </a:tc>
                <a:tc>
                  <a:txBody>
                    <a:bodyPr/>
                    <a:lstStyle/>
                    <a:p>
                      <a:pPr lvl="0">
                        <a:buNone/>
                      </a:pPr>
                      <a:r>
                        <a:rPr lang="en-US"/>
                        <a:t>TT (2.3%)</a:t>
                      </a:r>
                    </a:p>
                  </a:txBody>
                  <a:tcPr>
                    <a:solidFill>
                      <a:schemeClr val="bg1">
                        <a:lumMod val="75000"/>
                      </a:schemeClr>
                    </a:solidFill>
                  </a:tcPr>
                </a:tc>
                <a:extLst>
                  <a:ext uri="{0D108BD9-81ED-4DB2-BD59-A6C34878D82A}">
                    <a16:rowId xmlns:a16="http://schemas.microsoft.com/office/drawing/2014/main" val="1011424908"/>
                  </a:ext>
                </a:extLst>
              </a:tr>
              <a:tr h="422579">
                <a:tc>
                  <a:txBody>
                    <a:bodyPr/>
                    <a:lstStyle/>
                    <a:p>
                      <a:pPr lvl="0">
                        <a:buNone/>
                      </a:pPr>
                      <a:r>
                        <a:rPr lang="en-US"/>
                        <a:t>F (1.9%)</a:t>
                      </a:r>
                    </a:p>
                  </a:txBody>
                  <a:tcPr>
                    <a:solidFill>
                      <a:schemeClr val="accent4">
                        <a:lumMod val="20000"/>
                        <a:lumOff val="80000"/>
                      </a:schemeClr>
                    </a:solidFill>
                  </a:tcPr>
                </a:tc>
                <a:tc>
                  <a:txBody>
                    <a:bodyPr/>
                    <a:lstStyle/>
                    <a:p>
                      <a:pPr lvl="0">
                        <a:buNone/>
                      </a:pPr>
                      <a:endParaRPr lang="en-US"/>
                    </a:p>
                  </a:txBody>
                  <a:tcPr/>
                </a:tc>
                <a:tc>
                  <a:txBody>
                    <a:bodyPr/>
                    <a:lstStyle/>
                    <a:p>
                      <a:pPr lvl="0">
                        <a:buNone/>
                      </a:pPr>
                      <a:endParaRPr lang="en-US"/>
                    </a:p>
                  </a:txBody>
                  <a:tcPr/>
                </a:tc>
                <a:tc>
                  <a:txBody>
                    <a:bodyPr/>
                    <a:lstStyle/>
                    <a:p>
                      <a:pPr lvl="0">
                        <a:buNone/>
                      </a:pPr>
                      <a:endParaRPr lang="en-US"/>
                    </a:p>
                  </a:txBody>
                  <a:tcPr/>
                </a:tc>
                <a:extLst>
                  <a:ext uri="{0D108BD9-81ED-4DB2-BD59-A6C34878D82A}">
                    <a16:rowId xmlns:a16="http://schemas.microsoft.com/office/drawing/2014/main" val="3920613055"/>
                  </a:ext>
                </a:extLst>
              </a:tr>
              <a:tr h="422579">
                <a:tc>
                  <a:txBody>
                    <a:bodyPr/>
                    <a:lstStyle/>
                    <a:p>
                      <a:pPr lvl="0">
                        <a:buNone/>
                      </a:pPr>
                      <a:endParaRPr lang="en-US"/>
                    </a:p>
                  </a:txBody>
                  <a:tcPr/>
                </a:tc>
                <a:tc>
                  <a:txBody>
                    <a:bodyPr/>
                    <a:lstStyle/>
                    <a:p>
                      <a:pPr lvl="0">
                        <a:buNone/>
                      </a:pPr>
                      <a:endParaRPr lang="en-US"/>
                    </a:p>
                  </a:txBody>
                  <a:tcPr/>
                </a:tc>
                <a:tc>
                  <a:txBody>
                    <a:bodyPr/>
                    <a:lstStyle/>
                    <a:p>
                      <a:pPr lvl="0">
                        <a:buNone/>
                      </a:pPr>
                      <a:r>
                        <a:rPr lang="en-US"/>
                        <a:t>Z (2.0%)</a:t>
                      </a:r>
                    </a:p>
                  </a:txBody>
                  <a:tcPr>
                    <a:solidFill>
                      <a:schemeClr val="bg1">
                        <a:lumMod val="75000"/>
                      </a:schemeClr>
                    </a:solidFill>
                  </a:tcPr>
                </a:tc>
                <a:tc>
                  <a:txBody>
                    <a:bodyPr/>
                    <a:lstStyle/>
                    <a:p>
                      <a:pPr lvl="0">
                        <a:buNone/>
                      </a:pPr>
                      <a:endParaRPr lang="en-US"/>
                    </a:p>
                  </a:txBody>
                  <a:tcPr/>
                </a:tc>
                <a:extLst>
                  <a:ext uri="{0D108BD9-81ED-4DB2-BD59-A6C34878D82A}">
                    <a16:rowId xmlns:a16="http://schemas.microsoft.com/office/drawing/2014/main" val="1569578676"/>
                  </a:ext>
                </a:extLst>
              </a:tr>
              <a:tr h="422579">
                <a:tc>
                  <a:txBody>
                    <a:bodyPr/>
                    <a:lstStyle/>
                    <a:p>
                      <a:r>
                        <a:rPr lang="en-US"/>
                        <a:t>E (1.7%)</a:t>
                      </a:r>
                    </a:p>
                  </a:txBody>
                  <a:tcPr>
                    <a:solidFill>
                      <a:schemeClr val="accent4">
                        <a:lumMod val="20000"/>
                        <a:lumOff val="80000"/>
                      </a:schemeClr>
                    </a:solidFill>
                  </a:tcPr>
                </a:tc>
                <a:tc>
                  <a:txBody>
                    <a:bodyPr/>
                    <a:lstStyle/>
                    <a:p>
                      <a:r>
                        <a:rPr lang="en-US"/>
                        <a:t>DS (1.8%)</a:t>
                      </a:r>
                    </a:p>
                  </a:txBody>
                  <a:tcPr>
                    <a:solidFill>
                      <a:schemeClr val="accent4">
                        <a:lumMod val="20000"/>
                        <a:lumOff val="80000"/>
                      </a:schemeClr>
                    </a:solidFill>
                  </a:tcPr>
                </a:tc>
                <a:tc>
                  <a:txBody>
                    <a:bodyPr/>
                    <a:lstStyle/>
                    <a:p>
                      <a:r>
                        <a:rPr lang="en-US"/>
                        <a:t>TR (1.8%)</a:t>
                      </a:r>
                    </a:p>
                  </a:txBody>
                  <a:tcPr>
                    <a:solidFill>
                      <a:schemeClr val="accent2">
                        <a:lumMod val="20000"/>
                        <a:lumOff val="80000"/>
                      </a:schemeClr>
                    </a:solidFill>
                  </a:tcPr>
                </a:tc>
                <a:tc>
                  <a:txBody>
                    <a:bodyPr/>
                    <a:lstStyle/>
                    <a:p>
                      <a:endParaRPr lang="en-US"/>
                    </a:p>
                  </a:txBody>
                  <a:tcPr/>
                </a:tc>
                <a:extLst>
                  <a:ext uri="{0D108BD9-81ED-4DB2-BD59-A6C34878D82A}">
                    <a16:rowId xmlns:a16="http://schemas.microsoft.com/office/drawing/2014/main" val="3899705116"/>
                  </a:ext>
                </a:extLst>
              </a:tr>
            </a:tbl>
          </a:graphicData>
        </a:graphic>
      </p:graphicFrame>
      <p:sp>
        <p:nvSpPr>
          <p:cNvPr id="7" name="Title 1">
            <a:extLst>
              <a:ext uri="{FF2B5EF4-FFF2-40B4-BE49-F238E27FC236}">
                <a16:creationId xmlns:a16="http://schemas.microsoft.com/office/drawing/2014/main" id="{93C351EB-A4E9-2196-5201-92E96F3A3234}"/>
              </a:ext>
            </a:extLst>
          </p:cNvPr>
          <p:cNvSpPr>
            <a:spLocks noGrp="1"/>
          </p:cNvSpPr>
          <p:nvPr>
            <p:ph type="title"/>
          </p:nvPr>
        </p:nvSpPr>
        <p:spPr>
          <a:xfrm>
            <a:off x="428397" y="365125"/>
            <a:ext cx="11447853" cy="1356043"/>
          </a:xfrm>
        </p:spPr>
        <p:txBody>
          <a:bodyPr>
            <a:normAutofit/>
          </a:bodyPr>
          <a:lstStyle/>
          <a:p>
            <a:r>
              <a:rPr lang="en-US" sz="4800" b="1">
                <a:latin typeface="+mn-lt"/>
              </a:rPr>
              <a:t>ILL analysis takeaways</a:t>
            </a:r>
            <a:endParaRPr lang="en-US" sz="4800">
              <a:cs typeface="Calibri Light"/>
            </a:endParaRPr>
          </a:p>
        </p:txBody>
      </p:sp>
    </p:spTree>
    <p:extLst>
      <p:ext uri="{BB962C8B-B14F-4D97-AF65-F5344CB8AC3E}">
        <p14:creationId xmlns:p14="http://schemas.microsoft.com/office/powerpoint/2010/main" val="3061053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3F9DA857-2F06-2017-2EFE-44FD63ED5870}"/>
              </a:ext>
            </a:extLst>
          </p:cNvPr>
          <p:cNvSpPr>
            <a:spLocks noGrp="1"/>
          </p:cNvSpPr>
          <p:nvPr>
            <p:ph sz="half" idx="1"/>
          </p:nvPr>
        </p:nvSpPr>
        <p:spPr/>
        <p:txBody>
          <a:bodyPr vert="horz" lIns="91440" tIns="45720" rIns="91440" bIns="45720" rtlCol="0" anchor="t">
            <a:normAutofit/>
          </a:bodyPr>
          <a:lstStyle/>
          <a:p>
            <a:r>
              <a:rPr lang="en-US">
                <a:cs typeface="Calibri"/>
              </a:rPr>
              <a:t>Art research libraries' borrowing patterns resemble their collecting patterns</a:t>
            </a:r>
            <a:endParaRPr lang="en-US"/>
          </a:p>
        </p:txBody>
      </p:sp>
      <p:graphicFrame>
        <p:nvGraphicFramePr>
          <p:cNvPr id="4" name="Table 5">
            <a:extLst>
              <a:ext uri="{FF2B5EF4-FFF2-40B4-BE49-F238E27FC236}">
                <a16:creationId xmlns:a16="http://schemas.microsoft.com/office/drawing/2014/main" id="{92853A7A-C38B-1361-DEC4-5A5E377ED670}"/>
              </a:ext>
            </a:extLst>
          </p:cNvPr>
          <p:cNvGraphicFramePr>
            <a:graphicFrameLocks noGrp="1"/>
          </p:cNvGraphicFramePr>
          <p:nvPr>
            <p:extLst>
              <p:ext uri="{D42A27DB-BD31-4B8C-83A1-F6EECF244321}">
                <p14:modId xmlns:p14="http://schemas.microsoft.com/office/powerpoint/2010/main" val="3260601194"/>
              </p:ext>
            </p:extLst>
          </p:nvPr>
        </p:nvGraphicFramePr>
        <p:xfrm>
          <a:off x="6177280" y="1717040"/>
          <a:ext cx="5577824" cy="4865870"/>
        </p:xfrm>
        <a:graphic>
          <a:graphicData uri="http://schemas.openxmlformats.org/drawingml/2006/table">
            <a:tbl>
              <a:tblPr firstRow="1" bandRow="1">
                <a:tableStyleId>{5C22544A-7EE6-4342-B048-85BDC9FD1C3A}</a:tableStyleId>
              </a:tblPr>
              <a:tblGrid>
                <a:gridCol w="1394456">
                  <a:extLst>
                    <a:ext uri="{9D8B030D-6E8A-4147-A177-3AD203B41FA5}">
                      <a16:colId xmlns:a16="http://schemas.microsoft.com/office/drawing/2014/main" val="227121587"/>
                    </a:ext>
                  </a:extLst>
                </a:gridCol>
                <a:gridCol w="1361155">
                  <a:extLst>
                    <a:ext uri="{9D8B030D-6E8A-4147-A177-3AD203B41FA5}">
                      <a16:colId xmlns:a16="http://schemas.microsoft.com/office/drawing/2014/main" val="2202066040"/>
                    </a:ext>
                  </a:extLst>
                </a:gridCol>
                <a:gridCol w="1427757">
                  <a:extLst>
                    <a:ext uri="{9D8B030D-6E8A-4147-A177-3AD203B41FA5}">
                      <a16:colId xmlns:a16="http://schemas.microsoft.com/office/drawing/2014/main" val="1610518321"/>
                    </a:ext>
                  </a:extLst>
                </a:gridCol>
                <a:gridCol w="1394456">
                  <a:extLst>
                    <a:ext uri="{9D8B030D-6E8A-4147-A177-3AD203B41FA5}">
                      <a16:colId xmlns:a16="http://schemas.microsoft.com/office/drawing/2014/main" val="2066507677"/>
                    </a:ext>
                  </a:extLst>
                </a:gridCol>
              </a:tblGrid>
              <a:tr h="422579">
                <a:tc>
                  <a:txBody>
                    <a:bodyPr/>
                    <a:lstStyle/>
                    <a:p>
                      <a:pPr lvl="0" algn="l">
                        <a:lnSpc>
                          <a:spcPct val="100000"/>
                        </a:lnSpc>
                        <a:spcBef>
                          <a:spcPts val="0"/>
                        </a:spcBef>
                        <a:spcAft>
                          <a:spcPts val="0"/>
                        </a:spcAft>
                        <a:buNone/>
                      </a:pPr>
                      <a:r>
                        <a:rPr lang="en-US" sz="1800" b="1" i="0" u="none" strike="noStrike" noProof="0">
                          <a:latin typeface="Calibri"/>
                        </a:rPr>
                        <a:t>All transactions</a:t>
                      </a:r>
                    </a:p>
                  </a:txBody>
                  <a:tcPr/>
                </a:tc>
                <a:tc>
                  <a:txBody>
                    <a:bodyPr/>
                    <a:lstStyle/>
                    <a:p>
                      <a:r>
                        <a:rPr lang="en-US"/>
                        <a:t>Within Proxy</a:t>
                      </a:r>
                    </a:p>
                  </a:txBody>
                  <a:tcPr/>
                </a:tc>
                <a:tc>
                  <a:txBody>
                    <a:bodyPr/>
                    <a:lstStyle/>
                    <a:p>
                      <a:r>
                        <a:rPr lang="en-US"/>
                        <a:t>Proxy Borr from Non</a:t>
                      </a:r>
                    </a:p>
                  </a:txBody>
                  <a:tcPr/>
                </a:tc>
                <a:tc>
                  <a:txBody>
                    <a:bodyPr/>
                    <a:lstStyle/>
                    <a:p>
                      <a:r>
                        <a:rPr lang="en-US"/>
                        <a:t>Proxy Lend to Non</a:t>
                      </a:r>
                    </a:p>
                  </a:txBody>
                  <a:tcPr/>
                </a:tc>
                <a:extLst>
                  <a:ext uri="{0D108BD9-81ED-4DB2-BD59-A6C34878D82A}">
                    <a16:rowId xmlns:a16="http://schemas.microsoft.com/office/drawing/2014/main" val="3526708556"/>
                  </a:ext>
                </a:extLst>
              </a:tr>
              <a:tr h="422579">
                <a:tc>
                  <a:txBody>
                    <a:bodyPr/>
                    <a:lstStyle/>
                    <a:p>
                      <a:r>
                        <a:rPr lang="en-US"/>
                        <a:t>N (18.0%)</a:t>
                      </a:r>
                    </a:p>
                  </a:txBody>
                  <a:tcPr/>
                </a:tc>
                <a:tc>
                  <a:txBody>
                    <a:bodyPr/>
                    <a:lstStyle/>
                    <a:p>
                      <a:r>
                        <a:rPr lang="en-US"/>
                        <a:t>N (31.1%)</a:t>
                      </a:r>
                    </a:p>
                  </a:txBody>
                  <a:tcPr/>
                </a:tc>
                <a:tc>
                  <a:txBody>
                    <a:bodyPr/>
                    <a:lstStyle/>
                    <a:p>
                      <a:r>
                        <a:rPr lang="en-US"/>
                        <a:t>N (10.2%)</a:t>
                      </a:r>
                    </a:p>
                  </a:txBody>
                  <a:tcPr/>
                </a:tc>
                <a:tc>
                  <a:txBody>
                    <a:bodyPr/>
                    <a:lstStyle/>
                    <a:p>
                      <a:r>
                        <a:rPr lang="en-US"/>
                        <a:t>N (23.6%)</a:t>
                      </a:r>
                    </a:p>
                  </a:txBody>
                  <a:tcPr/>
                </a:tc>
                <a:extLst>
                  <a:ext uri="{0D108BD9-81ED-4DB2-BD59-A6C34878D82A}">
                    <a16:rowId xmlns:a16="http://schemas.microsoft.com/office/drawing/2014/main" val="3208736880"/>
                  </a:ext>
                </a:extLst>
              </a:tr>
              <a:tr h="422579">
                <a:tc>
                  <a:txBody>
                    <a:bodyPr/>
                    <a:lstStyle/>
                    <a:p>
                      <a:r>
                        <a:rPr lang="en-US"/>
                        <a:t>ND (9.0%)</a:t>
                      </a:r>
                    </a:p>
                  </a:txBody>
                  <a:tcPr/>
                </a:tc>
                <a:tc>
                  <a:txBody>
                    <a:bodyPr/>
                    <a:lstStyle/>
                    <a:p>
                      <a:r>
                        <a:rPr lang="en-US"/>
                        <a:t>ND (18.7%)</a:t>
                      </a:r>
                    </a:p>
                  </a:txBody>
                  <a:tcPr/>
                </a:tc>
                <a:tc>
                  <a:txBody>
                    <a:bodyPr/>
                    <a:lstStyle/>
                    <a:p>
                      <a:r>
                        <a:rPr lang="en-US"/>
                        <a:t>ND (6.2%)</a:t>
                      </a:r>
                    </a:p>
                  </a:txBody>
                  <a:tcPr/>
                </a:tc>
                <a:tc>
                  <a:txBody>
                    <a:bodyPr/>
                    <a:lstStyle/>
                    <a:p>
                      <a:r>
                        <a:rPr lang="en-US"/>
                        <a:t>ND (8.9%)</a:t>
                      </a:r>
                    </a:p>
                  </a:txBody>
                  <a:tcPr/>
                </a:tc>
                <a:extLst>
                  <a:ext uri="{0D108BD9-81ED-4DB2-BD59-A6C34878D82A}">
                    <a16:rowId xmlns:a16="http://schemas.microsoft.com/office/drawing/2014/main" val="2327464320"/>
                  </a:ext>
                </a:extLst>
              </a:tr>
              <a:tr h="422579">
                <a:tc>
                  <a:txBody>
                    <a:bodyPr/>
                    <a:lstStyle/>
                    <a:p>
                      <a:r>
                        <a:rPr lang="en-US"/>
                        <a:t>NK (5.3%)</a:t>
                      </a:r>
                    </a:p>
                  </a:txBody>
                  <a:tcPr/>
                </a:tc>
                <a:tc>
                  <a:txBody>
                    <a:bodyPr/>
                    <a:lstStyle/>
                    <a:p>
                      <a:r>
                        <a:rPr lang="en-US"/>
                        <a:t>NK (7.7%)</a:t>
                      </a:r>
                    </a:p>
                  </a:txBody>
                  <a:tcPr/>
                </a:tc>
                <a:tc>
                  <a:txBody>
                    <a:bodyPr/>
                    <a:lstStyle/>
                    <a:p>
                      <a:r>
                        <a:rPr lang="en-US"/>
                        <a:t>PN (3.8%)</a:t>
                      </a:r>
                    </a:p>
                  </a:txBody>
                  <a:tcPr>
                    <a:solidFill>
                      <a:schemeClr val="accent6">
                        <a:lumMod val="20000"/>
                        <a:lumOff val="80000"/>
                      </a:schemeClr>
                    </a:solidFill>
                  </a:tcPr>
                </a:tc>
                <a:tc>
                  <a:txBody>
                    <a:bodyPr/>
                    <a:lstStyle/>
                    <a:p>
                      <a:r>
                        <a:rPr lang="en-US"/>
                        <a:t>NK (8.3%)</a:t>
                      </a:r>
                    </a:p>
                  </a:txBody>
                  <a:tcPr/>
                </a:tc>
                <a:extLst>
                  <a:ext uri="{0D108BD9-81ED-4DB2-BD59-A6C34878D82A}">
                    <a16:rowId xmlns:a16="http://schemas.microsoft.com/office/drawing/2014/main" val="2657412584"/>
                  </a:ext>
                </a:extLst>
              </a:tr>
              <a:tr h="422579">
                <a:tc>
                  <a:txBody>
                    <a:bodyPr/>
                    <a:lstStyle/>
                    <a:p>
                      <a:r>
                        <a:rPr lang="en-US"/>
                        <a:t>PN (4.2%)</a:t>
                      </a:r>
                    </a:p>
                  </a:txBody>
                  <a:tcPr>
                    <a:solidFill>
                      <a:schemeClr val="accent6">
                        <a:lumMod val="20000"/>
                        <a:lumOff val="80000"/>
                      </a:schemeClr>
                    </a:solidFill>
                  </a:tcPr>
                </a:tc>
                <a:tc>
                  <a:txBody>
                    <a:bodyPr/>
                    <a:lstStyle/>
                    <a:p>
                      <a:r>
                        <a:rPr lang="en-US"/>
                        <a:t>TR (3.5%)</a:t>
                      </a:r>
                    </a:p>
                  </a:txBody>
                  <a:tcPr>
                    <a:solidFill>
                      <a:schemeClr val="accent2">
                        <a:lumMod val="20000"/>
                        <a:lumOff val="80000"/>
                      </a:schemeClr>
                    </a:solidFill>
                  </a:tcPr>
                </a:tc>
                <a:tc>
                  <a:txBody>
                    <a:bodyPr/>
                    <a:lstStyle/>
                    <a:p>
                      <a:r>
                        <a:rPr lang="en-US"/>
                        <a:t>DS (3.3%)</a:t>
                      </a:r>
                    </a:p>
                  </a:txBody>
                  <a:tcPr>
                    <a:solidFill>
                      <a:schemeClr val="accent4">
                        <a:lumMod val="20000"/>
                        <a:lumOff val="80000"/>
                      </a:schemeClr>
                    </a:solidFill>
                  </a:tcPr>
                </a:tc>
                <a:tc>
                  <a:txBody>
                    <a:bodyPr/>
                    <a:lstStyle/>
                    <a:p>
                      <a:r>
                        <a:rPr lang="en-US"/>
                        <a:t>PN (6.0%)</a:t>
                      </a:r>
                    </a:p>
                  </a:txBody>
                  <a:tcPr>
                    <a:solidFill>
                      <a:schemeClr val="accent6">
                        <a:lumMod val="20000"/>
                        <a:lumOff val="80000"/>
                      </a:schemeClr>
                    </a:solidFill>
                  </a:tcPr>
                </a:tc>
                <a:extLst>
                  <a:ext uri="{0D108BD9-81ED-4DB2-BD59-A6C34878D82A}">
                    <a16:rowId xmlns:a16="http://schemas.microsoft.com/office/drawing/2014/main" val="3072568971"/>
                  </a:ext>
                </a:extLst>
              </a:tr>
              <a:tr h="422579">
                <a:tc>
                  <a:txBody>
                    <a:bodyPr/>
                    <a:lstStyle/>
                    <a:p>
                      <a:r>
                        <a:rPr lang="en-US"/>
                        <a:t>NA (3.5%)</a:t>
                      </a:r>
                    </a:p>
                  </a:txBody>
                  <a:tcPr/>
                </a:tc>
                <a:tc>
                  <a:txBody>
                    <a:bodyPr/>
                    <a:lstStyle/>
                    <a:p>
                      <a:r>
                        <a:rPr lang="en-US"/>
                        <a:t>NA (3.2%)</a:t>
                      </a:r>
                    </a:p>
                  </a:txBody>
                  <a:tcPr/>
                </a:tc>
                <a:tc>
                  <a:txBody>
                    <a:bodyPr/>
                    <a:lstStyle/>
                    <a:p>
                      <a:r>
                        <a:rPr lang="en-US"/>
                        <a:t>NK (2.5%)</a:t>
                      </a:r>
                    </a:p>
                  </a:txBody>
                  <a:tcPr/>
                </a:tc>
                <a:tc>
                  <a:txBody>
                    <a:bodyPr/>
                    <a:lstStyle/>
                    <a:p>
                      <a:r>
                        <a:rPr lang="en-US"/>
                        <a:t>NA (5.3%</a:t>
                      </a:r>
                    </a:p>
                  </a:txBody>
                  <a:tcPr/>
                </a:tc>
                <a:extLst>
                  <a:ext uri="{0D108BD9-81ED-4DB2-BD59-A6C34878D82A}">
                    <a16:rowId xmlns:a16="http://schemas.microsoft.com/office/drawing/2014/main" val="1289643179"/>
                  </a:ext>
                </a:extLst>
              </a:tr>
              <a:tr h="422579">
                <a:tc>
                  <a:txBody>
                    <a:bodyPr/>
                    <a:lstStyle/>
                    <a:p>
                      <a:r>
                        <a:rPr lang="en-US"/>
                        <a:t>TR (2.8%)</a:t>
                      </a:r>
                    </a:p>
                  </a:txBody>
                  <a:tcPr>
                    <a:solidFill>
                      <a:schemeClr val="accent2">
                        <a:lumMod val="20000"/>
                        <a:lumOff val="80000"/>
                      </a:schemeClr>
                    </a:solidFill>
                  </a:tcPr>
                </a:tc>
                <a:tc>
                  <a:txBody>
                    <a:bodyPr/>
                    <a:lstStyle/>
                    <a:p>
                      <a:r>
                        <a:rPr lang="en-US"/>
                        <a:t>NB (3.0%)</a:t>
                      </a:r>
                    </a:p>
                  </a:txBody>
                  <a:tcPr/>
                </a:tc>
                <a:tc>
                  <a:txBody>
                    <a:bodyPr/>
                    <a:lstStyle/>
                    <a:p>
                      <a:r>
                        <a:rPr lang="en-US"/>
                        <a:t>F (2.5%)</a:t>
                      </a:r>
                    </a:p>
                  </a:txBody>
                  <a:tcPr>
                    <a:solidFill>
                      <a:schemeClr val="accent4">
                        <a:lumMod val="20000"/>
                        <a:lumOff val="80000"/>
                      </a:schemeClr>
                    </a:solidFill>
                  </a:tcPr>
                </a:tc>
                <a:tc>
                  <a:txBody>
                    <a:bodyPr/>
                    <a:lstStyle/>
                    <a:p>
                      <a:r>
                        <a:rPr lang="en-US"/>
                        <a:t>TR (4.1%)</a:t>
                      </a:r>
                    </a:p>
                  </a:txBody>
                  <a:tcPr>
                    <a:solidFill>
                      <a:schemeClr val="accent2">
                        <a:lumMod val="20000"/>
                        <a:lumOff val="80000"/>
                      </a:schemeClr>
                    </a:solidFill>
                  </a:tcPr>
                </a:tc>
                <a:extLst>
                  <a:ext uri="{0D108BD9-81ED-4DB2-BD59-A6C34878D82A}">
                    <a16:rowId xmlns:a16="http://schemas.microsoft.com/office/drawing/2014/main" val="1023306923"/>
                  </a:ext>
                </a:extLst>
              </a:tr>
              <a:tr h="422579">
                <a:tc>
                  <a:txBody>
                    <a:bodyPr/>
                    <a:lstStyle/>
                    <a:p>
                      <a:pPr lvl="0">
                        <a:buNone/>
                      </a:pPr>
                      <a:r>
                        <a:rPr lang="en-US"/>
                        <a:t>DS (2.3%)</a:t>
                      </a:r>
                    </a:p>
                  </a:txBody>
                  <a:tcPr>
                    <a:solidFill>
                      <a:schemeClr val="accent4">
                        <a:lumMod val="20000"/>
                        <a:lumOff val="80000"/>
                      </a:schemeClr>
                    </a:solidFill>
                  </a:tcPr>
                </a:tc>
                <a:tc>
                  <a:txBody>
                    <a:bodyPr/>
                    <a:lstStyle/>
                    <a:p>
                      <a:pPr lvl="0">
                        <a:buNone/>
                      </a:pPr>
                      <a:r>
                        <a:rPr lang="en-US"/>
                        <a:t>NE (2.7%)</a:t>
                      </a:r>
                    </a:p>
                  </a:txBody>
                  <a:tcPr/>
                </a:tc>
                <a:tc>
                  <a:txBody>
                    <a:bodyPr/>
                    <a:lstStyle/>
                    <a:p>
                      <a:pPr lvl="0">
                        <a:buNone/>
                      </a:pPr>
                      <a:r>
                        <a:rPr lang="en-US"/>
                        <a:t>E (2.3%)</a:t>
                      </a:r>
                    </a:p>
                  </a:txBody>
                  <a:tcPr>
                    <a:solidFill>
                      <a:schemeClr val="accent4">
                        <a:lumMod val="20000"/>
                        <a:lumOff val="80000"/>
                      </a:schemeClr>
                    </a:solidFill>
                  </a:tcPr>
                </a:tc>
                <a:tc>
                  <a:txBody>
                    <a:bodyPr/>
                    <a:lstStyle/>
                    <a:p>
                      <a:pPr lvl="0">
                        <a:buNone/>
                      </a:pPr>
                      <a:r>
                        <a:rPr lang="en-US"/>
                        <a:t>TT (2.3%)</a:t>
                      </a:r>
                    </a:p>
                  </a:txBody>
                  <a:tcPr>
                    <a:solidFill>
                      <a:schemeClr val="bg1">
                        <a:lumMod val="75000"/>
                      </a:schemeClr>
                    </a:solidFill>
                  </a:tcPr>
                </a:tc>
                <a:extLst>
                  <a:ext uri="{0D108BD9-81ED-4DB2-BD59-A6C34878D82A}">
                    <a16:rowId xmlns:a16="http://schemas.microsoft.com/office/drawing/2014/main" val="1011424908"/>
                  </a:ext>
                </a:extLst>
              </a:tr>
              <a:tr h="422579">
                <a:tc>
                  <a:txBody>
                    <a:bodyPr/>
                    <a:lstStyle/>
                    <a:p>
                      <a:pPr lvl="0">
                        <a:buNone/>
                      </a:pPr>
                      <a:r>
                        <a:rPr lang="en-US"/>
                        <a:t>F (1.9%)</a:t>
                      </a:r>
                    </a:p>
                  </a:txBody>
                  <a:tcPr>
                    <a:solidFill>
                      <a:schemeClr val="accent4">
                        <a:lumMod val="20000"/>
                        <a:lumOff val="80000"/>
                      </a:schemeClr>
                    </a:solidFill>
                  </a:tcPr>
                </a:tc>
                <a:tc>
                  <a:txBody>
                    <a:bodyPr/>
                    <a:lstStyle/>
                    <a:p>
                      <a:pPr lvl="0">
                        <a:buNone/>
                      </a:pPr>
                      <a:r>
                        <a:rPr lang="en-US"/>
                        <a:t>NC (2.3%)</a:t>
                      </a:r>
                    </a:p>
                  </a:txBody>
                  <a:tcPr/>
                </a:tc>
                <a:tc>
                  <a:txBody>
                    <a:bodyPr/>
                    <a:lstStyle/>
                    <a:p>
                      <a:pPr lvl="0">
                        <a:buNone/>
                      </a:pPr>
                      <a:r>
                        <a:rPr lang="en-US"/>
                        <a:t>NA (2.2%)</a:t>
                      </a:r>
                    </a:p>
                  </a:txBody>
                  <a:tcPr/>
                </a:tc>
                <a:tc>
                  <a:txBody>
                    <a:bodyPr/>
                    <a:lstStyle/>
                    <a:p>
                      <a:pPr lvl="0">
                        <a:buNone/>
                      </a:pPr>
                      <a:r>
                        <a:rPr lang="en-US"/>
                        <a:t>NC (2.1%)</a:t>
                      </a:r>
                    </a:p>
                  </a:txBody>
                  <a:tcPr/>
                </a:tc>
                <a:extLst>
                  <a:ext uri="{0D108BD9-81ED-4DB2-BD59-A6C34878D82A}">
                    <a16:rowId xmlns:a16="http://schemas.microsoft.com/office/drawing/2014/main" val="3920613055"/>
                  </a:ext>
                </a:extLst>
              </a:tr>
              <a:tr h="422579">
                <a:tc>
                  <a:txBody>
                    <a:bodyPr/>
                    <a:lstStyle/>
                    <a:p>
                      <a:pPr lvl="0">
                        <a:buNone/>
                      </a:pPr>
                      <a:r>
                        <a:rPr lang="en-US"/>
                        <a:t>NE (1.7%)</a:t>
                      </a:r>
                    </a:p>
                  </a:txBody>
                  <a:tcPr/>
                </a:tc>
                <a:tc>
                  <a:txBody>
                    <a:bodyPr/>
                    <a:lstStyle/>
                    <a:p>
                      <a:pPr lvl="0">
                        <a:buNone/>
                      </a:pPr>
                      <a:r>
                        <a:rPr lang="en-US"/>
                        <a:t>NX (1.9%)</a:t>
                      </a:r>
                    </a:p>
                  </a:txBody>
                  <a:tcPr/>
                </a:tc>
                <a:tc>
                  <a:txBody>
                    <a:bodyPr/>
                    <a:lstStyle/>
                    <a:p>
                      <a:pPr lvl="0">
                        <a:buNone/>
                      </a:pPr>
                      <a:r>
                        <a:rPr lang="en-US"/>
                        <a:t>Z (2.0%)</a:t>
                      </a:r>
                    </a:p>
                  </a:txBody>
                  <a:tcPr>
                    <a:solidFill>
                      <a:schemeClr val="bg1">
                        <a:lumMod val="75000"/>
                      </a:schemeClr>
                    </a:solidFill>
                  </a:tcPr>
                </a:tc>
                <a:tc>
                  <a:txBody>
                    <a:bodyPr/>
                    <a:lstStyle/>
                    <a:p>
                      <a:pPr lvl="0">
                        <a:buNone/>
                      </a:pPr>
                      <a:r>
                        <a:rPr lang="en-US"/>
                        <a:t>NX (2.0%)</a:t>
                      </a:r>
                    </a:p>
                  </a:txBody>
                  <a:tcPr/>
                </a:tc>
                <a:extLst>
                  <a:ext uri="{0D108BD9-81ED-4DB2-BD59-A6C34878D82A}">
                    <a16:rowId xmlns:a16="http://schemas.microsoft.com/office/drawing/2014/main" val="1569578676"/>
                  </a:ext>
                </a:extLst>
              </a:tr>
              <a:tr h="422579">
                <a:tc>
                  <a:txBody>
                    <a:bodyPr/>
                    <a:lstStyle/>
                    <a:p>
                      <a:r>
                        <a:rPr lang="en-US"/>
                        <a:t>E (1.7%)</a:t>
                      </a:r>
                    </a:p>
                  </a:txBody>
                  <a:tcPr>
                    <a:solidFill>
                      <a:schemeClr val="accent4">
                        <a:lumMod val="20000"/>
                        <a:lumOff val="80000"/>
                      </a:schemeClr>
                    </a:solidFill>
                  </a:tcPr>
                </a:tc>
                <a:tc>
                  <a:txBody>
                    <a:bodyPr/>
                    <a:lstStyle/>
                    <a:p>
                      <a:r>
                        <a:rPr lang="en-US"/>
                        <a:t>DS (1.8%)</a:t>
                      </a:r>
                    </a:p>
                  </a:txBody>
                  <a:tcPr>
                    <a:solidFill>
                      <a:schemeClr val="accent4">
                        <a:lumMod val="20000"/>
                        <a:lumOff val="80000"/>
                      </a:schemeClr>
                    </a:solidFill>
                  </a:tcPr>
                </a:tc>
                <a:tc>
                  <a:txBody>
                    <a:bodyPr/>
                    <a:lstStyle/>
                    <a:p>
                      <a:r>
                        <a:rPr lang="en-US"/>
                        <a:t>TR (1.8%)</a:t>
                      </a:r>
                    </a:p>
                  </a:txBody>
                  <a:tcPr>
                    <a:solidFill>
                      <a:schemeClr val="accent2">
                        <a:lumMod val="20000"/>
                        <a:lumOff val="80000"/>
                      </a:schemeClr>
                    </a:solidFill>
                  </a:tcPr>
                </a:tc>
                <a:tc>
                  <a:txBody>
                    <a:bodyPr/>
                    <a:lstStyle/>
                    <a:p>
                      <a:r>
                        <a:rPr lang="en-US"/>
                        <a:t>NB (2.0%)</a:t>
                      </a:r>
                    </a:p>
                  </a:txBody>
                  <a:tcPr/>
                </a:tc>
                <a:extLst>
                  <a:ext uri="{0D108BD9-81ED-4DB2-BD59-A6C34878D82A}">
                    <a16:rowId xmlns:a16="http://schemas.microsoft.com/office/drawing/2014/main" val="3899705116"/>
                  </a:ext>
                </a:extLst>
              </a:tr>
            </a:tbl>
          </a:graphicData>
        </a:graphic>
      </p:graphicFrame>
      <p:sp>
        <p:nvSpPr>
          <p:cNvPr id="7" name="Title 1">
            <a:extLst>
              <a:ext uri="{FF2B5EF4-FFF2-40B4-BE49-F238E27FC236}">
                <a16:creationId xmlns:a16="http://schemas.microsoft.com/office/drawing/2014/main" id="{0CF40648-67FC-FA0B-9ACA-B1383A167EA7}"/>
              </a:ext>
            </a:extLst>
          </p:cNvPr>
          <p:cNvSpPr>
            <a:spLocks noGrp="1"/>
          </p:cNvSpPr>
          <p:nvPr>
            <p:ph type="title"/>
          </p:nvPr>
        </p:nvSpPr>
        <p:spPr>
          <a:xfrm>
            <a:off x="428397" y="365125"/>
            <a:ext cx="11447853" cy="1356043"/>
          </a:xfrm>
        </p:spPr>
        <p:txBody>
          <a:bodyPr>
            <a:normAutofit/>
          </a:bodyPr>
          <a:lstStyle/>
          <a:p>
            <a:r>
              <a:rPr lang="en-US" sz="4800" b="1">
                <a:latin typeface="+mn-lt"/>
              </a:rPr>
              <a:t>ILL analysis takeaways</a:t>
            </a:r>
            <a:endParaRPr lang="en-US" sz="4800">
              <a:cs typeface="Calibri Light"/>
            </a:endParaRPr>
          </a:p>
        </p:txBody>
      </p:sp>
    </p:spTree>
    <p:extLst>
      <p:ext uri="{BB962C8B-B14F-4D97-AF65-F5344CB8AC3E}">
        <p14:creationId xmlns:p14="http://schemas.microsoft.com/office/powerpoint/2010/main" val="1555470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3F9DA857-2F06-2017-2EFE-44FD63ED5870}"/>
              </a:ext>
            </a:extLst>
          </p:cNvPr>
          <p:cNvSpPr>
            <a:spLocks noGrp="1"/>
          </p:cNvSpPr>
          <p:nvPr>
            <p:ph sz="half" idx="1"/>
          </p:nvPr>
        </p:nvSpPr>
        <p:spPr/>
        <p:txBody>
          <a:bodyPr vert="horz" lIns="91440" tIns="45720" rIns="91440" bIns="45720" rtlCol="0" anchor="t">
            <a:normAutofit/>
          </a:bodyPr>
          <a:lstStyle/>
          <a:p>
            <a:r>
              <a:rPr lang="en-US">
                <a:cs typeface="Calibri"/>
              </a:rPr>
              <a:t>Art research libraries' borrowing patterns resemble their collecting patterns</a:t>
            </a:r>
          </a:p>
        </p:txBody>
      </p:sp>
      <p:graphicFrame>
        <p:nvGraphicFramePr>
          <p:cNvPr id="4" name="Table 5">
            <a:extLst>
              <a:ext uri="{FF2B5EF4-FFF2-40B4-BE49-F238E27FC236}">
                <a16:creationId xmlns:a16="http://schemas.microsoft.com/office/drawing/2014/main" id="{92853A7A-C38B-1361-DEC4-5A5E377ED670}"/>
              </a:ext>
            </a:extLst>
          </p:cNvPr>
          <p:cNvGraphicFramePr>
            <a:graphicFrameLocks noGrp="1"/>
          </p:cNvGraphicFramePr>
          <p:nvPr/>
        </p:nvGraphicFramePr>
        <p:xfrm>
          <a:off x="6177280" y="1717040"/>
          <a:ext cx="5577824" cy="4865870"/>
        </p:xfrm>
        <a:graphic>
          <a:graphicData uri="http://schemas.openxmlformats.org/drawingml/2006/table">
            <a:tbl>
              <a:tblPr firstRow="1" bandRow="1">
                <a:tableStyleId>{5C22544A-7EE6-4342-B048-85BDC9FD1C3A}</a:tableStyleId>
              </a:tblPr>
              <a:tblGrid>
                <a:gridCol w="1394456">
                  <a:extLst>
                    <a:ext uri="{9D8B030D-6E8A-4147-A177-3AD203B41FA5}">
                      <a16:colId xmlns:a16="http://schemas.microsoft.com/office/drawing/2014/main" val="227121587"/>
                    </a:ext>
                  </a:extLst>
                </a:gridCol>
                <a:gridCol w="1361155">
                  <a:extLst>
                    <a:ext uri="{9D8B030D-6E8A-4147-A177-3AD203B41FA5}">
                      <a16:colId xmlns:a16="http://schemas.microsoft.com/office/drawing/2014/main" val="2202066040"/>
                    </a:ext>
                  </a:extLst>
                </a:gridCol>
                <a:gridCol w="1427757">
                  <a:extLst>
                    <a:ext uri="{9D8B030D-6E8A-4147-A177-3AD203B41FA5}">
                      <a16:colId xmlns:a16="http://schemas.microsoft.com/office/drawing/2014/main" val="1610518321"/>
                    </a:ext>
                  </a:extLst>
                </a:gridCol>
                <a:gridCol w="1394456">
                  <a:extLst>
                    <a:ext uri="{9D8B030D-6E8A-4147-A177-3AD203B41FA5}">
                      <a16:colId xmlns:a16="http://schemas.microsoft.com/office/drawing/2014/main" val="2066507677"/>
                    </a:ext>
                  </a:extLst>
                </a:gridCol>
              </a:tblGrid>
              <a:tr h="422579">
                <a:tc>
                  <a:txBody>
                    <a:bodyPr/>
                    <a:lstStyle/>
                    <a:p>
                      <a:pPr lvl="0" algn="l">
                        <a:lnSpc>
                          <a:spcPct val="100000"/>
                        </a:lnSpc>
                        <a:spcBef>
                          <a:spcPts val="0"/>
                        </a:spcBef>
                        <a:spcAft>
                          <a:spcPts val="0"/>
                        </a:spcAft>
                        <a:buNone/>
                      </a:pPr>
                      <a:r>
                        <a:rPr lang="en-US" sz="1800" b="1" i="0" u="none" strike="noStrike" noProof="0">
                          <a:latin typeface="Calibri"/>
                        </a:rPr>
                        <a:t>All transactions</a:t>
                      </a:r>
                    </a:p>
                  </a:txBody>
                  <a:tcPr/>
                </a:tc>
                <a:tc>
                  <a:txBody>
                    <a:bodyPr/>
                    <a:lstStyle/>
                    <a:p>
                      <a:r>
                        <a:rPr lang="en-US"/>
                        <a:t>Within Proxy</a:t>
                      </a:r>
                    </a:p>
                  </a:txBody>
                  <a:tcPr/>
                </a:tc>
                <a:tc>
                  <a:txBody>
                    <a:bodyPr/>
                    <a:lstStyle/>
                    <a:p>
                      <a:r>
                        <a:rPr lang="en-US"/>
                        <a:t>Proxy Borr from Non</a:t>
                      </a:r>
                    </a:p>
                  </a:txBody>
                  <a:tcPr/>
                </a:tc>
                <a:tc>
                  <a:txBody>
                    <a:bodyPr/>
                    <a:lstStyle/>
                    <a:p>
                      <a:r>
                        <a:rPr lang="en-US"/>
                        <a:t>Proxy Lend to Non</a:t>
                      </a:r>
                    </a:p>
                  </a:txBody>
                  <a:tcPr/>
                </a:tc>
                <a:extLst>
                  <a:ext uri="{0D108BD9-81ED-4DB2-BD59-A6C34878D82A}">
                    <a16:rowId xmlns:a16="http://schemas.microsoft.com/office/drawing/2014/main" val="3526708556"/>
                  </a:ext>
                </a:extLst>
              </a:tr>
              <a:tr h="422579">
                <a:tc>
                  <a:txBody>
                    <a:bodyPr/>
                    <a:lstStyle/>
                    <a:p>
                      <a:r>
                        <a:rPr lang="en-US"/>
                        <a:t>N (18.0%)</a:t>
                      </a:r>
                    </a:p>
                  </a:txBody>
                  <a:tcPr/>
                </a:tc>
                <a:tc>
                  <a:txBody>
                    <a:bodyPr/>
                    <a:lstStyle/>
                    <a:p>
                      <a:r>
                        <a:rPr lang="en-US"/>
                        <a:t>N (31.1%)</a:t>
                      </a:r>
                    </a:p>
                  </a:txBody>
                  <a:tcPr/>
                </a:tc>
                <a:tc>
                  <a:txBody>
                    <a:bodyPr/>
                    <a:lstStyle/>
                    <a:p>
                      <a:r>
                        <a:rPr lang="en-US"/>
                        <a:t>N (10.2%)</a:t>
                      </a:r>
                    </a:p>
                  </a:txBody>
                  <a:tcPr/>
                </a:tc>
                <a:tc>
                  <a:txBody>
                    <a:bodyPr/>
                    <a:lstStyle/>
                    <a:p>
                      <a:r>
                        <a:rPr lang="en-US"/>
                        <a:t>N (23.6%)</a:t>
                      </a:r>
                    </a:p>
                  </a:txBody>
                  <a:tcPr/>
                </a:tc>
                <a:extLst>
                  <a:ext uri="{0D108BD9-81ED-4DB2-BD59-A6C34878D82A}">
                    <a16:rowId xmlns:a16="http://schemas.microsoft.com/office/drawing/2014/main" val="3208736880"/>
                  </a:ext>
                </a:extLst>
              </a:tr>
              <a:tr h="422579">
                <a:tc>
                  <a:txBody>
                    <a:bodyPr/>
                    <a:lstStyle/>
                    <a:p>
                      <a:r>
                        <a:rPr lang="en-US"/>
                        <a:t>ND (9.0%)</a:t>
                      </a:r>
                    </a:p>
                  </a:txBody>
                  <a:tcPr/>
                </a:tc>
                <a:tc>
                  <a:txBody>
                    <a:bodyPr/>
                    <a:lstStyle/>
                    <a:p>
                      <a:r>
                        <a:rPr lang="en-US"/>
                        <a:t>ND (18.7%)</a:t>
                      </a:r>
                    </a:p>
                  </a:txBody>
                  <a:tcPr/>
                </a:tc>
                <a:tc>
                  <a:txBody>
                    <a:bodyPr/>
                    <a:lstStyle/>
                    <a:p>
                      <a:r>
                        <a:rPr lang="en-US"/>
                        <a:t>ND (6.2%)</a:t>
                      </a:r>
                    </a:p>
                  </a:txBody>
                  <a:tcPr/>
                </a:tc>
                <a:tc>
                  <a:txBody>
                    <a:bodyPr/>
                    <a:lstStyle/>
                    <a:p>
                      <a:r>
                        <a:rPr lang="en-US"/>
                        <a:t>ND (8.9%)</a:t>
                      </a:r>
                    </a:p>
                  </a:txBody>
                  <a:tcPr/>
                </a:tc>
                <a:extLst>
                  <a:ext uri="{0D108BD9-81ED-4DB2-BD59-A6C34878D82A}">
                    <a16:rowId xmlns:a16="http://schemas.microsoft.com/office/drawing/2014/main" val="2327464320"/>
                  </a:ext>
                </a:extLst>
              </a:tr>
              <a:tr h="422579">
                <a:tc>
                  <a:txBody>
                    <a:bodyPr/>
                    <a:lstStyle/>
                    <a:p>
                      <a:r>
                        <a:rPr lang="en-US"/>
                        <a:t>NK (5.3%)</a:t>
                      </a:r>
                    </a:p>
                  </a:txBody>
                  <a:tcPr/>
                </a:tc>
                <a:tc>
                  <a:txBody>
                    <a:bodyPr/>
                    <a:lstStyle/>
                    <a:p>
                      <a:r>
                        <a:rPr lang="en-US"/>
                        <a:t>NK (7.7%)</a:t>
                      </a:r>
                    </a:p>
                  </a:txBody>
                  <a:tcPr/>
                </a:tc>
                <a:tc>
                  <a:txBody>
                    <a:bodyPr/>
                    <a:lstStyle/>
                    <a:p>
                      <a:r>
                        <a:rPr lang="en-US"/>
                        <a:t>PN (3.8%)</a:t>
                      </a:r>
                    </a:p>
                  </a:txBody>
                  <a:tcPr>
                    <a:solidFill>
                      <a:schemeClr val="accent6">
                        <a:lumMod val="20000"/>
                        <a:lumOff val="80000"/>
                      </a:schemeClr>
                    </a:solidFill>
                  </a:tcPr>
                </a:tc>
                <a:tc>
                  <a:txBody>
                    <a:bodyPr/>
                    <a:lstStyle/>
                    <a:p>
                      <a:r>
                        <a:rPr lang="en-US"/>
                        <a:t>NK (8.3%)</a:t>
                      </a:r>
                    </a:p>
                  </a:txBody>
                  <a:tcPr/>
                </a:tc>
                <a:extLst>
                  <a:ext uri="{0D108BD9-81ED-4DB2-BD59-A6C34878D82A}">
                    <a16:rowId xmlns:a16="http://schemas.microsoft.com/office/drawing/2014/main" val="2657412584"/>
                  </a:ext>
                </a:extLst>
              </a:tr>
              <a:tr h="422579">
                <a:tc>
                  <a:txBody>
                    <a:bodyPr/>
                    <a:lstStyle/>
                    <a:p>
                      <a:r>
                        <a:rPr lang="en-US"/>
                        <a:t>PN (4.2%)</a:t>
                      </a:r>
                    </a:p>
                  </a:txBody>
                  <a:tcPr>
                    <a:solidFill>
                      <a:schemeClr val="accent6">
                        <a:lumMod val="20000"/>
                        <a:lumOff val="80000"/>
                      </a:schemeClr>
                    </a:solidFill>
                  </a:tcPr>
                </a:tc>
                <a:tc>
                  <a:txBody>
                    <a:bodyPr/>
                    <a:lstStyle/>
                    <a:p>
                      <a:r>
                        <a:rPr lang="en-US"/>
                        <a:t>TR (3.5%)</a:t>
                      </a:r>
                    </a:p>
                  </a:txBody>
                  <a:tcPr>
                    <a:solidFill>
                      <a:schemeClr val="accent2">
                        <a:lumMod val="20000"/>
                        <a:lumOff val="80000"/>
                      </a:schemeClr>
                    </a:solidFill>
                  </a:tcPr>
                </a:tc>
                <a:tc>
                  <a:txBody>
                    <a:bodyPr/>
                    <a:lstStyle/>
                    <a:p>
                      <a:r>
                        <a:rPr lang="en-US"/>
                        <a:t>DS (3.3%)</a:t>
                      </a:r>
                    </a:p>
                  </a:txBody>
                  <a:tcPr>
                    <a:solidFill>
                      <a:schemeClr val="accent4">
                        <a:lumMod val="20000"/>
                        <a:lumOff val="80000"/>
                      </a:schemeClr>
                    </a:solidFill>
                  </a:tcPr>
                </a:tc>
                <a:tc>
                  <a:txBody>
                    <a:bodyPr/>
                    <a:lstStyle/>
                    <a:p>
                      <a:r>
                        <a:rPr lang="en-US"/>
                        <a:t>PN (6.0%)</a:t>
                      </a:r>
                    </a:p>
                  </a:txBody>
                  <a:tcPr>
                    <a:solidFill>
                      <a:schemeClr val="accent6">
                        <a:lumMod val="20000"/>
                        <a:lumOff val="80000"/>
                      </a:schemeClr>
                    </a:solidFill>
                  </a:tcPr>
                </a:tc>
                <a:extLst>
                  <a:ext uri="{0D108BD9-81ED-4DB2-BD59-A6C34878D82A}">
                    <a16:rowId xmlns:a16="http://schemas.microsoft.com/office/drawing/2014/main" val="3072568971"/>
                  </a:ext>
                </a:extLst>
              </a:tr>
              <a:tr h="422579">
                <a:tc>
                  <a:txBody>
                    <a:bodyPr/>
                    <a:lstStyle/>
                    <a:p>
                      <a:r>
                        <a:rPr lang="en-US"/>
                        <a:t>NA (3.5%)</a:t>
                      </a:r>
                    </a:p>
                  </a:txBody>
                  <a:tcPr/>
                </a:tc>
                <a:tc>
                  <a:txBody>
                    <a:bodyPr/>
                    <a:lstStyle/>
                    <a:p>
                      <a:r>
                        <a:rPr lang="en-US"/>
                        <a:t>NA (3.2%)</a:t>
                      </a:r>
                    </a:p>
                  </a:txBody>
                  <a:tcPr/>
                </a:tc>
                <a:tc>
                  <a:txBody>
                    <a:bodyPr/>
                    <a:lstStyle/>
                    <a:p>
                      <a:r>
                        <a:rPr lang="en-US"/>
                        <a:t>NK (2.5%)</a:t>
                      </a:r>
                    </a:p>
                  </a:txBody>
                  <a:tcPr/>
                </a:tc>
                <a:tc>
                  <a:txBody>
                    <a:bodyPr/>
                    <a:lstStyle/>
                    <a:p>
                      <a:r>
                        <a:rPr lang="en-US"/>
                        <a:t>NA (5.3%</a:t>
                      </a:r>
                    </a:p>
                  </a:txBody>
                  <a:tcPr/>
                </a:tc>
                <a:extLst>
                  <a:ext uri="{0D108BD9-81ED-4DB2-BD59-A6C34878D82A}">
                    <a16:rowId xmlns:a16="http://schemas.microsoft.com/office/drawing/2014/main" val="1289643179"/>
                  </a:ext>
                </a:extLst>
              </a:tr>
              <a:tr h="422579">
                <a:tc>
                  <a:txBody>
                    <a:bodyPr/>
                    <a:lstStyle/>
                    <a:p>
                      <a:r>
                        <a:rPr lang="en-US"/>
                        <a:t>TR (2.8%)</a:t>
                      </a:r>
                    </a:p>
                  </a:txBody>
                  <a:tcPr>
                    <a:solidFill>
                      <a:schemeClr val="accent2">
                        <a:lumMod val="20000"/>
                        <a:lumOff val="80000"/>
                      </a:schemeClr>
                    </a:solidFill>
                  </a:tcPr>
                </a:tc>
                <a:tc>
                  <a:txBody>
                    <a:bodyPr/>
                    <a:lstStyle/>
                    <a:p>
                      <a:r>
                        <a:rPr lang="en-US"/>
                        <a:t>NB (3.0%)</a:t>
                      </a:r>
                    </a:p>
                  </a:txBody>
                  <a:tcPr/>
                </a:tc>
                <a:tc>
                  <a:txBody>
                    <a:bodyPr/>
                    <a:lstStyle/>
                    <a:p>
                      <a:r>
                        <a:rPr lang="en-US"/>
                        <a:t>F (2.5%)</a:t>
                      </a:r>
                    </a:p>
                  </a:txBody>
                  <a:tcPr>
                    <a:solidFill>
                      <a:schemeClr val="accent4">
                        <a:lumMod val="20000"/>
                        <a:lumOff val="80000"/>
                      </a:schemeClr>
                    </a:solidFill>
                  </a:tcPr>
                </a:tc>
                <a:tc>
                  <a:txBody>
                    <a:bodyPr/>
                    <a:lstStyle/>
                    <a:p>
                      <a:r>
                        <a:rPr lang="en-US"/>
                        <a:t>TR (4.1%)</a:t>
                      </a:r>
                    </a:p>
                  </a:txBody>
                  <a:tcPr>
                    <a:solidFill>
                      <a:schemeClr val="accent2">
                        <a:lumMod val="20000"/>
                        <a:lumOff val="80000"/>
                      </a:schemeClr>
                    </a:solidFill>
                  </a:tcPr>
                </a:tc>
                <a:extLst>
                  <a:ext uri="{0D108BD9-81ED-4DB2-BD59-A6C34878D82A}">
                    <a16:rowId xmlns:a16="http://schemas.microsoft.com/office/drawing/2014/main" val="1023306923"/>
                  </a:ext>
                </a:extLst>
              </a:tr>
              <a:tr h="422579">
                <a:tc>
                  <a:txBody>
                    <a:bodyPr/>
                    <a:lstStyle/>
                    <a:p>
                      <a:pPr lvl="0">
                        <a:buNone/>
                      </a:pPr>
                      <a:r>
                        <a:rPr lang="en-US"/>
                        <a:t>DS (2.3%)</a:t>
                      </a:r>
                    </a:p>
                  </a:txBody>
                  <a:tcPr>
                    <a:solidFill>
                      <a:schemeClr val="accent4">
                        <a:lumMod val="20000"/>
                        <a:lumOff val="80000"/>
                      </a:schemeClr>
                    </a:solidFill>
                  </a:tcPr>
                </a:tc>
                <a:tc>
                  <a:txBody>
                    <a:bodyPr/>
                    <a:lstStyle/>
                    <a:p>
                      <a:pPr lvl="0">
                        <a:buNone/>
                      </a:pPr>
                      <a:r>
                        <a:rPr lang="en-US"/>
                        <a:t>NE (2.7%)</a:t>
                      </a:r>
                    </a:p>
                  </a:txBody>
                  <a:tcPr/>
                </a:tc>
                <a:tc>
                  <a:txBody>
                    <a:bodyPr/>
                    <a:lstStyle/>
                    <a:p>
                      <a:pPr lvl="0">
                        <a:buNone/>
                      </a:pPr>
                      <a:r>
                        <a:rPr lang="en-US"/>
                        <a:t>E (2.3%)</a:t>
                      </a:r>
                    </a:p>
                  </a:txBody>
                  <a:tcPr>
                    <a:solidFill>
                      <a:schemeClr val="accent4">
                        <a:lumMod val="20000"/>
                        <a:lumOff val="80000"/>
                      </a:schemeClr>
                    </a:solidFill>
                  </a:tcPr>
                </a:tc>
                <a:tc>
                  <a:txBody>
                    <a:bodyPr/>
                    <a:lstStyle/>
                    <a:p>
                      <a:pPr lvl="0">
                        <a:buNone/>
                      </a:pPr>
                      <a:r>
                        <a:rPr lang="en-US"/>
                        <a:t>TT (2.3%)</a:t>
                      </a:r>
                    </a:p>
                  </a:txBody>
                  <a:tcPr>
                    <a:solidFill>
                      <a:schemeClr val="bg1">
                        <a:lumMod val="75000"/>
                      </a:schemeClr>
                    </a:solidFill>
                  </a:tcPr>
                </a:tc>
                <a:extLst>
                  <a:ext uri="{0D108BD9-81ED-4DB2-BD59-A6C34878D82A}">
                    <a16:rowId xmlns:a16="http://schemas.microsoft.com/office/drawing/2014/main" val="1011424908"/>
                  </a:ext>
                </a:extLst>
              </a:tr>
              <a:tr h="422579">
                <a:tc>
                  <a:txBody>
                    <a:bodyPr/>
                    <a:lstStyle/>
                    <a:p>
                      <a:pPr lvl="0">
                        <a:buNone/>
                      </a:pPr>
                      <a:r>
                        <a:rPr lang="en-US"/>
                        <a:t>F (1.9%)</a:t>
                      </a:r>
                    </a:p>
                  </a:txBody>
                  <a:tcPr>
                    <a:solidFill>
                      <a:schemeClr val="accent4">
                        <a:lumMod val="20000"/>
                        <a:lumOff val="80000"/>
                      </a:schemeClr>
                    </a:solidFill>
                  </a:tcPr>
                </a:tc>
                <a:tc>
                  <a:txBody>
                    <a:bodyPr/>
                    <a:lstStyle/>
                    <a:p>
                      <a:pPr lvl="0">
                        <a:buNone/>
                      </a:pPr>
                      <a:r>
                        <a:rPr lang="en-US"/>
                        <a:t>NC (2.3%)</a:t>
                      </a:r>
                    </a:p>
                  </a:txBody>
                  <a:tcPr/>
                </a:tc>
                <a:tc>
                  <a:txBody>
                    <a:bodyPr/>
                    <a:lstStyle/>
                    <a:p>
                      <a:pPr lvl="0">
                        <a:buNone/>
                      </a:pPr>
                      <a:r>
                        <a:rPr lang="en-US"/>
                        <a:t>NA (2.2%)</a:t>
                      </a:r>
                    </a:p>
                  </a:txBody>
                  <a:tcPr/>
                </a:tc>
                <a:tc>
                  <a:txBody>
                    <a:bodyPr/>
                    <a:lstStyle/>
                    <a:p>
                      <a:pPr lvl="0">
                        <a:buNone/>
                      </a:pPr>
                      <a:r>
                        <a:rPr lang="en-US"/>
                        <a:t>NC (2.1%)</a:t>
                      </a:r>
                    </a:p>
                  </a:txBody>
                  <a:tcPr/>
                </a:tc>
                <a:extLst>
                  <a:ext uri="{0D108BD9-81ED-4DB2-BD59-A6C34878D82A}">
                    <a16:rowId xmlns:a16="http://schemas.microsoft.com/office/drawing/2014/main" val="3920613055"/>
                  </a:ext>
                </a:extLst>
              </a:tr>
              <a:tr h="422579">
                <a:tc>
                  <a:txBody>
                    <a:bodyPr/>
                    <a:lstStyle/>
                    <a:p>
                      <a:pPr lvl="0">
                        <a:buNone/>
                      </a:pPr>
                      <a:r>
                        <a:rPr lang="en-US"/>
                        <a:t>NE (1.7%)</a:t>
                      </a:r>
                    </a:p>
                  </a:txBody>
                  <a:tcPr/>
                </a:tc>
                <a:tc>
                  <a:txBody>
                    <a:bodyPr/>
                    <a:lstStyle/>
                    <a:p>
                      <a:pPr lvl="0">
                        <a:buNone/>
                      </a:pPr>
                      <a:r>
                        <a:rPr lang="en-US"/>
                        <a:t>NX (1.9%)</a:t>
                      </a:r>
                    </a:p>
                  </a:txBody>
                  <a:tcPr/>
                </a:tc>
                <a:tc>
                  <a:txBody>
                    <a:bodyPr/>
                    <a:lstStyle/>
                    <a:p>
                      <a:pPr lvl="0">
                        <a:buNone/>
                      </a:pPr>
                      <a:r>
                        <a:rPr lang="en-US"/>
                        <a:t>Z (2.0%)</a:t>
                      </a:r>
                    </a:p>
                  </a:txBody>
                  <a:tcPr>
                    <a:solidFill>
                      <a:schemeClr val="bg1">
                        <a:lumMod val="75000"/>
                      </a:schemeClr>
                    </a:solidFill>
                  </a:tcPr>
                </a:tc>
                <a:tc>
                  <a:txBody>
                    <a:bodyPr/>
                    <a:lstStyle/>
                    <a:p>
                      <a:pPr lvl="0">
                        <a:buNone/>
                      </a:pPr>
                      <a:r>
                        <a:rPr lang="en-US"/>
                        <a:t>NX (2.0%)</a:t>
                      </a:r>
                    </a:p>
                  </a:txBody>
                  <a:tcPr/>
                </a:tc>
                <a:extLst>
                  <a:ext uri="{0D108BD9-81ED-4DB2-BD59-A6C34878D82A}">
                    <a16:rowId xmlns:a16="http://schemas.microsoft.com/office/drawing/2014/main" val="1569578676"/>
                  </a:ext>
                </a:extLst>
              </a:tr>
              <a:tr h="422579">
                <a:tc>
                  <a:txBody>
                    <a:bodyPr/>
                    <a:lstStyle/>
                    <a:p>
                      <a:r>
                        <a:rPr lang="en-US"/>
                        <a:t>E (1.7%)</a:t>
                      </a:r>
                    </a:p>
                  </a:txBody>
                  <a:tcPr>
                    <a:solidFill>
                      <a:schemeClr val="accent4">
                        <a:lumMod val="20000"/>
                        <a:lumOff val="80000"/>
                      </a:schemeClr>
                    </a:solidFill>
                  </a:tcPr>
                </a:tc>
                <a:tc>
                  <a:txBody>
                    <a:bodyPr/>
                    <a:lstStyle/>
                    <a:p>
                      <a:r>
                        <a:rPr lang="en-US"/>
                        <a:t>DS (1.8%)</a:t>
                      </a:r>
                    </a:p>
                  </a:txBody>
                  <a:tcPr>
                    <a:solidFill>
                      <a:schemeClr val="accent4">
                        <a:lumMod val="20000"/>
                        <a:lumOff val="80000"/>
                      </a:schemeClr>
                    </a:solidFill>
                  </a:tcPr>
                </a:tc>
                <a:tc>
                  <a:txBody>
                    <a:bodyPr/>
                    <a:lstStyle/>
                    <a:p>
                      <a:r>
                        <a:rPr lang="en-US"/>
                        <a:t>TR (1.8%)</a:t>
                      </a:r>
                    </a:p>
                  </a:txBody>
                  <a:tcPr>
                    <a:solidFill>
                      <a:schemeClr val="accent2">
                        <a:lumMod val="20000"/>
                        <a:lumOff val="80000"/>
                      </a:schemeClr>
                    </a:solidFill>
                  </a:tcPr>
                </a:tc>
                <a:tc>
                  <a:txBody>
                    <a:bodyPr/>
                    <a:lstStyle/>
                    <a:p>
                      <a:r>
                        <a:rPr lang="en-US"/>
                        <a:t>NB (2.0%)</a:t>
                      </a:r>
                    </a:p>
                  </a:txBody>
                  <a:tcPr/>
                </a:tc>
                <a:extLst>
                  <a:ext uri="{0D108BD9-81ED-4DB2-BD59-A6C34878D82A}">
                    <a16:rowId xmlns:a16="http://schemas.microsoft.com/office/drawing/2014/main" val="3899705116"/>
                  </a:ext>
                </a:extLst>
              </a:tr>
            </a:tbl>
          </a:graphicData>
        </a:graphic>
      </p:graphicFrame>
      <p:sp>
        <p:nvSpPr>
          <p:cNvPr id="3" name="Rectangle: Rounded Corners 2">
            <a:extLst>
              <a:ext uri="{FF2B5EF4-FFF2-40B4-BE49-F238E27FC236}">
                <a16:creationId xmlns:a16="http://schemas.microsoft.com/office/drawing/2014/main" id="{51A3763B-690F-ED13-95B7-F3D058067C35}"/>
              </a:ext>
            </a:extLst>
          </p:cNvPr>
          <p:cNvSpPr/>
          <p:nvPr/>
        </p:nvSpPr>
        <p:spPr>
          <a:xfrm>
            <a:off x="8808720" y="1569720"/>
            <a:ext cx="1412240" cy="516128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C3B16142-8E13-294C-B0AB-B642219B3F26}"/>
              </a:ext>
            </a:extLst>
          </p:cNvPr>
          <p:cNvSpPr>
            <a:spLocks noGrp="1"/>
          </p:cNvSpPr>
          <p:nvPr>
            <p:ph type="title"/>
          </p:nvPr>
        </p:nvSpPr>
        <p:spPr>
          <a:xfrm>
            <a:off x="428397" y="365125"/>
            <a:ext cx="11447853" cy="1356043"/>
          </a:xfrm>
        </p:spPr>
        <p:txBody>
          <a:bodyPr>
            <a:normAutofit/>
          </a:bodyPr>
          <a:lstStyle/>
          <a:p>
            <a:r>
              <a:rPr lang="en-US" sz="4800" b="1">
                <a:latin typeface="+mn-lt"/>
              </a:rPr>
              <a:t>ILL analysis takeaways</a:t>
            </a:r>
            <a:endParaRPr lang="en-US" sz="4800">
              <a:cs typeface="Calibri Light"/>
            </a:endParaRPr>
          </a:p>
        </p:txBody>
      </p:sp>
    </p:spTree>
    <p:extLst>
      <p:ext uri="{BB962C8B-B14F-4D97-AF65-F5344CB8AC3E}">
        <p14:creationId xmlns:p14="http://schemas.microsoft.com/office/powerpoint/2010/main" val="2734348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3F9DA857-2F06-2017-2EFE-44FD63ED5870}"/>
              </a:ext>
            </a:extLst>
          </p:cNvPr>
          <p:cNvSpPr>
            <a:spLocks noGrp="1"/>
          </p:cNvSpPr>
          <p:nvPr>
            <p:ph sz="half" idx="1"/>
          </p:nvPr>
        </p:nvSpPr>
        <p:spPr/>
        <p:txBody>
          <a:bodyPr vert="horz" lIns="91440" tIns="45720" rIns="91440" bIns="45720" rtlCol="0" anchor="t">
            <a:normAutofit/>
          </a:bodyPr>
          <a:lstStyle/>
          <a:p>
            <a:r>
              <a:rPr lang="en-US">
                <a:cs typeface="Calibri"/>
              </a:rPr>
              <a:t>Art research libraries' borrowing patterns resemble their collecting patterns</a:t>
            </a:r>
          </a:p>
          <a:p>
            <a:r>
              <a:rPr lang="en-US" u="sng">
                <a:cs typeface="Calibri"/>
              </a:rPr>
              <a:t>Art research libraries rely on access to other types of libraries to supplement their collections</a:t>
            </a:r>
          </a:p>
        </p:txBody>
      </p:sp>
      <p:graphicFrame>
        <p:nvGraphicFramePr>
          <p:cNvPr id="4" name="Table 5">
            <a:extLst>
              <a:ext uri="{FF2B5EF4-FFF2-40B4-BE49-F238E27FC236}">
                <a16:creationId xmlns:a16="http://schemas.microsoft.com/office/drawing/2014/main" id="{92853A7A-C38B-1361-DEC4-5A5E377ED670}"/>
              </a:ext>
            </a:extLst>
          </p:cNvPr>
          <p:cNvGraphicFramePr>
            <a:graphicFrameLocks noGrp="1"/>
          </p:cNvGraphicFramePr>
          <p:nvPr>
            <p:extLst>
              <p:ext uri="{D42A27DB-BD31-4B8C-83A1-F6EECF244321}">
                <p14:modId xmlns:p14="http://schemas.microsoft.com/office/powerpoint/2010/main" val="1320090044"/>
              </p:ext>
            </p:extLst>
          </p:nvPr>
        </p:nvGraphicFramePr>
        <p:xfrm>
          <a:off x="6177280" y="1717040"/>
          <a:ext cx="5577824" cy="4865870"/>
        </p:xfrm>
        <a:graphic>
          <a:graphicData uri="http://schemas.openxmlformats.org/drawingml/2006/table">
            <a:tbl>
              <a:tblPr firstRow="1" bandRow="1">
                <a:tableStyleId>{5C22544A-7EE6-4342-B048-85BDC9FD1C3A}</a:tableStyleId>
              </a:tblPr>
              <a:tblGrid>
                <a:gridCol w="1394456">
                  <a:extLst>
                    <a:ext uri="{9D8B030D-6E8A-4147-A177-3AD203B41FA5}">
                      <a16:colId xmlns:a16="http://schemas.microsoft.com/office/drawing/2014/main" val="227121587"/>
                    </a:ext>
                  </a:extLst>
                </a:gridCol>
                <a:gridCol w="1361155">
                  <a:extLst>
                    <a:ext uri="{9D8B030D-6E8A-4147-A177-3AD203B41FA5}">
                      <a16:colId xmlns:a16="http://schemas.microsoft.com/office/drawing/2014/main" val="2202066040"/>
                    </a:ext>
                  </a:extLst>
                </a:gridCol>
                <a:gridCol w="1427757">
                  <a:extLst>
                    <a:ext uri="{9D8B030D-6E8A-4147-A177-3AD203B41FA5}">
                      <a16:colId xmlns:a16="http://schemas.microsoft.com/office/drawing/2014/main" val="1610518321"/>
                    </a:ext>
                  </a:extLst>
                </a:gridCol>
                <a:gridCol w="1394456">
                  <a:extLst>
                    <a:ext uri="{9D8B030D-6E8A-4147-A177-3AD203B41FA5}">
                      <a16:colId xmlns:a16="http://schemas.microsoft.com/office/drawing/2014/main" val="2066507677"/>
                    </a:ext>
                  </a:extLst>
                </a:gridCol>
              </a:tblGrid>
              <a:tr h="422579">
                <a:tc>
                  <a:txBody>
                    <a:bodyPr/>
                    <a:lstStyle/>
                    <a:p>
                      <a:pPr lvl="0" algn="l">
                        <a:lnSpc>
                          <a:spcPct val="100000"/>
                        </a:lnSpc>
                        <a:spcBef>
                          <a:spcPts val="0"/>
                        </a:spcBef>
                        <a:spcAft>
                          <a:spcPts val="0"/>
                        </a:spcAft>
                        <a:buNone/>
                      </a:pPr>
                      <a:r>
                        <a:rPr lang="en-US" sz="1800" b="1" i="0" u="none" strike="noStrike" noProof="0">
                          <a:latin typeface="Calibri"/>
                        </a:rPr>
                        <a:t>All transactions</a:t>
                      </a:r>
                    </a:p>
                  </a:txBody>
                  <a:tcPr/>
                </a:tc>
                <a:tc>
                  <a:txBody>
                    <a:bodyPr/>
                    <a:lstStyle/>
                    <a:p>
                      <a:r>
                        <a:rPr lang="en-US"/>
                        <a:t>Within Proxy</a:t>
                      </a:r>
                    </a:p>
                  </a:txBody>
                  <a:tcPr/>
                </a:tc>
                <a:tc>
                  <a:txBody>
                    <a:bodyPr/>
                    <a:lstStyle/>
                    <a:p>
                      <a:r>
                        <a:rPr lang="en-US"/>
                        <a:t>Proxy Borr from Non</a:t>
                      </a:r>
                    </a:p>
                  </a:txBody>
                  <a:tcPr/>
                </a:tc>
                <a:tc>
                  <a:txBody>
                    <a:bodyPr/>
                    <a:lstStyle/>
                    <a:p>
                      <a:r>
                        <a:rPr lang="en-US"/>
                        <a:t>Proxy Lend to Non</a:t>
                      </a:r>
                    </a:p>
                  </a:txBody>
                  <a:tcPr/>
                </a:tc>
                <a:extLst>
                  <a:ext uri="{0D108BD9-81ED-4DB2-BD59-A6C34878D82A}">
                    <a16:rowId xmlns:a16="http://schemas.microsoft.com/office/drawing/2014/main" val="3526708556"/>
                  </a:ext>
                </a:extLst>
              </a:tr>
              <a:tr h="422579">
                <a:tc>
                  <a:txBody>
                    <a:bodyPr/>
                    <a:lstStyle/>
                    <a:p>
                      <a:r>
                        <a:rPr lang="en-US"/>
                        <a:t>N (18.0%)</a:t>
                      </a:r>
                    </a:p>
                  </a:txBody>
                  <a:tcPr/>
                </a:tc>
                <a:tc>
                  <a:txBody>
                    <a:bodyPr/>
                    <a:lstStyle/>
                    <a:p>
                      <a:r>
                        <a:rPr lang="en-US"/>
                        <a:t>N (31.1%)</a:t>
                      </a:r>
                    </a:p>
                  </a:txBody>
                  <a:tcPr/>
                </a:tc>
                <a:tc>
                  <a:txBody>
                    <a:bodyPr/>
                    <a:lstStyle/>
                    <a:p>
                      <a:r>
                        <a:rPr lang="en-US"/>
                        <a:t>N (10.2%)</a:t>
                      </a:r>
                    </a:p>
                  </a:txBody>
                  <a:tcPr/>
                </a:tc>
                <a:tc>
                  <a:txBody>
                    <a:bodyPr/>
                    <a:lstStyle/>
                    <a:p>
                      <a:r>
                        <a:rPr lang="en-US"/>
                        <a:t>N (23.6%)</a:t>
                      </a:r>
                    </a:p>
                  </a:txBody>
                  <a:tcPr/>
                </a:tc>
                <a:extLst>
                  <a:ext uri="{0D108BD9-81ED-4DB2-BD59-A6C34878D82A}">
                    <a16:rowId xmlns:a16="http://schemas.microsoft.com/office/drawing/2014/main" val="3208736880"/>
                  </a:ext>
                </a:extLst>
              </a:tr>
              <a:tr h="422579">
                <a:tc>
                  <a:txBody>
                    <a:bodyPr/>
                    <a:lstStyle/>
                    <a:p>
                      <a:r>
                        <a:rPr lang="en-US"/>
                        <a:t>ND (9.0%)</a:t>
                      </a:r>
                    </a:p>
                  </a:txBody>
                  <a:tcPr/>
                </a:tc>
                <a:tc>
                  <a:txBody>
                    <a:bodyPr/>
                    <a:lstStyle/>
                    <a:p>
                      <a:r>
                        <a:rPr lang="en-US"/>
                        <a:t>ND (18.7%)</a:t>
                      </a:r>
                    </a:p>
                  </a:txBody>
                  <a:tcPr/>
                </a:tc>
                <a:tc>
                  <a:txBody>
                    <a:bodyPr/>
                    <a:lstStyle/>
                    <a:p>
                      <a:r>
                        <a:rPr lang="en-US"/>
                        <a:t>ND (6.2%)</a:t>
                      </a:r>
                    </a:p>
                  </a:txBody>
                  <a:tcPr/>
                </a:tc>
                <a:tc>
                  <a:txBody>
                    <a:bodyPr/>
                    <a:lstStyle/>
                    <a:p>
                      <a:r>
                        <a:rPr lang="en-US"/>
                        <a:t>ND (8.9%)</a:t>
                      </a:r>
                    </a:p>
                  </a:txBody>
                  <a:tcPr/>
                </a:tc>
                <a:extLst>
                  <a:ext uri="{0D108BD9-81ED-4DB2-BD59-A6C34878D82A}">
                    <a16:rowId xmlns:a16="http://schemas.microsoft.com/office/drawing/2014/main" val="2327464320"/>
                  </a:ext>
                </a:extLst>
              </a:tr>
              <a:tr h="422579">
                <a:tc>
                  <a:txBody>
                    <a:bodyPr/>
                    <a:lstStyle/>
                    <a:p>
                      <a:r>
                        <a:rPr lang="en-US"/>
                        <a:t>NK (5.3%)</a:t>
                      </a:r>
                    </a:p>
                  </a:txBody>
                  <a:tcPr/>
                </a:tc>
                <a:tc>
                  <a:txBody>
                    <a:bodyPr/>
                    <a:lstStyle/>
                    <a:p>
                      <a:r>
                        <a:rPr lang="en-US"/>
                        <a:t>NK (7.7%)</a:t>
                      </a:r>
                    </a:p>
                  </a:txBody>
                  <a:tcPr/>
                </a:tc>
                <a:tc>
                  <a:txBody>
                    <a:bodyPr/>
                    <a:lstStyle/>
                    <a:p>
                      <a:r>
                        <a:rPr lang="en-US"/>
                        <a:t>PN (3.8%)</a:t>
                      </a:r>
                    </a:p>
                  </a:txBody>
                  <a:tcPr>
                    <a:solidFill>
                      <a:schemeClr val="accent6">
                        <a:lumMod val="20000"/>
                        <a:lumOff val="80000"/>
                      </a:schemeClr>
                    </a:solidFill>
                  </a:tcPr>
                </a:tc>
                <a:tc>
                  <a:txBody>
                    <a:bodyPr/>
                    <a:lstStyle/>
                    <a:p>
                      <a:r>
                        <a:rPr lang="en-US"/>
                        <a:t>NK (8.3%)</a:t>
                      </a:r>
                    </a:p>
                  </a:txBody>
                  <a:tcPr/>
                </a:tc>
                <a:extLst>
                  <a:ext uri="{0D108BD9-81ED-4DB2-BD59-A6C34878D82A}">
                    <a16:rowId xmlns:a16="http://schemas.microsoft.com/office/drawing/2014/main" val="2657412584"/>
                  </a:ext>
                </a:extLst>
              </a:tr>
              <a:tr h="422579">
                <a:tc>
                  <a:txBody>
                    <a:bodyPr/>
                    <a:lstStyle/>
                    <a:p>
                      <a:r>
                        <a:rPr lang="en-US"/>
                        <a:t>PN (4.2%)</a:t>
                      </a:r>
                    </a:p>
                  </a:txBody>
                  <a:tcPr>
                    <a:solidFill>
                      <a:schemeClr val="accent6">
                        <a:lumMod val="20000"/>
                        <a:lumOff val="80000"/>
                      </a:schemeClr>
                    </a:solidFill>
                  </a:tcPr>
                </a:tc>
                <a:tc>
                  <a:txBody>
                    <a:bodyPr/>
                    <a:lstStyle/>
                    <a:p>
                      <a:r>
                        <a:rPr lang="en-US"/>
                        <a:t>TR (3.5%)</a:t>
                      </a:r>
                    </a:p>
                  </a:txBody>
                  <a:tcPr>
                    <a:solidFill>
                      <a:schemeClr val="accent2">
                        <a:lumMod val="20000"/>
                        <a:lumOff val="80000"/>
                      </a:schemeClr>
                    </a:solidFill>
                  </a:tcPr>
                </a:tc>
                <a:tc>
                  <a:txBody>
                    <a:bodyPr/>
                    <a:lstStyle/>
                    <a:p>
                      <a:r>
                        <a:rPr lang="en-US"/>
                        <a:t>DS (3.3%)</a:t>
                      </a:r>
                    </a:p>
                  </a:txBody>
                  <a:tcPr>
                    <a:solidFill>
                      <a:schemeClr val="accent4">
                        <a:lumMod val="20000"/>
                        <a:lumOff val="80000"/>
                      </a:schemeClr>
                    </a:solidFill>
                  </a:tcPr>
                </a:tc>
                <a:tc>
                  <a:txBody>
                    <a:bodyPr/>
                    <a:lstStyle/>
                    <a:p>
                      <a:r>
                        <a:rPr lang="en-US"/>
                        <a:t>PN (6.0%)</a:t>
                      </a:r>
                    </a:p>
                  </a:txBody>
                  <a:tcPr>
                    <a:solidFill>
                      <a:schemeClr val="accent6">
                        <a:lumMod val="20000"/>
                        <a:lumOff val="80000"/>
                      </a:schemeClr>
                    </a:solidFill>
                  </a:tcPr>
                </a:tc>
                <a:extLst>
                  <a:ext uri="{0D108BD9-81ED-4DB2-BD59-A6C34878D82A}">
                    <a16:rowId xmlns:a16="http://schemas.microsoft.com/office/drawing/2014/main" val="3072568971"/>
                  </a:ext>
                </a:extLst>
              </a:tr>
              <a:tr h="422579">
                <a:tc>
                  <a:txBody>
                    <a:bodyPr/>
                    <a:lstStyle/>
                    <a:p>
                      <a:r>
                        <a:rPr lang="en-US"/>
                        <a:t>NA (3.5%)</a:t>
                      </a:r>
                    </a:p>
                  </a:txBody>
                  <a:tcPr/>
                </a:tc>
                <a:tc>
                  <a:txBody>
                    <a:bodyPr/>
                    <a:lstStyle/>
                    <a:p>
                      <a:r>
                        <a:rPr lang="en-US"/>
                        <a:t>NA (3.2%)</a:t>
                      </a:r>
                    </a:p>
                  </a:txBody>
                  <a:tcPr/>
                </a:tc>
                <a:tc>
                  <a:txBody>
                    <a:bodyPr/>
                    <a:lstStyle/>
                    <a:p>
                      <a:r>
                        <a:rPr lang="en-US"/>
                        <a:t>NK (2.5%)</a:t>
                      </a:r>
                    </a:p>
                  </a:txBody>
                  <a:tcPr/>
                </a:tc>
                <a:tc>
                  <a:txBody>
                    <a:bodyPr/>
                    <a:lstStyle/>
                    <a:p>
                      <a:r>
                        <a:rPr lang="en-US"/>
                        <a:t>NA (5.3%</a:t>
                      </a:r>
                    </a:p>
                  </a:txBody>
                  <a:tcPr/>
                </a:tc>
                <a:extLst>
                  <a:ext uri="{0D108BD9-81ED-4DB2-BD59-A6C34878D82A}">
                    <a16:rowId xmlns:a16="http://schemas.microsoft.com/office/drawing/2014/main" val="1289643179"/>
                  </a:ext>
                </a:extLst>
              </a:tr>
              <a:tr h="422579">
                <a:tc>
                  <a:txBody>
                    <a:bodyPr/>
                    <a:lstStyle/>
                    <a:p>
                      <a:r>
                        <a:rPr lang="en-US"/>
                        <a:t>TR (2.8%)</a:t>
                      </a:r>
                    </a:p>
                  </a:txBody>
                  <a:tcPr>
                    <a:solidFill>
                      <a:schemeClr val="accent2">
                        <a:lumMod val="20000"/>
                        <a:lumOff val="80000"/>
                      </a:schemeClr>
                    </a:solidFill>
                  </a:tcPr>
                </a:tc>
                <a:tc>
                  <a:txBody>
                    <a:bodyPr/>
                    <a:lstStyle/>
                    <a:p>
                      <a:r>
                        <a:rPr lang="en-US"/>
                        <a:t>NB (3.0%)</a:t>
                      </a:r>
                    </a:p>
                  </a:txBody>
                  <a:tcPr/>
                </a:tc>
                <a:tc>
                  <a:txBody>
                    <a:bodyPr/>
                    <a:lstStyle/>
                    <a:p>
                      <a:r>
                        <a:rPr lang="en-US"/>
                        <a:t>F (2.5%)</a:t>
                      </a:r>
                    </a:p>
                  </a:txBody>
                  <a:tcPr>
                    <a:solidFill>
                      <a:schemeClr val="accent4">
                        <a:lumMod val="20000"/>
                        <a:lumOff val="80000"/>
                      </a:schemeClr>
                    </a:solidFill>
                  </a:tcPr>
                </a:tc>
                <a:tc>
                  <a:txBody>
                    <a:bodyPr/>
                    <a:lstStyle/>
                    <a:p>
                      <a:r>
                        <a:rPr lang="en-US"/>
                        <a:t>TR (4.1%)</a:t>
                      </a:r>
                    </a:p>
                  </a:txBody>
                  <a:tcPr>
                    <a:solidFill>
                      <a:schemeClr val="accent2">
                        <a:lumMod val="20000"/>
                        <a:lumOff val="80000"/>
                      </a:schemeClr>
                    </a:solidFill>
                  </a:tcPr>
                </a:tc>
                <a:extLst>
                  <a:ext uri="{0D108BD9-81ED-4DB2-BD59-A6C34878D82A}">
                    <a16:rowId xmlns:a16="http://schemas.microsoft.com/office/drawing/2014/main" val="1023306923"/>
                  </a:ext>
                </a:extLst>
              </a:tr>
              <a:tr h="422579">
                <a:tc>
                  <a:txBody>
                    <a:bodyPr/>
                    <a:lstStyle/>
                    <a:p>
                      <a:pPr lvl="0">
                        <a:buNone/>
                      </a:pPr>
                      <a:r>
                        <a:rPr lang="en-US"/>
                        <a:t>DS (2.3%)</a:t>
                      </a:r>
                    </a:p>
                  </a:txBody>
                  <a:tcPr>
                    <a:solidFill>
                      <a:schemeClr val="accent4">
                        <a:lumMod val="20000"/>
                        <a:lumOff val="80000"/>
                      </a:schemeClr>
                    </a:solidFill>
                  </a:tcPr>
                </a:tc>
                <a:tc>
                  <a:txBody>
                    <a:bodyPr/>
                    <a:lstStyle/>
                    <a:p>
                      <a:pPr lvl="0">
                        <a:buNone/>
                      </a:pPr>
                      <a:r>
                        <a:rPr lang="en-US"/>
                        <a:t>NE (2.7%)</a:t>
                      </a:r>
                    </a:p>
                  </a:txBody>
                  <a:tcPr/>
                </a:tc>
                <a:tc>
                  <a:txBody>
                    <a:bodyPr/>
                    <a:lstStyle/>
                    <a:p>
                      <a:pPr lvl="0">
                        <a:buNone/>
                      </a:pPr>
                      <a:r>
                        <a:rPr lang="en-US"/>
                        <a:t>E (2.3%)</a:t>
                      </a:r>
                    </a:p>
                  </a:txBody>
                  <a:tcPr>
                    <a:solidFill>
                      <a:schemeClr val="accent4">
                        <a:lumMod val="20000"/>
                        <a:lumOff val="80000"/>
                      </a:schemeClr>
                    </a:solidFill>
                  </a:tcPr>
                </a:tc>
                <a:tc>
                  <a:txBody>
                    <a:bodyPr/>
                    <a:lstStyle/>
                    <a:p>
                      <a:pPr lvl="0">
                        <a:buNone/>
                      </a:pPr>
                      <a:r>
                        <a:rPr lang="en-US"/>
                        <a:t>TT (2.3%)</a:t>
                      </a:r>
                    </a:p>
                  </a:txBody>
                  <a:tcPr>
                    <a:solidFill>
                      <a:schemeClr val="bg1">
                        <a:lumMod val="75000"/>
                      </a:schemeClr>
                    </a:solidFill>
                  </a:tcPr>
                </a:tc>
                <a:extLst>
                  <a:ext uri="{0D108BD9-81ED-4DB2-BD59-A6C34878D82A}">
                    <a16:rowId xmlns:a16="http://schemas.microsoft.com/office/drawing/2014/main" val="1011424908"/>
                  </a:ext>
                </a:extLst>
              </a:tr>
              <a:tr h="422579">
                <a:tc>
                  <a:txBody>
                    <a:bodyPr/>
                    <a:lstStyle/>
                    <a:p>
                      <a:pPr lvl="0">
                        <a:buNone/>
                      </a:pPr>
                      <a:r>
                        <a:rPr lang="en-US"/>
                        <a:t>F (1.9%)</a:t>
                      </a:r>
                    </a:p>
                  </a:txBody>
                  <a:tcPr>
                    <a:solidFill>
                      <a:schemeClr val="accent4">
                        <a:lumMod val="20000"/>
                        <a:lumOff val="80000"/>
                      </a:schemeClr>
                    </a:solidFill>
                  </a:tcPr>
                </a:tc>
                <a:tc>
                  <a:txBody>
                    <a:bodyPr/>
                    <a:lstStyle/>
                    <a:p>
                      <a:pPr lvl="0">
                        <a:buNone/>
                      </a:pPr>
                      <a:r>
                        <a:rPr lang="en-US"/>
                        <a:t>NC (2.3%)</a:t>
                      </a:r>
                    </a:p>
                  </a:txBody>
                  <a:tcPr/>
                </a:tc>
                <a:tc>
                  <a:txBody>
                    <a:bodyPr/>
                    <a:lstStyle/>
                    <a:p>
                      <a:pPr lvl="0">
                        <a:buNone/>
                      </a:pPr>
                      <a:r>
                        <a:rPr lang="en-US"/>
                        <a:t>NA (2.2%)</a:t>
                      </a:r>
                    </a:p>
                  </a:txBody>
                  <a:tcPr/>
                </a:tc>
                <a:tc>
                  <a:txBody>
                    <a:bodyPr/>
                    <a:lstStyle/>
                    <a:p>
                      <a:pPr lvl="0">
                        <a:buNone/>
                      </a:pPr>
                      <a:r>
                        <a:rPr lang="en-US"/>
                        <a:t>NC (2.1%)</a:t>
                      </a:r>
                    </a:p>
                  </a:txBody>
                  <a:tcPr/>
                </a:tc>
                <a:extLst>
                  <a:ext uri="{0D108BD9-81ED-4DB2-BD59-A6C34878D82A}">
                    <a16:rowId xmlns:a16="http://schemas.microsoft.com/office/drawing/2014/main" val="3920613055"/>
                  </a:ext>
                </a:extLst>
              </a:tr>
              <a:tr h="422579">
                <a:tc>
                  <a:txBody>
                    <a:bodyPr/>
                    <a:lstStyle/>
                    <a:p>
                      <a:pPr lvl="0">
                        <a:buNone/>
                      </a:pPr>
                      <a:r>
                        <a:rPr lang="en-US"/>
                        <a:t>NE (1.7%)</a:t>
                      </a:r>
                    </a:p>
                  </a:txBody>
                  <a:tcPr/>
                </a:tc>
                <a:tc>
                  <a:txBody>
                    <a:bodyPr/>
                    <a:lstStyle/>
                    <a:p>
                      <a:pPr lvl="0">
                        <a:buNone/>
                      </a:pPr>
                      <a:r>
                        <a:rPr lang="en-US"/>
                        <a:t>NX (1.9%)</a:t>
                      </a:r>
                    </a:p>
                  </a:txBody>
                  <a:tcPr/>
                </a:tc>
                <a:tc>
                  <a:txBody>
                    <a:bodyPr/>
                    <a:lstStyle/>
                    <a:p>
                      <a:pPr lvl="0">
                        <a:buNone/>
                      </a:pPr>
                      <a:r>
                        <a:rPr lang="en-US"/>
                        <a:t>Z (2.0%)</a:t>
                      </a:r>
                    </a:p>
                  </a:txBody>
                  <a:tcPr>
                    <a:solidFill>
                      <a:schemeClr val="bg1">
                        <a:lumMod val="75000"/>
                      </a:schemeClr>
                    </a:solidFill>
                  </a:tcPr>
                </a:tc>
                <a:tc>
                  <a:txBody>
                    <a:bodyPr/>
                    <a:lstStyle/>
                    <a:p>
                      <a:pPr lvl="0">
                        <a:buNone/>
                      </a:pPr>
                      <a:r>
                        <a:rPr lang="en-US"/>
                        <a:t>NX (2.0%)</a:t>
                      </a:r>
                    </a:p>
                  </a:txBody>
                  <a:tcPr/>
                </a:tc>
                <a:extLst>
                  <a:ext uri="{0D108BD9-81ED-4DB2-BD59-A6C34878D82A}">
                    <a16:rowId xmlns:a16="http://schemas.microsoft.com/office/drawing/2014/main" val="1569578676"/>
                  </a:ext>
                </a:extLst>
              </a:tr>
              <a:tr h="422579">
                <a:tc>
                  <a:txBody>
                    <a:bodyPr/>
                    <a:lstStyle/>
                    <a:p>
                      <a:r>
                        <a:rPr lang="en-US"/>
                        <a:t>E (1.7%)</a:t>
                      </a:r>
                    </a:p>
                  </a:txBody>
                  <a:tcPr>
                    <a:solidFill>
                      <a:schemeClr val="accent4">
                        <a:lumMod val="20000"/>
                        <a:lumOff val="80000"/>
                      </a:schemeClr>
                    </a:solidFill>
                  </a:tcPr>
                </a:tc>
                <a:tc>
                  <a:txBody>
                    <a:bodyPr/>
                    <a:lstStyle/>
                    <a:p>
                      <a:r>
                        <a:rPr lang="en-US"/>
                        <a:t>DS (1.8%)</a:t>
                      </a:r>
                    </a:p>
                  </a:txBody>
                  <a:tcPr>
                    <a:solidFill>
                      <a:schemeClr val="accent4">
                        <a:lumMod val="20000"/>
                        <a:lumOff val="80000"/>
                      </a:schemeClr>
                    </a:solidFill>
                  </a:tcPr>
                </a:tc>
                <a:tc>
                  <a:txBody>
                    <a:bodyPr/>
                    <a:lstStyle/>
                    <a:p>
                      <a:r>
                        <a:rPr lang="en-US"/>
                        <a:t>TR (1.8%)</a:t>
                      </a:r>
                    </a:p>
                  </a:txBody>
                  <a:tcPr>
                    <a:solidFill>
                      <a:schemeClr val="accent2">
                        <a:lumMod val="20000"/>
                        <a:lumOff val="80000"/>
                      </a:schemeClr>
                    </a:solidFill>
                  </a:tcPr>
                </a:tc>
                <a:tc>
                  <a:txBody>
                    <a:bodyPr/>
                    <a:lstStyle/>
                    <a:p>
                      <a:r>
                        <a:rPr lang="en-US"/>
                        <a:t>NB (2.0%)</a:t>
                      </a:r>
                    </a:p>
                  </a:txBody>
                  <a:tcPr/>
                </a:tc>
                <a:extLst>
                  <a:ext uri="{0D108BD9-81ED-4DB2-BD59-A6C34878D82A}">
                    <a16:rowId xmlns:a16="http://schemas.microsoft.com/office/drawing/2014/main" val="3899705116"/>
                  </a:ext>
                </a:extLst>
              </a:tr>
            </a:tbl>
          </a:graphicData>
        </a:graphic>
      </p:graphicFrame>
      <p:sp>
        <p:nvSpPr>
          <p:cNvPr id="3" name="Rectangle: Rounded Corners 2">
            <a:extLst>
              <a:ext uri="{FF2B5EF4-FFF2-40B4-BE49-F238E27FC236}">
                <a16:creationId xmlns:a16="http://schemas.microsoft.com/office/drawing/2014/main" id="{51A3763B-690F-ED13-95B7-F3D058067C35}"/>
              </a:ext>
            </a:extLst>
          </p:cNvPr>
          <p:cNvSpPr/>
          <p:nvPr/>
        </p:nvSpPr>
        <p:spPr>
          <a:xfrm>
            <a:off x="8808720" y="1569720"/>
            <a:ext cx="1412240" cy="516128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26D6AA8F-C5C0-AE79-DFE5-24ADFB7657EC}"/>
              </a:ext>
            </a:extLst>
          </p:cNvPr>
          <p:cNvSpPr>
            <a:spLocks noGrp="1"/>
          </p:cNvSpPr>
          <p:nvPr>
            <p:ph type="title"/>
          </p:nvPr>
        </p:nvSpPr>
        <p:spPr>
          <a:xfrm>
            <a:off x="428397" y="365125"/>
            <a:ext cx="11447853" cy="1356043"/>
          </a:xfrm>
        </p:spPr>
        <p:txBody>
          <a:bodyPr>
            <a:normAutofit/>
          </a:bodyPr>
          <a:lstStyle/>
          <a:p>
            <a:r>
              <a:rPr lang="en-US" sz="4800" b="1">
                <a:latin typeface="+mn-lt"/>
              </a:rPr>
              <a:t>ILL analysis takeaways</a:t>
            </a:r>
            <a:endParaRPr lang="en-US" sz="4800">
              <a:cs typeface="Calibri Light"/>
            </a:endParaRPr>
          </a:p>
        </p:txBody>
      </p:sp>
    </p:spTree>
    <p:extLst>
      <p:ext uri="{BB962C8B-B14F-4D97-AF65-F5344CB8AC3E}">
        <p14:creationId xmlns:p14="http://schemas.microsoft.com/office/powerpoint/2010/main" val="3423623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application, table, Excel&#10;&#10;Description automatically generated">
            <a:extLst>
              <a:ext uri="{FF2B5EF4-FFF2-40B4-BE49-F238E27FC236}">
                <a16:creationId xmlns:a16="http://schemas.microsoft.com/office/drawing/2014/main" id="{496FCF56-6260-BFAD-C1A3-554EC2813D91}"/>
              </a:ext>
            </a:extLst>
          </p:cNvPr>
          <p:cNvPicPr>
            <a:picLocks noChangeAspect="1"/>
          </p:cNvPicPr>
          <p:nvPr/>
        </p:nvPicPr>
        <p:blipFill rotWithShape="1">
          <a:blip r:embed="rId3"/>
          <a:srcRect l="11908" t="32990" r="38266" b="10515"/>
          <a:stretch/>
        </p:blipFill>
        <p:spPr>
          <a:xfrm>
            <a:off x="5863523" y="1578446"/>
            <a:ext cx="6241108" cy="3955115"/>
          </a:xfrm>
          <a:prstGeom prst="rect">
            <a:avLst/>
          </a:prstGeom>
        </p:spPr>
      </p:pic>
      <p:sp>
        <p:nvSpPr>
          <p:cNvPr id="10" name="Content Placeholder 9">
            <a:extLst>
              <a:ext uri="{FF2B5EF4-FFF2-40B4-BE49-F238E27FC236}">
                <a16:creationId xmlns:a16="http://schemas.microsoft.com/office/drawing/2014/main" id="{3F9DA857-2F06-2017-2EFE-44FD63ED5870}"/>
              </a:ext>
            </a:extLst>
          </p:cNvPr>
          <p:cNvSpPr>
            <a:spLocks noGrp="1"/>
          </p:cNvSpPr>
          <p:nvPr>
            <p:ph sz="half" idx="1"/>
          </p:nvPr>
        </p:nvSpPr>
        <p:spPr/>
        <p:txBody>
          <a:bodyPr vert="horz" lIns="91440" tIns="45720" rIns="91440" bIns="45720" rtlCol="0" anchor="t">
            <a:normAutofit/>
          </a:bodyPr>
          <a:lstStyle/>
          <a:p>
            <a:r>
              <a:rPr lang="en-US">
                <a:cs typeface="Calibri"/>
              </a:rPr>
              <a:t>Art research libraries' borrowing patterns resemble their collecting patterns</a:t>
            </a:r>
          </a:p>
          <a:p>
            <a:r>
              <a:rPr lang="en-US">
                <a:cs typeface="Calibri"/>
              </a:rPr>
              <a:t>Art research libraries rely on access to other types of libraries to supplement their collections</a:t>
            </a:r>
          </a:p>
          <a:p>
            <a:r>
              <a:rPr lang="en-US" u="sng">
                <a:cs typeface="Calibri"/>
              </a:rPr>
              <a:t>Trust and reliability can trump distance</a:t>
            </a:r>
          </a:p>
        </p:txBody>
      </p:sp>
      <p:sp>
        <p:nvSpPr>
          <p:cNvPr id="4" name="TextBox 3">
            <a:extLst>
              <a:ext uri="{FF2B5EF4-FFF2-40B4-BE49-F238E27FC236}">
                <a16:creationId xmlns:a16="http://schemas.microsoft.com/office/drawing/2014/main" id="{1BD8FFE3-0650-5CE2-B874-C6E4884BA822}"/>
              </a:ext>
            </a:extLst>
          </p:cNvPr>
          <p:cNvSpPr txBox="1"/>
          <p:nvPr/>
        </p:nvSpPr>
        <p:spPr>
          <a:xfrm>
            <a:off x="6373660" y="4746842"/>
            <a:ext cx="143357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b="1">
                <a:solidFill>
                  <a:schemeClr val="bg1">
                    <a:lumMod val="50000"/>
                  </a:schemeClr>
                </a:solidFill>
                <a:cs typeface="Calibri"/>
              </a:rPr>
              <a:t>N=158,566</a:t>
            </a:r>
          </a:p>
        </p:txBody>
      </p:sp>
      <p:sp>
        <p:nvSpPr>
          <p:cNvPr id="8" name="Title 1">
            <a:extLst>
              <a:ext uri="{FF2B5EF4-FFF2-40B4-BE49-F238E27FC236}">
                <a16:creationId xmlns:a16="http://schemas.microsoft.com/office/drawing/2014/main" id="{4B723C99-FFEA-1488-ED8E-95D976CFF96F}"/>
              </a:ext>
            </a:extLst>
          </p:cNvPr>
          <p:cNvSpPr>
            <a:spLocks noGrp="1"/>
          </p:cNvSpPr>
          <p:nvPr>
            <p:ph type="title"/>
          </p:nvPr>
        </p:nvSpPr>
        <p:spPr>
          <a:xfrm>
            <a:off x="428397" y="365125"/>
            <a:ext cx="11447853" cy="1356043"/>
          </a:xfrm>
        </p:spPr>
        <p:txBody>
          <a:bodyPr>
            <a:normAutofit/>
          </a:bodyPr>
          <a:lstStyle/>
          <a:p>
            <a:r>
              <a:rPr lang="en-US" sz="4800" b="1">
                <a:latin typeface="+mn-lt"/>
              </a:rPr>
              <a:t>ILL analysis takeaways</a:t>
            </a:r>
            <a:endParaRPr lang="en-US" sz="4800">
              <a:cs typeface="Calibri Light"/>
            </a:endParaRPr>
          </a:p>
        </p:txBody>
      </p:sp>
    </p:spTree>
    <p:extLst>
      <p:ext uri="{BB962C8B-B14F-4D97-AF65-F5344CB8AC3E}">
        <p14:creationId xmlns:p14="http://schemas.microsoft.com/office/powerpoint/2010/main" val="3926358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application, table, Excel&#10;&#10;Description automatically generated">
            <a:extLst>
              <a:ext uri="{FF2B5EF4-FFF2-40B4-BE49-F238E27FC236}">
                <a16:creationId xmlns:a16="http://schemas.microsoft.com/office/drawing/2014/main" id="{496FCF56-6260-BFAD-C1A3-554EC2813D91}"/>
              </a:ext>
            </a:extLst>
          </p:cNvPr>
          <p:cNvPicPr>
            <a:picLocks noChangeAspect="1"/>
          </p:cNvPicPr>
          <p:nvPr/>
        </p:nvPicPr>
        <p:blipFill rotWithShape="1">
          <a:blip r:embed="rId3"/>
          <a:srcRect l="11908" t="32990" r="38266" b="10515"/>
          <a:stretch/>
        </p:blipFill>
        <p:spPr>
          <a:xfrm>
            <a:off x="5863523" y="1578446"/>
            <a:ext cx="6241108" cy="3955115"/>
          </a:xfrm>
          <a:prstGeom prst="rect">
            <a:avLst/>
          </a:prstGeom>
        </p:spPr>
      </p:pic>
      <p:sp>
        <p:nvSpPr>
          <p:cNvPr id="10" name="Content Placeholder 9">
            <a:extLst>
              <a:ext uri="{FF2B5EF4-FFF2-40B4-BE49-F238E27FC236}">
                <a16:creationId xmlns:a16="http://schemas.microsoft.com/office/drawing/2014/main" id="{3F9DA857-2F06-2017-2EFE-44FD63ED5870}"/>
              </a:ext>
            </a:extLst>
          </p:cNvPr>
          <p:cNvSpPr>
            <a:spLocks noGrp="1"/>
          </p:cNvSpPr>
          <p:nvPr>
            <p:ph sz="half" idx="1"/>
          </p:nvPr>
        </p:nvSpPr>
        <p:spPr/>
        <p:txBody>
          <a:bodyPr vert="horz" lIns="91440" tIns="45720" rIns="91440" bIns="45720" rtlCol="0" anchor="t">
            <a:normAutofit/>
          </a:bodyPr>
          <a:lstStyle/>
          <a:p>
            <a:r>
              <a:rPr lang="en-US">
                <a:cs typeface="Calibri"/>
              </a:rPr>
              <a:t>Art research libraries' borrowing patterns resemble their collecting patterns</a:t>
            </a:r>
          </a:p>
          <a:p>
            <a:r>
              <a:rPr lang="en-US">
                <a:cs typeface="Calibri"/>
              </a:rPr>
              <a:t>Art research libraries rely on access to other types of libraries to supplement their collections</a:t>
            </a:r>
          </a:p>
          <a:p>
            <a:r>
              <a:rPr lang="en-US" u="sng">
                <a:cs typeface="Calibri"/>
              </a:rPr>
              <a:t>Trust and reliability can trump distance</a:t>
            </a:r>
          </a:p>
        </p:txBody>
      </p:sp>
      <p:sp>
        <p:nvSpPr>
          <p:cNvPr id="4" name="TextBox 3">
            <a:extLst>
              <a:ext uri="{FF2B5EF4-FFF2-40B4-BE49-F238E27FC236}">
                <a16:creationId xmlns:a16="http://schemas.microsoft.com/office/drawing/2014/main" id="{1BD8FFE3-0650-5CE2-B874-C6E4884BA822}"/>
              </a:ext>
            </a:extLst>
          </p:cNvPr>
          <p:cNvSpPr txBox="1"/>
          <p:nvPr/>
        </p:nvSpPr>
        <p:spPr>
          <a:xfrm>
            <a:off x="6373660" y="4746842"/>
            <a:ext cx="143357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b="1">
                <a:solidFill>
                  <a:schemeClr val="bg1">
                    <a:lumMod val="50000"/>
                  </a:schemeClr>
                </a:solidFill>
                <a:cs typeface="Calibri"/>
              </a:rPr>
              <a:t>N=158,566</a:t>
            </a:r>
          </a:p>
        </p:txBody>
      </p:sp>
      <p:sp>
        <p:nvSpPr>
          <p:cNvPr id="5" name="Oval 4">
            <a:extLst>
              <a:ext uri="{FF2B5EF4-FFF2-40B4-BE49-F238E27FC236}">
                <a16:creationId xmlns:a16="http://schemas.microsoft.com/office/drawing/2014/main" id="{BB1F353E-62B3-AB99-CB34-C072512A1CAC}"/>
              </a:ext>
            </a:extLst>
          </p:cNvPr>
          <p:cNvSpPr/>
          <p:nvPr/>
        </p:nvSpPr>
        <p:spPr>
          <a:xfrm>
            <a:off x="11358880" y="3307080"/>
            <a:ext cx="386080" cy="833120"/>
          </a:xfrm>
          <a:prstGeom prst="ellipse">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06A136B6-8686-4AF5-4CD8-C4535A1F11BE}"/>
              </a:ext>
            </a:extLst>
          </p:cNvPr>
          <p:cNvSpPr>
            <a:spLocks noGrp="1"/>
          </p:cNvSpPr>
          <p:nvPr>
            <p:ph type="title"/>
          </p:nvPr>
        </p:nvSpPr>
        <p:spPr>
          <a:xfrm>
            <a:off x="428397" y="365125"/>
            <a:ext cx="11447853" cy="1356043"/>
          </a:xfrm>
        </p:spPr>
        <p:txBody>
          <a:bodyPr>
            <a:normAutofit/>
          </a:bodyPr>
          <a:lstStyle/>
          <a:p>
            <a:r>
              <a:rPr lang="en-US" sz="4800" b="1">
                <a:latin typeface="+mn-lt"/>
              </a:rPr>
              <a:t>ILL analysis takeaways</a:t>
            </a:r>
            <a:endParaRPr lang="en-US" sz="4800">
              <a:cs typeface="Calibri Light"/>
            </a:endParaRPr>
          </a:p>
        </p:txBody>
      </p:sp>
    </p:spTree>
    <p:extLst>
      <p:ext uri="{BB962C8B-B14F-4D97-AF65-F5344CB8AC3E}">
        <p14:creationId xmlns:p14="http://schemas.microsoft.com/office/powerpoint/2010/main" val="3052163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0F5DC70-5F21-9FAB-0474-543E2767A3DE}"/>
              </a:ext>
            </a:extLst>
          </p:cNvPr>
          <p:cNvSpPr>
            <a:spLocks noGrp="1"/>
          </p:cNvSpPr>
          <p:nvPr>
            <p:ph sz="half" idx="1"/>
          </p:nvPr>
        </p:nvSpPr>
        <p:spPr>
          <a:xfrm>
            <a:off x="5952993" y="1825625"/>
            <a:ext cx="5014587" cy="4351338"/>
          </a:xfrm>
        </p:spPr>
        <p:txBody>
          <a:bodyPr vert="horz" lIns="91440" tIns="45720" rIns="91440" bIns="45720" rtlCol="0" anchor="t">
            <a:noAutofit/>
          </a:bodyPr>
          <a:lstStyle/>
          <a:p>
            <a:r>
              <a:rPr lang="en-US" sz="2400" b="1">
                <a:solidFill>
                  <a:schemeClr val="accent1"/>
                </a:solidFill>
                <a:ea typeface="+mn-lt"/>
                <a:cs typeface="+mn-lt"/>
              </a:rPr>
              <a:t>Average distance traveled for all filled transactions: 899 miles </a:t>
            </a:r>
          </a:p>
          <a:p>
            <a:endParaRPr lang="en-US" sz="2600" b="1">
              <a:solidFill>
                <a:srgbClr val="0070C0"/>
              </a:solidFill>
              <a:cs typeface="Calibri"/>
            </a:endParaRPr>
          </a:p>
        </p:txBody>
      </p:sp>
      <p:sp>
        <p:nvSpPr>
          <p:cNvPr id="9" name="Content Placeholder 9">
            <a:extLst>
              <a:ext uri="{FF2B5EF4-FFF2-40B4-BE49-F238E27FC236}">
                <a16:creationId xmlns:a16="http://schemas.microsoft.com/office/drawing/2014/main" id="{58AFA876-BD1B-7142-B727-271B5C267682}"/>
              </a:ext>
            </a:extLst>
          </p:cNvPr>
          <p:cNvSpPr>
            <a:spLocks noGrp="1"/>
          </p:cNvSpPr>
          <p:nvPr/>
        </p:nvSpPr>
        <p:spPr>
          <a:xfrm>
            <a:off x="838200" y="1825625"/>
            <a:ext cx="5160724"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cs typeface="Calibri"/>
              </a:rPr>
              <a:t>Art research libraries' borrowing patterns resemble their collecting patterns</a:t>
            </a:r>
          </a:p>
          <a:p>
            <a:r>
              <a:rPr lang="en-US">
                <a:cs typeface="Calibri"/>
              </a:rPr>
              <a:t>Art research libraries rely on access to other types of libraries to supplement their collections</a:t>
            </a:r>
          </a:p>
          <a:p>
            <a:r>
              <a:rPr lang="en-US" u="sng">
                <a:cs typeface="Calibri"/>
              </a:rPr>
              <a:t>Trust and reliability can trump distance</a:t>
            </a:r>
          </a:p>
        </p:txBody>
      </p:sp>
      <p:sp>
        <p:nvSpPr>
          <p:cNvPr id="6" name="Title 1">
            <a:extLst>
              <a:ext uri="{FF2B5EF4-FFF2-40B4-BE49-F238E27FC236}">
                <a16:creationId xmlns:a16="http://schemas.microsoft.com/office/drawing/2014/main" id="{27863825-2AA1-BA1A-08B4-B39267ECD10E}"/>
              </a:ext>
            </a:extLst>
          </p:cNvPr>
          <p:cNvSpPr>
            <a:spLocks noGrp="1"/>
          </p:cNvSpPr>
          <p:nvPr>
            <p:ph type="title"/>
          </p:nvPr>
        </p:nvSpPr>
        <p:spPr>
          <a:xfrm>
            <a:off x="428397" y="365125"/>
            <a:ext cx="11447853" cy="1356043"/>
          </a:xfrm>
        </p:spPr>
        <p:txBody>
          <a:bodyPr>
            <a:normAutofit/>
          </a:bodyPr>
          <a:lstStyle/>
          <a:p>
            <a:r>
              <a:rPr lang="en-US" sz="4800" b="1">
                <a:latin typeface="+mn-lt"/>
              </a:rPr>
              <a:t>ILL analysis takeaways</a:t>
            </a:r>
            <a:endParaRPr lang="en-US" sz="4800">
              <a:cs typeface="Calibri Light"/>
            </a:endParaRPr>
          </a:p>
        </p:txBody>
      </p:sp>
    </p:spTree>
    <p:extLst>
      <p:ext uri="{BB962C8B-B14F-4D97-AF65-F5344CB8AC3E}">
        <p14:creationId xmlns:p14="http://schemas.microsoft.com/office/powerpoint/2010/main" val="2382133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3B80FE69-9574-4456-AE50-6EB98421E065}"/>
              </a:ext>
            </a:extLst>
          </p:cNvPr>
          <p:cNvSpPr/>
          <p:nvPr/>
        </p:nvSpPr>
        <p:spPr>
          <a:xfrm>
            <a:off x="6170897" y="1254850"/>
            <a:ext cx="5651265" cy="4503053"/>
          </a:xfrm>
          <a:prstGeom prst="rect">
            <a:avLst/>
          </a:prstGeom>
          <a:gradFill flip="none" rotWithShape="1">
            <a:gsLst>
              <a:gs pos="0">
                <a:schemeClr val="bg1"/>
              </a:gs>
              <a:gs pos="100000">
                <a:schemeClr val="bg1">
                  <a:lumMod val="75000"/>
                </a:schemeClr>
              </a:gs>
            </a:gsLst>
            <a:lin ang="108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sp>
        <p:nvSpPr>
          <p:cNvPr id="9" name="Rectangle 8">
            <a:extLst>
              <a:ext uri="{FF2B5EF4-FFF2-40B4-BE49-F238E27FC236}">
                <a16:creationId xmlns:a16="http://schemas.microsoft.com/office/drawing/2014/main" id="{C486000F-7106-4B91-8C08-5602D5D44204}"/>
              </a:ext>
            </a:extLst>
          </p:cNvPr>
          <p:cNvSpPr/>
          <p:nvPr/>
        </p:nvSpPr>
        <p:spPr>
          <a:xfrm>
            <a:off x="426051" y="1254850"/>
            <a:ext cx="5651265" cy="4503053"/>
          </a:xfrm>
          <a:prstGeom prst="rect">
            <a:avLst/>
          </a:prstGeom>
          <a:gradFill flip="none" rotWithShape="1">
            <a:gsLst>
              <a:gs pos="0">
                <a:schemeClr val="bg1"/>
              </a:gs>
              <a:gs pos="100000">
                <a:schemeClr val="bg1">
                  <a:lumMod val="75000"/>
                </a:schemeClr>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sp>
        <p:nvSpPr>
          <p:cNvPr id="2" name="Text Placeholder 1">
            <a:extLst>
              <a:ext uri="{FF2B5EF4-FFF2-40B4-BE49-F238E27FC236}">
                <a16:creationId xmlns:a16="http://schemas.microsoft.com/office/drawing/2014/main" id="{C5F55BA5-D7CB-4A7F-9AD1-6E042F5E644A}"/>
              </a:ext>
            </a:extLst>
          </p:cNvPr>
          <p:cNvSpPr>
            <a:spLocks noGrp="1"/>
          </p:cNvSpPr>
          <p:nvPr>
            <p:ph type="body" sz="quarter" idx="13"/>
          </p:nvPr>
        </p:nvSpPr>
        <p:spPr>
          <a:xfrm>
            <a:off x="188002" y="181508"/>
            <a:ext cx="11252197" cy="915256"/>
          </a:xfrm>
        </p:spPr>
        <p:txBody>
          <a:bodyPr/>
          <a:lstStyle/>
          <a:p>
            <a:r>
              <a:rPr lang="en-US" sz="4267"/>
              <a:t>Project Phases</a:t>
            </a:r>
          </a:p>
        </p:txBody>
      </p:sp>
      <p:sp>
        <p:nvSpPr>
          <p:cNvPr id="10" name="TextBox 9">
            <a:extLst>
              <a:ext uri="{FF2B5EF4-FFF2-40B4-BE49-F238E27FC236}">
                <a16:creationId xmlns:a16="http://schemas.microsoft.com/office/drawing/2014/main" id="{6CC2B801-0A4E-410E-A225-E547826A518E}"/>
              </a:ext>
            </a:extLst>
          </p:cNvPr>
          <p:cNvSpPr txBox="1"/>
          <p:nvPr/>
        </p:nvSpPr>
        <p:spPr>
          <a:xfrm>
            <a:off x="669535" y="1860833"/>
            <a:ext cx="4411785" cy="830997"/>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a:ea typeface="+mn-ea"/>
                <a:cs typeface="+mn-cs"/>
              </a:rPr>
              <a:t>I.</a:t>
            </a:r>
            <a:r>
              <a:rPr kumimoji="0" lang="en-US" sz="2400" b="0" i="0" u="none" strike="noStrike" kern="1200" cap="none" spc="0" normalizeH="0" baseline="0" noProof="0">
                <a:ln>
                  <a:noFill/>
                </a:ln>
                <a:solidFill>
                  <a:srgbClr val="000000"/>
                </a:solidFill>
                <a:effectLst/>
                <a:uLnTx/>
                <a:uFillTx/>
                <a:latin typeface="Arial"/>
                <a:ea typeface="+mn-ea"/>
                <a:cs typeface="+mn-cs"/>
              </a:rPr>
              <a:t> Opportunities for cooperation</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a:ea typeface="+mn-ea"/>
                <a:cs typeface="+mn-cs"/>
              </a:rPr>
              <a:t>across art research collections</a:t>
            </a:r>
          </a:p>
        </p:txBody>
      </p:sp>
      <p:sp>
        <p:nvSpPr>
          <p:cNvPr id="11" name="TextBox 10">
            <a:extLst>
              <a:ext uri="{FF2B5EF4-FFF2-40B4-BE49-F238E27FC236}">
                <a16:creationId xmlns:a16="http://schemas.microsoft.com/office/drawing/2014/main" id="{537B8A1C-A5DA-4EE0-82BA-B964C75546F0}"/>
              </a:ext>
            </a:extLst>
          </p:cNvPr>
          <p:cNvSpPr txBox="1"/>
          <p:nvPr/>
        </p:nvSpPr>
        <p:spPr>
          <a:xfrm>
            <a:off x="2042921" y="4255417"/>
            <a:ext cx="3401893" cy="830997"/>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a:ea typeface="+mn-ea"/>
                <a:cs typeface="+mn-cs"/>
              </a:rPr>
              <a:t>II.</a:t>
            </a:r>
            <a:r>
              <a:rPr kumimoji="0" lang="en-US" sz="2400" b="0" i="0" u="none" strike="noStrike" kern="1200" cap="none" spc="0" normalizeH="0" baseline="0" noProof="0">
                <a:ln>
                  <a:noFill/>
                </a:ln>
                <a:solidFill>
                  <a:srgbClr val="000000"/>
                </a:solidFill>
                <a:effectLst/>
                <a:uLnTx/>
                <a:uFillTx/>
                <a:latin typeface="Arial"/>
                <a:ea typeface="+mn-ea"/>
                <a:cs typeface="+mn-cs"/>
              </a:rPr>
              <a:t> Cooperation patterns</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a:ea typeface="+mn-ea"/>
                <a:cs typeface="+mn-cs"/>
              </a:rPr>
              <a:t>in resource sharing</a:t>
            </a:r>
          </a:p>
        </p:txBody>
      </p:sp>
      <p:sp>
        <p:nvSpPr>
          <p:cNvPr id="14" name="TextBox 13">
            <a:extLst>
              <a:ext uri="{FF2B5EF4-FFF2-40B4-BE49-F238E27FC236}">
                <a16:creationId xmlns:a16="http://schemas.microsoft.com/office/drawing/2014/main" id="{1E0CD0C8-55B7-4FC2-956A-3CD2A25F8EB0}"/>
              </a:ext>
            </a:extLst>
          </p:cNvPr>
          <p:cNvSpPr txBox="1"/>
          <p:nvPr/>
        </p:nvSpPr>
        <p:spPr>
          <a:xfrm>
            <a:off x="6261189" y="1867251"/>
            <a:ext cx="4581703" cy="830997"/>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a:ea typeface="+mn-ea"/>
                <a:cs typeface="+mn-cs"/>
              </a:rPr>
              <a:t>III.</a:t>
            </a:r>
            <a:r>
              <a:rPr kumimoji="0" lang="en-US" sz="2400" b="0" i="0" u="none" strike="noStrike" kern="1200" cap="none" spc="0" normalizeH="0" baseline="0" noProof="0">
                <a:ln>
                  <a:noFill/>
                </a:ln>
                <a:solidFill>
                  <a:srgbClr val="000000"/>
                </a:solidFill>
                <a:effectLst/>
                <a:uLnTx/>
                <a:uFillTx/>
                <a:latin typeface="Arial"/>
                <a:ea typeface="+mn-ea"/>
                <a:cs typeface="+mn-cs"/>
              </a:rPr>
              <a:t> “Deep dive” into case studies</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a:ea typeface="+mn-ea"/>
                <a:cs typeface="+mn-cs"/>
              </a:rPr>
              <a:t>of real-world collaboration</a:t>
            </a:r>
          </a:p>
        </p:txBody>
      </p:sp>
      <p:sp>
        <p:nvSpPr>
          <p:cNvPr id="16" name="TextBox 15">
            <a:extLst>
              <a:ext uri="{FF2B5EF4-FFF2-40B4-BE49-F238E27FC236}">
                <a16:creationId xmlns:a16="http://schemas.microsoft.com/office/drawing/2014/main" id="{197D034D-517A-46E9-89C8-14ED1E75A966}"/>
              </a:ext>
            </a:extLst>
          </p:cNvPr>
          <p:cNvSpPr txBox="1"/>
          <p:nvPr/>
        </p:nvSpPr>
        <p:spPr>
          <a:xfrm>
            <a:off x="7010027" y="4255415"/>
            <a:ext cx="4355275" cy="830997"/>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a:ea typeface="+mn-ea"/>
                <a:cs typeface="+mn-cs"/>
              </a:rPr>
              <a:t>IV.</a:t>
            </a:r>
            <a:r>
              <a:rPr kumimoji="0" lang="en-US" sz="2400" b="0" i="0" u="none" strike="noStrike" kern="1200" cap="none" spc="0" normalizeH="0" baseline="0" noProof="0">
                <a:ln>
                  <a:noFill/>
                </a:ln>
                <a:solidFill>
                  <a:srgbClr val="000000"/>
                </a:solidFill>
                <a:effectLst/>
                <a:uLnTx/>
                <a:uFillTx/>
                <a:latin typeface="Arial"/>
                <a:ea typeface="+mn-ea"/>
                <a:cs typeface="+mn-cs"/>
              </a:rPr>
              <a:t> Recommendations on how to make collaboration work</a:t>
            </a:r>
          </a:p>
        </p:txBody>
      </p:sp>
      <p:sp>
        <p:nvSpPr>
          <p:cNvPr id="21" name="TextBox 20">
            <a:extLst>
              <a:ext uri="{FF2B5EF4-FFF2-40B4-BE49-F238E27FC236}">
                <a16:creationId xmlns:a16="http://schemas.microsoft.com/office/drawing/2014/main" id="{0F51E616-A697-451F-9630-8858059C5598}"/>
              </a:ext>
            </a:extLst>
          </p:cNvPr>
          <p:cNvSpPr txBox="1"/>
          <p:nvPr/>
        </p:nvSpPr>
        <p:spPr>
          <a:xfrm>
            <a:off x="493480" y="1319524"/>
            <a:ext cx="2481770" cy="379656"/>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srgbClr val="E87722"/>
                </a:solidFill>
                <a:effectLst/>
                <a:uLnTx/>
                <a:uFillTx/>
                <a:latin typeface="Arial"/>
                <a:ea typeface="+mn-ea"/>
                <a:cs typeface="+mn-cs"/>
              </a:rPr>
              <a:t>data-driven analysis</a:t>
            </a:r>
          </a:p>
        </p:txBody>
      </p:sp>
      <p:sp>
        <p:nvSpPr>
          <p:cNvPr id="22" name="TextBox 21">
            <a:extLst>
              <a:ext uri="{FF2B5EF4-FFF2-40B4-BE49-F238E27FC236}">
                <a16:creationId xmlns:a16="http://schemas.microsoft.com/office/drawing/2014/main" id="{77C970E2-14A3-4704-9626-59BBEA737CA5}"/>
              </a:ext>
            </a:extLst>
          </p:cNvPr>
          <p:cNvSpPr txBox="1"/>
          <p:nvPr/>
        </p:nvSpPr>
        <p:spPr>
          <a:xfrm>
            <a:off x="9391581" y="1319524"/>
            <a:ext cx="2374368" cy="379656"/>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srgbClr val="E87722"/>
                </a:solidFill>
                <a:effectLst/>
                <a:uLnTx/>
                <a:uFillTx/>
                <a:latin typeface="Arial"/>
                <a:ea typeface="+mn-ea"/>
                <a:cs typeface="+mn-cs"/>
              </a:rPr>
              <a:t>qualitative analysis</a:t>
            </a:r>
          </a:p>
        </p:txBody>
      </p:sp>
      <p:sp>
        <p:nvSpPr>
          <p:cNvPr id="5" name="Arrow: Right 4">
            <a:extLst>
              <a:ext uri="{FF2B5EF4-FFF2-40B4-BE49-F238E27FC236}">
                <a16:creationId xmlns:a16="http://schemas.microsoft.com/office/drawing/2014/main" id="{91266996-7467-4065-8D14-22CA7E56F1B3}"/>
              </a:ext>
            </a:extLst>
          </p:cNvPr>
          <p:cNvSpPr/>
          <p:nvPr/>
        </p:nvSpPr>
        <p:spPr>
          <a:xfrm>
            <a:off x="1157727" y="3258030"/>
            <a:ext cx="10530997" cy="470917"/>
          </a:xfrm>
          <a:prstGeom prst="rightArrow">
            <a:avLst/>
          </a:prstGeom>
          <a:gradFill>
            <a:gsLst>
              <a:gs pos="0">
                <a:schemeClr val="accent5">
                  <a:lumMod val="96000"/>
                  <a:lumOff val="4000"/>
                </a:schemeClr>
              </a:gs>
              <a:gs pos="100000">
                <a:schemeClr val="bg1">
                  <a:lumMod val="65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cxnSp>
        <p:nvCxnSpPr>
          <p:cNvPr id="8" name="Straight Connector 7">
            <a:extLst>
              <a:ext uri="{FF2B5EF4-FFF2-40B4-BE49-F238E27FC236}">
                <a16:creationId xmlns:a16="http://schemas.microsoft.com/office/drawing/2014/main" id="{189345DB-09F6-4EA8-8DDC-ABE6A15E52C4}"/>
              </a:ext>
            </a:extLst>
          </p:cNvPr>
          <p:cNvCxnSpPr/>
          <p:nvPr/>
        </p:nvCxnSpPr>
        <p:spPr>
          <a:xfrm>
            <a:off x="1762204" y="2722607"/>
            <a:ext cx="0" cy="678859"/>
          </a:xfrm>
          <a:prstGeom prst="line">
            <a:avLst/>
          </a:prstGeom>
          <a:ln w="63500"/>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2B13265D-33A0-4E66-B1B4-59159A9CB274}"/>
              </a:ext>
            </a:extLst>
          </p:cNvPr>
          <p:cNvCxnSpPr/>
          <p:nvPr/>
        </p:nvCxnSpPr>
        <p:spPr>
          <a:xfrm>
            <a:off x="4393559" y="3632737"/>
            <a:ext cx="0" cy="678859"/>
          </a:xfrm>
          <a:prstGeom prst="line">
            <a:avLst/>
          </a:prstGeom>
          <a:ln w="63500"/>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9E011979-AD68-4C5E-A9A6-0D8E960FFAAE}"/>
              </a:ext>
            </a:extLst>
          </p:cNvPr>
          <p:cNvCxnSpPr/>
          <p:nvPr/>
        </p:nvCxnSpPr>
        <p:spPr>
          <a:xfrm>
            <a:off x="7231528" y="2722607"/>
            <a:ext cx="0" cy="678859"/>
          </a:xfrm>
          <a:prstGeom prst="line">
            <a:avLst/>
          </a:prstGeom>
          <a:ln w="63500"/>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284E4C3B-5B82-441B-B619-B110744A7E63}"/>
              </a:ext>
            </a:extLst>
          </p:cNvPr>
          <p:cNvCxnSpPr/>
          <p:nvPr/>
        </p:nvCxnSpPr>
        <p:spPr>
          <a:xfrm>
            <a:off x="10394163" y="3632737"/>
            <a:ext cx="0" cy="678859"/>
          </a:xfrm>
          <a:prstGeom prst="line">
            <a:avLst/>
          </a:prstGeom>
          <a:ln w="6350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15597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0F5DC70-5F21-9FAB-0474-543E2767A3DE}"/>
              </a:ext>
            </a:extLst>
          </p:cNvPr>
          <p:cNvSpPr>
            <a:spLocks noGrp="1"/>
          </p:cNvSpPr>
          <p:nvPr>
            <p:ph sz="half" idx="1"/>
          </p:nvPr>
        </p:nvSpPr>
        <p:spPr>
          <a:xfrm>
            <a:off x="5952993" y="1825625"/>
            <a:ext cx="5014587" cy="4351338"/>
          </a:xfrm>
        </p:spPr>
        <p:txBody>
          <a:bodyPr vert="horz" lIns="91440" tIns="45720" rIns="91440" bIns="45720" rtlCol="0" anchor="t">
            <a:noAutofit/>
          </a:bodyPr>
          <a:lstStyle/>
          <a:p>
            <a:r>
              <a:rPr lang="en-US" sz="2400" b="1">
                <a:solidFill>
                  <a:schemeClr val="accent1"/>
                </a:solidFill>
                <a:ea typeface="+mn-lt"/>
                <a:cs typeface="+mn-lt"/>
              </a:rPr>
              <a:t>Average distance traveled for all filled transactions: 899 miles </a:t>
            </a:r>
          </a:p>
          <a:p>
            <a:r>
              <a:rPr lang="en-US" sz="2400" b="1">
                <a:solidFill>
                  <a:schemeClr val="bg1">
                    <a:lumMod val="50000"/>
                  </a:schemeClr>
                </a:solidFill>
                <a:ea typeface="+mn-lt"/>
                <a:cs typeface="+mn-lt"/>
              </a:rPr>
              <a:t>Average distance for copies: 1,046 miles </a:t>
            </a:r>
          </a:p>
          <a:p>
            <a:r>
              <a:rPr lang="en-US" sz="2400" b="1">
                <a:solidFill>
                  <a:schemeClr val="bg1">
                    <a:lumMod val="50000"/>
                  </a:schemeClr>
                </a:solidFill>
                <a:ea typeface="+mn-lt"/>
                <a:cs typeface="+mn-lt"/>
              </a:rPr>
              <a:t>Average distance for loans: 824 miles </a:t>
            </a:r>
          </a:p>
          <a:p>
            <a:endParaRPr lang="en-US" sz="2600" b="1">
              <a:solidFill>
                <a:srgbClr val="0070C0"/>
              </a:solidFill>
              <a:cs typeface="Calibri"/>
            </a:endParaRPr>
          </a:p>
        </p:txBody>
      </p:sp>
      <p:sp>
        <p:nvSpPr>
          <p:cNvPr id="9" name="Content Placeholder 9">
            <a:extLst>
              <a:ext uri="{FF2B5EF4-FFF2-40B4-BE49-F238E27FC236}">
                <a16:creationId xmlns:a16="http://schemas.microsoft.com/office/drawing/2014/main" id="{58AFA876-BD1B-7142-B727-271B5C267682}"/>
              </a:ext>
            </a:extLst>
          </p:cNvPr>
          <p:cNvSpPr>
            <a:spLocks noGrp="1"/>
          </p:cNvSpPr>
          <p:nvPr/>
        </p:nvSpPr>
        <p:spPr>
          <a:xfrm>
            <a:off x="838200" y="1825625"/>
            <a:ext cx="5108532"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cs typeface="Calibri"/>
              </a:rPr>
              <a:t>Art research libraries' borrowing patterns resemble their collecting patterns</a:t>
            </a:r>
          </a:p>
          <a:p>
            <a:r>
              <a:rPr lang="en-US">
                <a:cs typeface="Calibri"/>
              </a:rPr>
              <a:t>Art research libraries rely on access to other types of libraries to supplement their collections</a:t>
            </a:r>
          </a:p>
          <a:p>
            <a:r>
              <a:rPr lang="en-US" u="sng">
                <a:cs typeface="Calibri"/>
              </a:rPr>
              <a:t>Trust and reliability can trump distance</a:t>
            </a:r>
          </a:p>
        </p:txBody>
      </p:sp>
      <p:sp>
        <p:nvSpPr>
          <p:cNvPr id="6" name="Title 1">
            <a:extLst>
              <a:ext uri="{FF2B5EF4-FFF2-40B4-BE49-F238E27FC236}">
                <a16:creationId xmlns:a16="http://schemas.microsoft.com/office/drawing/2014/main" id="{7AC0D709-07B4-3BFA-714D-AB486F5D03A9}"/>
              </a:ext>
            </a:extLst>
          </p:cNvPr>
          <p:cNvSpPr>
            <a:spLocks noGrp="1"/>
          </p:cNvSpPr>
          <p:nvPr>
            <p:ph type="title"/>
          </p:nvPr>
        </p:nvSpPr>
        <p:spPr>
          <a:xfrm>
            <a:off x="428397" y="365125"/>
            <a:ext cx="11447853" cy="1356043"/>
          </a:xfrm>
        </p:spPr>
        <p:txBody>
          <a:bodyPr>
            <a:normAutofit/>
          </a:bodyPr>
          <a:lstStyle/>
          <a:p>
            <a:r>
              <a:rPr lang="en-US" sz="4800" b="1">
                <a:latin typeface="+mn-lt"/>
              </a:rPr>
              <a:t>ILL analysis takeaways</a:t>
            </a:r>
            <a:endParaRPr lang="en-US" sz="4800">
              <a:cs typeface="Calibri Light"/>
            </a:endParaRPr>
          </a:p>
        </p:txBody>
      </p:sp>
    </p:spTree>
    <p:extLst>
      <p:ext uri="{BB962C8B-B14F-4D97-AF65-F5344CB8AC3E}">
        <p14:creationId xmlns:p14="http://schemas.microsoft.com/office/powerpoint/2010/main" val="2530973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0F5DC70-5F21-9FAB-0474-543E2767A3DE}"/>
              </a:ext>
            </a:extLst>
          </p:cNvPr>
          <p:cNvSpPr>
            <a:spLocks noGrp="1"/>
          </p:cNvSpPr>
          <p:nvPr>
            <p:ph sz="half" idx="1"/>
          </p:nvPr>
        </p:nvSpPr>
        <p:spPr>
          <a:xfrm>
            <a:off x="5952993" y="1825625"/>
            <a:ext cx="5014587" cy="4351338"/>
          </a:xfrm>
        </p:spPr>
        <p:txBody>
          <a:bodyPr vert="horz" lIns="91440" tIns="45720" rIns="91440" bIns="45720" rtlCol="0" anchor="t">
            <a:noAutofit/>
          </a:bodyPr>
          <a:lstStyle/>
          <a:p>
            <a:r>
              <a:rPr lang="en-US" sz="2400" b="1">
                <a:solidFill>
                  <a:schemeClr val="accent1"/>
                </a:solidFill>
                <a:ea typeface="+mn-lt"/>
                <a:cs typeface="+mn-lt"/>
              </a:rPr>
              <a:t>Average distance traveled for all filled transactions: 899 miles </a:t>
            </a:r>
          </a:p>
          <a:p>
            <a:r>
              <a:rPr lang="en-US" sz="2400" b="1">
                <a:solidFill>
                  <a:schemeClr val="bg1">
                    <a:lumMod val="50000"/>
                  </a:schemeClr>
                </a:solidFill>
                <a:ea typeface="+mn-lt"/>
                <a:cs typeface="+mn-lt"/>
              </a:rPr>
              <a:t>Average distance for copies: 1,046 miles </a:t>
            </a:r>
          </a:p>
          <a:p>
            <a:r>
              <a:rPr lang="en-US" sz="2400" b="1">
                <a:solidFill>
                  <a:schemeClr val="bg1">
                    <a:lumMod val="50000"/>
                  </a:schemeClr>
                </a:solidFill>
                <a:ea typeface="+mn-lt"/>
                <a:cs typeface="+mn-lt"/>
              </a:rPr>
              <a:t>Average distance for loans: 824 miles </a:t>
            </a:r>
          </a:p>
          <a:p>
            <a:r>
              <a:rPr lang="en-US" sz="2400" b="1">
                <a:solidFill>
                  <a:srgbClr val="00B050"/>
                </a:solidFill>
                <a:ea typeface="+mn-lt"/>
                <a:cs typeface="+mn-lt"/>
              </a:rPr>
              <a:t>Average distance between 2 proxy group ILL partners: 1,033 miles </a:t>
            </a:r>
          </a:p>
          <a:p>
            <a:r>
              <a:rPr lang="en-US" sz="2400" b="1">
                <a:solidFill>
                  <a:srgbClr val="00B050"/>
                </a:solidFill>
                <a:ea typeface="+mn-lt"/>
                <a:cs typeface="+mn-lt"/>
              </a:rPr>
              <a:t>Average distance when 1 ILL partner is outside the proxy group: 1,041 miles</a:t>
            </a:r>
          </a:p>
          <a:p>
            <a:endParaRPr lang="en-US" sz="2600" b="1">
              <a:solidFill>
                <a:srgbClr val="0070C0"/>
              </a:solidFill>
              <a:cs typeface="Calibri"/>
            </a:endParaRPr>
          </a:p>
        </p:txBody>
      </p:sp>
      <p:sp>
        <p:nvSpPr>
          <p:cNvPr id="9" name="Content Placeholder 9">
            <a:extLst>
              <a:ext uri="{FF2B5EF4-FFF2-40B4-BE49-F238E27FC236}">
                <a16:creationId xmlns:a16="http://schemas.microsoft.com/office/drawing/2014/main" id="{58AFA876-BD1B-7142-B727-271B5C267682}"/>
              </a:ext>
            </a:extLst>
          </p:cNvPr>
          <p:cNvSpPr>
            <a:spLocks noGrp="1"/>
          </p:cNvSpPr>
          <p:nvPr/>
        </p:nvSpPr>
        <p:spPr>
          <a:xfrm>
            <a:off x="838200" y="1825625"/>
            <a:ext cx="5108532"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cs typeface="Calibri"/>
              </a:rPr>
              <a:t>Art research libraries' borrowing patterns resemble their collecting patterns</a:t>
            </a:r>
          </a:p>
          <a:p>
            <a:r>
              <a:rPr lang="en-US">
                <a:cs typeface="Calibri"/>
              </a:rPr>
              <a:t>Art research libraries rely on access to other types of libraries to supplement their collections</a:t>
            </a:r>
          </a:p>
          <a:p>
            <a:r>
              <a:rPr lang="en-US" u="sng">
                <a:cs typeface="Calibri"/>
              </a:rPr>
              <a:t>Trust and reliability can trump distance</a:t>
            </a:r>
          </a:p>
        </p:txBody>
      </p:sp>
      <p:sp>
        <p:nvSpPr>
          <p:cNvPr id="6" name="Title 1">
            <a:extLst>
              <a:ext uri="{FF2B5EF4-FFF2-40B4-BE49-F238E27FC236}">
                <a16:creationId xmlns:a16="http://schemas.microsoft.com/office/drawing/2014/main" id="{3AEEEC21-9422-DFFA-7B8F-7202A6F34BEB}"/>
              </a:ext>
            </a:extLst>
          </p:cNvPr>
          <p:cNvSpPr>
            <a:spLocks noGrp="1"/>
          </p:cNvSpPr>
          <p:nvPr>
            <p:ph type="title"/>
          </p:nvPr>
        </p:nvSpPr>
        <p:spPr>
          <a:xfrm>
            <a:off x="428397" y="365125"/>
            <a:ext cx="11447853" cy="1356043"/>
          </a:xfrm>
        </p:spPr>
        <p:txBody>
          <a:bodyPr>
            <a:normAutofit/>
          </a:bodyPr>
          <a:lstStyle/>
          <a:p>
            <a:r>
              <a:rPr lang="en-US" sz="4800" b="1">
                <a:latin typeface="+mn-lt"/>
              </a:rPr>
              <a:t>ILL analysis takeaways</a:t>
            </a:r>
            <a:endParaRPr lang="en-US" sz="4800">
              <a:cs typeface="Calibri Light"/>
            </a:endParaRPr>
          </a:p>
        </p:txBody>
      </p:sp>
    </p:spTree>
    <p:extLst>
      <p:ext uri="{BB962C8B-B14F-4D97-AF65-F5344CB8AC3E}">
        <p14:creationId xmlns:p14="http://schemas.microsoft.com/office/powerpoint/2010/main" val="4173016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0F5DC70-5F21-9FAB-0474-543E2767A3DE}"/>
              </a:ext>
            </a:extLst>
          </p:cNvPr>
          <p:cNvSpPr>
            <a:spLocks noGrp="1"/>
          </p:cNvSpPr>
          <p:nvPr>
            <p:ph sz="half" idx="1"/>
          </p:nvPr>
        </p:nvSpPr>
        <p:spPr>
          <a:xfrm>
            <a:off x="5952993" y="1825625"/>
            <a:ext cx="5014587" cy="4513898"/>
          </a:xfrm>
        </p:spPr>
        <p:txBody>
          <a:bodyPr vert="horz" lIns="91440" tIns="45720" rIns="91440" bIns="45720" rtlCol="0" anchor="t">
            <a:noAutofit/>
          </a:bodyPr>
          <a:lstStyle/>
          <a:p>
            <a:r>
              <a:rPr lang="en-US" sz="2600">
                <a:cs typeface="Calibri"/>
              </a:rPr>
              <a:t>Average distance between each Proxy Group member and their Top 3 sharing partners: </a:t>
            </a:r>
            <a:r>
              <a:rPr lang="en-US" sz="2600" b="1">
                <a:solidFill>
                  <a:srgbClr val="00B050"/>
                </a:solidFill>
                <a:cs typeface="Calibri"/>
              </a:rPr>
              <a:t>638 miles</a:t>
            </a:r>
          </a:p>
          <a:p>
            <a:pPr lvl="1"/>
            <a:r>
              <a:rPr lang="en-US" sz="2200">
                <a:cs typeface="Calibri"/>
              </a:rPr>
              <a:t>29% less than overall average between partners (899 miles)</a:t>
            </a:r>
          </a:p>
          <a:p>
            <a:endParaRPr lang="en-US" sz="2600">
              <a:cs typeface="Calibri"/>
            </a:endParaRPr>
          </a:p>
          <a:p>
            <a:endParaRPr lang="en-US" sz="2600">
              <a:cs typeface="Calibri"/>
            </a:endParaRPr>
          </a:p>
        </p:txBody>
      </p:sp>
      <p:sp>
        <p:nvSpPr>
          <p:cNvPr id="9" name="Content Placeholder 9">
            <a:extLst>
              <a:ext uri="{FF2B5EF4-FFF2-40B4-BE49-F238E27FC236}">
                <a16:creationId xmlns:a16="http://schemas.microsoft.com/office/drawing/2014/main" id="{58AFA876-BD1B-7142-B727-271B5C267682}"/>
              </a:ext>
            </a:extLst>
          </p:cNvPr>
          <p:cNvSpPr>
            <a:spLocks noGrp="1"/>
          </p:cNvSpPr>
          <p:nvPr/>
        </p:nvSpPr>
        <p:spPr>
          <a:xfrm>
            <a:off x="838200" y="1825625"/>
            <a:ext cx="5150285"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cs typeface="Calibri"/>
              </a:rPr>
              <a:t>Art research libraries' borrowing patterns resemble their collecting patterns</a:t>
            </a:r>
          </a:p>
          <a:p>
            <a:r>
              <a:rPr lang="en-US">
                <a:cs typeface="Calibri"/>
              </a:rPr>
              <a:t>Art research libraries rely on access to other types of libraries to supplement their collections</a:t>
            </a:r>
          </a:p>
          <a:p>
            <a:r>
              <a:rPr lang="en-US" u="sng">
                <a:cs typeface="Calibri"/>
              </a:rPr>
              <a:t>Trust and reliability can trump distance</a:t>
            </a:r>
          </a:p>
        </p:txBody>
      </p:sp>
      <p:sp>
        <p:nvSpPr>
          <p:cNvPr id="6" name="Title 1">
            <a:extLst>
              <a:ext uri="{FF2B5EF4-FFF2-40B4-BE49-F238E27FC236}">
                <a16:creationId xmlns:a16="http://schemas.microsoft.com/office/drawing/2014/main" id="{623ECECB-02FE-FA1F-E244-879E9B7360DE}"/>
              </a:ext>
            </a:extLst>
          </p:cNvPr>
          <p:cNvSpPr>
            <a:spLocks noGrp="1"/>
          </p:cNvSpPr>
          <p:nvPr>
            <p:ph type="title"/>
          </p:nvPr>
        </p:nvSpPr>
        <p:spPr>
          <a:xfrm>
            <a:off x="428397" y="365125"/>
            <a:ext cx="11447853" cy="1356043"/>
          </a:xfrm>
        </p:spPr>
        <p:txBody>
          <a:bodyPr>
            <a:normAutofit/>
          </a:bodyPr>
          <a:lstStyle/>
          <a:p>
            <a:r>
              <a:rPr lang="en-US" sz="4800" b="1">
                <a:latin typeface="+mn-lt"/>
              </a:rPr>
              <a:t>ILL analysis takeaways</a:t>
            </a:r>
            <a:endParaRPr lang="en-US" sz="4800">
              <a:cs typeface="Calibri Light"/>
            </a:endParaRPr>
          </a:p>
        </p:txBody>
      </p:sp>
    </p:spTree>
    <p:extLst>
      <p:ext uri="{BB962C8B-B14F-4D97-AF65-F5344CB8AC3E}">
        <p14:creationId xmlns:p14="http://schemas.microsoft.com/office/powerpoint/2010/main" val="4030429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0F5DC70-5F21-9FAB-0474-543E2767A3DE}"/>
              </a:ext>
            </a:extLst>
          </p:cNvPr>
          <p:cNvSpPr>
            <a:spLocks noGrp="1"/>
          </p:cNvSpPr>
          <p:nvPr>
            <p:ph sz="half" idx="1"/>
          </p:nvPr>
        </p:nvSpPr>
        <p:spPr>
          <a:xfrm>
            <a:off x="5952993" y="1825625"/>
            <a:ext cx="5014587" cy="4513898"/>
          </a:xfrm>
        </p:spPr>
        <p:txBody>
          <a:bodyPr vert="horz" lIns="91440" tIns="45720" rIns="91440" bIns="45720" rtlCol="0" anchor="t">
            <a:noAutofit/>
          </a:bodyPr>
          <a:lstStyle/>
          <a:p>
            <a:r>
              <a:rPr lang="en-US" sz="2600">
                <a:cs typeface="Calibri"/>
              </a:rPr>
              <a:t>Average distance between each Proxy Group member and their Top 3 sharing partners: </a:t>
            </a:r>
            <a:r>
              <a:rPr lang="en-US" sz="2600" b="1">
                <a:solidFill>
                  <a:srgbClr val="00B050"/>
                </a:solidFill>
                <a:cs typeface="Calibri"/>
              </a:rPr>
              <a:t>638 miles</a:t>
            </a:r>
          </a:p>
          <a:p>
            <a:pPr lvl="1"/>
            <a:r>
              <a:rPr lang="en-US" sz="2200">
                <a:cs typeface="Calibri"/>
              </a:rPr>
              <a:t>29% less than overall average between partners (899 miles)</a:t>
            </a:r>
          </a:p>
          <a:p>
            <a:pPr lvl="1"/>
            <a:r>
              <a:rPr lang="en-US" sz="2200" b="1">
                <a:solidFill>
                  <a:schemeClr val="accent1"/>
                </a:solidFill>
                <a:ea typeface="+mn-lt"/>
                <a:cs typeface="+mn-lt"/>
              </a:rPr>
              <a:t>First: 652 miles </a:t>
            </a:r>
          </a:p>
          <a:p>
            <a:pPr lvl="1"/>
            <a:r>
              <a:rPr lang="en-US" sz="2200" b="1">
                <a:solidFill>
                  <a:schemeClr val="accent1"/>
                </a:solidFill>
                <a:ea typeface="+mn-lt"/>
                <a:cs typeface="+mn-lt"/>
              </a:rPr>
              <a:t>Second: 616 miles </a:t>
            </a:r>
          </a:p>
          <a:p>
            <a:pPr lvl="1"/>
            <a:r>
              <a:rPr lang="en-US" sz="2200" b="1">
                <a:solidFill>
                  <a:schemeClr val="accent1"/>
                </a:solidFill>
                <a:ea typeface="+mn-lt"/>
                <a:cs typeface="+mn-lt"/>
              </a:rPr>
              <a:t>Third: 647 miles </a:t>
            </a:r>
          </a:p>
          <a:p>
            <a:endParaRPr lang="en-US" sz="2600">
              <a:cs typeface="Calibri"/>
            </a:endParaRPr>
          </a:p>
          <a:p>
            <a:endParaRPr lang="en-US" sz="2600">
              <a:cs typeface="Calibri"/>
            </a:endParaRPr>
          </a:p>
        </p:txBody>
      </p:sp>
      <p:sp>
        <p:nvSpPr>
          <p:cNvPr id="9" name="Content Placeholder 9">
            <a:extLst>
              <a:ext uri="{FF2B5EF4-FFF2-40B4-BE49-F238E27FC236}">
                <a16:creationId xmlns:a16="http://schemas.microsoft.com/office/drawing/2014/main" id="{58AFA876-BD1B-7142-B727-271B5C267682}"/>
              </a:ext>
            </a:extLst>
          </p:cNvPr>
          <p:cNvSpPr>
            <a:spLocks noGrp="1"/>
          </p:cNvSpPr>
          <p:nvPr/>
        </p:nvSpPr>
        <p:spPr>
          <a:xfrm>
            <a:off x="838200" y="1825625"/>
            <a:ext cx="5160724"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cs typeface="Calibri"/>
              </a:rPr>
              <a:t>Art research libraries' borrowing patterns resemble their collecting patterns</a:t>
            </a:r>
          </a:p>
          <a:p>
            <a:r>
              <a:rPr lang="en-US">
                <a:cs typeface="Calibri"/>
              </a:rPr>
              <a:t>Art research libraries rely on access to other types of libraries to supplement their collections</a:t>
            </a:r>
          </a:p>
          <a:p>
            <a:r>
              <a:rPr lang="en-US" u="sng">
                <a:cs typeface="Calibri"/>
              </a:rPr>
              <a:t>Trust and reliability can trump distance</a:t>
            </a:r>
          </a:p>
        </p:txBody>
      </p:sp>
      <p:sp>
        <p:nvSpPr>
          <p:cNvPr id="6" name="Title 1">
            <a:extLst>
              <a:ext uri="{FF2B5EF4-FFF2-40B4-BE49-F238E27FC236}">
                <a16:creationId xmlns:a16="http://schemas.microsoft.com/office/drawing/2014/main" id="{4B2E3DA8-3D94-D2E5-368F-7C54F3C687F0}"/>
              </a:ext>
            </a:extLst>
          </p:cNvPr>
          <p:cNvSpPr>
            <a:spLocks noGrp="1"/>
          </p:cNvSpPr>
          <p:nvPr>
            <p:ph type="title"/>
          </p:nvPr>
        </p:nvSpPr>
        <p:spPr>
          <a:xfrm>
            <a:off x="428397" y="365125"/>
            <a:ext cx="11447853" cy="1356043"/>
          </a:xfrm>
        </p:spPr>
        <p:txBody>
          <a:bodyPr>
            <a:normAutofit/>
          </a:bodyPr>
          <a:lstStyle/>
          <a:p>
            <a:r>
              <a:rPr lang="en-US" sz="4800" b="1">
                <a:latin typeface="+mn-lt"/>
              </a:rPr>
              <a:t>ILL analysis takeaways</a:t>
            </a:r>
            <a:endParaRPr lang="en-US" sz="4800">
              <a:cs typeface="Calibri Light"/>
            </a:endParaRPr>
          </a:p>
        </p:txBody>
      </p:sp>
    </p:spTree>
    <p:extLst>
      <p:ext uri="{BB962C8B-B14F-4D97-AF65-F5344CB8AC3E}">
        <p14:creationId xmlns:p14="http://schemas.microsoft.com/office/powerpoint/2010/main" val="1858460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0F5DC70-5F21-9FAB-0474-543E2767A3DE}"/>
              </a:ext>
            </a:extLst>
          </p:cNvPr>
          <p:cNvSpPr>
            <a:spLocks noGrp="1"/>
          </p:cNvSpPr>
          <p:nvPr>
            <p:ph sz="half" idx="1"/>
          </p:nvPr>
        </p:nvSpPr>
        <p:spPr>
          <a:xfrm>
            <a:off x="5952993" y="1825625"/>
            <a:ext cx="5014587" cy="4513898"/>
          </a:xfrm>
        </p:spPr>
        <p:txBody>
          <a:bodyPr vert="horz" lIns="91440" tIns="45720" rIns="91440" bIns="45720" rtlCol="0" anchor="t">
            <a:noAutofit/>
          </a:bodyPr>
          <a:lstStyle/>
          <a:p>
            <a:r>
              <a:rPr lang="en-US" sz="2600">
                <a:cs typeface="Calibri"/>
              </a:rPr>
              <a:t>Average distance between each Proxy Group member and their Top 3 sharing partners: </a:t>
            </a:r>
            <a:r>
              <a:rPr lang="en-US" sz="2600" b="1">
                <a:solidFill>
                  <a:srgbClr val="00B050"/>
                </a:solidFill>
                <a:cs typeface="Calibri"/>
              </a:rPr>
              <a:t>638 miles</a:t>
            </a:r>
          </a:p>
          <a:p>
            <a:pPr lvl="1"/>
            <a:r>
              <a:rPr lang="en-US" sz="2200">
                <a:cs typeface="Calibri"/>
              </a:rPr>
              <a:t>29% less than overall average between partners (899 miles)</a:t>
            </a:r>
          </a:p>
          <a:p>
            <a:pPr lvl="1"/>
            <a:r>
              <a:rPr lang="en-US" sz="2200" b="1">
                <a:solidFill>
                  <a:schemeClr val="accent1"/>
                </a:solidFill>
                <a:ea typeface="+mn-lt"/>
                <a:cs typeface="+mn-lt"/>
              </a:rPr>
              <a:t>First: 652 miles </a:t>
            </a:r>
          </a:p>
          <a:p>
            <a:pPr lvl="1"/>
            <a:r>
              <a:rPr lang="en-US" sz="2200" b="1">
                <a:solidFill>
                  <a:schemeClr val="accent1"/>
                </a:solidFill>
                <a:ea typeface="+mn-lt"/>
                <a:cs typeface="+mn-lt"/>
              </a:rPr>
              <a:t>Second: 616 miles </a:t>
            </a:r>
          </a:p>
          <a:p>
            <a:pPr lvl="1"/>
            <a:r>
              <a:rPr lang="en-US" sz="2200" b="1">
                <a:solidFill>
                  <a:schemeClr val="accent1"/>
                </a:solidFill>
                <a:ea typeface="+mn-lt"/>
                <a:cs typeface="+mn-lt"/>
              </a:rPr>
              <a:t>Third: 647 miles </a:t>
            </a:r>
          </a:p>
          <a:p>
            <a:r>
              <a:rPr lang="en-US" sz="2600">
                <a:cs typeface="Calibri"/>
              </a:rPr>
              <a:t>11 Proxies averaged &lt;100 miles </a:t>
            </a:r>
            <a:r>
              <a:rPr lang="en-US" sz="2400">
                <a:cs typeface="Calibri"/>
              </a:rPr>
              <a:t>from </a:t>
            </a:r>
            <a:r>
              <a:rPr lang="en-US" sz="2600">
                <a:cs typeface="Calibri"/>
              </a:rPr>
              <a:t>their top 3 partners</a:t>
            </a:r>
          </a:p>
          <a:p>
            <a:pPr lvl="1"/>
            <a:r>
              <a:rPr lang="en-US" sz="2200">
                <a:cs typeface="Calibri"/>
              </a:rPr>
              <a:t>4 averaged &lt;25 miles</a:t>
            </a:r>
          </a:p>
          <a:p>
            <a:pPr lvl="1"/>
            <a:r>
              <a:rPr lang="en-US" sz="2200" b="1">
                <a:solidFill>
                  <a:srgbClr val="C00000"/>
                </a:solidFill>
                <a:cs typeface="Calibri"/>
              </a:rPr>
              <a:t>1 averaged &lt;1 mile</a:t>
            </a:r>
          </a:p>
          <a:p>
            <a:endParaRPr lang="en-US" sz="2600">
              <a:cs typeface="Calibri"/>
            </a:endParaRPr>
          </a:p>
          <a:p>
            <a:endParaRPr lang="en-US" sz="2600">
              <a:cs typeface="Calibri"/>
            </a:endParaRPr>
          </a:p>
        </p:txBody>
      </p:sp>
      <p:sp>
        <p:nvSpPr>
          <p:cNvPr id="9" name="Content Placeholder 9">
            <a:extLst>
              <a:ext uri="{FF2B5EF4-FFF2-40B4-BE49-F238E27FC236}">
                <a16:creationId xmlns:a16="http://schemas.microsoft.com/office/drawing/2014/main" id="{58AFA876-BD1B-7142-B727-271B5C267682}"/>
              </a:ext>
            </a:extLst>
          </p:cNvPr>
          <p:cNvSpPr>
            <a:spLocks noGrp="1"/>
          </p:cNvSpPr>
          <p:nvPr/>
        </p:nvSpPr>
        <p:spPr>
          <a:xfrm>
            <a:off x="838200" y="1825625"/>
            <a:ext cx="5108532"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cs typeface="Calibri"/>
              </a:rPr>
              <a:t>Art research libraries' borrowing patterns resemble their collecting patterns</a:t>
            </a:r>
          </a:p>
          <a:p>
            <a:r>
              <a:rPr lang="en-US">
                <a:cs typeface="Calibri"/>
              </a:rPr>
              <a:t>Art research libraries rely on access to other types of libraries to supplement their collections</a:t>
            </a:r>
          </a:p>
          <a:p>
            <a:r>
              <a:rPr lang="en-US" u="sng">
                <a:cs typeface="Calibri"/>
              </a:rPr>
              <a:t>Trust and reliability can trump distance</a:t>
            </a:r>
          </a:p>
        </p:txBody>
      </p:sp>
      <p:sp>
        <p:nvSpPr>
          <p:cNvPr id="6" name="Title 1">
            <a:extLst>
              <a:ext uri="{FF2B5EF4-FFF2-40B4-BE49-F238E27FC236}">
                <a16:creationId xmlns:a16="http://schemas.microsoft.com/office/drawing/2014/main" id="{F86AB465-47A2-89AD-7189-F0627201F90B}"/>
              </a:ext>
            </a:extLst>
          </p:cNvPr>
          <p:cNvSpPr>
            <a:spLocks noGrp="1"/>
          </p:cNvSpPr>
          <p:nvPr>
            <p:ph type="title"/>
          </p:nvPr>
        </p:nvSpPr>
        <p:spPr>
          <a:xfrm>
            <a:off x="428397" y="365125"/>
            <a:ext cx="11447853" cy="1356043"/>
          </a:xfrm>
        </p:spPr>
        <p:txBody>
          <a:bodyPr>
            <a:normAutofit/>
          </a:bodyPr>
          <a:lstStyle/>
          <a:p>
            <a:r>
              <a:rPr lang="en-US" sz="4800" b="1">
                <a:latin typeface="+mn-lt"/>
              </a:rPr>
              <a:t>ILL analysis takeaways</a:t>
            </a:r>
            <a:endParaRPr lang="en-US" sz="4800">
              <a:cs typeface="Calibri Light"/>
            </a:endParaRPr>
          </a:p>
        </p:txBody>
      </p:sp>
    </p:spTree>
    <p:extLst>
      <p:ext uri="{BB962C8B-B14F-4D97-AF65-F5344CB8AC3E}">
        <p14:creationId xmlns:p14="http://schemas.microsoft.com/office/powerpoint/2010/main" val="2771017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0F5DC70-5F21-9FAB-0474-543E2767A3DE}"/>
              </a:ext>
            </a:extLst>
          </p:cNvPr>
          <p:cNvSpPr>
            <a:spLocks noGrp="1"/>
          </p:cNvSpPr>
          <p:nvPr>
            <p:ph sz="half" idx="1"/>
          </p:nvPr>
        </p:nvSpPr>
        <p:spPr>
          <a:xfrm>
            <a:off x="5952993" y="1825625"/>
            <a:ext cx="5014587" cy="4513898"/>
          </a:xfrm>
        </p:spPr>
        <p:txBody>
          <a:bodyPr vert="horz" lIns="91440" tIns="45720" rIns="91440" bIns="45720" rtlCol="0" anchor="t">
            <a:noAutofit/>
          </a:bodyPr>
          <a:lstStyle/>
          <a:p>
            <a:endParaRPr lang="en-US" sz="2600">
              <a:cs typeface="Calibri"/>
            </a:endParaRPr>
          </a:p>
          <a:p>
            <a:endParaRPr lang="en-US" sz="2600">
              <a:cs typeface="Calibri"/>
            </a:endParaRPr>
          </a:p>
        </p:txBody>
      </p:sp>
      <p:sp>
        <p:nvSpPr>
          <p:cNvPr id="9" name="Content Placeholder 9">
            <a:extLst>
              <a:ext uri="{FF2B5EF4-FFF2-40B4-BE49-F238E27FC236}">
                <a16:creationId xmlns:a16="http://schemas.microsoft.com/office/drawing/2014/main" id="{58AFA876-BD1B-7142-B727-271B5C267682}"/>
              </a:ext>
            </a:extLst>
          </p:cNvPr>
          <p:cNvSpPr>
            <a:spLocks noGrp="1"/>
          </p:cNvSpPr>
          <p:nvPr/>
        </p:nvSpPr>
        <p:spPr>
          <a:xfrm>
            <a:off x="838200" y="1825625"/>
            <a:ext cx="5212917"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cs typeface="Calibri"/>
              </a:rPr>
              <a:t>Art research libraries' borrowing patterns resemble their collecting patterns</a:t>
            </a:r>
          </a:p>
          <a:p>
            <a:r>
              <a:rPr lang="en-US">
                <a:cs typeface="Calibri"/>
              </a:rPr>
              <a:t>Art research libraries rely on access to other types of libraries to supplement their collections</a:t>
            </a:r>
          </a:p>
          <a:p>
            <a:r>
              <a:rPr lang="en-US" u="sng">
                <a:cs typeface="Calibri"/>
              </a:rPr>
              <a:t>Trust and reliability can trump distance</a:t>
            </a:r>
          </a:p>
        </p:txBody>
      </p:sp>
      <p:sp>
        <p:nvSpPr>
          <p:cNvPr id="4" name="Content Placeholder 7">
            <a:extLst>
              <a:ext uri="{FF2B5EF4-FFF2-40B4-BE49-F238E27FC236}">
                <a16:creationId xmlns:a16="http://schemas.microsoft.com/office/drawing/2014/main" id="{4AFD70A7-809A-5316-396B-A781B8F325D9}"/>
              </a:ext>
            </a:extLst>
          </p:cNvPr>
          <p:cNvSpPr txBox="1">
            <a:spLocks/>
          </p:cNvSpPr>
          <p:nvPr/>
        </p:nvSpPr>
        <p:spPr>
          <a:xfrm>
            <a:off x="6094955" y="1821450"/>
            <a:ext cx="5025025" cy="467047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000000"/>
                </a:solidFill>
                <a:ea typeface="+mn-lt"/>
                <a:cs typeface="+mn-lt"/>
              </a:rPr>
              <a:t>Current or previous sharing relationships matter</a:t>
            </a:r>
          </a:p>
          <a:p>
            <a:pPr lvl="1"/>
            <a:r>
              <a:rPr lang="en-US">
                <a:cs typeface="Calibri"/>
              </a:rPr>
              <a:t>13 Proxy Group members are members of SHARES</a:t>
            </a:r>
          </a:p>
          <a:p>
            <a:pPr lvl="2"/>
            <a:r>
              <a:rPr lang="en-US" sz="2400">
                <a:cs typeface="Calibri"/>
              </a:rPr>
              <a:t>All 13 have SHARES members as their top 3 partners</a:t>
            </a:r>
          </a:p>
          <a:p>
            <a:pPr lvl="2"/>
            <a:r>
              <a:rPr lang="en-US" sz="2400" b="1">
                <a:solidFill>
                  <a:srgbClr val="C00000"/>
                </a:solidFill>
                <a:cs typeface="Calibri"/>
              </a:rPr>
              <a:t>Avg. distance: 931 miles</a:t>
            </a:r>
          </a:p>
          <a:p>
            <a:endParaRPr lang="en-US" sz="2600">
              <a:cs typeface="Calibri"/>
            </a:endParaRPr>
          </a:p>
          <a:p>
            <a:endParaRPr lang="en-US" sz="2600">
              <a:cs typeface="Calibri"/>
            </a:endParaRPr>
          </a:p>
        </p:txBody>
      </p:sp>
      <p:sp>
        <p:nvSpPr>
          <p:cNvPr id="7" name="Title 1">
            <a:extLst>
              <a:ext uri="{FF2B5EF4-FFF2-40B4-BE49-F238E27FC236}">
                <a16:creationId xmlns:a16="http://schemas.microsoft.com/office/drawing/2014/main" id="{45606739-9931-BC45-00DD-E2324EDFB91A}"/>
              </a:ext>
            </a:extLst>
          </p:cNvPr>
          <p:cNvSpPr>
            <a:spLocks noGrp="1"/>
          </p:cNvSpPr>
          <p:nvPr>
            <p:ph type="title"/>
          </p:nvPr>
        </p:nvSpPr>
        <p:spPr>
          <a:xfrm>
            <a:off x="428397" y="365125"/>
            <a:ext cx="11447853" cy="1356043"/>
          </a:xfrm>
        </p:spPr>
        <p:txBody>
          <a:bodyPr>
            <a:normAutofit/>
          </a:bodyPr>
          <a:lstStyle/>
          <a:p>
            <a:r>
              <a:rPr lang="en-US" sz="4800" b="1">
                <a:latin typeface="+mn-lt"/>
              </a:rPr>
              <a:t>ILL analysis takeaways</a:t>
            </a:r>
            <a:endParaRPr lang="en-US" sz="4800">
              <a:cs typeface="Calibri Light"/>
            </a:endParaRPr>
          </a:p>
        </p:txBody>
      </p:sp>
    </p:spTree>
    <p:extLst>
      <p:ext uri="{BB962C8B-B14F-4D97-AF65-F5344CB8AC3E}">
        <p14:creationId xmlns:p14="http://schemas.microsoft.com/office/powerpoint/2010/main" val="2264900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0F5DC70-5F21-9FAB-0474-543E2767A3DE}"/>
              </a:ext>
            </a:extLst>
          </p:cNvPr>
          <p:cNvSpPr>
            <a:spLocks noGrp="1"/>
          </p:cNvSpPr>
          <p:nvPr>
            <p:ph sz="half" idx="1"/>
          </p:nvPr>
        </p:nvSpPr>
        <p:spPr>
          <a:xfrm>
            <a:off x="5952993" y="1825625"/>
            <a:ext cx="5014587" cy="4513898"/>
          </a:xfrm>
        </p:spPr>
        <p:txBody>
          <a:bodyPr vert="horz" lIns="91440" tIns="45720" rIns="91440" bIns="45720" rtlCol="0" anchor="t">
            <a:noAutofit/>
          </a:bodyPr>
          <a:lstStyle/>
          <a:p>
            <a:endParaRPr lang="en-US" sz="2600">
              <a:cs typeface="Calibri"/>
            </a:endParaRPr>
          </a:p>
          <a:p>
            <a:endParaRPr lang="en-US" sz="2600">
              <a:cs typeface="Calibri"/>
            </a:endParaRPr>
          </a:p>
        </p:txBody>
      </p:sp>
      <p:sp>
        <p:nvSpPr>
          <p:cNvPr id="9" name="Content Placeholder 9">
            <a:extLst>
              <a:ext uri="{FF2B5EF4-FFF2-40B4-BE49-F238E27FC236}">
                <a16:creationId xmlns:a16="http://schemas.microsoft.com/office/drawing/2014/main" id="{58AFA876-BD1B-7142-B727-271B5C267682}"/>
              </a:ext>
            </a:extLst>
          </p:cNvPr>
          <p:cNvSpPr>
            <a:spLocks noGrp="1"/>
          </p:cNvSpPr>
          <p:nvPr/>
        </p:nvSpPr>
        <p:spPr>
          <a:xfrm>
            <a:off x="838200" y="1825625"/>
            <a:ext cx="5108532" cy="485237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cs typeface="Calibri"/>
              </a:rPr>
              <a:t>Art research libraries' borrowing patterns resemble their collecting patterns</a:t>
            </a:r>
          </a:p>
          <a:p>
            <a:r>
              <a:rPr lang="en-US">
                <a:cs typeface="Calibri"/>
              </a:rPr>
              <a:t>Art research libraries rely on access to other types of libraries to supplement their collections</a:t>
            </a:r>
          </a:p>
          <a:p>
            <a:r>
              <a:rPr lang="en-US" u="sng">
                <a:cs typeface="Calibri"/>
              </a:rPr>
              <a:t>Trust and reliability can trump distance</a:t>
            </a:r>
          </a:p>
        </p:txBody>
      </p:sp>
      <p:sp>
        <p:nvSpPr>
          <p:cNvPr id="4" name="Content Placeholder 7">
            <a:extLst>
              <a:ext uri="{FF2B5EF4-FFF2-40B4-BE49-F238E27FC236}">
                <a16:creationId xmlns:a16="http://schemas.microsoft.com/office/drawing/2014/main" id="{4AFD70A7-809A-5316-396B-A781B8F325D9}"/>
              </a:ext>
            </a:extLst>
          </p:cNvPr>
          <p:cNvSpPr txBox="1">
            <a:spLocks/>
          </p:cNvSpPr>
          <p:nvPr/>
        </p:nvSpPr>
        <p:spPr>
          <a:xfrm>
            <a:off x="6094955" y="1821450"/>
            <a:ext cx="5025025" cy="467047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000000"/>
                </a:solidFill>
                <a:ea typeface="+mn-lt"/>
                <a:cs typeface="+mn-lt"/>
              </a:rPr>
              <a:t>Current or previous sharing relationships matter</a:t>
            </a:r>
          </a:p>
          <a:p>
            <a:pPr lvl="1"/>
            <a:r>
              <a:rPr lang="en-US">
                <a:cs typeface="Calibri"/>
              </a:rPr>
              <a:t>13 Proxy Group members are members of SHARES</a:t>
            </a:r>
          </a:p>
          <a:p>
            <a:pPr lvl="2"/>
            <a:r>
              <a:rPr lang="en-US" sz="2400">
                <a:cs typeface="Calibri"/>
              </a:rPr>
              <a:t>All 13 have SHARES members as their top 3 partners</a:t>
            </a:r>
          </a:p>
          <a:p>
            <a:pPr lvl="2"/>
            <a:r>
              <a:rPr lang="en-US" sz="2400" b="1">
                <a:solidFill>
                  <a:srgbClr val="C00000"/>
                </a:solidFill>
                <a:cs typeface="Calibri"/>
              </a:rPr>
              <a:t>Avg. distance: 931 miles</a:t>
            </a:r>
          </a:p>
          <a:p>
            <a:pPr lvl="1"/>
            <a:r>
              <a:rPr lang="en-US">
                <a:cs typeface="Calibri"/>
              </a:rPr>
              <a:t>6 Proxy Group members are former SHARES members</a:t>
            </a:r>
          </a:p>
          <a:p>
            <a:pPr lvl="2"/>
            <a:r>
              <a:rPr lang="en-US" sz="2400">
                <a:cs typeface="Calibri"/>
              </a:rPr>
              <a:t>All 6 have SHARES members as their top 3 partners</a:t>
            </a:r>
          </a:p>
          <a:p>
            <a:pPr lvl="2"/>
            <a:r>
              <a:rPr lang="en-US" sz="2400" b="1">
                <a:solidFill>
                  <a:srgbClr val="C00000"/>
                </a:solidFill>
                <a:cs typeface="Calibri"/>
              </a:rPr>
              <a:t>Avg. distance: 985 miles</a:t>
            </a:r>
          </a:p>
          <a:p>
            <a:endParaRPr lang="en-US" sz="2600">
              <a:cs typeface="Calibri"/>
            </a:endParaRPr>
          </a:p>
          <a:p>
            <a:endParaRPr lang="en-US" sz="2600">
              <a:cs typeface="Calibri"/>
            </a:endParaRPr>
          </a:p>
        </p:txBody>
      </p:sp>
      <p:sp>
        <p:nvSpPr>
          <p:cNvPr id="7" name="Title 1">
            <a:extLst>
              <a:ext uri="{FF2B5EF4-FFF2-40B4-BE49-F238E27FC236}">
                <a16:creationId xmlns:a16="http://schemas.microsoft.com/office/drawing/2014/main" id="{A04B4493-86B6-B4AD-CAAF-402961C47408}"/>
              </a:ext>
            </a:extLst>
          </p:cNvPr>
          <p:cNvSpPr>
            <a:spLocks noGrp="1"/>
          </p:cNvSpPr>
          <p:nvPr>
            <p:ph type="title"/>
          </p:nvPr>
        </p:nvSpPr>
        <p:spPr>
          <a:xfrm>
            <a:off x="428397" y="365125"/>
            <a:ext cx="11447853" cy="1356043"/>
          </a:xfrm>
        </p:spPr>
        <p:txBody>
          <a:bodyPr>
            <a:normAutofit/>
          </a:bodyPr>
          <a:lstStyle/>
          <a:p>
            <a:r>
              <a:rPr lang="en-US" sz="4800" b="1">
                <a:latin typeface="+mn-lt"/>
              </a:rPr>
              <a:t>ILL analysis takeaways</a:t>
            </a:r>
            <a:endParaRPr lang="en-US" sz="4800">
              <a:cs typeface="Calibri Light"/>
            </a:endParaRPr>
          </a:p>
        </p:txBody>
      </p:sp>
    </p:spTree>
    <p:extLst>
      <p:ext uri="{BB962C8B-B14F-4D97-AF65-F5344CB8AC3E}">
        <p14:creationId xmlns:p14="http://schemas.microsoft.com/office/powerpoint/2010/main" val="3548048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0F5DC70-5F21-9FAB-0474-543E2767A3DE}"/>
              </a:ext>
            </a:extLst>
          </p:cNvPr>
          <p:cNvSpPr>
            <a:spLocks noGrp="1"/>
          </p:cNvSpPr>
          <p:nvPr>
            <p:ph sz="half" idx="1"/>
          </p:nvPr>
        </p:nvSpPr>
        <p:spPr>
          <a:xfrm>
            <a:off x="5952993" y="1825625"/>
            <a:ext cx="5014587" cy="4513898"/>
          </a:xfrm>
        </p:spPr>
        <p:txBody>
          <a:bodyPr vert="horz" lIns="91440" tIns="45720" rIns="91440" bIns="45720" rtlCol="0" anchor="t">
            <a:noAutofit/>
          </a:bodyPr>
          <a:lstStyle/>
          <a:p>
            <a:endParaRPr lang="en-US" sz="2600">
              <a:cs typeface="Calibri"/>
            </a:endParaRPr>
          </a:p>
          <a:p>
            <a:endParaRPr lang="en-US" sz="2600">
              <a:cs typeface="Calibri"/>
            </a:endParaRPr>
          </a:p>
        </p:txBody>
      </p:sp>
      <p:sp>
        <p:nvSpPr>
          <p:cNvPr id="9" name="Content Placeholder 9">
            <a:extLst>
              <a:ext uri="{FF2B5EF4-FFF2-40B4-BE49-F238E27FC236}">
                <a16:creationId xmlns:a16="http://schemas.microsoft.com/office/drawing/2014/main" id="{58AFA876-BD1B-7142-B727-271B5C267682}"/>
              </a:ext>
            </a:extLst>
          </p:cNvPr>
          <p:cNvSpPr>
            <a:spLocks noGrp="1"/>
          </p:cNvSpPr>
          <p:nvPr/>
        </p:nvSpPr>
        <p:spPr>
          <a:xfrm>
            <a:off x="838200" y="1825625"/>
            <a:ext cx="5108532" cy="485237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cs typeface="Calibri"/>
              </a:rPr>
              <a:t>Art research libraries' borrowing patterns resemble their collecting patterns</a:t>
            </a:r>
          </a:p>
          <a:p>
            <a:r>
              <a:rPr lang="en-US">
                <a:cs typeface="Calibri"/>
              </a:rPr>
              <a:t>Art research libraries rely on access to other types of libraries to supplement their collections</a:t>
            </a:r>
          </a:p>
          <a:p>
            <a:r>
              <a:rPr lang="en-US">
                <a:cs typeface="Calibri"/>
              </a:rPr>
              <a:t>Trust and reliability can trump distance</a:t>
            </a:r>
          </a:p>
          <a:p>
            <a:r>
              <a:rPr lang="en-US" u="sng">
                <a:cs typeface="Calibri"/>
              </a:rPr>
              <a:t>Art libraries can deliver</a:t>
            </a:r>
          </a:p>
        </p:txBody>
      </p:sp>
      <p:sp>
        <p:nvSpPr>
          <p:cNvPr id="4" name="Content Placeholder 7">
            <a:extLst>
              <a:ext uri="{FF2B5EF4-FFF2-40B4-BE49-F238E27FC236}">
                <a16:creationId xmlns:a16="http://schemas.microsoft.com/office/drawing/2014/main" id="{4AFD70A7-809A-5316-396B-A781B8F325D9}"/>
              </a:ext>
            </a:extLst>
          </p:cNvPr>
          <p:cNvSpPr txBox="1">
            <a:spLocks/>
          </p:cNvSpPr>
          <p:nvPr/>
        </p:nvSpPr>
        <p:spPr>
          <a:xfrm>
            <a:off x="6094955" y="1821450"/>
            <a:ext cx="5442559" cy="484792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000000"/>
                </a:solidFill>
                <a:ea typeface="+mn-lt"/>
                <a:cs typeface="+mn-lt"/>
              </a:rPr>
              <a:t>Track record of sharing non-circulating collections</a:t>
            </a:r>
            <a:endParaRPr lang="en-US"/>
          </a:p>
          <a:p>
            <a:r>
              <a:rPr lang="en-US">
                <a:cs typeface="Calibri"/>
              </a:rPr>
              <a:t>Collect subject matter and formats not widely available but of great interest to scholars</a:t>
            </a:r>
          </a:p>
          <a:p>
            <a:r>
              <a:rPr lang="en-US">
                <a:cs typeface="Calibri"/>
              </a:rPr>
              <a:t>ILL performance compares favorably to that of large, well-staffed academic libraries</a:t>
            </a:r>
          </a:p>
          <a:p>
            <a:pPr lvl="1"/>
            <a:r>
              <a:rPr lang="en-US" sz="2000" b="1">
                <a:solidFill>
                  <a:schemeClr val="accent1"/>
                </a:solidFill>
                <a:cs typeface="Calibri"/>
              </a:rPr>
              <a:t>Top R1 Carnegie non-Proxy: 2.5 days</a:t>
            </a:r>
          </a:p>
          <a:p>
            <a:pPr lvl="1"/>
            <a:r>
              <a:rPr lang="en-US" sz="2000" b="1">
                <a:solidFill>
                  <a:schemeClr val="accent1"/>
                </a:solidFill>
                <a:cs typeface="Calibri"/>
              </a:rPr>
              <a:t>Top Proxy museum library: 2.9 days</a:t>
            </a:r>
          </a:p>
          <a:p>
            <a:pPr lvl="1"/>
            <a:r>
              <a:rPr lang="en-US" sz="2000" b="1">
                <a:solidFill>
                  <a:srgbClr val="00B050"/>
                </a:solidFill>
                <a:cs typeface="Calibri"/>
              </a:rPr>
              <a:t>Proxies as top 3 partner: 3.0 days</a:t>
            </a:r>
          </a:p>
          <a:p>
            <a:pPr lvl="1"/>
            <a:r>
              <a:rPr lang="en-US" sz="2000" b="1">
                <a:cs typeface="Calibri"/>
              </a:rPr>
              <a:t>Average all 158,566 requests: 3.4 days</a:t>
            </a:r>
          </a:p>
          <a:p>
            <a:pPr lvl="1"/>
            <a:endParaRPr lang="en-US" sz="2000">
              <a:cs typeface="Calibri"/>
            </a:endParaRPr>
          </a:p>
          <a:p>
            <a:endParaRPr lang="en-US" sz="2400">
              <a:cs typeface="Calibri"/>
            </a:endParaRPr>
          </a:p>
          <a:p>
            <a:endParaRPr lang="en-US" sz="2400">
              <a:cs typeface="Calibri"/>
            </a:endParaRPr>
          </a:p>
          <a:p>
            <a:endParaRPr lang="en-US" sz="2400">
              <a:cs typeface="Calibri"/>
            </a:endParaRPr>
          </a:p>
        </p:txBody>
      </p:sp>
      <p:sp>
        <p:nvSpPr>
          <p:cNvPr id="7" name="Title 1">
            <a:extLst>
              <a:ext uri="{FF2B5EF4-FFF2-40B4-BE49-F238E27FC236}">
                <a16:creationId xmlns:a16="http://schemas.microsoft.com/office/drawing/2014/main" id="{AA7F4D67-8651-7F87-7B4E-DD8AB6F28FD6}"/>
              </a:ext>
            </a:extLst>
          </p:cNvPr>
          <p:cNvSpPr>
            <a:spLocks noGrp="1"/>
          </p:cNvSpPr>
          <p:nvPr>
            <p:ph type="title"/>
          </p:nvPr>
        </p:nvSpPr>
        <p:spPr>
          <a:xfrm>
            <a:off x="428397" y="365125"/>
            <a:ext cx="11447853" cy="1356043"/>
          </a:xfrm>
        </p:spPr>
        <p:txBody>
          <a:bodyPr>
            <a:normAutofit/>
          </a:bodyPr>
          <a:lstStyle/>
          <a:p>
            <a:r>
              <a:rPr lang="en-US" sz="4800" b="1">
                <a:latin typeface="+mn-lt"/>
              </a:rPr>
              <a:t>ILL analysis takeaways</a:t>
            </a:r>
            <a:endParaRPr lang="en-US" sz="4800">
              <a:cs typeface="Calibri Light"/>
            </a:endParaRPr>
          </a:p>
        </p:txBody>
      </p:sp>
    </p:spTree>
    <p:extLst>
      <p:ext uri="{BB962C8B-B14F-4D97-AF65-F5344CB8AC3E}">
        <p14:creationId xmlns:p14="http://schemas.microsoft.com/office/powerpoint/2010/main" val="1552987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F4F5AF72-5054-2720-8360-64ABD8D97A25}"/>
              </a:ext>
            </a:extLst>
          </p:cNvPr>
          <p:cNvSpPr/>
          <p:nvPr/>
        </p:nvSpPr>
        <p:spPr>
          <a:xfrm>
            <a:off x="854528" y="5840185"/>
            <a:ext cx="9829800" cy="6531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CF7A7AAF-C2C2-60DD-8D9D-99AB5FFF650A}"/>
              </a:ext>
            </a:extLst>
          </p:cNvPr>
          <p:cNvSpPr/>
          <p:nvPr/>
        </p:nvSpPr>
        <p:spPr>
          <a:xfrm>
            <a:off x="853167" y="5218338"/>
            <a:ext cx="9829800" cy="620487"/>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FF2295DE-6449-71FB-459E-17E325589114}"/>
              </a:ext>
            </a:extLst>
          </p:cNvPr>
          <p:cNvSpPr/>
          <p:nvPr/>
        </p:nvSpPr>
        <p:spPr>
          <a:xfrm>
            <a:off x="851807" y="4095750"/>
            <a:ext cx="9829800" cy="1121228"/>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802C1E64-6F02-B7CC-1E79-339E8B68BE27}"/>
              </a:ext>
            </a:extLst>
          </p:cNvPr>
          <p:cNvSpPr/>
          <p:nvPr/>
        </p:nvSpPr>
        <p:spPr>
          <a:xfrm>
            <a:off x="854075" y="2958647"/>
            <a:ext cx="9824720" cy="1128485"/>
          </a:xfrm>
          <a:prstGeom prst="round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31FCD560-4FE5-FF07-A1C4-EFE7DAB79868}"/>
              </a:ext>
            </a:extLst>
          </p:cNvPr>
          <p:cNvSpPr/>
          <p:nvPr/>
        </p:nvSpPr>
        <p:spPr>
          <a:xfrm>
            <a:off x="853440" y="1701800"/>
            <a:ext cx="9824720" cy="125984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30F5DC70-5F21-9FAB-0474-543E2767A3DE}"/>
              </a:ext>
            </a:extLst>
          </p:cNvPr>
          <p:cNvSpPr>
            <a:spLocks noGrp="1"/>
          </p:cNvSpPr>
          <p:nvPr>
            <p:ph sz="half" idx="1"/>
          </p:nvPr>
        </p:nvSpPr>
        <p:spPr>
          <a:xfrm>
            <a:off x="5952993" y="1825625"/>
            <a:ext cx="5014587" cy="4513898"/>
          </a:xfrm>
        </p:spPr>
        <p:txBody>
          <a:bodyPr vert="horz" lIns="91440" tIns="45720" rIns="91440" bIns="45720" rtlCol="0" anchor="t">
            <a:noAutofit/>
          </a:bodyPr>
          <a:lstStyle/>
          <a:p>
            <a:endParaRPr lang="en-US" sz="2600">
              <a:cs typeface="Calibri"/>
            </a:endParaRPr>
          </a:p>
          <a:p>
            <a:endParaRPr lang="en-US" sz="2600">
              <a:cs typeface="Calibri"/>
            </a:endParaRPr>
          </a:p>
        </p:txBody>
      </p:sp>
      <p:sp>
        <p:nvSpPr>
          <p:cNvPr id="9" name="Content Placeholder 9">
            <a:extLst>
              <a:ext uri="{FF2B5EF4-FFF2-40B4-BE49-F238E27FC236}">
                <a16:creationId xmlns:a16="http://schemas.microsoft.com/office/drawing/2014/main" id="{58AFA876-BD1B-7142-B727-271B5C267682}"/>
              </a:ext>
            </a:extLst>
          </p:cNvPr>
          <p:cNvSpPr>
            <a:spLocks noGrp="1"/>
          </p:cNvSpPr>
          <p:nvPr/>
        </p:nvSpPr>
        <p:spPr>
          <a:xfrm>
            <a:off x="897120" y="1783671"/>
            <a:ext cx="9938381" cy="4720654"/>
          </a:xfrm>
          <a:prstGeom prst="rect">
            <a:avLst/>
          </a:prstGeom>
          <a:noFill/>
          <a:ln>
            <a:solidFill>
              <a:schemeClr val="bg1"/>
            </a:solidFill>
          </a:ln>
        </p:spPr>
        <p:txBody>
          <a:bodyPr vert="horz" lIns="91440" tIns="45720" rIns="91440" bIns="45720" rtlCol="0" anchor="t">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a:ea typeface="+mn-lt"/>
                <a:cs typeface="+mn-lt"/>
              </a:rPr>
              <a:t>Art libraries collect subject matter and formats not widely available but of great interest to scholars</a:t>
            </a:r>
            <a:endParaRPr lang="en-US">
              <a:cs typeface="Calibri" panose="020F0502020204030204"/>
            </a:endParaRPr>
          </a:p>
          <a:p>
            <a:pPr marL="0" indent="0">
              <a:buNone/>
            </a:pPr>
            <a:r>
              <a:rPr lang="en-US" sz="4000">
                <a:cs typeface="Calibri"/>
              </a:rPr>
              <a:t>Art research libraries rely on access to other types of libraries to supplement their collections</a:t>
            </a:r>
            <a:endParaRPr lang="en-US">
              <a:cs typeface="Calibri"/>
            </a:endParaRPr>
          </a:p>
          <a:p>
            <a:pPr marL="0" indent="0">
              <a:buNone/>
            </a:pPr>
            <a:r>
              <a:rPr lang="en-US" sz="4000">
                <a:cs typeface="Calibri"/>
              </a:rPr>
              <a:t>ILL performance of art libraries compares favorably to that of large, well-staffed academic libraries</a:t>
            </a:r>
            <a:endParaRPr lang="en-US" sz="4000">
              <a:ea typeface="+mn-lt"/>
              <a:cs typeface="+mn-lt"/>
            </a:endParaRPr>
          </a:p>
          <a:p>
            <a:pPr marL="0" indent="0">
              <a:buNone/>
            </a:pPr>
            <a:r>
              <a:rPr lang="en-US" sz="4000">
                <a:cs typeface="Calibri"/>
              </a:rPr>
              <a:t>Trust and reliability can trump distance</a:t>
            </a:r>
          </a:p>
          <a:p>
            <a:pPr marL="0" indent="0">
              <a:buNone/>
            </a:pPr>
            <a:r>
              <a:rPr lang="en-US" sz="4000">
                <a:solidFill>
                  <a:schemeClr val="bg1"/>
                </a:solidFill>
                <a:cs typeface="Calibri"/>
              </a:rPr>
              <a:t>Art libraries can deliver</a:t>
            </a:r>
          </a:p>
        </p:txBody>
      </p:sp>
      <p:sp>
        <p:nvSpPr>
          <p:cNvPr id="13" name="Title 1">
            <a:extLst>
              <a:ext uri="{FF2B5EF4-FFF2-40B4-BE49-F238E27FC236}">
                <a16:creationId xmlns:a16="http://schemas.microsoft.com/office/drawing/2014/main" id="{07ABDDA5-3B6F-0B43-2717-99E367A651B4}"/>
              </a:ext>
            </a:extLst>
          </p:cNvPr>
          <p:cNvSpPr>
            <a:spLocks noGrp="1"/>
          </p:cNvSpPr>
          <p:nvPr>
            <p:ph type="title"/>
          </p:nvPr>
        </p:nvSpPr>
        <p:spPr>
          <a:xfrm>
            <a:off x="428397" y="365125"/>
            <a:ext cx="11447853" cy="1356043"/>
          </a:xfrm>
        </p:spPr>
        <p:txBody>
          <a:bodyPr>
            <a:normAutofit/>
          </a:bodyPr>
          <a:lstStyle/>
          <a:p>
            <a:r>
              <a:rPr lang="en-US" b="1">
                <a:latin typeface="+mn-lt"/>
              </a:rPr>
              <a:t>Implications for collaborative partnerships </a:t>
            </a:r>
            <a:endParaRPr lang="en-US">
              <a:cs typeface="Calibri Light"/>
            </a:endParaRPr>
          </a:p>
        </p:txBody>
      </p:sp>
    </p:spTree>
    <p:extLst>
      <p:ext uri="{BB962C8B-B14F-4D97-AF65-F5344CB8AC3E}">
        <p14:creationId xmlns:p14="http://schemas.microsoft.com/office/powerpoint/2010/main" val="1138164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descr="Diagram&#10;&#10;Description automatically generated">
            <a:extLst>
              <a:ext uri="{FF2B5EF4-FFF2-40B4-BE49-F238E27FC236}">
                <a16:creationId xmlns:a16="http://schemas.microsoft.com/office/drawing/2014/main" id="{74D06383-A78F-5BEA-3F00-24E567D9F9D7}"/>
              </a:ext>
            </a:extLst>
          </p:cNvPr>
          <p:cNvPicPr>
            <a:picLocks noChangeAspect="1"/>
          </p:cNvPicPr>
          <p:nvPr/>
        </p:nvPicPr>
        <p:blipFill rotWithShape="1">
          <a:blip r:embed="rId3"/>
          <a:srcRect l="2988" r="961" b="162"/>
          <a:stretch/>
        </p:blipFill>
        <p:spPr>
          <a:xfrm>
            <a:off x="-49060" y="-140902"/>
            <a:ext cx="10567633" cy="7261445"/>
          </a:xfrm>
          <a:prstGeom prst="rect">
            <a:avLst/>
          </a:prstGeom>
        </p:spPr>
      </p:pic>
    </p:spTree>
    <p:extLst>
      <p:ext uri="{BB962C8B-B14F-4D97-AF65-F5344CB8AC3E}">
        <p14:creationId xmlns:p14="http://schemas.microsoft.com/office/powerpoint/2010/main" val="3825187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228B403-ADE0-47BD-9785-EAC1108E9D74}"/>
              </a:ext>
            </a:extLst>
          </p:cNvPr>
          <p:cNvSpPr/>
          <p:nvPr/>
        </p:nvSpPr>
        <p:spPr>
          <a:xfrm>
            <a:off x="2049778" y="2145635"/>
            <a:ext cx="5178159" cy="1436291"/>
          </a:xfrm>
          <a:prstGeom prst="rect">
            <a:avLst/>
          </a:prstGeom>
        </p:spPr>
        <p:txBody>
          <a:bodyPr wrap="square">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a:ln>
                  <a:noFill/>
                </a:ln>
                <a:solidFill>
                  <a:srgbClr val="1F497D"/>
                </a:solidFill>
                <a:effectLst/>
                <a:uLnTx/>
                <a:uFillTx/>
                <a:latin typeface="Arial"/>
                <a:ea typeface="+mn-ea"/>
                <a:cs typeface="+mn-cs"/>
              </a:rPr>
              <a:t>Dennis Massie</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srgbClr val="1F497D"/>
              </a:solidFill>
              <a:effectLst/>
              <a:uLnTx/>
              <a:uFillTx/>
              <a:latin typeface="Arial"/>
              <a:ea typeface="+mn-ea"/>
              <a:cs typeface="+mn-cs"/>
            </a:endParaRPr>
          </a:p>
        </p:txBody>
      </p:sp>
      <p:sp>
        <p:nvSpPr>
          <p:cNvPr id="8" name="Rectangle 7">
            <a:extLst>
              <a:ext uri="{FF2B5EF4-FFF2-40B4-BE49-F238E27FC236}">
                <a16:creationId xmlns:a16="http://schemas.microsoft.com/office/drawing/2014/main" id="{80E05199-C6E0-408F-BDD3-4E78F5884BA3}"/>
              </a:ext>
            </a:extLst>
          </p:cNvPr>
          <p:cNvSpPr/>
          <p:nvPr/>
        </p:nvSpPr>
        <p:spPr>
          <a:xfrm>
            <a:off x="5583731" y="4466985"/>
            <a:ext cx="5829620" cy="666786"/>
          </a:xfrm>
          <a:prstGeom prst="rect">
            <a:avLst/>
          </a:prstGeom>
        </p:spPr>
        <p:txBody>
          <a:bodyPr wrap="square">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a:ln>
                  <a:noFill/>
                </a:ln>
                <a:solidFill>
                  <a:srgbClr val="1F497D"/>
                </a:solidFill>
                <a:effectLst/>
                <a:uLnTx/>
                <a:uFillTx/>
                <a:latin typeface="Arial"/>
                <a:ea typeface="+mn-ea"/>
                <a:cs typeface="+mn-cs"/>
              </a:rPr>
              <a:t>Brian Lavoie</a:t>
            </a:r>
          </a:p>
        </p:txBody>
      </p:sp>
      <p:pic>
        <p:nvPicPr>
          <p:cNvPr id="10" name="Picture 9">
            <a:extLst>
              <a:ext uri="{FF2B5EF4-FFF2-40B4-BE49-F238E27FC236}">
                <a16:creationId xmlns:a16="http://schemas.microsoft.com/office/drawing/2014/main" id="{CE891AA3-1ADF-427B-874D-9E664691BA51}"/>
              </a:ext>
            </a:extLst>
          </p:cNvPr>
          <p:cNvPicPr>
            <a:picLocks noChangeAspect="1"/>
          </p:cNvPicPr>
          <p:nvPr/>
        </p:nvPicPr>
        <p:blipFill rotWithShape="1">
          <a:blip r:embed="rId3"/>
          <a:srcRect l="9826" r="14627"/>
          <a:stretch/>
        </p:blipFill>
        <p:spPr>
          <a:xfrm>
            <a:off x="5802086" y="2057162"/>
            <a:ext cx="1564342" cy="1982385"/>
          </a:xfrm>
          <a:prstGeom prst="rect">
            <a:avLst/>
          </a:prstGeom>
        </p:spPr>
      </p:pic>
      <p:sp>
        <p:nvSpPr>
          <p:cNvPr id="11" name="Rectangle 10">
            <a:extLst>
              <a:ext uri="{FF2B5EF4-FFF2-40B4-BE49-F238E27FC236}">
                <a16:creationId xmlns:a16="http://schemas.microsoft.com/office/drawing/2014/main" id="{B5204050-9C61-477F-88F2-E49D14AE38B5}"/>
              </a:ext>
            </a:extLst>
          </p:cNvPr>
          <p:cNvSpPr/>
          <p:nvPr/>
        </p:nvSpPr>
        <p:spPr>
          <a:xfrm>
            <a:off x="7366427" y="2145635"/>
            <a:ext cx="4571437" cy="666786"/>
          </a:xfrm>
          <a:prstGeom prst="rect">
            <a:avLst/>
          </a:prstGeom>
        </p:spPr>
        <p:txBody>
          <a:bodyPr wrap="square">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a:ln>
                  <a:noFill/>
                </a:ln>
                <a:solidFill>
                  <a:srgbClr val="1F497D"/>
                </a:solidFill>
                <a:effectLst/>
                <a:uLnTx/>
                <a:uFillTx/>
                <a:latin typeface="Arial"/>
                <a:ea typeface="+mn-ea"/>
                <a:cs typeface="+mn-cs"/>
              </a:rPr>
              <a:t>Chela Scott Weber</a:t>
            </a:r>
          </a:p>
        </p:txBody>
      </p:sp>
      <p:sp>
        <p:nvSpPr>
          <p:cNvPr id="12" name="Text Placeholder 14">
            <a:extLst>
              <a:ext uri="{FF2B5EF4-FFF2-40B4-BE49-F238E27FC236}">
                <a16:creationId xmlns:a16="http://schemas.microsoft.com/office/drawing/2014/main" id="{10064A42-ED21-48C2-A6A3-58A6CB17C875}"/>
              </a:ext>
            </a:extLst>
          </p:cNvPr>
          <p:cNvSpPr txBox="1">
            <a:spLocks/>
          </p:cNvSpPr>
          <p:nvPr/>
        </p:nvSpPr>
        <p:spPr>
          <a:xfrm>
            <a:off x="2110141" y="2726057"/>
            <a:ext cx="3125248" cy="1346779"/>
          </a:xfrm>
          <a:prstGeom prst="rect">
            <a:avLst/>
          </a:prstGeom>
        </p:spPr>
        <p:txBody>
          <a:bodyPr>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a:ea typeface="+mn-ea"/>
                <a:cs typeface="+mn-cs"/>
              </a:rPr>
              <a:t>Senior Program Officer, Resource Sharing</a:t>
            </a:r>
          </a:p>
        </p:txBody>
      </p:sp>
      <p:sp>
        <p:nvSpPr>
          <p:cNvPr id="13" name="Text Placeholder 14">
            <a:extLst>
              <a:ext uri="{FF2B5EF4-FFF2-40B4-BE49-F238E27FC236}">
                <a16:creationId xmlns:a16="http://schemas.microsoft.com/office/drawing/2014/main" id="{83F108ED-2628-4DD5-B902-16D79E9DCC9F}"/>
              </a:ext>
            </a:extLst>
          </p:cNvPr>
          <p:cNvSpPr txBox="1">
            <a:spLocks/>
          </p:cNvSpPr>
          <p:nvPr/>
        </p:nvSpPr>
        <p:spPr>
          <a:xfrm>
            <a:off x="7466117" y="2726060"/>
            <a:ext cx="4096933" cy="973465"/>
          </a:xfrm>
          <a:prstGeom prst="rect">
            <a:avLst/>
          </a:prstGeom>
        </p:spPr>
        <p:txBody>
          <a:bodyPr>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a:ea typeface="+mn-ea"/>
                <a:cs typeface="+mn-cs"/>
              </a:rPr>
              <a:t>Senior Program Officer, Archives and Special Collections</a:t>
            </a:r>
          </a:p>
        </p:txBody>
      </p:sp>
      <p:sp>
        <p:nvSpPr>
          <p:cNvPr id="14" name="Text Placeholder 14">
            <a:extLst>
              <a:ext uri="{FF2B5EF4-FFF2-40B4-BE49-F238E27FC236}">
                <a16:creationId xmlns:a16="http://schemas.microsoft.com/office/drawing/2014/main" id="{70EF5E83-FA45-4E07-8C2F-29821DB75D33}"/>
              </a:ext>
            </a:extLst>
          </p:cNvPr>
          <p:cNvSpPr txBox="1">
            <a:spLocks/>
          </p:cNvSpPr>
          <p:nvPr/>
        </p:nvSpPr>
        <p:spPr>
          <a:xfrm>
            <a:off x="5675941" y="5052725"/>
            <a:ext cx="5358332" cy="1078921"/>
          </a:xfrm>
          <a:prstGeom prst="rect">
            <a:avLst/>
          </a:prstGeom>
        </p:spPr>
        <p:txBody>
          <a:bodyPr>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a:ea typeface="+mn-ea"/>
                <a:cs typeface="+mn-cs"/>
              </a:rPr>
              <a:t>Senior Research Scientist</a:t>
            </a:r>
          </a:p>
        </p:txBody>
      </p:sp>
      <p:sp>
        <p:nvSpPr>
          <p:cNvPr id="15" name="TextBox 14">
            <a:extLst>
              <a:ext uri="{FF2B5EF4-FFF2-40B4-BE49-F238E27FC236}">
                <a16:creationId xmlns:a16="http://schemas.microsoft.com/office/drawing/2014/main" id="{418CA9D6-3C64-4F83-9AF8-E0C68EF9F193}"/>
              </a:ext>
            </a:extLst>
          </p:cNvPr>
          <p:cNvSpPr txBox="1"/>
          <p:nvPr/>
        </p:nvSpPr>
        <p:spPr>
          <a:xfrm>
            <a:off x="0" y="10926"/>
            <a:ext cx="12192000" cy="861775"/>
          </a:xfrm>
          <a:prstGeom prst="rect">
            <a:avLst/>
          </a:prstGeom>
          <a:solidFill>
            <a:schemeClr val="accent2">
              <a:lumMod val="75000"/>
            </a:schemeClr>
          </a:solidFill>
          <a:ln>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609585" marR="0" lvl="1" indent="0" algn="ctr" defTabSz="609585"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err="1">
                <a:ln>
                  <a:noFill/>
                </a:ln>
                <a:solidFill>
                  <a:prstClr val="white"/>
                </a:solidFill>
                <a:effectLst/>
                <a:uLnTx/>
                <a:uFillTx/>
                <a:latin typeface="Arial"/>
                <a:ea typeface="+mn-ea"/>
                <a:cs typeface="+mn-cs"/>
              </a:rPr>
              <a:t>OpArt</a:t>
            </a:r>
            <a:r>
              <a:rPr kumimoji="0" lang="en-US" sz="4800" b="0" i="0" u="none" strike="noStrike" kern="1200" cap="none" spc="0" normalizeH="0" baseline="0" noProof="0">
                <a:ln>
                  <a:noFill/>
                </a:ln>
                <a:solidFill>
                  <a:prstClr val="white"/>
                </a:solidFill>
                <a:effectLst/>
                <a:uLnTx/>
                <a:uFillTx/>
                <a:latin typeface="Arial"/>
                <a:ea typeface="+mn-ea"/>
                <a:cs typeface="+mn-cs"/>
              </a:rPr>
              <a:t> project team</a:t>
            </a:r>
          </a:p>
        </p:txBody>
      </p:sp>
      <p:pic>
        <p:nvPicPr>
          <p:cNvPr id="3" name="Picture 3">
            <a:extLst>
              <a:ext uri="{FF2B5EF4-FFF2-40B4-BE49-F238E27FC236}">
                <a16:creationId xmlns:a16="http://schemas.microsoft.com/office/drawing/2014/main" id="{05D0908C-FCD6-42B7-056A-56223206A444}"/>
              </a:ext>
            </a:extLst>
          </p:cNvPr>
          <p:cNvPicPr>
            <a:picLocks noChangeAspect="1"/>
          </p:cNvPicPr>
          <p:nvPr/>
        </p:nvPicPr>
        <p:blipFill>
          <a:blip r:embed="rId4"/>
          <a:stretch>
            <a:fillRect/>
          </a:stretch>
        </p:blipFill>
        <p:spPr>
          <a:xfrm>
            <a:off x="512806" y="2052625"/>
            <a:ext cx="1456040" cy="1970153"/>
          </a:xfrm>
          <a:prstGeom prst="rect">
            <a:avLst/>
          </a:prstGeom>
        </p:spPr>
      </p:pic>
      <p:pic>
        <p:nvPicPr>
          <p:cNvPr id="2" name="Picture 3">
            <a:extLst>
              <a:ext uri="{FF2B5EF4-FFF2-40B4-BE49-F238E27FC236}">
                <a16:creationId xmlns:a16="http://schemas.microsoft.com/office/drawing/2014/main" id="{9B401E0B-C233-47AE-80AF-128503AE98F0}"/>
              </a:ext>
            </a:extLst>
          </p:cNvPr>
          <p:cNvPicPr>
            <a:picLocks noChangeAspect="1"/>
          </p:cNvPicPr>
          <p:nvPr/>
        </p:nvPicPr>
        <p:blipFill rotWithShape="1">
          <a:blip r:embed="rId5"/>
          <a:srcRect l="33333" t="12206" r="2879" b="28069"/>
          <a:stretch/>
        </p:blipFill>
        <p:spPr>
          <a:xfrm>
            <a:off x="3800599" y="4257968"/>
            <a:ext cx="1670432" cy="2086544"/>
          </a:xfrm>
          <a:prstGeom prst="rect">
            <a:avLst/>
          </a:prstGeom>
        </p:spPr>
      </p:pic>
    </p:spTree>
    <p:extLst>
      <p:ext uri="{BB962C8B-B14F-4D97-AF65-F5344CB8AC3E}">
        <p14:creationId xmlns:p14="http://schemas.microsoft.com/office/powerpoint/2010/main" val="3317918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0666D17-6CDE-2349-B148-9FEE7C9453E5}"/>
              </a:ext>
            </a:extLst>
          </p:cNvPr>
          <p:cNvSpPr>
            <a:spLocks noGrp="1"/>
          </p:cNvSpPr>
          <p:nvPr>
            <p:ph type="body" sz="quarter" idx="10"/>
          </p:nvPr>
        </p:nvSpPr>
        <p:spPr/>
        <p:txBody>
          <a:bodyPr/>
          <a:lstStyle/>
          <a:p>
            <a:r>
              <a:rPr lang="en-US"/>
              <a:t>Next Steps</a:t>
            </a:r>
          </a:p>
        </p:txBody>
      </p:sp>
      <p:sp>
        <p:nvSpPr>
          <p:cNvPr id="3" name="Text Placeholder 2">
            <a:extLst>
              <a:ext uri="{FF2B5EF4-FFF2-40B4-BE49-F238E27FC236}">
                <a16:creationId xmlns:a16="http://schemas.microsoft.com/office/drawing/2014/main" id="{BB8C91D7-02D5-A84C-A4B6-4DDF29CB5F28}"/>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B2521204-C2C4-2C40-8144-C02B2F84F710}"/>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94771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DA0AE94-64D4-48DE-91A2-719BB18D6DDB}"/>
              </a:ext>
            </a:extLst>
          </p:cNvPr>
          <p:cNvSpPr>
            <a:spLocks noGrp="1"/>
          </p:cNvSpPr>
          <p:nvPr>
            <p:ph type="body" sz="quarter" idx="13"/>
          </p:nvPr>
        </p:nvSpPr>
        <p:spPr/>
        <p:txBody>
          <a:bodyPr vert="horz" lIns="91440" tIns="45720" rIns="91440" bIns="45720" anchor="t"/>
          <a:lstStyle/>
          <a:p>
            <a:r>
              <a:rPr lang="en-US"/>
              <a:t>OpArt next steps</a:t>
            </a:r>
          </a:p>
        </p:txBody>
      </p:sp>
      <p:sp>
        <p:nvSpPr>
          <p:cNvPr id="3" name="Text Placeholder 2">
            <a:extLst>
              <a:ext uri="{FF2B5EF4-FFF2-40B4-BE49-F238E27FC236}">
                <a16:creationId xmlns:a16="http://schemas.microsoft.com/office/drawing/2014/main" id="{5067E5C1-55B8-4BB6-B190-0AF319F3FC01}"/>
              </a:ext>
            </a:extLst>
          </p:cNvPr>
          <p:cNvSpPr>
            <a:spLocks noGrp="1"/>
          </p:cNvSpPr>
          <p:nvPr>
            <p:ph type="body" sz="quarter" idx="12"/>
          </p:nvPr>
        </p:nvSpPr>
        <p:spPr>
          <a:xfrm>
            <a:off x="526517" y="1372996"/>
            <a:ext cx="5798939" cy="4475171"/>
          </a:xfrm>
        </p:spPr>
        <p:txBody>
          <a:bodyPr vert="horz" lIns="91440" tIns="45720" rIns="91440" bIns="45720" anchor="t"/>
          <a:lstStyle/>
          <a:p>
            <a:pPr marL="456565" indent="-456565"/>
            <a:r>
              <a:rPr lang="en-US">
                <a:cs typeface="Arial"/>
              </a:rPr>
              <a:t>Publish first report on collective collections and ILL data analysis</a:t>
            </a:r>
          </a:p>
          <a:p>
            <a:pPr marL="456565" indent="-456565"/>
            <a:r>
              <a:rPr lang="en-US"/>
              <a:t>Synthesize and report out on partnership case studies in report two</a:t>
            </a:r>
            <a:endParaRPr lang="en-US">
              <a:cs typeface="Arial"/>
            </a:endParaRPr>
          </a:p>
          <a:p>
            <a:pPr marL="456565" indent="-456565"/>
            <a:r>
              <a:rPr lang="en-US"/>
              <a:t>Identify areas for action and further study </a:t>
            </a:r>
            <a:endParaRPr lang="en-US">
              <a:cs typeface="Arial"/>
            </a:endParaRPr>
          </a:p>
        </p:txBody>
      </p:sp>
      <p:pic>
        <p:nvPicPr>
          <p:cNvPr id="5" name="Picture 4" descr="A picture containing ground, outdoor, tree, plant&#10;&#10;Description automatically generated">
            <a:extLst>
              <a:ext uri="{FF2B5EF4-FFF2-40B4-BE49-F238E27FC236}">
                <a16:creationId xmlns:a16="http://schemas.microsoft.com/office/drawing/2014/main" id="{804B8F79-7940-4A14-957D-C4C3082D8633}"/>
              </a:ext>
            </a:extLst>
          </p:cNvPr>
          <p:cNvPicPr>
            <a:picLocks noChangeAspect="1"/>
          </p:cNvPicPr>
          <p:nvPr/>
        </p:nvPicPr>
        <p:blipFill>
          <a:blip r:embed="rId3"/>
          <a:stretch>
            <a:fillRect/>
          </a:stretch>
        </p:blipFill>
        <p:spPr>
          <a:xfrm>
            <a:off x="7147862" y="2077"/>
            <a:ext cx="4630852" cy="6246550"/>
          </a:xfrm>
          <a:prstGeom prst="rect">
            <a:avLst/>
          </a:prstGeom>
        </p:spPr>
      </p:pic>
    </p:spTree>
    <p:extLst>
      <p:ext uri="{BB962C8B-B14F-4D97-AF65-F5344CB8AC3E}">
        <p14:creationId xmlns:p14="http://schemas.microsoft.com/office/powerpoint/2010/main" val="1396166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63A2EC6-5BBF-6648-9A01-FA377A7E81D1}"/>
              </a:ext>
            </a:extLst>
          </p:cNvPr>
          <p:cNvSpPr txBox="1"/>
          <p:nvPr/>
        </p:nvSpPr>
        <p:spPr>
          <a:xfrm>
            <a:off x="838200" y="963877"/>
            <a:ext cx="3494362" cy="4930246"/>
          </a:xfrm>
          <a:prstGeom prst="rect">
            <a:avLst/>
          </a:prstGeom>
        </p:spPr>
        <p:txBody>
          <a:bodyPr vert="horz" lIns="91440" tIns="45720" rIns="91440" bIns="45720" rtlCol="0" anchor="ctr">
            <a:normAutofit/>
          </a:bodyPr>
          <a:lstStyle/>
          <a:p>
            <a:pPr algn="r">
              <a:lnSpc>
                <a:spcPct val="90000"/>
              </a:lnSpc>
              <a:spcBef>
                <a:spcPct val="0"/>
              </a:spcBef>
              <a:spcAft>
                <a:spcPts val="600"/>
              </a:spcAft>
            </a:pPr>
            <a:endParaRPr lang="en-US" sz="4400">
              <a:solidFill>
                <a:schemeClr val="accent1"/>
              </a:solidFill>
              <a:latin typeface="+mj-lt"/>
              <a:ea typeface="+mj-ea"/>
              <a:cs typeface="+mj-cs"/>
            </a:endParaRPr>
          </a:p>
        </p:txBody>
      </p:sp>
      <p:sp>
        <p:nvSpPr>
          <p:cNvPr id="3" name="TextBox 2">
            <a:extLst>
              <a:ext uri="{FF2B5EF4-FFF2-40B4-BE49-F238E27FC236}">
                <a16:creationId xmlns:a16="http://schemas.microsoft.com/office/drawing/2014/main" id="{0A6D8D2D-B1A9-6D4C-8777-6DFA14F19A30}"/>
              </a:ext>
            </a:extLst>
          </p:cNvPr>
          <p:cNvSpPr txBox="1"/>
          <p:nvPr/>
        </p:nvSpPr>
        <p:spPr>
          <a:xfrm>
            <a:off x="3990311" y="756059"/>
            <a:ext cx="7980016" cy="5345882"/>
          </a:xfrm>
          <a:prstGeom prst="rect">
            <a:avLst/>
          </a:prstGeom>
        </p:spPr>
        <p:txBody>
          <a:bodyPr vert="horz" lIns="91440" tIns="45720" rIns="91440" bIns="45720" rtlCol="0" anchor="ctr">
            <a:normAutofit/>
          </a:bodyPr>
          <a:lstStyle/>
          <a:p>
            <a:pPr lvl="1" indent="-228600">
              <a:lnSpc>
                <a:spcPct val="90000"/>
              </a:lnSpc>
              <a:spcAft>
                <a:spcPts val="600"/>
              </a:spcAft>
              <a:buFont typeface="Arial" panose="020B0604020202020204" pitchFamily="34" charset="0"/>
              <a:buChar char="•"/>
            </a:pPr>
            <a:r>
              <a:rPr lang="en-US" sz="3000"/>
              <a:t>Look for updates on our project page </a:t>
            </a:r>
            <a:r>
              <a:rPr lang="en-US" sz="3000" b="1">
                <a:ea typeface="+mn-lt"/>
                <a:cs typeface="+mn-lt"/>
                <a:hlinkClick r:id="rId3"/>
              </a:rPr>
              <a:t>oc.lc/art-collective-collection</a:t>
            </a:r>
            <a:r>
              <a:rPr lang="en-US" sz="3000" b="1">
                <a:ea typeface="+mn-lt"/>
                <a:cs typeface="+mn-lt"/>
              </a:rPr>
              <a:t> </a:t>
            </a:r>
            <a:endParaRPr lang="en-US" b="1">
              <a:ea typeface="+mn-lt"/>
              <a:cs typeface="+mn-lt"/>
            </a:endParaRPr>
          </a:p>
          <a:p>
            <a:pPr>
              <a:lnSpc>
                <a:spcPct val="90000"/>
              </a:lnSpc>
              <a:spcAft>
                <a:spcPts val="600"/>
              </a:spcAft>
            </a:pPr>
            <a:endParaRPr lang="en-US" sz="3200"/>
          </a:p>
          <a:p>
            <a:pPr lvl="1" indent="-228600">
              <a:lnSpc>
                <a:spcPct val="90000"/>
              </a:lnSpc>
              <a:spcAft>
                <a:spcPts val="600"/>
              </a:spcAft>
              <a:buFont typeface="Arial" panose="020B0604020202020204" pitchFamily="34" charset="0"/>
              <a:buChar char="•"/>
            </a:pPr>
            <a:r>
              <a:rPr lang="en-US" sz="3000"/>
              <a:t>Watch for new posts on Hanging Together </a:t>
            </a:r>
            <a:r>
              <a:rPr lang="en-US" sz="3200" b="1">
                <a:hlinkClick r:id="rId4"/>
              </a:rPr>
              <a:t>https://hangingtogether.org/</a:t>
            </a:r>
            <a:r>
              <a:rPr lang="en-US" sz="3200" b="1"/>
              <a:t> </a:t>
            </a:r>
          </a:p>
          <a:p>
            <a:pPr lvl="1" indent="-228600">
              <a:lnSpc>
                <a:spcPct val="90000"/>
              </a:lnSpc>
              <a:spcAft>
                <a:spcPts val="600"/>
              </a:spcAft>
              <a:buFont typeface="Arial" panose="020B0604020202020204" pitchFamily="34" charset="0"/>
              <a:buChar char="•"/>
            </a:pPr>
            <a:endParaRPr lang="en-US" sz="3200">
              <a:cs typeface="Arial"/>
            </a:endParaRPr>
          </a:p>
          <a:p>
            <a:pPr lvl="1" indent="-228600">
              <a:lnSpc>
                <a:spcPct val="90000"/>
              </a:lnSpc>
              <a:spcAft>
                <a:spcPts val="600"/>
              </a:spcAft>
              <a:buFont typeface="Arial" panose="020B0604020202020204" pitchFamily="34" charset="0"/>
              <a:buChar char="•"/>
            </a:pPr>
            <a:r>
              <a:rPr lang="en-US" sz="3200"/>
              <a:t>Email Us! </a:t>
            </a:r>
            <a:endParaRPr lang="en-US" sz="3200" b="1">
              <a:solidFill>
                <a:srgbClr val="00AFD7"/>
              </a:solidFill>
            </a:endParaRPr>
          </a:p>
          <a:p>
            <a:pPr marL="228600" lvl="1">
              <a:lnSpc>
                <a:spcPct val="90000"/>
              </a:lnSpc>
              <a:spcAft>
                <a:spcPts val="600"/>
              </a:spcAft>
            </a:pPr>
            <a:r>
              <a:rPr lang="en-US" sz="3200"/>
              <a:t>  Brian </a:t>
            </a:r>
            <a:r>
              <a:rPr lang="en-US" sz="3200">
                <a:hlinkClick r:id="rId5"/>
              </a:rPr>
              <a:t>lavoie@oclc.org</a:t>
            </a:r>
            <a:endParaRPr lang="en-US" sz="3200">
              <a:solidFill>
                <a:srgbClr val="00AFD7"/>
              </a:solidFill>
            </a:endParaRPr>
          </a:p>
          <a:p>
            <a:pPr marL="228600" lvl="1">
              <a:lnSpc>
                <a:spcPct val="90000"/>
              </a:lnSpc>
              <a:spcAft>
                <a:spcPts val="600"/>
              </a:spcAft>
            </a:pPr>
            <a:r>
              <a:rPr lang="en-US" sz="3200"/>
              <a:t>  Chela </a:t>
            </a:r>
            <a:r>
              <a:rPr lang="en-US" sz="3200">
                <a:hlinkClick r:id="rId6"/>
              </a:rPr>
              <a:t>weberc@oclc.org</a:t>
            </a:r>
            <a:r>
              <a:rPr lang="en-US" sz="3200"/>
              <a:t> </a:t>
            </a:r>
          </a:p>
          <a:p>
            <a:pPr marL="228600" lvl="1">
              <a:lnSpc>
                <a:spcPct val="90000"/>
              </a:lnSpc>
              <a:spcAft>
                <a:spcPts val="600"/>
              </a:spcAft>
            </a:pPr>
            <a:r>
              <a:rPr lang="en-US" sz="3200">
                <a:ea typeface="+mn-lt"/>
                <a:cs typeface="+mn-lt"/>
              </a:rPr>
              <a:t>  Dennis </a:t>
            </a:r>
            <a:r>
              <a:rPr lang="en-US" sz="3200">
                <a:ea typeface="+mn-lt"/>
                <a:cs typeface="+mn-lt"/>
                <a:hlinkClick r:id="rId7"/>
              </a:rPr>
              <a:t>massied@oclc.org</a:t>
            </a:r>
            <a:r>
              <a:rPr lang="en-US" sz="3200">
                <a:ea typeface="+mn-lt"/>
                <a:cs typeface="+mn-lt"/>
              </a:rPr>
              <a:t> </a:t>
            </a:r>
            <a:endParaRPr lang="en-US" sz="3200" b="1">
              <a:solidFill>
                <a:schemeClr val="accent1"/>
              </a:solidFill>
              <a:cs typeface="Arial"/>
            </a:endParaRPr>
          </a:p>
          <a:p>
            <a:pPr marL="228600" lvl="1">
              <a:lnSpc>
                <a:spcPct val="90000"/>
              </a:lnSpc>
              <a:spcAft>
                <a:spcPts val="600"/>
              </a:spcAft>
            </a:pPr>
            <a:endParaRPr lang="en-US" sz="3200" b="1">
              <a:solidFill>
                <a:srgbClr val="000000"/>
              </a:solidFill>
              <a:cs typeface="Arial"/>
            </a:endParaRPr>
          </a:p>
        </p:txBody>
      </p:sp>
      <p:pic>
        <p:nvPicPr>
          <p:cNvPr id="4" name="Picture 3">
            <a:extLst>
              <a:ext uri="{FF2B5EF4-FFF2-40B4-BE49-F238E27FC236}">
                <a16:creationId xmlns:a16="http://schemas.microsoft.com/office/drawing/2014/main" id="{1454EDC7-BCF1-C444-BB28-8780EFCFEC08}"/>
              </a:ext>
            </a:extLst>
          </p:cNvPr>
          <p:cNvPicPr>
            <a:picLocks noChangeAspect="1"/>
          </p:cNvPicPr>
          <p:nvPr/>
        </p:nvPicPr>
        <p:blipFill rotWithShape="1">
          <a:blip r:embed="rId8">
            <a:lum bright="-100000" contrast="-70000"/>
          </a:blip>
          <a:srcRect l="-16615" t="-8437" r="-16615" b="-8437"/>
          <a:stretch/>
        </p:blipFill>
        <p:spPr>
          <a:xfrm>
            <a:off x="1087785" y="1331353"/>
            <a:ext cx="2270285" cy="1911926"/>
          </a:xfrm>
          <a:prstGeom prst="rect">
            <a:avLst/>
          </a:prstGeom>
        </p:spPr>
      </p:pic>
      <p:sp>
        <p:nvSpPr>
          <p:cNvPr id="5" name="TextBox 4">
            <a:extLst>
              <a:ext uri="{FF2B5EF4-FFF2-40B4-BE49-F238E27FC236}">
                <a16:creationId xmlns:a16="http://schemas.microsoft.com/office/drawing/2014/main" id="{BABCAFD2-A074-1C48-9EC8-AFCAD94808C9}"/>
              </a:ext>
            </a:extLst>
          </p:cNvPr>
          <p:cNvSpPr txBox="1"/>
          <p:nvPr/>
        </p:nvSpPr>
        <p:spPr>
          <a:xfrm>
            <a:off x="671945" y="3429000"/>
            <a:ext cx="3068781" cy="707886"/>
          </a:xfrm>
          <a:prstGeom prst="rect">
            <a:avLst/>
          </a:prstGeom>
          <a:noFill/>
        </p:spPr>
        <p:txBody>
          <a:bodyPr wrap="square" lIns="91440" tIns="45720" rIns="91440" bIns="45720" rtlCol="0" anchor="t">
            <a:spAutoFit/>
          </a:bodyPr>
          <a:lstStyle/>
          <a:p>
            <a:pPr algn="ctr"/>
            <a:r>
              <a:rPr lang="en-US" sz="4000" b="1"/>
              <a:t>Questions?</a:t>
            </a:r>
            <a:endParaRPr lang="en-US" sz="4000" b="1">
              <a:cs typeface="Arial"/>
            </a:endParaRPr>
          </a:p>
        </p:txBody>
      </p:sp>
    </p:spTree>
    <p:extLst>
      <p:ext uri="{BB962C8B-B14F-4D97-AF65-F5344CB8AC3E}">
        <p14:creationId xmlns:p14="http://schemas.microsoft.com/office/powerpoint/2010/main" val="1559893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3"/>
          </p:nvPr>
        </p:nvSpPr>
        <p:spPr/>
        <p:txBody>
          <a:bodyPr/>
          <a:lstStyle/>
          <a:p>
            <a:r>
              <a:rPr lang="en-US">
                <a:solidFill>
                  <a:schemeClr val="accent5">
                    <a:lumMod val="50000"/>
                  </a:schemeClr>
                </a:solidFill>
              </a:rPr>
              <a:t>Advisory Group</a:t>
            </a:r>
          </a:p>
        </p:txBody>
      </p:sp>
      <p:sp>
        <p:nvSpPr>
          <p:cNvPr id="8" name="Text Placeholder 7"/>
          <p:cNvSpPr>
            <a:spLocks noGrp="1"/>
          </p:cNvSpPr>
          <p:nvPr>
            <p:ph type="body" sz="quarter" idx="12"/>
          </p:nvPr>
        </p:nvSpPr>
        <p:spPr>
          <a:xfrm>
            <a:off x="371959" y="1372996"/>
            <a:ext cx="11334620" cy="4744775"/>
          </a:xfrm>
        </p:spPr>
        <p:txBody>
          <a:bodyPr vert="horz" lIns="121920" tIns="60960" rIns="121920" bIns="60960" rtlCol="0" anchor="t">
            <a:normAutofit fontScale="92500" lnSpcReduction="10000"/>
          </a:bodyPr>
          <a:lstStyle/>
          <a:p>
            <a:pPr marL="0" indent="0">
              <a:lnSpc>
                <a:spcPct val="150000"/>
              </a:lnSpc>
              <a:spcBef>
                <a:spcPts val="0"/>
              </a:spcBef>
              <a:buNone/>
            </a:pPr>
            <a:r>
              <a:rPr lang="en-US" sz="2800" b="1">
                <a:latin typeface="Calibri"/>
                <a:ea typeface="Times New Roman" panose="02020603050405020304" pitchFamily="18" charset="0"/>
                <a:cs typeface="Calibri"/>
              </a:rPr>
              <a:t>Jon Evans</a:t>
            </a:r>
            <a:r>
              <a:rPr lang="en-US" sz="2800">
                <a:latin typeface="Calibri"/>
                <a:ea typeface="Times New Roman" panose="02020603050405020304" pitchFamily="18" charset="0"/>
                <a:cs typeface="Calibri"/>
              </a:rPr>
              <a:t>, Museum of Fine Arts, Houston</a:t>
            </a:r>
            <a:endParaRPr lang="en-US" sz="2800">
              <a:latin typeface="Times New Roman"/>
              <a:ea typeface="Calibri" panose="020F0502020204030204" pitchFamily="34" charset="0"/>
              <a:cs typeface="Calibri"/>
            </a:endParaRPr>
          </a:p>
          <a:p>
            <a:pPr marL="0" indent="0">
              <a:lnSpc>
                <a:spcPct val="150000"/>
              </a:lnSpc>
              <a:spcBef>
                <a:spcPts val="0"/>
              </a:spcBef>
              <a:buNone/>
            </a:pPr>
            <a:r>
              <a:rPr lang="en-US" sz="2800" b="1">
                <a:latin typeface="Calibri"/>
                <a:ea typeface="Times New Roman" panose="02020603050405020304" pitchFamily="18" charset="0"/>
                <a:cs typeface="Calibri"/>
              </a:rPr>
              <a:t>Rebecca Friedman</a:t>
            </a:r>
            <a:r>
              <a:rPr lang="en-US" sz="2800">
                <a:latin typeface="Calibri"/>
                <a:ea typeface="Times New Roman" panose="02020603050405020304" pitchFamily="18" charset="0"/>
                <a:cs typeface="Calibri"/>
              </a:rPr>
              <a:t>, Marquand Library, Princeton University</a:t>
            </a:r>
            <a:endParaRPr lang="en-US" sz="2800">
              <a:latin typeface="Times New Roman"/>
              <a:ea typeface="Calibri" panose="020F0502020204030204" pitchFamily="34" charset="0"/>
              <a:cs typeface="Calibri"/>
            </a:endParaRPr>
          </a:p>
          <a:p>
            <a:pPr marL="0" indent="0">
              <a:lnSpc>
                <a:spcPct val="150000"/>
              </a:lnSpc>
              <a:spcBef>
                <a:spcPts val="0"/>
              </a:spcBef>
              <a:buNone/>
            </a:pPr>
            <a:r>
              <a:rPr lang="en-US" sz="2800" b="1">
                <a:latin typeface="Calibri"/>
                <a:ea typeface="Times New Roman" panose="02020603050405020304" pitchFamily="18" charset="0"/>
                <a:cs typeface="Calibri"/>
              </a:rPr>
              <a:t>Roger Lawson</a:t>
            </a:r>
            <a:r>
              <a:rPr lang="en-US" sz="2800">
                <a:latin typeface="Calibri"/>
                <a:ea typeface="Times New Roman" panose="02020603050405020304" pitchFamily="18" charset="0"/>
                <a:cs typeface="Calibri"/>
              </a:rPr>
              <a:t>, National Gallery of Art </a:t>
            </a:r>
            <a:endParaRPr lang="en-US" sz="2800">
              <a:latin typeface="Times New Roman"/>
              <a:ea typeface="Calibri" panose="020F0502020204030204" pitchFamily="34" charset="0"/>
            </a:endParaRPr>
          </a:p>
          <a:p>
            <a:pPr marL="0" indent="0">
              <a:lnSpc>
                <a:spcPct val="150000"/>
              </a:lnSpc>
              <a:spcBef>
                <a:spcPts val="0"/>
              </a:spcBef>
              <a:buNone/>
            </a:pPr>
            <a:r>
              <a:rPr lang="en-US" sz="2800" b="1">
                <a:latin typeface="Calibri"/>
                <a:ea typeface="Times New Roman" panose="02020603050405020304" pitchFamily="18" charset="0"/>
                <a:cs typeface="Calibri"/>
              </a:rPr>
              <a:t>Autumn Mather</a:t>
            </a:r>
            <a:r>
              <a:rPr lang="en-US" sz="2800">
                <a:latin typeface="Calibri"/>
                <a:ea typeface="Times New Roman" panose="02020603050405020304" pitchFamily="18" charset="0"/>
                <a:cs typeface="Calibri"/>
              </a:rPr>
              <a:t>, Art Institute of Chicago</a:t>
            </a:r>
            <a:endParaRPr lang="en-US" sz="2800">
              <a:latin typeface="Times New Roman"/>
              <a:ea typeface="Calibri" panose="020F0502020204030204" pitchFamily="34" charset="0"/>
              <a:cs typeface="Calibri"/>
            </a:endParaRPr>
          </a:p>
          <a:p>
            <a:pPr marL="0" indent="0">
              <a:lnSpc>
                <a:spcPct val="150000"/>
              </a:lnSpc>
              <a:spcBef>
                <a:spcPts val="0"/>
              </a:spcBef>
              <a:buNone/>
            </a:pPr>
            <a:r>
              <a:rPr lang="en-US" sz="2800" b="1">
                <a:latin typeface="Calibri"/>
                <a:ea typeface="+mn-lt"/>
                <a:cs typeface="Calibri"/>
              </a:rPr>
              <a:t>Keli Rylance</a:t>
            </a:r>
            <a:r>
              <a:rPr lang="en-US" sz="2800">
                <a:latin typeface="Calibri"/>
                <a:ea typeface="+mn-lt"/>
                <a:cs typeface="Calibri"/>
              </a:rPr>
              <a:t>, Saint Louis Art Museum</a:t>
            </a:r>
            <a:endParaRPr lang="en-US" sz="2800">
              <a:ea typeface="+mn-lt"/>
              <a:cs typeface="+mn-lt"/>
            </a:endParaRPr>
          </a:p>
          <a:p>
            <a:pPr marL="0" indent="0">
              <a:lnSpc>
                <a:spcPct val="150000"/>
              </a:lnSpc>
              <a:spcBef>
                <a:spcPts val="0"/>
              </a:spcBef>
              <a:buNone/>
            </a:pPr>
            <a:r>
              <a:rPr lang="en-US" sz="2800" b="1">
                <a:latin typeface="Calibri"/>
                <a:ea typeface="Times New Roman" panose="02020603050405020304" pitchFamily="18" charset="0"/>
                <a:cs typeface="Calibri"/>
              </a:rPr>
              <a:t>Lori Salmon</a:t>
            </a:r>
            <a:r>
              <a:rPr lang="en-US" sz="2800">
                <a:latin typeface="Calibri"/>
                <a:ea typeface="Times New Roman" panose="02020603050405020304" pitchFamily="18" charset="0"/>
                <a:cs typeface="Calibri"/>
              </a:rPr>
              <a:t>, Institute of Fine Arts, New York University</a:t>
            </a:r>
            <a:endParaRPr lang="en-US" sz="2800">
              <a:latin typeface="Times New Roman"/>
              <a:ea typeface="Calibri" panose="020F0502020204030204" pitchFamily="34" charset="0"/>
              <a:cs typeface="Calibri"/>
            </a:endParaRPr>
          </a:p>
          <a:p>
            <a:pPr marL="0" indent="0">
              <a:lnSpc>
                <a:spcPct val="150000"/>
              </a:lnSpc>
              <a:spcBef>
                <a:spcPts val="0"/>
              </a:spcBef>
              <a:buNone/>
            </a:pPr>
            <a:r>
              <a:rPr lang="en-US" sz="2800" b="1">
                <a:latin typeface="Calibri"/>
                <a:ea typeface="Times New Roman" panose="02020603050405020304" pitchFamily="18" charset="0"/>
                <a:cs typeface="Calibri"/>
              </a:rPr>
              <a:t>Kathleen Salomon</a:t>
            </a:r>
            <a:r>
              <a:rPr lang="en-US" sz="2800">
                <a:latin typeface="Calibri"/>
                <a:ea typeface="Times New Roman" panose="02020603050405020304" pitchFamily="18" charset="0"/>
                <a:cs typeface="Calibri"/>
              </a:rPr>
              <a:t>, Getty Research Institute</a:t>
            </a:r>
            <a:endParaRPr lang="en-US" sz="2800">
              <a:latin typeface="Times New Roman"/>
              <a:ea typeface="Calibri" panose="020F0502020204030204" pitchFamily="34" charset="0"/>
              <a:cs typeface="Calibri"/>
            </a:endParaRPr>
          </a:p>
          <a:p>
            <a:pPr marL="0" indent="0">
              <a:lnSpc>
                <a:spcPct val="150000"/>
              </a:lnSpc>
              <a:spcBef>
                <a:spcPts val="0"/>
              </a:spcBef>
              <a:buNone/>
            </a:pPr>
            <a:r>
              <a:rPr lang="en-US" sz="2800" b="1">
                <a:latin typeface="Calibri"/>
                <a:ea typeface="Times New Roman" panose="02020603050405020304" pitchFamily="18" charset="0"/>
                <a:cs typeface="Calibri"/>
              </a:rPr>
              <a:t>Tony White</a:t>
            </a:r>
            <a:r>
              <a:rPr lang="en-US" sz="2800">
                <a:latin typeface="Calibri"/>
                <a:ea typeface="Times New Roman" panose="02020603050405020304" pitchFamily="18" charset="0"/>
                <a:cs typeface="Calibri"/>
              </a:rPr>
              <a:t>, OCAD University</a:t>
            </a:r>
            <a:endParaRPr lang="en-US" sz="2800">
              <a:latin typeface="Calibri"/>
              <a:ea typeface="Calibri" panose="020F0502020204030204" pitchFamily="34" charset="0"/>
              <a:cs typeface="Calibri"/>
            </a:endParaRPr>
          </a:p>
        </p:txBody>
      </p:sp>
    </p:spTree>
    <p:extLst>
      <p:ext uri="{BB962C8B-B14F-4D97-AF65-F5344CB8AC3E}">
        <p14:creationId xmlns:p14="http://schemas.microsoft.com/office/powerpoint/2010/main" val="3964866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D0B284A-E37F-054A-9D8B-6156630BF3B9}"/>
              </a:ext>
            </a:extLst>
          </p:cNvPr>
          <p:cNvSpPr>
            <a:spLocks noGrp="1"/>
          </p:cNvSpPr>
          <p:nvPr>
            <p:ph type="body" sz="quarter" idx="10"/>
          </p:nvPr>
        </p:nvSpPr>
        <p:spPr/>
        <p:txBody>
          <a:bodyPr/>
          <a:lstStyle/>
          <a:p>
            <a:r>
              <a:rPr lang="en-US"/>
              <a:t>Op Art: Collection Analysis</a:t>
            </a:r>
          </a:p>
        </p:txBody>
      </p:sp>
      <p:sp>
        <p:nvSpPr>
          <p:cNvPr id="3" name="Text Placeholder 2">
            <a:extLst>
              <a:ext uri="{FF2B5EF4-FFF2-40B4-BE49-F238E27FC236}">
                <a16:creationId xmlns:a16="http://schemas.microsoft.com/office/drawing/2014/main" id="{AA941063-85D5-5E46-A9E5-57B05E048BBC}"/>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FEAA49D8-2BE5-1649-A21D-78134A01E7D0}"/>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4282129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4464F0-9DB2-49B8-9E26-E706D2AC66A8}"/>
              </a:ext>
            </a:extLst>
          </p:cNvPr>
          <p:cNvSpPr>
            <a:spLocks noGrp="1"/>
          </p:cNvSpPr>
          <p:nvPr>
            <p:ph type="body" sz="quarter" idx="13"/>
          </p:nvPr>
        </p:nvSpPr>
        <p:spPr>
          <a:xfrm>
            <a:off x="116284" y="170868"/>
            <a:ext cx="11252197" cy="915256"/>
          </a:xfrm>
        </p:spPr>
        <p:txBody>
          <a:bodyPr/>
          <a:lstStyle/>
          <a:p>
            <a:r>
              <a:rPr lang="en-US" sz="4267"/>
              <a:t>Collective collection analysis</a:t>
            </a:r>
          </a:p>
        </p:txBody>
      </p:sp>
      <p:sp>
        <p:nvSpPr>
          <p:cNvPr id="4" name="Cloud 3">
            <a:extLst>
              <a:ext uri="{FF2B5EF4-FFF2-40B4-BE49-F238E27FC236}">
                <a16:creationId xmlns:a16="http://schemas.microsoft.com/office/drawing/2014/main" id="{A5ECAA7C-F8A6-4160-BDC6-1536E3C1F464}"/>
              </a:ext>
            </a:extLst>
          </p:cNvPr>
          <p:cNvSpPr/>
          <p:nvPr/>
        </p:nvSpPr>
        <p:spPr>
          <a:xfrm>
            <a:off x="553251" y="1434352"/>
            <a:ext cx="3975207" cy="2653555"/>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a:ea typeface="+mn-ea"/>
                <a:cs typeface="+mn-cs"/>
              </a:rPr>
              <a:t>Art Research</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a:ea typeface="+mn-ea"/>
                <a:cs typeface="+mn-cs"/>
              </a:rPr>
              <a:t>Collective Collection</a:t>
            </a:r>
          </a:p>
        </p:txBody>
      </p:sp>
      <p:sp>
        <p:nvSpPr>
          <p:cNvPr id="5" name="Arrow: Right 4">
            <a:extLst>
              <a:ext uri="{FF2B5EF4-FFF2-40B4-BE49-F238E27FC236}">
                <a16:creationId xmlns:a16="http://schemas.microsoft.com/office/drawing/2014/main" id="{9643DB9C-1B67-461F-8153-20CAF480A14C}"/>
              </a:ext>
            </a:extLst>
          </p:cNvPr>
          <p:cNvSpPr/>
          <p:nvPr/>
        </p:nvSpPr>
        <p:spPr>
          <a:xfrm>
            <a:off x="4894731" y="2366681"/>
            <a:ext cx="1106500" cy="297116"/>
          </a:xfrm>
          <a:prstGeom prst="rightArrow">
            <a:avLst/>
          </a:prstGeom>
          <a:solidFill>
            <a:schemeClr val="accent5"/>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sp>
        <p:nvSpPr>
          <p:cNvPr id="6" name="Rectangle 5">
            <a:extLst>
              <a:ext uri="{FF2B5EF4-FFF2-40B4-BE49-F238E27FC236}">
                <a16:creationId xmlns:a16="http://schemas.microsoft.com/office/drawing/2014/main" id="{AA3504E5-E345-4C48-95A8-2CF3F96CA609}"/>
              </a:ext>
            </a:extLst>
          </p:cNvPr>
          <p:cNvSpPr/>
          <p:nvPr/>
        </p:nvSpPr>
        <p:spPr>
          <a:xfrm>
            <a:off x="6367505" y="1825278"/>
            <a:ext cx="2592081" cy="1379924"/>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a:ea typeface="+mn-ea"/>
                <a:cs typeface="+mn-cs"/>
              </a:rPr>
              <a:t>Proxy</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a:ea typeface="+mn-ea"/>
                <a:cs typeface="+mn-cs"/>
              </a:rPr>
              <a:t>Collective Collection</a:t>
            </a:r>
          </a:p>
        </p:txBody>
      </p:sp>
      <p:pic>
        <p:nvPicPr>
          <p:cNvPr id="9" name="Graphic 8" descr="Schoolhouse outline">
            <a:extLst>
              <a:ext uri="{FF2B5EF4-FFF2-40B4-BE49-F238E27FC236}">
                <a16:creationId xmlns:a16="http://schemas.microsoft.com/office/drawing/2014/main" id="{1D5BF279-DA26-40C2-8235-8B374D87309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81883" y="4811797"/>
            <a:ext cx="1219200" cy="1219200"/>
          </a:xfrm>
          <a:prstGeom prst="rect">
            <a:avLst/>
          </a:prstGeom>
        </p:spPr>
      </p:pic>
      <p:pic>
        <p:nvPicPr>
          <p:cNvPr id="10" name="Graphic 9" descr="Schoolhouse outline">
            <a:extLst>
              <a:ext uri="{FF2B5EF4-FFF2-40B4-BE49-F238E27FC236}">
                <a16:creationId xmlns:a16="http://schemas.microsoft.com/office/drawing/2014/main" id="{6F1024F3-6F7B-41D2-ABAF-14FE0CCD861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83152" y="4827060"/>
            <a:ext cx="1219200" cy="1219200"/>
          </a:xfrm>
          <a:prstGeom prst="rect">
            <a:avLst/>
          </a:prstGeom>
        </p:spPr>
      </p:pic>
      <p:pic>
        <p:nvPicPr>
          <p:cNvPr id="11" name="Graphic 10" descr="Schoolhouse outline">
            <a:extLst>
              <a:ext uri="{FF2B5EF4-FFF2-40B4-BE49-F238E27FC236}">
                <a16:creationId xmlns:a16="http://schemas.microsoft.com/office/drawing/2014/main" id="{DF401C05-BF8F-4D11-9A99-4FFDC34469C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35132" y="3843725"/>
            <a:ext cx="1219200" cy="1219200"/>
          </a:xfrm>
          <a:prstGeom prst="rect">
            <a:avLst/>
          </a:prstGeom>
        </p:spPr>
      </p:pic>
      <p:pic>
        <p:nvPicPr>
          <p:cNvPr id="15" name="Picture 14" descr="Pins in a map">
            <a:extLst>
              <a:ext uri="{FF2B5EF4-FFF2-40B4-BE49-F238E27FC236}">
                <a16:creationId xmlns:a16="http://schemas.microsoft.com/office/drawing/2014/main" id="{8D5564D1-EF20-4FEA-8741-57AE1088209F}"/>
              </a:ext>
            </a:extLst>
          </p:cNvPr>
          <p:cNvPicPr>
            <a:picLocks noChangeAspect="1"/>
          </p:cNvPicPr>
          <p:nvPr/>
        </p:nvPicPr>
        <p:blipFill>
          <a:blip r:embed="rId4"/>
          <a:stretch>
            <a:fillRect/>
          </a:stretch>
        </p:blipFill>
        <p:spPr>
          <a:xfrm>
            <a:off x="8255543" y="4405345"/>
            <a:ext cx="2152053" cy="1434352"/>
          </a:xfrm>
          <a:prstGeom prst="rect">
            <a:avLst/>
          </a:prstGeom>
        </p:spPr>
      </p:pic>
      <p:sp>
        <p:nvSpPr>
          <p:cNvPr id="16" name="TextBox 15">
            <a:extLst>
              <a:ext uri="{FF2B5EF4-FFF2-40B4-BE49-F238E27FC236}">
                <a16:creationId xmlns:a16="http://schemas.microsoft.com/office/drawing/2014/main" id="{32DE6803-BD7D-4CDD-85ED-A585A0A5B05A}"/>
              </a:ext>
            </a:extLst>
          </p:cNvPr>
          <p:cNvSpPr txBox="1"/>
          <p:nvPr/>
        </p:nvSpPr>
        <p:spPr>
          <a:xfrm>
            <a:off x="9156874" y="2253293"/>
            <a:ext cx="2085636" cy="830997"/>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C00000"/>
                </a:solidFill>
                <a:effectLst/>
                <a:uLnTx/>
                <a:uFillTx/>
                <a:latin typeface="Arial"/>
                <a:ea typeface="+mn-ea"/>
                <a:cs typeface="+mn-cs"/>
              </a:rPr>
              <a:t>What’s in the</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C00000"/>
                </a:solidFill>
                <a:effectLst/>
                <a:uLnTx/>
                <a:uFillTx/>
                <a:latin typeface="Arial"/>
                <a:ea typeface="+mn-ea"/>
                <a:cs typeface="+mn-cs"/>
              </a:rPr>
              <a:t>collection?</a:t>
            </a:r>
          </a:p>
        </p:txBody>
      </p:sp>
      <p:sp>
        <p:nvSpPr>
          <p:cNvPr id="17" name="TextBox 16">
            <a:extLst>
              <a:ext uri="{FF2B5EF4-FFF2-40B4-BE49-F238E27FC236}">
                <a16:creationId xmlns:a16="http://schemas.microsoft.com/office/drawing/2014/main" id="{B69E7854-D2B3-415A-9245-9DF8BE747EC9}"/>
              </a:ext>
            </a:extLst>
          </p:cNvPr>
          <p:cNvSpPr txBox="1"/>
          <p:nvPr/>
        </p:nvSpPr>
        <p:spPr>
          <a:xfrm>
            <a:off x="10455521" y="4635842"/>
            <a:ext cx="1673856" cy="1200329"/>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C00000"/>
                </a:solidFill>
                <a:effectLst/>
                <a:uLnTx/>
                <a:uFillTx/>
                <a:latin typeface="Arial"/>
                <a:ea typeface="+mn-ea"/>
                <a:cs typeface="+mn-cs"/>
              </a:rPr>
              <a:t>Where are</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C00000"/>
                </a:solidFill>
                <a:effectLst/>
                <a:uLnTx/>
                <a:uFillTx/>
                <a:latin typeface="Arial"/>
                <a:ea typeface="+mn-ea"/>
                <a:cs typeface="+mn-cs"/>
              </a:rPr>
              <a:t>they</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C00000"/>
                </a:solidFill>
                <a:effectLst/>
                <a:uLnTx/>
                <a:uFillTx/>
                <a:latin typeface="Arial"/>
                <a:ea typeface="+mn-ea"/>
                <a:cs typeface="+mn-cs"/>
              </a:rPr>
              <a:t>located?</a:t>
            </a:r>
          </a:p>
        </p:txBody>
      </p:sp>
      <p:sp>
        <p:nvSpPr>
          <p:cNvPr id="18" name="TextBox 17">
            <a:extLst>
              <a:ext uri="{FF2B5EF4-FFF2-40B4-BE49-F238E27FC236}">
                <a16:creationId xmlns:a16="http://schemas.microsoft.com/office/drawing/2014/main" id="{C063D244-6C7C-4349-881E-A9752109F59A}"/>
              </a:ext>
            </a:extLst>
          </p:cNvPr>
          <p:cNvSpPr txBox="1"/>
          <p:nvPr/>
        </p:nvSpPr>
        <p:spPr>
          <a:xfrm>
            <a:off x="1246891" y="4635842"/>
            <a:ext cx="2728632" cy="830997"/>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C00000"/>
                </a:solidFill>
                <a:effectLst/>
                <a:uLnTx/>
                <a:uFillTx/>
                <a:latin typeface="Arial"/>
                <a:ea typeface="+mn-ea"/>
                <a:cs typeface="+mn-cs"/>
              </a:rPr>
              <a:t>Who contributes</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C00000"/>
                </a:solidFill>
                <a:effectLst/>
                <a:uLnTx/>
                <a:uFillTx/>
                <a:latin typeface="Arial"/>
                <a:ea typeface="+mn-ea"/>
                <a:cs typeface="+mn-cs"/>
              </a:rPr>
              <a:t>to the collection?</a:t>
            </a:r>
          </a:p>
        </p:txBody>
      </p:sp>
      <p:sp>
        <p:nvSpPr>
          <p:cNvPr id="19" name="Arrow: Right 18">
            <a:extLst>
              <a:ext uri="{FF2B5EF4-FFF2-40B4-BE49-F238E27FC236}">
                <a16:creationId xmlns:a16="http://schemas.microsoft.com/office/drawing/2014/main" id="{05A96139-9569-459C-871C-EB141324335E}"/>
              </a:ext>
            </a:extLst>
          </p:cNvPr>
          <p:cNvSpPr/>
          <p:nvPr/>
        </p:nvSpPr>
        <p:spPr>
          <a:xfrm rot="7231385">
            <a:off x="5899383" y="3939349"/>
            <a:ext cx="1106500" cy="297116"/>
          </a:xfrm>
          <a:prstGeom prst="rightArrow">
            <a:avLst/>
          </a:prstGeom>
          <a:solidFill>
            <a:schemeClr val="accent5"/>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sp>
        <p:nvSpPr>
          <p:cNvPr id="20" name="Arrow: Right 19">
            <a:extLst>
              <a:ext uri="{FF2B5EF4-FFF2-40B4-BE49-F238E27FC236}">
                <a16:creationId xmlns:a16="http://schemas.microsoft.com/office/drawing/2014/main" id="{9B9499EF-4599-4C62-A01B-01D0DBBAAA85}"/>
              </a:ext>
            </a:extLst>
          </p:cNvPr>
          <p:cNvSpPr/>
          <p:nvPr/>
        </p:nvSpPr>
        <p:spPr>
          <a:xfrm>
            <a:off x="6763890" y="5017841"/>
            <a:ext cx="1106500" cy="297116"/>
          </a:xfrm>
          <a:prstGeom prst="rightArrow">
            <a:avLst/>
          </a:prstGeom>
          <a:solidFill>
            <a:schemeClr val="accent5"/>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pic>
        <p:nvPicPr>
          <p:cNvPr id="22" name="Graphic 21" descr="Badge 1 with solid fill">
            <a:extLst>
              <a:ext uri="{FF2B5EF4-FFF2-40B4-BE49-F238E27FC236}">
                <a16:creationId xmlns:a16="http://schemas.microsoft.com/office/drawing/2014/main" id="{260CFBDC-9F65-4FCD-9AFF-E5A8F2E7A3A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32783" y="1732775"/>
            <a:ext cx="609600" cy="609600"/>
          </a:xfrm>
          <a:prstGeom prst="rect">
            <a:avLst/>
          </a:prstGeom>
        </p:spPr>
      </p:pic>
      <p:pic>
        <p:nvPicPr>
          <p:cNvPr id="24" name="Graphic 23" descr="Badge with solid fill">
            <a:extLst>
              <a:ext uri="{FF2B5EF4-FFF2-40B4-BE49-F238E27FC236}">
                <a16:creationId xmlns:a16="http://schemas.microsoft.com/office/drawing/2014/main" id="{F2753C31-A1FE-4F67-9527-B7259DBA4F5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28071" y="3538925"/>
            <a:ext cx="609600" cy="609600"/>
          </a:xfrm>
          <a:prstGeom prst="rect">
            <a:avLst/>
          </a:prstGeom>
        </p:spPr>
      </p:pic>
      <p:pic>
        <p:nvPicPr>
          <p:cNvPr id="26" name="Graphic 25" descr="Badge 3 with solid fill">
            <a:extLst>
              <a:ext uri="{FF2B5EF4-FFF2-40B4-BE49-F238E27FC236}">
                <a16:creationId xmlns:a16="http://schemas.microsoft.com/office/drawing/2014/main" id="{896D3B82-7DBB-47F7-ABC1-529C025BD80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939236" y="4413491"/>
            <a:ext cx="609600" cy="609600"/>
          </a:xfrm>
          <a:prstGeom prst="rect">
            <a:avLst/>
          </a:prstGeom>
        </p:spPr>
      </p:pic>
    </p:spTree>
    <p:extLst>
      <p:ext uri="{BB962C8B-B14F-4D97-AF65-F5344CB8AC3E}">
        <p14:creationId xmlns:p14="http://schemas.microsoft.com/office/powerpoint/2010/main" val="646599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07C0B14-648B-4471-94B8-D39586E0A029}"/>
              </a:ext>
            </a:extLst>
          </p:cNvPr>
          <p:cNvSpPr/>
          <p:nvPr/>
        </p:nvSpPr>
        <p:spPr>
          <a:xfrm>
            <a:off x="3685853" y="964830"/>
            <a:ext cx="7273248" cy="5029200"/>
          </a:xfrm>
          <a:prstGeom prst="rect">
            <a:avLst/>
          </a:prstGeom>
          <a:solidFill>
            <a:srgbClr val="C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6EF34767-8B33-40F1-A169-DDB01558A49D}"/>
              </a:ext>
            </a:extLst>
          </p:cNvPr>
          <p:cNvSpPr/>
          <p:nvPr/>
        </p:nvSpPr>
        <p:spPr>
          <a:xfrm>
            <a:off x="1171253" y="964830"/>
            <a:ext cx="5029200" cy="5029200"/>
          </a:xfrm>
          <a:prstGeom prst="ellipse">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Proxy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Art Research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Collective Collection</a:t>
            </a:r>
          </a:p>
        </p:txBody>
      </p:sp>
      <p:sp>
        <p:nvSpPr>
          <p:cNvPr id="5" name="TextBox 4">
            <a:extLst>
              <a:ext uri="{FF2B5EF4-FFF2-40B4-BE49-F238E27FC236}">
                <a16:creationId xmlns:a16="http://schemas.microsoft.com/office/drawing/2014/main" id="{F9C03E9A-A773-422F-92F3-EE01B79DA5B6}"/>
              </a:ext>
            </a:extLst>
          </p:cNvPr>
          <p:cNvSpPr txBox="1"/>
          <p:nvPr/>
        </p:nvSpPr>
        <p:spPr>
          <a:xfrm>
            <a:off x="390419" y="318499"/>
            <a:ext cx="92307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panose="020F0502020204030204"/>
                <a:ea typeface="+mn-ea"/>
                <a:cs typeface="+mn-cs"/>
              </a:rPr>
              <a:t>Size</a:t>
            </a:r>
          </a:p>
        </p:txBody>
      </p:sp>
      <p:sp>
        <p:nvSpPr>
          <p:cNvPr id="7" name="TextBox 6">
            <a:extLst>
              <a:ext uri="{FF2B5EF4-FFF2-40B4-BE49-F238E27FC236}">
                <a16:creationId xmlns:a16="http://schemas.microsoft.com/office/drawing/2014/main" id="{8C3C97EA-3867-455F-AC42-68B2BE743C93}"/>
              </a:ext>
            </a:extLst>
          </p:cNvPr>
          <p:cNvSpPr txBox="1"/>
          <p:nvPr/>
        </p:nvSpPr>
        <p:spPr>
          <a:xfrm>
            <a:off x="6593254" y="2006373"/>
            <a:ext cx="232223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85 institutions</a:t>
            </a:r>
          </a:p>
        </p:txBody>
      </p:sp>
      <p:sp>
        <p:nvSpPr>
          <p:cNvPr id="8" name="TextBox 7">
            <a:extLst>
              <a:ext uri="{FF2B5EF4-FFF2-40B4-BE49-F238E27FC236}">
                <a16:creationId xmlns:a16="http://schemas.microsoft.com/office/drawing/2014/main" id="{2F362B14-1B21-444D-8990-5079EC17D5DB}"/>
              </a:ext>
            </a:extLst>
          </p:cNvPr>
          <p:cNvSpPr txBox="1"/>
          <p:nvPr/>
        </p:nvSpPr>
        <p:spPr>
          <a:xfrm>
            <a:off x="6593254" y="3217820"/>
            <a:ext cx="401917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8.6m distinct publications</a:t>
            </a:r>
          </a:p>
        </p:txBody>
      </p:sp>
      <p:sp>
        <p:nvSpPr>
          <p:cNvPr id="9" name="TextBox 8">
            <a:extLst>
              <a:ext uri="{FF2B5EF4-FFF2-40B4-BE49-F238E27FC236}">
                <a16:creationId xmlns:a16="http://schemas.microsoft.com/office/drawing/2014/main" id="{EDDF6606-CF23-41F3-B2F2-87251B509957}"/>
              </a:ext>
            </a:extLst>
          </p:cNvPr>
          <p:cNvSpPr txBox="1"/>
          <p:nvPr/>
        </p:nvSpPr>
        <p:spPr>
          <a:xfrm>
            <a:off x="6593254" y="4429267"/>
            <a:ext cx="324415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16.0m total holdings</a:t>
            </a:r>
          </a:p>
        </p:txBody>
      </p:sp>
    </p:spTree>
    <p:extLst>
      <p:ext uri="{BB962C8B-B14F-4D97-AF65-F5344CB8AC3E}">
        <p14:creationId xmlns:p14="http://schemas.microsoft.com/office/powerpoint/2010/main" val="3779606967"/>
      </p:ext>
    </p:extLst>
  </p:cSld>
  <p:clrMapOvr>
    <a:masterClrMapping/>
  </p:clrMapOvr>
</p:sld>
</file>

<file path=ppt/theme/theme1.xml><?xml version="1.0" encoding="utf-8"?>
<a:theme xmlns:a="http://schemas.openxmlformats.org/drawingml/2006/main" name="Confidential">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Nonconfidential">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c908eeb5-9d00-41e0-9796-81e9ccc774c3" xsi:nil="true"/>
    <lcf76f155ced4ddcb4097134ff3c332f xmlns="9b9db491-4385-45f1-9eb7-7d00055b11bb">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E5E18206F30604D8C72713BC37C7121" ma:contentTypeVersion="72" ma:contentTypeDescription="Create a new document." ma:contentTypeScope="" ma:versionID="d4118600e8bba4bf2f35d8e4373c0d34">
  <xsd:schema xmlns:xsd="http://www.w3.org/2001/XMLSchema" xmlns:xs="http://www.w3.org/2001/XMLSchema" xmlns:p="http://schemas.microsoft.com/office/2006/metadata/properties" xmlns:ns2="c908eeb5-9d00-41e0-9796-81e9ccc774c3" xmlns:ns3="9b9db491-4385-45f1-9eb7-7d00055b11bb" targetNamespace="http://schemas.microsoft.com/office/2006/metadata/properties" ma:root="true" ma:fieldsID="1779e409473dbd1cd4362a3c2c69b46a" ns2:_="" ns3:_="">
    <xsd:import namespace="c908eeb5-9d00-41e0-9796-81e9ccc774c3"/>
    <xsd:import namespace="9b9db491-4385-45f1-9eb7-7d00055b11b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08eeb5-9d00-41e0-9796-81e9ccc774c3"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595e8711-e582-49f8-a14c-50549dc9ded8}" ma:internalName="TaxCatchAll" ma:showField="CatchAllData" ma:web="c908eeb5-9d00-41e0-9796-81e9ccc774c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b9db491-4385-45f1-9eb7-7d00055b11bb"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1e867eb-0ccf-46b3-a8be-678a344b5681"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haredContentType xmlns="Microsoft.SharePoint.Taxonomy.ContentTypeSync" SourceId="e1e867eb-0ccf-46b3-a8be-678a344b5681" ContentTypeId="0x0101" PreviousValue="false"/>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EB5E004-7D7C-4348-90A9-852A0B80D10D}">
  <ds:schemaRefs>
    <ds:schemaRef ds:uri="c908eeb5-9d00-41e0-9796-81e9ccc774c3"/>
    <ds:schemaRef ds:uri="http://purl.org/dc/elements/1.1/"/>
    <ds:schemaRef ds:uri="9b9db491-4385-45f1-9eb7-7d00055b11bb"/>
    <ds:schemaRef ds:uri="http://purl.org/dc/terms/"/>
    <ds:schemaRef ds:uri="http://schemas.microsoft.com/office/infopath/2007/PartnerControls"/>
    <ds:schemaRef ds:uri="http://schemas.microsoft.com/office/2006/documentManagement/types"/>
    <ds:schemaRef ds:uri="http://schemas.openxmlformats.org/package/2006/metadata/core-properties"/>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482D81E7-CC57-4DBB-8563-4CD49C3DA19B}">
  <ds:schemaRefs>
    <ds:schemaRef ds:uri="9b9db491-4385-45f1-9eb7-7d00055b11bb"/>
    <ds:schemaRef ds:uri="c908eeb5-9d00-41e0-9796-81e9ccc774c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F48D19B-34C3-406B-9ED3-5623A516C4EE}">
  <ds:schemaRefs>
    <ds:schemaRef ds:uri="Microsoft.SharePoint.Taxonomy.ContentTypeSync"/>
  </ds:schemaRefs>
</ds:datastoreItem>
</file>

<file path=customXml/itemProps4.xml><?xml version="1.0" encoding="utf-8"?>
<ds:datastoreItem xmlns:ds="http://schemas.openxmlformats.org/officeDocument/2006/customXml" ds:itemID="{424F759E-08C4-4416-8AEC-971667A1193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187</TotalTime>
  <Words>7243</Words>
  <Application>Microsoft Office PowerPoint</Application>
  <PresentationFormat>Widescreen</PresentationFormat>
  <Paragraphs>765</Paragraphs>
  <Slides>52</Slides>
  <Notes>48</Notes>
  <HiddenSlides>0</HiddenSlides>
  <MMClips>0</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52</vt:i4>
      </vt:variant>
    </vt:vector>
  </HeadingPairs>
  <TitlesOfParts>
    <vt:vector size="61" baseType="lpstr">
      <vt:lpstr>Arial</vt:lpstr>
      <vt:lpstr>Calibri</vt:lpstr>
      <vt:lpstr>Calibri Light</vt:lpstr>
      <vt:lpstr>Times New Roman</vt:lpstr>
      <vt:lpstr>Confidential</vt:lpstr>
      <vt:lpstr>Office Theme</vt:lpstr>
      <vt:lpstr>Office Theme</vt:lpstr>
      <vt:lpstr>Office Theme</vt:lpstr>
      <vt:lpstr>Nonconfidential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Proxy Group ILL activity on OCLC</vt:lpstr>
      <vt:lpstr>ILL analysis takeaways</vt:lpstr>
      <vt:lpstr>ILL analysis takeaways</vt:lpstr>
      <vt:lpstr>ILL analysis takeaways</vt:lpstr>
      <vt:lpstr>ILL analysis takeaways</vt:lpstr>
      <vt:lpstr>ILL analysis takeaways</vt:lpstr>
      <vt:lpstr>ILL analysis takeaways</vt:lpstr>
      <vt:lpstr>ILL analysis takeaways</vt:lpstr>
      <vt:lpstr>ILL analysis takeaways</vt:lpstr>
      <vt:lpstr>ILL analysis takeaways</vt:lpstr>
      <vt:lpstr>ILL analysis takeaways</vt:lpstr>
      <vt:lpstr>ILL analysis takeaways</vt:lpstr>
      <vt:lpstr>ILL analysis takeaways</vt:lpstr>
      <vt:lpstr>ILL analysis takeaways</vt:lpstr>
      <vt:lpstr>ILL analysis takeaways</vt:lpstr>
      <vt:lpstr>ILL analysis takeaways</vt:lpstr>
      <vt:lpstr>ILL analysis takeaways</vt:lpstr>
      <vt:lpstr>ILL analysis takeaways</vt:lpstr>
      <vt:lpstr>ILL analysis takeaways</vt:lpstr>
      <vt:lpstr>ILL analysis takeaways</vt:lpstr>
      <vt:lpstr>ILL analysis takeaways</vt:lpstr>
      <vt:lpstr>ILL analysis takeaways</vt:lpstr>
      <vt:lpstr>ILL analysis takeaways</vt:lpstr>
      <vt:lpstr>Implications for collaborative partnerships </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Collaboration for Sustainability: Operationalizing the Art Research Collective Collection </dc:title>
  <dc:creator>Brian Lavoie, Dennis Massie, Chela Scott Weber</dc:creator>
  <dc:description>Presented at the Art Information: Reflection and the Future Conference, Art Discovery Group Catalogue (ADGC) session on 14 October 2022.</dc:description>
  <cp:lastModifiedBy>McNicol,Jeanette</cp:lastModifiedBy>
  <cp:revision>33</cp:revision>
  <dcterms:created xsi:type="dcterms:W3CDTF">2022-03-21T17:48:41Z</dcterms:created>
  <dcterms:modified xsi:type="dcterms:W3CDTF">2023-04-07T21:51:16Z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0x010100EE5E18206F30604D8C72713BC37C7121</vt:lpwstr>
  </property>
  <property fmtid="{D5CDD505-2E9C-101B-9397-08002B2CF9AE}" pid="3" name="MediaServiceImageTags">
    <vt:lpwstr/>
  </property>
</Properties>
</file>