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5"/>
    <p:sldMasterId id="2147483648" r:id="rId6"/>
  </p:sldMasterIdLst>
  <p:notesMasterIdLst>
    <p:notesMasterId r:id="rId25"/>
  </p:notesMasterIdLst>
  <p:handoutMasterIdLst>
    <p:handoutMasterId r:id="rId26"/>
  </p:handoutMasterIdLst>
  <p:sldIdLst>
    <p:sldId id="303" r:id="rId7"/>
    <p:sldId id="280" r:id="rId8"/>
    <p:sldId id="300" r:id="rId9"/>
    <p:sldId id="299" r:id="rId10"/>
    <p:sldId id="281" r:id="rId11"/>
    <p:sldId id="271" r:id="rId12"/>
    <p:sldId id="269" r:id="rId13"/>
    <p:sldId id="287" r:id="rId14"/>
    <p:sldId id="291" r:id="rId15"/>
    <p:sldId id="279" r:id="rId16"/>
    <p:sldId id="272" r:id="rId17"/>
    <p:sldId id="290" r:id="rId18"/>
    <p:sldId id="288" r:id="rId19"/>
    <p:sldId id="302" r:id="rId20"/>
    <p:sldId id="289" r:id="rId21"/>
    <p:sldId id="306" r:id="rId22"/>
    <p:sldId id="301" r:id="rId23"/>
    <p:sldId id="305" r:id="rId2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3A1A29-AC35-D3CE-ED11-B6CE7BEBCB36}" name="Lynn Connaway" initials="LC" userId="3Ymdcqbcqo+Lr4DqA3emZkJH2GjAu80HT+xsm/xG9EI=" providerId="None"/>
  <p188:author id="{7A803388-6846-D918-921B-2130ADBBA6AA}" name="Lesley Langa" initials="LL" userId="GkBK1wgzTYlAv0giFO2HgE7UtaPRl3jc4U6g5oHlZhc=" providerId="None"/>
  <p188:author id="{AC46058E-1A99-6A3A-57BF-473614CE1A3C}" name="Weber,Chela" initials="W" userId="S::weberc@oclc.org::1796caba-cad1-401f-b5a3-903562038315" providerId="AD"/>
  <p188:author id="{BD0A8EA2-9588-2670-FFFD-3315FD1FC877}" name="Langa,Lesley" initials="La" userId="S::langal@oclc.org::1c24ca17-9814-440f-824b-8109a215ba85" providerId="AD"/>
  <p188:author id="{983C8AC2-CF09-7823-A5E4-85201A3D4AA0}" name="Doyle,Brooke" initials="D" userId="S::doyleb@oclc.org::49dc6a4f-fd7c-4d98-ab44-1d56b6669a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A14"/>
    <a:srgbClr val="FFFF99"/>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77551"/>
  </p:normalViewPr>
  <p:slideViewPr>
    <p:cSldViewPr snapToGrid="0">
      <p:cViewPr varScale="1">
        <p:scale>
          <a:sx n="106" d="100"/>
          <a:sy n="106" d="100"/>
        </p:scale>
        <p:origin x="1128" y="57"/>
      </p:cViewPr>
      <p:guideLst>
        <p:guide orient="horz" pos="1808"/>
        <p:guide pos="557"/>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9/20/2022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AA4D47E-D015-1A42-B7DC-20D7E4068A3E}" type="datetimeFigureOut">
              <a:rPr lang="en-US" smtClean="0"/>
              <a:t>9/20/2022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E35126-F443-2944-8DA2-DC6A90812E9E}" type="slidenum">
              <a:rPr lang="en-US" smtClean="0"/>
              <a:t>‹#›</a:t>
            </a:fld>
            <a:endParaRPr lang="en-US"/>
          </a:p>
        </p:txBody>
      </p:sp>
    </p:spTree>
    <p:extLst>
      <p:ext uri="{BB962C8B-B14F-4D97-AF65-F5344CB8AC3E}">
        <p14:creationId xmlns:p14="http://schemas.microsoft.com/office/powerpoint/2010/main" val="195555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angingtogether.org/nafan-focus-groups-aligning-participant-selection-with-project-valu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Lynn</a:t>
            </a:r>
          </a:p>
        </p:txBody>
      </p:sp>
      <p:sp>
        <p:nvSpPr>
          <p:cNvPr id="4" name="Slide Number Placeholder 3"/>
          <p:cNvSpPr>
            <a:spLocks noGrp="1"/>
          </p:cNvSpPr>
          <p:nvPr>
            <p:ph type="sldNum" sz="quarter" idx="5"/>
          </p:nvPr>
        </p:nvSpPr>
        <p:spPr/>
        <p:txBody>
          <a:bodyPr/>
          <a:lstStyle/>
          <a:p>
            <a:fld id="{DCE35126-F443-2944-8DA2-DC6A90812E9E}" type="slidenum">
              <a:rPr lang="en-US" smtClean="0"/>
              <a:t>1</a:t>
            </a:fld>
            <a:endParaRPr lang="en-US"/>
          </a:p>
        </p:txBody>
      </p:sp>
    </p:spTree>
    <p:extLst>
      <p:ext uri="{BB962C8B-B14F-4D97-AF65-F5344CB8AC3E}">
        <p14:creationId xmlns:p14="http://schemas.microsoft.com/office/powerpoint/2010/main" val="272513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Lesley</a:t>
            </a:r>
          </a:p>
        </p:txBody>
      </p:sp>
      <p:sp>
        <p:nvSpPr>
          <p:cNvPr id="4" name="Slide Number Placeholder 3"/>
          <p:cNvSpPr>
            <a:spLocks noGrp="1"/>
          </p:cNvSpPr>
          <p:nvPr>
            <p:ph type="sldNum" sz="quarter" idx="5"/>
          </p:nvPr>
        </p:nvSpPr>
        <p:spPr/>
        <p:txBody>
          <a:bodyPr/>
          <a:lstStyle/>
          <a:p>
            <a:fld id="{DCE35126-F443-2944-8DA2-DC6A90812E9E}" type="slidenum">
              <a:rPr lang="en-US" smtClean="0"/>
              <a:t>10</a:t>
            </a:fld>
            <a:endParaRPr lang="en-US"/>
          </a:p>
        </p:txBody>
      </p:sp>
    </p:spTree>
    <p:extLst>
      <p:ext uri="{BB962C8B-B14F-4D97-AF65-F5344CB8AC3E}">
        <p14:creationId xmlns:p14="http://schemas.microsoft.com/office/powerpoint/2010/main" val="183910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125413"/>
            <a:ext cx="4114800" cy="2314575"/>
          </a:xfrm>
        </p:spPr>
      </p:sp>
      <p:sp>
        <p:nvSpPr>
          <p:cNvPr id="3" name="Notes Placeholder 2"/>
          <p:cNvSpPr>
            <a:spLocks noGrp="1"/>
          </p:cNvSpPr>
          <p:nvPr>
            <p:ph type="body" idx="1"/>
          </p:nvPr>
        </p:nvSpPr>
        <p:spPr>
          <a:xfrm>
            <a:off x="266007" y="2676697"/>
            <a:ext cx="9002684" cy="405589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Lesley</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These four themes emerged and align with the research questions.</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Theme 1: Circumstances, resources, or realities that prevent the archivist or institution from creating archival description. Use these codes only for the creation of archival description, not to capture what is said about sharing or contributing description to an aggregator/aggregation.</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Theme 2: Circumstances, resources, or realities that facilitate the archivist or institution in creating archival description. Use these codes only for the creation of archival description, not to capture what is said about sharing or contributing description to an aggregator/aggregation.</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Theme 3: </a:t>
            </a:r>
            <a:r>
              <a:rPr lang="en-US" sz="1400" b="1" i="1" dirty="0">
                <a:latin typeface="Arial" panose="020B0604020202020204" pitchFamily="34" charset="0"/>
                <a:cs typeface="Arial" panose="020B0604020202020204" pitchFamily="34" charset="0"/>
              </a:rPr>
              <a:t>T</a:t>
            </a:r>
            <a:r>
              <a:rPr lang="en-US" sz="1400" b="1" dirty="0">
                <a:latin typeface="Arial" panose="020B0604020202020204" pitchFamily="34" charset="0"/>
                <a:cs typeface="Arial" panose="020B0604020202020204" pitchFamily="34" charset="0"/>
              </a:rPr>
              <a:t>hings people like or value in a current or imagined aggregation or that would help convince them to contribute to the aggregation.</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Theme 4: Things people dislike or are frustrated by in a current or imagined aggregation or that would prevent them from contributing to the aggregation. </a:t>
            </a:r>
          </a:p>
          <a:p>
            <a:endParaRPr lang="en-US" sz="1400"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11</a:t>
            </a:fld>
            <a:endParaRPr lang="en-US"/>
          </a:p>
        </p:txBody>
      </p:sp>
    </p:spTree>
    <p:extLst>
      <p:ext uri="{BB962C8B-B14F-4D97-AF65-F5344CB8AC3E}">
        <p14:creationId xmlns:p14="http://schemas.microsoft.com/office/powerpoint/2010/main" val="288792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192088"/>
            <a:ext cx="4114800" cy="2314575"/>
          </a:xfrm>
        </p:spPr>
      </p:sp>
      <p:sp>
        <p:nvSpPr>
          <p:cNvPr id="3" name="Notes Placeholder 2"/>
          <p:cNvSpPr>
            <a:spLocks noGrp="1"/>
          </p:cNvSpPr>
          <p:nvPr>
            <p:ph type="body" idx="1"/>
          </p:nvPr>
        </p:nvSpPr>
        <p:spPr>
          <a:xfrm>
            <a:off x="315884" y="2618509"/>
            <a:ext cx="8678487" cy="389500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Lesley</a:t>
            </a:r>
          </a:p>
          <a:p>
            <a:endParaRPr lang="en-US" sz="1400"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12</a:t>
            </a:fld>
            <a:endParaRPr lang="en-US"/>
          </a:p>
        </p:txBody>
      </p:sp>
    </p:spTree>
    <p:extLst>
      <p:ext uri="{BB962C8B-B14F-4D97-AF65-F5344CB8AC3E}">
        <p14:creationId xmlns:p14="http://schemas.microsoft.com/office/powerpoint/2010/main" val="3594698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Lesley</a:t>
            </a:r>
          </a:p>
        </p:txBody>
      </p:sp>
      <p:sp>
        <p:nvSpPr>
          <p:cNvPr id="4" name="Slide Number Placeholder 3"/>
          <p:cNvSpPr>
            <a:spLocks noGrp="1"/>
          </p:cNvSpPr>
          <p:nvPr>
            <p:ph type="sldNum" sz="quarter" idx="5"/>
          </p:nvPr>
        </p:nvSpPr>
        <p:spPr/>
        <p:txBody>
          <a:bodyPr/>
          <a:lstStyle/>
          <a:p>
            <a:fld id="{DCE35126-F443-2944-8DA2-DC6A90812E9E}" type="slidenum">
              <a:rPr lang="en-US" smtClean="0"/>
              <a:t>13</a:t>
            </a:fld>
            <a:endParaRPr lang="en-US"/>
          </a:p>
        </p:txBody>
      </p:sp>
    </p:spTree>
    <p:extLst>
      <p:ext uri="{BB962C8B-B14F-4D97-AF65-F5344CB8AC3E}">
        <p14:creationId xmlns:p14="http://schemas.microsoft.com/office/powerpoint/2010/main" val="334581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Lesley</a:t>
            </a:r>
          </a:p>
        </p:txBody>
      </p:sp>
      <p:sp>
        <p:nvSpPr>
          <p:cNvPr id="4" name="Slide Number Placeholder 3"/>
          <p:cNvSpPr>
            <a:spLocks noGrp="1"/>
          </p:cNvSpPr>
          <p:nvPr>
            <p:ph type="sldNum" sz="quarter" idx="5"/>
          </p:nvPr>
        </p:nvSpPr>
        <p:spPr/>
        <p:txBody>
          <a:bodyPr/>
          <a:lstStyle/>
          <a:p>
            <a:fld id="{DCE35126-F443-2944-8DA2-DC6A90812E9E}" type="slidenum">
              <a:rPr lang="en-US" smtClean="0"/>
              <a:t>14</a:t>
            </a:fld>
            <a:endParaRPr lang="en-US"/>
          </a:p>
        </p:txBody>
      </p:sp>
    </p:spTree>
    <p:extLst>
      <p:ext uri="{BB962C8B-B14F-4D97-AF65-F5344CB8AC3E}">
        <p14:creationId xmlns:p14="http://schemas.microsoft.com/office/powerpoint/2010/main" val="211808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Lesley</a:t>
            </a:r>
          </a:p>
        </p:txBody>
      </p:sp>
      <p:sp>
        <p:nvSpPr>
          <p:cNvPr id="4" name="Slide Number Placeholder 3"/>
          <p:cNvSpPr>
            <a:spLocks noGrp="1"/>
          </p:cNvSpPr>
          <p:nvPr>
            <p:ph type="sldNum" sz="quarter" idx="5"/>
          </p:nvPr>
        </p:nvSpPr>
        <p:spPr/>
        <p:txBody>
          <a:bodyPr/>
          <a:lstStyle/>
          <a:p>
            <a:fld id="{DCE35126-F443-2944-8DA2-DC6A90812E9E}" type="slidenum">
              <a:rPr lang="en-US" smtClean="0"/>
              <a:t>15</a:t>
            </a:fld>
            <a:endParaRPr lang="en-US"/>
          </a:p>
        </p:txBody>
      </p:sp>
    </p:spTree>
    <p:extLst>
      <p:ext uri="{BB962C8B-B14F-4D97-AF65-F5344CB8AC3E}">
        <p14:creationId xmlns:p14="http://schemas.microsoft.com/office/powerpoint/2010/main" val="417060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Lesley</a:t>
            </a:r>
          </a:p>
        </p:txBody>
      </p:sp>
      <p:sp>
        <p:nvSpPr>
          <p:cNvPr id="4" name="Slide Number Placeholder 3"/>
          <p:cNvSpPr>
            <a:spLocks noGrp="1"/>
          </p:cNvSpPr>
          <p:nvPr>
            <p:ph type="sldNum" sz="quarter" idx="5"/>
          </p:nvPr>
        </p:nvSpPr>
        <p:spPr/>
        <p:txBody>
          <a:bodyPr/>
          <a:lstStyle/>
          <a:p>
            <a:fld id="{DCE35126-F443-2944-8DA2-DC6A90812E9E}" type="slidenum">
              <a:rPr lang="en-US" smtClean="0"/>
              <a:t>16</a:t>
            </a:fld>
            <a:endParaRPr lang="en-US"/>
          </a:p>
        </p:txBody>
      </p:sp>
    </p:spTree>
    <p:extLst>
      <p:ext uri="{BB962C8B-B14F-4D97-AF65-F5344CB8AC3E}">
        <p14:creationId xmlns:p14="http://schemas.microsoft.com/office/powerpoint/2010/main" val="2642553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Lesley</a:t>
            </a:r>
          </a:p>
        </p:txBody>
      </p:sp>
      <p:sp>
        <p:nvSpPr>
          <p:cNvPr id="4" name="Slide Number Placeholder 3"/>
          <p:cNvSpPr>
            <a:spLocks noGrp="1"/>
          </p:cNvSpPr>
          <p:nvPr>
            <p:ph type="sldNum" sz="quarter" idx="5"/>
          </p:nvPr>
        </p:nvSpPr>
        <p:spPr/>
        <p:txBody>
          <a:bodyPr/>
          <a:lstStyle/>
          <a:p>
            <a:fld id="{DCE35126-F443-2944-8DA2-DC6A90812E9E}" type="slidenum">
              <a:rPr lang="en-US" smtClean="0"/>
              <a:t>17</a:t>
            </a:fld>
            <a:endParaRPr lang="en-US"/>
          </a:p>
        </p:txBody>
      </p:sp>
    </p:spTree>
    <p:extLst>
      <p:ext uri="{BB962C8B-B14F-4D97-AF65-F5344CB8AC3E}">
        <p14:creationId xmlns:p14="http://schemas.microsoft.com/office/powerpoint/2010/main" val="346411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Lesley</a:t>
            </a:r>
          </a:p>
        </p:txBody>
      </p:sp>
      <p:sp>
        <p:nvSpPr>
          <p:cNvPr id="4" name="Slide Number Placeholder 3"/>
          <p:cNvSpPr>
            <a:spLocks noGrp="1"/>
          </p:cNvSpPr>
          <p:nvPr>
            <p:ph type="sldNum" sz="quarter" idx="5"/>
          </p:nvPr>
        </p:nvSpPr>
        <p:spPr/>
        <p:txBody>
          <a:bodyPr/>
          <a:lstStyle/>
          <a:p>
            <a:fld id="{DCE35126-F443-2944-8DA2-DC6A90812E9E}" type="slidenum">
              <a:rPr lang="en-US" smtClean="0"/>
              <a:t>18</a:t>
            </a:fld>
            <a:endParaRPr lang="en-US"/>
          </a:p>
        </p:txBody>
      </p:sp>
    </p:spTree>
    <p:extLst>
      <p:ext uri="{BB962C8B-B14F-4D97-AF65-F5344CB8AC3E}">
        <p14:creationId xmlns:p14="http://schemas.microsoft.com/office/powerpoint/2010/main" val="101627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Lynn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r>
              <a:rPr lang="en-US" sz="1200" b="1" dirty="0"/>
              <a:t>This project is a two-year National Leadership Grant from IMLS in the Research and Demonstration category. The lead on NAFAN is the California Digital Library with OCLC Research and UVA Libraires partnering. </a:t>
            </a:r>
          </a:p>
          <a:p>
            <a:r>
              <a:rPr lang="en-US" sz="1200" b="1" dirty="0"/>
              <a:t>This project is a big undertaking and seeking to inform a national aggregation of archival finding aids or as one person put it “A </a:t>
            </a:r>
            <a:r>
              <a:rPr lang="en-US" sz="1200" b="1" dirty="0" err="1"/>
              <a:t>WorldCat</a:t>
            </a:r>
            <a:r>
              <a:rPr lang="en-US" sz="1200" b="1" dirty="0"/>
              <a:t> for archives”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Today we will talk about one of the four data collection efforts underway for this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2</a:t>
            </a:fld>
            <a:endParaRPr lang="en-US"/>
          </a:p>
        </p:txBody>
      </p:sp>
    </p:spTree>
    <p:extLst>
      <p:ext uri="{BB962C8B-B14F-4D97-AF65-F5344CB8AC3E}">
        <p14:creationId xmlns:p14="http://schemas.microsoft.com/office/powerpoint/2010/main" val="406095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Lynn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Here are the research questions that guide our work speaking with cultural heritage or information professionals. We wanted to speak to them about their processes to create archival finding aids and to understand their experiences in current archival aggregation contributor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3</a:t>
            </a:fld>
            <a:endParaRPr lang="en-US"/>
          </a:p>
        </p:txBody>
      </p:sp>
    </p:spTree>
    <p:extLst>
      <p:ext uri="{BB962C8B-B14F-4D97-AF65-F5344CB8AC3E}">
        <p14:creationId xmlns:p14="http://schemas.microsoft.com/office/powerpoint/2010/main" val="36647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Lynn</a:t>
            </a:r>
          </a:p>
        </p:txBody>
      </p:sp>
      <p:sp>
        <p:nvSpPr>
          <p:cNvPr id="4" name="Slide Number Placeholder 3"/>
          <p:cNvSpPr>
            <a:spLocks noGrp="1"/>
          </p:cNvSpPr>
          <p:nvPr>
            <p:ph type="sldNum" sz="quarter" idx="5"/>
          </p:nvPr>
        </p:nvSpPr>
        <p:spPr/>
        <p:txBody>
          <a:bodyPr/>
          <a:lstStyle/>
          <a:p>
            <a:fld id="{DCE35126-F443-2944-8DA2-DC6A90812E9E}" type="slidenum">
              <a:rPr lang="en-US" smtClean="0"/>
              <a:t>4</a:t>
            </a:fld>
            <a:endParaRPr lang="en-US"/>
          </a:p>
        </p:txBody>
      </p:sp>
    </p:spTree>
    <p:extLst>
      <p:ext uri="{BB962C8B-B14F-4D97-AF65-F5344CB8AC3E}">
        <p14:creationId xmlns:p14="http://schemas.microsoft.com/office/powerpoint/2010/main" val="85432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Lynn</a:t>
            </a:r>
          </a:p>
          <a:p>
            <a:endParaRPr lang="en-US" dirty="0"/>
          </a:p>
        </p:txBody>
      </p:sp>
      <p:sp>
        <p:nvSpPr>
          <p:cNvPr id="4" name="Slide Number Placeholder 3"/>
          <p:cNvSpPr>
            <a:spLocks noGrp="1"/>
          </p:cNvSpPr>
          <p:nvPr>
            <p:ph type="sldNum" sz="quarter" idx="5"/>
          </p:nvPr>
        </p:nvSpPr>
        <p:spPr/>
        <p:txBody>
          <a:bodyPr/>
          <a:lstStyle/>
          <a:p>
            <a:fld id="{DCE35126-F443-2944-8DA2-DC6A90812E9E}" type="slidenum">
              <a:rPr lang="en-US" smtClean="0"/>
              <a:t>5</a:t>
            </a:fld>
            <a:endParaRPr lang="en-US"/>
          </a:p>
        </p:txBody>
      </p:sp>
    </p:spTree>
    <p:extLst>
      <p:ext uri="{BB962C8B-B14F-4D97-AF65-F5344CB8AC3E}">
        <p14:creationId xmlns:p14="http://schemas.microsoft.com/office/powerpoint/2010/main" val="380154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Lynn</a:t>
            </a:r>
          </a:p>
          <a:p>
            <a:endParaRPr lang="en-US" dirty="0"/>
          </a:p>
        </p:txBody>
      </p:sp>
      <p:sp>
        <p:nvSpPr>
          <p:cNvPr id="4" name="Slide Number Placeholder 3"/>
          <p:cNvSpPr>
            <a:spLocks noGrp="1"/>
          </p:cNvSpPr>
          <p:nvPr>
            <p:ph type="sldNum" sz="quarter" idx="5"/>
          </p:nvPr>
        </p:nvSpPr>
        <p:spPr/>
        <p:txBody>
          <a:bodyPr/>
          <a:lstStyle/>
          <a:p>
            <a:fld id="{DCE35126-F443-2944-8DA2-DC6A90812E9E}" type="slidenum">
              <a:rPr lang="en-US" smtClean="0"/>
              <a:t>6</a:t>
            </a:fld>
            <a:endParaRPr lang="en-US"/>
          </a:p>
        </p:txBody>
      </p:sp>
    </p:spTree>
    <p:extLst>
      <p:ext uri="{BB962C8B-B14F-4D97-AF65-F5344CB8AC3E}">
        <p14:creationId xmlns:p14="http://schemas.microsoft.com/office/powerpoint/2010/main" val="320022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Lynn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a typeface="+mn-ea"/>
              </a:rPr>
              <a:t>A year ago, in June 2021 </a:t>
            </a:r>
            <a:r>
              <a:rPr lang="en-US" sz="1200" b="1" kern="1200" dirty="0">
                <a:solidFill>
                  <a:schemeClr val="tx1"/>
                </a:solidFill>
                <a:effectLst/>
                <a:ea typeface="+mn-ea"/>
              </a:rPr>
              <a:t>we completed focus group interviews with cultural heritage information professionals across a wide variety of types and sizes of archives, both that do and do not participate in current archival aggregation. The interviews were recorded and transcribed for coding and analysis. </a:t>
            </a:r>
            <a:endParaRPr lang="en-US" sz="1200" b="1" dirty="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7</a:t>
            </a:fld>
            <a:endParaRPr lang="en-US"/>
          </a:p>
        </p:txBody>
      </p:sp>
    </p:spTree>
    <p:extLst>
      <p:ext uri="{BB962C8B-B14F-4D97-AF65-F5344CB8AC3E}">
        <p14:creationId xmlns:p14="http://schemas.microsoft.com/office/powerpoint/2010/main" val="52716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Lynn</a:t>
            </a:r>
          </a:p>
          <a:p>
            <a:endParaRPr lang="en-US" sz="1400" dirty="0">
              <a:latin typeface="Arial" panose="020B0604020202020204" pitchFamily="34" charset="0"/>
              <a:cs typeface="Arial" panose="020B0604020202020204" pitchFamily="34" charset="0"/>
            </a:endParaRPr>
          </a:p>
          <a:p>
            <a:pPr marL="158750" indent="0">
              <a:buNone/>
            </a:pPr>
            <a:r>
              <a:rPr lang="en-US" sz="1400" b="1" dirty="0">
                <a:latin typeface="Arial" panose="020B0604020202020204" pitchFamily="34" charset="0"/>
                <a:cs typeface="Arial" panose="020B0604020202020204" pitchFamily="34" charset="0"/>
              </a:rPr>
              <a:t>Museum library and archive type with 11 participants included those from large and small art, history, and other types of museums.</a:t>
            </a:r>
            <a:endParaRPr lang="en-US" sz="1400" b="1" dirty="0"/>
          </a:p>
          <a:p>
            <a:endParaRPr lang="en-US" sz="1400" b="1" dirty="0">
              <a:latin typeface="Arial" panose="020B0604020202020204" pitchFamily="34" charset="0"/>
              <a:cs typeface="Arial" panose="020B0604020202020204" pitchFamily="34" charset="0"/>
            </a:endParaRPr>
          </a:p>
          <a:p>
            <a:pPr marL="171450" indent="-171450">
              <a:buFont typeface="Arial"/>
              <a:buChar char="•"/>
            </a:pPr>
            <a:r>
              <a:rPr lang="en-US" sz="1400" b="1" dirty="0">
                <a:latin typeface="Arial" panose="020B0604020202020204" pitchFamily="34" charset="0"/>
                <a:cs typeface="Arial" panose="020B0604020202020204" pitchFamily="34" charset="0"/>
              </a:rPr>
              <a:t>R1: Doctoral Universities – Very high research activity</a:t>
            </a:r>
          </a:p>
          <a:p>
            <a:pPr marL="171450" indent="-171450">
              <a:buFont typeface="Arial"/>
              <a:buChar char="•"/>
            </a:pPr>
            <a:r>
              <a:rPr lang="en-US" sz="1400" b="1" dirty="0">
                <a:latin typeface="Arial" panose="020B0604020202020204" pitchFamily="34" charset="0"/>
                <a:cs typeface="Arial" panose="020B0604020202020204" pitchFamily="34" charset="0"/>
              </a:rPr>
              <a:t>R2: Doctoral Universities – High research activity</a:t>
            </a:r>
          </a:p>
          <a:p>
            <a:pPr marL="171450" indent="-171450">
              <a:buFont typeface="Arial"/>
              <a:buChar char="•"/>
            </a:pPr>
            <a:r>
              <a:rPr lang="en-US" sz="1400" b="1" dirty="0">
                <a:latin typeface="Arial" panose="020B0604020202020204" pitchFamily="34" charset="0"/>
                <a:cs typeface="Arial" panose="020B0604020202020204" pitchFamily="34" charset="0"/>
              </a:rPr>
              <a:t>D/PU: Doctoral/Professional Universities</a:t>
            </a:r>
          </a:p>
          <a:p>
            <a:pPr marL="171450" indent="-171450">
              <a:buChar char="•"/>
            </a:pPr>
            <a:r>
              <a:rPr lang="en-US" sz="1400" b="1" dirty="0">
                <a:cs typeface="+mn-lt"/>
              </a:rPr>
              <a:t>M1: Master's Colleges &amp; Universities – Larger programs</a:t>
            </a:r>
          </a:p>
          <a:p>
            <a:pPr marL="171450" indent="-171450">
              <a:buChar char="•"/>
            </a:pPr>
            <a:r>
              <a:rPr lang="en-US" sz="1400" b="1" dirty="0">
                <a:cs typeface="+mn-lt"/>
              </a:rPr>
              <a:t>M2</a:t>
            </a:r>
            <a:r>
              <a:rPr lang="en-US" sz="1400" b="1" dirty="0"/>
              <a:t>: Master's Colleges &amp; Universities – Medium programs</a:t>
            </a:r>
            <a:endParaRPr lang="en-US" sz="1400" b="1" dirty="0">
              <a:cs typeface="+mn-lt"/>
            </a:endParaRPr>
          </a:p>
          <a:p>
            <a:endParaRPr lang="en-US" dirty="0">
              <a:cs typeface="+mn-lt"/>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8</a:t>
            </a:fld>
            <a:endParaRPr lang="en-US"/>
          </a:p>
        </p:txBody>
      </p:sp>
    </p:spTree>
    <p:extLst>
      <p:ext uri="{BB962C8B-B14F-4D97-AF65-F5344CB8AC3E}">
        <p14:creationId xmlns:p14="http://schemas.microsoft.com/office/powerpoint/2010/main" val="3997431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Lynn</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Here is the breakout of focus group interview participants by region.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Reference: US Census Regions and Divisions map from https://www.eia.gov/consumption/commercial/maps.php#census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hlinkClick r:id="rId3"/>
              </a:rPr>
              <a:t>https://hangingtogether.org/nafan-focus-groups-aligning-participant-selection-with-project-values/</a:t>
            </a:r>
            <a:r>
              <a:rPr lang="en-US" sz="1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7C5A4E27-9045-0247-AB70-DD43822D473D}" type="slidenum">
              <a:rPr lang="en-US" smtClean="0"/>
              <a:t>9</a:t>
            </a:fld>
            <a:endParaRPr lang="en-US"/>
          </a:p>
        </p:txBody>
      </p:sp>
    </p:spTree>
    <p:extLst>
      <p:ext uri="{BB962C8B-B14F-4D97-AF65-F5344CB8AC3E}">
        <p14:creationId xmlns:p14="http://schemas.microsoft.com/office/powerpoint/2010/main" val="2439173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3"/>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36" name="Text Placeholder 35"/>
          <p:cNvSpPr>
            <a:spLocks noGrp="1"/>
          </p:cNvSpPr>
          <p:nvPr>
            <p:ph type="body" sz="quarter" idx="12" hasCustomPrompt="1"/>
          </p:nvPr>
        </p:nvSpPr>
        <p:spPr>
          <a:xfrm>
            <a:off x="3" y="1329877"/>
            <a:ext cx="3640099" cy="569387"/>
          </a:xfrm>
          <a:prstGeom prst="rect">
            <a:avLst/>
          </a:prstGeom>
          <a:solidFill>
            <a:schemeClr val="accent2"/>
          </a:solidFill>
          <a:ln>
            <a:noFill/>
          </a:ln>
        </p:spPr>
        <p:txBody>
          <a:bodyPr vert="horz" wrap="none" lIns="457200" tIns="137160" rIns="274320" bIns="182880">
            <a:spAutoFit/>
          </a:bodyPr>
          <a:lstStyle>
            <a:lvl1pPr marL="0" marR="0" indent="0" algn="l" defTabSz="457189"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3"/>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446" cy="400110"/>
          </a:xfrm>
          <a:prstGeom prst="rect">
            <a:avLst/>
          </a:prstGeom>
        </p:spPr>
        <p:txBody>
          <a:bodyPr vert="horz" wrap="none" lIns="0">
            <a:spAutoFit/>
          </a:bodyPr>
          <a:lstStyle>
            <a:lvl1pPr marL="0" indent="0">
              <a:buNone/>
              <a:defRPr sz="2000" b="1"/>
            </a:lvl1pPr>
            <a:lvl2pPr marL="457189" indent="0">
              <a:buNone/>
              <a:defRPr/>
            </a:lvl2pPr>
            <a:lvl5pPr marL="1828754" indent="0">
              <a:buNone/>
              <a:defRPr/>
            </a:lvl5pPr>
          </a:lstStyle>
          <a:p>
            <a:pPr lvl="0"/>
            <a:r>
              <a:rPr lang="en-US"/>
              <a:t>Speaker Name</a:t>
            </a:r>
          </a:p>
        </p:txBody>
      </p:sp>
      <p:sp>
        <p:nvSpPr>
          <p:cNvPr id="17" name="Text Placeholder 2"/>
          <p:cNvSpPr>
            <a:spLocks noGrp="1"/>
          </p:cNvSpPr>
          <p:nvPr>
            <p:ph type="body" sz="quarter" idx="18" hasCustomPrompt="1"/>
          </p:nvPr>
        </p:nvSpPr>
        <p:spPr>
          <a:xfrm>
            <a:off x="728696" y="3613839"/>
            <a:ext cx="1364723" cy="307777"/>
          </a:xfrm>
          <a:prstGeom prst="rect">
            <a:avLst/>
          </a:prstGeom>
        </p:spPr>
        <p:txBody>
          <a:bodyPr vert="horz" wrap="none" lIns="0" tIns="0">
            <a:spAutoFit/>
          </a:bodyPr>
          <a:lstStyle>
            <a:lvl1pPr marL="0" indent="0">
              <a:buNone/>
              <a:defRPr sz="1700" b="0"/>
            </a:lvl1pPr>
            <a:lvl2pPr marL="457189" indent="0">
              <a:buNone/>
              <a:defRPr/>
            </a:lvl2pPr>
            <a:lvl5pPr marL="1828754" indent="0">
              <a:buNone/>
              <a:defRPr/>
            </a:lvl5pPr>
          </a:lstStyle>
          <a:p>
            <a:pPr lvl="0"/>
            <a:r>
              <a:rPr lang="en-US"/>
              <a:t>Speaker Title</a:t>
            </a:r>
          </a:p>
        </p:txBody>
      </p:sp>
      <p:sp>
        <p:nvSpPr>
          <p:cNvPr id="15" name="Rectangle 14"/>
          <p:cNvSpPr/>
          <p:nvPr userDrawn="1"/>
        </p:nvSpPr>
        <p:spPr>
          <a:xfrm>
            <a:off x="3136901" y="1"/>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Tree>
    <p:extLst>
      <p:ext uri="{BB962C8B-B14F-4D97-AF65-F5344CB8AC3E}">
        <p14:creationId xmlns:p14="http://schemas.microsoft.com/office/powerpoint/2010/main" val="20915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A picture containing text, computer&#10;&#10;Description automatically generated">
            <a:extLst>
              <a:ext uri="{FF2B5EF4-FFF2-40B4-BE49-F238E27FC236}">
                <a16:creationId xmlns:a16="http://schemas.microsoft.com/office/drawing/2014/main" id="{04126C14-9C84-9BE6-078F-84C782B0420B}"/>
              </a:ext>
            </a:extLst>
          </p:cNvPr>
          <p:cNvPicPr>
            <a:picLocks noChangeAspect="1"/>
          </p:cNvPicPr>
          <p:nvPr userDrawn="1"/>
        </p:nvPicPr>
        <p:blipFill>
          <a:blip r:embed="rId3"/>
          <a:stretch>
            <a:fillRect/>
          </a:stretch>
        </p:blipFill>
        <p:spPr>
          <a:xfrm>
            <a:off x="7103408" y="4673815"/>
            <a:ext cx="1139638" cy="518441"/>
          </a:xfrm>
          <a:prstGeom prst="rect">
            <a:avLst/>
          </a:prstGeom>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pic>
        <p:nvPicPr>
          <p:cNvPr id="3" name="Picture 2" descr="A picture containing text, computer&#10;&#10;Description automatically generated">
            <a:extLst>
              <a:ext uri="{FF2B5EF4-FFF2-40B4-BE49-F238E27FC236}">
                <a16:creationId xmlns:a16="http://schemas.microsoft.com/office/drawing/2014/main" id="{B34DBD53-23AD-5AB0-4745-B86A8B6038B1}"/>
              </a:ext>
            </a:extLst>
          </p:cNvPr>
          <p:cNvPicPr>
            <a:picLocks noChangeAspect="1"/>
          </p:cNvPicPr>
          <p:nvPr userDrawn="1"/>
        </p:nvPicPr>
        <p:blipFill>
          <a:blip r:embed="rId3"/>
          <a:stretch>
            <a:fillRect/>
          </a:stretch>
        </p:blipFill>
        <p:spPr>
          <a:xfrm>
            <a:off x="7229104" y="4694442"/>
            <a:ext cx="1020669" cy="464321"/>
          </a:xfrm>
          <a:prstGeom prst="rect">
            <a:avLst/>
          </a:prstGeom>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pic>
        <p:nvPicPr>
          <p:cNvPr id="3" name="Picture 2" descr="A picture containing text, computer&#10;&#10;Description automatically generated">
            <a:extLst>
              <a:ext uri="{FF2B5EF4-FFF2-40B4-BE49-F238E27FC236}">
                <a16:creationId xmlns:a16="http://schemas.microsoft.com/office/drawing/2014/main" id="{B34DBD53-23AD-5AB0-4745-B86A8B6038B1}"/>
              </a:ext>
            </a:extLst>
          </p:cNvPr>
          <p:cNvPicPr>
            <a:picLocks noChangeAspect="1"/>
          </p:cNvPicPr>
          <p:nvPr userDrawn="1"/>
        </p:nvPicPr>
        <p:blipFill>
          <a:blip r:embed="rId3"/>
          <a:stretch>
            <a:fillRect/>
          </a:stretch>
        </p:blipFill>
        <p:spPr>
          <a:xfrm>
            <a:off x="5644155" y="4694442"/>
            <a:ext cx="1020669" cy="464321"/>
          </a:xfrm>
          <a:prstGeom prst="rect">
            <a:avLst/>
          </a:prstGeom>
        </p:spPr>
      </p:pic>
      <p:pic>
        <p:nvPicPr>
          <p:cNvPr id="4" name="Picture 3" descr="Logo, company name&#10;&#10;Description automatically generated">
            <a:extLst>
              <a:ext uri="{FF2B5EF4-FFF2-40B4-BE49-F238E27FC236}">
                <a16:creationId xmlns:a16="http://schemas.microsoft.com/office/drawing/2014/main" id="{85A395F7-3F32-8E30-90C1-7A1972F0CF63}"/>
              </a:ext>
            </a:extLst>
          </p:cNvPr>
          <p:cNvPicPr>
            <a:picLocks noChangeAspect="1"/>
          </p:cNvPicPr>
          <p:nvPr userDrawn="1"/>
        </p:nvPicPr>
        <p:blipFill>
          <a:blip r:embed="rId4"/>
          <a:stretch>
            <a:fillRect/>
          </a:stretch>
        </p:blipFill>
        <p:spPr>
          <a:xfrm>
            <a:off x="3003392" y="4635305"/>
            <a:ext cx="995534" cy="523458"/>
          </a:xfrm>
          <a:prstGeom prst="rect">
            <a:avLst/>
          </a:prstGeom>
        </p:spPr>
      </p:pic>
      <p:pic>
        <p:nvPicPr>
          <p:cNvPr id="1026" name="Picture 2">
            <a:extLst>
              <a:ext uri="{FF2B5EF4-FFF2-40B4-BE49-F238E27FC236}">
                <a16:creationId xmlns:a16="http://schemas.microsoft.com/office/drawing/2014/main" id="{1911ECE1-CA27-D381-2007-C6D9C23F567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0224" y="4707352"/>
            <a:ext cx="417794" cy="41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2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A picture containing text, computer&#10;&#10;Description automatically generated">
            <a:extLst>
              <a:ext uri="{FF2B5EF4-FFF2-40B4-BE49-F238E27FC236}">
                <a16:creationId xmlns:a16="http://schemas.microsoft.com/office/drawing/2014/main" id="{644457BC-F60C-F21A-A2F3-F9B0A6BDAF56}"/>
              </a:ext>
            </a:extLst>
          </p:cNvPr>
          <p:cNvPicPr>
            <a:picLocks noChangeAspect="1"/>
          </p:cNvPicPr>
          <p:nvPr userDrawn="1"/>
        </p:nvPicPr>
        <p:blipFill>
          <a:blip r:embed="rId3"/>
          <a:stretch>
            <a:fillRect/>
          </a:stretch>
        </p:blipFill>
        <p:spPr>
          <a:xfrm>
            <a:off x="6867671" y="4608063"/>
            <a:ext cx="1200150" cy="545970"/>
          </a:xfrm>
          <a:prstGeom prst="rect">
            <a:avLst/>
          </a:prstGeom>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189"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2"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9"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5"/>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35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83925" y="129001"/>
            <a:ext cx="3941606" cy="444003"/>
          </a:xfrm>
          <a:prstGeom prst="rect">
            <a:avLst/>
          </a:prstGeom>
        </p:spPr>
        <p:txBody>
          <a:bodyPr vert="horz"/>
          <a:lstStyle>
            <a:lvl1pPr marL="0" indent="0">
              <a:buNone/>
              <a:defRPr sz="2800" b="1" baseline="0">
                <a:solidFill>
                  <a:srgbClr val="236192"/>
                </a:solidFill>
              </a:defRPr>
            </a:lvl1pPr>
          </a:lstStyle>
          <a:p>
            <a:pPr lvl="0"/>
            <a:r>
              <a:rPr lang="en-US" dirty="0"/>
              <a:t>Closing Message</a:t>
            </a:r>
          </a:p>
        </p:txBody>
      </p:sp>
      <p:sp>
        <p:nvSpPr>
          <p:cNvPr id="9" name="Rectangle 8"/>
          <p:cNvSpPr/>
          <p:nvPr userDrawn="1"/>
        </p:nvSpPr>
        <p:spPr>
          <a:xfrm rot="10800000">
            <a:off x="-1705" y="4986342"/>
            <a:ext cx="9144000" cy="179785"/>
          </a:xfrm>
          <a:prstGeom prst="rect">
            <a:avLst/>
          </a:prstGeom>
          <a:solidFill>
            <a:srgbClr val="00AFD7"/>
          </a:solidFill>
          <a:ln w="9525" cap="flat" cmpd="sng" algn="ctr">
            <a:noFill/>
            <a:prstDash val="solid"/>
          </a:ln>
          <a:effectLst/>
        </p:spPr>
        <p:txBody>
          <a:bodyPr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639675"/>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605620" y="5695"/>
            <a:ext cx="4578960" cy="4388000"/>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2BFB10F3-217E-7E74-06F9-94E69E2EE1CC}"/>
              </a:ext>
            </a:extLst>
          </p:cNvPr>
          <p:cNvPicPr>
            <a:picLocks noChangeAspect="1"/>
          </p:cNvPicPr>
          <p:nvPr userDrawn="1"/>
        </p:nvPicPr>
        <p:blipFill>
          <a:blip r:embed="rId4"/>
          <a:stretch>
            <a:fillRect/>
          </a:stretch>
        </p:blipFill>
        <p:spPr>
          <a:xfrm>
            <a:off x="6986387" y="4515855"/>
            <a:ext cx="1178310" cy="521090"/>
          </a:xfrm>
          <a:prstGeom prst="rect">
            <a:avLst/>
          </a:prstGeom>
        </p:spPr>
      </p:pic>
      <p:sp>
        <p:nvSpPr>
          <p:cNvPr id="76" name="Text Placeholder 20">
            <a:extLst>
              <a:ext uri="{FF2B5EF4-FFF2-40B4-BE49-F238E27FC236}">
                <a16:creationId xmlns:a16="http://schemas.microsoft.com/office/drawing/2014/main" id="{9F128842-9813-931D-3166-CF1484D255B4}"/>
              </a:ext>
            </a:extLst>
          </p:cNvPr>
          <p:cNvSpPr>
            <a:spLocks noGrp="1"/>
          </p:cNvSpPr>
          <p:nvPr>
            <p:ph type="body" sz="quarter" idx="28" hasCustomPrompt="1"/>
          </p:nvPr>
        </p:nvSpPr>
        <p:spPr>
          <a:xfrm>
            <a:off x="84483" y="638265"/>
            <a:ext cx="3887230" cy="234067"/>
          </a:xfrm>
          <a:prstGeom prst="rect">
            <a:avLst/>
          </a:prstGeom>
        </p:spPr>
        <p:txBody>
          <a:bodyPr vert="horz">
            <a:noAutofit/>
          </a:bodyPr>
          <a:lstStyle>
            <a:lvl1pPr marL="0" indent="0">
              <a:buNone/>
              <a:defRPr sz="1400" b="1" baseline="0"/>
            </a:lvl1pPr>
          </a:lstStyle>
          <a:p>
            <a:pPr lvl="0"/>
            <a:r>
              <a:rPr lang="en-US" dirty="0"/>
              <a:t>Speaker Name</a:t>
            </a:r>
          </a:p>
        </p:txBody>
      </p:sp>
      <p:sp>
        <p:nvSpPr>
          <p:cNvPr id="77" name="Text Placeholder 20">
            <a:extLst>
              <a:ext uri="{FF2B5EF4-FFF2-40B4-BE49-F238E27FC236}">
                <a16:creationId xmlns:a16="http://schemas.microsoft.com/office/drawing/2014/main" id="{FF808300-E8B2-5033-17B7-38A77C9367AA}"/>
              </a:ext>
            </a:extLst>
          </p:cNvPr>
          <p:cNvSpPr>
            <a:spLocks noGrp="1"/>
          </p:cNvSpPr>
          <p:nvPr>
            <p:ph type="body" sz="quarter" idx="29" hasCustomPrompt="1"/>
          </p:nvPr>
        </p:nvSpPr>
        <p:spPr>
          <a:xfrm>
            <a:off x="84669" y="872333"/>
            <a:ext cx="3887044" cy="231770"/>
          </a:xfrm>
          <a:prstGeom prst="rect">
            <a:avLst/>
          </a:prstGeom>
        </p:spPr>
        <p:txBody>
          <a:bodyPr vert="horz">
            <a:noAutofit/>
          </a:bodyPr>
          <a:lstStyle>
            <a:lvl1pPr marL="0" indent="0">
              <a:buNone/>
              <a:defRPr sz="1400" b="0" baseline="0"/>
            </a:lvl1pPr>
          </a:lstStyle>
          <a:p>
            <a:pPr lvl="0"/>
            <a:r>
              <a:rPr lang="en-US" dirty="0"/>
              <a:t>Speaker Title</a:t>
            </a:r>
          </a:p>
        </p:txBody>
      </p:sp>
      <p:sp>
        <p:nvSpPr>
          <p:cNvPr id="78" name="Text Placeholder 20">
            <a:extLst>
              <a:ext uri="{FF2B5EF4-FFF2-40B4-BE49-F238E27FC236}">
                <a16:creationId xmlns:a16="http://schemas.microsoft.com/office/drawing/2014/main" id="{CA4CCAB1-32F9-3D96-1E46-77A110047F41}"/>
              </a:ext>
            </a:extLst>
          </p:cNvPr>
          <p:cNvSpPr>
            <a:spLocks noGrp="1"/>
          </p:cNvSpPr>
          <p:nvPr>
            <p:ph type="body" sz="quarter" idx="30" hasCustomPrompt="1"/>
          </p:nvPr>
        </p:nvSpPr>
        <p:spPr>
          <a:xfrm>
            <a:off x="84483" y="1116206"/>
            <a:ext cx="3887044" cy="226613"/>
          </a:xfrm>
          <a:prstGeom prst="rect">
            <a:avLst/>
          </a:prstGeom>
        </p:spPr>
        <p:txBody>
          <a:bodyPr vert="horz">
            <a:noAutofit/>
          </a:bodyPr>
          <a:lstStyle>
            <a:lvl1pPr marL="0" indent="0">
              <a:buNone/>
              <a:defRPr sz="1400" b="1" baseline="0">
                <a:solidFill>
                  <a:srgbClr val="236192"/>
                </a:solidFill>
              </a:defRPr>
            </a:lvl1pPr>
          </a:lstStyle>
          <a:p>
            <a:pPr lvl="0"/>
            <a:r>
              <a:rPr lang="en-US" dirty="0"/>
              <a:t>Speaker Contact</a:t>
            </a:r>
          </a:p>
        </p:txBody>
      </p:sp>
      <p:sp>
        <p:nvSpPr>
          <p:cNvPr id="79" name="Text Placeholder 20">
            <a:extLst>
              <a:ext uri="{FF2B5EF4-FFF2-40B4-BE49-F238E27FC236}">
                <a16:creationId xmlns:a16="http://schemas.microsoft.com/office/drawing/2014/main" id="{62D40D41-8536-6C3E-6892-FDFC63E64A94}"/>
              </a:ext>
            </a:extLst>
          </p:cNvPr>
          <p:cNvSpPr>
            <a:spLocks noGrp="1"/>
          </p:cNvSpPr>
          <p:nvPr>
            <p:ph type="body" sz="quarter" idx="31" hasCustomPrompt="1"/>
          </p:nvPr>
        </p:nvSpPr>
        <p:spPr>
          <a:xfrm>
            <a:off x="84483" y="1364186"/>
            <a:ext cx="3887044" cy="222507"/>
          </a:xfrm>
          <a:prstGeom prst="rect">
            <a:avLst/>
          </a:prstGeom>
        </p:spPr>
        <p:txBody>
          <a:bodyPr vert="horz">
            <a:noAutofit/>
          </a:bodyPr>
          <a:lstStyle>
            <a:lvl1pPr marL="0" indent="0">
              <a:buNone/>
              <a:defRPr sz="1400" b="1" baseline="0">
                <a:solidFill>
                  <a:srgbClr val="236192"/>
                </a:solidFill>
              </a:defRPr>
            </a:lvl1pPr>
          </a:lstStyle>
          <a:p>
            <a:pPr lvl="0"/>
            <a:r>
              <a:rPr lang="en-US" dirty="0"/>
              <a:t>Speaker Contact</a:t>
            </a:r>
          </a:p>
        </p:txBody>
      </p:sp>
      <p:sp>
        <p:nvSpPr>
          <p:cNvPr id="92" name="Text Placeholder 20">
            <a:extLst>
              <a:ext uri="{FF2B5EF4-FFF2-40B4-BE49-F238E27FC236}">
                <a16:creationId xmlns:a16="http://schemas.microsoft.com/office/drawing/2014/main" id="{4EB7E02C-F1BD-7E9B-7A21-F0FE2BDDE6AA}"/>
              </a:ext>
            </a:extLst>
          </p:cNvPr>
          <p:cNvSpPr>
            <a:spLocks noGrp="1"/>
          </p:cNvSpPr>
          <p:nvPr>
            <p:ph type="body" sz="quarter" idx="32" hasCustomPrompt="1"/>
          </p:nvPr>
        </p:nvSpPr>
        <p:spPr>
          <a:xfrm>
            <a:off x="84297" y="1620001"/>
            <a:ext cx="3887230" cy="234067"/>
          </a:xfrm>
          <a:prstGeom prst="rect">
            <a:avLst/>
          </a:prstGeom>
        </p:spPr>
        <p:txBody>
          <a:bodyPr vert="horz">
            <a:noAutofit/>
          </a:bodyPr>
          <a:lstStyle>
            <a:lvl1pPr marL="0" indent="0">
              <a:buNone/>
              <a:defRPr sz="1400" b="1" baseline="0"/>
            </a:lvl1pPr>
          </a:lstStyle>
          <a:p>
            <a:pPr lvl="0"/>
            <a:r>
              <a:rPr lang="en-US" dirty="0"/>
              <a:t>Speaker Name</a:t>
            </a:r>
          </a:p>
        </p:txBody>
      </p:sp>
      <p:sp>
        <p:nvSpPr>
          <p:cNvPr id="93" name="Text Placeholder 20">
            <a:extLst>
              <a:ext uri="{FF2B5EF4-FFF2-40B4-BE49-F238E27FC236}">
                <a16:creationId xmlns:a16="http://schemas.microsoft.com/office/drawing/2014/main" id="{50F897F4-7C5A-A1EE-80B3-83EF76AB3144}"/>
              </a:ext>
            </a:extLst>
          </p:cNvPr>
          <p:cNvSpPr>
            <a:spLocks noGrp="1"/>
          </p:cNvSpPr>
          <p:nvPr>
            <p:ph type="body" sz="quarter" idx="33" hasCustomPrompt="1"/>
          </p:nvPr>
        </p:nvSpPr>
        <p:spPr>
          <a:xfrm>
            <a:off x="84483" y="1854069"/>
            <a:ext cx="3887044" cy="231770"/>
          </a:xfrm>
          <a:prstGeom prst="rect">
            <a:avLst/>
          </a:prstGeom>
        </p:spPr>
        <p:txBody>
          <a:bodyPr vert="horz">
            <a:noAutofit/>
          </a:bodyPr>
          <a:lstStyle>
            <a:lvl1pPr marL="0" indent="0">
              <a:buNone/>
              <a:defRPr sz="1400" b="0" baseline="0"/>
            </a:lvl1pPr>
          </a:lstStyle>
          <a:p>
            <a:pPr lvl="0"/>
            <a:r>
              <a:rPr lang="en-US" dirty="0"/>
              <a:t>Speaker Title</a:t>
            </a:r>
          </a:p>
        </p:txBody>
      </p:sp>
      <p:sp>
        <p:nvSpPr>
          <p:cNvPr id="94" name="Text Placeholder 20">
            <a:extLst>
              <a:ext uri="{FF2B5EF4-FFF2-40B4-BE49-F238E27FC236}">
                <a16:creationId xmlns:a16="http://schemas.microsoft.com/office/drawing/2014/main" id="{28065092-AD7C-08FE-E469-D6A05000C771}"/>
              </a:ext>
            </a:extLst>
          </p:cNvPr>
          <p:cNvSpPr>
            <a:spLocks noGrp="1"/>
          </p:cNvSpPr>
          <p:nvPr>
            <p:ph type="body" sz="quarter" idx="34" hasCustomPrompt="1"/>
          </p:nvPr>
        </p:nvSpPr>
        <p:spPr>
          <a:xfrm>
            <a:off x="84297" y="2097942"/>
            <a:ext cx="3887044" cy="226613"/>
          </a:xfrm>
          <a:prstGeom prst="rect">
            <a:avLst/>
          </a:prstGeom>
        </p:spPr>
        <p:txBody>
          <a:bodyPr vert="horz">
            <a:noAutofit/>
          </a:bodyPr>
          <a:lstStyle>
            <a:lvl1pPr marL="0" indent="0">
              <a:buNone/>
              <a:defRPr sz="1400" b="1" baseline="0">
                <a:solidFill>
                  <a:srgbClr val="236192"/>
                </a:solidFill>
              </a:defRPr>
            </a:lvl1pPr>
          </a:lstStyle>
          <a:p>
            <a:pPr lvl="0"/>
            <a:r>
              <a:rPr lang="en-US" dirty="0"/>
              <a:t>Speaker Contact</a:t>
            </a:r>
          </a:p>
        </p:txBody>
      </p:sp>
      <p:sp>
        <p:nvSpPr>
          <p:cNvPr id="95" name="Text Placeholder 20">
            <a:extLst>
              <a:ext uri="{FF2B5EF4-FFF2-40B4-BE49-F238E27FC236}">
                <a16:creationId xmlns:a16="http://schemas.microsoft.com/office/drawing/2014/main" id="{BCCAB792-FA95-8545-DCE8-13A91DC0FAC4}"/>
              </a:ext>
            </a:extLst>
          </p:cNvPr>
          <p:cNvSpPr>
            <a:spLocks noGrp="1"/>
          </p:cNvSpPr>
          <p:nvPr>
            <p:ph type="body" sz="quarter" idx="35" hasCustomPrompt="1"/>
          </p:nvPr>
        </p:nvSpPr>
        <p:spPr>
          <a:xfrm>
            <a:off x="84297" y="2345922"/>
            <a:ext cx="3887044" cy="222507"/>
          </a:xfrm>
          <a:prstGeom prst="rect">
            <a:avLst/>
          </a:prstGeom>
        </p:spPr>
        <p:txBody>
          <a:bodyPr vert="horz">
            <a:noAutofit/>
          </a:bodyPr>
          <a:lstStyle>
            <a:lvl1pPr marL="0" indent="0">
              <a:buNone/>
              <a:defRPr sz="1400" b="1" baseline="0">
                <a:solidFill>
                  <a:srgbClr val="236192"/>
                </a:solidFill>
              </a:defRPr>
            </a:lvl1pPr>
          </a:lstStyle>
          <a:p>
            <a:pPr lvl="0"/>
            <a:r>
              <a:rPr lang="en-US" dirty="0"/>
              <a:t>Speaker Contact</a:t>
            </a:r>
          </a:p>
        </p:txBody>
      </p:sp>
      <p:sp>
        <p:nvSpPr>
          <p:cNvPr id="96" name="Text Placeholder 20">
            <a:extLst>
              <a:ext uri="{FF2B5EF4-FFF2-40B4-BE49-F238E27FC236}">
                <a16:creationId xmlns:a16="http://schemas.microsoft.com/office/drawing/2014/main" id="{02BA1A9F-3CF7-2809-5202-C83B2E77CAB1}"/>
              </a:ext>
            </a:extLst>
          </p:cNvPr>
          <p:cNvSpPr>
            <a:spLocks noGrp="1"/>
          </p:cNvSpPr>
          <p:nvPr>
            <p:ph type="body" sz="quarter" idx="36" hasCustomPrompt="1"/>
          </p:nvPr>
        </p:nvSpPr>
        <p:spPr>
          <a:xfrm>
            <a:off x="84111" y="2584879"/>
            <a:ext cx="3887230" cy="234067"/>
          </a:xfrm>
          <a:prstGeom prst="rect">
            <a:avLst/>
          </a:prstGeom>
        </p:spPr>
        <p:txBody>
          <a:bodyPr vert="horz">
            <a:noAutofit/>
          </a:bodyPr>
          <a:lstStyle>
            <a:lvl1pPr marL="0" indent="0">
              <a:buNone/>
              <a:defRPr sz="1400" b="1" baseline="0"/>
            </a:lvl1pPr>
          </a:lstStyle>
          <a:p>
            <a:pPr lvl="0"/>
            <a:r>
              <a:rPr lang="en-US" dirty="0"/>
              <a:t>Speaker Name</a:t>
            </a:r>
          </a:p>
        </p:txBody>
      </p:sp>
      <p:sp>
        <p:nvSpPr>
          <p:cNvPr id="97" name="Text Placeholder 20">
            <a:extLst>
              <a:ext uri="{FF2B5EF4-FFF2-40B4-BE49-F238E27FC236}">
                <a16:creationId xmlns:a16="http://schemas.microsoft.com/office/drawing/2014/main" id="{E43FDC88-1B84-464C-124A-14F165B3F90C}"/>
              </a:ext>
            </a:extLst>
          </p:cNvPr>
          <p:cNvSpPr>
            <a:spLocks noGrp="1"/>
          </p:cNvSpPr>
          <p:nvPr>
            <p:ph type="body" sz="quarter" idx="37" hasCustomPrompt="1"/>
          </p:nvPr>
        </p:nvSpPr>
        <p:spPr>
          <a:xfrm>
            <a:off x="84297" y="2818947"/>
            <a:ext cx="3887044" cy="231770"/>
          </a:xfrm>
          <a:prstGeom prst="rect">
            <a:avLst/>
          </a:prstGeom>
        </p:spPr>
        <p:txBody>
          <a:bodyPr vert="horz">
            <a:noAutofit/>
          </a:bodyPr>
          <a:lstStyle>
            <a:lvl1pPr marL="0" indent="0">
              <a:buNone/>
              <a:defRPr sz="1400" b="0" baseline="0"/>
            </a:lvl1pPr>
          </a:lstStyle>
          <a:p>
            <a:pPr lvl="0"/>
            <a:r>
              <a:rPr lang="en-US" dirty="0"/>
              <a:t>Speaker Title</a:t>
            </a:r>
          </a:p>
        </p:txBody>
      </p:sp>
      <p:sp>
        <p:nvSpPr>
          <p:cNvPr id="98" name="Text Placeholder 20">
            <a:extLst>
              <a:ext uri="{FF2B5EF4-FFF2-40B4-BE49-F238E27FC236}">
                <a16:creationId xmlns:a16="http://schemas.microsoft.com/office/drawing/2014/main" id="{A2AEE5C5-108F-BBC1-1B0B-F347B3A734E3}"/>
              </a:ext>
            </a:extLst>
          </p:cNvPr>
          <p:cNvSpPr>
            <a:spLocks noGrp="1"/>
          </p:cNvSpPr>
          <p:nvPr>
            <p:ph type="body" sz="quarter" idx="38" hasCustomPrompt="1"/>
          </p:nvPr>
        </p:nvSpPr>
        <p:spPr>
          <a:xfrm>
            <a:off x="84111" y="3062820"/>
            <a:ext cx="3887044" cy="226613"/>
          </a:xfrm>
          <a:prstGeom prst="rect">
            <a:avLst/>
          </a:prstGeom>
        </p:spPr>
        <p:txBody>
          <a:bodyPr vert="horz">
            <a:noAutofit/>
          </a:bodyPr>
          <a:lstStyle>
            <a:lvl1pPr marL="0" indent="0">
              <a:buNone/>
              <a:defRPr sz="1400" b="1" baseline="0">
                <a:solidFill>
                  <a:srgbClr val="236192"/>
                </a:solidFill>
              </a:defRPr>
            </a:lvl1pPr>
          </a:lstStyle>
          <a:p>
            <a:pPr lvl="0"/>
            <a:r>
              <a:rPr lang="en-US" dirty="0"/>
              <a:t>Speaker Contact</a:t>
            </a:r>
          </a:p>
        </p:txBody>
      </p:sp>
      <p:sp>
        <p:nvSpPr>
          <p:cNvPr id="99" name="Text Placeholder 20">
            <a:extLst>
              <a:ext uri="{FF2B5EF4-FFF2-40B4-BE49-F238E27FC236}">
                <a16:creationId xmlns:a16="http://schemas.microsoft.com/office/drawing/2014/main" id="{FE08AFF5-A8F9-3E82-EA94-E88BC33F4C82}"/>
              </a:ext>
            </a:extLst>
          </p:cNvPr>
          <p:cNvSpPr>
            <a:spLocks noGrp="1"/>
          </p:cNvSpPr>
          <p:nvPr>
            <p:ph type="body" sz="quarter" idx="39" hasCustomPrompt="1"/>
          </p:nvPr>
        </p:nvSpPr>
        <p:spPr>
          <a:xfrm>
            <a:off x="84111" y="3310800"/>
            <a:ext cx="3887044" cy="222507"/>
          </a:xfrm>
          <a:prstGeom prst="rect">
            <a:avLst/>
          </a:prstGeom>
        </p:spPr>
        <p:txBody>
          <a:bodyPr vert="horz">
            <a:noAutofit/>
          </a:bodyPr>
          <a:lstStyle>
            <a:lvl1pPr marL="0" indent="0">
              <a:buNone/>
              <a:defRPr sz="1400" b="1" baseline="0">
                <a:solidFill>
                  <a:srgbClr val="236192"/>
                </a:solidFill>
              </a:defRPr>
            </a:lvl1pPr>
          </a:lstStyle>
          <a:p>
            <a:pPr lvl="0"/>
            <a:r>
              <a:rPr lang="en-US" dirty="0"/>
              <a:t>Speaker Contact</a:t>
            </a:r>
          </a:p>
        </p:txBody>
      </p:sp>
      <p:sp>
        <p:nvSpPr>
          <p:cNvPr id="100" name="Text Placeholder 20">
            <a:extLst>
              <a:ext uri="{FF2B5EF4-FFF2-40B4-BE49-F238E27FC236}">
                <a16:creationId xmlns:a16="http://schemas.microsoft.com/office/drawing/2014/main" id="{503F2D5F-8647-0BBB-E7CE-F79B15E224B6}"/>
              </a:ext>
            </a:extLst>
          </p:cNvPr>
          <p:cNvSpPr>
            <a:spLocks noGrp="1"/>
          </p:cNvSpPr>
          <p:nvPr>
            <p:ph type="body" sz="quarter" idx="40" hasCustomPrompt="1"/>
          </p:nvPr>
        </p:nvSpPr>
        <p:spPr>
          <a:xfrm>
            <a:off x="83925" y="3539238"/>
            <a:ext cx="3887230" cy="234067"/>
          </a:xfrm>
          <a:prstGeom prst="rect">
            <a:avLst/>
          </a:prstGeom>
        </p:spPr>
        <p:txBody>
          <a:bodyPr vert="horz">
            <a:noAutofit/>
          </a:bodyPr>
          <a:lstStyle>
            <a:lvl1pPr marL="0" indent="0">
              <a:buNone/>
              <a:defRPr sz="1400" b="1" baseline="0"/>
            </a:lvl1pPr>
          </a:lstStyle>
          <a:p>
            <a:pPr lvl="0"/>
            <a:r>
              <a:rPr lang="en-US" dirty="0"/>
              <a:t>Speaker Name</a:t>
            </a:r>
          </a:p>
        </p:txBody>
      </p:sp>
      <p:sp>
        <p:nvSpPr>
          <p:cNvPr id="101" name="Text Placeholder 20">
            <a:extLst>
              <a:ext uri="{FF2B5EF4-FFF2-40B4-BE49-F238E27FC236}">
                <a16:creationId xmlns:a16="http://schemas.microsoft.com/office/drawing/2014/main" id="{EF88D917-ACDB-FA44-209B-563B44B3C685}"/>
              </a:ext>
            </a:extLst>
          </p:cNvPr>
          <p:cNvSpPr>
            <a:spLocks noGrp="1"/>
          </p:cNvSpPr>
          <p:nvPr>
            <p:ph type="body" sz="quarter" idx="41" hasCustomPrompt="1"/>
          </p:nvPr>
        </p:nvSpPr>
        <p:spPr>
          <a:xfrm>
            <a:off x="84111" y="3773306"/>
            <a:ext cx="3887044" cy="231770"/>
          </a:xfrm>
          <a:prstGeom prst="rect">
            <a:avLst/>
          </a:prstGeom>
        </p:spPr>
        <p:txBody>
          <a:bodyPr vert="horz">
            <a:noAutofit/>
          </a:bodyPr>
          <a:lstStyle>
            <a:lvl1pPr marL="0" indent="0">
              <a:buNone/>
              <a:defRPr sz="1400" b="0" baseline="0"/>
            </a:lvl1pPr>
          </a:lstStyle>
          <a:p>
            <a:pPr lvl="0"/>
            <a:r>
              <a:rPr lang="en-US" dirty="0"/>
              <a:t>Speaker Title</a:t>
            </a:r>
          </a:p>
        </p:txBody>
      </p:sp>
      <p:sp>
        <p:nvSpPr>
          <p:cNvPr id="102" name="Text Placeholder 20">
            <a:extLst>
              <a:ext uri="{FF2B5EF4-FFF2-40B4-BE49-F238E27FC236}">
                <a16:creationId xmlns:a16="http://schemas.microsoft.com/office/drawing/2014/main" id="{1398FC03-1778-A47A-F8F9-26C7828962A1}"/>
              </a:ext>
            </a:extLst>
          </p:cNvPr>
          <p:cNvSpPr>
            <a:spLocks noGrp="1"/>
          </p:cNvSpPr>
          <p:nvPr>
            <p:ph type="body" sz="quarter" idx="42" hasCustomPrompt="1"/>
          </p:nvPr>
        </p:nvSpPr>
        <p:spPr>
          <a:xfrm>
            <a:off x="83925" y="4017179"/>
            <a:ext cx="3887044" cy="226613"/>
          </a:xfrm>
          <a:prstGeom prst="rect">
            <a:avLst/>
          </a:prstGeom>
        </p:spPr>
        <p:txBody>
          <a:bodyPr vert="horz">
            <a:noAutofit/>
          </a:bodyPr>
          <a:lstStyle>
            <a:lvl1pPr marL="0" indent="0">
              <a:buNone/>
              <a:defRPr sz="1400" b="1" baseline="0">
                <a:solidFill>
                  <a:srgbClr val="236192"/>
                </a:solidFill>
              </a:defRPr>
            </a:lvl1pPr>
          </a:lstStyle>
          <a:p>
            <a:pPr lvl="0"/>
            <a:r>
              <a:rPr lang="en-US" dirty="0"/>
              <a:t>Speaker Contact</a:t>
            </a:r>
          </a:p>
        </p:txBody>
      </p:sp>
      <p:sp>
        <p:nvSpPr>
          <p:cNvPr id="103" name="Text Placeholder 20">
            <a:extLst>
              <a:ext uri="{FF2B5EF4-FFF2-40B4-BE49-F238E27FC236}">
                <a16:creationId xmlns:a16="http://schemas.microsoft.com/office/drawing/2014/main" id="{9E3F11DC-9656-E3F7-1148-0A2E3F594672}"/>
              </a:ext>
            </a:extLst>
          </p:cNvPr>
          <p:cNvSpPr>
            <a:spLocks noGrp="1"/>
          </p:cNvSpPr>
          <p:nvPr>
            <p:ph type="body" sz="quarter" idx="43" hasCustomPrompt="1"/>
          </p:nvPr>
        </p:nvSpPr>
        <p:spPr>
          <a:xfrm>
            <a:off x="83925" y="4265159"/>
            <a:ext cx="3887044" cy="222507"/>
          </a:xfrm>
          <a:prstGeom prst="rect">
            <a:avLst/>
          </a:prstGeom>
        </p:spPr>
        <p:txBody>
          <a:bodyPr vert="horz">
            <a:no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36995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images ">
    <p:spTree>
      <p:nvGrpSpPr>
        <p:cNvPr id="1" name=""/>
        <p:cNvGrpSpPr/>
        <p:nvPr/>
      </p:nvGrpSpPr>
      <p:grpSpPr>
        <a:xfrm>
          <a:off x="0" y="0"/>
          <a:ext cx="0" cy="0"/>
          <a:chOff x="0" y="0"/>
          <a:chExt cx="0" cy="0"/>
        </a:xfrm>
      </p:grpSpPr>
      <p:sp>
        <p:nvSpPr>
          <p:cNvPr id="48" name="Picture Placeholder 3"/>
          <p:cNvSpPr>
            <a:spLocks noGrp="1"/>
          </p:cNvSpPr>
          <p:nvPr>
            <p:ph type="pic" sz="quarter" idx="17"/>
          </p:nvPr>
        </p:nvSpPr>
        <p:spPr>
          <a:xfrm>
            <a:off x="6220164" y="2531695"/>
            <a:ext cx="2923837" cy="1929341"/>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7" name="Picture Placeholder 3"/>
          <p:cNvSpPr>
            <a:spLocks noGrp="1"/>
          </p:cNvSpPr>
          <p:nvPr>
            <p:ph type="pic" sz="quarter" idx="16"/>
          </p:nvPr>
        </p:nvSpPr>
        <p:spPr>
          <a:xfrm>
            <a:off x="3748316" y="3518915"/>
            <a:ext cx="2472574" cy="1624584"/>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6" name="Picture Placeholder 3"/>
          <p:cNvSpPr>
            <a:spLocks noGrp="1"/>
          </p:cNvSpPr>
          <p:nvPr>
            <p:ph type="pic" sz="quarter" idx="15"/>
          </p:nvPr>
        </p:nvSpPr>
        <p:spPr>
          <a:xfrm>
            <a:off x="3152231" y="1767823"/>
            <a:ext cx="3068658" cy="1725408"/>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5" name="Picture Placeholder 3"/>
          <p:cNvSpPr>
            <a:spLocks noGrp="1"/>
          </p:cNvSpPr>
          <p:nvPr>
            <p:ph type="pic" sz="quarter" idx="14"/>
          </p:nvPr>
        </p:nvSpPr>
        <p:spPr>
          <a:xfrm>
            <a:off x="1" y="3493232"/>
            <a:ext cx="2463056" cy="1656694"/>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4" name="Picture Placeholder 3"/>
          <p:cNvSpPr>
            <a:spLocks noGrp="1"/>
          </p:cNvSpPr>
          <p:nvPr>
            <p:ph type="pic" sz="quarter" idx="13"/>
          </p:nvPr>
        </p:nvSpPr>
        <p:spPr>
          <a:xfrm>
            <a:off x="1" y="1389689"/>
            <a:ext cx="3152231" cy="2103543"/>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3" name="Rectangle 42"/>
          <p:cNvSpPr/>
          <p:nvPr userDrawn="1"/>
        </p:nvSpPr>
        <p:spPr>
          <a:xfrm>
            <a:off x="6220889" y="1921833"/>
            <a:ext cx="2923110" cy="61002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6" name="Picture Placeholder 3"/>
          <p:cNvSpPr>
            <a:spLocks noGrp="1"/>
          </p:cNvSpPr>
          <p:nvPr>
            <p:ph type="pic" sz="quarter" idx="11"/>
          </p:nvPr>
        </p:nvSpPr>
        <p:spPr>
          <a:xfrm>
            <a:off x="3150249" y="-20510"/>
            <a:ext cx="3071364" cy="1788332"/>
          </a:xfrm>
          <a:prstGeom prst="rect">
            <a:avLst/>
          </a:prstGeom>
          <a:solidFill>
            <a:schemeClr val="bg1">
              <a:lumMod val="95000"/>
            </a:schemeClr>
          </a:solidFill>
        </p:spPr>
        <p:txBody>
          <a:bodyPr vert="horz" lIns="0" tIns="0" rIns="0" bIns="0" rtlCol="0" anchor="ctr">
            <a:normAutofit/>
          </a:bodyPr>
          <a:lstStyle>
            <a:lvl1pPr>
              <a:defRPr lang="en-US" sz="800"/>
            </a:lvl1pPr>
          </a:lstStyle>
          <a:p>
            <a:pPr marL="0" lvl="0" indent="0" algn="ctr">
              <a:buNone/>
            </a:pPr>
            <a:endParaRPr lang="en-US"/>
          </a:p>
        </p:txBody>
      </p:sp>
      <p:sp>
        <p:nvSpPr>
          <p:cNvPr id="27" name="Picture Placeholder 3"/>
          <p:cNvSpPr>
            <a:spLocks noGrp="1"/>
          </p:cNvSpPr>
          <p:nvPr>
            <p:ph type="pic" sz="quarter" idx="12"/>
          </p:nvPr>
        </p:nvSpPr>
        <p:spPr>
          <a:xfrm>
            <a:off x="6221614" y="-20509"/>
            <a:ext cx="2922386" cy="1956115"/>
          </a:xfrm>
          <a:prstGeom prst="rect">
            <a:avLst/>
          </a:prstGeom>
          <a:solidFill>
            <a:schemeClr val="bg1">
              <a:lumMod val="95000"/>
            </a:schemeClr>
          </a:solidFill>
        </p:spPr>
        <p:txBody>
          <a:bodyPr vert="horz" lIns="0" tIns="0" rIns="0" bIns="0" rtlCol="0" anchor="ctr">
            <a:normAutofit/>
          </a:bodyPr>
          <a:lstStyle>
            <a:lvl1pPr>
              <a:defRPr lang="en-US" sz="800"/>
            </a:lvl1pPr>
          </a:lstStyle>
          <a:p>
            <a:pPr marL="0" lvl="0" indent="0" algn="ctr">
              <a:buNone/>
            </a:pPr>
            <a:endParaRPr lang="en-US"/>
          </a:p>
        </p:txBody>
      </p:sp>
      <p:sp>
        <p:nvSpPr>
          <p:cNvPr id="25" name="Picture Placeholder 3"/>
          <p:cNvSpPr>
            <a:spLocks noGrp="1"/>
          </p:cNvSpPr>
          <p:nvPr>
            <p:ph type="pic" sz="quarter" idx="10"/>
          </p:nvPr>
        </p:nvSpPr>
        <p:spPr>
          <a:xfrm>
            <a:off x="658592" y="-20510"/>
            <a:ext cx="2486967" cy="1410200"/>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17" name="Rectangle 16"/>
          <p:cNvSpPr/>
          <p:nvPr userDrawn="1"/>
        </p:nvSpPr>
        <p:spPr>
          <a:xfrm>
            <a:off x="-1" y="1317"/>
            <a:ext cx="663283" cy="140195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Rectangle 17"/>
          <p:cNvSpPr/>
          <p:nvPr userDrawn="1"/>
        </p:nvSpPr>
        <p:spPr>
          <a:xfrm>
            <a:off x="2465041" y="3506085"/>
            <a:ext cx="1283275" cy="163741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3" name="Rectangle 22"/>
          <p:cNvSpPr/>
          <p:nvPr userDrawn="1"/>
        </p:nvSpPr>
        <p:spPr>
          <a:xfrm>
            <a:off x="6220890" y="4453687"/>
            <a:ext cx="2923112" cy="689813"/>
          </a:xfrm>
          <a:prstGeom prst="rect">
            <a:avLst/>
          </a:prstGeom>
          <a:solidFill>
            <a:srgbClr val="E8772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3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563" y="4816475"/>
            <a:ext cx="6873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userDrawn="1"/>
        </p:nvCxnSpPr>
        <p:spPr>
          <a:xfrm>
            <a:off x="1" y="3499658"/>
            <a:ext cx="622161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6221616" y="1935605"/>
            <a:ext cx="29223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6221616" y="2531854"/>
            <a:ext cx="29223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221616" y="4467461"/>
            <a:ext cx="29223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6221615" y="1"/>
            <a:ext cx="0" cy="5143499"/>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749040" y="3499658"/>
            <a:ext cx="0" cy="1650267"/>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2465765" y="3499658"/>
            <a:ext cx="0" cy="1650267"/>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 y="1392787"/>
            <a:ext cx="315223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3152233" y="1"/>
            <a:ext cx="0" cy="3499658"/>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3152233" y="1767823"/>
            <a:ext cx="3069380" cy="788"/>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667130" y="1"/>
            <a:ext cx="0" cy="1392787"/>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761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10E2-E0FA-F646-BA8A-B85E7867F06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5664FE0-B348-964D-B4E4-CA21CDE9D7B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98F31B5-5D93-9A42-A7A1-2DCAC7C2CB45}"/>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5" name="Footer Placeholder 4">
            <a:extLst>
              <a:ext uri="{FF2B5EF4-FFF2-40B4-BE49-F238E27FC236}">
                <a16:creationId xmlns:a16="http://schemas.microsoft.com/office/drawing/2014/main" id="{D1245400-2C28-0E42-A518-5CCF6493A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C7625-A493-E64D-8CE3-A2AE0EE1B818}"/>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662083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24630-8B27-5146-B9F5-5A8E72023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4AF3C-084B-1D40-AA39-002053668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C0F61-B2C8-BF4F-886B-08EFACC42E9A}"/>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5" name="Footer Placeholder 4">
            <a:extLst>
              <a:ext uri="{FF2B5EF4-FFF2-40B4-BE49-F238E27FC236}">
                <a16:creationId xmlns:a16="http://schemas.microsoft.com/office/drawing/2014/main" id="{22CA3B09-8F0D-8C45-B1EF-B8CCFFD7D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7C288-3EA4-FA4A-BF9E-EC1D863A4579}"/>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259494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493045"/>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2"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3" name="Text Placeholder 12"/>
          <p:cNvSpPr>
            <a:spLocks noGrp="1"/>
          </p:cNvSpPr>
          <p:nvPr>
            <p:ph type="body" sz="quarter" idx="12" hasCustomPrompt="1"/>
          </p:nvPr>
        </p:nvSpPr>
        <p:spPr>
          <a:xfrm>
            <a:off x="3416309" y="2073400"/>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4734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BACD-48BF-C047-BC4E-AE793D993CD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1A22361-8625-914E-999C-6BE0A866D1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54DB7-2506-2D44-80DD-CE4503A1A18A}"/>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5" name="Footer Placeholder 4">
            <a:extLst>
              <a:ext uri="{FF2B5EF4-FFF2-40B4-BE49-F238E27FC236}">
                <a16:creationId xmlns:a16="http://schemas.microsoft.com/office/drawing/2014/main" id="{C9D56A9E-2E95-FF47-A43F-0C981D905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31A76-7262-1C4C-A38F-65EFF4EF1FBC}"/>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1620076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916E-7504-0947-BA98-0133257778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4D4BC-36A7-DD4A-9ABB-1EE7304A805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95C571-CB61-C14F-9944-AA44892A737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5B0C37-62A5-CA46-ABD1-8A6175EFC0A5}"/>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6" name="Footer Placeholder 5">
            <a:extLst>
              <a:ext uri="{FF2B5EF4-FFF2-40B4-BE49-F238E27FC236}">
                <a16:creationId xmlns:a16="http://schemas.microsoft.com/office/drawing/2014/main" id="{51196B7E-15E6-0949-916C-2138C9DB1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A1316-C2B6-3549-BB07-9686FBE90C94}"/>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1513830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5A50-C747-3E42-BF4B-BE504D832FC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575762-CADB-4646-A6AD-0EDDD64BFA0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01B40CA-6A49-2043-A06E-6AC3B3F3A05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FC25C-3088-3341-96A0-F0A3EDEF8B8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69AC8F3-70BA-6D46-AF27-B8B1ABBD9B2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88A3FB-2A54-4041-B2BC-7383A5B4CD5E}"/>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8" name="Footer Placeholder 7">
            <a:extLst>
              <a:ext uri="{FF2B5EF4-FFF2-40B4-BE49-F238E27FC236}">
                <a16:creationId xmlns:a16="http://schemas.microsoft.com/office/drawing/2014/main" id="{314389E9-DE76-2B4D-AD13-7B04166DDF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7546E-03B3-D241-A264-FF5C3BDE12E5}"/>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2818292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2220-E1C4-A94A-B97A-76F97C8F29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A3590-9DBC-8E4C-98B5-6DF3445D5108}"/>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4" name="Footer Placeholder 3">
            <a:extLst>
              <a:ext uri="{FF2B5EF4-FFF2-40B4-BE49-F238E27FC236}">
                <a16:creationId xmlns:a16="http://schemas.microsoft.com/office/drawing/2014/main" id="{107B36B6-A51B-BD42-BB8B-9BD3D4ADED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CD4E63-838E-EE4B-8988-EBDF175EC9C0}"/>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75333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57C821-61C4-044A-8223-2575C0132C36}"/>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3" name="Footer Placeholder 2">
            <a:extLst>
              <a:ext uri="{FF2B5EF4-FFF2-40B4-BE49-F238E27FC236}">
                <a16:creationId xmlns:a16="http://schemas.microsoft.com/office/drawing/2014/main" id="{973A6711-EF95-914E-9693-23B2C513C1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DD345-288A-8843-A63B-BFDAA7C1464A}"/>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140811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0DFC-7B01-1742-9921-3D8A8F84505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D94A9ED-5D97-2649-8A01-8CD207ECE2A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2495B-5F32-8C49-8F7C-1F574B77A76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A8FD075-74A8-1544-B3E3-03191271FB2A}"/>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6" name="Footer Placeholder 5">
            <a:extLst>
              <a:ext uri="{FF2B5EF4-FFF2-40B4-BE49-F238E27FC236}">
                <a16:creationId xmlns:a16="http://schemas.microsoft.com/office/drawing/2014/main" id="{6BFB1536-4E01-5541-86F4-06A3A1871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0C5FD-5341-8841-A16B-6C5A194F4061}"/>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3746267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F478-4C06-614B-B639-E807A7409E6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31F9C9-DCE6-A241-AD47-1AA331C6E7E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B3C6EC-5BF5-894F-A86A-A2FA9BC0FE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5CB1752-A3E8-AF49-ACB6-331C05C8A6C9}"/>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6" name="Footer Placeholder 5">
            <a:extLst>
              <a:ext uri="{FF2B5EF4-FFF2-40B4-BE49-F238E27FC236}">
                <a16:creationId xmlns:a16="http://schemas.microsoft.com/office/drawing/2014/main" id="{3263E53D-A4B8-574B-87B9-CDA1561BA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1B4B1-1390-B44F-AE11-5C8FE3EC3977}"/>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1887400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F1E1-A5BD-9640-A964-989D4B6668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40FDC-8B06-704D-A471-2CB8E9546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8A0EF-9FC0-7F4C-B784-A4ED2F7888DA}"/>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5" name="Footer Placeholder 4">
            <a:extLst>
              <a:ext uri="{FF2B5EF4-FFF2-40B4-BE49-F238E27FC236}">
                <a16:creationId xmlns:a16="http://schemas.microsoft.com/office/drawing/2014/main" id="{15BF5153-7019-324C-B088-E7BB62FD8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5B66C-2520-1A44-9EAD-62855DD78262}"/>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921406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88058-728B-DF4E-BF69-48E776A43C8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0E9971-30EF-A040-9736-23067A1F4F0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AF078-AEEC-224F-AC0B-3FE902053432}"/>
              </a:ext>
            </a:extLst>
          </p:cNvPr>
          <p:cNvSpPr>
            <a:spLocks noGrp="1"/>
          </p:cNvSpPr>
          <p:nvPr>
            <p:ph type="dt" sz="half" idx="10"/>
          </p:nvPr>
        </p:nvSpPr>
        <p:spPr/>
        <p:txBody>
          <a:bodyPr/>
          <a:lstStyle/>
          <a:p>
            <a:fld id="{F5E6C13C-A019-9246-9B11-96E022620910}" type="datetimeFigureOut">
              <a:rPr lang="en-US" smtClean="0"/>
              <a:t>9/20/2022</a:t>
            </a:fld>
            <a:endParaRPr lang="en-US"/>
          </a:p>
        </p:txBody>
      </p:sp>
      <p:sp>
        <p:nvSpPr>
          <p:cNvPr id="5" name="Footer Placeholder 4">
            <a:extLst>
              <a:ext uri="{FF2B5EF4-FFF2-40B4-BE49-F238E27FC236}">
                <a16:creationId xmlns:a16="http://schemas.microsoft.com/office/drawing/2014/main" id="{6B90B049-F73A-214F-BCBE-5AB5B2AD6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AFD47-D5E1-2142-80B6-FC508D18DAB6}"/>
              </a:ext>
            </a:extLst>
          </p:cNvPr>
          <p:cNvSpPr>
            <a:spLocks noGrp="1"/>
          </p:cNvSpPr>
          <p:nvPr>
            <p:ph type="sldNum" sz="quarter" idx="12"/>
          </p:nvPr>
        </p:nvSpPr>
        <p:spPr/>
        <p:txBody>
          <a:bodyPr/>
          <a:lstStyle/>
          <a:p>
            <a:fld id="{74D4D7A0-BA10-5048-A844-DC68DD63E5A4}" type="slidenum">
              <a:rPr lang="en-US" smtClean="0"/>
              <a:t>‹#›</a:t>
            </a:fld>
            <a:endParaRPr lang="en-US"/>
          </a:p>
        </p:txBody>
      </p:sp>
    </p:spTree>
    <p:extLst>
      <p:ext uri="{BB962C8B-B14F-4D97-AF65-F5344CB8AC3E}">
        <p14:creationId xmlns:p14="http://schemas.microsoft.com/office/powerpoint/2010/main" val="240744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41318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2" y="93507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3" name="Text Placeholder 12"/>
          <p:cNvSpPr>
            <a:spLocks noGrp="1"/>
          </p:cNvSpPr>
          <p:nvPr>
            <p:ph type="body" sz="quarter" idx="12" hasCustomPrompt="1"/>
          </p:nvPr>
        </p:nvSpPr>
        <p:spPr>
          <a:xfrm>
            <a:off x="3416309" y="993539"/>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2" y="269633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2"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2" name="Text Placeholder 12"/>
          <p:cNvSpPr>
            <a:spLocks noGrp="1"/>
          </p:cNvSpPr>
          <p:nvPr>
            <p:ph type="body" sz="quarter" idx="17" hasCustomPrompt="1"/>
          </p:nvPr>
        </p:nvSpPr>
        <p:spPr>
          <a:xfrm>
            <a:off x="3416309" y="3276688"/>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1"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1"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2"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1111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 Placeholder 8"/>
          <p:cNvSpPr>
            <a:spLocks noGrp="1"/>
          </p:cNvSpPr>
          <p:nvPr>
            <p:ph type="body" sz="quarter" idx="10" hasCustomPrompt="1"/>
          </p:nvPr>
        </p:nvSpPr>
        <p:spPr>
          <a:xfrm>
            <a:off x="315260" y="831062"/>
            <a:ext cx="8174038" cy="646331"/>
          </a:xfrm>
          <a:prstGeom prst="rect">
            <a:avLst/>
          </a:prstGeom>
          <a:ln w="28575" cmpd="sng">
            <a:solidFill>
              <a:srgbClr val="FFFFFF"/>
            </a:solidFill>
          </a:ln>
        </p:spPr>
        <p:txBody>
          <a:bodyPr vert="horz" lIns="274320" tIns="45720" rIns="274320" bIns="45720">
            <a:sp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4" y="638176"/>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7"/>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8734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7" y="1029748"/>
            <a:ext cx="8439148" cy="3356378"/>
          </a:xfrm>
          <a:prstGeom prst="rect">
            <a:avLst/>
          </a:prstGeom>
        </p:spPr>
        <p:txBody>
          <a:bodyPr vert="horz"/>
          <a:lstStyle>
            <a:lvl1pPr marL="342892" indent="-342892">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892" marR="0" lvl="0" indent="-342892" algn="l" defTabSz="457189" rtl="0" eaLnBrk="1" fontAlgn="auto" latinLnBrk="0" hangingPunct="1">
              <a:lnSpc>
                <a:spcPct val="100000"/>
              </a:lnSpc>
              <a:spcBef>
                <a:spcPct val="20000"/>
              </a:spcBef>
              <a:spcAft>
                <a:spcPts val="0"/>
              </a:spcAft>
              <a:buClrTx/>
              <a:buSzTx/>
              <a:tabLst/>
              <a:defRPr/>
            </a:pPr>
            <a:endParaRPr lang="en-US"/>
          </a:p>
        </p:txBody>
      </p:sp>
      <p:pic>
        <p:nvPicPr>
          <p:cNvPr id="3" name="Picture 2" descr="A picture containing text, computer&#10;&#10;Description automatically generated">
            <a:extLst>
              <a:ext uri="{FF2B5EF4-FFF2-40B4-BE49-F238E27FC236}">
                <a16:creationId xmlns:a16="http://schemas.microsoft.com/office/drawing/2014/main" id="{8FED8C00-53F2-75BC-02F6-AF820C76D9E5}"/>
              </a:ext>
            </a:extLst>
          </p:cNvPr>
          <p:cNvPicPr>
            <a:picLocks noChangeAspect="1"/>
          </p:cNvPicPr>
          <p:nvPr userDrawn="1"/>
        </p:nvPicPr>
        <p:blipFill>
          <a:blip r:embed="rId3"/>
          <a:stretch>
            <a:fillRect/>
          </a:stretch>
        </p:blipFill>
        <p:spPr>
          <a:xfrm>
            <a:off x="7103407" y="4665009"/>
            <a:ext cx="1126192" cy="512325"/>
          </a:xfrm>
          <a:prstGeom prst="rect">
            <a:avLst/>
          </a:prstGeom>
        </p:spPr>
      </p:pic>
    </p:spTree>
    <p:extLst>
      <p:ext uri="{BB962C8B-B14F-4D97-AF65-F5344CB8AC3E}">
        <p14:creationId xmlns:p14="http://schemas.microsoft.com/office/powerpoint/2010/main" val="413369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E0ABC132-FD58-6E33-6DC3-145CC57BC7D4}"/>
              </a:ext>
            </a:extLst>
          </p:cNvPr>
          <p:cNvPicPr>
            <a:picLocks noChangeAspect="1"/>
          </p:cNvPicPr>
          <p:nvPr userDrawn="1"/>
        </p:nvPicPr>
        <p:blipFill>
          <a:blip r:embed="rId3"/>
          <a:stretch>
            <a:fillRect/>
          </a:stretch>
        </p:blipFill>
        <p:spPr>
          <a:xfrm>
            <a:off x="7122458" y="4670951"/>
            <a:ext cx="1123950" cy="511305"/>
          </a:xfrm>
          <a:prstGeom prst="rect">
            <a:avLst/>
          </a:prstGeom>
        </p:spPr>
      </p:pic>
    </p:spTree>
    <p:extLst>
      <p:ext uri="{BB962C8B-B14F-4D97-AF65-F5344CB8AC3E}">
        <p14:creationId xmlns:p14="http://schemas.microsoft.com/office/powerpoint/2010/main" val="310460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A503439B-2983-77E6-CE6C-319544689727}"/>
              </a:ext>
            </a:extLst>
          </p:cNvPr>
          <p:cNvPicPr>
            <a:picLocks noChangeAspect="1"/>
          </p:cNvPicPr>
          <p:nvPr userDrawn="1"/>
        </p:nvPicPr>
        <p:blipFill>
          <a:blip r:embed="rId3"/>
          <a:stretch>
            <a:fillRect/>
          </a:stretch>
        </p:blipFill>
        <p:spPr>
          <a:xfrm>
            <a:off x="7345462" y="4719921"/>
            <a:ext cx="889625" cy="404706"/>
          </a:xfrm>
          <a:prstGeom prst="rect">
            <a:avLst/>
          </a:prstGeom>
        </p:spPr>
      </p:pic>
    </p:spTree>
    <p:extLst>
      <p:ext uri="{BB962C8B-B14F-4D97-AF65-F5344CB8AC3E}">
        <p14:creationId xmlns:p14="http://schemas.microsoft.com/office/powerpoint/2010/main" val="18107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4" name="Picture 3" descr="A picture containing text, computer&#10;&#10;Description automatically generated">
            <a:extLst>
              <a:ext uri="{FF2B5EF4-FFF2-40B4-BE49-F238E27FC236}">
                <a16:creationId xmlns:a16="http://schemas.microsoft.com/office/drawing/2014/main" id="{4D663D0E-9287-661A-CAA2-93D81999C85F}"/>
              </a:ext>
            </a:extLst>
          </p:cNvPr>
          <p:cNvPicPr>
            <a:picLocks noChangeAspect="1"/>
          </p:cNvPicPr>
          <p:nvPr userDrawn="1"/>
        </p:nvPicPr>
        <p:blipFill>
          <a:blip r:embed="rId4"/>
          <a:stretch>
            <a:fillRect/>
          </a:stretch>
        </p:blipFill>
        <p:spPr>
          <a:xfrm>
            <a:off x="7056339" y="4652038"/>
            <a:ext cx="1173255" cy="533735"/>
          </a:xfrm>
          <a:prstGeom prst="rect">
            <a:avLst/>
          </a:prstGeom>
        </p:spPr>
      </p:pic>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 id="2147483677" r:id="rId9"/>
    <p:sldLayoutId id="2147483678" r:id="rId10"/>
    <p:sldLayoutId id="2147483679" r:id="rId11"/>
    <p:sldLayoutId id="2147483680" r:id="rId12"/>
    <p:sldLayoutId id="2147483683" r:id="rId13"/>
    <p:sldLayoutId id="2147483682" r:id="rId14"/>
    <p:sldLayoutId id="2147483669" r:id="rId15"/>
    <p:sldLayoutId id="2147483670" r:id="rId16"/>
    <p:sldLayoutId id="214748367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253D7-84AF-0A4F-8D3D-DB32D628663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34267C-4236-C04F-B7C7-2D70A521DE1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2F19C-60F1-E840-BF1D-7208357D418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5E6C13C-A019-9246-9B11-96E022620910}" type="datetimeFigureOut">
              <a:rPr lang="en-US" smtClean="0"/>
              <a:t>9/20/2022</a:t>
            </a:fld>
            <a:endParaRPr lang="en-US"/>
          </a:p>
        </p:txBody>
      </p:sp>
      <p:sp>
        <p:nvSpPr>
          <p:cNvPr id="5" name="Footer Placeholder 4">
            <a:extLst>
              <a:ext uri="{FF2B5EF4-FFF2-40B4-BE49-F238E27FC236}">
                <a16:creationId xmlns:a16="http://schemas.microsoft.com/office/drawing/2014/main" id="{01CF10F8-FC2E-3842-9993-42A81507C1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BCAEF-03CA-8F4C-B4A1-092D8936296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4D4D7A0-BA10-5048-A844-DC68DD63E5A4}" type="slidenum">
              <a:rPr lang="en-US" smtClean="0"/>
              <a:t>‹#›</a:t>
            </a:fld>
            <a:endParaRPr lang="en-US"/>
          </a:p>
        </p:txBody>
      </p:sp>
    </p:spTree>
    <p:extLst>
      <p:ext uri="{BB962C8B-B14F-4D97-AF65-F5344CB8AC3E}">
        <p14:creationId xmlns:p14="http://schemas.microsoft.com/office/powerpoint/2010/main" val="240214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Lynn_connaway@oclc.org"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hyperlink" Target="mailto:Lesley_langa@oclc.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mls.gov/grants/awarded/lg-246349-ols-2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76CAA-4ECB-DD49-AB49-E9621B03262B}"/>
              </a:ext>
            </a:extLst>
          </p:cNvPr>
          <p:cNvSpPr>
            <a:spLocks noGrp="1"/>
          </p:cNvSpPr>
          <p:nvPr>
            <p:ph type="body" sz="quarter" idx="12"/>
          </p:nvPr>
        </p:nvSpPr>
        <p:spPr>
          <a:xfrm>
            <a:off x="2" y="1057124"/>
            <a:ext cx="3352798" cy="815608"/>
          </a:xfrm>
        </p:spPr>
        <p:txBody>
          <a:bodyPr vert="horz" wrap="square" lIns="457200" tIns="137160" rIns="274320" bIns="182880" anchor="t">
            <a:spAutoFit/>
          </a:bodyPr>
          <a:lstStyle/>
          <a:p>
            <a:r>
              <a:rPr lang="en-US" dirty="0"/>
              <a:t> 26 June 2022 – ALA 2022</a:t>
            </a:r>
          </a:p>
          <a:p>
            <a:r>
              <a:rPr lang="en-US" dirty="0"/>
              <a:t>   LRRT Research Forum</a:t>
            </a:r>
          </a:p>
        </p:txBody>
      </p:sp>
      <p:sp>
        <p:nvSpPr>
          <p:cNvPr id="3" name="Text Placeholder 2">
            <a:extLst>
              <a:ext uri="{FF2B5EF4-FFF2-40B4-BE49-F238E27FC236}">
                <a16:creationId xmlns:a16="http://schemas.microsoft.com/office/drawing/2014/main" id="{11EDA392-64FB-FF45-961F-B98AFBC949DC}"/>
              </a:ext>
            </a:extLst>
          </p:cNvPr>
          <p:cNvSpPr>
            <a:spLocks noGrp="1"/>
          </p:cNvSpPr>
          <p:nvPr>
            <p:ph type="body" sz="quarter" idx="16"/>
          </p:nvPr>
        </p:nvSpPr>
        <p:spPr>
          <a:xfrm>
            <a:off x="439718" y="1854256"/>
            <a:ext cx="8263760" cy="1234773"/>
          </a:xfrm>
        </p:spPr>
        <p:txBody>
          <a:bodyPr vert="horz" wrap="square" lIns="457200" tIns="274320" rIns="457200" bIns="274320" anchor="t">
            <a:noAutofit/>
          </a:bodyPr>
          <a:lstStyle/>
          <a:p>
            <a:pPr algn="ctr"/>
            <a:r>
              <a:rPr lang="en-US" sz="2600" dirty="0">
                <a:ea typeface="+mn-lt"/>
                <a:cs typeface="+mn-lt"/>
              </a:rPr>
              <a:t>Understanding Factors that Shape Archivists’ Needs for a New National Finding Aid Platform</a:t>
            </a:r>
            <a:endParaRPr lang="en-US" sz="2600" dirty="0">
              <a:cs typeface="Arial"/>
            </a:endParaRPr>
          </a:p>
        </p:txBody>
      </p:sp>
      <p:sp>
        <p:nvSpPr>
          <p:cNvPr id="4" name="Text Placeholder 3">
            <a:extLst>
              <a:ext uri="{FF2B5EF4-FFF2-40B4-BE49-F238E27FC236}">
                <a16:creationId xmlns:a16="http://schemas.microsoft.com/office/drawing/2014/main" id="{6EAB4EF2-BF8B-824B-AD39-60F90642CFCF}"/>
              </a:ext>
            </a:extLst>
          </p:cNvPr>
          <p:cNvSpPr>
            <a:spLocks noGrp="1"/>
          </p:cNvSpPr>
          <p:nvPr>
            <p:ph type="body" sz="quarter" idx="17"/>
          </p:nvPr>
        </p:nvSpPr>
        <p:spPr>
          <a:xfrm>
            <a:off x="439718" y="3364434"/>
            <a:ext cx="4846897" cy="1224951"/>
          </a:xfrm>
        </p:spPr>
        <p:txBody>
          <a:bodyPr vert="horz" wrap="square" lIns="0" tIns="45720" rIns="91440" bIns="45720" anchor="t">
            <a:spAutoFit/>
          </a:bodyPr>
          <a:lstStyle/>
          <a:p>
            <a:r>
              <a:rPr lang="en-US" sz="1600" dirty="0"/>
              <a:t>Lynn Silipigni Connaway, Ph.D. </a:t>
            </a:r>
            <a:r>
              <a:rPr lang="en-US" sz="1600" b="0" dirty="0"/>
              <a:t>(she/her/hers) </a:t>
            </a:r>
            <a:endParaRPr lang="en-US" sz="1600" b="0" dirty="0">
              <a:cs typeface="Arial"/>
            </a:endParaRPr>
          </a:p>
          <a:p>
            <a:r>
              <a:rPr lang="en-US" sz="1600" dirty="0"/>
              <a:t>Lesley A. Langa, Ph.D. </a:t>
            </a:r>
            <a:r>
              <a:rPr lang="en-US" sz="1600" b="0" dirty="0"/>
              <a:t>(she/her/hers) </a:t>
            </a:r>
            <a:endParaRPr lang="en-US" sz="1600" b="0" dirty="0">
              <a:cs typeface="Arial"/>
            </a:endParaRPr>
          </a:p>
          <a:p>
            <a:r>
              <a:rPr lang="en-US" sz="1600" dirty="0">
                <a:ea typeface="+mn-lt"/>
                <a:cs typeface="+mn-lt"/>
              </a:rPr>
              <a:t>Merrilee Proffitt </a:t>
            </a:r>
            <a:r>
              <a:rPr lang="en-US" sz="1600" b="0" dirty="0"/>
              <a:t>(she/her/hers) </a:t>
            </a:r>
            <a:endParaRPr lang="en-US" sz="1600" b="0" dirty="0">
              <a:cs typeface="Arial"/>
            </a:endParaRPr>
          </a:p>
          <a:p>
            <a:r>
              <a:rPr lang="en-US" sz="1600" dirty="0">
                <a:ea typeface="+mn-lt"/>
                <a:cs typeface="+mn-lt"/>
              </a:rPr>
              <a:t>Chela Scott Weber </a:t>
            </a:r>
            <a:r>
              <a:rPr lang="en-US" sz="1600" b="0" dirty="0"/>
              <a:t>(she/her/hers) </a:t>
            </a:r>
            <a:endParaRPr lang="en-US" sz="1600" b="0" dirty="0">
              <a:cs typeface="Arial"/>
            </a:endParaRPr>
          </a:p>
        </p:txBody>
      </p:sp>
    </p:spTree>
    <p:extLst>
      <p:ext uri="{BB962C8B-B14F-4D97-AF65-F5344CB8AC3E}">
        <p14:creationId xmlns:p14="http://schemas.microsoft.com/office/powerpoint/2010/main" val="11867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C78A7-BE05-A94A-829E-D669C27F7070}"/>
              </a:ext>
            </a:extLst>
          </p:cNvPr>
          <p:cNvSpPr>
            <a:spLocks noGrp="1"/>
          </p:cNvSpPr>
          <p:nvPr>
            <p:ph type="body" sz="quarter" idx="10"/>
          </p:nvPr>
        </p:nvSpPr>
        <p:spPr>
          <a:xfrm>
            <a:off x="315259" y="831061"/>
            <a:ext cx="8174038" cy="1200329"/>
          </a:xfrm>
        </p:spPr>
        <p:txBody>
          <a:bodyPr vert="horz" lIns="274320" tIns="45720" rIns="274320" bIns="45720" anchor="t">
            <a:spAutoFit/>
          </a:bodyPr>
          <a:lstStyle/>
          <a:p>
            <a:r>
              <a:rPr lang="en-US" dirty="0"/>
              <a:t>Focus Group Interview results</a:t>
            </a:r>
            <a:endParaRPr lang="en-US" dirty="0">
              <a:cs typeface="Arial"/>
            </a:endParaRPr>
          </a:p>
        </p:txBody>
      </p:sp>
      <p:sp>
        <p:nvSpPr>
          <p:cNvPr id="3" name="Text Placeholder 2">
            <a:extLst>
              <a:ext uri="{FF2B5EF4-FFF2-40B4-BE49-F238E27FC236}">
                <a16:creationId xmlns:a16="http://schemas.microsoft.com/office/drawing/2014/main" id="{975C0D4B-90A9-B14C-A989-7A4D9CBDE23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0495885-0A83-A949-8257-340A189653E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4722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36355-FD4A-E344-B81D-0702C59EF2C7}"/>
              </a:ext>
            </a:extLst>
          </p:cNvPr>
          <p:cNvSpPr>
            <a:spLocks noGrp="1"/>
          </p:cNvSpPr>
          <p:nvPr>
            <p:ph type="body" sz="quarter" idx="13"/>
          </p:nvPr>
        </p:nvSpPr>
        <p:spPr>
          <a:xfrm>
            <a:off x="340786" y="163304"/>
            <a:ext cx="8050179" cy="574199"/>
          </a:xfrm>
        </p:spPr>
        <p:txBody>
          <a:bodyPr vert="horz" lIns="91440" tIns="45720" rIns="91440" bIns="45720" anchor="t"/>
          <a:lstStyle/>
          <a:p>
            <a:r>
              <a:rPr lang="en-US" dirty="0"/>
              <a:t>Four Themes Emerged</a:t>
            </a:r>
          </a:p>
        </p:txBody>
      </p:sp>
      <p:sp>
        <p:nvSpPr>
          <p:cNvPr id="3" name="Text Placeholder 2">
            <a:extLst>
              <a:ext uri="{FF2B5EF4-FFF2-40B4-BE49-F238E27FC236}">
                <a16:creationId xmlns:a16="http://schemas.microsoft.com/office/drawing/2014/main" id="{05424C18-59A4-5F4E-BDE8-8062B568CE08}"/>
              </a:ext>
            </a:extLst>
          </p:cNvPr>
          <p:cNvSpPr>
            <a:spLocks noGrp="1"/>
          </p:cNvSpPr>
          <p:nvPr>
            <p:ph type="body" sz="quarter" idx="12"/>
          </p:nvPr>
        </p:nvSpPr>
        <p:spPr>
          <a:xfrm>
            <a:off x="335471" y="1049619"/>
            <a:ext cx="8439148" cy="3356378"/>
          </a:xfrm>
        </p:spPr>
        <p:txBody>
          <a:bodyPr vert="horz" lIns="91440" tIns="45720" rIns="91440" bIns="45720" anchor="t"/>
          <a:lstStyle/>
          <a:p>
            <a:pPr marL="457200" indent="-457200">
              <a:buAutoNum type="arabicPeriod"/>
            </a:pPr>
            <a:r>
              <a:rPr lang="en-US" sz="2000" b="1" dirty="0">
                <a:solidFill>
                  <a:schemeClr val="tx2"/>
                </a:solidFill>
                <a:ea typeface="+mn-lt"/>
                <a:cs typeface="+mn-lt"/>
              </a:rPr>
              <a:t>Things that constrain creating archival description </a:t>
            </a:r>
            <a:endParaRPr lang="en-US" sz="2000" i="1">
              <a:solidFill>
                <a:schemeClr val="tx2"/>
              </a:solidFill>
              <a:cs typeface="Arial"/>
            </a:endParaRPr>
          </a:p>
          <a:p>
            <a:pPr marL="457200" indent="-457200">
              <a:buAutoNum type="arabicPeriod"/>
            </a:pPr>
            <a:endParaRPr lang="en-US" sz="2000" b="1" dirty="0">
              <a:solidFill>
                <a:schemeClr val="tx2"/>
              </a:solidFill>
              <a:ea typeface="+mn-lt"/>
              <a:cs typeface="+mn-lt"/>
            </a:endParaRPr>
          </a:p>
          <a:p>
            <a:pPr marL="457200" indent="-457200">
              <a:buAutoNum type="arabicPeriod"/>
            </a:pPr>
            <a:r>
              <a:rPr lang="en-US" sz="2000" b="1" dirty="0">
                <a:solidFill>
                  <a:schemeClr val="tx2"/>
                </a:solidFill>
                <a:ea typeface="+mn-lt"/>
                <a:cs typeface="+mn-lt"/>
              </a:rPr>
              <a:t>Things that enable creating archival description </a:t>
            </a:r>
            <a:endParaRPr lang="en-US" sz="2000">
              <a:solidFill>
                <a:schemeClr val="tx2"/>
              </a:solidFill>
              <a:ea typeface="+mn-lt"/>
              <a:cs typeface="+mn-lt"/>
            </a:endParaRPr>
          </a:p>
          <a:p>
            <a:pPr marL="457200" indent="-457200">
              <a:buAutoNum type="arabicPeriod"/>
            </a:pPr>
            <a:endParaRPr lang="en-US" sz="2000" b="1" dirty="0">
              <a:solidFill>
                <a:schemeClr val="tx2"/>
              </a:solidFill>
              <a:ea typeface="+mn-lt"/>
              <a:cs typeface="+mn-lt"/>
            </a:endParaRPr>
          </a:p>
          <a:p>
            <a:pPr marL="457200" indent="-457200">
              <a:buAutoNum type="arabicPeriod"/>
            </a:pPr>
            <a:r>
              <a:rPr lang="en-US" sz="2000" b="1" dirty="0">
                <a:solidFill>
                  <a:schemeClr val="tx2"/>
                </a:solidFill>
                <a:ea typeface="+mn-lt"/>
                <a:cs typeface="+mn-lt"/>
              </a:rPr>
              <a:t>Incentives to participate in aggregation (current or perceived) </a:t>
            </a:r>
            <a:r>
              <a:rPr lang="en-US" sz="2000" b="1" dirty="0">
                <a:solidFill>
                  <a:schemeClr val="tx2"/>
                </a:solidFill>
              </a:rPr>
              <a:t> </a:t>
            </a:r>
            <a:endParaRPr lang="en-US" sz="2000">
              <a:solidFill>
                <a:schemeClr val="tx2"/>
              </a:solidFill>
              <a:cs typeface="Arial"/>
            </a:endParaRPr>
          </a:p>
          <a:p>
            <a:pPr marL="457200" indent="-457200">
              <a:buAutoNum type="arabicPeriod"/>
            </a:pPr>
            <a:endParaRPr lang="en-US" sz="2000" b="1" dirty="0">
              <a:solidFill>
                <a:schemeClr val="tx2"/>
              </a:solidFill>
              <a:ea typeface="+mn-lt"/>
              <a:cs typeface="+mn-lt"/>
            </a:endParaRPr>
          </a:p>
          <a:p>
            <a:pPr marL="457200" indent="-457200">
              <a:buAutoNum type="arabicPeriod"/>
            </a:pPr>
            <a:r>
              <a:rPr lang="en-US" sz="2000" b="1" dirty="0">
                <a:solidFill>
                  <a:schemeClr val="tx2"/>
                </a:solidFill>
                <a:ea typeface="+mn-lt"/>
                <a:cs typeface="+mn-lt"/>
              </a:rPr>
              <a:t>Disincentives to participating in aggregation (current or perceived)</a:t>
            </a:r>
            <a:r>
              <a:rPr lang="en-US" sz="2000" dirty="0">
                <a:solidFill>
                  <a:schemeClr val="tx2"/>
                </a:solidFill>
                <a:ea typeface="+mn-lt"/>
                <a:cs typeface="+mn-lt"/>
              </a:rPr>
              <a:t> </a:t>
            </a:r>
            <a:endParaRPr lang="en-US" sz="2000" b="1" i="1">
              <a:solidFill>
                <a:schemeClr val="tx2"/>
              </a:solidFill>
              <a:cs typeface="Arial"/>
            </a:endParaRPr>
          </a:p>
          <a:p>
            <a:endParaRPr lang="en-US" dirty="0">
              <a:solidFill>
                <a:schemeClr val="tx2"/>
              </a:solidFill>
              <a:cs typeface="Arial"/>
            </a:endParaRPr>
          </a:p>
        </p:txBody>
      </p:sp>
    </p:spTree>
    <p:extLst>
      <p:ext uri="{BB962C8B-B14F-4D97-AF65-F5344CB8AC3E}">
        <p14:creationId xmlns:p14="http://schemas.microsoft.com/office/powerpoint/2010/main" val="3561390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36355-FD4A-E344-B81D-0702C59EF2C7}"/>
              </a:ext>
            </a:extLst>
          </p:cNvPr>
          <p:cNvSpPr>
            <a:spLocks noGrp="1"/>
          </p:cNvSpPr>
          <p:nvPr>
            <p:ph type="body" sz="quarter" idx="13"/>
          </p:nvPr>
        </p:nvSpPr>
        <p:spPr>
          <a:xfrm>
            <a:off x="327179" y="74858"/>
            <a:ext cx="8439148" cy="686442"/>
          </a:xfrm>
        </p:spPr>
        <p:txBody>
          <a:bodyPr vert="horz" lIns="91440" tIns="45720" rIns="91440" bIns="45720" anchor="t"/>
          <a:lstStyle/>
          <a:p>
            <a:r>
              <a:rPr lang="en-US" dirty="0"/>
              <a:t>Codebook</a:t>
            </a:r>
          </a:p>
        </p:txBody>
      </p:sp>
      <p:pic>
        <p:nvPicPr>
          <p:cNvPr id="7" name="Picture 6" descr="Table&#10;&#10;Description automatically generated">
            <a:extLst>
              <a:ext uri="{FF2B5EF4-FFF2-40B4-BE49-F238E27FC236}">
                <a16:creationId xmlns:a16="http://schemas.microsoft.com/office/drawing/2014/main" id="{5FA90091-3681-C7F5-1CDE-9B4F9D72FFE9}"/>
              </a:ext>
            </a:extLst>
          </p:cNvPr>
          <p:cNvPicPr>
            <a:picLocks noChangeAspect="1"/>
          </p:cNvPicPr>
          <p:nvPr/>
        </p:nvPicPr>
        <p:blipFill>
          <a:blip r:embed="rId3"/>
          <a:stretch>
            <a:fillRect/>
          </a:stretch>
        </p:blipFill>
        <p:spPr>
          <a:xfrm>
            <a:off x="969584" y="645638"/>
            <a:ext cx="7199483" cy="4000841"/>
          </a:xfrm>
          <a:prstGeom prst="rect">
            <a:avLst/>
          </a:prstGeom>
        </p:spPr>
      </p:pic>
    </p:spTree>
    <p:extLst>
      <p:ext uri="{BB962C8B-B14F-4D97-AF65-F5344CB8AC3E}">
        <p14:creationId xmlns:p14="http://schemas.microsoft.com/office/powerpoint/2010/main" val="864667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5AC54-724E-460A-83FA-1D1FB5B88193}"/>
              </a:ext>
            </a:extLst>
          </p:cNvPr>
          <p:cNvSpPr>
            <a:spLocks noGrp="1"/>
          </p:cNvSpPr>
          <p:nvPr>
            <p:ph type="body" sz="quarter" idx="13"/>
          </p:nvPr>
        </p:nvSpPr>
        <p:spPr>
          <a:xfrm>
            <a:off x="306768" y="151203"/>
            <a:ext cx="3016703" cy="563979"/>
          </a:xfrm>
        </p:spPr>
        <p:txBody>
          <a:bodyPr vert="horz" lIns="91440" tIns="45720" rIns="91440" bIns="45720" anchor="t"/>
          <a:lstStyle/>
          <a:p>
            <a:r>
              <a:rPr lang="en-US" dirty="0"/>
              <a:t>Constraints</a:t>
            </a:r>
          </a:p>
        </p:txBody>
      </p:sp>
      <p:sp>
        <p:nvSpPr>
          <p:cNvPr id="3" name="Text Placeholder 2">
            <a:extLst>
              <a:ext uri="{FF2B5EF4-FFF2-40B4-BE49-F238E27FC236}">
                <a16:creationId xmlns:a16="http://schemas.microsoft.com/office/drawing/2014/main" id="{35B99F59-F87D-4B20-98BA-457409ADCBFB}"/>
              </a:ext>
            </a:extLst>
          </p:cNvPr>
          <p:cNvSpPr>
            <a:spLocks noGrp="1"/>
          </p:cNvSpPr>
          <p:nvPr>
            <p:ph type="body" sz="quarter" idx="12"/>
          </p:nvPr>
        </p:nvSpPr>
        <p:spPr>
          <a:xfrm>
            <a:off x="306768" y="862258"/>
            <a:ext cx="7030809" cy="1419539"/>
          </a:xfrm>
        </p:spPr>
        <p:txBody>
          <a:bodyPr vert="horz" lIns="91440" tIns="45720" rIns="91440" bIns="45720" anchor="t"/>
          <a:lstStyle/>
          <a:p>
            <a:r>
              <a:rPr lang="en-US" dirty="0"/>
              <a:t>Complex workflows / workarounds (n=29)</a:t>
            </a:r>
          </a:p>
          <a:p>
            <a:r>
              <a:rPr lang="en-US" dirty="0"/>
              <a:t>Dealing with legacy description (n=19)</a:t>
            </a:r>
            <a:endParaRPr lang="en-US" dirty="0">
              <a:cs typeface="Arial"/>
            </a:endParaRPr>
          </a:p>
          <a:p>
            <a:r>
              <a:rPr lang="en-US" dirty="0"/>
              <a:t>Lack of control over IT / software (n=16)</a:t>
            </a:r>
            <a:endParaRPr lang="en-US" dirty="0">
              <a:cs typeface="Arial"/>
            </a:endParaRPr>
          </a:p>
        </p:txBody>
      </p:sp>
      <p:sp>
        <p:nvSpPr>
          <p:cNvPr id="4" name="Text Placeholder 1">
            <a:extLst>
              <a:ext uri="{FF2B5EF4-FFF2-40B4-BE49-F238E27FC236}">
                <a16:creationId xmlns:a16="http://schemas.microsoft.com/office/drawing/2014/main" id="{C6B5587F-C7F1-44CE-BAE6-4873DD404F61}"/>
              </a:ext>
            </a:extLst>
          </p:cNvPr>
          <p:cNvSpPr txBox="1">
            <a:spLocks/>
          </p:cNvSpPr>
          <p:nvPr/>
        </p:nvSpPr>
        <p:spPr>
          <a:xfrm>
            <a:off x="309637" y="2428874"/>
            <a:ext cx="3622219" cy="529960"/>
          </a:xfrm>
          <a:prstGeom prst="rect">
            <a:avLst/>
          </a:prstGeom>
        </p:spPr>
        <p:txBody>
          <a:bodyPr vert="horz" lIns="91440" tIns="45720" rIns="91440" bIns="45720" anchor="t"/>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Enablers</a:t>
            </a:r>
          </a:p>
        </p:txBody>
      </p:sp>
      <p:sp>
        <p:nvSpPr>
          <p:cNvPr id="6" name="Text Placeholder 2">
            <a:extLst>
              <a:ext uri="{FF2B5EF4-FFF2-40B4-BE49-F238E27FC236}">
                <a16:creationId xmlns:a16="http://schemas.microsoft.com/office/drawing/2014/main" id="{462EECCC-8B0C-4D0F-A0C7-0B6C11D50985}"/>
              </a:ext>
            </a:extLst>
          </p:cNvPr>
          <p:cNvSpPr txBox="1">
            <a:spLocks/>
          </p:cNvSpPr>
          <p:nvPr/>
        </p:nvSpPr>
        <p:spPr>
          <a:xfrm>
            <a:off x="166763" y="3020066"/>
            <a:ext cx="6146345" cy="1324289"/>
          </a:xfrm>
          <a:prstGeom prst="rect">
            <a:avLst/>
          </a:prstGeom>
        </p:spPr>
        <p:txBody>
          <a:bodyPr vert="horz" lIns="91440" tIns="45720" rIns="91440" bIns="45720"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dirty="0"/>
              <a:t>Collection Management Systems (n=21)</a:t>
            </a:r>
          </a:p>
          <a:p>
            <a:r>
              <a:rPr lang="en-US" dirty="0"/>
              <a:t>Worksheets / templates (n=14)</a:t>
            </a:r>
          </a:p>
          <a:p>
            <a:r>
              <a:rPr lang="en-US" dirty="0"/>
              <a:t>Documentation / manuals (n=8)</a:t>
            </a:r>
            <a:endParaRPr lang="en-US" dirty="0">
              <a:cs typeface="Arial"/>
            </a:endParaRPr>
          </a:p>
        </p:txBody>
      </p:sp>
      <p:sp>
        <p:nvSpPr>
          <p:cNvPr id="5" name="TextBox 4">
            <a:extLst>
              <a:ext uri="{FF2B5EF4-FFF2-40B4-BE49-F238E27FC236}">
                <a16:creationId xmlns:a16="http://schemas.microsoft.com/office/drawing/2014/main" id="{00E1FAA4-B6EC-4828-9954-09BC071F4C09}"/>
              </a:ext>
            </a:extLst>
          </p:cNvPr>
          <p:cNvSpPr txBox="1"/>
          <p:nvPr/>
        </p:nvSpPr>
        <p:spPr>
          <a:xfrm>
            <a:off x="4341347" y="4347146"/>
            <a:ext cx="4802660" cy="3484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n=number of focus group interview participants</a:t>
            </a:r>
            <a:endParaRPr lang="en-US" sz="1600" b="1" dirty="0">
              <a:cs typeface="Arial"/>
            </a:endParaRPr>
          </a:p>
        </p:txBody>
      </p:sp>
    </p:spTree>
    <p:extLst>
      <p:ext uri="{BB962C8B-B14F-4D97-AF65-F5344CB8AC3E}">
        <p14:creationId xmlns:p14="http://schemas.microsoft.com/office/powerpoint/2010/main" val="280485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375D76-053A-2E0C-BC0E-76EA7339CC45}"/>
              </a:ext>
            </a:extLst>
          </p:cNvPr>
          <p:cNvSpPr>
            <a:spLocks noGrp="1"/>
          </p:cNvSpPr>
          <p:nvPr>
            <p:ph type="body" sz="quarter" idx="13"/>
          </p:nvPr>
        </p:nvSpPr>
        <p:spPr>
          <a:xfrm>
            <a:off x="405894" y="314367"/>
            <a:ext cx="3606718" cy="686442"/>
          </a:xfrm>
        </p:spPr>
        <p:txBody>
          <a:bodyPr vert="horz" lIns="91440" tIns="45720" rIns="91440" bIns="45720" anchor="t"/>
          <a:lstStyle/>
          <a:p>
            <a:r>
              <a:rPr lang="en-US" dirty="0"/>
              <a:t>Constraints</a:t>
            </a:r>
          </a:p>
          <a:p>
            <a:endParaRPr lang="en-US" dirty="0"/>
          </a:p>
        </p:txBody>
      </p:sp>
      <p:sp>
        <p:nvSpPr>
          <p:cNvPr id="2" name="Text Placeholder 1">
            <a:extLst>
              <a:ext uri="{FF2B5EF4-FFF2-40B4-BE49-F238E27FC236}">
                <a16:creationId xmlns:a16="http://schemas.microsoft.com/office/drawing/2014/main" id="{5C2CCEA2-78D9-0B27-6FE4-41E5DB7A9A15}"/>
              </a:ext>
            </a:extLst>
          </p:cNvPr>
          <p:cNvSpPr>
            <a:spLocks noGrp="1"/>
          </p:cNvSpPr>
          <p:nvPr>
            <p:ph type="body" sz="quarter" idx="12"/>
          </p:nvPr>
        </p:nvSpPr>
        <p:spPr>
          <a:xfrm>
            <a:off x="245536" y="1485587"/>
            <a:ext cx="3977727" cy="1737128"/>
          </a:xfrm>
          <a:prstGeom prst="rect">
            <a:avLst/>
          </a:prstGeom>
        </p:spPr>
        <p:txBody>
          <a:bodyPr vert="horz" lIns="91440" tIns="45720" rIns="91440" bIns="45720" anchor="t"/>
          <a:lstStyle/>
          <a:p>
            <a:pPr marL="0" indent="0">
              <a:buNone/>
            </a:pPr>
            <a:r>
              <a:rPr lang="en-US" b="1" dirty="0">
                <a:ea typeface="+mn-lt"/>
                <a:cs typeface="+mn-lt"/>
              </a:rPr>
              <a:t>“...our library IT is baffled by our needs.” </a:t>
            </a:r>
          </a:p>
          <a:p>
            <a:pPr marL="0" indent="0">
              <a:buNone/>
            </a:pPr>
            <a:r>
              <a:rPr lang="en-US" sz="1800" i="1" dirty="0">
                <a:ea typeface="+mn-lt"/>
                <a:cs typeface="+mn-lt"/>
              </a:rPr>
              <a:t>-Special Collections Archivist, Academic archive, West </a:t>
            </a:r>
            <a:endParaRPr lang="en-US" sz="1800" dirty="0">
              <a:cs typeface="Arial"/>
            </a:endParaRPr>
          </a:p>
        </p:txBody>
      </p:sp>
      <p:sp>
        <p:nvSpPr>
          <p:cNvPr id="5" name="Text Placeholder 2">
            <a:extLst>
              <a:ext uri="{FF2B5EF4-FFF2-40B4-BE49-F238E27FC236}">
                <a16:creationId xmlns:a16="http://schemas.microsoft.com/office/drawing/2014/main" id="{185FDA5B-7CA4-A13B-EB10-A84A9399BB3F}"/>
              </a:ext>
            </a:extLst>
          </p:cNvPr>
          <p:cNvSpPr txBox="1">
            <a:spLocks/>
          </p:cNvSpPr>
          <p:nvPr/>
        </p:nvSpPr>
        <p:spPr>
          <a:xfrm>
            <a:off x="5195401" y="271444"/>
            <a:ext cx="3606718" cy="686442"/>
          </a:xfrm>
          <a:prstGeom prst="rect">
            <a:avLst/>
          </a:prstGeom>
        </p:spPr>
        <p:txBody>
          <a:bodyPr vert="horz" lIns="91440" tIns="45720" rIns="91440" bIns="45720" anchor="t"/>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Enablers</a:t>
            </a:r>
          </a:p>
          <a:p>
            <a:endParaRPr lang="en-US" dirty="0"/>
          </a:p>
        </p:txBody>
      </p:sp>
      <p:cxnSp>
        <p:nvCxnSpPr>
          <p:cNvPr id="6" name="Straight Arrow Connector 5">
            <a:extLst>
              <a:ext uri="{FF2B5EF4-FFF2-40B4-BE49-F238E27FC236}">
                <a16:creationId xmlns:a16="http://schemas.microsoft.com/office/drawing/2014/main" id="{23A486E0-B140-D255-6E54-892BD63A1363}"/>
              </a:ext>
            </a:extLst>
          </p:cNvPr>
          <p:cNvCxnSpPr/>
          <p:nvPr/>
        </p:nvCxnSpPr>
        <p:spPr>
          <a:xfrm flipH="1">
            <a:off x="4414295" y="1441772"/>
            <a:ext cx="4340" cy="2115273"/>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8" name="Text Placeholder 1">
            <a:extLst>
              <a:ext uri="{FF2B5EF4-FFF2-40B4-BE49-F238E27FC236}">
                <a16:creationId xmlns:a16="http://schemas.microsoft.com/office/drawing/2014/main" id="{D26D3B8C-2493-86FE-95B8-BC6F476127FE}"/>
              </a:ext>
            </a:extLst>
          </p:cNvPr>
          <p:cNvSpPr txBox="1">
            <a:spLocks/>
          </p:cNvSpPr>
          <p:nvPr/>
        </p:nvSpPr>
        <p:spPr>
          <a:xfrm>
            <a:off x="4956069" y="1389096"/>
            <a:ext cx="3814442" cy="2437897"/>
          </a:xfrm>
          <a:prstGeom prst="rect">
            <a:avLst/>
          </a:prstGeom>
        </p:spPr>
        <p:txBody>
          <a:bodyPr vert="horz" lIns="91440" tIns="45720" rIns="91440" bIns="45720"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b="1" dirty="0">
                <a:ea typeface="+mn-lt"/>
                <a:cs typeface="+mn-lt"/>
              </a:rPr>
              <a:t>“</a:t>
            </a:r>
            <a:r>
              <a:rPr lang="en-US" b="1" dirty="0" err="1">
                <a:ea typeface="+mn-lt"/>
                <a:cs typeface="+mn-lt"/>
              </a:rPr>
              <a:t>ArchivesSpace</a:t>
            </a:r>
            <a:r>
              <a:rPr lang="en-US" b="1" dirty="0">
                <a:ea typeface="+mn-lt"/>
                <a:cs typeface="+mn-lt"/>
              </a:rPr>
              <a:t> makes it easy for us...It's been a sea change for us in terms of time savings." </a:t>
            </a:r>
            <a:endParaRPr lang="en-US" b="1">
              <a:cs typeface="Arial"/>
            </a:endParaRPr>
          </a:p>
          <a:p>
            <a:pPr marL="0" indent="0">
              <a:buNone/>
            </a:pPr>
            <a:r>
              <a:rPr lang="en-US" sz="1800" i="1" dirty="0">
                <a:ea typeface="+mn-lt"/>
                <a:cs typeface="+mn-lt"/>
              </a:rPr>
              <a:t>-Supervisory Archivist, Academic archive, West </a:t>
            </a:r>
            <a:endParaRPr lang="en-US" sz="1800" dirty="0">
              <a:cs typeface="Arial"/>
            </a:endParaRPr>
          </a:p>
        </p:txBody>
      </p:sp>
    </p:spTree>
    <p:extLst>
      <p:ext uri="{BB962C8B-B14F-4D97-AF65-F5344CB8AC3E}">
        <p14:creationId xmlns:p14="http://schemas.microsoft.com/office/powerpoint/2010/main" val="71213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5AC54-724E-460A-83FA-1D1FB5B88193}"/>
              </a:ext>
            </a:extLst>
          </p:cNvPr>
          <p:cNvSpPr>
            <a:spLocks noGrp="1"/>
          </p:cNvSpPr>
          <p:nvPr>
            <p:ph type="body" sz="quarter" idx="13"/>
          </p:nvPr>
        </p:nvSpPr>
        <p:spPr>
          <a:xfrm>
            <a:off x="245536" y="173215"/>
            <a:ext cx="8439148" cy="686442"/>
          </a:xfrm>
        </p:spPr>
        <p:txBody>
          <a:bodyPr/>
          <a:lstStyle/>
          <a:p>
            <a:r>
              <a:rPr lang="en-US"/>
              <a:t>Incentives to participate</a:t>
            </a:r>
          </a:p>
        </p:txBody>
      </p:sp>
      <p:sp>
        <p:nvSpPr>
          <p:cNvPr id="3" name="Text Placeholder 2">
            <a:extLst>
              <a:ext uri="{FF2B5EF4-FFF2-40B4-BE49-F238E27FC236}">
                <a16:creationId xmlns:a16="http://schemas.microsoft.com/office/drawing/2014/main" id="{35B99F59-F87D-4B20-98BA-457409ADCBFB}"/>
              </a:ext>
            </a:extLst>
          </p:cNvPr>
          <p:cNvSpPr>
            <a:spLocks noGrp="1"/>
          </p:cNvSpPr>
          <p:nvPr>
            <p:ph type="body" sz="quarter" idx="12"/>
          </p:nvPr>
        </p:nvSpPr>
        <p:spPr>
          <a:xfrm>
            <a:off x="272750" y="750801"/>
            <a:ext cx="8439148" cy="1542003"/>
          </a:xfrm>
        </p:spPr>
        <p:txBody>
          <a:bodyPr vert="horz" lIns="91440" tIns="45720" rIns="91440" bIns="45720" anchor="t"/>
          <a:lstStyle/>
          <a:p>
            <a:r>
              <a:rPr lang="en-US" dirty="0"/>
              <a:t>Increased visibility / awareness of collections (n=25)</a:t>
            </a:r>
          </a:p>
          <a:p>
            <a:r>
              <a:rPr lang="en-US" dirty="0"/>
              <a:t>Uncovering connections between collections (n=22)</a:t>
            </a:r>
            <a:endParaRPr lang="en-US" dirty="0">
              <a:cs typeface="Arial"/>
            </a:endParaRPr>
          </a:p>
          <a:p>
            <a:r>
              <a:rPr lang="en-US" dirty="0"/>
              <a:t>Ease of contributing records </a:t>
            </a:r>
            <a:r>
              <a:rPr lang="en-US" i="1" dirty="0"/>
              <a:t>in an automated way </a:t>
            </a:r>
            <a:r>
              <a:rPr lang="en-US" dirty="0"/>
              <a:t>(n=21)</a:t>
            </a:r>
            <a:endParaRPr lang="en-US" dirty="0">
              <a:cs typeface="Arial"/>
            </a:endParaRPr>
          </a:p>
        </p:txBody>
      </p:sp>
      <p:sp>
        <p:nvSpPr>
          <p:cNvPr id="4" name="Text Placeholder 1">
            <a:extLst>
              <a:ext uri="{FF2B5EF4-FFF2-40B4-BE49-F238E27FC236}">
                <a16:creationId xmlns:a16="http://schemas.microsoft.com/office/drawing/2014/main" id="{C6B5587F-C7F1-44CE-BAE6-4873DD404F61}"/>
              </a:ext>
            </a:extLst>
          </p:cNvPr>
          <p:cNvSpPr txBox="1">
            <a:spLocks/>
          </p:cNvSpPr>
          <p:nvPr/>
        </p:nvSpPr>
        <p:spPr>
          <a:xfrm>
            <a:off x="275620" y="2163536"/>
            <a:ext cx="8439148" cy="686442"/>
          </a:xfrm>
          <a:prstGeom prst="rect">
            <a:avLst/>
          </a:prstGeom>
        </p:spPr>
        <p:txBody>
          <a:bodyPr vert="horz"/>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Disincentives to participate</a:t>
            </a:r>
          </a:p>
        </p:txBody>
      </p:sp>
      <p:sp>
        <p:nvSpPr>
          <p:cNvPr id="6" name="Text Placeholder 2">
            <a:extLst>
              <a:ext uri="{FF2B5EF4-FFF2-40B4-BE49-F238E27FC236}">
                <a16:creationId xmlns:a16="http://schemas.microsoft.com/office/drawing/2014/main" id="{462EECCC-8B0C-4D0F-A0C7-0B6C11D50985}"/>
              </a:ext>
            </a:extLst>
          </p:cNvPr>
          <p:cNvSpPr txBox="1">
            <a:spLocks/>
          </p:cNvSpPr>
          <p:nvPr/>
        </p:nvSpPr>
        <p:spPr>
          <a:xfrm>
            <a:off x="275620" y="2822763"/>
            <a:ext cx="6330042" cy="1399128"/>
          </a:xfrm>
          <a:prstGeom prst="rect">
            <a:avLst/>
          </a:prstGeom>
        </p:spPr>
        <p:txBody>
          <a:bodyPr vert="horz" lIns="91440" tIns="45720" rIns="91440" bIns="45720"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dirty="0"/>
              <a:t>Data requirements (n=19)</a:t>
            </a:r>
          </a:p>
          <a:p>
            <a:r>
              <a:rPr lang="en-US" dirty="0"/>
              <a:t>Difficult to edit / update records (n=14)</a:t>
            </a:r>
            <a:endParaRPr lang="en-US" dirty="0">
              <a:cs typeface="Arial"/>
            </a:endParaRPr>
          </a:p>
          <a:p>
            <a:r>
              <a:rPr lang="en-US" dirty="0"/>
              <a:t>Difficult to submit records (n=8)</a:t>
            </a:r>
          </a:p>
        </p:txBody>
      </p:sp>
      <p:sp>
        <p:nvSpPr>
          <p:cNvPr id="5" name="TextBox 4">
            <a:extLst>
              <a:ext uri="{FF2B5EF4-FFF2-40B4-BE49-F238E27FC236}">
                <a16:creationId xmlns:a16="http://schemas.microsoft.com/office/drawing/2014/main" id="{3D7DB8B3-3127-EA7C-4B80-EA1DD68E74A2}"/>
              </a:ext>
            </a:extLst>
          </p:cNvPr>
          <p:cNvSpPr txBox="1"/>
          <p:nvPr/>
        </p:nvSpPr>
        <p:spPr>
          <a:xfrm>
            <a:off x="4415490" y="4320746"/>
            <a:ext cx="4893275" cy="3501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mn-lt"/>
                <a:cs typeface="+mn-lt"/>
              </a:rPr>
              <a:t>n=number of focus group interview participants</a:t>
            </a:r>
            <a:endParaRPr lang="en-US" sz="1600" dirty="0">
              <a:ea typeface="+mn-lt"/>
              <a:cs typeface="+mn-lt"/>
            </a:endParaRPr>
          </a:p>
        </p:txBody>
      </p:sp>
    </p:spTree>
    <p:extLst>
      <p:ext uri="{BB962C8B-B14F-4D97-AF65-F5344CB8AC3E}">
        <p14:creationId xmlns:p14="http://schemas.microsoft.com/office/powerpoint/2010/main" val="216860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375D76-053A-2E0C-BC0E-76EA7339CC45}"/>
              </a:ext>
            </a:extLst>
          </p:cNvPr>
          <p:cNvSpPr>
            <a:spLocks noGrp="1"/>
          </p:cNvSpPr>
          <p:nvPr>
            <p:ph type="body" sz="quarter" idx="13"/>
          </p:nvPr>
        </p:nvSpPr>
        <p:spPr>
          <a:xfrm>
            <a:off x="405894" y="314367"/>
            <a:ext cx="3606718" cy="686442"/>
          </a:xfrm>
        </p:spPr>
        <p:txBody>
          <a:bodyPr vert="horz" lIns="91440" tIns="45720" rIns="91440" bIns="45720" anchor="t"/>
          <a:lstStyle/>
          <a:p>
            <a:r>
              <a:rPr lang="en-US" dirty="0"/>
              <a:t>Incentives</a:t>
            </a:r>
          </a:p>
          <a:p>
            <a:endParaRPr lang="en-US" dirty="0"/>
          </a:p>
        </p:txBody>
      </p:sp>
      <p:sp>
        <p:nvSpPr>
          <p:cNvPr id="2" name="Text Placeholder 1">
            <a:extLst>
              <a:ext uri="{FF2B5EF4-FFF2-40B4-BE49-F238E27FC236}">
                <a16:creationId xmlns:a16="http://schemas.microsoft.com/office/drawing/2014/main" id="{5C2CCEA2-78D9-0B27-6FE4-41E5DB7A9A15}"/>
              </a:ext>
            </a:extLst>
          </p:cNvPr>
          <p:cNvSpPr>
            <a:spLocks noGrp="1"/>
          </p:cNvSpPr>
          <p:nvPr>
            <p:ph type="body" sz="quarter" idx="12"/>
          </p:nvPr>
        </p:nvSpPr>
        <p:spPr>
          <a:xfrm>
            <a:off x="340786" y="1029747"/>
            <a:ext cx="3896085" cy="3356378"/>
          </a:xfrm>
          <a:prstGeom prst="rect">
            <a:avLst/>
          </a:prstGeom>
        </p:spPr>
        <p:txBody>
          <a:bodyPr vert="horz" lIns="91440" tIns="45720" rIns="91440" bIns="45720" anchor="t"/>
          <a:lstStyle/>
          <a:p>
            <a:pPr marL="0" indent="0">
              <a:buNone/>
            </a:pPr>
            <a:r>
              <a:rPr lang="en-US" dirty="0">
                <a:ea typeface="+mn-lt"/>
                <a:cs typeface="+mn-lt"/>
              </a:rPr>
              <a:t>“...we're so small and such a niche [topical archive] that we're not a destination necessarily for a lot of people.”</a:t>
            </a:r>
          </a:p>
          <a:p>
            <a:pPr marL="0" indent="0">
              <a:buNone/>
            </a:pPr>
            <a:r>
              <a:rPr lang="en-US" sz="1600" i="1" dirty="0">
                <a:ea typeface="+mn-lt"/>
                <a:cs typeface="+mn-lt"/>
              </a:rPr>
              <a:t>-Archivist, Independent research library, West</a:t>
            </a:r>
            <a:endParaRPr lang="en-US" sz="1600" dirty="0">
              <a:cs typeface="Arial"/>
            </a:endParaRPr>
          </a:p>
        </p:txBody>
      </p:sp>
      <p:sp>
        <p:nvSpPr>
          <p:cNvPr id="5" name="Text Placeholder 2">
            <a:extLst>
              <a:ext uri="{FF2B5EF4-FFF2-40B4-BE49-F238E27FC236}">
                <a16:creationId xmlns:a16="http://schemas.microsoft.com/office/drawing/2014/main" id="{185FDA5B-7CA4-A13B-EB10-A84A9399BB3F}"/>
              </a:ext>
            </a:extLst>
          </p:cNvPr>
          <p:cNvSpPr txBox="1">
            <a:spLocks/>
          </p:cNvSpPr>
          <p:nvPr/>
        </p:nvSpPr>
        <p:spPr>
          <a:xfrm>
            <a:off x="4934971" y="278678"/>
            <a:ext cx="3606718" cy="686442"/>
          </a:xfrm>
          <a:prstGeom prst="rect">
            <a:avLst/>
          </a:prstGeom>
        </p:spPr>
        <p:txBody>
          <a:bodyPr vert="horz" lIns="91440" tIns="45720" rIns="91440" bIns="45720" anchor="t"/>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Disincentives</a:t>
            </a:r>
          </a:p>
          <a:p>
            <a:endParaRPr lang="en-US" dirty="0"/>
          </a:p>
        </p:txBody>
      </p:sp>
      <p:cxnSp>
        <p:nvCxnSpPr>
          <p:cNvPr id="6" name="Straight Arrow Connector 5">
            <a:extLst>
              <a:ext uri="{FF2B5EF4-FFF2-40B4-BE49-F238E27FC236}">
                <a16:creationId xmlns:a16="http://schemas.microsoft.com/office/drawing/2014/main" id="{23A486E0-B140-D255-6E54-892BD63A1363}"/>
              </a:ext>
            </a:extLst>
          </p:cNvPr>
          <p:cNvCxnSpPr/>
          <p:nvPr/>
        </p:nvCxnSpPr>
        <p:spPr>
          <a:xfrm flipH="1">
            <a:off x="4414295" y="1441772"/>
            <a:ext cx="4340" cy="2115273"/>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8" name="Text Placeholder 1">
            <a:extLst>
              <a:ext uri="{FF2B5EF4-FFF2-40B4-BE49-F238E27FC236}">
                <a16:creationId xmlns:a16="http://schemas.microsoft.com/office/drawing/2014/main" id="{D26D3B8C-2493-86FE-95B8-BC6F476127FE}"/>
              </a:ext>
            </a:extLst>
          </p:cNvPr>
          <p:cNvSpPr txBox="1">
            <a:spLocks/>
          </p:cNvSpPr>
          <p:nvPr/>
        </p:nvSpPr>
        <p:spPr>
          <a:xfrm>
            <a:off x="4717945" y="1001293"/>
            <a:ext cx="4321178" cy="3526467"/>
          </a:xfrm>
          <a:prstGeom prst="rect">
            <a:avLst/>
          </a:prstGeom>
        </p:spPr>
        <p:txBody>
          <a:bodyPr vert="horz" lIns="91440" tIns="45720" rIns="91440" bIns="45720"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sz="2000" dirty="0">
                <a:ea typeface="+mn-lt"/>
                <a:cs typeface="+mn-lt"/>
              </a:rPr>
              <a:t>"We can't delete things. It is a process for us to delete, we have to put in a request and make sure that it gets taken down...We're doing an anti-racist descriptive practices deep-dive into all of our finding aids, we're having to do this whole process of uploading and editing over and over again." </a:t>
            </a:r>
          </a:p>
          <a:p>
            <a:pPr marL="0" indent="0">
              <a:buNone/>
            </a:pPr>
            <a:r>
              <a:rPr lang="en-US" sz="1600" dirty="0">
                <a:ea typeface="+mn-lt"/>
                <a:cs typeface="+mn-lt"/>
              </a:rPr>
              <a:t>-</a:t>
            </a:r>
            <a:r>
              <a:rPr lang="en-US" sz="1600" i="1" dirty="0">
                <a:ea typeface="+mn-lt"/>
                <a:cs typeface="+mn-lt"/>
              </a:rPr>
              <a:t>Special Collections archivist, Academic archive, West </a:t>
            </a:r>
            <a:endParaRPr lang="en-US" i="1">
              <a:ea typeface="+mn-lt"/>
              <a:cs typeface="+mn-lt"/>
            </a:endParaRPr>
          </a:p>
        </p:txBody>
      </p:sp>
    </p:spTree>
    <p:extLst>
      <p:ext uri="{BB962C8B-B14F-4D97-AF65-F5344CB8AC3E}">
        <p14:creationId xmlns:p14="http://schemas.microsoft.com/office/powerpoint/2010/main" val="770211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5AC54-724E-460A-83FA-1D1FB5B88193}"/>
              </a:ext>
            </a:extLst>
          </p:cNvPr>
          <p:cNvSpPr>
            <a:spLocks noGrp="1"/>
          </p:cNvSpPr>
          <p:nvPr>
            <p:ph type="body" sz="quarter" idx="13"/>
          </p:nvPr>
        </p:nvSpPr>
        <p:spPr>
          <a:xfrm>
            <a:off x="245536" y="173215"/>
            <a:ext cx="8439148" cy="686442"/>
          </a:xfrm>
        </p:spPr>
        <p:txBody>
          <a:bodyPr/>
          <a:lstStyle/>
          <a:p>
            <a:r>
              <a:rPr lang="en-US" dirty="0"/>
              <a:t>What’s next?</a:t>
            </a:r>
          </a:p>
        </p:txBody>
      </p:sp>
      <p:sp>
        <p:nvSpPr>
          <p:cNvPr id="3" name="Text Placeholder 2">
            <a:extLst>
              <a:ext uri="{FF2B5EF4-FFF2-40B4-BE49-F238E27FC236}">
                <a16:creationId xmlns:a16="http://schemas.microsoft.com/office/drawing/2014/main" id="{35B99F59-F87D-4B20-98BA-457409ADCBFB}"/>
              </a:ext>
            </a:extLst>
          </p:cNvPr>
          <p:cNvSpPr>
            <a:spLocks noGrp="1"/>
          </p:cNvSpPr>
          <p:nvPr>
            <p:ph type="body" sz="quarter" idx="12"/>
          </p:nvPr>
        </p:nvSpPr>
        <p:spPr>
          <a:xfrm>
            <a:off x="272750" y="1017837"/>
            <a:ext cx="8554808" cy="3250003"/>
          </a:xfrm>
        </p:spPr>
        <p:txBody>
          <a:bodyPr vert="horz" lIns="91440" tIns="45720" rIns="91440" bIns="45720" anchor="t"/>
          <a:lstStyle/>
          <a:p>
            <a:r>
              <a:rPr lang="en-US" sz="2000" b="1" dirty="0"/>
              <a:t>Individual interviews with users of archival aggregation</a:t>
            </a:r>
            <a:endParaRPr lang="en-US" sz="2000" b="1" dirty="0">
              <a:cs typeface="Arial"/>
            </a:endParaRPr>
          </a:p>
          <a:p>
            <a:pPr lvl="1"/>
            <a:r>
              <a:rPr lang="en-US" sz="1800" b="1" dirty="0">
                <a:cs typeface="Arial"/>
              </a:rPr>
              <a:t>Theme analysis underway </a:t>
            </a:r>
          </a:p>
          <a:p>
            <a:pPr lvl="1"/>
            <a:r>
              <a:rPr lang="en-US" sz="1800" b="1" dirty="0">
                <a:cs typeface="Arial"/>
              </a:rPr>
              <a:t>Coding June to August 2022</a:t>
            </a:r>
          </a:p>
          <a:p>
            <a:r>
              <a:rPr lang="en-US" sz="2000" b="1" dirty="0">
                <a:cs typeface="Arial"/>
              </a:rPr>
              <a:t>Summarize findings </a:t>
            </a:r>
          </a:p>
          <a:p>
            <a:r>
              <a:rPr lang="en-US" sz="2000" b="1" dirty="0">
                <a:cs typeface="Arial"/>
              </a:rPr>
              <a:t>Synthesize and report research and community workshop findings</a:t>
            </a:r>
          </a:p>
          <a:p>
            <a:r>
              <a:rPr lang="en-US" sz="2000" b="1" dirty="0">
                <a:cs typeface="Arial"/>
              </a:rPr>
              <a:t>Engagement on design model, functional requirements, and sustainability plan</a:t>
            </a:r>
          </a:p>
          <a:p>
            <a:r>
              <a:rPr lang="en-US" sz="2000" b="1" dirty="0">
                <a:cs typeface="Arial"/>
              </a:rPr>
              <a:t>Build and launch the network </a:t>
            </a:r>
          </a:p>
        </p:txBody>
      </p:sp>
    </p:spTree>
    <p:extLst>
      <p:ext uri="{BB962C8B-B14F-4D97-AF65-F5344CB8AC3E}">
        <p14:creationId xmlns:p14="http://schemas.microsoft.com/office/powerpoint/2010/main" val="1434510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F935C-2691-A100-3DAF-802082A63172}"/>
              </a:ext>
            </a:extLst>
          </p:cNvPr>
          <p:cNvSpPr>
            <a:spLocks noGrp="1"/>
          </p:cNvSpPr>
          <p:nvPr>
            <p:ph type="body" sz="quarter" idx="10"/>
          </p:nvPr>
        </p:nvSpPr>
        <p:spPr>
          <a:xfrm>
            <a:off x="131549" y="646072"/>
            <a:ext cx="4306843" cy="492814"/>
          </a:xfrm>
        </p:spPr>
        <p:txBody>
          <a:bodyPr/>
          <a:lstStyle/>
          <a:p>
            <a:r>
              <a:rPr lang="en-US" dirty="0"/>
              <a:t>Discussion &amp; Questions</a:t>
            </a:r>
          </a:p>
        </p:txBody>
      </p:sp>
      <p:sp>
        <p:nvSpPr>
          <p:cNvPr id="3" name="Text Placeholder 2">
            <a:extLst>
              <a:ext uri="{FF2B5EF4-FFF2-40B4-BE49-F238E27FC236}">
                <a16:creationId xmlns:a16="http://schemas.microsoft.com/office/drawing/2014/main" id="{83ED43F3-B8A6-3F96-F618-A896FEAB4CC3}"/>
              </a:ext>
            </a:extLst>
          </p:cNvPr>
          <p:cNvSpPr>
            <a:spLocks noGrp="1"/>
          </p:cNvSpPr>
          <p:nvPr>
            <p:ph type="body" sz="quarter" idx="28"/>
          </p:nvPr>
        </p:nvSpPr>
        <p:spPr>
          <a:xfrm>
            <a:off x="220554" y="1645194"/>
            <a:ext cx="3887230" cy="234067"/>
          </a:xfrm>
        </p:spPr>
        <p:txBody>
          <a:bodyPr vert="horz" lIns="91440" tIns="45720" rIns="91440" bIns="45720" anchor="t">
            <a:noAutofit/>
          </a:bodyPr>
          <a:lstStyle/>
          <a:p>
            <a:r>
              <a:rPr lang="en-US" sz="1600" dirty="0"/>
              <a:t>Lynn Silipigni Connaway, Ph.D.</a:t>
            </a:r>
          </a:p>
          <a:p>
            <a:endParaRPr lang="en-US" dirty="0"/>
          </a:p>
        </p:txBody>
      </p:sp>
      <p:sp>
        <p:nvSpPr>
          <p:cNvPr id="4" name="Text Placeholder 3">
            <a:extLst>
              <a:ext uri="{FF2B5EF4-FFF2-40B4-BE49-F238E27FC236}">
                <a16:creationId xmlns:a16="http://schemas.microsoft.com/office/drawing/2014/main" id="{D2828E62-7313-CE11-6096-64ED3979C3DD}"/>
              </a:ext>
            </a:extLst>
          </p:cNvPr>
          <p:cNvSpPr>
            <a:spLocks noGrp="1"/>
          </p:cNvSpPr>
          <p:nvPr>
            <p:ph type="body" sz="quarter" idx="29"/>
          </p:nvPr>
        </p:nvSpPr>
        <p:spPr>
          <a:xfrm>
            <a:off x="220740" y="1879261"/>
            <a:ext cx="3887044" cy="231770"/>
          </a:xfrm>
        </p:spPr>
        <p:txBody>
          <a:bodyPr/>
          <a:lstStyle/>
          <a:p>
            <a:r>
              <a:rPr lang="en-US" sz="1400" dirty="0"/>
              <a:t>Director of Library Trends &amp; User Research</a:t>
            </a:r>
          </a:p>
        </p:txBody>
      </p:sp>
      <p:sp>
        <p:nvSpPr>
          <p:cNvPr id="5" name="Text Placeholder 4">
            <a:extLst>
              <a:ext uri="{FF2B5EF4-FFF2-40B4-BE49-F238E27FC236}">
                <a16:creationId xmlns:a16="http://schemas.microsoft.com/office/drawing/2014/main" id="{D45B8D00-ED5E-60B3-F20F-0037DBE69E72}"/>
              </a:ext>
            </a:extLst>
          </p:cNvPr>
          <p:cNvSpPr>
            <a:spLocks noGrp="1"/>
          </p:cNvSpPr>
          <p:nvPr>
            <p:ph type="body" sz="quarter" idx="30"/>
          </p:nvPr>
        </p:nvSpPr>
        <p:spPr>
          <a:xfrm>
            <a:off x="220554" y="2089117"/>
            <a:ext cx="3887044" cy="226613"/>
          </a:xfrm>
        </p:spPr>
        <p:txBody>
          <a:bodyPr/>
          <a:lstStyle/>
          <a:p>
            <a:r>
              <a:rPr lang="en-US" sz="1400" dirty="0">
                <a:hlinkClick r:id="rId3"/>
              </a:rPr>
              <a:t>Lynn_connaway@oclc.org</a:t>
            </a:r>
            <a:endParaRPr lang="en-US" sz="1400" dirty="0"/>
          </a:p>
          <a:p>
            <a:endParaRPr lang="en-US" dirty="0"/>
          </a:p>
        </p:txBody>
      </p:sp>
      <p:sp>
        <p:nvSpPr>
          <p:cNvPr id="6" name="Text Placeholder 5">
            <a:extLst>
              <a:ext uri="{FF2B5EF4-FFF2-40B4-BE49-F238E27FC236}">
                <a16:creationId xmlns:a16="http://schemas.microsoft.com/office/drawing/2014/main" id="{9087B638-9EF1-9202-5342-CBB543506676}"/>
              </a:ext>
            </a:extLst>
          </p:cNvPr>
          <p:cNvSpPr>
            <a:spLocks noGrp="1"/>
          </p:cNvSpPr>
          <p:nvPr>
            <p:ph type="body" sz="quarter" idx="31"/>
          </p:nvPr>
        </p:nvSpPr>
        <p:spPr>
          <a:xfrm>
            <a:off x="200144" y="2350704"/>
            <a:ext cx="3887044" cy="222507"/>
          </a:xfrm>
        </p:spPr>
        <p:txBody>
          <a:bodyPr/>
          <a:lstStyle/>
          <a:p>
            <a:r>
              <a:rPr lang="en-US" sz="1400" dirty="0"/>
              <a:t>@LynnConnaway</a:t>
            </a:r>
          </a:p>
          <a:p>
            <a:endParaRPr lang="en-US" dirty="0"/>
          </a:p>
        </p:txBody>
      </p:sp>
      <p:sp>
        <p:nvSpPr>
          <p:cNvPr id="7" name="Text Placeholder 6">
            <a:extLst>
              <a:ext uri="{FF2B5EF4-FFF2-40B4-BE49-F238E27FC236}">
                <a16:creationId xmlns:a16="http://schemas.microsoft.com/office/drawing/2014/main" id="{5DF8121A-1BFE-7CF5-A0DC-EE5238BA42A8}"/>
              </a:ext>
            </a:extLst>
          </p:cNvPr>
          <p:cNvSpPr>
            <a:spLocks noGrp="1"/>
          </p:cNvSpPr>
          <p:nvPr>
            <p:ph type="body" sz="quarter" idx="32"/>
          </p:nvPr>
        </p:nvSpPr>
        <p:spPr>
          <a:xfrm>
            <a:off x="240779" y="3375322"/>
            <a:ext cx="3887230" cy="234067"/>
          </a:xfrm>
        </p:spPr>
        <p:txBody>
          <a:bodyPr vert="horz" lIns="91440" tIns="45720" rIns="91440" bIns="45720" anchor="t">
            <a:noAutofit/>
          </a:bodyPr>
          <a:lstStyle/>
          <a:p>
            <a:r>
              <a:rPr lang="en-US" sz="1600" dirty="0"/>
              <a:t>Lesley A. Langa, Ph.D.</a:t>
            </a:r>
            <a:endParaRPr lang="en-US" sz="1600" dirty="0">
              <a:cs typeface="Arial"/>
            </a:endParaRPr>
          </a:p>
          <a:p>
            <a:endParaRPr lang="en-US" dirty="0"/>
          </a:p>
        </p:txBody>
      </p:sp>
      <p:sp>
        <p:nvSpPr>
          <p:cNvPr id="8" name="Text Placeholder 7">
            <a:extLst>
              <a:ext uri="{FF2B5EF4-FFF2-40B4-BE49-F238E27FC236}">
                <a16:creationId xmlns:a16="http://schemas.microsoft.com/office/drawing/2014/main" id="{B20B3B53-971A-2788-A095-815C1E985C8A}"/>
              </a:ext>
            </a:extLst>
          </p:cNvPr>
          <p:cNvSpPr>
            <a:spLocks noGrp="1"/>
          </p:cNvSpPr>
          <p:nvPr>
            <p:ph type="body" sz="quarter" idx="33"/>
          </p:nvPr>
        </p:nvSpPr>
        <p:spPr>
          <a:xfrm>
            <a:off x="220555" y="3588980"/>
            <a:ext cx="3887044" cy="231770"/>
          </a:xfrm>
        </p:spPr>
        <p:txBody>
          <a:bodyPr/>
          <a:lstStyle/>
          <a:p>
            <a:r>
              <a:rPr lang="en-US" sz="1400" dirty="0"/>
              <a:t>Associate Research Scientist, OCLC Research</a:t>
            </a:r>
          </a:p>
          <a:p>
            <a:endParaRPr lang="en-US" dirty="0"/>
          </a:p>
        </p:txBody>
      </p:sp>
      <p:sp>
        <p:nvSpPr>
          <p:cNvPr id="9" name="Text Placeholder 8">
            <a:extLst>
              <a:ext uri="{FF2B5EF4-FFF2-40B4-BE49-F238E27FC236}">
                <a16:creationId xmlns:a16="http://schemas.microsoft.com/office/drawing/2014/main" id="{030BFD9B-B6CD-7605-BD66-671641054B52}"/>
              </a:ext>
            </a:extLst>
          </p:cNvPr>
          <p:cNvSpPr>
            <a:spLocks noGrp="1"/>
          </p:cNvSpPr>
          <p:nvPr>
            <p:ph type="body" sz="quarter" idx="34"/>
          </p:nvPr>
        </p:nvSpPr>
        <p:spPr>
          <a:xfrm>
            <a:off x="240779" y="3792031"/>
            <a:ext cx="3887044" cy="226613"/>
          </a:xfrm>
        </p:spPr>
        <p:txBody>
          <a:bodyPr/>
          <a:lstStyle/>
          <a:p>
            <a:r>
              <a:rPr lang="en-US" sz="1400" dirty="0">
                <a:hlinkClick r:id="rId4"/>
              </a:rPr>
              <a:t>Lesley_langa@oclc.org</a:t>
            </a:r>
            <a:endParaRPr lang="en-US" sz="1400" dirty="0"/>
          </a:p>
          <a:p>
            <a:endParaRPr lang="en-US" dirty="0"/>
          </a:p>
        </p:txBody>
      </p:sp>
      <p:sp>
        <p:nvSpPr>
          <p:cNvPr id="10" name="Text Placeholder 9">
            <a:extLst>
              <a:ext uri="{FF2B5EF4-FFF2-40B4-BE49-F238E27FC236}">
                <a16:creationId xmlns:a16="http://schemas.microsoft.com/office/drawing/2014/main" id="{626B6232-DCC0-B631-1B74-E07F7B9C676D}"/>
              </a:ext>
            </a:extLst>
          </p:cNvPr>
          <p:cNvSpPr>
            <a:spLocks noGrp="1"/>
          </p:cNvSpPr>
          <p:nvPr>
            <p:ph type="body" sz="quarter" idx="35"/>
          </p:nvPr>
        </p:nvSpPr>
        <p:spPr>
          <a:xfrm>
            <a:off x="220368" y="4053619"/>
            <a:ext cx="3887044" cy="222507"/>
          </a:xfrm>
        </p:spPr>
        <p:txBody>
          <a:bodyPr/>
          <a:lstStyle/>
          <a:p>
            <a:r>
              <a:rPr lang="en-US" sz="1400" dirty="0"/>
              <a:t>@lesleylanga</a:t>
            </a:r>
          </a:p>
          <a:p>
            <a:endParaRPr lang="en-US" dirty="0"/>
          </a:p>
        </p:txBody>
      </p:sp>
    </p:spTree>
    <p:extLst>
      <p:ext uri="{BB962C8B-B14F-4D97-AF65-F5344CB8AC3E}">
        <p14:creationId xmlns:p14="http://schemas.microsoft.com/office/powerpoint/2010/main" val="40787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DEC27E-5795-F42F-E4F5-51B077DF3E0C}"/>
              </a:ext>
            </a:extLst>
          </p:cNvPr>
          <p:cNvSpPr>
            <a:spLocks noGrp="1"/>
          </p:cNvSpPr>
          <p:nvPr>
            <p:ph type="body" sz="quarter" idx="13"/>
          </p:nvPr>
        </p:nvSpPr>
        <p:spPr>
          <a:xfrm>
            <a:off x="340786" y="170306"/>
            <a:ext cx="8439148" cy="686442"/>
          </a:xfrm>
        </p:spPr>
        <p:txBody>
          <a:bodyPr/>
          <a:lstStyle/>
          <a:p>
            <a:r>
              <a:rPr lang="en-US" dirty="0">
                <a:solidFill>
                  <a:schemeClr val="accent2"/>
                </a:solidFill>
              </a:rPr>
              <a:t>What is NAFAN?</a:t>
            </a:r>
            <a:endParaRPr lang="en-US" dirty="0">
              <a:solidFill>
                <a:schemeClr val="accent2"/>
              </a:solidFill>
              <a:cs typeface="Arial"/>
            </a:endParaRPr>
          </a:p>
          <a:p>
            <a:endParaRPr lang="en-US" dirty="0"/>
          </a:p>
        </p:txBody>
      </p:sp>
      <p:sp>
        <p:nvSpPr>
          <p:cNvPr id="7" name="Text Placeholder 6">
            <a:extLst>
              <a:ext uri="{FF2B5EF4-FFF2-40B4-BE49-F238E27FC236}">
                <a16:creationId xmlns:a16="http://schemas.microsoft.com/office/drawing/2014/main" id="{012E3F83-B73B-E2D3-B1AD-A6795A3417EC}"/>
              </a:ext>
            </a:extLst>
          </p:cNvPr>
          <p:cNvSpPr>
            <a:spLocks noGrp="1"/>
          </p:cNvSpPr>
          <p:nvPr>
            <p:ph type="body" sz="quarter" idx="12"/>
          </p:nvPr>
        </p:nvSpPr>
        <p:spPr>
          <a:xfrm>
            <a:off x="279554" y="888267"/>
            <a:ext cx="8772523" cy="3682949"/>
          </a:xfrm>
        </p:spPr>
        <p:txBody>
          <a:bodyPr/>
          <a:lstStyle/>
          <a:p>
            <a:pPr>
              <a:buFont typeface="Arial" panose="020B0604020202020204" pitchFamily="34" charset="0"/>
              <a:buChar char="•"/>
            </a:pPr>
            <a:r>
              <a:rPr lang="en-US" sz="2000" b="1" dirty="0">
                <a:cs typeface="Arial"/>
              </a:rPr>
              <a:t>Building a National Archival Finding Aid Network (aka NAFAN)</a:t>
            </a:r>
          </a:p>
          <a:p>
            <a:pPr>
              <a:buFont typeface="Arial" panose="020B0604020202020204" pitchFamily="34" charset="0"/>
              <a:buChar char="•"/>
            </a:pPr>
            <a:r>
              <a:rPr lang="en-US" sz="2000" b="1" dirty="0">
                <a:cs typeface="Arial"/>
              </a:rPr>
              <a:t>IMLS 2-year IMLS Research and Demonstration Grant </a:t>
            </a:r>
            <a:r>
              <a:rPr lang="en-US" sz="1400" dirty="0">
                <a:cs typeface="Arial"/>
              </a:rPr>
              <a:t>(</a:t>
            </a:r>
            <a:r>
              <a:rPr lang="en-US" sz="1400" dirty="0">
                <a:hlinkClick r:id="rId3"/>
              </a:rPr>
              <a:t>LG-246349-OLS-20</a:t>
            </a:r>
            <a:r>
              <a:rPr lang="en-US" sz="1400" dirty="0"/>
              <a:t>)</a:t>
            </a:r>
            <a:endParaRPr lang="en-US" sz="2000" dirty="0">
              <a:cs typeface="Arial"/>
            </a:endParaRPr>
          </a:p>
          <a:p>
            <a:pPr>
              <a:buFont typeface="Arial" panose="020B0604020202020204" pitchFamily="34" charset="0"/>
              <a:buChar char="•"/>
            </a:pPr>
            <a:r>
              <a:rPr lang="en-US" sz="2000" b="1" dirty="0">
                <a:cs typeface="Arial"/>
              </a:rPr>
              <a:t>NAFAN Partners</a:t>
            </a:r>
          </a:p>
          <a:p>
            <a:pPr marL="800100" lvl="1" indent="-342900">
              <a:buFont typeface="Arial" panose="020B0604020202020204" pitchFamily="34" charset="0"/>
              <a:buChar char="•"/>
            </a:pPr>
            <a:r>
              <a:rPr lang="en-US" dirty="0">
                <a:cs typeface="Arial"/>
              </a:rPr>
              <a:t>OCLC</a:t>
            </a:r>
          </a:p>
          <a:p>
            <a:pPr marL="800100" lvl="1" indent="-342900">
              <a:buFont typeface="Arial" panose="020B0604020202020204" pitchFamily="34" charset="0"/>
              <a:buChar char="•"/>
            </a:pPr>
            <a:r>
              <a:rPr lang="en-US" dirty="0">
                <a:cs typeface="Arial"/>
              </a:rPr>
              <a:t>California Digital Library (CDL)</a:t>
            </a:r>
          </a:p>
          <a:p>
            <a:pPr marL="800100" lvl="1" indent="-342900">
              <a:buFont typeface="Arial" panose="020B0604020202020204" pitchFamily="34" charset="0"/>
              <a:buChar char="•"/>
            </a:pPr>
            <a:r>
              <a:rPr lang="en-US" dirty="0">
                <a:cs typeface="Arial"/>
              </a:rPr>
              <a:t>University of Virginia (UVA) Libraries</a:t>
            </a:r>
          </a:p>
          <a:p>
            <a:pPr>
              <a:buFont typeface="Arial" panose="020B0604020202020204" pitchFamily="34" charset="0"/>
              <a:buChar char="•"/>
            </a:pPr>
            <a:r>
              <a:rPr lang="en-US" sz="2000" b="1" dirty="0">
                <a:cs typeface="Arial"/>
              </a:rPr>
              <a:t>Focus</a:t>
            </a:r>
          </a:p>
          <a:p>
            <a:pPr lvl="1">
              <a:buFont typeface="Arial" panose="020B0604020202020204" pitchFamily="34" charset="0"/>
              <a:buChar char="•"/>
            </a:pPr>
            <a:r>
              <a:rPr lang="en-US" sz="1800" dirty="0">
                <a:cs typeface="Arial"/>
              </a:rPr>
              <a:t>A</a:t>
            </a:r>
            <a:r>
              <a:rPr lang="en-US" sz="1800" dirty="0"/>
              <a:t>ddress researchers’ fundamental challenges and barriers to locating archival materials </a:t>
            </a:r>
          </a:p>
          <a:p>
            <a:pPr lvl="1">
              <a:buFont typeface="Arial" panose="020B0604020202020204" pitchFamily="34" charset="0"/>
              <a:buChar char="•"/>
            </a:pPr>
            <a:r>
              <a:rPr lang="en-US" sz="1800" dirty="0"/>
              <a:t>Inform possible creation of national archival finding aids aggregator platform</a:t>
            </a:r>
            <a:endParaRPr lang="en-US" sz="2400" dirty="0"/>
          </a:p>
        </p:txBody>
      </p:sp>
    </p:spTree>
    <p:extLst>
      <p:ext uri="{BB962C8B-B14F-4D97-AF65-F5344CB8AC3E}">
        <p14:creationId xmlns:p14="http://schemas.microsoft.com/office/powerpoint/2010/main" val="1389605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DEC27E-5795-F42F-E4F5-51B077DF3E0C}"/>
              </a:ext>
            </a:extLst>
          </p:cNvPr>
          <p:cNvSpPr>
            <a:spLocks noGrp="1"/>
          </p:cNvSpPr>
          <p:nvPr>
            <p:ph type="body" sz="quarter" idx="13"/>
          </p:nvPr>
        </p:nvSpPr>
        <p:spPr>
          <a:xfrm>
            <a:off x="180076" y="249504"/>
            <a:ext cx="8894768" cy="666734"/>
          </a:xfrm>
        </p:spPr>
        <p:txBody>
          <a:bodyPr/>
          <a:lstStyle/>
          <a:p>
            <a:r>
              <a:rPr lang="en-US" sz="3000" dirty="0">
                <a:solidFill>
                  <a:schemeClr val="accent2"/>
                </a:solidFill>
              </a:rPr>
              <a:t>Aggregation Contributor Research Questions</a:t>
            </a:r>
          </a:p>
          <a:p>
            <a:endParaRPr lang="en-US" dirty="0"/>
          </a:p>
        </p:txBody>
      </p:sp>
      <p:sp>
        <p:nvSpPr>
          <p:cNvPr id="7" name="Text Placeholder 6">
            <a:extLst>
              <a:ext uri="{FF2B5EF4-FFF2-40B4-BE49-F238E27FC236}">
                <a16:creationId xmlns:a16="http://schemas.microsoft.com/office/drawing/2014/main" id="{012E3F83-B73B-E2D3-B1AD-A6795A3417EC}"/>
              </a:ext>
            </a:extLst>
          </p:cNvPr>
          <p:cNvSpPr>
            <a:spLocks noGrp="1"/>
          </p:cNvSpPr>
          <p:nvPr>
            <p:ph type="body" sz="quarter" idx="12"/>
          </p:nvPr>
        </p:nvSpPr>
        <p:spPr>
          <a:xfrm>
            <a:off x="261374" y="1035202"/>
            <a:ext cx="8732171" cy="3356378"/>
          </a:xfrm>
        </p:spPr>
        <p:txBody>
          <a:bodyPr/>
          <a:lstStyle/>
          <a:p>
            <a:pPr marL="285750" indent="-285750">
              <a:spcBef>
                <a:spcPts val="0"/>
              </a:spcBef>
              <a:buFont typeface="Arial" panose="020B0604020202020204" pitchFamily="34" charset="0"/>
              <a:buChar char="•"/>
            </a:pPr>
            <a:r>
              <a:rPr lang="en-US" sz="2200" dirty="0"/>
              <a:t>What are the </a:t>
            </a:r>
            <a:r>
              <a:rPr lang="en-US" sz="2200" b="1" dirty="0"/>
              <a:t>enabling and constraining factors </a:t>
            </a:r>
            <a:r>
              <a:rPr lang="en-US" sz="2200" dirty="0"/>
              <a:t>that influence </a:t>
            </a:r>
            <a:r>
              <a:rPr lang="en-US" sz="2200" i="1" dirty="0"/>
              <a:t>whether organizations describe the archival collections</a:t>
            </a:r>
            <a:r>
              <a:rPr lang="en-US" sz="2200" dirty="0"/>
              <a:t> in their care?</a:t>
            </a:r>
          </a:p>
          <a:p>
            <a:pPr marL="285750" indent="-285750">
              <a:spcBef>
                <a:spcPts val="0"/>
              </a:spcBef>
              <a:buFont typeface="Arial" panose="020B0604020202020204" pitchFamily="34" charset="0"/>
              <a:buChar char="•"/>
            </a:pPr>
            <a:endParaRPr lang="en-US" sz="2200" dirty="0"/>
          </a:p>
          <a:p>
            <a:pPr marL="285750" indent="-285750">
              <a:spcBef>
                <a:spcPts val="0"/>
              </a:spcBef>
              <a:buFont typeface="Arial" panose="020B0604020202020204" pitchFamily="34" charset="0"/>
              <a:buChar char="•"/>
            </a:pPr>
            <a:r>
              <a:rPr lang="en-US" sz="2200" dirty="0"/>
              <a:t>What are the </a:t>
            </a:r>
            <a:r>
              <a:rPr lang="en-US" sz="2200" b="1" dirty="0"/>
              <a:t>enabling or constraining factors </a:t>
            </a:r>
            <a:r>
              <a:rPr lang="en-US" sz="2200" dirty="0"/>
              <a:t>that influence </a:t>
            </a:r>
            <a:r>
              <a:rPr lang="en-US" sz="2200" i="1" dirty="0"/>
              <a:t>whether organizations contribute to an aggregation</a:t>
            </a:r>
            <a:r>
              <a:rPr lang="en-US" sz="2200" dirty="0"/>
              <a:t> of archival description?</a:t>
            </a:r>
          </a:p>
          <a:p>
            <a:pPr marL="285750" indent="-285750">
              <a:spcBef>
                <a:spcPts val="0"/>
              </a:spcBef>
              <a:buFont typeface="Arial" panose="020B0604020202020204" pitchFamily="34" charset="0"/>
              <a:buChar char="•"/>
            </a:pPr>
            <a:endParaRPr lang="en-US" sz="2200" dirty="0"/>
          </a:p>
          <a:p>
            <a:pPr marL="285750" indent="-285750">
              <a:spcBef>
                <a:spcPts val="0"/>
              </a:spcBef>
              <a:buFont typeface="Arial" panose="020B0604020202020204" pitchFamily="34" charset="0"/>
              <a:buChar char="•"/>
            </a:pPr>
            <a:r>
              <a:rPr lang="en-US" sz="2200" dirty="0"/>
              <a:t>What </a:t>
            </a:r>
            <a:r>
              <a:rPr lang="en-US" sz="2200" b="1" dirty="0"/>
              <a:t>value</a:t>
            </a:r>
            <a:r>
              <a:rPr lang="en-US" sz="2200" dirty="0"/>
              <a:t> does </a:t>
            </a:r>
            <a:r>
              <a:rPr lang="en-US" sz="2200" i="1" dirty="0"/>
              <a:t>participation in an archival aggregation</a:t>
            </a:r>
            <a:r>
              <a:rPr lang="en-US" sz="2200" dirty="0"/>
              <a:t> </a:t>
            </a:r>
            <a:r>
              <a:rPr lang="en-US" sz="2200" i="1" dirty="0"/>
              <a:t>service bring </a:t>
            </a:r>
            <a:r>
              <a:rPr lang="en-US" sz="2200" dirty="0"/>
              <a:t>to organizations?</a:t>
            </a:r>
          </a:p>
          <a:p>
            <a:endParaRPr lang="en-US" dirty="0"/>
          </a:p>
        </p:txBody>
      </p:sp>
    </p:spTree>
    <p:extLst>
      <p:ext uri="{BB962C8B-B14F-4D97-AF65-F5344CB8AC3E}">
        <p14:creationId xmlns:p14="http://schemas.microsoft.com/office/powerpoint/2010/main" val="727149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7CBD0-05CC-6341-8D63-B70517409F72}"/>
              </a:ext>
            </a:extLst>
          </p:cNvPr>
          <p:cNvSpPr>
            <a:spLocks noGrp="1"/>
          </p:cNvSpPr>
          <p:nvPr>
            <p:ph type="body" sz="quarter" idx="13"/>
          </p:nvPr>
        </p:nvSpPr>
        <p:spPr>
          <a:xfrm>
            <a:off x="352426" y="127472"/>
            <a:ext cx="8439148" cy="686442"/>
          </a:xfrm>
        </p:spPr>
        <p:txBody>
          <a:bodyPr/>
          <a:lstStyle/>
          <a:p>
            <a:r>
              <a:rPr lang="en-US" dirty="0"/>
              <a:t>Final Focus Group Interview Protocol</a:t>
            </a:r>
          </a:p>
        </p:txBody>
      </p:sp>
      <p:sp>
        <p:nvSpPr>
          <p:cNvPr id="3" name="Text Placeholder 2">
            <a:extLst>
              <a:ext uri="{FF2B5EF4-FFF2-40B4-BE49-F238E27FC236}">
                <a16:creationId xmlns:a16="http://schemas.microsoft.com/office/drawing/2014/main" id="{7A3DB00E-847B-7547-92D2-E631034C2CBC}"/>
              </a:ext>
            </a:extLst>
          </p:cNvPr>
          <p:cNvSpPr>
            <a:spLocks noGrp="1"/>
          </p:cNvSpPr>
          <p:nvPr>
            <p:ph type="body" sz="quarter" idx="12"/>
          </p:nvPr>
        </p:nvSpPr>
        <p:spPr>
          <a:xfrm>
            <a:off x="282363" y="919828"/>
            <a:ext cx="8579274" cy="3648294"/>
          </a:xfrm>
        </p:spPr>
        <p:txBody>
          <a:bodyPr/>
          <a:lstStyle/>
          <a:p>
            <a:pPr marL="457200" indent="-457200">
              <a:buFont typeface="+mj-lt"/>
              <a:buAutoNum type="arabicPeriod"/>
            </a:pPr>
            <a:r>
              <a:rPr lang="en-US" sz="2200" dirty="0"/>
              <a:t>Please tell us about your role in working with archival collections at your institution. </a:t>
            </a:r>
          </a:p>
          <a:p>
            <a:pPr marL="457200" indent="-457200">
              <a:buFont typeface="+mj-lt"/>
              <a:buAutoNum type="arabicPeriod"/>
            </a:pPr>
            <a:r>
              <a:rPr lang="en-US" sz="2200" dirty="0"/>
              <a:t>Please tell us briefly about how archival description gets produced and published in your institution. </a:t>
            </a:r>
          </a:p>
          <a:p>
            <a:pPr marL="457200" indent="-457200">
              <a:buFont typeface="+mj-lt"/>
              <a:buAutoNum type="arabicPeriod"/>
            </a:pPr>
            <a:r>
              <a:rPr lang="en-US" sz="2200" dirty="0"/>
              <a:t>This question focuses on producing and publishing archival description where you work</a:t>
            </a:r>
            <a:r>
              <a:rPr lang="en-US" sz="2200" b="1" dirty="0"/>
              <a:t>.</a:t>
            </a:r>
            <a:r>
              <a:rPr lang="en-US" sz="2200" dirty="0"/>
              <a:t> What are the things that make producing and publishing archival description in your home institution easy or difficult? What are the things that support this work and make it easier, either that you have now or would like to have? </a:t>
            </a:r>
          </a:p>
        </p:txBody>
      </p:sp>
    </p:spTree>
    <p:extLst>
      <p:ext uri="{BB962C8B-B14F-4D97-AF65-F5344CB8AC3E}">
        <p14:creationId xmlns:p14="http://schemas.microsoft.com/office/powerpoint/2010/main" val="195652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7CBD0-05CC-6341-8D63-B70517409F72}"/>
              </a:ext>
            </a:extLst>
          </p:cNvPr>
          <p:cNvSpPr>
            <a:spLocks noGrp="1"/>
          </p:cNvSpPr>
          <p:nvPr>
            <p:ph type="body" sz="quarter" idx="13"/>
          </p:nvPr>
        </p:nvSpPr>
        <p:spPr>
          <a:xfrm>
            <a:off x="352426" y="79144"/>
            <a:ext cx="8439148" cy="686442"/>
          </a:xfrm>
        </p:spPr>
        <p:txBody>
          <a:bodyPr/>
          <a:lstStyle/>
          <a:p>
            <a:r>
              <a:rPr lang="en-US" sz="2800" dirty="0"/>
              <a:t>Final Focus Group Interview Protocol </a:t>
            </a:r>
            <a:r>
              <a:rPr lang="en-US" sz="1600" dirty="0"/>
              <a:t>(continued)</a:t>
            </a:r>
            <a:endParaRPr lang="en-US" sz="2800" dirty="0"/>
          </a:p>
        </p:txBody>
      </p:sp>
      <p:sp>
        <p:nvSpPr>
          <p:cNvPr id="3" name="Text Placeholder 2">
            <a:extLst>
              <a:ext uri="{FF2B5EF4-FFF2-40B4-BE49-F238E27FC236}">
                <a16:creationId xmlns:a16="http://schemas.microsoft.com/office/drawing/2014/main" id="{7A3DB00E-847B-7547-92D2-E631034C2CBC}"/>
              </a:ext>
            </a:extLst>
          </p:cNvPr>
          <p:cNvSpPr>
            <a:spLocks noGrp="1"/>
          </p:cNvSpPr>
          <p:nvPr>
            <p:ph type="body" sz="quarter" idx="12"/>
          </p:nvPr>
        </p:nvSpPr>
        <p:spPr>
          <a:xfrm>
            <a:off x="352426" y="765586"/>
            <a:ext cx="8679814" cy="3847054"/>
          </a:xfrm>
        </p:spPr>
        <p:txBody>
          <a:bodyPr/>
          <a:lstStyle/>
          <a:p>
            <a:pPr marL="457200" indent="-457200">
              <a:buFont typeface="+mj-lt"/>
              <a:buAutoNum type="arabicPeriod" startAt="4"/>
            </a:pPr>
            <a:r>
              <a:rPr lang="en-US" sz="2000" dirty="0"/>
              <a:t>Think about your current process / the hypothetical scenario where your home institution would contribute to an archival aggregation platform. What about the process is/would be easy? What about the process is/would be difficult? </a:t>
            </a:r>
          </a:p>
          <a:p>
            <a:pPr marL="457200" indent="-457200">
              <a:buFont typeface="+mj-lt"/>
              <a:buAutoNum type="arabicPeriod" startAt="4"/>
            </a:pPr>
            <a:r>
              <a:rPr lang="en-US" sz="2000" dirty="0"/>
              <a:t>What makes/would make participation in a finding aid aggregation valuable for your institution? What makes/would make your participation in a finding aid aggregation valuable for your researchers? Do you think there are other things an aggregator could offer that would be valuable to your institution or researchers? </a:t>
            </a:r>
          </a:p>
          <a:p>
            <a:pPr marL="457200" indent="-457200">
              <a:buFont typeface="+mj-lt"/>
              <a:buAutoNum type="arabicPeriod" startAt="4"/>
            </a:pPr>
            <a:r>
              <a:rPr lang="en-US" sz="2000" dirty="0"/>
              <a:t>If you had a magic wand and could create your ideal national-scale finding aid aggregation system, how would it work and what would it do? </a:t>
            </a:r>
          </a:p>
        </p:txBody>
      </p:sp>
    </p:spTree>
    <p:extLst>
      <p:ext uri="{BB962C8B-B14F-4D97-AF65-F5344CB8AC3E}">
        <p14:creationId xmlns:p14="http://schemas.microsoft.com/office/powerpoint/2010/main" val="364799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C78A7-BE05-A94A-829E-D669C27F7070}"/>
              </a:ext>
            </a:extLst>
          </p:cNvPr>
          <p:cNvSpPr>
            <a:spLocks noGrp="1"/>
          </p:cNvSpPr>
          <p:nvPr>
            <p:ph type="body" sz="quarter" idx="10"/>
          </p:nvPr>
        </p:nvSpPr>
        <p:spPr/>
        <p:txBody>
          <a:bodyPr/>
          <a:lstStyle/>
          <a:p>
            <a:r>
              <a:rPr lang="en-US"/>
              <a:t>Data Collection Summary</a:t>
            </a:r>
          </a:p>
        </p:txBody>
      </p:sp>
      <p:sp>
        <p:nvSpPr>
          <p:cNvPr id="3" name="Text Placeholder 2">
            <a:extLst>
              <a:ext uri="{FF2B5EF4-FFF2-40B4-BE49-F238E27FC236}">
                <a16:creationId xmlns:a16="http://schemas.microsoft.com/office/drawing/2014/main" id="{975C0D4B-90A9-B14C-A989-7A4D9CBDE23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0495885-0A83-A949-8257-340A189653E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11590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A9CD509-B661-514F-BD19-8E7AB55CD4DA}"/>
              </a:ext>
            </a:extLst>
          </p:cNvPr>
          <p:cNvSpPr>
            <a:spLocks noGrp="1"/>
          </p:cNvSpPr>
          <p:nvPr>
            <p:ph type="body" sz="quarter" idx="13"/>
          </p:nvPr>
        </p:nvSpPr>
        <p:spPr>
          <a:xfrm>
            <a:off x="340786" y="70933"/>
            <a:ext cx="8439148" cy="686442"/>
          </a:xfrm>
        </p:spPr>
        <p:txBody>
          <a:bodyPr vert="horz" lIns="91440" tIns="45720" rIns="91440" bIns="45720" anchor="t"/>
          <a:lstStyle/>
          <a:p>
            <a:r>
              <a:rPr lang="en-US" dirty="0"/>
              <a:t>Focus Group Interview Summary</a:t>
            </a:r>
          </a:p>
        </p:txBody>
      </p:sp>
      <p:sp>
        <p:nvSpPr>
          <p:cNvPr id="6" name="Text Placeholder 5">
            <a:extLst>
              <a:ext uri="{FF2B5EF4-FFF2-40B4-BE49-F238E27FC236}">
                <a16:creationId xmlns:a16="http://schemas.microsoft.com/office/drawing/2014/main" id="{E28890A4-C7EC-334A-9D4A-F615DC84A36B}"/>
              </a:ext>
            </a:extLst>
          </p:cNvPr>
          <p:cNvSpPr>
            <a:spLocks noGrp="1"/>
          </p:cNvSpPr>
          <p:nvPr>
            <p:ph type="body" sz="quarter" idx="12"/>
          </p:nvPr>
        </p:nvSpPr>
        <p:spPr>
          <a:xfrm>
            <a:off x="364066" y="883664"/>
            <a:ext cx="8415868" cy="3739135"/>
          </a:xfrm>
        </p:spPr>
        <p:txBody>
          <a:bodyPr/>
          <a:lstStyle/>
          <a:p>
            <a:r>
              <a:rPr lang="en-US" b="1" dirty="0"/>
              <a:t>10 focus groups</a:t>
            </a:r>
          </a:p>
          <a:p>
            <a:r>
              <a:rPr lang="en-US" b="1" dirty="0"/>
              <a:t>52 participants</a:t>
            </a:r>
          </a:p>
          <a:p>
            <a:pPr lvl="1"/>
            <a:r>
              <a:rPr lang="en-US" sz="1800" dirty="0"/>
              <a:t>24 participating in aggregation</a:t>
            </a:r>
          </a:p>
          <a:p>
            <a:pPr lvl="1"/>
            <a:r>
              <a:rPr lang="en-US" sz="1800" dirty="0"/>
              <a:t>28 not participating in aggregation</a:t>
            </a:r>
          </a:p>
          <a:p>
            <a:pPr lvl="1"/>
            <a:r>
              <a:rPr lang="en-US" sz="1800" dirty="0"/>
              <a:t>Representing 27 states and District of Columbia</a:t>
            </a:r>
          </a:p>
          <a:p>
            <a:pPr lvl="1"/>
            <a:r>
              <a:rPr lang="en-US" sz="1800" dirty="0"/>
              <a:t>Matrix representing 5 job responsibilities and institution size</a:t>
            </a:r>
          </a:p>
          <a:p>
            <a:pPr lvl="2"/>
            <a:r>
              <a:rPr lang="en-US" sz="1600" dirty="0"/>
              <a:t>Leadership / Administrative</a:t>
            </a:r>
          </a:p>
          <a:p>
            <a:pPr lvl="2"/>
            <a:r>
              <a:rPr lang="en-US" sz="1600" dirty="0"/>
              <a:t>Public Services &amp; Tech Services, small institution</a:t>
            </a:r>
          </a:p>
          <a:p>
            <a:pPr lvl="2"/>
            <a:r>
              <a:rPr lang="en-US" sz="1600" dirty="0"/>
              <a:t>Public Services &amp; Tech Services, large institution</a:t>
            </a:r>
          </a:p>
          <a:p>
            <a:pPr lvl="2"/>
            <a:r>
              <a:rPr lang="en-US" sz="1600" dirty="0"/>
              <a:t>Technical Services &amp; Systems Responsibilities</a:t>
            </a:r>
          </a:p>
          <a:p>
            <a:pPr lvl="2"/>
            <a:r>
              <a:rPr lang="en-US" sz="1600" dirty="0"/>
              <a:t>Very Small Institution / Lone Arrangers</a:t>
            </a:r>
          </a:p>
          <a:p>
            <a:pPr lvl="1"/>
            <a:endParaRPr lang="en-US" dirty="0"/>
          </a:p>
          <a:p>
            <a:pPr marL="457200" lvl="1" indent="0">
              <a:buNone/>
            </a:pPr>
            <a:endParaRPr lang="en-US" dirty="0"/>
          </a:p>
        </p:txBody>
      </p:sp>
    </p:spTree>
    <p:extLst>
      <p:ext uri="{BB962C8B-B14F-4D97-AF65-F5344CB8AC3E}">
        <p14:creationId xmlns:p14="http://schemas.microsoft.com/office/powerpoint/2010/main" val="2803544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31446103-EE0B-481F-BE36-BC522D79C4E4}"/>
              </a:ext>
            </a:extLst>
          </p:cNvPr>
          <p:cNvSpPr>
            <a:spLocks noGrp="1"/>
          </p:cNvSpPr>
          <p:nvPr>
            <p:ph type="body" sz="quarter" idx="13"/>
          </p:nvPr>
        </p:nvSpPr>
        <p:spPr>
          <a:xfrm>
            <a:off x="340786" y="343304"/>
            <a:ext cx="8439148" cy="686442"/>
          </a:xfrm>
        </p:spPr>
        <p:txBody>
          <a:bodyPr vert="horz" lIns="91440" tIns="45720" rIns="91440" bIns="45720" anchor="t"/>
          <a:lstStyle/>
          <a:p>
            <a:r>
              <a:rPr lang="en-US"/>
              <a:t>Participants by Archive Type </a:t>
            </a:r>
            <a:endParaRPr lang="en-US" sz="2000">
              <a:cs typeface="Arial"/>
            </a:endParaRPr>
          </a:p>
        </p:txBody>
      </p:sp>
      <p:graphicFrame>
        <p:nvGraphicFramePr>
          <p:cNvPr id="10" name="Table 9">
            <a:extLst>
              <a:ext uri="{FF2B5EF4-FFF2-40B4-BE49-F238E27FC236}">
                <a16:creationId xmlns:a16="http://schemas.microsoft.com/office/drawing/2014/main" id="{76614D04-53CC-9F4E-A5AD-658B3055F57E}"/>
              </a:ext>
            </a:extLst>
          </p:cNvPr>
          <p:cNvGraphicFramePr>
            <a:graphicFrameLocks noGrp="1"/>
          </p:cNvGraphicFramePr>
          <p:nvPr>
            <p:extLst>
              <p:ext uri="{D42A27DB-BD31-4B8C-83A1-F6EECF244321}">
                <p14:modId xmlns:p14="http://schemas.microsoft.com/office/powerpoint/2010/main" val="3250329591"/>
              </p:ext>
            </p:extLst>
          </p:nvPr>
        </p:nvGraphicFramePr>
        <p:xfrm>
          <a:off x="276115" y="976499"/>
          <a:ext cx="3849249" cy="3669974"/>
        </p:xfrm>
        <a:graphic>
          <a:graphicData uri="http://schemas.openxmlformats.org/drawingml/2006/table">
            <a:tbl>
              <a:tblPr/>
              <a:tblGrid>
                <a:gridCol w="3049255">
                  <a:extLst>
                    <a:ext uri="{9D8B030D-6E8A-4147-A177-3AD203B41FA5}">
                      <a16:colId xmlns:a16="http://schemas.microsoft.com/office/drawing/2014/main" val="3237259347"/>
                    </a:ext>
                  </a:extLst>
                </a:gridCol>
                <a:gridCol w="799994">
                  <a:extLst>
                    <a:ext uri="{9D8B030D-6E8A-4147-A177-3AD203B41FA5}">
                      <a16:colId xmlns:a16="http://schemas.microsoft.com/office/drawing/2014/main" val="3138202714"/>
                    </a:ext>
                  </a:extLst>
                </a:gridCol>
              </a:tblGrid>
              <a:tr h="333540">
                <a:tc>
                  <a:txBody>
                    <a:bodyPr/>
                    <a:lstStyle/>
                    <a:p>
                      <a:pPr lvl="0">
                        <a:buNone/>
                      </a:pPr>
                      <a:r>
                        <a:rPr lang="en-US" sz="1800"/>
                        <a:t>Academic archive</a:t>
                      </a:r>
                      <a:endParaRPr lang="en-US"/>
                    </a:p>
                  </a:txBody>
                  <a:tcPr marL="59314" marR="59314" marT="29657" marB="2965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t>22</a:t>
                      </a:r>
                      <a:endParaRPr lang="en-US"/>
                    </a:p>
                  </a:txBody>
                  <a:tcPr marL="59314" marR="59314" marT="29657" marB="2965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85237673"/>
                  </a:ext>
                </a:extLst>
              </a:tr>
              <a:tr h="333540">
                <a:tc>
                  <a:txBody>
                    <a:bodyPr/>
                    <a:lstStyle/>
                    <a:p>
                      <a:r>
                        <a:rPr lang="en-US" sz="1800"/>
                        <a:t>Museum library / archive</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a:t>11</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82416486"/>
                  </a:ext>
                </a:extLst>
              </a:tr>
              <a:tr h="333540">
                <a:tc>
                  <a:txBody>
                    <a:bodyPr/>
                    <a:lstStyle/>
                    <a:p>
                      <a:r>
                        <a:rPr lang="en-US" sz="1800"/>
                        <a:t>Government archive</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a:t>6</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09026394"/>
                  </a:ext>
                </a:extLst>
              </a:tr>
              <a:tr h="333540">
                <a:tc>
                  <a:txBody>
                    <a:bodyPr/>
                    <a:lstStyle/>
                    <a:p>
                      <a:r>
                        <a:rPr lang="en-US" sz="1800"/>
                        <a:t>Public library archive</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a:t>4</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82535880"/>
                  </a:ext>
                </a:extLst>
              </a:tr>
              <a:tr h="326869">
                <a:tc>
                  <a:txBody>
                    <a:bodyPr/>
                    <a:lstStyle/>
                    <a:p>
                      <a:r>
                        <a:rPr lang="en-US" sz="1800"/>
                        <a:t>Community archive</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a:t>4</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1769862"/>
                  </a:ext>
                </a:extLst>
              </a:tr>
              <a:tr h="333540">
                <a:tc>
                  <a:txBody>
                    <a:bodyPr/>
                    <a:lstStyle/>
                    <a:p>
                      <a:pPr lvl="0">
                        <a:buNone/>
                      </a:pPr>
                      <a:r>
                        <a:rPr lang="en-US" sz="1800"/>
                        <a:t>Historical society archive</a:t>
                      </a:r>
                      <a:endParaRPr lang="en-US"/>
                    </a:p>
                  </a:txBody>
                  <a:tcPr marL="59314" marR="59314" marT="29657" marB="29657">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buNone/>
                      </a:pPr>
                      <a:r>
                        <a:rPr lang="en-US" sz="1800"/>
                        <a:t>3</a:t>
                      </a:r>
                      <a:endParaRPr lang="en-US"/>
                    </a:p>
                  </a:txBody>
                  <a:tcPr marL="59314" marR="59314" marT="29657" marB="29657">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1783766016"/>
                  </a:ext>
                </a:extLst>
              </a:tr>
              <a:tr h="333540">
                <a:tc>
                  <a:txBody>
                    <a:bodyPr/>
                    <a:lstStyle/>
                    <a:p>
                      <a:pPr lvl="0">
                        <a:buNone/>
                      </a:pPr>
                      <a:r>
                        <a:rPr lang="en-US" sz="1800"/>
                        <a:t>Independent research library</a:t>
                      </a:r>
                      <a:endParaRPr lang="en-US"/>
                    </a:p>
                  </a:txBody>
                  <a:tcPr marL="59314" marR="59314" marT="29657" marB="29657">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buNone/>
                      </a:pPr>
                      <a:r>
                        <a:rPr lang="en-US" sz="1800"/>
                        <a:t>2</a:t>
                      </a:r>
                      <a:endParaRPr lang="en-US"/>
                    </a:p>
                  </a:txBody>
                  <a:tcPr marL="59314" marR="59314" marT="29657" marB="29657">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4262788234"/>
                  </a:ext>
                </a:extLst>
              </a:tr>
              <a:tr h="333540">
                <a:tc>
                  <a:txBody>
                    <a:bodyPr/>
                    <a:lstStyle/>
                    <a:p>
                      <a:pPr lvl="0">
                        <a:buNone/>
                      </a:pPr>
                      <a:r>
                        <a:rPr lang="en-US" sz="1800"/>
                        <a:t>International organization</a:t>
                      </a:r>
                      <a:endParaRPr lang="en-US"/>
                    </a:p>
                  </a:txBody>
                  <a:tcPr marL="59314" marR="59314" marT="29657" marB="29657">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buNone/>
                      </a:pPr>
                      <a:r>
                        <a:rPr lang="en-US" sz="1800"/>
                        <a:t>1</a:t>
                      </a:r>
                      <a:endParaRPr lang="en-US"/>
                    </a:p>
                  </a:txBody>
                  <a:tcPr marL="59314" marR="59314" marT="29657" marB="29657">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574925858"/>
                  </a:ext>
                </a:extLst>
              </a:tr>
              <a:tr h="333540">
                <a:tc>
                  <a:txBody>
                    <a:bodyPr/>
                    <a:lstStyle/>
                    <a:p>
                      <a:r>
                        <a:rPr lang="en-US" sz="1800"/>
                        <a:t>Performing arts archive</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a:t>1</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89001445"/>
                  </a:ext>
                </a:extLst>
              </a:tr>
              <a:tr h="333540">
                <a:tc>
                  <a:txBody>
                    <a:bodyPr/>
                    <a:lstStyle/>
                    <a:p>
                      <a:r>
                        <a:rPr lang="en-US" sz="1800" dirty="0"/>
                        <a:t>Regional archive</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dirty="0"/>
                        <a:t>1</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7518236"/>
                  </a:ext>
                </a:extLst>
              </a:tr>
              <a:tr h="333540">
                <a:tc>
                  <a:txBody>
                    <a:bodyPr/>
                    <a:lstStyle/>
                    <a:p>
                      <a:r>
                        <a:rPr lang="en-US" sz="1800" dirty="0"/>
                        <a:t>Total</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dirty="0"/>
                        <a:t>52</a:t>
                      </a:r>
                    </a:p>
                  </a:txBody>
                  <a:tcPr marL="59315" marR="59315" marT="29657" marB="2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3748964"/>
                  </a:ext>
                </a:extLst>
              </a:tr>
            </a:tbl>
          </a:graphicData>
        </a:graphic>
      </p:graphicFrame>
      <p:sp>
        <p:nvSpPr>
          <p:cNvPr id="13" name="Arrow: Right 12">
            <a:extLst>
              <a:ext uri="{FF2B5EF4-FFF2-40B4-BE49-F238E27FC236}">
                <a16:creationId xmlns:a16="http://schemas.microsoft.com/office/drawing/2014/main" id="{F91D4DC5-3AC0-49CA-A04C-21DD5385A9E6}"/>
              </a:ext>
            </a:extLst>
          </p:cNvPr>
          <p:cNvSpPr/>
          <p:nvPr/>
        </p:nvSpPr>
        <p:spPr>
          <a:xfrm>
            <a:off x="4169691" y="91071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DEDDAAE-8A6A-4960-8612-79C6FD72DA15}"/>
              </a:ext>
            </a:extLst>
          </p:cNvPr>
          <p:cNvSpPr txBox="1"/>
          <p:nvPr/>
        </p:nvSpPr>
        <p:spPr>
          <a:xfrm>
            <a:off x="5192426" y="910718"/>
            <a:ext cx="3886198"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cs typeface="Arial"/>
              </a:rPr>
              <a:t>Carnegie Classifications Breakdown</a:t>
            </a:r>
          </a:p>
          <a:p>
            <a:pPr marL="285750" indent="-285750">
              <a:buFont typeface="Arial"/>
              <a:buChar char="•"/>
            </a:pPr>
            <a:r>
              <a:rPr lang="en-US" sz="1700" dirty="0">
                <a:cs typeface="Arial"/>
              </a:rPr>
              <a:t>2 worked at archives in Baccalaureate Colleges (1 Arts &amp; Sciences Focus, 1 Diverse Fields) ​</a:t>
            </a:r>
          </a:p>
          <a:p>
            <a:pPr marL="285750" indent="-285750">
              <a:buFont typeface="Arial"/>
              <a:buChar char="•"/>
            </a:pPr>
            <a:endParaRPr lang="en-US" sz="1700" dirty="0">
              <a:cs typeface="Arial"/>
            </a:endParaRPr>
          </a:p>
          <a:p>
            <a:pPr marL="285750" indent="-285750">
              <a:buFont typeface="Arial"/>
              <a:buChar char="•"/>
            </a:pPr>
            <a:r>
              <a:rPr lang="en-US" sz="1700" dirty="0">
                <a:cs typeface="Arial"/>
              </a:rPr>
              <a:t>5 worked in Master’s Colleges &amp; Universities (2 M1, 3 M2)​</a:t>
            </a:r>
          </a:p>
          <a:p>
            <a:pPr marL="285750" indent="-285750">
              <a:buFont typeface="Arial"/>
              <a:buChar char="•"/>
            </a:pPr>
            <a:endParaRPr lang="en-US" sz="1700" dirty="0">
              <a:cs typeface="Arial"/>
            </a:endParaRPr>
          </a:p>
          <a:p>
            <a:pPr marL="285750" indent="-285750">
              <a:buFont typeface="Arial"/>
              <a:buChar char="•"/>
            </a:pPr>
            <a:r>
              <a:rPr lang="en-US" sz="1700" dirty="0">
                <a:cs typeface="Arial"/>
              </a:rPr>
              <a:t>15 worked in Doctoral Universities (10 R1, 4 R2, 1 D/PU) ​</a:t>
            </a:r>
          </a:p>
        </p:txBody>
      </p:sp>
    </p:spTree>
    <p:extLst>
      <p:ext uri="{BB962C8B-B14F-4D97-AF65-F5344CB8AC3E}">
        <p14:creationId xmlns:p14="http://schemas.microsoft.com/office/powerpoint/2010/main" val="3523946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86E9BAC-3E71-AB4E-B9CB-BF22E76E5A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36957" y="458953"/>
            <a:ext cx="5522497" cy="4416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A41D82-CE3E-AD4F-ACC6-F033018E80CE}"/>
              </a:ext>
            </a:extLst>
          </p:cNvPr>
          <p:cNvSpPr txBox="1"/>
          <p:nvPr/>
        </p:nvSpPr>
        <p:spPr>
          <a:xfrm>
            <a:off x="3202524" y="2069656"/>
            <a:ext cx="395986" cy="253916"/>
          </a:xfrm>
          <a:prstGeom prst="rect">
            <a:avLst/>
          </a:prstGeom>
          <a:solidFill>
            <a:srgbClr val="F75765">
              <a:alpha val="80000"/>
            </a:srgbClr>
          </a:solidFill>
          <a:ln>
            <a:solidFill>
              <a:schemeClr val="bg1"/>
            </a:solidFill>
          </a:ln>
        </p:spPr>
        <p:txBody>
          <a:bodyPr wrap="square" rtlCol="0">
            <a:spAutoFit/>
          </a:bodyPr>
          <a:lstStyle/>
          <a:p>
            <a:pPr algn="ctr"/>
            <a:r>
              <a:rPr lang="en-US" sz="1050"/>
              <a:t>9</a:t>
            </a:r>
          </a:p>
        </p:txBody>
      </p:sp>
      <p:sp>
        <p:nvSpPr>
          <p:cNvPr id="8" name="TextBox 7">
            <a:extLst>
              <a:ext uri="{FF2B5EF4-FFF2-40B4-BE49-F238E27FC236}">
                <a16:creationId xmlns:a16="http://schemas.microsoft.com/office/drawing/2014/main" id="{321C110B-349C-FD42-AA4C-7589638CEA61}"/>
              </a:ext>
            </a:extLst>
          </p:cNvPr>
          <p:cNvSpPr txBox="1"/>
          <p:nvPr/>
        </p:nvSpPr>
        <p:spPr>
          <a:xfrm>
            <a:off x="4291197" y="2230371"/>
            <a:ext cx="395986" cy="253916"/>
          </a:xfrm>
          <a:prstGeom prst="rect">
            <a:avLst/>
          </a:prstGeom>
          <a:solidFill>
            <a:srgbClr val="F75765">
              <a:alpha val="76078"/>
            </a:srgbClr>
          </a:solidFill>
          <a:ln>
            <a:solidFill>
              <a:schemeClr val="bg1"/>
            </a:solidFill>
          </a:ln>
        </p:spPr>
        <p:txBody>
          <a:bodyPr wrap="square" rtlCol="0">
            <a:spAutoFit/>
          </a:bodyPr>
          <a:lstStyle/>
          <a:p>
            <a:pPr algn="ctr"/>
            <a:r>
              <a:rPr lang="en-US" sz="1050"/>
              <a:t>2</a:t>
            </a:r>
          </a:p>
        </p:txBody>
      </p:sp>
      <p:sp>
        <p:nvSpPr>
          <p:cNvPr id="9" name="TextBox 8">
            <a:extLst>
              <a:ext uri="{FF2B5EF4-FFF2-40B4-BE49-F238E27FC236}">
                <a16:creationId xmlns:a16="http://schemas.microsoft.com/office/drawing/2014/main" id="{3D7B315A-E755-4A4A-9DF5-45EB754F8113}"/>
              </a:ext>
            </a:extLst>
          </p:cNvPr>
          <p:cNvSpPr txBox="1"/>
          <p:nvPr/>
        </p:nvSpPr>
        <p:spPr>
          <a:xfrm>
            <a:off x="3599873" y="326002"/>
            <a:ext cx="745926" cy="253916"/>
          </a:xfrm>
          <a:prstGeom prst="rect">
            <a:avLst/>
          </a:prstGeom>
          <a:solidFill>
            <a:srgbClr val="F75765">
              <a:alpha val="80000"/>
            </a:srgbClr>
          </a:solidFill>
        </p:spPr>
        <p:txBody>
          <a:bodyPr wrap="square" rtlCol="0">
            <a:spAutoFit/>
          </a:bodyPr>
          <a:lstStyle/>
          <a:p>
            <a:pPr algn="ctr"/>
            <a:r>
              <a:rPr lang="en-US" sz="1050"/>
              <a:t>11 total</a:t>
            </a:r>
          </a:p>
        </p:txBody>
      </p:sp>
      <p:sp>
        <p:nvSpPr>
          <p:cNvPr id="7" name="TextBox 6">
            <a:extLst>
              <a:ext uri="{FF2B5EF4-FFF2-40B4-BE49-F238E27FC236}">
                <a16:creationId xmlns:a16="http://schemas.microsoft.com/office/drawing/2014/main" id="{E6EA0614-D670-A64A-8907-45FD9CF29FB1}"/>
              </a:ext>
            </a:extLst>
          </p:cNvPr>
          <p:cNvSpPr txBox="1"/>
          <p:nvPr/>
        </p:nvSpPr>
        <p:spPr>
          <a:xfrm>
            <a:off x="5598257" y="325519"/>
            <a:ext cx="810318" cy="253916"/>
          </a:xfrm>
          <a:prstGeom prst="rect">
            <a:avLst/>
          </a:prstGeom>
          <a:solidFill>
            <a:srgbClr val="5BBBFF">
              <a:alpha val="80000"/>
            </a:srgbClr>
          </a:solidFill>
        </p:spPr>
        <p:txBody>
          <a:bodyPr wrap="square" rtlCol="0">
            <a:spAutoFit/>
          </a:bodyPr>
          <a:lstStyle/>
          <a:p>
            <a:pPr algn="ctr"/>
            <a:r>
              <a:rPr lang="en-US" sz="1050"/>
              <a:t>8 total</a:t>
            </a:r>
          </a:p>
        </p:txBody>
      </p:sp>
      <p:sp>
        <p:nvSpPr>
          <p:cNvPr id="11" name="TextBox 10">
            <a:extLst>
              <a:ext uri="{FF2B5EF4-FFF2-40B4-BE49-F238E27FC236}">
                <a16:creationId xmlns:a16="http://schemas.microsoft.com/office/drawing/2014/main" id="{B9043076-EC42-ED4E-93BA-A2BA53E59F8D}"/>
              </a:ext>
            </a:extLst>
          </p:cNvPr>
          <p:cNvSpPr txBox="1"/>
          <p:nvPr/>
        </p:nvSpPr>
        <p:spPr>
          <a:xfrm>
            <a:off x="6438759" y="2124581"/>
            <a:ext cx="395986" cy="253916"/>
          </a:xfrm>
          <a:prstGeom prst="rect">
            <a:avLst/>
          </a:prstGeom>
          <a:solidFill>
            <a:srgbClr val="5BBBFF">
              <a:alpha val="80000"/>
            </a:srgbClr>
          </a:solidFill>
          <a:ln>
            <a:solidFill>
              <a:schemeClr val="bg1"/>
            </a:solidFill>
          </a:ln>
        </p:spPr>
        <p:txBody>
          <a:bodyPr wrap="square" rtlCol="0">
            <a:spAutoFit/>
          </a:bodyPr>
          <a:lstStyle/>
          <a:p>
            <a:pPr algn="ctr"/>
            <a:r>
              <a:rPr lang="en-US" sz="1050"/>
              <a:t>5</a:t>
            </a:r>
          </a:p>
        </p:txBody>
      </p:sp>
      <p:sp>
        <p:nvSpPr>
          <p:cNvPr id="12" name="TextBox 11">
            <a:extLst>
              <a:ext uri="{FF2B5EF4-FFF2-40B4-BE49-F238E27FC236}">
                <a16:creationId xmlns:a16="http://schemas.microsoft.com/office/drawing/2014/main" id="{5AE4D126-0B8D-E64C-82A5-398239573F8C}"/>
              </a:ext>
            </a:extLst>
          </p:cNvPr>
          <p:cNvSpPr txBox="1"/>
          <p:nvPr/>
        </p:nvSpPr>
        <p:spPr>
          <a:xfrm>
            <a:off x="5552751" y="1975567"/>
            <a:ext cx="395986" cy="253916"/>
          </a:xfrm>
          <a:prstGeom prst="rect">
            <a:avLst/>
          </a:prstGeom>
          <a:solidFill>
            <a:srgbClr val="5BBBFF">
              <a:alpha val="80000"/>
            </a:srgbClr>
          </a:solidFill>
          <a:ln>
            <a:solidFill>
              <a:schemeClr val="bg1"/>
            </a:solidFill>
          </a:ln>
        </p:spPr>
        <p:txBody>
          <a:bodyPr wrap="square" rtlCol="0">
            <a:spAutoFit/>
          </a:bodyPr>
          <a:lstStyle/>
          <a:p>
            <a:pPr algn="ctr"/>
            <a:r>
              <a:rPr lang="en-US" sz="1050"/>
              <a:t>3</a:t>
            </a:r>
          </a:p>
        </p:txBody>
      </p:sp>
      <p:sp>
        <p:nvSpPr>
          <p:cNvPr id="14" name="TextBox 13">
            <a:extLst>
              <a:ext uri="{FF2B5EF4-FFF2-40B4-BE49-F238E27FC236}">
                <a16:creationId xmlns:a16="http://schemas.microsoft.com/office/drawing/2014/main" id="{D73A97FF-CCD2-D84B-B2CC-6B08AB632F19}"/>
              </a:ext>
            </a:extLst>
          </p:cNvPr>
          <p:cNvSpPr txBox="1"/>
          <p:nvPr/>
        </p:nvSpPr>
        <p:spPr>
          <a:xfrm>
            <a:off x="6457295" y="2972568"/>
            <a:ext cx="395986" cy="253916"/>
          </a:xfrm>
          <a:prstGeom prst="rect">
            <a:avLst/>
          </a:prstGeom>
          <a:solidFill>
            <a:srgbClr val="F39A34">
              <a:alpha val="80000"/>
            </a:srgbClr>
          </a:solidFill>
          <a:ln>
            <a:solidFill>
              <a:schemeClr val="bg1"/>
            </a:solidFill>
          </a:ln>
        </p:spPr>
        <p:txBody>
          <a:bodyPr wrap="square" rtlCol="0">
            <a:spAutoFit/>
          </a:bodyPr>
          <a:lstStyle/>
          <a:p>
            <a:pPr algn="ctr"/>
            <a:r>
              <a:rPr lang="en-US" sz="1050"/>
              <a:t>2</a:t>
            </a:r>
          </a:p>
        </p:txBody>
      </p:sp>
      <p:sp>
        <p:nvSpPr>
          <p:cNvPr id="15" name="TextBox 14">
            <a:extLst>
              <a:ext uri="{FF2B5EF4-FFF2-40B4-BE49-F238E27FC236}">
                <a16:creationId xmlns:a16="http://schemas.microsoft.com/office/drawing/2014/main" id="{2DF0BD7F-3B72-D04A-996B-9E4A0FF0FCD5}"/>
              </a:ext>
            </a:extLst>
          </p:cNvPr>
          <p:cNvSpPr txBox="1"/>
          <p:nvPr/>
        </p:nvSpPr>
        <p:spPr>
          <a:xfrm>
            <a:off x="7751837" y="1672495"/>
            <a:ext cx="395986" cy="253916"/>
          </a:xfrm>
          <a:prstGeom prst="rect">
            <a:avLst/>
          </a:prstGeom>
          <a:solidFill>
            <a:srgbClr val="97DD36">
              <a:alpha val="80000"/>
            </a:srgbClr>
          </a:solidFill>
          <a:ln>
            <a:solidFill>
              <a:schemeClr val="bg1"/>
            </a:solidFill>
          </a:ln>
        </p:spPr>
        <p:txBody>
          <a:bodyPr wrap="square" rtlCol="0">
            <a:spAutoFit/>
          </a:bodyPr>
          <a:lstStyle/>
          <a:p>
            <a:pPr algn="ctr"/>
            <a:r>
              <a:rPr lang="en-US" sz="1050"/>
              <a:t>2</a:t>
            </a:r>
          </a:p>
        </p:txBody>
      </p:sp>
      <p:sp>
        <p:nvSpPr>
          <p:cNvPr id="16" name="TextBox 15">
            <a:extLst>
              <a:ext uri="{FF2B5EF4-FFF2-40B4-BE49-F238E27FC236}">
                <a16:creationId xmlns:a16="http://schemas.microsoft.com/office/drawing/2014/main" id="{611E4ADE-8A14-A048-BE8E-7DEFD1EB44D2}"/>
              </a:ext>
            </a:extLst>
          </p:cNvPr>
          <p:cNvSpPr txBox="1"/>
          <p:nvPr/>
        </p:nvSpPr>
        <p:spPr>
          <a:xfrm>
            <a:off x="7099706" y="1818076"/>
            <a:ext cx="395986" cy="253916"/>
          </a:xfrm>
          <a:prstGeom prst="rect">
            <a:avLst/>
          </a:prstGeom>
          <a:solidFill>
            <a:srgbClr val="97DD36">
              <a:alpha val="80000"/>
            </a:srgbClr>
          </a:solidFill>
          <a:ln>
            <a:solidFill>
              <a:schemeClr val="bg1"/>
            </a:solidFill>
          </a:ln>
        </p:spPr>
        <p:txBody>
          <a:bodyPr wrap="square" rtlCol="0">
            <a:spAutoFit/>
          </a:bodyPr>
          <a:lstStyle/>
          <a:p>
            <a:pPr algn="ctr"/>
            <a:r>
              <a:rPr lang="en-US" sz="1050"/>
              <a:t>11</a:t>
            </a:r>
          </a:p>
        </p:txBody>
      </p:sp>
      <p:sp>
        <p:nvSpPr>
          <p:cNvPr id="17" name="TextBox 16">
            <a:extLst>
              <a:ext uri="{FF2B5EF4-FFF2-40B4-BE49-F238E27FC236}">
                <a16:creationId xmlns:a16="http://schemas.microsoft.com/office/drawing/2014/main" id="{2B496FB0-3A83-2A44-A57B-4EC6CF8639EC}"/>
              </a:ext>
            </a:extLst>
          </p:cNvPr>
          <p:cNvSpPr txBox="1"/>
          <p:nvPr/>
        </p:nvSpPr>
        <p:spPr>
          <a:xfrm>
            <a:off x="7155451" y="2875435"/>
            <a:ext cx="395986" cy="253916"/>
          </a:xfrm>
          <a:prstGeom prst="rect">
            <a:avLst/>
          </a:prstGeom>
          <a:solidFill>
            <a:srgbClr val="F39A34">
              <a:alpha val="80000"/>
            </a:srgbClr>
          </a:solidFill>
          <a:ln>
            <a:solidFill>
              <a:schemeClr val="bg1"/>
            </a:solidFill>
          </a:ln>
        </p:spPr>
        <p:txBody>
          <a:bodyPr wrap="square" rtlCol="0">
            <a:spAutoFit/>
          </a:bodyPr>
          <a:lstStyle/>
          <a:p>
            <a:pPr algn="ctr"/>
            <a:r>
              <a:rPr lang="en-US" sz="1050"/>
              <a:t>14</a:t>
            </a:r>
          </a:p>
        </p:txBody>
      </p:sp>
      <p:sp>
        <p:nvSpPr>
          <p:cNvPr id="18" name="TextBox 17">
            <a:extLst>
              <a:ext uri="{FF2B5EF4-FFF2-40B4-BE49-F238E27FC236}">
                <a16:creationId xmlns:a16="http://schemas.microsoft.com/office/drawing/2014/main" id="{E4D7E31E-BC0B-0E45-B64A-98C4432DD89B}"/>
              </a:ext>
            </a:extLst>
          </p:cNvPr>
          <p:cNvSpPr txBox="1"/>
          <p:nvPr/>
        </p:nvSpPr>
        <p:spPr>
          <a:xfrm>
            <a:off x="5500213" y="3274933"/>
            <a:ext cx="395986" cy="253916"/>
          </a:xfrm>
          <a:prstGeom prst="rect">
            <a:avLst/>
          </a:prstGeom>
          <a:solidFill>
            <a:srgbClr val="F39A34">
              <a:alpha val="80000"/>
            </a:srgbClr>
          </a:solidFill>
          <a:ln>
            <a:solidFill>
              <a:schemeClr val="bg1"/>
            </a:solidFill>
          </a:ln>
        </p:spPr>
        <p:txBody>
          <a:bodyPr wrap="square" rtlCol="0">
            <a:spAutoFit/>
          </a:bodyPr>
          <a:lstStyle/>
          <a:p>
            <a:pPr algn="ctr"/>
            <a:r>
              <a:rPr lang="en-US" sz="1050"/>
              <a:t>4</a:t>
            </a:r>
          </a:p>
        </p:txBody>
      </p:sp>
      <p:sp>
        <p:nvSpPr>
          <p:cNvPr id="19" name="TextBox 18">
            <a:extLst>
              <a:ext uri="{FF2B5EF4-FFF2-40B4-BE49-F238E27FC236}">
                <a16:creationId xmlns:a16="http://schemas.microsoft.com/office/drawing/2014/main" id="{B9AD1C18-7628-C948-AC46-3A1CFD934AD3}"/>
              </a:ext>
            </a:extLst>
          </p:cNvPr>
          <p:cNvSpPr txBox="1"/>
          <p:nvPr/>
        </p:nvSpPr>
        <p:spPr>
          <a:xfrm>
            <a:off x="6225193" y="4829121"/>
            <a:ext cx="876836" cy="253916"/>
          </a:xfrm>
          <a:prstGeom prst="rect">
            <a:avLst/>
          </a:prstGeom>
          <a:solidFill>
            <a:srgbClr val="F39A34">
              <a:alpha val="80000"/>
            </a:srgbClr>
          </a:solidFill>
        </p:spPr>
        <p:txBody>
          <a:bodyPr wrap="square" rtlCol="0">
            <a:spAutoFit/>
          </a:bodyPr>
          <a:lstStyle/>
          <a:p>
            <a:pPr algn="ctr"/>
            <a:r>
              <a:rPr lang="en-US" sz="1050"/>
              <a:t>20 total</a:t>
            </a:r>
          </a:p>
        </p:txBody>
      </p:sp>
      <p:sp>
        <p:nvSpPr>
          <p:cNvPr id="20" name="TextBox 19">
            <a:extLst>
              <a:ext uri="{FF2B5EF4-FFF2-40B4-BE49-F238E27FC236}">
                <a16:creationId xmlns:a16="http://schemas.microsoft.com/office/drawing/2014/main" id="{3E07FE9F-231B-684B-A205-0A640AC1E221}"/>
              </a:ext>
            </a:extLst>
          </p:cNvPr>
          <p:cNvSpPr txBox="1"/>
          <p:nvPr/>
        </p:nvSpPr>
        <p:spPr>
          <a:xfrm>
            <a:off x="7240909" y="320453"/>
            <a:ext cx="745926" cy="253916"/>
          </a:xfrm>
          <a:prstGeom prst="rect">
            <a:avLst/>
          </a:prstGeom>
          <a:solidFill>
            <a:srgbClr val="97DD36">
              <a:alpha val="80000"/>
            </a:srgbClr>
          </a:solidFill>
        </p:spPr>
        <p:txBody>
          <a:bodyPr wrap="square" rtlCol="0">
            <a:spAutoFit/>
          </a:bodyPr>
          <a:lstStyle/>
          <a:p>
            <a:pPr algn="ctr"/>
            <a:r>
              <a:rPr lang="en-US" sz="1050"/>
              <a:t>13 total</a:t>
            </a:r>
          </a:p>
        </p:txBody>
      </p:sp>
      <p:sp>
        <p:nvSpPr>
          <p:cNvPr id="2" name="Text Placeholder 1">
            <a:extLst>
              <a:ext uri="{FF2B5EF4-FFF2-40B4-BE49-F238E27FC236}">
                <a16:creationId xmlns:a16="http://schemas.microsoft.com/office/drawing/2014/main" id="{04474D11-AD4C-4C25-B008-97E889551911}"/>
              </a:ext>
            </a:extLst>
          </p:cNvPr>
          <p:cNvSpPr txBox="1">
            <a:spLocks/>
          </p:cNvSpPr>
          <p:nvPr/>
        </p:nvSpPr>
        <p:spPr>
          <a:xfrm>
            <a:off x="340786" y="343304"/>
            <a:ext cx="2862229" cy="2044233"/>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t>Participants by US Region</a:t>
            </a:r>
            <a:endParaRPr lang="en-US" sz="2000">
              <a:cs typeface="Calibri" panose="020F0502020204030204"/>
            </a:endParaRPr>
          </a:p>
        </p:txBody>
      </p:sp>
      <p:sp>
        <p:nvSpPr>
          <p:cNvPr id="3" name="TextBox 2">
            <a:extLst>
              <a:ext uri="{FF2B5EF4-FFF2-40B4-BE49-F238E27FC236}">
                <a16:creationId xmlns:a16="http://schemas.microsoft.com/office/drawing/2014/main" id="{4AA892C2-B4EC-8EC6-8A2F-77A70C778B1A}"/>
              </a:ext>
            </a:extLst>
          </p:cNvPr>
          <p:cNvSpPr txBox="1"/>
          <p:nvPr/>
        </p:nvSpPr>
        <p:spPr>
          <a:xfrm>
            <a:off x="1060983" y="4753484"/>
            <a:ext cx="3029386" cy="369332"/>
          </a:xfrm>
          <a:prstGeom prst="rect">
            <a:avLst/>
          </a:prstGeom>
          <a:noFill/>
        </p:spPr>
        <p:txBody>
          <a:bodyPr wrap="square" rtlCol="0">
            <a:spAutoFit/>
          </a:bodyPr>
          <a:lstStyle/>
          <a:p>
            <a:r>
              <a:rPr lang="en-US" dirty="0"/>
              <a:t>N= 52 participants</a:t>
            </a:r>
          </a:p>
        </p:txBody>
      </p:sp>
    </p:spTree>
    <p:extLst>
      <p:ext uri="{BB962C8B-B14F-4D97-AF65-F5344CB8AC3E}">
        <p14:creationId xmlns:p14="http://schemas.microsoft.com/office/powerpoint/2010/main" val="3562060608"/>
      </p:ext>
    </p:extLst>
  </p:cSld>
  <p:clrMapOvr>
    <a:masterClrMapping/>
  </p:clrMapOvr>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9" ma:contentTypeDescription="Create a new document." ma:contentTypeScope="" ma:versionID="374931e86d7aca1bb51bb46fd824b7e6">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ca6083b6241f12f6e4a0a2970e6d29c7"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e1e867eb-0ccf-46b3-a8be-678a344b5681"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789A8A-3707-49E7-BB23-AD9928FA5749}">
  <ds:schemaRefs>
    <ds:schemaRef ds:uri="9b9db491-4385-45f1-9eb7-7d00055b11bb"/>
    <ds:schemaRef ds:uri="c908eeb5-9d00-41e0-9796-81e9ccc77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E988F0-95B4-4FCA-A550-26E1636850FD}">
  <ds:schemaRefs>
    <ds:schemaRef ds:uri="http://schemas.microsoft.com/office/infopath/2007/PartnerControls"/>
    <ds:schemaRef ds:uri="http://purl.org/dc/elements/1.1/"/>
    <ds:schemaRef ds:uri="http://schemas.microsoft.com/office/2006/metadata/properties"/>
    <ds:schemaRef ds:uri="9b9db491-4385-45f1-9eb7-7d00055b11bb"/>
    <ds:schemaRef ds:uri="http://purl.org/dc/terms/"/>
    <ds:schemaRef ds:uri="http://schemas.openxmlformats.org/package/2006/metadata/core-properties"/>
    <ds:schemaRef ds:uri="http://schemas.microsoft.com/office/2006/documentManagement/types"/>
    <ds:schemaRef ds:uri="c908eeb5-9d00-41e0-9796-81e9ccc774c3"/>
    <ds:schemaRef ds:uri="http://www.w3.org/XML/1998/namespace"/>
    <ds:schemaRef ds:uri="http://purl.org/dc/dcmitype/"/>
  </ds:schemaRefs>
</ds:datastoreItem>
</file>

<file path=customXml/itemProps3.xml><?xml version="1.0" encoding="utf-8"?>
<ds:datastoreItem xmlns:ds="http://schemas.openxmlformats.org/officeDocument/2006/customXml" ds:itemID="{05F858B9-A7D8-42DA-9CB4-D063D9E278FF}">
  <ds:schemaRefs>
    <ds:schemaRef ds:uri="Microsoft.SharePoint.Taxonomy.ContentTypeSync"/>
  </ds:schemaRefs>
</ds:datastoreItem>
</file>

<file path=customXml/itemProps4.xml><?xml version="1.0" encoding="utf-8"?>
<ds:datastoreItem xmlns:ds="http://schemas.openxmlformats.org/officeDocument/2006/customXml" ds:itemID="{595F8081-E4B0-4ACB-86C3-2F58A415E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396</TotalTime>
  <Words>1513</Words>
  <Application>Microsoft Office PowerPoint</Application>
  <PresentationFormat>On-screen Show (16:9)</PresentationFormat>
  <Paragraphs>215</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Nonconfidential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Factors that Shape Archivists’ Needs for a New National Finding Aid Platform</dc:title>
  <dc:creator>Lynn Silipigni Connaway, Leslie Langa, Merrilee Proffitt, Chela Scott Weber </dc:creator>
  <cp:keywords>NAFAN, user research</cp:keywords>
  <cp:lastModifiedBy>McNicol,Jeanette</cp:lastModifiedBy>
  <cp:revision>364</cp:revision>
  <dcterms:created xsi:type="dcterms:W3CDTF">2015-04-17T19:58:50Z</dcterms:created>
  <dcterms:modified xsi:type="dcterms:W3CDTF">2022-09-21T05:08:53Z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