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7004050" cy="9290050"/>
  <p:embeddedFontLst>
    <p:embeddedFont>
      <p:font typeface="Roboto Thin"/>
      <p:regular r:id="rId35"/>
      <p:bold r:id="rId36"/>
      <p:italic r:id="rId37"/>
      <p:boldItalic r:id="rId38"/>
    </p:embeddedFont>
    <p:embeddedFont>
      <p:font typeface="Roboto"/>
      <p:regular r:id="rId39"/>
      <p:bold r:id="rId40"/>
      <p:italic r:id="rId41"/>
      <p:boldItalic r:id="rId42"/>
    </p:embeddedFont>
    <p:embeddedFont>
      <p:font typeface="Roboto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gXA49OQnyl2f/108ZB5MzsNmpX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RobotoMedium-bold.fntdata"/><Relationship Id="rId21" Type="http://schemas.openxmlformats.org/officeDocument/2006/relationships/slide" Target="slides/slide16.xml"/><Relationship Id="rId43" Type="http://schemas.openxmlformats.org/officeDocument/2006/relationships/font" Target="fonts/RobotoMedium-regular.fntdata"/><Relationship Id="rId24" Type="http://schemas.openxmlformats.org/officeDocument/2006/relationships/slide" Target="slides/slide19.xml"/><Relationship Id="rId46" Type="http://schemas.openxmlformats.org/officeDocument/2006/relationships/font" Target="fonts/RobotoMedium-boldItalic.fntdata"/><Relationship Id="rId23" Type="http://schemas.openxmlformats.org/officeDocument/2006/relationships/slide" Target="slides/slide18.xml"/><Relationship Id="rId45" Type="http://schemas.openxmlformats.org/officeDocument/2006/relationships/font" Target="fonts/Roboto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Thin-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Thin-italic.fntdata"/><Relationship Id="rId14" Type="http://schemas.openxmlformats.org/officeDocument/2006/relationships/slide" Target="slides/slide9.xml"/><Relationship Id="rId36" Type="http://schemas.openxmlformats.org/officeDocument/2006/relationships/font" Target="fonts/RobotoThin-bold.fntdata"/><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RobotoThin-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088" cy="466116"/>
          </a:xfrm>
          <a:prstGeom prst="rect">
            <a:avLst/>
          </a:prstGeom>
          <a:noFill/>
          <a:ln>
            <a:noFill/>
          </a:ln>
        </p:spPr>
        <p:txBody>
          <a:bodyPr anchorCtr="0" anchor="t" bIns="46550" lIns="93100" spcFirstLastPara="1" rIns="93100" wrap="square" tIns="465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67341" y="0"/>
            <a:ext cx="3035088" cy="466116"/>
          </a:xfrm>
          <a:prstGeom prst="rect">
            <a:avLst/>
          </a:prstGeom>
          <a:noFill/>
          <a:ln>
            <a:noFill/>
          </a:ln>
        </p:spPr>
        <p:txBody>
          <a:bodyPr anchorCtr="0" anchor="t" bIns="46550" lIns="93100" spcFirstLastPara="1" rIns="93100" wrap="square" tIns="465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3936"/>
            <a:ext cx="3035088" cy="466115"/>
          </a:xfrm>
          <a:prstGeom prst="rect">
            <a:avLst/>
          </a:prstGeom>
          <a:noFill/>
          <a:ln>
            <a:noFill/>
          </a:ln>
        </p:spPr>
        <p:txBody>
          <a:bodyPr anchorCtr="0" anchor="b" bIns="46550" lIns="93100" spcFirstLastPara="1" rIns="93100" wrap="square" tIns="465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ondaganation.org/" TargetMode="External"/><Relationship Id="rId3" Type="http://schemas.openxmlformats.org/officeDocument/2006/relationships/hyperlink" Target="https://www.onondaganation.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2ddd7b67d_1_42: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12ddd7b67d_1_42:notes"/>
          <p:cNvSpPr txBox="1"/>
          <p:nvPr>
            <p:ph idx="1" type="body"/>
          </p:nvPr>
        </p:nvSpPr>
        <p:spPr>
          <a:xfrm>
            <a:off x="700405" y="4470837"/>
            <a:ext cx="5603100" cy="3657900"/>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0"/>
              </a:spcBef>
              <a:spcAft>
                <a:spcPts val="0"/>
              </a:spcAft>
              <a:buSzPts val="1100"/>
              <a:buNone/>
            </a:pPr>
            <a:r>
              <a:rPr lang="en-US" sz="1100">
                <a:latin typeface="Arial"/>
                <a:ea typeface="Arial"/>
                <a:cs typeface="Arial"/>
                <a:sym typeface="Arial"/>
              </a:rPr>
              <a:t>Anita</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Hello, my name’s Anita Kuiken, I am the Falk College of Sport &amp; Human Dynamics librarian and I’ll be kicking things off for us today. First and foremost, I would like to acknowledge with respect the</a:t>
            </a:r>
            <a:r>
              <a:rPr lang="en-US" sz="1100">
                <a:uFill>
                  <a:noFill/>
                </a:uFill>
                <a:latin typeface="Arial"/>
                <a:ea typeface="Arial"/>
                <a:cs typeface="Arial"/>
                <a:sym typeface="Arial"/>
                <a:hlinkClick r:id="rId2"/>
              </a:rPr>
              <a:t> </a:t>
            </a:r>
            <a:r>
              <a:rPr lang="en-US" sz="1100" u="sng">
                <a:solidFill>
                  <a:schemeClr val="hlink"/>
                </a:solidFill>
                <a:latin typeface="Arial"/>
                <a:ea typeface="Arial"/>
                <a:cs typeface="Arial"/>
                <a:sym typeface="Arial"/>
                <a:hlinkClick r:id="rId3"/>
              </a:rPr>
              <a:t>Onondaga Nation</a:t>
            </a:r>
            <a:r>
              <a:rPr lang="en-US" sz="1100">
                <a:latin typeface="Arial"/>
                <a:ea typeface="Arial"/>
                <a:cs typeface="Arial"/>
                <a:sym typeface="Arial"/>
              </a:rPr>
              <a:t>, firekeepers of the Haudenosaunee, the indigenous peoples on whose ancestral lands Syracuse University now stands. </a:t>
            </a:r>
            <a:r>
              <a:rPr b="1" lang="en-US" sz="1100">
                <a:latin typeface="Arial"/>
                <a:ea typeface="Arial"/>
                <a:cs typeface="Arial"/>
                <a:sym typeface="Arial"/>
              </a:rPr>
              <a:t>NEXT SLIDE</a:t>
            </a:r>
            <a:endParaRPr b="1" sz="1100">
              <a:latin typeface="Arial"/>
              <a:ea typeface="Arial"/>
              <a:cs typeface="Arial"/>
              <a:sym typeface="Arial"/>
            </a:endParaRPr>
          </a:p>
          <a:p>
            <a:pPr indent="0" lvl="0" marL="0" rtl="0" algn="l">
              <a:spcBef>
                <a:spcPts val="1200"/>
              </a:spcBef>
              <a:spcAft>
                <a:spcPts val="0"/>
              </a:spcAft>
              <a:buNone/>
            </a:pPr>
            <a:r>
              <a:t/>
            </a:r>
            <a:endParaRPr sz="2800"/>
          </a:p>
          <a:p>
            <a:pPr indent="0" lvl="0" marL="0" rtl="0" algn="l">
              <a:spcBef>
                <a:spcPts val="0"/>
              </a:spcBef>
              <a:spcAft>
                <a:spcPts val="0"/>
              </a:spcAft>
              <a:buNone/>
            </a:pPr>
            <a:br>
              <a:rPr lang="en-US" sz="2800"/>
            </a:br>
            <a:endParaRPr/>
          </a:p>
        </p:txBody>
      </p:sp>
      <p:sp>
        <p:nvSpPr>
          <p:cNvPr id="136" name="Google Shape;136;g112ddd7b67d_1_42:notes"/>
          <p:cNvSpPr txBox="1"/>
          <p:nvPr>
            <p:ph idx="12" type="sldNum"/>
          </p:nvPr>
        </p:nvSpPr>
        <p:spPr>
          <a:xfrm>
            <a:off x="3967341" y="8823936"/>
            <a:ext cx="3035100" cy="466200"/>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5: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spcBef>
                <a:spcPts val="0"/>
              </a:spcBef>
              <a:spcAft>
                <a:spcPts val="0"/>
              </a:spcAft>
              <a:buNone/>
            </a:pPr>
            <a:r>
              <a:rPr lang="en-US" sz="1800">
                <a:solidFill>
                  <a:srgbClr val="000000"/>
                </a:solidFill>
                <a:latin typeface="Arial"/>
                <a:ea typeface="Arial"/>
                <a:cs typeface="Arial"/>
                <a:sym typeface="Arial"/>
              </a:rPr>
              <a:t>Emily</a:t>
            </a:r>
            <a:endParaRPr sz="18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800">
                <a:solidFill>
                  <a:srgbClr val="000000"/>
                </a:solidFill>
                <a:latin typeface="Arial"/>
                <a:ea typeface="Arial"/>
                <a:cs typeface="Arial"/>
                <a:sym typeface="Arial"/>
              </a:rPr>
              <a:t>One of the most important aspects of our work has been maintaining strong relationships with campus partners, including the Office of Research, who we co-manage our RIM system with, Proposal Support Services (also in the Office of Research), and Institutional Research. Because of these strong connections, it has helped us learn about different aspects of the research enterprise at SU, and to be involved in conversations we may not otherwise have known about. Two examples of this include our colleagues in Proposal Support Services creating a spot for a member of our team on the Research Development group, which is made up of research development professionals from across the University; and these same colleagues recently helping us advocate for a spot on the faculty activity reporting system implementation team. Other strong partnerships come from our subject liaison colleagues in the Department of Research and Scholarship, who help us connect with researchers and graduate students in different departments, and to communicate with their liaison areas about our services. </a:t>
            </a:r>
            <a:endParaRPr sz="1800">
              <a:solidFill>
                <a:srgbClr val="000000"/>
              </a:solidFill>
              <a:latin typeface="Arial"/>
              <a:ea typeface="Arial"/>
              <a:cs typeface="Arial"/>
              <a:sym typeface="Arial"/>
            </a:endParaRPr>
          </a:p>
          <a:p>
            <a:pPr indent="0" lvl="0" marL="0" rtl="0" algn="l">
              <a:spcBef>
                <a:spcPts val="1200"/>
              </a:spcBef>
              <a:spcAft>
                <a:spcPts val="0"/>
              </a:spcAft>
              <a:buNone/>
            </a:pPr>
            <a:r>
              <a:t/>
            </a:r>
            <a:endParaRPr sz="1800">
              <a:solidFill>
                <a:srgbClr val="000000"/>
              </a:solidFill>
              <a:latin typeface="Arial"/>
              <a:ea typeface="Arial"/>
              <a:cs typeface="Arial"/>
              <a:sym typeface="Arial"/>
            </a:endParaRPr>
          </a:p>
        </p:txBody>
      </p:sp>
      <p:sp>
        <p:nvSpPr>
          <p:cNvPr id="276" name="Google Shape;276;p15: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1c4634a84_0_14: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11c4634a84_0_14: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Emily</a:t>
            </a:r>
            <a:endParaRPr/>
          </a:p>
          <a:p>
            <a:pPr indent="0" lvl="0" marL="0" rtl="0" algn="l">
              <a:lnSpc>
                <a:spcPct val="115000"/>
              </a:lnSpc>
              <a:spcBef>
                <a:spcPts val="1200"/>
              </a:spcBef>
              <a:spcAft>
                <a:spcPts val="0"/>
              </a:spcAft>
              <a:buClr>
                <a:schemeClr val="dk1"/>
              </a:buClr>
              <a:buSzPts val="1100"/>
              <a:buFont typeface="Arial"/>
              <a:buNone/>
            </a:pPr>
            <a:r>
              <a:rPr lang="en-US"/>
              <a:t>To respond to the needs of researchers and units on campus, we use a variety of subscription based and freely available tools. Common activities we’re involved in include pulling data to report on the scholarly activities of researchers and groups at the University, identifying potential publication venues, and pulling appropriate metrics to help tell the story of our research impact. We have become experts at knowing which tools index what data, where to find certain metrics, which resources cover certain disciplines, and where the resources overlap.</a:t>
            </a:r>
            <a:endParaRPr/>
          </a:p>
          <a:p>
            <a:pPr indent="0" lvl="0" marL="0" rtl="0" algn="l">
              <a:lnSpc>
                <a:spcPct val="115000"/>
              </a:lnSpc>
              <a:spcBef>
                <a:spcPts val="1200"/>
              </a:spcBef>
              <a:spcAft>
                <a:spcPts val="0"/>
              </a:spcAft>
              <a:buClr>
                <a:schemeClr val="dk1"/>
              </a:buClr>
              <a:buSzPts val="1100"/>
              <a:buFont typeface="Arial"/>
              <a:buNone/>
            </a:pPr>
            <a:r>
              <a:rPr lang="en-US"/>
              <a:t>A few of the tools we have access to are our RIM system Experts@Syracuse, powered by Pure, Academic Analytics, Scopus, Web of Science, ORCID Institutional, and more. </a:t>
            </a:r>
            <a:endParaRPr/>
          </a:p>
          <a:p>
            <a:pPr indent="0" lvl="0" marL="0" rtl="0" algn="l">
              <a:spcBef>
                <a:spcPts val="1200"/>
              </a:spcBef>
              <a:spcAft>
                <a:spcPts val="0"/>
              </a:spcAft>
              <a:buNone/>
            </a:pPr>
            <a:r>
              <a:t/>
            </a:r>
            <a:endParaRPr/>
          </a:p>
        </p:txBody>
      </p:sp>
      <p:sp>
        <p:nvSpPr>
          <p:cNvPr id="284" name="Google Shape;284;g111c4634a84_0_14: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7: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Steph: </a:t>
            </a:r>
            <a:r>
              <a:rPr lang="en-US" sz="1100">
                <a:latin typeface="Arial"/>
                <a:ea typeface="Arial"/>
                <a:cs typeface="Arial"/>
                <a:sym typeface="Arial"/>
              </a:rPr>
              <a:t>Our team has learned a lot from the experience of research impact experts at the University of Waterloo, such as the importance of documenting processes, including the research impact tools (such as bibliometrics software) used. We encourage anyone who is interested to please learn more about what Waterloo has done. We have included links here to their ARL practice brief and a really informative OCLC webinar.</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One main takeaway we would like to share is how valuable gathering use cases can be, not only as part of the documentation process, but as a way to be ready to communicate the value of research impact services to potential users and to university administration.</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If you go to the practice brief, you will find two case studies highlighted. These case studies demonstrate the value that the University of Waterloo’s research impact services have brought users. The first case study shows how research impact services allowed for a better understanding of the research production originating from University of Waterloo faculty. The second case study focuses on how an interdisciplinary research center used bibliometric software to gain a better understanding of the research and collaborations taking place in and outside of the center, as well as how the center’s output and citations compared to research centers at peer institutions. </a:t>
            </a:r>
            <a:r>
              <a:rPr b="1" lang="en-US" sz="1100">
                <a:latin typeface="Arial"/>
                <a:ea typeface="Arial"/>
                <a:cs typeface="Arial"/>
                <a:sym typeface="Arial"/>
              </a:rPr>
              <a:t>NEXT SLIDE, PLEASE</a:t>
            </a:r>
            <a:endParaRPr b="1"/>
          </a:p>
        </p:txBody>
      </p:sp>
      <p:sp>
        <p:nvSpPr>
          <p:cNvPr id="295" name="Google Shape;295;p17: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1c4634a84_1_0: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1c4634a84_1_0: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lnSpc>
                <a:spcPct val="115000"/>
              </a:lnSpc>
              <a:spcBef>
                <a:spcPts val="1200"/>
              </a:spcBef>
              <a:spcAft>
                <a:spcPts val="0"/>
              </a:spcAft>
              <a:buNone/>
            </a:pPr>
            <a:r>
              <a:rPr b="1" lang="en-US" sz="1100">
                <a:latin typeface="Arial"/>
                <a:ea typeface="Arial"/>
                <a:cs typeface="Arial"/>
                <a:sym typeface="Arial"/>
              </a:rPr>
              <a:t>Steph: </a:t>
            </a:r>
            <a:r>
              <a:rPr lang="en-US" sz="1100">
                <a:latin typeface="Arial"/>
                <a:ea typeface="Arial"/>
                <a:cs typeface="Arial"/>
                <a:sym typeface="Arial"/>
              </a:rPr>
              <a:t>Here is a very brief overview of our various use cases by user type, starting with the support we have provided to individual researchers, then going to the department and interdisciplinary institute level, and finally to the broader school or college level, as well as University-wide offices, such as the Office of Research, and campus-wide systems implementation teams.</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Starting with individual researchers, we have compiled research metrics and data in support of individuals going up for tenure, we have provided guidance on setting up and maintaining researcher profiles, as well as identifying journals for publication. Our team has conducted systematic reviews and has provided guidance on systematic reviews and other forms of evidence synthesis. We have also fielded open access inquiries.</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Departments and interdisciplinary institutes have approached us for education on metrics, researcher profiles, and how to use metrics to tell the story of the impact of the research originating from their department or institute. We have had conversations with departments to help them begin to identify best practices (that are disciplinary specific) that they can use to inform how they report on their research outputs. We have also helped departments and institutes identify funding opportunities for their research. In the future, we expect to conduct benchmarking studies with departments and institutes. We also hope to identify and recommend methods for tracking how the research being conducted within the department or institute contributes to real world impact and/or department and University rankings.</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At the University level of schools and colleges, as well as University-wide offices, we have worked a great deal with the Office of Research and have conducted clean-up of records in Scopus and Web of Science, have advised on the interconnectivity of systems, such as ORCID, PURE, and Faculty Reporting Systems. We have provided data for grant proposals and Requests for Information (or RFIs). We have provided expert input when evaluating potential new systems (such as a faculty reporting system) and research metrics related databases. We expect to provide more reporting services in the future to inform University research rankings. We also plan to continue to have conversations about, and advocate for, at the University level, practices that support responsible research assessment.</a:t>
            </a:r>
            <a:endParaRPr sz="1100">
              <a:latin typeface="Arial"/>
              <a:ea typeface="Arial"/>
              <a:cs typeface="Arial"/>
              <a:sym typeface="Arial"/>
            </a:endParaRPr>
          </a:p>
          <a:p>
            <a:pPr indent="0" lvl="0" marL="0" rtl="0" algn="l">
              <a:lnSpc>
                <a:spcPct val="115000"/>
              </a:lnSpc>
              <a:spcBef>
                <a:spcPts val="1200"/>
              </a:spcBef>
              <a:spcAft>
                <a:spcPts val="1200"/>
              </a:spcAft>
              <a:buNone/>
            </a:pPr>
            <a:r>
              <a:rPr lang="en-US" sz="1100">
                <a:latin typeface="Arial"/>
                <a:ea typeface="Arial"/>
                <a:cs typeface="Arial"/>
                <a:sym typeface="Arial"/>
              </a:rPr>
              <a:t>Now Anita and Brenna will offer a closer review of a use case for an individual faculty member. Brenna, please go ahead and tell us about this use case. </a:t>
            </a:r>
            <a:r>
              <a:rPr b="1" lang="en-US" sz="1100">
                <a:latin typeface="Arial"/>
                <a:ea typeface="Arial"/>
                <a:cs typeface="Arial"/>
                <a:sym typeface="Arial"/>
              </a:rPr>
              <a:t>NEXT SLIDE, PLEASE</a:t>
            </a:r>
            <a:endParaRPr b="1"/>
          </a:p>
        </p:txBody>
      </p:sp>
      <p:sp>
        <p:nvSpPr>
          <p:cNvPr id="303" name="Google Shape;303;g111c4634a84_1_0: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1c4634a84_1_367: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11c4634a84_1_367: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b="1" lang="en-US"/>
              <a:t>Brenna   23 seconds</a:t>
            </a:r>
            <a:endParaRPr b="1"/>
          </a:p>
          <a:p>
            <a:pPr indent="0" lvl="0" marL="0" rtl="0" algn="l">
              <a:spcBef>
                <a:spcPts val="0"/>
              </a:spcBef>
              <a:spcAft>
                <a:spcPts val="0"/>
              </a:spcAft>
              <a:buNone/>
            </a:pPr>
            <a:r>
              <a:rPr lang="en-US"/>
              <a:t>The reporting phase of tenure &amp; promotion typically involves a short turnaround time for preparation before portfolio submission for both the faculty member and the research impact librarian, as we have discovered. Instead of advance planning with reporting in mind, it is more of a “just in time” approach. Anita and I will share our experiences in working with faculty in this phase who are from our respective liaison areas.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1" name="Google Shape;331;g111c4634a84_1_367: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d1df0ecb28_0_0: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d1df0ecb28_0_0: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Brenna/Anita</a:t>
            </a:r>
            <a:endParaRPr/>
          </a:p>
          <a:p>
            <a:pPr indent="0" lvl="0" marL="0" rtl="0" algn="l">
              <a:spcBef>
                <a:spcPts val="0"/>
              </a:spcBef>
              <a:spcAft>
                <a:spcPts val="0"/>
              </a:spcAft>
              <a:buNone/>
            </a:pPr>
            <a:r>
              <a:rPr lang="en-US"/>
              <a:t>Brenna  </a:t>
            </a:r>
            <a:r>
              <a:rPr b="1" lang="en-US"/>
              <a:t> 1 minute, 10 seconds</a:t>
            </a:r>
            <a:endParaRPr b="1"/>
          </a:p>
          <a:p>
            <a:pPr indent="0" lvl="0" marL="0" rtl="0" algn="l">
              <a:spcBef>
                <a:spcPts val="0"/>
              </a:spcBef>
              <a:spcAft>
                <a:spcPts val="0"/>
              </a:spcAft>
              <a:buNone/>
            </a:pPr>
            <a:r>
              <a:rPr lang="en-US"/>
              <a:t>The iSchool is a professional school comprised of Library &amp; Information Studies, Information Management &amp; Technology, and Data Analytics. The Library school was established  in 1915, and in 1974 it </a:t>
            </a:r>
            <a:r>
              <a:rPr lang="en-US"/>
              <a:t>became the school of info studies.</a:t>
            </a:r>
            <a:r>
              <a:rPr lang="en-US"/>
              <a:t> It was the 1st library school to embrace the broader field of information.</a:t>
            </a:r>
            <a:endParaRPr/>
          </a:p>
          <a:p>
            <a:pPr indent="0" lvl="0" marL="0" rtl="0" algn="l">
              <a:spcBef>
                <a:spcPts val="0"/>
              </a:spcBef>
              <a:spcAft>
                <a:spcPts val="0"/>
              </a:spcAft>
              <a:buNone/>
            </a:pPr>
            <a:r>
              <a:rPr lang="en-US"/>
              <a:t>The faculty member I worked with had prolific publications, but not in the last few years as their focus was on course development, revision, and instruction. They were </a:t>
            </a:r>
            <a:r>
              <a:rPr lang="en-US"/>
              <a:t>especially</a:t>
            </a:r>
            <a:r>
              <a:rPr lang="en-US"/>
              <a:t> interested in being able to discuss the international impact of their work.  I compiled a comprehensive report of bibliometrics and altmetrics. Using altmetrics were especially valuable to the faculty member in supplementing traditional </a:t>
            </a:r>
            <a:r>
              <a:rPr lang="en-US"/>
              <a:t>citations</a:t>
            </a:r>
            <a:r>
              <a:rPr lang="en-US"/>
              <a:t> with mentions </a:t>
            </a:r>
            <a:r>
              <a:rPr lang="en-US"/>
              <a:t>from syllabi, library holdings, and presentations, all of which showed evidence of significant international impact to curriculum and research in their field. Lessons learned were that each faculty member has a individual impact story that may not include regular or recent publication, so thinking </a:t>
            </a:r>
            <a:r>
              <a:rPr lang="en-US"/>
              <a:t>outside</a:t>
            </a:r>
            <a:r>
              <a:rPr lang="en-US"/>
              <a:t> of the box, regularly developing a tools knowledge base, and collaborating with colleagues are a must! The team is in the process of identifying additional tools which capture international impact, as we will discuss later.</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Anita </a:t>
            </a:r>
            <a:r>
              <a:rPr b="1" lang="en-US" sz="1100">
                <a:latin typeface="Arial"/>
                <a:ea typeface="Arial"/>
                <a:cs typeface="Arial"/>
                <a:sym typeface="Arial"/>
              </a:rPr>
              <a:t>(2:31)</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700">
                <a:latin typeface="Times New Roman"/>
                <a:ea typeface="Times New Roman"/>
                <a:cs typeface="Times New Roman"/>
                <a:sym typeface="Times New Roman"/>
              </a:rPr>
              <a:t> </a:t>
            </a:r>
            <a:r>
              <a:rPr lang="en-US" sz="1100">
                <a:latin typeface="Arial"/>
                <a:ea typeface="Arial"/>
                <a:cs typeface="Arial"/>
                <a:sym typeface="Arial"/>
              </a:rPr>
              <a:t>While Brenna and I pull from our liaison areas, we four on the Research Impact Team, support tenure &amp; promotion portfolios across the University as well as work with our liaison colleagues to support requests they field in their areas. I’m sharing an experience with one of my faculty in Food Studies, a newly developing discipline, that presents unique challenges because the body of literature is newly developing, it’s interdisciplinary, and can be either academic or professional in nature. The program is primarily focused on sustainable food systems, people’s cultural relationship to food, and the human right to food and nutrition. SU was one of the first Universities to dedicate faculty to a Food Studies department, whereas, other institutions developed food studies institutes or centers that pull faculty from across their institution. So there’s more at stake for faculty in this small department than just making promotion or tenure, they’re working hard to develop a body of critical food literature and lay a strong foundation for this new department, so it can stand on its own merit and affect the change they want to see in the world.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Concerns brought to my attention at the time included literature that is often published in niche journals w/ no or small impact factors which, at that time, was the only metric this faculty member was aware of. In addition, they had a newly published book that had not yet garnered any attention. Anxiety was high and this junior faculty member was even more concerned with how their portfolio would be viewed by a college-wide tenure &amp; promotion review committee comprised of faculty from more established disciplines who were also more science-based.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Like Brenna, I compiled a report of bibliometrics and altmetrics, where I could find them, and supplied qualifying remarks for the faculty member to include in their portfolio. The faculty member successfully navigated through to promotion</a:t>
            </a:r>
            <a:r>
              <a:rPr lang="en-US" sz="1100">
                <a:latin typeface="Arial"/>
                <a:ea typeface="Arial"/>
                <a:cs typeface="Arial"/>
                <a:sym typeface="Arial"/>
              </a:rPr>
              <a:t>, much to my relief!</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 learned a lot from this particular engagement. It was clear that we librarians, well, and by we, I mean me in particular, needed to learn more about supporting value-based metrics in the social sciences, humanities, and in some cases public health in order to help junior faculty develop their portfolios and arm them with language to tell their stories in understandable ways to audiences across disciplines in their own department, college, and at the University level. We also need to be more involved in the long game of planning and preparation in advance for tenure and promotion, as well as, working to educate science-based faculty participating on t &amp; P review committees about what metrics or indicators their social science, humanities, and the arts colleagues value in their disciplines. </a:t>
            </a:r>
            <a:r>
              <a:rPr b="1" lang="en-US" sz="1100">
                <a:latin typeface="Arial"/>
                <a:ea typeface="Arial"/>
                <a:cs typeface="Arial"/>
                <a:sym typeface="Arial"/>
              </a:rPr>
              <a:t>NEXT SLIDE</a:t>
            </a:r>
            <a:endParaRPr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8" name="Google Shape;358;gd1df0ecb28_0_0: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d1df0ecb28_0_7: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d1df0ecb28_0_7: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lnSpc>
                <a:spcPct val="115000"/>
              </a:lnSpc>
              <a:spcBef>
                <a:spcPts val="0"/>
              </a:spcBef>
              <a:spcAft>
                <a:spcPts val="0"/>
              </a:spcAft>
              <a:buNone/>
            </a:pPr>
            <a:r>
              <a:rPr lang="en-US" sz="1100">
                <a:latin typeface="Arial"/>
                <a:ea typeface="Arial"/>
                <a:cs typeface="Arial"/>
                <a:sym typeface="Arial"/>
              </a:rPr>
              <a:t>Anita (1:35)</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response to some of the marketing we’ve been doing around our team and services over the past year, we find ourselves newly engaged with individual faculty well in advance of tenure and promotion deadlines. This is where we’d like to be positioned going forward rather than brought in at the last minute at or near an emotionally charged t &amp; p deadline. Through these conversations we’ve identified a gap in faculty research support services, namely help with pre-publishing planning that could intentionally position a publication to attract the kind of attention a researcher hoped for. Individual use cases in the Visual &amp; Performing Arts, Engineering, Earth Science, and Languages, Literatures, and Linguistics departments all involved conversations in one or more of the following:</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Discuss publishing goals, identify target audiences and find the right publishing opportunity for manuscripts.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Identify knowledge distribution channels like institutional repositories, pre-print repositories, and other open access venues where faculty could connect with new audiences and promote their work.</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Discuss the value of creating and updating researcher profiles like ORCID, Google Scholar, and Pure.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Instigate conversations around value-based research goals and associated indicators.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Discussions around translating research work from one discipline to another in order to reach different audiences.</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These same conversations were happening at a couple of group-level entities, as well. </a:t>
            </a:r>
            <a:r>
              <a:rPr b="1" lang="en-US" sz="1100">
                <a:latin typeface="Arial"/>
                <a:ea typeface="Arial"/>
                <a:cs typeface="Arial"/>
                <a:sym typeface="Arial"/>
              </a:rPr>
              <a:t>NEXT SLIDE</a:t>
            </a:r>
            <a:endParaRPr b="1"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700">
                <a:latin typeface="Times New Roman"/>
                <a:ea typeface="Times New Roman"/>
                <a:cs typeface="Times New Roman"/>
                <a:sym typeface="Times New Roman"/>
              </a:rPr>
              <a:t> </a:t>
            </a:r>
            <a:endParaRPr b="1" sz="1100">
              <a:latin typeface="Arial"/>
              <a:ea typeface="Arial"/>
              <a:cs typeface="Arial"/>
              <a:sym typeface="Arial"/>
            </a:endParaRPr>
          </a:p>
          <a:p>
            <a:pPr indent="0" lvl="0" marL="0" rtl="0" algn="l">
              <a:spcBef>
                <a:spcPts val="0"/>
              </a:spcBef>
              <a:spcAft>
                <a:spcPts val="0"/>
              </a:spcAft>
              <a:buNone/>
            </a:pPr>
            <a:r>
              <a:t/>
            </a:r>
            <a:endParaRPr/>
          </a:p>
        </p:txBody>
      </p:sp>
      <p:sp>
        <p:nvSpPr>
          <p:cNvPr id="366" name="Google Shape;366;gd1df0ecb28_0_7: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11c4634a84_1_340: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11c4634a84_1_340: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b="1" lang="en-US"/>
              <a:t>Anita (:30)</a:t>
            </a:r>
            <a:endParaRPr b="1"/>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Before we developed the Research Impact Team, there was no dedicated group of librarians to support  bibliometrics and research impact at a group level at SU. This is something very new for us and have valued and leaned on the expertise and support of our librarian colleagues and information professionals at other institutions -- many of whom are attending today! The next two use cases will highlight some of the work we’ve doing at a group level. </a:t>
            </a:r>
            <a:r>
              <a:rPr b="1" lang="en-US" sz="1100">
                <a:latin typeface="Arial"/>
                <a:ea typeface="Arial"/>
                <a:cs typeface="Arial"/>
                <a:sym typeface="Arial"/>
              </a:rPr>
              <a:t>NEXT SLIDE</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4" name="Google Shape;374;g111c4634a84_1_340: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d1df0ecb28_0_14: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d1df0ecb28_0_14: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Anita (2:45)</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Our engagement with the Languages Literatures and Linguistics department (or LLL) began after the University announced  plans to </a:t>
            </a:r>
            <a:r>
              <a:rPr lang="en-US" sz="1100">
                <a:latin typeface="Arial"/>
                <a:ea typeface="Arial"/>
                <a:cs typeface="Arial"/>
                <a:sym typeface="Arial"/>
              </a:rPr>
              <a:t>adopt a new faculty activity reporting system and also </a:t>
            </a:r>
            <a:r>
              <a:rPr lang="en-US" sz="1100">
                <a:latin typeface="Arial"/>
                <a:ea typeface="Arial"/>
                <a:cs typeface="Arial"/>
                <a:sym typeface="Arial"/>
              </a:rPr>
              <a:t>made a change to the faculty tenure and promotion form, which now requires the addition of research metrics including number of citation counts or reviews, number of peer reviewed publications, and total grants and grant dollars received. Concerned by this requirement, as using “standardized” metrics could unfairly characterize or measure their work, the department pulled together to discuss the reality of their situation and resolved, with support from college level administration, to come up with a more meaningful and equitable solution. We met with the department in Spring 2021 to discuss their concerns and share a few best practices on responsible research methods. LLL had also secured a grant to host a workshop series dedicated to exploring a variety of issues around research design, analysis, and dissemination that they titled “Language Matters.” In fall 2021, they enlisted our help and offered to subsidize work our Graduate Assistant, Snehal Dhumal, will do to reformat content created in this workshop series for our educational programming and marketing campaigns across the University.</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For us, this new opportunity is particularly challenging because individual faculty member’s research could be characterized as either social science or humanities and, because of this distinction, a preferred publication format could be a book or article that would be published either domestically or, in a lot of cases, internationally in languages other than English for very small audiences in publication formats that may or may not be indexed by databases.</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are in the midst of this series now. We’ve delivered two sessions – one that gave a general overview of the information and bibliometric landscape and another that dove more deeply into bibliometrics and altmetrics, the tools used, and more frank discussions around value-based research evaluation, and how to capture the social impact of faculty work. Our last sessions will include introductions to developing researcher profiles like ORCID, Google Scholar, and Experts, our instance of Pure, followed by a hands-on workshop and a last session on Open Access. These sessions have been delivered in the spirit of partnership where we’re merging LLL research expertise with our tools and what we know of the information landscape to help them create a meaningful solution.</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By the end of the second session, we knew that workshop content had started to sink in as LLL faculty exclaimed (and I paraphrase here): This process is messy! There’s no one solution. And, at this stage, the University will very likely just accept what we (LLL) define for ourselves as the experts in our field.</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Our work continues, as our team dives more deeply into the responsible use of metrics. I turn things over to my colleague Stephanie who will share what we’re working with right now. </a:t>
            </a:r>
            <a:r>
              <a:rPr b="1" lang="en-US" sz="1100">
                <a:latin typeface="Arial"/>
                <a:ea typeface="Arial"/>
                <a:cs typeface="Arial"/>
                <a:sym typeface="Arial"/>
              </a:rPr>
              <a:t>NEXT SLIDE</a:t>
            </a:r>
            <a:endParaRPr b="1" sz="1100">
              <a:latin typeface="Arial"/>
              <a:ea typeface="Arial"/>
              <a:cs typeface="Arial"/>
              <a:sym typeface="Arial"/>
            </a:endParaRPr>
          </a:p>
          <a:p>
            <a:pPr indent="0" lvl="0" marL="0" rtl="0" algn="l">
              <a:spcBef>
                <a:spcPts val="0"/>
              </a:spcBef>
              <a:spcAft>
                <a:spcPts val="0"/>
              </a:spcAft>
              <a:buNone/>
            </a:pPr>
            <a:r>
              <a:t/>
            </a:r>
            <a:endParaRPr/>
          </a:p>
        </p:txBody>
      </p:sp>
      <p:sp>
        <p:nvSpPr>
          <p:cNvPr id="402" name="Google Shape;402;gd1df0ecb28_0_14: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2: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2: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1200"/>
              </a:spcAft>
              <a:buSzPts val="1100"/>
              <a:buNone/>
            </a:pPr>
            <a:r>
              <a:rPr b="1" lang="en-US" sz="1100">
                <a:latin typeface="Arial"/>
                <a:ea typeface="Arial"/>
                <a:cs typeface="Arial"/>
                <a:sym typeface="Arial"/>
              </a:rPr>
              <a:t>Steph: </a:t>
            </a:r>
            <a:r>
              <a:rPr lang="en-US" sz="1100">
                <a:latin typeface="Arial"/>
                <a:ea typeface="Arial"/>
                <a:cs typeface="Arial"/>
                <a:sym typeface="Arial"/>
              </a:rPr>
              <a:t>So, the responsible use of research metrics (or responsible research assessment) is a key concept that our team is still learning how to implement in our own research metrics practices. We are also learning how to advocate for the responsible use of metrics when speaking to faculty, departments, and other entities, such as the Office of Research. As Anita just mentioned, this concept is especially relevant to the conversations we have been having with the Department of Languages, Literatures and Linguistics (or LLL). </a:t>
            </a:r>
            <a:r>
              <a:rPr b="1" lang="en-US" sz="1100">
                <a:latin typeface="Arial"/>
                <a:ea typeface="Arial"/>
                <a:cs typeface="Arial"/>
                <a:sym typeface="Arial"/>
              </a:rPr>
              <a:t>NEXT SLIDE, PLEASE</a:t>
            </a:r>
            <a:endParaRPr b="1" sz="1100">
              <a:latin typeface="Arial"/>
              <a:ea typeface="Arial"/>
              <a:cs typeface="Arial"/>
              <a:sym typeface="Arial"/>
            </a:endParaRPr>
          </a:p>
        </p:txBody>
      </p:sp>
      <p:sp>
        <p:nvSpPr>
          <p:cNvPr id="410" name="Google Shape;410;p22: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spcBef>
                <a:spcPts val="0"/>
              </a:spcBef>
              <a:spcAft>
                <a:spcPts val="0"/>
              </a:spcAft>
              <a:buNone/>
            </a:pPr>
            <a:r>
              <a:rPr lang="en-US"/>
              <a:t>Anita</a:t>
            </a:r>
            <a:endParaRPr/>
          </a:p>
          <a:p>
            <a:pPr indent="0" lvl="0" marL="0" rtl="0" algn="l">
              <a:lnSpc>
                <a:spcPct val="115000"/>
              </a:lnSpc>
              <a:spcBef>
                <a:spcPts val="0"/>
              </a:spcBef>
              <a:spcAft>
                <a:spcPts val="0"/>
              </a:spcAft>
              <a:buSzPts val="1100"/>
              <a:buNone/>
            </a:pPr>
            <a:r>
              <a:rPr lang="en-US"/>
              <a:t>Thank you for making time and space to join us today as we contribute to the Works in Progress Webinar Series with Lessons Learned from Establishing a Bibliometric and Research Impact Team at Syracuse University. Thank you to our OCLC hosts, Rebecca, Merrilee, and Mercy. It’s been an absolute pleasure working with you all.</a:t>
            </a:r>
            <a:endParaRPr/>
          </a:p>
          <a:p>
            <a:pPr indent="0" lvl="0" marL="0" rtl="0" algn="l">
              <a:lnSpc>
                <a:spcPct val="115000"/>
              </a:lnSpc>
              <a:spcBef>
                <a:spcPts val="0"/>
              </a:spcBef>
              <a:spcAft>
                <a:spcPts val="0"/>
              </a:spcAft>
              <a:buSzPts val="1100"/>
              <a:buNone/>
            </a:pPr>
            <a:r>
              <a:rPr lang="en-US"/>
              <a:t> </a:t>
            </a:r>
            <a:endParaRPr/>
          </a:p>
          <a:p>
            <a:pPr indent="0" lvl="0" marL="0" rtl="0" algn="l">
              <a:lnSpc>
                <a:spcPct val="115000"/>
              </a:lnSpc>
              <a:spcBef>
                <a:spcPts val="0"/>
              </a:spcBef>
              <a:spcAft>
                <a:spcPts val="0"/>
              </a:spcAft>
              <a:buSzPts val="1100"/>
              <a:buNone/>
            </a:pPr>
            <a:r>
              <a:rPr lang="en-US"/>
              <a:t>We’re really excited to have the opportunity to share our story, and hopefully have some time to engage in conversations with all of you after the presentation. We think our presentation will be especially relevant to those who are newer to research impact and bibliometrics…...for those interested in forming a research impact team or launching research impact services at their libraries…...and for anyone interested in capitalizing on subject librarian relationships and expertise.</a:t>
            </a:r>
            <a:endParaRPr/>
          </a:p>
          <a:p>
            <a:pPr indent="0" lvl="0" marL="0" rtl="0" algn="l">
              <a:lnSpc>
                <a:spcPct val="115000"/>
              </a:lnSpc>
              <a:spcBef>
                <a:spcPts val="0"/>
              </a:spcBef>
              <a:spcAft>
                <a:spcPts val="0"/>
              </a:spcAft>
              <a:buClr>
                <a:schemeClr val="dk1"/>
              </a:buClr>
              <a:buSzPts val="1100"/>
              <a:buFont typeface="Arial"/>
              <a:buNone/>
            </a:pPr>
            <a:r>
              <a:rPr lang="en-US"/>
              <a:t>If you have questions during the presentation, please put them in chat and we’ll answer them during the Q&amp;A time at the end.  </a:t>
            </a:r>
            <a:r>
              <a:rPr b="1" lang="en-US"/>
              <a:t>NEXT SLIDE</a:t>
            </a:r>
            <a:endParaRPr b="1"/>
          </a:p>
          <a:p>
            <a:pPr indent="0" lvl="0" marL="0" rtl="0" algn="l">
              <a:spcBef>
                <a:spcPts val="0"/>
              </a:spcBef>
              <a:spcAft>
                <a:spcPts val="0"/>
              </a:spcAft>
              <a:buNone/>
            </a:pPr>
            <a:r>
              <a:t/>
            </a:r>
            <a:endParaRPr/>
          </a:p>
        </p:txBody>
      </p:sp>
      <p:sp>
        <p:nvSpPr>
          <p:cNvPr id="144" name="Google Shape;144;p1: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3: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3: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1200"/>
              </a:spcAft>
              <a:buClr>
                <a:schemeClr val="dk1"/>
              </a:buClr>
              <a:buSzPts val="1100"/>
              <a:buFont typeface="Arial"/>
              <a:buNone/>
            </a:pPr>
            <a:r>
              <a:rPr b="1" lang="en-US" sz="1100">
                <a:latin typeface="Arial"/>
                <a:ea typeface="Arial"/>
                <a:cs typeface="Arial"/>
                <a:sym typeface="Arial"/>
              </a:rPr>
              <a:t>Steph: </a:t>
            </a:r>
            <a:r>
              <a:rPr lang="en-US" sz="1100">
                <a:latin typeface="Arial"/>
                <a:ea typeface="Arial"/>
                <a:cs typeface="Arial"/>
                <a:sym typeface="Arial"/>
              </a:rPr>
              <a:t>Two well-known statements, DORA and the Leiden Manifesto, offer nuanced and in-depth responsible research assessment guidelines. As our team continues to build our services, and have conversations with various entities, such as LLL, closely examining and considering these guidelines is becoming more and more important. Our goal is to find ways to practically apply these principles to our work. </a:t>
            </a:r>
            <a:r>
              <a:rPr b="1" lang="en-US" sz="1100">
                <a:latin typeface="Arial"/>
                <a:ea typeface="Arial"/>
                <a:cs typeface="Arial"/>
                <a:sym typeface="Arial"/>
              </a:rPr>
              <a:t>NEXT SLIDE, PLEASE</a:t>
            </a:r>
            <a:endParaRPr b="1"/>
          </a:p>
        </p:txBody>
      </p:sp>
      <p:sp>
        <p:nvSpPr>
          <p:cNvPr id="418" name="Google Shape;418;p23: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11bdb04eef_0_0: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11bdb04eef_0_0: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lnSpc>
                <a:spcPct val="115000"/>
              </a:lnSpc>
              <a:spcBef>
                <a:spcPts val="1200"/>
              </a:spcBef>
              <a:spcAft>
                <a:spcPts val="1200"/>
              </a:spcAft>
              <a:buNone/>
            </a:pPr>
            <a:r>
              <a:rPr b="1" lang="en-US" sz="1100">
                <a:latin typeface="Arial"/>
                <a:ea typeface="Arial"/>
                <a:cs typeface="Arial"/>
                <a:sym typeface="Arial"/>
              </a:rPr>
              <a:t>Steph: </a:t>
            </a:r>
            <a:r>
              <a:rPr lang="en-US" sz="1100">
                <a:latin typeface="Arial"/>
                <a:ea typeface="Arial"/>
                <a:cs typeface="Arial"/>
                <a:sym typeface="Arial"/>
              </a:rPr>
              <a:t>Fortunately, there are a number of groups that have created resources for practically applying responsible research assessment principles. The INORMS Research Evaluation Group has created a broad framework for responsible research assessment with the acronym of SCOPE. This is relevant to our work with the LLL department, especially the first part of the process, because it recommends </a:t>
            </a:r>
            <a:r>
              <a:rPr b="1" lang="en-US" sz="1100">
                <a:latin typeface="Arial"/>
                <a:ea typeface="Arial"/>
                <a:cs typeface="Arial"/>
                <a:sym typeface="Arial"/>
              </a:rPr>
              <a:t>Starting with what you </a:t>
            </a:r>
            <a:r>
              <a:rPr b="1" i="1" lang="en-US" sz="1100">
                <a:latin typeface="Arial"/>
                <a:ea typeface="Arial"/>
                <a:cs typeface="Arial"/>
                <a:sym typeface="Arial"/>
              </a:rPr>
              <a:t>value</a:t>
            </a:r>
            <a:r>
              <a:rPr lang="en-US" sz="1100">
                <a:latin typeface="Arial"/>
                <a:ea typeface="Arial"/>
                <a:cs typeface="Arial"/>
                <a:sym typeface="Arial"/>
              </a:rPr>
              <a:t>. So, what do you value about the entity you are evaluating. Is it the quality of research produced? Are you basing your evaluation on just the available data sources (so the available metrics) instead of figuring out the steps and tools necessary to actually </a:t>
            </a:r>
            <a:r>
              <a:rPr b="1" i="1" lang="en-US" sz="1100">
                <a:latin typeface="Arial"/>
                <a:ea typeface="Arial"/>
                <a:cs typeface="Arial"/>
                <a:sym typeface="Arial"/>
              </a:rPr>
              <a:t>evaluate what you value</a:t>
            </a:r>
            <a:r>
              <a:rPr lang="en-US" sz="1100">
                <a:latin typeface="Arial"/>
                <a:ea typeface="Arial"/>
                <a:cs typeface="Arial"/>
                <a:sym typeface="Arial"/>
              </a:rPr>
              <a:t>, instead of valuing what you can produce with your particular metrics toolkit? Most importantly, when you start your evaluation, you should be co-designing and co-interpreting that evaluation with the entities that you are evaluating. And this is really relevant to our conversations with LLL because we have been asking them to articulate in their research planning what they value and the impact they would like to have. </a:t>
            </a:r>
            <a:r>
              <a:rPr b="1" lang="en-US" sz="1100">
                <a:latin typeface="Arial"/>
                <a:ea typeface="Arial"/>
                <a:cs typeface="Arial"/>
                <a:sym typeface="Arial"/>
              </a:rPr>
              <a:t>NEXT SLIDE, PLEASE</a:t>
            </a:r>
            <a:endParaRPr b="1" sz="1100">
              <a:latin typeface="Arial"/>
              <a:ea typeface="Arial"/>
              <a:cs typeface="Arial"/>
              <a:sym typeface="Arial"/>
            </a:endParaRPr>
          </a:p>
        </p:txBody>
      </p:sp>
      <p:sp>
        <p:nvSpPr>
          <p:cNvPr id="426" name="Google Shape;426;g111bdb04eef_0_0: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32ffa72f9_1_0: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1132ffa72f9_1_0:notes"/>
          <p:cNvSpPr txBox="1"/>
          <p:nvPr>
            <p:ph idx="1" type="body"/>
          </p:nvPr>
        </p:nvSpPr>
        <p:spPr>
          <a:xfrm>
            <a:off x="700405" y="4470837"/>
            <a:ext cx="5603100" cy="3657900"/>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Steph: </a:t>
            </a:r>
            <a:r>
              <a:rPr lang="en-US" sz="1100">
                <a:latin typeface="Arial"/>
                <a:ea typeface="Arial"/>
                <a:cs typeface="Arial"/>
                <a:sym typeface="Arial"/>
              </a:rPr>
              <a:t>There are also discipline specific frameworks and resources. The following social sciences and humanities focused resources are also relevant to our work with LLL: The </a:t>
            </a:r>
            <a:r>
              <a:rPr b="1" lang="en-US" sz="1100">
                <a:latin typeface="Arial"/>
                <a:ea typeface="Arial"/>
                <a:cs typeface="Arial"/>
                <a:sym typeface="Arial"/>
              </a:rPr>
              <a:t>European Network for Research Evaluation of the Social Sciences and the Humanities</a:t>
            </a:r>
            <a:r>
              <a:rPr lang="en-US" sz="1100">
                <a:latin typeface="Arial"/>
                <a:ea typeface="Arial"/>
                <a:cs typeface="Arial"/>
                <a:sym typeface="Arial"/>
              </a:rPr>
              <a:t> has created a policy brief on research evaluation; </a:t>
            </a:r>
            <a:r>
              <a:rPr b="1" lang="en-US" sz="1100">
                <a:latin typeface="Arial"/>
                <a:ea typeface="Arial"/>
                <a:cs typeface="Arial"/>
                <a:sym typeface="Arial"/>
              </a:rPr>
              <a:t>HuMetricsHSS</a:t>
            </a:r>
            <a:r>
              <a:rPr lang="en-US" sz="1100">
                <a:latin typeface="Arial"/>
                <a:ea typeface="Arial"/>
                <a:cs typeface="Arial"/>
                <a:sym typeface="Arial"/>
              </a:rPr>
              <a:t> takes a values approach to understanding and evaluating research; and </a:t>
            </a:r>
            <a:r>
              <a:rPr b="1" lang="en-US" sz="1100">
                <a:latin typeface="Arial"/>
                <a:ea typeface="Arial"/>
                <a:cs typeface="Arial"/>
                <a:sym typeface="Arial"/>
              </a:rPr>
              <a:t>The Federation for the Humanities and Social Sciences</a:t>
            </a:r>
            <a:r>
              <a:rPr lang="en-US" sz="1100">
                <a:latin typeface="Arial"/>
                <a:ea typeface="Arial"/>
                <a:cs typeface="Arial"/>
                <a:sym typeface="Arial"/>
              </a:rPr>
              <a:t> offers resources on building and sharing research impact.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So, now we are going switch gears a bit and Emily will tell us about another use case.</a:t>
            </a:r>
            <a:endParaRPr sz="1100">
              <a:latin typeface="Arial"/>
              <a:ea typeface="Arial"/>
              <a:cs typeface="Arial"/>
              <a:sym typeface="Arial"/>
            </a:endParaRPr>
          </a:p>
          <a:p>
            <a:pPr indent="0" lvl="0" marL="0" rtl="0" algn="l">
              <a:lnSpc>
                <a:spcPct val="115000"/>
              </a:lnSpc>
              <a:spcBef>
                <a:spcPts val="0"/>
              </a:spcBef>
              <a:spcAft>
                <a:spcPts val="1200"/>
              </a:spcAft>
              <a:buClr>
                <a:schemeClr val="dk1"/>
              </a:buClr>
              <a:buSzPts val="1100"/>
              <a:buFont typeface="Arial"/>
              <a:buNone/>
            </a:pPr>
            <a:r>
              <a:rPr b="1" lang="en-US" sz="1100">
                <a:latin typeface="Arial"/>
                <a:ea typeface="Arial"/>
                <a:cs typeface="Arial"/>
                <a:sym typeface="Arial"/>
              </a:rPr>
              <a:t>NEXT SLIDE, PLEASE</a:t>
            </a:r>
            <a:endParaRPr b="1" sz="1100">
              <a:latin typeface="Arial"/>
              <a:ea typeface="Arial"/>
              <a:cs typeface="Arial"/>
              <a:sym typeface="Arial"/>
            </a:endParaRPr>
          </a:p>
        </p:txBody>
      </p:sp>
      <p:sp>
        <p:nvSpPr>
          <p:cNvPr id="435" name="Google Shape;435;g1132ffa72f9_1_0:notes"/>
          <p:cNvSpPr txBox="1"/>
          <p:nvPr>
            <p:ph idx="12" type="sldNum"/>
          </p:nvPr>
        </p:nvSpPr>
        <p:spPr>
          <a:xfrm>
            <a:off x="3967341" y="8823936"/>
            <a:ext cx="3035100" cy="466200"/>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1df0ecb28_0_22: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d1df0ecb28_0_22: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Emily </a:t>
            </a: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 main University focus has been to foster opportunities for interdisciplinary research. To support this goal, our team has focused on doing outreach to some of the most active interdisciplinary research groups on campus, including the Bioinspired and Aging Studies Institutes. These are interdisciplinary research units made up of faculty from different departments. A few of the ways we’ve interacted with these groups at the institute level include:</a:t>
            </a:r>
            <a:endParaRPr sz="1100">
              <a:latin typeface="Arial"/>
              <a:ea typeface="Arial"/>
              <a:cs typeface="Arial"/>
              <a:sym typeface="Arial"/>
            </a:endParaRPr>
          </a:p>
          <a:p>
            <a:pPr indent="0" lvl="0" marL="6858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Establishing new methods for research productivity tracking</a:t>
            </a:r>
            <a:endParaRPr sz="1100">
              <a:latin typeface="Arial"/>
              <a:ea typeface="Arial"/>
              <a:cs typeface="Arial"/>
              <a:sym typeface="Arial"/>
            </a:endParaRPr>
          </a:p>
          <a:p>
            <a:pPr indent="0" lvl="0" marL="6858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Developing a variety of research productivity reports</a:t>
            </a:r>
            <a:endParaRPr sz="1100">
              <a:latin typeface="Arial"/>
              <a:ea typeface="Arial"/>
              <a:cs typeface="Arial"/>
              <a:sym typeface="Arial"/>
            </a:endParaRPr>
          </a:p>
          <a:p>
            <a:pPr indent="0" lvl="0" marL="6858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Assisting with the development of institute level, public research profiles</a:t>
            </a:r>
            <a:endParaRPr sz="1100">
              <a:latin typeface="Arial"/>
              <a:ea typeface="Arial"/>
              <a:cs typeface="Arial"/>
              <a:sym typeface="Arial"/>
            </a:endParaRPr>
          </a:p>
          <a:p>
            <a:pPr indent="0" lvl="0" marL="6858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And tracking open access compliance for grant reporting purposes</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443" name="Google Shape;443;gd1df0ecb28_0_22: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1c4634a84_1_735: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11c4634a84_1_735: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sz="1100"/>
              <a:t>Emily</a:t>
            </a:r>
            <a:endParaRPr sz="1100"/>
          </a:p>
          <a:p>
            <a:pPr indent="0" lvl="0" marL="0" rtl="0" algn="l">
              <a:spcBef>
                <a:spcPts val="0"/>
              </a:spcBef>
              <a:spcAft>
                <a:spcPts val="0"/>
              </a:spcAft>
              <a:buNone/>
            </a:pPr>
            <a:r>
              <a:rPr lang="en-US" sz="1100"/>
              <a:t>Over the past year we worked closely with the Aging Studies Institute, to help develop solutions for tracking research activities related to their large NIH, institute level grant. Their goals include finding ways to group the activities of SU faculty researchers associated with the grant in one place, such as a dashboard, so that they can have a place to run reports, but also have a public, institute level research presence (which is a desire of the institute, and also a requirement for the grant). Beyond a quick glance dashboard and public research profile, the institute needs the ability to track and report on activities that are specifically related to the grant, such as downstream publications, awards, and subsequent grants. They are also responsible for tracking open access compliance for grant affiliated publications, and have annual reporting commitments to the University. In order to meet these needs, our team has worked to develop an institute level research profile and reporting dashboard in our RIM system, Experts@Syracuse. We have also worked with Pure to learn about ways to link individual publications and outputs to a grant, by creating a “relation” at the publication level…to the institute level grant…in no way is this a perfect solution, because this method is time intensive, but it’s a start, and we’re working within the bounds of the tools that we have access to. Beyond using Experts@Syracuse, which runs on Pure and primarily on Scopus data, we are also working on solutions to monitor additional literature indices, such as Web of Science, the Lens, Google Scholar, etc…as the social sciences and psychology research happening in the Aging Studies Institute is likely not all captured by Pure and Scopus. Ultimately, the solution to the needs of ASI are multifaceted, requiring several tools and steps. Our goal is to come up with a process that will not only help ASI, but that can be replicated by other institutes who are facing similar grant and university reporting requirements.  </a:t>
            </a:r>
            <a:endParaRPr/>
          </a:p>
        </p:txBody>
      </p:sp>
      <p:sp>
        <p:nvSpPr>
          <p:cNvPr id="451" name="Google Shape;451;g111c4634a84_1_735: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11c4634a84_1_394: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11c4634a84_1_394: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b="1" lang="en-US"/>
              <a:t>Emily</a:t>
            </a:r>
            <a:endParaRPr b="1"/>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US"/>
              <a:t>The Research Impact Team is not only supporting individuals and groups, but frequently working with units such as the Office of Research, Proposal Support Services, and Institutional Effectiveness, who are responsible for looking at research activities and systems across the University. Frequent interactions at this level include responding to Requests for Information for external grant proposals (in the form of creating reports on university research productivity), cleaning up author affiliation data that can influence university rankings, co-managing the University’s RIM system, and participating in conversations about the interconnectedness of University wide systems for data collection and reporting.</a:t>
            </a:r>
            <a:endParaRPr/>
          </a:p>
          <a:p>
            <a:pPr indent="0" lvl="0" marL="0" rtl="0" algn="l">
              <a:lnSpc>
                <a:spcPct val="115000"/>
              </a:lnSpc>
              <a:spcBef>
                <a:spcPts val="1200"/>
              </a:spcBef>
              <a:spcAft>
                <a:spcPts val="0"/>
              </a:spcAft>
              <a:buClr>
                <a:schemeClr val="dk1"/>
              </a:buClr>
              <a:buSzPts val="1100"/>
              <a:buFont typeface="Arial"/>
              <a:buNone/>
            </a:pPr>
            <a:r>
              <a:rPr lang="en-US"/>
              <a:t> </a:t>
            </a:r>
            <a:endParaRPr/>
          </a:p>
          <a:p>
            <a:pPr indent="0" lvl="0" marL="0" rtl="0" algn="l">
              <a:spcBef>
                <a:spcPts val="1200"/>
              </a:spcBef>
              <a:spcAft>
                <a:spcPts val="0"/>
              </a:spcAft>
              <a:buNone/>
            </a:pPr>
            <a:r>
              <a:t/>
            </a:r>
            <a:endParaRPr/>
          </a:p>
        </p:txBody>
      </p:sp>
      <p:sp>
        <p:nvSpPr>
          <p:cNvPr id="491" name="Google Shape;491;g111c4634a84_1_394: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11c4634a84_0_7: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11c4634a84_0_7: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Emily</a:t>
            </a:r>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 recent use case highlighting our activities has been the Libraries’ and Research Impact Team’s involvement in the implementation of a new faculty activity reporting system. The University recently selected the system, Faculty Success (formerly called Digital Measures), by Watermark. The Libraries were involved throughout the process, starting with sitting in on conversations and demonstrations from different vendors such as Digital Science and Interfolio during the product selection process, but ultimately the decision on system selection was out of the Libraries’ hands. During the next phase, the Libraries advocated alongside the Office of Research to have representation on the Faculty Success implementation team. I was fortunate to be selected to sit on this committee, representing the Libraires.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Our knowledge of how research systems connect and the way data moves between these systems has been invaluable to this process.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What is the Libraries’ role in conversations at this level?</a:t>
            </a:r>
            <a:endParaRPr sz="1100">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sz="1100">
                <a:latin typeface="Times New Roman"/>
                <a:ea typeface="Times New Roman"/>
                <a:cs typeface="Times New Roman"/>
                <a:sym typeface="Times New Roman"/>
              </a:rPr>
              <a:t>•</a:t>
            </a:r>
            <a:r>
              <a:rPr lang="en-US" sz="700">
                <a:latin typeface="Times New Roman"/>
                <a:ea typeface="Times New Roman"/>
                <a:cs typeface="Times New Roman"/>
                <a:sym typeface="Times New Roman"/>
              </a:rPr>
              <a:t>        </a:t>
            </a:r>
            <a:r>
              <a:rPr lang="en-US" sz="1100">
                <a:latin typeface="Arial"/>
                <a:ea typeface="Arial"/>
                <a:cs typeface="Arial"/>
                <a:sym typeface="Arial"/>
              </a:rPr>
              <a:t>Providing expertise around the interconnectedness, purpose, and benefits of systems such as Experts@Syracuse and large literature indices like Scopus &amp; Web of Science</a:t>
            </a:r>
            <a:endParaRPr sz="1100">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sz="1100">
                <a:latin typeface="Times New Roman"/>
                <a:ea typeface="Times New Roman"/>
                <a:cs typeface="Times New Roman"/>
                <a:sym typeface="Times New Roman"/>
              </a:rPr>
              <a:t>•</a:t>
            </a:r>
            <a:r>
              <a:rPr lang="en-US" sz="700">
                <a:latin typeface="Times New Roman"/>
                <a:ea typeface="Times New Roman"/>
                <a:cs typeface="Times New Roman"/>
                <a:sym typeface="Times New Roman"/>
              </a:rPr>
              <a:t>        </a:t>
            </a:r>
            <a:r>
              <a:rPr lang="en-US" sz="1100">
                <a:latin typeface="Arial"/>
                <a:ea typeface="Arial"/>
                <a:cs typeface="Arial"/>
                <a:sym typeface="Arial"/>
              </a:rPr>
              <a:t>Answering questions about how our systems could work together and complement each other. Thinking through how to minimize data entry duplication in multiple systems, and using best practices for sharing data between systems.</a:t>
            </a:r>
            <a:endParaRPr sz="1100">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sz="1100">
                <a:latin typeface="Times New Roman"/>
                <a:ea typeface="Times New Roman"/>
                <a:cs typeface="Times New Roman"/>
                <a:sym typeface="Times New Roman"/>
              </a:rPr>
              <a:t>•</a:t>
            </a:r>
            <a:r>
              <a:rPr lang="en-US" sz="700">
                <a:latin typeface="Times New Roman"/>
                <a:ea typeface="Times New Roman"/>
                <a:cs typeface="Times New Roman"/>
                <a:sym typeface="Times New Roman"/>
              </a:rPr>
              <a:t>        </a:t>
            </a:r>
            <a:r>
              <a:rPr lang="en-US" sz="1100">
                <a:latin typeface="Arial"/>
                <a:ea typeface="Arial"/>
                <a:cs typeface="Arial"/>
                <a:sym typeface="Arial"/>
              </a:rPr>
              <a:t>On the committee I also played a role in advocating for fairness in data collected about research and scholarly works that would collected for annual reporting and tenure and promotion purposes. This included sharing insights into disciplinary differences for areas such as the humanities and social sciences.</a:t>
            </a:r>
            <a:endParaRPr sz="1100">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sz="1100">
                <a:latin typeface="Times New Roman"/>
                <a:ea typeface="Times New Roman"/>
                <a:cs typeface="Times New Roman"/>
                <a:sym typeface="Times New Roman"/>
              </a:rPr>
              <a:t>•</a:t>
            </a:r>
            <a:r>
              <a:rPr lang="en-US" sz="700">
                <a:latin typeface="Times New Roman"/>
                <a:ea typeface="Times New Roman"/>
                <a:cs typeface="Times New Roman"/>
                <a:sym typeface="Times New Roman"/>
              </a:rPr>
              <a:t>        </a:t>
            </a:r>
            <a:r>
              <a:rPr lang="en-US" sz="1100">
                <a:latin typeface="Arial"/>
                <a:ea typeface="Arial"/>
                <a:cs typeface="Arial"/>
                <a:sym typeface="Arial"/>
              </a:rPr>
              <a:t>The Libraries also used their knowledge of consortial agreements and vendor contract review to both procure contracts and assure that data imports and API use were not in violation of our vendor contracts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Most recently, my role has been focused on helping dispel misunderstandings about the purpose of our RIM system, Experts@Syracuse, and the differences between it, and the new faculty activity reporting system. I have also become the champion for emphasizing the great potential of these systems if we invest time and the resources up front to connect them. If the connections between these systems can be developed, which has been done at other Universities, then there is great potential to have a fully realized public University research presence, one that is much more inclusive of faculty research across disciplines including the arts and humanities, and one that would also offer enhanced research reporting capabilities across campus units and the university as a whole. </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519" name="Google Shape;519;g111c4634a84_0_7: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11c4634a84_0_21: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11c4634a84_0_21: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Emily</a:t>
            </a:r>
            <a:endParaRPr/>
          </a:p>
        </p:txBody>
      </p:sp>
      <p:sp>
        <p:nvSpPr>
          <p:cNvPr id="527" name="Google Shape;527;g111c4634a84_0_21: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9: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29: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Steph: </a:t>
            </a:r>
            <a:r>
              <a:rPr lang="en-US" sz="1100">
                <a:latin typeface="Arial"/>
                <a:ea typeface="Arial"/>
                <a:cs typeface="Arial"/>
                <a:sym typeface="Arial"/>
              </a:rPr>
              <a:t>So, our use cases are informing our future projects and the direction of our team efforts moving forward. Through each experience, we are learning more about the University’s research metrics needs, both on an individual researcher level and at the group level. We are also learning about which types of metrics and reporting we can provide and where there may be gaps in what we can offer, based on the limitations of the tools (or databases) that we have access to. An understanding of user needs is informing a few broad areas of our future planning, which are Research Guide Development, the need for Database Trials, Education and Outreach efforts, and then a little further down the road, what we are learning will inform a more formal Needs Assessment.</a:t>
            </a:r>
            <a:endParaRPr sz="1100">
              <a:latin typeface="Arial"/>
              <a:ea typeface="Arial"/>
              <a:cs typeface="Arial"/>
              <a:sym typeface="Arial"/>
            </a:endParaRPr>
          </a:p>
          <a:p>
            <a:pPr indent="0" lvl="0" marL="0" rtl="0" algn="l">
              <a:lnSpc>
                <a:spcPct val="115000"/>
              </a:lnSpc>
              <a:spcBef>
                <a:spcPts val="0"/>
              </a:spcBef>
              <a:spcAft>
                <a:spcPts val="1200"/>
              </a:spcAft>
              <a:buClr>
                <a:schemeClr val="dk1"/>
              </a:buClr>
              <a:buSzPts val="1100"/>
              <a:buFont typeface="Arial"/>
              <a:buNone/>
            </a:pPr>
            <a:r>
              <a:rPr b="1" lang="en-US" sz="1100">
                <a:latin typeface="Arial"/>
                <a:ea typeface="Arial"/>
                <a:cs typeface="Arial"/>
                <a:sym typeface="Arial"/>
              </a:rPr>
              <a:t>NEXT SLIDE, PLEASE</a:t>
            </a:r>
            <a:endParaRPr b="1" sz="1100">
              <a:latin typeface="Arial"/>
              <a:ea typeface="Arial"/>
              <a:cs typeface="Arial"/>
              <a:sym typeface="Arial"/>
            </a:endParaRPr>
          </a:p>
        </p:txBody>
      </p:sp>
      <p:sp>
        <p:nvSpPr>
          <p:cNvPr id="535" name="Google Shape;535;p29: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3: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33: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Steph:</a:t>
            </a:r>
            <a:r>
              <a:rPr lang="en-US" sz="1100">
                <a:latin typeface="Arial"/>
                <a:ea typeface="Arial"/>
                <a:cs typeface="Arial"/>
                <a:sym typeface="Arial"/>
              </a:rPr>
              <a:t> As we are focusing on Syracuse University research impact needs, we are also connecting with colleagues and having conversations with those in the broader research impact community. We are learning a lot from our colleagues at the University of Rochester, who are also doing this work. In particular, we have had a few really enlightening conversations with their team about the challenges and nuances of serving researchers in the social sciences and humanities.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We would really like to connect with you, as well, and thank you for participating in this webinar and for taking the recent OCLC survey. We have a link here to those survey results, which show there is significant interest in this topic, especially with sharing what you are doing to support research impact at your own institutions.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We would like to encourage you to join the conversation in a number of ways. Subscribe to the OCLC Research Support Listserv to find out about upcoming webinars and discussions, such as a call that will go out this spring and will focus on small group discussions of research impact use cases at your institutions. Contact Rebecca Bryant at OCLC, if you are interested in sharing your experience with supporting research impact services. We have found the experience of preparing for and giving this webinar to be really valuable for our own reflection and conversations as a team. Thank you so much to OCLC for our conversations and for facilitating this webinar!</a:t>
            </a:r>
            <a:endParaRPr sz="1100">
              <a:latin typeface="Arial"/>
              <a:ea typeface="Arial"/>
              <a:cs typeface="Arial"/>
              <a:sym typeface="Arial"/>
            </a:endParaRPr>
          </a:p>
          <a:p>
            <a:pPr indent="0" lvl="0" marL="0" rtl="0" algn="l">
              <a:lnSpc>
                <a:spcPct val="115000"/>
              </a:lnSpc>
              <a:spcBef>
                <a:spcPts val="1200"/>
              </a:spcBef>
              <a:spcAft>
                <a:spcPts val="1200"/>
              </a:spcAft>
              <a:buSzPts val="1100"/>
              <a:buNone/>
            </a:pPr>
            <a:r>
              <a:rPr lang="en-US" sz="1100">
                <a:latin typeface="Arial"/>
                <a:ea typeface="Arial"/>
                <a:cs typeface="Arial"/>
                <a:sym typeface="Arial"/>
              </a:rPr>
              <a:t>If there is time for questions and opening up a discussion now, we would like to do that. I know our OCLC colleagues have been monitoring the chat. Are there any questions to begin the conversation?</a:t>
            </a:r>
            <a:endParaRPr b="1" sz="1100">
              <a:latin typeface="Arial"/>
              <a:ea typeface="Arial"/>
              <a:cs typeface="Arial"/>
              <a:sym typeface="Arial"/>
            </a:endParaRPr>
          </a:p>
        </p:txBody>
      </p:sp>
      <p:sp>
        <p:nvSpPr>
          <p:cNvPr id="543" name="Google Shape;543;p33: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1df0ecb28_2_3: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1df0ecb28_2_3: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Today, I am joined by my fabulous Research Impact Teammates: Emily Hart, our Research Impact Team lead and Science Librarian, Brenna Helmstutler, iSchool  Librarian, and Stephanie McReynolds, Business, Management, and Entrepreneurship Librarian </a:t>
            </a:r>
            <a:r>
              <a:rPr b="1" lang="en-US" sz="1100">
                <a:latin typeface="Arial"/>
                <a:ea typeface="Arial"/>
                <a:cs typeface="Arial"/>
                <a:sym typeface="Arial"/>
              </a:rPr>
              <a:t>NEXT SLIDE</a:t>
            </a:r>
            <a:endParaRPr b="1" sz="1100">
              <a:latin typeface="Arial"/>
              <a:ea typeface="Arial"/>
              <a:cs typeface="Arial"/>
              <a:sym typeface="Arial"/>
            </a:endParaRPr>
          </a:p>
          <a:p>
            <a:pPr indent="0" lvl="0" marL="0" rtl="0" algn="l">
              <a:spcBef>
                <a:spcPts val="0"/>
              </a:spcBef>
              <a:spcAft>
                <a:spcPts val="0"/>
              </a:spcAft>
              <a:buNone/>
            </a:pPr>
            <a:r>
              <a:t/>
            </a:r>
            <a:endParaRPr/>
          </a:p>
        </p:txBody>
      </p:sp>
      <p:sp>
        <p:nvSpPr>
          <p:cNvPr id="151" name="Google Shape;151;gd1df0ecb28_2_3: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spcBef>
                <a:spcPts val="0"/>
              </a:spcBef>
              <a:spcAft>
                <a:spcPts val="0"/>
              </a:spcAft>
              <a:buNone/>
            </a:pPr>
            <a:r>
              <a:rPr lang="en-US">
                <a:solidFill>
                  <a:srgbClr val="000000"/>
                </a:solidFill>
                <a:latin typeface="Arial"/>
                <a:ea typeface="Arial"/>
                <a:cs typeface="Arial"/>
                <a:sym typeface="Arial"/>
              </a:rPr>
              <a:t>Anita</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Just a quick presentation overview so you know what we’ll be covering. We’re going to start off today with a little background about who we are, how our team developed, who our campus partners are, and then dive into some of our use cases which we’ll share according to user types: Individual researchers, Groups (Departmental, Schools or Colleges), and University which includes work with interdisciplinary Institutes and University Offices. And, as we go we’ll share what’s in store for the future.</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OK, let’s get started, take it away, Brenna!</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p:txBody>
      </p:sp>
      <p:sp>
        <p:nvSpPr>
          <p:cNvPr id="168" name="Google Shape;168;p2: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Brenna </a:t>
            </a:r>
            <a:r>
              <a:rPr b="1" lang="en-US" sz="1100">
                <a:latin typeface="Arial"/>
                <a:ea typeface="Arial"/>
                <a:cs typeface="Arial"/>
                <a:sym typeface="Arial"/>
              </a:rPr>
              <a:t> slides 5-7  3 minutes, 10 seconds</a:t>
            </a:r>
            <a:endParaRPr b="1" sz="1100">
              <a:latin typeface="Arial"/>
              <a:ea typeface="Arial"/>
              <a:cs typeface="Arial"/>
              <a:sym typeface="Arial"/>
            </a:endParaRPr>
          </a:p>
          <a:p>
            <a:pPr indent="-88900" lvl="2" marL="914400" rtl="0" algn="l">
              <a:lnSpc>
                <a:spcPct val="100000"/>
              </a:lnSpc>
              <a:spcBef>
                <a:spcPts val="0"/>
              </a:spcBef>
              <a:spcAft>
                <a:spcPts val="0"/>
              </a:spcAft>
              <a:buSzPts val="1400"/>
              <a:buChar char="•"/>
            </a:pPr>
            <a:r>
              <a:rPr lang="en-US"/>
              <a:t>SU was awarded R1 status in 2015. This status informed significant and exciting  changes to the </a:t>
            </a:r>
            <a:r>
              <a:rPr lang="en-US"/>
              <a:t>overall</a:t>
            </a:r>
            <a:r>
              <a:rPr lang="en-US"/>
              <a:t> structure to enhance the research mission of the </a:t>
            </a:r>
            <a:r>
              <a:rPr lang="en-US"/>
              <a:t>university, s</a:t>
            </a:r>
            <a:r>
              <a:rPr lang="en-US" sz="1300">
                <a:latin typeface="Calibri"/>
                <a:ea typeface="Calibri"/>
                <a:cs typeface="Calibri"/>
                <a:sym typeface="Calibri"/>
              </a:rPr>
              <a:t>pecifically working towards solidifying Syracuse University as a major research university with global impact and scope. </a:t>
            </a:r>
            <a:endParaRPr sz="700"/>
          </a:p>
          <a:p>
            <a:pPr indent="-254000" lvl="2" marL="971550" marR="0" rtl="0" algn="l">
              <a:lnSpc>
                <a:spcPct val="107000"/>
              </a:lnSpc>
              <a:spcBef>
                <a:spcPts val="800"/>
              </a:spcBef>
              <a:spcAft>
                <a:spcPts val="0"/>
              </a:spcAft>
              <a:buClr>
                <a:schemeClr val="dk1"/>
              </a:buClr>
              <a:buSzPts val="900"/>
              <a:buFont typeface="Arial"/>
              <a:buChar char="•"/>
            </a:pPr>
            <a:r>
              <a:rPr lang="en-US" sz="1300">
                <a:latin typeface="Calibri"/>
                <a:ea typeface="Calibri"/>
                <a:cs typeface="Calibri"/>
                <a:sym typeface="Calibri"/>
              </a:rPr>
              <a:t>A direct outcome of this added emphasis on research</a:t>
            </a:r>
            <a:r>
              <a:rPr lang="en-US" sz="1300"/>
              <a:t> </a:t>
            </a:r>
            <a:r>
              <a:rPr lang="en-US" sz="1300">
                <a:latin typeface="Calibri"/>
                <a:ea typeface="Calibri"/>
                <a:cs typeface="Calibri"/>
                <a:sym typeface="Calibri"/>
              </a:rPr>
              <a:t>was the establishment and alignment of administrative research positions across campus, which included the creation of Associate Dean for Research positions across the University’s schools and colleges, and the Libraries. </a:t>
            </a:r>
            <a:endParaRPr sz="700"/>
          </a:p>
          <a:p>
            <a:pPr indent="-254000" lvl="2" marL="971550" marR="0" rtl="0" algn="l">
              <a:lnSpc>
                <a:spcPct val="107000"/>
              </a:lnSpc>
              <a:spcBef>
                <a:spcPts val="800"/>
              </a:spcBef>
              <a:spcAft>
                <a:spcPts val="0"/>
              </a:spcAft>
              <a:buClr>
                <a:schemeClr val="dk1"/>
              </a:buClr>
              <a:buSzPts val="900"/>
              <a:buFont typeface="Arial"/>
              <a:buChar char="•"/>
            </a:pPr>
            <a:r>
              <a:rPr lang="en-US" sz="1300">
                <a:latin typeface="Calibri"/>
                <a:ea typeface="Calibri"/>
                <a:cs typeface="Calibri"/>
                <a:sym typeface="Calibri"/>
              </a:rPr>
              <a:t>These positions meet as a group regularly with the Vice President for Research to discuss different initiatives that will propel the University towards research excellence. </a:t>
            </a:r>
            <a:endParaRPr sz="700"/>
          </a:p>
          <a:p>
            <a:pPr indent="-254000" lvl="2" marL="971550" marR="0" rtl="0" algn="l">
              <a:lnSpc>
                <a:spcPct val="107000"/>
              </a:lnSpc>
              <a:spcBef>
                <a:spcPts val="800"/>
              </a:spcBef>
              <a:spcAft>
                <a:spcPts val="0"/>
              </a:spcAft>
              <a:buClr>
                <a:schemeClr val="dk1"/>
              </a:buClr>
              <a:buSzPts val="900"/>
              <a:buFont typeface="Arial"/>
              <a:buChar char="•"/>
            </a:pPr>
            <a:r>
              <a:rPr lang="en-US" sz="1300">
                <a:latin typeface="Calibri"/>
                <a:ea typeface="Calibri"/>
                <a:cs typeface="Calibri"/>
                <a:sym typeface="Calibri"/>
              </a:rPr>
              <a:t>A few of these initiatives, in addition to the department restructuring within the Office of R</a:t>
            </a:r>
            <a:r>
              <a:rPr lang="en-US" sz="1300"/>
              <a:t>esearch </a:t>
            </a:r>
            <a:r>
              <a:rPr lang="en-US" sz="1300">
                <a:latin typeface="Calibri"/>
                <a:ea typeface="Calibri"/>
                <a:cs typeface="Calibri"/>
                <a:sym typeface="Calibri"/>
              </a:rPr>
              <a:t>include fundraising and the reappropriation of funds to create internal faculty research grants, the formation of new institutes (such as the BioInspired Institute</a:t>
            </a:r>
            <a:r>
              <a:rPr lang="en-US" sz="1300"/>
              <a:t>)</a:t>
            </a:r>
            <a:r>
              <a:rPr lang="en-US" sz="1300">
                <a:latin typeface="Calibri"/>
                <a:ea typeface="Calibri"/>
                <a:cs typeface="Calibri"/>
                <a:sym typeface="Calibri"/>
              </a:rPr>
              <a:t> to promote cutting edge interdisciplinary research, and the strategic recruitment and hiring of new faculty researchers. </a:t>
            </a:r>
            <a:endParaRPr sz="700"/>
          </a:p>
          <a:p>
            <a:pPr indent="-158750" lvl="1" marL="685800" rtl="0" algn="l">
              <a:lnSpc>
                <a:spcPct val="100000"/>
              </a:lnSpc>
              <a:spcBef>
                <a:spcPts val="80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76" name="Google Shape;17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5: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spcBef>
                <a:spcPts val="0"/>
              </a:spcBef>
              <a:spcAft>
                <a:spcPts val="0"/>
              </a:spcAft>
              <a:buNone/>
            </a:pPr>
            <a:r>
              <a:rPr lang="en-US" sz="1300">
                <a:solidFill>
                  <a:srgbClr val="222222"/>
                </a:solidFill>
              </a:rPr>
              <a:t> Brenna</a:t>
            </a:r>
            <a:r>
              <a:rPr b="1" lang="en-US" sz="1300">
                <a:solidFill>
                  <a:srgbClr val="222222"/>
                </a:solidFill>
              </a:rPr>
              <a:t> </a:t>
            </a:r>
            <a:endParaRPr b="1" sz="1300">
              <a:solidFill>
                <a:srgbClr val="222222"/>
              </a:solidFill>
            </a:endParaRPr>
          </a:p>
          <a:p>
            <a:pPr indent="0" lvl="0" marL="0" rtl="0" algn="l">
              <a:lnSpc>
                <a:spcPct val="115000"/>
              </a:lnSpc>
              <a:spcBef>
                <a:spcPts val="1200"/>
              </a:spcBef>
              <a:spcAft>
                <a:spcPts val="0"/>
              </a:spcAft>
              <a:buClr>
                <a:schemeClr val="dk1"/>
              </a:buClr>
              <a:buSzPts val="1100"/>
              <a:buFont typeface="Arial"/>
              <a:buNone/>
            </a:pPr>
            <a:r>
              <a:rPr lang="en-US" sz="1300">
                <a:solidFill>
                  <a:srgbClr val="222222"/>
                </a:solidFill>
                <a:latin typeface="Arial"/>
                <a:ea typeface="Arial"/>
                <a:cs typeface="Arial"/>
                <a:sym typeface="Arial"/>
              </a:rPr>
              <a:t>The Libraries have worked hard over the past few years to respond to these campus wide changes. A few of the initiatives taken on by the Libraries include: establishing and maintaining a Research Information Management System or RIM, in collaboration with the Office of Research. This system serves to highlight faculty research activities at the University. we have used Elsevier’s RIM product, Pure, since 2016, and our instance is called Experts@Syracuse. The Libraries also engage with campus researchers about open access and funder mandates and encourage depositing of author post-prints into our institutional repository, SURFACE. We use metrics tools like Experts@Syracuse, Scopus, Web of Science, and Journal Citation Reports to support researchers during the tenure and promotion process and have worked diligently to establish strong relationships with our Office of Research on several fronts. </a:t>
            </a:r>
            <a:endParaRPr sz="1300">
              <a:solidFill>
                <a:srgbClr val="222222"/>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solidFill>
                  <a:srgbClr val="222222"/>
                </a:solidFill>
                <a:latin typeface="Arial"/>
                <a:ea typeface="Arial"/>
                <a:cs typeface="Arial"/>
                <a:sym typeface="Arial"/>
              </a:rPr>
              <a:t>While the Libraries were making significant progress on these efforts, they were happening ad hoc, and taking up significant time in people’s jobs. Essentially these new thrust areas needed more attention, but lacked coordination and designated people to champion them.  </a:t>
            </a:r>
            <a:endParaRPr sz="1300">
              <a:solidFill>
                <a:srgbClr val="222222"/>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solidFill>
                  <a:srgbClr val="222222"/>
                </a:solidFill>
                <a:latin typeface="Arial"/>
                <a:ea typeface="Arial"/>
                <a:cs typeface="Arial"/>
                <a:sym typeface="Arial"/>
              </a:rPr>
              <a:t>Throughout this process, we’ve been very thankful for the guidance from our Associate Dean for Research Excellence, Scott Warren, and our Head of Collections and Research Services, Annie Rauh, who spearheaded many of these initiatives, and had the vision and drive to push for formalizing efforts around research services, which led to the eventual creation of our team. </a:t>
            </a:r>
            <a:endParaRPr sz="1300">
              <a:solidFill>
                <a:srgbClr val="222222"/>
              </a:solidFill>
              <a:latin typeface="Arial"/>
              <a:ea typeface="Arial"/>
              <a:cs typeface="Arial"/>
              <a:sym typeface="Arial"/>
            </a:endParaRPr>
          </a:p>
          <a:p>
            <a:pPr indent="0" lvl="0" marL="0" rtl="0" algn="l">
              <a:spcBef>
                <a:spcPts val="0"/>
              </a:spcBef>
              <a:spcAft>
                <a:spcPts val="0"/>
              </a:spcAft>
              <a:buNone/>
            </a:pPr>
            <a:br>
              <a:rPr lang="en-US" sz="2800"/>
            </a:br>
            <a:endParaRPr/>
          </a:p>
        </p:txBody>
      </p:sp>
      <p:sp>
        <p:nvSpPr>
          <p:cNvPr id="184" name="Google Shape;184;p5: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US" sz="1300">
                <a:solidFill>
                  <a:srgbClr val="222222"/>
                </a:solidFill>
              </a:rPr>
              <a:t>Brenna:</a:t>
            </a:r>
            <a:endParaRPr b="1" sz="1300">
              <a:solidFill>
                <a:srgbClr val="222222"/>
              </a:solidFill>
            </a:endParaRPr>
          </a:p>
          <a:p>
            <a:pPr indent="0" lvl="0" marL="0" rtl="0" algn="l">
              <a:lnSpc>
                <a:spcPct val="115000"/>
              </a:lnSpc>
              <a:spcBef>
                <a:spcPts val="1200"/>
              </a:spcBef>
              <a:spcAft>
                <a:spcPts val="0"/>
              </a:spcAft>
              <a:buClr>
                <a:schemeClr val="dk1"/>
              </a:buClr>
              <a:buSzPts val="1100"/>
              <a:buFont typeface="Arial"/>
              <a:buNone/>
            </a:pPr>
            <a:r>
              <a:rPr lang="en-US" sz="1300">
                <a:solidFill>
                  <a:srgbClr val="222222"/>
                </a:solidFill>
                <a:latin typeface="Arial"/>
                <a:ea typeface="Arial"/>
                <a:cs typeface="Arial"/>
                <a:sym typeface="Arial"/>
              </a:rPr>
              <a:t>The Libraries’ Department of Research &amp; Scholarship, which is comprised of liaison and functional librarians, was restructured into teams in 2020. These teams were organized into focus areas that need more attention, and individuals within the department were assigned to the teams based on interests and skill sets. </a:t>
            </a:r>
            <a:r>
              <a:rPr lang="en-US" sz="1300">
                <a:latin typeface="Arial"/>
                <a:ea typeface="Arial"/>
                <a:cs typeface="Arial"/>
                <a:sym typeface="Arial"/>
              </a:rPr>
              <a:t> </a:t>
            </a:r>
            <a:endParaRPr sz="1300">
              <a:latin typeface="Arial"/>
              <a:ea typeface="Arial"/>
              <a:cs typeface="Arial"/>
              <a:sym typeface="Arial"/>
            </a:endParaRPr>
          </a:p>
          <a:p>
            <a:pPr indent="0" lvl="0" marL="0" rtl="0" algn="l">
              <a:spcBef>
                <a:spcPts val="1200"/>
              </a:spcBef>
              <a:spcAft>
                <a:spcPts val="0"/>
              </a:spcAft>
              <a:buNone/>
            </a:pPr>
            <a:r>
              <a:t/>
            </a:r>
            <a:endParaRPr sz="1300">
              <a:solidFill>
                <a:srgbClr val="222222"/>
              </a:solidFill>
            </a:endParaRPr>
          </a:p>
          <a:p>
            <a:pPr indent="0" lvl="0" marL="0" rtl="0" algn="l">
              <a:spcBef>
                <a:spcPts val="0"/>
              </a:spcBef>
              <a:spcAft>
                <a:spcPts val="0"/>
              </a:spcAft>
              <a:buNone/>
            </a:pPr>
            <a:br>
              <a:rPr lang="en-US" sz="2800"/>
            </a:br>
            <a:endParaRPr/>
          </a:p>
        </p:txBody>
      </p:sp>
      <p:sp>
        <p:nvSpPr>
          <p:cNvPr id="198" name="Google Shape;1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p:nvPr>
            <p:ph idx="2" type="sldImg"/>
          </p:nvPr>
        </p:nvSpPr>
        <p:spPr>
          <a:xfrm>
            <a:off x="714375" y="1160463"/>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9:notes"/>
          <p:cNvSpPr txBox="1"/>
          <p:nvPr>
            <p:ph idx="1" type="body"/>
          </p:nvPr>
        </p:nvSpPr>
        <p:spPr>
          <a:xfrm>
            <a:off x="700405" y="4470837"/>
            <a:ext cx="5603240" cy="3657957"/>
          </a:xfrm>
          <a:prstGeom prst="rect">
            <a:avLst/>
          </a:prstGeom>
          <a:noFill/>
          <a:ln>
            <a:noFill/>
          </a:ln>
        </p:spPr>
        <p:txBody>
          <a:bodyPr anchorCtr="0" anchor="t" bIns="46550" lIns="93100" spcFirstLastPara="1" rIns="93100" wrap="square" tIns="46550">
            <a:noAutofit/>
          </a:bodyPr>
          <a:lstStyle/>
          <a:p>
            <a:pPr indent="0" lvl="0" marL="0" rtl="0" algn="l">
              <a:spcBef>
                <a:spcPts val="0"/>
              </a:spcBef>
              <a:spcAft>
                <a:spcPts val="0"/>
              </a:spcAft>
              <a:buNone/>
            </a:pPr>
            <a:br>
              <a:rPr lang="en-US" sz="2800"/>
            </a:br>
            <a:r>
              <a:rPr lang="en-US" sz="1100">
                <a:latin typeface="Arial"/>
                <a:ea typeface="Arial"/>
                <a:cs typeface="Arial"/>
                <a:sym typeface="Arial"/>
              </a:rPr>
              <a:t>The Research Impact Team was originally tasked with developing knowledge and services in support of the University research enterprise. Some of the core activities that fall within our purview include: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Co-management of our RIM system (Experts@Syracuse) with the Office of Research</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Knowing the ins and outs of research systems and reporting tools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Creating easy to digest content about topics like research metrics and responsible research assessment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Assisting with the development and maintenance of researcher profiles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Reporting on University research productivity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Author affiliation data clean-up in Scopus and Web of Science, which can have a positive influence on University rankings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We also assist with grant discovery and systematic reviews </a:t>
            </a:r>
            <a:endParaRPr sz="1100">
              <a:latin typeface="Arial"/>
              <a:ea typeface="Arial"/>
              <a:cs typeface="Arial"/>
              <a:sym typeface="Arial"/>
            </a:endParaRPr>
          </a:p>
          <a:p>
            <a:pPr indent="0" lvl="0" marL="0" rtl="0" algn="l">
              <a:spcBef>
                <a:spcPts val="1200"/>
              </a:spcBef>
              <a:spcAft>
                <a:spcPts val="0"/>
              </a:spcAft>
              <a:buNone/>
            </a:pPr>
            <a:r>
              <a:t/>
            </a:r>
            <a:endParaRPr sz="2800"/>
          </a:p>
        </p:txBody>
      </p:sp>
      <p:sp>
        <p:nvSpPr>
          <p:cNvPr id="232" name="Google Shape;232;p9:notes"/>
          <p:cNvSpPr txBox="1"/>
          <p:nvPr>
            <p:ph idx="12" type="sldNum"/>
          </p:nvPr>
        </p:nvSpPr>
        <p:spPr>
          <a:xfrm>
            <a:off x="3967341" y="8823936"/>
            <a:ext cx="3035088" cy="466115"/>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1c4634a84_1_277:notes"/>
          <p:cNvSpPr/>
          <p:nvPr>
            <p:ph idx="2" type="sldImg"/>
          </p:nvPr>
        </p:nvSpPr>
        <p:spPr>
          <a:xfrm>
            <a:off x="714375" y="1160463"/>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11c4634a84_1_277:notes"/>
          <p:cNvSpPr txBox="1"/>
          <p:nvPr>
            <p:ph idx="1" type="body"/>
          </p:nvPr>
        </p:nvSpPr>
        <p:spPr>
          <a:xfrm>
            <a:off x="700405" y="4470837"/>
            <a:ext cx="5603100" cy="3657900"/>
          </a:xfrm>
          <a:prstGeom prst="rect">
            <a:avLst/>
          </a:prstGeom>
        </p:spPr>
        <p:txBody>
          <a:bodyPr anchorCtr="0" anchor="t" bIns="46550" lIns="93100" spcFirstLastPara="1" rIns="93100" wrap="square" tIns="46550">
            <a:noAutofit/>
          </a:bodyPr>
          <a:lstStyle/>
          <a:p>
            <a:pPr indent="0" lvl="0" marL="0" rtl="0" algn="l">
              <a:spcBef>
                <a:spcPts val="0"/>
              </a:spcBef>
              <a:spcAft>
                <a:spcPts val="0"/>
              </a:spcAft>
              <a:buNone/>
            </a:pPr>
            <a:r>
              <a:rPr lang="en-US"/>
              <a:t>Emily</a:t>
            </a:r>
            <a:endParaRPr/>
          </a:p>
          <a:p>
            <a:pPr indent="0" lvl="0" marL="0" rtl="0" algn="l">
              <a:lnSpc>
                <a:spcPct val="115000"/>
              </a:lnSpc>
              <a:spcBef>
                <a:spcPts val="1200"/>
              </a:spcBef>
              <a:spcAft>
                <a:spcPts val="0"/>
              </a:spcAft>
              <a:buClr>
                <a:schemeClr val="dk1"/>
              </a:buClr>
              <a:buSzPts val="1100"/>
              <a:buFont typeface="Arial"/>
              <a:buNone/>
            </a:pPr>
            <a:r>
              <a:rPr lang="en-US"/>
              <a:t>Since the creation of our team in 2020, our focus has shifted from defining services and developing shared baseline knowledge and skillsets, to outreach and marketing, establishing connections with individuals and groups on campus and beyond, and strengthening our knowledge of our systems and bibliometric best practices. As subject librarians, we each came to the team with different connections and disciplinary knowledge, but we have worked hard to develop knowledge of topics like publishing and metrics across subject areas, including the humanities and social sciences. We have also become a knowledge center for understanding how the University’s research systems and resources interact. In the future we plan to continue developing our reporting and visualization skills which is a newer area for us and perform a more in-depth campus needs assessment.</a:t>
            </a:r>
            <a:endParaRPr/>
          </a:p>
          <a:p>
            <a:pPr indent="0" lvl="0" marL="0" rtl="0" algn="l">
              <a:spcBef>
                <a:spcPts val="1200"/>
              </a:spcBef>
              <a:spcAft>
                <a:spcPts val="0"/>
              </a:spcAft>
              <a:buNone/>
            </a:pPr>
            <a:r>
              <a:t/>
            </a:r>
            <a:endParaRPr/>
          </a:p>
        </p:txBody>
      </p:sp>
      <p:sp>
        <p:nvSpPr>
          <p:cNvPr id="240" name="Google Shape;240;g111c4634a84_1_277:notes"/>
          <p:cNvSpPr txBox="1"/>
          <p:nvPr>
            <p:ph idx="12" type="sldNum"/>
          </p:nvPr>
        </p:nvSpPr>
        <p:spPr>
          <a:xfrm>
            <a:off x="3967341" y="8823936"/>
            <a:ext cx="3035100" cy="466200"/>
          </a:xfrm>
          <a:prstGeom prst="rect">
            <a:avLst/>
          </a:prstGeom>
        </p:spPr>
        <p:txBody>
          <a:bodyPr anchorCtr="0" anchor="b" bIns="46550" lIns="93100" spcFirstLastPara="1" rIns="9310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lock S (White)" showMasterSp="0"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731520" y="1883664"/>
            <a:ext cx="658368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800"/>
              <a:buFont typeface="Verdan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 type="subTitle"/>
          </p:nvPr>
        </p:nvSpPr>
        <p:spPr>
          <a:xfrm>
            <a:off x="832419" y="4974336"/>
            <a:ext cx="6583680" cy="104241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400"/>
              <a:buNone/>
              <a:defRPr sz="2400"/>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Clr>
                <a:schemeClr val="accent1"/>
              </a:buClr>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arge orange blocky &quot;S&quot; placed on the bottom right corner of the slide. " id="18" name="Google Shape;18;p35" title="Syracuse University Block S"/>
          <p:cNvPicPr preferRelativeResize="0"/>
          <p:nvPr/>
        </p:nvPicPr>
        <p:blipFill rotWithShape="1">
          <a:blip r:embed="rId2">
            <a:alphaModFix/>
          </a:blip>
          <a:srcRect b="6721" l="0" r="11376" t="-52"/>
          <a:stretch/>
        </p:blipFill>
        <p:spPr>
          <a:xfrm>
            <a:off x="7772400" y="457200"/>
            <a:ext cx="4416552" cy="6400800"/>
          </a:xfrm>
          <a:prstGeom prst="rect">
            <a:avLst/>
          </a:prstGeom>
          <a:noFill/>
          <a:ln>
            <a:noFill/>
          </a:ln>
        </p:spPr>
      </p:pic>
      <p:pic>
        <p:nvPicPr>
          <p:cNvPr descr="A picture containing drawing&#10;&#10;Description automatically generated" id="19" name="Google Shape;19;p35"/>
          <p:cNvPicPr preferRelativeResize="0"/>
          <p:nvPr/>
        </p:nvPicPr>
        <p:blipFill rotWithShape="1">
          <a:blip r:embed="rId3">
            <a:alphaModFix/>
          </a:blip>
          <a:srcRect b="0" l="0" r="0" t="0"/>
          <a:stretch/>
        </p:blipFill>
        <p:spPr>
          <a:xfrm>
            <a:off x="731520" y="457200"/>
            <a:ext cx="5312664" cy="8412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Indentation)">
  <p:cSld name="Title and Content (With Indentation)">
    <p:spTree>
      <p:nvGrpSpPr>
        <p:cNvPr id="60" name="Shape 60"/>
        <p:cNvGrpSpPr/>
        <p:nvPr/>
      </p:nvGrpSpPr>
      <p:grpSpPr>
        <a:xfrm>
          <a:off x="0" y="0"/>
          <a:ext cx="0" cy="0"/>
          <a:chOff x="0" y="0"/>
          <a:chExt cx="0" cy="0"/>
        </a:xfrm>
      </p:grpSpPr>
      <p:sp>
        <p:nvSpPr>
          <p:cNvPr id="61" name="Google Shape;61;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Clr>
                <a:schemeClr val="accent1"/>
              </a:buClr>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Subtitles" type="twoTxTwoObj">
  <p:cSld name="TWO_OBJECTS_WITH_TEXT">
    <p:spTree>
      <p:nvGrpSpPr>
        <p:cNvPr id="64" name="Shape 64"/>
        <p:cNvGrpSpPr/>
        <p:nvPr/>
      </p:nvGrpSpPr>
      <p:grpSpPr>
        <a:xfrm>
          <a:off x="0" y="0"/>
          <a:ext cx="0" cy="0"/>
          <a:chOff x="0" y="0"/>
          <a:chExt cx="0" cy="0"/>
        </a:xfrm>
      </p:grpSpPr>
      <p:sp>
        <p:nvSpPr>
          <p:cNvPr id="65" name="Google Shape;65;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400"/>
              <a:buNone/>
              <a:defRPr b="1" sz="2400"/>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1200"/>
              </a:spcBef>
              <a:spcAft>
                <a:spcPts val="0"/>
              </a:spcAft>
              <a:buSzPts val="1800"/>
              <a:buNone/>
              <a:defRPr b="1" sz="1800"/>
            </a:lvl3pPr>
            <a:lvl4pPr indent="-228600" lvl="3" marL="1828800" algn="l">
              <a:lnSpc>
                <a:spcPct val="90000"/>
              </a:lnSpc>
              <a:spcBef>
                <a:spcPts val="1200"/>
              </a:spcBef>
              <a:spcAft>
                <a:spcPts val="0"/>
              </a:spcAft>
              <a:buClr>
                <a:schemeClr val="accent1"/>
              </a:buClr>
              <a:buSzPts val="1600"/>
              <a:buNone/>
              <a:defRPr b="1" sz="1600"/>
            </a:lvl4pPr>
            <a:lvl5pPr indent="-228600" lvl="4" marL="2286000" algn="l">
              <a:lnSpc>
                <a:spcPct val="90000"/>
              </a:lnSpc>
              <a:spcBef>
                <a:spcPts val="1200"/>
              </a:spcBef>
              <a:spcAft>
                <a:spcPts val="0"/>
              </a:spcAft>
              <a:buClr>
                <a:schemeClr val="accent1"/>
              </a:buClr>
              <a:buSzPts val="1600"/>
              <a:buNone/>
              <a:defRPr b="1" sz="1600"/>
            </a:lvl5pPr>
            <a:lvl6pPr indent="-228600" lvl="5" marL="2743200" algn="l">
              <a:lnSpc>
                <a:spcPct val="90000"/>
              </a:lnSpc>
              <a:spcBef>
                <a:spcPts val="12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Clr>
                <a:schemeClr val="accent1"/>
              </a:buClr>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400"/>
              <a:buNone/>
              <a:defRPr b="1" sz="2400"/>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1200"/>
              </a:spcBef>
              <a:spcAft>
                <a:spcPts val="0"/>
              </a:spcAft>
              <a:buSzPts val="1800"/>
              <a:buNone/>
              <a:defRPr b="1" sz="1800"/>
            </a:lvl3pPr>
            <a:lvl4pPr indent="-228600" lvl="3" marL="1828800" algn="l">
              <a:lnSpc>
                <a:spcPct val="90000"/>
              </a:lnSpc>
              <a:spcBef>
                <a:spcPts val="1200"/>
              </a:spcBef>
              <a:spcAft>
                <a:spcPts val="0"/>
              </a:spcAft>
              <a:buClr>
                <a:schemeClr val="accent1"/>
              </a:buClr>
              <a:buSzPts val="1600"/>
              <a:buNone/>
              <a:defRPr b="1" sz="1600"/>
            </a:lvl4pPr>
            <a:lvl5pPr indent="-228600" lvl="4" marL="2286000" algn="l">
              <a:lnSpc>
                <a:spcPct val="90000"/>
              </a:lnSpc>
              <a:spcBef>
                <a:spcPts val="1200"/>
              </a:spcBef>
              <a:spcAft>
                <a:spcPts val="0"/>
              </a:spcAft>
              <a:buClr>
                <a:schemeClr val="accent1"/>
              </a:buClr>
              <a:buSzPts val="1600"/>
              <a:buNone/>
              <a:defRPr b="1" sz="1600"/>
            </a:lvl5pPr>
            <a:lvl6pPr indent="-228600" lvl="5" marL="2743200" algn="l">
              <a:lnSpc>
                <a:spcPct val="90000"/>
              </a:lnSpc>
              <a:spcBef>
                <a:spcPts val="12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Clr>
                <a:schemeClr val="accent1"/>
              </a:buClr>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71" name="Shape 71"/>
        <p:cNvGrpSpPr/>
        <p:nvPr/>
      </p:nvGrpSpPr>
      <p:grpSpPr>
        <a:xfrm>
          <a:off x="0" y="0"/>
          <a:ext cx="0" cy="0"/>
          <a:chOff x="0" y="0"/>
          <a:chExt cx="0" cy="0"/>
        </a:xfrm>
      </p:grpSpPr>
      <p:sp>
        <p:nvSpPr>
          <p:cNvPr id="72" name="Google Shape;7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50"/>
          <p:cNvSpPr/>
          <p:nvPr>
            <p:ph idx="2" type="pic"/>
          </p:nvPr>
        </p:nvSpPr>
        <p:spPr>
          <a:xfrm>
            <a:off x="841248" y="1828800"/>
            <a:ext cx="10515600" cy="4352544"/>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hoto (Orange)" showMasterSp="0">
  <p:cSld name="Section with Photo (Orange)">
    <p:bg>
      <p:bgPr>
        <a:solidFill>
          <a:schemeClr val="dk2"/>
        </a:solidFill>
      </p:bgPr>
    </p:bg>
    <p:spTree>
      <p:nvGrpSpPr>
        <p:cNvPr id="75" name="Shape 75"/>
        <p:cNvGrpSpPr/>
        <p:nvPr/>
      </p:nvGrpSpPr>
      <p:grpSpPr>
        <a:xfrm>
          <a:off x="0" y="0"/>
          <a:ext cx="0" cy="0"/>
          <a:chOff x="0" y="0"/>
          <a:chExt cx="0" cy="0"/>
        </a:xfrm>
      </p:grpSpPr>
      <p:sp>
        <p:nvSpPr>
          <p:cNvPr id="76" name="Google Shape;76;p51"/>
          <p:cNvSpPr txBox="1"/>
          <p:nvPr>
            <p:ph type="title"/>
          </p:nvPr>
        </p:nvSpPr>
        <p:spPr>
          <a:xfrm>
            <a:off x="704088" y="1060704"/>
            <a:ext cx="5221224"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1"/>
          <p:cNvSpPr txBox="1"/>
          <p:nvPr>
            <p:ph idx="1" type="body"/>
          </p:nvPr>
        </p:nvSpPr>
        <p:spPr>
          <a:xfrm>
            <a:off x="704088" y="4114800"/>
            <a:ext cx="5221224"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1200"/>
              </a:spcBef>
              <a:spcAft>
                <a:spcPts val="0"/>
              </a:spcAft>
              <a:buSzPts val="2000"/>
              <a:buNone/>
              <a:defRPr sz="2000">
                <a:solidFill>
                  <a:schemeClr val="lt1"/>
                </a:solidFill>
              </a:defRPr>
            </a:lvl2pPr>
            <a:lvl3pPr indent="-228600" lvl="2" marL="1371600" algn="l">
              <a:lnSpc>
                <a:spcPct val="90000"/>
              </a:lnSpc>
              <a:spcBef>
                <a:spcPts val="1200"/>
              </a:spcBef>
              <a:spcAft>
                <a:spcPts val="0"/>
              </a:spcAft>
              <a:buSzPts val="1800"/>
              <a:buNone/>
              <a:defRPr sz="1800">
                <a:solidFill>
                  <a:schemeClr val="lt1"/>
                </a:solidFill>
              </a:defRPr>
            </a:lvl3pPr>
            <a:lvl4pPr indent="-228600" lvl="3" marL="1828800" algn="l">
              <a:lnSpc>
                <a:spcPct val="90000"/>
              </a:lnSpc>
              <a:spcBef>
                <a:spcPts val="1200"/>
              </a:spcBef>
              <a:spcAft>
                <a:spcPts val="0"/>
              </a:spcAft>
              <a:buClr>
                <a:schemeClr val="lt1"/>
              </a:buClr>
              <a:buSzPts val="1600"/>
              <a:buNone/>
              <a:defRPr sz="1600">
                <a:solidFill>
                  <a:schemeClr val="lt1"/>
                </a:solidFill>
              </a:defRPr>
            </a:lvl4pPr>
            <a:lvl5pPr indent="-228600" lvl="4" marL="2286000" algn="l">
              <a:lnSpc>
                <a:spcPct val="90000"/>
              </a:lnSpc>
              <a:spcBef>
                <a:spcPts val="1200"/>
              </a:spcBef>
              <a:spcAft>
                <a:spcPts val="0"/>
              </a:spcAft>
              <a:buClr>
                <a:schemeClr val="lt1"/>
              </a:buClr>
              <a:buSzPts val="1600"/>
              <a:buNone/>
              <a:defRPr sz="1600">
                <a:solidFill>
                  <a:schemeClr val="lt1"/>
                </a:solidFill>
              </a:defRPr>
            </a:lvl5pPr>
            <a:lvl6pPr indent="-228600" lvl="5" marL="2743200" algn="l">
              <a:lnSpc>
                <a:spcPct val="90000"/>
              </a:lnSpc>
              <a:spcBef>
                <a:spcPts val="12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8" name="Google Shape;78;p51"/>
          <p:cNvSpPr/>
          <p:nvPr>
            <p:ph idx="2" type="pic"/>
          </p:nvPr>
        </p:nvSpPr>
        <p:spPr>
          <a:xfrm>
            <a:off x="6492240" y="0"/>
            <a:ext cx="5696712" cy="6858000"/>
          </a:xfrm>
          <a:prstGeom prst="rect">
            <a:avLst/>
          </a:prstGeom>
          <a:solidFill>
            <a:schemeClr val="lt1"/>
          </a:solidFill>
          <a:ln>
            <a:noFill/>
          </a:ln>
        </p:spPr>
      </p:sp>
      <p:sp>
        <p:nvSpPr>
          <p:cNvPr id="79" name="Google Shape;79;p51"/>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hoto (Navy)" showMasterSp="0">
  <p:cSld name="Section with Photo (Navy)">
    <p:bg>
      <p:bgPr>
        <a:solidFill>
          <a:schemeClr val="accent1"/>
        </a:solidFill>
      </p:bgPr>
    </p:bg>
    <p:spTree>
      <p:nvGrpSpPr>
        <p:cNvPr id="80" name="Shape 80"/>
        <p:cNvGrpSpPr/>
        <p:nvPr/>
      </p:nvGrpSpPr>
      <p:grpSpPr>
        <a:xfrm>
          <a:off x="0" y="0"/>
          <a:ext cx="0" cy="0"/>
          <a:chOff x="0" y="0"/>
          <a:chExt cx="0" cy="0"/>
        </a:xfrm>
      </p:grpSpPr>
      <p:sp>
        <p:nvSpPr>
          <p:cNvPr id="81" name="Google Shape;81;p52"/>
          <p:cNvSpPr txBox="1"/>
          <p:nvPr>
            <p:ph type="title"/>
          </p:nvPr>
        </p:nvSpPr>
        <p:spPr>
          <a:xfrm>
            <a:off x="704088" y="1060704"/>
            <a:ext cx="5221224"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2"/>
          <p:cNvSpPr txBox="1"/>
          <p:nvPr>
            <p:ph idx="1" type="body"/>
          </p:nvPr>
        </p:nvSpPr>
        <p:spPr>
          <a:xfrm>
            <a:off x="704088" y="4114800"/>
            <a:ext cx="5221224"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1200"/>
              </a:spcBef>
              <a:spcAft>
                <a:spcPts val="0"/>
              </a:spcAft>
              <a:buSzPts val="2000"/>
              <a:buNone/>
              <a:defRPr sz="2000">
                <a:solidFill>
                  <a:schemeClr val="lt1"/>
                </a:solidFill>
              </a:defRPr>
            </a:lvl2pPr>
            <a:lvl3pPr indent="-228600" lvl="2" marL="1371600" algn="l">
              <a:lnSpc>
                <a:spcPct val="90000"/>
              </a:lnSpc>
              <a:spcBef>
                <a:spcPts val="1200"/>
              </a:spcBef>
              <a:spcAft>
                <a:spcPts val="0"/>
              </a:spcAft>
              <a:buSzPts val="1800"/>
              <a:buNone/>
              <a:defRPr sz="1800">
                <a:solidFill>
                  <a:schemeClr val="lt1"/>
                </a:solidFill>
              </a:defRPr>
            </a:lvl3pPr>
            <a:lvl4pPr indent="-228600" lvl="3" marL="1828800" algn="l">
              <a:lnSpc>
                <a:spcPct val="90000"/>
              </a:lnSpc>
              <a:spcBef>
                <a:spcPts val="1200"/>
              </a:spcBef>
              <a:spcAft>
                <a:spcPts val="0"/>
              </a:spcAft>
              <a:buClr>
                <a:schemeClr val="lt1"/>
              </a:buClr>
              <a:buSzPts val="1600"/>
              <a:buNone/>
              <a:defRPr sz="1600">
                <a:solidFill>
                  <a:schemeClr val="lt1"/>
                </a:solidFill>
              </a:defRPr>
            </a:lvl4pPr>
            <a:lvl5pPr indent="-228600" lvl="4" marL="2286000" algn="l">
              <a:lnSpc>
                <a:spcPct val="90000"/>
              </a:lnSpc>
              <a:spcBef>
                <a:spcPts val="1200"/>
              </a:spcBef>
              <a:spcAft>
                <a:spcPts val="0"/>
              </a:spcAft>
              <a:buClr>
                <a:schemeClr val="lt1"/>
              </a:buClr>
              <a:buSzPts val="1600"/>
              <a:buNone/>
              <a:defRPr sz="1600">
                <a:solidFill>
                  <a:schemeClr val="lt1"/>
                </a:solidFill>
              </a:defRPr>
            </a:lvl5pPr>
            <a:lvl6pPr indent="-228600" lvl="5" marL="2743200" algn="l">
              <a:lnSpc>
                <a:spcPct val="90000"/>
              </a:lnSpc>
              <a:spcBef>
                <a:spcPts val="12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83" name="Google Shape;83;p52"/>
          <p:cNvSpPr/>
          <p:nvPr>
            <p:ph idx="2" type="pic"/>
          </p:nvPr>
        </p:nvSpPr>
        <p:spPr>
          <a:xfrm>
            <a:off x="6492240" y="0"/>
            <a:ext cx="5696712" cy="6858000"/>
          </a:xfrm>
          <a:prstGeom prst="rect">
            <a:avLst/>
          </a:prstGeom>
          <a:solidFill>
            <a:schemeClr val="lt1"/>
          </a:solidFill>
          <a:ln>
            <a:noFill/>
          </a:ln>
        </p:spPr>
      </p:sp>
      <p:sp>
        <p:nvSpPr>
          <p:cNvPr id="84" name="Google Shape;84;p5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range)" showMasterSp="0" type="secHead">
  <p:cSld name="SECTION_HEADER">
    <p:bg>
      <p:bgPr>
        <a:solidFill>
          <a:schemeClr val="dk2"/>
        </a:solidFill>
      </p:bgPr>
    </p:bg>
    <p:spTree>
      <p:nvGrpSpPr>
        <p:cNvPr id="85" name="Shape 85"/>
        <p:cNvGrpSpPr/>
        <p:nvPr/>
      </p:nvGrpSpPr>
      <p:grpSpPr>
        <a:xfrm>
          <a:off x="0" y="0"/>
          <a:ext cx="0" cy="0"/>
          <a:chOff x="0" y="0"/>
          <a:chExt cx="0" cy="0"/>
        </a:xfrm>
      </p:grpSpPr>
      <p:sp>
        <p:nvSpPr>
          <p:cNvPr id="86" name="Google Shape;86;p53"/>
          <p:cNvSpPr txBox="1"/>
          <p:nvPr>
            <p:ph type="title"/>
          </p:nvPr>
        </p:nvSpPr>
        <p:spPr>
          <a:xfrm>
            <a:off x="831850" y="3840480"/>
            <a:ext cx="10515600" cy="13624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53"/>
          <p:cNvSpPr txBox="1"/>
          <p:nvPr>
            <p:ph idx="1" type="body"/>
          </p:nvPr>
        </p:nvSpPr>
        <p:spPr>
          <a:xfrm>
            <a:off x="831850" y="5358384"/>
            <a:ext cx="10515600" cy="7223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1200"/>
              </a:spcBef>
              <a:spcAft>
                <a:spcPts val="0"/>
              </a:spcAft>
              <a:buSzPts val="2000"/>
              <a:buNone/>
              <a:defRPr sz="2000">
                <a:solidFill>
                  <a:schemeClr val="lt1"/>
                </a:solidFill>
              </a:defRPr>
            </a:lvl2pPr>
            <a:lvl3pPr indent="-228600" lvl="2" marL="1371600" algn="l">
              <a:lnSpc>
                <a:spcPct val="90000"/>
              </a:lnSpc>
              <a:spcBef>
                <a:spcPts val="1200"/>
              </a:spcBef>
              <a:spcAft>
                <a:spcPts val="0"/>
              </a:spcAft>
              <a:buSzPts val="1800"/>
              <a:buNone/>
              <a:defRPr sz="1800">
                <a:solidFill>
                  <a:schemeClr val="lt1"/>
                </a:solidFill>
              </a:defRPr>
            </a:lvl3pPr>
            <a:lvl4pPr indent="-228600" lvl="3" marL="1828800" algn="l">
              <a:lnSpc>
                <a:spcPct val="90000"/>
              </a:lnSpc>
              <a:spcBef>
                <a:spcPts val="1200"/>
              </a:spcBef>
              <a:spcAft>
                <a:spcPts val="0"/>
              </a:spcAft>
              <a:buClr>
                <a:schemeClr val="lt1"/>
              </a:buClr>
              <a:buSzPts val="1600"/>
              <a:buNone/>
              <a:defRPr sz="1600">
                <a:solidFill>
                  <a:schemeClr val="lt1"/>
                </a:solidFill>
              </a:defRPr>
            </a:lvl4pPr>
            <a:lvl5pPr indent="-228600" lvl="4" marL="2286000" algn="l">
              <a:lnSpc>
                <a:spcPct val="90000"/>
              </a:lnSpc>
              <a:spcBef>
                <a:spcPts val="1200"/>
              </a:spcBef>
              <a:spcAft>
                <a:spcPts val="0"/>
              </a:spcAft>
              <a:buClr>
                <a:schemeClr val="lt1"/>
              </a:buClr>
              <a:buSzPts val="1600"/>
              <a:buNone/>
              <a:defRPr sz="1600">
                <a:solidFill>
                  <a:schemeClr val="lt1"/>
                </a:solidFill>
              </a:defRPr>
            </a:lvl5pPr>
            <a:lvl6pPr indent="-228600" lvl="5" marL="2743200" algn="l">
              <a:lnSpc>
                <a:spcPct val="90000"/>
              </a:lnSpc>
              <a:spcBef>
                <a:spcPts val="12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88" name="Google Shape;88;p53"/>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Navy)" showMasterSp="0">
  <p:cSld name="Section (Navy)">
    <p:bg>
      <p:bgPr>
        <a:solidFill>
          <a:schemeClr val="accent1"/>
        </a:solidFill>
      </p:bgPr>
    </p:bg>
    <p:spTree>
      <p:nvGrpSpPr>
        <p:cNvPr id="89" name="Shape 89"/>
        <p:cNvGrpSpPr/>
        <p:nvPr/>
      </p:nvGrpSpPr>
      <p:grpSpPr>
        <a:xfrm>
          <a:off x="0" y="0"/>
          <a:ext cx="0" cy="0"/>
          <a:chOff x="0" y="0"/>
          <a:chExt cx="0" cy="0"/>
        </a:xfrm>
      </p:grpSpPr>
      <p:sp>
        <p:nvSpPr>
          <p:cNvPr id="90" name="Google Shape;90;p54"/>
          <p:cNvSpPr txBox="1"/>
          <p:nvPr>
            <p:ph type="title"/>
          </p:nvPr>
        </p:nvSpPr>
        <p:spPr>
          <a:xfrm>
            <a:off x="831850" y="3840480"/>
            <a:ext cx="10515600" cy="13624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4"/>
          <p:cNvSpPr txBox="1"/>
          <p:nvPr>
            <p:ph idx="1" type="body"/>
          </p:nvPr>
        </p:nvSpPr>
        <p:spPr>
          <a:xfrm>
            <a:off x="831850" y="5358384"/>
            <a:ext cx="10515600" cy="7223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1200"/>
              </a:spcBef>
              <a:spcAft>
                <a:spcPts val="0"/>
              </a:spcAft>
              <a:buSzPts val="2000"/>
              <a:buNone/>
              <a:defRPr sz="2000">
                <a:solidFill>
                  <a:schemeClr val="lt1"/>
                </a:solidFill>
              </a:defRPr>
            </a:lvl2pPr>
            <a:lvl3pPr indent="-228600" lvl="2" marL="1371600" algn="l">
              <a:lnSpc>
                <a:spcPct val="90000"/>
              </a:lnSpc>
              <a:spcBef>
                <a:spcPts val="1200"/>
              </a:spcBef>
              <a:spcAft>
                <a:spcPts val="0"/>
              </a:spcAft>
              <a:buSzPts val="1800"/>
              <a:buNone/>
              <a:defRPr sz="1800">
                <a:solidFill>
                  <a:schemeClr val="lt1"/>
                </a:solidFill>
              </a:defRPr>
            </a:lvl3pPr>
            <a:lvl4pPr indent="-228600" lvl="3" marL="1828800" algn="l">
              <a:lnSpc>
                <a:spcPct val="90000"/>
              </a:lnSpc>
              <a:spcBef>
                <a:spcPts val="1200"/>
              </a:spcBef>
              <a:spcAft>
                <a:spcPts val="0"/>
              </a:spcAft>
              <a:buClr>
                <a:schemeClr val="lt1"/>
              </a:buClr>
              <a:buSzPts val="1600"/>
              <a:buNone/>
              <a:defRPr sz="1600">
                <a:solidFill>
                  <a:schemeClr val="lt1"/>
                </a:solidFill>
              </a:defRPr>
            </a:lvl4pPr>
            <a:lvl5pPr indent="-228600" lvl="4" marL="2286000" algn="l">
              <a:lnSpc>
                <a:spcPct val="90000"/>
              </a:lnSpc>
              <a:spcBef>
                <a:spcPts val="1200"/>
              </a:spcBef>
              <a:spcAft>
                <a:spcPts val="0"/>
              </a:spcAft>
              <a:buClr>
                <a:schemeClr val="lt1"/>
              </a:buClr>
              <a:buSzPts val="1600"/>
              <a:buNone/>
              <a:defRPr sz="1600">
                <a:solidFill>
                  <a:schemeClr val="lt1"/>
                </a:solidFill>
              </a:defRPr>
            </a:lvl5pPr>
            <a:lvl6pPr indent="-228600" lvl="5" marL="2743200" algn="l">
              <a:lnSpc>
                <a:spcPct val="90000"/>
              </a:lnSpc>
              <a:spcBef>
                <a:spcPts val="12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92" name="Google Shape;92;p54"/>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Orange)" showMasterSp="0">
  <p:cSld name="Closing Slide (Orange)">
    <p:bg>
      <p:bgPr>
        <a:solidFill>
          <a:schemeClr val="dk2"/>
        </a:solidFill>
      </p:bgPr>
    </p:bg>
    <p:spTree>
      <p:nvGrpSpPr>
        <p:cNvPr id="93" name="Shape 93"/>
        <p:cNvGrpSpPr/>
        <p:nvPr/>
      </p:nvGrpSpPr>
      <p:grpSpPr>
        <a:xfrm>
          <a:off x="0" y="0"/>
          <a:ext cx="0" cy="0"/>
          <a:chOff x="0" y="0"/>
          <a:chExt cx="0" cy="0"/>
        </a:xfrm>
      </p:grpSpPr>
      <p:sp>
        <p:nvSpPr>
          <p:cNvPr descr="This rectangle is a decorative element that becomes a white background for the orange logo at the top left of the slide. " id="94" name="Google Shape;94;p55" title="Decorative Background"/>
          <p:cNvSpPr/>
          <p:nvPr/>
        </p:nvSpPr>
        <p:spPr>
          <a:xfrm>
            <a:off x="0" y="0"/>
            <a:ext cx="12191999" cy="1188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A picture containing drawing&#10;&#10;Description automatically generated" id="95" name="Google Shape;95;p55"/>
          <p:cNvPicPr preferRelativeResize="0"/>
          <p:nvPr/>
        </p:nvPicPr>
        <p:blipFill rotWithShape="1">
          <a:blip r:embed="rId2">
            <a:alphaModFix/>
          </a:blip>
          <a:srcRect b="0" l="0" r="0" t="0"/>
          <a:stretch/>
        </p:blipFill>
        <p:spPr>
          <a:xfrm>
            <a:off x="696058" y="365760"/>
            <a:ext cx="3407030" cy="539496"/>
          </a:xfrm>
          <a:prstGeom prst="rect">
            <a:avLst/>
          </a:prstGeom>
          <a:noFill/>
          <a:ln>
            <a:noFill/>
          </a:ln>
        </p:spPr>
      </p:pic>
      <p:sp>
        <p:nvSpPr>
          <p:cNvPr id="96" name="Google Shape;96;p55"/>
          <p:cNvSpPr txBox="1"/>
          <p:nvPr>
            <p:ph type="title"/>
          </p:nvPr>
        </p:nvSpPr>
        <p:spPr>
          <a:xfrm>
            <a:off x="3355848" y="2779776"/>
            <a:ext cx="5486400" cy="1737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5"/>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Navy)" showMasterSp="0">
  <p:cSld name="Closing Slide (Navy)">
    <p:bg>
      <p:bgPr>
        <a:solidFill>
          <a:schemeClr val="accent1"/>
        </a:solidFill>
      </p:bgPr>
    </p:bg>
    <p:spTree>
      <p:nvGrpSpPr>
        <p:cNvPr id="98" name="Shape 98"/>
        <p:cNvGrpSpPr/>
        <p:nvPr/>
      </p:nvGrpSpPr>
      <p:grpSpPr>
        <a:xfrm>
          <a:off x="0" y="0"/>
          <a:ext cx="0" cy="0"/>
          <a:chOff x="0" y="0"/>
          <a:chExt cx="0" cy="0"/>
        </a:xfrm>
      </p:grpSpPr>
      <p:sp>
        <p:nvSpPr>
          <p:cNvPr descr="This rectangle is a decorative element that becomes a white background for the orange logo at the top left of the slide. " id="99" name="Google Shape;99;p56" title="Decorative Background"/>
          <p:cNvSpPr/>
          <p:nvPr/>
        </p:nvSpPr>
        <p:spPr>
          <a:xfrm>
            <a:off x="0" y="0"/>
            <a:ext cx="12191999" cy="1188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A picture containing drawing&#10;&#10;Description automatically generated" id="100" name="Google Shape;100;p56"/>
          <p:cNvPicPr preferRelativeResize="0"/>
          <p:nvPr/>
        </p:nvPicPr>
        <p:blipFill rotWithShape="1">
          <a:blip r:embed="rId2">
            <a:alphaModFix/>
          </a:blip>
          <a:srcRect b="0" l="0" r="0" t="0"/>
          <a:stretch/>
        </p:blipFill>
        <p:spPr>
          <a:xfrm>
            <a:off x="696058" y="365760"/>
            <a:ext cx="3407030" cy="539496"/>
          </a:xfrm>
          <a:prstGeom prst="rect">
            <a:avLst/>
          </a:prstGeom>
          <a:noFill/>
          <a:ln>
            <a:noFill/>
          </a:ln>
        </p:spPr>
      </p:pic>
      <p:sp>
        <p:nvSpPr>
          <p:cNvPr id="101" name="Google Shape;101;p56"/>
          <p:cNvSpPr txBox="1"/>
          <p:nvPr>
            <p:ph type="title"/>
          </p:nvPr>
        </p:nvSpPr>
        <p:spPr>
          <a:xfrm>
            <a:off x="3355848" y="2779776"/>
            <a:ext cx="5486400" cy="1737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56"/>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with Laurel (Orange)" showMasterSp="0">
  <p:cSld name="Closing Slide with Laurel (Orange)">
    <p:bg>
      <p:bgPr>
        <a:solidFill>
          <a:schemeClr val="dk2"/>
        </a:solidFill>
      </p:bgPr>
    </p:bg>
    <p:spTree>
      <p:nvGrpSpPr>
        <p:cNvPr id="103" name="Shape 103"/>
        <p:cNvGrpSpPr/>
        <p:nvPr/>
      </p:nvGrpSpPr>
      <p:grpSpPr>
        <a:xfrm>
          <a:off x="0" y="0"/>
          <a:ext cx="0" cy="0"/>
          <a:chOff x="0" y="0"/>
          <a:chExt cx="0" cy="0"/>
        </a:xfrm>
      </p:grpSpPr>
      <p:sp>
        <p:nvSpPr>
          <p:cNvPr id="104" name="Google Shape;104;p57"/>
          <p:cNvSpPr txBox="1"/>
          <p:nvPr>
            <p:ph type="title"/>
          </p:nvPr>
        </p:nvSpPr>
        <p:spPr>
          <a:xfrm>
            <a:off x="731520" y="2743200"/>
            <a:ext cx="5486400" cy="1737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e laurel from the Syracuse University seal is cropped to fit the right side of the slide. The laurel consists of a series of leaves in an arch. The laurel is white on top of an orange background." id="105" name="Google Shape;105;p57" title="Syracuse University Laurel"/>
          <p:cNvPicPr preferRelativeResize="0"/>
          <p:nvPr/>
        </p:nvPicPr>
        <p:blipFill rotWithShape="1">
          <a:blip r:embed="rId2">
            <a:alphaModFix/>
          </a:blip>
          <a:srcRect b="23975" l="-17" r="69128" t="19247"/>
          <a:stretch/>
        </p:blipFill>
        <p:spPr>
          <a:xfrm>
            <a:off x="8339328" y="0"/>
            <a:ext cx="3849624" cy="6858000"/>
          </a:xfrm>
          <a:prstGeom prst="rect">
            <a:avLst/>
          </a:prstGeom>
          <a:noFill/>
          <a:ln>
            <a:noFill/>
          </a:ln>
        </p:spPr>
      </p:pic>
      <p:pic>
        <p:nvPicPr>
          <p:cNvPr descr="A close up of a logo&#10;&#10;Description automatically generated" id="106" name="Google Shape;106;p57"/>
          <p:cNvPicPr preferRelativeResize="0"/>
          <p:nvPr/>
        </p:nvPicPr>
        <p:blipFill rotWithShape="1">
          <a:blip r:embed="rId3">
            <a:alphaModFix/>
          </a:blip>
          <a:srcRect b="0" l="0" r="0" t="0"/>
          <a:stretch/>
        </p:blipFill>
        <p:spPr>
          <a:xfrm>
            <a:off x="731520" y="457200"/>
            <a:ext cx="4035560" cy="771146"/>
          </a:xfrm>
          <a:prstGeom prst="rect">
            <a:avLst/>
          </a:prstGeom>
          <a:noFill/>
          <a:ln>
            <a:noFill/>
          </a:ln>
        </p:spPr>
      </p:pic>
      <p:sp>
        <p:nvSpPr>
          <p:cNvPr id="107" name="Google Shape;107;p57"/>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Indentation)" type="obj">
  <p:cSld name="OBJECT">
    <p:spTree>
      <p:nvGrpSpPr>
        <p:cNvPr id="20" name="Shape 20"/>
        <p:cNvGrpSpPr/>
        <p:nvPr/>
      </p:nvGrpSpPr>
      <p:grpSpPr>
        <a:xfrm>
          <a:off x="0" y="0"/>
          <a:ext cx="0" cy="0"/>
          <a:chOff x="0" y="0"/>
          <a:chExt cx="0" cy="0"/>
        </a:xfrm>
      </p:grpSpPr>
      <p:sp>
        <p:nvSpPr>
          <p:cNvPr id="21" name="Google Shape;2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800"/>
              <a:buFont typeface="Arial"/>
              <a:buNone/>
              <a:defRPr/>
            </a:lvl1pPr>
            <a:lvl2pPr indent="-228600" lvl="1" marL="914400" algn="l">
              <a:lnSpc>
                <a:spcPct val="90000"/>
              </a:lnSpc>
              <a:spcBef>
                <a:spcPts val="1200"/>
              </a:spcBef>
              <a:spcAft>
                <a:spcPts val="0"/>
              </a:spcAft>
              <a:buSzPts val="2400"/>
              <a:buNone/>
              <a:defRPr/>
            </a:lvl2pPr>
            <a:lvl3pPr indent="-228600" lvl="2" marL="1371600" algn="l">
              <a:lnSpc>
                <a:spcPct val="90000"/>
              </a:lnSpc>
              <a:spcBef>
                <a:spcPts val="1200"/>
              </a:spcBef>
              <a:spcAft>
                <a:spcPts val="0"/>
              </a:spcAft>
              <a:buSzPts val="2400"/>
              <a:buNone/>
              <a:defRPr/>
            </a:lvl3pPr>
            <a:lvl4pPr indent="-228600" lvl="3" marL="1828800" algn="l">
              <a:lnSpc>
                <a:spcPct val="90000"/>
              </a:lnSpc>
              <a:spcBef>
                <a:spcPts val="1200"/>
              </a:spcBef>
              <a:spcAft>
                <a:spcPts val="0"/>
              </a:spcAft>
              <a:buClr>
                <a:schemeClr val="accent1"/>
              </a:buClr>
              <a:buSzPts val="2000"/>
              <a:buNone/>
              <a:defRPr/>
            </a:lvl4pPr>
            <a:lvl5pPr indent="-228600" lvl="4" marL="2286000" algn="l">
              <a:lnSpc>
                <a:spcPct val="90000"/>
              </a:lnSpc>
              <a:spcBef>
                <a:spcPts val="1200"/>
              </a:spcBef>
              <a:spcAft>
                <a:spcPts val="0"/>
              </a:spcAft>
              <a:buClr>
                <a:schemeClr val="accent1"/>
              </a:buClr>
              <a:buSzPts val="2000"/>
              <a:buNone/>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with Laurel (Navy)" showMasterSp="0">
  <p:cSld name="Closing Slide with Laurel (Navy)">
    <p:bg>
      <p:bgPr>
        <a:solidFill>
          <a:schemeClr val="accent1"/>
        </a:solidFill>
      </p:bgPr>
    </p:bg>
    <p:spTree>
      <p:nvGrpSpPr>
        <p:cNvPr id="108" name="Shape 108"/>
        <p:cNvGrpSpPr/>
        <p:nvPr/>
      </p:nvGrpSpPr>
      <p:grpSpPr>
        <a:xfrm>
          <a:off x="0" y="0"/>
          <a:ext cx="0" cy="0"/>
          <a:chOff x="0" y="0"/>
          <a:chExt cx="0" cy="0"/>
        </a:xfrm>
      </p:grpSpPr>
      <p:sp>
        <p:nvSpPr>
          <p:cNvPr id="109" name="Google Shape;109;p58"/>
          <p:cNvSpPr txBox="1"/>
          <p:nvPr>
            <p:ph type="title"/>
          </p:nvPr>
        </p:nvSpPr>
        <p:spPr>
          <a:xfrm>
            <a:off x="740664" y="2743200"/>
            <a:ext cx="5486400" cy="1737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e laurel from the Syracuse University seal is cropped to fit the right side of the slide. The laurel consists of a series of leaves in an arch. The laurel is white on top of an orange background." id="110" name="Google Shape;110;p58" title="Syracuse University Laurel"/>
          <p:cNvPicPr preferRelativeResize="0"/>
          <p:nvPr/>
        </p:nvPicPr>
        <p:blipFill rotWithShape="1">
          <a:blip r:embed="rId2">
            <a:alphaModFix/>
          </a:blip>
          <a:srcRect b="23975" l="-17" r="69128" t="19247"/>
          <a:stretch/>
        </p:blipFill>
        <p:spPr>
          <a:xfrm>
            <a:off x="8339328" y="0"/>
            <a:ext cx="3849624" cy="6858000"/>
          </a:xfrm>
          <a:prstGeom prst="rect">
            <a:avLst/>
          </a:prstGeom>
          <a:noFill/>
          <a:ln>
            <a:noFill/>
          </a:ln>
        </p:spPr>
      </p:pic>
      <p:pic>
        <p:nvPicPr>
          <p:cNvPr descr="A picture containing plate&#10;&#10;Description automatically generated" id="111" name="Google Shape;111;p58"/>
          <p:cNvPicPr preferRelativeResize="0"/>
          <p:nvPr/>
        </p:nvPicPr>
        <p:blipFill rotWithShape="1">
          <a:blip r:embed="rId3">
            <a:alphaModFix/>
          </a:blip>
          <a:srcRect b="0" l="0" r="0" t="0"/>
          <a:stretch/>
        </p:blipFill>
        <p:spPr>
          <a:xfrm>
            <a:off x="740664" y="457200"/>
            <a:ext cx="4035560" cy="771146"/>
          </a:xfrm>
          <a:prstGeom prst="rect">
            <a:avLst/>
          </a:prstGeom>
          <a:noFill/>
          <a:ln>
            <a:noFill/>
          </a:ln>
        </p:spPr>
      </p:pic>
      <p:sp>
        <p:nvSpPr>
          <p:cNvPr id="112" name="Google Shape;112;p58"/>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120" name="Shape 120"/>
        <p:cNvGrpSpPr/>
        <p:nvPr/>
      </p:nvGrpSpPr>
      <p:grpSpPr>
        <a:xfrm>
          <a:off x="0" y="0"/>
          <a:ext cx="0" cy="0"/>
          <a:chOff x="0" y="0"/>
          <a:chExt cx="0" cy="0"/>
        </a:xfrm>
      </p:grpSpPr>
      <p:sp>
        <p:nvSpPr>
          <p:cNvPr id="121" name="Google Shape;121;p38"/>
          <p:cNvSpPr txBox="1"/>
          <p:nvPr>
            <p:ph type="title"/>
          </p:nvPr>
        </p:nvSpPr>
        <p:spPr>
          <a:xfrm>
            <a:off x="838200" y="365125"/>
            <a:ext cx="10515600" cy="1325563"/>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dk2"/>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8"/>
          <p:cNvSpPr txBox="1"/>
          <p:nvPr>
            <p:ph idx="1" type="body"/>
          </p:nvPr>
        </p:nvSpPr>
        <p:spPr>
          <a:xfrm>
            <a:off x="838200" y="1825625"/>
            <a:ext cx="10515600" cy="4351338"/>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0"/>
              </a:spcBef>
              <a:spcAft>
                <a:spcPts val="0"/>
              </a:spcAft>
              <a:buSzPts val="2800"/>
              <a:buNone/>
              <a:defRPr/>
            </a:lvl1pPr>
            <a:lvl2pPr indent="-228600" lvl="1" marL="914400" algn="l">
              <a:lnSpc>
                <a:spcPct val="90000"/>
              </a:lnSpc>
              <a:spcBef>
                <a:spcPts val="1200"/>
              </a:spcBef>
              <a:spcAft>
                <a:spcPts val="0"/>
              </a:spcAft>
              <a:buSzPts val="2400"/>
              <a:buNone/>
              <a:defRPr/>
            </a:lvl2pPr>
            <a:lvl3pPr indent="-228600" lvl="2" marL="1371600" algn="l">
              <a:lnSpc>
                <a:spcPct val="90000"/>
              </a:lnSpc>
              <a:spcBef>
                <a:spcPts val="1200"/>
              </a:spcBef>
              <a:spcAft>
                <a:spcPts val="0"/>
              </a:spcAft>
              <a:buSzPts val="2400"/>
              <a:buNone/>
              <a:defRPr/>
            </a:lvl3pPr>
            <a:lvl4pPr indent="-228600" lvl="3" marL="1828800" algn="l">
              <a:lnSpc>
                <a:spcPct val="90000"/>
              </a:lnSpc>
              <a:spcBef>
                <a:spcPts val="1200"/>
              </a:spcBef>
              <a:spcAft>
                <a:spcPts val="0"/>
              </a:spcAft>
              <a:buSzPts val="2000"/>
              <a:buNone/>
              <a:defRPr/>
            </a:lvl4pPr>
            <a:lvl5pPr indent="-228600" lvl="4" marL="2286000" algn="l">
              <a:lnSpc>
                <a:spcPct val="90000"/>
              </a:lnSpc>
              <a:spcBef>
                <a:spcPts val="1200"/>
              </a:spcBef>
              <a:spcAft>
                <a:spcPts val="0"/>
              </a:spcAft>
              <a:buClr>
                <a:schemeClr val="accent1"/>
              </a:buClr>
              <a:buSzPts val="2000"/>
              <a:buNone/>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24" name="Shape 124"/>
        <p:cNvGrpSpPr/>
        <p:nvPr/>
      </p:nvGrpSpPr>
      <p:grpSpPr>
        <a:xfrm>
          <a:off x="0" y="0"/>
          <a:ext cx="0" cy="0"/>
          <a:chOff x="0" y="0"/>
          <a:chExt cx="0" cy="0"/>
        </a:xfrm>
      </p:grpSpPr>
      <p:sp>
        <p:nvSpPr>
          <p:cNvPr id="125" name="Google Shape;125;p40"/>
          <p:cNvSpPr txBox="1"/>
          <p:nvPr>
            <p:ph type="title"/>
          </p:nvPr>
        </p:nvSpPr>
        <p:spPr>
          <a:xfrm>
            <a:off x="838200" y="365125"/>
            <a:ext cx="10515600" cy="1325563"/>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0"/>
          <p:cNvSpPr txBox="1"/>
          <p:nvPr>
            <p:ph idx="1" type="body"/>
          </p:nvPr>
        </p:nvSpPr>
        <p:spPr>
          <a:xfrm>
            <a:off x="838200" y="1825625"/>
            <a:ext cx="5181600" cy="4351338"/>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0"/>
          <p:cNvSpPr txBox="1"/>
          <p:nvPr>
            <p:ph idx="2" type="body"/>
          </p:nvPr>
        </p:nvSpPr>
        <p:spPr>
          <a:xfrm>
            <a:off x="6172200" y="1825625"/>
            <a:ext cx="5181600" cy="4351338"/>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129" name="Shape 129"/>
        <p:cNvGrpSpPr/>
        <p:nvPr/>
      </p:nvGrpSpPr>
      <p:grpSpPr>
        <a:xfrm>
          <a:off x="0" y="0"/>
          <a:ext cx="0" cy="0"/>
          <a:chOff x="0" y="0"/>
          <a:chExt cx="0" cy="0"/>
        </a:xfrm>
      </p:grpSpPr>
      <p:sp>
        <p:nvSpPr>
          <p:cNvPr id="130" name="Google Shape;130;p41"/>
          <p:cNvSpPr txBox="1"/>
          <p:nvPr>
            <p:ph type="title"/>
          </p:nvPr>
        </p:nvSpPr>
        <p:spPr>
          <a:xfrm>
            <a:off x="838200" y="365125"/>
            <a:ext cx="10515600" cy="1325563"/>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1"/>
          <p:cNvSpPr txBox="1"/>
          <p:nvPr>
            <p:ph idx="1" type="body"/>
          </p:nvPr>
        </p:nvSpPr>
        <p:spPr>
          <a:xfrm>
            <a:off x="838200" y="1825625"/>
            <a:ext cx="10515600" cy="4351338"/>
          </a:xfrm>
          <a:prstGeom prst="rect">
            <a:avLst/>
          </a:prstGeom>
          <a:noFill/>
          <a:ln>
            <a:noFill/>
          </a:ln>
        </p:spPr>
        <p:txBody>
          <a:bodyPr anchorCtr="0" anchor="t" bIns="45700" lIns="0" spcFirstLastPara="1" rIns="0" wrap="square" tIns="45700">
            <a:normAutofit/>
          </a:bodyPr>
          <a:lstStyle>
            <a:lvl1pPr indent="-406400" lvl="0" marL="457200" algn="l">
              <a:lnSpc>
                <a:spcPct val="90000"/>
              </a:lnSpc>
              <a:spcBef>
                <a:spcPts val="0"/>
              </a:spcBef>
              <a:spcAft>
                <a:spcPts val="0"/>
              </a:spcAft>
              <a:buSzPts val="2800"/>
              <a:buChar char="•"/>
              <a:defRPr sz="2800"/>
            </a:lvl1pPr>
            <a:lvl2pPr indent="-381000" lvl="1" marL="914400" algn="l">
              <a:lnSpc>
                <a:spcPct val="90000"/>
              </a:lnSpc>
              <a:spcBef>
                <a:spcPts val="1200"/>
              </a:spcBef>
              <a:spcAft>
                <a:spcPts val="0"/>
              </a:spcAft>
              <a:buSzPts val="2400"/>
              <a:buChar char="–"/>
              <a:defRPr sz="2400"/>
            </a:lvl2pPr>
            <a:lvl3pPr indent="-381000" lvl="2" marL="1371600" algn="l">
              <a:lnSpc>
                <a:spcPct val="90000"/>
              </a:lnSpc>
              <a:spcBef>
                <a:spcPts val="1200"/>
              </a:spcBef>
              <a:spcAft>
                <a:spcPts val="0"/>
              </a:spcAft>
              <a:buSzPts val="2400"/>
              <a:buChar char="▪"/>
              <a:defRPr sz="2400"/>
            </a:lvl3pPr>
            <a:lvl4pPr indent="-355600" lvl="3" marL="1828800" algn="l">
              <a:lnSpc>
                <a:spcPct val="90000"/>
              </a:lnSpc>
              <a:spcBef>
                <a:spcPts val="1200"/>
              </a:spcBef>
              <a:spcAft>
                <a:spcPts val="0"/>
              </a:spcAft>
              <a:buSzPts val="2000"/>
              <a:buChar char="–"/>
              <a:defRPr sz="2000"/>
            </a:lvl4pPr>
            <a:lvl5pPr indent="-355600" lvl="4" marL="2286000" algn="l">
              <a:lnSpc>
                <a:spcPct val="90000"/>
              </a:lnSpc>
              <a:spcBef>
                <a:spcPts val="1200"/>
              </a:spcBef>
              <a:spcAft>
                <a:spcPts val="0"/>
              </a:spcAft>
              <a:buClr>
                <a:schemeClr val="accent1"/>
              </a:buClr>
              <a:buSzPts val="2000"/>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3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64652"/>
              </a:buClr>
              <a:buSzPts val="2400"/>
              <a:buFont typeface="Calibri"/>
              <a:buNone/>
              <a:defRPr sz="2800">
                <a:solidFill>
                  <a:srgbClr val="364652"/>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3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20040" lvl="0" marL="457200" algn="l">
              <a:lnSpc>
                <a:spcPct val="100000"/>
              </a:lnSpc>
              <a:spcBef>
                <a:spcPts val="0"/>
              </a:spcBef>
              <a:spcAft>
                <a:spcPts val="0"/>
              </a:spcAft>
              <a:buSzPts val="1440"/>
              <a:buChar char="●"/>
              <a:defRPr sz="2400">
                <a:latin typeface="Calibri"/>
                <a:ea typeface="Calibri"/>
                <a:cs typeface="Calibri"/>
                <a:sym typeface="Calibri"/>
              </a:defRPr>
            </a:lvl1pPr>
            <a:lvl2pPr indent="-317500" lvl="1" marL="914400" algn="l">
              <a:lnSpc>
                <a:spcPct val="115000"/>
              </a:lnSpc>
              <a:spcBef>
                <a:spcPts val="0"/>
              </a:spcBef>
              <a:spcAft>
                <a:spcPts val="0"/>
              </a:spcAft>
              <a:buSzPts val="1400"/>
              <a:buChar char="○"/>
              <a:defRPr sz="1867"/>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Clr>
                <a:schemeClr val="accent1"/>
              </a:buClr>
              <a:buSzPts val="1400"/>
              <a:buChar char="●"/>
              <a:defRPr/>
            </a:lvl4pPr>
            <a:lvl5pPr indent="-317500" lvl="4" marL="2286000" algn="l">
              <a:lnSpc>
                <a:spcPct val="115000"/>
              </a:lnSpc>
              <a:spcBef>
                <a:spcPts val="1600"/>
              </a:spcBef>
              <a:spcAft>
                <a:spcPts val="0"/>
              </a:spcAft>
              <a:buClr>
                <a:schemeClr val="accent1"/>
              </a:buClr>
              <a:buSzPts val="1400"/>
              <a:buChar char="○"/>
              <a:defRPr/>
            </a:lvl5pPr>
            <a:lvl6pPr indent="-317500" lvl="5" marL="2743200" algn="l">
              <a:lnSpc>
                <a:spcPct val="115000"/>
              </a:lnSpc>
              <a:spcBef>
                <a:spcPts val="1600"/>
              </a:spcBef>
              <a:spcAft>
                <a:spcPts val="0"/>
              </a:spcAft>
              <a:buClr>
                <a:schemeClr val="dk1"/>
              </a:buClr>
              <a:buSzPts val="1400"/>
              <a:buChar char="■"/>
              <a:defRPr/>
            </a:lvl6pPr>
            <a:lvl7pPr indent="-317500" lvl="6" marL="3200400" algn="l">
              <a:lnSpc>
                <a:spcPct val="115000"/>
              </a:lnSpc>
              <a:spcBef>
                <a:spcPts val="1600"/>
              </a:spcBef>
              <a:spcAft>
                <a:spcPts val="0"/>
              </a:spcAft>
              <a:buClr>
                <a:schemeClr val="dk1"/>
              </a:buClr>
              <a:buSzPts val="1400"/>
              <a:buChar char="●"/>
              <a:defRPr/>
            </a:lvl7pPr>
            <a:lvl8pPr indent="-317500" lvl="7" marL="3657600" algn="l">
              <a:lnSpc>
                <a:spcPct val="115000"/>
              </a:lnSpc>
              <a:spcBef>
                <a:spcPts val="1600"/>
              </a:spcBef>
              <a:spcAft>
                <a:spcPts val="0"/>
              </a:spcAft>
              <a:buClr>
                <a:schemeClr val="dk1"/>
              </a:buClr>
              <a:buSzPts val="1400"/>
              <a:buChar char="○"/>
              <a:defRPr/>
            </a:lvl8pPr>
            <a:lvl9pPr indent="-317500" lvl="8" marL="4114800" algn="l">
              <a:lnSpc>
                <a:spcPct val="115000"/>
              </a:lnSpc>
              <a:spcBef>
                <a:spcPts val="1600"/>
              </a:spcBef>
              <a:spcAft>
                <a:spcPts val="1600"/>
              </a:spcAft>
              <a:buClr>
                <a:schemeClr val="dk1"/>
              </a:buClr>
              <a:buSzPts val="1400"/>
              <a:buChar char="■"/>
              <a:defRPr/>
            </a:lvl9pPr>
          </a:lstStyle>
          <a:p/>
        </p:txBody>
      </p:sp>
      <p:sp>
        <p:nvSpPr>
          <p:cNvPr id="27" name="Google Shape;27;p39"/>
          <p:cNvSpPr txBox="1"/>
          <p:nvPr>
            <p:ph idx="12" type="sldNum"/>
          </p:nvPr>
        </p:nvSpPr>
        <p:spPr>
          <a:xfrm>
            <a:off x="11296612"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28" name="Shape 28"/>
        <p:cNvGrpSpPr/>
        <p:nvPr/>
      </p:nvGrpSpPr>
      <p:grpSpPr>
        <a:xfrm>
          <a:off x="0" y="0"/>
          <a:ext cx="0" cy="0"/>
          <a:chOff x="0" y="0"/>
          <a:chExt cx="0" cy="0"/>
        </a:xfrm>
      </p:grpSpPr>
      <p:sp>
        <p:nvSpPr>
          <p:cNvPr id="29" name="Google Shape;2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ype="twoObj">
  <p:cSld name="TWO_OBJECTS">
    <p:spTree>
      <p:nvGrpSpPr>
        <p:cNvPr id="31" name="Shape 31"/>
        <p:cNvGrpSpPr/>
        <p:nvPr/>
      </p:nvGrpSpPr>
      <p:grpSpPr>
        <a:xfrm>
          <a:off x="0" y="0"/>
          <a:ext cx="0" cy="0"/>
          <a:chOff x="0" y="0"/>
          <a:chExt cx="0" cy="0"/>
        </a:xfrm>
      </p:grpSpPr>
      <p:sp>
        <p:nvSpPr>
          <p:cNvPr id="32" name="Google Shape;3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Clr>
                <a:schemeClr val="accent1"/>
              </a:buClr>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1200"/>
              </a:spcBef>
              <a:spcAft>
                <a:spcPts val="0"/>
              </a:spcAft>
              <a:buSzPts val="1800"/>
              <a:buChar char="▪"/>
              <a:defRPr/>
            </a:lvl3pPr>
            <a:lvl4pPr indent="-342900" lvl="3" marL="1828800" algn="l">
              <a:lnSpc>
                <a:spcPct val="90000"/>
              </a:lnSpc>
              <a:spcBef>
                <a:spcPts val="1200"/>
              </a:spcBef>
              <a:spcAft>
                <a:spcPts val="0"/>
              </a:spcAft>
              <a:buClr>
                <a:schemeClr val="accent1"/>
              </a:buClr>
              <a:buSzPts val="1800"/>
              <a:buChar char="–"/>
              <a:defRPr/>
            </a:lvl4pPr>
            <a:lvl5pPr indent="-342900" lvl="4" marL="2286000" algn="l">
              <a:lnSpc>
                <a:spcPct val="90000"/>
              </a:lnSpc>
              <a:spcBef>
                <a:spcPts val="1200"/>
              </a:spcBef>
              <a:spcAft>
                <a:spcPts val="0"/>
              </a:spcAft>
              <a:buClr>
                <a:schemeClr val="accent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lock S (Navy)" showMasterSp="0">
  <p:cSld name="Title Slide with Block S (Navy)">
    <p:spTree>
      <p:nvGrpSpPr>
        <p:cNvPr id="36" name="Shape 36"/>
        <p:cNvGrpSpPr/>
        <p:nvPr/>
      </p:nvGrpSpPr>
      <p:grpSpPr>
        <a:xfrm>
          <a:off x="0" y="0"/>
          <a:ext cx="0" cy="0"/>
          <a:chOff x="0" y="0"/>
          <a:chExt cx="0" cy="0"/>
        </a:xfrm>
      </p:grpSpPr>
      <p:sp>
        <p:nvSpPr>
          <p:cNvPr id="37" name="Google Shape;37;p44"/>
          <p:cNvSpPr txBox="1"/>
          <p:nvPr>
            <p:ph type="ctrTitle"/>
          </p:nvPr>
        </p:nvSpPr>
        <p:spPr>
          <a:xfrm>
            <a:off x="731520" y="1883664"/>
            <a:ext cx="658368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800"/>
              <a:buFont typeface="Verdan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4"/>
          <p:cNvSpPr txBox="1"/>
          <p:nvPr>
            <p:ph idx="1" type="subTitle"/>
          </p:nvPr>
        </p:nvSpPr>
        <p:spPr>
          <a:xfrm>
            <a:off x="832419" y="4974336"/>
            <a:ext cx="6583680" cy="104241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400"/>
              <a:buNone/>
              <a:defRPr sz="2400"/>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Clr>
                <a:schemeClr val="accent1"/>
              </a:buClr>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10;&#10;Description automatically generated" id="39" name="Google Shape;39;p44"/>
          <p:cNvPicPr preferRelativeResize="0"/>
          <p:nvPr/>
        </p:nvPicPr>
        <p:blipFill rotWithShape="1">
          <a:blip r:embed="rId2">
            <a:alphaModFix/>
          </a:blip>
          <a:srcRect b="0" l="0" r="0" t="0"/>
          <a:stretch/>
        </p:blipFill>
        <p:spPr>
          <a:xfrm>
            <a:off x="731520" y="457200"/>
            <a:ext cx="5312664" cy="841248"/>
          </a:xfrm>
          <a:prstGeom prst="rect">
            <a:avLst/>
          </a:prstGeom>
          <a:noFill/>
          <a:ln>
            <a:noFill/>
          </a:ln>
        </p:spPr>
      </p:pic>
      <p:pic>
        <p:nvPicPr>
          <p:cNvPr descr="Large navy blocky &quot;S&quot; placed on the bottom right corner of the slide. " id="40" name="Google Shape;40;p44" title="Syracuse University Block S"/>
          <p:cNvPicPr preferRelativeResize="0"/>
          <p:nvPr/>
        </p:nvPicPr>
        <p:blipFill rotWithShape="1">
          <a:blip r:embed="rId3">
            <a:alphaModFix/>
          </a:blip>
          <a:srcRect b="6719" l="0" r="11376" t="-54"/>
          <a:stretch/>
        </p:blipFill>
        <p:spPr>
          <a:xfrm>
            <a:off x="7772400" y="457200"/>
            <a:ext cx="4416552" cy="6400800"/>
          </a:xfrm>
          <a:prstGeom prst="rect">
            <a:avLst/>
          </a:prstGeom>
          <a:noFill/>
          <a:ln>
            <a:noFill/>
          </a:ln>
        </p:spPr>
      </p:pic>
      <p:sp>
        <p:nvSpPr>
          <p:cNvPr id="41" name="Google Shape;41;p44"/>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lock S (Orange)" showMasterSp="0">
  <p:cSld name="Title Slide with Block S (Orange)">
    <p:bg>
      <p:bgPr>
        <a:solidFill>
          <a:schemeClr val="dk2"/>
        </a:solidFill>
      </p:bgPr>
    </p:bg>
    <p:spTree>
      <p:nvGrpSpPr>
        <p:cNvPr id="42" name="Shape 42"/>
        <p:cNvGrpSpPr/>
        <p:nvPr/>
      </p:nvGrpSpPr>
      <p:grpSpPr>
        <a:xfrm>
          <a:off x="0" y="0"/>
          <a:ext cx="0" cy="0"/>
          <a:chOff x="0" y="0"/>
          <a:chExt cx="0" cy="0"/>
        </a:xfrm>
      </p:grpSpPr>
      <p:sp>
        <p:nvSpPr>
          <p:cNvPr id="43" name="Google Shape;43;p45"/>
          <p:cNvSpPr txBox="1"/>
          <p:nvPr>
            <p:ph type="ctrTitle"/>
          </p:nvPr>
        </p:nvSpPr>
        <p:spPr>
          <a:xfrm>
            <a:off x="731520" y="1883664"/>
            <a:ext cx="658368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5"/>
          <p:cNvSpPr txBox="1"/>
          <p:nvPr>
            <p:ph idx="1" type="subTitle"/>
          </p:nvPr>
        </p:nvSpPr>
        <p:spPr>
          <a:xfrm>
            <a:off x="832419" y="4974336"/>
            <a:ext cx="6583680" cy="104241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400"/>
              <a:buNone/>
              <a:defRPr sz="2400">
                <a:solidFill>
                  <a:schemeClr val="l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Clr>
                <a:schemeClr val="accent1"/>
              </a:buClr>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descr="Large navy blocky &quot;S&quot; placed on the bottom right corner of the slide. " id="45" name="Google Shape;45;p45" title="Syracuse University Block S"/>
          <p:cNvPicPr preferRelativeResize="0"/>
          <p:nvPr/>
        </p:nvPicPr>
        <p:blipFill rotWithShape="1">
          <a:blip r:embed="rId2">
            <a:alphaModFix/>
          </a:blip>
          <a:srcRect b="6719" l="0" r="11376" t="-54"/>
          <a:stretch/>
        </p:blipFill>
        <p:spPr>
          <a:xfrm>
            <a:off x="7772400" y="457200"/>
            <a:ext cx="4416552" cy="6400800"/>
          </a:xfrm>
          <a:prstGeom prst="rect">
            <a:avLst/>
          </a:prstGeom>
          <a:noFill/>
          <a:ln>
            <a:noFill/>
          </a:ln>
        </p:spPr>
      </p:pic>
      <p:pic>
        <p:nvPicPr>
          <p:cNvPr descr="A close up of a logo&#10;&#10;Description automatically generated" id="46" name="Google Shape;46;p45"/>
          <p:cNvPicPr preferRelativeResize="0"/>
          <p:nvPr/>
        </p:nvPicPr>
        <p:blipFill rotWithShape="1">
          <a:blip r:embed="rId3">
            <a:alphaModFix/>
          </a:blip>
          <a:srcRect b="0" l="0" r="0" t="0"/>
          <a:stretch/>
        </p:blipFill>
        <p:spPr>
          <a:xfrm>
            <a:off x="731520" y="457200"/>
            <a:ext cx="4035560" cy="771146"/>
          </a:xfrm>
          <a:prstGeom prst="rect">
            <a:avLst/>
          </a:prstGeom>
          <a:noFill/>
          <a:ln>
            <a:noFill/>
          </a:ln>
        </p:spPr>
      </p:pic>
      <p:sp>
        <p:nvSpPr>
          <p:cNvPr id="47" name="Google Shape;47;p45"/>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Orange)" showMasterSp="0">
  <p:cSld name="Title Slide with Photo (Orange)">
    <p:bg>
      <p:bgPr>
        <a:solidFill>
          <a:schemeClr val="dk2"/>
        </a:solidFill>
      </p:bgPr>
    </p:bg>
    <p:spTree>
      <p:nvGrpSpPr>
        <p:cNvPr id="48" name="Shape 48"/>
        <p:cNvGrpSpPr/>
        <p:nvPr/>
      </p:nvGrpSpPr>
      <p:grpSpPr>
        <a:xfrm>
          <a:off x="0" y="0"/>
          <a:ext cx="0" cy="0"/>
          <a:chOff x="0" y="0"/>
          <a:chExt cx="0" cy="0"/>
        </a:xfrm>
      </p:grpSpPr>
      <p:sp>
        <p:nvSpPr>
          <p:cNvPr id="49" name="Google Shape;49;p46"/>
          <p:cNvSpPr txBox="1"/>
          <p:nvPr>
            <p:ph type="ctrTitle"/>
          </p:nvPr>
        </p:nvSpPr>
        <p:spPr>
          <a:xfrm>
            <a:off x="457200" y="1883664"/>
            <a:ext cx="438912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6"/>
          <p:cNvSpPr txBox="1"/>
          <p:nvPr>
            <p:ph idx="1" type="subTitle"/>
          </p:nvPr>
        </p:nvSpPr>
        <p:spPr>
          <a:xfrm>
            <a:off x="457200" y="4974336"/>
            <a:ext cx="4389120" cy="104241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400"/>
              <a:buNone/>
              <a:defRPr sz="2400">
                <a:solidFill>
                  <a:schemeClr val="l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Clr>
                <a:schemeClr val="accent1"/>
              </a:buClr>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descr="A close up of a logo&#10;&#10;Description automatically generated" id="51" name="Google Shape;51;p46"/>
          <p:cNvPicPr preferRelativeResize="0"/>
          <p:nvPr/>
        </p:nvPicPr>
        <p:blipFill rotWithShape="1">
          <a:blip r:embed="rId2">
            <a:alphaModFix/>
          </a:blip>
          <a:srcRect b="0" l="0" r="0" t="0"/>
          <a:stretch/>
        </p:blipFill>
        <p:spPr>
          <a:xfrm>
            <a:off x="457200" y="457200"/>
            <a:ext cx="4035560" cy="771146"/>
          </a:xfrm>
          <a:prstGeom prst="rect">
            <a:avLst/>
          </a:prstGeom>
          <a:noFill/>
          <a:ln>
            <a:noFill/>
          </a:ln>
        </p:spPr>
      </p:pic>
      <p:sp>
        <p:nvSpPr>
          <p:cNvPr id="52" name="Google Shape;52;p46"/>
          <p:cNvSpPr/>
          <p:nvPr>
            <p:ph idx="2" type="pic"/>
          </p:nvPr>
        </p:nvSpPr>
        <p:spPr>
          <a:xfrm>
            <a:off x="5029200" y="1"/>
            <a:ext cx="7159752" cy="6858000"/>
          </a:xfrm>
          <a:prstGeom prst="rect">
            <a:avLst/>
          </a:prstGeom>
          <a:solidFill>
            <a:schemeClr val="lt1"/>
          </a:solidFill>
          <a:ln>
            <a:noFill/>
          </a:ln>
        </p:spPr>
      </p:sp>
      <p:sp>
        <p:nvSpPr>
          <p:cNvPr id="53" name="Google Shape;53;p46"/>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Navy)" showMasterSp="0">
  <p:cSld name="Title Slide with Photo (Navy)">
    <p:bg>
      <p:bgPr>
        <a:solidFill>
          <a:schemeClr val="accent1"/>
        </a:solidFill>
      </p:bgPr>
    </p:bg>
    <p:spTree>
      <p:nvGrpSpPr>
        <p:cNvPr id="54" name="Shape 54"/>
        <p:cNvGrpSpPr/>
        <p:nvPr/>
      </p:nvGrpSpPr>
      <p:grpSpPr>
        <a:xfrm>
          <a:off x="0" y="0"/>
          <a:ext cx="0" cy="0"/>
          <a:chOff x="0" y="0"/>
          <a:chExt cx="0" cy="0"/>
        </a:xfrm>
      </p:grpSpPr>
      <p:sp>
        <p:nvSpPr>
          <p:cNvPr id="55" name="Google Shape;55;p47"/>
          <p:cNvSpPr txBox="1"/>
          <p:nvPr>
            <p:ph type="ctrTitle"/>
          </p:nvPr>
        </p:nvSpPr>
        <p:spPr>
          <a:xfrm>
            <a:off x="457200" y="1883664"/>
            <a:ext cx="438912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7"/>
          <p:cNvSpPr txBox="1"/>
          <p:nvPr>
            <p:ph idx="1" type="subTitle"/>
          </p:nvPr>
        </p:nvSpPr>
        <p:spPr>
          <a:xfrm>
            <a:off x="457200" y="4974336"/>
            <a:ext cx="4389120" cy="104241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400"/>
              <a:buNone/>
              <a:defRPr sz="2400">
                <a:solidFill>
                  <a:schemeClr val="l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Clr>
                <a:schemeClr val="accent1"/>
              </a:buClr>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57" name="Google Shape;57;p47"/>
          <p:cNvSpPr/>
          <p:nvPr>
            <p:ph idx="2" type="pic"/>
          </p:nvPr>
        </p:nvSpPr>
        <p:spPr>
          <a:xfrm>
            <a:off x="5029200" y="1"/>
            <a:ext cx="7159752" cy="6858000"/>
          </a:xfrm>
          <a:prstGeom prst="rect">
            <a:avLst/>
          </a:prstGeom>
          <a:solidFill>
            <a:schemeClr val="lt1"/>
          </a:solidFill>
          <a:ln>
            <a:noFill/>
          </a:ln>
        </p:spPr>
      </p:sp>
      <p:pic>
        <p:nvPicPr>
          <p:cNvPr descr="A picture containing plate&#10;&#10;Description automatically generated" id="58" name="Google Shape;58;p47"/>
          <p:cNvPicPr preferRelativeResize="0"/>
          <p:nvPr/>
        </p:nvPicPr>
        <p:blipFill rotWithShape="1">
          <a:blip r:embed="rId2">
            <a:alphaModFix/>
          </a:blip>
          <a:srcRect b="0" l="0" r="0" t="0"/>
          <a:stretch/>
        </p:blipFill>
        <p:spPr>
          <a:xfrm>
            <a:off x="457200" y="457544"/>
            <a:ext cx="4035560" cy="771146"/>
          </a:xfrm>
          <a:prstGeom prst="rect">
            <a:avLst/>
          </a:prstGeom>
          <a:noFill/>
          <a:ln>
            <a:noFill/>
          </a:ln>
        </p:spPr>
      </p:pic>
      <p:sp>
        <p:nvSpPr>
          <p:cNvPr id="59" name="Google Shape;59;p47"/>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solidFill>
                  <a:schemeClr val="accent1"/>
                </a:solidFill>
              </a:defRPr>
            </a:lvl1pPr>
            <a:lvl2pPr lvl="1">
              <a:buNone/>
              <a:defRPr sz="1300">
                <a:solidFill>
                  <a:schemeClr val="accent1"/>
                </a:solidFill>
              </a:defRPr>
            </a:lvl2pPr>
            <a:lvl3pPr lvl="2">
              <a:buNone/>
              <a:defRPr sz="1300">
                <a:solidFill>
                  <a:schemeClr val="accent1"/>
                </a:solidFill>
              </a:defRPr>
            </a:lvl3pPr>
            <a:lvl4pPr lvl="3">
              <a:buNone/>
              <a:defRPr sz="1300">
                <a:solidFill>
                  <a:schemeClr val="accent1"/>
                </a:solidFill>
              </a:defRPr>
            </a:lvl4pPr>
            <a:lvl5pPr lvl="4">
              <a:buNone/>
              <a:defRPr sz="1300">
                <a:solidFill>
                  <a:schemeClr val="accent1"/>
                </a:solidFill>
              </a:defRPr>
            </a:lvl5pPr>
            <a:lvl6pPr lvl="5">
              <a:buNone/>
              <a:defRPr sz="1300">
                <a:solidFill>
                  <a:schemeClr val="accent1"/>
                </a:solidFill>
              </a:defRPr>
            </a:lvl6pPr>
            <a:lvl7pPr lvl="6">
              <a:buNone/>
              <a:defRPr sz="1300">
                <a:solidFill>
                  <a:schemeClr val="accent1"/>
                </a:solidFill>
              </a:defRPr>
            </a:lvl7pPr>
            <a:lvl8pPr lvl="7">
              <a:buNone/>
              <a:defRPr sz="1300">
                <a:solidFill>
                  <a:schemeClr val="accent1"/>
                </a:solidFill>
              </a:defRPr>
            </a:lvl8pPr>
            <a:lvl9pPr lvl="8">
              <a:buNone/>
              <a:defRPr sz="1300">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Verdana"/>
              <a:buNone/>
              <a:defRPr b="0" i="0" sz="4400" u="none" cap="none" strike="noStrik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0"/>
              </a:spcBef>
              <a:spcAft>
                <a:spcPts val="0"/>
              </a:spcAft>
              <a:buClr>
                <a:schemeClr val="dk2"/>
              </a:buClr>
              <a:buSzPts val="2800"/>
              <a:buFont typeface="Arial"/>
              <a:buChar char="•"/>
              <a:defRPr b="0" i="0" sz="2800" u="none" cap="none" strike="noStrike">
                <a:solidFill>
                  <a:schemeClr val="accent1"/>
                </a:solidFill>
                <a:latin typeface="Verdana"/>
                <a:ea typeface="Verdana"/>
                <a:cs typeface="Verdana"/>
                <a:sym typeface="Verdana"/>
              </a:defRPr>
            </a:lvl1pPr>
            <a:lvl2pPr indent="-381000" lvl="1" marL="914400" marR="0" rtl="0" algn="l">
              <a:lnSpc>
                <a:spcPct val="90000"/>
              </a:lnSpc>
              <a:spcBef>
                <a:spcPts val="1200"/>
              </a:spcBef>
              <a:spcAft>
                <a:spcPts val="0"/>
              </a:spcAft>
              <a:buClr>
                <a:schemeClr val="dk2"/>
              </a:buClr>
              <a:buSzPts val="2400"/>
              <a:buFont typeface="Verdana"/>
              <a:buChar char="–"/>
              <a:defRPr b="0" i="0" sz="2400" u="none" cap="none" strike="noStrike">
                <a:solidFill>
                  <a:schemeClr val="accent1"/>
                </a:solidFill>
                <a:latin typeface="Verdana"/>
                <a:ea typeface="Verdana"/>
                <a:cs typeface="Verdana"/>
                <a:sym typeface="Verdana"/>
              </a:defRPr>
            </a:lvl2pPr>
            <a:lvl3pPr indent="-381000" lvl="2" marL="1371600" marR="0" rtl="0" algn="l">
              <a:lnSpc>
                <a:spcPct val="90000"/>
              </a:lnSpc>
              <a:spcBef>
                <a:spcPts val="1200"/>
              </a:spcBef>
              <a:spcAft>
                <a:spcPts val="0"/>
              </a:spcAft>
              <a:buClr>
                <a:schemeClr val="accent1"/>
              </a:buClr>
              <a:buSzPts val="2400"/>
              <a:buFont typeface="Noto Sans Symbols"/>
              <a:buChar char="▪"/>
              <a:defRPr b="0" i="0" sz="2400" u="none" cap="none" strike="noStrike">
                <a:solidFill>
                  <a:schemeClr val="accent1"/>
                </a:solidFill>
                <a:latin typeface="Verdana"/>
                <a:ea typeface="Verdana"/>
                <a:cs typeface="Verdana"/>
                <a:sym typeface="Verdana"/>
              </a:defRPr>
            </a:lvl3pPr>
            <a:lvl4pPr indent="-355600" lvl="3" marL="1828800" marR="0" rtl="0" algn="l">
              <a:lnSpc>
                <a:spcPct val="90000"/>
              </a:lnSpc>
              <a:spcBef>
                <a:spcPts val="1200"/>
              </a:spcBef>
              <a:spcAft>
                <a:spcPts val="0"/>
              </a:spcAft>
              <a:buClr>
                <a:schemeClr val="accent1"/>
              </a:buClr>
              <a:buSzPts val="2000"/>
              <a:buFont typeface="Verdana"/>
              <a:buChar char="–"/>
              <a:defRPr b="0" i="0" sz="2000" u="none" cap="none" strike="noStrike">
                <a:solidFill>
                  <a:schemeClr val="accent1"/>
                </a:solidFill>
                <a:latin typeface="Verdana"/>
                <a:ea typeface="Verdana"/>
                <a:cs typeface="Verdana"/>
                <a:sym typeface="Verdana"/>
              </a:defRPr>
            </a:lvl4pPr>
            <a:lvl5pPr indent="-355600" lvl="4" marL="2286000" marR="0" rtl="0" algn="l">
              <a:lnSpc>
                <a:spcPct val="90000"/>
              </a:lnSpc>
              <a:spcBef>
                <a:spcPts val="1200"/>
              </a:spcBef>
              <a:spcAft>
                <a:spcPts val="0"/>
              </a:spcAft>
              <a:buClr>
                <a:schemeClr val="accent1"/>
              </a:buClr>
              <a:buSzPts val="2000"/>
              <a:buFont typeface="Arial"/>
              <a:buChar char="•"/>
              <a:defRPr b="0" i="0" sz="2000" u="none" cap="none" strike="noStrike">
                <a:solidFill>
                  <a:schemeClr val="accent1"/>
                </a:solidFill>
                <a:latin typeface="Verdana"/>
                <a:ea typeface="Verdana"/>
                <a:cs typeface="Verdana"/>
                <a:sym typeface="Verdana"/>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cxnSp>
        <p:nvCxnSpPr>
          <p:cNvPr id="12" name="Google Shape;12;p34"/>
          <p:cNvCxnSpPr/>
          <p:nvPr/>
        </p:nvCxnSpPr>
        <p:spPr>
          <a:xfrm>
            <a:off x="838200" y="6355845"/>
            <a:ext cx="10515600" cy="0"/>
          </a:xfrm>
          <a:prstGeom prst="straightConnector1">
            <a:avLst/>
          </a:prstGeom>
          <a:noFill/>
          <a:ln cap="flat" cmpd="sng" w="9525">
            <a:solidFill>
              <a:schemeClr val="dk2"/>
            </a:solidFill>
            <a:prstDash val="solid"/>
            <a:miter lim="800000"/>
            <a:headEnd len="sm" w="sm" type="none"/>
            <a:tailEnd len="sm" w="sm" type="none"/>
          </a:ln>
        </p:spPr>
      </p:cxnSp>
      <p:sp>
        <p:nvSpPr>
          <p:cNvPr id="13" name="Google Shape;1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Verdana"/>
                <a:ea typeface="Verdana"/>
                <a:cs typeface="Verdana"/>
                <a:sym typeface="Verdana"/>
              </a:defRPr>
            </a:lvl1pPr>
            <a:lvl2pPr indent="0" lvl="1" marL="0" marR="0" rtl="0" algn="r">
              <a:spcBef>
                <a:spcPts val="0"/>
              </a:spcBef>
              <a:buNone/>
              <a:defRPr b="0" i="0" sz="900" u="none" cap="none" strike="noStrike">
                <a:solidFill>
                  <a:schemeClr val="dk2"/>
                </a:solidFill>
                <a:latin typeface="Verdana"/>
                <a:ea typeface="Verdana"/>
                <a:cs typeface="Verdana"/>
                <a:sym typeface="Verdana"/>
              </a:defRPr>
            </a:lvl2pPr>
            <a:lvl3pPr indent="0" lvl="2" marL="0" marR="0" rtl="0" algn="r">
              <a:spcBef>
                <a:spcPts val="0"/>
              </a:spcBef>
              <a:buNone/>
              <a:defRPr b="0" i="0" sz="900" u="none" cap="none" strike="noStrike">
                <a:solidFill>
                  <a:schemeClr val="dk2"/>
                </a:solidFill>
                <a:latin typeface="Verdana"/>
                <a:ea typeface="Verdana"/>
                <a:cs typeface="Verdana"/>
                <a:sym typeface="Verdana"/>
              </a:defRPr>
            </a:lvl3pPr>
            <a:lvl4pPr indent="0" lvl="3" marL="0" marR="0" rtl="0" algn="r">
              <a:spcBef>
                <a:spcPts val="0"/>
              </a:spcBef>
              <a:buNone/>
              <a:defRPr b="0" i="0" sz="900" u="none" cap="none" strike="noStrike">
                <a:solidFill>
                  <a:schemeClr val="dk2"/>
                </a:solidFill>
                <a:latin typeface="Verdana"/>
                <a:ea typeface="Verdana"/>
                <a:cs typeface="Verdana"/>
                <a:sym typeface="Verdana"/>
              </a:defRPr>
            </a:lvl4pPr>
            <a:lvl5pPr indent="0" lvl="4" marL="0" marR="0" rtl="0" algn="r">
              <a:spcBef>
                <a:spcPts val="0"/>
              </a:spcBef>
              <a:buNone/>
              <a:defRPr b="0" i="0" sz="900" u="none" cap="none" strike="noStrike">
                <a:solidFill>
                  <a:schemeClr val="dk2"/>
                </a:solidFill>
                <a:latin typeface="Verdana"/>
                <a:ea typeface="Verdana"/>
                <a:cs typeface="Verdana"/>
                <a:sym typeface="Verdana"/>
              </a:defRPr>
            </a:lvl5pPr>
            <a:lvl6pPr indent="0" lvl="5" marL="0" marR="0" rtl="0" algn="r">
              <a:spcBef>
                <a:spcPts val="0"/>
              </a:spcBef>
              <a:buNone/>
              <a:defRPr b="0" i="0" sz="900" u="none" cap="none" strike="noStrike">
                <a:solidFill>
                  <a:schemeClr val="dk2"/>
                </a:solidFill>
                <a:latin typeface="Verdana"/>
                <a:ea typeface="Verdana"/>
                <a:cs typeface="Verdana"/>
                <a:sym typeface="Verdana"/>
              </a:defRPr>
            </a:lvl6pPr>
            <a:lvl7pPr indent="0" lvl="6" marL="0" marR="0" rtl="0" algn="r">
              <a:spcBef>
                <a:spcPts val="0"/>
              </a:spcBef>
              <a:buNone/>
              <a:defRPr b="0" i="0" sz="900" u="none" cap="none" strike="noStrike">
                <a:solidFill>
                  <a:schemeClr val="dk2"/>
                </a:solidFill>
                <a:latin typeface="Verdana"/>
                <a:ea typeface="Verdana"/>
                <a:cs typeface="Verdana"/>
                <a:sym typeface="Verdana"/>
              </a:defRPr>
            </a:lvl7pPr>
            <a:lvl8pPr indent="0" lvl="7" marL="0" marR="0" rtl="0" algn="r">
              <a:spcBef>
                <a:spcPts val="0"/>
              </a:spcBef>
              <a:buNone/>
              <a:defRPr b="0" i="0" sz="900" u="none" cap="none" strike="noStrike">
                <a:solidFill>
                  <a:schemeClr val="dk2"/>
                </a:solidFill>
                <a:latin typeface="Verdana"/>
                <a:ea typeface="Verdana"/>
                <a:cs typeface="Verdana"/>
                <a:sym typeface="Verdana"/>
              </a:defRPr>
            </a:lvl8pPr>
            <a:lvl9pPr indent="0" lvl="8" marL="0" marR="0" rtl="0" algn="r">
              <a:spcBef>
                <a:spcPts val="0"/>
              </a:spcBef>
              <a:buNone/>
              <a:defRPr b="0" i="0" sz="900" u="none" cap="none" strike="noStrike">
                <a:solidFill>
                  <a:schemeClr val="dk2"/>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drawing&#10;&#10;Description automatically generated" id="14" name="Google Shape;14;p34"/>
          <p:cNvPicPr preferRelativeResize="0"/>
          <p:nvPr/>
        </p:nvPicPr>
        <p:blipFill rotWithShape="1">
          <a:blip r:embed="rId1">
            <a:alphaModFix/>
          </a:blip>
          <a:srcRect b="0" l="0" r="0" t="0"/>
          <a:stretch/>
        </p:blipFill>
        <p:spPr>
          <a:xfrm>
            <a:off x="838200" y="6401692"/>
            <a:ext cx="2541998" cy="4025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37"/>
          <p:cNvSpPr txBox="1"/>
          <p:nvPr>
            <p:ph type="title"/>
          </p:nvPr>
        </p:nvSpPr>
        <p:spPr>
          <a:xfrm>
            <a:off x="838200" y="365125"/>
            <a:ext cx="10515600" cy="1325563"/>
          </a:xfrm>
          <a:prstGeom prst="rect">
            <a:avLst/>
          </a:prstGeom>
          <a:noFill/>
          <a:ln>
            <a:noFill/>
          </a:ln>
        </p:spPr>
        <p:txBody>
          <a:bodyPr anchorCtr="0" anchor="ctr" bIns="45700" lIns="0" spcFirstLastPara="1" rIns="0" wrap="square" tIns="45700">
            <a:normAutofit/>
          </a:bodyPr>
          <a:lstStyle>
            <a:lvl1pPr lvl="0" marR="0" rtl="0" algn="l">
              <a:lnSpc>
                <a:spcPct val="90000"/>
              </a:lnSpc>
              <a:spcBef>
                <a:spcPts val="0"/>
              </a:spcBef>
              <a:spcAft>
                <a:spcPts val="0"/>
              </a:spcAft>
              <a:buClr>
                <a:schemeClr val="dk2"/>
              </a:buClr>
              <a:buSzPts val="3200"/>
              <a:buFont typeface="Verdana"/>
              <a:buNone/>
              <a:defRPr b="0" i="0" sz="32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Google Shape;115;p37"/>
          <p:cNvSpPr txBox="1"/>
          <p:nvPr>
            <p:ph idx="1" type="body"/>
          </p:nvPr>
        </p:nvSpPr>
        <p:spPr>
          <a:xfrm>
            <a:off x="838200" y="1825625"/>
            <a:ext cx="10515600" cy="4352544"/>
          </a:xfrm>
          <a:prstGeom prst="rect">
            <a:avLst/>
          </a:prstGeom>
          <a:noFill/>
          <a:ln>
            <a:noFill/>
          </a:ln>
        </p:spPr>
        <p:txBody>
          <a:bodyPr anchorCtr="0" anchor="t" bIns="45700" lIns="0" spcFirstLastPara="1" rIns="0" wrap="square" tIns="45700">
            <a:normAutofit/>
          </a:bodyPr>
          <a:lstStyle>
            <a:lvl1pPr indent="-406400" lvl="0" marL="457200" marR="0" rtl="0" algn="l">
              <a:lnSpc>
                <a:spcPct val="90000"/>
              </a:lnSpc>
              <a:spcBef>
                <a:spcPts val="0"/>
              </a:spcBef>
              <a:spcAft>
                <a:spcPts val="0"/>
              </a:spcAft>
              <a:buClr>
                <a:schemeClr val="dk2"/>
              </a:buClr>
              <a:buSzPts val="2800"/>
              <a:buFont typeface="Arial"/>
              <a:buChar char="•"/>
              <a:defRPr b="0" i="0" sz="2800" u="none" cap="none" strike="noStrike">
                <a:solidFill>
                  <a:schemeClr val="accent1"/>
                </a:solidFill>
                <a:latin typeface="Verdana"/>
                <a:ea typeface="Verdana"/>
                <a:cs typeface="Verdana"/>
                <a:sym typeface="Verdana"/>
              </a:defRPr>
            </a:lvl1pPr>
            <a:lvl2pPr indent="-381000" lvl="1" marL="914400" marR="0" rtl="0" algn="l">
              <a:lnSpc>
                <a:spcPct val="90000"/>
              </a:lnSpc>
              <a:spcBef>
                <a:spcPts val="1200"/>
              </a:spcBef>
              <a:spcAft>
                <a:spcPts val="0"/>
              </a:spcAft>
              <a:buClr>
                <a:schemeClr val="dk2"/>
              </a:buClr>
              <a:buSzPts val="2400"/>
              <a:buFont typeface="NTR"/>
              <a:buChar char="–"/>
              <a:defRPr b="0" i="0" sz="2400" u="none" cap="none" strike="noStrike">
                <a:solidFill>
                  <a:schemeClr val="accent1"/>
                </a:solidFill>
                <a:latin typeface="Verdana"/>
                <a:ea typeface="Verdana"/>
                <a:cs typeface="Verdana"/>
                <a:sym typeface="Verdana"/>
              </a:defRPr>
            </a:lvl2pPr>
            <a:lvl3pPr indent="-381000" lvl="2" marL="1371600" marR="0" rtl="0" algn="l">
              <a:lnSpc>
                <a:spcPct val="90000"/>
              </a:lnSpc>
              <a:spcBef>
                <a:spcPts val="1200"/>
              </a:spcBef>
              <a:spcAft>
                <a:spcPts val="0"/>
              </a:spcAft>
              <a:buClr>
                <a:schemeClr val="accent1"/>
              </a:buClr>
              <a:buSzPts val="2400"/>
              <a:buFont typeface="Noto Sans Symbols"/>
              <a:buChar char="▪"/>
              <a:defRPr b="0" i="0" sz="2400" u="none" cap="none" strike="noStrike">
                <a:solidFill>
                  <a:schemeClr val="accent1"/>
                </a:solidFill>
                <a:latin typeface="Verdana"/>
                <a:ea typeface="Verdana"/>
                <a:cs typeface="Verdana"/>
                <a:sym typeface="Verdana"/>
              </a:defRPr>
            </a:lvl3pPr>
            <a:lvl4pPr indent="-355600" lvl="3" marL="1828800" marR="0" rtl="0" algn="l">
              <a:lnSpc>
                <a:spcPct val="90000"/>
              </a:lnSpc>
              <a:spcBef>
                <a:spcPts val="1200"/>
              </a:spcBef>
              <a:spcAft>
                <a:spcPts val="0"/>
              </a:spcAft>
              <a:buClr>
                <a:schemeClr val="accent1"/>
              </a:buClr>
              <a:buSzPts val="2000"/>
              <a:buFont typeface="NTR"/>
              <a:buChar char="–"/>
              <a:defRPr b="0" i="0" sz="2000" u="none" cap="none" strike="noStrike">
                <a:solidFill>
                  <a:schemeClr val="accent1"/>
                </a:solidFill>
                <a:latin typeface="Verdana"/>
                <a:ea typeface="Verdana"/>
                <a:cs typeface="Verdana"/>
                <a:sym typeface="Verdana"/>
              </a:defRPr>
            </a:lvl4pPr>
            <a:lvl5pPr indent="-355600" lvl="4" marL="2286000" marR="0" rtl="0" algn="l">
              <a:lnSpc>
                <a:spcPct val="90000"/>
              </a:lnSpc>
              <a:spcBef>
                <a:spcPts val="1200"/>
              </a:spcBef>
              <a:spcAft>
                <a:spcPts val="0"/>
              </a:spcAft>
              <a:buClr>
                <a:schemeClr val="accent1"/>
              </a:buClr>
              <a:buSzPts val="2000"/>
              <a:buFont typeface="Arial"/>
              <a:buChar char="•"/>
              <a:defRPr b="0" i="0" sz="2000" u="none" cap="none" strike="noStrike">
                <a:solidFill>
                  <a:schemeClr val="accent1"/>
                </a:solidFill>
                <a:latin typeface="Verdana"/>
                <a:ea typeface="Verdana"/>
                <a:cs typeface="Verdana"/>
                <a:sym typeface="Verdana"/>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cxnSp>
        <p:nvCxnSpPr>
          <p:cNvPr id="116" name="Google Shape;116;p37"/>
          <p:cNvCxnSpPr/>
          <p:nvPr/>
        </p:nvCxnSpPr>
        <p:spPr>
          <a:xfrm>
            <a:off x="838200" y="6355845"/>
            <a:ext cx="10515600" cy="0"/>
          </a:xfrm>
          <a:prstGeom prst="straightConnector1">
            <a:avLst/>
          </a:prstGeom>
          <a:noFill/>
          <a:ln cap="flat" cmpd="sng" w="9525">
            <a:solidFill>
              <a:schemeClr val="dk2"/>
            </a:solidFill>
            <a:prstDash val="solid"/>
            <a:miter lim="800000"/>
            <a:headEnd len="sm" w="sm" type="none"/>
            <a:tailEnd len="sm" w="sm" type="none"/>
          </a:ln>
        </p:spPr>
      </p:cxnSp>
      <p:sp>
        <p:nvSpPr>
          <p:cNvPr id="117" name="Google Shape;117;p37"/>
          <p:cNvSpPr txBox="1"/>
          <p:nvPr/>
        </p:nvSpPr>
        <p:spPr>
          <a:xfrm>
            <a:off x="838200" y="6355845"/>
            <a:ext cx="1919243" cy="365125"/>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Georgia"/>
                <a:ea typeface="Georgia"/>
                <a:cs typeface="Georgia"/>
                <a:sym typeface="Georgia"/>
              </a:rPr>
              <a:t>Syracuse University</a:t>
            </a:r>
            <a:endParaRPr b="0" i="0" sz="1400" u="none" cap="none" strike="noStrike">
              <a:solidFill>
                <a:srgbClr val="000000"/>
              </a:solidFill>
              <a:latin typeface="Arial"/>
              <a:ea typeface="Arial"/>
              <a:cs typeface="Arial"/>
              <a:sym typeface="Arial"/>
            </a:endParaRPr>
          </a:p>
        </p:txBody>
      </p:sp>
      <p:sp>
        <p:nvSpPr>
          <p:cNvPr id="118" name="Google Shape;118;p37"/>
          <p:cNvSpPr txBox="1"/>
          <p:nvPr/>
        </p:nvSpPr>
        <p:spPr>
          <a:xfrm>
            <a:off x="9434557" y="6355845"/>
            <a:ext cx="1919243" cy="365125"/>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dk2"/>
                </a:solidFill>
                <a:latin typeface="Verdana"/>
                <a:ea typeface="Verdana"/>
                <a:cs typeface="Verdana"/>
                <a:sym typeface="Verdana"/>
              </a:rPr>
              <a:t>‹#›</a:t>
            </a:fld>
            <a:endParaRPr b="0" i="0" sz="900" u="none" cap="none" strike="noStrike">
              <a:solidFill>
                <a:schemeClr val="dk2"/>
              </a:solidFill>
              <a:latin typeface="Verdana"/>
              <a:ea typeface="Verdana"/>
              <a:cs typeface="Verdana"/>
              <a:sym typeface="Verdana"/>
            </a:endParaRPr>
          </a:p>
        </p:txBody>
      </p:sp>
      <p:sp>
        <p:nvSpPr>
          <p:cNvPr id="119" name="Google Shape;119;p3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1"/>
                </a:solidFill>
                <a:latin typeface="Verdana"/>
                <a:ea typeface="Verdana"/>
                <a:cs typeface="Verdana"/>
                <a:sym typeface="Verdana"/>
              </a:defRPr>
            </a:lvl1pPr>
            <a:lvl2pPr lvl="1" algn="r">
              <a:buNone/>
              <a:defRPr sz="1300">
                <a:solidFill>
                  <a:schemeClr val="accent1"/>
                </a:solidFill>
                <a:latin typeface="Verdana"/>
                <a:ea typeface="Verdana"/>
                <a:cs typeface="Verdana"/>
                <a:sym typeface="Verdana"/>
              </a:defRPr>
            </a:lvl2pPr>
            <a:lvl3pPr lvl="2" algn="r">
              <a:buNone/>
              <a:defRPr sz="1300">
                <a:solidFill>
                  <a:schemeClr val="accent1"/>
                </a:solidFill>
                <a:latin typeface="Verdana"/>
                <a:ea typeface="Verdana"/>
                <a:cs typeface="Verdana"/>
                <a:sym typeface="Verdana"/>
              </a:defRPr>
            </a:lvl3pPr>
            <a:lvl4pPr lvl="3" algn="r">
              <a:buNone/>
              <a:defRPr sz="1300">
                <a:solidFill>
                  <a:schemeClr val="accent1"/>
                </a:solidFill>
                <a:latin typeface="Verdana"/>
                <a:ea typeface="Verdana"/>
                <a:cs typeface="Verdana"/>
                <a:sym typeface="Verdana"/>
              </a:defRPr>
            </a:lvl4pPr>
            <a:lvl5pPr lvl="4" algn="r">
              <a:buNone/>
              <a:defRPr sz="1300">
                <a:solidFill>
                  <a:schemeClr val="accent1"/>
                </a:solidFill>
                <a:latin typeface="Verdana"/>
                <a:ea typeface="Verdana"/>
                <a:cs typeface="Verdana"/>
                <a:sym typeface="Verdana"/>
              </a:defRPr>
            </a:lvl5pPr>
            <a:lvl6pPr lvl="5" algn="r">
              <a:buNone/>
              <a:defRPr sz="1300">
                <a:solidFill>
                  <a:schemeClr val="accent1"/>
                </a:solidFill>
                <a:latin typeface="Verdana"/>
                <a:ea typeface="Verdana"/>
                <a:cs typeface="Verdana"/>
                <a:sym typeface="Verdana"/>
              </a:defRPr>
            </a:lvl6pPr>
            <a:lvl7pPr lvl="6" algn="r">
              <a:buNone/>
              <a:defRPr sz="1300">
                <a:solidFill>
                  <a:schemeClr val="accent1"/>
                </a:solidFill>
                <a:latin typeface="Verdana"/>
                <a:ea typeface="Verdana"/>
                <a:cs typeface="Verdana"/>
                <a:sym typeface="Verdana"/>
              </a:defRPr>
            </a:lvl7pPr>
            <a:lvl8pPr lvl="7" algn="r">
              <a:buNone/>
              <a:defRPr sz="1300">
                <a:solidFill>
                  <a:schemeClr val="accent1"/>
                </a:solidFill>
                <a:latin typeface="Verdana"/>
                <a:ea typeface="Verdana"/>
                <a:cs typeface="Verdana"/>
                <a:sym typeface="Verdana"/>
              </a:defRPr>
            </a:lvl8pPr>
            <a:lvl9pPr lvl="8" algn="r">
              <a:buNone/>
              <a:defRPr sz="1300">
                <a:solidFill>
                  <a:schemeClr val="accen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onondaganatio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hangingtogether.org/?p=8830" TargetMode="External"/><Relationship Id="rId4" Type="http://schemas.openxmlformats.org/officeDocument/2006/relationships/hyperlink" Target="https://www.arl.org/wp-content/uploads/2021/06/2021.06.22-supporting-bibliometric-data-needs-at-academic-institutions-waterloo.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riteam@syr.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sfdora.org/read/" TargetMode="External"/><Relationship Id="rId4" Type="http://schemas.openxmlformats.org/officeDocument/2006/relationships/hyperlink" Target="http://www.leidenmanifesto.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inorms.net/wp-content/uploads/2021/11/21655-scope-guide-v9-onepageguide_cc-by.pdf"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figshare.com/articles/online_resource/ENRESSH_Policy_Brief_Research_Evaluation/12049314/1" TargetMode="External"/><Relationship Id="rId4" Type="http://schemas.openxmlformats.org/officeDocument/2006/relationships/hyperlink" Target="https://humetricshss.org/" TargetMode="External"/><Relationship Id="rId5" Type="http://schemas.openxmlformats.org/officeDocument/2006/relationships/hyperlink" Target="https://www.federationhss.ca/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hangingtogether.org/convening-the-oclc-rlp-around-bibliometrics-and-research-impact-bri/" TargetMode="External"/><Relationship Id="rId4" Type="http://schemas.openxmlformats.org/officeDocument/2006/relationships/hyperlink" Target="https://www.oclc.org/research/partnership/lists.html" TargetMode="External"/><Relationship Id="rId5" Type="http://schemas.openxmlformats.org/officeDocument/2006/relationships/hyperlink" Target="https://www.oclc.org/research/people/bryant-rebecca.html" TargetMode="External"/><Relationship Id="rId6" Type="http://schemas.openxmlformats.org/officeDocument/2006/relationships/hyperlink" Target="mailto:riteam@syr.edu"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researchguides.library.syr.edu/prf.php?account_id=48773" TargetMode="External"/><Relationship Id="rId10" Type="http://schemas.openxmlformats.org/officeDocument/2006/relationships/hyperlink" Target="https://researchguides.library.syr.edu/prf.php?account_id=152875" TargetMode="External"/><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3.png"/><Relationship Id="rId9" Type="http://schemas.openxmlformats.org/officeDocument/2006/relationships/hyperlink" Target="https://researchguides.library.syr.edu/prf.php?account_id=130617" TargetMode="External"/><Relationship Id="rId5" Type="http://schemas.openxmlformats.org/officeDocument/2006/relationships/image" Target="../media/image11.jpg"/><Relationship Id="rId6" Type="http://schemas.openxmlformats.org/officeDocument/2006/relationships/image" Target="../media/image14.jpg"/><Relationship Id="rId7" Type="http://schemas.openxmlformats.org/officeDocument/2006/relationships/hyperlink" Target="https://researchguides.library.syr.edu/prf.php?account_id=101710" TargetMode="External"/><Relationship Id="rId8" Type="http://schemas.openxmlformats.org/officeDocument/2006/relationships/hyperlink" Target="https://researchguides.library.syr.edu/prf.php?account_id=13061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12ddd7b67d_1_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Verdana"/>
              <a:buNone/>
            </a:pPr>
            <a:r>
              <a:rPr lang="en-US"/>
              <a:t>Land Acknowledgement</a:t>
            </a:r>
            <a:endParaRPr/>
          </a:p>
        </p:txBody>
      </p:sp>
      <p:sp>
        <p:nvSpPr>
          <p:cNvPr id="139" name="Google Shape;139;g112ddd7b67d_1_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1200"/>
              </a:spcBef>
              <a:spcAft>
                <a:spcPts val="0"/>
              </a:spcAft>
              <a:buNone/>
            </a:pPr>
            <a:r>
              <a:rPr lang="en-US" sz="2500"/>
              <a:t>We would like to acknowledge with respect the </a:t>
            </a:r>
            <a:r>
              <a:rPr lang="en-US" sz="2500" u="sng">
                <a:solidFill>
                  <a:schemeClr val="hlink"/>
                </a:solidFill>
                <a:hlinkClick r:id="rId3"/>
              </a:rPr>
              <a:t>Onondaga Nation</a:t>
            </a:r>
            <a:r>
              <a:rPr lang="en-US" sz="2500"/>
              <a:t>, firekeepers of the Haudenosaunee, the indigenous peoples on whose ancestral lands Syracuse University now stands.</a:t>
            </a:r>
            <a:endParaRPr/>
          </a:p>
        </p:txBody>
      </p:sp>
      <p:sp>
        <p:nvSpPr>
          <p:cNvPr id="140" name="Google Shape;140;g112ddd7b67d_1_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Verdana"/>
              <a:buNone/>
            </a:pPr>
            <a:r>
              <a:rPr lang="en-US"/>
              <a:t>Interfacing</a:t>
            </a:r>
            <a:r>
              <a:rPr lang="en-US"/>
              <a:t> with campus partners</a:t>
            </a:r>
            <a:endParaRPr/>
          </a:p>
        </p:txBody>
      </p:sp>
      <p:sp>
        <p:nvSpPr>
          <p:cNvPr id="279" name="Google Shape;279;p15"/>
          <p:cNvSpPr txBox="1"/>
          <p:nvPr>
            <p:ph idx="1" type="body"/>
          </p:nvPr>
        </p:nvSpPr>
        <p:spPr>
          <a:xfrm>
            <a:off x="1219200" y="1673225"/>
            <a:ext cx="10515600" cy="4351200"/>
          </a:xfrm>
          <a:prstGeom prst="rect">
            <a:avLst/>
          </a:prstGeom>
          <a:noFill/>
          <a:ln>
            <a:noFill/>
          </a:ln>
        </p:spPr>
        <p:txBody>
          <a:bodyPr anchorCtr="0" anchor="t" bIns="45700" lIns="91425" spcFirstLastPara="1" rIns="91425" wrap="square" tIns="45700">
            <a:normAutofit lnSpcReduction="20000"/>
          </a:bodyPr>
          <a:lstStyle/>
          <a:p>
            <a:pPr indent="-635000" lvl="0" marL="571500" rtl="0" algn="l">
              <a:lnSpc>
                <a:spcPct val="70000"/>
              </a:lnSpc>
              <a:spcBef>
                <a:spcPts val="2400"/>
              </a:spcBef>
              <a:spcAft>
                <a:spcPts val="0"/>
              </a:spcAft>
              <a:buSzPts val="5000"/>
              <a:buFont typeface="Arial"/>
              <a:buChar char="•"/>
            </a:pPr>
            <a:r>
              <a:rPr lang="en-US" sz="3800"/>
              <a:t>Office of Research</a:t>
            </a:r>
            <a:endParaRPr sz="3800"/>
          </a:p>
          <a:p>
            <a:pPr indent="-584200" lvl="0" marL="571500" rtl="0" algn="l">
              <a:lnSpc>
                <a:spcPct val="70000"/>
              </a:lnSpc>
              <a:spcBef>
                <a:spcPts val="2400"/>
              </a:spcBef>
              <a:spcAft>
                <a:spcPts val="0"/>
              </a:spcAft>
              <a:buSzPts val="4200"/>
              <a:buFont typeface="Arial"/>
              <a:buChar char="•"/>
            </a:pPr>
            <a:r>
              <a:rPr lang="en-US" sz="3800"/>
              <a:t>Proposal Support Service</a:t>
            </a:r>
            <a:endParaRPr sz="3800"/>
          </a:p>
          <a:p>
            <a:pPr indent="-584200" lvl="0" marL="571500" rtl="0" algn="l">
              <a:lnSpc>
                <a:spcPct val="70000"/>
              </a:lnSpc>
              <a:spcBef>
                <a:spcPts val="2400"/>
              </a:spcBef>
              <a:spcAft>
                <a:spcPts val="0"/>
              </a:spcAft>
              <a:buSzPts val="4200"/>
              <a:buFont typeface="Arial"/>
              <a:buChar char="•"/>
            </a:pPr>
            <a:r>
              <a:rPr lang="en-US" sz="3800"/>
              <a:t>Research Development Group</a:t>
            </a:r>
            <a:endParaRPr sz="2600"/>
          </a:p>
          <a:p>
            <a:pPr indent="-558800" lvl="0" marL="571500" rtl="0" algn="l">
              <a:lnSpc>
                <a:spcPct val="70000"/>
              </a:lnSpc>
              <a:spcBef>
                <a:spcPts val="2400"/>
              </a:spcBef>
              <a:spcAft>
                <a:spcPts val="0"/>
              </a:spcAft>
              <a:buSzPts val="3800"/>
              <a:buFont typeface="Arial"/>
              <a:buChar char="•"/>
            </a:pPr>
            <a:r>
              <a:rPr lang="en-US" sz="3800"/>
              <a:t>Institutional Research</a:t>
            </a:r>
            <a:endParaRPr sz="2600"/>
          </a:p>
          <a:p>
            <a:pPr indent="-558800" lvl="0" marL="571500" rtl="0" algn="l">
              <a:lnSpc>
                <a:spcPct val="70000"/>
              </a:lnSpc>
              <a:spcBef>
                <a:spcPts val="2400"/>
              </a:spcBef>
              <a:spcAft>
                <a:spcPts val="0"/>
              </a:spcAft>
              <a:buSzPts val="3800"/>
              <a:buFont typeface="Arial"/>
              <a:buChar char="•"/>
            </a:pPr>
            <a:r>
              <a:rPr lang="en-US" sz="3800"/>
              <a:t>Liaison librarians</a:t>
            </a:r>
            <a:endParaRPr sz="3800"/>
          </a:p>
          <a:p>
            <a:pPr indent="0" lvl="0" marL="0" rtl="0" algn="l">
              <a:lnSpc>
                <a:spcPct val="70000"/>
              </a:lnSpc>
              <a:spcBef>
                <a:spcPts val="2400"/>
              </a:spcBef>
              <a:spcAft>
                <a:spcPts val="0"/>
              </a:spcAft>
              <a:buNone/>
            </a:pPr>
            <a:r>
              <a:t/>
            </a:r>
            <a:endParaRPr sz="4000"/>
          </a:p>
          <a:p>
            <a:pPr indent="0" lvl="2" marL="0" rtl="0" algn="l">
              <a:lnSpc>
                <a:spcPct val="70000"/>
              </a:lnSpc>
              <a:spcBef>
                <a:spcPts val="2400"/>
              </a:spcBef>
              <a:spcAft>
                <a:spcPts val="0"/>
              </a:spcAft>
              <a:buSzPts val="2400"/>
              <a:buNone/>
            </a:pPr>
            <a:r>
              <a:t/>
            </a:r>
            <a:endParaRPr b="0" i="0" u="none" strike="noStrike">
              <a:solidFill>
                <a:srgbClr val="000000"/>
              </a:solidFill>
            </a:endParaRPr>
          </a:p>
        </p:txBody>
      </p:sp>
      <p:sp>
        <p:nvSpPr>
          <p:cNvPr id="280" name="Google Shape;28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11c4634a84_0_14"/>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 Systems &amp; Resources</a:t>
            </a:r>
            <a:endParaRPr/>
          </a:p>
        </p:txBody>
      </p:sp>
      <p:sp>
        <p:nvSpPr>
          <p:cNvPr id="287" name="Google Shape;287;g111c4634a84_0_14"/>
          <p:cNvSpPr txBox="1"/>
          <p:nvPr>
            <p:ph idx="1" type="body"/>
          </p:nvPr>
        </p:nvSpPr>
        <p:spPr>
          <a:xfrm>
            <a:off x="839788" y="1528763"/>
            <a:ext cx="5157900" cy="823800"/>
          </a:xfrm>
          <a:prstGeom prst="rect">
            <a:avLst/>
          </a:prstGeom>
        </p:spPr>
        <p:txBody>
          <a:bodyPr anchorCtr="0" anchor="b" bIns="45700" lIns="91425" spcFirstLastPara="1" rIns="91425" wrap="square" tIns="45700">
            <a:normAutofit/>
          </a:bodyPr>
          <a:lstStyle/>
          <a:p>
            <a:pPr indent="0" lvl="0" marL="0" rtl="0" algn="l">
              <a:spcBef>
                <a:spcPts val="0"/>
              </a:spcBef>
              <a:spcAft>
                <a:spcPts val="1200"/>
              </a:spcAft>
              <a:buNone/>
            </a:pPr>
            <a:r>
              <a:rPr lang="en-US"/>
              <a:t>Current Tool Kit</a:t>
            </a:r>
            <a:endParaRPr/>
          </a:p>
        </p:txBody>
      </p:sp>
      <p:sp>
        <p:nvSpPr>
          <p:cNvPr id="288" name="Google Shape;288;g111c4634a84_0_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9" name="Google Shape;289;g111c4634a84_0_14"/>
          <p:cNvSpPr txBox="1"/>
          <p:nvPr>
            <p:ph idx="2" type="body"/>
          </p:nvPr>
        </p:nvSpPr>
        <p:spPr>
          <a:xfrm>
            <a:off x="839788" y="2505075"/>
            <a:ext cx="5157900" cy="3684600"/>
          </a:xfrm>
          <a:prstGeom prst="rect">
            <a:avLst/>
          </a:prstGeom>
        </p:spPr>
        <p:txBody>
          <a:bodyPr anchorCtr="0" anchor="t" bIns="45700" lIns="91425" spcFirstLastPara="1" rIns="91425" wrap="square" tIns="45700">
            <a:normAutofit fontScale="77500" lnSpcReduction="10000"/>
          </a:bodyPr>
          <a:lstStyle/>
          <a:p>
            <a:pPr indent="-346710" lvl="0" marL="457200" rtl="0" algn="l">
              <a:spcBef>
                <a:spcPts val="0"/>
              </a:spcBef>
              <a:spcAft>
                <a:spcPts val="0"/>
              </a:spcAft>
              <a:buSzPct val="100000"/>
              <a:buChar char="-"/>
            </a:pPr>
            <a:r>
              <a:rPr lang="en-US" sz="2400"/>
              <a:t>Research Information Management System - Pure (Experts@Syracuse) </a:t>
            </a:r>
            <a:endParaRPr sz="2400"/>
          </a:p>
          <a:p>
            <a:pPr indent="-346710" lvl="0" marL="457200" rtl="0" algn="l">
              <a:spcBef>
                <a:spcPts val="0"/>
              </a:spcBef>
              <a:spcAft>
                <a:spcPts val="0"/>
              </a:spcAft>
              <a:buSzPct val="100000"/>
              <a:buChar char="-"/>
            </a:pPr>
            <a:r>
              <a:rPr lang="en-US" sz="2400"/>
              <a:t>Academic Analytics</a:t>
            </a:r>
            <a:endParaRPr sz="2400"/>
          </a:p>
          <a:p>
            <a:pPr indent="-346710" lvl="0" marL="457200" rtl="0" algn="l">
              <a:spcBef>
                <a:spcPts val="0"/>
              </a:spcBef>
              <a:spcAft>
                <a:spcPts val="0"/>
              </a:spcAft>
              <a:buSzPct val="100000"/>
              <a:buChar char="-"/>
            </a:pPr>
            <a:r>
              <a:rPr lang="en-US" sz="2400"/>
              <a:t>Web of Science</a:t>
            </a:r>
            <a:endParaRPr sz="2400"/>
          </a:p>
          <a:p>
            <a:pPr indent="-346710" lvl="0" marL="457200" rtl="0" algn="l">
              <a:spcBef>
                <a:spcPts val="0"/>
              </a:spcBef>
              <a:spcAft>
                <a:spcPts val="0"/>
              </a:spcAft>
              <a:buSzPct val="100000"/>
              <a:buChar char="-"/>
            </a:pPr>
            <a:r>
              <a:rPr lang="en-US" sz="2400"/>
              <a:t>Scopus</a:t>
            </a:r>
            <a:endParaRPr sz="2400"/>
          </a:p>
          <a:p>
            <a:pPr indent="-346710" lvl="0" marL="457200" rtl="0" algn="l">
              <a:spcBef>
                <a:spcPts val="0"/>
              </a:spcBef>
              <a:spcAft>
                <a:spcPts val="0"/>
              </a:spcAft>
              <a:buSzPct val="100000"/>
              <a:buChar char="-"/>
            </a:pPr>
            <a:r>
              <a:rPr lang="en-US" sz="2400"/>
              <a:t>Inspec Analytics</a:t>
            </a:r>
            <a:endParaRPr sz="2400"/>
          </a:p>
          <a:p>
            <a:pPr indent="-346710" lvl="0" marL="457200" rtl="0" algn="l">
              <a:spcBef>
                <a:spcPts val="0"/>
              </a:spcBef>
              <a:spcAft>
                <a:spcPts val="0"/>
              </a:spcAft>
              <a:buSzPct val="100000"/>
              <a:buChar char="-"/>
            </a:pPr>
            <a:r>
              <a:rPr lang="en-US" sz="2400"/>
              <a:t>SURFACE (Digital Commons)</a:t>
            </a:r>
            <a:endParaRPr sz="2400"/>
          </a:p>
          <a:p>
            <a:pPr indent="-346710" lvl="0" marL="457200" rtl="0" algn="l">
              <a:spcBef>
                <a:spcPts val="0"/>
              </a:spcBef>
              <a:spcAft>
                <a:spcPts val="0"/>
              </a:spcAft>
              <a:buSzPct val="100000"/>
              <a:buChar char="-"/>
            </a:pPr>
            <a:r>
              <a:rPr lang="en-US" sz="2400"/>
              <a:t>ORCID Institutional</a:t>
            </a:r>
            <a:endParaRPr sz="2400"/>
          </a:p>
          <a:p>
            <a:pPr indent="-346710" lvl="0" marL="457200" rtl="0" algn="l">
              <a:spcBef>
                <a:spcPts val="0"/>
              </a:spcBef>
              <a:spcAft>
                <a:spcPts val="0"/>
              </a:spcAft>
              <a:buSzPct val="100000"/>
              <a:buChar char="-"/>
            </a:pPr>
            <a:r>
              <a:rPr lang="en-US" sz="2400"/>
              <a:t>Lens.org</a:t>
            </a:r>
            <a:endParaRPr sz="2400"/>
          </a:p>
          <a:p>
            <a:pPr indent="-346710" lvl="0" marL="457200" rtl="0" algn="l">
              <a:spcBef>
                <a:spcPts val="0"/>
              </a:spcBef>
              <a:spcAft>
                <a:spcPts val="0"/>
              </a:spcAft>
              <a:buSzPct val="100000"/>
              <a:buChar char="-"/>
            </a:pPr>
            <a:r>
              <a:rPr lang="en-US" sz="2400"/>
              <a:t>Journal Citation Reports</a:t>
            </a:r>
            <a:endParaRPr sz="2400"/>
          </a:p>
          <a:p>
            <a:pPr indent="-346710" lvl="0" marL="457200" rtl="0" algn="l">
              <a:spcBef>
                <a:spcPts val="0"/>
              </a:spcBef>
              <a:spcAft>
                <a:spcPts val="0"/>
              </a:spcAft>
              <a:buSzPct val="100000"/>
              <a:buChar char="-"/>
            </a:pPr>
            <a:r>
              <a:rPr lang="en-US" sz="2400"/>
              <a:t>Journalytics </a:t>
            </a:r>
            <a:endParaRPr sz="2400"/>
          </a:p>
          <a:p>
            <a:pPr indent="-346710" lvl="0" marL="457200" rtl="0" algn="l">
              <a:spcBef>
                <a:spcPts val="0"/>
              </a:spcBef>
              <a:spcAft>
                <a:spcPts val="0"/>
              </a:spcAft>
              <a:buSzPct val="100000"/>
              <a:buChar char="-"/>
            </a:pPr>
            <a:r>
              <a:rPr lang="en-US" sz="2400"/>
              <a:t>Google Scholar</a:t>
            </a:r>
            <a:endParaRPr sz="2400"/>
          </a:p>
          <a:p>
            <a:pPr indent="-346710" lvl="0" marL="457200" rtl="0" algn="l">
              <a:spcBef>
                <a:spcPts val="0"/>
              </a:spcBef>
              <a:spcAft>
                <a:spcPts val="0"/>
              </a:spcAft>
              <a:buSzPct val="100000"/>
              <a:buChar char="-"/>
            </a:pPr>
            <a:r>
              <a:rPr lang="en-US" sz="2400"/>
              <a:t>Others for humanities/social sciences</a:t>
            </a:r>
            <a:endParaRPr sz="2400"/>
          </a:p>
          <a:p>
            <a:pPr indent="0" lvl="0" marL="0" rtl="0" algn="l">
              <a:spcBef>
                <a:spcPts val="1200"/>
              </a:spcBef>
              <a:spcAft>
                <a:spcPts val="1200"/>
              </a:spcAft>
              <a:buNone/>
            </a:pPr>
            <a:r>
              <a:t/>
            </a:r>
            <a:endParaRPr/>
          </a:p>
        </p:txBody>
      </p:sp>
      <p:sp>
        <p:nvSpPr>
          <p:cNvPr id="290" name="Google Shape;290;g111c4634a84_0_14"/>
          <p:cNvSpPr txBox="1"/>
          <p:nvPr>
            <p:ph idx="3" type="body"/>
          </p:nvPr>
        </p:nvSpPr>
        <p:spPr>
          <a:xfrm>
            <a:off x="6172200" y="1528763"/>
            <a:ext cx="5183100" cy="823800"/>
          </a:xfrm>
          <a:prstGeom prst="rect">
            <a:avLst/>
          </a:prstGeom>
        </p:spPr>
        <p:txBody>
          <a:bodyPr anchorCtr="0" anchor="b" bIns="45700" lIns="91425" spcFirstLastPara="1" rIns="91425" wrap="square" tIns="45700">
            <a:normAutofit/>
          </a:bodyPr>
          <a:lstStyle/>
          <a:p>
            <a:pPr indent="0" lvl="0" marL="0" rtl="0" algn="l">
              <a:spcBef>
                <a:spcPts val="0"/>
              </a:spcBef>
              <a:spcAft>
                <a:spcPts val="1200"/>
              </a:spcAft>
              <a:buNone/>
            </a:pPr>
            <a:r>
              <a:rPr lang="en-US"/>
              <a:t>Future </a:t>
            </a:r>
            <a:endParaRPr/>
          </a:p>
        </p:txBody>
      </p:sp>
      <p:sp>
        <p:nvSpPr>
          <p:cNvPr id="291" name="Google Shape;291;g111c4634a84_0_14"/>
          <p:cNvSpPr txBox="1"/>
          <p:nvPr>
            <p:ph idx="4" type="body"/>
          </p:nvPr>
        </p:nvSpPr>
        <p:spPr>
          <a:xfrm>
            <a:off x="6172200" y="2505075"/>
            <a:ext cx="5183100" cy="3684600"/>
          </a:xfrm>
          <a:prstGeom prst="rect">
            <a:avLst/>
          </a:prstGeom>
        </p:spPr>
        <p:txBody>
          <a:bodyPr anchorCtr="0" anchor="t" bIns="45700" lIns="91425" spcFirstLastPara="1" rIns="91425" wrap="square" tIns="45700">
            <a:normAutofit fontScale="70000" lnSpcReduction="20000"/>
          </a:bodyPr>
          <a:lstStyle/>
          <a:p>
            <a:pPr indent="0" lvl="0" marL="0" rtl="0" algn="l">
              <a:spcBef>
                <a:spcPts val="0"/>
              </a:spcBef>
              <a:spcAft>
                <a:spcPts val="0"/>
              </a:spcAft>
              <a:buNone/>
            </a:pPr>
            <a:r>
              <a:rPr lang="en-US"/>
              <a:t>Visualization tools (learning)</a:t>
            </a:r>
            <a:endParaRPr/>
          </a:p>
          <a:p>
            <a:pPr indent="-308610" lvl="0" marL="457200" rtl="0" algn="l">
              <a:spcBef>
                <a:spcPts val="1200"/>
              </a:spcBef>
              <a:spcAft>
                <a:spcPts val="0"/>
              </a:spcAft>
              <a:buSzPct val="64285"/>
              <a:buChar char="-"/>
            </a:pPr>
            <a:r>
              <a:rPr lang="en-US"/>
              <a:t>Tableau Desktop</a:t>
            </a:r>
            <a:endParaRPr/>
          </a:p>
          <a:p>
            <a:pPr indent="-308610" lvl="0" marL="457200" rtl="0" algn="l">
              <a:spcBef>
                <a:spcPts val="0"/>
              </a:spcBef>
              <a:spcAft>
                <a:spcPts val="0"/>
              </a:spcAft>
              <a:buSzPct val="64285"/>
              <a:buChar char="-"/>
            </a:pPr>
            <a:r>
              <a:rPr lang="en-US"/>
              <a:t>Tableau Prep</a:t>
            </a:r>
            <a:endParaRPr/>
          </a:p>
          <a:p>
            <a:pPr indent="-308610" lvl="0" marL="457200" rtl="0" algn="l">
              <a:spcBef>
                <a:spcPts val="0"/>
              </a:spcBef>
              <a:spcAft>
                <a:spcPts val="0"/>
              </a:spcAft>
              <a:buSzPct val="64285"/>
              <a:buChar char="-"/>
            </a:pPr>
            <a:r>
              <a:rPr lang="en-US"/>
              <a:t>Vosviewer </a:t>
            </a:r>
            <a:endParaRPr/>
          </a:p>
          <a:p>
            <a:pPr indent="0" lvl="0" marL="0" rtl="0" algn="l">
              <a:spcBef>
                <a:spcPts val="1200"/>
              </a:spcBef>
              <a:spcAft>
                <a:spcPts val="0"/>
              </a:spcAft>
              <a:buNone/>
            </a:pPr>
            <a:r>
              <a:rPr lang="en-US" sz="2957"/>
              <a:t>New campus systems</a:t>
            </a:r>
            <a:endParaRPr sz="2957"/>
          </a:p>
          <a:p>
            <a:pPr indent="-353715" lvl="0" marL="457200" rtl="0" algn="l">
              <a:spcBef>
                <a:spcPts val="1200"/>
              </a:spcBef>
              <a:spcAft>
                <a:spcPts val="0"/>
              </a:spcAft>
              <a:buSzPct val="100000"/>
              <a:buChar char="-"/>
            </a:pPr>
            <a:r>
              <a:rPr lang="en-US" sz="2814"/>
              <a:t>Faculty Success</a:t>
            </a:r>
            <a:endParaRPr sz="2814"/>
          </a:p>
          <a:p>
            <a:pPr indent="-353715" lvl="0" marL="457200" rtl="0" algn="l">
              <a:spcBef>
                <a:spcPts val="0"/>
              </a:spcBef>
              <a:spcAft>
                <a:spcPts val="0"/>
              </a:spcAft>
              <a:buSzPct val="100000"/>
              <a:buChar char="-"/>
            </a:pPr>
            <a:r>
              <a:rPr lang="en-US" sz="2814"/>
              <a:t>Cayuse</a:t>
            </a:r>
            <a:endParaRPr sz="2814"/>
          </a:p>
          <a:p>
            <a:pPr indent="0" lvl="0" marL="0" rtl="0" algn="l">
              <a:spcBef>
                <a:spcPts val="1200"/>
              </a:spcBef>
              <a:spcAft>
                <a:spcPts val="0"/>
              </a:spcAft>
              <a:buNone/>
            </a:pPr>
            <a:r>
              <a:rPr lang="en-US"/>
              <a:t>Resource evaluation </a:t>
            </a:r>
            <a:r>
              <a:rPr lang="en-US"/>
              <a:t>(Trials) </a:t>
            </a:r>
            <a:endParaRPr/>
          </a:p>
          <a:p>
            <a:pPr indent="-308610" lvl="0" marL="457200" rtl="0" algn="l">
              <a:spcBef>
                <a:spcPts val="1200"/>
              </a:spcBef>
              <a:spcAft>
                <a:spcPts val="0"/>
              </a:spcAft>
              <a:buSzPct val="64285"/>
              <a:buChar char="-"/>
            </a:pPr>
            <a:r>
              <a:rPr lang="en-US"/>
              <a:t>Lens.org institutional toolkit</a:t>
            </a:r>
            <a:endParaRPr/>
          </a:p>
          <a:p>
            <a:pPr indent="-308610" lvl="0" marL="457200" rtl="0" algn="l">
              <a:spcBef>
                <a:spcPts val="0"/>
              </a:spcBef>
              <a:spcAft>
                <a:spcPts val="0"/>
              </a:spcAft>
              <a:buSzPct val="64285"/>
              <a:buChar char="-"/>
            </a:pPr>
            <a:r>
              <a:rPr lang="en-US"/>
              <a:t>Dimensions</a:t>
            </a:r>
            <a:endParaRPr/>
          </a:p>
          <a:p>
            <a:pPr indent="-308610" lvl="0" marL="457200" rtl="0" algn="l">
              <a:spcBef>
                <a:spcPts val="0"/>
              </a:spcBef>
              <a:spcAft>
                <a:spcPts val="0"/>
              </a:spcAft>
              <a:buSzPct val="64285"/>
              <a:buChar char="-"/>
            </a:pPr>
            <a:r>
              <a:rPr lang="en-US"/>
              <a:t>Altmetric Explorer</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7"/>
          <p:cNvSpPr txBox="1"/>
          <p:nvPr>
            <p:ph type="title"/>
          </p:nvPr>
        </p:nvSpPr>
        <p:spPr>
          <a:xfrm>
            <a:off x="357554" y="298725"/>
            <a:ext cx="11453446" cy="1119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Verdana"/>
              <a:buNone/>
            </a:pPr>
            <a:r>
              <a:rPr lang="en-US" sz="3200"/>
              <a:t>Understanding the Value of Use Cases</a:t>
            </a:r>
            <a:endParaRPr/>
          </a:p>
        </p:txBody>
      </p:sp>
      <p:sp>
        <p:nvSpPr>
          <p:cNvPr id="298" name="Google Shape;298;p17"/>
          <p:cNvSpPr txBox="1"/>
          <p:nvPr>
            <p:ph idx="1" type="body"/>
          </p:nvPr>
        </p:nvSpPr>
        <p:spPr>
          <a:xfrm>
            <a:off x="480646" y="1597151"/>
            <a:ext cx="11183816" cy="4624657"/>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400"/>
              <a:buNone/>
            </a:pPr>
            <a:r>
              <a:rPr lang="en-US" sz="2400"/>
              <a:t>Following the lead of research impact experts at the University of Waterloo, we are gathering use cases to demonstrate the value of our services to various potential users (individuals and campus entities).</a:t>
            </a:r>
            <a:endParaRPr/>
          </a:p>
          <a:p>
            <a:pPr indent="0" lvl="0" marL="0" rtl="0" algn="l">
              <a:lnSpc>
                <a:spcPct val="150000"/>
              </a:lnSpc>
              <a:spcBef>
                <a:spcPts val="1200"/>
              </a:spcBef>
              <a:spcAft>
                <a:spcPts val="0"/>
              </a:spcAft>
              <a:buSzPts val="2000"/>
              <a:buNone/>
            </a:pPr>
            <a:r>
              <a:rPr lang="en-US" sz="2000"/>
              <a:t>Recommended resources for developing research impact services, from the University of Waterloo:</a:t>
            </a:r>
            <a:endParaRPr/>
          </a:p>
          <a:p>
            <a:pPr indent="-457200" lvl="0" marL="457200" rtl="0" algn="l">
              <a:lnSpc>
                <a:spcPct val="150000"/>
              </a:lnSpc>
              <a:spcBef>
                <a:spcPts val="1200"/>
              </a:spcBef>
              <a:spcAft>
                <a:spcPts val="0"/>
              </a:spcAft>
              <a:buSzPts val="1800"/>
              <a:buFont typeface="Arial"/>
              <a:buChar char="•"/>
            </a:pPr>
            <a:r>
              <a:rPr lang="en-US" sz="1800" u="sng">
                <a:solidFill>
                  <a:schemeClr val="hlink"/>
                </a:solidFill>
                <a:hlinkClick r:id="rId3"/>
              </a:rPr>
              <a:t>Emerging Roles for Libraries in Bibliometric and Research Impact Analysis (webinar)</a:t>
            </a:r>
            <a:endParaRPr sz="1800"/>
          </a:p>
          <a:p>
            <a:pPr indent="-457200" lvl="0" marL="457200" rtl="0" algn="l">
              <a:lnSpc>
                <a:spcPct val="150000"/>
              </a:lnSpc>
              <a:spcBef>
                <a:spcPts val="1200"/>
              </a:spcBef>
              <a:spcAft>
                <a:spcPts val="0"/>
              </a:spcAft>
              <a:buSzPts val="1800"/>
              <a:buFont typeface="Arial"/>
              <a:buChar char="•"/>
            </a:pPr>
            <a:r>
              <a:rPr i="0" lang="en-US" sz="1800" u="sng" strike="noStrike">
                <a:solidFill>
                  <a:srgbClr val="6264A7"/>
                </a:solidFill>
                <a:hlinkClick r:id="rId4">
                  <a:extLst>
                    <a:ext uri="{A12FA001-AC4F-418D-AE19-62706E023703}">
                      <ahyp:hlinkClr val="tx"/>
                    </a:ext>
                  </a:extLst>
                </a:hlinkClick>
              </a:rPr>
              <a:t>Library Impact Practice Brief Supporting Bibliometric Data Needs at Academic Institutions</a:t>
            </a:r>
            <a:endParaRPr i="0" sz="4400" u="none" strike="noStrike">
              <a:solidFill>
                <a:srgbClr val="6264A7"/>
              </a:solidFill>
            </a:endParaRPr>
          </a:p>
        </p:txBody>
      </p:sp>
      <p:sp>
        <p:nvSpPr>
          <p:cNvPr id="299" name="Google Shape;29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11c4634a84_1_0"/>
          <p:cNvSpPr txBox="1"/>
          <p:nvPr>
            <p:ph type="title"/>
          </p:nvPr>
        </p:nvSpPr>
        <p:spPr>
          <a:xfrm>
            <a:off x="838200" y="0"/>
            <a:ext cx="10515600" cy="876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700"/>
              <a:t>Research Impact Team Use Cases	</a:t>
            </a:r>
            <a:endParaRPr b="1" sz="2700"/>
          </a:p>
        </p:txBody>
      </p:sp>
      <p:sp>
        <p:nvSpPr>
          <p:cNvPr id="306" name="Google Shape;306;g111c4634a84_1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307" name="Google Shape;307;g111c4634a84_1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308" name="Google Shape;308;g111c4634a84_1_0"/>
          <p:cNvGrpSpPr/>
          <p:nvPr/>
        </p:nvGrpSpPr>
        <p:grpSpPr>
          <a:xfrm>
            <a:off x="1039177" y="954899"/>
            <a:ext cx="3315854" cy="5254054"/>
            <a:chOff x="1118216" y="283725"/>
            <a:chExt cx="2090834" cy="4101525"/>
          </a:xfrm>
        </p:grpSpPr>
        <p:sp>
          <p:nvSpPr>
            <p:cNvPr id="309" name="Google Shape;309;g111c4634a84_1_0"/>
            <p:cNvSpPr/>
            <p:nvPr/>
          </p:nvSpPr>
          <p:spPr>
            <a:xfrm>
              <a:off x="1178650" y="283725"/>
              <a:ext cx="2030400" cy="40764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g111c4634a84_1_0"/>
            <p:cNvSpPr/>
            <p:nvPr/>
          </p:nvSpPr>
          <p:spPr>
            <a:xfrm>
              <a:off x="1118216" y="341753"/>
              <a:ext cx="2048100" cy="17754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g111c4634a84_1_0"/>
            <p:cNvSpPr/>
            <p:nvPr/>
          </p:nvSpPr>
          <p:spPr>
            <a:xfrm>
              <a:off x="1233923" y="1099518"/>
              <a:ext cx="1815000" cy="829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individual faculty and/or student researchers </a:t>
              </a:r>
              <a:endParaRPr sz="1600">
                <a:solidFill>
                  <a:srgbClr val="1D7E74"/>
                </a:solidFill>
                <a:latin typeface="Roboto Medium"/>
                <a:ea typeface="Roboto Medium"/>
                <a:cs typeface="Roboto Medium"/>
                <a:sym typeface="Roboto Medium"/>
              </a:endParaRPr>
            </a:p>
          </p:txBody>
        </p:sp>
        <p:sp>
          <p:nvSpPr>
            <p:cNvPr id="312" name="Google Shape;312;g111c4634a84_1_0"/>
            <p:cNvSpPr/>
            <p:nvPr/>
          </p:nvSpPr>
          <p:spPr>
            <a:xfrm>
              <a:off x="1233850" y="407827"/>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Individual</a:t>
              </a:r>
              <a:endParaRPr sz="3600">
                <a:solidFill>
                  <a:srgbClr val="1D7E74"/>
                </a:solidFill>
                <a:latin typeface="Roboto Thin"/>
                <a:ea typeface="Roboto Thin"/>
                <a:cs typeface="Roboto Thin"/>
                <a:sym typeface="Roboto Thin"/>
              </a:endParaRPr>
            </a:p>
          </p:txBody>
        </p:sp>
        <p:sp>
          <p:nvSpPr>
            <p:cNvPr id="313" name="Google Shape;313;g111c4634a84_1_0"/>
            <p:cNvSpPr/>
            <p:nvPr/>
          </p:nvSpPr>
          <p:spPr>
            <a:xfrm rot="5293930">
              <a:off x="1969140" y="2113459"/>
              <a:ext cx="388985" cy="278173"/>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g111c4634a84_1_0"/>
            <p:cNvSpPr/>
            <p:nvPr/>
          </p:nvSpPr>
          <p:spPr>
            <a:xfrm>
              <a:off x="1118310" y="2399550"/>
              <a:ext cx="2030400" cy="198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Tenure &amp; promotion reporting (counts &amp; impact story)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Tenure &amp; promotion planning &amp; preparation</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Researcher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Identifying interdisciplinary journals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Systematic review &amp; evidence synthesis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Open access inquires</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grpSp>
      <p:sp>
        <p:nvSpPr>
          <p:cNvPr id="315" name="Google Shape;315;g111c4634a84_1_0"/>
          <p:cNvSpPr/>
          <p:nvPr/>
        </p:nvSpPr>
        <p:spPr>
          <a:xfrm>
            <a:off x="4533982" y="954896"/>
            <a:ext cx="3220011" cy="5221868"/>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g111c4634a84_1_0"/>
          <p:cNvSpPr/>
          <p:nvPr/>
        </p:nvSpPr>
        <p:spPr>
          <a:xfrm>
            <a:off x="4438150" y="1029225"/>
            <a:ext cx="3248082" cy="2290044"/>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 name="Google Shape;317;g111c4634a84_1_0"/>
          <p:cNvSpPr/>
          <p:nvPr/>
        </p:nvSpPr>
        <p:spPr>
          <a:xfrm>
            <a:off x="4621639" y="1919511"/>
            <a:ext cx="2878409" cy="77897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academic departments &amp; interdisciplinary institutes</a:t>
            </a:r>
            <a:endParaRPr sz="1600">
              <a:solidFill>
                <a:srgbClr val="1D7E74"/>
              </a:solidFill>
              <a:latin typeface="Roboto Medium"/>
              <a:ea typeface="Roboto Medium"/>
              <a:cs typeface="Roboto Medium"/>
              <a:sym typeface="Roboto Medium"/>
            </a:endParaRPr>
          </a:p>
        </p:txBody>
      </p:sp>
      <p:sp>
        <p:nvSpPr>
          <p:cNvPr id="318" name="Google Shape;318;g111c4634a84_1_0"/>
          <p:cNvSpPr/>
          <p:nvPr/>
        </p:nvSpPr>
        <p:spPr>
          <a:xfrm>
            <a:off x="4533981" y="1113863"/>
            <a:ext cx="3152452" cy="864675"/>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Groups</a:t>
            </a:r>
            <a:endParaRPr sz="3600">
              <a:solidFill>
                <a:srgbClr val="1D7E74"/>
              </a:solidFill>
              <a:latin typeface="Roboto Thin"/>
              <a:ea typeface="Roboto Thin"/>
              <a:cs typeface="Roboto Thin"/>
              <a:sym typeface="Roboto Thin"/>
            </a:endParaRPr>
          </a:p>
        </p:txBody>
      </p:sp>
      <p:sp>
        <p:nvSpPr>
          <p:cNvPr id="319" name="Google Shape;319;g111c4634a84_1_0"/>
          <p:cNvSpPr/>
          <p:nvPr/>
        </p:nvSpPr>
        <p:spPr>
          <a:xfrm rot="5400000">
            <a:off x="5846936" y="3261225"/>
            <a:ext cx="498300" cy="4410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g111c4634a84_1_0"/>
          <p:cNvSpPr/>
          <p:nvPr/>
        </p:nvSpPr>
        <p:spPr>
          <a:xfrm>
            <a:off x="4438282" y="3650267"/>
            <a:ext cx="3219900" cy="249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Grant compliance reporting</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Group research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Regularized reporting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Equity in reporting (Humanities, Social Sciences)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Disciplinary best practices for research productivity reporting</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chemeClr val="lt1"/>
                </a:solidFill>
                <a:latin typeface="Roboto"/>
                <a:ea typeface="Roboto"/>
                <a:cs typeface="Roboto"/>
                <a:sym typeface="Roboto"/>
              </a:rPr>
              <a:t>Funding opportunity resources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Benchmarking (future)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Tracking impact on rankings (future)</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sp>
        <p:nvSpPr>
          <p:cNvPr id="321" name="Google Shape;321;g111c4634a84_1_0"/>
          <p:cNvSpPr/>
          <p:nvPr/>
        </p:nvSpPr>
        <p:spPr>
          <a:xfrm>
            <a:off x="7948532" y="954933"/>
            <a:ext cx="3219900" cy="52218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2" name="Google Shape;322;g111c4634a84_1_0"/>
          <p:cNvGrpSpPr/>
          <p:nvPr/>
        </p:nvGrpSpPr>
        <p:grpSpPr>
          <a:xfrm>
            <a:off x="7837100" y="1013694"/>
            <a:ext cx="3248082" cy="5132823"/>
            <a:chOff x="1118223" y="329888"/>
            <a:chExt cx="2048100" cy="4029852"/>
          </a:xfrm>
        </p:grpSpPr>
        <p:sp>
          <p:nvSpPr>
            <p:cNvPr id="323" name="Google Shape;323;g111c4634a84_1_0"/>
            <p:cNvSpPr/>
            <p:nvPr/>
          </p:nvSpPr>
          <p:spPr>
            <a:xfrm>
              <a:off x="1118223" y="329888"/>
              <a:ext cx="2048100" cy="18252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g111c4634a84_1_0"/>
            <p:cNvSpPr/>
            <p:nvPr/>
          </p:nvSpPr>
          <p:spPr>
            <a:xfrm>
              <a:off x="1233923" y="1036742"/>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groups like colleges, the Office of Research, &amp; campus-wide implementation teams</a:t>
              </a:r>
              <a:endParaRPr sz="1600">
                <a:solidFill>
                  <a:srgbClr val="1D7E74"/>
                </a:solidFill>
                <a:latin typeface="Roboto Medium"/>
                <a:ea typeface="Roboto Medium"/>
                <a:cs typeface="Roboto Medium"/>
                <a:sym typeface="Roboto Medium"/>
              </a:endParaRPr>
            </a:p>
          </p:txBody>
        </p:sp>
        <p:sp>
          <p:nvSpPr>
            <p:cNvPr id="325" name="Google Shape;325;g111c4634a84_1_0"/>
            <p:cNvSpPr/>
            <p:nvPr/>
          </p:nvSpPr>
          <p:spPr>
            <a:xfrm>
              <a:off x="1233849" y="407821"/>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University</a:t>
              </a:r>
              <a:endParaRPr sz="3600">
                <a:solidFill>
                  <a:srgbClr val="1D7E74"/>
                </a:solidFill>
                <a:latin typeface="Roboto Thin"/>
                <a:ea typeface="Roboto Thin"/>
                <a:cs typeface="Roboto Thin"/>
                <a:sym typeface="Roboto Thin"/>
              </a:endParaRPr>
            </a:p>
          </p:txBody>
        </p:sp>
        <p:sp>
          <p:nvSpPr>
            <p:cNvPr id="326" name="Google Shape;326;g111c4634a84_1_0"/>
            <p:cNvSpPr/>
            <p:nvPr/>
          </p:nvSpPr>
          <p:spPr>
            <a:xfrm rot="5400000">
              <a:off x="1938958" y="213930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g111c4634a84_1_0"/>
            <p:cNvSpPr/>
            <p:nvPr/>
          </p:nvSpPr>
          <p:spPr>
            <a:xfrm>
              <a:off x="1118300" y="2429540"/>
              <a:ext cx="2030400" cy="19302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Records clean-up (Scopus/Web of Science)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Campus systems interconnectivity</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Intramural grant reporting</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RFI’s/proposals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RIM System (Pure)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ORCID Institutional</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Product/tools evaluation</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University research rankings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Responsible research assessment</a:t>
              </a:r>
              <a:endParaRPr sz="1200">
                <a:solidFill>
                  <a:schemeClr val="lt1"/>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11c4634a84_1_367"/>
          <p:cNvSpPr txBox="1"/>
          <p:nvPr>
            <p:ph type="title"/>
          </p:nvPr>
        </p:nvSpPr>
        <p:spPr>
          <a:xfrm>
            <a:off x="838200" y="0"/>
            <a:ext cx="10515600" cy="876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700"/>
              <a:t>Research Impact Team Use Cases	</a:t>
            </a:r>
            <a:endParaRPr b="1" sz="2700"/>
          </a:p>
        </p:txBody>
      </p:sp>
      <p:sp>
        <p:nvSpPr>
          <p:cNvPr id="334" name="Google Shape;334;g111c4634a84_1_36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335" name="Google Shape;335;g111c4634a84_1_36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6" name="Google Shape;336;g111c4634a84_1_367"/>
          <p:cNvSpPr/>
          <p:nvPr/>
        </p:nvSpPr>
        <p:spPr>
          <a:xfrm>
            <a:off x="1135020" y="954899"/>
            <a:ext cx="3220011" cy="5221868"/>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g111c4634a84_1_367"/>
          <p:cNvSpPr/>
          <p:nvPr/>
        </p:nvSpPr>
        <p:spPr>
          <a:xfrm>
            <a:off x="1039177" y="1029233"/>
            <a:ext cx="3248082" cy="2274287"/>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g111c4634a84_1_367"/>
          <p:cNvSpPr/>
          <p:nvPr/>
        </p:nvSpPr>
        <p:spPr>
          <a:xfrm>
            <a:off x="1222677" y="1999930"/>
            <a:ext cx="2878409" cy="106297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individual faculty and/or student researchers </a:t>
            </a:r>
            <a:endParaRPr sz="1600">
              <a:solidFill>
                <a:srgbClr val="1D7E74"/>
              </a:solidFill>
              <a:latin typeface="Roboto Medium"/>
              <a:ea typeface="Roboto Medium"/>
              <a:cs typeface="Roboto Medium"/>
              <a:sym typeface="Roboto Medium"/>
            </a:endParaRPr>
          </a:p>
        </p:txBody>
      </p:sp>
      <p:sp>
        <p:nvSpPr>
          <p:cNvPr id="339" name="Google Shape;339;g111c4634a84_1_367"/>
          <p:cNvSpPr/>
          <p:nvPr/>
        </p:nvSpPr>
        <p:spPr>
          <a:xfrm>
            <a:off x="1222561" y="1113874"/>
            <a:ext cx="2878408" cy="864675"/>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Individual</a:t>
            </a:r>
            <a:endParaRPr sz="3600">
              <a:solidFill>
                <a:srgbClr val="1D7E74"/>
              </a:solidFill>
              <a:latin typeface="Roboto Thin"/>
              <a:ea typeface="Roboto Thin"/>
              <a:cs typeface="Roboto Thin"/>
              <a:sym typeface="Roboto Thin"/>
            </a:endParaRPr>
          </a:p>
        </p:txBody>
      </p:sp>
      <p:sp>
        <p:nvSpPr>
          <p:cNvPr id="340" name="Google Shape;340;g111c4634a84_1_367"/>
          <p:cNvSpPr/>
          <p:nvPr/>
        </p:nvSpPr>
        <p:spPr>
          <a:xfrm rot="5268706">
            <a:off x="2447895" y="3256484"/>
            <a:ext cx="498416" cy="440949"/>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g111c4634a84_1_367"/>
          <p:cNvSpPr/>
          <p:nvPr/>
        </p:nvSpPr>
        <p:spPr>
          <a:xfrm>
            <a:off x="1039327" y="3665271"/>
            <a:ext cx="3220011" cy="2543682"/>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Tenure &amp; promotion reporting (counts &amp; impact story) </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Tenure &amp; promotion planning &amp; preparation</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Researcher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Identifying interdisciplinary journals</a:t>
            </a:r>
            <a:endParaRPr sz="1200">
              <a:solidFill>
                <a:srgbClr val="FFE599"/>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Systematic review &amp; evidence synthesis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Open access inquires</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sp>
        <p:nvSpPr>
          <p:cNvPr id="342" name="Google Shape;342;g111c4634a84_1_367"/>
          <p:cNvSpPr/>
          <p:nvPr/>
        </p:nvSpPr>
        <p:spPr>
          <a:xfrm>
            <a:off x="4533982" y="954896"/>
            <a:ext cx="3219900" cy="52218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g111c4634a84_1_367"/>
          <p:cNvSpPr/>
          <p:nvPr/>
        </p:nvSpPr>
        <p:spPr>
          <a:xfrm>
            <a:off x="4438150" y="1029225"/>
            <a:ext cx="3248100" cy="22899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g111c4634a84_1_367"/>
          <p:cNvSpPr/>
          <p:nvPr/>
        </p:nvSpPr>
        <p:spPr>
          <a:xfrm>
            <a:off x="4621639" y="1919511"/>
            <a:ext cx="2878500" cy="779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academic departments &amp; interdisciplinary institutes</a:t>
            </a:r>
            <a:endParaRPr sz="1600">
              <a:solidFill>
                <a:srgbClr val="1D7E74"/>
              </a:solidFill>
              <a:latin typeface="Roboto Medium"/>
              <a:ea typeface="Roboto Medium"/>
              <a:cs typeface="Roboto Medium"/>
              <a:sym typeface="Roboto Medium"/>
            </a:endParaRPr>
          </a:p>
        </p:txBody>
      </p:sp>
      <p:sp>
        <p:nvSpPr>
          <p:cNvPr id="345" name="Google Shape;345;g111c4634a84_1_367"/>
          <p:cNvSpPr/>
          <p:nvPr/>
        </p:nvSpPr>
        <p:spPr>
          <a:xfrm>
            <a:off x="4533981" y="1113863"/>
            <a:ext cx="3152400" cy="8646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Groups</a:t>
            </a:r>
            <a:endParaRPr sz="3600">
              <a:solidFill>
                <a:srgbClr val="1D7E74"/>
              </a:solidFill>
              <a:latin typeface="Roboto Thin"/>
              <a:ea typeface="Roboto Thin"/>
              <a:cs typeface="Roboto Thin"/>
              <a:sym typeface="Roboto Thin"/>
            </a:endParaRPr>
          </a:p>
        </p:txBody>
      </p:sp>
      <p:sp>
        <p:nvSpPr>
          <p:cNvPr id="346" name="Google Shape;346;g111c4634a84_1_367"/>
          <p:cNvSpPr/>
          <p:nvPr/>
        </p:nvSpPr>
        <p:spPr>
          <a:xfrm rot="5400000">
            <a:off x="5846936" y="3261225"/>
            <a:ext cx="498300" cy="4410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g111c4634a84_1_367"/>
          <p:cNvSpPr/>
          <p:nvPr/>
        </p:nvSpPr>
        <p:spPr>
          <a:xfrm>
            <a:off x="4438282" y="3650267"/>
            <a:ext cx="3219900" cy="249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Grant compliance reporting</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Group research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Regularized reporting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Equity in reporting (Humanities, Social Sciences)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Disciplinary best practices for research productivity reporting</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chemeClr val="lt1"/>
                </a:solidFill>
                <a:latin typeface="Roboto"/>
                <a:ea typeface="Roboto"/>
                <a:cs typeface="Roboto"/>
                <a:sym typeface="Roboto"/>
              </a:rPr>
              <a:t>Funding opportunity resources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Benchmarking (future)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Tracking impact on rankings (future)</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sp>
        <p:nvSpPr>
          <p:cNvPr id="348" name="Google Shape;348;g111c4634a84_1_367"/>
          <p:cNvSpPr/>
          <p:nvPr/>
        </p:nvSpPr>
        <p:spPr>
          <a:xfrm>
            <a:off x="7948532" y="954933"/>
            <a:ext cx="3219900" cy="52218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9" name="Google Shape;349;g111c4634a84_1_367"/>
          <p:cNvGrpSpPr/>
          <p:nvPr/>
        </p:nvGrpSpPr>
        <p:grpSpPr>
          <a:xfrm>
            <a:off x="7837100" y="1013694"/>
            <a:ext cx="3248082" cy="5132823"/>
            <a:chOff x="1118223" y="329888"/>
            <a:chExt cx="2048100" cy="4029852"/>
          </a:xfrm>
        </p:grpSpPr>
        <p:sp>
          <p:nvSpPr>
            <p:cNvPr id="350" name="Google Shape;350;g111c4634a84_1_367"/>
            <p:cNvSpPr/>
            <p:nvPr/>
          </p:nvSpPr>
          <p:spPr>
            <a:xfrm>
              <a:off x="1118223" y="329888"/>
              <a:ext cx="2048100" cy="18252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g111c4634a84_1_367"/>
            <p:cNvSpPr/>
            <p:nvPr/>
          </p:nvSpPr>
          <p:spPr>
            <a:xfrm>
              <a:off x="1233923" y="1036742"/>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groups like colleges, the Office of Research, &amp; campus-wide implementation teams</a:t>
              </a:r>
              <a:endParaRPr sz="1600">
                <a:solidFill>
                  <a:srgbClr val="1D7E74"/>
                </a:solidFill>
                <a:latin typeface="Roboto Medium"/>
                <a:ea typeface="Roboto Medium"/>
                <a:cs typeface="Roboto Medium"/>
                <a:sym typeface="Roboto Medium"/>
              </a:endParaRPr>
            </a:p>
          </p:txBody>
        </p:sp>
        <p:sp>
          <p:nvSpPr>
            <p:cNvPr id="352" name="Google Shape;352;g111c4634a84_1_367"/>
            <p:cNvSpPr/>
            <p:nvPr/>
          </p:nvSpPr>
          <p:spPr>
            <a:xfrm>
              <a:off x="1233849" y="407821"/>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University</a:t>
              </a:r>
              <a:endParaRPr sz="3600">
                <a:solidFill>
                  <a:srgbClr val="1D7E74"/>
                </a:solidFill>
                <a:latin typeface="Roboto Thin"/>
                <a:ea typeface="Roboto Thin"/>
                <a:cs typeface="Roboto Thin"/>
                <a:sym typeface="Roboto Thin"/>
              </a:endParaRPr>
            </a:p>
          </p:txBody>
        </p:sp>
        <p:sp>
          <p:nvSpPr>
            <p:cNvPr id="353" name="Google Shape;353;g111c4634a84_1_367"/>
            <p:cNvSpPr/>
            <p:nvPr/>
          </p:nvSpPr>
          <p:spPr>
            <a:xfrm rot="5400000">
              <a:off x="1938958" y="213930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g111c4634a84_1_367"/>
            <p:cNvSpPr/>
            <p:nvPr/>
          </p:nvSpPr>
          <p:spPr>
            <a:xfrm>
              <a:off x="1118300" y="2429540"/>
              <a:ext cx="2030400" cy="19302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Records clean-up (Scopus/Web of Science)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Campus systems interconnectivity</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Intramural grant reporting</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RFI’s/proposals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RIM System (Pure)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ORCID Institutional</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Product/tools evaluation</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University research rankings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Responsible research assessment</a:t>
              </a:r>
              <a:endParaRPr sz="1200">
                <a:solidFill>
                  <a:schemeClr val="lt1"/>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d1df0ecb2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200"/>
              <a:t>Tenure &amp; Promotion (T &amp; P) Reporting</a:t>
            </a:r>
            <a:endParaRPr sz="3200"/>
          </a:p>
        </p:txBody>
      </p:sp>
      <p:sp>
        <p:nvSpPr>
          <p:cNvPr id="361" name="Google Shape;361;gd1df0ecb28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0"/>
              </a:spcBef>
              <a:spcAft>
                <a:spcPts val="0"/>
              </a:spcAft>
              <a:buNone/>
            </a:pPr>
            <a:r>
              <a:rPr lang="en-US"/>
              <a:t>Use cases from our respective </a:t>
            </a:r>
            <a:r>
              <a:rPr lang="en-US"/>
              <a:t>liaison areas:</a:t>
            </a:r>
            <a:endParaRPr/>
          </a:p>
          <a:p>
            <a:pPr indent="0" lvl="0" marL="0" rtl="0" algn="l">
              <a:spcBef>
                <a:spcPts val="1200"/>
              </a:spcBef>
              <a:spcAft>
                <a:spcPts val="0"/>
              </a:spcAft>
              <a:buNone/>
            </a:pPr>
            <a:r>
              <a:t/>
            </a:r>
            <a:endParaRPr/>
          </a:p>
          <a:p>
            <a:pPr indent="-406400" lvl="0" marL="457200" rtl="0" algn="l">
              <a:spcBef>
                <a:spcPts val="1200"/>
              </a:spcBef>
              <a:spcAft>
                <a:spcPts val="0"/>
              </a:spcAft>
              <a:buSzPts val="2800"/>
              <a:buChar char="●"/>
            </a:pPr>
            <a:r>
              <a:rPr lang="en-US"/>
              <a:t>iSchool faculty</a:t>
            </a:r>
            <a:endParaRPr/>
          </a:p>
          <a:p>
            <a:pPr indent="0" lvl="0" marL="0" rtl="0" algn="l">
              <a:spcBef>
                <a:spcPts val="1200"/>
              </a:spcBef>
              <a:spcAft>
                <a:spcPts val="0"/>
              </a:spcAft>
              <a:buNone/>
            </a:pPr>
            <a:r>
              <a:t/>
            </a:r>
            <a:endParaRPr/>
          </a:p>
          <a:p>
            <a:pPr indent="-406400" lvl="0" marL="457200" rtl="0" algn="l">
              <a:spcBef>
                <a:spcPts val="1200"/>
              </a:spcBef>
              <a:spcAft>
                <a:spcPts val="0"/>
              </a:spcAft>
              <a:buSzPts val="2800"/>
              <a:buChar char="●"/>
            </a:pPr>
            <a:r>
              <a:rPr lang="en-US"/>
              <a:t>Food studies faculty</a:t>
            </a:r>
            <a:endParaRPr/>
          </a:p>
          <a:p>
            <a:pPr indent="0" lvl="0" marL="914400" rtl="0" algn="l">
              <a:spcBef>
                <a:spcPts val="1200"/>
              </a:spcBef>
              <a:spcAft>
                <a:spcPts val="0"/>
              </a:spcAft>
              <a:buNone/>
            </a:pPr>
            <a:r>
              <a:t/>
            </a:r>
            <a:endParaRPr sz="3000"/>
          </a:p>
          <a:p>
            <a:pPr indent="0" lvl="0" marL="0" rtl="0" algn="l">
              <a:spcBef>
                <a:spcPts val="1200"/>
              </a:spcBef>
              <a:spcAft>
                <a:spcPts val="0"/>
              </a:spcAft>
              <a:buNone/>
            </a:pPr>
            <a:r>
              <a:rPr lang="en-US" sz="3000"/>
              <a:t>Team </a:t>
            </a:r>
            <a:r>
              <a:rPr lang="en-US" sz="3000"/>
              <a:t>developing</a:t>
            </a:r>
            <a:r>
              <a:rPr lang="en-US">
                <a:solidFill>
                  <a:srgbClr val="002060"/>
                </a:solidFill>
              </a:rPr>
              <a:t> skillset to identify the impact needs and values of other disciplines</a:t>
            </a:r>
            <a:endParaRPr sz="3000"/>
          </a:p>
          <a:p>
            <a:pPr indent="0" lvl="0" marL="0" rtl="0" algn="l">
              <a:spcBef>
                <a:spcPts val="1200"/>
              </a:spcBef>
              <a:spcAft>
                <a:spcPts val="1200"/>
              </a:spcAft>
              <a:buNone/>
            </a:pPr>
            <a:r>
              <a:t/>
            </a:r>
            <a:endParaRPr/>
          </a:p>
        </p:txBody>
      </p:sp>
      <p:sp>
        <p:nvSpPr>
          <p:cNvPr id="362" name="Google Shape;362;gd1df0ecb28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d1df0ecb28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200"/>
              <a:t>Tenure &amp; Promotion - Planning &amp; Preparation</a:t>
            </a:r>
            <a:endParaRPr sz="3200"/>
          </a:p>
        </p:txBody>
      </p:sp>
      <p:sp>
        <p:nvSpPr>
          <p:cNvPr id="369" name="Google Shape;369;gd1df0ecb28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lang="en-US" sz="3200"/>
              <a:t>Use cases in the Visual &amp; Performing Arts, Engineering, Earth Science, and Languages, Literatures, and Linguistics departments involved discussion around:</a:t>
            </a:r>
            <a:endParaRPr sz="3200"/>
          </a:p>
          <a:p>
            <a:pPr indent="-416560" lvl="0" marL="457200" rtl="0" algn="l">
              <a:lnSpc>
                <a:spcPct val="115000"/>
              </a:lnSpc>
              <a:spcBef>
                <a:spcPts val="1200"/>
              </a:spcBef>
              <a:spcAft>
                <a:spcPts val="0"/>
              </a:spcAft>
              <a:buSzPct val="100000"/>
              <a:buFont typeface="Verdana"/>
              <a:buChar char="●"/>
            </a:pPr>
            <a:r>
              <a:rPr lang="en-US" sz="3200"/>
              <a:t>Publishing goals</a:t>
            </a:r>
            <a:endParaRPr sz="3200"/>
          </a:p>
          <a:p>
            <a:pPr indent="-416560" lvl="0" marL="457200" rtl="0" algn="l">
              <a:lnSpc>
                <a:spcPct val="115000"/>
              </a:lnSpc>
              <a:spcBef>
                <a:spcPts val="0"/>
              </a:spcBef>
              <a:spcAft>
                <a:spcPts val="0"/>
              </a:spcAft>
              <a:buSzPct val="100000"/>
              <a:buFont typeface="Verdana"/>
              <a:buChar char="●"/>
            </a:pPr>
            <a:r>
              <a:rPr lang="en-US" sz="3200"/>
              <a:t>Knowledge distribution channels</a:t>
            </a:r>
            <a:endParaRPr sz="3200"/>
          </a:p>
          <a:p>
            <a:pPr indent="-416560" lvl="0" marL="457200" rtl="0" algn="l">
              <a:lnSpc>
                <a:spcPct val="115000"/>
              </a:lnSpc>
              <a:spcBef>
                <a:spcPts val="0"/>
              </a:spcBef>
              <a:spcAft>
                <a:spcPts val="0"/>
              </a:spcAft>
              <a:buSzPct val="100000"/>
              <a:buFont typeface="Verdana"/>
              <a:buChar char="●"/>
            </a:pPr>
            <a:r>
              <a:rPr lang="en-US" sz="3200"/>
              <a:t>Researcher profiles</a:t>
            </a:r>
            <a:endParaRPr sz="3200"/>
          </a:p>
          <a:p>
            <a:pPr indent="-416560" lvl="0" marL="457200" rtl="0" algn="l">
              <a:lnSpc>
                <a:spcPct val="115000"/>
              </a:lnSpc>
              <a:spcBef>
                <a:spcPts val="0"/>
              </a:spcBef>
              <a:spcAft>
                <a:spcPts val="0"/>
              </a:spcAft>
              <a:buSzPct val="100000"/>
              <a:buFont typeface="Verdana"/>
              <a:buChar char="●"/>
            </a:pPr>
            <a:r>
              <a:rPr lang="en-US" sz="3200"/>
              <a:t>Value-based research goals</a:t>
            </a:r>
            <a:endParaRPr sz="3200"/>
          </a:p>
          <a:p>
            <a:pPr indent="0" lvl="0" marL="0" rtl="0" algn="l">
              <a:spcBef>
                <a:spcPts val="1200"/>
              </a:spcBef>
              <a:spcAft>
                <a:spcPts val="1200"/>
              </a:spcAft>
              <a:buNone/>
            </a:pPr>
            <a:r>
              <a:t/>
            </a:r>
            <a:endParaRPr/>
          </a:p>
        </p:txBody>
      </p:sp>
      <p:sp>
        <p:nvSpPr>
          <p:cNvPr id="370" name="Google Shape;370;gd1df0ecb28_0_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111c4634a84_1_340"/>
          <p:cNvSpPr txBox="1"/>
          <p:nvPr>
            <p:ph type="title"/>
          </p:nvPr>
        </p:nvSpPr>
        <p:spPr>
          <a:xfrm>
            <a:off x="838200" y="0"/>
            <a:ext cx="10515600" cy="876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700"/>
              <a:t>Research Impact Team Use Cases	</a:t>
            </a:r>
            <a:endParaRPr b="1" sz="2700"/>
          </a:p>
        </p:txBody>
      </p:sp>
      <p:sp>
        <p:nvSpPr>
          <p:cNvPr id="377" name="Google Shape;377;g111c4634a84_1_3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378" name="Google Shape;378;g111c4634a84_1_34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379" name="Google Shape;379;g111c4634a84_1_340"/>
          <p:cNvGrpSpPr/>
          <p:nvPr/>
        </p:nvGrpSpPr>
        <p:grpSpPr>
          <a:xfrm>
            <a:off x="1039177" y="954899"/>
            <a:ext cx="3315854" cy="5254054"/>
            <a:chOff x="1118216" y="283725"/>
            <a:chExt cx="2090834" cy="4101525"/>
          </a:xfrm>
        </p:grpSpPr>
        <p:sp>
          <p:nvSpPr>
            <p:cNvPr id="380" name="Google Shape;380;g111c4634a84_1_340"/>
            <p:cNvSpPr/>
            <p:nvPr/>
          </p:nvSpPr>
          <p:spPr>
            <a:xfrm>
              <a:off x="1178650" y="283725"/>
              <a:ext cx="2030400" cy="40764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g111c4634a84_1_340"/>
            <p:cNvSpPr/>
            <p:nvPr/>
          </p:nvSpPr>
          <p:spPr>
            <a:xfrm>
              <a:off x="1118216" y="341753"/>
              <a:ext cx="2048100" cy="17754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g111c4634a84_1_340"/>
            <p:cNvSpPr/>
            <p:nvPr/>
          </p:nvSpPr>
          <p:spPr>
            <a:xfrm>
              <a:off x="1233923" y="1099518"/>
              <a:ext cx="1815000" cy="829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individual faculty and/or student researchers </a:t>
              </a:r>
              <a:endParaRPr sz="1600">
                <a:solidFill>
                  <a:srgbClr val="1D7E74"/>
                </a:solidFill>
                <a:latin typeface="Roboto Medium"/>
                <a:ea typeface="Roboto Medium"/>
                <a:cs typeface="Roboto Medium"/>
                <a:sym typeface="Roboto Medium"/>
              </a:endParaRPr>
            </a:p>
          </p:txBody>
        </p:sp>
        <p:sp>
          <p:nvSpPr>
            <p:cNvPr id="383" name="Google Shape;383;g111c4634a84_1_340"/>
            <p:cNvSpPr/>
            <p:nvPr/>
          </p:nvSpPr>
          <p:spPr>
            <a:xfrm>
              <a:off x="1233850" y="407827"/>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Individual</a:t>
              </a:r>
              <a:endParaRPr sz="3600">
                <a:solidFill>
                  <a:srgbClr val="1D7E74"/>
                </a:solidFill>
                <a:latin typeface="Roboto Thin"/>
                <a:ea typeface="Roboto Thin"/>
                <a:cs typeface="Roboto Thin"/>
                <a:sym typeface="Roboto Thin"/>
              </a:endParaRPr>
            </a:p>
          </p:txBody>
        </p:sp>
        <p:sp>
          <p:nvSpPr>
            <p:cNvPr id="384" name="Google Shape;384;g111c4634a84_1_340"/>
            <p:cNvSpPr/>
            <p:nvPr/>
          </p:nvSpPr>
          <p:spPr>
            <a:xfrm rot="5293930">
              <a:off x="1969140" y="2113459"/>
              <a:ext cx="388985" cy="278173"/>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g111c4634a84_1_340"/>
            <p:cNvSpPr/>
            <p:nvPr/>
          </p:nvSpPr>
          <p:spPr>
            <a:xfrm>
              <a:off x="1118310" y="2399550"/>
              <a:ext cx="2030400" cy="198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Tenure &amp; promotion reporting (counts &amp; impact story)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Tenure &amp; promotion planning &amp; preparation</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Researcher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Identifying interdisciplinary journals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Systematic review &amp; evidence synthesis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Open access inquires</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grpSp>
      <p:sp>
        <p:nvSpPr>
          <p:cNvPr id="386" name="Google Shape;386;g111c4634a84_1_340"/>
          <p:cNvSpPr/>
          <p:nvPr/>
        </p:nvSpPr>
        <p:spPr>
          <a:xfrm>
            <a:off x="4533982" y="954896"/>
            <a:ext cx="3219900" cy="5221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g111c4634a84_1_340"/>
          <p:cNvSpPr/>
          <p:nvPr/>
        </p:nvSpPr>
        <p:spPr>
          <a:xfrm>
            <a:off x="4438150" y="1029225"/>
            <a:ext cx="3248100" cy="22899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g111c4634a84_1_340"/>
          <p:cNvSpPr/>
          <p:nvPr/>
        </p:nvSpPr>
        <p:spPr>
          <a:xfrm>
            <a:off x="4621639" y="1919511"/>
            <a:ext cx="2878500" cy="779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academic departments &amp; interdisciplinary institutes</a:t>
            </a:r>
            <a:endParaRPr sz="1600">
              <a:solidFill>
                <a:srgbClr val="1D7E74"/>
              </a:solidFill>
              <a:latin typeface="Roboto Medium"/>
              <a:ea typeface="Roboto Medium"/>
              <a:cs typeface="Roboto Medium"/>
              <a:sym typeface="Roboto Medium"/>
            </a:endParaRPr>
          </a:p>
        </p:txBody>
      </p:sp>
      <p:sp>
        <p:nvSpPr>
          <p:cNvPr id="389" name="Google Shape;389;g111c4634a84_1_340"/>
          <p:cNvSpPr/>
          <p:nvPr/>
        </p:nvSpPr>
        <p:spPr>
          <a:xfrm>
            <a:off x="4533981" y="1113863"/>
            <a:ext cx="3152400" cy="8646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Groups</a:t>
            </a:r>
            <a:endParaRPr sz="3600">
              <a:solidFill>
                <a:srgbClr val="1D7E74"/>
              </a:solidFill>
              <a:latin typeface="Roboto Thin"/>
              <a:ea typeface="Roboto Thin"/>
              <a:cs typeface="Roboto Thin"/>
              <a:sym typeface="Roboto Thin"/>
            </a:endParaRPr>
          </a:p>
        </p:txBody>
      </p:sp>
      <p:sp>
        <p:nvSpPr>
          <p:cNvPr id="390" name="Google Shape;390;g111c4634a84_1_340"/>
          <p:cNvSpPr/>
          <p:nvPr/>
        </p:nvSpPr>
        <p:spPr>
          <a:xfrm rot="5400000">
            <a:off x="5846936" y="3261225"/>
            <a:ext cx="498300" cy="4410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g111c4634a84_1_340"/>
          <p:cNvSpPr/>
          <p:nvPr/>
        </p:nvSpPr>
        <p:spPr>
          <a:xfrm>
            <a:off x="4438282" y="3650267"/>
            <a:ext cx="3219900" cy="249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Grant compliance reporting</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Group research profiles</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Regularized reporting </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Equity in reporting (Humanities, Social Sciences) </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Disciplinary best practices for research productivity reporting</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chemeClr val="lt1"/>
                </a:solidFill>
                <a:latin typeface="Roboto"/>
                <a:ea typeface="Roboto"/>
                <a:cs typeface="Roboto"/>
                <a:sym typeface="Roboto"/>
              </a:rPr>
              <a:t>Funding opportunity resources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Benchmarking (future)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Tracking impact on rankings (future)</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sp>
        <p:nvSpPr>
          <p:cNvPr id="392" name="Google Shape;392;g111c4634a84_1_340"/>
          <p:cNvSpPr/>
          <p:nvPr/>
        </p:nvSpPr>
        <p:spPr>
          <a:xfrm>
            <a:off x="7948532" y="954933"/>
            <a:ext cx="3219900" cy="52218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3" name="Google Shape;393;g111c4634a84_1_340"/>
          <p:cNvGrpSpPr/>
          <p:nvPr/>
        </p:nvGrpSpPr>
        <p:grpSpPr>
          <a:xfrm>
            <a:off x="7837100" y="1013694"/>
            <a:ext cx="3248082" cy="5132823"/>
            <a:chOff x="1118223" y="329888"/>
            <a:chExt cx="2048100" cy="4029852"/>
          </a:xfrm>
        </p:grpSpPr>
        <p:sp>
          <p:nvSpPr>
            <p:cNvPr id="394" name="Google Shape;394;g111c4634a84_1_340"/>
            <p:cNvSpPr/>
            <p:nvPr/>
          </p:nvSpPr>
          <p:spPr>
            <a:xfrm>
              <a:off x="1118223" y="329888"/>
              <a:ext cx="2048100" cy="18252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g111c4634a84_1_340"/>
            <p:cNvSpPr/>
            <p:nvPr/>
          </p:nvSpPr>
          <p:spPr>
            <a:xfrm>
              <a:off x="1233923" y="1036742"/>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groups like colleges, the Office of Research, &amp; campus-wide implementation teams</a:t>
              </a:r>
              <a:endParaRPr sz="1600">
                <a:solidFill>
                  <a:srgbClr val="1D7E74"/>
                </a:solidFill>
                <a:latin typeface="Roboto Medium"/>
                <a:ea typeface="Roboto Medium"/>
                <a:cs typeface="Roboto Medium"/>
                <a:sym typeface="Roboto Medium"/>
              </a:endParaRPr>
            </a:p>
          </p:txBody>
        </p:sp>
        <p:sp>
          <p:nvSpPr>
            <p:cNvPr id="396" name="Google Shape;396;g111c4634a84_1_340"/>
            <p:cNvSpPr/>
            <p:nvPr/>
          </p:nvSpPr>
          <p:spPr>
            <a:xfrm>
              <a:off x="1233849" y="407821"/>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University</a:t>
              </a:r>
              <a:endParaRPr sz="3600">
                <a:solidFill>
                  <a:srgbClr val="1D7E74"/>
                </a:solidFill>
                <a:latin typeface="Roboto Thin"/>
                <a:ea typeface="Roboto Thin"/>
                <a:cs typeface="Roboto Thin"/>
                <a:sym typeface="Roboto Thin"/>
              </a:endParaRPr>
            </a:p>
          </p:txBody>
        </p:sp>
        <p:sp>
          <p:nvSpPr>
            <p:cNvPr id="397" name="Google Shape;397;g111c4634a84_1_340"/>
            <p:cNvSpPr/>
            <p:nvPr/>
          </p:nvSpPr>
          <p:spPr>
            <a:xfrm rot="5400000">
              <a:off x="1938958" y="213930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g111c4634a84_1_340"/>
            <p:cNvSpPr/>
            <p:nvPr/>
          </p:nvSpPr>
          <p:spPr>
            <a:xfrm>
              <a:off x="1118300" y="2429540"/>
              <a:ext cx="2030400" cy="19302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Records clean-up (Scopus/Web of Science)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Campus systems interconnectivity</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Intramural grant reporting</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RFI’s/proposals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RIM System (Pure)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ORCID Institutional</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Product/tools evaluation</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University research rankings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Responsible research assessment</a:t>
              </a:r>
              <a:endParaRPr sz="1200">
                <a:solidFill>
                  <a:schemeClr val="lt1"/>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d1df0ecb28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Languages Literatures &amp; Linguistics</a:t>
            </a:r>
            <a:endParaRPr/>
          </a:p>
        </p:txBody>
      </p:sp>
      <p:sp>
        <p:nvSpPr>
          <p:cNvPr id="405" name="Google Shape;405;gd1df0ecb28_0_1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06400" lvl="0" marL="457200" rtl="0" algn="l">
              <a:lnSpc>
                <a:spcPct val="150000"/>
              </a:lnSpc>
              <a:spcBef>
                <a:spcPts val="0"/>
              </a:spcBef>
              <a:spcAft>
                <a:spcPts val="0"/>
              </a:spcAft>
              <a:buSzPts val="2800"/>
              <a:buChar char="●"/>
            </a:pPr>
            <a:r>
              <a:rPr lang="en-US"/>
              <a:t>Language Matters Workshop Series</a:t>
            </a:r>
            <a:endParaRPr/>
          </a:p>
          <a:p>
            <a:pPr indent="-406400" lvl="0" marL="457200" rtl="0" algn="l">
              <a:lnSpc>
                <a:spcPct val="150000"/>
              </a:lnSpc>
              <a:spcBef>
                <a:spcPts val="0"/>
              </a:spcBef>
              <a:spcAft>
                <a:spcPts val="0"/>
              </a:spcAft>
              <a:buSzPts val="2800"/>
              <a:buChar char="●"/>
            </a:pPr>
            <a:r>
              <a:rPr lang="en-US"/>
              <a:t>Our role</a:t>
            </a:r>
            <a:endParaRPr/>
          </a:p>
          <a:p>
            <a:pPr indent="-406400" lvl="0" marL="457200" rtl="0" algn="l">
              <a:lnSpc>
                <a:spcPct val="150000"/>
              </a:lnSpc>
              <a:spcBef>
                <a:spcPts val="0"/>
              </a:spcBef>
              <a:spcAft>
                <a:spcPts val="0"/>
              </a:spcAft>
              <a:buSzPts val="2800"/>
              <a:buChar char="●"/>
            </a:pPr>
            <a:r>
              <a:rPr lang="en-US"/>
              <a:t>What we’ve learned so far</a:t>
            </a:r>
            <a:endParaRPr/>
          </a:p>
          <a:p>
            <a:pPr indent="-406400" lvl="0" marL="457200" rtl="0" algn="l">
              <a:lnSpc>
                <a:spcPct val="150000"/>
              </a:lnSpc>
              <a:spcBef>
                <a:spcPts val="0"/>
              </a:spcBef>
              <a:spcAft>
                <a:spcPts val="0"/>
              </a:spcAft>
              <a:buSzPts val="2800"/>
              <a:buChar char="●"/>
            </a:pPr>
            <a:r>
              <a:rPr lang="en-US"/>
              <a:t>Reformat workshop content for future Research Impact Team educational programming and marketing campaigns</a:t>
            </a:r>
            <a:endParaRPr/>
          </a:p>
        </p:txBody>
      </p:sp>
      <p:sp>
        <p:nvSpPr>
          <p:cNvPr id="406" name="Google Shape;406;gd1df0ecb28_0_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Verdana"/>
              <a:buNone/>
            </a:pPr>
            <a:r>
              <a:rPr lang="en-US"/>
              <a:t>Responsible Use of Research Metrics</a:t>
            </a:r>
            <a:endParaRPr/>
          </a:p>
        </p:txBody>
      </p:sp>
      <p:sp>
        <p:nvSpPr>
          <p:cNvPr id="413" name="Google Shape;41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Font typeface="Arial"/>
              <a:buNone/>
            </a:pPr>
            <a:r>
              <a:rPr b="1" lang="en-US"/>
              <a:t>As quantitative measures, research metrics should:</a:t>
            </a:r>
            <a:endParaRPr/>
          </a:p>
          <a:p>
            <a:pPr indent="-457200" lvl="0" marL="457200" rtl="0" algn="l">
              <a:lnSpc>
                <a:spcPct val="90000"/>
              </a:lnSpc>
              <a:spcBef>
                <a:spcPts val="1200"/>
              </a:spcBef>
              <a:spcAft>
                <a:spcPts val="0"/>
              </a:spcAft>
              <a:buSzPts val="2800"/>
              <a:buFont typeface="Arial"/>
              <a:buChar char="•"/>
            </a:pPr>
            <a:r>
              <a:rPr lang="en-US"/>
              <a:t>Complement and support (not supplant) qualitative, expert assessment of research</a:t>
            </a:r>
            <a:endParaRPr/>
          </a:p>
          <a:p>
            <a:pPr indent="-457200" lvl="0" marL="457200" rtl="0" algn="l">
              <a:lnSpc>
                <a:spcPct val="90000"/>
              </a:lnSpc>
              <a:spcBef>
                <a:spcPts val="1200"/>
              </a:spcBef>
              <a:spcAft>
                <a:spcPts val="0"/>
              </a:spcAft>
              <a:buSzPts val="2800"/>
              <a:buFont typeface="Arial"/>
              <a:buChar char="•"/>
            </a:pPr>
            <a:r>
              <a:rPr lang="en-US"/>
              <a:t>Account for differences in publication and citation practices by discipline</a:t>
            </a:r>
            <a:endParaRPr/>
          </a:p>
          <a:p>
            <a:pPr indent="-279400" lvl="0" marL="457200" rtl="0" algn="l">
              <a:lnSpc>
                <a:spcPct val="90000"/>
              </a:lnSpc>
              <a:spcBef>
                <a:spcPts val="1200"/>
              </a:spcBef>
              <a:spcAft>
                <a:spcPts val="0"/>
              </a:spcAft>
              <a:buSzPts val="2800"/>
              <a:buFont typeface="Arial"/>
              <a:buNone/>
            </a:pPr>
            <a:r>
              <a:t/>
            </a:r>
            <a:endParaRPr/>
          </a:p>
          <a:p>
            <a:pPr indent="0" lvl="0" marL="0" rtl="0" algn="l">
              <a:lnSpc>
                <a:spcPct val="90000"/>
              </a:lnSpc>
              <a:spcBef>
                <a:spcPts val="1200"/>
              </a:spcBef>
              <a:spcAft>
                <a:spcPts val="0"/>
              </a:spcAft>
              <a:buSzPts val="2800"/>
              <a:buFont typeface="Arial"/>
              <a:buNone/>
            </a:pPr>
            <a:r>
              <a:rPr b="1" i="1" lang="en-US"/>
              <a:t>No single metric </a:t>
            </a:r>
            <a:r>
              <a:rPr i="1" lang="en-US"/>
              <a:t>(such as h-index) </a:t>
            </a:r>
            <a:r>
              <a:rPr b="1" i="1" lang="en-US"/>
              <a:t>should be relied upon as the sole indicator of quality.</a:t>
            </a:r>
            <a:endParaRPr/>
          </a:p>
        </p:txBody>
      </p:sp>
      <p:sp>
        <p:nvSpPr>
          <p:cNvPr id="414" name="Google Shape;4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type="ctrTitle"/>
          </p:nvPr>
        </p:nvSpPr>
        <p:spPr>
          <a:xfrm>
            <a:off x="375138" y="2145322"/>
            <a:ext cx="7350369" cy="1477108"/>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None/>
            </a:pPr>
            <a:r>
              <a:t/>
            </a:r>
            <a:endParaRPr sz="4000">
              <a:solidFill>
                <a:srgbClr val="333333"/>
              </a:solidFill>
              <a:highlight>
                <a:srgbClr val="FFFFFF"/>
              </a:highlight>
            </a:endParaRPr>
          </a:p>
          <a:p>
            <a:pPr indent="0" lvl="0" marL="0" rtl="0" algn="l">
              <a:lnSpc>
                <a:spcPct val="90000"/>
              </a:lnSpc>
              <a:spcBef>
                <a:spcPts val="700"/>
              </a:spcBef>
              <a:spcAft>
                <a:spcPts val="0"/>
              </a:spcAft>
              <a:buClr>
                <a:schemeClr val="dk2"/>
              </a:buClr>
              <a:buSzPts val="3200"/>
              <a:buFont typeface="Verdana"/>
              <a:buNone/>
            </a:pPr>
            <a:r>
              <a:rPr lang="en-US" sz="2700"/>
              <a:t>Works in Progress Webinar: Lessons Learned from Establishing a Bibliometric and Research Impact Team at Syracuse University</a:t>
            </a:r>
            <a:endParaRPr sz="2700"/>
          </a:p>
        </p:txBody>
      </p:sp>
      <p:sp>
        <p:nvSpPr>
          <p:cNvPr id="147" name="Google Shape;147;p1"/>
          <p:cNvSpPr txBox="1"/>
          <p:nvPr>
            <p:ph idx="1" type="subTitle"/>
          </p:nvPr>
        </p:nvSpPr>
        <p:spPr>
          <a:xfrm>
            <a:off x="670362" y="4202780"/>
            <a:ext cx="6563357" cy="216180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SzPct val="100000"/>
              <a:buNone/>
            </a:pPr>
            <a:r>
              <a:rPr b="1" lang="en-US" sz="5600"/>
              <a:t>Emily Hart</a:t>
            </a:r>
            <a:r>
              <a:rPr lang="en-US" sz="5600"/>
              <a:t>, Science Librarian &amp; Research Impact Lead</a:t>
            </a:r>
            <a:endParaRPr/>
          </a:p>
          <a:p>
            <a:pPr indent="0" lvl="0" marL="0" rtl="0" algn="l">
              <a:lnSpc>
                <a:spcPct val="120000"/>
              </a:lnSpc>
              <a:spcBef>
                <a:spcPts val="1200"/>
              </a:spcBef>
              <a:spcAft>
                <a:spcPts val="0"/>
              </a:spcAft>
              <a:buSzPct val="100000"/>
              <a:buNone/>
            </a:pPr>
            <a:r>
              <a:rPr b="1" lang="en-US" sz="5600"/>
              <a:t>Brenna Helmstutler</a:t>
            </a:r>
            <a:r>
              <a:rPr lang="en-US" sz="5600"/>
              <a:t>, iSchool Librarian</a:t>
            </a:r>
            <a:endParaRPr/>
          </a:p>
          <a:p>
            <a:pPr indent="0" lvl="0" marL="0" rtl="0" algn="l">
              <a:lnSpc>
                <a:spcPct val="120000"/>
              </a:lnSpc>
              <a:spcBef>
                <a:spcPts val="1200"/>
              </a:spcBef>
              <a:spcAft>
                <a:spcPts val="0"/>
              </a:spcAft>
              <a:buSzPct val="100000"/>
              <a:buNone/>
            </a:pPr>
            <a:r>
              <a:rPr b="1" lang="en-US" sz="5600"/>
              <a:t>Anita Kuiken</a:t>
            </a:r>
            <a:r>
              <a:rPr lang="en-US" sz="5600"/>
              <a:t>, Librarian for Falk College of Sport &amp; Human Dynamics</a:t>
            </a:r>
            <a:endParaRPr/>
          </a:p>
          <a:p>
            <a:pPr indent="0" lvl="0" marL="0" rtl="0" algn="l">
              <a:lnSpc>
                <a:spcPct val="120000"/>
              </a:lnSpc>
              <a:spcBef>
                <a:spcPts val="1200"/>
              </a:spcBef>
              <a:spcAft>
                <a:spcPts val="0"/>
              </a:spcAft>
              <a:buSzPct val="100000"/>
              <a:buNone/>
            </a:pPr>
            <a:r>
              <a:rPr b="1" lang="en-US" sz="5600"/>
              <a:t>Stephanie JH McReynolds</a:t>
            </a:r>
            <a:r>
              <a:rPr lang="en-US" sz="5600"/>
              <a:t>, Librarian for Business, Management, and Entrepreneurship</a:t>
            </a:r>
            <a:endParaRPr/>
          </a:p>
          <a:p>
            <a:pPr indent="0" lvl="0" marL="0" rtl="0" algn="l">
              <a:lnSpc>
                <a:spcPct val="120000"/>
              </a:lnSpc>
              <a:spcBef>
                <a:spcPts val="1200"/>
              </a:spcBef>
              <a:spcAft>
                <a:spcPts val="0"/>
              </a:spcAft>
              <a:buSzPct val="100000"/>
              <a:buNone/>
            </a:pPr>
            <a:r>
              <a:rPr b="1" lang="en-US" sz="5600"/>
              <a:t>Contact our team at:  </a:t>
            </a:r>
            <a:r>
              <a:rPr lang="en-US" sz="5600" u="sng">
                <a:solidFill>
                  <a:schemeClr val="hlink"/>
                </a:solidFill>
                <a:hlinkClick r:id="rId3"/>
              </a:rPr>
              <a:t>riteam@syr.edu</a:t>
            </a:r>
            <a:endParaRPr sz="5600"/>
          </a:p>
          <a:p>
            <a:pPr indent="0" lvl="0" marL="0" rtl="0" algn="l">
              <a:lnSpc>
                <a:spcPct val="90000"/>
              </a:lnSpc>
              <a:spcBef>
                <a:spcPts val="1200"/>
              </a:spcBef>
              <a:spcAft>
                <a:spcPts val="0"/>
              </a:spcAft>
              <a:buSzPct val="100000"/>
              <a:buNone/>
            </a:pPr>
            <a:r>
              <a:t/>
            </a:r>
            <a:endParaRPr/>
          </a:p>
          <a:p>
            <a:pPr indent="0" lvl="0" marL="0" rtl="0" algn="l">
              <a:lnSpc>
                <a:spcPct val="90000"/>
              </a:lnSpc>
              <a:spcBef>
                <a:spcPts val="1200"/>
              </a:spcBef>
              <a:spcAft>
                <a:spcPts val="0"/>
              </a:spcAft>
              <a:buSzPct val="100000"/>
              <a:buNone/>
            </a:pPr>
            <a:r>
              <a:t/>
            </a:r>
            <a:endParaRPr/>
          </a:p>
          <a:p>
            <a:pPr indent="0" lvl="0" marL="0" rtl="0" algn="l">
              <a:lnSpc>
                <a:spcPct val="90000"/>
              </a:lnSpc>
              <a:spcBef>
                <a:spcPts val="1200"/>
              </a:spcBef>
              <a:spcAft>
                <a:spcPts val="0"/>
              </a:spcAft>
              <a:buSzPct val="100000"/>
              <a:buNone/>
            </a:pPr>
            <a:r>
              <a:t/>
            </a:r>
            <a:endParaRPr/>
          </a:p>
          <a:p>
            <a:pPr indent="0" lvl="0" marL="0" rtl="0" algn="l">
              <a:lnSpc>
                <a:spcPct val="90000"/>
              </a:lnSpc>
              <a:spcBef>
                <a:spcPts val="1200"/>
              </a:spcBef>
              <a:spcAft>
                <a:spcPts val="0"/>
              </a:spcAft>
              <a:buSzPct val="100000"/>
              <a:buNone/>
            </a:pPr>
            <a:r>
              <a:t/>
            </a:r>
            <a:endParaRPr/>
          </a:p>
          <a:p>
            <a:pPr indent="0" lvl="0" marL="0" rtl="0" algn="l">
              <a:lnSpc>
                <a:spcPct val="90000"/>
              </a:lnSpc>
              <a:spcBef>
                <a:spcPts val="1200"/>
              </a:spcBef>
              <a:spcAft>
                <a:spcPts val="0"/>
              </a:spcAft>
              <a:buSzPct val="100000"/>
              <a:buNone/>
            </a:pPr>
            <a:r>
              <a:t/>
            </a:r>
            <a:endParaRPr/>
          </a:p>
          <a:p>
            <a:pPr indent="0" lvl="0" marL="0" rtl="0" algn="l">
              <a:lnSpc>
                <a:spcPct val="90000"/>
              </a:lnSpc>
              <a:spcBef>
                <a:spcPts val="120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3"/>
          <p:cNvSpPr txBox="1"/>
          <p:nvPr>
            <p:ph type="title"/>
          </p:nvPr>
        </p:nvSpPr>
        <p:spPr>
          <a:xfrm>
            <a:off x="556625" y="365125"/>
            <a:ext cx="11311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Verdana"/>
              <a:buNone/>
            </a:pPr>
            <a:r>
              <a:rPr lang="en-US" sz="3400"/>
              <a:t>Guidelines for Responsible Use of Research Metrics</a:t>
            </a:r>
            <a:endParaRPr sz="3400"/>
          </a:p>
        </p:txBody>
      </p:sp>
      <p:sp>
        <p:nvSpPr>
          <p:cNvPr id="421" name="Google Shape;421;p23"/>
          <p:cNvSpPr txBox="1"/>
          <p:nvPr>
            <p:ph idx="1" type="body"/>
          </p:nvPr>
        </p:nvSpPr>
        <p:spPr>
          <a:xfrm>
            <a:off x="838200" y="2064773"/>
            <a:ext cx="10515600" cy="4112189"/>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u="sng">
                <a:solidFill>
                  <a:schemeClr val="hlink"/>
                </a:solidFill>
                <a:hlinkClick r:id="rId3"/>
              </a:rPr>
              <a:t>DORA</a:t>
            </a:r>
            <a:r>
              <a:rPr lang="en-US"/>
              <a:t> (San Francisco Declaration on Research Assessment)</a:t>
            </a:r>
            <a:endParaRPr/>
          </a:p>
          <a:p>
            <a:pPr indent="-457200" lvl="0" marL="457200" rtl="0" algn="l">
              <a:lnSpc>
                <a:spcPct val="90000"/>
              </a:lnSpc>
              <a:spcBef>
                <a:spcPts val="1200"/>
              </a:spcBef>
              <a:spcAft>
                <a:spcPts val="0"/>
              </a:spcAft>
              <a:buSzPts val="2800"/>
              <a:buFont typeface="Arial"/>
              <a:buChar char="•"/>
            </a:pPr>
            <a:r>
              <a:rPr lang="en-US" u="sng">
                <a:solidFill>
                  <a:schemeClr val="hlink"/>
                </a:solidFill>
                <a:hlinkClick r:id="rId4"/>
              </a:rPr>
              <a:t>Leiden Manifesto</a:t>
            </a:r>
            <a:endParaRPr/>
          </a:p>
          <a:p>
            <a:pPr indent="0" lvl="0" marL="0" rtl="0" algn="l">
              <a:lnSpc>
                <a:spcPct val="90000"/>
              </a:lnSpc>
              <a:spcBef>
                <a:spcPts val="1200"/>
              </a:spcBef>
              <a:spcAft>
                <a:spcPts val="0"/>
              </a:spcAft>
              <a:buSzPts val="2800"/>
              <a:buFont typeface="Arial"/>
              <a:buNone/>
            </a:pPr>
            <a:r>
              <a:t/>
            </a:r>
            <a:endParaRPr i="1"/>
          </a:p>
          <a:p>
            <a:pPr indent="0" lvl="0" marL="0" rtl="0" algn="l">
              <a:lnSpc>
                <a:spcPct val="90000"/>
              </a:lnSpc>
              <a:spcBef>
                <a:spcPts val="1200"/>
              </a:spcBef>
              <a:spcAft>
                <a:spcPts val="0"/>
              </a:spcAft>
              <a:buSzPts val="2800"/>
              <a:buFont typeface="Arial"/>
              <a:buNone/>
            </a:pPr>
            <a:r>
              <a:rPr i="1" lang="en-US"/>
              <a:t>These statements outlining responsible research assessment guidelines have been signed or publicly endorsed/adopted by many organizations and individuals.</a:t>
            </a:r>
            <a:endParaRPr/>
          </a:p>
          <a:p>
            <a:pPr indent="-279400" lvl="0" marL="457200" rtl="0" algn="l">
              <a:lnSpc>
                <a:spcPct val="90000"/>
              </a:lnSpc>
              <a:spcBef>
                <a:spcPts val="1200"/>
              </a:spcBef>
              <a:spcAft>
                <a:spcPts val="0"/>
              </a:spcAft>
              <a:buSzPts val="2800"/>
              <a:buFont typeface="Arial"/>
              <a:buNone/>
            </a:pPr>
            <a:r>
              <a:t/>
            </a:r>
            <a:endParaRPr/>
          </a:p>
        </p:txBody>
      </p:sp>
      <p:sp>
        <p:nvSpPr>
          <p:cNvPr id="422" name="Google Shape;4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111bdb04eef_0_0"/>
          <p:cNvSpPr txBox="1"/>
          <p:nvPr>
            <p:ph type="title"/>
          </p:nvPr>
        </p:nvSpPr>
        <p:spPr>
          <a:xfrm>
            <a:off x="838200" y="173350"/>
            <a:ext cx="10515600" cy="8883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700"/>
              <a:t>SCOPE Framework for Research Evaluation</a:t>
            </a:r>
            <a:endParaRPr sz="3700"/>
          </a:p>
        </p:txBody>
      </p:sp>
      <p:sp>
        <p:nvSpPr>
          <p:cNvPr id="429" name="Google Shape;429;g111bdb04eef_0_0"/>
          <p:cNvSpPr txBox="1"/>
          <p:nvPr>
            <p:ph idx="1" type="body"/>
          </p:nvPr>
        </p:nvSpPr>
        <p:spPr>
          <a:xfrm>
            <a:off x="838200" y="6010984"/>
            <a:ext cx="10515600" cy="283500"/>
          </a:xfrm>
          <a:prstGeom prst="rect">
            <a:avLst/>
          </a:prstGeom>
        </p:spPr>
        <p:txBody>
          <a:bodyPr anchorCtr="0" anchor="t" bIns="45700" lIns="91425" spcFirstLastPara="1" rIns="91425" wrap="square" tIns="45700">
            <a:normAutofit fontScale="55000" lnSpcReduction="10000"/>
          </a:bodyPr>
          <a:lstStyle/>
          <a:p>
            <a:pPr indent="0" lvl="0" marL="0" rtl="0" algn="l">
              <a:spcBef>
                <a:spcPts val="0"/>
              </a:spcBef>
              <a:spcAft>
                <a:spcPts val="1200"/>
              </a:spcAft>
              <a:buNone/>
            </a:pPr>
            <a:r>
              <a:rPr lang="en-US"/>
              <a:t>INORMS Research Evaluation Group (2021) </a:t>
            </a:r>
            <a:r>
              <a:rPr lang="en-US" u="sng">
                <a:solidFill>
                  <a:schemeClr val="hlink"/>
                </a:solidFill>
                <a:hlinkClick r:id="rId3"/>
              </a:rPr>
              <a:t>A one-page overview of the five-stage SCOPE Framework</a:t>
            </a:r>
            <a:endParaRPr/>
          </a:p>
        </p:txBody>
      </p:sp>
      <p:sp>
        <p:nvSpPr>
          <p:cNvPr id="430" name="Google Shape;430;g111bdb04eef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S for START with what you value, C for CONTEXT considerations, O for OPTIONS for evaluating, P for PROBE deeply, and E for EVALUATE your evaluation." id="431" name="Google Shape;431;g111bdb04eef_0_0" title="SCOPE Framework"/>
          <p:cNvPicPr preferRelativeResize="0"/>
          <p:nvPr/>
        </p:nvPicPr>
        <p:blipFill>
          <a:blip r:embed="rId4">
            <a:alphaModFix/>
          </a:blip>
          <a:stretch>
            <a:fillRect/>
          </a:stretch>
        </p:blipFill>
        <p:spPr>
          <a:xfrm>
            <a:off x="2115025" y="1028700"/>
            <a:ext cx="7562850" cy="4800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1132ffa72f9_1_0"/>
          <p:cNvSpPr txBox="1"/>
          <p:nvPr>
            <p:ph type="title"/>
          </p:nvPr>
        </p:nvSpPr>
        <p:spPr>
          <a:xfrm>
            <a:off x="556625" y="365125"/>
            <a:ext cx="11311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Verdana"/>
              <a:buNone/>
            </a:pPr>
            <a:r>
              <a:rPr lang="en-US" sz="3400"/>
              <a:t>Social Sciences &amp; Humanities Responsible Research Assessment Frameworks &amp; Resources</a:t>
            </a:r>
            <a:endParaRPr sz="3400"/>
          </a:p>
        </p:txBody>
      </p:sp>
      <p:sp>
        <p:nvSpPr>
          <p:cNvPr id="438" name="Google Shape;438;g1132ffa72f9_1_0"/>
          <p:cNvSpPr txBox="1"/>
          <p:nvPr>
            <p:ph idx="1" type="body"/>
          </p:nvPr>
        </p:nvSpPr>
        <p:spPr>
          <a:xfrm>
            <a:off x="838200" y="2064773"/>
            <a:ext cx="10515600" cy="41121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u="sng">
                <a:solidFill>
                  <a:schemeClr val="hlink"/>
                </a:solidFill>
                <a:hlinkClick r:id="rId3"/>
              </a:rPr>
              <a:t>ENRESSH Policy Brief</a:t>
            </a:r>
            <a:endParaRPr/>
          </a:p>
          <a:p>
            <a:pPr indent="0" lvl="0" marL="457200" rtl="0" algn="l">
              <a:lnSpc>
                <a:spcPct val="90000"/>
              </a:lnSpc>
              <a:spcBef>
                <a:spcPts val="0"/>
              </a:spcBef>
              <a:spcAft>
                <a:spcPts val="0"/>
              </a:spcAft>
              <a:buNone/>
            </a:pPr>
            <a:r>
              <a:t/>
            </a:r>
            <a:endParaRPr/>
          </a:p>
          <a:p>
            <a:pPr indent="-406400" lvl="0" marL="457200" rtl="0" algn="l">
              <a:lnSpc>
                <a:spcPct val="90000"/>
              </a:lnSpc>
              <a:spcBef>
                <a:spcPts val="0"/>
              </a:spcBef>
              <a:spcAft>
                <a:spcPts val="0"/>
              </a:spcAft>
              <a:buSzPts val="2800"/>
              <a:buChar char="●"/>
            </a:pPr>
            <a:r>
              <a:rPr lang="en-US" u="sng">
                <a:solidFill>
                  <a:schemeClr val="hlink"/>
                </a:solidFill>
                <a:hlinkClick r:id="rId4"/>
              </a:rPr>
              <a:t>HuMetricsHSS</a:t>
            </a:r>
            <a:endParaRPr/>
          </a:p>
          <a:p>
            <a:pPr indent="0" lvl="0" marL="457200" rtl="0" algn="l">
              <a:lnSpc>
                <a:spcPct val="90000"/>
              </a:lnSpc>
              <a:spcBef>
                <a:spcPts val="0"/>
              </a:spcBef>
              <a:spcAft>
                <a:spcPts val="0"/>
              </a:spcAft>
              <a:buNone/>
            </a:pPr>
            <a:r>
              <a:t/>
            </a:r>
            <a:endParaRPr/>
          </a:p>
          <a:p>
            <a:pPr indent="-406400" lvl="0" marL="457200" rtl="0" algn="l">
              <a:lnSpc>
                <a:spcPct val="90000"/>
              </a:lnSpc>
              <a:spcBef>
                <a:spcPts val="0"/>
              </a:spcBef>
              <a:spcAft>
                <a:spcPts val="0"/>
              </a:spcAft>
              <a:buSzPts val="2800"/>
              <a:buChar char="●"/>
            </a:pPr>
            <a:r>
              <a:rPr lang="en-US" u="sng">
                <a:solidFill>
                  <a:schemeClr val="hlink"/>
                </a:solidFill>
                <a:hlinkClick r:id="rId5"/>
              </a:rPr>
              <a:t>Federation for the Humanities and Social Sciences</a:t>
            </a:r>
            <a:endParaRPr/>
          </a:p>
        </p:txBody>
      </p:sp>
      <p:sp>
        <p:nvSpPr>
          <p:cNvPr id="439" name="Google Shape;439;g1132ffa72f9_1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d1df0ecb28_0_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Interdisciplinary Institutes</a:t>
            </a:r>
            <a:endParaRPr/>
          </a:p>
        </p:txBody>
      </p:sp>
      <p:sp>
        <p:nvSpPr>
          <p:cNvPr id="446" name="Google Shape;446;gd1df0ecb28_0_2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Aging Studies Institute &amp; BioInspired Institute</a:t>
            </a:r>
            <a:endParaRPr/>
          </a:p>
          <a:p>
            <a:pPr indent="-406400" lvl="0" marL="457200" rtl="0" algn="l">
              <a:spcBef>
                <a:spcPts val="1200"/>
              </a:spcBef>
              <a:spcAft>
                <a:spcPts val="0"/>
              </a:spcAft>
              <a:buSzPts val="2800"/>
              <a:buChar char="-"/>
            </a:pPr>
            <a:r>
              <a:rPr lang="en-US"/>
              <a:t>interdisciplinary research units made up of faculty from multiple departments</a:t>
            </a:r>
            <a:endParaRPr/>
          </a:p>
          <a:p>
            <a:pPr indent="0" lvl="0" marL="0" rtl="0" algn="l">
              <a:spcBef>
                <a:spcPts val="1200"/>
              </a:spcBef>
              <a:spcAft>
                <a:spcPts val="0"/>
              </a:spcAft>
              <a:buNone/>
            </a:pPr>
            <a:r>
              <a:rPr lang="en-US"/>
              <a:t>Assistance with</a:t>
            </a:r>
            <a:endParaRPr/>
          </a:p>
          <a:p>
            <a:pPr indent="-406400" lvl="0" marL="457200" rtl="0" algn="l">
              <a:spcBef>
                <a:spcPts val="1200"/>
              </a:spcBef>
              <a:spcAft>
                <a:spcPts val="0"/>
              </a:spcAft>
              <a:buSzPts val="2800"/>
              <a:buChar char="-"/>
            </a:pPr>
            <a:r>
              <a:rPr lang="en-US"/>
              <a:t>research productivity tracking</a:t>
            </a:r>
            <a:endParaRPr/>
          </a:p>
          <a:p>
            <a:pPr indent="-406400" lvl="0" marL="457200" rtl="0" algn="l">
              <a:spcBef>
                <a:spcPts val="0"/>
              </a:spcBef>
              <a:spcAft>
                <a:spcPts val="0"/>
              </a:spcAft>
              <a:buSzPts val="2800"/>
              <a:buChar char="-"/>
            </a:pPr>
            <a:r>
              <a:rPr lang="en-US"/>
              <a:t>r</a:t>
            </a:r>
            <a:r>
              <a:rPr lang="en-US"/>
              <a:t>eporting on research productivity </a:t>
            </a:r>
            <a:endParaRPr/>
          </a:p>
          <a:p>
            <a:pPr indent="-406400" lvl="0" marL="457200" rtl="0" algn="l">
              <a:spcBef>
                <a:spcPts val="0"/>
              </a:spcBef>
              <a:spcAft>
                <a:spcPts val="0"/>
              </a:spcAft>
              <a:buSzPts val="2800"/>
              <a:buChar char="-"/>
            </a:pPr>
            <a:r>
              <a:rPr lang="en-US"/>
              <a:t>r</a:t>
            </a:r>
            <a:r>
              <a:rPr lang="en-US"/>
              <a:t>esearch visibility at the institute level</a:t>
            </a:r>
            <a:endParaRPr/>
          </a:p>
          <a:p>
            <a:pPr indent="-406400" lvl="0" marL="457200" rtl="0" algn="l">
              <a:spcBef>
                <a:spcPts val="0"/>
              </a:spcBef>
              <a:spcAft>
                <a:spcPts val="0"/>
              </a:spcAft>
              <a:buSzPts val="2800"/>
              <a:buChar char="-"/>
            </a:pPr>
            <a:r>
              <a:rPr lang="en-US"/>
              <a:t>OA compliance</a:t>
            </a:r>
            <a:endParaRPr/>
          </a:p>
          <a:p>
            <a:pPr indent="0" lvl="0" marL="457200" rtl="0" algn="l">
              <a:spcBef>
                <a:spcPts val="1200"/>
              </a:spcBef>
              <a:spcAft>
                <a:spcPts val="1200"/>
              </a:spcAft>
              <a:buNone/>
            </a:pPr>
            <a:r>
              <a:t/>
            </a:r>
            <a:endParaRPr/>
          </a:p>
        </p:txBody>
      </p:sp>
      <p:sp>
        <p:nvSpPr>
          <p:cNvPr id="447" name="Google Shape;447;gd1df0ecb28_0_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111c4634a84_1_735"/>
          <p:cNvSpPr txBox="1"/>
          <p:nvPr>
            <p:ph type="title"/>
          </p:nvPr>
        </p:nvSpPr>
        <p:spPr>
          <a:xfrm>
            <a:off x="838200" y="2889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ASI Grant Compliance Use Case</a:t>
            </a:r>
            <a:endParaRPr/>
          </a:p>
        </p:txBody>
      </p:sp>
      <p:sp>
        <p:nvSpPr>
          <p:cNvPr id="454" name="Google Shape;454;g111c4634a84_1_73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455" name="Google Shape;455;g111c4634a84_1_7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456" name="Google Shape;456;g111c4634a84_1_735"/>
          <p:cNvGrpSpPr/>
          <p:nvPr/>
        </p:nvGrpSpPr>
        <p:grpSpPr>
          <a:xfrm>
            <a:off x="833413" y="3904006"/>
            <a:ext cx="10409178" cy="1168339"/>
            <a:chOff x="1593000" y="2322568"/>
            <a:chExt cx="5957975" cy="643500"/>
          </a:xfrm>
        </p:grpSpPr>
        <p:sp>
          <p:nvSpPr>
            <p:cNvPr id="457" name="Google Shape;457;g111c4634a84_1_735"/>
            <p:cNvSpPr/>
            <p:nvPr/>
          </p:nvSpPr>
          <p:spPr>
            <a:xfrm>
              <a:off x="3728375" y="2322568"/>
              <a:ext cx="3822600" cy="6435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g111c4634a84_1_735"/>
            <p:cNvSpPr/>
            <p:nvPr/>
          </p:nvSpPr>
          <p:spPr>
            <a:xfrm flipH="1">
              <a:off x="2283025" y="2322575"/>
              <a:ext cx="1844400" cy="6426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g111c4634a84_1_735"/>
            <p:cNvSpPr/>
            <p:nvPr/>
          </p:nvSpPr>
          <p:spPr>
            <a:xfrm rot="-5400000">
              <a:off x="3501574" y="1934671"/>
              <a:ext cx="643356" cy="1419149"/>
            </a:xfrm>
            <a:prstGeom prst="flowChartOffpageConnector">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g111c4634a84_1_735"/>
            <p:cNvSpPr/>
            <p:nvPr/>
          </p:nvSpPr>
          <p:spPr>
            <a:xfrm>
              <a:off x="2342625" y="2399951"/>
              <a:ext cx="1940700" cy="4959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lang="en-US" sz="1500">
                  <a:solidFill>
                    <a:srgbClr val="FFFFFF"/>
                  </a:solidFill>
                  <a:latin typeface="Roboto Medium"/>
                  <a:ea typeface="Roboto Medium"/>
                  <a:cs typeface="Roboto Medium"/>
                  <a:sym typeface="Roboto Medium"/>
                </a:rPr>
                <a:t>Tracking OA Compliance</a:t>
              </a:r>
              <a:endParaRPr sz="1500">
                <a:solidFill>
                  <a:srgbClr val="FFFFFF"/>
                </a:solidFill>
                <a:latin typeface="Roboto"/>
                <a:ea typeface="Roboto"/>
                <a:cs typeface="Roboto"/>
                <a:sym typeface="Roboto"/>
              </a:endParaRPr>
            </a:p>
          </p:txBody>
        </p:sp>
        <p:sp>
          <p:nvSpPr>
            <p:cNvPr id="461" name="Google Shape;461;g111c4634a84_1_73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g111c4634a84_1_735"/>
            <p:cNvSpPr/>
            <p:nvPr/>
          </p:nvSpPr>
          <p:spPr>
            <a:xfrm>
              <a:off x="1593000" y="2322575"/>
              <a:ext cx="690000" cy="642600"/>
            </a:xfrm>
            <a:prstGeom prst="rect">
              <a:avLst/>
            </a:prstGeom>
            <a:solidFill>
              <a:srgbClr val="FF99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500">
                  <a:solidFill>
                    <a:srgbClr val="FFFFFF"/>
                  </a:solidFill>
                  <a:latin typeface="Roboto Thin"/>
                  <a:ea typeface="Roboto Thin"/>
                  <a:cs typeface="Roboto Thin"/>
                  <a:sym typeface="Roboto Thin"/>
                </a:rPr>
                <a:t>03</a:t>
              </a:r>
              <a:endParaRPr sz="3500">
                <a:solidFill>
                  <a:srgbClr val="FFFFFF"/>
                </a:solidFill>
                <a:latin typeface="Roboto Thin"/>
                <a:ea typeface="Roboto Thin"/>
                <a:cs typeface="Roboto Thin"/>
                <a:sym typeface="Roboto Thin"/>
              </a:endParaRPr>
            </a:p>
          </p:txBody>
        </p:sp>
        <p:sp>
          <p:nvSpPr>
            <p:cNvPr id="463" name="Google Shape;463;g111c4634a84_1_735"/>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400050" lvl="0" marL="6096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Track articles published via multiple sources</a:t>
              </a:r>
              <a:endParaRPr sz="1500">
                <a:solidFill>
                  <a:schemeClr val="dk1"/>
                </a:solidFill>
                <a:latin typeface="Roboto"/>
                <a:ea typeface="Roboto"/>
                <a:cs typeface="Roboto"/>
                <a:sym typeface="Roboto"/>
              </a:endParaRPr>
            </a:p>
            <a:p>
              <a:pPr indent="-400050" lvl="0" marL="6096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Work with grant administrators to establish best practices and train authors to deposit open access versions in PubMed Central or SURFACE</a:t>
              </a:r>
              <a:endParaRPr sz="1500">
                <a:solidFill>
                  <a:schemeClr val="dk1"/>
                </a:solidFill>
                <a:latin typeface="Roboto"/>
                <a:ea typeface="Roboto"/>
                <a:cs typeface="Roboto"/>
                <a:sym typeface="Roboto"/>
              </a:endParaRPr>
            </a:p>
          </p:txBody>
        </p:sp>
      </p:grpSp>
      <p:grpSp>
        <p:nvGrpSpPr>
          <p:cNvPr id="464" name="Google Shape;464;g111c4634a84_1_735"/>
          <p:cNvGrpSpPr/>
          <p:nvPr/>
        </p:nvGrpSpPr>
        <p:grpSpPr>
          <a:xfrm>
            <a:off x="833413" y="2714519"/>
            <a:ext cx="10409178" cy="1168339"/>
            <a:chOff x="1593000" y="2322568"/>
            <a:chExt cx="5957975" cy="643500"/>
          </a:xfrm>
        </p:grpSpPr>
        <p:sp>
          <p:nvSpPr>
            <p:cNvPr id="465" name="Google Shape;465;g111c4634a84_1_735"/>
            <p:cNvSpPr/>
            <p:nvPr/>
          </p:nvSpPr>
          <p:spPr>
            <a:xfrm>
              <a:off x="3728375" y="2322568"/>
              <a:ext cx="3822600" cy="6435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 name="Google Shape;466;g111c4634a84_1_735"/>
            <p:cNvSpPr/>
            <p:nvPr/>
          </p:nvSpPr>
          <p:spPr>
            <a:xfrm flipH="1">
              <a:off x="2283025" y="2322575"/>
              <a:ext cx="1844400" cy="6426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g111c4634a84_1_735"/>
            <p:cNvSpPr/>
            <p:nvPr/>
          </p:nvSpPr>
          <p:spPr>
            <a:xfrm rot="-5400000">
              <a:off x="3501574" y="1934671"/>
              <a:ext cx="643356" cy="1419149"/>
            </a:xfrm>
            <a:prstGeom prst="flowChartOffpageConnector">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g111c4634a84_1_735"/>
            <p:cNvSpPr/>
            <p:nvPr/>
          </p:nvSpPr>
          <p:spPr>
            <a:xfrm>
              <a:off x="2342625" y="2399951"/>
              <a:ext cx="1940700" cy="4959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lang="en-US" sz="1500">
                  <a:solidFill>
                    <a:srgbClr val="FFFFFF"/>
                  </a:solidFill>
                  <a:latin typeface="Roboto Medium"/>
                  <a:ea typeface="Roboto Medium"/>
                  <a:cs typeface="Roboto Medium"/>
                  <a:sym typeface="Roboto Medium"/>
                </a:rPr>
                <a:t>Institute Level Public Research Presence 	</a:t>
              </a:r>
              <a:endParaRPr sz="1500">
                <a:solidFill>
                  <a:srgbClr val="FFFFFF"/>
                </a:solidFill>
                <a:latin typeface="Roboto"/>
                <a:ea typeface="Roboto"/>
                <a:cs typeface="Roboto"/>
                <a:sym typeface="Roboto"/>
              </a:endParaRPr>
            </a:p>
          </p:txBody>
        </p:sp>
        <p:sp>
          <p:nvSpPr>
            <p:cNvPr id="469" name="Google Shape;469;g111c4634a84_1_73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g111c4634a84_1_735"/>
            <p:cNvSpPr/>
            <p:nvPr/>
          </p:nvSpPr>
          <p:spPr>
            <a:xfrm>
              <a:off x="1593000" y="2322575"/>
              <a:ext cx="690000" cy="642600"/>
            </a:xfrm>
            <a:prstGeom prst="rect">
              <a:avLst/>
            </a:prstGeom>
            <a:solidFill>
              <a:srgbClr val="FF99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500">
                  <a:solidFill>
                    <a:srgbClr val="FFFFFF"/>
                  </a:solidFill>
                  <a:latin typeface="Roboto Thin"/>
                  <a:ea typeface="Roboto Thin"/>
                  <a:cs typeface="Roboto Thin"/>
                  <a:sym typeface="Roboto Thin"/>
                </a:rPr>
                <a:t>02</a:t>
              </a:r>
              <a:endParaRPr sz="3500">
                <a:solidFill>
                  <a:srgbClr val="FFFFFF"/>
                </a:solidFill>
                <a:latin typeface="Roboto Thin"/>
                <a:ea typeface="Roboto Thin"/>
                <a:cs typeface="Roboto Thin"/>
                <a:sym typeface="Roboto Thin"/>
              </a:endParaRPr>
            </a:p>
          </p:txBody>
        </p:sp>
        <p:sp>
          <p:nvSpPr>
            <p:cNvPr id="471" name="Google Shape;471;g111c4634a84_1_735"/>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Institute level profile in Experts@Syracuse</a:t>
              </a:r>
              <a:endParaRPr>
                <a:solidFill>
                  <a:schemeClr val="dk1"/>
                </a:solidFill>
                <a:latin typeface="Roboto"/>
                <a:ea typeface="Roboto"/>
                <a:cs typeface="Roboto"/>
                <a:sym typeface="Roboto"/>
              </a:endParaRPr>
            </a:p>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Pure API to institute website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dk1"/>
                </a:solidFill>
                <a:latin typeface="Roboto"/>
                <a:ea typeface="Roboto"/>
                <a:cs typeface="Roboto"/>
                <a:sym typeface="Roboto"/>
              </a:endParaRPr>
            </a:p>
          </p:txBody>
        </p:sp>
      </p:grpSp>
      <p:grpSp>
        <p:nvGrpSpPr>
          <p:cNvPr id="472" name="Google Shape;472;g111c4634a84_1_735"/>
          <p:cNvGrpSpPr/>
          <p:nvPr/>
        </p:nvGrpSpPr>
        <p:grpSpPr>
          <a:xfrm>
            <a:off x="833413" y="1525016"/>
            <a:ext cx="10409178" cy="1168339"/>
            <a:chOff x="1593000" y="2322568"/>
            <a:chExt cx="5957975" cy="643500"/>
          </a:xfrm>
        </p:grpSpPr>
        <p:sp>
          <p:nvSpPr>
            <p:cNvPr id="473" name="Google Shape;473;g111c4634a84_1_735"/>
            <p:cNvSpPr/>
            <p:nvPr/>
          </p:nvSpPr>
          <p:spPr>
            <a:xfrm>
              <a:off x="3728375" y="2322568"/>
              <a:ext cx="3822600" cy="6435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g111c4634a84_1_735"/>
            <p:cNvSpPr/>
            <p:nvPr/>
          </p:nvSpPr>
          <p:spPr>
            <a:xfrm flipH="1">
              <a:off x="2283025" y="2322575"/>
              <a:ext cx="1844400" cy="6426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 name="Google Shape;475;g111c4634a84_1_735"/>
            <p:cNvSpPr/>
            <p:nvPr/>
          </p:nvSpPr>
          <p:spPr>
            <a:xfrm rot="-5400000">
              <a:off x="3501574" y="1934671"/>
              <a:ext cx="643356" cy="1419149"/>
            </a:xfrm>
            <a:prstGeom prst="flowChartOffpageConnector">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 name="Google Shape;476;g111c4634a84_1_735"/>
            <p:cNvSpPr/>
            <p:nvPr/>
          </p:nvSpPr>
          <p:spPr>
            <a:xfrm>
              <a:off x="2342625" y="2399951"/>
              <a:ext cx="1940700" cy="4959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lang="en-US" sz="1500">
                  <a:solidFill>
                    <a:srgbClr val="FFFFFF"/>
                  </a:solidFill>
                  <a:latin typeface="Roboto Medium"/>
                  <a:ea typeface="Roboto Medium"/>
                  <a:cs typeface="Roboto Medium"/>
                  <a:sym typeface="Roboto Medium"/>
                </a:rPr>
                <a:t>Tracking research activities associated with large NIH grant</a:t>
              </a:r>
              <a:endParaRPr sz="1500">
                <a:solidFill>
                  <a:srgbClr val="FFFFFF"/>
                </a:solidFill>
                <a:latin typeface="Roboto"/>
                <a:ea typeface="Roboto"/>
                <a:cs typeface="Roboto"/>
                <a:sym typeface="Roboto"/>
              </a:endParaRPr>
            </a:p>
          </p:txBody>
        </p:sp>
        <p:sp>
          <p:nvSpPr>
            <p:cNvPr id="477" name="Google Shape;477;g111c4634a84_1_73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 name="Google Shape;478;g111c4634a84_1_735"/>
            <p:cNvSpPr/>
            <p:nvPr/>
          </p:nvSpPr>
          <p:spPr>
            <a:xfrm>
              <a:off x="1593000" y="2322575"/>
              <a:ext cx="690000" cy="642600"/>
            </a:xfrm>
            <a:prstGeom prst="rect">
              <a:avLst/>
            </a:prstGeom>
            <a:solidFill>
              <a:srgbClr val="FF99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500">
                  <a:solidFill>
                    <a:srgbClr val="FFFFFF"/>
                  </a:solidFill>
                  <a:latin typeface="Roboto Thin"/>
                  <a:ea typeface="Roboto Thin"/>
                  <a:cs typeface="Roboto Thin"/>
                  <a:sym typeface="Roboto Thin"/>
                </a:rPr>
                <a:t>01</a:t>
              </a:r>
              <a:endParaRPr sz="3500">
                <a:solidFill>
                  <a:srgbClr val="FFFFFF"/>
                </a:solidFill>
                <a:latin typeface="Roboto Thin"/>
                <a:ea typeface="Roboto Thin"/>
                <a:cs typeface="Roboto Thin"/>
                <a:sym typeface="Roboto Thin"/>
              </a:endParaRPr>
            </a:p>
          </p:txBody>
        </p:sp>
        <p:sp>
          <p:nvSpPr>
            <p:cNvPr id="479" name="Google Shape;479;g111c4634a84_1_735"/>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Experts@Syracuse researcher profiles</a:t>
              </a:r>
              <a:endParaRPr>
                <a:solidFill>
                  <a:schemeClr val="dk1"/>
                </a:solidFill>
                <a:latin typeface="Roboto"/>
                <a:ea typeface="Roboto"/>
                <a:cs typeface="Roboto"/>
                <a:sym typeface="Roboto"/>
              </a:endParaRPr>
            </a:p>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Link research outputs at the individual level to the larger grant through a database relation</a:t>
              </a:r>
              <a:endParaRPr>
                <a:solidFill>
                  <a:schemeClr val="dk1"/>
                </a:solidFill>
                <a:latin typeface="Roboto"/>
                <a:ea typeface="Roboto"/>
                <a:cs typeface="Roboto"/>
                <a:sym typeface="Roboto"/>
              </a:endParaRPr>
            </a:p>
          </p:txBody>
        </p:sp>
      </p:grpSp>
      <p:grpSp>
        <p:nvGrpSpPr>
          <p:cNvPr id="480" name="Google Shape;480;g111c4634a84_1_735"/>
          <p:cNvGrpSpPr/>
          <p:nvPr/>
        </p:nvGrpSpPr>
        <p:grpSpPr>
          <a:xfrm>
            <a:off x="833413" y="5093505"/>
            <a:ext cx="10409178" cy="1168339"/>
            <a:chOff x="1593000" y="2322568"/>
            <a:chExt cx="5957975" cy="643500"/>
          </a:xfrm>
        </p:grpSpPr>
        <p:sp>
          <p:nvSpPr>
            <p:cNvPr id="481" name="Google Shape;481;g111c4634a84_1_735"/>
            <p:cNvSpPr/>
            <p:nvPr/>
          </p:nvSpPr>
          <p:spPr>
            <a:xfrm>
              <a:off x="3728375" y="2322568"/>
              <a:ext cx="3822600" cy="6435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g111c4634a84_1_735"/>
            <p:cNvSpPr/>
            <p:nvPr/>
          </p:nvSpPr>
          <p:spPr>
            <a:xfrm flipH="1">
              <a:off x="2283025" y="2322575"/>
              <a:ext cx="1844400" cy="6426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g111c4634a84_1_735"/>
            <p:cNvSpPr/>
            <p:nvPr/>
          </p:nvSpPr>
          <p:spPr>
            <a:xfrm rot="-5400000">
              <a:off x="3501574" y="1934671"/>
              <a:ext cx="643356" cy="1419149"/>
            </a:xfrm>
            <a:prstGeom prst="flowChartOffpageConnector">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g111c4634a84_1_735"/>
            <p:cNvSpPr/>
            <p:nvPr/>
          </p:nvSpPr>
          <p:spPr>
            <a:xfrm>
              <a:off x="2342625" y="2399951"/>
              <a:ext cx="1940700" cy="4959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lang="en-US" sz="1500">
                  <a:solidFill>
                    <a:srgbClr val="FFFFFF"/>
                  </a:solidFill>
                  <a:latin typeface="Roboto Medium"/>
                  <a:ea typeface="Roboto Medium"/>
                  <a:cs typeface="Roboto Medium"/>
                  <a:sym typeface="Roboto Medium"/>
                </a:rPr>
                <a:t>Reporting</a:t>
              </a:r>
              <a:endParaRPr sz="1500">
                <a:solidFill>
                  <a:srgbClr val="FFFFFF"/>
                </a:solidFill>
                <a:latin typeface="Roboto"/>
                <a:ea typeface="Roboto"/>
                <a:cs typeface="Roboto"/>
                <a:sym typeface="Roboto"/>
              </a:endParaRPr>
            </a:p>
          </p:txBody>
        </p:sp>
        <p:sp>
          <p:nvSpPr>
            <p:cNvPr id="485" name="Google Shape;485;g111c4634a84_1_73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g111c4634a84_1_735"/>
            <p:cNvSpPr/>
            <p:nvPr/>
          </p:nvSpPr>
          <p:spPr>
            <a:xfrm>
              <a:off x="1593000" y="2322575"/>
              <a:ext cx="690000" cy="642600"/>
            </a:xfrm>
            <a:prstGeom prst="rect">
              <a:avLst/>
            </a:prstGeom>
            <a:solidFill>
              <a:srgbClr val="FF99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500">
                  <a:solidFill>
                    <a:srgbClr val="FFFFFF"/>
                  </a:solidFill>
                  <a:latin typeface="Roboto Thin"/>
                  <a:ea typeface="Roboto Thin"/>
                  <a:cs typeface="Roboto Thin"/>
                  <a:sym typeface="Roboto Thin"/>
                </a:rPr>
                <a:t>04</a:t>
              </a:r>
              <a:endParaRPr sz="3500">
                <a:solidFill>
                  <a:srgbClr val="FFFFFF"/>
                </a:solidFill>
                <a:latin typeface="Roboto Thin"/>
                <a:ea typeface="Roboto Thin"/>
                <a:cs typeface="Roboto Thin"/>
                <a:sym typeface="Roboto Thin"/>
              </a:endParaRPr>
            </a:p>
          </p:txBody>
        </p:sp>
        <p:sp>
          <p:nvSpPr>
            <p:cNvPr id="487" name="Google Shape;487;g111c4634a84_1_735"/>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Institute level dashboard in Experts@Syracuse</a:t>
              </a:r>
              <a:r>
                <a:rPr lang="en-US">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Track pubs via database feeds that aren’t indexed in Scopus/Pure </a:t>
              </a:r>
              <a:endParaRPr>
                <a:solidFill>
                  <a:schemeClr val="dk1"/>
                </a:solidFill>
                <a:latin typeface="Roboto"/>
                <a:ea typeface="Roboto"/>
                <a:cs typeface="Roboto"/>
                <a:sym typeface="Roboto"/>
              </a:endParaRPr>
            </a:p>
            <a:p>
              <a:pPr indent="-393700" lvl="0" marL="609600" rtl="0" algn="l">
                <a:lnSpc>
                  <a:spcPct val="115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Annual reporting &amp; grant compliance </a:t>
              </a:r>
              <a:endParaRPr>
                <a:solidFill>
                  <a:schemeClr val="dk1"/>
                </a:solidFill>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111c4634a84_1_394"/>
          <p:cNvSpPr txBox="1"/>
          <p:nvPr>
            <p:ph type="title"/>
          </p:nvPr>
        </p:nvSpPr>
        <p:spPr>
          <a:xfrm>
            <a:off x="838200" y="0"/>
            <a:ext cx="10515600" cy="876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700"/>
              <a:t>Research Impact Team Use Cases	</a:t>
            </a:r>
            <a:endParaRPr b="1" sz="2700"/>
          </a:p>
        </p:txBody>
      </p:sp>
      <p:sp>
        <p:nvSpPr>
          <p:cNvPr id="494" name="Google Shape;494;g111c4634a84_1_39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495" name="Google Shape;495;g111c4634a84_1_39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496" name="Google Shape;496;g111c4634a84_1_394"/>
          <p:cNvGrpSpPr/>
          <p:nvPr/>
        </p:nvGrpSpPr>
        <p:grpSpPr>
          <a:xfrm>
            <a:off x="1039177" y="954899"/>
            <a:ext cx="3315854" cy="5254054"/>
            <a:chOff x="1118216" y="283725"/>
            <a:chExt cx="2090834" cy="4101525"/>
          </a:xfrm>
        </p:grpSpPr>
        <p:sp>
          <p:nvSpPr>
            <p:cNvPr id="497" name="Google Shape;497;g111c4634a84_1_394"/>
            <p:cNvSpPr/>
            <p:nvPr/>
          </p:nvSpPr>
          <p:spPr>
            <a:xfrm>
              <a:off x="1178650" y="283725"/>
              <a:ext cx="2030400" cy="40764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g111c4634a84_1_394"/>
            <p:cNvSpPr/>
            <p:nvPr/>
          </p:nvSpPr>
          <p:spPr>
            <a:xfrm>
              <a:off x="1118216" y="341753"/>
              <a:ext cx="2048100" cy="17754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g111c4634a84_1_394"/>
            <p:cNvSpPr/>
            <p:nvPr/>
          </p:nvSpPr>
          <p:spPr>
            <a:xfrm>
              <a:off x="1233923" y="1099518"/>
              <a:ext cx="1815000" cy="829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individual faculty and/or student researchers </a:t>
              </a:r>
              <a:endParaRPr sz="1600">
                <a:solidFill>
                  <a:srgbClr val="1D7E74"/>
                </a:solidFill>
                <a:latin typeface="Roboto Medium"/>
                <a:ea typeface="Roboto Medium"/>
                <a:cs typeface="Roboto Medium"/>
                <a:sym typeface="Roboto Medium"/>
              </a:endParaRPr>
            </a:p>
          </p:txBody>
        </p:sp>
        <p:sp>
          <p:nvSpPr>
            <p:cNvPr id="500" name="Google Shape;500;g111c4634a84_1_394"/>
            <p:cNvSpPr/>
            <p:nvPr/>
          </p:nvSpPr>
          <p:spPr>
            <a:xfrm>
              <a:off x="1233850" y="407827"/>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Individual</a:t>
              </a:r>
              <a:endParaRPr sz="3600">
                <a:solidFill>
                  <a:srgbClr val="1D7E74"/>
                </a:solidFill>
                <a:latin typeface="Roboto Thin"/>
                <a:ea typeface="Roboto Thin"/>
                <a:cs typeface="Roboto Thin"/>
                <a:sym typeface="Roboto Thin"/>
              </a:endParaRPr>
            </a:p>
          </p:txBody>
        </p:sp>
        <p:sp>
          <p:nvSpPr>
            <p:cNvPr id="501" name="Google Shape;501;g111c4634a84_1_394"/>
            <p:cNvSpPr/>
            <p:nvPr/>
          </p:nvSpPr>
          <p:spPr>
            <a:xfrm rot="5293930">
              <a:off x="1969140" y="2113459"/>
              <a:ext cx="388985" cy="278173"/>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g111c4634a84_1_394"/>
            <p:cNvSpPr/>
            <p:nvPr/>
          </p:nvSpPr>
          <p:spPr>
            <a:xfrm>
              <a:off x="1118310" y="2399550"/>
              <a:ext cx="2030400" cy="198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Tenure &amp; promotion reporting (counts &amp; impact story)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Tenure &amp; promotion planning &amp; preparation</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Researcher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Identifying interdisciplinary journals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Systematic review &amp; evidence synthesis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Open access inquires</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grpSp>
      <p:sp>
        <p:nvSpPr>
          <p:cNvPr id="503" name="Google Shape;503;g111c4634a84_1_394"/>
          <p:cNvSpPr/>
          <p:nvPr/>
        </p:nvSpPr>
        <p:spPr>
          <a:xfrm>
            <a:off x="4533982" y="954896"/>
            <a:ext cx="3219900" cy="5221800"/>
          </a:xfrm>
          <a:prstGeom prst="rect">
            <a:avLst/>
          </a:prstGeom>
          <a:solidFill>
            <a:srgbClr val="1B786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g111c4634a84_1_394"/>
          <p:cNvSpPr/>
          <p:nvPr/>
        </p:nvSpPr>
        <p:spPr>
          <a:xfrm>
            <a:off x="4438150" y="1029225"/>
            <a:ext cx="3248100" cy="22899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g111c4634a84_1_394"/>
          <p:cNvSpPr/>
          <p:nvPr/>
        </p:nvSpPr>
        <p:spPr>
          <a:xfrm>
            <a:off x="4621639" y="1919511"/>
            <a:ext cx="2878500" cy="779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academic departments &amp; interdisciplinary institutes</a:t>
            </a:r>
            <a:endParaRPr sz="1600">
              <a:solidFill>
                <a:srgbClr val="1D7E74"/>
              </a:solidFill>
              <a:latin typeface="Roboto Medium"/>
              <a:ea typeface="Roboto Medium"/>
              <a:cs typeface="Roboto Medium"/>
              <a:sym typeface="Roboto Medium"/>
            </a:endParaRPr>
          </a:p>
        </p:txBody>
      </p:sp>
      <p:sp>
        <p:nvSpPr>
          <p:cNvPr id="506" name="Google Shape;506;g111c4634a84_1_394"/>
          <p:cNvSpPr/>
          <p:nvPr/>
        </p:nvSpPr>
        <p:spPr>
          <a:xfrm>
            <a:off x="4533981" y="1113863"/>
            <a:ext cx="3152400" cy="8646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Groups</a:t>
            </a:r>
            <a:endParaRPr sz="3600">
              <a:solidFill>
                <a:srgbClr val="1D7E74"/>
              </a:solidFill>
              <a:latin typeface="Roboto Thin"/>
              <a:ea typeface="Roboto Thin"/>
              <a:cs typeface="Roboto Thin"/>
              <a:sym typeface="Roboto Thin"/>
            </a:endParaRPr>
          </a:p>
        </p:txBody>
      </p:sp>
      <p:sp>
        <p:nvSpPr>
          <p:cNvPr id="507" name="Google Shape;507;g111c4634a84_1_394"/>
          <p:cNvSpPr/>
          <p:nvPr/>
        </p:nvSpPr>
        <p:spPr>
          <a:xfrm rot="5400000">
            <a:off x="5846936" y="3261225"/>
            <a:ext cx="498300" cy="4410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g111c4634a84_1_394"/>
          <p:cNvSpPr/>
          <p:nvPr/>
        </p:nvSpPr>
        <p:spPr>
          <a:xfrm>
            <a:off x="4438282" y="3650267"/>
            <a:ext cx="3219900" cy="24957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Grant compliance reporting</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Group research profiles</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Regularized reporting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Equity in reporting (Humanities, Social Sciences)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Disciplinary best practices for research productivity reporting</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chemeClr val="lt1"/>
                </a:solidFill>
                <a:latin typeface="Roboto"/>
                <a:ea typeface="Roboto"/>
                <a:cs typeface="Roboto"/>
                <a:sym typeface="Roboto"/>
              </a:rPr>
              <a:t>Funding opportunity resources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Benchmarking (future) </a:t>
            </a:r>
            <a:endParaRPr sz="1200">
              <a:solidFill>
                <a:srgbClr val="FFFFFF"/>
              </a:solidFill>
              <a:latin typeface="Roboto"/>
              <a:ea typeface="Roboto"/>
              <a:cs typeface="Roboto"/>
              <a:sym typeface="Roboto"/>
            </a:endParaRPr>
          </a:p>
          <a:p>
            <a:pPr indent="-381000" lvl="0" marL="609600" rtl="0" algn="l">
              <a:lnSpc>
                <a:spcPct val="115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Tracking impact on rankings (future)</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200">
              <a:solidFill>
                <a:srgbClr val="FFFFFF"/>
              </a:solidFill>
              <a:latin typeface="Roboto"/>
              <a:ea typeface="Roboto"/>
              <a:cs typeface="Roboto"/>
              <a:sym typeface="Roboto"/>
            </a:endParaRPr>
          </a:p>
          <a:p>
            <a:pPr indent="0" lvl="0" marL="609600" rtl="0" algn="l">
              <a:lnSpc>
                <a:spcPct val="115000"/>
              </a:lnSpc>
              <a:spcBef>
                <a:spcPts val="0"/>
              </a:spcBef>
              <a:spcAft>
                <a:spcPts val="0"/>
              </a:spcAft>
              <a:buNone/>
            </a:pPr>
            <a:r>
              <a:t/>
            </a:r>
            <a:endParaRPr sz="1100">
              <a:solidFill>
                <a:srgbClr val="FFFFFF"/>
              </a:solidFill>
              <a:latin typeface="Roboto"/>
              <a:ea typeface="Roboto"/>
              <a:cs typeface="Roboto"/>
              <a:sym typeface="Roboto"/>
            </a:endParaRPr>
          </a:p>
        </p:txBody>
      </p:sp>
      <p:sp>
        <p:nvSpPr>
          <p:cNvPr id="509" name="Google Shape;509;g111c4634a84_1_394"/>
          <p:cNvSpPr/>
          <p:nvPr/>
        </p:nvSpPr>
        <p:spPr>
          <a:xfrm>
            <a:off x="7948532" y="954933"/>
            <a:ext cx="3219900" cy="5221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0" name="Google Shape;510;g111c4634a84_1_394"/>
          <p:cNvGrpSpPr/>
          <p:nvPr/>
        </p:nvGrpSpPr>
        <p:grpSpPr>
          <a:xfrm>
            <a:off x="7837100" y="1013694"/>
            <a:ext cx="3248082" cy="5132823"/>
            <a:chOff x="1118223" y="329888"/>
            <a:chExt cx="2048100" cy="4029852"/>
          </a:xfrm>
        </p:grpSpPr>
        <p:sp>
          <p:nvSpPr>
            <p:cNvPr id="511" name="Google Shape;511;g111c4634a84_1_394"/>
            <p:cNvSpPr/>
            <p:nvPr/>
          </p:nvSpPr>
          <p:spPr>
            <a:xfrm>
              <a:off x="1118223" y="329888"/>
              <a:ext cx="2048100" cy="18252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g111c4634a84_1_394"/>
            <p:cNvSpPr/>
            <p:nvPr/>
          </p:nvSpPr>
          <p:spPr>
            <a:xfrm>
              <a:off x="1233923" y="1036742"/>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rgbClr val="1D7E74"/>
                  </a:solidFill>
                  <a:latin typeface="Roboto Medium"/>
                  <a:ea typeface="Roboto Medium"/>
                  <a:cs typeface="Roboto Medium"/>
                  <a:sym typeface="Roboto Medium"/>
                </a:rPr>
                <a:t>Interactions with groups like colleges, the Office of Research, &amp; campus-wide implementation teams</a:t>
              </a:r>
              <a:endParaRPr sz="1600">
                <a:solidFill>
                  <a:srgbClr val="1D7E74"/>
                </a:solidFill>
                <a:latin typeface="Roboto Medium"/>
                <a:ea typeface="Roboto Medium"/>
                <a:cs typeface="Roboto Medium"/>
                <a:sym typeface="Roboto Medium"/>
              </a:endParaRPr>
            </a:p>
          </p:txBody>
        </p:sp>
        <p:sp>
          <p:nvSpPr>
            <p:cNvPr id="513" name="Google Shape;513;g111c4634a84_1_394"/>
            <p:cNvSpPr/>
            <p:nvPr/>
          </p:nvSpPr>
          <p:spPr>
            <a:xfrm>
              <a:off x="1233849" y="407821"/>
              <a:ext cx="1815000" cy="675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600">
                  <a:solidFill>
                    <a:srgbClr val="1D7E74"/>
                  </a:solidFill>
                  <a:latin typeface="Roboto"/>
                  <a:ea typeface="Roboto"/>
                  <a:cs typeface="Roboto"/>
                  <a:sym typeface="Roboto"/>
                </a:rPr>
                <a:t>University</a:t>
              </a:r>
              <a:endParaRPr sz="3600">
                <a:solidFill>
                  <a:srgbClr val="1D7E74"/>
                </a:solidFill>
                <a:latin typeface="Roboto Thin"/>
                <a:ea typeface="Roboto Thin"/>
                <a:cs typeface="Roboto Thin"/>
                <a:sym typeface="Roboto Thin"/>
              </a:endParaRPr>
            </a:p>
          </p:txBody>
        </p:sp>
        <p:sp>
          <p:nvSpPr>
            <p:cNvPr id="514" name="Google Shape;514;g111c4634a84_1_394"/>
            <p:cNvSpPr/>
            <p:nvPr/>
          </p:nvSpPr>
          <p:spPr>
            <a:xfrm rot="5400000">
              <a:off x="1938958" y="213930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g111c4634a84_1_394"/>
            <p:cNvSpPr/>
            <p:nvPr/>
          </p:nvSpPr>
          <p:spPr>
            <a:xfrm>
              <a:off x="1118300" y="2429540"/>
              <a:ext cx="2030400" cy="1930200"/>
            </a:xfrm>
            <a:prstGeom prst="rect">
              <a:avLst/>
            </a:prstGeom>
            <a:noFill/>
            <a:ln>
              <a:noFill/>
            </a:ln>
          </p:spPr>
          <p:txBody>
            <a:bodyPr anchorCtr="0" anchor="t" bIns="121900" lIns="121900" spcFirstLastPara="1" rIns="121900" wrap="square" tIns="121900">
              <a:noAutofit/>
            </a:bodyPr>
            <a:lstStyle/>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Records clean-up (Scopus/Web of Science)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rgbClr val="FFF2CC"/>
                </a:buClr>
                <a:buSzPts val="1200"/>
                <a:buFont typeface="Roboto"/>
                <a:buChar char="●"/>
              </a:pPr>
              <a:r>
                <a:rPr b="1" lang="en-US" sz="1200">
                  <a:solidFill>
                    <a:srgbClr val="FFF2CC"/>
                  </a:solidFill>
                  <a:latin typeface="Roboto"/>
                  <a:ea typeface="Roboto"/>
                  <a:cs typeface="Roboto"/>
                  <a:sym typeface="Roboto"/>
                </a:rPr>
                <a:t>Campus systems interconnectivity</a:t>
              </a:r>
              <a:endParaRPr b="1" sz="1200">
                <a:solidFill>
                  <a:srgbClr val="FFF2CC"/>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Intramural grant reporting</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RFI’s/proposals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RIM System (Pure)</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ORCID Institutional</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Product/tools evaluation</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University research rankings</a:t>
              </a:r>
              <a:endParaRPr sz="1200">
                <a:solidFill>
                  <a:schemeClr val="lt1"/>
                </a:solidFill>
                <a:latin typeface="Roboto"/>
                <a:ea typeface="Roboto"/>
                <a:cs typeface="Roboto"/>
                <a:sym typeface="Roboto"/>
              </a:endParaRPr>
            </a:p>
            <a:p>
              <a:pPr indent="-381000" lvl="0" marL="609600" rtl="0" algn="l">
                <a:lnSpc>
                  <a:spcPct val="115000"/>
                </a:lnSpc>
                <a:spcBef>
                  <a:spcPts val="0"/>
                </a:spcBef>
                <a:spcAft>
                  <a:spcPts val="0"/>
                </a:spcAft>
                <a:buClr>
                  <a:schemeClr val="lt1"/>
                </a:buClr>
                <a:buSzPts val="1200"/>
                <a:buFont typeface="Roboto"/>
                <a:buChar char="●"/>
              </a:pPr>
              <a:r>
                <a:rPr lang="en-US" sz="1200">
                  <a:solidFill>
                    <a:schemeClr val="lt1"/>
                  </a:solidFill>
                  <a:latin typeface="Roboto"/>
                  <a:ea typeface="Roboto"/>
                  <a:cs typeface="Roboto"/>
                  <a:sym typeface="Roboto"/>
                </a:rPr>
                <a:t>Responsible research assessment</a:t>
              </a:r>
              <a:endParaRPr sz="1200">
                <a:solidFill>
                  <a:schemeClr val="lt1"/>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111c4634a84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Libraries Advocating for Optimal System Use</a:t>
            </a:r>
            <a:endParaRPr sz="3600"/>
          </a:p>
        </p:txBody>
      </p:sp>
      <p:sp>
        <p:nvSpPr>
          <p:cNvPr id="522" name="Google Shape;522;g111c4634a84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To have a fully realized public research presence and robust reporting capabilities…connect the systems! </a:t>
            </a:r>
            <a:endParaRPr/>
          </a:p>
          <a:p>
            <a:pPr indent="-406400" lvl="0" marL="457200" rtl="0" algn="l">
              <a:spcBef>
                <a:spcPts val="1200"/>
              </a:spcBef>
              <a:spcAft>
                <a:spcPts val="0"/>
              </a:spcAft>
              <a:buSzPts val="2800"/>
              <a:buChar char="-"/>
            </a:pPr>
            <a:r>
              <a:rPr lang="en-US"/>
              <a:t>Faculty Activity Reporting System (Faculty Success)</a:t>
            </a:r>
            <a:endParaRPr/>
          </a:p>
          <a:p>
            <a:pPr indent="-406400" lvl="0" marL="457200" rtl="0" algn="l">
              <a:spcBef>
                <a:spcPts val="0"/>
              </a:spcBef>
              <a:spcAft>
                <a:spcPts val="0"/>
              </a:spcAft>
              <a:buSzPts val="2800"/>
              <a:buChar char="-"/>
            </a:pPr>
            <a:r>
              <a:rPr lang="en-US"/>
              <a:t>RIM (Pure) </a:t>
            </a:r>
            <a:endParaRPr/>
          </a:p>
          <a:p>
            <a:pPr indent="-406400" lvl="0" marL="457200" rtl="0" algn="l">
              <a:spcBef>
                <a:spcPts val="0"/>
              </a:spcBef>
              <a:spcAft>
                <a:spcPts val="0"/>
              </a:spcAft>
              <a:buSzPts val="2800"/>
              <a:buChar char="-"/>
            </a:pPr>
            <a:r>
              <a:rPr lang="en-US"/>
              <a:t>ORCID Institutional</a:t>
            </a:r>
            <a:endParaRPr/>
          </a:p>
          <a:p>
            <a:pPr indent="-406400" lvl="0" marL="457200" rtl="0" algn="l">
              <a:spcBef>
                <a:spcPts val="0"/>
              </a:spcBef>
              <a:spcAft>
                <a:spcPts val="0"/>
              </a:spcAft>
              <a:buSzPts val="2800"/>
              <a:buChar char="-"/>
            </a:pPr>
            <a:r>
              <a:rPr lang="en-US"/>
              <a:t>Tangential systems</a:t>
            </a:r>
            <a:endParaRPr/>
          </a:p>
          <a:p>
            <a:pPr indent="-381000" lvl="1" marL="914400" rtl="0" algn="l">
              <a:spcBef>
                <a:spcPts val="0"/>
              </a:spcBef>
              <a:spcAft>
                <a:spcPts val="0"/>
              </a:spcAft>
              <a:buSzPts val="2400"/>
              <a:buChar char="-"/>
            </a:pPr>
            <a:r>
              <a:rPr lang="en-US"/>
              <a:t>Digital Commons (SURFACE) </a:t>
            </a:r>
            <a:endParaRPr/>
          </a:p>
          <a:p>
            <a:pPr indent="-381000" lvl="1" marL="914400" rtl="0" algn="l">
              <a:spcBef>
                <a:spcPts val="0"/>
              </a:spcBef>
              <a:spcAft>
                <a:spcPts val="0"/>
              </a:spcAft>
              <a:buSzPts val="2400"/>
              <a:buChar char="-"/>
            </a:pPr>
            <a:r>
              <a:rPr lang="en-US"/>
              <a:t>Web of Science</a:t>
            </a:r>
            <a:endParaRPr/>
          </a:p>
          <a:p>
            <a:pPr indent="-381000" lvl="1" marL="914400" rtl="0" algn="l">
              <a:spcBef>
                <a:spcPts val="0"/>
              </a:spcBef>
              <a:spcAft>
                <a:spcPts val="0"/>
              </a:spcAft>
              <a:buSzPts val="2400"/>
              <a:buChar char="-"/>
            </a:pPr>
            <a:r>
              <a:rPr lang="en-US"/>
              <a:t>Scopus</a:t>
            </a:r>
            <a:endParaRPr/>
          </a:p>
          <a:p>
            <a:pPr indent="-381000" lvl="1" marL="914400" rtl="0" algn="l">
              <a:spcBef>
                <a:spcPts val="0"/>
              </a:spcBef>
              <a:spcAft>
                <a:spcPts val="0"/>
              </a:spcAft>
              <a:buSzPts val="2400"/>
              <a:buChar char="-"/>
            </a:pPr>
            <a:r>
              <a:rPr lang="en-US"/>
              <a:t>Cayuse (proposal </a:t>
            </a:r>
            <a:r>
              <a:rPr lang="en-US"/>
              <a:t>management</a:t>
            </a:r>
            <a:r>
              <a:rPr lang="en-US"/>
              <a:t>) </a:t>
            </a:r>
            <a:endParaRPr/>
          </a:p>
        </p:txBody>
      </p:sp>
      <p:sp>
        <p:nvSpPr>
          <p:cNvPr id="523" name="Google Shape;523;g111c4634a84_0_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111c4634a84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530" name="Google Shape;530;g111c4634a84_0_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31" name="Google Shape;531;g111c4634a84_0_21"/>
          <p:cNvPicPr preferRelativeResize="0"/>
          <p:nvPr/>
        </p:nvPicPr>
        <p:blipFill>
          <a:blip r:embed="rId3">
            <a:alphaModFix/>
          </a:blip>
          <a:stretch>
            <a:fillRect/>
          </a:stretch>
        </p:blipFill>
        <p:spPr>
          <a:xfrm>
            <a:off x="2807375" y="212725"/>
            <a:ext cx="6550441" cy="60998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9"/>
          <p:cNvSpPr txBox="1"/>
          <p:nvPr>
            <p:ph type="title"/>
          </p:nvPr>
        </p:nvSpPr>
        <p:spPr>
          <a:xfrm>
            <a:off x="703383" y="544908"/>
            <a:ext cx="1065041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Verdana"/>
              <a:buNone/>
            </a:pPr>
            <a:r>
              <a:rPr lang="en-US" sz="4000"/>
              <a:t>Use Cases Are Informing Future Projects</a:t>
            </a:r>
            <a:endParaRPr/>
          </a:p>
        </p:txBody>
      </p:sp>
      <p:sp>
        <p:nvSpPr>
          <p:cNvPr id="538" name="Google Shape;538;p29"/>
          <p:cNvSpPr txBox="1"/>
          <p:nvPr>
            <p:ph idx="1" type="body"/>
          </p:nvPr>
        </p:nvSpPr>
        <p:spPr>
          <a:xfrm>
            <a:off x="594946" y="1870471"/>
            <a:ext cx="10867291"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150000"/>
              </a:lnSpc>
              <a:spcBef>
                <a:spcPts val="1200"/>
              </a:spcBef>
              <a:spcAft>
                <a:spcPts val="0"/>
              </a:spcAft>
              <a:buSzPts val="2800"/>
              <a:buChar char="•"/>
            </a:pPr>
            <a:r>
              <a:rPr lang="en-US"/>
              <a:t>Database Trials</a:t>
            </a:r>
            <a:endParaRPr/>
          </a:p>
          <a:p>
            <a:pPr indent="-457200" lvl="0" marL="457200" rtl="0" algn="l">
              <a:lnSpc>
                <a:spcPct val="150000"/>
              </a:lnSpc>
              <a:spcBef>
                <a:spcPts val="1200"/>
              </a:spcBef>
              <a:spcAft>
                <a:spcPts val="0"/>
              </a:spcAft>
              <a:buSzPts val="2800"/>
              <a:buChar char="•"/>
            </a:pPr>
            <a:r>
              <a:rPr lang="en-US"/>
              <a:t>Research Guide Development</a:t>
            </a:r>
            <a:endParaRPr/>
          </a:p>
          <a:p>
            <a:pPr indent="-457200" lvl="0" marL="457200" rtl="0" algn="l">
              <a:lnSpc>
                <a:spcPct val="150000"/>
              </a:lnSpc>
              <a:spcBef>
                <a:spcPts val="1200"/>
              </a:spcBef>
              <a:spcAft>
                <a:spcPts val="0"/>
              </a:spcAft>
              <a:buSzPts val="2800"/>
              <a:buChar char="•"/>
            </a:pPr>
            <a:r>
              <a:rPr lang="en-US"/>
              <a:t>Education and Outreach</a:t>
            </a:r>
            <a:endParaRPr/>
          </a:p>
          <a:p>
            <a:pPr indent="-457200" lvl="0" marL="457200" rtl="0" algn="l">
              <a:lnSpc>
                <a:spcPct val="150000"/>
              </a:lnSpc>
              <a:spcBef>
                <a:spcPts val="1200"/>
              </a:spcBef>
              <a:spcAft>
                <a:spcPts val="0"/>
              </a:spcAft>
              <a:buSzPts val="2800"/>
              <a:buFont typeface="Arial"/>
              <a:buChar char="•"/>
            </a:pPr>
            <a:r>
              <a:rPr lang="en-US"/>
              <a:t>Needs Assessment</a:t>
            </a:r>
            <a:endParaRPr/>
          </a:p>
          <a:p>
            <a:pPr indent="0" lvl="0" marL="0" rtl="0" algn="l">
              <a:lnSpc>
                <a:spcPct val="150000"/>
              </a:lnSpc>
              <a:spcBef>
                <a:spcPts val="1200"/>
              </a:spcBef>
              <a:spcAft>
                <a:spcPts val="0"/>
              </a:spcAft>
              <a:buNone/>
            </a:pPr>
            <a:r>
              <a:t/>
            </a:r>
            <a:endParaRPr/>
          </a:p>
        </p:txBody>
      </p:sp>
      <p:sp>
        <p:nvSpPr>
          <p:cNvPr id="539" name="Google Shape;5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3"/>
          <p:cNvSpPr txBox="1"/>
          <p:nvPr>
            <p:ph type="title"/>
          </p:nvPr>
        </p:nvSpPr>
        <p:spPr>
          <a:xfrm>
            <a:off x="838200" y="365125"/>
            <a:ext cx="10515600" cy="111198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960"/>
              <a:buFont typeface="Verdana"/>
              <a:buNone/>
            </a:pPr>
            <a:r>
              <a:rPr lang="en-US" sz="3259"/>
              <a:t>Conversations </a:t>
            </a:r>
            <a:r>
              <a:rPr lang="en-US" sz="3259"/>
              <a:t>with</a:t>
            </a:r>
            <a:r>
              <a:rPr lang="en-US" sz="3259"/>
              <a:t> Research Impact Community</a:t>
            </a:r>
            <a:endParaRPr sz="3259"/>
          </a:p>
        </p:txBody>
      </p:sp>
      <p:sp>
        <p:nvSpPr>
          <p:cNvPr id="546" name="Google Shape;546;p33"/>
          <p:cNvSpPr txBox="1"/>
          <p:nvPr>
            <p:ph idx="1" type="body"/>
          </p:nvPr>
        </p:nvSpPr>
        <p:spPr>
          <a:xfrm>
            <a:off x="609600" y="1477100"/>
            <a:ext cx="11007900" cy="4699800"/>
          </a:xfrm>
          <a:prstGeom prst="rect">
            <a:avLst/>
          </a:prstGeom>
          <a:noFill/>
          <a:ln>
            <a:noFill/>
          </a:ln>
        </p:spPr>
        <p:txBody>
          <a:bodyPr anchorCtr="0" anchor="t" bIns="45700" lIns="91425" spcFirstLastPara="1" rIns="91425" wrap="square" tIns="45700">
            <a:normAutofit fontScale="70000" lnSpcReduction="10000"/>
          </a:bodyPr>
          <a:lstStyle/>
          <a:p>
            <a:pPr indent="-362605" lvl="0" marL="457200" rtl="0" algn="l">
              <a:lnSpc>
                <a:spcPct val="160000"/>
              </a:lnSpc>
              <a:spcBef>
                <a:spcPts val="0"/>
              </a:spcBef>
              <a:spcAft>
                <a:spcPts val="0"/>
              </a:spcAft>
              <a:buSzPct val="100000"/>
              <a:buChar char="●"/>
            </a:pPr>
            <a:r>
              <a:rPr lang="en-US" sz="3014"/>
              <a:t>Thank you to </a:t>
            </a:r>
            <a:r>
              <a:rPr lang="en-US" sz="3014"/>
              <a:t>the</a:t>
            </a:r>
            <a:r>
              <a:rPr lang="en-US" sz="3014"/>
              <a:t> University of Rochester librarians </a:t>
            </a:r>
            <a:endParaRPr sz="3014"/>
          </a:p>
          <a:p>
            <a:pPr indent="-362605" lvl="0" marL="457200" rtl="0" algn="l">
              <a:lnSpc>
                <a:spcPct val="160000"/>
              </a:lnSpc>
              <a:spcBef>
                <a:spcPts val="0"/>
              </a:spcBef>
              <a:spcAft>
                <a:spcPts val="0"/>
              </a:spcAft>
              <a:buSzPct val="100000"/>
              <a:buChar char="●"/>
            </a:pPr>
            <a:r>
              <a:rPr b="1" lang="en-US" sz="3014"/>
              <a:t>THANK YOU</a:t>
            </a:r>
            <a:r>
              <a:rPr lang="en-US" sz="3014"/>
              <a:t> for participating in this webinar and for taking the </a:t>
            </a:r>
            <a:r>
              <a:rPr lang="en-US" sz="3014" u="sng">
                <a:solidFill>
                  <a:schemeClr val="hlink"/>
                </a:solidFill>
                <a:hlinkClick r:id="rId3"/>
              </a:rPr>
              <a:t>recent research impact OCLC survey</a:t>
            </a:r>
            <a:r>
              <a:rPr lang="en-US" sz="3014"/>
              <a:t>.</a:t>
            </a:r>
            <a:endParaRPr sz="3014"/>
          </a:p>
          <a:p>
            <a:pPr indent="-343555" lvl="1" marL="914400" rtl="0" algn="l">
              <a:lnSpc>
                <a:spcPct val="160000"/>
              </a:lnSpc>
              <a:spcBef>
                <a:spcPts val="0"/>
              </a:spcBef>
              <a:spcAft>
                <a:spcPts val="0"/>
              </a:spcAft>
              <a:buSzPct val="100000"/>
              <a:buChar char="○"/>
            </a:pPr>
            <a:r>
              <a:rPr lang="en-US" sz="2586"/>
              <a:t>Join the </a:t>
            </a:r>
            <a:r>
              <a:rPr lang="en-US" sz="2586" u="sng">
                <a:solidFill>
                  <a:schemeClr val="hlink"/>
                </a:solidFill>
                <a:hlinkClick r:id="rId4"/>
              </a:rPr>
              <a:t>OCLC Research Support Listserv</a:t>
            </a:r>
            <a:r>
              <a:rPr lang="en-US" sz="2586"/>
              <a:t> to learn of upcoming webinars and small group discussions about research impact use cases at your institutions.</a:t>
            </a:r>
            <a:endParaRPr sz="2586"/>
          </a:p>
          <a:p>
            <a:pPr indent="-343555" lvl="1" marL="914400" rtl="0" algn="l">
              <a:lnSpc>
                <a:spcPct val="160000"/>
              </a:lnSpc>
              <a:spcBef>
                <a:spcPts val="0"/>
              </a:spcBef>
              <a:spcAft>
                <a:spcPts val="0"/>
              </a:spcAft>
              <a:buSzPct val="100000"/>
              <a:buChar char="○"/>
            </a:pPr>
            <a:r>
              <a:rPr lang="en-US" sz="2586"/>
              <a:t>Contact </a:t>
            </a:r>
            <a:r>
              <a:rPr lang="en-US" sz="2586" u="sng">
                <a:solidFill>
                  <a:schemeClr val="hlink"/>
                </a:solidFill>
                <a:hlinkClick r:id="rId5"/>
              </a:rPr>
              <a:t>Rebecca Bryant</a:t>
            </a:r>
            <a:r>
              <a:rPr lang="en-US" sz="2586"/>
              <a:t>  at OCLC to offer your perspective on supporting research impact services.</a:t>
            </a:r>
            <a:endParaRPr sz="2586"/>
          </a:p>
          <a:p>
            <a:pPr indent="-344169" lvl="1" marL="914400" rtl="0" algn="l">
              <a:lnSpc>
                <a:spcPct val="160000"/>
              </a:lnSpc>
              <a:spcBef>
                <a:spcPts val="0"/>
              </a:spcBef>
              <a:spcAft>
                <a:spcPts val="0"/>
              </a:spcAft>
              <a:buSzPct val="100000"/>
              <a:buChar char="○"/>
            </a:pPr>
            <a:r>
              <a:rPr lang="en-US" sz="2600"/>
              <a:t>Please reach out if you have follow-up questions or would like to connect with us. Contact us at </a:t>
            </a:r>
            <a:r>
              <a:rPr lang="en-US" sz="2600" u="sng">
                <a:solidFill>
                  <a:schemeClr val="hlink"/>
                </a:solidFill>
                <a:hlinkClick r:id="rId6"/>
              </a:rPr>
              <a:t>riteam@syr.edu</a:t>
            </a:r>
            <a:r>
              <a:rPr lang="en-US" sz="2600"/>
              <a:t>.</a:t>
            </a:r>
            <a:endParaRPr sz="2600"/>
          </a:p>
          <a:p>
            <a:pPr indent="0" lvl="0" marL="0" rtl="0" algn="ctr">
              <a:lnSpc>
                <a:spcPct val="160000"/>
              </a:lnSpc>
              <a:spcBef>
                <a:spcPts val="1000"/>
              </a:spcBef>
              <a:spcAft>
                <a:spcPts val="0"/>
              </a:spcAft>
              <a:buNone/>
            </a:pPr>
            <a:r>
              <a:rPr b="1" i="1" lang="en-US" sz="3042"/>
              <a:t>Thank you to OCLC for helping to make these conversations possible!</a:t>
            </a:r>
            <a:endParaRPr b="1" i="1" sz="3042"/>
          </a:p>
        </p:txBody>
      </p:sp>
      <p:sp>
        <p:nvSpPr>
          <p:cNvPr id="547" name="Google Shape;54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d1df0ecb28_2_3"/>
          <p:cNvSpPr txBox="1"/>
          <p:nvPr>
            <p:ph type="title"/>
          </p:nvPr>
        </p:nvSpPr>
        <p:spPr>
          <a:xfrm>
            <a:off x="838200" y="3651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Who We Are</a:t>
            </a:r>
            <a:endParaRPr/>
          </a:p>
        </p:txBody>
      </p:sp>
      <p:sp>
        <p:nvSpPr>
          <p:cNvPr id="154" name="Google Shape;154;gd1df0ecb28_2_3"/>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155" name="Google Shape;155;gd1df0ecb28_2_3"/>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1200"/>
              </a:spcAft>
              <a:buNone/>
            </a:pPr>
            <a:r>
              <a:t/>
            </a:r>
            <a:endParaRPr/>
          </a:p>
        </p:txBody>
      </p:sp>
      <p:sp>
        <p:nvSpPr>
          <p:cNvPr id="156" name="Google Shape;156;gd1df0ecb28_2_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7" name="Google Shape;157;gd1df0ecb28_2_3"/>
          <p:cNvPicPr preferRelativeResize="0"/>
          <p:nvPr/>
        </p:nvPicPr>
        <p:blipFill>
          <a:blip r:embed="rId3">
            <a:alphaModFix/>
          </a:blip>
          <a:stretch>
            <a:fillRect/>
          </a:stretch>
        </p:blipFill>
        <p:spPr>
          <a:xfrm>
            <a:off x="391500" y="1524431"/>
            <a:ext cx="1894500" cy="2188500"/>
          </a:xfrm>
          <a:prstGeom prst="ellipse">
            <a:avLst/>
          </a:prstGeom>
          <a:noFill/>
          <a:ln>
            <a:noFill/>
          </a:ln>
        </p:spPr>
      </p:pic>
      <p:pic>
        <p:nvPicPr>
          <p:cNvPr id="158" name="Google Shape;158;gd1df0ecb28_2_3"/>
          <p:cNvPicPr preferRelativeResize="0"/>
          <p:nvPr/>
        </p:nvPicPr>
        <p:blipFill>
          <a:blip r:embed="rId4">
            <a:alphaModFix/>
          </a:blip>
          <a:stretch>
            <a:fillRect/>
          </a:stretch>
        </p:blipFill>
        <p:spPr>
          <a:xfrm>
            <a:off x="5778804" y="1513025"/>
            <a:ext cx="1645500" cy="2188500"/>
          </a:xfrm>
          <a:prstGeom prst="ellipse">
            <a:avLst/>
          </a:prstGeom>
          <a:noFill/>
          <a:ln>
            <a:noFill/>
          </a:ln>
        </p:spPr>
      </p:pic>
      <p:pic>
        <p:nvPicPr>
          <p:cNvPr id="159" name="Google Shape;159;gd1df0ecb28_2_3"/>
          <p:cNvPicPr preferRelativeResize="0"/>
          <p:nvPr/>
        </p:nvPicPr>
        <p:blipFill>
          <a:blip r:embed="rId5">
            <a:alphaModFix/>
          </a:blip>
          <a:stretch>
            <a:fillRect/>
          </a:stretch>
        </p:blipFill>
        <p:spPr>
          <a:xfrm>
            <a:off x="5778800" y="3992658"/>
            <a:ext cx="1732200" cy="2191200"/>
          </a:xfrm>
          <a:prstGeom prst="ellipse">
            <a:avLst/>
          </a:prstGeom>
          <a:noFill/>
          <a:ln>
            <a:noFill/>
          </a:ln>
        </p:spPr>
      </p:pic>
      <p:pic>
        <p:nvPicPr>
          <p:cNvPr id="160" name="Google Shape;160;gd1df0ecb28_2_3"/>
          <p:cNvPicPr preferRelativeResize="0"/>
          <p:nvPr/>
        </p:nvPicPr>
        <p:blipFill>
          <a:blip r:embed="rId6">
            <a:alphaModFix/>
          </a:blip>
          <a:stretch>
            <a:fillRect/>
          </a:stretch>
        </p:blipFill>
        <p:spPr>
          <a:xfrm>
            <a:off x="391500" y="3877125"/>
            <a:ext cx="1732200" cy="2299800"/>
          </a:xfrm>
          <a:prstGeom prst="ellipse">
            <a:avLst/>
          </a:prstGeom>
          <a:noFill/>
          <a:ln>
            <a:noFill/>
          </a:ln>
        </p:spPr>
      </p:pic>
      <p:sp>
        <p:nvSpPr>
          <p:cNvPr id="161" name="Google Shape;161;gd1df0ecb28_2_3"/>
          <p:cNvSpPr txBox="1"/>
          <p:nvPr/>
        </p:nvSpPr>
        <p:spPr>
          <a:xfrm>
            <a:off x="2286000" y="3989275"/>
            <a:ext cx="33303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Verdana"/>
                <a:ea typeface="Verdana"/>
                <a:cs typeface="Verdana"/>
                <a:sym typeface="Verdana"/>
                <a:hlinkClick r:id="rId7"/>
              </a:rPr>
              <a:t>Anita Kuiken</a:t>
            </a:r>
            <a:endParaRPr b="1">
              <a:latin typeface="Verdana"/>
              <a:ea typeface="Verdana"/>
              <a:cs typeface="Verdana"/>
              <a:sym typeface="Verdana"/>
            </a:endParaRPr>
          </a:p>
          <a:p>
            <a:pPr indent="0" lvl="0" marL="0" rtl="0" algn="l">
              <a:spcBef>
                <a:spcPts val="0"/>
              </a:spcBef>
              <a:spcAft>
                <a:spcPts val="0"/>
              </a:spcAft>
              <a:buNone/>
            </a:pPr>
            <a:r>
              <a:rPr lang="en-US">
                <a:latin typeface="Verdana"/>
                <a:ea typeface="Verdana"/>
                <a:cs typeface="Verdana"/>
                <a:sym typeface="Verdana"/>
              </a:rPr>
              <a:t>Falk College of Sport &amp; Human Dynamics Librarian</a:t>
            </a:r>
            <a:endParaRPr>
              <a:latin typeface="Verdana"/>
              <a:ea typeface="Verdana"/>
              <a:cs typeface="Verdana"/>
              <a:sym typeface="Verdana"/>
            </a:endParaRPr>
          </a:p>
          <a:p>
            <a:pPr indent="0" lvl="0" marL="0" rtl="0" algn="l">
              <a:spcBef>
                <a:spcPts val="0"/>
              </a:spcBef>
              <a:spcAft>
                <a:spcPts val="0"/>
              </a:spcAft>
              <a:buNone/>
            </a:pPr>
            <a:r>
              <a:rPr lang="en-US">
                <a:latin typeface="Verdana"/>
                <a:ea typeface="Verdana"/>
                <a:cs typeface="Verdana"/>
                <a:sym typeface="Verdana"/>
              </a:rPr>
              <a:t>Exercise Science, Food Studies, Human Development &amp; Family Science, Marriage &amp; Family Therapy, Nutrition Science &amp; Dietetics, Public Health, Social Work, Sport Management, Aging Studies Institute</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
        <p:nvSpPr>
          <p:cNvPr id="162" name="Google Shape;162;gd1df0ecb28_2_3"/>
          <p:cNvSpPr txBox="1"/>
          <p:nvPr/>
        </p:nvSpPr>
        <p:spPr>
          <a:xfrm>
            <a:off x="2286000" y="1524425"/>
            <a:ext cx="3330300" cy="2165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1700" u="sng">
                <a:solidFill>
                  <a:schemeClr val="hlink"/>
                </a:solidFill>
                <a:latin typeface="Verdana"/>
                <a:ea typeface="Verdana"/>
                <a:cs typeface="Verdana"/>
                <a:sym typeface="Verdana"/>
                <a:hlinkClick r:id="rId8"/>
              </a:rPr>
              <a:t>E</a:t>
            </a:r>
            <a:r>
              <a:rPr b="1" lang="en-US" u="sng">
                <a:solidFill>
                  <a:schemeClr val="hlink"/>
                </a:solidFill>
                <a:latin typeface="Verdana"/>
                <a:ea typeface="Verdana"/>
                <a:cs typeface="Verdana"/>
                <a:sym typeface="Verdana"/>
                <a:hlinkClick r:id="rId9"/>
              </a:rPr>
              <a:t>mily Hart</a:t>
            </a:r>
            <a:endParaRPr b="1">
              <a:latin typeface="Verdana"/>
              <a:ea typeface="Verdana"/>
              <a:cs typeface="Verdana"/>
              <a:sym typeface="Verdana"/>
            </a:endParaRPr>
          </a:p>
          <a:p>
            <a:pPr indent="0" lvl="0" marL="0" rtl="0" algn="l">
              <a:lnSpc>
                <a:spcPct val="90000"/>
              </a:lnSpc>
              <a:spcBef>
                <a:spcPts val="0"/>
              </a:spcBef>
              <a:spcAft>
                <a:spcPts val="0"/>
              </a:spcAft>
              <a:buNone/>
            </a:pPr>
            <a:r>
              <a:rPr lang="en-US">
                <a:latin typeface="Verdana"/>
                <a:ea typeface="Verdana"/>
                <a:cs typeface="Verdana"/>
                <a:sym typeface="Verdana"/>
              </a:rPr>
              <a:t>Science Librarian /Arts &amp; Sciences</a:t>
            </a:r>
            <a:endParaRPr>
              <a:latin typeface="Verdana"/>
              <a:ea typeface="Verdana"/>
              <a:cs typeface="Verdana"/>
              <a:sym typeface="Verdana"/>
            </a:endParaRPr>
          </a:p>
          <a:p>
            <a:pPr indent="0" lvl="0" marL="0" rtl="0" algn="l">
              <a:lnSpc>
                <a:spcPct val="90000"/>
              </a:lnSpc>
              <a:spcBef>
                <a:spcPts val="0"/>
              </a:spcBef>
              <a:spcAft>
                <a:spcPts val="0"/>
              </a:spcAft>
              <a:buNone/>
            </a:pPr>
            <a:r>
              <a:rPr lang="en-US">
                <a:latin typeface="Verdana"/>
                <a:ea typeface="Verdana"/>
                <a:cs typeface="Verdana"/>
                <a:sym typeface="Verdana"/>
              </a:rPr>
              <a:t>Biology, Chemistry, Communication Sciences and Disorders, Forensic Sciences, Mathematics, Neuroscience, Physics and Astronomy, Psychology</a:t>
            </a:r>
            <a:endParaRPr>
              <a:latin typeface="Verdana"/>
              <a:ea typeface="Verdana"/>
              <a:cs typeface="Verdana"/>
              <a:sym typeface="Verdana"/>
            </a:endParaRPr>
          </a:p>
          <a:p>
            <a:pPr indent="0" lvl="0" marL="0" rtl="0" algn="l">
              <a:lnSpc>
                <a:spcPct val="90000"/>
              </a:lnSpc>
              <a:spcBef>
                <a:spcPts val="0"/>
              </a:spcBef>
              <a:spcAft>
                <a:spcPts val="0"/>
              </a:spcAft>
              <a:buClr>
                <a:srgbClr val="000000"/>
              </a:buClr>
              <a:buSzPts val="2800"/>
              <a:buFont typeface="Arial"/>
              <a:buNone/>
            </a:pPr>
            <a:r>
              <a:t/>
            </a:r>
            <a:endParaRPr sz="2800">
              <a:latin typeface="Verdana"/>
              <a:ea typeface="Verdana"/>
              <a:cs typeface="Verdana"/>
              <a:sym typeface="Verdana"/>
            </a:endParaRPr>
          </a:p>
        </p:txBody>
      </p:sp>
      <p:sp>
        <p:nvSpPr>
          <p:cNvPr id="163" name="Google Shape;163;gd1df0ecb28_2_3"/>
          <p:cNvSpPr txBox="1"/>
          <p:nvPr/>
        </p:nvSpPr>
        <p:spPr>
          <a:xfrm>
            <a:off x="7586800" y="1524425"/>
            <a:ext cx="3747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Verdana"/>
                <a:ea typeface="Verdana"/>
                <a:cs typeface="Verdana"/>
                <a:sym typeface="Verdana"/>
                <a:hlinkClick r:id="rId10"/>
              </a:rPr>
              <a:t>Brenna Helmstutler</a:t>
            </a:r>
            <a:endParaRPr b="1">
              <a:latin typeface="Verdana"/>
              <a:ea typeface="Verdana"/>
              <a:cs typeface="Verdana"/>
              <a:sym typeface="Verdana"/>
            </a:endParaRPr>
          </a:p>
          <a:p>
            <a:pPr indent="0" lvl="0" marL="0" rtl="0" algn="l">
              <a:spcBef>
                <a:spcPts val="0"/>
              </a:spcBef>
              <a:spcAft>
                <a:spcPts val="0"/>
              </a:spcAft>
              <a:buNone/>
            </a:pPr>
            <a:r>
              <a:rPr lang="en-US">
                <a:latin typeface="Verdana"/>
                <a:ea typeface="Verdana"/>
                <a:cs typeface="Verdana"/>
                <a:sym typeface="Verdana"/>
              </a:rPr>
              <a:t>iSchool Librarian</a:t>
            </a:r>
            <a:endParaRPr>
              <a:latin typeface="Verdana"/>
              <a:ea typeface="Verdana"/>
              <a:cs typeface="Verdana"/>
              <a:sym typeface="Verdana"/>
            </a:endParaRPr>
          </a:p>
          <a:p>
            <a:pPr indent="0" lvl="0" marL="0" rtl="0" algn="l">
              <a:spcBef>
                <a:spcPts val="0"/>
              </a:spcBef>
              <a:spcAft>
                <a:spcPts val="0"/>
              </a:spcAft>
              <a:buNone/>
            </a:pPr>
            <a:r>
              <a:rPr lang="en-US">
                <a:latin typeface="Verdana"/>
                <a:ea typeface="Verdana"/>
                <a:cs typeface="Verdana"/>
                <a:sym typeface="Verdana"/>
              </a:rPr>
              <a:t>Data Science &amp; Analytics, Information Management &amp; Technology, Library &amp; Information Studies</a:t>
            </a:r>
            <a:endParaRPr>
              <a:latin typeface="Verdana"/>
              <a:ea typeface="Verdana"/>
              <a:cs typeface="Verdana"/>
              <a:sym typeface="Verdana"/>
            </a:endParaRPr>
          </a:p>
        </p:txBody>
      </p:sp>
      <p:sp>
        <p:nvSpPr>
          <p:cNvPr id="164" name="Google Shape;164;gd1df0ecb28_2_3"/>
          <p:cNvSpPr txBox="1"/>
          <p:nvPr/>
        </p:nvSpPr>
        <p:spPr>
          <a:xfrm>
            <a:off x="7693225" y="4346825"/>
            <a:ext cx="3640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Verdana"/>
                <a:ea typeface="Verdana"/>
                <a:cs typeface="Verdana"/>
                <a:sym typeface="Verdana"/>
                <a:hlinkClick r:id="rId11"/>
              </a:rPr>
              <a:t>Stephanie McReynolds</a:t>
            </a:r>
            <a:endParaRPr b="1">
              <a:latin typeface="Verdana"/>
              <a:ea typeface="Verdana"/>
              <a:cs typeface="Verdana"/>
              <a:sym typeface="Verdana"/>
            </a:endParaRPr>
          </a:p>
          <a:p>
            <a:pPr indent="0" lvl="0" marL="0" rtl="0" algn="l">
              <a:spcBef>
                <a:spcPts val="0"/>
              </a:spcBef>
              <a:spcAft>
                <a:spcPts val="0"/>
              </a:spcAft>
              <a:buNone/>
            </a:pPr>
            <a:r>
              <a:rPr lang="en-US">
                <a:latin typeface="Verdana"/>
                <a:ea typeface="Verdana"/>
                <a:cs typeface="Verdana"/>
                <a:sym typeface="Verdana"/>
              </a:rPr>
              <a:t>Business Librarian / Whitman</a:t>
            </a:r>
            <a:endParaRPr>
              <a:latin typeface="Verdana"/>
              <a:ea typeface="Verdana"/>
              <a:cs typeface="Verdana"/>
              <a:sym typeface="Verdana"/>
            </a:endParaRPr>
          </a:p>
          <a:p>
            <a:pPr indent="0" lvl="0" marL="0" rtl="0" algn="l">
              <a:spcBef>
                <a:spcPts val="0"/>
              </a:spcBef>
              <a:spcAft>
                <a:spcPts val="0"/>
              </a:spcAft>
              <a:buNone/>
            </a:pPr>
            <a:r>
              <a:rPr lang="en-US">
                <a:latin typeface="Verdana"/>
                <a:ea typeface="Verdana"/>
                <a:cs typeface="Verdana"/>
                <a:sym typeface="Verdana"/>
              </a:rPr>
              <a:t>Business, Management, &amp; Entrepreneurship</a:t>
            </a:r>
            <a:endParaRPr>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Verdana"/>
              <a:buNone/>
            </a:pPr>
            <a:r>
              <a:rPr lang="en-US"/>
              <a:t>Presentation Overview</a:t>
            </a:r>
            <a:endParaRPr/>
          </a:p>
        </p:txBody>
      </p:sp>
      <p:sp>
        <p:nvSpPr>
          <p:cNvPr id="171" name="Google Shape;17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375443" lvl="0" marL="457200" rtl="0" algn="l">
              <a:lnSpc>
                <a:spcPct val="150000"/>
              </a:lnSpc>
              <a:spcBef>
                <a:spcPts val="1200"/>
              </a:spcBef>
              <a:spcAft>
                <a:spcPts val="0"/>
              </a:spcAft>
              <a:buSzPct val="100000"/>
              <a:buChar char="●"/>
            </a:pPr>
            <a:r>
              <a:rPr lang="en-US" sz="2500"/>
              <a:t>Libraries &amp; University background</a:t>
            </a:r>
            <a:endParaRPr sz="2700"/>
          </a:p>
          <a:p>
            <a:pPr indent="-375443" lvl="0" marL="457200" rtl="0" algn="l">
              <a:lnSpc>
                <a:spcPct val="150000"/>
              </a:lnSpc>
              <a:spcBef>
                <a:spcPts val="0"/>
              </a:spcBef>
              <a:spcAft>
                <a:spcPts val="0"/>
              </a:spcAft>
              <a:buSzPct val="100000"/>
              <a:buChar char="●"/>
            </a:pPr>
            <a:r>
              <a:rPr lang="en-US" sz="2500"/>
              <a:t>Team development </a:t>
            </a:r>
            <a:endParaRPr sz="2700"/>
          </a:p>
          <a:p>
            <a:pPr indent="-375443" lvl="0" marL="457200" rtl="0" algn="l">
              <a:lnSpc>
                <a:spcPct val="150000"/>
              </a:lnSpc>
              <a:spcBef>
                <a:spcPts val="0"/>
              </a:spcBef>
              <a:spcAft>
                <a:spcPts val="0"/>
              </a:spcAft>
              <a:buSzPct val="100000"/>
              <a:buChar char="●"/>
            </a:pPr>
            <a:r>
              <a:rPr lang="en-US" sz="2500"/>
              <a:t>Working </a:t>
            </a:r>
            <a:r>
              <a:rPr lang="en-US" sz="2500"/>
              <a:t>with</a:t>
            </a:r>
            <a:r>
              <a:rPr lang="en-US" sz="2500"/>
              <a:t> campus partners</a:t>
            </a:r>
            <a:endParaRPr sz="2500"/>
          </a:p>
          <a:p>
            <a:pPr indent="-375443" lvl="0" marL="457200" rtl="0" algn="l">
              <a:lnSpc>
                <a:spcPct val="150000"/>
              </a:lnSpc>
              <a:spcBef>
                <a:spcPts val="0"/>
              </a:spcBef>
              <a:spcAft>
                <a:spcPts val="0"/>
              </a:spcAft>
              <a:buSzPct val="100000"/>
              <a:buChar char="●"/>
            </a:pPr>
            <a:r>
              <a:rPr lang="en-US" sz="2500"/>
              <a:t>Use Cases by User Type</a:t>
            </a:r>
            <a:endParaRPr sz="2500"/>
          </a:p>
          <a:p>
            <a:pPr indent="-375443" lvl="1" marL="914400" rtl="0" algn="l">
              <a:lnSpc>
                <a:spcPct val="150000"/>
              </a:lnSpc>
              <a:spcBef>
                <a:spcPts val="0"/>
              </a:spcBef>
              <a:spcAft>
                <a:spcPts val="0"/>
              </a:spcAft>
              <a:buSzPct val="100000"/>
              <a:buChar char="○"/>
            </a:pPr>
            <a:r>
              <a:rPr lang="en-US" sz="2500"/>
              <a:t>Individual Researchers</a:t>
            </a:r>
            <a:endParaRPr sz="2500"/>
          </a:p>
          <a:p>
            <a:pPr indent="-375443" lvl="1" marL="914400" rtl="0" algn="l">
              <a:lnSpc>
                <a:spcPct val="150000"/>
              </a:lnSpc>
              <a:spcBef>
                <a:spcPts val="0"/>
              </a:spcBef>
              <a:spcAft>
                <a:spcPts val="0"/>
              </a:spcAft>
              <a:buSzPct val="100000"/>
              <a:buChar char="○"/>
            </a:pPr>
            <a:r>
              <a:rPr lang="en-US" sz="2500"/>
              <a:t>Groups (Departments, Schools/Colleges)</a:t>
            </a:r>
            <a:endParaRPr sz="2500"/>
          </a:p>
          <a:p>
            <a:pPr indent="-375443" lvl="1" marL="914400" rtl="0" algn="l">
              <a:lnSpc>
                <a:spcPct val="150000"/>
              </a:lnSpc>
              <a:spcBef>
                <a:spcPts val="0"/>
              </a:spcBef>
              <a:spcAft>
                <a:spcPts val="0"/>
              </a:spcAft>
              <a:buSzPct val="100000"/>
              <a:buChar char="○"/>
            </a:pPr>
            <a:r>
              <a:rPr lang="en-US" sz="2500"/>
              <a:t>University (Interdisciplinary Institutes and University Offices)</a:t>
            </a:r>
            <a:endParaRPr sz="2500"/>
          </a:p>
          <a:p>
            <a:pPr indent="-375443" lvl="0" marL="457200" rtl="0" algn="l">
              <a:lnSpc>
                <a:spcPct val="150000"/>
              </a:lnSpc>
              <a:spcBef>
                <a:spcPts val="0"/>
              </a:spcBef>
              <a:spcAft>
                <a:spcPts val="0"/>
              </a:spcAft>
              <a:buSzPct val="100000"/>
              <a:buChar char="●"/>
            </a:pPr>
            <a:r>
              <a:rPr lang="en-US" sz="2500"/>
              <a:t>Where we’re headed</a:t>
            </a:r>
            <a:endParaRPr sz="2700"/>
          </a:p>
          <a:p>
            <a:pPr indent="0" lvl="0" marL="0" rtl="0" algn="l">
              <a:lnSpc>
                <a:spcPct val="90000"/>
              </a:lnSpc>
              <a:spcBef>
                <a:spcPts val="1200"/>
              </a:spcBef>
              <a:spcAft>
                <a:spcPts val="0"/>
              </a:spcAft>
              <a:buSzPct val="100000"/>
              <a:buFont typeface="Arial"/>
              <a:buNone/>
            </a:pPr>
            <a:r>
              <a:t/>
            </a:r>
            <a:endParaRPr/>
          </a:p>
        </p:txBody>
      </p:sp>
      <p:sp>
        <p:nvSpPr>
          <p:cNvPr id="172" name="Google Shape;17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
          <p:cNvSpPr txBox="1"/>
          <p:nvPr>
            <p:ph type="title"/>
          </p:nvPr>
        </p:nvSpPr>
        <p:spPr>
          <a:xfrm>
            <a:off x="838200" y="365125"/>
            <a:ext cx="10515600" cy="1325700"/>
          </a:xfrm>
          <a:prstGeom prst="rect">
            <a:avLst/>
          </a:prstGeom>
          <a:noFill/>
          <a:ln>
            <a:noFill/>
          </a:ln>
        </p:spPr>
        <p:txBody>
          <a:bodyPr anchorCtr="0" anchor="ctr" bIns="45700" lIns="0" spcFirstLastPara="1" rIns="0" wrap="square" tIns="45700">
            <a:noAutofit/>
          </a:bodyPr>
          <a:lstStyle/>
          <a:p>
            <a:pPr indent="0" lvl="0" marL="0" rtl="0" algn="l">
              <a:lnSpc>
                <a:spcPct val="90000"/>
              </a:lnSpc>
              <a:spcBef>
                <a:spcPts val="0"/>
              </a:spcBef>
              <a:spcAft>
                <a:spcPts val="0"/>
              </a:spcAft>
              <a:buClr>
                <a:schemeClr val="dk2"/>
              </a:buClr>
              <a:buSzPts val="2880"/>
              <a:buFont typeface="Verdana"/>
              <a:buNone/>
            </a:pPr>
            <a:r>
              <a:rPr lang="en-US" sz="3280"/>
              <a:t>R1 Status: University Response</a:t>
            </a:r>
            <a:endParaRPr sz="3280"/>
          </a:p>
        </p:txBody>
      </p:sp>
      <p:sp>
        <p:nvSpPr>
          <p:cNvPr id="179" name="Google Shape;179;p3"/>
          <p:cNvSpPr txBox="1"/>
          <p:nvPr>
            <p:ph idx="1" type="body"/>
          </p:nvPr>
        </p:nvSpPr>
        <p:spPr>
          <a:xfrm>
            <a:off x="838200" y="1519201"/>
            <a:ext cx="10515600" cy="4657800"/>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SzPts val="1440"/>
              <a:buNone/>
            </a:pPr>
            <a:r>
              <a:rPr lang="en-US" sz="3000"/>
              <a:t>New &amp; Unique Campus Support Structures </a:t>
            </a:r>
            <a:endParaRPr sz="3000"/>
          </a:p>
          <a:p>
            <a:pPr indent="0" lvl="0" marL="200025" rtl="0" algn="l">
              <a:lnSpc>
                <a:spcPct val="100000"/>
              </a:lnSpc>
              <a:spcBef>
                <a:spcPts val="0"/>
              </a:spcBef>
              <a:spcAft>
                <a:spcPts val="0"/>
              </a:spcAft>
              <a:buSzPts val="1440"/>
              <a:buNone/>
            </a:pPr>
            <a:r>
              <a:t/>
            </a:r>
            <a:endParaRPr sz="1000"/>
          </a:p>
          <a:p>
            <a:pPr indent="-298450" lvl="0" marL="485775" rtl="0" algn="l">
              <a:lnSpc>
                <a:spcPct val="100000"/>
              </a:lnSpc>
              <a:spcBef>
                <a:spcPts val="600"/>
              </a:spcBef>
              <a:spcAft>
                <a:spcPts val="0"/>
              </a:spcAft>
              <a:buSzPts val="2080"/>
              <a:buChar char="●"/>
            </a:pPr>
            <a:r>
              <a:rPr lang="en-US" sz="2600"/>
              <a:t>Office/division restructuring </a:t>
            </a:r>
            <a:endParaRPr sz="3000"/>
          </a:p>
          <a:p>
            <a:pPr indent="-342900" lvl="1" marL="744537" rtl="0" algn="l">
              <a:lnSpc>
                <a:spcPct val="115000"/>
              </a:lnSpc>
              <a:spcBef>
                <a:spcPts val="0"/>
              </a:spcBef>
              <a:spcAft>
                <a:spcPts val="0"/>
              </a:spcAft>
              <a:buSzPts val="2300"/>
              <a:buChar char="○"/>
            </a:pPr>
            <a:r>
              <a:rPr lang="en-US" sz="2200"/>
              <a:t>Office of Research: Proposal Support Services – 3 new positions</a:t>
            </a:r>
            <a:endParaRPr sz="2200"/>
          </a:p>
          <a:p>
            <a:pPr indent="0" lvl="0" marL="914400" rtl="0" algn="l">
              <a:lnSpc>
                <a:spcPct val="115000"/>
              </a:lnSpc>
              <a:spcBef>
                <a:spcPts val="0"/>
              </a:spcBef>
              <a:spcAft>
                <a:spcPts val="0"/>
              </a:spcAft>
              <a:buNone/>
            </a:pPr>
            <a:r>
              <a:t/>
            </a:r>
            <a:endParaRPr sz="1800"/>
          </a:p>
          <a:p>
            <a:pPr indent="-332740" lvl="0" marL="457200" rtl="0" algn="l">
              <a:lnSpc>
                <a:spcPct val="100000"/>
              </a:lnSpc>
              <a:spcBef>
                <a:spcPts val="600"/>
              </a:spcBef>
              <a:spcAft>
                <a:spcPts val="0"/>
              </a:spcAft>
              <a:buSzPts val="2080"/>
              <a:buChar char="●"/>
            </a:pPr>
            <a:r>
              <a:rPr lang="en-US" sz="2600"/>
              <a:t>Associate Deans for Research (ADRs) Leadership Group </a:t>
            </a:r>
            <a:endParaRPr sz="3000"/>
          </a:p>
          <a:p>
            <a:pPr indent="-374650" lvl="1" marL="742950" rtl="0" algn="l">
              <a:lnSpc>
                <a:spcPct val="150000"/>
              </a:lnSpc>
              <a:spcBef>
                <a:spcPts val="0"/>
              </a:spcBef>
              <a:spcAft>
                <a:spcPts val="0"/>
              </a:spcAft>
              <a:buSzPts val="2300"/>
              <a:buChar char="○"/>
            </a:pPr>
            <a:r>
              <a:rPr lang="en-US" sz="2200"/>
              <a:t>Response to SU’s mission of increasing research trajectory </a:t>
            </a:r>
            <a:endParaRPr sz="1600"/>
          </a:p>
          <a:p>
            <a:pPr indent="-298450" lvl="0" marL="485775" rtl="0" algn="l">
              <a:lnSpc>
                <a:spcPct val="100000"/>
              </a:lnSpc>
              <a:spcBef>
                <a:spcPts val="600"/>
              </a:spcBef>
              <a:spcAft>
                <a:spcPts val="0"/>
              </a:spcAft>
              <a:buSzPts val="2080"/>
              <a:buChar char="●"/>
            </a:pPr>
            <a:r>
              <a:rPr lang="en-US" sz="2600"/>
              <a:t>Initiatives to support &amp; promote interdisciplinary research</a:t>
            </a:r>
            <a:endParaRPr sz="3000"/>
          </a:p>
          <a:p>
            <a:pPr indent="-342900" lvl="1" marL="744537" rtl="0" algn="l">
              <a:lnSpc>
                <a:spcPct val="115000"/>
              </a:lnSpc>
              <a:spcBef>
                <a:spcPts val="0"/>
              </a:spcBef>
              <a:spcAft>
                <a:spcPts val="0"/>
              </a:spcAft>
              <a:buSzPts val="2300"/>
              <a:buChar char="○"/>
            </a:pPr>
            <a:r>
              <a:rPr lang="en-US" sz="2200"/>
              <a:t>Intramural grants, new faculty hires, and interdisciplinary research clusters </a:t>
            </a:r>
            <a:endParaRPr sz="2700"/>
          </a:p>
        </p:txBody>
      </p:sp>
      <p:sp>
        <p:nvSpPr>
          <p:cNvPr id="180" name="Google Shape;180;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ph type="title"/>
          </p:nvPr>
        </p:nvSpPr>
        <p:spPr>
          <a:xfrm>
            <a:off x="251825" y="647317"/>
            <a:ext cx="113607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64652"/>
              </a:buClr>
              <a:buSzPts val="2400"/>
              <a:buFont typeface="Verdana"/>
              <a:buNone/>
            </a:pPr>
            <a:r>
              <a:rPr lang="en-US" sz="3200">
                <a:solidFill>
                  <a:schemeClr val="dk2"/>
                </a:solidFill>
                <a:latin typeface="Verdana"/>
                <a:ea typeface="Verdana"/>
                <a:cs typeface="Verdana"/>
                <a:sym typeface="Verdana"/>
              </a:rPr>
              <a:t>R1 Status: SU Libraries Response</a:t>
            </a:r>
            <a:endParaRPr/>
          </a:p>
        </p:txBody>
      </p:sp>
      <p:sp>
        <p:nvSpPr>
          <p:cNvPr id="187" name="Google Shape;187;p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p>
            <a:pPr indent="0" lvl="0" marL="182876" rtl="0" algn="l">
              <a:lnSpc>
                <a:spcPct val="100000"/>
              </a:lnSpc>
              <a:spcBef>
                <a:spcPts val="0"/>
              </a:spcBef>
              <a:spcAft>
                <a:spcPts val="0"/>
              </a:spcAft>
              <a:buSzPts val="1440"/>
              <a:buNone/>
            </a:pPr>
            <a:r>
              <a:rPr lang="en-US">
                <a:latin typeface="Verdana"/>
                <a:ea typeface="Verdana"/>
                <a:cs typeface="Verdana"/>
                <a:sym typeface="Verdana"/>
              </a:rPr>
              <a:t>Initial </a:t>
            </a:r>
            <a:r>
              <a:rPr lang="en-US">
                <a:latin typeface="Verdana"/>
                <a:ea typeface="Verdana"/>
                <a:cs typeface="Verdana"/>
                <a:sym typeface="Verdana"/>
              </a:rPr>
              <a:t>Ad Hoc Services: 2015-2020</a:t>
            </a:r>
            <a:endParaRPr>
              <a:latin typeface="Verdana"/>
              <a:ea typeface="Verdana"/>
              <a:cs typeface="Verdana"/>
              <a:sym typeface="Verdana"/>
            </a:endParaRPr>
          </a:p>
          <a:p>
            <a:pPr indent="-407658" lvl="0" marL="609584" rtl="0" algn="l">
              <a:lnSpc>
                <a:spcPct val="100000"/>
              </a:lnSpc>
              <a:spcBef>
                <a:spcPts val="0"/>
              </a:spcBef>
              <a:spcAft>
                <a:spcPts val="0"/>
              </a:spcAft>
              <a:buSzPts val="1140"/>
              <a:buFont typeface="Verdana"/>
              <a:buChar char="●"/>
            </a:pPr>
            <a:r>
              <a:rPr lang="en-US" sz="2100">
                <a:latin typeface="Verdana"/>
                <a:ea typeface="Verdana"/>
                <a:cs typeface="Verdana"/>
                <a:sym typeface="Verdana"/>
              </a:rPr>
              <a:t>Research Information Management (RIM) system, Pure/Experts@Syracuse (Est. 2016)</a:t>
            </a:r>
            <a:endParaRPr sz="2100">
              <a:latin typeface="Verdana"/>
              <a:ea typeface="Verdana"/>
              <a:cs typeface="Verdana"/>
              <a:sym typeface="Verdana"/>
            </a:endParaRPr>
          </a:p>
          <a:p>
            <a:pPr indent="-407658" lvl="0" marL="609584" rtl="0" algn="l">
              <a:lnSpc>
                <a:spcPct val="100000"/>
              </a:lnSpc>
              <a:spcBef>
                <a:spcPts val="0"/>
              </a:spcBef>
              <a:spcAft>
                <a:spcPts val="0"/>
              </a:spcAft>
              <a:buSzPts val="1140"/>
              <a:buFont typeface="Verdana"/>
              <a:buChar char="●"/>
            </a:pPr>
            <a:r>
              <a:rPr lang="en-US" sz="2100">
                <a:latin typeface="Verdana"/>
                <a:ea typeface="Verdana"/>
                <a:cs typeface="Verdana"/>
                <a:sym typeface="Verdana"/>
              </a:rPr>
              <a:t>Collaboration with the Office of Research</a:t>
            </a:r>
            <a:endParaRPr sz="2100">
              <a:latin typeface="Verdana"/>
              <a:ea typeface="Verdana"/>
              <a:cs typeface="Verdana"/>
              <a:sym typeface="Verdana"/>
            </a:endParaRPr>
          </a:p>
          <a:p>
            <a:pPr indent="-407658" lvl="0" marL="609585" rtl="0" algn="l">
              <a:lnSpc>
                <a:spcPct val="100000"/>
              </a:lnSpc>
              <a:spcBef>
                <a:spcPts val="0"/>
              </a:spcBef>
              <a:spcAft>
                <a:spcPts val="0"/>
              </a:spcAft>
              <a:buSzPts val="1140"/>
              <a:buFont typeface="Verdana"/>
              <a:buChar char="●"/>
            </a:pPr>
            <a:r>
              <a:rPr lang="en-US" sz="2100">
                <a:latin typeface="Verdana"/>
                <a:ea typeface="Verdana"/>
                <a:cs typeface="Verdana"/>
                <a:sym typeface="Verdana"/>
              </a:rPr>
              <a:t>Open access initiatives </a:t>
            </a:r>
            <a:endParaRPr sz="2100">
              <a:latin typeface="Verdana"/>
              <a:ea typeface="Verdana"/>
              <a:cs typeface="Verdana"/>
              <a:sym typeface="Verdana"/>
            </a:endParaRPr>
          </a:p>
          <a:p>
            <a:pPr indent="-407658" lvl="0" marL="609584" rtl="0" algn="l">
              <a:lnSpc>
                <a:spcPct val="100000"/>
              </a:lnSpc>
              <a:spcBef>
                <a:spcPts val="0"/>
              </a:spcBef>
              <a:spcAft>
                <a:spcPts val="0"/>
              </a:spcAft>
              <a:buSzPts val="1140"/>
              <a:buFont typeface="Verdana"/>
              <a:buChar char="●"/>
            </a:pPr>
            <a:r>
              <a:rPr lang="en-US" sz="2100">
                <a:latin typeface="Verdana"/>
                <a:ea typeface="Verdana"/>
                <a:cs typeface="Verdana"/>
                <a:sym typeface="Verdana"/>
              </a:rPr>
              <a:t>Institutional repository promotion</a:t>
            </a:r>
            <a:endParaRPr sz="2100">
              <a:latin typeface="Verdana"/>
              <a:ea typeface="Verdana"/>
              <a:cs typeface="Verdana"/>
              <a:sym typeface="Verdana"/>
            </a:endParaRPr>
          </a:p>
          <a:p>
            <a:pPr indent="-407658" lvl="0" marL="609585" rtl="0" algn="l">
              <a:lnSpc>
                <a:spcPct val="100000"/>
              </a:lnSpc>
              <a:spcBef>
                <a:spcPts val="0"/>
              </a:spcBef>
              <a:spcAft>
                <a:spcPts val="0"/>
              </a:spcAft>
              <a:buSzPts val="1140"/>
              <a:buFont typeface="Verdana"/>
              <a:buChar char="●"/>
            </a:pPr>
            <a:r>
              <a:rPr lang="en-US" sz="2100">
                <a:latin typeface="Verdana"/>
                <a:ea typeface="Verdana"/>
                <a:cs typeface="Verdana"/>
                <a:sym typeface="Verdana"/>
              </a:rPr>
              <a:t>Use of research metrics tools to </a:t>
            </a:r>
            <a:r>
              <a:rPr lang="en-US" sz="2100">
                <a:latin typeface="Verdana"/>
                <a:ea typeface="Verdana"/>
                <a:cs typeface="Verdana"/>
                <a:sym typeface="Verdana"/>
              </a:rPr>
              <a:t>support</a:t>
            </a:r>
            <a:r>
              <a:rPr lang="en-US" sz="2100">
                <a:latin typeface="Verdana"/>
                <a:ea typeface="Verdana"/>
                <a:cs typeface="Verdana"/>
                <a:sym typeface="Verdana"/>
              </a:rPr>
              <a:t>                                                                                    researchers &amp; campus reporting</a:t>
            </a:r>
            <a:endParaRPr sz="2100">
              <a:latin typeface="Verdana"/>
              <a:ea typeface="Verdana"/>
              <a:cs typeface="Verdana"/>
              <a:sym typeface="Verdana"/>
            </a:endParaRPr>
          </a:p>
          <a:p>
            <a:pPr indent="0" lvl="0" marL="182876" rtl="0" algn="l">
              <a:lnSpc>
                <a:spcPct val="100000"/>
              </a:lnSpc>
              <a:spcBef>
                <a:spcPts val="0"/>
              </a:spcBef>
              <a:spcAft>
                <a:spcPts val="0"/>
              </a:spcAft>
              <a:buSzPts val="1440"/>
              <a:buNone/>
            </a:pPr>
            <a:r>
              <a:t/>
            </a:r>
            <a:endParaRPr>
              <a:latin typeface="Verdana"/>
              <a:ea typeface="Verdana"/>
              <a:cs typeface="Verdana"/>
              <a:sym typeface="Verdana"/>
            </a:endParaRPr>
          </a:p>
          <a:p>
            <a:pPr indent="0" lvl="0" marL="182876" rtl="0" algn="l">
              <a:lnSpc>
                <a:spcPct val="100000"/>
              </a:lnSpc>
              <a:spcBef>
                <a:spcPts val="0"/>
              </a:spcBef>
              <a:spcAft>
                <a:spcPts val="0"/>
              </a:spcAft>
              <a:buSzPts val="1440"/>
              <a:buNone/>
            </a:pPr>
            <a:r>
              <a:rPr lang="en-US">
                <a:latin typeface="Verdana"/>
                <a:ea typeface="Verdana"/>
                <a:cs typeface="Verdana"/>
                <a:sym typeface="Verdana"/>
              </a:rPr>
              <a:t>Move Towards Holistic Services </a:t>
            </a:r>
            <a:r>
              <a:rPr lang="en-US">
                <a:latin typeface="Verdana"/>
                <a:ea typeface="Verdana"/>
                <a:cs typeface="Verdana"/>
                <a:sym typeface="Verdana"/>
              </a:rPr>
              <a:t>2020-</a:t>
            </a:r>
            <a:endParaRPr>
              <a:latin typeface="Verdana"/>
              <a:ea typeface="Verdana"/>
              <a:cs typeface="Verdana"/>
              <a:sym typeface="Verdana"/>
            </a:endParaRPr>
          </a:p>
          <a:p>
            <a:pPr indent="0" lvl="0" marL="182876" rtl="0" algn="l">
              <a:lnSpc>
                <a:spcPct val="100000"/>
              </a:lnSpc>
              <a:spcBef>
                <a:spcPts val="0"/>
              </a:spcBef>
              <a:spcAft>
                <a:spcPts val="0"/>
              </a:spcAft>
              <a:buSzPts val="1440"/>
              <a:buNone/>
            </a:pPr>
            <a:r>
              <a:rPr lang="en-US" sz="2300">
                <a:latin typeface="Verdana"/>
                <a:ea typeface="Verdana"/>
                <a:cs typeface="Verdana"/>
                <a:sym typeface="Verdana"/>
              </a:rPr>
              <a:t>Libraries’ Department of Research &amp; Scholarship Restructuring</a:t>
            </a:r>
            <a:endParaRPr sz="2300">
              <a:latin typeface="Verdana"/>
              <a:ea typeface="Verdana"/>
              <a:cs typeface="Verdana"/>
              <a:sym typeface="Verdana"/>
            </a:endParaRPr>
          </a:p>
          <a:p>
            <a:pPr indent="-467773" lvl="1" marL="1219170" rtl="0" algn="l">
              <a:lnSpc>
                <a:spcPct val="115000"/>
              </a:lnSpc>
              <a:spcBef>
                <a:spcPts val="0"/>
              </a:spcBef>
              <a:spcAft>
                <a:spcPts val="0"/>
              </a:spcAft>
              <a:buSzPts val="2100"/>
              <a:buChar char="○"/>
            </a:pPr>
            <a:r>
              <a:rPr lang="en-US" sz="2100"/>
              <a:t>Digital &amp; Open Scholarship Team</a:t>
            </a:r>
            <a:endParaRPr sz="2100"/>
          </a:p>
          <a:p>
            <a:pPr indent="-467773" lvl="1" marL="1219170" rtl="0" algn="l">
              <a:lnSpc>
                <a:spcPct val="115000"/>
              </a:lnSpc>
              <a:spcBef>
                <a:spcPts val="0"/>
              </a:spcBef>
              <a:spcAft>
                <a:spcPts val="0"/>
              </a:spcAft>
              <a:buSzPts val="2100"/>
              <a:buChar char="○"/>
            </a:pPr>
            <a:r>
              <a:rPr lang="en-US" sz="2100"/>
              <a:t>Research Impact Team</a:t>
            </a:r>
            <a:endParaRPr sz="2100"/>
          </a:p>
          <a:p>
            <a:pPr indent="-335268" lvl="0" marL="609585" rtl="0" algn="l">
              <a:lnSpc>
                <a:spcPct val="100000"/>
              </a:lnSpc>
              <a:spcBef>
                <a:spcPts val="0"/>
              </a:spcBef>
              <a:spcAft>
                <a:spcPts val="0"/>
              </a:spcAft>
              <a:buSzPts val="1440"/>
              <a:buNone/>
            </a:pPr>
            <a:r>
              <a:t/>
            </a:r>
            <a:endParaRPr/>
          </a:p>
        </p:txBody>
      </p:sp>
      <p:sp>
        <p:nvSpPr>
          <p:cNvPr id="188" name="Google Shape;188;p5"/>
          <p:cNvSpPr txBox="1"/>
          <p:nvPr>
            <p:ph idx="12" type="sldNum"/>
          </p:nvPr>
        </p:nvSpPr>
        <p:spPr>
          <a:xfrm>
            <a:off x="11296612" y="6217623"/>
            <a:ext cx="731600" cy="524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50"/>
              <a:buFont typeface="Arial"/>
              <a:buNone/>
            </a:pPr>
            <a:fld id="{00000000-1234-1234-1234-123412341234}" type="slidenum">
              <a:rPr lang="en-US"/>
              <a:t>‹#›</a:t>
            </a:fld>
            <a:endParaRPr/>
          </a:p>
        </p:txBody>
      </p:sp>
      <p:grpSp>
        <p:nvGrpSpPr>
          <p:cNvPr id="189" name="Google Shape;189;p5"/>
          <p:cNvGrpSpPr/>
          <p:nvPr/>
        </p:nvGrpSpPr>
        <p:grpSpPr>
          <a:xfrm>
            <a:off x="6662061" y="3417691"/>
            <a:ext cx="4664156" cy="1166039"/>
            <a:chOff x="911" y="697351"/>
            <a:chExt cx="4664156" cy="1166039"/>
          </a:xfrm>
        </p:grpSpPr>
        <p:sp>
          <p:nvSpPr>
            <p:cNvPr id="190" name="Google Shape;190;p5"/>
            <p:cNvSpPr/>
            <p:nvPr/>
          </p:nvSpPr>
          <p:spPr>
            <a:xfrm>
              <a:off x="911" y="697351"/>
              <a:ext cx="1943398" cy="1166039"/>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txBox="1"/>
            <p:nvPr/>
          </p:nvSpPr>
          <p:spPr>
            <a:xfrm>
              <a:off x="35063" y="731503"/>
              <a:ext cx="1875000" cy="10977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Verdana"/>
                <a:buNone/>
              </a:pPr>
              <a:r>
                <a:rPr b="0" i="0" lang="en-US" sz="2200" u="none" cap="none" strike="noStrike">
                  <a:solidFill>
                    <a:schemeClr val="lt1"/>
                  </a:solidFill>
                  <a:latin typeface="Verdana"/>
                  <a:ea typeface="Verdana"/>
                  <a:cs typeface="Verdana"/>
                  <a:sym typeface="Verdana"/>
                </a:rPr>
                <a:t>Ad Hoc / Reactionary</a:t>
              </a:r>
              <a:endParaRPr/>
            </a:p>
          </p:txBody>
        </p:sp>
        <p:sp>
          <p:nvSpPr>
            <p:cNvPr id="192" name="Google Shape;192;p5"/>
            <p:cNvSpPr/>
            <p:nvPr/>
          </p:nvSpPr>
          <p:spPr>
            <a:xfrm>
              <a:off x="2138650" y="1039390"/>
              <a:ext cx="412000" cy="481962"/>
            </a:xfrm>
            <a:prstGeom prst="rightArrow">
              <a:avLst>
                <a:gd fmla="val 60000" name="adj1"/>
                <a:gd fmla="val 50000" name="adj2"/>
              </a:avLst>
            </a:prstGeom>
            <a:solidFill>
              <a:srgbClr val="A8A8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txBox="1"/>
            <p:nvPr/>
          </p:nvSpPr>
          <p:spPr>
            <a:xfrm>
              <a:off x="2138650" y="1135782"/>
              <a:ext cx="288400" cy="28917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Verdana"/>
                <a:buNone/>
              </a:pPr>
              <a:r>
                <a:t/>
              </a:r>
              <a:endParaRPr b="0" i="0" sz="1800" u="none" cap="none" strike="noStrike">
                <a:solidFill>
                  <a:schemeClr val="lt1"/>
                </a:solidFill>
                <a:latin typeface="Verdana"/>
                <a:ea typeface="Verdana"/>
                <a:cs typeface="Verdana"/>
                <a:sym typeface="Verdana"/>
              </a:endParaRPr>
            </a:p>
          </p:txBody>
        </p:sp>
        <p:sp>
          <p:nvSpPr>
            <p:cNvPr id="194" name="Google Shape;194;p5"/>
            <p:cNvSpPr/>
            <p:nvPr/>
          </p:nvSpPr>
          <p:spPr>
            <a:xfrm>
              <a:off x="2721669" y="697351"/>
              <a:ext cx="1943398" cy="1166039"/>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txBox="1"/>
            <p:nvPr/>
          </p:nvSpPr>
          <p:spPr>
            <a:xfrm>
              <a:off x="2755821" y="731503"/>
              <a:ext cx="1875094" cy="109773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Verdana"/>
                <a:buNone/>
              </a:pPr>
              <a:r>
                <a:rPr b="0" i="0" lang="en-US" sz="2200" u="none" cap="none" strike="noStrike">
                  <a:solidFill>
                    <a:schemeClr val="lt1"/>
                  </a:solidFill>
                  <a:latin typeface="Verdana"/>
                  <a:ea typeface="Verdana"/>
                  <a:cs typeface="Verdana"/>
                  <a:sym typeface="Verdana"/>
                </a:rPr>
                <a:t>Holistic / Evidence Based</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type="title"/>
          </p:nvPr>
        </p:nvSpPr>
        <p:spPr>
          <a:xfrm>
            <a:off x="863600" y="593367"/>
            <a:ext cx="10502900" cy="763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400"/>
              <a:buFont typeface="Verdana"/>
              <a:buNone/>
            </a:pPr>
            <a:r>
              <a:rPr lang="en-US" sz="3733">
                <a:solidFill>
                  <a:schemeClr val="dk2"/>
                </a:solidFill>
                <a:latin typeface="Verdana"/>
                <a:ea typeface="Verdana"/>
                <a:cs typeface="Verdana"/>
                <a:sym typeface="Verdana"/>
              </a:rPr>
              <a:t>Department of Research and Scholarship</a:t>
            </a:r>
            <a:endParaRPr sz="3733">
              <a:solidFill>
                <a:schemeClr val="dk2"/>
              </a:solidFill>
              <a:latin typeface="Verdana"/>
              <a:ea typeface="Verdana"/>
              <a:cs typeface="Verdana"/>
              <a:sym typeface="Verdana"/>
            </a:endParaRPr>
          </a:p>
        </p:txBody>
      </p:sp>
      <p:sp>
        <p:nvSpPr>
          <p:cNvPr id="201" name="Google Shape;201;p8"/>
          <p:cNvSpPr txBox="1"/>
          <p:nvPr>
            <p:ph idx="12" type="sldNum"/>
          </p:nvPr>
        </p:nvSpPr>
        <p:spPr>
          <a:xfrm>
            <a:off x="9996459" y="6217623"/>
            <a:ext cx="548700" cy="5248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750"/>
              <a:buFont typeface="Arial"/>
              <a:buNone/>
            </a:pPr>
            <a:fld id="{00000000-1234-1234-1234-123412341234}" type="slidenum">
              <a:rPr lang="en-US"/>
              <a:t>‹#›</a:t>
            </a:fld>
            <a:endParaRPr/>
          </a:p>
        </p:txBody>
      </p:sp>
      <p:grpSp>
        <p:nvGrpSpPr>
          <p:cNvPr descr="Organizational chart showing the following five Team Lead positions under the Head of Collections and Research Services: Subject Instruction Team Lead, Research Impact Team Lead, Digital and Open Scholarship Team Lead, and Collections Team Lead. Liaison Librarians are under the Subject Instruction Team Lead and under the Research Impact Team Lead. Open Scholarship and Data Librarians are under the Digital and Open Scholarship Team Lead. Collection Development, Government Documents, and Architecture Librarians are under the Collections Team Lead." id="202" name="Google Shape;202;p8"/>
          <p:cNvGrpSpPr/>
          <p:nvPr/>
        </p:nvGrpSpPr>
        <p:grpSpPr>
          <a:xfrm>
            <a:off x="1579884" y="1526617"/>
            <a:ext cx="9151616" cy="4569384"/>
            <a:chOff x="91550" y="0"/>
            <a:chExt cx="5589543" cy="2734078"/>
          </a:xfrm>
        </p:grpSpPr>
        <p:sp>
          <p:nvSpPr>
            <p:cNvPr id="203" name="Google Shape;203;p8"/>
            <p:cNvSpPr/>
            <p:nvPr/>
          </p:nvSpPr>
          <p:spPr>
            <a:xfrm>
              <a:off x="4386604" y="1790955"/>
              <a:ext cx="91440" cy="652186"/>
            </a:xfrm>
            <a:custGeom>
              <a:rect b="b" l="l" r="r" t="t"/>
              <a:pathLst>
                <a:path extrusionOk="0" h="120000" w="120000">
                  <a:moveTo>
                    <a:pt x="60000" y="0"/>
                  </a:moveTo>
                  <a:lnTo>
                    <a:pt x="60000" y="120000"/>
                  </a:lnTo>
                  <a:lnTo>
                    <a:pt x="171579" y="120000"/>
                  </a:lnTo>
                </a:path>
              </a:pathLst>
            </a:custGeom>
            <a:noFill/>
            <a:ln cap="flat" cmpd="sng" w="25400">
              <a:solidFill>
                <a:srgbClr val="6C828C"/>
              </a:solidFill>
              <a:prstDash val="solid"/>
              <a:round/>
              <a:headEnd len="sm" w="sm" type="none"/>
              <a:tailEnd len="sm" w="sm" type="none"/>
            </a:ln>
          </p:spPr>
        </p:sp>
        <p:sp>
          <p:nvSpPr>
            <p:cNvPr id="204" name="Google Shape;204;p8"/>
            <p:cNvSpPr/>
            <p:nvPr/>
          </p:nvSpPr>
          <p:spPr>
            <a:xfrm>
              <a:off x="2718987" y="581873"/>
              <a:ext cx="2178835" cy="627209"/>
            </a:xfrm>
            <a:custGeom>
              <a:rect b="b" l="l" r="r" t="t"/>
              <a:pathLst>
                <a:path extrusionOk="0" h="120000" w="120000">
                  <a:moveTo>
                    <a:pt x="0" y="0"/>
                  </a:moveTo>
                  <a:lnTo>
                    <a:pt x="0" y="96621"/>
                  </a:lnTo>
                  <a:lnTo>
                    <a:pt x="120000" y="96621"/>
                  </a:lnTo>
                  <a:lnTo>
                    <a:pt x="120000" y="120000"/>
                  </a:lnTo>
                </a:path>
              </a:pathLst>
            </a:custGeom>
            <a:noFill/>
            <a:ln cap="flat" cmpd="sng" w="25400">
              <a:solidFill>
                <a:srgbClr val="5F727B"/>
              </a:solidFill>
              <a:prstDash val="solid"/>
              <a:round/>
              <a:headEnd len="sm" w="sm" type="none"/>
              <a:tailEnd len="sm" w="sm" type="none"/>
            </a:ln>
          </p:spPr>
        </p:sp>
        <p:sp>
          <p:nvSpPr>
            <p:cNvPr id="205" name="Google Shape;205;p8"/>
            <p:cNvSpPr/>
            <p:nvPr/>
          </p:nvSpPr>
          <p:spPr>
            <a:xfrm>
              <a:off x="2978471" y="1790955"/>
              <a:ext cx="91440" cy="652186"/>
            </a:xfrm>
            <a:custGeom>
              <a:rect b="b" l="l" r="r" t="t"/>
              <a:pathLst>
                <a:path extrusionOk="0" h="120000" w="120000">
                  <a:moveTo>
                    <a:pt x="60000" y="0"/>
                  </a:moveTo>
                  <a:lnTo>
                    <a:pt x="60000" y="120000"/>
                  </a:lnTo>
                  <a:lnTo>
                    <a:pt x="171579" y="120000"/>
                  </a:lnTo>
                </a:path>
              </a:pathLst>
            </a:custGeom>
            <a:noFill/>
            <a:ln cap="flat" cmpd="sng" w="25400">
              <a:solidFill>
                <a:srgbClr val="6C828C"/>
              </a:solidFill>
              <a:prstDash val="solid"/>
              <a:round/>
              <a:headEnd len="sm" w="sm" type="none"/>
              <a:tailEnd len="sm" w="sm" type="none"/>
            </a:ln>
          </p:spPr>
        </p:sp>
        <p:sp>
          <p:nvSpPr>
            <p:cNvPr id="206" name="Google Shape;206;p8"/>
            <p:cNvSpPr/>
            <p:nvPr/>
          </p:nvSpPr>
          <p:spPr>
            <a:xfrm>
              <a:off x="2718987" y="581873"/>
              <a:ext cx="770702" cy="627209"/>
            </a:xfrm>
            <a:custGeom>
              <a:rect b="b" l="l" r="r" t="t"/>
              <a:pathLst>
                <a:path extrusionOk="0" h="120000" w="120000">
                  <a:moveTo>
                    <a:pt x="0" y="0"/>
                  </a:moveTo>
                  <a:lnTo>
                    <a:pt x="0" y="96621"/>
                  </a:lnTo>
                  <a:lnTo>
                    <a:pt x="120000" y="96621"/>
                  </a:lnTo>
                  <a:lnTo>
                    <a:pt x="120000" y="120000"/>
                  </a:lnTo>
                </a:path>
              </a:pathLst>
            </a:custGeom>
            <a:noFill/>
            <a:ln cap="flat" cmpd="sng" w="25400">
              <a:solidFill>
                <a:srgbClr val="5F727B"/>
              </a:solidFill>
              <a:prstDash val="solid"/>
              <a:round/>
              <a:headEnd len="sm" w="sm" type="none"/>
              <a:tailEnd len="sm" w="sm" type="none"/>
            </a:ln>
          </p:spPr>
        </p:sp>
        <p:sp>
          <p:nvSpPr>
            <p:cNvPr id="207" name="Google Shape;207;p8"/>
            <p:cNvSpPr/>
            <p:nvPr/>
          </p:nvSpPr>
          <p:spPr>
            <a:xfrm>
              <a:off x="1570338" y="1790955"/>
              <a:ext cx="91440" cy="652186"/>
            </a:xfrm>
            <a:custGeom>
              <a:rect b="b" l="l" r="r" t="t"/>
              <a:pathLst>
                <a:path extrusionOk="0" h="120000" w="120000">
                  <a:moveTo>
                    <a:pt x="60000" y="0"/>
                  </a:moveTo>
                  <a:lnTo>
                    <a:pt x="60000" y="120000"/>
                  </a:lnTo>
                  <a:lnTo>
                    <a:pt x="171579" y="120000"/>
                  </a:lnTo>
                </a:path>
              </a:pathLst>
            </a:custGeom>
            <a:noFill/>
            <a:ln cap="flat" cmpd="sng" w="25400">
              <a:solidFill>
                <a:srgbClr val="6C828C"/>
              </a:solidFill>
              <a:prstDash val="solid"/>
              <a:round/>
              <a:headEnd len="sm" w="sm" type="none"/>
              <a:tailEnd len="sm" w="sm" type="none"/>
            </a:ln>
          </p:spPr>
        </p:sp>
        <p:sp>
          <p:nvSpPr>
            <p:cNvPr id="208" name="Google Shape;208;p8"/>
            <p:cNvSpPr/>
            <p:nvPr/>
          </p:nvSpPr>
          <p:spPr>
            <a:xfrm>
              <a:off x="2081556" y="581873"/>
              <a:ext cx="637430" cy="627209"/>
            </a:xfrm>
            <a:custGeom>
              <a:rect b="b" l="l" r="r" t="t"/>
              <a:pathLst>
                <a:path extrusionOk="0" h="120000" w="120000">
                  <a:moveTo>
                    <a:pt x="120000" y="0"/>
                  </a:moveTo>
                  <a:lnTo>
                    <a:pt x="120000" y="96621"/>
                  </a:lnTo>
                  <a:lnTo>
                    <a:pt x="0" y="96621"/>
                  </a:lnTo>
                  <a:lnTo>
                    <a:pt x="0" y="120000"/>
                  </a:lnTo>
                </a:path>
              </a:pathLst>
            </a:custGeom>
            <a:noFill/>
            <a:ln cap="flat" cmpd="sng" w="25400">
              <a:solidFill>
                <a:srgbClr val="5F727B"/>
              </a:solidFill>
              <a:prstDash val="solid"/>
              <a:round/>
              <a:headEnd len="sm" w="sm" type="none"/>
              <a:tailEnd len="sm" w="sm" type="none"/>
            </a:ln>
          </p:spPr>
        </p:sp>
        <p:sp>
          <p:nvSpPr>
            <p:cNvPr id="209" name="Google Shape;209;p8"/>
            <p:cNvSpPr/>
            <p:nvPr/>
          </p:nvSpPr>
          <p:spPr>
            <a:xfrm>
              <a:off x="162205" y="1790955"/>
              <a:ext cx="91440" cy="652186"/>
            </a:xfrm>
            <a:custGeom>
              <a:rect b="b" l="l" r="r" t="t"/>
              <a:pathLst>
                <a:path extrusionOk="0" h="120000" w="120000">
                  <a:moveTo>
                    <a:pt x="60000" y="0"/>
                  </a:moveTo>
                  <a:lnTo>
                    <a:pt x="60000" y="120000"/>
                  </a:lnTo>
                  <a:lnTo>
                    <a:pt x="171579" y="120000"/>
                  </a:lnTo>
                </a:path>
              </a:pathLst>
            </a:custGeom>
            <a:noFill/>
            <a:ln cap="flat" cmpd="sng" w="25400">
              <a:solidFill>
                <a:srgbClr val="6C828C"/>
              </a:solidFill>
              <a:prstDash val="solid"/>
              <a:round/>
              <a:headEnd len="sm" w="sm" type="none"/>
              <a:tailEnd len="sm" w="sm" type="none"/>
            </a:ln>
          </p:spPr>
        </p:sp>
        <p:sp>
          <p:nvSpPr>
            <p:cNvPr id="210" name="Google Shape;210;p8"/>
            <p:cNvSpPr/>
            <p:nvPr/>
          </p:nvSpPr>
          <p:spPr>
            <a:xfrm>
              <a:off x="673423" y="581873"/>
              <a:ext cx="2045563" cy="627209"/>
            </a:xfrm>
            <a:custGeom>
              <a:rect b="b" l="l" r="r" t="t"/>
              <a:pathLst>
                <a:path extrusionOk="0" h="120000" w="120000">
                  <a:moveTo>
                    <a:pt x="120000" y="0"/>
                  </a:moveTo>
                  <a:lnTo>
                    <a:pt x="120000" y="96621"/>
                  </a:lnTo>
                  <a:lnTo>
                    <a:pt x="0" y="96621"/>
                  </a:lnTo>
                  <a:lnTo>
                    <a:pt x="0" y="120000"/>
                  </a:lnTo>
                </a:path>
              </a:pathLst>
            </a:custGeom>
            <a:noFill/>
            <a:ln cap="flat" cmpd="sng" w="25400">
              <a:solidFill>
                <a:srgbClr val="5F727B"/>
              </a:solidFill>
              <a:prstDash val="solid"/>
              <a:round/>
              <a:headEnd len="sm" w="sm" type="none"/>
              <a:tailEnd len="sm" w="sm" type="none"/>
            </a:ln>
          </p:spPr>
        </p:sp>
        <p:sp>
          <p:nvSpPr>
            <p:cNvPr id="211" name="Google Shape;211;p8"/>
            <p:cNvSpPr/>
            <p:nvPr/>
          </p:nvSpPr>
          <p:spPr>
            <a:xfrm>
              <a:off x="2137114" y="0"/>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12" name="Google Shape;212;p8"/>
            <p:cNvSpPr txBox="1"/>
            <p:nvPr/>
          </p:nvSpPr>
          <p:spPr>
            <a:xfrm>
              <a:off x="2137114" y="0"/>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Head of Collections and Research Services</a:t>
              </a:r>
              <a:endParaRPr b="1" i="0" sz="1867" u="none" cap="none" strike="noStrike">
                <a:solidFill>
                  <a:srgbClr val="000000"/>
                </a:solidFill>
                <a:latin typeface="Arial"/>
                <a:ea typeface="Arial"/>
                <a:cs typeface="Arial"/>
                <a:sym typeface="Arial"/>
              </a:endParaRPr>
            </a:p>
          </p:txBody>
        </p:sp>
        <p:sp>
          <p:nvSpPr>
            <p:cNvPr id="213" name="Google Shape;213;p8"/>
            <p:cNvSpPr/>
            <p:nvPr/>
          </p:nvSpPr>
          <p:spPr>
            <a:xfrm>
              <a:off x="91550" y="1209082"/>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14" name="Google Shape;214;p8"/>
            <p:cNvSpPr txBox="1"/>
            <p:nvPr/>
          </p:nvSpPr>
          <p:spPr>
            <a:xfrm>
              <a:off x="91550" y="1209082"/>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Subject Instruction Team Lead</a:t>
              </a:r>
              <a:endParaRPr b="1" i="0" sz="1867" u="none" cap="none" strike="noStrike">
                <a:solidFill>
                  <a:srgbClr val="000000"/>
                </a:solidFill>
                <a:latin typeface="Arial"/>
                <a:ea typeface="Arial"/>
                <a:cs typeface="Arial"/>
                <a:sym typeface="Arial"/>
              </a:endParaRPr>
            </a:p>
          </p:txBody>
        </p:sp>
        <p:sp>
          <p:nvSpPr>
            <p:cNvPr id="215" name="Google Shape;215;p8"/>
            <p:cNvSpPr/>
            <p:nvPr/>
          </p:nvSpPr>
          <p:spPr>
            <a:xfrm>
              <a:off x="292948" y="2152205"/>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16" name="Google Shape;216;p8"/>
            <p:cNvSpPr txBox="1"/>
            <p:nvPr/>
          </p:nvSpPr>
          <p:spPr>
            <a:xfrm>
              <a:off x="292948" y="2152205"/>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Liaison Librarians</a:t>
              </a:r>
              <a:endParaRPr b="1" i="0" sz="1867" u="none" cap="none" strike="noStrike">
                <a:solidFill>
                  <a:srgbClr val="000000"/>
                </a:solidFill>
                <a:latin typeface="Arial"/>
                <a:ea typeface="Arial"/>
                <a:cs typeface="Arial"/>
                <a:sym typeface="Arial"/>
              </a:endParaRPr>
            </a:p>
          </p:txBody>
        </p:sp>
        <p:sp>
          <p:nvSpPr>
            <p:cNvPr id="217" name="Google Shape;217;p8"/>
            <p:cNvSpPr/>
            <p:nvPr/>
          </p:nvSpPr>
          <p:spPr>
            <a:xfrm>
              <a:off x="1499683" y="1209082"/>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18" name="Google Shape;218;p8"/>
            <p:cNvSpPr txBox="1"/>
            <p:nvPr/>
          </p:nvSpPr>
          <p:spPr>
            <a:xfrm>
              <a:off x="1499683" y="1209082"/>
              <a:ext cx="1163746" cy="581873"/>
            </a:xfrm>
            <a:prstGeom prst="rect">
              <a:avLst/>
            </a:prstGeom>
            <a:noFill/>
            <a:ln cap="flat" cmpd="sng" w="9525">
              <a:solidFill>
                <a:schemeClr val="accent2"/>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Research Impact Team Lead</a:t>
              </a:r>
              <a:endParaRPr b="1" i="0" sz="1867" u="none" cap="none" strike="noStrike">
                <a:solidFill>
                  <a:srgbClr val="000000"/>
                </a:solidFill>
                <a:latin typeface="Arial"/>
                <a:ea typeface="Arial"/>
                <a:cs typeface="Arial"/>
                <a:sym typeface="Arial"/>
              </a:endParaRPr>
            </a:p>
          </p:txBody>
        </p:sp>
        <p:sp>
          <p:nvSpPr>
            <p:cNvPr id="219" name="Google Shape;219;p8"/>
            <p:cNvSpPr/>
            <p:nvPr/>
          </p:nvSpPr>
          <p:spPr>
            <a:xfrm>
              <a:off x="1701081" y="2152205"/>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20" name="Google Shape;220;p8"/>
            <p:cNvSpPr txBox="1"/>
            <p:nvPr/>
          </p:nvSpPr>
          <p:spPr>
            <a:xfrm>
              <a:off x="1701081" y="2152205"/>
              <a:ext cx="1163746" cy="581873"/>
            </a:xfrm>
            <a:prstGeom prst="rect">
              <a:avLst/>
            </a:prstGeom>
            <a:noFill/>
            <a:ln cap="flat" cmpd="sng" w="9525">
              <a:solidFill>
                <a:schemeClr val="accent2"/>
              </a:solidFill>
              <a:prstDash val="solid"/>
              <a:round/>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Liaison Librarians</a:t>
              </a:r>
              <a:endParaRPr b="1" i="0" sz="1867" u="none" cap="none" strike="noStrike">
                <a:solidFill>
                  <a:srgbClr val="000000"/>
                </a:solidFill>
                <a:latin typeface="Arial"/>
                <a:ea typeface="Arial"/>
                <a:cs typeface="Arial"/>
                <a:sym typeface="Arial"/>
              </a:endParaRPr>
            </a:p>
          </p:txBody>
        </p:sp>
        <p:sp>
          <p:nvSpPr>
            <p:cNvPr id="221" name="Google Shape;221;p8"/>
            <p:cNvSpPr/>
            <p:nvPr/>
          </p:nvSpPr>
          <p:spPr>
            <a:xfrm>
              <a:off x="2907816" y="1209082"/>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22" name="Google Shape;222;p8"/>
            <p:cNvSpPr txBox="1"/>
            <p:nvPr/>
          </p:nvSpPr>
          <p:spPr>
            <a:xfrm>
              <a:off x="2907816" y="1209082"/>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Digital and Open Scholarship Team Lead</a:t>
              </a:r>
              <a:endParaRPr b="1" i="0" sz="1867" u="none" cap="none" strike="noStrike">
                <a:solidFill>
                  <a:srgbClr val="000000"/>
                </a:solidFill>
                <a:latin typeface="Arial"/>
                <a:ea typeface="Arial"/>
                <a:cs typeface="Arial"/>
                <a:sym typeface="Arial"/>
              </a:endParaRPr>
            </a:p>
          </p:txBody>
        </p:sp>
        <p:sp>
          <p:nvSpPr>
            <p:cNvPr id="223" name="Google Shape;223;p8"/>
            <p:cNvSpPr/>
            <p:nvPr/>
          </p:nvSpPr>
          <p:spPr>
            <a:xfrm>
              <a:off x="3109214" y="2152205"/>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24" name="Google Shape;224;p8"/>
            <p:cNvSpPr txBox="1"/>
            <p:nvPr/>
          </p:nvSpPr>
          <p:spPr>
            <a:xfrm>
              <a:off x="3109214" y="2152205"/>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Open Scholarship and Data Librarians</a:t>
              </a:r>
              <a:endParaRPr b="1" i="0" sz="1867" u="none" cap="none" strike="noStrike">
                <a:solidFill>
                  <a:srgbClr val="000000"/>
                </a:solidFill>
                <a:latin typeface="Arial"/>
                <a:ea typeface="Arial"/>
                <a:cs typeface="Arial"/>
                <a:sym typeface="Arial"/>
              </a:endParaRPr>
            </a:p>
          </p:txBody>
        </p:sp>
        <p:sp>
          <p:nvSpPr>
            <p:cNvPr id="225" name="Google Shape;225;p8"/>
            <p:cNvSpPr/>
            <p:nvPr/>
          </p:nvSpPr>
          <p:spPr>
            <a:xfrm>
              <a:off x="4315949" y="1209082"/>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26" name="Google Shape;226;p8"/>
            <p:cNvSpPr txBox="1"/>
            <p:nvPr/>
          </p:nvSpPr>
          <p:spPr>
            <a:xfrm>
              <a:off x="4315949" y="1209082"/>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rgbClr val="3E3D3C"/>
                  </a:solidFill>
                  <a:latin typeface="Arial"/>
                  <a:ea typeface="Arial"/>
                  <a:cs typeface="Arial"/>
                  <a:sym typeface="Arial"/>
                </a:rPr>
                <a:t>Collections Team Lead</a:t>
              </a:r>
              <a:endParaRPr b="1" i="0" sz="1867" u="none" cap="none" strike="noStrike">
                <a:solidFill>
                  <a:srgbClr val="000000"/>
                </a:solidFill>
                <a:latin typeface="Arial"/>
                <a:ea typeface="Arial"/>
                <a:cs typeface="Arial"/>
                <a:sym typeface="Arial"/>
              </a:endParaRPr>
            </a:p>
          </p:txBody>
        </p:sp>
        <p:sp>
          <p:nvSpPr>
            <p:cNvPr id="227" name="Google Shape;227;p8"/>
            <p:cNvSpPr/>
            <p:nvPr/>
          </p:nvSpPr>
          <p:spPr>
            <a:xfrm>
              <a:off x="4517347" y="2152205"/>
              <a:ext cx="1163746" cy="581873"/>
            </a:xfrm>
            <a:prstGeom prst="rect">
              <a:avLst/>
            </a:prstGeom>
            <a:solidFill>
              <a:schemeClr val="lt1"/>
            </a:solidFill>
            <a:ln cap="flat" cmpd="sng" w="25400">
              <a:solidFill>
                <a:srgbClr val="6C828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28" name="Google Shape;228;p8"/>
            <p:cNvSpPr txBox="1"/>
            <p:nvPr/>
          </p:nvSpPr>
          <p:spPr>
            <a:xfrm>
              <a:off x="4517347" y="2152205"/>
              <a:ext cx="1163746" cy="5818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067" u="none" cap="none" strike="noStrike">
                  <a:solidFill>
                    <a:srgbClr val="3E3D3C"/>
                  </a:solidFill>
                  <a:latin typeface="Arial"/>
                  <a:ea typeface="Arial"/>
                  <a:cs typeface="Arial"/>
                  <a:sym typeface="Arial"/>
                </a:rPr>
                <a:t>Collection Development, Government Documents, and Architecture Librarians</a:t>
              </a:r>
              <a:endParaRPr b="1" i="0" sz="1067"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64652"/>
              </a:buClr>
              <a:buSzPts val="2400"/>
              <a:buFont typeface="Verdana"/>
              <a:buNone/>
            </a:pPr>
            <a:r>
              <a:rPr lang="en-US" sz="4400">
                <a:solidFill>
                  <a:schemeClr val="dk2"/>
                </a:solidFill>
                <a:latin typeface="Verdana"/>
                <a:ea typeface="Verdana"/>
                <a:cs typeface="Verdana"/>
                <a:sym typeface="Verdana"/>
              </a:rPr>
              <a:t>Research Impact Team</a:t>
            </a:r>
            <a:endParaRPr/>
          </a:p>
        </p:txBody>
      </p:sp>
      <p:sp>
        <p:nvSpPr>
          <p:cNvPr id="235" name="Google Shape;235;p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440"/>
              <a:buNone/>
            </a:pPr>
            <a:r>
              <a:rPr lang="en-US">
                <a:latin typeface="Verdana"/>
                <a:ea typeface="Verdana"/>
                <a:cs typeface="Verdana"/>
                <a:sym typeface="Verdana"/>
              </a:rPr>
              <a:t>Developing knowledge and services in support of </a:t>
            </a:r>
            <a:r>
              <a:rPr lang="en-US" sz="2400">
                <a:latin typeface="Verdana"/>
                <a:ea typeface="Verdana"/>
                <a:cs typeface="Verdana"/>
                <a:sym typeface="Verdana"/>
              </a:rPr>
              <a:t>University research at both the </a:t>
            </a:r>
            <a:r>
              <a:rPr lang="en-US">
                <a:latin typeface="Verdana"/>
                <a:ea typeface="Verdana"/>
                <a:cs typeface="Verdana"/>
                <a:sym typeface="Verdana"/>
              </a:rPr>
              <a:t>individual and institutional levels</a:t>
            </a:r>
            <a:r>
              <a:rPr lang="en-US" sz="2400">
                <a:latin typeface="Verdana"/>
                <a:ea typeface="Verdana"/>
                <a:cs typeface="Verdana"/>
                <a:sym typeface="Verdana"/>
              </a:rPr>
              <a:t>.</a:t>
            </a:r>
            <a:endParaRPr sz="2400">
              <a:latin typeface="Verdana"/>
              <a:ea typeface="Verdana"/>
              <a:cs typeface="Verdana"/>
              <a:sym typeface="Verdana"/>
            </a:endParaRPr>
          </a:p>
          <a:p>
            <a:pPr indent="0" lvl="0" marL="114300" rtl="0" algn="l">
              <a:lnSpc>
                <a:spcPct val="100000"/>
              </a:lnSpc>
              <a:spcBef>
                <a:spcPts val="0"/>
              </a:spcBef>
              <a:spcAft>
                <a:spcPts val="0"/>
              </a:spcAft>
              <a:buSzPts val="1440"/>
              <a:buNone/>
            </a:pPr>
            <a:r>
              <a:t/>
            </a:r>
            <a:endParaRPr>
              <a:latin typeface="Verdana"/>
              <a:ea typeface="Verdana"/>
              <a:cs typeface="Verdana"/>
              <a:sym typeface="Verdana"/>
            </a:endParaRPr>
          </a:p>
          <a:p>
            <a:pPr indent="-330200" lvl="0" marL="457200" rtl="0" algn="l">
              <a:lnSpc>
                <a:spcPct val="100000"/>
              </a:lnSpc>
              <a:spcBef>
                <a:spcPts val="0"/>
              </a:spcBef>
              <a:spcAft>
                <a:spcPts val="0"/>
              </a:spcAft>
              <a:buSzPts val="1240"/>
              <a:buChar char="●"/>
            </a:pPr>
            <a:r>
              <a:rPr lang="en-US" sz="2200">
                <a:latin typeface="Verdana"/>
                <a:ea typeface="Verdana"/>
                <a:cs typeface="Verdana"/>
                <a:sym typeface="Verdana"/>
              </a:rPr>
              <a:t>Research systems &amp; tools (Pure, Web of Science)</a:t>
            </a:r>
            <a:endParaRPr sz="2200"/>
          </a:p>
          <a:p>
            <a:pPr indent="-330200" lvl="0" marL="457200" rtl="0" algn="l">
              <a:lnSpc>
                <a:spcPct val="100000"/>
              </a:lnSpc>
              <a:spcBef>
                <a:spcPts val="0"/>
              </a:spcBef>
              <a:spcAft>
                <a:spcPts val="0"/>
              </a:spcAft>
              <a:buSzPts val="1240"/>
              <a:buChar char="●"/>
            </a:pPr>
            <a:r>
              <a:rPr lang="en-US" sz="2200">
                <a:latin typeface="Verdana"/>
                <a:ea typeface="Verdana"/>
                <a:cs typeface="Verdana"/>
                <a:sym typeface="Verdana"/>
              </a:rPr>
              <a:t>Research impact &amp; metrics - including </a:t>
            </a:r>
            <a:r>
              <a:rPr lang="en-US" sz="2200">
                <a:latin typeface="Verdana"/>
                <a:ea typeface="Verdana"/>
                <a:cs typeface="Verdana"/>
                <a:sym typeface="Verdana"/>
              </a:rPr>
              <a:t>disciplinary</a:t>
            </a:r>
            <a:r>
              <a:rPr lang="en-US" sz="2200">
                <a:latin typeface="Verdana"/>
                <a:ea typeface="Verdana"/>
                <a:cs typeface="Verdana"/>
                <a:sym typeface="Verdana"/>
              </a:rPr>
              <a:t> differences</a:t>
            </a:r>
            <a:endParaRPr sz="2200"/>
          </a:p>
          <a:p>
            <a:pPr indent="-330200" lvl="0" marL="457200" rtl="0" algn="l">
              <a:lnSpc>
                <a:spcPct val="100000"/>
              </a:lnSpc>
              <a:spcBef>
                <a:spcPts val="0"/>
              </a:spcBef>
              <a:spcAft>
                <a:spcPts val="0"/>
              </a:spcAft>
              <a:buSzPts val="1240"/>
              <a:buChar char="●"/>
            </a:pPr>
            <a:r>
              <a:rPr lang="en-US" sz="2200">
                <a:latin typeface="Verdana"/>
                <a:ea typeface="Verdana"/>
                <a:cs typeface="Verdana"/>
                <a:sym typeface="Verdana"/>
              </a:rPr>
              <a:t>Research impact related guides/content</a:t>
            </a:r>
            <a:endParaRPr sz="2200"/>
          </a:p>
          <a:p>
            <a:pPr indent="-330200" lvl="0" marL="457200" rtl="0" algn="l">
              <a:lnSpc>
                <a:spcPct val="100000"/>
              </a:lnSpc>
              <a:spcBef>
                <a:spcPts val="0"/>
              </a:spcBef>
              <a:spcAft>
                <a:spcPts val="0"/>
              </a:spcAft>
              <a:buSzPts val="1240"/>
              <a:buChar char="●"/>
            </a:pPr>
            <a:r>
              <a:rPr lang="en-US" sz="2200">
                <a:latin typeface="Verdana"/>
                <a:ea typeface="Verdana"/>
                <a:cs typeface="Verdana"/>
                <a:sym typeface="Verdana"/>
              </a:rPr>
              <a:t>ORCID &amp; other researcher profiles</a:t>
            </a:r>
            <a:endParaRPr sz="2200">
              <a:latin typeface="Verdana"/>
              <a:ea typeface="Verdana"/>
              <a:cs typeface="Verdana"/>
              <a:sym typeface="Verdana"/>
            </a:endParaRPr>
          </a:p>
          <a:p>
            <a:pPr indent="-330200" lvl="0" marL="457200" rtl="0" algn="l">
              <a:lnSpc>
                <a:spcPct val="100000"/>
              </a:lnSpc>
              <a:spcBef>
                <a:spcPts val="0"/>
              </a:spcBef>
              <a:spcAft>
                <a:spcPts val="0"/>
              </a:spcAft>
              <a:buSzPts val="1240"/>
              <a:buFont typeface="Verdana"/>
              <a:buChar char="●"/>
            </a:pPr>
            <a:r>
              <a:rPr lang="en-US" sz="2200">
                <a:latin typeface="Verdana"/>
                <a:ea typeface="Verdana"/>
                <a:cs typeface="Verdana"/>
                <a:sym typeface="Verdana"/>
              </a:rPr>
              <a:t>Research activity reporting</a:t>
            </a:r>
            <a:endParaRPr sz="2200">
              <a:latin typeface="Verdana"/>
              <a:ea typeface="Verdana"/>
              <a:cs typeface="Verdana"/>
              <a:sym typeface="Verdana"/>
            </a:endParaRPr>
          </a:p>
          <a:p>
            <a:pPr indent="-330200" lvl="0" marL="457200" rtl="0" algn="l">
              <a:lnSpc>
                <a:spcPct val="100000"/>
              </a:lnSpc>
              <a:spcBef>
                <a:spcPts val="0"/>
              </a:spcBef>
              <a:spcAft>
                <a:spcPts val="0"/>
              </a:spcAft>
              <a:buSzPts val="1240"/>
              <a:buFont typeface="Verdana"/>
              <a:buChar char="●"/>
            </a:pPr>
            <a:r>
              <a:rPr lang="en-US" sz="2200">
                <a:latin typeface="Verdana"/>
                <a:ea typeface="Verdana"/>
                <a:cs typeface="Verdana"/>
                <a:sym typeface="Verdana"/>
              </a:rPr>
              <a:t>Institutional level data cleanup</a:t>
            </a:r>
            <a:endParaRPr sz="2200">
              <a:latin typeface="Verdana"/>
              <a:ea typeface="Verdana"/>
              <a:cs typeface="Verdana"/>
              <a:sym typeface="Verdana"/>
            </a:endParaRPr>
          </a:p>
          <a:p>
            <a:pPr indent="-330200" lvl="0" marL="457200" rtl="0" algn="l">
              <a:lnSpc>
                <a:spcPct val="100000"/>
              </a:lnSpc>
              <a:spcBef>
                <a:spcPts val="0"/>
              </a:spcBef>
              <a:spcAft>
                <a:spcPts val="0"/>
              </a:spcAft>
              <a:buSzPts val="1240"/>
              <a:buChar char="●"/>
            </a:pPr>
            <a:r>
              <a:rPr lang="en-US" sz="2200">
                <a:latin typeface="Verdana"/>
                <a:ea typeface="Verdana"/>
                <a:cs typeface="Verdana"/>
                <a:sym typeface="Verdana"/>
              </a:rPr>
              <a:t>Funding discovery tools &amp; outreach</a:t>
            </a:r>
            <a:endParaRPr sz="2200"/>
          </a:p>
          <a:p>
            <a:pPr indent="-330200" lvl="0" marL="457200" rtl="0" algn="l">
              <a:lnSpc>
                <a:spcPct val="100000"/>
              </a:lnSpc>
              <a:spcBef>
                <a:spcPts val="0"/>
              </a:spcBef>
              <a:spcAft>
                <a:spcPts val="0"/>
              </a:spcAft>
              <a:buSzPts val="1240"/>
              <a:buChar char="●"/>
            </a:pPr>
            <a:r>
              <a:rPr lang="en-US" sz="2200">
                <a:latin typeface="Verdana"/>
                <a:ea typeface="Verdana"/>
                <a:cs typeface="Verdana"/>
                <a:sym typeface="Verdana"/>
              </a:rPr>
              <a:t>Systematic Reviews</a:t>
            </a:r>
            <a:endParaRPr sz="2200">
              <a:latin typeface="Verdana"/>
              <a:ea typeface="Verdana"/>
              <a:cs typeface="Verdana"/>
              <a:sym typeface="Verdana"/>
            </a:endParaRPr>
          </a:p>
          <a:p>
            <a:pPr indent="-330200" lvl="0" marL="457200" rtl="0" algn="l">
              <a:lnSpc>
                <a:spcPct val="100000"/>
              </a:lnSpc>
              <a:spcBef>
                <a:spcPts val="0"/>
              </a:spcBef>
              <a:spcAft>
                <a:spcPts val="0"/>
              </a:spcAft>
              <a:buSzPts val="1240"/>
              <a:buFont typeface="Verdana"/>
              <a:buChar char="●"/>
            </a:pPr>
            <a:r>
              <a:rPr lang="en-US" sz="2200">
                <a:latin typeface="Verdana"/>
                <a:ea typeface="Verdana"/>
                <a:cs typeface="Verdana"/>
                <a:sym typeface="Verdana"/>
              </a:rPr>
              <a:t>Responsible research assessment</a:t>
            </a:r>
            <a:endParaRPr sz="2200">
              <a:latin typeface="Verdana"/>
              <a:ea typeface="Verdana"/>
              <a:cs typeface="Verdana"/>
              <a:sym typeface="Verdana"/>
            </a:endParaRPr>
          </a:p>
          <a:p>
            <a:pPr indent="-251459" lvl="0" marL="457200" rtl="0" algn="l">
              <a:lnSpc>
                <a:spcPct val="100000"/>
              </a:lnSpc>
              <a:spcBef>
                <a:spcPts val="0"/>
              </a:spcBef>
              <a:spcAft>
                <a:spcPts val="0"/>
              </a:spcAft>
              <a:buSzPts val="1440"/>
              <a:buNone/>
            </a:pPr>
            <a:r>
              <a:t/>
            </a:r>
            <a:endParaRPr>
              <a:latin typeface="Verdana"/>
              <a:ea typeface="Verdana"/>
              <a:cs typeface="Verdana"/>
              <a:sym typeface="Verdana"/>
            </a:endParaRPr>
          </a:p>
        </p:txBody>
      </p:sp>
      <p:sp>
        <p:nvSpPr>
          <p:cNvPr id="236" name="Google Shape;236;p9"/>
          <p:cNvSpPr txBox="1"/>
          <p:nvPr>
            <p:ph idx="12" type="sldNum"/>
          </p:nvPr>
        </p:nvSpPr>
        <p:spPr>
          <a:xfrm>
            <a:off x="11296612" y="6217623"/>
            <a:ext cx="731600" cy="524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11c4634a84_1_277"/>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300">
                <a:solidFill>
                  <a:schemeClr val="dk2"/>
                </a:solidFill>
              </a:rPr>
              <a:t>SU Libraries Research Impact Team</a:t>
            </a:r>
            <a:endParaRPr sz="3300">
              <a:solidFill>
                <a:schemeClr val="dk2"/>
              </a:solidFill>
            </a:endParaRPr>
          </a:p>
        </p:txBody>
      </p:sp>
      <p:sp>
        <p:nvSpPr>
          <p:cNvPr id="243" name="Google Shape;243;g111c4634a84_1_277"/>
          <p:cNvSpPr txBox="1"/>
          <p:nvPr>
            <p:ph idx="1" type="body"/>
          </p:nvPr>
        </p:nvSpPr>
        <p:spPr>
          <a:xfrm>
            <a:off x="415600" y="1536633"/>
            <a:ext cx="113607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11c4634a84_1_277"/>
          <p:cNvSpPr txBox="1"/>
          <p:nvPr>
            <p:ph idx="12" type="sldNum"/>
          </p:nvPr>
        </p:nvSpPr>
        <p:spPr>
          <a:xfrm>
            <a:off x="11296612" y="6217623"/>
            <a:ext cx="731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750"/>
              <a:buFont typeface="Arial"/>
              <a:buNone/>
            </a:pPr>
            <a:fld id="{00000000-1234-1234-1234-123412341234}" type="slidenum">
              <a:rPr lang="en-US"/>
              <a:t>‹#›</a:t>
            </a:fld>
            <a:endParaRPr/>
          </a:p>
        </p:txBody>
      </p:sp>
      <p:grpSp>
        <p:nvGrpSpPr>
          <p:cNvPr id="245" name="Google Shape;245;g111c4634a84_1_277"/>
          <p:cNvGrpSpPr/>
          <p:nvPr/>
        </p:nvGrpSpPr>
        <p:grpSpPr>
          <a:xfrm>
            <a:off x="1449997" y="2098647"/>
            <a:ext cx="2529242" cy="3010653"/>
            <a:chOff x="1083025" y="1574025"/>
            <a:chExt cx="1896979" cy="2258046"/>
          </a:xfrm>
        </p:grpSpPr>
        <p:sp>
          <p:nvSpPr>
            <p:cNvPr id="246" name="Google Shape;246;g111c4634a84_1_277"/>
            <p:cNvSpPr txBox="1"/>
            <p:nvPr/>
          </p:nvSpPr>
          <p:spPr>
            <a:xfrm>
              <a:off x="1604274" y="1574025"/>
              <a:ext cx="624300" cy="2412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000">
                  <a:solidFill>
                    <a:srgbClr val="0C58D3"/>
                  </a:solidFill>
                  <a:latin typeface="Roboto"/>
                  <a:ea typeface="Roboto"/>
                  <a:cs typeface="Roboto"/>
                  <a:sym typeface="Roboto"/>
                </a:rPr>
                <a:t>2020</a:t>
              </a:r>
              <a:endParaRPr sz="2000">
                <a:solidFill>
                  <a:srgbClr val="0C58D3"/>
                </a:solidFill>
                <a:latin typeface="Roboto"/>
                <a:ea typeface="Roboto"/>
                <a:cs typeface="Roboto"/>
                <a:sym typeface="Roboto"/>
              </a:endParaRPr>
            </a:p>
          </p:txBody>
        </p:sp>
        <p:sp>
          <p:nvSpPr>
            <p:cNvPr id="247" name="Google Shape;247;g111c4634a84_1_277"/>
            <p:cNvSpPr txBox="1"/>
            <p:nvPr/>
          </p:nvSpPr>
          <p:spPr>
            <a:xfrm>
              <a:off x="1235825" y="2637874"/>
              <a:ext cx="15051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rgbClr val="0C58D3"/>
                  </a:solidFill>
                  <a:latin typeface="Roboto"/>
                  <a:ea typeface="Roboto"/>
                  <a:cs typeface="Roboto"/>
                  <a:sym typeface="Roboto"/>
                </a:rPr>
                <a:t>Team Building</a:t>
              </a:r>
              <a:endParaRPr b="1" sz="1500">
                <a:solidFill>
                  <a:srgbClr val="0C58D3"/>
                </a:solidFill>
                <a:latin typeface="Roboto"/>
                <a:ea typeface="Roboto"/>
                <a:cs typeface="Roboto"/>
                <a:sym typeface="Roboto"/>
              </a:endParaRPr>
            </a:p>
          </p:txBody>
        </p:sp>
        <p:sp>
          <p:nvSpPr>
            <p:cNvPr id="248" name="Google Shape;248;g111c4634a84_1_277"/>
            <p:cNvSpPr txBox="1"/>
            <p:nvPr/>
          </p:nvSpPr>
          <p:spPr>
            <a:xfrm>
              <a:off x="1101404" y="3094671"/>
              <a:ext cx="1878600" cy="737400"/>
            </a:xfrm>
            <a:prstGeom prst="rect">
              <a:avLst/>
            </a:prstGeom>
            <a:noFill/>
            <a:ln>
              <a:noFill/>
            </a:ln>
          </p:spPr>
          <p:txBody>
            <a:bodyPr anchorCtr="0" anchor="t" bIns="121900" lIns="121900" spcFirstLastPara="1" rIns="121900" wrap="square" tIns="121900">
              <a:noAutofit/>
            </a:bodyPr>
            <a:lstStyle/>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inception</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shared skills </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defining services</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mission statement</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short &amp; long term planning</a:t>
              </a:r>
              <a:endParaRPr sz="1300">
                <a:solidFill>
                  <a:srgbClr val="0C58D3"/>
                </a:solidFill>
                <a:latin typeface="Roboto"/>
                <a:ea typeface="Roboto"/>
                <a:cs typeface="Roboto"/>
                <a:sym typeface="Roboto"/>
              </a:endParaRPr>
            </a:p>
          </p:txBody>
        </p:sp>
        <p:cxnSp>
          <p:nvCxnSpPr>
            <p:cNvPr id="249" name="Google Shape;249;g111c4634a84_1_277"/>
            <p:cNvCxnSpPr/>
            <p:nvPr/>
          </p:nvCxnSpPr>
          <p:spPr>
            <a:xfrm>
              <a:off x="2180202"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250" name="Google Shape;250;g111c4634a84_1_277"/>
            <p:cNvSpPr/>
            <p:nvPr/>
          </p:nvSpPr>
          <p:spPr>
            <a:xfrm flipH="1">
              <a:off x="1083025" y="2306625"/>
              <a:ext cx="18348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51" name="Google Shape;251;g111c4634a84_1_277"/>
            <p:cNvSpPr/>
            <p:nvPr/>
          </p:nvSpPr>
          <p:spPr>
            <a:xfrm>
              <a:off x="1083125" y="2460449"/>
              <a:ext cx="18348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2" name="Google Shape;252;g111c4634a84_1_277"/>
          <p:cNvGrpSpPr/>
          <p:nvPr/>
        </p:nvGrpSpPr>
        <p:grpSpPr>
          <a:xfrm>
            <a:off x="3622850" y="2098647"/>
            <a:ext cx="2552336" cy="3010653"/>
            <a:chOff x="1003714" y="1574025"/>
            <a:chExt cx="1914300" cy="2258046"/>
          </a:xfrm>
        </p:grpSpPr>
        <p:sp>
          <p:nvSpPr>
            <p:cNvPr id="253" name="Google Shape;253;g111c4634a84_1_277"/>
            <p:cNvSpPr txBox="1"/>
            <p:nvPr/>
          </p:nvSpPr>
          <p:spPr>
            <a:xfrm>
              <a:off x="1604274" y="1574025"/>
              <a:ext cx="624300" cy="2412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000">
                  <a:solidFill>
                    <a:srgbClr val="0C58D3"/>
                  </a:solidFill>
                  <a:latin typeface="Roboto"/>
                  <a:ea typeface="Roboto"/>
                  <a:cs typeface="Roboto"/>
                  <a:sym typeface="Roboto"/>
                </a:rPr>
                <a:t>2021</a:t>
              </a:r>
              <a:endParaRPr sz="2000">
                <a:solidFill>
                  <a:srgbClr val="0C58D3"/>
                </a:solidFill>
                <a:latin typeface="Roboto"/>
                <a:ea typeface="Roboto"/>
                <a:cs typeface="Roboto"/>
                <a:sym typeface="Roboto"/>
              </a:endParaRPr>
            </a:p>
          </p:txBody>
        </p:sp>
        <p:sp>
          <p:nvSpPr>
            <p:cNvPr id="254" name="Google Shape;254;g111c4634a84_1_277"/>
            <p:cNvSpPr txBox="1"/>
            <p:nvPr/>
          </p:nvSpPr>
          <p:spPr>
            <a:xfrm>
              <a:off x="1164124" y="2637872"/>
              <a:ext cx="16173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rgbClr val="0C58D3"/>
                  </a:solidFill>
                  <a:latin typeface="Roboto"/>
                  <a:ea typeface="Roboto"/>
                  <a:cs typeface="Roboto"/>
                  <a:sym typeface="Roboto"/>
                </a:rPr>
                <a:t>Outreach &amp; Use Cases</a:t>
              </a:r>
              <a:endParaRPr b="1" sz="1500">
                <a:solidFill>
                  <a:srgbClr val="0C58D3"/>
                </a:solidFill>
                <a:latin typeface="Roboto"/>
                <a:ea typeface="Roboto"/>
                <a:cs typeface="Roboto"/>
                <a:sym typeface="Roboto"/>
              </a:endParaRPr>
            </a:p>
          </p:txBody>
        </p:sp>
        <p:sp>
          <p:nvSpPr>
            <p:cNvPr id="255" name="Google Shape;255;g111c4634a84_1_277"/>
            <p:cNvSpPr txBox="1"/>
            <p:nvPr/>
          </p:nvSpPr>
          <p:spPr>
            <a:xfrm>
              <a:off x="1003714" y="3094671"/>
              <a:ext cx="1914300" cy="737400"/>
            </a:xfrm>
            <a:prstGeom prst="rect">
              <a:avLst/>
            </a:prstGeom>
            <a:noFill/>
            <a:ln>
              <a:noFill/>
            </a:ln>
          </p:spPr>
          <p:txBody>
            <a:bodyPr anchorCtr="0" anchor="t" bIns="121900" lIns="121900" spcFirstLastPara="1" rIns="121900" wrap="square" tIns="121900">
              <a:noAutofit/>
            </a:bodyPr>
            <a:lstStyle/>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content development</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marketing &amp; advertising</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campus connections</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internal &amp; external presentations</a:t>
              </a:r>
              <a:endParaRPr sz="1300">
                <a:solidFill>
                  <a:srgbClr val="0C58D3"/>
                </a:solidFill>
                <a:latin typeface="Roboto"/>
                <a:ea typeface="Roboto"/>
                <a:cs typeface="Roboto"/>
                <a:sym typeface="Roboto"/>
              </a:endParaRPr>
            </a:p>
            <a:p>
              <a:pPr indent="-311150" lvl="0" marL="457200" rtl="0" algn="l">
                <a:lnSpc>
                  <a:spcPct val="115000"/>
                </a:lnSpc>
                <a:spcBef>
                  <a:spcPts val="0"/>
                </a:spcBef>
                <a:spcAft>
                  <a:spcPts val="0"/>
                </a:spcAft>
                <a:buClr>
                  <a:srgbClr val="0C58D3"/>
                </a:buClr>
                <a:buSzPts val="1300"/>
                <a:buFont typeface="Roboto"/>
                <a:buChar char="●"/>
              </a:pPr>
              <a:r>
                <a:rPr lang="en-US" sz="1300">
                  <a:solidFill>
                    <a:srgbClr val="0C58D3"/>
                  </a:solidFill>
                  <a:latin typeface="Roboto"/>
                  <a:ea typeface="Roboto"/>
                  <a:cs typeface="Roboto"/>
                  <a:sym typeface="Roboto"/>
                </a:rPr>
                <a:t>discipline specific learning</a:t>
              </a:r>
              <a:endParaRPr sz="1300">
                <a:solidFill>
                  <a:srgbClr val="0C58D3"/>
                </a:solidFill>
                <a:latin typeface="Roboto"/>
                <a:ea typeface="Roboto"/>
                <a:cs typeface="Roboto"/>
                <a:sym typeface="Roboto"/>
              </a:endParaRPr>
            </a:p>
          </p:txBody>
        </p:sp>
        <p:cxnSp>
          <p:nvCxnSpPr>
            <p:cNvPr id="256" name="Google Shape;256;g111c4634a84_1_277"/>
            <p:cNvCxnSpPr/>
            <p:nvPr/>
          </p:nvCxnSpPr>
          <p:spPr>
            <a:xfrm>
              <a:off x="2180202"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257" name="Google Shape;257;g111c4634a84_1_277"/>
            <p:cNvSpPr/>
            <p:nvPr/>
          </p:nvSpPr>
          <p:spPr>
            <a:xfrm flipH="1">
              <a:off x="1083025" y="2306625"/>
              <a:ext cx="18348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58" name="Google Shape;258;g111c4634a84_1_277"/>
            <p:cNvSpPr/>
            <p:nvPr/>
          </p:nvSpPr>
          <p:spPr>
            <a:xfrm>
              <a:off x="1083125" y="2460449"/>
              <a:ext cx="18348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 name="Google Shape;259;g111c4634a84_1_277"/>
          <p:cNvGrpSpPr/>
          <p:nvPr/>
        </p:nvGrpSpPr>
        <p:grpSpPr>
          <a:xfrm>
            <a:off x="5858800" y="2097699"/>
            <a:ext cx="2656987" cy="3010651"/>
            <a:chOff x="968830" y="1574025"/>
            <a:chExt cx="1992790" cy="2258045"/>
          </a:xfrm>
        </p:grpSpPr>
        <p:sp>
          <p:nvSpPr>
            <p:cNvPr id="260" name="Google Shape;260;g111c4634a84_1_277"/>
            <p:cNvSpPr txBox="1"/>
            <p:nvPr/>
          </p:nvSpPr>
          <p:spPr>
            <a:xfrm>
              <a:off x="1604274" y="1574025"/>
              <a:ext cx="624300" cy="241200"/>
            </a:xfrm>
            <a:prstGeom prst="rect">
              <a:avLst/>
            </a:prstGeom>
            <a:solidFill>
              <a:schemeClr val="lt1"/>
            </a:solid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000">
                  <a:solidFill>
                    <a:schemeClr val="accent3"/>
                  </a:solidFill>
                  <a:latin typeface="Roboto"/>
                  <a:ea typeface="Roboto"/>
                  <a:cs typeface="Roboto"/>
                  <a:sym typeface="Roboto"/>
                </a:rPr>
                <a:t>2022</a:t>
              </a:r>
              <a:endParaRPr sz="2000">
                <a:solidFill>
                  <a:schemeClr val="accent3"/>
                </a:solidFill>
                <a:latin typeface="Roboto"/>
                <a:ea typeface="Roboto"/>
                <a:cs typeface="Roboto"/>
                <a:sym typeface="Roboto"/>
              </a:endParaRPr>
            </a:p>
          </p:txBody>
        </p:sp>
        <p:sp>
          <p:nvSpPr>
            <p:cNvPr id="261" name="Google Shape;261;g111c4634a84_1_277"/>
            <p:cNvSpPr txBox="1"/>
            <p:nvPr/>
          </p:nvSpPr>
          <p:spPr>
            <a:xfrm>
              <a:off x="1083020" y="2637871"/>
              <a:ext cx="18786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chemeClr val="accent3"/>
                  </a:solidFill>
                  <a:latin typeface="Roboto"/>
                  <a:ea typeface="Roboto"/>
                  <a:cs typeface="Roboto"/>
                  <a:sym typeface="Roboto"/>
                </a:rPr>
                <a:t>Documentation &amp; Tools </a:t>
              </a:r>
              <a:endParaRPr b="1" sz="1500">
                <a:solidFill>
                  <a:schemeClr val="accent3"/>
                </a:solidFill>
                <a:latin typeface="Roboto"/>
                <a:ea typeface="Roboto"/>
                <a:cs typeface="Roboto"/>
                <a:sym typeface="Roboto"/>
              </a:endParaRPr>
            </a:p>
          </p:txBody>
        </p:sp>
        <p:sp>
          <p:nvSpPr>
            <p:cNvPr id="262" name="Google Shape;262;g111c4634a84_1_277"/>
            <p:cNvSpPr txBox="1"/>
            <p:nvPr/>
          </p:nvSpPr>
          <p:spPr>
            <a:xfrm>
              <a:off x="968830" y="3094670"/>
              <a:ext cx="1878600" cy="737400"/>
            </a:xfrm>
            <a:prstGeom prst="rect">
              <a:avLst/>
            </a:prstGeom>
            <a:noFill/>
            <a:ln>
              <a:noFill/>
            </a:ln>
          </p:spPr>
          <p:txBody>
            <a:bodyPr anchorCtr="0" anchor="t" bIns="121900" lIns="121900" spcFirstLastPara="1" rIns="121900" wrap="square" tIns="121900">
              <a:noAutofit/>
            </a:bodyPr>
            <a:lstStyle/>
            <a:p>
              <a:pPr indent="-311150" lvl="0" marL="457200" rtl="0" algn="l">
                <a:lnSpc>
                  <a:spcPct val="115000"/>
                </a:lnSpc>
                <a:spcBef>
                  <a:spcPts val="0"/>
                </a:spcBef>
                <a:spcAft>
                  <a:spcPts val="0"/>
                </a:spcAft>
                <a:buClr>
                  <a:schemeClr val="accent3"/>
                </a:buClr>
                <a:buSzPts val="1300"/>
                <a:buFont typeface="Roboto"/>
                <a:buChar char="●"/>
              </a:pPr>
              <a:r>
                <a:rPr lang="en-US" sz="1300">
                  <a:solidFill>
                    <a:schemeClr val="accent3"/>
                  </a:solidFill>
                  <a:latin typeface="Roboto"/>
                  <a:ea typeface="Roboto"/>
                  <a:cs typeface="Roboto"/>
                  <a:sym typeface="Roboto"/>
                </a:rPr>
                <a:t>skill enhancement (data viz, reporting)</a:t>
              </a:r>
              <a:endParaRPr sz="1300">
                <a:solidFill>
                  <a:schemeClr val="accent3"/>
                </a:solidFill>
                <a:latin typeface="Roboto"/>
                <a:ea typeface="Roboto"/>
                <a:cs typeface="Roboto"/>
                <a:sym typeface="Roboto"/>
              </a:endParaRPr>
            </a:p>
            <a:p>
              <a:pPr indent="-311150" lvl="0" marL="457200" rtl="0" algn="l">
                <a:lnSpc>
                  <a:spcPct val="115000"/>
                </a:lnSpc>
                <a:spcBef>
                  <a:spcPts val="0"/>
                </a:spcBef>
                <a:spcAft>
                  <a:spcPts val="0"/>
                </a:spcAft>
                <a:buClr>
                  <a:schemeClr val="accent3"/>
                </a:buClr>
                <a:buSzPts val="1300"/>
                <a:buFont typeface="Roboto"/>
                <a:buChar char="●"/>
              </a:pPr>
              <a:r>
                <a:rPr lang="en-US" sz="1300">
                  <a:solidFill>
                    <a:schemeClr val="accent3"/>
                  </a:solidFill>
                  <a:latin typeface="Roboto"/>
                  <a:ea typeface="Roboto"/>
                  <a:cs typeface="Roboto"/>
                  <a:sym typeface="Roboto"/>
                </a:rPr>
                <a:t>tool evaluation</a:t>
              </a:r>
              <a:endParaRPr sz="1300">
                <a:solidFill>
                  <a:schemeClr val="accent3"/>
                </a:solidFill>
                <a:latin typeface="Roboto"/>
                <a:ea typeface="Roboto"/>
                <a:cs typeface="Roboto"/>
                <a:sym typeface="Roboto"/>
              </a:endParaRPr>
            </a:p>
            <a:p>
              <a:pPr indent="-311150" lvl="0" marL="457200" rtl="0" algn="l">
                <a:lnSpc>
                  <a:spcPct val="115000"/>
                </a:lnSpc>
                <a:spcBef>
                  <a:spcPts val="0"/>
                </a:spcBef>
                <a:spcAft>
                  <a:spcPts val="0"/>
                </a:spcAft>
                <a:buClr>
                  <a:schemeClr val="accent3"/>
                </a:buClr>
                <a:buSzPts val="1300"/>
                <a:buFont typeface="Roboto"/>
                <a:buChar char="●"/>
              </a:pPr>
              <a:r>
                <a:rPr lang="en-US" sz="1300">
                  <a:solidFill>
                    <a:schemeClr val="accent3"/>
                  </a:solidFill>
                  <a:latin typeface="Roboto"/>
                  <a:ea typeface="Roboto"/>
                  <a:cs typeface="Roboto"/>
                  <a:sym typeface="Roboto"/>
                </a:rPr>
                <a:t>system connectivity</a:t>
              </a:r>
              <a:endParaRPr sz="1300">
                <a:solidFill>
                  <a:schemeClr val="accent3"/>
                </a:solidFill>
                <a:latin typeface="Roboto"/>
                <a:ea typeface="Roboto"/>
                <a:cs typeface="Roboto"/>
                <a:sym typeface="Roboto"/>
              </a:endParaRPr>
            </a:p>
            <a:p>
              <a:pPr indent="-311150" lvl="0" marL="457200" rtl="0" algn="l">
                <a:lnSpc>
                  <a:spcPct val="115000"/>
                </a:lnSpc>
                <a:spcBef>
                  <a:spcPts val="0"/>
                </a:spcBef>
                <a:spcAft>
                  <a:spcPts val="0"/>
                </a:spcAft>
                <a:buClr>
                  <a:schemeClr val="accent3"/>
                </a:buClr>
                <a:buSzPts val="1300"/>
                <a:buFont typeface="Roboto"/>
                <a:buChar char="●"/>
              </a:pPr>
              <a:r>
                <a:rPr lang="en-US" sz="1300">
                  <a:solidFill>
                    <a:schemeClr val="accent3"/>
                  </a:solidFill>
                  <a:latin typeface="Roboto"/>
                  <a:ea typeface="Roboto"/>
                  <a:cs typeface="Roboto"/>
                  <a:sym typeface="Roboto"/>
                </a:rPr>
                <a:t>process documentation</a:t>
              </a:r>
              <a:endParaRPr sz="1300">
                <a:solidFill>
                  <a:schemeClr val="accent3"/>
                </a:solidFill>
                <a:latin typeface="Roboto"/>
                <a:ea typeface="Roboto"/>
                <a:cs typeface="Roboto"/>
                <a:sym typeface="Roboto"/>
              </a:endParaRPr>
            </a:p>
            <a:p>
              <a:pPr indent="-311150" lvl="0" marL="457200" rtl="0" algn="l">
                <a:lnSpc>
                  <a:spcPct val="115000"/>
                </a:lnSpc>
                <a:spcBef>
                  <a:spcPts val="0"/>
                </a:spcBef>
                <a:spcAft>
                  <a:spcPts val="0"/>
                </a:spcAft>
                <a:buClr>
                  <a:schemeClr val="accent3"/>
                </a:buClr>
                <a:buSzPts val="1300"/>
                <a:buFont typeface="Roboto"/>
                <a:buChar char="●"/>
              </a:pPr>
              <a:r>
                <a:rPr lang="en-US" sz="1300">
                  <a:solidFill>
                    <a:schemeClr val="accent3"/>
                  </a:solidFill>
                  <a:latin typeface="Roboto"/>
                  <a:ea typeface="Roboto"/>
                  <a:cs typeface="Roboto"/>
                  <a:sym typeface="Roboto"/>
                </a:rPr>
                <a:t>BRI community engagement</a:t>
              </a:r>
              <a:endParaRPr sz="1300">
                <a:solidFill>
                  <a:schemeClr val="accent3"/>
                </a:solidFill>
                <a:latin typeface="Roboto"/>
                <a:ea typeface="Roboto"/>
                <a:cs typeface="Roboto"/>
                <a:sym typeface="Roboto"/>
              </a:endParaRPr>
            </a:p>
            <a:p>
              <a:pPr indent="0" lvl="0" marL="0" rtl="0" algn="l">
                <a:lnSpc>
                  <a:spcPct val="115000"/>
                </a:lnSpc>
                <a:spcBef>
                  <a:spcPts val="2100"/>
                </a:spcBef>
                <a:spcAft>
                  <a:spcPts val="2100"/>
                </a:spcAft>
                <a:buNone/>
              </a:pPr>
              <a:r>
                <a:t/>
              </a:r>
              <a:endParaRPr sz="1100">
                <a:solidFill>
                  <a:schemeClr val="accent3"/>
                </a:solidFill>
                <a:latin typeface="Roboto"/>
                <a:ea typeface="Roboto"/>
                <a:cs typeface="Roboto"/>
                <a:sym typeface="Roboto"/>
              </a:endParaRPr>
            </a:p>
          </p:txBody>
        </p:sp>
        <p:cxnSp>
          <p:nvCxnSpPr>
            <p:cNvPr id="263" name="Google Shape;263;g111c4634a84_1_277"/>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64" name="Google Shape;264;g111c4634a84_1_277"/>
            <p:cNvSpPr/>
            <p:nvPr/>
          </p:nvSpPr>
          <p:spPr>
            <a:xfrm flipH="1">
              <a:off x="1083025" y="2306625"/>
              <a:ext cx="1834800" cy="143400"/>
            </a:xfrm>
            <a:prstGeom prst="parallelogram">
              <a:avLst>
                <a:gd fmla="val 96952"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65" name="Google Shape;265;g111c4634a84_1_277"/>
            <p:cNvSpPr/>
            <p:nvPr/>
          </p:nvSpPr>
          <p:spPr>
            <a:xfrm>
              <a:off x="1083125" y="2460449"/>
              <a:ext cx="1834800" cy="143400"/>
            </a:xfrm>
            <a:prstGeom prst="parallelogram">
              <a:avLst>
                <a:gd fmla="val 96952"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6" name="Google Shape;266;g111c4634a84_1_277"/>
          <p:cNvGrpSpPr/>
          <p:nvPr/>
        </p:nvGrpSpPr>
        <p:grpSpPr>
          <a:xfrm>
            <a:off x="8211176" y="2097684"/>
            <a:ext cx="2530704" cy="3010666"/>
            <a:chOff x="1019849" y="1574025"/>
            <a:chExt cx="1898076" cy="2258056"/>
          </a:xfrm>
        </p:grpSpPr>
        <p:sp>
          <p:nvSpPr>
            <p:cNvPr id="267" name="Google Shape;267;g111c4634a84_1_277"/>
            <p:cNvSpPr txBox="1"/>
            <p:nvPr/>
          </p:nvSpPr>
          <p:spPr>
            <a:xfrm>
              <a:off x="1604274" y="1574025"/>
              <a:ext cx="624300" cy="2412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000">
                  <a:solidFill>
                    <a:srgbClr val="858585"/>
                  </a:solidFill>
                  <a:latin typeface="Roboto"/>
                  <a:ea typeface="Roboto"/>
                  <a:cs typeface="Roboto"/>
                  <a:sym typeface="Roboto"/>
                </a:rPr>
                <a:t>2023</a:t>
              </a:r>
              <a:endParaRPr sz="2000">
                <a:solidFill>
                  <a:srgbClr val="858585"/>
                </a:solidFill>
                <a:latin typeface="Roboto"/>
                <a:ea typeface="Roboto"/>
                <a:cs typeface="Roboto"/>
                <a:sym typeface="Roboto"/>
              </a:endParaRPr>
            </a:p>
          </p:txBody>
        </p:sp>
        <p:sp>
          <p:nvSpPr>
            <p:cNvPr id="268" name="Google Shape;268;g111c4634a84_1_277"/>
            <p:cNvSpPr txBox="1"/>
            <p:nvPr/>
          </p:nvSpPr>
          <p:spPr>
            <a:xfrm>
              <a:off x="1137939" y="2637882"/>
              <a:ext cx="17607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rgbClr val="858585"/>
                  </a:solidFill>
                  <a:latin typeface="Roboto"/>
                  <a:ea typeface="Roboto"/>
                  <a:cs typeface="Roboto"/>
                  <a:sym typeface="Roboto"/>
                </a:rPr>
                <a:t>Systems &amp; Assessment</a:t>
              </a:r>
              <a:endParaRPr b="1" sz="1500">
                <a:solidFill>
                  <a:srgbClr val="858585"/>
                </a:solidFill>
                <a:latin typeface="Roboto"/>
                <a:ea typeface="Roboto"/>
                <a:cs typeface="Roboto"/>
                <a:sym typeface="Roboto"/>
              </a:endParaRPr>
            </a:p>
          </p:txBody>
        </p:sp>
        <p:sp>
          <p:nvSpPr>
            <p:cNvPr id="269" name="Google Shape;269;g111c4634a84_1_277"/>
            <p:cNvSpPr txBox="1"/>
            <p:nvPr/>
          </p:nvSpPr>
          <p:spPr>
            <a:xfrm>
              <a:off x="1019849" y="3094681"/>
              <a:ext cx="1878600" cy="737400"/>
            </a:xfrm>
            <a:prstGeom prst="rect">
              <a:avLst/>
            </a:prstGeom>
            <a:noFill/>
            <a:ln>
              <a:noFill/>
            </a:ln>
          </p:spPr>
          <p:txBody>
            <a:bodyPr anchorCtr="0" anchor="t" bIns="121900" lIns="121900" spcFirstLastPara="1" rIns="121900" wrap="square" tIns="121900">
              <a:noAutofit/>
            </a:bodyPr>
            <a:lstStyle/>
            <a:p>
              <a:pPr indent="-311150" lvl="0" marL="457200" rtl="0" algn="l">
                <a:lnSpc>
                  <a:spcPct val="115000"/>
                </a:lnSpc>
                <a:spcBef>
                  <a:spcPts val="0"/>
                </a:spcBef>
                <a:spcAft>
                  <a:spcPts val="0"/>
                </a:spcAft>
                <a:buClr>
                  <a:srgbClr val="858585"/>
                </a:buClr>
                <a:buSzPts val="1300"/>
                <a:buFont typeface="Roboto"/>
                <a:buChar char="●"/>
              </a:pPr>
              <a:r>
                <a:rPr lang="en-US" sz="1300">
                  <a:solidFill>
                    <a:srgbClr val="858585"/>
                  </a:solidFill>
                  <a:latin typeface="Roboto"/>
                  <a:ea typeface="Roboto"/>
                  <a:cs typeface="Roboto"/>
                  <a:sym typeface="Roboto"/>
                </a:rPr>
                <a:t>needs assessment</a:t>
              </a:r>
              <a:endParaRPr sz="1300">
                <a:solidFill>
                  <a:srgbClr val="858585"/>
                </a:solidFill>
                <a:latin typeface="Roboto"/>
                <a:ea typeface="Roboto"/>
                <a:cs typeface="Roboto"/>
                <a:sym typeface="Roboto"/>
              </a:endParaRPr>
            </a:p>
            <a:p>
              <a:pPr indent="-311150" lvl="0" marL="457200" rtl="0" algn="l">
                <a:lnSpc>
                  <a:spcPct val="115000"/>
                </a:lnSpc>
                <a:spcBef>
                  <a:spcPts val="0"/>
                </a:spcBef>
                <a:spcAft>
                  <a:spcPts val="0"/>
                </a:spcAft>
                <a:buClr>
                  <a:srgbClr val="858585"/>
                </a:buClr>
                <a:buSzPts val="1300"/>
                <a:buFont typeface="Roboto"/>
                <a:buChar char="●"/>
              </a:pPr>
              <a:r>
                <a:rPr lang="en-US" sz="1300">
                  <a:solidFill>
                    <a:srgbClr val="858585"/>
                  </a:solidFill>
                  <a:latin typeface="Roboto"/>
                  <a:ea typeface="Roboto"/>
                  <a:cs typeface="Roboto"/>
                  <a:sym typeface="Roboto"/>
                </a:rPr>
                <a:t>research study</a:t>
              </a:r>
              <a:endParaRPr sz="1300">
                <a:solidFill>
                  <a:srgbClr val="858585"/>
                </a:solidFill>
                <a:latin typeface="Roboto"/>
                <a:ea typeface="Roboto"/>
                <a:cs typeface="Roboto"/>
                <a:sym typeface="Roboto"/>
              </a:endParaRPr>
            </a:p>
            <a:p>
              <a:pPr indent="-311150" lvl="0" marL="457200" rtl="0" algn="l">
                <a:lnSpc>
                  <a:spcPct val="115000"/>
                </a:lnSpc>
                <a:spcBef>
                  <a:spcPts val="0"/>
                </a:spcBef>
                <a:spcAft>
                  <a:spcPts val="0"/>
                </a:spcAft>
                <a:buClr>
                  <a:srgbClr val="858585"/>
                </a:buClr>
                <a:buSzPts val="1300"/>
                <a:buFont typeface="Roboto"/>
                <a:buChar char="●"/>
              </a:pPr>
              <a:r>
                <a:rPr lang="en-US" sz="1300">
                  <a:solidFill>
                    <a:srgbClr val="858585"/>
                  </a:solidFill>
                  <a:latin typeface="Roboto"/>
                  <a:ea typeface="Roboto"/>
                  <a:cs typeface="Roboto"/>
                  <a:sym typeface="Roboto"/>
                </a:rPr>
                <a:t>service assessment</a:t>
              </a:r>
              <a:endParaRPr sz="1300">
                <a:solidFill>
                  <a:srgbClr val="858585"/>
                </a:solidFill>
                <a:latin typeface="Roboto"/>
                <a:ea typeface="Roboto"/>
                <a:cs typeface="Roboto"/>
                <a:sym typeface="Roboto"/>
              </a:endParaRPr>
            </a:p>
            <a:p>
              <a:pPr indent="-311150" lvl="0" marL="457200" rtl="0" algn="l">
                <a:lnSpc>
                  <a:spcPct val="115000"/>
                </a:lnSpc>
                <a:spcBef>
                  <a:spcPts val="0"/>
                </a:spcBef>
                <a:spcAft>
                  <a:spcPts val="0"/>
                </a:spcAft>
                <a:buClr>
                  <a:srgbClr val="858585"/>
                </a:buClr>
                <a:buSzPts val="1300"/>
                <a:buFont typeface="Roboto"/>
                <a:buChar char="●"/>
              </a:pPr>
              <a:r>
                <a:rPr lang="en-US" sz="1300">
                  <a:solidFill>
                    <a:srgbClr val="858585"/>
                  </a:solidFill>
                  <a:latin typeface="Roboto"/>
                  <a:ea typeface="Roboto"/>
                  <a:cs typeface="Roboto"/>
                  <a:sym typeface="Roboto"/>
                </a:rPr>
                <a:t>system development </a:t>
              </a:r>
              <a:endParaRPr sz="1300">
                <a:solidFill>
                  <a:srgbClr val="858585"/>
                </a:solidFill>
                <a:latin typeface="Roboto"/>
                <a:ea typeface="Roboto"/>
                <a:cs typeface="Roboto"/>
                <a:sym typeface="Roboto"/>
              </a:endParaRPr>
            </a:p>
          </p:txBody>
        </p:sp>
        <p:cxnSp>
          <p:nvCxnSpPr>
            <p:cNvPr id="270" name="Google Shape;270;g111c4634a84_1_277"/>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71" name="Google Shape;271;g111c4634a84_1_277"/>
            <p:cNvSpPr/>
            <p:nvPr/>
          </p:nvSpPr>
          <p:spPr>
            <a:xfrm flipH="1">
              <a:off x="1083025" y="2306625"/>
              <a:ext cx="1834800" cy="1434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72" name="Google Shape;272;g111c4634a84_1_277"/>
            <p:cNvSpPr/>
            <p:nvPr/>
          </p:nvSpPr>
          <p:spPr>
            <a:xfrm>
              <a:off x="1083125" y="2460449"/>
              <a:ext cx="1834800" cy="1434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U Colors">
      <a:dk1>
        <a:srgbClr val="3F403F"/>
      </a:dk1>
      <a:lt1>
        <a:srgbClr val="FFFFFF"/>
      </a:lt1>
      <a:dk2>
        <a:srgbClr val="F76900"/>
      </a:dk2>
      <a:lt2>
        <a:srgbClr val="ADB3B8"/>
      </a:lt2>
      <a:accent1>
        <a:srgbClr val="000E54"/>
      </a:accent1>
      <a:accent2>
        <a:srgbClr val="FF431B"/>
      </a:accent2>
      <a:accent3>
        <a:srgbClr val="1D7E74"/>
      </a:accent3>
      <a:accent4>
        <a:srgbClr val="203299"/>
      </a:accent4>
      <a:accent5>
        <a:srgbClr val="2B72D7"/>
      </a:accent5>
      <a:accent6>
        <a:srgbClr val="F76900"/>
      </a:accent6>
      <a:hlink>
        <a:srgbClr val="D74100"/>
      </a:hlink>
      <a:folHlink>
        <a:srgbClr val="D74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2020-11-02T19:24:15Z</dcterms:created>
  <dc:creator>Holli Kubly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0x010100F3A51B13207D24479F6888B9D090FD09</vt:lpwstr>
  </property>
</Properties>
</file>