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5"/>
    <p:sldMasterId id="2147483654" r:id="rId6"/>
    <p:sldMasterId id="2147483666" r:id="rId7"/>
    <p:sldMasterId id="2147483662" r:id="rId8"/>
    <p:sldMasterId id="2147483676" r:id="rId9"/>
    <p:sldMasterId id="2147483648" r:id="rId10"/>
    <p:sldMasterId id="2147483746" r:id="rId11"/>
  </p:sldMasterIdLst>
  <p:notesMasterIdLst>
    <p:notesMasterId r:id="rId57"/>
  </p:notesMasterIdLst>
  <p:sldIdLst>
    <p:sldId id="256" r:id="rId12"/>
    <p:sldId id="283" r:id="rId13"/>
    <p:sldId id="258" r:id="rId14"/>
    <p:sldId id="259" r:id="rId15"/>
    <p:sldId id="294" r:id="rId16"/>
    <p:sldId id="295" r:id="rId17"/>
    <p:sldId id="296" r:id="rId18"/>
    <p:sldId id="297" r:id="rId19"/>
    <p:sldId id="298" r:id="rId20"/>
    <p:sldId id="299" r:id="rId21"/>
    <p:sldId id="260" r:id="rId22"/>
    <p:sldId id="316"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261" r:id="rId37"/>
    <p:sldId id="271" r:id="rId38"/>
    <p:sldId id="262" r:id="rId39"/>
    <p:sldId id="279" r:id="rId40"/>
    <p:sldId id="275" r:id="rId41"/>
    <p:sldId id="273" r:id="rId42"/>
    <p:sldId id="274" r:id="rId43"/>
    <p:sldId id="276" r:id="rId44"/>
    <p:sldId id="272" r:id="rId45"/>
    <p:sldId id="280" r:id="rId46"/>
    <p:sldId id="281" r:id="rId47"/>
    <p:sldId id="277" r:id="rId48"/>
    <p:sldId id="285" r:id="rId49"/>
    <p:sldId id="278" r:id="rId50"/>
    <p:sldId id="286" r:id="rId51"/>
    <p:sldId id="269" r:id="rId52"/>
    <p:sldId id="270" r:id="rId53"/>
    <p:sldId id="315" r:id="rId54"/>
    <p:sldId id="287" r:id="rId55"/>
    <p:sldId id="284" r:id="rId5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fKqFzs5fiVy9XFW3DjsmNhEWD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57" d="100"/>
          <a:sy n="57" d="100"/>
        </p:scale>
        <p:origin x="268" y="52"/>
      </p:cViewPr>
      <p:guideLst/>
    </p:cSldViewPr>
  </p:slideViewPr>
  <p:outlineViewPr>
    <p:cViewPr>
      <p:scale>
        <a:sx n="33" d="100"/>
        <a:sy n="33" d="100"/>
      </p:scale>
      <p:origin x="0" y="-15892"/>
    </p:cViewPr>
  </p:outlineViewPr>
  <p:notesTextViewPr>
    <p:cViewPr>
      <p:scale>
        <a:sx n="1" d="1"/>
        <a:sy n="1" d="1"/>
      </p:scale>
      <p:origin x="0" y="0"/>
    </p:cViewPr>
  </p:notesTextViewPr>
  <p:notesViewPr>
    <p:cSldViewPr snapToGrid="0">
      <p:cViewPr varScale="1">
        <p:scale>
          <a:sx n="81" d="100"/>
          <a:sy n="81" d="100"/>
        </p:scale>
        <p:origin x="40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customschemas.google.com/relationships/presentationmetadata" Target="metadata"/><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4.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10" Type="http://schemas.openxmlformats.org/officeDocument/2006/relationships/slideMaster" Target="slideMasters/slideMaster6.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1DACC-088C-47AC-85A7-25C1AC672036}"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FCC3E14-A2ED-4F96-8789-F5EA79E2281E}">
      <dgm:prSet/>
      <dgm:spPr/>
      <dgm:t>
        <a:bodyPr/>
        <a:lstStyle/>
        <a:p>
          <a:pPr>
            <a:defRPr cap="all"/>
          </a:pPr>
          <a:r>
            <a:rPr lang="en-US" dirty="0"/>
            <a:t>Online library catalog</a:t>
          </a:r>
        </a:p>
      </dgm:t>
      <dgm:extLst>
        <a:ext uri="{E40237B7-FDA0-4F09-8148-C483321AD2D9}">
          <dgm14:cNvPr xmlns:dgm14="http://schemas.microsoft.com/office/drawing/2010/diagram" id="0" name="" descr="Online library catalog&#10;&#10;Interlibrary Loan webpage (additional policy/contact information)&#10;&#10;Online ordering forms (where available) &#10;"/>
        </a:ext>
      </dgm:extLst>
    </dgm:pt>
    <dgm:pt modelId="{96903D0B-3E1D-410E-84FA-979B713895A9}" type="parTrans" cxnId="{B37EB989-60D1-48FD-89D1-A6B60C2EDAB5}">
      <dgm:prSet/>
      <dgm:spPr/>
      <dgm:t>
        <a:bodyPr/>
        <a:lstStyle/>
        <a:p>
          <a:endParaRPr lang="en-US"/>
        </a:p>
      </dgm:t>
    </dgm:pt>
    <dgm:pt modelId="{392AE425-4BEE-44FA-843F-C395CEB51127}" type="sibTrans" cxnId="{B37EB989-60D1-48FD-89D1-A6B60C2EDAB5}">
      <dgm:prSet/>
      <dgm:spPr/>
      <dgm:t>
        <a:bodyPr/>
        <a:lstStyle/>
        <a:p>
          <a:endParaRPr lang="en-US"/>
        </a:p>
      </dgm:t>
    </dgm:pt>
    <dgm:pt modelId="{672ACD6D-432B-45B4-A631-28A056B50E99}">
      <dgm:prSet/>
      <dgm:spPr/>
      <dgm:t>
        <a:bodyPr/>
        <a:lstStyle/>
        <a:p>
          <a:pPr>
            <a:defRPr cap="all"/>
          </a:pPr>
          <a:r>
            <a:rPr lang="en-US" dirty="0"/>
            <a:t>Interlibrary Loan webpage (additional policy/contact information)</a:t>
          </a:r>
        </a:p>
      </dgm:t>
      <dgm:extLst>
        <a:ext uri="{E40237B7-FDA0-4F09-8148-C483321AD2D9}">
          <dgm14:cNvPr xmlns:dgm14="http://schemas.microsoft.com/office/drawing/2010/diagram" id="0" name="" descr="Online library catalog&#10;&#10;Interlibrary Loan webpage (additional policy/contact information)&#10;&#10;Online ordering forms (where available) &#10;"/>
        </a:ext>
      </dgm:extLst>
    </dgm:pt>
    <dgm:pt modelId="{CEAEE96F-BBBC-4122-AE29-8473E85C9E8F}" type="parTrans" cxnId="{BCB4B7C0-5590-446A-82E2-71C63238985E}">
      <dgm:prSet/>
      <dgm:spPr/>
      <dgm:t>
        <a:bodyPr/>
        <a:lstStyle/>
        <a:p>
          <a:endParaRPr lang="en-US"/>
        </a:p>
      </dgm:t>
    </dgm:pt>
    <dgm:pt modelId="{48BC667F-F974-4122-B2D9-87E1A2FD6549}" type="sibTrans" cxnId="{BCB4B7C0-5590-446A-82E2-71C63238985E}">
      <dgm:prSet/>
      <dgm:spPr/>
      <dgm:t>
        <a:bodyPr/>
        <a:lstStyle/>
        <a:p>
          <a:endParaRPr lang="en-US"/>
        </a:p>
      </dgm:t>
    </dgm:pt>
    <dgm:pt modelId="{DADE9A3B-903E-44EA-905F-A67AF511EEE4}">
      <dgm:prSet/>
      <dgm:spPr/>
      <dgm:t>
        <a:bodyPr/>
        <a:lstStyle/>
        <a:p>
          <a:pPr>
            <a:defRPr cap="all"/>
          </a:pPr>
          <a:r>
            <a:rPr lang="en-US" dirty="0"/>
            <a:t>Online ordering forms (where available) </a:t>
          </a:r>
        </a:p>
      </dgm:t>
      <dgm:extLst>
        <a:ext uri="{E40237B7-FDA0-4F09-8148-C483321AD2D9}">
          <dgm14:cNvPr xmlns:dgm14="http://schemas.microsoft.com/office/drawing/2010/diagram" id="0" name="" descr="Online library catalog&#10;&#10;Interlibrary Loan webpage (additional policy/contact information)&#10;&#10;Online ordering forms (where available) &#10;"/>
        </a:ext>
      </dgm:extLst>
    </dgm:pt>
    <dgm:pt modelId="{7D6B2C7B-7AD5-4131-B4BB-0BBBBC4F3A47}" type="parTrans" cxnId="{1C9DC243-EE70-4161-94D5-6B00DE6915C3}">
      <dgm:prSet/>
      <dgm:spPr/>
      <dgm:t>
        <a:bodyPr/>
        <a:lstStyle/>
        <a:p>
          <a:endParaRPr lang="en-US"/>
        </a:p>
      </dgm:t>
    </dgm:pt>
    <dgm:pt modelId="{EA9C44BB-EBF1-4CAE-976F-362F00B01A13}" type="sibTrans" cxnId="{1C9DC243-EE70-4161-94D5-6B00DE6915C3}">
      <dgm:prSet/>
      <dgm:spPr/>
      <dgm:t>
        <a:bodyPr/>
        <a:lstStyle/>
        <a:p>
          <a:endParaRPr lang="en-US"/>
        </a:p>
      </dgm:t>
    </dgm:pt>
    <dgm:pt modelId="{49599BEF-16DD-409E-A82F-1BFDF704D2D8}" type="pres">
      <dgm:prSet presAssocID="{5581DACC-088C-47AC-85A7-25C1AC672036}" presName="root" presStyleCnt="0">
        <dgm:presLayoutVars>
          <dgm:dir/>
          <dgm:resizeHandles val="exact"/>
        </dgm:presLayoutVars>
      </dgm:prSet>
      <dgm:spPr/>
    </dgm:pt>
    <dgm:pt modelId="{A858F7CA-0B74-4787-B836-3AD330A4EA07}" type="pres">
      <dgm:prSet presAssocID="{3FCC3E14-A2ED-4F96-8789-F5EA79E2281E}" presName="compNode" presStyleCnt="0"/>
      <dgm:spPr/>
    </dgm:pt>
    <dgm:pt modelId="{D6E5F71B-505E-4843-A653-4A11BECB43BA}" type="pres">
      <dgm:prSet presAssocID="{3FCC3E14-A2ED-4F96-8789-F5EA79E2281E}" presName="iconBgRect" presStyleLbl="bgShp" presStyleIdx="0" presStyleCnt="3"/>
      <dgm:spPr/>
    </dgm:pt>
    <dgm:pt modelId="{9914DEE2-736D-45D3-8049-A1489D0433F8}" type="pres">
      <dgm:prSet presAssocID="{3FCC3E14-A2ED-4F96-8789-F5EA79E2281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1B70056-1384-4150-8986-0DB6A03881B3}" type="pres">
      <dgm:prSet presAssocID="{3FCC3E14-A2ED-4F96-8789-F5EA79E2281E}" presName="spaceRect" presStyleCnt="0"/>
      <dgm:spPr/>
    </dgm:pt>
    <dgm:pt modelId="{7336F6C9-2C42-4EBC-9C00-679714635D0C}" type="pres">
      <dgm:prSet presAssocID="{3FCC3E14-A2ED-4F96-8789-F5EA79E2281E}" presName="textRect" presStyleLbl="revTx" presStyleIdx="0" presStyleCnt="3">
        <dgm:presLayoutVars>
          <dgm:chMax val="1"/>
          <dgm:chPref val="1"/>
        </dgm:presLayoutVars>
      </dgm:prSet>
      <dgm:spPr/>
    </dgm:pt>
    <dgm:pt modelId="{5602482A-171A-4D70-839E-CD776C4DDB8D}" type="pres">
      <dgm:prSet presAssocID="{392AE425-4BEE-44FA-843F-C395CEB51127}" presName="sibTrans" presStyleCnt="0"/>
      <dgm:spPr/>
    </dgm:pt>
    <dgm:pt modelId="{96495577-D633-453F-9206-B78DCDEC8F77}" type="pres">
      <dgm:prSet presAssocID="{672ACD6D-432B-45B4-A631-28A056B50E99}" presName="compNode" presStyleCnt="0"/>
      <dgm:spPr/>
    </dgm:pt>
    <dgm:pt modelId="{5FA12FEC-0553-4AA6-96BB-FAE6689FA544}" type="pres">
      <dgm:prSet presAssocID="{672ACD6D-432B-45B4-A631-28A056B50E99}" presName="iconBgRect" presStyleLbl="bgShp" presStyleIdx="1" presStyleCnt="3"/>
      <dgm:spPr/>
    </dgm:pt>
    <dgm:pt modelId="{6832DE02-8F41-47E4-AF54-B44C69704DCE}" type="pres">
      <dgm:prSet presAssocID="{672ACD6D-432B-45B4-A631-28A056B50E9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41CFCD13-2E21-4C30-85B9-9F781D5DE005}" type="pres">
      <dgm:prSet presAssocID="{672ACD6D-432B-45B4-A631-28A056B50E99}" presName="spaceRect" presStyleCnt="0"/>
      <dgm:spPr/>
    </dgm:pt>
    <dgm:pt modelId="{026E7A4F-9B9F-4EFC-83F6-2B488E4DA3DC}" type="pres">
      <dgm:prSet presAssocID="{672ACD6D-432B-45B4-A631-28A056B50E99}" presName="textRect" presStyleLbl="revTx" presStyleIdx="1" presStyleCnt="3">
        <dgm:presLayoutVars>
          <dgm:chMax val="1"/>
          <dgm:chPref val="1"/>
        </dgm:presLayoutVars>
      </dgm:prSet>
      <dgm:spPr/>
    </dgm:pt>
    <dgm:pt modelId="{D0C73791-9211-4AF8-B976-864491EF1A20}" type="pres">
      <dgm:prSet presAssocID="{48BC667F-F974-4122-B2D9-87E1A2FD6549}" presName="sibTrans" presStyleCnt="0"/>
      <dgm:spPr/>
    </dgm:pt>
    <dgm:pt modelId="{FE3FC27E-A44E-4131-B512-F05B651C5A7A}" type="pres">
      <dgm:prSet presAssocID="{DADE9A3B-903E-44EA-905F-A67AF511EEE4}" presName="compNode" presStyleCnt="0"/>
      <dgm:spPr/>
    </dgm:pt>
    <dgm:pt modelId="{BBB30F6D-29BF-4D53-94E1-CA97DE03F664}" type="pres">
      <dgm:prSet presAssocID="{DADE9A3B-903E-44EA-905F-A67AF511EEE4}" presName="iconBgRect" presStyleLbl="bgShp" presStyleIdx="2" presStyleCnt="3"/>
      <dgm:spPr/>
    </dgm:pt>
    <dgm:pt modelId="{8B17A46D-ACC6-4BA1-8BB9-E2A03905B7F8}" type="pres">
      <dgm:prSet presAssocID="{DADE9A3B-903E-44EA-905F-A67AF511EEE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opping cart"/>
        </a:ext>
      </dgm:extLst>
    </dgm:pt>
    <dgm:pt modelId="{96F329C9-7158-498D-9CED-633839E4C009}" type="pres">
      <dgm:prSet presAssocID="{DADE9A3B-903E-44EA-905F-A67AF511EEE4}" presName="spaceRect" presStyleCnt="0"/>
      <dgm:spPr/>
    </dgm:pt>
    <dgm:pt modelId="{BD992786-F8FC-41E6-92DD-0425AF009CD1}" type="pres">
      <dgm:prSet presAssocID="{DADE9A3B-903E-44EA-905F-A67AF511EEE4}" presName="textRect" presStyleLbl="revTx" presStyleIdx="2" presStyleCnt="3">
        <dgm:presLayoutVars>
          <dgm:chMax val="1"/>
          <dgm:chPref val="1"/>
        </dgm:presLayoutVars>
      </dgm:prSet>
      <dgm:spPr/>
    </dgm:pt>
  </dgm:ptLst>
  <dgm:cxnLst>
    <dgm:cxn modelId="{1C9DC243-EE70-4161-94D5-6B00DE6915C3}" srcId="{5581DACC-088C-47AC-85A7-25C1AC672036}" destId="{DADE9A3B-903E-44EA-905F-A67AF511EEE4}" srcOrd="2" destOrd="0" parTransId="{7D6B2C7B-7AD5-4131-B4BB-0BBBBC4F3A47}" sibTransId="{EA9C44BB-EBF1-4CAE-976F-362F00B01A13}"/>
    <dgm:cxn modelId="{B37EB989-60D1-48FD-89D1-A6B60C2EDAB5}" srcId="{5581DACC-088C-47AC-85A7-25C1AC672036}" destId="{3FCC3E14-A2ED-4F96-8789-F5EA79E2281E}" srcOrd="0" destOrd="0" parTransId="{96903D0B-3E1D-410E-84FA-979B713895A9}" sibTransId="{392AE425-4BEE-44FA-843F-C395CEB51127}"/>
    <dgm:cxn modelId="{AEDCEF8A-0ABE-421E-B508-8217B5D5B0FD}" type="presOf" srcId="{3FCC3E14-A2ED-4F96-8789-F5EA79E2281E}" destId="{7336F6C9-2C42-4EBC-9C00-679714635D0C}" srcOrd="0" destOrd="0" presId="urn:microsoft.com/office/officeart/2018/5/layout/IconCircleLabelList"/>
    <dgm:cxn modelId="{8D7081BE-9A14-4ED0-84DD-1C36F9FFFC30}" type="presOf" srcId="{DADE9A3B-903E-44EA-905F-A67AF511EEE4}" destId="{BD992786-F8FC-41E6-92DD-0425AF009CD1}" srcOrd="0" destOrd="0" presId="urn:microsoft.com/office/officeart/2018/5/layout/IconCircleLabelList"/>
    <dgm:cxn modelId="{BCB4B7C0-5590-446A-82E2-71C63238985E}" srcId="{5581DACC-088C-47AC-85A7-25C1AC672036}" destId="{672ACD6D-432B-45B4-A631-28A056B50E99}" srcOrd="1" destOrd="0" parTransId="{CEAEE96F-BBBC-4122-AE29-8473E85C9E8F}" sibTransId="{48BC667F-F974-4122-B2D9-87E1A2FD6549}"/>
    <dgm:cxn modelId="{7D9A82D5-1B95-42F5-9550-0D3A53E2D796}" type="presOf" srcId="{672ACD6D-432B-45B4-A631-28A056B50E99}" destId="{026E7A4F-9B9F-4EFC-83F6-2B488E4DA3DC}" srcOrd="0" destOrd="0" presId="urn:microsoft.com/office/officeart/2018/5/layout/IconCircleLabelList"/>
    <dgm:cxn modelId="{D0E636E6-7B59-42F9-8B0A-2CF85487FF0E}" type="presOf" srcId="{5581DACC-088C-47AC-85A7-25C1AC672036}" destId="{49599BEF-16DD-409E-A82F-1BFDF704D2D8}" srcOrd="0" destOrd="0" presId="urn:microsoft.com/office/officeart/2018/5/layout/IconCircleLabelList"/>
    <dgm:cxn modelId="{08173309-9B25-4DD6-BEE2-84850268487B}" type="presParOf" srcId="{49599BEF-16DD-409E-A82F-1BFDF704D2D8}" destId="{A858F7CA-0B74-4787-B836-3AD330A4EA07}" srcOrd="0" destOrd="0" presId="urn:microsoft.com/office/officeart/2018/5/layout/IconCircleLabelList"/>
    <dgm:cxn modelId="{F8580E85-F625-4AC2-8501-A99CF1AEB50A}" type="presParOf" srcId="{A858F7CA-0B74-4787-B836-3AD330A4EA07}" destId="{D6E5F71B-505E-4843-A653-4A11BECB43BA}" srcOrd="0" destOrd="0" presId="urn:microsoft.com/office/officeart/2018/5/layout/IconCircleLabelList"/>
    <dgm:cxn modelId="{EE486997-1E0D-48DC-BFF2-0C146016D6E9}" type="presParOf" srcId="{A858F7CA-0B74-4787-B836-3AD330A4EA07}" destId="{9914DEE2-736D-45D3-8049-A1489D0433F8}" srcOrd="1" destOrd="0" presId="urn:microsoft.com/office/officeart/2018/5/layout/IconCircleLabelList"/>
    <dgm:cxn modelId="{A27D2A68-92C1-415E-82F8-F074544AE0EC}" type="presParOf" srcId="{A858F7CA-0B74-4787-B836-3AD330A4EA07}" destId="{71B70056-1384-4150-8986-0DB6A03881B3}" srcOrd="2" destOrd="0" presId="urn:microsoft.com/office/officeart/2018/5/layout/IconCircleLabelList"/>
    <dgm:cxn modelId="{3F08A512-B841-4171-93A8-FB0227A670D6}" type="presParOf" srcId="{A858F7CA-0B74-4787-B836-3AD330A4EA07}" destId="{7336F6C9-2C42-4EBC-9C00-679714635D0C}" srcOrd="3" destOrd="0" presId="urn:microsoft.com/office/officeart/2018/5/layout/IconCircleLabelList"/>
    <dgm:cxn modelId="{6C91CEA3-1CEE-4981-BFCB-367306A25AAD}" type="presParOf" srcId="{49599BEF-16DD-409E-A82F-1BFDF704D2D8}" destId="{5602482A-171A-4D70-839E-CD776C4DDB8D}" srcOrd="1" destOrd="0" presId="urn:microsoft.com/office/officeart/2018/5/layout/IconCircleLabelList"/>
    <dgm:cxn modelId="{1DDA528A-6ED4-4025-B8A5-C83BAB966E4A}" type="presParOf" srcId="{49599BEF-16DD-409E-A82F-1BFDF704D2D8}" destId="{96495577-D633-453F-9206-B78DCDEC8F77}" srcOrd="2" destOrd="0" presId="urn:microsoft.com/office/officeart/2018/5/layout/IconCircleLabelList"/>
    <dgm:cxn modelId="{2FB5A61D-92D3-4AE9-836A-6AA2EBE849F6}" type="presParOf" srcId="{96495577-D633-453F-9206-B78DCDEC8F77}" destId="{5FA12FEC-0553-4AA6-96BB-FAE6689FA544}" srcOrd="0" destOrd="0" presId="urn:microsoft.com/office/officeart/2018/5/layout/IconCircleLabelList"/>
    <dgm:cxn modelId="{CABE2595-CE3C-47CD-B3B0-A4F250B3D998}" type="presParOf" srcId="{96495577-D633-453F-9206-B78DCDEC8F77}" destId="{6832DE02-8F41-47E4-AF54-B44C69704DCE}" srcOrd="1" destOrd="0" presId="urn:microsoft.com/office/officeart/2018/5/layout/IconCircleLabelList"/>
    <dgm:cxn modelId="{AD96FFD8-6270-4766-B426-DA374E97F8E6}" type="presParOf" srcId="{96495577-D633-453F-9206-B78DCDEC8F77}" destId="{41CFCD13-2E21-4C30-85B9-9F781D5DE005}" srcOrd="2" destOrd="0" presId="urn:microsoft.com/office/officeart/2018/5/layout/IconCircleLabelList"/>
    <dgm:cxn modelId="{3EFEF803-9790-436F-896C-0851328E103E}" type="presParOf" srcId="{96495577-D633-453F-9206-B78DCDEC8F77}" destId="{026E7A4F-9B9F-4EFC-83F6-2B488E4DA3DC}" srcOrd="3" destOrd="0" presId="urn:microsoft.com/office/officeart/2018/5/layout/IconCircleLabelList"/>
    <dgm:cxn modelId="{30CBEA53-BBFB-4270-9202-F598618B2A83}" type="presParOf" srcId="{49599BEF-16DD-409E-A82F-1BFDF704D2D8}" destId="{D0C73791-9211-4AF8-B976-864491EF1A20}" srcOrd="3" destOrd="0" presId="urn:microsoft.com/office/officeart/2018/5/layout/IconCircleLabelList"/>
    <dgm:cxn modelId="{79B84DF5-ED01-4F9B-AF9B-F907975D735C}" type="presParOf" srcId="{49599BEF-16DD-409E-A82F-1BFDF704D2D8}" destId="{FE3FC27E-A44E-4131-B512-F05B651C5A7A}" srcOrd="4" destOrd="0" presId="urn:microsoft.com/office/officeart/2018/5/layout/IconCircleLabelList"/>
    <dgm:cxn modelId="{17DB0809-17A5-45BB-8746-2175322C5EEF}" type="presParOf" srcId="{FE3FC27E-A44E-4131-B512-F05B651C5A7A}" destId="{BBB30F6D-29BF-4D53-94E1-CA97DE03F664}" srcOrd="0" destOrd="0" presId="urn:microsoft.com/office/officeart/2018/5/layout/IconCircleLabelList"/>
    <dgm:cxn modelId="{4EA21F34-DEE4-4478-8C19-6E9B6AB18812}" type="presParOf" srcId="{FE3FC27E-A44E-4131-B512-F05B651C5A7A}" destId="{8B17A46D-ACC6-4BA1-8BB9-E2A03905B7F8}" srcOrd="1" destOrd="0" presId="urn:microsoft.com/office/officeart/2018/5/layout/IconCircleLabelList"/>
    <dgm:cxn modelId="{6FD584F9-528A-453A-A215-4711EF8DE4ED}" type="presParOf" srcId="{FE3FC27E-A44E-4131-B512-F05B651C5A7A}" destId="{96F329C9-7158-498D-9CED-633839E4C009}" srcOrd="2" destOrd="0" presId="urn:microsoft.com/office/officeart/2018/5/layout/IconCircleLabelList"/>
    <dgm:cxn modelId="{264FA309-AF2E-490F-AAC3-301365FA085D}" type="presParOf" srcId="{FE3FC27E-A44E-4131-B512-F05B651C5A7A}" destId="{BD992786-F8FC-41E6-92DD-0425AF009CD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E76903-E9FB-41B4-B50D-28543E7A798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09144C5-D8EC-4A30-86B7-CA9C7FB971BD}">
      <dgm:prSet/>
      <dgm:spPr/>
      <dgm:t>
        <a:bodyPr/>
        <a:lstStyle/>
        <a:p>
          <a:r>
            <a:rPr lang="en-US" dirty="0"/>
            <a:t>Line by line translation</a:t>
          </a:r>
        </a:p>
      </dgm:t>
      <dgm:extLst>
        <a:ext uri="{E40237B7-FDA0-4F09-8148-C483321AD2D9}">
          <dgm14:cNvPr xmlns:dgm14="http://schemas.microsoft.com/office/drawing/2010/diagram" id="0" name="" descr="Line by line translation&#10;Can copy and then edit for local use&#10;Can have separate Loan and Copy request templates&#10;Created in collaboration with language experts, familiar with library terminology&#10;Always looking to add new languages!&#10;"/>
        </a:ext>
      </dgm:extLst>
    </dgm:pt>
    <dgm:pt modelId="{A2CB0C86-49C4-4010-A5C6-4D4A1EBA5BE6}" type="parTrans" cxnId="{83043704-D6E7-43D2-932A-1F8B381B40B6}">
      <dgm:prSet/>
      <dgm:spPr/>
      <dgm:t>
        <a:bodyPr/>
        <a:lstStyle/>
        <a:p>
          <a:endParaRPr lang="en-US"/>
        </a:p>
      </dgm:t>
    </dgm:pt>
    <dgm:pt modelId="{1E2BCBF9-248A-4D80-9C56-D4AEE62F8043}" type="sibTrans" cxnId="{83043704-D6E7-43D2-932A-1F8B381B40B6}">
      <dgm:prSet/>
      <dgm:spPr/>
      <dgm:t>
        <a:bodyPr/>
        <a:lstStyle/>
        <a:p>
          <a:endParaRPr lang="en-US"/>
        </a:p>
      </dgm:t>
    </dgm:pt>
    <dgm:pt modelId="{E2A7BD23-531A-4C92-B834-06542D8A910B}">
      <dgm:prSet/>
      <dgm:spPr/>
      <dgm:t>
        <a:bodyPr/>
        <a:lstStyle/>
        <a:p>
          <a:r>
            <a:rPr lang="en-US" dirty="0"/>
            <a:t>Can copy and then edit for local use</a:t>
          </a:r>
        </a:p>
      </dgm:t>
      <dgm:extLst>
        <a:ext uri="{E40237B7-FDA0-4F09-8148-C483321AD2D9}">
          <dgm14:cNvPr xmlns:dgm14="http://schemas.microsoft.com/office/drawing/2010/diagram" id="0" name="" descr="Line by line translation&#10;Can copy and then edit for local use&#10;Can have separate Loan and Copy request templates&#10;Created in collaboration with language experts, familiar with library terminology&#10;Always looking to add new languages!&#10;"/>
        </a:ext>
      </dgm:extLst>
    </dgm:pt>
    <dgm:pt modelId="{D37C78D8-69EA-4F51-8924-0814E3770FDA}" type="parTrans" cxnId="{EC902D0D-1693-415F-B88D-45DD2255A639}">
      <dgm:prSet/>
      <dgm:spPr/>
      <dgm:t>
        <a:bodyPr/>
        <a:lstStyle/>
        <a:p>
          <a:endParaRPr lang="en-US"/>
        </a:p>
      </dgm:t>
    </dgm:pt>
    <dgm:pt modelId="{A63C57AE-D60A-4464-8BBD-7C06768F7A95}" type="sibTrans" cxnId="{EC902D0D-1693-415F-B88D-45DD2255A639}">
      <dgm:prSet/>
      <dgm:spPr/>
      <dgm:t>
        <a:bodyPr/>
        <a:lstStyle/>
        <a:p>
          <a:endParaRPr lang="en-US"/>
        </a:p>
      </dgm:t>
    </dgm:pt>
    <dgm:pt modelId="{AD4DCBE7-0F88-454D-9498-690C175B4CC9}">
      <dgm:prSet/>
      <dgm:spPr/>
      <dgm:t>
        <a:bodyPr/>
        <a:lstStyle/>
        <a:p>
          <a:r>
            <a:rPr lang="en-US" dirty="0"/>
            <a:t>Can have separate Loan and Copy request templates</a:t>
          </a:r>
        </a:p>
      </dgm:t>
      <dgm:extLst>
        <a:ext uri="{E40237B7-FDA0-4F09-8148-C483321AD2D9}">
          <dgm14:cNvPr xmlns:dgm14="http://schemas.microsoft.com/office/drawing/2010/diagram" id="0" name="" descr="Line by line translation&#10;Can copy and then edit for local use&#10;Can have separate Loan and Copy request templates&#10;Created in collaboration with language experts, familiar with library terminology&#10;Always looking to add new languages!&#10;"/>
        </a:ext>
      </dgm:extLst>
    </dgm:pt>
    <dgm:pt modelId="{D0573D0D-78C6-41F4-A3DD-282D2409FA5D}" type="parTrans" cxnId="{2BD6B379-02BD-4402-8687-71EA83DB658F}">
      <dgm:prSet/>
      <dgm:spPr/>
      <dgm:t>
        <a:bodyPr/>
        <a:lstStyle/>
        <a:p>
          <a:endParaRPr lang="en-US"/>
        </a:p>
      </dgm:t>
    </dgm:pt>
    <dgm:pt modelId="{D80AC595-B463-4565-8CCF-AA55E6FF4960}" type="sibTrans" cxnId="{2BD6B379-02BD-4402-8687-71EA83DB658F}">
      <dgm:prSet/>
      <dgm:spPr/>
      <dgm:t>
        <a:bodyPr/>
        <a:lstStyle/>
        <a:p>
          <a:endParaRPr lang="en-US"/>
        </a:p>
      </dgm:t>
    </dgm:pt>
    <dgm:pt modelId="{6EB96E9A-506D-4646-B6DE-53D9AD7B10D0}">
      <dgm:prSet/>
      <dgm:spPr/>
      <dgm:t>
        <a:bodyPr/>
        <a:lstStyle/>
        <a:p>
          <a:r>
            <a:rPr lang="en-US" dirty="0"/>
            <a:t>Created in collaboration with language experts, familiar with library terminology</a:t>
          </a:r>
        </a:p>
      </dgm:t>
      <dgm:extLst>
        <a:ext uri="{E40237B7-FDA0-4F09-8148-C483321AD2D9}">
          <dgm14:cNvPr xmlns:dgm14="http://schemas.microsoft.com/office/drawing/2010/diagram" id="0" name="" descr="Line by line translation&#10;Can copy and then edit for local use&#10;Can have separate Loan and Copy request templates&#10;Created in collaboration with language experts, familiar with library terminology&#10;Always looking to add new languages!&#10;"/>
        </a:ext>
      </dgm:extLst>
    </dgm:pt>
    <dgm:pt modelId="{368EA6B9-18DF-49D7-8CCC-716DC4B6DBDB}" type="parTrans" cxnId="{0D358326-3829-41D3-842A-FD9E46017AEE}">
      <dgm:prSet/>
      <dgm:spPr/>
      <dgm:t>
        <a:bodyPr/>
        <a:lstStyle/>
        <a:p>
          <a:endParaRPr lang="en-US"/>
        </a:p>
      </dgm:t>
    </dgm:pt>
    <dgm:pt modelId="{41A7BB2C-237F-4F15-B30D-FD8127F36921}" type="sibTrans" cxnId="{0D358326-3829-41D3-842A-FD9E46017AEE}">
      <dgm:prSet/>
      <dgm:spPr/>
      <dgm:t>
        <a:bodyPr/>
        <a:lstStyle/>
        <a:p>
          <a:endParaRPr lang="en-US"/>
        </a:p>
      </dgm:t>
    </dgm:pt>
    <dgm:pt modelId="{184152E9-7B0E-4666-8040-21B596615E94}">
      <dgm:prSet/>
      <dgm:spPr/>
      <dgm:t>
        <a:bodyPr/>
        <a:lstStyle/>
        <a:p>
          <a:r>
            <a:rPr lang="en-US" dirty="0"/>
            <a:t>Always looking to add new languages!</a:t>
          </a:r>
        </a:p>
      </dgm:t>
      <dgm:extLst>
        <a:ext uri="{E40237B7-FDA0-4F09-8148-C483321AD2D9}">
          <dgm14:cNvPr xmlns:dgm14="http://schemas.microsoft.com/office/drawing/2010/diagram" id="0" name="" descr="Line by line translation&#10;Can copy and then edit for local use&#10;Can have separate Loan and Copy request templates&#10;Created in collaboration with language experts, familiar with library terminology&#10;Always looking to add new languages!&#10;"/>
        </a:ext>
      </dgm:extLst>
    </dgm:pt>
    <dgm:pt modelId="{1ABF32CE-8AC9-45A6-81E5-9498355DFCB3}" type="parTrans" cxnId="{6818E0C9-60B7-4D8F-A616-0B527EF9AF46}">
      <dgm:prSet/>
      <dgm:spPr/>
      <dgm:t>
        <a:bodyPr/>
        <a:lstStyle/>
        <a:p>
          <a:endParaRPr lang="en-US"/>
        </a:p>
      </dgm:t>
    </dgm:pt>
    <dgm:pt modelId="{713DA2E5-5654-4083-A84A-47551BE01850}" type="sibTrans" cxnId="{6818E0C9-60B7-4D8F-A616-0B527EF9AF46}">
      <dgm:prSet/>
      <dgm:spPr/>
      <dgm:t>
        <a:bodyPr/>
        <a:lstStyle/>
        <a:p>
          <a:endParaRPr lang="en-US"/>
        </a:p>
      </dgm:t>
    </dgm:pt>
    <dgm:pt modelId="{5CC193CF-8328-044C-806E-B4DEF47D222C}" type="pres">
      <dgm:prSet presAssocID="{7EE76903-E9FB-41B4-B50D-28543E7A7985}" presName="vert0" presStyleCnt="0">
        <dgm:presLayoutVars>
          <dgm:dir/>
          <dgm:animOne val="branch"/>
          <dgm:animLvl val="lvl"/>
        </dgm:presLayoutVars>
      </dgm:prSet>
      <dgm:spPr/>
    </dgm:pt>
    <dgm:pt modelId="{7BE4454E-5470-E142-A550-522FAD9082B4}" type="pres">
      <dgm:prSet presAssocID="{B09144C5-D8EC-4A30-86B7-CA9C7FB971BD}" presName="thickLine" presStyleLbl="alignNode1" presStyleIdx="0" presStyleCnt="5"/>
      <dgm:spPr/>
    </dgm:pt>
    <dgm:pt modelId="{47775C88-125A-6344-A4FE-5A6EF356B400}" type="pres">
      <dgm:prSet presAssocID="{B09144C5-D8EC-4A30-86B7-CA9C7FB971BD}" presName="horz1" presStyleCnt="0"/>
      <dgm:spPr/>
    </dgm:pt>
    <dgm:pt modelId="{21A41458-1312-AB48-9676-D6AE3D1CB84F}" type="pres">
      <dgm:prSet presAssocID="{B09144C5-D8EC-4A30-86B7-CA9C7FB971BD}" presName="tx1" presStyleLbl="revTx" presStyleIdx="0" presStyleCnt="5"/>
      <dgm:spPr/>
    </dgm:pt>
    <dgm:pt modelId="{2C4F6B84-8491-AC40-A875-9878A137B568}" type="pres">
      <dgm:prSet presAssocID="{B09144C5-D8EC-4A30-86B7-CA9C7FB971BD}" presName="vert1" presStyleCnt="0"/>
      <dgm:spPr/>
    </dgm:pt>
    <dgm:pt modelId="{77B1574D-35BC-4A4D-A274-489F99B5748D}" type="pres">
      <dgm:prSet presAssocID="{E2A7BD23-531A-4C92-B834-06542D8A910B}" presName="thickLine" presStyleLbl="alignNode1" presStyleIdx="1" presStyleCnt="5"/>
      <dgm:spPr/>
    </dgm:pt>
    <dgm:pt modelId="{274A9FD5-908E-2148-83A3-92E26B076A34}" type="pres">
      <dgm:prSet presAssocID="{E2A7BD23-531A-4C92-B834-06542D8A910B}" presName="horz1" presStyleCnt="0"/>
      <dgm:spPr/>
    </dgm:pt>
    <dgm:pt modelId="{74E65D29-DBC1-B448-86F7-3A97274D9927}" type="pres">
      <dgm:prSet presAssocID="{E2A7BD23-531A-4C92-B834-06542D8A910B}" presName="tx1" presStyleLbl="revTx" presStyleIdx="1" presStyleCnt="5"/>
      <dgm:spPr/>
    </dgm:pt>
    <dgm:pt modelId="{C3F89AE8-B1F2-064C-8B20-7BF933717217}" type="pres">
      <dgm:prSet presAssocID="{E2A7BD23-531A-4C92-B834-06542D8A910B}" presName="vert1" presStyleCnt="0"/>
      <dgm:spPr/>
    </dgm:pt>
    <dgm:pt modelId="{EDE0986D-E746-E242-99FD-F3C868DB3227}" type="pres">
      <dgm:prSet presAssocID="{AD4DCBE7-0F88-454D-9498-690C175B4CC9}" presName="thickLine" presStyleLbl="alignNode1" presStyleIdx="2" presStyleCnt="5"/>
      <dgm:spPr/>
    </dgm:pt>
    <dgm:pt modelId="{CD50B2DF-7224-EE4C-B124-AC19175A1044}" type="pres">
      <dgm:prSet presAssocID="{AD4DCBE7-0F88-454D-9498-690C175B4CC9}" presName="horz1" presStyleCnt="0"/>
      <dgm:spPr/>
    </dgm:pt>
    <dgm:pt modelId="{59D5FCE2-7849-604B-BD65-B0F0898D4E27}" type="pres">
      <dgm:prSet presAssocID="{AD4DCBE7-0F88-454D-9498-690C175B4CC9}" presName="tx1" presStyleLbl="revTx" presStyleIdx="2" presStyleCnt="5"/>
      <dgm:spPr/>
    </dgm:pt>
    <dgm:pt modelId="{7D3C0ECF-9477-8E44-8FD2-6096CA78DC41}" type="pres">
      <dgm:prSet presAssocID="{AD4DCBE7-0F88-454D-9498-690C175B4CC9}" presName="vert1" presStyleCnt="0"/>
      <dgm:spPr/>
    </dgm:pt>
    <dgm:pt modelId="{5A4DDD31-0AC5-5A4A-AF03-A47984FB789F}" type="pres">
      <dgm:prSet presAssocID="{6EB96E9A-506D-4646-B6DE-53D9AD7B10D0}" presName="thickLine" presStyleLbl="alignNode1" presStyleIdx="3" presStyleCnt="5"/>
      <dgm:spPr/>
    </dgm:pt>
    <dgm:pt modelId="{DD9C18FF-983C-544B-9BD7-300E5283666A}" type="pres">
      <dgm:prSet presAssocID="{6EB96E9A-506D-4646-B6DE-53D9AD7B10D0}" presName="horz1" presStyleCnt="0"/>
      <dgm:spPr/>
    </dgm:pt>
    <dgm:pt modelId="{FB53279D-D2B1-914E-8FD0-2AE61550CEA2}" type="pres">
      <dgm:prSet presAssocID="{6EB96E9A-506D-4646-B6DE-53D9AD7B10D0}" presName="tx1" presStyleLbl="revTx" presStyleIdx="3" presStyleCnt="5"/>
      <dgm:spPr/>
    </dgm:pt>
    <dgm:pt modelId="{30D72FEB-D66B-4A47-8D68-82BDA758FCE4}" type="pres">
      <dgm:prSet presAssocID="{6EB96E9A-506D-4646-B6DE-53D9AD7B10D0}" presName="vert1" presStyleCnt="0"/>
      <dgm:spPr/>
    </dgm:pt>
    <dgm:pt modelId="{768CE214-AA08-CB4A-BFBD-01769869929B}" type="pres">
      <dgm:prSet presAssocID="{184152E9-7B0E-4666-8040-21B596615E94}" presName="thickLine" presStyleLbl="alignNode1" presStyleIdx="4" presStyleCnt="5"/>
      <dgm:spPr/>
    </dgm:pt>
    <dgm:pt modelId="{B7867BA7-7C53-D24E-A329-9A1B5C3EE3A2}" type="pres">
      <dgm:prSet presAssocID="{184152E9-7B0E-4666-8040-21B596615E94}" presName="horz1" presStyleCnt="0"/>
      <dgm:spPr/>
    </dgm:pt>
    <dgm:pt modelId="{CC127602-FEBC-864B-9EDA-FCCA889412B1}" type="pres">
      <dgm:prSet presAssocID="{184152E9-7B0E-4666-8040-21B596615E94}" presName="tx1" presStyleLbl="revTx" presStyleIdx="4" presStyleCnt="5"/>
      <dgm:spPr/>
    </dgm:pt>
    <dgm:pt modelId="{36EB5EC0-2360-5D4C-9B69-4FB8B96E0031}" type="pres">
      <dgm:prSet presAssocID="{184152E9-7B0E-4666-8040-21B596615E94}" presName="vert1" presStyleCnt="0"/>
      <dgm:spPr/>
    </dgm:pt>
  </dgm:ptLst>
  <dgm:cxnLst>
    <dgm:cxn modelId="{83043704-D6E7-43D2-932A-1F8B381B40B6}" srcId="{7EE76903-E9FB-41B4-B50D-28543E7A7985}" destId="{B09144C5-D8EC-4A30-86B7-CA9C7FB971BD}" srcOrd="0" destOrd="0" parTransId="{A2CB0C86-49C4-4010-A5C6-4D4A1EBA5BE6}" sibTransId="{1E2BCBF9-248A-4D80-9C56-D4AEE62F8043}"/>
    <dgm:cxn modelId="{287BE609-446A-F941-9B5A-83D3FDA674B1}" type="presOf" srcId="{6EB96E9A-506D-4646-B6DE-53D9AD7B10D0}" destId="{FB53279D-D2B1-914E-8FD0-2AE61550CEA2}" srcOrd="0" destOrd="0" presId="urn:microsoft.com/office/officeart/2008/layout/LinedList"/>
    <dgm:cxn modelId="{EC902D0D-1693-415F-B88D-45DD2255A639}" srcId="{7EE76903-E9FB-41B4-B50D-28543E7A7985}" destId="{E2A7BD23-531A-4C92-B834-06542D8A910B}" srcOrd="1" destOrd="0" parTransId="{D37C78D8-69EA-4F51-8924-0814E3770FDA}" sibTransId="{A63C57AE-D60A-4464-8BBD-7C06768F7A95}"/>
    <dgm:cxn modelId="{0D358326-3829-41D3-842A-FD9E46017AEE}" srcId="{7EE76903-E9FB-41B4-B50D-28543E7A7985}" destId="{6EB96E9A-506D-4646-B6DE-53D9AD7B10D0}" srcOrd="3" destOrd="0" parTransId="{368EA6B9-18DF-49D7-8CCC-716DC4B6DBDB}" sibTransId="{41A7BB2C-237F-4F15-B30D-FD8127F36921}"/>
    <dgm:cxn modelId="{CFE99E26-F583-4F46-A851-43F15A740ADA}" type="presOf" srcId="{B09144C5-D8EC-4A30-86B7-CA9C7FB971BD}" destId="{21A41458-1312-AB48-9676-D6AE3D1CB84F}" srcOrd="0" destOrd="0" presId="urn:microsoft.com/office/officeart/2008/layout/LinedList"/>
    <dgm:cxn modelId="{2BD6B379-02BD-4402-8687-71EA83DB658F}" srcId="{7EE76903-E9FB-41B4-B50D-28543E7A7985}" destId="{AD4DCBE7-0F88-454D-9498-690C175B4CC9}" srcOrd="2" destOrd="0" parTransId="{D0573D0D-78C6-41F4-A3DD-282D2409FA5D}" sibTransId="{D80AC595-B463-4565-8CCF-AA55E6FF4960}"/>
    <dgm:cxn modelId="{DE3AA5AC-746F-9247-9144-1D746592454A}" type="presOf" srcId="{7EE76903-E9FB-41B4-B50D-28543E7A7985}" destId="{5CC193CF-8328-044C-806E-B4DEF47D222C}" srcOrd="0" destOrd="0" presId="urn:microsoft.com/office/officeart/2008/layout/LinedList"/>
    <dgm:cxn modelId="{E9538BB9-B546-1A46-A6A2-4E224966257A}" type="presOf" srcId="{184152E9-7B0E-4666-8040-21B596615E94}" destId="{CC127602-FEBC-864B-9EDA-FCCA889412B1}" srcOrd="0" destOrd="0" presId="urn:microsoft.com/office/officeart/2008/layout/LinedList"/>
    <dgm:cxn modelId="{6818E0C9-60B7-4D8F-A616-0B527EF9AF46}" srcId="{7EE76903-E9FB-41B4-B50D-28543E7A7985}" destId="{184152E9-7B0E-4666-8040-21B596615E94}" srcOrd="4" destOrd="0" parTransId="{1ABF32CE-8AC9-45A6-81E5-9498355DFCB3}" sibTransId="{713DA2E5-5654-4083-A84A-47551BE01850}"/>
    <dgm:cxn modelId="{98030BD7-B1C5-5446-8DE0-15362CCC8FF2}" type="presOf" srcId="{E2A7BD23-531A-4C92-B834-06542D8A910B}" destId="{74E65D29-DBC1-B448-86F7-3A97274D9927}" srcOrd="0" destOrd="0" presId="urn:microsoft.com/office/officeart/2008/layout/LinedList"/>
    <dgm:cxn modelId="{A3EC6FEF-95DF-F246-8C58-A52A1596CDE2}" type="presOf" srcId="{AD4DCBE7-0F88-454D-9498-690C175B4CC9}" destId="{59D5FCE2-7849-604B-BD65-B0F0898D4E27}" srcOrd="0" destOrd="0" presId="urn:microsoft.com/office/officeart/2008/layout/LinedList"/>
    <dgm:cxn modelId="{272879A2-A999-1042-9530-9374FF65F3B5}" type="presParOf" srcId="{5CC193CF-8328-044C-806E-B4DEF47D222C}" destId="{7BE4454E-5470-E142-A550-522FAD9082B4}" srcOrd="0" destOrd="0" presId="urn:microsoft.com/office/officeart/2008/layout/LinedList"/>
    <dgm:cxn modelId="{D82F568E-0BAF-8B42-9264-E965917E46D2}" type="presParOf" srcId="{5CC193CF-8328-044C-806E-B4DEF47D222C}" destId="{47775C88-125A-6344-A4FE-5A6EF356B400}" srcOrd="1" destOrd="0" presId="urn:microsoft.com/office/officeart/2008/layout/LinedList"/>
    <dgm:cxn modelId="{202DE71B-5B9B-914A-BFA4-965B4D377E9E}" type="presParOf" srcId="{47775C88-125A-6344-A4FE-5A6EF356B400}" destId="{21A41458-1312-AB48-9676-D6AE3D1CB84F}" srcOrd="0" destOrd="0" presId="urn:microsoft.com/office/officeart/2008/layout/LinedList"/>
    <dgm:cxn modelId="{BE9EEB96-7205-B34C-9779-20C308013DDF}" type="presParOf" srcId="{47775C88-125A-6344-A4FE-5A6EF356B400}" destId="{2C4F6B84-8491-AC40-A875-9878A137B568}" srcOrd="1" destOrd="0" presId="urn:microsoft.com/office/officeart/2008/layout/LinedList"/>
    <dgm:cxn modelId="{B2B8AF24-D543-1848-997A-090563F5BF82}" type="presParOf" srcId="{5CC193CF-8328-044C-806E-B4DEF47D222C}" destId="{77B1574D-35BC-4A4D-A274-489F99B5748D}" srcOrd="2" destOrd="0" presId="urn:microsoft.com/office/officeart/2008/layout/LinedList"/>
    <dgm:cxn modelId="{BB02FBFD-7E21-AB42-A65F-8FC0C8C02583}" type="presParOf" srcId="{5CC193CF-8328-044C-806E-B4DEF47D222C}" destId="{274A9FD5-908E-2148-83A3-92E26B076A34}" srcOrd="3" destOrd="0" presId="urn:microsoft.com/office/officeart/2008/layout/LinedList"/>
    <dgm:cxn modelId="{E6C143D1-E46E-9C4D-9DD3-22FAF767011F}" type="presParOf" srcId="{274A9FD5-908E-2148-83A3-92E26B076A34}" destId="{74E65D29-DBC1-B448-86F7-3A97274D9927}" srcOrd="0" destOrd="0" presId="urn:microsoft.com/office/officeart/2008/layout/LinedList"/>
    <dgm:cxn modelId="{7BA2C48F-1AE5-BF4C-8A46-7503A92C3DE0}" type="presParOf" srcId="{274A9FD5-908E-2148-83A3-92E26B076A34}" destId="{C3F89AE8-B1F2-064C-8B20-7BF933717217}" srcOrd="1" destOrd="0" presId="urn:microsoft.com/office/officeart/2008/layout/LinedList"/>
    <dgm:cxn modelId="{BA44A678-0552-954A-96F9-1128F207CA3B}" type="presParOf" srcId="{5CC193CF-8328-044C-806E-B4DEF47D222C}" destId="{EDE0986D-E746-E242-99FD-F3C868DB3227}" srcOrd="4" destOrd="0" presId="urn:microsoft.com/office/officeart/2008/layout/LinedList"/>
    <dgm:cxn modelId="{B9D2FA32-E2FE-3545-8988-A4D716FA06B2}" type="presParOf" srcId="{5CC193CF-8328-044C-806E-B4DEF47D222C}" destId="{CD50B2DF-7224-EE4C-B124-AC19175A1044}" srcOrd="5" destOrd="0" presId="urn:microsoft.com/office/officeart/2008/layout/LinedList"/>
    <dgm:cxn modelId="{EF83BDC3-65C7-CC46-BB99-10A309B0A9FE}" type="presParOf" srcId="{CD50B2DF-7224-EE4C-B124-AC19175A1044}" destId="{59D5FCE2-7849-604B-BD65-B0F0898D4E27}" srcOrd="0" destOrd="0" presId="urn:microsoft.com/office/officeart/2008/layout/LinedList"/>
    <dgm:cxn modelId="{9342EA9D-F4C7-3141-9747-1252458BE5CD}" type="presParOf" srcId="{CD50B2DF-7224-EE4C-B124-AC19175A1044}" destId="{7D3C0ECF-9477-8E44-8FD2-6096CA78DC41}" srcOrd="1" destOrd="0" presId="urn:microsoft.com/office/officeart/2008/layout/LinedList"/>
    <dgm:cxn modelId="{11F19079-F66E-0C48-9090-891B38BEAF33}" type="presParOf" srcId="{5CC193CF-8328-044C-806E-B4DEF47D222C}" destId="{5A4DDD31-0AC5-5A4A-AF03-A47984FB789F}" srcOrd="6" destOrd="0" presId="urn:microsoft.com/office/officeart/2008/layout/LinedList"/>
    <dgm:cxn modelId="{370E3F03-B80B-4C4E-8C98-62491C88A8DB}" type="presParOf" srcId="{5CC193CF-8328-044C-806E-B4DEF47D222C}" destId="{DD9C18FF-983C-544B-9BD7-300E5283666A}" srcOrd="7" destOrd="0" presId="urn:microsoft.com/office/officeart/2008/layout/LinedList"/>
    <dgm:cxn modelId="{C9449273-9019-104B-8AD7-2F3E2712F117}" type="presParOf" srcId="{DD9C18FF-983C-544B-9BD7-300E5283666A}" destId="{FB53279D-D2B1-914E-8FD0-2AE61550CEA2}" srcOrd="0" destOrd="0" presId="urn:microsoft.com/office/officeart/2008/layout/LinedList"/>
    <dgm:cxn modelId="{946A115C-FA4D-D64F-BB44-7A93CA238403}" type="presParOf" srcId="{DD9C18FF-983C-544B-9BD7-300E5283666A}" destId="{30D72FEB-D66B-4A47-8D68-82BDA758FCE4}" srcOrd="1" destOrd="0" presId="urn:microsoft.com/office/officeart/2008/layout/LinedList"/>
    <dgm:cxn modelId="{A84B54BE-7396-D847-9EAE-589F05EF0458}" type="presParOf" srcId="{5CC193CF-8328-044C-806E-B4DEF47D222C}" destId="{768CE214-AA08-CB4A-BFBD-01769869929B}" srcOrd="8" destOrd="0" presId="urn:microsoft.com/office/officeart/2008/layout/LinedList"/>
    <dgm:cxn modelId="{56274D4C-AAE4-8149-AC7D-8A02757B68BB}" type="presParOf" srcId="{5CC193CF-8328-044C-806E-B4DEF47D222C}" destId="{B7867BA7-7C53-D24E-A329-9A1B5C3EE3A2}" srcOrd="9" destOrd="0" presId="urn:microsoft.com/office/officeart/2008/layout/LinedList"/>
    <dgm:cxn modelId="{7C7E0256-4DB4-784A-ADFA-68E2BFE65278}" type="presParOf" srcId="{B7867BA7-7C53-D24E-A329-9A1B5C3EE3A2}" destId="{CC127602-FEBC-864B-9EDA-FCCA889412B1}" srcOrd="0" destOrd="0" presId="urn:microsoft.com/office/officeart/2008/layout/LinedList"/>
    <dgm:cxn modelId="{BBEA2FD6-43C9-CE42-A49F-24136423FC9E}" type="presParOf" srcId="{B7867BA7-7C53-D24E-A329-9A1B5C3EE3A2}" destId="{36EB5EC0-2360-5D4C-9B69-4FB8B96E003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5F71B-505E-4843-A653-4A11BECB43BA}">
      <dsp:nvSpPr>
        <dsp:cNvPr id="0" name=""/>
        <dsp:cNvSpPr/>
      </dsp:nvSpPr>
      <dsp:spPr>
        <a:xfrm>
          <a:off x="1173898" y="3125"/>
          <a:ext cx="1338187" cy="1338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4DEE2-736D-45D3-8049-A1489D0433F8}">
      <dsp:nvSpPr>
        <dsp:cNvPr id="0" name=""/>
        <dsp:cNvSpPr/>
      </dsp:nvSpPr>
      <dsp:spPr>
        <a:xfrm>
          <a:off x="1459085" y="288312"/>
          <a:ext cx="767812" cy="7678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36F6C9-2C42-4EBC-9C00-679714635D0C}">
      <dsp:nvSpPr>
        <dsp:cNvPr id="0" name=""/>
        <dsp:cNvSpPr/>
      </dsp:nvSpPr>
      <dsp:spPr>
        <a:xfrm>
          <a:off x="746116" y="1758125"/>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Online library catalog</a:t>
          </a:r>
        </a:p>
      </dsp:txBody>
      <dsp:txXfrm>
        <a:off x="746116" y="1758125"/>
        <a:ext cx="2193750" cy="720000"/>
      </dsp:txXfrm>
    </dsp:sp>
    <dsp:sp modelId="{5FA12FEC-0553-4AA6-96BB-FAE6689FA544}">
      <dsp:nvSpPr>
        <dsp:cNvPr id="0" name=""/>
        <dsp:cNvSpPr/>
      </dsp:nvSpPr>
      <dsp:spPr>
        <a:xfrm>
          <a:off x="3751554" y="3125"/>
          <a:ext cx="1338187" cy="1338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2DE02-8F41-47E4-AF54-B44C69704DCE}">
      <dsp:nvSpPr>
        <dsp:cNvPr id="0" name=""/>
        <dsp:cNvSpPr/>
      </dsp:nvSpPr>
      <dsp:spPr>
        <a:xfrm>
          <a:off x="4036741" y="288312"/>
          <a:ext cx="767812" cy="76781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6E7A4F-9B9F-4EFC-83F6-2B488E4DA3DC}">
      <dsp:nvSpPr>
        <dsp:cNvPr id="0" name=""/>
        <dsp:cNvSpPr/>
      </dsp:nvSpPr>
      <dsp:spPr>
        <a:xfrm>
          <a:off x="3323773" y="1758125"/>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Interlibrary Loan webpage (additional policy/contact information)</a:t>
          </a:r>
        </a:p>
      </dsp:txBody>
      <dsp:txXfrm>
        <a:off x="3323773" y="1758125"/>
        <a:ext cx="2193750" cy="720000"/>
      </dsp:txXfrm>
    </dsp:sp>
    <dsp:sp modelId="{BBB30F6D-29BF-4D53-94E1-CA97DE03F664}">
      <dsp:nvSpPr>
        <dsp:cNvPr id="0" name=""/>
        <dsp:cNvSpPr/>
      </dsp:nvSpPr>
      <dsp:spPr>
        <a:xfrm>
          <a:off x="2462726" y="3026562"/>
          <a:ext cx="1338187" cy="1338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7A46D-ACC6-4BA1-8BB9-E2A03905B7F8}">
      <dsp:nvSpPr>
        <dsp:cNvPr id="0" name=""/>
        <dsp:cNvSpPr/>
      </dsp:nvSpPr>
      <dsp:spPr>
        <a:xfrm>
          <a:off x="2747913" y="3311750"/>
          <a:ext cx="767812" cy="76781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992786-F8FC-41E6-92DD-0425AF009CD1}">
      <dsp:nvSpPr>
        <dsp:cNvPr id="0" name=""/>
        <dsp:cNvSpPr/>
      </dsp:nvSpPr>
      <dsp:spPr>
        <a:xfrm>
          <a:off x="2034945" y="4781562"/>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t>Online ordering forms (where available) </a:t>
          </a:r>
        </a:p>
      </dsp:txBody>
      <dsp:txXfrm>
        <a:off x="2034945" y="4781562"/>
        <a:ext cx="21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4454E-5470-E142-A550-522FAD9082B4}">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A41458-1312-AB48-9676-D6AE3D1CB84F}">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Line by line translation</a:t>
          </a:r>
        </a:p>
      </dsp:txBody>
      <dsp:txXfrm>
        <a:off x="0" y="675"/>
        <a:ext cx="6900512" cy="1106957"/>
      </dsp:txXfrm>
    </dsp:sp>
    <dsp:sp modelId="{77B1574D-35BC-4A4D-A274-489F99B5748D}">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65D29-DBC1-B448-86F7-3A97274D9927}">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Can copy and then edit for local use</a:t>
          </a:r>
        </a:p>
      </dsp:txBody>
      <dsp:txXfrm>
        <a:off x="0" y="1107633"/>
        <a:ext cx="6900512" cy="1106957"/>
      </dsp:txXfrm>
    </dsp:sp>
    <dsp:sp modelId="{EDE0986D-E746-E242-99FD-F3C868DB3227}">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5FCE2-7849-604B-BD65-B0F0898D4E2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Can have separate Loan and Copy request templates</a:t>
          </a:r>
        </a:p>
      </dsp:txBody>
      <dsp:txXfrm>
        <a:off x="0" y="2214591"/>
        <a:ext cx="6900512" cy="1106957"/>
      </dsp:txXfrm>
    </dsp:sp>
    <dsp:sp modelId="{5A4DDD31-0AC5-5A4A-AF03-A47984FB789F}">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3279D-D2B1-914E-8FD0-2AE61550CEA2}">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Created in collaboration with language experts, familiar with library terminology</a:t>
          </a:r>
        </a:p>
      </dsp:txBody>
      <dsp:txXfrm>
        <a:off x="0" y="3321549"/>
        <a:ext cx="6900512" cy="1106957"/>
      </dsp:txXfrm>
    </dsp:sp>
    <dsp:sp modelId="{768CE214-AA08-CB4A-BFBD-01769869929B}">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27602-FEBC-864B-9EDA-FCCA889412B1}">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Always looking to add new languages!</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it.ly/3DvOJi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orms.gle/tL28A99b2fyNW6aS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orms.gle/Jmoug8ivF5BNUP1j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orms.gle/9qXJgfR9xQc7LNCY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ocs.google.com/spreadsheets/d/1bL94PplzLTXYyxWNRnwQj4cn6YhCo62V4kFHhW0S15E/edit?usp=shar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Greetings.  Welcome, everyone.   I’m delighted that you could join us today for this Webinar about the international ILL Toolkit.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Toolkit’s emergence is an exciting development that fills a longstanding need for information about interlibrary loan suppliers willing to share internationally.  And its origin story is a perfect example of how the world’s collection sharing practitioners regularly band together, with skill and creativity, to overcome the many logistical barriers standing between researchers and the materials they need.</a:t>
            </a:r>
            <a:endParaRPr dirty="0"/>
          </a:p>
        </p:txBody>
      </p:sp>
      <p:sp>
        <p:nvSpPr>
          <p:cNvPr id="170" name="Google Shape;1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463" y="4400549"/>
            <a:ext cx="6075123" cy="4284663"/>
          </a:xfrm>
        </p:spPr>
        <p:txBody>
          <a:bodyPr/>
          <a:lstStyle/>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then before we rolled this out to others, we also wanted to consult some international ILL experts about our Toolkit idea and get their feedback.</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So we talked to the ALA RUSA STARS International ILL Committee and the IFLA Document Delivery and Resource Sharing Section Standing Committee.</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we asked them:</a:t>
            </a: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If they saw value in such a tool?  And they said: Yes, definitely.</a:t>
            </a: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if there were any similar efforts underway?  There were not.</a:t>
            </a: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What advice to make better?  Since ILL is all about sharing, they recommended adding a section about U.S. libraries willing to lend overseas.  Because after all, it’s often said that to be a good borrower you have to be a good lender.  And also, add a column to the spreadsheet for ISIL codes.  We’re very familiar with OCLC symbols here in the U.S., but other parts of the world use ISIL – or the International Standard Identifier for Libraries and Related Organizations.  So we put that in, too.</a:t>
            </a:r>
          </a:p>
          <a:p>
            <a:pPr marL="342900" marR="0" lvl="0" indent="-342900">
              <a:lnSpc>
                <a:spcPct val="107000"/>
              </a:lnSpc>
              <a:spcBef>
                <a:spcPts val="0"/>
              </a:spcBef>
              <a:spcAft>
                <a:spcPts val="80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then lastly, we also asked if these groups could help publicize and promote the tool when we were ready.  And part of that is why the RUSA STARS International ILL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Cmte</a:t>
            </a:r>
            <a:r>
              <a:rPr lang="en-US" sz="1000" dirty="0">
                <a:effectLst/>
                <a:latin typeface="Calibri" panose="020F0502020204030204" pitchFamily="34" charset="0"/>
                <a:ea typeface="Calibri" panose="020F0502020204030204" pitchFamily="34" charset="0"/>
                <a:cs typeface="Times New Roman" panose="02020603050405020304" pitchFamily="18" charset="0"/>
              </a:rPr>
              <a:t> has helped us to put on this webinar today. </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So that’s a little history of how this free International ILL Toolkit came to be.  And my friend Lapis is now going to provide you with a little walkthrough of the elements in the Toolkit as it exists today.</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if you have dual monitors, or multiple windows open on your desktop, feel free to have the live Toolkit up and open in a browser.  The URL for it is in the Chat.  And please feel free to bookmark it so you can use the site later.        (</a:t>
            </a:r>
            <a:r>
              <a:rPr lang="en-US"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International ILL Toolkit: </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0" u="sng" dirty="0">
                <a:hlinkClick r:id="rId3"/>
              </a:rPr>
              <a:t>https://bit.ly/3DvOJiK</a:t>
            </a:r>
            <a:r>
              <a:rPr lang="en-US" sz="1000" b="0" u="sng" dirty="0"/>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Take it away, Lapis . . .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032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sz="1800" dirty="0">
                <a:effectLst/>
                <a:latin typeface="Book Antiqua" panose="02040602050305030304" pitchFamily="18" charset="0"/>
                <a:ea typeface="Calibri" panose="020F0502020204030204" pitchFamily="34" charset="0"/>
                <a:cs typeface="Times New Roman" panose="02020603050405020304" pitchFamily="18" charset="0"/>
              </a:rPr>
              <a:t>Thank you, Brian. To quote the much-missed Australian band, the Go-Betweens, “and the clock turns, and it’s now.” So, let’s take a look at the current state of the International ILL Toolkit.</a:t>
            </a:r>
          </a:p>
          <a:p>
            <a:pPr marL="0" lvl="0" indent="0" algn="l" rtl="0">
              <a:spcBef>
                <a:spcPts val="0"/>
              </a:spcBef>
              <a:spcAft>
                <a:spcPts val="0"/>
              </a:spcAft>
              <a:buNone/>
            </a:pPr>
            <a:endParaRPr dirty="0"/>
          </a:p>
        </p:txBody>
      </p:sp>
      <p:sp>
        <p:nvSpPr>
          <p:cNvPr id="208" name="Google Shape;2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54102"/>
          </a:xfrm>
        </p:spPr>
        <p:txBody>
          <a:bodyPr/>
          <a:lstStyle/>
          <a:p>
            <a:pPr marL="0" marR="0">
              <a:lnSpc>
                <a:spcPct val="107000"/>
              </a:lnSpc>
              <a:spcBef>
                <a:spcPts val="0"/>
              </a:spcBef>
              <a:spcAft>
                <a:spcPts val="8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There are currently four tools in the toolkit: first, a listing of lenders outside the United States of America; second, a listing of libraries in the United States, who have indicated they are able to supply globally; third, a set of tips and tricks delineated by country or region; and, finally, a set of interlibrary loan request templates translated, line by line, in a dozen different languages. </a:t>
            </a:r>
          </a:p>
          <a:p>
            <a:pPr marL="0" marR="0">
              <a:lnSpc>
                <a:spcPct val="107000"/>
              </a:lnSpc>
              <a:spcBef>
                <a:spcPts val="0"/>
              </a:spcBef>
              <a:spcAft>
                <a:spcPts val="800"/>
              </a:spcAft>
            </a:pPr>
            <a:r>
              <a:rPr lang="en-US" sz="1600" b="1"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Just a quick side note, there will be times in the upcoming slides when I’ll be doing my best to pronounce names, or other words, in languages other than English. Apologies in advance for any mispronunciations, no disrespect is intended.</a:t>
            </a:r>
          </a:p>
          <a:p>
            <a:endParaRPr lang="en-US" dirty="0"/>
          </a:p>
        </p:txBody>
      </p:sp>
      <p:sp>
        <p:nvSpPr>
          <p:cNvPr id="4" name="Slide Number Placeholder 3"/>
          <p:cNvSpPr>
            <a:spLocks noGrp="1"/>
          </p:cNvSpPr>
          <p:nvPr>
            <p:ph type="sldNum" sz="quarter" idx="10"/>
          </p:nvPr>
        </p:nvSpPr>
        <p:spPr/>
        <p:txBody>
          <a:bodyPr/>
          <a:lstStyle/>
          <a:p>
            <a:fld id="{83FAB0EB-5116-47BB-A8EB-0D224BD7AF9E}" type="slidenum">
              <a:rPr lang="en-US" smtClean="0"/>
              <a:t>12</a:t>
            </a:fld>
            <a:endParaRPr lang="en-US"/>
          </a:p>
        </p:txBody>
      </p:sp>
    </p:spTree>
    <p:extLst>
      <p:ext uri="{BB962C8B-B14F-4D97-AF65-F5344CB8AC3E}">
        <p14:creationId xmlns:p14="http://schemas.microsoft.com/office/powerpoint/2010/main" val="3449552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Here, once again, is a quick snapshot of the front page, the first sheet, of the toolkit: the listing of libraries outside of the United States. As of the time of writing up these notes (February 10, 2022), there were 217 libraries listed, from 44 different countries! </a:t>
            </a:r>
          </a:p>
          <a:p>
            <a:pPr marL="0" marR="0">
              <a:lnSpc>
                <a:spcPct val="107000"/>
              </a:lnSpc>
              <a:spcBef>
                <a:spcPts val="0"/>
              </a:spcBef>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There are over 20 information filled columns on this page of the toolkit, so we couldn’t quite fit in a complete view with a panoramic picture, however – don’t worry, we will be hitting all the highlights over the next few slides!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111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4109"/>
            <a:ext cx="5749446" cy="4301103"/>
          </a:xfrm>
        </p:spPr>
        <p:txBody>
          <a:bodyPr/>
          <a:lstStyle/>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Lenders outside of the United States are ordered firstly by the English language name of that country (as you see here, beginning with Argentina, then Australia – and further down Austria, Belgium and so on). Then, within each country, the listing is by the English language version of the institution or library name – thus within Australia: Deakin University Library before Murdoch University Library, before the State Library of Queensland. The decision to use English in this prominent role, on an </a:t>
            </a:r>
            <a:r>
              <a:rPr lang="en-US" sz="1000" i="1" dirty="0">
                <a:effectLst/>
                <a:latin typeface="Book Antiqua" panose="02040602050305030304" pitchFamily="18" charset="0"/>
                <a:ea typeface="Calibri" panose="020F0502020204030204" pitchFamily="34" charset="0"/>
                <a:cs typeface="Times New Roman" panose="02020603050405020304" pitchFamily="18" charset="0"/>
              </a:rPr>
              <a:t>international</a:t>
            </a:r>
            <a:r>
              <a:rPr lang="en-US" sz="1000" dirty="0">
                <a:effectLst/>
                <a:latin typeface="Book Antiqua" panose="02040602050305030304" pitchFamily="18" charset="0"/>
                <a:ea typeface="Calibri" panose="020F0502020204030204" pitchFamily="34" charset="0"/>
                <a:cs typeface="Times New Roman" panose="02020603050405020304" pitchFamily="18" charset="0"/>
              </a:rPr>
              <a:t> toolkit, was based on the broad use of English as a common second or third language in many areas of the world (and, to be quite honest, on the language qualifications, such as they are, of Brian, Dennis and myself).</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Those first two columns (country and institution name) are static, they don’t move as you scroll rightwards, in order to make it easier to always see which entry you are looking at as you consult the information for that specific  library across all the other columns. </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The toolkit also includes the original language institution name, as another point of verification for libraries – hence, Universidad Nacional de Cordoba – </a:t>
            </a:r>
            <a:r>
              <a:rPr lang="en-US" sz="1000" dirty="0" err="1">
                <a:effectLst/>
                <a:latin typeface="Book Antiqua" panose="02040602050305030304" pitchFamily="18" charset="0"/>
                <a:ea typeface="Calibri" panose="020F0502020204030204" pitchFamily="34" charset="0"/>
                <a:cs typeface="Times New Roman" panose="02020603050405020304" pitchFamily="18" charset="0"/>
              </a:rPr>
              <a:t>Biblioteca</a:t>
            </a:r>
            <a:r>
              <a:rPr lang="en-US" sz="1000" dirty="0">
                <a:effectLst/>
                <a:latin typeface="Book Antiqua" panose="02040602050305030304" pitchFamily="18" charset="0"/>
                <a:ea typeface="Calibri" panose="020F0502020204030204" pitchFamily="34" charset="0"/>
                <a:cs typeface="Times New Roman" panose="02020603050405020304" pitchFamily="18" charset="0"/>
              </a:rPr>
              <a:t> Mayor (for National University of Cordoba, in Argentina). In some cases, such as for libraries in Georgia, Japan and South Korea, the names will be listed in their original, non-roman alphabets. </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Finally, there are columns listing both the city where a library is located, and also the region (Asia, Europe, Middle East, North America, South America), in case you want to narrow your search to within a specific geographic area.  </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It is worth noting that the toolkit is a spreadsheet, and you can always download the current version to your local computer. On that locally saved version, you can feel free to make any adjustments that are helpful to you: filtering by region, or re-ordering by the original language name of the institutions, highlighting certain entries, or even adding “local notes”. Whatever makes your workflow easier!</a:t>
            </a:r>
          </a:p>
          <a:p>
            <a:pPr marL="0" marR="0">
              <a:lnSpc>
                <a:spcPct val="107000"/>
              </a:lnSpc>
              <a:spcBef>
                <a:spcPts val="0"/>
              </a:spcBef>
              <a:spcAft>
                <a:spcPts val="800"/>
              </a:spcAft>
            </a:pPr>
            <a:endParaRPr lang="en-US"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FAB0EB-5116-47BB-A8EB-0D224BD7AF9E}" type="slidenum">
              <a:rPr lang="en-US" smtClean="0"/>
              <a:t>14</a:t>
            </a:fld>
            <a:endParaRPr lang="en-US"/>
          </a:p>
        </p:txBody>
      </p:sp>
    </p:spTree>
    <p:extLst>
      <p:ext uri="{BB962C8B-B14F-4D97-AF65-F5344CB8AC3E}">
        <p14:creationId xmlns:p14="http://schemas.microsoft.com/office/powerpoint/2010/main" val="372268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463" y="4400549"/>
            <a:ext cx="5849655" cy="4284663"/>
          </a:xfrm>
        </p:spPr>
        <p:txBody>
          <a:bodyPr/>
          <a:lstStyle/>
          <a:p>
            <a:pPr marL="0" marR="0">
              <a:lnSpc>
                <a:spcPct val="107000"/>
              </a:lnSpc>
              <a:spcBef>
                <a:spcPts val="0"/>
              </a:spcBef>
              <a:spcAft>
                <a:spcPts val="800"/>
              </a:spcAft>
            </a:pPr>
            <a:r>
              <a:rPr lang="en-US" dirty="0">
                <a:effectLst/>
                <a:latin typeface="Book Antiqua" panose="02040602050305030304" pitchFamily="18" charset="0"/>
                <a:ea typeface="Calibri" panose="020F0502020204030204" pitchFamily="34" charset="0"/>
                <a:cs typeface="Times New Roman" panose="02020603050405020304" pitchFamily="18" charset="0"/>
              </a:rPr>
              <a:t>The toolkit includes two different symbol identifiers for libraries. The first is the OCLC Lender Symbol, which can be useful in cases where a library has uploaded their holdings to OCLC </a:t>
            </a:r>
            <a:r>
              <a:rPr lang="en-US" dirty="0" err="1">
                <a:effectLst/>
                <a:latin typeface="Book Antiqua" panose="02040602050305030304" pitchFamily="18" charset="0"/>
                <a:ea typeface="Calibri" panose="020F0502020204030204" pitchFamily="34" charset="0"/>
                <a:cs typeface="Times New Roman" panose="02020603050405020304" pitchFamily="18" charset="0"/>
              </a:rPr>
              <a:t>Worldcat</a:t>
            </a:r>
            <a:r>
              <a:rPr lang="en-US" dirty="0">
                <a:effectLst/>
                <a:latin typeface="Book Antiqua" panose="02040602050305030304" pitchFamily="18" charset="0"/>
                <a:ea typeface="Calibri" panose="020F0502020204030204" pitchFamily="34" charset="0"/>
                <a:cs typeface="Times New Roman" panose="02020603050405020304" pitchFamily="18" charset="0"/>
              </a:rPr>
              <a:t> (which may be how you know that they own particular title), but they are not active suppliers in OCLC, so you can’t request from them via </a:t>
            </a:r>
            <a:r>
              <a:rPr lang="en-US" dirty="0" err="1">
                <a:effectLst/>
                <a:latin typeface="Book Antiqua" panose="02040602050305030304" pitchFamily="18" charset="0"/>
                <a:ea typeface="Calibri" panose="020F0502020204030204" pitchFamily="34" charset="0"/>
                <a:cs typeface="Times New Roman" panose="02020603050405020304" pitchFamily="18" charset="0"/>
              </a:rPr>
              <a:t>Worldshare</a:t>
            </a:r>
            <a:r>
              <a:rPr lang="en-US" dirty="0">
                <a:effectLst/>
                <a:latin typeface="Book Antiqua" panose="02040602050305030304" pitchFamily="18" charset="0"/>
                <a:ea typeface="Calibri" panose="020F0502020204030204" pitchFamily="34" charset="0"/>
                <a:cs typeface="Times New Roman" panose="02020603050405020304" pitchFamily="18" charset="0"/>
              </a:rPr>
              <a:t> or any of the other platforms that can request via OCLC, such as </a:t>
            </a:r>
            <a:r>
              <a:rPr lang="en-US" dirty="0" err="1">
                <a:effectLst/>
                <a:latin typeface="Book Antiqua" panose="02040602050305030304" pitchFamily="18" charset="0"/>
                <a:ea typeface="Calibri" panose="020F0502020204030204" pitchFamily="34" charset="0"/>
                <a:cs typeface="Times New Roman" panose="02020603050405020304" pitchFamily="18" charset="0"/>
              </a:rPr>
              <a:t>ILLiad</a:t>
            </a:r>
            <a:r>
              <a:rPr lang="en-US" dirty="0">
                <a:effectLst/>
                <a:latin typeface="Book Antiqua" panose="02040602050305030304" pitchFamily="18" charset="0"/>
                <a:ea typeface="Calibri" panose="020F0502020204030204" pitchFamily="34" charset="0"/>
                <a:cs typeface="Times New Roman" panose="02020603050405020304" pitchFamily="18" charset="0"/>
              </a:rPr>
              <a:t>. The toolkit provides alternate means of requesting from such libraries. </a:t>
            </a:r>
          </a:p>
          <a:p>
            <a:pPr marL="0" marR="0">
              <a:lnSpc>
                <a:spcPct val="107000"/>
              </a:lnSpc>
              <a:spcBef>
                <a:spcPts val="0"/>
              </a:spcBef>
              <a:spcAft>
                <a:spcPts val="800"/>
              </a:spcAft>
            </a:pPr>
            <a:r>
              <a:rPr lang="en-US" dirty="0">
                <a:effectLst/>
                <a:latin typeface="Book Antiqua" panose="02040602050305030304" pitchFamily="18" charset="0"/>
                <a:ea typeface="Calibri" panose="020F0502020204030204" pitchFamily="34" charset="0"/>
                <a:cs typeface="Times New Roman" panose="02020603050405020304" pitchFamily="18" charset="0"/>
              </a:rPr>
              <a:t>The second Lender symbol listed, the International Standard Identifier for Libraries and Related Organizations, or ISIL, provides unique identification for libraries around the world. Our inclusion of the ISIL symbols was the happy result of a meeting in March 2021, with the IFLA Document Delivery and Resource Sharing Section committee to discuss the toolkit, then still in a formative state. Dr. Silvana </a:t>
            </a:r>
            <a:r>
              <a:rPr lang="en-US" dirty="0" err="1">
                <a:effectLst/>
                <a:latin typeface="Book Antiqua" panose="02040602050305030304" pitchFamily="18" charset="0"/>
                <a:ea typeface="Calibri" panose="020F0502020204030204" pitchFamily="34" charset="0"/>
                <a:cs typeface="Times New Roman" panose="02020603050405020304" pitchFamily="18" charset="0"/>
              </a:rPr>
              <a:t>Mangiaracina</a:t>
            </a:r>
            <a:r>
              <a:rPr lang="en-US" dirty="0">
                <a:effectLst/>
                <a:latin typeface="Book Antiqua" panose="02040602050305030304" pitchFamily="18" charset="0"/>
                <a:ea typeface="Calibri" panose="020F0502020204030204" pitchFamily="34" charset="0"/>
                <a:cs typeface="Times New Roman" panose="02020603050405020304" pitchFamily="18" charset="0"/>
              </a:rPr>
              <a:t>, of the Italian National Research Council, Research Area of Bologna, suggested that the ISIL symbols would be more familiar, and more useful, to many library staff members outside of the United States, and provide authoritative, unique identifiers worldwide.  </a:t>
            </a:r>
          </a:p>
          <a:p>
            <a:pPr marL="0" marR="0">
              <a:lnSpc>
                <a:spcPct val="107000"/>
              </a:lnSpc>
              <a:spcBef>
                <a:spcPts val="0"/>
              </a:spcBef>
              <a:spcAft>
                <a:spcPts val="800"/>
              </a:spcAft>
            </a:pPr>
            <a:r>
              <a:rPr lang="en-US" dirty="0">
                <a:effectLst/>
                <a:latin typeface="Book Antiqua" panose="02040602050305030304" pitchFamily="18" charset="0"/>
                <a:ea typeface="Calibri" panose="020F0502020204030204" pitchFamily="34" charset="0"/>
                <a:cs typeface="Times New Roman" panose="02020603050405020304" pitchFamily="18" charset="0"/>
              </a:rPr>
              <a:t>Indeed, one of the great joys of this project has been the support and active collaboration with library colleagues from around the world, and this is merely the first example we will touch on today.</a:t>
            </a:r>
          </a:p>
          <a:p>
            <a:endParaRPr lang="en-US" dirty="0"/>
          </a:p>
        </p:txBody>
      </p:sp>
      <p:sp>
        <p:nvSpPr>
          <p:cNvPr id="4" name="Slide Number Placeholder 3"/>
          <p:cNvSpPr>
            <a:spLocks noGrp="1"/>
          </p:cNvSpPr>
          <p:nvPr>
            <p:ph type="sldNum" sz="quarter" idx="10"/>
          </p:nvPr>
        </p:nvSpPr>
        <p:spPr/>
        <p:txBody>
          <a:bodyPr/>
          <a:lstStyle/>
          <a:p>
            <a:fld id="{83FAB0EB-5116-47BB-A8EB-0D224BD7AF9E}" type="slidenum">
              <a:rPr lang="en-US" smtClean="0"/>
              <a:t>15</a:t>
            </a:fld>
            <a:endParaRPr lang="en-US"/>
          </a:p>
        </p:txBody>
      </p:sp>
    </p:spTree>
    <p:extLst>
      <p:ext uri="{BB962C8B-B14F-4D97-AF65-F5344CB8AC3E}">
        <p14:creationId xmlns:p14="http://schemas.microsoft.com/office/powerpoint/2010/main" val="462064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307" y="4400550"/>
            <a:ext cx="6087649" cy="3879154"/>
          </a:xfrm>
        </p:spPr>
        <p:txBody>
          <a:bodyPr/>
          <a:lstStyle/>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We wanted to make sure that email addresses, which are most often the primary point of contact between requesting and supplying libraries, would always be immediately visible when you scroll across the toolkit – so that column is highlighted in magenta. </a:t>
            </a:r>
          </a:p>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Another highlight of the toolkit is the “Notes and Tips” column, which has useful information, specific to that entry. For example, the University of Amsterdam, as well as the University of Utrecht (both in the Netherlands), will accept OCLC requests from libraries within that country – libraries outside of the Netherlands can still request from either institution, albeit via email.  </a:t>
            </a:r>
          </a:p>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We wanted to highlight the Notes &amp; Tips column today for two reasons, firstly, we believe it can be quite helpful to have entry-specific information that might otherwise be quite hard to discover. However, to be quite honest, it is only sparsely populated at the current time. We want to reiterate that the toolkit is still a work in progress, and would like to call on folks to please feel free to submit additional information, and thus improve the toolkit for everyone (and perhaps not the last time you will hear that invitation today either)!  </a:t>
            </a:r>
          </a:p>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Finally, the rows of all recently added, or updated, entries are highlighted in green, so that you can readily see when additional suppliers, or new information in an existing entry, has been added to the toolkit. This can also be helpful if you download the toolkit as a spreadsheet on your local computer and want to quickly check to see if you have the most recent version. The last column at the far right of the sheet will always include the date when any entry has been added, or updated.</a:t>
            </a:r>
          </a:p>
          <a:p>
            <a:endParaRPr lang="en-US" dirty="0"/>
          </a:p>
        </p:txBody>
      </p:sp>
      <p:sp>
        <p:nvSpPr>
          <p:cNvPr id="4" name="Slide Number Placeholder 3"/>
          <p:cNvSpPr>
            <a:spLocks noGrp="1"/>
          </p:cNvSpPr>
          <p:nvPr>
            <p:ph type="sldNum" sz="quarter" idx="10"/>
          </p:nvPr>
        </p:nvSpPr>
        <p:spPr/>
        <p:txBody>
          <a:bodyPr/>
          <a:lstStyle/>
          <a:p>
            <a:fld id="{83FAB0EB-5116-47BB-A8EB-0D224BD7AF9E}" type="slidenum">
              <a:rPr lang="en-US" smtClean="0"/>
              <a:t>16</a:t>
            </a:fld>
            <a:endParaRPr lang="en-US"/>
          </a:p>
        </p:txBody>
      </p:sp>
    </p:spTree>
    <p:extLst>
      <p:ext uri="{BB962C8B-B14F-4D97-AF65-F5344CB8AC3E}">
        <p14:creationId xmlns:p14="http://schemas.microsoft.com/office/powerpoint/2010/main" val="3537104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6836"/>
          </a:xfrm>
        </p:spPr>
        <p:txBody>
          <a:bodyPr/>
          <a:lstStyle/>
          <a:p>
            <a:pPr marL="0" marR="0">
              <a:lnSpc>
                <a:spcPct val="107000"/>
              </a:lnSpc>
              <a:spcBef>
                <a:spcPts val="0"/>
              </a:spcBef>
              <a:spcAft>
                <a:spcPts val="8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Sometimes, when you’re navigating a library website in a language that is not your own, it can be hard to locate certain important pages quickly. The toolkit includes active, clickable links for online library catalogs, to verify if a library owns the needed title (as well as checking whether something generally circulates, and providing the call number or shelf mark, which can be a helpful reference to include when placing a request). </a:t>
            </a:r>
          </a:p>
          <a:p>
            <a:pPr marL="0" marR="0">
              <a:lnSpc>
                <a:spcPct val="107000"/>
              </a:lnSpc>
              <a:spcBef>
                <a:spcPts val="0"/>
              </a:spcBef>
              <a:spcAft>
                <a:spcPts val="8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There is a column containing the link to a library’s interlibrary loan webpage, where additional specifics regarding ILL policies, addresses and contact information can often be found.  Finally, there is a link to the online ordering form, if such a form is an active means of requesting from that particular library.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155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093" y="4400550"/>
            <a:ext cx="5974915" cy="3954310"/>
          </a:xfrm>
        </p:spPr>
        <p:txBody>
          <a:bodyPr/>
          <a:lstStyle/>
          <a:p>
            <a:pPr marL="0" marR="0">
              <a:lnSpc>
                <a:spcPct val="107000"/>
              </a:lnSpc>
              <a:spcBef>
                <a:spcPts val="0"/>
              </a:spcBef>
              <a:spcAft>
                <a:spcPts val="800"/>
              </a:spcAft>
            </a:pPr>
            <a:r>
              <a:rPr lang="en-US" dirty="0">
                <a:effectLst/>
                <a:latin typeface="Book Antiqua" panose="02040602050305030304" pitchFamily="18" charset="0"/>
                <a:ea typeface="Calibri" panose="020F0502020204030204" pitchFamily="34" charset="0"/>
                <a:cs typeface="Times New Roman" panose="02020603050405020304" pitchFamily="18" charset="0"/>
              </a:rPr>
              <a:t>Requesting, payment and delivery -- or, how do I request it? How do I pay for it? How will I receive it?  </a:t>
            </a:r>
          </a:p>
          <a:p>
            <a:pPr marL="0" marR="0">
              <a:lnSpc>
                <a:spcPct val="107000"/>
              </a:lnSpc>
              <a:spcBef>
                <a:spcPts val="0"/>
              </a:spcBef>
              <a:spcAft>
                <a:spcPts val="800"/>
              </a:spcAft>
            </a:pPr>
            <a:r>
              <a:rPr lang="en-US" dirty="0">
                <a:effectLst/>
                <a:latin typeface="Book Antiqua" panose="02040602050305030304" pitchFamily="18" charset="0"/>
                <a:ea typeface="Calibri" panose="020F0502020204030204" pitchFamily="34" charset="0"/>
                <a:cs typeface="Times New Roman" panose="02020603050405020304" pitchFamily="18" charset="0"/>
              </a:rPr>
              <a:t>Requesting: what options are available? Should I request via email or using an online web request form?  </a:t>
            </a:r>
          </a:p>
          <a:p>
            <a:pPr marL="0" marR="0">
              <a:lnSpc>
                <a:spcPct val="107000"/>
              </a:lnSpc>
              <a:spcBef>
                <a:spcPts val="0"/>
              </a:spcBef>
              <a:spcAft>
                <a:spcPts val="800"/>
              </a:spcAft>
            </a:pPr>
            <a:r>
              <a:rPr lang="en-US" dirty="0">
                <a:effectLst/>
                <a:latin typeface="Book Antiqua" panose="02040602050305030304" pitchFamily="18" charset="0"/>
                <a:ea typeface="Calibri" panose="020F0502020204030204" pitchFamily="34" charset="0"/>
                <a:cs typeface="Times New Roman" panose="02020603050405020304" pitchFamily="18" charset="0"/>
              </a:rPr>
              <a:t>Payment: does the supplying library accept IFLA vouchers, and do they accept any other means of payment, such as credit card, or wire transfer? International postal reply coupons no longer seem to be quite as in vogue as was once the case, while bitcoin has not (yet!) become an accepted means to pay for loans or copies.  </a:t>
            </a:r>
          </a:p>
          <a:p>
            <a:pPr marL="0" marR="0">
              <a:lnSpc>
                <a:spcPct val="107000"/>
              </a:lnSpc>
              <a:spcBef>
                <a:spcPts val="0"/>
              </a:spcBef>
              <a:spcAft>
                <a:spcPts val="800"/>
              </a:spcAft>
            </a:pPr>
            <a:r>
              <a:rPr lang="en-US" dirty="0">
                <a:effectLst/>
                <a:latin typeface="Book Antiqua" panose="02040602050305030304" pitchFamily="18" charset="0"/>
                <a:ea typeface="Calibri" panose="020F0502020204030204" pitchFamily="34" charset="0"/>
                <a:cs typeface="Times New Roman" panose="02020603050405020304" pitchFamily="18" charset="0"/>
              </a:rPr>
              <a:t>Finally, is the library able to supply copies,  or loans or both? And, if they can supply, how should I expect delivery – via emailed scans or snail-mailed photocopies? For loans – will they arrive by expedited courier or by postal service? </a:t>
            </a:r>
          </a:p>
          <a:p>
            <a:pPr marL="0" marR="0">
              <a:lnSpc>
                <a:spcPct val="107000"/>
              </a:lnSpc>
              <a:spcBef>
                <a:spcPts val="0"/>
              </a:spcBef>
              <a:spcAft>
                <a:spcPts val="800"/>
              </a:spcAft>
            </a:pPr>
            <a:r>
              <a:rPr lang="en-US" dirty="0">
                <a:effectLst/>
                <a:latin typeface="Book Antiqua" panose="02040602050305030304" pitchFamily="18" charset="0"/>
                <a:ea typeface="Calibri" panose="020F0502020204030204" pitchFamily="34" charset="0"/>
                <a:cs typeface="Times New Roman" panose="02020603050405020304" pitchFamily="18" charset="0"/>
              </a:rPr>
              <a:t>It is well worth emphasizing that empty boxes do not necessarily mean “NO” for that particular entry – it just means that information was not available at the time the entry was created or updated. Perhaps whoever created that entry had only ever requested copies from a particular library, and so had no information, one way or the other, as to whether that library is able to supply loans. </a:t>
            </a:r>
          </a:p>
          <a:p>
            <a:endParaRPr lang="en-US" dirty="0"/>
          </a:p>
        </p:txBody>
      </p:sp>
      <p:sp>
        <p:nvSpPr>
          <p:cNvPr id="4" name="Slide Number Placeholder 3"/>
          <p:cNvSpPr>
            <a:spLocks noGrp="1"/>
          </p:cNvSpPr>
          <p:nvPr>
            <p:ph type="sldNum" sz="quarter" idx="10"/>
          </p:nvPr>
        </p:nvSpPr>
        <p:spPr/>
        <p:txBody>
          <a:bodyPr/>
          <a:lstStyle/>
          <a:p>
            <a:fld id="{83FAB0EB-5116-47BB-A8EB-0D224BD7AF9E}" type="slidenum">
              <a:rPr lang="en-US" smtClean="0"/>
              <a:t>18</a:t>
            </a:fld>
            <a:endParaRPr lang="en-US"/>
          </a:p>
        </p:txBody>
      </p:sp>
    </p:spTree>
    <p:extLst>
      <p:ext uri="{BB962C8B-B14F-4D97-AF65-F5344CB8AC3E}">
        <p14:creationId xmlns:p14="http://schemas.microsoft.com/office/powerpoint/2010/main" val="47358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In that vein, we encourage folks to actively collaborate -- there are links to a Google submission form in the grey box at the top of the Toolkit sheets. We welcome all new entries, as do librarians around the world who are currently using the toolkit!</a:t>
            </a:r>
          </a:p>
          <a:p>
            <a:pPr marL="0" marR="0">
              <a:lnSpc>
                <a:spcPct val="107000"/>
              </a:lnSpc>
              <a:spcBef>
                <a:spcPts val="0"/>
              </a:spcBef>
              <a:spcAft>
                <a:spcPts val="800"/>
              </a:spcAft>
            </a:pPr>
            <a:r>
              <a:rPr lang="en-US" sz="16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[Google submission form for Libraries outside the United States: </a:t>
            </a:r>
            <a:r>
              <a:rPr lang="en-US" sz="1600" b="1" u="sng"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hlinkClick r:id="rId3"/>
              </a:rPr>
              <a:t>https://forms.gle/tL28A99b2fyNW6aS9</a:t>
            </a:r>
            <a:r>
              <a:rPr lang="en-US" sz="16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Comments about entries, or requests for edits, updates or removals can always be sent via email to Dennis, whose email address is also in the grey box at the top of the Toolkit sheets, as well on the submission form itself.</a:t>
            </a:r>
          </a:p>
        </p:txBody>
      </p:sp>
      <p:sp>
        <p:nvSpPr>
          <p:cNvPr id="4" name="Slide Number Placeholder 3"/>
          <p:cNvSpPr>
            <a:spLocks noGrp="1"/>
          </p:cNvSpPr>
          <p:nvPr>
            <p:ph type="sldNum" sz="quarter" idx="10"/>
          </p:nvPr>
        </p:nvSpPr>
        <p:spPr/>
        <p:txBody>
          <a:bodyPr/>
          <a:lstStyle/>
          <a:p>
            <a:fld id="{83FAB0EB-5116-47BB-A8EB-0D224BD7AF9E}" type="slidenum">
              <a:rPr lang="en-US" smtClean="0"/>
              <a:t>19</a:t>
            </a:fld>
            <a:endParaRPr lang="en-US"/>
          </a:p>
        </p:txBody>
      </p:sp>
    </p:spTree>
    <p:extLst>
      <p:ext uri="{BB962C8B-B14F-4D97-AF65-F5344CB8AC3E}">
        <p14:creationId xmlns:p14="http://schemas.microsoft.com/office/powerpoint/2010/main" val="352433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of us will be speaking about the Toolkit over the course of the next hour.</a:t>
            </a:r>
          </a:p>
          <a:p>
            <a:endParaRPr lang="en-US" dirty="0"/>
          </a:p>
          <a:p>
            <a:r>
              <a:rPr lang="en-US" dirty="0"/>
              <a:t>Brian Miller, Head of Interlibrary Services at the Ohio State University.</a:t>
            </a:r>
          </a:p>
          <a:p>
            <a:endParaRPr lang="en-US" dirty="0"/>
          </a:p>
          <a:p>
            <a:r>
              <a:rPr lang="en-US" dirty="0"/>
              <a:t>Lapis Cohen, Library Specialist at the University of Pennsylvania.</a:t>
            </a:r>
          </a:p>
          <a:p>
            <a:endParaRPr lang="en-US" dirty="0"/>
          </a:p>
          <a:p>
            <a:r>
              <a:rPr lang="en-US" dirty="0"/>
              <a:t>And me.  I’m a Senior Program Officer with OCLC Research and the longtime coordinator of the SHARES resource sharing consortium.</a:t>
            </a:r>
          </a:p>
          <a:p>
            <a:endParaRPr lang="en-US" dirty="0"/>
          </a:p>
          <a:p>
            <a:r>
              <a:rPr lang="en-US" dirty="0"/>
              <a:t>Brian and Lapis are the real stars of the show and deserve the lion’s share of the credit for the existence of the toolkit and what it has become and indeed is still becoming.   </a:t>
            </a:r>
          </a:p>
        </p:txBody>
      </p:sp>
      <p:sp>
        <p:nvSpPr>
          <p:cNvPr id="4" name="Slide Number Placeholder 3"/>
          <p:cNvSpPr>
            <a:spLocks noGrp="1"/>
          </p:cNvSpPr>
          <p:nvPr>
            <p:ph type="sldNum" sz="quarter" idx="5"/>
          </p:nvPr>
        </p:nvSpPr>
        <p:spPr/>
        <p:txBody>
          <a:bodyPr/>
          <a:lstStyle/>
          <a:p>
            <a:fld id="{5851595E-E35F-468A-8B50-DBDD5C0A1949}" type="slidenum">
              <a:rPr lang="en-US" smtClean="0"/>
              <a:t>2</a:t>
            </a:fld>
            <a:endParaRPr lang="en-US"/>
          </a:p>
        </p:txBody>
      </p:sp>
    </p:spTree>
    <p:extLst>
      <p:ext uri="{BB962C8B-B14F-4D97-AF65-F5344CB8AC3E}">
        <p14:creationId xmlns:p14="http://schemas.microsoft.com/office/powerpoint/2010/main" val="10688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27526" cy="3854102"/>
          </a:xfrm>
        </p:spPr>
        <p:txBody>
          <a:bodyPr/>
          <a:lstStyle/>
          <a:p>
            <a:pPr marL="0" marR="0">
              <a:lnSpc>
                <a:spcPct val="107000"/>
              </a:lnSpc>
              <a:spcBef>
                <a:spcPts val="0"/>
              </a:spcBef>
              <a:spcAft>
                <a:spcPts val="800"/>
              </a:spcAft>
            </a:pPr>
            <a:r>
              <a:rPr lang="en-US" sz="1400" dirty="0">
                <a:effectLst/>
                <a:latin typeface="Book Antiqua" panose="02040602050305030304" pitchFamily="18" charset="0"/>
                <a:ea typeface="Calibri" panose="020F0502020204030204" pitchFamily="34" charset="0"/>
                <a:cs typeface="Times New Roman" panose="02020603050405020304" pitchFamily="18" charset="0"/>
              </a:rPr>
              <a:t>The submission forms parallel the columns in the toolkit. Fill in as much information as you have for an entry, even if you don’t know the answer to every question on the form. Only a handful of fields are required, and someone else may be able to add additional “pieces of the puzzle” for that entry later. For example, if you don’t know a library’s ISIL symbol – don’t worry, we will look that up and include it in the entry. </a:t>
            </a:r>
          </a:p>
          <a:p>
            <a:pPr marL="0" marR="0">
              <a:lnSpc>
                <a:spcPct val="107000"/>
              </a:lnSpc>
              <a:spcBef>
                <a:spcPts val="0"/>
              </a:spcBef>
              <a:spcAft>
                <a:spcPts val="800"/>
              </a:spcAft>
            </a:pPr>
            <a:r>
              <a:rPr lang="en-US" sz="1400" dirty="0">
                <a:effectLst/>
                <a:latin typeface="Book Antiqua" panose="02040602050305030304" pitchFamily="18" charset="0"/>
                <a:ea typeface="Calibri" panose="020F0502020204030204" pitchFamily="34" charset="0"/>
                <a:cs typeface="Times New Roman" panose="02020603050405020304" pitchFamily="18" charset="0"/>
              </a:rPr>
              <a:t>We would also very much like to take moment to thank all of the library folks from around the world who have already made submissions and suggestions. Special tip of the hat to the very recently retired Richard Foster, who had been the Manager of Interlibrary, Document &amp; Research Services at the New York Public Library, for his many helpful submissions and suggestions, as well as thoughtful conversations regarding how to improve the toolkit. </a:t>
            </a:r>
          </a:p>
        </p:txBody>
      </p:sp>
      <p:sp>
        <p:nvSpPr>
          <p:cNvPr id="4" name="Slide Number Placeholder 3"/>
          <p:cNvSpPr>
            <a:spLocks noGrp="1"/>
          </p:cNvSpPr>
          <p:nvPr>
            <p:ph type="sldNum" sz="quarter" idx="10"/>
          </p:nvPr>
        </p:nvSpPr>
        <p:spPr/>
        <p:txBody>
          <a:bodyPr/>
          <a:lstStyle/>
          <a:p>
            <a:fld id="{83FAB0EB-5116-47BB-A8EB-0D224BD7AF9E}" type="slidenum">
              <a:rPr lang="en-US" smtClean="0"/>
              <a:t>20</a:t>
            </a:fld>
            <a:endParaRPr lang="en-US"/>
          </a:p>
        </p:txBody>
      </p:sp>
    </p:spTree>
    <p:extLst>
      <p:ext uri="{BB962C8B-B14F-4D97-AF65-F5344CB8AC3E}">
        <p14:creationId xmlns:p14="http://schemas.microsoft.com/office/powerpoint/2010/main" val="69106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671" y="4400549"/>
            <a:ext cx="5849655" cy="4104623"/>
          </a:xfrm>
        </p:spPr>
        <p:txBody>
          <a:bodyPr/>
          <a:lstStyle/>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The second tool in the kit, the second sheet, contains a listing of libraries in the United States who have indicated that they are able to supply copies, or loans, or both services, to libraries around the world. This </a:t>
            </a:r>
            <a:r>
              <a:rPr lang="en-US" sz="1000" i="1" dirty="0">
                <a:effectLst/>
                <a:latin typeface="Book Antiqua" panose="02040602050305030304" pitchFamily="18" charset="0"/>
                <a:ea typeface="Calibri" panose="020F0502020204030204" pitchFamily="34" charset="0"/>
                <a:cs typeface="Times New Roman" panose="02020603050405020304" pitchFamily="18" charset="0"/>
              </a:rPr>
              <a:t>is</a:t>
            </a:r>
            <a:r>
              <a:rPr lang="en-US" sz="1000" dirty="0">
                <a:effectLst/>
                <a:latin typeface="Book Antiqua" panose="02040602050305030304" pitchFamily="18" charset="0"/>
                <a:ea typeface="Calibri" panose="020F0502020204030204" pitchFamily="34" charset="0"/>
                <a:cs typeface="Times New Roman" panose="02020603050405020304" pitchFamily="18" charset="0"/>
              </a:rPr>
              <a:t> the International ILL Toolkit, and “international” certainly does not simply mean “any place outside the United States”! </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The columns of information for U.S. libraries fully parallel that of the non-U.S. Libraries (except there is no separate country listing!). You will still see the institution or library name, OCLC and ISIL symbols, email address, online catalog links, interlibrary loan policy webpages, online request form links, payment and delivery policies, and any notes or tips (such as contacting a library to set up an account, before placing any requests). All newly created or updated entries are likewise highlighted in green. </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This page is another great example of the conversations which have helped to improve the toolkit, and a wonderful reminder of the importance of a truly global perspective as we work to make it better and more useful, no matter where you are, as you request or supply. The first public version of the toolkit only included non-U.S. lenders, however, librarians from around the world accentuated how valuable a listing of U.S. libraries who could supply material globally would be, and so we sent out the call via listservs and forums, to U.S. libraries, asking them to “opt-in” (as we had no good central source of information to readily identify which U.S. libraries regularly supply internationally). So far, 36 libraries have answered the call (and if you are at a U.S. library that would like to be added to the list, please feel quite free to send us your information through the online submission form. We thank you, and librarians and patrons around the world thank you. </a:t>
            </a:r>
          </a:p>
          <a:p>
            <a:pPr marL="0" marR="0">
              <a:lnSpc>
                <a:spcPct val="107000"/>
              </a:lnSpc>
              <a:spcBef>
                <a:spcPts val="0"/>
              </a:spcBef>
              <a:spcAft>
                <a:spcPts val="800"/>
              </a:spcAft>
            </a:pPr>
            <a:r>
              <a:rPr lang="en-US" sz="10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10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Google Submission form for U.S. Libraries: </a:t>
            </a:r>
            <a:r>
              <a:rPr lang="en-US" sz="1000" b="1" u="sng"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hlinkClick r:id="rId3"/>
              </a:rPr>
              <a:t>https://forms.gle/Jmoug8ivF5BNUP1j8</a:t>
            </a:r>
            <a:r>
              <a:rPr lang="en-US" sz="10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en-US" sz="10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3FAB0EB-5116-47BB-A8EB-0D224BD7AF9E}" type="slidenum">
              <a:rPr lang="en-US" smtClean="0"/>
              <a:t>21</a:t>
            </a:fld>
            <a:endParaRPr lang="en-US"/>
          </a:p>
        </p:txBody>
      </p:sp>
    </p:spTree>
    <p:extLst>
      <p:ext uri="{BB962C8B-B14F-4D97-AF65-F5344CB8AC3E}">
        <p14:creationId xmlns:p14="http://schemas.microsoft.com/office/powerpoint/2010/main" val="1321083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8203" y="4400549"/>
            <a:ext cx="6225435" cy="4405247"/>
          </a:xfrm>
        </p:spPr>
        <p:txBody>
          <a:bodyPr/>
          <a:lstStyle/>
          <a:p>
            <a:pPr marL="0" marR="0">
              <a:lnSpc>
                <a:spcPct val="107000"/>
              </a:lnSpc>
              <a:spcBef>
                <a:spcPts val="0"/>
              </a:spcBef>
              <a:spcAft>
                <a:spcPts val="800"/>
              </a:spcAft>
            </a:pPr>
            <a:r>
              <a:rPr lang="en-US" sz="1000" b="1" dirty="0">
                <a:effectLst/>
                <a:latin typeface="Book Antiqua" panose="02040602050305030304" pitchFamily="18" charset="0"/>
                <a:ea typeface="Calibri" panose="020F0502020204030204" pitchFamily="34" charset="0"/>
                <a:cs typeface="Times New Roman" panose="02020603050405020304" pitchFamily="18" charset="0"/>
              </a:rPr>
              <a:t> </a:t>
            </a:r>
            <a:r>
              <a:rPr lang="en-US" sz="1000" dirty="0">
                <a:effectLst/>
                <a:latin typeface="Book Antiqua" panose="02040602050305030304" pitchFamily="18" charset="0"/>
                <a:ea typeface="Calibri" panose="020F0502020204030204" pitchFamily="34" charset="0"/>
                <a:cs typeface="Times New Roman" panose="02020603050405020304" pitchFamily="18" charset="0"/>
              </a:rPr>
              <a:t>The next tool we’ll examine today is an ever-growing list of tips and tricks. The tips are ordered by country and region, with general tips at the top of the page. </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Such tips and tricks were also part and parcel of those long ago “cheat sheets” that both Brian and I had compiled at our respective institutions, perhaps you have your own lists. These are useful resources that we had uncovered, gathered, stumbled across, or were just plain outright gifted. As an example: we at Penn have been consulting the extraordinarily valuable Karlsruhe Virtual Catalog for many years, utilizing its ability to search dozens of catalogs, including national and union catalogs across Europe and adjoining (and some not so adjoining) areas simultaneously – as well as being able to navigate to those catalogs with a single click in order to search them directly. There are also links to search online and open access resources, such as the Directories for Open Access Journals and Open Access Books, and </a:t>
            </a:r>
            <a:r>
              <a:rPr lang="en-US" sz="1000" dirty="0" err="1">
                <a:effectLst/>
                <a:latin typeface="Book Antiqua" panose="02040602050305030304" pitchFamily="18" charset="0"/>
                <a:ea typeface="Calibri" panose="020F0502020204030204" pitchFamily="34" charset="0"/>
                <a:cs typeface="Times New Roman" panose="02020603050405020304" pitchFamily="18" charset="0"/>
              </a:rPr>
              <a:t>HathiTrust</a:t>
            </a:r>
            <a:r>
              <a:rPr lang="en-US" sz="1000" dirty="0">
                <a:effectLst/>
                <a:latin typeface="Book Antiqua" panose="02040602050305030304" pitchFamily="18" charset="0"/>
                <a:ea typeface="Calibri" panose="020F0502020204030204" pitchFamily="34" charset="0"/>
                <a:cs typeface="Times New Roman" panose="02020603050405020304" pitchFamily="18" charset="0"/>
              </a:rPr>
              <a:t>, amongst others.  </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However, I only learned about it from one of our very own patrons (back in the days when patrons would still come into ILL offices to chat), the redoubtable Professor Georg Knauer, who was Emeritus Professor of Classical Studies at the University of Pennsylvania until his death in 2018 (may his memory be for a blessing), who asked if we were familiar with the Karlsruhe Catalog, which he found helpful for his own research. After a quick look, and seeing how useful a resource it could be for us, it was quickly added to our local cheat sheet. Barring that query from Professor Knauer, we might have had to wait years to stumble across that particular tool. </a:t>
            </a:r>
          </a:p>
          <a:p>
            <a:pPr marL="0" marR="0">
              <a:lnSpc>
                <a:spcPct val="107000"/>
              </a:lnSpc>
              <a:spcBef>
                <a:spcPts val="0"/>
              </a:spcBef>
              <a:spcAft>
                <a:spcPts val="800"/>
              </a:spcAft>
            </a:pPr>
            <a:r>
              <a:rPr lang="en-US" sz="1000" dirty="0">
                <a:effectLst/>
                <a:latin typeface="Book Antiqua" panose="02040602050305030304" pitchFamily="18" charset="0"/>
                <a:ea typeface="Calibri" panose="020F0502020204030204" pitchFamily="34" charset="0"/>
                <a:cs typeface="Times New Roman" panose="02020603050405020304" pitchFamily="18" charset="0"/>
              </a:rPr>
              <a:t>And one more closely related thank you, to Silvia Cho, Interlibrary Loan Supervisor at The Graduate Center, City University of New York (CUNY), who quite recently noted that although there are many valuable resources linked out from within the Karlsruhe catalog, it would be even more helpful (and involve fewer layers of clicking) to add new, more country specific entries on the Tips page, with direct links to such useful sites as SUDOC (in France) or </a:t>
            </a:r>
            <a:r>
              <a:rPr lang="en-US" sz="1000" dirty="0" err="1">
                <a:effectLst/>
                <a:latin typeface="Book Antiqua" panose="02040602050305030304" pitchFamily="18" charset="0"/>
                <a:ea typeface="Calibri" panose="020F0502020204030204" pitchFamily="34" charset="0"/>
                <a:cs typeface="Times New Roman" panose="02020603050405020304" pitchFamily="18" charset="0"/>
              </a:rPr>
              <a:t>Dialnet</a:t>
            </a:r>
            <a:r>
              <a:rPr lang="en-US" sz="1000" dirty="0">
                <a:effectLst/>
                <a:latin typeface="Book Antiqua" panose="02040602050305030304" pitchFamily="18" charset="0"/>
                <a:ea typeface="Calibri" panose="020F0502020204030204" pitchFamily="34" charset="0"/>
                <a:cs typeface="Times New Roman" panose="02020603050405020304" pitchFamily="18" charset="0"/>
              </a:rPr>
              <a:t> (in Spain), amongst others.</a:t>
            </a:r>
          </a:p>
          <a:p>
            <a:pPr marL="0" marR="0">
              <a:lnSpc>
                <a:spcPct val="107000"/>
              </a:lnSpc>
              <a:spcBef>
                <a:spcPts val="0"/>
              </a:spcBef>
              <a:spcAft>
                <a:spcPts val="800"/>
              </a:spcAft>
            </a:pPr>
            <a:r>
              <a:rPr lang="en-US" sz="10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[Google Submission form for Tips: </a:t>
            </a:r>
            <a:r>
              <a:rPr lang="en-US" sz="1000" b="1" u="sng"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hlinkClick r:id="rId3"/>
              </a:rPr>
              <a:t>https://forms.gle/9qXJgfR9xQc7LNCY7</a:t>
            </a:r>
            <a:r>
              <a:rPr lang="en-US" sz="10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en-US" sz="10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3FAB0EB-5116-47BB-A8EB-0D224BD7AF9E}" type="slidenum">
              <a:rPr lang="en-US" smtClean="0"/>
              <a:t>22</a:t>
            </a:fld>
            <a:endParaRPr lang="en-US"/>
          </a:p>
        </p:txBody>
      </p:sp>
    </p:spTree>
    <p:extLst>
      <p:ext uri="{BB962C8B-B14F-4D97-AF65-F5344CB8AC3E}">
        <p14:creationId xmlns:p14="http://schemas.microsoft.com/office/powerpoint/2010/main" val="139202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1145" y="4400549"/>
            <a:ext cx="5761973" cy="4179779"/>
          </a:xfrm>
        </p:spPr>
        <p:txBody>
          <a:bodyPr/>
          <a:lstStyle/>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 How can this listing of tips help you? Here are just a few, select examples: </a:t>
            </a:r>
          </a:p>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Looking to delve more deeply into national or union catalogs and databases specific to a certain country or region? Here are links to resources for Australia (with TROVE), the Czech Republic, Denmark, Israel (with </a:t>
            </a:r>
            <a:r>
              <a:rPr lang="en-US" sz="1100" dirty="0" err="1">
                <a:effectLst/>
                <a:latin typeface="Book Antiqua" panose="02040602050305030304" pitchFamily="18" charset="0"/>
                <a:ea typeface="Calibri" panose="020F0502020204030204" pitchFamily="34" charset="0"/>
                <a:cs typeface="Times New Roman" panose="02020603050405020304" pitchFamily="18" charset="0"/>
              </a:rPr>
              <a:t>Rambi</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Japan (with </a:t>
            </a:r>
            <a:r>
              <a:rPr lang="en-US" sz="1100" dirty="0" err="1">
                <a:effectLst/>
                <a:latin typeface="Book Antiqua" panose="02040602050305030304" pitchFamily="18" charset="0"/>
                <a:ea typeface="Calibri" panose="020F0502020204030204" pitchFamily="34" charset="0"/>
                <a:cs typeface="Times New Roman" panose="02020603050405020304" pitchFamily="18" charset="0"/>
              </a:rPr>
              <a:t>CiNii</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Poland (with NUKAT), the United Kingdom (with JISC), and as previously noted countries in and around Europe, via the Karlsruhe Virtual Catalog. </a:t>
            </a:r>
          </a:p>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There are also links to some freely available, generous extended services. Stumped with a patron request for an East Asian title? The toolkit has a pointer to the University of Pittsburgh’s valuable East Asian Gateway service.  Reached a dead end searching for a Russian or other Slavic language title? The Slavic Reference Service, based at the University of Illinois, will be happy to help.  </a:t>
            </a:r>
          </a:p>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Is your patron searching for a dissertation completed at the University of Bath, or another university in the United Kingdom? The </a:t>
            </a:r>
            <a:r>
              <a:rPr lang="en-US" sz="1100" dirty="0" err="1">
                <a:effectLst/>
                <a:latin typeface="Book Antiqua" panose="02040602050305030304" pitchFamily="18" charset="0"/>
                <a:ea typeface="Calibri" panose="020F0502020204030204" pitchFamily="34" charset="0"/>
                <a:cs typeface="Times New Roman" panose="02020603050405020304" pitchFamily="18" charset="0"/>
              </a:rPr>
              <a:t>EThOS</a:t>
            </a:r>
            <a:r>
              <a:rPr lang="en-US" sz="1100" dirty="0">
                <a:effectLst/>
                <a:latin typeface="Book Antiqua" panose="02040602050305030304" pitchFamily="18" charset="0"/>
                <a:ea typeface="Calibri" panose="020F0502020204030204" pitchFamily="34" charset="0"/>
                <a:cs typeface="Times New Roman" panose="02020603050405020304" pitchFamily="18" charset="0"/>
              </a:rPr>
              <a:t> database is rich resource, with many dissertations already freely available digitally for researchers to consult. </a:t>
            </a:r>
          </a:p>
          <a:p>
            <a:pPr marL="0" marR="0">
              <a:lnSpc>
                <a:spcPct val="107000"/>
              </a:lnSpc>
              <a:spcBef>
                <a:spcPts val="0"/>
              </a:spcBef>
              <a:spcAft>
                <a:spcPts val="800"/>
              </a:spcAft>
            </a:pPr>
            <a:r>
              <a:rPr lang="en-US" sz="1100" dirty="0">
                <a:effectLst/>
                <a:latin typeface="Book Antiqua" panose="02040602050305030304" pitchFamily="18" charset="0"/>
                <a:ea typeface="Calibri" panose="020F0502020204030204" pitchFamily="34" charset="0"/>
                <a:cs typeface="Times New Roman" panose="02020603050405020304" pitchFamily="18" charset="0"/>
              </a:rPr>
              <a:t>One of our hopes for this particular tool, is that it can become a durable repository for a multitude of international ILL tips, tricks and resources in one place – smoothing the way for discovery by librarians around the world, rather than having to individually rediscover them across many different websites, listservs or via word of mouth -- only for them to potentially be lost to institutional memory if that staff member retires or moves to a new position.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1281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8099" y="4400549"/>
            <a:ext cx="6288065" cy="4192305"/>
          </a:xfrm>
        </p:spPr>
        <p:txBody>
          <a:bodyPr/>
          <a:lstStyle/>
          <a:p>
            <a:pPr marL="0" marR="0">
              <a:lnSpc>
                <a:spcPct val="107000"/>
              </a:lnSpc>
              <a:spcBef>
                <a:spcPts val="0"/>
              </a:spcBef>
              <a:spcAft>
                <a:spcPts val="800"/>
              </a:spcAft>
            </a:pPr>
            <a:r>
              <a:rPr lang="en-US" sz="800" dirty="0">
                <a:effectLst/>
                <a:latin typeface="Book Antiqua" panose="02040602050305030304" pitchFamily="18" charset="0"/>
                <a:ea typeface="Calibri" panose="020F0502020204030204" pitchFamily="34" charset="0"/>
                <a:cs typeface="Times New Roman" panose="02020603050405020304" pitchFamily="18" charset="0"/>
              </a:rPr>
              <a:t>The final tool we’ll discuss today are the ILL Request Templates, which are line by line translations of customizable interlibrary loan request forms, for either copies or loans. On this slide you see the base English request template and the version in Arabic, to the right. </a:t>
            </a:r>
          </a:p>
          <a:p>
            <a:pPr marL="0" marR="0">
              <a:lnSpc>
                <a:spcPct val="107000"/>
              </a:lnSpc>
              <a:spcBef>
                <a:spcPts val="0"/>
              </a:spcBef>
              <a:spcAft>
                <a:spcPts val="800"/>
              </a:spcAft>
            </a:pPr>
            <a:r>
              <a:rPr lang="en-US" sz="800" dirty="0">
                <a:effectLst/>
                <a:latin typeface="Book Antiqua" panose="02040602050305030304" pitchFamily="18" charset="0"/>
                <a:ea typeface="Calibri" panose="020F0502020204030204" pitchFamily="34" charset="0"/>
                <a:cs typeface="Times New Roman" panose="02020603050405020304" pitchFamily="18" charset="0"/>
              </a:rPr>
              <a:t>This tool is another example of those happy conversations and collaborations that have marked the iterative evolution of this project. In a 2021 meeting that Brian and I attended with the RUSA STARS International ILL Committee, Jenny Vitti, the ILL Borrowing Coordinator at Emory University, mentioned that she had done some work on translated ILL request forms, beyond simply plugging them into Google Translate, and would we like to see them? We could do no better, and no worse, than to quote James Joyce at that point, “yes, yes, yes!”</a:t>
            </a:r>
            <a:r>
              <a:rPr lang="en-US" sz="800" b="1"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8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Book Antiqua" panose="02040602050305030304" pitchFamily="18" charset="0"/>
                <a:ea typeface="Calibri" panose="020F0502020204030204" pitchFamily="34" charset="0"/>
                <a:cs typeface="Times New Roman" panose="02020603050405020304" pitchFamily="18" charset="0"/>
              </a:rPr>
              <a:t>Jenny’s idea, that better translations could be achieved if done in consultation with folks who were not only native speakers of the languages in question, but who were also familiar with library terms, certainly resonated with Brian, Dennis and myself. Our belief is that chances of success for requests are heightened by having more nuanced translations, with library specific words in the templates, along with the display of respect inherent in meeting potential supplying libraries partway -- by showing that we have made some effort to communicate with them in their native language, rather than simply sending a request in our own mother tongue. </a:t>
            </a:r>
          </a:p>
          <a:p>
            <a:pPr marL="0" marR="0">
              <a:lnSpc>
                <a:spcPct val="107000"/>
              </a:lnSpc>
              <a:spcBef>
                <a:spcPts val="0"/>
              </a:spcBef>
              <a:spcAft>
                <a:spcPts val="800"/>
              </a:spcAft>
            </a:pPr>
            <a:r>
              <a:rPr lang="en-US" sz="800" dirty="0">
                <a:effectLst/>
                <a:latin typeface="Book Antiqua" panose="02040602050305030304" pitchFamily="18" charset="0"/>
                <a:ea typeface="Calibri" panose="020F0502020204030204" pitchFamily="34" charset="0"/>
                <a:cs typeface="Times New Roman" panose="02020603050405020304" pitchFamily="18" charset="0"/>
              </a:rPr>
              <a:t>After examining the templates provided by Jenny, we discussed the finer points of what the exact text and formatting should be for the base request template in English, nailing down the specific language and citation field order, that would most clearly and completely let potential supplying libraries know precisely what was being requested.  </a:t>
            </a:r>
          </a:p>
          <a:p>
            <a:pPr marL="0" marR="0">
              <a:lnSpc>
                <a:spcPct val="107000"/>
              </a:lnSpc>
              <a:spcBef>
                <a:spcPts val="0"/>
              </a:spcBef>
              <a:spcAft>
                <a:spcPts val="800"/>
              </a:spcAft>
            </a:pPr>
            <a:r>
              <a:rPr lang="en-US" sz="800" dirty="0">
                <a:effectLst/>
                <a:latin typeface="Book Antiqua" panose="02040602050305030304" pitchFamily="18" charset="0"/>
                <a:ea typeface="Calibri" panose="020F0502020204030204" pitchFamily="34" charset="0"/>
                <a:cs typeface="Times New Roman" panose="02020603050405020304" pitchFamily="18" charset="0"/>
              </a:rPr>
              <a:t>Once that was finalized, we then consulted with additional language experts at our respective institutions, to arrive at our current quorum of request templates in Arabic, traditional Chinese, Dutch, French, German, Hebrew, Italian, Japanese, Korean, Russian and Spanish. We have also received additional comments and suggestions, which have further improved the templates. In that vein, a merci bien to Luc Bissonnette, </a:t>
            </a:r>
            <a:r>
              <a:rPr lang="en-US" sz="800" dirty="0" err="1">
                <a:effectLst/>
                <a:latin typeface="Book Antiqua" panose="02040602050305030304" pitchFamily="18" charset="0"/>
                <a:ea typeface="Calibri" panose="020F0502020204030204" pitchFamily="34" charset="0"/>
                <a:cs typeface="Times New Roman" panose="02020603050405020304" pitchFamily="18" charset="0"/>
              </a:rPr>
              <a:t>Coordonnateur</a:t>
            </a:r>
            <a:r>
              <a:rPr lang="en-US" sz="800" dirty="0">
                <a:effectLst/>
                <a:latin typeface="Book Antiqua" panose="02040602050305030304" pitchFamily="18" charset="0"/>
                <a:ea typeface="Calibri" panose="020F0502020204030204" pitchFamily="34" charset="0"/>
                <a:cs typeface="Times New Roman" panose="02020603050405020304" pitchFamily="18" charset="0"/>
              </a:rPr>
              <a:t> de </a:t>
            </a:r>
            <a:r>
              <a:rPr lang="en-US" sz="800" dirty="0" err="1">
                <a:effectLst/>
                <a:latin typeface="Book Antiqua" panose="02040602050305030304" pitchFamily="18" charset="0"/>
                <a:ea typeface="Calibri" panose="020F0502020204030204" pitchFamily="34" charset="0"/>
                <a:cs typeface="Times New Roman" panose="02020603050405020304" pitchFamily="18" charset="0"/>
              </a:rPr>
              <a:t>projets</a:t>
            </a:r>
            <a:r>
              <a:rPr lang="en-US" sz="8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800" dirty="0" err="1">
                <a:effectLst/>
                <a:latin typeface="Book Antiqua" panose="02040602050305030304" pitchFamily="18" charset="0"/>
                <a:ea typeface="Calibri" panose="020F0502020204030204" pitchFamily="34" charset="0"/>
                <a:cs typeface="Times New Roman" panose="02020603050405020304" pitchFamily="18" charset="0"/>
              </a:rPr>
              <a:t>responsable</a:t>
            </a:r>
            <a:r>
              <a:rPr lang="en-US" sz="800" dirty="0">
                <a:effectLst/>
                <a:latin typeface="Book Antiqua" panose="02040602050305030304" pitchFamily="18" charset="0"/>
                <a:ea typeface="Calibri" panose="020F0502020204030204" pitchFamily="34" charset="0"/>
                <a:cs typeface="Times New Roman" panose="02020603050405020304" pitchFamily="18" charset="0"/>
              </a:rPr>
              <a:t> du </a:t>
            </a:r>
            <a:r>
              <a:rPr lang="en-US" sz="800" dirty="0" err="1">
                <a:effectLst/>
                <a:latin typeface="Book Antiqua" panose="02040602050305030304" pitchFamily="18" charset="0"/>
                <a:ea typeface="Calibri" panose="020F0502020204030204" pitchFamily="34" charset="0"/>
                <a:cs typeface="Times New Roman" panose="02020603050405020304" pitchFamily="18" charset="0"/>
              </a:rPr>
              <a:t>système</a:t>
            </a:r>
            <a:r>
              <a:rPr lang="en-US" sz="800" dirty="0">
                <a:effectLst/>
                <a:latin typeface="Book Antiqua" panose="02040602050305030304" pitchFamily="18" charset="0"/>
                <a:ea typeface="Calibri" panose="020F0502020204030204" pitchFamily="34" charset="0"/>
                <a:cs typeface="Times New Roman" panose="02020603050405020304" pitchFamily="18" charset="0"/>
              </a:rPr>
              <a:t> Colombo, for helping us improve and fine tune the French template. </a:t>
            </a:r>
          </a:p>
          <a:p>
            <a:pPr marL="0" marR="0">
              <a:lnSpc>
                <a:spcPct val="107000"/>
              </a:lnSpc>
              <a:spcBef>
                <a:spcPts val="0"/>
              </a:spcBef>
              <a:spcAft>
                <a:spcPts val="800"/>
              </a:spcAft>
            </a:pPr>
            <a:r>
              <a:rPr lang="en-US" sz="800" dirty="0">
                <a:effectLst/>
                <a:latin typeface="Book Antiqua" panose="02040602050305030304" pitchFamily="18" charset="0"/>
                <a:ea typeface="Calibri" panose="020F0502020204030204" pitchFamily="34" charset="0"/>
                <a:cs typeface="Times New Roman" panose="02020603050405020304" pitchFamily="18" charset="0"/>
              </a:rPr>
              <a:t>The template includes an introductory section, identifying the requesting institution, and establishing the maximum cost the borrower is willing to pay for the needed loan or copy, and also asks for swift notification if the holding library is not able to supply (so that requests do not remain in limbo indefinitely).  </a:t>
            </a:r>
          </a:p>
          <a:p>
            <a:pPr marL="0" marR="0">
              <a:lnSpc>
                <a:spcPct val="107000"/>
              </a:lnSpc>
              <a:spcBef>
                <a:spcPts val="0"/>
              </a:spcBef>
              <a:spcAft>
                <a:spcPts val="800"/>
              </a:spcAft>
            </a:pPr>
            <a:r>
              <a:rPr lang="en-US" sz="800" dirty="0">
                <a:effectLst/>
                <a:latin typeface="Book Antiqua" panose="02040602050305030304" pitchFamily="18" charset="0"/>
                <a:ea typeface="Calibri" panose="020F0502020204030204" pitchFamily="34" charset="0"/>
                <a:cs typeface="Times New Roman" panose="02020603050405020304" pitchFamily="18" charset="0"/>
              </a:rPr>
              <a:t>There are then individual lines for specific bibliographic citation information, divided between copy and loan requests, including spaces for: local transaction number, Book or Journal Title, Author, volume and issue, article/chapter title, publication date, page range, ISBN/ISSN, OCLC </a:t>
            </a:r>
            <a:r>
              <a:rPr lang="en-US" sz="800" dirty="0" err="1">
                <a:effectLst/>
                <a:latin typeface="Book Antiqua" panose="02040602050305030304" pitchFamily="18" charset="0"/>
                <a:ea typeface="Calibri" panose="020F0502020204030204" pitchFamily="34" charset="0"/>
                <a:cs typeface="Times New Roman" panose="02020603050405020304" pitchFamily="18" charset="0"/>
              </a:rPr>
              <a:t>Worldcat</a:t>
            </a:r>
            <a:r>
              <a:rPr lang="en-US" sz="800" dirty="0">
                <a:effectLst/>
                <a:latin typeface="Book Antiqua" panose="02040602050305030304" pitchFamily="18" charset="0"/>
                <a:ea typeface="Calibri" panose="020F0502020204030204" pitchFamily="34" charset="0"/>
                <a:cs typeface="Times New Roman" panose="02020603050405020304" pitchFamily="18" charset="0"/>
              </a:rPr>
              <a:t> number, Call Number/</a:t>
            </a:r>
            <a:r>
              <a:rPr lang="en-US" sz="800" dirty="0" err="1">
                <a:effectLst/>
                <a:latin typeface="Book Antiqua" panose="02040602050305030304" pitchFamily="18" charset="0"/>
                <a:ea typeface="Calibri" panose="020F0502020204030204" pitchFamily="34" charset="0"/>
                <a:cs typeface="Times New Roman" panose="02020603050405020304" pitchFamily="18" charset="0"/>
              </a:rPr>
              <a:t>Shelfmark</a:t>
            </a:r>
            <a:r>
              <a:rPr lang="en-US" sz="800" dirty="0">
                <a:effectLst/>
                <a:latin typeface="Book Antiqua" panose="02040602050305030304" pitchFamily="18" charset="0"/>
                <a:ea typeface="Calibri" panose="020F0502020204030204" pitchFamily="34" charset="0"/>
                <a:cs typeface="Times New Roman" panose="02020603050405020304" pitchFamily="18" charset="0"/>
              </a:rPr>
              <a:t> and a last line for any additional information deemed necessary.</a:t>
            </a:r>
          </a:p>
          <a:p>
            <a:endParaRPr lang="en-US" dirty="0"/>
          </a:p>
        </p:txBody>
      </p:sp>
      <p:sp>
        <p:nvSpPr>
          <p:cNvPr id="4" name="Slide Number Placeholder 3"/>
          <p:cNvSpPr>
            <a:spLocks noGrp="1"/>
          </p:cNvSpPr>
          <p:nvPr>
            <p:ph type="sldNum" sz="quarter" idx="10"/>
          </p:nvPr>
        </p:nvSpPr>
        <p:spPr/>
        <p:txBody>
          <a:bodyPr/>
          <a:lstStyle/>
          <a:p>
            <a:fld id="{83FAB0EB-5116-47BB-A8EB-0D224BD7AF9E}" type="slidenum">
              <a:rPr lang="en-US" smtClean="0"/>
              <a:t>24</a:t>
            </a:fld>
            <a:endParaRPr lang="en-US"/>
          </a:p>
        </p:txBody>
      </p:sp>
    </p:spTree>
    <p:extLst>
      <p:ext uri="{BB962C8B-B14F-4D97-AF65-F5344CB8AC3E}">
        <p14:creationId xmlns:p14="http://schemas.microsoft.com/office/powerpoint/2010/main" val="3860652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255" y="4400550"/>
            <a:ext cx="6150279" cy="3879154"/>
          </a:xfrm>
        </p:spPr>
        <p:txBody>
          <a:bodyPr/>
          <a:lstStyle/>
          <a:p>
            <a:pPr marL="0" marR="0">
              <a:lnSpc>
                <a:spcPct val="107000"/>
              </a:lnSpc>
              <a:spcBef>
                <a:spcPts val="0"/>
              </a:spcBef>
              <a:spcAft>
                <a:spcPts val="800"/>
              </a:spcAft>
            </a:pPr>
            <a:r>
              <a:rPr lang="en-US" sz="1400" dirty="0">
                <a:effectLst/>
                <a:latin typeface="Book Antiqua" panose="02040602050305030304" pitchFamily="18" charset="0"/>
                <a:ea typeface="Calibri" panose="020F0502020204030204" pitchFamily="34" charset="0"/>
                <a:cs typeface="Times New Roman" panose="02020603050405020304" pitchFamily="18" charset="0"/>
              </a:rPr>
              <a:t>The line-by-line translation makes it easy to keep track of the meaning of each term, on each line – especially if you don’t happen to know eleven other languages! </a:t>
            </a:r>
          </a:p>
          <a:p>
            <a:pPr marL="0" marR="0">
              <a:lnSpc>
                <a:spcPct val="107000"/>
              </a:lnSpc>
              <a:spcBef>
                <a:spcPts val="0"/>
              </a:spcBef>
              <a:spcAft>
                <a:spcPts val="800"/>
              </a:spcAft>
            </a:pPr>
            <a:r>
              <a:rPr lang="en-US" sz="1400" dirty="0">
                <a:effectLst/>
                <a:latin typeface="Book Antiqua" panose="02040602050305030304" pitchFamily="18" charset="0"/>
                <a:ea typeface="Calibri" panose="020F0502020204030204" pitchFamily="34" charset="0"/>
                <a:cs typeface="Times New Roman" panose="02020603050405020304" pitchFamily="18" charset="0"/>
              </a:rPr>
              <a:t>The templates can be copied and saved locally, as Word documents, or in Excel, or in email – to be further edited and customized for local use, such as creating separate Loan and Copy request forms or by incorporating them as email templates in </a:t>
            </a:r>
            <a:r>
              <a:rPr lang="en-US" sz="1400" dirty="0" err="1">
                <a:effectLst/>
                <a:latin typeface="Book Antiqua" panose="02040602050305030304" pitchFamily="18" charset="0"/>
                <a:ea typeface="Calibri" panose="020F0502020204030204" pitchFamily="34" charset="0"/>
                <a:cs typeface="Times New Roman" panose="02020603050405020304" pitchFamily="18" charset="0"/>
              </a:rPr>
              <a:t>ILLiad</a:t>
            </a:r>
            <a:r>
              <a:rPr lang="en-US" sz="1400" dirty="0">
                <a:effectLst/>
                <a:latin typeface="Book Antiqua" panose="02040602050305030304" pitchFamily="18" charset="0"/>
                <a:ea typeface="Calibri" panose="020F0502020204030204" pitchFamily="34" charset="0"/>
                <a:cs typeface="Times New Roman" panose="02020603050405020304" pitchFamily="18" charset="0"/>
              </a:rPr>
              <a:t>, using merge fields to automatically paste in the citation information. </a:t>
            </a:r>
          </a:p>
          <a:p>
            <a:pPr marL="0" marR="0">
              <a:lnSpc>
                <a:spcPct val="107000"/>
              </a:lnSpc>
              <a:spcBef>
                <a:spcPts val="0"/>
              </a:spcBef>
              <a:spcAft>
                <a:spcPts val="800"/>
              </a:spcAft>
            </a:pPr>
            <a:br>
              <a:rPr lang="en-US" sz="1400" dirty="0">
                <a:effectLst/>
                <a:latin typeface="Book Antiqua" panose="02040602050305030304" pitchFamily="18" charset="0"/>
                <a:ea typeface="Calibri" panose="020F0502020204030204" pitchFamily="34" charset="0"/>
                <a:cs typeface="Times New Roman" panose="02020603050405020304" pitchFamily="18" charset="0"/>
              </a:rPr>
            </a:br>
            <a:r>
              <a:rPr lang="en-US" sz="1400" dirty="0">
                <a:effectLst/>
                <a:latin typeface="Book Antiqua" panose="02040602050305030304" pitchFamily="18" charset="0"/>
                <a:ea typeface="Calibri" panose="020F0502020204030204" pitchFamily="34" charset="0"/>
                <a:cs typeface="Times New Roman" panose="02020603050405020304" pitchFamily="18" charset="0"/>
              </a:rPr>
              <a:t>Finally, we are always looking to add new language templates, so if you are, or you know a language expert at your institution for an as yet unrepresented language, please do feel free to get in touch.	</a:t>
            </a:r>
          </a:p>
          <a:p>
            <a:pPr marL="0" marR="0">
              <a:lnSpc>
                <a:spcPct val="107000"/>
              </a:lnSpc>
              <a:spcBef>
                <a:spcPts val="0"/>
              </a:spcBef>
              <a:spcAft>
                <a:spcPts val="800"/>
              </a:spcAft>
              <a:tabLst>
                <a:tab pos="699770" algn="l"/>
              </a:tabLst>
            </a:pPr>
            <a:r>
              <a:rPr lang="en-US" sz="1400" dirty="0">
                <a:effectLst/>
                <a:latin typeface="Book Antiqua" panose="02040602050305030304" pitchFamily="18" charset="0"/>
                <a:ea typeface="Calibri" panose="020F0502020204030204" pitchFamily="34" charset="0"/>
                <a:cs typeface="Times New Roman" panose="02020603050405020304" pitchFamily="18" charset="0"/>
              </a:rPr>
              <a:t>Tempus fugit, and the present is continuously slipping from view, and so with that I now turn things over to amicus meus, we say in Latin, Dennis, for a few glimpses at some of the many </a:t>
            </a:r>
            <a:r>
              <a:rPr lang="en-US" sz="1400" i="1" dirty="0">
                <a:effectLst/>
                <a:latin typeface="Book Antiqua" panose="02040602050305030304" pitchFamily="18" charset="0"/>
                <a:ea typeface="Calibri" panose="020F0502020204030204" pitchFamily="34" charset="0"/>
                <a:cs typeface="Times New Roman" panose="02020603050405020304" pitchFamily="18" charset="0"/>
              </a:rPr>
              <a:t>possible</a:t>
            </a:r>
            <a:r>
              <a:rPr lang="en-US" sz="1400" dirty="0">
                <a:effectLst/>
                <a:latin typeface="Book Antiqua" panose="02040602050305030304" pitchFamily="18" charset="0"/>
                <a:ea typeface="Calibri" panose="020F0502020204030204" pitchFamily="34" charset="0"/>
                <a:cs typeface="Times New Roman" panose="02020603050405020304" pitchFamily="18" charset="0"/>
              </a:rPr>
              <a:t> futures for the Toolkit…</a:t>
            </a:r>
          </a:p>
          <a:p>
            <a:endParaRPr lang="en-US" dirty="0"/>
          </a:p>
        </p:txBody>
      </p:sp>
      <p:sp>
        <p:nvSpPr>
          <p:cNvPr id="4" name="Slide Number Placeholder 3"/>
          <p:cNvSpPr>
            <a:spLocks noGrp="1"/>
          </p:cNvSpPr>
          <p:nvPr>
            <p:ph type="sldNum" sz="quarter" idx="10"/>
          </p:nvPr>
        </p:nvSpPr>
        <p:spPr/>
        <p:txBody>
          <a:bodyPr/>
          <a:lstStyle/>
          <a:p>
            <a:fld id="{83FAB0EB-5116-47BB-A8EB-0D224BD7AF9E}" type="slidenum">
              <a:rPr lang="en-US" smtClean="0"/>
              <a:t>25</a:t>
            </a:fld>
            <a:endParaRPr lang="en-US"/>
          </a:p>
        </p:txBody>
      </p:sp>
    </p:spTree>
    <p:extLst>
      <p:ext uri="{BB962C8B-B14F-4D97-AF65-F5344CB8AC3E}">
        <p14:creationId xmlns:p14="http://schemas.microsoft.com/office/powerpoint/2010/main" val="3613524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you, Lapis.  You know I do love it when you speak Latin to 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now let’s briefly explore what the future might hold for the International ILL Toolkit.  Brian, Lapis and I definitely have some hopes and aspirations for this work-in-progress we’ve set in motion.</a:t>
            </a:r>
            <a:endParaRPr dirty="0"/>
          </a:p>
        </p:txBody>
      </p:sp>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400833" y="4400549"/>
            <a:ext cx="6050071" cy="44804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t>Some of our hopes and aspirations are easy to guess.  Most all of them would benefit from your help and involvement.  </a:t>
            </a:r>
          </a:p>
          <a:p>
            <a:pPr marL="0" lvl="0" indent="0" algn="l" rtl="0">
              <a:spcBef>
                <a:spcPts val="0"/>
              </a:spcBef>
              <a:spcAft>
                <a:spcPts val="0"/>
              </a:spcAft>
              <a:buNone/>
            </a:pPr>
            <a:endParaRPr lang="en-US" sz="1100" dirty="0"/>
          </a:p>
          <a:p>
            <a:pPr marL="0" lvl="0" indent="0" algn="l" rtl="0">
              <a:spcBef>
                <a:spcPts val="0"/>
              </a:spcBef>
              <a:spcAft>
                <a:spcPts val="0"/>
              </a:spcAft>
              <a:buNone/>
            </a:pPr>
            <a:r>
              <a:rPr lang="en-US" sz="1100" dirty="0"/>
              <a:t>Obviously, we’d like to keep adding lenders willing to share internationally, tips and tricks by country and region, and requesting templates in more languages.  Maybe you or someone you work with has language expertise in Turkish or Hindustani or Farsi and can help us develop a new requesting template.  Or perhaps you have ideas about how we can make the toolkit more user friendly for non-English speakers.  </a:t>
            </a:r>
          </a:p>
          <a:p>
            <a:pPr marL="0" lvl="0" indent="0" algn="l" rtl="0">
              <a:spcBef>
                <a:spcPts val="0"/>
              </a:spcBef>
              <a:spcAft>
                <a:spcPts val="0"/>
              </a:spcAft>
              <a:buNone/>
            </a:pPr>
            <a:endParaRPr lang="en-US" sz="1100" dirty="0"/>
          </a:p>
          <a:p>
            <a:pPr marL="0" lvl="0" indent="0" algn="l" rtl="0">
              <a:spcBef>
                <a:spcPts val="0"/>
              </a:spcBef>
              <a:spcAft>
                <a:spcPts val="0"/>
              </a:spcAft>
              <a:buNone/>
            </a:pPr>
            <a:r>
              <a:rPr lang="en-US" sz="1100" dirty="0"/>
              <a:t>Or maybe there’s a feature we haven’t thought of that you’d like to suggest or help build.  While we were preparing for this Webinar, Brian hit upon the idea that some ILL practitioners may not have ever shared internationally and might find a “things to consider when getting started” checklist useful.  So that’s one idea of a new feature that might be added to the toolkit.  What are your ideas?  What would you find useful?  Perhaps you’ve developed an international sharing resource of  some kind that might fit into the toolkit.  Naturally, we’d like to see more users.  Help us get the word out.  Share the toolkit with your friends.</a:t>
            </a:r>
          </a:p>
          <a:p>
            <a:pPr marL="0" lvl="0" indent="0" algn="l" rtl="0">
              <a:spcBef>
                <a:spcPts val="0"/>
              </a:spcBef>
              <a:spcAft>
                <a:spcPts val="0"/>
              </a:spcAft>
              <a:buNone/>
            </a:pPr>
            <a:endParaRPr lang="en-US" sz="1100" dirty="0"/>
          </a:p>
          <a:p>
            <a:pPr marL="0" lvl="0" indent="0" algn="l" rtl="0">
              <a:spcBef>
                <a:spcPts val="0"/>
              </a:spcBef>
              <a:spcAft>
                <a:spcPts val="0"/>
              </a:spcAft>
              <a:buNone/>
            </a:pPr>
            <a:r>
              <a:rPr lang="en-US" sz="1100" dirty="0"/>
              <a:t>And we’d love to see the toolkit be a catalyst for conversations among resource sharing folks.  That’s already happened to same extent, as Lapis and Brian have described – conversations with committees such as the RUSA STARS international ILL committee, the co-sponsors of today’s Webinar, and conversations with individuals who have shared questions, ideas and suggestions, such as Richard Foster of New York Public Library and Silvia Cho of the Graduate Center CUNY.  Brian, Lapis and I have done some brainstorming about ways to encourage more conversation around the toolkit.  One idea is to convene some informal virtual town halls where interested folks can come together and compare notes and share what they know about international sharing.  What are your ideas for sparking conversations across borders about international ILL?</a:t>
            </a:r>
            <a:endParaRPr sz="1100"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8404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some important aspects of the Toolkit that we didn’t think much about in the rush to build and refine it, but that we now realize warrant some serious and sustained attention.  Top of mind in that category is accessibility.</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Brian, Lapis and I are by no means experts when it comes to making a spreadsheet like the International ILL Toolkit more user friendly for folks with a visual impairment.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Toolkit is a Google Sheet, and if you click on Tools within a Google Sheet…</a:t>
            </a:r>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22801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how our time together will unfold.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Brian will get us started by recounting how and why the Toolkit came to be and describing some of the issues and decision points we encountered while building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Lapis will walk us through the Toolkit as it exists today.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I’ll wrap up the presentation portion of the program with a brief look ahead at what the future may hold for this ever-growing crowd-sourced tool.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that we should have plenty of time for questions and discussion.  We’ll be asking you to drop your comments and questions into Chat.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With that, I will turn things over to our first speaker, Brian.</a:t>
            </a:r>
            <a:endParaRPr dirty="0"/>
          </a:p>
        </p:txBody>
      </p:sp>
      <p:sp>
        <p:nvSpPr>
          <p:cNvPr id="195" name="Google Shape;1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…one of the choices on the list of Tools is accessibility.</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601550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can turn on screen reader support, and turn on Braille support…</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206237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…which adds a range of tools that help a person with a visual impairment navigate and use the Google Sheet.</a:t>
            </a:r>
          </a:p>
          <a:p>
            <a:pPr marL="0" lvl="0" indent="0" algn="l" rtl="0">
              <a:spcBef>
                <a:spcPts val="0"/>
              </a:spcBef>
              <a:spcAft>
                <a:spcPts val="0"/>
              </a:spcAft>
              <a:buNone/>
            </a:pPr>
            <a:endParaRPr lang="en-US"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798027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So the accessibility support in Google Sheets doesn’t help Brian, Lapis and me make the  design of the spreadsheet itself more accessible but does help a user utilize tools that will help them navigate and make sense of the information in the spreadsheet.</a:t>
            </a:r>
          </a:p>
          <a:p>
            <a:pPr marL="0" lvl="0" indent="0" algn="l" rtl="0">
              <a:spcBef>
                <a:spcPts val="0"/>
              </a:spcBef>
              <a:spcAft>
                <a:spcPts val="0"/>
              </a:spcAft>
              <a:buNone/>
            </a:pP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437158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Meanwhile, Microsoft Office applications like PowerPoint and Excel have an Accessibility Check Feature.</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1832854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 I downloaded the Toolkit from Google Sheets as an Excel spreadsheet and ran the Accessibility check.</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3221078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And Excel came up with a couple of suggestions that would make the Toolkit more user friendly for someone with a visual impairment.</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2657235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 did not know this previously.  Someone using a screen reader and working their way through a spreadsheet is going to run into difficultly if the spreadsheet has merged cells.</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203422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And the International ILL Toolkit has 3 instances of merged cells.  So that will require a bit of thinking on our part to get this corrected.</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999648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second accessibility tip offered on the Toolkit by Excel is that blue text in a green cell can present readability issues as there isn’t enough contrast.  </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17140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Hi. I’m Brian Miller from The Ohio State University, and I’m going to talk about the past, or what has led us to this point.</a:t>
            </a:r>
          </a:p>
          <a:p>
            <a:pPr marL="0" lvl="0" indent="0" algn="l" rtl="0">
              <a:spcBef>
                <a:spcPts val="0"/>
              </a:spcBef>
              <a:spcAft>
                <a:spcPts val="0"/>
              </a:spcAft>
              <a:buNone/>
            </a:pPr>
            <a:endParaRPr dirty="0"/>
          </a:p>
        </p:txBody>
      </p:sp>
      <p:sp>
        <p:nvSpPr>
          <p:cNvPr id="201" name="Google Shape;2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Lapis already has a fix planned for this one.  We’ll highlights just columns A and B for new </a:t>
            </a:r>
            <a:r>
              <a:rPr lang="en-US" dirty="0">
                <a:solidFill>
                  <a:schemeClr val="tx1"/>
                </a:solidFill>
              </a:rPr>
              <a:t>entries</a:t>
            </a:r>
            <a:r>
              <a:rPr lang="en-US" dirty="0">
                <a:solidFill>
                  <a:schemeClr val="tx1"/>
                </a:solidFill>
                <a:latin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those are static, and folks will see the green for those entries, no matter how far right they scroll., and perhaps just the A column cell for the US lenders &amp; Tips sheets.  So, again, it seems like any conversation we have about the Toolkit results in some tangible improvement.</a:t>
            </a:r>
            <a:endParaRPr lang="en-US" dirty="0">
              <a:solidFill>
                <a:schemeClr val="tx1"/>
              </a:solidFill>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I do suspect that this may be just scratching the surface when it comes to making the International ILL Toolkit more usable to folks with a visual impairment.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Brian, Lapis and I will approach addressing this potential shortcoming the same way we’ve approached every aspect of building and refining the toolkit – turn to experts in the community.  Many libraries have an accessibility librarian on staff.  And there are many resources available that contain excellent guidance.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Perhaps you have some advice for us on how to make the International ILL Toolkit more accessible.  If so, please let me know.</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213727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Another significant issue for the future is the sustainability of the Toolkit.  We got this project started in a big hurry, needed to be nimble, and used the collaborative tools at hand.  Which has been fine so far and could be fine for the foreseeable future.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we’ve been talking about possibly making the Toolkit available in a more durable format than Google Sheets.  And, longer term, Brian, Lapis and I will  want to establish a succession plan so that the Toolkit can continue to provide value to the global resource sharing community far into the future, without it being dependent upon the three of us for its care and feeding.  We have a few ideas in mind and would also love to hear your suggestions.  Maybe you hold the key to helping us find the Toolkit a forever home.</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2770956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49"/>
            <a:ext cx="5486400" cy="41171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I’d like to return to the idea of the toolkit possibly providing an opening for having more conversations about international resource sharing.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mentioned earlier that we’ve talked about scheduling some informal town halls around use of the Toolkit.  It also might make sense to link up with other efforts that focus on the  international sharing of library materials, such as those sponsored by the IFLA Document Delivery and Resource Sharing Section Standing Committee.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Brian, Lapis and I will be meeting again in March with the members of the RUSA STARS International ILL Committee, the co-sponsor of today’s Webinar, to talk about some next steps we can take with the Toolkit, particularly the idea of using it to being more ILL folks who share internationally into regular contact with each other.  (Actually, full disclosure, Lapis is actually a member of that committee now, joining last July for a 2-year term.)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We’re almost to the discussion portion of the program today, so I very much hope we’re all about to have such a conversation about international sharing here among us, in real time.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Brian, Lapis and I would love to hear your ideas about other ways that the toolkit might be useful for providing a reason to get together with other resource sharing practitioners across the globe to talk shop.</a:t>
            </a:r>
            <a:endParaRPr dirty="0"/>
          </a:p>
        </p:txBody>
      </p:sp>
      <p:sp>
        <p:nvSpPr>
          <p:cNvPr id="223" name="Google Shape;2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3292869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last slide is a call to action.  Get involved!  Join the fun!  Add to the content and the value of the Toolkit.  Use the Toolkit.  Help us spread the word.  This thing is a work in progress and very much a living document.  Together we can all make it much better and more useful.</a:t>
            </a:r>
          </a:p>
          <a:p>
            <a:endParaRPr lang="en-US" dirty="0"/>
          </a:p>
          <a:p>
            <a:r>
              <a:rPr lang="en-US" dirty="0"/>
              <a:t>Again, Brian and Lapis deserve the lion’s share of the credit for the creation of the </a:t>
            </a:r>
            <a:r>
              <a:rPr lang="en-US" dirty="0">
                <a:hlinkClick r:id="rId3"/>
              </a:rPr>
              <a:t>International ILL Toolkit</a:t>
            </a:r>
            <a:r>
              <a:rPr lang="en-US" dirty="0"/>
              <a:t>.  Many in OCLC SHARES and across the global resource sharing community have also had a hand in its development.  It’s a great example of a community banding together to make the world a better place.</a:t>
            </a:r>
          </a:p>
          <a:p>
            <a:endParaRPr lang="en-US" dirty="0"/>
          </a:p>
          <a:p>
            <a:r>
              <a:rPr lang="en-US" dirty="0"/>
              <a:t>Thanks for listening.  We look forward to hearing your questions, comments and ideas.  Now I’ll turn things back over to Mercy.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8660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43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049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0937" y="4400549"/>
            <a:ext cx="6087649" cy="4179779"/>
          </a:xfrm>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So it’s probably a familiar scenario where your users have asked for relatively rare things, published outside your country, and many times in a foreign language.  And we often don’t know where our users are getting the citations, but the scenarios listed here are not all that unusual.  And you can swap in different countries or material formats for those on screen, but the problem is still the same:  where am I going to get this?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And your first thought is usually like mine:  </a:t>
            </a:r>
          </a:p>
          <a:p>
            <a:pPr marL="0" marR="0" indent="45720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Please . . . . . let a domestic library own this!  Or I want to get this through my network, whether that’s OCLC, RAPID, DOCLINE, or another . . . . and please let it be from a lender that’s free to me . . . . or if there is a charge, please let me pay through IFM!</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But we all know it doesn’t always turn out that way. It’s not going to be that easy.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08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411" y="4400550"/>
            <a:ext cx="6025019" cy="3891680"/>
          </a:xfrm>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when we get those requests, we often exhaust all libraries first through our usual ILL request networks.  But if unfilled, one of two things might happen.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if you’re lucky, you might find overseas libraries with holdings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latin typeface="Calibri" panose="020F0502020204030204" pitchFamily="34" charset="0"/>
                <a:ea typeface="Calibri" panose="020F0502020204030204" pitchFamily="34" charset="0"/>
                <a:cs typeface="Times New Roman" panose="02020603050405020304" pitchFamily="18" charset="0"/>
              </a:rPr>
              <a:t>.  But many of them are always lowercase in the Policies Directory because they don’t participate in OCLC resource sharing.   So you can’t send an OCLC request, and now you’re going to have to find contact info for that foreign library.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 second, the worst case scenario is: there are no holdings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all for the foreign publication, so now where are you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gonna</a:t>
            </a:r>
            <a:r>
              <a:rPr lang="en-US" sz="1800" dirty="0">
                <a:effectLst/>
                <a:latin typeface="Calibri" panose="020F0502020204030204" pitchFamily="34" charset="0"/>
                <a:ea typeface="Calibri" panose="020F0502020204030204" pitchFamily="34" charset="0"/>
                <a:cs typeface="Times New Roman" panose="02020603050405020304" pitchFamily="18" charset="0"/>
              </a:rPr>
              <a:t> look?</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1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30299"/>
          </a:xfrm>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So I’ve done each these things before and maybe you have, too:</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Perhaps you’ve got a local expert, the wise owl, who might know where to try, and so you ask them.  But what if that person is out, or they just retired, and now you have to be the expert?</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Maybe you have a local cheat sheet or sticky notes on your desk of out-of-country places you’ve used before?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Maybe you have a tip sheet handout from a conference presentation you attended several years back.  And now you have to remember where you put it?</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Or maybe you’ll have to invest some time, that you don’t have, googling foreign library web sites, perhaps without English language pages, and you have to remember that foreign language you took back in high school.</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Or exasperated, you might turn to one of the national email listservs for help and hope that someone replies.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Or maybe you just give up and cancel the user’s request.</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 think we’ve all been there, and these are each incredibly imperfect solutions.  They’re not always the most efficient use of your time, and they don’t always effectively get the user what they need.</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So surely, there’s got to be a better way!  And that’s what we’re working toward with the International ILL Toolkit.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883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463" y="4400549"/>
            <a:ext cx="5874707" cy="4284663"/>
          </a:xfrm>
        </p:spPr>
        <p: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So the SHARES consortium folks have virtual town hall meetings once a week to discuss common problems and share information, and I brought up the dilemma of finding international lenders to them back in a March 2021 discussion.  And I suggested: why don’t we create a crowd-sourced, master list of known overseas lenders as well as their ILL contact and catalog info for everyone to use rather than our own separate cheat sheets.  And this idea was well received.</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So here at Ohio State I decided that I’d help seed the list with the local cheat sheet we’d been using.  And my new friend Lapis at Univ of Pennsylvania said ‘That’s great, but why don’t we also mine our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ILLiad</a:t>
            </a:r>
            <a:r>
              <a:rPr lang="en-US" sz="1600" dirty="0">
                <a:effectLst/>
                <a:latin typeface="Calibri" panose="020F0502020204030204" pitchFamily="34" charset="0"/>
                <a:ea typeface="Calibri" panose="020F0502020204030204" pitchFamily="34" charset="0"/>
                <a:cs typeface="Times New Roman" panose="02020603050405020304" pitchFamily="18" charset="0"/>
              </a:rPr>
              <a:t> databases for int’l requests we’ve filled, where the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SystemID</a:t>
            </a:r>
            <a:r>
              <a:rPr lang="en-US" sz="1600" dirty="0">
                <a:effectLst/>
                <a:latin typeface="Calibri" panose="020F0502020204030204" pitchFamily="34" charset="0"/>
                <a:ea typeface="Calibri" panose="020F0502020204030204" pitchFamily="34" charset="0"/>
                <a:cs typeface="Times New Roman" panose="02020603050405020304" pitchFamily="18" charset="0"/>
              </a:rPr>
              <a:t> field = Other.  And that was just brilliant!   So we combined our resources based on our knowledge, experience, and data and came up with about 200 known overseas lenders to start with.</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3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92305"/>
          </a:xfrm>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So as we began pulling this info together and working with Dennis, our SHARES Coordinator and town hall moderator:</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We had to decide where to put this master list.  And we settled on a Google spreadsheet that would be easily accessible and where we could manage the view/edit rights.  And the URL is right there in the upper right of this slide if you want to take a look at it. And along with the spreadsheet, Dennis got to work creating submission forms linked from the spreadsheet so that folks could suggest new entries at any time.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We also had to determine what fields would be useful and easy to maintain.  And that weren’t likely to change or go out-of-date.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And then we made decisions on the order of the fields, the formatting for the cells, the language to use for library names.  We even had political considerations for how to list a country’s name, like the terms “United Kingdom” versus “England” OR if Hong Kong and Taiwan should be under China or separate entries.  And so we often defaulted to the terms used by the International Federation of Library Associations, or IFLA.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Of course, Lapis and I also had to dedupe our OSU and Univ of Penn entries.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And we did a lot of data cleanup for harmonization as well as lots of looking up and inserting links for libraries’ ILL office web pages and online catalogs.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7217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5"/>
          <p:cNvPicPr preferRelativeResize="0"/>
          <p:nvPr/>
        </p:nvPicPr>
        <p:blipFill rotWithShape="1">
          <a:blip r:embed="rId2">
            <a:alphaModFix/>
          </a:blip>
          <a:srcRect/>
          <a:stretch/>
        </p:blipFill>
        <p:spPr>
          <a:xfrm>
            <a:off x="4218519" y="4"/>
            <a:ext cx="7973480" cy="1413417"/>
          </a:xfrm>
          <a:prstGeom prst="rect">
            <a:avLst/>
          </a:prstGeom>
          <a:noFill/>
          <a:ln>
            <a:noFill/>
          </a:ln>
        </p:spPr>
      </p:pic>
      <p:sp>
        <p:nvSpPr>
          <p:cNvPr id="13" name="Google Shape;13;p15"/>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4" name="Google Shape;14;p15"/>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5" name="Google Shape;15;p15"/>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6" name="Google Shape;16;p15"/>
          <p:cNvSpPr/>
          <p:nvPr/>
        </p:nvSpPr>
        <p:spPr>
          <a:xfrm>
            <a:off x="-1" y="3"/>
            <a:ext cx="4254500" cy="141342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17" name="Google Shape;17;p15"/>
          <p:cNvSpPr txBox="1">
            <a:spLocks noGrp="1"/>
          </p:cNvSpPr>
          <p:nvPr>
            <p:ph type="body" idx="1"/>
          </p:nvPr>
        </p:nvSpPr>
        <p:spPr>
          <a:xfrm>
            <a:off x="3" y="1773169"/>
            <a:ext cx="4539384" cy="646331"/>
          </a:xfrm>
          <a:prstGeom prst="rect">
            <a:avLst/>
          </a:prstGeom>
          <a:solidFill>
            <a:schemeClr val="accent2"/>
          </a:solidFill>
          <a:ln>
            <a:noFill/>
          </a:ln>
        </p:spPr>
        <p:txBody>
          <a:bodyPr spcFirstLastPara="1" wrap="square" lIns="457200" tIns="137150" rIns="274300" bIns="182875" anchor="t" anchorCtr="0">
            <a:spAutoFit/>
          </a:bodyPr>
          <a:lstStyle>
            <a:lvl1pPr marL="457200" marR="0" lvl="0" indent="-228600" algn="l"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 name="Google Shape;18;p15"/>
          <p:cNvSpPr txBox="1">
            <a:spLocks noGrp="1"/>
          </p:cNvSpPr>
          <p:nvPr>
            <p:ph type="body" idx="2"/>
          </p:nvPr>
        </p:nvSpPr>
        <p:spPr>
          <a:xfrm>
            <a:off x="1039293" y="2469870"/>
            <a:ext cx="10339693"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t" anchorCtr="0">
            <a:normAutofit/>
          </a:bodyPr>
          <a:lstStyle>
            <a:lvl1pPr marL="457200" marR="0" lvl="0" indent="-228600" algn="l" rtl="0">
              <a:spcBef>
                <a:spcPts val="0"/>
              </a:spcBef>
              <a:spcAft>
                <a:spcPts val="0"/>
              </a:spcAft>
              <a:buClr>
                <a:schemeClr val="accent2"/>
              </a:buClr>
              <a:buSzPts val="5900"/>
              <a:buFont typeface="Arial"/>
              <a:buNone/>
              <a:defRPr sz="5900" b="1" i="0" u="none" strike="noStrike" cap="none">
                <a:solidFill>
                  <a:schemeClr val="accent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9" name="Google Shape;19;p15"/>
          <p:cNvPicPr preferRelativeResize="0"/>
          <p:nvPr/>
        </p:nvPicPr>
        <p:blipFill rotWithShape="1">
          <a:blip r:embed="rId3">
            <a:alphaModFix/>
          </a:blip>
          <a:srcRect/>
          <a:stretch/>
        </p:blipFill>
        <p:spPr>
          <a:xfrm>
            <a:off x="11080072" y="6422993"/>
            <a:ext cx="916227" cy="291625"/>
          </a:xfrm>
          <a:prstGeom prst="rect">
            <a:avLst/>
          </a:prstGeom>
          <a:noFill/>
          <a:ln>
            <a:noFill/>
          </a:ln>
        </p:spPr>
      </p:pic>
      <p:sp>
        <p:nvSpPr>
          <p:cNvPr id="20" name="Google Shape;20;p15"/>
          <p:cNvSpPr txBox="1">
            <a:spLocks noGrp="1"/>
          </p:cNvSpPr>
          <p:nvPr>
            <p:ph type="body" idx="3"/>
          </p:nvPr>
        </p:nvSpPr>
        <p:spPr>
          <a:xfrm>
            <a:off x="971592" y="4275963"/>
            <a:ext cx="2477601" cy="507831"/>
          </a:xfrm>
          <a:prstGeom prst="rect">
            <a:avLst/>
          </a:prstGeom>
          <a:noFill/>
          <a:ln>
            <a:noFill/>
          </a:ln>
        </p:spPr>
        <p:txBody>
          <a:bodyPr spcFirstLastPara="1" wrap="square" lIns="0" tIns="45700" rIns="91425" bIns="45700" anchor="t" anchorCtr="0">
            <a:spAutoFit/>
          </a:bodyPr>
          <a:lstStyle>
            <a:lvl1pPr marL="457200" marR="0" lvl="0" indent="-228600" algn="l" rtl="0">
              <a:spcBef>
                <a:spcPts val="54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28600" algn="l" rtl="0">
              <a:spcBef>
                <a:spcPts val="74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228600" algn="l" rtl="0">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1" name="Google Shape;21;p15"/>
          <p:cNvSpPr txBox="1">
            <a:spLocks noGrp="1"/>
          </p:cNvSpPr>
          <p:nvPr>
            <p:ph type="body" idx="4"/>
          </p:nvPr>
        </p:nvSpPr>
        <p:spPr>
          <a:xfrm>
            <a:off x="971594" y="4818452"/>
            <a:ext cx="1819631" cy="410369"/>
          </a:xfrm>
          <a:prstGeom prst="rect">
            <a:avLst/>
          </a:prstGeom>
          <a:noFill/>
          <a:ln>
            <a:noFill/>
          </a:ln>
        </p:spPr>
        <p:txBody>
          <a:bodyPr spcFirstLastPara="1" wrap="square" lIns="0" tIns="0" rIns="91425" bIns="45700" anchor="t" anchorCtr="0">
            <a:spAutoFit/>
          </a:bodyPr>
          <a:lstStyle>
            <a:lvl1pPr marL="457200" marR="0" lvl="0" indent="-228600" algn="l" rtl="0">
              <a:spcBef>
                <a:spcPts val="46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L="914400" marR="0" lvl="1" indent="-228600" algn="l" rtl="0">
              <a:spcBef>
                <a:spcPts val="74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228600" algn="l" rtl="0">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2" name="Google Shape;22;p15"/>
          <p:cNvSpPr/>
          <p:nvPr/>
        </p:nvSpPr>
        <p:spPr>
          <a:xfrm>
            <a:off x="4182534" y="1"/>
            <a:ext cx="594257" cy="1413420"/>
          </a:xfrm>
          <a:prstGeom prst="rect">
            <a:avLst/>
          </a:prstGeom>
          <a:solidFill>
            <a:srgbClr val="00AFD7">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3" name="Google Shape;23;p15"/>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spcBef>
                <a:spcPts val="0"/>
              </a:spcBef>
              <a:buNone/>
              <a:defRPr sz="1600" b="0" i="0" u="none" strike="noStrike" cap="none">
                <a:solidFill>
                  <a:schemeClr val="lt1"/>
                </a:solidFill>
                <a:latin typeface="Arial"/>
                <a:ea typeface="Arial"/>
                <a:cs typeface="Arial"/>
                <a:sym typeface="Arial"/>
              </a:defRPr>
            </a:lvl1pPr>
            <a:lvl2pPr marL="0" lvl="1" indent="0" algn="l">
              <a:spcBef>
                <a:spcPts val="0"/>
              </a:spcBef>
              <a:buNone/>
              <a:defRPr sz="1600" b="0" i="0" u="none" strike="noStrike" cap="none">
                <a:solidFill>
                  <a:schemeClr val="lt1"/>
                </a:solidFill>
                <a:latin typeface="Arial"/>
                <a:ea typeface="Arial"/>
                <a:cs typeface="Arial"/>
                <a:sym typeface="Arial"/>
              </a:defRPr>
            </a:lvl2pPr>
            <a:lvl3pPr marL="0" lvl="2" indent="0" algn="l">
              <a:spcBef>
                <a:spcPts val="0"/>
              </a:spcBef>
              <a:buNone/>
              <a:defRPr sz="1600" b="0" i="0" u="none" strike="noStrike" cap="none">
                <a:solidFill>
                  <a:schemeClr val="lt1"/>
                </a:solidFill>
                <a:latin typeface="Arial"/>
                <a:ea typeface="Arial"/>
                <a:cs typeface="Arial"/>
                <a:sym typeface="Arial"/>
              </a:defRPr>
            </a:lvl3pPr>
            <a:lvl4pPr marL="0" lvl="3" indent="0" algn="l">
              <a:spcBef>
                <a:spcPts val="0"/>
              </a:spcBef>
              <a:buNone/>
              <a:defRPr sz="1600" b="0" i="0" u="none" strike="noStrike" cap="none">
                <a:solidFill>
                  <a:schemeClr val="lt1"/>
                </a:solidFill>
                <a:latin typeface="Arial"/>
                <a:ea typeface="Arial"/>
                <a:cs typeface="Arial"/>
                <a:sym typeface="Arial"/>
              </a:defRPr>
            </a:lvl4pPr>
            <a:lvl5pPr marL="0" lvl="4" indent="0" algn="l">
              <a:spcBef>
                <a:spcPts val="0"/>
              </a:spcBef>
              <a:buNone/>
              <a:defRPr sz="1600" b="0" i="0" u="none" strike="noStrike" cap="none">
                <a:solidFill>
                  <a:schemeClr val="lt1"/>
                </a:solidFill>
                <a:latin typeface="Arial"/>
                <a:ea typeface="Arial"/>
                <a:cs typeface="Arial"/>
                <a:sym typeface="Arial"/>
              </a:defRPr>
            </a:lvl5pPr>
            <a:lvl6pPr marL="0" lvl="5" indent="0" algn="l">
              <a:spcBef>
                <a:spcPts val="0"/>
              </a:spcBef>
              <a:buNone/>
              <a:defRPr sz="1600" b="0" i="0" u="none" strike="noStrike" cap="none">
                <a:solidFill>
                  <a:schemeClr val="lt1"/>
                </a:solidFill>
                <a:latin typeface="Arial"/>
                <a:ea typeface="Arial"/>
                <a:cs typeface="Arial"/>
                <a:sym typeface="Arial"/>
              </a:defRPr>
            </a:lvl6pPr>
            <a:lvl7pPr marL="0" lvl="6" indent="0" algn="l">
              <a:spcBef>
                <a:spcPts val="0"/>
              </a:spcBef>
              <a:buNone/>
              <a:defRPr sz="1600" b="0" i="0" u="none" strike="noStrike" cap="none">
                <a:solidFill>
                  <a:schemeClr val="lt1"/>
                </a:solidFill>
                <a:latin typeface="Arial"/>
                <a:ea typeface="Arial"/>
                <a:cs typeface="Arial"/>
                <a:sym typeface="Arial"/>
              </a:defRPr>
            </a:lvl7pPr>
            <a:lvl8pPr marL="0" lvl="7" indent="0" algn="l">
              <a:spcBef>
                <a:spcPts val="0"/>
              </a:spcBef>
              <a:buNone/>
              <a:defRPr sz="1600" b="0" i="0" u="none" strike="noStrike" cap="none">
                <a:solidFill>
                  <a:schemeClr val="lt1"/>
                </a:solidFill>
                <a:latin typeface="Arial"/>
                <a:ea typeface="Arial"/>
                <a:cs typeface="Arial"/>
                <a:sym typeface="Arial"/>
              </a:defRPr>
            </a:lvl8pPr>
            <a:lvl9pPr marL="0" lvl="8" indent="0" algn="l">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110"/>
        <p:cNvGrpSpPr/>
        <p:nvPr/>
      </p:nvGrpSpPr>
      <p:grpSpPr>
        <a:xfrm>
          <a:off x="0" y="0"/>
          <a:ext cx="0" cy="0"/>
          <a:chOff x="0" y="0"/>
          <a:chExt cx="0" cy="0"/>
        </a:xfrm>
      </p:grpSpPr>
      <p:sp>
        <p:nvSpPr>
          <p:cNvPr id="111" name="Google Shape;111;p28"/>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112" name="Google Shape;112;p28"/>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113" name="Google Shape;113;p28"/>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pic>
        <p:nvPicPr>
          <p:cNvPr id="114" name="Google Shape;114;p28"/>
          <p:cNvPicPr preferRelativeResize="0"/>
          <p:nvPr/>
        </p:nvPicPr>
        <p:blipFill rotWithShape="1">
          <a:blip r:embed="rId2">
            <a:alphaModFix/>
          </a:blip>
          <a:srcRect/>
          <a:stretch/>
        </p:blipFill>
        <p:spPr>
          <a:xfrm>
            <a:off x="11080073"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15"/>
        <p:cNvGrpSpPr/>
        <p:nvPr/>
      </p:nvGrpSpPr>
      <p:grpSpPr>
        <a:xfrm>
          <a:off x="0" y="0"/>
          <a:ext cx="0" cy="0"/>
          <a:chOff x="0" y="0"/>
          <a:chExt cx="0" cy="0"/>
        </a:xfrm>
      </p:grpSpPr>
      <p:pic>
        <p:nvPicPr>
          <p:cNvPr id="116" name="Google Shape;116;p29" descr="OCLC_H_PMS.eps"/>
          <p:cNvPicPr preferRelativeResize="0"/>
          <p:nvPr/>
        </p:nvPicPr>
        <p:blipFill rotWithShape="1">
          <a:blip r:embed="rId2">
            <a:alphaModFix/>
          </a:blip>
          <a:srcRect/>
          <a:stretch/>
        </p:blipFill>
        <p:spPr>
          <a:xfrm>
            <a:off x="10982567" y="6347610"/>
            <a:ext cx="964583" cy="320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117"/>
        <p:cNvGrpSpPr/>
        <p:nvPr/>
      </p:nvGrpSpPr>
      <p:grpSpPr>
        <a:xfrm>
          <a:off x="0" y="0"/>
          <a:ext cx="0" cy="0"/>
          <a:chOff x="0" y="0"/>
          <a:chExt cx="0" cy="0"/>
        </a:xfrm>
      </p:grpSpPr>
      <p:sp>
        <p:nvSpPr>
          <p:cNvPr id="118" name="Google Shape;118;p30"/>
          <p:cNvSpPr>
            <a:spLocks noGrp="1"/>
          </p:cNvSpPr>
          <p:nvPr>
            <p:ph type="pic" idx="2"/>
          </p:nvPr>
        </p:nvSpPr>
        <p:spPr>
          <a:xfrm>
            <a:off x="0" y="-1"/>
            <a:ext cx="12192000" cy="6858000"/>
          </a:xfrm>
          <a:prstGeom prst="rect">
            <a:avLst/>
          </a:prstGeom>
          <a:noFill/>
          <a:ln>
            <a:noFill/>
          </a:ln>
        </p:spPr>
      </p:sp>
      <p:sp>
        <p:nvSpPr>
          <p:cNvPr id="119" name="Google Shape;119;p30"/>
          <p:cNvSpPr txBox="1">
            <a:spLocks noGrp="1"/>
          </p:cNvSpPr>
          <p:nvPr>
            <p:ph type="body" idx="1"/>
          </p:nvPr>
        </p:nvSpPr>
        <p:spPr>
          <a:xfrm>
            <a:off x="10111324" y="-20638"/>
            <a:ext cx="577849" cy="6899276"/>
          </a:xfrm>
          <a:prstGeom prst="rect">
            <a:avLst/>
          </a:prstGeom>
          <a:solidFill>
            <a:schemeClr val="accent1">
              <a:alpha val="77647"/>
            </a:schemeClr>
          </a:solidFill>
          <a:ln>
            <a:noFill/>
          </a:ln>
        </p:spPr>
        <p:txBody>
          <a:bodyPr spcFirstLastPara="1" wrap="square" lIns="91425" tIns="45700" rIns="91425" bIns="45700" anchor="t" anchorCtr="0">
            <a:noAutofit/>
          </a:bodyPr>
          <a:lstStyle>
            <a:lvl1pPr marL="457200" marR="0" lvl="0" indent="-228600" algn="l" rtl="0">
              <a:spcBef>
                <a:spcPts val="860"/>
              </a:spcBef>
              <a:spcAft>
                <a:spcPts val="0"/>
              </a:spcAft>
              <a:buClr>
                <a:schemeClr val="accent1"/>
              </a:buClr>
              <a:buSzPts val="4300"/>
              <a:buFont typeface="Arial"/>
              <a:buNone/>
              <a:defRPr sz="4300" b="0" i="0" u="none" strike="noStrike" cap="none">
                <a:solidFill>
                  <a:schemeClr val="accent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0" name="Google Shape;120;p30"/>
          <p:cNvSpPr txBox="1">
            <a:spLocks noGrp="1"/>
          </p:cNvSpPr>
          <p:nvPr>
            <p:ph type="body" idx="3"/>
          </p:nvPr>
        </p:nvSpPr>
        <p:spPr>
          <a:xfrm>
            <a:off x="10689173" y="-20638"/>
            <a:ext cx="1502833" cy="6899276"/>
          </a:xfrm>
          <a:prstGeom prst="rect">
            <a:avLst/>
          </a:prstGeom>
          <a:solidFill>
            <a:schemeClr val="accent1"/>
          </a:solidFill>
          <a:ln>
            <a:noFill/>
          </a:ln>
        </p:spPr>
        <p:txBody>
          <a:bodyPr spcFirstLastPara="1" wrap="square" lIns="91425" tIns="45700" rIns="91425" bIns="45700" anchor="t" anchorCtr="0">
            <a:noAutofit/>
          </a:bodyPr>
          <a:lstStyle>
            <a:lvl1pPr marL="457200" marR="0" lvl="0" indent="-228600" algn="l" rtl="0">
              <a:spcBef>
                <a:spcPts val="860"/>
              </a:spcBef>
              <a:spcAft>
                <a:spcPts val="0"/>
              </a:spcAft>
              <a:buClr>
                <a:schemeClr val="accent1"/>
              </a:buClr>
              <a:buSzPts val="4300"/>
              <a:buFont typeface="Arial"/>
              <a:buNone/>
              <a:defRPr sz="4300" b="0" i="0" u="none" strike="noStrike" cap="none">
                <a:solidFill>
                  <a:schemeClr val="accent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1" name="Google Shape;121;p30"/>
          <p:cNvSpPr txBox="1">
            <a:spLocks noGrp="1"/>
          </p:cNvSpPr>
          <p:nvPr>
            <p:ph type="body" idx="4"/>
          </p:nvPr>
        </p:nvSpPr>
        <p:spPr>
          <a:xfrm>
            <a:off x="-18815" y="4997709"/>
            <a:ext cx="8204200" cy="954107"/>
          </a:xfrm>
          <a:prstGeom prst="rect">
            <a:avLst/>
          </a:prstGeom>
          <a:solidFill>
            <a:schemeClr val="lt1"/>
          </a:solidFill>
          <a:ln>
            <a:noFill/>
          </a:ln>
        </p:spPr>
        <p:txBody>
          <a:bodyPr spcFirstLastPara="1" wrap="square" lIns="640075" tIns="45700" rIns="91425" bIns="45700" anchor="t" anchorCtr="0">
            <a:noAutofit/>
          </a:bodyPr>
          <a:lstStyle>
            <a:lvl1pPr marL="457200" marR="0" lvl="0" indent="-228600" algn="l" rtl="0">
              <a:spcBef>
                <a:spcPts val="640"/>
              </a:spcBef>
              <a:spcAft>
                <a:spcPts val="0"/>
              </a:spcAft>
              <a:buClr>
                <a:srgbClr val="236192"/>
              </a:buClr>
              <a:buSzPts val="3200"/>
              <a:buFont typeface="Arial"/>
              <a:buNone/>
              <a:defRPr sz="3200" b="1" i="0" u="none" strike="noStrike" cap="none">
                <a:solidFill>
                  <a:srgbClr val="23619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2" name="Google Shape;122;p30"/>
          <p:cNvSpPr txBox="1">
            <a:spLocks noGrp="1"/>
          </p:cNvSpPr>
          <p:nvPr>
            <p:ph type="body" idx="5"/>
          </p:nvPr>
        </p:nvSpPr>
        <p:spPr>
          <a:xfrm>
            <a:off x="713223" y="5447288"/>
            <a:ext cx="7480300" cy="352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3" name="Google Shape;123;p30"/>
          <p:cNvPicPr preferRelativeResize="0"/>
          <p:nvPr/>
        </p:nvPicPr>
        <p:blipFill rotWithShape="1">
          <a:blip r:embed="rId2">
            <a:alphaModFix/>
          </a:blip>
          <a:srcRect/>
          <a:stretch/>
        </p:blipFill>
        <p:spPr>
          <a:xfrm>
            <a:off x="11080073"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124"/>
        <p:cNvGrpSpPr/>
        <p:nvPr/>
      </p:nvGrpSpPr>
      <p:grpSpPr>
        <a:xfrm>
          <a:off x="0" y="0"/>
          <a:ext cx="0" cy="0"/>
          <a:chOff x="0" y="0"/>
          <a:chExt cx="0" cy="0"/>
        </a:xfrm>
      </p:grpSpPr>
      <p:pic>
        <p:nvPicPr>
          <p:cNvPr id="125" name="Google Shape;125;p31" descr="ppt-because-tag.psd"/>
          <p:cNvPicPr preferRelativeResize="0"/>
          <p:nvPr/>
        </p:nvPicPr>
        <p:blipFill rotWithShape="1">
          <a:blip r:embed="rId2">
            <a:alphaModFix/>
          </a:blip>
          <a:srcRect/>
          <a:stretch/>
        </p:blipFill>
        <p:spPr>
          <a:xfrm>
            <a:off x="1236133" y="4938918"/>
            <a:ext cx="10955859" cy="810295"/>
          </a:xfrm>
          <a:prstGeom prst="rect">
            <a:avLst/>
          </a:prstGeom>
          <a:noFill/>
          <a:ln>
            <a:noFill/>
          </a:ln>
        </p:spPr>
      </p:pic>
      <p:sp>
        <p:nvSpPr>
          <p:cNvPr id="126" name="Google Shape;126;p31"/>
          <p:cNvSpPr/>
          <p:nvPr/>
        </p:nvSpPr>
        <p:spPr>
          <a:xfrm rot="-5400000">
            <a:off x="636254" y="5149332"/>
            <a:ext cx="810295" cy="389467"/>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127" name="Google Shape;127;p31"/>
          <p:cNvSpPr/>
          <p:nvPr/>
        </p:nvSpPr>
        <p:spPr>
          <a:xfrm>
            <a:off x="1" y="4938918"/>
            <a:ext cx="846667" cy="81029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128" name="Google Shape;128;p31"/>
          <p:cNvSpPr txBox="1">
            <a:spLocks noGrp="1"/>
          </p:cNvSpPr>
          <p:nvPr>
            <p:ph type="body" idx="1"/>
          </p:nvPr>
        </p:nvSpPr>
        <p:spPr>
          <a:xfrm>
            <a:off x="975787" y="1108609"/>
            <a:ext cx="5213350" cy="1677382"/>
          </a:xfrm>
          <a:prstGeom prst="rect">
            <a:avLst/>
          </a:prstGeom>
          <a:noFill/>
          <a:ln w="101600" cap="flat" cmpd="sng">
            <a:solidFill>
              <a:srgbClr val="236192"/>
            </a:solidFill>
            <a:prstDash val="solid"/>
            <a:miter lim="800000"/>
            <a:headEnd type="none" w="sm" len="sm"/>
            <a:tailEnd type="none" w="sm" len="sm"/>
          </a:ln>
        </p:spPr>
        <p:txBody>
          <a:bodyPr spcFirstLastPara="1" wrap="square" lIns="548625" tIns="274300" rIns="457200" bIns="274300" anchor="t" anchorCtr="0">
            <a:spAutoFit/>
          </a:bodyPr>
          <a:lstStyle>
            <a:lvl1pPr marL="457200" marR="0" lvl="0" indent="-228600" algn="l" rtl="0">
              <a:spcBef>
                <a:spcPts val="0"/>
              </a:spcBef>
              <a:spcAft>
                <a:spcPts val="0"/>
              </a:spcAft>
              <a:buClr>
                <a:srgbClr val="236192"/>
              </a:buClr>
              <a:buSzPts val="7300"/>
              <a:buFont typeface="Arial"/>
              <a:buNone/>
              <a:defRPr sz="7300" b="1" i="0" u="none" strike="noStrike" cap="none">
                <a:solidFill>
                  <a:srgbClr val="23619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9" name="Google Shape;129;p31"/>
          <p:cNvSpPr txBox="1">
            <a:spLocks noGrp="1"/>
          </p:cNvSpPr>
          <p:nvPr>
            <p:ph type="body" idx="2"/>
          </p:nvPr>
        </p:nvSpPr>
        <p:spPr>
          <a:xfrm>
            <a:off x="931003" y="3196725"/>
            <a:ext cx="5183717" cy="40571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0" name="Google Shape;130;p31"/>
          <p:cNvSpPr txBox="1">
            <a:spLocks noGrp="1"/>
          </p:cNvSpPr>
          <p:nvPr>
            <p:ph type="body" idx="3"/>
          </p:nvPr>
        </p:nvSpPr>
        <p:spPr>
          <a:xfrm>
            <a:off x="930752" y="3584169"/>
            <a:ext cx="5183717" cy="35902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1" name="Google Shape;131;p31"/>
          <p:cNvSpPr txBox="1">
            <a:spLocks noGrp="1"/>
          </p:cNvSpPr>
          <p:nvPr>
            <p:ph type="body" idx="4"/>
          </p:nvPr>
        </p:nvSpPr>
        <p:spPr>
          <a:xfrm>
            <a:off x="930752" y="3943201"/>
            <a:ext cx="5183717" cy="30549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80"/>
              </a:spcBef>
              <a:spcAft>
                <a:spcPts val="0"/>
              </a:spcAft>
              <a:buClr>
                <a:schemeClr val="accent2"/>
              </a:buClr>
              <a:buSzPts val="1900"/>
              <a:buFont typeface="Arial"/>
              <a:buNone/>
              <a:defRPr sz="1900" b="1" i="0" u="none" strike="noStrike" cap="none">
                <a:solidFill>
                  <a:schemeClr val="accent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2" name="Google Shape;132;p31"/>
          <p:cNvSpPr txBox="1">
            <a:spLocks noGrp="1"/>
          </p:cNvSpPr>
          <p:nvPr>
            <p:ph type="body" idx="5"/>
          </p:nvPr>
        </p:nvSpPr>
        <p:spPr>
          <a:xfrm>
            <a:off x="4" y="416590"/>
            <a:ext cx="4906433" cy="674031"/>
          </a:xfrm>
          <a:prstGeom prst="rect">
            <a:avLst/>
          </a:prstGeom>
          <a:solidFill>
            <a:srgbClr val="236192"/>
          </a:solidFill>
          <a:ln>
            <a:noFill/>
          </a:ln>
        </p:spPr>
        <p:txBody>
          <a:bodyPr spcFirstLastPara="1" wrap="square" lIns="640075" tIns="91425" rIns="91425" bIns="164575" anchor="t" anchorCtr="0">
            <a:spAutoFit/>
          </a:bodyPr>
          <a:lstStyle>
            <a:lvl1pPr marL="457200" marR="0" lvl="0" indent="-228600" algn="l" rtl="0">
              <a:spcBef>
                <a:spcPts val="540"/>
              </a:spcBef>
              <a:spcAft>
                <a:spcPts val="0"/>
              </a:spcAft>
              <a:buClr>
                <a:schemeClr val="lt1"/>
              </a:buClr>
              <a:buSzPts val="2700"/>
              <a:buFont typeface="Arial"/>
              <a:buNone/>
              <a:defRPr sz="2700" b="0" i="0" u="none" strike="noStrike" cap="none">
                <a:solidFill>
                  <a:schemeClr val="lt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33" name="Google Shape;133;p31" descr="OCLC_H_PMS.eps"/>
          <p:cNvPicPr preferRelativeResize="0"/>
          <p:nvPr/>
        </p:nvPicPr>
        <p:blipFill rotWithShape="1">
          <a:blip r:embed="rId3">
            <a:alphaModFix/>
          </a:blip>
          <a:srcRect/>
          <a:stretch/>
        </p:blipFill>
        <p:spPr>
          <a:xfrm>
            <a:off x="10982567" y="6347610"/>
            <a:ext cx="964583" cy="320913"/>
          </a:xfrm>
          <a:prstGeom prst="rect">
            <a:avLst/>
          </a:prstGeom>
          <a:noFill/>
          <a:ln>
            <a:noFill/>
          </a:ln>
        </p:spPr>
      </p:pic>
      <p:pic>
        <p:nvPicPr>
          <p:cNvPr id="134" name="Google Shape;134;p31"/>
          <p:cNvPicPr preferRelativeResize="0"/>
          <p:nvPr/>
        </p:nvPicPr>
        <p:blipFill rotWithShape="1">
          <a:blip r:embed="rId4">
            <a:alphaModFix/>
          </a:blip>
          <a:srcRect l="67120"/>
          <a:stretch/>
        </p:blipFill>
        <p:spPr>
          <a:xfrm rot="-5400000">
            <a:off x="7769480" y="5051335"/>
            <a:ext cx="116923" cy="423333"/>
          </a:xfrm>
          <a:prstGeom prst="rect">
            <a:avLst/>
          </a:prstGeom>
          <a:noFill/>
          <a:ln>
            <a:noFill/>
          </a:ln>
        </p:spPr>
      </p:pic>
      <p:pic>
        <p:nvPicPr>
          <p:cNvPr id="135" name="Google Shape;135;p31"/>
          <p:cNvPicPr preferRelativeResize="0"/>
          <p:nvPr/>
        </p:nvPicPr>
        <p:blipFill rotWithShape="1">
          <a:blip r:embed="rId5">
            <a:alphaModFix/>
          </a:blip>
          <a:srcRect/>
          <a:stretch/>
        </p:blipFill>
        <p:spPr>
          <a:xfrm>
            <a:off x="7713135" y="5206657"/>
            <a:ext cx="114807" cy="1148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AF2184-5289-4BB8-AC13-B40D31CE3C3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70EF1-887A-48C9-9BE8-A67A56B35DFB}" type="slidenum">
              <a:rPr lang="en-US" smtClean="0"/>
              <a:t>‹#›</a:t>
            </a:fld>
            <a:endParaRPr lang="en-US"/>
          </a:p>
        </p:txBody>
      </p:sp>
    </p:spTree>
    <p:extLst>
      <p:ext uri="{BB962C8B-B14F-4D97-AF65-F5344CB8AC3E}">
        <p14:creationId xmlns:p14="http://schemas.microsoft.com/office/powerpoint/2010/main" val="328721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8"/>
        <p:cNvGrpSpPr/>
        <p:nvPr/>
      </p:nvGrpSpPr>
      <p:grpSpPr>
        <a:xfrm>
          <a:off x="0" y="0"/>
          <a:ext cx="0" cy="0"/>
          <a:chOff x="0" y="0"/>
          <a:chExt cx="0" cy="0"/>
        </a:xfrm>
      </p:grpSpPr>
      <p:pic>
        <p:nvPicPr>
          <p:cNvPr id="139" name="Google Shape;139;p33"/>
          <p:cNvPicPr preferRelativeResize="0"/>
          <p:nvPr/>
        </p:nvPicPr>
        <p:blipFill rotWithShape="1">
          <a:blip r:embed="rId2">
            <a:alphaModFix/>
          </a:blip>
          <a:srcRect/>
          <a:stretch/>
        </p:blipFill>
        <p:spPr>
          <a:xfrm>
            <a:off x="4218519" y="4"/>
            <a:ext cx="7973480" cy="1413417"/>
          </a:xfrm>
          <a:prstGeom prst="rect">
            <a:avLst/>
          </a:prstGeom>
          <a:noFill/>
          <a:ln>
            <a:noFill/>
          </a:ln>
        </p:spPr>
      </p:pic>
      <p:sp>
        <p:nvSpPr>
          <p:cNvPr id="140" name="Google Shape;140;p33"/>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41" name="Google Shape;141;p33"/>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42" name="Google Shape;142;p33"/>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43" name="Google Shape;143;p33"/>
          <p:cNvSpPr/>
          <p:nvPr/>
        </p:nvSpPr>
        <p:spPr>
          <a:xfrm>
            <a:off x="-1" y="3"/>
            <a:ext cx="4254500" cy="141342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44" name="Google Shape;144;p33"/>
          <p:cNvSpPr txBox="1">
            <a:spLocks noGrp="1"/>
          </p:cNvSpPr>
          <p:nvPr>
            <p:ph type="body" idx="1"/>
          </p:nvPr>
        </p:nvSpPr>
        <p:spPr>
          <a:xfrm>
            <a:off x="3" y="1773169"/>
            <a:ext cx="4601901" cy="651397"/>
          </a:xfrm>
          <a:prstGeom prst="rect">
            <a:avLst/>
          </a:prstGeom>
          <a:solidFill>
            <a:schemeClr val="accent2"/>
          </a:solidFill>
          <a:ln>
            <a:noFill/>
          </a:ln>
        </p:spPr>
        <p:txBody>
          <a:bodyPr spcFirstLastPara="1" wrap="square" lIns="457200" tIns="137150" rIns="274300" bIns="182875" anchor="t" anchorCtr="0">
            <a:spAutoFit/>
          </a:bodyPr>
          <a:lstStyle>
            <a:lvl1pPr marL="457200" marR="0" lvl="0" indent="-228600" algn="l" rtl="0">
              <a:lnSpc>
                <a:spcPct val="100000"/>
              </a:lnSpc>
              <a:spcBef>
                <a:spcPts val="0"/>
              </a:spcBef>
              <a:spcAft>
                <a:spcPts val="0"/>
              </a:spcAft>
              <a:buClr>
                <a:schemeClr val="lt1"/>
              </a:buClr>
              <a:buSzPts val="2133"/>
              <a:buFont typeface="Arial"/>
              <a:buNone/>
              <a:defRPr sz="2133" b="0" i="0" u="none" strike="noStrike" cap="none">
                <a:solidFill>
                  <a:schemeClr val="lt1"/>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5" name="Google Shape;145;p33"/>
          <p:cNvSpPr txBox="1">
            <a:spLocks noGrp="1"/>
          </p:cNvSpPr>
          <p:nvPr>
            <p:ph type="body" idx="2"/>
          </p:nvPr>
        </p:nvSpPr>
        <p:spPr>
          <a:xfrm>
            <a:off x="1039293" y="2469870"/>
            <a:ext cx="10339693"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t" anchorCtr="0">
            <a:normAutofit/>
          </a:bodyPr>
          <a:lstStyle>
            <a:lvl1pPr marL="457200" marR="0" lvl="0" indent="-228600" algn="l" rtl="0">
              <a:spcBef>
                <a:spcPts val="0"/>
              </a:spcBef>
              <a:spcAft>
                <a:spcPts val="0"/>
              </a:spcAft>
              <a:buClr>
                <a:schemeClr val="accent2"/>
              </a:buClr>
              <a:buSzPts val="5867"/>
              <a:buFont typeface="Arial"/>
              <a:buNone/>
              <a:defRPr sz="5867" b="1" i="0" u="none" strike="noStrike" cap="none">
                <a:solidFill>
                  <a:schemeClr val="accent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46" name="Google Shape;146;p33"/>
          <p:cNvPicPr preferRelativeResize="0"/>
          <p:nvPr/>
        </p:nvPicPr>
        <p:blipFill rotWithShape="1">
          <a:blip r:embed="rId3">
            <a:alphaModFix/>
          </a:blip>
          <a:srcRect/>
          <a:stretch/>
        </p:blipFill>
        <p:spPr>
          <a:xfrm>
            <a:off x="11080072" y="6422993"/>
            <a:ext cx="916227" cy="291625"/>
          </a:xfrm>
          <a:prstGeom prst="rect">
            <a:avLst/>
          </a:prstGeom>
          <a:noFill/>
          <a:ln>
            <a:noFill/>
          </a:ln>
        </p:spPr>
      </p:pic>
      <p:sp>
        <p:nvSpPr>
          <p:cNvPr id="147" name="Google Shape;147;p33"/>
          <p:cNvSpPr txBox="1">
            <a:spLocks noGrp="1"/>
          </p:cNvSpPr>
          <p:nvPr>
            <p:ph type="body" idx="3"/>
          </p:nvPr>
        </p:nvSpPr>
        <p:spPr>
          <a:xfrm>
            <a:off x="971592" y="4275963"/>
            <a:ext cx="2451953" cy="502766"/>
          </a:xfrm>
          <a:prstGeom prst="rect">
            <a:avLst/>
          </a:prstGeom>
          <a:noFill/>
          <a:ln>
            <a:noFill/>
          </a:ln>
        </p:spPr>
        <p:txBody>
          <a:bodyPr spcFirstLastPara="1" wrap="square" lIns="0" tIns="45700" rIns="91425" bIns="45700" anchor="t" anchorCtr="0">
            <a:spAutoFit/>
          </a:bodyPr>
          <a:lstStyle>
            <a:lvl1pPr marL="457200" marR="0" lvl="0" indent="-228600" algn="l" rtl="0">
              <a:spcBef>
                <a:spcPts val="533"/>
              </a:spcBef>
              <a:spcAft>
                <a:spcPts val="0"/>
              </a:spcAft>
              <a:buClr>
                <a:schemeClr val="dk1"/>
              </a:buClr>
              <a:buSzPts val="2667"/>
              <a:buFont typeface="Arial"/>
              <a:buNone/>
              <a:defRPr sz="2667" b="1" i="0" u="none" strike="noStrike" cap="none">
                <a:solidFill>
                  <a:schemeClr val="dk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8" name="Google Shape;148;p33"/>
          <p:cNvSpPr txBox="1">
            <a:spLocks noGrp="1"/>
          </p:cNvSpPr>
          <p:nvPr>
            <p:ph type="body" idx="4"/>
          </p:nvPr>
        </p:nvSpPr>
        <p:spPr>
          <a:xfrm>
            <a:off x="971594" y="4818452"/>
            <a:ext cx="1819631" cy="410369"/>
          </a:xfrm>
          <a:prstGeom prst="rect">
            <a:avLst/>
          </a:prstGeom>
          <a:noFill/>
          <a:ln>
            <a:noFill/>
          </a:ln>
        </p:spPr>
        <p:txBody>
          <a:bodyPr spcFirstLastPara="1" wrap="square" lIns="0" tIns="0" rIns="91425" bIns="45700" anchor="t" anchorCtr="0">
            <a:spAutoFit/>
          </a:bodyPr>
          <a:lstStyle>
            <a:lvl1pPr marL="457200" marR="0" lvl="0" indent="-228600" algn="l" rtl="0">
              <a:spcBef>
                <a:spcPts val="453"/>
              </a:spcBef>
              <a:spcAft>
                <a:spcPts val="0"/>
              </a:spcAft>
              <a:buClr>
                <a:schemeClr val="dk1"/>
              </a:buClr>
              <a:buSzPts val="2267"/>
              <a:buFont typeface="Arial"/>
              <a:buNone/>
              <a:defRPr sz="2267" b="0" i="0" u="none" strike="noStrike" cap="none">
                <a:solidFill>
                  <a:schemeClr val="dk1"/>
                </a:solidFill>
                <a:latin typeface="Arial"/>
                <a:ea typeface="Arial"/>
                <a:cs typeface="Arial"/>
                <a:sym typeface="Arial"/>
              </a:defRPr>
            </a:lvl1pPr>
            <a:lvl2pPr marL="914400" marR="0" lvl="1" indent="-228600" algn="l" rtl="0">
              <a:spcBef>
                <a:spcPts val="747"/>
              </a:spcBef>
              <a:spcAft>
                <a:spcPts val="0"/>
              </a:spcAft>
              <a:buClr>
                <a:schemeClr val="dk1"/>
              </a:buClr>
              <a:buSzPts val="3733"/>
              <a:buFont typeface="Arial"/>
              <a:buNone/>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228600" algn="l" rtl="0">
              <a:spcBef>
                <a:spcPts val="533"/>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9" name="Google Shape;149;p33"/>
          <p:cNvSpPr/>
          <p:nvPr/>
        </p:nvSpPr>
        <p:spPr>
          <a:xfrm>
            <a:off x="4182534" y="1"/>
            <a:ext cx="594257" cy="1413420"/>
          </a:xfrm>
          <a:prstGeom prst="rect">
            <a:avLst/>
          </a:prstGeom>
          <a:solidFill>
            <a:srgbClr val="00AFD7">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50" name="Google Shape;150;p33"/>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spcBef>
                <a:spcPts val="0"/>
              </a:spcBef>
              <a:buNone/>
              <a:defRPr sz="1600" b="0" i="0" u="none" strike="noStrike" cap="none">
                <a:solidFill>
                  <a:schemeClr val="lt1"/>
                </a:solidFill>
                <a:latin typeface="Arial"/>
                <a:ea typeface="Arial"/>
                <a:cs typeface="Arial"/>
                <a:sym typeface="Arial"/>
              </a:defRPr>
            </a:lvl1pPr>
            <a:lvl2pPr marL="0" lvl="1" indent="0" algn="l">
              <a:spcBef>
                <a:spcPts val="0"/>
              </a:spcBef>
              <a:buNone/>
              <a:defRPr sz="1600" b="0" i="0" u="none" strike="noStrike" cap="none">
                <a:solidFill>
                  <a:schemeClr val="lt1"/>
                </a:solidFill>
                <a:latin typeface="Arial"/>
                <a:ea typeface="Arial"/>
                <a:cs typeface="Arial"/>
                <a:sym typeface="Arial"/>
              </a:defRPr>
            </a:lvl2pPr>
            <a:lvl3pPr marL="0" lvl="2" indent="0" algn="l">
              <a:spcBef>
                <a:spcPts val="0"/>
              </a:spcBef>
              <a:buNone/>
              <a:defRPr sz="1600" b="0" i="0" u="none" strike="noStrike" cap="none">
                <a:solidFill>
                  <a:schemeClr val="lt1"/>
                </a:solidFill>
                <a:latin typeface="Arial"/>
                <a:ea typeface="Arial"/>
                <a:cs typeface="Arial"/>
                <a:sym typeface="Arial"/>
              </a:defRPr>
            </a:lvl3pPr>
            <a:lvl4pPr marL="0" lvl="3" indent="0" algn="l">
              <a:spcBef>
                <a:spcPts val="0"/>
              </a:spcBef>
              <a:buNone/>
              <a:defRPr sz="1600" b="0" i="0" u="none" strike="noStrike" cap="none">
                <a:solidFill>
                  <a:schemeClr val="lt1"/>
                </a:solidFill>
                <a:latin typeface="Arial"/>
                <a:ea typeface="Arial"/>
                <a:cs typeface="Arial"/>
                <a:sym typeface="Arial"/>
              </a:defRPr>
            </a:lvl4pPr>
            <a:lvl5pPr marL="0" lvl="4" indent="0" algn="l">
              <a:spcBef>
                <a:spcPts val="0"/>
              </a:spcBef>
              <a:buNone/>
              <a:defRPr sz="1600" b="0" i="0" u="none" strike="noStrike" cap="none">
                <a:solidFill>
                  <a:schemeClr val="lt1"/>
                </a:solidFill>
                <a:latin typeface="Arial"/>
                <a:ea typeface="Arial"/>
                <a:cs typeface="Arial"/>
                <a:sym typeface="Arial"/>
              </a:defRPr>
            </a:lvl5pPr>
            <a:lvl6pPr marL="0" lvl="5" indent="0" algn="l">
              <a:spcBef>
                <a:spcPts val="0"/>
              </a:spcBef>
              <a:buNone/>
              <a:defRPr sz="1600" b="0" i="0" u="none" strike="noStrike" cap="none">
                <a:solidFill>
                  <a:schemeClr val="lt1"/>
                </a:solidFill>
                <a:latin typeface="Arial"/>
                <a:ea typeface="Arial"/>
                <a:cs typeface="Arial"/>
                <a:sym typeface="Arial"/>
              </a:defRPr>
            </a:lvl6pPr>
            <a:lvl7pPr marL="0" lvl="6" indent="0" algn="l">
              <a:spcBef>
                <a:spcPts val="0"/>
              </a:spcBef>
              <a:buNone/>
              <a:defRPr sz="1600" b="0" i="0" u="none" strike="noStrike" cap="none">
                <a:solidFill>
                  <a:schemeClr val="lt1"/>
                </a:solidFill>
                <a:latin typeface="Arial"/>
                <a:ea typeface="Arial"/>
                <a:cs typeface="Arial"/>
                <a:sym typeface="Arial"/>
              </a:defRPr>
            </a:lvl7pPr>
            <a:lvl8pPr marL="0" lvl="7" indent="0" algn="l">
              <a:spcBef>
                <a:spcPts val="0"/>
              </a:spcBef>
              <a:buNone/>
              <a:defRPr sz="1600" b="0" i="0" u="none" strike="noStrike" cap="none">
                <a:solidFill>
                  <a:schemeClr val="lt1"/>
                </a:solidFill>
                <a:latin typeface="Arial"/>
                <a:ea typeface="Arial"/>
                <a:cs typeface="Arial"/>
                <a:sym typeface="Arial"/>
              </a:defRPr>
            </a:lvl8pPr>
            <a:lvl9pPr marL="0" lvl="8" indent="0" algn="l">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51"/>
        <p:cNvGrpSpPr/>
        <p:nvPr/>
      </p:nvGrpSpPr>
      <p:grpSpPr>
        <a:xfrm>
          <a:off x="0" y="0"/>
          <a:ext cx="0" cy="0"/>
          <a:chOff x="0" y="0"/>
          <a:chExt cx="0" cy="0"/>
        </a:xfrm>
      </p:grpSpPr>
      <p:sp>
        <p:nvSpPr>
          <p:cNvPr id="152" name="Google Shape;152;p34"/>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53" name="Google Shape;153;p34"/>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54" name="Google Shape;154;p34"/>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55" name="Google Shape;155;p34"/>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56" name="Google Shape;156;p34"/>
          <p:cNvPicPr preferRelativeResize="0"/>
          <p:nvPr/>
        </p:nvPicPr>
        <p:blipFill rotWithShape="1">
          <a:blip r:embed="rId2">
            <a:alphaModFix/>
          </a:blip>
          <a:srcRect/>
          <a:stretch/>
        </p:blipFill>
        <p:spPr>
          <a:xfrm>
            <a:off x="11080072" y="6422993"/>
            <a:ext cx="916227" cy="291625"/>
          </a:xfrm>
          <a:prstGeom prst="rect">
            <a:avLst/>
          </a:prstGeom>
          <a:noFill/>
          <a:ln>
            <a:noFill/>
          </a:ln>
        </p:spPr>
      </p:pic>
      <p:sp>
        <p:nvSpPr>
          <p:cNvPr id="157" name="Google Shape;157;p34"/>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4045" algn="l" rtl="0">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4pPr>
            <a:lvl5pPr marL="2286000" marR="0" lvl="4"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8pPr>
            <a:lvl9pPr marL="4114800" marR="0" lvl="8"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9pPr>
          </a:lstStyle>
          <a:p>
            <a:endParaRPr/>
          </a:p>
        </p:txBody>
      </p:sp>
      <p:sp>
        <p:nvSpPr>
          <p:cNvPr id="158" name="Google Shape;158;p34"/>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spcBef>
                <a:spcPts val="0"/>
              </a:spcBef>
              <a:buNone/>
              <a:defRPr sz="1600" b="0" i="0" u="none" strike="noStrike" cap="none">
                <a:solidFill>
                  <a:schemeClr val="lt1"/>
                </a:solidFill>
                <a:latin typeface="Arial"/>
                <a:ea typeface="Arial"/>
                <a:cs typeface="Arial"/>
                <a:sym typeface="Arial"/>
              </a:defRPr>
            </a:lvl1pPr>
            <a:lvl2pPr marL="0" lvl="1" indent="0" algn="l">
              <a:spcBef>
                <a:spcPts val="0"/>
              </a:spcBef>
              <a:buNone/>
              <a:defRPr sz="1600" b="0" i="0" u="none" strike="noStrike" cap="none">
                <a:solidFill>
                  <a:schemeClr val="lt1"/>
                </a:solidFill>
                <a:latin typeface="Arial"/>
                <a:ea typeface="Arial"/>
                <a:cs typeface="Arial"/>
                <a:sym typeface="Arial"/>
              </a:defRPr>
            </a:lvl2pPr>
            <a:lvl3pPr marL="0" lvl="2" indent="0" algn="l">
              <a:spcBef>
                <a:spcPts val="0"/>
              </a:spcBef>
              <a:buNone/>
              <a:defRPr sz="1600" b="0" i="0" u="none" strike="noStrike" cap="none">
                <a:solidFill>
                  <a:schemeClr val="lt1"/>
                </a:solidFill>
                <a:latin typeface="Arial"/>
                <a:ea typeface="Arial"/>
                <a:cs typeface="Arial"/>
                <a:sym typeface="Arial"/>
              </a:defRPr>
            </a:lvl3pPr>
            <a:lvl4pPr marL="0" lvl="3" indent="0" algn="l">
              <a:spcBef>
                <a:spcPts val="0"/>
              </a:spcBef>
              <a:buNone/>
              <a:defRPr sz="1600" b="0" i="0" u="none" strike="noStrike" cap="none">
                <a:solidFill>
                  <a:schemeClr val="lt1"/>
                </a:solidFill>
                <a:latin typeface="Arial"/>
                <a:ea typeface="Arial"/>
                <a:cs typeface="Arial"/>
                <a:sym typeface="Arial"/>
              </a:defRPr>
            </a:lvl4pPr>
            <a:lvl5pPr marL="0" lvl="4" indent="0" algn="l">
              <a:spcBef>
                <a:spcPts val="0"/>
              </a:spcBef>
              <a:buNone/>
              <a:defRPr sz="1600" b="0" i="0" u="none" strike="noStrike" cap="none">
                <a:solidFill>
                  <a:schemeClr val="lt1"/>
                </a:solidFill>
                <a:latin typeface="Arial"/>
                <a:ea typeface="Arial"/>
                <a:cs typeface="Arial"/>
                <a:sym typeface="Arial"/>
              </a:defRPr>
            </a:lvl5pPr>
            <a:lvl6pPr marL="0" lvl="5" indent="0" algn="l">
              <a:spcBef>
                <a:spcPts val="0"/>
              </a:spcBef>
              <a:buNone/>
              <a:defRPr sz="1600" b="0" i="0" u="none" strike="noStrike" cap="none">
                <a:solidFill>
                  <a:schemeClr val="lt1"/>
                </a:solidFill>
                <a:latin typeface="Arial"/>
                <a:ea typeface="Arial"/>
                <a:cs typeface="Arial"/>
                <a:sym typeface="Arial"/>
              </a:defRPr>
            </a:lvl6pPr>
            <a:lvl7pPr marL="0" lvl="6" indent="0" algn="l">
              <a:spcBef>
                <a:spcPts val="0"/>
              </a:spcBef>
              <a:buNone/>
              <a:defRPr sz="1600" b="0" i="0" u="none" strike="noStrike" cap="none">
                <a:solidFill>
                  <a:schemeClr val="lt1"/>
                </a:solidFill>
                <a:latin typeface="Arial"/>
                <a:ea typeface="Arial"/>
                <a:cs typeface="Arial"/>
                <a:sym typeface="Arial"/>
              </a:defRPr>
            </a:lvl7pPr>
            <a:lvl8pPr marL="0" lvl="7" indent="0" algn="l">
              <a:spcBef>
                <a:spcPts val="0"/>
              </a:spcBef>
              <a:buNone/>
              <a:defRPr sz="1600" b="0" i="0" u="none" strike="noStrike" cap="none">
                <a:solidFill>
                  <a:schemeClr val="lt1"/>
                </a:solidFill>
                <a:latin typeface="Arial"/>
                <a:ea typeface="Arial"/>
                <a:cs typeface="Arial"/>
                <a:sym typeface="Arial"/>
              </a:defRPr>
            </a:lvl8pPr>
            <a:lvl9pPr marL="0" lvl="8" indent="0" algn="l">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159"/>
        <p:cNvGrpSpPr/>
        <p:nvPr/>
      </p:nvGrpSpPr>
      <p:grpSpPr>
        <a:xfrm>
          <a:off x="0" y="0"/>
          <a:ext cx="0" cy="0"/>
          <a:chOff x="0" y="0"/>
          <a:chExt cx="0" cy="0"/>
        </a:xfrm>
      </p:grpSpPr>
      <p:sp>
        <p:nvSpPr>
          <p:cNvPr id="160" name="Google Shape;160;p35"/>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61" name="Google Shape;161;p35"/>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62" name="Google Shape;162;p35"/>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pic>
        <p:nvPicPr>
          <p:cNvPr id="163" name="Google Shape;163;p35"/>
          <p:cNvPicPr preferRelativeResize="0"/>
          <p:nvPr/>
        </p:nvPicPr>
        <p:blipFill rotWithShape="1">
          <a:blip r:embed="rId2">
            <a:alphaModFix/>
          </a:blip>
          <a:srcRect/>
          <a:stretch/>
        </p:blipFill>
        <p:spPr>
          <a:xfrm>
            <a:off x="11080072" y="6422993"/>
            <a:ext cx="916227" cy="291625"/>
          </a:xfrm>
          <a:prstGeom prst="rect">
            <a:avLst/>
          </a:prstGeom>
          <a:noFill/>
          <a:ln>
            <a:noFill/>
          </a:ln>
        </p:spPr>
      </p:pic>
      <p:sp>
        <p:nvSpPr>
          <p:cNvPr id="164" name="Google Shape;164;p35"/>
          <p:cNvSpPr txBox="1">
            <a:spLocks noGrp="1"/>
          </p:cNvSpPr>
          <p:nvPr>
            <p:ph type="sldNum" idx="12"/>
          </p:nvPr>
        </p:nvSpPr>
        <p:spPr>
          <a:xfrm>
            <a:off x="1" y="6219085"/>
            <a:ext cx="10695708" cy="574260"/>
          </a:xfrm>
          <a:prstGeom prst="rect">
            <a:avLst/>
          </a:prstGeom>
          <a:noFill/>
          <a:ln>
            <a:noFill/>
          </a:ln>
        </p:spPr>
        <p:txBody>
          <a:bodyPr spcFirstLastPara="1" wrap="square" lIns="94750" tIns="47375" rIns="94750" bIns="47375" anchor="b" anchorCtr="0">
            <a:noAutofit/>
          </a:bodyPr>
          <a:lstStyle>
            <a:lvl1pPr marL="0" lvl="0" indent="0" algn="l">
              <a:spcBef>
                <a:spcPts val="0"/>
              </a:spcBef>
              <a:buNone/>
              <a:defRPr sz="1600" b="0" i="0" u="none" strike="noStrike" cap="none">
                <a:solidFill>
                  <a:schemeClr val="lt1"/>
                </a:solidFill>
                <a:latin typeface="Arial"/>
                <a:ea typeface="Arial"/>
                <a:cs typeface="Arial"/>
                <a:sym typeface="Arial"/>
              </a:defRPr>
            </a:lvl1pPr>
            <a:lvl2pPr marL="0" lvl="1" indent="0" algn="l">
              <a:spcBef>
                <a:spcPts val="0"/>
              </a:spcBef>
              <a:buNone/>
              <a:defRPr sz="1600" b="0" i="0" u="none" strike="noStrike" cap="none">
                <a:solidFill>
                  <a:schemeClr val="lt1"/>
                </a:solidFill>
                <a:latin typeface="Arial"/>
                <a:ea typeface="Arial"/>
                <a:cs typeface="Arial"/>
                <a:sym typeface="Arial"/>
              </a:defRPr>
            </a:lvl2pPr>
            <a:lvl3pPr marL="0" lvl="2" indent="0" algn="l">
              <a:spcBef>
                <a:spcPts val="0"/>
              </a:spcBef>
              <a:buNone/>
              <a:defRPr sz="1600" b="0" i="0" u="none" strike="noStrike" cap="none">
                <a:solidFill>
                  <a:schemeClr val="lt1"/>
                </a:solidFill>
                <a:latin typeface="Arial"/>
                <a:ea typeface="Arial"/>
                <a:cs typeface="Arial"/>
                <a:sym typeface="Arial"/>
              </a:defRPr>
            </a:lvl3pPr>
            <a:lvl4pPr marL="0" lvl="3" indent="0" algn="l">
              <a:spcBef>
                <a:spcPts val="0"/>
              </a:spcBef>
              <a:buNone/>
              <a:defRPr sz="1600" b="0" i="0" u="none" strike="noStrike" cap="none">
                <a:solidFill>
                  <a:schemeClr val="lt1"/>
                </a:solidFill>
                <a:latin typeface="Arial"/>
                <a:ea typeface="Arial"/>
                <a:cs typeface="Arial"/>
                <a:sym typeface="Arial"/>
              </a:defRPr>
            </a:lvl4pPr>
            <a:lvl5pPr marL="0" lvl="4" indent="0" algn="l">
              <a:spcBef>
                <a:spcPts val="0"/>
              </a:spcBef>
              <a:buNone/>
              <a:defRPr sz="1600" b="0" i="0" u="none" strike="noStrike" cap="none">
                <a:solidFill>
                  <a:schemeClr val="lt1"/>
                </a:solidFill>
                <a:latin typeface="Arial"/>
                <a:ea typeface="Arial"/>
                <a:cs typeface="Arial"/>
                <a:sym typeface="Arial"/>
              </a:defRPr>
            </a:lvl5pPr>
            <a:lvl6pPr marL="0" lvl="5" indent="0" algn="l">
              <a:spcBef>
                <a:spcPts val="0"/>
              </a:spcBef>
              <a:buNone/>
              <a:defRPr sz="1600" b="0" i="0" u="none" strike="noStrike" cap="none">
                <a:solidFill>
                  <a:schemeClr val="lt1"/>
                </a:solidFill>
                <a:latin typeface="Arial"/>
                <a:ea typeface="Arial"/>
                <a:cs typeface="Arial"/>
                <a:sym typeface="Arial"/>
              </a:defRPr>
            </a:lvl6pPr>
            <a:lvl7pPr marL="0" lvl="6" indent="0" algn="l">
              <a:spcBef>
                <a:spcPts val="0"/>
              </a:spcBef>
              <a:buNone/>
              <a:defRPr sz="1600" b="0" i="0" u="none" strike="noStrike" cap="none">
                <a:solidFill>
                  <a:schemeClr val="lt1"/>
                </a:solidFill>
                <a:latin typeface="Arial"/>
                <a:ea typeface="Arial"/>
                <a:cs typeface="Arial"/>
                <a:sym typeface="Arial"/>
              </a:defRPr>
            </a:lvl7pPr>
            <a:lvl8pPr marL="0" lvl="7" indent="0" algn="l">
              <a:spcBef>
                <a:spcPts val="0"/>
              </a:spcBef>
              <a:buNone/>
              <a:defRPr sz="1600" b="0" i="0" u="none" strike="noStrike" cap="none">
                <a:solidFill>
                  <a:schemeClr val="lt1"/>
                </a:solidFill>
                <a:latin typeface="Arial"/>
                <a:ea typeface="Arial"/>
                <a:cs typeface="Arial"/>
                <a:sym typeface="Arial"/>
              </a:defRPr>
            </a:lvl8pPr>
            <a:lvl9pPr marL="0" lvl="8" indent="0" algn="l">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65"/>
        <p:cNvGrpSpPr/>
        <p:nvPr/>
      </p:nvGrpSpPr>
      <p:grpSpPr>
        <a:xfrm>
          <a:off x="0" y="0"/>
          <a:ext cx="0" cy="0"/>
          <a:chOff x="0" y="0"/>
          <a:chExt cx="0" cy="0"/>
        </a:xfrm>
      </p:grpSpPr>
      <p:pic>
        <p:nvPicPr>
          <p:cNvPr id="166" name="Google Shape;166;p36" descr="OCLC_H_PMS.eps"/>
          <p:cNvPicPr preferRelativeResize="0"/>
          <p:nvPr/>
        </p:nvPicPr>
        <p:blipFill rotWithShape="1">
          <a:blip r:embed="rId2">
            <a:alphaModFix/>
          </a:blip>
          <a:srcRect/>
          <a:stretch/>
        </p:blipFill>
        <p:spPr>
          <a:xfrm>
            <a:off x="10982566" y="6347609"/>
            <a:ext cx="964583" cy="320913"/>
          </a:xfrm>
          <a:prstGeom prst="rect">
            <a:avLst/>
          </a:prstGeom>
          <a:noFill/>
          <a:ln>
            <a:noFill/>
          </a:ln>
        </p:spPr>
      </p:pic>
      <p:sp>
        <p:nvSpPr>
          <p:cNvPr id="167" name="Google Shape;167;p36"/>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spcBef>
                <a:spcPts val="0"/>
              </a:spcBef>
              <a:buNone/>
              <a:defRPr sz="1600" b="0" i="0" u="none" strike="noStrike" cap="none">
                <a:solidFill>
                  <a:schemeClr val="lt1"/>
                </a:solidFill>
                <a:latin typeface="Arial"/>
                <a:ea typeface="Arial"/>
                <a:cs typeface="Arial"/>
                <a:sym typeface="Arial"/>
              </a:defRPr>
            </a:lvl1pPr>
            <a:lvl2pPr marL="0" lvl="1" indent="0" algn="l">
              <a:spcBef>
                <a:spcPts val="0"/>
              </a:spcBef>
              <a:buNone/>
              <a:defRPr sz="1600" b="0" i="0" u="none" strike="noStrike" cap="none">
                <a:solidFill>
                  <a:schemeClr val="lt1"/>
                </a:solidFill>
                <a:latin typeface="Arial"/>
                <a:ea typeface="Arial"/>
                <a:cs typeface="Arial"/>
                <a:sym typeface="Arial"/>
              </a:defRPr>
            </a:lvl2pPr>
            <a:lvl3pPr marL="0" lvl="2" indent="0" algn="l">
              <a:spcBef>
                <a:spcPts val="0"/>
              </a:spcBef>
              <a:buNone/>
              <a:defRPr sz="1600" b="0" i="0" u="none" strike="noStrike" cap="none">
                <a:solidFill>
                  <a:schemeClr val="lt1"/>
                </a:solidFill>
                <a:latin typeface="Arial"/>
                <a:ea typeface="Arial"/>
                <a:cs typeface="Arial"/>
                <a:sym typeface="Arial"/>
              </a:defRPr>
            </a:lvl3pPr>
            <a:lvl4pPr marL="0" lvl="3" indent="0" algn="l">
              <a:spcBef>
                <a:spcPts val="0"/>
              </a:spcBef>
              <a:buNone/>
              <a:defRPr sz="1600" b="0" i="0" u="none" strike="noStrike" cap="none">
                <a:solidFill>
                  <a:schemeClr val="lt1"/>
                </a:solidFill>
                <a:latin typeface="Arial"/>
                <a:ea typeface="Arial"/>
                <a:cs typeface="Arial"/>
                <a:sym typeface="Arial"/>
              </a:defRPr>
            </a:lvl4pPr>
            <a:lvl5pPr marL="0" lvl="4" indent="0" algn="l">
              <a:spcBef>
                <a:spcPts val="0"/>
              </a:spcBef>
              <a:buNone/>
              <a:defRPr sz="1600" b="0" i="0" u="none" strike="noStrike" cap="none">
                <a:solidFill>
                  <a:schemeClr val="lt1"/>
                </a:solidFill>
                <a:latin typeface="Arial"/>
                <a:ea typeface="Arial"/>
                <a:cs typeface="Arial"/>
                <a:sym typeface="Arial"/>
              </a:defRPr>
            </a:lvl5pPr>
            <a:lvl6pPr marL="0" lvl="5" indent="0" algn="l">
              <a:spcBef>
                <a:spcPts val="0"/>
              </a:spcBef>
              <a:buNone/>
              <a:defRPr sz="1600" b="0" i="0" u="none" strike="noStrike" cap="none">
                <a:solidFill>
                  <a:schemeClr val="lt1"/>
                </a:solidFill>
                <a:latin typeface="Arial"/>
                <a:ea typeface="Arial"/>
                <a:cs typeface="Arial"/>
                <a:sym typeface="Arial"/>
              </a:defRPr>
            </a:lvl6pPr>
            <a:lvl7pPr marL="0" lvl="6" indent="0" algn="l">
              <a:spcBef>
                <a:spcPts val="0"/>
              </a:spcBef>
              <a:buNone/>
              <a:defRPr sz="1600" b="0" i="0" u="none" strike="noStrike" cap="none">
                <a:solidFill>
                  <a:schemeClr val="lt1"/>
                </a:solidFill>
                <a:latin typeface="Arial"/>
                <a:ea typeface="Arial"/>
                <a:cs typeface="Arial"/>
                <a:sym typeface="Arial"/>
              </a:defRPr>
            </a:lvl7pPr>
            <a:lvl8pPr marL="0" lvl="7" indent="0" algn="l">
              <a:spcBef>
                <a:spcPts val="0"/>
              </a:spcBef>
              <a:buNone/>
              <a:defRPr sz="1600" b="0" i="0" u="none" strike="noStrike" cap="none">
                <a:solidFill>
                  <a:schemeClr val="lt1"/>
                </a:solidFill>
                <a:latin typeface="Arial"/>
                <a:ea typeface="Arial"/>
                <a:cs typeface="Arial"/>
                <a:sym typeface="Arial"/>
              </a:defRPr>
            </a:lvl8pPr>
            <a:lvl9pPr marL="0" lvl="8" indent="0" algn="l">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24"/>
        <p:cNvGrpSpPr/>
        <p:nvPr/>
      </p:nvGrpSpPr>
      <p:grpSpPr>
        <a:xfrm>
          <a:off x="0" y="0"/>
          <a:ext cx="0" cy="0"/>
          <a:chOff x="0" y="0"/>
          <a:chExt cx="0" cy="0"/>
        </a:xfrm>
      </p:grpSpPr>
      <p:sp>
        <p:nvSpPr>
          <p:cNvPr id="25" name="Google Shape;25;p18"/>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6" name="Google Shape;26;p18"/>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7" name="Google Shape;27;p18"/>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28" name="Google Shape;28;p18"/>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29" name="Google Shape;29;p18"/>
          <p:cNvPicPr preferRelativeResize="0"/>
          <p:nvPr/>
        </p:nvPicPr>
        <p:blipFill rotWithShape="1">
          <a:blip r:embed="rId2">
            <a:alphaModFix/>
          </a:blip>
          <a:srcRect/>
          <a:stretch/>
        </p:blipFill>
        <p:spPr>
          <a:xfrm>
            <a:off x="11080072" y="6422993"/>
            <a:ext cx="916227" cy="291625"/>
          </a:xfrm>
          <a:prstGeom prst="rect">
            <a:avLst/>
          </a:prstGeom>
          <a:noFill/>
          <a:ln>
            <a:noFill/>
          </a:ln>
        </p:spPr>
      </p:pic>
      <p:sp>
        <p:nvSpPr>
          <p:cNvPr id="30" name="Google Shape;30;p18"/>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1" name="Google Shape;31;p18"/>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spcBef>
                <a:spcPts val="0"/>
              </a:spcBef>
              <a:buNone/>
              <a:defRPr sz="1600" b="0" i="0" u="none" strike="noStrike" cap="none">
                <a:solidFill>
                  <a:schemeClr val="lt1"/>
                </a:solidFill>
                <a:latin typeface="Arial"/>
                <a:ea typeface="Arial"/>
                <a:cs typeface="Arial"/>
                <a:sym typeface="Arial"/>
              </a:defRPr>
            </a:lvl1pPr>
            <a:lvl2pPr marL="0" lvl="1" indent="0" algn="l">
              <a:spcBef>
                <a:spcPts val="0"/>
              </a:spcBef>
              <a:buNone/>
              <a:defRPr sz="1600" b="0" i="0" u="none" strike="noStrike" cap="none">
                <a:solidFill>
                  <a:schemeClr val="lt1"/>
                </a:solidFill>
                <a:latin typeface="Arial"/>
                <a:ea typeface="Arial"/>
                <a:cs typeface="Arial"/>
                <a:sym typeface="Arial"/>
              </a:defRPr>
            </a:lvl2pPr>
            <a:lvl3pPr marL="0" lvl="2" indent="0" algn="l">
              <a:spcBef>
                <a:spcPts val="0"/>
              </a:spcBef>
              <a:buNone/>
              <a:defRPr sz="1600" b="0" i="0" u="none" strike="noStrike" cap="none">
                <a:solidFill>
                  <a:schemeClr val="lt1"/>
                </a:solidFill>
                <a:latin typeface="Arial"/>
                <a:ea typeface="Arial"/>
                <a:cs typeface="Arial"/>
                <a:sym typeface="Arial"/>
              </a:defRPr>
            </a:lvl3pPr>
            <a:lvl4pPr marL="0" lvl="3" indent="0" algn="l">
              <a:spcBef>
                <a:spcPts val="0"/>
              </a:spcBef>
              <a:buNone/>
              <a:defRPr sz="1600" b="0" i="0" u="none" strike="noStrike" cap="none">
                <a:solidFill>
                  <a:schemeClr val="lt1"/>
                </a:solidFill>
                <a:latin typeface="Arial"/>
                <a:ea typeface="Arial"/>
                <a:cs typeface="Arial"/>
                <a:sym typeface="Arial"/>
              </a:defRPr>
            </a:lvl4pPr>
            <a:lvl5pPr marL="0" lvl="4" indent="0" algn="l">
              <a:spcBef>
                <a:spcPts val="0"/>
              </a:spcBef>
              <a:buNone/>
              <a:defRPr sz="1600" b="0" i="0" u="none" strike="noStrike" cap="none">
                <a:solidFill>
                  <a:schemeClr val="lt1"/>
                </a:solidFill>
                <a:latin typeface="Arial"/>
                <a:ea typeface="Arial"/>
                <a:cs typeface="Arial"/>
                <a:sym typeface="Arial"/>
              </a:defRPr>
            </a:lvl5pPr>
            <a:lvl6pPr marL="0" lvl="5" indent="0" algn="l">
              <a:spcBef>
                <a:spcPts val="0"/>
              </a:spcBef>
              <a:buNone/>
              <a:defRPr sz="1600" b="0" i="0" u="none" strike="noStrike" cap="none">
                <a:solidFill>
                  <a:schemeClr val="lt1"/>
                </a:solidFill>
                <a:latin typeface="Arial"/>
                <a:ea typeface="Arial"/>
                <a:cs typeface="Arial"/>
                <a:sym typeface="Arial"/>
              </a:defRPr>
            </a:lvl6pPr>
            <a:lvl7pPr marL="0" lvl="6" indent="0" algn="l">
              <a:spcBef>
                <a:spcPts val="0"/>
              </a:spcBef>
              <a:buNone/>
              <a:defRPr sz="1600" b="0" i="0" u="none" strike="noStrike" cap="none">
                <a:solidFill>
                  <a:schemeClr val="lt1"/>
                </a:solidFill>
                <a:latin typeface="Arial"/>
                <a:ea typeface="Arial"/>
                <a:cs typeface="Arial"/>
                <a:sym typeface="Arial"/>
              </a:defRPr>
            </a:lvl7pPr>
            <a:lvl8pPr marL="0" lvl="7" indent="0" algn="l">
              <a:spcBef>
                <a:spcPts val="0"/>
              </a:spcBef>
              <a:buNone/>
              <a:defRPr sz="1600" b="0" i="0" u="none" strike="noStrike" cap="none">
                <a:solidFill>
                  <a:schemeClr val="lt1"/>
                </a:solidFill>
                <a:latin typeface="Arial"/>
                <a:ea typeface="Arial"/>
                <a:cs typeface="Arial"/>
                <a:sym typeface="Arial"/>
              </a:defRPr>
            </a:lvl8pPr>
            <a:lvl9pPr marL="0" lvl="8" indent="0" algn="l">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AF2184-5289-4BB8-AC13-B40D31CE3C3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70EF1-887A-48C9-9BE8-A67A56B35DFB}" type="slidenum">
              <a:rPr lang="en-US" smtClean="0"/>
              <a:t>‹#›</a:t>
            </a:fld>
            <a:endParaRPr lang="en-US"/>
          </a:p>
        </p:txBody>
      </p:sp>
    </p:spTree>
    <p:extLst>
      <p:ext uri="{BB962C8B-B14F-4D97-AF65-F5344CB8AC3E}">
        <p14:creationId xmlns:p14="http://schemas.microsoft.com/office/powerpoint/2010/main" val="1520148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sp>
        <p:nvSpPr>
          <p:cNvPr id="9" name="Foliennummernplatzhalter 16">
            <a:extLst>
              <a:ext uri="{FF2B5EF4-FFF2-40B4-BE49-F238E27FC236}">
                <a16:creationId xmlns:a16="http://schemas.microsoft.com/office/drawing/2014/main" id="{8E23DA73-5E91-45B9-88E0-8C9187267DF7}"/>
              </a:ext>
            </a:extLst>
          </p:cNvPr>
          <p:cNvSpPr>
            <a:spLocks noGrp="1"/>
          </p:cNvSpPr>
          <p:nvPr>
            <p:ph type="sldNum" sz="quarter" idx="4"/>
          </p:nvPr>
        </p:nvSpPr>
        <p:spPr>
          <a:xfrm>
            <a:off x="1" y="6209849"/>
            <a:ext cx="10695708" cy="574260"/>
          </a:xfrm>
          <a:prstGeom prst="rect">
            <a:avLst/>
          </a:prstGeom>
        </p:spPr>
        <p:txBody>
          <a:bodyPr vert="horz" lIns="94768" tIns="47384" rIns="94768" bIns="47384" rtlCol="0" anchor="b"/>
          <a:lstStyle>
            <a:lvl1pPr algn="l">
              <a:defRPr sz="16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339619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Bullet">
  <p:cSld name="Content- Bullet 2">
    <p:spTree>
      <p:nvGrpSpPr>
        <p:cNvPr id="1" name="Shape 32"/>
        <p:cNvGrpSpPr/>
        <p:nvPr/>
      </p:nvGrpSpPr>
      <p:grpSpPr>
        <a:xfrm>
          <a:off x="0" y="0"/>
          <a:ext cx="0" cy="0"/>
          <a:chOff x="0" y="0"/>
          <a:chExt cx="0" cy="0"/>
        </a:xfrm>
      </p:grpSpPr>
      <p:sp>
        <p:nvSpPr>
          <p:cNvPr id="33" name="Google Shape;33;p22"/>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34" name="Google Shape;34;p22"/>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35" name="Google Shape;35;p22"/>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36" name="Google Shape;36;p22"/>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7" name="Google Shape;37;p22"/>
          <p:cNvPicPr preferRelativeResize="0"/>
          <p:nvPr/>
        </p:nvPicPr>
        <p:blipFill rotWithShape="1">
          <a:blip r:embed="rId2">
            <a:alphaModFix/>
          </a:blip>
          <a:srcRect/>
          <a:stretch/>
        </p:blipFill>
        <p:spPr>
          <a:xfrm>
            <a:off x="11080072" y="6422993"/>
            <a:ext cx="916227" cy="291625"/>
          </a:xfrm>
          <a:prstGeom prst="rect">
            <a:avLst/>
          </a:prstGeom>
          <a:noFill/>
          <a:ln>
            <a:noFill/>
          </a:ln>
        </p:spPr>
      </p:pic>
      <p:sp>
        <p:nvSpPr>
          <p:cNvPr id="38" name="Google Shape;38;p22"/>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4045" algn="l" rtl="0">
              <a:spcBef>
                <a:spcPts val="427"/>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4pPr>
            <a:lvl5pPr marL="2286000" marR="0" lvl="4"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47154" algn="l" rtl="0">
              <a:spcBef>
                <a:spcPts val="373"/>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8pPr>
            <a:lvl9pPr marL="4114800" marR="0" lvl="8" indent="-321754" algn="l" rtl="0">
              <a:spcBef>
                <a:spcPts val="293"/>
              </a:spcBef>
              <a:spcAft>
                <a:spcPts val="0"/>
              </a:spcAft>
              <a:buClr>
                <a:schemeClr val="dk1"/>
              </a:buClr>
              <a:buSzPts val="1467"/>
              <a:buFont typeface="Arial"/>
              <a:buChar char="•"/>
              <a:defRPr sz="1467" b="0" i="0" u="none" strike="noStrike" cap="none">
                <a:solidFill>
                  <a:schemeClr val="dk1"/>
                </a:solidFill>
                <a:latin typeface="Arial"/>
                <a:ea typeface="Arial"/>
                <a:cs typeface="Arial"/>
                <a:sym typeface="Arial"/>
              </a:defRPr>
            </a:lvl9pPr>
          </a:lstStyle>
          <a:p>
            <a:endParaRPr/>
          </a:p>
        </p:txBody>
      </p:sp>
      <p:sp>
        <p:nvSpPr>
          <p:cNvPr id="39" name="Google Shape;39;p22"/>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lvl="0" indent="0" algn="l">
              <a:spcBef>
                <a:spcPts val="0"/>
              </a:spcBef>
              <a:buNone/>
              <a:defRPr sz="1600" b="0" i="0" u="none" strike="noStrike" cap="none">
                <a:solidFill>
                  <a:schemeClr val="lt1"/>
                </a:solidFill>
                <a:latin typeface="Arial"/>
                <a:ea typeface="Arial"/>
                <a:cs typeface="Arial"/>
                <a:sym typeface="Arial"/>
              </a:defRPr>
            </a:lvl1pPr>
            <a:lvl2pPr marL="0" lvl="1" indent="0" algn="l">
              <a:spcBef>
                <a:spcPts val="0"/>
              </a:spcBef>
              <a:buNone/>
              <a:defRPr sz="1600" b="0" i="0" u="none" strike="noStrike" cap="none">
                <a:solidFill>
                  <a:schemeClr val="lt1"/>
                </a:solidFill>
                <a:latin typeface="Arial"/>
                <a:ea typeface="Arial"/>
                <a:cs typeface="Arial"/>
                <a:sym typeface="Arial"/>
              </a:defRPr>
            </a:lvl2pPr>
            <a:lvl3pPr marL="0" lvl="2" indent="0" algn="l">
              <a:spcBef>
                <a:spcPts val="0"/>
              </a:spcBef>
              <a:buNone/>
              <a:defRPr sz="1600" b="0" i="0" u="none" strike="noStrike" cap="none">
                <a:solidFill>
                  <a:schemeClr val="lt1"/>
                </a:solidFill>
                <a:latin typeface="Arial"/>
                <a:ea typeface="Arial"/>
                <a:cs typeface="Arial"/>
                <a:sym typeface="Arial"/>
              </a:defRPr>
            </a:lvl3pPr>
            <a:lvl4pPr marL="0" lvl="3" indent="0" algn="l">
              <a:spcBef>
                <a:spcPts val="0"/>
              </a:spcBef>
              <a:buNone/>
              <a:defRPr sz="1600" b="0" i="0" u="none" strike="noStrike" cap="none">
                <a:solidFill>
                  <a:schemeClr val="lt1"/>
                </a:solidFill>
                <a:latin typeface="Arial"/>
                <a:ea typeface="Arial"/>
                <a:cs typeface="Arial"/>
                <a:sym typeface="Arial"/>
              </a:defRPr>
            </a:lvl4pPr>
            <a:lvl5pPr marL="0" lvl="4" indent="0" algn="l">
              <a:spcBef>
                <a:spcPts val="0"/>
              </a:spcBef>
              <a:buNone/>
              <a:defRPr sz="1600" b="0" i="0" u="none" strike="noStrike" cap="none">
                <a:solidFill>
                  <a:schemeClr val="lt1"/>
                </a:solidFill>
                <a:latin typeface="Arial"/>
                <a:ea typeface="Arial"/>
                <a:cs typeface="Arial"/>
                <a:sym typeface="Arial"/>
              </a:defRPr>
            </a:lvl5pPr>
            <a:lvl6pPr marL="0" lvl="5" indent="0" algn="l">
              <a:spcBef>
                <a:spcPts val="0"/>
              </a:spcBef>
              <a:buNone/>
              <a:defRPr sz="1600" b="0" i="0" u="none" strike="noStrike" cap="none">
                <a:solidFill>
                  <a:schemeClr val="lt1"/>
                </a:solidFill>
                <a:latin typeface="Arial"/>
                <a:ea typeface="Arial"/>
                <a:cs typeface="Arial"/>
                <a:sym typeface="Arial"/>
              </a:defRPr>
            </a:lvl6pPr>
            <a:lvl7pPr marL="0" lvl="6" indent="0" algn="l">
              <a:spcBef>
                <a:spcPts val="0"/>
              </a:spcBef>
              <a:buNone/>
              <a:defRPr sz="1600" b="0" i="0" u="none" strike="noStrike" cap="none">
                <a:solidFill>
                  <a:schemeClr val="lt1"/>
                </a:solidFill>
                <a:latin typeface="Arial"/>
                <a:ea typeface="Arial"/>
                <a:cs typeface="Arial"/>
                <a:sym typeface="Arial"/>
              </a:defRPr>
            </a:lvl7pPr>
            <a:lvl8pPr marL="0" lvl="7" indent="0" algn="l">
              <a:spcBef>
                <a:spcPts val="0"/>
              </a:spcBef>
              <a:buNone/>
              <a:defRPr sz="1600" b="0" i="0" u="none" strike="noStrike" cap="none">
                <a:solidFill>
                  <a:schemeClr val="lt1"/>
                </a:solidFill>
                <a:latin typeface="Arial"/>
                <a:ea typeface="Arial"/>
                <a:cs typeface="Arial"/>
                <a:sym typeface="Arial"/>
              </a:defRPr>
            </a:lvl8pPr>
            <a:lvl9pPr marL="0" lvl="8" indent="0" algn="l">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40"/>
        <p:cNvGrpSpPr/>
        <p:nvPr/>
      </p:nvGrpSpPr>
      <p:grpSpPr>
        <a:xfrm>
          <a:off x="0" y="0"/>
          <a:ext cx="0" cy="0"/>
          <a:chOff x="0" y="0"/>
          <a:chExt cx="0" cy="0"/>
        </a:xfrm>
      </p:grpSpPr>
      <p:sp>
        <p:nvSpPr>
          <p:cNvPr id="41" name="Google Shape;41;p23"/>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42" name="Google Shape;42;p23"/>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43" name="Google Shape;43;p23"/>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pic>
        <p:nvPicPr>
          <p:cNvPr id="44" name="Google Shape;44;p23"/>
          <p:cNvPicPr preferRelativeResize="0"/>
          <p:nvPr/>
        </p:nvPicPr>
        <p:blipFill rotWithShape="1">
          <a:blip r:embed="rId2">
            <a:alphaModFix/>
          </a:blip>
          <a:srcRect/>
          <a:stretch/>
        </p:blipFill>
        <p:spPr>
          <a:xfrm>
            <a:off x="11080072" y="6422993"/>
            <a:ext cx="916227" cy="291625"/>
          </a:xfrm>
          <a:prstGeom prst="rect">
            <a:avLst/>
          </a:prstGeom>
          <a:noFill/>
          <a:ln>
            <a:noFill/>
          </a:ln>
        </p:spPr>
      </p:pic>
      <p:sp>
        <p:nvSpPr>
          <p:cNvPr id="45" name="Google Shape;45;p23"/>
          <p:cNvSpPr txBox="1">
            <a:spLocks noGrp="1"/>
          </p:cNvSpPr>
          <p:nvPr>
            <p:ph type="sldNum" idx="12"/>
          </p:nvPr>
        </p:nvSpPr>
        <p:spPr>
          <a:xfrm>
            <a:off x="1" y="6219085"/>
            <a:ext cx="10695708" cy="574260"/>
          </a:xfrm>
          <a:prstGeom prst="rect">
            <a:avLst/>
          </a:prstGeom>
          <a:noFill/>
          <a:ln>
            <a:noFill/>
          </a:ln>
        </p:spPr>
        <p:txBody>
          <a:bodyPr spcFirstLastPara="1" wrap="square" lIns="94750" tIns="47375" rIns="94750" bIns="47375" anchor="b" anchorCtr="0">
            <a:noAutofit/>
          </a:bodyPr>
          <a:lstStyle>
            <a:lvl1pPr marL="0" lvl="0" indent="0" algn="l">
              <a:spcBef>
                <a:spcPts val="0"/>
              </a:spcBef>
              <a:buNone/>
              <a:defRPr sz="1600" b="0" i="0" u="none" strike="noStrike" cap="none">
                <a:solidFill>
                  <a:schemeClr val="lt1"/>
                </a:solidFill>
                <a:latin typeface="Arial"/>
                <a:ea typeface="Arial"/>
                <a:cs typeface="Arial"/>
                <a:sym typeface="Arial"/>
              </a:defRPr>
            </a:lvl1pPr>
            <a:lvl2pPr marL="0" lvl="1" indent="0" algn="l">
              <a:spcBef>
                <a:spcPts val="0"/>
              </a:spcBef>
              <a:buNone/>
              <a:defRPr sz="1600" b="0" i="0" u="none" strike="noStrike" cap="none">
                <a:solidFill>
                  <a:schemeClr val="lt1"/>
                </a:solidFill>
                <a:latin typeface="Arial"/>
                <a:ea typeface="Arial"/>
                <a:cs typeface="Arial"/>
                <a:sym typeface="Arial"/>
              </a:defRPr>
            </a:lvl2pPr>
            <a:lvl3pPr marL="0" lvl="2" indent="0" algn="l">
              <a:spcBef>
                <a:spcPts val="0"/>
              </a:spcBef>
              <a:buNone/>
              <a:defRPr sz="1600" b="0" i="0" u="none" strike="noStrike" cap="none">
                <a:solidFill>
                  <a:schemeClr val="lt1"/>
                </a:solidFill>
                <a:latin typeface="Arial"/>
                <a:ea typeface="Arial"/>
                <a:cs typeface="Arial"/>
                <a:sym typeface="Arial"/>
              </a:defRPr>
            </a:lvl3pPr>
            <a:lvl4pPr marL="0" lvl="3" indent="0" algn="l">
              <a:spcBef>
                <a:spcPts val="0"/>
              </a:spcBef>
              <a:buNone/>
              <a:defRPr sz="1600" b="0" i="0" u="none" strike="noStrike" cap="none">
                <a:solidFill>
                  <a:schemeClr val="lt1"/>
                </a:solidFill>
                <a:latin typeface="Arial"/>
                <a:ea typeface="Arial"/>
                <a:cs typeface="Arial"/>
                <a:sym typeface="Arial"/>
              </a:defRPr>
            </a:lvl4pPr>
            <a:lvl5pPr marL="0" lvl="4" indent="0" algn="l">
              <a:spcBef>
                <a:spcPts val="0"/>
              </a:spcBef>
              <a:buNone/>
              <a:defRPr sz="1600" b="0" i="0" u="none" strike="noStrike" cap="none">
                <a:solidFill>
                  <a:schemeClr val="lt1"/>
                </a:solidFill>
                <a:latin typeface="Arial"/>
                <a:ea typeface="Arial"/>
                <a:cs typeface="Arial"/>
                <a:sym typeface="Arial"/>
              </a:defRPr>
            </a:lvl5pPr>
            <a:lvl6pPr marL="0" lvl="5" indent="0" algn="l">
              <a:spcBef>
                <a:spcPts val="0"/>
              </a:spcBef>
              <a:buNone/>
              <a:defRPr sz="1600" b="0" i="0" u="none" strike="noStrike" cap="none">
                <a:solidFill>
                  <a:schemeClr val="lt1"/>
                </a:solidFill>
                <a:latin typeface="Arial"/>
                <a:ea typeface="Arial"/>
                <a:cs typeface="Arial"/>
                <a:sym typeface="Arial"/>
              </a:defRPr>
            </a:lvl6pPr>
            <a:lvl7pPr marL="0" lvl="6" indent="0" algn="l">
              <a:spcBef>
                <a:spcPts val="0"/>
              </a:spcBef>
              <a:buNone/>
              <a:defRPr sz="1600" b="0" i="0" u="none" strike="noStrike" cap="none">
                <a:solidFill>
                  <a:schemeClr val="lt1"/>
                </a:solidFill>
                <a:latin typeface="Arial"/>
                <a:ea typeface="Arial"/>
                <a:cs typeface="Arial"/>
                <a:sym typeface="Arial"/>
              </a:defRPr>
            </a:lvl7pPr>
            <a:lvl8pPr marL="0" lvl="7" indent="0" algn="l">
              <a:spcBef>
                <a:spcPts val="0"/>
              </a:spcBef>
              <a:buNone/>
              <a:defRPr sz="1600" b="0" i="0" u="none" strike="noStrike" cap="none">
                <a:solidFill>
                  <a:schemeClr val="lt1"/>
                </a:solidFill>
                <a:latin typeface="Arial"/>
                <a:ea typeface="Arial"/>
                <a:cs typeface="Arial"/>
                <a:sym typeface="Arial"/>
              </a:defRPr>
            </a:lvl8pPr>
            <a:lvl9pPr marL="0" lvl="8" indent="0" algn="l">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64"/>
        <p:cNvGrpSpPr/>
        <p:nvPr/>
      </p:nvGrpSpPr>
      <p:grpSpPr>
        <a:xfrm>
          <a:off x="0" y="0"/>
          <a:ext cx="0" cy="0"/>
          <a:chOff x="0" y="0"/>
          <a:chExt cx="0" cy="0"/>
        </a:xfrm>
      </p:grpSpPr>
      <p:sp>
        <p:nvSpPr>
          <p:cNvPr id="65" name="Google Shape;65;p19"/>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66" name="Google Shape;66;p19"/>
          <p:cNvSpPr txBox="1">
            <a:spLocks noGrp="1"/>
          </p:cNvSpPr>
          <p:nvPr>
            <p:ph type="body" idx="1"/>
          </p:nvPr>
        </p:nvSpPr>
        <p:spPr>
          <a:xfrm>
            <a:off x="420347" y="1108083"/>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7" name="Google Shape;67;p19"/>
          <p:cNvSpPr txBox="1">
            <a:spLocks noGrp="1"/>
          </p:cNvSpPr>
          <p:nvPr>
            <p:ph type="body" idx="2"/>
          </p:nvPr>
        </p:nvSpPr>
        <p:spPr>
          <a:xfrm>
            <a:off x="234952" y="850902"/>
            <a:ext cx="353483" cy="6007100"/>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8" name="Google Shape;68;p19"/>
          <p:cNvSpPr txBox="1">
            <a:spLocks noGrp="1"/>
          </p:cNvSpPr>
          <p:nvPr>
            <p:ph type="body" idx="3"/>
          </p:nvPr>
        </p:nvSpPr>
        <p:spPr>
          <a:xfrm>
            <a:off x="11215941" y="850903"/>
            <a:ext cx="353483" cy="5432839"/>
          </a:xfrm>
          <a:prstGeom prst="rect">
            <a:avLst/>
          </a:prstGeom>
          <a:solidFill>
            <a:srgbClr val="00AFD7"/>
          </a:solidFill>
          <a:ln>
            <a:noFill/>
          </a:ln>
        </p:spPr>
        <p:txBody>
          <a:bodyPr spcFirstLastPara="1" wrap="square" lIns="91425" tIns="45700" rIns="91425" bIns="45700" anchor="t" anchorCtr="0">
            <a:noAutofit/>
          </a:bodyPr>
          <a:lstStyle>
            <a:lvl1pPr marL="457200" marR="0" lvl="0" indent="-228600" algn="l" rtl="0">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69" name="Google Shape;69;p19"/>
          <p:cNvPicPr preferRelativeResize="0"/>
          <p:nvPr/>
        </p:nvPicPr>
        <p:blipFill rotWithShape="1">
          <a:blip r:embed="rId2">
            <a:alphaModFix/>
          </a:blip>
          <a:srcRect/>
          <a:stretch/>
        </p:blipFill>
        <p:spPr>
          <a:xfrm>
            <a:off x="11080073"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70"/>
        <p:cNvGrpSpPr/>
        <p:nvPr/>
      </p:nvGrpSpPr>
      <p:grpSpPr>
        <a:xfrm>
          <a:off x="0" y="0"/>
          <a:ext cx="0" cy="0"/>
          <a:chOff x="0" y="0"/>
          <a:chExt cx="0" cy="0"/>
        </a:xfrm>
      </p:grpSpPr>
      <p:sp>
        <p:nvSpPr>
          <p:cNvPr id="71" name="Google Shape;71;p20"/>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72" name="Google Shape;72;p20"/>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73" name="Google Shape;73;p20"/>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74" name="Google Shape;74;p20"/>
          <p:cNvSpPr txBox="1">
            <a:spLocks noGrp="1"/>
          </p:cNvSpPr>
          <p:nvPr>
            <p:ph type="body" idx="1"/>
          </p:nvPr>
        </p:nvSpPr>
        <p:spPr>
          <a:xfrm>
            <a:off x="454383"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75" name="Google Shape;75;p20"/>
          <p:cNvPicPr preferRelativeResize="0"/>
          <p:nvPr/>
        </p:nvPicPr>
        <p:blipFill rotWithShape="1">
          <a:blip r:embed="rId2">
            <a:alphaModFix/>
          </a:blip>
          <a:srcRect/>
          <a:stretch/>
        </p:blipFill>
        <p:spPr>
          <a:xfrm>
            <a:off x="11080073" y="6422994"/>
            <a:ext cx="916227" cy="291625"/>
          </a:xfrm>
          <a:prstGeom prst="rect">
            <a:avLst/>
          </a:prstGeom>
          <a:noFill/>
          <a:ln>
            <a:noFill/>
          </a:ln>
        </p:spPr>
      </p:pic>
      <p:sp>
        <p:nvSpPr>
          <p:cNvPr id="76" name="Google Shape;76;p20"/>
          <p:cNvSpPr txBox="1">
            <a:spLocks noGrp="1"/>
          </p:cNvSpPr>
          <p:nvPr>
            <p:ph type="body" idx="2"/>
          </p:nvPr>
        </p:nvSpPr>
        <p:spPr>
          <a:xfrm>
            <a:off x="454383" y="1372997"/>
            <a:ext cx="11252197" cy="44751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5"/>
        <p:cNvGrpSpPr/>
        <p:nvPr/>
      </p:nvGrpSpPr>
      <p:grpSpPr>
        <a:xfrm>
          <a:off x="0" y="0"/>
          <a:ext cx="0" cy="0"/>
          <a:chOff x="0" y="0"/>
          <a:chExt cx="0" cy="0"/>
        </a:xfrm>
      </p:grpSpPr>
      <p:pic>
        <p:nvPicPr>
          <p:cNvPr id="86" name="Google Shape;86;p25"/>
          <p:cNvPicPr preferRelativeResize="0"/>
          <p:nvPr/>
        </p:nvPicPr>
        <p:blipFill rotWithShape="1">
          <a:blip r:embed="rId2">
            <a:alphaModFix/>
          </a:blip>
          <a:srcRect/>
          <a:stretch/>
        </p:blipFill>
        <p:spPr>
          <a:xfrm>
            <a:off x="4218519" y="5"/>
            <a:ext cx="7973480" cy="1413417"/>
          </a:xfrm>
          <a:prstGeom prst="rect">
            <a:avLst/>
          </a:prstGeom>
          <a:noFill/>
          <a:ln>
            <a:noFill/>
          </a:ln>
        </p:spPr>
      </p:pic>
      <p:sp>
        <p:nvSpPr>
          <p:cNvPr id="87" name="Google Shape;87;p25"/>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88" name="Google Shape;88;p25"/>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89" name="Google Shape;89;p25"/>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90" name="Google Shape;90;p25"/>
          <p:cNvSpPr/>
          <p:nvPr/>
        </p:nvSpPr>
        <p:spPr>
          <a:xfrm>
            <a:off x="-1" y="3"/>
            <a:ext cx="4254500" cy="141342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91" name="Google Shape;91;p25"/>
          <p:cNvSpPr txBox="1">
            <a:spLocks noGrp="1"/>
          </p:cNvSpPr>
          <p:nvPr>
            <p:ph type="body" idx="1"/>
          </p:nvPr>
        </p:nvSpPr>
        <p:spPr>
          <a:xfrm>
            <a:off x="4" y="1773170"/>
            <a:ext cx="4539384" cy="646331"/>
          </a:xfrm>
          <a:prstGeom prst="rect">
            <a:avLst/>
          </a:prstGeom>
          <a:solidFill>
            <a:schemeClr val="accent2"/>
          </a:solidFill>
          <a:ln>
            <a:noFill/>
          </a:ln>
        </p:spPr>
        <p:txBody>
          <a:bodyPr spcFirstLastPara="1" wrap="square" lIns="457200" tIns="137150" rIns="274300" bIns="182875" anchor="t" anchorCtr="0">
            <a:spAutoFit/>
          </a:bodyPr>
          <a:lstStyle>
            <a:lvl1pPr marL="457200" marR="0" lvl="0" indent="-228600" algn="l"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2" name="Google Shape;92;p25"/>
          <p:cNvSpPr txBox="1">
            <a:spLocks noGrp="1"/>
          </p:cNvSpPr>
          <p:nvPr>
            <p:ph type="body" idx="2"/>
          </p:nvPr>
        </p:nvSpPr>
        <p:spPr>
          <a:xfrm>
            <a:off x="1039293" y="2469871"/>
            <a:ext cx="10339693"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t" anchorCtr="0">
            <a:normAutofit/>
          </a:bodyPr>
          <a:lstStyle>
            <a:lvl1pPr marL="457200" marR="0" lvl="0" indent="-228600" algn="l" rtl="0">
              <a:spcBef>
                <a:spcPts val="0"/>
              </a:spcBef>
              <a:spcAft>
                <a:spcPts val="0"/>
              </a:spcAft>
              <a:buClr>
                <a:schemeClr val="accent2"/>
              </a:buClr>
              <a:buSzPts val="5900"/>
              <a:buFont typeface="Arial"/>
              <a:buNone/>
              <a:defRPr sz="5900" b="1" i="0" u="none" strike="noStrike" cap="none">
                <a:solidFill>
                  <a:schemeClr val="accent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3" name="Google Shape;93;p25"/>
          <p:cNvPicPr preferRelativeResize="0"/>
          <p:nvPr/>
        </p:nvPicPr>
        <p:blipFill rotWithShape="1">
          <a:blip r:embed="rId3">
            <a:alphaModFix/>
          </a:blip>
          <a:srcRect/>
          <a:stretch/>
        </p:blipFill>
        <p:spPr>
          <a:xfrm>
            <a:off x="11080073" y="6422994"/>
            <a:ext cx="916227" cy="291625"/>
          </a:xfrm>
          <a:prstGeom prst="rect">
            <a:avLst/>
          </a:prstGeom>
          <a:noFill/>
          <a:ln>
            <a:noFill/>
          </a:ln>
        </p:spPr>
      </p:pic>
      <p:sp>
        <p:nvSpPr>
          <p:cNvPr id="94" name="Google Shape;94;p25"/>
          <p:cNvSpPr txBox="1">
            <a:spLocks noGrp="1"/>
          </p:cNvSpPr>
          <p:nvPr>
            <p:ph type="body" idx="3"/>
          </p:nvPr>
        </p:nvSpPr>
        <p:spPr>
          <a:xfrm>
            <a:off x="971592" y="4275963"/>
            <a:ext cx="2477601" cy="507831"/>
          </a:xfrm>
          <a:prstGeom prst="rect">
            <a:avLst/>
          </a:prstGeom>
          <a:noFill/>
          <a:ln>
            <a:noFill/>
          </a:ln>
        </p:spPr>
        <p:txBody>
          <a:bodyPr spcFirstLastPara="1" wrap="square" lIns="0" tIns="45700" rIns="91425" bIns="45700" anchor="t" anchorCtr="0">
            <a:spAutoFit/>
          </a:bodyPr>
          <a:lstStyle>
            <a:lvl1pPr marL="457200" marR="0" lvl="0" indent="-228600" algn="l" rtl="0">
              <a:spcBef>
                <a:spcPts val="54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L="914400" marR="0" lvl="1" indent="-228600" algn="l" rtl="0">
              <a:spcBef>
                <a:spcPts val="74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228600" algn="l" rtl="0">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5" name="Google Shape;95;p25"/>
          <p:cNvSpPr txBox="1">
            <a:spLocks noGrp="1"/>
          </p:cNvSpPr>
          <p:nvPr>
            <p:ph type="body" idx="4"/>
          </p:nvPr>
        </p:nvSpPr>
        <p:spPr>
          <a:xfrm>
            <a:off x="971595" y="4818453"/>
            <a:ext cx="1819631" cy="410369"/>
          </a:xfrm>
          <a:prstGeom prst="rect">
            <a:avLst/>
          </a:prstGeom>
          <a:noFill/>
          <a:ln>
            <a:noFill/>
          </a:ln>
        </p:spPr>
        <p:txBody>
          <a:bodyPr spcFirstLastPara="1" wrap="square" lIns="0" tIns="0" rIns="91425" bIns="45700" anchor="t" anchorCtr="0">
            <a:spAutoFit/>
          </a:bodyPr>
          <a:lstStyle>
            <a:lvl1pPr marL="457200" marR="0" lvl="0" indent="-228600" algn="l" rtl="0">
              <a:spcBef>
                <a:spcPts val="46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L="914400" marR="0" lvl="1" indent="-228600" algn="l" rtl="0">
              <a:spcBef>
                <a:spcPts val="74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228600" algn="l" rtl="0">
              <a:spcBef>
                <a:spcPts val="54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6" name="Google Shape;96;p25"/>
          <p:cNvSpPr/>
          <p:nvPr/>
        </p:nvSpPr>
        <p:spPr>
          <a:xfrm>
            <a:off x="4182536" y="2"/>
            <a:ext cx="594257" cy="1413420"/>
          </a:xfrm>
          <a:prstGeom prst="rect">
            <a:avLst/>
          </a:prstGeom>
          <a:solidFill>
            <a:srgbClr val="00AFD7">
              <a:alpha val="6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97"/>
        <p:cNvGrpSpPr/>
        <p:nvPr/>
      </p:nvGrpSpPr>
      <p:grpSpPr>
        <a:xfrm>
          <a:off x="0" y="0"/>
          <a:ext cx="0" cy="0"/>
          <a:chOff x="0" y="0"/>
          <a:chExt cx="0" cy="0"/>
        </a:xfrm>
      </p:grpSpPr>
      <p:sp>
        <p:nvSpPr>
          <p:cNvPr id="98" name="Google Shape;98;p26"/>
          <p:cNvSpPr>
            <a:spLocks noGrp="1"/>
          </p:cNvSpPr>
          <p:nvPr>
            <p:ph type="pic" idx="2"/>
          </p:nvPr>
        </p:nvSpPr>
        <p:spPr>
          <a:xfrm>
            <a:off x="1176870" y="1990727"/>
            <a:ext cx="2688167" cy="2571751"/>
          </a:xfrm>
          <a:prstGeom prst="rect">
            <a:avLst/>
          </a:prstGeom>
          <a:noFill/>
          <a:ln>
            <a:noFill/>
          </a:ln>
        </p:spPr>
      </p:sp>
      <p:sp>
        <p:nvSpPr>
          <p:cNvPr id="99" name="Google Shape;99;p26"/>
          <p:cNvSpPr/>
          <p:nvPr/>
        </p:nvSpPr>
        <p:spPr>
          <a:xfrm rot="5400000">
            <a:off x="-699029" y="2686581"/>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100" name="Google Shape;100;p26"/>
          <p:cNvSpPr txBox="1">
            <a:spLocks noGrp="1"/>
          </p:cNvSpPr>
          <p:nvPr>
            <p:ph type="body" idx="1"/>
          </p:nvPr>
        </p:nvSpPr>
        <p:spPr>
          <a:xfrm>
            <a:off x="4555079" y="2764534"/>
            <a:ext cx="7636932" cy="8521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01" name="Google Shape;101;p26"/>
          <p:cNvCxnSpPr/>
          <p:nvPr/>
        </p:nvCxnSpPr>
        <p:spPr>
          <a:xfrm>
            <a:off x="4555068" y="3616704"/>
            <a:ext cx="7636933" cy="0"/>
          </a:xfrm>
          <a:prstGeom prst="straightConnector1">
            <a:avLst/>
          </a:prstGeom>
          <a:noFill/>
          <a:ln w="19050" cap="flat" cmpd="sng">
            <a:solidFill>
              <a:srgbClr val="3F3F3F"/>
            </a:solidFill>
            <a:prstDash val="solid"/>
            <a:round/>
            <a:headEnd type="none" w="sm" len="sm"/>
            <a:tailEnd type="none" w="sm" len="sm"/>
          </a:ln>
        </p:spPr>
      </p:cxnSp>
      <p:sp>
        <p:nvSpPr>
          <p:cNvPr id="102" name="Google Shape;102;p26"/>
          <p:cNvSpPr txBox="1">
            <a:spLocks noGrp="1"/>
          </p:cNvSpPr>
          <p:nvPr>
            <p:ph type="body" idx="3"/>
          </p:nvPr>
        </p:nvSpPr>
        <p:spPr>
          <a:xfrm>
            <a:off x="4555068" y="1987552"/>
            <a:ext cx="7636933" cy="6508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rgbClr val="236192"/>
              </a:buClr>
              <a:buSzPts val="4800"/>
              <a:buFont typeface="Arial"/>
              <a:buNone/>
              <a:defRPr sz="4800" b="1" i="0" u="none" strike="noStrike" cap="none">
                <a:solidFill>
                  <a:srgbClr val="23619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3" name="Google Shape;103;p26"/>
          <p:cNvSpPr txBox="1">
            <a:spLocks noGrp="1"/>
          </p:cNvSpPr>
          <p:nvPr>
            <p:ph type="body" idx="4"/>
          </p:nvPr>
        </p:nvSpPr>
        <p:spPr>
          <a:xfrm>
            <a:off x="1176870" y="1990724"/>
            <a:ext cx="215900" cy="2571752"/>
          </a:xfrm>
          <a:prstGeom prst="rect">
            <a:avLst/>
          </a:prstGeom>
          <a:solidFill>
            <a:srgbClr val="236192">
              <a:alpha val="71764"/>
            </a:srgbClr>
          </a:solidFill>
          <a:ln>
            <a:noFill/>
          </a:ln>
        </p:spPr>
        <p:txBody>
          <a:bodyPr spcFirstLastPara="1" wrap="square" lIns="91425" tIns="45700" rIns="91425" bIns="45700" anchor="t" anchorCtr="0">
            <a:noAutofit/>
          </a:bodyPr>
          <a:lstStyle>
            <a:lvl1pPr marL="457200" marR="0" lvl="0" indent="-228600" algn="l" rtl="0">
              <a:spcBef>
                <a:spcPts val="860"/>
              </a:spcBef>
              <a:spcAft>
                <a:spcPts val="0"/>
              </a:spcAft>
              <a:buClr>
                <a:schemeClr val="accent1"/>
              </a:buClr>
              <a:buSzPts val="4300"/>
              <a:buFont typeface="Arial"/>
              <a:buNone/>
              <a:defRPr sz="4300" b="0" i="0" u="none" strike="noStrike" cap="none">
                <a:solidFill>
                  <a:schemeClr val="accent1"/>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104"/>
        <p:cNvGrpSpPr/>
        <p:nvPr/>
      </p:nvGrpSpPr>
      <p:grpSpPr>
        <a:xfrm>
          <a:off x="0" y="0"/>
          <a:ext cx="0" cy="0"/>
          <a:chOff x="0" y="0"/>
          <a:chExt cx="0" cy="0"/>
        </a:xfrm>
      </p:grpSpPr>
      <p:sp>
        <p:nvSpPr>
          <p:cNvPr id="105" name="Google Shape;105;p27"/>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106" name="Google Shape;106;p27"/>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107" name="Google Shape;107;p27"/>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3D527F"/>
              </a:solidFill>
              <a:latin typeface="Arial"/>
              <a:ea typeface="Arial"/>
              <a:cs typeface="Arial"/>
              <a:sym typeface="Arial"/>
            </a:endParaRPr>
          </a:p>
        </p:txBody>
      </p:sp>
      <p:sp>
        <p:nvSpPr>
          <p:cNvPr id="108" name="Google Shape;108;p27"/>
          <p:cNvSpPr txBox="1">
            <a:spLocks noGrp="1"/>
          </p:cNvSpPr>
          <p:nvPr>
            <p:ph type="body" idx="1"/>
          </p:nvPr>
        </p:nvSpPr>
        <p:spPr>
          <a:xfrm>
            <a:off x="454383" y="457739"/>
            <a:ext cx="11252197" cy="9152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960"/>
              </a:spcBef>
              <a:spcAft>
                <a:spcPts val="0"/>
              </a:spcAft>
              <a:buClr>
                <a:schemeClr val="dk2"/>
              </a:buClr>
              <a:buSzPts val="4800"/>
              <a:buFont typeface="Arial"/>
              <a:buNone/>
              <a:defRPr sz="4800" b="1" i="0" u="none" strike="noStrike" cap="none">
                <a:solidFill>
                  <a:schemeClr val="dk2"/>
                </a:solidFill>
                <a:latin typeface="Arial"/>
                <a:ea typeface="Arial"/>
                <a:cs typeface="Arial"/>
                <a:sym typeface="Arial"/>
              </a:defRPr>
            </a:lvl1pPr>
            <a:lvl2pPr marL="914400" marR="0" lvl="1" indent="-463550" algn="l" rtl="0">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9" name="Google Shape;109;p27"/>
          <p:cNvPicPr preferRelativeResize="0"/>
          <p:nvPr/>
        </p:nvPicPr>
        <p:blipFill rotWithShape="1">
          <a:blip r:embed="rId2">
            <a:alphaModFix/>
          </a:blip>
          <a:srcRect/>
          <a:stretch/>
        </p:blipFill>
        <p:spPr>
          <a:xfrm>
            <a:off x="11080073"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marR="0" lvl="0" indent="0" algn="l" rtl="0">
              <a:spcBef>
                <a:spcPts val="0"/>
              </a:spcBef>
              <a:buNone/>
              <a:defRPr sz="1600" b="0" i="0" u="none" strike="noStrike" cap="none">
                <a:solidFill>
                  <a:schemeClr val="lt1"/>
                </a:solidFill>
                <a:latin typeface="Arial"/>
                <a:ea typeface="Arial"/>
                <a:cs typeface="Arial"/>
                <a:sym typeface="Arial"/>
              </a:defRPr>
            </a:lvl1pPr>
            <a:lvl2pPr marL="0" marR="0" lvl="1" indent="0" algn="l" rtl="0">
              <a:spcBef>
                <a:spcPts val="0"/>
              </a:spcBef>
              <a:buNone/>
              <a:defRPr sz="1600" b="0" i="0" u="none" strike="noStrike" cap="none">
                <a:solidFill>
                  <a:schemeClr val="lt1"/>
                </a:solidFill>
                <a:latin typeface="Arial"/>
                <a:ea typeface="Arial"/>
                <a:cs typeface="Arial"/>
                <a:sym typeface="Arial"/>
              </a:defRPr>
            </a:lvl2pPr>
            <a:lvl3pPr marL="0" marR="0" lvl="2" indent="0" algn="l" rtl="0">
              <a:spcBef>
                <a:spcPts val="0"/>
              </a:spcBef>
              <a:buNone/>
              <a:defRPr sz="1600" b="0" i="0" u="none" strike="noStrike" cap="none">
                <a:solidFill>
                  <a:schemeClr val="lt1"/>
                </a:solidFill>
                <a:latin typeface="Arial"/>
                <a:ea typeface="Arial"/>
                <a:cs typeface="Arial"/>
                <a:sym typeface="Arial"/>
              </a:defRPr>
            </a:lvl3pPr>
            <a:lvl4pPr marL="0" marR="0" lvl="3" indent="0" algn="l" rtl="0">
              <a:spcBef>
                <a:spcPts val="0"/>
              </a:spcBef>
              <a:buNone/>
              <a:defRPr sz="1600" b="0" i="0" u="none" strike="noStrike" cap="none">
                <a:solidFill>
                  <a:schemeClr val="lt1"/>
                </a:solidFill>
                <a:latin typeface="Arial"/>
                <a:ea typeface="Arial"/>
                <a:cs typeface="Arial"/>
                <a:sym typeface="Arial"/>
              </a:defRPr>
            </a:lvl4pPr>
            <a:lvl5pPr marL="0" marR="0" lvl="4" indent="0" algn="l" rtl="0">
              <a:spcBef>
                <a:spcPts val="0"/>
              </a:spcBef>
              <a:buNone/>
              <a:defRPr sz="1600" b="0" i="0" u="none" strike="noStrike" cap="none">
                <a:solidFill>
                  <a:schemeClr val="lt1"/>
                </a:solidFill>
                <a:latin typeface="Arial"/>
                <a:ea typeface="Arial"/>
                <a:cs typeface="Arial"/>
                <a:sym typeface="Arial"/>
              </a:defRPr>
            </a:lvl5pPr>
            <a:lvl6pPr marL="0" marR="0" lvl="5" indent="0" algn="l" rtl="0">
              <a:spcBef>
                <a:spcPts val="0"/>
              </a:spcBef>
              <a:buNone/>
              <a:defRPr sz="1600" b="0" i="0" u="none" strike="noStrike" cap="none">
                <a:solidFill>
                  <a:schemeClr val="lt1"/>
                </a:solidFill>
                <a:latin typeface="Arial"/>
                <a:ea typeface="Arial"/>
                <a:cs typeface="Arial"/>
                <a:sym typeface="Arial"/>
              </a:defRPr>
            </a:lvl6pPr>
            <a:lvl7pPr marL="0" marR="0" lvl="6" indent="0" algn="l" rtl="0">
              <a:spcBef>
                <a:spcPts val="0"/>
              </a:spcBef>
              <a:buNone/>
              <a:defRPr sz="1600" b="0" i="0" u="none" strike="noStrike" cap="none">
                <a:solidFill>
                  <a:schemeClr val="lt1"/>
                </a:solidFill>
                <a:latin typeface="Arial"/>
                <a:ea typeface="Arial"/>
                <a:cs typeface="Arial"/>
                <a:sym typeface="Arial"/>
              </a:defRPr>
            </a:lvl7pPr>
            <a:lvl8pPr marL="0" marR="0" lvl="7" indent="0" algn="l" rtl="0">
              <a:spcBef>
                <a:spcPts val="0"/>
              </a:spcBef>
              <a:buNone/>
              <a:defRPr sz="1600" b="0" i="0" u="none" strike="noStrike" cap="none">
                <a:solidFill>
                  <a:schemeClr val="lt1"/>
                </a:solidFill>
                <a:latin typeface="Arial"/>
                <a:ea typeface="Arial"/>
                <a:cs typeface="Arial"/>
                <a:sym typeface="Arial"/>
              </a:defRPr>
            </a:lvl8pPr>
            <a:lvl9pPr marL="0" marR="0" lvl="8" indent="0" algn="l" rtl="0">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8" r:id="rId2"/>
    <p:sldLayoutId id="2147483651"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pic>
        <p:nvPicPr>
          <p:cNvPr id="50" name="Google Shape;50;p16" descr="https://www.oclc.org/content/dam/oclc/common/images/logos/new/OCLC/OCLC_Logo_H_BW_NoTag.png"/>
          <p:cNvPicPr preferRelativeResize="0"/>
          <p:nvPr/>
        </p:nvPicPr>
        <p:blipFill rotWithShape="1">
          <a:blip r:embed="rId12">
            <a:alphaModFix/>
          </a:blip>
          <a:srcRect/>
          <a:stretch/>
        </p:blipFill>
        <p:spPr>
          <a:xfrm>
            <a:off x="10459969" y="6182715"/>
            <a:ext cx="1408351" cy="6752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9" r:id="rId3"/>
    <p:sldLayoutId id="2147483660" r:id="rId4"/>
    <p:sldLayoutId id="2147483661" r:id="rId5"/>
    <p:sldLayoutId id="2147483671" r:id="rId6"/>
    <p:sldLayoutId id="2147483663" r:id="rId7"/>
    <p:sldLayoutId id="2147483664" r:id="rId8"/>
    <p:sldLayoutId id="2147483665" r:id="rId9"/>
    <p:sldLayoutId id="2147483679"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32"/>
          <p:cNvSpPr txBox="1">
            <a:spLocks noGrp="1"/>
          </p:cNvSpPr>
          <p:nvPr>
            <p:ph type="sldNum" idx="12"/>
          </p:nvPr>
        </p:nvSpPr>
        <p:spPr>
          <a:xfrm>
            <a:off x="1" y="6209849"/>
            <a:ext cx="10695708" cy="574260"/>
          </a:xfrm>
          <a:prstGeom prst="rect">
            <a:avLst/>
          </a:prstGeom>
          <a:noFill/>
          <a:ln>
            <a:noFill/>
          </a:ln>
        </p:spPr>
        <p:txBody>
          <a:bodyPr spcFirstLastPara="1" wrap="square" lIns="94750" tIns="47375" rIns="94750" bIns="47375" anchor="b" anchorCtr="0">
            <a:noAutofit/>
          </a:bodyPr>
          <a:lstStyle>
            <a:lvl1pPr marL="0" marR="0" lvl="0" indent="0" algn="l" rtl="0">
              <a:spcBef>
                <a:spcPts val="0"/>
              </a:spcBef>
              <a:buNone/>
              <a:defRPr sz="1600" b="0" i="0" u="none" strike="noStrike" cap="none">
                <a:solidFill>
                  <a:schemeClr val="lt1"/>
                </a:solidFill>
                <a:latin typeface="Arial"/>
                <a:ea typeface="Arial"/>
                <a:cs typeface="Arial"/>
                <a:sym typeface="Arial"/>
              </a:defRPr>
            </a:lvl1pPr>
            <a:lvl2pPr marL="0" marR="0" lvl="1" indent="0" algn="l" rtl="0">
              <a:spcBef>
                <a:spcPts val="0"/>
              </a:spcBef>
              <a:buNone/>
              <a:defRPr sz="1600" b="0" i="0" u="none" strike="noStrike" cap="none">
                <a:solidFill>
                  <a:schemeClr val="lt1"/>
                </a:solidFill>
                <a:latin typeface="Arial"/>
                <a:ea typeface="Arial"/>
                <a:cs typeface="Arial"/>
                <a:sym typeface="Arial"/>
              </a:defRPr>
            </a:lvl2pPr>
            <a:lvl3pPr marL="0" marR="0" lvl="2" indent="0" algn="l" rtl="0">
              <a:spcBef>
                <a:spcPts val="0"/>
              </a:spcBef>
              <a:buNone/>
              <a:defRPr sz="1600" b="0" i="0" u="none" strike="noStrike" cap="none">
                <a:solidFill>
                  <a:schemeClr val="lt1"/>
                </a:solidFill>
                <a:latin typeface="Arial"/>
                <a:ea typeface="Arial"/>
                <a:cs typeface="Arial"/>
                <a:sym typeface="Arial"/>
              </a:defRPr>
            </a:lvl3pPr>
            <a:lvl4pPr marL="0" marR="0" lvl="3" indent="0" algn="l" rtl="0">
              <a:spcBef>
                <a:spcPts val="0"/>
              </a:spcBef>
              <a:buNone/>
              <a:defRPr sz="1600" b="0" i="0" u="none" strike="noStrike" cap="none">
                <a:solidFill>
                  <a:schemeClr val="lt1"/>
                </a:solidFill>
                <a:latin typeface="Arial"/>
                <a:ea typeface="Arial"/>
                <a:cs typeface="Arial"/>
                <a:sym typeface="Arial"/>
              </a:defRPr>
            </a:lvl4pPr>
            <a:lvl5pPr marL="0" marR="0" lvl="4" indent="0" algn="l" rtl="0">
              <a:spcBef>
                <a:spcPts val="0"/>
              </a:spcBef>
              <a:buNone/>
              <a:defRPr sz="1600" b="0" i="0" u="none" strike="noStrike" cap="none">
                <a:solidFill>
                  <a:schemeClr val="lt1"/>
                </a:solidFill>
                <a:latin typeface="Arial"/>
                <a:ea typeface="Arial"/>
                <a:cs typeface="Arial"/>
                <a:sym typeface="Arial"/>
              </a:defRPr>
            </a:lvl5pPr>
            <a:lvl6pPr marL="0" marR="0" lvl="5" indent="0" algn="l" rtl="0">
              <a:spcBef>
                <a:spcPts val="0"/>
              </a:spcBef>
              <a:buNone/>
              <a:defRPr sz="1600" b="0" i="0" u="none" strike="noStrike" cap="none">
                <a:solidFill>
                  <a:schemeClr val="lt1"/>
                </a:solidFill>
                <a:latin typeface="Arial"/>
                <a:ea typeface="Arial"/>
                <a:cs typeface="Arial"/>
                <a:sym typeface="Arial"/>
              </a:defRPr>
            </a:lvl6pPr>
            <a:lvl7pPr marL="0" marR="0" lvl="6" indent="0" algn="l" rtl="0">
              <a:spcBef>
                <a:spcPts val="0"/>
              </a:spcBef>
              <a:buNone/>
              <a:defRPr sz="1600" b="0" i="0" u="none" strike="noStrike" cap="none">
                <a:solidFill>
                  <a:schemeClr val="lt1"/>
                </a:solidFill>
                <a:latin typeface="Arial"/>
                <a:ea typeface="Arial"/>
                <a:cs typeface="Arial"/>
                <a:sym typeface="Arial"/>
              </a:defRPr>
            </a:lvl7pPr>
            <a:lvl8pPr marL="0" marR="0" lvl="7" indent="0" algn="l" rtl="0">
              <a:spcBef>
                <a:spcPts val="0"/>
              </a:spcBef>
              <a:buNone/>
              <a:defRPr sz="1600" b="0" i="0" u="none" strike="noStrike" cap="none">
                <a:solidFill>
                  <a:schemeClr val="lt1"/>
                </a:solidFill>
                <a:latin typeface="Arial"/>
                <a:ea typeface="Arial"/>
                <a:cs typeface="Arial"/>
                <a:sym typeface="Arial"/>
              </a:defRPr>
            </a:lvl8pPr>
            <a:lvl9pPr marL="0" marR="0" lvl="8" indent="0" algn="l" rtl="0">
              <a:spcBef>
                <a:spcPts val="0"/>
              </a:spcBef>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2"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7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F2184-5289-4BB8-AC13-B40D31CE3C35}" type="datetimeFigureOut">
              <a:rPr lang="en-US" smtClean="0"/>
              <a:t>3/2/2022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70EF1-887A-48C9-9BE8-A67A56B35DFB}" type="slidenum">
              <a:rPr lang="en-US" smtClean="0"/>
              <a:t>‹#›</a:t>
            </a:fld>
            <a:endParaRPr lang="en-US"/>
          </a:p>
        </p:txBody>
      </p:sp>
    </p:spTree>
    <p:extLst>
      <p:ext uri="{BB962C8B-B14F-4D97-AF65-F5344CB8AC3E}">
        <p14:creationId xmlns:p14="http://schemas.microsoft.com/office/powerpoint/2010/main" val="267296555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oliennummernplatzhalter 16">
            <a:extLst>
              <a:ext uri="{FF2B5EF4-FFF2-40B4-BE49-F238E27FC236}">
                <a16:creationId xmlns:a16="http://schemas.microsoft.com/office/drawing/2014/main" id="{40323D0C-FF44-4100-9730-CF967AB55160}"/>
              </a:ext>
            </a:extLst>
          </p:cNvPr>
          <p:cNvSpPr>
            <a:spLocks noGrp="1"/>
          </p:cNvSpPr>
          <p:nvPr>
            <p:ph type="sldNum" sz="quarter" idx="4"/>
          </p:nvPr>
        </p:nvSpPr>
        <p:spPr>
          <a:xfrm>
            <a:off x="1" y="6209849"/>
            <a:ext cx="10695708" cy="574260"/>
          </a:xfrm>
          <a:prstGeom prst="rect">
            <a:avLst/>
          </a:prstGeom>
        </p:spPr>
        <p:txBody>
          <a:bodyPr vert="horz" lIns="94768" tIns="47384" rIns="94768" bIns="47384" rtlCol="0" anchor="b"/>
          <a:lstStyle>
            <a:lvl1pPr algn="l">
              <a:defRPr sz="16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3679451544"/>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43.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protect-us.mimecast.com/s/QQvuCqxoXlsX3YypCX6oh_?domain=urldefense.com" TargetMode="External"/><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bit.ly/3DvOJi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a:spLocks noGrp="1"/>
          </p:cNvSpPr>
          <p:nvPr>
            <p:ph type="body" idx="1"/>
          </p:nvPr>
        </p:nvSpPr>
        <p:spPr>
          <a:xfrm>
            <a:off x="2" y="1773169"/>
            <a:ext cx="11152704" cy="738664"/>
          </a:xfrm>
          <a:prstGeom prst="rect">
            <a:avLst/>
          </a:prstGeom>
          <a:solidFill>
            <a:schemeClr val="accent2"/>
          </a:solidFill>
          <a:ln>
            <a:noFill/>
          </a:ln>
        </p:spPr>
        <p:txBody>
          <a:bodyPr spcFirstLastPara="1" wrap="square" lIns="609600" tIns="182875" rIns="365750" bIns="243825"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dirty="0">
                <a:solidFill>
                  <a:schemeClr val="lt1"/>
                </a:solidFill>
              </a:rPr>
              <a:t>OCLC Research Library Partnership Works in Progress Webinar • February 17, 2022 </a:t>
            </a:r>
            <a:endParaRPr dirty="0"/>
          </a:p>
        </p:txBody>
      </p:sp>
      <p:sp>
        <p:nvSpPr>
          <p:cNvPr id="174" name="Google Shape;174;p1"/>
          <p:cNvSpPr txBox="1">
            <a:spLocks noGrp="1"/>
          </p:cNvSpPr>
          <p:nvPr>
            <p:ph type="title" idx="4294967295"/>
          </p:nvPr>
        </p:nvSpPr>
        <p:spPr>
          <a:xfrm>
            <a:off x="762000" y="2462655"/>
            <a:ext cx="10635343" cy="2054916"/>
          </a:xfrm>
          <a:prstGeom prst="rect">
            <a:avLst/>
          </a:prstGeom>
          <a:noFill/>
          <a:ln w="101600" cap="flat" cmpd="sng">
            <a:solidFill>
              <a:schemeClr val="accent2"/>
            </a:solidFill>
            <a:prstDash val="solid"/>
            <a:miter lim="800000"/>
            <a:headEnd type="none" w="sm" len="sm"/>
            <a:tailEnd type="none" w="sm" len="sm"/>
          </a:ln>
          <a:effectLst/>
        </p:spPr>
        <p:txBody>
          <a:bodyPr rot="0" spcFirstLastPara="1" vertOverflow="overflow" horzOverflow="overflow" vert="horz" wrap="square" lIns="457200" tIns="274300" rIns="457200" bIns="2743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accent2"/>
              </a:buClr>
              <a:buSzPts val="4400"/>
              <a:buFont typeface="Arial"/>
              <a:buNone/>
              <a:tabLst/>
              <a:defRPr/>
            </a:pPr>
            <a:r>
              <a:rPr kumimoji="0" lang="en-US" sz="4400" b="1" i="0" u="none" strike="noStrike" kern="0" cap="none" spc="0" normalizeH="0" baseline="0" noProof="0" dirty="0">
                <a:ln>
                  <a:noFill/>
                </a:ln>
                <a:solidFill>
                  <a:schemeClr val="accent2"/>
                </a:solidFill>
                <a:effectLst/>
                <a:uLnTx/>
                <a:uFillTx/>
                <a:latin typeface="Arial"/>
                <a:ea typeface="Arial"/>
                <a:cs typeface="Arial"/>
                <a:sym typeface="Arial"/>
              </a:rPr>
              <a:t>The International ILL Toolkit: </a:t>
            </a:r>
            <a:r>
              <a:rPr kumimoji="0" lang="en-US" sz="3600" b="1" i="0" u="none" strike="noStrike" kern="0" cap="none" spc="0" normalizeH="0" baseline="0" noProof="0" dirty="0">
                <a:ln>
                  <a:noFill/>
                </a:ln>
                <a:solidFill>
                  <a:schemeClr val="accent2"/>
                </a:solidFill>
                <a:effectLst/>
                <a:uLnTx/>
                <a:uFillTx/>
                <a:latin typeface="Arial"/>
                <a:ea typeface="Arial"/>
                <a:cs typeface="Arial"/>
                <a:sym typeface="Arial"/>
              </a:rPr>
              <a:t>a crowd-sourced tool for global resource sharing</a:t>
            </a:r>
            <a:endParaRPr kumimoji="0" lang="en-US" sz="4000" b="1" i="0" u="none" strike="noStrike" kern="0" cap="none" spc="0" normalizeH="0" baseline="0" noProof="0" dirty="0">
              <a:ln>
                <a:noFill/>
              </a:ln>
              <a:solidFill>
                <a:schemeClr val="accent2"/>
              </a:solidFill>
              <a:effectLst/>
              <a:uLnTx/>
              <a:uFillTx/>
              <a:latin typeface="Arial"/>
              <a:ea typeface="Arial"/>
              <a:cs typeface="Arial"/>
              <a:sym typeface="Arial"/>
            </a:endParaRPr>
          </a:p>
        </p:txBody>
      </p:sp>
      <p:sp>
        <p:nvSpPr>
          <p:cNvPr id="175" name="Google Shape;175;p1"/>
          <p:cNvSpPr txBox="1">
            <a:spLocks noGrp="1"/>
          </p:cNvSpPr>
          <p:nvPr>
            <p:ph type="body" idx="3"/>
          </p:nvPr>
        </p:nvSpPr>
        <p:spPr>
          <a:xfrm>
            <a:off x="1039294" y="4691743"/>
            <a:ext cx="1954277" cy="461665"/>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Brian Miller</a:t>
            </a:r>
            <a:endParaRPr/>
          </a:p>
        </p:txBody>
      </p:sp>
      <p:sp>
        <p:nvSpPr>
          <p:cNvPr id="176" name="Google Shape;176;p1"/>
          <p:cNvSpPr txBox="1">
            <a:spLocks noGrp="1"/>
          </p:cNvSpPr>
          <p:nvPr>
            <p:ph type="body" idx="4"/>
          </p:nvPr>
        </p:nvSpPr>
        <p:spPr>
          <a:xfrm>
            <a:off x="1039293" y="5153408"/>
            <a:ext cx="2106677" cy="621709"/>
          </a:xfrm>
          <a:prstGeom prst="rect">
            <a:avLst/>
          </a:prstGeom>
          <a:noFill/>
          <a:ln>
            <a:noFill/>
          </a:ln>
        </p:spPr>
        <p:txBody>
          <a:bodyPr spcFirstLastPara="1" wrap="square" lIns="0" tIns="0" rIns="91425" bIns="45700" anchor="t" anchorCtr="0">
            <a:spAutoFit/>
          </a:bodyPr>
          <a:lstStyle/>
          <a:p>
            <a:pPr marL="0" marR="0" lvl="0" indent="0" algn="l" rtl="0">
              <a:spcBef>
                <a:spcPts val="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The Ohio State </a:t>
            </a:r>
            <a:endParaRPr/>
          </a:p>
          <a:p>
            <a:pPr marL="0" marR="0" lvl="0" indent="0" algn="l" rtl="0">
              <a:spcBef>
                <a:spcPts val="34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University Libraries</a:t>
            </a:r>
            <a:endParaRPr/>
          </a:p>
        </p:txBody>
      </p:sp>
      <p:sp>
        <p:nvSpPr>
          <p:cNvPr id="177" name="Google Shape;177;p1"/>
          <p:cNvSpPr txBox="1"/>
          <p:nvPr/>
        </p:nvSpPr>
        <p:spPr>
          <a:xfrm>
            <a:off x="5127171" y="4724401"/>
            <a:ext cx="2259077" cy="461665"/>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Lapis Cohen</a:t>
            </a:r>
            <a:endParaRPr/>
          </a:p>
        </p:txBody>
      </p:sp>
      <p:sp>
        <p:nvSpPr>
          <p:cNvPr id="178" name="Google Shape;178;p1"/>
          <p:cNvSpPr txBox="1"/>
          <p:nvPr/>
        </p:nvSpPr>
        <p:spPr>
          <a:xfrm flipH="1">
            <a:off x="5127170" y="5186067"/>
            <a:ext cx="2514598" cy="621709"/>
          </a:xfrm>
          <a:prstGeom prst="rect">
            <a:avLst/>
          </a:prstGeom>
          <a:noFill/>
          <a:ln>
            <a:noFill/>
          </a:ln>
        </p:spPr>
        <p:txBody>
          <a:bodyPr spcFirstLastPara="1" wrap="square" lIns="0" tIns="0" rIns="91425" bIns="45700" anchor="t" anchorCtr="0">
            <a:spAutoFit/>
          </a:bodyPr>
          <a:lstStyle/>
          <a:p>
            <a:pPr marL="0" marR="0" lvl="0" indent="0" algn="l" rtl="0">
              <a:spcBef>
                <a:spcPts val="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University of </a:t>
            </a:r>
            <a:endParaRPr/>
          </a:p>
          <a:p>
            <a:pPr marL="0" marR="0" lvl="0" indent="0" algn="l" rtl="0">
              <a:spcBef>
                <a:spcPts val="34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Pennsylvania</a:t>
            </a:r>
            <a:endParaRPr/>
          </a:p>
        </p:txBody>
      </p:sp>
      <p:sp>
        <p:nvSpPr>
          <p:cNvPr id="179" name="Google Shape;179;p1"/>
          <p:cNvSpPr txBox="1"/>
          <p:nvPr/>
        </p:nvSpPr>
        <p:spPr>
          <a:xfrm>
            <a:off x="8763000" y="4724401"/>
            <a:ext cx="2634343" cy="461665"/>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Dennis Massie</a:t>
            </a:r>
            <a:endParaRPr/>
          </a:p>
        </p:txBody>
      </p:sp>
      <p:sp>
        <p:nvSpPr>
          <p:cNvPr id="180" name="Google Shape;180;p1"/>
          <p:cNvSpPr txBox="1"/>
          <p:nvPr/>
        </p:nvSpPr>
        <p:spPr>
          <a:xfrm>
            <a:off x="8763000" y="5207057"/>
            <a:ext cx="2601687" cy="621709"/>
          </a:xfrm>
          <a:prstGeom prst="rect">
            <a:avLst/>
          </a:prstGeom>
          <a:noFill/>
          <a:ln>
            <a:noFill/>
          </a:ln>
        </p:spPr>
        <p:txBody>
          <a:bodyPr spcFirstLastPara="1" wrap="square" lIns="0" tIns="0" rIns="91425" bIns="45700" anchor="t" anchorCtr="0">
            <a:spAutoFit/>
          </a:bodyPr>
          <a:lstStyle/>
          <a:p>
            <a:pPr marL="0" marR="0" lvl="0" indent="0" algn="l" rtl="0">
              <a:spcBef>
                <a:spcPts val="0"/>
              </a:spcBef>
              <a:spcAft>
                <a:spcPts val="0"/>
              </a:spcAft>
              <a:buClr>
                <a:schemeClr val="dk1"/>
              </a:buClr>
              <a:buSzPts val="1700"/>
              <a:buFont typeface="Arial"/>
              <a:buNone/>
            </a:pPr>
            <a:r>
              <a:rPr lang="en-US" sz="1700" b="0" i="0" u="none" strike="noStrike" cap="none" dirty="0">
                <a:solidFill>
                  <a:schemeClr val="dk1"/>
                </a:solidFill>
                <a:latin typeface="Arial"/>
                <a:ea typeface="Arial"/>
                <a:cs typeface="Arial"/>
                <a:sym typeface="Arial"/>
              </a:rPr>
              <a:t>OCLC Research Library</a:t>
            </a:r>
            <a:endParaRPr dirty="0"/>
          </a:p>
          <a:p>
            <a:pPr marL="0" marR="0" lvl="0" indent="0" algn="l" rtl="0">
              <a:spcBef>
                <a:spcPts val="340"/>
              </a:spcBef>
              <a:spcAft>
                <a:spcPts val="0"/>
              </a:spcAft>
              <a:buClr>
                <a:schemeClr val="dk1"/>
              </a:buClr>
              <a:buSzPts val="1700"/>
              <a:buFont typeface="Arial"/>
              <a:buNone/>
            </a:pPr>
            <a:r>
              <a:rPr lang="en-US" sz="1700" b="0" i="0" u="none" strike="noStrike" cap="none" dirty="0">
                <a:solidFill>
                  <a:schemeClr val="dk1"/>
                </a:solidFill>
                <a:latin typeface="Arial"/>
                <a:ea typeface="Arial"/>
                <a:cs typeface="Arial"/>
                <a:sym typeface="Arial"/>
              </a:rPr>
              <a:t>Partnership</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783541-35F5-4D6A-A7F6-D24D22DBCF96}"/>
              </a:ext>
            </a:extLst>
          </p:cNvPr>
          <p:cNvSpPr>
            <a:spLocks noGrp="1"/>
          </p:cNvSpPr>
          <p:nvPr>
            <p:ph type="title" idx="4294967295"/>
          </p:nvPr>
        </p:nvSpPr>
        <p:spPr>
          <a:xfrm>
            <a:off x="174662" y="457739"/>
            <a:ext cx="11531918" cy="91525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57200" marR="0" lvl="0" indent="-228600" algn="l" defTabSz="914400" rtl="0" eaLnBrk="1" fontAlgn="auto" latinLnBrk="0" hangingPunct="1">
              <a:lnSpc>
                <a:spcPct val="100000"/>
              </a:lnSpc>
              <a:spcBef>
                <a:spcPts val="960"/>
              </a:spcBef>
              <a:spcAft>
                <a:spcPts val="0"/>
              </a:spcAft>
              <a:buClr>
                <a:schemeClr val="dk2"/>
              </a:buClr>
              <a:buSzPts val="4800"/>
              <a:buFont typeface="Arial"/>
              <a:buNone/>
              <a:tabLst/>
              <a:defRPr/>
            </a:pPr>
            <a:r>
              <a:rPr kumimoji="0" lang="en-US" sz="4400" b="1" i="0" u="none" strike="noStrike" kern="0" cap="none" spc="0" normalizeH="0" baseline="0" noProof="0">
                <a:ln>
                  <a:noFill/>
                </a:ln>
                <a:solidFill>
                  <a:schemeClr val="dk2"/>
                </a:solidFill>
                <a:effectLst/>
                <a:uLnTx/>
                <a:uFillTx/>
                <a:latin typeface="Arial"/>
                <a:ea typeface="Arial"/>
                <a:cs typeface="Arial"/>
                <a:sym typeface="Arial"/>
              </a:rPr>
              <a:t>Conferring with experts to lend a hand</a:t>
            </a:r>
            <a:endParaRPr kumimoji="0" lang="en-US" sz="4400" b="1"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2A8ADAFF-3DB0-4FC9-AB68-9C266E1F9DC2}"/>
              </a:ext>
            </a:extLst>
          </p:cNvPr>
          <p:cNvSpPr>
            <a:spLocks noGrp="1"/>
          </p:cNvSpPr>
          <p:nvPr>
            <p:ph type="body" idx="2"/>
          </p:nvPr>
        </p:nvSpPr>
        <p:spPr>
          <a:xfrm>
            <a:off x="454382" y="1726058"/>
            <a:ext cx="6723485" cy="4122109"/>
          </a:xfrm>
        </p:spPr>
        <p:txBody>
          <a:bodyPr/>
          <a:lstStyle/>
          <a:p>
            <a:pPr marL="0" indent="0">
              <a:buNone/>
            </a:pPr>
            <a:r>
              <a:rPr lang="en-US" sz="2000" b="1" dirty="0"/>
              <a:t>Consulted:</a:t>
            </a:r>
          </a:p>
          <a:p>
            <a:r>
              <a:rPr lang="en-US" sz="2000" dirty="0"/>
              <a:t>ALA RUSA STARS International ILL Committee</a:t>
            </a:r>
          </a:p>
          <a:p>
            <a:r>
              <a:rPr lang="en-US" sz="2000" dirty="0"/>
              <a:t>IFLA Document Delivery and Resource Sharing Section Standing Committee</a:t>
            </a:r>
          </a:p>
          <a:p>
            <a:pPr marL="0" indent="0">
              <a:buNone/>
            </a:pPr>
            <a:endParaRPr lang="en-US" sz="2000" dirty="0"/>
          </a:p>
          <a:p>
            <a:pPr marL="0" indent="0">
              <a:buNone/>
            </a:pPr>
            <a:r>
              <a:rPr lang="en-US" sz="2000" b="1" dirty="0"/>
              <a:t>Questions posed to them:</a:t>
            </a:r>
          </a:p>
          <a:p>
            <a:r>
              <a:rPr lang="en-US" sz="2000" dirty="0"/>
              <a:t>Do you see value in this tool? </a:t>
            </a:r>
          </a:p>
          <a:p>
            <a:r>
              <a:rPr lang="en-US" sz="2000" dirty="0"/>
              <a:t>Are there similar endeavors underway?</a:t>
            </a:r>
          </a:p>
          <a:p>
            <a:r>
              <a:rPr lang="en-US" sz="2000" dirty="0"/>
              <a:t>What advice do you have to make our tool better?</a:t>
            </a:r>
          </a:p>
          <a:p>
            <a:r>
              <a:rPr lang="en-US" sz="2000" dirty="0"/>
              <a:t>Can you help publicize and promote?</a:t>
            </a:r>
          </a:p>
        </p:txBody>
      </p:sp>
      <p:pic>
        <p:nvPicPr>
          <p:cNvPr id="4" name="Picture 3" descr="Two hands painted with world map">
            <a:extLst>
              <a:ext uri="{FF2B5EF4-FFF2-40B4-BE49-F238E27FC236}">
                <a16:creationId xmlns:a16="http://schemas.microsoft.com/office/drawing/2014/main" id="{79380E90-6CE3-4FA3-A8C4-CCFE408B6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867" y="2241393"/>
            <a:ext cx="5014133" cy="3345367"/>
          </a:xfrm>
          <a:prstGeom prst="rect">
            <a:avLst/>
          </a:prstGeom>
        </p:spPr>
      </p:pic>
    </p:spTree>
    <p:extLst>
      <p:ext uri="{BB962C8B-B14F-4D97-AF65-F5344CB8AC3E}">
        <p14:creationId xmlns:p14="http://schemas.microsoft.com/office/powerpoint/2010/main" val="2325008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title" idx="4294967295"/>
          </p:nvPr>
        </p:nvSpPr>
        <p:spPr>
          <a:xfrm>
            <a:off x="420347" y="1108083"/>
            <a:ext cx="10898717" cy="830997"/>
          </a:xfrm>
          <a:prstGeom prst="rect">
            <a:avLst/>
          </a:prstGeom>
          <a:noFill/>
          <a:ln w="28575" cap="flat" cmpd="sng">
            <a:solidFill>
              <a:srgbClr val="FFFFFF"/>
            </a:solidFill>
            <a:prstDash val="solid"/>
            <a:round/>
            <a:headEnd type="none" w="sm" len="sm"/>
            <a:tailEnd type="none" w="sm" len="sm"/>
          </a:ln>
          <a:effectLst/>
        </p:spPr>
        <p:txBody>
          <a:bodyPr rot="0" spcFirstLastPara="1" vertOverflow="overflow" horzOverflow="overflow" vert="horz" wrap="square" lIns="274300" tIns="45700" rIns="274300"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lt1"/>
              </a:buClr>
              <a:buSzPts val="4800"/>
              <a:buFont typeface="Arial"/>
              <a:buNone/>
              <a:tabLst/>
              <a:defRPr/>
            </a:pPr>
            <a:r>
              <a:rPr kumimoji="0" lang="en-US" sz="4800" b="1" i="0" u="none" strike="noStrike" kern="0" cap="none" spc="0" normalizeH="0" baseline="0" noProof="0">
                <a:ln>
                  <a:noFill/>
                </a:ln>
                <a:solidFill>
                  <a:schemeClr val="lt1"/>
                </a:solidFill>
                <a:effectLst/>
                <a:uLnTx/>
                <a:uFillTx/>
                <a:latin typeface="Arial"/>
                <a:ea typeface="Arial"/>
                <a:cs typeface="Arial"/>
                <a:sym typeface="Arial"/>
              </a:rPr>
              <a:t>PRESENT</a:t>
            </a:r>
            <a:endParaRPr kumimoji="0" lang="en-US" sz="48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11" name="Google Shape;211;p5"/>
          <p:cNvSpPr txBox="1">
            <a:spLocks noGrp="1"/>
          </p:cNvSpPr>
          <p:nvPr>
            <p:ph type="body" idx="2"/>
          </p:nvPr>
        </p:nvSpPr>
        <p:spPr>
          <a:xfrm>
            <a:off x="234952" y="850902"/>
            <a:ext cx="353483" cy="6007100"/>
          </a:xfrm>
          <a:prstGeom prst="rect">
            <a:avLst/>
          </a:prstGeom>
          <a:solidFill>
            <a:srgbClr val="00AFD7"/>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300"/>
              <a:buNone/>
            </a:pPr>
            <a:endParaRPr dirty="0"/>
          </a:p>
        </p:txBody>
      </p:sp>
      <p:sp>
        <p:nvSpPr>
          <p:cNvPr id="212" name="Google Shape;212;p5"/>
          <p:cNvSpPr txBox="1">
            <a:spLocks noGrp="1"/>
          </p:cNvSpPr>
          <p:nvPr>
            <p:ph type="body" idx="3"/>
          </p:nvPr>
        </p:nvSpPr>
        <p:spPr>
          <a:xfrm>
            <a:off x="11215941" y="850903"/>
            <a:ext cx="353483" cy="5432839"/>
          </a:xfrm>
          <a:prstGeom prst="rect">
            <a:avLst/>
          </a:prstGeom>
          <a:solidFill>
            <a:srgbClr val="00AFD7"/>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300"/>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Factor Index</a:t>
            </a:r>
          </a:p>
        </p:txBody>
      </p:sp>
      <p:sp>
        <p:nvSpPr>
          <p:cNvPr id="13" name="Oval 12" descr="Current Tools in the Toolkit">
            <a:extLst>
              <a:ext uri="{C183D7F6-B498-43B3-948B-1728B52AA6E4}">
                <adec:decorative xmlns:adec="http://schemas.microsoft.com/office/drawing/2017/decorative" val="0"/>
              </a:ext>
            </a:extLst>
          </p:cNvPr>
          <p:cNvSpPr/>
          <p:nvPr/>
        </p:nvSpPr>
        <p:spPr>
          <a:xfrm>
            <a:off x="6839712" y="1403951"/>
            <a:ext cx="3236976"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Current Tools in the Toolkit!</a:t>
            </a:r>
          </a:p>
        </p:txBody>
      </p:sp>
      <p:pic>
        <p:nvPicPr>
          <p:cNvPr id="12" name="Content Placeholder 11" descr="First factor: Lenders outside the U.S.">
            <a:extLs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793" y="1755547"/>
            <a:ext cx="4408961" cy="871981"/>
          </a:xfrm>
        </p:spPr>
      </p:pic>
      <p:pic>
        <p:nvPicPr>
          <p:cNvPr id="8" name="Picture 7" descr="Second factor: U.S. Lend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3322" y="2775551"/>
            <a:ext cx="2492065" cy="684096"/>
          </a:xfrm>
          <a:prstGeom prst="rect">
            <a:avLst/>
          </a:prstGeom>
        </p:spPr>
      </p:pic>
      <p:pic>
        <p:nvPicPr>
          <p:cNvPr id="9" name="Picture 8" descr="Third factor: Tips by country/reg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361" y="3647306"/>
            <a:ext cx="4052396" cy="815421"/>
          </a:xfrm>
          <a:prstGeom prst="rect">
            <a:avLst/>
          </a:prstGeom>
        </p:spPr>
      </p:pic>
      <p:pic>
        <p:nvPicPr>
          <p:cNvPr id="10" name="Picture 9" descr="Fourth factor: Request templates by langu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6346" y="4650386"/>
            <a:ext cx="5793233" cy="683045"/>
          </a:xfrm>
          <a:prstGeom prst="rect">
            <a:avLst/>
          </a:prstGeom>
        </p:spPr>
      </p:pic>
      <p:pic>
        <p:nvPicPr>
          <p:cNvPr id="11" name="Picture 10">
            <a:extLst>
              <a:ext uri="{FF2B5EF4-FFF2-40B4-BE49-F238E27FC236}">
                <a16:creationId xmlns:a16="http://schemas.microsoft.com/office/drawing/2014/main" id="{19981A3D-8ACC-41FC-953B-791E81BDD90C}"/>
              </a:ext>
              <a:ext uri="{C183D7F6-B498-43B3-948B-1728B52AA6E4}">
                <adec:decorative xmlns:adec="http://schemas.microsoft.com/office/drawing/2017/decorative" val="1"/>
              </a:ext>
            </a:extLst>
          </p:cNvPr>
          <p:cNvPicPr/>
          <p:nvPr/>
        </p:nvPicPr>
        <p:blipFill rotWithShape="1">
          <a:blip r:embed="rId7"/>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836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 Page News</a:t>
            </a:r>
            <a:endParaRPr lang="en-US" dirty="0"/>
          </a:p>
        </p:txBody>
      </p:sp>
      <p:pic>
        <p:nvPicPr>
          <p:cNvPr id="4" name="Content Placeholder 3" descr="Screenshot of the front page, the first sheet, of the toolki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725" y="1690688"/>
            <a:ext cx="9878550" cy="4658280"/>
          </a:xfrm>
        </p:spPr>
      </p:pic>
      <p:pic>
        <p:nvPicPr>
          <p:cNvPr id="5" name="Picture 4">
            <a:extLst>
              <a:ext uri="{FF2B5EF4-FFF2-40B4-BE49-F238E27FC236}">
                <a16:creationId xmlns:a16="http://schemas.microsoft.com/office/drawing/2014/main" id="{C41FC4B1-ED0E-4158-B15D-C4673434F9A8}"/>
              </a:ext>
              <a:ext uri="{C183D7F6-B498-43B3-948B-1728B52AA6E4}">
                <adec:decorative xmlns:adec="http://schemas.microsoft.com/office/drawing/2017/decorative" val="1"/>
              </a:ext>
            </a:extLst>
          </p:cNvPr>
          <p:cNvPicPr/>
          <p:nvPr/>
        </p:nvPicPr>
        <p:blipFill rotWithShape="1">
          <a:blip r:embed="rId4"/>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34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C043E2-72ED-4BFB-B5DD-D4DE5D6850ED}"/>
              </a:ext>
              <a:ext uri="{C183D7F6-B498-43B3-948B-1728B52AA6E4}">
                <adec:decorative xmlns:adec="http://schemas.microsoft.com/office/drawing/2017/decorative" val="1"/>
              </a:ext>
            </a:extLst>
          </p:cNvPr>
          <p:cNvPicPr/>
          <p:nvPr/>
        </p:nvPicPr>
        <p:blipFill rotWithShape="1">
          <a:blip r:embed="rId3"/>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Order of the Day</a:t>
            </a:r>
          </a:p>
        </p:txBody>
      </p:sp>
      <p:pic>
        <p:nvPicPr>
          <p:cNvPr id="4" name="Content Placeholder 3" descr="Screenshot showing a detail of 3 columns of the spreadshee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816481"/>
            <a:ext cx="3965267" cy="4351338"/>
          </a:xfrm>
        </p:spPr>
      </p:pic>
      <p:cxnSp>
        <p:nvCxnSpPr>
          <p:cNvPr id="6" name="Straight Connector 5">
            <a:extLst>
              <a:ext uri="{C183D7F6-B498-43B3-948B-1728B52AA6E4}">
                <adec:decorative xmlns:adec="http://schemas.microsoft.com/office/drawing/2017/decorative" val="1"/>
              </a:ext>
            </a:extLst>
          </p:cNvPr>
          <p:cNvCxnSpPr/>
          <p:nvPr/>
        </p:nvCxnSpPr>
        <p:spPr>
          <a:xfrm>
            <a:off x="3547872" y="1816481"/>
            <a:ext cx="0" cy="43513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41464" y="1690688"/>
            <a:ext cx="3172968" cy="3970318"/>
          </a:xfrm>
          <a:prstGeom prst="rect">
            <a:avLst/>
          </a:prstGeom>
          <a:noFill/>
          <a:ln w="38100">
            <a:solidFill>
              <a:srgbClr val="00B0F0"/>
            </a:solidFill>
          </a:ln>
        </p:spPr>
        <p:txBody>
          <a:bodyPr wrap="square" rtlCol="0" anchor="ctr">
            <a:spAutoFit/>
          </a:bodyPr>
          <a:lstStyle/>
          <a:p>
            <a:pPr marL="285750" indent="-285750">
              <a:buFont typeface="Arial" panose="020B0604020202020204" pitchFamily="34" charset="0"/>
              <a:buChar char="•"/>
            </a:pPr>
            <a:r>
              <a:rPr lang="en-US" dirty="0"/>
              <a:t>First two columns are </a:t>
            </a:r>
            <a:r>
              <a:rPr lang="en-US" b="1" dirty="0"/>
              <a:t>static</a:t>
            </a:r>
            <a:r>
              <a:rPr lang="en-US" dirty="0"/>
              <a:t>, (easy library identification while scrolling)</a:t>
            </a:r>
          </a:p>
          <a:p>
            <a:pPr marL="285750" indent="-285750">
              <a:buFont typeface="Arial" panose="020B0604020202020204" pitchFamily="34" charset="0"/>
              <a:buChar char="•"/>
            </a:pPr>
            <a:r>
              <a:rPr lang="en-US" dirty="0"/>
              <a:t>Ordered </a:t>
            </a:r>
            <a:r>
              <a:rPr lang="en-US" b="1" dirty="0"/>
              <a:t>alphabetically by  Country</a:t>
            </a:r>
            <a:r>
              <a:rPr lang="en-US" dirty="0"/>
              <a:t> (in English)</a:t>
            </a:r>
          </a:p>
          <a:p>
            <a:pPr marL="285750" indent="-285750">
              <a:buFont typeface="Arial" panose="020B0604020202020204" pitchFamily="34" charset="0"/>
              <a:buChar char="•"/>
            </a:pPr>
            <a:r>
              <a:rPr lang="en-US" dirty="0"/>
              <a:t>Sub-ordered </a:t>
            </a:r>
            <a:r>
              <a:rPr lang="en-US" b="1" dirty="0"/>
              <a:t>alphabetically by Institution/Library </a:t>
            </a:r>
            <a:r>
              <a:rPr lang="en-US" dirty="0"/>
              <a:t>name within each country (in English)</a:t>
            </a:r>
          </a:p>
          <a:p>
            <a:pPr marL="285750" indent="-285750">
              <a:buFont typeface="Arial" panose="020B0604020202020204" pitchFamily="34" charset="0"/>
              <a:buChar char="•"/>
            </a:pPr>
            <a:r>
              <a:rPr lang="en-US" dirty="0"/>
              <a:t>Institution/Library name in </a:t>
            </a:r>
            <a:r>
              <a:rPr lang="en-US" b="1" dirty="0"/>
              <a:t>original language</a:t>
            </a:r>
          </a:p>
          <a:p>
            <a:pPr marL="285750" indent="-285750">
              <a:buFont typeface="Arial" panose="020B0604020202020204" pitchFamily="34" charset="0"/>
              <a:buChar char="•"/>
            </a:pPr>
            <a:r>
              <a:rPr lang="en-US" dirty="0"/>
              <a:t>City and Continent/Region columns too!</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9830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 Hunting</a:t>
            </a:r>
          </a:p>
        </p:txBody>
      </p:sp>
      <p:pic>
        <p:nvPicPr>
          <p:cNvPr id="4" name="Content Placeholder 3" descr="detail of OCLC Lender Symbol and ISIL columns of the spreadshee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1285" y="2270220"/>
            <a:ext cx="2447925" cy="3114675"/>
          </a:xfrm>
        </p:spPr>
      </p:pic>
      <p:sp>
        <p:nvSpPr>
          <p:cNvPr id="5" name="Right Arrow 4">
            <a:extLst>
              <a:ext uri="{C183D7F6-B498-43B3-948B-1728B52AA6E4}">
                <adec:decorative xmlns:adec="http://schemas.microsoft.com/office/drawing/2017/decorative" val="1"/>
              </a:ext>
            </a:extLst>
          </p:cNvPr>
          <p:cNvSpPr/>
          <p:nvPr/>
        </p:nvSpPr>
        <p:spPr>
          <a:xfrm>
            <a:off x="1141285" y="2041620"/>
            <a:ext cx="393192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Includes both OCLC and International Standard Identifier for Libraries and Related Organizations (ISIL) symbols for ease of exact identification&#10;"/>
          <p:cNvSpPr/>
          <p:nvPr/>
        </p:nvSpPr>
        <p:spPr>
          <a:xfrm>
            <a:off x="5788152" y="2197068"/>
            <a:ext cx="4736592" cy="212804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tx1"/>
                </a:solidFill>
              </a:rPr>
              <a:t>Includes both OCLC and International Standard Identifier for Libraries and Related Organizations (ISIL) symbols for ease of exact identification</a:t>
            </a:r>
          </a:p>
        </p:txBody>
      </p:sp>
      <p:pic>
        <p:nvPicPr>
          <p:cNvPr id="7" name="Picture 6">
            <a:extLst>
              <a:ext uri="{FF2B5EF4-FFF2-40B4-BE49-F238E27FC236}">
                <a16:creationId xmlns:a16="http://schemas.microsoft.com/office/drawing/2014/main" id="{7556194F-5EC3-4A8E-BED0-14C96EDED3EF}"/>
              </a:ext>
              <a:ext uri="{C183D7F6-B498-43B3-948B-1728B52AA6E4}">
                <adec:decorative xmlns:adec="http://schemas.microsoft.com/office/drawing/2017/decorative" val="1"/>
              </a:ext>
            </a:extLst>
          </p:cNvPr>
          <p:cNvPicPr/>
          <p:nvPr/>
        </p:nvPicPr>
        <p:blipFill rotWithShape="1">
          <a:blip r:embed="rId4"/>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85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831"/>
            <a:ext cx="10515600" cy="1325563"/>
          </a:xfrm>
        </p:spPr>
        <p:txBody>
          <a:bodyPr/>
          <a:lstStyle/>
          <a:p>
            <a:r>
              <a:rPr lang="en-US" dirty="0"/>
              <a:t>Highlights (highlighted)</a:t>
            </a:r>
          </a:p>
        </p:txBody>
      </p:sp>
      <p:pic>
        <p:nvPicPr>
          <p:cNvPr id="4" name="Content Placeholder 3" descr="cell highighted in magenta: ILL email address">
            <a:extLs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8784" y="1563069"/>
            <a:ext cx="2114550" cy="514350"/>
          </a:xfrm>
        </p:spPr>
      </p:pic>
      <p:sp>
        <p:nvSpPr>
          <p:cNvPr id="7" name="Right Arrow 6">
            <a:extLst>
              <a:ext uri="{C183D7F6-B498-43B3-948B-1728B52AA6E4}">
                <adec:decorative xmlns:adec="http://schemas.microsoft.com/office/drawing/2017/decorative" val="1"/>
              </a:ext>
            </a:extLst>
          </p:cNvPr>
          <p:cNvSpPr/>
          <p:nvPr/>
        </p:nvSpPr>
        <p:spPr>
          <a:xfrm>
            <a:off x="938784" y="1979477"/>
            <a:ext cx="3121152" cy="386683"/>
          </a:xfrm>
          <a:prstGeom prst="rightArrow">
            <a:avLst/>
          </a:prstGeom>
          <a:solidFill>
            <a:srgbClr val="AD83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86072" y="1913171"/>
            <a:ext cx="3349752" cy="646331"/>
          </a:xfrm>
          <a:prstGeom prst="rect">
            <a:avLst/>
          </a:prstGeom>
          <a:noFill/>
          <a:ln>
            <a:solidFill>
              <a:schemeClr val="tx1"/>
            </a:solidFill>
          </a:ln>
        </p:spPr>
        <p:txBody>
          <a:bodyPr wrap="square" rtlCol="0">
            <a:spAutoFit/>
          </a:bodyPr>
          <a:lstStyle/>
          <a:p>
            <a:pPr algn="ctr"/>
            <a:r>
              <a:rPr lang="en-US" dirty="0"/>
              <a:t>Email address column highlighted </a:t>
            </a:r>
            <a:r>
              <a:rPr lang="en-US" dirty="0">
                <a:solidFill>
                  <a:srgbClr val="AD83A7"/>
                </a:solidFill>
              </a:rPr>
              <a:t>(in Magenta)</a:t>
            </a:r>
          </a:p>
        </p:txBody>
      </p:sp>
      <p:pic>
        <p:nvPicPr>
          <p:cNvPr id="6" name="Picture 5" descr="detail of cells: library specific notes and ti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84" y="2796606"/>
            <a:ext cx="3571875" cy="1729037"/>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a:off x="938784" y="2796606"/>
            <a:ext cx="0" cy="1679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ight Arrow 11">
            <a:extLst>
              <a:ext uri="{C183D7F6-B498-43B3-948B-1728B52AA6E4}">
                <adec:decorative xmlns:adec="http://schemas.microsoft.com/office/drawing/2017/decorative" val="1"/>
              </a:ext>
            </a:extLst>
          </p:cNvPr>
          <p:cNvSpPr/>
          <p:nvPr/>
        </p:nvSpPr>
        <p:spPr>
          <a:xfrm>
            <a:off x="4628320" y="3395506"/>
            <a:ext cx="976952" cy="531235"/>
          </a:xfrm>
          <a:prstGeom prst="rightArrow">
            <a:avLst/>
          </a:prstGeom>
          <a:solidFill>
            <a:srgbClr val="AD83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34418" y="3313370"/>
            <a:ext cx="2149522" cy="646331"/>
          </a:xfrm>
          <a:prstGeom prst="rect">
            <a:avLst/>
          </a:prstGeom>
          <a:noFill/>
          <a:ln>
            <a:solidFill>
              <a:schemeClr val="tx1"/>
            </a:solidFill>
          </a:ln>
        </p:spPr>
        <p:txBody>
          <a:bodyPr wrap="square" rtlCol="0">
            <a:spAutoFit/>
          </a:bodyPr>
          <a:lstStyle/>
          <a:p>
            <a:pPr algn="ctr"/>
            <a:r>
              <a:rPr lang="en-US" dirty="0"/>
              <a:t>Library specific “Notes and Tips”</a:t>
            </a:r>
          </a:p>
        </p:txBody>
      </p:sp>
      <p:pic>
        <p:nvPicPr>
          <p:cNvPr id="5" name="Picture 4" descr="highlighted cell: recently added entries are highlighted in light gre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3794" y="4837215"/>
            <a:ext cx="3228975" cy="981075"/>
          </a:xfrm>
          <a:prstGeom prst="rect">
            <a:avLst/>
          </a:prstGeom>
        </p:spPr>
      </p:pic>
      <p:sp>
        <p:nvSpPr>
          <p:cNvPr id="15" name="Right Arrow 14">
            <a:extLst>
              <a:ext uri="{C183D7F6-B498-43B3-948B-1728B52AA6E4}">
                <adec:decorative xmlns:adec="http://schemas.microsoft.com/office/drawing/2017/decorative" val="1"/>
              </a:ext>
            </a:extLst>
          </p:cNvPr>
          <p:cNvSpPr/>
          <p:nvPr/>
        </p:nvSpPr>
        <p:spPr>
          <a:xfrm>
            <a:off x="5179826" y="4987095"/>
            <a:ext cx="1309184" cy="531235"/>
          </a:xfrm>
          <a:prstGeom prst="rightArrow">
            <a:avLst/>
          </a:prstGeom>
          <a:solidFill>
            <a:srgbClr val="AD83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66066" y="4837215"/>
            <a:ext cx="1317873" cy="1077218"/>
          </a:xfrm>
          <a:prstGeom prst="rect">
            <a:avLst/>
          </a:prstGeom>
          <a:noFill/>
          <a:ln>
            <a:solidFill>
              <a:schemeClr val="tx1"/>
            </a:solidFill>
          </a:ln>
        </p:spPr>
        <p:txBody>
          <a:bodyPr wrap="square" rtlCol="0">
            <a:spAutoFit/>
          </a:bodyPr>
          <a:lstStyle/>
          <a:p>
            <a:pPr algn="ctr"/>
            <a:r>
              <a:rPr lang="en-US" sz="1600" dirty="0"/>
              <a:t>Keep track of all the latest additions!</a:t>
            </a:r>
          </a:p>
        </p:txBody>
      </p:sp>
      <p:pic>
        <p:nvPicPr>
          <p:cNvPr id="16" name="Picture 15">
            <a:extLst>
              <a:ext uri="{FF2B5EF4-FFF2-40B4-BE49-F238E27FC236}">
                <a16:creationId xmlns:a16="http://schemas.microsoft.com/office/drawing/2014/main" id="{485A6B2A-33B2-4CFD-A318-3989490B9ECF}"/>
              </a:ext>
              <a:ext uri="{C183D7F6-B498-43B3-948B-1728B52AA6E4}">
                <adec:decorative xmlns:adec="http://schemas.microsoft.com/office/drawing/2017/decorative" val="1"/>
              </a:ext>
            </a:extLst>
          </p:cNvPr>
          <p:cNvPicPr/>
          <p:nvPr/>
        </p:nvPicPr>
        <p:blipFill rotWithShape="1">
          <a:blip r:embed="rId6"/>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947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US" sz="6000">
                <a:solidFill>
                  <a:schemeClr val="accent5"/>
                </a:solidFill>
              </a:rPr>
              <a:t>Online (Clickable!) Links</a:t>
            </a:r>
          </a:p>
        </p:txBody>
      </p:sp>
      <p:graphicFrame>
        <p:nvGraphicFramePr>
          <p:cNvPr id="5" name="Content Placeholder 2">
            <a:extLst>
              <a:ext uri="{FF2B5EF4-FFF2-40B4-BE49-F238E27FC236}">
                <a16:creationId xmlns:a16="http://schemas.microsoft.com/office/drawing/2014/main" id="{659C92C0-22B9-4C1D-B566-F8B6D354D79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7008702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4FF5DE7-B4FD-4E7B-98B8-C4AB2FC7485D}"/>
              </a:ext>
              <a:ext uri="{C183D7F6-B498-43B3-948B-1728B52AA6E4}">
                <adec:decorative xmlns:adec="http://schemas.microsoft.com/office/drawing/2017/decorative" val="1"/>
              </a:ext>
            </a:extLst>
          </p:cNvPr>
          <p:cNvPicPr/>
          <p:nvPr/>
        </p:nvPicPr>
        <p:blipFill rotWithShape="1">
          <a:blip r:embed="rId8"/>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118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Payment, and Delivery</a:t>
            </a:r>
          </a:p>
        </p:txBody>
      </p:sp>
      <p:pic>
        <p:nvPicPr>
          <p:cNvPr id="4" name="Content Placeholder 3" descr="detail of requesting, payment, delivery colum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5549" y="1690688"/>
            <a:ext cx="6838950" cy="3248025"/>
          </a:xfrm>
        </p:spPr>
      </p:pic>
      <p:sp>
        <p:nvSpPr>
          <p:cNvPr id="5" name="TextBox 4"/>
          <p:cNvSpPr txBox="1"/>
          <p:nvPr/>
        </p:nvSpPr>
        <p:spPr>
          <a:xfrm>
            <a:off x="2332233" y="5305780"/>
            <a:ext cx="6232266" cy="338554"/>
          </a:xfrm>
          <a:prstGeom prst="rect">
            <a:avLst/>
          </a:prstGeom>
          <a:noFill/>
          <a:ln>
            <a:solidFill>
              <a:schemeClr val="tx1"/>
            </a:solidFill>
          </a:ln>
        </p:spPr>
        <p:txBody>
          <a:bodyPr wrap="square" rtlCol="0">
            <a:spAutoFit/>
          </a:bodyPr>
          <a:lstStyle/>
          <a:p>
            <a:r>
              <a:rPr lang="en-US" sz="1600" dirty="0"/>
              <a:t>Or, how do I </a:t>
            </a:r>
            <a:r>
              <a:rPr lang="en-US" sz="1600" b="1" dirty="0"/>
              <a:t>request</a:t>
            </a:r>
            <a:r>
              <a:rPr lang="en-US" sz="1600" dirty="0"/>
              <a:t> it? How do I </a:t>
            </a:r>
            <a:r>
              <a:rPr lang="en-US" sz="1600" b="1" dirty="0"/>
              <a:t>pay</a:t>
            </a:r>
            <a:r>
              <a:rPr lang="en-US" sz="1600" dirty="0"/>
              <a:t> for it? How will I </a:t>
            </a:r>
            <a:r>
              <a:rPr lang="en-US" sz="1600" b="1" dirty="0"/>
              <a:t>receive</a:t>
            </a:r>
            <a:r>
              <a:rPr lang="en-US" sz="1600" dirty="0"/>
              <a:t> it?</a:t>
            </a:r>
          </a:p>
        </p:txBody>
      </p:sp>
      <p:pic>
        <p:nvPicPr>
          <p:cNvPr id="6" name="Picture 5">
            <a:extLst>
              <a:ext uri="{FF2B5EF4-FFF2-40B4-BE49-F238E27FC236}">
                <a16:creationId xmlns:a16="http://schemas.microsoft.com/office/drawing/2014/main" id="{4A98454E-551D-4280-B7B1-5F4651479DAB}"/>
              </a:ext>
              <a:ext uri="{C183D7F6-B498-43B3-948B-1728B52AA6E4}">
                <adec:decorative xmlns:adec="http://schemas.microsoft.com/office/drawing/2017/decorative" val="1"/>
              </a:ext>
            </a:extLst>
          </p:cNvPr>
          <p:cNvPicPr/>
          <p:nvPr/>
        </p:nvPicPr>
        <p:blipFill rotWithShape="1">
          <a:blip r:embed="rId4"/>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762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to the Toolkit</a:t>
            </a:r>
          </a:p>
        </p:txBody>
      </p:sp>
      <p:pic>
        <p:nvPicPr>
          <p:cNvPr id="4" name="Content Placeholder 3" descr="detail of Lenders outside the US tab of the toolki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8538" y="1862201"/>
            <a:ext cx="4810544" cy="3977674"/>
          </a:xfrm>
        </p:spPr>
      </p:pic>
      <p:sp>
        <p:nvSpPr>
          <p:cNvPr id="6" name="TextBox 5"/>
          <p:cNvSpPr txBox="1"/>
          <p:nvPr/>
        </p:nvSpPr>
        <p:spPr>
          <a:xfrm>
            <a:off x="7104888" y="2099945"/>
            <a:ext cx="3145536" cy="1077218"/>
          </a:xfrm>
          <a:prstGeom prst="rect">
            <a:avLst/>
          </a:prstGeom>
          <a:noFill/>
          <a:ln w="38100">
            <a:solidFill>
              <a:srgbClr val="7030A0"/>
            </a:solidFill>
          </a:ln>
        </p:spPr>
        <p:txBody>
          <a:bodyPr wrap="square" rtlCol="0">
            <a:spAutoFit/>
          </a:bodyPr>
          <a:lstStyle/>
          <a:p>
            <a:pPr algn="ctr"/>
            <a:r>
              <a:rPr lang="en-US" sz="1600" dirty="0"/>
              <a:t>Online submission forms for each section of the Toolkit (links are highlighted at the top of each sheet)</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496" y="3918394"/>
            <a:ext cx="4042037" cy="48463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6676496" y="3918394"/>
            <a:ext cx="4002320" cy="47987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1859C3-B73B-400F-BE4E-7BB0CC403B22}"/>
              </a:ext>
              <a:ext uri="{C183D7F6-B498-43B3-948B-1728B52AA6E4}">
                <adec:decorative xmlns:adec="http://schemas.microsoft.com/office/drawing/2017/decorative" val="1"/>
              </a:ext>
            </a:extLst>
          </p:cNvPr>
          <p:cNvPicPr/>
          <p:nvPr/>
        </p:nvPicPr>
        <p:blipFill rotWithShape="1">
          <a:blip r:embed="rId5"/>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790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F908-6883-0146-9C7D-2269D5870810}"/>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a:prstGeom prst="rect">
            <a:avLst/>
          </a:prstGeom>
        </p:spPr>
        <p:txBody>
          <a:bodyPr anchor="b"/>
          <a:lstStyle/>
          <a:p>
            <a:r>
              <a:rPr lang="en-US" dirty="0"/>
              <a:t>Introductions</a:t>
            </a:r>
          </a:p>
        </p:txBody>
      </p:sp>
      <p:pic>
        <p:nvPicPr>
          <p:cNvPr id="3" name="Picture 2">
            <a:extLst>
              <a:ext uri="{FF2B5EF4-FFF2-40B4-BE49-F238E27FC236}">
                <a16:creationId xmlns:a16="http://schemas.microsoft.com/office/drawing/2014/main" id="{EC91FC95-3CB5-4E59-BCB9-CE4FDB83A7BF}"/>
              </a:ext>
              <a:ext uri="{C183D7F6-B498-43B3-948B-1728B52AA6E4}">
                <adec:decorative xmlns:adec="http://schemas.microsoft.com/office/drawing/2017/decorative" val="1"/>
              </a:ext>
            </a:extLst>
          </p:cNvPr>
          <p:cNvPicPr>
            <a:picLocks noChangeAspect="1"/>
          </p:cNvPicPr>
          <p:nvPr/>
        </p:nvPicPr>
        <p:blipFill rotWithShape="1">
          <a:blip r:embed="rId3"/>
          <a:srcRect l="11363" t="9508" r="6169" b="21746"/>
          <a:stretch/>
        </p:blipFill>
        <p:spPr>
          <a:xfrm>
            <a:off x="897843" y="902427"/>
            <a:ext cx="1303983" cy="1630493"/>
          </a:xfrm>
          <a:prstGeom prst="rect">
            <a:avLst/>
          </a:prstGeom>
        </p:spPr>
      </p:pic>
      <p:sp>
        <p:nvSpPr>
          <p:cNvPr id="5" name="Text Placeholder 3">
            <a:extLst>
              <a:ext uri="{FF2B5EF4-FFF2-40B4-BE49-F238E27FC236}">
                <a16:creationId xmlns:a16="http://schemas.microsoft.com/office/drawing/2014/main" id="{B9B4A7F0-1C6F-4A7D-9E17-BB0A0AD57DA6}"/>
              </a:ext>
            </a:extLst>
          </p:cNvPr>
          <p:cNvSpPr txBox="1">
            <a:spLocks/>
          </p:cNvSpPr>
          <p:nvPr/>
        </p:nvSpPr>
        <p:spPr>
          <a:xfrm>
            <a:off x="2376406" y="672194"/>
            <a:ext cx="5176436" cy="732985"/>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4800" b="1" dirty="0">
                <a:solidFill>
                  <a:schemeClr val="accent2"/>
                </a:solidFill>
              </a:rPr>
              <a:t>Brian Miller</a:t>
            </a:r>
          </a:p>
        </p:txBody>
      </p:sp>
      <p:sp>
        <p:nvSpPr>
          <p:cNvPr id="7" name="Text Placeholder 2">
            <a:extLst>
              <a:ext uri="{FF2B5EF4-FFF2-40B4-BE49-F238E27FC236}">
                <a16:creationId xmlns:a16="http://schemas.microsoft.com/office/drawing/2014/main" id="{11D20D47-36B9-477F-87A1-AE2D5021F1D0}"/>
              </a:ext>
            </a:extLst>
          </p:cNvPr>
          <p:cNvSpPr txBox="1">
            <a:spLocks/>
          </p:cNvSpPr>
          <p:nvPr/>
        </p:nvSpPr>
        <p:spPr>
          <a:xfrm>
            <a:off x="2376406" y="1405180"/>
            <a:ext cx="6003007" cy="833465"/>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2667" dirty="0"/>
              <a:t>Head, Interlibrary Services</a:t>
            </a:r>
          </a:p>
          <a:p>
            <a:pPr marL="0" indent="0">
              <a:buNone/>
            </a:pPr>
            <a:r>
              <a:rPr lang="en-US" sz="2667" dirty="0"/>
              <a:t>The Ohio State University Libraries</a:t>
            </a:r>
          </a:p>
          <a:p>
            <a:pPr marL="0" indent="0">
              <a:buNone/>
            </a:pPr>
            <a:r>
              <a:rPr lang="en-US" sz="2667" dirty="0"/>
              <a:t> </a:t>
            </a:r>
          </a:p>
        </p:txBody>
      </p:sp>
      <p:pic>
        <p:nvPicPr>
          <p:cNvPr id="1026" name="Picture 2">
            <a:extLst>
              <a:ext uri="{FF2B5EF4-FFF2-40B4-BE49-F238E27FC236}">
                <a16:creationId xmlns:a16="http://schemas.microsoft.com/office/drawing/2014/main" id="{0D924154-5A16-43DD-8060-DFF33A223D3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63" y="2682928"/>
            <a:ext cx="1744851" cy="17448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F7CE4919-88EF-8241-96F8-6E81768A4CD0}"/>
              </a:ext>
            </a:extLst>
          </p:cNvPr>
          <p:cNvSpPr txBox="1">
            <a:spLocks/>
          </p:cNvSpPr>
          <p:nvPr/>
        </p:nvSpPr>
        <p:spPr>
          <a:xfrm>
            <a:off x="2376406" y="2595440"/>
            <a:ext cx="5176436" cy="732985"/>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4800" b="1" dirty="0">
                <a:solidFill>
                  <a:schemeClr val="accent2"/>
                </a:solidFill>
              </a:rPr>
              <a:t>Lapis Cohen</a:t>
            </a:r>
          </a:p>
        </p:txBody>
      </p:sp>
      <p:sp>
        <p:nvSpPr>
          <p:cNvPr id="9" name="Text Placeholder 2">
            <a:extLst>
              <a:ext uri="{FF2B5EF4-FFF2-40B4-BE49-F238E27FC236}">
                <a16:creationId xmlns:a16="http://schemas.microsoft.com/office/drawing/2014/main" id="{74993AF7-2244-4815-93B7-B467E63256CA}"/>
              </a:ext>
            </a:extLst>
          </p:cNvPr>
          <p:cNvSpPr txBox="1">
            <a:spLocks/>
          </p:cNvSpPr>
          <p:nvPr/>
        </p:nvSpPr>
        <p:spPr>
          <a:xfrm>
            <a:off x="2407414" y="3351115"/>
            <a:ext cx="4339517" cy="327149"/>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2667" dirty="0"/>
              <a:t>Library Specialist </a:t>
            </a:r>
          </a:p>
        </p:txBody>
      </p:sp>
      <p:sp>
        <p:nvSpPr>
          <p:cNvPr id="10" name="Text Placeholder 2">
            <a:extLst>
              <a:ext uri="{FF2B5EF4-FFF2-40B4-BE49-F238E27FC236}">
                <a16:creationId xmlns:a16="http://schemas.microsoft.com/office/drawing/2014/main" id="{9648D4FB-BC3F-4311-A170-BA7DD3865F92}"/>
              </a:ext>
            </a:extLst>
          </p:cNvPr>
          <p:cNvSpPr txBox="1">
            <a:spLocks/>
          </p:cNvSpPr>
          <p:nvPr/>
        </p:nvSpPr>
        <p:spPr>
          <a:xfrm>
            <a:off x="2376405" y="3795399"/>
            <a:ext cx="6003008" cy="716331"/>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2667" dirty="0"/>
              <a:t>University of Pennsylvania</a:t>
            </a:r>
          </a:p>
        </p:txBody>
      </p:sp>
      <p:pic>
        <p:nvPicPr>
          <p:cNvPr id="14" name="Picture 13">
            <a:extLst>
              <a:ext uri="{FF2B5EF4-FFF2-40B4-BE49-F238E27FC236}">
                <a16:creationId xmlns:a16="http://schemas.microsoft.com/office/drawing/2014/main" id="{05F1B1EA-6045-44C4-95E8-0936DDE249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50000" y="4560877"/>
            <a:ext cx="1211776" cy="1623411"/>
          </a:xfrm>
          <a:prstGeom prst="rect">
            <a:avLst/>
          </a:prstGeom>
        </p:spPr>
      </p:pic>
      <p:sp>
        <p:nvSpPr>
          <p:cNvPr id="11" name="Text Placeholder 3">
            <a:extLst>
              <a:ext uri="{FF2B5EF4-FFF2-40B4-BE49-F238E27FC236}">
                <a16:creationId xmlns:a16="http://schemas.microsoft.com/office/drawing/2014/main" id="{201F3BBE-9EAE-46D6-A638-9419866343C7}"/>
              </a:ext>
            </a:extLst>
          </p:cNvPr>
          <p:cNvSpPr txBox="1">
            <a:spLocks/>
          </p:cNvSpPr>
          <p:nvPr/>
        </p:nvSpPr>
        <p:spPr>
          <a:xfrm>
            <a:off x="2376406" y="4439439"/>
            <a:ext cx="5482964" cy="716331"/>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4800" b="1" dirty="0">
                <a:solidFill>
                  <a:schemeClr val="accent2"/>
                </a:solidFill>
              </a:rPr>
              <a:t>Dennis Massie</a:t>
            </a:r>
          </a:p>
        </p:txBody>
      </p:sp>
      <p:sp>
        <p:nvSpPr>
          <p:cNvPr id="12" name="Text Placeholder 2">
            <a:extLst>
              <a:ext uri="{FF2B5EF4-FFF2-40B4-BE49-F238E27FC236}">
                <a16:creationId xmlns:a16="http://schemas.microsoft.com/office/drawing/2014/main" id="{0C87C4E0-5574-48AF-9FFD-533A4D249DE1}"/>
              </a:ext>
            </a:extLst>
          </p:cNvPr>
          <p:cNvSpPr txBox="1">
            <a:spLocks/>
          </p:cNvSpPr>
          <p:nvPr/>
        </p:nvSpPr>
        <p:spPr>
          <a:xfrm>
            <a:off x="2376407" y="5155769"/>
            <a:ext cx="6178485" cy="833465"/>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2667" dirty="0"/>
              <a:t>Senior Program Officer, OCLC</a:t>
            </a:r>
          </a:p>
          <a:p>
            <a:pPr marL="0" indent="0">
              <a:buNone/>
            </a:pPr>
            <a:r>
              <a:rPr lang="en-US" sz="2667" dirty="0"/>
              <a:t>Research Library Partnership</a:t>
            </a:r>
          </a:p>
        </p:txBody>
      </p:sp>
    </p:spTree>
    <p:extLst>
      <p:ext uri="{BB962C8B-B14F-4D97-AF65-F5344CB8AC3E}">
        <p14:creationId xmlns:p14="http://schemas.microsoft.com/office/powerpoint/2010/main" val="1612817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Forms </a:t>
            </a:r>
          </a:p>
        </p:txBody>
      </p:sp>
      <p:sp>
        <p:nvSpPr>
          <p:cNvPr id="5" name="TextBox 4"/>
          <p:cNvSpPr txBox="1"/>
          <p:nvPr/>
        </p:nvSpPr>
        <p:spPr>
          <a:xfrm>
            <a:off x="1490472" y="2350008"/>
            <a:ext cx="2798064" cy="923330"/>
          </a:xfrm>
          <a:prstGeom prst="rect">
            <a:avLst/>
          </a:prstGeom>
          <a:noFill/>
          <a:ln w="38100">
            <a:solidFill>
              <a:srgbClr val="7030A0"/>
            </a:solidFill>
          </a:ln>
        </p:spPr>
        <p:txBody>
          <a:bodyPr wrap="square" rtlCol="0">
            <a:spAutoFit/>
          </a:bodyPr>
          <a:lstStyle/>
          <a:p>
            <a:r>
              <a:rPr lang="en-US" dirty="0"/>
              <a:t>Not all fields are required, enter as much information as you have available</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7517" y="1690688"/>
            <a:ext cx="4389917" cy="468908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4CDE3A8B-AF0F-4640-8157-C156A8E0A22E}"/>
              </a:ext>
              <a:ext uri="{C183D7F6-B498-43B3-948B-1728B52AA6E4}">
                <adec:decorative xmlns:adec="http://schemas.microsoft.com/office/drawing/2017/decorative" val="1"/>
              </a:ext>
            </a:extLst>
          </p:cNvPr>
          <p:cNvPicPr/>
          <p:nvPr/>
        </p:nvPicPr>
        <p:blipFill rotWithShape="1">
          <a:blip r:embed="rId4"/>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5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of America Lenders</a:t>
            </a:r>
          </a:p>
        </p:txBody>
      </p:sp>
      <p:pic>
        <p:nvPicPr>
          <p:cNvPr id="4" name="Content Placeholder 3" descr="detail of the second sheet in the toolkit, listing US lenders who have indicated that they are able to supply copies, or loans, or both services, to libraries around the worl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2812"/>
            <a:ext cx="10515600" cy="819701"/>
          </a:xfrm>
        </p:spPr>
      </p:pic>
      <p:sp>
        <p:nvSpPr>
          <p:cNvPr id="5" name="TextBox 4"/>
          <p:cNvSpPr txBox="1"/>
          <p:nvPr/>
        </p:nvSpPr>
        <p:spPr>
          <a:xfrm>
            <a:off x="2147261" y="3876461"/>
            <a:ext cx="7426507" cy="1477328"/>
          </a:xfrm>
          <a:prstGeom prst="rect">
            <a:avLst/>
          </a:prstGeom>
          <a:noFill/>
          <a:ln w="38100">
            <a:solidFill>
              <a:srgbClr val="7030A0"/>
            </a:solidFill>
          </a:ln>
        </p:spPr>
        <p:txBody>
          <a:bodyPr wrap="square" rtlCol="0">
            <a:spAutoFit/>
          </a:bodyPr>
          <a:lstStyle/>
          <a:p>
            <a:pPr marL="285750" indent="-285750">
              <a:buFont typeface="Arial" panose="020B0604020202020204" pitchFamily="34" charset="0"/>
              <a:buChar char="•"/>
            </a:pPr>
            <a:r>
              <a:rPr lang="en-US" dirty="0"/>
              <a:t>Content and highlighting mirrors entries for </a:t>
            </a:r>
            <a:r>
              <a:rPr lang="en-US" b="1" dirty="0"/>
              <a:t>Lenders Outside the U.S.</a:t>
            </a:r>
          </a:p>
          <a:p>
            <a:pPr marL="285750" indent="-285750">
              <a:buFont typeface="Arial" panose="020B0604020202020204" pitchFamily="34" charset="0"/>
              <a:buChar char="•"/>
            </a:pPr>
            <a:r>
              <a:rPr lang="en-US" dirty="0"/>
              <a:t>Initial version of the Toolkit was non-United States libraries only</a:t>
            </a:r>
          </a:p>
          <a:p>
            <a:pPr marL="285750" indent="-285750">
              <a:buFont typeface="Arial" panose="020B0604020202020204" pitchFamily="34" charset="0"/>
              <a:buChar char="•"/>
            </a:pPr>
            <a:r>
              <a:rPr lang="en-US" dirty="0"/>
              <a:t>In conversation with librarians around the world, the usefulness of a more global perspective became readily apparent</a:t>
            </a:r>
          </a:p>
          <a:p>
            <a:pPr marL="285750" indent="-285750">
              <a:buFont typeface="Arial" panose="020B0604020202020204" pitchFamily="34" charset="0"/>
              <a:buChar char="•"/>
            </a:pPr>
            <a:r>
              <a:rPr lang="en-US" dirty="0"/>
              <a:t>Currently 36 U.S. Libraries (always looking for more!)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79310"/>
            <a:ext cx="10515600" cy="39065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026191"/>
            <a:ext cx="10418064" cy="419784"/>
          </a:xfrm>
          <a:prstGeom prst="rect">
            <a:avLst/>
          </a:prstGeom>
        </p:spPr>
      </p:pic>
      <p:pic>
        <p:nvPicPr>
          <p:cNvPr id="7" name="Picture 6">
            <a:extLst>
              <a:ext uri="{FF2B5EF4-FFF2-40B4-BE49-F238E27FC236}">
                <a16:creationId xmlns:a16="http://schemas.microsoft.com/office/drawing/2014/main" id="{27FD11AE-6ACA-417F-B7AA-ABF75551F43E}"/>
              </a:ext>
              <a:ext uri="{C183D7F6-B498-43B3-948B-1728B52AA6E4}">
                <adec:decorative xmlns:adec="http://schemas.microsoft.com/office/drawing/2017/decorative" val="1"/>
              </a:ext>
            </a:extLst>
          </p:cNvPr>
          <p:cNvPicPr/>
          <p:nvPr/>
        </p:nvPicPr>
        <p:blipFill rotWithShape="1">
          <a:blip r:embed="rId6"/>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084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Tricks (are Treats)</a:t>
            </a:r>
          </a:p>
        </p:txBody>
      </p:sp>
      <p:pic>
        <p:nvPicPr>
          <p:cNvPr id="5" name="Content Placeholder 4" descr="detail of tips and tricks shee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4405" y="1520793"/>
            <a:ext cx="6991350" cy="2181225"/>
          </a:xfrm>
        </p:spPr>
      </p:pic>
      <p:sp>
        <p:nvSpPr>
          <p:cNvPr id="7" name="Rectangle 6">
            <a:extLst>
              <a:ext uri="{C183D7F6-B498-43B3-948B-1728B52AA6E4}">
                <adec:decorative xmlns:adec="http://schemas.microsoft.com/office/drawing/2017/decorative" val="1"/>
              </a:ext>
            </a:extLst>
          </p:cNvPr>
          <p:cNvSpPr/>
          <p:nvPr/>
        </p:nvSpPr>
        <p:spPr>
          <a:xfrm>
            <a:off x="2798064" y="4169092"/>
            <a:ext cx="5321808" cy="139960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etail of link to Karlsruhe Virtual Catalog added to tips and tric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2943" y="4319523"/>
            <a:ext cx="4972050" cy="1076325"/>
          </a:xfrm>
          <a:prstGeom prst="rect">
            <a:avLst/>
          </a:prstGeom>
        </p:spPr>
      </p:pic>
      <p:pic>
        <p:nvPicPr>
          <p:cNvPr id="6" name="Picture 5">
            <a:extLst>
              <a:ext uri="{FF2B5EF4-FFF2-40B4-BE49-F238E27FC236}">
                <a16:creationId xmlns:a16="http://schemas.microsoft.com/office/drawing/2014/main" id="{21A33EC4-4EEC-4122-9243-B0C4A10B614F}"/>
              </a:ext>
              <a:ext uri="{C183D7F6-B498-43B3-948B-1728B52AA6E4}">
                <adec:decorative xmlns:adec="http://schemas.microsoft.com/office/drawing/2017/decorative" val="1"/>
              </a:ext>
            </a:extLst>
          </p:cNvPr>
          <p:cNvPicPr/>
          <p:nvPr/>
        </p:nvPicPr>
        <p:blipFill rotWithShape="1">
          <a:blip r:embed="rId5"/>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84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Tips, More Treats</a:t>
            </a:r>
          </a:p>
        </p:txBody>
      </p:sp>
      <p:pic>
        <p:nvPicPr>
          <p:cNvPr id="4" name="Content Placeholder 3" descr="detail of example of tip from the tool showing searchable catalogs in Japan and Polan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209832"/>
            <a:ext cx="6405753" cy="807300"/>
          </a:xfrm>
        </p:spPr>
      </p:pic>
      <p:sp>
        <p:nvSpPr>
          <p:cNvPr id="11" name="Oval Callout 10"/>
          <p:cNvSpPr/>
          <p:nvPr/>
        </p:nvSpPr>
        <p:spPr>
          <a:xfrm>
            <a:off x="7521321" y="1699186"/>
            <a:ext cx="1554480" cy="826928"/>
          </a:xfrm>
          <a:prstGeom prst="wedgeEllipseCallou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Catalogs!</a:t>
            </a:r>
          </a:p>
        </p:txBody>
      </p:sp>
      <p:pic>
        <p:nvPicPr>
          <p:cNvPr id="5" name="Picture 4" descr="detail of example of tip from the tool showing how to get journal articles from Chin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86328"/>
            <a:ext cx="6829425" cy="361950"/>
          </a:xfrm>
          <a:prstGeom prst="rect">
            <a:avLst/>
          </a:prstGeom>
        </p:spPr>
      </p:pic>
      <p:pic>
        <p:nvPicPr>
          <p:cNvPr id="6" name="Picture 5" descr="detail of example of tip from the tool showing how to ge help with requesting Russian and Eastern European materia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058" y="3717612"/>
            <a:ext cx="6981825" cy="352425"/>
          </a:xfrm>
          <a:prstGeom prst="rect">
            <a:avLst/>
          </a:prstGeom>
        </p:spPr>
      </p:pic>
      <p:sp>
        <p:nvSpPr>
          <p:cNvPr id="12" name="Oval Callout 11"/>
          <p:cNvSpPr/>
          <p:nvPr/>
        </p:nvSpPr>
        <p:spPr>
          <a:xfrm>
            <a:off x="8204644" y="2914975"/>
            <a:ext cx="2180463" cy="941548"/>
          </a:xfrm>
          <a:prstGeom prst="wedgeEllipseCallou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Extended Services!</a:t>
            </a:r>
          </a:p>
        </p:txBody>
      </p:sp>
      <p:pic>
        <p:nvPicPr>
          <p:cNvPr id="7" name="Picture 6" descr="detail of example of tip from the tool showing how to request dissertations from the United Kingd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252" y="4681536"/>
            <a:ext cx="6991350" cy="1247775"/>
          </a:xfrm>
          <a:prstGeom prst="rect">
            <a:avLst/>
          </a:prstGeom>
        </p:spPr>
      </p:pic>
      <p:sp>
        <p:nvSpPr>
          <p:cNvPr id="13" name="Oval Callout 12"/>
          <p:cNvSpPr/>
          <p:nvPr/>
        </p:nvSpPr>
        <p:spPr>
          <a:xfrm>
            <a:off x="8623172" y="4346159"/>
            <a:ext cx="2093977" cy="959264"/>
          </a:xfrm>
          <a:prstGeom prst="wedgeEllipseCallou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Dissertations!</a:t>
            </a:r>
          </a:p>
        </p:txBody>
      </p:sp>
      <p:sp>
        <p:nvSpPr>
          <p:cNvPr id="8" name="Rectangle 7">
            <a:extLst>
              <a:ext uri="{C183D7F6-B498-43B3-948B-1728B52AA6E4}">
                <adec:decorative xmlns:adec="http://schemas.microsoft.com/office/drawing/2017/decorative" val="1"/>
              </a:ext>
            </a:extLst>
          </p:cNvPr>
          <p:cNvSpPr/>
          <p:nvPr/>
        </p:nvSpPr>
        <p:spPr>
          <a:xfrm>
            <a:off x="838200" y="2139695"/>
            <a:ext cx="6405753" cy="90316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C183D7F6-B498-43B3-948B-1728B52AA6E4}">
                <adec:decorative xmlns:adec="http://schemas.microsoft.com/office/drawing/2017/decorative" val="1"/>
              </a:ext>
            </a:extLst>
          </p:cNvPr>
          <p:cNvSpPr/>
          <p:nvPr/>
        </p:nvSpPr>
        <p:spPr>
          <a:xfrm>
            <a:off x="833247" y="3295650"/>
            <a:ext cx="7071360" cy="90525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C183D7F6-B498-43B3-948B-1728B52AA6E4}">
                <adec:decorative xmlns:adec="http://schemas.microsoft.com/office/drawing/2017/decorative" val="1"/>
              </a:ext>
            </a:extLst>
          </p:cNvPr>
          <p:cNvSpPr/>
          <p:nvPr/>
        </p:nvSpPr>
        <p:spPr>
          <a:xfrm>
            <a:off x="845058" y="4535989"/>
            <a:ext cx="7174230" cy="139559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0A48A0-497A-44B7-A7E3-D4DA49693456}"/>
              </a:ext>
              <a:ext uri="{C183D7F6-B498-43B3-948B-1728B52AA6E4}">
                <adec:decorative xmlns:adec="http://schemas.microsoft.com/office/drawing/2017/decorative" val="1"/>
              </a:ext>
            </a:extLst>
          </p:cNvPr>
          <p:cNvPicPr/>
          <p:nvPr/>
        </p:nvPicPr>
        <p:blipFill rotWithShape="1">
          <a:blip r:embed="rId7"/>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510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Templates</a:t>
            </a:r>
          </a:p>
        </p:txBody>
      </p:sp>
      <p:pic>
        <p:nvPicPr>
          <p:cNvPr id="4" name="Content Placeholder 3" descr="detail of request template with the base English request template and the version in Arabic, to the right.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7358684" cy="4351338"/>
          </a:xfrm>
        </p:spPr>
      </p:pic>
      <p:sp>
        <p:nvSpPr>
          <p:cNvPr id="5" name="TextBox 4"/>
          <p:cNvSpPr txBox="1"/>
          <p:nvPr/>
        </p:nvSpPr>
        <p:spPr>
          <a:xfrm>
            <a:off x="8544356" y="2219752"/>
            <a:ext cx="3055168" cy="3293209"/>
          </a:xfrm>
          <a:prstGeom prst="rect">
            <a:avLst/>
          </a:prstGeom>
          <a:noFill/>
          <a:ln w="38100">
            <a:solidFill>
              <a:srgbClr val="00B0F0"/>
            </a:solidFill>
          </a:ln>
        </p:spPr>
        <p:txBody>
          <a:bodyPr wrap="square" rtlCol="0">
            <a:spAutoFit/>
          </a:bodyPr>
          <a:lstStyle/>
          <a:p>
            <a:pPr marL="285750" indent="-285750">
              <a:buFont typeface="Arial" panose="020B0604020202020204" pitchFamily="34" charset="0"/>
              <a:buChar char="•"/>
            </a:pPr>
            <a:r>
              <a:rPr lang="en-US" sz="1600" dirty="0"/>
              <a:t>English</a:t>
            </a:r>
          </a:p>
          <a:p>
            <a:pPr marL="285750" indent="-285750">
              <a:buFont typeface="Arial" panose="020B0604020202020204" pitchFamily="34" charset="0"/>
              <a:buChar char="•"/>
            </a:pPr>
            <a:r>
              <a:rPr lang="en-US" sz="1600" dirty="0"/>
              <a:t>Arabic/</a:t>
            </a:r>
            <a:r>
              <a:rPr lang="ar-AE" sz="1600" dirty="0"/>
              <a:t>العربية</a:t>
            </a:r>
            <a:endParaRPr lang="en-US" sz="1600" dirty="0"/>
          </a:p>
          <a:p>
            <a:pPr marL="285750" indent="-285750">
              <a:buFont typeface="Arial" panose="020B0604020202020204" pitchFamily="34" charset="0"/>
              <a:buChar char="•"/>
            </a:pPr>
            <a:r>
              <a:rPr lang="en-US" sz="1600" dirty="0"/>
              <a:t>Chinese (Traditional)/</a:t>
            </a:r>
            <a:r>
              <a:rPr lang="ja-JP" altLang="en-US" sz="1600" dirty="0"/>
              <a:t>中文</a:t>
            </a:r>
            <a:endParaRPr lang="en-US" sz="1600" dirty="0"/>
          </a:p>
          <a:p>
            <a:pPr marL="285750" indent="-285750">
              <a:buFont typeface="Arial" panose="020B0604020202020204" pitchFamily="34" charset="0"/>
              <a:buChar char="•"/>
            </a:pPr>
            <a:r>
              <a:rPr lang="en-US" sz="1600" dirty="0"/>
              <a:t>Dutch/</a:t>
            </a:r>
            <a:r>
              <a:rPr lang="en-US" sz="1600" dirty="0" err="1"/>
              <a:t>Nederlands</a:t>
            </a:r>
            <a:endParaRPr lang="en-US" sz="1600" dirty="0"/>
          </a:p>
          <a:p>
            <a:pPr marL="285750" indent="-285750">
              <a:buFont typeface="Arial" panose="020B0604020202020204" pitchFamily="34" charset="0"/>
              <a:buChar char="•"/>
            </a:pPr>
            <a:r>
              <a:rPr lang="en-US" sz="1600" dirty="0"/>
              <a:t>French/</a:t>
            </a:r>
            <a:r>
              <a:rPr lang="en-US" sz="1600" dirty="0" err="1"/>
              <a:t>Français</a:t>
            </a:r>
            <a:endParaRPr lang="en-US" sz="1600" dirty="0"/>
          </a:p>
          <a:p>
            <a:pPr marL="285750" indent="-285750">
              <a:buFont typeface="Arial" panose="020B0604020202020204" pitchFamily="34" charset="0"/>
              <a:buChar char="•"/>
            </a:pPr>
            <a:r>
              <a:rPr lang="en-US" sz="1600" dirty="0"/>
              <a:t>German/Deutsche</a:t>
            </a:r>
          </a:p>
          <a:p>
            <a:pPr marL="285750" indent="-285750">
              <a:buFont typeface="Arial" panose="020B0604020202020204" pitchFamily="34" charset="0"/>
              <a:buChar char="•"/>
            </a:pPr>
            <a:r>
              <a:rPr lang="en-US" sz="1600" dirty="0"/>
              <a:t>Hebrew/</a:t>
            </a:r>
            <a:r>
              <a:rPr lang="he-IL" sz="1600" dirty="0"/>
              <a:t>עִברִית</a:t>
            </a:r>
            <a:endParaRPr lang="en-US" sz="1600" dirty="0"/>
          </a:p>
          <a:p>
            <a:pPr marL="285750" indent="-285750">
              <a:buFont typeface="Arial" panose="020B0604020202020204" pitchFamily="34" charset="0"/>
              <a:buChar char="•"/>
            </a:pPr>
            <a:r>
              <a:rPr lang="en-US" sz="1600" dirty="0"/>
              <a:t>Italian/</a:t>
            </a:r>
            <a:r>
              <a:rPr lang="en-US" sz="1600" dirty="0" err="1"/>
              <a:t>Italiano</a:t>
            </a:r>
            <a:endParaRPr lang="en-US" sz="1600" dirty="0"/>
          </a:p>
          <a:p>
            <a:pPr marL="285750" indent="-285750">
              <a:buFont typeface="Arial" panose="020B0604020202020204" pitchFamily="34" charset="0"/>
              <a:buChar char="•"/>
            </a:pPr>
            <a:r>
              <a:rPr lang="en-US" sz="1600" dirty="0"/>
              <a:t>Japanese/</a:t>
            </a:r>
            <a:r>
              <a:rPr lang="ja-JP" altLang="en-US" sz="1600" dirty="0"/>
              <a:t>日本語</a:t>
            </a:r>
            <a:endParaRPr lang="en-US" altLang="ja-JP" sz="1600" dirty="0"/>
          </a:p>
          <a:p>
            <a:pPr marL="285750" indent="-285750">
              <a:buFont typeface="Arial" panose="020B0604020202020204" pitchFamily="34" charset="0"/>
              <a:buChar char="•"/>
            </a:pPr>
            <a:r>
              <a:rPr lang="en-US" sz="1600" dirty="0"/>
              <a:t>Korean/</a:t>
            </a:r>
            <a:r>
              <a:rPr lang="ko-KR" altLang="en-US" sz="1600" dirty="0"/>
              <a:t>한국어</a:t>
            </a:r>
            <a:endParaRPr lang="en-US" altLang="ko-KR" sz="1600" dirty="0"/>
          </a:p>
          <a:p>
            <a:pPr marL="285750" indent="-285750">
              <a:buFont typeface="Arial" panose="020B0604020202020204" pitchFamily="34" charset="0"/>
              <a:buChar char="•"/>
            </a:pPr>
            <a:r>
              <a:rPr lang="en-US" sz="1600" dirty="0"/>
              <a:t>Russian/</a:t>
            </a:r>
            <a:r>
              <a:rPr lang="az-Cyrl-AZ" sz="1600" dirty="0"/>
              <a:t>русский</a:t>
            </a:r>
            <a:endParaRPr lang="en-US" sz="1600" dirty="0"/>
          </a:p>
          <a:p>
            <a:pPr marL="285750" indent="-285750">
              <a:buFont typeface="Arial" panose="020B0604020202020204" pitchFamily="34" charset="0"/>
              <a:buChar char="•"/>
            </a:pPr>
            <a:r>
              <a:rPr lang="en-US" sz="1600" dirty="0"/>
              <a:t>Spanish/</a:t>
            </a:r>
            <a:r>
              <a:rPr lang="en-US" sz="1600" dirty="0" err="1"/>
              <a:t>Español</a:t>
            </a:r>
            <a:endParaRPr lang="en-US" sz="1600" dirty="0"/>
          </a:p>
          <a:p>
            <a:pPr marL="285750" indent="-285750">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38268793-09A8-48B5-90A4-AB0C711300BA}"/>
              </a:ext>
              <a:ext uri="{C183D7F6-B498-43B3-948B-1728B52AA6E4}">
                <adec:decorative xmlns:adec="http://schemas.microsoft.com/office/drawing/2017/decorative" val="1"/>
              </a:ext>
            </a:extLst>
          </p:cNvPr>
          <p:cNvPicPr/>
          <p:nvPr/>
        </p:nvPicPr>
        <p:blipFill rotWithShape="1">
          <a:blip r:embed="rId4"/>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935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a:t>Templates too</a:t>
            </a:r>
          </a:p>
        </p:txBody>
      </p:sp>
      <p:pic>
        <p:nvPicPr>
          <p:cNvPr id="6" name="Picture 5">
            <a:extLst>
              <a:ext uri="{FF2B5EF4-FFF2-40B4-BE49-F238E27FC236}">
                <a16:creationId xmlns:a16="http://schemas.microsoft.com/office/drawing/2014/main" id="{3A51735E-FA12-424C-AADE-D5B9370BFFB6}"/>
              </a:ext>
              <a:ext uri="{C183D7F6-B498-43B3-948B-1728B52AA6E4}">
                <adec:decorative xmlns:adec="http://schemas.microsoft.com/office/drawing/2017/decorative" val="1"/>
              </a:ext>
            </a:extLst>
          </p:cNvPr>
          <p:cNvPicPr/>
          <p:nvPr/>
        </p:nvPicPr>
        <p:blipFill rotWithShape="1">
          <a:blip r:embed="rId3"/>
          <a:srcRect t="90408"/>
          <a:stretch/>
        </p:blipFill>
        <p:spPr bwMode="auto">
          <a:xfrm>
            <a:off x="0" y="6173904"/>
            <a:ext cx="12192000" cy="684096"/>
          </a:xfrm>
          <a:prstGeom prst="rect">
            <a:avLst/>
          </a:prstGeom>
          <a:ln>
            <a:noFill/>
          </a:ln>
          <a:extLst>
            <a:ext uri="{53640926-AAD7-44D8-BBD7-CCE9431645EC}">
              <a14:shadowObscured xmlns:a14="http://schemas.microsoft.com/office/drawing/2010/main"/>
            </a:ext>
          </a:extLst>
        </p:spPr>
      </p:pic>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2B5985-BEB2-46BA-B3F5-E5D87B93D0D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2785331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299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a:spLocks noGrp="1"/>
          </p:cNvSpPr>
          <p:nvPr>
            <p:ph type="title" idx="4294967295"/>
          </p:nvPr>
        </p:nvSpPr>
        <p:spPr>
          <a:xfrm>
            <a:off x="420347" y="1108083"/>
            <a:ext cx="10898717" cy="830997"/>
          </a:xfrm>
          <a:prstGeom prst="rect">
            <a:avLst/>
          </a:prstGeom>
          <a:noFill/>
          <a:ln w="28575" cap="flat" cmpd="sng">
            <a:solidFill>
              <a:srgbClr val="FFFFFF"/>
            </a:solidFill>
            <a:prstDash val="solid"/>
            <a:round/>
            <a:headEnd type="none" w="sm" len="sm"/>
            <a:tailEnd type="none" w="sm" len="sm"/>
          </a:ln>
          <a:effectLst/>
        </p:spPr>
        <p:txBody>
          <a:bodyPr rot="0" spcFirstLastPara="1" vertOverflow="overflow" horzOverflow="overflow" vert="horz" wrap="square" lIns="274300" tIns="45700" rIns="274300"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lt1"/>
              </a:buClr>
              <a:buSzPts val="4800"/>
              <a:buFont typeface="Arial"/>
              <a:buNone/>
              <a:tabLst/>
              <a:defRPr/>
            </a:pPr>
            <a:r>
              <a:rPr kumimoji="0" lang="en-US" sz="4800" b="1" i="0" u="none" strike="noStrike" kern="0" cap="none" spc="0" normalizeH="0" baseline="0" noProof="0">
                <a:ln>
                  <a:noFill/>
                </a:ln>
                <a:solidFill>
                  <a:schemeClr val="lt1"/>
                </a:solidFill>
                <a:effectLst/>
                <a:uLnTx/>
                <a:uFillTx/>
                <a:latin typeface="Arial"/>
                <a:ea typeface="Arial"/>
                <a:cs typeface="Arial"/>
                <a:sym typeface="Arial"/>
              </a:rPr>
              <a:t>FUTURE</a:t>
            </a:r>
            <a:endParaRPr kumimoji="0" lang="en-US" sz="48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18" name="Google Shape;218;p6"/>
          <p:cNvSpPr txBox="1">
            <a:spLocks noGrp="1"/>
          </p:cNvSpPr>
          <p:nvPr>
            <p:ph type="body" idx="2"/>
          </p:nvPr>
        </p:nvSpPr>
        <p:spPr>
          <a:xfrm>
            <a:off x="234952" y="850902"/>
            <a:ext cx="353483" cy="6007100"/>
          </a:xfrm>
          <a:prstGeom prst="rect">
            <a:avLst/>
          </a:prstGeom>
          <a:solidFill>
            <a:srgbClr val="00AFD7"/>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300"/>
              <a:buNone/>
            </a:pPr>
            <a:endParaRPr dirty="0"/>
          </a:p>
        </p:txBody>
      </p:sp>
      <p:sp>
        <p:nvSpPr>
          <p:cNvPr id="219" name="Google Shape;219;p6"/>
          <p:cNvSpPr txBox="1">
            <a:spLocks noGrp="1"/>
          </p:cNvSpPr>
          <p:nvPr>
            <p:ph type="body" idx="3"/>
          </p:nvPr>
        </p:nvSpPr>
        <p:spPr>
          <a:xfrm>
            <a:off x="11215941" y="850903"/>
            <a:ext cx="353483" cy="5432839"/>
          </a:xfrm>
          <a:prstGeom prst="rect">
            <a:avLst/>
          </a:prstGeom>
          <a:solidFill>
            <a:srgbClr val="00AFD7"/>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3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4383" y="457739"/>
            <a:ext cx="11252197" cy="91525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a:ln>
                  <a:noFill/>
                </a:ln>
                <a:solidFill>
                  <a:schemeClr val="dk2"/>
                </a:solidFill>
                <a:effectLst/>
                <a:uLnTx/>
                <a:uFillTx/>
                <a:latin typeface="Arial"/>
                <a:ea typeface="Arial"/>
                <a:cs typeface="Arial"/>
                <a:sym typeface="Arial"/>
              </a:rPr>
              <a:t>Looking ahead</a:t>
            </a:r>
            <a:endParaRPr kumimoji="0" lang="en-US" sz="4800" b="1"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226" name="Google Shape;226;p7"/>
          <p:cNvSpPr txBox="1">
            <a:spLocks noGrp="1"/>
          </p:cNvSpPr>
          <p:nvPr>
            <p:ph type="body" idx="2"/>
          </p:nvPr>
        </p:nvSpPr>
        <p:spPr>
          <a:xfrm>
            <a:off x="239486" y="1372995"/>
            <a:ext cx="5856514" cy="4475173"/>
          </a:xfrm>
          <a:prstGeom prst="rect">
            <a:avLst/>
          </a:prstGeom>
          <a:noFill/>
          <a:ln>
            <a:noFill/>
          </a:ln>
        </p:spPr>
        <p:txBody>
          <a:bodyPr spcFirstLastPara="1" wrap="square" lIns="91425" tIns="45700" rIns="91425" bIns="45700" anchor="t" anchorCtr="0">
            <a:noAutofit/>
          </a:bodyPr>
          <a:lstStyle/>
          <a:p>
            <a:pPr marL="457178" lvl="0" indent="-457178" algn="l" rtl="0">
              <a:spcBef>
                <a:spcPts val="0"/>
              </a:spcBef>
              <a:spcAft>
                <a:spcPts val="0"/>
              </a:spcAft>
              <a:buClr>
                <a:schemeClr val="dk1"/>
              </a:buClr>
              <a:buSzPts val="3200"/>
              <a:buFont typeface="Arial"/>
              <a:buChar char="•"/>
            </a:pPr>
            <a:r>
              <a:rPr lang="en-US" sz="3600" dirty="0"/>
              <a:t>More is definitely more!</a:t>
            </a:r>
          </a:p>
          <a:p>
            <a:pPr marL="914378" lvl="1" indent="-457178">
              <a:spcBef>
                <a:spcPts val="0"/>
              </a:spcBef>
              <a:buSzPts val="3200"/>
              <a:buFont typeface="Arial"/>
              <a:buChar char="•"/>
            </a:pPr>
            <a:r>
              <a:rPr lang="en-US" sz="2800" dirty="0"/>
              <a:t>Lenders</a:t>
            </a:r>
          </a:p>
          <a:p>
            <a:pPr marL="914378" lvl="1" indent="-457178">
              <a:spcBef>
                <a:spcPts val="0"/>
              </a:spcBef>
              <a:buSzPts val="3200"/>
              <a:buFont typeface="Arial"/>
              <a:buChar char="•"/>
            </a:pPr>
            <a:r>
              <a:rPr lang="en-US" sz="2800" dirty="0"/>
              <a:t>Tips</a:t>
            </a:r>
          </a:p>
          <a:p>
            <a:pPr marL="914378" lvl="1" indent="-457178">
              <a:spcBef>
                <a:spcPts val="0"/>
              </a:spcBef>
              <a:buSzPts val="3200"/>
              <a:buFont typeface="Arial"/>
              <a:buChar char="•"/>
            </a:pPr>
            <a:r>
              <a:rPr lang="en-US" sz="2800" dirty="0"/>
              <a:t>Languages</a:t>
            </a:r>
          </a:p>
          <a:p>
            <a:pPr marL="914378" lvl="1" indent="-457178">
              <a:spcBef>
                <a:spcPts val="0"/>
              </a:spcBef>
              <a:buSzPts val="3200"/>
              <a:buFont typeface="Arial"/>
              <a:buChar char="•"/>
            </a:pPr>
            <a:r>
              <a:rPr lang="en-US" sz="2800" dirty="0"/>
              <a:t>Features</a:t>
            </a:r>
          </a:p>
          <a:p>
            <a:pPr marL="914378" lvl="1" indent="-457178">
              <a:spcBef>
                <a:spcPts val="0"/>
              </a:spcBef>
              <a:buSzPts val="3200"/>
              <a:buFont typeface="Arial"/>
              <a:buChar char="•"/>
            </a:pPr>
            <a:r>
              <a:rPr lang="en-US" sz="2800" dirty="0"/>
              <a:t>Users </a:t>
            </a:r>
          </a:p>
          <a:p>
            <a:pPr marL="914378" lvl="1" indent="-457178">
              <a:spcBef>
                <a:spcPts val="0"/>
              </a:spcBef>
              <a:buSzPts val="3200"/>
              <a:buFont typeface="Arial"/>
              <a:buChar char="•"/>
            </a:pPr>
            <a:r>
              <a:rPr lang="en-US" sz="2800" dirty="0"/>
              <a:t>Conversation</a:t>
            </a:r>
            <a:endParaRPr sz="2800" dirty="0"/>
          </a:p>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227" name="Google Shape;227;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080481" y="0"/>
            <a:ext cx="4685490" cy="6247320"/>
          </a:xfrm>
          <a:prstGeom prst="rect">
            <a:avLst/>
          </a:prstGeom>
          <a:noFill/>
          <a:ln>
            <a:noFill/>
          </a:ln>
        </p:spPr>
      </p:pic>
    </p:spTree>
    <p:extLst>
      <p:ext uri="{BB962C8B-B14F-4D97-AF65-F5344CB8AC3E}">
        <p14:creationId xmlns:p14="http://schemas.microsoft.com/office/powerpoint/2010/main" val="319120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400" b="1" i="0" u="none" strike="noStrike" kern="0" cap="none" spc="0" normalizeH="0" baseline="0" noProof="0">
                <a:ln>
                  <a:noFill/>
                </a:ln>
                <a:solidFill>
                  <a:schemeClr val="dk2"/>
                </a:solidFill>
                <a:effectLst/>
                <a:uLnTx/>
                <a:uFillTx/>
                <a:latin typeface="Arial"/>
                <a:ea typeface="Arial"/>
                <a:cs typeface="Arial"/>
                <a:sym typeface="Arial"/>
              </a:rPr>
              <a:t>Accessibility</a:t>
            </a:r>
            <a:endParaRPr kumimoji="0" lang="en-US" sz="4400" b="1"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400" b="1" i="0" u="none" strike="noStrike" kern="0" cap="none" spc="0" normalizeH="0" baseline="0" noProof="0" dirty="0">
                <a:ln>
                  <a:noFill/>
                </a:ln>
                <a:solidFill>
                  <a:schemeClr val="dk2"/>
                </a:solidFill>
                <a:effectLst/>
                <a:uLnTx/>
                <a:uFillTx/>
                <a:latin typeface="Arial"/>
                <a:ea typeface="Arial"/>
                <a:cs typeface="Arial"/>
                <a:sym typeface="Arial"/>
              </a:rPr>
              <a:t>Accessibility support in Google Sheets</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6" name="Picture 5" descr="Look at the Tools drop down menu in the Google Sheet toolbar.">
            <a:extLst>
              <a:ext uri="{FF2B5EF4-FFF2-40B4-BE49-F238E27FC236}">
                <a16:creationId xmlns:a16="http://schemas.microsoft.com/office/drawing/2014/main" id="{E440D85D-0F18-4B73-B184-8E3CFEE0D6F1}"/>
              </a:ext>
            </a:extLst>
          </p:cNvPr>
          <p:cNvPicPr/>
          <p:nvPr/>
        </p:nvPicPr>
        <p:blipFill rotWithShape="1">
          <a:blip r:embed="rId3"/>
          <a:srcRect t="15575" r="11859" b="43020"/>
          <a:stretch/>
        </p:blipFill>
        <p:spPr bwMode="auto">
          <a:xfrm>
            <a:off x="239486" y="1372995"/>
            <a:ext cx="9483047" cy="239032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44412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3" name="Title 2">
            <a:extLst>
              <a:ext uri="{FF2B5EF4-FFF2-40B4-BE49-F238E27FC236}">
                <a16:creationId xmlns:a16="http://schemas.microsoft.com/office/drawing/2014/main" id="{65DBA883-503A-CA4B-A832-33012A8B8733}"/>
              </a:ext>
            </a:extLst>
          </p:cNvPr>
          <p:cNvSpPr>
            <a:spLocks noGrp="1"/>
          </p:cNvSpPr>
          <p:nvPr>
            <p:ph type="title" idx="4294967295"/>
          </p:nvPr>
        </p:nvSpPr>
        <p:spPr>
          <a:xfrm>
            <a:off x="838200" y="-1325563"/>
            <a:ext cx="10515600" cy="1325563"/>
          </a:xfrm>
          <a:prstGeom prst="rect">
            <a:avLst/>
          </a:prstGeom>
        </p:spPr>
        <p:txBody>
          <a:bodyPr anchor="b"/>
          <a:lstStyle/>
          <a:p>
            <a:r>
              <a:rPr lang="en-US" dirty="0"/>
              <a:t>Agenda</a:t>
            </a:r>
          </a:p>
        </p:txBody>
      </p:sp>
      <p:sp>
        <p:nvSpPr>
          <p:cNvPr id="197" name="Google Shape;197;p3"/>
          <p:cNvSpPr txBox="1">
            <a:spLocks noGrp="1"/>
          </p:cNvSpPr>
          <p:nvPr>
            <p:ph type="body" idx="1"/>
          </p:nvPr>
        </p:nvSpPr>
        <p:spPr>
          <a:xfrm>
            <a:off x="454382" y="457739"/>
            <a:ext cx="11252197" cy="9152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4800"/>
              <a:buNone/>
            </a:pPr>
            <a:r>
              <a:rPr lang="en-US" dirty="0"/>
              <a:t>Agenda</a:t>
            </a:r>
            <a:endParaRPr dirty="0"/>
          </a:p>
        </p:txBody>
      </p:sp>
      <p:sp>
        <p:nvSpPr>
          <p:cNvPr id="198" name="Google Shape;198;p3"/>
          <p:cNvSpPr txBox="1">
            <a:spLocks noGrp="1"/>
          </p:cNvSpPr>
          <p:nvPr>
            <p:ph type="body" idx="2"/>
          </p:nvPr>
        </p:nvSpPr>
        <p:spPr>
          <a:xfrm>
            <a:off x="454382" y="1372996"/>
            <a:ext cx="11252197" cy="44751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None/>
            </a:pPr>
            <a:r>
              <a:rPr lang="en-US" sz="2800" b="1" i="0" u="none" strike="noStrike" dirty="0">
                <a:solidFill>
                  <a:srgbClr val="000000"/>
                </a:solidFill>
              </a:rPr>
              <a:t>I. Past</a:t>
            </a:r>
            <a:r>
              <a:rPr lang="en-US" sz="2800" b="0" i="0" u="none" strike="noStrike" dirty="0">
                <a:solidFill>
                  <a:srgbClr val="000000"/>
                </a:solidFill>
              </a:rPr>
              <a:t> (pre-history, origins of the Toolkit, process of building)</a:t>
            </a:r>
            <a:endParaRPr dirty="0"/>
          </a:p>
          <a:p>
            <a:pPr marL="990575" lvl="1" indent="-380990" algn="l" rtl="0">
              <a:spcBef>
                <a:spcPts val="800"/>
              </a:spcBef>
              <a:spcAft>
                <a:spcPts val="0"/>
              </a:spcAft>
              <a:buClr>
                <a:srgbClr val="000000"/>
              </a:buClr>
              <a:buSzPts val="2800"/>
              <a:buChar char="–"/>
            </a:pPr>
            <a:r>
              <a:rPr lang="en-US" sz="2800" dirty="0">
                <a:solidFill>
                  <a:srgbClr val="000000"/>
                </a:solidFill>
              </a:rPr>
              <a:t>Brian</a:t>
            </a:r>
            <a:endParaRPr sz="2800" dirty="0"/>
          </a:p>
          <a:p>
            <a:pPr marL="0" lvl="0" indent="0" algn="l" rtl="0">
              <a:spcBef>
                <a:spcPts val="800"/>
              </a:spcBef>
              <a:spcAft>
                <a:spcPts val="0"/>
              </a:spcAft>
              <a:buClr>
                <a:srgbClr val="000000"/>
              </a:buClr>
              <a:buSzPts val="2800"/>
              <a:buNone/>
            </a:pPr>
            <a:r>
              <a:rPr lang="en-US" sz="2800" b="1" i="0" u="none" strike="noStrike" dirty="0">
                <a:solidFill>
                  <a:srgbClr val="000000"/>
                </a:solidFill>
              </a:rPr>
              <a:t>II. Present</a:t>
            </a:r>
            <a:r>
              <a:rPr lang="en-US" sz="2800" b="0" i="0" u="none" strike="noStrike" dirty="0">
                <a:solidFill>
                  <a:srgbClr val="000000"/>
                </a:solidFill>
              </a:rPr>
              <a:t> (contents of the Toolkit in its current form)</a:t>
            </a:r>
            <a:endParaRPr dirty="0"/>
          </a:p>
          <a:p>
            <a:pPr marL="990575" lvl="1" indent="-380990" algn="l" rtl="0">
              <a:spcBef>
                <a:spcPts val="800"/>
              </a:spcBef>
              <a:spcAft>
                <a:spcPts val="0"/>
              </a:spcAft>
              <a:buClr>
                <a:srgbClr val="000000"/>
              </a:buClr>
              <a:buSzPts val="2800"/>
              <a:buChar char="–"/>
            </a:pPr>
            <a:r>
              <a:rPr lang="en-US" sz="2800" dirty="0">
                <a:solidFill>
                  <a:srgbClr val="000000"/>
                </a:solidFill>
              </a:rPr>
              <a:t>Lapis</a:t>
            </a:r>
            <a:endParaRPr sz="2800" dirty="0"/>
          </a:p>
          <a:p>
            <a:pPr marL="0" lvl="0" indent="0" algn="l" rtl="0">
              <a:spcBef>
                <a:spcPts val="800"/>
              </a:spcBef>
              <a:spcAft>
                <a:spcPts val="0"/>
              </a:spcAft>
              <a:buClr>
                <a:srgbClr val="000000"/>
              </a:buClr>
              <a:buSzPts val="2800"/>
              <a:buNone/>
            </a:pPr>
            <a:r>
              <a:rPr lang="en-US" sz="2800" b="1" i="0" u="none" strike="noStrike" dirty="0">
                <a:solidFill>
                  <a:srgbClr val="000000"/>
                </a:solidFill>
              </a:rPr>
              <a:t>III. Future</a:t>
            </a:r>
            <a:r>
              <a:rPr lang="en-US" sz="2800" b="0" i="0" u="none" strike="noStrike" dirty="0">
                <a:solidFill>
                  <a:srgbClr val="000000"/>
                </a:solidFill>
              </a:rPr>
              <a:t> (where we go from here, under whose auspices, sustainability, how to make it even better and shared more widely)</a:t>
            </a:r>
            <a:endParaRPr dirty="0"/>
          </a:p>
          <a:p>
            <a:pPr marL="990575" lvl="1" indent="-380990" algn="l" rtl="0">
              <a:spcBef>
                <a:spcPts val="800"/>
              </a:spcBef>
              <a:spcAft>
                <a:spcPts val="0"/>
              </a:spcAft>
              <a:buClr>
                <a:srgbClr val="000000"/>
              </a:buClr>
              <a:buSzPts val="2800"/>
              <a:buChar char="–"/>
            </a:pPr>
            <a:r>
              <a:rPr lang="en-US" sz="2800" dirty="0">
                <a:solidFill>
                  <a:srgbClr val="000000"/>
                </a:solidFill>
              </a:rPr>
              <a:t>Dennis</a:t>
            </a:r>
            <a:endParaRPr dirty="0"/>
          </a:p>
          <a:p>
            <a:pPr marL="0" lvl="0" indent="0" algn="l" rtl="0">
              <a:spcBef>
                <a:spcPts val="800"/>
              </a:spcBef>
              <a:spcAft>
                <a:spcPts val="0"/>
              </a:spcAft>
              <a:buClr>
                <a:srgbClr val="000000"/>
              </a:buClr>
              <a:buSzPts val="2800"/>
              <a:buNone/>
            </a:pPr>
            <a:r>
              <a:rPr lang="en-US" sz="2800" b="1" i="0" u="none" strike="noStrike" dirty="0">
                <a:solidFill>
                  <a:srgbClr val="000000"/>
                </a:solidFill>
              </a:rPr>
              <a:t>IV. Questions, discussion</a:t>
            </a:r>
            <a:endParaRP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400" b="1" i="0" u="none" strike="noStrike" kern="0" cap="none" spc="0" normalizeH="0" baseline="0" noProof="0" dirty="0">
                <a:ln>
                  <a:noFill/>
                </a:ln>
                <a:solidFill>
                  <a:schemeClr val="dk2"/>
                </a:solidFill>
                <a:effectLst/>
                <a:uLnTx/>
                <a:uFillTx/>
                <a:latin typeface="Arial"/>
                <a:ea typeface="Arial"/>
                <a:cs typeface="Arial"/>
                <a:sym typeface="Arial"/>
              </a:rPr>
              <a:t>Accessibility support in Google Sheets </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6" name="Picture 5" descr="Accessibility is a choice under Tools in the Google Sheet toolbar.">
            <a:extLst>
              <a:ext uri="{FF2B5EF4-FFF2-40B4-BE49-F238E27FC236}">
                <a16:creationId xmlns:a16="http://schemas.microsoft.com/office/drawing/2014/main" id="{E440D85D-0F18-4B73-B184-8E3CFEE0D6F1}"/>
              </a:ext>
            </a:extLst>
          </p:cNvPr>
          <p:cNvPicPr/>
          <p:nvPr/>
        </p:nvPicPr>
        <p:blipFill rotWithShape="1">
          <a:blip r:embed="rId3"/>
          <a:srcRect t="15575" r="11859" b="43020"/>
          <a:stretch/>
        </p:blipFill>
        <p:spPr bwMode="auto">
          <a:xfrm>
            <a:off x="239486" y="1372995"/>
            <a:ext cx="9483047" cy="239032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Rectangle: Rounded Corners 1">
            <a:extLst>
              <a:ext uri="{FF2B5EF4-FFF2-40B4-BE49-F238E27FC236}">
                <a16:creationId xmlns:a16="http://schemas.microsoft.com/office/drawing/2014/main" id="{4AA35527-E134-430E-8B03-3846860C4F9F}"/>
              </a:ext>
              <a:ext uri="{C183D7F6-B498-43B3-948B-1728B52AA6E4}">
                <adec:decorative xmlns:adec="http://schemas.microsoft.com/office/drawing/2017/decorative" val="1"/>
              </a:ext>
            </a:extLst>
          </p:cNvPr>
          <p:cNvSpPr/>
          <p:nvPr/>
        </p:nvSpPr>
        <p:spPr>
          <a:xfrm>
            <a:off x="2054831" y="1458930"/>
            <a:ext cx="3708971" cy="22089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208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400" b="1" i="0" u="none" strike="noStrike" kern="0" cap="none" spc="0" normalizeH="0" baseline="0" noProof="0" dirty="0">
                <a:ln>
                  <a:noFill/>
                </a:ln>
                <a:solidFill>
                  <a:schemeClr val="dk2"/>
                </a:solidFill>
                <a:effectLst/>
                <a:uLnTx/>
                <a:uFillTx/>
                <a:latin typeface="Arial"/>
                <a:ea typeface="Arial"/>
                <a:cs typeface="Arial"/>
                <a:sym typeface="Arial"/>
              </a:rPr>
              <a:t>Accessibility support in Google Sheets 2 </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6" name="Picture 5" descr="Graphical user interface, application&#10;&#10;Description automatically generated">
            <a:extLst>
              <a:ext uri="{FF2B5EF4-FFF2-40B4-BE49-F238E27FC236}">
                <a16:creationId xmlns:a16="http://schemas.microsoft.com/office/drawing/2014/main" id="{E440D85D-0F18-4B73-B184-8E3CFEE0D6F1}"/>
              </a:ext>
            </a:extLst>
          </p:cNvPr>
          <p:cNvPicPr/>
          <p:nvPr/>
        </p:nvPicPr>
        <p:blipFill rotWithShape="1">
          <a:blip r:embed="rId3"/>
          <a:srcRect t="15575" r="11859" b="43020"/>
          <a:stretch/>
        </p:blipFill>
        <p:spPr bwMode="auto">
          <a:xfrm>
            <a:off x="239486" y="1372995"/>
            <a:ext cx="9483047" cy="239032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6" descr="This slide shows how choosing Accessibility from the Tools menu opens up Accessibility settings.">
            <a:extLst>
              <a:ext uri="{FF2B5EF4-FFF2-40B4-BE49-F238E27FC236}">
                <a16:creationId xmlns:a16="http://schemas.microsoft.com/office/drawing/2014/main" id="{D83E6EBC-DA3D-4C9F-92BA-265304675A4A}"/>
              </a:ext>
            </a:extLst>
          </p:cNvPr>
          <p:cNvPicPr/>
          <p:nvPr/>
        </p:nvPicPr>
        <p:blipFill rotWithShape="1">
          <a:blip r:embed="rId4"/>
          <a:srcRect t="16523" r="14103" b="20799"/>
          <a:stretch/>
        </p:blipFill>
        <p:spPr bwMode="auto">
          <a:xfrm>
            <a:off x="2001106" y="1975590"/>
            <a:ext cx="8189788" cy="290681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81449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400" b="1" i="0" u="none" strike="noStrike" kern="0" cap="none" spc="0" normalizeH="0" baseline="0" noProof="0" dirty="0">
                <a:ln>
                  <a:noFill/>
                </a:ln>
                <a:solidFill>
                  <a:schemeClr val="dk2"/>
                </a:solidFill>
                <a:effectLst/>
                <a:uLnTx/>
                <a:uFillTx/>
                <a:latin typeface="Arial"/>
                <a:ea typeface="Arial"/>
                <a:cs typeface="Arial"/>
                <a:sym typeface="Arial"/>
              </a:rPr>
              <a:t>Accessibility support in Google Sheets 3</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6" name="Picture 5" descr="Graphical user interface, application&#10;&#10;Description automatically generated">
            <a:extLst>
              <a:ext uri="{FF2B5EF4-FFF2-40B4-BE49-F238E27FC236}">
                <a16:creationId xmlns:a16="http://schemas.microsoft.com/office/drawing/2014/main" id="{E440D85D-0F18-4B73-B184-8E3CFEE0D6F1}"/>
              </a:ext>
            </a:extLst>
          </p:cNvPr>
          <p:cNvPicPr/>
          <p:nvPr/>
        </p:nvPicPr>
        <p:blipFill rotWithShape="1">
          <a:blip r:embed="rId3"/>
          <a:srcRect t="15575" r="11859" b="43020"/>
          <a:stretch/>
        </p:blipFill>
        <p:spPr bwMode="auto">
          <a:xfrm>
            <a:off x="239486" y="1372995"/>
            <a:ext cx="9483047" cy="239032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6" descr="Graphical user interface, application&#10;&#10;Description automatically generated">
            <a:extLst>
              <a:ext uri="{FF2B5EF4-FFF2-40B4-BE49-F238E27FC236}">
                <a16:creationId xmlns:a16="http://schemas.microsoft.com/office/drawing/2014/main" id="{D83E6EBC-DA3D-4C9F-92BA-265304675A4A}"/>
              </a:ext>
            </a:extLst>
          </p:cNvPr>
          <p:cNvPicPr/>
          <p:nvPr/>
        </p:nvPicPr>
        <p:blipFill rotWithShape="1">
          <a:blip r:embed="rId4"/>
          <a:srcRect t="16523" r="14103" b="20799"/>
          <a:stretch/>
        </p:blipFill>
        <p:spPr bwMode="auto">
          <a:xfrm>
            <a:off x="2001106" y="1975590"/>
            <a:ext cx="8189788" cy="290681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7" descr="This slide shows how activating the Accessibility settings puts Accessibility as its own drop down menu on the Google Sheets tool bar.  ">
            <a:extLst>
              <a:ext uri="{FF2B5EF4-FFF2-40B4-BE49-F238E27FC236}">
                <a16:creationId xmlns:a16="http://schemas.microsoft.com/office/drawing/2014/main" id="{C3A58797-6548-40CB-B3EE-2E33CF55C966}"/>
              </a:ext>
            </a:extLst>
          </p:cNvPr>
          <p:cNvPicPr/>
          <p:nvPr/>
        </p:nvPicPr>
        <p:blipFill rotWithShape="1">
          <a:blip r:embed="rId5"/>
          <a:srcRect t="15764" r="11111" b="45300"/>
          <a:stretch/>
        </p:blipFill>
        <p:spPr bwMode="auto">
          <a:xfrm>
            <a:off x="2469467" y="2913863"/>
            <a:ext cx="9111713" cy="245142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62556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400" b="1" i="0" u="none" strike="noStrike" kern="0" cap="none" spc="0" normalizeH="0" baseline="0" noProof="0" dirty="0">
                <a:ln>
                  <a:noFill/>
                </a:ln>
                <a:solidFill>
                  <a:schemeClr val="dk2"/>
                </a:solidFill>
                <a:effectLst/>
                <a:uLnTx/>
                <a:uFillTx/>
                <a:latin typeface="Arial"/>
                <a:ea typeface="Arial"/>
                <a:cs typeface="Arial"/>
                <a:sym typeface="Arial"/>
              </a:rPr>
              <a:t>Accessibility support in Google Sheets 4</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6" name="Picture 5" descr="Graphical user interface, application&#10;&#10;Description automatically generated">
            <a:extLst>
              <a:ext uri="{FF2B5EF4-FFF2-40B4-BE49-F238E27FC236}">
                <a16:creationId xmlns:a16="http://schemas.microsoft.com/office/drawing/2014/main" id="{E440D85D-0F18-4B73-B184-8E3CFEE0D6F1}"/>
              </a:ext>
            </a:extLst>
          </p:cNvPr>
          <p:cNvPicPr/>
          <p:nvPr/>
        </p:nvPicPr>
        <p:blipFill rotWithShape="1">
          <a:blip r:embed="rId3"/>
          <a:srcRect t="15575" r="11859" b="43020"/>
          <a:stretch/>
        </p:blipFill>
        <p:spPr bwMode="auto">
          <a:xfrm>
            <a:off x="239486" y="1372995"/>
            <a:ext cx="9483047" cy="239032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6" descr="Graphical user interface, application&#10;&#10;Description automatically generated">
            <a:extLst>
              <a:ext uri="{FF2B5EF4-FFF2-40B4-BE49-F238E27FC236}">
                <a16:creationId xmlns:a16="http://schemas.microsoft.com/office/drawing/2014/main" id="{D83E6EBC-DA3D-4C9F-92BA-265304675A4A}"/>
              </a:ext>
            </a:extLst>
          </p:cNvPr>
          <p:cNvPicPr/>
          <p:nvPr/>
        </p:nvPicPr>
        <p:blipFill rotWithShape="1">
          <a:blip r:embed="rId4"/>
          <a:srcRect t="16523" r="14103" b="20799"/>
          <a:stretch/>
        </p:blipFill>
        <p:spPr bwMode="auto">
          <a:xfrm>
            <a:off x="2001106" y="1975590"/>
            <a:ext cx="8189788" cy="290681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7" descr="This slide shows the choices in the accessibility tool menu, including text-to-speech and jumping to specific cell ranges.">
            <a:extLst>
              <a:ext uri="{FF2B5EF4-FFF2-40B4-BE49-F238E27FC236}">
                <a16:creationId xmlns:a16="http://schemas.microsoft.com/office/drawing/2014/main" id="{C3A58797-6548-40CB-B3EE-2E33CF55C966}"/>
              </a:ext>
            </a:extLst>
          </p:cNvPr>
          <p:cNvPicPr/>
          <p:nvPr/>
        </p:nvPicPr>
        <p:blipFill rotWithShape="1">
          <a:blip r:embed="rId5"/>
          <a:srcRect t="15764" r="11111" b="45300"/>
          <a:stretch/>
        </p:blipFill>
        <p:spPr bwMode="auto">
          <a:xfrm>
            <a:off x="2469467" y="2913863"/>
            <a:ext cx="9111713" cy="245142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Rectangle: Rounded Corners 1">
            <a:extLst>
              <a:ext uri="{FF2B5EF4-FFF2-40B4-BE49-F238E27FC236}">
                <a16:creationId xmlns:a16="http://schemas.microsoft.com/office/drawing/2014/main" id="{4AF9A9E0-9780-49DF-A996-03A42859C797}"/>
              </a:ext>
              <a:ext uri="{C183D7F6-B498-43B3-948B-1728B52AA6E4}">
                <adec:decorative xmlns:adec="http://schemas.microsoft.com/office/drawing/2017/decorative" val="1"/>
              </a:ext>
            </a:extLst>
          </p:cNvPr>
          <p:cNvSpPr/>
          <p:nvPr/>
        </p:nvSpPr>
        <p:spPr>
          <a:xfrm>
            <a:off x="5979559" y="3010327"/>
            <a:ext cx="2722651" cy="22299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853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Accessibility check in MS Excel</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5" name="Picture 4" descr="MS Excel has an accessibility check feature.  This slide shows what it looks like when we ran an accessibility check on n Excel version of the toolkit.">
            <a:extLst>
              <a:ext uri="{FF2B5EF4-FFF2-40B4-BE49-F238E27FC236}">
                <a16:creationId xmlns:a16="http://schemas.microsoft.com/office/drawing/2014/main" id="{01125264-B8DD-4906-BC9D-9431A1975641}"/>
              </a:ext>
            </a:extLst>
          </p:cNvPr>
          <p:cNvPicPr/>
          <p:nvPr/>
        </p:nvPicPr>
        <p:blipFill rotWithShape="1">
          <a:blip r:embed="rId3"/>
          <a:srcRect b="7313"/>
          <a:stretch/>
        </p:blipFill>
        <p:spPr bwMode="auto">
          <a:xfrm>
            <a:off x="2486346" y="1294544"/>
            <a:ext cx="8856324" cy="48909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51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Accessibility check in MS Excel 2</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5" name="Picture 4" descr="This slide highlights where to find the &quot;Check accessibility&quot; feature in Excel.">
            <a:extLst>
              <a:ext uri="{FF2B5EF4-FFF2-40B4-BE49-F238E27FC236}">
                <a16:creationId xmlns:a16="http://schemas.microsoft.com/office/drawing/2014/main" id="{01125264-B8DD-4906-BC9D-9431A1975641}"/>
              </a:ext>
            </a:extLst>
          </p:cNvPr>
          <p:cNvPicPr/>
          <p:nvPr/>
        </p:nvPicPr>
        <p:blipFill rotWithShape="1">
          <a:blip r:embed="rId3"/>
          <a:srcRect b="7313"/>
          <a:stretch/>
        </p:blipFill>
        <p:spPr bwMode="auto">
          <a:xfrm>
            <a:off x="2486346" y="1294544"/>
            <a:ext cx="8856324" cy="4890910"/>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422DB1D0-FC36-422D-AC39-0781497C6445}"/>
              </a:ext>
              <a:ext uri="{C183D7F6-B498-43B3-948B-1728B52AA6E4}">
                <adec:decorative xmlns:adec="http://schemas.microsoft.com/office/drawing/2017/decorative" val="1"/>
              </a:ext>
            </a:extLst>
          </p:cNvPr>
          <p:cNvSpPr/>
          <p:nvPr/>
        </p:nvSpPr>
        <p:spPr>
          <a:xfrm>
            <a:off x="3657600" y="1730829"/>
            <a:ext cx="739739" cy="8068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91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Accessibility check in MS Excel 3</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5" name="Picture 4" descr="This slide highlights the results of the accessibility check on the Excel version of the toolkit.">
            <a:extLst>
              <a:ext uri="{FF2B5EF4-FFF2-40B4-BE49-F238E27FC236}">
                <a16:creationId xmlns:a16="http://schemas.microsoft.com/office/drawing/2014/main" id="{01125264-B8DD-4906-BC9D-9431A1975641}"/>
              </a:ext>
            </a:extLst>
          </p:cNvPr>
          <p:cNvPicPr/>
          <p:nvPr/>
        </p:nvPicPr>
        <p:blipFill rotWithShape="1">
          <a:blip r:embed="rId3"/>
          <a:srcRect b="7313"/>
          <a:stretch/>
        </p:blipFill>
        <p:spPr bwMode="auto">
          <a:xfrm>
            <a:off x="2486346" y="1294544"/>
            <a:ext cx="8856324" cy="4890910"/>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422DB1D0-FC36-422D-AC39-0781497C6445}"/>
              </a:ext>
              <a:ext uri="{C183D7F6-B498-43B3-948B-1728B52AA6E4}">
                <adec:decorative xmlns:adec="http://schemas.microsoft.com/office/drawing/2017/decorative" val="1"/>
              </a:ext>
            </a:extLst>
          </p:cNvPr>
          <p:cNvSpPr/>
          <p:nvPr/>
        </p:nvSpPr>
        <p:spPr>
          <a:xfrm>
            <a:off x="3657600" y="1730829"/>
            <a:ext cx="739739" cy="8068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6B56B962-721C-4663-B65D-4AC29D734E70}"/>
              </a:ext>
              <a:ext uri="{C183D7F6-B498-43B3-948B-1728B52AA6E4}">
                <adec:decorative xmlns:adec="http://schemas.microsoft.com/office/drawing/2017/decorative" val="1"/>
              </a:ext>
            </a:extLst>
          </p:cNvPr>
          <p:cNvSpPr/>
          <p:nvPr/>
        </p:nvSpPr>
        <p:spPr>
          <a:xfrm>
            <a:off x="9554966" y="2763748"/>
            <a:ext cx="1787704" cy="25993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289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Accessibility check in MS Excel 4</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5" name="Picture 4" descr="This slide highlights how merged cells cause a problem for users navigating the toolkit with screen readers.">
            <a:extLst>
              <a:ext uri="{FF2B5EF4-FFF2-40B4-BE49-F238E27FC236}">
                <a16:creationId xmlns:a16="http://schemas.microsoft.com/office/drawing/2014/main" id="{01125264-B8DD-4906-BC9D-9431A1975641}"/>
              </a:ext>
            </a:extLst>
          </p:cNvPr>
          <p:cNvPicPr/>
          <p:nvPr/>
        </p:nvPicPr>
        <p:blipFill rotWithShape="1">
          <a:blip r:embed="rId3"/>
          <a:srcRect b="7313"/>
          <a:stretch/>
        </p:blipFill>
        <p:spPr bwMode="auto">
          <a:xfrm>
            <a:off x="2486346" y="1294544"/>
            <a:ext cx="8856324" cy="4890910"/>
          </a:xfrm>
          <a:prstGeom prst="rect">
            <a:avLst/>
          </a:prstGeom>
          <a:ln>
            <a:noFill/>
          </a:ln>
          <a:extLst>
            <a:ext uri="{53640926-AAD7-44D8-BBD7-CCE9431645EC}">
              <a14:shadowObscured xmlns:a14="http://schemas.microsoft.com/office/drawing/2010/main"/>
            </a:ext>
          </a:extLst>
        </p:spPr>
      </p:pic>
      <p:sp>
        <p:nvSpPr>
          <p:cNvPr id="2" name="Rectangle: Rounded Corners 1">
            <a:extLst>
              <a:ext uri="{FF2B5EF4-FFF2-40B4-BE49-F238E27FC236}">
                <a16:creationId xmlns:a16="http://schemas.microsoft.com/office/drawing/2014/main" id="{AF4D4C43-72B5-442C-AF71-F357E9D55A5F}"/>
              </a:ext>
              <a:ext uri="{C183D7F6-B498-43B3-948B-1728B52AA6E4}">
                <adec:decorative xmlns:adec="http://schemas.microsoft.com/office/drawing/2017/decorative" val="1"/>
              </a:ext>
            </a:extLst>
          </p:cNvPr>
          <p:cNvSpPr/>
          <p:nvPr/>
        </p:nvSpPr>
        <p:spPr>
          <a:xfrm>
            <a:off x="9585789" y="3236360"/>
            <a:ext cx="1756881" cy="955496"/>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52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Accessibility check in MS Excel 5</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5" name="Picture 4" descr="This slide highlights an example of merged cells in the toolkit.">
            <a:extLst>
              <a:ext uri="{FF2B5EF4-FFF2-40B4-BE49-F238E27FC236}">
                <a16:creationId xmlns:a16="http://schemas.microsoft.com/office/drawing/2014/main" id="{01125264-B8DD-4906-BC9D-9431A1975641}"/>
              </a:ext>
            </a:extLst>
          </p:cNvPr>
          <p:cNvPicPr/>
          <p:nvPr/>
        </p:nvPicPr>
        <p:blipFill rotWithShape="1">
          <a:blip r:embed="rId3"/>
          <a:srcRect b="7313"/>
          <a:stretch/>
        </p:blipFill>
        <p:spPr bwMode="auto">
          <a:xfrm>
            <a:off x="2486346" y="1294544"/>
            <a:ext cx="8856324" cy="4890910"/>
          </a:xfrm>
          <a:prstGeom prst="rect">
            <a:avLst/>
          </a:prstGeom>
          <a:ln>
            <a:noFill/>
          </a:ln>
          <a:extLst>
            <a:ext uri="{53640926-AAD7-44D8-BBD7-CCE9431645EC}">
              <a14:shadowObscured xmlns:a14="http://schemas.microsoft.com/office/drawing/2010/main"/>
            </a:ext>
          </a:extLst>
        </p:spPr>
      </p:pic>
      <p:sp>
        <p:nvSpPr>
          <p:cNvPr id="2" name="Rectangle: Rounded Corners 1">
            <a:extLst>
              <a:ext uri="{FF2B5EF4-FFF2-40B4-BE49-F238E27FC236}">
                <a16:creationId xmlns:a16="http://schemas.microsoft.com/office/drawing/2014/main" id="{AF4D4C43-72B5-442C-AF71-F357E9D55A5F}"/>
              </a:ext>
              <a:ext uri="{C183D7F6-B498-43B3-948B-1728B52AA6E4}">
                <adec:decorative xmlns:adec="http://schemas.microsoft.com/office/drawing/2017/decorative" val="1"/>
              </a:ext>
            </a:extLst>
          </p:cNvPr>
          <p:cNvSpPr/>
          <p:nvPr/>
        </p:nvSpPr>
        <p:spPr>
          <a:xfrm>
            <a:off x="9585789" y="3236360"/>
            <a:ext cx="1756881" cy="955496"/>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3F600B8B-309B-4E13-86A1-C8E303313AD1}"/>
              </a:ext>
              <a:ext uri="{C183D7F6-B498-43B3-948B-1728B52AA6E4}">
                <adec:decorative xmlns:adec="http://schemas.microsoft.com/office/drawing/2017/decorative" val="1"/>
              </a:ext>
            </a:extLst>
          </p:cNvPr>
          <p:cNvSpPr/>
          <p:nvPr/>
        </p:nvSpPr>
        <p:spPr>
          <a:xfrm>
            <a:off x="626724" y="2743200"/>
            <a:ext cx="2003459" cy="10291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588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Accessibility check in MS Excel 6</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5" name="Picture 4" descr="This slide highlights how having cells and text be in low contract colors can make the toolkit difficult to read for someone who with a visual impairment.">
            <a:extLst>
              <a:ext uri="{FF2B5EF4-FFF2-40B4-BE49-F238E27FC236}">
                <a16:creationId xmlns:a16="http://schemas.microsoft.com/office/drawing/2014/main" id="{01125264-B8DD-4906-BC9D-9431A1975641}"/>
              </a:ext>
            </a:extLst>
          </p:cNvPr>
          <p:cNvPicPr/>
          <p:nvPr/>
        </p:nvPicPr>
        <p:blipFill rotWithShape="1">
          <a:blip r:embed="rId3"/>
          <a:srcRect b="7313"/>
          <a:stretch/>
        </p:blipFill>
        <p:spPr bwMode="auto">
          <a:xfrm>
            <a:off x="2486346" y="1294544"/>
            <a:ext cx="8856324" cy="4890910"/>
          </a:xfrm>
          <a:prstGeom prst="rect">
            <a:avLst/>
          </a:prstGeom>
          <a:ln>
            <a:noFill/>
          </a:ln>
          <a:extLst>
            <a:ext uri="{53640926-AAD7-44D8-BBD7-CCE9431645EC}">
              <a14:shadowObscured xmlns:a14="http://schemas.microsoft.com/office/drawing/2010/main"/>
            </a:ext>
          </a:extLst>
        </p:spPr>
      </p:pic>
      <p:sp>
        <p:nvSpPr>
          <p:cNvPr id="2" name="Rectangle: Rounded Corners 1">
            <a:extLst>
              <a:ext uri="{FF2B5EF4-FFF2-40B4-BE49-F238E27FC236}">
                <a16:creationId xmlns:a16="http://schemas.microsoft.com/office/drawing/2014/main" id="{AF4D4C43-72B5-442C-AF71-F357E9D55A5F}"/>
              </a:ext>
              <a:ext uri="{C183D7F6-B498-43B3-948B-1728B52AA6E4}">
                <adec:decorative xmlns:adec="http://schemas.microsoft.com/office/drawing/2017/decorative" val="1"/>
              </a:ext>
            </a:extLst>
          </p:cNvPr>
          <p:cNvSpPr/>
          <p:nvPr/>
        </p:nvSpPr>
        <p:spPr>
          <a:xfrm>
            <a:off x="9585789" y="4058292"/>
            <a:ext cx="1756881" cy="51370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172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Title 1">
            <a:extLst>
              <a:ext uri="{FF2B5EF4-FFF2-40B4-BE49-F238E27FC236}">
                <a16:creationId xmlns:a16="http://schemas.microsoft.com/office/drawing/2014/main" id="{8B3A5937-1EE3-F443-BA15-792E318CE256}"/>
              </a:ext>
            </a:extLst>
          </p:cNvPr>
          <p:cNvSpPr>
            <a:spLocks noGrp="1"/>
          </p:cNvSpPr>
          <p:nvPr>
            <p:ph type="title" idx="4294967295"/>
          </p:nvPr>
        </p:nvSpPr>
        <p:spPr>
          <a:xfrm>
            <a:off x="838200" y="-1325563"/>
            <a:ext cx="10515600" cy="1325563"/>
          </a:xfrm>
          <a:prstGeom prst="rect">
            <a:avLst/>
          </a:prstGeom>
        </p:spPr>
        <p:txBody>
          <a:bodyPr anchor="b"/>
          <a:lstStyle/>
          <a:p>
            <a:r>
              <a:rPr lang="en-US" dirty="0"/>
              <a:t>Past</a:t>
            </a:r>
          </a:p>
        </p:txBody>
      </p:sp>
      <p:sp>
        <p:nvSpPr>
          <p:cNvPr id="203" name="Google Shape;203;p4"/>
          <p:cNvSpPr txBox="1">
            <a:spLocks noGrp="1"/>
          </p:cNvSpPr>
          <p:nvPr>
            <p:ph type="body" idx="1"/>
          </p:nvPr>
        </p:nvSpPr>
        <p:spPr>
          <a:xfrm>
            <a:off x="420347" y="1108083"/>
            <a:ext cx="10898717" cy="830997"/>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marR="0" lvl="0" indent="0" algn="l" rtl="0">
              <a:lnSpc>
                <a:spcPct val="100000"/>
              </a:lnSpc>
              <a:spcBef>
                <a:spcPts val="0"/>
              </a:spcBef>
              <a:spcAft>
                <a:spcPts val="0"/>
              </a:spcAft>
              <a:buClr>
                <a:schemeClr val="lt1"/>
              </a:buClr>
              <a:buSzPts val="4800"/>
              <a:buFont typeface="Arial"/>
              <a:buNone/>
            </a:pPr>
            <a:r>
              <a:rPr lang="en-US"/>
              <a:t>PAST</a:t>
            </a:r>
            <a:endParaRPr/>
          </a:p>
        </p:txBody>
      </p:sp>
      <p:sp>
        <p:nvSpPr>
          <p:cNvPr id="204" name="Google Shape;204;p4">
            <a:extLst>
              <a:ext uri="{C183D7F6-B498-43B3-948B-1728B52AA6E4}">
                <adec:decorative xmlns:adec="http://schemas.microsoft.com/office/drawing/2017/decorative" val="1"/>
              </a:ext>
            </a:extLst>
          </p:cNvPr>
          <p:cNvSpPr txBox="1">
            <a:spLocks noGrp="1"/>
          </p:cNvSpPr>
          <p:nvPr>
            <p:ph type="body" idx="2"/>
          </p:nvPr>
        </p:nvSpPr>
        <p:spPr>
          <a:xfrm>
            <a:off x="234952" y="850902"/>
            <a:ext cx="353483" cy="6007100"/>
          </a:xfrm>
          <a:prstGeom prst="rect">
            <a:avLst/>
          </a:prstGeom>
          <a:solidFill>
            <a:srgbClr val="00AFD7"/>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300"/>
              <a:buNone/>
            </a:pPr>
            <a:endParaRPr/>
          </a:p>
        </p:txBody>
      </p:sp>
      <p:sp>
        <p:nvSpPr>
          <p:cNvPr id="205" name="Google Shape;205;p4">
            <a:extLst>
              <a:ext uri="{C183D7F6-B498-43B3-948B-1728B52AA6E4}">
                <adec:decorative xmlns:adec="http://schemas.microsoft.com/office/drawing/2017/decorative" val="1"/>
              </a:ext>
            </a:extLst>
          </p:cNvPr>
          <p:cNvSpPr txBox="1">
            <a:spLocks noGrp="1"/>
          </p:cNvSpPr>
          <p:nvPr>
            <p:ph type="body" idx="3"/>
          </p:nvPr>
        </p:nvSpPr>
        <p:spPr>
          <a:xfrm>
            <a:off x="11215941" y="850903"/>
            <a:ext cx="353483" cy="5432839"/>
          </a:xfrm>
          <a:prstGeom prst="rect">
            <a:avLst/>
          </a:prstGeom>
          <a:solidFill>
            <a:srgbClr val="00AFD7"/>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300"/>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2063" y="287676"/>
            <a:ext cx="11254517" cy="10853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Accessibility check in MS Excel 7</a:t>
            </a:r>
          </a:p>
        </p:txBody>
      </p:sp>
      <p:sp>
        <p:nvSpPr>
          <p:cNvPr id="226" name="Google Shape;226;p7">
            <a:extLst>
              <a:ext uri="{C183D7F6-B498-43B3-948B-1728B52AA6E4}">
                <adec:decorative xmlns:adec="http://schemas.microsoft.com/office/drawing/2017/decorative" val="1"/>
              </a:ext>
            </a:extLst>
          </p:cNvPr>
          <p:cNvSpPr txBox="1">
            <a:spLocks noGrp="1"/>
          </p:cNvSpPr>
          <p:nvPr>
            <p:ph type="body" idx="2"/>
          </p:nvPr>
        </p:nvSpPr>
        <p:spPr>
          <a:xfrm>
            <a:off x="239486" y="1730829"/>
            <a:ext cx="5856514" cy="4117339"/>
          </a:xfrm>
          <a:prstGeom prst="rect">
            <a:avLst/>
          </a:prstGeom>
          <a:noFill/>
          <a:ln>
            <a:noFill/>
          </a:ln>
        </p:spPr>
        <p:txBody>
          <a:bodyPr spcFirstLastPara="1" wrap="square" lIns="91425" tIns="45700" rIns="91425" bIns="45700" anchor="t" anchorCtr="0">
            <a:noAutofit/>
          </a:bodyPr>
          <a:lstStyle/>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5" name="Picture 4" descr="This slide highlights an example of low contrast cell and text colors in the toolkit.">
            <a:extLst>
              <a:ext uri="{FF2B5EF4-FFF2-40B4-BE49-F238E27FC236}">
                <a16:creationId xmlns:a16="http://schemas.microsoft.com/office/drawing/2014/main" id="{01125264-B8DD-4906-BC9D-9431A1975641}"/>
              </a:ext>
            </a:extLst>
          </p:cNvPr>
          <p:cNvPicPr/>
          <p:nvPr/>
        </p:nvPicPr>
        <p:blipFill rotWithShape="1">
          <a:blip r:embed="rId3"/>
          <a:srcRect b="7313"/>
          <a:stretch/>
        </p:blipFill>
        <p:spPr bwMode="auto">
          <a:xfrm>
            <a:off x="2486346" y="1294544"/>
            <a:ext cx="8856324" cy="4890910"/>
          </a:xfrm>
          <a:prstGeom prst="rect">
            <a:avLst/>
          </a:prstGeom>
          <a:ln>
            <a:noFill/>
          </a:ln>
          <a:extLst>
            <a:ext uri="{53640926-AAD7-44D8-BBD7-CCE9431645EC}">
              <a14:shadowObscured xmlns:a14="http://schemas.microsoft.com/office/drawing/2010/main"/>
            </a:ext>
          </a:extLst>
        </p:spPr>
      </p:pic>
      <p:sp>
        <p:nvSpPr>
          <p:cNvPr id="2" name="Rectangle: Rounded Corners 1">
            <a:extLst>
              <a:ext uri="{FF2B5EF4-FFF2-40B4-BE49-F238E27FC236}">
                <a16:creationId xmlns:a16="http://schemas.microsoft.com/office/drawing/2014/main" id="{AF4D4C43-72B5-442C-AF71-F357E9D55A5F}"/>
              </a:ext>
              <a:ext uri="{C183D7F6-B498-43B3-948B-1728B52AA6E4}">
                <adec:decorative xmlns:adec="http://schemas.microsoft.com/office/drawing/2017/decorative" val="1"/>
              </a:ext>
            </a:extLst>
          </p:cNvPr>
          <p:cNvSpPr/>
          <p:nvPr/>
        </p:nvSpPr>
        <p:spPr>
          <a:xfrm>
            <a:off x="9585789" y="4058292"/>
            <a:ext cx="1756881" cy="51370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3F600B8B-309B-4E13-86A1-C8E303313AD1}"/>
              </a:ext>
              <a:ext uri="{C183D7F6-B498-43B3-948B-1728B52AA6E4}">
                <adec:decorative xmlns:adec="http://schemas.microsoft.com/office/drawing/2017/decorative" val="1"/>
              </a:ext>
            </a:extLst>
          </p:cNvPr>
          <p:cNvSpPr/>
          <p:nvPr/>
        </p:nvSpPr>
        <p:spPr>
          <a:xfrm>
            <a:off x="595901" y="3800565"/>
            <a:ext cx="2003459" cy="102916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2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321924" y="236306"/>
            <a:ext cx="11336710" cy="9041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Sustainability</a:t>
            </a:r>
          </a:p>
        </p:txBody>
      </p:sp>
      <p:sp>
        <p:nvSpPr>
          <p:cNvPr id="226" name="Google Shape;226;p7"/>
          <p:cNvSpPr txBox="1">
            <a:spLocks noGrp="1"/>
          </p:cNvSpPr>
          <p:nvPr>
            <p:ph type="body" idx="2"/>
          </p:nvPr>
        </p:nvSpPr>
        <p:spPr>
          <a:xfrm>
            <a:off x="205483" y="1294544"/>
            <a:ext cx="11501097" cy="1563568"/>
          </a:xfrm>
          <a:prstGeom prst="rect">
            <a:avLst/>
          </a:prstGeom>
          <a:noFill/>
          <a:ln>
            <a:noFill/>
          </a:ln>
        </p:spPr>
        <p:txBody>
          <a:bodyPr spcFirstLastPara="1" wrap="square" lIns="91425" tIns="45700" rIns="91425" bIns="45700" anchor="t" anchorCtr="0">
            <a:noAutofit/>
          </a:bodyPr>
          <a:lstStyle/>
          <a:p>
            <a:pPr marL="457178" lvl="0" indent="-457178" algn="l" rtl="0">
              <a:spcBef>
                <a:spcPts val="0"/>
              </a:spcBef>
              <a:spcAft>
                <a:spcPts val="0"/>
              </a:spcAft>
              <a:buClr>
                <a:schemeClr val="dk1"/>
              </a:buClr>
              <a:buSzPts val="3200"/>
              <a:buFont typeface="Arial"/>
              <a:buChar char="•"/>
            </a:pPr>
            <a:r>
              <a:rPr lang="en-US" sz="2400" dirty="0"/>
              <a:t>The toolkit lives on a Google Drive associated with a personal Gmail account.</a:t>
            </a:r>
          </a:p>
          <a:p>
            <a:pPr marL="457178" lvl="0" indent="-457178" algn="l" rtl="0">
              <a:spcBef>
                <a:spcPts val="0"/>
              </a:spcBef>
              <a:spcAft>
                <a:spcPts val="0"/>
              </a:spcAft>
              <a:buClr>
                <a:schemeClr val="dk1"/>
              </a:buClr>
              <a:buSzPts val="3200"/>
              <a:buFont typeface="Arial"/>
              <a:buChar char="•"/>
            </a:pPr>
            <a:r>
              <a:rPr lang="en-US" sz="2400" dirty="0"/>
              <a:t>Where should it live?</a:t>
            </a:r>
          </a:p>
          <a:p>
            <a:pPr marL="457178" lvl="0" indent="-457178" algn="l" rtl="0">
              <a:spcBef>
                <a:spcPts val="0"/>
              </a:spcBef>
              <a:spcAft>
                <a:spcPts val="0"/>
              </a:spcAft>
              <a:buClr>
                <a:schemeClr val="dk1"/>
              </a:buClr>
              <a:buSzPts val="3200"/>
              <a:buFont typeface="Arial"/>
              <a:buChar char="•"/>
            </a:pPr>
            <a:r>
              <a:rPr lang="en-US" sz="2400" dirty="0"/>
              <a:t>Under whose auspices?</a:t>
            </a:r>
            <a:endParaRPr sz="2400" dirty="0"/>
          </a:p>
          <a:p>
            <a:pPr marL="457178" lvl="0" indent="-253978" algn="l" rtl="0">
              <a:spcBef>
                <a:spcPts val="640"/>
              </a:spcBef>
              <a:spcAft>
                <a:spcPts val="0"/>
              </a:spcAft>
              <a:buClr>
                <a:schemeClr val="dk1"/>
              </a:buClr>
              <a:buSzPts val="3200"/>
              <a:buFont typeface="Arial"/>
              <a:buNone/>
            </a:pPr>
            <a:endParaRPr sz="2400" dirty="0"/>
          </a:p>
          <a:p>
            <a:pPr marL="457178" lvl="0" indent="-253978" algn="l" rtl="0">
              <a:spcBef>
                <a:spcPts val="640"/>
              </a:spcBef>
              <a:spcAft>
                <a:spcPts val="0"/>
              </a:spcAft>
              <a:buClr>
                <a:schemeClr val="dk1"/>
              </a:buClr>
              <a:buSzPts val="3200"/>
              <a:buFont typeface="Arial"/>
              <a:buNone/>
            </a:pPr>
            <a:endParaRPr dirty="0"/>
          </a:p>
        </p:txBody>
      </p:sp>
      <p:pic>
        <p:nvPicPr>
          <p:cNvPr id="3" name="Picture 2" descr="A group of people with colorful parachutes and mountains in the distance&#10;&#10;">
            <a:extLst>
              <a:ext uri="{FF2B5EF4-FFF2-40B4-BE49-F238E27FC236}">
                <a16:creationId xmlns:a16="http://schemas.microsoft.com/office/drawing/2014/main" id="{6DF99C62-2F27-41C4-AF26-5D03F14266F8}"/>
              </a:ext>
            </a:extLst>
          </p:cNvPr>
          <p:cNvPicPr>
            <a:picLocks noChangeAspect="1"/>
          </p:cNvPicPr>
          <p:nvPr/>
        </p:nvPicPr>
        <p:blipFill>
          <a:blip r:embed="rId3"/>
          <a:stretch>
            <a:fillRect/>
          </a:stretch>
        </p:blipFill>
        <p:spPr>
          <a:xfrm>
            <a:off x="0" y="2740898"/>
            <a:ext cx="12192000" cy="3533775"/>
          </a:xfrm>
          <a:prstGeom prst="rect">
            <a:avLst/>
          </a:prstGeom>
        </p:spPr>
      </p:pic>
    </p:spTree>
    <p:extLst>
      <p:ext uri="{BB962C8B-B14F-4D97-AF65-F5344CB8AC3E}">
        <p14:creationId xmlns:p14="http://schemas.microsoft.com/office/powerpoint/2010/main" val="274989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idx="4294967295"/>
          </p:nvPr>
        </p:nvSpPr>
        <p:spPr>
          <a:xfrm>
            <a:off x="454383" y="457739"/>
            <a:ext cx="11252197" cy="91525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4800"/>
              <a:buFont typeface="Arial"/>
              <a:buNone/>
              <a:tabLst/>
              <a:defRPr/>
            </a:pPr>
            <a:r>
              <a:rPr kumimoji="0" lang="en-US" sz="4800" b="1" i="0" u="none" strike="noStrike" kern="0" cap="none" spc="0" normalizeH="0" baseline="0" noProof="0" dirty="0">
                <a:ln>
                  <a:noFill/>
                </a:ln>
                <a:solidFill>
                  <a:schemeClr val="dk2"/>
                </a:solidFill>
                <a:effectLst/>
                <a:uLnTx/>
                <a:uFillTx/>
                <a:latin typeface="Arial"/>
                <a:ea typeface="Arial"/>
                <a:cs typeface="Arial"/>
                <a:sym typeface="Arial"/>
              </a:rPr>
              <a:t>Let’s have more conversation</a:t>
            </a:r>
          </a:p>
        </p:txBody>
      </p:sp>
      <p:sp>
        <p:nvSpPr>
          <p:cNvPr id="226" name="Google Shape;226;p7"/>
          <p:cNvSpPr txBox="1">
            <a:spLocks noGrp="1"/>
          </p:cNvSpPr>
          <p:nvPr>
            <p:ph type="body" idx="2"/>
          </p:nvPr>
        </p:nvSpPr>
        <p:spPr>
          <a:xfrm>
            <a:off x="239486" y="1730829"/>
            <a:ext cx="4496901" cy="4117339"/>
          </a:xfrm>
          <a:prstGeom prst="rect">
            <a:avLst/>
          </a:prstGeom>
          <a:noFill/>
          <a:ln>
            <a:noFill/>
          </a:ln>
        </p:spPr>
        <p:txBody>
          <a:bodyPr spcFirstLastPara="1" wrap="square" lIns="91425" tIns="45700" rIns="91425" bIns="45700" anchor="t" anchorCtr="0">
            <a:noAutofit/>
          </a:bodyPr>
          <a:lstStyle/>
          <a:p>
            <a:pPr marL="457178" lvl="0" indent="-457178" rtl="0">
              <a:spcBef>
                <a:spcPts val="0"/>
              </a:spcBef>
              <a:spcAft>
                <a:spcPts val="0"/>
              </a:spcAft>
              <a:buClr>
                <a:schemeClr val="dk1"/>
              </a:buClr>
              <a:buSzPts val="3200"/>
              <a:buFont typeface="Arial"/>
              <a:buChar char="•"/>
            </a:pPr>
            <a:r>
              <a:rPr lang="en-US" dirty="0"/>
              <a:t>The toolkit is an opportunity for resource sharing practitioners from across the globe to  come together for an extended virtual conversation. </a:t>
            </a:r>
            <a:endParaRPr dirty="0"/>
          </a:p>
          <a:p>
            <a:pPr marL="457178" lvl="0" indent="-253978" algn="l" rtl="0">
              <a:spcBef>
                <a:spcPts val="640"/>
              </a:spcBef>
              <a:spcAft>
                <a:spcPts val="0"/>
              </a:spcAft>
              <a:buClr>
                <a:schemeClr val="dk1"/>
              </a:buClr>
              <a:buSzPts val="3200"/>
              <a:buFont typeface="Arial"/>
              <a:buNone/>
            </a:pPr>
            <a:endParaRPr dirty="0"/>
          </a:p>
          <a:p>
            <a:pPr marL="457178" lvl="0" indent="-253978" algn="l" rtl="0">
              <a:spcBef>
                <a:spcPts val="640"/>
              </a:spcBef>
              <a:spcAft>
                <a:spcPts val="0"/>
              </a:spcAft>
              <a:buClr>
                <a:schemeClr val="dk1"/>
              </a:buClr>
              <a:buSzPts val="3200"/>
              <a:buFont typeface="Arial"/>
              <a:buNone/>
            </a:pPr>
            <a:endParaRPr dirty="0"/>
          </a:p>
        </p:txBody>
      </p:sp>
      <p:pic>
        <p:nvPicPr>
          <p:cNvPr id="3" name="Picture 2" descr="A group of giraffes ">
            <a:extLst>
              <a:ext uri="{FF2B5EF4-FFF2-40B4-BE49-F238E27FC236}">
                <a16:creationId xmlns:a16="http://schemas.microsoft.com/office/drawing/2014/main" id="{38101C29-6DA3-488E-A6BC-9AC632E9A84F}"/>
              </a:ext>
            </a:extLst>
          </p:cNvPr>
          <p:cNvPicPr>
            <a:picLocks noChangeAspect="1"/>
          </p:cNvPicPr>
          <p:nvPr/>
        </p:nvPicPr>
        <p:blipFill>
          <a:blip r:embed="rId3"/>
          <a:stretch>
            <a:fillRect/>
          </a:stretch>
        </p:blipFill>
        <p:spPr>
          <a:xfrm>
            <a:off x="4952816" y="1456265"/>
            <a:ext cx="6999698" cy="4666465"/>
          </a:xfrm>
          <a:prstGeom prst="rect">
            <a:avLst/>
          </a:prstGeom>
        </p:spPr>
      </p:pic>
    </p:spTree>
    <p:extLst>
      <p:ext uri="{BB962C8B-B14F-4D97-AF65-F5344CB8AC3E}">
        <p14:creationId xmlns:p14="http://schemas.microsoft.com/office/powerpoint/2010/main" val="124933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DDF45-6D61-409E-AB9B-20ECDEA76279}"/>
              </a:ext>
            </a:extLst>
          </p:cNvPr>
          <p:cNvSpPr>
            <a:spLocks noGrp="1"/>
          </p:cNvSpPr>
          <p:nvPr>
            <p:ph type="title" idx="4294967295"/>
          </p:nvPr>
        </p:nvSpPr>
        <p:spPr>
          <a:xfrm>
            <a:off x="454382" y="457739"/>
            <a:ext cx="11252197" cy="9152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4800" b="1" i="0" u="none" strike="noStrike" kern="1200" cap="none" spc="0" normalizeH="0" baseline="0" noProof="0" dirty="0">
                <a:ln>
                  <a:noFill/>
                </a:ln>
                <a:solidFill>
                  <a:schemeClr val="tx2"/>
                </a:solidFill>
                <a:effectLst/>
                <a:uLnTx/>
                <a:uFillTx/>
                <a:latin typeface="+mn-lt"/>
                <a:ea typeface="+mn-ea"/>
                <a:cs typeface="Arial"/>
              </a:rPr>
              <a:t>International ILL Toolkit </a:t>
            </a:r>
            <a:r>
              <a:rPr kumimoji="0" lang="en-US" sz="3200" b="0" i="0" u="none" strike="noStrike" kern="1200" cap="none" spc="0" normalizeH="0" baseline="0" noProof="0" dirty="0">
                <a:ln>
                  <a:noFill/>
                </a:ln>
                <a:solidFill>
                  <a:schemeClr val="tx2"/>
                </a:solidFill>
                <a:effectLst/>
                <a:uLnTx/>
                <a:uFillTx/>
                <a:latin typeface="+mn-lt"/>
                <a:ea typeface="+mn-lt"/>
                <a:cs typeface="+mn-lt"/>
                <a:hlinkClick r:id="rId3"/>
              </a:rPr>
              <a:t>https://bit.ly/3DvOJiK</a:t>
            </a:r>
            <a:r>
              <a:rPr kumimoji="0" lang="en-US" sz="3200" b="0" i="0" u="none" strike="noStrike" kern="1200" cap="none" spc="0" normalizeH="0" baseline="0" noProof="0" dirty="0">
                <a:ln>
                  <a:noFill/>
                </a:ln>
                <a:solidFill>
                  <a:schemeClr val="tx2"/>
                </a:solidFill>
                <a:effectLst/>
                <a:uLnTx/>
                <a:uFillTx/>
                <a:latin typeface="+mn-lt"/>
                <a:ea typeface="+mn-lt"/>
                <a:cs typeface="+mn-lt"/>
              </a:rPr>
              <a:t> </a:t>
            </a:r>
          </a:p>
        </p:txBody>
      </p:sp>
      <p:sp>
        <p:nvSpPr>
          <p:cNvPr id="8" name="TextBox 7">
            <a:extLst>
              <a:ext uri="{FF2B5EF4-FFF2-40B4-BE49-F238E27FC236}">
                <a16:creationId xmlns:a16="http://schemas.microsoft.com/office/drawing/2014/main" id="{DF28A6ED-3A9D-4743-9646-5ABB8E892C0E}"/>
              </a:ext>
            </a:extLst>
          </p:cNvPr>
          <p:cNvSpPr txBox="1"/>
          <p:nvPr/>
        </p:nvSpPr>
        <p:spPr>
          <a:xfrm>
            <a:off x="267129" y="1372319"/>
            <a:ext cx="5832826"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dirty="0">
                <a:cs typeface="Arial"/>
              </a:rPr>
              <a:t>Join the fun!</a:t>
            </a:r>
          </a:p>
          <a:p>
            <a:pPr marL="742950" lvl="1" indent="-285750">
              <a:buFont typeface="Arial"/>
              <a:buChar char="•"/>
            </a:pPr>
            <a:r>
              <a:rPr lang="en-US" sz="2800" dirty="0">
                <a:cs typeface="Arial"/>
              </a:rPr>
              <a:t>Share information about international </a:t>
            </a:r>
            <a:r>
              <a:rPr lang="en-US" sz="2800" dirty="0"/>
              <a:t>Suppliers</a:t>
            </a:r>
            <a:endParaRPr lang="en-US" sz="2800" dirty="0">
              <a:cs typeface="Arial"/>
            </a:endParaRPr>
          </a:p>
          <a:p>
            <a:pPr marL="742950" lvl="1" indent="-285750">
              <a:buFont typeface="Arial"/>
              <a:buChar char="•"/>
            </a:pPr>
            <a:r>
              <a:rPr lang="en-US" sz="2800" dirty="0">
                <a:cs typeface="Arial"/>
              </a:rPr>
              <a:t>List your own institution as a Lender</a:t>
            </a:r>
          </a:p>
          <a:p>
            <a:pPr marL="742950" lvl="1" indent="-285750">
              <a:buFont typeface="Arial"/>
              <a:buChar char="•"/>
            </a:pPr>
            <a:r>
              <a:rPr lang="en-US" sz="2800" dirty="0">
                <a:cs typeface="Arial"/>
              </a:rPr>
              <a:t>Submit tips for specific countries</a:t>
            </a:r>
          </a:p>
          <a:p>
            <a:pPr marL="742950" lvl="1" indent="-285750">
              <a:buFont typeface="Arial"/>
              <a:buChar char="•"/>
            </a:pPr>
            <a:r>
              <a:rPr lang="en-US" sz="2800" dirty="0"/>
              <a:t>Contribute a new request template in a different language</a:t>
            </a:r>
            <a:endParaRPr lang="en-US" sz="2800" dirty="0">
              <a:cs typeface="Arial"/>
            </a:endParaRPr>
          </a:p>
          <a:p>
            <a:pPr marL="742950" lvl="1" indent="-285750">
              <a:buFont typeface="Arial"/>
              <a:buChar char="•"/>
            </a:pPr>
            <a:r>
              <a:rPr lang="en-US" sz="2800" dirty="0">
                <a:cs typeface="Arial"/>
              </a:rPr>
              <a:t>Tell your friends</a:t>
            </a:r>
          </a:p>
          <a:p>
            <a:pPr marL="742950" lvl="1" indent="-285750">
              <a:buFont typeface="Arial"/>
              <a:buChar char="•"/>
            </a:pPr>
            <a:endParaRPr lang="en-US" sz="3200" dirty="0">
              <a:cs typeface="Arial"/>
            </a:endParaRPr>
          </a:p>
          <a:p>
            <a:pPr marL="742950" lvl="1" indent="-285750">
              <a:buFont typeface="Arial"/>
              <a:buChar char="•"/>
            </a:pPr>
            <a:endParaRPr lang="en-US" sz="2400" dirty="0">
              <a:cs typeface="Arial"/>
            </a:endParaRPr>
          </a:p>
        </p:txBody>
      </p:sp>
      <p:pic>
        <p:nvPicPr>
          <p:cNvPr id="5" name="Picture 4" descr="This picture shows text at the top of the form for submitting new Lenders located in the United States to be added to the toolkit.">
            <a:extLst>
              <a:ext uri="{FF2B5EF4-FFF2-40B4-BE49-F238E27FC236}">
                <a16:creationId xmlns:a16="http://schemas.microsoft.com/office/drawing/2014/main" id="{18E9CB77-C73B-42DC-AE1F-26EF9FA7802A}"/>
              </a:ext>
            </a:extLst>
          </p:cNvPr>
          <p:cNvPicPr/>
          <p:nvPr/>
        </p:nvPicPr>
        <p:blipFill rotWithShape="1">
          <a:blip r:embed="rId4"/>
          <a:srcRect l="23077" t="15385" r="24573" b="7122"/>
          <a:stretch/>
        </p:blipFill>
        <p:spPr bwMode="auto">
          <a:xfrm>
            <a:off x="5791765" y="1469204"/>
            <a:ext cx="5746113" cy="45411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1012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4CACB6-45B6-471C-BE54-5A19CCDCDB65}"/>
              </a:ext>
            </a:extLst>
          </p:cNvPr>
          <p:cNvSpPr>
            <a:spLocks noGrp="1"/>
          </p:cNvSpPr>
          <p:nvPr>
            <p:ph type="title" idx="4294967295"/>
          </p:nvPr>
        </p:nvSpPr>
        <p:spPr>
          <a:xfrm>
            <a:off x="420347" y="1108083"/>
            <a:ext cx="10898717" cy="959197"/>
          </a:xfrm>
          <a:prstGeom prst="rect">
            <a:avLst/>
          </a:prstGeom>
          <a:noFill/>
          <a:ln w="28575" cap="flat" cmpd="sng">
            <a:solidFill>
              <a:srgbClr val="FFFFFF"/>
            </a:solidFill>
            <a:prstDash val="solid"/>
            <a:round/>
            <a:headEnd type="none" w="sm" len="sm"/>
            <a:tailEnd type="none" w="sm" len="sm"/>
          </a:ln>
          <a:effectLst/>
        </p:spPr>
        <p:txBody>
          <a:bodyPr rot="0" spcFirstLastPara="1" vertOverflow="overflow" horzOverflow="overflow" vert="horz" wrap="square" lIns="274300" tIns="45700" rIns="274300" bIns="45700" numCol="1" spcCol="0" rtlCol="0" fromWordArt="0" anchor="t" anchorCtr="0" forceAA="0" compatLnSpc="1">
            <a:prstTxWarp prst="textNoShape">
              <a:avLst/>
            </a:prstTxWarp>
            <a:spAutoFit/>
          </a:bodyPr>
          <a:lstStyle/>
          <a:p>
            <a:pPr marL="457200" marR="0" lvl="0" indent="-228600" algn="l" defTabSz="914400" rtl="0" eaLnBrk="1" fontAlgn="auto" latinLnBrk="0" hangingPunct="1">
              <a:lnSpc>
                <a:spcPct val="100000"/>
              </a:lnSpc>
              <a:spcBef>
                <a:spcPts val="960"/>
              </a:spcBef>
              <a:spcAft>
                <a:spcPts val="0"/>
              </a:spcAft>
              <a:buClr>
                <a:schemeClr val="lt1"/>
              </a:buClr>
              <a:buSzPts val="4800"/>
              <a:buFont typeface="Arial"/>
              <a:buNone/>
              <a:tabLst/>
              <a:defRPr/>
            </a:pPr>
            <a:r>
              <a:rPr kumimoji="0" lang="en-US" sz="4800" b="1" i="0" u="none" strike="noStrike" kern="0" cap="none" spc="0" normalizeH="0" baseline="0" noProof="0" dirty="0">
                <a:ln>
                  <a:noFill/>
                </a:ln>
                <a:solidFill>
                  <a:schemeClr val="lt1"/>
                </a:solidFill>
                <a:effectLst/>
                <a:uLnTx/>
                <a:uFillTx/>
                <a:latin typeface="Arial"/>
                <a:ea typeface="Arial"/>
                <a:cs typeface="Arial"/>
                <a:sym typeface="Arial"/>
              </a:rPr>
              <a:t>DISCUSSION</a:t>
            </a:r>
          </a:p>
        </p:txBody>
      </p:sp>
      <p:sp>
        <p:nvSpPr>
          <p:cNvPr id="3" name="Text Placeholder 2">
            <a:extLst>
              <a:ext uri="{FF2B5EF4-FFF2-40B4-BE49-F238E27FC236}">
                <a16:creationId xmlns:a16="http://schemas.microsoft.com/office/drawing/2014/main" id="{2F9CEBC5-6B1D-4A9F-B7F7-A6836C67CE0D}"/>
              </a:ext>
            </a:extLst>
          </p:cNvPr>
          <p:cNvSpPr>
            <a:spLocks noGrp="1"/>
          </p:cNvSpPr>
          <p:nvPr>
            <p:ph type="body" idx="2"/>
          </p:nvPr>
        </p:nvSpPr>
        <p:spPr/>
        <p:txBody>
          <a:bodyPr/>
          <a:lstStyle/>
          <a:p>
            <a:endParaRPr lang="en-US"/>
          </a:p>
        </p:txBody>
      </p:sp>
      <p:sp>
        <p:nvSpPr>
          <p:cNvPr id="4" name="Text Placeholder 3">
            <a:extLst>
              <a:ext uri="{FF2B5EF4-FFF2-40B4-BE49-F238E27FC236}">
                <a16:creationId xmlns:a16="http://schemas.microsoft.com/office/drawing/2014/main" id="{E4ED57A5-718E-4898-99BC-FB79E0D1F33B}"/>
              </a:ext>
            </a:extLst>
          </p:cNvPr>
          <p:cNvSpPr>
            <a:spLocks noGrp="1"/>
          </p:cNvSpPr>
          <p:nvPr>
            <p:ph type="body" idx="3"/>
          </p:nvPr>
        </p:nvSpPr>
        <p:spPr/>
        <p:txBody>
          <a:bodyPr/>
          <a:lstStyle/>
          <a:p>
            <a:endParaRPr lang="en-US"/>
          </a:p>
        </p:txBody>
      </p:sp>
    </p:spTree>
    <p:extLst>
      <p:ext uri="{BB962C8B-B14F-4D97-AF65-F5344CB8AC3E}">
        <p14:creationId xmlns:p14="http://schemas.microsoft.com/office/powerpoint/2010/main" val="3040170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814B83-BCFC-45FF-8ED2-96E90FA1EEA4}"/>
              </a:ext>
            </a:extLst>
          </p:cNvPr>
          <p:cNvSpPr>
            <a:spLocks noGrp="1"/>
          </p:cNvSpPr>
          <p:nvPr>
            <p:ph type="title" idx="4294967295"/>
          </p:nvPr>
        </p:nvSpPr>
        <p:spPr>
          <a:xfrm>
            <a:off x="3337303" y="526943"/>
            <a:ext cx="6686269" cy="1231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1200" cap="none" spc="0" normalizeH="0" baseline="0" noProof="0" dirty="0">
                <a:ln>
                  <a:noFill/>
                </a:ln>
                <a:solidFill>
                  <a:schemeClr val="accent2"/>
                </a:solidFill>
                <a:effectLst/>
                <a:uLnTx/>
                <a:uFillTx/>
                <a:latin typeface="+mn-lt"/>
                <a:ea typeface="+mn-ea"/>
                <a:cs typeface="+mn-cs"/>
                <a:sym typeface="Arial"/>
              </a:rPr>
              <a:t>Thank you!</a:t>
            </a:r>
          </a:p>
        </p:txBody>
      </p:sp>
      <p:sp>
        <p:nvSpPr>
          <p:cNvPr id="7" name="Text Placeholder 3">
            <a:extLst>
              <a:ext uri="{FF2B5EF4-FFF2-40B4-BE49-F238E27FC236}">
                <a16:creationId xmlns:a16="http://schemas.microsoft.com/office/drawing/2014/main" id="{472581F9-115D-4D57-93C1-4B3B90C6376D}"/>
              </a:ext>
            </a:extLst>
          </p:cNvPr>
          <p:cNvSpPr txBox="1">
            <a:spLocks/>
          </p:cNvSpPr>
          <p:nvPr/>
        </p:nvSpPr>
        <p:spPr>
          <a:xfrm>
            <a:off x="1580828" y="2025350"/>
            <a:ext cx="6175216" cy="1497935"/>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4800" b="1" dirty="0">
                <a:solidFill>
                  <a:schemeClr val="accent2"/>
                </a:solidFill>
              </a:rPr>
              <a:t>Brian Miller</a:t>
            </a:r>
          </a:p>
        </p:txBody>
      </p:sp>
      <p:pic>
        <p:nvPicPr>
          <p:cNvPr id="4" name="Picture 3" descr="The Ohio State University&#10;miller.2507@osu.edu">
            <a:extLst>
              <a:ext uri="{FF2B5EF4-FFF2-40B4-BE49-F238E27FC236}">
                <a16:creationId xmlns:a16="http://schemas.microsoft.com/office/drawing/2014/main" id="{38294022-79C0-4721-AAE6-CC7786B86E07}"/>
              </a:ext>
            </a:extLst>
          </p:cNvPr>
          <p:cNvPicPr/>
          <p:nvPr/>
        </p:nvPicPr>
        <p:blipFill rotWithShape="1">
          <a:blip r:embed="rId3"/>
          <a:srcRect t="56231" r="56713" b="26686"/>
          <a:stretch/>
        </p:blipFill>
        <p:spPr bwMode="auto">
          <a:xfrm>
            <a:off x="1188206" y="2781515"/>
            <a:ext cx="4733623" cy="1041400"/>
          </a:xfrm>
          <a:prstGeom prst="rect">
            <a:avLst/>
          </a:prstGeom>
          <a:ln>
            <a:noFill/>
          </a:ln>
          <a:extLst>
            <a:ext uri="{53640926-AAD7-44D8-BBD7-CCE9431645EC}">
              <a14:shadowObscured xmlns:a14="http://schemas.microsoft.com/office/drawing/2010/main"/>
            </a:ext>
          </a:extLst>
        </p:spPr>
      </p:pic>
      <p:sp>
        <p:nvSpPr>
          <p:cNvPr id="8" name="Text Placeholder 3">
            <a:extLst>
              <a:ext uri="{FF2B5EF4-FFF2-40B4-BE49-F238E27FC236}">
                <a16:creationId xmlns:a16="http://schemas.microsoft.com/office/drawing/2014/main" id="{16105056-1C11-4652-94A0-E61441DB1B87}"/>
              </a:ext>
            </a:extLst>
          </p:cNvPr>
          <p:cNvSpPr txBox="1">
            <a:spLocks/>
          </p:cNvSpPr>
          <p:nvPr/>
        </p:nvSpPr>
        <p:spPr>
          <a:xfrm>
            <a:off x="6633275" y="2025350"/>
            <a:ext cx="5455403" cy="7741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4800" b="1" dirty="0">
                <a:solidFill>
                  <a:schemeClr val="accent2"/>
                </a:solidFill>
              </a:rPr>
              <a:t>Lapis Cohen</a:t>
            </a:r>
          </a:p>
        </p:txBody>
      </p:sp>
      <p:pic>
        <p:nvPicPr>
          <p:cNvPr id="12" name="Picture 11" descr="University of Pennsylvania, lapis@upenn.edu">
            <a:extLst>
              <a:ext uri="{FF2B5EF4-FFF2-40B4-BE49-F238E27FC236}">
                <a16:creationId xmlns:a16="http://schemas.microsoft.com/office/drawing/2014/main" id="{43939B9C-73A6-4139-9DB4-DDB5803ECC58}"/>
              </a:ext>
            </a:extLst>
          </p:cNvPr>
          <p:cNvPicPr/>
          <p:nvPr/>
        </p:nvPicPr>
        <p:blipFill rotWithShape="1">
          <a:blip r:embed="rId4"/>
          <a:srcRect l="46795" t="24881" r="14316" b="57835"/>
          <a:stretch/>
        </p:blipFill>
        <p:spPr bwMode="auto">
          <a:xfrm>
            <a:off x="6495983" y="2792393"/>
            <a:ext cx="3616204" cy="1041400"/>
          </a:xfrm>
          <a:prstGeom prst="rect">
            <a:avLst/>
          </a:prstGeom>
          <a:ln>
            <a:noFill/>
          </a:ln>
          <a:extLst>
            <a:ext uri="{53640926-AAD7-44D8-BBD7-CCE9431645EC}">
              <a14:shadowObscured xmlns:a14="http://schemas.microsoft.com/office/drawing/2010/main"/>
            </a:ext>
          </a:extLst>
        </p:spPr>
      </p:pic>
      <p:pic>
        <p:nvPicPr>
          <p:cNvPr id="5" name="Picture 4" descr="OCLC&#10;massied@oclc.org">
            <a:extLst>
              <a:ext uri="{FF2B5EF4-FFF2-40B4-BE49-F238E27FC236}">
                <a16:creationId xmlns:a16="http://schemas.microsoft.com/office/drawing/2014/main" id="{CEBBB3C4-C7E7-471A-9E6B-AA858648DE18}"/>
              </a:ext>
            </a:extLst>
          </p:cNvPr>
          <p:cNvPicPr/>
          <p:nvPr/>
        </p:nvPicPr>
        <p:blipFill rotWithShape="1">
          <a:blip r:embed="rId5"/>
          <a:srcRect t="55828" r="64637" b="25356"/>
          <a:stretch/>
        </p:blipFill>
        <p:spPr bwMode="auto">
          <a:xfrm>
            <a:off x="3895243" y="4673905"/>
            <a:ext cx="3502616" cy="1041400"/>
          </a:xfrm>
          <a:prstGeom prst="rect">
            <a:avLst/>
          </a:prstGeom>
          <a:ln>
            <a:noFill/>
          </a:ln>
          <a:extLst>
            <a:ext uri="{53640926-AAD7-44D8-BBD7-CCE9431645EC}">
              <a14:shadowObscured xmlns:a14="http://schemas.microsoft.com/office/drawing/2010/main"/>
            </a:ext>
          </a:extLst>
        </p:spPr>
      </p:pic>
      <p:sp>
        <p:nvSpPr>
          <p:cNvPr id="9" name="Text Placeholder 3">
            <a:extLst>
              <a:ext uri="{FF2B5EF4-FFF2-40B4-BE49-F238E27FC236}">
                <a16:creationId xmlns:a16="http://schemas.microsoft.com/office/drawing/2014/main" id="{E0700111-28E2-4A1B-B47D-8D4587BFDDE6}"/>
              </a:ext>
            </a:extLst>
          </p:cNvPr>
          <p:cNvSpPr txBox="1">
            <a:spLocks/>
          </p:cNvSpPr>
          <p:nvPr/>
        </p:nvSpPr>
        <p:spPr>
          <a:xfrm>
            <a:off x="4246537" y="3924640"/>
            <a:ext cx="5166100" cy="137874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4800" b="1" dirty="0">
                <a:solidFill>
                  <a:schemeClr val="accent2"/>
                </a:solidFill>
              </a:rPr>
              <a:t>Dennis Massie</a:t>
            </a:r>
          </a:p>
        </p:txBody>
      </p:sp>
      <p:sp>
        <p:nvSpPr>
          <p:cNvPr id="6" name="TextBox 5">
            <a:extLst>
              <a:ext uri="{FF2B5EF4-FFF2-40B4-BE49-F238E27FC236}">
                <a16:creationId xmlns:a16="http://schemas.microsoft.com/office/drawing/2014/main" id="{FF54AF69-6D1C-4CC5-9D56-94712B616920}"/>
              </a:ext>
            </a:extLst>
          </p:cNvPr>
          <p:cNvSpPr txBox="1"/>
          <p:nvPr/>
        </p:nvSpPr>
        <p:spPr>
          <a:xfrm>
            <a:off x="680575" y="5821819"/>
            <a:ext cx="11450882" cy="4616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dirty="0"/>
              <a:t>The slides and a recording of this presentation will be shared widely. </a:t>
            </a:r>
          </a:p>
        </p:txBody>
      </p:sp>
    </p:spTree>
    <p:extLst>
      <p:ext uri="{BB962C8B-B14F-4D97-AF65-F5344CB8AC3E}">
        <p14:creationId xmlns:p14="http://schemas.microsoft.com/office/powerpoint/2010/main" val="140980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5854C9-8130-2446-A6CD-87C6287556B8}"/>
              </a:ext>
            </a:extLst>
          </p:cNvPr>
          <p:cNvSpPr>
            <a:spLocks noGrp="1"/>
          </p:cNvSpPr>
          <p:nvPr>
            <p:ph type="title" idx="4294967295"/>
          </p:nvPr>
        </p:nvSpPr>
        <p:spPr>
          <a:xfrm>
            <a:off x="838200" y="-1325563"/>
            <a:ext cx="10515600" cy="1325563"/>
          </a:xfrm>
          <a:prstGeom prst="rect">
            <a:avLst/>
          </a:prstGeom>
        </p:spPr>
        <p:txBody>
          <a:bodyPr anchor="b"/>
          <a:lstStyle/>
          <a:p>
            <a:r>
              <a:rPr lang="en-US" dirty="0"/>
              <a:t>Familiar scenarios</a:t>
            </a:r>
          </a:p>
        </p:txBody>
      </p:sp>
      <p:sp>
        <p:nvSpPr>
          <p:cNvPr id="2" name="Text Placeholder 1">
            <a:extLst>
              <a:ext uri="{FF2B5EF4-FFF2-40B4-BE49-F238E27FC236}">
                <a16:creationId xmlns:a16="http://schemas.microsoft.com/office/drawing/2014/main" id="{6BA69418-D835-4475-8BE5-93D76769C0A2}"/>
              </a:ext>
            </a:extLst>
          </p:cNvPr>
          <p:cNvSpPr>
            <a:spLocks noGrp="1"/>
          </p:cNvSpPr>
          <p:nvPr>
            <p:ph type="body" idx="1"/>
          </p:nvPr>
        </p:nvSpPr>
        <p:spPr/>
        <p:txBody>
          <a:bodyPr/>
          <a:lstStyle/>
          <a:p>
            <a:r>
              <a:rPr lang="en-US" dirty="0"/>
              <a:t>Familiar scenarios</a:t>
            </a:r>
          </a:p>
        </p:txBody>
      </p:sp>
      <p:sp>
        <p:nvSpPr>
          <p:cNvPr id="3" name="Text Placeholder 2">
            <a:extLst>
              <a:ext uri="{FF2B5EF4-FFF2-40B4-BE49-F238E27FC236}">
                <a16:creationId xmlns:a16="http://schemas.microsoft.com/office/drawing/2014/main" id="{5FC8D4E9-8FA4-44C7-A30E-C9B6419BC508}"/>
              </a:ext>
            </a:extLst>
          </p:cNvPr>
          <p:cNvSpPr>
            <a:spLocks noGrp="1"/>
          </p:cNvSpPr>
          <p:nvPr>
            <p:ph type="body" idx="2"/>
          </p:nvPr>
        </p:nvSpPr>
        <p:spPr>
          <a:xfrm>
            <a:off x="328773" y="1372998"/>
            <a:ext cx="11650894" cy="1627056"/>
          </a:xfrm>
        </p:spPr>
        <p:txBody>
          <a:bodyPr/>
          <a:lstStyle/>
          <a:p>
            <a:r>
              <a:rPr lang="en-US" sz="2400" dirty="0"/>
              <a:t>Student needs a Spanish language article in journal from </a:t>
            </a:r>
            <a:r>
              <a:rPr lang="en-US" sz="2400" b="1" dirty="0"/>
              <a:t>Argentina</a:t>
            </a:r>
            <a:r>
              <a:rPr lang="en-US" sz="2400" dirty="0"/>
              <a:t>.</a:t>
            </a:r>
            <a:endParaRPr lang="en-US" sz="2400" b="1" dirty="0"/>
          </a:p>
          <a:p>
            <a:r>
              <a:rPr lang="en-US" sz="2400" dirty="0"/>
              <a:t>Faculty member asks for a book published in </a:t>
            </a:r>
            <a:r>
              <a:rPr lang="en-US" sz="2400" b="1" dirty="0"/>
              <a:t>Japan</a:t>
            </a:r>
            <a:r>
              <a:rPr lang="en-US" sz="2400" dirty="0"/>
              <a:t>.</a:t>
            </a:r>
          </a:p>
          <a:p>
            <a:r>
              <a:rPr lang="en-US" sz="2400" dirty="0"/>
              <a:t>Researcher wants proceedings paper from small conference in </a:t>
            </a:r>
            <a:r>
              <a:rPr lang="en-US" sz="2400" b="1" dirty="0"/>
              <a:t>Poland.</a:t>
            </a:r>
          </a:p>
          <a:p>
            <a:endParaRPr lang="en-US" dirty="0"/>
          </a:p>
        </p:txBody>
      </p:sp>
      <p:pic>
        <p:nvPicPr>
          <p:cNvPr id="6" name="Picture 5">
            <a:extLst>
              <a:ext uri="{FF2B5EF4-FFF2-40B4-BE49-F238E27FC236}">
                <a16:creationId xmlns:a16="http://schemas.microsoft.com/office/drawing/2014/main" id="{171544D1-FA19-453F-85C8-F37A94062F1E}"/>
              </a:ext>
              <a:ext uri="{C183D7F6-B498-43B3-948B-1728B52AA6E4}">
                <adec:decorative xmlns:adec="http://schemas.microsoft.com/office/drawing/2017/decorative" val="1"/>
              </a:ext>
            </a:extLst>
          </p:cNvPr>
          <p:cNvPicPr/>
          <p:nvPr/>
        </p:nvPicPr>
        <p:blipFill rotWithShape="1">
          <a:blip r:embed="rId3"/>
          <a:srcRect t="45774" b="4900"/>
          <a:stretch/>
        </p:blipFill>
        <p:spPr bwMode="auto">
          <a:xfrm>
            <a:off x="454382" y="2845942"/>
            <a:ext cx="11408845" cy="3102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9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DA445C-F683-B043-9373-1754FE5AE0B7}"/>
              </a:ext>
            </a:extLst>
          </p:cNvPr>
          <p:cNvSpPr>
            <a:spLocks noGrp="1"/>
          </p:cNvSpPr>
          <p:nvPr>
            <p:ph type="title" idx="4294967295"/>
          </p:nvPr>
        </p:nvSpPr>
        <p:spPr>
          <a:xfrm>
            <a:off x="838200" y="-1325563"/>
            <a:ext cx="10515600" cy="1325563"/>
          </a:xfrm>
          <a:prstGeom prst="rect">
            <a:avLst/>
          </a:prstGeom>
        </p:spPr>
        <p:txBody>
          <a:bodyPr anchor="b"/>
          <a:lstStyle/>
          <a:p>
            <a:r>
              <a:rPr lang="en-US" dirty="0"/>
              <a:t>Problem: how to find </a:t>
            </a:r>
            <a:r>
              <a:rPr lang="en-US" dirty="0" err="1"/>
              <a:t>internationsl</a:t>
            </a:r>
            <a:r>
              <a:rPr lang="en-US"/>
              <a:t> lenders</a:t>
            </a:r>
            <a:endParaRPr lang="en-US" dirty="0"/>
          </a:p>
        </p:txBody>
      </p:sp>
      <p:sp>
        <p:nvSpPr>
          <p:cNvPr id="2" name="Text Placeholder 1">
            <a:extLst>
              <a:ext uri="{FF2B5EF4-FFF2-40B4-BE49-F238E27FC236}">
                <a16:creationId xmlns:a16="http://schemas.microsoft.com/office/drawing/2014/main" id="{BD2C0D45-AC75-441A-83BC-3CADEB487AAA}"/>
              </a:ext>
            </a:extLst>
          </p:cNvPr>
          <p:cNvSpPr>
            <a:spLocks noGrp="1"/>
          </p:cNvSpPr>
          <p:nvPr>
            <p:ph type="body" idx="1"/>
          </p:nvPr>
        </p:nvSpPr>
        <p:spPr>
          <a:xfrm>
            <a:off x="184936" y="457739"/>
            <a:ext cx="11521644" cy="915256"/>
          </a:xfrm>
        </p:spPr>
        <p:txBody>
          <a:bodyPr/>
          <a:lstStyle/>
          <a:p>
            <a:r>
              <a:rPr lang="en-US" sz="4000" dirty="0"/>
              <a:t>Problem: how to find international lenders?</a:t>
            </a:r>
          </a:p>
        </p:txBody>
      </p:sp>
      <p:sp>
        <p:nvSpPr>
          <p:cNvPr id="3" name="Text Placeholder 2">
            <a:extLst>
              <a:ext uri="{FF2B5EF4-FFF2-40B4-BE49-F238E27FC236}">
                <a16:creationId xmlns:a16="http://schemas.microsoft.com/office/drawing/2014/main" id="{02C60DE7-E18C-4BAC-9369-44BF713198F2}"/>
              </a:ext>
            </a:extLst>
          </p:cNvPr>
          <p:cNvSpPr>
            <a:spLocks noGrp="1"/>
          </p:cNvSpPr>
          <p:nvPr>
            <p:ph type="body" idx="2"/>
          </p:nvPr>
        </p:nvSpPr>
        <p:spPr>
          <a:xfrm>
            <a:off x="454383" y="1372996"/>
            <a:ext cx="7795765" cy="4475171"/>
          </a:xfrm>
        </p:spPr>
        <p:txBody>
          <a:bodyPr/>
          <a:lstStyle/>
          <a:p>
            <a:pPr marL="0" indent="0">
              <a:buNone/>
            </a:pPr>
            <a:r>
              <a:rPr lang="en-US" sz="2800" dirty="0"/>
              <a:t>We often </a:t>
            </a:r>
            <a:r>
              <a:rPr lang="en-US" sz="2800" b="1" dirty="0"/>
              <a:t>exhaust</a:t>
            </a:r>
            <a:r>
              <a:rPr lang="en-US" sz="2800" dirty="0"/>
              <a:t> all libraries through our usual ILL request networks.</a:t>
            </a:r>
          </a:p>
          <a:p>
            <a:pPr marL="0" indent="0">
              <a:buNone/>
            </a:pPr>
            <a:endParaRPr lang="en-US" sz="2800" dirty="0"/>
          </a:p>
          <a:p>
            <a:pPr marL="0" indent="0">
              <a:buNone/>
            </a:pPr>
            <a:r>
              <a:rPr lang="en-US" sz="2800" dirty="0"/>
              <a:t>OCLC has a global network, but . . .</a:t>
            </a:r>
          </a:p>
          <a:p>
            <a:pPr marL="0" indent="0">
              <a:buNone/>
            </a:pPr>
            <a:endParaRPr lang="en-US" sz="2800" dirty="0"/>
          </a:p>
          <a:p>
            <a:pPr lvl="1"/>
            <a:r>
              <a:rPr lang="en-US" sz="2400" dirty="0"/>
              <a:t>Not all overseas libraries with holdings on </a:t>
            </a:r>
            <a:r>
              <a:rPr lang="en-US" sz="2400" dirty="0" err="1"/>
              <a:t>WorldCat</a:t>
            </a:r>
            <a:r>
              <a:rPr lang="en-US" sz="2400" dirty="0"/>
              <a:t> participate in OCLC resource sharing</a:t>
            </a:r>
          </a:p>
          <a:p>
            <a:endParaRPr lang="en-US" sz="2800" dirty="0"/>
          </a:p>
          <a:p>
            <a:pPr lvl="1"/>
            <a:r>
              <a:rPr lang="en-US" sz="2400" dirty="0"/>
              <a:t>Not all overseas libraries have holdings on </a:t>
            </a:r>
            <a:r>
              <a:rPr lang="en-US" sz="2400" dirty="0" err="1"/>
              <a:t>WorldCat</a:t>
            </a:r>
            <a:endParaRPr lang="en-US" sz="2400" dirty="0"/>
          </a:p>
          <a:p>
            <a:endParaRPr lang="en-US" dirty="0"/>
          </a:p>
        </p:txBody>
      </p:sp>
      <p:pic>
        <p:nvPicPr>
          <p:cNvPr id="4" name="Picture 3">
            <a:extLst>
              <a:ext uri="{FF2B5EF4-FFF2-40B4-BE49-F238E27FC236}">
                <a16:creationId xmlns:a16="http://schemas.microsoft.com/office/drawing/2014/main" id="{1C5268C9-6D94-43A3-80A4-3EDF35041E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571" y="1372995"/>
            <a:ext cx="4825429" cy="4695128"/>
          </a:xfrm>
          <a:prstGeom prst="rect">
            <a:avLst/>
          </a:prstGeom>
        </p:spPr>
      </p:pic>
    </p:spTree>
    <p:extLst>
      <p:ext uri="{BB962C8B-B14F-4D97-AF65-F5344CB8AC3E}">
        <p14:creationId xmlns:p14="http://schemas.microsoft.com/office/powerpoint/2010/main" val="3009252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D3F563-1260-475C-BCFD-B483FB0CB5F9}"/>
              </a:ext>
              <a:ext uri="{C183D7F6-B498-43B3-948B-1728B52AA6E4}">
                <adec:decorative xmlns:adec="http://schemas.microsoft.com/office/drawing/2017/decorative" val="1"/>
              </a:ext>
            </a:extLst>
          </p:cNvPr>
          <p:cNvPicPr/>
          <p:nvPr/>
        </p:nvPicPr>
        <p:blipFill rotWithShape="1">
          <a:blip r:embed="rId3"/>
          <a:srcRect l="47115"/>
          <a:stretch/>
        </p:blipFill>
        <p:spPr bwMode="auto">
          <a:xfrm>
            <a:off x="5743254" y="1"/>
            <a:ext cx="6448745" cy="6117780"/>
          </a:xfrm>
          <a:prstGeom prst="rect">
            <a:avLst/>
          </a:prstGeom>
          <a:ln>
            <a:noFill/>
          </a:ln>
          <a:extLst>
            <a:ext uri="{53640926-AAD7-44D8-BBD7-CCE9431645EC}">
              <a14:shadowObscured xmlns:a14="http://schemas.microsoft.com/office/drawing/2010/main"/>
            </a:ext>
          </a:extLst>
        </p:spPr>
      </p:pic>
      <p:sp>
        <p:nvSpPr>
          <p:cNvPr id="2" name="Text Placeholder 1">
            <a:extLst>
              <a:ext uri="{FF2B5EF4-FFF2-40B4-BE49-F238E27FC236}">
                <a16:creationId xmlns:a16="http://schemas.microsoft.com/office/drawing/2014/main" id="{96D5F545-8086-4C1E-93B6-C555A96D7438}"/>
              </a:ext>
            </a:extLst>
          </p:cNvPr>
          <p:cNvSpPr>
            <a:spLocks noGrp="1"/>
          </p:cNvSpPr>
          <p:nvPr>
            <p:ph type="title" idx="4294967295"/>
          </p:nvPr>
        </p:nvSpPr>
        <p:spPr>
          <a:xfrm>
            <a:off x="215758" y="267128"/>
            <a:ext cx="11490822" cy="110586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57200" marR="0" lvl="0" indent="-228600" algn="l" defTabSz="914400" rtl="0" eaLnBrk="1" fontAlgn="auto" latinLnBrk="0" hangingPunct="1">
              <a:lnSpc>
                <a:spcPct val="100000"/>
              </a:lnSpc>
              <a:spcBef>
                <a:spcPts val="960"/>
              </a:spcBef>
              <a:spcAft>
                <a:spcPts val="0"/>
              </a:spcAft>
              <a:buClr>
                <a:schemeClr val="dk2"/>
              </a:buClr>
              <a:buSzPts val="4800"/>
              <a:buFont typeface="Arial"/>
              <a:buNone/>
              <a:tabLst/>
              <a:defRPr/>
            </a:pPr>
            <a:r>
              <a:rPr kumimoji="0" lang="en-US" sz="4800" b="1" i="0" u="none" strike="noStrike" kern="0" cap="none" spc="0" normalizeH="0" baseline="0" noProof="0">
                <a:ln>
                  <a:noFill/>
                </a:ln>
                <a:solidFill>
                  <a:schemeClr val="dk2"/>
                </a:solidFill>
                <a:effectLst/>
                <a:uLnTx/>
                <a:uFillTx/>
                <a:latin typeface="Arial"/>
                <a:ea typeface="Arial"/>
                <a:cs typeface="Arial"/>
                <a:sym typeface="Arial"/>
              </a:rPr>
              <a:t>Traditional solutions</a:t>
            </a:r>
            <a:endParaRPr kumimoji="0" lang="en-US" sz="4800" b="1"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FD2964F-87A4-4E06-9920-915E57D3D552}"/>
              </a:ext>
            </a:extLst>
          </p:cNvPr>
          <p:cNvSpPr>
            <a:spLocks noGrp="1"/>
          </p:cNvSpPr>
          <p:nvPr>
            <p:ph type="body" idx="2"/>
          </p:nvPr>
        </p:nvSpPr>
        <p:spPr>
          <a:xfrm>
            <a:off x="454382" y="1372996"/>
            <a:ext cx="7425897" cy="4832595"/>
          </a:xfrm>
        </p:spPr>
        <p:txBody>
          <a:bodyPr/>
          <a:lstStyle/>
          <a:p>
            <a:r>
              <a:rPr lang="en-US" sz="1800" dirty="0"/>
              <a:t>Knowledge resides in a </a:t>
            </a:r>
            <a:r>
              <a:rPr lang="en-US" sz="1800" b="1" dirty="0"/>
              <a:t>local expert ILL practitioner </a:t>
            </a:r>
          </a:p>
          <a:p>
            <a:endParaRPr lang="en-US" sz="1800" dirty="0"/>
          </a:p>
          <a:p>
            <a:r>
              <a:rPr lang="en-US" sz="1800" dirty="0"/>
              <a:t>You might maintain your own international </a:t>
            </a:r>
            <a:r>
              <a:rPr lang="en-US" sz="1800" b="1" dirty="0"/>
              <a:t>cheat sheet/list</a:t>
            </a:r>
            <a:endParaRPr lang="en-US" sz="1800" dirty="0"/>
          </a:p>
          <a:p>
            <a:endParaRPr lang="en-US" sz="1800" dirty="0"/>
          </a:p>
          <a:p>
            <a:r>
              <a:rPr lang="en-US" sz="1800" dirty="0"/>
              <a:t>Conference presentation </a:t>
            </a:r>
            <a:r>
              <a:rPr lang="en-US" sz="1800" b="1" dirty="0"/>
              <a:t>handouts</a:t>
            </a:r>
          </a:p>
          <a:p>
            <a:endParaRPr lang="en-US" sz="1800" dirty="0"/>
          </a:p>
          <a:p>
            <a:r>
              <a:rPr lang="en-US" sz="1800" dirty="0"/>
              <a:t>Invest significant time searching </a:t>
            </a:r>
            <a:r>
              <a:rPr lang="en-US" sz="1800" b="1" dirty="0"/>
              <a:t>foreign library web sites</a:t>
            </a:r>
          </a:p>
          <a:p>
            <a:endParaRPr lang="en-US" sz="1800" dirty="0"/>
          </a:p>
          <a:p>
            <a:r>
              <a:rPr lang="en-US" sz="1800" dirty="0"/>
              <a:t>Pose questions to </a:t>
            </a:r>
            <a:r>
              <a:rPr lang="en-US" sz="1800" b="1" dirty="0"/>
              <a:t>email listservs  </a:t>
            </a:r>
          </a:p>
          <a:p>
            <a:endParaRPr lang="en-US" sz="1800" dirty="0"/>
          </a:p>
          <a:p>
            <a:r>
              <a:rPr lang="en-US" sz="1800" dirty="0"/>
              <a:t>Give up and </a:t>
            </a:r>
            <a:r>
              <a:rPr lang="en-US" sz="1800" b="1" dirty="0"/>
              <a:t>cancel user’s request</a:t>
            </a:r>
          </a:p>
          <a:p>
            <a:endParaRPr lang="en-US" sz="1800" b="1" dirty="0"/>
          </a:p>
          <a:p>
            <a:pPr marL="0" indent="0">
              <a:buNone/>
            </a:pPr>
            <a:r>
              <a:rPr lang="en-US" sz="2400" b="1" dirty="0">
                <a:solidFill>
                  <a:srgbClr val="C00000"/>
                </a:solidFill>
              </a:rPr>
              <a:t>But not very efficient or effective!</a:t>
            </a:r>
          </a:p>
          <a:p>
            <a:endParaRPr lang="en-US" b="1" dirty="0"/>
          </a:p>
          <a:p>
            <a:endParaRPr lang="en-US" dirty="0"/>
          </a:p>
        </p:txBody>
      </p:sp>
    </p:spTree>
    <p:extLst>
      <p:ext uri="{BB962C8B-B14F-4D97-AF65-F5344CB8AC3E}">
        <p14:creationId xmlns:p14="http://schemas.microsoft.com/office/powerpoint/2010/main" val="239987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A91193-731C-42F0-9823-E95606315756}"/>
              </a:ext>
            </a:extLst>
          </p:cNvPr>
          <p:cNvSpPr>
            <a:spLocks noGrp="1"/>
          </p:cNvSpPr>
          <p:nvPr>
            <p:ph type="title" idx="4294967295"/>
          </p:nvPr>
        </p:nvSpPr>
        <p:spPr>
          <a:xfrm>
            <a:off x="454382" y="354153"/>
            <a:ext cx="11252197" cy="101884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57200" marR="0" lvl="0" indent="-228600" algn="l" defTabSz="914400" rtl="0" eaLnBrk="1" fontAlgn="auto" latinLnBrk="0" hangingPunct="1">
              <a:lnSpc>
                <a:spcPct val="100000"/>
              </a:lnSpc>
              <a:spcBef>
                <a:spcPts val="960"/>
              </a:spcBef>
              <a:spcAft>
                <a:spcPts val="0"/>
              </a:spcAft>
              <a:buClr>
                <a:schemeClr val="dk2"/>
              </a:buClr>
              <a:buSzPts val="4800"/>
              <a:buFont typeface="Arial"/>
              <a:buNone/>
              <a:tabLst/>
              <a:defRPr/>
            </a:pPr>
            <a:r>
              <a:rPr kumimoji="0" lang="en-US" sz="4800" b="1" i="0" u="none" strike="noStrike" kern="0" cap="none" spc="0" normalizeH="0" baseline="0" noProof="0">
                <a:ln>
                  <a:noFill/>
                </a:ln>
                <a:solidFill>
                  <a:schemeClr val="dk2"/>
                </a:solidFill>
                <a:effectLst/>
                <a:uLnTx/>
                <a:uFillTx/>
                <a:latin typeface="Arial"/>
                <a:ea typeface="Arial"/>
                <a:cs typeface="Arial"/>
                <a:sym typeface="Arial"/>
              </a:rPr>
              <a:t>Finding a better way!</a:t>
            </a:r>
            <a:endParaRPr kumimoji="0" lang="en-US" sz="4800" b="1"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B08854AB-EFD9-4FE7-8E01-C2C0BD2CE314}"/>
              </a:ext>
            </a:extLst>
          </p:cNvPr>
          <p:cNvSpPr>
            <a:spLocks noGrp="1"/>
          </p:cNvSpPr>
          <p:nvPr>
            <p:ph type="body" idx="2"/>
          </p:nvPr>
        </p:nvSpPr>
        <p:spPr>
          <a:xfrm>
            <a:off x="454382" y="1602769"/>
            <a:ext cx="11252197" cy="4245398"/>
          </a:xfrm>
        </p:spPr>
        <p:txBody>
          <a:bodyPr/>
          <a:lstStyle/>
          <a:p>
            <a:pPr marL="0" indent="0">
              <a:buNone/>
            </a:pPr>
            <a:r>
              <a:rPr lang="en-US" sz="2400" dirty="0"/>
              <a:t>March 2021 OCLC SHARES town hall conversation:</a:t>
            </a:r>
          </a:p>
          <a:p>
            <a:pPr marL="0" indent="0">
              <a:buNone/>
            </a:pPr>
            <a:endParaRPr lang="en-US" sz="2400" dirty="0"/>
          </a:p>
          <a:p>
            <a:pPr marL="0" indent="0" algn="ctr">
              <a:buNone/>
            </a:pPr>
            <a:r>
              <a:rPr lang="en-US" sz="2400" b="1" dirty="0"/>
              <a:t>Let’s combine our expertise into</a:t>
            </a:r>
          </a:p>
          <a:p>
            <a:pPr marL="0" indent="0" algn="ctr">
              <a:buNone/>
            </a:pPr>
            <a:r>
              <a:rPr lang="en-US" b="1" dirty="0">
                <a:solidFill>
                  <a:srgbClr val="C00000"/>
                </a:solidFill>
              </a:rPr>
              <a:t>one crowd-sourced master list</a:t>
            </a:r>
            <a:r>
              <a:rPr lang="en-US" sz="2400" b="1" dirty="0"/>
              <a:t>	</a:t>
            </a:r>
          </a:p>
          <a:p>
            <a:pPr marL="0" indent="0" algn="ctr">
              <a:buNone/>
            </a:pPr>
            <a:r>
              <a:rPr lang="en-US" sz="2400" b="1" dirty="0"/>
              <a:t>for everyone to use! </a:t>
            </a:r>
          </a:p>
          <a:p>
            <a:pPr marL="0" indent="0">
              <a:buNone/>
            </a:pPr>
            <a:endParaRPr lang="en-US" sz="2400" dirty="0"/>
          </a:p>
          <a:p>
            <a:pPr marL="0" indent="0">
              <a:buNone/>
            </a:pPr>
            <a:r>
              <a:rPr lang="en-US" sz="2400" b="1" dirty="0"/>
              <a:t>Ohio State </a:t>
            </a:r>
            <a:r>
              <a:rPr lang="en-US" sz="2400" dirty="0"/>
              <a:t>and </a:t>
            </a:r>
            <a:r>
              <a:rPr lang="en-US" sz="2400" b="1" dirty="0"/>
              <a:t>Penn </a:t>
            </a:r>
            <a:r>
              <a:rPr lang="en-US" sz="2400" dirty="0"/>
              <a:t>agreed to seed the document.</a:t>
            </a:r>
          </a:p>
          <a:p>
            <a:pPr lvl="1"/>
            <a:r>
              <a:rPr lang="en-US" sz="2000" dirty="0"/>
              <a:t>OSU: We’ll start with our locally curated cheat sheet of known overseas lenders.</a:t>
            </a:r>
          </a:p>
          <a:p>
            <a:pPr lvl="1"/>
            <a:r>
              <a:rPr lang="en-US" sz="2000" dirty="0"/>
              <a:t>Penn:  Plus, let’s mine our </a:t>
            </a:r>
            <a:r>
              <a:rPr lang="en-US" sz="2000" dirty="0" err="1"/>
              <a:t>ILLiad</a:t>
            </a:r>
            <a:r>
              <a:rPr lang="en-US" sz="2000" dirty="0"/>
              <a:t> data for int’l requests we filled (System ID = OTH).</a:t>
            </a:r>
          </a:p>
          <a:p>
            <a:endParaRPr lang="en-US" dirty="0"/>
          </a:p>
        </p:txBody>
      </p:sp>
      <p:pic>
        <p:nvPicPr>
          <p:cNvPr id="4" name="Picture 3" descr="Illuminated light bulb">
            <a:extLst>
              <a:ext uri="{FF2B5EF4-FFF2-40B4-BE49-F238E27FC236}">
                <a16:creationId xmlns:a16="http://schemas.microsoft.com/office/drawing/2014/main" id="{CC5796CE-0A66-4891-879F-DC01FA2E9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421" y="354153"/>
            <a:ext cx="2141034" cy="2610023"/>
          </a:xfrm>
          <a:prstGeom prst="rect">
            <a:avLst/>
          </a:prstGeom>
        </p:spPr>
      </p:pic>
    </p:spTree>
    <p:extLst>
      <p:ext uri="{BB962C8B-B14F-4D97-AF65-F5344CB8AC3E}">
        <p14:creationId xmlns:p14="http://schemas.microsoft.com/office/powerpoint/2010/main" val="221693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E41C5D-72A7-4296-8B52-671248E07635}"/>
              </a:ext>
            </a:extLst>
          </p:cNvPr>
          <p:cNvSpPr>
            <a:spLocks noGrp="1"/>
          </p:cNvSpPr>
          <p:nvPr>
            <p:ph type="title" idx="4294967295"/>
          </p:nvPr>
        </p:nvSpPr>
        <p:spPr>
          <a:xfrm>
            <a:off x="454382" y="0"/>
            <a:ext cx="11252197" cy="116098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57200" marR="0" lvl="0" indent="-228600" algn="l" defTabSz="914400" rtl="0" eaLnBrk="1" fontAlgn="auto" latinLnBrk="0" hangingPunct="1">
              <a:lnSpc>
                <a:spcPct val="100000"/>
              </a:lnSpc>
              <a:spcBef>
                <a:spcPts val="960"/>
              </a:spcBef>
              <a:spcAft>
                <a:spcPts val="0"/>
              </a:spcAft>
              <a:buClr>
                <a:schemeClr val="dk2"/>
              </a:buClr>
              <a:buSzPts val="4800"/>
              <a:buFont typeface="Arial"/>
              <a:buNone/>
              <a:tabLst/>
              <a:defRPr/>
            </a:pPr>
            <a:r>
              <a:rPr kumimoji="0" lang="en-US" sz="4800" b="1" i="0" u="none" strike="noStrike" kern="0" cap="none" spc="0" normalizeH="0" baseline="0" noProof="0">
                <a:ln>
                  <a:noFill/>
                </a:ln>
                <a:solidFill>
                  <a:schemeClr val="dk2"/>
                </a:solidFill>
                <a:effectLst/>
                <a:uLnTx/>
                <a:uFillTx/>
                <a:latin typeface="Arial"/>
                <a:ea typeface="Arial"/>
                <a:cs typeface="Arial"/>
                <a:sym typeface="Arial"/>
              </a:rPr>
              <a:t>Creating the list</a:t>
            </a:r>
            <a:r>
              <a:rPr kumimoji="0" lang="en-US" sz="2800" b="1" i="0" u="none" strike="noStrike" kern="0" cap="none" spc="0" normalizeH="0" baseline="0" noProof="0">
                <a:ln>
                  <a:noFill/>
                </a:ln>
                <a:solidFill>
                  <a:schemeClr val="dk2"/>
                </a:solidFill>
                <a:effectLst/>
                <a:uLnTx/>
                <a:uFillTx/>
                <a:latin typeface="Arial"/>
                <a:ea typeface="Arial"/>
                <a:cs typeface="Arial"/>
                <a:sym typeface="Arial"/>
              </a:rPr>
              <a:t>		         </a:t>
            </a:r>
            <a:r>
              <a:rPr kumimoji="0" lang="en-US" sz="2400" b="0" i="0" u="none" strike="noStrike" kern="0" cap="none" spc="0" normalizeH="0" baseline="0" noProof="0">
                <a:ln>
                  <a:noFill/>
                </a:ln>
                <a:solidFill>
                  <a:schemeClr val="dk2"/>
                </a:solidFill>
                <a:effectLst/>
                <a:uLnTx/>
                <a:uFillTx/>
                <a:latin typeface="Arial Black" panose="020B0A04020102020204" pitchFamily="34" charset="0"/>
                <a:ea typeface="Arial"/>
                <a:cs typeface="Arial"/>
                <a:sym typeface="Arial"/>
              </a:rPr>
              <a:t>(</a:t>
            </a:r>
            <a:r>
              <a:rPr kumimoji="0" lang="en-US" sz="2400" b="0" i="0" u="sng" strike="noStrike" kern="0" cap="none" spc="0" normalizeH="0" baseline="0" noProof="0">
                <a:ln>
                  <a:noFill/>
                </a:ln>
                <a:solidFill>
                  <a:schemeClr val="dk2"/>
                </a:solidFill>
                <a:effectLst/>
                <a:uLnTx/>
                <a:uFillTx/>
                <a:latin typeface="Arial"/>
                <a:ea typeface="Arial"/>
                <a:cs typeface="Arial"/>
                <a:sym typeface="Arial"/>
                <a:hlinkClick r:id="rId3"/>
              </a:rPr>
              <a:t>https://bit.ly/3DvOJiK</a:t>
            </a:r>
            <a:r>
              <a:rPr kumimoji="0" lang="en-US" sz="2400" b="0" i="0" u="none" strike="noStrike" kern="0" cap="none" spc="0" normalizeH="0" baseline="0" noProof="0">
                <a:ln>
                  <a:noFill/>
                </a:ln>
                <a:solidFill>
                  <a:schemeClr val="dk2"/>
                </a:solidFill>
                <a:effectLst/>
                <a:uLnTx/>
                <a:uFillTx/>
                <a:latin typeface="Arial Black" panose="020B0A04020102020204" pitchFamily="34" charset="0"/>
                <a:ea typeface="Arial"/>
                <a:cs typeface="Arial"/>
                <a:sym typeface="Arial"/>
              </a:rPr>
              <a:t>)</a:t>
            </a:r>
            <a:endParaRPr kumimoji="0" lang="en-US" sz="4800" b="0"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3EDC36D-B9E1-4093-A4A3-3E9C83CBB57B}"/>
              </a:ext>
            </a:extLst>
          </p:cNvPr>
          <p:cNvSpPr>
            <a:spLocks noGrp="1"/>
          </p:cNvSpPr>
          <p:nvPr>
            <p:ph type="body" idx="2"/>
          </p:nvPr>
        </p:nvSpPr>
        <p:spPr>
          <a:xfrm>
            <a:off x="454382" y="955497"/>
            <a:ext cx="11252197" cy="4892671"/>
          </a:xfrm>
        </p:spPr>
        <p:txBody>
          <a:bodyPr/>
          <a:lstStyle/>
          <a:p>
            <a:pPr marL="285750" indent="-285750">
              <a:buFont typeface="Arial" panose="020B0604020202020204" pitchFamily="34" charset="0"/>
              <a:buChar char="•"/>
            </a:pPr>
            <a:r>
              <a:rPr lang="en-US" sz="2000" dirty="0"/>
              <a:t>Populated a Google spreadsheet for ease of access and managing view/edit rights</a:t>
            </a:r>
          </a:p>
          <a:p>
            <a:pPr marL="285750" indent="-285750">
              <a:buFont typeface="Arial" panose="020B0604020202020204" pitchFamily="34" charset="0"/>
              <a:buChar char="•"/>
            </a:pPr>
            <a:r>
              <a:rPr lang="en-US" sz="2000" dirty="0"/>
              <a:t>Determining information fields that would be useful and easy to maintain</a:t>
            </a:r>
          </a:p>
          <a:p>
            <a:pPr marL="285750" indent="-285750">
              <a:buFont typeface="Arial" panose="020B0604020202020204" pitchFamily="34" charset="0"/>
              <a:buChar char="•"/>
            </a:pPr>
            <a:r>
              <a:rPr lang="en-US" sz="2000" dirty="0"/>
              <a:t>Determining order of fields, formatting, language for library names, and country name</a:t>
            </a:r>
          </a:p>
          <a:p>
            <a:pPr marL="285750" indent="-285750">
              <a:buFont typeface="Arial" panose="020B0604020202020204" pitchFamily="34" charset="0"/>
              <a:buChar char="•"/>
            </a:pPr>
            <a:r>
              <a:rPr lang="en-US" sz="2000" dirty="0"/>
              <a:t>Deduping OSU and Penn entries</a:t>
            </a:r>
          </a:p>
          <a:p>
            <a:pPr marL="285750" indent="-285750">
              <a:buFont typeface="Arial" panose="020B0604020202020204" pitchFamily="34" charset="0"/>
              <a:buChar char="•"/>
            </a:pPr>
            <a:r>
              <a:rPr lang="en-US" sz="2000" dirty="0"/>
              <a:t>Data clean-up and inserting links </a:t>
            </a:r>
          </a:p>
          <a:p>
            <a:endParaRPr lang="en-US" dirty="0"/>
          </a:p>
        </p:txBody>
      </p:sp>
      <p:pic>
        <p:nvPicPr>
          <p:cNvPr id="4" name="Content Placeholder 1" descr="International ILL Toolkit screenshot">
            <a:extLst>
              <a:ext uri="{FF2B5EF4-FFF2-40B4-BE49-F238E27FC236}">
                <a16:creationId xmlns:a16="http://schemas.microsoft.com/office/drawing/2014/main" id="{94B07419-6E8B-4FF7-953F-0EF4C6CA0746}"/>
              </a:ext>
            </a:extLst>
          </p:cNvPr>
          <p:cNvPicPr>
            <a:picLocks noChangeAspect="1"/>
          </p:cNvPicPr>
          <p:nvPr/>
        </p:nvPicPr>
        <p:blipFill rotWithShape="1">
          <a:blip r:embed="rId4"/>
          <a:srcRect t="35420"/>
          <a:stretch/>
        </p:blipFill>
        <p:spPr>
          <a:xfrm>
            <a:off x="-1" y="3061699"/>
            <a:ext cx="12235491" cy="3297991"/>
          </a:xfrm>
          <a:prstGeom prst="rect">
            <a:avLst/>
          </a:prstGeom>
          <a:noFill/>
          <a:ln>
            <a:noFill/>
          </a:ln>
        </p:spPr>
      </p:pic>
    </p:spTree>
    <p:extLst>
      <p:ext uri="{BB962C8B-B14F-4D97-AF65-F5344CB8AC3E}">
        <p14:creationId xmlns:p14="http://schemas.microsoft.com/office/powerpoint/2010/main" val="185175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9" ma:contentTypeDescription="Create a new document." ma:contentTypeScope="" ma:versionID="374931e86d7aca1bb51bb46fd824b7e6">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ca6083b6241f12f6e4a0a2970e6d29c7"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109E5-1748-48C1-864D-A4B7A181A8CF}">
  <ds:schemaRefs>
    <ds:schemaRef ds:uri="Microsoft.SharePoint.Taxonomy.ContentTypeSync"/>
  </ds:schemaRefs>
</ds:datastoreItem>
</file>

<file path=customXml/itemProps2.xml><?xml version="1.0" encoding="utf-8"?>
<ds:datastoreItem xmlns:ds="http://schemas.openxmlformats.org/officeDocument/2006/customXml" ds:itemID="{D6E2314D-4376-40AE-A555-4F8CC49F0F34}">
  <ds:schemaRefs>
    <ds:schemaRef ds:uri="http://schemas.microsoft.com/sharepoint/v3/contenttype/forms"/>
  </ds:schemaRefs>
</ds:datastoreItem>
</file>

<file path=customXml/itemProps3.xml><?xml version="1.0" encoding="utf-8"?>
<ds:datastoreItem xmlns:ds="http://schemas.openxmlformats.org/officeDocument/2006/customXml" ds:itemID="{32054700-1AA6-459C-87B2-003B58E44E66}">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974B539E-A3C5-40C5-8BC3-33712E7E5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3717</TotalTime>
  <Words>7952</Words>
  <Application>Microsoft Office PowerPoint</Application>
  <PresentationFormat>Widescreen</PresentationFormat>
  <Paragraphs>385</Paragraphs>
  <Slides>45</Slides>
  <Notes>45</Notes>
  <HiddenSlides>0</HiddenSlides>
  <MMClips>0</MMClips>
  <ScaleCrop>false</ScaleCrop>
  <HeadingPairs>
    <vt:vector size="4" baseType="variant">
      <vt:variant>
        <vt:lpstr>Theme</vt:lpstr>
      </vt:variant>
      <vt:variant>
        <vt:i4>7</vt:i4>
      </vt:variant>
      <vt:variant>
        <vt:lpstr>Slide Titles</vt:lpstr>
      </vt:variant>
      <vt:variant>
        <vt:i4>45</vt:i4>
      </vt:variant>
    </vt:vector>
  </HeadingPairs>
  <TitlesOfParts>
    <vt:vector size="52" baseType="lpstr">
      <vt:lpstr>Nonconfidential</vt:lpstr>
      <vt:lpstr>2_Nonconfidential</vt:lpstr>
      <vt:lpstr>1_Nonconfidential</vt:lpstr>
      <vt:lpstr>Nonconfidential</vt:lpstr>
      <vt:lpstr>Confidential</vt:lpstr>
      <vt:lpstr>Office Theme</vt:lpstr>
      <vt:lpstr>1_Nonconfidential</vt:lpstr>
      <vt:lpstr>The International ILL Toolkit: a crowd-sourced tool for global resource sharing</vt:lpstr>
      <vt:lpstr>Introductions</vt:lpstr>
      <vt:lpstr>Agenda</vt:lpstr>
      <vt:lpstr>Past</vt:lpstr>
      <vt:lpstr>Familiar scenarios</vt:lpstr>
      <vt:lpstr>Problem: how to find internationsl lenders</vt:lpstr>
      <vt:lpstr>Traditional solutions</vt:lpstr>
      <vt:lpstr>Finding a better way!</vt:lpstr>
      <vt:lpstr>Creating the list           (https://bit.ly/3DvOJiK)</vt:lpstr>
      <vt:lpstr>Conferring with experts to lend a hand</vt:lpstr>
      <vt:lpstr>PRESENT</vt:lpstr>
      <vt:lpstr>Four Factor Index</vt:lpstr>
      <vt:lpstr>Front Page News</vt:lpstr>
      <vt:lpstr>Order of the Day</vt:lpstr>
      <vt:lpstr>Symbol Hunting</vt:lpstr>
      <vt:lpstr>Highlights (highlighted)</vt:lpstr>
      <vt:lpstr>Online (Clickable!) Links</vt:lpstr>
      <vt:lpstr>Requesting, Payment, and Delivery</vt:lpstr>
      <vt:lpstr>Adding to the Toolkit</vt:lpstr>
      <vt:lpstr>Submission Forms </vt:lpstr>
      <vt:lpstr>United States of America Lenders</vt:lpstr>
      <vt:lpstr>Tips and Tricks (are Treats)</vt:lpstr>
      <vt:lpstr>More Tips, More Treats</vt:lpstr>
      <vt:lpstr>Request Templates</vt:lpstr>
      <vt:lpstr>Templates too</vt:lpstr>
      <vt:lpstr>FUTURE</vt:lpstr>
      <vt:lpstr>Looking ahead</vt:lpstr>
      <vt:lpstr>Accessibility</vt:lpstr>
      <vt:lpstr>Accessibility support in Google Sheets</vt:lpstr>
      <vt:lpstr>Accessibility support in Google Sheets </vt:lpstr>
      <vt:lpstr>Accessibility support in Google Sheets 2 </vt:lpstr>
      <vt:lpstr>Accessibility support in Google Sheets 3</vt:lpstr>
      <vt:lpstr>Accessibility support in Google Sheets 4</vt:lpstr>
      <vt:lpstr>Accessibility check in MS Excel</vt:lpstr>
      <vt:lpstr>Accessibility check in MS Excel 2</vt:lpstr>
      <vt:lpstr>Accessibility check in MS Excel 3</vt:lpstr>
      <vt:lpstr>Accessibility check in MS Excel 4</vt:lpstr>
      <vt:lpstr>Accessibility check in MS Excel 5</vt:lpstr>
      <vt:lpstr>Accessibility check in MS Excel 6</vt:lpstr>
      <vt:lpstr>Accessibility check in MS Excel 7</vt:lpstr>
      <vt:lpstr>Sustainability</vt:lpstr>
      <vt:lpstr>Let’s have more conversation</vt:lpstr>
      <vt:lpstr>International ILL Toolkit https://bit.ly/3DvOJiK </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Massie,Dennis</dc:creator>
  <cp:lastModifiedBy>Massie,Dennis</cp:lastModifiedBy>
  <cp:revision>29</cp:revision>
  <dcterms:created xsi:type="dcterms:W3CDTF">2021-08-24T14:35:15Z</dcterms:created>
  <dcterms:modified xsi:type="dcterms:W3CDTF">2022-03-02T14:39:53Z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