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48" r:id="rId6"/>
    <p:sldMasterId id="2147483675" r:id="rId7"/>
    <p:sldMasterId id="2147483687" r:id="rId8"/>
  </p:sldMasterIdLst>
  <p:notesMasterIdLst>
    <p:notesMasterId r:id="rId60"/>
  </p:notesMasterIdLst>
  <p:handoutMasterIdLst>
    <p:handoutMasterId r:id="rId61"/>
  </p:handoutMasterIdLst>
  <p:sldIdLst>
    <p:sldId id="265" r:id="rId9"/>
    <p:sldId id="320" r:id="rId10"/>
    <p:sldId id="1001" r:id="rId11"/>
    <p:sldId id="329" r:id="rId12"/>
    <p:sldId id="321" r:id="rId13"/>
    <p:sldId id="333" r:id="rId14"/>
    <p:sldId id="311" r:id="rId15"/>
    <p:sldId id="312" r:id="rId16"/>
    <p:sldId id="1003" r:id="rId17"/>
    <p:sldId id="332" r:id="rId18"/>
    <p:sldId id="308" r:id="rId19"/>
    <p:sldId id="309" r:id="rId20"/>
    <p:sldId id="310" r:id="rId21"/>
    <p:sldId id="284" r:id="rId22"/>
    <p:sldId id="295" r:id="rId23"/>
    <p:sldId id="277" r:id="rId24"/>
    <p:sldId id="314" r:id="rId25"/>
    <p:sldId id="324" r:id="rId26"/>
    <p:sldId id="634" r:id="rId27"/>
    <p:sldId id="301" r:id="rId28"/>
    <p:sldId id="315" r:id="rId29"/>
    <p:sldId id="337" r:id="rId30"/>
    <p:sldId id="325" r:id="rId31"/>
    <p:sldId id="336" r:id="rId32"/>
    <p:sldId id="326" r:id="rId33"/>
    <p:sldId id="327" r:id="rId34"/>
    <p:sldId id="1004" r:id="rId35"/>
    <p:sldId id="302" r:id="rId36"/>
    <p:sldId id="334" r:id="rId37"/>
    <p:sldId id="313" r:id="rId38"/>
    <p:sldId id="331" r:id="rId39"/>
    <p:sldId id="317" r:id="rId40"/>
    <p:sldId id="341" r:id="rId41"/>
    <p:sldId id="342" r:id="rId42"/>
    <p:sldId id="615" r:id="rId43"/>
    <p:sldId id="296" r:id="rId44"/>
    <p:sldId id="303" r:id="rId45"/>
    <p:sldId id="622" r:id="rId46"/>
    <p:sldId id="997" r:id="rId47"/>
    <p:sldId id="990" r:id="rId48"/>
    <p:sldId id="998" r:id="rId49"/>
    <p:sldId id="992" r:id="rId50"/>
    <p:sldId id="999" r:id="rId51"/>
    <p:sldId id="275" r:id="rId52"/>
    <p:sldId id="996" r:id="rId53"/>
    <p:sldId id="1000" r:id="rId54"/>
    <p:sldId id="994" r:id="rId55"/>
    <p:sldId id="995" r:id="rId56"/>
    <p:sldId id="330" r:id="rId57"/>
    <p:sldId id="292" r:id="rId58"/>
    <p:sldId id="299" r:id="rId59"/>
  </p:sldIdLst>
  <p:sldSz cx="9144000" cy="5143500" type="screen16x9"/>
  <p:notesSz cx="9290050" cy="7004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2D050"/>
    <a:srgbClr val="DE6126"/>
    <a:srgbClr val="F8F8F8"/>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7" autoAdjust="0"/>
    <p:restoredTop sz="64193" autoAdjust="0"/>
  </p:normalViewPr>
  <p:slideViewPr>
    <p:cSldViewPr snapToGrid="0" snapToObjects="1">
      <p:cViewPr varScale="1">
        <p:scale>
          <a:sx n="96" d="100"/>
          <a:sy n="96" d="100"/>
        </p:scale>
        <p:origin x="1830" y="84"/>
      </p:cViewPr>
      <p:guideLst>
        <p:guide orient="horz" pos="1808"/>
        <p:guide pos="557"/>
      </p:guideLst>
    </p:cSldViewPr>
  </p:slideViewPr>
  <p:outlineViewPr>
    <p:cViewPr>
      <p:scale>
        <a:sx n="33" d="100"/>
        <a:sy n="33" d="100"/>
      </p:scale>
      <p:origin x="0" y="-876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12" d="100"/>
          <a:sy n="112" d="100"/>
        </p:scale>
        <p:origin x="244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diagrams/_rels/data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_rels/drawing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9165D8-0AEC-48C8-8BE1-4DB57AA1095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0366F2F-EC43-4AD9-B7F6-09378A1F0712}">
      <dgm:prSet/>
      <dgm:spPr/>
      <dgm:t>
        <a:bodyPr/>
        <a:lstStyle/>
        <a:p>
          <a:r>
            <a:rPr lang="en-US" baseline="0" dirty="0"/>
            <a:t>Identify and share knowledge and resources that will help public libraries and community partners develop effective strategies to address substance misuse</a:t>
          </a:r>
          <a:endParaRPr lang="en-US" dirty="0"/>
        </a:p>
      </dgm:t>
    </dgm:pt>
    <dgm:pt modelId="{36463320-AE12-4FCD-8190-C4324CBFDC89}" type="parTrans" cxnId="{4445CF39-452A-4041-BEA3-D1A54014AE78}">
      <dgm:prSet/>
      <dgm:spPr/>
      <dgm:t>
        <a:bodyPr/>
        <a:lstStyle/>
        <a:p>
          <a:endParaRPr lang="en-US"/>
        </a:p>
      </dgm:t>
    </dgm:pt>
    <dgm:pt modelId="{8256CCBA-FC2E-4DAB-93FA-9CA1273EE8B1}" type="sibTrans" cxnId="{4445CF39-452A-4041-BEA3-D1A54014AE78}">
      <dgm:prSet/>
      <dgm:spPr/>
      <dgm:t>
        <a:bodyPr/>
        <a:lstStyle/>
        <a:p>
          <a:endParaRPr lang="en-US"/>
        </a:p>
      </dgm:t>
    </dgm:pt>
    <dgm:pt modelId="{004EA8DA-0E7A-4993-A89C-F66182EBCA82}" type="pres">
      <dgm:prSet presAssocID="{AE9165D8-0AEC-48C8-8BE1-4DB57AA10951}" presName="linear" presStyleCnt="0">
        <dgm:presLayoutVars>
          <dgm:animLvl val="lvl"/>
          <dgm:resizeHandles val="exact"/>
        </dgm:presLayoutVars>
      </dgm:prSet>
      <dgm:spPr/>
    </dgm:pt>
    <dgm:pt modelId="{228B5CA6-ED1F-4421-A2E6-FB5077B08276}" type="pres">
      <dgm:prSet presAssocID="{A0366F2F-EC43-4AD9-B7F6-09378A1F0712}" presName="parentText" presStyleLbl="node1" presStyleIdx="0" presStyleCnt="1">
        <dgm:presLayoutVars>
          <dgm:chMax val="0"/>
          <dgm:bulletEnabled val="1"/>
        </dgm:presLayoutVars>
      </dgm:prSet>
      <dgm:spPr/>
    </dgm:pt>
  </dgm:ptLst>
  <dgm:cxnLst>
    <dgm:cxn modelId="{B7D87D00-0A13-43C3-BBF2-337B9B91D2F9}" type="presOf" srcId="{AE9165D8-0AEC-48C8-8BE1-4DB57AA10951}" destId="{004EA8DA-0E7A-4993-A89C-F66182EBCA82}" srcOrd="0" destOrd="0" presId="urn:microsoft.com/office/officeart/2005/8/layout/vList2"/>
    <dgm:cxn modelId="{4445CF39-452A-4041-BEA3-D1A54014AE78}" srcId="{AE9165D8-0AEC-48C8-8BE1-4DB57AA10951}" destId="{A0366F2F-EC43-4AD9-B7F6-09378A1F0712}" srcOrd="0" destOrd="0" parTransId="{36463320-AE12-4FCD-8190-C4324CBFDC89}" sibTransId="{8256CCBA-FC2E-4DAB-93FA-9CA1273EE8B1}"/>
    <dgm:cxn modelId="{23B5753C-7622-4FD0-94C8-BAA56FE5281A}" type="presOf" srcId="{A0366F2F-EC43-4AD9-B7F6-09378A1F0712}" destId="{228B5CA6-ED1F-4421-A2E6-FB5077B08276}" srcOrd="0" destOrd="0" presId="urn:microsoft.com/office/officeart/2005/8/layout/vList2"/>
    <dgm:cxn modelId="{AD74A805-DB64-420E-9ED4-1A3C9447877E}" type="presParOf" srcId="{004EA8DA-0E7A-4993-A89C-F66182EBCA82}" destId="{228B5CA6-ED1F-4421-A2E6-FB5077B0827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50BA63-DA9C-4724-B6B4-1BC4B01FEE8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2115D6A-060F-4E9F-ABF5-9015BA7A4703}">
      <dgm:prSet custT="1"/>
      <dgm:spPr>
        <a:solidFill>
          <a:schemeClr val="accent4"/>
        </a:solidFill>
      </dgm:spPr>
      <dgm:t>
        <a:bodyPr/>
        <a:lstStyle/>
        <a:p>
          <a:r>
            <a:rPr lang="en-US" sz="3600" baseline="0" dirty="0"/>
            <a:t>Raise awareness among other sectors that libraries, in their role as community anchors, make powerful partners</a:t>
          </a:r>
          <a:endParaRPr lang="en-US" sz="3600" dirty="0"/>
        </a:p>
      </dgm:t>
    </dgm:pt>
    <dgm:pt modelId="{1DFD7A77-3C23-49D5-A0E9-EBB5A0524AEF}" type="parTrans" cxnId="{FCDB4F48-A06C-41E4-A175-80089B44338A}">
      <dgm:prSet/>
      <dgm:spPr/>
      <dgm:t>
        <a:bodyPr/>
        <a:lstStyle/>
        <a:p>
          <a:endParaRPr lang="en-US"/>
        </a:p>
      </dgm:t>
    </dgm:pt>
    <dgm:pt modelId="{D70A27F0-9807-493A-9123-080856360ED9}" type="sibTrans" cxnId="{FCDB4F48-A06C-41E4-A175-80089B44338A}">
      <dgm:prSet/>
      <dgm:spPr/>
      <dgm:t>
        <a:bodyPr/>
        <a:lstStyle/>
        <a:p>
          <a:endParaRPr lang="en-US"/>
        </a:p>
      </dgm:t>
    </dgm:pt>
    <dgm:pt modelId="{67D3025A-63E6-4FC2-BAA6-87063154D9F0}" type="pres">
      <dgm:prSet presAssocID="{2F50BA63-DA9C-4724-B6B4-1BC4B01FEE87}" presName="linear" presStyleCnt="0">
        <dgm:presLayoutVars>
          <dgm:animLvl val="lvl"/>
          <dgm:resizeHandles val="exact"/>
        </dgm:presLayoutVars>
      </dgm:prSet>
      <dgm:spPr/>
    </dgm:pt>
    <dgm:pt modelId="{80A61C84-7766-4141-8599-F7AE0B03A622}" type="pres">
      <dgm:prSet presAssocID="{02115D6A-060F-4E9F-ABF5-9015BA7A4703}" presName="parentText" presStyleLbl="node1" presStyleIdx="0" presStyleCnt="1" custLinFactNeighborX="-138" custLinFactNeighborY="-23676">
        <dgm:presLayoutVars>
          <dgm:chMax val="0"/>
          <dgm:bulletEnabled val="1"/>
        </dgm:presLayoutVars>
      </dgm:prSet>
      <dgm:spPr/>
    </dgm:pt>
  </dgm:ptLst>
  <dgm:cxnLst>
    <dgm:cxn modelId="{FCDB4F48-A06C-41E4-A175-80089B44338A}" srcId="{2F50BA63-DA9C-4724-B6B4-1BC4B01FEE87}" destId="{02115D6A-060F-4E9F-ABF5-9015BA7A4703}" srcOrd="0" destOrd="0" parTransId="{1DFD7A77-3C23-49D5-A0E9-EBB5A0524AEF}" sibTransId="{D70A27F0-9807-493A-9123-080856360ED9}"/>
    <dgm:cxn modelId="{0A51B477-F444-4B56-855D-C24478F7CE99}" type="presOf" srcId="{02115D6A-060F-4E9F-ABF5-9015BA7A4703}" destId="{80A61C84-7766-4141-8599-F7AE0B03A622}" srcOrd="0" destOrd="0" presId="urn:microsoft.com/office/officeart/2005/8/layout/vList2"/>
    <dgm:cxn modelId="{4071DCC2-CB50-4003-8354-3775A9568FF8}" type="presOf" srcId="{2F50BA63-DA9C-4724-B6B4-1BC4B01FEE87}" destId="{67D3025A-63E6-4FC2-BAA6-87063154D9F0}" srcOrd="0" destOrd="0" presId="urn:microsoft.com/office/officeart/2005/8/layout/vList2"/>
    <dgm:cxn modelId="{AB581A76-30D5-411B-AA78-797CF3989516}" type="presParOf" srcId="{67D3025A-63E6-4FC2-BAA6-87063154D9F0}" destId="{80A61C84-7766-4141-8599-F7AE0B03A62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92ADD8-D8F7-4C0C-814D-AA2D86BC37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CE84DDB-0B34-476B-8ACF-BDAF8258DCB5}">
      <dgm:prSet custT="1"/>
      <dgm:spPr>
        <a:solidFill>
          <a:schemeClr val="accent3"/>
        </a:solidFill>
      </dgm:spPr>
      <dgm:t>
        <a:bodyPr/>
        <a:lstStyle/>
        <a:p>
          <a:r>
            <a:rPr lang="en-US" sz="3600" baseline="0" dirty="0"/>
            <a:t>Shift traditional systems of practice that result in siloed efforts and limited impact</a:t>
          </a:r>
          <a:endParaRPr lang="en-US" sz="3600" dirty="0"/>
        </a:p>
      </dgm:t>
    </dgm:pt>
    <dgm:pt modelId="{7A1AE7AA-7815-462E-B9D5-E4F0D1EC9F52}" type="parTrans" cxnId="{3DEA29BB-2662-4086-B536-73AF84615F53}">
      <dgm:prSet/>
      <dgm:spPr/>
      <dgm:t>
        <a:bodyPr/>
        <a:lstStyle/>
        <a:p>
          <a:endParaRPr lang="en-US"/>
        </a:p>
      </dgm:t>
    </dgm:pt>
    <dgm:pt modelId="{50E59398-24C0-489F-BA7D-10E51D304B6C}" type="sibTrans" cxnId="{3DEA29BB-2662-4086-B536-73AF84615F53}">
      <dgm:prSet/>
      <dgm:spPr/>
      <dgm:t>
        <a:bodyPr/>
        <a:lstStyle/>
        <a:p>
          <a:endParaRPr lang="en-US"/>
        </a:p>
      </dgm:t>
    </dgm:pt>
    <dgm:pt modelId="{1C55C1D2-F8F4-4AAC-9AA2-2C550B41ED87}" type="pres">
      <dgm:prSet presAssocID="{B892ADD8-D8F7-4C0C-814D-AA2D86BC3787}" presName="linear" presStyleCnt="0">
        <dgm:presLayoutVars>
          <dgm:animLvl val="lvl"/>
          <dgm:resizeHandles val="exact"/>
        </dgm:presLayoutVars>
      </dgm:prSet>
      <dgm:spPr/>
    </dgm:pt>
    <dgm:pt modelId="{B7F0BC6F-FE91-4AEA-8DB5-906C11675E9A}" type="pres">
      <dgm:prSet presAssocID="{9CE84DDB-0B34-476B-8ACF-BDAF8258DCB5}" presName="parentText" presStyleLbl="node1" presStyleIdx="0" presStyleCnt="1" custScaleY="461251" custLinFactNeighborX="138" custLinFactNeighborY="-88209">
        <dgm:presLayoutVars>
          <dgm:chMax val="0"/>
          <dgm:bulletEnabled val="1"/>
        </dgm:presLayoutVars>
      </dgm:prSet>
      <dgm:spPr/>
    </dgm:pt>
  </dgm:ptLst>
  <dgm:cxnLst>
    <dgm:cxn modelId="{3DEA29BB-2662-4086-B536-73AF84615F53}" srcId="{B892ADD8-D8F7-4C0C-814D-AA2D86BC3787}" destId="{9CE84DDB-0B34-476B-8ACF-BDAF8258DCB5}" srcOrd="0" destOrd="0" parTransId="{7A1AE7AA-7815-462E-B9D5-E4F0D1EC9F52}" sibTransId="{50E59398-24C0-489F-BA7D-10E51D304B6C}"/>
    <dgm:cxn modelId="{511CC8DC-E985-4BDE-8C67-11D2F638796D}" type="presOf" srcId="{B892ADD8-D8F7-4C0C-814D-AA2D86BC3787}" destId="{1C55C1D2-F8F4-4AAC-9AA2-2C550B41ED87}" srcOrd="0" destOrd="0" presId="urn:microsoft.com/office/officeart/2005/8/layout/vList2"/>
    <dgm:cxn modelId="{3EF5D4E4-4DD4-431A-855A-DBCE103566D1}" type="presOf" srcId="{9CE84DDB-0B34-476B-8ACF-BDAF8258DCB5}" destId="{B7F0BC6F-FE91-4AEA-8DB5-906C11675E9A}" srcOrd="0" destOrd="0" presId="urn:microsoft.com/office/officeart/2005/8/layout/vList2"/>
    <dgm:cxn modelId="{87FB79B3-6D77-42CB-976F-3863F1D1DE8F}" type="presParOf" srcId="{1C55C1D2-F8F4-4AAC-9AA2-2C550B41ED87}" destId="{B7F0BC6F-FE91-4AEA-8DB5-906C11675E9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A233CB-C16E-41E3-A720-E877A694DF7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56CB778-6016-4945-B33C-E3675D1CF240}">
      <dgm:prSet/>
      <dgm:spPr/>
      <dgm:t>
        <a:bodyPr/>
        <a:lstStyle/>
        <a:p>
          <a:r>
            <a:rPr lang="en-US" baseline="0" dirty="0"/>
            <a:t>Case study research in eight libraries (Sept 2018 – August 2019)</a:t>
          </a:r>
          <a:endParaRPr lang="en-US" dirty="0"/>
        </a:p>
      </dgm:t>
    </dgm:pt>
    <dgm:pt modelId="{AE860CB6-DD5D-443C-8F43-A965164D9C18}" type="parTrans" cxnId="{341D00F6-D50A-4C36-BBF2-2E9AADF3F582}">
      <dgm:prSet/>
      <dgm:spPr/>
      <dgm:t>
        <a:bodyPr/>
        <a:lstStyle/>
        <a:p>
          <a:endParaRPr lang="en-US"/>
        </a:p>
      </dgm:t>
    </dgm:pt>
    <dgm:pt modelId="{0BF77720-5D9B-4AB6-A378-4C1C99405CC2}" type="sibTrans" cxnId="{341D00F6-D50A-4C36-BBF2-2E9AADF3F582}">
      <dgm:prSet/>
      <dgm:spPr/>
      <dgm:t>
        <a:bodyPr/>
        <a:lstStyle/>
        <a:p>
          <a:endParaRPr lang="en-US"/>
        </a:p>
      </dgm:t>
    </dgm:pt>
    <dgm:pt modelId="{1479C3D2-6FDD-4B70-B1E3-72D58BD32C3F}">
      <dgm:prSet/>
      <dgm:spPr/>
      <dgm:t>
        <a:bodyPr/>
        <a:lstStyle/>
        <a:p>
          <a:r>
            <a:rPr lang="en-US" baseline="0" dirty="0"/>
            <a:t>Cross-sector discussions (August – October 2019)</a:t>
          </a:r>
          <a:endParaRPr lang="en-US" dirty="0"/>
        </a:p>
      </dgm:t>
    </dgm:pt>
    <dgm:pt modelId="{8C028E4B-3140-4ED3-857A-B1241AE3F064}" type="parTrans" cxnId="{90B95123-821F-4EAD-AA3B-5FA9A0CE6790}">
      <dgm:prSet/>
      <dgm:spPr/>
      <dgm:t>
        <a:bodyPr/>
        <a:lstStyle/>
        <a:p>
          <a:endParaRPr lang="en-US"/>
        </a:p>
      </dgm:t>
    </dgm:pt>
    <dgm:pt modelId="{FDCE767B-7716-49AF-B85E-926E580B7DF6}" type="sibTrans" cxnId="{90B95123-821F-4EAD-AA3B-5FA9A0CE6790}">
      <dgm:prSet/>
      <dgm:spPr/>
      <dgm:t>
        <a:bodyPr/>
        <a:lstStyle/>
        <a:p>
          <a:endParaRPr lang="en-US"/>
        </a:p>
      </dgm:t>
    </dgm:pt>
    <dgm:pt modelId="{17D93BBB-8723-4DC4-8825-DEC41ACC6A3B}">
      <dgm:prSet/>
      <dgm:spPr/>
      <dgm:t>
        <a:bodyPr/>
        <a:lstStyle/>
        <a:p>
          <a:r>
            <a:rPr lang="en-US" baseline="0" dirty="0"/>
            <a:t>Call-to-action white paper (Sept 2019 – March 2020)</a:t>
          </a:r>
          <a:endParaRPr lang="en-US" dirty="0"/>
        </a:p>
      </dgm:t>
    </dgm:pt>
    <dgm:pt modelId="{C58BB102-35CB-4807-A9C5-16496C07C248}" type="parTrans" cxnId="{81A9DBFC-F181-4603-9F76-ADE31418587B}">
      <dgm:prSet/>
      <dgm:spPr/>
      <dgm:t>
        <a:bodyPr/>
        <a:lstStyle/>
        <a:p>
          <a:endParaRPr lang="en-US"/>
        </a:p>
      </dgm:t>
    </dgm:pt>
    <dgm:pt modelId="{9489272D-1406-4DE1-8A6C-B1C95CA95BE9}" type="sibTrans" cxnId="{81A9DBFC-F181-4603-9F76-ADE31418587B}">
      <dgm:prSet/>
      <dgm:spPr/>
      <dgm:t>
        <a:bodyPr/>
        <a:lstStyle/>
        <a:p>
          <a:endParaRPr lang="en-US"/>
        </a:p>
      </dgm:t>
    </dgm:pt>
    <dgm:pt modelId="{6DD593E0-4EA6-4C74-A9EF-83ADCBAF2ED6}">
      <dgm:prSet/>
      <dgm:spPr/>
      <dgm:t>
        <a:bodyPr/>
        <a:lstStyle/>
        <a:p>
          <a:r>
            <a:rPr lang="en-US" baseline="0" dirty="0"/>
            <a:t>Dissemination to the field (Sep 2018 – ongoing)</a:t>
          </a:r>
          <a:endParaRPr lang="en-US" dirty="0"/>
        </a:p>
      </dgm:t>
    </dgm:pt>
    <dgm:pt modelId="{CE371360-99F0-4EAE-A1BC-7DCB55BCB9F5}" type="parTrans" cxnId="{36841631-F9B5-4CED-AD6A-DD148187E2FF}">
      <dgm:prSet/>
      <dgm:spPr/>
      <dgm:t>
        <a:bodyPr/>
        <a:lstStyle/>
        <a:p>
          <a:endParaRPr lang="en-US"/>
        </a:p>
      </dgm:t>
    </dgm:pt>
    <dgm:pt modelId="{0B4B5DB4-6BAF-43CA-A7C5-A5045D5A9857}" type="sibTrans" cxnId="{36841631-F9B5-4CED-AD6A-DD148187E2FF}">
      <dgm:prSet/>
      <dgm:spPr/>
      <dgm:t>
        <a:bodyPr/>
        <a:lstStyle/>
        <a:p>
          <a:endParaRPr lang="en-US"/>
        </a:p>
      </dgm:t>
    </dgm:pt>
    <dgm:pt modelId="{20B00C49-511A-44C2-B58B-6CADD463991F}" type="pres">
      <dgm:prSet presAssocID="{1BA233CB-C16E-41E3-A720-E877A694DF7C}" presName="linear" presStyleCnt="0">
        <dgm:presLayoutVars>
          <dgm:animLvl val="lvl"/>
          <dgm:resizeHandles val="exact"/>
        </dgm:presLayoutVars>
      </dgm:prSet>
      <dgm:spPr/>
    </dgm:pt>
    <dgm:pt modelId="{74E287AE-4DF6-48AC-8928-4527A86E77ED}" type="pres">
      <dgm:prSet presAssocID="{F56CB778-6016-4945-B33C-E3675D1CF240}" presName="parentText" presStyleLbl="node1" presStyleIdx="0" presStyleCnt="4">
        <dgm:presLayoutVars>
          <dgm:chMax val="0"/>
          <dgm:bulletEnabled val="1"/>
        </dgm:presLayoutVars>
      </dgm:prSet>
      <dgm:spPr/>
    </dgm:pt>
    <dgm:pt modelId="{DF6F77F1-F7AF-4CB3-A3EE-932AC63C8D13}" type="pres">
      <dgm:prSet presAssocID="{0BF77720-5D9B-4AB6-A378-4C1C99405CC2}" presName="spacer" presStyleCnt="0"/>
      <dgm:spPr/>
    </dgm:pt>
    <dgm:pt modelId="{4D4DF526-8178-4A9F-858E-90F3396C9714}" type="pres">
      <dgm:prSet presAssocID="{1479C3D2-6FDD-4B70-B1E3-72D58BD32C3F}" presName="parentText" presStyleLbl="node1" presStyleIdx="1" presStyleCnt="4">
        <dgm:presLayoutVars>
          <dgm:chMax val="0"/>
          <dgm:bulletEnabled val="1"/>
        </dgm:presLayoutVars>
      </dgm:prSet>
      <dgm:spPr/>
    </dgm:pt>
    <dgm:pt modelId="{A69BE06F-8AAB-44A4-90BD-D8F11B882DF6}" type="pres">
      <dgm:prSet presAssocID="{FDCE767B-7716-49AF-B85E-926E580B7DF6}" presName="spacer" presStyleCnt="0"/>
      <dgm:spPr/>
    </dgm:pt>
    <dgm:pt modelId="{A6C909B6-86C8-4742-B0D8-BABCE83E1823}" type="pres">
      <dgm:prSet presAssocID="{17D93BBB-8723-4DC4-8825-DEC41ACC6A3B}" presName="parentText" presStyleLbl="node1" presStyleIdx="2" presStyleCnt="4">
        <dgm:presLayoutVars>
          <dgm:chMax val="0"/>
          <dgm:bulletEnabled val="1"/>
        </dgm:presLayoutVars>
      </dgm:prSet>
      <dgm:spPr/>
    </dgm:pt>
    <dgm:pt modelId="{D216CE37-9E4F-491A-ADDC-CBBE3BEEBE2D}" type="pres">
      <dgm:prSet presAssocID="{9489272D-1406-4DE1-8A6C-B1C95CA95BE9}" presName="spacer" presStyleCnt="0"/>
      <dgm:spPr/>
    </dgm:pt>
    <dgm:pt modelId="{8BBF139F-BACD-4DEC-8514-0F97821507B6}" type="pres">
      <dgm:prSet presAssocID="{6DD593E0-4EA6-4C74-A9EF-83ADCBAF2ED6}" presName="parentText" presStyleLbl="node1" presStyleIdx="3" presStyleCnt="4">
        <dgm:presLayoutVars>
          <dgm:chMax val="0"/>
          <dgm:bulletEnabled val="1"/>
        </dgm:presLayoutVars>
      </dgm:prSet>
      <dgm:spPr/>
    </dgm:pt>
  </dgm:ptLst>
  <dgm:cxnLst>
    <dgm:cxn modelId="{90B95123-821F-4EAD-AA3B-5FA9A0CE6790}" srcId="{1BA233CB-C16E-41E3-A720-E877A694DF7C}" destId="{1479C3D2-6FDD-4B70-B1E3-72D58BD32C3F}" srcOrd="1" destOrd="0" parTransId="{8C028E4B-3140-4ED3-857A-B1241AE3F064}" sibTransId="{FDCE767B-7716-49AF-B85E-926E580B7DF6}"/>
    <dgm:cxn modelId="{7D390928-AFD1-4430-8AA6-9B9B3828732F}" type="presOf" srcId="{17D93BBB-8723-4DC4-8825-DEC41ACC6A3B}" destId="{A6C909B6-86C8-4742-B0D8-BABCE83E1823}" srcOrd="0" destOrd="0" presId="urn:microsoft.com/office/officeart/2005/8/layout/vList2"/>
    <dgm:cxn modelId="{36841631-F9B5-4CED-AD6A-DD148187E2FF}" srcId="{1BA233CB-C16E-41E3-A720-E877A694DF7C}" destId="{6DD593E0-4EA6-4C74-A9EF-83ADCBAF2ED6}" srcOrd="3" destOrd="0" parTransId="{CE371360-99F0-4EAE-A1BC-7DCB55BCB9F5}" sibTransId="{0B4B5DB4-6BAF-43CA-A7C5-A5045D5A9857}"/>
    <dgm:cxn modelId="{572F1337-D0B3-424B-BE79-3C8CC923DA9E}" type="presOf" srcId="{1479C3D2-6FDD-4B70-B1E3-72D58BD32C3F}" destId="{4D4DF526-8178-4A9F-858E-90F3396C9714}" srcOrd="0" destOrd="0" presId="urn:microsoft.com/office/officeart/2005/8/layout/vList2"/>
    <dgm:cxn modelId="{1C6E985E-8F91-42E3-AD4F-603F0D62AEAD}" type="presOf" srcId="{1BA233CB-C16E-41E3-A720-E877A694DF7C}" destId="{20B00C49-511A-44C2-B58B-6CADD463991F}" srcOrd="0" destOrd="0" presId="urn:microsoft.com/office/officeart/2005/8/layout/vList2"/>
    <dgm:cxn modelId="{1A1DF47A-D7FE-479E-B39A-7F224A9F06FC}" type="presOf" srcId="{F56CB778-6016-4945-B33C-E3675D1CF240}" destId="{74E287AE-4DF6-48AC-8928-4527A86E77ED}" srcOrd="0" destOrd="0" presId="urn:microsoft.com/office/officeart/2005/8/layout/vList2"/>
    <dgm:cxn modelId="{FB5E3BDD-6F11-4F1C-BC9D-FB21A86484BC}" type="presOf" srcId="{6DD593E0-4EA6-4C74-A9EF-83ADCBAF2ED6}" destId="{8BBF139F-BACD-4DEC-8514-0F97821507B6}" srcOrd="0" destOrd="0" presId="urn:microsoft.com/office/officeart/2005/8/layout/vList2"/>
    <dgm:cxn modelId="{341D00F6-D50A-4C36-BBF2-2E9AADF3F582}" srcId="{1BA233CB-C16E-41E3-A720-E877A694DF7C}" destId="{F56CB778-6016-4945-B33C-E3675D1CF240}" srcOrd="0" destOrd="0" parTransId="{AE860CB6-DD5D-443C-8F43-A965164D9C18}" sibTransId="{0BF77720-5D9B-4AB6-A378-4C1C99405CC2}"/>
    <dgm:cxn modelId="{81A9DBFC-F181-4603-9F76-ADE31418587B}" srcId="{1BA233CB-C16E-41E3-A720-E877A694DF7C}" destId="{17D93BBB-8723-4DC4-8825-DEC41ACC6A3B}" srcOrd="2" destOrd="0" parTransId="{C58BB102-35CB-4807-A9C5-16496C07C248}" sibTransId="{9489272D-1406-4DE1-8A6C-B1C95CA95BE9}"/>
    <dgm:cxn modelId="{84414720-C291-499A-B5B2-EA6F90EDAC83}" type="presParOf" srcId="{20B00C49-511A-44C2-B58B-6CADD463991F}" destId="{74E287AE-4DF6-48AC-8928-4527A86E77ED}" srcOrd="0" destOrd="0" presId="urn:microsoft.com/office/officeart/2005/8/layout/vList2"/>
    <dgm:cxn modelId="{57CF27D5-DF6D-4129-B610-C17D0E88198E}" type="presParOf" srcId="{20B00C49-511A-44C2-B58B-6CADD463991F}" destId="{DF6F77F1-F7AF-4CB3-A3EE-932AC63C8D13}" srcOrd="1" destOrd="0" presId="urn:microsoft.com/office/officeart/2005/8/layout/vList2"/>
    <dgm:cxn modelId="{3BF5B680-282E-44F4-AD69-EB2BA9E20575}" type="presParOf" srcId="{20B00C49-511A-44C2-B58B-6CADD463991F}" destId="{4D4DF526-8178-4A9F-858E-90F3396C9714}" srcOrd="2" destOrd="0" presId="urn:microsoft.com/office/officeart/2005/8/layout/vList2"/>
    <dgm:cxn modelId="{C346A090-3FF1-4707-9AF7-68BBAB61407B}" type="presParOf" srcId="{20B00C49-511A-44C2-B58B-6CADD463991F}" destId="{A69BE06F-8AAB-44A4-90BD-D8F11B882DF6}" srcOrd="3" destOrd="0" presId="urn:microsoft.com/office/officeart/2005/8/layout/vList2"/>
    <dgm:cxn modelId="{298ACC00-60BE-4DBD-A22C-5A2B4A827A37}" type="presParOf" srcId="{20B00C49-511A-44C2-B58B-6CADD463991F}" destId="{A6C909B6-86C8-4742-B0D8-BABCE83E1823}" srcOrd="4" destOrd="0" presId="urn:microsoft.com/office/officeart/2005/8/layout/vList2"/>
    <dgm:cxn modelId="{245DEFFF-F835-4169-A7AA-B17162749036}" type="presParOf" srcId="{20B00C49-511A-44C2-B58B-6CADD463991F}" destId="{D216CE37-9E4F-491A-ADDC-CBBE3BEEBE2D}" srcOrd="5" destOrd="0" presId="urn:microsoft.com/office/officeart/2005/8/layout/vList2"/>
    <dgm:cxn modelId="{EAD82E38-7B20-4B6D-9CA0-0283839590C6}" type="presParOf" srcId="{20B00C49-511A-44C2-B58B-6CADD463991F}" destId="{8BBF139F-BACD-4DEC-8514-0F97821507B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E17293-8DBC-4344-8BAC-9A7C0546840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9ABAF4D-855F-49A1-A16A-2ED52189C956}">
      <dgm:prSet/>
      <dgm:spPr/>
      <dgm:t>
        <a:bodyPr/>
        <a:lstStyle/>
        <a:p>
          <a:r>
            <a:rPr lang="en-US" baseline="0"/>
            <a:t>Naloxone training, staff and patrons</a:t>
          </a:r>
          <a:endParaRPr lang="en-US"/>
        </a:p>
      </dgm:t>
    </dgm:pt>
    <dgm:pt modelId="{430EAA18-DA4A-4659-934E-42DFDAF00725}" type="parTrans" cxnId="{388D09FA-5C6D-4F54-8426-BECDFF2BDB71}">
      <dgm:prSet/>
      <dgm:spPr/>
      <dgm:t>
        <a:bodyPr/>
        <a:lstStyle/>
        <a:p>
          <a:endParaRPr lang="en-US"/>
        </a:p>
      </dgm:t>
    </dgm:pt>
    <dgm:pt modelId="{A0383A25-1B47-4E5B-B3DE-16B2508DD36E}" type="sibTrans" cxnId="{388D09FA-5C6D-4F54-8426-BECDFF2BDB71}">
      <dgm:prSet/>
      <dgm:spPr/>
      <dgm:t>
        <a:bodyPr/>
        <a:lstStyle/>
        <a:p>
          <a:endParaRPr lang="en-US"/>
        </a:p>
      </dgm:t>
    </dgm:pt>
    <dgm:pt modelId="{A5E434FF-9B9A-404B-802B-7A49DB887830}">
      <dgm:prSet/>
      <dgm:spPr/>
      <dgm:t>
        <a:bodyPr/>
        <a:lstStyle/>
        <a:p>
          <a:r>
            <a:rPr lang="en-US" baseline="0" dirty="0"/>
            <a:t>Community reads and author talks</a:t>
          </a:r>
          <a:endParaRPr lang="en-US" dirty="0"/>
        </a:p>
      </dgm:t>
    </dgm:pt>
    <dgm:pt modelId="{69D2E530-5359-4B7B-90B5-B0987A706170}" type="parTrans" cxnId="{D568FBCC-BAE9-439F-9308-1A1771EB748B}">
      <dgm:prSet/>
      <dgm:spPr/>
      <dgm:t>
        <a:bodyPr/>
        <a:lstStyle/>
        <a:p>
          <a:endParaRPr lang="en-US"/>
        </a:p>
      </dgm:t>
    </dgm:pt>
    <dgm:pt modelId="{65A10D3E-4721-408B-947A-AE168EC2CFB2}" type="sibTrans" cxnId="{D568FBCC-BAE9-439F-9308-1A1771EB748B}">
      <dgm:prSet/>
      <dgm:spPr/>
      <dgm:t>
        <a:bodyPr/>
        <a:lstStyle/>
        <a:p>
          <a:endParaRPr lang="en-US"/>
        </a:p>
      </dgm:t>
    </dgm:pt>
    <dgm:pt modelId="{17338F9E-08CA-46D9-834C-9B6F928DA87A}">
      <dgm:prSet/>
      <dgm:spPr/>
      <dgm:t>
        <a:bodyPr/>
        <a:lstStyle/>
        <a:p>
          <a:r>
            <a:rPr lang="en-US" baseline="0"/>
            <a:t>Changes to physical layouts in bathrooms</a:t>
          </a:r>
          <a:endParaRPr lang="en-US"/>
        </a:p>
      </dgm:t>
    </dgm:pt>
    <dgm:pt modelId="{404882FB-DCAE-48AD-AD4C-E6FF9D04C8F6}" type="parTrans" cxnId="{28F92262-41BF-41D2-A4FB-912D9ACCD5D1}">
      <dgm:prSet/>
      <dgm:spPr/>
      <dgm:t>
        <a:bodyPr/>
        <a:lstStyle/>
        <a:p>
          <a:endParaRPr lang="en-US"/>
        </a:p>
      </dgm:t>
    </dgm:pt>
    <dgm:pt modelId="{21D200A0-CC46-4064-953D-3B812F41FB36}" type="sibTrans" cxnId="{28F92262-41BF-41D2-A4FB-912D9ACCD5D1}">
      <dgm:prSet/>
      <dgm:spPr/>
      <dgm:t>
        <a:bodyPr/>
        <a:lstStyle/>
        <a:p>
          <a:endParaRPr lang="en-US"/>
        </a:p>
      </dgm:t>
    </dgm:pt>
    <dgm:pt modelId="{FB2333B4-2542-44C8-97E0-4604BE8C5D41}">
      <dgm:prSet/>
      <dgm:spPr/>
      <dgm:t>
        <a:bodyPr/>
        <a:lstStyle/>
        <a:p>
          <a:r>
            <a:rPr lang="en-US" baseline="0"/>
            <a:t>Peer navigators</a:t>
          </a:r>
          <a:endParaRPr lang="en-US"/>
        </a:p>
      </dgm:t>
    </dgm:pt>
    <dgm:pt modelId="{88DD99D6-4F25-40C2-AB57-F8CBC0337B74}" type="parTrans" cxnId="{D1625FFA-4428-48D9-A6D6-A969707BE5CB}">
      <dgm:prSet/>
      <dgm:spPr/>
      <dgm:t>
        <a:bodyPr/>
        <a:lstStyle/>
        <a:p>
          <a:endParaRPr lang="en-US"/>
        </a:p>
      </dgm:t>
    </dgm:pt>
    <dgm:pt modelId="{22BBCD30-854A-4CA0-81B5-A5D32E972294}" type="sibTrans" cxnId="{D1625FFA-4428-48D9-A6D6-A969707BE5CB}">
      <dgm:prSet/>
      <dgm:spPr/>
      <dgm:t>
        <a:bodyPr/>
        <a:lstStyle/>
        <a:p>
          <a:endParaRPr lang="en-US"/>
        </a:p>
      </dgm:t>
    </dgm:pt>
    <dgm:pt modelId="{BE0374E7-1C66-418F-842F-1D0FFD82BBF5}">
      <dgm:prSet/>
      <dgm:spPr/>
      <dgm:t>
        <a:bodyPr/>
        <a:lstStyle/>
        <a:p>
          <a:r>
            <a:rPr lang="en-US" baseline="0"/>
            <a:t>Deterra disposal bags</a:t>
          </a:r>
          <a:endParaRPr lang="en-US"/>
        </a:p>
      </dgm:t>
    </dgm:pt>
    <dgm:pt modelId="{B1B23908-6505-4EBF-A077-F1EE1717703D}" type="parTrans" cxnId="{7A5C9C64-9993-487F-8C60-FD7A323B0D5D}">
      <dgm:prSet/>
      <dgm:spPr/>
      <dgm:t>
        <a:bodyPr/>
        <a:lstStyle/>
        <a:p>
          <a:endParaRPr lang="en-US"/>
        </a:p>
      </dgm:t>
    </dgm:pt>
    <dgm:pt modelId="{B3D056D0-7C43-4826-BB78-20131C01123A}" type="sibTrans" cxnId="{7A5C9C64-9993-487F-8C60-FD7A323B0D5D}">
      <dgm:prSet/>
      <dgm:spPr/>
      <dgm:t>
        <a:bodyPr/>
        <a:lstStyle/>
        <a:p>
          <a:endParaRPr lang="en-US"/>
        </a:p>
      </dgm:t>
    </dgm:pt>
    <dgm:pt modelId="{E454224F-4CFD-4285-AAFD-9F9B80928895}">
      <dgm:prSet/>
      <dgm:spPr/>
      <dgm:t>
        <a:bodyPr/>
        <a:lstStyle/>
        <a:p>
          <a:r>
            <a:rPr lang="en-US" baseline="0"/>
            <a:t>Recovery Court</a:t>
          </a:r>
          <a:endParaRPr lang="en-US"/>
        </a:p>
      </dgm:t>
    </dgm:pt>
    <dgm:pt modelId="{A65BB841-1196-4113-B97E-39BB035CBA63}" type="parTrans" cxnId="{80BDD26F-0966-48BC-95E5-662E1FA12B81}">
      <dgm:prSet/>
      <dgm:spPr/>
      <dgm:t>
        <a:bodyPr/>
        <a:lstStyle/>
        <a:p>
          <a:endParaRPr lang="en-US"/>
        </a:p>
      </dgm:t>
    </dgm:pt>
    <dgm:pt modelId="{E1268FB9-933A-46D5-92DB-04ED98F8F9F6}" type="sibTrans" cxnId="{80BDD26F-0966-48BC-95E5-662E1FA12B81}">
      <dgm:prSet/>
      <dgm:spPr/>
      <dgm:t>
        <a:bodyPr/>
        <a:lstStyle/>
        <a:p>
          <a:endParaRPr lang="en-US"/>
        </a:p>
      </dgm:t>
    </dgm:pt>
    <dgm:pt modelId="{974111EC-E1EA-41A3-B54B-FA53A9C7E517}">
      <dgm:prSet/>
      <dgm:spPr/>
      <dgm:t>
        <a:bodyPr/>
        <a:lstStyle/>
        <a:p>
          <a:r>
            <a:rPr lang="en-US" baseline="0"/>
            <a:t>Awareness and information campaigns</a:t>
          </a:r>
          <a:endParaRPr lang="en-US"/>
        </a:p>
      </dgm:t>
    </dgm:pt>
    <dgm:pt modelId="{AB510A87-073A-43EA-8B1A-C136BBECA306}" type="parTrans" cxnId="{4A8956E1-54D9-45F2-9EC2-749920408148}">
      <dgm:prSet/>
      <dgm:spPr/>
      <dgm:t>
        <a:bodyPr/>
        <a:lstStyle/>
        <a:p>
          <a:endParaRPr lang="en-US"/>
        </a:p>
      </dgm:t>
    </dgm:pt>
    <dgm:pt modelId="{3326384B-25D1-49B2-B25C-96AEE7912CCC}" type="sibTrans" cxnId="{4A8956E1-54D9-45F2-9EC2-749920408148}">
      <dgm:prSet/>
      <dgm:spPr/>
      <dgm:t>
        <a:bodyPr/>
        <a:lstStyle/>
        <a:p>
          <a:endParaRPr lang="en-US"/>
        </a:p>
      </dgm:t>
    </dgm:pt>
    <dgm:pt modelId="{C1E1FE28-32A5-47FC-812E-DF3FC89BE707}">
      <dgm:prSet/>
      <dgm:spPr/>
      <dgm:t>
        <a:bodyPr/>
        <a:lstStyle/>
        <a:p>
          <a:r>
            <a:rPr lang="en-US" baseline="0"/>
            <a:t>Mental health and substance abuse related health programming</a:t>
          </a:r>
          <a:endParaRPr lang="en-US"/>
        </a:p>
      </dgm:t>
    </dgm:pt>
    <dgm:pt modelId="{1E55EA41-CA41-48BE-B993-33AB3662078F}" type="parTrans" cxnId="{AD3C79E9-68C9-4AE9-939D-BE41EEB8D70B}">
      <dgm:prSet/>
      <dgm:spPr/>
      <dgm:t>
        <a:bodyPr/>
        <a:lstStyle/>
        <a:p>
          <a:endParaRPr lang="en-US"/>
        </a:p>
      </dgm:t>
    </dgm:pt>
    <dgm:pt modelId="{EB2CEB5C-2C97-457C-914C-6C6B56427A76}" type="sibTrans" cxnId="{AD3C79E9-68C9-4AE9-939D-BE41EEB8D70B}">
      <dgm:prSet/>
      <dgm:spPr/>
      <dgm:t>
        <a:bodyPr/>
        <a:lstStyle/>
        <a:p>
          <a:endParaRPr lang="en-US"/>
        </a:p>
      </dgm:t>
    </dgm:pt>
    <dgm:pt modelId="{2D7D2AC7-BAAD-4417-AF0F-AD22D62CA9D7}" type="pres">
      <dgm:prSet presAssocID="{0DE17293-8DBC-4344-8BAC-9A7C0546840E}" presName="diagram" presStyleCnt="0">
        <dgm:presLayoutVars>
          <dgm:dir/>
          <dgm:resizeHandles val="exact"/>
        </dgm:presLayoutVars>
      </dgm:prSet>
      <dgm:spPr/>
    </dgm:pt>
    <dgm:pt modelId="{21AD9FD9-2029-451E-A292-151E44F4CC2D}" type="pres">
      <dgm:prSet presAssocID="{D9ABAF4D-855F-49A1-A16A-2ED52189C956}" presName="node" presStyleLbl="node1" presStyleIdx="0" presStyleCnt="8">
        <dgm:presLayoutVars>
          <dgm:bulletEnabled val="1"/>
        </dgm:presLayoutVars>
      </dgm:prSet>
      <dgm:spPr/>
    </dgm:pt>
    <dgm:pt modelId="{5D9BC5A3-44FC-4ADF-8F3A-51F8C3AFB893}" type="pres">
      <dgm:prSet presAssocID="{A0383A25-1B47-4E5B-B3DE-16B2508DD36E}" presName="sibTrans" presStyleCnt="0"/>
      <dgm:spPr/>
    </dgm:pt>
    <dgm:pt modelId="{1175B16F-0945-4B23-8413-AFAD3DA2ACB3}" type="pres">
      <dgm:prSet presAssocID="{A5E434FF-9B9A-404B-802B-7A49DB887830}" presName="node" presStyleLbl="node1" presStyleIdx="1" presStyleCnt="8">
        <dgm:presLayoutVars>
          <dgm:bulletEnabled val="1"/>
        </dgm:presLayoutVars>
      </dgm:prSet>
      <dgm:spPr/>
    </dgm:pt>
    <dgm:pt modelId="{9347CB0C-1BC5-4CA0-9D8D-8BAAA7D60AD6}" type="pres">
      <dgm:prSet presAssocID="{65A10D3E-4721-408B-947A-AE168EC2CFB2}" presName="sibTrans" presStyleCnt="0"/>
      <dgm:spPr/>
    </dgm:pt>
    <dgm:pt modelId="{5C55D4BB-D7C5-4D82-B2F6-EB8FC478E0B6}" type="pres">
      <dgm:prSet presAssocID="{17338F9E-08CA-46D9-834C-9B6F928DA87A}" presName="node" presStyleLbl="node1" presStyleIdx="2" presStyleCnt="8">
        <dgm:presLayoutVars>
          <dgm:bulletEnabled val="1"/>
        </dgm:presLayoutVars>
      </dgm:prSet>
      <dgm:spPr/>
    </dgm:pt>
    <dgm:pt modelId="{98001196-9FC1-4AE9-A601-2D99BCA32869}" type="pres">
      <dgm:prSet presAssocID="{21D200A0-CC46-4064-953D-3B812F41FB36}" presName="sibTrans" presStyleCnt="0"/>
      <dgm:spPr/>
    </dgm:pt>
    <dgm:pt modelId="{EF7D8B2A-3EC8-4BDF-ADEC-98A198A2D059}" type="pres">
      <dgm:prSet presAssocID="{FB2333B4-2542-44C8-97E0-4604BE8C5D41}" presName="node" presStyleLbl="node1" presStyleIdx="3" presStyleCnt="8">
        <dgm:presLayoutVars>
          <dgm:bulletEnabled val="1"/>
        </dgm:presLayoutVars>
      </dgm:prSet>
      <dgm:spPr/>
    </dgm:pt>
    <dgm:pt modelId="{953F6399-2540-49B6-96B2-1A76FF019035}" type="pres">
      <dgm:prSet presAssocID="{22BBCD30-854A-4CA0-81B5-A5D32E972294}" presName="sibTrans" presStyleCnt="0"/>
      <dgm:spPr/>
    </dgm:pt>
    <dgm:pt modelId="{8D003146-8B8F-4742-AAD2-9E916925D498}" type="pres">
      <dgm:prSet presAssocID="{BE0374E7-1C66-418F-842F-1D0FFD82BBF5}" presName="node" presStyleLbl="node1" presStyleIdx="4" presStyleCnt="8">
        <dgm:presLayoutVars>
          <dgm:bulletEnabled val="1"/>
        </dgm:presLayoutVars>
      </dgm:prSet>
      <dgm:spPr/>
    </dgm:pt>
    <dgm:pt modelId="{1364B20B-3EB5-41F3-8A5D-715A40D67A95}" type="pres">
      <dgm:prSet presAssocID="{B3D056D0-7C43-4826-BB78-20131C01123A}" presName="sibTrans" presStyleCnt="0"/>
      <dgm:spPr/>
    </dgm:pt>
    <dgm:pt modelId="{6E7C25C3-DE9A-4829-A957-BE5B0FA2E0B7}" type="pres">
      <dgm:prSet presAssocID="{E454224F-4CFD-4285-AAFD-9F9B80928895}" presName="node" presStyleLbl="node1" presStyleIdx="5" presStyleCnt="8">
        <dgm:presLayoutVars>
          <dgm:bulletEnabled val="1"/>
        </dgm:presLayoutVars>
      </dgm:prSet>
      <dgm:spPr/>
    </dgm:pt>
    <dgm:pt modelId="{5FF01B30-FFB5-404A-861E-997DF917F26F}" type="pres">
      <dgm:prSet presAssocID="{E1268FB9-933A-46D5-92DB-04ED98F8F9F6}" presName="sibTrans" presStyleCnt="0"/>
      <dgm:spPr/>
    </dgm:pt>
    <dgm:pt modelId="{42D4AAD7-7F22-4116-B545-8128AE12F1BB}" type="pres">
      <dgm:prSet presAssocID="{974111EC-E1EA-41A3-B54B-FA53A9C7E517}" presName="node" presStyleLbl="node1" presStyleIdx="6" presStyleCnt="8">
        <dgm:presLayoutVars>
          <dgm:bulletEnabled val="1"/>
        </dgm:presLayoutVars>
      </dgm:prSet>
      <dgm:spPr/>
    </dgm:pt>
    <dgm:pt modelId="{A596E25A-FA27-468D-B54E-44A3067A1AC5}" type="pres">
      <dgm:prSet presAssocID="{3326384B-25D1-49B2-B25C-96AEE7912CCC}" presName="sibTrans" presStyleCnt="0"/>
      <dgm:spPr/>
    </dgm:pt>
    <dgm:pt modelId="{1D0D33CA-4C4A-4DE2-B7D0-FB5497F664FC}" type="pres">
      <dgm:prSet presAssocID="{C1E1FE28-32A5-47FC-812E-DF3FC89BE707}" presName="node" presStyleLbl="node1" presStyleIdx="7" presStyleCnt="8">
        <dgm:presLayoutVars>
          <dgm:bulletEnabled val="1"/>
        </dgm:presLayoutVars>
      </dgm:prSet>
      <dgm:spPr/>
    </dgm:pt>
  </dgm:ptLst>
  <dgm:cxnLst>
    <dgm:cxn modelId="{28F92262-41BF-41D2-A4FB-912D9ACCD5D1}" srcId="{0DE17293-8DBC-4344-8BAC-9A7C0546840E}" destId="{17338F9E-08CA-46D9-834C-9B6F928DA87A}" srcOrd="2" destOrd="0" parTransId="{404882FB-DCAE-48AD-AD4C-E6FF9D04C8F6}" sibTransId="{21D200A0-CC46-4064-953D-3B812F41FB36}"/>
    <dgm:cxn modelId="{7A5C9C64-9993-487F-8C60-FD7A323B0D5D}" srcId="{0DE17293-8DBC-4344-8BAC-9A7C0546840E}" destId="{BE0374E7-1C66-418F-842F-1D0FFD82BBF5}" srcOrd="4" destOrd="0" parTransId="{B1B23908-6505-4EBF-A077-F1EE1717703D}" sibTransId="{B3D056D0-7C43-4826-BB78-20131C01123A}"/>
    <dgm:cxn modelId="{EDC08665-6D50-4C98-BF5C-B0D023A57261}" type="presOf" srcId="{974111EC-E1EA-41A3-B54B-FA53A9C7E517}" destId="{42D4AAD7-7F22-4116-B545-8128AE12F1BB}" srcOrd="0" destOrd="0" presId="urn:microsoft.com/office/officeart/2005/8/layout/default"/>
    <dgm:cxn modelId="{80BDD26F-0966-48BC-95E5-662E1FA12B81}" srcId="{0DE17293-8DBC-4344-8BAC-9A7C0546840E}" destId="{E454224F-4CFD-4285-AAFD-9F9B80928895}" srcOrd="5" destOrd="0" parTransId="{A65BB841-1196-4113-B97E-39BB035CBA63}" sibTransId="{E1268FB9-933A-46D5-92DB-04ED98F8F9F6}"/>
    <dgm:cxn modelId="{0BA02874-8367-43E5-9174-7803C9BE511A}" type="presOf" srcId="{FB2333B4-2542-44C8-97E0-4604BE8C5D41}" destId="{EF7D8B2A-3EC8-4BDF-ADEC-98A198A2D059}" srcOrd="0" destOrd="0" presId="urn:microsoft.com/office/officeart/2005/8/layout/default"/>
    <dgm:cxn modelId="{A3C8599C-F86A-4783-A15D-E79B9091D13D}" type="presOf" srcId="{BE0374E7-1C66-418F-842F-1D0FFD82BBF5}" destId="{8D003146-8B8F-4742-AAD2-9E916925D498}" srcOrd="0" destOrd="0" presId="urn:microsoft.com/office/officeart/2005/8/layout/default"/>
    <dgm:cxn modelId="{7C4996A8-6BB5-43C8-8470-6B5278568CF1}" type="presOf" srcId="{D9ABAF4D-855F-49A1-A16A-2ED52189C956}" destId="{21AD9FD9-2029-451E-A292-151E44F4CC2D}" srcOrd="0" destOrd="0" presId="urn:microsoft.com/office/officeart/2005/8/layout/default"/>
    <dgm:cxn modelId="{A005A7BE-A407-4AE0-A6E4-221EF7B53E68}" type="presOf" srcId="{17338F9E-08CA-46D9-834C-9B6F928DA87A}" destId="{5C55D4BB-D7C5-4D82-B2F6-EB8FC478E0B6}" srcOrd="0" destOrd="0" presId="urn:microsoft.com/office/officeart/2005/8/layout/default"/>
    <dgm:cxn modelId="{0D0EB0BF-F6B5-419B-B1B3-09832DA5B4B7}" type="presOf" srcId="{A5E434FF-9B9A-404B-802B-7A49DB887830}" destId="{1175B16F-0945-4B23-8413-AFAD3DA2ACB3}" srcOrd="0" destOrd="0" presId="urn:microsoft.com/office/officeart/2005/8/layout/default"/>
    <dgm:cxn modelId="{D568FBCC-BAE9-439F-9308-1A1771EB748B}" srcId="{0DE17293-8DBC-4344-8BAC-9A7C0546840E}" destId="{A5E434FF-9B9A-404B-802B-7A49DB887830}" srcOrd="1" destOrd="0" parTransId="{69D2E530-5359-4B7B-90B5-B0987A706170}" sibTransId="{65A10D3E-4721-408B-947A-AE168EC2CFB2}"/>
    <dgm:cxn modelId="{833F94D7-439D-405B-B255-2C58697739C7}" type="presOf" srcId="{C1E1FE28-32A5-47FC-812E-DF3FC89BE707}" destId="{1D0D33CA-4C4A-4DE2-B7D0-FB5497F664FC}" srcOrd="0" destOrd="0" presId="urn:microsoft.com/office/officeart/2005/8/layout/default"/>
    <dgm:cxn modelId="{4A8956E1-54D9-45F2-9EC2-749920408148}" srcId="{0DE17293-8DBC-4344-8BAC-9A7C0546840E}" destId="{974111EC-E1EA-41A3-B54B-FA53A9C7E517}" srcOrd="6" destOrd="0" parTransId="{AB510A87-073A-43EA-8B1A-C136BBECA306}" sibTransId="{3326384B-25D1-49B2-B25C-96AEE7912CCC}"/>
    <dgm:cxn modelId="{AD3C79E9-68C9-4AE9-939D-BE41EEB8D70B}" srcId="{0DE17293-8DBC-4344-8BAC-9A7C0546840E}" destId="{C1E1FE28-32A5-47FC-812E-DF3FC89BE707}" srcOrd="7" destOrd="0" parTransId="{1E55EA41-CA41-48BE-B993-33AB3662078F}" sibTransId="{EB2CEB5C-2C97-457C-914C-6C6B56427A76}"/>
    <dgm:cxn modelId="{1BF167F0-6FED-4C34-93C6-119C1049353C}" type="presOf" srcId="{0DE17293-8DBC-4344-8BAC-9A7C0546840E}" destId="{2D7D2AC7-BAAD-4417-AF0F-AD22D62CA9D7}" srcOrd="0" destOrd="0" presId="urn:microsoft.com/office/officeart/2005/8/layout/default"/>
    <dgm:cxn modelId="{388D09FA-5C6D-4F54-8426-BECDFF2BDB71}" srcId="{0DE17293-8DBC-4344-8BAC-9A7C0546840E}" destId="{D9ABAF4D-855F-49A1-A16A-2ED52189C956}" srcOrd="0" destOrd="0" parTransId="{430EAA18-DA4A-4659-934E-42DFDAF00725}" sibTransId="{A0383A25-1B47-4E5B-B3DE-16B2508DD36E}"/>
    <dgm:cxn modelId="{D1625FFA-4428-48D9-A6D6-A969707BE5CB}" srcId="{0DE17293-8DBC-4344-8BAC-9A7C0546840E}" destId="{FB2333B4-2542-44C8-97E0-4604BE8C5D41}" srcOrd="3" destOrd="0" parTransId="{88DD99D6-4F25-40C2-AB57-F8CBC0337B74}" sibTransId="{22BBCD30-854A-4CA0-81B5-A5D32E972294}"/>
    <dgm:cxn modelId="{4553D3FA-0C35-4E47-BE80-1CDB7DB5083C}" type="presOf" srcId="{E454224F-4CFD-4285-AAFD-9F9B80928895}" destId="{6E7C25C3-DE9A-4829-A957-BE5B0FA2E0B7}" srcOrd="0" destOrd="0" presId="urn:microsoft.com/office/officeart/2005/8/layout/default"/>
    <dgm:cxn modelId="{0CD33A8F-5A24-4DFE-A911-643FB4DD73D6}" type="presParOf" srcId="{2D7D2AC7-BAAD-4417-AF0F-AD22D62CA9D7}" destId="{21AD9FD9-2029-451E-A292-151E44F4CC2D}" srcOrd="0" destOrd="0" presId="urn:microsoft.com/office/officeart/2005/8/layout/default"/>
    <dgm:cxn modelId="{ADC418EB-7593-4E7E-84D5-34445F7E4254}" type="presParOf" srcId="{2D7D2AC7-BAAD-4417-AF0F-AD22D62CA9D7}" destId="{5D9BC5A3-44FC-4ADF-8F3A-51F8C3AFB893}" srcOrd="1" destOrd="0" presId="urn:microsoft.com/office/officeart/2005/8/layout/default"/>
    <dgm:cxn modelId="{5B7988EC-489D-4E46-A215-DD20482C6D2F}" type="presParOf" srcId="{2D7D2AC7-BAAD-4417-AF0F-AD22D62CA9D7}" destId="{1175B16F-0945-4B23-8413-AFAD3DA2ACB3}" srcOrd="2" destOrd="0" presId="urn:microsoft.com/office/officeart/2005/8/layout/default"/>
    <dgm:cxn modelId="{776AA939-A72D-4F09-829D-65F90EF75EE4}" type="presParOf" srcId="{2D7D2AC7-BAAD-4417-AF0F-AD22D62CA9D7}" destId="{9347CB0C-1BC5-4CA0-9D8D-8BAAA7D60AD6}" srcOrd="3" destOrd="0" presId="urn:microsoft.com/office/officeart/2005/8/layout/default"/>
    <dgm:cxn modelId="{935A7053-2786-42C5-B9A9-CA658128929A}" type="presParOf" srcId="{2D7D2AC7-BAAD-4417-AF0F-AD22D62CA9D7}" destId="{5C55D4BB-D7C5-4D82-B2F6-EB8FC478E0B6}" srcOrd="4" destOrd="0" presId="urn:microsoft.com/office/officeart/2005/8/layout/default"/>
    <dgm:cxn modelId="{EB188A39-7F3E-4C6F-B950-3A5943F8D497}" type="presParOf" srcId="{2D7D2AC7-BAAD-4417-AF0F-AD22D62CA9D7}" destId="{98001196-9FC1-4AE9-A601-2D99BCA32869}" srcOrd="5" destOrd="0" presId="urn:microsoft.com/office/officeart/2005/8/layout/default"/>
    <dgm:cxn modelId="{CEBE2576-056D-4552-BFF2-E4A6BF7A70ED}" type="presParOf" srcId="{2D7D2AC7-BAAD-4417-AF0F-AD22D62CA9D7}" destId="{EF7D8B2A-3EC8-4BDF-ADEC-98A198A2D059}" srcOrd="6" destOrd="0" presId="urn:microsoft.com/office/officeart/2005/8/layout/default"/>
    <dgm:cxn modelId="{85C9CB1E-608B-4612-A796-B90BF50BC3E7}" type="presParOf" srcId="{2D7D2AC7-BAAD-4417-AF0F-AD22D62CA9D7}" destId="{953F6399-2540-49B6-96B2-1A76FF019035}" srcOrd="7" destOrd="0" presId="urn:microsoft.com/office/officeart/2005/8/layout/default"/>
    <dgm:cxn modelId="{6E64CB80-D757-4564-9338-E26DE56200C8}" type="presParOf" srcId="{2D7D2AC7-BAAD-4417-AF0F-AD22D62CA9D7}" destId="{8D003146-8B8F-4742-AAD2-9E916925D498}" srcOrd="8" destOrd="0" presId="urn:microsoft.com/office/officeart/2005/8/layout/default"/>
    <dgm:cxn modelId="{47425CF4-2EF2-46D9-A077-CA8FB2CE9438}" type="presParOf" srcId="{2D7D2AC7-BAAD-4417-AF0F-AD22D62CA9D7}" destId="{1364B20B-3EB5-41F3-8A5D-715A40D67A95}" srcOrd="9" destOrd="0" presId="urn:microsoft.com/office/officeart/2005/8/layout/default"/>
    <dgm:cxn modelId="{F848C61A-C132-49F6-89ED-D251D9540AE4}" type="presParOf" srcId="{2D7D2AC7-BAAD-4417-AF0F-AD22D62CA9D7}" destId="{6E7C25C3-DE9A-4829-A957-BE5B0FA2E0B7}" srcOrd="10" destOrd="0" presId="urn:microsoft.com/office/officeart/2005/8/layout/default"/>
    <dgm:cxn modelId="{7DFBD231-D54E-4F8D-9A54-AD731A497E71}" type="presParOf" srcId="{2D7D2AC7-BAAD-4417-AF0F-AD22D62CA9D7}" destId="{5FF01B30-FFB5-404A-861E-997DF917F26F}" srcOrd="11" destOrd="0" presId="urn:microsoft.com/office/officeart/2005/8/layout/default"/>
    <dgm:cxn modelId="{4C9CDEA4-2DB9-46D5-9E41-BF3F94F36201}" type="presParOf" srcId="{2D7D2AC7-BAAD-4417-AF0F-AD22D62CA9D7}" destId="{42D4AAD7-7F22-4116-B545-8128AE12F1BB}" srcOrd="12" destOrd="0" presId="urn:microsoft.com/office/officeart/2005/8/layout/default"/>
    <dgm:cxn modelId="{0EAB0DBC-4AB4-4142-B17E-BDAA96A74ECD}" type="presParOf" srcId="{2D7D2AC7-BAAD-4417-AF0F-AD22D62CA9D7}" destId="{A596E25A-FA27-468D-B54E-44A3067A1AC5}" srcOrd="13" destOrd="0" presId="urn:microsoft.com/office/officeart/2005/8/layout/default"/>
    <dgm:cxn modelId="{8E97C597-5E38-4061-AAB5-86FAB47AC0E5}" type="presParOf" srcId="{2D7D2AC7-BAAD-4417-AF0F-AD22D62CA9D7}" destId="{1D0D33CA-4C4A-4DE2-B7D0-FB5497F664FC}"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B710ED-9270-489C-ADF1-584273D2ED3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120C58-4CF7-4A66-AA8B-93E49781FF18}">
      <dgm:prSet/>
      <dgm:spPr/>
      <dgm:t>
        <a:bodyPr/>
        <a:lstStyle/>
        <a:p>
          <a:r>
            <a:rPr lang="en-US" baseline="0"/>
            <a:t>Health Departments </a:t>
          </a:r>
          <a:endParaRPr lang="en-US"/>
        </a:p>
      </dgm:t>
    </dgm:pt>
    <dgm:pt modelId="{DD402E18-0D3A-4449-AF95-9E30F72CAFFB}" type="parTrans" cxnId="{D6CD7BE6-8EDA-491C-A45E-0123243258D4}">
      <dgm:prSet/>
      <dgm:spPr/>
      <dgm:t>
        <a:bodyPr/>
        <a:lstStyle/>
        <a:p>
          <a:endParaRPr lang="en-US"/>
        </a:p>
      </dgm:t>
    </dgm:pt>
    <dgm:pt modelId="{958938A9-5645-423A-85B4-9A376B0241ED}" type="sibTrans" cxnId="{D6CD7BE6-8EDA-491C-A45E-0123243258D4}">
      <dgm:prSet/>
      <dgm:spPr/>
      <dgm:t>
        <a:bodyPr/>
        <a:lstStyle/>
        <a:p>
          <a:endParaRPr lang="en-US"/>
        </a:p>
      </dgm:t>
    </dgm:pt>
    <dgm:pt modelId="{7461549F-D23E-4109-9B1A-0E1641523410}">
      <dgm:prSet custT="1"/>
      <dgm:spPr/>
      <dgm:t>
        <a:bodyPr/>
        <a:lstStyle/>
        <a:p>
          <a:r>
            <a:rPr lang="en-US" sz="1800" dirty="0"/>
            <a:t>the most common partnership, and is also well-aligned with the needs of the crisis</a:t>
          </a:r>
        </a:p>
      </dgm:t>
    </dgm:pt>
    <dgm:pt modelId="{6CE3B833-C280-4E67-AB7E-6B38AEE7762A}" type="parTrans" cxnId="{E64065F9-33D9-4215-A493-DED1472CF4FD}">
      <dgm:prSet/>
      <dgm:spPr/>
      <dgm:t>
        <a:bodyPr/>
        <a:lstStyle/>
        <a:p>
          <a:endParaRPr lang="en-US"/>
        </a:p>
      </dgm:t>
    </dgm:pt>
    <dgm:pt modelId="{51BCC2B6-D3EF-486D-B60C-69CABEF495B1}" type="sibTrans" cxnId="{E64065F9-33D9-4215-A493-DED1472CF4FD}">
      <dgm:prSet/>
      <dgm:spPr/>
      <dgm:t>
        <a:bodyPr/>
        <a:lstStyle/>
        <a:p>
          <a:endParaRPr lang="en-US"/>
        </a:p>
      </dgm:t>
    </dgm:pt>
    <dgm:pt modelId="{46E93D1E-0F97-425A-AC2B-87E6AE89DBE4}">
      <dgm:prSet/>
      <dgm:spPr/>
      <dgm:t>
        <a:bodyPr/>
        <a:lstStyle/>
        <a:p>
          <a:r>
            <a:rPr lang="en-US" baseline="0"/>
            <a:t>Recovery Court </a:t>
          </a:r>
          <a:endParaRPr lang="en-US"/>
        </a:p>
      </dgm:t>
    </dgm:pt>
    <dgm:pt modelId="{5D101EE5-5328-4929-9F6E-FEE23457A14C}" type="parTrans" cxnId="{91B825FF-06C6-4B7D-BC5B-2A04E9CB7608}">
      <dgm:prSet/>
      <dgm:spPr/>
      <dgm:t>
        <a:bodyPr/>
        <a:lstStyle/>
        <a:p>
          <a:endParaRPr lang="en-US"/>
        </a:p>
      </dgm:t>
    </dgm:pt>
    <dgm:pt modelId="{ED27B0F4-7C9F-4B78-9423-5FA20C408C89}" type="sibTrans" cxnId="{91B825FF-06C6-4B7D-BC5B-2A04E9CB7608}">
      <dgm:prSet/>
      <dgm:spPr/>
      <dgm:t>
        <a:bodyPr/>
        <a:lstStyle/>
        <a:p>
          <a:endParaRPr lang="en-US"/>
        </a:p>
      </dgm:t>
    </dgm:pt>
    <dgm:pt modelId="{9D6D3930-982A-40F2-8121-96866F319331}">
      <dgm:prSet custT="1"/>
      <dgm:spPr/>
      <dgm:t>
        <a:bodyPr/>
        <a:lstStyle/>
        <a:p>
          <a:r>
            <a:rPr lang="en-US" sz="1800" dirty="0"/>
            <a:t>focused on improving the lives of individuals who were in prison on drug offenses</a:t>
          </a:r>
        </a:p>
      </dgm:t>
    </dgm:pt>
    <dgm:pt modelId="{8D66DE30-D5A1-457C-85C7-030F8BB4594E}" type="parTrans" cxnId="{7E5C6256-DA83-4F6D-B995-4E42503FCDFD}">
      <dgm:prSet/>
      <dgm:spPr/>
      <dgm:t>
        <a:bodyPr/>
        <a:lstStyle/>
        <a:p>
          <a:endParaRPr lang="en-US"/>
        </a:p>
      </dgm:t>
    </dgm:pt>
    <dgm:pt modelId="{537637AC-4341-46A7-B893-EBEC430B2EB2}" type="sibTrans" cxnId="{7E5C6256-DA83-4F6D-B995-4E42503FCDFD}">
      <dgm:prSet/>
      <dgm:spPr/>
      <dgm:t>
        <a:bodyPr/>
        <a:lstStyle/>
        <a:p>
          <a:endParaRPr lang="en-US"/>
        </a:p>
      </dgm:t>
    </dgm:pt>
    <dgm:pt modelId="{FB2279C0-26FF-45C5-9DBC-F4200C14A171}">
      <dgm:prSet/>
      <dgm:spPr/>
      <dgm:t>
        <a:bodyPr/>
        <a:lstStyle/>
        <a:p>
          <a:r>
            <a:rPr lang="en-US" baseline="0"/>
            <a:t>Non-profit organizations</a:t>
          </a:r>
          <a:endParaRPr lang="en-US"/>
        </a:p>
      </dgm:t>
    </dgm:pt>
    <dgm:pt modelId="{DC6EE124-AA06-4AC3-BE43-65FCFB0EA044}" type="parTrans" cxnId="{12ED870A-037F-4A7E-9B29-2C968507C5D3}">
      <dgm:prSet/>
      <dgm:spPr/>
      <dgm:t>
        <a:bodyPr/>
        <a:lstStyle/>
        <a:p>
          <a:endParaRPr lang="en-US"/>
        </a:p>
      </dgm:t>
    </dgm:pt>
    <dgm:pt modelId="{E16ACA0E-0219-4AB3-A8E7-4D1C3FF239FF}" type="sibTrans" cxnId="{12ED870A-037F-4A7E-9B29-2C968507C5D3}">
      <dgm:prSet/>
      <dgm:spPr/>
      <dgm:t>
        <a:bodyPr/>
        <a:lstStyle/>
        <a:p>
          <a:endParaRPr lang="en-US"/>
        </a:p>
      </dgm:t>
    </dgm:pt>
    <dgm:pt modelId="{7345B42A-C808-4FF5-8DEA-44EA0B78FC35}">
      <dgm:prSet custT="1"/>
      <dgm:spPr/>
      <dgm:t>
        <a:bodyPr/>
        <a:lstStyle/>
        <a:p>
          <a:r>
            <a:rPr lang="en-US" sz="1800" dirty="0"/>
            <a:t>Recovery Institute, places peer navigators in the community</a:t>
          </a:r>
        </a:p>
      </dgm:t>
    </dgm:pt>
    <dgm:pt modelId="{BF6BF501-2B99-4FBF-B4EF-6839B75D2456}" type="parTrans" cxnId="{3D40BD24-8EFC-4B24-96F3-7428359A24AB}">
      <dgm:prSet/>
      <dgm:spPr/>
      <dgm:t>
        <a:bodyPr/>
        <a:lstStyle/>
        <a:p>
          <a:endParaRPr lang="en-US"/>
        </a:p>
      </dgm:t>
    </dgm:pt>
    <dgm:pt modelId="{7A3E26FE-F3E3-441D-B6A6-4F2F4CE5174F}" type="sibTrans" cxnId="{3D40BD24-8EFC-4B24-96F3-7428359A24AB}">
      <dgm:prSet/>
      <dgm:spPr/>
      <dgm:t>
        <a:bodyPr/>
        <a:lstStyle/>
        <a:p>
          <a:endParaRPr lang="en-US"/>
        </a:p>
      </dgm:t>
    </dgm:pt>
    <dgm:pt modelId="{E538E3E9-C373-4EE1-BB77-AA5524DC2D40}">
      <dgm:prSet custT="1"/>
      <dgm:spPr/>
      <dgm:t>
        <a:bodyPr/>
        <a:lstStyle/>
        <a:p>
          <a:r>
            <a:rPr lang="en-US" sz="1800" dirty="0"/>
            <a:t>Utah Naloxone, gets overdose antidote, naloxone, in the community</a:t>
          </a:r>
        </a:p>
      </dgm:t>
    </dgm:pt>
    <dgm:pt modelId="{80C47D91-D594-400F-9BD1-3C789603A275}" type="parTrans" cxnId="{43D31A1D-2977-4108-BEF4-ABCBD7D4F607}">
      <dgm:prSet/>
      <dgm:spPr/>
      <dgm:t>
        <a:bodyPr/>
        <a:lstStyle/>
        <a:p>
          <a:endParaRPr lang="en-US"/>
        </a:p>
      </dgm:t>
    </dgm:pt>
    <dgm:pt modelId="{3220C313-97B6-4B21-8E57-9C6F315E4736}" type="sibTrans" cxnId="{43D31A1D-2977-4108-BEF4-ABCBD7D4F607}">
      <dgm:prSet/>
      <dgm:spPr/>
      <dgm:t>
        <a:bodyPr/>
        <a:lstStyle/>
        <a:p>
          <a:endParaRPr lang="en-US"/>
        </a:p>
      </dgm:t>
    </dgm:pt>
    <dgm:pt modelId="{1A579128-0B64-4643-A45C-1243B7089EE3}" type="pres">
      <dgm:prSet presAssocID="{B3B710ED-9270-489C-ADF1-584273D2ED36}" presName="linear" presStyleCnt="0">
        <dgm:presLayoutVars>
          <dgm:animLvl val="lvl"/>
          <dgm:resizeHandles val="exact"/>
        </dgm:presLayoutVars>
      </dgm:prSet>
      <dgm:spPr/>
    </dgm:pt>
    <dgm:pt modelId="{EA26092E-F0FD-4B5F-B60E-81222CE4F4C8}" type="pres">
      <dgm:prSet presAssocID="{9F120C58-4CF7-4A66-AA8B-93E49781FF18}" presName="parentText" presStyleLbl="node1" presStyleIdx="0" presStyleCnt="3">
        <dgm:presLayoutVars>
          <dgm:chMax val="0"/>
          <dgm:bulletEnabled val="1"/>
        </dgm:presLayoutVars>
      </dgm:prSet>
      <dgm:spPr/>
    </dgm:pt>
    <dgm:pt modelId="{A558BE90-68B7-4025-89C7-7C1CED01224A}" type="pres">
      <dgm:prSet presAssocID="{9F120C58-4CF7-4A66-AA8B-93E49781FF18}" presName="childText" presStyleLbl="revTx" presStyleIdx="0" presStyleCnt="3">
        <dgm:presLayoutVars>
          <dgm:bulletEnabled val="1"/>
        </dgm:presLayoutVars>
      </dgm:prSet>
      <dgm:spPr/>
    </dgm:pt>
    <dgm:pt modelId="{D9939688-9674-454B-A3AE-DAA66BA245E0}" type="pres">
      <dgm:prSet presAssocID="{46E93D1E-0F97-425A-AC2B-87E6AE89DBE4}" presName="parentText" presStyleLbl="node1" presStyleIdx="1" presStyleCnt="3">
        <dgm:presLayoutVars>
          <dgm:chMax val="0"/>
          <dgm:bulletEnabled val="1"/>
        </dgm:presLayoutVars>
      </dgm:prSet>
      <dgm:spPr/>
    </dgm:pt>
    <dgm:pt modelId="{5B396B0B-9275-4DD7-83BF-FD9BB458D948}" type="pres">
      <dgm:prSet presAssocID="{46E93D1E-0F97-425A-AC2B-87E6AE89DBE4}" presName="childText" presStyleLbl="revTx" presStyleIdx="1" presStyleCnt="3">
        <dgm:presLayoutVars>
          <dgm:bulletEnabled val="1"/>
        </dgm:presLayoutVars>
      </dgm:prSet>
      <dgm:spPr/>
    </dgm:pt>
    <dgm:pt modelId="{BD70135B-0B27-4B12-B84E-5D3FBA604DFF}" type="pres">
      <dgm:prSet presAssocID="{FB2279C0-26FF-45C5-9DBC-F4200C14A171}" presName="parentText" presStyleLbl="node1" presStyleIdx="2" presStyleCnt="3">
        <dgm:presLayoutVars>
          <dgm:chMax val="0"/>
          <dgm:bulletEnabled val="1"/>
        </dgm:presLayoutVars>
      </dgm:prSet>
      <dgm:spPr/>
    </dgm:pt>
    <dgm:pt modelId="{59C867CA-939D-4B63-8B04-781DB6107BC2}" type="pres">
      <dgm:prSet presAssocID="{FB2279C0-26FF-45C5-9DBC-F4200C14A171}" presName="childText" presStyleLbl="revTx" presStyleIdx="2" presStyleCnt="3">
        <dgm:presLayoutVars>
          <dgm:bulletEnabled val="1"/>
        </dgm:presLayoutVars>
      </dgm:prSet>
      <dgm:spPr/>
    </dgm:pt>
  </dgm:ptLst>
  <dgm:cxnLst>
    <dgm:cxn modelId="{12ED870A-037F-4A7E-9B29-2C968507C5D3}" srcId="{B3B710ED-9270-489C-ADF1-584273D2ED36}" destId="{FB2279C0-26FF-45C5-9DBC-F4200C14A171}" srcOrd="2" destOrd="0" parTransId="{DC6EE124-AA06-4AC3-BE43-65FCFB0EA044}" sibTransId="{E16ACA0E-0219-4AB3-A8E7-4D1C3FF239FF}"/>
    <dgm:cxn modelId="{14D7E511-3C6B-410F-BC84-C748B522275D}" type="presOf" srcId="{FB2279C0-26FF-45C5-9DBC-F4200C14A171}" destId="{BD70135B-0B27-4B12-B84E-5D3FBA604DFF}" srcOrd="0" destOrd="0" presId="urn:microsoft.com/office/officeart/2005/8/layout/vList2"/>
    <dgm:cxn modelId="{43D31A1D-2977-4108-BEF4-ABCBD7D4F607}" srcId="{FB2279C0-26FF-45C5-9DBC-F4200C14A171}" destId="{E538E3E9-C373-4EE1-BB77-AA5524DC2D40}" srcOrd="1" destOrd="0" parTransId="{80C47D91-D594-400F-9BD1-3C789603A275}" sibTransId="{3220C313-97B6-4B21-8E57-9C6F315E4736}"/>
    <dgm:cxn modelId="{3D40BD24-8EFC-4B24-96F3-7428359A24AB}" srcId="{FB2279C0-26FF-45C5-9DBC-F4200C14A171}" destId="{7345B42A-C808-4FF5-8DEA-44EA0B78FC35}" srcOrd="0" destOrd="0" parTransId="{BF6BF501-2B99-4FBF-B4EF-6839B75D2456}" sibTransId="{7A3E26FE-F3E3-441D-B6A6-4F2F4CE5174F}"/>
    <dgm:cxn modelId="{D702AF34-B141-4E21-B865-1029B0D7EA66}" type="presOf" srcId="{9D6D3930-982A-40F2-8121-96866F319331}" destId="{5B396B0B-9275-4DD7-83BF-FD9BB458D948}" srcOrd="0" destOrd="0" presId="urn:microsoft.com/office/officeart/2005/8/layout/vList2"/>
    <dgm:cxn modelId="{7E5C6256-DA83-4F6D-B995-4E42503FCDFD}" srcId="{46E93D1E-0F97-425A-AC2B-87E6AE89DBE4}" destId="{9D6D3930-982A-40F2-8121-96866F319331}" srcOrd="0" destOrd="0" parTransId="{8D66DE30-D5A1-457C-85C7-030F8BB4594E}" sibTransId="{537637AC-4341-46A7-B893-EBEC430B2EB2}"/>
    <dgm:cxn modelId="{6D89138D-52C0-48C7-BD8E-5234AE043B8C}" type="presOf" srcId="{B3B710ED-9270-489C-ADF1-584273D2ED36}" destId="{1A579128-0B64-4643-A45C-1243B7089EE3}" srcOrd="0" destOrd="0" presId="urn:microsoft.com/office/officeart/2005/8/layout/vList2"/>
    <dgm:cxn modelId="{7E644E94-7715-4ED8-9E13-B6D92EB63A4D}" type="presOf" srcId="{46E93D1E-0F97-425A-AC2B-87E6AE89DBE4}" destId="{D9939688-9674-454B-A3AE-DAA66BA245E0}" srcOrd="0" destOrd="0" presId="urn:microsoft.com/office/officeart/2005/8/layout/vList2"/>
    <dgm:cxn modelId="{D3891E99-DD04-4111-8D41-F9F4B2DD1E65}" type="presOf" srcId="{9F120C58-4CF7-4A66-AA8B-93E49781FF18}" destId="{EA26092E-F0FD-4B5F-B60E-81222CE4F4C8}" srcOrd="0" destOrd="0" presId="urn:microsoft.com/office/officeart/2005/8/layout/vList2"/>
    <dgm:cxn modelId="{F10897A7-1F66-4F1D-9E72-35F397874E0B}" type="presOf" srcId="{7345B42A-C808-4FF5-8DEA-44EA0B78FC35}" destId="{59C867CA-939D-4B63-8B04-781DB6107BC2}" srcOrd="0" destOrd="0" presId="urn:microsoft.com/office/officeart/2005/8/layout/vList2"/>
    <dgm:cxn modelId="{8AF9F0B0-E4AA-46AC-83FF-75279D90D63F}" type="presOf" srcId="{7461549F-D23E-4109-9B1A-0E1641523410}" destId="{A558BE90-68B7-4025-89C7-7C1CED01224A}" srcOrd="0" destOrd="0" presId="urn:microsoft.com/office/officeart/2005/8/layout/vList2"/>
    <dgm:cxn modelId="{FC6AFFB2-BD05-4F38-9384-B72C798A6F33}" type="presOf" srcId="{E538E3E9-C373-4EE1-BB77-AA5524DC2D40}" destId="{59C867CA-939D-4B63-8B04-781DB6107BC2}" srcOrd="0" destOrd="1" presId="urn:microsoft.com/office/officeart/2005/8/layout/vList2"/>
    <dgm:cxn modelId="{D6CD7BE6-8EDA-491C-A45E-0123243258D4}" srcId="{B3B710ED-9270-489C-ADF1-584273D2ED36}" destId="{9F120C58-4CF7-4A66-AA8B-93E49781FF18}" srcOrd="0" destOrd="0" parTransId="{DD402E18-0D3A-4449-AF95-9E30F72CAFFB}" sibTransId="{958938A9-5645-423A-85B4-9A376B0241ED}"/>
    <dgm:cxn modelId="{E64065F9-33D9-4215-A493-DED1472CF4FD}" srcId="{9F120C58-4CF7-4A66-AA8B-93E49781FF18}" destId="{7461549F-D23E-4109-9B1A-0E1641523410}" srcOrd="0" destOrd="0" parTransId="{6CE3B833-C280-4E67-AB7E-6B38AEE7762A}" sibTransId="{51BCC2B6-D3EF-486D-B60C-69CABEF495B1}"/>
    <dgm:cxn modelId="{91B825FF-06C6-4B7D-BC5B-2A04E9CB7608}" srcId="{B3B710ED-9270-489C-ADF1-584273D2ED36}" destId="{46E93D1E-0F97-425A-AC2B-87E6AE89DBE4}" srcOrd="1" destOrd="0" parTransId="{5D101EE5-5328-4929-9F6E-FEE23457A14C}" sibTransId="{ED27B0F4-7C9F-4B78-9423-5FA20C408C89}"/>
    <dgm:cxn modelId="{677E4190-28FA-4AAF-9696-6A42A53755CC}" type="presParOf" srcId="{1A579128-0B64-4643-A45C-1243B7089EE3}" destId="{EA26092E-F0FD-4B5F-B60E-81222CE4F4C8}" srcOrd="0" destOrd="0" presId="urn:microsoft.com/office/officeart/2005/8/layout/vList2"/>
    <dgm:cxn modelId="{8FA289C5-7BE3-4619-BABE-4D447FEB21E8}" type="presParOf" srcId="{1A579128-0B64-4643-A45C-1243B7089EE3}" destId="{A558BE90-68B7-4025-89C7-7C1CED01224A}" srcOrd="1" destOrd="0" presId="urn:microsoft.com/office/officeart/2005/8/layout/vList2"/>
    <dgm:cxn modelId="{BB3134E4-727F-4506-8114-B1F6C6B3C62E}" type="presParOf" srcId="{1A579128-0B64-4643-A45C-1243B7089EE3}" destId="{D9939688-9674-454B-A3AE-DAA66BA245E0}" srcOrd="2" destOrd="0" presId="urn:microsoft.com/office/officeart/2005/8/layout/vList2"/>
    <dgm:cxn modelId="{02C70185-745D-43E2-B58D-6C9C6F09A9E2}" type="presParOf" srcId="{1A579128-0B64-4643-A45C-1243B7089EE3}" destId="{5B396B0B-9275-4DD7-83BF-FD9BB458D948}" srcOrd="3" destOrd="0" presId="urn:microsoft.com/office/officeart/2005/8/layout/vList2"/>
    <dgm:cxn modelId="{7F19E4A4-1093-4CE4-91C7-A05073A643C2}" type="presParOf" srcId="{1A579128-0B64-4643-A45C-1243B7089EE3}" destId="{BD70135B-0B27-4B12-B84E-5D3FBA604DFF}" srcOrd="4" destOrd="0" presId="urn:microsoft.com/office/officeart/2005/8/layout/vList2"/>
    <dgm:cxn modelId="{CA4D48E9-9102-4844-B9C0-5477C08C4C0D}" type="presParOf" srcId="{1A579128-0B64-4643-A45C-1243B7089EE3}" destId="{59C867CA-939D-4B63-8B04-781DB6107BC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E0A9BC-3E72-4308-8D7C-AE94970B1DFD}"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n-US"/>
        </a:p>
      </dgm:t>
    </dgm:pt>
    <dgm:pt modelId="{3D29A929-1AE0-4A33-BD9F-B99C0B1CB791}">
      <dgm:prSet/>
      <dgm:spPr/>
      <dgm:t>
        <a:bodyPr/>
        <a:lstStyle/>
        <a:p>
          <a:r>
            <a:rPr lang="en-US" dirty="0"/>
            <a:t>Explore your community data</a:t>
          </a:r>
        </a:p>
      </dgm:t>
    </dgm:pt>
    <dgm:pt modelId="{B11C425F-2EA9-4F88-9A16-28CF256786DF}" type="parTrans" cxnId="{FB37C39A-AB01-46AD-BC0D-361DE4586563}">
      <dgm:prSet/>
      <dgm:spPr/>
      <dgm:t>
        <a:bodyPr/>
        <a:lstStyle/>
        <a:p>
          <a:endParaRPr lang="en-US"/>
        </a:p>
      </dgm:t>
    </dgm:pt>
    <dgm:pt modelId="{746E124D-B6FE-43E4-B21F-9D192B6AA9A4}" type="sibTrans" cxnId="{FB37C39A-AB01-46AD-BC0D-361DE4586563}">
      <dgm:prSet/>
      <dgm:spPr/>
      <dgm:t>
        <a:bodyPr/>
        <a:lstStyle/>
        <a:p>
          <a:endParaRPr lang="en-US"/>
        </a:p>
      </dgm:t>
    </dgm:pt>
    <dgm:pt modelId="{E1137855-3C85-410F-AB77-8B2C99281B45}">
      <dgm:prSet/>
      <dgm:spPr/>
      <dgm:t>
        <a:bodyPr/>
        <a:lstStyle/>
        <a:p>
          <a:r>
            <a:rPr lang="en-US" dirty="0"/>
            <a:t>Consider community assets and connect with partners</a:t>
          </a:r>
        </a:p>
      </dgm:t>
    </dgm:pt>
    <dgm:pt modelId="{46B2B1E6-518C-4905-8819-71E111622C18}" type="parTrans" cxnId="{C0F4AE62-9F81-4A16-863D-DAAB47D94C77}">
      <dgm:prSet/>
      <dgm:spPr/>
      <dgm:t>
        <a:bodyPr/>
        <a:lstStyle/>
        <a:p>
          <a:endParaRPr lang="en-US"/>
        </a:p>
      </dgm:t>
    </dgm:pt>
    <dgm:pt modelId="{B2DC9F10-AF7F-4042-B566-A3771A7D8265}" type="sibTrans" cxnId="{C0F4AE62-9F81-4A16-863D-DAAB47D94C77}">
      <dgm:prSet/>
      <dgm:spPr/>
      <dgm:t>
        <a:bodyPr/>
        <a:lstStyle/>
        <a:p>
          <a:endParaRPr lang="en-US"/>
        </a:p>
      </dgm:t>
    </dgm:pt>
    <dgm:pt modelId="{274AE61B-A653-4749-8560-0A484550D5B0}">
      <dgm:prSet/>
      <dgm:spPr/>
      <dgm:t>
        <a:bodyPr/>
        <a:lstStyle/>
        <a:p>
          <a:r>
            <a:rPr lang="en-US" dirty="0"/>
            <a:t>Increase awareness and knowledge of the issue among staff and the community</a:t>
          </a:r>
        </a:p>
      </dgm:t>
    </dgm:pt>
    <dgm:pt modelId="{DEE463DE-DE65-426D-987A-2561D31BDA29}" type="parTrans" cxnId="{7E9A123D-FA1D-4F7D-879A-52270EBE34AC}">
      <dgm:prSet/>
      <dgm:spPr/>
      <dgm:t>
        <a:bodyPr/>
        <a:lstStyle/>
        <a:p>
          <a:endParaRPr lang="en-US"/>
        </a:p>
      </dgm:t>
    </dgm:pt>
    <dgm:pt modelId="{91517297-56AD-4F84-BE92-CFF91DC36299}" type="sibTrans" cxnId="{7E9A123D-FA1D-4F7D-879A-52270EBE34AC}">
      <dgm:prSet/>
      <dgm:spPr/>
      <dgm:t>
        <a:bodyPr/>
        <a:lstStyle/>
        <a:p>
          <a:endParaRPr lang="en-US"/>
        </a:p>
      </dgm:t>
    </dgm:pt>
    <dgm:pt modelId="{6A1440B8-A6A2-42B6-B0AD-FDD28D710C9C}">
      <dgm:prSet/>
      <dgm:spPr/>
      <dgm:t>
        <a:bodyPr/>
        <a:lstStyle/>
        <a:p>
          <a:r>
            <a:rPr lang="en-US" dirty="0"/>
            <a:t>Offer community engagement and programming options</a:t>
          </a:r>
        </a:p>
      </dgm:t>
    </dgm:pt>
    <dgm:pt modelId="{BD0095C8-CD6F-4B10-86A2-9F5A66677B9B}" type="parTrans" cxnId="{B909523A-2E9C-406B-BBF4-1F8CA50F0BC9}">
      <dgm:prSet/>
      <dgm:spPr/>
      <dgm:t>
        <a:bodyPr/>
        <a:lstStyle/>
        <a:p>
          <a:endParaRPr lang="en-US"/>
        </a:p>
      </dgm:t>
    </dgm:pt>
    <dgm:pt modelId="{AA567CDA-8149-4A76-A1C3-57820EC2B4B1}" type="sibTrans" cxnId="{B909523A-2E9C-406B-BBF4-1F8CA50F0BC9}">
      <dgm:prSet/>
      <dgm:spPr/>
      <dgm:t>
        <a:bodyPr/>
        <a:lstStyle/>
        <a:p>
          <a:endParaRPr lang="en-US"/>
        </a:p>
      </dgm:t>
    </dgm:pt>
    <dgm:pt modelId="{17D39E52-A772-4884-BD7B-6AE3AC55B184}">
      <dgm:prSet/>
      <dgm:spPr/>
      <dgm:t>
        <a:bodyPr/>
        <a:lstStyle/>
        <a:p>
          <a:r>
            <a:rPr lang="en-US" dirty="0"/>
            <a:t>Focus on library staff care</a:t>
          </a:r>
        </a:p>
      </dgm:t>
    </dgm:pt>
    <dgm:pt modelId="{DFA39D74-56DF-469E-8CC7-9E263EAACE57}" type="parTrans" cxnId="{FFDBF545-27D1-429E-80E6-61FC95A9ECFC}">
      <dgm:prSet/>
      <dgm:spPr/>
      <dgm:t>
        <a:bodyPr/>
        <a:lstStyle/>
        <a:p>
          <a:endParaRPr lang="en-US"/>
        </a:p>
      </dgm:t>
    </dgm:pt>
    <dgm:pt modelId="{7B024A28-669D-4977-87E7-707D94CC30E5}" type="sibTrans" cxnId="{FFDBF545-27D1-429E-80E6-61FC95A9ECFC}">
      <dgm:prSet/>
      <dgm:spPr/>
      <dgm:t>
        <a:bodyPr/>
        <a:lstStyle/>
        <a:p>
          <a:endParaRPr lang="en-US"/>
        </a:p>
      </dgm:t>
    </dgm:pt>
    <dgm:pt modelId="{4EFC4370-EE09-43FF-941E-AB15D019207C}" type="pres">
      <dgm:prSet presAssocID="{56E0A9BC-3E72-4308-8D7C-AE94970B1DFD}" presName="Name0" presStyleCnt="0">
        <dgm:presLayoutVars>
          <dgm:dir/>
          <dgm:resizeHandles val="exact"/>
        </dgm:presLayoutVars>
      </dgm:prSet>
      <dgm:spPr/>
    </dgm:pt>
    <dgm:pt modelId="{9ADDEE00-3D19-467D-98A9-1F6635EB8EF6}" type="pres">
      <dgm:prSet presAssocID="{56E0A9BC-3E72-4308-8D7C-AE94970B1DFD}" presName="fgShape" presStyleLbl="fgShp" presStyleIdx="0" presStyleCnt="1"/>
      <dgm:spPr/>
    </dgm:pt>
    <dgm:pt modelId="{B731C1F5-4943-476F-9233-D11D4EA3E5D6}" type="pres">
      <dgm:prSet presAssocID="{56E0A9BC-3E72-4308-8D7C-AE94970B1DFD}" presName="linComp" presStyleCnt="0"/>
      <dgm:spPr/>
    </dgm:pt>
    <dgm:pt modelId="{DC9541B0-07BE-4DFB-9A38-9445D255A9CF}" type="pres">
      <dgm:prSet presAssocID="{3D29A929-1AE0-4A33-BD9F-B99C0B1CB791}" presName="compNode" presStyleCnt="0"/>
      <dgm:spPr/>
    </dgm:pt>
    <dgm:pt modelId="{07FF15F8-6EFB-46A4-B141-ADEF52062404}" type="pres">
      <dgm:prSet presAssocID="{3D29A929-1AE0-4A33-BD9F-B99C0B1CB791}" presName="bkgdShape" presStyleLbl="node1" presStyleIdx="0" presStyleCnt="5" custLinFactNeighborY="0"/>
      <dgm:spPr/>
    </dgm:pt>
    <dgm:pt modelId="{BED0875C-F384-455B-B150-FF9AE244C06F}" type="pres">
      <dgm:prSet presAssocID="{3D29A929-1AE0-4A33-BD9F-B99C0B1CB791}" presName="nodeTx" presStyleLbl="node1" presStyleIdx="0" presStyleCnt="5">
        <dgm:presLayoutVars>
          <dgm:bulletEnabled val="1"/>
        </dgm:presLayoutVars>
      </dgm:prSet>
      <dgm:spPr/>
    </dgm:pt>
    <dgm:pt modelId="{4B4C7FCC-DA25-4594-9354-4BF58DF84CF3}" type="pres">
      <dgm:prSet presAssocID="{3D29A929-1AE0-4A33-BD9F-B99C0B1CB791}" presName="invisiNode" presStyleLbl="node1" presStyleIdx="0" presStyleCnt="5"/>
      <dgm:spPr/>
    </dgm:pt>
    <dgm:pt modelId="{00C1247D-07E0-4113-868C-A959EA9B7BC7}" type="pres">
      <dgm:prSet presAssocID="{3D29A929-1AE0-4A33-BD9F-B99C0B1CB791}" presName="imagNode" presStyleLbl="fgImgPlace1" presStyleIdx="0" presStyleCnt="5"/>
      <dgm:spPr>
        <a:blipFill dpi="0" rotWithShape="1">
          <a:blip xmlns:r="http://schemas.openxmlformats.org/officeDocument/2006/relationships" r:embed="rId1">
            <a:alphaModFix amt="80000"/>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pt>
    <dgm:pt modelId="{CAF1C562-46AA-4719-8059-A4E7D9DAC5B2}" type="pres">
      <dgm:prSet presAssocID="{746E124D-B6FE-43E4-B21F-9D192B6AA9A4}" presName="sibTrans" presStyleLbl="sibTrans2D1" presStyleIdx="0" presStyleCnt="0"/>
      <dgm:spPr/>
    </dgm:pt>
    <dgm:pt modelId="{606C3441-D8C7-4B39-9776-224A4895DB1A}" type="pres">
      <dgm:prSet presAssocID="{E1137855-3C85-410F-AB77-8B2C99281B45}" presName="compNode" presStyleCnt="0"/>
      <dgm:spPr/>
    </dgm:pt>
    <dgm:pt modelId="{8B291810-2B0A-4136-B733-67094720EBE5}" type="pres">
      <dgm:prSet presAssocID="{E1137855-3C85-410F-AB77-8B2C99281B45}" presName="bkgdShape" presStyleLbl="node1" presStyleIdx="1" presStyleCnt="5"/>
      <dgm:spPr/>
    </dgm:pt>
    <dgm:pt modelId="{EAD5ADE9-441B-4895-BD74-A689BBEBAA38}" type="pres">
      <dgm:prSet presAssocID="{E1137855-3C85-410F-AB77-8B2C99281B45}" presName="nodeTx" presStyleLbl="node1" presStyleIdx="1" presStyleCnt="5">
        <dgm:presLayoutVars>
          <dgm:bulletEnabled val="1"/>
        </dgm:presLayoutVars>
      </dgm:prSet>
      <dgm:spPr/>
    </dgm:pt>
    <dgm:pt modelId="{BE568E7F-360D-401D-8406-A2A76BDA0339}" type="pres">
      <dgm:prSet presAssocID="{E1137855-3C85-410F-AB77-8B2C99281B45}" presName="invisiNode" presStyleLbl="node1" presStyleIdx="1" presStyleCnt="5"/>
      <dgm:spPr/>
    </dgm:pt>
    <dgm:pt modelId="{98E456F5-DBEF-4DD0-9D18-AF3D6A5E0863}" type="pres">
      <dgm:prSet presAssocID="{E1137855-3C85-410F-AB77-8B2C99281B45}" presName="imagNode" presStyleLbl="fgImgPlace1" presStyleIdx="1" presStyleCnt="5"/>
      <dgm:spPr>
        <a:blipFill dpi="0" rotWithShape="1">
          <a:blip xmlns:r="http://schemas.openxmlformats.org/officeDocument/2006/relationships" r:embed="rId3">
            <a:alphaModFix amt="80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onnections"/>
        </a:ext>
      </dgm:extLst>
    </dgm:pt>
    <dgm:pt modelId="{257E0310-1B32-4802-8894-2E3A36DB2982}" type="pres">
      <dgm:prSet presAssocID="{B2DC9F10-AF7F-4042-B566-A3771A7D8265}" presName="sibTrans" presStyleLbl="sibTrans2D1" presStyleIdx="0" presStyleCnt="0"/>
      <dgm:spPr/>
    </dgm:pt>
    <dgm:pt modelId="{0F73BBD3-D530-4FBF-AB63-F9CA1DE41368}" type="pres">
      <dgm:prSet presAssocID="{274AE61B-A653-4749-8560-0A484550D5B0}" presName="compNode" presStyleCnt="0"/>
      <dgm:spPr/>
    </dgm:pt>
    <dgm:pt modelId="{A3E7249A-1A01-4DB9-BD0C-A8312936149B}" type="pres">
      <dgm:prSet presAssocID="{274AE61B-A653-4749-8560-0A484550D5B0}" presName="bkgdShape" presStyleLbl="node1" presStyleIdx="2" presStyleCnt="5"/>
      <dgm:spPr/>
    </dgm:pt>
    <dgm:pt modelId="{AC5AE209-1175-4CBA-9EEB-641EB160B983}" type="pres">
      <dgm:prSet presAssocID="{274AE61B-A653-4749-8560-0A484550D5B0}" presName="nodeTx" presStyleLbl="node1" presStyleIdx="2" presStyleCnt="5">
        <dgm:presLayoutVars>
          <dgm:bulletEnabled val="1"/>
        </dgm:presLayoutVars>
      </dgm:prSet>
      <dgm:spPr/>
    </dgm:pt>
    <dgm:pt modelId="{0ACE36C5-D431-4E90-B512-196A622C5F53}" type="pres">
      <dgm:prSet presAssocID="{274AE61B-A653-4749-8560-0A484550D5B0}" presName="invisiNode" presStyleLbl="node1" presStyleIdx="2" presStyleCnt="5"/>
      <dgm:spPr/>
    </dgm:pt>
    <dgm:pt modelId="{6B8C8935-074D-441C-95EA-FA19CD7FC1D8}" type="pres">
      <dgm:prSet presAssocID="{274AE61B-A653-4749-8560-0A484550D5B0}"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Head with gears"/>
        </a:ext>
      </dgm:extLst>
    </dgm:pt>
    <dgm:pt modelId="{6AB005BB-342D-483B-8E49-798B53F42BFC}" type="pres">
      <dgm:prSet presAssocID="{91517297-56AD-4F84-BE92-CFF91DC36299}" presName="sibTrans" presStyleLbl="sibTrans2D1" presStyleIdx="0" presStyleCnt="0"/>
      <dgm:spPr/>
    </dgm:pt>
    <dgm:pt modelId="{FFF485A7-5EF0-4E98-8DBA-F4C284AA93EC}" type="pres">
      <dgm:prSet presAssocID="{17D39E52-A772-4884-BD7B-6AE3AC55B184}" presName="compNode" presStyleCnt="0"/>
      <dgm:spPr/>
    </dgm:pt>
    <dgm:pt modelId="{FF7CD8CC-01D8-4414-8772-A0FA0DC75817}" type="pres">
      <dgm:prSet presAssocID="{17D39E52-A772-4884-BD7B-6AE3AC55B184}" presName="bkgdShape" presStyleLbl="node1" presStyleIdx="3" presStyleCnt="5"/>
      <dgm:spPr/>
    </dgm:pt>
    <dgm:pt modelId="{BD3E9BB3-B4F9-4E31-BB7F-33571B4182A7}" type="pres">
      <dgm:prSet presAssocID="{17D39E52-A772-4884-BD7B-6AE3AC55B184}" presName="nodeTx" presStyleLbl="node1" presStyleIdx="3" presStyleCnt="5">
        <dgm:presLayoutVars>
          <dgm:bulletEnabled val="1"/>
        </dgm:presLayoutVars>
      </dgm:prSet>
      <dgm:spPr/>
    </dgm:pt>
    <dgm:pt modelId="{743D4280-23C3-4D09-95D8-8DECE501EAEC}" type="pres">
      <dgm:prSet presAssocID="{17D39E52-A772-4884-BD7B-6AE3AC55B184}" presName="invisiNode" presStyleLbl="node1" presStyleIdx="3" presStyleCnt="5"/>
      <dgm:spPr/>
    </dgm:pt>
    <dgm:pt modelId="{579521BC-1336-4909-886B-7FE8A1638543}" type="pres">
      <dgm:prSet presAssocID="{17D39E52-A772-4884-BD7B-6AE3AC55B184}"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1000" b="-1000"/>
          </a:stretch>
        </a:blipFill>
      </dgm:spPr>
      <dgm:extLst>
        <a:ext uri="{E40237B7-FDA0-4F09-8148-C483321AD2D9}">
          <dgm14:cNvPr xmlns:dgm14="http://schemas.microsoft.com/office/drawing/2010/diagram" id="0" name="" descr="Cheers"/>
        </a:ext>
      </dgm:extLst>
    </dgm:pt>
    <dgm:pt modelId="{684C7E23-A80E-43D1-9D9F-2EF6C55C8195}" type="pres">
      <dgm:prSet presAssocID="{7B024A28-669D-4977-87E7-707D94CC30E5}" presName="sibTrans" presStyleLbl="sibTrans2D1" presStyleIdx="0" presStyleCnt="0"/>
      <dgm:spPr/>
    </dgm:pt>
    <dgm:pt modelId="{2E89985D-647A-4573-8E57-4E6750042088}" type="pres">
      <dgm:prSet presAssocID="{6A1440B8-A6A2-42B6-B0AD-FDD28D710C9C}" presName="compNode" presStyleCnt="0"/>
      <dgm:spPr/>
    </dgm:pt>
    <dgm:pt modelId="{F59CD05B-9730-49D5-A656-49AD739A179A}" type="pres">
      <dgm:prSet presAssocID="{6A1440B8-A6A2-42B6-B0AD-FDD28D710C9C}" presName="bkgdShape" presStyleLbl="node1" presStyleIdx="4" presStyleCnt="5"/>
      <dgm:spPr/>
    </dgm:pt>
    <dgm:pt modelId="{CCCD9AE7-B262-479C-BE3E-7D01C952556A}" type="pres">
      <dgm:prSet presAssocID="{6A1440B8-A6A2-42B6-B0AD-FDD28D710C9C}" presName="nodeTx" presStyleLbl="node1" presStyleIdx="4" presStyleCnt="5">
        <dgm:presLayoutVars>
          <dgm:bulletEnabled val="1"/>
        </dgm:presLayoutVars>
      </dgm:prSet>
      <dgm:spPr/>
    </dgm:pt>
    <dgm:pt modelId="{F8C16D3D-6906-405C-A843-86ED4DCDAB03}" type="pres">
      <dgm:prSet presAssocID="{6A1440B8-A6A2-42B6-B0AD-FDD28D710C9C}" presName="invisiNode" presStyleLbl="node1" presStyleIdx="4" presStyleCnt="5"/>
      <dgm:spPr/>
    </dgm:pt>
    <dgm:pt modelId="{1D4942E3-5D43-4F5B-B8F2-F1AAFE2E2E7F}" type="pres">
      <dgm:prSet presAssocID="{6A1440B8-A6A2-42B6-B0AD-FDD28D710C9C}"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Family with two children"/>
        </a:ext>
      </dgm:extLst>
    </dgm:pt>
  </dgm:ptLst>
  <dgm:cxnLst>
    <dgm:cxn modelId="{B21A8502-35BB-43A5-B103-47B665A664AD}" type="presOf" srcId="{B2DC9F10-AF7F-4042-B566-A3771A7D8265}" destId="{257E0310-1B32-4802-8894-2E3A36DB2982}" srcOrd="0" destOrd="0" presId="urn:microsoft.com/office/officeart/2005/8/layout/hList7"/>
    <dgm:cxn modelId="{34465017-3B3D-4A60-8776-58DABA17C90C}" type="presOf" srcId="{56E0A9BC-3E72-4308-8D7C-AE94970B1DFD}" destId="{4EFC4370-EE09-43FF-941E-AB15D019207C}" srcOrd="0" destOrd="0" presId="urn:microsoft.com/office/officeart/2005/8/layout/hList7"/>
    <dgm:cxn modelId="{B909523A-2E9C-406B-BBF4-1F8CA50F0BC9}" srcId="{56E0A9BC-3E72-4308-8D7C-AE94970B1DFD}" destId="{6A1440B8-A6A2-42B6-B0AD-FDD28D710C9C}" srcOrd="4" destOrd="0" parTransId="{BD0095C8-CD6F-4B10-86A2-9F5A66677B9B}" sibTransId="{AA567CDA-8149-4A76-A1C3-57820EC2B4B1}"/>
    <dgm:cxn modelId="{7E9A123D-FA1D-4F7D-879A-52270EBE34AC}" srcId="{56E0A9BC-3E72-4308-8D7C-AE94970B1DFD}" destId="{274AE61B-A653-4749-8560-0A484550D5B0}" srcOrd="2" destOrd="0" parTransId="{DEE463DE-DE65-426D-987A-2561D31BDA29}" sibTransId="{91517297-56AD-4F84-BE92-CFF91DC36299}"/>
    <dgm:cxn modelId="{C0F4AE62-9F81-4A16-863D-DAAB47D94C77}" srcId="{56E0A9BC-3E72-4308-8D7C-AE94970B1DFD}" destId="{E1137855-3C85-410F-AB77-8B2C99281B45}" srcOrd="1" destOrd="0" parTransId="{46B2B1E6-518C-4905-8819-71E111622C18}" sibTransId="{B2DC9F10-AF7F-4042-B566-A3771A7D8265}"/>
    <dgm:cxn modelId="{FFDBF545-27D1-429E-80E6-61FC95A9ECFC}" srcId="{56E0A9BC-3E72-4308-8D7C-AE94970B1DFD}" destId="{17D39E52-A772-4884-BD7B-6AE3AC55B184}" srcOrd="3" destOrd="0" parTransId="{DFA39D74-56DF-469E-8CC7-9E263EAACE57}" sibTransId="{7B024A28-669D-4977-87E7-707D94CC30E5}"/>
    <dgm:cxn modelId="{8586934E-8C47-4365-AE7C-C9D507039ABF}" type="presOf" srcId="{6A1440B8-A6A2-42B6-B0AD-FDD28D710C9C}" destId="{F59CD05B-9730-49D5-A656-49AD739A179A}" srcOrd="0" destOrd="0" presId="urn:microsoft.com/office/officeart/2005/8/layout/hList7"/>
    <dgm:cxn modelId="{C05A9B50-30D4-499B-81DB-23E5BA6E9239}" type="presOf" srcId="{3D29A929-1AE0-4A33-BD9F-B99C0B1CB791}" destId="{07FF15F8-6EFB-46A4-B141-ADEF52062404}" srcOrd="0" destOrd="0" presId="urn:microsoft.com/office/officeart/2005/8/layout/hList7"/>
    <dgm:cxn modelId="{120CA377-6371-4074-A29E-51E594172156}" type="presOf" srcId="{91517297-56AD-4F84-BE92-CFF91DC36299}" destId="{6AB005BB-342D-483B-8E49-798B53F42BFC}" srcOrd="0" destOrd="0" presId="urn:microsoft.com/office/officeart/2005/8/layout/hList7"/>
    <dgm:cxn modelId="{1ECA5B79-0B08-41FA-BE4A-9A2A04745206}" type="presOf" srcId="{7B024A28-669D-4977-87E7-707D94CC30E5}" destId="{684C7E23-A80E-43D1-9D9F-2EF6C55C8195}" srcOrd="0" destOrd="0" presId="urn:microsoft.com/office/officeart/2005/8/layout/hList7"/>
    <dgm:cxn modelId="{CC214E9A-6343-43D4-AF33-63CC3C9D4CA4}" type="presOf" srcId="{6A1440B8-A6A2-42B6-B0AD-FDD28D710C9C}" destId="{CCCD9AE7-B262-479C-BE3E-7D01C952556A}" srcOrd="1" destOrd="0" presId="urn:microsoft.com/office/officeart/2005/8/layout/hList7"/>
    <dgm:cxn modelId="{FB37C39A-AB01-46AD-BC0D-361DE4586563}" srcId="{56E0A9BC-3E72-4308-8D7C-AE94970B1DFD}" destId="{3D29A929-1AE0-4A33-BD9F-B99C0B1CB791}" srcOrd="0" destOrd="0" parTransId="{B11C425F-2EA9-4F88-9A16-28CF256786DF}" sibTransId="{746E124D-B6FE-43E4-B21F-9D192B6AA9A4}"/>
    <dgm:cxn modelId="{BCD989A8-B27C-45EB-BE3B-19261EE87490}" type="presOf" srcId="{E1137855-3C85-410F-AB77-8B2C99281B45}" destId="{EAD5ADE9-441B-4895-BD74-A689BBEBAA38}" srcOrd="1" destOrd="0" presId="urn:microsoft.com/office/officeart/2005/8/layout/hList7"/>
    <dgm:cxn modelId="{AF0B5EC8-02DE-4303-8863-EDECEC0103FB}" type="presOf" srcId="{274AE61B-A653-4749-8560-0A484550D5B0}" destId="{A3E7249A-1A01-4DB9-BD0C-A8312936149B}" srcOrd="0" destOrd="0" presId="urn:microsoft.com/office/officeart/2005/8/layout/hList7"/>
    <dgm:cxn modelId="{740FD8CA-8AF4-4AA1-ACC9-4DF3F5F8384E}" type="presOf" srcId="{274AE61B-A653-4749-8560-0A484550D5B0}" destId="{AC5AE209-1175-4CBA-9EEB-641EB160B983}" srcOrd="1" destOrd="0" presId="urn:microsoft.com/office/officeart/2005/8/layout/hList7"/>
    <dgm:cxn modelId="{018700CB-494C-4512-AB97-9DF1ED085211}" type="presOf" srcId="{17D39E52-A772-4884-BD7B-6AE3AC55B184}" destId="{FF7CD8CC-01D8-4414-8772-A0FA0DC75817}" srcOrd="0" destOrd="0" presId="urn:microsoft.com/office/officeart/2005/8/layout/hList7"/>
    <dgm:cxn modelId="{93A41FE1-CF45-4B3F-ADD7-8E6FDEBBC1A6}" type="presOf" srcId="{3D29A929-1AE0-4A33-BD9F-B99C0B1CB791}" destId="{BED0875C-F384-455B-B150-FF9AE244C06F}" srcOrd="1" destOrd="0" presId="urn:microsoft.com/office/officeart/2005/8/layout/hList7"/>
    <dgm:cxn modelId="{B3DD8CE1-7CED-469D-A661-C8E05A8B6A4B}" type="presOf" srcId="{746E124D-B6FE-43E4-B21F-9D192B6AA9A4}" destId="{CAF1C562-46AA-4719-8059-A4E7D9DAC5B2}" srcOrd="0" destOrd="0" presId="urn:microsoft.com/office/officeart/2005/8/layout/hList7"/>
    <dgm:cxn modelId="{7B4C16E3-0FF8-4315-9224-0C7149152B00}" type="presOf" srcId="{17D39E52-A772-4884-BD7B-6AE3AC55B184}" destId="{BD3E9BB3-B4F9-4E31-BB7F-33571B4182A7}" srcOrd="1" destOrd="0" presId="urn:microsoft.com/office/officeart/2005/8/layout/hList7"/>
    <dgm:cxn modelId="{937D49E3-DC25-4007-BFBA-64A94A9A7FDD}" type="presOf" srcId="{E1137855-3C85-410F-AB77-8B2C99281B45}" destId="{8B291810-2B0A-4136-B733-67094720EBE5}" srcOrd="0" destOrd="0" presId="urn:microsoft.com/office/officeart/2005/8/layout/hList7"/>
    <dgm:cxn modelId="{B949B618-0BE7-4CE0-BBE1-431A01ECC746}" type="presParOf" srcId="{4EFC4370-EE09-43FF-941E-AB15D019207C}" destId="{9ADDEE00-3D19-467D-98A9-1F6635EB8EF6}" srcOrd="0" destOrd="0" presId="urn:microsoft.com/office/officeart/2005/8/layout/hList7"/>
    <dgm:cxn modelId="{DBF54747-6972-43F4-A08C-31F61194E7F1}" type="presParOf" srcId="{4EFC4370-EE09-43FF-941E-AB15D019207C}" destId="{B731C1F5-4943-476F-9233-D11D4EA3E5D6}" srcOrd="1" destOrd="0" presId="urn:microsoft.com/office/officeart/2005/8/layout/hList7"/>
    <dgm:cxn modelId="{D636BD57-953A-4A9F-9220-0C22BAF369AB}" type="presParOf" srcId="{B731C1F5-4943-476F-9233-D11D4EA3E5D6}" destId="{DC9541B0-07BE-4DFB-9A38-9445D255A9CF}" srcOrd="0" destOrd="0" presId="urn:microsoft.com/office/officeart/2005/8/layout/hList7"/>
    <dgm:cxn modelId="{12F1A7E2-60C3-481A-8C5D-F46D0169F39A}" type="presParOf" srcId="{DC9541B0-07BE-4DFB-9A38-9445D255A9CF}" destId="{07FF15F8-6EFB-46A4-B141-ADEF52062404}" srcOrd="0" destOrd="0" presId="urn:microsoft.com/office/officeart/2005/8/layout/hList7"/>
    <dgm:cxn modelId="{50C5A55B-5DA5-4439-958B-3F9EB1782C3D}" type="presParOf" srcId="{DC9541B0-07BE-4DFB-9A38-9445D255A9CF}" destId="{BED0875C-F384-455B-B150-FF9AE244C06F}" srcOrd="1" destOrd="0" presId="urn:microsoft.com/office/officeart/2005/8/layout/hList7"/>
    <dgm:cxn modelId="{3427A199-06F9-4BCE-B1EA-D3DDAE24861B}" type="presParOf" srcId="{DC9541B0-07BE-4DFB-9A38-9445D255A9CF}" destId="{4B4C7FCC-DA25-4594-9354-4BF58DF84CF3}" srcOrd="2" destOrd="0" presId="urn:microsoft.com/office/officeart/2005/8/layout/hList7"/>
    <dgm:cxn modelId="{7A14C530-0B50-4673-989E-73B7B23C3235}" type="presParOf" srcId="{DC9541B0-07BE-4DFB-9A38-9445D255A9CF}" destId="{00C1247D-07E0-4113-868C-A959EA9B7BC7}" srcOrd="3" destOrd="0" presId="urn:microsoft.com/office/officeart/2005/8/layout/hList7"/>
    <dgm:cxn modelId="{5D1AFC64-744E-43DD-8366-BFB2A94D8ACB}" type="presParOf" srcId="{B731C1F5-4943-476F-9233-D11D4EA3E5D6}" destId="{CAF1C562-46AA-4719-8059-A4E7D9DAC5B2}" srcOrd="1" destOrd="0" presId="urn:microsoft.com/office/officeart/2005/8/layout/hList7"/>
    <dgm:cxn modelId="{317B78DF-0233-48A4-97FC-A2DB8119D4BE}" type="presParOf" srcId="{B731C1F5-4943-476F-9233-D11D4EA3E5D6}" destId="{606C3441-D8C7-4B39-9776-224A4895DB1A}" srcOrd="2" destOrd="0" presId="urn:microsoft.com/office/officeart/2005/8/layout/hList7"/>
    <dgm:cxn modelId="{1534CD76-1607-472A-A5E2-8662C0DCF073}" type="presParOf" srcId="{606C3441-D8C7-4B39-9776-224A4895DB1A}" destId="{8B291810-2B0A-4136-B733-67094720EBE5}" srcOrd="0" destOrd="0" presId="urn:microsoft.com/office/officeart/2005/8/layout/hList7"/>
    <dgm:cxn modelId="{4DF52AAF-AA18-48D5-8458-39D9CA644B37}" type="presParOf" srcId="{606C3441-D8C7-4B39-9776-224A4895DB1A}" destId="{EAD5ADE9-441B-4895-BD74-A689BBEBAA38}" srcOrd="1" destOrd="0" presId="urn:microsoft.com/office/officeart/2005/8/layout/hList7"/>
    <dgm:cxn modelId="{2E474CAF-399C-4ADC-BC83-49CC76FE9740}" type="presParOf" srcId="{606C3441-D8C7-4B39-9776-224A4895DB1A}" destId="{BE568E7F-360D-401D-8406-A2A76BDA0339}" srcOrd="2" destOrd="0" presId="urn:microsoft.com/office/officeart/2005/8/layout/hList7"/>
    <dgm:cxn modelId="{86D4BAAE-F2C2-47B6-AE4E-F519F4CAA5A7}" type="presParOf" srcId="{606C3441-D8C7-4B39-9776-224A4895DB1A}" destId="{98E456F5-DBEF-4DD0-9D18-AF3D6A5E0863}" srcOrd="3" destOrd="0" presId="urn:microsoft.com/office/officeart/2005/8/layout/hList7"/>
    <dgm:cxn modelId="{4ED9D810-90B3-4950-A959-00BB84637E43}" type="presParOf" srcId="{B731C1F5-4943-476F-9233-D11D4EA3E5D6}" destId="{257E0310-1B32-4802-8894-2E3A36DB2982}" srcOrd="3" destOrd="0" presId="urn:microsoft.com/office/officeart/2005/8/layout/hList7"/>
    <dgm:cxn modelId="{782420B1-1CA9-44F2-B9EE-96606C08E5A4}" type="presParOf" srcId="{B731C1F5-4943-476F-9233-D11D4EA3E5D6}" destId="{0F73BBD3-D530-4FBF-AB63-F9CA1DE41368}" srcOrd="4" destOrd="0" presId="urn:microsoft.com/office/officeart/2005/8/layout/hList7"/>
    <dgm:cxn modelId="{72AC27E3-CDE0-4D3B-AEC6-C06703BBE7F0}" type="presParOf" srcId="{0F73BBD3-D530-4FBF-AB63-F9CA1DE41368}" destId="{A3E7249A-1A01-4DB9-BD0C-A8312936149B}" srcOrd="0" destOrd="0" presId="urn:microsoft.com/office/officeart/2005/8/layout/hList7"/>
    <dgm:cxn modelId="{EC8F25E7-E01B-4B94-ABC0-57530BE77F47}" type="presParOf" srcId="{0F73BBD3-D530-4FBF-AB63-F9CA1DE41368}" destId="{AC5AE209-1175-4CBA-9EEB-641EB160B983}" srcOrd="1" destOrd="0" presId="urn:microsoft.com/office/officeart/2005/8/layout/hList7"/>
    <dgm:cxn modelId="{87827166-C000-456F-8E32-97494876976B}" type="presParOf" srcId="{0F73BBD3-D530-4FBF-AB63-F9CA1DE41368}" destId="{0ACE36C5-D431-4E90-B512-196A622C5F53}" srcOrd="2" destOrd="0" presId="urn:microsoft.com/office/officeart/2005/8/layout/hList7"/>
    <dgm:cxn modelId="{B85D0C2A-D5CA-480F-AFDD-1A0DABE6C0EB}" type="presParOf" srcId="{0F73BBD3-D530-4FBF-AB63-F9CA1DE41368}" destId="{6B8C8935-074D-441C-95EA-FA19CD7FC1D8}" srcOrd="3" destOrd="0" presId="urn:microsoft.com/office/officeart/2005/8/layout/hList7"/>
    <dgm:cxn modelId="{3EE4DAC7-989C-48F2-BA28-EFF874222EEF}" type="presParOf" srcId="{B731C1F5-4943-476F-9233-D11D4EA3E5D6}" destId="{6AB005BB-342D-483B-8E49-798B53F42BFC}" srcOrd="5" destOrd="0" presId="urn:microsoft.com/office/officeart/2005/8/layout/hList7"/>
    <dgm:cxn modelId="{A36ED2A3-28AD-4BD9-BADF-0166F214E0F8}" type="presParOf" srcId="{B731C1F5-4943-476F-9233-D11D4EA3E5D6}" destId="{FFF485A7-5EF0-4E98-8DBA-F4C284AA93EC}" srcOrd="6" destOrd="0" presId="urn:microsoft.com/office/officeart/2005/8/layout/hList7"/>
    <dgm:cxn modelId="{98CDBF2A-913D-4A22-8AB9-E2EDC907CD8E}" type="presParOf" srcId="{FFF485A7-5EF0-4E98-8DBA-F4C284AA93EC}" destId="{FF7CD8CC-01D8-4414-8772-A0FA0DC75817}" srcOrd="0" destOrd="0" presId="urn:microsoft.com/office/officeart/2005/8/layout/hList7"/>
    <dgm:cxn modelId="{0A3F71BE-353E-4DE7-BC15-877ED7A03EB4}" type="presParOf" srcId="{FFF485A7-5EF0-4E98-8DBA-F4C284AA93EC}" destId="{BD3E9BB3-B4F9-4E31-BB7F-33571B4182A7}" srcOrd="1" destOrd="0" presId="urn:microsoft.com/office/officeart/2005/8/layout/hList7"/>
    <dgm:cxn modelId="{85867824-328E-4A0D-901B-2714590602BA}" type="presParOf" srcId="{FFF485A7-5EF0-4E98-8DBA-F4C284AA93EC}" destId="{743D4280-23C3-4D09-95D8-8DECE501EAEC}" srcOrd="2" destOrd="0" presId="urn:microsoft.com/office/officeart/2005/8/layout/hList7"/>
    <dgm:cxn modelId="{B64D12C3-0FCA-4467-B491-090D0286DB17}" type="presParOf" srcId="{FFF485A7-5EF0-4E98-8DBA-F4C284AA93EC}" destId="{579521BC-1336-4909-886B-7FE8A1638543}" srcOrd="3" destOrd="0" presId="urn:microsoft.com/office/officeart/2005/8/layout/hList7"/>
    <dgm:cxn modelId="{9909133E-9E7C-4FB7-BC43-2A8DA4DF5C37}" type="presParOf" srcId="{B731C1F5-4943-476F-9233-D11D4EA3E5D6}" destId="{684C7E23-A80E-43D1-9D9F-2EF6C55C8195}" srcOrd="7" destOrd="0" presId="urn:microsoft.com/office/officeart/2005/8/layout/hList7"/>
    <dgm:cxn modelId="{CEA0EF5B-4DFB-4344-878C-777DFCF3608E}" type="presParOf" srcId="{B731C1F5-4943-476F-9233-D11D4EA3E5D6}" destId="{2E89985D-647A-4573-8E57-4E6750042088}" srcOrd="8" destOrd="0" presId="urn:microsoft.com/office/officeart/2005/8/layout/hList7"/>
    <dgm:cxn modelId="{59F8DF38-C987-4B9B-A8B5-DDC37410738A}" type="presParOf" srcId="{2E89985D-647A-4573-8E57-4E6750042088}" destId="{F59CD05B-9730-49D5-A656-49AD739A179A}" srcOrd="0" destOrd="0" presId="urn:microsoft.com/office/officeart/2005/8/layout/hList7"/>
    <dgm:cxn modelId="{E5DCDBCD-FC6C-41D1-8848-FF709CABA1F6}" type="presParOf" srcId="{2E89985D-647A-4573-8E57-4E6750042088}" destId="{CCCD9AE7-B262-479C-BE3E-7D01C952556A}" srcOrd="1" destOrd="0" presId="urn:microsoft.com/office/officeart/2005/8/layout/hList7"/>
    <dgm:cxn modelId="{F379FAC5-8915-4F62-914F-6BADCDF73FA1}" type="presParOf" srcId="{2E89985D-647A-4573-8E57-4E6750042088}" destId="{F8C16D3D-6906-405C-A843-86ED4DCDAB03}" srcOrd="2" destOrd="0" presId="urn:microsoft.com/office/officeart/2005/8/layout/hList7"/>
    <dgm:cxn modelId="{FD8116A4-27B4-40C0-B968-3CB18B9294F4}" type="presParOf" srcId="{2E89985D-647A-4573-8E57-4E6750042088}" destId="{1D4942E3-5D43-4F5B-B8F2-F1AAFE2E2E7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6352EA-BBF5-4718-A0F0-62C009AAD7A9}" type="doc">
      <dgm:prSet loTypeId="urn:microsoft.com/office/officeart/2008/layout/VerticalCurvedList" loCatId="list" qsTypeId="urn:microsoft.com/office/officeart/2005/8/quickstyle/simple1" qsCatId="simple" csTypeId="urn:microsoft.com/office/officeart/2005/8/colors/colorful1" csCatId="colorful"/>
      <dgm:spPr/>
      <dgm:t>
        <a:bodyPr/>
        <a:lstStyle/>
        <a:p>
          <a:endParaRPr lang="en-US"/>
        </a:p>
      </dgm:t>
    </dgm:pt>
    <dgm:pt modelId="{D94EDF31-2789-4CAB-8713-29CE1DDABF2F}">
      <dgm:prSet/>
      <dgm:spPr/>
      <dgm:t>
        <a:bodyPr/>
        <a:lstStyle/>
        <a:p>
          <a:r>
            <a:rPr lang="en-US" baseline="0"/>
            <a:t>A trusted organization</a:t>
          </a:r>
          <a:endParaRPr lang="en-US"/>
        </a:p>
      </dgm:t>
    </dgm:pt>
    <dgm:pt modelId="{D5618D15-3E04-49B7-8D64-E5F2FA28797C}" type="parTrans" cxnId="{A679C649-9FBF-40C8-8346-462674C41895}">
      <dgm:prSet/>
      <dgm:spPr/>
      <dgm:t>
        <a:bodyPr/>
        <a:lstStyle/>
        <a:p>
          <a:endParaRPr lang="en-US"/>
        </a:p>
      </dgm:t>
    </dgm:pt>
    <dgm:pt modelId="{90FB2317-7335-4427-A7B6-5B1587D4B608}" type="sibTrans" cxnId="{A679C649-9FBF-40C8-8346-462674C41895}">
      <dgm:prSet/>
      <dgm:spPr/>
      <dgm:t>
        <a:bodyPr/>
        <a:lstStyle/>
        <a:p>
          <a:endParaRPr lang="en-US"/>
        </a:p>
      </dgm:t>
    </dgm:pt>
    <dgm:pt modelId="{D90A3F7C-3010-40AB-B470-D6571000E4E4}">
      <dgm:prSet/>
      <dgm:spPr/>
      <dgm:t>
        <a:bodyPr/>
        <a:lstStyle/>
        <a:p>
          <a:r>
            <a:rPr lang="en-US" baseline="0"/>
            <a:t>Physical space for meetings</a:t>
          </a:r>
          <a:endParaRPr lang="en-US"/>
        </a:p>
      </dgm:t>
    </dgm:pt>
    <dgm:pt modelId="{5CBEF17D-5B8F-4F15-9F71-4261DD5F74C7}" type="parTrans" cxnId="{C5D6C673-F720-4AEA-9402-00BB921C6531}">
      <dgm:prSet/>
      <dgm:spPr/>
      <dgm:t>
        <a:bodyPr/>
        <a:lstStyle/>
        <a:p>
          <a:endParaRPr lang="en-US"/>
        </a:p>
      </dgm:t>
    </dgm:pt>
    <dgm:pt modelId="{FB893E6C-0F06-4E4F-AF7F-6084ABF4FC76}" type="sibTrans" cxnId="{C5D6C673-F720-4AEA-9402-00BB921C6531}">
      <dgm:prSet/>
      <dgm:spPr/>
      <dgm:t>
        <a:bodyPr/>
        <a:lstStyle/>
        <a:p>
          <a:endParaRPr lang="en-US"/>
        </a:p>
      </dgm:t>
    </dgm:pt>
    <dgm:pt modelId="{8DB2470D-B709-4A34-B61D-F1D0A89A3CDE}">
      <dgm:prSet/>
      <dgm:spPr/>
      <dgm:t>
        <a:bodyPr/>
        <a:lstStyle/>
        <a:p>
          <a:r>
            <a:rPr lang="en-US" baseline="0"/>
            <a:t>A safe, nonstigmatized space</a:t>
          </a:r>
          <a:endParaRPr lang="en-US"/>
        </a:p>
      </dgm:t>
    </dgm:pt>
    <dgm:pt modelId="{EA3EFA09-1467-4D6C-AEE3-44B9A0191ECC}" type="parTrans" cxnId="{B6924B4B-88A1-468F-AAF5-61319FE3FC05}">
      <dgm:prSet/>
      <dgm:spPr/>
      <dgm:t>
        <a:bodyPr/>
        <a:lstStyle/>
        <a:p>
          <a:endParaRPr lang="en-US"/>
        </a:p>
      </dgm:t>
    </dgm:pt>
    <dgm:pt modelId="{55E8F441-41C4-4180-A0EE-8ACCFE55CFCC}" type="sibTrans" cxnId="{B6924B4B-88A1-468F-AAF5-61319FE3FC05}">
      <dgm:prSet/>
      <dgm:spPr/>
      <dgm:t>
        <a:bodyPr/>
        <a:lstStyle/>
        <a:p>
          <a:endParaRPr lang="en-US"/>
        </a:p>
      </dgm:t>
    </dgm:pt>
    <dgm:pt modelId="{CE9A3CD4-7FC2-44AB-BD68-C86501D145BA}">
      <dgm:prSet/>
      <dgm:spPr/>
      <dgm:t>
        <a:bodyPr/>
        <a:lstStyle/>
        <a:p>
          <a:r>
            <a:rPr lang="en-US" baseline="0"/>
            <a:t>Marketing reach for programs</a:t>
          </a:r>
          <a:endParaRPr lang="en-US"/>
        </a:p>
      </dgm:t>
    </dgm:pt>
    <dgm:pt modelId="{1B448475-82C4-4FC8-AA0E-094CBABAD0B3}" type="parTrans" cxnId="{D121933A-6A94-442E-AFFA-F445D6CD90C7}">
      <dgm:prSet/>
      <dgm:spPr/>
      <dgm:t>
        <a:bodyPr/>
        <a:lstStyle/>
        <a:p>
          <a:endParaRPr lang="en-US"/>
        </a:p>
      </dgm:t>
    </dgm:pt>
    <dgm:pt modelId="{BC744702-58B8-46FE-B264-D34BD8576174}" type="sibTrans" cxnId="{D121933A-6A94-442E-AFFA-F445D6CD90C7}">
      <dgm:prSet/>
      <dgm:spPr/>
      <dgm:t>
        <a:bodyPr/>
        <a:lstStyle/>
        <a:p>
          <a:endParaRPr lang="en-US"/>
        </a:p>
      </dgm:t>
    </dgm:pt>
    <dgm:pt modelId="{A3F9AD04-3F7E-46F8-ABBE-9BC34F401CBB}">
      <dgm:prSet/>
      <dgm:spPr/>
      <dgm:t>
        <a:bodyPr/>
        <a:lstStyle/>
        <a:p>
          <a:r>
            <a:rPr lang="en-US" baseline="0"/>
            <a:t>Vetted topical resources</a:t>
          </a:r>
          <a:endParaRPr lang="en-US"/>
        </a:p>
      </dgm:t>
    </dgm:pt>
    <dgm:pt modelId="{FCAC8F33-A0B7-46E5-97A7-C730054A56D5}" type="parTrans" cxnId="{4C256FB4-FD8E-46DE-BFB9-D6E7F5A27A2C}">
      <dgm:prSet/>
      <dgm:spPr/>
      <dgm:t>
        <a:bodyPr/>
        <a:lstStyle/>
        <a:p>
          <a:endParaRPr lang="en-US"/>
        </a:p>
      </dgm:t>
    </dgm:pt>
    <dgm:pt modelId="{CE609B7C-A0AC-4A85-AFFF-60F53200D14E}" type="sibTrans" cxnId="{4C256FB4-FD8E-46DE-BFB9-D6E7F5A27A2C}">
      <dgm:prSet/>
      <dgm:spPr/>
      <dgm:t>
        <a:bodyPr/>
        <a:lstStyle/>
        <a:p>
          <a:endParaRPr lang="en-US"/>
        </a:p>
      </dgm:t>
    </dgm:pt>
    <dgm:pt modelId="{420278CC-3F2B-481B-A10D-CDC6A9A408A5}">
      <dgm:prSet/>
      <dgm:spPr/>
      <dgm:t>
        <a:bodyPr/>
        <a:lstStyle/>
        <a:p>
          <a:r>
            <a:rPr lang="en-US" baseline="0"/>
            <a:t>Knowledgeable staff</a:t>
          </a:r>
          <a:endParaRPr lang="en-US"/>
        </a:p>
      </dgm:t>
    </dgm:pt>
    <dgm:pt modelId="{4E7AF851-2AEC-445D-84E9-FA3FB3D2F4F4}" type="parTrans" cxnId="{6DA8ACFE-A11B-4BD8-97FF-3A433106F177}">
      <dgm:prSet/>
      <dgm:spPr/>
      <dgm:t>
        <a:bodyPr/>
        <a:lstStyle/>
        <a:p>
          <a:endParaRPr lang="en-US"/>
        </a:p>
      </dgm:t>
    </dgm:pt>
    <dgm:pt modelId="{F46F9F0A-149C-41A0-A6DF-7FBCB32B2706}" type="sibTrans" cxnId="{6DA8ACFE-A11B-4BD8-97FF-3A433106F177}">
      <dgm:prSet/>
      <dgm:spPr/>
      <dgm:t>
        <a:bodyPr/>
        <a:lstStyle/>
        <a:p>
          <a:endParaRPr lang="en-US"/>
        </a:p>
      </dgm:t>
    </dgm:pt>
    <dgm:pt modelId="{76CDE21B-6F49-4571-9C80-3DE3E121D362}" type="pres">
      <dgm:prSet presAssocID="{0A6352EA-BBF5-4718-A0F0-62C009AAD7A9}" presName="Name0" presStyleCnt="0">
        <dgm:presLayoutVars>
          <dgm:chMax val="7"/>
          <dgm:chPref val="7"/>
          <dgm:dir/>
        </dgm:presLayoutVars>
      </dgm:prSet>
      <dgm:spPr/>
    </dgm:pt>
    <dgm:pt modelId="{E594CCEB-3ED4-486D-AC23-D7B464E0B5F9}" type="pres">
      <dgm:prSet presAssocID="{0A6352EA-BBF5-4718-A0F0-62C009AAD7A9}" presName="Name1" presStyleCnt="0"/>
      <dgm:spPr/>
    </dgm:pt>
    <dgm:pt modelId="{5DDAA7DA-128B-4321-8C4D-D5ED5FDABB27}" type="pres">
      <dgm:prSet presAssocID="{0A6352EA-BBF5-4718-A0F0-62C009AAD7A9}" presName="cycle" presStyleCnt="0"/>
      <dgm:spPr/>
    </dgm:pt>
    <dgm:pt modelId="{0263786A-0055-4146-A25A-6F9D81220FF1}" type="pres">
      <dgm:prSet presAssocID="{0A6352EA-BBF5-4718-A0F0-62C009AAD7A9}" presName="srcNode" presStyleLbl="node1" presStyleIdx="0" presStyleCnt="6"/>
      <dgm:spPr/>
    </dgm:pt>
    <dgm:pt modelId="{73826B24-2162-4038-BE98-EDC8B77742D5}" type="pres">
      <dgm:prSet presAssocID="{0A6352EA-BBF5-4718-A0F0-62C009AAD7A9}" presName="conn" presStyleLbl="parChTrans1D2" presStyleIdx="0" presStyleCnt="1"/>
      <dgm:spPr/>
    </dgm:pt>
    <dgm:pt modelId="{A95F4BCA-46A8-486D-A72A-3AC817DA45C1}" type="pres">
      <dgm:prSet presAssocID="{0A6352EA-BBF5-4718-A0F0-62C009AAD7A9}" presName="extraNode" presStyleLbl="node1" presStyleIdx="0" presStyleCnt="6"/>
      <dgm:spPr/>
    </dgm:pt>
    <dgm:pt modelId="{92EC3945-7FD2-48AC-BF99-9AA79DB54DEC}" type="pres">
      <dgm:prSet presAssocID="{0A6352EA-BBF5-4718-A0F0-62C009AAD7A9}" presName="dstNode" presStyleLbl="node1" presStyleIdx="0" presStyleCnt="6"/>
      <dgm:spPr/>
    </dgm:pt>
    <dgm:pt modelId="{3C7E22E5-0E43-46A2-958A-3801DD9A1886}" type="pres">
      <dgm:prSet presAssocID="{D94EDF31-2789-4CAB-8713-29CE1DDABF2F}" presName="text_1" presStyleLbl="node1" presStyleIdx="0" presStyleCnt="6">
        <dgm:presLayoutVars>
          <dgm:bulletEnabled val="1"/>
        </dgm:presLayoutVars>
      </dgm:prSet>
      <dgm:spPr/>
    </dgm:pt>
    <dgm:pt modelId="{03CA91A6-25D7-48AA-A46C-3240BBE3CAAF}" type="pres">
      <dgm:prSet presAssocID="{D94EDF31-2789-4CAB-8713-29CE1DDABF2F}" presName="accent_1" presStyleCnt="0"/>
      <dgm:spPr/>
    </dgm:pt>
    <dgm:pt modelId="{09DF0761-A33A-4FB9-A89D-1C3AA2A2F541}" type="pres">
      <dgm:prSet presAssocID="{D94EDF31-2789-4CAB-8713-29CE1DDABF2F}" presName="accentRepeatNode" presStyleLbl="solidFgAcc1" presStyleIdx="0" presStyleCnt="6"/>
      <dgm:spPr/>
    </dgm:pt>
    <dgm:pt modelId="{29FE4D51-B27F-44A7-8F98-E3EA3D91348B}" type="pres">
      <dgm:prSet presAssocID="{D90A3F7C-3010-40AB-B470-D6571000E4E4}" presName="text_2" presStyleLbl="node1" presStyleIdx="1" presStyleCnt="6">
        <dgm:presLayoutVars>
          <dgm:bulletEnabled val="1"/>
        </dgm:presLayoutVars>
      </dgm:prSet>
      <dgm:spPr/>
    </dgm:pt>
    <dgm:pt modelId="{9B3A0994-3ED1-4E96-9C31-E3062E14600B}" type="pres">
      <dgm:prSet presAssocID="{D90A3F7C-3010-40AB-B470-D6571000E4E4}" presName="accent_2" presStyleCnt="0"/>
      <dgm:spPr/>
    </dgm:pt>
    <dgm:pt modelId="{B776CAE1-3F70-462B-A57E-74A6F454E7F6}" type="pres">
      <dgm:prSet presAssocID="{D90A3F7C-3010-40AB-B470-D6571000E4E4}" presName="accentRepeatNode" presStyleLbl="solidFgAcc1" presStyleIdx="1" presStyleCnt="6"/>
      <dgm:spPr/>
    </dgm:pt>
    <dgm:pt modelId="{97D58817-CBC0-480C-8A5C-A0DF40E5C24D}" type="pres">
      <dgm:prSet presAssocID="{8DB2470D-B709-4A34-B61D-F1D0A89A3CDE}" presName="text_3" presStyleLbl="node1" presStyleIdx="2" presStyleCnt="6">
        <dgm:presLayoutVars>
          <dgm:bulletEnabled val="1"/>
        </dgm:presLayoutVars>
      </dgm:prSet>
      <dgm:spPr/>
    </dgm:pt>
    <dgm:pt modelId="{8E8818A9-C5DB-457A-8788-D10F703558BF}" type="pres">
      <dgm:prSet presAssocID="{8DB2470D-B709-4A34-B61D-F1D0A89A3CDE}" presName="accent_3" presStyleCnt="0"/>
      <dgm:spPr/>
    </dgm:pt>
    <dgm:pt modelId="{B380B1AA-11B4-44A1-A227-04AA0DA71F97}" type="pres">
      <dgm:prSet presAssocID="{8DB2470D-B709-4A34-B61D-F1D0A89A3CDE}" presName="accentRepeatNode" presStyleLbl="solidFgAcc1" presStyleIdx="2" presStyleCnt="6"/>
      <dgm:spPr/>
    </dgm:pt>
    <dgm:pt modelId="{BBE81830-8DD6-44CC-8906-76C832FEEEAE}" type="pres">
      <dgm:prSet presAssocID="{CE9A3CD4-7FC2-44AB-BD68-C86501D145BA}" presName="text_4" presStyleLbl="node1" presStyleIdx="3" presStyleCnt="6">
        <dgm:presLayoutVars>
          <dgm:bulletEnabled val="1"/>
        </dgm:presLayoutVars>
      </dgm:prSet>
      <dgm:spPr/>
    </dgm:pt>
    <dgm:pt modelId="{E42F0BB4-DD05-4B58-B34D-47BE57251A7A}" type="pres">
      <dgm:prSet presAssocID="{CE9A3CD4-7FC2-44AB-BD68-C86501D145BA}" presName="accent_4" presStyleCnt="0"/>
      <dgm:spPr/>
    </dgm:pt>
    <dgm:pt modelId="{B2ED5508-0778-4F6B-ABDA-25D4355CB78D}" type="pres">
      <dgm:prSet presAssocID="{CE9A3CD4-7FC2-44AB-BD68-C86501D145BA}" presName="accentRepeatNode" presStyleLbl="solidFgAcc1" presStyleIdx="3" presStyleCnt="6"/>
      <dgm:spPr/>
    </dgm:pt>
    <dgm:pt modelId="{52D782A0-66D9-432E-BDCE-EC14F93DF313}" type="pres">
      <dgm:prSet presAssocID="{A3F9AD04-3F7E-46F8-ABBE-9BC34F401CBB}" presName="text_5" presStyleLbl="node1" presStyleIdx="4" presStyleCnt="6">
        <dgm:presLayoutVars>
          <dgm:bulletEnabled val="1"/>
        </dgm:presLayoutVars>
      </dgm:prSet>
      <dgm:spPr/>
    </dgm:pt>
    <dgm:pt modelId="{7D533CCE-A9AF-4C98-9919-A5AE442B4141}" type="pres">
      <dgm:prSet presAssocID="{A3F9AD04-3F7E-46F8-ABBE-9BC34F401CBB}" presName="accent_5" presStyleCnt="0"/>
      <dgm:spPr/>
    </dgm:pt>
    <dgm:pt modelId="{D215D096-246F-4274-9DA4-4E116F1C3A23}" type="pres">
      <dgm:prSet presAssocID="{A3F9AD04-3F7E-46F8-ABBE-9BC34F401CBB}" presName="accentRepeatNode" presStyleLbl="solidFgAcc1" presStyleIdx="4" presStyleCnt="6"/>
      <dgm:spPr/>
    </dgm:pt>
    <dgm:pt modelId="{2EB79460-F7E6-4AA1-A33E-FBB616334F15}" type="pres">
      <dgm:prSet presAssocID="{420278CC-3F2B-481B-A10D-CDC6A9A408A5}" presName="text_6" presStyleLbl="node1" presStyleIdx="5" presStyleCnt="6">
        <dgm:presLayoutVars>
          <dgm:bulletEnabled val="1"/>
        </dgm:presLayoutVars>
      </dgm:prSet>
      <dgm:spPr/>
    </dgm:pt>
    <dgm:pt modelId="{2FE2C57A-D6D1-4623-A94D-AFE938E793DB}" type="pres">
      <dgm:prSet presAssocID="{420278CC-3F2B-481B-A10D-CDC6A9A408A5}" presName="accent_6" presStyleCnt="0"/>
      <dgm:spPr/>
    </dgm:pt>
    <dgm:pt modelId="{5BCC4C54-2045-4F90-B2EE-34B0869D4606}" type="pres">
      <dgm:prSet presAssocID="{420278CC-3F2B-481B-A10D-CDC6A9A408A5}" presName="accentRepeatNode" presStyleLbl="solidFgAcc1" presStyleIdx="5" presStyleCnt="6"/>
      <dgm:spPr/>
    </dgm:pt>
  </dgm:ptLst>
  <dgm:cxnLst>
    <dgm:cxn modelId="{D121933A-6A94-442E-AFFA-F445D6CD90C7}" srcId="{0A6352EA-BBF5-4718-A0F0-62C009AAD7A9}" destId="{CE9A3CD4-7FC2-44AB-BD68-C86501D145BA}" srcOrd="3" destOrd="0" parTransId="{1B448475-82C4-4FC8-AA0E-094CBABAD0B3}" sibTransId="{BC744702-58B8-46FE-B264-D34BD8576174}"/>
    <dgm:cxn modelId="{A679C649-9FBF-40C8-8346-462674C41895}" srcId="{0A6352EA-BBF5-4718-A0F0-62C009AAD7A9}" destId="{D94EDF31-2789-4CAB-8713-29CE1DDABF2F}" srcOrd="0" destOrd="0" parTransId="{D5618D15-3E04-49B7-8D64-E5F2FA28797C}" sibTransId="{90FB2317-7335-4427-A7B6-5B1587D4B608}"/>
    <dgm:cxn modelId="{B6924B4B-88A1-468F-AAF5-61319FE3FC05}" srcId="{0A6352EA-BBF5-4718-A0F0-62C009AAD7A9}" destId="{8DB2470D-B709-4A34-B61D-F1D0A89A3CDE}" srcOrd="2" destOrd="0" parTransId="{EA3EFA09-1467-4D6C-AEE3-44B9A0191ECC}" sibTransId="{55E8F441-41C4-4180-A0EE-8ACCFE55CFCC}"/>
    <dgm:cxn modelId="{07722F4D-1010-434E-978D-E2ED95E4F6F5}" type="presOf" srcId="{CE9A3CD4-7FC2-44AB-BD68-C86501D145BA}" destId="{BBE81830-8DD6-44CC-8906-76C832FEEEAE}" srcOrd="0" destOrd="0" presId="urn:microsoft.com/office/officeart/2008/layout/VerticalCurvedList"/>
    <dgm:cxn modelId="{C5D6C673-F720-4AEA-9402-00BB921C6531}" srcId="{0A6352EA-BBF5-4718-A0F0-62C009AAD7A9}" destId="{D90A3F7C-3010-40AB-B470-D6571000E4E4}" srcOrd="1" destOrd="0" parTransId="{5CBEF17D-5B8F-4F15-9F71-4261DD5F74C7}" sibTransId="{FB893E6C-0F06-4E4F-AF7F-6084ABF4FC76}"/>
    <dgm:cxn modelId="{5738C58D-CC3A-4A0B-969E-1B0D5D04693C}" type="presOf" srcId="{A3F9AD04-3F7E-46F8-ABBE-9BC34F401CBB}" destId="{52D782A0-66D9-432E-BDCE-EC14F93DF313}" srcOrd="0" destOrd="0" presId="urn:microsoft.com/office/officeart/2008/layout/VerticalCurvedList"/>
    <dgm:cxn modelId="{C94A0BAC-819B-42DC-A29D-782AC2C58F41}" type="presOf" srcId="{0A6352EA-BBF5-4718-A0F0-62C009AAD7A9}" destId="{76CDE21B-6F49-4571-9C80-3DE3E121D362}" srcOrd="0" destOrd="0" presId="urn:microsoft.com/office/officeart/2008/layout/VerticalCurvedList"/>
    <dgm:cxn modelId="{4C256FB4-FD8E-46DE-BFB9-D6E7F5A27A2C}" srcId="{0A6352EA-BBF5-4718-A0F0-62C009AAD7A9}" destId="{A3F9AD04-3F7E-46F8-ABBE-9BC34F401CBB}" srcOrd="4" destOrd="0" parTransId="{FCAC8F33-A0B7-46E5-97A7-C730054A56D5}" sibTransId="{CE609B7C-A0AC-4A85-AFFF-60F53200D14E}"/>
    <dgm:cxn modelId="{1FD9CAC9-EAC5-4007-B5A8-6E6F6F5D602D}" type="presOf" srcId="{D94EDF31-2789-4CAB-8713-29CE1DDABF2F}" destId="{3C7E22E5-0E43-46A2-958A-3801DD9A1886}" srcOrd="0" destOrd="0" presId="urn:microsoft.com/office/officeart/2008/layout/VerticalCurvedList"/>
    <dgm:cxn modelId="{507021CF-E310-4791-BF4F-933617CACCE9}" type="presOf" srcId="{D90A3F7C-3010-40AB-B470-D6571000E4E4}" destId="{29FE4D51-B27F-44A7-8F98-E3EA3D91348B}" srcOrd="0" destOrd="0" presId="urn:microsoft.com/office/officeart/2008/layout/VerticalCurvedList"/>
    <dgm:cxn modelId="{385B83E3-93CF-4DE0-815E-B0644B312AC0}" type="presOf" srcId="{420278CC-3F2B-481B-A10D-CDC6A9A408A5}" destId="{2EB79460-F7E6-4AA1-A33E-FBB616334F15}" srcOrd="0" destOrd="0" presId="urn:microsoft.com/office/officeart/2008/layout/VerticalCurvedList"/>
    <dgm:cxn modelId="{B00DCCF0-3F16-422A-8B5E-09A3D73E8C16}" type="presOf" srcId="{90FB2317-7335-4427-A7B6-5B1587D4B608}" destId="{73826B24-2162-4038-BE98-EDC8B77742D5}" srcOrd="0" destOrd="0" presId="urn:microsoft.com/office/officeart/2008/layout/VerticalCurvedList"/>
    <dgm:cxn modelId="{A7B200F8-15E7-42E2-ABC7-5D7DFC8B7A7C}" type="presOf" srcId="{8DB2470D-B709-4A34-B61D-F1D0A89A3CDE}" destId="{97D58817-CBC0-480C-8A5C-A0DF40E5C24D}" srcOrd="0" destOrd="0" presId="urn:microsoft.com/office/officeart/2008/layout/VerticalCurvedList"/>
    <dgm:cxn modelId="{6DA8ACFE-A11B-4BD8-97FF-3A433106F177}" srcId="{0A6352EA-BBF5-4718-A0F0-62C009AAD7A9}" destId="{420278CC-3F2B-481B-A10D-CDC6A9A408A5}" srcOrd="5" destOrd="0" parTransId="{4E7AF851-2AEC-445D-84E9-FA3FB3D2F4F4}" sibTransId="{F46F9F0A-149C-41A0-A6DF-7FBCB32B2706}"/>
    <dgm:cxn modelId="{1D1F1C96-3DA5-4733-AAF5-F7966959DBE1}" type="presParOf" srcId="{76CDE21B-6F49-4571-9C80-3DE3E121D362}" destId="{E594CCEB-3ED4-486D-AC23-D7B464E0B5F9}" srcOrd="0" destOrd="0" presId="urn:microsoft.com/office/officeart/2008/layout/VerticalCurvedList"/>
    <dgm:cxn modelId="{9AF0C3C2-9BA8-402A-B8DF-78DE8601D6E6}" type="presParOf" srcId="{E594CCEB-3ED4-486D-AC23-D7B464E0B5F9}" destId="{5DDAA7DA-128B-4321-8C4D-D5ED5FDABB27}" srcOrd="0" destOrd="0" presId="urn:microsoft.com/office/officeart/2008/layout/VerticalCurvedList"/>
    <dgm:cxn modelId="{B7404491-7343-4241-A225-F196B1663EAA}" type="presParOf" srcId="{5DDAA7DA-128B-4321-8C4D-D5ED5FDABB27}" destId="{0263786A-0055-4146-A25A-6F9D81220FF1}" srcOrd="0" destOrd="0" presId="urn:microsoft.com/office/officeart/2008/layout/VerticalCurvedList"/>
    <dgm:cxn modelId="{3EDCBC67-AA26-4370-9622-0C3438FAEB24}" type="presParOf" srcId="{5DDAA7DA-128B-4321-8C4D-D5ED5FDABB27}" destId="{73826B24-2162-4038-BE98-EDC8B77742D5}" srcOrd="1" destOrd="0" presId="urn:microsoft.com/office/officeart/2008/layout/VerticalCurvedList"/>
    <dgm:cxn modelId="{0658ED7E-89AB-4B19-8452-0E000F592CF8}" type="presParOf" srcId="{5DDAA7DA-128B-4321-8C4D-D5ED5FDABB27}" destId="{A95F4BCA-46A8-486D-A72A-3AC817DA45C1}" srcOrd="2" destOrd="0" presId="urn:microsoft.com/office/officeart/2008/layout/VerticalCurvedList"/>
    <dgm:cxn modelId="{5E31F861-2EE9-4FAB-8DAD-E5E61B0A6987}" type="presParOf" srcId="{5DDAA7DA-128B-4321-8C4D-D5ED5FDABB27}" destId="{92EC3945-7FD2-48AC-BF99-9AA79DB54DEC}" srcOrd="3" destOrd="0" presId="urn:microsoft.com/office/officeart/2008/layout/VerticalCurvedList"/>
    <dgm:cxn modelId="{773AB231-A931-48C6-9074-BEDFFB512053}" type="presParOf" srcId="{E594CCEB-3ED4-486D-AC23-D7B464E0B5F9}" destId="{3C7E22E5-0E43-46A2-958A-3801DD9A1886}" srcOrd="1" destOrd="0" presId="urn:microsoft.com/office/officeart/2008/layout/VerticalCurvedList"/>
    <dgm:cxn modelId="{E9975E45-692A-45BA-A333-D12B2658309A}" type="presParOf" srcId="{E594CCEB-3ED4-486D-AC23-D7B464E0B5F9}" destId="{03CA91A6-25D7-48AA-A46C-3240BBE3CAAF}" srcOrd="2" destOrd="0" presId="urn:microsoft.com/office/officeart/2008/layout/VerticalCurvedList"/>
    <dgm:cxn modelId="{BBCA14F2-A076-4220-A49F-3C735170C0C1}" type="presParOf" srcId="{03CA91A6-25D7-48AA-A46C-3240BBE3CAAF}" destId="{09DF0761-A33A-4FB9-A89D-1C3AA2A2F541}" srcOrd="0" destOrd="0" presId="urn:microsoft.com/office/officeart/2008/layout/VerticalCurvedList"/>
    <dgm:cxn modelId="{F34F36EE-28EB-471C-98FA-88B994AF38D7}" type="presParOf" srcId="{E594CCEB-3ED4-486D-AC23-D7B464E0B5F9}" destId="{29FE4D51-B27F-44A7-8F98-E3EA3D91348B}" srcOrd="3" destOrd="0" presId="urn:microsoft.com/office/officeart/2008/layout/VerticalCurvedList"/>
    <dgm:cxn modelId="{E3803273-098C-482D-899B-11468F6425BF}" type="presParOf" srcId="{E594CCEB-3ED4-486D-AC23-D7B464E0B5F9}" destId="{9B3A0994-3ED1-4E96-9C31-E3062E14600B}" srcOrd="4" destOrd="0" presId="urn:microsoft.com/office/officeart/2008/layout/VerticalCurvedList"/>
    <dgm:cxn modelId="{F7C89B4E-D1C2-4EA1-BA57-17D8B6B7EBEB}" type="presParOf" srcId="{9B3A0994-3ED1-4E96-9C31-E3062E14600B}" destId="{B776CAE1-3F70-462B-A57E-74A6F454E7F6}" srcOrd="0" destOrd="0" presId="urn:microsoft.com/office/officeart/2008/layout/VerticalCurvedList"/>
    <dgm:cxn modelId="{6F2CD8BE-95A4-471A-A574-1412784C99C6}" type="presParOf" srcId="{E594CCEB-3ED4-486D-AC23-D7B464E0B5F9}" destId="{97D58817-CBC0-480C-8A5C-A0DF40E5C24D}" srcOrd="5" destOrd="0" presId="urn:microsoft.com/office/officeart/2008/layout/VerticalCurvedList"/>
    <dgm:cxn modelId="{3637BFC7-8E29-4E8E-9B79-89BB79CBA59B}" type="presParOf" srcId="{E594CCEB-3ED4-486D-AC23-D7B464E0B5F9}" destId="{8E8818A9-C5DB-457A-8788-D10F703558BF}" srcOrd="6" destOrd="0" presId="urn:microsoft.com/office/officeart/2008/layout/VerticalCurvedList"/>
    <dgm:cxn modelId="{E8C05726-D6E5-46E9-9B35-CBBB615372E9}" type="presParOf" srcId="{8E8818A9-C5DB-457A-8788-D10F703558BF}" destId="{B380B1AA-11B4-44A1-A227-04AA0DA71F97}" srcOrd="0" destOrd="0" presId="urn:microsoft.com/office/officeart/2008/layout/VerticalCurvedList"/>
    <dgm:cxn modelId="{6E514855-F1D3-44A6-AB90-AF9E2B7F9A67}" type="presParOf" srcId="{E594CCEB-3ED4-486D-AC23-D7B464E0B5F9}" destId="{BBE81830-8DD6-44CC-8906-76C832FEEEAE}" srcOrd="7" destOrd="0" presId="urn:microsoft.com/office/officeart/2008/layout/VerticalCurvedList"/>
    <dgm:cxn modelId="{3F4F8D95-C5FE-4962-82E2-E7DC658220EA}" type="presParOf" srcId="{E594CCEB-3ED4-486D-AC23-D7B464E0B5F9}" destId="{E42F0BB4-DD05-4B58-B34D-47BE57251A7A}" srcOrd="8" destOrd="0" presId="urn:microsoft.com/office/officeart/2008/layout/VerticalCurvedList"/>
    <dgm:cxn modelId="{0EFB5ABF-47BF-4A1E-8CAD-67FF54C261BA}" type="presParOf" srcId="{E42F0BB4-DD05-4B58-B34D-47BE57251A7A}" destId="{B2ED5508-0778-4F6B-ABDA-25D4355CB78D}" srcOrd="0" destOrd="0" presId="urn:microsoft.com/office/officeart/2008/layout/VerticalCurvedList"/>
    <dgm:cxn modelId="{0555B992-6FAD-4FCA-AA97-CF62B2618DD1}" type="presParOf" srcId="{E594CCEB-3ED4-486D-AC23-D7B464E0B5F9}" destId="{52D782A0-66D9-432E-BDCE-EC14F93DF313}" srcOrd="9" destOrd="0" presId="urn:microsoft.com/office/officeart/2008/layout/VerticalCurvedList"/>
    <dgm:cxn modelId="{B558039C-415F-4454-AA53-A94D17E2179A}" type="presParOf" srcId="{E594CCEB-3ED4-486D-AC23-D7B464E0B5F9}" destId="{7D533CCE-A9AF-4C98-9919-A5AE442B4141}" srcOrd="10" destOrd="0" presId="urn:microsoft.com/office/officeart/2008/layout/VerticalCurvedList"/>
    <dgm:cxn modelId="{6C58D1CE-D9BB-47BA-87AB-FB5F0676B373}" type="presParOf" srcId="{7D533CCE-A9AF-4C98-9919-A5AE442B4141}" destId="{D215D096-246F-4274-9DA4-4E116F1C3A23}" srcOrd="0" destOrd="0" presId="urn:microsoft.com/office/officeart/2008/layout/VerticalCurvedList"/>
    <dgm:cxn modelId="{D7A5D14E-CE00-451E-8904-53FA18BC192E}" type="presParOf" srcId="{E594CCEB-3ED4-486D-AC23-D7B464E0B5F9}" destId="{2EB79460-F7E6-4AA1-A33E-FBB616334F15}" srcOrd="11" destOrd="0" presId="urn:microsoft.com/office/officeart/2008/layout/VerticalCurvedList"/>
    <dgm:cxn modelId="{CC4EEE33-3C88-4411-AE86-F1741F360156}" type="presParOf" srcId="{E594CCEB-3ED4-486D-AC23-D7B464E0B5F9}" destId="{2FE2C57A-D6D1-4623-A94D-AFE938E793DB}" srcOrd="12" destOrd="0" presId="urn:microsoft.com/office/officeart/2008/layout/VerticalCurvedList"/>
    <dgm:cxn modelId="{ECFA0ED3-3312-4295-90D0-448FACF149A7}" type="presParOf" srcId="{2FE2C57A-D6D1-4623-A94D-AFE938E793DB}" destId="{5BCC4C54-2045-4F90-B2EE-34B0869D460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B5CA6-ED1F-4421-A2E6-FB5077B08276}">
      <dsp:nvSpPr>
        <dsp:cNvPr id="0" name=""/>
        <dsp:cNvSpPr/>
      </dsp:nvSpPr>
      <dsp:spPr>
        <a:xfrm>
          <a:off x="0" y="15893"/>
          <a:ext cx="8439148" cy="2866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dirty="0"/>
            <a:t>Identify and share knowledge and resources that will help public libraries and community partners develop effective strategies to address substance misuse</a:t>
          </a:r>
          <a:endParaRPr lang="en-US" sz="3500" kern="1200" dirty="0"/>
        </a:p>
      </dsp:txBody>
      <dsp:txXfrm>
        <a:off x="139931" y="155824"/>
        <a:ext cx="8159286" cy="25866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61C84-7766-4141-8599-F7AE0B03A622}">
      <dsp:nvSpPr>
        <dsp:cNvPr id="0" name=""/>
        <dsp:cNvSpPr/>
      </dsp:nvSpPr>
      <dsp:spPr>
        <a:xfrm>
          <a:off x="0" y="277424"/>
          <a:ext cx="8439148" cy="1901250"/>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baseline="0" dirty="0"/>
            <a:t>Raise awareness among other sectors that libraries, in their role as community anchors, make powerful partners</a:t>
          </a:r>
          <a:endParaRPr lang="en-US" sz="3600" kern="1200" dirty="0"/>
        </a:p>
      </dsp:txBody>
      <dsp:txXfrm>
        <a:off x="92811" y="370235"/>
        <a:ext cx="8253526" cy="1715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0BC6F-FE91-4AEA-8DB5-906C11675E9A}">
      <dsp:nvSpPr>
        <dsp:cNvPr id="0" name=""/>
        <dsp:cNvSpPr/>
      </dsp:nvSpPr>
      <dsp:spPr>
        <a:xfrm>
          <a:off x="0" y="0"/>
          <a:ext cx="8439148" cy="1779150"/>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baseline="0" dirty="0"/>
            <a:t>Shift traditional systems of practice that result in siloed efforts and limited impact</a:t>
          </a:r>
          <a:endParaRPr lang="en-US" sz="3600" kern="1200" dirty="0"/>
        </a:p>
      </dsp:txBody>
      <dsp:txXfrm>
        <a:off x="86851" y="86851"/>
        <a:ext cx="8265446" cy="1605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87AE-4DF6-48AC-8928-4527A86E77ED}">
      <dsp:nvSpPr>
        <dsp:cNvPr id="0" name=""/>
        <dsp:cNvSpPr/>
      </dsp:nvSpPr>
      <dsp:spPr>
        <a:xfrm>
          <a:off x="0" y="553548"/>
          <a:ext cx="8439148" cy="5148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t>Case study research in eight libraries (Sept 2018 – August 2019)</a:t>
          </a:r>
          <a:endParaRPr lang="en-US" sz="2200" kern="1200" dirty="0"/>
        </a:p>
      </dsp:txBody>
      <dsp:txXfrm>
        <a:off x="25130" y="578678"/>
        <a:ext cx="8388888" cy="464540"/>
      </dsp:txXfrm>
    </dsp:sp>
    <dsp:sp modelId="{4D4DF526-8178-4A9F-858E-90F3396C9714}">
      <dsp:nvSpPr>
        <dsp:cNvPr id="0" name=""/>
        <dsp:cNvSpPr/>
      </dsp:nvSpPr>
      <dsp:spPr>
        <a:xfrm>
          <a:off x="0" y="1131708"/>
          <a:ext cx="8439148" cy="5148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t>Cross-sector discussions (August – October 2019)</a:t>
          </a:r>
          <a:endParaRPr lang="en-US" sz="2200" kern="1200" dirty="0"/>
        </a:p>
      </dsp:txBody>
      <dsp:txXfrm>
        <a:off x="25130" y="1156838"/>
        <a:ext cx="8388888" cy="464540"/>
      </dsp:txXfrm>
    </dsp:sp>
    <dsp:sp modelId="{A6C909B6-86C8-4742-B0D8-BABCE83E1823}">
      <dsp:nvSpPr>
        <dsp:cNvPr id="0" name=""/>
        <dsp:cNvSpPr/>
      </dsp:nvSpPr>
      <dsp:spPr>
        <a:xfrm>
          <a:off x="0" y="1709869"/>
          <a:ext cx="8439148" cy="5148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t>Call-to-action white paper (Sept 2019 – March 2020)</a:t>
          </a:r>
          <a:endParaRPr lang="en-US" sz="2200" kern="1200" dirty="0"/>
        </a:p>
      </dsp:txBody>
      <dsp:txXfrm>
        <a:off x="25130" y="1734999"/>
        <a:ext cx="8388888" cy="464540"/>
      </dsp:txXfrm>
    </dsp:sp>
    <dsp:sp modelId="{8BBF139F-BACD-4DEC-8514-0F97821507B6}">
      <dsp:nvSpPr>
        <dsp:cNvPr id="0" name=""/>
        <dsp:cNvSpPr/>
      </dsp:nvSpPr>
      <dsp:spPr>
        <a:xfrm>
          <a:off x="0" y="2288029"/>
          <a:ext cx="8439148" cy="5148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t>Dissemination to the field (Sep 2018 – ongoing)</a:t>
          </a:r>
          <a:endParaRPr lang="en-US" sz="2200" kern="1200" dirty="0"/>
        </a:p>
      </dsp:txBody>
      <dsp:txXfrm>
        <a:off x="25130" y="2313159"/>
        <a:ext cx="8388888" cy="4645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D9FD9-2029-451E-A292-151E44F4CC2D}">
      <dsp:nvSpPr>
        <dsp:cNvPr id="0" name=""/>
        <dsp:cNvSpPr/>
      </dsp:nvSpPr>
      <dsp:spPr>
        <a:xfrm>
          <a:off x="2550" y="362920"/>
          <a:ext cx="2023490" cy="12140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Naloxone training, staff and patrons</a:t>
          </a:r>
          <a:endParaRPr lang="en-US" sz="1800" kern="1200"/>
        </a:p>
      </dsp:txBody>
      <dsp:txXfrm>
        <a:off x="2550" y="362920"/>
        <a:ext cx="2023490" cy="1214094"/>
      </dsp:txXfrm>
    </dsp:sp>
    <dsp:sp modelId="{1175B16F-0945-4B23-8413-AFAD3DA2ACB3}">
      <dsp:nvSpPr>
        <dsp:cNvPr id="0" name=""/>
        <dsp:cNvSpPr/>
      </dsp:nvSpPr>
      <dsp:spPr>
        <a:xfrm>
          <a:off x="2228390" y="362920"/>
          <a:ext cx="2023490" cy="121409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Community reads and author talks</a:t>
          </a:r>
          <a:endParaRPr lang="en-US" sz="1800" kern="1200" dirty="0"/>
        </a:p>
      </dsp:txBody>
      <dsp:txXfrm>
        <a:off x="2228390" y="362920"/>
        <a:ext cx="2023490" cy="1214094"/>
      </dsp:txXfrm>
    </dsp:sp>
    <dsp:sp modelId="{5C55D4BB-D7C5-4D82-B2F6-EB8FC478E0B6}">
      <dsp:nvSpPr>
        <dsp:cNvPr id="0" name=""/>
        <dsp:cNvSpPr/>
      </dsp:nvSpPr>
      <dsp:spPr>
        <a:xfrm>
          <a:off x="4454229" y="362920"/>
          <a:ext cx="2023490" cy="12140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Changes to physical layouts in bathrooms</a:t>
          </a:r>
          <a:endParaRPr lang="en-US" sz="1800" kern="1200"/>
        </a:p>
      </dsp:txBody>
      <dsp:txXfrm>
        <a:off x="4454229" y="362920"/>
        <a:ext cx="2023490" cy="1214094"/>
      </dsp:txXfrm>
    </dsp:sp>
    <dsp:sp modelId="{EF7D8B2A-3EC8-4BDF-ADEC-98A198A2D059}">
      <dsp:nvSpPr>
        <dsp:cNvPr id="0" name=""/>
        <dsp:cNvSpPr/>
      </dsp:nvSpPr>
      <dsp:spPr>
        <a:xfrm>
          <a:off x="6680068" y="362920"/>
          <a:ext cx="2023490" cy="121409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Peer navigators</a:t>
          </a:r>
          <a:endParaRPr lang="en-US" sz="1800" kern="1200"/>
        </a:p>
      </dsp:txBody>
      <dsp:txXfrm>
        <a:off x="6680068" y="362920"/>
        <a:ext cx="2023490" cy="1214094"/>
      </dsp:txXfrm>
    </dsp:sp>
    <dsp:sp modelId="{8D003146-8B8F-4742-AAD2-9E916925D498}">
      <dsp:nvSpPr>
        <dsp:cNvPr id="0" name=""/>
        <dsp:cNvSpPr/>
      </dsp:nvSpPr>
      <dsp:spPr>
        <a:xfrm>
          <a:off x="2550" y="1779363"/>
          <a:ext cx="2023490" cy="121409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Deterra disposal bags</a:t>
          </a:r>
          <a:endParaRPr lang="en-US" sz="1800" kern="1200"/>
        </a:p>
      </dsp:txBody>
      <dsp:txXfrm>
        <a:off x="2550" y="1779363"/>
        <a:ext cx="2023490" cy="1214094"/>
      </dsp:txXfrm>
    </dsp:sp>
    <dsp:sp modelId="{6E7C25C3-DE9A-4829-A957-BE5B0FA2E0B7}">
      <dsp:nvSpPr>
        <dsp:cNvPr id="0" name=""/>
        <dsp:cNvSpPr/>
      </dsp:nvSpPr>
      <dsp:spPr>
        <a:xfrm>
          <a:off x="2228390" y="1779363"/>
          <a:ext cx="2023490" cy="12140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Recovery Court</a:t>
          </a:r>
          <a:endParaRPr lang="en-US" sz="1800" kern="1200"/>
        </a:p>
      </dsp:txBody>
      <dsp:txXfrm>
        <a:off x="2228390" y="1779363"/>
        <a:ext cx="2023490" cy="1214094"/>
      </dsp:txXfrm>
    </dsp:sp>
    <dsp:sp modelId="{42D4AAD7-7F22-4116-B545-8128AE12F1BB}">
      <dsp:nvSpPr>
        <dsp:cNvPr id="0" name=""/>
        <dsp:cNvSpPr/>
      </dsp:nvSpPr>
      <dsp:spPr>
        <a:xfrm>
          <a:off x="4454229" y="1779363"/>
          <a:ext cx="2023490" cy="121409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Awareness and information campaigns</a:t>
          </a:r>
          <a:endParaRPr lang="en-US" sz="1800" kern="1200"/>
        </a:p>
      </dsp:txBody>
      <dsp:txXfrm>
        <a:off x="4454229" y="1779363"/>
        <a:ext cx="2023490" cy="1214094"/>
      </dsp:txXfrm>
    </dsp:sp>
    <dsp:sp modelId="{1D0D33CA-4C4A-4DE2-B7D0-FB5497F664FC}">
      <dsp:nvSpPr>
        <dsp:cNvPr id="0" name=""/>
        <dsp:cNvSpPr/>
      </dsp:nvSpPr>
      <dsp:spPr>
        <a:xfrm>
          <a:off x="6680068" y="1779363"/>
          <a:ext cx="2023490" cy="12140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Mental health and substance abuse related health programming</a:t>
          </a:r>
          <a:endParaRPr lang="en-US" sz="1800" kern="1200"/>
        </a:p>
      </dsp:txBody>
      <dsp:txXfrm>
        <a:off x="6680068" y="1779363"/>
        <a:ext cx="2023490" cy="12140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6092E-F0FD-4B5F-B60E-81222CE4F4C8}">
      <dsp:nvSpPr>
        <dsp:cNvPr id="0" name=""/>
        <dsp:cNvSpPr/>
      </dsp:nvSpPr>
      <dsp:spPr>
        <a:xfrm>
          <a:off x="0" y="2942"/>
          <a:ext cx="6792653"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a:t>Health Departments </a:t>
          </a:r>
          <a:endParaRPr lang="en-US" sz="1800" kern="1200"/>
        </a:p>
      </dsp:txBody>
      <dsp:txXfrm>
        <a:off x="20561" y="23503"/>
        <a:ext cx="6751531" cy="380078"/>
      </dsp:txXfrm>
    </dsp:sp>
    <dsp:sp modelId="{A558BE90-68B7-4025-89C7-7C1CED01224A}">
      <dsp:nvSpPr>
        <dsp:cNvPr id="0" name=""/>
        <dsp:cNvSpPr/>
      </dsp:nvSpPr>
      <dsp:spPr>
        <a:xfrm>
          <a:off x="0" y="424143"/>
          <a:ext cx="6792653" cy="5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6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the most common partnership, and is also well-aligned with the needs of the crisis</a:t>
          </a:r>
        </a:p>
      </dsp:txBody>
      <dsp:txXfrm>
        <a:off x="0" y="424143"/>
        <a:ext cx="6792653" cy="521640"/>
      </dsp:txXfrm>
    </dsp:sp>
    <dsp:sp modelId="{D9939688-9674-454B-A3AE-DAA66BA245E0}">
      <dsp:nvSpPr>
        <dsp:cNvPr id="0" name=""/>
        <dsp:cNvSpPr/>
      </dsp:nvSpPr>
      <dsp:spPr>
        <a:xfrm>
          <a:off x="0" y="945783"/>
          <a:ext cx="6792653"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a:t>Recovery Court </a:t>
          </a:r>
          <a:endParaRPr lang="en-US" sz="1800" kern="1200"/>
        </a:p>
      </dsp:txBody>
      <dsp:txXfrm>
        <a:off x="20561" y="966344"/>
        <a:ext cx="6751531" cy="380078"/>
      </dsp:txXfrm>
    </dsp:sp>
    <dsp:sp modelId="{5B396B0B-9275-4DD7-83BF-FD9BB458D948}">
      <dsp:nvSpPr>
        <dsp:cNvPr id="0" name=""/>
        <dsp:cNvSpPr/>
      </dsp:nvSpPr>
      <dsp:spPr>
        <a:xfrm>
          <a:off x="0" y="1366983"/>
          <a:ext cx="6792653" cy="5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6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focused on improving the lives of individuals who were in prison on drug offenses</a:t>
          </a:r>
        </a:p>
      </dsp:txBody>
      <dsp:txXfrm>
        <a:off x="0" y="1366983"/>
        <a:ext cx="6792653" cy="521640"/>
      </dsp:txXfrm>
    </dsp:sp>
    <dsp:sp modelId="{BD70135B-0B27-4B12-B84E-5D3FBA604DFF}">
      <dsp:nvSpPr>
        <dsp:cNvPr id="0" name=""/>
        <dsp:cNvSpPr/>
      </dsp:nvSpPr>
      <dsp:spPr>
        <a:xfrm>
          <a:off x="0" y="1888623"/>
          <a:ext cx="6792653"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a:t>Non-profit organizations</a:t>
          </a:r>
          <a:endParaRPr lang="en-US" sz="1800" kern="1200"/>
        </a:p>
      </dsp:txBody>
      <dsp:txXfrm>
        <a:off x="20561" y="1909184"/>
        <a:ext cx="6751531" cy="380078"/>
      </dsp:txXfrm>
    </dsp:sp>
    <dsp:sp modelId="{59C867CA-939D-4B63-8B04-781DB6107BC2}">
      <dsp:nvSpPr>
        <dsp:cNvPr id="0" name=""/>
        <dsp:cNvSpPr/>
      </dsp:nvSpPr>
      <dsp:spPr>
        <a:xfrm>
          <a:off x="0" y="2309823"/>
          <a:ext cx="6792653"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6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Recovery Institute, places peer navigators in the community</a:t>
          </a:r>
        </a:p>
        <a:p>
          <a:pPr marL="171450" lvl="1" indent="-171450" algn="l" defTabSz="800100">
            <a:lnSpc>
              <a:spcPct val="90000"/>
            </a:lnSpc>
            <a:spcBef>
              <a:spcPct val="0"/>
            </a:spcBef>
            <a:spcAft>
              <a:spcPct val="20000"/>
            </a:spcAft>
            <a:buChar char="•"/>
          </a:pPr>
          <a:r>
            <a:rPr lang="en-US" sz="1800" kern="1200" dirty="0"/>
            <a:t>Utah Naloxone, gets overdose antidote, naloxone, in the community</a:t>
          </a:r>
        </a:p>
      </dsp:txBody>
      <dsp:txXfrm>
        <a:off x="0" y="2309823"/>
        <a:ext cx="6792653" cy="8197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F15F8-6EFB-46A4-B141-ADEF52062404}">
      <dsp:nvSpPr>
        <dsp:cNvPr id="0" name=""/>
        <dsp:cNvSpPr/>
      </dsp:nvSpPr>
      <dsp:spPr>
        <a:xfrm>
          <a:off x="0" y="0"/>
          <a:ext cx="1648271" cy="335637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Explore your community data</a:t>
          </a:r>
        </a:p>
      </dsp:txBody>
      <dsp:txXfrm>
        <a:off x="0" y="1342551"/>
        <a:ext cx="1648271" cy="1342551"/>
      </dsp:txXfrm>
    </dsp:sp>
    <dsp:sp modelId="{00C1247D-07E0-4113-868C-A959EA9B7BC7}">
      <dsp:nvSpPr>
        <dsp:cNvPr id="0" name=""/>
        <dsp:cNvSpPr/>
      </dsp:nvSpPr>
      <dsp:spPr>
        <a:xfrm>
          <a:off x="265298" y="201382"/>
          <a:ext cx="1117673" cy="1117673"/>
        </a:xfrm>
        <a:prstGeom prst="ellipse">
          <a:avLst/>
        </a:prstGeom>
        <a:blipFill dpi="0" rotWithShape="1">
          <a:blip xmlns:r="http://schemas.openxmlformats.org/officeDocument/2006/relationships" r:embed="rId1">
            <a:alphaModFix amt="80000"/>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291810-2B0A-4136-B733-67094720EBE5}">
      <dsp:nvSpPr>
        <dsp:cNvPr id="0" name=""/>
        <dsp:cNvSpPr/>
      </dsp:nvSpPr>
      <dsp:spPr>
        <a:xfrm>
          <a:off x="1697719" y="0"/>
          <a:ext cx="1648271" cy="335637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Consider community assets and connect with partners</a:t>
          </a:r>
        </a:p>
      </dsp:txBody>
      <dsp:txXfrm>
        <a:off x="1697719" y="1342551"/>
        <a:ext cx="1648271" cy="1342551"/>
      </dsp:txXfrm>
    </dsp:sp>
    <dsp:sp modelId="{98E456F5-DBEF-4DD0-9D18-AF3D6A5E0863}">
      <dsp:nvSpPr>
        <dsp:cNvPr id="0" name=""/>
        <dsp:cNvSpPr/>
      </dsp:nvSpPr>
      <dsp:spPr>
        <a:xfrm>
          <a:off x="1963017" y="201382"/>
          <a:ext cx="1117673" cy="1117673"/>
        </a:xfrm>
        <a:prstGeom prst="ellipse">
          <a:avLst/>
        </a:prstGeom>
        <a:blipFill dpi="0" rotWithShape="1">
          <a:blip xmlns:r="http://schemas.openxmlformats.org/officeDocument/2006/relationships" r:embed="rId3">
            <a:alphaModFix amt="80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E7249A-1A01-4DB9-BD0C-A8312936149B}">
      <dsp:nvSpPr>
        <dsp:cNvPr id="0" name=""/>
        <dsp:cNvSpPr/>
      </dsp:nvSpPr>
      <dsp:spPr>
        <a:xfrm>
          <a:off x="3395438" y="0"/>
          <a:ext cx="1648271" cy="3356378"/>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Increase awareness and knowledge of the issue among staff and the community</a:t>
          </a:r>
        </a:p>
      </dsp:txBody>
      <dsp:txXfrm>
        <a:off x="3395438" y="1342551"/>
        <a:ext cx="1648271" cy="1342551"/>
      </dsp:txXfrm>
    </dsp:sp>
    <dsp:sp modelId="{6B8C8935-074D-441C-95EA-FA19CD7FC1D8}">
      <dsp:nvSpPr>
        <dsp:cNvPr id="0" name=""/>
        <dsp:cNvSpPr/>
      </dsp:nvSpPr>
      <dsp:spPr>
        <a:xfrm>
          <a:off x="3660737" y="201382"/>
          <a:ext cx="1117673" cy="1117673"/>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7CD8CC-01D8-4414-8772-A0FA0DC75817}">
      <dsp:nvSpPr>
        <dsp:cNvPr id="0" name=""/>
        <dsp:cNvSpPr/>
      </dsp:nvSpPr>
      <dsp:spPr>
        <a:xfrm>
          <a:off x="5093157" y="0"/>
          <a:ext cx="1648271" cy="335637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Focus on library staff care</a:t>
          </a:r>
        </a:p>
      </dsp:txBody>
      <dsp:txXfrm>
        <a:off x="5093157" y="1342551"/>
        <a:ext cx="1648271" cy="1342551"/>
      </dsp:txXfrm>
    </dsp:sp>
    <dsp:sp modelId="{579521BC-1336-4909-886B-7FE8A1638543}">
      <dsp:nvSpPr>
        <dsp:cNvPr id="0" name=""/>
        <dsp:cNvSpPr/>
      </dsp:nvSpPr>
      <dsp:spPr>
        <a:xfrm>
          <a:off x="5358456" y="201382"/>
          <a:ext cx="1117673" cy="1117673"/>
        </a:xfrm>
        <a:prstGeom prst="ellipse">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9CD05B-9730-49D5-A656-49AD739A179A}">
      <dsp:nvSpPr>
        <dsp:cNvPr id="0" name=""/>
        <dsp:cNvSpPr/>
      </dsp:nvSpPr>
      <dsp:spPr>
        <a:xfrm>
          <a:off x="6790876" y="0"/>
          <a:ext cx="1648271" cy="3356378"/>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Offer community engagement and programming options</a:t>
          </a:r>
        </a:p>
      </dsp:txBody>
      <dsp:txXfrm>
        <a:off x="6790876" y="1342551"/>
        <a:ext cx="1648271" cy="1342551"/>
      </dsp:txXfrm>
    </dsp:sp>
    <dsp:sp modelId="{1D4942E3-5D43-4F5B-B8F2-F1AAFE2E2E7F}">
      <dsp:nvSpPr>
        <dsp:cNvPr id="0" name=""/>
        <dsp:cNvSpPr/>
      </dsp:nvSpPr>
      <dsp:spPr>
        <a:xfrm>
          <a:off x="7056175" y="201382"/>
          <a:ext cx="1117673" cy="1117673"/>
        </a:xfrm>
        <a:prstGeom prst="ellipse">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DDEE00-3D19-467D-98A9-1F6635EB8EF6}">
      <dsp:nvSpPr>
        <dsp:cNvPr id="0" name=""/>
        <dsp:cNvSpPr/>
      </dsp:nvSpPr>
      <dsp:spPr>
        <a:xfrm>
          <a:off x="337565" y="2685102"/>
          <a:ext cx="7764016" cy="503456"/>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26B24-2162-4038-BE98-EDC8B77742D5}">
      <dsp:nvSpPr>
        <dsp:cNvPr id="0" name=""/>
        <dsp:cNvSpPr/>
      </dsp:nvSpPr>
      <dsp:spPr>
        <a:xfrm>
          <a:off x="-3793745" y="-582697"/>
          <a:ext cx="4521772" cy="4521772"/>
        </a:xfrm>
        <a:prstGeom prst="blockArc">
          <a:avLst>
            <a:gd name="adj1" fmla="val 18900000"/>
            <a:gd name="adj2" fmla="val 2700000"/>
            <a:gd name="adj3" fmla="val 47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7E22E5-0E43-46A2-958A-3801DD9A1886}">
      <dsp:nvSpPr>
        <dsp:cNvPr id="0" name=""/>
        <dsp:cNvSpPr/>
      </dsp:nvSpPr>
      <dsp:spPr>
        <a:xfrm>
          <a:off x="272496" y="176746"/>
          <a:ext cx="4513018" cy="35335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47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baseline="0"/>
            <a:t>A trusted organization</a:t>
          </a:r>
          <a:endParaRPr lang="en-US" sz="1900" kern="1200"/>
        </a:p>
      </dsp:txBody>
      <dsp:txXfrm>
        <a:off x="272496" y="176746"/>
        <a:ext cx="4513018" cy="353359"/>
      </dsp:txXfrm>
    </dsp:sp>
    <dsp:sp modelId="{09DF0761-A33A-4FB9-A89D-1C3AA2A2F541}">
      <dsp:nvSpPr>
        <dsp:cNvPr id="0" name=""/>
        <dsp:cNvSpPr/>
      </dsp:nvSpPr>
      <dsp:spPr>
        <a:xfrm>
          <a:off x="51646" y="132576"/>
          <a:ext cx="441699" cy="44169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FE4D51-B27F-44A7-8F98-E3EA3D91348B}">
      <dsp:nvSpPr>
        <dsp:cNvPr id="0" name=""/>
        <dsp:cNvSpPr/>
      </dsp:nvSpPr>
      <dsp:spPr>
        <a:xfrm>
          <a:off x="563158" y="706718"/>
          <a:ext cx="4222356" cy="35335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47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baseline="0"/>
            <a:t>Physical space for meetings</a:t>
          </a:r>
          <a:endParaRPr lang="en-US" sz="1900" kern="1200"/>
        </a:p>
      </dsp:txBody>
      <dsp:txXfrm>
        <a:off x="563158" y="706718"/>
        <a:ext cx="4222356" cy="353359"/>
      </dsp:txXfrm>
    </dsp:sp>
    <dsp:sp modelId="{B776CAE1-3F70-462B-A57E-74A6F454E7F6}">
      <dsp:nvSpPr>
        <dsp:cNvPr id="0" name=""/>
        <dsp:cNvSpPr/>
      </dsp:nvSpPr>
      <dsp:spPr>
        <a:xfrm>
          <a:off x="342308" y="662549"/>
          <a:ext cx="441699" cy="44169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D58817-CBC0-480C-8A5C-A0DF40E5C24D}">
      <dsp:nvSpPr>
        <dsp:cNvPr id="0" name=""/>
        <dsp:cNvSpPr/>
      </dsp:nvSpPr>
      <dsp:spPr>
        <a:xfrm>
          <a:off x="696070" y="1236691"/>
          <a:ext cx="4089443" cy="35335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47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baseline="0"/>
            <a:t>A safe, nonstigmatized space</a:t>
          </a:r>
          <a:endParaRPr lang="en-US" sz="1900" kern="1200"/>
        </a:p>
      </dsp:txBody>
      <dsp:txXfrm>
        <a:off x="696070" y="1236691"/>
        <a:ext cx="4089443" cy="353359"/>
      </dsp:txXfrm>
    </dsp:sp>
    <dsp:sp modelId="{B380B1AA-11B4-44A1-A227-04AA0DA71F97}">
      <dsp:nvSpPr>
        <dsp:cNvPr id="0" name=""/>
        <dsp:cNvSpPr/>
      </dsp:nvSpPr>
      <dsp:spPr>
        <a:xfrm>
          <a:off x="475221" y="1192521"/>
          <a:ext cx="441699" cy="441699"/>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BE81830-8DD6-44CC-8906-76C832FEEEAE}">
      <dsp:nvSpPr>
        <dsp:cNvPr id="0" name=""/>
        <dsp:cNvSpPr/>
      </dsp:nvSpPr>
      <dsp:spPr>
        <a:xfrm>
          <a:off x="696070" y="1766327"/>
          <a:ext cx="4089443" cy="35335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47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baseline="0"/>
            <a:t>Marketing reach for programs</a:t>
          </a:r>
          <a:endParaRPr lang="en-US" sz="1900" kern="1200"/>
        </a:p>
      </dsp:txBody>
      <dsp:txXfrm>
        <a:off x="696070" y="1766327"/>
        <a:ext cx="4089443" cy="353359"/>
      </dsp:txXfrm>
    </dsp:sp>
    <dsp:sp modelId="{B2ED5508-0778-4F6B-ABDA-25D4355CB78D}">
      <dsp:nvSpPr>
        <dsp:cNvPr id="0" name=""/>
        <dsp:cNvSpPr/>
      </dsp:nvSpPr>
      <dsp:spPr>
        <a:xfrm>
          <a:off x="475221" y="1722157"/>
          <a:ext cx="441699" cy="441699"/>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D782A0-66D9-432E-BDCE-EC14F93DF313}">
      <dsp:nvSpPr>
        <dsp:cNvPr id="0" name=""/>
        <dsp:cNvSpPr/>
      </dsp:nvSpPr>
      <dsp:spPr>
        <a:xfrm>
          <a:off x="563158" y="2296299"/>
          <a:ext cx="4222356" cy="35335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47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baseline="0"/>
            <a:t>Vetted topical resources</a:t>
          </a:r>
          <a:endParaRPr lang="en-US" sz="1900" kern="1200"/>
        </a:p>
      </dsp:txBody>
      <dsp:txXfrm>
        <a:off x="563158" y="2296299"/>
        <a:ext cx="4222356" cy="353359"/>
      </dsp:txXfrm>
    </dsp:sp>
    <dsp:sp modelId="{D215D096-246F-4274-9DA4-4E116F1C3A23}">
      <dsp:nvSpPr>
        <dsp:cNvPr id="0" name=""/>
        <dsp:cNvSpPr/>
      </dsp:nvSpPr>
      <dsp:spPr>
        <a:xfrm>
          <a:off x="342308" y="2252129"/>
          <a:ext cx="441699" cy="441699"/>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EB79460-F7E6-4AA1-A33E-FBB616334F15}">
      <dsp:nvSpPr>
        <dsp:cNvPr id="0" name=""/>
        <dsp:cNvSpPr/>
      </dsp:nvSpPr>
      <dsp:spPr>
        <a:xfrm>
          <a:off x="272496" y="2826271"/>
          <a:ext cx="4513018" cy="35335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479"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baseline="0"/>
            <a:t>Knowledgeable staff</a:t>
          </a:r>
          <a:endParaRPr lang="en-US" sz="1900" kern="1200"/>
        </a:p>
      </dsp:txBody>
      <dsp:txXfrm>
        <a:off x="272496" y="2826271"/>
        <a:ext cx="4513018" cy="353359"/>
      </dsp:txXfrm>
    </dsp:sp>
    <dsp:sp modelId="{5BCC4C54-2045-4F90-B2EE-34B0869D4606}">
      <dsp:nvSpPr>
        <dsp:cNvPr id="0" name=""/>
        <dsp:cNvSpPr/>
      </dsp:nvSpPr>
      <dsp:spPr>
        <a:xfrm>
          <a:off x="51646" y="2782101"/>
          <a:ext cx="441699" cy="44169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5689" cy="350202"/>
          </a:xfrm>
          <a:prstGeom prst="rect">
            <a:avLst/>
          </a:prstGeom>
        </p:spPr>
        <p:txBody>
          <a:bodyPr vert="horz" lIns="93100" tIns="46551" rIns="93100" bIns="46551" rtlCol="0"/>
          <a:lstStyle>
            <a:lvl1pPr algn="l">
              <a:defRPr sz="1200"/>
            </a:lvl1pPr>
          </a:lstStyle>
          <a:p>
            <a:endParaRPr lang="en-US"/>
          </a:p>
        </p:txBody>
      </p:sp>
      <p:sp>
        <p:nvSpPr>
          <p:cNvPr id="3" name="Date Placeholder 2"/>
          <p:cNvSpPr>
            <a:spLocks noGrp="1"/>
          </p:cNvSpPr>
          <p:nvPr>
            <p:ph type="dt" sz="quarter" idx="1"/>
          </p:nvPr>
        </p:nvSpPr>
        <p:spPr>
          <a:xfrm>
            <a:off x="5262212" y="0"/>
            <a:ext cx="4025689" cy="350202"/>
          </a:xfrm>
          <a:prstGeom prst="rect">
            <a:avLst/>
          </a:prstGeom>
        </p:spPr>
        <p:txBody>
          <a:bodyPr vert="horz" lIns="93100" tIns="46551" rIns="93100" bIns="46551" rtlCol="0"/>
          <a:lstStyle>
            <a:lvl1pPr algn="r">
              <a:defRPr sz="1200"/>
            </a:lvl1pPr>
          </a:lstStyle>
          <a:p>
            <a:fld id="{1EA7726C-ACAE-124E-B040-09E55DEF4DA0}" type="datetimeFigureOut">
              <a:rPr lang="en-US" smtClean="0"/>
              <a:t>2/3/2021</a:t>
            </a:fld>
            <a:endParaRPr lang="en-US"/>
          </a:p>
        </p:txBody>
      </p:sp>
      <p:sp>
        <p:nvSpPr>
          <p:cNvPr id="4" name="Footer Placeholder 3"/>
          <p:cNvSpPr>
            <a:spLocks noGrp="1"/>
          </p:cNvSpPr>
          <p:nvPr>
            <p:ph type="ftr" sz="quarter" idx="2"/>
          </p:nvPr>
        </p:nvSpPr>
        <p:spPr>
          <a:xfrm>
            <a:off x="0" y="6652633"/>
            <a:ext cx="4025689" cy="350202"/>
          </a:xfrm>
          <a:prstGeom prst="rect">
            <a:avLst/>
          </a:prstGeom>
        </p:spPr>
        <p:txBody>
          <a:bodyPr vert="horz" lIns="93100" tIns="46551" rIns="93100" bIns="46551" rtlCol="0" anchor="b"/>
          <a:lstStyle>
            <a:lvl1pPr algn="l">
              <a:defRPr sz="1200"/>
            </a:lvl1pPr>
          </a:lstStyle>
          <a:p>
            <a:endParaRPr lang="en-US"/>
          </a:p>
        </p:txBody>
      </p:sp>
      <p:sp>
        <p:nvSpPr>
          <p:cNvPr id="5" name="Slide Number Placeholder 4"/>
          <p:cNvSpPr>
            <a:spLocks noGrp="1"/>
          </p:cNvSpPr>
          <p:nvPr>
            <p:ph type="sldNum" sz="quarter" idx="3"/>
          </p:nvPr>
        </p:nvSpPr>
        <p:spPr>
          <a:xfrm>
            <a:off x="5262212" y="6652633"/>
            <a:ext cx="4025689" cy="350202"/>
          </a:xfrm>
          <a:prstGeom prst="rect">
            <a:avLst/>
          </a:prstGeom>
        </p:spPr>
        <p:txBody>
          <a:bodyPr vert="horz" lIns="93100" tIns="46551" rIns="93100" bIns="46551"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5689" cy="351825"/>
          </a:xfrm>
          <a:prstGeom prst="rect">
            <a:avLst/>
          </a:prstGeom>
        </p:spPr>
        <p:txBody>
          <a:bodyPr vert="horz" lIns="93100" tIns="46551" rIns="93100" bIns="46551" rtlCol="0"/>
          <a:lstStyle>
            <a:lvl1pPr algn="l">
              <a:defRPr sz="1200"/>
            </a:lvl1pPr>
          </a:lstStyle>
          <a:p>
            <a:endParaRPr lang="en-US"/>
          </a:p>
        </p:txBody>
      </p:sp>
      <p:sp>
        <p:nvSpPr>
          <p:cNvPr id="3" name="Date Placeholder 2"/>
          <p:cNvSpPr>
            <a:spLocks noGrp="1"/>
          </p:cNvSpPr>
          <p:nvPr>
            <p:ph type="dt" idx="1"/>
          </p:nvPr>
        </p:nvSpPr>
        <p:spPr>
          <a:xfrm>
            <a:off x="5262749" y="0"/>
            <a:ext cx="4025689" cy="351825"/>
          </a:xfrm>
          <a:prstGeom prst="rect">
            <a:avLst/>
          </a:prstGeom>
        </p:spPr>
        <p:txBody>
          <a:bodyPr vert="horz" lIns="93100" tIns="46551" rIns="93100" bIns="46551" rtlCol="0"/>
          <a:lstStyle>
            <a:lvl1pPr algn="r">
              <a:defRPr sz="1200"/>
            </a:lvl1pPr>
          </a:lstStyle>
          <a:p>
            <a:fld id="{3A310B1A-B3D0-440C-A7B8-92F70546B91D}" type="datetimeFigureOut">
              <a:rPr lang="en-US" smtClean="0"/>
              <a:t>2/3/2021</a:t>
            </a:fld>
            <a:endParaRPr lang="en-US"/>
          </a:p>
        </p:txBody>
      </p:sp>
      <p:sp>
        <p:nvSpPr>
          <p:cNvPr id="4" name="Slide Image Placeholder 3"/>
          <p:cNvSpPr>
            <a:spLocks noGrp="1" noRot="1" noChangeAspect="1"/>
          </p:cNvSpPr>
          <p:nvPr>
            <p:ph type="sldImg" idx="2"/>
          </p:nvPr>
        </p:nvSpPr>
        <p:spPr>
          <a:xfrm>
            <a:off x="2544763" y="876300"/>
            <a:ext cx="4200525" cy="2362200"/>
          </a:xfrm>
          <a:prstGeom prst="rect">
            <a:avLst/>
          </a:prstGeom>
          <a:noFill/>
          <a:ln w="12700">
            <a:solidFill>
              <a:prstClr val="black"/>
            </a:solidFill>
          </a:ln>
        </p:spPr>
        <p:txBody>
          <a:bodyPr vert="horz" lIns="93100" tIns="46551" rIns="93100" bIns="46551" rtlCol="0" anchor="ctr"/>
          <a:lstStyle/>
          <a:p>
            <a:endParaRPr lang="en-US"/>
          </a:p>
        </p:txBody>
      </p:sp>
      <p:sp>
        <p:nvSpPr>
          <p:cNvPr id="5" name="Notes Placeholder 4"/>
          <p:cNvSpPr>
            <a:spLocks noGrp="1"/>
          </p:cNvSpPr>
          <p:nvPr>
            <p:ph type="body" sz="quarter" idx="3"/>
          </p:nvPr>
        </p:nvSpPr>
        <p:spPr>
          <a:xfrm>
            <a:off x="929005" y="3370701"/>
            <a:ext cx="7432040" cy="2757844"/>
          </a:xfrm>
          <a:prstGeom prst="rect">
            <a:avLst/>
          </a:prstGeom>
        </p:spPr>
        <p:txBody>
          <a:bodyPr vert="horz" lIns="93100" tIns="46551" rIns="93100" bIns="4655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2228"/>
            <a:ext cx="4025689" cy="351824"/>
          </a:xfrm>
          <a:prstGeom prst="rect">
            <a:avLst/>
          </a:prstGeom>
        </p:spPr>
        <p:txBody>
          <a:bodyPr vert="horz" lIns="93100" tIns="46551" rIns="93100" bIns="46551" rtlCol="0" anchor="b"/>
          <a:lstStyle>
            <a:lvl1pPr algn="l">
              <a:defRPr sz="1200"/>
            </a:lvl1pPr>
          </a:lstStyle>
          <a:p>
            <a:endParaRPr lang="en-US"/>
          </a:p>
        </p:txBody>
      </p:sp>
      <p:sp>
        <p:nvSpPr>
          <p:cNvPr id="7" name="Slide Number Placeholder 6"/>
          <p:cNvSpPr>
            <a:spLocks noGrp="1"/>
          </p:cNvSpPr>
          <p:nvPr>
            <p:ph type="sldNum" sz="quarter" idx="5"/>
          </p:nvPr>
        </p:nvSpPr>
        <p:spPr>
          <a:xfrm>
            <a:off x="5262749" y="6652228"/>
            <a:ext cx="4025689" cy="351824"/>
          </a:xfrm>
          <a:prstGeom prst="rect">
            <a:avLst/>
          </a:prstGeom>
        </p:spPr>
        <p:txBody>
          <a:bodyPr vert="horz" lIns="93100" tIns="46551" rIns="93100" bIns="46551" rtlCol="0" anchor="b"/>
          <a:lstStyle>
            <a:lvl1pPr algn="r">
              <a:defRPr sz="1200"/>
            </a:lvl1pPr>
          </a:lstStyle>
          <a:p>
            <a:fld id="{3B680349-3BEF-4278-8301-0A6158E9A280}" type="slidenum">
              <a:rPr lang="en-US" smtClean="0"/>
              <a:t>‹#›</a:t>
            </a:fld>
            <a:endParaRPr lang="en-US"/>
          </a:p>
        </p:txBody>
      </p:sp>
    </p:spTree>
    <p:extLst>
      <p:ext uri="{BB962C8B-B14F-4D97-AF65-F5344CB8AC3E}">
        <p14:creationId xmlns:p14="http://schemas.microsoft.com/office/powerpoint/2010/main" val="443583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597535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la.org/pla"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oclc.org/en/home.htm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80349-3BEF-4278-8301-0A6158E9A280}" type="slidenum">
              <a:rPr lang="en-US" smtClean="0"/>
              <a:t>1</a:t>
            </a:fld>
            <a:endParaRPr lang="en-US"/>
          </a:p>
        </p:txBody>
      </p:sp>
    </p:spTree>
    <p:extLst>
      <p:ext uri="{BB962C8B-B14F-4D97-AF65-F5344CB8AC3E}">
        <p14:creationId xmlns:p14="http://schemas.microsoft.com/office/powerpoint/2010/main" val="145119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to explore what we learned while conducted the research for this project.</a:t>
            </a:r>
          </a:p>
          <a:p>
            <a:endParaRPr lang="en-US" dirty="0"/>
          </a:p>
          <a:p>
            <a:r>
              <a:rPr lang="en-US" dirty="0"/>
              <a:t>At the core of this problem are people in our communities who are dying from opioid overdoses. And that concern is something that we have heard as we embarked on the journey for this project. And there also is the impact that this has on the family and friends – the people who love this person who has an addiction or who has died from their addiction or an overdose. </a:t>
            </a:r>
          </a:p>
          <a:p>
            <a:endParaRPr lang="en-US" dirty="0"/>
          </a:p>
          <a:p>
            <a:r>
              <a:rPr lang="en-US" dirty="0"/>
              <a:t>This is a community-wide problem and it requires community-wide responses.</a:t>
            </a:r>
          </a:p>
        </p:txBody>
      </p:sp>
      <p:sp>
        <p:nvSpPr>
          <p:cNvPr id="4" name="Slide Number Placeholder 3"/>
          <p:cNvSpPr>
            <a:spLocks noGrp="1"/>
          </p:cNvSpPr>
          <p:nvPr>
            <p:ph type="sldNum" sz="quarter" idx="5"/>
          </p:nvPr>
        </p:nvSpPr>
        <p:spPr/>
        <p:txBody>
          <a:bodyPr/>
          <a:lstStyle/>
          <a:p>
            <a:fld id="{3B680349-3BEF-4278-8301-0A6158E9A280}" type="slidenum">
              <a:rPr lang="en-US" smtClean="0"/>
              <a:t>10</a:t>
            </a:fld>
            <a:endParaRPr lang="en-US"/>
          </a:p>
        </p:txBody>
      </p:sp>
    </p:spTree>
    <p:extLst>
      <p:ext uri="{BB962C8B-B14F-4D97-AF65-F5344CB8AC3E}">
        <p14:creationId xmlns:p14="http://schemas.microsoft.com/office/powerpoint/2010/main" val="2332917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05">
              <a:defRPr/>
            </a:pPr>
            <a:r>
              <a:rPr lang="en-US" dirty="0"/>
              <a:t>This project had three overarching goals.</a:t>
            </a:r>
          </a:p>
          <a:p>
            <a:pPr defTabSz="931005">
              <a:defRPr/>
            </a:pPr>
            <a:endParaRPr lang="en-US" dirty="0"/>
          </a:p>
          <a:p>
            <a:pPr defTabSz="931005">
              <a:defRPr/>
            </a:pPr>
            <a:r>
              <a:rPr lang="en-US" dirty="0"/>
              <a:t>The first was to help public library directors and staff to make informed decisions about strategies, policies, and activities. Taking what we learn from the experiences of others and then promoting their lessons learned to strengthen the efforts of others. </a:t>
            </a:r>
          </a:p>
          <a:p>
            <a:pPr defTabSz="931005">
              <a:defRPr/>
            </a:pPr>
            <a:endParaRPr lang="en-US" dirty="0"/>
          </a:p>
          <a:p>
            <a:pPr defTabSz="931005">
              <a:defRPr/>
            </a:pPr>
            <a:r>
              <a:rPr lang="en-US" dirty="0"/>
              <a:t>As a profession, librarians are extremely generous when it comes to sharing their ideas and resources, and we aim to capitalize on that to help others more quickly develop their own responses. It is something that comes up very often, “how do we avoid reinventing the wheel.”</a:t>
            </a:r>
          </a:p>
        </p:txBody>
      </p:sp>
      <p:sp>
        <p:nvSpPr>
          <p:cNvPr id="4" name="Slide Number Placeholder 3"/>
          <p:cNvSpPr>
            <a:spLocks noGrp="1"/>
          </p:cNvSpPr>
          <p:nvPr>
            <p:ph type="sldNum" sz="quarter" idx="5"/>
          </p:nvPr>
        </p:nvSpPr>
        <p:spPr/>
        <p:txBody>
          <a:bodyPr/>
          <a:lstStyle/>
          <a:p>
            <a:fld id="{3B680349-3BEF-4278-8301-0A6158E9A280}" type="slidenum">
              <a:rPr lang="en-US" smtClean="0"/>
              <a:t>11</a:t>
            </a:fld>
            <a:endParaRPr lang="en-US"/>
          </a:p>
        </p:txBody>
      </p:sp>
    </p:spTree>
    <p:extLst>
      <p:ext uri="{BB962C8B-B14F-4D97-AF65-F5344CB8AC3E}">
        <p14:creationId xmlns:p14="http://schemas.microsoft.com/office/powerpoint/2010/main" val="116994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05">
              <a:defRPr/>
            </a:pPr>
            <a:r>
              <a:rPr lang="en-US" dirty="0"/>
              <a:t>One of the requirements of this research is that the libraries that we are profiling are all involved in supporting their community with the help of local partners. They are seeking out the strengths of other organizations in the community and working together on solutions and opportunities. What we heard is that the idea of partnering with libraries to meet community needs isn’t always at the top of the minds of these partners, and we want to work to change that. We want to encourage the inclusion of libraries as key partners, resulting in stronger coalitions and networks. We want libraries to have a seat at the table in addressing these issues that have deep impact on the community, such as the opioid epidemic. </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12</a:t>
            </a:fld>
            <a:endParaRPr lang="en-US"/>
          </a:p>
        </p:txBody>
      </p:sp>
    </p:spTree>
    <p:extLst>
      <p:ext uri="{BB962C8B-B14F-4D97-AF65-F5344CB8AC3E}">
        <p14:creationId xmlns:p14="http://schemas.microsoft.com/office/powerpoint/2010/main" val="1071986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05">
              <a:defRPr/>
            </a:pPr>
            <a:r>
              <a:rPr lang="en-US" dirty="0"/>
              <a:t>There always will be another issue on the horizon, something else that we need to be engaged in and responding to. And we will go further if we do this together. Working with partners isn’t a new concept – it’s well accepted as a valuable approach when you can find the right partner. Partnerships always may not be possible, perhaps because of time, or subject matter, or even location. But, when it works successfully, it means that we can equip libraries—and their partners—to deal not just with current needs, but with future challenges, as well. </a:t>
            </a:r>
          </a:p>
          <a:p>
            <a:pPr defTabSz="931005">
              <a:defRPr/>
            </a:pPr>
            <a:endParaRPr lang="en-US" dirty="0"/>
          </a:p>
          <a:p>
            <a:pPr defTabSz="931005">
              <a:defRPr/>
            </a:pPr>
            <a:r>
              <a:rPr lang="en-US" dirty="0"/>
              <a:t>The development of relationships and infrastructure that can support changes and needs is something that can live well beyond a single project or activity. How do we invest in infrastructure that can benefit us in the years to come?</a:t>
            </a:r>
          </a:p>
        </p:txBody>
      </p:sp>
      <p:sp>
        <p:nvSpPr>
          <p:cNvPr id="4" name="Slide Number Placeholder 3"/>
          <p:cNvSpPr>
            <a:spLocks noGrp="1"/>
          </p:cNvSpPr>
          <p:nvPr>
            <p:ph type="sldNum" sz="quarter" idx="5"/>
          </p:nvPr>
        </p:nvSpPr>
        <p:spPr/>
        <p:txBody>
          <a:bodyPr/>
          <a:lstStyle/>
          <a:p>
            <a:fld id="{3B680349-3BEF-4278-8301-0A6158E9A280}" type="slidenum">
              <a:rPr lang="en-US" smtClean="0"/>
              <a:t>13</a:t>
            </a:fld>
            <a:endParaRPr lang="en-US"/>
          </a:p>
        </p:txBody>
      </p:sp>
    </p:spTree>
    <p:extLst>
      <p:ext uri="{BB962C8B-B14F-4D97-AF65-F5344CB8AC3E}">
        <p14:creationId xmlns:p14="http://schemas.microsoft.com/office/powerpoint/2010/main" val="3825909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officially ended in December 2020, and I’ll walk through the key activities that were undertaken. The one thing that will continue though is our dissemination of the project findings. With the effects of the COVID-19 pandemic many libraries are closed to public activities, most libraries aren’t able to offer the types of programming or services that you’ll see highlighted in this presentation. However, we are committed to continuing to advocate for these findings and encourage library staff to evaluate how they may be able to get involved in related activities. </a:t>
            </a:r>
          </a:p>
        </p:txBody>
      </p:sp>
      <p:sp>
        <p:nvSpPr>
          <p:cNvPr id="4" name="Slide Number Placeholder 3"/>
          <p:cNvSpPr>
            <a:spLocks noGrp="1"/>
          </p:cNvSpPr>
          <p:nvPr>
            <p:ph type="sldNum" sz="quarter" idx="10"/>
          </p:nvPr>
        </p:nvSpPr>
        <p:spPr/>
        <p:txBody>
          <a:bodyPr/>
          <a:lstStyle/>
          <a:p>
            <a:fld id="{3B680349-3BEF-4278-8301-0A6158E9A280}" type="slidenum">
              <a:rPr lang="en-US" smtClean="0"/>
              <a:t>14</a:t>
            </a:fld>
            <a:endParaRPr lang="en-US"/>
          </a:p>
        </p:txBody>
      </p:sp>
    </p:spTree>
    <p:extLst>
      <p:ext uri="{BB962C8B-B14F-4D97-AF65-F5344CB8AC3E}">
        <p14:creationId xmlns:p14="http://schemas.microsoft.com/office/powerpoint/2010/main" val="2872667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focus the majority of the conversation today about this deliverable for the project, which was the case study research that profiles how libraries are responding to the opioid crisis with community partners.</a:t>
            </a:r>
          </a:p>
        </p:txBody>
      </p:sp>
      <p:sp>
        <p:nvSpPr>
          <p:cNvPr id="4" name="Slide Number Placeholder 3"/>
          <p:cNvSpPr>
            <a:spLocks noGrp="1"/>
          </p:cNvSpPr>
          <p:nvPr>
            <p:ph type="sldNum" sz="quarter" idx="5"/>
          </p:nvPr>
        </p:nvSpPr>
        <p:spPr/>
        <p:txBody>
          <a:bodyPr/>
          <a:lstStyle/>
          <a:p>
            <a:fld id="{3B680349-3BEF-4278-8301-0A6158E9A280}" type="slidenum">
              <a:rPr lang="en-US" smtClean="0"/>
              <a:t>15</a:t>
            </a:fld>
            <a:endParaRPr lang="en-US"/>
          </a:p>
        </p:txBody>
      </p:sp>
    </p:spTree>
    <p:extLst>
      <p:ext uri="{BB962C8B-B14F-4D97-AF65-F5344CB8AC3E}">
        <p14:creationId xmlns:p14="http://schemas.microsoft.com/office/powerpoint/2010/main" val="1157455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a range of factors going in to selecting libraries to participate. At the time, there were many libraries across the country that were doing some form of opioid-related programming, but we were looking for diversity in both the types of programming and the communities that they serve. These are some of the key data points we considered.</a:t>
            </a:r>
          </a:p>
          <a:p>
            <a:endParaRPr lang="en-US" dirty="0"/>
          </a:p>
          <a:p>
            <a:r>
              <a:rPr lang="en-US" dirty="0"/>
              <a:t>The biggest challenge was finding libraries serving smaller communities which also could meet the other criteria, such as working with a partner. The case studies include libraries that serve a community a bit larger than 16,000 to more than 800,000. They represent a range of different resources, different staff and different communities. </a:t>
            </a:r>
          </a:p>
        </p:txBody>
      </p:sp>
      <p:sp>
        <p:nvSpPr>
          <p:cNvPr id="4" name="Slide Number Placeholder 3"/>
          <p:cNvSpPr>
            <a:spLocks noGrp="1"/>
          </p:cNvSpPr>
          <p:nvPr>
            <p:ph type="sldNum" sz="quarter" idx="5"/>
          </p:nvPr>
        </p:nvSpPr>
        <p:spPr/>
        <p:txBody>
          <a:bodyPr/>
          <a:lstStyle/>
          <a:p>
            <a:pPr defTabSz="465502">
              <a:defRPr/>
            </a:pPr>
            <a:fld id="{E6876A98-7232-459B-BF51-3E33D5E156A7}" type="slidenum">
              <a:rPr lang="en-US">
                <a:solidFill>
                  <a:prstClr val="black"/>
                </a:solidFill>
                <a:latin typeface="Calibri" panose="020F0502020204030204"/>
              </a:rPr>
              <a:pPr defTabSz="46550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565209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502">
              <a:defRPr/>
            </a:pPr>
            <a:fld id="{E6876A98-7232-459B-BF51-3E33D5E156A7}" type="slidenum">
              <a:rPr lang="en-US">
                <a:solidFill>
                  <a:prstClr val="black"/>
                </a:solidFill>
                <a:latin typeface="Calibri" panose="020F0502020204030204"/>
              </a:rPr>
              <a:pPr defTabSz="465502">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918053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B680349-3BEF-4278-8301-0A6158E9A280}" type="slidenum">
              <a:rPr lang="en-US" smtClean="0"/>
              <a:t>18</a:t>
            </a:fld>
            <a:endParaRPr lang="en-US"/>
          </a:p>
        </p:txBody>
      </p:sp>
    </p:spTree>
    <p:extLst>
      <p:ext uri="{BB962C8B-B14F-4D97-AF65-F5344CB8AC3E}">
        <p14:creationId xmlns:p14="http://schemas.microsoft.com/office/powerpoint/2010/main" val="2267615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571">
              <a:defRPr/>
            </a:pPr>
            <a:r>
              <a:rPr lang="en-US" dirty="0"/>
              <a:t>I wanted to share a few examples of the kinds of questions that we asked during the interviews. There were four different groups of interviewees: library staff, library board members, staff at the community partner organizations and community members/patrons. With most interviews, we had no more than 14 main questions, plus some prompts to dig in a little deeper if there was an opportunity. Most of the interviews with library and community partner staff lasted around 45 minutes. Interviews with community members were closer to 15 minutes.</a:t>
            </a:r>
          </a:p>
          <a:p>
            <a:endParaRPr lang="en-US" dirty="0"/>
          </a:p>
          <a:p>
            <a:r>
              <a:rPr lang="en-US" dirty="0"/>
              <a:t>Here are examples of the questions that we asked. </a:t>
            </a:r>
          </a:p>
        </p:txBody>
      </p:sp>
      <p:sp>
        <p:nvSpPr>
          <p:cNvPr id="4" name="Slide Number Placeholder 3"/>
          <p:cNvSpPr>
            <a:spLocks noGrp="1"/>
          </p:cNvSpPr>
          <p:nvPr>
            <p:ph type="sldNum" sz="quarter" idx="5"/>
          </p:nvPr>
        </p:nvSpPr>
        <p:spPr/>
        <p:txBody>
          <a:bodyPr/>
          <a:lstStyle/>
          <a:p>
            <a:pPr defTabSz="912571">
              <a:defRPr/>
            </a:pPr>
            <a:fld id="{3B680349-3BEF-4278-8301-0A6158E9A280}" type="slidenum">
              <a:rPr lang="en-US">
                <a:solidFill>
                  <a:prstClr val="black"/>
                </a:solidFill>
                <a:latin typeface="Calibri" panose="020F0502020204030204"/>
              </a:rPr>
              <a:pPr defTabSz="912571">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979288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start with a staggering statistic. In 2018, more than 128 people died everyday from an opioid-related overdose in the United States.</a:t>
            </a:r>
          </a:p>
          <a:p>
            <a:endParaRPr lang="en-US" dirty="0"/>
          </a:p>
          <a:p>
            <a:r>
              <a:rPr lang="en-US" dirty="0"/>
              <a:t>That’s almost 47,000 people a year. Overall, drug overdoses killed more than 76,000 Americans in 2018.</a:t>
            </a:r>
          </a:p>
          <a:p>
            <a:endParaRPr lang="en-US" dirty="0"/>
          </a:p>
          <a:p>
            <a:r>
              <a:rPr lang="en-US" dirty="0"/>
              <a:t>In comparison, in 2014, this number was 28,647 (https://www.cdc.gov/mmwr/volumes/65/wr/mm655051e1.htm)</a:t>
            </a:r>
          </a:p>
          <a:p>
            <a:endParaRPr lang="en-US" dirty="0"/>
          </a:p>
          <a:p>
            <a:endParaRPr lang="en-US" dirty="0"/>
          </a:p>
          <a:p>
            <a:r>
              <a:rPr lang="en-US" dirty="0"/>
              <a:t>1 https://www.cdc.gov/drugoverdose/data/statedeaths.html</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a:t>
            </a:fld>
            <a:endParaRPr lang="en-US"/>
          </a:p>
        </p:txBody>
      </p:sp>
    </p:spTree>
    <p:extLst>
      <p:ext uri="{BB962C8B-B14F-4D97-AF65-F5344CB8AC3E}">
        <p14:creationId xmlns:p14="http://schemas.microsoft.com/office/powerpoint/2010/main" val="3772690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4763" y="185738"/>
            <a:ext cx="4200525" cy="2362200"/>
          </a:xfrm>
        </p:spPr>
      </p:sp>
      <p:sp>
        <p:nvSpPr>
          <p:cNvPr id="3" name="Notes Placeholder 2"/>
          <p:cNvSpPr>
            <a:spLocks noGrp="1"/>
          </p:cNvSpPr>
          <p:nvPr>
            <p:ph type="body" idx="1"/>
          </p:nvPr>
        </p:nvSpPr>
        <p:spPr>
          <a:xfrm>
            <a:off x="852225" y="2654477"/>
            <a:ext cx="7432040" cy="3390790"/>
          </a:xfrm>
        </p:spPr>
        <p:txBody>
          <a:bodyPr/>
          <a:lstStyle/>
          <a:p>
            <a:r>
              <a:rPr lang="en-US" dirty="0"/>
              <a:t>Through our research, a range of programming and services were surfaced. What is key about this to the project and to the library field is that this is a range of activities and options that libraries can choose to implement. There is no one-size or prescription for how to handle this. Each library has a different community and different needs, so what fits one, will not necessarily work in others. </a:t>
            </a:r>
          </a:p>
          <a:p>
            <a:endParaRPr lang="en-US" dirty="0"/>
          </a:p>
          <a:p>
            <a:r>
              <a:rPr lang="en-US" dirty="0"/>
              <a:t>What we did find though, is that this range includes activities and programming that can fit all kinds of communities and budgets. For example, hosting a community reads event where everyone reads the same book and then the library hosts a discussion is something that many libraries can do, and it doesn’t require a major investment, and it is well-aligned with other programming that the library already offers. This aspect of flexibility and adaption is something that we see as being essential to encouraging libraries to adopt these programming opportunities. We have to be willing to let people determine what is best for them locally and supporting that as much as we can.</a:t>
            </a:r>
          </a:p>
          <a:p>
            <a:endParaRPr lang="en-US" dirty="0"/>
          </a:p>
          <a:p>
            <a:r>
              <a:rPr lang="en-US" dirty="0"/>
              <a:t>These responses range from ones that are high-touch, involving trained staff and detailed partnership – such as the peer navigator programs, which connect people with lived experience, people who have dealt with their own addictions or overdoses to lower-touch examples such as providing medication disposal bags to patrons which can be used to safely dispose of unused or unwanted prescription medications so that they can’t be abused.</a:t>
            </a:r>
          </a:p>
        </p:txBody>
      </p:sp>
      <p:sp>
        <p:nvSpPr>
          <p:cNvPr id="4" name="Slide Number Placeholder 3"/>
          <p:cNvSpPr>
            <a:spLocks noGrp="1"/>
          </p:cNvSpPr>
          <p:nvPr>
            <p:ph type="sldNum" sz="quarter" idx="5"/>
          </p:nvPr>
        </p:nvSpPr>
        <p:spPr/>
        <p:txBody>
          <a:bodyPr/>
          <a:lstStyle/>
          <a:p>
            <a:fld id="{3B680349-3BEF-4278-8301-0A6158E9A280}" type="slidenum">
              <a:rPr lang="en-US" smtClean="0"/>
              <a:t>20</a:t>
            </a:fld>
            <a:endParaRPr lang="en-US"/>
          </a:p>
        </p:txBody>
      </p:sp>
    </p:spTree>
    <p:extLst>
      <p:ext uri="{BB962C8B-B14F-4D97-AF65-F5344CB8AC3E}">
        <p14:creationId xmlns:p14="http://schemas.microsoft.com/office/powerpoint/2010/main" val="752248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05">
              <a:defRPr/>
            </a:pPr>
            <a:r>
              <a:rPr lang="en-US" i="0" dirty="0"/>
              <a:t>This organizes the information about the types of programs and services in a different way. Unsurprisingly, programs and activities work best for both library staff and the community, when they’re a natural extension of what libraries do well in their communities. Many of the interviewees for the project felt that their response was aligned with the information needs of their communities.</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21</a:t>
            </a:fld>
            <a:endParaRPr lang="en-US"/>
          </a:p>
        </p:txBody>
      </p:sp>
    </p:spTree>
    <p:extLst>
      <p:ext uri="{BB962C8B-B14F-4D97-AF65-F5344CB8AC3E}">
        <p14:creationId xmlns:p14="http://schemas.microsoft.com/office/powerpoint/2010/main" val="1605115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represent examples of the types of programming and services that we found in the libraries that were the case study sites.</a:t>
            </a:r>
          </a:p>
          <a:p>
            <a:endParaRPr lang="en-US" dirty="0"/>
          </a:p>
          <a:p>
            <a:r>
              <a:rPr lang="en-US" dirty="0"/>
              <a:t>This is an Overdose Rescue kit – courtesy Peoria Public Library. It contains several doses of Narcan, which is the opioid overdose reversal drug, naloxone, which can be administered to someone to revive them from an overdose. It also includes instructions for using the Narcan, and what to do to get more help.</a:t>
            </a:r>
          </a:p>
        </p:txBody>
      </p:sp>
      <p:sp>
        <p:nvSpPr>
          <p:cNvPr id="4" name="Slide Number Placeholder 3"/>
          <p:cNvSpPr>
            <a:spLocks noGrp="1"/>
          </p:cNvSpPr>
          <p:nvPr>
            <p:ph type="sldNum" sz="quarter" idx="5"/>
          </p:nvPr>
        </p:nvSpPr>
        <p:spPr/>
        <p:txBody>
          <a:bodyPr/>
          <a:lstStyle/>
          <a:p>
            <a:fld id="{3B680349-3BEF-4278-8301-0A6158E9A280}" type="slidenum">
              <a:rPr lang="en-US" smtClean="0"/>
              <a:t>22</a:t>
            </a:fld>
            <a:endParaRPr lang="en-US"/>
          </a:p>
        </p:txBody>
      </p:sp>
    </p:spTree>
    <p:extLst>
      <p:ext uri="{BB962C8B-B14F-4D97-AF65-F5344CB8AC3E}">
        <p14:creationId xmlns:p14="http://schemas.microsoft.com/office/powerpoint/2010/main" val="4003009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large display at the checkout desk of the public library in Salt Lake County, Utah. This is an example of how to encourage the community to both recognize what an opioid can look like as well as to increase awareness about the potential hazards.</a:t>
            </a:r>
          </a:p>
          <a:p>
            <a:endParaRPr lang="en-US" dirty="0"/>
          </a:p>
          <a:p>
            <a:r>
              <a:rPr lang="en-US" dirty="0"/>
              <a:t>This display cannot be missed if you are in the library, and it sparks conversation with patrons, as well as within families. Staff noted that children have asked about the “candy” in the pictures. Which is a good reminder to parents that children often don’t realize a pill is a potentially dangerous medication. </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23</a:t>
            </a:fld>
            <a:endParaRPr lang="en-US"/>
          </a:p>
        </p:txBody>
      </p:sp>
    </p:spTree>
    <p:extLst>
      <p:ext uri="{BB962C8B-B14F-4D97-AF65-F5344CB8AC3E}">
        <p14:creationId xmlns:p14="http://schemas.microsoft.com/office/powerpoint/2010/main" val="2383779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example of the public awareness campaign at the Salt Lake Library System. Hanging from the ceiling when you enter the library are 7,000 paper pill bottles, the kind that you would get a prescription in from the pharmacy. This represents the 7,000 prescriptions for opioids that are written everyday in the state of Utah. </a:t>
            </a:r>
            <a:r>
              <a:rPr lang="en-US" b="1" dirty="0"/>
              <a:t>Every day. </a:t>
            </a:r>
          </a:p>
          <a:p>
            <a:endParaRPr lang="en-US" b="1" dirty="0"/>
          </a:p>
          <a:p>
            <a:r>
              <a:rPr lang="en-US" b="0" dirty="0"/>
              <a:t>In 2017, there were 650 drug overdose deaths in Utah. (1)</a:t>
            </a:r>
          </a:p>
          <a:p>
            <a:endParaRPr lang="en-US" b="0" dirty="0"/>
          </a:p>
          <a:p>
            <a:r>
              <a:rPr lang="en-US" b="0" dirty="0"/>
              <a:t>This display and the one on the previous slide were funded entirely by the library’s partners at the health department. The library didn’t need to pay for anything, but they did provide the space to make the display possible. And everyday, hundreds of people walk through the doors of the library and can see these displays and have an opportunity to learn about how the opioid epidemic is affecting their community and maybe learn how to protect themselves and the people they love. </a:t>
            </a:r>
          </a:p>
          <a:p>
            <a:endParaRPr lang="en-US" b="0" dirty="0"/>
          </a:p>
          <a:p>
            <a:pPr marL="232752" indent="-232752">
              <a:buAutoNum type="arabicParenBoth"/>
            </a:pPr>
            <a:r>
              <a:rPr lang="en-US" b="0" dirty="0"/>
              <a:t>https://www.cdc.gov/nchs/pressroom/states/utah/utah.htm</a:t>
            </a:r>
          </a:p>
          <a:p>
            <a:pPr marL="232752" indent="-232752">
              <a:buAutoNum type="arabicParenBoth"/>
            </a:pPr>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3B680349-3BEF-4278-8301-0A6158E9A280}" type="slidenum">
              <a:rPr lang="en-US" smtClean="0"/>
              <a:t>24</a:t>
            </a:fld>
            <a:endParaRPr lang="en-US"/>
          </a:p>
        </p:txBody>
      </p:sp>
    </p:spTree>
    <p:extLst>
      <p:ext uri="{BB962C8B-B14F-4D97-AF65-F5344CB8AC3E}">
        <p14:creationId xmlns:p14="http://schemas.microsoft.com/office/powerpoint/2010/main" val="3780431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Orleans Public Library rolled out training on how to use the opioid overdose antidote, naloxone, into a training that they offer in partnership with the local health department. The program is called “Bystander Training” and it also includes how to perform CPR, and how to stop bleeding after trauma. This approach of including the naloxone training with other common health concerns helps to reduce the stigma of a drug overdose and gives people the opportunity to understand more about how addictions to opioids form and why it is impacting so many people. </a:t>
            </a:r>
          </a:p>
          <a:p>
            <a:endParaRPr lang="en-US" dirty="0"/>
          </a:p>
          <a:p>
            <a:r>
              <a:rPr lang="en-US" dirty="0"/>
              <a:t>The health department provides all the trainers of these events, and both organizations help to promote the training. The library is scheduling these events in different locations around their system to help reach more community members. </a:t>
            </a:r>
          </a:p>
        </p:txBody>
      </p:sp>
      <p:sp>
        <p:nvSpPr>
          <p:cNvPr id="4" name="Slide Number Placeholder 3"/>
          <p:cNvSpPr>
            <a:spLocks noGrp="1"/>
          </p:cNvSpPr>
          <p:nvPr>
            <p:ph type="sldNum" sz="quarter" idx="5"/>
          </p:nvPr>
        </p:nvSpPr>
        <p:spPr/>
        <p:txBody>
          <a:bodyPr/>
          <a:lstStyle/>
          <a:p>
            <a:fld id="{3B680349-3BEF-4278-8301-0A6158E9A280}" type="slidenum">
              <a:rPr lang="en-US" smtClean="0"/>
              <a:t>25</a:t>
            </a:fld>
            <a:endParaRPr lang="en-US"/>
          </a:p>
        </p:txBody>
      </p:sp>
    </p:spTree>
    <p:extLst>
      <p:ext uri="{BB962C8B-B14F-4D97-AF65-F5344CB8AC3E}">
        <p14:creationId xmlns:p14="http://schemas.microsoft.com/office/powerpoint/2010/main" val="4261889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impactful programs that we learned about is the Denver Public Library’s Community Resource Program. This originally was designed to help with patrons who were experiencing homelessness, and as the opioid epidemic became more prevalent, the library also began to work with patrons on opioid-related issues.</a:t>
            </a:r>
          </a:p>
          <a:p>
            <a:endParaRPr lang="en-US" dirty="0"/>
          </a:p>
          <a:p>
            <a:r>
              <a:rPr lang="en-US" dirty="0"/>
              <a:t>A power aspect of the Denver program is that it includes the use of peer navigators. These peer navigators are staff members who have what is called “lived experience.” They formerly may have experienced homelessness, or addiction themselves, and now they have an opportunity to work helping others. They are able to use their experiences to connect to people and provide access to services that the library and their partners offer. </a:t>
            </a:r>
          </a:p>
          <a:p>
            <a:endParaRPr lang="en-US" dirty="0"/>
          </a:p>
          <a:p>
            <a:r>
              <a:rPr lang="en-US" dirty="0"/>
              <a:t>These peer navigators go out and meet people and introduce themselves and look for opportunities to provide some support. Some days this could mean giving them access to a phone to make a call, or it may be connecting them to a local shelter or housing assistance. And sometimes, they literally just are someone with compassion and patience with whom to talk. </a:t>
            </a:r>
          </a:p>
        </p:txBody>
      </p:sp>
      <p:sp>
        <p:nvSpPr>
          <p:cNvPr id="4" name="Slide Number Placeholder 3"/>
          <p:cNvSpPr>
            <a:spLocks noGrp="1"/>
          </p:cNvSpPr>
          <p:nvPr>
            <p:ph type="sldNum" sz="quarter" idx="5"/>
          </p:nvPr>
        </p:nvSpPr>
        <p:spPr/>
        <p:txBody>
          <a:bodyPr/>
          <a:lstStyle/>
          <a:p>
            <a:fld id="{3B680349-3BEF-4278-8301-0A6158E9A280}" type="slidenum">
              <a:rPr lang="en-US" smtClean="0"/>
              <a:t>26</a:t>
            </a:fld>
            <a:endParaRPr lang="en-US"/>
          </a:p>
        </p:txBody>
      </p:sp>
    </p:spTree>
    <p:extLst>
      <p:ext uri="{BB962C8B-B14F-4D97-AF65-F5344CB8AC3E}">
        <p14:creationId xmlns:p14="http://schemas.microsoft.com/office/powerpoint/2010/main" val="10555415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that part of the interview protocol focuses on community members who used the services provided by the library and their partners. We recruited community members from each location and interviewed up to three of them about their experiences.</a:t>
            </a:r>
          </a:p>
          <a:p>
            <a:endParaRPr lang="en-US" dirty="0"/>
          </a:p>
          <a:p>
            <a:r>
              <a:rPr lang="en-US" dirty="0"/>
              <a:t>I wanted to share a few of these because they can be quite impactful and give you a sense of how important this work can be. This quote is from a community member who was sees the opportunity to hang out with librarians and be treated like a human as phenomenal.</a:t>
            </a:r>
          </a:p>
        </p:txBody>
      </p:sp>
      <p:sp>
        <p:nvSpPr>
          <p:cNvPr id="4" name="Slide Number Placeholder 3"/>
          <p:cNvSpPr>
            <a:spLocks noGrp="1"/>
          </p:cNvSpPr>
          <p:nvPr>
            <p:ph type="sldNum" sz="quarter" idx="5"/>
          </p:nvPr>
        </p:nvSpPr>
        <p:spPr/>
        <p:txBody>
          <a:bodyPr/>
          <a:lstStyle/>
          <a:p>
            <a:fld id="{3B680349-3BEF-4278-8301-0A6158E9A280}" type="slidenum">
              <a:rPr lang="en-US" smtClean="0"/>
              <a:t>27</a:t>
            </a:fld>
            <a:endParaRPr lang="en-US"/>
          </a:p>
        </p:txBody>
      </p:sp>
    </p:spTree>
    <p:extLst>
      <p:ext uri="{BB962C8B-B14F-4D97-AF65-F5344CB8AC3E}">
        <p14:creationId xmlns:p14="http://schemas.microsoft.com/office/powerpoint/2010/main" val="240686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6175" y="261938"/>
            <a:ext cx="4200525" cy="2362200"/>
          </a:xfrm>
        </p:spPr>
      </p:sp>
      <p:sp>
        <p:nvSpPr>
          <p:cNvPr id="3" name="Notes Placeholder 2"/>
          <p:cNvSpPr>
            <a:spLocks noGrp="1"/>
          </p:cNvSpPr>
          <p:nvPr>
            <p:ph type="body" idx="1"/>
          </p:nvPr>
        </p:nvSpPr>
        <p:spPr>
          <a:xfrm>
            <a:off x="800636" y="2790901"/>
            <a:ext cx="7995047" cy="2757844"/>
          </a:xfrm>
        </p:spPr>
        <p:txBody>
          <a:bodyPr/>
          <a:lstStyle/>
          <a:p>
            <a:r>
              <a:rPr lang="en-US" dirty="0"/>
              <a:t>Libraries working with health departments came up in several of the case studies that we conducted. It’s a natural fit because of the type of activities and concerns that surface with addiction and overdose. These are government-funded organizations that often have responsibility for public health concerns, which would include the opioid epidemic. </a:t>
            </a:r>
          </a:p>
          <a:p>
            <a:endParaRPr lang="en-US" dirty="0"/>
          </a:p>
          <a:p>
            <a:r>
              <a:rPr lang="en-US" dirty="0"/>
              <a:t>Another example we found was a library partnering with Recovery Court – this type of court is focused on addressing individuals who have been in prison for drug offenses. Through this partnership the library provides life skills training to participants in Recovery Court. This life skills training includes things like managing finances, finding a job, and cooking healthy meals. The library designed the curriculum for these classes and offers all of the training. It was well-aligned with the training that the library already provided in the community and it is a highly-valued partnership.</a:t>
            </a:r>
          </a:p>
          <a:p>
            <a:endParaRPr lang="en-US" dirty="0"/>
          </a:p>
          <a:p>
            <a:r>
              <a:rPr lang="en-US" dirty="0"/>
              <a:t>Other examples of partnerships include those with non-profit organizations that are working in this area. One example includes an organization in Utah that provides the opioid overdose antidote naloxone for free for the library to distribute to the public. Another organization helps to place peer navigators in the community, to help people access local services more readily. </a:t>
            </a:r>
          </a:p>
        </p:txBody>
      </p:sp>
      <p:sp>
        <p:nvSpPr>
          <p:cNvPr id="4" name="Slide Number Placeholder 3"/>
          <p:cNvSpPr>
            <a:spLocks noGrp="1"/>
          </p:cNvSpPr>
          <p:nvPr>
            <p:ph type="sldNum" sz="quarter" idx="5"/>
          </p:nvPr>
        </p:nvSpPr>
        <p:spPr/>
        <p:txBody>
          <a:bodyPr/>
          <a:lstStyle/>
          <a:p>
            <a:fld id="{3B680349-3BEF-4278-8301-0A6158E9A280}" type="slidenum">
              <a:rPr lang="en-US" smtClean="0"/>
              <a:t>28</a:t>
            </a:fld>
            <a:endParaRPr lang="en-US"/>
          </a:p>
        </p:txBody>
      </p:sp>
    </p:spTree>
    <p:extLst>
      <p:ext uri="{BB962C8B-B14F-4D97-AF65-F5344CB8AC3E}">
        <p14:creationId xmlns:p14="http://schemas.microsoft.com/office/powerpoint/2010/main" val="3209865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29</a:t>
            </a:fld>
            <a:endParaRPr lang="en-US"/>
          </a:p>
        </p:txBody>
      </p:sp>
    </p:spTree>
    <p:extLst>
      <p:ext uri="{BB962C8B-B14F-4D97-AF65-F5344CB8AC3E}">
        <p14:creationId xmlns:p14="http://schemas.microsoft.com/office/powerpoint/2010/main" val="153354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571">
              <a:defRPr/>
            </a:pPr>
            <a:r>
              <a:rPr lang="en-US" dirty="0"/>
              <a:t>In the past year with the challenges introduced with the COVID-19 pandemic – things are much worse. </a:t>
            </a:r>
          </a:p>
          <a:p>
            <a:pPr defTabSz="912571">
              <a:defRPr/>
            </a:pPr>
            <a:endParaRPr lang="en-US" dirty="0"/>
          </a:p>
          <a:p>
            <a:pPr defTabSz="912571">
              <a:defRPr/>
            </a:pPr>
            <a:r>
              <a:rPr lang="en-US" dirty="0"/>
              <a:t>The Centers for Disease Control reported that in a June survey panel, 13% of respondents reported started or increased substance abuse to cope with stress or emotions related to COVID-19. And it seems reasonable that as the effects of the pandemic continue, that this number will continue to increase. </a:t>
            </a:r>
          </a:p>
          <a:p>
            <a:pPr defTabSz="912571">
              <a:defRPr/>
            </a:pPr>
            <a:endParaRPr lang="en-US" dirty="0"/>
          </a:p>
          <a:p>
            <a:pPr defTabSz="912571">
              <a:defRPr/>
            </a:pPr>
            <a:r>
              <a:rPr lang="en-US" dirty="0"/>
              <a:t>Several states also reported dramatic increases through March 2020. </a:t>
            </a:r>
          </a:p>
          <a:p>
            <a:endParaRPr lang="en-US" dirty="0"/>
          </a:p>
          <a:p>
            <a:r>
              <a:rPr lang="en-US" dirty="0"/>
              <a:t> https://www.cdc.gov/mmwr/volumes/69/wr/mm6932a1.htm?s_cid=mm6932a1_w </a:t>
            </a:r>
          </a:p>
        </p:txBody>
      </p:sp>
      <p:sp>
        <p:nvSpPr>
          <p:cNvPr id="4" name="Slide Number Placeholder 3"/>
          <p:cNvSpPr>
            <a:spLocks noGrp="1"/>
          </p:cNvSpPr>
          <p:nvPr>
            <p:ph type="sldNum" sz="quarter" idx="5"/>
          </p:nvPr>
        </p:nvSpPr>
        <p:spPr/>
        <p:txBody>
          <a:bodyPr/>
          <a:lstStyle/>
          <a:p>
            <a:fld id="{3B680349-3BEF-4278-8301-0A6158E9A280}" type="slidenum">
              <a:rPr lang="en-US" smtClean="0"/>
              <a:t>3</a:t>
            </a:fld>
            <a:endParaRPr lang="en-US"/>
          </a:p>
        </p:txBody>
      </p:sp>
    </p:spTree>
    <p:extLst>
      <p:ext uri="{BB962C8B-B14F-4D97-AF65-F5344CB8AC3E}">
        <p14:creationId xmlns:p14="http://schemas.microsoft.com/office/powerpoint/2010/main" val="20976132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trends surfaced as we looked at the data. The first is that the partnerships between the libraries and the organizations to develop and offer the programming were perceived positively. The interviewees reported very few issues and had a mutual appreciation for each other.</a:t>
            </a:r>
          </a:p>
          <a:p>
            <a:endParaRPr lang="en-US" dirty="0"/>
          </a:p>
          <a:p>
            <a:r>
              <a:rPr lang="en-US" dirty="0"/>
              <a:t>The second issue is that the partner organizations often note that they didn’t think about the library as a partner before the opportunity to work together in the opioid response emerged. There were some existing relationships, but they weren’t very detailed, and the opioid response brought a new focus to the value of working together. </a:t>
            </a:r>
          </a:p>
          <a:p>
            <a:br>
              <a:rPr lang="en-US" dirty="0"/>
            </a:br>
            <a:r>
              <a:rPr lang="en-US" dirty="0"/>
              <a:t>And finally, when we talked to the library staff and their partners about how they know that these efforts are successful…what the impact is, they can’t provide much information, other than statistics on usage. </a:t>
            </a:r>
          </a:p>
        </p:txBody>
      </p:sp>
      <p:sp>
        <p:nvSpPr>
          <p:cNvPr id="4" name="Slide Number Placeholder 3"/>
          <p:cNvSpPr>
            <a:spLocks noGrp="1"/>
          </p:cNvSpPr>
          <p:nvPr>
            <p:ph type="sldNum" sz="quarter" idx="5"/>
          </p:nvPr>
        </p:nvSpPr>
        <p:spPr/>
        <p:txBody>
          <a:bodyPr/>
          <a:lstStyle/>
          <a:p>
            <a:fld id="{3B680349-3BEF-4278-8301-0A6158E9A280}" type="slidenum">
              <a:rPr lang="en-US" smtClean="0"/>
              <a:t>30</a:t>
            </a:fld>
            <a:endParaRPr lang="en-US"/>
          </a:p>
        </p:txBody>
      </p:sp>
    </p:spTree>
    <p:extLst>
      <p:ext uri="{BB962C8B-B14F-4D97-AF65-F5344CB8AC3E}">
        <p14:creationId xmlns:p14="http://schemas.microsoft.com/office/powerpoint/2010/main" val="52936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 few quotes from interviewees about evaluating these services. They shared that seeking help for an issue related to opioid misuse can be a highly sensitive request. And again, the stigma attached to drug use is real, and there can be perceived consequences from individuals who are seeking information – whether it’s an individual who needs help, or someone who is seeking support for a friend or family member. This concern absolutely plays out in how libraries are collecting information about patrons using services connected to the opioid crisis. </a:t>
            </a:r>
          </a:p>
          <a:p>
            <a:endParaRPr lang="en-US" dirty="0"/>
          </a:p>
          <a:p>
            <a:r>
              <a:rPr lang="en-US" dirty="0"/>
              <a:t>Interviewees indicated that confidentiality is critical to being able to provide services, which has made capturing any information about the long-term impact of their efforts very difficult. Instead, we found that more libraries focus on the number of people served and capture anecdotal information from staff as it becomes available.</a:t>
            </a:r>
          </a:p>
        </p:txBody>
      </p:sp>
      <p:sp>
        <p:nvSpPr>
          <p:cNvPr id="4" name="Slide Number Placeholder 3"/>
          <p:cNvSpPr>
            <a:spLocks noGrp="1"/>
          </p:cNvSpPr>
          <p:nvPr>
            <p:ph type="sldNum" sz="quarter" idx="5"/>
          </p:nvPr>
        </p:nvSpPr>
        <p:spPr/>
        <p:txBody>
          <a:bodyPr/>
          <a:lstStyle/>
          <a:p>
            <a:fld id="{3B680349-3BEF-4278-8301-0A6158E9A280}" type="slidenum">
              <a:rPr lang="en-US" smtClean="0"/>
              <a:t>31</a:t>
            </a:fld>
            <a:endParaRPr lang="en-US"/>
          </a:p>
        </p:txBody>
      </p:sp>
    </p:spTree>
    <p:extLst>
      <p:ext uri="{BB962C8B-B14F-4D97-AF65-F5344CB8AC3E}">
        <p14:creationId xmlns:p14="http://schemas.microsoft.com/office/powerpoint/2010/main" val="2730574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05">
              <a:defRPr/>
            </a:pPr>
            <a:r>
              <a:rPr lang="en-US" i="0" dirty="0"/>
              <a:t>Looking more at the partnerships, some of the advantages, that likely won’t come as a surprise, are outlined here. These are exactly the kinds of things that surface when organizations collaborate successfully, and it certainly is what we are seeing in this project as well. </a:t>
            </a:r>
          </a:p>
          <a:p>
            <a:pPr defTabSz="931005">
              <a:defRPr/>
            </a:pPr>
            <a:endParaRPr lang="en-US" i="0" dirty="0"/>
          </a:p>
          <a:p>
            <a:pPr defTabSz="931005">
              <a:defRPr/>
            </a:pPr>
            <a:r>
              <a:rPr lang="en-US" i="0" dirty="0"/>
              <a:t>One of the key parts of this work is that we would like people to see that these relationships won’t only serve the needs of the opioid crisis, but rather, </a:t>
            </a:r>
            <a:r>
              <a:rPr lang="en-US" i="0" dirty="0" err="1"/>
              <a:t>realationships</a:t>
            </a:r>
            <a:r>
              <a:rPr lang="en-US" i="0" dirty="0"/>
              <a:t> that have lasting impact as trust develops between organizations who can rely on each other as the needs in the community change. </a:t>
            </a:r>
          </a:p>
          <a:p>
            <a:pPr defTabSz="931005">
              <a:defRPr/>
            </a:pPr>
            <a:endParaRPr lang="en-US" i="0" dirty="0"/>
          </a:p>
          <a:p>
            <a:pPr defTabSz="931005">
              <a:defRPr/>
            </a:pPr>
            <a:endParaRPr lang="en-US" i="0" dirty="0"/>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32</a:t>
            </a:fld>
            <a:endParaRPr lang="en-US"/>
          </a:p>
        </p:txBody>
      </p:sp>
    </p:spTree>
    <p:extLst>
      <p:ext uri="{BB962C8B-B14F-4D97-AF65-F5344CB8AC3E}">
        <p14:creationId xmlns:p14="http://schemas.microsoft.com/office/powerpoint/2010/main" val="1078235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came from a community member who received training on how to administer naloxone, which can reverse an opioid overdose. This perceived sense of being better prepared to help someone is huge. Knowing that naloxone is available and how to use it can lead to helping someone survive an overdose. </a:t>
            </a:r>
          </a:p>
        </p:txBody>
      </p:sp>
      <p:sp>
        <p:nvSpPr>
          <p:cNvPr id="4" name="Slide Number Placeholder 3"/>
          <p:cNvSpPr>
            <a:spLocks noGrp="1"/>
          </p:cNvSpPr>
          <p:nvPr>
            <p:ph type="sldNum" sz="quarter" idx="5"/>
          </p:nvPr>
        </p:nvSpPr>
        <p:spPr/>
        <p:txBody>
          <a:bodyPr/>
          <a:lstStyle/>
          <a:p>
            <a:fld id="{3B680349-3BEF-4278-8301-0A6158E9A280}" type="slidenum">
              <a:rPr lang="en-US" smtClean="0"/>
              <a:t>33</a:t>
            </a:fld>
            <a:endParaRPr lang="en-US"/>
          </a:p>
        </p:txBody>
      </p:sp>
    </p:spTree>
    <p:extLst>
      <p:ext uri="{BB962C8B-B14F-4D97-AF65-F5344CB8AC3E}">
        <p14:creationId xmlns:p14="http://schemas.microsoft.com/office/powerpoint/2010/main" val="2455367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community member also spoke to the importance of being trained and aware of ways that you can help people who are addicted. He has felt this need directly when someone died outside of his church two years ago. By participating in the training provided by the library and their partner, he was able to get more information to support his community and possibly prevent another tragedy. </a:t>
            </a:r>
          </a:p>
        </p:txBody>
      </p:sp>
      <p:sp>
        <p:nvSpPr>
          <p:cNvPr id="4" name="Slide Number Placeholder 3"/>
          <p:cNvSpPr>
            <a:spLocks noGrp="1"/>
          </p:cNvSpPr>
          <p:nvPr>
            <p:ph type="sldNum" sz="quarter" idx="5"/>
          </p:nvPr>
        </p:nvSpPr>
        <p:spPr/>
        <p:txBody>
          <a:bodyPr/>
          <a:lstStyle/>
          <a:p>
            <a:fld id="{3B680349-3BEF-4278-8301-0A6158E9A280}" type="slidenum">
              <a:rPr lang="en-US" smtClean="0"/>
              <a:t>34</a:t>
            </a:fld>
            <a:endParaRPr lang="en-US"/>
          </a:p>
        </p:txBody>
      </p:sp>
    </p:spTree>
    <p:extLst>
      <p:ext uri="{BB962C8B-B14F-4D97-AF65-F5344CB8AC3E}">
        <p14:creationId xmlns:p14="http://schemas.microsoft.com/office/powerpoint/2010/main" val="150142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this was shared with someone who has been speaking with a peer navigator who works out of the library. The interviewee shared that the access to a peer navigator makes a difference in his willingness to share his story and ask someone for help. He valued the fact that the peer navigator has had experiences similar to his own and that made him more relatable to the patron.</a:t>
            </a:r>
          </a:p>
          <a:p>
            <a:endParaRPr lang="en-US" dirty="0"/>
          </a:p>
          <a:p>
            <a:r>
              <a:rPr lang="en-US" dirty="0"/>
              <a:t>In the past, he felt that people without that shared, lived experience would talk down to him and really couldn’t understand where he was coming from and the road that he had traveled. But a peer navigator is someone who has been there and that makes a difference to him.  </a:t>
            </a:r>
          </a:p>
        </p:txBody>
      </p:sp>
      <p:sp>
        <p:nvSpPr>
          <p:cNvPr id="4" name="Slide Number Placeholder 3"/>
          <p:cNvSpPr>
            <a:spLocks noGrp="1"/>
          </p:cNvSpPr>
          <p:nvPr>
            <p:ph type="sldNum" sz="quarter" idx="5"/>
          </p:nvPr>
        </p:nvSpPr>
        <p:spPr/>
        <p:txBody>
          <a:bodyPr/>
          <a:lstStyle/>
          <a:p>
            <a:fld id="{3B680349-3BEF-4278-8301-0A6158E9A280}" type="slidenum">
              <a:rPr lang="en-US" smtClean="0"/>
              <a:t>35</a:t>
            </a:fld>
            <a:endParaRPr lang="en-US"/>
          </a:p>
        </p:txBody>
      </p:sp>
    </p:spTree>
    <p:extLst>
      <p:ext uri="{BB962C8B-B14F-4D97-AF65-F5344CB8AC3E}">
        <p14:creationId xmlns:p14="http://schemas.microsoft.com/office/powerpoint/2010/main" val="38210041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completed the case study research and wrote them up for publication – we moved to the next phase of the project, which was engaging other organizations and getting their feedback about our project and the opportunity for moving ahead together.</a:t>
            </a:r>
          </a:p>
          <a:p>
            <a:endParaRPr lang="en-US" dirty="0"/>
          </a:p>
          <a:p>
            <a:r>
              <a:rPr lang="en-US" dirty="0"/>
              <a:t>Because partnerships are such an important part of this work, we sought input and guidance from organizations outside the library field. We also wanted them to hear about what is happening in libraries around the opioid crisis and look for opportunities for how we can all work together in addressing the crisis. In fall 2019, we invited a cross-sector of organizations to participate in an online meeting where we asked the attendees to share their thoughts about the case studies, and to share resources from their organizations that they think will benefit libraries and the public. </a:t>
            </a:r>
          </a:p>
          <a:p>
            <a:endParaRPr lang="en-US" dirty="0"/>
          </a:p>
          <a:p>
            <a:r>
              <a:rPr lang="en-US" dirty="0"/>
              <a:t>We were able to take their suggestions, resources and ideas and include them with our findings into the project’s Call to Action. </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36</a:t>
            </a:fld>
            <a:endParaRPr lang="en-US"/>
          </a:p>
        </p:txBody>
      </p:sp>
    </p:spTree>
    <p:extLst>
      <p:ext uri="{BB962C8B-B14F-4D97-AF65-F5344CB8AC3E}">
        <p14:creationId xmlns:p14="http://schemas.microsoft.com/office/powerpoint/2010/main" val="6514667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80349-3BEF-4278-8301-0A6158E9A280}" type="slidenum">
              <a:rPr lang="en-US" smtClean="0"/>
              <a:t>37</a:t>
            </a:fld>
            <a:endParaRPr lang="en-US"/>
          </a:p>
        </p:txBody>
      </p:sp>
    </p:spTree>
    <p:extLst>
      <p:ext uri="{BB962C8B-B14F-4D97-AF65-F5344CB8AC3E}">
        <p14:creationId xmlns:p14="http://schemas.microsoft.com/office/powerpoint/2010/main" val="2519971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call-to-action report is the culmination of this grant-funded project, and it highlights ways for libraries to engage with the topic as gleaned from our case study research and discussions with public health and human service organizations, nonprofits, library support organizations, and government agencies. </a:t>
            </a:r>
          </a:p>
          <a:p>
            <a:endParaRPr lang="en-US" dirty="0"/>
          </a:p>
          <a:p>
            <a:r>
              <a:rPr lang="en-US" dirty="0"/>
              <a:t>This is a freely available report, which you can access along with the case studies and the summary report on the research. You can access the call-to-action report and the companion reports on our website. Just follow the friendly URL here, and we’ll also add the link to the chat.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456286">
              <a:defRPr/>
            </a:pPr>
            <a:fld id="{3B680349-3BEF-4278-8301-0A6158E9A280}" type="slidenum">
              <a:rPr lang="en-US">
                <a:solidFill>
                  <a:prstClr val="black"/>
                </a:solidFill>
                <a:latin typeface="Calibri" panose="020F0502020204030204"/>
              </a:rPr>
              <a:pPr defTabSz="456286">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3312038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call to action of the research findings and outlines steps that library staff can take to not only support the community through this crisis, but also to help staff and other stakeholders learn the facts about the crisis and to identify a role for the library to play in addressing this important health care issue. </a:t>
            </a:r>
          </a:p>
          <a:p>
            <a:endParaRPr lang="en-US" dirty="0"/>
          </a:p>
          <a:p>
            <a:r>
              <a:rPr lang="en-US" dirty="0"/>
              <a:t>We hope that what you have heard today will inspire you to take a look at the report and seek ways for your library to respond. And remember the power of partnerships in this response. You can find subject matter experts, resources and sometimes even funding to provide additional resources and support to your community. </a:t>
            </a:r>
          </a:p>
        </p:txBody>
      </p:sp>
      <p:sp>
        <p:nvSpPr>
          <p:cNvPr id="4" name="Slide Number Placeholder 3"/>
          <p:cNvSpPr>
            <a:spLocks noGrp="1"/>
          </p:cNvSpPr>
          <p:nvPr>
            <p:ph type="sldNum" sz="quarter" idx="5"/>
          </p:nvPr>
        </p:nvSpPr>
        <p:spPr/>
        <p:txBody>
          <a:bodyPr/>
          <a:lstStyle/>
          <a:p>
            <a:pPr defTabSz="456286">
              <a:defRPr/>
            </a:pPr>
            <a:fld id="{3B680349-3BEF-4278-8301-0A6158E9A280}" type="slidenum">
              <a:rPr lang="en-US">
                <a:solidFill>
                  <a:prstClr val="black"/>
                </a:solidFill>
                <a:latin typeface="Calibri" panose="020F0502020204030204"/>
              </a:rPr>
              <a:pPr defTabSz="456286">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1240076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05">
              <a:defRPr/>
            </a:pPr>
            <a:r>
              <a:rPr lang="en-US" dirty="0"/>
              <a:t>More than 20 percent of patients who have been prescribed opioids misuse them, and the Centers for Disease Control and Prevention has estimated that misuse of prescription opioids costs $78.5 billion a year. (1) This is the cost for treatment for those experiencing addiction, emergency services for people who overdose, and policing efforts. </a:t>
            </a:r>
          </a:p>
          <a:p>
            <a:pPr defTabSz="931005">
              <a:defRPr/>
            </a:pPr>
            <a:endParaRPr lang="en-US" dirty="0"/>
          </a:p>
          <a:p>
            <a:pPr defTabSz="931005">
              <a:defRPr/>
            </a:pPr>
            <a:r>
              <a:rPr lang="en-US" dirty="0"/>
              <a:t>This is a massive problem in the United States and it is impacting people deeply. It is very difficult at this point to not know someone who has been affected by this crisis – people have lost their children, their parents, their friends – or they know someone who has. It is simply devastating. </a:t>
            </a:r>
          </a:p>
          <a:p>
            <a:pPr defTabSz="931005">
              <a:defRPr/>
            </a:pPr>
            <a:endParaRPr lang="en-US" dirty="0"/>
          </a:p>
          <a:p>
            <a:pPr defTabSz="931005">
              <a:defRPr/>
            </a:pPr>
            <a:r>
              <a:rPr lang="en-US" dirty="0"/>
              <a:t>Reference</a:t>
            </a:r>
          </a:p>
          <a:p>
            <a:r>
              <a:rPr lang="en-US" dirty="0"/>
              <a:t>(1) Florence, Curtis S et al. “The Economic Burden of Prescription Opioid Overdose, Abuse, and Dependence in the United States, 2013.” </a:t>
            </a:r>
            <a:r>
              <a:rPr lang="en-US" i="1" dirty="0"/>
              <a:t>Medical care </a:t>
            </a:r>
            <a:r>
              <a:rPr lang="en-US" dirty="0"/>
              <a:t>vol. 54,10 (2016): 901-6. doi:10.1097/MLR.0000000000000625</a:t>
            </a:r>
          </a:p>
          <a:p>
            <a:r>
              <a:rPr lang="en-US" u="sng" dirty="0">
                <a:hlinkClick r:id="rId3"/>
              </a:rPr>
              <a:t>https://www.ncbi.nlm.nih.gov/pmc/articles/PMC5975355/</a:t>
            </a:r>
            <a:endParaRPr lang="en-US" dirty="0"/>
          </a:p>
          <a:p>
            <a:pPr defTabSz="931005">
              <a:defRPr/>
            </a:pPr>
            <a:endParaRPr lang="en-US" dirty="0"/>
          </a:p>
          <a:p>
            <a:pPr defTabSz="931005">
              <a:defRPr/>
            </a:pPr>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4</a:t>
            </a:fld>
            <a:endParaRPr lang="en-US"/>
          </a:p>
        </p:txBody>
      </p:sp>
    </p:spTree>
    <p:extLst>
      <p:ext uri="{BB962C8B-B14F-4D97-AF65-F5344CB8AC3E}">
        <p14:creationId xmlns:p14="http://schemas.microsoft.com/office/powerpoint/2010/main" val="3443366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to review community data to help you identify not just the impact of the opioid crisis, but other health-related community concerns. One of the resources that we recommend for this step is the County Health Rankings from the Robert Wood Johnson Foundation. </a:t>
            </a:r>
          </a:p>
          <a:p>
            <a:endParaRPr lang="en-US" dirty="0"/>
          </a:p>
          <a:p>
            <a:r>
              <a:rPr lang="en-US" dirty="0"/>
              <a:t>https://www.countyhealthrankings.org/</a:t>
            </a:r>
          </a:p>
          <a:p>
            <a:endParaRPr lang="en-US" dirty="0"/>
          </a:p>
        </p:txBody>
      </p:sp>
      <p:sp>
        <p:nvSpPr>
          <p:cNvPr id="4" name="Slide Number Placeholder 3"/>
          <p:cNvSpPr>
            <a:spLocks noGrp="1"/>
          </p:cNvSpPr>
          <p:nvPr>
            <p:ph type="sldNum" sz="quarter" idx="5"/>
          </p:nvPr>
        </p:nvSpPr>
        <p:spPr/>
        <p:txBody>
          <a:bodyPr/>
          <a:lstStyle/>
          <a:p>
            <a:pPr defTabSz="456286">
              <a:defRPr/>
            </a:pPr>
            <a:fld id="{3B680349-3BEF-4278-8301-0A6158E9A280}" type="slidenum">
              <a:rPr lang="en-US">
                <a:solidFill>
                  <a:prstClr val="black"/>
                </a:solidFill>
                <a:latin typeface="Calibri" panose="020F0502020204030204"/>
              </a:rPr>
              <a:pPr defTabSz="456286">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16672426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used data from County Health Rankings to inform the research of the project, because we really wanted to include communities that were having different experiences with the opioid epidemic. </a:t>
            </a:r>
          </a:p>
          <a:p>
            <a:endParaRPr lang="en-US" dirty="0"/>
          </a:p>
          <a:p>
            <a:r>
              <a:rPr lang="en-US" dirty="0"/>
              <a:t>And as we walk through these examples, you’ll see that these suggestions really do resonate across public health concerns in your community – you can use this approach to address more than just the opioid crisis. </a:t>
            </a:r>
          </a:p>
        </p:txBody>
      </p:sp>
      <p:sp>
        <p:nvSpPr>
          <p:cNvPr id="4" name="Slide Number Placeholder 3"/>
          <p:cNvSpPr>
            <a:spLocks noGrp="1"/>
          </p:cNvSpPr>
          <p:nvPr>
            <p:ph type="sldNum" sz="quarter" idx="5"/>
          </p:nvPr>
        </p:nvSpPr>
        <p:spPr/>
        <p:txBody>
          <a:bodyPr/>
          <a:lstStyle/>
          <a:p>
            <a:pPr defTabSz="456286">
              <a:defRPr/>
            </a:pPr>
            <a:fld id="{3B680349-3BEF-4278-8301-0A6158E9A280}" type="slidenum">
              <a:rPr lang="en-US">
                <a:solidFill>
                  <a:prstClr val="black"/>
                </a:solidFill>
                <a:latin typeface="Calibri" panose="020F0502020204030204"/>
              </a:rPr>
              <a:pPr defTabSz="456286">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8038667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step is to consider your local assets. </a:t>
            </a:r>
          </a:p>
          <a:p>
            <a:endParaRPr lang="en-US" dirty="0"/>
          </a:p>
          <a:p>
            <a:r>
              <a:rPr lang="en-US" dirty="0"/>
              <a:t>A great example of this can be found in the case study from the Kalamazoo Public Library. Kevin King, a member of the library leadership team, actively sought out ways to not only find out how the library could help, but also information to help inform decisions at the library. </a:t>
            </a:r>
          </a:p>
          <a:p>
            <a:endParaRPr lang="en-US" dirty="0"/>
          </a:p>
          <a:p>
            <a:pPr defTabSz="912571">
              <a:defRPr/>
            </a:pPr>
            <a:r>
              <a:rPr lang="en-US" dirty="0"/>
              <a:t>Community-Led Libraries toolkit: https://www.vpl.ca/sites/vpl/public/Community-Led-Libraries-Toolkit.pdf </a:t>
            </a:r>
          </a:p>
          <a:p>
            <a:endParaRPr lang="en-US" dirty="0"/>
          </a:p>
        </p:txBody>
      </p:sp>
      <p:sp>
        <p:nvSpPr>
          <p:cNvPr id="4" name="Slide Number Placeholder 3"/>
          <p:cNvSpPr>
            <a:spLocks noGrp="1"/>
          </p:cNvSpPr>
          <p:nvPr>
            <p:ph type="sldNum" sz="quarter" idx="5"/>
          </p:nvPr>
        </p:nvSpPr>
        <p:spPr/>
        <p:txBody>
          <a:bodyPr/>
          <a:lstStyle/>
          <a:p>
            <a:pPr defTabSz="456286">
              <a:defRPr/>
            </a:pPr>
            <a:fld id="{3B680349-3BEF-4278-8301-0A6158E9A280}" type="slidenum">
              <a:rPr lang="en-US">
                <a:solidFill>
                  <a:prstClr val="black"/>
                </a:solidFill>
                <a:latin typeface="Calibri" panose="020F0502020204030204"/>
              </a:rPr>
              <a:pPr defTabSz="456286">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17039339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key part of connecting with partners is being able to tell the library story. And this isn’t always a place where we excel. Be bold, be clear and be proud of what libraries can do. In the cross-sector discussions, one of the things that we heard over and over was “I hadn’t thought about libraries as partners, but it makes perfect sense, and I get it.”</a:t>
            </a:r>
          </a:p>
          <a:p>
            <a:endParaRPr lang="en-US" dirty="0"/>
          </a:p>
          <a:p>
            <a:r>
              <a:rPr lang="en-US" dirty="0"/>
              <a:t>Some of the things we encourage people to emphasize are:</a:t>
            </a:r>
          </a:p>
          <a:p>
            <a:r>
              <a:rPr lang="en-US" dirty="0"/>
              <a:t>* Libraries are trusted organizations that can reach diverse community members. Helping partners to get to people they may not be reaching. </a:t>
            </a:r>
          </a:p>
          <a:p>
            <a:r>
              <a:rPr lang="en-US" dirty="0"/>
              <a:t>* Libraries also have vetted topical resources, including books, journals and databases – think of the number of items already in your collection that can help reinforce the mission of local partners.</a:t>
            </a:r>
          </a:p>
          <a:p>
            <a:r>
              <a:rPr lang="en-US" dirty="0"/>
              <a:t>* Libraries have staff knowledgeable in curating and connecting people with community resources</a:t>
            </a:r>
          </a:p>
          <a:p>
            <a:endParaRPr lang="en-US" dirty="0"/>
          </a:p>
        </p:txBody>
      </p:sp>
      <p:sp>
        <p:nvSpPr>
          <p:cNvPr id="4" name="Slide Number Placeholder 3"/>
          <p:cNvSpPr>
            <a:spLocks noGrp="1"/>
          </p:cNvSpPr>
          <p:nvPr>
            <p:ph type="sldNum" sz="quarter" idx="5"/>
          </p:nvPr>
        </p:nvSpPr>
        <p:spPr/>
        <p:txBody>
          <a:bodyPr/>
          <a:lstStyle/>
          <a:p>
            <a:pPr defTabSz="456286">
              <a:defRPr/>
            </a:pPr>
            <a:fld id="{E6F1925A-6C9C-49B4-AF9F-EDF0B5072946}" type="slidenum">
              <a:rPr lang="en-US">
                <a:solidFill>
                  <a:prstClr val="black"/>
                </a:solidFill>
                <a:latin typeface="Calibri" panose="020F0502020204030204"/>
              </a:rPr>
              <a:pPr defTabSz="456286">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5914178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56286">
              <a:defRPr/>
            </a:pPr>
            <a:fld id="{3B680349-3BEF-4278-8301-0A6158E9A280}" type="slidenum">
              <a:rPr lang="en-US">
                <a:solidFill>
                  <a:prstClr val="black"/>
                </a:solidFill>
                <a:latin typeface="Calibri" panose="020F0502020204030204"/>
              </a:rPr>
              <a:pPr defTabSz="456286">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077445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is to increase awareness and knowledge of the issue among staff and the community. One of the biggest challenges with this topic is the stigma associated with opioid misuse. And that stigma can impact our biases not just in the community, but with staff, as well. Providing statistics and information about addiction and substance use disorder can help.</a:t>
            </a:r>
          </a:p>
        </p:txBody>
      </p:sp>
      <p:sp>
        <p:nvSpPr>
          <p:cNvPr id="4" name="Slide Number Placeholder 3"/>
          <p:cNvSpPr>
            <a:spLocks noGrp="1"/>
          </p:cNvSpPr>
          <p:nvPr>
            <p:ph type="sldNum" sz="quarter" idx="5"/>
          </p:nvPr>
        </p:nvSpPr>
        <p:spPr/>
        <p:txBody>
          <a:bodyPr/>
          <a:lstStyle/>
          <a:p>
            <a:pPr defTabSz="456286">
              <a:defRPr/>
            </a:pPr>
            <a:fld id="{3B680349-3BEF-4278-8301-0A6158E9A280}" type="slidenum">
              <a:rPr lang="en-US">
                <a:solidFill>
                  <a:prstClr val="black"/>
                </a:solidFill>
                <a:latin typeface="Calibri" panose="020F0502020204030204"/>
              </a:rPr>
              <a:pPr defTabSz="456286">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2768940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Centers for Disease Control and Prevention. 2020. “America’s Drug Overdose Epidemic: Data to Action.”</a:t>
            </a:r>
          </a:p>
          <a:p>
            <a:r>
              <a:rPr lang="en-US" dirty="0"/>
              <a:t>https://www.cdc.gov/injury/features/prescription-drug-overdose/index.html.</a:t>
            </a:r>
          </a:p>
          <a:p>
            <a:r>
              <a:rPr lang="en-US" dirty="0"/>
              <a:t>2. Center for Behavioral Health Statistics and Quality. 2017. </a:t>
            </a:r>
            <a:r>
              <a:rPr lang="en-US" i="1" dirty="0"/>
              <a:t>Results from the 2016 National Survey on Drug</a:t>
            </a:r>
          </a:p>
          <a:p>
            <a:r>
              <a:rPr lang="en-US" i="1" dirty="0"/>
              <a:t>Use and Health: Detailed Tables. </a:t>
            </a:r>
            <a:r>
              <a:rPr lang="en-US" dirty="0"/>
              <a:t>Rockville, MD: SAMHSA. https://www.samhsa.gov/data/sites/default/files</a:t>
            </a:r>
          </a:p>
          <a:p>
            <a:r>
              <a:rPr lang="en-US" dirty="0"/>
              <a:t>/NSDUH-DetTabs-2016/NSDUH-DetTabs-2016.pdf.</a:t>
            </a:r>
          </a:p>
          <a:p>
            <a:r>
              <a:rPr lang="en-US" dirty="0"/>
              <a:t>3. National Institute on Drug Abuse. 2018. “Understanding Drug Use and Addiction.”</a:t>
            </a:r>
          </a:p>
          <a:p>
            <a:r>
              <a:rPr lang="en-US" dirty="0"/>
              <a:t>https://www.drugabuse.gov/publications/drugfacts/understanding-drug-use-addiction.</a:t>
            </a:r>
          </a:p>
        </p:txBody>
      </p:sp>
      <p:sp>
        <p:nvSpPr>
          <p:cNvPr id="4" name="Slide Number Placeholder 3"/>
          <p:cNvSpPr>
            <a:spLocks noGrp="1"/>
          </p:cNvSpPr>
          <p:nvPr>
            <p:ph type="sldNum" sz="quarter" idx="5"/>
          </p:nvPr>
        </p:nvSpPr>
        <p:spPr/>
        <p:txBody>
          <a:bodyPr/>
          <a:lstStyle/>
          <a:p>
            <a:pPr defTabSz="456286">
              <a:defRPr/>
            </a:pPr>
            <a:fld id="{3B680349-3BEF-4278-8301-0A6158E9A280}" type="slidenum">
              <a:rPr lang="en-US">
                <a:solidFill>
                  <a:prstClr val="black"/>
                </a:solidFill>
                <a:latin typeface="Calibri" panose="020F0502020204030204"/>
              </a:rPr>
              <a:pPr defTabSz="456286">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10195127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American Institute of Stress emphasizes “the emotional residue or strain of exposure to working with those suffering from the consequences of traumatic events. It differs from burn-out, but can co-exist.”</a:t>
            </a:r>
            <a:r>
              <a:rPr lang="en-US" b="1" dirty="0"/>
              <a:t> </a:t>
            </a:r>
            <a:r>
              <a:rPr lang="en-US" dirty="0"/>
              <a:t>Compassion fatigue is an issue for library staff and surfaces with other topics, as well. For example, during the Great Recession library staff experienced compassion fatigue from helping people locate information related to filing for unemployment, assistance programs, housing options, and job seeking.</a:t>
            </a:r>
          </a:p>
          <a:p>
            <a:endParaRPr lang="en-US" dirty="0"/>
          </a:p>
          <a:p>
            <a:r>
              <a:rPr lang="en-US" dirty="0"/>
              <a:t>And this feels very real to many of us as we are in the midst of the coronavirus epidemic. I think there is stress in wanting to help people in your libraries while adhering to closure orders for the good of the community. It’s knowing that the resources and programming your library provides can be a lifeline to individuals who need social connection either in person, or through your public access computers. We can see how closely this all is connected when it comes to public health concerns. </a:t>
            </a:r>
          </a:p>
        </p:txBody>
      </p:sp>
      <p:sp>
        <p:nvSpPr>
          <p:cNvPr id="4" name="Slide Number Placeholder 3"/>
          <p:cNvSpPr>
            <a:spLocks noGrp="1"/>
          </p:cNvSpPr>
          <p:nvPr>
            <p:ph type="sldNum" sz="quarter" idx="5"/>
          </p:nvPr>
        </p:nvSpPr>
        <p:spPr/>
        <p:txBody>
          <a:bodyPr/>
          <a:lstStyle/>
          <a:p>
            <a:pPr defTabSz="456286">
              <a:defRPr/>
            </a:pPr>
            <a:fld id="{3B680349-3BEF-4278-8301-0A6158E9A280}" type="slidenum">
              <a:rPr lang="en-US">
                <a:solidFill>
                  <a:prstClr val="black"/>
                </a:solidFill>
                <a:latin typeface="Calibri" panose="020F0502020204030204"/>
              </a:rPr>
              <a:pPr defTabSz="456286">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4223707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last step in the Call to Action is the type of programming, resources and services the library might be able to offer in connection with opioid misuse. </a:t>
            </a:r>
          </a:p>
        </p:txBody>
      </p:sp>
      <p:sp>
        <p:nvSpPr>
          <p:cNvPr id="4" name="Slide Number Placeholder 3"/>
          <p:cNvSpPr>
            <a:spLocks noGrp="1"/>
          </p:cNvSpPr>
          <p:nvPr>
            <p:ph type="sldNum" sz="quarter" idx="5"/>
          </p:nvPr>
        </p:nvSpPr>
        <p:spPr/>
        <p:txBody>
          <a:bodyPr/>
          <a:lstStyle/>
          <a:p>
            <a:pPr defTabSz="456286">
              <a:defRPr/>
            </a:pPr>
            <a:fld id="{3B680349-3BEF-4278-8301-0A6158E9A280}" type="slidenum">
              <a:rPr lang="en-US">
                <a:solidFill>
                  <a:prstClr val="black"/>
                </a:solidFill>
                <a:latin typeface="Calibri" panose="020F0502020204030204"/>
              </a:rPr>
              <a:pPr defTabSz="456286">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8559113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frontline staff of a community partner who was interviewed shared this with the research staff. And it really speaks to the importance of both the research and what is happening. Through the call-to-action white paper, and in presentations like these, we want to help more libraries and more organizations find the opportunity to work together and help to address this crisis.</a:t>
            </a:r>
          </a:p>
        </p:txBody>
      </p:sp>
      <p:sp>
        <p:nvSpPr>
          <p:cNvPr id="4" name="Slide Number Placeholder 3"/>
          <p:cNvSpPr>
            <a:spLocks noGrp="1"/>
          </p:cNvSpPr>
          <p:nvPr>
            <p:ph type="sldNum" sz="quarter" idx="5"/>
          </p:nvPr>
        </p:nvSpPr>
        <p:spPr/>
        <p:txBody>
          <a:bodyPr/>
          <a:lstStyle/>
          <a:p>
            <a:fld id="{3B680349-3BEF-4278-8301-0A6158E9A280}" type="slidenum">
              <a:rPr lang="en-US" smtClean="0"/>
              <a:t>49</a:t>
            </a:fld>
            <a:endParaRPr lang="en-US"/>
          </a:p>
        </p:txBody>
      </p:sp>
    </p:spTree>
    <p:extLst>
      <p:ext uri="{BB962C8B-B14F-4D97-AF65-F5344CB8AC3E}">
        <p14:creationId xmlns:p14="http://schemas.microsoft.com/office/powerpoint/2010/main" val="3312038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may be asking, “what does this have to do with libraries?”</a:t>
            </a:r>
          </a:p>
          <a:p>
            <a:endParaRPr lang="en-US" dirty="0"/>
          </a:p>
          <a:p>
            <a:r>
              <a:rPr lang="en-US" dirty="0"/>
              <a:t>These are just a few headlines from news media in the United States about the impact that this crisis is having on U.S. public libraries. Over the past few years, stories like these have been common, as communities face the realities of opioid addiction and overdose – and libraries certainly have not been spared. </a:t>
            </a:r>
          </a:p>
          <a:p>
            <a:endParaRPr lang="en-US" dirty="0"/>
          </a:p>
          <a:p>
            <a:r>
              <a:rPr lang="en-US" dirty="0"/>
              <a:t>Headlines like these, as well as ongoing concerns and questions raised by library staff in all the places that they meet, such as at conferences and in meetings as well as in the online space through listservs and emails, prompted us to look at how we could capture and share how libraries are responding to the opioid epidemic with their communities. </a:t>
            </a:r>
          </a:p>
        </p:txBody>
      </p:sp>
      <p:sp>
        <p:nvSpPr>
          <p:cNvPr id="4" name="Slide Number Placeholder 3"/>
          <p:cNvSpPr>
            <a:spLocks noGrp="1"/>
          </p:cNvSpPr>
          <p:nvPr>
            <p:ph type="sldNum" sz="quarter" idx="5"/>
          </p:nvPr>
        </p:nvSpPr>
        <p:spPr/>
        <p:txBody>
          <a:bodyPr/>
          <a:lstStyle/>
          <a:p>
            <a:fld id="{3B680349-3BEF-4278-8301-0A6158E9A280}" type="slidenum">
              <a:rPr lang="en-US" smtClean="0"/>
              <a:t>5</a:t>
            </a:fld>
            <a:endParaRPr lang="en-US"/>
          </a:p>
        </p:txBody>
      </p:sp>
    </p:spTree>
    <p:extLst>
      <p:ext uri="{BB962C8B-B14F-4D97-AF65-F5344CB8AC3E}">
        <p14:creationId xmlns:p14="http://schemas.microsoft.com/office/powerpoint/2010/main" val="2552983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learn more about this project at the URL oc.lc/opioid-response</a:t>
            </a:r>
          </a:p>
        </p:txBody>
      </p:sp>
      <p:sp>
        <p:nvSpPr>
          <p:cNvPr id="4" name="Slide Number Placeholder 3"/>
          <p:cNvSpPr>
            <a:spLocks noGrp="1"/>
          </p:cNvSpPr>
          <p:nvPr>
            <p:ph type="sldNum" sz="quarter" idx="10"/>
          </p:nvPr>
        </p:nvSpPr>
        <p:spPr/>
        <p:txBody>
          <a:bodyPr/>
          <a:lstStyle/>
          <a:p>
            <a:fld id="{3B680349-3BEF-4278-8301-0A6158E9A280}" type="slidenum">
              <a:rPr lang="en-US" smtClean="0"/>
              <a:t>50</a:t>
            </a:fld>
            <a:endParaRPr lang="en-US"/>
          </a:p>
        </p:txBody>
      </p:sp>
    </p:spTree>
    <p:extLst>
      <p:ext uri="{BB962C8B-B14F-4D97-AF65-F5344CB8AC3E}">
        <p14:creationId xmlns:p14="http://schemas.microsoft.com/office/powerpoint/2010/main" val="3371787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5"/>
          </p:nvPr>
        </p:nvSpPr>
        <p:spPr/>
        <p:txBody>
          <a:bodyPr/>
          <a:lstStyle/>
          <a:p>
            <a:fld id="{E6F1925A-6C9C-49B4-AF9F-EDF0B5072946}" type="slidenum">
              <a:rPr lang="en-US" smtClean="0"/>
              <a:t>51</a:t>
            </a:fld>
            <a:endParaRPr lang="en-US"/>
          </a:p>
        </p:txBody>
      </p:sp>
    </p:spTree>
    <p:extLst>
      <p:ext uri="{BB962C8B-B14F-4D97-AF65-F5344CB8AC3E}">
        <p14:creationId xmlns:p14="http://schemas.microsoft.com/office/powerpoint/2010/main" val="506636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concerns really sparked the origin of this project.</a:t>
            </a:r>
          </a:p>
          <a:p>
            <a:endParaRPr lang="en-US" dirty="0"/>
          </a:p>
          <a:p>
            <a:r>
              <a:rPr lang="en-US" dirty="0"/>
              <a:t>What we heard from library staff prompted OCLC and PLA to partner on offering a free, online townhall in September 2017. This was open to everyone, and it was an opportunity to hear about how this crisis was impacting libraries. We invited speakers ranging from library staff who were creating responses to community partners who had suggestions and ideas for approaches to share their ideas in this webinar. These words on the screen were some of the most common that surfaced in the chat between participants. You’ll note the focus on things like training, staff, and community. As well as things like fentanyl which is often combined with opioids and can be deadly, as well as naloxone and it’s </a:t>
            </a:r>
            <a:r>
              <a:rPr lang="en-US" dirty="0" err="1"/>
              <a:t>namebrand</a:t>
            </a:r>
            <a:r>
              <a:rPr lang="en-US" dirty="0"/>
              <a:t>, “Narcan.”</a:t>
            </a:r>
          </a:p>
          <a:p>
            <a:endParaRPr lang="en-US" dirty="0"/>
          </a:p>
          <a:p>
            <a:r>
              <a:rPr lang="en-US" dirty="0"/>
              <a:t>From this webinar, OCLC and PLA decided that we needed to and wanted to do more to address these concerns in the community, so we partnered together on project called “Libraries Respond to the Opioid Crisis with their Communities”</a:t>
            </a:r>
          </a:p>
        </p:txBody>
      </p:sp>
      <p:sp>
        <p:nvSpPr>
          <p:cNvPr id="4" name="Slide Number Placeholder 3"/>
          <p:cNvSpPr>
            <a:spLocks noGrp="1"/>
          </p:cNvSpPr>
          <p:nvPr>
            <p:ph type="sldNum" sz="quarter" idx="5"/>
          </p:nvPr>
        </p:nvSpPr>
        <p:spPr/>
        <p:txBody>
          <a:bodyPr/>
          <a:lstStyle/>
          <a:p>
            <a:fld id="{3B680349-3BEF-4278-8301-0A6158E9A280}" type="slidenum">
              <a:rPr lang="en-US" smtClean="0"/>
              <a:t>6</a:t>
            </a:fld>
            <a:endParaRPr lang="en-US"/>
          </a:p>
        </p:txBody>
      </p:sp>
    </p:spTree>
    <p:extLst>
      <p:ext uri="{BB962C8B-B14F-4D97-AF65-F5344CB8AC3E}">
        <p14:creationId xmlns:p14="http://schemas.microsoft.com/office/powerpoint/2010/main" val="2485272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Public Library Association (</a:t>
            </a:r>
            <a:r>
              <a:rPr lang="en-US" u="sng" dirty="0">
                <a:hlinkClick r:id="rId3"/>
              </a:rPr>
              <a:t>PLA</a:t>
            </a:r>
            <a:r>
              <a:rPr lang="en-US" dirty="0"/>
              <a:t>) is the largest association dedicated to supporting the unique and evolving needs of public library professionals.  In collaboration with its parent organization, the American Library Association, PLA strives to help its members shape the essential institution of public libraries by serving as an indispensable ally for public library leaders.</a:t>
            </a:r>
          </a:p>
          <a:p>
            <a:endParaRPr lang="en-US" u="sng" dirty="0">
              <a:hlinkClick r:id="rId4"/>
            </a:endParaRPr>
          </a:p>
          <a:p>
            <a:r>
              <a:rPr lang="en-US" u="sng" dirty="0">
                <a:hlinkClick r:id="rId4"/>
              </a:rPr>
              <a:t>OCLC</a:t>
            </a:r>
            <a:r>
              <a:rPr lang="en-US" dirty="0"/>
              <a:t> is a nonprofit global library cooperative providing shared technology services, original research and community programs so that libraries can better fuel learning, research and innovation. </a:t>
            </a:r>
          </a:p>
          <a:p>
            <a:pPr defTabSz="931005">
              <a:defRPr/>
            </a:pPr>
            <a:endParaRPr lang="en-US" dirty="0"/>
          </a:p>
          <a:p>
            <a:pPr defTabSz="931005">
              <a:defRPr/>
            </a:pPr>
            <a:r>
              <a:rPr lang="en-US" dirty="0"/>
              <a:t>Together, we have the capacity, reach, and networks to research, synthesize, and disseminate project learnings to strengthen libraries and their role in the community.</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7</a:t>
            </a:fld>
            <a:endParaRPr lang="en-US"/>
          </a:p>
        </p:txBody>
      </p:sp>
    </p:spTree>
    <p:extLst>
      <p:ext uri="{BB962C8B-B14F-4D97-AF65-F5344CB8AC3E}">
        <p14:creationId xmlns:p14="http://schemas.microsoft.com/office/powerpoint/2010/main" val="3766655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acknowledge and provide my appreciation for the funding provided to support this project from the Institute of Museum and Library Services. </a:t>
            </a:r>
          </a:p>
        </p:txBody>
      </p:sp>
      <p:sp>
        <p:nvSpPr>
          <p:cNvPr id="4" name="Slide Number Placeholder 3"/>
          <p:cNvSpPr>
            <a:spLocks noGrp="1"/>
          </p:cNvSpPr>
          <p:nvPr>
            <p:ph type="sldNum" sz="quarter" idx="5"/>
          </p:nvPr>
        </p:nvSpPr>
        <p:spPr/>
        <p:txBody>
          <a:bodyPr/>
          <a:lstStyle/>
          <a:p>
            <a:fld id="{3B680349-3BEF-4278-8301-0A6158E9A280}" type="slidenum">
              <a:rPr lang="en-US" smtClean="0"/>
              <a:t>8</a:t>
            </a:fld>
            <a:endParaRPr lang="en-US"/>
          </a:p>
        </p:txBody>
      </p:sp>
    </p:spTree>
    <p:extLst>
      <p:ext uri="{BB962C8B-B14F-4D97-AF65-F5344CB8AC3E}">
        <p14:creationId xmlns:p14="http://schemas.microsoft.com/office/powerpoint/2010/main" val="1113572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9</a:t>
            </a:fld>
            <a:endParaRPr lang="en-US"/>
          </a:p>
        </p:txBody>
      </p:sp>
    </p:spTree>
    <p:extLst>
      <p:ext uri="{BB962C8B-B14F-4D97-AF65-F5344CB8AC3E}">
        <p14:creationId xmlns:p14="http://schemas.microsoft.com/office/powerpoint/2010/main" val="4271587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tiff"/><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tiff"/><Relationship Id="rId1" Type="http://schemas.openxmlformats.org/officeDocument/2006/relationships/slideMaster" Target="../slideMasters/slideMaster3.xml"/><Relationship Id="rId4" Type="http://schemas.openxmlformats.org/officeDocument/2006/relationships/image" Target="../media/image12.tif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15.tiff"/><Relationship Id="rId4" Type="http://schemas.openxmlformats.org/officeDocument/2006/relationships/image" Target="../media/image14.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10.tiff"/><Relationship Id="rId4" Type="http://schemas.openxmlformats.org/officeDocument/2006/relationships/image" Target="../media/image9.emf"/></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2325637"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October 30, 2018</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3600" b="1" baseline="0">
                <a:ln w="0" cmpd="sng">
                  <a:noFill/>
                </a:ln>
                <a:solidFill>
                  <a:schemeClr val="accent2"/>
                </a:solidFill>
              </a:defRPr>
            </a:lvl1pPr>
          </a:lstStyle>
          <a:p>
            <a:pPr lvl="0"/>
            <a:r>
              <a:rPr lang="en-US"/>
              <a:t>Steering Committee Meeting</a:t>
            </a:r>
          </a:p>
        </p:txBody>
      </p:sp>
      <p:pic>
        <p:nvPicPr>
          <p:cNvPr id="1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8376652"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r>
              <a:rPr lang="en-US"/>
              <a:t>Public Libraries Respond to the Opioid Crisis with Their Community</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3" name="Picture 12" descr="A close up of a sign&#10;&#10;Description generated with very high confidence">
            <a:extLst>
              <a:ext uri="{FF2B5EF4-FFF2-40B4-BE49-F238E27FC236}">
                <a16:creationId xmlns:a16="http://schemas.microsoft.com/office/drawing/2014/main" id="{0129C39C-A64C-454C-9593-7429107C68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5376" y="3968298"/>
            <a:ext cx="1885951" cy="531838"/>
          </a:xfrm>
          <a:prstGeom prst="rect">
            <a:avLst/>
          </a:prstGeom>
        </p:spPr>
      </p:pic>
      <p:pic>
        <p:nvPicPr>
          <p:cNvPr id="14" name="Picture 13" descr="A close up of a sign&#10;&#10;Description generated with high confidence">
            <a:extLst>
              <a:ext uri="{FF2B5EF4-FFF2-40B4-BE49-F238E27FC236}">
                <a16:creationId xmlns:a16="http://schemas.microsoft.com/office/drawing/2014/main" id="{8458C5F2-6164-47F6-9070-8D3EC6BA6ED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3591"/>
          <a:stretch/>
        </p:blipFill>
        <p:spPr>
          <a:xfrm>
            <a:off x="3681921" y="3891013"/>
            <a:ext cx="1945096" cy="710099"/>
          </a:xfrm>
          <a:prstGeom prst="rect">
            <a:avLst/>
          </a:prstGeom>
        </p:spPr>
      </p:pic>
      <p:pic>
        <p:nvPicPr>
          <p:cNvPr id="19" name="Picture 18" descr="A screenshot of a cell phone&#10;&#10;Description generated with high confidence">
            <a:extLst>
              <a:ext uri="{FF2B5EF4-FFF2-40B4-BE49-F238E27FC236}">
                <a16:creationId xmlns:a16="http://schemas.microsoft.com/office/drawing/2014/main" id="{21452E2E-BB89-4FC9-9936-93FF7E78941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896220" y="3867049"/>
            <a:ext cx="1666289" cy="758025"/>
          </a:xfrm>
          <a:prstGeom prst="rect">
            <a:avLst/>
          </a:prstGeom>
        </p:spPr>
      </p:pic>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email">
            <a:extLst>
              <a:ext uri="{28A0092B-C50C-407E-A947-70E740481C1C}">
                <a14:useLocalDpi xmlns:a14="http://schemas.microsoft.com/office/drawing/2010/main"/>
              </a:ext>
            </a:extLst>
          </a:blip>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0"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pic>
        <p:nvPicPr>
          <p:cNvPr id="7" name="Picture 5">
            <a:extLst>
              <a:ext uri="{FF2B5EF4-FFF2-40B4-BE49-F238E27FC236}">
                <a16:creationId xmlns:a16="http://schemas.microsoft.com/office/drawing/2014/main" id="{4DE247C4-76B1-4CE8-A140-661AA2CAA9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7" name="Picture 5">
            <a:extLst>
              <a:ext uri="{FF2B5EF4-FFF2-40B4-BE49-F238E27FC236}">
                <a16:creationId xmlns:a16="http://schemas.microsoft.com/office/drawing/2014/main" id="{4A7C3A60-84E1-4DE8-BD34-FD541EE4D48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5" name="Picture 5">
            <a:extLst>
              <a:ext uri="{FF2B5EF4-FFF2-40B4-BE49-F238E27FC236}">
                <a16:creationId xmlns:a16="http://schemas.microsoft.com/office/drawing/2014/main" id="{CD2EA669-DB76-4F4E-B18C-03E2B46441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a:solidFill>
                  <a:sysClr val="windowText" lastClr="000000">
                    <a:alpha val="50000"/>
                  </a:sysClr>
                </a:solidFill>
                <a:effectLst/>
                <a:latin typeface="Arial" charset="0"/>
                <a:ea typeface="Arial" charset="0"/>
                <a:cs typeface="Arial" charset="0"/>
              </a:rPr>
              <a:t>Confidential. Not for distribution.</a:t>
            </a: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83338" y="0"/>
            <a:ext cx="4578960" cy="4388000"/>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4030"/>
            <a:ext cx="687170" cy="228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3714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1" name="Rectangle 10"/>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Rectangle 11"/>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Rectangle 12"/>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4"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112DF1EE-CEF5-ED48-BA14-38A1035D4239}"/>
              </a:ext>
            </a:extLst>
          </p:cNvPr>
          <p:cNvSpPr txBox="1"/>
          <p:nvPr userDrawn="1"/>
        </p:nvSpPr>
        <p:spPr>
          <a:xfrm>
            <a:off x="174271" y="4781058"/>
            <a:ext cx="1060450" cy="261610"/>
          </a:xfrm>
          <a:prstGeom prst="rect">
            <a:avLst/>
          </a:prstGeom>
          <a:noFill/>
        </p:spPr>
        <p:txBody>
          <a:bodyPr wrap="square" lIns="0" rtlCol="0">
            <a:spAutoFit/>
          </a:bodyPr>
          <a:lstStyle/>
          <a:p>
            <a:pPr algn="l"/>
            <a:r>
              <a:rPr lang="en-US" sz="1100" b="1">
                <a:solidFill>
                  <a:schemeClr val="bg1"/>
                </a:solidFill>
                <a:latin typeface="Arial" charset="0"/>
                <a:ea typeface="Arial" charset="0"/>
                <a:cs typeface="Arial" charset="0"/>
              </a:rPr>
              <a:t>#ALAMW20</a:t>
            </a:r>
          </a:p>
        </p:txBody>
      </p:sp>
    </p:spTree>
    <p:extLst>
      <p:ext uri="{BB962C8B-B14F-4D97-AF65-F5344CB8AC3E}">
        <p14:creationId xmlns:p14="http://schemas.microsoft.com/office/powerpoint/2010/main" val="400690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
        <p:nvSpPr>
          <p:cNvPr id="13" name="Rectangle 12"/>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4" name="Rectangle 13"/>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5" name="Rectangle 14"/>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815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DF1E91-537A-1A44-B3E9-A5CD0BC71B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58388" y="0"/>
            <a:ext cx="6685612" cy="1060065"/>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0" y="2"/>
            <a:ext cx="2458388"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4313360"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February 25-29, 2020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2458388"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2" name="Picture 1">
            <a:extLst>
              <a:ext uri="{FF2B5EF4-FFF2-40B4-BE49-F238E27FC236}">
                <a16:creationId xmlns:a16="http://schemas.microsoft.com/office/drawing/2014/main" id="{35ABB277-4028-B846-9927-8BAE0296242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87299" y="40956"/>
            <a:ext cx="2876263" cy="969836"/>
          </a:xfrm>
          <a:prstGeom prst="rect">
            <a:avLst/>
          </a:prstGeom>
        </p:spPr>
      </p:pic>
    </p:spTree>
    <p:extLst>
      <p:ext uri="{BB962C8B-B14F-4D97-AF65-F5344CB8AC3E}">
        <p14:creationId xmlns:p14="http://schemas.microsoft.com/office/powerpoint/2010/main" val="3280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67821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E8A94019-1B42-E749-983F-D1E09A42AB8E}"/>
              </a:ext>
            </a:extLst>
          </p:cNvPr>
          <p:cNvSpPr txBox="1"/>
          <p:nvPr userDrawn="1"/>
        </p:nvSpPr>
        <p:spPr>
          <a:xfrm>
            <a:off x="78708" y="4772714"/>
            <a:ext cx="841897" cy="307777"/>
          </a:xfrm>
          <a:prstGeom prst="rect">
            <a:avLst/>
          </a:prstGeom>
          <a:noFill/>
        </p:spPr>
        <p:txBody>
          <a:bodyPr wrap="none" rtlCol="0">
            <a:spAutoFit/>
          </a:bodyPr>
          <a:lstStyle/>
          <a:p>
            <a:pPr algn="ctr"/>
            <a:r>
              <a:rPr lang="en-US" sz="1400" b="1">
                <a:solidFill>
                  <a:schemeClr val="bg1"/>
                </a:solidFill>
                <a:latin typeface="Arial" charset="0"/>
                <a:ea typeface="Arial" charset="0"/>
                <a:cs typeface="Arial" charset="0"/>
              </a:rPr>
              <a:t>#PLA20</a:t>
            </a:r>
          </a:p>
        </p:txBody>
      </p:sp>
    </p:spTree>
    <p:extLst>
      <p:ext uri="{BB962C8B-B14F-4D97-AF65-F5344CB8AC3E}">
        <p14:creationId xmlns:p14="http://schemas.microsoft.com/office/powerpoint/2010/main" val="227965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81283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5779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9687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526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losing Slide -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3078" y="0"/>
            <a:ext cx="9157078" cy="5143500"/>
          </a:xfrm>
          <a:prstGeom prst="rect">
            <a:avLst/>
          </a:prstGeom>
        </p:spPr>
      </p:pic>
      <p:sp>
        <p:nvSpPr>
          <p:cNvPr id="19" name="Rectangle 18"/>
          <p:cNvSpPr/>
          <p:nvPr userDrawn="1"/>
        </p:nvSpPr>
        <p:spPr>
          <a:xfrm>
            <a:off x="-13078" y="4259766"/>
            <a:ext cx="9157078" cy="8837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56628" y="4527413"/>
            <a:ext cx="1094726" cy="3484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userDrawn="1"/>
        </p:nvPicPr>
        <p:blipFill rotWithShape="1">
          <a:blip r:embed="rId4" cstate="screen">
            <a:extLst>
              <a:ext uri="{28A0092B-C50C-407E-A947-70E740481C1C}">
                <a14:useLocalDpi xmlns:a14="http://schemas.microsoft.com/office/drawing/2010/main"/>
              </a:ext>
            </a:extLst>
          </a:blip>
          <a:srcRect l="8889" t="20420" r="7949" b="21490"/>
          <a:stretch/>
        </p:blipFill>
        <p:spPr>
          <a:xfrm>
            <a:off x="1733823" y="1401670"/>
            <a:ext cx="5632636" cy="1482782"/>
          </a:xfrm>
          <a:prstGeom prst="rect">
            <a:avLst/>
          </a:prstGeom>
        </p:spPr>
      </p:pic>
      <p:sp>
        <p:nvSpPr>
          <p:cNvPr id="32" name="Text Placeholder 20"/>
          <p:cNvSpPr>
            <a:spLocks noGrp="1"/>
          </p:cNvSpPr>
          <p:nvPr>
            <p:ph type="body" sz="quarter" idx="11" hasCustomPrompt="1"/>
          </p:nvPr>
        </p:nvSpPr>
        <p:spPr>
          <a:xfrm>
            <a:off x="349973" y="2818008"/>
            <a:ext cx="2682353" cy="652271"/>
          </a:xfrm>
          <a:prstGeom prst="rect">
            <a:avLst/>
          </a:prstGeom>
        </p:spPr>
        <p:txBody>
          <a:bodyPr vert="horz">
            <a:normAutofit/>
          </a:bodyPr>
          <a:lstStyle>
            <a:lvl1pPr marL="0" indent="0" algn="ctr">
              <a:buNone/>
              <a:defRPr sz="1800" b="1" baseline="0">
                <a:solidFill>
                  <a:schemeClr val="bg1"/>
                </a:solidFill>
              </a:defRPr>
            </a:lvl1pPr>
          </a:lstStyle>
          <a:p>
            <a:pPr lvl="0"/>
            <a:r>
              <a:rPr lang="en-US"/>
              <a:t>Speaker Name</a:t>
            </a:r>
          </a:p>
        </p:txBody>
      </p:sp>
      <p:sp>
        <p:nvSpPr>
          <p:cNvPr id="33" name="Text Placeholder 20"/>
          <p:cNvSpPr>
            <a:spLocks noGrp="1"/>
          </p:cNvSpPr>
          <p:nvPr>
            <p:ph type="body" sz="quarter" idx="12" hasCustomPrompt="1"/>
          </p:nvPr>
        </p:nvSpPr>
        <p:spPr>
          <a:xfrm>
            <a:off x="349787" y="3115105"/>
            <a:ext cx="2682353" cy="577205"/>
          </a:xfrm>
          <a:prstGeom prst="rect">
            <a:avLst/>
          </a:prstGeom>
        </p:spPr>
        <p:txBody>
          <a:bodyPr vert="horz">
            <a:normAutofit/>
          </a:bodyPr>
          <a:lstStyle>
            <a:lvl1pPr marL="0" indent="0" algn="ctr">
              <a:buNone/>
              <a:defRPr sz="1400" b="0" baseline="0">
                <a:solidFill>
                  <a:schemeClr val="bg1"/>
                </a:solidFill>
              </a:defRPr>
            </a:lvl1pPr>
          </a:lstStyle>
          <a:p>
            <a:pPr lvl="0"/>
            <a:r>
              <a:rPr lang="en-US"/>
              <a:t>Speaker Title</a:t>
            </a:r>
          </a:p>
        </p:txBody>
      </p:sp>
      <p:sp>
        <p:nvSpPr>
          <p:cNvPr id="34" name="Text Placeholder 20"/>
          <p:cNvSpPr>
            <a:spLocks noGrp="1"/>
          </p:cNvSpPr>
          <p:nvPr>
            <p:ph type="body" sz="quarter" idx="13" hasCustomPrompt="1"/>
          </p:nvPr>
        </p:nvSpPr>
        <p:spPr>
          <a:xfrm>
            <a:off x="349787" y="3378470"/>
            <a:ext cx="2682353" cy="491141"/>
          </a:xfrm>
          <a:prstGeom prst="rect">
            <a:avLst/>
          </a:prstGeom>
        </p:spPr>
        <p:txBody>
          <a:bodyPr vert="horz">
            <a:normAutofit/>
          </a:bodyPr>
          <a:lstStyle>
            <a:lvl1pPr marL="0" indent="0" algn="ctr">
              <a:buNone/>
              <a:defRPr sz="1400" b="1" baseline="0">
                <a:solidFill>
                  <a:schemeClr val="bg1"/>
                </a:solidFill>
              </a:defRPr>
            </a:lvl1pPr>
          </a:lstStyle>
          <a:p>
            <a:pPr lvl="0"/>
            <a:r>
              <a:rPr lang="en-US"/>
              <a:t>Speaker Contact</a:t>
            </a:r>
          </a:p>
        </p:txBody>
      </p:sp>
      <p:sp>
        <p:nvSpPr>
          <p:cNvPr id="35" name="Text Placeholder 20"/>
          <p:cNvSpPr>
            <a:spLocks noGrp="1"/>
          </p:cNvSpPr>
          <p:nvPr>
            <p:ph type="body" sz="quarter" idx="14" hasCustomPrompt="1"/>
          </p:nvPr>
        </p:nvSpPr>
        <p:spPr>
          <a:xfrm>
            <a:off x="3209151" y="2818008"/>
            <a:ext cx="2682353" cy="652271"/>
          </a:xfrm>
          <a:prstGeom prst="rect">
            <a:avLst/>
          </a:prstGeom>
        </p:spPr>
        <p:txBody>
          <a:bodyPr vert="horz">
            <a:normAutofit/>
          </a:bodyPr>
          <a:lstStyle>
            <a:lvl1pPr marL="0" indent="0" algn="ctr">
              <a:buNone/>
              <a:defRPr sz="1800" b="1" baseline="0">
                <a:solidFill>
                  <a:schemeClr val="bg1"/>
                </a:solidFill>
              </a:defRPr>
            </a:lvl1pPr>
          </a:lstStyle>
          <a:p>
            <a:pPr lvl="0"/>
            <a:r>
              <a:rPr lang="en-US"/>
              <a:t>Speaker Name</a:t>
            </a:r>
          </a:p>
        </p:txBody>
      </p:sp>
      <p:sp>
        <p:nvSpPr>
          <p:cNvPr id="36" name="Text Placeholder 20"/>
          <p:cNvSpPr>
            <a:spLocks noGrp="1"/>
          </p:cNvSpPr>
          <p:nvPr>
            <p:ph type="body" sz="quarter" idx="15" hasCustomPrompt="1"/>
          </p:nvPr>
        </p:nvSpPr>
        <p:spPr>
          <a:xfrm>
            <a:off x="3208965" y="3115105"/>
            <a:ext cx="2682353" cy="577205"/>
          </a:xfrm>
          <a:prstGeom prst="rect">
            <a:avLst/>
          </a:prstGeom>
        </p:spPr>
        <p:txBody>
          <a:bodyPr vert="horz">
            <a:normAutofit/>
          </a:bodyPr>
          <a:lstStyle>
            <a:lvl1pPr marL="0" indent="0" algn="ctr">
              <a:buNone/>
              <a:defRPr sz="1400" b="0" baseline="0">
                <a:solidFill>
                  <a:schemeClr val="bg1"/>
                </a:solidFill>
              </a:defRPr>
            </a:lvl1pPr>
          </a:lstStyle>
          <a:p>
            <a:pPr lvl="0"/>
            <a:r>
              <a:rPr lang="en-US"/>
              <a:t>Speaker Title</a:t>
            </a:r>
          </a:p>
        </p:txBody>
      </p:sp>
      <p:sp>
        <p:nvSpPr>
          <p:cNvPr id="37" name="Text Placeholder 20"/>
          <p:cNvSpPr>
            <a:spLocks noGrp="1"/>
          </p:cNvSpPr>
          <p:nvPr>
            <p:ph type="body" sz="quarter" idx="16" hasCustomPrompt="1"/>
          </p:nvPr>
        </p:nvSpPr>
        <p:spPr>
          <a:xfrm>
            <a:off x="3208965" y="3378470"/>
            <a:ext cx="2682353" cy="491141"/>
          </a:xfrm>
          <a:prstGeom prst="rect">
            <a:avLst/>
          </a:prstGeom>
        </p:spPr>
        <p:txBody>
          <a:bodyPr vert="horz">
            <a:normAutofit/>
          </a:bodyPr>
          <a:lstStyle>
            <a:lvl1pPr marL="0" indent="0" algn="ctr">
              <a:buNone/>
              <a:defRPr sz="1400" b="1" baseline="0">
                <a:solidFill>
                  <a:schemeClr val="bg1"/>
                </a:solidFill>
              </a:defRPr>
            </a:lvl1pPr>
          </a:lstStyle>
          <a:p>
            <a:pPr lvl="0"/>
            <a:r>
              <a:rPr lang="en-US"/>
              <a:t>Speaker Contact</a:t>
            </a:r>
          </a:p>
        </p:txBody>
      </p:sp>
      <p:sp>
        <p:nvSpPr>
          <p:cNvPr id="38" name="Text Placeholder 20"/>
          <p:cNvSpPr>
            <a:spLocks noGrp="1"/>
          </p:cNvSpPr>
          <p:nvPr>
            <p:ph type="body" sz="quarter" idx="17" hasCustomPrompt="1"/>
          </p:nvPr>
        </p:nvSpPr>
        <p:spPr>
          <a:xfrm>
            <a:off x="6067957" y="2818008"/>
            <a:ext cx="2682353" cy="652271"/>
          </a:xfrm>
          <a:prstGeom prst="rect">
            <a:avLst/>
          </a:prstGeom>
        </p:spPr>
        <p:txBody>
          <a:bodyPr vert="horz">
            <a:normAutofit/>
          </a:bodyPr>
          <a:lstStyle>
            <a:lvl1pPr marL="0" indent="0" algn="ctr">
              <a:buNone/>
              <a:defRPr sz="1800" b="1" baseline="0">
                <a:solidFill>
                  <a:schemeClr val="bg1"/>
                </a:solidFill>
              </a:defRPr>
            </a:lvl1pPr>
          </a:lstStyle>
          <a:p>
            <a:pPr lvl="0"/>
            <a:r>
              <a:rPr lang="en-US"/>
              <a:t>Speaker Name</a:t>
            </a:r>
          </a:p>
        </p:txBody>
      </p:sp>
      <p:sp>
        <p:nvSpPr>
          <p:cNvPr id="39" name="Text Placeholder 20"/>
          <p:cNvSpPr>
            <a:spLocks noGrp="1"/>
          </p:cNvSpPr>
          <p:nvPr>
            <p:ph type="body" sz="quarter" idx="18" hasCustomPrompt="1"/>
          </p:nvPr>
        </p:nvSpPr>
        <p:spPr>
          <a:xfrm>
            <a:off x="6067771" y="3115105"/>
            <a:ext cx="2682353" cy="577205"/>
          </a:xfrm>
          <a:prstGeom prst="rect">
            <a:avLst/>
          </a:prstGeom>
        </p:spPr>
        <p:txBody>
          <a:bodyPr vert="horz">
            <a:normAutofit/>
          </a:bodyPr>
          <a:lstStyle>
            <a:lvl1pPr marL="0" indent="0" algn="ctr">
              <a:buNone/>
              <a:defRPr sz="1400" b="0" baseline="0">
                <a:solidFill>
                  <a:schemeClr val="bg1"/>
                </a:solidFill>
              </a:defRPr>
            </a:lvl1pPr>
          </a:lstStyle>
          <a:p>
            <a:pPr lvl="0"/>
            <a:r>
              <a:rPr lang="en-US"/>
              <a:t>Speaker Title</a:t>
            </a:r>
          </a:p>
        </p:txBody>
      </p:sp>
      <p:sp>
        <p:nvSpPr>
          <p:cNvPr id="40" name="Text Placeholder 20"/>
          <p:cNvSpPr>
            <a:spLocks noGrp="1"/>
          </p:cNvSpPr>
          <p:nvPr>
            <p:ph type="body" sz="quarter" idx="19" hasCustomPrompt="1"/>
          </p:nvPr>
        </p:nvSpPr>
        <p:spPr>
          <a:xfrm>
            <a:off x="6067771" y="3378470"/>
            <a:ext cx="2682353" cy="491141"/>
          </a:xfrm>
          <a:prstGeom prst="rect">
            <a:avLst/>
          </a:prstGeom>
        </p:spPr>
        <p:txBody>
          <a:bodyPr vert="horz">
            <a:normAutofit/>
          </a:bodyPr>
          <a:lstStyle>
            <a:lvl1pPr marL="0" indent="0" algn="ctr">
              <a:buNone/>
              <a:defRPr sz="1400" b="1" baseline="0">
                <a:solidFill>
                  <a:schemeClr val="bg1"/>
                </a:solidFill>
              </a:defRPr>
            </a:lvl1pPr>
          </a:lstStyle>
          <a:p>
            <a:pPr lvl="0"/>
            <a:r>
              <a:rPr lang="en-US"/>
              <a:t>Speaker Contact</a:t>
            </a:r>
          </a:p>
        </p:txBody>
      </p:sp>
      <p:pic>
        <p:nvPicPr>
          <p:cNvPr id="42" name="Picture 41"/>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602240" y="4663558"/>
            <a:ext cx="1926441" cy="315830"/>
          </a:xfrm>
          <a:prstGeom prst="rect">
            <a:avLst/>
          </a:prstGeom>
        </p:spPr>
      </p:pic>
      <p:sp>
        <p:nvSpPr>
          <p:cNvPr id="4" name="TextBox 3"/>
          <p:cNvSpPr txBox="1"/>
          <p:nvPr userDrawn="1"/>
        </p:nvSpPr>
        <p:spPr>
          <a:xfrm>
            <a:off x="3947472" y="4374665"/>
            <a:ext cx="1235975" cy="276999"/>
          </a:xfrm>
          <a:prstGeom prst="rect">
            <a:avLst/>
          </a:prstGeom>
          <a:noFill/>
        </p:spPr>
        <p:txBody>
          <a:bodyPr wrap="square" rtlCol="0">
            <a:spAutoFit/>
          </a:bodyPr>
          <a:lstStyle/>
          <a:p>
            <a:r>
              <a:rPr lang="en-US" sz="1200">
                <a:solidFill>
                  <a:schemeClr val="bg1"/>
                </a:solidFill>
              </a:rPr>
              <a:t>Stay connected</a:t>
            </a:r>
          </a:p>
        </p:txBody>
      </p:sp>
    </p:spTree>
    <p:extLst>
      <p:ext uri="{BB962C8B-B14F-4D97-AF65-F5344CB8AC3E}">
        <p14:creationId xmlns:p14="http://schemas.microsoft.com/office/powerpoint/2010/main" val="245283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23295" b="48278"/>
          <a:stretch/>
        </p:blipFill>
        <p:spPr>
          <a:xfrm>
            <a:off x="3163889" y="3"/>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36" name="Text Placeholder 35"/>
          <p:cNvSpPr>
            <a:spLocks noGrp="1"/>
          </p:cNvSpPr>
          <p:nvPr>
            <p:ph type="body" sz="quarter" idx="12" hasCustomPrompt="1"/>
          </p:nvPr>
        </p:nvSpPr>
        <p:spPr>
          <a:xfrm>
            <a:off x="2" y="1329877"/>
            <a:ext cx="2325637" cy="569387"/>
          </a:xfrm>
          <a:prstGeom prst="rect">
            <a:avLst/>
          </a:prstGeom>
          <a:solidFill>
            <a:schemeClr val="accent2"/>
          </a:solidFill>
          <a:ln>
            <a:noFill/>
          </a:ln>
        </p:spPr>
        <p:txBody>
          <a:bodyPr vert="horz" wrap="none" lIns="457200" tIns="137160" rIns="274320" bIns="182880">
            <a:spAutoFit/>
          </a:bodyPr>
          <a:lstStyle>
            <a:lvl1pPr marL="0" marR="0" indent="0" algn="l" defTabSz="457189"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October 30, 2018</a:t>
            </a:r>
          </a:p>
        </p:txBody>
      </p:sp>
      <p:sp>
        <p:nvSpPr>
          <p:cNvPr id="16" name="Text Placeholder 18"/>
          <p:cNvSpPr>
            <a:spLocks noGrp="1"/>
          </p:cNvSpPr>
          <p:nvPr>
            <p:ph type="body" sz="quarter" idx="16" hasCustomPrompt="1"/>
          </p:nvPr>
        </p:nvSpPr>
        <p:spPr>
          <a:xfrm>
            <a:off x="779470" y="1852403"/>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3600" b="1" baseline="0">
                <a:ln w="0" cmpd="sng">
                  <a:noFill/>
                </a:ln>
                <a:solidFill>
                  <a:schemeClr val="accent2"/>
                </a:solidFill>
              </a:defRPr>
            </a:lvl1pPr>
          </a:lstStyle>
          <a:p>
            <a:pPr lvl="0"/>
            <a:r>
              <a:rPr lang="en-US"/>
              <a:t>Steering Committee Meeting</a:t>
            </a:r>
          </a:p>
        </p:txBody>
      </p:sp>
      <p:pic>
        <p:nvPicPr>
          <p:cNvPr id="1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5" y="3206972"/>
            <a:ext cx="8376652" cy="400110"/>
          </a:xfrm>
          <a:prstGeom prst="rect">
            <a:avLst/>
          </a:prstGeom>
        </p:spPr>
        <p:txBody>
          <a:bodyPr vert="horz" wrap="none" lIns="0">
            <a:spAutoFit/>
          </a:bodyPr>
          <a:lstStyle>
            <a:lvl1pPr marL="0" indent="0">
              <a:buNone/>
              <a:defRPr sz="2000" b="1"/>
            </a:lvl1pPr>
            <a:lvl2pPr marL="457189" indent="0">
              <a:buNone/>
              <a:defRPr/>
            </a:lvl2pPr>
            <a:lvl5pPr marL="1828754" indent="0">
              <a:buNone/>
              <a:defRPr/>
            </a:lvl5pPr>
          </a:lstStyle>
          <a:p>
            <a:r>
              <a:rPr lang="en-US"/>
              <a:t>Public Libraries Respond to the Opioid Crisis with Their Community</a:t>
            </a:r>
          </a:p>
        </p:txBody>
      </p:sp>
      <p:sp>
        <p:nvSpPr>
          <p:cNvPr id="15" name="Rectangle 14"/>
          <p:cNvSpPr/>
          <p:nvPr userDrawn="1"/>
        </p:nvSpPr>
        <p:spPr>
          <a:xfrm>
            <a:off x="3136901" y="1"/>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13" name="Picture 12" descr="A close up of a sign&#10;&#10;Description generated with very high confidence">
            <a:extLst>
              <a:ext uri="{FF2B5EF4-FFF2-40B4-BE49-F238E27FC236}">
                <a16:creationId xmlns:a16="http://schemas.microsoft.com/office/drawing/2014/main" id="{0129C39C-A64C-454C-9593-7429107C68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5377" y="3968298"/>
            <a:ext cx="1885951" cy="531838"/>
          </a:xfrm>
          <a:prstGeom prst="rect">
            <a:avLst/>
          </a:prstGeom>
        </p:spPr>
      </p:pic>
      <p:pic>
        <p:nvPicPr>
          <p:cNvPr id="14" name="Picture 13" descr="A close up of a sign&#10;&#10;Description generated with high confidence">
            <a:extLst>
              <a:ext uri="{FF2B5EF4-FFF2-40B4-BE49-F238E27FC236}">
                <a16:creationId xmlns:a16="http://schemas.microsoft.com/office/drawing/2014/main" id="{8458C5F2-6164-47F6-9070-8D3EC6BA6ED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3591"/>
          <a:stretch/>
        </p:blipFill>
        <p:spPr>
          <a:xfrm>
            <a:off x="3681921" y="3891014"/>
            <a:ext cx="1945096" cy="710099"/>
          </a:xfrm>
          <a:prstGeom prst="rect">
            <a:avLst/>
          </a:prstGeom>
        </p:spPr>
      </p:pic>
      <p:pic>
        <p:nvPicPr>
          <p:cNvPr id="19" name="Picture 18" descr="A screenshot of a cell phone&#10;&#10;Description generated with high confidence">
            <a:extLst>
              <a:ext uri="{FF2B5EF4-FFF2-40B4-BE49-F238E27FC236}">
                <a16:creationId xmlns:a16="http://schemas.microsoft.com/office/drawing/2014/main" id="{21452E2E-BB89-4FC9-9936-93FF7E78941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896221" y="3867050"/>
            <a:ext cx="1666289" cy="758025"/>
          </a:xfrm>
          <a:prstGeom prst="rect">
            <a:avLst/>
          </a:prstGeom>
        </p:spPr>
      </p:pic>
    </p:spTree>
    <p:extLst>
      <p:ext uri="{BB962C8B-B14F-4D97-AF65-F5344CB8AC3E}">
        <p14:creationId xmlns:p14="http://schemas.microsoft.com/office/powerpoint/2010/main" val="248568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1493045"/>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2"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3" name="Text Placeholder 12"/>
          <p:cNvSpPr>
            <a:spLocks noGrp="1"/>
          </p:cNvSpPr>
          <p:nvPr>
            <p:ph type="body" sz="quarter" idx="12" hasCustomPrompt="1"/>
          </p:nvPr>
        </p:nvSpPr>
        <p:spPr>
          <a:xfrm>
            <a:off x="3416309" y="2073400"/>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2"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62329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2" y="41318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2" y="93507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3" name="Text Placeholder 12"/>
          <p:cNvSpPr>
            <a:spLocks noGrp="1"/>
          </p:cNvSpPr>
          <p:nvPr>
            <p:ph type="body" sz="quarter" idx="12" hasCustomPrompt="1"/>
          </p:nvPr>
        </p:nvSpPr>
        <p:spPr>
          <a:xfrm>
            <a:off x="3416309" y="993539"/>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1"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1"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2"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2" y="269633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2"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2" name="Text Placeholder 12"/>
          <p:cNvSpPr>
            <a:spLocks noGrp="1"/>
          </p:cNvSpPr>
          <p:nvPr>
            <p:ph type="body" sz="quarter" idx="17" hasCustomPrompt="1"/>
          </p:nvPr>
        </p:nvSpPr>
        <p:spPr>
          <a:xfrm>
            <a:off x="3416309" y="3276688"/>
            <a:ext cx="5727699" cy="639129"/>
          </a:xfrm>
          <a:prstGeom prst="rect">
            <a:avLst/>
          </a:prstGeom>
        </p:spPr>
        <p:txBody>
          <a:bodyPr vert="horz">
            <a:normAutofit/>
          </a:bodyPr>
          <a:lstStyle>
            <a:lvl1pPr marL="0" marR="0" indent="0" algn="l" defTabSz="457189"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189"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1"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1"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2"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111069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1" name="Text Placeholder 8"/>
          <p:cNvSpPr>
            <a:spLocks noGrp="1"/>
          </p:cNvSpPr>
          <p:nvPr>
            <p:ph type="body" sz="quarter" idx="10" hasCustomPrompt="1"/>
          </p:nvPr>
        </p:nvSpPr>
        <p:spPr>
          <a:xfrm>
            <a:off x="315260" y="831062"/>
            <a:ext cx="8174038" cy="646331"/>
          </a:xfrm>
          <a:prstGeom prst="rect">
            <a:avLst/>
          </a:prstGeom>
          <a:ln w="28575" cmpd="sng">
            <a:solidFill>
              <a:srgbClr val="FFFFFF"/>
            </a:solidFill>
          </a:ln>
        </p:spPr>
        <p:txBody>
          <a:bodyPr vert="horz" lIns="274320" tIns="45720" rIns="274320" bIns="45720">
            <a:spAutoFit/>
          </a:bodyPr>
          <a:lstStyle>
            <a:lvl1pPr marL="0" marR="0" indent="0" algn="l" defTabSz="457189"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4" y="638176"/>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7"/>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6158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7" y="1029748"/>
            <a:ext cx="8439148" cy="3356378"/>
          </a:xfrm>
          <a:prstGeom prst="rect">
            <a:avLst/>
          </a:prstGeom>
        </p:spPr>
        <p:txBody>
          <a:bodyPr vert="horz"/>
          <a:lstStyle>
            <a:lvl1pPr marL="342892" indent="-342892">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892" marR="0" lvl="0" indent="-342892" algn="l" defTabSz="457189"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199135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883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430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703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189"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2"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9"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5"/>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36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9"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1"/>
            <a:ext cx="9144000" cy="179785"/>
          </a:xfrm>
          <a:prstGeom prst="rect">
            <a:avLst/>
          </a:prstGeom>
          <a:solidFill>
            <a:srgbClr val="00AFD7"/>
          </a:solidFill>
          <a:ln w="9525" cap="flat" cmpd="sng" algn="ctr">
            <a:noFill/>
            <a:prstDash val="solid"/>
          </a:ln>
          <a:effectLst/>
        </p:spPr>
        <p:txBody>
          <a:bodyPr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4"/>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9" y="1267827"/>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9" y="1508235"/>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0295" y="1"/>
            <a:ext cx="4578960" cy="4388000"/>
          </a:xfrm>
          <a:prstGeom prst="rect">
            <a:avLst/>
          </a:prstGeom>
        </p:spPr>
      </p:pic>
    </p:spTree>
    <p:extLst>
      <p:ext uri="{BB962C8B-B14F-4D97-AF65-F5344CB8AC3E}">
        <p14:creationId xmlns:p14="http://schemas.microsoft.com/office/powerpoint/2010/main" val="136331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7100" y="3704188"/>
            <a:ext cx="8216894" cy="607721"/>
          </a:xfrm>
          <a:prstGeom prst="rect">
            <a:avLst/>
          </a:prstGeom>
        </p:spPr>
      </p:pic>
      <p:sp>
        <p:nvSpPr>
          <p:cNvPr id="7" name="Rectangle 6"/>
          <p:cNvSpPr/>
          <p:nvPr userDrawn="1"/>
        </p:nvSpPr>
        <p:spPr>
          <a:xfrm rot="16200000">
            <a:off x="477190" y="3861999"/>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1" name="Rectangle 10"/>
          <p:cNvSpPr/>
          <p:nvPr userDrawn="1"/>
        </p:nvSpPr>
        <p:spPr>
          <a:xfrm>
            <a:off x="1" y="3704188"/>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2" name="Text Placeholder 18"/>
          <p:cNvSpPr>
            <a:spLocks noGrp="1"/>
          </p:cNvSpPr>
          <p:nvPr>
            <p:ph type="body" sz="quarter" idx="10" hasCustomPrompt="1"/>
          </p:nvPr>
        </p:nvSpPr>
        <p:spPr>
          <a:xfrm>
            <a:off x="731840" y="831456"/>
            <a:ext cx="4180568"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2" y="2397543"/>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957400"/>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2"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7" name="Picture 26" descr="OCLC_H_PMS.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36925" y="4760707"/>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email">
            <a:extLst>
              <a:ext uri="{28A0092B-C50C-407E-A947-70E740481C1C}">
                <a14:useLocalDpi xmlns:a14="http://schemas.microsoft.com/office/drawing/2010/main"/>
              </a:ext>
            </a:extLst>
          </a:blip>
          <a:srcRect l="67120"/>
          <a:stretch/>
        </p:blipFill>
        <p:spPr>
          <a:xfrm rot="16200000">
            <a:off x="5827110" y="3788501"/>
            <a:ext cx="87692" cy="317500"/>
          </a:xfrm>
          <a:prstGeom prst="rect">
            <a:avLst/>
          </a:prstGeom>
        </p:spPr>
      </p:pic>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84851" y="3904992"/>
            <a:ext cx="86105" cy="86105"/>
          </a:xfrm>
          <a:prstGeom prst="rect">
            <a:avLst/>
          </a:prstGeom>
        </p:spPr>
      </p:pic>
    </p:spTree>
    <p:extLst>
      <p:ext uri="{BB962C8B-B14F-4D97-AF65-F5344CB8AC3E}">
        <p14:creationId xmlns:p14="http://schemas.microsoft.com/office/powerpoint/2010/main" val="103982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8"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5" y="4817246"/>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90"/>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08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26566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84153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mailto:connawal@oclc.org"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acousticsam/" TargetMode="External"/><Relationship Id="rId4" Type="http://schemas.openxmlformats.org/officeDocument/2006/relationships/hyperlink" Target="https://flic.kr/p/ySQ5gS" TargetMode="Externa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hyperlink" Target="https://pixabay.com/service/license/" TargetMode="External"/><Relationship Id="rId5" Type="http://schemas.openxmlformats.org/officeDocument/2006/relationships/hyperlink" Target="https://pixabay.com/users/nosheep-204378/" TargetMode="External"/><Relationship Id="rId4" Type="http://schemas.openxmlformats.org/officeDocument/2006/relationships/hyperlink" Target="https://pixabay.com/en/pills-prescription-bottle-medicine-1885550/"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hyperlink" Target="https://pixabay.com/?utm_source=link-attribution&amp;utm_medium=referral&amp;utm_campaign=image&amp;utm_content=1903104" TargetMode="External"/><Relationship Id="rId5" Type="http://schemas.openxmlformats.org/officeDocument/2006/relationships/hyperlink" Target="https://pixabay.com/users/EmilianDanaila-3606652/?utm_source=link-attribution&amp;utm_medium=referral&amp;utm_campaign=image&amp;utm_content=1903104" TargetMode="External"/><Relationship Id="rId4" Type="http://schemas.openxmlformats.org/officeDocument/2006/relationships/hyperlink" Target="https://pixabay.com/images/id-1903104/"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hyperlink" Target="https://pixabay.com/" TargetMode="External"/><Relationship Id="rId5" Type="http://schemas.openxmlformats.org/officeDocument/2006/relationships/hyperlink" Target="https://pixabay.com/users/chriswolf-2014363/" TargetMode="External"/><Relationship Id="rId4" Type="http://schemas.openxmlformats.org/officeDocument/2006/relationships/hyperlink" Target="https://pixabay.com/images/id-2032759/"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pixabay.com/service/license/" TargetMode="External"/><Relationship Id="rId3" Type="http://schemas.openxmlformats.org/officeDocument/2006/relationships/image" Target="../media/image20.jpg"/><Relationship Id="rId7" Type="http://schemas.openxmlformats.org/officeDocument/2006/relationships/hyperlink" Target="https://pixabay.com/users/tumisu-148124/"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hyperlink" Target="https://pixabay.com/photos/analytics-charts-business-woman-3265840/" TargetMode="External"/><Relationship Id="rId5" Type="http://schemas.openxmlformats.org/officeDocument/2006/relationships/hyperlink" Target="https://jamanetwork.com/channels/health-forum/fullarticle/2772241" TargetMode="External"/><Relationship Id="rId4" Type="http://schemas.openxmlformats.org/officeDocument/2006/relationships/hyperlink" Target="https://www.cdc.gov/mmwr/volumes/69/wr/mm6932a1.htm?s_cid=mm6932a1_w"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hyperlink" Target="https://creativecommons.org/licenses/by-nc/2.0/" TargetMode="External"/><Relationship Id="rId5" Type="http://schemas.openxmlformats.org/officeDocument/2006/relationships/hyperlink" Target="https://www.flickr.com/photos/jannekestaaks/" TargetMode="External"/><Relationship Id="rId4" Type="http://schemas.openxmlformats.org/officeDocument/2006/relationships/hyperlink" Target="https://flic.kr/p/nDedG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hyperlink" Target="https://unsplash.com/search/photos/private" TargetMode="External"/><Relationship Id="rId5" Type="http://schemas.openxmlformats.org/officeDocument/2006/relationships/hyperlink" Target="https://unsplash.com/@dtopkin" TargetMode="External"/><Relationship Id="rId4" Type="http://schemas.openxmlformats.org/officeDocument/2006/relationships/hyperlink" Target="https://unsplash.com/photos/u5Zt-HoocrM"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hyperlink" Target="https://pixabay.com/?utm_source=link-attribution&amp;utm_medium=referral&amp;utm_campaign=image&amp;utm_content=1925875" TargetMode="External"/><Relationship Id="rId5" Type="http://schemas.openxmlformats.org/officeDocument/2006/relationships/hyperlink" Target="https://pixabay.com/users/truthseeker08-2411480/?utm_source=link-attribution&amp;utm_medium=referral&amp;utm_campaign=image&amp;utm_content=1925875" TargetMode="External"/><Relationship Id="rId4" Type="http://schemas.openxmlformats.org/officeDocument/2006/relationships/hyperlink" Target="https://pixabay.com/images/id-192587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hyperlink" Target="https://unsplash.com/search/photos/help?utm_source=unsplash&amp;utm_medium=referral&amp;utm_content=creditCopyText" TargetMode="External"/><Relationship Id="rId5" Type="http://schemas.openxmlformats.org/officeDocument/2006/relationships/hyperlink" Target="https://unsplash.com/@ninastrehl?utm_source=unsplash&amp;utm_medium=referral&amp;utm_content=creditCopyText" TargetMode="External"/><Relationship Id="rId4" Type="http://schemas.openxmlformats.org/officeDocument/2006/relationships/hyperlink" Target="https://unsplash.com/photos/Ds0ZIA5gzc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9.xml"/><Relationship Id="rId6" Type="http://schemas.openxmlformats.org/officeDocument/2006/relationships/hyperlink" Target="https://unsplash.com/search/photos/talk?utm_source=unsplash&amp;utm_medium=referral&amp;utm_content=creditCopyText" TargetMode="External"/><Relationship Id="rId5" Type="http://schemas.openxmlformats.org/officeDocument/2006/relationships/hyperlink" Target="https://unsplash.com/@theexplorerdad?utm_source=unsplash&amp;utm_medium=referral&amp;utm_content=creditCopyText" TargetMode="External"/><Relationship Id="rId4" Type="http://schemas.openxmlformats.org/officeDocument/2006/relationships/hyperlink" Target="https://unsplash.com/photos/-bEZ_OfWu3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0.xml"/><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hyperlink" Target="https://creativecommons.org/licenses/by/2.0/" TargetMode="External"/><Relationship Id="rId5" Type="http://schemas.openxmlformats.org/officeDocument/2006/relationships/hyperlink" Target="https://www.flickr.com/photos/ksrecomm/" TargetMode="External"/><Relationship Id="rId4" Type="http://schemas.openxmlformats.org/officeDocument/2006/relationships/hyperlink" Target="https://flic.kr/p/24LCWe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64.png"/><Relationship Id="rId4" Type="http://schemas.openxmlformats.org/officeDocument/2006/relationships/image" Target="../media/image55.sv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4.xml"/><Relationship Id="rId5" Type="http://schemas.openxmlformats.org/officeDocument/2006/relationships/image" Target="../media/image65.png"/><Relationship Id="rId4" Type="http://schemas.openxmlformats.org/officeDocument/2006/relationships/image" Target="../media/image55.sv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openxmlformats.org/officeDocument/2006/relationships/image" Target="../media/image57.svg"/></Relationships>
</file>

<file path=ppt/slides/_rels/slide4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68.sv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68.sv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70.sv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72.svg"/></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hyperlink" Target="https://pixabay.com/" TargetMode="External"/><Relationship Id="rId5" Type="http://schemas.openxmlformats.org/officeDocument/2006/relationships/hyperlink" Target="https://pixabay.com/users/publicdomainpictures-14/" TargetMode="External"/><Relationship Id="rId4" Type="http://schemas.openxmlformats.org/officeDocument/2006/relationships/hyperlink" Target="https://pixabay.com/images/id-20333/"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hyperlink" Target="https://creativecommons.org/licenses/by-nc/3.0/" TargetMode="External"/><Relationship Id="rId4" Type="http://schemas.openxmlformats.org/officeDocument/2006/relationships/hyperlink" Target="http://www.pngall.com/winner-ribbon-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2"/>
          </p:nvPr>
        </p:nvSpPr>
        <p:spPr>
          <a:xfrm>
            <a:off x="0" y="1045182"/>
            <a:ext cx="2357697" cy="569387"/>
          </a:xfrm>
        </p:spPr>
        <p:txBody>
          <a:bodyPr vert="horz" wrap="none" lIns="457200" tIns="137160" rIns="274320" bIns="182880" anchor="t">
            <a:spAutoFit/>
          </a:bodyPr>
          <a:lstStyle/>
          <a:p>
            <a:r>
              <a:rPr lang="en-US" dirty="0"/>
              <a:t>10 February </a:t>
            </a:r>
            <a:r>
              <a:rPr lang="en-US"/>
              <a:t>2021</a:t>
            </a:r>
            <a:endParaRPr lang="en-US" dirty="0"/>
          </a:p>
        </p:txBody>
      </p:sp>
      <p:sp>
        <p:nvSpPr>
          <p:cNvPr id="36" name="Text Placeholder 35"/>
          <p:cNvSpPr>
            <a:spLocks noGrp="1"/>
          </p:cNvSpPr>
          <p:nvPr>
            <p:ph type="body" sz="quarter" idx="16"/>
          </p:nvPr>
        </p:nvSpPr>
        <p:spPr>
          <a:xfrm>
            <a:off x="694615" y="1638524"/>
            <a:ext cx="7754770" cy="1234773"/>
          </a:xfrm>
        </p:spPr>
        <p:txBody>
          <a:bodyPr>
            <a:normAutofit fontScale="62500" lnSpcReduction="20000"/>
          </a:bodyPr>
          <a:lstStyle/>
          <a:p>
            <a:r>
              <a:rPr lang="en-US" dirty="0"/>
              <a:t>Public Libraries Respond to the Opioid Crisis with Their Community</a:t>
            </a:r>
          </a:p>
        </p:txBody>
      </p:sp>
      <p:pic>
        <p:nvPicPr>
          <p:cNvPr id="6" name="Picture 5" descr="A close up of a sign&#10;&#10;Description generated with very high confidence">
            <a:extLst>
              <a:ext uri="{FF2B5EF4-FFF2-40B4-BE49-F238E27FC236}">
                <a16:creationId xmlns:a16="http://schemas.microsoft.com/office/drawing/2014/main" id="{3C381325-91A8-4F7C-8D77-C944481CBD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7826" y="4158109"/>
            <a:ext cx="1440122" cy="406114"/>
          </a:xfrm>
          <a:prstGeom prst="rect">
            <a:avLst/>
          </a:prstGeom>
        </p:spPr>
      </p:pic>
      <p:pic>
        <p:nvPicPr>
          <p:cNvPr id="7" name="Picture 6" descr="A close up of a sign&#10;&#10;Description generated with high confidence">
            <a:extLst>
              <a:ext uri="{FF2B5EF4-FFF2-40B4-BE49-F238E27FC236}">
                <a16:creationId xmlns:a16="http://schemas.microsoft.com/office/drawing/2014/main" id="{7F87FAE6-FC8D-4E37-B031-57318B46B7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3591"/>
          <a:stretch/>
        </p:blipFill>
        <p:spPr>
          <a:xfrm>
            <a:off x="4572000" y="4062090"/>
            <a:ext cx="1375438" cy="502133"/>
          </a:xfrm>
          <a:prstGeom prst="rect">
            <a:avLst/>
          </a:prstGeom>
        </p:spPr>
      </p:pic>
      <p:pic>
        <p:nvPicPr>
          <p:cNvPr id="8" name="Picture 7" descr="A screenshot of a cell phone&#10;&#10;Description generated with high confidence">
            <a:extLst>
              <a:ext uri="{FF2B5EF4-FFF2-40B4-BE49-F238E27FC236}">
                <a16:creationId xmlns:a16="http://schemas.microsoft.com/office/drawing/2014/main" id="{2CCD46BD-6F68-492E-A6E1-311A798E7F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28336" y="4051751"/>
            <a:ext cx="1272387" cy="578832"/>
          </a:xfrm>
          <a:prstGeom prst="rect">
            <a:avLst/>
          </a:prstGeom>
        </p:spPr>
      </p:pic>
      <p:sp>
        <p:nvSpPr>
          <p:cNvPr id="9" name="Text Placeholder 8">
            <a:extLst>
              <a:ext uri="{FF2B5EF4-FFF2-40B4-BE49-F238E27FC236}">
                <a16:creationId xmlns:a16="http://schemas.microsoft.com/office/drawing/2014/main" id="{300DF594-4042-4ABE-A80A-63B12C1322B1}"/>
              </a:ext>
            </a:extLst>
          </p:cNvPr>
          <p:cNvSpPr>
            <a:spLocks noGrp="1"/>
          </p:cNvSpPr>
          <p:nvPr>
            <p:ph type="body" sz="quarter" idx="17"/>
          </p:nvPr>
        </p:nvSpPr>
        <p:spPr>
          <a:xfrm>
            <a:off x="789659" y="3256366"/>
            <a:ext cx="3516284" cy="369332"/>
          </a:xfrm>
        </p:spPr>
        <p:txBody>
          <a:bodyPr/>
          <a:lstStyle/>
          <a:p>
            <a:r>
              <a:rPr lang="en-US" sz="1800" dirty="0"/>
              <a:t>Lynn Silipigni Connaway, Ph.D.</a:t>
            </a:r>
          </a:p>
        </p:txBody>
      </p:sp>
      <p:sp>
        <p:nvSpPr>
          <p:cNvPr id="10" name="Text Placeholder 7">
            <a:extLst>
              <a:ext uri="{FF2B5EF4-FFF2-40B4-BE49-F238E27FC236}">
                <a16:creationId xmlns:a16="http://schemas.microsoft.com/office/drawing/2014/main" id="{C7705134-DDE7-416A-A4DC-7332F0BEF3A0}"/>
              </a:ext>
            </a:extLst>
          </p:cNvPr>
          <p:cNvSpPr txBox="1">
            <a:spLocks/>
          </p:cNvSpPr>
          <p:nvPr/>
        </p:nvSpPr>
        <p:spPr>
          <a:xfrm>
            <a:off x="779470" y="3651701"/>
            <a:ext cx="4232762" cy="887422"/>
          </a:xfrm>
          <a:prstGeom prst="rect">
            <a:avLst/>
          </a:prstGeom>
        </p:spPr>
        <p:txBody>
          <a:bodyPr vert="horz" wrap="none" lIns="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400"/>
              </a:spcBef>
            </a:pPr>
            <a:r>
              <a:rPr lang="en-US" sz="1600" dirty="0"/>
              <a:t>Director of Library Trends and User Research</a:t>
            </a:r>
          </a:p>
          <a:p>
            <a:pPr>
              <a:spcBef>
                <a:spcPts val="400"/>
              </a:spcBef>
            </a:pPr>
            <a:r>
              <a:rPr lang="en-US" sz="1600" dirty="0">
                <a:hlinkClick r:id="rId6"/>
              </a:rPr>
              <a:t>connawal@oclc.org</a:t>
            </a:r>
            <a:endParaRPr lang="en-US" sz="1600" dirty="0"/>
          </a:p>
          <a:p>
            <a:pPr>
              <a:spcBef>
                <a:spcPts val="400"/>
              </a:spcBef>
            </a:pPr>
            <a:r>
              <a:rPr lang="en-US" sz="1600" dirty="0"/>
              <a:t>@</a:t>
            </a:r>
            <a:r>
              <a:rPr lang="en-US" sz="1600" dirty="0" err="1"/>
              <a:t>LynnConnaway</a:t>
            </a:r>
            <a:endParaRPr lang="en-US" sz="1600" dirty="0"/>
          </a:p>
        </p:txBody>
      </p:sp>
      <p:pic>
        <p:nvPicPr>
          <p:cNvPr id="11" name="Picture 11" descr="A person wearing a black shirt&#10;&#10;Description generated with very high confidence">
            <a:extLst>
              <a:ext uri="{FF2B5EF4-FFF2-40B4-BE49-F238E27FC236}">
                <a16:creationId xmlns:a16="http://schemas.microsoft.com/office/drawing/2014/main" id="{FAB006BD-5250-49D5-933B-797B95694B6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887"/>
          <a:stretch/>
        </p:blipFill>
        <p:spPr>
          <a:xfrm>
            <a:off x="4951483" y="2923335"/>
            <a:ext cx="1296359" cy="1234774"/>
          </a:xfrm>
          <a:prstGeom prst="rect">
            <a:avLst/>
          </a:prstGeom>
        </p:spPr>
      </p:pic>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chalk&#10;&#10;Description automatically generated">
            <a:extLst>
              <a:ext uri="{FF2B5EF4-FFF2-40B4-BE49-F238E27FC236}">
                <a16:creationId xmlns:a16="http://schemas.microsoft.com/office/drawing/2014/main" id="{F3F43145-598F-4016-884A-DB9F493E90D4}"/>
              </a:ext>
            </a:extLst>
          </p:cNvPr>
          <p:cNvPicPr>
            <a:picLocks noChangeAspect="1"/>
          </p:cNvPicPr>
          <p:nvPr/>
        </p:nvPicPr>
        <p:blipFill rotWithShape="1">
          <a:blip r:embed="rId3"/>
          <a:srcRect b="10775"/>
          <a:stretch/>
        </p:blipFill>
        <p:spPr>
          <a:xfrm>
            <a:off x="0" y="-337647"/>
            <a:ext cx="9144000" cy="5017844"/>
          </a:xfrm>
          <a:prstGeom prst="rect">
            <a:avLst/>
          </a:prstGeom>
        </p:spPr>
      </p:pic>
      <p:sp>
        <p:nvSpPr>
          <p:cNvPr id="3" name="Text Placeholder 2">
            <a:extLst>
              <a:ext uri="{FF2B5EF4-FFF2-40B4-BE49-F238E27FC236}">
                <a16:creationId xmlns:a16="http://schemas.microsoft.com/office/drawing/2014/main" id="{1D8E33D8-1B45-4E84-8C02-F04F4309DE05}"/>
              </a:ext>
            </a:extLst>
          </p:cNvPr>
          <p:cNvSpPr>
            <a:spLocks noGrp="1"/>
          </p:cNvSpPr>
          <p:nvPr>
            <p:ph type="body" sz="quarter" idx="12"/>
          </p:nvPr>
        </p:nvSpPr>
        <p:spPr>
          <a:xfrm>
            <a:off x="-1" y="2365136"/>
            <a:ext cx="7294099" cy="1264329"/>
          </a:xfrm>
          <a:solidFill>
            <a:schemeClr val="tx1">
              <a:alpha val="50000"/>
            </a:schemeClr>
          </a:solidFill>
        </p:spPr>
        <p:txBody>
          <a:bodyPr/>
          <a:lstStyle/>
          <a:p>
            <a:pPr marL="0" indent="0">
              <a:buNone/>
            </a:pPr>
            <a:r>
              <a:rPr lang="en-US" b="1" dirty="0">
                <a:solidFill>
                  <a:schemeClr val="bg1"/>
                </a:solidFill>
              </a:rPr>
              <a:t>“Obviously, our biggest challenge is that people </a:t>
            </a:r>
            <a:br>
              <a:rPr lang="en-US" b="1" dirty="0">
                <a:solidFill>
                  <a:schemeClr val="bg1"/>
                </a:solidFill>
              </a:rPr>
            </a:br>
            <a:r>
              <a:rPr lang="en-US" b="1" dirty="0">
                <a:solidFill>
                  <a:schemeClr val="bg1"/>
                </a:solidFill>
              </a:rPr>
              <a:t>keep dying and we can’t work fast enough.” </a:t>
            </a:r>
          </a:p>
          <a:p>
            <a:pPr marL="0" indent="0">
              <a:buNone/>
            </a:pPr>
            <a:r>
              <a:rPr lang="en-US" sz="2000" dirty="0">
                <a:solidFill>
                  <a:schemeClr val="bg1"/>
                </a:solidFill>
              </a:rPr>
              <a:t>- Community Partner Director</a:t>
            </a:r>
          </a:p>
          <a:p>
            <a:pPr marL="0" indent="0">
              <a:buNone/>
            </a:pPr>
            <a:endParaRPr lang="en-US" dirty="0"/>
          </a:p>
        </p:txBody>
      </p:sp>
      <p:sp>
        <p:nvSpPr>
          <p:cNvPr id="6" name="Rectangle 5">
            <a:extLst>
              <a:ext uri="{FF2B5EF4-FFF2-40B4-BE49-F238E27FC236}">
                <a16:creationId xmlns:a16="http://schemas.microsoft.com/office/drawing/2014/main" id="{ACDAB228-9BD5-412A-A5B0-42E0FFE37000}"/>
              </a:ext>
            </a:extLst>
          </p:cNvPr>
          <p:cNvSpPr/>
          <p:nvPr/>
        </p:nvSpPr>
        <p:spPr>
          <a:xfrm>
            <a:off x="1" y="4394585"/>
            <a:ext cx="2636874" cy="215444"/>
          </a:xfrm>
          <a:prstGeom prst="rect">
            <a:avLst/>
          </a:prstGeom>
        </p:spPr>
        <p:txBody>
          <a:bodyPr wrap="square">
            <a:spAutoFit/>
          </a:bodyPr>
          <a:lstStyle/>
          <a:p>
            <a:r>
              <a:rPr lang="en-US" sz="8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Syringes</a:t>
            </a:r>
            <a:r>
              <a:rPr lang="en-US" sz="800" dirty="0">
                <a:solidFill>
                  <a:schemeClr val="bg1"/>
                </a:solidFill>
                <a:latin typeface="Arial" panose="020B0604020202020204" pitchFamily="34" charset="0"/>
                <a:cs typeface="Arial" panose="020B0604020202020204" pitchFamily="34" charset="0"/>
              </a:rPr>
              <a:t> by </a:t>
            </a:r>
            <a:r>
              <a:rPr lang="en-US"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Sam Nabi</a:t>
            </a:r>
            <a:r>
              <a:rPr lang="en-US" sz="800" dirty="0">
                <a:solidFill>
                  <a:schemeClr val="bg1"/>
                </a:solidFill>
                <a:latin typeface="Arial" panose="020B0604020202020204" pitchFamily="34" charset="0"/>
                <a:cs typeface="Arial" panose="020B0604020202020204" pitchFamily="34" charset="0"/>
              </a:rPr>
              <a:t> is licensed under </a:t>
            </a:r>
            <a:r>
              <a:rPr lang="en-US"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CC BY 2.0</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78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p:txBody>
          <a:bodyPr/>
          <a:lstStyle/>
          <a:p>
            <a:r>
              <a:rPr lang="en-US" dirty="0"/>
              <a:t>Project goals</a:t>
            </a:r>
          </a:p>
        </p:txBody>
      </p:sp>
      <p:graphicFrame>
        <p:nvGraphicFramePr>
          <p:cNvPr id="4" name="Diagram 3">
            <a:extLst>
              <a:ext uri="{FF2B5EF4-FFF2-40B4-BE49-F238E27FC236}">
                <a16:creationId xmlns:a16="http://schemas.microsoft.com/office/drawing/2014/main" id="{7AD125DE-F610-4792-B4A9-DD62D38F712C}"/>
              </a:ext>
            </a:extLst>
          </p:cNvPr>
          <p:cNvGraphicFramePr/>
          <p:nvPr>
            <p:extLst>
              <p:ext uri="{D42A27DB-BD31-4B8C-83A1-F6EECF244321}">
                <p14:modId xmlns:p14="http://schemas.microsoft.com/office/powerpoint/2010/main" val="1289200124"/>
              </p:ext>
            </p:extLst>
          </p:nvPr>
        </p:nvGraphicFramePr>
        <p:xfrm>
          <a:off x="340786" y="1350033"/>
          <a:ext cx="8439148" cy="2898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965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p:txBody>
          <a:bodyPr/>
          <a:lstStyle/>
          <a:p>
            <a:r>
              <a:rPr lang="en-US" dirty="0"/>
              <a:t>Project goals</a:t>
            </a:r>
          </a:p>
        </p:txBody>
      </p:sp>
      <p:graphicFrame>
        <p:nvGraphicFramePr>
          <p:cNvPr id="4" name="Diagram 3">
            <a:extLst>
              <a:ext uri="{FF2B5EF4-FFF2-40B4-BE49-F238E27FC236}">
                <a16:creationId xmlns:a16="http://schemas.microsoft.com/office/drawing/2014/main" id="{91AC73AB-8DBD-4803-B1BC-077926CE5C05}"/>
              </a:ext>
            </a:extLst>
          </p:cNvPr>
          <p:cNvGraphicFramePr/>
          <p:nvPr>
            <p:extLst>
              <p:ext uri="{D42A27DB-BD31-4B8C-83A1-F6EECF244321}">
                <p14:modId xmlns:p14="http://schemas.microsoft.com/office/powerpoint/2010/main" val="1858072320"/>
              </p:ext>
            </p:extLst>
          </p:nvPr>
        </p:nvGraphicFramePr>
        <p:xfrm>
          <a:off x="352426" y="1196284"/>
          <a:ext cx="8439148"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205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p:txBody>
          <a:bodyPr/>
          <a:lstStyle/>
          <a:p>
            <a:r>
              <a:rPr lang="en-US" dirty="0"/>
              <a:t>Project goals</a:t>
            </a:r>
          </a:p>
        </p:txBody>
      </p:sp>
      <p:graphicFrame>
        <p:nvGraphicFramePr>
          <p:cNvPr id="4" name="Diagram 3">
            <a:extLst>
              <a:ext uri="{FF2B5EF4-FFF2-40B4-BE49-F238E27FC236}">
                <a16:creationId xmlns:a16="http://schemas.microsoft.com/office/drawing/2014/main" id="{C2BB964F-D1A9-4318-9F5F-616FA8D3618F}"/>
              </a:ext>
            </a:extLst>
          </p:cNvPr>
          <p:cNvGraphicFramePr/>
          <p:nvPr>
            <p:extLst>
              <p:ext uri="{D42A27DB-BD31-4B8C-83A1-F6EECF244321}">
                <p14:modId xmlns:p14="http://schemas.microsoft.com/office/powerpoint/2010/main" val="4252842194"/>
              </p:ext>
            </p:extLst>
          </p:nvPr>
        </p:nvGraphicFramePr>
        <p:xfrm>
          <a:off x="340786" y="1560426"/>
          <a:ext cx="8439148" cy="2210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416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DA6B8-C0C5-4AA6-A0CA-238FA9D7441C}"/>
              </a:ext>
            </a:extLst>
          </p:cNvPr>
          <p:cNvSpPr>
            <a:spLocks noGrp="1"/>
          </p:cNvSpPr>
          <p:nvPr>
            <p:ph type="body" sz="quarter" idx="13"/>
          </p:nvPr>
        </p:nvSpPr>
        <p:spPr/>
        <p:txBody>
          <a:bodyPr/>
          <a:lstStyle/>
          <a:p>
            <a:r>
              <a:rPr lang="en-US" dirty="0"/>
              <a:t>Project activities</a:t>
            </a:r>
          </a:p>
        </p:txBody>
      </p:sp>
      <p:graphicFrame>
        <p:nvGraphicFramePr>
          <p:cNvPr id="4" name="Diagram 3">
            <a:extLst>
              <a:ext uri="{FF2B5EF4-FFF2-40B4-BE49-F238E27FC236}">
                <a16:creationId xmlns:a16="http://schemas.microsoft.com/office/drawing/2014/main" id="{37748239-7906-4ED9-A991-76F3E398C948}"/>
              </a:ext>
            </a:extLst>
          </p:cNvPr>
          <p:cNvGraphicFramePr/>
          <p:nvPr>
            <p:extLst>
              <p:ext uri="{D42A27DB-BD31-4B8C-83A1-F6EECF244321}">
                <p14:modId xmlns:p14="http://schemas.microsoft.com/office/powerpoint/2010/main" val="3146295088"/>
              </p:ext>
            </p:extLst>
          </p:nvPr>
        </p:nvGraphicFramePr>
        <p:xfrm>
          <a:off x="340786" y="1029747"/>
          <a:ext cx="8439148"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549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E9439A-69C5-415D-B106-02307E09E3F4}"/>
              </a:ext>
            </a:extLst>
          </p:cNvPr>
          <p:cNvSpPr>
            <a:spLocks noGrp="1"/>
          </p:cNvSpPr>
          <p:nvPr>
            <p:ph type="body" sz="quarter" idx="13"/>
          </p:nvPr>
        </p:nvSpPr>
        <p:spPr/>
        <p:txBody>
          <a:bodyPr/>
          <a:lstStyle/>
          <a:p>
            <a:r>
              <a:rPr lang="en-US" dirty="0"/>
              <a:t>Case studies</a:t>
            </a:r>
          </a:p>
        </p:txBody>
      </p:sp>
      <p:sp>
        <p:nvSpPr>
          <p:cNvPr id="3" name="Text Placeholder 2">
            <a:extLst>
              <a:ext uri="{FF2B5EF4-FFF2-40B4-BE49-F238E27FC236}">
                <a16:creationId xmlns:a16="http://schemas.microsoft.com/office/drawing/2014/main" id="{C68E2D0A-A293-435A-BAD4-BFF2CD264AC0}"/>
              </a:ext>
            </a:extLst>
          </p:cNvPr>
          <p:cNvSpPr>
            <a:spLocks noGrp="1"/>
          </p:cNvSpPr>
          <p:nvPr>
            <p:ph type="body" sz="quarter" idx="12"/>
          </p:nvPr>
        </p:nvSpPr>
        <p:spPr>
          <a:xfrm>
            <a:off x="340786" y="1186585"/>
            <a:ext cx="5347253" cy="3356378"/>
          </a:xfrm>
        </p:spPr>
        <p:txBody>
          <a:bodyPr/>
          <a:lstStyle/>
          <a:p>
            <a:pPr marL="0" indent="0">
              <a:buNone/>
            </a:pPr>
            <a:r>
              <a:rPr lang="en-US" dirty="0"/>
              <a:t>Produce eight case studies that explore a diverse set of communities in which the library is an active partner in response to the opioid epidemic.</a:t>
            </a:r>
            <a:br>
              <a:rPr lang="en-US" dirty="0"/>
            </a:br>
            <a:endParaRPr lang="en-US" dirty="0"/>
          </a:p>
        </p:txBody>
      </p:sp>
      <p:pic>
        <p:nvPicPr>
          <p:cNvPr id="6" name="Picture 5">
            <a:extLst>
              <a:ext uri="{FF2B5EF4-FFF2-40B4-BE49-F238E27FC236}">
                <a16:creationId xmlns:a16="http://schemas.microsoft.com/office/drawing/2014/main" id="{BC815097-10A6-4E47-8FDB-82E5C6C1DCCA}"/>
              </a:ext>
            </a:extLst>
          </p:cNvPr>
          <p:cNvPicPr>
            <a:picLocks noChangeAspect="1"/>
          </p:cNvPicPr>
          <p:nvPr/>
        </p:nvPicPr>
        <p:blipFill>
          <a:blip r:embed="rId3"/>
          <a:stretch>
            <a:fillRect/>
          </a:stretch>
        </p:blipFill>
        <p:spPr>
          <a:xfrm>
            <a:off x="5992358" y="1462715"/>
            <a:ext cx="2787576" cy="2013247"/>
          </a:xfrm>
          <a:prstGeom prst="rect">
            <a:avLst/>
          </a:prstGeom>
        </p:spPr>
      </p:pic>
    </p:spTree>
    <p:extLst>
      <p:ext uri="{BB962C8B-B14F-4D97-AF65-F5344CB8AC3E}">
        <p14:creationId xmlns:p14="http://schemas.microsoft.com/office/powerpoint/2010/main" val="217438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E75F8-3D4E-44C1-ADC9-B6FC28ABE4A4}"/>
              </a:ext>
            </a:extLst>
          </p:cNvPr>
          <p:cNvSpPr>
            <a:spLocks noGrp="1"/>
          </p:cNvSpPr>
          <p:nvPr>
            <p:ph type="body" sz="quarter" idx="13"/>
          </p:nvPr>
        </p:nvSpPr>
        <p:spPr/>
        <p:txBody>
          <a:bodyPr/>
          <a:lstStyle/>
          <a:p>
            <a:r>
              <a:rPr lang="en-US" dirty="0"/>
              <a:t>Criteria considered for site selection</a:t>
            </a:r>
          </a:p>
        </p:txBody>
      </p:sp>
      <p:sp>
        <p:nvSpPr>
          <p:cNvPr id="3" name="Text Placeholder 2">
            <a:extLst>
              <a:ext uri="{FF2B5EF4-FFF2-40B4-BE49-F238E27FC236}">
                <a16:creationId xmlns:a16="http://schemas.microsoft.com/office/drawing/2014/main" id="{BDDF8995-7F21-4060-B136-215611D851BC}"/>
              </a:ext>
            </a:extLst>
          </p:cNvPr>
          <p:cNvSpPr>
            <a:spLocks noGrp="1"/>
          </p:cNvSpPr>
          <p:nvPr>
            <p:ph type="body" sz="quarter" idx="12"/>
          </p:nvPr>
        </p:nvSpPr>
        <p:spPr>
          <a:xfrm>
            <a:off x="340786" y="1035365"/>
            <a:ext cx="8439148" cy="3356378"/>
          </a:xfrm>
        </p:spPr>
        <p:txBody>
          <a:bodyPr/>
          <a:lstStyle/>
          <a:p>
            <a:r>
              <a:rPr lang="en-US" dirty="0"/>
              <a:t>Diversity of community size, region, geographic distribution, and demographics</a:t>
            </a:r>
          </a:p>
          <a:p>
            <a:r>
              <a:rPr lang="en-US" dirty="0"/>
              <a:t>Diversity of service population size</a:t>
            </a:r>
          </a:p>
          <a:p>
            <a:r>
              <a:rPr lang="en-US" dirty="0"/>
              <a:t>Health data: uninsured rate, opioid prescribing rate, </a:t>
            </a:r>
            <a:br>
              <a:rPr lang="en-US" dirty="0"/>
            </a:br>
            <a:r>
              <a:rPr lang="en-US" dirty="0"/>
              <a:t>drug overdose death and mortality rate</a:t>
            </a:r>
          </a:p>
          <a:p>
            <a:r>
              <a:rPr lang="en-US" dirty="0"/>
              <a:t>Must have worked with community partners on programs/services related to the opioid crisis</a:t>
            </a:r>
          </a:p>
          <a:p>
            <a:r>
              <a:rPr lang="en-US" dirty="0"/>
              <a:t>Represent a range of community interventions</a:t>
            </a:r>
          </a:p>
          <a:p>
            <a:endParaRPr lang="en-US" dirty="0"/>
          </a:p>
        </p:txBody>
      </p:sp>
      <p:pic>
        <p:nvPicPr>
          <p:cNvPr id="5" name="Picture 4">
            <a:extLst>
              <a:ext uri="{FF2B5EF4-FFF2-40B4-BE49-F238E27FC236}">
                <a16:creationId xmlns:a16="http://schemas.microsoft.com/office/drawing/2014/main" id="{9E5D19AF-393A-48BE-B348-8BBB47D163FA}"/>
              </a:ext>
            </a:extLst>
          </p:cNvPr>
          <p:cNvPicPr>
            <a:picLocks noChangeAspect="1"/>
          </p:cNvPicPr>
          <p:nvPr/>
        </p:nvPicPr>
        <p:blipFill>
          <a:blip r:embed="rId3"/>
          <a:stretch>
            <a:fillRect/>
          </a:stretch>
        </p:blipFill>
        <p:spPr>
          <a:xfrm>
            <a:off x="7199855" y="1035365"/>
            <a:ext cx="1846964" cy="1846964"/>
          </a:xfrm>
          <a:prstGeom prst="rect">
            <a:avLst/>
          </a:prstGeom>
        </p:spPr>
      </p:pic>
    </p:spTree>
    <p:extLst>
      <p:ext uri="{BB962C8B-B14F-4D97-AF65-F5344CB8AC3E}">
        <p14:creationId xmlns:p14="http://schemas.microsoft.com/office/powerpoint/2010/main" val="32411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E75F8-3D4E-44C1-ADC9-B6FC28ABE4A4}"/>
              </a:ext>
            </a:extLst>
          </p:cNvPr>
          <p:cNvSpPr>
            <a:spLocks noGrp="1"/>
          </p:cNvSpPr>
          <p:nvPr>
            <p:ph type="body" sz="quarter" idx="13"/>
          </p:nvPr>
        </p:nvSpPr>
        <p:spPr/>
        <p:txBody>
          <a:bodyPr/>
          <a:lstStyle/>
          <a:p>
            <a:r>
              <a:rPr lang="en-US" dirty="0"/>
              <a:t>Case study sites</a:t>
            </a:r>
          </a:p>
        </p:txBody>
      </p:sp>
      <p:grpSp>
        <p:nvGrpSpPr>
          <p:cNvPr id="6" name="Group 5">
            <a:extLst>
              <a:ext uri="{FF2B5EF4-FFF2-40B4-BE49-F238E27FC236}">
                <a16:creationId xmlns:a16="http://schemas.microsoft.com/office/drawing/2014/main" id="{6848F21A-6DF9-423B-811A-BAF70464140E}"/>
              </a:ext>
            </a:extLst>
          </p:cNvPr>
          <p:cNvGrpSpPr/>
          <p:nvPr/>
        </p:nvGrpSpPr>
        <p:grpSpPr>
          <a:xfrm>
            <a:off x="2453607" y="762604"/>
            <a:ext cx="6540736" cy="4076254"/>
            <a:chOff x="2135188" y="1052513"/>
            <a:chExt cx="7953376" cy="5037138"/>
          </a:xfrm>
        </p:grpSpPr>
        <p:sp>
          <p:nvSpPr>
            <p:cNvPr id="7" name="Freeform 1">
              <a:extLst>
                <a:ext uri="{FF2B5EF4-FFF2-40B4-BE49-F238E27FC236}">
                  <a16:creationId xmlns:a16="http://schemas.microsoft.com/office/drawing/2014/main" id="{287DEE9F-C095-4A91-B399-CBD412537F3A}"/>
                </a:ext>
              </a:extLst>
            </p:cNvPr>
            <p:cNvSpPr>
              <a:spLocks noChangeArrowheads="1"/>
            </p:cNvSpPr>
            <p:nvPr/>
          </p:nvSpPr>
          <p:spPr bwMode="auto">
            <a:xfrm rot="21163818">
              <a:off x="6201211" y="2639524"/>
              <a:ext cx="941388" cy="612775"/>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US">
                <a:ea typeface="ＭＳ Ｐゴシック" charset="-128"/>
              </a:endParaRPr>
            </a:p>
          </p:txBody>
        </p:sp>
        <p:sp>
          <p:nvSpPr>
            <p:cNvPr id="8" name="Freeform 2">
              <a:extLst>
                <a:ext uri="{FF2B5EF4-FFF2-40B4-BE49-F238E27FC236}">
                  <a16:creationId xmlns:a16="http://schemas.microsoft.com/office/drawing/2014/main" id="{F4AED132-2248-4D15-90AF-A9A2FC35C091}"/>
                </a:ext>
              </a:extLst>
            </p:cNvPr>
            <p:cNvSpPr/>
            <p:nvPr/>
          </p:nvSpPr>
          <p:spPr>
            <a:xfrm>
              <a:off x="3255964" y="1450976"/>
              <a:ext cx="915987" cy="1458913"/>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p>
          </p:txBody>
        </p:sp>
        <p:sp>
          <p:nvSpPr>
            <p:cNvPr id="9" name="Freeform 3">
              <a:extLst>
                <a:ext uri="{FF2B5EF4-FFF2-40B4-BE49-F238E27FC236}">
                  <a16:creationId xmlns:a16="http://schemas.microsoft.com/office/drawing/2014/main" id="{7DB66748-692B-4A74-950B-DFA9F80A5E6B}"/>
                </a:ext>
              </a:extLst>
            </p:cNvPr>
            <p:cNvSpPr/>
            <p:nvPr/>
          </p:nvSpPr>
          <p:spPr>
            <a:xfrm>
              <a:off x="2492376" y="1270000"/>
              <a:ext cx="1006475" cy="749300"/>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p>
          </p:txBody>
        </p:sp>
        <p:sp>
          <p:nvSpPr>
            <p:cNvPr id="10" name="Freeform 4">
              <a:extLst>
                <a:ext uri="{FF2B5EF4-FFF2-40B4-BE49-F238E27FC236}">
                  <a16:creationId xmlns:a16="http://schemas.microsoft.com/office/drawing/2014/main" id="{B6CA27DA-E666-4141-88C7-B3CCBBE1AC21}"/>
                </a:ext>
              </a:extLst>
            </p:cNvPr>
            <p:cNvSpPr/>
            <p:nvPr/>
          </p:nvSpPr>
          <p:spPr>
            <a:xfrm>
              <a:off x="2233613" y="1709738"/>
              <a:ext cx="1206500" cy="1033462"/>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1" name="Freeform 5">
              <a:extLst>
                <a:ext uri="{FF2B5EF4-FFF2-40B4-BE49-F238E27FC236}">
                  <a16:creationId xmlns:a16="http://schemas.microsoft.com/office/drawing/2014/main" id="{50E02B21-A780-4D7B-B79F-F69A24F140C8}"/>
                </a:ext>
              </a:extLst>
            </p:cNvPr>
            <p:cNvSpPr/>
            <p:nvPr/>
          </p:nvSpPr>
          <p:spPr>
            <a:xfrm>
              <a:off x="2705100" y="2652713"/>
              <a:ext cx="979488" cy="1497012"/>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2" name="Freeform 9">
              <a:extLst>
                <a:ext uri="{FF2B5EF4-FFF2-40B4-BE49-F238E27FC236}">
                  <a16:creationId xmlns:a16="http://schemas.microsoft.com/office/drawing/2014/main" id="{038970A6-8A92-4364-89AA-83F7BC2770BC}"/>
                </a:ext>
              </a:extLst>
            </p:cNvPr>
            <p:cNvSpPr/>
            <p:nvPr/>
          </p:nvSpPr>
          <p:spPr>
            <a:xfrm>
              <a:off x="3551238" y="2830514"/>
              <a:ext cx="836612" cy="1076325"/>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 name="Freeform 10">
              <a:extLst>
                <a:ext uri="{FF2B5EF4-FFF2-40B4-BE49-F238E27FC236}">
                  <a16:creationId xmlns:a16="http://schemas.microsoft.com/office/drawing/2014/main" id="{08997483-1897-4CCE-9F44-08F67CDEE146}"/>
                </a:ext>
              </a:extLst>
            </p:cNvPr>
            <p:cNvSpPr/>
            <p:nvPr/>
          </p:nvSpPr>
          <p:spPr>
            <a:xfrm>
              <a:off x="3328989" y="3789364"/>
              <a:ext cx="992187" cy="1201737"/>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 name="Freeform 11">
              <a:extLst>
                <a:ext uri="{FF2B5EF4-FFF2-40B4-BE49-F238E27FC236}">
                  <a16:creationId xmlns:a16="http://schemas.microsoft.com/office/drawing/2014/main" id="{4FA39C0C-0F84-43F0-A703-686778707717}"/>
                </a:ext>
              </a:extLst>
            </p:cNvPr>
            <p:cNvSpPr/>
            <p:nvPr/>
          </p:nvSpPr>
          <p:spPr>
            <a:xfrm>
              <a:off x="4230689" y="3898900"/>
              <a:ext cx="1025525" cy="1106488"/>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 name="Freeform 12">
              <a:extLst>
                <a:ext uri="{FF2B5EF4-FFF2-40B4-BE49-F238E27FC236}">
                  <a16:creationId xmlns:a16="http://schemas.microsoft.com/office/drawing/2014/main" id="{994B37D2-FCC8-40FC-8959-167E095D1B7D}"/>
                </a:ext>
              </a:extLst>
            </p:cNvPr>
            <p:cNvSpPr/>
            <p:nvPr/>
          </p:nvSpPr>
          <p:spPr>
            <a:xfrm>
              <a:off x="4316413" y="3116264"/>
              <a:ext cx="1096962" cy="839787"/>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6" name="Freeform 13">
              <a:extLst>
                <a:ext uri="{FF2B5EF4-FFF2-40B4-BE49-F238E27FC236}">
                  <a16:creationId xmlns:a16="http://schemas.microsoft.com/office/drawing/2014/main" id="{1722F7D1-3A90-4851-87E8-1EB8A7805827}"/>
                </a:ext>
              </a:extLst>
            </p:cNvPr>
            <p:cNvSpPr/>
            <p:nvPr/>
          </p:nvSpPr>
          <p:spPr>
            <a:xfrm>
              <a:off x="4097338" y="2325688"/>
              <a:ext cx="1047750" cy="850900"/>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7" name="Freeform 14">
              <a:extLst>
                <a:ext uri="{FF2B5EF4-FFF2-40B4-BE49-F238E27FC236}">
                  <a16:creationId xmlns:a16="http://schemas.microsoft.com/office/drawing/2014/main" id="{C18281ED-A8E2-4BB0-AE25-F7763CD9361D}"/>
                </a:ext>
              </a:extLst>
            </p:cNvPr>
            <p:cNvSpPr/>
            <p:nvPr/>
          </p:nvSpPr>
          <p:spPr>
            <a:xfrm>
              <a:off x="3609975" y="1474788"/>
              <a:ext cx="1574800" cy="952500"/>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8" name="Freeform 15">
              <a:extLst>
                <a:ext uri="{FF2B5EF4-FFF2-40B4-BE49-F238E27FC236}">
                  <a16:creationId xmlns:a16="http://schemas.microsoft.com/office/drawing/2014/main" id="{DCCF7342-DC58-41D0-A0C0-CDF1DB3AE20D}"/>
                </a:ext>
              </a:extLst>
            </p:cNvPr>
            <p:cNvSpPr/>
            <p:nvPr/>
          </p:nvSpPr>
          <p:spPr>
            <a:xfrm>
              <a:off x="5154613" y="1641475"/>
              <a:ext cx="1001712" cy="596900"/>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9" name="Freeform 16">
              <a:extLst>
                <a:ext uri="{FF2B5EF4-FFF2-40B4-BE49-F238E27FC236}">
                  <a16:creationId xmlns:a16="http://schemas.microsoft.com/office/drawing/2014/main" id="{89FEBC44-87BD-4B33-B5B6-BEC91389F9FC}"/>
                </a:ext>
              </a:extLst>
            </p:cNvPr>
            <p:cNvSpPr/>
            <p:nvPr/>
          </p:nvSpPr>
          <p:spPr>
            <a:xfrm>
              <a:off x="5124450" y="2220914"/>
              <a:ext cx="1098550" cy="650875"/>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0" name="Freeform 18">
              <a:extLst>
                <a:ext uri="{FF2B5EF4-FFF2-40B4-BE49-F238E27FC236}">
                  <a16:creationId xmlns:a16="http://schemas.microsoft.com/office/drawing/2014/main" id="{5B8F5031-83EE-4E40-ADE7-877B9197A64F}"/>
                </a:ext>
              </a:extLst>
            </p:cNvPr>
            <p:cNvSpPr/>
            <p:nvPr/>
          </p:nvSpPr>
          <p:spPr>
            <a:xfrm>
              <a:off x="5111751" y="2787651"/>
              <a:ext cx="1298574" cy="576263"/>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1" name="Freeform 19">
              <a:extLst>
                <a:ext uri="{FF2B5EF4-FFF2-40B4-BE49-F238E27FC236}">
                  <a16:creationId xmlns:a16="http://schemas.microsoft.com/office/drawing/2014/main" id="{0FC99DB6-B69F-4962-8C7D-A9F31708CB5F}"/>
                </a:ext>
              </a:extLst>
            </p:cNvPr>
            <p:cNvSpPr/>
            <p:nvPr/>
          </p:nvSpPr>
          <p:spPr>
            <a:xfrm>
              <a:off x="5395914" y="3327400"/>
              <a:ext cx="1169987" cy="628650"/>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2" name="Freeform 21">
              <a:extLst>
                <a:ext uri="{FF2B5EF4-FFF2-40B4-BE49-F238E27FC236}">
                  <a16:creationId xmlns:a16="http://schemas.microsoft.com/office/drawing/2014/main" id="{C489A147-5D07-4010-8AE9-105AA19F3D55}"/>
                </a:ext>
              </a:extLst>
            </p:cNvPr>
            <p:cNvSpPr/>
            <p:nvPr/>
          </p:nvSpPr>
          <p:spPr>
            <a:xfrm>
              <a:off x="5253039" y="3902076"/>
              <a:ext cx="1390650" cy="677863"/>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3" name="Freeform 22">
              <a:extLst>
                <a:ext uri="{FF2B5EF4-FFF2-40B4-BE49-F238E27FC236}">
                  <a16:creationId xmlns:a16="http://schemas.microsoft.com/office/drawing/2014/main" id="{824C4CE3-79CC-4967-B483-D204C1F95502}"/>
                </a:ext>
              </a:extLst>
            </p:cNvPr>
            <p:cNvSpPr/>
            <p:nvPr/>
          </p:nvSpPr>
          <p:spPr>
            <a:xfrm>
              <a:off x="6594475" y="3932238"/>
              <a:ext cx="750888" cy="741362"/>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 name="Freeform 23">
              <a:extLst>
                <a:ext uri="{FF2B5EF4-FFF2-40B4-BE49-F238E27FC236}">
                  <a16:creationId xmlns:a16="http://schemas.microsoft.com/office/drawing/2014/main" id="{1ED0F1BA-8B2F-4DCB-80C0-E950F4526028}"/>
                </a:ext>
              </a:extLst>
            </p:cNvPr>
            <p:cNvSpPr/>
            <p:nvPr/>
          </p:nvSpPr>
          <p:spPr>
            <a:xfrm>
              <a:off x="7151689" y="4148138"/>
              <a:ext cx="528637" cy="969962"/>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5" name="Freeform 24">
              <a:extLst>
                <a:ext uri="{FF2B5EF4-FFF2-40B4-BE49-F238E27FC236}">
                  <a16:creationId xmlns:a16="http://schemas.microsoft.com/office/drawing/2014/main" id="{E3B100D5-33F3-48B2-BB52-EA5C79E49E5B}"/>
                </a:ext>
              </a:extLst>
            </p:cNvPr>
            <p:cNvSpPr/>
            <p:nvPr/>
          </p:nvSpPr>
          <p:spPr>
            <a:xfrm>
              <a:off x="6351588" y="3185319"/>
              <a:ext cx="1090612" cy="830262"/>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6" name="Freeform 26">
              <a:extLst>
                <a:ext uri="{FF2B5EF4-FFF2-40B4-BE49-F238E27FC236}">
                  <a16:creationId xmlns:a16="http://schemas.microsoft.com/office/drawing/2014/main" id="{F3C884BE-A9A9-431A-AE2A-5C1515AADC43}"/>
                </a:ext>
              </a:extLst>
            </p:cNvPr>
            <p:cNvSpPr/>
            <p:nvPr/>
          </p:nvSpPr>
          <p:spPr>
            <a:xfrm>
              <a:off x="6654801" y="1973263"/>
              <a:ext cx="828675" cy="823912"/>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7" name="Freeform 27">
              <a:extLst>
                <a:ext uri="{FF2B5EF4-FFF2-40B4-BE49-F238E27FC236}">
                  <a16:creationId xmlns:a16="http://schemas.microsoft.com/office/drawing/2014/main" id="{A8708678-754F-43A9-A6FC-0A94F69A3F14}"/>
                </a:ext>
              </a:extLst>
            </p:cNvPr>
            <p:cNvSpPr/>
            <p:nvPr/>
          </p:nvSpPr>
          <p:spPr>
            <a:xfrm>
              <a:off x="6973502" y="2726407"/>
              <a:ext cx="615950" cy="1080863"/>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8" name="Freeform 28">
              <a:extLst>
                <a:ext uri="{FF2B5EF4-FFF2-40B4-BE49-F238E27FC236}">
                  <a16:creationId xmlns:a16="http://schemas.microsoft.com/office/drawing/2014/main" id="{634989D2-F104-4BE4-B9D0-88D998A1664E}"/>
                </a:ext>
              </a:extLst>
            </p:cNvPr>
            <p:cNvSpPr/>
            <p:nvPr/>
          </p:nvSpPr>
          <p:spPr>
            <a:xfrm>
              <a:off x="7604126" y="4073526"/>
              <a:ext cx="595313" cy="974725"/>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9" name="Freeform 29">
              <a:extLst>
                <a:ext uri="{FF2B5EF4-FFF2-40B4-BE49-F238E27FC236}">
                  <a16:creationId xmlns:a16="http://schemas.microsoft.com/office/drawing/2014/main" id="{6093EDE2-FE73-4E0D-93A6-44F08991F629}"/>
                </a:ext>
              </a:extLst>
            </p:cNvPr>
            <p:cNvSpPr/>
            <p:nvPr/>
          </p:nvSpPr>
          <p:spPr>
            <a:xfrm>
              <a:off x="8008939" y="3986214"/>
              <a:ext cx="827087" cy="871537"/>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 name="Freeform 30">
              <a:extLst>
                <a:ext uri="{FF2B5EF4-FFF2-40B4-BE49-F238E27FC236}">
                  <a16:creationId xmlns:a16="http://schemas.microsoft.com/office/drawing/2014/main" id="{D9753B78-4082-4855-97A0-B750C06CF408}"/>
                </a:ext>
              </a:extLst>
            </p:cNvPr>
            <p:cNvSpPr/>
            <p:nvPr/>
          </p:nvSpPr>
          <p:spPr>
            <a:xfrm>
              <a:off x="8380413" y="3868738"/>
              <a:ext cx="760412" cy="584200"/>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 name="Freeform 3071">
              <a:extLst>
                <a:ext uri="{FF2B5EF4-FFF2-40B4-BE49-F238E27FC236}">
                  <a16:creationId xmlns:a16="http://schemas.microsoft.com/office/drawing/2014/main" id="{88236155-B8CF-4383-A03D-F7BD87631E84}"/>
                </a:ext>
              </a:extLst>
            </p:cNvPr>
            <p:cNvSpPr/>
            <p:nvPr/>
          </p:nvSpPr>
          <p:spPr>
            <a:xfrm>
              <a:off x="7415214" y="3252789"/>
              <a:ext cx="1031875" cy="612775"/>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2" name="Freeform 3072">
              <a:extLst>
                <a:ext uri="{FF2B5EF4-FFF2-40B4-BE49-F238E27FC236}">
                  <a16:creationId xmlns:a16="http://schemas.microsoft.com/office/drawing/2014/main" id="{97396D2F-6735-4F94-B1A0-09315F2B979D}"/>
                </a:ext>
              </a:extLst>
            </p:cNvPr>
            <p:cNvSpPr/>
            <p:nvPr/>
          </p:nvSpPr>
          <p:spPr>
            <a:xfrm>
              <a:off x="7280275" y="3594101"/>
              <a:ext cx="1308100" cy="612775"/>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3" name="Freeform 3075">
              <a:extLst>
                <a:ext uri="{FF2B5EF4-FFF2-40B4-BE49-F238E27FC236}">
                  <a16:creationId xmlns:a16="http://schemas.microsoft.com/office/drawing/2014/main" id="{1134B0AB-003E-4370-9C96-9AD5A2B066B2}"/>
                </a:ext>
              </a:extLst>
            </p:cNvPr>
            <p:cNvSpPr/>
            <p:nvPr/>
          </p:nvSpPr>
          <p:spPr>
            <a:xfrm>
              <a:off x="7504449" y="2776806"/>
              <a:ext cx="496888" cy="833438"/>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4" name="Freeform 3076">
              <a:extLst>
                <a:ext uri="{FF2B5EF4-FFF2-40B4-BE49-F238E27FC236}">
                  <a16:creationId xmlns:a16="http://schemas.microsoft.com/office/drawing/2014/main" id="{E4B1B0D8-1A13-4EBD-BD3D-727AB2F936CB}"/>
                </a:ext>
              </a:extLst>
            </p:cNvPr>
            <p:cNvSpPr/>
            <p:nvPr/>
          </p:nvSpPr>
          <p:spPr>
            <a:xfrm>
              <a:off x="4646613" y="4049714"/>
              <a:ext cx="2178050" cy="203993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5" name="Freeform 3078">
              <a:extLst>
                <a:ext uri="{FF2B5EF4-FFF2-40B4-BE49-F238E27FC236}">
                  <a16:creationId xmlns:a16="http://schemas.microsoft.com/office/drawing/2014/main" id="{5B091E11-5695-46E9-8D18-DFEE2F96C5EA}"/>
                </a:ext>
              </a:extLst>
            </p:cNvPr>
            <p:cNvSpPr/>
            <p:nvPr/>
          </p:nvSpPr>
          <p:spPr>
            <a:xfrm>
              <a:off x="2135188" y="2478089"/>
              <a:ext cx="1333500" cy="2124075"/>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6" name="Freeform 3079">
              <a:extLst>
                <a:ext uri="{FF2B5EF4-FFF2-40B4-BE49-F238E27FC236}">
                  <a16:creationId xmlns:a16="http://schemas.microsoft.com/office/drawing/2014/main" id="{F74972F1-C6DA-4F22-9062-CA92B3FA4841}"/>
                </a:ext>
              </a:extLst>
            </p:cNvPr>
            <p:cNvSpPr/>
            <p:nvPr/>
          </p:nvSpPr>
          <p:spPr>
            <a:xfrm>
              <a:off x="6715125" y="4608514"/>
              <a:ext cx="882650" cy="776287"/>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7" name="Freeform 3080">
              <a:extLst>
                <a:ext uri="{FF2B5EF4-FFF2-40B4-BE49-F238E27FC236}">
                  <a16:creationId xmlns:a16="http://schemas.microsoft.com/office/drawing/2014/main" id="{FE8AD3D1-FDBA-4CBA-B4A6-A2476B78B479}"/>
                </a:ext>
              </a:extLst>
            </p:cNvPr>
            <p:cNvSpPr/>
            <p:nvPr/>
          </p:nvSpPr>
          <p:spPr>
            <a:xfrm>
              <a:off x="7796214" y="4737100"/>
              <a:ext cx="1379537" cy="1073150"/>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8" name="Freeform 3081">
              <a:extLst>
                <a:ext uri="{FF2B5EF4-FFF2-40B4-BE49-F238E27FC236}">
                  <a16:creationId xmlns:a16="http://schemas.microsoft.com/office/drawing/2014/main" id="{6D4C38C9-6729-47FB-9F2C-35C66D8FE53E}"/>
                </a:ext>
              </a:extLst>
            </p:cNvPr>
            <p:cNvSpPr/>
            <p:nvPr/>
          </p:nvSpPr>
          <p:spPr>
            <a:xfrm>
              <a:off x="8183564" y="3328988"/>
              <a:ext cx="1322387" cy="698500"/>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9" name="Freeform 3082">
              <a:extLst>
                <a:ext uri="{FF2B5EF4-FFF2-40B4-BE49-F238E27FC236}">
                  <a16:creationId xmlns:a16="http://schemas.microsoft.com/office/drawing/2014/main" id="{36CB8AB9-676F-4E3F-869D-FB8A17B20F43}"/>
                </a:ext>
              </a:extLst>
            </p:cNvPr>
            <p:cNvSpPr/>
            <p:nvPr/>
          </p:nvSpPr>
          <p:spPr>
            <a:xfrm>
              <a:off x="9537701" y="1052513"/>
              <a:ext cx="550863" cy="855662"/>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0" name="Freeform 3084">
              <a:extLst>
                <a:ext uri="{FF2B5EF4-FFF2-40B4-BE49-F238E27FC236}">
                  <a16:creationId xmlns:a16="http://schemas.microsoft.com/office/drawing/2014/main" id="{68638248-EA6A-47D7-AFB9-487FC7A1447C}"/>
                </a:ext>
              </a:extLst>
            </p:cNvPr>
            <p:cNvSpPr/>
            <p:nvPr/>
          </p:nvSpPr>
          <p:spPr>
            <a:xfrm>
              <a:off x="9483725" y="1560513"/>
              <a:ext cx="247650" cy="512762"/>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1" name="Freeform 3085">
              <a:extLst>
                <a:ext uri="{FF2B5EF4-FFF2-40B4-BE49-F238E27FC236}">
                  <a16:creationId xmlns:a16="http://schemas.microsoft.com/office/drawing/2014/main" id="{D0FBD39D-36E1-4C5B-B825-DA53031D0C6F}"/>
                </a:ext>
              </a:extLst>
            </p:cNvPr>
            <p:cNvSpPr/>
            <p:nvPr/>
          </p:nvSpPr>
          <p:spPr>
            <a:xfrm>
              <a:off x="9267825" y="1603375"/>
              <a:ext cx="273050" cy="490538"/>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2" name="Freeform 3086">
              <a:extLst>
                <a:ext uri="{FF2B5EF4-FFF2-40B4-BE49-F238E27FC236}">
                  <a16:creationId xmlns:a16="http://schemas.microsoft.com/office/drawing/2014/main" id="{0A3752E8-8EB9-442E-8F84-638307068F84}"/>
                </a:ext>
              </a:extLst>
            </p:cNvPr>
            <p:cNvSpPr/>
            <p:nvPr/>
          </p:nvSpPr>
          <p:spPr>
            <a:xfrm>
              <a:off x="9428164" y="1951038"/>
              <a:ext cx="522287" cy="290512"/>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3" name="Freeform 3087">
              <a:extLst>
                <a:ext uri="{FF2B5EF4-FFF2-40B4-BE49-F238E27FC236}">
                  <a16:creationId xmlns:a16="http://schemas.microsoft.com/office/drawing/2014/main" id="{608C9408-CFFD-4763-B5B6-D231711D5C60}"/>
                </a:ext>
              </a:extLst>
            </p:cNvPr>
            <p:cNvSpPr/>
            <p:nvPr/>
          </p:nvSpPr>
          <p:spPr>
            <a:xfrm>
              <a:off x="9677401" y="2120901"/>
              <a:ext cx="80963" cy="131763"/>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4" name="Freeform 3088">
              <a:extLst>
                <a:ext uri="{FF2B5EF4-FFF2-40B4-BE49-F238E27FC236}">
                  <a16:creationId xmlns:a16="http://schemas.microsoft.com/office/drawing/2014/main" id="{25992FD1-46B0-464B-9DAB-3B5A018B7F0C}"/>
                </a:ext>
              </a:extLst>
            </p:cNvPr>
            <p:cNvSpPr/>
            <p:nvPr/>
          </p:nvSpPr>
          <p:spPr>
            <a:xfrm>
              <a:off x="9451975" y="2147888"/>
              <a:ext cx="274638" cy="241300"/>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5" name="Freeform 3089">
              <a:extLst>
                <a:ext uri="{FF2B5EF4-FFF2-40B4-BE49-F238E27FC236}">
                  <a16:creationId xmlns:a16="http://schemas.microsoft.com/office/drawing/2014/main" id="{09F75931-6255-4939-9F07-C9E1D08DE10B}"/>
                </a:ext>
              </a:extLst>
            </p:cNvPr>
            <p:cNvSpPr/>
            <p:nvPr/>
          </p:nvSpPr>
          <p:spPr>
            <a:xfrm>
              <a:off x="9280526" y="2416175"/>
              <a:ext cx="219075" cy="457200"/>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6" name="Freeform 3090">
              <a:extLst>
                <a:ext uri="{FF2B5EF4-FFF2-40B4-BE49-F238E27FC236}">
                  <a16:creationId xmlns:a16="http://schemas.microsoft.com/office/drawing/2014/main" id="{8CE815C2-5AFD-4805-9E0A-8C161DFE3985}"/>
                </a:ext>
              </a:extLst>
            </p:cNvPr>
            <p:cNvSpPr/>
            <p:nvPr/>
          </p:nvSpPr>
          <p:spPr>
            <a:xfrm>
              <a:off x="9269414" y="2760664"/>
              <a:ext cx="153987" cy="250825"/>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7" name="Freeform 3091">
              <a:extLst>
                <a:ext uri="{FF2B5EF4-FFF2-40B4-BE49-F238E27FC236}">
                  <a16:creationId xmlns:a16="http://schemas.microsoft.com/office/drawing/2014/main" id="{13B2851A-5712-4379-B0D4-2F57056D0E83}"/>
                </a:ext>
              </a:extLst>
            </p:cNvPr>
            <p:cNvSpPr/>
            <p:nvPr/>
          </p:nvSpPr>
          <p:spPr>
            <a:xfrm>
              <a:off x="8347076" y="2805114"/>
              <a:ext cx="665163" cy="727075"/>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8" name="Freeform 3092">
              <a:extLst>
                <a:ext uri="{FF2B5EF4-FFF2-40B4-BE49-F238E27FC236}">
                  <a16:creationId xmlns:a16="http://schemas.microsoft.com/office/drawing/2014/main" id="{C5A32827-8443-4FF2-9AE2-112429199241}"/>
                </a:ext>
              </a:extLst>
            </p:cNvPr>
            <p:cNvSpPr/>
            <p:nvPr/>
          </p:nvSpPr>
          <p:spPr>
            <a:xfrm>
              <a:off x="8732838" y="2776539"/>
              <a:ext cx="690562" cy="33178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9" name="Freeform 3093">
              <a:extLst>
                <a:ext uri="{FF2B5EF4-FFF2-40B4-BE49-F238E27FC236}">
                  <a16:creationId xmlns:a16="http://schemas.microsoft.com/office/drawing/2014/main" id="{F99B59F6-60D6-4A34-9262-7C88A4248034}"/>
                </a:ext>
              </a:extLst>
            </p:cNvPr>
            <p:cNvSpPr/>
            <p:nvPr/>
          </p:nvSpPr>
          <p:spPr>
            <a:xfrm>
              <a:off x="8464035" y="2338389"/>
              <a:ext cx="901700" cy="657225"/>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nvGrpSpPr>
            <p:cNvPr id="50" name="Group 3098">
              <a:extLst>
                <a:ext uri="{FF2B5EF4-FFF2-40B4-BE49-F238E27FC236}">
                  <a16:creationId xmlns:a16="http://schemas.microsoft.com/office/drawing/2014/main" id="{003CC9A8-53F3-42D9-9D94-878EEBFE9656}"/>
                </a:ext>
              </a:extLst>
            </p:cNvPr>
            <p:cNvGrpSpPr/>
            <p:nvPr/>
          </p:nvGrpSpPr>
          <p:grpSpPr>
            <a:xfrm>
              <a:off x="6035253" y="1554330"/>
              <a:ext cx="997744" cy="1143057"/>
              <a:chOff x="4393406" y="1081031"/>
              <a:chExt cx="997744" cy="1143057"/>
            </a:xfrm>
            <a:solidFill>
              <a:schemeClr val="bg1">
                <a:lumMod val="65000"/>
              </a:schemeClr>
            </a:solidFill>
          </p:grpSpPr>
          <p:sp>
            <p:nvSpPr>
              <p:cNvPr id="63" name="Freeform 3094">
                <a:extLst>
                  <a:ext uri="{FF2B5EF4-FFF2-40B4-BE49-F238E27FC236}">
                    <a16:creationId xmlns:a16="http://schemas.microsoft.com/office/drawing/2014/main" id="{75B06C92-B248-41E4-AEF2-8262AF72FB89}"/>
                  </a:ext>
                </a:extLst>
              </p:cNvPr>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4" name="Freeform 3097">
                <a:extLst>
                  <a:ext uri="{FF2B5EF4-FFF2-40B4-BE49-F238E27FC236}">
                    <a16:creationId xmlns:a16="http://schemas.microsoft.com/office/drawing/2014/main" id="{BA2863F9-6FEF-4877-99EE-0AE3368FB261}"/>
                  </a:ext>
                </a:extLst>
              </p:cNvPr>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1" name="Group 3103">
              <a:extLst>
                <a:ext uri="{FF2B5EF4-FFF2-40B4-BE49-F238E27FC236}">
                  <a16:creationId xmlns:a16="http://schemas.microsoft.com/office/drawing/2014/main" id="{0CF919AC-00AB-4B8E-88D2-6368BC52DF7A}"/>
                </a:ext>
              </a:extLst>
            </p:cNvPr>
            <p:cNvGrpSpPr/>
            <p:nvPr/>
          </p:nvGrpSpPr>
          <p:grpSpPr>
            <a:xfrm>
              <a:off x="6997278" y="1804418"/>
              <a:ext cx="1176338" cy="1012031"/>
              <a:chOff x="5355431" y="1331119"/>
              <a:chExt cx="1176338" cy="1012031"/>
            </a:xfrm>
            <a:solidFill>
              <a:schemeClr val="accent1"/>
            </a:solidFill>
          </p:grpSpPr>
          <p:sp>
            <p:nvSpPr>
              <p:cNvPr id="61" name="Freeform 3099">
                <a:extLst>
                  <a:ext uri="{FF2B5EF4-FFF2-40B4-BE49-F238E27FC236}">
                    <a16:creationId xmlns:a16="http://schemas.microsoft.com/office/drawing/2014/main" id="{37A11268-F3B4-4733-B6C8-33C3934B086F}"/>
                  </a:ext>
                </a:extLst>
              </p:cNvPr>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2" name="Freeform 3102">
                <a:extLst>
                  <a:ext uri="{FF2B5EF4-FFF2-40B4-BE49-F238E27FC236}">
                    <a16:creationId xmlns:a16="http://schemas.microsoft.com/office/drawing/2014/main" id="{B4612B0D-8545-4589-AD9A-46A726CC7CC5}"/>
                  </a:ext>
                </a:extLst>
              </p:cNvPr>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2" name="Group 3106">
              <a:extLst>
                <a:ext uri="{FF2B5EF4-FFF2-40B4-BE49-F238E27FC236}">
                  <a16:creationId xmlns:a16="http://schemas.microsoft.com/office/drawing/2014/main" id="{6F3A7B7C-F373-4C77-9F80-A3E6E66A3068}"/>
                </a:ext>
              </a:extLst>
            </p:cNvPr>
            <p:cNvGrpSpPr/>
            <p:nvPr/>
          </p:nvGrpSpPr>
          <p:grpSpPr>
            <a:xfrm>
              <a:off x="8535566" y="1694880"/>
              <a:ext cx="1193006" cy="831057"/>
              <a:chOff x="6893719" y="1221581"/>
              <a:chExt cx="1193006" cy="831057"/>
            </a:xfrm>
            <a:solidFill>
              <a:schemeClr val="accent1"/>
            </a:solidFill>
          </p:grpSpPr>
          <p:sp>
            <p:nvSpPr>
              <p:cNvPr id="59" name="Freeform 3104">
                <a:extLst>
                  <a:ext uri="{FF2B5EF4-FFF2-40B4-BE49-F238E27FC236}">
                    <a16:creationId xmlns:a16="http://schemas.microsoft.com/office/drawing/2014/main" id="{E5FF170F-98CA-4CDD-9DB6-63D2C6C97289}"/>
                  </a:ext>
                </a:extLst>
              </p:cNvPr>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0" name="Freeform 3105">
                <a:extLst>
                  <a:ext uri="{FF2B5EF4-FFF2-40B4-BE49-F238E27FC236}">
                    <a16:creationId xmlns:a16="http://schemas.microsoft.com/office/drawing/2014/main" id="{8D45146D-ACC9-4966-88D8-995DD8DD0FCF}"/>
                  </a:ext>
                </a:extLst>
              </p:cNvPr>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3" name="Group 3109">
              <a:extLst>
                <a:ext uri="{FF2B5EF4-FFF2-40B4-BE49-F238E27FC236}">
                  <a16:creationId xmlns:a16="http://schemas.microsoft.com/office/drawing/2014/main" id="{4A85C6CD-9697-4E8D-922B-179D09256B18}"/>
                </a:ext>
              </a:extLst>
            </p:cNvPr>
            <p:cNvGrpSpPr/>
            <p:nvPr/>
          </p:nvGrpSpPr>
          <p:grpSpPr>
            <a:xfrm>
              <a:off x="8276011" y="2925987"/>
              <a:ext cx="1140618" cy="764381"/>
              <a:chOff x="6634163" y="2452688"/>
              <a:chExt cx="1140618" cy="764381"/>
            </a:xfrm>
            <a:solidFill>
              <a:schemeClr val="accent1"/>
            </a:solidFill>
          </p:grpSpPr>
          <p:sp>
            <p:nvSpPr>
              <p:cNvPr id="57" name="Freeform 3107">
                <a:extLst>
                  <a:ext uri="{FF2B5EF4-FFF2-40B4-BE49-F238E27FC236}">
                    <a16:creationId xmlns:a16="http://schemas.microsoft.com/office/drawing/2014/main" id="{EE03A426-2AE2-43F6-8C1E-2E2C13FF3E45}"/>
                  </a:ext>
                </a:extLst>
              </p:cNvPr>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58" name="Freeform 3108">
                <a:extLst>
                  <a:ext uri="{FF2B5EF4-FFF2-40B4-BE49-F238E27FC236}">
                    <a16:creationId xmlns:a16="http://schemas.microsoft.com/office/drawing/2014/main" id="{09241672-4994-4366-BA67-FA57D8F70F63}"/>
                  </a:ext>
                </a:extLst>
              </p:cNvPr>
              <p:cNvSpPr/>
              <p:nvPr/>
            </p:nvSpPr>
            <p:spPr>
              <a:xfrm>
                <a:off x="7727022" y="2635027"/>
                <a:ext cx="47759" cy="7959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54" name="Freeform 3110">
              <a:extLst>
                <a:ext uri="{FF2B5EF4-FFF2-40B4-BE49-F238E27FC236}">
                  <a16:creationId xmlns:a16="http://schemas.microsoft.com/office/drawing/2014/main" id="{01A1D995-AC6A-4F5D-BD06-FCC1252DFF62}"/>
                </a:ext>
              </a:extLst>
            </p:cNvPr>
            <p:cNvSpPr/>
            <p:nvPr/>
          </p:nvSpPr>
          <p:spPr>
            <a:xfrm>
              <a:off x="7882595" y="2576514"/>
              <a:ext cx="654050" cy="735012"/>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65" name="TextBox 64">
            <a:extLst>
              <a:ext uri="{FF2B5EF4-FFF2-40B4-BE49-F238E27FC236}">
                <a16:creationId xmlns:a16="http://schemas.microsoft.com/office/drawing/2014/main" id="{A734D31B-A457-40F4-9A0D-A291E7ECD40E}"/>
              </a:ext>
            </a:extLst>
          </p:cNvPr>
          <p:cNvSpPr txBox="1"/>
          <p:nvPr/>
        </p:nvSpPr>
        <p:spPr>
          <a:xfrm>
            <a:off x="64334" y="1245752"/>
            <a:ext cx="234016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Everett, WA</a:t>
            </a:r>
          </a:p>
          <a:p>
            <a:pPr marL="285750" indent="-285750">
              <a:buFont typeface="Arial" panose="020B0604020202020204" pitchFamily="34" charset="0"/>
              <a:buChar char="•"/>
            </a:pPr>
            <a:r>
              <a:rPr lang="en-US" dirty="0"/>
              <a:t>Salt Lake, UT</a:t>
            </a:r>
          </a:p>
          <a:p>
            <a:pPr marL="285750" indent="-285750">
              <a:buFont typeface="Arial" panose="020B0604020202020204" pitchFamily="34" charset="0"/>
              <a:buChar char="•"/>
            </a:pPr>
            <a:r>
              <a:rPr lang="en-US" dirty="0"/>
              <a:t>New Orleans, LA</a:t>
            </a:r>
          </a:p>
          <a:p>
            <a:pPr marL="285750" indent="-285750">
              <a:buFont typeface="Arial" panose="020B0604020202020204" pitchFamily="34" charset="0"/>
              <a:buChar char="•"/>
            </a:pPr>
            <a:r>
              <a:rPr lang="en-US" dirty="0"/>
              <a:t>Peoria, IL</a:t>
            </a:r>
          </a:p>
          <a:p>
            <a:pPr marL="285750" indent="-285750">
              <a:buFont typeface="Arial" panose="020B0604020202020204" pitchFamily="34" charset="0"/>
              <a:buChar char="•"/>
            </a:pPr>
            <a:r>
              <a:rPr lang="en-US" dirty="0"/>
              <a:t>Kalamazoo, MI</a:t>
            </a:r>
          </a:p>
          <a:p>
            <a:pPr marL="285750" indent="-285750">
              <a:buFont typeface="Arial" panose="020B0604020202020204" pitchFamily="34" charset="0"/>
              <a:buChar char="•"/>
            </a:pPr>
            <a:r>
              <a:rPr lang="en-US" dirty="0"/>
              <a:t>Blount County, TN</a:t>
            </a:r>
          </a:p>
          <a:p>
            <a:pPr marL="285750" indent="-285750">
              <a:buFont typeface="Arial" panose="020B0604020202020204" pitchFamily="34" charset="0"/>
              <a:buChar char="•"/>
            </a:pPr>
            <a:r>
              <a:rPr lang="en-US" dirty="0"/>
              <a:t>Twinsburg, OH</a:t>
            </a:r>
          </a:p>
          <a:p>
            <a:pPr marL="285750" indent="-285750">
              <a:buFont typeface="Arial" panose="020B0604020202020204" pitchFamily="34" charset="0"/>
              <a:buChar char="•"/>
            </a:pPr>
            <a:r>
              <a:rPr lang="en-US" dirty="0"/>
              <a:t>Barrington, RI</a:t>
            </a:r>
          </a:p>
        </p:txBody>
      </p:sp>
    </p:spTree>
    <p:extLst>
      <p:ext uri="{BB962C8B-B14F-4D97-AF65-F5344CB8AC3E}">
        <p14:creationId xmlns:p14="http://schemas.microsoft.com/office/powerpoint/2010/main" val="85530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1F40CE-4331-4330-9A21-9DD3BE72F6FE}"/>
              </a:ext>
            </a:extLst>
          </p:cNvPr>
          <p:cNvSpPr>
            <a:spLocks noGrp="1"/>
          </p:cNvSpPr>
          <p:nvPr>
            <p:ph type="body" sz="quarter" idx="13"/>
          </p:nvPr>
        </p:nvSpPr>
        <p:spPr/>
        <p:txBody>
          <a:bodyPr/>
          <a:lstStyle/>
          <a:p>
            <a:r>
              <a:rPr lang="en-US" dirty="0"/>
              <a:t>Methodology</a:t>
            </a:r>
          </a:p>
        </p:txBody>
      </p:sp>
      <p:sp>
        <p:nvSpPr>
          <p:cNvPr id="3" name="Text Placeholder 2">
            <a:extLst>
              <a:ext uri="{FF2B5EF4-FFF2-40B4-BE49-F238E27FC236}">
                <a16:creationId xmlns:a16="http://schemas.microsoft.com/office/drawing/2014/main" id="{A2591AC3-814E-4026-ABCE-5C857EEE48D7}"/>
              </a:ext>
            </a:extLst>
          </p:cNvPr>
          <p:cNvSpPr>
            <a:spLocks noGrp="1"/>
          </p:cNvSpPr>
          <p:nvPr>
            <p:ph type="body" sz="quarter" idx="12"/>
          </p:nvPr>
        </p:nvSpPr>
        <p:spPr/>
        <p:txBody>
          <a:bodyPr/>
          <a:lstStyle/>
          <a:p>
            <a:r>
              <a:rPr lang="en-US" dirty="0"/>
              <a:t>Case studies using qualitative interviews with up to 9 individuals at each location</a:t>
            </a:r>
          </a:p>
          <a:p>
            <a:pPr lvl="1"/>
            <a:r>
              <a:rPr lang="en-US" dirty="0"/>
              <a:t>Library Director/Deputy Director</a:t>
            </a:r>
            <a:endParaRPr lang="en-US" sz="1600" dirty="0"/>
          </a:p>
          <a:p>
            <a:pPr lvl="1"/>
            <a:r>
              <a:rPr lang="en-US" dirty="0"/>
              <a:t>Library Administrator/Manager</a:t>
            </a:r>
            <a:endParaRPr lang="en-US" sz="1600" dirty="0"/>
          </a:p>
          <a:p>
            <a:pPr lvl="1"/>
            <a:r>
              <a:rPr lang="en-US" dirty="0"/>
              <a:t>Library Frontline Staff</a:t>
            </a:r>
            <a:endParaRPr lang="en-US" sz="1600" dirty="0"/>
          </a:p>
          <a:p>
            <a:pPr lvl="1"/>
            <a:r>
              <a:rPr lang="en-US" dirty="0"/>
              <a:t>Community Partner Director</a:t>
            </a:r>
            <a:endParaRPr lang="en-US" sz="1600" dirty="0"/>
          </a:p>
          <a:p>
            <a:pPr lvl="1"/>
            <a:r>
              <a:rPr lang="en-US" dirty="0"/>
              <a:t>Community Partner Frontline Staff</a:t>
            </a:r>
            <a:endParaRPr lang="en-US" sz="1600" dirty="0"/>
          </a:p>
          <a:p>
            <a:pPr lvl="1"/>
            <a:r>
              <a:rPr lang="en-US" dirty="0"/>
              <a:t>Community Member (up to three per location)</a:t>
            </a:r>
          </a:p>
          <a:p>
            <a:r>
              <a:rPr lang="en-US" sz="2000" dirty="0"/>
              <a:t>Interviews were transcribed and coded into NVIVO for analysis</a:t>
            </a:r>
          </a:p>
          <a:p>
            <a:pPr lvl="1"/>
            <a:endParaRPr lang="en-US" dirty="0"/>
          </a:p>
        </p:txBody>
      </p:sp>
    </p:spTree>
    <p:extLst>
      <p:ext uri="{BB962C8B-B14F-4D97-AF65-F5344CB8AC3E}">
        <p14:creationId xmlns:p14="http://schemas.microsoft.com/office/powerpoint/2010/main" val="410819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ECD9A0-D2F0-4BA5-840B-18AD72897F9F}"/>
              </a:ext>
            </a:extLst>
          </p:cNvPr>
          <p:cNvSpPr>
            <a:spLocks noGrp="1"/>
          </p:cNvSpPr>
          <p:nvPr>
            <p:ph type="body" sz="quarter" idx="13"/>
          </p:nvPr>
        </p:nvSpPr>
        <p:spPr/>
        <p:txBody>
          <a:bodyPr/>
          <a:lstStyle/>
          <a:p>
            <a:r>
              <a:rPr lang="en-US" dirty="0"/>
              <a:t>Interview questions</a:t>
            </a:r>
          </a:p>
        </p:txBody>
      </p:sp>
      <p:sp>
        <p:nvSpPr>
          <p:cNvPr id="10" name="Rectangle 9">
            <a:extLst>
              <a:ext uri="{FF2B5EF4-FFF2-40B4-BE49-F238E27FC236}">
                <a16:creationId xmlns:a16="http://schemas.microsoft.com/office/drawing/2014/main" id="{4741068C-C304-407D-82F8-AF465C56DBF9}"/>
              </a:ext>
            </a:extLst>
          </p:cNvPr>
          <p:cNvSpPr/>
          <p:nvPr/>
        </p:nvSpPr>
        <p:spPr>
          <a:xfrm>
            <a:off x="840086" y="2494281"/>
            <a:ext cx="1650210" cy="387606"/>
          </a:xfrm>
          <a:prstGeom prst="rect">
            <a:avLst/>
          </a:prstGeom>
        </p:spPr>
        <p:txBody>
          <a:bodyPr/>
          <a:lstStyle/>
          <a:p>
            <a:pPr defTabSz="685800"/>
            <a:r>
              <a:rPr lang="en-US" dirty="0">
                <a:solidFill>
                  <a:srgbClr val="000000"/>
                </a:solidFill>
                <a:latin typeface="Arial"/>
              </a:rPr>
              <a:t>Library Staff</a:t>
            </a:r>
          </a:p>
        </p:txBody>
      </p:sp>
      <p:sp>
        <p:nvSpPr>
          <p:cNvPr id="11" name="Speech Bubble: Rectangle with Corners Rounded 10">
            <a:extLst>
              <a:ext uri="{FF2B5EF4-FFF2-40B4-BE49-F238E27FC236}">
                <a16:creationId xmlns:a16="http://schemas.microsoft.com/office/drawing/2014/main" id="{41CA02A4-550C-457C-A0EC-925D1DF8FF3F}"/>
              </a:ext>
            </a:extLst>
          </p:cNvPr>
          <p:cNvSpPr/>
          <p:nvPr/>
        </p:nvSpPr>
        <p:spPr>
          <a:xfrm>
            <a:off x="739719" y="1235707"/>
            <a:ext cx="2795752" cy="1181594"/>
          </a:xfrm>
          <a:prstGeom prst="wedgeRoundRectCallou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dirty="0">
                <a:solidFill>
                  <a:prstClr val="white"/>
                </a:solidFill>
                <a:latin typeface="Arial"/>
              </a:rPr>
              <a:t>How did your library decide to offer this program/service?</a:t>
            </a:r>
          </a:p>
        </p:txBody>
      </p:sp>
      <p:sp>
        <p:nvSpPr>
          <p:cNvPr id="12" name="Speech Bubble: Rectangle with Corners Rounded 11">
            <a:extLst>
              <a:ext uri="{FF2B5EF4-FFF2-40B4-BE49-F238E27FC236}">
                <a16:creationId xmlns:a16="http://schemas.microsoft.com/office/drawing/2014/main" id="{F3DE9A02-0FA6-4A5C-A247-B70A2307BA7A}"/>
              </a:ext>
            </a:extLst>
          </p:cNvPr>
          <p:cNvSpPr/>
          <p:nvPr/>
        </p:nvSpPr>
        <p:spPr>
          <a:xfrm>
            <a:off x="2200107" y="2812132"/>
            <a:ext cx="2946022" cy="1297896"/>
          </a:xfrm>
          <a:prstGeom prst="wedgeRoundRectCallou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dirty="0">
                <a:solidFill>
                  <a:prstClr val="white"/>
                </a:solidFill>
                <a:latin typeface="Arial"/>
              </a:rPr>
              <a:t>Why do you think it's important for the library to be involved in this work?</a:t>
            </a:r>
          </a:p>
        </p:txBody>
      </p:sp>
      <p:sp>
        <p:nvSpPr>
          <p:cNvPr id="13" name="Speech Bubble: Rectangle with Corners Rounded 12">
            <a:extLst>
              <a:ext uri="{FF2B5EF4-FFF2-40B4-BE49-F238E27FC236}">
                <a16:creationId xmlns:a16="http://schemas.microsoft.com/office/drawing/2014/main" id="{7BAD1FA4-9ECA-49D6-B574-2FF62657D4F2}"/>
              </a:ext>
            </a:extLst>
          </p:cNvPr>
          <p:cNvSpPr/>
          <p:nvPr/>
        </p:nvSpPr>
        <p:spPr>
          <a:xfrm>
            <a:off x="5021160" y="610797"/>
            <a:ext cx="2795752" cy="1181594"/>
          </a:xfrm>
          <a:prstGeom prst="wedgeRoundRectCallou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dirty="0">
                <a:solidFill>
                  <a:prstClr val="white"/>
                </a:solidFill>
                <a:latin typeface="Arial"/>
              </a:rPr>
              <a:t>What makes the library a strong partner in an effort like this?</a:t>
            </a:r>
          </a:p>
        </p:txBody>
      </p:sp>
      <p:sp>
        <p:nvSpPr>
          <p:cNvPr id="14" name="Speech Bubble: Rectangle with Corners Rounded 13">
            <a:extLst>
              <a:ext uri="{FF2B5EF4-FFF2-40B4-BE49-F238E27FC236}">
                <a16:creationId xmlns:a16="http://schemas.microsoft.com/office/drawing/2014/main" id="{43D184DF-6004-4EF4-9A94-CAE0E48B759F}"/>
              </a:ext>
            </a:extLst>
          </p:cNvPr>
          <p:cNvSpPr/>
          <p:nvPr/>
        </p:nvSpPr>
        <p:spPr>
          <a:xfrm>
            <a:off x="5691352" y="2484736"/>
            <a:ext cx="3189889" cy="1613606"/>
          </a:xfrm>
          <a:prstGeom prst="wedgeRoundRectCallou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en-US" dirty="0">
                <a:solidFill>
                  <a:prstClr val="white"/>
                </a:solidFill>
                <a:latin typeface="Arial"/>
              </a:rPr>
              <a:t>What has been your overall experience interacting with the library for these programs and services?</a:t>
            </a:r>
          </a:p>
        </p:txBody>
      </p:sp>
      <p:sp>
        <p:nvSpPr>
          <p:cNvPr id="15" name="Rectangle 14">
            <a:extLst>
              <a:ext uri="{FF2B5EF4-FFF2-40B4-BE49-F238E27FC236}">
                <a16:creationId xmlns:a16="http://schemas.microsoft.com/office/drawing/2014/main" id="{0A95DBD1-A023-4566-930F-D08C77534C55}"/>
              </a:ext>
            </a:extLst>
          </p:cNvPr>
          <p:cNvSpPr/>
          <p:nvPr/>
        </p:nvSpPr>
        <p:spPr>
          <a:xfrm>
            <a:off x="2490297" y="4213343"/>
            <a:ext cx="1807778" cy="387606"/>
          </a:xfrm>
          <a:prstGeom prst="rect">
            <a:avLst/>
          </a:prstGeom>
        </p:spPr>
        <p:txBody>
          <a:bodyPr/>
          <a:lstStyle/>
          <a:p>
            <a:pPr defTabSz="685800"/>
            <a:r>
              <a:rPr lang="en-US" dirty="0">
                <a:solidFill>
                  <a:srgbClr val="000000"/>
                </a:solidFill>
                <a:latin typeface="Arial"/>
              </a:rPr>
              <a:t>Library Board</a:t>
            </a:r>
          </a:p>
        </p:txBody>
      </p:sp>
      <p:sp>
        <p:nvSpPr>
          <p:cNvPr id="16" name="Rectangle 15">
            <a:extLst>
              <a:ext uri="{FF2B5EF4-FFF2-40B4-BE49-F238E27FC236}">
                <a16:creationId xmlns:a16="http://schemas.microsoft.com/office/drawing/2014/main" id="{ADAADC58-4F28-4DA5-9C7C-6E9495113557}"/>
              </a:ext>
            </a:extLst>
          </p:cNvPr>
          <p:cNvSpPr/>
          <p:nvPr/>
        </p:nvSpPr>
        <p:spPr>
          <a:xfrm>
            <a:off x="4962529" y="1915357"/>
            <a:ext cx="2311616" cy="333265"/>
          </a:xfrm>
          <a:prstGeom prst="rect">
            <a:avLst/>
          </a:prstGeom>
        </p:spPr>
        <p:txBody>
          <a:bodyPr/>
          <a:lstStyle/>
          <a:p>
            <a:pPr defTabSz="685800"/>
            <a:r>
              <a:rPr lang="en-US" dirty="0">
                <a:solidFill>
                  <a:srgbClr val="000000"/>
                </a:solidFill>
                <a:latin typeface="Arial"/>
              </a:rPr>
              <a:t>Community Partner</a:t>
            </a:r>
          </a:p>
        </p:txBody>
      </p:sp>
      <p:sp>
        <p:nvSpPr>
          <p:cNvPr id="17" name="Rectangle 16">
            <a:extLst>
              <a:ext uri="{FF2B5EF4-FFF2-40B4-BE49-F238E27FC236}">
                <a16:creationId xmlns:a16="http://schemas.microsoft.com/office/drawing/2014/main" id="{C616946E-78E5-44E1-BE76-5ED1E607615D}"/>
              </a:ext>
            </a:extLst>
          </p:cNvPr>
          <p:cNvSpPr/>
          <p:nvPr/>
        </p:nvSpPr>
        <p:spPr>
          <a:xfrm>
            <a:off x="5749816" y="4292145"/>
            <a:ext cx="3131424" cy="325519"/>
          </a:xfrm>
          <a:prstGeom prst="rect">
            <a:avLst/>
          </a:prstGeom>
        </p:spPr>
        <p:txBody>
          <a:bodyPr/>
          <a:lstStyle/>
          <a:p>
            <a:pPr defTabSz="685800"/>
            <a:r>
              <a:rPr lang="en-US" dirty="0">
                <a:solidFill>
                  <a:srgbClr val="000000"/>
                </a:solidFill>
                <a:latin typeface="Arial"/>
              </a:rPr>
              <a:t>Community Member</a:t>
            </a:r>
          </a:p>
        </p:txBody>
      </p:sp>
    </p:spTree>
    <p:extLst>
      <p:ext uri="{BB962C8B-B14F-4D97-AF65-F5344CB8AC3E}">
        <p14:creationId xmlns:p14="http://schemas.microsoft.com/office/powerpoint/2010/main" val="215725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door&#10;&#10;Description automatically generated">
            <a:extLst>
              <a:ext uri="{FF2B5EF4-FFF2-40B4-BE49-F238E27FC236}">
                <a16:creationId xmlns:a16="http://schemas.microsoft.com/office/drawing/2014/main" id="{9DF67ECB-B604-41FF-A92A-7618BDEB4E7E}"/>
              </a:ext>
            </a:extLst>
          </p:cNvPr>
          <p:cNvPicPr>
            <a:picLocks noChangeAspect="1"/>
          </p:cNvPicPr>
          <p:nvPr/>
        </p:nvPicPr>
        <p:blipFill rotWithShape="1">
          <a:blip r:embed="rId3"/>
          <a:srcRect l="-2211" t="-5811" r="2211" b="16868"/>
          <a:stretch/>
        </p:blipFill>
        <p:spPr>
          <a:xfrm>
            <a:off x="1469304" y="165491"/>
            <a:ext cx="6205392" cy="4139454"/>
          </a:xfrm>
          <a:prstGeom prst="rect">
            <a:avLst/>
          </a:prstGeom>
        </p:spPr>
      </p:pic>
      <p:sp>
        <p:nvSpPr>
          <p:cNvPr id="16" name="Rectangle 15">
            <a:extLst>
              <a:ext uri="{FF2B5EF4-FFF2-40B4-BE49-F238E27FC236}">
                <a16:creationId xmlns:a16="http://schemas.microsoft.com/office/drawing/2014/main" id="{49E8A12A-2252-40FA-8E91-A70901CD4C2E}"/>
              </a:ext>
            </a:extLst>
          </p:cNvPr>
          <p:cNvSpPr/>
          <p:nvPr/>
        </p:nvSpPr>
        <p:spPr>
          <a:xfrm>
            <a:off x="382385" y="617776"/>
            <a:ext cx="7418538" cy="3416320"/>
          </a:xfrm>
          <a:prstGeom prst="rect">
            <a:avLst/>
          </a:prstGeom>
        </p:spPr>
        <p:txBody>
          <a:bodyPr wrap="square">
            <a:spAutoFit/>
          </a:bodyPr>
          <a:lstStyle/>
          <a:p>
            <a:pPr lvl="2" algn="ctr"/>
            <a:r>
              <a:rPr lang="en-US" sz="5400" dirty="0"/>
              <a:t>More than </a:t>
            </a:r>
            <a:r>
              <a:rPr lang="en-US" sz="5400" b="1" dirty="0"/>
              <a:t>128 people die</a:t>
            </a:r>
            <a:r>
              <a:rPr lang="en-US" sz="5400" dirty="0"/>
              <a:t> in the U.S. </a:t>
            </a:r>
            <a:r>
              <a:rPr lang="en-US" sz="5400" b="1" dirty="0"/>
              <a:t>everyday</a:t>
            </a:r>
            <a:r>
              <a:rPr lang="en-US" sz="5400" dirty="0"/>
              <a:t> from an opioid overdose.</a:t>
            </a:r>
            <a:r>
              <a:rPr lang="en-US" sz="2400" baseline="90000" dirty="0"/>
              <a:t>1</a:t>
            </a:r>
          </a:p>
        </p:txBody>
      </p:sp>
      <p:sp>
        <p:nvSpPr>
          <p:cNvPr id="17" name="Rectangle 16">
            <a:extLst>
              <a:ext uri="{FF2B5EF4-FFF2-40B4-BE49-F238E27FC236}">
                <a16:creationId xmlns:a16="http://schemas.microsoft.com/office/drawing/2014/main" id="{28485CBD-524F-4176-8CD4-AF2F9DC087D5}"/>
              </a:ext>
            </a:extLst>
          </p:cNvPr>
          <p:cNvSpPr/>
          <p:nvPr/>
        </p:nvSpPr>
        <p:spPr>
          <a:xfrm>
            <a:off x="6943060" y="4418002"/>
            <a:ext cx="2317813" cy="215444"/>
          </a:xfrm>
          <a:prstGeom prst="rect">
            <a:avLst/>
          </a:prstGeom>
        </p:spPr>
        <p:txBody>
          <a:bodyPr wrap="square">
            <a:spAutoFit/>
          </a:bodyPr>
          <a:lstStyle/>
          <a:p>
            <a:r>
              <a:rPr lang="en-US" sz="800" dirty="0">
                <a:hlinkClick r:id="rId4">
                  <a:extLst>
                    <a:ext uri="{A12FA001-AC4F-418D-AE19-62706E023703}">
                      <ahyp:hlinkClr xmlns:ahyp="http://schemas.microsoft.com/office/drawing/2018/hyperlinkcolor" val="tx"/>
                    </a:ext>
                  </a:extLst>
                </a:hlinkClick>
              </a:rPr>
              <a:t>Photo</a:t>
            </a:r>
            <a:r>
              <a:rPr lang="en-US" sz="800" dirty="0"/>
              <a:t> by </a:t>
            </a:r>
            <a:r>
              <a:rPr lang="en-US" sz="800" dirty="0" err="1">
                <a:hlinkClick r:id="rId5">
                  <a:extLst>
                    <a:ext uri="{A12FA001-AC4F-418D-AE19-62706E023703}">
                      <ahyp:hlinkClr xmlns:ahyp="http://schemas.microsoft.com/office/drawing/2018/hyperlinkcolor" val="tx"/>
                    </a:ext>
                  </a:extLst>
                </a:hlinkClick>
              </a:rPr>
              <a:t>nosheep</a:t>
            </a:r>
            <a:r>
              <a:rPr lang="en-US" sz="800" dirty="0"/>
              <a:t> is licensed under </a:t>
            </a:r>
            <a:r>
              <a:rPr lang="en-US" sz="800" dirty="0" err="1">
                <a:hlinkClick r:id="rId6">
                  <a:extLst>
                    <a:ext uri="{A12FA001-AC4F-418D-AE19-62706E023703}">
                      <ahyp:hlinkClr xmlns:ahyp="http://schemas.microsoft.com/office/drawing/2018/hyperlinkcolor" val="tx"/>
                    </a:ext>
                  </a:extLst>
                </a:hlinkClick>
              </a:rPr>
              <a:t>Pixabay</a:t>
            </a:r>
            <a:endParaRPr lang="en-US" sz="800" dirty="0"/>
          </a:p>
        </p:txBody>
      </p:sp>
    </p:spTree>
    <p:extLst>
      <p:ext uri="{BB962C8B-B14F-4D97-AF65-F5344CB8AC3E}">
        <p14:creationId xmlns:p14="http://schemas.microsoft.com/office/powerpoint/2010/main" val="349089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BF141-EBAC-4938-AD0C-865E46070545}"/>
              </a:ext>
            </a:extLst>
          </p:cNvPr>
          <p:cNvSpPr>
            <a:spLocks noGrp="1"/>
          </p:cNvSpPr>
          <p:nvPr>
            <p:ph type="body" sz="quarter" idx="13"/>
          </p:nvPr>
        </p:nvSpPr>
        <p:spPr/>
        <p:txBody>
          <a:bodyPr/>
          <a:lstStyle/>
          <a:p>
            <a:r>
              <a:rPr lang="en-US" dirty="0"/>
              <a:t>Types of programs and services</a:t>
            </a:r>
          </a:p>
        </p:txBody>
      </p:sp>
      <p:graphicFrame>
        <p:nvGraphicFramePr>
          <p:cNvPr id="4" name="Diagram 3">
            <a:extLst>
              <a:ext uri="{FF2B5EF4-FFF2-40B4-BE49-F238E27FC236}">
                <a16:creationId xmlns:a16="http://schemas.microsoft.com/office/drawing/2014/main" id="{6EF5145C-49C3-414E-9585-8B33FF42E23F}"/>
              </a:ext>
            </a:extLst>
          </p:cNvPr>
          <p:cNvGraphicFramePr/>
          <p:nvPr>
            <p:extLst>
              <p:ext uri="{D42A27DB-BD31-4B8C-83A1-F6EECF244321}">
                <p14:modId xmlns:p14="http://schemas.microsoft.com/office/powerpoint/2010/main" val="1581274648"/>
              </p:ext>
            </p:extLst>
          </p:nvPr>
        </p:nvGraphicFramePr>
        <p:xfrm>
          <a:off x="218945" y="1029747"/>
          <a:ext cx="8706110"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536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3"/>
          </p:nvPr>
        </p:nvSpPr>
        <p:spPr/>
        <p:txBody>
          <a:bodyPr/>
          <a:lstStyle/>
          <a:p>
            <a:r>
              <a:rPr lang="en-US" dirty="0"/>
              <a:t>Libraries’ role in their community’s opioid crisis	</a:t>
            </a:r>
          </a:p>
        </p:txBody>
      </p:sp>
      <p:sp>
        <p:nvSpPr>
          <p:cNvPr id="3" name="Text Placeholder 2">
            <a:extLst>
              <a:ext uri="{FF2B5EF4-FFF2-40B4-BE49-F238E27FC236}">
                <a16:creationId xmlns:a16="http://schemas.microsoft.com/office/drawing/2014/main" id="{1A8FC63F-93DC-4052-82D6-FD7F9DC5FB29}"/>
              </a:ext>
            </a:extLst>
          </p:cNvPr>
          <p:cNvSpPr>
            <a:spLocks noGrp="1"/>
          </p:cNvSpPr>
          <p:nvPr>
            <p:ph type="body" sz="quarter" idx="12"/>
          </p:nvPr>
        </p:nvSpPr>
        <p:spPr>
          <a:xfrm>
            <a:off x="219405" y="1689826"/>
            <a:ext cx="4854301" cy="2946910"/>
          </a:xfrm>
        </p:spPr>
        <p:txBody>
          <a:bodyPr>
            <a:normAutofit fontScale="92500" lnSpcReduction="20000"/>
          </a:bodyPr>
          <a:lstStyle/>
          <a:p>
            <a:r>
              <a:rPr lang="en-US" dirty="0"/>
              <a:t>Connect people to information and resources</a:t>
            </a:r>
          </a:p>
          <a:p>
            <a:pPr lvl="1"/>
            <a:r>
              <a:rPr lang="en-US" dirty="0"/>
              <a:t>Book discussions, awareness campaigns, health programming</a:t>
            </a:r>
          </a:p>
          <a:p>
            <a:r>
              <a:rPr lang="en-US" dirty="0"/>
              <a:t>Equip people with knowledge and skills</a:t>
            </a:r>
          </a:p>
          <a:p>
            <a:pPr lvl="1"/>
            <a:r>
              <a:rPr lang="en-US" dirty="0"/>
              <a:t>Recovery Court</a:t>
            </a:r>
          </a:p>
          <a:p>
            <a:r>
              <a:rPr lang="en-US" dirty="0"/>
              <a:t>Respond to community needs</a:t>
            </a:r>
          </a:p>
          <a:p>
            <a:pPr lvl="1"/>
            <a:r>
              <a:rPr lang="en-US" dirty="0"/>
              <a:t>Peer navigator support, </a:t>
            </a:r>
            <a:r>
              <a:rPr lang="en-US" dirty="0" err="1"/>
              <a:t>Deterra</a:t>
            </a:r>
            <a:r>
              <a:rPr lang="en-US" dirty="0"/>
              <a:t> bags, naloxone access</a:t>
            </a:r>
          </a:p>
        </p:txBody>
      </p:sp>
      <p:grpSp>
        <p:nvGrpSpPr>
          <p:cNvPr id="7" name="Group 6">
            <a:extLst>
              <a:ext uri="{FF2B5EF4-FFF2-40B4-BE49-F238E27FC236}">
                <a16:creationId xmlns:a16="http://schemas.microsoft.com/office/drawing/2014/main" id="{42A68AE0-D32D-496D-BCF0-A68D2637B4B1}"/>
              </a:ext>
            </a:extLst>
          </p:cNvPr>
          <p:cNvGrpSpPr/>
          <p:nvPr/>
        </p:nvGrpSpPr>
        <p:grpSpPr>
          <a:xfrm>
            <a:off x="5195086" y="1633886"/>
            <a:ext cx="3948914" cy="3058789"/>
            <a:chOff x="5195086" y="1633886"/>
            <a:chExt cx="3948914" cy="3058789"/>
          </a:xfrm>
        </p:grpSpPr>
        <p:pic>
          <p:nvPicPr>
            <p:cNvPr id="5" name="Picture 4">
              <a:extLst>
                <a:ext uri="{FF2B5EF4-FFF2-40B4-BE49-F238E27FC236}">
                  <a16:creationId xmlns:a16="http://schemas.microsoft.com/office/drawing/2014/main" id="{3DC4A06F-FB9E-4449-9000-5317052D78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563" t="4524" r="6295" b="5476"/>
            <a:stretch/>
          </p:blipFill>
          <p:spPr>
            <a:xfrm>
              <a:off x="5195086" y="1633886"/>
              <a:ext cx="3948914" cy="3058789"/>
            </a:xfrm>
            <a:prstGeom prst="rect">
              <a:avLst/>
            </a:prstGeom>
          </p:spPr>
        </p:pic>
        <p:sp>
          <p:nvSpPr>
            <p:cNvPr id="6" name="TextBox 5">
              <a:extLst>
                <a:ext uri="{FF2B5EF4-FFF2-40B4-BE49-F238E27FC236}">
                  <a16:creationId xmlns:a16="http://schemas.microsoft.com/office/drawing/2014/main" id="{5E99217F-926D-409C-86DF-49344F662D90}"/>
                </a:ext>
              </a:extLst>
            </p:cNvPr>
            <p:cNvSpPr txBox="1"/>
            <p:nvPr/>
          </p:nvSpPr>
          <p:spPr>
            <a:xfrm>
              <a:off x="7258555" y="4477231"/>
              <a:ext cx="1885445" cy="215444"/>
            </a:xfrm>
            <a:prstGeom prst="rect">
              <a:avLst/>
            </a:prstGeom>
            <a:noFill/>
          </p:spPr>
          <p:txBody>
            <a:bodyPr wrap="square" rtlCol="0">
              <a:spAutoFit/>
            </a:bodyPr>
            <a:lstStyle/>
            <a:p>
              <a:r>
                <a:rPr lang="en-US" sz="800" dirty="0">
                  <a:solidFill>
                    <a:schemeClr val="bg1"/>
                  </a:solidFill>
                </a:rPr>
                <a:t>Photo: courtesy Peoria Public Library</a:t>
              </a:r>
            </a:p>
          </p:txBody>
        </p:sp>
      </p:grpSp>
    </p:spTree>
    <p:extLst>
      <p:ext uri="{BB962C8B-B14F-4D97-AF65-F5344CB8AC3E}">
        <p14:creationId xmlns:p14="http://schemas.microsoft.com/office/powerpoint/2010/main" val="61521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886AAE-0611-4D67-924A-023B76A303A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6A2F8B91-22FC-49AE-9890-174694E44C60}"/>
              </a:ext>
            </a:extLst>
          </p:cNvPr>
          <p:cNvSpPr>
            <a:spLocks noGrp="1"/>
          </p:cNvSpPr>
          <p:nvPr>
            <p:ph type="body" sz="quarter" idx="12"/>
          </p:nvPr>
        </p:nvSpPr>
        <p:spPr/>
        <p:txBody>
          <a:bodyPr/>
          <a:lstStyle/>
          <a:p>
            <a:endParaRPr lang="en-US"/>
          </a:p>
        </p:txBody>
      </p:sp>
      <p:pic>
        <p:nvPicPr>
          <p:cNvPr id="4" name="Picture 3">
            <a:extLst>
              <a:ext uri="{FF2B5EF4-FFF2-40B4-BE49-F238E27FC236}">
                <a16:creationId xmlns:a16="http://schemas.microsoft.com/office/drawing/2014/main" id="{52DC9884-03FA-4AEB-81C4-959A16CBB8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053"/>
            <a:ext cx="9144000" cy="5143500"/>
          </a:xfrm>
          <a:prstGeom prst="rect">
            <a:avLst/>
          </a:prstGeom>
        </p:spPr>
      </p:pic>
      <p:sp>
        <p:nvSpPr>
          <p:cNvPr id="5" name="TextBox 4">
            <a:extLst>
              <a:ext uri="{FF2B5EF4-FFF2-40B4-BE49-F238E27FC236}">
                <a16:creationId xmlns:a16="http://schemas.microsoft.com/office/drawing/2014/main" id="{B36A6F63-DB2F-4949-8329-2AA63A8FC22D}"/>
              </a:ext>
            </a:extLst>
          </p:cNvPr>
          <p:cNvSpPr txBox="1"/>
          <p:nvPr/>
        </p:nvSpPr>
        <p:spPr>
          <a:xfrm>
            <a:off x="5435505" y="3043332"/>
            <a:ext cx="3685215" cy="1754326"/>
          </a:xfrm>
          <a:prstGeom prst="rect">
            <a:avLst/>
          </a:prstGeom>
          <a:solidFill>
            <a:schemeClr val="tx1">
              <a:alpha val="50000"/>
            </a:schemeClr>
          </a:solidFill>
        </p:spPr>
        <p:txBody>
          <a:bodyPr wrap="square" rtlCol="0">
            <a:spAutoFit/>
          </a:bodyPr>
          <a:lstStyle/>
          <a:p>
            <a:r>
              <a:rPr lang="en-US" dirty="0">
                <a:solidFill>
                  <a:schemeClr val="bg1"/>
                </a:solidFill>
              </a:rPr>
              <a:t>Peoria Public Library</a:t>
            </a:r>
          </a:p>
          <a:p>
            <a:r>
              <a:rPr lang="en-US" i="1" dirty="0">
                <a:solidFill>
                  <a:schemeClr val="bg1"/>
                </a:solidFill>
              </a:rPr>
              <a:t>Overdose Rescue Kit</a:t>
            </a:r>
            <a:endParaRPr lang="en-US" dirty="0">
              <a:solidFill>
                <a:schemeClr val="bg1"/>
              </a:solidFill>
            </a:endParaRPr>
          </a:p>
          <a:p>
            <a:endParaRPr lang="en-US" dirty="0"/>
          </a:p>
          <a:p>
            <a:r>
              <a:rPr lang="en-US" dirty="0">
                <a:solidFill>
                  <a:schemeClr val="bg1"/>
                </a:solidFill>
              </a:rPr>
              <a:t>Includes Narcan, instructions for use and information for more help.</a:t>
            </a:r>
          </a:p>
          <a:p>
            <a:r>
              <a:rPr lang="en-US" dirty="0">
                <a:solidFill>
                  <a:schemeClr val="bg1"/>
                </a:solidFill>
              </a:rPr>
              <a:t> </a:t>
            </a:r>
          </a:p>
        </p:txBody>
      </p:sp>
      <p:sp>
        <p:nvSpPr>
          <p:cNvPr id="6" name="TextBox 5">
            <a:extLst>
              <a:ext uri="{FF2B5EF4-FFF2-40B4-BE49-F238E27FC236}">
                <a16:creationId xmlns:a16="http://schemas.microsoft.com/office/drawing/2014/main" id="{CD6115E7-85AF-4282-BBCA-029E903E84E0}"/>
              </a:ext>
            </a:extLst>
          </p:cNvPr>
          <p:cNvSpPr txBox="1"/>
          <p:nvPr/>
        </p:nvSpPr>
        <p:spPr>
          <a:xfrm>
            <a:off x="7238332" y="4582214"/>
            <a:ext cx="1882388" cy="215444"/>
          </a:xfrm>
          <a:prstGeom prst="rect">
            <a:avLst/>
          </a:prstGeom>
          <a:noFill/>
        </p:spPr>
        <p:txBody>
          <a:bodyPr wrap="square" rtlCol="0">
            <a:spAutoFit/>
          </a:bodyPr>
          <a:lstStyle/>
          <a:p>
            <a:r>
              <a:rPr lang="en-US" sz="800" dirty="0">
                <a:solidFill>
                  <a:schemeClr val="bg1"/>
                </a:solidFill>
              </a:rPr>
              <a:t>Photo courtesy: Peoria Public Library</a:t>
            </a:r>
          </a:p>
        </p:txBody>
      </p:sp>
    </p:spTree>
    <p:extLst>
      <p:ext uri="{BB962C8B-B14F-4D97-AF65-F5344CB8AC3E}">
        <p14:creationId xmlns:p14="http://schemas.microsoft.com/office/powerpoint/2010/main" val="308934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2E4C1-1209-4163-AA03-9BD9853237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9981"/>
          <a:stretch/>
        </p:blipFill>
        <p:spPr>
          <a:xfrm>
            <a:off x="498367" y="-26586"/>
            <a:ext cx="8292923" cy="5170086"/>
          </a:xfrm>
          <a:prstGeom prst="rect">
            <a:avLst/>
          </a:prstGeom>
        </p:spPr>
      </p:pic>
      <p:sp>
        <p:nvSpPr>
          <p:cNvPr id="5" name="TextBox 4">
            <a:extLst>
              <a:ext uri="{FF2B5EF4-FFF2-40B4-BE49-F238E27FC236}">
                <a16:creationId xmlns:a16="http://schemas.microsoft.com/office/drawing/2014/main" id="{46424772-0753-41C3-AC53-58D2870898C0}"/>
              </a:ext>
            </a:extLst>
          </p:cNvPr>
          <p:cNvSpPr txBox="1"/>
          <p:nvPr/>
        </p:nvSpPr>
        <p:spPr>
          <a:xfrm>
            <a:off x="5106075" y="3543062"/>
            <a:ext cx="3685215" cy="1600438"/>
          </a:xfrm>
          <a:prstGeom prst="rect">
            <a:avLst/>
          </a:prstGeom>
          <a:solidFill>
            <a:schemeClr val="tx1">
              <a:alpha val="50000"/>
            </a:schemeClr>
          </a:solidFill>
        </p:spPr>
        <p:txBody>
          <a:bodyPr wrap="square" rtlCol="0">
            <a:spAutoFit/>
          </a:bodyPr>
          <a:lstStyle/>
          <a:p>
            <a:r>
              <a:rPr lang="en-US" sz="1600" dirty="0">
                <a:solidFill>
                  <a:schemeClr val="bg1"/>
                </a:solidFill>
              </a:rPr>
              <a:t>Salt Lake County Library System</a:t>
            </a:r>
          </a:p>
          <a:p>
            <a:r>
              <a:rPr lang="en-US" sz="1600" i="1" dirty="0">
                <a:solidFill>
                  <a:schemeClr val="bg1"/>
                </a:solidFill>
              </a:rPr>
              <a:t>Use Only As Directed</a:t>
            </a:r>
            <a:r>
              <a:rPr lang="en-US" sz="1600" dirty="0">
                <a:solidFill>
                  <a:schemeClr val="bg1"/>
                </a:solidFill>
              </a:rPr>
              <a:t>, public awareness campaign.</a:t>
            </a:r>
          </a:p>
          <a:p>
            <a:endParaRPr lang="en-US" dirty="0"/>
          </a:p>
          <a:p>
            <a:pPr algn="ctr"/>
            <a:r>
              <a:rPr lang="en-US" sz="1600" dirty="0">
                <a:solidFill>
                  <a:schemeClr val="bg1"/>
                </a:solidFill>
              </a:rPr>
              <a:t>“Opioids like these can cause physical dependency in just 7 days.”</a:t>
            </a:r>
          </a:p>
        </p:txBody>
      </p:sp>
      <p:sp>
        <p:nvSpPr>
          <p:cNvPr id="6" name="TextBox 5">
            <a:extLst>
              <a:ext uri="{FF2B5EF4-FFF2-40B4-BE49-F238E27FC236}">
                <a16:creationId xmlns:a16="http://schemas.microsoft.com/office/drawing/2014/main" id="{37FB30A2-AE61-476E-809A-F663835953BE}"/>
              </a:ext>
            </a:extLst>
          </p:cNvPr>
          <p:cNvSpPr txBox="1"/>
          <p:nvPr/>
        </p:nvSpPr>
        <p:spPr>
          <a:xfrm>
            <a:off x="2791753" y="4928056"/>
            <a:ext cx="2233402" cy="215444"/>
          </a:xfrm>
          <a:prstGeom prst="rect">
            <a:avLst/>
          </a:prstGeom>
          <a:noFill/>
        </p:spPr>
        <p:txBody>
          <a:bodyPr wrap="square" rtlCol="0">
            <a:spAutoFit/>
          </a:bodyPr>
          <a:lstStyle/>
          <a:p>
            <a:r>
              <a:rPr lang="en-US" sz="800" dirty="0">
                <a:solidFill>
                  <a:schemeClr val="bg1"/>
                </a:solidFill>
              </a:rPr>
              <a:t>Photo courtesy: Salt County Library System</a:t>
            </a:r>
          </a:p>
        </p:txBody>
      </p:sp>
    </p:spTree>
    <p:extLst>
      <p:ext uri="{BB962C8B-B14F-4D97-AF65-F5344CB8AC3E}">
        <p14:creationId xmlns:p14="http://schemas.microsoft.com/office/powerpoint/2010/main" val="385067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273F56-3B22-40A4-8A4B-93B9B20337D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A6748336-4EBA-4030-B1B7-5EE81F000C81}"/>
              </a:ext>
            </a:extLst>
          </p:cNvPr>
          <p:cNvSpPr>
            <a:spLocks noGrp="1"/>
          </p:cNvSpPr>
          <p:nvPr>
            <p:ph type="body" sz="quarter" idx="12"/>
          </p:nvPr>
        </p:nvSpPr>
        <p:spPr/>
        <p:txBody>
          <a:bodyPr/>
          <a:lstStyle/>
          <a:p>
            <a:endParaRPr lang="en-US"/>
          </a:p>
        </p:txBody>
      </p:sp>
      <p:pic>
        <p:nvPicPr>
          <p:cNvPr id="5" name="Picture 4" descr="A picture containing colorful, road, orange&#10;&#10;Description automatically generated">
            <a:extLst>
              <a:ext uri="{FF2B5EF4-FFF2-40B4-BE49-F238E27FC236}">
                <a16:creationId xmlns:a16="http://schemas.microsoft.com/office/drawing/2014/main" id="{29A677A5-7200-4A8F-998D-60F47B9325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5000"/>
          <a:stretch/>
        </p:blipFill>
        <p:spPr>
          <a:xfrm>
            <a:off x="0" y="1"/>
            <a:ext cx="9144000" cy="5143500"/>
          </a:xfrm>
          <a:prstGeom prst="rect">
            <a:avLst/>
          </a:prstGeom>
        </p:spPr>
      </p:pic>
      <p:sp>
        <p:nvSpPr>
          <p:cNvPr id="6" name="TextBox 5">
            <a:extLst>
              <a:ext uri="{FF2B5EF4-FFF2-40B4-BE49-F238E27FC236}">
                <a16:creationId xmlns:a16="http://schemas.microsoft.com/office/drawing/2014/main" id="{1AD18496-7FDF-4E19-93E5-920944F32854}"/>
              </a:ext>
            </a:extLst>
          </p:cNvPr>
          <p:cNvSpPr txBox="1"/>
          <p:nvPr/>
        </p:nvSpPr>
        <p:spPr>
          <a:xfrm>
            <a:off x="5241851" y="2933128"/>
            <a:ext cx="3878869" cy="1846659"/>
          </a:xfrm>
          <a:prstGeom prst="rect">
            <a:avLst/>
          </a:prstGeom>
          <a:solidFill>
            <a:schemeClr val="tx1">
              <a:alpha val="76000"/>
            </a:schemeClr>
          </a:solidFill>
        </p:spPr>
        <p:txBody>
          <a:bodyPr wrap="square" rtlCol="0">
            <a:spAutoFit/>
          </a:bodyPr>
          <a:lstStyle/>
          <a:p>
            <a:r>
              <a:rPr lang="en-US" sz="1600" b="1" dirty="0">
                <a:solidFill>
                  <a:schemeClr val="bg1"/>
                </a:solidFill>
              </a:rPr>
              <a:t>Salt Lake County Library System</a:t>
            </a:r>
          </a:p>
          <a:p>
            <a:r>
              <a:rPr lang="en-US" sz="1600" b="1" i="1" dirty="0">
                <a:solidFill>
                  <a:schemeClr val="bg1"/>
                </a:solidFill>
              </a:rPr>
              <a:t>Use Only As Directed</a:t>
            </a:r>
            <a:r>
              <a:rPr lang="en-US" sz="1600" b="1" dirty="0">
                <a:solidFill>
                  <a:schemeClr val="bg1"/>
                </a:solidFill>
              </a:rPr>
              <a:t>, public awareness campaign.</a:t>
            </a:r>
          </a:p>
          <a:p>
            <a:endParaRPr lang="en-US" b="1" dirty="0"/>
          </a:p>
          <a:p>
            <a:pPr algn="ctr"/>
            <a:r>
              <a:rPr lang="en-US" sz="1600" b="1" dirty="0">
                <a:solidFill>
                  <a:schemeClr val="bg1"/>
                </a:solidFill>
              </a:rPr>
              <a:t>7,000 opioid prescriptions are written everyday in Utah</a:t>
            </a:r>
          </a:p>
          <a:p>
            <a:pPr algn="ctr"/>
            <a:endParaRPr lang="en-US" sz="1600" dirty="0">
              <a:solidFill>
                <a:schemeClr val="bg1"/>
              </a:solidFill>
            </a:endParaRPr>
          </a:p>
        </p:txBody>
      </p:sp>
      <p:sp>
        <p:nvSpPr>
          <p:cNvPr id="7" name="TextBox 6">
            <a:extLst>
              <a:ext uri="{FF2B5EF4-FFF2-40B4-BE49-F238E27FC236}">
                <a16:creationId xmlns:a16="http://schemas.microsoft.com/office/drawing/2014/main" id="{EFDE3360-B6D6-4BA4-9ECE-940E3E95431A}"/>
              </a:ext>
            </a:extLst>
          </p:cNvPr>
          <p:cNvSpPr txBox="1"/>
          <p:nvPr/>
        </p:nvSpPr>
        <p:spPr>
          <a:xfrm>
            <a:off x="6729984" y="4564343"/>
            <a:ext cx="2543072" cy="215444"/>
          </a:xfrm>
          <a:prstGeom prst="rect">
            <a:avLst/>
          </a:prstGeom>
          <a:noFill/>
        </p:spPr>
        <p:txBody>
          <a:bodyPr wrap="square" rtlCol="0">
            <a:spAutoFit/>
          </a:bodyPr>
          <a:lstStyle/>
          <a:p>
            <a:r>
              <a:rPr lang="en-US" sz="800" dirty="0">
                <a:solidFill>
                  <a:schemeClr val="bg1"/>
                </a:solidFill>
              </a:rPr>
              <a:t>Photo courtesy: Salt Lake County Library System</a:t>
            </a:r>
          </a:p>
        </p:txBody>
      </p:sp>
    </p:spTree>
    <p:extLst>
      <p:ext uri="{BB962C8B-B14F-4D97-AF65-F5344CB8AC3E}">
        <p14:creationId xmlns:p14="http://schemas.microsoft.com/office/powerpoint/2010/main" val="271585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BC4745E6-59A1-46F9-9BB6-33DED9E7AB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754" r="13710"/>
          <a:stretch/>
        </p:blipFill>
        <p:spPr>
          <a:xfrm>
            <a:off x="736375" y="0"/>
            <a:ext cx="3689968" cy="5145521"/>
          </a:xfrm>
          <a:prstGeom prst="rect">
            <a:avLst/>
          </a:prstGeom>
        </p:spPr>
      </p:pic>
      <p:pic>
        <p:nvPicPr>
          <p:cNvPr id="7" name="Picture 6" descr="A person standing next to a sink&#10;&#10;Description automatically generated">
            <a:extLst>
              <a:ext uri="{FF2B5EF4-FFF2-40B4-BE49-F238E27FC236}">
                <a16:creationId xmlns:a16="http://schemas.microsoft.com/office/drawing/2014/main" id="{06C1BF90-FC44-406B-ABC1-9C0F99BED0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7551" r="13156"/>
          <a:stretch/>
        </p:blipFill>
        <p:spPr>
          <a:xfrm>
            <a:off x="4572000" y="0"/>
            <a:ext cx="3623756" cy="5143500"/>
          </a:xfrm>
          <a:prstGeom prst="rect">
            <a:avLst/>
          </a:prstGeom>
        </p:spPr>
      </p:pic>
      <p:sp>
        <p:nvSpPr>
          <p:cNvPr id="8" name="TextBox 7">
            <a:extLst>
              <a:ext uri="{FF2B5EF4-FFF2-40B4-BE49-F238E27FC236}">
                <a16:creationId xmlns:a16="http://schemas.microsoft.com/office/drawing/2014/main" id="{E3C711BF-F8CF-462F-A518-12AF14503372}"/>
              </a:ext>
            </a:extLst>
          </p:cNvPr>
          <p:cNvSpPr txBox="1"/>
          <p:nvPr/>
        </p:nvSpPr>
        <p:spPr>
          <a:xfrm>
            <a:off x="4572000" y="3575861"/>
            <a:ext cx="3623756" cy="1569660"/>
          </a:xfrm>
          <a:prstGeom prst="rect">
            <a:avLst/>
          </a:prstGeom>
          <a:solidFill>
            <a:schemeClr val="tx1">
              <a:alpha val="50000"/>
            </a:schemeClr>
          </a:solidFill>
        </p:spPr>
        <p:txBody>
          <a:bodyPr wrap="square" rtlCol="0">
            <a:spAutoFit/>
          </a:bodyPr>
          <a:lstStyle/>
          <a:p>
            <a:r>
              <a:rPr lang="en-US" sz="1600" dirty="0">
                <a:solidFill>
                  <a:schemeClr val="bg1"/>
                </a:solidFill>
              </a:rPr>
              <a:t>New Orleans Public Library, “Bystander Training”</a:t>
            </a:r>
          </a:p>
          <a:p>
            <a:endParaRPr lang="en-US" sz="1600" dirty="0">
              <a:solidFill>
                <a:schemeClr val="bg1"/>
              </a:solidFill>
            </a:endParaRPr>
          </a:p>
          <a:p>
            <a:r>
              <a:rPr lang="en-US" sz="1600" dirty="0">
                <a:solidFill>
                  <a:schemeClr val="bg1"/>
                </a:solidFill>
              </a:rPr>
              <a:t>Provides first aid training, including an opportunity to practice administering naloxone.</a:t>
            </a:r>
          </a:p>
        </p:txBody>
      </p:sp>
      <p:sp>
        <p:nvSpPr>
          <p:cNvPr id="9" name="TextBox 8">
            <a:extLst>
              <a:ext uri="{FF2B5EF4-FFF2-40B4-BE49-F238E27FC236}">
                <a16:creationId xmlns:a16="http://schemas.microsoft.com/office/drawing/2014/main" id="{857A1F78-467D-4236-80F5-0E34E5D57629}"/>
              </a:ext>
            </a:extLst>
          </p:cNvPr>
          <p:cNvSpPr txBox="1"/>
          <p:nvPr/>
        </p:nvSpPr>
        <p:spPr>
          <a:xfrm>
            <a:off x="736375" y="4906968"/>
            <a:ext cx="2233402" cy="215444"/>
          </a:xfrm>
          <a:prstGeom prst="rect">
            <a:avLst/>
          </a:prstGeom>
          <a:noFill/>
        </p:spPr>
        <p:txBody>
          <a:bodyPr wrap="square" rtlCol="0">
            <a:spAutoFit/>
          </a:bodyPr>
          <a:lstStyle/>
          <a:p>
            <a:r>
              <a:rPr lang="en-US" sz="800" dirty="0">
                <a:solidFill>
                  <a:schemeClr val="bg1"/>
                </a:solidFill>
              </a:rPr>
              <a:t>Photos courtesy: New Orleans Public Library</a:t>
            </a:r>
          </a:p>
        </p:txBody>
      </p:sp>
    </p:spTree>
    <p:extLst>
      <p:ext uri="{BB962C8B-B14F-4D97-AF65-F5344CB8AC3E}">
        <p14:creationId xmlns:p14="http://schemas.microsoft.com/office/powerpoint/2010/main" val="389737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65A4EC-C1E8-42E9-B381-218C7CCA3DA5}"/>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5543786F-1F78-46AC-B774-C934FF93FB28}"/>
              </a:ext>
            </a:extLst>
          </p:cNvPr>
          <p:cNvSpPr>
            <a:spLocks noGrp="1"/>
          </p:cNvSpPr>
          <p:nvPr>
            <p:ph type="body" sz="quarter" idx="12"/>
          </p:nvPr>
        </p:nvSpPr>
        <p:spPr/>
        <p:txBody>
          <a:bodyPr/>
          <a:lstStyle/>
          <a:p>
            <a:endParaRPr lang="en-US"/>
          </a:p>
        </p:txBody>
      </p:sp>
      <p:pic>
        <p:nvPicPr>
          <p:cNvPr id="5" name="Picture 4" descr="A person sitting on a sidewalk&#10;&#10;Description automatically generated">
            <a:extLst>
              <a:ext uri="{FF2B5EF4-FFF2-40B4-BE49-F238E27FC236}">
                <a16:creationId xmlns:a16="http://schemas.microsoft.com/office/drawing/2014/main" id="{3CCB7899-8943-4505-A014-611B0F9CCD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568" y="-314409"/>
            <a:ext cx="8186864" cy="5457909"/>
          </a:xfrm>
          <a:prstGeom prst="rect">
            <a:avLst/>
          </a:prstGeom>
        </p:spPr>
      </p:pic>
      <p:sp>
        <p:nvSpPr>
          <p:cNvPr id="6" name="TextBox 5">
            <a:extLst>
              <a:ext uri="{FF2B5EF4-FFF2-40B4-BE49-F238E27FC236}">
                <a16:creationId xmlns:a16="http://schemas.microsoft.com/office/drawing/2014/main" id="{B0BA86ED-7A87-4A01-A09F-D02455B71DD7}"/>
              </a:ext>
            </a:extLst>
          </p:cNvPr>
          <p:cNvSpPr txBox="1"/>
          <p:nvPr/>
        </p:nvSpPr>
        <p:spPr>
          <a:xfrm>
            <a:off x="784929" y="4913463"/>
            <a:ext cx="2233402" cy="215444"/>
          </a:xfrm>
          <a:prstGeom prst="rect">
            <a:avLst/>
          </a:prstGeom>
          <a:noFill/>
        </p:spPr>
        <p:txBody>
          <a:bodyPr wrap="square" rtlCol="0">
            <a:spAutoFit/>
          </a:bodyPr>
          <a:lstStyle/>
          <a:p>
            <a:r>
              <a:rPr lang="en-US" sz="800" dirty="0">
                <a:solidFill>
                  <a:schemeClr val="bg1"/>
                </a:solidFill>
              </a:rPr>
              <a:t>Photo courtesy: Giles Classen</a:t>
            </a:r>
          </a:p>
        </p:txBody>
      </p:sp>
      <p:sp>
        <p:nvSpPr>
          <p:cNvPr id="8" name="TextBox 7">
            <a:extLst>
              <a:ext uri="{FF2B5EF4-FFF2-40B4-BE49-F238E27FC236}">
                <a16:creationId xmlns:a16="http://schemas.microsoft.com/office/drawing/2014/main" id="{66A8BFD4-5E00-4F2A-B1E2-A1122009F2EC}"/>
              </a:ext>
            </a:extLst>
          </p:cNvPr>
          <p:cNvSpPr txBox="1"/>
          <p:nvPr/>
        </p:nvSpPr>
        <p:spPr>
          <a:xfrm>
            <a:off x="5041676" y="2833912"/>
            <a:ext cx="3623756" cy="1815882"/>
          </a:xfrm>
          <a:prstGeom prst="rect">
            <a:avLst/>
          </a:prstGeom>
          <a:solidFill>
            <a:schemeClr val="tx1">
              <a:alpha val="50000"/>
            </a:schemeClr>
          </a:solidFill>
        </p:spPr>
        <p:txBody>
          <a:bodyPr wrap="square" rtlCol="0">
            <a:spAutoFit/>
          </a:bodyPr>
          <a:lstStyle/>
          <a:p>
            <a:r>
              <a:rPr lang="en-US" sz="1600" dirty="0">
                <a:solidFill>
                  <a:schemeClr val="bg1"/>
                </a:solidFill>
              </a:rPr>
              <a:t>Denver Public Library, Community  Resource Program</a:t>
            </a:r>
          </a:p>
          <a:p>
            <a:endParaRPr lang="en-US" sz="1600" dirty="0">
              <a:solidFill>
                <a:schemeClr val="bg1"/>
              </a:solidFill>
            </a:endParaRPr>
          </a:p>
          <a:p>
            <a:r>
              <a:rPr lang="en-US" sz="1600" dirty="0">
                <a:solidFill>
                  <a:schemeClr val="bg1"/>
                </a:solidFill>
              </a:rPr>
              <a:t>Provides access to peer navigators to help community members by providing support and connecting them to public services.</a:t>
            </a:r>
          </a:p>
        </p:txBody>
      </p:sp>
    </p:spTree>
    <p:extLst>
      <p:ext uri="{BB962C8B-B14F-4D97-AF65-F5344CB8AC3E}">
        <p14:creationId xmlns:p14="http://schemas.microsoft.com/office/powerpoint/2010/main" val="97635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89B740-8417-45D9-B27F-458338D63B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161" b="5095"/>
          <a:stretch/>
        </p:blipFill>
        <p:spPr>
          <a:xfrm>
            <a:off x="-1012" y="0"/>
            <a:ext cx="9144000" cy="4678326"/>
          </a:xfrm>
          <a:prstGeom prst="rect">
            <a:avLst/>
          </a:prstGeom>
        </p:spPr>
      </p:pic>
      <p:sp>
        <p:nvSpPr>
          <p:cNvPr id="4" name="Rectangle 3">
            <a:extLst>
              <a:ext uri="{FF2B5EF4-FFF2-40B4-BE49-F238E27FC236}">
                <a16:creationId xmlns:a16="http://schemas.microsoft.com/office/drawing/2014/main" id="{B784F848-AA29-46E2-ACE2-5C5E7ED398B8}"/>
              </a:ext>
            </a:extLst>
          </p:cNvPr>
          <p:cNvSpPr/>
          <p:nvPr/>
        </p:nvSpPr>
        <p:spPr>
          <a:xfrm>
            <a:off x="723013" y="744279"/>
            <a:ext cx="8080745" cy="3517053"/>
          </a:xfrm>
          <a:prstGeom prst="rect">
            <a:avLst/>
          </a:prstGeom>
          <a:solidFill>
            <a:srgbClr val="000000">
              <a:alpha val="70000"/>
            </a:srgbClr>
          </a:solidFill>
        </p:spPr>
        <p:txBody>
          <a:bodyPr wrap="square">
            <a:spAutoFit/>
          </a:bodyPr>
          <a:lstStyle/>
          <a:p>
            <a:pPr>
              <a:lnSpc>
                <a:spcPct val="125000"/>
              </a:lnSpc>
            </a:pPr>
            <a:r>
              <a:rPr lang="en-US" sz="2000" dirty="0">
                <a:solidFill>
                  <a:schemeClr val="bg1"/>
                </a:solidFill>
              </a:rPr>
              <a:t>“I feel that there's been a lot of progress. And </a:t>
            </a:r>
            <a:r>
              <a:rPr lang="en-US" sz="2000" b="1" dirty="0">
                <a:solidFill>
                  <a:schemeClr val="bg1"/>
                </a:solidFill>
              </a:rPr>
              <a:t>for a guy like me</a:t>
            </a:r>
            <a:r>
              <a:rPr lang="en-US" sz="2000" dirty="0">
                <a:solidFill>
                  <a:schemeClr val="bg1"/>
                </a:solidFill>
              </a:rPr>
              <a:t>, who has been to prison, </a:t>
            </a:r>
            <a:r>
              <a:rPr lang="en-US" sz="2000" b="1" dirty="0">
                <a:solidFill>
                  <a:schemeClr val="bg1"/>
                </a:solidFill>
              </a:rPr>
              <a:t>who's suffered</a:t>
            </a:r>
            <a:r>
              <a:rPr lang="en-US" sz="2000" dirty="0">
                <a:solidFill>
                  <a:schemeClr val="bg1"/>
                </a:solidFill>
              </a:rPr>
              <a:t>, struggled with using for a long time, </a:t>
            </a:r>
            <a:r>
              <a:rPr lang="en-US" sz="2000" b="1" dirty="0">
                <a:solidFill>
                  <a:schemeClr val="bg1"/>
                </a:solidFill>
              </a:rPr>
              <a:t>I'm hanging out with librarians</a:t>
            </a:r>
            <a:r>
              <a:rPr lang="en-US" sz="2000" dirty="0">
                <a:solidFill>
                  <a:schemeClr val="bg1"/>
                </a:solidFill>
              </a:rPr>
              <a:t>, the police. I'm still alive. I still know people that use, and I don't use, but I'm still talking to those people…But now, there are people that have historically not liked people like me</a:t>
            </a:r>
            <a:r>
              <a:rPr lang="en-US" sz="2000" b="1" dirty="0">
                <a:solidFill>
                  <a:schemeClr val="bg1"/>
                </a:solidFill>
              </a:rPr>
              <a:t>, treating me like a human, and giving me the opportunity to be a human</a:t>
            </a:r>
            <a:r>
              <a:rPr lang="en-US" sz="2000" dirty="0">
                <a:solidFill>
                  <a:schemeClr val="bg1"/>
                </a:solidFill>
              </a:rPr>
              <a:t>, instead of just a junkie. And that is absolutely phenomenal.”</a:t>
            </a:r>
          </a:p>
          <a:p>
            <a:pPr>
              <a:lnSpc>
                <a:spcPct val="125000"/>
              </a:lnSpc>
            </a:pPr>
            <a:r>
              <a:rPr lang="en-US" sz="2000" dirty="0">
                <a:solidFill>
                  <a:schemeClr val="bg1"/>
                </a:solidFill>
              </a:rPr>
              <a:t>- Community member using the library services</a:t>
            </a:r>
          </a:p>
        </p:txBody>
      </p:sp>
      <p:sp>
        <p:nvSpPr>
          <p:cNvPr id="9" name="TextBox 8">
            <a:extLst>
              <a:ext uri="{FF2B5EF4-FFF2-40B4-BE49-F238E27FC236}">
                <a16:creationId xmlns:a16="http://schemas.microsoft.com/office/drawing/2014/main" id="{2F36C69C-2BAE-4442-A2E5-13845A0CC846}"/>
              </a:ext>
            </a:extLst>
          </p:cNvPr>
          <p:cNvSpPr txBox="1"/>
          <p:nvPr/>
        </p:nvSpPr>
        <p:spPr>
          <a:xfrm>
            <a:off x="7101537" y="4425937"/>
            <a:ext cx="2041451" cy="215444"/>
          </a:xfrm>
          <a:prstGeom prst="rect">
            <a:avLst/>
          </a:prstGeom>
          <a:noFill/>
        </p:spPr>
        <p:txBody>
          <a:bodyPr wrap="square" rtlCol="0">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Image</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Emilian </a:t>
            </a:r>
            <a:r>
              <a:rPr lang="en-US" sz="800" dirty="0" err="1">
                <a:solidFill>
                  <a:schemeClr val="bg1"/>
                </a:solidFill>
                <a:hlinkClick r:id="rId5">
                  <a:extLst>
                    <a:ext uri="{A12FA001-AC4F-418D-AE19-62706E023703}">
                      <ahyp:hlinkClr xmlns:ahyp="http://schemas.microsoft.com/office/drawing/2018/hyperlinkcolor" val="tx"/>
                    </a:ext>
                  </a:extLst>
                </a:hlinkClick>
              </a:rPr>
              <a:t>Danaila</a:t>
            </a:r>
            <a:r>
              <a:rPr lang="en-US" sz="800" dirty="0">
                <a:solidFill>
                  <a:schemeClr val="bg1"/>
                </a:solidFill>
              </a:rPr>
              <a:t> from </a:t>
            </a:r>
            <a:r>
              <a:rPr lang="en-US" sz="800" dirty="0" err="1">
                <a:solidFill>
                  <a:schemeClr val="bg1"/>
                </a:solidFill>
                <a:hlinkClick r:id="rId6">
                  <a:extLst>
                    <a:ext uri="{A12FA001-AC4F-418D-AE19-62706E023703}">
                      <ahyp:hlinkClr xmlns:ahyp="http://schemas.microsoft.com/office/drawing/2018/hyperlinkcolor" val="tx"/>
                    </a:ext>
                  </a:extLst>
                </a:hlinkClick>
              </a:rPr>
              <a:t>Pixabay</a:t>
            </a:r>
            <a:endParaRPr lang="en-US" sz="800" dirty="0">
              <a:solidFill>
                <a:schemeClr val="bg1"/>
              </a:solidFill>
            </a:endParaRPr>
          </a:p>
        </p:txBody>
      </p:sp>
    </p:spTree>
    <p:extLst>
      <p:ext uri="{BB962C8B-B14F-4D97-AF65-F5344CB8AC3E}">
        <p14:creationId xmlns:p14="http://schemas.microsoft.com/office/powerpoint/2010/main" val="215800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EEB075-8C83-48C0-A315-B5FCFDF4CD16}"/>
              </a:ext>
            </a:extLst>
          </p:cNvPr>
          <p:cNvSpPr>
            <a:spLocks noGrp="1"/>
          </p:cNvSpPr>
          <p:nvPr>
            <p:ph type="body" sz="quarter" idx="13"/>
          </p:nvPr>
        </p:nvSpPr>
        <p:spPr/>
        <p:txBody>
          <a:bodyPr/>
          <a:lstStyle/>
          <a:p>
            <a:r>
              <a:rPr lang="en-US" dirty="0"/>
              <a:t>Types of partners</a:t>
            </a:r>
          </a:p>
        </p:txBody>
      </p:sp>
      <p:graphicFrame>
        <p:nvGraphicFramePr>
          <p:cNvPr id="5" name="Diagram 4">
            <a:extLst>
              <a:ext uri="{FF2B5EF4-FFF2-40B4-BE49-F238E27FC236}">
                <a16:creationId xmlns:a16="http://schemas.microsoft.com/office/drawing/2014/main" id="{12118702-781F-4DF7-93CB-6FDA44E641FE}"/>
              </a:ext>
            </a:extLst>
          </p:cNvPr>
          <p:cNvGraphicFramePr/>
          <p:nvPr>
            <p:extLst>
              <p:ext uri="{D42A27DB-BD31-4B8C-83A1-F6EECF244321}">
                <p14:modId xmlns:p14="http://schemas.microsoft.com/office/powerpoint/2010/main" val="4178168257"/>
              </p:ext>
            </p:extLst>
          </p:nvPr>
        </p:nvGraphicFramePr>
        <p:xfrm>
          <a:off x="352426" y="1253777"/>
          <a:ext cx="6792653" cy="3132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4023C24-15AD-4920-B564-6C7560E78867}"/>
              </a:ext>
            </a:extLst>
          </p:cNvPr>
          <p:cNvPicPr>
            <a:picLocks noChangeAspect="1"/>
          </p:cNvPicPr>
          <p:nvPr/>
        </p:nvPicPr>
        <p:blipFill>
          <a:blip r:embed="rId8"/>
          <a:stretch>
            <a:fillRect/>
          </a:stretch>
        </p:blipFill>
        <p:spPr>
          <a:xfrm>
            <a:off x="6769652" y="2478648"/>
            <a:ext cx="2278656" cy="2131646"/>
          </a:xfrm>
          <a:prstGeom prst="rect">
            <a:avLst/>
          </a:prstGeom>
        </p:spPr>
      </p:pic>
    </p:spTree>
    <p:extLst>
      <p:ext uri="{BB962C8B-B14F-4D97-AF65-F5344CB8AC3E}">
        <p14:creationId xmlns:p14="http://schemas.microsoft.com/office/powerpoint/2010/main" val="308491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F1341C-0C45-44D5-9A22-C7B3714AA361}"/>
              </a:ext>
            </a:extLst>
          </p:cNvPr>
          <p:cNvPicPr>
            <a:picLocks noChangeAspect="1"/>
          </p:cNvPicPr>
          <p:nvPr/>
        </p:nvPicPr>
        <p:blipFill>
          <a:blip r:embed="rId3"/>
          <a:stretch>
            <a:fillRect/>
          </a:stretch>
        </p:blipFill>
        <p:spPr>
          <a:xfrm>
            <a:off x="0" y="-1387345"/>
            <a:ext cx="9144000" cy="6089389"/>
          </a:xfrm>
          <a:prstGeom prst="rect">
            <a:avLst/>
          </a:prstGeom>
        </p:spPr>
      </p:pic>
      <p:sp>
        <p:nvSpPr>
          <p:cNvPr id="5" name="Text Placeholder 4">
            <a:extLst>
              <a:ext uri="{FF2B5EF4-FFF2-40B4-BE49-F238E27FC236}">
                <a16:creationId xmlns:a16="http://schemas.microsoft.com/office/drawing/2014/main" id="{D539642F-0289-4B9B-BDE7-2062E3D5CDBA}"/>
              </a:ext>
            </a:extLst>
          </p:cNvPr>
          <p:cNvSpPr>
            <a:spLocks noGrp="1"/>
          </p:cNvSpPr>
          <p:nvPr>
            <p:ph type="body" sz="quarter" idx="12"/>
          </p:nvPr>
        </p:nvSpPr>
        <p:spPr>
          <a:xfrm>
            <a:off x="1233376" y="710769"/>
            <a:ext cx="7910623" cy="3348074"/>
          </a:xfrm>
          <a:solidFill>
            <a:schemeClr val="accent3">
              <a:lumMod val="40000"/>
              <a:lumOff val="60000"/>
              <a:alpha val="72000"/>
            </a:schemeClr>
          </a:solidFill>
        </p:spPr>
        <p:txBody>
          <a:bodyPr/>
          <a:lstStyle/>
          <a:p>
            <a:pPr marL="0" indent="0">
              <a:buNone/>
            </a:pPr>
            <a:r>
              <a:rPr lang="en-US" b="1" dirty="0"/>
              <a:t>“We're so grateful to libraries for their willingness to do this because it is sensitive messaging. We understand that…culturally it has got a lot of stigma associated with it and a lot of misinformation and that can be delicate thing. But their willingness to address that, and to become ambassadors, and to help eliminate some of that misinformation is a huge benefit to the community as a whole.” </a:t>
            </a:r>
          </a:p>
          <a:p>
            <a:pPr marL="0" indent="0">
              <a:buNone/>
            </a:pPr>
            <a:r>
              <a:rPr lang="en-US" sz="2000" b="1" dirty="0"/>
              <a:t>- Community Partner</a:t>
            </a:r>
          </a:p>
        </p:txBody>
      </p:sp>
      <p:sp>
        <p:nvSpPr>
          <p:cNvPr id="8" name="TextBox 7">
            <a:extLst>
              <a:ext uri="{FF2B5EF4-FFF2-40B4-BE49-F238E27FC236}">
                <a16:creationId xmlns:a16="http://schemas.microsoft.com/office/drawing/2014/main" id="{64E9E8B0-6EF7-4370-9B52-9CF1DCF1C267}"/>
              </a:ext>
            </a:extLst>
          </p:cNvPr>
          <p:cNvSpPr txBox="1"/>
          <p:nvPr/>
        </p:nvSpPr>
        <p:spPr>
          <a:xfrm>
            <a:off x="7226710" y="4424516"/>
            <a:ext cx="1917290" cy="230832"/>
          </a:xfrm>
          <a:prstGeom prst="rect">
            <a:avLst/>
          </a:prstGeom>
          <a:noFill/>
        </p:spPr>
        <p:txBody>
          <a:bodyPr wrap="square" rtlCol="0">
            <a:spAutoFit/>
          </a:bodyPr>
          <a:lstStyle/>
          <a:p>
            <a:r>
              <a:rPr lang="en-US" sz="900" dirty="0">
                <a:solidFill>
                  <a:schemeClr val="bg1"/>
                </a:solidFill>
                <a:hlinkClick r:id="rId4">
                  <a:extLst>
                    <a:ext uri="{A12FA001-AC4F-418D-AE19-62706E023703}">
                      <ahyp:hlinkClr xmlns:ahyp="http://schemas.microsoft.com/office/drawing/2018/hyperlinkcolor" val="tx"/>
                    </a:ext>
                  </a:extLst>
                </a:hlinkClick>
              </a:rPr>
              <a:t>Image</a:t>
            </a:r>
            <a:r>
              <a:rPr lang="en-US" sz="900" dirty="0">
                <a:solidFill>
                  <a:schemeClr val="bg1"/>
                </a:solidFill>
              </a:rPr>
              <a:t> by </a:t>
            </a:r>
            <a:r>
              <a:rPr lang="en-US" sz="900" dirty="0">
                <a:solidFill>
                  <a:schemeClr val="bg1"/>
                </a:solidFill>
                <a:hlinkClick r:id="rId5">
                  <a:extLst>
                    <a:ext uri="{A12FA001-AC4F-418D-AE19-62706E023703}">
                      <ahyp:hlinkClr xmlns:ahyp="http://schemas.microsoft.com/office/drawing/2018/hyperlinkcolor" val="tx"/>
                    </a:ext>
                  </a:extLst>
                </a:hlinkClick>
              </a:rPr>
              <a:t>Chris Wolf</a:t>
            </a:r>
            <a:r>
              <a:rPr lang="en-US" sz="900" dirty="0">
                <a:solidFill>
                  <a:schemeClr val="bg1"/>
                </a:solidFill>
              </a:rPr>
              <a:t> / </a:t>
            </a:r>
            <a:r>
              <a:rPr lang="en-US" sz="900" dirty="0" err="1">
                <a:solidFill>
                  <a:schemeClr val="bg1"/>
                </a:solidFill>
                <a:hlinkClick r:id="rId6">
                  <a:extLst>
                    <a:ext uri="{A12FA001-AC4F-418D-AE19-62706E023703}">
                      <ahyp:hlinkClr xmlns:ahyp="http://schemas.microsoft.com/office/drawing/2018/hyperlinkcolor" val="tx"/>
                    </a:ext>
                  </a:extLst>
                </a:hlinkClick>
              </a:rPr>
              <a:t>Pixabay</a:t>
            </a:r>
            <a:endParaRPr lang="en-US" sz="900" dirty="0">
              <a:solidFill>
                <a:schemeClr val="bg1"/>
              </a:solidFill>
            </a:endParaRPr>
          </a:p>
        </p:txBody>
      </p:sp>
    </p:spTree>
    <p:extLst>
      <p:ext uri="{BB962C8B-B14F-4D97-AF65-F5344CB8AC3E}">
        <p14:creationId xmlns:p14="http://schemas.microsoft.com/office/powerpoint/2010/main" val="97460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E6F87C4A-8178-4293-B0D8-0EEBAD400FBE}"/>
              </a:ext>
            </a:extLst>
          </p:cNvPr>
          <p:cNvPicPr>
            <a:picLocks noChangeAspect="1"/>
          </p:cNvPicPr>
          <p:nvPr/>
        </p:nvPicPr>
        <p:blipFill rotWithShape="1">
          <a:blip r:embed="rId3">
            <a:alphaModFix amt="24000"/>
          </a:blip>
          <a:srcRect t="9592"/>
          <a:stretch/>
        </p:blipFill>
        <p:spPr>
          <a:xfrm>
            <a:off x="-3582" y="-56562"/>
            <a:ext cx="9222996" cy="480091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3E4CDDBF-F05F-4CA6-AD3A-06C5167A61FB}"/>
              </a:ext>
            </a:extLst>
          </p:cNvPr>
          <p:cNvPicPr>
            <a:picLocks noChangeAspect="1"/>
          </p:cNvPicPr>
          <p:nvPr/>
        </p:nvPicPr>
        <p:blipFill rotWithShape="1">
          <a:blip r:embed="rId3"/>
          <a:srcRect t="9592"/>
          <a:stretch/>
        </p:blipFill>
        <p:spPr>
          <a:xfrm>
            <a:off x="9702924" y="1466203"/>
            <a:ext cx="2711988" cy="2642564"/>
          </a:xfrm>
          <a:prstGeom prst="rect">
            <a:avLst/>
          </a:prstGeom>
        </p:spPr>
      </p:pic>
      <p:sp>
        <p:nvSpPr>
          <p:cNvPr id="2" name="Text Placeholder 1">
            <a:extLst>
              <a:ext uri="{FF2B5EF4-FFF2-40B4-BE49-F238E27FC236}">
                <a16:creationId xmlns:a16="http://schemas.microsoft.com/office/drawing/2014/main" id="{B3E6F9E4-7895-4E7F-802E-81E6133B16E9}"/>
              </a:ext>
            </a:extLst>
          </p:cNvPr>
          <p:cNvSpPr>
            <a:spLocks noGrp="1"/>
          </p:cNvSpPr>
          <p:nvPr>
            <p:ph type="body" sz="quarter" idx="13"/>
          </p:nvPr>
        </p:nvSpPr>
        <p:spPr/>
        <p:txBody>
          <a:bodyPr/>
          <a:lstStyle/>
          <a:p>
            <a:r>
              <a:rPr lang="en-US" dirty="0"/>
              <a:t>Implications of COVID-19</a:t>
            </a:r>
          </a:p>
        </p:txBody>
      </p:sp>
      <p:sp>
        <p:nvSpPr>
          <p:cNvPr id="3" name="Text Placeholder 2">
            <a:extLst>
              <a:ext uri="{FF2B5EF4-FFF2-40B4-BE49-F238E27FC236}">
                <a16:creationId xmlns:a16="http://schemas.microsoft.com/office/drawing/2014/main" id="{E64CC663-F026-4E52-9C09-5644080986E5}"/>
              </a:ext>
            </a:extLst>
          </p:cNvPr>
          <p:cNvSpPr>
            <a:spLocks noGrp="1"/>
          </p:cNvSpPr>
          <p:nvPr>
            <p:ph type="body" sz="quarter" idx="12"/>
          </p:nvPr>
        </p:nvSpPr>
        <p:spPr>
          <a:xfrm>
            <a:off x="231058" y="1109296"/>
            <a:ext cx="8281346" cy="3356378"/>
          </a:xfrm>
        </p:spPr>
        <p:txBody>
          <a:bodyPr/>
          <a:lstStyle/>
          <a:p>
            <a:r>
              <a:rPr lang="en-US" dirty="0"/>
              <a:t>In a June 2020 survey, 13% of respondents reported started or increased substance use.</a:t>
            </a:r>
          </a:p>
          <a:p>
            <a:r>
              <a:rPr lang="en-US" dirty="0"/>
              <a:t>Most states experienced increases in rate of overdose deaths during first quarter of 2020 compared with t same period in 2019</a:t>
            </a:r>
          </a:p>
          <a:p>
            <a:pPr lvl="1"/>
            <a:r>
              <a:rPr lang="en-US" dirty="0"/>
              <a:t>7 states (plus the District of Columbia) experiencing increases ranging from 25% to 50% from March 2019 - March 2020</a:t>
            </a:r>
          </a:p>
        </p:txBody>
      </p:sp>
      <p:sp>
        <p:nvSpPr>
          <p:cNvPr id="4" name="Rectangle 3">
            <a:extLst>
              <a:ext uri="{FF2B5EF4-FFF2-40B4-BE49-F238E27FC236}">
                <a16:creationId xmlns:a16="http://schemas.microsoft.com/office/drawing/2014/main" id="{A581E7D7-0120-4544-BB79-FC65CC4E2108}"/>
              </a:ext>
            </a:extLst>
          </p:cNvPr>
          <p:cNvSpPr/>
          <p:nvPr/>
        </p:nvSpPr>
        <p:spPr>
          <a:xfrm>
            <a:off x="3495270" y="4062999"/>
            <a:ext cx="5724144" cy="769441"/>
          </a:xfrm>
          <a:prstGeom prst="rect">
            <a:avLst/>
          </a:prstGeom>
        </p:spPr>
        <p:txBody>
          <a:bodyPr wrap="square">
            <a:spAutoFit/>
          </a:bodyPr>
          <a:lstStyle/>
          <a:p>
            <a:r>
              <a:rPr lang="en-US" sz="1200" dirty="0">
                <a:hlinkClick r:id="rId4"/>
              </a:rPr>
              <a:t>https://www.cdc.gov/mmwr/volumes/69/wr/mm6932a1.htm?s_cid=mm6932a1_w</a:t>
            </a:r>
            <a:r>
              <a:rPr lang="en-US" sz="1200" dirty="0"/>
              <a:t>  </a:t>
            </a:r>
          </a:p>
          <a:p>
            <a:r>
              <a:rPr lang="en-US" sz="1200" dirty="0">
                <a:hlinkClick r:id="rId5"/>
              </a:rPr>
              <a:t>https://jamanetwork.com/channels/health-forum/fullarticle/2772241</a:t>
            </a:r>
            <a:r>
              <a:rPr lang="en-US" sz="1200" dirty="0"/>
              <a:t> </a:t>
            </a:r>
          </a:p>
          <a:p>
            <a:pPr algn="r"/>
            <a:r>
              <a:rPr lang="en-US" sz="800" dirty="0">
                <a:hlinkClick r:id="rId6">
                  <a:extLst>
                    <a:ext uri="{A12FA001-AC4F-418D-AE19-62706E023703}">
                      <ahyp:hlinkClr xmlns:ahyp="http://schemas.microsoft.com/office/drawing/2018/hyperlinkcolor" val="tx"/>
                    </a:ext>
                  </a:extLst>
                </a:hlinkClick>
              </a:rPr>
              <a:t>Photo</a:t>
            </a:r>
            <a:r>
              <a:rPr lang="en-US" sz="800" dirty="0"/>
              <a:t> by </a:t>
            </a:r>
            <a:r>
              <a:rPr lang="en-US" sz="800" dirty="0" err="1">
                <a:hlinkClick r:id="rId7">
                  <a:extLst>
                    <a:ext uri="{A12FA001-AC4F-418D-AE19-62706E023703}">
                      <ahyp:hlinkClr xmlns:ahyp="http://schemas.microsoft.com/office/drawing/2018/hyperlinkcolor" val="tx"/>
                    </a:ext>
                  </a:extLst>
                </a:hlinkClick>
              </a:rPr>
              <a:t>Tumisu</a:t>
            </a:r>
            <a:r>
              <a:rPr lang="en-US" sz="800" dirty="0"/>
              <a:t> is licensed under </a:t>
            </a:r>
            <a:r>
              <a:rPr lang="en-US" sz="800" dirty="0" err="1">
                <a:hlinkClick r:id="rId8">
                  <a:extLst>
                    <a:ext uri="{A12FA001-AC4F-418D-AE19-62706E023703}">
                      <ahyp:hlinkClr xmlns:ahyp="http://schemas.microsoft.com/office/drawing/2018/hyperlinkcolor" val="tx"/>
                    </a:ext>
                  </a:extLst>
                </a:hlinkClick>
              </a:rPr>
              <a:t>Pixabay</a:t>
            </a:r>
            <a:endParaRPr lang="en-US" sz="800" dirty="0"/>
          </a:p>
          <a:p>
            <a:endParaRPr lang="en-US" sz="1200" dirty="0"/>
          </a:p>
        </p:txBody>
      </p:sp>
    </p:spTree>
    <p:extLst>
      <p:ext uri="{BB962C8B-B14F-4D97-AF65-F5344CB8AC3E}">
        <p14:creationId xmlns:p14="http://schemas.microsoft.com/office/powerpoint/2010/main" val="291555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3"/>
          </p:nvPr>
        </p:nvSpPr>
        <p:spPr/>
        <p:txBody>
          <a:bodyPr/>
          <a:lstStyle/>
          <a:p>
            <a:r>
              <a:rPr lang="en-US" dirty="0"/>
              <a:t>Research findings	</a:t>
            </a:r>
          </a:p>
        </p:txBody>
      </p:sp>
      <p:sp>
        <p:nvSpPr>
          <p:cNvPr id="3" name="Text Placeholder 2">
            <a:extLst>
              <a:ext uri="{FF2B5EF4-FFF2-40B4-BE49-F238E27FC236}">
                <a16:creationId xmlns:a16="http://schemas.microsoft.com/office/drawing/2014/main" id="{1A8FC63F-93DC-4052-82D6-FD7F9DC5FB29}"/>
              </a:ext>
            </a:extLst>
          </p:cNvPr>
          <p:cNvSpPr>
            <a:spLocks noGrp="1"/>
          </p:cNvSpPr>
          <p:nvPr>
            <p:ph type="body" sz="quarter" idx="12"/>
          </p:nvPr>
        </p:nvSpPr>
        <p:spPr>
          <a:xfrm>
            <a:off x="268373" y="1088106"/>
            <a:ext cx="8439148" cy="3356378"/>
          </a:xfrm>
        </p:spPr>
        <p:txBody>
          <a:bodyPr/>
          <a:lstStyle/>
          <a:p>
            <a:r>
              <a:rPr lang="en-US" sz="2000" dirty="0"/>
              <a:t>Ease of the partnership activities. </a:t>
            </a:r>
            <a:br>
              <a:rPr lang="en-US" sz="2000" dirty="0"/>
            </a:br>
            <a:r>
              <a:rPr lang="en-US" sz="2000" dirty="0"/>
              <a:t>There were few challenges and the </a:t>
            </a:r>
            <a:br>
              <a:rPr lang="en-US" sz="2000" dirty="0"/>
            </a:br>
            <a:r>
              <a:rPr lang="en-US" sz="2000" dirty="0"/>
              <a:t>organizations reported that they </a:t>
            </a:r>
            <a:br>
              <a:rPr lang="en-US" sz="2000" dirty="0"/>
            </a:br>
            <a:r>
              <a:rPr lang="en-US" sz="2000" dirty="0"/>
              <a:t>had well-aligned missions, and </a:t>
            </a:r>
            <a:br>
              <a:rPr lang="en-US" sz="2000" dirty="0"/>
            </a:br>
            <a:r>
              <a:rPr lang="en-US" sz="2000" dirty="0"/>
              <a:t>motivated staff. </a:t>
            </a:r>
          </a:p>
          <a:p>
            <a:r>
              <a:rPr lang="en-US" sz="2000" dirty="0"/>
              <a:t>Lack of awareness about libraries </a:t>
            </a:r>
            <a:br>
              <a:rPr lang="en-US" sz="2000" dirty="0"/>
            </a:br>
            <a:r>
              <a:rPr lang="en-US" sz="2000" dirty="0"/>
              <a:t>as partners until the opportunity </a:t>
            </a:r>
            <a:br>
              <a:rPr lang="en-US" sz="2000" dirty="0"/>
            </a:br>
            <a:r>
              <a:rPr lang="en-US" sz="2000" dirty="0"/>
              <a:t>surfaced.</a:t>
            </a:r>
          </a:p>
          <a:p>
            <a:r>
              <a:rPr lang="en-US" sz="2000" dirty="0"/>
              <a:t>Patron privacy is a challenge with </a:t>
            </a:r>
            <a:br>
              <a:rPr lang="en-US" sz="2000" dirty="0"/>
            </a:br>
            <a:r>
              <a:rPr lang="en-US" sz="2000" dirty="0"/>
              <a:t>evaluation, particularly on a </a:t>
            </a:r>
            <a:br>
              <a:rPr lang="en-US" sz="2000" dirty="0"/>
            </a:br>
            <a:r>
              <a:rPr lang="en-US" sz="2000" dirty="0"/>
              <a:t>sensitive subject.</a:t>
            </a:r>
          </a:p>
          <a:p>
            <a:pPr marL="0" indent="0">
              <a:buNone/>
            </a:pPr>
            <a:endParaRPr lang="en-US" dirty="0"/>
          </a:p>
          <a:p>
            <a:endParaRPr lang="en-US" dirty="0"/>
          </a:p>
        </p:txBody>
      </p:sp>
      <p:pic>
        <p:nvPicPr>
          <p:cNvPr id="5" name="Picture 4">
            <a:extLst>
              <a:ext uri="{FF2B5EF4-FFF2-40B4-BE49-F238E27FC236}">
                <a16:creationId xmlns:a16="http://schemas.microsoft.com/office/drawing/2014/main" id="{FE28B123-EC5B-4063-805F-82C9F9264F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2901" y="1088106"/>
            <a:ext cx="4341099" cy="3255824"/>
          </a:xfrm>
          <a:prstGeom prst="rect">
            <a:avLst/>
          </a:prstGeom>
        </p:spPr>
      </p:pic>
      <p:sp>
        <p:nvSpPr>
          <p:cNvPr id="6" name="TextBox 5">
            <a:extLst>
              <a:ext uri="{FF2B5EF4-FFF2-40B4-BE49-F238E27FC236}">
                <a16:creationId xmlns:a16="http://schemas.microsoft.com/office/drawing/2014/main" id="{B3510132-E7EA-4B9D-8BC5-90563F47AF0C}"/>
              </a:ext>
            </a:extLst>
          </p:cNvPr>
          <p:cNvSpPr txBox="1"/>
          <p:nvPr/>
        </p:nvSpPr>
        <p:spPr>
          <a:xfrm>
            <a:off x="5550195" y="4469456"/>
            <a:ext cx="3678865" cy="215444"/>
          </a:xfrm>
          <a:prstGeom prst="rect">
            <a:avLst/>
          </a:prstGeom>
          <a:noFill/>
        </p:spPr>
        <p:txBody>
          <a:bodyPr wrap="square" rtlCol="0">
            <a:spAutoFit/>
          </a:bodyPr>
          <a:lstStyle/>
          <a:p>
            <a:r>
              <a:rPr lang="en-US" sz="800" dirty="0">
                <a:hlinkClick r:id="rId4">
                  <a:extLst>
                    <a:ext uri="{A12FA001-AC4F-418D-AE19-62706E023703}">
                      <ahyp:hlinkClr xmlns:ahyp="http://schemas.microsoft.com/office/drawing/2018/hyperlinkcolor" val="tx"/>
                    </a:ext>
                  </a:extLst>
                </a:hlinkClick>
              </a:rPr>
              <a:t>Research Data Management </a:t>
            </a:r>
            <a:r>
              <a:rPr lang="en-US" sz="800" dirty="0"/>
              <a:t>by </a:t>
            </a:r>
            <a:r>
              <a:rPr lang="en-US" sz="800" dirty="0" err="1">
                <a:hlinkClick r:id="rId5">
                  <a:extLst>
                    <a:ext uri="{A12FA001-AC4F-418D-AE19-62706E023703}">
                      <ahyp:hlinkClr xmlns:ahyp="http://schemas.microsoft.com/office/drawing/2018/hyperlinkcolor" val="tx"/>
                    </a:ext>
                  </a:extLst>
                </a:hlinkClick>
              </a:rPr>
              <a:t>janneke</a:t>
            </a:r>
            <a:r>
              <a:rPr lang="en-US" sz="800" dirty="0">
                <a:hlinkClick r:id="rId5">
                  <a:extLst>
                    <a:ext uri="{A12FA001-AC4F-418D-AE19-62706E023703}">
                      <ahyp:hlinkClr xmlns:ahyp="http://schemas.microsoft.com/office/drawing/2018/hyperlinkcolor" val="tx"/>
                    </a:ext>
                  </a:extLst>
                </a:hlinkClick>
              </a:rPr>
              <a:t> </a:t>
            </a:r>
            <a:r>
              <a:rPr lang="en-US" sz="800" dirty="0" err="1">
                <a:hlinkClick r:id="rId5">
                  <a:extLst>
                    <a:ext uri="{A12FA001-AC4F-418D-AE19-62706E023703}">
                      <ahyp:hlinkClr xmlns:ahyp="http://schemas.microsoft.com/office/drawing/2018/hyperlinkcolor" val="tx"/>
                    </a:ext>
                  </a:extLst>
                </a:hlinkClick>
              </a:rPr>
              <a:t>staaks</a:t>
            </a:r>
            <a:r>
              <a:rPr lang="en-US" sz="800" dirty="0">
                <a:hlinkClick r:id="rId5">
                  <a:extLst>
                    <a:ext uri="{A12FA001-AC4F-418D-AE19-62706E023703}">
                      <ahyp:hlinkClr xmlns:ahyp="http://schemas.microsoft.com/office/drawing/2018/hyperlinkcolor" val="tx"/>
                    </a:ext>
                  </a:extLst>
                </a:hlinkClick>
              </a:rPr>
              <a:t> </a:t>
            </a:r>
            <a:r>
              <a:rPr lang="en-US" sz="800" dirty="0"/>
              <a:t>is licensed under </a:t>
            </a:r>
            <a:r>
              <a:rPr lang="en-US" sz="800" dirty="0">
                <a:hlinkClick r:id="rId6">
                  <a:extLst>
                    <a:ext uri="{A12FA001-AC4F-418D-AE19-62706E023703}">
                      <ahyp:hlinkClr xmlns:ahyp="http://schemas.microsoft.com/office/drawing/2018/hyperlinkcolor" val="tx"/>
                    </a:ext>
                  </a:extLst>
                </a:hlinkClick>
              </a:rPr>
              <a:t>CC BY 2.0</a:t>
            </a:r>
            <a:endParaRPr lang="en-US" sz="800" dirty="0"/>
          </a:p>
        </p:txBody>
      </p:sp>
    </p:spTree>
    <p:extLst>
      <p:ext uri="{BB962C8B-B14F-4D97-AF65-F5344CB8AC3E}">
        <p14:creationId xmlns:p14="http://schemas.microsoft.com/office/powerpoint/2010/main" val="40117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and white sign on a brick building&#10;&#10;Description automatically generated">
            <a:extLst>
              <a:ext uri="{FF2B5EF4-FFF2-40B4-BE49-F238E27FC236}">
                <a16:creationId xmlns:a16="http://schemas.microsoft.com/office/drawing/2014/main" id="{077D5D02-3FE3-435B-B515-E5EEDC6960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3009"/>
          <a:stretch/>
        </p:blipFill>
        <p:spPr>
          <a:xfrm>
            <a:off x="-11640" y="-15008"/>
            <a:ext cx="9144000" cy="4693334"/>
          </a:xfrm>
          <a:prstGeom prst="rect">
            <a:avLst/>
          </a:prstGeom>
        </p:spPr>
      </p:pic>
      <p:sp>
        <p:nvSpPr>
          <p:cNvPr id="5" name="Rectangle 4">
            <a:extLst>
              <a:ext uri="{FF2B5EF4-FFF2-40B4-BE49-F238E27FC236}">
                <a16:creationId xmlns:a16="http://schemas.microsoft.com/office/drawing/2014/main" id="{FD08CB0D-0BBA-4A33-9070-B4D5DDCA36AC}"/>
              </a:ext>
            </a:extLst>
          </p:cNvPr>
          <p:cNvSpPr/>
          <p:nvPr/>
        </p:nvSpPr>
        <p:spPr>
          <a:xfrm>
            <a:off x="-11640" y="2185367"/>
            <a:ext cx="4572000" cy="2185214"/>
          </a:xfrm>
          <a:prstGeom prst="rect">
            <a:avLst/>
          </a:prstGeom>
          <a:solidFill>
            <a:schemeClr val="tx1">
              <a:alpha val="50000"/>
            </a:schemeClr>
          </a:solidFill>
        </p:spPr>
        <p:txBody>
          <a:bodyPr>
            <a:spAutoFit/>
          </a:bodyPr>
          <a:lstStyle/>
          <a:p>
            <a:r>
              <a:rPr lang="en-US" sz="2400" dirty="0">
                <a:solidFill>
                  <a:schemeClr val="bg1"/>
                </a:solidFill>
                <a:latin typeface="+mj-lt"/>
                <a:ea typeface="Times New Roman" panose="02020603050405020304" pitchFamily="18" charset="0"/>
                <a:cs typeface="Times New Roman" panose="02020603050405020304" pitchFamily="18" charset="0"/>
              </a:rPr>
              <a:t>“Opiate addicts or people addicted to opiates are less likely to talk about that than people who have other addictions to other substances.” </a:t>
            </a:r>
            <a:br>
              <a:rPr lang="en-US" sz="2400" dirty="0">
                <a:solidFill>
                  <a:schemeClr val="bg1"/>
                </a:solidFill>
                <a:latin typeface="+mj-lt"/>
                <a:ea typeface="Times New Roman" panose="02020603050405020304" pitchFamily="18" charset="0"/>
                <a:cs typeface="Times New Roman" panose="02020603050405020304" pitchFamily="18" charset="0"/>
              </a:rPr>
            </a:br>
            <a:r>
              <a:rPr lang="en-US" sz="1600" dirty="0">
                <a:solidFill>
                  <a:schemeClr val="bg1"/>
                </a:solidFill>
                <a:latin typeface="+mj-lt"/>
                <a:ea typeface="Times New Roman" panose="02020603050405020304" pitchFamily="18" charset="0"/>
                <a:cs typeface="Times New Roman" panose="02020603050405020304" pitchFamily="18" charset="0"/>
              </a:rPr>
              <a:t>– Community Partner Director</a:t>
            </a:r>
            <a:endParaRPr lang="en-US" sz="1600" dirty="0">
              <a:solidFill>
                <a:schemeClr val="bg1"/>
              </a:solidFill>
              <a:latin typeface="+mj-lt"/>
            </a:endParaRPr>
          </a:p>
        </p:txBody>
      </p:sp>
      <p:sp>
        <p:nvSpPr>
          <p:cNvPr id="6" name="Rectangle 5">
            <a:extLst>
              <a:ext uri="{FF2B5EF4-FFF2-40B4-BE49-F238E27FC236}">
                <a16:creationId xmlns:a16="http://schemas.microsoft.com/office/drawing/2014/main" id="{19D45DA8-9AB2-46A2-8D08-6080E69D32C4}"/>
              </a:ext>
            </a:extLst>
          </p:cNvPr>
          <p:cNvSpPr/>
          <p:nvPr/>
        </p:nvSpPr>
        <p:spPr>
          <a:xfrm>
            <a:off x="4775026" y="2195652"/>
            <a:ext cx="4357334" cy="2523768"/>
          </a:xfrm>
          <a:prstGeom prst="rect">
            <a:avLst/>
          </a:prstGeom>
          <a:solidFill>
            <a:schemeClr val="tx1">
              <a:alpha val="50000"/>
            </a:schemeClr>
          </a:solidFill>
        </p:spPr>
        <p:txBody>
          <a:bodyPr wrap="square">
            <a:spAutoFit/>
          </a:bodyPr>
          <a:lstStyle/>
          <a:p>
            <a:pPr>
              <a:spcAft>
                <a:spcPts val="1200"/>
              </a:spcAft>
            </a:pPr>
            <a:r>
              <a:rPr lang="en-US" sz="2200" dirty="0">
                <a:solidFill>
                  <a:schemeClr val="bg1"/>
                </a:solidFill>
                <a:latin typeface="+mj-lt"/>
                <a:ea typeface="Times New Roman" panose="02020603050405020304" pitchFamily="18" charset="0"/>
                <a:cs typeface="Times New Roman" panose="02020603050405020304" pitchFamily="18" charset="0"/>
              </a:rPr>
              <a:t>“There's other people that are very, very guarded. So just ask something like, ‘What's your name?’ And they see me write that down, I could lose trust right there.”</a:t>
            </a:r>
            <a:endParaRPr lang="en-US" sz="2400" dirty="0">
              <a:solidFill>
                <a:schemeClr val="bg1"/>
              </a:solidFill>
              <a:latin typeface="+mj-lt"/>
              <a:ea typeface="Times New Roman" panose="02020603050405020304" pitchFamily="18" charset="0"/>
              <a:cs typeface="Times New Roman" panose="02020603050405020304" pitchFamily="18" charset="0"/>
            </a:endParaRPr>
          </a:p>
          <a:p>
            <a:pPr>
              <a:spcAft>
                <a:spcPts val="1200"/>
              </a:spcAft>
            </a:pPr>
            <a:r>
              <a:rPr lang="en-US" sz="1600" dirty="0">
                <a:solidFill>
                  <a:schemeClr val="bg1"/>
                </a:solidFill>
                <a:latin typeface="+mj-lt"/>
                <a:ea typeface="Times New Roman" panose="02020603050405020304" pitchFamily="18" charset="0"/>
                <a:cs typeface="Times New Roman" panose="02020603050405020304" pitchFamily="18" charset="0"/>
              </a:rPr>
              <a:t>–</a:t>
            </a:r>
            <a:r>
              <a:rPr lang="en-US" sz="1600" dirty="0">
                <a:solidFill>
                  <a:schemeClr val="bg1"/>
                </a:solidFill>
                <a:latin typeface="+mj-lt"/>
                <a:cs typeface="Times New Roman" panose="02020603050405020304" pitchFamily="18" charset="0"/>
              </a:rPr>
              <a:t> Community Partner, Frontline Staff</a:t>
            </a:r>
            <a:endParaRPr lang="en-US" sz="1600" dirty="0">
              <a:solidFill>
                <a:schemeClr val="bg1"/>
              </a:solidFill>
              <a:latin typeface="+mj-lt"/>
            </a:endParaRPr>
          </a:p>
        </p:txBody>
      </p:sp>
      <p:sp>
        <p:nvSpPr>
          <p:cNvPr id="11" name="TextBox 10">
            <a:extLst>
              <a:ext uri="{FF2B5EF4-FFF2-40B4-BE49-F238E27FC236}">
                <a16:creationId xmlns:a16="http://schemas.microsoft.com/office/drawing/2014/main" id="{75427029-8796-468C-B949-2D44AB01E25B}"/>
              </a:ext>
            </a:extLst>
          </p:cNvPr>
          <p:cNvSpPr txBox="1"/>
          <p:nvPr/>
        </p:nvSpPr>
        <p:spPr>
          <a:xfrm>
            <a:off x="7204557" y="4477231"/>
            <a:ext cx="2843212" cy="338554"/>
          </a:xfrm>
          <a:prstGeom prst="rect">
            <a:avLst/>
          </a:prstGeom>
          <a:noFill/>
        </p:spPr>
        <p:txBody>
          <a:bodyPr wrap="square" rtlCol="0">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Image</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Dayne </a:t>
            </a:r>
            <a:r>
              <a:rPr lang="en-US" sz="800" dirty="0" err="1">
                <a:solidFill>
                  <a:schemeClr val="bg1"/>
                </a:solidFill>
                <a:hlinkClick r:id="rId5">
                  <a:extLst>
                    <a:ext uri="{A12FA001-AC4F-418D-AE19-62706E023703}">
                      <ahyp:hlinkClr xmlns:ahyp="http://schemas.microsoft.com/office/drawing/2018/hyperlinkcolor" val="tx"/>
                    </a:ext>
                  </a:extLst>
                </a:hlinkClick>
              </a:rPr>
              <a:t>Topkin</a:t>
            </a:r>
            <a:r>
              <a:rPr lang="en-US" sz="800" dirty="0">
                <a:solidFill>
                  <a:schemeClr val="bg1"/>
                </a:solidFill>
              </a:rPr>
              <a:t> / </a:t>
            </a:r>
            <a:r>
              <a:rPr lang="en-US" sz="800" dirty="0" err="1">
                <a:solidFill>
                  <a:schemeClr val="bg1"/>
                </a:solidFill>
                <a:hlinkClick r:id="rId6">
                  <a:extLst>
                    <a:ext uri="{A12FA001-AC4F-418D-AE19-62706E023703}">
                      <ahyp:hlinkClr xmlns:ahyp="http://schemas.microsoft.com/office/drawing/2018/hyperlinkcolor" val="tx"/>
                    </a:ext>
                  </a:extLst>
                </a:hlinkClick>
              </a:rPr>
              <a:t>Unsplash</a:t>
            </a:r>
            <a:endParaRPr lang="en-US" sz="800" dirty="0">
              <a:solidFill>
                <a:schemeClr val="bg1"/>
              </a:solidFill>
            </a:endParaRPr>
          </a:p>
          <a:p>
            <a:endParaRPr lang="en-US" sz="800" dirty="0">
              <a:solidFill>
                <a:schemeClr val="bg1"/>
              </a:solidFill>
            </a:endParaRPr>
          </a:p>
        </p:txBody>
      </p:sp>
    </p:spTree>
    <p:extLst>
      <p:ext uri="{BB962C8B-B14F-4D97-AF65-F5344CB8AC3E}">
        <p14:creationId xmlns:p14="http://schemas.microsoft.com/office/powerpoint/2010/main" val="188164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3"/>
          </p:nvPr>
        </p:nvSpPr>
        <p:spPr/>
        <p:txBody>
          <a:bodyPr/>
          <a:lstStyle/>
          <a:p>
            <a:r>
              <a:rPr lang="en-US" dirty="0"/>
              <a:t>The power of partnership	</a:t>
            </a:r>
          </a:p>
        </p:txBody>
      </p:sp>
      <p:sp>
        <p:nvSpPr>
          <p:cNvPr id="3" name="Text Placeholder 2">
            <a:extLst>
              <a:ext uri="{FF2B5EF4-FFF2-40B4-BE49-F238E27FC236}">
                <a16:creationId xmlns:a16="http://schemas.microsoft.com/office/drawing/2014/main" id="{1A8FC63F-93DC-4052-82D6-FD7F9DC5FB29}"/>
              </a:ext>
            </a:extLst>
          </p:cNvPr>
          <p:cNvSpPr>
            <a:spLocks noGrp="1"/>
          </p:cNvSpPr>
          <p:nvPr>
            <p:ph type="body" sz="quarter" idx="12"/>
          </p:nvPr>
        </p:nvSpPr>
        <p:spPr/>
        <p:txBody>
          <a:bodyPr/>
          <a:lstStyle/>
          <a:p>
            <a:r>
              <a:rPr lang="en-US" dirty="0"/>
              <a:t>Amplify impact of collective efforts</a:t>
            </a:r>
          </a:p>
          <a:p>
            <a:r>
              <a:rPr lang="en-US" dirty="0"/>
              <a:t>Leveraging a partner’s resources/assets to strengthen the program/initiative—or even make it possible</a:t>
            </a:r>
          </a:p>
          <a:p>
            <a:r>
              <a:rPr lang="en-US" dirty="0"/>
              <a:t>Work in an area or topic where libraries might be unfamiliar/uncomfortable</a:t>
            </a:r>
          </a:p>
          <a:p>
            <a:r>
              <a:rPr lang="en-US" dirty="0"/>
              <a:t>Develop relationships that can be activated for future issues/projects</a:t>
            </a:r>
          </a:p>
        </p:txBody>
      </p:sp>
    </p:spTree>
    <p:extLst>
      <p:ext uri="{BB962C8B-B14F-4D97-AF65-F5344CB8AC3E}">
        <p14:creationId xmlns:p14="http://schemas.microsoft.com/office/powerpoint/2010/main" val="179035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organk\AppData\Local\Temp\SNAGHTML45e2c1.PNG">
            <a:extLst>
              <a:ext uri="{FF2B5EF4-FFF2-40B4-BE49-F238E27FC236}">
                <a16:creationId xmlns:a16="http://schemas.microsoft.com/office/drawing/2014/main" id="{992658DC-331E-4E86-A1EA-C3CFD38776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467833"/>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085E63-A2EE-42BF-BFBF-AEBFF28B8034}"/>
              </a:ext>
            </a:extLst>
          </p:cNvPr>
          <p:cNvSpPr/>
          <p:nvPr/>
        </p:nvSpPr>
        <p:spPr>
          <a:xfrm>
            <a:off x="1063255" y="868319"/>
            <a:ext cx="5905103" cy="2704010"/>
          </a:xfrm>
          <a:prstGeom prst="rect">
            <a:avLst/>
          </a:prstGeom>
          <a:solidFill>
            <a:srgbClr val="000000">
              <a:alpha val="65000"/>
            </a:srgbClr>
          </a:solidFill>
        </p:spPr>
        <p:txBody>
          <a:bodyPr wrap="square">
            <a:spAutoFit/>
          </a:bodyPr>
          <a:lstStyle/>
          <a:p>
            <a:pPr>
              <a:lnSpc>
                <a:spcPct val="125000"/>
              </a:lnSpc>
              <a:spcBef>
                <a:spcPts val="375"/>
              </a:spcBef>
              <a:spcAft>
                <a:spcPts val="3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000" dirty="0">
                <a:solidFill>
                  <a:schemeClr val="bg1"/>
                </a:solidFill>
                <a:latin typeface="Arial" panose="020B0604020202020204" pitchFamily="34" charset="0"/>
                <a:ea typeface="Calibri" panose="020F0502020204030204" pitchFamily="34" charset="0"/>
                <a:cs typeface="Arial" panose="020B0604020202020204" pitchFamily="34" charset="0"/>
              </a:rPr>
              <a:t>“It benefits me because I feel more prepared to help someone. I think anytime you feel more prepared and trained, you're much more likely to help someone.”</a:t>
            </a:r>
          </a:p>
          <a:p>
            <a:pPr>
              <a:lnSpc>
                <a:spcPct val="107000"/>
              </a:lnSpc>
              <a:spcBef>
                <a:spcPts val="375"/>
              </a:spcBef>
              <a:spcAft>
                <a:spcPts val="3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endParaRPr lang="en-US"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375"/>
              </a:spcBef>
              <a:spcAft>
                <a:spcPts val="3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 Community Member who received naloxone </a:t>
            </a:r>
            <a:br>
              <a:rPr lang="en-US"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from the library</a:t>
            </a:r>
          </a:p>
        </p:txBody>
      </p:sp>
      <p:sp>
        <p:nvSpPr>
          <p:cNvPr id="5" name="Rectangle 4">
            <a:extLst>
              <a:ext uri="{FF2B5EF4-FFF2-40B4-BE49-F238E27FC236}">
                <a16:creationId xmlns:a16="http://schemas.microsoft.com/office/drawing/2014/main" id="{20342C94-6AAC-4AA0-84C3-8D516D26D45A}"/>
              </a:ext>
            </a:extLst>
          </p:cNvPr>
          <p:cNvSpPr/>
          <p:nvPr/>
        </p:nvSpPr>
        <p:spPr>
          <a:xfrm>
            <a:off x="6220104" y="4460223"/>
            <a:ext cx="1899879" cy="215444"/>
          </a:xfrm>
          <a:prstGeom prst="rect">
            <a:avLst/>
          </a:prstGeom>
        </p:spPr>
        <p:txBody>
          <a:bodyPr wrap="none">
            <a:spAutoFit/>
          </a:bodyPr>
          <a:lstStyle/>
          <a:p>
            <a:r>
              <a:rPr lang="en-US" sz="800" dirty="0">
                <a:hlinkClick r:id="rId4">
                  <a:extLst>
                    <a:ext uri="{A12FA001-AC4F-418D-AE19-62706E023703}">
                      <ahyp:hlinkClr xmlns:ahyp="http://schemas.microsoft.com/office/drawing/2018/hyperlinkcolor" val="tx"/>
                    </a:ext>
                  </a:extLst>
                </a:hlinkClick>
              </a:rPr>
              <a:t>Image</a:t>
            </a:r>
            <a:r>
              <a:rPr lang="en-US" sz="800" dirty="0"/>
              <a:t> by </a:t>
            </a:r>
            <a:r>
              <a:rPr lang="en-US" sz="800" dirty="0">
                <a:hlinkClick r:id="rId5">
                  <a:extLst>
                    <a:ext uri="{A12FA001-AC4F-418D-AE19-62706E023703}">
                      <ahyp:hlinkClr xmlns:ahyp="http://schemas.microsoft.com/office/drawing/2018/hyperlinkcolor" val="tx"/>
                    </a:ext>
                  </a:extLst>
                </a:hlinkClick>
              </a:rPr>
              <a:t>truthseeker08</a:t>
            </a:r>
            <a:r>
              <a:rPr lang="en-US" sz="800" dirty="0"/>
              <a:t> from </a:t>
            </a:r>
            <a:r>
              <a:rPr lang="en-US" sz="800" dirty="0" err="1">
                <a:hlinkClick r:id="rId6">
                  <a:extLst>
                    <a:ext uri="{A12FA001-AC4F-418D-AE19-62706E023703}">
                      <ahyp:hlinkClr xmlns:ahyp="http://schemas.microsoft.com/office/drawing/2018/hyperlinkcolor" val="tx"/>
                    </a:ext>
                  </a:extLst>
                </a:hlinkClick>
              </a:rPr>
              <a:t>Pixabay</a:t>
            </a:r>
            <a:endParaRPr lang="en-US" sz="800" dirty="0"/>
          </a:p>
        </p:txBody>
      </p:sp>
    </p:spTree>
    <p:extLst>
      <p:ext uri="{BB962C8B-B14F-4D97-AF65-F5344CB8AC3E}">
        <p14:creationId xmlns:p14="http://schemas.microsoft.com/office/powerpoint/2010/main" val="65792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7D3E7-9663-4090-A2A4-EE789900B1C1}"/>
              </a:ext>
            </a:extLst>
          </p:cNvPr>
          <p:cNvPicPr>
            <a:picLocks noChangeAspect="1"/>
          </p:cNvPicPr>
          <p:nvPr/>
        </p:nvPicPr>
        <p:blipFill rotWithShape="1">
          <a:blip r:embed="rId3" cstate="email">
            <a:alphaModFix amt="85000"/>
            <a:extLst>
              <a:ext uri="{28A0092B-C50C-407E-A947-70E740481C1C}">
                <a14:useLocalDpi xmlns:a14="http://schemas.microsoft.com/office/drawing/2010/main"/>
              </a:ext>
            </a:extLst>
          </a:blip>
          <a:srcRect t="23158"/>
          <a:stretch/>
        </p:blipFill>
        <p:spPr>
          <a:xfrm>
            <a:off x="0" y="3655"/>
            <a:ext cx="9144000" cy="4684259"/>
          </a:xfrm>
          <a:prstGeom prst="rect">
            <a:avLst/>
          </a:prstGeom>
        </p:spPr>
      </p:pic>
      <p:sp>
        <p:nvSpPr>
          <p:cNvPr id="3" name="Text Placeholder 2">
            <a:extLst>
              <a:ext uri="{FF2B5EF4-FFF2-40B4-BE49-F238E27FC236}">
                <a16:creationId xmlns:a16="http://schemas.microsoft.com/office/drawing/2014/main" id="{19EAADAE-A316-431D-BAE7-33656474BC9C}"/>
              </a:ext>
            </a:extLst>
          </p:cNvPr>
          <p:cNvSpPr>
            <a:spLocks noGrp="1"/>
          </p:cNvSpPr>
          <p:nvPr>
            <p:ph type="body" sz="quarter" idx="12"/>
          </p:nvPr>
        </p:nvSpPr>
        <p:spPr>
          <a:xfrm>
            <a:off x="340786" y="519384"/>
            <a:ext cx="8439148" cy="3680476"/>
          </a:xfrm>
          <a:solidFill>
            <a:schemeClr val="tx1">
              <a:alpha val="65000"/>
            </a:schemeClr>
          </a:solidFill>
        </p:spPr>
        <p:txBody>
          <a:bodyPr/>
          <a:lstStyle/>
          <a:p>
            <a:pPr marL="0" indent="0">
              <a:lnSpc>
                <a:spcPct val="125000"/>
              </a:lnSpc>
              <a:buNone/>
            </a:pPr>
            <a:r>
              <a:rPr lang="en-US" dirty="0">
                <a:solidFill>
                  <a:schemeClr val="bg1"/>
                </a:solidFill>
              </a:rPr>
              <a:t>“</a:t>
            </a:r>
            <a:r>
              <a:rPr lang="en-US" b="1" dirty="0">
                <a:solidFill>
                  <a:schemeClr val="bg1"/>
                </a:solidFill>
              </a:rPr>
              <a:t>I'm a pastor in a neighborhood </a:t>
            </a:r>
            <a:r>
              <a:rPr lang="en-US" dirty="0">
                <a:solidFill>
                  <a:schemeClr val="bg1"/>
                </a:solidFill>
              </a:rPr>
              <a:t>where there are lots of drugs, and some of my congregation have family members who are abusing drugs. Two years ago, we actually </a:t>
            </a:r>
            <a:r>
              <a:rPr lang="en-US" b="1" dirty="0">
                <a:solidFill>
                  <a:schemeClr val="bg1"/>
                </a:solidFill>
              </a:rPr>
              <a:t>had someone die </a:t>
            </a:r>
            <a:r>
              <a:rPr lang="en-US" dirty="0">
                <a:solidFill>
                  <a:schemeClr val="bg1"/>
                </a:solidFill>
              </a:rPr>
              <a:t>outside of our gates from an overdose. </a:t>
            </a:r>
            <a:r>
              <a:rPr lang="en-US" b="1" dirty="0">
                <a:solidFill>
                  <a:schemeClr val="bg1"/>
                </a:solidFill>
              </a:rPr>
              <a:t>We want to be able to assist </a:t>
            </a:r>
            <a:r>
              <a:rPr lang="en-US" dirty="0">
                <a:solidFill>
                  <a:schemeClr val="bg1"/>
                </a:solidFill>
              </a:rPr>
              <a:t>our family members, but also our communities, and help the persons who are addicted to substance, particularly opioids.”</a:t>
            </a:r>
          </a:p>
          <a:p>
            <a:pPr marL="0" indent="0">
              <a:buNone/>
            </a:pPr>
            <a:r>
              <a:rPr lang="en-US" sz="1800" dirty="0">
                <a:solidFill>
                  <a:schemeClr val="bg1"/>
                </a:solidFill>
              </a:rPr>
              <a:t>– Community member who participated in response training</a:t>
            </a:r>
          </a:p>
          <a:p>
            <a:pPr marL="0" indent="0">
              <a:buNone/>
            </a:pPr>
            <a:endParaRPr lang="en-US" dirty="0">
              <a:solidFill>
                <a:schemeClr val="bg1"/>
              </a:solidFill>
            </a:endParaRPr>
          </a:p>
        </p:txBody>
      </p:sp>
      <p:sp>
        <p:nvSpPr>
          <p:cNvPr id="6" name="Rectangle 5">
            <a:extLst>
              <a:ext uri="{FF2B5EF4-FFF2-40B4-BE49-F238E27FC236}">
                <a16:creationId xmlns:a16="http://schemas.microsoft.com/office/drawing/2014/main" id="{EF690687-C00C-45F4-9EA8-5FB3898CFAE6}"/>
              </a:ext>
            </a:extLst>
          </p:cNvPr>
          <p:cNvSpPr/>
          <p:nvPr/>
        </p:nvSpPr>
        <p:spPr>
          <a:xfrm>
            <a:off x="7409230" y="4500145"/>
            <a:ext cx="1734770" cy="215444"/>
          </a:xfrm>
          <a:prstGeom prst="rect">
            <a:avLst/>
          </a:prstGeom>
        </p:spPr>
        <p:txBody>
          <a:bodyPr wrap="none">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Photo</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Nina </a:t>
            </a:r>
            <a:r>
              <a:rPr lang="en-US" sz="800" dirty="0" err="1">
                <a:solidFill>
                  <a:schemeClr val="bg1"/>
                </a:solidFill>
                <a:hlinkClick r:id="rId5">
                  <a:extLst>
                    <a:ext uri="{A12FA001-AC4F-418D-AE19-62706E023703}">
                      <ahyp:hlinkClr xmlns:ahyp="http://schemas.microsoft.com/office/drawing/2018/hyperlinkcolor" val="tx"/>
                    </a:ext>
                  </a:extLst>
                </a:hlinkClick>
              </a:rPr>
              <a:t>Strehl</a:t>
            </a:r>
            <a:r>
              <a:rPr lang="en-US" sz="800" dirty="0">
                <a:solidFill>
                  <a:schemeClr val="bg1"/>
                </a:solidFill>
              </a:rPr>
              <a:t> on </a:t>
            </a:r>
            <a:r>
              <a:rPr lang="en-US" sz="800" dirty="0" err="1">
                <a:solidFill>
                  <a:schemeClr val="bg1"/>
                </a:solidFill>
                <a:hlinkClick r:id="rId6">
                  <a:extLst>
                    <a:ext uri="{A12FA001-AC4F-418D-AE19-62706E023703}">
                      <ahyp:hlinkClr xmlns:ahyp="http://schemas.microsoft.com/office/drawing/2018/hyperlinkcolor" val="tx"/>
                    </a:ext>
                  </a:extLst>
                </a:hlinkClick>
              </a:rPr>
              <a:t>Unsplash</a:t>
            </a:r>
            <a:endParaRPr lang="en-US" sz="800" dirty="0">
              <a:solidFill>
                <a:schemeClr val="bg1"/>
              </a:solidFill>
            </a:endParaRPr>
          </a:p>
        </p:txBody>
      </p:sp>
    </p:spTree>
    <p:extLst>
      <p:ext uri="{BB962C8B-B14F-4D97-AF65-F5344CB8AC3E}">
        <p14:creationId xmlns:p14="http://schemas.microsoft.com/office/powerpoint/2010/main" val="3621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060648-DBA6-4ED0-8406-8E9E6875B5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748791"/>
            <a:ext cx="9144000" cy="6096001"/>
          </a:xfrm>
          <a:prstGeom prst="rect">
            <a:avLst/>
          </a:prstGeom>
        </p:spPr>
      </p:pic>
      <p:sp>
        <p:nvSpPr>
          <p:cNvPr id="3" name="Text Placeholder 2">
            <a:extLst>
              <a:ext uri="{FF2B5EF4-FFF2-40B4-BE49-F238E27FC236}">
                <a16:creationId xmlns:a16="http://schemas.microsoft.com/office/drawing/2014/main" id="{8F25A509-5483-43C0-830B-651DB487EA4E}"/>
              </a:ext>
            </a:extLst>
          </p:cNvPr>
          <p:cNvSpPr>
            <a:spLocks noGrp="1"/>
          </p:cNvSpPr>
          <p:nvPr>
            <p:ph type="body" sz="quarter" idx="4294967295"/>
          </p:nvPr>
        </p:nvSpPr>
        <p:spPr>
          <a:xfrm>
            <a:off x="1039995" y="652490"/>
            <a:ext cx="7251405" cy="3838520"/>
          </a:xfrm>
          <a:prstGeom prst="rect">
            <a:avLst/>
          </a:prstGeom>
          <a:solidFill>
            <a:srgbClr val="000000">
              <a:alpha val="63000"/>
            </a:srgbClr>
          </a:solidFill>
        </p:spPr>
        <p:txBody>
          <a:bodyPr/>
          <a:lstStyle/>
          <a:p>
            <a:pPr marL="0" indent="0">
              <a:lnSpc>
                <a:spcPct val="125000"/>
              </a:lnSpc>
              <a:buNone/>
            </a:pPr>
            <a:r>
              <a:rPr lang="en-US" sz="2400" b="1" dirty="0">
                <a:solidFill>
                  <a:schemeClr val="bg1"/>
                </a:solidFill>
              </a:rPr>
              <a:t>“It's refreshing</a:t>
            </a:r>
            <a:r>
              <a:rPr lang="en-US" sz="2400" dirty="0">
                <a:solidFill>
                  <a:schemeClr val="bg1"/>
                </a:solidFill>
              </a:rPr>
              <a:t>, and to admit, I'm comfortable with talking with people like [the peer navigators] </a:t>
            </a:r>
            <a:r>
              <a:rPr lang="en-US" sz="2400" b="1" dirty="0">
                <a:solidFill>
                  <a:schemeClr val="bg1"/>
                </a:solidFill>
              </a:rPr>
              <a:t>instead of talking with people that have not been in this situation that I've been in</a:t>
            </a:r>
            <a:r>
              <a:rPr lang="en-US" sz="2400" dirty="0">
                <a:solidFill>
                  <a:schemeClr val="bg1"/>
                </a:solidFill>
              </a:rPr>
              <a:t>. They have a tendency to talk down to me or they really don't understand the road that we've been on and the road that we're on now.”</a:t>
            </a:r>
          </a:p>
          <a:p>
            <a:pPr marL="0" indent="0">
              <a:lnSpc>
                <a:spcPct val="125000"/>
              </a:lnSpc>
              <a:buNone/>
            </a:pPr>
            <a:r>
              <a:rPr lang="en-US" sz="1800" dirty="0">
                <a:solidFill>
                  <a:schemeClr val="bg1"/>
                </a:solidFill>
              </a:rPr>
              <a:t>- Community member who has engaged with peer navigators</a:t>
            </a:r>
          </a:p>
          <a:p>
            <a:pPr marL="0" indent="0">
              <a:lnSpc>
                <a:spcPct val="125000"/>
              </a:lnSpc>
              <a:buNone/>
            </a:pPr>
            <a:endParaRPr lang="en-US" sz="2400" dirty="0">
              <a:solidFill>
                <a:schemeClr val="bg1"/>
              </a:solidFill>
            </a:endParaRPr>
          </a:p>
          <a:p>
            <a:pPr marL="0" indent="0">
              <a:buNone/>
            </a:pPr>
            <a:endParaRPr lang="en-US" sz="2400" dirty="0">
              <a:solidFill>
                <a:schemeClr val="bg1"/>
              </a:solidFill>
            </a:endParaRPr>
          </a:p>
        </p:txBody>
      </p:sp>
      <p:sp>
        <p:nvSpPr>
          <p:cNvPr id="5" name="Rectangle 4">
            <a:extLst>
              <a:ext uri="{FF2B5EF4-FFF2-40B4-BE49-F238E27FC236}">
                <a16:creationId xmlns:a16="http://schemas.microsoft.com/office/drawing/2014/main" id="{E6E1C538-59DF-4CE7-B127-751A0236CBDA}"/>
              </a:ext>
            </a:extLst>
          </p:cNvPr>
          <p:cNvSpPr/>
          <p:nvPr/>
        </p:nvSpPr>
        <p:spPr>
          <a:xfrm>
            <a:off x="6701991" y="4872596"/>
            <a:ext cx="1821332" cy="215444"/>
          </a:xfrm>
          <a:prstGeom prst="rect">
            <a:avLst/>
          </a:prstGeom>
        </p:spPr>
        <p:txBody>
          <a:bodyPr wrap="none">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Photo</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Joshua Ness</a:t>
            </a:r>
            <a:r>
              <a:rPr lang="en-US" sz="800" dirty="0">
                <a:solidFill>
                  <a:schemeClr val="bg1"/>
                </a:solidFill>
              </a:rPr>
              <a:t> on </a:t>
            </a:r>
            <a:r>
              <a:rPr lang="en-US" sz="800" dirty="0" err="1">
                <a:solidFill>
                  <a:schemeClr val="bg1"/>
                </a:solidFill>
                <a:hlinkClick r:id="rId6">
                  <a:extLst>
                    <a:ext uri="{A12FA001-AC4F-418D-AE19-62706E023703}">
                      <ahyp:hlinkClr xmlns:ahyp="http://schemas.microsoft.com/office/drawing/2018/hyperlinkcolor" val="tx"/>
                    </a:ext>
                  </a:extLst>
                </a:hlinkClick>
              </a:rPr>
              <a:t>Unsplash</a:t>
            </a:r>
            <a:endParaRPr lang="en-US" sz="800" dirty="0">
              <a:solidFill>
                <a:schemeClr val="bg1"/>
              </a:solidFill>
            </a:endParaRPr>
          </a:p>
        </p:txBody>
      </p:sp>
    </p:spTree>
    <p:extLst>
      <p:ext uri="{BB962C8B-B14F-4D97-AF65-F5344CB8AC3E}">
        <p14:creationId xmlns:p14="http://schemas.microsoft.com/office/powerpoint/2010/main" val="313166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ED004F-CD29-4E1A-921B-87C7182F3AD4}"/>
              </a:ext>
            </a:extLst>
          </p:cNvPr>
          <p:cNvSpPr>
            <a:spLocks noGrp="1"/>
          </p:cNvSpPr>
          <p:nvPr>
            <p:ph type="body" sz="quarter" idx="13"/>
          </p:nvPr>
        </p:nvSpPr>
        <p:spPr/>
        <p:txBody>
          <a:bodyPr/>
          <a:lstStyle/>
          <a:p>
            <a:r>
              <a:rPr lang="en-US" dirty="0"/>
              <a:t>Virtual discussions</a:t>
            </a:r>
          </a:p>
        </p:txBody>
      </p:sp>
      <p:sp>
        <p:nvSpPr>
          <p:cNvPr id="3" name="Text Placeholder 2">
            <a:extLst>
              <a:ext uri="{FF2B5EF4-FFF2-40B4-BE49-F238E27FC236}">
                <a16:creationId xmlns:a16="http://schemas.microsoft.com/office/drawing/2014/main" id="{751C8269-30AA-40CE-8F07-9AB1A66CC616}"/>
              </a:ext>
            </a:extLst>
          </p:cNvPr>
          <p:cNvSpPr>
            <a:spLocks noGrp="1"/>
          </p:cNvSpPr>
          <p:nvPr>
            <p:ph type="body" sz="quarter" idx="12"/>
          </p:nvPr>
        </p:nvSpPr>
        <p:spPr>
          <a:xfrm>
            <a:off x="340786" y="1029747"/>
            <a:ext cx="5274069" cy="3356378"/>
          </a:xfrm>
        </p:spPr>
        <p:txBody>
          <a:bodyPr/>
          <a:lstStyle/>
          <a:p>
            <a:pPr marL="0" indent="0">
              <a:buNone/>
            </a:pPr>
            <a:r>
              <a:rPr lang="en-US" dirty="0"/>
              <a:t>Through virtual discussion, gather additional insights and resources from government agencies, public health and human services organizations, philanthropic and community organizations, and library leaders.</a:t>
            </a:r>
            <a:br>
              <a:rPr lang="en-US" dirty="0"/>
            </a:br>
            <a:endParaRPr lang="en-US" dirty="0"/>
          </a:p>
        </p:txBody>
      </p:sp>
      <p:pic>
        <p:nvPicPr>
          <p:cNvPr id="5" name="Picture 4">
            <a:extLst>
              <a:ext uri="{FF2B5EF4-FFF2-40B4-BE49-F238E27FC236}">
                <a16:creationId xmlns:a16="http://schemas.microsoft.com/office/drawing/2014/main" id="{39E28652-8765-4C1B-B1A1-5884500EF297}"/>
              </a:ext>
            </a:extLst>
          </p:cNvPr>
          <p:cNvPicPr>
            <a:picLocks noChangeAspect="1"/>
          </p:cNvPicPr>
          <p:nvPr/>
        </p:nvPicPr>
        <p:blipFill rotWithShape="1">
          <a:blip r:embed="rId3"/>
          <a:srcRect l="-5163" t="-9775" r="-5673" b="-5161"/>
          <a:stretch/>
        </p:blipFill>
        <p:spPr>
          <a:xfrm>
            <a:off x="5614855" y="1149070"/>
            <a:ext cx="3529145" cy="2230075"/>
          </a:xfrm>
          <a:prstGeom prst="rect">
            <a:avLst/>
          </a:prstGeom>
        </p:spPr>
      </p:pic>
    </p:spTree>
    <p:extLst>
      <p:ext uri="{BB962C8B-B14F-4D97-AF65-F5344CB8AC3E}">
        <p14:creationId xmlns:p14="http://schemas.microsoft.com/office/powerpoint/2010/main" val="10122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p:txBody>
          <a:bodyPr/>
          <a:lstStyle/>
          <a:p>
            <a:r>
              <a:rPr lang="en-US" dirty="0"/>
              <a:t>CALL TO ACTION</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2215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26F2A35-EFAC-BF49-8342-64869C41C27F}"/>
              </a:ext>
            </a:extLst>
          </p:cNvPr>
          <p:cNvSpPr txBox="1"/>
          <p:nvPr/>
        </p:nvSpPr>
        <p:spPr>
          <a:xfrm>
            <a:off x="453071" y="3980520"/>
            <a:ext cx="5745859" cy="523220"/>
          </a:xfrm>
          <a:prstGeom prst="rect">
            <a:avLst/>
          </a:prstGeom>
          <a:noFill/>
        </p:spPr>
        <p:txBody>
          <a:bodyPr wrap="square"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E2573"/>
                </a:solidFill>
                <a:effectLst/>
                <a:uLnTx/>
                <a:uFillTx/>
                <a:latin typeface="Arial"/>
                <a:ea typeface="+mn-ea"/>
                <a:cs typeface="+mn-cs"/>
              </a:rPr>
              <a:t>oc.lc/libraries-opioid-crisis</a:t>
            </a:r>
          </a:p>
        </p:txBody>
      </p:sp>
      <p:pic>
        <p:nvPicPr>
          <p:cNvPr id="5" name="Picture 4">
            <a:extLst>
              <a:ext uri="{FF2B5EF4-FFF2-40B4-BE49-F238E27FC236}">
                <a16:creationId xmlns:a16="http://schemas.microsoft.com/office/drawing/2014/main" id="{29806C9F-4313-482B-A232-3597C150B4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2059" y="1322124"/>
            <a:ext cx="2503319" cy="3239295"/>
          </a:xfrm>
          <a:prstGeom prst="rect">
            <a:avLst/>
          </a:prstGeom>
          <a:ln>
            <a:solidFill>
              <a:schemeClr val="accent3"/>
            </a:solidFill>
          </a:ln>
          <a:effectLst>
            <a:outerShdw blurRad="50800" dist="38100" dir="2700000" algn="tl" rotWithShape="0">
              <a:prstClr val="black">
                <a:alpha val="40000"/>
              </a:prstClr>
            </a:outerShdw>
          </a:effectLst>
        </p:spPr>
      </p:pic>
      <p:pic>
        <p:nvPicPr>
          <p:cNvPr id="7" name="Picture 6" descr="A picture containing device&#10;&#10;Description automatically generated">
            <a:extLst>
              <a:ext uri="{FF2B5EF4-FFF2-40B4-BE49-F238E27FC236}">
                <a16:creationId xmlns:a16="http://schemas.microsoft.com/office/drawing/2014/main" id="{69E1A677-B443-4140-BC05-2C4BD9BFB3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9462" y="447372"/>
            <a:ext cx="2503319" cy="3239295"/>
          </a:xfrm>
          <a:prstGeom prst="rect">
            <a:avLst/>
          </a:prstGeom>
          <a:ln>
            <a:solidFill>
              <a:schemeClr val="accent3"/>
            </a:solidFill>
          </a:ln>
          <a:effectLst>
            <a:outerShdw blurRad="50800" dist="38100" dir="5400000" algn="t" rotWithShape="0">
              <a:prstClr val="black">
                <a:alpha val="40000"/>
              </a:prstClr>
            </a:outerShdw>
          </a:effectLst>
        </p:spPr>
      </p:pic>
      <p:pic>
        <p:nvPicPr>
          <p:cNvPr id="3" name="Picture 2" descr="A picture containing sitting, laptop, woman, computer&#10;&#10;Description automatically generated">
            <a:extLst>
              <a:ext uri="{FF2B5EF4-FFF2-40B4-BE49-F238E27FC236}">
                <a16:creationId xmlns:a16="http://schemas.microsoft.com/office/drawing/2014/main" id="{94E2728F-7ECA-44DB-A55B-61CEFFE1DE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71930">
            <a:off x="1382342" y="385337"/>
            <a:ext cx="2599200" cy="3363366"/>
          </a:xfrm>
          <a:prstGeom prst="rect">
            <a:avLst/>
          </a:prstGeom>
          <a:ln>
            <a:solidFill>
              <a:schemeClr val="accent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8213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A904FF-1E2E-4DE3-9DF0-4362DD8EC99C}"/>
              </a:ext>
            </a:extLst>
          </p:cNvPr>
          <p:cNvSpPr>
            <a:spLocks noGrp="1"/>
          </p:cNvSpPr>
          <p:nvPr>
            <p:ph type="body" sz="quarter" idx="13"/>
          </p:nvPr>
        </p:nvSpPr>
        <p:spPr/>
        <p:txBody>
          <a:bodyPr/>
          <a:lstStyle/>
          <a:p>
            <a:r>
              <a:rPr lang="en-US" dirty="0"/>
              <a:t>Call to Action Steps</a:t>
            </a:r>
          </a:p>
        </p:txBody>
      </p:sp>
      <p:graphicFrame>
        <p:nvGraphicFramePr>
          <p:cNvPr id="7" name="Diagram 6">
            <a:extLst>
              <a:ext uri="{FF2B5EF4-FFF2-40B4-BE49-F238E27FC236}">
                <a16:creationId xmlns:a16="http://schemas.microsoft.com/office/drawing/2014/main" id="{C6B8C614-36BE-4DF8-A874-3F0A3D3CAF03}"/>
              </a:ext>
            </a:extLst>
          </p:cNvPr>
          <p:cNvGraphicFramePr/>
          <p:nvPr/>
        </p:nvGraphicFramePr>
        <p:xfrm>
          <a:off x="340786" y="1029747"/>
          <a:ext cx="8439148"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673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DA99C7-4BEA-42B4-B436-0F2805F1FFB1}"/>
              </a:ext>
            </a:extLst>
          </p:cNvPr>
          <p:cNvPicPr>
            <a:picLocks noChangeAspect="1"/>
          </p:cNvPicPr>
          <p:nvPr/>
        </p:nvPicPr>
        <p:blipFill>
          <a:blip r:embed="rId3" cstate="email">
            <a:alphaModFix amt="49000"/>
            <a:extLst>
              <a:ext uri="{28A0092B-C50C-407E-A947-70E740481C1C}">
                <a14:useLocalDpi xmlns:a14="http://schemas.microsoft.com/office/drawing/2010/main"/>
              </a:ext>
            </a:extLst>
          </a:blip>
          <a:stretch>
            <a:fillRect/>
          </a:stretch>
        </p:blipFill>
        <p:spPr>
          <a:xfrm>
            <a:off x="0" y="-1389591"/>
            <a:ext cx="9144000" cy="6072187"/>
          </a:xfrm>
          <a:prstGeom prst="rect">
            <a:avLst/>
          </a:prstGeom>
        </p:spPr>
      </p:pic>
      <p:sp>
        <p:nvSpPr>
          <p:cNvPr id="6" name="TextBox 5">
            <a:extLst>
              <a:ext uri="{FF2B5EF4-FFF2-40B4-BE49-F238E27FC236}">
                <a16:creationId xmlns:a16="http://schemas.microsoft.com/office/drawing/2014/main" id="{49C411D4-1E6E-4D80-9528-20CF8820951C}"/>
              </a:ext>
            </a:extLst>
          </p:cNvPr>
          <p:cNvSpPr txBox="1"/>
          <p:nvPr/>
        </p:nvSpPr>
        <p:spPr>
          <a:xfrm>
            <a:off x="671640" y="1771531"/>
            <a:ext cx="8019206" cy="1200329"/>
          </a:xfrm>
          <a:prstGeom prst="rect">
            <a:avLst/>
          </a:prstGeom>
          <a:solidFill>
            <a:srgbClr val="FFFF00">
              <a:alpha val="31000"/>
            </a:srgbClr>
          </a:solidFill>
        </p:spPr>
        <p:txBody>
          <a:bodyPr wrap="square" rtlCol="0">
            <a:spAutoFit/>
          </a:bodyPr>
          <a:lstStyle/>
          <a:p>
            <a:pPr algn="ctr"/>
            <a:r>
              <a:rPr lang="en-US" sz="3600" dirty="0">
                <a:solidFill>
                  <a:schemeClr val="bg1"/>
                </a:solidFill>
              </a:rPr>
              <a:t>Misuse of prescription opioids costs $78.5 billion a year</a:t>
            </a:r>
          </a:p>
        </p:txBody>
      </p:sp>
      <p:sp>
        <p:nvSpPr>
          <p:cNvPr id="7" name="Rectangle 6">
            <a:extLst>
              <a:ext uri="{FF2B5EF4-FFF2-40B4-BE49-F238E27FC236}">
                <a16:creationId xmlns:a16="http://schemas.microsoft.com/office/drawing/2014/main" id="{32C23784-9AE7-4A7C-A262-FC0F67E8DD8D}"/>
              </a:ext>
            </a:extLst>
          </p:cNvPr>
          <p:cNvSpPr/>
          <p:nvPr/>
        </p:nvSpPr>
        <p:spPr>
          <a:xfrm>
            <a:off x="5613991" y="5227461"/>
            <a:ext cx="3742659" cy="215444"/>
          </a:xfrm>
          <a:prstGeom prst="rect">
            <a:avLst/>
          </a:prstGeom>
        </p:spPr>
        <p:txBody>
          <a:bodyPr wrap="square">
            <a:spAutoFit/>
          </a:bodyPr>
          <a:lstStyle/>
          <a:p>
            <a:r>
              <a:rPr lang="en-US" sz="800" dirty="0">
                <a:solidFill>
                  <a:schemeClr val="bg1"/>
                </a:solidFill>
              </a:rPr>
              <a:t>“</a:t>
            </a:r>
            <a:r>
              <a:rPr lang="en-US" sz="800" dirty="0">
                <a:solidFill>
                  <a:schemeClr val="bg1"/>
                </a:solidFill>
                <a:hlinkClick r:id="rId4">
                  <a:extLst>
                    <a:ext uri="{A12FA001-AC4F-418D-AE19-62706E023703}">
                      <ahyp:hlinkClr xmlns:ahyp="http://schemas.microsoft.com/office/drawing/2018/hyperlinkcolor" val="tx"/>
                    </a:ext>
                  </a:extLst>
                </a:hlinkClick>
              </a:rPr>
              <a:t>Opioids</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K-State Research and Extension</a:t>
            </a:r>
            <a:r>
              <a:rPr lang="en-US" sz="800" dirty="0">
                <a:solidFill>
                  <a:schemeClr val="bg1"/>
                </a:solidFill>
              </a:rPr>
              <a:t> is licensed under </a:t>
            </a:r>
            <a:r>
              <a:rPr lang="en-US" sz="800" dirty="0">
                <a:solidFill>
                  <a:schemeClr val="bg1"/>
                </a:solidFill>
                <a:hlinkClick r:id="rId6">
                  <a:extLst>
                    <a:ext uri="{A12FA001-AC4F-418D-AE19-62706E023703}">
                      <ahyp:hlinkClr xmlns:ahyp="http://schemas.microsoft.com/office/drawing/2018/hyperlinkcolor" val="tx"/>
                    </a:ext>
                  </a:extLst>
                </a:hlinkClick>
              </a:rPr>
              <a:t>CC By 2.0</a:t>
            </a:r>
            <a:endParaRPr lang="en-US" sz="800" dirty="0">
              <a:solidFill>
                <a:schemeClr val="bg1"/>
              </a:solidFill>
            </a:endParaRPr>
          </a:p>
        </p:txBody>
      </p:sp>
      <p:sp>
        <p:nvSpPr>
          <p:cNvPr id="5" name="TextBox 4">
            <a:extLst>
              <a:ext uri="{FF2B5EF4-FFF2-40B4-BE49-F238E27FC236}">
                <a16:creationId xmlns:a16="http://schemas.microsoft.com/office/drawing/2014/main" id="{788FC00F-7DF0-41E7-AD32-3B8CCCE5F52A}"/>
              </a:ext>
            </a:extLst>
          </p:cNvPr>
          <p:cNvSpPr txBox="1"/>
          <p:nvPr/>
        </p:nvSpPr>
        <p:spPr>
          <a:xfrm>
            <a:off x="5741580" y="4375300"/>
            <a:ext cx="3487479" cy="215444"/>
          </a:xfrm>
          <a:prstGeom prst="rect">
            <a:avLst/>
          </a:prstGeom>
          <a:noFill/>
        </p:spPr>
        <p:txBody>
          <a:bodyPr wrap="square" rtlCol="0">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Opioids</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K-State Research and Extension</a:t>
            </a:r>
            <a:r>
              <a:rPr lang="en-US" sz="800" dirty="0">
                <a:solidFill>
                  <a:schemeClr val="bg1"/>
                </a:solidFill>
              </a:rPr>
              <a:t> is licensed under </a:t>
            </a:r>
            <a:r>
              <a:rPr lang="en-US" sz="800" dirty="0">
                <a:solidFill>
                  <a:schemeClr val="bg1"/>
                </a:solidFill>
                <a:hlinkClick r:id="rId6">
                  <a:extLst>
                    <a:ext uri="{A12FA001-AC4F-418D-AE19-62706E023703}">
                      <ahyp:hlinkClr xmlns:ahyp="http://schemas.microsoft.com/office/drawing/2018/hyperlinkcolor" val="tx"/>
                    </a:ext>
                  </a:extLst>
                </a:hlinkClick>
              </a:rPr>
              <a:t>CC BY2.0</a:t>
            </a:r>
            <a:endParaRPr lang="en-US" sz="800" dirty="0">
              <a:solidFill>
                <a:schemeClr val="bg1"/>
              </a:solidFill>
            </a:endParaRPr>
          </a:p>
        </p:txBody>
      </p:sp>
    </p:spTree>
    <p:extLst>
      <p:ext uri="{BB962C8B-B14F-4D97-AF65-F5344CB8AC3E}">
        <p14:creationId xmlns:p14="http://schemas.microsoft.com/office/powerpoint/2010/main" val="177971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A904FF-1E2E-4DE3-9DF0-4362DD8EC99C}"/>
              </a:ext>
            </a:extLst>
          </p:cNvPr>
          <p:cNvSpPr>
            <a:spLocks noGrp="1"/>
          </p:cNvSpPr>
          <p:nvPr>
            <p:ph type="body" sz="quarter" idx="13"/>
          </p:nvPr>
        </p:nvSpPr>
        <p:spPr/>
        <p:txBody>
          <a:bodyPr/>
          <a:lstStyle/>
          <a:p>
            <a:r>
              <a:rPr lang="en-US" dirty="0"/>
              <a:t>Call to Action: Explore data</a:t>
            </a:r>
          </a:p>
        </p:txBody>
      </p:sp>
      <p:grpSp>
        <p:nvGrpSpPr>
          <p:cNvPr id="2" name="Group 1">
            <a:extLst>
              <a:ext uri="{FF2B5EF4-FFF2-40B4-BE49-F238E27FC236}">
                <a16:creationId xmlns:a16="http://schemas.microsoft.com/office/drawing/2014/main" id="{05186D25-BEB0-4292-85A1-0B57743D798F}"/>
              </a:ext>
            </a:extLst>
          </p:cNvPr>
          <p:cNvGrpSpPr/>
          <p:nvPr/>
        </p:nvGrpSpPr>
        <p:grpSpPr>
          <a:xfrm>
            <a:off x="340786" y="1029747"/>
            <a:ext cx="1732563" cy="3356378"/>
            <a:chOff x="340786" y="1029747"/>
            <a:chExt cx="1732563" cy="3356378"/>
          </a:xfrm>
        </p:grpSpPr>
        <p:sp>
          <p:nvSpPr>
            <p:cNvPr id="3" name="Freeform: Shape 2">
              <a:extLst>
                <a:ext uri="{FF2B5EF4-FFF2-40B4-BE49-F238E27FC236}">
                  <a16:creationId xmlns:a16="http://schemas.microsoft.com/office/drawing/2014/main" id="{871AF411-91A6-425D-9010-3609E3FB16E1}"/>
                </a:ext>
              </a:extLst>
            </p:cNvPr>
            <p:cNvSpPr/>
            <p:nvPr/>
          </p:nvSpPr>
          <p:spPr>
            <a:xfrm>
              <a:off x="340786" y="1029747"/>
              <a:ext cx="1732563" cy="3356378"/>
            </a:xfrm>
            <a:custGeom>
              <a:avLst/>
              <a:gdLst>
                <a:gd name="connsiteX0" fmla="*/ 0 w 1732563"/>
                <a:gd name="connsiteY0" fmla="*/ 173256 h 3356378"/>
                <a:gd name="connsiteX1" fmla="*/ 173256 w 1732563"/>
                <a:gd name="connsiteY1" fmla="*/ 0 h 3356378"/>
                <a:gd name="connsiteX2" fmla="*/ 1559307 w 1732563"/>
                <a:gd name="connsiteY2" fmla="*/ 0 h 3356378"/>
                <a:gd name="connsiteX3" fmla="*/ 1732563 w 1732563"/>
                <a:gd name="connsiteY3" fmla="*/ 173256 h 3356378"/>
                <a:gd name="connsiteX4" fmla="*/ 1732563 w 1732563"/>
                <a:gd name="connsiteY4" fmla="*/ 3183122 h 3356378"/>
                <a:gd name="connsiteX5" fmla="*/ 1559307 w 1732563"/>
                <a:gd name="connsiteY5" fmla="*/ 3356378 h 3356378"/>
                <a:gd name="connsiteX6" fmla="*/ 173256 w 1732563"/>
                <a:gd name="connsiteY6" fmla="*/ 3356378 h 3356378"/>
                <a:gd name="connsiteX7" fmla="*/ 0 w 1732563"/>
                <a:gd name="connsiteY7" fmla="*/ 3183122 h 3356378"/>
                <a:gd name="connsiteX8" fmla="*/ 0 w 1732563"/>
                <a:gd name="connsiteY8" fmla="*/ 173256 h 33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2563" h="3356378">
                  <a:moveTo>
                    <a:pt x="0" y="173256"/>
                  </a:moveTo>
                  <a:cubicBezTo>
                    <a:pt x="0" y="77569"/>
                    <a:pt x="77569" y="0"/>
                    <a:pt x="173256" y="0"/>
                  </a:cubicBezTo>
                  <a:lnTo>
                    <a:pt x="1559307" y="0"/>
                  </a:lnTo>
                  <a:cubicBezTo>
                    <a:pt x="1654994" y="0"/>
                    <a:pt x="1732563" y="77569"/>
                    <a:pt x="1732563" y="173256"/>
                  </a:cubicBezTo>
                  <a:lnTo>
                    <a:pt x="1732563" y="3183122"/>
                  </a:lnTo>
                  <a:cubicBezTo>
                    <a:pt x="1732563" y="3278809"/>
                    <a:pt x="1654994" y="3356378"/>
                    <a:pt x="1559307" y="3356378"/>
                  </a:cubicBezTo>
                  <a:lnTo>
                    <a:pt x="173256" y="3356378"/>
                  </a:lnTo>
                  <a:cubicBezTo>
                    <a:pt x="77569" y="3356378"/>
                    <a:pt x="0" y="3278809"/>
                    <a:pt x="0" y="3183122"/>
                  </a:cubicBezTo>
                  <a:lnTo>
                    <a:pt x="0" y="17325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2240" tIns="1484791" rIns="142240" bIns="813516"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Explore your community data</a:t>
              </a:r>
            </a:p>
          </p:txBody>
        </p:sp>
        <p:sp>
          <p:nvSpPr>
            <p:cNvPr id="4" name="Oval 3">
              <a:extLst>
                <a:ext uri="{FF2B5EF4-FFF2-40B4-BE49-F238E27FC236}">
                  <a16:creationId xmlns:a16="http://schemas.microsoft.com/office/drawing/2014/main" id="{16BB71F9-7024-4854-B1F9-90C8C31FBFA3}"/>
                </a:ext>
              </a:extLst>
            </p:cNvPr>
            <p:cNvSpPr/>
            <p:nvPr/>
          </p:nvSpPr>
          <p:spPr>
            <a:xfrm>
              <a:off x="648230" y="1231129"/>
              <a:ext cx="1117673" cy="1117673"/>
            </a:xfrm>
            <a:prstGeom prst="ellipse">
              <a:avLst/>
            </a:prstGeom>
            <a:blipFill dpi="0" rotWithShape="1">
              <a:blip r:embed="rId3">
                <a:alphaModFix amt="80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pic>
        <p:nvPicPr>
          <p:cNvPr id="5" name="Picture 4">
            <a:extLst>
              <a:ext uri="{FF2B5EF4-FFF2-40B4-BE49-F238E27FC236}">
                <a16:creationId xmlns:a16="http://schemas.microsoft.com/office/drawing/2014/main" id="{ABE0F1F6-D0B9-4220-9F7A-92C7B8513121}"/>
              </a:ext>
            </a:extLst>
          </p:cNvPr>
          <p:cNvPicPr>
            <a:picLocks noChangeAspect="1"/>
          </p:cNvPicPr>
          <p:nvPr/>
        </p:nvPicPr>
        <p:blipFill>
          <a:blip r:embed="rId5"/>
          <a:stretch>
            <a:fillRect/>
          </a:stretch>
        </p:blipFill>
        <p:spPr>
          <a:xfrm>
            <a:off x="2424069" y="1029746"/>
            <a:ext cx="6509588" cy="3356379"/>
          </a:xfrm>
          <a:prstGeom prst="rect">
            <a:avLst/>
          </a:prstGeom>
        </p:spPr>
      </p:pic>
      <p:sp>
        <p:nvSpPr>
          <p:cNvPr id="7" name="TextBox 6">
            <a:extLst>
              <a:ext uri="{FF2B5EF4-FFF2-40B4-BE49-F238E27FC236}">
                <a16:creationId xmlns:a16="http://schemas.microsoft.com/office/drawing/2014/main" id="{AA204D32-5875-4616-A833-A21435BA8995}"/>
              </a:ext>
            </a:extLst>
          </p:cNvPr>
          <p:cNvSpPr txBox="1"/>
          <p:nvPr/>
        </p:nvSpPr>
        <p:spPr>
          <a:xfrm>
            <a:off x="5387010" y="4386125"/>
            <a:ext cx="3640612" cy="338554"/>
          </a:xfrm>
          <a:prstGeom prst="rect">
            <a:avLst/>
          </a:prstGeom>
          <a:noFill/>
        </p:spPr>
        <p:txBody>
          <a:bodyPr wrap="none" rtlCol="0">
            <a:spAutoFit/>
          </a:bodyPr>
          <a:lstStyle/>
          <a:p>
            <a:r>
              <a:rPr lang="en-US" sz="1600" dirty="0"/>
              <a:t>https://www.countyhealthrankings.org/</a:t>
            </a:r>
          </a:p>
        </p:txBody>
      </p:sp>
    </p:spTree>
    <p:extLst>
      <p:ext uri="{BB962C8B-B14F-4D97-AF65-F5344CB8AC3E}">
        <p14:creationId xmlns:p14="http://schemas.microsoft.com/office/powerpoint/2010/main" val="34958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A904FF-1E2E-4DE3-9DF0-4362DD8EC99C}"/>
              </a:ext>
            </a:extLst>
          </p:cNvPr>
          <p:cNvSpPr>
            <a:spLocks noGrp="1"/>
          </p:cNvSpPr>
          <p:nvPr>
            <p:ph type="body" sz="quarter" idx="13"/>
          </p:nvPr>
        </p:nvSpPr>
        <p:spPr/>
        <p:txBody>
          <a:bodyPr/>
          <a:lstStyle/>
          <a:p>
            <a:r>
              <a:rPr lang="en-US" dirty="0"/>
              <a:t>Call to Action: Explore data</a:t>
            </a:r>
          </a:p>
        </p:txBody>
      </p:sp>
      <p:grpSp>
        <p:nvGrpSpPr>
          <p:cNvPr id="2" name="Group 1">
            <a:extLst>
              <a:ext uri="{FF2B5EF4-FFF2-40B4-BE49-F238E27FC236}">
                <a16:creationId xmlns:a16="http://schemas.microsoft.com/office/drawing/2014/main" id="{05186D25-BEB0-4292-85A1-0B57743D798F}"/>
              </a:ext>
            </a:extLst>
          </p:cNvPr>
          <p:cNvGrpSpPr/>
          <p:nvPr/>
        </p:nvGrpSpPr>
        <p:grpSpPr>
          <a:xfrm>
            <a:off x="340786" y="1029747"/>
            <a:ext cx="1732563" cy="3356378"/>
            <a:chOff x="340786" y="1029747"/>
            <a:chExt cx="1732563" cy="3356378"/>
          </a:xfrm>
        </p:grpSpPr>
        <p:sp>
          <p:nvSpPr>
            <p:cNvPr id="3" name="Freeform: Shape 2">
              <a:extLst>
                <a:ext uri="{FF2B5EF4-FFF2-40B4-BE49-F238E27FC236}">
                  <a16:creationId xmlns:a16="http://schemas.microsoft.com/office/drawing/2014/main" id="{871AF411-91A6-425D-9010-3609E3FB16E1}"/>
                </a:ext>
              </a:extLst>
            </p:cNvPr>
            <p:cNvSpPr/>
            <p:nvPr/>
          </p:nvSpPr>
          <p:spPr>
            <a:xfrm>
              <a:off x="340786" y="1029747"/>
              <a:ext cx="1732563" cy="3356378"/>
            </a:xfrm>
            <a:custGeom>
              <a:avLst/>
              <a:gdLst>
                <a:gd name="connsiteX0" fmla="*/ 0 w 1732563"/>
                <a:gd name="connsiteY0" fmla="*/ 173256 h 3356378"/>
                <a:gd name="connsiteX1" fmla="*/ 173256 w 1732563"/>
                <a:gd name="connsiteY1" fmla="*/ 0 h 3356378"/>
                <a:gd name="connsiteX2" fmla="*/ 1559307 w 1732563"/>
                <a:gd name="connsiteY2" fmla="*/ 0 h 3356378"/>
                <a:gd name="connsiteX3" fmla="*/ 1732563 w 1732563"/>
                <a:gd name="connsiteY3" fmla="*/ 173256 h 3356378"/>
                <a:gd name="connsiteX4" fmla="*/ 1732563 w 1732563"/>
                <a:gd name="connsiteY4" fmla="*/ 3183122 h 3356378"/>
                <a:gd name="connsiteX5" fmla="*/ 1559307 w 1732563"/>
                <a:gd name="connsiteY5" fmla="*/ 3356378 h 3356378"/>
                <a:gd name="connsiteX6" fmla="*/ 173256 w 1732563"/>
                <a:gd name="connsiteY6" fmla="*/ 3356378 h 3356378"/>
                <a:gd name="connsiteX7" fmla="*/ 0 w 1732563"/>
                <a:gd name="connsiteY7" fmla="*/ 3183122 h 3356378"/>
                <a:gd name="connsiteX8" fmla="*/ 0 w 1732563"/>
                <a:gd name="connsiteY8" fmla="*/ 173256 h 33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2563" h="3356378">
                  <a:moveTo>
                    <a:pt x="0" y="173256"/>
                  </a:moveTo>
                  <a:cubicBezTo>
                    <a:pt x="0" y="77569"/>
                    <a:pt x="77569" y="0"/>
                    <a:pt x="173256" y="0"/>
                  </a:cubicBezTo>
                  <a:lnTo>
                    <a:pt x="1559307" y="0"/>
                  </a:lnTo>
                  <a:cubicBezTo>
                    <a:pt x="1654994" y="0"/>
                    <a:pt x="1732563" y="77569"/>
                    <a:pt x="1732563" y="173256"/>
                  </a:cubicBezTo>
                  <a:lnTo>
                    <a:pt x="1732563" y="3183122"/>
                  </a:lnTo>
                  <a:cubicBezTo>
                    <a:pt x="1732563" y="3278809"/>
                    <a:pt x="1654994" y="3356378"/>
                    <a:pt x="1559307" y="3356378"/>
                  </a:cubicBezTo>
                  <a:lnTo>
                    <a:pt x="173256" y="3356378"/>
                  </a:lnTo>
                  <a:cubicBezTo>
                    <a:pt x="77569" y="3356378"/>
                    <a:pt x="0" y="3278809"/>
                    <a:pt x="0" y="3183122"/>
                  </a:cubicBezTo>
                  <a:lnTo>
                    <a:pt x="0" y="17325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2240" tIns="1484791" rIns="142240" bIns="813516"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Explore your community data</a:t>
              </a:r>
            </a:p>
          </p:txBody>
        </p:sp>
        <p:sp>
          <p:nvSpPr>
            <p:cNvPr id="4" name="Oval 3">
              <a:extLst>
                <a:ext uri="{FF2B5EF4-FFF2-40B4-BE49-F238E27FC236}">
                  <a16:creationId xmlns:a16="http://schemas.microsoft.com/office/drawing/2014/main" id="{16BB71F9-7024-4854-B1F9-90C8C31FBFA3}"/>
                </a:ext>
              </a:extLst>
            </p:cNvPr>
            <p:cNvSpPr/>
            <p:nvPr/>
          </p:nvSpPr>
          <p:spPr>
            <a:xfrm>
              <a:off x="648230" y="1231129"/>
              <a:ext cx="1117673" cy="1117673"/>
            </a:xfrm>
            <a:prstGeom prst="ellipse">
              <a:avLst/>
            </a:prstGeom>
            <a:blipFill dpi="0" rotWithShape="1">
              <a:blip r:embed="rId3">
                <a:alphaModFix amt="80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
        <p:nvSpPr>
          <p:cNvPr id="7" name="TextBox 6">
            <a:extLst>
              <a:ext uri="{FF2B5EF4-FFF2-40B4-BE49-F238E27FC236}">
                <a16:creationId xmlns:a16="http://schemas.microsoft.com/office/drawing/2014/main" id="{83593BE7-CDE1-47C0-9224-7B9BF03E2797}"/>
              </a:ext>
            </a:extLst>
          </p:cNvPr>
          <p:cNvSpPr txBox="1"/>
          <p:nvPr/>
        </p:nvSpPr>
        <p:spPr>
          <a:xfrm>
            <a:off x="2073347" y="1029746"/>
            <a:ext cx="4959631" cy="230832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Connect with local and/or state health departments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Review online sources </a:t>
            </a:r>
            <a:br>
              <a:rPr kumimoji="0" lang="en-US" sz="1800" b="0" i="0" u="none" strike="noStrike" kern="1200" cap="none" spc="0" normalizeH="0" baseline="0" noProof="0" dirty="0">
                <a:ln>
                  <a:noFill/>
                </a:ln>
                <a:solidFill>
                  <a:srgbClr val="000000"/>
                </a:solidFill>
                <a:effectLst/>
                <a:uLnTx/>
                <a:uFillTx/>
                <a:latin typeface="Arial"/>
                <a:ea typeface="+mn-ea"/>
                <a:cs typeface="+mn-cs"/>
              </a:rPr>
            </a:br>
            <a:r>
              <a:rPr kumimoji="0" lang="en-US" sz="1800" b="0" i="0" u="none" strike="noStrike" kern="1200" cap="none" spc="0" normalizeH="0" baseline="0" noProof="0" dirty="0">
                <a:ln>
                  <a:noFill/>
                </a:ln>
                <a:solidFill>
                  <a:srgbClr val="000000"/>
                </a:solidFill>
                <a:effectLst/>
                <a:uLnTx/>
                <a:uFillTx/>
                <a:latin typeface="Arial"/>
                <a:ea typeface="+mn-ea"/>
                <a:cs typeface="+mn-cs"/>
              </a:rPr>
              <a:t>for data</a:t>
            </a:r>
          </a:p>
          <a:p>
            <a:pPr marL="742950" marR="0" lvl="1" indent="-285750" algn="l" defTabSz="4572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County Health </a:t>
            </a:r>
            <a:br>
              <a:rPr kumimoji="0" lang="en-US" sz="1800" b="0" i="0" u="none" strike="noStrike" kern="1200" cap="none" spc="0" normalizeH="0" baseline="0" noProof="0" dirty="0">
                <a:ln>
                  <a:noFill/>
                </a:ln>
                <a:solidFill>
                  <a:srgbClr val="000000"/>
                </a:solidFill>
                <a:effectLst/>
                <a:uLnTx/>
                <a:uFillTx/>
                <a:latin typeface="Arial"/>
                <a:ea typeface="+mn-ea"/>
                <a:cs typeface="+mn-cs"/>
              </a:rPr>
            </a:br>
            <a:r>
              <a:rPr kumimoji="0" lang="en-US" sz="1800" b="0" i="0" u="none" strike="noStrike" kern="1200" cap="none" spc="0" normalizeH="0" baseline="0" noProof="0" dirty="0">
                <a:ln>
                  <a:noFill/>
                </a:ln>
                <a:solidFill>
                  <a:srgbClr val="000000"/>
                </a:solidFill>
                <a:effectLst/>
                <a:uLnTx/>
                <a:uFillTx/>
                <a:latin typeface="Arial"/>
                <a:ea typeface="+mn-ea"/>
                <a:cs typeface="+mn-cs"/>
              </a:rPr>
              <a:t>Rankings</a:t>
            </a:r>
          </a:p>
          <a:p>
            <a:pPr marL="742950" marR="0" lvl="1" indent="-285750" algn="l" defTabSz="457200" rtl="0" eaLnBrk="1" fontAlgn="auto" latinLnBrk="0" hangingPunct="1">
              <a:lnSpc>
                <a:spcPct val="100000"/>
              </a:lnSpc>
              <a:spcBef>
                <a:spcPts val="0"/>
              </a:spcBef>
              <a:spcAft>
                <a:spcPts val="0"/>
              </a:spcAft>
              <a:buClrTx/>
              <a:buSzPct val="70000"/>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Drug Overdose </a:t>
            </a:r>
            <a:br>
              <a:rPr kumimoji="0" lang="en-US" sz="1800" b="0" i="0" u="none" strike="noStrike" kern="1200" cap="none" spc="0" normalizeH="0" baseline="0" noProof="0" dirty="0">
                <a:ln>
                  <a:noFill/>
                </a:ln>
                <a:solidFill>
                  <a:srgbClr val="000000"/>
                </a:solidFill>
                <a:effectLst/>
                <a:uLnTx/>
                <a:uFillTx/>
                <a:latin typeface="Arial"/>
                <a:ea typeface="+mn-ea"/>
                <a:cs typeface="+mn-cs"/>
              </a:rPr>
            </a:br>
            <a:r>
              <a:rPr kumimoji="0" lang="en-US" sz="1800" b="0" i="0" u="none" strike="noStrike" kern="1200" cap="none" spc="0" normalizeH="0" baseline="0" noProof="0" dirty="0">
                <a:ln>
                  <a:noFill/>
                </a:ln>
                <a:solidFill>
                  <a:srgbClr val="000000"/>
                </a:solidFill>
                <a:effectLst/>
                <a:uLnTx/>
                <a:uFillTx/>
                <a:latin typeface="Arial"/>
                <a:ea typeface="+mn-ea"/>
                <a:cs typeface="+mn-cs"/>
              </a:rPr>
              <a:t>Death Rate Maps</a:t>
            </a:r>
          </a:p>
        </p:txBody>
      </p:sp>
      <p:pic>
        <p:nvPicPr>
          <p:cNvPr id="8" name="Picture 7">
            <a:extLst>
              <a:ext uri="{FF2B5EF4-FFF2-40B4-BE49-F238E27FC236}">
                <a16:creationId xmlns:a16="http://schemas.microsoft.com/office/drawing/2014/main" id="{2033F345-DEFA-4B53-A988-9D2D957979A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19804" y="1580444"/>
            <a:ext cx="4284770" cy="2978989"/>
          </a:xfrm>
          <a:prstGeom prst="rect">
            <a:avLst/>
          </a:prstGeom>
        </p:spPr>
      </p:pic>
    </p:spTree>
    <p:extLst>
      <p:ext uri="{BB962C8B-B14F-4D97-AF65-F5344CB8AC3E}">
        <p14:creationId xmlns:p14="http://schemas.microsoft.com/office/powerpoint/2010/main" val="269954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A904FF-1E2E-4DE3-9DF0-4362DD8EC99C}"/>
              </a:ext>
            </a:extLst>
          </p:cNvPr>
          <p:cNvSpPr>
            <a:spLocks noGrp="1"/>
          </p:cNvSpPr>
          <p:nvPr>
            <p:ph type="body" sz="quarter" idx="13"/>
          </p:nvPr>
        </p:nvSpPr>
        <p:spPr/>
        <p:txBody>
          <a:bodyPr/>
          <a:lstStyle/>
          <a:p>
            <a:r>
              <a:rPr lang="en-US" dirty="0"/>
              <a:t>Call to Action: Consider assets</a:t>
            </a:r>
          </a:p>
        </p:txBody>
      </p:sp>
      <p:grpSp>
        <p:nvGrpSpPr>
          <p:cNvPr id="2" name="Group 1">
            <a:extLst>
              <a:ext uri="{FF2B5EF4-FFF2-40B4-BE49-F238E27FC236}">
                <a16:creationId xmlns:a16="http://schemas.microsoft.com/office/drawing/2014/main" id="{97C2B68D-140D-4075-98E2-7D7F5A9EBB7D}"/>
              </a:ext>
            </a:extLst>
          </p:cNvPr>
          <p:cNvGrpSpPr/>
          <p:nvPr/>
        </p:nvGrpSpPr>
        <p:grpSpPr>
          <a:xfrm>
            <a:off x="340786" y="1029747"/>
            <a:ext cx="1732563" cy="3356378"/>
            <a:chOff x="340786" y="1029747"/>
            <a:chExt cx="1732563" cy="3356378"/>
          </a:xfrm>
        </p:grpSpPr>
        <p:sp>
          <p:nvSpPr>
            <p:cNvPr id="3" name="Freeform: Shape 2">
              <a:extLst>
                <a:ext uri="{FF2B5EF4-FFF2-40B4-BE49-F238E27FC236}">
                  <a16:creationId xmlns:a16="http://schemas.microsoft.com/office/drawing/2014/main" id="{96BAD9B8-2809-44EF-BC35-612265C0D392}"/>
                </a:ext>
              </a:extLst>
            </p:cNvPr>
            <p:cNvSpPr/>
            <p:nvPr/>
          </p:nvSpPr>
          <p:spPr>
            <a:xfrm>
              <a:off x="340786" y="1029747"/>
              <a:ext cx="1732563" cy="3356378"/>
            </a:xfrm>
            <a:custGeom>
              <a:avLst/>
              <a:gdLst>
                <a:gd name="connsiteX0" fmla="*/ 0 w 1732563"/>
                <a:gd name="connsiteY0" fmla="*/ 173256 h 3356378"/>
                <a:gd name="connsiteX1" fmla="*/ 173256 w 1732563"/>
                <a:gd name="connsiteY1" fmla="*/ 0 h 3356378"/>
                <a:gd name="connsiteX2" fmla="*/ 1559307 w 1732563"/>
                <a:gd name="connsiteY2" fmla="*/ 0 h 3356378"/>
                <a:gd name="connsiteX3" fmla="*/ 1732563 w 1732563"/>
                <a:gd name="connsiteY3" fmla="*/ 173256 h 3356378"/>
                <a:gd name="connsiteX4" fmla="*/ 1732563 w 1732563"/>
                <a:gd name="connsiteY4" fmla="*/ 3183122 h 3356378"/>
                <a:gd name="connsiteX5" fmla="*/ 1559307 w 1732563"/>
                <a:gd name="connsiteY5" fmla="*/ 3356378 h 3356378"/>
                <a:gd name="connsiteX6" fmla="*/ 173256 w 1732563"/>
                <a:gd name="connsiteY6" fmla="*/ 3356378 h 3356378"/>
                <a:gd name="connsiteX7" fmla="*/ 0 w 1732563"/>
                <a:gd name="connsiteY7" fmla="*/ 3183122 h 3356378"/>
                <a:gd name="connsiteX8" fmla="*/ 0 w 1732563"/>
                <a:gd name="connsiteY8" fmla="*/ 173256 h 33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2563" h="3356378">
                  <a:moveTo>
                    <a:pt x="0" y="173256"/>
                  </a:moveTo>
                  <a:cubicBezTo>
                    <a:pt x="0" y="77569"/>
                    <a:pt x="77569" y="0"/>
                    <a:pt x="173256" y="0"/>
                  </a:cubicBezTo>
                  <a:lnTo>
                    <a:pt x="1559307" y="0"/>
                  </a:lnTo>
                  <a:cubicBezTo>
                    <a:pt x="1654994" y="0"/>
                    <a:pt x="1732563" y="77569"/>
                    <a:pt x="1732563" y="173256"/>
                  </a:cubicBezTo>
                  <a:lnTo>
                    <a:pt x="1732563" y="3183122"/>
                  </a:lnTo>
                  <a:cubicBezTo>
                    <a:pt x="1732563" y="3278809"/>
                    <a:pt x="1654994" y="3356378"/>
                    <a:pt x="1559307" y="3356378"/>
                  </a:cubicBezTo>
                  <a:lnTo>
                    <a:pt x="173256" y="3356378"/>
                  </a:lnTo>
                  <a:cubicBezTo>
                    <a:pt x="77569" y="3356378"/>
                    <a:pt x="0" y="3278809"/>
                    <a:pt x="0" y="3183122"/>
                  </a:cubicBezTo>
                  <a:lnTo>
                    <a:pt x="0" y="173256"/>
                  </a:lnTo>
                  <a:close/>
                </a:path>
              </a:pathLst>
            </a:custGeom>
            <a:solidFill>
              <a:schemeClr val="accent3"/>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792" tIns="1456343" rIns="113792" bIns="785068"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Consider community assets and connect with partners</a:t>
              </a:r>
            </a:p>
          </p:txBody>
        </p:sp>
        <p:sp>
          <p:nvSpPr>
            <p:cNvPr id="4" name="Oval 3" descr="Connections">
              <a:extLst>
                <a:ext uri="{FF2B5EF4-FFF2-40B4-BE49-F238E27FC236}">
                  <a16:creationId xmlns:a16="http://schemas.microsoft.com/office/drawing/2014/main" id="{A43691A0-66A6-410B-A68F-8CDF081E6DB6}"/>
                </a:ext>
              </a:extLst>
            </p:cNvPr>
            <p:cNvSpPr/>
            <p:nvPr/>
          </p:nvSpPr>
          <p:spPr>
            <a:xfrm>
              <a:off x="648230" y="1273658"/>
              <a:ext cx="1117673" cy="1117673"/>
            </a:xfrm>
            <a:prstGeom prst="ellipse">
              <a:avLst/>
            </a:prstGeom>
            <a:blipFill dpi="0" rotWithShape="1">
              <a:blip r:embed="rId3">
                <a:alphaModFix amt="80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sp>
        <p:nvSpPr>
          <p:cNvPr id="7" name="TextBox 6">
            <a:extLst>
              <a:ext uri="{FF2B5EF4-FFF2-40B4-BE49-F238E27FC236}">
                <a16:creationId xmlns:a16="http://schemas.microsoft.com/office/drawing/2014/main" id="{F831EC2A-8A28-4B81-BDD7-49B124940AEE}"/>
              </a:ext>
            </a:extLst>
          </p:cNvPr>
          <p:cNvSpPr txBox="1"/>
          <p:nvPr/>
        </p:nvSpPr>
        <p:spPr>
          <a:xfrm>
            <a:off x="2784547" y="1273658"/>
            <a:ext cx="5230564" cy="1817357"/>
          </a:xfrm>
          <a:prstGeom prst="rect">
            <a:avLst/>
          </a:prstGeom>
          <a:noFill/>
        </p:spPr>
        <p:txBody>
          <a:bodyPr wrap="square" rtlCol="0">
            <a:spAutoFit/>
          </a:bodyPr>
          <a:lstStyle/>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Explore local organizations and coalitions</a:t>
            </a:r>
          </a:p>
          <a:p>
            <a:pPr marL="742950" marR="0" lvl="1" indent="-285750" algn="l" defTabSz="457200" rtl="0" eaLnBrk="1" fontAlgn="auto" latinLnBrk="0" hangingPunct="1">
              <a:lnSpc>
                <a:spcPct val="114000"/>
              </a:lnSpc>
              <a:spcBef>
                <a:spcPts val="0"/>
              </a:spcBef>
              <a:spcAft>
                <a:spcPts val="0"/>
              </a:spcAft>
              <a:buClrTx/>
              <a:buSzPct val="75000"/>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Community-Led Libraries Toolkit</a:t>
            </a:r>
          </a:p>
          <a:p>
            <a:pPr marL="285750" marR="0" lvl="0" indent="-285750"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Listen to the needs of potential partners  and seek opportunities for alignment</a:t>
            </a:r>
          </a:p>
          <a:p>
            <a:pPr marL="285750" marR="0" lvl="0" indent="-285750"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Seek a seat at the table</a:t>
            </a:r>
          </a:p>
        </p:txBody>
      </p:sp>
    </p:spTree>
    <p:extLst>
      <p:ext uri="{BB962C8B-B14F-4D97-AF65-F5344CB8AC3E}">
        <p14:creationId xmlns:p14="http://schemas.microsoft.com/office/powerpoint/2010/main" val="205489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D9898B-0B48-46DC-B6A6-8D4DB2A2435F}"/>
              </a:ext>
            </a:extLst>
          </p:cNvPr>
          <p:cNvSpPr>
            <a:spLocks noGrp="1"/>
          </p:cNvSpPr>
          <p:nvPr>
            <p:ph type="body" sz="quarter" idx="13"/>
          </p:nvPr>
        </p:nvSpPr>
        <p:spPr/>
        <p:txBody>
          <a:bodyPr/>
          <a:lstStyle/>
          <a:p>
            <a:r>
              <a:rPr lang="en-US" dirty="0"/>
              <a:t>Strengths of libraries</a:t>
            </a:r>
          </a:p>
        </p:txBody>
      </p:sp>
      <p:graphicFrame>
        <p:nvGraphicFramePr>
          <p:cNvPr id="4" name="Diagram 3">
            <a:extLst>
              <a:ext uri="{FF2B5EF4-FFF2-40B4-BE49-F238E27FC236}">
                <a16:creationId xmlns:a16="http://schemas.microsoft.com/office/drawing/2014/main" id="{AD7DEE8E-C9A7-480A-9013-DFE76E110F9E}"/>
              </a:ext>
            </a:extLst>
          </p:cNvPr>
          <p:cNvGraphicFramePr/>
          <p:nvPr/>
        </p:nvGraphicFramePr>
        <p:xfrm>
          <a:off x="216608" y="1029746"/>
          <a:ext cx="4829525"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oup of people sitting at a table in front of a computer&#10;&#10;Description automatically generated">
            <a:extLst>
              <a:ext uri="{FF2B5EF4-FFF2-40B4-BE49-F238E27FC236}">
                <a16:creationId xmlns:a16="http://schemas.microsoft.com/office/drawing/2014/main" id="{F5B70357-C4E1-44BA-8DCC-CB0578D0766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46133" y="1169471"/>
            <a:ext cx="4070098" cy="3052573"/>
          </a:xfrm>
          <a:prstGeom prst="rect">
            <a:avLst/>
          </a:prstGeom>
        </p:spPr>
      </p:pic>
    </p:spTree>
    <p:extLst>
      <p:ext uri="{BB962C8B-B14F-4D97-AF65-F5344CB8AC3E}">
        <p14:creationId xmlns:p14="http://schemas.microsoft.com/office/powerpoint/2010/main" val="3013213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A186EC6-5710-477A-978B-8FE0F389BC00}"/>
              </a:ext>
            </a:extLst>
          </p:cNvPr>
          <p:cNvSpPr>
            <a:spLocks noGrp="1"/>
          </p:cNvSpPr>
          <p:nvPr>
            <p:ph type="body" sz="quarter" idx="13"/>
          </p:nvPr>
        </p:nvSpPr>
        <p:spPr/>
        <p:txBody>
          <a:bodyPr/>
          <a:lstStyle/>
          <a:p>
            <a:r>
              <a:rPr lang="en-US" dirty="0"/>
              <a:t>Library partnerships</a:t>
            </a:r>
          </a:p>
        </p:txBody>
      </p:sp>
      <p:sp>
        <p:nvSpPr>
          <p:cNvPr id="5" name="Text Placeholder 4">
            <a:extLst>
              <a:ext uri="{FF2B5EF4-FFF2-40B4-BE49-F238E27FC236}">
                <a16:creationId xmlns:a16="http://schemas.microsoft.com/office/drawing/2014/main" id="{DD35428E-6328-4F15-A689-5F5A27D06CBA}"/>
              </a:ext>
            </a:extLst>
          </p:cNvPr>
          <p:cNvSpPr>
            <a:spLocks noGrp="1"/>
          </p:cNvSpPr>
          <p:nvPr>
            <p:ph type="body" sz="quarter" idx="12"/>
          </p:nvPr>
        </p:nvSpPr>
        <p:spPr/>
        <p:txBody>
          <a:bodyPr/>
          <a:lstStyle/>
          <a:p>
            <a:r>
              <a:rPr lang="en-US" b="1" dirty="0"/>
              <a:t>Local health departments </a:t>
            </a:r>
            <a:r>
              <a:rPr lang="en-US" dirty="0"/>
              <a:t>were the most common partner</a:t>
            </a:r>
          </a:p>
          <a:p>
            <a:r>
              <a:rPr lang="en-US" dirty="0"/>
              <a:t>Non-profit organizations focused on </a:t>
            </a:r>
            <a:r>
              <a:rPr lang="en-US" b="1" dirty="0"/>
              <a:t>prevention, treatment, </a:t>
            </a:r>
            <a:r>
              <a:rPr lang="en-US" dirty="0"/>
              <a:t>or </a:t>
            </a:r>
            <a:r>
              <a:rPr lang="en-US" b="1" dirty="0"/>
              <a:t>recovery support</a:t>
            </a:r>
          </a:p>
          <a:p>
            <a:r>
              <a:rPr lang="en-US" dirty="0"/>
              <a:t>At least half were involved in a </a:t>
            </a:r>
            <a:r>
              <a:rPr lang="en-US" b="1" dirty="0"/>
              <a:t>community coalition </a:t>
            </a:r>
            <a:r>
              <a:rPr lang="en-US" dirty="0"/>
              <a:t>to address substance misuse and the opioid crisis </a:t>
            </a:r>
          </a:p>
        </p:txBody>
      </p:sp>
    </p:spTree>
    <p:extLst>
      <p:ext uri="{BB962C8B-B14F-4D97-AF65-F5344CB8AC3E}">
        <p14:creationId xmlns:p14="http://schemas.microsoft.com/office/powerpoint/2010/main" val="259329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A904FF-1E2E-4DE3-9DF0-4362DD8EC99C}"/>
              </a:ext>
            </a:extLst>
          </p:cNvPr>
          <p:cNvSpPr>
            <a:spLocks noGrp="1"/>
          </p:cNvSpPr>
          <p:nvPr>
            <p:ph type="body" sz="quarter" idx="13"/>
          </p:nvPr>
        </p:nvSpPr>
        <p:spPr/>
        <p:txBody>
          <a:bodyPr/>
          <a:lstStyle/>
          <a:p>
            <a:r>
              <a:rPr lang="en-US" dirty="0"/>
              <a:t>Call to Action: Increase awareness</a:t>
            </a:r>
          </a:p>
        </p:txBody>
      </p:sp>
      <p:sp>
        <p:nvSpPr>
          <p:cNvPr id="3" name="Freeform: Shape 2">
            <a:extLst>
              <a:ext uri="{FF2B5EF4-FFF2-40B4-BE49-F238E27FC236}">
                <a16:creationId xmlns:a16="http://schemas.microsoft.com/office/drawing/2014/main" id="{65AB1487-F2A9-40EC-837E-51FE207CE006}"/>
              </a:ext>
            </a:extLst>
          </p:cNvPr>
          <p:cNvSpPr/>
          <p:nvPr/>
        </p:nvSpPr>
        <p:spPr>
          <a:xfrm>
            <a:off x="340786" y="1029747"/>
            <a:ext cx="1928281" cy="3576120"/>
          </a:xfrm>
          <a:custGeom>
            <a:avLst/>
            <a:gdLst>
              <a:gd name="connsiteX0" fmla="*/ 0 w 1743195"/>
              <a:gd name="connsiteY0" fmla="*/ 174320 h 3356378"/>
              <a:gd name="connsiteX1" fmla="*/ 174320 w 1743195"/>
              <a:gd name="connsiteY1" fmla="*/ 0 h 3356378"/>
              <a:gd name="connsiteX2" fmla="*/ 1568876 w 1743195"/>
              <a:gd name="connsiteY2" fmla="*/ 0 h 3356378"/>
              <a:gd name="connsiteX3" fmla="*/ 1743196 w 1743195"/>
              <a:gd name="connsiteY3" fmla="*/ 174320 h 3356378"/>
              <a:gd name="connsiteX4" fmla="*/ 1743195 w 1743195"/>
              <a:gd name="connsiteY4" fmla="*/ 3182059 h 3356378"/>
              <a:gd name="connsiteX5" fmla="*/ 1568875 w 1743195"/>
              <a:gd name="connsiteY5" fmla="*/ 3356379 h 3356378"/>
              <a:gd name="connsiteX6" fmla="*/ 174320 w 1743195"/>
              <a:gd name="connsiteY6" fmla="*/ 3356378 h 3356378"/>
              <a:gd name="connsiteX7" fmla="*/ 0 w 1743195"/>
              <a:gd name="connsiteY7" fmla="*/ 3182058 h 3356378"/>
              <a:gd name="connsiteX8" fmla="*/ 0 w 1743195"/>
              <a:gd name="connsiteY8" fmla="*/ 174320 h 33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195" h="3356378">
                <a:moveTo>
                  <a:pt x="0" y="174320"/>
                </a:moveTo>
                <a:cubicBezTo>
                  <a:pt x="0" y="78046"/>
                  <a:pt x="78046" y="0"/>
                  <a:pt x="174320" y="0"/>
                </a:cubicBezTo>
                <a:lnTo>
                  <a:pt x="1568876" y="0"/>
                </a:lnTo>
                <a:cubicBezTo>
                  <a:pt x="1665150" y="0"/>
                  <a:pt x="1743196" y="78046"/>
                  <a:pt x="1743196" y="174320"/>
                </a:cubicBezTo>
                <a:cubicBezTo>
                  <a:pt x="1743196" y="1176900"/>
                  <a:pt x="1743195" y="2179479"/>
                  <a:pt x="1743195" y="3182059"/>
                </a:cubicBezTo>
                <a:cubicBezTo>
                  <a:pt x="1743195" y="3278333"/>
                  <a:pt x="1665149" y="3356379"/>
                  <a:pt x="1568875" y="3356379"/>
                </a:cubicBezTo>
                <a:lnTo>
                  <a:pt x="174320" y="3356378"/>
                </a:lnTo>
                <a:cubicBezTo>
                  <a:pt x="78046" y="3356378"/>
                  <a:pt x="0" y="3278332"/>
                  <a:pt x="0" y="3182058"/>
                </a:cubicBezTo>
                <a:lnTo>
                  <a:pt x="0" y="174320"/>
                </a:lnTo>
                <a:close/>
              </a:path>
            </a:pathLst>
          </a:custGeom>
          <a:solidFill>
            <a:schemeClr val="accent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568" tIns="1442119" rIns="99568" bIns="77084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Increase awareness and knowledge of the issue among staff and the community</a:t>
            </a:r>
          </a:p>
        </p:txBody>
      </p:sp>
      <p:sp>
        <p:nvSpPr>
          <p:cNvPr id="4" name="Oval 3" descr="Head with gears">
            <a:extLst>
              <a:ext uri="{FF2B5EF4-FFF2-40B4-BE49-F238E27FC236}">
                <a16:creationId xmlns:a16="http://schemas.microsoft.com/office/drawing/2014/main" id="{8F74B236-0C66-4D4A-BD1E-723230DA9F4A}"/>
              </a:ext>
            </a:extLst>
          </p:cNvPr>
          <p:cNvSpPr/>
          <p:nvPr/>
        </p:nvSpPr>
        <p:spPr>
          <a:xfrm>
            <a:off x="653546" y="1231129"/>
            <a:ext cx="1117673" cy="1117673"/>
          </a:xfrm>
          <a:prstGeom prst="ellipse">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32FE048D-CD4E-4FE3-90AF-11763C94DD38}"/>
              </a:ext>
            </a:extLst>
          </p:cNvPr>
          <p:cNvSpPr txBox="1"/>
          <p:nvPr/>
        </p:nvSpPr>
        <p:spPr>
          <a:xfrm>
            <a:off x="2784546" y="1273658"/>
            <a:ext cx="5795009" cy="2825389"/>
          </a:xfrm>
          <a:prstGeom prst="rect">
            <a:avLst/>
          </a:prstGeom>
          <a:noFill/>
        </p:spPr>
        <p:txBody>
          <a:bodyPr wrap="square" rtlCol="0">
            <a:spAutoFit/>
          </a:bodyPr>
          <a:lstStyle/>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Seek to increase understanding and addressing the crisis</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Stigma prevents people from acknowledging issues and needs</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Libraries connect people to range of information on health-related topics, including substance use disorder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4294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A904FF-1E2E-4DE3-9DF0-4362DD8EC99C}"/>
              </a:ext>
            </a:extLst>
          </p:cNvPr>
          <p:cNvSpPr>
            <a:spLocks noGrp="1"/>
          </p:cNvSpPr>
          <p:nvPr>
            <p:ph type="body" sz="quarter" idx="13"/>
          </p:nvPr>
        </p:nvSpPr>
        <p:spPr/>
        <p:txBody>
          <a:bodyPr/>
          <a:lstStyle/>
          <a:p>
            <a:r>
              <a:rPr lang="en-US" dirty="0"/>
              <a:t>Call to Action: Increase awareness</a:t>
            </a:r>
          </a:p>
        </p:txBody>
      </p:sp>
      <p:sp>
        <p:nvSpPr>
          <p:cNvPr id="3" name="Freeform: Shape 2">
            <a:extLst>
              <a:ext uri="{FF2B5EF4-FFF2-40B4-BE49-F238E27FC236}">
                <a16:creationId xmlns:a16="http://schemas.microsoft.com/office/drawing/2014/main" id="{65AB1487-F2A9-40EC-837E-51FE207CE006}"/>
              </a:ext>
            </a:extLst>
          </p:cNvPr>
          <p:cNvSpPr/>
          <p:nvPr/>
        </p:nvSpPr>
        <p:spPr>
          <a:xfrm>
            <a:off x="340786" y="1029747"/>
            <a:ext cx="1928281" cy="3576120"/>
          </a:xfrm>
          <a:custGeom>
            <a:avLst/>
            <a:gdLst>
              <a:gd name="connsiteX0" fmla="*/ 0 w 1743195"/>
              <a:gd name="connsiteY0" fmla="*/ 174320 h 3356378"/>
              <a:gd name="connsiteX1" fmla="*/ 174320 w 1743195"/>
              <a:gd name="connsiteY1" fmla="*/ 0 h 3356378"/>
              <a:gd name="connsiteX2" fmla="*/ 1568876 w 1743195"/>
              <a:gd name="connsiteY2" fmla="*/ 0 h 3356378"/>
              <a:gd name="connsiteX3" fmla="*/ 1743196 w 1743195"/>
              <a:gd name="connsiteY3" fmla="*/ 174320 h 3356378"/>
              <a:gd name="connsiteX4" fmla="*/ 1743195 w 1743195"/>
              <a:gd name="connsiteY4" fmla="*/ 3182059 h 3356378"/>
              <a:gd name="connsiteX5" fmla="*/ 1568875 w 1743195"/>
              <a:gd name="connsiteY5" fmla="*/ 3356379 h 3356378"/>
              <a:gd name="connsiteX6" fmla="*/ 174320 w 1743195"/>
              <a:gd name="connsiteY6" fmla="*/ 3356378 h 3356378"/>
              <a:gd name="connsiteX7" fmla="*/ 0 w 1743195"/>
              <a:gd name="connsiteY7" fmla="*/ 3182058 h 3356378"/>
              <a:gd name="connsiteX8" fmla="*/ 0 w 1743195"/>
              <a:gd name="connsiteY8" fmla="*/ 174320 h 33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195" h="3356378">
                <a:moveTo>
                  <a:pt x="0" y="174320"/>
                </a:moveTo>
                <a:cubicBezTo>
                  <a:pt x="0" y="78046"/>
                  <a:pt x="78046" y="0"/>
                  <a:pt x="174320" y="0"/>
                </a:cubicBezTo>
                <a:lnTo>
                  <a:pt x="1568876" y="0"/>
                </a:lnTo>
                <a:cubicBezTo>
                  <a:pt x="1665150" y="0"/>
                  <a:pt x="1743196" y="78046"/>
                  <a:pt x="1743196" y="174320"/>
                </a:cubicBezTo>
                <a:cubicBezTo>
                  <a:pt x="1743196" y="1176900"/>
                  <a:pt x="1743195" y="2179479"/>
                  <a:pt x="1743195" y="3182059"/>
                </a:cubicBezTo>
                <a:cubicBezTo>
                  <a:pt x="1743195" y="3278333"/>
                  <a:pt x="1665149" y="3356379"/>
                  <a:pt x="1568875" y="3356379"/>
                </a:cubicBezTo>
                <a:lnTo>
                  <a:pt x="174320" y="3356378"/>
                </a:lnTo>
                <a:cubicBezTo>
                  <a:pt x="78046" y="3356378"/>
                  <a:pt x="0" y="3278332"/>
                  <a:pt x="0" y="3182058"/>
                </a:cubicBezTo>
                <a:lnTo>
                  <a:pt x="0" y="174320"/>
                </a:lnTo>
                <a:close/>
              </a:path>
            </a:pathLst>
          </a:custGeom>
          <a:solidFill>
            <a:schemeClr val="accent4"/>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568" tIns="1442119" rIns="99568" bIns="770844"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Increase awareness and knowledge of the issue among staff and the community</a:t>
            </a:r>
          </a:p>
        </p:txBody>
      </p:sp>
      <p:sp>
        <p:nvSpPr>
          <p:cNvPr id="4" name="Oval 3" descr="Head with gears">
            <a:extLst>
              <a:ext uri="{FF2B5EF4-FFF2-40B4-BE49-F238E27FC236}">
                <a16:creationId xmlns:a16="http://schemas.microsoft.com/office/drawing/2014/main" id="{8F74B236-0C66-4D4A-BD1E-723230DA9F4A}"/>
              </a:ext>
            </a:extLst>
          </p:cNvPr>
          <p:cNvSpPr/>
          <p:nvPr/>
        </p:nvSpPr>
        <p:spPr>
          <a:xfrm>
            <a:off x="653546" y="1231129"/>
            <a:ext cx="1117673" cy="1117673"/>
          </a:xfrm>
          <a:prstGeom prst="ellipse">
            <a:avLst/>
          </a:prstGeom>
          <a: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32FE048D-CD4E-4FE3-90AF-11763C94DD38}"/>
              </a:ext>
            </a:extLst>
          </p:cNvPr>
          <p:cNvSpPr txBox="1"/>
          <p:nvPr/>
        </p:nvSpPr>
        <p:spPr>
          <a:xfrm>
            <a:off x="2831772" y="1231129"/>
            <a:ext cx="5874031" cy="2592313"/>
          </a:xfrm>
          <a:prstGeom prst="rect">
            <a:avLst/>
          </a:prstGeom>
          <a:noFill/>
        </p:spPr>
        <p:txBody>
          <a:bodyPr wrap="square" rtlCol="0">
            <a:spAutoFit/>
          </a:bodyPr>
          <a:lstStyle/>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Resources</a:t>
            </a:r>
          </a:p>
          <a:p>
            <a:pPr marL="742950" marR="0" lvl="1" indent="-285750" algn="l" defTabSz="457200" rtl="0" eaLnBrk="1" fontAlgn="auto" latinLnBrk="0" hangingPunct="1">
              <a:lnSpc>
                <a:spcPct val="114000"/>
              </a:lnSpc>
              <a:spcBef>
                <a:spcPts val="0"/>
              </a:spcBef>
              <a:spcAft>
                <a:spcPts val="0"/>
              </a:spcAft>
              <a:buClrTx/>
              <a:buSzPct val="75000"/>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Trauma-informed care</a:t>
            </a:r>
          </a:p>
          <a:p>
            <a:pPr marL="742950" marR="0" lvl="1" indent="-285750" algn="l" defTabSz="457200" rtl="0" eaLnBrk="1" fontAlgn="auto" latinLnBrk="0" hangingPunct="1">
              <a:lnSpc>
                <a:spcPct val="114000"/>
              </a:lnSpc>
              <a:spcBef>
                <a:spcPts val="0"/>
              </a:spcBef>
              <a:spcAft>
                <a:spcPts val="0"/>
              </a:spcAft>
              <a:buClrTx/>
              <a:buSzPct val="75000"/>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Mental Health First Aid </a:t>
            </a:r>
          </a:p>
          <a:p>
            <a:pPr marL="285750" marR="0" lvl="0" indent="-285750"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Understanding the facts</a:t>
            </a:r>
          </a:p>
          <a:p>
            <a:pPr marL="742950" marR="0" lvl="1" indent="-285750" algn="l" defTabSz="457200" rtl="0" eaLnBrk="1" fontAlgn="auto" latinLnBrk="0" hangingPunct="1">
              <a:lnSpc>
                <a:spcPct val="114000"/>
              </a:lnSpc>
              <a:spcBef>
                <a:spcPts val="0"/>
              </a:spcBef>
              <a:spcAft>
                <a:spcPts val="0"/>
              </a:spcAft>
              <a:buClrTx/>
              <a:buSzPct val="75000"/>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Of 12- to 17-year-olds who misused prescription opioids, 57% got them from a friend or relative</a:t>
            </a:r>
            <a:r>
              <a:rPr lang="en-US" baseline="30000" dirty="0">
                <a:solidFill>
                  <a:srgbClr val="000000"/>
                </a:solidFill>
                <a:latin typeface="Arial"/>
              </a:rPr>
              <a:t>1</a:t>
            </a:r>
            <a:endParaRPr kumimoji="0" lang="en-US" sz="800" b="1" i="0" u="none" strike="noStrike" kern="1200" cap="none" spc="0" normalizeH="0" baseline="30000" noProof="0" dirty="0">
              <a:ln>
                <a:noFill/>
              </a:ln>
              <a:solidFill>
                <a:srgbClr val="000000"/>
              </a:solidFill>
              <a:effectLst/>
              <a:uLnTx/>
              <a:uFillTx/>
              <a:latin typeface="Arial"/>
              <a:ea typeface="+mn-ea"/>
              <a:cs typeface="+mn-cs"/>
            </a:endParaRPr>
          </a:p>
          <a:p>
            <a:pPr marL="742950" marR="0" lvl="1" indent="-285750" algn="l" defTabSz="457200" rtl="0" eaLnBrk="1" fontAlgn="auto" latinLnBrk="0" hangingPunct="1">
              <a:lnSpc>
                <a:spcPct val="114000"/>
              </a:lnSpc>
              <a:spcBef>
                <a:spcPts val="0"/>
              </a:spcBef>
              <a:spcAft>
                <a:spcPts val="0"/>
              </a:spcAft>
              <a:buClrTx/>
              <a:buSzPct val="75000"/>
              <a:buFont typeface="Courier New" panose="02070309020205020404" pitchFamily="49" charset="0"/>
              <a:buChar char="o"/>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 genes that people are born with account for about half of a person’s risk for addiction</a:t>
            </a:r>
            <a:r>
              <a:rPr lang="en-US" baseline="30000" dirty="0">
                <a:solidFill>
                  <a:srgbClr val="000000"/>
                </a:solidFill>
                <a:latin typeface="Arial"/>
              </a:rPr>
              <a:t>2</a:t>
            </a:r>
            <a:endParaRPr kumimoji="0" lang="en-US" sz="800" b="1" i="0" u="none" strike="noStrike" kern="1200" cap="none" spc="0" normalizeH="0" baseline="30000" noProof="0" dirty="0">
              <a:ln>
                <a:noFill/>
              </a:ln>
              <a:solidFill>
                <a:srgbClr val="00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47AF2919-9778-45E4-8519-251BEA7CE305}"/>
              </a:ext>
            </a:extLst>
          </p:cNvPr>
          <p:cNvSpPr txBox="1"/>
          <p:nvPr/>
        </p:nvSpPr>
        <p:spPr>
          <a:xfrm>
            <a:off x="2393576" y="4320988"/>
            <a:ext cx="6750424"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a:ea typeface="+mn-ea"/>
                <a:cs typeface="+mn-cs"/>
              </a:rPr>
              <a:t>1. Centers for Behavioral Health Statistics and Quality;</a:t>
            </a:r>
            <a:br>
              <a:rPr kumimoji="0" lang="en-US" sz="1050" b="0" i="0" u="none" strike="noStrike" kern="1200" cap="none" spc="0" normalizeH="0" baseline="0" noProof="0" dirty="0">
                <a:ln>
                  <a:noFill/>
                </a:ln>
                <a:solidFill>
                  <a:srgbClr val="000000"/>
                </a:solidFill>
                <a:effectLst/>
                <a:uLnTx/>
                <a:uFillTx/>
                <a:latin typeface="Arial"/>
                <a:ea typeface="+mn-ea"/>
                <a:cs typeface="+mn-cs"/>
              </a:rPr>
            </a:br>
            <a:r>
              <a:rPr kumimoji="0" lang="en-US" sz="1050" b="0" i="0" u="none" strike="noStrike" kern="1200" cap="none" spc="0" normalizeH="0" baseline="0" noProof="0" dirty="0">
                <a:ln>
                  <a:noFill/>
                </a:ln>
                <a:solidFill>
                  <a:srgbClr val="000000"/>
                </a:solidFill>
                <a:effectLst/>
                <a:uLnTx/>
                <a:uFillTx/>
                <a:latin typeface="Arial"/>
                <a:ea typeface="+mn-ea"/>
                <a:cs typeface="+mn-cs"/>
              </a:rPr>
              <a:t>2. National Institute on Drug Abuse</a:t>
            </a:r>
          </a:p>
        </p:txBody>
      </p:sp>
    </p:spTree>
    <p:extLst>
      <p:ext uri="{BB962C8B-B14F-4D97-AF65-F5344CB8AC3E}">
        <p14:creationId xmlns:p14="http://schemas.microsoft.com/office/powerpoint/2010/main" val="362310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A904FF-1E2E-4DE3-9DF0-4362DD8EC99C}"/>
              </a:ext>
            </a:extLst>
          </p:cNvPr>
          <p:cNvSpPr>
            <a:spLocks noGrp="1"/>
          </p:cNvSpPr>
          <p:nvPr>
            <p:ph type="body" sz="quarter" idx="13"/>
          </p:nvPr>
        </p:nvSpPr>
        <p:spPr/>
        <p:txBody>
          <a:bodyPr/>
          <a:lstStyle/>
          <a:p>
            <a:r>
              <a:rPr lang="en-US" dirty="0"/>
              <a:t>Call to Action: Focus on staff care</a:t>
            </a:r>
          </a:p>
        </p:txBody>
      </p:sp>
      <p:grpSp>
        <p:nvGrpSpPr>
          <p:cNvPr id="12" name="Group 11">
            <a:extLst>
              <a:ext uri="{FF2B5EF4-FFF2-40B4-BE49-F238E27FC236}">
                <a16:creationId xmlns:a16="http://schemas.microsoft.com/office/drawing/2014/main" id="{35ECA27D-8D46-450F-AEB8-1DBEAD71546B}"/>
              </a:ext>
            </a:extLst>
          </p:cNvPr>
          <p:cNvGrpSpPr/>
          <p:nvPr/>
        </p:nvGrpSpPr>
        <p:grpSpPr>
          <a:xfrm>
            <a:off x="340786" y="1029747"/>
            <a:ext cx="1732563" cy="3356378"/>
            <a:chOff x="340786" y="1029747"/>
            <a:chExt cx="1732563" cy="3356378"/>
          </a:xfrm>
        </p:grpSpPr>
        <p:sp>
          <p:nvSpPr>
            <p:cNvPr id="13" name="Freeform: Shape 12">
              <a:extLst>
                <a:ext uri="{FF2B5EF4-FFF2-40B4-BE49-F238E27FC236}">
                  <a16:creationId xmlns:a16="http://schemas.microsoft.com/office/drawing/2014/main" id="{7747202B-091B-403D-B16E-86095FE2A0D2}"/>
                </a:ext>
              </a:extLst>
            </p:cNvPr>
            <p:cNvSpPr/>
            <p:nvPr/>
          </p:nvSpPr>
          <p:spPr>
            <a:xfrm>
              <a:off x="340786" y="1029747"/>
              <a:ext cx="1732563" cy="3356378"/>
            </a:xfrm>
            <a:custGeom>
              <a:avLst/>
              <a:gdLst>
                <a:gd name="connsiteX0" fmla="*/ 0 w 1732563"/>
                <a:gd name="connsiteY0" fmla="*/ 173256 h 3356378"/>
                <a:gd name="connsiteX1" fmla="*/ 173256 w 1732563"/>
                <a:gd name="connsiteY1" fmla="*/ 0 h 3356378"/>
                <a:gd name="connsiteX2" fmla="*/ 1559307 w 1732563"/>
                <a:gd name="connsiteY2" fmla="*/ 0 h 3356378"/>
                <a:gd name="connsiteX3" fmla="*/ 1732563 w 1732563"/>
                <a:gd name="connsiteY3" fmla="*/ 173256 h 3356378"/>
                <a:gd name="connsiteX4" fmla="*/ 1732563 w 1732563"/>
                <a:gd name="connsiteY4" fmla="*/ 3183122 h 3356378"/>
                <a:gd name="connsiteX5" fmla="*/ 1559307 w 1732563"/>
                <a:gd name="connsiteY5" fmla="*/ 3356378 h 3356378"/>
                <a:gd name="connsiteX6" fmla="*/ 173256 w 1732563"/>
                <a:gd name="connsiteY6" fmla="*/ 3356378 h 3356378"/>
                <a:gd name="connsiteX7" fmla="*/ 0 w 1732563"/>
                <a:gd name="connsiteY7" fmla="*/ 3183122 h 3356378"/>
                <a:gd name="connsiteX8" fmla="*/ 0 w 1732563"/>
                <a:gd name="connsiteY8" fmla="*/ 173256 h 33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2563" h="3356378">
                  <a:moveTo>
                    <a:pt x="0" y="173256"/>
                  </a:moveTo>
                  <a:cubicBezTo>
                    <a:pt x="0" y="77569"/>
                    <a:pt x="77569" y="0"/>
                    <a:pt x="173256" y="0"/>
                  </a:cubicBezTo>
                  <a:lnTo>
                    <a:pt x="1559307" y="0"/>
                  </a:lnTo>
                  <a:cubicBezTo>
                    <a:pt x="1654994" y="0"/>
                    <a:pt x="1732563" y="77569"/>
                    <a:pt x="1732563" y="173256"/>
                  </a:cubicBezTo>
                  <a:lnTo>
                    <a:pt x="1732563" y="3183122"/>
                  </a:lnTo>
                  <a:cubicBezTo>
                    <a:pt x="1732563" y="3278809"/>
                    <a:pt x="1654994" y="3356378"/>
                    <a:pt x="1559307" y="3356378"/>
                  </a:cubicBezTo>
                  <a:lnTo>
                    <a:pt x="173256" y="3356378"/>
                  </a:lnTo>
                  <a:cubicBezTo>
                    <a:pt x="77569" y="3356378"/>
                    <a:pt x="0" y="3278809"/>
                    <a:pt x="0" y="3183122"/>
                  </a:cubicBezTo>
                  <a:lnTo>
                    <a:pt x="0" y="173256"/>
                  </a:lnTo>
                  <a:close/>
                </a:path>
              </a:pathLst>
            </a:custGeom>
            <a:solidFill>
              <a:schemeClr val="accent5"/>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0" tIns="1520351" rIns="177800" bIns="849076"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Focus on library staff care</a:t>
              </a:r>
            </a:p>
          </p:txBody>
        </p:sp>
        <p:sp>
          <p:nvSpPr>
            <p:cNvPr id="14" name="Oval 13">
              <a:extLst>
                <a:ext uri="{FF2B5EF4-FFF2-40B4-BE49-F238E27FC236}">
                  <a16:creationId xmlns:a16="http://schemas.microsoft.com/office/drawing/2014/main" id="{2926B191-9424-47E2-87A9-1328CB5520DC}"/>
                </a:ext>
              </a:extLst>
            </p:cNvPr>
            <p:cNvSpPr/>
            <p:nvPr/>
          </p:nvSpPr>
          <p:spPr>
            <a:xfrm>
              <a:off x="648230" y="1231129"/>
              <a:ext cx="1117673" cy="1117673"/>
            </a:xfrm>
            <a:prstGeom prst="ellipse">
              <a:avLst/>
            </a:prstGeom>
            <a:blipFill dpi="0" rotWithShape="1">
              <a:blip r:embed="rId3">
                <a:alphaModFix amt="80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t="-1000" b="-1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hueOff val="0"/>
                    <a:satOff val="0"/>
                    <a:lumOff val="0"/>
                    <a:alphaOff val="0"/>
                  </a:prstClr>
                </a:solidFill>
                <a:effectLst/>
                <a:uLnTx/>
                <a:uFillTx/>
                <a:latin typeface="Arial"/>
                <a:ea typeface="+mn-ea"/>
                <a:cs typeface="+mn-cs"/>
              </a:endParaRPr>
            </a:p>
          </p:txBody>
        </p:sp>
      </p:grpSp>
      <p:sp>
        <p:nvSpPr>
          <p:cNvPr id="7" name="TextBox 6">
            <a:extLst>
              <a:ext uri="{FF2B5EF4-FFF2-40B4-BE49-F238E27FC236}">
                <a16:creationId xmlns:a16="http://schemas.microsoft.com/office/drawing/2014/main" id="{FEEB3BDF-5799-4AFC-9934-7484A39F83F9}"/>
              </a:ext>
            </a:extLst>
          </p:cNvPr>
          <p:cNvSpPr txBox="1"/>
          <p:nvPr/>
        </p:nvSpPr>
        <p:spPr>
          <a:xfrm>
            <a:off x="2815593" y="1273194"/>
            <a:ext cx="5368852" cy="1817357"/>
          </a:xfrm>
          <a:prstGeom prst="rect">
            <a:avLst/>
          </a:prstGeom>
          <a:noFill/>
        </p:spPr>
        <p:txBody>
          <a:bodyPr wrap="square" rtlCol="0">
            <a:spAutoFit/>
          </a:bodyPr>
          <a:lstStyle/>
          <a:p>
            <a:pPr marL="285750" marR="0" lvl="0" indent="-285750"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Acknowledging compassion fatigue.</a:t>
            </a:r>
          </a:p>
          <a:p>
            <a:pPr marL="285750" marR="0" lvl="0" indent="-285750" algn="l" defTabSz="457200" rtl="0" eaLnBrk="1" fontAlgn="auto" latinLnBrk="0" hangingPunct="1">
              <a:lnSpc>
                <a:spcPct val="114000"/>
              </a:lnSpc>
              <a:spcBef>
                <a:spcPts val="0"/>
              </a:spcBef>
              <a:spcAft>
                <a:spcPts val="0"/>
              </a:spcAft>
              <a:buClrTx/>
              <a:buSzPct val="100000"/>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Create a post-crisis plan, how will the library deal with traumatic events? </a:t>
            </a:r>
          </a:p>
          <a:p>
            <a:pPr marL="742950" marR="0" lvl="1" indent="-285750" algn="l" defTabSz="457200" rtl="0" eaLnBrk="1" fontAlgn="auto" latinLnBrk="0" hangingPunct="1">
              <a:lnSpc>
                <a:spcPct val="114000"/>
              </a:lnSpc>
              <a:spcBef>
                <a:spcPts val="0"/>
              </a:spcBef>
              <a:spcAft>
                <a:spcPts val="0"/>
              </a:spcAft>
              <a:buClrTx/>
              <a:buSzPct val="75000"/>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Check on Employee Assistance Programs</a:t>
            </a:r>
          </a:p>
        </p:txBody>
      </p:sp>
    </p:spTree>
    <p:extLst>
      <p:ext uri="{BB962C8B-B14F-4D97-AF65-F5344CB8AC3E}">
        <p14:creationId xmlns:p14="http://schemas.microsoft.com/office/powerpoint/2010/main" val="195795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0A904FF-1E2E-4DE3-9DF0-4362DD8EC99C}"/>
              </a:ext>
            </a:extLst>
          </p:cNvPr>
          <p:cNvSpPr>
            <a:spLocks noGrp="1"/>
          </p:cNvSpPr>
          <p:nvPr>
            <p:ph type="body" sz="quarter" idx="13"/>
          </p:nvPr>
        </p:nvSpPr>
        <p:spPr>
          <a:xfrm>
            <a:off x="340786" y="343304"/>
            <a:ext cx="8439148" cy="686442"/>
          </a:xfrm>
        </p:spPr>
        <p:txBody>
          <a:bodyPr/>
          <a:lstStyle/>
          <a:p>
            <a:r>
              <a:rPr lang="en-US" sz="2800" dirty="0"/>
              <a:t>Call to Action: Engagement and programming</a:t>
            </a:r>
          </a:p>
        </p:txBody>
      </p:sp>
      <p:sp>
        <p:nvSpPr>
          <p:cNvPr id="11" name="Freeform: Shape 10">
            <a:extLst>
              <a:ext uri="{FF2B5EF4-FFF2-40B4-BE49-F238E27FC236}">
                <a16:creationId xmlns:a16="http://schemas.microsoft.com/office/drawing/2014/main" id="{ACD69666-355F-4EB6-A7A6-BA2525F99502}"/>
              </a:ext>
            </a:extLst>
          </p:cNvPr>
          <p:cNvSpPr/>
          <p:nvPr/>
        </p:nvSpPr>
        <p:spPr>
          <a:xfrm>
            <a:off x="340786" y="1101554"/>
            <a:ext cx="1732563" cy="3356378"/>
          </a:xfrm>
          <a:custGeom>
            <a:avLst/>
            <a:gdLst>
              <a:gd name="connsiteX0" fmla="*/ 0 w 1732563"/>
              <a:gd name="connsiteY0" fmla="*/ 173256 h 3356378"/>
              <a:gd name="connsiteX1" fmla="*/ 173256 w 1732563"/>
              <a:gd name="connsiteY1" fmla="*/ 0 h 3356378"/>
              <a:gd name="connsiteX2" fmla="*/ 1559307 w 1732563"/>
              <a:gd name="connsiteY2" fmla="*/ 0 h 3356378"/>
              <a:gd name="connsiteX3" fmla="*/ 1732563 w 1732563"/>
              <a:gd name="connsiteY3" fmla="*/ 173256 h 3356378"/>
              <a:gd name="connsiteX4" fmla="*/ 1732563 w 1732563"/>
              <a:gd name="connsiteY4" fmla="*/ 3183122 h 3356378"/>
              <a:gd name="connsiteX5" fmla="*/ 1559307 w 1732563"/>
              <a:gd name="connsiteY5" fmla="*/ 3356378 h 3356378"/>
              <a:gd name="connsiteX6" fmla="*/ 173256 w 1732563"/>
              <a:gd name="connsiteY6" fmla="*/ 3356378 h 3356378"/>
              <a:gd name="connsiteX7" fmla="*/ 0 w 1732563"/>
              <a:gd name="connsiteY7" fmla="*/ 3183122 h 3356378"/>
              <a:gd name="connsiteX8" fmla="*/ 0 w 1732563"/>
              <a:gd name="connsiteY8" fmla="*/ 173256 h 335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2563" h="3356378">
                <a:moveTo>
                  <a:pt x="0" y="173256"/>
                </a:moveTo>
                <a:cubicBezTo>
                  <a:pt x="0" y="77569"/>
                  <a:pt x="77569" y="0"/>
                  <a:pt x="173256" y="0"/>
                </a:cubicBezTo>
                <a:lnTo>
                  <a:pt x="1559307" y="0"/>
                </a:lnTo>
                <a:cubicBezTo>
                  <a:pt x="1654994" y="0"/>
                  <a:pt x="1732563" y="77569"/>
                  <a:pt x="1732563" y="173256"/>
                </a:cubicBezTo>
                <a:lnTo>
                  <a:pt x="1732563" y="3183122"/>
                </a:lnTo>
                <a:cubicBezTo>
                  <a:pt x="1732563" y="3278809"/>
                  <a:pt x="1654994" y="3356378"/>
                  <a:pt x="1559307" y="3356378"/>
                </a:cubicBezTo>
                <a:lnTo>
                  <a:pt x="173256" y="3356378"/>
                </a:lnTo>
                <a:cubicBezTo>
                  <a:pt x="77569" y="3356378"/>
                  <a:pt x="0" y="3278809"/>
                  <a:pt x="0" y="3183122"/>
                </a:cubicBezTo>
                <a:lnTo>
                  <a:pt x="0" y="173256"/>
                </a:lnTo>
                <a:close/>
              </a:path>
            </a:pathLst>
          </a:custGeom>
          <a:solidFill>
            <a:schemeClr val="accent3"/>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3792" tIns="1456343" rIns="113792" bIns="785068"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Arial"/>
                <a:ea typeface="+mn-ea"/>
                <a:cs typeface="+mn-cs"/>
              </a:rPr>
            </a:br>
            <a:r>
              <a:rPr kumimoji="0" lang="en-US" sz="1800" b="0" i="0" u="none" strike="noStrike" kern="1200" cap="none" spc="0" normalizeH="0" baseline="0" noProof="0" dirty="0">
                <a:ln>
                  <a:noFill/>
                </a:ln>
                <a:solidFill>
                  <a:prstClr val="white"/>
                </a:solidFill>
                <a:effectLst/>
                <a:uLnTx/>
                <a:uFillTx/>
                <a:latin typeface="Arial"/>
                <a:ea typeface="+mn-ea"/>
                <a:cs typeface="+mn-cs"/>
              </a:rPr>
              <a:t>Offer community engagement and programming options</a:t>
            </a:r>
          </a:p>
        </p:txBody>
      </p:sp>
      <p:sp>
        <p:nvSpPr>
          <p:cNvPr id="12" name="Oval 11" descr="Family with two children">
            <a:extLst>
              <a:ext uri="{FF2B5EF4-FFF2-40B4-BE49-F238E27FC236}">
                <a16:creationId xmlns:a16="http://schemas.microsoft.com/office/drawing/2014/main" id="{E5DCE376-F561-45F9-B7EC-23B053B6BBC6}"/>
              </a:ext>
            </a:extLst>
          </p:cNvPr>
          <p:cNvSpPr/>
          <p:nvPr/>
        </p:nvSpPr>
        <p:spPr>
          <a:xfrm>
            <a:off x="648230" y="1241762"/>
            <a:ext cx="1117673" cy="1117673"/>
          </a:xfrm>
          <a:prstGeom prst="ellipse">
            <a:avLst/>
          </a:prstGeom>
          <a:blipFill dpi="0" rotWithShape="1">
            <a:blip r:embed="rId3">
              <a:alphaModFix amt="80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5" name="TextBox 4">
            <a:extLst>
              <a:ext uri="{FF2B5EF4-FFF2-40B4-BE49-F238E27FC236}">
                <a16:creationId xmlns:a16="http://schemas.microsoft.com/office/drawing/2014/main" id="{DC95499B-6483-4803-AFB6-47C5561A9119}"/>
              </a:ext>
            </a:extLst>
          </p:cNvPr>
          <p:cNvSpPr txBox="1"/>
          <p:nvPr/>
        </p:nvSpPr>
        <p:spPr>
          <a:xfrm>
            <a:off x="2621739" y="1363971"/>
            <a:ext cx="5874031" cy="2519088"/>
          </a:xfrm>
          <a:prstGeom prst="rect">
            <a:avLst/>
          </a:prstGeom>
          <a:noFill/>
        </p:spPr>
        <p:txBody>
          <a:bodyPr wrap="square" rtlCol="0">
            <a:spAutoFit/>
          </a:bodyPr>
          <a:lstStyle/>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Informational displays with books</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Update the library’s website with resources</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Distribute free pamphlets on substance use disorder</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Host a community forum or conversation</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Promote drug take-back events</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Distribute naloxone</a:t>
            </a:r>
          </a:p>
        </p:txBody>
      </p:sp>
    </p:spTree>
    <p:extLst>
      <p:ext uri="{BB962C8B-B14F-4D97-AF65-F5344CB8AC3E}">
        <p14:creationId xmlns:p14="http://schemas.microsoft.com/office/powerpoint/2010/main" val="296480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9B85618C-CB7F-4C9B-A780-9F30588A0DD7}"/>
              </a:ext>
            </a:extLst>
          </p:cNvPr>
          <p:cNvPicPr>
            <a:picLocks noChangeAspect="1"/>
          </p:cNvPicPr>
          <p:nvPr/>
        </p:nvPicPr>
        <p:blipFill rotWithShape="1">
          <a:blip r:embed="rId3"/>
          <a:srcRect t="4800" b="10199"/>
          <a:stretch/>
        </p:blipFill>
        <p:spPr>
          <a:xfrm>
            <a:off x="0" y="-607355"/>
            <a:ext cx="9144000" cy="5181653"/>
          </a:xfrm>
          <a:prstGeom prst="rect">
            <a:avLst/>
          </a:prstGeom>
        </p:spPr>
      </p:pic>
      <p:sp>
        <p:nvSpPr>
          <p:cNvPr id="6" name="TextBox 5">
            <a:extLst>
              <a:ext uri="{FF2B5EF4-FFF2-40B4-BE49-F238E27FC236}">
                <a16:creationId xmlns:a16="http://schemas.microsoft.com/office/drawing/2014/main" id="{24FD33D9-222A-498E-94B6-F71B17B00CB5}"/>
              </a:ext>
            </a:extLst>
          </p:cNvPr>
          <p:cNvSpPr txBox="1"/>
          <p:nvPr/>
        </p:nvSpPr>
        <p:spPr>
          <a:xfrm>
            <a:off x="6929902" y="4472323"/>
            <a:ext cx="2386471" cy="215444"/>
          </a:xfrm>
          <a:prstGeom prst="rect">
            <a:avLst/>
          </a:prstGeom>
          <a:noFill/>
        </p:spPr>
        <p:txBody>
          <a:bodyPr wrap="square" rtlCol="0">
            <a:spAutoFit/>
          </a:bodyPr>
          <a:lstStyle/>
          <a:p>
            <a:r>
              <a:rPr lang="en-US" sz="800" dirty="0">
                <a:hlinkClick r:id="rId4"/>
              </a:rPr>
              <a:t>Photo</a:t>
            </a:r>
            <a:r>
              <a:rPr lang="en-US" sz="800" dirty="0"/>
              <a:t> by </a:t>
            </a:r>
            <a:r>
              <a:rPr lang="en-US" sz="800" dirty="0" err="1">
                <a:hlinkClick r:id="rId5"/>
              </a:rPr>
              <a:t>PublicDomain</a:t>
            </a:r>
            <a:r>
              <a:rPr lang="en-US" sz="800" dirty="0">
                <a:hlinkClick r:id="rId5"/>
              </a:rPr>
              <a:t> Pictures</a:t>
            </a:r>
            <a:r>
              <a:rPr lang="en-US" sz="800" dirty="0"/>
              <a:t> on </a:t>
            </a:r>
            <a:r>
              <a:rPr lang="en-US" sz="800" dirty="0" err="1">
                <a:hlinkClick r:id="rId6"/>
              </a:rPr>
              <a:t>Pixabay</a:t>
            </a:r>
            <a:endParaRPr lang="en-US" sz="800" dirty="0"/>
          </a:p>
        </p:txBody>
      </p:sp>
      <p:sp>
        <p:nvSpPr>
          <p:cNvPr id="4" name="Text Placeholder 3">
            <a:extLst>
              <a:ext uri="{FF2B5EF4-FFF2-40B4-BE49-F238E27FC236}">
                <a16:creationId xmlns:a16="http://schemas.microsoft.com/office/drawing/2014/main" id="{9C2A0EED-18F6-45C8-A9C8-3EAD1C03DEA9}"/>
              </a:ext>
            </a:extLst>
          </p:cNvPr>
          <p:cNvSpPr>
            <a:spLocks noGrp="1"/>
          </p:cNvSpPr>
          <p:nvPr>
            <p:ph type="body" sz="quarter" idx="12"/>
          </p:nvPr>
        </p:nvSpPr>
        <p:spPr>
          <a:xfrm>
            <a:off x="2350528" y="1983471"/>
            <a:ext cx="6793472" cy="2197525"/>
          </a:xfrm>
          <a:prstGeom prst="rect">
            <a:avLst/>
          </a:prstGeom>
          <a:solidFill>
            <a:srgbClr val="000000">
              <a:alpha val="50196"/>
            </a:srgbClr>
          </a:solidFill>
        </p:spPr>
        <p:txBody>
          <a:bodyPr wrap="square">
            <a:spAutoFit/>
          </a:bodyPr>
          <a:lstStyle/>
          <a:p>
            <a:pPr marL="0" indent="0">
              <a:buNone/>
            </a:pPr>
            <a:r>
              <a:rPr lang="en-US" sz="3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“So I hope … that this study is just another piece of proof that this is something that we need to do.”</a:t>
            </a:r>
          </a:p>
          <a:p>
            <a:pPr marL="0" indent="0">
              <a:buNone/>
            </a:pPr>
            <a:r>
              <a:rPr lang="en-US" dirty="0">
                <a:solidFill>
                  <a:schemeClr val="bg1"/>
                </a:solidFill>
                <a:latin typeface="Calibri" panose="020F0502020204030204" pitchFamily="34" charset="0"/>
                <a:cs typeface="Times New Roman" panose="02020603050405020304" pitchFamily="18" charset="0"/>
              </a:rPr>
              <a:t>- Community Partner, Frontline Staff</a:t>
            </a:r>
            <a:endParaRPr lang="en-US" dirty="0">
              <a:solidFill>
                <a:schemeClr val="bg1"/>
              </a:solidFill>
            </a:endParaRPr>
          </a:p>
        </p:txBody>
      </p:sp>
    </p:spTree>
    <p:extLst>
      <p:ext uri="{BB962C8B-B14F-4D97-AF65-F5344CB8AC3E}">
        <p14:creationId xmlns:p14="http://schemas.microsoft.com/office/powerpoint/2010/main" val="339823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F722BA-1C00-40A9-A70D-817E111D98C6}"/>
              </a:ext>
            </a:extLst>
          </p:cNvPr>
          <p:cNvPicPr>
            <a:picLocks noChangeAspect="1"/>
          </p:cNvPicPr>
          <p:nvPr/>
        </p:nvPicPr>
        <p:blipFill>
          <a:blip r:embed="rId3"/>
          <a:stretch>
            <a:fillRect/>
          </a:stretch>
        </p:blipFill>
        <p:spPr>
          <a:xfrm>
            <a:off x="2267293" y="323705"/>
            <a:ext cx="6752381" cy="1200000"/>
          </a:xfrm>
          <a:prstGeom prst="rect">
            <a:avLst/>
          </a:prstGeom>
        </p:spPr>
      </p:pic>
      <p:pic>
        <p:nvPicPr>
          <p:cNvPr id="5" name="Picture 4">
            <a:extLst>
              <a:ext uri="{FF2B5EF4-FFF2-40B4-BE49-F238E27FC236}">
                <a16:creationId xmlns:a16="http://schemas.microsoft.com/office/drawing/2014/main" id="{1BBA1F33-8F35-4BDA-B957-06CD3398E8D9}"/>
              </a:ext>
            </a:extLst>
          </p:cNvPr>
          <p:cNvPicPr>
            <a:picLocks noChangeAspect="1"/>
          </p:cNvPicPr>
          <p:nvPr/>
        </p:nvPicPr>
        <p:blipFill>
          <a:blip r:embed="rId4"/>
          <a:stretch>
            <a:fillRect/>
          </a:stretch>
        </p:blipFill>
        <p:spPr>
          <a:xfrm>
            <a:off x="589983" y="283328"/>
            <a:ext cx="1600000" cy="1276190"/>
          </a:xfrm>
          <a:prstGeom prst="rect">
            <a:avLst/>
          </a:prstGeom>
        </p:spPr>
      </p:pic>
      <p:pic>
        <p:nvPicPr>
          <p:cNvPr id="6" name="Picture 5">
            <a:extLst>
              <a:ext uri="{FF2B5EF4-FFF2-40B4-BE49-F238E27FC236}">
                <a16:creationId xmlns:a16="http://schemas.microsoft.com/office/drawing/2014/main" id="{996D4696-47B6-444E-A09A-304205561DEE}"/>
              </a:ext>
            </a:extLst>
          </p:cNvPr>
          <p:cNvPicPr>
            <a:picLocks noChangeAspect="1"/>
          </p:cNvPicPr>
          <p:nvPr/>
        </p:nvPicPr>
        <p:blipFill>
          <a:blip r:embed="rId5"/>
          <a:stretch>
            <a:fillRect/>
          </a:stretch>
        </p:blipFill>
        <p:spPr>
          <a:xfrm>
            <a:off x="161995" y="2167582"/>
            <a:ext cx="5866667" cy="828571"/>
          </a:xfrm>
          <a:prstGeom prst="rect">
            <a:avLst/>
          </a:prstGeom>
        </p:spPr>
      </p:pic>
      <p:pic>
        <p:nvPicPr>
          <p:cNvPr id="7" name="Picture 6">
            <a:extLst>
              <a:ext uri="{FF2B5EF4-FFF2-40B4-BE49-F238E27FC236}">
                <a16:creationId xmlns:a16="http://schemas.microsoft.com/office/drawing/2014/main" id="{23725C7D-E72D-4737-A4F3-BC34009A1D67}"/>
              </a:ext>
            </a:extLst>
          </p:cNvPr>
          <p:cNvPicPr>
            <a:picLocks noChangeAspect="1"/>
          </p:cNvPicPr>
          <p:nvPr/>
        </p:nvPicPr>
        <p:blipFill>
          <a:blip r:embed="rId6"/>
          <a:stretch>
            <a:fillRect/>
          </a:stretch>
        </p:blipFill>
        <p:spPr>
          <a:xfrm>
            <a:off x="3720142" y="2571750"/>
            <a:ext cx="1542857" cy="457143"/>
          </a:xfrm>
          <a:prstGeom prst="rect">
            <a:avLst/>
          </a:prstGeom>
        </p:spPr>
      </p:pic>
      <p:pic>
        <p:nvPicPr>
          <p:cNvPr id="8" name="Picture 7">
            <a:extLst>
              <a:ext uri="{FF2B5EF4-FFF2-40B4-BE49-F238E27FC236}">
                <a16:creationId xmlns:a16="http://schemas.microsoft.com/office/drawing/2014/main" id="{EDA10F72-FFC4-4DCD-96BD-B5498BD72E12}"/>
              </a:ext>
            </a:extLst>
          </p:cNvPr>
          <p:cNvPicPr>
            <a:picLocks noChangeAspect="1"/>
          </p:cNvPicPr>
          <p:nvPr/>
        </p:nvPicPr>
        <p:blipFill>
          <a:blip r:embed="rId7"/>
          <a:stretch>
            <a:fillRect/>
          </a:stretch>
        </p:blipFill>
        <p:spPr>
          <a:xfrm>
            <a:off x="2848245" y="3527629"/>
            <a:ext cx="6171429" cy="895238"/>
          </a:xfrm>
          <a:prstGeom prst="rect">
            <a:avLst/>
          </a:prstGeom>
        </p:spPr>
      </p:pic>
      <p:pic>
        <p:nvPicPr>
          <p:cNvPr id="9" name="Picture 8">
            <a:extLst>
              <a:ext uri="{FF2B5EF4-FFF2-40B4-BE49-F238E27FC236}">
                <a16:creationId xmlns:a16="http://schemas.microsoft.com/office/drawing/2014/main" id="{67C9799D-40A4-4B23-AF00-60CF24E4AE18}"/>
              </a:ext>
            </a:extLst>
          </p:cNvPr>
          <p:cNvPicPr>
            <a:picLocks noChangeAspect="1"/>
          </p:cNvPicPr>
          <p:nvPr/>
        </p:nvPicPr>
        <p:blipFill>
          <a:blip r:embed="rId8"/>
          <a:stretch>
            <a:fillRect/>
          </a:stretch>
        </p:blipFill>
        <p:spPr>
          <a:xfrm>
            <a:off x="1389983" y="3721259"/>
            <a:ext cx="1458262" cy="500818"/>
          </a:xfrm>
          <a:prstGeom prst="rect">
            <a:avLst/>
          </a:prstGeom>
        </p:spPr>
      </p:pic>
    </p:spTree>
    <p:extLst>
      <p:ext uri="{BB962C8B-B14F-4D97-AF65-F5344CB8AC3E}">
        <p14:creationId xmlns:p14="http://schemas.microsoft.com/office/powerpoint/2010/main" val="337627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3F34E2-FE40-4F62-A568-6E4CDEA10623}"/>
              </a:ext>
            </a:extLst>
          </p:cNvPr>
          <p:cNvSpPr>
            <a:spLocks noGrp="1"/>
          </p:cNvSpPr>
          <p:nvPr>
            <p:ph type="body" sz="quarter" idx="10"/>
          </p:nvPr>
        </p:nvSpPr>
        <p:spPr>
          <a:xfrm>
            <a:off x="731839" y="831455"/>
            <a:ext cx="8105745" cy="1231106"/>
          </a:xfrm>
        </p:spPr>
        <p:txBody>
          <a:bodyPr/>
          <a:lstStyle/>
          <a:p>
            <a:r>
              <a:rPr lang="en-US" sz="4400" dirty="0"/>
              <a:t>Questions and Discussion</a:t>
            </a:r>
          </a:p>
        </p:txBody>
      </p:sp>
      <p:sp>
        <p:nvSpPr>
          <p:cNvPr id="7" name="Text Placeholder 6">
            <a:extLst>
              <a:ext uri="{FF2B5EF4-FFF2-40B4-BE49-F238E27FC236}">
                <a16:creationId xmlns:a16="http://schemas.microsoft.com/office/drawing/2014/main" id="{0AF3B29D-36F5-4E60-9085-FF421BC3075C}"/>
              </a:ext>
            </a:extLst>
          </p:cNvPr>
          <p:cNvSpPr>
            <a:spLocks noGrp="1"/>
          </p:cNvSpPr>
          <p:nvPr>
            <p:ph type="body" sz="quarter" idx="11"/>
          </p:nvPr>
        </p:nvSpPr>
        <p:spPr/>
        <p:txBody>
          <a:bodyPr>
            <a:normAutofit fontScale="92500" lnSpcReduction="20000"/>
          </a:bodyPr>
          <a:lstStyle/>
          <a:p>
            <a:r>
              <a:rPr lang="en-US" dirty="0"/>
              <a:t>Lynn Silipigni Connaway, Ph.D.</a:t>
            </a:r>
          </a:p>
        </p:txBody>
      </p:sp>
      <p:sp>
        <p:nvSpPr>
          <p:cNvPr id="12" name="Text Placeholder 7">
            <a:extLst>
              <a:ext uri="{FF2B5EF4-FFF2-40B4-BE49-F238E27FC236}">
                <a16:creationId xmlns:a16="http://schemas.microsoft.com/office/drawing/2014/main" id="{18CCB634-818B-4FEB-BB62-70B8DB777E9B}"/>
              </a:ext>
            </a:extLst>
          </p:cNvPr>
          <p:cNvSpPr txBox="1">
            <a:spLocks/>
          </p:cNvSpPr>
          <p:nvPr/>
        </p:nvSpPr>
        <p:spPr>
          <a:xfrm>
            <a:off x="779470" y="2717197"/>
            <a:ext cx="4232762" cy="887422"/>
          </a:xfrm>
          <a:prstGeom prst="rect">
            <a:avLst/>
          </a:prstGeom>
        </p:spPr>
        <p:txBody>
          <a:bodyPr vert="horz" wrap="none" lIns="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400"/>
              </a:spcBef>
            </a:pPr>
            <a:r>
              <a:rPr lang="en-US" sz="1600" dirty="0"/>
              <a:t>Director of Library Trends and User Research</a:t>
            </a:r>
          </a:p>
          <a:p>
            <a:pPr>
              <a:spcBef>
                <a:spcPts val="400"/>
              </a:spcBef>
            </a:pPr>
            <a:r>
              <a:rPr lang="en-US" sz="1600" dirty="0">
                <a:hlinkClick r:id="rId3"/>
              </a:rPr>
              <a:t>connawal@oclc.org</a:t>
            </a:r>
            <a:endParaRPr lang="en-US" sz="1600" dirty="0"/>
          </a:p>
          <a:p>
            <a:pPr>
              <a:spcBef>
                <a:spcPts val="400"/>
              </a:spcBef>
            </a:pPr>
            <a:r>
              <a:rPr lang="en-US" sz="1600" dirty="0"/>
              <a:t>@</a:t>
            </a:r>
            <a:r>
              <a:rPr lang="en-US" sz="1600" dirty="0" err="1"/>
              <a:t>LynnConnaway</a:t>
            </a:r>
            <a:endParaRPr lang="en-US" sz="1600" dirty="0"/>
          </a:p>
        </p:txBody>
      </p:sp>
      <p:sp>
        <p:nvSpPr>
          <p:cNvPr id="13" name="TextBox 12">
            <a:extLst>
              <a:ext uri="{FF2B5EF4-FFF2-40B4-BE49-F238E27FC236}">
                <a16:creationId xmlns:a16="http://schemas.microsoft.com/office/drawing/2014/main" id="{DC86DB13-BE19-4BCA-9270-3E841F2FB00A}"/>
              </a:ext>
            </a:extLst>
          </p:cNvPr>
          <p:cNvSpPr txBox="1"/>
          <p:nvPr/>
        </p:nvSpPr>
        <p:spPr>
          <a:xfrm>
            <a:off x="5454503" y="2288076"/>
            <a:ext cx="3689497" cy="369332"/>
          </a:xfrm>
          <a:prstGeom prst="rect">
            <a:avLst/>
          </a:prstGeom>
          <a:noFill/>
        </p:spPr>
        <p:txBody>
          <a:bodyPr wrap="square" rtlCol="0">
            <a:spAutoFit/>
          </a:bodyPr>
          <a:lstStyle/>
          <a:p>
            <a:r>
              <a:rPr lang="en-US" b="1" dirty="0"/>
              <a:t>oc.lc/opioid-response</a:t>
            </a:r>
          </a:p>
        </p:txBody>
      </p:sp>
    </p:spTree>
    <p:extLst>
      <p:ext uri="{BB962C8B-B14F-4D97-AF65-F5344CB8AC3E}">
        <p14:creationId xmlns:p14="http://schemas.microsoft.com/office/powerpoint/2010/main" val="223319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96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7C069D6-369D-49FD-8A24-42328DBF6F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6388" y="-290140"/>
            <a:ext cx="7063173" cy="4839251"/>
          </a:xfrm>
          <a:prstGeom prst="rect">
            <a:avLst/>
          </a:prstGeom>
        </p:spPr>
      </p:pic>
    </p:spTree>
    <p:extLst>
      <p:ext uri="{BB962C8B-B14F-4D97-AF65-F5344CB8AC3E}">
        <p14:creationId xmlns:p14="http://schemas.microsoft.com/office/powerpoint/2010/main" val="62749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p:txBody>
          <a:bodyPr/>
          <a:lstStyle/>
          <a:p>
            <a:r>
              <a:rPr lang="en-US" dirty="0"/>
              <a:t>Project partners</a:t>
            </a:r>
          </a:p>
        </p:txBody>
      </p:sp>
      <p:sp>
        <p:nvSpPr>
          <p:cNvPr id="3" name="Text Placeholder 2">
            <a:extLst>
              <a:ext uri="{FF2B5EF4-FFF2-40B4-BE49-F238E27FC236}">
                <a16:creationId xmlns:a16="http://schemas.microsoft.com/office/drawing/2014/main" id="{31A2DB56-B3D0-4B3C-A11F-3CD24A96CDE9}"/>
              </a:ext>
            </a:extLst>
          </p:cNvPr>
          <p:cNvSpPr>
            <a:spLocks noGrp="1"/>
          </p:cNvSpPr>
          <p:nvPr>
            <p:ph type="body" sz="quarter" idx="12"/>
          </p:nvPr>
        </p:nvSpPr>
        <p:spPr>
          <a:xfrm>
            <a:off x="264869" y="3378712"/>
            <a:ext cx="8439148" cy="1237609"/>
          </a:xfrm>
        </p:spPr>
        <p:txBody>
          <a:bodyPr/>
          <a:lstStyle/>
          <a:p>
            <a:pPr lvl="1"/>
            <a:endParaRPr lang="en-US" dirty="0"/>
          </a:p>
          <a:p>
            <a:pPr lvl="2"/>
            <a:endParaRPr lang="en-US" dirty="0"/>
          </a:p>
          <a:p>
            <a:endParaRPr lang="en-US" dirty="0"/>
          </a:p>
          <a:p>
            <a:pPr lvl="1"/>
            <a:endParaRPr lang="en-US" dirty="0"/>
          </a:p>
          <a:p>
            <a:pPr lvl="1"/>
            <a:endParaRPr lang="en-US" dirty="0"/>
          </a:p>
        </p:txBody>
      </p:sp>
      <p:pic>
        <p:nvPicPr>
          <p:cNvPr id="4" name="Picture 3" descr="A close up of a sign&#10;&#10;Description generated with very high confidence">
            <a:extLst>
              <a:ext uri="{FF2B5EF4-FFF2-40B4-BE49-F238E27FC236}">
                <a16:creationId xmlns:a16="http://schemas.microsoft.com/office/drawing/2014/main" id="{F684FDCC-76CC-4EE9-B889-D569C1E6B5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4088" y="2592785"/>
            <a:ext cx="2434192" cy="686442"/>
          </a:xfrm>
          <a:prstGeom prst="rect">
            <a:avLst/>
          </a:prstGeom>
        </p:spPr>
      </p:pic>
      <p:pic>
        <p:nvPicPr>
          <p:cNvPr id="5" name="Picture 4" descr="A close up of a sign&#10;&#10;Description generated with high confidence">
            <a:extLst>
              <a:ext uri="{FF2B5EF4-FFF2-40B4-BE49-F238E27FC236}">
                <a16:creationId xmlns:a16="http://schemas.microsoft.com/office/drawing/2014/main" id="{C077C317-880F-4F1C-9162-D674CA8149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3591"/>
          <a:stretch/>
        </p:blipFill>
        <p:spPr>
          <a:xfrm>
            <a:off x="6454943" y="1296990"/>
            <a:ext cx="1945096" cy="710099"/>
          </a:xfrm>
          <a:prstGeom prst="rect">
            <a:avLst/>
          </a:prstGeom>
        </p:spPr>
      </p:pic>
      <p:sp>
        <p:nvSpPr>
          <p:cNvPr id="6" name="Rectangle 5">
            <a:extLst>
              <a:ext uri="{FF2B5EF4-FFF2-40B4-BE49-F238E27FC236}">
                <a16:creationId xmlns:a16="http://schemas.microsoft.com/office/drawing/2014/main" id="{D35BCCDA-4D70-42FE-9BDF-BDA4A8D1CB64}"/>
              </a:ext>
            </a:extLst>
          </p:cNvPr>
          <p:cNvSpPr>
            <a:spLocks/>
          </p:cNvSpPr>
          <p:nvPr/>
        </p:nvSpPr>
        <p:spPr>
          <a:xfrm>
            <a:off x="264869" y="1228717"/>
            <a:ext cx="6087379" cy="2308324"/>
          </a:xfrm>
          <a:prstGeom prst="rect">
            <a:avLst/>
          </a:prstGeom>
        </p:spPr>
        <p:txBody>
          <a:bodyPr wrap="square">
            <a:spAutoFit/>
          </a:bodyPr>
          <a:lstStyle/>
          <a:p>
            <a:r>
              <a:rPr lang="en-US" sz="2400" dirty="0"/>
              <a:t>OCLC</a:t>
            </a:r>
          </a:p>
          <a:p>
            <a:pPr marL="742950" lvl="1" indent="-285750">
              <a:buFont typeface="Arial" panose="020B0604020202020204" pitchFamily="34" charset="0"/>
              <a:buChar char="•"/>
            </a:pPr>
            <a:r>
              <a:rPr lang="en-US" dirty="0"/>
              <a:t>Global library cooperative providing technology services, research, and learning programs</a:t>
            </a:r>
          </a:p>
          <a:p>
            <a:br>
              <a:rPr lang="en-US" sz="2400" dirty="0"/>
            </a:br>
            <a:r>
              <a:rPr lang="en-US" sz="2400" dirty="0"/>
              <a:t>Public Library Association</a:t>
            </a:r>
          </a:p>
          <a:p>
            <a:pPr marL="742950" lvl="1" indent="-285750">
              <a:buFont typeface="Arial" panose="020B0604020202020204" pitchFamily="34" charset="0"/>
              <a:buChar char="•"/>
            </a:pPr>
            <a:r>
              <a:rPr lang="en-US" dirty="0"/>
              <a:t>Largest association dedicated to the needs of public library professionals in the U.S. and Canada</a:t>
            </a:r>
          </a:p>
        </p:txBody>
      </p:sp>
    </p:spTree>
    <p:extLst>
      <p:ext uri="{BB962C8B-B14F-4D97-AF65-F5344CB8AC3E}">
        <p14:creationId xmlns:p14="http://schemas.microsoft.com/office/powerpoint/2010/main" val="278411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high confidence">
            <a:extLst>
              <a:ext uri="{FF2B5EF4-FFF2-40B4-BE49-F238E27FC236}">
                <a16:creationId xmlns:a16="http://schemas.microsoft.com/office/drawing/2014/main" id="{6BD1F896-CD8E-421B-9B73-55220EA8E6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2359" y="3083009"/>
            <a:ext cx="3418956" cy="1555345"/>
          </a:xfrm>
          <a:prstGeom prst="rect">
            <a:avLst/>
          </a:prstGeom>
        </p:spPr>
      </p:pic>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p:txBody>
          <a:bodyPr/>
          <a:lstStyle/>
          <a:p>
            <a:r>
              <a:rPr lang="en-US" dirty="0"/>
              <a:t>Project funder</a:t>
            </a:r>
          </a:p>
        </p:txBody>
      </p:sp>
      <p:sp>
        <p:nvSpPr>
          <p:cNvPr id="3" name="Text Placeholder 2">
            <a:extLst>
              <a:ext uri="{FF2B5EF4-FFF2-40B4-BE49-F238E27FC236}">
                <a16:creationId xmlns:a16="http://schemas.microsoft.com/office/drawing/2014/main" id="{31A2DB56-B3D0-4B3C-A11F-3CD24A96CDE9}"/>
              </a:ext>
            </a:extLst>
          </p:cNvPr>
          <p:cNvSpPr>
            <a:spLocks noGrp="1"/>
          </p:cNvSpPr>
          <p:nvPr>
            <p:ph type="body" sz="quarter" idx="12"/>
          </p:nvPr>
        </p:nvSpPr>
        <p:spPr>
          <a:xfrm>
            <a:off x="340786" y="1309573"/>
            <a:ext cx="8439148" cy="2206174"/>
          </a:xfrm>
        </p:spPr>
        <p:txBody>
          <a:bodyPr/>
          <a:lstStyle/>
          <a:p>
            <a:pPr marL="0" indent="0">
              <a:buNone/>
            </a:pPr>
            <a:r>
              <a:rPr lang="en-US" dirty="0"/>
              <a:t>The Institute of Museum and Library Services is the primary source of federal support for U.S. libraries and museums. IMLS funds projects that advance the role of libraries as community anchors, and demonstrate collaborative approaches, have the potential for national impact, and focus on timely issues. </a:t>
            </a:r>
          </a:p>
          <a:p>
            <a:pPr marL="0" indent="0">
              <a:buNone/>
            </a:pPr>
            <a:endParaRPr lang="en-US" sz="1800" dirty="0"/>
          </a:p>
          <a:p>
            <a:pPr marL="0" indent="0">
              <a:buNone/>
            </a:pPr>
            <a:r>
              <a:rPr lang="en-US" sz="1800" dirty="0"/>
              <a:t>Project number LG-00-18-0298-18</a:t>
            </a:r>
          </a:p>
        </p:txBody>
      </p:sp>
    </p:spTree>
    <p:extLst>
      <p:ext uri="{BB962C8B-B14F-4D97-AF65-F5344CB8AC3E}">
        <p14:creationId xmlns:p14="http://schemas.microsoft.com/office/powerpoint/2010/main" val="191929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380DF60-3F85-4251-88AE-95EC55305378}"/>
              </a:ext>
            </a:extLst>
          </p:cNvPr>
          <p:cNvPicPr>
            <a:picLocks noChangeAspect="1"/>
          </p:cNvPicPr>
          <p:nvPr/>
        </p:nvPicPr>
        <p:blipFill>
          <a:blip r:embed="rId3">
            <a:alphaModFix amt="50000"/>
            <a:extLst>
              <a:ext uri="{837473B0-CC2E-450A-ABE3-18F120FF3D39}">
                <a1611:picAttrSrcUrl xmlns:a1611="http://schemas.microsoft.com/office/drawing/2016/11/main" r:id="rId4"/>
              </a:ext>
            </a:extLst>
          </a:blip>
          <a:stretch>
            <a:fillRect/>
          </a:stretch>
        </p:blipFill>
        <p:spPr>
          <a:xfrm>
            <a:off x="6487480" y="1083243"/>
            <a:ext cx="2859720" cy="2859720"/>
          </a:xfrm>
          <a:prstGeom prst="rect">
            <a:avLst/>
          </a:prstGeom>
        </p:spPr>
      </p:pic>
      <p:sp>
        <p:nvSpPr>
          <p:cNvPr id="6" name="TextBox 5">
            <a:extLst>
              <a:ext uri="{FF2B5EF4-FFF2-40B4-BE49-F238E27FC236}">
                <a16:creationId xmlns:a16="http://schemas.microsoft.com/office/drawing/2014/main" id="{FC5FD37F-FD43-4228-8195-1635DABDED76}"/>
              </a:ext>
            </a:extLst>
          </p:cNvPr>
          <p:cNvSpPr txBox="1"/>
          <p:nvPr/>
        </p:nvSpPr>
        <p:spPr>
          <a:xfrm>
            <a:off x="7276492" y="4083506"/>
            <a:ext cx="1787075" cy="338554"/>
          </a:xfrm>
          <a:prstGeom prst="rect">
            <a:avLst/>
          </a:prstGeom>
          <a:noFill/>
        </p:spPr>
        <p:txBody>
          <a:bodyPr wrap="square" rtlCol="0">
            <a:spAutoFit/>
          </a:bodyPr>
          <a:lstStyle/>
          <a:p>
            <a:r>
              <a:rPr lang="en-US" sz="800" dirty="0">
                <a:hlinkClick r:id="rId4" tooltip="http://www.pngall.com/winner-ribbon-png"/>
              </a:rPr>
              <a:t>This Photo</a:t>
            </a:r>
            <a:r>
              <a:rPr lang="en-US" sz="800" dirty="0"/>
              <a:t> is licensed under</a:t>
            </a:r>
            <a:br>
              <a:rPr lang="en-US" sz="800" dirty="0"/>
            </a:br>
            <a:r>
              <a:rPr lang="en-US" sz="800" dirty="0">
                <a:hlinkClick r:id="rId5" tooltip="https://creativecommons.org/licenses/by-nc/3.0/"/>
              </a:rPr>
              <a:t>CC BY-NC</a:t>
            </a:r>
            <a:endParaRPr lang="en-US" sz="800" dirty="0"/>
          </a:p>
        </p:txBody>
      </p:sp>
      <p:sp>
        <p:nvSpPr>
          <p:cNvPr id="2" name="Text Placeholder 1">
            <a:extLst>
              <a:ext uri="{FF2B5EF4-FFF2-40B4-BE49-F238E27FC236}">
                <a16:creationId xmlns:a16="http://schemas.microsoft.com/office/drawing/2014/main" id="{AFD9810D-C8F0-4399-83DF-8D7DE465B0E1}"/>
              </a:ext>
            </a:extLst>
          </p:cNvPr>
          <p:cNvSpPr>
            <a:spLocks noGrp="1"/>
          </p:cNvSpPr>
          <p:nvPr>
            <p:ph type="body" sz="quarter" idx="13"/>
          </p:nvPr>
        </p:nvSpPr>
        <p:spPr>
          <a:xfrm>
            <a:off x="235683" y="322475"/>
            <a:ext cx="8439148" cy="686442"/>
          </a:xfrm>
        </p:spPr>
        <p:txBody>
          <a:bodyPr/>
          <a:lstStyle/>
          <a:p>
            <a:r>
              <a:rPr lang="en-US" sz="2800" dirty="0"/>
              <a:t>Association for Library and Information Science Education (ALISE), award-winning research</a:t>
            </a:r>
          </a:p>
        </p:txBody>
      </p:sp>
      <p:sp>
        <p:nvSpPr>
          <p:cNvPr id="3" name="Text Placeholder 2">
            <a:extLst>
              <a:ext uri="{FF2B5EF4-FFF2-40B4-BE49-F238E27FC236}">
                <a16:creationId xmlns:a16="http://schemas.microsoft.com/office/drawing/2014/main" id="{5D340628-0B70-4BCA-874B-734B721B63A7}"/>
              </a:ext>
            </a:extLst>
          </p:cNvPr>
          <p:cNvSpPr>
            <a:spLocks noGrp="1"/>
          </p:cNvSpPr>
          <p:nvPr>
            <p:ph type="body" sz="quarter" idx="12"/>
          </p:nvPr>
        </p:nvSpPr>
        <p:spPr>
          <a:xfrm>
            <a:off x="340786" y="1759884"/>
            <a:ext cx="8439148" cy="2714980"/>
          </a:xfrm>
        </p:spPr>
        <p:txBody>
          <a:bodyPr/>
          <a:lstStyle/>
          <a:p>
            <a:pPr marL="0" indent="0" algn="ctr">
              <a:buNone/>
            </a:pPr>
            <a:r>
              <a:rPr lang="en-US" sz="2800" dirty="0"/>
              <a:t>In 2020, the project team and research was recognized as the recipient of the </a:t>
            </a:r>
            <a:r>
              <a:rPr lang="en-US" sz="2800" b="1" dirty="0"/>
              <a:t>Connie Van Fleet Award </a:t>
            </a:r>
            <a:r>
              <a:rPr lang="en-US" sz="2800" dirty="0"/>
              <a:t>for </a:t>
            </a:r>
            <a:r>
              <a:rPr lang="en-US" sz="2800" b="1" dirty="0"/>
              <a:t>Research Excellence in Public Library Services to Adults. </a:t>
            </a:r>
            <a:endParaRPr lang="en-US" sz="2800" dirty="0"/>
          </a:p>
        </p:txBody>
      </p:sp>
      <p:pic>
        <p:nvPicPr>
          <p:cNvPr id="1026" name="Picture 2">
            <a:extLst>
              <a:ext uri="{FF2B5EF4-FFF2-40B4-BE49-F238E27FC236}">
                <a16:creationId xmlns:a16="http://schemas.microsoft.com/office/drawing/2014/main" id="{EE7C7204-5207-4523-A199-C6C81BBCD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8241" y="3758118"/>
            <a:ext cx="4291973" cy="714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24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e1e867eb-0ccf-46b3-a8be-678a344b568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3ab1845c282ca95ea55a370b014f16f3">
  <xsd:schema xmlns:xsd="http://www.w3.org/2001/XMLSchema" xmlns:xs="http://www.w3.org/2001/XMLSchema" xmlns:p="http://schemas.microsoft.com/office/2006/metadata/properties" xmlns:ns2="6b67d80f-331f-4b51-b18e-81b8c101c29d" targetNamespace="http://schemas.microsoft.com/office/2006/metadata/properties" ma:root="true" ma:fieldsID="dc18ffd4b9c37d9f1a33ccc21d583d93"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2.xml><?xml version="1.0" encoding="utf-8"?>
<ds:datastoreItem xmlns:ds="http://schemas.openxmlformats.org/officeDocument/2006/customXml" ds:itemID="{E7E988F0-95B4-4FCA-A550-26E1636850F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b67d80f-331f-4b51-b18e-81b8c101c29d"/>
    <ds:schemaRef ds:uri="http://www.w3.org/XML/1998/namespace"/>
    <ds:schemaRef ds:uri="http://purl.org/dc/dcmitype/"/>
  </ds:schemaRefs>
</ds:datastoreItem>
</file>

<file path=customXml/itemProps3.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4.xml><?xml version="1.0" encoding="utf-8"?>
<ds:datastoreItem xmlns:ds="http://schemas.openxmlformats.org/officeDocument/2006/customXml" ds:itemID="{B82E809F-BB71-443C-980C-C97BB9F2C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17398</TotalTime>
  <Words>7202</Words>
  <Application>Microsoft Office PowerPoint</Application>
  <PresentationFormat>On-screen Show (16:9)</PresentationFormat>
  <Paragraphs>440</Paragraphs>
  <Slides>51</Slides>
  <Notes>51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51</vt:i4>
      </vt:variant>
    </vt:vector>
  </HeadingPairs>
  <TitlesOfParts>
    <vt:vector size="59" baseType="lpstr">
      <vt:lpstr>Arial</vt:lpstr>
      <vt:lpstr>Calibri</vt:lpstr>
      <vt:lpstr>Courier New</vt:lpstr>
      <vt:lpstr>Times New Roman</vt:lpstr>
      <vt:lpstr>Nonconfidential</vt:lpstr>
      <vt:lpstr>Confidential</vt:lpstr>
      <vt:lpstr>1_Nonconfidential</vt:lpstr>
      <vt:lpstr>2_Nonconfidential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Blake,Clint</dc:creator>
  <cp:lastModifiedBy>Connaway,Lynn</cp:lastModifiedBy>
  <cp:revision>344</cp:revision>
  <cp:lastPrinted>2021-02-02T23:12:20Z</cp:lastPrinted>
  <dcterms:created xsi:type="dcterms:W3CDTF">2015-04-17T19:58:50Z</dcterms:created>
  <dcterms:modified xsi:type="dcterms:W3CDTF">2021-02-04T08:08:46Z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