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5"/>
  </p:notesMasterIdLst>
  <p:sldIdLst>
    <p:sldId id="256" r:id="rId2"/>
    <p:sldId id="279" r:id="rId3"/>
    <p:sldId id="280" r:id="rId4"/>
    <p:sldId id="281" r:id="rId5"/>
    <p:sldId id="282" r:id="rId6"/>
    <p:sldId id="283" r:id="rId7"/>
    <p:sldId id="290" r:id="rId8"/>
    <p:sldId id="284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4D1216-A9DA-4851-B375-5C44AD4F6E57}">
          <p14:sldIdLst>
            <p14:sldId id="256"/>
            <p14:sldId id="279"/>
            <p14:sldId id="280"/>
            <p14:sldId id="281"/>
            <p14:sldId id="282"/>
            <p14:sldId id="283"/>
            <p14:sldId id="290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Not Shown" id="{7BA0E5DD-9495-4906-BC79-E2A33EC245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s Beasock, Kay E - (kbeasock)" initials="SBKE-(" lastIdx="1" clrIdx="0">
    <p:extLst>
      <p:ext uri="{19B8F6BF-5375-455C-9EA6-DF929625EA0E}">
        <p15:presenceInfo xmlns:p15="http://schemas.microsoft.com/office/powerpoint/2012/main" userId="S-1-5-21-3885614643-332083874-814631590-78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C1CE79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6" autoAdjust="0"/>
    <p:restoredTop sz="92949" autoAdjust="0"/>
  </p:normalViewPr>
  <p:slideViewPr>
    <p:cSldViewPr>
      <p:cViewPr varScale="1">
        <p:scale>
          <a:sx n="79" d="100"/>
          <a:sy n="79" d="100"/>
        </p:scale>
        <p:origin x="113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5F07350-749B-4253-B96B-A9B3EA4FE5CB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8897E32-E4E2-4375-B558-E157086DA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2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7E32-E4E2-4375-B558-E157086DA7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2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7E32-E4E2-4375-B558-E157086DA7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7E32-E4E2-4375-B558-E157086DA7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7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512125"/>
            <a:ext cx="8686800" cy="2895600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UA-horiz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91400" y="6248400"/>
            <a:ext cx="1578875" cy="37417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00400" y="2743201"/>
            <a:ext cx="5294313" cy="1219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jp_meinel_op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0"/>
            <a:ext cx="2590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jp_meinel_op.jpg"/>
          <p:cNvPicPr>
            <a:picLocks noChangeAspect="1"/>
          </p:cNvPicPr>
          <p:nvPr userDrawn="1"/>
        </p:nvPicPr>
        <p:blipFill>
          <a:blip r:embed="rId4" cstate="email">
            <a:lum bright="40000"/>
          </a:blip>
          <a:srcRect/>
          <a:stretch>
            <a:fillRect/>
          </a:stretch>
        </p:blipFill>
        <p:spPr>
          <a:xfrm>
            <a:off x="304800" y="4419600"/>
            <a:ext cx="2590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65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rgbClr val="AB0520"/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rgbClr val="002147"/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12" name="Picture 11" descr="rev_UA_Block-A--AZ_CMYK-[Converted]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t="18750" r="29167" b="43056"/>
          <a:stretch>
            <a:fillRect/>
          </a:stretch>
        </p:blipFill>
        <p:spPr>
          <a:xfrm>
            <a:off x="580784" y="6225028"/>
            <a:ext cx="457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8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137160" cy="6248400"/>
          </a:xfrm>
          <a:prstGeom prst="rect">
            <a:avLst/>
          </a:prstGeom>
          <a:solidFill>
            <a:srgbClr val="003366"/>
          </a:solidFill>
          <a:ln w="190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13716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2pPr>
              <a:buClr>
                <a:schemeClr val="tx2"/>
              </a:buClr>
              <a:defRPr/>
            </a:lvl2pPr>
            <a:lvl5pPr>
              <a:buClr>
                <a:srgbClr val="2DB3C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24550" y="209550"/>
            <a:ext cx="533400" cy="114299"/>
          </a:xfrm>
        </p:spPr>
        <p:txBody>
          <a:bodyPr/>
          <a:lstStyle>
            <a:lvl1pPr>
              <a:defRPr/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rev_UA_Block-A--AZ_CMYK-[Converted]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t="18750" r="29167" b="43056"/>
          <a:stretch>
            <a:fillRect/>
          </a:stretch>
        </p:blipFill>
        <p:spPr>
          <a:xfrm rot="5400000">
            <a:off x="400050" y="6225028"/>
            <a:ext cx="457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0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12125"/>
            <a:ext cx="8686800" cy="2895600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UA-horiz_RG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91400" y="6248400"/>
            <a:ext cx="1578875" cy="374179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0"/>
            <a:ext cx="250371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email">
            <a:lum bright="40000"/>
          </a:blip>
          <a:srcRect/>
          <a:stretch>
            <a:fillRect/>
          </a:stretch>
        </p:blipFill>
        <p:spPr bwMode="auto">
          <a:xfrm>
            <a:off x="533400" y="4419600"/>
            <a:ext cx="2503714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40087" y="2743201"/>
            <a:ext cx="5294313" cy="1219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4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46482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002147"/>
              </a:buClr>
              <a:defRPr/>
            </a:lvl2pPr>
            <a:lvl3pPr>
              <a:buClr>
                <a:srgbClr val="AB0520"/>
              </a:buClr>
              <a:defRPr/>
            </a:lvl3pPr>
            <a:lvl4pPr>
              <a:buClr>
                <a:srgbClr val="879637"/>
              </a:buClr>
              <a:defRPr/>
            </a:lvl4pPr>
            <a:lvl5pPr>
              <a:buClr>
                <a:srgbClr val="007B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2286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41522"/>
            <a:ext cx="533400" cy="100012"/>
          </a:xfrm>
        </p:spPr>
        <p:txBody>
          <a:bodyPr/>
          <a:lstStyle>
            <a:lvl1pPr>
              <a:defRPr/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AB0520"/>
          </a:solidFill>
          <a:ln w="50800" cap="rnd" cmpd="dbl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002147"/>
          </a:solidFill>
          <a:ln w="50800" cap="rnd" cmpd="dbl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ln>
            <a:noFill/>
          </a:ln>
          <a:effectLst/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86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10" name="Picture 9" descr="rev_UA_Block-A--AZ_CMYK-[Converted]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t="18750" r="29167" b="43056"/>
          <a:stretch>
            <a:fillRect/>
          </a:stretch>
        </p:blipFill>
        <p:spPr>
          <a:xfrm>
            <a:off x="580784" y="6225028"/>
            <a:ext cx="457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8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4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8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86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6613525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86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6" name="Picture 5" descr="rev_UA_Block-A--AZ_CMYK-[Converted]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t="18750" r="29167" b="43056"/>
          <a:stretch>
            <a:fillRect/>
          </a:stretch>
        </p:blipFill>
        <p:spPr>
          <a:xfrm>
            <a:off x="580784" y="6225028"/>
            <a:ext cx="457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7175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AB0520"/>
          </a:solidFill>
          <a:ln w="50800" cap="sq" cmpd="dbl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86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71600"/>
            <a:ext cx="8153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6019800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066800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11250"/>
            <a:ext cx="533400" cy="137160"/>
          </a:xfrm>
          <a:prstGeom prst="rect">
            <a:avLst/>
          </a:prstGeom>
          <a:solidFill>
            <a:srgbClr val="AB0520"/>
          </a:solidFill>
          <a:ln w="50800" cap="rnd" cmpd="dbl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11250"/>
            <a:ext cx="8553450" cy="137160"/>
          </a:xfrm>
          <a:prstGeom prst="rect">
            <a:avLst/>
          </a:prstGeom>
          <a:solidFill>
            <a:srgbClr val="002147"/>
          </a:solidFill>
          <a:ln w="50800" cap="rnd" cmpd="dbl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03313"/>
            <a:ext cx="533400" cy="10001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rgbClr val="FFFFFF"/>
                </a:solidFill>
                <a:latin typeface="+mn-lt"/>
              </a:defRPr>
            </a:lvl1pPr>
          </a:lstStyle>
          <a:p>
            <a:fld id="{6BAFE8D6-B17C-4A57-8EAF-5D01556589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rev_UA_Block-A--AZ_CMYK-[Converted].g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t="18750" r="29167" b="43056"/>
          <a:stretch>
            <a:fillRect/>
          </a:stretch>
        </p:blipFill>
        <p:spPr>
          <a:xfrm>
            <a:off x="580784" y="6225028"/>
            <a:ext cx="457200" cy="419100"/>
          </a:xfrm>
          <a:prstGeom prst="rect">
            <a:avLst/>
          </a:prstGeom>
        </p:spPr>
      </p:pic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3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AB0520"/>
        </a:buClr>
        <a:buSzPct val="60000"/>
        <a:buFont typeface="Wingdings" pitchFamily="2" charset="2"/>
        <a:buChar char=""/>
        <a:defRPr sz="29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AB0520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87963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007B69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gw.arizona.edu/research-compliance/rcr/workshops" TargetMode="External"/><Relationship Id="rId2" Type="http://schemas.openxmlformats.org/officeDocument/2006/relationships/hyperlink" Target="https://datascience.arizona.ed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ata.library.arizona.edu/data-viz-challenge" TargetMode="External"/><Relationship Id="rId4" Type="http://schemas.openxmlformats.org/officeDocument/2006/relationships/hyperlink" Target="https://new.library.arizona.edu/find/datasets/gran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library.arizona.ed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ps.arizona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mptool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ew.library.arizona.edu/research/funder-requirement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izona.figshare.com/" TargetMode="External"/><Relationship Id="rId2" Type="http://schemas.openxmlformats.org/officeDocument/2006/relationships/hyperlink" Target="https://osf.arizona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71800" y="1524000"/>
            <a:ext cx="5715000" cy="3048000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Partnering with Office of Research, Innovation and Impact on RDM Services</a:t>
            </a:r>
          </a:p>
          <a:p>
            <a:pPr algn="ctr"/>
            <a:r>
              <a:rPr lang="en-US" sz="2400" dirty="0">
                <a:latin typeface="+mj-lt"/>
                <a:cs typeface="Arial" panose="020B0604020202020204" pitchFamily="34" charset="0"/>
              </a:rPr>
              <a:t>University of Arizona’s Experience </a:t>
            </a:r>
          </a:p>
          <a:p>
            <a:pPr algn="ctr"/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latin typeface="+mj-lt"/>
                <a:cs typeface="Arial" panose="020B0604020202020204" pitchFamily="34" charset="0"/>
              </a:rPr>
              <a:t>Presented by Christine Kollen and Fernando Rios</a:t>
            </a:r>
          </a:p>
          <a:p>
            <a:pPr algn="ctr"/>
            <a:r>
              <a:rPr lang="en-US" sz="1800" dirty="0">
                <a:latin typeface="+mj-lt"/>
                <a:cs typeface="Arial" panose="020B0604020202020204" pitchFamily="34" charset="0"/>
              </a:rPr>
              <a:t>February 9, 2021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</p:txBody>
      </p:sp>
      <p:pic>
        <p:nvPicPr>
          <p:cNvPr id="3" name="Picture 7" descr="Christine Kollen's picture">
            <a:extLst>
              <a:ext uri="{FF2B5EF4-FFF2-40B4-BE49-F238E27FC236}">
                <a16:creationId xmlns:a16="http://schemas.microsoft.com/office/drawing/2014/main" id="{AE3FD6FE-A2B7-46DA-A1F0-C898F9B3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62819"/>
            <a:ext cx="16764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ernando Rios's picture">
            <a:extLst>
              <a:ext uri="{FF2B5EF4-FFF2-40B4-BE49-F238E27FC236}">
                <a16:creationId xmlns:a16="http://schemas.microsoft.com/office/drawing/2014/main" id="{7F72070A-32AD-4E23-8420-2BEDF6CC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90" y="4562819"/>
            <a:ext cx="1595610" cy="21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5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BBA8-1F32-4998-B595-741545B0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B2CDF-76D4-43B7-B89C-DA18D60629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RII </a:t>
            </a:r>
          </a:p>
          <a:p>
            <a:pPr lvl="1"/>
            <a:r>
              <a:rPr lang="en-US" sz="2000" dirty="0"/>
              <a:t>Collaborate on campus response to RDM focused RFIs</a:t>
            </a:r>
          </a:p>
          <a:p>
            <a:pPr lvl="1"/>
            <a:r>
              <a:rPr lang="en-US" sz="2000" dirty="0">
                <a:hlinkClick r:id="rId2"/>
              </a:rPr>
              <a:t>Data Science Institute</a:t>
            </a:r>
            <a:endParaRPr lang="en-US" sz="2000" dirty="0"/>
          </a:p>
          <a:p>
            <a:pPr lvl="1"/>
            <a:r>
              <a:rPr lang="en-US" sz="2000" dirty="0"/>
              <a:t>RII Re-entry group</a:t>
            </a:r>
          </a:p>
          <a:p>
            <a:pPr lvl="1"/>
            <a:r>
              <a:rPr lang="en-US" sz="2000" dirty="0">
                <a:hlinkClick r:id="rId3"/>
              </a:rPr>
              <a:t>Responsible Conduct of Research (workshops)</a:t>
            </a:r>
            <a:endParaRPr lang="en-US" sz="2000" dirty="0"/>
          </a:p>
          <a:p>
            <a:pPr lvl="1"/>
            <a:r>
              <a:rPr lang="en-US" sz="2000" dirty="0" err="1"/>
              <a:t>CyVerse</a:t>
            </a:r>
            <a:r>
              <a:rPr lang="en-US" sz="2000" dirty="0"/>
              <a:t> – Geoportal project </a:t>
            </a:r>
          </a:p>
          <a:p>
            <a:r>
              <a:rPr lang="en-US" sz="2800" dirty="0">
                <a:latin typeface="+mn-lt"/>
              </a:rPr>
              <a:t>UITS</a:t>
            </a:r>
          </a:p>
          <a:p>
            <a:pPr lvl="1"/>
            <a:r>
              <a:rPr lang="en-US" sz="2000" dirty="0"/>
              <a:t>HPC </a:t>
            </a:r>
          </a:p>
          <a:p>
            <a:r>
              <a:rPr lang="en-US" sz="2800" dirty="0">
                <a:latin typeface="+mn-lt"/>
                <a:hlinkClick r:id="rId4"/>
              </a:rPr>
              <a:t>Data Grant Program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  <a:hlinkClick r:id="rId5"/>
              </a:rPr>
              <a:t>Data Visualization Challenge</a:t>
            </a:r>
            <a:r>
              <a:rPr lang="en-US" sz="2800" dirty="0">
                <a:latin typeface="+mn-lt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AAB65-2DE7-4CA9-BE92-9F6EDDE9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70A0F-9B4E-4EE2-9189-D5013125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6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2FCB-2935-4A19-88F7-971DA9DD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CE50-3552-4EBF-9531-26DDD38565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 repository promotion and long-term funding</a:t>
            </a:r>
          </a:p>
          <a:p>
            <a:r>
              <a:rPr lang="en-US" dirty="0"/>
              <a:t>Develop support for NIH DMP requirements</a:t>
            </a:r>
          </a:p>
          <a:p>
            <a:r>
              <a:rPr lang="en-US" dirty="0"/>
              <a:t>Research data policy for Arizona’s research universities (U of A, ASU, NAU)</a:t>
            </a:r>
          </a:p>
          <a:p>
            <a:pPr lvl="1"/>
            <a:r>
              <a:rPr lang="en-US" dirty="0"/>
              <a:t>Research office a major stakeholder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4EE4-BA8A-4BC1-BAE8-99B6C660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373C-C34D-46FD-ADDF-BAF2D4DC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1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6DEA-E76A-4199-8534-8F54AD1A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7B6B1-6411-440C-AAFE-BDE2278640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 services deeply tied to the mission of the research office</a:t>
            </a:r>
          </a:p>
          <a:p>
            <a:pPr lvl="1"/>
            <a:r>
              <a:rPr lang="en-US" dirty="0"/>
              <a:t>Library provides services complement research office</a:t>
            </a:r>
          </a:p>
          <a:p>
            <a:pPr lvl="1"/>
            <a:r>
              <a:rPr lang="en-US" dirty="0"/>
              <a:t>Coupling remains loose</a:t>
            </a:r>
          </a:p>
          <a:p>
            <a:r>
              <a:rPr lang="en-US" dirty="0"/>
              <a:t>Collaborations take effort</a:t>
            </a:r>
          </a:p>
          <a:p>
            <a:pPr lvl="1"/>
            <a:r>
              <a:rPr lang="en-US" dirty="0"/>
              <a:t>Since COVID, hard to grab attention</a:t>
            </a:r>
          </a:p>
          <a:p>
            <a:pPr lvl="1"/>
            <a:r>
              <a:rPr lang="en-US" dirty="0"/>
              <a:t>Outreach in other areas helps – Assoc. Deans </a:t>
            </a:r>
            <a:r>
              <a:rPr lang="en-US" dirty="0" err="1"/>
              <a:t>Rsrch</a:t>
            </a:r>
            <a:r>
              <a:rPr lang="en-US" dirty="0"/>
              <a:t>.</a:t>
            </a:r>
          </a:p>
          <a:p>
            <a:r>
              <a:rPr lang="en-US" dirty="0"/>
              <a:t>Helps to have friends in high places</a:t>
            </a:r>
          </a:p>
          <a:p>
            <a:pPr lvl="1"/>
            <a:r>
              <a:rPr lang="en-US" dirty="0"/>
              <a:t>VP of Research Operations, Assistant VP of Research Intelligence, Assistant VP of Research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57964-CFE9-4A0D-9A8C-16CE32D2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DBD5-765B-4A1B-9750-BD6E1989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7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F3D4-FA19-4E55-9CF1-55086274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F4B1F-C17D-43D2-86AE-355F114D4A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  <a:p>
            <a:r>
              <a:rPr lang="en-US" dirty="0"/>
              <a:t>Contact us at: </a:t>
            </a:r>
          </a:p>
          <a:p>
            <a:pPr lvl="1"/>
            <a:r>
              <a:rPr lang="en-US" dirty="0"/>
              <a:t>Data-management@arizona.edu</a:t>
            </a:r>
          </a:p>
          <a:p>
            <a:pPr lvl="1"/>
            <a:r>
              <a:rPr lang="en-US" dirty="0">
                <a:hlinkClick r:id="rId2"/>
              </a:rPr>
              <a:t>data.library.arizona.edu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EB942-7A28-4805-8B98-9EC0D8CA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DED21-17D3-424E-A6AD-161648B1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4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493" y="220561"/>
            <a:ext cx="8153400" cy="6858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Our Journey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5CF00E-B647-4236-8AFA-43102CC85A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6" y="1701718"/>
            <a:ext cx="8378825" cy="488492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C88AEC-61F1-421F-9981-04581B19DF60}"/>
              </a:ext>
            </a:extLst>
          </p:cNvPr>
          <p:cNvSpPr/>
          <p:nvPr/>
        </p:nvSpPr>
        <p:spPr>
          <a:xfrm>
            <a:off x="612648" y="2716998"/>
            <a:ext cx="1114472" cy="55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Our Journey starts here</a:t>
            </a:r>
          </a:p>
        </p:txBody>
      </p:sp>
      <p:sp>
        <p:nvSpPr>
          <p:cNvPr id="9" name="Round Same Side Corner Rectangle 10">
            <a:extLst>
              <a:ext uri="{FF2B5EF4-FFF2-40B4-BE49-F238E27FC236}">
                <a16:creationId xmlns:a16="http://schemas.microsoft.com/office/drawing/2014/main" id="{77BE41EC-9502-49E4-A243-7E1856668B5F}"/>
              </a:ext>
            </a:extLst>
          </p:cNvPr>
          <p:cNvSpPr/>
          <p:nvPr/>
        </p:nvSpPr>
        <p:spPr>
          <a:xfrm>
            <a:off x="525227" y="4368942"/>
            <a:ext cx="2145119" cy="1304165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50" dirty="0"/>
              <a:t>Data Curation Librarian appointed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50" dirty="0"/>
              <a:t>DM Advisory Committee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50" dirty="0"/>
              <a:t>DMP Tool implemented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50" dirty="0"/>
              <a:t>Attend E-Science Institute</a:t>
            </a:r>
          </a:p>
          <a:p>
            <a:pPr algn="ctr"/>
            <a:endParaRPr lang="en-US" sz="1350" dirty="0"/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940DC3B9-54E1-4A3F-AF72-D01035316C3E}"/>
              </a:ext>
            </a:extLst>
          </p:cNvPr>
          <p:cNvCxnSpPr/>
          <p:nvPr/>
        </p:nvCxnSpPr>
        <p:spPr>
          <a:xfrm rot="16200000" flipH="1">
            <a:off x="711475" y="3373723"/>
            <a:ext cx="1073708" cy="846112"/>
          </a:xfrm>
          <a:prstGeom prst="curvedConnector3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Same Side Corner Rectangle 16">
            <a:extLst>
              <a:ext uri="{FF2B5EF4-FFF2-40B4-BE49-F238E27FC236}">
                <a16:creationId xmlns:a16="http://schemas.microsoft.com/office/drawing/2014/main" id="{67AFBA92-81D4-4500-B676-00C58F130255}"/>
              </a:ext>
            </a:extLst>
          </p:cNvPr>
          <p:cNvSpPr/>
          <p:nvPr/>
        </p:nvSpPr>
        <p:spPr>
          <a:xfrm>
            <a:off x="2867148" y="3595567"/>
            <a:ext cx="1466066" cy="1039629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50" dirty="0"/>
              <a:t>DM Committee appointed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350" dirty="0"/>
              <a:t>Open Data programming</a:t>
            </a:r>
          </a:p>
        </p:txBody>
      </p:sp>
      <p:sp>
        <p:nvSpPr>
          <p:cNvPr id="13" name="Round Same Side Corner Rectangle 18">
            <a:extLst>
              <a:ext uri="{FF2B5EF4-FFF2-40B4-BE49-F238E27FC236}">
                <a16:creationId xmlns:a16="http://schemas.microsoft.com/office/drawing/2014/main" id="{4E44477E-846F-433F-844C-7B7915A9C964}"/>
              </a:ext>
            </a:extLst>
          </p:cNvPr>
          <p:cNvSpPr/>
          <p:nvPr/>
        </p:nvSpPr>
        <p:spPr>
          <a:xfrm>
            <a:off x="2496302" y="2245835"/>
            <a:ext cx="1220087" cy="693775"/>
          </a:xfrm>
          <a:prstGeom prst="round2Same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350" dirty="0"/>
              <a:t>RDM Survey conducted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4FF6E9-7BA8-40E6-9F7D-F13AA6C6FE8E}"/>
              </a:ext>
            </a:extLst>
          </p:cNvPr>
          <p:cNvSpPr/>
          <p:nvPr/>
        </p:nvSpPr>
        <p:spPr>
          <a:xfrm>
            <a:off x="2880641" y="2795763"/>
            <a:ext cx="822656" cy="3429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2014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3BB1FD-BD02-470D-8BA4-496197AC79E7}"/>
              </a:ext>
            </a:extLst>
          </p:cNvPr>
          <p:cNvCxnSpPr>
            <a:cxnSpLocks/>
          </p:cNvCxnSpPr>
          <p:nvPr/>
        </p:nvCxnSpPr>
        <p:spPr>
          <a:xfrm flipV="1">
            <a:off x="3106345" y="3112744"/>
            <a:ext cx="221486" cy="455939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34">
            <a:extLst>
              <a:ext uri="{FF2B5EF4-FFF2-40B4-BE49-F238E27FC236}">
                <a16:creationId xmlns:a16="http://schemas.microsoft.com/office/drawing/2014/main" id="{EBFD9F25-E5CA-4AFC-823D-02D3F414082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677593" y="4712277"/>
            <a:ext cx="984736" cy="880166"/>
          </a:xfrm>
          <a:prstGeom prst="curvedConnector3">
            <a:avLst>
              <a:gd name="adj1" fmla="val 50000"/>
            </a:avLst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A341B-76F8-4EF7-AA6A-51684C3F7D4A}"/>
              </a:ext>
            </a:extLst>
          </p:cNvPr>
          <p:cNvSpPr/>
          <p:nvPr/>
        </p:nvSpPr>
        <p:spPr>
          <a:xfrm>
            <a:off x="3662329" y="4529714"/>
            <a:ext cx="686199" cy="36512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2012/2013</a:t>
            </a:r>
          </a:p>
        </p:txBody>
      </p:sp>
      <p:sp>
        <p:nvSpPr>
          <p:cNvPr id="18" name="Round Same Side Corner Rectangle 21">
            <a:extLst>
              <a:ext uri="{FF2B5EF4-FFF2-40B4-BE49-F238E27FC236}">
                <a16:creationId xmlns:a16="http://schemas.microsoft.com/office/drawing/2014/main" id="{265B621E-8956-4DC4-ABAD-85C2F3173C2A}"/>
              </a:ext>
            </a:extLst>
          </p:cNvPr>
          <p:cNvSpPr/>
          <p:nvPr/>
        </p:nvSpPr>
        <p:spPr>
          <a:xfrm>
            <a:off x="4570412" y="2123330"/>
            <a:ext cx="2175851" cy="874920"/>
          </a:xfrm>
          <a:prstGeom prst="round2Same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DMDC Pilot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Public Access Working Group</a:t>
            </a:r>
          </a:p>
        </p:txBody>
      </p:sp>
      <p:sp>
        <p:nvSpPr>
          <p:cNvPr id="20" name="Round Same Side Corner Rectangle 23">
            <a:extLst>
              <a:ext uri="{FF2B5EF4-FFF2-40B4-BE49-F238E27FC236}">
                <a16:creationId xmlns:a16="http://schemas.microsoft.com/office/drawing/2014/main" id="{BC6EB694-F079-4870-87F9-94DD3FC34707}"/>
              </a:ext>
            </a:extLst>
          </p:cNvPr>
          <p:cNvSpPr/>
          <p:nvPr/>
        </p:nvSpPr>
        <p:spPr>
          <a:xfrm>
            <a:off x="4511070" y="3507141"/>
            <a:ext cx="1873876" cy="900593"/>
          </a:xfrm>
          <a:prstGeom prst="round2Same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RDM Specialist hired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Open Research Task Force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80DD5C-B1E6-49B6-AF0A-A197980F50CC}"/>
              </a:ext>
            </a:extLst>
          </p:cNvPr>
          <p:cNvSpPr/>
          <p:nvPr/>
        </p:nvSpPr>
        <p:spPr>
          <a:xfrm>
            <a:off x="5499875" y="4228394"/>
            <a:ext cx="888643" cy="360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2017-2018</a:t>
            </a:r>
          </a:p>
        </p:txBody>
      </p:sp>
      <p:cxnSp>
        <p:nvCxnSpPr>
          <p:cNvPr id="22" name="Elbow Connector 40">
            <a:extLst>
              <a:ext uri="{FF2B5EF4-FFF2-40B4-BE49-F238E27FC236}">
                <a16:creationId xmlns:a16="http://schemas.microsoft.com/office/drawing/2014/main" id="{35138E3F-FF85-4A06-A69D-9D64A940F703}"/>
              </a:ext>
            </a:extLst>
          </p:cNvPr>
          <p:cNvCxnSpPr>
            <a:cxnSpLocks/>
          </p:cNvCxnSpPr>
          <p:nvPr/>
        </p:nvCxnSpPr>
        <p:spPr>
          <a:xfrm>
            <a:off x="3733406" y="2696317"/>
            <a:ext cx="837006" cy="89502"/>
          </a:xfrm>
          <a:prstGeom prst="bentConnector3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A1FF97-5723-40F2-AA01-F444B800450C}"/>
              </a:ext>
            </a:extLst>
          </p:cNvPr>
          <p:cNvSpPr/>
          <p:nvPr/>
        </p:nvSpPr>
        <p:spPr>
          <a:xfrm>
            <a:off x="1828202" y="5499150"/>
            <a:ext cx="837314" cy="374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2011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723CE1-281C-4737-AD8B-5DA9E2AA9AFD}"/>
              </a:ext>
            </a:extLst>
          </p:cNvPr>
          <p:cNvSpPr/>
          <p:nvPr/>
        </p:nvSpPr>
        <p:spPr>
          <a:xfrm>
            <a:off x="5932291" y="2792091"/>
            <a:ext cx="813972" cy="4258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2015-2017</a:t>
            </a:r>
          </a:p>
        </p:txBody>
      </p:sp>
      <p:cxnSp>
        <p:nvCxnSpPr>
          <p:cNvPr id="25" name="Curved Connector 43">
            <a:extLst>
              <a:ext uri="{FF2B5EF4-FFF2-40B4-BE49-F238E27FC236}">
                <a16:creationId xmlns:a16="http://schemas.microsoft.com/office/drawing/2014/main" id="{2E5795F8-83D2-4A12-AA42-ACE4974BA54B}"/>
              </a:ext>
            </a:extLst>
          </p:cNvPr>
          <p:cNvCxnSpPr/>
          <p:nvPr/>
        </p:nvCxnSpPr>
        <p:spPr>
          <a:xfrm rot="16200000" flipH="1">
            <a:off x="5222444" y="3062015"/>
            <a:ext cx="520164" cy="364984"/>
          </a:xfrm>
          <a:prstGeom prst="curvedConnector3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81">
            <a:extLst>
              <a:ext uri="{FF2B5EF4-FFF2-40B4-BE49-F238E27FC236}">
                <a16:creationId xmlns:a16="http://schemas.microsoft.com/office/drawing/2014/main" id="{4ABC65BD-C3B1-42C2-A559-A28DBA8FBF1C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6206807" y="5284829"/>
            <a:ext cx="355639" cy="118278"/>
          </a:xfrm>
          <a:prstGeom prst="curvedConnector3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2CA04A-1D37-41CF-8A1B-CB48E394B0FD}"/>
              </a:ext>
            </a:extLst>
          </p:cNvPr>
          <p:cNvSpPr txBox="1"/>
          <p:nvPr/>
        </p:nvSpPr>
        <p:spPr>
          <a:xfrm>
            <a:off x="7598790" y="6367350"/>
            <a:ext cx="1500642" cy="43858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50" dirty="0"/>
              <a:t>University of Arizona Campus map, University of Arizona,  </a:t>
            </a:r>
            <a:r>
              <a:rPr lang="en-US" sz="75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/>
              </a:rPr>
              <a:t>https//maps.arizona.edu</a:t>
            </a:r>
            <a:r>
              <a:rPr lang="en-US" sz="7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BDC74675-EE5A-4C8E-A69B-F00E0BAAB1D4}"/>
              </a:ext>
            </a:extLst>
          </p:cNvPr>
          <p:cNvSpPr/>
          <p:nvPr/>
        </p:nvSpPr>
        <p:spPr>
          <a:xfrm>
            <a:off x="7399351" y="3440734"/>
            <a:ext cx="1076996" cy="5602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Our Journey continues! </a:t>
            </a:r>
          </a:p>
        </p:txBody>
      </p:sp>
      <p:cxnSp>
        <p:nvCxnSpPr>
          <p:cNvPr id="29" name="Curved Connector 72">
            <a:extLst>
              <a:ext uri="{FF2B5EF4-FFF2-40B4-BE49-F238E27FC236}">
                <a16:creationId xmlns:a16="http://schemas.microsoft.com/office/drawing/2014/main" id="{64227AF3-62F4-4115-B52C-EA6B877F68E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51964" y="2491540"/>
            <a:ext cx="1663691" cy="169565"/>
          </a:xfrm>
          <a:prstGeom prst="curvedConnector3">
            <a:avLst/>
          </a:prstGeom>
          <a:ln w="508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 Same Side Corner Rectangle 23">
            <a:extLst>
              <a:ext uri="{FF2B5EF4-FFF2-40B4-BE49-F238E27FC236}">
                <a16:creationId xmlns:a16="http://schemas.microsoft.com/office/drawing/2014/main" id="{DA6F0F75-E205-4DEC-A5D8-3CA9E7AA388E}"/>
              </a:ext>
            </a:extLst>
          </p:cNvPr>
          <p:cNvSpPr/>
          <p:nvPr/>
        </p:nvSpPr>
        <p:spPr>
          <a:xfrm>
            <a:off x="4359799" y="5075683"/>
            <a:ext cx="1873876" cy="900593"/>
          </a:xfrm>
          <a:prstGeom prst="round2Same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Expanding workshop offerings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Open Science Framework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F9A063-C3DC-4FAC-8959-2741E1503A1E}"/>
              </a:ext>
            </a:extLst>
          </p:cNvPr>
          <p:cNvSpPr/>
          <p:nvPr/>
        </p:nvSpPr>
        <p:spPr>
          <a:xfrm>
            <a:off x="5501171" y="5780417"/>
            <a:ext cx="720427" cy="360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2018-2019</a:t>
            </a:r>
          </a:p>
        </p:txBody>
      </p:sp>
      <p:sp>
        <p:nvSpPr>
          <p:cNvPr id="32" name="Round Same Side Corner Rectangle 23">
            <a:extLst>
              <a:ext uri="{FF2B5EF4-FFF2-40B4-BE49-F238E27FC236}">
                <a16:creationId xmlns:a16="http://schemas.microsoft.com/office/drawing/2014/main" id="{4C06B9A7-8764-42AB-8979-9061DBC84FA1}"/>
              </a:ext>
            </a:extLst>
          </p:cNvPr>
          <p:cNvSpPr/>
          <p:nvPr/>
        </p:nvSpPr>
        <p:spPr>
          <a:xfrm>
            <a:off x="6562446" y="4497790"/>
            <a:ext cx="2061785" cy="1574078"/>
          </a:xfrm>
          <a:prstGeom prst="round2Same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Data Repository Funded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Hire Research Data Systems Integration Specialist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ReDATA</a:t>
            </a:r>
            <a:r>
              <a:rPr lang="en-US" sz="1350" dirty="0"/>
              <a:t> available to campus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B882C2-F93F-4B59-9F70-86707CC5AB43}"/>
              </a:ext>
            </a:extLst>
          </p:cNvPr>
          <p:cNvSpPr/>
          <p:nvPr/>
        </p:nvSpPr>
        <p:spPr>
          <a:xfrm>
            <a:off x="7903804" y="5858114"/>
            <a:ext cx="720427" cy="4209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2019-2020</a:t>
            </a:r>
          </a:p>
        </p:txBody>
      </p:sp>
      <p:cxnSp>
        <p:nvCxnSpPr>
          <p:cNvPr id="40" name="Curved Connector 43">
            <a:extLst>
              <a:ext uri="{FF2B5EF4-FFF2-40B4-BE49-F238E27FC236}">
                <a16:creationId xmlns:a16="http://schemas.microsoft.com/office/drawing/2014/main" id="{47BA730E-81A6-4255-8ABF-25FAFD222A7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0447" y="4533284"/>
            <a:ext cx="653860" cy="398721"/>
          </a:xfrm>
          <a:prstGeom prst="curvedConnector3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8A05DD-F58B-4B23-9170-C52F01E1CCDB}"/>
              </a:ext>
            </a:extLst>
          </p:cNvPr>
          <p:cNvCxnSpPr>
            <a:cxnSpLocks/>
          </p:cNvCxnSpPr>
          <p:nvPr/>
        </p:nvCxnSpPr>
        <p:spPr>
          <a:xfrm flipV="1">
            <a:off x="7727917" y="3970584"/>
            <a:ext cx="142220" cy="503526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How RDM Services at the UA started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>
                <a:cs typeface="Arial" panose="020B0604020202020204" pitchFamily="34" charset="0"/>
              </a:rPr>
              <a:t>Data Curation Librarian appointed in 2011</a:t>
            </a:r>
          </a:p>
          <a:p>
            <a:r>
              <a:rPr lang="en-US" sz="3100" dirty="0">
                <a:cs typeface="Arial" panose="020B0604020202020204" pitchFamily="34" charset="0"/>
              </a:rPr>
              <a:t>Campus Data Management and Curation Advisory Committee (appointed in 2011), recommended: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Libraries in collaboration with the Office of Research, Discovery and Innovation (RDI) provide integrated point of service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University Information Technology Services (UITS) in collaboration with Libraries and RDI develop long term strategy to address data storage, data access, and data preservation.  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Ongoing campus committee created and charged with monitoring institutional support and developing recommendations for data management services</a:t>
            </a:r>
          </a:p>
          <a:p>
            <a:r>
              <a:rPr lang="en-US" sz="2700" dirty="0" err="1">
                <a:cs typeface="Arial" panose="020B0604020202020204" pitchFamily="34" charset="0"/>
                <a:hlinkClick r:id="rId3"/>
              </a:rPr>
              <a:t>DMPTool</a:t>
            </a:r>
            <a:r>
              <a:rPr lang="en-US" sz="2700" dirty="0">
                <a:cs typeface="Arial" panose="020B0604020202020204" pitchFamily="34" charset="0"/>
              </a:rPr>
              <a:t> implemented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Data Management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4800600"/>
          </a:xfrm>
        </p:spPr>
        <p:txBody>
          <a:bodyPr/>
          <a:lstStyle/>
          <a:p>
            <a:r>
              <a:rPr lang="en-US" sz="2700" dirty="0">
                <a:latin typeface="+mn-lt"/>
              </a:rPr>
              <a:t>Survey administered to faculty, researchers, post-docs,  and graduate students in spring 2014</a:t>
            </a:r>
          </a:p>
          <a:p>
            <a:r>
              <a:rPr lang="en-US" sz="2700" dirty="0">
                <a:latin typeface="+mn-lt"/>
              </a:rPr>
              <a:t>Purpose – discover RDM and curation needs of campus community </a:t>
            </a:r>
          </a:p>
          <a:p>
            <a:r>
              <a:rPr lang="en-US" sz="2700" dirty="0">
                <a:latin typeface="+mn-lt"/>
              </a:rPr>
              <a:t>Result - helped us decide what services to develop or enhance. Of prime interest were:</a:t>
            </a:r>
          </a:p>
          <a:p>
            <a:pPr lvl="1"/>
            <a:r>
              <a:rPr lang="en-US" sz="2300" dirty="0"/>
              <a:t>Campus data repository</a:t>
            </a:r>
          </a:p>
          <a:p>
            <a:pPr lvl="1"/>
            <a:r>
              <a:rPr lang="en-US" sz="2300" dirty="0"/>
              <a:t>Data storage and data storage tools </a:t>
            </a:r>
          </a:p>
          <a:p>
            <a:pPr lvl="1"/>
            <a:r>
              <a:rPr lang="en-US" sz="2300" dirty="0"/>
              <a:t>Preservation</a:t>
            </a:r>
          </a:p>
          <a:p>
            <a:pPr lvl="1"/>
            <a:r>
              <a:rPr lang="en-US" sz="2300" dirty="0"/>
              <a:t>Data documentation and metadata</a:t>
            </a:r>
          </a:p>
          <a:p>
            <a:pPr lvl="1"/>
            <a:r>
              <a:rPr lang="en-US" sz="2300" dirty="0"/>
              <a:t>Confidentiality and legal issues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1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64900"/>
            <a:ext cx="8531352" cy="685800"/>
          </a:xfrm>
        </p:spPr>
        <p:txBody>
          <a:bodyPr/>
          <a:lstStyle/>
          <a:p>
            <a:r>
              <a:rPr lang="en-US" dirty="0"/>
              <a:t>Data Management and Curation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explore RDM needs in more detail, developed Data Management and Data Curation Pilot project</a:t>
            </a:r>
          </a:p>
          <a:p>
            <a:r>
              <a:rPr lang="en-US" sz="2400" dirty="0"/>
              <a:t>Research Committee Governance Committee (RCGC)  overwhelmingly supported, funded by sponsors</a:t>
            </a:r>
          </a:p>
          <a:p>
            <a:r>
              <a:rPr lang="en-US" sz="2400" dirty="0"/>
              <a:t>Project group developed plan </a:t>
            </a:r>
          </a:p>
          <a:p>
            <a:pPr lvl="1"/>
            <a:r>
              <a:rPr lang="en-US" sz="2000" dirty="0"/>
              <a:t>Application process provided by RDI</a:t>
            </a:r>
          </a:p>
          <a:p>
            <a:pPr lvl="1"/>
            <a:r>
              <a:rPr lang="en-US" sz="2000" dirty="0"/>
              <a:t>Selected five pilot participants from variety of disciplines to work with at different stages of the research life cycle</a:t>
            </a:r>
          </a:p>
          <a:p>
            <a:pPr lvl="2"/>
            <a:r>
              <a:rPr lang="en-US" sz="2000" dirty="0"/>
              <a:t>Entomology</a:t>
            </a:r>
          </a:p>
          <a:p>
            <a:pPr lvl="2"/>
            <a:r>
              <a:rPr lang="en-US" sz="2000" dirty="0"/>
              <a:t>Engineering Education</a:t>
            </a:r>
          </a:p>
          <a:p>
            <a:pPr lvl="2"/>
            <a:r>
              <a:rPr lang="en-US" sz="2000" dirty="0"/>
              <a:t>Wildlife Biology</a:t>
            </a:r>
          </a:p>
          <a:p>
            <a:pPr lvl="2"/>
            <a:r>
              <a:rPr lang="en-US" sz="2000" dirty="0"/>
              <a:t>Cancer Research</a:t>
            </a:r>
          </a:p>
          <a:p>
            <a:pPr lvl="2"/>
            <a:r>
              <a:rPr lang="en-US" sz="2000" dirty="0"/>
              <a:t>Public Health</a:t>
            </a:r>
            <a:endParaRPr lang="en-US" sz="21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DMDC Pilot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700" dirty="0"/>
              <a:t>Final report, presentations to RCGC and the Libraries </a:t>
            </a:r>
          </a:p>
          <a:p>
            <a:r>
              <a:rPr lang="en-US" sz="2700" dirty="0"/>
              <a:t>Recommendations (jumping off point to new services)</a:t>
            </a:r>
          </a:p>
          <a:p>
            <a:pPr lvl="1"/>
            <a:r>
              <a:rPr lang="en-US" sz="2400" dirty="0"/>
              <a:t>Implement OSF for Institutions</a:t>
            </a:r>
          </a:p>
          <a:p>
            <a:pPr lvl="1"/>
            <a:r>
              <a:rPr lang="en-US" sz="2400" dirty="0"/>
              <a:t>Implement Data Repository</a:t>
            </a:r>
          </a:p>
          <a:p>
            <a:pPr lvl="1"/>
            <a:r>
              <a:rPr lang="en-US" sz="2400" dirty="0"/>
              <a:t>Coordinate RDM services with RDI (Sponsored Projects and Research Development Services), outreach to campus</a:t>
            </a:r>
          </a:p>
          <a:p>
            <a:pPr lvl="1"/>
            <a:r>
              <a:rPr lang="en-US" sz="2400" dirty="0"/>
              <a:t>Expand RDM workshops for graduate students and post-docs</a:t>
            </a:r>
          </a:p>
          <a:p>
            <a:pPr lvl="1"/>
            <a:r>
              <a:rPr lang="en-US" sz="2400" dirty="0"/>
              <a:t>RDM training for liaisons</a:t>
            </a:r>
          </a:p>
          <a:p>
            <a:pPr lvl="1"/>
            <a:r>
              <a:rPr lang="en-US" sz="2400" dirty="0"/>
              <a:t>Develop online tutorials </a:t>
            </a:r>
          </a:p>
          <a:p>
            <a:pPr lvl="1"/>
            <a:r>
              <a:rPr lang="en-US" sz="2400" dirty="0"/>
              <a:t>Investigate ELNs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0803-2F9B-4667-9B1A-51A14B98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4475"/>
            <a:ext cx="8686800" cy="685800"/>
          </a:xfrm>
        </p:spPr>
        <p:txBody>
          <a:bodyPr/>
          <a:lstStyle/>
          <a:p>
            <a:r>
              <a:rPr lang="en-US" sz="3600" dirty="0"/>
              <a:t>Continuing Development and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2DD5-5BA9-4225-8364-44D3F17453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Research Data Management Specialist hired</a:t>
            </a:r>
          </a:p>
          <a:p>
            <a:r>
              <a:rPr lang="en-US" dirty="0"/>
              <a:t>Public Access Group - Library and Research, Innovation and Impact (RII) staff develop </a:t>
            </a:r>
            <a:r>
              <a:rPr lang="en-US" dirty="0">
                <a:hlinkClick r:id="rId2"/>
              </a:rPr>
              <a:t>Federal agency policies for public access</a:t>
            </a:r>
            <a:r>
              <a:rPr lang="en-US" dirty="0"/>
              <a:t> - article and data guidance for new sharing requirements </a:t>
            </a:r>
          </a:p>
          <a:p>
            <a:r>
              <a:rPr lang="en-US" dirty="0"/>
              <a:t>Open Research Task Force – formed by RII with faculty and library representation to look at longer term support for Open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5EE-0BDD-4F01-BDCB-D1675FD4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D906-71C2-4CB0-ADBA-8A8248F9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Fully revamped website and resources</a:t>
            </a:r>
          </a:p>
          <a:p>
            <a:pPr lvl="1"/>
            <a:r>
              <a:rPr lang="en-US" dirty="0"/>
              <a:t>Integrate w/Research Gateway site</a:t>
            </a:r>
          </a:p>
          <a:p>
            <a:r>
              <a:rPr lang="en-US" dirty="0">
                <a:hlinkClick r:id="rId2"/>
              </a:rPr>
              <a:t>OSF for Institutions</a:t>
            </a:r>
            <a:endParaRPr lang="en-US" dirty="0"/>
          </a:p>
          <a:p>
            <a:pPr lvl="1"/>
            <a:r>
              <a:rPr lang="en-US" dirty="0"/>
              <a:t>25% growth in 2020</a:t>
            </a:r>
          </a:p>
          <a:p>
            <a:pPr lvl="1"/>
            <a:r>
              <a:rPr lang="en-US" dirty="0"/>
              <a:t>RII and others help get the word out</a:t>
            </a:r>
          </a:p>
          <a:p>
            <a:r>
              <a:rPr lang="en-US" dirty="0"/>
              <a:t>UA Data Repository (</a:t>
            </a:r>
            <a:r>
              <a:rPr lang="en-US" dirty="0">
                <a:hlinkClick r:id="rId3"/>
              </a:rPr>
              <a:t>ReDATA</a:t>
            </a:r>
            <a:r>
              <a:rPr lang="en-US" dirty="0"/>
              <a:t>) funding and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48" y="5022527"/>
            <a:ext cx="3962400" cy="7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3AAA-B0DF-46BD-A0D4-8E6BD02D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4385-1916-4992-B552-42FF2F1184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Funding through Provost’s Office</a:t>
            </a:r>
          </a:p>
          <a:p>
            <a:r>
              <a:rPr lang="en-US" dirty="0"/>
              <a:t>Partnerships with RII </a:t>
            </a:r>
          </a:p>
          <a:p>
            <a:pPr lvl="1"/>
            <a:r>
              <a:rPr lang="en-US" dirty="0"/>
              <a:t>Human Subjects Protection Program</a:t>
            </a:r>
          </a:p>
          <a:p>
            <a:pPr lvl="1"/>
            <a:r>
              <a:rPr lang="en-US" dirty="0"/>
              <a:t>Native Peoples Technical Assistance Office</a:t>
            </a:r>
          </a:p>
          <a:p>
            <a:pPr lvl="1"/>
            <a:r>
              <a:rPr lang="en-US" dirty="0"/>
              <a:t>Animal Care</a:t>
            </a:r>
          </a:p>
          <a:p>
            <a:pPr lvl="1"/>
            <a:r>
              <a:rPr lang="en-US" dirty="0" err="1"/>
              <a:t>TechLaunch</a:t>
            </a:r>
            <a:endParaRPr lang="en-US" dirty="0"/>
          </a:p>
          <a:p>
            <a:r>
              <a:rPr lang="en-US" dirty="0"/>
              <a:t>Additional offices</a:t>
            </a:r>
          </a:p>
          <a:p>
            <a:pPr lvl="1"/>
            <a:r>
              <a:rPr lang="en-US" dirty="0"/>
              <a:t>OGC</a:t>
            </a:r>
          </a:p>
          <a:p>
            <a:pPr lvl="1"/>
            <a:r>
              <a:rPr lang="en-US" dirty="0"/>
              <a:t>Records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CB1D3-45A1-4BF2-B454-65066830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EE78-5F7D-4105-B187-2F765CE4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43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OTemplate">
  <a:themeElements>
    <a:clrScheme name="UA Palette">
      <a:dk1>
        <a:srgbClr val="002147"/>
      </a:dk1>
      <a:lt1>
        <a:sysClr val="window" lastClr="FFFFFF"/>
      </a:lt1>
      <a:dk2>
        <a:srgbClr val="002147"/>
      </a:dk2>
      <a:lt2>
        <a:srgbClr val="FFFFFF"/>
      </a:lt2>
      <a:accent1>
        <a:srgbClr val="002147"/>
      </a:accent1>
      <a:accent2>
        <a:srgbClr val="AB0520"/>
      </a:accent2>
      <a:accent3>
        <a:srgbClr val="879637"/>
      </a:accent3>
      <a:accent4>
        <a:srgbClr val="EFCB65"/>
      </a:accent4>
      <a:accent5>
        <a:srgbClr val="007B69"/>
      </a:accent5>
      <a:accent6>
        <a:srgbClr val="C286A7"/>
      </a:accent6>
      <a:hlink>
        <a:srgbClr val="6E267B"/>
      </a:hlink>
      <a:folHlink>
        <a:srgbClr val="A3664D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 Vitae.potx" id="{E87BA0B2-0BE3-42EF-8A50-CCA71C4D7653}" vid="{0D6FE3D3-EC0E-4A44-8D7E-8505253244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16050</TotalTime>
  <Words>691</Words>
  <Application>Microsoft Office PowerPoint</Application>
  <PresentationFormat>On-screen Show (4:3)</PresentationFormat>
  <Paragraphs>123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Wingdings 2</vt:lpstr>
      <vt:lpstr>CIOTemplate</vt:lpstr>
      <vt:lpstr>PowerPoint Presentation</vt:lpstr>
      <vt:lpstr>Our Journey</vt:lpstr>
      <vt:lpstr>How RDM Services at the UA started  </vt:lpstr>
      <vt:lpstr>Research Data Management Survey</vt:lpstr>
      <vt:lpstr>Data Management and Curation Pilot</vt:lpstr>
      <vt:lpstr>DMDC Pilot Results </vt:lpstr>
      <vt:lpstr>Continuing Development and Collaboration </vt:lpstr>
      <vt:lpstr>New Services </vt:lpstr>
      <vt:lpstr>ReDATA</vt:lpstr>
      <vt:lpstr>Other partnerships</vt:lpstr>
      <vt:lpstr>Future Sustainability</vt:lpstr>
      <vt:lpstr>Conclusion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Ng</dc:creator>
  <cp:lastModifiedBy>Proffitt,Merrilee</cp:lastModifiedBy>
  <cp:revision>317</cp:revision>
  <cp:lastPrinted>2014-10-13T23:36:38Z</cp:lastPrinted>
  <dcterms:created xsi:type="dcterms:W3CDTF">2013-07-08T16:49:15Z</dcterms:created>
  <dcterms:modified xsi:type="dcterms:W3CDTF">2021-02-09T03:10:37Z</dcterms:modified>
</cp:coreProperties>
</file>