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handoutMasterIdLst>
    <p:handoutMasterId r:id="rId44"/>
  </p:handoutMasterIdLst>
  <p:sldIdLst>
    <p:sldId id="265" r:id="rId2"/>
    <p:sldId id="347" r:id="rId3"/>
    <p:sldId id="269" r:id="rId4"/>
    <p:sldId id="353" r:id="rId5"/>
    <p:sldId id="351" r:id="rId6"/>
    <p:sldId id="350" r:id="rId7"/>
    <p:sldId id="276" r:id="rId8"/>
    <p:sldId id="270" r:id="rId9"/>
    <p:sldId id="278" r:id="rId10"/>
    <p:sldId id="281" r:id="rId11"/>
    <p:sldId id="283" r:id="rId12"/>
    <p:sldId id="284" r:id="rId13"/>
    <p:sldId id="289" r:id="rId14"/>
    <p:sldId id="292" r:id="rId15"/>
    <p:sldId id="294" r:id="rId16"/>
    <p:sldId id="357" r:id="rId17"/>
    <p:sldId id="286" r:id="rId18"/>
    <p:sldId id="364" r:id="rId19"/>
    <p:sldId id="359" r:id="rId20"/>
    <p:sldId id="365" r:id="rId21"/>
    <p:sldId id="287" r:id="rId22"/>
    <p:sldId id="290" r:id="rId23"/>
    <p:sldId id="361" r:id="rId24"/>
    <p:sldId id="295" r:id="rId25"/>
    <p:sldId id="296" r:id="rId26"/>
    <p:sldId id="297" r:id="rId27"/>
    <p:sldId id="303" r:id="rId28"/>
    <p:sldId id="300" r:id="rId29"/>
    <p:sldId id="362" r:id="rId30"/>
    <p:sldId id="366" r:id="rId31"/>
    <p:sldId id="3335" r:id="rId32"/>
    <p:sldId id="322" r:id="rId33"/>
    <p:sldId id="304" r:id="rId34"/>
    <p:sldId id="323" r:id="rId35"/>
    <p:sldId id="324" r:id="rId36"/>
    <p:sldId id="325" r:id="rId37"/>
    <p:sldId id="327" r:id="rId38"/>
    <p:sldId id="328" r:id="rId39"/>
    <p:sldId id="367" r:id="rId40"/>
    <p:sldId id="355" r:id="rId41"/>
    <p:sldId id="339" r:id="rId42"/>
  </p:sldIdLst>
  <p:sldSz cx="9144000" cy="5143500" type="screen16x9"/>
  <p:notesSz cx="7019925" cy="9305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12" userDrawn="1">
          <p15:clr>
            <a:srgbClr val="A4A3A4"/>
          </p15:clr>
        </p15:guide>
        <p15:guide id="2" pos="288" userDrawn="1">
          <p15:clr>
            <a:srgbClr val="A4A3A4"/>
          </p15:clr>
        </p15:guide>
        <p15:guide id="3" orient="horz" pos="276" userDrawn="1">
          <p15:clr>
            <a:srgbClr val="A4A3A4"/>
          </p15:clr>
        </p15:guide>
        <p15:guide id="4" pos="456" userDrawn="1">
          <p15:clr>
            <a:srgbClr val="A4A3A4"/>
          </p15:clr>
        </p15:guide>
        <p15:guide id="5" orient="horz" pos="303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6192"/>
    <a:srgbClr val="000000"/>
    <a:srgbClr val="787D83"/>
    <a:srgbClr val="DE6126"/>
    <a:srgbClr val="5E6262"/>
    <a:srgbClr val="171D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5138E8-F694-9C46-BF3D-C400AE111BCD}" v="7" dt="2021-03-03T20:51:57.3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7" autoAdjust="0"/>
    <p:restoredTop sz="94703"/>
  </p:normalViewPr>
  <p:slideViewPr>
    <p:cSldViewPr snapToGrid="0">
      <p:cViewPr varScale="1">
        <p:scale>
          <a:sx n="142" d="100"/>
          <a:sy n="142" d="100"/>
        </p:scale>
        <p:origin x="750" y="126"/>
      </p:cViewPr>
      <p:guideLst>
        <p:guide orient="horz" pos="612"/>
        <p:guide pos="288"/>
        <p:guide orient="horz" pos="276"/>
        <p:guide pos="456"/>
        <p:guide orient="horz" pos="3036"/>
      </p:guideLst>
    </p:cSldViewPr>
  </p:slideViewPr>
  <p:notesTextViewPr>
    <p:cViewPr>
      <p:scale>
        <a:sx n="1" d="1"/>
        <a:sy n="1" d="1"/>
      </p:scale>
      <p:origin x="0" y="0"/>
    </p:cViewPr>
  </p:notesTextViewPr>
  <p:notesViewPr>
    <p:cSldViewPr snapToGrid="0">
      <p:cViewPr>
        <p:scale>
          <a:sx n="90" d="100"/>
          <a:sy n="90" d="100"/>
        </p:scale>
        <p:origin x="373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Users\vkitzie\Downloads\acrl-visualizations-011117.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vkitzie\Downloads\acrl-visualizations-011117.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vkitzie\Downloads\acrl-visualizations-011117.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vkitzie\Downloads\acrl-visualizations-011117.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a:solidFill>
                  <a:schemeClr val="tx1"/>
                </a:solidFill>
                <a:latin typeface="Arial" charset="0"/>
                <a:ea typeface="Arial" charset="0"/>
                <a:cs typeface="Arial" charset="0"/>
              </a:rPr>
              <a:t>Percentage difference between themes</a:t>
            </a:r>
            <a:r>
              <a:rPr lang="en-US" sz="1400" b="1" baseline="0">
                <a:solidFill>
                  <a:schemeClr val="tx1"/>
                </a:solidFill>
                <a:latin typeface="Arial" charset="0"/>
                <a:ea typeface="Arial" charset="0"/>
                <a:cs typeface="Arial" charset="0"/>
              </a:rPr>
              <a:t> by literature type</a:t>
            </a:r>
            <a:endParaRPr lang="en-US" sz="1400" b="1">
              <a:solidFill>
                <a:schemeClr val="tx1"/>
              </a:solidFill>
              <a:latin typeface="Arial" charset="0"/>
              <a:ea typeface="Arial" charset="0"/>
              <a:cs typeface="Arial"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'Thematic Coding'!$EM$2</c:f>
              <c:strCache>
                <c:ptCount val="1"/>
                <c:pt idx="0">
                  <c:v>LIS (% of 284)</c:v>
                </c:pt>
              </c:strCache>
            </c:strRef>
          </c:tx>
          <c:spPr>
            <a:solidFill>
              <a:schemeClr val="accent1"/>
            </a:solidFill>
            <a:ln>
              <a:noFill/>
            </a:ln>
            <a:effectLst/>
          </c:spPr>
          <c:invertIfNegative val="0"/>
          <c:cat>
            <c:strRef>
              <c:f>'Thematic Coding'!$EL$3:$EL$15</c:f>
              <c:strCache>
                <c:ptCount val="13"/>
                <c:pt idx="0">
                  <c:v>Accreditation</c:v>
                </c:pt>
                <c:pt idx="1">
                  <c:v>Inclusivity/Diversity</c:v>
                </c:pt>
                <c:pt idx="2">
                  <c:v>Communication</c:v>
                </c:pt>
                <c:pt idx="3">
                  <c:v>Provision of tech</c:v>
                </c:pt>
                <c:pt idx="4">
                  <c:v>Space</c:v>
                </c:pt>
                <c:pt idx="5">
                  <c:v>Research support</c:v>
                </c:pt>
                <c:pt idx="6">
                  <c:v>Learning in college</c:v>
                </c:pt>
                <c:pt idx="7">
                  <c:v>Teaching support</c:v>
                </c:pt>
                <c:pt idx="8">
                  <c:v>Institutional planning</c:v>
                </c:pt>
                <c:pt idx="9">
                  <c:v>Collaboration</c:v>
                </c:pt>
                <c:pt idx="10">
                  <c:v>Collection</c:v>
                </c:pt>
                <c:pt idx="11">
                  <c:v>Success in college</c:v>
                </c:pt>
                <c:pt idx="12">
                  <c:v>Service</c:v>
                </c:pt>
              </c:strCache>
            </c:strRef>
          </c:cat>
          <c:val>
            <c:numRef>
              <c:f>'Thematic Coding'!$EM$3:$EM$15</c:f>
              <c:numCache>
                <c:formatCode>0%</c:formatCode>
                <c:ptCount val="13"/>
                <c:pt idx="0">
                  <c:v>0.11619718309859201</c:v>
                </c:pt>
                <c:pt idx="1">
                  <c:v>0.140845070422535</c:v>
                </c:pt>
                <c:pt idx="2">
                  <c:v>0.26760563380281699</c:v>
                </c:pt>
                <c:pt idx="3">
                  <c:v>0.21126760563380301</c:v>
                </c:pt>
                <c:pt idx="4">
                  <c:v>0.37323943661971798</c:v>
                </c:pt>
                <c:pt idx="5">
                  <c:v>0.51760563380281699</c:v>
                </c:pt>
                <c:pt idx="6">
                  <c:v>0.53169014084507005</c:v>
                </c:pt>
                <c:pt idx="7">
                  <c:v>0.29577464788732399</c:v>
                </c:pt>
                <c:pt idx="8">
                  <c:v>0.35563380281690099</c:v>
                </c:pt>
                <c:pt idx="9">
                  <c:v>0.39436619718309801</c:v>
                </c:pt>
                <c:pt idx="10">
                  <c:v>0.46478873239436602</c:v>
                </c:pt>
                <c:pt idx="11">
                  <c:v>0.29577464788732399</c:v>
                </c:pt>
                <c:pt idx="12">
                  <c:v>0.65845070422535201</c:v>
                </c:pt>
              </c:numCache>
            </c:numRef>
          </c:val>
          <c:extLst>
            <c:ext xmlns:c16="http://schemas.microsoft.com/office/drawing/2014/chart" uri="{C3380CC4-5D6E-409C-BE32-E72D297353CC}">
              <c16:uniqueId val="{00000000-FF78-42BD-AA7F-01B7FEDD5081}"/>
            </c:ext>
          </c:extLst>
        </c:ser>
        <c:ser>
          <c:idx val="1"/>
          <c:order val="1"/>
          <c:tx>
            <c:strRef>
              <c:f>'Thematic Coding'!$EN$2</c:f>
              <c:strCache>
                <c:ptCount val="1"/>
                <c:pt idx="0">
                  <c:v>Higher ed. (% of 18)</c:v>
                </c:pt>
              </c:strCache>
            </c:strRef>
          </c:tx>
          <c:spPr>
            <a:solidFill>
              <a:schemeClr val="accent3"/>
            </a:solidFill>
            <a:ln>
              <a:noFill/>
            </a:ln>
            <a:effectLst/>
          </c:spPr>
          <c:invertIfNegative val="0"/>
          <c:cat>
            <c:strRef>
              <c:f>'Thematic Coding'!$EL$3:$EL$15</c:f>
              <c:strCache>
                <c:ptCount val="13"/>
                <c:pt idx="0">
                  <c:v>Accreditation</c:v>
                </c:pt>
                <c:pt idx="1">
                  <c:v>Inclusivity/Diversity</c:v>
                </c:pt>
                <c:pt idx="2">
                  <c:v>Communication</c:v>
                </c:pt>
                <c:pt idx="3">
                  <c:v>Provision of tech</c:v>
                </c:pt>
                <c:pt idx="4">
                  <c:v>Space</c:v>
                </c:pt>
                <c:pt idx="5">
                  <c:v>Research support</c:v>
                </c:pt>
                <c:pt idx="6">
                  <c:v>Learning in college</c:v>
                </c:pt>
                <c:pt idx="7">
                  <c:v>Teaching support</c:v>
                </c:pt>
                <c:pt idx="8">
                  <c:v>Institutional planning</c:v>
                </c:pt>
                <c:pt idx="9">
                  <c:v>Collaboration</c:v>
                </c:pt>
                <c:pt idx="10">
                  <c:v>Collection</c:v>
                </c:pt>
                <c:pt idx="11">
                  <c:v>Success in college</c:v>
                </c:pt>
                <c:pt idx="12">
                  <c:v>Service</c:v>
                </c:pt>
              </c:strCache>
            </c:strRef>
          </c:cat>
          <c:val>
            <c:numRef>
              <c:f>'Thematic Coding'!$EN$3:$EN$15</c:f>
              <c:numCache>
                <c:formatCode>0%</c:formatCode>
                <c:ptCount val="13"/>
                <c:pt idx="0">
                  <c:v>0</c:v>
                </c:pt>
                <c:pt idx="1">
                  <c:v>0.22222222222222199</c:v>
                </c:pt>
                <c:pt idx="2">
                  <c:v>0</c:v>
                </c:pt>
                <c:pt idx="3">
                  <c:v>0.22222222222222199</c:v>
                </c:pt>
                <c:pt idx="4">
                  <c:v>0.22222222222222199</c:v>
                </c:pt>
                <c:pt idx="5">
                  <c:v>0.27777777777777801</c:v>
                </c:pt>
                <c:pt idx="6">
                  <c:v>0.44444444444444398</c:v>
                </c:pt>
                <c:pt idx="7">
                  <c:v>0.33333333333333298</c:v>
                </c:pt>
                <c:pt idx="8">
                  <c:v>0.27777777777777801</c:v>
                </c:pt>
                <c:pt idx="9">
                  <c:v>0.33333333333333298</c:v>
                </c:pt>
                <c:pt idx="10">
                  <c:v>0.22222222222222199</c:v>
                </c:pt>
                <c:pt idx="11">
                  <c:v>0.55555555555555602</c:v>
                </c:pt>
                <c:pt idx="12">
                  <c:v>0.22222222222222199</c:v>
                </c:pt>
              </c:numCache>
            </c:numRef>
          </c:val>
          <c:extLst>
            <c:ext xmlns:c16="http://schemas.microsoft.com/office/drawing/2014/chart" uri="{C3380CC4-5D6E-409C-BE32-E72D297353CC}">
              <c16:uniqueId val="{00000001-FF78-42BD-AA7F-01B7FEDD5081}"/>
            </c:ext>
          </c:extLst>
        </c:ser>
        <c:ser>
          <c:idx val="2"/>
          <c:order val="2"/>
          <c:tx>
            <c:strRef>
              <c:f>'Thematic Coding'!$EO$2</c:f>
              <c:strCache>
                <c:ptCount val="1"/>
                <c:pt idx="0">
                  <c:v>Higher ed. and LIS (% of 52)</c:v>
                </c:pt>
              </c:strCache>
            </c:strRef>
          </c:tx>
          <c:spPr>
            <a:solidFill>
              <a:schemeClr val="accent5"/>
            </a:solidFill>
            <a:ln>
              <a:noFill/>
            </a:ln>
            <a:effectLst/>
          </c:spPr>
          <c:invertIfNegative val="0"/>
          <c:cat>
            <c:strRef>
              <c:f>'Thematic Coding'!$EL$3:$EL$15</c:f>
              <c:strCache>
                <c:ptCount val="13"/>
                <c:pt idx="0">
                  <c:v>Accreditation</c:v>
                </c:pt>
                <c:pt idx="1">
                  <c:v>Inclusivity/Diversity</c:v>
                </c:pt>
                <c:pt idx="2">
                  <c:v>Communication</c:v>
                </c:pt>
                <c:pt idx="3">
                  <c:v>Provision of tech</c:v>
                </c:pt>
                <c:pt idx="4">
                  <c:v>Space</c:v>
                </c:pt>
                <c:pt idx="5">
                  <c:v>Research support</c:v>
                </c:pt>
                <c:pt idx="6">
                  <c:v>Learning in college</c:v>
                </c:pt>
                <c:pt idx="7">
                  <c:v>Teaching support</c:v>
                </c:pt>
                <c:pt idx="8">
                  <c:v>Institutional planning</c:v>
                </c:pt>
                <c:pt idx="9">
                  <c:v>Collaboration</c:v>
                </c:pt>
                <c:pt idx="10">
                  <c:v>Collection</c:v>
                </c:pt>
                <c:pt idx="11">
                  <c:v>Success in college</c:v>
                </c:pt>
                <c:pt idx="12">
                  <c:v>Service</c:v>
                </c:pt>
              </c:strCache>
            </c:strRef>
          </c:cat>
          <c:val>
            <c:numRef>
              <c:f>'Thematic Coding'!$EO$3:$EO$15</c:f>
              <c:numCache>
                <c:formatCode>0%</c:formatCode>
                <c:ptCount val="13"/>
                <c:pt idx="0">
                  <c:v>0.134615384615385</c:v>
                </c:pt>
                <c:pt idx="1">
                  <c:v>0.17307692307692299</c:v>
                </c:pt>
                <c:pt idx="2">
                  <c:v>0.269230769230769</c:v>
                </c:pt>
                <c:pt idx="3">
                  <c:v>0.32692307692307698</c:v>
                </c:pt>
                <c:pt idx="4">
                  <c:v>0.42307692307692302</c:v>
                </c:pt>
                <c:pt idx="5">
                  <c:v>0.44230769230769201</c:v>
                </c:pt>
                <c:pt idx="6">
                  <c:v>0.46153846153846201</c:v>
                </c:pt>
                <c:pt idx="7">
                  <c:v>0.480769230769231</c:v>
                </c:pt>
                <c:pt idx="8">
                  <c:v>0.480769230769231</c:v>
                </c:pt>
                <c:pt idx="9">
                  <c:v>0.480769230769231</c:v>
                </c:pt>
                <c:pt idx="10">
                  <c:v>0.480769230769231</c:v>
                </c:pt>
                <c:pt idx="11">
                  <c:v>0.61538461538461497</c:v>
                </c:pt>
                <c:pt idx="12">
                  <c:v>0.88461538461538503</c:v>
                </c:pt>
              </c:numCache>
            </c:numRef>
          </c:val>
          <c:extLst>
            <c:ext xmlns:c16="http://schemas.microsoft.com/office/drawing/2014/chart" uri="{C3380CC4-5D6E-409C-BE32-E72D297353CC}">
              <c16:uniqueId val="{00000002-FF78-42BD-AA7F-01B7FEDD5081}"/>
            </c:ext>
          </c:extLst>
        </c:ser>
        <c:dLbls>
          <c:showLegendKey val="0"/>
          <c:showVal val="0"/>
          <c:showCatName val="0"/>
          <c:showSerName val="0"/>
          <c:showPercent val="0"/>
          <c:showBubbleSize val="0"/>
        </c:dLbls>
        <c:gapWidth val="182"/>
        <c:axId val="-1361911408"/>
        <c:axId val="-1361908656"/>
      </c:barChart>
      <c:catAx>
        <c:axId val="-13619114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crossAx val="-1361908656"/>
        <c:crosses val="autoZero"/>
        <c:auto val="1"/>
        <c:lblAlgn val="ctr"/>
        <c:lblOffset val="100"/>
        <c:noMultiLvlLbl val="0"/>
      </c:catAx>
      <c:valAx>
        <c:axId val="-136190865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crossAx val="-1361911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solidFill>
                <a:latin typeface="Arial" charset="0"/>
                <a:ea typeface="Arial" charset="0"/>
                <a:cs typeface="Arial" charset="0"/>
              </a:defRPr>
            </a:pPr>
            <a:r>
              <a:rPr lang="en-US" sz="1400" b="1">
                <a:solidFill>
                  <a:schemeClr val="tx1"/>
                </a:solidFill>
                <a:latin typeface="Arial" charset="0"/>
                <a:ea typeface="Arial" charset="0"/>
                <a:cs typeface="Arial" charset="0"/>
              </a:rPr>
              <a:t>Frequency</a:t>
            </a:r>
            <a:r>
              <a:rPr lang="en-US" sz="1400" b="1" baseline="0">
                <a:solidFill>
                  <a:schemeClr val="tx1"/>
                </a:solidFill>
                <a:latin typeface="Arial" charset="0"/>
                <a:ea typeface="Arial" charset="0"/>
                <a:cs typeface="Arial" charset="0"/>
              </a:rPr>
              <a:t> of themes coded in focus group interviews</a:t>
            </a:r>
            <a:endParaRPr lang="en-US" sz="1400" b="1">
              <a:solidFill>
                <a:schemeClr val="tx1"/>
              </a:solidFill>
              <a:latin typeface="Arial" charset="0"/>
              <a:ea typeface="Arial" charset="0"/>
              <a:cs typeface="Arial" charset="0"/>
            </a:endParaRPr>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solidFill>
              <a:latin typeface="Arial" charset="0"/>
              <a:ea typeface="Arial" charset="0"/>
              <a:cs typeface="Arial" charset="0"/>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strRef>
              <c:f>'Thematic Coding'!$CP$18:$CP$30</c:f>
              <c:strCache>
                <c:ptCount val="13"/>
                <c:pt idx="0">
                  <c:v>Accreditation</c:v>
                </c:pt>
                <c:pt idx="1">
                  <c:v>Inclusivity/Diversity</c:v>
                </c:pt>
                <c:pt idx="2">
                  <c:v>Success in college</c:v>
                </c:pt>
                <c:pt idx="3">
                  <c:v>Space</c:v>
                </c:pt>
                <c:pt idx="4">
                  <c:v>Learning in college</c:v>
                </c:pt>
                <c:pt idx="5">
                  <c:v>Teaching support</c:v>
                </c:pt>
                <c:pt idx="6">
                  <c:v>Collection</c:v>
                </c:pt>
                <c:pt idx="7">
                  <c:v>Provision of tech</c:v>
                </c:pt>
                <c:pt idx="8">
                  <c:v>Research support</c:v>
                </c:pt>
                <c:pt idx="9">
                  <c:v>Institutional planning</c:v>
                </c:pt>
                <c:pt idx="10">
                  <c:v>Service</c:v>
                </c:pt>
                <c:pt idx="11">
                  <c:v>Collaboration</c:v>
                </c:pt>
                <c:pt idx="12">
                  <c:v>Communication</c:v>
                </c:pt>
              </c:strCache>
            </c:strRef>
          </c:cat>
          <c:val>
            <c:numRef>
              <c:f>'Thematic Coding'!$CQ$18:$CQ$30</c:f>
              <c:numCache>
                <c:formatCode>General</c:formatCode>
                <c:ptCount val="13"/>
                <c:pt idx="0">
                  <c:v>0</c:v>
                </c:pt>
                <c:pt idx="1">
                  <c:v>6</c:v>
                </c:pt>
                <c:pt idx="2">
                  <c:v>6</c:v>
                </c:pt>
                <c:pt idx="3">
                  <c:v>11</c:v>
                </c:pt>
                <c:pt idx="4">
                  <c:v>12</c:v>
                </c:pt>
                <c:pt idx="5">
                  <c:v>13</c:v>
                </c:pt>
                <c:pt idx="6">
                  <c:v>14</c:v>
                </c:pt>
                <c:pt idx="7">
                  <c:v>18</c:v>
                </c:pt>
                <c:pt idx="8">
                  <c:v>18</c:v>
                </c:pt>
                <c:pt idx="9">
                  <c:v>31</c:v>
                </c:pt>
                <c:pt idx="10">
                  <c:v>44</c:v>
                </c:pt>
                <c:pt idx="11">
                  <c:v>46</c:v>
                </c:pt>
                <c:pt idx="12">
                  <c:v>54</c:v>
                </c:pt>
              </c:numCache>
            </c:numRef>
          </c:val>
          <c:extLst>
            <c:ext xmlns:c16="http://schemas.microsoft.com/office/drawing/2014/chart" uri="{C3380CC4-5D6E-409C-BE32-E72D297353CC}">
              <c16:uniqueId val="{00000000-E09B-4DF3-A3C6-31522ADE4838}"/>
            </c:ext>
          </c:extLst>
        </c:ser>
        <c:dLbls>
          <c:showLegendKey val="0"/>
          <c:showVal val="0"/>
          <c:showCatName val="0"/>
          <c:showSerName val="0"/>
          <c:showPercent val="0"/>
          <c:showBubbleSize val="0"/>
        </c:dLbls>
        <c:gapWidth val="182"/>
        <c:axId val="-1364711840"/>
        <c:axId val="-1364709088"/>
      </c:barChart>
      <c:catAx>
        <c:axId val="-13647118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crossAx val="-1364709088"/>
        <c:crosses val="autoZero"/>
        <c:auto val="1"/>
        <c:lblAlgn val="ctr"/>
        <c:lblOffset val="100"/>
        <c:noMultiLvlLbl val="0"/>
      </c:catAx>
      <c:valAx>
        <c:axId val="-13647090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crossAx val="-13647118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a:solidFill>
                  <a:schemeClr val="tx1"/>
                </a:solidFill>
                <a:latin typeface="Arial" charset="0"/>
                <a:ea typeface="Arial" charset="0"/>
                <a:cs typeface="Arial" charset="0"/>
              </a:rPr>
              <a:t>Frequency of themes coded in provost interviews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strRef>
              <c:f>'Thematic Coding'!$CO$37:$CO$49</c:f>
              <c:strCache>
                <c:ptCount val="13"/>
                <c:pt idx="0">
                  <c:v>Accreditation</c:v>
                </c:pt>
                <c:pt idx="1">
                  <c:v>Teaching support</c:v>
                </c:pt>
                <c:pt idx="2">
                  <c:v>Provision of tech</c:v>
                </c:pt>
                <c:pt idx="3">
                  <c:v>Inclusivity/Diversity</c:v>
                </c:pt>
                <c:pt idx="4">
                  <c:v>Research support</c:v>
                </c:pt>
                <c:pt idx="5">
                  <c:v>Success in college</c:v>
                </c:pt>
                <c:pt idx="6">
                  <c:v>Collection</c:v>
                </c:pt>
                <c:pt idx="7">
                  <c:v>Space</c:v>
                </c:pt>
                <c:pt idx="8">
                  <c:v>Service</c:v>
                </c:pt>
                <c:pt idx="9">
                  <c:v>Collaboration</c:v>
                </c:pt>
                <c:pt idx="10">
                  <c:v>Learning in college</c:v>
                </c:pt>
                <c:pt idx="11">
                  <c:v>Institutional planning</c:v>
                </c:pt>
                <c:pt idx="12">
                  <c:v>Communication</c:v>
                </c:pt>
              </c:strCache>
            </c:strRef>
          </c:cat>
          <c:val>
            <c:numRef>
              <c:f>'Thematic Coding'!$CP$37:$CP$49</c:f>
              <c:numCache>
                <c:formatCode>0</c:formatCode>
                <c:ptCount val="13"/>
                <c:pt idx="0">
                  <c:v>18</c:v>
                </c:pt>
                <c:pt idx="1">
                  <c:v>38</c:v>
                </c:pt>
                <c:pt idx="2">
                  <c:v>44</c:v>
                </c:pt>
                <c:pt idx="3">
                  <c:v>47</c:v>
                </c:pt>
                <c:pt idx="4">
                  <c:v>57</c:v>
                </c:pt>
                <c:pt idx="5">
                  <c:v>61</c:v>
                </c:pt>
                <c:pt idx="6">
                  <c:v>63</c:v>
                </c:pt>
                <c:pt idx="7">
                  <c:v>105</c:v>
                </c:pt>
                <c:pt idx="8">
                  <c:v>112</c:v>
                </c:pt>
                <c:pt idx="9">
                  <c:v>117</c:v>
                </c:pt>
                <c:pt idx="10">
                  <c:v>129</c:v>
                </c:pt>
                <c:pt idx="11">
                  <c:v>159</c:v>
                </c:pt>
                <c:pt idx="12">
                  <c:v>199</c:v>
                </c:pt>
              </c:numCache>
            </c:numRef>
          </c:val>
          <c:extLst>
            <c:ext xmlns:c16="http://schemas.microsoft.com/office/drawing/2014/chart" uri="{C3380CC4-5D6E-409C-BE32-E72D297353CC}">
              <c16:uniqueId val="{00000000-5780-4253-8E9F-4E85F21F0F50}"/>
            </c:ext>
          </c:extLst>
        </c:ser>
        <c:dLbls>
          <c:showLegendKey val="0"/>
          <c:showVal val="0"/>
          <c:showCatName val="0"/>
          <c:showSerName val="0"/>
          <c:showPercent val="0"/>
          <c:showBubbleSize val="0"/>
        </c:dLbls>
        <c:gapWidth val="182"/>
        <c:axId val="-1361827984"/>
        <c:axId val="-1361825232"/>
      </c:barChart>
      <c:catAx>
        <c:axId val="-13618279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crossAx val="-1361825232"/>
        <c:crosses val="autoZero"/>
        <c:auto val="1"/>
        <c:lblAlgn val="ctr"/>
        <c:lblOffset val="100"/>
        <c:noMultiLvlLbl val="0"/>
      </c:catAx>
      <c:valAx>
        <c:axId val="-136182523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crossAx val="-13618279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i="0" baseline="0">
                <a:solidFill>
                  <a:schemeClr val="tx1"/>
                </a:solidFill>
                <a:effectLst/>
                <a:latin typeface="Arial" charset="0"/>
                <a:ea typeface="Arial" charset="0"/>
                <a:cs typeface="Arial" charset="0"/>
              </a:rPr>
              <a:t>Proportion of themes coded in advisory group vs. provost interviews</a:t>
            </a:r>
            <a:endParaRPr lang="en-US" sz="1400">
              <a:solidFill>
                <a:schemeClr val="tx1"/>
              </a:solidFill>
              <a:effectLst/>
              <a:latin typeface="Arial" charset="0"/>
              <a:ea typeface="Arial" charset="0"/>
              <a:cs typeface="Arial"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'Thematic Coding'!$CK$36</c:f>
              <c:strCache>
                <c:ptCount val="1"/>
                <c:pt idx="0">
                  <c:v>Provost</c:v>
                </c:pt>
              </c:strCache>
            </c:strRef>
          </c:tx>
          <c:spPr>
            <a:solidFill>
              <a:schemeClr val="accent1"/>
            </a:solidFill>
            <a:ln>
              <a:noFill/>
            </a:ln>
            <a:effectLst/>
          </c:spPr>
          <c:invertIfNegative val="0"/>
          <c:cat>
            <c:strRef>
              <c:f>'Thematic Coding'!$CJ$37:$CJ$49</c:f>
              <c:strCache>
                <c:ptCount val="13"/>
                <c:pt idx="0">
                  <c:v>Accreditation</c:v>
                </c:pt>
                <c:pt idx="1">
                  <c:v>Inclusivity/Diversity</c:v>
                </c:pt>
                <c:pt idx="2">
                  <c:v>Success in college</c:v>
                </c:pt>
                <c:pt idx="3">
                  <c:v>Space</c:v>
                </c:pt>
                <c:pt idx="4">
                  <c:v>Learning in college</c:v>
                </c:pt>
                <c:pt idx="5">
                  <c:v>Teaching support</c:v>
                </c:pt>
                <c:pt idx="6">
                  <c:v>Collection</c:v>
                </c:pt>
                <c:pt idx="7">
                  <c:v>Provision of tech</c:v>
                </c:pt>
                <c:pt idx="8">
                  <c:v>Research support</c:v>
                </c:pt>
                <c:pt idx="9">
                  <c:v>Institutional planning</c:v>
                </c:pt>
                <c:pt idx="10">
                  <c:v>Service</c:v>
                </c:pt>
                <c:pt idx="11">
                  <c:v>Collaboration</c:v>
                </c:pt>
                <c:pt idx="12">
                  <c:v>Communication</c:v>
                </c:pt>
              </c:strCache>
            </c:strRef>
          </c:cat>
          <c:val>
            <c:numRef>
              <c:f>'Thematic Coding'!$CK$37:$CK$49</c:f>
              <c:numCache>
                <c:formatCode>0%</c:formatCode>
                <c:ptCount val="13"/>
                <c:pt idx="0">
                  <c:v>1.5665796344647501E-2</c:v>
                </c:pt>
                <c:pt idx="1">
                  <c:v>4.0905134899913001E-2</c:v>
                </c:pt>
                <c:pt idx="2">
                  <c:v>5.30896431679721E-2</c:v>
                </c:pt>
                <c:pt idx="3">
                  <c:v>9.1383812010443793E-2</c:v>
                </c:pt>
                <c:pt idx="4">
                  <c:v>0.11227154046997399</c:v>
                </c:pt>
                <c:pt idx="5">
                  <c:v>3.3072236727589202E-2</c:v>
                </c:pt>
                <c:pt idx="6">
                  <c:v>5.4830287206266301E-2</c:v>
                </c:pt>
                <c:pt idx="7">
                  <c:v>3.82941688424717E-2</c:v>
                </c:pt>
                <c:pt idx="8">
                  <c:v>4.9608355091383803E-2</c:v>
                </c:pt>
                <c:pt idx="9">
                  <c:v>0.138381201044386</c:v>
                </c:pt>
                <c:pt idx="10">
                  <c:v>9.7476066144473406E-2</c:v>
                </c:pt>
                <c:pt idx="11">
                  <c:v>0.101827676240209</c:v>
                </c:pt>
                <c:pt idx="12">
                  <c:v>0.17319408181026999</c:v>
                </c:pt>
              </c:numCache>
            </c:numRef>
          </c:val>
          <c:extLst>
            <c:ext xmlns:c16="http://schemas.microsoft.com/office/drawing/2014/chart" uri="{C3380CC4-5D6E-409C-BE32-E72D297353CC}">
              <c16:uniqueId val="{00000000-6071-4EB1-8C3B-E9828AD717E2}"/>
            </c:ext>
          </c:extLst>
        </c:ser>
        <c:ser>
          <c:idx val="1"/>
          <c:order val="1"/>
          <c:tx>
            <c:strRef>
              <c:f>'Thematic Coding'!$CL$36</c:f>
              <c:strCache>
                <c:ptCount val="1"/>
                <c:pt idx="0">
                  <c:v>Advisory Group</c:v>
                </c:pt>
              </c:strCache>
            </c:strRef>
          </c:tx>
          <c:spPr>
            <a:solidFill>
              <a:schemeClr val="accent2"/>
            </a:solidFill>
            <a:ln>
              <a:noFill/>
            </a:ln>
            <a:effectLst/>
          </c:spPr>
          <c:invertIfNegative val="0"/>
          <c:cat>
            <c:strRef>
              <c:f>'Thematic Coding'!$CJ$37:$CJ$49</c:f>
              <c:strCache>
                <c:ptCount val="13"/>
                <c:pt idx="0">
                  <c:v>Accreditation</c:v>
                </c:pt>
                <c:pt idx="1">
                  <c:v>Inclusivity/Diversity</c:v>
                </c:pt>
                <c:pt idx="2">
                  <c:v>Success in college</c:v>
                </c:pt>
                <c:pt idx="3">
                  <c:v>Space</c:v>
                </c:pt>
                <c:pt idx="4">
                  <c:v>Learning in college</c:v>
                </c:pt>
                <c:pt idx="5">
                  <c:v>Teaching support</c:v>
                </c:pt>
                <c:pt idx="6">
                  <c:v>Collection</c:v>
                </c:pt>
                <c:pt idx="7">
                  <c:v>Provision of tech</c:v>
                </c:pt>
                <c:pt idx="8">
                  <c:v>Research support</c:v>
                </c:pt>
                <c:pt idx="9">
                  <c:v>Institutional planning</c:v>
                </c:pt>
                <c:pt idx="10">
                  <c:v>Service</c:v>
                </c:pt>
                <c:pt idx="11">
                  <c:v>Collaboration</c:v>
                </c:pt>
                <c:pt idx="12">
                  <c:v>Communication</c:v>
                </c:pt>
              </c:strCache>
            </c:strRef>
          </c:cat>
          <c:val>
            <c:numRef>
              <c:f>'Thematic Coding'!$CL$37:$CL$49</c:f>
              <c:numCache>
                <c:formatCode>0%</c:formatCode>
                <c:ptCount val="13"/>
                <c:pt idx="0">
                  <c:v>0</c:v>
                </c:pt>
                <c:pt idx="1">
                  <c:v>2.1978021978022001E-2</c:v>
                </c:pt>
                <c:pt idx="2">
                  <c:v>2.1978021978022001E-2</c:v>
                </c:pt>
                <c:pt idx="3">
                  <c:v>4.0293040293040303E-2</c:v>
                </c:pt>
                <c:pt idx="4">
                  <c:v>4.3956043956044001E-2</c:v>
                </c:pt>
                <c:pt idx="5">
                  <c:v>4.7619047619047603E-2</c:v>
                </c:pt>
                <c:pt idx="6">
                  <c:v>5.1282051282051301E-2</c:v>
                </c:pt>
                <c:pt idx="7">
                  <c:v>6.5934065934065894E-2</c:v>
                </c:pt>
                <c:pt idx="8">
                  <c:v>6.5934065934065894E-2</c:v>
                </c:pt>
                <c:pt idx="9">
                  <c:v>0.113553113553114</c:v>
                </c:pt>
                <c:pt idx="10">
                  <c:v>0.16117216117216099</c:v>
                </c:pt>
                <c:pt idx="11">
                  <c:v>0.16849816849816801</c:v>
                </c:pt>
                <c:pt idx="12">
                  <c:v>0.19780219780219799</c:v>
                </c:pt>
              </c:numCache>
            </c:numRef>
          </c:val>
          <c:extLst>
            <c:ext xmlns:c16="http://schemas.microsoft.com/office/drawing/2014/chart" uri="{C3380CC4-5D6E-409C-BE32-E72D297353CC}">
              <c16:uniqueId val="{00000001-6071-4EB1-8C3B-E9828AD717E2}"/>
            </c:ext>
          </c:extLst>
        </c:ser>
        <c:dLbls>
          <c:showLegendKey val="0"/>
          <c:showVal val="0"/>
          <c:showCatName val="0"/>
          <c:showSerName val="0"/>
          <c:showPercent val="0"/>
          <c:showBubbleSize val="0"/>
        </c:dLbls>
        <c:gapWidth val="182"/>
        <c:axId val="-1362873296"/>
        <c:axId val="-1362870976"/>
      </c:barChart>
      <c:catAx>
        <c:axId val="-136287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crossAx val="-1362870976"/>
        <c:crosses val="autoZero"/>
        <c:auto val="1"/>
        <c:lblAlgn val="ctr"/>
        <c:lblOffset val="100"/>
        <c:noMultiLvlLbl val="0"/>
      </c:catAx>
      <c:valAx>
        <c:axId val="-136287097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628732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2400" b="1" baseline="0" dirty="0">
                <a:solidFill>
                  <a:schemeClr val="tx1"/>
                </a:solidFill>
              </a:rPr>
              <a:t>Most frequently coded themes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7105041557305337"/>
          <c:y val="0.18282205577961294"/>
          <c:w val="0.82875623359580053"/>
          <c:h val="0.79549774427662701"/>
        </c:manualLayout>
      </c:layout>
      <c:barChart>
        <c:barDir val="bar"/>
        <c:grouping val="clustered"/>
        <c:varyColors val="0"/>
        <c:ser>
          <c:idx val="0"/>
          <c:order val="0"/>
          <c:tx>
            <c:strRef>
              <c:f>Sheet1!$D$1</c:f>
              <c:strCache>
                <c:ptCount val="1"/>
                <c:pt idx="0">
                  <c:v>3rd most frequent</c:v>
                </c:pt>
              </c:strCache>
            </c:strRef>
          </c:tx>
          <c:spPr>
            <a:solidFill>
              <a:schemeClr val="accent1"/>
            </a:solidFill>
            <a:ln>
              <a:noFill/>
            </a:ln>
            <a:effectLst/>
          </c:spPr>
          <c:invertIfNegative val="0"/>
          <c:dLbls>
            <c:dLbl>
              <c:idx val="0"/>
              <c:layout>
                <c:manualLayout>
                  <c:x val="-6.9444444444444447E-4"/>
                  <c:y val="6.7751744446578324E-3"/>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tx1"/>
                        </a:solidFill>
                        <a:latin typeface="+mn-lt"/>
                        <a:ea typeface="+mn-ea"/>
                        <a:cs typeface="+mn-cs"/>
                      </a:defRPr>
                    </a:pPr>
                    <a:r>
                      <a:rPr lang="en-US" sz="1400" baseline="0" dirty="0">
                        <a:solidFill>
                          <a:schemeClr val="tx1"/>
                        </a:solidFill>
                      </a:rPr>
                      <a:t>Learning in college</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0727088801399829"/>
                      <c:h val="6.720867208672085E-2"/>
                    </c:manualLayout>
                  </c15:layout>
                  <c15:showDataLabelsRange val="0"/>
                </c:ext>
                <c:ext xmlns:c16="http://schemas.microsoft.com/office/drawing/2014/chart" uri="{C3380CC4-5D6E-409C-BE32-E72D297353CC}">
                  <c16:uniqueId val="{00000000-2536-4B4C-8594-9C59DF7B2690}"/>
                </c:ext>
              </c:extLst>
            </c:dLbl>
            <c:dLbl>
              <c:idx val="1"/>
              <c:tx>
                <c:rich>
                  <a:bodyPr/>
                  <a:lstStyle/>
                  <a:p>
                    <a:r>
                      <a:rPr lang="en-US"/>
                      <a:t>Service</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536-4B4C-8594-9C59DF7B2690}"/>
                </c:ext>
              </c:extLst>
            </c:dLbl>
            <c:dLbl>
              <c:idx val="2"/>
              <c:tx>
                <c:rich>
                  <a:bodyPr/>
                  <a:lstStyle/>
                  <a:p>
                    <a:r>
                      <a:rPr lang="en-US"/>
                      <a:t>Learning in college</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536-4B4C-8594-9C59DF7B269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Provosts</c:v>
                </c:pt>
                <c:pt idx="1">
                  <c:v>Focus Groups</c:v>
                </c:pt>
                <c:pt idx="2">
                  <c:v>Literature</c:v>
                </c:pt>
              </c:strCache>
            </c:strRef>
          </c:cat>
          <c:val>
            <c:numRef>
              <c:f>Sheet1!$D$2:$D$4</c:f>
              <c:numCache>
                <c:formatCode>0%</c:formatCode>
                <c:ptCount val="3"/>
                <c:pt idx="0">
                  <c:v>0.12</c:v>
                </c:pt>
                <c:pt idx="1">
                  <c:v>0.16</c:v>
                </c:pt>
                <c:pt idx="2">
                  <c:v>0.57999999999999996</c:v>
                </c:pt>
              </c:numCache>
            </c:numRef>
          </c:val>
          <c:extLst>
            <c:ext xmlns:c16="http://schemas.microsoft.com/office/drawing/2014/chart" uri="{C3380CC4-5D6E-409C-BE32-E72D297353CC}">
              <c16:uniqueId val="{00000003-2536-4B4C-8594-9C59DF7B2690}"/>
            </c:ext>
          </c:extLst>
        </c:ser>
        <c:ser>
          <c:idx val="1"/>
          <c:order val="1"/>
          <c:tx>
            <c:strRef>
              <c:f>Sheet1!$C$1</c:f>
              <c:strCache>
                <c:ptCount val="1"/>
                <c:pt idx="0">
                  <c:v>2nd most frequent</c:v>
                </c:pt>
              </c:strCache>
            </c:strRef>
          </c:tx>
          <c:spPr>
            <a:solidFill>
              <a:schemeClr val="accent2"/>
            </a:solidFill>
            <a:ln>
              <a:noFill/>
            </a:ln>
            <a:effectLst/>
          </c:spPr>
          <c:invertIfNegative val="0"/>
          <c:dLbls>
            <c:dLbl>
              <c:idx val="0"/>
              <c:tx>
                <c:rich>
                  <a:bodyPr/>
                  <a:lstStyle/>
                  <a:p>
                    <a:r>
                      <a:rPr lang="en-US"/>
                      <a:t>Institutional Planning</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536-4B4C-8594-9C59DF7B2690}"/>
                </c:ext>
              </c:extLst>
            </c:dLbl>
            <c:dLbl>
              <c:idx val="1"/>
              <c:tx>
                <c:rich>
                  <a:bodyPr/>
                  <a:lstStyle/>
                  <a:p>
                    <a:r>
                      <a:rPr lang="en-US"/>
                      <a:t>Collaboration</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536-4B4C-8594-9C59DF7B2690}"/>
                </c:ext>
              </c:extLst>
            </c:dLbl>
            <c:dLbl>
              <c:idx val="2"/>
              <c:tx>
                <c:rich>
                  <a:bodyPr/>
                  <a:lstStyle/>
                  <a:p>
                    <a:r>
                      <a:rPr lang="en-US"/>
                      <a:t>Collaboration</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2536-4B4C-8594-9C59DF7B269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Provosts</c:v>
                </c:pt>
                <c:pt idx="1">
                  <c:v>Focus Groups</c:v>
                </c:pt>
                <c:pt idx="2">
                  <c:v>Literature</c:v>
                </c:pt>
              </c:strCache>
            </c:strRef>
          </c:cat>
          <c:val>
            <c:numRef>
              <c:f>Sheet1!$C$2:$C$4</c:f>
              <c:numCache>
                <c:formatCode>0%</c:formatCode>
                <c:ptCount val="3"/>
                <c:pt idx="0">
                  <c:v>0.14000000000000001</c:v>
                </c:pt>
                <c:pt idx="1">
                  <c:v>0.17</c:v>
                </c:pt>
                <c:pt idx="2">
                  <c:v>0.6</c:v>
                </c:pt>
              </c:numCache>
            </c:numRef>
          </c:val>
          <c:extLst>
            <c:ext xmlns:c16="http://schemas.microsoft.com/office/drawing/2014/chart" uri="{C3380CC4-5D6E-409C-BE32-E72D297353CC}">
              <c16:uniqueId val="{00000007-2536-4B4C-8594-9C59DF7B2690}"/>
            </c:ext>
          </c:extLst>
        </c:ser>
        <c:ser>
          <c:idx val="2"/>
          <c:order val="2"/>
          <c:tx>
            <c:strRef>
              <c:f>Sheet1!$B$1</c:f>
              <c:strCache>
                <c:ptCount val="1"/>
                <c:pt idx="0">
                  <c:v>Most frequent</c:v>
                </c:pt>
              </c:strCache>
            </c:strRef>
          </c:tx>
          <c:spPr>
            <a:solidFill>
              <a:schemeClr val="accent3"/>
            </a:solidFill>
            <a:ln>
              <a:noFill/>
            </a:ln>
            <a:effectLst/>
          </c:spPr>
          <c:invertIfNegative val="0"/>
          <c:dLbls>
            <c:dLbl>
              <c:idx val="0"/>
              <c:tx>
                <c:rich>
                  <a:bodyPr/>
                  <a:lstStyle/>
                  <a:p>
                    <a:r>
                      <a:rPr lang="en-US"/>
                      <a:t>Communication</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2536-4B4C-8594-9C59DF7B2690}"/>
                </c:ext>
              </c:extLst>
            </c:dLbl>
            <c:dLbl>
              <c:idx val="1"/>
              <c:tx>
                <c:rich>
                  <a:bodyPr/>
                  <a:lstStyle/>
                  <a:p>
                    <a:r>
                      <a:rPr lang="en-US"/>
                      <a:t>Communication</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2536-4B4C-8594-9C59DF7B2690}"/>
                </c:ext>
              </c:extLst>
            </c:dLbl>
            <c:dLbl>
              <c:idx val="2"/>
              <c:tx>
                <c:rich>
                  <a:bodyPr/>
                  <a:lstStyle/>
                  <a:p>
                    <a:r>
                      <a:rPr lang="en-US" b="1"/>
                      <a:t>Service</a:t>
                    </a:r>
                    <a:endParaRPr lang="en-US" b="1"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2536-4B4C-8594-9C59DF7B269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Provosts</c:v>
                </c:pt>
                <c:pt idx="1">
                  <c:v>Focus Groups</c:v>
                </c:pt>
                <c:pt idx="2">
                  <c:v>Literature</c:v>
                </c:pt>
              </c:strCache>
            </c:strRef>
          </c:cat>
          <c:val>
            <c:numRef>
              <c:f>Sheet1!$B$2:$B$4</c:f>
              <c:numCache>
                <c:formatCode>0%</c:formatCode>
                <c:ptCount val="3"/>
                <c:pt idx="0">
                  <c:v>0.17</c:v>
                </c:pt>
                <c:pt idx="1">
                  <c:v>0.2</c:v>
                </c:pt>
                <c:pt idx="2">
                  <c:v>0.7</c:v>
                </c:pt>
              </c:numCache>
            </c:numRef>
          </c:val>
          <c:extLst>
            <c:ext xmlns:c16="http://schemas.microsoft.com/office/drawing/2014/chart" uri="{C3380CC4-5D6E-409C-BE32-E72D297353CC}">
              <c16:uniqueId val="{0000000B-2536-4B4C-8594-9C59DF7B2690}"/>
            </c:ext>
          </c:extLst>
        </c:ser>
        <c:dLbls>
          <c:showLegendKey val="0"/>
          <c:showVal val="1"/>
          <c:showCatName val="0"/>
          <c:showSerName val="0"/>
          <c:showPercent val="0"/>
          <c:showBubbleSize val="0"/>
        </c:dLbls>
        <c:gapWidth val="150"/>
        <c:overlap val="-25"/>
        <c:axId val="-952795680"/>
        <c:axId val="-952793392"/>
      </c:barChart>
      <c:catAx>
        <c:axId val="-952795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952793392"/>
        <c:crosses val="autoZero"/>
        <c:auto val="1"/>
        <c:lblAlgn val="ctr"/>
        <c:lblOffset val="100"/>
        <c:noMultiLvlLbl val="0"/>
      </c:catAx>
      <c:valAx>
        <c:axId val="-952793392"/>
        <c:scaling>
          <c:orientation val="minMax"/>
          <c:max val="1"/>
        </c:scaling>
        <c:delete val="1"/>
        <c:axPos val="b"/>
        <c:numFmt formatCode="0%" sourceLinked="1"/>
        <c:majorTickMark val="none"/>
        <c:minorTickMark val="none"/>
        <c:tickLblPos val="nextTo"/>
        <c:crossAx val="-952795680"/>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77934D-D520-4053-9A20-2C54DBDAAF34}" type="doc">
      <dgm:prSet loTypeId="urn:microsoft.com/office/officeart/2005/8/layout/cycle8" loCatId="cycle" qsTypeId="urn:microsoft.com/office/officeart/2005/8/quickstyle/simple1" qsCatId="simple" csTypeId="urn:microsoft.com/office/officeart/2005/8/colors/accent1_2" csCatId="accent1" phldr="1"/>
      <dgm:spPr/>
    </dgm:pt>
    <dgm:pt modelId="{04D7F0E2-2001-4CAA-993B-BEA0BD470B02}">
      <dgm:prSet phldrT="[Text]" custT="1"/>
      <dgm:spPr/>
      <dgm:t>
        <a:bodyPr/>
        <a:lstStyle/>
        <a:p>
          <a:r>
            <a:rPr lang="en-US" sz="1800">
              <a:latin typeface="Arial" panose="020B0604020202020204" pitchFamily="34" charset="0"/>
              <a:cs typeface="Arial" panose="020B0604020202020204" pitchFamily="34" charset="0"/>
            </a:rPr>
            <a:t>Individual Interviews with Provosts</a:t>
          </a:r>
        </a:p>
      </dgm:t>
    </dgm:pt>
    <dgm:pt modelId="{5C928EF3-90C2-4753-B070-60443167C4E4}" type="parTrans" cxnId="{B199D29B-E395-4F3F-9725-F28AB2F2F3EC}">
      <dgm:prSet/>
      <dgm:spPr/>
      <dgm:t>
        <a:bodyPr/>
        <a:lstStyle/>
        <a:p>
          <a:endParaRPr lang="en-US"/>
        </a:p>
      </dgm:t>
    </dgm:pt>
    <dgm:pt modelId="{FAB0F24E-70CB-45BD-BEDF-4498558A14C0}" type="sibTrans" cxnId="{B199D29B-E395-4F3F-9725-F28AB2F2F3EC}">
      <dgm:prSet/>
      <dgm:spPr/>
      <dgm:t>
        <a:bodyPr/>
        <a:lstStyle/>
        <a:p>
          <a:endParaRPr lang="en-US"/>
        </a:p>
      </dgm:t>
    </dgm:pt>
    <dgm:pt modelId="{8F3C09B1-1DC8-43BC-9BB9-7DE2F26C89C5}">
      <dgm:prSet phldrT="[Text]" custT="1"/>
      <dgm:spPr/>
      <dgm:t>
        <a:bodyPr/>
        <a:lstStyle/>
        <a:p>
          <a:r>
            <a:rPr lang="en-US" sz="1800">
              <a:latin typeface="Arial" panose="020B0604020202020204" pitchFamily="34" charset="0"/>
              <a:cs typeface="Arial" panose="020B0604020202020204" pitchFamily="34" charset="0"/>
            </a:rPr>
            <a:t>Selected Literature</a:t>
          </a:r>
        </a:p>
      </dgm:t>
    </dgm:pt>
    <dgm:pt modelId="{F51357EC-9B96-414A-8142-6787F6CE21A6}" type="parTrans" cxnId="{930F7A42-E287-4517-BE52-C84481181073}">
      <dgm:prSet/>
      <dgm:spPr/>
      <dgm:t>
        <a:bodyPr/>
        <a:lstStyle/>
        <a:p>
          <a:endParaRPr lang="en-US"/>
        </a:p>
      </dgm:t>
    </dgm:pt>
    <dgm:pt modelId="{76FCE04A-B292-4E2A-BBD9-889CBB6FE80B}" type="sibTrans" cxnId="{930F7A42-E287-4517-BE52-C84481181073}">
      <dgm:prSet/>
      <dgm:spPr/>
      <dgm:t>
        <a:bodyPr/>
        <a:lstStyle/>
        <a:p>
          <a:endParaRPr lang="en-US"/>
        </a:p>
      </dgm:t>
    </dgm:pt>
    <dgm:pt modelId="{A089EEC0-3EFB-48B0-8D4B-C15BB9AC9DAE}">
      <dgm:prSet phldrT="[Text]" custT="1"/>
      <dgm:spPr/>
      <dgm:t>
        <a:bodyPr/>
        <a:lstStyle/>
        <a:p>
          <a:pPr algn="ctr"/>
          <a:r>
            <a:rPr lang="en-US" sz="1400" dirty="0">
              <a:latin typeface="Arial" panose="020B0604020202020204" pitchFamily="34" charset="0"/>
              <a:cs typeface="Arial" panose="020B0604020202020204" pitchFamily="34" charset="0"/>
            </a:rPr>
            <a:t>Focus Group Interviews &amp;  Feedback from Advisory Group</a:t>
          </a:r>
        </a:p>
      </dgm:t>
    </dgm:pt>
    <dgm:pt modelId="{B09054D2-8667-4CF5-A0F2-95183C256BA7}" type="sibTrans" cxnId="{86BA4E3D-CF2A-470D-9678-81E908B60FA0}">
      <dgm:prSet/>
      <dgm:spPr/>
      <dgm:t>
        <a:bodyPr/>
        <a:lstStyle/>
        <a:p>
          <a:endParaRPr lang="en-US"/>
        </a:p>
      </dgm:t>
    </dgm:pt>
    <dgm:pt modelId="{B378B854-1459-4395-A5DF-D09D486AB56C}" type="parTrans" cxnId="{86BA4E3D-CF2A-470D-9678-81E908B60FA0}">
      <dgm:prSet/>
      <dgm:spPr/>
      <dgm:t>
        <a:bodyPr/>
        <a:lstStyle/>
        <a:p>
          <a:endParaRPr lang="en-US"/>
        </a:p>
      </dgm:t>
    </dgm:pt>
    <dgm:pt modelId="{8E27B47C-135E-4841-A1F1-1868EABBAD8E}" type="pres">
      <dgm:prSet presAssocID="{5977934D-D520-4053-9A20-2C54DBDAAF34}" presName="compositeShape" presStyleCnt="0">
        <dgm:presLayoutVars>
          <dgm:chMax val="7"/>
          <dgm:dir/>
          <dgm:resizeHandles val="exact"/>
        </dgm:presLayoutVars>
      </dgm:prSet>
      <dgm:spPr/>
    </dgm:pt>
    <dgm:pt modelId="{FAFB8CE7-F900-40CE-B462-CABD27D56D63}" type="pres">
      <dgm:prSet presAssocID="{5977934D-D520-4053-9A20-2C54DBDAAF34}" presName="wedge1" presStyleLbl="node1" presStyleIdx="0" presStyleCnt="3" custScaleX="121000" custScaleY="121000"/>
      <dgm:spPr/>
    </dgm:pt>
    <dgm:pt modelId="{F1986FB3-EE69-41E7-950F-B384FB5CF483}" type="pres">
      <dgm:prSet presAssocID="{5977934D-D520-4053-9A20-2C54DBDAAF34}" presName="dummy1a" presStyleCnt="0"/>
      <dgm:spPr/>
    </dgm:pt>
    <dgm:pt modelId="{8FCF574E-9118-41E8-9812-CECCE1011A48}" type="pres">
      <dgm:prSet presAssocID="{5977934D-D520-4053-9A20-2C54DBDAAF34}" presName="dummy1b" presStyleCnt="0"/>
      <dgm:spPr/>
    </dgm:pt>
    <dgm:pt modelId="{3060AE12-10CC-472A-8EA2-8BEB3A5DB0A8}" type="pres">
      <dgm:prSet presAssocID="{5977934D-D520-4053-9A20-2C54DBDAAF34}" presName="wedge1Tx" presStyleLbl="node1" presStyleIdx="0" presStyleCnt="3">
        <dgm:presLayoutVars>
          <dgm:chMax val="0"/>
          <dgm:chPref val="0"/>
          <dgm:bulletEnabled val="1"/>
        </dgm:presLayoutVars>
      </dgm:prSet>
      <dgm:spPr/>
    </dgm:pt>
    <dgm:pt modelId="{EE3EDD50-9796-4387-A98C-D44DD96E82D3}" type="pres">
      <dgm:prSet presAssocID="{5977934D-D520-4053-9A20-2C54DBDAAF34}" presName="wedge2" presStyleLbl="node1" presStyleIdx="1" presStyleCnt="3" custScaleX="121000" custScaleY="121000"/>
      <dgm:spPr/>
    </dgm:pt>
    <dgm:pt modelId="{4443E44E-32E2-48F6-8043-7A964F95C1B5}" type="pres">
      <dgm:prSet presAssocID="{5977934D-D520-4053-9A20-2C54DBDAAF34}" presName="dummy2a" presStyleCnt="0"/>
      <dgm:spPr/>
    </dgm:pt>
    <dgm:pt modelId="{00E48F1A-FECC-4BC0-8549-3D0D722CD614}" type="pres">
      <dgm:prSet presAssocID="{5977934D-D520-4053-9A20-2C54DBDAAF34}" presName="dummy2b" presStyleCnt="0"/>
      <dgm:spPr/>
    </dgm:pt>
    <dgm:pt modelId="{E2901142-D2E9-4BEA-AE86-FB48FEF20C67}" type="pres">
      <dgm:prSet presAssocID="{5977934D-D520-4053-9A20-2C54DBDAAF34}" presName="wedge2Tx" presStyleLbl="node1" presStyleIdx="1" presStyleCnt="3">
        <dgm:presLayoutVars>
          <dgm:chMax val="0"/>
          <dgm:chPref val="0"/>
          <dgm:bulletEnabled val="1"/>
        </dgm:presLayoutVars>
      </dgm:prSet>
      <dgm:spPr/>
    </dgm:pt>
    <dgm:pt modelId="{45B0B261-0838-499E-912F-D02AA76F1A0E}" type="pres">
      <dgm:prSet presAssocID="{5977934D-D520-4053-9A20-2C54DBDAAF34}" presName="wedge3" presStyleLbl="node1" presStyleIdx="2" presStyleCnt="3" custScaleX="126948" custScaleY="122587"/>
      <dgm:spPr/>
    </dgm:pt>
    <dgm:pt modelId="{585736D8-951F-4BD2-9F32-55930FF8A662}" type="pres">
      <dgm:prSet presAssocID="{5977934D-D520-4053-9A20-2C54DBDAAF34}" presName="dummy3a" presStyleCnt="0"/>
      <dgm:spPr/>
    </dgm:pt>
    <dgm:pt modelId="{643F4283-D55D-4E93-937C-192354C238E5}" type="pres">
      <dgm:prSet presAssocID="{5977934D-D520-4053-9A20-2C54DBDAAF34}" presName="dummy3b" presStyleCnt="0"/>
      <dgm:spPr/>
    </dgm:pt>
    <dgm:pt modelId="{2471FD35-F702-482C-91BC-063707E6EFD8}" type="pres">
      <dgm:prSet presAssocID="{5977934D-D520-4053-9A20-2C54DBDAAF34}" presName="wedge3Tx" presStyleLbl="node1" presStyleIdx="2" presStyleCnt="3">
        <dgm:presLayoutVars>
          <dgm:chMax val="0"/>
          <dgm:chPref val="0"/>
          <dgm:bulletEnabled val="1"/>
        </dgm:presLayoutVars>
      </dgm:prSet>
      <dgm:spPr/>
    </dgm:pt>
    <dgm:pt modelId="{3DEFC297-BF37-4939-BB0D-9DF545AC8BFF}" type="pres">
      <dgm:prSet presAssocID="{B09054D2-8667-4CF5-A0F2-95183C256BA7}" presName="arrowWedge1" presStyleLbl="fgSibTrans2D1" presStyleIdx="0" presStyleCnt="3" custScaleX="121000" custScaleY="121000"/>
      <dgm:spPr/>
    </dgm:pt>
    <dgm:pt modelId="{4713C6B7-06E5-41AF-AD6A-743C6504EDD3}" type="pres">
      <dgm:prSet presAssocID="{FAB0F24E-70CB-45BD-BEDF-4498558A14C0}" presName="arrowWedge2" presStyleLbl="fgSibTrans2D1" presStyleIdx="1" presStyleCnt="3" custScaleX="121000" custScaleY="121000"/>
      <dgm:spPr/>
    </dgm:pt>
    <dgm:pt modelId="{592B14E0-2244-4C4A-8311-82CF55A8A3AE}" type="pres">
      <dgm:prSet presAssocID="{76FCE04A-B292-4E2A-BBD9-889CBB6FE80B}" presName="arrowWedge3" presStyleLbl="fgSibTrans2D1" presStyleIdx="2" presStyleCnt="3" custScaleX="121000" custScaleY="121000"/>
      <dgm:spPr/>
    </dgm:pt>
  </dgm:ptLst>
  <dgm:cxnLst>
    <dgm:cxn modelId="{391D0635-E5E6-7140-8980-0DE585E63E32}" type="presOf" srcId="{5977934D-D520-4053-9A20-2C54DBDAAF34}" destId="{8E27B47C-135E-4841-A1F1-1868EABBAD8E}" srcOrd="0" destOrd="0" presId="urn:microsoft.com/office/officeart/2005/8/layout/cycle8"/>
    <dgm:cxn modelId="{86BA4E3D-CF2A-470D-9678-81E908B60FA0}" srcId="{5977934D-D520-4053-9A20-2C54DBDAAF34}" destId="{A089EEC0-3EFB-48B0-8D4B-C15BB9AC9DAE}" srcOrd="0" destOrd="0" parTransId="{B378B854-1459-4395-A5DF-D09D486AB56C}" sibTransId="{B09054D2-8667-4CF5-A0F2-95183C256BA7}"/>
    <dgm:cxn modelId="{B386525E-F4BB-2242-82F3-A1A89B8DFB15}" type="presOf" srcId="{A089EEC0-3EFB-48B0-8D4B-C15BB9AC9DAE}" destId="{FAFB8CE7-F900-40CE-B462-CABD27D56D63}" srcOrd="0" destOrd="0" presId="urn:microsoft.com/office/officeart/2005/8/layout/cycle8"/>
    <dgm:cxn modelId="{930F7A42-E287-4517-BE52-C84481181073}" srcId="{5977934D-D520-4053-9A20-2C54DBDAAF34}" destId="{8F3C09B1-1DC8-43BC-9BB9-7DE2F26C89C5}" srcOrd="2" destOrd="0" parTransId="{F51357EC-9B96-414A-8142-6787F6CE21A6}" sibTransId="{76FCE04A-B292-4E2A-BBD9-889CBB6FE80B}"/>
    <dgm:cxn modelId="{A2147090-7660-CA40-A789-B4D24B63040D}" type="presOf" srcId="{04D7F0E2-2001-4CAA-993B-BEA0BD470B02}" destId="{E2901142-D2E9-4BEA-AE86-FB48FEF20C67}" srcOrd="1" destOrd="0" presId="urn:microsoft.com/office/officeart/2005/8/layout/cycle8"/>
    <dgm:cxn modelId="{B199D29B-E395-4F3F-9725-F28AB2F2F3EC}" srcId="{5977934D-D520-4053-9A20-2C54DBDAAF34}" destId="{04D7F0E2-2001-4CAA-993B-BEA0BD470B02}" srcOrd="1" destOrd="0" parTransId="{5C928EF3-90C2-4753-B070-60443167C4E4}" sibTransId="{FAB0F24E-70CB-45BD-BEDF-4498558A14C0}"/>
    <dgm:cxn modelId="{8235CEB8-E559-2145-A769-F08050EB1C54}" type="presOf" srcId="{8F3C09B1-1DC8-43BC-9BB9-7DE2F26C89C5}" destId="{2471FD35-F702-482C-91BC-063707E6EFD8}" srcOrd="1" destOrd="0" presId="urn:microsoft.com/office/officeart/2005/8/layout/cycle8"/>
    <dgm:cxn modelId="{4DE7FBC0-0823-214B-B4F6-C46A3D3070B0}" type="presOf" srcId="{A089EEC0-3EFB-48B0-8D4B-C15BB9AC9DAE}" destId="{3060AE12-10CC-472A-8EA2-8BEB3A5DB0A8}" srcOrd="1" destOrd="0" presId="urn:microsoft.com/office/officeart/2005/8/layout/cycle8"/>
    <dgm:cxn modelId="{6B5055D2-45E9-5C42-8A21-06FFBA2D370B}" type="presOf" srcId="{8F3C09B1-1DC8-43BC-9BB9-7DE2F26C89C5}" destId="{45B0B261-0838-499E-912F-D02AA76F1A0E}" srcOrd="0" destOrd="0" presId="urn:microsoft.com/office/officeart/2005/8/layout/cycle8"/>
    <dgm:cxn modelId="{EFEDE3D6-E5D0-114C-8CBC-BE509EDD0011}" type="presOf" srcId="{04D7F0E2-2001-4CAA-993B-BEA0BD470B02}" destId="{EE3EDD50-9796-4387-A98C-D44DD96E82D3}" srcOrd="0" destOrd="0" presId="urn:microsoft.com/office/officeart/2005/8/layout/cycle8"/>
    <dgm:cxn modelId="{A1CEB31B-6D02-FA49-BF0A-FAEF5C9A513C}" type="presParOf" srcId="{8E27B47C-135E-4841-A1F1-1868EABBAD8E}" destId="{FAFB8CE7-F900-40CE-B462-CABD27D56D63}" srcOrd="0" destOrd="0" presId="urn:microsoft.com/office/officeart/2005/8/layout/cycle8"/>
    <dgm:cxn modelId="{24356A2F-2FC3-8342-874C-07AF5E711308}" type="presParOf" srcId="{8E27B47C-135E-4841-A1F1-1868EABBAD8E}" destId="{F1986FB3-EE69-41E7-950F-B384FB5CF483}" srcOrd="1" destOrd="0" presId="urn:microsoft.com/office/officeart/2005/8/layout/cycle8"/>
    <dgm:cxn modelId="{FED2F387-DF4D-3D44-AACB-54EA086C316B}" type="presParOf" srcId="{8E27B47C-135E-4841-A1F1-1868EABBAD8E}" destId="{8FCF574E-9118-41E8-9812-CECCE1011A48}" srcOrd="2" destOrd="0" presId="urn:microsoft.com/office/officeart/2005/8/layout/cycle8"/>
    <dgm:cxn modelId="{A2BF5AA2-B87A-1B4E-8DC5-07DEE36E16C9}" type="presParOf" srcId="{8E27B47C-135E-4841-A1F1-1868EABBAD8E}" destId="{3060AE12-10CC-472A-8EA2-8BEB3A5DB0A8}" srcOrd="3" destOrd="0" presId="urn:microsoft.com/office/officeart/2005/8/layout/cycle8"/>
    <dgm:cxn modelId="{2AA394DF-7FB3-3645-B3FB-EE031BA70A62}" type="presParOf" srcId="{8E27B47C-135E-4841-A1F1-1868EABBAD8E}" destId="{EE3EDD50-9796-4387-A98C-D44DD96E82D3}" srcOrd="4" destOrd="0" presId="urn:microsoft.com/office/officeart/2005/8/layout/cycle8"/>
    <dgm:cxn modelId="{80D70326-3AA2-C44C-A9D9-030A05B33326}" type="presParOf" srcId="{8E27B47C-135E-4841-A1F1-1868EABBAD8E}" destId="{4443E44E-32E2-48F6-8043-7A964F95C1B5}" srcOrd="5" destOrd="0" presId="urn:microsoft.com/office/officeart/2005/8/layout/cycle8"/>
    <dgm:cxn modelId="{056CC5A7-6AB3-4146-BDE2-7BFA52AD1BFA}" type="presParOf" srcId="{8E27B47C-135E-4841-A1F1-1868EABBAD8E}" destId="{00E48F1A-FECC-4BC0-8549-3D0D722CD614}" srcOrd="6" destOrd="0" presId="urn:microsoft.com/office/officeart/2005/8/layout/cycle8"/>
    <dgm:cxn modelId="{5FFB570B-5D3F-024D-9D9B-64EC4612F1B4}" type="presParOf" srcId="{8E27B47C-135E-4841-A1F1-1868EABBAD8E}" destId="{E2901142-D2E9-4BEA-AE86-FB48FEF20C67}" srcOrd="7" destOrd="0" presId="urn:microsoft.com/office/officeart/2005/8/layout/cycle8"/>
    <dgm:cxn modelId="{2157D5CB-CCA0-434F-9B45-99E78126D810}" type="presParOf" srcId="{8E27B47C-135E-4841-A1F1-1868EABBAD8E}" destId="{45B0B261-0838-499E-912F-D02AA76F1A0E}" srcOrd="8" destOrd="0" presId="urn:microsoft.com/office/officeart/2005/8/layout/cycle8"/>
    <dgm:cxn modelId="{481AD034-65F3-1E44-B4ED-F61171E1FABD}" type="presParOf" srcId="{8E27B47C-135E-4841-A1F1-1868EABBAD8E}" destId="{585736D8-951F-4BD2-9F32-55930FF8A662}" srcOrd="9" destOrd="0" presId="urn:microsoft.com/office/officeart/2005/8/layout/cycle8"/>
    <dgm:cxn modelId="{21447F82-DDE8-9348-B46C-570E4EABFEE7}" type="presParOf" srcId="{8E27B47C-135E-4841-A1F1-1868EABBAD8E}" destId="{643F4283-D55D-4E93-937C-192354C238E5}" srcOrd="10" destOrd="0" presId="urn:microsoft.com/office/officeart/2005/8/layout/cycle8"/>
    <dgm:cxn modelId="{B40DA41B-2290-7D40-AA5D-BFED6288FC2F}" type="presParOf" srcId="{8E27B47C-135E-4841-A1F1-1868EABBAD8E}" destId="{2471FD35-F702-482C-91BC-063707E6EFD8}" srcOrd="11" destOrd="0" presId="urn:microsoft.com/office/officeart/2005/8/layout/cycle8"/>
    <dgm:cxn modelId="{53B5F5E2-0D51-C447-8A6F-7476CB8A1F86}" type="presParOf" srcId="{8E27B47C-135E-4841-A1F1-1868EABBAD8E}" destId="{3DEFC297-BF37-4939-BB0D-9DF545AC8BFF}" srcOrd="12" destOrd="0" presId="urn:microsoft.com/office/officeart/2005/8/layout/cycle8"/>
    <dgm:cxn modelId="{4862CD90-D9B3-0846-A9B5-7B26880EF69C}" type="presParOf" srcId="{8E27B47C-135E-4841-A1F1-1868EABBAD8E}" destId="{4713C6B7-06E5-41AF-AD6A-743C6504EDD3}" srcOrd="13" destOrd="0" presId="urn:microsoft.com/office/officeart/2005/8/layout/cycle8"/>
    <dgm:cxn modelId="{A8DC07F5-EE3B-4547-9183-C92DCFA9FCBF}" type="presParOf" srcId="{8E27B47C-135E-4841-A1F1-1868EABBAD8E}" destId="{592B14E0-2244-4C4A-8311-82CF55A8A3AE}"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FB8CE7-F900-40CE-B462-CABD27D56D63}">
      <dsp:nvSpPr>
        <dsp:cNvPr id="0" name=""/>
        <dsp:cNvSpPr/>
      </dsp:nvSpPr>
      <dsp:spPr>
        <a:xfrm>
          <a:off x="1501076" y="-65822"/>
          <a:ext cx="3367448" cy="3367448"/>
        </a:xfrm>
        <a:prstGeom prst="pie">
          <a:avLst>
            <a:gd name="adj1" fmla="val 16200000"/>
            <a:gd name="adj2" fmla="val 1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Focus Group Interviews &amp;  Feedback from Advisory Group</a:t>
          </a:r>
        </a:p>
      </dsp:txBody>
      <dsp:txXfrm>
        <a:off x="3275801" y="647755"/>
        <a:ext cx="1202660" cy="1002216"/>
      </dsp:txXfrm>
    </dsp:sp>
    <dsp:sp modelId="{EE3EDD50-9796-4387-A98C-D44DD96E82D3}">
      <dsp:nvSpPr>
        <dsp:cNvPr id="0" name=""/>
        <dsp:cNvSpPr/>
      </dsp:nvSpPr>
      <dsp:spPr>
        <a:xfrm>
          <a:off x="1443759" y="33570"/>
          <a:ext cx="3367448" cy="3367448"/>
        </a:xfrm>
        <a:prstGeom prst="pie">
          <a:avLst>
            <a:gd name="adj1" fmla="val 1800000"/>
            <a:gd name="adj2" fmla="val 90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Individual Interviews with Provosts</a:t>
          </a:r>
        </a:p>
      </dsp:txBody>
      <dsp:txXfrm>
        <a:off x="2245532" y="2218403"/>
        <a:ext cx="1803990" cy="881950"/>
      </dsp:txXfrm>
    </dsp:sp>
    <dsp:sp modelId="{45B0B261-0838-499E-912F-D02AA76F1A0E}">
      <dsp:nvSpPr>
        <dsp:cNvPr id="0" name=""/>
        <dsp:cNvSpPr/>
      </dsp:nvSpPr>
      <dsp:spPr>
        <a:xfrm>
          <a:off x="1303675" y="-87905"/>
          <a:ext cx="3532981" cy="3411614"/>
        </a:xfrm>
        <a:prstGeom prst="pie">
          <a:avLst>
            <a:gd name="adj1" fmla="val 90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Selected Literature</a:t>
          </a:r>
        </a:p>
      </dsp:txBody>
      <dsp:txXfrm>
        <a:off x="1712912" y="635031"/>
        <a:ext cx="1261779" cy="1015361"/>
      </dsp:txXfrm>
    </dsp:sp>
    <dsp:sp modelId="{3DEFC297-BF37-4939-BB0D-9DF545AC8BFF}">
      <dsp:nvSpPr>
        <dsp:cNvPr id="0" name=""/>
        <dsp:cNvSpPr/>
      </dsp:nvSpPr>
      <dsp:spPr>
        <a:xfrm>
          <a:off x="1288271" y="-278857"/>
          <a:ext cx="3784370" cy="3784370"/>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13C6B7-06E5-41AF-AD6A-743C6504EDD3}">
      <dsp:nvSpPr>
        <dsp:cNvPr id="0" name=""/>
        <dsp:cNvSpPr/>
      </dsp:nvSpPr>
      <dsp:spPr>
        <a:xfrm>
          <a:off x="1230724" y="-179640"/>
          <a:ext cx="3784370" cy="3784370"/>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2B14E0-2244-4C4A-8311-82CF55A8A3AE}">
      <dsp:nvSpPr>
        <dsp:cNvPr id="0" name=""/>
        <dsp:cNvSpPr/>
      </dsp:nvSpPr>
      <dsp:spPr>
        <a:xfrm>
          <a:off x="1171593" y="-279267"/>
          <a:ext cx="3784370" cy="3784370"/>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sz="quarter" idx="1"/>
          </p:nvPr>
        </p:nvSpPr>
        <p:spPr>
          <a:xfrm>
            <a:off x="3976333" y="0"/>
            <a:ext cx="3041968" cy="465296"/>
          </a:xfrm>
          <a:prstGeom prst="rect">
            <a:avLst/>
          </a:prstGeom>
        </p:spPr>
        <p:txBody>
          <a:bodyPr vert="horz" lIns="93287" tIns="46644" rIns="93287" bIns="46644" rtlCol="0"/>
          <a:lstStyle>
            <a:lvl1pPr algn="r">
              <a:defRPr sz="1200"/>
            </a:lvl1pPr>
          </a:lstStyle>
          <a:p>
            <a:fld id="{1EA7726C-ACAE-124E-B040-09E55DEF4DA0}" type="datetimeFigureOut">
              <a:rPr lang="en-US" smtClean="0"/>
              <a:t>3/18/2021</a:t>
            </a:fld>
            <a:endParaRPr lang="en-US"/>
          </a:p>
        </p:txBody>
      </p:sp>
      <p:sp>
        <p:nvSpPr>
          <p:cNvPr id="4" name="Footer Placeholder 3"/>
          <p:cNvSpPr>
            <a:spLocks noGrp="1"/>
          </p:cNvSpPr>
          <p:nvPr>
            <p:ph type="ftr" sz="quarter" idx="2"/>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p:cNvSpPr>
            <a:spLocks noGrp="1"/>
          </p:cNvSpPr>
          <p:nvPr>
            <p:ph type="sldNum" sz="quarter" idx="3"/>
          </p:nvPr>
        </p:nvSpPr>
        <p:spPr>
          <a:xfrm>
            <a:off x="3976333" y="8839014"/>
            <a:ext cx="3041968" cy="465296"/>
          </a:xfrm>
          <a:prstGeom prst="rect">
            <a:avLst/>
          </a:prstGeom>
        </p:spPr>
        <p:txBody>
          <a:bodyPr vert="horz" lIns="93287" tIns="46644" rIns="93287" bIns="46644" rtlCol="0" anchor="b"/>
          <a:lstStyle>
            <a:lvl1pPr algn="r">
              <a:defRPr sz="1200"/>
            </a:lvl1pPr>
          </a:lstStyle>
          <a:p>
            <a:fld id="{681C18C3-2E63-8349-A502-4ACA2BEDD3E4}" type="slidenum">
              <a:rPr lang="en-US" smtClean="0"/>
              <a:t>‹#›</a:t>
            </a:fld>
            <a:endParaRPr lang="en-US"/>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7451"/>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739" y="0"/>
            <a:ext cx="3041968" cy="467451"/>
          </a:xfrm>
          <a:prstGeom prst="rect">
            <a:avLst/>
          </a:prstGeom>
        </p:spPr>
        <p:txBody>
          <a:bodyPr vert="horz" lIns="93287" tIns="46644" rIns="93287" bIns="46644" rtlCol="0"/>
          <a:lstStyle>
            <a:lvl1pPr algn="r">
              <a:defRPr sz="1200"/>
            </a:lvl1pPr>
          </a:lstStyle>
          <a:p>
            <a:fld id="{425A2FED-D181-B140-88CD-24EDDA56626D}" type="datetimeFigureOut">
              <a:rPr lang="en-US" smtClean="0"/>
              <a:t>3/18/2021</a:t>
            </a:fld>
            <a:endParaRPr lang="en-US"/>
          </a:p>
        </p:txBody>
      </p:sp>
      <p:sp>
        <p:nvSpPr>
          <p:cNvPr id="4" name="Slide Image Placeholder 3"/>
          <p:cNvSpPr>
            <a:spLocks noGrp="1" noRot="1" noChangeAspect="1"/>
          </p:cNvSpPr>
          <p:nvPr>
            <p:ph type="sldImg" idx="2"/>
          </p:nvPr>
        </p:nvSpPr>
        <p:spPr>
          <a:xfrm>
            <a:off x="719138" y="1163638"/>
            <a:ext cx="5581650" cy="314007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78479"/>
            <a:ext cx="5615940" cy="3664207"/>
          </a:xfrm>
          <a:prstGeom prst="rect">
            <a:avLst/>
          </a:prstGeom>
        </p:spPr>
        <p:txBody>
          <a:bodyPr vert="horz" lIns="93287" tIns="46644" rIns="93287" bIns="466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8476"/>
            <a:ext cx="3041968" cy="467450"/>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739" y="8838476"/>
            <a:ext cx="3041968" cy="467450"/>
          </a:xfrm>
          <a:prstGeom prst="rect">
            <a:avLst/>
          </a:prstGeom>
        </p:spPr>
        <p:txBody>
          <a:bodyPr vert="horz" lIns="93287" tIns="46644" rIns="93287" bIns="46644" rtlCol="0" anchor="b"/>
          <a:lstStyle>
            <a:lvl1pPr algn="r">
              <a:defRPr sz="1200"/>
            </a:lvl1pPr>
          </a:lstStyle>
          <a:p>
            <a:fld id="{A035E6FC-CCC7-F34C-83D9-78C7523946F2}"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guide2research.com/research/trends-in-higher-educatio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ala.org/acrl/sites/ala.org.acrl/files/content/issues/value/val_report.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unsplash.com/@k8_iv?utm_source=unsplash&amp;utm_medium=referral&amp;utm_content=creditCopyText"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unsplash.com/?utm_source=unsplash&amp;utm_medium=referral&amp;utm_content=creditCopyText"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chronicle.com/blognetwork/theubiquitouslibrarian/2012/04/04/think-like-a-startup-a-white-paper/"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ala.org/acrl/sites/ala.org.acrl/files/content/issues/value/val_report.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1</a:t>
            </a:fld>
            <a:endParaRPr lang="en-US"/>
          </a:p>
        </p:txBody>
      </p:sp>
    </p:spTree>
    <p:extLst>
      <p:ext uri="{BB962C8B-B14F-4D97-AF65-F5344CB8AC3E}">
        <p14:creationId xmlns:p14="http://schemas.microsoft.com/office/powerpoint/2010/main" val="964592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309563"/>
            <a:ext cx="4857750" cy="2732087"/>
          </a:xfrm>
        </p:spPr>
      </p:sp>
      <p:sp>
        <p:nvSpPr>
          <p:cNvPr id="3" name="Notes Placeholder 2"/>
          <p:cNvSpPr>
            <a:spLocks noGrp="1"/>
          </p:cNvSpPr>
          <p:nvPr>
            <p:ph type="body" idx="1"/>
          </p:nvPr>
        </p:nvSpPr>
        <p:spPr>
          <a:xfrm>
            <a:off x="147332" y="3180682"/>
            <a:ext cx="6586209" cy="6028017"/>
          </a:xfrm>
        </p:spPr>
        <p:txBody>
          <a:bodyPr/>
          <a:lstStyle/>
          <a:p>
            <a:pPr marL="174913" indent="-174913" defTabSz="932871">
              <a:buFont typeface="Arial" charset="0"/>
              <a:buChar char="•"/>
              <a:defRPr/>
            </a:pPr>
            <a:r>
              <a:rPr lang="en-US" dirty="0">
                <a:latin typeface="Arial" panose="020B0604020202020204" pitchFamily="34" charset="0"/>
                <a:cs typeface="Arial" panose="020B0604020202020204" pitchFamily="34" charset="0"/>
              </a:rPr>
              <a:t>The team compared the differences in proportion of themes discussed in documents from the higher education literature versus the LIS literature. </a:t>
            </a:r>
          </a:p>
          <a:p>
            <a:pPr marL="641349" lvl="1" indent="-174913" defTabSz="932871">
              <a:buFont typeface="Arial" charset="0"/>
              <a:buChar char="•"/>
              <a:defRPr/>
            </a:pPr>
            <a:r>
              <a:rPr lang="en-US" dirty="0">
                <a:latin typeface="Arial" panose="020B0604020202020204" pitchFamily="34" charset="0"/>
                <a:cs typeface="Arial" panose="020B0604020202020204" pitchFamily="34" charset="0"/>
              </a:rPr>
              <a:t>Search terms used for the database searches included the word “Library” and its derivatives. </a:t>
            </a:r>
          </a:p>
          <a:p>
            <a:pPr marL="641349" lvl="1" indent="-174913" defTabSz="932871">
              <a:buFont typeface="Arial" charset="0"/>
              <a:buChar char="•"/>
              <a:defRPr/>
            </a:pPr>
            <a:r>
              <a:rPr lang="en-US" dirty="0">
                <a:latin typeface="Arial" panose="020B0604020202020204" pitchFamily="34" charset="0"/>
                <a:cs typeface="Arial" panose="020B0604020202020204" pitchFamily="34" charset="0"/>
              </a:rPr>
              <a:t>For this reason, this comparison is only able to inform of differences in the proportion of themes between what is being said about student learning outcomes </a:t>
            </a:r>
            <a:r>
              <a:rPr lang="en-US" b="1" dirty="0">
                <a:latin typeface="Arial" panose="020B0604020202020204" pitchFamily="34" charset="0"/>
                <a:cs typeface="Arial" panose="020B0604020202020204" pitchFamily="34" charset="0"/>
              </a:rPr>
              <a:t>as related to libraries within the higher education literature versus the LIS literature, not student learning outcomes in general. </a:t>
            </a:r>
          </a:p>
          <a:p>
            <a:pPr marL="1107784" lvl="2" indent="-174913" defTabSz="932871">
              <a:buFont typeface="Arial" charset="0"/>
              <a:buChar char="•"/>
              <a:defRPr/>
            </a:pPr>
            <a:r>
              <a:rPr lang="en-US" b="0" dirty="0">
                <a:latin typeface="Arial" panose="020B0604020202020204" pitchFamily="34" charset="0"/>
                <a:cs typeface="Arial" panose="020B0604020202020204" pitchFamily="34" charset="0"/>
              </a:rPr>
              <a:t>We are going to conduct</a:t>
            </a:r>
            <a:r>
              <a:rPr lang="en-US" b="0" baseline="0" dirty="0">
                <a:latin typeface="Arial" panose="020B0604020202020204" pitchFamily="34" charset="0"/>
                <a:cs typeface="Arial" panose="020B0604020202020204" pitchFamily="34" charset="0"/>
              </a:rPr>
              <a:t> a search more broadly to identify trends in higher education related to outcomes that advance the mission and goals of the university, including student outcomes</a:t>
            </a:r>
          </a:p>
          <a:p>
            <a:pPr marL="1574220" lvl="3" indent="-174913" defTabSz="932871">
              <a:buFont typeface="Arial" charset="0"/>
              <a:buChar char="•"/>
              <a:defRPr/>
            </a:pPr>
            <a:r>
              <a:rPr lang="en-US" b="0" baseline="0" dirty="0">
                <a:latin typeface="Arial" panose="020B0604020202020204" pitchFamily="34" charset="0"/>
                <a:cs typeface="Arial" panose="020B0604020202020204" pitchFamily="34" charset="0"/>
              </a:rPr>
              <a:t>Results of this literature review will be contained in the final version of the report</a:t>
            </a:r>
            <a:endParaRPr lang="en-US" b="0" dirty="0">
              <a:latin typeface="Arial" panose="020B0604020202020204" pitchFamily="34" charset="0"/>
              <a:cs typeface="Arial" panose="020B0604020202020204" pitchFamily="34" charset="0"/>
            </a:endParaRPr>
          </a:p>
          <a:p>
            <a:pPr marL="174913" indent="-174913" defTabSz="932871">
              <a:buFont typeface="Arial" charset="0"/>
              <a:buChar char="•"/>
              <a:defRPr/>
            </a:pPr>
            <a:r>
              <a:rPr lang="en-US" dirty="0">
                <a:latin typeface="Arial" panose="020B0604020202020204" pitchFamily="34" charset="0"/>
                <a:cs typeface="Arial" panose="020B0604020202020204" pitchFamily="34" charset="0"/>
              </a:rPr>
              <a:t>Documents labeled as higher education literature were those retrieved from higher education databases that were not indexed by LIS databases and reports from Ithaka S+R. </a:t>
            </a:r>
            <a:r>
              <a:rPr lang="en-US" b="1" dirty="0">
                <a:latin typeface="Arial" panose="020B0604020202020204" pitchFamily="34" charset="0"/>
                <a:cs typeface="Arial" panose="020B0604020202020204" pitchFamily="34" charset="0"/>
              </a:rPr>
              <a:t>Therefore,</a:t>
            </a:r>
            <a:r>
              <a:rPr lang="en-US" b="1" baseline="0"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a total of 354 documents of the total 535 documents (66%) were reviewed when making this comparison given that the team retrieved documents for review that were not indexed by databases (e.g., </a:t>
            </a:r>
            <a:r>
              <a:rPr lang="en-US" b="1" dirty="0" err="1">
                <a:latin typeface="Arial" panose="020B0604020202020204" pitchFamily="34" charset="0"/>
                <a:cs typeface="Arial" panose="020B0604020202020204" pitchFamily="34" charset="0"/>
              </a:rPr>
              <a:t>AiA</a:t>
            </a:r>
            <a:r>
              <a:rPr lang="en-US" b="1" dirty="0">
                <a:latin typeface="Arial" panose="020B0604020202020204" pitchFamily="34" charset="0"/>
                <a:cs typeface="Arial" panose="020B0604020202020204" pitchFamily="34" charset="0"/>
              </a:rPr>
              <a:t> studies)</a:t>
            </a:r>
            <a:r>
              <a:rPr lang="en-US" dirty="0">
                <a:latin typeface="Arial" panose="020B0604020202020204" pitchFamily="34" charset="0"/>
                <a:cs typeface="Arial" panose="020B0604020202020204" pitchFamily="34" charset="0"/>
              </a:rPr>
              <a:t>.</a:t>
            </a:r>
            <a:r>
              <a:rPr lang="en-US"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There were:</a:t>
            </a:r>
          </a:p>
          <a:p>
            <a:pPr marL="641349" lvl="1" indent="-174913" defTabSz="932871">
              <a:buFont typeface="Arial" charset="0"/>
              <a:buChar char="•"/>
              <a:defRPr/>
            </a:pPr>
            <a:r>
              <a:rPr lang="en-US" dirty="0">
                <a:latin typeface="Arial" panose="020B0604020202020204" pitchFamily="34" charset="0"/>
                <a:cs typeface="Arial" panose="020B0604020202020204" pitchFamily="34" charset="0"/>
              </a:rPr>
              <a:t>n=18 documents designated as higher education literature (about 5% of the total documents)</a:t>
            </a:r>
          </a:p>
          <a:p>
            <a:pPr marL="641349" lvl="1" indent="-174913" defTabSz="932871">
              <a:buFont typeface="Arial" charset="0"/>
              <a:buChar char="•"/>
              <a:defRPr/>
            </a:pPr>
            <a:r>
              <a:rPr lang="en-US" dirty="0">
                <a:latin typeface="Arial" panose="020B0604020202020204" pitchFamily="34" charset="0"/>
                <a:cs typeface="Arial" panose="020B0604020202020204" pitchFamily="34" charset="0"/>
              </a:rPr>
              <a:t>n=52 documents (15%) designated as both higher education and LIS literature since they were indexed by both databases</a:t>
            </a:r>
          </a:p>
          <a:p>
            <a:pPr marL="641349" lvl="1" indent="-174913" defTabSz="932871">
              <a:buFont typeface="Arial" charset="0"/>
              <a:buChar char="•"/>
              <a:defRPr/>
            </a:pPr>
            <a:r>
              <a:rPr lang="en-US" dirty="0">
                <a:latin typeface="Arial" panose="020B0604020202020204" pitchFamily="34" charset="0"/>
                <a:cs typeface="Arial" panose="020B0604020202020204" pitchFamily="34" charset="0"/>
              </a:rPr>
              <a:t>n=284</a:t>
            </a:r>
            <a:r>
              <a:rPr lang="en-US" baseline="0" dirty="0">
                <a:latin typeface="Arial" panose="020B0604020202020204" pitchFamily="34" charset="0"/>
                <a:cs typeface="Arial" panose="020B0604020202020204" pitchFamily="34" charset="0"/>
              </a:rPr>
              <a:t> documents (</a:t>
            </a:r>
            <a:r>
              <a:rPr lang="en-US" dirty="0">
                <a:latin typeface="Arial" panose="020B0604020202020204" pitchFamily="34" charset="0"/>
                <a:cs typeface="Arial" panose="020B0604020202020204" pitchFamily="34" charset="0"/>
              </a:rPr>
              <a:t>80%) were from LIS literature. </a:t>
            </a:r>
          </a:p>
          <a:p>
            <a:pPr marL="174913" indent="-174913" defTabSz="932871">
              <a:buFont typeface="Arial" charset="0"/>
              <a:buChar char="•"/>
              <a:defRPr/>
            </a:pPr>
            <a:r>
              <a:rPr lang="en-US" dirty="0">
                <a:latin typeface="Arial" panose="020B0604020202020204" pitchFamily="34" charset="0"/>
                <a:cs typeface="Arial" panose="020B0604020202020204" pitchFamily="34" charset="0"/>
              </a:rPr>
              <a:t>This figure illustrates the percent difference between thematic code by whether a document is from the higher education literature, LIS literature, or higher education and LIS literature. </a:t>
            </a:r>
          </a:p>
          <a:p>
            <a:pPr marL="174913" indent="-174913" defTabSz="932871">
              <a:buFont typeface="Arial" charset="0"/>
              <a:buChar char="•"/>
              <a:defRPr/>
            </a:pPr>
            <a:r>
              <a:rPr lang="en-US" dirty="0">
                <a:latin typeface="Arial" panose="020B0604020202020204" pitchFamily="34" charset="0"/>
                <a:cs typeface="Arial" panose="020B0604020202020204" pitchFamily="34" charset="0"/>
              </a:rPr>
              <a:t>Which themes</a:t>
            </a:r>
            <a:r>
              <a:rPr lang="en-US" baseline="0" dirty="0">
                <a:latin typeface="Arial" panose="020B0604020202020204" pitchFamily="34" charset="0"/>
                <a:cs typeface="Arial" panose="020B0604020202020204" pitchFamily="34" charset="0"/>
              </a:rPr>
              <a:t> vary most by the proportion of documents to which they are applied?</a:t>
            </a:r>
          </a:p>
          <a:p>
            <a:pPr marL="641349" lvl="1" indent="-174913" defTabSz="932871">
              <a:buFont typeface="Arial" charset="0"/>
              <a:buChar char="•"/>
              <a:defRPr/>
            </a:pPr>
            <a:r>
              <a:rPr lang="en-US" dirty="0">
                <a:latin typeface="Arial" panose="020B0604020202020204" pitchFamily="34" charset="0"/>
                <a:cs typeface="Arial" panose="020B0604020202020204" pitchFamily="34" charset="0"/>
              </a:rPr>
              <a:t>LIS literature and higher ed. and LIS literature combined discuss </a:t>
            </a:r>
            <a:r>
              <a:rPr lang="en-US" b="1" dirty="0">
                <a:latin typeface="Arial" panose="020B0604020202020204" pitchFamily="34" charset="0"/>
                <a:cs typeface="Arial" panose="020B0604020202020204" pitchFamily="34" charset="0"/>
              </a:rPr>
              <a:t>service </a:t>
            </a:r>
            <a:r>
              <a:rPr lang="en-US" b="0" dirty="0">
                <a:latin typeface="Arial" panose="020B0604020202020204" pitchFamily="34" charset="0"/>
                <a:cs typeface="Arial" panose="020B0604020202020204" pitchFamily="34" charset="0"/>
              </a:rPr>
              <a:t>more than higher education literature</a:t>
            </a:r>
          </a:p>
          <a:p>
            <a:pPr marL="641349" lvl="1" indent="-174913" defTabSz="932871">
              <a:buFont typeface="Arial" charset="0"/>
              <a:buChar char="•"/>
              <a:defRPr/>
            </a:pPr>
            <a:r>
              <a:rPr lang="en-US" b="0" dirty="0">
                <a:latin typeface="Arial" panose="020B0604020202020204" pitchFamily="34" charset="0"/>
                <a:cs typeface="Arial" panose="020B0604020202020204" pitchFamily="34" charset="0"/>
              </a:rPr>
              <a:t>LIS literature discusses </a:t>
            </a:r>
            <a:r>
              <a:rPr lang="en-US" b="1" dirty="0">
                <a:latin typeface="Arial" panose="020B0604020202020204" pitchFamily="34" charset="0"/>
                <a:cs typeface="Arial" panose="020B0604020202020204" pitchFamily="34" charset="0"/>
              </a:rPr>
              <a:t>service</a:t>
            </a:r>
            <a:r>
              <a:rPr lang="en-US" b="0" dirty="0">
                <a:latin typeface="Arial" panose="020B0604020202020204" pitchFamily="34" charset="0"/>
                <a:cs typeface="Arial" panose="020B0604020202020204" pitchFamily="34" charset="0"/>
              </a:rPr>
              <a:t> and </a:t>
            </a:r>
            <a:r>
              <a:rPr lang="en-US" b="1" dirty="0">
                <a:latin typeface="Arial" panose="020B0604020202020204" pitchFamily="34" charset="0"/>
                <a:cs typeface="Arial" panose="020B0604020202020204" pitchFamily="34" charset="0"/>
              </a:rPr>
              <a:t>success</a:t>
            </a:r>
            <a:r>
              <a:rPr lang="en-US" b="0" dirty="0">
                <a:latin typeface="Arial" panose="020B0604020202020204" pitchFamily="34" charset="0"/>
                <a:cs typeface="Arial" panose="020B0604020202020204" pitchFamily="34" charset="0"/>
              </a:rPr>
              <a:t> in college more than in higher education and LIS literature</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8393017-9BFC-405D-BCDD-0003CF6922FF}" type="slidenum">
              <a:rPr lang="en-US" smtClean="0"/>
              <a:pPr/>
              <a:t>10</a:t>
            </a:fld>
            <a:endParaRPr lang="en-US"/>
          </a:p>
        </p:txBody>
      </p:sp>
    </p:spTree>
    <p:extLst>
      <p:ext uri="{BB962C8B-B14F-4D97-AF65-F5344CB8AC3E}">
        <p14:creationId xmlns:p14="http://schemas.microsoft.com/office/powerpoint/2010/main" val="714822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5975" y="441325"/>
            <a:ext cx="5583238" cy="3140075"/>
          </a:xfrm>
        </p:spPr>
      </p:sp>
      <p:sp>
        <p:nvSpPr>
          <p:cNvPr id="3" name="Notes Placeholder 2"/>
          <p:cNvSpPr>
            <a:spLocks noGrp="1"/>
          </p:cNvSpPr>
          <p:nvPr>
            <p:ph type="body" idx="1"/>
          </p:nvPr>
        </p:nvSpPr>
        <p:spPr>
          <a:xfrm>
            <a:off x="447039" y="3889044"/>
            <a:ext cx="6230621" cy="4253642"/>
          </a:xfrm>
        </p:spPr>
        <p:txBody>
          <a:bodyPr/>
          <a:lstStyle/>
          <a:p>
            <a:r>
              <a:rPr lang="en-US" sz="1400" dirty="0">
                <a:latin typeface="Arial" panose="020B0604020202020204" pitchFamily="34" charset="0"/>
                <a:cs typeface="Arial" panose="020B0604020202020204" pitchFamily="34" charset="0"/>
              </a:rPr>
              <a:t>Image: http://bit.ly/2lSj7wz (https://www.flickr.com/photos/jamesclay/3509153661/) by James F Clay / CC BY-NC 2.0 </a:t>
            </a:r>
          </a:p>
          <a:p>
            <a:endParaRPr lang="en-US" sz="1400" dirty="0">
              <a:latin typeface="Arial" panose="020B0604020202020204" pitchFamily="34" charset="0"/>
              <a:cs typeface="Arial" panose="020B0604020202020204" pitchFamily="34" charset="0"/>
            </a:endParaRPr>
          </a:p>
          <a:p>
            <a:pPr marL="174913" indent="-174913">
              <a:buFont typeface="Arial" charset="0"/>
              <a:buChar char="•"/>
            </a:pPr>
            <a:r>
              <a:rPr lang="en-US" sz="1400" dirty="0">
                <a:latin typeface="Arial" panose="020B0604020202020204" pitchFamily="34" charset="0"/>
                <a:cs typeface="Arial" panose="020B0604020202020204" pitchFamily="34" charset="0"/>
              </a:rPr>
              <a:t>Next, we will examine which findings from the content analysis resonate with practicing librarians in higher education</a:t>
            </a:r>
          </a:p>
          <a:p>
            <a:pPr marL="174913" indent="-174913">
              <a:buFont typeface="Arial" charset="0"/>
              <a:buChar char="•"/>
            </a:pPr>
            <a:r>
              <a:rPr lang="en-US" sz="1400" dirty="0">
                <a:latin typeface="Arial" panose="020B0604020202020204" pitchFamily="34" charset="0"/>
                <a:cs typeface="Arial" panose="020B0604020202020204" pitchFamily="34" charset="0"/>
              </a:rPr>
              <a:t>Based on focus group interviews with 11 advisory group members; the other three were unable to meet and were sent focus group questions that they completed. The responses to these questions were included in analysis</a:t>
            </a:r>
          </a:p>
          <a:p>
            <a:pPr marL="174913" indent="-174913">
              <a:buFont typeface="Arial" charset="0"/>
              <a:buChar char="•"/>
            </a:pPr>
            <a:r>
              <a:rPr lang="en-US" sz="1400" dirty="0">
                <a:latin typeface="Arial" panose="020B0604020202020204" pitchFamily="34" charset="0"/>
                <a:cs typeface="Arial" panose="020B0604020202020204" pitchFamily="34" charset="0"/>
              </a:rPr>
              <a:t>Coded transcripts in </a:t>
            </a:r>
            <a:r>
              <a:rPr lang="en-US" sz="1400" dirty="0" err="1">
                <a:latin typeface="Arial" panose="020B0604020202020204" pitchFamily="34" charset="0"/>
                <a:cs typeface="Arial" panose="020B0604020202020204" pitchFamily="34" charset="0"/>
              </a:rPr>
              <a:t>Nvivo</a:t>
            </a:r>
            <a:r>
              <a:rPr lang="en-US" sz="1400" dirty="0">
                <a:latin typeface="Arial" panose="020B0604020202020204" pitchFamily="34" charset="0"/>
                <a:cs typeface="Arial" panose="020B0604020202020204" pitchFamily="34" charset="0"/>
              </a:rPr>
              <a:t> using thematic coding scheme, allowing for inductive categories to be pulled from the data</a:t>
            </a:r>
          </a:p>
          <a:p>
            <a:pPr marL="641349" lvl="1" indent="-174913">
              <a:buFont typeface="Arial" charset="0"/>
              <a:buChar char="•"/>
            </a:pPr>
            <a:r>
              <a:rPr lang="en-US" sz="1400" dirty="0">
                <a:latin typeface="Arial" panose="020B0604020202020204" pitchFamily="34" charset="0"/>
                <a:cs typeface="Arial" panose="020B0604020202020204" pitchFamily="34" charset="0"/>
              </a:rPr>
              <a:t>Another team member checked the codes</a:t>
            </a:r>
          </a:p>
          <a:p>
            <a:pPr marL="641349" lvl="1" indent="-174913"/>
            <a:endParaRPr lang="en-US" sz="1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11</a:t>
            </a:fld>
            <a:endParaRPr lang="en-US"/>
          </a:p>
        </p:txBody>
      </p:sp>
    </p:spTree>
    <p:extLst>
      <p:ext uri="{BB962C8B-B14F-4D97-AF65-F5344CB8AC3E}">
        <p14:creationId xmlns:p14="http://schemas.microsoft.com/office/powerpoint/2010/main" val="1927028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6463" y="557213"/>
            <a:ext cx="5454650" cy="3068637"/>
          </a:xfrm>
        </p:spPr>
      </p:sp>
      <p:sp>
        <p:nvSpPr>
          <p:cNvPr id="3" name="Notes Placeholder 2"/>
          <p:cNvSpPr>
            <a:spLocks noGrp="1"/>
          </p:cNvSpPr>
          <p:nvPr>
            <p:ph type="body" idx="1"/>
          </p:nvPr>
        </p:nvSpPr>
        <p:spPr>
          <a:xfrm>
            <a:off x="428704" y="4057021"/>
            <a:ext cx="6193075" cy="3859960"/>
          </a:xfrm>
        </p:spPr>
        <p:txBody>
          <a:bodyPr/>
          <a:lstStyle/>
          <a:p>
            <a:pPr marL="174913" indent="-174913">
              <a:buFont typeface="Arial" charset="0"/>
              <a:buChar char="•"/>
            </a:pPr>
            <a:r>
              <a:rPr lang="en-US" sz="1400">
                <a:latin typeface="Arial" panose="020B0604020202020204" pitchFamily="34" charset="0"/>
                <a:cs typeface="Arial" panose="020B0604020202020204" pitchFamily="34" charset="0"/>
              </a:rPr>
              <a:t>Focus group interview participants most often discussed: </a:t>
            </a:r>
          </a:p>
          <a:p>
            <a:pPr marL="641349" lvl="1" indent="-174913">
              <a:buFont typeface="Arial" charset="0"/>
              <a:buChar char="•"/>
            </a:pPr>
            <a:r>
              <a:rPr lang="en-US" sz="1400">
                <a:latin typeface="Arial" panose="020B0604020202020204" pitchFamily="34" charset="0"/>
                <a:cs typeface="Arial" panose="020B0604020202020204" pitchFamily="34" charset="0"/>
              </a:rPr>
              <a:t>Communication (20%, n=54)</a:t>
            </a:r>
          </a:p>
          <a:p>
            <a:pPr marL="641349" lvl="1" indent="-174913">
              <a:buFont typeface="Arial" charset="0"/>
              <a:buChar char="•"/>
            </a:pPr>
            <a:r>
              <a:rPr lang="en-US" sz="1400">
                <a:latin typeface="Arial" panose="020B0604020202020204" pitchFamily="34" charset="0"/>
                <a:cs typeface="Arial" panose="020B0604020202020204" pitchFamily="34" charset="0"/>
              </a:rPr>
              <a:t>Collaboration (17%, n=46)</a:t>
            </a:r>
          </a:p>
          <a:p>
            <a:pPr marL="641349" lvl="1" indent="-174913">
              <a:buFont typeface="Arial" charset="0"/>
              <a:buChar char="•"/>
            </a:pPr>
            <a:r>
              <a:rPr lang="en-US" sz="1400">
                <a:latin typeface="Arial" panose="020B0604020202020204" pitchFamily="34" charset="0"/>
                <a:cs typeface="Arial" panose="020B0604020202020204" pitchFamily="34" charset="0"/>
              </a:rPr>
              <a:t>Service (16%, n=44)</a:t>
            </a:r>
          </a:p>
          <a:p>
            <a:pPr marL="174913" indent="-174913">
              <a:buFont typeface="Arial" charset="0"/>
              <a:buChar char="•"/>
            </a:pPr>
            <a:r>
              <a:rPr lang="en-US" sz="1400">
                <a:latin typeface="Arial" panose="020B0604020202020204" pitchFamily="34" charset="0"/>
                <a:cs typeface="Arial" panose="020B0604020202020204" pitchFamily="34" charset="0"/>
              </a:rPr>
              <a:t>They less frequently mentioned the themes of: </a:t>
            </a:r>
          </a:p>
          <a:p>
            <a:pPr marL="641349" lvl="1" indent="-174913">
              <a:buFont typeface="Arial" charset="0"/>
              <a:buChar char="•"/>
            </a:pPr>
            <a:r>
              <a:rPr lang="en-US" sz="1400">
                <a:latin typeface="Arial" panose="020B0604020202020204" pitchFamily="34" charset="0"/>
                <a:cs typeface="Arial" panose="020B0604020202020204" pitchFamily="34" charset="0"/>
              </a:rPr>
              <a:t>Accreditation (n=0, 0%)</a:t>
            </a:r>
          </a:p>
          <a:p>
            <a:endParaRPr lang="en-US" sz="14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8393017-9BFC-405D-BCDD-0003CF6922FF}" type="slidenum">
              <a:rPr lang="en-US" smtClean="0"/>
              <a:pPr/>
              <a:t>12</a:t>
            </a:fld>
            <a:endParaRPr lang="en-US"/>
          </a:p>
        </p:txBody>
      </p:sp>
    </p:spTree>
    <p:extLst>
      <p:ext uri="{BB962C8B-B14F-4D97-AF65-F5344CB8AC3E}">
        <p14:creationId xmlns:p14="http://schemas.microsoft.com/office/powerpoint/2010/main" val="801380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313899" y="3930712"/>
            <a:ext cx="6277970" cy="4211974"/>
          </a:xfrm>
        </p:spPr>
        <p:txBody>
          <a:bodyPr/>
          <a:lstStyle/>
          <a:p>
            <a:r>
              <a:rPr lang="en-US" sz="1400" dirty="0">
                <a:latin typeface="Arial" panose="020B0604020202020204" pitchFamily="34" charset="0"/>
                <a:cs typeface="Arial" panose="020B0604020202020204" pitchFamily="34" charset="0"/>
              </a:rPr>
              <a:t>Image: http://bit.ly/2l80QhO (https://www.flickr.com/photos/richevenhouse/4880193319/) by Fellowship of the Rich / CC BY-NC-ND 2.0 </a:t>
            </a:r>
          </a:p>
          <a:p>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Three team members interviewed the provosts on the phone and recorded the interviews. Nine of the fourteen interviews were transcribed. The other five were deemed to have low sound quality, so team members took in-depth notes and recorded juicy quotes. </a:t>
            </a: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13</a:t>
            </a:fld>
            <a:endParaRPr lang="en-US"/>
          </a:p>
        </p:txBody>
      </p:sp>
    </p:spTree>
    <p:extLst>
      <p:ext uri="{BB962C8B-B14F-4D97-AF65-F5344CB8AC3E}">
        <p14:creationId xmlns:p14="http://schemas.microsoft.com/office/powerpoint/2010/main" val="1422747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0713" y="457200"/>
            <a:ext cx="6003925" cy="3376613"/>
          </a:xfrm>
        </p:spPr>
      </p:sp>
      <p:sp>
        <p:nvSpPr>
          <p:cNvPr id="3" name="Notes Placeholder 2"/>
          <p:cNvSpPr>
            <a:spLocks noGrp="1"/>
          </p:cNvSpPr>
          <p:nvPr>
            <p:ph type="body" idx="1"/>
          </p:nvPr>
        </p:nvSpPr>
        <p:spPr>
          <a:xfrm>
            <a:off x="431225" y="4281643"/>
            <a:ext cx="6106735" cy="4109039"/>
          </a:xfrm>
        </p:spPr>
        <p:txBody>
          <a:bodyPr/>
          <a:lstStyle/>
          <a:p>
            <a:r>
              <a:rPr lang="en-US" sz="1400">
                <a:latin typeface="Arial" panose="020B0604020202020204" pitchFamily="34" charset="0"/>
                <a:cs typeface="Arial" panose="020B0604020202020204" pitchFamily="34" charset="0"/>
              </a:rPr>
              <a:t>Themes discussed most by provosts were:</a:t>
            </a:r>
          </a:p>
          <a:p>
            <a:pPr marL="174913" indent="-174913" defTabSz="932871">
              <a:buFont typeface="Arial" charset="0"/>
              <a:buChar char="•"/>
              <a:defRPr/>
            </a:pPr>
            <a:r>
              <a:rPr lang="en-US" sz="1400">
                <a:latin typeface="Arial" panose="020B0604020202020204" pitchFamily="34" charset="0"/>
                <a:cs typeface="Arial" panose="020B0604020202020204" pitchFamily="34" charset="0"/>
              </a:rPr>
              <a:t>Communication (17%, n=199)</a:t>
            </a:r>
          </a:p>
          <a:p>
            <a:pPr marL="174913" indent="-174913" defTabSz="932871">
              <a:buFont typeface="Arial" charset="0"/>
              <a:buChar char="•"/>
              <a:defRPr/>
            </a:pPr>
            <a:r>
              <a:rPr lang="en-US" sz="1400">
                <a:latin typeface="Arial" panose="020B0604020202020204" pitchFamily="34" charset="0"/>
                <a:cs typeface="Arial" panose="020B0604020202020204" pitchFamily="34" charset="0"/>
              </a:rPr>
              <a:t>Institutional planning (14%, n=159)</a:t>
            </a:r>
          </a:p>
          <a:p>
            <a:pPr marL="174913" indent="-174913" defTabSz="932871">
              <a:buFont typeface="Arial" charset="0"/>
              <a:buChar char="•"/>
              <a:defRPr/>
            </a:pPr>
            <a:endParaRPr lang="en-US" sz="1400">
              <a:latin typeface="Arial" panose="020B0604020202020204" pitchFamily="34" charset="0"/>
              <a:cs typeface="Arial" panose="020B0604020202020204" pitchFamily="34" charset="0"/>
            </a:endParaRPr>
          </a:p>
          <a:p>
            <a:pPr defTabSz="932871">
              <a:defRPr/>
            </a:pPr>
            <a:r>
              <a:rPr lang="en-US" sz="1400">
                <a:latin typeface="Arial" panose="020B0604020202020204" pitchFamily="34" charset="0"/>
                <a:cs typeface="Arial" panose="020B0604020202020204" pitchFamily="34" charset="0"/>
              </a:rPr>
              <a:t>Themes not discussed frequently by provosts were:</a:t>
            </a:r>
          </a:p>
          <a:p>
            <a:pPr defTabSz="932871">
              <a:defRPr/>
            </a:pPr>
            <a:r>
              <a:rPr lang="en-US" sz="1400">
                <a:latin typeface="Arial" panose="020B0604020202020204" pitchFamily="34" charset="0"/>
                <a:cs typeface="Arial" panose="020B0604020202020204" pitchFamily="34" charset="0"/>
              </a:rPr>
              <a:t>Accreditation (2%, n=18)</a:t>
            </a:r>
          </a:p>
          <a:p>
            <a:pPr defTabSz="932871">
              <a:defRPr/>
            </a:pPr>
            <a:endParaRPr lang="en-US" sz="1400">
              <a:latin typeface="Arial" panose="020B0604020202020204" pitchFamily="34" charset="0"/>
              <a:cs typeface="Arial" panose="020B0604020202020204" pitchFamily="34" charset="0"/>
            </a:endParaRPr>
          </a:p>
          <a:p>
            <a:pPr defTabSz="932871">
              <a:defRPr/>
            </a:pPr>
            <a:r>
              <a:rPr lang="en-US" sz="1400">
                <a:latin typeface="Arial" panose="020B0604020202020204" pitchFamily="34" charset="0"/>
                <a:cs typeface="Arial" panose="020B0604020202020204" pitchFamily="34" charset="0"/>
              </a:rPr>
              <a:t>Top themes for focus group interview with librarians were communication, collaboration, and institutional planning</a:t>
            </a:r>
          </a:p>
          <a:p>
            <a:pPr defTabSz="932871">
              <a:defRPr/>
            </a:pPr>
            <a:r>
              <a:rPr lang="en-US" sz="1400">
                <a:latin typeface="Arial" panose="020B0604020202020204" pitchFamily="34" charset="0"/>
                <a:cs typeface="Arial" panose="020B0604020202020204" pitchFamily="34" charset="0"/>
              </a:rPr>
              <a:t>The theme among the librarians was accreditation, and this was the least mentioned theme among the provosts</a:t>
            </a:r>
          </a:p>
          <a:p>
            <a:endParaRPr lang="en-US" sz="14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8393017-9BFC-405D-BCDD-0003CF6922FF}" type="slidenum">
              <a:rPr lang="en-US" smtClean="0"/>
              <a:pPr/>
              <a:t>14</a:t>
            </a:fld>
            <a:endParaRPr lang="en-US"/>
          </a:p>
        </p:txBody>
      </p:sp>
    </p:spTree>
    <p:extLst>
      <p:ext uri="{BB962C8B-B14F-4D97-AF65-F5344CB8AC3E}">
        <p14:creationId xmlns:p14="http://schemas.microsoft.com/office/powerpoint/2010/main" val="562888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82600"/>
            <a:ext cx="5584825" cy="3141663"/>
          </a:xfrm>
        </p:spPr>
      </p:sp>
      <p:sp>
        <p:nvSpPr>
          <p:cNvPr id="3" name="Notes Placeholder 2"/>
          <p:cNvSpPr>
            <a:spLocks noGrp="1"/>
          </p:cNvSpPr>
          <p:nvPr>
            <p:ph type="body" idx="1"/>
          </p:nvPr>
        </p:nvSpPr>
        <p:spPr>
          <a:xfrm>
            <a:off x="245660" y="4027939"/>
            <a:ext cx="6469039" cy="4114748"/>
          </a:xfrm>
        </p:spPr>
        <p:txBody>
          <a:bodyPr/>
          <a:lstStyle/>
          <a:p>
            <a:r>
              <a:rPr lang="en-US" sz="1400" dirty="0">
                <a:latin typeface="Arial" panose="020B0604020202020204" pitchFamily="34" charset="0"/>
                <a:cs typeface="Arial" panose="020B0604020202020204" pitchFamily="34" charset="0"/>
              </a:rPr>
              <a:t>This slide depicts key differences in themes discussed by advisory focus group members versus provosts</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Not a surprise that accreditation is not discussed by either. As an Advisory Group Member( LM07, Research University, Secular, Public) says “accreditation is just a task to be done.”</a:t>
            </a:r>
          </a:p>
          <a:p>
            <a:pPr lvl="2"/>
            <a:endParaRPr lang="en-US" sz="1400" dirty="0">
              <a:latin typeface="Arial" panose="020B0604020202020204" pitchFamily="34" charset="0"/>
              <a:cs typeface="Arial" panose="020B0604020202020204" pitchFamily="34" charset="0"/>
            </a:endParaRPr>
          </a:p>
          <a:p>
            <a:pPr marL="174913" indent="-174913">
              <a:buFont typeface="Arial" charset="0"/>
              <a:buChar char="•"/>
            </a:pPr>
            <a:r>
              <a:rPr lang="en-US" sz="1400" dirty="0">
                <a:latin typeface="Arial" panose="020B0604020202020204" pitchFamily="34" charset="0"/>
                <a:cs typeface="Arial" panose="020B0604020202020204" pitchFamily="34" charset="0"/>
              </a:rPr>
              <a:t>Key differences are: </a:t>
            </a:r>
          </a:p>
          <a:p>
            <a:pPr marL="641349" lvl="1" indent="-174913">
              <a:buFont typeface="Arial" charset="0"/>
              <a:buChar char="•"/>
            </a:pPr>
            <a:r>
              <a:rPr lang="en-US" sz="1400" dirty="0">
                <a:latin typeface="Arial" panose="020B0604020202020204" pitchFamily="34" charset="0"/>
                <a:cs typeface="Arial" panose="020B0604020202020204" pitchFamily="34" charset="0"/>
              </a:rPr>
              <a:t>Provosts discussed learning in college more than advisory group members</a:t>
            </a:r>
          </a:p>
          <a:p>
            <a:pPr marL="641349" lvl="1" indent="-174913">
              <a:buFont typeface="Arial" charset="0"/>
              <a:buChar char="•"/>
            </a:pPr>
            <a:r>
              <a:rPr lang="en-US" sz="1400" dirty="0">
                <a:latin typeface="Arial" panose="020B0604020202020204" pitchFamily="34" charset="0"/>
                <a:cs typeface="Arial" panose="020B0604020202020204" pitchFamily="34" charset="0"/>
              </a:rPr>
              <a:t>Provosts discussed space more than advisory group members</a:t>
            </a:r>
          </a:p>
          <a:p>
            <a:pPr marL="641349" lvl="1" indent="-174913">
              <a:buFont typeface="Arial" charset="0"/>
              <a:buChar char="•"/>
            </a:pPr>
            <a:r>
              <a:rPr lang="en-US" sz="1400" dirty="0">
                <a:latin typeface="Arial" panose="020B0604020202020204" pitchFamily="34" charset="0"/>
                <a:cs typeface="Arial" panose="020B0604020202020204" pitchFamily="34" charset="0"/>
              </a:rPr>
              <a:t>Advisory group members focused more on service than provosts</a:t>
            </a:r>
          </a:p>
          <a:p>
            <a:pPr marL="641349" lvl="1" indent="-174913">
              <a:buFont typeface="Arial" charset="0"/>
              <a:buChar char="•"/>
            </a:pPr>
            <a:r>
              <a:rPr lang="en-US" sz="1400" dirty="0">
                <a:latin typeface="Arial" panose="020B0604020202020204" pitchFamily="34" charset="0"/>
                <a:cs typeface="Arial" panose="020B0604020202020204" pitchFamily="34" charset="0"/>
              </a:rPr>
              <a:t>Advisory group members focused more on collaboration than provosts</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15</a:t>
            </a:fld>
            <a:endParaRPr lang="en-US"/>
          </a:p>
        </p:txBody>
      </p:sp>
    </p:spTree>
    <p:extLst>
      <p:ext uri="{BB962C8B-B14F-4D97-AF65-F5344CB8AC3E}">
        <p14:creationId xmlns:p14="http://schemas.microsoft.com/office/powerpoint/2010/main" val="2068860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35E6FC-CCC7-F34C-83D9-78C7523946F2}" type="slidenum">
              <a:rPr lang="en-US" smtClean="0"/>
              <a:t>16</a:t>
            </a:fld>
            <a:endParaRPr lang="en-US"/>
          </a:p>
        </p:txBody>
      </p:sp>
    </p:spTree>
    <p:extLst>
      <p:ext uri="{BB962C8B-B14F-4D97-AF65-F5344CB8AC3E}">
        <p14:creationId xmlns:p14="http://schemas.microsoft.com/office/powerpoint/2010/main" val="3553665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327025"/>
            <a:ext cx="4949825" cy="2784475"/>
          </a:xfrm>
        </p:spPr>
      </p:sp>
      <p:sp>
        <p:nvSpPr>
          <p:cNvPr id="3" name="Notes Placeholder 2"/>
          <p:cNvSpPr>
            <a:spLocks noGrp="1"/>
          </p:cNvSpPr>
          <p:nvPr>
            <p:ph type="body" idx="1"/>
          </p:nvPr>
        </p:nvSpPr>
        <p:spPr>
          <a:xfrm>
            <a:off x="163772" y="3325100"/>
            <a:ext cx="6701051" cy="5861430"/>
          </a:xfrm>
        </p:spPr>
        <p:txBody>
          <a:bodyPr/>
          <a:lstStyle/>
          <a:p>
            <a:r>
              <a:rPr lang="en-US" sz="1400" dirty="0">
                <a:latin typeface="Arial" panose="020B0604020202020204" pitchFamily="34" charset="0"/>
                <a:cs typeface="Arial" panose="020B0604020202020204" pitchFamily="34" charset="0"/>
              </a:rPr>
              <a:t>Image: http://bit.ly/2mpfvoQ (https://www.flickr.com/photos/30003006@N00/2439637326/) by </a:t>
            </a:r>
            <a:r>
              <a:rPr lang="en-US" sz="1400" dirty="0" err="1">
                <a:latin typeface="Arial" panose="020B0604020202020204" pitchFamily="34" charset="0"/>
                <a:cs typeface="Arial" panose="020B0604020202020204" pitchFamily="34" charset="0"/>
              </a:rPr>
              <a:t>urbanfeel</a:t>
            </a:r>
            <a:r>
              <a:rPr lang="en-US" sz="1400" dirty="0">
                <a:latin typeface="Arial" panose="020B0604020202020204" pitchFamily="34" charset="0"/>
                <a:cs typeface="Arial" panose="020B0604020202020204" pitchFamily="34" charset="0"/>
              </a:rPr>
              <a:t> / CC BY-ND 2.0 </a:t>
            </a:r>
          </a:p>
          <a:p>
            <a:endParaRPr lang="en-US" sz="1400" b="0" i="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ea typeface="Arial" charset="0"/>
                <a:cs typeface="Arial" panose="020B0604020202020204" pitchFamily="34" charset="0"/>
              </a:rPr>
              <a:t>“There's one other thing I was uh, when I was sitting here thinking about every, a lot of what's come out is that we're not islands, not that we ever were, but I think part of our success in reaching to students and faculty is the way we collaborate with others….one thing I will say is I think it needs to be sort of multi-level communication from the provost to those relationships you have with other units like the centers for teaching and learning to the academic units to the individual relationships that, that librarians and staff have with faculty and students. You know, all of those levels reinforce each other, and any alone doesn't quite work as well.” </a:t>
            </a:r>
            <a:r>
              <a:rPr lang="en-US" sz="1400" i="1" dirty="0">
                <a:latin typeface="Arial" panose="020B0604020202020204" pitchFamily="34" charset="0"/>
                <a:ea typeface="Arial" charset="0"/>
                <a:cs typeface="Arial" panose="020B0604020202020204" pitchFamily="34" charset="0"/>
              </a:rPr>
              <a:t>(Advisory Group Member LM03, Research University, Secular, Public)</a:t>
            </a:r>
          </a:p>
          <a:p>
            <a:endParaRPr lang="en-US" sz="1400" b="0" i="0" kern="1200" dirty="0">
              <a:solidFill>
                <a:schemeClr val="tx1"/>
              </a:solidFill>
              <a:effectLst/>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Making connections is not as simple as having a conversation with one specific group or implementing the same strategies to make connections across various ones. </a:t>
            </a:r>
          </a:p>
          <a:p>
            <a:pPr defTabSz="932871">
              <a:defRPr/>
            </a:pPr>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Outreach</a:t>
            </a:r>
            <a:r>
              <a:rPr lang="en-US" sz="1400" baseline="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beyond the library necessary for its success relates to recognizing and adapting to the unique “eco-system” of relationships within the specific </a:t>
            </a:r>
            <a:r>
              <a:rPr lang="en-US" sz="1400" i="1" dirty="0">
                <a:latin typeface="Arial" panose="020B0604020202020204" pitchFamily="34" charset="0"/>
                <a:cs typeface="Arial" panose="020B0604020202020204" pitchFamily="34" charset="0"/>
              </a:rPr>
              <a:t>institution (Advisory Group Member LM14, Research University, Secular, Public).</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Establishing multi-level communication requires collaboration. Librarians must have the ability to recognize how the multiple stakeholders within their specific university ecosystem interrelate and leverage their relationships to attain “shared goals,” rather than just library-oriented ones </a:t>
            </a:r>
            <a:r>
              <a:rPr lang="en-US" sz="1400" i="1" dirty="0">
                <a:latin typeface="Arial" panose="020B0604020202020204" pitchFamily="34" charset="0"/>
                <a:cs typeface="Arial" panose="020B0604020202020204" pitchFamily="34" charset="0"/>
              </a:rPr>
              <a:t>(Advisory Group Member LM07, Research University,</a:t>
            </a:r>
            <a:r>
              <a:rPr lang="en-US" sz="1400" i="1" baseline="0" dirty="0">
                <a:latin typeface="Arial" panose="020B0604020202020204" pitchFamily="34" charset="0"/>
                <a:cs typeface="Arial" panose="020B0604020202020204" pitchFamily="34" charset="0"/>
              </a:rPr>
              <a:t> Secular, Public</a:t>
            </a:r>
            <a:r>
              <a:rPr lang="en-US" sz="1400" i="1"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17</a:t>
            </a:fld>
            <a:endParaRPr lang="en-US"/>
          </a:p>
        </p:txBody>
      </p:sp>
    </p:spTree>
    <p:extLst>
      <p:ext uri="{BB962C8B-B14F-4D97-AF65-F5344CB8AC3E}">
        <p14:creationId xmlns:p14="http://schemas.microsoft.com/office/powerpoint/2010/main" val="1080375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Image: https://www.flickr.com/photos/australianshepherds/4515927995/</a:t>
            </a:r>
          </a:p>
        </p:txBody>
      </p:sp>
      <p:sp>
        <p:nvSpPr>
          <p:cNvPr id="4" name="Slide Number Placeholder 3"/>
          <p:cNvSpPr>
            <a:spLocks noGrp="1"/>
          </p:cNvSpPr>
          <p:nvPr>
            <p:ph type="sldNum" sz="quarter" idx="5"/>
          </p:nvPr>
        </p:nvSpPr>
        <p:spPr/>
        <p:txBody>
          <a:bodyPr/>
          <a:lstStyle/>
          <a:p>
            <a:fld id="{A035E6FC-CCC7-F34C-83D9-78C7523946F2}" type="slidenum">
              <a:rPr lang="en-US" smtClean="0"/>
              <a:t>18</a:t>
            </a:fld>
            <a:endParaRPr lang="en-US"/>
          </a:p>
        </p:txBody>
      </p:sp>
    </p:spTree>
    <p:extLst>
      <p:ext uri="{BB962C8B-B14F-4D97-AF65-F5344CB8AC3E}">
        <p14:creationId xmlns:p14="http://schemas.microsoft.com/office/powerpoint/2010/main" val="3492458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Image: https://www.flickr.com/photos/28500561@N03/5507077908/</a:t>
            </a:r>
          </a:p>
          <a:p>
            <a:endParaRPr lang="en-US" dirty="0"/>
          </a:p>
        </p:txBody>
      </p:sp>
      <p:sp>
        <p:nvSpPr>
          <p:cNvPr id="4" name="Slide Number Placeholder 3"/>
          <p:cNvSpPr>
            <a:spLocks noGrp="1"/>
          </p:cNvSpPr>
          <p:nvPr>
            <p:ph type="sldNum" sz="quarter" idx="5"/>
          </p:nvPr>
        </p:nvSpPr>
        <p:spPr/>
        <p:txBody>
          <a:bodyPr/>
          <a:lstStyle/>
          <a:p>
            <a:fld id="{A035E6FC-CCC7-F34C-83D9-78C7523946F2}" type="slidenum">
              <a:rPr lang="en-US" smtClean="0"/>
              <a:t>19</a:t>
            </a:fld>
            <a:endParaRPr lang="en-US"/>
          </a:p>
        </p:txBody>
      </p:sp>
    </p:spTree>
    <p:extLst>
      <p:ext uri="{BB962C8B-B14F-4D97-AF65-F5344CB8AC3E}">
        <p14:creationId xmlns:p14="http://schemas.microsoft.com/office/powerpoint/2010/main" val="463861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0400" y="358775"/>
            <a:ext cx="3125788" cy="1758950"/>
          </a:xfrm>
        </p:spPr>
      </p:sp>
      <p:sp>
        <p:nvSpPr>
          <p:cNvPr id="3" name="Notes Placeholder 2"/>
          <p:cNvSpPr>
            <a:spLocks noGrp="1"/>
          </p:cNvSpPr>
          <p:nvPr>
            <p:ph type="body" idx="1"/>
          </p:nvPr>
        </p:nvSpPr>
        <p:spPr>
          <a:xfrm>
            <a:off x="191386" y="2456121"/>
            <a:ext cx="6742151" cy="6715174"/>
          </a:xfrm>
        </p:spPr>
        <p:txBody>
          <a:bodyPr/>
          <a:lstStyle/>
          <a:p>
            <a:r>
              <a:rPr lang="en-US" sz="1400" dirty="0" err="1">
                <a:latin typeface="Arial" panose="020B0604020202020204" pitchFamily="34" charset="0"/>
                <a:cs typeface="Arial" panose="020B0604020202020204" pitchFamily="34" charset="0"/>
              </a:rPr>
              <a:t>Bouchrika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Imed</a:t>
            </a:r>
            <a:r>
              <a:rPr lang="en-US" sz="1400" dirty="0">
                <a:latin typeface="Arial" panose="020B0604020202020204" pitchFamily="34" charset="0"/>
                <a:cs typeface="Arial" panose="020B0604020202020204" pitchFamily="34" charset="0"/>
              </a:rPr>
              <a:t>. 11 Top Trends in Higher Education: 2020/2021 Data, Insights &amp; Predictions. </a:t>
            </a:r>
            <a:r>
              <a:rPr lang="en-US" sz="1400" i="1" dirty="0">
                <a:latin typeface="Arial" panose="020B0604020202020204" pitchFamily="34" charset="0"/>
                <a:cs typeface="Arial" panose="020B0604020202020204" pitchFamily="34" charset="0"/>
              </a:rPr>
              <a:t>Guide2Research</a:t>
            </a:r>
            <a:r>
              <a:rPr lang="en-US" sz="1400" dirty="0">
                <a:latin typeface="Arial" panose="020B0604020202020204" pitchFamily="34" charset="0"/>
                <a:cs typeface="Arial" panose="020B0604020202020204" pitchFamily="34" charset="0"/>
              </a:rPr>
              <a:t>. August 24, 2020. </a:t>
            </a:r>
            <a:r>
              <a:rPr lang="en-US" sz="1400" dirty="0">
                <a:latin typeface="Arial" panose="020B0604020202020204" pitchFamily="34" charset="0"/>
                <a:cs typeface="Arial" panose="020B0604020202020204" pitchFamily="34" charset="0"/>
                <a:hlinkClick r:id="rId3"/>
              </a:rPr>
              <a:t>https://www.guide2research.com/research/trends-in-higher-education</a:t>
            </a:r>
            <a:r>
              <a:rPr lang="en-US" sz="14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10"/>
          </p:nvPr>
        </p:nvSpPr>
        <p:spPr/>
        <p:txBody>
          <a:bodyPr/>
          <a:lstStyle/>
          <a:p>
            <a:fld id="{A035E6FC-CCC7-F34C-83D9-78C7523946F2}" type="slidenum">
              <a:rPr lang="en-US" smtClean="0"/>
              <a:t>2</a:t>
            </a:fld>
            <a:endParaRPr lang="en-US"/>
          </a:p>
        </p:txBody>
      </p:sp>
    </p:spTree>
    <p:extLst>
      <p:ext uri="{BB962C8B-B14F-4D97-AF65-F5344CB8AC3E}">
        <p14:creationId xmlns:p14="http://schemas.microsoft.com/office/powerpoint/2010/main" val="855603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35E6FC-CCC7-F34C-83D9-78C7523946F2}" type="slidenum">
              <a:rPr lang="en-US" smtClean="0"/>
              <a:t>20</a:t>
            </a:fld>
            <a:endParaRPr lang="en-US"/>
          </a:p>
        </p:txBody>
      </p:sp>
    </p:spTree>
    <p:extLst>
      <p:ext uri="{BB962C8B-B14F-4D97-AF65-F5344CB8AC3E}">
        <p14:creationId xmlns:p14="http://schemas.microsoft.com/office/powerpoint/2010/main" val="3417059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511175"/>
            <a:ext cx="5581650" cy="3140075"/>
          </a:xfrm>
        </p:spPr>
      </p:sp>
      <p:sp>
        <p:nvSpPr>
          <p:cNvPr id="3" name="Notes Placeholder 2"/>
          <p:cNvSpPr>
            <a:spLocks noGrp="1"/>
          </p:cNvSpPr>
          <p:nvPr>
            <p:ph type="body" idx="1"/>
          </p:nvPr>
        </p:nvSpPr>
        <p:spPr>
          <a:xfrm>
            <a:off x="245660" y="3903261"/>
            <a:ext cx="6550925" cy="3864412"/>
          </a:xfrm>
        </p:spPr>
        <p:txBody>
          <a:bodyPr/>
          <a:lstStyle/>
          <a:p>
            <a:r>
              <a:rPr lang="en-US" sz="1400" dirty="0">
                <a:latin typeface="Arial" panose="020B0604020202020204" pitchFamily="34" charset="0"/>
                <a:cs typeface="Arial" panose="020B0604020202020204" pitchFamily="34" charset="0"/>
              </a:rPr>
              <a:t>Image: https://www.flickr.com/photos/mxmstryo/3507201141/ by </a:t>
            </a:r>
            <a:r>
              <a:rPr lang="en-US" sz="1400" dirty="0" err="1">
                <a:latin typeface="Arial" panose="020B0604020202020204" pitchFamily="34" charset="0"/>
                <a:cs typeface="Arial" panose="020B0604020202020204" pitchFamily="34" charset="0"/>
              </a:rPr>
              <a:t>mxmstryo</a:t>
            </a:r>
            <a:r>
              <a:rPr lang="en-US" sz="1400" dirty="0">
                <a:latin typeface="Arial" panose="020B0604020202020204" pitchFamily="34" charset="0"/>
                <a:cs typeface="Arial" panose="020B0604020202020204" pitchFamily="34" charset="0"/>
              </a:rPr>
              <a:t> / CC BY 2.0 </a:t>
            </a:r>
          </a:p>
          <a:p>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“If I’m understanding you correctly, the whole kind of conversation around fake news is this really important example of how important it is in our daily life and civic health in order to bring critical skills to bear on understanding information and being able to critically evaluate the source of that.” (Advisory Member LM03, Research University, Secular, Private)</a:t>
            </a: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21</a:t>
            </a:fld>
            <a:endParaRPr lang="en-US"/>
          </a:p>
        </p:txBody>
      </p:sp>
    </p:spTree>
    <p:extLst>
      <p:ext uri="{BB962C8B-B14F-4D97-AF65-F5344CB8AC3E}">
        <p14:creationId xmlns:p14="http://schemas.microsoft.com/office/powerpoint/2010/main" val="1699361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8838" y="641350"/>
            <a:ext cx="5581650" cy="3140075"/>
          </a:xfrm>
        </p:spPr>
      </p:sp>
      <p:sp>
        <p:nvSpPr>
          <p:cNvPr id="3" name="Notes Placeholder 2"/>
          <p:cNvSpPr>
            <a:spLocks noGrp="1"/>
          </p:cNvSpPr>
          <p:nvPr>
            <p:ph type="body" idx="1"/>
          </p:nvPr>
        </p:nvSpPr>
        <p:spPr>
          <a:xfrm>
            <a:off x="300251" y="4256247"/>
            <a:ext cx="6387152" cy="3664207"/>
          </a:xfrm>
        </p:spPr>
        <p:txBody>
          <a:bodyPr/>
          <a:lstStyle/>
          <a:p>
            <a:r>
              <a:rPr lang="en-US" sz="1400" dirty="0">
                <a:latin typeface="Arial" panose="020B0604020202020204" pitchFamily="34" charset="0"/>
                <a:cs typeface="Arial" panose="020B0604020202020204" pitchFamily="34" charset="0"/>
              </a:rPr>
              <a:t>Image: http://bit.ly/2lPIVLg (https://www.flickr.com/photos/dej611/9983732323/) by Dej611 / CC BY-NC 2.0 </a:t>
            </a:r>
          </a:p>
          <a:p>
            <a:endParaRPr lang="en-US" dirty="0"/>
          </a:p>
          <a:p>
            <a:pPr marL="0" indent="0">
              <a:buNone/>
            </a:pPr>
            <a:r>
              <a:rPr lang="en-US" sz="1400" dirty="0">
                <a:latin typeface="Arial" panose="020B0604020202020204" pitchFamily="34" charset="0"/>
                <a:cs typeface="Arial" panose="020B0604020202020204" pitchFamily="34" charset="0"/>
              </a:rPr>
              <a:t>“The drive to knowing more about what students get from a college education is not going to go away. We are going to have to continually look at, quality. We need to pay a lot of attention to access and affordability. Accreditation will continue to be analyzed and scrutinized in Washington. This drive towards knowing what students get from their college education, is going to continue to be important. I can't imagine that part of it would go away with the Trump Administration.” </a:t>
            </a:r>
            <a:r>
              <a:rPr lang="en-US" sz="1400" i="1" dirty="0">
                <a:latin typeface="Arial" panose="020B0604020202020204" pitchFamily="34" charset="0"/>
                <a:cs typeface="Arial" panose="020B0604020202020204" pitchFamily="34" charset="0"/>
              </a:rPr>
              <a:t>(Provost Interviewee PP06, Research University, Secular, Public)</a:t>
            </a:r>
          </a:p>
          <a:p>
            <a:pPr marL="0" indent="0">
              <a:buNone/>
            </a:pPr>
            <a:endParaRPr lang="en-US" sz="1050" dirty="0"/>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22</a:t>
            </a:fld>
            <a:endParaRPr lang="en-US"/>
          </a:p>
        </p:txBody>
      </p:sp>
    </p:spTree>
    <p:extLst>
      <p:ext uri="{BB962C8B-B14F-4D97-AF65-F5344CB8AC3E}">
        <p14:creationId xmlns:p14="http://schemas.microsoft.com/office/powerpoint/2010/main" val="8669721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Image source: https://www.flickr.com/photos/benhosg/32627578042</a:t>
            </a:r>
          </a:p>
        </p:txBody>
      </p:sp>
      <p:sp>
        <p:nvSpPr>
          <p:cNvPr id="4" name="Slide Number Placeholder 3"/>
          <p:cNvSpPr>
            <a:spLocks noGrp="1"/>
          </p:cNvSpPr>
          <p:nvPr>
            <p:ph type="sldNum" sz="quarter" idx="5"/>
          </p:nvPr>
        </p:nvSpPr>
        <p:spPr/>
        <p:txBody>
          <a:bodyPr/>
          <a:lstStyle/>
          <a:p>
            <a:fld id="{A035E6FC-CCC7-F34C-83D9-78C7523946F2}" type="slidenum">
              <a:rPr lang="en-US" smtClean="0"/>
              <a:t>23</a:t>
            </a:fld>
            <a:endParaRPr lang="en-US"/>
          </a:p>
        </p:txBody>
      </p:sp>
    </p:spTree>
    <p:extLst>
      <p:ext uri="{BB962C8B-B14F-4D97-AF65-F5344CB8AC3E}">
        <p14:creationId xmlns:p14="http://schemas.microsoft.com/office/powerpoint/2010/main" val="28793076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538163"/>
            <a:ext cx="5581650" cy="3140075"/>
          </a:xfrm>
        </p:spPr>
      </p:sp>
      <p:sp>
        <p:nvSpPr>
          <p:cNvPr id="3" name="Notes Placeholder 2"/>
          <p:cNvSpPr>
            <a:spLocks noGrp="1"/>
          </p:cNvSpPr>
          <p:nvPr>
            <p:ph type="body" idx="1"/>
          </p:nvPr>
        </p:nvSpPr>
        <p:spPr>
          <a:xfrm>
            <a:off x="313898" y="4034017"/>
            <a:ext cx="6441743" cy="3664207"/>
          </a:xfrm>
        </p:spPr>
        <p:txBody>
          <a:bodyPr/>
          <a:lstStyle/>
          <a:p>
            <a:pPr defTabSz="932871">
              <a:defRPr/>
            </a:pPr>
            <a:r>
              <a:rPr lang="en-US" sz="1400" dirty="0">
                <a:latin typeface="Arial" panose="020B0604020202020204" pitchFamily="34" charset="0"/>
                <a:cs typeface="Arial" panose="020B0604020202020204" pitchFamily="34" charset="0"/>
              </a:rPr>
              <a:t>Image: http://bit.ly/2l8fAwO (https://www.flickr.com/photos/napafloma-pictures/16081970310/) by Patrick BAUDUIN / CC BY-NC-ND 2.0</a:t>
            </a:r>
          </a:p>
          <a:p>
            <a:pPr defTabSz="932871">
              <a:defRPr/>
            </a:pPr>
            <a:endParaRPr lang="en-US" sz="1400" b="0" dirty="0">
              <a:latin typeface="Arial" panose="020B0604020202020204" pitchFamily="34" charset="0"/>
              <a:cs typeface="Arial" panose="020B0604020202020204" pitchFamily="34" charset="0"/>
            </a:endParaRPr>
          </a:p>
          <a:p>
            <a:pPr marL="0" marR="0" lvl="0" indent="0" algn="l" defTabSz="932871"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“There's not one specific thing a library can do, because the environments are so different. Thinking of how these new learning environments work, and how the library would enhance students' and faculty's ability to access and process knowledge, data information, in those particular kinds of environments. That's what libraries need to do to be successful.” </a:t>
            </a:r>
            <a:r>
              <a:rPr lang="en-US" sz="1400" b="0" i="1" dirty="0">
                <a:latin typeface="Arial" panose="020B0604020202020204" pitchFamily="34" charset="0"/>
                <a:cs typeface="Arial" panose="020B0604020202020204" pitchFamily="34" charset="0"/>
              </a:rPr>
              <a:t>(Provost Interviewee PP02, Research University, Non-Secular, Private)</a:t>
            </a:r>
            <a:endParaRPr lang="en-US" sz="1400" b="0" dirty="0">
              <a:latin typeface="Arial" panose="020B0604020202020204" pitchFamily="34" charset="0"/>
              <a:cs typeface="Arial" panose="020B0604020202020204" pitchFamily="34" charset="0"/>
            </a:endParaRPr>
          </a:p>
          <a:p>
            <a:pPr defTabSz="932871">
              <a:defRPr/>
            </a:pPr>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The way that libraries can impact learning is contextually-bound because of their dependency on the mission and goals unique to their institution. The importance of context in shaping how librarians communicate value is exemplified by the following provost account.</a:t>
            </a:r>
          </a:p>
          <a:p>
            <a:pPr defTabSz="932871">
              <a:defRPr/>
            </a:pP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24</a:t>
            </a:fld>
            <a:endParaRPr lang="en-US"/>
          </a:p>
        </p:txBody>
      </p:sp>
    </p:spTree>
    <p:extLst>
      <p:ext uri="{BB962C8B-B14F-4D97-AF65-F5344CB8AC3E}">
        <p14:creationId xmlns:p14="http://schemas.microsoft.com/office/powerpoint/2010/main" val="14236658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327546" y="4125165"/>
            <a:ext cx="6455391" cy="4017522"/>
          </a:xfrm>
        </p:spPr>
        <p:txBody>
          <a:bodyPr/>
          <a:lstStyle/>
          <a:p>
            <a:pPr defTabSz="932871">
              <a:defRPr/>
            </a:pPr>
            <a:r>
              <a:rPr lang="en-US" sz="1400" dirty="0">
                <a:latin typeface="Arial" panose="020B0604020202020204" pitchFamily="34" charset="0"/>
                <a:cs typeface="Arial" panose="020B0604020202020204" pitchFamily="34" charset="0"/>
              </a:rPr>
              <a:t>Image: http://bit.ly/2lQ0XwV (https://www.flickr.com/photos/dlebech/6803716862/) by David </a:t>
            </a:r>
            <a:r>
              <a:rPr lang="en-US" sz="1400" dirty="0" err="1">
                <a:latin typeface="Arial" panose="020B0604020202020204" pitchFamily="34" charset="0"/>
                <a:cs typeface="Arial" panose="020B0604020202020204" pitchFamily="34" charset="0"/>
              </a:rPr>
              <a:t>Lebech</a:t>
            </a:r>
            <a:r>
              <a:rPr lang="en-US" sz="1400" dirty="0">
                <a:latin typeface="Arial" panose="020B0604020202020204" pitchFamily="34" charset="0"/>
                <a:cs typeface="Arial" panose="020B0604020202020204" pitchFamily="34" charset="0"/>
              </a:rPr>
              <a:t> / CC BY-NC 2.0 </a:t>
            </a:r>
          </a:p>
          <a:p>
            <a:pPr defTabSz="932871">
              <a:defRPr/>
            </a:pPr>
            <a:endParaRPr lang="en-US" sz="1400" b="1" dirty="0">
              <a:latin typeface="Arial" panose="020B0604020202020204" pitchFamily="34" charset="0"/>
              <a:cs typeface="Arial" panose="020B0604020202020204" pitchFamily="34" charset="0"/>
            </a:endParaRPr>
          </a:p>
          <a:p>
            <a:pPr marL="0" marR="0" lvl="0" indent="0" algn="l" defTabSz="932871"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“My biggest concern is that the students aren't coming together. The library can be that place, that nexus where students can come to study together. Yes, everything's posted online and they know they can do this alone, but there's a hunger within our undergraduate student population to actually socialize. The library has always been that crossroads for campuses. It could serve in this capacity, pulling students together.” </a:t>
            </a:r>
            <a:r>
              <a:rPr lang="en-US" sz="1400" i="1" dirty="0">
                <a:latin typeface="Arial" panose="020B0604020202020204" pitchFamily="34" charset="0"/>
                <a:cs typeface="Arial" panose="020B0604020202020204" pitchFamily="34" charset="0"/>
              </a:rPr>
              <a:t>(Provost Interviewee PP04, Research University, Secular, Public)</a:t>
            </a:r>
          </a:p>
          <a:p>
            <a:pPr defTabSz="932871">
              <a:defRPr/>
            </a:pPr>
            <a:endParaRPr lang="en-US" sz="14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25</a:t>
            </a:fld>
            <a:endParaRPr lang="en-US"/>
          </a:p>
        </p:txBody>
      </p:sp>
    </p:spTree>
    <p:extLst>
      <p:ext uri="{BB962C8B-B14F-4D97-AF65-F5344CB8AC3E}">
        <p14:creationId xmlns:p14="http://schemas.microsoft.com/office/powerpoint/2010/main" val="10710205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409432" y="4083496"/>
            <a:ext cx="6223379" cy="4059190"/>
          </a:xfrm>
        </p:spPr>
        <p:txBody>
          <a:bodyPr/>
          <a:lstStyle/>
          <a:p>
            <a:r>
              <a:rPr lang="en-US" sz="1400" dirty="0">
                <a:latin typeface="Arial" panose="020B0604020202020204" pitchFamily="34" charset="0"/>
                <a:cs typeface="Arial" panose="020B0604020202020204" pitchFamily="34" charset="0"/>
              </a:rPr>
              <a:t>Image: http://bit.ly/2m9i39Y (https://www.flickr.com/photos/stnorbertcollege/11839410166/) by </a:t>
            </a:r>
            <a:r>
              <a:rPr lang="en-US" sz="1400" dirty="0" err="1">
                <a:latin typeface="Arial" panose="020B0604020202020204" pitchFamily="34" charset="0"/>
                <a:cs typeface="Arial" panose="020B0604020202020204" pitchFamily="34" charset="0"/>
              </a:rPr>
              <a:t>stnorbert</a:t>
            </a:r>
            <a:r>
              <a:rPr lang="en-US" sz="1400" dirty="0">
                <a:latin typeface="Arial" panose="020B0604020202020204" pitchFamily="34" charset="0"/>
                <a:cs typeface="Arial" panose="020B0604020202020204" pitchFamily="34" charset="0"/>
              </a:rPr>
              <a:t> / CC BY-NC-ND 2.0 </a:t>
            </a:r>
          </a:p>
          <a:p>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“Only sharing space, such as with a writing or computer lab is low level. There needs to be cooperative programming and interaction.” </a:t>
            </a:r>
            <a:r>
              <a:rPr lang="en-US" sz="1400" b="0" i="1" dirty="0">
                <a:latin typeface="Arial" panose="020B0604020202020204" pitchFamily="34" charset="0"/>
                <a:cs typeface="Arial" panose="020B0604020202020204" pitchFamily="34" charset="0"/>
              </a:rPr>
              <a:t>(Advisory Group Member LM06, Research University, Secular, Public)</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26</a:t>
            </a:fld>
            <a:endParaRPr lang="en-US"/>
          </a:p>
        </p:txBody>
      </p:sp>
    </p:spTree>
    <p:extLst>
      <p:ext uri="{BB962C8B-B14F-4D97-AF65-F5344CB8AC3E}">
        <p14:creationId xmlns:p14="http://schemas.microsoft.com/office/powerpoint/2010/main" val="8973142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525463"/>
            <a:ext cx="5581650" cy="3140075"/>
          </a:xfrm>
        </p:spPr>
      </p:sp>
      <p:sp>
        <p:nvSpPr>
          <p:cNvPr id="3" name="Notes Placeholder 2"/>
          <p:cNvSpPr>
            <a:spLocks noGrp="1"/>
          </p:cNvSpPr>
          <p:nvPr>
            <p:ph type="body" idx="1"/>
          </p:nvPr>
        </p:nvSpPr>
        <p:spPr>
          <a:xfrm>
            <a:off x="272955" y="3972381"/>
            <a:ext cx="6523630" cy="4778214"/>
          </a:xfrm>
        </p:spPr>
        <p:txBody>
          <a:bodyPr/>
          <a:lstStyle/>
          <a:p>
            <a:r>
              <a:rPr lang="en-US" sz="1400" dirty="0">
                <a:latin typeface="Arial" panose="020B0604020202020204" pitchFamily="34" charset="0"/>
                <a:cs typeface="Arial" panose="020B0604020202020204" pitchFamily="34" charset="0"/>
              </a:rPr>
              <a:t>Image: http://bit.ly/2m3H2uS (https://www.flickr.com/photos/rolexpv/9752688231/) by Raul Pacheco-Vega / CC BY-NC-ND 2.0 </a:t>
            </a:r>
          </a:p>
          <a:p>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“For so long [librarians] have had a role of support rather than integration into work. Much more of a partnership rather than support is needed, so it’s proactive in its orientation rather than reactive. The way many of our faculty and students research now, it’s less about going to a physical space but accessing information in their offices. Trying to imagine a new way where it’s not just a service model, but it’s actually an integration and partnership model, I think that that is one of the challenges of changing the paradigm.” </a:t>
            </a:r>
            <a:r>
              <a:rPr lang="en-US" sz="1400" i="1" dirty="0">
                <a:latin typeface="Arial" panose="020B0604020202020204" pitchFamily="34" charset="0"/>
                <a:cs typeface="Arial" panose="020B0604020202020204" pitchFamily="34" charset="0"/>
              </a:rPr>
              <a:t>(Provost Interviewee PP13, Research University, Non-Secular, Private) </a:t>
            </a:r>
          </a:p>
          <a:p>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Provosts suggest the importance of collaborating with faculty and students, such as introducing a liaison program. As conveyed by one provost, it is very important for libraries to “establish themselves as a critical link or a critical piece” early on by having “intentional interventions” (e.g., in orientations, by going to classes or convincing instructors to bring classes to the libraries, online or on campus) (Provost Interviewee PP05). The goal of the library should be to go beyond its role as “a service body” and instead be integrated into the lives of its potential users (Provost Interviewee PP13). </a:t>
            </a:r>
          </a:p>
        </p:txBody>
      </p:sp>
      <p:sp>
        <p:nvSpPr>
          <p:cNvPr id="4" name="Slide Number Placeholder 3"/>
          <p:cNvSpPr>
            <a:spLocks noGrp="1"/>
          </p:cNvSpPr>
          <p:nvPr>
            <p:ph type="sldNum" sz="quarter" idx="10"/>
          </p:nvPr>
        </p:nvSpPr>
        <p:spPr/>
        <p:txBody>
          <a:bodyPr/>
          <a:lstStyle/>
          <a:p>
            <a:fld id="{A035E6FC-CCC7-F34C-83D9-78C7523946F2}" type="slidenum">
              <a:rPr lang="en-US" smtClean="0"/>
              <a:t>27</a:t>
            </a:fld>
            <a:endParaRPr lang="en-US"/>
          </a:p>
        </p:txBody>
      </p:sp>
    </p:spTree>
    <p:extLst>
      <p:ext uri="{BB962C8B-B14F-4D97-AF65-F5344CB8AC3E}">
        <p14:creationId xmlns:p14="http://schemas.microsoft.com/office/powerpoint/2010/main" val="19736979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2963" y="495300"/>
            <a:ext cx="5584825" cy="3141663"/>
          </a:xfrm>
        </p:spPr>
      </p:sp>
      <p:sp>
        <p:nvSpPr>
          <p:cNvPr id="3" name="Notes Placeholder 2"/>
          <p:cNvSpPr>
            <a:spLocks noGrp="1"/>
          </p:cNvSpPr>
          <p:nvPr>
            <p:ph type="body" idx="1"/>
          </p:nvPr>
        </p:nvSpPr>
        <p:spPr>
          <a:xfrm>
            <a:off x="245660" y="3791818"/>
            <a:ext cx="6469039" cy="5046658"/>
          </a:xfrm>
        </p:spPr>
        <p:txBody>
          <a:bodyPr/>
          <a:lstStyle/>
          <a:p>
            <a:pPr defTabSz="932871">
              <a:defRPr/>
            </a:pPr>
            <a:r>
              <a:rPr lang="en-US" sz="1400" dirty="0">
                <a:latin typeface="Arial" panose="020B0604020202020204" pitchFamily="34" charset="0"/>
                <a:cs typeface="Arial" panose="020B0604020202020204" pitchFamily="34" charset="0"/>
              </a:rPr>
              <a:t>Image: http://bit.ly/2mHdL6q (https://www.flickr.com/photos/pong/2404940312/) by Rob </a:t>
            </a:r>
            <a:r>
              <a:rPr lang="en-US" sz="1400" dirty="0" err="1">
                <a:latin typeface="Arial" panose="020B0604020202020204" pitchFamily="34" charset="0"/>
                <a:cs typeface="Arial" panose="020B0604020202020204" pitchFamily="34" charset="0"/>
              </a:rPr>
              <a:t>Pongsajapan</a:t>
            </a:r>
            <a:r>
              <a:rPr lang="en-US" sz="1400" dirty="0">
                <a:latin typeface="Arial" panose="020B0604020202020204" pitchFamily="34" charset="0"/>
                <a:cs typeface="Arial" panose="020B0604020202020204" pitchFamily="34" charset="0"/>
              </a:rPr>
              <a:t> / CC BY 2.0 </a:t>
            </a:r>
          </a:p>
          <a:p>
            <a:pPr defTabSz="932871">
              <a:defRPr/>
            </a:pPr>
            <a:endParaRPr lang="en-US" sz="1400" dirty="0">
              <a:latin typeface="Arial" panose="020B0604020202020204" pitchFamily="34" charset="0"/>
              <a:cs typeface="Arial" panose="020B0604020202020204" pitchFamily="34" charset="0"/>
            </a:endParaRPr>
          </a:p>
          <a:p>
            <a:pPr marL="0" marR="0" lvl="0" indent="0" algn="l" defTabSz="932871"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“To truly be able to look at, and be able to tell those stories, and to come up with those snippets of information that will resonate with other leaders, we have to be willing to do types of data collection that libraries have shied away from in the past. That involves tracking user behavior in a way that we've seen in a couple of the different studies that have looked at retention. There are ways of extrapolating and growing that out a little bit more so that we are dealing with large datasets, and we could...We could still keep it anonymous when we look at it in aggregate, right? I think that we have to be able to be willing to have conversations on campus about tracking user behavior in ways that libraries just haven't done.” </a:t>
            </a:r>
            <a:r>
              <a:rPr lang="en-US" sz="1400" i="1" dirty="0">
                <a:latin typeface="Arial" panose="020B0604020202020204" pitchFamily="34" charset="0"/>
                <a:cs typeface="Arial" panose="020B0604020202020204" pitchFamily="34" charset="0"/>
              </a:rPr>
              <a:t>(Advisory Group Member LM14, Research University, Secular, Public)</a:t>
            </a:r>
          </a:p>
          <a:p>
            <a:pPr defTabSz="932871">
              <a:defRPr/>
            </a:pPr>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Privacy only was mentioned once, but is an important area of exploration. This topic is particularly fraught in the areas of assessment and academic libraries since there is a lack of established best practices and standards addressing the methods and contexts that may threaten the privacy of students.</a:t>
            </a:r>
            <a:r>
              <a:rPr lang="en-US" sz="1400" baseline="300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For this reason, privacy, when broadly defined, can be viewed by librarians in some instances as less of an ethics issue and more of an impediment, as articulated by the following participant [read quote].</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28</a:t>
            </a:fld>
            <a:endParaRPr lang="en-US"/>
          </a:p>
        </p:txBody>
      </p:sp>
    </p:spTree>
    <p:extLst>
      <p:ext uri="{BB962C8B-B14F-4D97-AF65-F5344CB8AC3E}">
        <p14:creationId xmlns:p14="http://schemas.microsoft.com/office/powerpoint/2010/main" val="20570116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Image: https://www.flickr.com/photos/deia/6461457</a:t>
            </a:r>
          </a:p>
        </p:txBody>
      </p:sp>
      <p:sp>
        <p:nvSpPr>
          <p:cNvPr id="4" name="Slide Number Placeholder 3"/>
          <p:cNvSpPr>
            <a:spLocks noGrp="1"/>
          </p:cNvSpPr>
          <p:nvPr>
            <p:ph type="sldNum" sz="quarter" idx="5"/>
          </p:nvPr>
        </p:nvSpPr>
        <p:spPr/>
        <p:txBody>
          <a:bodyPr/>
          <a:lstStyle/>
          <a:p>
            <a:fld id="{A035E6FC-CCC7-F34C-83D9-78C7523946F2}" type="slidenum">
              <a:rPr lang="en-US" smtClean="0"/>
              <a:t>29</a:t>
            </a:fld>
            <a:endParaRPr lang="en-US"/>
          </a:p>
        </p:txBody>
      </p:sp>
    </p:spTree>
    <p:extLst>
      <p:ext uri="{BB962C8B-B14F-4D97-AF65-F5344CB8AC3E}">
        <p14:creationId xmlns:p14="http://schemas.microsoft.com/office/powerpoint/2010/main" val="2493567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95300"/>
            <a:ext cx="5581650" cy="3140075"/>
          </a:xfrm>
        </p:spPr>
      </p:sp>
      <p:sp>
        <p:nvSpPr>
          <p:cNvPr id="3" name="Notes Placeholder 2"/>
          <p:cNvSpPr>
            <a:spLocks noGrp="1"/>
          </p:cNvSpPr>
          <p:nvPr>
            <p:ph type="body" idx="1"/>
          </p:nvPr>
        </p:nvSpPr>
        <p:spPr>
          <a:xfrm>
            <a:off x="272955" y="3889613"/>
            <a:ext cx="6428096" cy="4380930"/>
          </a:xfrm>
        </p:spPr>
        <p:txBody>
          <a:bodyPr/>
          <a:lstStyle/>
          <a:p>
            <a:r>
              <a:rPr lang="en-US" sz="1400" dirty="0">
                <a:latin typeface="Arial" panose="020B0604020202020204" pitchFamily="34" charset="0"/>
                <a:cs typeface="Arial" panose="020B0604020202020204" pitchFamily="34" charset="0"/>
              </a:rPr>
              <a:t>Association of College and Research Libraries. (2010). </a:t>
            </a:r>
            <a:r>
              <a:rPr lang="en-US" sz="1400" i="1" dirty="0">
                <a:latin typeface="Arial" panose="020B0604020202020204" pitchFamily="34" charset="0"/>
                <a:cs typeface="Arial" panose="020B0604020202020204" pitchFamily="34" charset="0"/>
              </a:rPr>
              <a:t>Value of Academic Libraries: A Comprehensive Research Review and Report,</a:t>
            </a:r>
            <a:r>
              <a:rPr lang="en-US" sz="1400" dirty="0">
                <a:latin typeface="Arial" panose="020B0604020202020204" pitchFamily="34" charset="0"/>
                <a:cs typeface="Arial" panose="020B0604020202020204" pitchFamily="34" charset="0"/>
              </a:rPr>
              <a:t> researched by Megan Oakleaf. Chicago, IL: Association of College and Research Libraries. Retrieved from: </a:t>
            </a:r>
            <a:r>
              <a:rPr lang="en-US" sz="1400" u="sng" dirty="0">
                <a:latin typeface="Arial" panose="020B0604020202020204" pitchFamily="34" charset="0"/>
                <a:cs typeface="Arial" panose="020B0604020202020204" pitchFamily="34" charset="0"/>
                <a:hlinkClick r:id="rId3"/>
              </a:rPr>
              <a:t>http://www.ala.org/acrl/sites/ala.org.acrl/files/content/issues/value/val_report.pdf</a:t>
            </a:r>
            <a:endParaRPr lang="en-US" sz="1400" dirty="0">
              <a:latin typeface="Arial" panose="020B0604020202020204" pitchFamily="34" charset="0"/>
              <a:cs typeface="Arial" panose="020B0604020202020204" pitchFamily="34" charset="0"/>
            </a:endParaRPr>
          </a:p>
          <a:p>
            <a:pPr marL="291522" indent="-291522">
              <a:buFont typeface="Arial" charset="0"/>
              <a:buChar char="•"/>
            </a:pPr>
            <a:endParaRPr lang="en-US" sz="1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3</a:t>
            </a:fld>
            <a:endParaRPr lang="en-US"/>
          </a:p>
        </p:txBody>
      </p:sp>
    </p:spTree>
    <p:extLst>
      <p:ext uri="{BB962C8B-B14F-4D97-AF65-F5344CB8AC3E}">
        <p14:creationId xmlns:p14="http://schemas.microsoft.com/office/powerpoint/2010/main" val="13086670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Image link: http://bit.ly/2lSj7wz</a:t>
            </a:r>
          </a:p>
        </p:txBody>
      </p:sp>
      <p:sp>
        <p:nvSpPr>
          <p:cNvPr id="4" name="Slide Number Placeholder 3"/>
          <p:cNvSpPr>
            <a:spLocks noGrp="1"/>
          </p:cNvSpPr>
          <p:nvPr>
            <p:ph type="sldNum" sz="quarter" idx="5"/>
          </p:nvPr>
        </p:nvSpPr>
        <p:spPr/>
        <p:txBody>
          <a:bodyPr/>
          <a:lstStyle/>
          <a:p>
            <a:fld id="{A035E6FC-CCC7-F34C-83D9-78C7523946F2}" type="slidenum">
              <a:rPr lang="en-US" smtClean="0"/>
              <a:t>30</a:t>
            </a:fld>
            <a:endParaRPr lang="en-US"/>
          </a:p>
        </p:txBody>
      </p:sp>
    </p:spTree>
    <p:extLst>
      <p:ext uri="{BB962C8B-B14F-4D97-AF65-F5344CB8AC3E}">
        <p14:creationId xmlns:p14="http://schemas.microsoft.com/office/powerpoint/2010/main" val="32865392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35E6FC-CCC7-F34C-83D9-78C7523946F2}" type="slidenum">
              <a:rPr lang="en-US" smtClean="0"/>
              <a:t>31</a:t>
            </a:fld>
            <a:endParaRPr lang="en-US"/>
          </a:p>
        </p:txBody>
      </p:sp>
    </p:spTree>
    <p:extLst>
      <p:ext uri="{BB962C8B-B14F-4D97-AF65-F5344CB8AC3E}">
        <p14:creationId xmlns:p14="http://schemas.microsoft.com/office/powerpoint/2010/main" val="1197161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701993" y="4180722"/>
            <a:ext cx="5615940" cy="3961964"/>
          </a:xfrm>
        </p:spPr>
        <p:txBody>
          <a:bodyPr/>
          <a:lstStyle/>
          <a:p>
            <a:r>
              <a:rPr lang="en-US" sz="1400" dirty="0">
                <a:latin typeface="Arial" panose="020B0604020202020204" pitchFamily="34" charset="0"/>
                <a:cs typeface="Arial" panose="020B0604020202020204" pitchFamily="34" charset="0"/>
              </a:rPr>
              <a:t>Image: https://www.flickr.com/photos/kimmanleyort/2130314519/ by Kim Manley Ort / CC BY-NC-ND 2.0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Based on these initial findings, we’ve come up with the following recommendations. </a:t>
            </a: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32</a:t>
            </a:fld>
            <a:endParaRPr lang="en-US"/>
          </a:p>
        </p:txBody>
      </p:sp>
    </p:spTree>
    <p:extLst>
      <p:ext uri="{BB962C8B-B14F-4D97-AF65-F5344CB8AC3E}">
        <p14:creationId xmlns:p14="http://schemas.microsoft.com/office/powerpoint/2010/main" val="3280831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579438"/>
            <a:ext cx="5713413" cy="3213100"/>
          </a:xfrm>
        </p:spPr>
      </p:sp>
      <p:sp>
        <p:nvSpPr>
          <p:cNvPr id="3" name="Notes Placeholder 2"/>
          <p:cNvSpPr>
            <a:spLocks noGrp="1"/>
          </p:cNvSpPr>
          <p:nvPr>
            <p:ph type="body" idx="1"/>
          </p:nvPr>
        </p:nvSpPr>
        <p:spPr>
          <a:xfrm>
            <a:off x="632119" y="4139054"/>
            <a:ext cx="5615940" cy="3798055"/>
          </a:xfrm>
        </p:spPr>
        <p:txBody>
          <a:bodyPr/>
          <a:lstStyle/>
          <a:p>
            <a:pPr defTabSz="932871">
              <a:defRPr/>
            </a:pPr>
            <a:r>
              <a:rPr lang="en-US" sz="1400" dirty="0">
                <a:latin typeface="Arial" panose="020B0604020202020204" pitchFamily="34" charset="0"/>
                <a:cs typeface="Arial" panose="020B0604020202020204" pitchFamily="34" charset="0"/>
              </a:rPr>
              <a:t>Image: https://www.flickr.com/photos/ubarchives/4663516752/ by </a:t>
            </a:r>
            <a:r>
              <a:rPr lang="en-US" sz="1400" dirty="0" err="1">
                <a:latin typeface="Arial" panose="020B0604020202020204" pitchFamily="34" charset="0"/>
                <a:cs typeface="Arial" panose="020B0604020202020204" pitchFamily="34" charset="0"/>
              </a:rPr>
              <a:t>ubarchives</a:t>
            </a:r>
            <a:r>
              <a:rPr lang="en-US" sz="1400" dirty="0">
                <a:latin typeface="Arial" panose="020B0604020202020204" pitchFamily="34" charset="0"/>
                <a:cs typeface="Arial" panose="020B0604020202020204" pitchFamily="34" charset="0"/>
              </a:rPr>
              <a:t> / CC BY-NC-ND 2.0 </a:t>
            </a:r>
          </a:p>
        </p:txBody>
      </p:sp>
      <p:sp>
        <p:nvSpPr>
          <p:cNvPr id="4" name="Slide Number Placeholder 3"/>
          <p:cNvSpPr>
            <a:spLocks noGrp="1"/>
          </p:cNvSpPr>
          <p:nvPr>
            <p:ph type="sldNum" sz="quarter" idx="10"/>
          </p:nvPr>
        </p:nvSpPr>
        <p:spPr/>
        <p:txBody>
          <a:bodyPr/>
          <a:lstStyle/>
          <a:p>
            <a:fld id="{C6E2F7A5-D324-4A20-AC23-BFBDBC942490}" type="slidenum">
              <a:rPr lang="en-US" smtClean="0"/>
              <a:pPr/>
              <a:t>33</a:t>
            </a:fld>
            <a:endParaRPr lang="en-US"/>
          </a:p>
        </p:txBody>
      </p:sp>
    </p:spTree>
    <p:extLst>
      <p:ext uri="{BB962C8B-B14F-4D97-AF65-F5344CB8AC3E}">
        <p14:creationId xmlns:p14="http://schemas.microsoft.com/office/powerpoint/2010/main" val="20187426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641350"/>
            <a:ext cx="5583238" cy="3140075"/>
          </a:xfrm>
        </p:spPr>
      </p:sp>
      <p:sp>
        <p:nvSpPr>
          <p:cNvPr id="3" name="Notes Placeholder 2"/>
          <p:cNvSpPr>
            <a:spLocks noGrp="1"/>
          </p:cNvSpPr>
          <p:nvPr>
            <p:ph type="body" idx="1"/>
          </p:nvPr>
        </p:nvSpPr>
        <p:spPr>
          <a:xfrm>
            <a:off x="701993" y="4027939"/>
            <a:ext cx="5615940" cy="4114747"/>
          </a:xfrm>
        </p:spPr>
        <p:txBody>
          <a:bodyPr/>
          <a:lstStyle/>
          <a:p>
            <a:pPr defTabSz="932871">
              <a:defRPr/>
            </a:pPr>
            <a:r>
              <a:rPr lang="en-US" sz="1400" dirty="0">
                <a:latin typeface="Arial" panose="020B0604020202020204" pitchFamily="34" charset="0"/>
                <a:cs typeface="Arial" panose="020B0604020202020204" pitchFamily="34" charset="0"/>
              </a:rPr>
              <a:t>Slide 31: Image: https://www.flickr.com/photos/pagedooley/3887095398/ by Kevin Dooley / CC BY 2.0 </a:t>
            </a:r>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34</a:t>
            </a:fld>
            <a:endParaRPr lang="en-US"/>
          </a:p>
        </p:txBody>
      </p:sp>
    </p:spTree>
    <p:extLst>
      <p:ext uri="{BB962C8B-B14F-4D97-AF65-F5344CB8AC3E}">
        <p14:creationId xmlns:p14="http://schemas.microsoft.com/office/powerpoint/2010/main" val="9712525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538163"/>
            <a:ext cx="5581650" cy="3140075"/>
          </a:xfrm>
        </p:spPr>
      </p:sp>
      <p:sp>
        <p:nvSpPr>
          <p:cNvPr id="3" name="Notes Placeholder 2"/>
          <p:cNvSpPr>
            <a:spLocks noGrp="1"/>
          </p:cNvSpPr>
          <p:nvPr>
            <p:ph type="body" idx="1"/>
          </p:nvPr>
        </p:nvSpPr>
        <p:spPr>
          <a:xfrm>
            <a:off x="701993" y="3972381"/>
            <a:ext cx="5615940" cy="4170305"/>
          </a:xfrm>
        </p:spPr>
        <p:txBody>
          <a:bodyPr/>
          <a:lstStyle/>
          <a:p>
            <a:r>
              <a:rPr lang="en-US" sz="1400" dirty="0">
                <a:latin typeface="Arial" panose="020B0604020202020204" pitchFamily="34" charset="0"/>
                <a:cs typeface="Arial" panose="020B0604020202020204" pitchFamily="34" charset="0"/>
              </a:rPr>
              <a:t>Image: https://www.flickr.com/photos/edublogger/5119742141/ by Ewan McIntosh / CC BY-NC 2.0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Strategically align the student success goals and metrics with the Chancellors’/Presidents’ institutional priorities on student success.</a:t>
            </a: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35</a:t>
            </a:fld>
            <a:endParaRPr lang="en-US"/>
          </a:p>
        </p:txBody>
      </p:sp>
    </p:spTree>
    <p:extLst>
      <p:ext uri="{BB962C8B-B14F-4D97-AF65-F5344CB8AC3E}">
        <p14:creationId xmlns:p14="http://schemas.microsoft.com/office/powerpoint/2010/main" val="9380078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701993" y="4041829"/>
            <a:ext cx="5615940" cy="4100858"/>
          </a:xfrm>
        </p:spPr>
        <p:txBody>
          <a:bodyPr/>
          <a:lstStyle/>
          <a:p>
            <a:pPr defTabSz="932871">
              <a:defRPr/>
            </a:pPr>
            <a:r>
              <a:rPr lang="en-US" sz="1400" dirty="0">
                <a:latin typeface="Arial" panose="020B0604020202020204" pitchFamily="34" charset="0"/>
                <a:cs typeface="Arial" panose="020B0604020202020204" pitchFamily="34" charset="0"/>
              </a:rPr>
              <a:t>Image: https://www.flickr.com/photos/kimberlykv/4495272217/ by Kimberly </a:t>
            </a:r>
            <a:r>
              <a:rPr lang="en-US" sz="1400" dirty="0" err="1">
                <a:latin typeface="Arial" panose="020B0604020202020204" pitchFamily="34" charset="0"/>
                <a:cs typeface="Arial" panose="020B0604020202020204" pitchFamily="34" charset="0"/>
              </a:rPr>
              <a:t>Vardeman</a:t>
            </a:r>
            <a:r>
              <a:rPr lang="en-US" sz="1400" dirty="0">
                <a:latin typeface="Arial" panose="020B0604020202020204" pitchFamily="34" charset="0"/>
                <a:cs typeface="Arial" panose="020B0604020202020204" pitchFamily="34" charset="0"/>
              </a:rPr>
              <a:t> / CC BY 2.0 </a:t>
            </a:r>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36</a:t>
            </a:fld>
            <a:endParaRPr lang="en-US"/>
          </a:p>
        </p:txBody>
      </p:sp>
    </p:spTree>
    <p:extLst>
      <p:ext uri="{BB962C8B-B14F-4D97-AF65-F5344CB8AC3E}">
        <p14:creationId xmlns:p14="http://schemas.microsoft.com/office/powerpoint/2010/main" val="4553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701993" y="4027939"/>
            <a:ext cx="5615940" cy="4114747"/>
          </a:xfrm>
        </p:spPr>
        <p:txBody>
          <a:bodyPr/>
          <a:lstStyle/>
          <a:p>
            <a:pPr defTabSz="932871">
              <a:defRPr/>
            </a:pPr>
            <a:r>
              <a:rPr lang="en-US" sz="1400" dirty="0">
                <a:latin typeface="Arial" panose="020B0604020202020204" pitchFamily="34" charset="0"/>
                <a:cs typeface="Arial" panose="020B0604020202020204" pitchFamily="34" charset="0"/>
              </a:rPr>
              <a:t>Image: https://www.flickr.com/photos/goodimages/1448139556/ by Gianni / CC BY-NC-ND 2.0 </a:t>
            </a:r>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37</a:t>
            </a:fld>
            <a:endParaRPr lang="en-US"/>
          </a:p>
        </p:txBody>
      </p:sp>
    </p:spTree>
    <p:extLst>
      <p:ext uri="{BB962C8B-B14F-4D97-AF65-F5344CB8AC3E}">
        <p14:creationId xmlns:p14="http://schemas.microsoft.com/office/powerpoint/2010/main" val="8597496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701993" y="4097386"/>
            <a:ext cx="5783580" cy="4045300"/>
          </a:xfrm>
        </p:spPr>
        <p:txBody>
          <a:bodyPr/>
          <a:lstStyle/>
          <a:p>
            <a:pPr defTabSz="932871">
              <a:defRPr/>
            </a:pPr>
            <a:r>
              <a:rPr lang="en-US" sz="1400" dirty="0">
                <a:latin typeface="Arial" panose="020B0604020202020204" pitchFamily="34" charset="0"/>
                <a:cs typeface="Arial" panose="020B0604020202020204" pitchFamily="34" charset="0"/>
              </a:rPr>
              <a:t>Image: https://www.flickr.com/photos/skinnylawyer/6337956175/ by </a:t>
            </a:r>
            <a:r>
              <a:rPr lang="en-US" sz="1400" dirty="0" err="1">
                <a:latin typeface="Arial" panose="020B0604020202020204" pitchFamily="34" charset="0"/>
                <a:cs typeface="Arial" panose="020B0604020202020204" pitchFamily="34" charset="0"/>
              </a:rPr>
              <a:t>InSapphoWeTrust</a:t>
            </a:r>
            <a:r>
              <a:rPr lang="en-US" sz="1400" dirty="0">
                <a:latin typeface="Arial" panose="020B0604020202020204" pitchFamily="34" charset="0"/>
                <a:cs typeface="Arial" panose="020B0604020202020204" pitchFamily="34" charset="0"/>
              </a:rPr>
              <a:t> / CC BY-SA 2.0 </a:t>
            </a:r>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38</a:t>
            </a:fld>
            <a:endParaRPr lang="en-US"/>
          </a:p>
        </p:txBody>
      </p:sp>
    </p:spTree>
    <p:extLst>
      <p:ext uri="{BB962C8B-B14F-4D97-AF65-F5344CB8AC3E}">
        <p14:creationId xmlns:p14="http://schemas.microsoft.com/office/powerpoint/2010/main" val="15420543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11111"/>
                </a:solidFill>
                <a:effectLst/>
                <a:latin typeface="Arial" panose="020B0604020202020204" pitchFamily="34" charset="0"/>
                <a:cs typeface="Arial" panose="020B0604020202020204" pitchFamily="34" charset="0"/>
              </a:rPr>
              <a:t>Photo by </a:t>
            </a:r>
            <a:r>
              <a:rPr lang="en-US" b="0" i="0" dirty="0">
                <a:solidFill>
                  <a:srgbClr val="767676"/>
                </a:solidFill>
                <a:effectLst/>
                <a:latin typeface="Arial" panose="020B0604020202020204" pitchFamily="34" charset="0"/>
                <a:cs typeface="Arial" panose="020B0604020202020204" pitchFamily="34" charset="0"/>
                <a:hlinkClick r:id="rId3"/>
              </a:rPr>
              <a:t>K8</a:t>
            </a:r>
            <a:r>
              <a:rPr lang="en-US" b="0" i="0" dirty="0">
                <a:solidFill>
                  <a:srgbClr val="111111"/>
                </a:solidFill>
                <a:effectLst/>
                <a:latin typeface="Arial" panose="020B0604020202020204" pitchFamily="34" charset="0"/>
                <a:cs typeface="Arial" panose="020B0604020202020204" pitchFamily="34" charset="0"/>
              </a:rPr>
              <a:t> on </a:t>
            </a:r>
            <a:r>
              <a:rPr lang="en-US" b="0" i="0" dirty="0" err="1">
                <a:solidFill>
                  <a:srgbClr val="767676"/>
                </a:solidFill>
                <a:effectLst/>
                <a:latin typeface="Arial" panose="020B0604020202020204" pitchFamily="34" charset="0"/>
                <a:cs typeface="Arial" panose="020B0604020202020204" pitchFamily="34" charset="0"/>
                <a:hlinkClick r:id="rId4"/>
              </a:rPr>
              <a:t>Unsplash</a:t>
            </a:r>
            <a:endParaRPr lang="en-US" b="0" i="0" dirty="0">
              <a:solidFill>
                <a:srgbClr val="767676"/>
              </a:solidFill>
              <a:effectLst/>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https://unsplash.com/photos/KcwT1AxrzbQ</a:t>
            </a:r>
          </a:p>
        </p:txBody>
      </p:sp>
      <p:sp>
        <p:nvSpPr>
          <p:cNvPr id="4" name="Slide Number Placeholder 3"/>
          <p:cNvSpPr>
            <a:spLocks noGrp="1"/>
          </p:cNvSpPr>
          <p:nvPr>
            <p:ph type="sldNum" sz="quarter" idx="5"/>
          </p:nvPr>
        </p:nvSpPr>
        <p:spPr/>
        <p:txBody>
          <a:bodyPr/>
          <a:lstStyle/>
          <a:p>
            <a:fld id="{A035E6FC-CCC7-F34C-83D9-78C7523946F2}" type="slidenum">
              <a:rPr lang="en-US" smtClean="0"/>
              <a:t>39</a:t>
            </a:fld>
            <a:endParaRPr lang="en-US"/>
          </a:p>
        </p:txBody>
      </p:sp>
    </p:spTree>
    <p:extLst>
      <p:ext uri="{BB962C8B-B14F-4D97-AF65-F5344CB8AC3E}">
        <p14:creationId xmlns:p14="http://schemas.microsoft.com/office/powerpoint/2010/main" val="3063793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35E6FC-CCC7-F34C-83D9-78C7523946F2}" type="slidenum">
              <a:rPr lang="en-US" smtClean="0"/>
              <a:t>4</a:t>
            </a:fld>
            <a:endParaRPr lang="en-US"/>
          </a:p>
        </p:txBody>
      </p:sp>
    </p:spTree>
    <p:extLst>
      <p:ext uri="{BB962C8B-B14F-4D97-AF65-F5344CB8AC3E}">
        <p14:creationId xmlns:p14="http://schemas.microsoft.com/office/powerpoint/2010/main" val="2015193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896203" rtl="0" eaLnBrk="1" fontAlgn="base" latinLnBrk="0" hangingPunct="1">
              <a:lnSpc>
                <a:spcPct val="100000"/>
              </a:lnSpc>
              <a:spcBef>
                <a:spcPct val="30000"/>
              </a:spcBef>
              <a:spcAft>
                <a:spcPct val="0"/>
              </a:spcAft>
              <a:buClrTx/>
              <a:buSzTx/>
              <a:buFontTx/>
              <a:buNone/>
              <a:tabLst/>
              <a:defRPr/>
            </a:pPr>
            <a:r>
              <a:rPr lang="en-US" sz="1200" i="0" dirty="0">
                <a:latin typeface="Arial" pitchFamily="34" charset="0"/>
                <a:cs typeface="Arial" pitchFamily="34" charset="0"/>
              </a:rPr>
              <a:t>Image:</a:t>
            </a:r>
            <a:r>
              <a:rPr lang="en-US" sz="1200" i="0" baseline="0" dirty="0">
                <a:latin typeface="Arial" pitchFamily="34" charset="0"/>
                <a:cs typeface="Arial" pitchFamily="34" charset="0"/>
              </a:rPr>
              <a:t> </a:t>
            </a:r>
            <a:r>
              <a:rPr lang="en-US" sz="1200" dirty="0">
                <a:latin typeface="Arial" pitchFamily="34" charset="0"/>
                <a:cs typeface="Arial" pitchFamily="34" charset="0"/>
              </a:rPr>
              <a:t>https://www.flickr.com/photos/marcomagrini/698692268/</a:t>
            </a:r>
          </a:p>
          <a:p>
            <a:pPr marL="0" marR="0" indent="0" algn="l" defTabSz="896203" rtl="0" eaLnBrk="1" fontAlgn="base" latinLnBrk="0" hangingPunct="1">
              <a:lnSpc>
                <a:spcPct val="100000"/>
              </a:lnSpc>
              <a:spcBef>
                <a:spcPct val="30000"/>
              </a:spcBef>
              <a:spcAft>
                <a:spcPct val="0"/>
              </a:spcAft>
              <a:buClrTx/>
              <a:buSzTx/>
              <a:buFontTx/>
              <a:buNone/>
              <a:tabLst/>
              <a:defRPr/>
            </a:pPr>
            <a:endParaRPr lang="en-US" sz="1200" dirty="0">
              <a:latin typeface="Arial" pitchFamily="34" charset="0"/>
              <a:cs typeface="Arial" pitchFamily="34" charset="0"/>
            </a:endParaRPr>
          </a:p>
          <a:p>
            <a:pPr defTabSz="896203" fontAlgn="base">
              <a:spcBef>
                <a:spcPct val="30000"/>
              </a:spcBef>
              <a:spcAft>
                <a:spcPct val="0"/>
              </a:spcAft>
              <a:defRPr/>
            </a:pPr>
            <a:r>
              <a:rPr lang="en-US" sz="1200" dirty="0">
                <a:latin typeface="Arial" pitchFamily="34" charset="0"/>
                <a:cs typeface="Arial" pitchFamily="34" charset="0"/>
              </a:rPr>
              <a:t>Mathews, Brian. 2012. </a:t>
            </a:r>
            <a:r>
              <a:rPr lang="en-US" sz="1200" i="1" dirty="0">
                <a:latin typeface="Arial" pitchFamily="34" charset="0"/>
                <a:cs typeface="Arial" pitchFamily="34" charset="0"/>
              </a:rPr>
              <a:t>Think Like a Startup: A White Paper to Inspire Library Entrepreneurialism. </a:t>
            </a:r>
            <a:r>
              <a:rPr lang="en-US" sz="1200" dirty="0">
                <a:latin typeface="Arial" pitchFamily="34" charset="0"/>
                <a:cs typeface="Arial" pitchFamily="34" charset="0"/>
                <a:hlinkClick r:id="rId3"/>
              </a:rPr>
              <a:t>http://chronicle.com/blognetwork/theubiquitouslibrarian/2012/04/04/think-like-a-startup-a-white-paper/</a:t>
            </a:r>
            <a:r>
              <a:rPr lang="en-US" sz="1200" dirty="0">
                <a:latin typeface="Arial" pitchFamily="34" charset="0"/>
                <a:cs typeface="Arial" pitchFamily="34" charset="0"/>
              </a:rPr>
              <a:t>.</a:t>
            </a:r>
            <a:r>
              <a:rPr lang="en-US" sz="1200" i="1" dirty="0">
                <a:latin typeface="Arial" pitchFamily="34" charset="0"/>
                <a:cs typeface="Arial" pitchFamily="34" charset="0"/>
              </a:rPr>
              <a:t> </a:t>
            </a:r>
            <a:endParaRPr lang="en-US" sz="1200" dirty="0">
              <a:latin typeface="Arial" pitchFamily="34" charset="0"/>
              <a:cs typeface="Arial" pitchFamily="34" charset="0"/>
            </a:endParaRPr>
          </a:p>
          <a:p>
            <a:endParaRPr lang="en-US" dirty="0"/>
          </a:p>
        </p:txBody>
      </p:sp>
      <p:sp>
        <p:nvSpPr>
          <p:cNvPr id="4" name="Slide Number Placeholder 3"/>
          <p:cNvSpPr>
            <a:spLocks noGrp="1"/>
          </p:cNvSpPr>
          <p:nvPr>
            <p:ph type="sldNum" sz="quarter" idx="5"/>
          </p:nvPr>
        </p:nvSpPr>
        <p:spPr/>
        <p:txBody>
          <a:bodyPr/>
          <a:lstStyle/>
          <a:p>
            <a:fld id="{A035E6FC-CCC7-F34C-83D9-78C7523946F2}" type="slidenum">
              <a:rPr lang="en-US" smtClean="0"/>
              <a:t>40</a:t>
            </a:fld>
            <a:endParaRPr lang="en-US"/>
          </a:p>
        </p:txBody>
      </p:sp>
    </p:spTree>
    <p:extLst>
      <p:ext uri="{BB962C8B-B14F-4D97-AF65-F5344CB8AC3E}">
        <p14:creationId xmlns:p14="http://schemas.microsoft.com/office/powerpoint/2010/main" val="16294441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Image: https://www.flickr.com/photos/noarau/5540659743/ by Thomas </a:t>
            </a:r>
            <a:r>
              <a:rPr lang="en-US" sz="1400" dirty="0" err="1">
                <a:latin typeface="Arial" panose="020B0604020202020204" pitchFamily="34" charset="0"/>
                <a:cs typeface="Arial" panose="020B0604020202020204" pitchFamily="34" charset="0"/>
              </a:rPr>
              <a:t>Rusling</a:t>
            </a:r>
            <a:r>
              <a:rPr lang="en-US" sz="1400" dirty="0">
                <a:latin typeface="Arial" panose="020B0604020202020204" pitchFamily="34" charset="0"/>
                <a:cs typeface="Arial" panose="020B0604020202020204" pitchFamily="34" charset="0"/>
              </a:rPr>
              <a:t> / CC BY-NC-ND 2.0 </a:t>
            </a:r>
          </a:p>
        </p:txBody>
      </p:sp>
      <p:sp>
        <p:nvSpPr>
          <p:cNvPr id="4" name="Slide Number Placeholder 3"/>
          <p:cNvSpPr>
            <a:spLocks noGrp="1"/>
          </p:cNvSpPr>
          <p:nvPr>
            <p:ph type="sldNum" sz="quarter" idx="10"/>
          </p:nvPr>
        </p:nvSpPr>
        <p:spPr/>
        <p:txBody>
          <a:bodyPr/>
          <a:lstStyle/>
          <a:p>
            <a:fld id="{A035E6FC-CCC7-F34C-83D9-78C7523946F2}" type="slidenum">
              <a:rPr lang="en-US" smtClean="0"/>
              <a:t>41</a:t>
            </a:fld>
            <a:endParaRPr lang="en-US"/>
          </a:p>
        </p:txBody>
      </p:sp>
    </p:spTree>
    <p:extLst>
      <p:ext uri="{BB962C8B-B14F-4D97-AF65-F5344CB8AC3E}">
        <p14:creationId xmlns:p14="http://schemas.microsoft.com/office/powerpoint/2010/main" val="3641182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35E6FC-CCC7-F34C-83D9-78C7523946F2}" type="slidenum">
              <a:rPr lang="en-US" smtClean="0"/>
              <a:t>5</a:t>
            </a:fld>
            <a:endParaRPr lang="en-US"/>
          </a:p>
        </p:txBody>
      </p:sp>
    </p:spTree>
    <p:extLst>
      <p:ext uri="{BB962C8B-B14F-4D97-AF65-F5344CB8AC3E}">
        <p14:creationId xmlns:p14="http://schemas.microsoft.com/office/powerpoint/2010/main" val="1349657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6</a:t>
            </a:fld>
            <a:endParaRPr lang="en-US"/>
          </a:p>
        </p:txBody>
      </p:sp>
    </p:spTree>
    <p:extLst>
      <p:ext uri="{BB962C8B-B14F-4D97-AF65-F5344CB8AC3E}">
        <p14:creationId xmlns:p14="http://schemas.microsoft.com/office/powerpoint/2010/main" val="1052999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25" y="533400"/>
            <a:ext cx="5724525" cy="3219450"/>
          </a:xfrm>
        </p:spPr>
      </p:sp>
      <p:sp>
        <p:nvSpPr>
          <p:cNvPr id="3" name="Notes Placeholder 2"/>
          <p:cNvSpPr>
            <a:spLocks noGrp="1"/>
          </p:cNvSpPr>
          <p:nvPr>
            <p:ph type="body" idx="1"/>
          </p:nvPr>
        </p:nvSpPr>
        <p:spPr>
          <a:xfrm>
            <a:off x="239504" y="3982784"/>
            <a:ext cx="6609937" cy="5092710"/>
          </a:xfrm>
        </p:spPr>
        <p:txBody>
          <a:bodyPr/>
          <a:lstStyle/>
          <a:p>
            <a:pPr defTabSz="932871">
              <a:defRPr/>
            </a:pPr>
            <a:r>
              <a:rPr lang="en-US" sz="1400" dirty="0">
                <a:latin typeface="Arial" panose="020B0604020202020204" pitchFamily="34" charset="0"/>
                <a:cs typeface="Arial" panose="020B0604020202020204" pitchFamily="34" charset="0"/>
              </a:rPr>
              <a:t>This slide depicts three data sources:</a:t>
            </a:r>
          </a:p>
          <a:p>
            <a:pPr marL="233218" indent="-233218" defTabSz="932871">
              <a:buFont typeface="+mj-lt"/>
              <a:buAutoNum type="arabicPeriod"/>
              <a:defRPr/>
            </a:pPr>
            <a:r>
              <a:rPr lang="en-US" sz="1400" dirty="0">
                <a:latin typeface="Arial" panose="020B0604020202020204" pitchFamily="34" charset="0"/>
                <a:cs typeface="Arial" panose="020B0604020202020204" pitchFamily="34" charset="0"/>
              </a:rPr>
              <a:t>Selected literature on student learning and success identified in the RFP and documents found in LIS and higher education databases</a:t>
            </a:r>
          </a:p>
          <a:p>
            <a:pPr marL="233218" indent="-233218" defTabSz="932871">
              <a:buFont typeface="+mj-lt"/>
              <a:buAutoNum type="arabicPeriod"/>
              <a:defRPr/>
            </a:pPr>
            <a:r>
              <a:rPr lang="en-US" sz="1400" dirty="0">
                <a:latin typeface="Arial" panose="020B0604020202020204" pitchFamily="34" charset="0"/>
                <a:cs typeface="Arial" panose="020B0604020202020204" pitchFamily="34" charset="0"/>
              </a:rPr>
              <a:t>Focus group with Advisory Group Members</a:t>
            </a:r>
          </a:p>
          <a:p>
            <a:pPr marL="699653" lvl="1" indent="-233218" defTabSz="932871">
              <a:buFont typeface="+mj-lt"/>
              <a:buAutoNum type="arabicPeriod"/>
              <a:defRPr/>
            </a:pPr>
            <a:r>
              <a:rPr lang="en-US" sz="1400" dirty="0">
                <a:latin typeface="Arial" panose="020B0604020202020204" pitchFamily="34" charset="0"/>
                <a:cs typeface="Arial" panose="020B0604020202020204" pitchFamily="34" charset="0"/>
              </a:rPr>
              <a:t>Consist of library administrators from a variety of community colleges, 4-year colleges and universities around the country</a:t>
            </a:r>
          </a:p>
          <a:p>
            <a:pPr marL="1166089" lvl="2" indent="-233218" defTabSz="932871">
              <a:buFont typeface="+mj-lt"/>
              <a:buAutoNum type="arabicPeriod"/>
              <a:defRPr/>
            </a:pPr>
            <a:r>
              <a:rPr lang="en-US" sz="1400" dirty="0">
                <a:latin typeface="Arial" panose="020B0604020202020204" pitchFamily="34" charset="0"/>
                <a:cs typeface="Arial" panose="020B0604020202020204" pitchFamily="34" charset="0"/>
              </a:rPr>
              <a:t>Members provide us feedback throughout the process and put us in touch with provosts or similarly high-level academic administrators in their institutions</a:t>
            </a:r>
          </a:p>
          <a:p>
            <a:pPr marL="233218" indent="-233218" defTabSz="932871">
              <a:buFont typeface="+mj-lt"/>
              <a:buAutoNum type="arabicPeriod"/>
              <a:defRPr/>
            </a:pPr>
            <a:r>
              <a:rPr lang="en-US" sz="1400" dirty="0">
                <a:latin typeface="Arial" panose="020B0604020202020204" pitchFamily="34" charset="0"/>
                <a:cs typeface="Arial" panose="020B0604020202020204" pitchFamily="34" charset="0"/>
              </a:rPr>
              <a:t>Individual, semi-structured interviews with provosts from each Advisory Group member’s institution</a:t>
            </a:r>
          </a:p>
          <a:p>
            <a:pPr marL="233218" indent="-233218" defTabSz="932871">
              <a:buFont typeface="+mj-lt"/>
              <a:buAutoNum type="arabicPeriod"/>
              <a:defRPr/>
            </a:pPr>
            <a:endParaRPr lang="en-US" sz="1400" dirty="0">
              <a:latin typeface="Arial" panose="020B0604020202020204" pitchFamily="34" charset="0"/>
              <a:cs typeface="Arial" panose="020B0604020202020204" pitchFamily="34" charset="0"/>
            </a:endParaRPr>
          </a:p>
          <a:p>
            <a:pPr marL="174913" indent="-174913" defTabSz="932871">
              <a:buFont typeface="Arial" charset="0"/>
              <a:buChar char="•"/>
              <a:defRPr/>
            </a:pPr>
            <a:r>
              <a:rPr lang="en-US" sz="1400" dirty="0">
                <a:latin typeface="Arial" panose="020B0604020202020204" pitchFamily="34" charset="0"/>
                <a:cs typeface="Arial" panose="020B0604020202020204" pitchFamily="34" charset="0"/>
              </a:rPr>
              <a:t>Process of data collection is iterative, with findings from each source informing the other</a:t>
            </a:r>
          </a:p>
          <a:p>
            <a:pPr marL="641349" lvl="1" indent="-174913" defTabSz="932871">
              <a:buFont typeface="Arial" charset="0"/>
              <a:buChar char="•"/>
              <a:defRPr/>
            </a:pPr>
            <a:r>
              <a:rPr lang="en-US" sz="1400" dirty="0">
                <a:latin typeface="Arial" panose="020B0604020202020204" pitchFamily="34" charset="0"/>
                <a:cs typeface="Arial" panose="020B0604020202020204" pitchFamily="34" charset="0"/>
              </a:rPr>
              <a:t>E.g., focus group and provost interview protocol was based on the themes that we identified in the initial database searches</a:t>
            </a:r>
          </a:p>
        </p:txBody>
      </p:sp>
      <p:sp>
        <p:nvSpPr>
          <p:cNvPr id="4" name="Slide Number Placeholder 3"/>
          <p:cNvSpPr>
            <a:spLocks noGrp="1"/>
          </p:cNvSpPr>
          <p:nvPr>
            <p:ph type="sldNum" sz="quarter" idx="10"/>
          </p:nvPr>
        </p:nvSpPr>
        <p:spPr/>
        <p:txBody>
          <a:bodyPr/>
          <a:lstStyle/>
          <a:p>
            <a:fld id="{C6E2F7A5-D324-4A20-AC23-BFBDBC942490}" type="slidenum">
              <a:rPr lang="en-US" smtClean="0"/>
              <a:pPr/>
              <a:t>7</a:t>
            </a:fld>
            <a:endParaRPr lang="en-US"/>
          </a:p>
        </p:txBody>
      </p:sp>
    </p:spTree>
    <p:extLst>
      <p:ext uri="{BB962C8B-B14F-4D97-AF65-F5344CB8AC3E}">
        <p14:creationId xmlns:p14="http://schemas.microsoft.com/office/powerpoint/2010/main" val="2011483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68313"/>
            <a:ext cx="5584825" cy="3141662"/>
          </a:xfrm>
        </p:spPr>
      </p:sp>
      <p:sp>
        <p:nvSpPr>
          <p:cNvPr id="3" name="Notes Placeholder 2"/>
          <p:cNvSpPr>
            <a:spLocks noGrp="1"/>
          </p:cNvSpPr>
          <p:nvPr>
            <p:ph type="body" idx="1"/>
          </p:nvPr>
        </p:nvSpPr>
        <p:spPr>
          <a:xfrm>
            <a:off x="320911" y="4014049"/>
            <a:ext cx="5997022" cy="5096896"/>
          </a:xfrm>
        </p:spPr>
        <p:txBody>
          <a:bodyPr/>
          <a:lstStyle/>
          <a:p>
            <a:r>
              <a:rPr lang="en-US" sz="1400" dirty="0">
                <a:latin typeface="Arial" panose="020B0604020202020204" pitchFamily="34" charset="0"/>
                <a:cs typeface="Arial" panose="020B0604020202020204" pitchFamily="34" charset="0"/>
              </a:rPr>
              <a:t>Image: http://bit.ly/2m8AV9n (https://www.flickr.com/photos/leyeti/5220948222/) by Anthony </a:t>
            </a:r>
            <a:r>
              <a:rPr lang="en-US" sz="1400" dirty="0" err="1">
                <a:latin typeface="Arial" panose="020B0604020202020204" pitchFamily="34" charset="0"/>
                <a:cs typeface="Arial" panose="020B0604020202020204" pitchFamily="34" charset="0"/>
              </a:rPr>
              <a:t>Jauneaud</a:t>
            </a:r>
            <a:r>
              <a:rPr lang="en-US" sz="1400" dirty="0">
                <a:latin typeface="Arial" panose="020B0604020202020204" pitchFamily="34" charset="0"/>
                <a:cs typeface="Arial" panose="020B0604020202020204" pitchFamily="34" charset="0"/>
              </a:rPr>
              <a:t> / CC BY-NC 2.0 </a:t>
            </a:r>
          </a:p>
          <a:p>
            <a:endParaRPr lang="en-US" sz="1400" dirty="0">
              <a:latin typeface="Arial" panose="020B0604020202020204" pitchFamily="34" charset="0"/>
              <a:cs typeface="Arial" panose="020B0604020202020204" pitchFamily="34" charset="0"/>
            </a:endParaRPr>
          </a:p>
          <a:p>
            <a:pPr marL="0" lvl="1" defTabSz="932871">
              <a:defRPr/>
            </a:pPr>
            <a:r>
              <a:rPr lang="en-US" sz="1400" dirty="0">
                <a:latin typeface="Arial" panose="020B0604020202020204" pitchFamily="34" charset="0"/>
                <a:cs typeface="Arial" panose="020B0604020202020204" pitchFamily="34" charset="0"/>
              </a:rPr>
              <a:t>Selection criteria are: 1) indexed by LIS and/or higher education databases or identified by the project team or ACRL (e.g., ACRL </a:t>
            </a:r>
            <a:r>
              <a:rPr lang="en-US" sz="1400" i="1" dirty="0">
                <a:latin typeface="Arial" panose="020B0604020202020204" pitchFamily="34" charset="0"/>
                <a:cs typeface="Arial" panose="020B0604020202020204" pitchFamily="34" charset="0"/>
              </a:rPr>
              <a:t>Assessment in Action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AiA</a:t>
            </a:r>
            <a:r>
              <a:rPr lang="en-US" sz="1400" dirty="0">
                <a:latin typeface="Arial" panose="020B0604020202020204" pitchFamily="34" charset="0"/>
                <a:cs typeface="Arial" panose="020B0604020202020204" pitchFamily="34" charset="0"/>
              </a:rPr>
              <a:t>)</a:t>
            </a:r>
            <a:r>
              <a:rPr lang="en-US" sz="1400" i="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studies, Ithaka S+R surveys, see </a:t>
            </a:r>
            <a:r>
              <a:rPr lang="en-US" sz="1400" i="1" dirty="0">
                <a:latin typeface="Arial" panose="020B0604020202020204" pitchFamily="34" charset="0"/>
                <a:cs typeface="Arial" panose="020B0604020202020204" pitchFamily="34" charset="0"/>
              </a:rPr>
              <a:t>Relevant ACRL Documents</a:t>
            </a:r>
            <a:r>
              <a:rPr lang="en-US" sz="1400" dirty="0">
                <a:latin typeface="Arial" panose="020B0604020202020204" pitchFamily="34" charset="0"/>
                <a:cs typeface="Arial" panose="020B0604020202020204" pitchFamily="34" charset="0"/>
              </a:rPr>
              <a:t> section), 2) published between 2010-2016, 3) contained themes identified in the 2010 </a:t>
            </a:r>
            <a:r>
              <a:rPr lang="en-US" sz="1400" i="1" dirty="0">
                <a:latin typeface="Arial" panose="020B0604020202020204" pitchFamily="34" charset="0"/>
                <a:cs typeface="Arial" panose="020B0604020202020204" pitchFamily="34" charset="0"/>
              </a:rPr>
              <a:t>VAL Report</a:t>
            </a:r>
            <a:r>
              <a:rPr lang="en-US" sz="1400" dirty="0">
                <a:latin typeface="Arial" panose="020B0604020202020204" pitchFamily="34" charset="0"/>
                <a:cs typeface="Arial" panose="020B0604020202020204" pitchFamily="34" charset="0"/>
              </a:rPr>
              <a:t>, and 4) published in the US, except for studies outside the US deemed relevant by the project team </a:t>
            </a:r>
          </a:p>
          <a:p>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Association of College and Research Libraries. (2010). </a:t>
            </a:r>
            <a:r>
              <a:rPr lang="en-US" sz="1400" i="1" dirty="0">
                <a:latin typeface="Arial" panose="020B0604020202020204" pitchFamily="34" charset="0"/>
                <a:cs typeface="Arial" panose="020B0604020202020204" pitchFamily="34" charset="0"/>
              </a:rPr>
              <a:t>Value of Academic Libraries: A Comprehensive Research Review and Report,</a:t>
            </a:r>
            <a:r>
              <a:rPr lang="en-US" sz="1400" dirty="0">
                <a:latin typeface="Arial" panose="020B0604020202020204" pitchFamily="34" charset="0"/>
                <a:cs typeface="Arial" panose="020B0604020202020204" pitchFamily="34" charset="0"/>
              </a:rPr>
              <a:t> researched by Megan Oakleaf. Chicago, IL: Association of College and Research Libraries. Retrieved from: </a:t>
            </a:r>
            <a:r>
              <a:rPr lang="en-US" sz="1400" u="sng" dirty="0">
                <a:latin typeface="Arial" panose="020B0604020202020204" pitchFamily="34" charset="0"/>
                <a:cs typeface="Arial" panose="020B0604020202020204" pitchFamily="34" charset="0"/>
                <a:hlinkClick r:id="rId3"/>
              </a:rPr>
              <a:t>http://www.ala.org/acrl/sites/ala.org.acrl/files/content/issues/value/val_report.pdf</a:t>
            </a:r>
            <a:endParaRPr lang="en-US" sz="1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8</a:t>
            </a:fld>
            <a:endParaRPr lang="en-US"/>
          </a:p>
        </p:txBody>
      </p:sp>
    </p:spTree>
    <p:extLst>
      <p:ext uri="{BB962C8B-B14F-4D97-AF65-F5344CB8AC3E}">
        <p14:creationId xmlns:p14="http://schemas.microsoft.com/office/powerpoint/2010/main" val="239798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9475" y="398463"/>
            <a:ext cx="5391150" cy="3032125"/>
          </a:xfrm>
        </p:spPr>
      </p:sp>
      <p:sp>
        <p:nvSpPr>
          <p:cNvPr id="3" name="Notes Placeholder 2"/>
          <p:cNvSpPr>
            <a:spLocks noGrp="1"/>
          </p:cNvSpPr>
          <p:nvPr>
            <p:ph type="body" idx="1"/>
          </p:nvPr>
        </p:nvSpPr>
        <p:spPr>
          <a:xfrm>
            <a:off x="313833" y="3725839"/>
            <a:ext cx="6525581" cy="5420556"/>
          </a:xfrm>
        </p:spPr>
        <p:txBody>
          <a:bodyPr/>
          <a:lstStyle/>
          <a:p>
            <a:pPr defTabSz="932871">
              <a:defRPr/>
            </a:pPr>
            <a:r>
              <a:rPr lang="en-US" sz="1400">
                <a:latin typeface="Arial" panose="020B0604020202020204" pitchFamily="34" charset="0"/>
                <a:cs typeface="Arial" panose="020B0604020202020204" pitchFamily="34" charset="0"/>
              </a:rPr>
              <a:t>Here’s a word cloud of the themes by frequency of documents they were present in. The larger the word, the more documents that included the theme. </a:t>
            </a:r>
          </a:p>
          <a:p>
            <a:pPr defTabSz="932871">
              <a:defRPr/>
            </a:pPr>
            <a:endParaRPr lang="en-US" sz="1400">
              <a:latin typeface="Arial" panose="020B0604020202020204" pitchFamily="34" charset="0"/>
              <a:cs typeface="Arial" panose="020B0604020202020204" pitchFamily="34" charset="0"/>
            </a:endParaRPr>
          </a:p>
          <a:p>
            <a:pPr defTabSz="932871">
              <a:defRPr/>
            </a:pPr>
            <a:r>
              <a:rPr lang="en-US" sz="1400">
                <a:latin typeface="Arial" panose="020B0604020202020204" pitchFamily="34" charset="0"/>
                <a:cs typeface="Arial" panose="020B0604020202020204" pitchFamily="34" charset="0"/>
              </a:rPr>
              <a:t>To reiterate:</a:t>
            </a:r>
          </a:p>
          <a:p>
            <a:pPr marL="291522" indent="-291522" defTabSz="932871">
              <a:buFont typeface="Arial" charset="0"/>
              <a:buChar char="•"/>
              <a:defRPr/>
            </a:pPr>
            <a:r>
              <a:rPr lang="en-US" sz="1400">
                <a:latin typeface="Arial" panose="020B0604020202020204" pitchFamily="34" charset="0"/>
                <a:cs typeface="Arial" panose="020B0604020202020204" pitchFamily="34" charset="0"/>
              </a:rPr>
              <a:t>The selection criteria for LIS and higher education documents reviewed are: 1) indexed by LIS and/or higher education databases or identified by the project team or ACRL (e.g., ACRL </a:t>
            </a:r>
            <a:r>
              <a:rPr lang="en-US" sz="1400" i="1">
                <a:latin typeface="Arial" panose="020B0604020202020204" pitchFamily="34" charset="0"/>
                <a:cs typeface="Arial" panose="020B0604020202020204" pitchFamily="34" charset="0"/>
              </a:rPr>
              <a:t>Assessment in Action</a:t>
            </a:r>
            <a:r>
              <a:rPr lang="en-US" sz="1400">
                <a:latin typeface="Arial" panose="020B0604020202020204" pitchFamily="34" charset="0"/>
                <a:cs typeface="Arial" panose="020B0604020202020204" pitchFamily="34" charset="0"/>
              </a:rPr>
              <a:t> (</a:t>
            </a:r>
            <a:r>
              <a:rPr lang="en-US" sz="1400" err="1">
                <a:latin typeface="Arial" panose="020B0604020202020204" pitchFamily="34" charset="0"/>
                <a:cs typeface="Arial" panose="020B0604020202020204" pitchFamily="34" charset="0"/>
              </a:rPr>
              <a:t>AiA</a:t>
            </a:r>
            <a:r>
              <a:rPr lang="en-US" sz="1400">
                <a:latin typeface="Arial" panose="020B0604020202020204" pitchFamily="34" charset="0"/>
                <a:cs typeface="Arial" panose="020B0604020202020204" pitchFamily="34" charset="0"/>
              </a:rPr>
              <a:t>)</a:t>
            </a:r>
            <a:r>
              <a:rPr lang="en-US" sz="1400" i="1">
                <a:latin typeface="Arial" panose="020B0604020202020204" pitchFamily="34" charset="0"/>
                <a:cs typeface="Arial" panose="020B0604020202020204" pitchFamily="34" charset="0"/>
              </a:rPr>
              <a:t> </a:t>
            </a:r>
            <a:r>
              <a:rPr lang="en-US" sz="1400">
                <a:latin typeface="Arial" panose="020B0604020202020204" pitchFamily="34" charset="0"/>
                <a:cs typeface="Arial" panose="020B0604020202020204" pitchFamily="34" charset="0"/>
              </a:rPr>
              <a:t>studies, </a:t>
            </a:r>
            <a:r>
              <a:rPr lang="en-US" sz="1400" err="1">
                <a:latin typeface="Arial" panose="020B0604020202020204" pitchFamily="34" charset="0"/>
                <a:cs typeface="Arial" panose="020B0604020202020204" pitchFamily="34" charset="0"/>
              </a:rPr>
              <a:t>Ithaka</a:t>
            </a:r>
            <a:r>
              <a:rPr lang="en-US" sz="1400">
                <a:latin typeface="Arial" panose="020B0604020202020204" pitchFamily="34" charset="0"/>
                <a:cs typeface="Arial" panose="020B0604020202020204" pitchFamily="34" charset="0"/>
              </a:rPr>
              <a:t> S+R surveys, see </a:t>
            </a:r>
            <a:r>
              <a:rPr lang="en-US" sz="1400" i="1">
                <a:latin typeface="Arial" panose="020B0604020202020204" pitchFamily="34" charset="0"/>
                <a:cs typeface="Arial" panose="020B0604020202020204" pitchFamily="34" charset="0"/>
              </a:rPr>
              <a:t>Relevant ACRL Documents</a:t>
            </a:r>
            <a:r>
              <a:rPr lang="en-US" sz="1400">
                <a:latin typeface="Arial" panose="020B0604020202020204" pitchFamily="34" charset="0"/>
                <a:cs typeface="Arial" panose="020B0604020202020204" pitchFamily="34" charset="0"/>
              </a:rPr>
              <a:t> section), 2) published between 2010-2016, 3) contained themes identified in the 2010 </a:t>
            </a:r>
            <a:r>
              <a:rPr lang="en-US" sz="1400" i="1">
                <a:latin typeface="Arial" panose="020B0604020202020204" pitchFamily="34" charset="0"/>
                <a:cs typeface="Arial" panose="020B0604020202020204" pitchFamily="34" charset="0"/>
              </a:rPr>
              <a:t>VAL Report</a:t>
            </a:r>
            <a:r>
              <a:rPr lang="en-US" sz="1400">
                <a:latin typeface="Arial" panose="020B0604020202020204" pitchFamily="34" charset="0"/>
                <a:cs typeface="Arial" panose="020B0604020202020204" pitchFamily="34" charset="0"/>
              </a:rPr>
              <a:t>, and 4) published in the US, except for studies outside the US deemed relevant by the project team </a:t>
            </a: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Selected higher education databases were: </a:t>
            </a:r>
          </a:p>
          <a:p>
            <a:pPr marL="174913" indent="-174913">
              <a:buFont typeface="Arial" charset="0"/>
              <a:buChar char="•"/>
            </a:pPr>
            <a:r>
              <a:rPr lang="en-US" sz="1400">
                <a:latin typeface="Arial" panose="020B0604020202020204" pitchFamily="34" charset="0"/>
                <a:cs typeface="Arial" panose="020B0604020202020204" pitchFamily="34" charset="0"/>
              </a:rPr>
              <a:t>Academic Search Premier</a:t>
            </a:r>
          </a:p>
          <a:p>
            <a:pPr marL="174913" indent="-174913">
              <a:buFont typeface="Arial" charset="0"/>
              <a:buChar char="•"/>
            </a:pPr>
            <a:r>
              <a:rPr lang="en-US" sz="1400">
                <a:latin typeface="Arial" panose="020B0604020202020204" pitchFamily="34" charset="0"/>
                <a:cs typeface="Arial" panose="020B0604020202020204" pitchFamily="34" charset="0"/>
              </a:rPr>
              <a:t>Education Resources Information Center (ERIC)</a:t>
            </a:r>
          </a:p>
          <a:p>
            <a:pPr marL="174913" indent="-174913">
              <a:buFont typeface="Arial" charset="0"/>
              <a:buChar char="•"/>
            </a:pPr>
            <a:r>
              <a:rPr lang="en-US" sz="1400">
                <a:latin typeface="Arial" panose="020B0604020202020204" pitchFamily="34" charset="0"/>
                <a:cs typeface="Arial" panose="020B0604020202020204" pitchFamily="34" charset="0"/>
              </a:rPr>
              <a:t>ProQuest Education Journals, and Teacher Reference Center</a:t>
            </a: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Selected LIS databases were: </a:t>
            </a:r>
          </a:p>
          <a:p>
            <a:pPr marL="174913" indent="-174913">
              <a:buFont typeface="Arial" charset="0"/>
              <a:buChar char="•"/>
            </a:pPr>
            <a:r>
              <a:rPr lang="en-US" sz="1400">
                <a:latin typeface="Arial" panose="020B0604020202020204" pitchFamily="34" charset="0"/>
                <a:cs typeface="Arial" panose="020B0604020202020204" pitchFamily="34" charset="0"/>
              </a:rPr>
              <a:t>Library and Information Science Abstracts (LISA) </a:t>
            </a:r>
          </a:p>
          <a:p>
            <a:pPr marL="174913" indent="-174913">
              <a:buFont typeface="Arial" charset="0"/>
              <a:buChar char="•"/>
            </a:pPr>
            <a:r>
              <a:rPr lang="en-US" sz="1400">
                <a:latin typeface="Arial" panose="020B0604020202020204" pitchFamily="34" charset="0"/>
                <a:cs typeface="Arial" panose="020B0604020202020204" pitchFamily="34" charset="0"/>
              </a:rPr>
              <a:t>Library Literature &amp; Information Science Full Text (H.W. Wilson)</a:t>
            </a:r>
          </a:p>
          <a:p>
            <a:pPr marL="174913" indent="-174913">
              <a:buFont typeface="Arial" charset="0"/>
              <a:buChar char="•"/>
            </a:pPr>
            <a:r>
              <a:rPr lang="en-US" sz="1400">
                <a:latin typeface="Arial" panose="020B0604020202020204" pitchFamily="34" charset="0"/>
                <a:cs typeface="Arial" panose="020B0604020202020204" pitchFamily="34" charset="0"/>
              </a:rPr>
              <a:t>Library, Information Science &amp; Technology Abstracts (LISTA)</a:t>
            </a:r>
          </a:p>
          <a:p>
            <a:pPr marL="174913" indent="-174913">
              <a:buFont typeface="Arial" charset="0"/>
              <a:buChar char="•"/>
            </a:pPr>
            <a:endParaRPr lang="en-US" sz="1400">
              <a:latin typeface="Arial" panose="020B0604020202020204" pitchFamily="34" charset="0"/>
              <a:cs typeface="Arial" panose="020B0604020202020204" pitchFamily="34" charset="0"/>
            </a:endParaRPr>
          </a:p>
          <a:p>
            <a:pPr marL="174913" indent="-174913" defTabSz="932871">
              <a:defRPr/>
            </a:pPr>
            <a:endParaRPr lang="en-US" sz="14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8393017-9BFC-405D-BCDD-0003CF6922FF}" type="slidenum">
              <a:rPr lang="en-US" smtClean="0"/>
              <a:pPr/>
              <a:t>9</a:t>
            </a:fld>
            <a:endParaRPr lang="en-US"/>
          </a:p>
        </p:txBody>
      </p:sp>
    </p:spTree>
    <p:extLst>
      <p:ext uri="{BB962C8B-B14F-4D97-AF65-F5344CB8AC3E}">
        <p14:creationId xmlns:p14="http://schemas.microsoft.com/office/powerpoint/2010/main" val="1745618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emf"/><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jpeg"/><Relationship Id="rId5" Type="http://schemas.microsoft.com/office/2007/relationships/hdphoto" Target="../media/hdphoto2.wdp"/><Relationship Id="rId4" Type="http://schemas.openxmlformats.org/officeDocument/2006/relationships/image" Target="../media/image6.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13" descr="ppt-because-pattern.psd">
            <a:extLst>
              <a:ext uri="{FF2B5EF4-FFF2-40B4-BE49-F238E27FC236}">
                <a16:creationId xmlns:a16="http://schemas.microsoft.com/office/drawing/2014/main" id="{953C55B5-29B5-5A48-BA05-8E2FF514DFA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9847"/>
          <a:stretch/>
        </p:blipFill>
        <p:spPr>
          <a:xfrm>
            <a:off x="3190874" y="-5145"/>
            <a:ext cx="5953127" cy="1065209"/>
          </a:xfrm>
          <a:prstGeom prst="rect">
            <a:avLst/>
          </a:prstGeom>
        </p:spPr>
      </p:pic>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548640" tIns="274320" rIns="457200" bIns="365760">
            <a:normAutofit/>
          </a:bodyPr>
          <a:lstStyle>
            <a:lvl1pPr marL="0" indent="0" algn="l">
              <a:spcBef>
                <a:spcPts val="0"/>
              </a:spcBef>
              <a:buNone/>
              <a:defRPr sz="4400" b="1" baseline="0">
                <a:ln w="0" cmpd="sng">
                  <a:noFill/>
                </a:ln>
                <a:solidFill>
                  <a:schemeClr val="accent2"/>
                </a:solidFill>
              </a:defRPr>
            </a:lvl1pPr>
          </a:lstStyle>
          <a:p>
            <a:pPr lvl="0"/>
            <a:r>
              <a:rPr lang="en-US"/>
              <a:t>Place title here</a:t>
            </a:r>
          </a:p>
        </p:txBody>
      </p:sp>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20" name="Picture 19">
            <a:extLst>
              <a:ext uri="{FF2B5EF4-FFF2-40B4-BE49-F238E27FC236}">
                <a16:creationId xmlns:a16="http://schemas.microsoft.com/office/drawing/2014/main" id="{1A6E15E6-4C8C-BD4B-9703-76702DB86E66}"/>
              </a:ext>
            </a:extLst>
          </p:cNvPr>
          <p:cNvPicPr>
            <a:picLocks noChangeAspect="1"/>
          </p:cNvPicPr>
          <p:nvPr userDrawn="1"/>
        </p:nvPicPr>
        <p:blipFill rotWithShape="1">
          <a:blip r:embed="rId3" cstate="print">
            <a:biLevel thresh="25000"/>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rcRect/>
          <a:stretch/>
        </p:blipFill>
        <p:spPr>
          <a:xfrm>
            <a:off x="7033173" y="4826622"/>
            <a:ext cx="971567" cy="228600"/>
          </a:xfrm>
          <a:prstGeom prst="rect">
            <a:avLst/>
          </a:prstGeom>
        </p:spPr>
      </p:pic>
      <p:sp>
        <p:nvSpPr>
          <p:cNvPr id="22" name="Rectangle 21">
            <a:extLst>
              <a:ext uri="{FF2B5EF4-FFF2-40B4-BE49-F238E27FC236}">
                <a16:creationId xmlns:a16="http://schemas.microsoft.com/office/drawing/2014/main" id="{284C4CB5-D31D-8E4C-BB76-C2F600A29135}"/>
              </a:ext>
            </a:extLst>
          </p:cNvPr>
          <p:cNvSpPr/>
          <p:nvPr userDrawn="1"/>
        </p:nvSpPr>
        <p:spPr>
          <a:xfrm>
            <a:off x="5672042" y="4731599"/>
            <a:ext cx="1045017" cy="38472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chemeClr val="tx1"/>
                </a:solidFill>
                <a:effectLst/>
                <a:uLnTx/>
                <a:uFillTx/>
                <a:latin typeface="Myriad Pro" pitchFamily="34" charset="0"/>
              </a:rPr>
              <a:t>Value</a:t>
            </a:r>
            <a:br>
              <a:rPr kumimoji="0" lang="en-US" sz="1800" b="1" i="0" u="none" strike="noStrike" kern="0" cap="none" spc="0" normalizeH="0" baseline="0" noProof="0" dirty="0">
                <a:ln>
                  <a:noFill/>
                </a:ln>
                <a:solidFill>
                  <a:schemeClr val="tx1"/>
                </a:solidFill>
                <a:effectLst/>
                <a:uLnTx/>
                <a:uFillTx/>
                <a:latin typeface="Myriad Pro" pitchFamily="34" charset="0"/>
              </a:rPr>
            </a:br>
            <a:r>
              <a:rPr kumimoji="0" lang="en-US" sz="600" b="1" i="0" u="none" strike="noStrike" kern="0" cap="none" spc="0" normalizeH="0" baseline="0" noProof="0" dirty="0">
                <a:ln>
                  <a:noFill/>
                </a:ln>
                <a:solidFill>
                  <a:schemeClr val="tx1"/>
                </a:solidFill>
                <a:effectLst/>
                <a:uLnTx/>
                <a:uFillTx/>
                <a:latin typeface="Myriad Pro" pitchFamily="34" charset="0"/>
              </a:rPr>
              <a:t>of Academic Libraries</a:t>
            </a:r>
          </a:p>
        </p:txBody>
      </p:sp>
      <p:pic>
        <p:nvPicPr>
          <p:cNvPr id="23" name="Picture 9" descr="OCLC_H_PMS.eps">
            <a:extLst>
              <a:ext uri="{FF2B5EF4-FFF2-40B4-BE49-F238E27FC236}">
                <a16:creationId xmlns:a16="http://schemas.microsoft.com/office/drawing/2014/main" id="{22E6801B-10EB-A44A-A9A7-F56CD68E34C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309702" y="4830802"/>
            <a:ext cx="679806" cy="221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652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1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ontent - Ba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4686300"/>
          </a:xfrm>
          <a:prstGeom prst="rect">
            <a:avLst/>
          </a:prstGeom>
        </p:spPr>
        <p:txBody>
          <a:bodyPr/>
          <a:lstStyle/>
          <a:p>
            <a:endParaRPr lang="en-US"/>
          </a:p>
        </p:txBody>
      </p:sp>
      <p:sp>
        <p:nvSpPr>
          <p:cNvPr id="5" name="Text Placeholder 4"/>
          <p:cNvSpPr>
            <a:spLocks noGrp="1"/>
          </p:cNvSpPr>
          <p:nvPr>
            <p:ph type="body" sz="quarter" idx="11"/>
          </p:nvPr>
        </p:nvSpPr>
        <p:spPr>
          <a:xfrm>
            <a:off x="0" y="0"/>
            <a:ext cx="5675326" cy="3971925"/>
          </a:xfrm>
          <a:prstGeom prst="rect">
            <a:avLst/>
          </a:prstGeom>
          <a:solidFill>
            <a:schemeClr val="tx1">
              <a:alpha val="6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47FEB7BD-AD39-1541-800D-A11E4819A1C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24389"/>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D6ABEDB5-BCF2-074F-B11F-81EA9D722807}"/>
              </a:ext>
            </a:extLst>
          </p:cNvPr>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7033173" y="4826623"/>
            <a:ext cx="960768" cy="226059"/>
          </a:xfrm>
          <a:prstGeom prst="rect">
            <a:avLst/>
          </a:prstGeom>
        </p:spPr>
      </p:pic>
      <p:sp>
        <p:nvSpPr>
          <p:cNvPr id="17" name="Rectangle 16">
            <a:extLst>
              <a:ext uri="{FF2B5EF4-FFF2-40B4-BE49-F238E27FC236}">
                <a16:creationId xmlns:a16="http://schemas.microsoft.com/office/drawing/2014/main" id="{21745122-FAE4-294D-8888-0624D69B4883}"/>
              </a:ext>
            </a:extLst>
          </p:cNvPr>
          <p:cNvSpPr/>
          <p:nvPr userDrawn="1"/>
        </p:nvSpPr>
        <p:spPr>
          <a:xfrm>
            <a:off x="5672042" y="4731599"/>
            <a:ext cx="1045017" cy="38472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chemeClr val="bg1"/>
                </a:solidFill>
                <a:effectLst/>
                <a:uLnTx/>
                <a:uFillTx/>
                <a:latin typeface="Myriad Pro" pitchFamily="34" charset="0"/>
              </a:rPr>
              <a:t>Value</a:t>
            </a:r>
            <a:br>
              <a:rPr kumimoji="0" lang="en-US" sz="1800" b="1" i="0" u="none" strike="noStrike" kern="0" cap="none" spc="0" normalizeH="0" baseline="0" noProof="0" dirty="0">
                <a:ln>
                  <a:noFill/>
                </a:ln>
                <a:solidFill>
                  <a:schemeClr val="bg1"/>
                </a:solidFill>
                <a:effectLst/>
                <a:uLnTx/>
                <a:uFillTx/>
                <a:latin typeface="Myriad Pro" pitchFamily="34" charset="0"/>
              </a:rPr>
            </a:br>
            <a:r>
              <a:rPr kumimoji="0" lang="en-US" sz="600" b="1" i="0" u="none" strike="noStrike" kern="0" cap="none" spc="0" normalizeH="0" baseline="0" noProof="0" dirty="0">
                <a:ln>
                  <a:noFill/>
                </a:ln>
                <a:solidFill>
                  <a:schemeClr val="bg1"/>
                </a:solidFill>
                <a:effectLst/>
                <a:uLnTx/>
                <a:uFillTx/>
                <a:latin typeface="Myriad Pro" pitchFamily="34" charset="0"/>
              </a:rPr>
              <a:t>of Academic Libraries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ntent - Ba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4686300"/>
          </a:xfrm>
          <a:prstGeom prst="rect">
            <a:avLst/>
          </a:prstGeom>
        </p:spPr>
        <p:txBody>
          <a:bodyPr/>
          <a:lstStyle/>
          <a:p>
            <a:endParaRPr lang="en-US"/>
          </a:p>
        </p:txBody>
      </p:sp>
      <p:sp>
        <p:nvSpPr>
          <p:cNvPr id="5" name="Text Placeholder 4"/>
          <p:cNvSpPr>
            <a:spLocks noGrp="1"/>
          </p:cNvSpPr>
          <p:nvPr>
            <p:ph type="body" sz="quarter" idx="11"/>
          </p:nvPr>
        </p:nvSpPr>
        <p:spPr>
          <a:xfrm>
            <a:off x="1" y="532209"/>
            <a:ext cx="8043862" cy="1207294"/>
          </a:xfrm>
          <a:prstGeom prst="rect">
            <a:avLst/>
          </a:prstGeom>
          <a:solidFill>
            <a:schemeClr val="tx1">
              <a:alpha val="6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942A8115-7693-4845-89F8-30D94BC204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24389"/>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FCDB1C9F-565B-6E4C-84F3-167E9FDC52CC}"/>
              </a:ext>
            </a:extLst>
          </p:cNvPr>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7033173" y="4826623"/>
            <a:ext cx="960768" cy="226059"/>
          </a:xfrm>
          <a:prstGeom prst="rect">
            <a:avLst/>
          </a:prstGeom>
        </p:spPr>
      </p:pic>
      <p:sp>
        <p:nvSpPr>
          <p:cNvPr id="17" name="Rectangle 16">
            <a:extLst>
              <a:ext uri="{FF2B5EF4-FFF2-40B4-BE49-F238E27FC236}">
                <a16:creationId xmlns:a16="http://schemas.microsoft.com/office/drawing/2014/main" id="{F27E70A7-4DA6-584A-8606-FE9C40A8089B}"/>
              </a:ext>
            </a:extLst>
          </p:cNvPr>
          <p:cNvSpPr/>
          <p:nvPr userDrawn="1"/>
        </p:nvSpPr>
        <p:spPr>
          <a:xfrm>
            <a:off x="5672042" y="4731599"/>
            <a:ext cx="1045017" cy="38472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chemeClr val="bg1"/>
                </a:solidFill>
                <a:effectLst/>
                <a:uLnTx/>
                <a:uFillTx/>
                <a:latin typeface="Myriad Pro" pitchFamily="34" charset="0"/>
              </a:rPr>
              <a:t>Value</a:t>
            </a:r>
            <a:br>
              <a:rPr kumimoji="0" lang="en-US" sz="1800" b="1" i="0" u="none" strike="noStrike" kern="0" cap="none" spc="0" normalizeH="0" baseline="0" noProof="0" dirty="0">
                <a:ln>
                  <a:noFill/>
                </a:ln>
                <a:solidFill>
                  <a:schemeClr val="bg1"/>
                </a:solidFill>
                <a:effectLst/>
                <a:uLnTx/>
                <a:uFillTx/>
                <a:latin typeface="Myriad Pro" pitchFamily="34" charset="0"/>
              </a:rPr>
            </a:br>
            <a:r>
              <a:rPr kumimoji="0" lang="en-US" sz="600" b="1" i="0" u="none" strike="noStrike" kern="0" cap="none" spc="0" normalizeH="0" baseline="0" noProof="0" dirty="0">
                <a:ln>
                  <a:noFill/>
                </a:ln>
                <a:solidFill>
                  <a:schemeClr val="bg1"/>
                </a:solidFill>
                <a:effectLst/>
                <a:uLnTx/>
                <a:uFillTx/>
                <a:latin typeface="Myriad Pro" pitchFamily="34" charset="0"/>
              </a:rPr>
              <a:t>of Academic Libraries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ontent - Ba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4686300"/>
          </a:xfrm>
          <a:prstGeom prst="rect">
            <a:avLst/>
          </a:prstGeom>
        </p:spPr>
        <p:txBody>
          <a:bodyPr/>
          <a:lstStyle/>
          <a:p>
            <a:endParaRPr lang="en-US"/>
          </a:p>
        </p:txBody>
      </p:sp>
      <p:sp>
        <p:nvSpPr>
          <p:cNvPr id="12" name="Text Placeholder 4">
            <a:extLst>
              <a:ext uri="{FF2B5EF4-FFF2-40B4-BE49-F238E27FC236}">
                <a16:creationId xmlns:a16="http://schemas.microsoft.com/office/drawing/2014/main" id="{75039752-3337-F846-A84C-5B627ED4E02D}"/>
              </a:ext>
            </a:extLst>
          </p:cNvPr>
          <p:cNvSpPr>
            <a:spLocks noGrp="1"/>
          </p:cNvSpPr>
          <p:nvPr>
            <p:ph type="body" sz="quarter" idx="11"/>
          </p:nvPr>
        </p:nvSpPr>
        <p:spPr>
          <a:xfrm>
            <a:off x="1104900" y="2940831"/>
            <a:ext cx="8043862" cy="1207294"/>
          </a:xfrm>
          <a:prstGeom prst="rect">
            <a:avLst/>
          </a:prstGeom>
          <a:solidFill>
            <a:schemeClr val="tx1">
              <a:alpha val="6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a:extLst>
              <a:ext uri="{FF2B5EF4-FFF2-40B4-BE49-F238E27FC236}">
                <a16:creationId xmlns:a16="http://schemas.microsoft.com/office/drawing/2014/main" id="{D26C5A67-7708-D04D-B784-8A1AABE8D1D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24389"/>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176EC8FE-71D5-B64E-86F4-9BD7AE6CFBBB}"/>
              </a:ext>
            </a:extLst>
          </p:cNvPr>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7033173" y="4826623"/>
            <a:ext cx="960768" cy="226059"/>
          </a:xfrm>
          <a:prstGeom prst="rect">
            <a:avLst/>
          </a:prstGeom>
        </p:spPr>
      </p:pic>
      <p:sp>
        <p:nvSpPr>
          <p:cNvPr id="21" name="Rectangle 20">
            <a:extLst>
              <a:ext uri="{FF2B5EF4-FFF2-40B4-BE49-F238E27FC236}">
                <a16:creationId xmlns:a16="http://schemas.microsoft.com/office/drawing/2014/main" id="{C86F3927-BE22-554B-848D-1EE33D78EB3B}"/>
              </a:ext>
            </a:extLst>
          </p:cNvPr>
          <p:cNvSpPr/>
          <p:nvPr userDrawn="1"/>
        </p:nvSpPr>
        <p:spPr>
          <a:xfrm>
            <a:off x="5672042" y="4731599"/>
            <a:ext cx="1045017" cy="38472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chemeClr val="bg1"/>
                </a:solidFill>
                <a:effectLst/>
                <a:uLnTx/>
                <a:uFillTx/>
                <a:latin typeface="Myriad Pro" pitchFamily="34" charset="0"/>
              </a:rPr>
              <a:t>Value</a:t>
            </a:r>
            <a:br>
              <a:rPr kumimoji="0" lang="en-US" sz="1800" b="1" i="0" u="none" strike="noStrike" kern="0" cap="none" spc="0" normalizeH="0" baseline="0" noProof="0" dirty="0">
                <a:ln>
                  <a:noFill/>
                </a:ln>
                <a:solidFill>
                  <a:schemeClr val="bg1"/>
                </a:solidFill>
                <a:effectLst/>
                <a:uLnTx/>
                <a:uFillTx/>
                <a:latin typeface="Myriad Pro" pitchFamily="34" charset="0"/>
              </a:rPr>
            </a:br>
            <a:r>
              <a:rPr kumimoji="0" lang="en-US" sz="600" b="1" i="0" u="none" strike="noStrike" kern="0" cap="none" spc="0" normalizeH="0" baseline="0" noProof="0" dirty="0">
                <a:ln>
                  <a:noFill/>
                </a:ln>
                <a:solidFill>
                  <a:schemeClr val="bg1"/>
                </a:solidFill>
                <a:effectLst/>
                <a:uLnTx/>
                <a:uFillTx/>
                <a:latin typeface="Myriad Pro" pitchFamily="34" charset="0"/>
              </a:rPr>
              <a:t>of Academic Libraries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ontent - Ba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4686300"/>
          </a:xfrm>
          <a:prstGeom prst="rect">
            <a:avLst/>
          </a:prstGeom>
        </p:spPr>
        <p:txBody>
          <a:bodyPr/>
          <a:lstStyle/>
          <a:p>
            <a:endParaRPr lang="en-US"/>
          </a:p>
        </p:txBody>
      </p:sp>
      <p:pic>
        <p:nvPicPr>
          <p:cNvPr id="15" name="Picture 14">
            <a:extLst>
              <a:ext uri="{FF2B5EF4-FFF2-40B4-BE49-F238E27FC236}">
                <a16:creationId xmlns:a16="http://schemas.microsoft.com/office/drawing/2014/main" id="{66CA5DA4-B2F4-BD42-96A5-8C242FA10F4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24389"/>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898D1C12-2815-4445-828E-B173DFFAA2AA}"/>
              </a:ext>
            </a:extLst>
          </p:cNvPr>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7033173" y="4826623"/>
            <a:ext cx="960768" cy="226059"/>
          </a:xfrm>
          <a:prstGeom prst="rect">
            <a:avLst/>
          </a:prstGeom>
        </p:spPr>
      </p:pic>
      <p:sp>
        <p:nvSpPr>
          <p:cNvPr id="17" name="Rectangle 16">
            <a:extLst>
              <a:ext uri="{FF2B5EF4-FFF2-40B4-BE49-F238E27FC236}">
                <a16:creationId xmlns:a16="http://schemas.microsoft.com/office/drawing/2014/main" id="{7B72C686-37C1-A742-AE1B-76B1C1F91ECD}"/>
              </a:ext>
            </a:extLst>
          </p:cNvPr>
          <p:cNvSpPr/>
          <p:nvPr userDrawn="1"/>
        </p:nvSpPr>
        <p:spPr>
          <a:xfrm>
            <a:off x="5672042" y="4731599"/>
            <a:ext cx="1045017" cy="38472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chemeClr val="bg1"/>
                </a:solidFill>
                <a:effectLst/>
                <a:uLnTx/>
                <a:uFillTx/>
                <a:latin typeface="Myriad Pro" pitchFamily="34" charset="0"/>
              </a:rPr>
              <a:t>Value</a:t>
            </a:r>
            <a:br>
              <a:rPr kumimoji="0" lang="en-US" sz="1800" b="1" i="0" u="none" strike="noStrike" kern="0" cap="none" spc="0" normalizeH="0" baseline="0" noProof="0" dirty="0">
                <a:ln>
                  <a:noFill/>
                </a:ln>
                <a:solidFill>
                  <a:schemeClr val="bg1"/>
                </a:solidFill>
                <a:effectLst/>
                <a:uLnTx/>
                <a:uFillTx/>
                <a:latin typeface="Myriad Pro" pitchFamily="34" charset="0"/>
              </a:rPr>
            </a:br>
            <a:r>
              <a:rPr kumimoji="0" lang="en-US" sz="600" b="1" i="0" u="none" strike="noStrike" kern="0" cap="none" spc="0" normalizeH="0" baseline="0" noProof="0" dirty="0">
                <a:ln>
                  <a:noFill/>
                </a:ln>
                <a:solidFill>
                  <a:schemeClr val="bg1"/>
                </a:solidFill>
                <a:effectLst/>
                <a:uLnTx/>
                <a:uFillTx/>
                <a:latin typeface="Myriad Pro" pitchFamily="34" charset="0"/>
              </a:rPr>
              <a:t>of Academic Libraries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495013-E14F-CE41-91AD-4EF00F9A94D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24389"/>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582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9236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a:t>Closing Message</a:t>
            </a: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a:t>Speaker Contact</a:t>
            </a:r>
          </a:p>
        </p:txBody>
      </p:sp>
      <p:pic>
        <p:nvPicPr>
          <p:cNvPr id="11" name="Picture 10" descr="ppt-because-pattern.psd"/>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546829" y="1"/>
            <a:ext cx="4597172" cy="4081669"/>
          </a:xfrm>
          <a:prstGeom prst="rect">
            <a:avLst/>
          </a:prstGeom>
        </p:spPr>
      </p:pic>
      <p:sp>
        <p:nvSpPr>
          <p:cNvPr id="9" name="Rectangle 8"/>
          <p:cNvSpPr/>
          <p:nvPr userDrawn="1"/>
        </p:nvSpPr>
        <p:spPr>
          <a:xfrm rot="10800000">
            <a:off x="11338" y="39294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pic>
        <p:nvPicPr>
          <p:cNvPr id="12" name="Picture 9"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377453" y="4379980"/>
            <a:ext cx="1498090" cy="4880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p:cNvPicPr>
            <a:picLocks noChangeAspect="1"/>
          </p:cNvPicPr>
          <p:nvPr userDrawn="1"/>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rcRect t="1" b="5032"/>
          <a:stretch/>
        </p:blipFill>
        <p:spPr>
          <a:xfrm>
            <a:off x="240428" y="4456549"/>
            <a:ext cx="625385" cy="300450"/>
          </a:xfrm>
          <a:prstGeom prst="rect">
            <a:avLst/>
          </a:prstGeom>
        </p:spPr>
      </p:pic>
      <p:pic>
        <p:nvPicPr>
          <p:cNvPr id="2" name="Picture 1"/>
          <p:cNvPicPr>
            <a:picLocks noChangeAspect="1"/>
          </p:cNvPicPr>
          <p:nvPr userDrawn="1"/>
        </p:nvPicPr>
        <p:blipFill>
          <a:blip r:embed="rId6" cstate="print">
            <a:alphaModFix/>
            <a:extLst>
              <a:ext uri="{28A0092B-C50C-407E-A947-70E740481C1C}">
                <a14:useLocalDpi xmlns:a14="http://schemas.microsoft.com/office/drawing/2010/main"/>
              </a:ext>
            </a:extLst>
          </a:blip>
          <a:stretch>
            <a:fillRect/>
          </a:stretch>
        </p:blipFill>
        <p:spPr>
          <a:xfrm>
            <a:off x="226140" y="4475990"/>
            <a:ext cx="608901" cy="324648"/>
          </a:xfrm>
          <a:prstGeom prst="rect">
            <a:avLst/>
          </a:prstGeom>
        </p:spPr>
      </p:pic>
    </p:spTree>
    <p:extLst>
      <p:ext uri="{BB962C8B-B14F-4D97-AF65-F5344CB8AC3E}">
        <p14:creationId xmlns:p14="http://schemas.microsoft.com/office/powerpoint/2010/main" val="214148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477189" y="3649322"/>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0" name="TextBox 8"/>
          <p:cNvSpPr txBox="1">
            <a:spLocks noChangeArrowheads="1"/>
          </p:cNvSpPr>
          <p:nvPr userDrawn="1"/>
        </p:nvSpPr>
        <p:spPr bwMode="auto">
          <a:xfrm>
            <a:off x="5924930" y="3722858"/>
            <a:ext cx="42227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600">
                <a:solidFill>
                  <a:schemeClr val="bg1"/>
                </a:solidFill>
              </a:rPr>
              <a:t>SM</a:t>
            </a:r>
          </a:p>
        </p:txBody>
      </p:sp>
      <p:sp>
        <p:nvSpPr>
          <p:cNvPr id="11" name="Rectangle 10"/>
          <p:cNvSpPr/>
          <p:nvPr userDrawn="1"/>
        </p:nvSpPr>
        <p:spPr>
          <a:xfrm>
            <a:off x="0" y="3491511"/>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9" y="725439"/>
            <a:ext cx="4177899" cy="1492716"/>
          </a:xfrm>
          <a:prstGeom prst="rect">
            <a:avLst/>
          </a:prstGeom>
          <a:ln w="101600" cmpd="sng">
            <a:solidFill>
              <a:srgbClr val="236192"/>
            </a:solidFill>
            <a:miter lim="800000"/>
          </a:ln>
        </p:spPr>
        <p:txBody>
          <a:bodyPr vert="horz" wrap="none" lIns="548640" tIns="274320" rIns="457200" bIns="365760">
            <a:spAutoFit/>
          </a:bodyPr>
          <a:lstStyle>
            <a:lvl1pPr marL="0" indent="0" algn="l">
              <a:spcBef>
                <a:spcPts val="0"/>
              </a:spcBef>
              <a:buNone/>
              <a:defRPr sz="5500" b="1" baseline="0">
                <a:ln w="0" cmpd="sng">
                  <a:noFill/>
                </a:ln>
                <a:solidFill>
                  <a:srgbClr val="236192"/>
                </a:solidFill>
              </a:defRPr>
            </a:lvl1pPr>
          </a:lstStyle>
          <a:p>
            <a:pPr lvl="0"/>
            <a:r>
              <a:rPr lang="en-US"/>
              <a:t>Text Here</a:t>
            </a:r>
          </a:p>
        </p:txBody>
      </p:sp>
      <p:sp>
        <p:nvSpPr>
          <p:cNvPr id="13" name="Text Placeholder 20"/>
          <p:cNvSpPr>
            <a:spLocks noGrp="1"/>
          </p:cNvSpPr>
          <p:nvPr>
            <p:ph type="body" sz="quarter" idx="11" hasCustomPrompt="1"/>
          </p:nvPr>
        </p:nvSpPr>
        <p:spPr>
          <a:xfrm>
            <a:off x="698251" y="2291526"/>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a:t>Speaker Name</a:t>
            </a:r>
          </a:p>
        </p:txBody>
      </p:sp>
      <p:sp>
        <p:nvSpPr>
          <p:cNvPr id="14" name="Text Placeholder 20"/>
          <p:cNvSpPr>
            <a:spLocks noGrp="1"/>
          </p:cNvSpPr>
          <p:nvPr>
            <p:ph type="body" sz="quarter" idx="12" hasCustomPrompt="1"/>
          </p:nvPr>
        </p:nvSpPr>
        <p:spPr>
          <a:xfrm>
            <a:off x="698064" y="2582111"/>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a:t>Speaker Title</a:t>
            </a:r>
          </a:p>
        </p:txBody>
      </p:sp>
      <p:sp>
        <p:nvSpPr>
          <p:cNvPr id="15" name="Text Placeholder 20"/>
          <p:cNvSpPr>
            <a:spLocks noGrp="1"/>
          </p:cNvSpPr>
          <p:nvPr>
            <p:ph type="body" sz="quarter" idx="13" hasCustomPrompt="1"/>
          </p:nvPr>
        </p:nvSpPr>
        <p:spPr>
          <a:xfrm>
            <a:off x="698064" y="2851383"/>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a:t>Speaker Contact</a:t>
            </a:r>
          </a:p>
        </p:txBody>
      </p:sp>
      <p:sp>
        <p:nvSpPr>
          <p:cNvPr id="18" name="Text Placeholder 16"/>
          <p:cNvSpPr>
            <a:spLocks noGrp="1"/>
          </p:cNvSpPr>
          <p:nvPr>
            <p:ph type="body" sz="quarter" idx="14" hasCustomPrompt="1"/>
          </p:nvPr>
        </p:nvSpPr>
        <p:spPr>
          <a:xfrm>
            <a:off x="1" y="206426"/>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a:t>Event Title</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18633" y="3491511"/>
            <a:ext cx="8216894" cy="607721"/>
          </a:xfrm>
          <a:prstGeom prst="rect">
            <a:avLst/>
          </a:prstGeom>
        </p:spPr>
      </p:pic>
      <p:pic>
        <p:nvPicPr>
          <p:cNvPr id="20" name="Picture 9"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377453" y="4379980"/>
            <a:ext cx="1498090" cy="4880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p:cNvPicPr>
            <a:picLocks noChangeAspect="1"/>
          </p:cNvPicPr>
          <p:nvPr userDrawn="1"/>
        </p:nvPicPr>
        <p:blipFill>
          <a:blip r:embed="rId4" cstate="print">
            <a:alphaModFix/>
            <a:extLst>
              <a:ext uri="{28A0092B-C50C-407E-A947-70E740481C1C}">
                <a14:useLocalDpi xmlns:a14="http://schemas.microsoft.com/office/drawing/2010/main"/>
              </a:ext>
            </a:extLst>
          </a:blip>
          <a:stretch>
            <a:fillRect/>
          </a:stretch>
        </p:blipFill>
        <p:spPr>
          <a:xfrm>
            <a:off x="226140" y="4475990"/>
            <a:ext cx="608901" cy="324648"/>
          </a:xfrm>
          <a:prstGeom prst="rect">
            <a:avLst/>
          </a:prstGeom>
        </p:spPr>
      </p:pic>
    </p:spTree>
    <p:extLst>
      <p:ext uri="{BB962C8B-B14F-4D97-AF65-F5344CB8AC3E}">
        <p14:creationId xmlns:p14="http://schemas.microsoft.com/office/powerpoint/2010/main" val="162194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32370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59074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111263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117109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81022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588363"/>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1" y="59074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8" name="Picture Placeholder 8"/>
          <p:cNvSpPr>
            <a:spLocks noGrp="1"/>
          </p:cNvSpPr>
          <p:nvPr>
            <p:ph type="pic" sz="quarter" idx="16"/>
          </p:nvPr>
        </p:nvSpPr>
        <p:spPr>
          <a:xfrm>
            <a:off x="882651" y="287389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11" name="Rectangle 10"/>
          <p:cNvSpPr/>
          <p:nvPr userDrawn="1"/>
        </p:nvSpPr>
        <p:spPr>
          <a:xfrm rot="5400000">
            <a:off x="-524273" y="339578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45424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409337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871512"/>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6" name="Text Placeholder 14"/>
          <p:cNvSpPr>
            <a:spLocks noGrp="1"/>
          </p:cNvSpPr>
          <p:nvPr>
            <p:ph type="body" sz="quarter" idx="19" hasCustomPrompt="1"/>
          </p:nvPr>
        </p:nvSpPr>
        <p:spPr>
          <a:xfrm>
            <a:off x="882651" y="287389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90733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92497"/>
          </a:xfrm>
          <a:prstGeom prst="rect">
            <a:avLst/>
          </a:prstGeom>
          <a:ln w="28575" cmpd="sng">
            <a:solidFill>
              <a:srgbClr val="FFFFFF"/>
            </a:solidFill>
          </a:ln>
        </p:spPr>
        <p:txBody>
          <a:bodyPr vert="horz" lIns="274320" tIns="45720" rIns="274320" bIns="9144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505325"/>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a:t>     </a:t>
            </a:r>
          </a:p>
        </p:txBody>
      </p:sp>
      <p:pic>
        <p:nvPicPr>
          <p:cNvPr id="14" name="Picture 13">
            <a:extLst>
              <a:ext uri="{FF2B5EF4-FFF2-40B4-BE49-F238E27FC236}">
                <a16:creationId xmlns:a16="http://schemas.microsoft.com/office/drawing/2014/main" id="{6E4A30E4-F55C-6647-A782-C983D6E3C18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24389"/>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2F620397-BBC5-194F-8850-D648F9527792}"/>
              </a:ext>
            </a:extLst>
          </p:cNvPr>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7033173" y="4826623"/>
            <a:ext cx="960768" cy="226059"/>
          </a:xfrm>
          <a:prstGeom prst="rect">
            <a:avLst/>
          </a:prstGeom>
        </p:spPr>
      </p:pic>
      <p:sp>
        <p:nvSpPr>
          <p:cNvPr id="16" name="Rectangle 15">
            <a:extLst>
              <a:ext uri="{FF2B5EF4-FFF2-40B4-BE49-F238E27FC236}">
                <a16:creationId xmlns:a16="http://schemas.microsoft.com/office/drawing/2014/main" id="{9B0322BD-5A68-1149-97A5-83C0504E2D04}"/>
              </a:ext>
            </a:extLst>
          </p:cNvPr>
          <p:cNvSpPr/>
          <p:nvPr userDrawn="1"/>
        </p:nvSpPr>
        <p:spPr>
          <a:xfrm>
            <a:off x="5672042" y="4731599"/>
            <a:ext cx="1045017" cy="38472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chemeClr val="bg1"/>
                </a:solidFill>
                <a:effectLst/>
                <a:uLnTx/>
                <a:uFillTx/>
                <a:latin typeface="Myriad Pro" pitchFamily="34" charset="0"/>
              </a:rPr>
              <a:t>Value</a:t>
            </a:r>
            <a:br>
              <a:rPr kumimoji="0" lang="en-US" sz="1800" b="1" i="0" u="none" strike="noStrike" kern="0" cap="none" spc="0" normalizeH="0" baseline="0" noProof="0" dirty="0">
                <a:ln>
                  <a:noFill/>
                </a:ln>
                <a:solidFill>
                  <a:schemeClr val="bg1"/>
                </a:solidFill>
                <a:effectLst/>
                <a:uLnTx/>
                <a:uFillTx/>
                <a:latin typeface="Myriad Pro" pitchFamily="34" charset="0"/>
              </a:rPr>
            </a:br>
            <a:r>
              <a:rPr kumimoji="0" lang="en-US" sz="600" b="1" i="0" u="none" strike="noStrike" kern="0" cap="none" spc="0" normalizeH="0" baseline="0" noProof="0" dirty="0">
                <a:ln>
                  <a:noFill/>
                </a:ln>
                <a:solidFill>
                  <a:schemeClr val="bg1"/>
                </a:solidFill>
                <a:effectLst/>
                <a:uLnTx/>
                <a:uFillTx/>
                <a:latin typeface="Myriad Pro" pitchFamily="34" charset="0"/>
              </a:rPr>
              <a:t>of Academic Libraries</a:t>
            </a:r>
          </a:p>
        </p:txBody>
      </p:sp>
    </p:spTree>
    <p:extLst>
      <p:ext uri="{BB962C8B-B14F-4D97-AF65-F5344CB8AC3E}">
        <p14:creationId xmlns:p14="http://schemas.microsoft.com/office/powerpoint/2010/main" val="132397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036" userDrawn="1">
          <p15:clr>
            <a:srgbClr val="FBAE40"/>
          </p15:clr>
        </p15:guide>
        <p15:guide id="2" orient="horz" pos="31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91440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sp>
        <p:nvSpPr>
          <p:cNvPr id="3" name="Text Placeholder 2"/>
          <p:cNvSpPr>
            <a:spLocks noGrp="1"/>
          </p:cNvSpPr>
          <p:nvPr>
            <p:ph type="body" sz="quarter" idx="14"/>
          </p:nvPr>
        </p:nvSpPr>
        <p:spPr>
          <a:xfrm>
            <a:off x="341313" y="1030288"/>
            <a:ext cx="8439150" cy="3317875"/>
          </a:xfrm>
          <a:prstGeom prst="rect">
            <a:avLst/>
          </a:prstGeom>
        </p:spPr>
        <p:txBody>
          <a:bodyPr vert="horz"/>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a:extLst>
              <a:ext uri="{FF2B5EF4-FFF2-40B4-BE49-F238E27FC236}">
                <a16:creationId xmlns:a16="http://schemas.microsoft.com/office/drawing/2014/main" id="{BAA658D8-3D71-4446-B4AF-C7B83743A64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24389"/>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CA154813-0CBD-0D4D-B41F-17A7E16CE159}"/>
              </a:ext>
            </a:extLst>
          </p:cNvPr>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7033173" y="4826623"/>
            <a:ext cx="960768" cy="226059"/>
          </a:xfrm>
          <a:prstGeom prst="rect">
            <a:avLst/>
          </a:prstGeom>
        </p:spPr>
      </p:pic>
      <p:sp>
        <p:nvSpPr>
          <p:cNvPr id="21" name="Rectangle 20">
            <a:extLst>
              <a:ext uri="{FF2B5EF4-FFF2-40B4-BE49-F238E27FC236}">
                <a16:creationId xmlns:a16="http://schemas.microsoft.com/office/drawing/2014/main" id="{B6542E9D-71C8-1844-9E39-37897895FC46}"/>
              </a:ext>
            </a:extLst>
          </p:cNvPr>
          <p:cNvSpPr/>
          <p:nvPr userDrawn="1"/>
        </p:nvSpPr>
        <p:spPr>
          <a:xfrm>
            <a:off x="5672042" y="4731599"/>
            <a:ext cx="1045017" cy="38472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chemeClr val="bg1"/>
                </a:solidFill>
                <a:effectLst/>
                <a:uLnTx/>
                <a:uFillTx/>
                <a:latin typeface="Myriad Pro" pitchFamily="34" charset="0"/>
              </a:rPr>
              <a:t>Value</a:t>
            </a:r>
            <a:br>
              <a:rPr kumimoji="0" lang="en-US" sz="1800" b="1" i="0" u="none" strike="noStrike" kern="0" cap="none" spc="0" normalizeH="0" baseline="0" noProof="0" dirty="0">
                <a:ln>
                  <a:noFill/>
                </a:ln>
                <a:solidFill>
                  <a:schemeClr val="bg1"/>
                </a:solidFill>
                <a:effectLst/>
                <a:uLnTx/>
                <a:uFillTx/>
                <a:latin typeface="Myriad Pro" pitchFamily="34" charset="0"/>
              </a:rPr>
            </a:br>
            <a:r>
              <a:rPr kumimoji="0" lang="en-US" sz="600" b="1" i="0" u="none" strike="noStrike" kern="0" cap="none" spc="0" normalizeH="0" baseline="0" noProof="0" dirty="0">
                <a:ln>
                  <a:noFill/>
                </a:ln>
                <a:solidFill>
                  <a:schemeClr val="bg1"/>
                </a:solidFill>
                <a:effectLst/>
                <a:uLnTx/>
                <a:uFillTx/>
                <a:latin typeface="Myriad Pro" pitchFamily="34" charset="0"/>
              </a:rPr>
              <a:t>of Academic Libraries</a:t>
            </a:r>
          </a:p>
        </p:txBody>
      </p:sp>
    </p:spTree>
    <p:extLst>
      <p:ext uri="{BB962C8B-B14F-4D97-AF65-F5344CB8AC3E}">
        <p14:creationId xmlns:p14="http://schemas.microsoft.com/office/powerpoint/2010/main" val="16720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180" userDrawn="1">
          <p15:clr>
            <a:srgbClr val="FBAE40"/>
          </p15:clr>
        </p15:guide>
        <p15:guide id="2" orient="horz" pos="303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sp>
        <p:nvSpPr>
          <p:cNvPr id="15" name="Rectangle 14">
            <a:extLst>
              <a:ext uri="{FF2B5EF4-FFF2-40B4-BE49-F238E27FC236}">
                <a16:creationId xmlns:a16="http://schemas.microsoft.com/office/drawing/2014/main" id="{628A8FAA-CD6F-774E-AA2E-1CB3AC4C581C}"/>
              </a:ext>
            </a:extLst>
          </p:cNvPr>
          <p:cNvSpPr/>
          <p:nvPr userDrawn="1"/>
        </p:nvSpPr>
        <p:spPr>
          <a:xfrm>
            <a:off x="0" y="4686300"/>
            <a:ext cx="91440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29" name="Picture 28">
            <a:extLst>
              <a:ext uri="{FF2B5EF4-FFF2-40B4-BE49-F238E27FC236}">
                <a16:creationId xmlns:a16="http://schemas.microsoft.com/office/drawing/2014/main" id="{36722833-F67B-784F-8B34-5FFCCA052AD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24389"/>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61BA9142-0390-1545-B719-EB2A3A258723}"/>
              </a:ext>
            </a:extLst>
          </p:cNvPr>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7033173" y="4826623"/>
            <a:ext cx="960768" cy="226059"/>
          </a:xfrm>
          <a:prstGeom prst="rect">
            <a:avLst/>
          </a:prstGeom>
        </p:spPr>
      </p:pic>
      <p:sp>
        <p:nvSpPr>
          <p:cNvPr id="31" name="Rectangle 30">
            <a:extLst>
              <a:ext uri="{FF2B5EF4-FFF2-40B4-BE49-F238E27FC236}">
                <a16:creationId xmlns:a16="http://schemas.microsoft.com/office/drawing/2014/main" id="{3F763220-685F-3A4F-96D8-9540C787347E}"/>
              </a:ext>
            </a:extLst>
          </p:cNvPr>
          <p:cNvSpPr/>
          <p:nvPr userDrawn="1"/>
        </p:nvSpPr>
        <p:spPr>
          <a:xfrm>
            <a:off x="5672042" y="4731599"/>
            <a:ext cx="1045017" cy="38472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chemeClr val="bg1"/>
                </a:solidFill>
                <a:effectLst/>
                <a:uLnTx/>
                <a:uFillTx/>
                <a:latin typeface="Myriad Pro" pitchFamily="34" charset="0"/>
              </a:rPr>
              <a:t>Value</a:t>
            </a:r>
            <a:br>
              <a:rPr kumimoji="0" lang="en-US" sz="1800" b="1" i="0" u="none" strike="noStrike" kern="0" cap="none" spc="0" normalizeH="0" baseline="0" noProof="0" dirty="0">
                <a:ln>
                  <a:noFill/>
                </a:ln>
                <a:solidFill>
                  <a:schemeClr val="bg1"/>
                </a:solidFill>
                <a:effectLst/>
                <a:uLnTx/>
                <a:uFillTx/>
                <a:latin typeface="Myriad Pro" pitchFamily="34" charset="0"/>
              </a:rPr>
            </a:br>
            <a:r>
              <a:rPr kumimoji="0" lang="en-US" sz="600" b="1" i="0" u="none" strike="noStrike" kern="0" cap="none" spc="0" normalizeH="0" baseline="0" noProof="0" dirty="0">
                <a:ln>
                  <a:noFill/>
                </a:ln>
                <a:solidFill>
                  <a:schemeClr val="bg1"/>
                </a:solidFill>
                <a:effectLst/>
                <a:uLnTx/>
                <a:uFillTx/>
                <a:latin typeface="Myriad Pro" pitchFamily="34" charset="0"/>
              </a:rPr>
              <a:t>of Academic Libraries</a:t>
            </a:r>
          </a:p>
        </p:txBody>
      </p:sp>
    </p:spTree>
    <p:extLst>
      <p:ext uri="{BB962C8B-B14F-4D97-AF65-F5344CB8AC3E}">
        <p14:creationId xmlns:p14="http://schemas.microsoft.com/office/powerpoint/2010/main" val="137845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1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4686300"/>
          </a:xfrm>
          <a:prstGeom prst="rect">
            <a:avLst/>
          </a:prstGeom>
        </p:spPr>
        <p:txBody>
          <a:bodyPr/>
          <a:lstStyle/>
          <a:p>
            <a:endParaRPr lang="en-US"/>
          </a:p>
        </p:txBody>
      </p:sp>
      <p:sp>
        <p:nvSpPr>
          <p:cNvPr id="5" name="Text Placeholder 4"/>
          <p:cNvSpPr>
            <a:spLocks noGrp="1"/>
          </p:cNvSpPr>
          <p:nvPr>
            <p:ph type="body" sz="quarter" idx="11"/>
          </p:nvPr>
        </p:nvSpPr>
        <p:spPr>
          <a:xfrm>
            <a:off x="0" y="0"/>
            <a:ext cx="3751263" cy="3971925"/>
          </a:xfrm>
          <a:prstGeom prst="rect">
            <a:avLst/>
          </a:prstGeom>
          <a:solidFill>
            <a:schemeClr val="tx1">
              <a:alpha val="6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Rectangle 22">
            <a:extLst>
              <a:ext uri="{FF2B5EF4-FFF2-40B4-BE49-F238E27FC236}">
                <a16:creationId xmlns:a16="http://schemas.microsoft.com/office/drawing/2014/main" id="{FE646A98-E8D2-1143-A605-42EC594364A5}"/>
              </a:ext>
            </a:extLst>
          </p:cNvPr>
          <p:cNvSpPr/>
          <p:nvPr userDrawn="1"/>
        </p:nvSpPr>
        <p:spPr>
          <a:xfrm>
            <a:off x="5135777" y="4620280"/>
            <a:ext cx="1378315"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chemeClr val="bg1"/>
                </a:solidFill>
                <a:effectLst/>
                <a:uLnTx/>
                <a:uFillTx/>
                <a:latin typeface="Myriad Pro" pitchFamily="34" charset="0"/>
              </a:rPr>
              <a:t>Value</a:t>
            </a:r>
            <a:br>
              <a:rPr kumimoji="0" lang="en-US" sz="1800" b="1" i="0" u="none" strike="noStrike" kern="0" cap="none" spc="0" normalizeH="0" baseline="0" noProof="0" dirty="0">
                <a:ln>
                  <a:noFill/>
                </a:ln>
                <a:solidFill>
                  <a:schemeClr val="bg1"/>
                </a:solidFill>
                <a:effectLst/>
                <a:uLnTx/>
                <a:uFillTx/>
                <a:latin typeface="Myriad Pro" pitchFamily="34" charset="0"/>
              </a:rPr>
            </a:br>
            <a:r>
              <a:rPr kumimoji="0" lang="en-US" sz="900" b="1" i="0" u="none" strike="noStrike" kern="0" cap="none" spc="0" normalizeH="0" baseline="0" noProof="0" dirty="0">
                <a:ln>
                  <a:noFill/>
                </a:ln>
                <a:solidFill>
                  <a:schemeClr val="bg1"/>
                </a:solidFill>
                <a:effectLst/>
                <a:uLnTx/>
                <a:uFillTx/>
                <a:latin typeface="Myriad Pro" pitchFamily="34" charset="0"/>
              </a:rPr>
              <a:t>of Academic Libraries</a:t>
            </a:r>
          </a:p>
        </p:txBody>
      </p:sp>
      <p:pic>
        <p:nvPicPr>
          <p:cNvPr id="33" name="Picture 32">
            <a:extLst>
              <a:ext uri="{FF2B5EF4-FFF2-40B4-BE49-F238E27FC236}">
                <a16:creationId xmlns:a16="http://schemas.microsoft.com/office/drawing/2014/main" id="{25BDC236-6D39-D644-BB4A-FEA58D9A453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24389"/>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33">
            <a:extLst>
              <a:ext uri="{FF2B5EF4-FFF2-40B4-BE49-F238E27FC236}">
                <a16:creationId xmlns:a16="http://schemas.microsoft.com/office/drawing/2014/main" id="{48CD51A9-0AFF-3E4A-A0B0-AFBA765F1F90}"/>
              </a:ext>
            </a:extLst>
          </p:cNvPr>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7033173" y="4826623"/>
            <a:ext cx="960768" cy="226059"/>
          </a:xfrm>
          <a:prstGeom prst="rect">
            <a:avLst/>
          </a:prstGeom>
        </p:spPr>
      </p:pic>
      <p:sp>
        <p:nvSpPr>
          <p:cNvPr id="35" name="Rectangle 34">
            <a:extLst>
              <a:ext uri="{FF2B5EF4-FFF2-40B4-BE49-F238E27FC236}">
                <a16:creationId xmlns:a16="http://schemas.microsoft.com/office/drawing/2014/main" id="{F26DD892-50D7-B34F-BE5C-CDFFC92C48BF}"/>
              </a:ext>
            </a:extLst>
          </p:cNvPr>
          <p:cNvSpPr/>
          <p:nvPr userDrawn="1"/>
        </p:nvSpPr>
        <p:spPr>
          <a:xfrm>
            <a:off x="5672042" y="4731599"/>
            <a:ext cx="1045017" cy="38472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chemeClr val="bg1"/>
                </a:solidFill>
                <a:effectLst/>
                <a:uLnTx/>
                <a:uFillTx/>
                <a:latin typeface="Myriad Pro" pitchFamily="34" charset="0"/>
              </a:rPr>
              <a:t>Value</a:t>
            </a:r>
            <a:br>
              <a:rPr kumimoji="0" lang="en-US" sz="1800" b="1" i="0" u="none" strike="noStrike" kern="0" cap="none" spc="0" normalizeH="0" baseline="0" noProof="0" dirty="0">
                <a:ln>
                  <a:noFill/>
                </a:ln>
                <a:solidFill>
                  <a:schemeClr val="bg1"/>
                </a:solidFill>
                <a:effectLst/>
                <a:uLnTx/>
                <a:uFillTx/>
                <a:latin typeface="Myriad Pro" pitchFamily="34" charset="0"/>
              </a:rPr>
            </a:br>
            <a:r>
              <a:rPr kumimoji="0" lang="en-US" sz="600" b="1" i="0" u="none" strike="noStrike" kern="0" cap="none" spc="0" normalizeH="0" baseline="0" noProof="0" dirty="0">
                <a:ln>
                  <a:noFill/>
                </a:ln>
                <a:solidFill>
                  <a:schemeClr val="bg1"/>
                </a:solidFill>
                <a:effectLst/>
                <a:uLnTx/>
                <a:uFillTx/>
                <a:latin typeface="Myriad Pro" pitchFamily="34" charset="0"/>
              </a:rPr>
              <a:t>of Academic Libraries</a:t>
            </a:r>
          </a:p>
        </p:txBody>
      </p:sp>
    </p:spTree>
    <p:extLst>
      <p:ext uri="{BB962C8B-B14F-4D97-AF65-F5344CB8AC3E}">
        <p14:creationId xmlns:p14="http://schemas.microsoft.com/office/powerpoint/2010/main" val="303459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1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 Ba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4686300"/>
          </a:xfrm>
          <a:prstGeom prst="rect">
            <a:avLst/>
          </a:prstGeom>
        </p:spPr>
        <p:txBody>
          <a:bodyPr/>
          <a:lstStyle/>
          <a:p>
            <a:endParaRPr lang="en-US"/>
          </a:p>
        </p:txBody>
      </p:sp>
      <p:sp>
        <p:nvSpPr>
          <p:cNvPr id="5" name="Text Placeholder 4"/>
          <p:cNvSpPr>
            <a:spLocks noGrp="1"/>
          </p:cNvSpPr>
          <p:nvPr>
            <p:ph type="body" sz="quarter" idx="11"/>
          </p:nvPr>
        </p:nvSpPr>
        <p:spPr>
          <a:xfrm>
            <a:off x="5392737" y="0"/>
            <a:ext cx="3751263" cy="3971925"/>
          </a:xfrm>
          <a:prstGeom prst="rect">
            <a:avLst/>
          </a:prstGeom>
          <a:solidFill>
            <a:schemeClr val="tx1">
              <a:alpha val="6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5CC59547-69EC-2545-845D-DBA0CB3C580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24389"/>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91F92F89-7F2E-4746-B9FA-DE3ACE8290AB}"/>
              </a:ext>
            </a:extLst>
          </p:cNvPr>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7033173" y="4826623"/>
            <a:ext cx="960768" cy="226059"/>
          </a:xfrm>
          <a:prstGeom prst="rect">
            <a:avLst/>
          </a:prstGeom>
        </p:spPr>
      </p:pic>
      <p:sp>
        <p:nvSpPr>
          <p:cNvPr id="17" name="Rectangle 16">
            <a:extLst>
              <a:ext uri="{FF2B5EF4-FFF2-40B4-BE49-F238E27FC236}">
                <a16:creationId xmlns:a16="http://schemas.microsoft.com/office/drawing/2014/main" id="{50DD816C-E1DF-7447-8082-0BAF6CA921C2}"/>
              </a:ext>
            </a:extLst>
          </p:cNvPr>
          <p:cNvSpPr/>
          <p:nvPr userDrawn="1"/>
        </p:nvSpPr>
        <p:spPr>
          <a:xfrm>
            <a:off x="5672042" y="4731599"/>
            <a:ext cx="1045017" cy="38472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chemeClr val="bg1"/>
                </a:solidFill>
                <a:effectLst/>
                <a:uLnTx/>
                <a:uFillTx/>
                <a:latin typeface="Myriad Pro" pitchFamily="34" charset="0"/>
              </a:rPr>
              <a:t>Value</a:t>
            </a:r>
            <a:br>
              <a:rPr kumimoji="0" lang="en-US" sz="1800" b="1" i="0" u="none" strike="noStrike" kern="0" cap="none" spc="0" normalizeH="0" baseline="0" noProof="0" dirty="0">
                <a:ln>
                  <a:noFill/>
                </a:ln>
                <a:solidFill>
                  <a:schemeClr val="bg1"/>
                </a:solidFill>
                <a:effectLst/>
                <a:uLnTx/>
                <a:uFillTx/>
                <a:latin typeface="Myriad Pro" pitchFamily="34" charset="0"/>
              </a:rPr>
            </a:br>
            <a:r>
              <a:rPr kumimoji="0" lang="en-US" sz="600" b="1" i="0" u="none" strike="noStrike" kern="0" cap="none" spc="0" normalizeH="0" baseline="0" noProof="0" dirty="0">
                <a:ln>
                  <a:noFill/>
                </a:ln>
                <a:solidFill>
                  <a:schemeClr val="bg1"/>
                </a:solidFill>
                <a:effectLst/>
                <a:uLnTx/>
                <a:uFillTx/>
                <a:latin typeface="Myriad Pro" pitchFamily="34" charset="0"/>
              </a:rPr>
              <a:t>of Academic Libraries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ontent - Ba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4686300"/>
          </a:xfrm>
          <a:prstGeom prst="rect">
            <a:avLst/>
          </a:prstGeom>
        </p:spPr>
        <p:txBody>
          <a:bodyPr/>
          <a:lstStyle/>
          <a:p>
            <a:endParaRPr lang="en-US"/>
          </a:p>
        </p:txBody>
      </p:sp>
      <p:sp>
        <p:nvSpPr>
          <p:cNvPr id="5" name="Text Placeholder 4"/>
          <p:cNvSpPr>
            <a:spLocks noGrp="1"/>
          </p:cNvSpPr>
          <p:nvPr>
            <p:ph type="body" sz="quarter" idx="11"/>
          </p:nvPr>
        </p:nvSpPr>
        <p:spPr>
          <a:xfrm>
            <a:off x="3468675" y="0"/>
            <a:ext cx="5675326" cy="3971925"/>
          </a:xfrm>
          <a:prstGeom prst="rect">
            <a:avLst/>
          </a:prstGeom>
          <a:solidFill>
            <a:schemeClr val="tx1">
              <a:alpha val="6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4E9719D9-8642-8D46-88C0-51AF3E2F4C6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24389"/>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25175541-3777-0C41-B447-C4463D75CA17}"/>
              </a:ext>
            </a:extLst>
          </p:cNvPr>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7033173" y="4826623"/>
            <a:ext cx="960768" cy="226059"/>
          </a:xfrm>
          <a:prstGeom prst="rect">
            <a:avLst/>
          </a:prstGeom>
        </p:spPr>
      </p:pic>
      <p:sp>
        <p:nvSpPr>
          <p:cNvPr id="17" name="Rectangle 16">
            <a:extLst>
              <a:ext uri="{FF2B5EF4-FFF2-40B4-BE49-F238E27FC236}">
                <a16:creationId xmlns:a16="http://schemas.microsoft.com/office/drawing/2014/main" id="{DA5D3145-8388-9F4B-A2ED-E17E0717A11B}"/>
              </a:ext>
            </a:extLst>
          </p:cNvPr>
          <p:cNvSpPr/>
          <p:nvPr userDrawn="1"/>
        </p:nvSpPr>
        <p:spPr>
          <a:xfrm>
            <a:off x="5672042" y="4731599"/>
            <a:ext cx="1045017" cy="38472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chemeClr val="bg1"/>
                </a:solidFill>
                <a:effectLst/>
                <a:uLnTx/>
                <a:uFillTx/>
                <a:latin typeface="Myriad Pro" pitchFamily="34" charset="0"/>
              </a:rPr>
              <a:t>Value</a:t>
            </a:r>
            <a:br>
              <a:rPr kumimoji="0" lang="en-US" sz="1800" b="1" i="0" u="none" strike="noStrike" kern="0" cap="none" spc="0" normalizeH="0" baseline="0" noProof="0" dirty="0">
                <a:ln>
                  <a:noFill/>
                </a:ln>
                <a:solidFill>
                  <a:schemeClr val="bg1"/>
                </a:solidFill>
                <a:effectLst/>
                <a:uLnTx/>
                <a:uFillTx/>
                <a:latin typeface="Myriad Pro" pitchFamily="34" charset="0"/>
              </a:rPr>
            </a:br>
            <a:r>
              <a:rPr kumimoji="0" lang="en-US" sz="600" b="1" i="0" u="none" strike="noStrike" kern="0" cap="none" spc="0" normalizeH="0" baseline="0" noProof="0" dirty="0">
                <a:ln>
                  <a:noFill/>
                </a:ln>
                <a:solidFill>
                  <a:schemeClr val="bg1"/>
                </a:solidFill>
                <a:effectLst/>
                <a:uLnTx/>
                <a:uFillTx/>
                <a:latin typeface="Myriad Pro" pitchFamily="34" charset="0"/>
              </a:rPr>
              <a:t>of Academic Libraries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95708"/>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60" r:id="rId3"/>
    <p:sldLayoutId id="2147483655" r:id="rId4"/>
    <p:sldLayoutId id="2147483653" r:id="rId5"/>
    <p:sldLayoutId id="2147483661" r:id="rId6"/>
    <p:sldLayoutId id="2147483654" r:id="rId7"/>
    <p:sldLayoutId id="2147483662" r:id="rId8"/>
    <p:sldLayoutId id="2147483666" r:id="rId9"/>
    <p:sldLayoutId id="2147483667" r:id="rId10"/>
    <p:sldLayoutId id="2147483663" r:id="rId11"/>
    <p:sldLayoutId id="2147483664" r:id="rId12"/>
    <p:sldLayoutId id="2147483668" r:id="rId13"/>
    <p:sldLayoutId id="2147483658" r:id="rId14"/>
    <p:sldLayoutId id="2147483657" r:id="rId15"/>
    <p:sldLayoutId id="2147483656" r:id="rId16"/>
    <p:sldLayoutId id="214748365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emf"/></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4.emf"/></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5.png"/><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emf"/><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4.emf"/></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0.xml"/><Relationship Id="rId5" Type="http://schemas.openxmlformats.org/officeDocument/2006/relationships/image" Target="../media/image5.png"/><Relationship Id="rId4" Type="http://schemas.openxmlformats.org/officeDocument/2006/relationships/image" Target="../media/image4.emf"/></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emf"/></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emf"/></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4.emf"/></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emf"/></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4.emf"/></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10.xml"/><Relationship Id="rId5" Type="http://schemas.openxmlformats.org/officeDocument/2006/relationships/image" Target="../media/image5.png"/><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emf"/></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emf"/></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emf"/></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emf"/></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emf"/></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emf"/></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emf"/></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emf"/></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9.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11.xml"/><Relationship Id="rId5" Type="http://schemas.openxmlformats.org/officeDocument/2006/relationships/image" Target="../media/image5.png"/><Relationship Id="rId4" Type="http://schemas.openxmlformats.org/officeDocument/2006/relationships/image" Target="../media/image4.emf"/></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2" y="1329876"/>
            <a:ext cx="5695534" cy="569387"/>
          </a:xfrm>
        </p:spPr>
        <p:txBody>
          <a:bodyPr/>
          <a:lstStyle/>
          <a:p>
            <a:r>
              <a:rPr lang="en-US" dirty="0"/>
              <a:t>Finnish University Libraries’ Network | 18 March 2021</a:t>
            </a:r>
          </a:p>
        </p:txBody>
      </p:sp>
      <p:sp>
        <p:nvSpPr>
          <p:cNvPr id="3" name="Text Placeholder 2"/>
          <p:cNvSpPr>
            <a:spLocks noGrp="1"/>
          </p:cNvSpPr>
          <p:nvPr>
            <p:ph type="body" sz="quarter" idx="16"/>
          </p:nvPr>
        </p:nvSpPr>
        <p:spPr>
          <a:xfrm>
            <a:off x="779470" y="1856577"/>
            <a:ext cx="7754770" cy="1576598"/>
          </a:xfrm>
        </p:spPr>
        <p:txBody>
          <a:bodyPr lIns="274320" rIns="274320" bIns="274320">
            <a:noAutofit/>
          </a:bodyPr>
          <a:lstStyle/>
          <a:p>
            <a:r>
              <a:rPr lang="en-US" sz="2400" dirty="0"/>
              <a:t>Where are we Going and What do we do Next? </a:t>
            </a:r>
          </a:p>
          <a:p>
            <a:r>
              <a:rPr lang="en-US" sz="2400" dirty="0"/>
              <a:t>Demonstrating Value and Impact of Academic Libraries in Uncertain Times</a:t>
            </a:r>
          </a:p>
        </p:txBody>
      </p:sp>
      <p:sp>
        <p:nvSpPr>
          <p:cNvPr id="4" name="Text Placeholder 3"/>
          <p:cNvSpPr>
            <a:spLocks noGrp="1"/>
          </p:cNvSpPr>
          <p:nvPr>
            <p:ph type="body" sz="quarter" idx="17"/>
          </p:nvPr>
        </p:nvSpPr>
        <p:spPr>
          <a:xfrm>
            <a:off x="711760" y="3675170"/>
            <a:ext cx="3753913" cy="400110"/>
          </a:xfrm>
        </p:spPr>
        <p:txBody>
          <a:bodyPr/>
          <a:lstStyle/>
          <a:p>
            <a:r>
              <a:rPr lang="en-US" dirty="0"/>
              <a:t>Lynn </a:t>
            </a:r>
            <a:r>
              <a:rPr lang="en-US" dirty="0" err="1"/>
              <a:t>Silipigni</a:t>
            </a:r>
            <a:r>
              <a:rPr lang="en-US" dirty="0"/>
              <a:t> </a:t>
            </a:r>
            <a:r>
              <a:rPr lang="en-US" dirty="0" err="1"/>
              <a:t>Connaway</a:t>
            </a:r>
            <a:r>
              <a:rPr lang="en-US" dirty="0"/>
              <a:t>, PhD</a:t>
            </a:r>
          </a:p>
        </p:txBody>
      </p:sp>
      <p:sp>
        <p:nvSpPr>
          <p:cNvPr id="5" name="Text Placeholder 4"/>
          <p:cNvSpPr>
            <a:spLocks noGrp="1"/>
          </p:cNvSpPr>
          <p:nvPr>
            <p:ph type="body" sz="quarter" idx="18"/>
          </p:nvPr>
        </p:nvSpPr>
        <p:spPr>
          <a:xfrm>
            <a:off x="711760" y="4106809"/>
            <a:ext cx="6221447" cy="307777"/>
          </a:xfrm>
        </p:spPr>
        <p:txBody>
          <a:bodyPr/>
          <a:lstStyle/>
          <a:p>
            <a:r>
              <a:rPr lang="en-US" dirty="0"/>
              <a:t>Director of Library Trends and User Research, OCLC Research</a:t>
            </a:r>
          </a:p>
        </p:txBody>
      </p:sp>
    </p:spTree>
    <p:extLst>
      <p:ext uri="{BB962C8B-B14F-4D97-AF65-F5344CB8AC3E}">
        <p14:creationId xmlns:p14="http://schemas.microsoft.com/office/powerpoint/2010/main" val="602409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00000000-0008-0000-0200-000007000000}"/>
              </a:ext>
            </a:extLst>
          </p:cNvPr>
          <p:cNvGraphicFramePr>
            <a:graphicFrameLocks/>
          </p:cNvGraphicFramePr>
          <p:nvPr>
            <p:extLst>
              <p:ext uri="{D42A27DB-BD31-4B8C-83A1-F6EECF244321}">
                <p14:modId xmlns:p14="http://schemas.microsoft.com/office/powerpoint/2010/main" val="1388584309"/>
              </p:ext>
            </p:extLst>
          </p:nvPr>
        </p:nvGraphicFramePr>
        <p:xfrm>
          <a:off x="182880" y="184150"/>
          <a:ext cx="8727440" cy="43776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32020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t="-1" r="8890"/>
          <a:stretch/>
        </p:blipFill>
        <p:spPr>
          <a:xfrm>
            <a:off x="0" y="0"/>
            <a:ext cx="9144000" cy="5143500"/>
          </a:xfrm>
        </p:spPr>
      </p:pic>
      <p:sp>
        <p:nvSpPr>
          <p:cNvPr id="9" name="Rectangle 8">
            <a:extLst>
              <a:ext uri="{FF2B5EF4-FFF2-40B4-BE49-F238E27FC236}">
                <a16:creationId xmlns:a16="http://schemas.microsoft.com/office/drawing/2014/main" id="{92C94938-3EB2-254B-B207-D81CDDFC8D87}"/>
              </a:ext>
            </a:extLst>
          </p:cNvPr>
          <p:cNvSpPr/>
          <p:nvPr/>
        </p:nvSpPr>
        <p:spPr>
          <a:xfrm rot="10800000">
            <a:off x="2489200" y="0"/>
            <a:ext cx="6654800" cy="5143500"/>
          </a:xfrm>
          <a:prstGeom prst="rect">
            <a:avLst/>
          </a:prstGeom>
          <a:gradFill>
            <a:gsLst>
              <a:gs pos="29000">
                <a:schemeClr val="tx1"/>
              </a:gs>
              <a:gs pos="100000">
                <a:schemeClr val="tx1">
                  <a:alpha val="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1"/>
          </p:nvPr>
        </p:nvSpPr>
        <p:spPr>
          <a:xfrm>
            <a:off x="4006248" y="331256"/>
            <a:ext cx="4812633" cy="3838074"/>
          </a:xfrm>
          <a:noFill/>
        </p:spPr>
        <p:txBody>
          <a:bodyPr/>
          <a:lstStyle/>
          <a:p>
            <a:pPr marL="0" indent="0">
              <a:buNone/>
            </a:pPr>
            <a:r>
              <a:rPr lang="en-US" b="1" dirty="0"/>
              <a:t>Focus group interviews</a:t>
            </a:r>
          </a:p>
          <a:p>
            <a:pPr marL="214313" indent="-214313">
              <a:buFont typeface="Arial" charset="0"/>
              <a:buChar char="•"/>
            </a:pPr>
            <a:r>
              <a:rPr lang="en-US" sz="2400" b="1" dirty="0">
                <a:latin typeface="Arial" charset="0"/>
                <a:ea typeface="Arial" charset="0"/>
                <a:cs typeface="Arial" charset="0"/>
              </a:rPr>
              <a:t>N =14 (of 14)</a:t>
            </a:r>
          </a:p>
          <a:p>
            <a:pPr marL="214313" indent="-214313">
              <a:buFont typeface="Arial" charset="0"/>
              <a:buChar char="•"/>
            </a:pPr>
            <a:r>
              <a:rPr lang="en-US" sz="2400" b="1" dirty="0">
                <a:latin typeface="Arial" charset="0"/>
                <a:ea typeface="Arial" charset="0"/>
                <a:cs typeface="Arial" charset="0"/>
              </a:rPr>
              <a:t>90 minutes</a:t>
            </a:r>
          </a:p>
          <a:p>
            <a:pPr marL="214313" indent="-214313">
              <a:buFont typeface="Arial" charset="0"/>
              <a:buChar char="•"/>
            </a:pPr>
            <a:r>
              <a:rPr lang="en-US" sz="2400" b="1" dirty="0">
                <a:latin typeface="Arial" charset="0"/>
                <a:ea typeface="Arial" charset="0"/>
                <a:cs typeface="Arial" charset="0"/>
              </a:rPr>
              <a:t>Transcribed </a:t>
            </a:r>
          </a:p>
          <a:p>
            <a:pPr marL="214313" indent="-214313">
              <a:buFont typeface="Arial" charset="0"/>
              <a:buChar char="•"/>
            </a:pPr>
            <a:r>
              <a:rPr lang="en-US" sz="2400" b="1" dirty="0">
                <a:latin typeface="Arial" charset="0"/>
                <a:ea typeface="Arial" charset="0"/>
                <a:cs typeface="Arial" charset="0"/>
              </a:rPr>
              <a:t>NVivo for analysis</a:t>
            </a:r>
          </a:p>
          <a:p>
            <a:pPr marL="214313" indent="-214313">
              <a:buFont typeface="Arial" charset="0"/>
              <a:buChar char="•"/>
            </a:pPr>
            <a:r>
              <a:rPr lang="en-US" sz="2400" b="1" dirty="0">
                <a:latin typeface="Arial" charset="0"/>
                <a:ea typeface="Arial" charset="0"/>
                <a:cs typeface="Arial" charset="0"/>
              </a:rPr>
              <a:t>Thematic coding scheme</a:t>
            </a:r>
          </a:p>
          <a:p>
            <a:pPr marL="557213" lvl="1" indent="-214313">
              <a:buFont typeface="Arial" charset="0"/>
              <a:buChar char="•"/>
            </a:pPr>
            <a:r>
              <a:rPr lang="en-US" sz="2400" b="1" dirty="0">
                <a:latin typeface="Arial" charset="0"/>
                <a:ea typeface="Arial" charset="0"/>
                <a:cs typeface="Arial" charset="0"/>
              </a:rPr>
              <a:t>One team member coded, another checked</a:t>
            </a:r>
            <a:endParaRPr lang="en-US" b="1" dirty="0"/>
          </a:p>
        </p:txBody>
      </p:sp>
      <p:pic>
        <p:nvPicPr>
          <p:cNvPr id="10" name="Picture 9">
            <a:extLst>
              <a:ext uri="{FF2B5EF4-FFF2-40B4-BE49-F238E27FC236}">
                <a16:creationId xmlns:a16="http://schemas.microsoft.com/office/drawing/2014/main" id="{D5BD4714-61D7-3A40-857E-FAA00A063A4F}"/>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10054" y="4824389"/>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5C0CFD4B-C4BB-EF43-AC30-66CF6F91E829}"/>
              </a:ext>
            </a:extLst>
          </p:cNvPr>
          <p:cNvPicPr>
            <a:picLocks noChangeAspect="1"/>
          </p:cNvPicPr>
          <p:nvPr/>
        </p:nvPicPr>
        <p:blipFill rotWithShape="1">
          <a:blip r:embed="rId5" cstate="print">
            <a:biLevel thresh="25000"/>
            <a:extLst>
              <a:ext uri="{28A0092B-C50C-407E-A947-70E740481C1C}">
                <a14:useLocalDpi xmlns:a14="http://schemas.microsoft.com/office/drawing/2010/main"/>
              </a:ext>
            </a:extLst>
          </a:blip>
          <a:srcRect/>
          <a:stretch/>
        </p:blipFill>
        <p:spPr>
          <a:xfrm>
            <a:off x="7033173" y="4826623"/>
            <a:ext cx="960768" cy="226059"/>
          </a:xfrm>
          <a:prstGeom prst="rect">
            <a:avLst/>
          </a:prstGeom>
        </p:spPr>
      </p:pic>
      <p:sp>
        <p:nvSpPr>
          <p:cNvPr id="12" name="Rectangle 11">
            <a:extLst>
              <a:ext uri="{FF2B5EF4-FFF2-40B4-BE49-F238E27FC236}">
                <a16:creationId xmlns:a16="http://schemas.microsoft.com/office/drawing/2014/main" id="{ED317118-CFBE-3249-B770-E2CD1C1D685C}"/>
              </a:ext>
            </a:extLst>
          </p:cNvPr>
          <p:cNvSpPr/>
          <p:nvPr/>
        </p:nvSpPr>
        <p:spPr>
          <a:xfrm>
            <a:off x="5672042" y="4731599"/>
            <a:ext cx="1045017" cy="38472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chemeClr val="bg1"/>
                </a:solidFill>
                <a:effectLst/>
                <a:uLnTx/>
                <a:uFillTx/>
                <a:latin typeface="Myriad Pro" pitchFamily="34" charset="0"/>
              </a:rPr>
              <a:t>Value</a:t>
            </a:r>
            <a:br>
              <a:rPr kumimoji="0" lang="en-US" sz="1800" b="1" i="0" u="none" strike="noStrike" kern="0" cap="none" spc="0" normalizeH="0" baseline="0" noProof="0" dirty="0">
                <a:ln>
                  <a:noFill/>
                </a:ln>
                <a:solidFill>
                  <a:schemeClr val="bg1"/>
                </a:solidFill>
                <a:effectLst/>
                <a:uLnTx/>
                <a:uFillTx/>
                <a:latin typeface="Myriad Pro" pitchFamily="34" charset="0"/>
              </a:rPr>
            </a:br>
            <a:r>
              <a:rPr kumimoji="0" lang="en-US" sz="600" b="1" i="0" u="none" strike="noStrike" kern="0" cap="none" spc="0" normalizeH="0" baseline="0" noProof="0" dirty="0">
                <a:ln>
                  <a:noFill/>
                </a:ln>
                <a:solidFill>
                  <a:schemeClr val="bg1"/>
                </a:solidFill>
                <a:effectLst/>
                <a:uLnTx/>
                <a:uFillTx/>
                <a:latin typeface="Myriad Pro" pitchFamily="34" charset="0"/>
              </a:rPr>
              <a:t>of Academic Libraries</a:t>
            </a:r>
          </a:p>
        </p:txBody>
      </p:sp>
    </p:spTree>
    <p:extLst>
      <p:ext uri="{BB962C8B-B14F-4D97-AF65-F5344CB8AC3E}">
        <p14:creationId xmlns:p14="http://schemas.microsoft.com/office/powerpoint/2010/main" val="824507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1212969" y="604451"/>
            <a:ext cx="1095998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anchor="ctr" anchorCtr="0" compatLnSpc="1">
            <a:prstTxWarp prst="textNoShape">
              <a:avLst/>
            </a:prstTxWarp>
            <a:spAutoFit/>
          </a:bodyPr>
          <a:lstStyle/>
          <a:p>
            <a:endParaRPr lang="en-US" sz="1350"/>
          </a:p>
        </p:txBody>
      </p:sp>
      <p:graphicFrame>
        <p:nvGraphicFramePr>
          <p:cNvPr id="8" name="Chart 7">
            <a:extLst>
              <a:ext uri="{FF2B5EF4-FFF2-40B4-BE49-F238E27FC236}">
                <a16:creationId xmlns:a16="http://schemas.microsoft.com/office/drawing/2014/main" id="{00000000-0008-0000-0200-000010000000}"/>
              </a:ext>
            </a:extLst>
          </p:cNvPr>
          <p:cNvGraphicFramePr>
            <a:graphicFrameLocks/>
          </p:cNvGraphicFramePr>
          <p:nvPr>
            <p:extLst>
              <p:ext uri="{D42A27DB-BD31-4B8C-83A1-F6EECF244321}">
                <p14:modId xmlns:p14="http://schemas.microsoft.com/office/powerpoint/2010/main" val="603356894"/>
              </p:ext>
            </p:extLst>
          </p:nvPr>
        </p:nvGraphicFramePr>
        <p:xfrm>
          <a:off x="294640" y="147320"/>
          <a:ext cx="8676640" cy="44145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679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t="-1" r="8889"/>
          <a:stretch/>
        </p:blipFill>
        <p:spPr>
          <a:xfrm>
            <a:off x="0" y="0"/>
            <a:ext cx="9144000" cy="5143500"/>
          </a:xfrm>
        </p:spPr>
      </p:pic>
      <p:sp>
        <p:nvSpPr>
          <p:cNvPr id="8" name="Rectangle 7">
            <a:extLst>
              <a:ext uri="{FF2B5EF4-FFF2-40B4-BE49-F238E27FC236}">
                <a16:creationId xmlns:a16="http://schemas.microsoft.com/office/drawing/2014/main" id="{3B2AFF15-93A2-0042-9D56-7677D2B48E52}"/>
              </a:ext>
            </a:extLst>
          </p:cNvPr>
          <p:cNvSpPr/>
          <p:nvPr/>
        </p:nvSpPr>
        <p:spPr>
          <a:xfrm rot="10800000">
            <a:off x="2489200" y="0"/>
            <a:ext cx="6654800" cy="5143500"/>
          </a:xfrm>
          <a:prstGeom prst="rect">
            <a:avLst/>
          </a:prstGeom>
          <a:gradFill>
            <a:gsLst>
              <a:gs pos="29000">
                <a:schemeClr val="tx1"/>
              </a:gs>
              <a:gs pos="100000">
                <a:schemeClr val="tx1">
                  <a:alpha val="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1"/>
          </p:nvPr>
        </p:nvSpPr>
        <p:spPr>
          <a:xfrm>
            <a:off x="4897120" y="355600"/>
            <a:ext cx="3947422" cy="3543300"/>
          </a:xfrm>
          <a:noFill/>
        </p:spPr>
        <p:txBody>
          <a:bodyPr/>
          <a:lstStyle/>
          <a:p>
            <a:pPr marL="0" indent="0">
              <a:buNone/>
            </a:pPr>
            <a:r>
              <a:rPr lang="en-US" sz="2400" b="1" dirty="0"/>
              <a:t>Provost individual interviews</a:t>
            </a:r>
          </a:p>
          <a:p>
            <a:r>
              <a:rPr lang="en-US" sz="2000" b="1" dirty="0">
                <a:latin typeface="Arial" charset="0"/>
                <a:ea typeface="Arial" charset="0"/>
                <a:cs typeface="Arial" charset="0"/>
              </a:rPr>
              <a:t>N = 14 provosts (of 14)</a:t>
            </a:r>
          </a:p>
          <a:p>
            <a:r>
              <a:rPr lang="en-US" sz="2000" b="1" dirty="0">
                <a:latin typeface="Arial" charset="0"/>
                <a:ea typeface="Arial" charset="0"/>
                <a:cs typeface="Arial" charset="0"/>
              </a:rPr>
              <a:t>45 minute average</a:t>
            </a:r>
          </a:p>
          <a:p>
            <a:r>
              <a:rPr lang="en-US" sz="2000" b="1" dirty="0">
                <a:latin typeface="Arial" charset="0"/>
                <a:ea typeface="Arial" charset="0"/>
                <a:cs typeface="Arial" charset="0"/>
              </a:rPr>
              <a:t>Transcribed (9 of 14)</a:t>
            </a:r>
          </a:p>
          <a:p>
            <a:r>
              <a:rPr lang="en-US" sz="2000" b="1" dirty="0">
                <a:latin typeface="Arial" charset="0"/>
                <a:ea typeface="Arial" charset="0"/>
                <a:cs typeface="Arial" charset="0"/>
              </a:rPr>
              <a:t>Detailed interview notes </a:t>
            </a:r>
            <a:br>
              <a:rPr lang="en-US" sz="2000" b="1" dirty="0">
                <a:latin typeface="Arial" charset="0"/>
                <a:ea typeface="Arial" charset="0"/>
                <a:cs typeface="Arial" charset="0"/>
              </a:rPr>
            </a:br>
            <a:r>
              <a:rPr lang="en-US" sz="2000" b="1" dirty="0">
                <a:latin typeface="Arial" charset="0"/>
                <a:ea typeface="Arial" charset="0"/>
                <a:cs typeface="Arial" charset="0"/>
              </a:rPr>
              <a:t>(5 of 14)</a:t>
            </a:r>
          </a:p>
          <a:p>
            <a:r>
              <a:rPr lang="en-US" sz="2000" b="1" dirty="0">
                <a:latin typeface="Arial" charset="0"/>
                <a:ea typeface="Arial" charset="0"/>
                <a:cs typeface="Arial" charset="0"/>
              </a:rPr>
              <a:t>NVivo for analysis</a:t>
            </a:r>
          </a:p>
          <a:p>
            <a:r>
              <a:rPr lang="en-US" sz="2000" b="1" dirty="0">
                <a:latin typeface="Arial" charset="0"/>
                <a:ea typeface="Arial" charset="0"/>
                <a:cs typeface="Arial" charset="0"/>
              </a:rPr>
              <a:t>Thematic coding scheme</a:t>
            </a:r>
          </a:p>
          <a:p>
            <a:pPr lvl="1"/>
            <a:r>
              <a:rPr lang="en-US" sz="2000" b="1" dirty="0">
                <a:latin typeface="Arial" charset="0"/>
                <a:ea typeface="Arial" charset="0"/>
                <a:cs typeface="Arial" charset="0"/>
              </a:rPr>
              <a:t>One team member coded, another checked</a:t>
            </a:r>
            <a:endParaRPr lang="en-US" b="1" dirty="0"/>
          </a:p>
        </p:txBody>
      </p:sp>
      <p:pic>
        <p:nvPicPr>
          <p:cNvPr id="9" name="Picture 8">
            <a:extLst>
              <a:ext uri="{FF2B5EF4-FFF2-40B4-BE49-F238E27FC236}">
                <a16:creationId xmlns:a16="http://schemas.microsoft.com/office/drawing/2014/main" id="{79950666-9410-F54D-B43B-C53EC467019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10054" y="4824389"/>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a:extLst>
              <a:ext uri="{FF2B5EF4-FFF2-40B4-BE49-F238E27FC236}">
                <a16:creationId xmlns:a16="http://schemas.microsoft.com/office/drawing/2014/main" id="{81A57602-7E34-4547-AF03-D0990DE413A0}"/>
              </a:ext>
            </a:extLst>
          </p:cNvPr>
          <p:cNvPicPr>
            <a:picLocks noChangeAspect="1"/>
          </p:cNvPicPr>
          <p:nvPr/>
        </p:nvPicPr>
        <p:blipFill rotWithShape="1">
          <a:blip r:embed="rId5" cstate="print">
            <a:biLevel thresh="25000"/>
            <a:extLst>
              <a:ext uri="{28A0092B-C50C-407E-A947-70E740481C1C}">
                <a14:useLocalDpi xmlns:a14="http://schemas.microsoft.com/office/drawing/2010/main"/>
              </a:ext>
            </a:extLst>
          </a:blip>
          <a:srcRect/>
          <a:stretch/>
        </p:blipFill>
        <p:spPr>
          <a:xfrm>
            <a:off x="7033173" y="4826623"/>
            <a:ext cx="960768" cy="226059"/>
          </a:xfrm>
          <a:prstGeom prst="rect">
            <a:avLst/>
          </a:prstGeom>
        </p:spPr>
      </p:pic>
      <p:sp>
        <p:nvSpPr>
          <p:cNvPr id="11" name="Rectangle 10">
            <a:extLst>
              <a:ext uri="{FF2B5EF4-FFF2-40B4-BE49-F238E27FC236}">
                <a16:creationId xmlns:a16="http://schemas.microsoft.com/office/drawing/2014/main" id="{EEAF1691-FC45-0D4B-892E-802CEE7FB235}"/>
              </a:ext>
            </a:extLst>
          </p:cNvPr>
          <p:cNvSpPr/>
          <p:nvPr/>
        </p:nvSpPr>
        <p:spPr>
          <a:xfrm>
            <a:off x="5672042" y="4731599"/>
            <a:ext cx="1045017" cy="38472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chemeClr val="bg1"/>
                </a:solidFill>
                <a:effectLst/>
                <a:uLnTx/>
                <a:uFillTx/>
                <a:latin typeface="Myriad Pro" pitchFamily="34" charset="0"/>
              </a:rPr>
              <a:t>Value</a:t>
            </a:r>
            <a:br>
              <a:rPr kumimoji="0" lang="en-US" sz="1800" b="1" i="0" u="none" strike="noStrike" kern="0" cap="none" spc="0" normalizeH="0" baseline="0" noProof="0" dirty="0">
                <a:ln>
                  <a:noFill/>
                </a:ln>
                <a:solidFill>
                  <a:schemeClr val="bg1"/>
                </a:solidFill>
                <a:effectLst/>
                <a:uLnTx/>
                <a:uFillTx/>
                <a:latin typeface="Myriad Pro" pitchFamily="34" charset="0"/>
              </a:rPr>
            </a:br>
            <a:r>
              <a:rPr kumimoji="0" lang="en-US" sz="600" b="1" i="0" u="none" strike="noStrike" kern="0" cap="none" spc="0" normalizeH="0" baseline="0" noProof="0" dirty="0">
                <a:ln>
                  <a:noFill/>
                </a:ln>
                <a:solidFill>
                  <a:schemeClr val="bg1"/>
                </a:solidFill>
                <a:effectLst/>
                <a:uLnTx/>
                <a:uFillTx/>
                <a:latin typeface="Myriad Pro" pitchFamily="34" charset="0"/>
              </a:rPr>
              <a:t>of Academic Libraries</a:t>
            </a:r>
          </a:p>
        </p:txBody>
      </p:sp>
    </p:spTree>
    <p:extLst>
      <p:ext uri="{BB962C8B-B14F-4D97-AF65-F5344CB8AC3E}">
        <p14:creationId xmlns:p14="http://schemas.microsoft.com/office/powerpoint/2010/main" val="858720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1212969" y="604451"/>
            <a:ext cx="1095998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anchor="ctr" anchorCtr="0" compatLnSpc="1">
            <a:prstTxWarp prst="textNoShape">
              <a:avLst/>
            </a:prstTxWarp>
            <a:spAutoFit/>
          </a:bodyPr>
          <a:lstStyle/>
          <a:p>
            <a:endParaRPr lang="en-US" sz="1350"/>
          </a:p>
        </p:txBody>
      </p:sp>
      <p:graphicFrame>
        <p:nvGraphicFramePr>
          <p:cNvPr id="8" name="Chart 7">
            <a:extLst>
              <a:ext uri="{FF2B5EF4-FFF2-40B4-BE49-F238E27FC236}">
                <a16:creationId xmlns:a16="http://schemas.microsoft.com/office/drawing/2014/main" id="{00000000-0008-0000-0200-000011000000}"/>
              </a:ext>
            </a:extLst>
          </p:cNvPr>
          <p:cNvGraphicFramePr>
            <a:graphicFrameLocks/>
          </p:cNvGraphicFramePr>
          <p:nvPr>
            <p:extLst>
              <p:ext uri="{D42A27DB-BD31-4B8C-83A1-F6EECF244321}">
                <p14:modId xmlns:p14="http://schemas.microsoft.com/office/powerpoint/2010/main" val="1234555520"/>
              </p:ext>
            </p:extLst>
          </p:nvPr>
        </p:nvGraphicFramePr>
        <p:xfrm>
          <a:off x="274320" y="58279"/>
          <a:ext cx="8717280" cy="457468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03982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708873023"/>
              </p:ext>
            </p:extLst>
          </p:nvPr>
        </p:nvGraphicFramePr>
        <p:xfrm>
          <a:off x="111760" y="182880"/>
          <a:ext cx="8839200" cy="44020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61281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36192"/>
        </a:solidFill>
        <a:effectLst/>
      </p:bgPr>
    </p:bg>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A25CCDED-B93D-484C-8281-89A1C3CDEF40}"/>
              </a:ext>
            </a:extLst>
          </p:cNvPr>
          <p:cNvGraphicFramePr/>
          <p:nvPr>
            <p:extLst>
              <p:ext uri="{D42A27DB-BD31-4B8C-83A1-F6EECF244321}">
                <p14:modId xmlns:p14="http://schemas.microsoft.com/office/powerpoint/2010/main" val="2350389207"/>
              </p:ext>
            </p:extLst>
          </p:nvPr>
        </p:nvGraphicFramePr>
        <p:xfrm>
          <a:off x="0" y="0"/>
          <a:ext cx="9144000" cy="46863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4648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t="-1" r="8889"/>
          <a:stretch/>
        </p:blipFill>
        <p:spPr>
          <a:xfrm>
            <a:off x="0" y="0"/>
            <a:ext cx="9144000" cy="5143500"/>
          </a:xfrm>
        </p:spPr>
      </p:pic>
      <p:sp>
        <p:nvSpPr>
          <p:cNvPr id="9" name="Rectangle 8">
            <a:extLst>
              <a:ext uri="{FF2B5EF4-FFF2-40B4-BE49-F238E27FC236}">
                <a16:creationId xmlns:a16="http://schemas.microsoft.com/office/drawing/2014/main" id="{B3CF8CB7-FA5B-2E46-8C16-ACCF69C6D4E4}"/>
              </a:ext>
            </a:extLst>
          </p:cNvPr>
          <p:cNvSpPr/>
          <p:nvPr/>
        </p:nvSpPr>
        <p:spPr>
          <a:xfrm>
            <a:off x="0" y="0"/>
            <a:ext cx="5882640" cy="5143500"/>
          </a:xfrm>
          <a:prstGeom prst="rect">
            <a:avLst/>
          </a:prstGeom>
          <a:gradFill>
            <a:gsLst>
              <a:gs pos="29000">
                <a:schemeClr val="tx1"/>
              </a:gs>
              <a:gs pos="100000">
                <a:schemeClr val="tx1">
                  <a:alpha val="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1"/>
          </p:nvPr>
        </p:nvSpPr>
        <p:spPr>
          <a:xfrm>
            <a:off x="370839" y="379269"/>
            <a:ext cx="4836161" cy="2040081"/>
          </a:xfrm>
          <a:noFill/>
        </p:spPr>
        <p:txBody>
          <a:bodyPr/>
          <a:lstStyle/>
          <a:p>
            <a:pPr marL="0" indent="0">
              <a:buNone/>
            </a:pPr>
            <a:r>
              <a:rPr lang="en-US" sz="2000" b="1" dirty="0">
                <a:latin typeface="Arial" charset="0"/>
                <a:ea typeface="Arial" charset="0"/>
                <a:cs typeface="Arial" charset="0"/>
              </a:rPr>
              <a:t>“….it needs to be sort of multi-level communication from the provost to those relationships you have with other units like the centers for teaching and learning to the academic units to the individual relationships that, that librarians and staff have with faculty and students.”</a:t>
            </a:r>
          </a:p>
          <a:p>
            <a:pPr marL="0" indent="0">
              <a:buNone/>
            </a:pPr>
            <a:r>
              <a:rPr lang="en-US" sz="2000" b="1" dirty="0">
                <a:latin typeface="Arial" charset="0"/>
                <a:ea typeface="Arial" charset="0"/>
                <a:cs typeface="Arial" charset="0"/>
              </a:rPr>
              <a:t> </a:t>
            </a:r>
            <a:r>
              <a:rPr lang="en-US" sz="1600" b="1" i="1" dirty="0">
                <a:latin typeface="Arial" charset="0"/>
                <a:ea typeface="Arial" charset="0"/>
                <a:cs typeface="Arial" charset="0"/>
              </a:rPr>
              <a:t>(Advisory Group Member LM03, Research University, Secular, Public)</a:t>
            </a:r>
          </a:p>
          <a:p>
            <a:pPr marL="0" indent="0">
              <a:buNone/>
            </a:pPr>
            <a:endParaRPr lang="en-US" sz="1600" dirty="0"/>
          </a:p>
        </p:txBody>
      </p:sp>
      <p:pic>
        <p:nvPicPr>
          <p:cNvPr id="10" name="Picture 9">
            <a:extLst>
              <a:ext uri="{FF2B5EF4-FFF2-40B4-BE49-F238E27FC236}">
                <a16:creationId xmlns:a16="http://schemas.microsoft.com/office/drawing/2014/main" id="{3B716F6D-BA5A-8643-8DEA-A1CE8C1FAEC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10054" y="4824389"/>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C000571E-0329-214F-8D9F-8EB7E9E5B7D4}"/>
              </a:ext>
            </a:extLst>
          </p:cNvPr>
          <p:cNvPicPr>
            <a:picLocks noChangeAspect="1"/>
          </p:cNvPicPr>
          <p:nvPr/>
        </p:nvPicPr>
        <p:blipFill rotWithShape="1">
          <a:blip r:embed="rId5" cstate="print">
            <a:biLevel thresh="25000"/>
            <a:extLst>
              <a:ext uri="{28A0092B-C50C-407E-A947-70E740481C1C}">
                <a14:useLocalDpi xmlns:a14="http://schemas.microsoft.com/office/drawing/2010/main"/>
              </a:ext>
            </a:extLst>
          </a:blip>
          <a:srcRect/>
          <a:stretch/>
        </p:blipFill>
        <p:spPr>
          <a:xfrm>
            <a:off x="7033173" y="4826623"/>
            <a:ext cx="960768" cy="226059"/>
          </a:xfrm>
          <a:prstGeom prst="rect">
            <a:avLst/>
          </a:prstGeom>
        </p:spPr>
      </p:pic>
      <p:sp>
        <p:nvSpPr>
          <p:cNvPr id="12" name="Rectangle 11">
            <a:extLst>
              <a:ext uri="{FF2B5EF4-FFF2-40B4-BE49-F238E27FC236}">
                <a16:creationId xmlns:a16="http://schemas.microsoft.com/office/drawing/2014/main" id="{B9EFB406-6CA7-8547-BE6D-57875AB67821}"/>
              </a:ext>
            </a:extLst>
          </p:cNvPr>
          <p:cNvSpPr/>
          <p:nvPr/>
        </p:nvSpPr>
        <p:spPr>
          <a:xfrm>
            <a:off x="5672042" y="4731599"/>
            <a:ext cx="1045017" cy="38472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chemeClr val="bg1"/>
                </a:solidFill>
                <a:effectLst/>
                <a:uLnTx/>
                <a:uFillTx/>
                <a:latin typeface="Myriad Pro" pitchFamily="34" charset="0"/>
              </a:rPr>
              <a:t>Value</a:t>
            </a:r>
            <a:br>
              <a:rPr kumimoji="0" lang="en-US" sz="1800" b="1" i="0" u="none" strike="noStrike" kern="0" cap="none" spc="0" normalizeH="0" baseline="0" noProof="0" dirty="0">
                <a:ln>
                  <a:noFill/>
                </a:ln>
                <a:solidFill>
                  <a:schemeClr val="bg1"/>
                </a:solidFill>
                <a:effectLst/>
                <a:uLnTx/>
                <a:uFillTx/>
                <a:latin typeface="Myriad Pro" pitchFamily="34" charset="0"/>
              </a:rPr>
            </a:br>
            <a:r>
              <a:rPr kumimoji="0" lang="en-US" sz="600" b="1" i="0" u="none" strike="noStrike" kern="0" cap="none" spc="0" normalizeH="0" baseline="0" noProof="0" dirty="0">
                <a:ln>
                  <a:noFill/>
                </a:ln>
                <a:solidFill>
                  <a:schemeClr val="bg1"/>
                </a:solidFill>
                <a:effectLst/>
                <a:uLnTx/>
                <a:uFillTx/>
                <a:latin typeface="Myriad Pro" pitchFamily="34" charset="0"/>
              </a:rPr>
              <a:t>of Academic Libraries</a:t>
            </a:r>
          </a:p>
        </p:txBody>
      </p:sp>
    </p:spTree>
    <p:extLst>
      <p:ext uri="{BB962C8B-B14F-4D97-AF65-F5344CB8AC3E}">
        <p14:creationId xmlns:p14="http://schemas.microsoft.com/office/powerpoint/2010/main" val="16154459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B623EECE-4C54-4AA1-BC2D-30A2FB925BAD}"/>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t="13774" r="362"/>
          <a:stretch/>
        </p:blipFill>
        <p:spPr>
          <a:xfrm>
            <a:off x="0" y="0"/>
            <a:ext cx="9144000" cy="5143500"/>
          </a:xfrm>
          <a:prstGeom prst="rect">
            <a:avLst/>
          </a:prstGeom>
          <a:noFill/>
        </p:spPr>
      </p:pic>
      <p:sp>
        <p:nvSpPr>
          <p:cNvPr id="10" name="Rectangle 9">
            <a:extLst>
              <a:ext uri="{FF2B5EF4-FFF2-40B4-BE49-F238E27FC236}">
                <a16:creationId xmlns:a16="http://schemas.microsoft.com/office/drawing/2014/main" id="{65505628-F58C-D948-A110-FBE827C8608A}"/>
              </a:ext>
            </a:extLst>
          </p:cNvPr>
          <p:cNvSpPr/>
          <p:nvPr/>
        </p:nvSpPr>
        <p:spPr>
          <a:xfrm rot="10800000">
            <a:off x="2387600" y="0"/>
            <a:ext cx="6756397" cy="5143500"/>
          </a:xfrm>
          <a:prstGeom prst="rect">
            <a:avLst/>
          </a:prstGeom>
          <a:gradFill>
            <a:gsLst>
              <a:gs pos="29000">
                <a:schemeClr val="tx1"/>
              </a:gs>
              <a:gs pos="100000">
                <a:schemeClr val="tx1">
                  <a:alpha val="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51A537D7-E631-420E-9D82-AFD594FD6958}"/>
              </a:ext>
            </a:extLst>
          </p:cNvPr>
          <p:cNvSpPr>
            <a:spLocks noGrp="1"/>
          </p:cNvSpPr>
          <p:nvPr>
            <p:ph type="body" sz="quarter" idx="11"/>
          </p:nvPr>
        </p:nvSpPr>
        <p:spPr>
          <a:xfrm>
            <a:off x="5658279" y="1484062"/>
            <a:ext cx="3338945" cy="1998518"/>
          </a:xfrm>
          <a:noFill/>
        </p:spPr>
        <p:txBody>
          <a:bodyPr/>
          <a:lstStyle/>
          <a:p>
            <a:pPr marL="285750" indent="-285750">
              <a:spcAft>
                <a:spcPts val="600"/>
              </a:spcAft>
              <a:buFont typeface="Arial" panose="020B0604020202020204" pitchFamily="34" charset="0"/>
              <a:buChar char="•"/>
            </a:pPr>
            <a:r>
              <a:rPr lang="en-US" sz="1800" b="1" dirty="0">
                <a:solidFill>
                  <a:schemeClr val="bg1"/>
                </a:solidFill>
              </a:rPr>
              <a:t>Librarians use “service”</a:t>
            </a:r>
          </a:p>
          <a:p>
            <a:pPr marL="285750" indent="-285750">
              <a:spcAft>
                <a:spcPts val="600"/>
              </a:spcAft>
              <a:buFont typeface="Arial" panose="020B0604020202020204" pitchFamily="34" charset="0"/>
              <a:buChar char="•"/>
            </a:pPr>
            <a:r>
              <a:rPr lang="en-US" sz="1800" b="1" dirty="0">
                <a:solidFill>
                  <a:schemeClr val="bg1"/>
                </a:solidFill>
              </a:rPr>
              <a:t>Provosts use more specific terms</a:t>
            </a:r>
          </a:p>
          <a:p>
            <a:pPr marL="742950" lvl="1" indent="-285750">
              <a:spcAft>
                <a:spcPts val="600"/>
              </a:spcAft>
              <a:buFont typeface="Arial" panose="020B0604020202020204" pitchFamily="34" charset="0"/>
              <a:buChar char="•"/>
            </a:pPr>
            <a:r>
              <a:rPr lang="en-US" sz="1800" b="1" dirty="0">
                <a:solidFill>
                  <a:schemeClr val="bg1"/>
                </a:solidFill>
              </a:rPr>
              <a:t>Teaching &amp; learning</a:t>
            </a:r>
          </a:p>
          <a:p>
            <a:pPr marL="742950" lvl="1" indent="-285750">
              <a:spcAft>
                <a:spcPts val="600"/>
              </a:spcAft>
              <a:buFont typeface="Arial" panose="020B0604020202020204" pitchFamily="34" charset="0"/>
              <a:buChar char="•"/>
            </a:pPr>
            <a:r>
              <a:rPr lang="en-US" sz="1800" b="1" dirty="0">
                <a:solidFill>
                  <a:schemeClr val="bg1"/>
                </a:solidFill>
              </a:rPr>
              <a:t>Customer service</a:t>
            </a:r>
          </a:p>
          <a:p>
            <a:pPr marL="742950" lvl="1" indent="-285750">
              <a:spcAft>
                <a:spcPts val="600"/>
              </a:spcAft>
              <a:buFont typeface="Arial" panose="020B0604020202020204" pitchFamily="34" charset="0"/>
              <a:buChar char="•"/>
            </a:pPr>
            <a:r>
              <a:rPr lang="en-US" sz="1800" b="1" dirty="0">
                <a:solidFill>
                  <a:schemeClr val="bg1"/>
                </a:solidFill>
              </a:rPr>
              <a:t>Space</a:t>
            </a:r>
          </a:p>
          <a:p>
            <a:endParaRPr lang="en-US" dirty="0"/>
          </a:p>
        </p:txBody>
      </p:sp>
      <p:sp>
        <p:nvSpPr>
          <p:cNvPr id="7" name="TextBox 6">
            <a:extLst>
              <a:ext uri="{FF2B5EF4-FFF2-40B4-BE49-F238E27FC236}">
                <a16:creationId xmlns:a16="http://schemas.microsoft.com/office/drawing/2014/main" id="{D65677E0-EA5B-4FD6-9BEE-D45765DCACC7}"/>
              </a:ext>
            </a:extLst>
          </p:cNvPr>
          <p:cNvSpPr txBox="1"/>
          <p:nvPr/>
        </p:nvSpPr>
        <p:spPr>
          <a:xfrm>
            <a:off x="5658279" y="342372"/>
            <a:ext cx="3047024" cy="737791"/>
          </a:xfrm>
          <a:prstGeom prst="rect">
            <a:avLst/>
          </a:prstGeom>
          <a:noFill/>
        </p:spPr>
        <p:txBody>
          <a:bodyPr rtlCol="0">
            <a:normAutofit fontScale="77500" lnSpcReduction="20000"/>
          </a:bodyPr>
          <a:lstStyle/>
          <a:p>
            <a:pPr>
              <a:spcBef>
                <a:spcPct val="20000"/>
              </a:spcBef>
              <a:buFont typeface="Arial"/>
            </a:pPr>
            <a:r>
              <a:rPr lang="en-US" sz="3200" b="1" dirty="0">
                <a:solidFill>
                  <a:schemeClr val="bg1"/>
                </a:solidFill>
              </a:rPr>
              <a:t>Language </a:t>
            </a:r>
            <a:br>
              <a:rPr lang="en-US" sz="3200" b="1" dirty="0">
                <a:solidFill>
                  <a:schemeClr val="bg1"/>
                </a:solidFill>
              </a:rPr>
            </a:br>
            <a:r>
              <a:rPr lang="en-US" sz="3200" b="1" dirty="0">
                <a:solidFill>
                  <a:schemeClr val="bg1"/>
                </a:solidFill>
              </a:rPr>
              <a:t>Differences</a:t>
            </a:r>
          </a:p>
        </p:txBody>
      </p:sp>
      <p:pic>
        <p:nvPicPr>
          <p:cNvPr id="11" name="Picture 10">
            <a:extLst>
              <a:ext uri="{FF2B5EF4-FFF2-40B4-BE49-F238E27FC236}">
                <a16:creationId xmlns:a16="http://schemas.microsoft.com/office/drawing/2014/main" id="{9758E902-757D-D141-9B19-21008231FCF4}"/>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10054" y="4824389"/>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CC2A775E-9583-DB49-B929-334B0FFDC609}"/>
              </a:ext>
            </a:extLst>
          </p:cNvPr>
          <p:cNvPicPr>
            <a:picLocks noChangeAspect="1"/>
          </p:cNvPicPr>
          <p:nvPr/>
        </p:nvPicPr>
        <p:blipFill rotWithShape="1">
          <a:blip r:embed="rId5" cstate="print">
            <a:biLevel thresh="25000"/>
            <a:extLst>
              <a:ext uri="{28A0092B-C50C-407E-A947-70E740481C1C}">
                <a14:useLocalDpi xmlns:a14="http://schemas.microsoft.com/office/drawing/2010/main"/>
              </a:ext>
            </a:extLst>
          </a:blip>
          <a:srcRect/>
          <a:stretch/>
        </p:blipFill>
        <p:spPr>
          <a:xfrm>
            <a:off x="7033173" y="4826623"/>
            <a:ext cx="960768" cy="226059"/>
          </a:xfrm>
          <a:prstGeom prst="rect">
            <a:avLst/>
          </a:prstGeom>
        </p:spPr>
      </p:pic>
      <p:sp>
        <p:nvSpPr>
          <p:cNvPr id="13" name="Rectangle 12">
            <a:extLst>
              <a:ext uri="{FF2B5EF4-FFF2-40B4-BE49-F238E27FC236}">
                <a16:creationId xmlns:a16="http://schemas.microsoft.com/office/drawing/2014/main" id="{4FFD148F-3FF8-6941-9E60-E2B2629B6223}"/>
              </a:ext>
            </a:extLst>
          </p:cNvPr>
          <p:cNvSpPr/>
          <p:nvPr/>
        </p:nvSpPr>
        <p:spPr>
          <a:xfrm>
            <a:off x="5672042" y="4731599"/>
            <a:ext cx="1045017" cy="38472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chemeClr val="bg1"/>
                </a:solidFill>
                <a:effectLst/>
                <a:uLnTx/>
                <a:uFillTx/>
                <a:latin typeface="Myriad Pro" pitchFamily="34" charset="0"/>
              </a:rPr>
              <a:t>Value</a:t>
            </a:r>
            <a:br>
              <a:rPr kumimoji="0" lang="en-US" sz="1800" b="1" i="0" u="none" strike="noStrike" kern="0" cap="none" spc="0" normalizeH="0" baseline="0" noProof="0" dirty="0">
                <a:ln>
                  <a:noFill/>
                </a:ln>
                <a:solidFill>
                  <a:schemeClr val="bg1"/>
                </a:solidFill>
                <a:effectLst/>
                <a:uLnTx/>
                <a:uFillTx/>
                <a:latin typeface="Myriad Pro" pitchFamily="34" charset="0"/>
              </a:rPr>
            </a:br>
            <a:r>
              <a:rPr kumimoji="0" lang="en-US" sz="600" b="1" i="0" u="none" strike="noStrike" kern="0" cap="none" spc="0" normalizeH="0" baseline="0" noProof="0" dirty="0">
                <a:ln>
                  <a:noFill/>
                </a:ln>
                <a:solidFill>
                  <a:schemeClr val="bg1"/>
                </a:solidFill>
                <a:effectLst/>
                <a:uLnTx/>
                <a:uFillTx/>
                <a:latin typeface="Myriad Pro" pitchFamily="34" charset="0"/>
              </a:rPr>
              <a:t>of Academic Libraries</a:t>
            </a:r>
          </a:p>
        </p:txBody>
      </p:sp>
    </p:spTree>
    <p:extLst>
      <p:ext uri="{BB962C8B-B14F-4D97-AF65-F5344CB8AC3E}">
        <p14:creationId xmlns:p14="http://schemas.microsoft.com/office/powerpoint/2010/main" val="2454643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6">
            <a:extLst>
              <a:ext uri="{FF2B5EF4-FFF2-40B4-BE49-F238E27FC236}">
                <a16:creationId xmlns:a16="http://schemas.microsoft.com/office/drawing/2014/main" id="{88554B18-99F2-4FF9-866D-342E0D495DAD}"/>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t="12321" r="1092" b="611"/>
          <a:stretch/>
        </p:blipFill>
        <p:spPr>
          <a:xfrm>
            <a:off x="20" y="10"/>
            <a:ext cx="9143980" cy="5212070"/>
          </a:xfrm>
          <a:noFill/>
        </p:spPr>
      </p:pic>
      <p:sp>
        <p:nvSpPr>
          <p:cNvPr id="8" name="Rectangle 7">
            <a:extLst>
              <a:ext uri="{FF2B5EF4-FFF2-40B4-BE49-F238E27FC236}">
                <a16:creationId xmlns:a16="http://schemas.microsoft.com/office/drawing/2014/main" id="{9F7000AC-0BC6-6848-B384-F2E291170E78}"/>
              </a:ext>
            </a:extLst>
          </p:cNvPr>
          <p:cNvSpPr/>
          <p:nvPr/>
        </p:nvSpPr>
        <p:spPr>
          <a:xfrm>
            <a:off x="0" y="0"/>
            <a:ext cx="5242560" cy="5212070"/>
          </a:xfrm>
          <a:prstGeom prst="rect">
            <a:avLst/>
          </a:prstGeom>
          <a:gradFill>
            <a:gsLst>
              <a:gs pos="29000">
                <a:schemeClr val="tx1"/>
              </a:gs>
              <a:gs pos="100000">
                <a:schemeClr val="tx1">
                  <a:alpha val="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150C515A-77E3-4B79-BA92-022AFD637A2D}"/>
              </a:ext>
            </a:extLst>
          </p:cNvPr>
          <p:cNvSpPr>
            <a:spLocks noGrp="1"/>
          </p:cNvSpPr>
          <p:nvPr>
            <p:ph type="body" sz="quarter" idx="11"/>
          </p:nvPr>
        </p:nvSpPr>
        <p:spPr>
          <a:xfrm>
            <a:off x="362819" y="385874"/>
            <a:ext cx="4209182" cy="3206461"/>
          </a:xfrm>
          <a:noFill/>
        </p:spPr>
        <p:txBody>
          <a:bodyPr/>
          <a:lstStyle/>
          <a:p>
            <a:pPr marL="0" indent="0">
              <a:buNone/>
            </a:pPr>
            <a:r>
              <a:rPr lang="en-US" sz="1800" b="1" dirty="0"/>
              <a:t>“[Librarians] have to be able to sell to the deans that this is something valuable that the deans want to be a part of, and the deans are going to be impacted by their faculty feeling like that this is a worthy thing because if we use money for one thing, we can’t use if for something else. I think customer service…becomes really important in this kind of environment. </a:t>
            </a:r>
          </a:p>
          <a:p>
            <a:pPr marL="0" indent="0">
              <a:buNone/>
            </a:pPr>
            <a:endParaRPr lang="en-US" sz="1800" b="1" dirty="0"/>
          </a:p>
          <a:p>
            <a:pPr marL="0" indent="0">
              <a:buNone/>
            </a:pPr>
            <a:r>
              <a:rPr lang="en-US" sz="1400" b="1" i="1" dirty="0"/>
              <a:t>(Provost Interviewee PP07, Research University, Secular, Public) </a:t>
            </a:r>
          </a:p>
          <a:p>
            <a:endParaRPr lang="en-US" sz="1600" dirty="0"/>
          </a:p>
        </p:txBody>
      </p:sp>
      <p:pic>
        <p:nvPicPr>
          <p:cNvPr id="10" name="Picture 9">
            <a:extLst>
              <a:ext uri="{FF2B5EF4-FFF2-40B4-BE49-F238E27FC236}">
                <a16:creationId xmlns:a16="http://schemas.microsoft.com/office/drawing/2014/main" id="{A9E12005-F2E1-C349-8571-B00D376BB6F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10054" y="4824389"/>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1FE769CD-4C85-864F-B67F-E60E58F0BF71}"/>
              </a:ext>
            </a:extLst>
          </p:cNvPr>
          <p:cNvPicPr>
            <a:picLocks noChangeAspect="1"/>
          </p:cNvPicPr>
          <p:nvPr/>
        </p:nvPicPr>
        <p:blipFill rotWithShape="1">
          <a:blip r:embed="rId5" cstate="print">
            <a:biLevel thresh="25000"/>
            <a:extLst>
              <a:ext uri="{28A0092B-C50C-407E-A947-70E740481C1C}">
                <a14:useLocalDpi xmlns:a14="http://schemas.microsoft.com/office/drawing/2010/main"/>
              </a:ext>
            </a:extLst>
          </a:blip>
          <a:srcRect/>
          <a:stretch/>
        </p:blipFill>
        <p:spPr>
          <a:xfrm>
            <a:off x="7033173" y="4826623"/>
            <a:ext cx="960768" cy="226059"/>
          </a:xfrm>
          <a:prstGeom prst="rect">
            <a:avLst/>
          </a:prstGeom>
        </p:spPr>
      </p:pic>
      <p:sp>
        <p:nvSpPr>
          <p:cNvPr id="12" name="Rectangle 11">
            <a:extLst>
              <a:ext uri="{FF2B5EF4-FFF2-40B4-BE49-F238E27FC236}">
                <a16:creationId xmlns:a16="http://schemas.microsoft.com/office/drawing/2014/main" id="{ACE3C9D3-F290-0A49-9C4D-C5EE106FB2AC}"/>
              </a:ext>
            </a:extLst>
          </p:cNvPr>
          <p:cNvSpPr/>
          <p:nvPr/>
        </p:nvSpPr>
        <p:spPr>
          <a:xfrm>
            <a:off x="5672042" y="4731599"/>
            <a:ext cx="1045017" cy="38472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chemeClr val="bg1"/>
                </a:solidFill>
                <a:effectLst/>
                <a:uLnTx/>
                <a:uFillTx/>
                <a:latin typeface="Myriad Pro" pitchFamily="34" charset="0"/>
              </a:rPr>
              <a:t>Value</a:t>
            </a:r>
            <a:br>
              <a:rPr kumimoji="0" lang="en-US" sz="1800" b="1" i="0" u="none" strike="noStrike" kern="0" cap="none" spc="0" normalizeH="0" baseline="0" noProof="0" dirty="0">
                <a:ln>
                  <a:noFill/>
                </a:ln>
                <a:solidFill>
                  <a:schemeClr val="bg1"/>
                </a:solidFill>
                <a:effectLst/>
                <a:uLnTx/>
                <a:uFillTx/>
                <a:latin typeface="Myriad Pro" pitchFamily="34" charset="0"/>
              </a:rPr>
            </a:br>
            <a:r>
              <a:rPr kumimoji="0" lang="en-US" sz="600" b="1" i="0" u="none" strike="noStrike" kern="0" cap="none" spc="0" normalizeH="0" baseline="0" noProof="0" dirty="0">
                <a:ln>
                  <a:noFill/>
                </a:ln>
                <a:solidFill>
                  <a:schemeClr val="bg1"/>
                </a:solidFill>
                <a:effectLst/>
                <a:uLnTx/>
                <a:uFillTx/>
                <a:latin typeface="Myriad Pro" pitchFamily="34" charset="0"/>
              </a:rPr>
              <a:t>of Academic Libraries</a:t>
            </a:r>
          </a:p>
        </p:txBody>
      </p:sp>
    </p:spTree>
    <p:extLst>
      <p:ext uri="{BB962C8B-B14F-4D97-AF65-F5344CB8AC3E}">
        <p14:creationId xmlns:p14="http://schemas.microsoft.com/office/powerpoint/2010/main" val="64660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376539" y="336881"/>
            <a:ext cx="8439148" cy="686442"/>
          </a:xfrm>
        </p:spPr>
        <p:txBody>
          <a:bodyPr/>
          <a:lstStyle/>
          <a:p>
            <a:r>
              <a:rPr lang="en-US" dirty="0"/>
              <a:t>2021 Higher Ed Trends</a:t>
            </a:r>
          </a:p>
        </p:txBody>
      </p:sp>
      <p:sp>
        <p:nvSpPr>
          <p:cNvPr id="5" name="Text Placeholder 2"/>
          <p:cNvSpPr txBox="1">
            <a:spLocks/>
          </p:cNvSpPr>
          <p:nvPr/>
        </p:nvSpPr>
        <p:spPr>
          <a:xfrm>
            <a:off x="341814" y="1033583"/>
            <a:ext cx="3954865" cy="3317875"/>
          </a:xfrm>
          <a:prstGeom prst="rect">
            <a:avLst/>
          </a:prstGeom>
        </p:spPr>
        <p:txBody>
          <a:bodyPr vert="horz" anchor="t"/>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1800" dirty="0"/>
          </a:p>
        </p:txBody>
      </p:sp>
      <p:sp>
        <p:nvSpPr>
          <p:cNvPr id="2" name="TextBox 1">
            <a:extLst>
              <a:ext uri="{FF2B5EF4-FFF2-40B4-BE49-F238E27FC236}">
                <a16:creationId xmlns:a16="http://schemas.microsoft.com/office/drawing/2014/main" id="{8A1557CC-CFA5-4CF7-A4B1-3D43926C6852}"/>
              </a:ext>
            </a:extLst>
          </p:cNvPr>
          <p:cNvSpPr txBox="1"/>
          <p:nvPr/>
        </p:nvSpPr>
        <p:spPr>
          <a:xfrm>
            <a:off x="539641" y="1320321"/>
            <a:ext cx="8439148"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Mental Health Awareness</a:t>
            </a:r>
          </a:p>
          <a:p>
            <a:pPr marL="285750" indent="-285750">
              <a:buFont typeface="Arial" panose="020B0604020202020204" pitchFamily="34" charset="0"/>
              <a:buChar char="•"/>
            </a:pPr>
            <a:r>
              <a:rPr lang="en-US" sz="2800" dirty="0"/>
              <a:t>Artificial Intelligence for Learning</a:t>
            </a:r>
          </a:p>
          <a:p>
            <a:pPr marL="285750" indent="-285750">
              <a:buFont typeface="Arial" panose="020B0604020202020204" pitchFamily="34" charset="0"/>
              <a:buChar char="•"/>
            </a:pPr>
            <a:r>
              <a:rPr lang="en-US" sz="2800" dirty="0"/>
              <a:t>Online Learning is More Prevalent</a:t>
            </a:r>
          </a:p>
          <a:p>
            <a:pPr marL="285750" indent="-285750">
              <a:buFont typeface="Arial" panose="020B0604020202020204" pitchFamily="34" charset="0"/>
              <a:buChar char="•"/>
            </a:pPr>
            <a:r>
              <a:rPr lang="en-US" sz="2800" dirty="0"/>
              <a:t>Virtual Reality for Education</a:t>
            </a:r>
          </a:p>
          <a:p>
            <a:pPr marL="285750" indent="-285750">
              <a:buFont typeface="Arial" panose="020B0604020202020204" pitchFamily="34" charset="0"/>
              <a:buChar char="•"/>
            </a:pPr>
            <a:r>
              <a:rPr lang="en-US" sz="2800" dirty="0"/>
              <a:t>The Rise of Massive Open Online Course (MOOCS)</a:t>
            </a:r>
          </a:p>
        </p:txBody>
      </p:sp>
    </p:spTree>
    <p:extLst>
      <p:ext uri="{BB962C8B-B14F-4D97-AF65-F5344CB8AC3E}">
        <p14:creationId xmlns:p14="http://schemas.microsoft.com/office/powerpoint/2010/main" val="2310726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7D1D4F-BAB9-4F3E-86CC-0275A39856B2}"/>
              </a:ext>
            </a:extLst>
          </p:cNvPr>
          <p:cNvSpPr>
            <a:spLocks noGrp="1"/>
          </p:cNvSpPr>
          <p:nvPr>
            <p:ph type="body" sz="quarter" idx="10"/>
          </p:nvPr>
        </p:nvSpPr>
        <p:spPr>
          <a:xfrm>
            <a:off x="315259" y="831061"/>
            <a:ext cx="8174038" cy="1221873"/>
          </a:xfrm>
        </p:spPr>
        <p:txBody>
          <a:bodyPr/>
          <a:lstStyle/>
          <a:p>
            <a:r>
              <a:rPr lang="en-US" sz="3200" dirty="0"/>
              <a:t>Academic </a:t>
            </a:r>
            <a:r>
              <a:rPr lang="en-US" sz="3200" dirty="0" err="1"/>
              <a:t>LibrarY</a:t>
            </a:r>
            <a:r>
              <a:rPr lang="en-US" sz="3200" dirty="0"/>
              <a:t> </a:t>
            </a:r>
          </a:p>
          <a:p>
            <a:r>
              <a:rPr lang="en-US" sz="3200" dirty="0"/>
              <a:t>Value and Impact</a:t>
            </a:r>
          </a:p>
        </p:txBody>
      </p:sp>
      <p:sp>
        <p:nvSpPr>
          <p:cNvPr id="3" name="Text Placeholder 2">
            <a:extLst>
              <a:ext uri="{FF2B5EF4-FFF2-40B4-BE49-F238E27FC236}">
                <a16:creationId xmlns:a16="http://schemas.microsoft.com/office/drawing/2014/main" id="{E1D11FF8-A3BF-4FDB-9223-CD5A310F7A71}"/>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4BCD2FFB-3BB1-4373-ABD1-EDFA2244265C}"/>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2237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r="8192"/>
          <a:stretch/>
        </p:blipFill>
        <p:spPr>
          <a:xfrm>
            <a:off x="0" y="0"/>
            <a:ext cx="9144000" cy="5143500"/>
          </a:xfrm>
          <a:prstGeom prst="rect">
            <a:avLst/>
          </a:prstGeom>
        </p:spPr>
      </p:pic>
      <p:sp>
        <p:nvSpPr>
          <p:cNvPr id="8" name="Rectangle 7">
            <a:extLst>
              <a:ext uri="{FF2B5EF4-FFF2-40B4-BE49-F238E27FC236}">
                <a16:creationId xmlns:a16="http://schemas.microsoft.com/office/drawing/2014/main" id="{F48574D1-58D7-3149-ACA6-3A125E927A66}"/>
              </a:ext>
            </a:extLst>
          </p:cNvPr>
          <p:cNvSpPr/>
          <p:nvPr/>
        </p:nvSpPr>
        <p:spPr>
          <a:xfrm>
            <a:off x="0" y="0"/>
            <a:ext cx="4453247" cy="5143500"/>
          </a:xfrm>
          <a:prstGeom prst="rect">
            <a:avLst/>
          </a:prstGeom>
          <a:gradFill>
            <a:gsLst>
              <a:gs pos="29000">
                <a:schemeClr val="tx1"/>
              </a:gs>
              <a:gs pos="100000">
                <a:schemeClr val="tx1">
                  <a:alpha val="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1"/>
          </p:nvPr>
        </p:nvSpPr>
        <p:spPr>
          <a:xfrm>
            <a:off x="368927" y="384810"/>
            <a:ext cx="4033520" cy="2355430"/>
          </a:xfrm>
          <a:noFill/>
        </p:spPr>
        <p:txBody>
          <a:bodyPr/>
          <a:lstStyle/>
          <a:p>
            <a:pPr marL="0" indent="0">
              <a:buNone/>
            </a:pPr>
            <a:r>
              <a:rPr lang="en-US" sz="2000" b="1" dirty="0"/>
              <a:t>“…the whole kind of conversation around fake news is this really important example of how important it is in our daily life and civic health in order to bring critical skills to bear on understanding information and being able to critically evaluate the source of that.”</a:t>
            </a:r>
          </a:p>
          <a:p>
            <a:pPr marL="0" indent="0">
              <a:buNone/>
            </a:pPr>
            <a:r>
              <a:rPr lang="en-US" sz="2000" b="1" dirty="0"/>
              <a:t> </a:t>
            </a:r>
            <a:r>
              <a:rPr lang="en-US" sz="1600" b="1" i="1" dirty="0"/>
              <a:t>(Advisory Member LM03, Research University, Secular, Private)</a:t>
            </a:r>
          </a:p>
        </p:txBody>
      </p:sp>
      <p:pic>
        <p:nvPicPr>
          <p:cNvPr id="9" name="Picture 8">
            <a:extLst>
              <a:ext uri="{FF2B5EF4-FFF2-40B4-BE49-F238E27FC236}">
                <a16:creationId xmlns:a16="http://schemas.microsoft.com/office/drawing/2014/main" id="{AB2997A7-C5D8-334B-AAA3-425B26CD5CD2}"/>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10054" y="4824389"/>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a:extLst>
              <a:ext uri="{FF2B5EF4-FFF2-40B4-BE49-F238E27FC236}">
                <a16:creationId xmlns:a16="http://schemas.microsoft.com/office/drawing/2014/main" id="{BD75D700-A4AE-B240-B952-B79F045E947F}"/>
              </a:ext>
            </a:extLst>
          </p:cNvPr>
          <p:cNvPicPr>
            <a:picLocks noChangeAspect="1"/>
          </p:cNvPicPr>
          <p:nvPr/>
        </p:nvPicPr>
        <p:blipFill rotWithShape="1">
          <a:blip r:embed="rId6" cstate="print">
            <a:biLevel thresh="25000"/>
            <a:extLst>
              <a:ext uri="{28A0092B-C50C-407E-A947-70E740481C1C}">
                <a14:useLocalDpi xmlns:a14="http://schemas.microsoft.com/office/drawing/2010/main"/>
              </a:ext>
            </a:extLst>
          </a:blip>
          <a:srcRect/>
          <a:stretch/>
        </p:blipFill>
        <p:spPr>
          <a:xfrm>
            <a:off x="7033173" y="4826623"/>
            <a:ext cx="960768" cy="226059"/>
          </a:xfrm>
          <a:prstGeom prst="rect">
            <a:avLst/>
          </a:prstGeom>
        </p:spPr>
      </p:pic>
      <p:sp>
        <p:nvSpPr>
          <p:cNvPr id="11" name="Rectangle 10">
            <a:extLst>
              <a:ext uri="{FF2B5EF4-FFF2-40B4-BE49-F238E27FC236}">
                <a16:creationId xmlns:a16="http://schemas.microsoft.com/office/drawing/2014/main" id="{8A4106D3-2706-674E-9C3C-F98161256019}"/>
              </a:ext>
            </a:extLst>
          </p:cNvPr>
          <p:cNvSpPr/>
          <p:nvPr/>
        </p:nvSpPr>
        <p:spPr>
          <a:xfrm>
            <a:off x="5672042" y="4731599"/>
            <a:ext cx="1045017" cy="38472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chemeClr val="bg1"/>
                </a:solidFill>
                <a:effectLst/>
                <a:uLnTx/>
                <a:uFillTx/>
                <a:latin typeface="Myriad Pro" pitchFamily="34" charset="0"/>
              </a:rPr>
              <a:t>Value</a:t>
            </a:r>
            <a:br>
              <a:rPr kumimoji="0" lang="en-US" sz="1800" b="1" i="0" u="none" strike="noStrike" kern="0" cap="none" spc="0" normalizeH="0" baseline="0" noProof="0" dirty="0">
                <a:ln>
                  <a:noFill/>
                </a:ln>
                <a:solidFill>
                  <a:schemeClr val="bg1"/>
                </a:solidFill>
                <a:effectLst/>
                <a:uLnTx/>
                <a:uFillTx/>
                <a:latin typeface="Myriad Pro" pitchFamily="34" charset="0"/>
              </a:rPr>
            </a:br>
            <a:r>
              <a:rPr kumimoji="0" lang="en-US" sz="600" b="1" i="0" u="none" strike="noStrike" kern="0" cap="none" spc="0" normalizeH="0" baseline="0" noProof="0" dirty="0">
                <a:ln>
                  <a:noFill/>
                </a:ln>
                <a:solidFill>
                  <a:schemeClr val="bg1"/>
                </a:solidFill>
                <a:effectLst/>
                <a:uLnTx/>
                <a:uFillTx/>
                <a:latin typeface="Myriad Pro" pitchFamily="34" charset="0"/>
              </a:rPr>
              <a:t>of Academic Libraries</a:t>
            </a:r>
          </a:p>
        </p:txBody>
      </p:sp>
    </p:spTree>
    <p:extLst>
      <p:ext uri="{BB962C8B-B14F-4D97-AF65-F5344CB8AC3E}">
        <p14:creationId xmlns:p14="http://schemas.microsoft.com/office/powerpoint/2010/main" val="1688131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t="-1" r="8889"/>
          <a:stretch/>
        </p:blipFill>
        <p:spPr>
          <a:xfrm>
            <a:off x="0" y="0"/>
            <a:ext cx="9144000" cy="5143500"/>
          </a:xfrm>
        </p:spPr>
      </p:pic>
      <p:sp>
        <p:nvSpPr>
          <p:cNvPr id="9" name="Rectangle 8">
            <a:extLst>
              <a:ext uri="{FF2B5EF4-FFF2-40B4-BE49-F238E27FC236}">
                <a16:creationId xmlns:a16="http://schemas.microsoft.com/office/drawing/2014/main" id="{DE1217E2-BC43-AB43-808C-F2704FC61AFC}"/>
              </a:ext>
            </a:extLst>
          </p:cNvPr>
          <p:cNvSpPr/>
          <p:nvPr/>
        </p:nvSpPr>
        <p:spPr>
          <a:xfrm rot="10800000">
            <a:off x="2479040" y="0"/>
            <a:ext cx="6664960" cy="5143500"/>
          </a:xfrm>
          <a:prstGeom prst="rect">
            <a:avLst/>
          </a:prstGeom>
          <a:gradFill>
            <a:gsLst>
              <a:gs pos="29000">
                <a:schemeClr val="tx1"/>
              </a:gs>
              <a:gs pos="100000">
                <a:schemeClr val="tx1">
                  <a:alpha val="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sz="quarter" idx="11"/>
          </p:nvPr>
        </p:nvSpPr>
        <p:spPr>
          <a:xfrm>
            <a:off x="3879840" y="476250"/>
            <a:ext cx="4902744" cy="2570551"/>
          </a:xfrm>
          <a:noFill/>
        </p:spPr>
        <p:txBody>
          <a:bodyPr/>
          <a:lstStyle/>
          <a:p>
            <a:pPr marL="0" indent="0">
              <a:buNone/>
            </a:pPr>
            <a:r>
              <a:rPr lang="en-US" sz="2000" b="1" dirty="0"/>
              <a:t>“The drive to knowing more about what students get from a college education is not going to go away. We are going to have to continually look at, quality.…This drive towards knowing what students get from their college education, is going to continue to be important. I can't imagine that part of it would go away with the Trump Administration.” </a:t>
            </a:r>
          </a:p>
          <a:p>
            <a:pPr marL="0" indent="0">
              <a:buNone/>
            </a:pPr>
            <a:r>
              <a:rPr lang="en-US" sz="1600" b="1" i="1" dirty="0"/>
              <a:t>(Provost Interviewee PP06, Research University, Secular, Public)</a:t>
            </a:r>
          </a:p>
          <a:p>
            <a:pPr marL="0" indent="0">
              <a:buNone/>
            </a:pPr>
            <a:endParaRPr lang="en-US" sz="2000" b="1" dirty="0"/>
          </a:p>
        </p:txBody>
      </p:sp>
      <p:pic>
        <p:nvPicPr>
          <p:cNvPr id="10" name="Picture 9">
            <a:extLst>
              <a:ext uri="{FF2B5EF4-FFF2-40B4-BE49-F238E27FC236}">
                <a16:creationId xmlns:a16="http://schemas.microsoft.com/office/drawing/2014/main" id="{23A0B509-A548-4043-B432-80251E25879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10054" y="4824389"/>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DA99F1E9-CF46-AB49-9409-97939EF55629}"/>
              </a:ext>
            </a:extLst>
          </p:cNvPr>
          <p:cNvPicPr>
            <a:picLocks noChangeAspect="1"/>
          </p:cNvPicPr>
          <p:nvPr/>
        </p:nvPicPr>
        <p:blipFill rotWithShape="1">
          <a:blip r:embed="rId5" cstate="print">
            <a:biLevel thresh="25000"/>
            <a:extLst>
              <a:ext uri="{28A0092B-C50C-407E-A947-70E740481C1C}">
                <a14:useLocalDpi xmlns:a14="http://schemas.microsoft.com/office/drawing/2010/main"/>
              </a:ext>
            </a:extLst>
          </a:blip>
          <a:srcRect/>
          <a:stretch/>
        </p:blipFill>
        <p:spPr>
          <a:xfrm>
            <a:off x="7033173" y="4826623"/>
            <a:ext cx="960768" cy="226059"/>
          </a:xfrm>
          <a:prstGeom prst="rect">
            <a:avLst/>
          </a:prstGeom>
        </p:spPr>
      </p:pic>
      <p:sp>
        <p:nvSpPr>
          <p:cNvPr id="12" name="Rectangle 11">
            <a:extLst>
              <a:ext uri="{FF2B5EF4-FFF2-40B4-BE49-F238E27FC236}">
                <a16:creationId xmlns:a16="http://schemas.microsoft.com/office/drawing/2014/main" id="{783D39BE-B16B-444F-AAEE-7C18D312372B}"/>
              </a:ext>
            </a:extLst>
          </p:cNvPr>
          <p:cNvSpPr/>
          <p:nvPr/>
        </p:nvSpPr>
        <p:spPr>
          <a:xfrm>
            <a:off x="5672042" y="4731599"/>
            <a:ext cx="1045017" cy="38472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chemeClr val="bg1"/>
                </a:solidFill>
                <a:effectLst/>
                <a:uLnTx/>
                <a:uFillTx/>
                <a:latin typeface="Myriad Pro" pitchFamily="34" charset="0"/>
              </a:rPr>
              <a:t>Value</a:t>
            </a:r>
            <a:br>
              <a:rPr kumimoji="0" lang="en-US" sz="1800" b="1" i="0" u="none" strike="noStrike" kern="0" cap="none" spc="0" normalizeH="0" baseline="0" noProof="0" dirty="0">
                <a:ln>
                  <a:noFill/>
                </a:ln>
                <a:solidFill>
                  <a:schemeClr val="bg1"/>
                </a:solidFill>
                <a:effectLst/>
                <a:uLnTx/>
                <a:uFillTx/>
                <a:latin typeface="Myriad Pro" pitchFamily="34" charset="0"/>
              </a:rPr>
            </a:br>
            <a:r>
              <a:rPr kumimoji="0" lang="en-US" sz="600" b="1" i="0" u="none" strike="noStrike" kern="0" cap="none" spc="0" normalizeH="0" baseline="0" noProof="0" dirty="0">
                <a:ln>
                  <a:noFill/>
                </a:ln>
                <a:solidFill>
                  <a:schemeClr val="bg1"/>
                </a:solidFill>
                <a:effectLst/>
                <a:uLnTx/>
                <a:uFillTx/>
                <a:latin typeface="Myriad Pro" pitchFamily="34" charset="0"/>
              </a:rPr>
              <a:t>of Academic Libraries</a:t>
            </a:r>
          </a:p>
        </p:txBody>
      </p:sp>
    </p:spTree>
    <p:extLst>
      <p:ext uri="{BB962C8B-B14F-4D97-AF65-F5344CB8AC3E}">
        <p14:creationId xmlns:p14="http://schemas.microsoft.com/office/powerpoint/2010/main" val="1418333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6">
            <a:extLst>
              <a:ext uri="{FF2B5EF4-FFF2-40B4-BE49-F238E27FC236}">
                <a16:creationId xmlns:a16="http://schemas.microsoft.com/office/drawing/2014/main" id="{B116FA1C-B28D-4DAE-8BE9-5D60244BDB71}"/>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r="2095" b="9347"/>
          <a:stretch/>
        </p:blipFill>
        <p:spPr>
          <a:xfrm>
            <a:off x="0" y="0"/>
            <a:ext cx="9144000" cy="5143500"/>
          </a:xfrm>
          <a:noFill/>
        </p:spPr>
      </p:pic>
      <p:sp>
        <p:nvSpPr>
          <p:cNvPr id="8" name="Rectangle 7">
            <a:extLst>
              <a:ext uri="{FF2B5EF4-FFF2-40B4-BE49-F238E27FC236}">
                <a16:creationId xmlns:a16="http://schemas.microsoft.com/office/drawing/2014/main" id="{072F29DC-ECB9-564B-91C2-86410A20B15D}"/>
              </a:ext>
            </a:extLst>
          </p:cNvPr>
          <p:cNvSpPr/>
          <p:nvPr/>
        </p:nvSpPr>
        <p:spPr>
          <a:xfrm>
            <a:off x="0" y="0"/>
            <a:ext cx="6600782" cy="5143500"/>
          </a:xfrm>
          <a:prstGeom prst="rect">
            <a:avLst/>
          </a:prstGeom>
          <a:gradFill>
            <a:gsLst>
              <a:gs pos="29000">
                <a:schemeClr val="tx1"/>
              </a:gs>
              <a:gs pos="100000">
                <a:schemeClr val="tx1">
                  <a:alpha val="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8A931198-11D7-40E0-B5A5-6422F14317EA}"/>
              </a:ext>
            </a:extLst>
          </p:cNvPr>
          <p:cNvSpPr>
            <a:spLocks noGrp="1"/>
          </p:cNvSpPr>
          <p:nvPr>
            <p:ph type="body" sz="quarter" idx="11"/>
          </p:nvPr>
        </p:nvSpPr>
        <p:spPr>
          <a:xfrm>
            <a:off x="380896" y="377431"/>
            <a:ext cx="4754881" cy="3865418"/>
          </a:xfrm>
          <a:noFill/>
        </p:spPr>
        <p:txBody>
          <a:bodyPr/>
          <a:lstStyle/>
          <a:p>
            <a:pPr marL="0" indent="0">
              <a:buNone/>
            </a:pPr>
            <a:r>
              <a:rPr lang="en-US" sz="2000" b="1" dirty="0"/>
              <a:t>“I think each of us would have some example of our shared strategic initiatives around enhancing students' success. And promoting innovation and teaching and learning. What's underlying all of this is that all of us see our work as directly tied to the mission of the university.…Academic libraries are those directly connected to the mission of their unique institution.” </a:t>
            </a:r>
          </a:p>
          <a:p>
            <a:pPr marL="0" indent="0">
              <a:buNone/>
            </a:pPr>
            <a:endParaRPr lang="en-US" sz="2000" b="1" dirty="0"/>
          </a:p>
          <a:p>
            <a:pPr marL="0" indent="0">
              <a:buNone/>
            </a:pPr>
            <a:r>
              <a:rPr lang="en-US" sz="1600" b="1" i="1" dirty="0"/>
              <a:t>(Advisory Group Member LM13, Research University, Non-Secular, Private)</a:t>
            </a:r>
          </a:p>
          <a:p>
            <a:endParaRPr lang="en-US" dirty="0"/>
          </a:p>
        </p:txBody>
      </p:sp>
      <p:pic>
        <p:nvPicPr>
          <p:cNvPr id="10" name="Picture 9">
            <a:extLst>
              <a:ext uri="{FF2B5EF4-FFF2-40B4-BE49-F238E27FC236}">
                <a16:creationId xmlns:a16="http://schemas.microsoft.com/office/drawing/2014/main" id="{18042AF4-0119-334C-8980-4C740AF977A7}"/>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10054" y="4824389"/>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43005117-83BB-4A49-A9E6-C046ECBE9E9D}"/>
              </a:ext>
            </a:extLst>
          </p:cNvPr>
          <p:cNvPicPr>
            <a:picLocks noChangeAspect="1"/>
          </p:cNvPicPr>
          <p:nvPr/>
        </p:nvPicPr>
        <p:blipFill rotWithShape="1">
          <a:blip r:embed="rId5" cstate="print">
            <a:biLevel thresh="25000"/>
            <a:extLst>
              <a:ext uri="{28A0092B-C50C-407E-A947-70E740481C1C}">
                <a14:useLocalDpi xmlns:a14="http://schemas.microsoft.com/office/drawing/2010/main"/>
              </a:ext>
            </a:extLst>
          </a:blip>
          <a:srcRect/>
          <a:stretch/>
        </p:blipFill>
        <p:spPr>
          <a:xfrm>
            <a:off x="7033173" y="4826623"/>
            <a:ext cx="960768" cy="226059"/>
          </a:xfrm>
          <a:prstGeom prst="rect">
            <a:avLst/>
          </a:prstGeom>
        </p:spPr>
      </p:pic>
      <p:sp>
        <p:nvSpPr>
          <p:cNvPr id="12" name="Rectangle 11">
            <a:extLst>
              <a:ext uri="{FF2B5EF4-FFF2-40B4-BE49-F238E27FC236}">
                <a16:creationId xmlns:a16="http://schemas.microsoft.com/office/drawing/2014/main" id="{8056E559-7ED1-0E4A-9E73-2159CD6C7C90}"/>
              </a:ext>
            </a:extLst>
          </p:cNvPr>
          <p:cNvSpPr/>
          <p:nvPr/>
        </p:nvSpPr>
        <p:spPr>
          <a:xfrm>
            <a:off x="5672042" y="4731599"/>
            <a:ext cx="1045017" cy="38472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chemeClr val="bg1"/>
                </a:solidFill>
                <a:effectLst/>
                <a:uLnTx/>
                <a:uFillTx/>
                <a:latin typeface="Myriad Pro" pitchFamily="34" charset="0"/>
              </a:rPr>
              <a:t>Value</a:t>
            </a:r>
            <a:br>
              <a:rPr kumimoji="0" lang="en-US" sz="1800" b="1" i="0" u="none" strike="noStrike" kern="0" cap="none" spc="0" normalizeH="0" baseline="0" noProof="0" dirty="0">
                <a:ln>
                  <a:noFill/>
                </a:ln>
                <a:solidFill>
                  <a:schemeClr val="bg1"/>
                </a:solidFill>
                <a:effectLst/>
                <a:uLnTx/>
                <a:uFillTx/>
                <a:latin typeface="Myriad Pro" pitchFamily="34" charset="0"/>
              </a:rPr>
            </a:br>
            <a:r>
              <a:rPr kumimoji="0" lang="en-US" sz="600" b="1" i="0" u="none" strike="noStrike" kern="0" cap="none" spc="0" normalizeH="0" baseline="0" noProof="0" dirty="0">
                <a:ln>
                  <a:noFill/>
                </a:ln>
                <a:solidFill>
                  <a:schemeClr val="bg1"/>
                </a:solidFill>
                <a:effectLst/>
                <a:uLnTx/>
                <a:uFillTx/>
                <a:latin typeface="Myriad Pro" pitchFamily="34" charset="0"/>
              </a:rPr>
              <a:t>of Academic Libraries</a:t>
            </a:r>
          </a:p>
        </p:txBody>
      </p:sp>
    </p:spTree>
    <p:extLst>
      <p:ext uri="{BB962C8B-B14F-4D97-AF65-F5344CB8AC3E}">
        <p14:creationId xmlns:p14="http://schemas.microsoft.com/office/powerpoint/2010/main" val="70798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t="-1" r="8889"/>
          <a:stretch/>
        </p:blipFill>
        <p:spPr>
          <a:xfrm>
            <a:off x="0" y="0"/>
            <a:ext cx="9144000" cy="5143500"/>
          </a:xfrm>
        </p:spPr>
      </p:pic>
      <p:sp>
        <p:nvSpPr>
          <p:cNvPr id="9" name="Rectangle 8">
            <a:extLst>
              <a:ext uri="{FF2B5EF4-FFF2-40B4-BE49-F238E27FC236}">
                <a16:creationId xmlns:a16="http://schemas.microsoft.com/office/drawing/2014/main" id="{4CE27F09-2F1F-2344-A657-0FB20C0A3E0B}"/>
              </a:ext>
            </a:extLst>
          </p:cNvPr>
          <p:cNvSpPr/>
          <p:nvPr/>
        </p:nvSpPr>
        <p:spPr>
          <a:xfrm>
            <a:off x="0" y="0"/>
            <a:ext cx="5486400" cy="5143500"/>
          </a:xfrm>
          <a:prstGeom prst="rect">
            <a:avLst/>
          </a:prstGeom>
          <a:gradFill>
            <a:gsLst>
              <a:gs pos="29000">
                <a:schemeClr val="tx1"/>
              </a:gs>
              <a:gs pos="100000">
                <a:schemeClr val="tx1">
                  <a:alpha val="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1"/>
          </p:nvPr>
        </p:nvSpPr>
        <p:spPr>
          <a:xfrm>
            <a:off x="365760" y="381231"/>
            <a:ext cx="3962401" cy="2237509"/>
          </a:xfrm>
          <a:noFill/>
        </p:spPr>
        <p:txBody>
          <a:bodyPr/>
          <a:lstStyle/>
          <a:p>
            <a:pPr marL="0" indent="0">
              <a:buNone/>
            </a:pPr>
            <a:r>
              <a:rPr lang="en-US" sz="2000" b="1" dirty="0"/>
              <a:t>“Thinking of how these new learning environments work, and how the library would enhance students' and faculty's ability to access and process knowledge, data information, in those particular kinds of environments. That's what libraries need to do to be successful.” </a:t>
            </a:r>
          </a:p>
          <a:p>
            <a:pPr marL="0" indent="0">
              <a:buNone/>
            </a:pPr>
            <a:r>
              <a:rPr lang="en-US" sz="1600" b="1" i="1" dirty="0"/>
              <a:t>(Provost Interviewee PP02, Research University, Non-Secular, Private)</a:t>
            </a:r>
            <a:endParaRPr lang="en-US" sz="1600" b="1" dirty="0"/>
          </a:p>
        </p:txBody>
      </p:sp>
      <p:pic>
        <p:nvPicPr>
          <p:cNvPr id="10" name="Picture 9">
            <a:extLst>
              <a:ext uri="{FF2B5EF4-FFF2-40B4-BE49-F238E27FC236}">
                <a16:creationId xmlns:a16="http://schemas.microsoft.com/office/drawing/2014/main" id="{008BCDD8-96D8-6445-9A36-32048009DAC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10054" y="4824389"/>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DA746C18-9102-8F46-B1FA-B714A7BFAA7C}"/>
              </a:ext>
            </a:extLst>
          </p:cNvPr>
          <p:cNvPicPr>
            <a:picLocks noChangeAspect="1"/>
          </p:cNvPicPr>
          <p:nvPr/>
        </p:nvPicPr>
        <p:blipFill rotWithShape="1">
          <a:blip r:embed="rId5" cstate="print">
            <a:biLevel thresh="25000"/>
            <a:extLst>
              <a:ext uri="{28A0092B-C50C-407E-A947-70E740481C1C}">
                <a14:useLocalDpi xmlns:a14="http://schemas.microsoft.com/office/drawing/2010/main"/>
              </a:ext>
            </a:extLst>
          </a:blip>
          <a:srcRect/>
          <a:stretch/>
        </p:blipFill>
        <p:spPr>
          <a:xfrm>
            <a:off x="7033173" y="4826623"/>
            <a:ext cx="960768" cy="226059"/>
          </a:xfrm>
          <a:prstGeom prst="rect">
            <a:avLst/>
          </a:prstGeom>
        </p:spPr>
      </p:pic>
      <p:sp>
        <p:nvSpPr>
          <p:cNvPr id="12" name="Rectangle 11">
            <a:extLst>
              <a:ext uri="{FF2B5EF4-FFF2-40B4-BE49-F238E27FC236}">
                <a16:creationId xmlns:a16="http://schemas.microsoft.com/office/drawing/2014/main" id="{756A934B-9699-014E-BD35-C25E00CAD2C0}"/>
              </a:ext>
            </a:extLst>
          </p:cNvPr>
          <p:cNvSpPr/>
          <p:nvPr/>
        </p:nvSpPr>
        <p:spPr>
          <a:xfrm>
            <a:off x="5672042" y="4731599"/>
            <a:ext cx="1045017" cy="38472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chemeClr val="bg1"/>
                </a:solidFill>
                <a:effectLst/>
                <a:uLnTx/>
                <a:uFillTx/>
                <a:latin typeface="Myriad Pro" pitchFamily="34" charset="0"/>
              </a:rPr>
              <a:t>Value</a:t>
            </a:r>
            <a:br>
              <a:rPr kumimoji="0" lang="en-US" sz="1800" b="1" i="0" u="none" strike="noStrike" kern="0" cap="none" spc="0" normalizeH="0" baseline="0" noProof="0" dirty="0">
                <a:ln>
                  <a:noFill/>
                </a:ln>
                <a:solidFill>
                  <a:schemeClr val="bg1"/>
                </a:solidFill>
                <a:effectLst/>
                <a:uLnTx/>
                <a:uFillTx/>
                <a:latin typeface="Myriad Pro" pitchFamily="34" charset="0"/>
              </a:rPr>
            </a:br>
            <a:r>
              <a:rPr kumimoji="0" lang="en-US" sz="600" b="1" i="0" u="none" strike="noStrike" kern="0" cap="none" spc="0" normalizeH="0" baseline="0" noProof="0" dirty="0">
                <a:ln>
                  <a:noFill/>
                </a:ln>
                <a:solidFill>
                  <a:schemeClr val="bg1"/>
                </a:solidFill>
                <a:effectLst/>
                <a:uLnTx/>
                <a:uFillTx/>
                <a:latin typeface="Myriad Pro" pitchFamily="34" charset="0"/>
              </a:rPr>
              <a:t>of Academic Libraries</a:t>
            </a:r>
          </a:p>
        </p:txBody>
      </p:sp>
    </p:spTree>
    <p:extLst>
      <p:ext uri="{BB962C8B-B14F-4D97-AF65-F5344CB8AC3E}">
        <p14:creationId xmlns:p14="http://schemas.microsoft.com/office/powerpoint/2010/main" val="582602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4444" t="-1" r="4444"/>
          <a:stretch/>
        </p:blipFill>
        <p:spPr>
          <a:xfrm>
            <a:off x="0" y="0"/>
            <a:ext cx="9144000" cy="5143500"/>
          </a:xfrm>
        </p:spPr>
      </p:pic>
      <p:sp>
        <p:nvSpPr>
          <p:cNvPr id="8" name="Rectangle 7">
            <a:extLst>
              <a:ext uri="{FF2B5EF4-FFF2-40B4-BE49-F238E27FC236}">
                <a16:creationId xmlns:a16="http://schemas.microsoft.com/office/drawing/2014/main" id="{FDDF1BDF-2B42-D34E-AB42-2BF3F731D1CD}"/>
              </a:ext>
            </a:extLst>
          </p:cNvPr>
          <p:cNvSpPr/>
          <p:nvPr/>
        </p:nvSpPr>
        <p:spPr>
          <a:xfrm>
            <a:off x="0" y="0"/>
            <a:ext cx="5963920" cy="5143500"/>
          </a:xfrm>
          <a:prstGeom prst="rect">
            <a:avLst/>
          </a:prstGeom>
          <a:gradFill>
            <a:gsLst>
              <a:gs pos="29000">
                <a:schemeClr val="tx1"/>
              </a:gs>
              <a:gs pos="100000">
                <a:schemeClr val="tx1">
                  <a:alpha val="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1"/>
          </p:nvPr>
        </p:nvSpPr>
        <p:spPr>
          <a:xfrm>
            <a:off x="365761" y="386274"/>
            <a:ext cx="4561840" cy="2750138"/>
          </a:xfrm>
          <a:noFill/>
        </p:spPr>
        <p:txBody>
          <a:bodyPr/>
          <a:lstStyle/>
          <a:p>
            <a:pPr marL="0" indent="0">
              <a:buNone/>
            </a:pPr>
            <a:r>
              <a:rPr lang="en-US" sz="2000" b="1" dirty="0"/>
              <a:t>“My biggest concern is that the students aren't coming together…there's a hunger within our undergraduate student population to actually socialize. </a:t>
            </a:r>
            <a:br>
              <a:rPr lang="en-US" sz="2000" b="1" dirty="0"/>
            </a:br>
            <a:r>
              <a:rPr lang="en-US" sz="2000" b="1" dirty="0"/>
              <a:t>The library has always been that crossroads for campuses. It could serve in this capacity, pulling students together.”</a:t>
            </a:r>
          </a:p>
          <a:p>
            <a:pPr marL="0" indent="0">
              <a:buNone/>
            </a:pPr>
            <a:r>
              <a:rPr lang="en-US" sz="2000" b="1" dirty="0"/>
              <a:t> </a:t>
            </a:r>
            <a:r>
              <a:rPr lang="en-US" sz="1600" b="1" i="1" dirty="0"/>
              <a:t>(Provost Interviewee PP04, Research University, Secular, Public)</a:t>
            </a:r>
          </a:p>
          <a:p>
            <a:pPr marL="0" indent="0">
              <a:buNone/>
            </a:pPr>
            <a:endParaRPr lang="en-US" sz="1400" dirty="0"/>
          </a:p>
        </p:txBody>
      </p:sp>
      <p:pic>
        <p:nvPicPr>
          <p:cNvPr id="9" name="Picture 8">
            <a:extLst>
              <a:ext uri="{FF2B5EF4-FFF2-40B4-BE49-F238E27FC236}">
                <a16:creationId xmlns:a16="http://schemas.microsoft.com/office/drawing/2014/main" id="{1DD57FC0-62C9-924E-8B71-ED2C5473DE34}"/>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10054" y="4824389"/>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a:extLst>
              <a:ext uri="{FF2B5EF4-FFF2-40B4-BE49-F238E27FC236}">
                <a16:creationId xmlns:a16="http://schemas.microsoft.com/office/drawing/2014/main" id="{CA2D3870-D309-DE4B-925A-082EE07BA27A}"/>
              </a:ext>
            </a:extLst>
          </p:cNvPr>
          <p:cNvPicPr>
            <a:picLocks noChangeAspect="1"/>
          </p:cNvPicPr>
          <p:nvPr/>
        </p:nvPicPr>
        <p:blipFill rotWithShape="1">
          <a:blip r:embed="rId5" cstate="print">
            <a:biLevel thresh="25000"/>
            <a:extLst>
              <a:ext uri="{28A0092B-C50C-407E-A947-70E740481C1C}">
                <a14:useLocalDpi xmlns:a14="http://schemas.microsoft.com/office/drawing/2010/main"/>
              </a:ext>
            </a:extLst>
          </a:blip>
          <a:srcRect/>
          <a:stretch/>
        </p:blipFill>
        <p:spPr>
          <a:xfrm>
            <a:off x="7033173" y="4826623"/>
            <a:ext cx="960768" cy="226059"/>
          </a:xfrm>
          <a:prstGeom prst="rect">
            <a:avLst/>
          </a:prstGeom>
        </p:spPr>
      </p:pic>
      <p:sp>
        <p:nvSpPr>
          <p:cNvPr id="11" name="Rectangle 10">
            <a:extLst>
              <a:ext uri="{FF2B5EF4-FFF2-40B4-BE49-F238E27FC236}">
                <a16:creationId xmlns:a16="http://schemas.microsoft.com/office/drawing/2014/main" id="{6258F320-C468-B848-83E0-E3AAC16AA6B3}"/>
              </a:ext>
            </a:extLst>
          </p:cNvPr>
          <p:cNvSpPr/>
          <p:nvPr/>
        </p:nvSpPr>
        <p:spPr>
          <a:xfrm>
            <a:off x="5672042" y="4731599"/>
            <a:ext cx="1045017" cy="38472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chemeClr val="bg1"/>
                </a:solidFill>
                <a:effectLst/>
                <a:uLnTx/>
                <a:uFillTx/>
                <a:latin typeface="Myriad Pro" pitchFamily="34" charset="0"/>
              </a:rPr>
              <a:t>Value</a:t>
            </a:r>
            <a:br>
              <a:rPr kumimoji="0" lang="en-US" sz="1800" b="1" i="0" u="none" strike="noStrike" kern="0" cap="none" spc="0" normalizeH="0" baseline="0" noProof="0" dirty="0">
                <a:ln>
                  <a:noFill/>
                </a:ln>
                <a:solidFill>
                  <a:schemeClr val="bg1"/>
                </a:solidFill>
                <a:effectLst/>
                <a:uLnTx/>
                <a:uFillTx/>
                <a:latin typeface="Myriad Pro" pitchFamily="34" charset="0"/>
              </a:rPr>
            </a:br>
            <a:r>
              <a:rPr kumimoji="0" lang="en-US" sz="600" b="1" i="0" u="none" strike="noStrike" kern="0" cap="none" spc="0" normalizeH="0" baseline="0" noProof="0" dirty="0">
                <a:ln>
                  <a:noFill/>
                </a:ln>
                <a:solidFill>
                  <a:schemeClr val="bg1"/>
                </a:solidFill>
                <a:effectLst/>
                <a:uLnTx/>
                <a:uFillTx/>
                <a:latin typeface="Myriad Pro" pitchFamily="34" charset="0"/>
              </a:rPr>
              <a:t>of Academic Libraries</a:t>
            </a:r>
          </a:p>
        </p:txBody>
      </p:sp>
    </p:spTree>
    <p:extLst>
      <p:ext uri="{BB962C8B-B14F-4D97-AF65-F5344CB8AC3E}">
        <p14:creationId xmlns:p14="http://schemas.microsoft.com/office/powerpoint/2010/main" val="1777516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t="-1" r="8889"/>
          <a:stretch/>
        </p:blipFill>
        <p:spPr>
          <a:xfrm>
            <a:off x="0" y="0"/>
            <a:ext cx="9144000" cy="5143500"/>
          </a:xfrm>
        </p:spPr>
      </p:pic>
      <p:sp>
        <p:nvSpPr>
          <p:cNvPr id="8" name="Rectangle 7">
            <a:extLst>
              <a:ext uri="{FF2B5EF4-FFF2-40B4-BE49-F238E27FC236}">
                <a16:creationId xmlns:a16="http://schemas.microsoft.com/office/drawing/2014/main" id="{7DFE56B5-642F-4041-A1DA-BA4DECFAEB01}"/>
              </a:ext>
            </a:extLst>
          </p:cNvPr>
          <p:cNvSpPr/>
          <p:nvPr/>
        </p:nvSpPr>
        <p:spPr>
          <a:xfrm rot="10800000">
            <a:off x="3088640" y="0"/>
            <a:ext cx="6069520" cy="5143500"/>
          </a:xfrm>
          <a:prstGeom prst="rect">
            <a:avLst/>
          </a:prstGeom>
          <a:gradFill>
            <a:gsLst>
              <a:gs pos="29000">
                <a:schemeClr val="tx1"/>
              </a:gs>
              <a:gs pos="100000">
                <a:schemeClr val="tx1">
                  <a:alpha val="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1"/>
          </p:nvPr>
        </p:nvSpPr>
        <p:spPr>
          <a:xfrm>
            <a:off x="4226560" y="384996"/>
            <a:ext cx="4570335" cy="1720664"/>
          </a:xfrm>
          <a:noFill/>
        </p:spPr>
        <p:txBody>
          <a:bodyPr/>
          <a:lstStyle/>
          <a:p>
            <a:pPr marL="0" indent="0">
              <a:buNone/>
            </a:pPr>
            <a:r>
              <a:rPr lang="en-US" sz="2000" b="1" dirty="0"/>
              <a:t>“Only sharing space, such as with a writing or computer lab is low level. There needs to be cooperative programming and interaction.” </a:t>
            </a:r>
          </a:p>
          <a:p>
            <a:pPr marL="0" indent="0">
              <a:buNone/>
            </a:pPr>
            <a:r>
              <a:rPr lang="en-US" sz="1600" b="1" i="1" dirty="0"/>
              <a:t>(Advisory Group Member LM06, Research University, Secular, Public)</a:t>
            </a:r>
            <a:endParaRPr lang="en-US" sz="2000" b="1" i="1" dirty="0"/>
          </a:p>
        </p:txBody>
      </p:sp>
      <p:pic>
        <p:nvPicPr>
          <p:cNvPr id="9" name="Picture 8">
            <a:extLst>
              <a:ext uri="{FF2B5EF4-FFF2-40B4-BE49-F238E27FC236}">
                <a16:creationId xmlns:a16="http://schemas.microsoft.com/office/drawing/2014/main" id="{597EA8E3-B71C-CB4A-8F5B-B9FFAC50E064}"/>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10054" y="4824389"/>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a:extLst>
              <a:ext uri="{FF2B5EF4-FFF2-40B4-BE49-F238E27FC236}">
                <a16:creationId xmlns:a16="http://schemas.microsoft.com/office/drawing/2014/main" id="{684C261D-AAE6-9F4B-B1B7-34751E3A43DD}"/>
              </a:ext>
            </a:extLst>
          </p:cNvPr>
          <p:cNvPicPr>
            <a:picLocks noChangeAspect="1"/>
          </p:cNvPicPr>
          <p:nvPr/>
        </p:nvPicPr>
        <p:blipFill rotWithShape="1">
          <a:blip r:embed="rId5" cstate="print">
            <a:biLevel thresh="25000"/>
            <a:extLst>
              <a:ext uri="{28A0092B-C50C-407E-A947-70E740481C1C}">
                <a14:useLocalDpi xmlns:a14="http://schemas.microsoft.com/office/drawing/2010/main"/>
              </a:ext>
            </a:extLst>
          </a:blip>
          <a:srcRect/>
          <a:stretch/>
        </p:blipFill>
        <p:spPr>
          <a:xfrm>
            <a:off x="7033173" y="4826623"/>
            <a:ext cx="960768" cy="226059"/>
          </a:xfrm>
          <a:prstGeom prst="rect">
            <a:avLst/>
          </a:prstGeom>
        </p:spPr>
      </p:pic>
      <p:sp>
        <p:nvSpPr>
          <p:cNvPr id="11" name="Rectangle 10">
            <a:extLst>
              <a:ext uri="{FF2B5EF4-FFF2-40B4-BE49-F238E27FC236}">
                <a16:creationId xmlns:a16="http://schemas.microsoft.com/office/drawing/2014/main" id="{EDB279B3-209E-544C-94E1-CB7BBA9F042C}"/>
              </a:ext>
            </a:extLst>
          </p:cNvPr>
          <p:cNvSpPr/>
          <p:nvPr/>
        </p:nvSpPr>
        <p:spPr>
          <a:xfrm>
            <a:off x="5672042" y="4731599"/>
            <a:ext cx="1045017" cy="38472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chemeClr val="bg1"/>
                </a:solidFill>
                <a:effectLst/>
                <a:uLnTx/>
                <a:uFillTx/>
                <a:latin typeface="Myriad Pro" pitchFamily="34" charset="0"/>
              </a:rPr>
              <a:t>Value</a:t>
            </a:r>
            <a:br>
              <a:rPr kumimoji="0" lang="en-US" sz="1800" b="1" i="0" u="none" strike="noStrike" kern="0" cap="none" spc="0" normalizeH="0" baseline="0" noProof="0" dirty="0">
                <a:ln>
                  <a:noFill/>
                </a:ln>
                <a:solidFill>
                  <a:schemeClr val="bg1"/>
                </a:solidFill>
                <a:effectLst/>
                <a:uLnTx/>
                <a:uFillTx/>
                <a:latin typeface="Myriad Pro" pitchFamily="34" charset="0"/>
              </a:rPr>
            </a:br>
            <a:r>
              <a:rPr kumimoji="0" lang="en-US" sz="600" b="1" i="0" u="none" strike="noStrike" kern="0" cap="none" spc="0" normalizeH="0" baseline="0" noProof="0" dirty="0">
                <a:ln>
                  <a:noFill/>
                </a:ln>
                <a:solidFill>
                  <a:schemeClr val="bg1"/>
                </a:solidFill>
                <a:effectLst/>
                <a:uLnTx/>
                <a:uFillTx/>
                <a:latin typeface="Myriad Pro" pitchFamily="34" charset="0"/>
              </a:rPr>
              <a:t>of Academic Libraries</a:t>
            </a:r>
          </a:p>
        </p:txBody>
      </p:sp>
    </p:spTree>
    <p:extLst>
      <p:ext uri="{BB962C8B-B14F-4D97-AF65-F5344CB8AC3E}">
        <p14:creationId xmlns:p14="http://schemas.microsoft.com/office/powerpoint/2010/main" val="2120902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t="-1" r="8889"/>
          <a:stretch/>
        </p:blipFill>
        <p:spPr>
          <a:xfrm>
            <a:off x="0" y="0"/>
            <a:ext cx="9144000" cy="5143500"/>
          </a:xfrm>
        </p:spPr>
      </p:pic>
      <p:sp>
        <p:nvSpPr>
          <p:cNvPr id="9" name="Rectangle 8">
            <a:extLst>
              <a:ext uri="{FF2B5EF4-FFF2-40B4-BE49-F238E27FC236}">
                <a16:creationId xmlns:a16="http://schemas.microsoft.com/office/drawing/2014/main" id="{2B42B297-1F6E-624E-96D1-123B6B2FCB96}"/>
              </a:ext>
            </a:extLst>
          </p:cNvPr>
          <p:cNvSpPr/>
          <p:nvPr/>
        </p:nvSpPr>
        <p:spPr>
          <a:xfrm>
            <a:off x="0" y="0"/>
            <a:ext cx="6055360" cy="5143500"/>
          </a:xfrm>
          <a:prstGeom prst="rect">
            <a:avLst/>
          </a:prstGeom>
          <a:gradFill>
            <a:gsLst>
              <a:gs pos="29000">
                <a:schemeClr val="tx1"/>
              </a:gs>
              <a:gs pos="100000">
                <a:schemeClr val="tx1">
                  <a:alpha val="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1"/>
          </p:nvPr>
        </p:nvSpPr>
        <p:spPr>
          <a:xfrm>
            <a:off x="369347" y="379961"/>
            <a:ext cx="4629374" cy="2161309"/>
          </a:xfrm>
          <a:noFill/>
        </p:spPr>
        <p:txBody>
          <a:bodyPr/>
          <a:lstStyle/>
          <a:p>
            <a:pPr marL="0" indent="0">
              <a:buNone/>
            </a:pPr>
            <a:r>
              <a:rPr lang="en-US" sz="2000" b="1" dirty="0"/>
              <a:t>“The way many of our faculty and students research now, it’s less about going to a physical space but accessing information in their offices.…I think that that is one of the challenges of changing the paradigm.” </a:t>
            </a:r>
          </a:p>
          <a:p>
            <a:pPr marL="0" indent="0">
              <a:buNone/>
            </a:pPr>
            <a:r>
              <a:rPr lang="en-US" sz="1600" b="1" i="1" dirty="0"/>
              <a:t>(Provost Interviewee PP13, Research University, Non-Secular, Private) </a:t>
            </a:r>
          </a:p>
          <a:p>
            <a:pPr marL="0" indent="0">
              <a:buNone/>
            </a:pPr>
            <a:endParaRPr lang="en-US" dirty="0"/>
          </a:p>
        </p:txBody>
      </p:sp>
      <p:pic>
        <p:nvPicPr>
          <p:cNvPr id="10" name="Picture 9">
            <a:extLst>
              <a:ext uri="{FF2B5EF4-FFF2-40B4-BE49-F238E27FC236}">
                <a16:creationId xmlns:a16="http://schemas.microsoft.com/office/drawing/2014/main" id="{1FF16C32-296B-0B4E-ADD6-DE7E1A51D4F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10054" y="4824389"/>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7207D881-E402-9E4F-96D6-9BA832788A30}"/>
              </a:ext>
            </a:extLst>
          </p:cNvPr>
          <p:cNvPicPr>
            <a:picLocks noChangeAspect="1"/>
          </p:cNvPicPr>
          <p:nvPr/>
        </p:nvPicPr>
        <p:blipFill rotWithShape="1">
          <a:blip r:embed="rId5" cstate="print">
            <a:biLevel thresh="25000"/>
            <a:extLst>
              <a:ext uri="{28A0092B-C50C-407E-A947-70E740481C1C}">
                <a14:useLocalDpi xmlns:a14="http://schemas.microsoft.com/office/drawing/2010/main"/>
              </a:ext>
            </a:extLst>
          </a:blip>
          <a:srcRect/>
          <a:stretch/>
        </p:blipFill>
        <p:spPr>
          <a:xfrm>
            <a:off x="7033173" y="4826623"/>
            <a:ext cx="960768" cy="226059"/>
          </a:xfrm>
          <a:prstGeom prst="rect">
            <a:avLst/>
          </a:prstGeom>
        </p:spPr>
      </p:pic>
      <p:sp>
        <p:nvSpPr>
          <p:cNvPr id="12" name="Rectangle 11">
            <a:extLst>
              <a:ext uri="{FF2B5EF4-FFF2-40B4-BE49-F238E27FC236}">
                <a16:creationId xmlns:a16="http://schemas.microsoft.com/office/drawing/2014/main" id="{D5F8CCEB-7FF5-4F4C-9DAB-9F67D14324EF}"/>
              </a:ext>
            </a:extLst>
          </p:cNvPr>
          <p:cNvSpPr/>
          <p:nvPr/>
        </p:nvSpPr>
        <p:spPr>
          <a:xfrm>
            <a:off x="5672042" y="4731599"/>
            <a:ext cx="1045017" cy="38472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chemeClr val="bg1"/>
                </a:solidFill>
                <a:effectLst/>
                <a:uLnTx/>
                <a:uFillTx/>
                <a:latin typeface="Myriad Pro" pitchFamily="34" charset="0"/>
              </a:rPr>
              <a:t>Value</a:t>
            </a:r>
            <a:br>
              <a:rPr kumimoji="0" lang="en-US" sz="1800" b="1" i="0" u="none" strike="noStrike" kern="0" cap="none" spc="0" normalizeH="0" baseline="0" noProof="0" dirty="0">
                <a:ln>
                  <a:noFill/>
                </a:ln>
                <a:solidFill>
                  <a:schemeClr val="bg1"/>
                </a:solidFill>
                <a:effectLst/>
                <a:uLnTx/>
                <a:uFillTx/>
                <a:latin typeface="Myriad Pro" pitchFamily="34" charset="0"/>
              </a:rPr>
            </a:br>
            <a:r>
              <a:rPr kumimoji="0" lang="en-US" sz="600" b="1" i="0" u="none" strike="noStrike" kern="0" cap="none" spc="0" normalizeH="0" baseline="0" noProof="0" dirty="0">
                <a:ln>
                  <a:noFill/>
                </a:ln>
                <a:solidFill>
                  <a:schemeClr val="bg1"/>
                </a:solidFill>
                <a:effectLst/>
                <a:uLnTx/>
                <a:uFillTx/>
                <a:latin typeface="Myriad Pro" pitchFamily="34" charset="0"/>
              </a:rPr>
              <a:t>of Academic Libraries</a:t>
            </a:r>
          </a:p>
        </p:txBody>
      </p:sp>
    </p:spTree>
    <p:extLst>
      <p:ext uri="{BB962C8B-B14F-4D97-AF65-F5344CB8AC3E}">
        <p14:creationId xmlns:p14="http://schemas.microsoft.com/office/powerpoint/2010/main" val="2111185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t="-1" r="8889"/>
          <a:stretch/>
        </p:blipFill>
        <p:spPr>
          <a:xfrm>
            <a:off x="0" y="0"/>
            <a:ext cx="9144000" cy="5143500"/>
          </a:xfrm>
        </p:spPr>
      </p:pic>
      <p:sp>
        <p:nvSpPr>
          <p:cNvPr id="11" name="Rectangle 10">
            <a:extLst>
              <a:ext uri="{FF2B5EF4-FFF2-40B4-BE49-F238E27FC236}">
                <a16:creationId xmlns:a16="http://schemas.microsoft.com/office/drawing/2014/main" id="{0311DCB5-A8C6-694A-9398-37C71109B10D}"/>
              </a:ext>
            </a:extLst>
          </p:cNvPr>
          <p:cNvSpPr/>
          <p:nvPr/>
        </p:nvSpPr>
        <p:spPr>
          <a:xfrm rot="10800000">
            <a:off x="2865120" y="0"/>
            <a:ext cx="6278880" cy="5143500"/>
          </a:xfrm>
          <a:prstGeom prst="rect">
            <a:avLst/>
          </a:prstGeom>
          <a:gradFill>
            <a:gsLst>
              <a:gs pos="29000">
                <a:schemeClr val="tx1"/>
              </a:gs>
              <a:gs pos="100000">
                <a:schemeClr val="tx1">
                  <a:alpha val="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1"/>
          </p:nvPr>
        </p:nvSpPr>
        <p:spPr>
          <a:xfrm>
            <a:off x="4100113" y="384665"/>
            <a:ext cx="4758507" cy="2039815"/>
          </a:xfrm>
          <a:noFill/>
        </p:spPr>
        <p:txBody>
          <a:bodyPr/>
          <a:lstStyle/>
          <a:p>
            <a:pPr marL="0" indent="0">
              <a:buNone/>
            </a:pPr>
            <a:r>
              <a:rPr lang="en-US" sz="2000" b="1" dirty="0"/>
              <a:t>“…we have to be willing to do types of data collection that libraries have shied away from in the past.…I think that we have to be able to be willing to have conversations on campus about tracking user behavior in ways that libraries just haven't done.” </a:t>
            </a:r>
          </a:p>
          <a:p>
            <a:pPr marL="0" indent="0" algn="r">
              <a:buNone/>
            </a:pPr>
            <a:r>
              <a:rPr lang="en-US" sz="1600" b="1" i="1" dirty="0"/>
              <a:t>(Advisory Group Member LM14, Research University, Secular, Public)</a:t>
            </a:r>
          </a:p>
          <a:p>
            <a:pPr marL="0" indent="0">
              <a:buNone/>
            </a:pPr>
            <a:endParaRPr lang="en-US" sz="1400" dirty="0"/>
          </a:p>
        </p:txBody>
      </p:sp>
      <p:pic>
        <p:nvPicPr>
          <p:cNvPr id="12" name="Picture 11">
            <a:extLst>
              <a:ext uri="{FF2B5EF4-FFF2-40B4-BE49-F238E27FC236}">
                <a16:creationId xmlns:a16="http://schemas.microsoft.com/office/drawing/2014/main" id="{32279ED2-FC4E-6E43-944B-CA315EDA5157}"/>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10054" y="4824389"/>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A4467D24-F3F4-1D4E-B1A4-8BCE58FAC3B5}"/>
              </a:ext>
            </a:extLst>
          </p:cNvPr>
          <p:cNvPicPr>
            <a:picLocks noChangeAspect="1"/>
          </p:cNvPicPr>
          <p:nvPr/>
        </p:nvPicPr>
        <p:blipFill rotWithShape="1">
          <a:blip r:embed="rId5" cstate="print">
            <a:biLevel thresh="25000"/>
            <a:extLst>
              <a:ext uri="{28A0092B-C50C-407E-A947-70E740481C1C}">
                <a14:useLocalDpi xmlns:a14="http://schemas.microsoft.com/office/drawing/2010/main"/>
              </a:ext>
            </a:extLst>
          </a:blip>
          <a:srcRect/>
          <a:stretch/>
        </p:blipFill>
        <p:spPr>
          <a:xfrm>
            <a:off x="7033173" y="4826623"/>
            <a:ext cx="960768" cy="226059"/>
          </a:xfrm>
          <a:prstGeom prst="rect">
            <a:avLst/>
          </a:prstGeom>
        </p:spPr>
      </p:pic>
      <p:sp>
        <p:nvSpPr>
          <p:cNvPr id="14" name="Rectangle 13">
            <a:extLst>
              <a:ext uri="{FF2B5EF4-FFF2-40B4-BE49-F238E27FC236}">
                <a16:creationId xmlns:a16="http://schemas.microsoft.com/office/drawing/2014/main" id="{5384B63C-8BE3-F347-8B52-3169FF27FD93}"/>
              </a:ext>
            </a:extLst>
          </p:cNvPr>
          <p:cNvSpPr/>
          <p:nvPr/>
        </p:nvSpPr>
        <p:spPr>
          <a:xfrm>
            <a:off x="5672042" y="4731599"/>
            <a:ext cx="1045017" cy="38472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chemeClr val="bg1"/>
                </a:solidFill>
                <a:effectLst/>
                <a:uLnTx/>
                <a:uFillTx/>
                <a:latin typeface="Myriad Pro" pitchFamily="34" charset="0"/>
              </a:rPr>
              <a:t>Value</a:t>
            </a:r>
            <a:br>
              <a:rPr kumimoji="0" lang="en-US" sz="1800" b="1" i="0" u="none" strike="noStrike" kern="0" cap="none" spc="0" normalizeH="0" baseline="0" noProof="0" dirty="0">
                <a:ln>
                  <a:noFill/>
                </a:ln>
                <a:solidFill>
                  <a:schemeClr val="bg1"/>
                </a:solidFill>
                <a:effectLst/>
                <a:uLnTx/>
                <a:uFillTx/>
                <a:latin typeface="Myriad Pro" pitchFamily="34" charset="0"/>
              </a:rPr>
            </a:br>
            <a:r>
              <a:rPr kumimoji="0" lang="en-US" sz="600" b="1" i="0" u="none" strike="noStrike" kern="0" cap="none" spc="0" normalizeH="0" baseline="0" noProof="0" dirty="0">
                <a:ln>
                  <a:noFill/>
                </a:ln>
                <a:solidFill>
                  <a:schemeClr val="bg1"/>
                </a:solidFill>
                <a:effectLst/>
                <a:uLnTx/>
                <a:uFillTx/>
                <a:latin typeface="Myriad Pro" pitchFamily="34" charset="0"/>
              </a:rPr>
              <a:t>of Academic Libraries</a:t>
            </a:r>
          </a:p>
        </p:txBody>
      </p:sp>
    </p:spTree>
    <p:extLst>
      <p:ext uri="{BB962C8B-B14F-4D97-AF65-F5344CB8AC3E}">
        <p14:creationId xmlns:p14="http://schemas.microsoft.com/office/powerpoint/2010/main" val="2026428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6">
            <a:extLst>
              <a:ext uri="{FF2B5EF4-FFF2-40B4-BE49-F238E27FC236}">
                <a16:creationId xmlns:a16="http://schemas.microsoft.com/office/drawing/2014/main" id="{C77718B6-57F4-4855-86DD-828FB037E519}"/>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t="6026" b="8422"/>
          <a:stretch/>
        </p:blipFill>
        <p:spPr>
          <a:xfrm>
            <a:off x="0" y="0"/>
            <a:ext cx="9144000" cy="5143500"/>
          </a:xfrm>
          <a:noFill/>
        </p:spPr>
      </p:pic>
      <p:sp>
        <p:nvSpPr>
          <p:cNvPr id="8" name="Rectangle 7">
            <a:extLst>
              <a:ext uri="{FF2B5EF4-FFF2-40B4-BE49-F238E27FC236}">
                <a16:creationId xmlns:a16="http://schemas.microsoft.com/office/drawing/2014/main" id="{96D99572-8B5A-A640-B92E-F3A0499450E9}"/>
              </a:ext>
            </a:extLst>
          </p:cNvPr>
          <p:cNvSpPr/>
          <p:nvPr/>
        </p:nvSpPr>
        <p:spPr>
          <a:xfrm>
            <a:off x="0" y="0"/>
            <a:ext cx="6136640" cy="5143500"/>
          </a:xfrm>
          <a:prstGeom prst="rect">
            <a:avLst/>
          </a:prstGeom>
          <a:gradFill>
            <a:gsLst>
              <a:gs pos="29000">
                <a:schemeClr val="tx1"/>
              </a:gs>
              <a:gs pos="100000">
                <a:schemeClr val="tx1">
                  <a:alpha val="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2A59EB4F-D873-4048-960D-59DBB31E137E}"/>
              </a:ext>
            </a:extLst>
          </p:cNvPr>
          <p:cNvSpPr>
            <a:spLocks noGrp="1"/>
          </p:cNvSpPr>
          <p:nvPr>
            <p:ph type="body" sz="quarter" idx="11"/>
          </p:nvPr>
        </p:nvSpPr>
        <p:spPr>
          <a:xfrm>
            <a:off x="365759" y="394970"/>
            <a:ext cx="4856481" cy="2571749"/>
          </a:xfrm>
          <a:noFill/>
        </p:spPr>
        <p:txBody>
          <a:bodyPr/>
          <a:lstStyle/>
          <a:p>
            <a:pPr marL="0" indent="0">
              <a:buNone/>
            </a:pPr>
            <a:r>
              <a:rPr lang="en-US" sz="2000" b="1" dirty="0">
                <a:solidFill>
                  <a:schemeClr val="bg1"/>
                </a:solidFill>
              </a:rPr>
              <a:t>“We should be helping people learn how to think, learn how to be skeptical, learn how to use critical thinking skills, learn how to be self-reflective. I think because those things are so much harder to assess and to demonstrate we have not done as good a job telling that story.”</a:t>
            </a:r>
          </a:p>
          <a:p>
            <a:pPr marL="0" indent="0" algn="r">
              <a:buNone/>
            </a:pPr>
            <a:r>
              <a:rPr lang="en-US" sz="1600" b="1" dirty="0">
                <a:solidFill>
                  <a:schemeClr val="bg1"/>
                </a:solidFill>
              </a:rPr>
              <a:t>(Provost Interviewee PP10, College, Non-secular, Private)</a:t>
            </a:r>
            <a:endParaRPr lang="en-US" sz="2400" b="1" dirty="0"/>
          </a:p>
        </p:txBody>
      </p:sp>
      <p:pic>
        <p:nvPicPr>
          <p:cNvPr id="10" name="Picture 9">
            <a:extLst>
              <a:ext uri="{FF2B5EF4-FFF2-40B4-BE49-F238E27FC236}">
                <a16:creationId xmlns:a16="http://schemas.microsoft.com/office/drawing/2014/main" id="{B1A17C46-2880-E742-87CF-CACD94338BA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10054" y="4824389"/>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2C0CF565-352D-4D41-9F68-D0518BA12461}"/>
              </a:ext>
            </a:extLst>
          </p:cNvPr>
          <p:cNvPicPr>
            <a:picLocks noChangeAspect="1"/>
          </p:cNvPicPr>
          <p:nvPr/>
        </p:nvPicPr>
        <p:blipFill rotWithShape="1">
          <a:blip r:embed="rId5" cstate="print">
            <a:biLevel thresh="25000"/>
            <a:extLst>
              <a:ext uri="{28A0092B-C50C-407E-A947-70E740481C1C}">
                <a14:useLocalDpi xmlns:a14="http://schemas.microsoft.com/office/drawing/2010/main"/>
              </a:ext>
            </a:extLst>
          </a:blip>
          <a:srcRect/>
          <a:stretch/>
        </p:blipFill>
        <p:spPr>
          <a:xfrm>
            <a:off x="7033173" y="4826623"/>
            <a:ext cx="960768" cy="226059"/>
          </a:xfrm>
          <a:prstGeom prst="rect">
            <a:avLst/>
          </a:prstGeom>
        </p:spPr>
      </p:pic>
      <p:sp>
        <p:nvSpPr>
          <p:cNvPr id="12" name="Rectangle 11">
            <a:extLst>
              <a:ext uri="{FF2B5EF4-FFF2-40B4-BE49-F238E27FC236}">
                <a16:creationId xmlns:a16="http://schemas.microsoft.com/office/drawing/2014/main" id="{56B78F46-1C68-D84A-8348-7DBD249D55BD}"/>
              </a:ext>
            </a:extLst>
          </p:cNvPr>
          <p:cNvSpPr/>
          <p:nvPr/>
        </p:nvSpPr>
        <p:spPr>
          <a:xfrm>
            <a:off x="5672042" y="4731599"/>
            <a:ext cx="1045017" cy="38472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chemeClr val="bg1"/>
                </a:solidFill>
                <a:effectLst/>
                <a:uLnTx/>
                <a:uFillTx/>
                <a:latin typeface="Myriad Pro" pitchFamily="34" charset="0"/>
              </a:rPr>
              <a:t>Value</a:t>
            </a:r>
            <a:br>
              <a:rPr kumimoji="0" lang="en-US" sz="1800" b="1" i="0" u="none" strike="noStrike" kern="0" cap="none" spc="0" normalizeH="0" baseline="0" noProof="0" dirty="0">
                <a:ln>
                  <a:noFill/>
                </a:ln>
                <a:solidFill>
                  <a:schemeClr val="bg1"/>
                </a:solidFill>
                <a:effectLst/>
                <a:uLnTx/>
                <a:uFillTx/>
                <a:latin typeface="Myriad Pro" pitchFamily="34" charset="0"/>
              </a:rPr>
            </a:br>
            <a:r>
              <a:rPr kumimoji="0" lang="en-US" sz="600" b="1" i="0" u="none" strike="noStrike" kern="0" cap="none" spc="0" normalizeH="0" baseline="0" noProof="0" dirty="0">
                <a:ln>
                  <a:noFill/>
                </a:ln>
                <a:solidFill>
                  <a:schemeClr val="bg1"/>
                </a:solidFill>
                <a:effectLst/>
                <a:uLnTx/>
                <a:uFillTx/>
                <a:latin typeface="Myriad Pro" pitchFamily="34" charset="0"/>
              </a:rPr>
              <a:t>of Academic Libraries</a:t>
            </a:r>
          </a:p>
        </p:txBody>
      </p:sp>
    </p:spTree>
    <p:extLst>
      <p:ext uri="{BB962C8B-B14F-4D97-AF65-F5344CB8AC3E}">
        <p14:creationId xmlns:p14="http://schemas.microsoft.com/office/powerpoint/2010/main" val="1910046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375511" y="343304"/>
            <a:ext cx="8439148" cy="686442"/>
          </a:xfrm>
        </p:spPr>
        <p:txBody>
          <a:bodyPr/>
          <a:lstStyle/>
          <a:p>
            <a:r>
              <a:rPr lang="en-US" dirty="0">
                <a:latin typeface="Arial" charset="0"/>
                <a:ea typeface="Arial" charset="0"/>
                <a:cs typeface="Arial" charset="0"/>
              </a:rPr>
              <a:t>The Value of Academic Libraries</a:t>
            </a:r>
            <a:endParaRPr lang="en-US" dirty="0"/>
          </a:p>
        </p:txBody>
      </p:sp>
      <p:sp>
        <p:nvSpPr>
          <p:cNvPr id="6" name="Text Placeholder 5"/>
          <p:cNvSpPr>
            <a:spLocks noGrp="1"/>
          </p:cNvSpPr>
          <p:nvPr>
            <p:ph type="body" sz="quarter" idx="14"/>
          </p:nvPr>
        </p:nvSpPr>
        <p:spPr>
          <a:xfrm>
            <a:off x="376038" y="1030288"/>
            <a:ext cx="8439150" cy="3317875"/>
          </a:xfrm>
        </p:spPr>
        <p:txBody>
          <a:bodyPr/>
          <a:lstStyle/>
          <a:p>
            <a:r>
              <a:rPr lang="en-US" b="1" dirty="0">
                <a:latin typeface="Arial" charset="0"/>
                <a:ea typeface="Arial" charset="0"/>
                <a:cs typeface="Arial" charset="0"/>
              </a:rPr>
              <a:t>Goal: </a:t>
            </a:r>
            <a:r>
              <a:rPr lang="en-US" dirty="0">
                <a:latin typeface="Arial" charset="0"/>
                <a:ea typeface="Arial" charset="0"/>
                <a:cs typeface="Arial" charset="0"/>
              </a:rPr>
              <a:t>Academic libraries demonstrate alignment with and impact on institutional outcomes</a:t>
            </a:r>
          </a:p>
          <a:p>
            <a:pPr lvl="1"/>
            <a:r>
              <a:rPr lang="en-US" sz="2800" dirty="0">
                <a:latin typeface="Arial" charset="0"/>
                <a:ea typeface="Arial" charset="0"/>
                <a:cs typeface="Arial" charset="0"/>
              </a:rPr>
              <a:t>Promote impact &amp; value of libraries to higher education community</a:t>
            </a:r>
          </a:p>
          <a:p>
            <a:endParaRPr lang="en-US" dirty="0"/>
          </a:p>
        </p:txBody>
      </p:sp>
    </p:spTree>
    <p:extLst>
      <p:ext uri="{BB962C8B-B14F-4D97-AF65-F5344CB8AC3E}">
        <p14:creationId xmlns:p14="http://schemas.microsoft.com/office/powerpoint/2010/main" val="3531257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6">
            <a:extLst>
              <a:ext uri="{FF2B5EF4-FFF2-40B4-BE49-F238E27FC236}">
                <a16:creationId xmlns:a16="http://schemas.microsoft.com/office/drawing/2014/main" id="{5FA008A8-B9F1-421D-88E3-A90AD60C9FF6}"/>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t="8441" r="1" b="4967"/>
          <a:stretch/>
        </p:blipFill>
        <p:spPr>
          <a:xfrm>
            <a:off x="0" y="0"/>
            <a:ext cx="9144000" cy="5143500"/>
          </a:xfrm>
          <a:noFill/>
        </p:spPr>
      </p:pic>
      <p:sp>
        <p:nvSpPr>
          <p:cNvPr id="9" name="Rectangle 8">
            <a:extLst>
              <a:ext uri="{FF2B5EF4-FFF2-40B4-BE49-F238E27FC236}">
                <a16:creationId xmlns:a16="http://schemas.microsoft.com/office/drawing/2014/main" id="{DB33CC0A-F85C-E848-A61E-D3E5983929F3}"/>
              </a:ext>
            </a:extLst>
          </p:cNvPr>
          <p:cNvSpPr/>
          <p:nvPr/>
        </p:nvSpPr>
        <p:spPr>
          <a:xfrm>
            <a:off x="0" y="0"/>
            <a:ext cx="5344160" cy="5143500"/>
          </a:xfrm>
          <a:prstGeom prst="rect">
            <a:avLst/>
          </a:prstGeom>
          <a:gradFill>
            <a:gsLst>
              <a:gs pos="29000">
                <a:schemeClr val="tx1"/>
              </a:gs>
              <a:gs pos="100000">
                <a:schemeClr val="tx1">
                  <a:alpha val="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 Placeholder 2">
            <a:extLst>
              <a:ext uri="{FF2B5EF4-FFF2-40B4-BE49-F238E27FC236}">
                <a16:creationId xmlns:a16="http://schemas.microsoft.com/office/drawing/2014/main" id="{B74C6A2C-5697-4990-B328-CB8F9BCAEB79}"/>
              </a:ext>
            </a:extLst>
          </p:cNvPr>
          <p:cNvSpPr>
            <a:spLocks noGrp="1"/>
          </p:cNvSpPr>
          <p:nvPr>
            <p:ph type="body" sz="quarter" idx="11"/>
          </p:nvPr>
        </p:nvSpPr>
        <p:spPr>
          <a:xfrm>
            <a:off x="345440" y="890259"/>
            <a:ext cx="3837709" cy="3768436"/>
          </a:xfrm>
          <a:noFill/>
        </p:spPr>
        <p:txBody>
          <a:bodyPr/>
          <a:lstStyle/>
          <a:p>
            <a:pPr marL="457200" indent="-457200">
              <a:buFont typeface="+mj-lt"/>
              <a:buAutoNum type="arabicPeriod"/>
            </a:pPr>
            <a:r>
              <a:rPr lang="en-US" sz="1800" b="1" dirty="0">
                <a:cs typeface="Arial" panose="020B0604020202020204" pitchFamily="34" charset="0"/>
              </a:rPr>
              <a:t>Communicate the library’s contributions</a:t>
            </a:r>
          </a:p>
          <a:p>
            <a:pPr marL="457200" indent="-457200">
              <a:buFont typeface="+mj-lt"/>
              <a:buAutoNum type="arabicPeriod"/>
            </a:pPr>
            <a:r>
              <a:rPr lang="en-US" sz="1800" b="1" dirty="0">
                <a:cs typeface="Arial" panose="020B0604020202020204" pitchFamily="34" charset="0"/>
              </a:rPr>
              <a:t>Match library assessment to the institution’s mission</a:t>
            </a:r>
          </a:p>
          <a:p>
            <a:pPr marL="457200" indent="-457200">
              <a:buFont typeface="+mj-lt"/>
              <a:buAutoNum type="arabicPeriod"/>
            </a:pPr>
            <a:r>
              <a:rPr lang="en-US" sz="1800" b="1" dirty="0">
                <a:cs typeface="Arial" panose="020B0604020202020204" pitchFamily="34" charset="0"/>
              </a:rPr>
              <a:t>Include library data in institutional data collection</a:t>
            </a:r>
          </a:p>
          <a:p>
            <a:pPr marL="457200" indent="-457200">
              <a:buFont typeface="+mj-lt"/>
              <a:buAutoNum type="arabicPeriod"/>
            </a:pPr>
            <a:r>
              <a:rPr lang="en-US" sz="1800" b="1" dirty="0">
                <a:cs typeface="Arial" panose="020B0604020202020204" pitchFamily="34" charset="0"/>
              </a:rPr>
              <a:t>Quantify the library’s impact on student success</a:t>
            </a:r>
          </a:p>
          <a:p>
            <a:pPr marL="457200" indent="-457200">
              <a:buFont typeface="+mj-lt"/>
              <a:buAutoNum type="arabicPeriod"/>
            </a:pPr>
            <a:r>
              <a:rPr lang="en-US" sz="1800" b="1" dirty="0">
                <a:cs typeface="Arial" panose="020B0604020202020204" pitchFamily="34" charset="0"/>
              </a:rPr>
              <a:t>Enhance teaching and learning</a:t>
            </a:r>
          </a:p>
          <a:p>
            <a:pPr marL="457200" indent="-457200">
              <a:buFont typeface="+mj-lt"/>
              <a:buAutoNum type="arabicPeriod"/>
            </a:pPr>
            <a:r>
              <a:rPr lang="en-US" sz="1800" b="1" dirty="0">
                <a:cs typeface="Arial" panose="020B0604020202020204" pitchFamily="34" charset="0"/>
              </a:rPr>
              <a:t>Collaborate with educational stakeholders</a:t>
            </a:r>
          </a:p>
          <a:p>
            <a:endParaRPr lang="en-US" dirty="0"/>
          </a:p>
        </p:txBody>
      </p:sp>
      <p:sp>
        <p:nvSpPr>
          <p:cNvPr id="5" name="TextBox 4">
            <a:extLst>
              <a:ext uri="{FF2B5EF4-FFF2-40B4-BE49-F238E27FC236}">
                <a16:creationId xmlns:a16="http://schemas.microsoft.com/office/drawing/2014/main" id="{24DA8986-98F6-4E2B-8EA7-4899F5917F37}"/>
              </a:ext>
            </a:extLst>
          </p:cNvPr>
          <p:cNvSpPr txBox="1"/>
          <p:nvPr/>
        </p:nvSpPr>
        <p:spPr>
          <a:xfrm>
            <a:off x="345440" y="335846"/>
            <a:ext cx="2859244" cy="584775"/>
          </a:xfrm>
          <a:prstGeom prst="rect">
            <a:avLst/>
          </a:prstGeom>
          <a:solidFill>
            <a:schemeClr val="tx1">
              <a:alpha val="60000"/>
            </a:schemeClr>
          </a:solidFill>
        </p:spPr>
        <p:txBody>
          <a:bodyPr wrap="none" rtlCol="0">
            <a:spAutoFit/>
          </a:bodyPr>
          <a:lstStyle/>
          <a:p>
            <a:r>
              <a:rPr lang="en-US" sz="3200" b="1" dirty="0">
                <a:solidFill>
                  <a:schemeClr val="bg1"/>
                </a:solidFill>
              </a:rPr>
              <a:t>Priority Areas</a:t>
            </a:r>
          </a:p>
        </p:txBody>
      </p:sp>
      <p:pic>
        <p:nvPicPr>
          <p:cNvPr id="10" name="Picture 9">
            <a:extLst>
              <a:ext uri="{FF2B5EF4-FFF2-40B4-BE49-F238E27FC236}">
                <a16:creationId xmlns:a16="http://schemas.microsoft.com/office/drawing/2014/main" id="{4B0A2132-ACDA-C248-A323-C970DF7F95B4}"/>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10054" y="4824389"/>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5A749760-2D6E-F14D-8368-8B755D5C57D4}"/>
              </a:ext>
            </a:extLst>
          </p:cNvPr>
          <p:cNvPicPr>
            <a:picLocks noChangeAspect="1"/>
          </p:cNvPicPr>
          <p:nvPr/>
        </p:nvPicPr>
        <p:blipFill rotWithShape="1">
          <a:blip r:embed="rId5" cstate="print">
            <a:biLevel thresh="25000"/>
            <a:extLst>
              <a:ext uri="{28A0092B-C50C-407E-A947-70E740481C1C}">
                <a14:useLocalDpi xmlns:a14="http://schemas.microsoft.com/office/drawing/2010/main"/>
              </a:ext>
            </a:extLst>
          </a:blip>
          <a:srcRect/>
          <a:stretch/>
        </p:blipFill>
        <p:spPr>
          <a:xfrm>
            <a:off x="7033173" y="4826623"/>
            <a:ext cx="960768" cy="226059"/>
          </a:xfrm>
          <a:prstGeom prst="rect">
            <a:avLst/>
          </a:prstGeom>
        </p:spPr>
      </p:pic>
      <p:sp>
        <p:nvSpPr>
          <p:cNvPr id="13" name="Rectangle 12">
            <a:extLst>
              <a:ext uri="{FF2B5EF4-FFF2-40B4-BE49-F238E27FC236}">
                <a16:creationId xmlns:a16="http://schemas.microsoft.com/office/drawing/2014/main" id="{144E66AC-7CB9-1A4F-BB18-F8A69694271D}"/>
              </a:ext>
            </a:extLst>
          </p:cNvPr>
          <p:cNvSpPr/>
          <p:nvPr/>
        </p:nvSpPr>
        <p:spPr>
          <a:xfrm>
            <a:off x="5672042" y="4731599"/>
            <a:ext cx="1045017" cy="38472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chemeClr val="bg1"/>
                </a:solidFill>
                <a:effectLst/>
                <a:uLnTx/>
                <a:uFillTx/>
                <a:latin typeface="Myriad Pro" pitchFamily="34" charset="0"/>
              </a:rPr>
              <a:t>Value</a:t>
            </a:r>
            <a:br>
              <a:rPr kumimoji="0" lang="en-US" sz="1800" b="1" i="0" u="none" strike="noStrike" kern="0" cap="none" spc="0" normalizeH="0" baseline="0" noProof="0" dirty="0">
                <a:ln>
                  <a:noFill/>
                </a:ln>
                <a:solidFill>
                  <a:schemeClr val="bg1"/>
                </a:solidFill>
                <a:effectLst/>
                <a:uLnTx/>
                <a:uFillTx/>
                <a:latin typeface="Myriad Pro" pitchFamily="34" charset="0"/>
              </a:rPr>
            </a:br>
            <a:r>
              <a:rPr kumimoji="0" lang="en-US" sz="600" b="1" i="0" u="none" strike="noStrike" kern="0" cap="none" spc="0" normalizeH="0" baseline="0" noProof="0" dirty="0">
                <a:ln>
                  <a:noFill/>
                </a:ln>
                <a:solidFill>
                  <a:schemeClr val="bg1"/>
                </a:solidFill>
                <a:effectLst/>
                <a:uLnTx/>
                <a:uFillTx/>
                <a:latin typeface="Myriad Pro" pitchFamily="34" charset="0"/>
              </a:rPr>
              <a:t>of Academic Libraries</a:t>
            </a:r>
          </a:p>
        </p:txBody>
      </p:sp>
    </p:spTree>
    <p:extLst>
      <p:ext uri="{BB962C8B-B14F-4D97-AF65-F5344CB8AC3E}">
        <p14:creationId xmlns:p14="http://schemas.microsoft.com/office/powerpoint/2010/main" val="2129255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E0B7E2-B688-6849-B750-DE49E2E97BE9}"/>
              </a:ext>
            </a:extLst>
          </p:cNvPr>
          <p:cNvSpPr/>
          <p:nvPr/>
        </p:nvSpPr>
        <p:spPr>
          <a:xfrm>
            <a:off x="0" y="0"/>
            <a:ext cx="9143472" cy="47271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7545C91-B40E-314B-87F2-3031A6C8A03D}"/>
              </a:ext>
            </a:extLst>
          </p:cNvPr>
          <p:cNvGrpSpPr/>
          <p:nvPr/>
        </p:nvGrpSpPr>
        <p:grpSpPr>
          <a:xfrm>
            <a:off x="465138" y="1580515"/>
            <a:ext cx="2877773" cy="1982470"/>
            <a:chOff x="2690377" y="1082899"/>
            <a:chExt cx="6811246" cy="4692202"/>
          </a:xfrm>
          <a:solidFill>
            <a:schemeClr val="bg1"/>
          </a:solidFill>
        </p:grpSpPr>
        <p:pic>
          <p:nvPicPr>
            <p:cNvPr id="10" name="Graphic 9">
              <a:extLst>
                <a:ext uri="{FF2B5EF4-FFF2-40B4-BE49-F238E27FC236}">
                  <a16:creationId xmlns:a16="http://schemas.microsoft.com/office/drawing/2014/main" id="{D3B4944F-74F2-3D40-A6FA-F4EB7A2DE3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90377" y="1082899"/>
              <a:ext cx="6811246" cy="4692202"/>
            </a:xfrm>
            <a:prstGeom prst="rect">
              <a:avLst/>
            </a:prstGeom>
          </p:spPr>
        </p:pic>
        <p:pic>
          <p:nvPicPr>
            <p:cNvPr id="11" name="Graphic 10">
              <a:extLst>
                <a:ext uri="{FF2B5EF4-FFF2-40B4-BE49-F238E27FC236}">
                  <a16:creationId xmlns:a16="http://schemas.microsoft.com/office/drawing/2014/main" id="{28837C44-0058-BF44-BF2D-DF6BD459432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01169" y="2394356"/>
              <a:ext cx="1885289" cy="1490693"/>
            </a:xfrm>
            <a:prstGeom prst="rect">
              <a:avLst/>
            </a:prstGeom>
          </p:spPr>
        </p:pic>
        <p:sp>
          <p:nvSpPr>
            <p:cNvPr id="12" name="TextBox 11">
              <a:extLst>
                <a:ext uri="{FF2B5EF4-FFF2-40B4-BE49-F238E27FC236}">
                  <a16:creationId xmlns:a16="http://schemas.microsoft.com/office/drawing/2014/main" id="{A65009E4-004F-B24E-9181-F500187AF0AD}"/>
                </a:ext>
              </a:extLst>
            </p:cNvPr>
            <p:cNvSpPr txBox="1"/>
            <p:nvPr/>
          </p:nvSpPr>
          <p:spPr>
            <a:xfrm>
              <a:off x="5783076" y="2666203"/>
              <a:ext cx="2857687" cy="1092690"/>
            </a:xfrm>
            <a:prstGeom prst="rect">
              <a:avLst/>
            </a:prstGeom>
            <a:noFill/>
          </p:spPr>
          <p:txBody>
            <a:bodyPr wrap="none" rtlCol="0">
              <a:spAutoFit/>
            </a:bodyPr>
            <a:lstStyle/>
            <a:p>
              <a:r>
                <a:rPr lang="en-US" sz="2400" b="1" dirty="0">
                  <a:solidFill>
                    <a:schemeClr val="bg1"/>
                  </a:solidFill>
                </a:rPr>
                <a:t>Polling</a:t>
              </a:r>
            </a:p>
          </p:txBody>
        </p:sp>
      </p:grpSp>
      <p:sp>
        <p:nvSpPr>
          <p:cNvPr id="2" name="Text Placeholder 1">
            <a:extLst>
              <a:ext uri="{FF2B5EF4-FFF2-40B4-BE49-F238E27FC236}">
                <a16:creationId xmlns:a16="http://schemas.microsoft.com/office/drawing/2014/main" id="{9018B208-5AD8-42EF-9454-09078BCC077D}"/>
              </a:ext>
            </a:extLst>
          </p:cNvPr>
          <p:cNvSpPr>
            <a:spLocks noGrp="1"/>
          </p:cNvSpPr>
          <p:nvPr>
            <p:ph type="body" sz="quarter" idx="13"/>
          </p:nvPr>
        </p:nvSpPr>
        <p:spPr>
          <a:xfrm>
            <a:off x="4114574" y="628329"/>
            <a:ext cx="5021262" cy="686442"/>
          </a:xfrm>
        </p:spPr>
        <p:txBody>
          <a:bodyPr/>
          <a:lstStyle/>
          <a:p>
            <a:r>
              <a:rPr lang="en-US" dirty="0">
                <a:solidFill>
                  <a:schemeClr val="bg1"/>
                </a:solidFill>
              </a:rPr>
              <a:t>Polling Question</a:t>
            </a:r>
          </a:p>
        </p:txBody>
      </p:sp>
      <p:sp>
        <p:nvSpPr>
          <p:cNvPr id="3" name="Text Placeholder 2">
            <a:extLst>
              <a:ext uri="{FF2B5EF4-FFF2-40B4-BE49-F238E27FC236}">
                <a16:creationId xmlns:a16="http://schemas.microsoft.com/office/drawing/2014/main" id="{F1A7A275-62BE-4A29-8781-9002BA3C7ABC}"/>
              </a:ext>
            </a:extLst>
          </p:cNvPr>
          <p:cNvSpPr>
            <a:spLocks noGrp="1"/>
          </p:cNvSpPr>
          <p:nvPr>
            <p:ph type="body" sz="quarter" idx="14"/>
          </p:nvPr>
        </p:nvSpPr>
        <p:spPr>
          <a:xfrm>
            <a:off x="4115101" y="1315313"/>
            <a:ext cx="4632961" cy="3317875"/>
          </a:xfrm>
        </p:spPr>
        <p:txBody>
          <a:bodyPr/>
          <a:lstStyle/>
          <a:p>
            <a:pPr marL="0" indent="0">
              <a:buNone/>
            </a:pPr>
            <a:r>
              <a:rPr lang="en-US" sz="2400" b="1" dirty="0">
                <a:solidFill>
                  <a:schemeClr val="bg1"/>
                </a:solidFill>
              </a:rPr>
              <a:t>Do you have a 2-minute impromptu speech ready to tell the story of how the library contributes to the institutional mission and goals?</a:t>
            </a:r>
          </a:p>
          <a:p>
            <a:pPr lvl="1"/>
            <a:r>
              <a:rPr lang="en-US" b="1" dirty="0">
                <a:solidFill>
                  <a:schemeClr val="bg1"/>
                </a:solidFill>
              </a:rPr>
              <a:t>Yes</a:t>
            </a:r>
          </a:p>
          <a:p>
            <a:pPr lvl="1"/>
            <a:r>
              <a:rPr lang="en-US" b="1" dirty="0">
                <a:solidFill>
                  <a:schemeClr val="bg1"/>
                </a:solidFill>
              </a:rPr>
              <a:t>No</a:t>
            </a:r>
          </a:p>
        </p:txBody>
      </p:sp>
    </p:spTree>
    <p:extLst>
      <p:ext uri="{BB962C8B-B14F-4D97-AF65-F5344CB8AC3E}">
        <p14:creationId xmlns:p14="http://schemas.microsoft.com/office/powerpoint/2010/main" val="106753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t="-1" r="8889"/>
          <a:stretch/>
        </p:blipFill>
        <p:spPr>
          <a:xfrm>
            <a:off x="0" y="0"/>
            <a:ext cx="9144000" cy="5143500"/>
          </a:xfrm>
          <a:prstGeom prst="rect">
            <a:avLst/>
          </a:prstGeom>
        </p:spPr>
      </p:pic>
      <p:sp>
        <p:nvSpPr>
          <p:cNvPr id="11" name="Rectangle 10">
            <a:extLst>
              <a:ext uri="{FF2B5EF4-FFF2-40B4-BE49-F238E27FC236}">
                <a16:creationId xmlns:a16="http://schemas.microsoft.com/office/drawing/2014/main" id="{39B577FF-6055-E14A-BE96-37D50C874692}"/>
              </a:ext>
            </a:extLst>
          </p:cNvPr>
          <p:cNvSpPr/>
          <p:nvPr/>
        </p:nvSpPr>
        <p:spPr>
          <a:xfrm rot="10800000">
            <a:off x="659757" y="0"/>
            <a:ext cx="8484243" cy="5143500"/>
          </a:xfrm>
          <a:prstGeom prst="rect">
            <a:avLst/>
          </a:prstGeom>
          <a:gradFill>
            <a:gsLst>
              <a:gs pos="29000">
                <a:schemeClr val="tx1"/>
              </a:gs>
              <a:gs pos="100000">
                <a:schemeClr val="tx1">
                  <a:alpha val="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4"/>
          <p:cNvSpPr txBox="1">
            <a:spLocks/>
          </p:cNvSpPr>
          <p:nvPr/>
        </p:nvSpPr>
        <p:spPr>
          <a:xfrm>
            <a:off x="2989581" y="337747"/>
            <a:ext cx="3925056" cy="451684"/>
          </a:xfrm>
          <a:prstGeom prst="rect">
            <a:avLst/>
          </a:prstGeom>
          <a:no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chemeClr val="bg1"/>
                </a:solidFill>
                <a:latin typeface="Arial" panose="020B0604020202020204" pitchFamily="34" charset="0"/>
                <a:cs typeface="Arial" panose="020B0604020202020204" pitchFamily="34" charset="0"/>
              </a:rPr>
              <a:t>Recommendation</a:t>
            </a:r>
          </a:p>
        </p:txBody>
      </p:sp>
      <p:sp>
        <p:nvSpPr>
          <p:cNvPr id="7" name="Content Placeholder 5"/>
          <p:cNvSpPr txBox="1">
            <a:spLocks/>
          </p:cNvSpPr>
          <p:nvPr/>
        </p:nvSpPr>
        <p:spPr>
          <a:xfrm>
            <a:off x="2989581" y="901138"/>
            <a:ext cx="5841999" cy="3082406"/>
          </a:xfrm>
          <a:prstGeom prst="rect">
            <a:avLst/>
          </a:prstGeom>
          <a:no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solidFill>
                  <a:schemeClr val="bg1"/>
                </a:solidFill>
                <a:latin typeface="Arial" panose="020B0604020202020204" pitchFamily="34" charset="0"/>
                <a:cs typeface="Arial" panose="020B0604020202020204" pitchFamily="34" charset="0"/>
              </a:rPr>
              <a:t>Identify &amp; articulate both learning &amp; success outcomes </a:t>
            </a:r>
          </a:p>
          <a:p>
            <a:r>
              <a:rPr lang="en-US" sz="2000" b="1" dirty="0">
                <a:solidFill>
                  <a:schemeClr val="bg1"/>
                </a:solidFill>
                <a:latin typeface="Arial" panose="020B0604020202020204" pitchFamily="34" charset="0"/>
                <a:cs typeface="Arial" panose="020B0604020202020204" pitchFamily="34" charset="0"/>
              </a:rPr>
              <a:t>Engage students in redesigning library space to demonstrate library’s impact for learning outcome </a:t>
            </a:r>
          </a:p>
          <a:p>
            <a:r>
              <a:rPr lang="en-US" sz="2000" b="1" dirty="0">
                <a:solidFill>
                  <a:schemeClr val="bg1"/>
                </a:solidFill>
                <a:latin typeface="Arial" panose="020B0604020202020204" pitchFamily="34" charset="0"/>
                <a:cs typeface="Arial" panose="020B0604020202020204" pitchFamily="34" charset="0"/>
              </a:rPr>
              <a:t>Library resource or service usage &amp; its relationship to student retention exemplifies the effect of library’s service, collection, &amp;/or space for success outcome</a:t>
            </a:r>
          </a:p>
        </p:txBody>
      </p:sp>
      <p:pic>
        <p:nvPicPr>
          <p:cNvPr id="12" name="Picture 11">
            <a:extLst>
              <a:ext uri="{FF2B5EF4-FFF2-40B4-BE49-F238E27FC236}">
                <a16:creationId xmlns:a16="http://schemas.microsoft.com/office/drawing/2014/main" id="{D11C574A-3A67-464B-8E1F-9BA4981F26A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10054" y="4824389"/>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8507E6D9-30FC-E74A-8D1F-E0D06AE7C752}"/>
              </a:ext>
            </a:extLst>
          </p:cNvPr>
          <p:cNvPicPr>
            <a:picLocks noChangeAspect="1"/>
          </p:cNvPicPr>
          <p:nvPr/>
        </p:nvPicPr>
        <p:blipFill rotWithShape="1">
          <a:blip r:embed="rId5" cstate="print">
            <a:biLevel thresh="25000"/>
            <a:extLst>
              <a:ext uri="{28A0092B-C50C-407E-A947-70E740481C1C}">
                <a14:useLocalDpi xmlns:a14="http://schemas.microsoft.com/office/drawing/2010/main"/>
              </a:ext>
            </a:extLst>
          </a:blip>
          <a:srcRect/>
          <a:stretch/>
        </p:blipFill>
        <p:spPr>
          <a:xfrm>
            <a:off x="7033173" y="4826623"/>
            <a:ext cx="960768" cy="226059"/>
          </a:xfrm>
          <a:prstGeom prst="rect">
            <a:avLst/>
          </a:prstGeom>
        </p:spPr>
      </p:pic>
      <p:sp>
        <p:nvSpPr>
          <p:cNvPr id="14" name="Rectangle 13">
            <a:extLst>
              <a:ext uri="{FF2B5EF4-FFF2-40B4-BE49-F238E27FC236}">
                <a16:creationId xmlns:a16="http://schemas.microsoft.com/office/drawing/2014/main" id="{99D67774-2EC4-1C4C-837D-F051A4581665}"/>
              </a:ext>
            </a:extLst>
          </p:cNvPr>
          <p:cNvSpPr/>
          <p:nvPr/>
        </p:nvSpPr>
        <p:spPr>
          <a:xfrm>
            <a:off x="5672042" y="4731599"/>
            <a:ext cx="1045017" cy="38472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chemeClr val="bg1"/>
                </a:solidFill>
                <a:effectLst/>
                <a:uLnTx/>
                <a:uFillTx/>
                <a:latin typeface="Myriad Pro" pitchFamily="34" charset="0"/>
              </a:rPr>
              <a:t>Value</a:t>
            </a:r>
            <a:br>
              <a:rPr kumimoji="0" lang="en-US" sz="1800" b="1" i="0" u="none" strike="noStrike" kern="0" cap="none" spc="0" normalizeH="0" baseline="0" noProof="0" dirty="0">
                <a:ln>
                  <a:noFill/>
                </a:ln>
                <a:solidFill>
                  <a:schemeClr val="bg1"/>
                </a:solidFill>
                <a:effectLst/>
                <a:uLnTx/>
                <a:uFillTx/>
                <a:latin typeface="Myriad Pro" pitchFamily="34" charset="0"/>
              </a:rPr>
            </a:br>
            <a:r>
              <a:rPr kumimoji="0" lang="en-US" sz="600" b="1" i="0" u="none" strike="noStrike" kern="0" cap="none" spc="0" normalizeH="0" baseline="0" noProof="0" dirty="0">
                <a:ln>
                  <a:noFill/>
                </a:ln>
                <a:solidFill>
                  <a:schemeClr val="bg1"/>
                </a:solidFill>
                <a:effectLst/>
                <a:uLnTx/>
                <a:uFillTx/>
                <a:latin typeface="Myriad Pro" pitchFamily="34" charset="0"/>
              </a:rPr>
              <a:t>of Academic Libraries</a:t>
            </a:r>
          </a:p>
        </p:txBody>
      </p:sp>
    </p:spTree>
    <p:extLst>
      <p:ext uri="{BB962C8B-B14F-4D97-AF65-F5344CB8AC3E}">
        <p14:creationId xmlns:p14="http://schemas.microsoft.com/office/powerpoint/2010/main" val="67259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t="-1" r="8889"/>
          <a:stretch/>
        </p:blipFill>
        <p:spPr>
          <a:xfrm>
            <a:off x="0" y="0"/>
            <a:ext cx="9144000" cy="5143500"/>
          </a:xfrm>
          <a:prstGeom prst="rect">
            <a:avLst/>
          </a:prstGeom>
        </p:spPr>
      </p:pic>
      <p:sp>
        <p:nvSpPr>
          <p:cNvPr id="8" name="Rectangle 7">
            <a:extLst>
              <a:ext uri="{FF2B5EF4-FFF2-40B4-BE49-F238E27FC236}">
                <a16:creationId xmlns:a16="http://schemas.microsoft.com/office/drawing/2014/main" id="{0753C080-F238-F14D-8AA5-D07EAAE8C1A8}"/>
              </a:ext>
            </a:extLst>
          </p:cNvPr>
          <p:cNvSpPr/>
          <p:nvPr/>
        </p:nvSpPr>
        <p:spPr>
          <a:xfrm>
            <a:off x="0" y="0"/>
            <a:ext cx="5374640" cy="5143500"/>
          </a:xfrm>
          <a:prstGeom prst="rect">
            <a:avLst/>
          </a:prstGeom>
          <a:gradFill>
            <a:gsLst>
              <a:gs pos="29000">
                <a:schemeClr val="tx1"/>
              </a:gs>
              <a:gs pos="100000">
                <a:schemeClr val="tx1">
                  <a:alpha val="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4"/>
          <p:cNvSpPr txBox="1">
            <a:spLocks/>
          </p:cNvSpPr>
          <p:nvPr/>
        </p:nvSpPr>
        <p:spPr>
          <a:xfrm>
            <a:off x="345440" y="347798"/>
            <a:ext cx="4572000" cy="408881"/>
          </a:xfrm>
          <a:prstGeom prst="rect">
            <a:avLst/>
          </a:prstGeom>
          <a:no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chemeClr val="bg1"/>
                </a:solidFill>
                <a:latin typeface="Arial" panose="020B0604020202020204" pitchFamily="34" charset="0"/>
                <a:cs typeface="Arial" panose="020B0604020202020204" pitchFamily="34" charset="0"/>
              </a:rPr>
              <a:t>Recommendation</a:t>
            </a:r>
          </a:p>
        </p:txBody>
      </p:sp>
      <p:sp>
        <p:nvSpPr>
          <p:cNvPr id="13" name="Content Placeholder 5"/>
          <p:cNvSpPr txBox="1">
            <a:spLocks/>
          </p:cNvSpPr>
          <p:nvPr/>
        </p:nvSpPr>
        <p:spPr>
          <a:xfrm>
            <a:off x="345440" y="884551"/>
            <a:ext cx="4226560" cy="1392559"/>
          </a:xfrm>
          <a:prstGeom prst="rect">
            <a:avLst/>
          </a:prstGeom>
          <a:no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dirty="0">
                <a:solidFill>
                  <a:schemeClr val="bg1"/>
                </a:solidFill>
                <a:latin typeface="Arial" panose="020B0604020202020204" pitchFamily="34" charset="0"/>
                <a:cs typeface="Arial" panose="020B0604020202020204" pitchFamily="34" charset="0"/>
              </a:rPr>
              <a:t>Focus less on service &amp; more on sharing space &amp; collaborative programming with groups both on &amp; off campus</a:t>
            </a:r>
          </a:p>
        </p:txBody>
      </p:sp>
      <p:pic>
        <p:nvPicPr>
          <p:cNvPr id="9" name="Picture 8">
            <a:extLst>
              <a:ext uri="{FF2B5EF4-FFF2-40B4-BE49-F238E27FC236}">
                <a16:creationId xmlns:a16="http://schemas.microsoft.com/office/drawing/2014/main" id="{8415A900-79A4-6A46-994B-AE93FB428BE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10054" y="4824389"/>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a:extLst>
              <a:ext uri="{FF2B5EF4-FFF2-40B4-BE49-F238E27FC236}">
                <a16:creationId xmlns:a16="http://schemas.microsoft.com/office/drawing/2014/main" id="{BB3DE1CF-8BAA-784D-8330-A3EBDB77A354}"/>
              </a:ext>
            </a:extLst>
          </p:cNvPr>
          <p:cNvPicPr>
            <a:picLocks noChangeAspect="1"/>
          </p:cNvPicPr>
          <p:nvPr/>
        </p:nvPicPr>
        <p:blipFill rotWithShape="1">
          <a:blip r:embed="rId5" cstate="print">
            <a:biLevel thresh="25000"/>
            <a:extLst>
              <a:ext uri="{28A0092B-C50C-407E-A947-70E740481C1C}">
                <a14:useLocalDpi xmlns:a14="http://schemas.microsoft.com/office/drawing/2010/main"/>
              </a:ext>
            </a:extLst>
          </a:blip>
          <a:srcRect/>
          <a:stretch/>
        </p:blipFill>
        <p:spPr>
          <a:xfrm>
            <a:off x="7033173" y="4826623"/>
            <a:ext cx="960768" cy="226059"/>
          </a:xfrm>
          <a:prstGeom prst="rect">
            <a:avLst/>
          </a:prstGeom>
        </p:spPr>
      </p:pic>
      <p:sp>
        <p:nvSpPr>
          <p:cNvPr id="14" name="Rectangle 13">
            <a:extLst>
              <a:ext uri="{FF2B5EF4-FFF2-40B4-BE49-F238E27FC236}">
                <a16:creationId xmlns:a16="http://schemas.microsoft.com/office/drawing/2014/main" id="{1AF63D4C-B69C-FD4C-AE3C-25829F342ED5}"/>
              </a:ext>
            </a:extLst>
          </p:cNvPr>
          <p:cNvSpPr/>
          <p:nvPr/>
        </p:nvSpPr>
        <p:spPr>
          <a:xfrm>
            <a:off x="5672042" y="4731599"/>
            <a:ext cx="1045017" cy="38472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chemeClr val="bg1"/>
                </a:solidFill>
                <a:effectLst/>
                <a:uLnTx/>
                <a:uFillTx/>
                <a:latin typeface="Myriad Pro" pitchFamily="34" charset="0"/>
              </a:rPr>
              <a:t>Value</a:t>
            </a:r>
            <a:br>
              <a:rPr kumimoji="0" lang="en-US" sz="1800" b="1" i="0" u="none" strike="noStrike" kern="0" cap="none" spc="0" normalizeH="0" baseline="0" noProof="0" dirty="0">
                <a:ln>
                  <a:noFill/>
                </a:ln>
                <a:solidFill>
                  <a:schemeClr val="bg1"/>
                </a:solidFill>
                <a:effectLst/>
                <a:uLnTx/>
                <a:uFillTx/>
                <a:latin typeface="Myriad Pro" pitchFamily="34" charset="0"/>
              </a:rPr>
            </a:br>
            <a:r>
              <a:rPr kumimoji="0" lang="en-US" sz="600" b="1" i="0" u="none" strike="noStrike" kern="0" cap="none" spc="0" normalizeH="0" baseline="0" noProof="0" dirty="0">
                <a:ln>
                  <a:noFill/>
                </a:ln>
                <a:solidFill>
                  <a:schemeClr val="bg1"/>
                </a:solidFill>
                <a:effectLst/>
                <a:uLnTx/>
                <a:uFillTx/>
                <a:latin typeface="Myriad Pro" pitchFamily="34" charset="0"/>
              </a:rPr>
              <a:t>of Academic Libraries</a:t>
            </a:r>
          </a:p>
        </p:txBody>
      </p:sp>
    </p:spTree>
    <p:extLst>
      <p:ext uri="{BB962C8B-B14F-4D97-AF65-F5344CB8AC3E}">
        <p14:creationId xmlns:p14="http://schemas.microsoft.com/office/powerpoint/2010/main" val="665562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4444" t="-1" r="4444"/>
          <a:stretch/>
        </p:blipFill>
        <p:spPr>
          <a:xfrm>
            <a:off x="0" y="0"/>
            <a:ext cx="9144000" cy="5143500"/>
          </a:xfrm>
          <a:prstGeom prst="rect">
            <a:avLst/>
          </a:prstGeom>
        </p:spPr>
      </p:pic>
      <p:sp>
        <p:nvSpPr>
          <p:cNvPr id="9" name="Rectangle 8">
            <a:extLst>
              <a:ext uri="{FF2B5EF4-FFF2-40B4-BE49-F238E27FC236}">
                <a16:creationId xmlns:a16="http://schemas.microsoft.com/office/drawing/2014/main" id="{AFE3DE48-2B2F-3549-B9EE-84CAC5B293F6}"/>
              </a:ext>
            </a:extLst>
          </p:cNvPr>
          <p:cNvSpPr/>
          <p:nvPr/>
        </p:nvSpPr>
        <p:spPr>
          <a:xfrm rot="10800000">
            <a:off x="2600959" y="0"/>
            <a:ext cx="6543038" cy="5143500"/>
          </a:xfrm>
          <a:prstGeom prst="rect">
            <a:avLst/>
          </a:prstGeom>
          <a:gradFill>
            <a:gsLst>
              <a:gs pos="29000">
                <a:schemeClr val="tx1"/>
              </a:gs>
              <a:gs pos="100000">
                <a:schemeClr val="tx1">
                  <a:alpha val="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4"/>
          <p:cNvSpPr txBox="1">
            <a:spLocks/>
          </p:cNvSpPr>
          <p:nvPr/>
        </p:nvSpPr>
        <p:spPr>
          <a:xfrm>
            <a:off x="5166257" y="337831"/>
            <a:ext cx="3779520" cy="418513"/>
          </a:xfrm>
          <a:prstGeom prst="rect">
            <a:avLst/>
          </a:prstGeom>
          <a:no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chemeClr val="bg1"/>
                </a:solidFill>
                <a:latin typeface="Arial" panose="020B0604020202020204" pitchFamily="34" charset="0"/>
                <a:cs typeface="Arial" panose="020B0604020202020204" pitchFamily="34" charset="0"/>
              </a:rPr>
              <a:t>Recommendation</a:t>
            </a:r>
          </a:p>
        </p:txBody>
      </p:sp>
      <p:sp>
        <p:nvSpPr>
          <p:cNvPr id="5" name="Content Placeholder 5"/>
          <p:cNvSpPr txBox="1">
            <a:spLocks/>
          </p:cNvSpPr>
          <p:nvPr/>
        </p:nvSpPr>
        <p:spPr>
          <a:xfrm>
            <a:off x="5166257" y="877056"/>
            <a:ext cx="3253945" cy="1993668"/>
          </a:xfrm>
          <a:prstGeom prst="rect">
            <a:avLst/>
          </a:prstGeom>
          <a:no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dirty="0">
                <a:solidFill>
                  <a:schemeClr val="bg1"/>
                </a:solidFill>
                <a:latin typeface="Arial" panose="020B0604020202020204" pitchFamily="34" charset="0"/>
                <a:cs typeface="Arial" panose="020B0604020202020204" pitchFamily="34" charset="0"/>
              </a:rPr>
              <a:t>Bolster collaboration with other campus units or external partners, including consortia, on assessment-based efforts</a:t>
            </a:r>
          </a:p>
        </p:txBody>
      </p:sp>
      <p:pic>
        <p:nvPicPr>
          <p:cNvPr id="10" name="Picture 9">
            <a:extLst>
              <a:ext uri="{FF2B5EF4-FFF2-40B4-BE49-F238E27FC236}">
                <a16:creationId xmlns:a16="http://schemas.microsoft.com/office/drawing/2014/main" id="{4D5F3A79-8D93-4E4A-876B-F130F88A3E3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10054" y="4824389"/>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FE191296-CC3A-2545-A8CF-0ED86F97505B}"/>
              </a:ext>
            </a:extLst>
          </p:cNvPr>
          <p:cNvPicPr>
            <a:picLocks noChangeAspect="1"/>
          </p:cNvPicPr>
          <p:nvPr/>
        </p:nvPicPr>
        <p:blipFill rotWithShape="1">
          <a:blip r:embed="rId5" cstate="print">
            <a:biLevel thresh="25000"/>
            <a:extLst>
              <a:ext uri="{28A0092B-C50C-407E-A947-70E740481C1C}">
                <a14:useLocalDpi xmlns:a14="http://schemas.microsoft.com/office/drawing/2010/main"/>
              </a:ext>
            </a:extLst>
          </a:blip>
          <a:srcRect/>
          <a:stretch/>
        </p:blipFill>
        <p:spPr>
          <a:xfrm>
            <a:off x="7033173" y="4826623"/>
            <a:ext cx="960768" cy="226059"/>
          </a:xfrm>
          <a:prstGeom prst="rect">
            <a:avLst/>
          </a:prstGeom>
        </p:spPr>
      </p:pic>
      <p:sp>
        <p:nvSpPr>
          <p:cNvPr id="12" name="Rectangle 11">
            <a:extLst>
              <a:ext uri="{FF2B5EF4-FFF2-40B4-BE49-F238E27FC236}">
                <a16:creationId xmlns:a16="http://schemas.microsoft.com/office/drawing/2014/main" id="{AC467E0C-44B6-CA4D-9403-5A20CF4D30E6}"/>
              </a:ext>
            </a:extLst>
          </p:cNvPr>
          <p:cNvSpPr/>
          <p:nvPr/>
        </p:nvSpPr>
        <p:spPr>
          <a:xfrm>
            <a:off x="5672042" y="4731599"/>
            <a:ext cx="1045017" cy="38472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chemeClr val="bg1"/>
                </a:solidFill>
                <a:effectLst/>
                <a:uLnTx/>
                <a:uFillTx/>
                <a:latin typeface="Myriad Pro" pitchFamily="34" charset="0"/>
              </a:rPr>
              <a:t>Value</a:t>
            </a:r>
            <a:br>
              <a:rPr kumimoji="0" lang="en-US" sz="1800" b="1" i="0" u="none" strike="noStrike" kern="0" cap="none" spc="0" normalizeH="0" baseline="0" noProof="0" dirty="0">
                <a:ln>
                  <a:noFill/>
                </a:ln>
                <a:solidFill>
                  <a:schemeClr val="bg1"/>
                </a:solidFill>
                <a:effectLst/>
                <a:uLnTx/>
                <a:uFillTx/>
                <a:latin typeface="Myriad Pro" pitchFamily="34" charset="0"/>
              </a:rPr>
            </a:br>
            <a:r>
              <a:rPr kumimoji="0" lang="en-US" sz="600" b="1" i="0" u="none" strike="noStrike" kern="0" cap="none" spc="0" normalizeH="0" baseline="0" noProof="0" dirty="0">
                <a:ln>
                  <a:noFill/>
                </a:ln>
                <a:solidFill>
                  <a:schemeClr val="bg1"/>
                </a:solidFill>
                <a:effectLst/>
                <a:uLnTx/>
                <a:uFillTx/>
                <a:latin typeface="Myriad Pro" pitchFamily="34" charset="0"/>
              </a:rPr>
              <a:t>of Academic Libraries</a:t>
            </a:r>
          </a:p>
        </p:txBody>
      </p:sp>
    </p:spTree>
    <p:extLst>
      <p:ext uri="{BB962C8B-B14F-4D97-AF65-F5344CB8AC3E}">
        <p14:creationId xmlns:p14="http://schemas.microsoft.com/office/powerpoint/2010/main" val="1143571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t="-1" r="8889"/>
          <a:stretch/>
        </p:blipFill>
        <p:spPr>
          <a:xfrm>
            <a:off x="0" y="0"/>
            <a:ext cx="9144000" cy="5143500"/>
          </a:xfrm>
          <a:prstGeom prst="rect">
            <a:avLst/>
          </a:prstGeom>
        </p:spPr>
      </p:pic>
      <p:sp>
        <p:nvSpPr>
          <p:cNvPr id="9" name="Rectangle 8">
            <a:extLst>
              <a:ext uri="{FF2B5EF4-FFF2-40B4-BE49-F238E27FC236}">
                <a16:creationId xmlns:a16="http://schemas.microsoft.com/office/drawing/2014/main" id="{538F90DB-271F-C94D-BE05-D69A9E580C84}"/>
              </a:ext>
            </a:extLst>
          </p:cNvPr>
          <p:cNvSpPr/>
          <p:nvPr/>
        </p:nvSpPr>
        <p:spPr>
          <a:xfrm rot="10800000">
            <a:off x="3240910" y="0"/>
            <a:ext cx="5903089" cy="5143500"/>
          </a:xfrm>
          <a:prstGeom prst="rect">
            <a:avLst/>
          </a:prstGeom>
          <a:gradFill>
            <a:gsLst>
              <a:gs pos="29000">
                <a:schemeClr val="tx1"/>
              </a:gs>
              <a:gs pos="100000">
                <a:schemeClr val="tx1">
                  <a:alpha val="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4"/>
          <p:cNvSpPr txBox="1">
            <a:spLocks/>
          </p:cNvSpPr>
          <p:nvPr/>
        </p:nvSpPr>
        <p:spPr>
          <a:xfrm>
            <a:off x="5169518" y="339618"/>
            <a:ext cx="4008222" cy="399425"/>
          </a:xfrm>
          <a:prstGeom prst="rect">
            <a:avLst/>
          </a:prstGeom>
          <a:no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chemeClr val="bg1"/>
                </a:solidFill>
                <a:latin typeface="Arial" panose="020B0604020202020204" pitchFamily="34" charset="0"/>
                <a:cs typeface="Arial" panose="020B0604020202020204" pitchFamily="34" charset="0"/>
              </a:rPr>
              <a:t>Recommendation</a:t>
            </a:r>
          </a:p>
        </p:txBody>
      </p:sp>
      <p:sp>
        <p:nvSpPr>
          <p:cNvPr id="5" name="Content Placeholder 5"/>
          <p:cNvSpPr txBox="1">
            <a:spLocks/>
          </p:cNvSpPr>
          <p:nvPr/>
        </p:nvSpPr>
        <p:spPr>
          <a:xfrm>
            <a:off x="5169518" y="901665"/>
            <a:ext cx="3827706" cy="1774225"/>
          </a:xfrm>
          <a:prstGeom prst="rect">
            <a:avLst/>
          </a:prstGeom>
          <a:no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dirty="0">
                <a:solidFill>
                  <a:schemeClr val="bg1"/>
                </a:solidFill>
                <a:latin typeface="Arial" panose="020B0604020202020204" pitchFamily="34" charset="0"/>
                <a:cs typeface="Arial" panose="020B0604020202020204" pitchFamily="34" charset="0"/>
              </a:rPr>
              <a:t>Communicate how library services, collections, and spaces address the larger mission of the institution by becoming better at marketing &amp; customer service</a:t>
            </a:r>
          </a:p>
        </p:txBody>
      </p:sp>
      <p:pic>
        <p:nvPicPr>
          <p:cNvPr id="10" name="Picture 9">
            <a:extLst>
              <a:ext uri="{FF2B5EF4-FFF2-40B4-BE49-F238E27FC236}">
                <a16:creationId xmlns:a16="http://schemas.microsoft.com/office/drawing/2014/main" id="{7B53B8CF-3F8C-9F4E-B035-51C6556360A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10054" y="4824389"/>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4E68E3A2-E212-D94B-A576-0CA0BEFE527C}"/>
              </a:ext>
            </a:extLst>
          </p:cNvPr>
          <p:cNvPicPr>
            <a:picLocks noChangeAspect="1"/>
          </p:cNvPicPr>
          <p:nvPr/>
        </p:nvPicPr>
        <p:blipFill rotWithShape="1">
          <a:blip r:embed="rId5" cstate="print">
            <a:biLevel thresh="25000"/>
            <a:extLst>
              <a:ext uri="{28A0092B-C50C-407E-A947-70E740481C1C}">
                <a14:useLocalDpi xmlns:a14="http://schemas.microsoft.com/office/drawing/2010/main"/>
              </a:ext>
            </a:extLst>
          </a:blip>
          <a:srcRect/>
          <a:stretch/>
        </p:blipFill>
        <p:spPr>
          <a:xfrm>
            <a:off x="7033173" y="4826623"/>
            <a:ext cx="960768" cy="226059"/>
          </a:xfrm>
          <a:prstGeom prst="rect">
            <a:avLst/>
          </a:prstGeom>
        </p:spPr>
      </p:pic>
      <p:sp>
        <p:nvSpPr>
          <p:cNvPr id="12" name="Rectangle 11">
            <a:extLst>
              <a:ext uri="{FF2B5EF4-FFF2-40B4-BE49-F238E27FC236}">
                <a16:creationId xmlns:a16="http://schemas.microsoft.com/office/drawing/2014/main" id="{D1B8733E-54F1-C64B-ACB1-DF6931B3C112}"/>
              </a:ext>
            </a:extLst>
          </p:cNvPr>
          <p:cNvSpPr/>
          <p:nvPr/>
        </p:nvSpPr>
        <p:spPr>
          <a:xfrm>
            <a:off x="5672042" y="4731599"/>
            <a:ext cx="1045017" cy="38472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chemeClr val="bg1"/>
                </a:solidFill>
                <a:effectLst/>
                <a:uLnTx/>
                <a:uFillTx/>
                <a:latin typeface="Myriad Pro" pitchFamily="34" charset="0"/>
              </a:rPr>
              <a:t>Value</a:t>
            </a:r>
            <a:br>
              <a:rPr kumimoji="0" lang="en-US" sz="1800" b="1" i="0" u="none" strike="noStrike" kern="0" cap="none" spc="0" normalizeH="0" baseline="0" noProof="0" dirty="0">
                <a:ln>
                  <a:noFill/>
                </a:ln>
                <a:solidFill>
                  <a:schemeClr val="bg1"/>
                </a:solidFill>
                <a:effectLst/>
                <a:uLnTx/>
                <a:uFillTx/>
                <a:latin typeface="Myriad Pro" pitchFamily="34" charset="0"/>
              </a:rPr>
            </a:br>
            <a:r>
              <a:rPr kumimoji="0" lang="en-US" sz="600" b="1" i="0" u="none" strike="noStrike" kern="0" cap="none" spc="0" normalizeH="0" baseline="0" noProof="0" dirty="0">
                <a:ln>
                  <a:noFill/>
                </a:ln>
                <a:solidFill>
                  <a:schemeClr val="bg1"/>
                </a:solidFill>
                <a:effectLst/>
                <a:uLnTx/>
                <a:uFillTx/>
                <a:latin typeface="Myriad Pro" pitchFamily="34" charset="0"/>
              </a:rPr>
              <a:t>of Academic Libraries</a:t>
            </a:r>
          </a:p>
        </p:txBody>
      </p:sp>
    </p:spTree>
    <p:extLst>
      <p:ext uri="{BB962C8B-B14F-4D97-AF65-F5344CB8AC3E}">
        <p14:creationId xmlns:p14="http://schemas.microsoft.com/office/powerpoint/2010/main" val="1771383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t="-1" r="8889"/>
          <a:stretch/>
        </p:blipFill>
        <p:spPr>
          <a:xfrm>
            <a:off x="0" y="0"/>
            <a:ext cx="9144000" cy="5143500"/>
          </a:xfrm>
          <a:prstGeom prst="rect">
            <a:avLst/>
          </a:prstGeom>
        </p:spPr>
      </p:pic>
      <p:sp>
        <p:nvSpPr>
          <p:cNvPr id="9" name="Rectangle 8">
            <a:extLst>
              <a:ext uri="{FF2B5EF4-FFF2-40B4-BE49-F238E27FC236}">
                <a16:creationId xmlns:a16="http://schemas.microsoft.com/office/drawing/2014/main" id="{76D5C30A-F095-BA4B-A96E-72D52545B44C}"/>
              </a:ext>
            </a:extLst>
          </p:cNvPr>
          <p:cNvSpPr/>
          <p:nvPr/>
        </p:nvSpPr>
        <p:spPr>
          <a:xfrm rot="10800000">
            <a:off x="2926080" y="0"/>
            <a:ext cx="6217920" cy="5143500"/>
          </a:xfrm>
          <a:prstGeom prst="rect">
            <a:avLst/>
          </a:prstGeom>
          <a:gradFill>
            <a:gsLst>
              <a:gs pos="29000">
                <a:schemeClr val="tx1"/>
              </a:gs>
              <a:gs pos="100000">
                <a:schemeClr val="tx1">
                  <a:alpha val="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5"/>
          <p:cNvSpPr txBox="1">
            <a:spLocks/>
          </p:cNvSpPr>
          <p:nvPr/>
        </p:nvSpPr>
        <p:spPr>
          <a:xfrm>
            <a:off x="5169518" y="877959"/>
            <a:ext cx="3592104" cy="1750902"/>
          </a:xfrm>
          <a:prstGeom prst="rect">
            <a:avLst/>
          </a:prstGeom>
          <a:no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dirty="0">
                <a:solidFill>
                  <a:schemeClr val="bg1"/>
                </a:solidFill>
                <a:latin typeface="Arial" panose="020B0604020202020204" pitchFamily="34" charset="0"/>
                <a:cs typeface="Arial" panose="020B0604020202020204" pitchFamily="34" charset="0"/>
              </a:rPr>
              <a:t>Study the assessment &amp; student-centered outcomes of diverse populations across various institutions using multiple methods</a:t>
            </a:r>
          </a:p>
        </p:txBody>
      </p:sp>
      <p:sp>
        <p:nvSpPr>
          <p:cNvPr id="10" name="Title 4">
            <a:extLst>
              <a:ext uri="{FF2B5EF4-FFF2-40B4-BE49-F238E27FC236}">
                <a16:creationId xmlns:a16="http://schemas.microsoft.com/office/drawing/2014/main" id="{285D2095-E98A-2647-9C9F-4680A15BD472}"/>
              </a:ext>
            </a:extLst>
          </p:cNvPr>
          <p:cNvSpPr txBox="1">
            <a:spLocks/>
          </p:cNvSpPr>
          <p:nvPr/>
        </p:nvSpPr>
        <p:spPr>
          <a:xfrm>
            <a:off x="5169518" y="339618"/>
            <a:ext cx="4008222" cy="399425"/>
          </a:xfrm>
          <a:prstGeom prst="rect">
            <a:avLst/>
          </a:prstGeom>
          <a:no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chemeClr val="bg1"/>
                </a:solidFill>
                <a:latin typeface="Arial" panose="020B0604020202020204" pitchFamily="34" charset="0"/>
                <a:cs typeface="Arial" panose="020B0604020202020204" pitchFamily="34" charset="0"/>
              </a:rPr>
              <a:t>Recommendation</a:t>
            </a:r>
          </a:p>
        </p:txBody>
      </p:sp>
      <p:pic>
        <p:nvPicPr>
          <p:cNvPr id="11" name="Picture 10">
            <a:extLst>
              <a:ext uri="{FF2B5EF4-FFF2-40B4-BE49-F238E27FC236}">
                <a16:creationId xmlns:a16="http://schemas.microsoft.com/office/drawing/2014/main" id="{0BFA1109-2217-7E46-BCDB-D811B05D7154}"/>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10054" y="4824389"/>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B8CF3A4B-B1FD-8F4E-A9E1-4126FFAB55E8}"/>
              </a:ext>
            </a:extLst>
          </p:cNvPr>
          <p:cNvPicPr>
            <a:picLocks noChangeAspect="1"/>
          </p:cNvPicPr>
          <p:nvPr/>
        </p:nvPicPr>
        <p:blipFill rotWithShape="1">
          <a:blip r:embed="rId5" cstate="print">
            <a:biLevel thresh="25000"/>
            <a:extLst>
              <a:ext uri="{28A0092B-C50C-407E-A947-70E740481C1C}">
                <a14:useLocalDpi xmlns:a14="http://schemas.microsoft.com/office/drawing/2010/main"/>
              </a:ext>
            </a:extLst>
          </a:blip>
          <a:srcRect/>
          <a:stretch/>
        </p:blipFill>
        <p:spPr>
          <a:xfrm>
            <a:off x="7033173" y="4826623"/>
            <a:ext cx="960768" cy="226059"/>
          </a:xfrm>
          <a:prstGeom prst="rect">
            <a:avLst/>
          </a:prstGeom>
        </p:spPr>
      </p:pic>
      <p:sp>
        <p:nvSpPr>
          <p:cNvPr id="13" name="Rectangle 12">
            <a:extLst>
              <a:ext uri="{FF2B5EF4-FFF2-40B4-BE49-F238E27FC236}">
                <a16:creationId xmlns:a16="http://schemas.microsoft.com/office/drawing/2014/main" id="{70084A95-9C9B-8843-870A-270578277C81}"/>
              </a:ext>
            </a:extLst>
          </p:cNvPr>
          <p:cNvSpPr/>
          <p:nvPr/>
        </p:nvSpPr>
        <p:spPr>
          <a:xfrm>
            <a:off x="5672042" y="4731599"/>
            <a:ext cx="1045017" cy="38472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chemeClr val="bg1"/>
                </a:solidFill>
                <a:effectLst/>
                <a:uLnTx/>
                <a:uFillTx/>
                <a:latin typeface="Myriad Pro" pitchFamily="34" charset="0"/>
              </a:rPr>
              <a:t>Value</a:t>
            </a:r>
            <a:br>
              <a:rPr kumimoji="0" lang="en-US" sz="1800" b="1" i="0" u="none" strike="noStrike" kern="0" cap="none" spc="0" normalizeH="0" baseline="0" noProof="0" dirty="0">
                <a:ln>
                  <a:noFill/>
                </a:ln>
                <a:solidFill>
                  <a:schemeClr val="bg1"/>
                </a:solidFill>
                <a:effectLst/>
                <a:uLnTx/>
                <a:uFillTx/>
                <a:latin typeface="Myriad Pro" pitchFamily="34" charset="0"/>
              </a:rPr>
            </a:br>
            <a:r>
              <a:rPr kumimoji="0" lang="en-US" sz="600" b="1" i="0" u="none" strike="noStrike" kern="0" cap="none" spc="0" normalizeH="0" baseline="0" noProof="0" dirty="0">
                <a:ln>
                  <a:noFill/>
                </a:ln>
                <a:solidFill>
                  <a:schemeClr val="bg1"/>
                </a:solidFill>
                <a:effectLst/>
                <a:uLnTx/>
                <a:uFillTx/>
                <a:latin typeface="Myriad Pro" pitchFamily="34" charset="0"/>
              </a:rPr>
              <a:t>of Academic Libraries</a:t>
            </a:r>
          </a:p>
        </p:txBody>
      </p:sp>
    </p:spTree>
    <p:extLst>
      <p:ext uri="{BB962C8B-B14F-4D97-AF65-F5344CB8AC3E}">
        <p14:creationId xmlns:p14="http://schemas.microsoft.com/office/powerpoint/2010/main" val="1270650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5102" t="-1" r="3787"/>
          <a:stretch/>
        </p:blipFill>
        <p:spPr>
          <a:xfrm>
            <a:off x="0" y="0"/>
            <a:ext cx="9144000" cy="5143500"/>
          </a:xfrm>
          <a:prstGeom prst="rect">
            <a:avLst/>
          </a:prstGeom>
        </p:spPr>
      </p:pic>
      <p:sp>
        <p:nvSpPr>
          <p:cNvPr id="9" name="Rectangle 8">
            <a:extLst>
              <a:ext uri="{FF2B5EF4-FFF2-40B4-BE49-F238E27FC236}">
                <a16:creationId xmlns:a16="http://schemas.microsoft.com/office/drawing/2014/main" id="{EB17B116-4EB2-E34E-B135-9C6ECA238C36}"/>
              </a:ext>
            </a:extLst>
          </p:cNvPr>
          <p:cNvSpPr/>
          <p:nvPr/>
        </p:nvSpPr>
        <p:spPr>
          <a:xfrm>
            <a:off x="0" y="0"/>
            <a:ext cx="6747558" cy="5143500"/>
          </a:xfrm>
          <a:prstGeom prst="rect">
            <a:avLst/>
          </a:prstGeom>
          <a:gradFill>
            <a:gsLst>
              <a:gs pos="29000">
                <a:schemeClr val="tx1"/>
              </a:gs>
              <a:gs pos="100000">
                <a:schemeClr val="tx1">
                  <a:alpha val="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5"/>
          <p:cNvSpPr txBox="1">
            <a:spLocks/>
          </p:cNvSpPr>
          <p:nvPr/>
        </p:nvSpPr>
        <p:spPr>
          <a:xfrm>
            <a:off x="365760" y="884108"/>
            <a:ext cx="4551680" cy="1964381"/>
          </a:xfrm>
          <a:prstGeom prst="rect">
            <a:avLst/>
          </a:prstGeom>
          <a:no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dirty="0">
                <a:solidFill>
                  <a:schemeClr val="bg1"/>
                </a:solidFill>
                <a:latin typeface="Arial" panose="020B0604020202020204" pitchFamily="34" charset="0"/>
                <a:cs typeface="Arial" panose="020B0604020202020204" pitchFamily="34" charset="0"/>
              </a:rPr>
              <a:t>Continue to develop &amp; foster relationships and engagement with academic administrators &amp; other academic services, such as student services, offices of sponsored programs, teaching &amp; learning, etc.</a:t>
            </a:r>
          </a:p>
        </p:txBody>
      </p:sp>
      <p:sp>
        <p:nvSpPr>
          <p:cNvPr id="10" name="Title 4">
            <a:extLst>
              <a:ext uri="{FF2B5EF4-FFF2-40B4-BE49-F238E27FC236}">
                <a16:creationId xmlns:a16="http://schemas.microsoft.com/office/drawing/2014/main" id="{5FB11EC7-8108-3149-B5DB-8096F2D31DC6}"/>
              </a:ext>
            </a:extLst>
          </p:cNvPr>
          <p:cNvSpPr txBox="1">
            <a:spLocks/>
          </p:cNvSpPr>
          <p:nvPr/>
        </p:nvSpPr>
        <p:spPr>
          <a:xfrm>
            <a:off x="345440" y="347798"/>
            <a:ext cx="4572000" cy="408881"/>
          </a:xfrm>
          <a:prstGeom prst="rect">
            <a:avLst/>
          </a:prstGeom>
          <a:no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chemeClr val="bg1"/>
                </a:solidFill>
                <a:latin typeface="Arial" panose="020B0604020202020204" pitchFamily="34" charset="0"/>
                <a:cs typeface="Arial" panose="020B0604020202020204" pitchFamily="34" charset="0"/>
              </a:rPr>
              <a:t>Recommendation</a:t>
            </a:r>
          </a:p>
        </p:txBody>
      </p:sp>
      <p:pic>
        <p:nvPicPr>
          <p:cNvPr id="11" name="Picture 10">
            <a:extLst>
              <a:ext uri="{FF2B5EF4-FFF2-40B4-BE49-F238E27FC236}">
                <a16:creationId xmlns:a16="http://schemas.microsoft.com/office/drawing/2014/main" id="{EB718C28-2477-AF45-AABC-FD0A095D89C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10054" y="4824389"/>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AD717832-C98F-4744-8A8A-17D550272072}"/>
              </a:ext>
            </a:extLst>
          </p:cNvPr>
          <p:cNvPicPr>
            <a:picLocks noChangeAspect="1"/>
          </p:cNvPicPr>
          <p:nvPr/>
        </p:nvPicPr>
        <p:blipFill rotWithShape="1">
          <a:blip r:embed="rId5" cstate="print">
            <a:biLevel thresh="25000"/>
            <a:extLst>
              <a:ext uri="{28A0092B-C50C-407E-A947-70E740481C1C}">
                <a14:useLocalDpi xmlns:a14="http://schemas.microsoft.com/office/drawing/2010/main"/>
              </a:ext>
            </a:extLst>
          </a:blip>
          <a:srcRect/>
          <a:stretch/>
        </p:blipFill>
        <p:spPr>
          <a:xfrm>
            <a:off x="7033173" y="4826623"/>
            <a:ext cx="960768" cy="226059"/>
          </a:xfrm>
          <a:prstGeom prst="rect">
            <a:avLst/>
          </a:prstGeom>
        </p:spPr>
      </p:pic>
      <p:sp>
        <p:nvSpPr>
          <p:cNvPr id="13" name="Rectangle 12">
            <a:extLst>
              <a:ext uri="{FF2B5EF4-FFF2-40B4-BE49-F238E27FC236}">
                <a16:creationId xmlns:a16="http://schemas.microsoft.com/office/drawing/2014/main" id="{F40AB844-3C2D-2843-AD21-34BD16C89FF4}"/>
              </a:ext>
            </a:extLst>
          </p:cNvPr>
          <p:cNvSpPr/>
          <p:nvPr/>
        </p:nvSpPr>
        <p:spPr>
          <a:xfrm>
            <a:off x="5672042" y="4731599"/>
            <a:ext cx="1045017" cy="38472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chemeClr val="bg1"/>
                </a:solidFill>
                <a:effectLst/>
                <a:uLnTx/>
                <a:uFillTx/>
                <a:latin typeface="Myriad Pro" pitchFamily="34" charset="0"/>
              </a:rPr>
              <a:t>Value</a:t>
            </a:r>
            <a:br>
              <a:rPr kumimoji="0" lang="en-US" sz="1800" b="1" i="0" u="none" strike="noStrike" kern="0" cap="none" spc="0" normalizeH="0" baseline="0" noProof="0" dirty="0">
                <a:ln>
                  <a:noFill/>
                </a:ln>
                <a:solidFill>
                  <a:schemeClr val="bg1"/>
                </a:solidFill>
                <a:effectLst/>
                <a:uLnTx/>
                <a:uFillTx/>
                <a:latin typeface="Myriad Pro" pitchFamily="34" charset="0"/>
              </a:rPr>
            </a:br>
            <a:r>
              <a:rPr kumimoji="0" lang="en-US" sz="600" b="1" i="0" u="none" strike="noStrike" kern="0" cap="none" spc="0" normalizeH="0" baseline="0" noProof="0" dirty="0">
                <a:ln>
                  <a:noFill/>
                </a:ln>
                <a:solidFill>
                  <a:schemeClr val="bg1"/>
                </a:solidFill>
                <a:effectLst/>
                <a:uLnTx/>
                <a:uFillTx/>
                <a:latin typeface="Myriad Pro" pitchFamily="34" charset="0"/>
              </a:rPr>
              <a:t>of Academic Libraries</a:t>
            </a:r>
          </a:p>
        </p:txBody>
      </p:sp>
    </p:spTree>
    <p:extLst>
      <p:ext uri="{BB962C8B-B14F-4D97-AF65-F5344CB8AC3E}">
        <p14:creationId xmlns:p14="http://schemas.microsoft.com/office/powerpoint/2010/main" val="488136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4444" t="-1" r="4444"/>
          <a:stretch/>
        </p:blipFill>
        <p:spPr>
          <a:xfrm>
            <a:off x="0" y="0"/>
            <a:ext cx="9144000" cy="5143500"/>
          </a:xfrm>
          <a:prstGeom prst="rect">
            <a:avLst/>
          </a:prstGeom>
        </p:spPr>
      </p:pic>
      <p:sp>
        <p:nvSpPr>
          <p:cNvPr id="9" name="Rectangle 8">
            <a:extLst>
              <a:ext uri="{FF2B5EF4-FFF2-40B4-BE49-F238E27FC236}">
                <a16:creationId xmlns:a16="http://schemas.microsoft.com/office/drawing/2014/main" id="{810483DF-67D9-164F-ACF8-2C9C5DE0378D}"/>
              </a:ext>
            </a:extLst>
          </p:cNvPr>
          <p:cNvSpPr/>
          <p:nvPr/>
        </p:nvSpPr>
        <p:spPr>
          <a:xfrm rot="10800000">
            <a:off x="2926080" y="0"/>
            <a:ext cx="6217920" cy="5143500"/>
          </a:xfrm>
          <a:prstGeom prst="rect">
            <a:avLst/>
          </a:prstGeom>
          <a:gradFill>
            <a:gsLst>
              <a:gs pos="29000">
                <a:schemeClr val="tx1"/>
              </a:gs>
              <a:gs pos="100000">
                <a:schemeClr val="tx1">
                  <a:alpha val="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5"/>
          <p:cNvSpPr txBox="1">
            <a:spLocks/>
          </p:cNvSpPr>
          <p:nvPr/>
        </p:nvSpPr>
        <p:spPr>
          <a:xfrm>
            <a:off x="5169518" y="885324"/>
            <a:ext cx="3598562" cy="1094322"/>
          </a:xfrm>
          <a:prstGeom prst="rect">
            <a:avLst/>
          </a:prstGeom>
          <a:no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dirty="0">
                <a:solidFill>
                  <a:schemeClr val="bg1"/>
                </a:solidFill>
                <a:latin typeface="Arial" panose="020B0604020202020204" pitchFamily="34" charset="0"/>
                <a:cs typeface="Arial" panose="020B0604020202020204" pitchFamily="34" charset="0"/>
              </a:rPr>
              <a:t>Represent data in different contexts &amp; visualizations </a:t>
            </a:r>
            <a:br>
              <a:rPr lang="en-US" sz="2000" b="1" dirty="0">
                <a:solidFill>
                  <a:schemeClr val="bg1"/>
                </a:solidFill>
                <a:latin typeface="Arial" panose="020B0604020202020204" pitchFamily="34" charset="0"/>
                <a:cs typeface="Arial" panose="020B0604020202020204" pitchFamily="34" charset="0"/>
              </a:rPr>
            </a:br>
            <a:r>
              <a:rPr lang="en-US" sz="2000" b="1" dirty="0">
                <a:solidFill>
                  <a:schemeClr val="bg1"/>
                </a:solidFill>
                <a:latin typeface="Arial" panose="020B0604020202020204" pitchFamily="34" charset="0"/>
                <a:cs typeface="Arial" panose="020B0604020202020204" pitchFamily="34" charset="0"/>
              </a:rPr>
              <a:t>to make case with </a:t>
            </a:r>
            <a:br>
              <a:rPr lang="en-US" sz="2000" b="1" dirty="0">
                <a:solidFill>
                  <a:schemeClr val="bg1"/>
                </a:solidFill>
                <a:latin typeface="Arial" panose="020B0604020202020204" pitchFamily="34" charset="0"/>
                <a:cs typeface="Arial" panose="020B0604020202020204" pitchFamily="34" charset="0"/>
              </a:rPr>
            </a:br>
            <a:r>
              <a:rPr lang="en-US" sz="2000" b="1" dirty="0">
                <a:solidFill>
                  <a:schemeClr val="bg1"/>
                </a:solidFill>
                <a:latin typeface="Arial" panose="020B0604020202020204" pitchFamily="34" charset="0"/>
                <a:cs typeface="Arial" panose="020B0604020202020204" pitchFamily="34" charset="0"/>
              </a:rPr>
              <a:t>diverse groups of </a:t>
            </a:r>
            <a:br>
              <a:rPr lang="en-US" sz="2000" b="1" dirty="0">
                <a:solidFill>
                  <a:schemeClr val="bg1"/>
                </a:solidFill>
                <a:latin typeface="Arial" panose="020B0604020202020204" pitchFamily="34" charset="0"/>
                <a:cs typeface="Arial" panose="020B0604020202020204" pitchFamily="34" charset="0"/>
              </a:rPr>
            </a:br>
            <a:r>
              <a:rPr lang="en-US" sz="2000" b="1" dirty="0">
                <a:solidFill>
                  <a:schemeClr val="bg1"/>
                </a:solidFill>
                <a:latin typeface="Arial" panose="020B0604020202020204" pitchFamily="34" charset="0"/>
                <a:cs typeface="Arial" panose="020B0604020202020204" pitchFamily="34" charset="0"/>
              </a:rPr>
              <a:t>academic administrators</a:t>
            </a:r>
          </a:p>
        </p:txBody>
      </p:sp>
      <p:sp>
        <p:nvSpPr>
          <p:cNvPr id="10" name="Title 4">
            <a:extLst>
              <a:ext uri="{FF2B5EF4-FFF2-40B4-BE49-F238E27FC236}">
                <a16:creationId xmlns:a16="http://schemas.microsoft.com/office/drawing/2014/main" id="{2539D2E8-1411-0149-B478-E748F7AAF3ED}"/>
              </a:ext>
            </a:extLst>
          </p:cNvPr>
          <p:cNvSpPr txBox="1">
            <a:spLocks/>
          </p:cNvSpPr>
          <p:nvPr/>
        </p:nvSpPr>
        <p:spPr>
          <a:xfrm>
            <a:off x="5169518" y="339618"/>
            <a:ext cx="4008222" cy="399425"/>
          </a:xfrm>
          <a:prstGeom prst="rect">
            <a:avLst/>
          </a:prstGeom>
          <a:no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chemeClr val="bg1"/>
                </a:solidFill>
                <a:latin typeface="Arial" panose="020B0604020202020204" pitchFamily="34" charset="0"/>
                <a:cs typeface="Arial" panose="020B0604020202020204" pitchFamily="34" charset="0"/>
              </a:rPr>
              <a:t>Recommendation</a:t>
            </a:r>
          </a:p>
        </p:txBody>
      </p:sp>
      <p:pic>
        <p:nvPicPr>
          <p:cNvPr id="11" name="Picture 10">
            <a:extLst>
              <a:ext uri="{FF2B5EF4-FFF2-40B4-BE49-F238E27FC236}">
                <a16:creationId xmlns:a16="http://schemas.microsoft.com/office/drawing/2014/main" id="{AD42964C-1EBA-D24D-A021-2260C859CC4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10054" y="4824389"/>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05E11344-B90D-A547-A88C-26E192A804AF}"/>
              </a:ext>
            </a:extLst>
          </p:cNvPr>
          <p:cNvPicPr>
            <a:picLocks noChangeAspect="1"/>
          </p:cNvPicPr>
          <p:nvPr/>
        </p:nvPicPr>
        <p:blipFill rotWithShape="1">
          <a:blip r:embed="rId5" cstate="print">
            <a:biLevel thresh="25000"/>
            <a:extLst>
              <a:ext uri="{28A0092B-C50C-407E-A947-70E740481C1C}">
                <a14:useLocalDpi xmlns:a14="http://schemas.microsoft.com/office/drawing/2010/main"/>
              </a:ext>
            </a:extLst>
          </a:blip>
          <a:srcRect/>
          <a:stretch/>
        </p:blipFill>
        <p:spPr>
          <a:xfrm>
            <a:off x="7033173" y="4826623"/>
            <a:ext cx="960768" cy="226059"/>
          </a:xfrm>
          <a:prstGeom prst="rect">
            <a:avLst/>
          </a:prstGeom>
        </p:spPr>
      </p:pic>
      <p:sp>
        <p:nvSpPr>
          <p:cNvPr id="13" name="Rectangle 12">
            <a:extLst>
              <a:ext uri="{FF2B5EF4-FFF2-40B4-BE49-F238E27FC236}">
                <a16:creationId xmlns:a16="http://schemas.microsoft.com/office/drawing/2014/main" id="{519D08D7-6F71-1E43-A722-51ABE32FF267}"/>
              </a:ext>
            </a:extLst>
          </p:cNvPr>
          <p:cNvSpPr/>
          <p:nvPr/>
        </p:nvSpPr>
        <p:spPr>
          <a:xfrm>
            <a:off x="5672042" y="4731599"/>
            <a:ext cx="1045017" cy="38472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chemeClr val="bg1"/>
                </a:solidFill>
                <a:effectLst/>
                <a:uLnTx/>
                <a:uFillTx/>
                <a:latin typeface="Myriad Pro" pitchFamily="34" charset="0"/>
              </a:rPr>
              <a:t>Value</a:t>
            </a:r>
            <a:br>
              <a:rPr kumimoji="0" lang="en-US" sz="1800" b="1" i="0" u="none" strike="noStrike" kern="0" cap="none" spc="0" normalizeH="0" baseline="0" noProof="0" dirty="0">
                <a:ln>
                  <a:noFill/>
                </a:ln>
                <a:solidFill>
                  <a:schemeClr val="bg1"/>
                </a:solidFill>
                <a:effectLst/>
                <a:uLnTx/>
                <a:uFillTx/>
                <a:latin typeface="Myriad Pro" pitchFamily="34" charset="0"/>
              </a:rPr>
            </a:br>
            <a:r>
              <a:rPr kumimoji="0" lang="en-US" sz="600" b="1" i="0" u="none" strike="noStrike" kern="0" cap="none" spc="0" normalizeH="0" baseline="0" noProof="0" dirty="0">
                <a:ln>
                  <a:noFill/>
                </a:ln>
                <a:solidFill>
                  <a:schemeClr val="bg1"/>
                </a:solidFill>
                <a:effectLst/>
                <a:uLnTx/>
                <a:uFillTx/>
                <a:latin typeface="Myriad Pro" pitchFamily="34" charset="0"/>
              </a:rPr>
              <a:t>of Academic Libraries</a:t>
            </a:r>
          </a:p>
        </p:txBody>
      </p:sp>
    </p:spTree>
    <p:extLst>
      <p:ext uri="{BB962C8B-B14F-4D97-AF65-F5344CB8AC3E}">
        <p14:creationId xmlns:p14="http://schemas.microsoft.com/office/powerpoint/2010/main" val="729901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1D6633E-7494-42D2-92F7-157F44790F28}"/>
              </a:ext>
            </a:extLst>
          </p:cNvPr>
          <p:cNvPicPr>
            <a:picLocks noGrp="1" noChangeAspect="1"/>
          </p:cNvPicPr>
          <p:nvPr>
            <p:ph type="pic" sz="quarter" idx="10"/>
          </p:nvPr>
        </p:nvPicPr>
        <p:blipFill rotWithShape="1">
          <a:blip r:embed="rId3"/>
          <a:srcRect t="11563" b="4063"/>
          <a:stretch/>
        </p:blipFill>
        <p:spPr>
          <a:xfrm>
            <a:off x="0" y="0"/>
            <a:ext cx="9144000" cy="5143500"/>
          </a:xfrm>
        </p:spPr>
      </p:pic>
      <p:sp>
        <p:nvSpPr>
          <p:cNvPr id="8" name="Rectangle 7">
            <a:extLst>
              <a:ext uri="{FF2B5EF4-FFF2-40B4-BE49-F238E27FC236}">
                <a16:creationId xmlns:a16="http://schemas.microsoft.com/office/drawing/2014/main" id="{761FF5C3-19D8-C243-8B08-BC7F8698714D}"/>
              </a:ext>
            </a:extLst>
          </p:cNvPr>
          <p:cNvSpPr/>
          <p:nvPr/>
        </p:nvSpPr>
        <p:spPr>
          <a:xfrm rot="10800000">
            <a:off x="2214880" y="0"/>
            <a:ext cx="6929120" cy="5143500"/>
          </a:xfrm>
          <a:prstGeom prst="rect">
            <a:avLst/>
          </a:prstGeom>
          <a:gradFill>
            <a:gsLst>
              <a:gs pos="29000">
                <a:schemeClr val="tx1"/>
              </a:gs>
              <a:gs pos="100000">
                <a:schemeClr val="tx1">
                  <a:alpha val="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0C6B36E-0BDB-4837-BD5A-F5B3FA64BA41}"/>
              </a:ext>
            </a:extLst>
          </p:cNvPr>
          <p:cNvSpPr>
            <a:spLocks noGrp="1"/>
          </p:cNvSpPr>
          <p:nvPr>
            <p:ph type="body" sz="quarter" idx="11"/>
          </p:nvPr>
        </p:nvSpPr>
        <p:spPr>
          <a:xfrm>
            <a:off x="4104640" y="387734"/>
            <a:ext cx="4653280" cy="962911"/>
          </a:xfrm>
          <a:noFill/>
        </p:spPr>
        <p:txBody>
          <a:bodyPr/>
          <a:lstStyle/>
          <a:p>
            <a:pPr marL="0" indent="0">
              <a:buNone/>
            </a:pPr>
            <a:r>
              <a:rPr lang="en-US" sz="2000" b="1" dirty="0"/>
              <a:t>“I see that [libraries] play a role as a partner, facilitating both learning and doing in new and different ways, both helping all of us to embrace information in critical and yet meaningful ways.” </a:t>
            </a:r>
          </a:p>
          <a:p>
            <a:pPr marL="0" indent="0" algn="r">
              <a:buNone/>
            </a:pPr>
            <a:r>
              <a:rPr lang="en-US" sz="1600" b="1" i="1" dirty="0"/>
              <a:t>(Provost Interviewee PP03, Research University, Secular, Private)</a:t>
            </a:r>
            <a:endParaRPr lang="en-US" sz="1600" i="1" dirty="0"/>
          </a:p>
          <a:p>
            <a:endParaRPr lang="en-US" dirty="0"/>
          </a:p>
        </p:txBody>
      </p:sp>
      <p:pic>
        <p:nvPicPr>
          <p:cNvPr id="9" name="Picture 8">
            <a:extLst>
              <a:ext uri="{FF2B5EF4-FFF2-40B4-BE49-F238E27FC236}">
                <a16:creationId xmlns:a16="http://schemas.microsoft.com/office/drawing/2014/main" id="{B3245560-37F2-FD4A-8EB5-E52CF7F3C5B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10054" y="4824389"/>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a:extLst>
              <a:ext uri="{FF2B5EF4-FFF2-40B4-BE49-F238E27FC236}">
                <a16:creationId xmlns:a16="http://schemas.microsoft.com/office/drawing/2014/main" id="{0E0D47A1-B4D3-CF4F-945D-9AD11337BE95}"/>
              </a:ext>
            </a:extLst>
          </p:cNvPr>
          <p:cNvPicPr>
            <a:picLocks noChangeAspect="1"/>
          </p:cNvPicPr>
          <p:nvPr/>
        </p:nvPicPr>
        <p:blipFill rotWithShape="1">
          <a:blip r:embed="rId5" cstate="print">
            <a:biLevel thresh="25000"/>
            <a:extLst>
              <a:ext uri="{28A0092B-C50C-407E-A947-70E740481C1C}">
                <a14:useLocalDpi xmlns:a14="http://schemas.microsoft.com/office/drawing/2010/main"/>
              </a:ext>
            </a:extLst>
          </a:blip>
          <a:srcRect/>
          <a:stretch/>
        </p:blipFill>
        <p:spPr>
          <a:xfrm>
            <a:off x="7033173" y="4826623"/>
            <a:ext cx="960768" cy="226059"/>
          </a:xfrm>
          <a:prstGeom prst="rect">
            <a:avLst/>
          </a:prstGeom>
        </p:spPr>
      </p:pic>
      <p:sp>
        <p:nvSpPr>
          <p:cNvPr id="11" name="Rectangle 10">
            <a:extLst>
              <a:ext uri="{FF2B5EF4-FFF2-40B4-BE49-F238E27FC236}">
                <a16:creationId xmlns:a16="http://schemas.microsoft.com/office/drawing/2014/main" id="{EAD15F33-111B-E048-96D8-51F2BE4004A3}"/>
              </a:ext>
            </a:extLst>
          </p:cNvPr>
          <p:cNvSpPr/>
          <p:nvPr/>
        </p:nvSpPr>
        <p:spPr>
          <a:xfrm>
            <a:off x="5672042" y="4731599"/>
            <a:ext cx="1045017" cy="38472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chemeClr val="bg1"/>
                </a:solidFill>
                <a:effectLst/>
                <a:uLnTx/>
                <a:uFillTx/>
                <a:latin typeface="Myriad Pro" pitchFamily="34" charset="0"/>
              </a:rPr>
              <a:t>Value</a:t>
            </a:r>
            <a:br>
              <a:rPr kumimoji="0" lang="en-US" sz="1800" b="1" i="0" u="none" strike="noStrike" kern="0" cap="none" spc="0" normalizeH="0" baseline="0" noProof="0" dirty="0">
                <a:ln>
                  <a:noFill/>
                </a:ln>
                <a:solidFill>
                  <a:schemeClr val="bg1"/>
                </a:solidFill>
                <a:effectLst/>
                <a:uLnTx/>
                <a:uFillTx/>
                <a:latin typeface="Myriad Pro" pitchFamily="34" charset="0"/>
              </a:rPr>
            </a:br>
            <a:r>
              <a:rPr kumimoji="0" lang="en-US" sz="600" b="1" i="0" u="none" strike="noStrike" kern="0" cap="none" spc="0" normalizeH="0" baseline="0" noProof="0" dirty="0">
                <a:ln>
                  <a:noFill/>
                </a:ln>
                <a:solidFill>
                  <a:schemeClr val="bg1"/>
                </a:solidFill>
                <a:effectLst/>
                <a:uLnTx/>
                <a:uFillTx/>
                <a:latin typeface="Myriad Pro" pitchFamily="34" charset="0"/>
              </a:rPr>
              <a:t>of Academic Libraries</a:t>
            </a:r>
          </a:p>
        </p:txBody>
      </p:sp>
    </p:spTree>
    <p:extLst>
      <p:ext uri="{BB962C8B-B14F-4D97-AF65-F5344CB8AC3E}">
        <p14:creationId xmlns:p14="http://schemas.microsoft.com/office/powerpoint/2010/main" val="89682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43D7A2-270E-1C4B-B409-74034274DEA8}"/>
              </a:ext>
            </a:extLst>
          </p:cNvPr>
          <p:cNvSpPr/>
          <p:nvPr/>
        </p:nvSpPr>
        <p:spPr>
          <a:xfrm>
            <a:off x="0" y="0"/>
            <a:ext cx="9143472" cy="47271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9018B208-5AD8-42EF-9454-09078BCC077D}"/>
              </a:ext>
            </a:extLst>
          </p:cNvPr>
          <p:cNvSpPr>
            <a:spLocks noGrp="1"/>
          </p:cNvSpPr>
          <p:nvPr>
            <p:ph type="body" sz="quarter" idx="13"/>
          </p:nvPr>
        </p:nvSpPr>
        <p:spPr>
          <a:xfrm>
            <a:off x="4114574" y="971550"/>
            <a:ext cx="5021262" cy="686442"/>
          </a:xfrm>
        </p:spPr>
        <p:txBody>
          <a:bodyPr/>
          <a:lstStyle/>
          <a:p>
            <a:r>
              <a:rPr lang="en-US" dirty="0">
                <a:solidFill>
                  <a:schemeClr val="bg1"/>
                </a:solidFill>
              </a:rPr>
              <a:t>Polling Question</a:t>
            </a:r>
          </a:p>
        </p:txBody>
      </p:sp>
      <p:sp>
        <p:nvSpPr>
          <p:cNvPr id="3" name="Text Placeholder 2">
            <a:extLst>
              <a:ext uri="{FF2B5EF4-FFF2-40B4-BE49-F238E27FC236}">
                <a16:creationId xmlns:a16="http://schemas.microsoft.com/office/drawing/2014/main" id="{F1A7A275-62BE-4A29-8781-9002BA3C7ABC}"/>
              </a:ext>
            </a:extLst>
          </p:cNvPr>
          <p:cNvSpPr>
            <a:spLocks noGrp="1"/>
          </p:cNvSpPr>
          <p:nvPr>
            <p:ph type="body" sz="quarter" idx="14"/>
          </p:nvPr>
        </p:nvSpPr>
        <p:spPr>
          <a:xfrm>
            <a:off x="4115101" y="1658534"/>
            <a:ext cx="5021263" cy="3317875"/>
          </a:xfrm>
        </p:spPr>
        <p:txBody>
          <a:bodyPr/>
          <a:lstStyle/>
          <a:p>
            <a:pPr marL="0" indent="0">
              <a:buNone/>
            </a:pPr>
            <a:r>
              <a:rPr lang="en-US" sz="2400" b="1" dirty="0">
                <a:solidFill>
                  <a:schemeClr val="bg1"/>
                </a:solidFill>
              </a:rPr>
              <a:t>Has your library aligned its strategic plan and goals with those of your institution?</a:t>
            </a:r>
          </a:p>
          <a:p>
            <a:pPr lvl="1"/>
            <a:r>
              <a:rPr lang="en-US" b="1" dirty="0">
                <a:solidFill>
                  <a:schemeClr val="bg1"/>
                </a:solidFill>
              </a:rPr>
              <a:t>Yes</a:t>
            </a:r>
          </a:p>
          <a:p>
            <a:pPr lvl="1"/>
            <a:r>
              <a:rPr lang="en-US" b="1" dirty="0">
                <a:solidFill>
                  <a:schemeClr val="bg1"/>
                </a:solidFill>
              </a:rPr>
              <a:t>No</a:t>
            </a:r>
          </a:p>
        </p:txBody>
      </p:sp>
      <p:grpSp>
        <p:nvGrpSpPr>
          <p:cNvPr id="4" name="Group 3">
            <a:extLst>
              <a:ext uri="{FF2B5EF4-FFF2-40B4-BE49-F238E27FC236}">
                <a16:creationId xmlns:a16="http://schemas.microsoft.com/office/drawing/2014/main" id="{2765748A-9690-B248-8A23-890D23614A63}"/>
              </a:ext>
            </a:extLst>
          </p:cNvPr>
          <p:cNvGrpSpPr/>
          <p:nvPr/>
        </p:nvGrpSpPr>
        <p:grpSpPr>
          <a:xfrm>
            <a:off x="465138" y="1580515"/>
            <a:ext cx="2877773" cy="1982470"/>
            <a:chOff x="2690377" y="1082899"/>
            <a:chExt cx="6811246" cy="4692202"/>
          </a:xfrm>
          <a:solidFill>
            <a:schemeClr val="bg1"/>
          </a:solidFill>
        </p:grpSpPr>
        <p:pic>
          <p:nvPicPr>
            <p:cNvPr id="5" name="Graphic 4">
              <a:extLst>
                <a:ext uri="{FF2B5EF4-FFF2-40B4-BE49-F238E27FC236}">
                  <a16:creationId xmlns:a16="http://schemas.microsoft.com/office/drawing/2014/main" id="{C1467B01-4834-F34F-B4D5-DDD49E8E09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90377" y="1082899"/>
              <a:ext cx="6811246" cy="4692202"/>
            </a:xfrm>
            <a:prstGeom prst="rect">
              <a:avLst/>
            </a:prstGeom>
          </p:spPr>
        </p:pic>
        <p:pic>
          <p:nvPicPr>
            <p:cNvPr id="6" name="Graphic 5">
              <a:extLst>
                <a:ext uri="{FF2B5EF4-FFF2-40B4-BE49-F238E27FC236}">
                  <a16:creationId xmlns:a16="http://schemas.microsoft.com/office/drawing/2014/main" id="{F2B9189E-1E94-784F-80FB-4FAF5894D9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01169" y="2394356"/>
              <a:ext cx="1885289" cy="1490693"/>
            </a:xfrm>
            <a:prstGeom prst="rect">
              <a:avLst/>
            </a:prstGeom>
          </p:spPr>
        </p:pic>
        <p:sp>
          <p:nvSpPr>
            <p:cNvPr id="7" name="TextBox 6">
              <a:extLst>
                <a:ext uri="{FF2B5EF4-FFF2-40B4-BE49-F238E27FC236}">
                  <a16:creationId xmlns:a16="http://schemas.microsoft.com/office/drawing/2014/main" id="{39316212-2231-0246-B16B-493D2BE10D7C}"/>
                </a:ext>
              </a:extLst>
            </p:cNvPr>
            <p:cNvSpPr txBox="1"/>
            <p:nvPr/>
          </p:nvSpPr>
          <p:spPr>
            <a:xfrm>
              <a:off x="5783076" y="2666203"/>
              <a:ext cx="2857687" cy="1092690"/>
            </a:xfrm>
            <a:prstGeom prst="rect">
              <a:avLst/>
            </a:prstGeom>
            <a:noFill/>
          </p:spPr>
          <p:txBody>
            <a:bodyPr wrap="none" rtlCol="0">
              <a:spAutoFit/>
            </a:bodyPr>
            <a:lstStyle/>
            <a:p>
              <a:r>
                <a:rPr lang="en-US" sz="2400" b="1" dirty="0">
                  <a:solidFill>
                    <a:schemeClr val="bg1"/>
                  </a:solidFill>
                </a:rPr>
                <a:t>Polling</a:t>
              </a:r>
            </a:p>
          </p:txBody>
        </p:sp>
      </p:grpSp>
    </p:spTree>
    <p:extLst>
      <p:ext uri="{BB962C8B-B14F-4D97-AF65-F5344CB8AC3E}">
        <p14:creationId xmlns:p14="http://schemas.microsoft.com/office/powerpoint/2010/main" val="2466593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7F9F059D-2957-4B76-974A-655DA55F970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3569" b="9892"/>
          <a:stretch/>
        </p:blipFill>
        <p:spPr>
          <a:xfrm>
            <a:off x="20" y="10"/>
            <a:ext cx="9143980" cy="5143490"/>
          </a:xfrm>
          <a:prstGeom prst="rect">
            <a:avLst/>
          </a:prstGeom>
          <a:noFill/>
        </p:spPr>
      </p:pic>
      <p:sp>
        <p:nvSpPr>
          <p:cNvPr id="8" name="Rectangle 7">
            <a:extLst>
              <a:ext uri="{FF2B5EF4-FFF2-40B4-BE49-F238E27FC236}">
                <a16:creationId xmlns:a16="http://schemas.microsoft.com/office/drawing/2014/main" id="{C5FB358D-8188-9C4B-84C8-1CE50F786700}"/>
              </a:ext>
            </a:extLst>
          </p:cNvPr>
          <p:cNvSpPr/>
          <p:nvPr/>
        </p:nvSpPr>
        <p:spPr>
          <a:xfrm>
            <a:off x="0" y="0"/>
            <a:ext cx="5791200" cy="5143500"/>
          </a:xfrm>
          <a:prstGeom prst="rect">
            <a:avLst/>
          </a:prstGeom>
          <a:gradFill>
            <a:gsLst>
              <a:gs pos="29000">
                <a:schemeClr val="tx1"/>
              </a:gs>
              <a:gs pos="100000">
                <a:schemeClr val="tx1">
                  <a:alpha val="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85D8EB53-AAB9-43F1-8F20-B353DA96C2C4}"/>
              </a:ext>
            </a:extLst>
          </p:cNvPr>
          <p:cNvSpPr>
            <a:spLocks noGrp="1"/>
          </p:cNvSpPr>
          <p:nvPr>
            <p:ph type="body" sz="quarter" idx="11"/>
          </p:nvPr>
        </p:nvSpPr>
        <p:spPr>
          <a:xfrm>
            <a:off x="355600" y="374650"/>
            <a:ext cx="3906371" cy="2447365"/>
          </a:xfrm>
          <a:noFill/>
        </p:spPr>
        <p:txBody>
          <a:bodyPr/>
          <a:lstStyle/>
          <a:p>
            <a:pPr marL="0" indent="0">
              <a:buNone/>
            </a:pPr>
            <a:r>
              <a:rPr lang="en-US" sz="2000" b="1" kern="0" dirty="0">
                <a:solidFill>
                  <a:schemeClr val="bg1"/>
                </a:solidFill>
              </a:rPr>
              <a:t>“By focusing on relationship building instead of service excellence, organizations can uncover new needs and be in position to make a stronger impact.”</a:t>
            </a:r>
            <a:r>
              <a:rPr lang="en-US" sz="2800" b="1" kern="0" dirty="0">
                <a:solidFill>
                  <a:schemeClr val="bg1"/>
                </a:solidFill>
              </a:rPr>
              <a:t>	</a:t>
            </a:r>
          </a:p>
          <a:p>
            <a:pPr marL="0" indent="0" algn="r">
              <a:buNone/>
            </a:pPr>
            <a:r>
              <a:rPr lang="en-US" sz="1600" b="1" kern="0" dirty="0">
                <a:solidFill>
                  <a:schemeClr val="bg1"/>
                </a:solidFill>
              </a:rPr>
              <a:t>(Mathews, 2012)</a:t>
            </a:r>
            <a:endParaRPr lang="en-US" dirty="0"/>
          </a:p>
        </p:txBody>
      </p:sp>
      <p:pic>
        <p:nvPicPr>
          <p:cNvPr id="9" name="Picture 8">
            <a:extLst>
              <a:ext uri="{FF2B5EF4-FFF2-40B4-BE49-F238E27FC236}">
                <a16:creationId xmlns:a16="http://schemas.microsoft.com/office/drawing/2014/main" id="{666784A3-53EB-C440-9A39-C482891A1484}"/>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10054" y="4824389"/>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a:extLst>
              <a:ext uri="{FF2B5EF4-FFF2-40B4-BE49-F238E27FC236}">
                <a16:creationId xmlns:a16="http://schemas.microsoft.com/office/drawing/2014/main" id="{E93348B3-0C60-B44F-9A45-66F853108DF8}"/>
              </a:ext>
            </a:extLst>
          </p:cNvPr>
          <p:cNvPicPr>
            <a:picLocks noChangeAspect="1"/>
          </p:cNvPicPr>
          <p:nvPr/>
        </p:nvPicPr>
        <p:blipFill rotWithShape="1">
          <a:blip r:embed="rId5" cstate="print">
            <a:biLevel thresh="25000"/>
            <a:extLst>
              <a:ext uri="{28A0092B-C50C-407E-A947-70E740481C1C}">
                <a14:useLocalDpi xmlns:a14="http://schemas.microsoft.com/office/drawing/2010/main"/>
              </a:ext>
            </a:extLst>
          </a:blip>
          <a:srcRect/>
          <a:stretch/>
        </p:blipFill>
        <p:spPr>
          <a:xfrm>
            <a:off x="7033173" y="4826623"/>
            <a:ext cx="960768" cy="226059"/>
          </a:xfrm>
          <a:prstGeom prst="rect">
            <a:avLst/>
          </a:prstGeom>
        </p:spPr>
      </p:pic>
      <p:sp>
        <p:nvSpPr>
          <p:cNvPr id="11" name="Rectangle 10">
            <a:extLst>
              <a:ext uri="{FF2B5EF4-FFF2-40B4-BE49-F238E27FC236}">
                <a16:creationId xmlns:a16="http://schemas.microsoft.com/office/drawing/2014/main" id="{8355E298-A69E-C94A-B011-D137E77B3D7D}"/>
              </a:ext>
            </a:extLst>
          </p:cNvPr>
          <p:cNvSpPr/>
          <p:nvPr/>
        </p:nvSpPr>
        <p:spPr>
          <a:xfrm>
            <a:off x="5672042" y="4731599"/>
            <a:ext cx="1045017" cy="38472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chemeClr val="bg1"/>
                </a:solidFill>
                <a:effectLst/>
                <a:uLnTx/>
                <a:uFillTx/>
                <a:latin typeface="Myriad Pro" pitchFamily="34" charset="0"/>
              </a:rPr>
              <a:t>Value</a:t>
            </a:r>
            <a:br>
              <a:rPr kumimoji="0" lang="en-US" sz="1800" b="1" i="0" u="none" strike="noStrike" kern="0" cap="none" spc="0" normalizeH="0" baseline="0" noProof="0" dirty="0">
                <a:ln>
                  <a:noFill/>
                </a:ln>
                <a:solidFill>
                  <a:schemeClr val="bg1"/>
                </a:solidFill>
                <a:effectLst/>
                <a:uLnTx/>
                <a:uFillTx/>
                <a:latin typeface="Myriad Pro" pitchFamily="34" charset="0"/>
              </a:rPr>
            </a:br>
            <a:r>
              <a:rPr kumimoji="0" lang="en-US" sz="600" b="1" i="0" u="none" strike="noStrike" kern="0" cap="none" spc="0" normalizeH="0" baseline="0" noProof="0" dirty="0">
                <a:ln>
                  <a:noFill/>
                </a:ln>
                <a:solidFill>
                  <a:schemeClr val="bg1"/>
                </a:solidFill>
                <a:effectLst/>
                <a:uLnTx/>
                <a:uFillTx/>
                <a:latin typeface="Myriad Pro" pitchFamily="34" charset="0"/>
              </a:rPr>
              <a:t>of Academic Libraries</a:t>
            </a:r>
          </a:p>
        </p:txBody>
      </p:sp>
    </p:spTree>
    <p:extLst>
      <p:ext uri="{BB962C8B-B14F-4D97-AF65-F5344CB8AC3E}">
        <p14:creationId xmlns:p14="http://schemas.microsoft.com/office/powerpoint/2010/main" val="306149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t="1" r="8889"/>
          <a:stretch/>
        </p:blipFill>
        <p:spPr>
          <a:xfrm>
            <a:off x="0" y="0"/>
            <a:ext cx="9144000" cy="5143500"/>
          </a:xfrm>
          <a:prstGeom prst="rect">
            <a:avLst/>
          </a:prstGeom>
        </p:spPr>
      </p:pic>
      <p:sp>
        <p:nvSpPr>
          <p:cNvPr id="8" name="Rectangle 7">
            <a:extLst>
              <a:ext uri="{FF2B5EF4-FFF2-40B4-BE49-F238E27FC236}">
                <a16:creationId xmlns:a16="http://schemas.microsoft.com/office/drawing/2014/main" id="{4635DCA7-B5BA-A645-BB1F-C5A54B07D350}"/>
              </a:ext>
            </a:extLst>
          </p:cNvPr>
          <p:cNvSpPr/>
          <p:nvPr/>
        </p:nvSpPr>
        <p:spPr>
          <a:xfrm rot="5400000">
            <a:off x="3744409" y="-3744407"/>
            <a:ext cx="1655182" cy="9144000"/>
          </a:xfrm>
          <a:prstGeom prst="rect">
            <a:avLst/>
          </a:prstGeom>
          <a:gradFill>
            <a:gsLst>
              <a:gs pos="29000">
                <a:schemeClr val="tx1"/>
              </a:gs>
              <a:gs pos="100000">
                <a:schemeClr val="tx1">
                  <a:alpha val="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457200" y="348219"/>
            <a:ext cx="8229600" cy="724897"/>
          </a:xfrm>
          <a:prstGeom prst="rect">
            <a:avLst/>
          </a:prstGeom>
          <a:no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solidFill>
                  <a:schemeClr val="bg1"/>
                </a:solidFill>
                <a:latin typeface="Arial" panose="020B0604020202020204" pitchFamily="34" charset="0"/>
                <a:cs typeface="Arial" panose="020B0604020202020204" pitchFamily="34" charset="0"/>
              </a:rPr>
              <a:t>Discussion &amp; Questions</a:t>
            </a:r>
          </a:p>
        </p:txBody>
      </p:sp>
      <p:pic>
        <p:nvPicPr>
          <p:cNvPr id="9" name="Picture 8">
            <a:extLst>
              <a:ext uri="{FF2B5EF4-FFF2-40B4-BE49-F238E27FC236}">
                <a16:creationId xmlns:a16="http://schemas.microsoft.com/office/drawing/2014/main" id="{19F9628C-AAD3-5E40-B4B7-BE413B47609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10054" y="4824389"/>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a:extLst>
              <a:ext uri="{FF2B5EF4-FFF2-40B4-BE49-F238E27FC236}">
                <a16:creationId xmlns:a16="http://schemas.microsoft.com/office/drawing/2014/main" id="{8A4FCD58-A360-B74D-8EB7-678B592A65A4}"/>
              </a:ext>
            </a:extLst>
          </p:cNvPr>
          <p:cNvPicPr>
            <a:picLocks noChangeAspect="1"/>
          </p:cNvPicPr>
          <p:nvPr/>
        </p:nvPicPr>
        <p:blipFill rotWithShape="1">
          <a:blip r:embed="rId5" cstate="print">
            <a:biLevel thresh="25000"/>
            <a:extLst>
              <a:ext uri="{28A0092B-C50C-407E-A947-70E740481C1C}">
                <a14:useLocalDpi xmlns:a14="http://schemas.microsoft.com/office/drawing/2010/main"/>
              </a:ext>
            </a:extLst>
          </a:blip>
          <a:srcRect/>
          <a:stretch/>
        </p:blipFill>
        <p:spPr>
          <a:xfrm>
            <a:off x="7033173" y="4826623"/>
            <a:ext cx="960768" cy="226059"/>
          </a:xfrm>
          <a:prstGeom prst="rect">
            <a:avLst/>
          </a:prstGeom>
        </p:spPr>
      </p:pic>
      <p:sp>
        <p:nvSpPr>
          <p:cNvPr id="11" name="Rectangle 10">
            <a:extLst>
              <a:ext uri="{FF2B5EF4-FFF2-40B4-BE49-F238E27FC236}">
                <a16:creationId xmlns:a16="http://schemas.microsoft.com/office/drawing/2014/main" id="{FFE82E4B-F344-3A43-A365-40A198F4194D}"/>
              </a:ext>
            </a:extLst>
          </p:cNvPr>
          <p:cNvSpPr/>
          <p:nvPr/>
        </p:nvSpPr>
        <p:spPr>
          <a:xfrm>
            <a:off x="5672042" y="4731599"/>
            <a:ext cx="1045017" cy="38472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chemeClr val="bg1"/>
                </a:solidFill>
                <a:effectLst/>
                <a:uLnTx/>
                <a:uFillTx/>
                <a:latin typeface="Myriad Pro" pitchFamily="34" charset="0"/>
              </a:rPr>
              <a:t>Value</a:t>
            </a:r>
            <a:br>
              <a:rPr kumimoji="0" lang="en-US" sz="1800" b="1" i="0" u="none" strike="noStrike" kern="0" cap="none" spc="0" normalizeH="0" baseline="0" noProof="0" dirty="0">
                <a:ln>
                  <a:noFill/>
                </a:ln>
                <a:solidFill>
                  <a:schemeClr val="bg1"/>
                </a:solidFill>
                <a:effectLst/>
                <a:uLnTx/>
                <a:uFillTx/>
                <a:latin typeface="Myriad Pro" pitchFamily="34" charset="0"/>
              </a:rPr>
            </a:br>
            <a:r>
              <a:rPr kumimoji="0" lang="en-US" sz="600" b="1" i="0" u="none" strike="noStrike" kern="0" cap="none" spc="0" normalizeH="0" baseline="0" noProof="0" dirty="0">
                <a:ln>
                  <a:noFill/>
                </a:ln>
                <a:solidFill>
                  <a:schemeClr val="bg1"/>
                </a:solidFill>
                <a:effectLst/>
                <a:uLnTx/>
                <a:uFillTx/>
                <a:latin typeface="Myriad Pro" pitchFamily="34" charset="0"/>
              </a:rPr>
              <a:t>of Academic Libraries</a:t>
            </a:r>
          </a:p>
        </p:txBody>
      </p:sp>
    </p:spTree>
    <p:extLst>
      <p:ext uri="{BB962C8B-B14F-4D97-AF65-F5344CB8AC3E}">
        <p14:creationId xmlns:p14="http://schemas.microsoft.com/office/powerpoint/2010/main" val="256648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BAFFD3-768C-425B-B63F-D3D6CE47C5F9}"/>
              </a:ext>
            </a:extLst>
          </p:cNvPr>
          <p:cNvSpPr>
            <a:spLocks noGrp="1"/>
          </p:cNvSpPr>
          <p:nvPr>
            <p:ph type="body" sz="quarter" idx="14"/>
          </p:nvPr>
        </p:nvSpPr>
        <p:spPr>
          <a:xfrm>
            <a:off x="4271058" y="355881"/>
            <a:ext cx="4560414" cy="3847831"/>
          </a:xfrm>
        </p:spPr>
        <p:txBody>
          <a:bodyPr/>
          <a:lstStyle/>
          <a:p>
            <a:pPr marL="0" indent="0">
              <a:buNone/>
            </a:pPr>
            <a:r>
              <a:rPr lang="en-US" sz="3200" b="1" dirty="0">
                <a:solidFill>
                  <a:schemeClr val="bg2">
                    <a:lumMod val="10000"/>
                  </a:schemeClr>
                </a:solidFill>
                <a:latin typeface="+mn-lt"/>
              </a:rPr>
              <a:t>Free pdf online</a:t>
            </a:r>
            <a:br>
              <a:rPr lang="en-US" sz="3600" dirty="0">
                <a:solidFill>
                  <a:schemeClr val="bg2">
                    <a:lumMod val="10000"/>
                  </a:schemeClr>
                </a:solidFill>
                <a:latin typeface="+mn-lt"/>
              </a:rPr>
            </a:br>
            <a:br>
              <a:rPr lang="en-US" sz="1050" dirty="0">
                <a:solidFill>
                  <a:schemeClr val="bg2">
                    <a:lumMod val="10000"/>
                  </a:schemeClr>
                </a:solidFill>
              </a:rPr>
            </a:br>
            <a:r>
              <a:rPr lang="en-US" dirty="0">
                <a:solidFill>
                  <a:schemeClr val="bg2">
                    <a:lumMod val="10000"/>
                  </a:schemeClr>
                </a:solidFill>
                <a:latin typeface="+mn-lt"/>
              </a:rPr>
              <a:t>acrl.org/value</a:t>
            </a:r>
            <a:br>
              <a:rPr lang="en-US" sz="3600" dirty="0">
                <a:solidFill>
                  <a:schemeClr val="bg2">
                    <a:lumMod val="10000"/>
                  </a:schemeClr>
                </a:solidFill>
                <a:latin typeface="+mn-lt"/>
              </a:rPr>
            </a:br>
            <a:br>
              <a:rPr lang="en-US" sz="1050" dirty="0">
                <a:solidFill>
                  <a:schemeClr val="bg2">
                    <a:lumMod val="10000"/>
                  </a:schemeClr>
                </a:solidFill>
                <a:latin typeface="+mn-lt"/>
              </a:rPr>
            </a:br>
            <a:r>
              <a:rPr lang="en-US" sz="3600" dirty="0">
                <a:solidFill>
                  <a:schemeClr val="bg2">
                    <a:lumMod val="10000"/>
                  </a:schemeClr>
                </a:solidFill>
                <a:latin typeface="+mn-lt"/>
              </a:rPr>
              <a:t> </a:t>
            </a:r>
            <a:r>
              <a:rPr lang="en-US" dirty="0">
                <a:solidFill>
                  <a:schemeClr val="bg2">
                    <a:lumMod val="10000"/>
                  </a:schemeClr>
                </a:solidFill>
                <a:latin typeface="+mn-lt"/>
              </a:rPr>
              <a:t>– or – </a:t>
            </a:r>
            <a:br>
              <a:rPr lang="en-US" sz="3600" dirty="0">
                <a:solidFill>
                  <a:schemeClr val="bg2">
                    <a:lumMod val="10000"/>
                  </a:schemeClr>
                </a:solidFill>
                <a:latin typeface="+mn-lt"/>
              </a:rPr>
            </a:br>
            <a:br>
              <a:rPr lang="en-US" sz="1050" dirty="0">
                <a:solidFill>
                  <a:schemeClr val="bg2">
                    <a:lumMod val="10000"/>
                  </a:schemeClr>
                </a:solidFill>
                <a:latin typeface="+mn-lt"/>
              </a:rPr>
            </a:br>
            <a:r>
              <a:rPr lang="en-US" dirty="0">
                <a:solidFill>
                  <a:schemeClr val="bg2">
                    <a:lumMod val="10000"/>
                  </a:schemeClr>
                </a:solidFill>
                <a:latin typeface="+mn-lt"/>
              </a:rPr>
              <a:t>Purchase print from ALA Store</a:t>
            </a:r>
            <a:br>
              <a:rPr lang="en-US" sz="3600" dirty="0">
                <a:solidFill>
                  <a:schemeClr val="bg2">
                    <a:lumMod val="10000"/>
                  </a:schemeClr>
                </a:solidFill>
                <a:latin typeface="+mn-lt"/>
              </a:rPr>
            </a:br>
            <a:br>
              <a:rPr lang="en-US" sz="1050" dirty="0">
                <a:solidFill>
                  <a:schemeClr val="bg2">
                    <a:lumMod val="10000"/>
                  </a:schemeClr>
                </a:solidFill>
                <a:latin typeface="+mn-lt"/>
              </a:rPr>
            </a:br>
            <a:r>
              <a:rPr lang="en-US" sz="2400" dirty="0">
                <a:solidFill>
                  <a:schemeClr val="bg2">
                    <a:lumMod val="10000"/>
                  </a:schemeClr>
                </a:solidFill>
                <a:latin typeface="+mn-lt"/>
              </a:rPr>
              <a:t>www.alastore.ala.org </a:t>
            </a:r>
            <a:endParaRPr lang="en-US" sz="3600" dirty="0"/>
          </a:p>
        </p:txBody>
      </p:sp>
      <p:pic>
        <p:nvPicPr>
          <p:cNvPr id="4" name="Content Placeholder 4">
            <a:extLst>
              <a:ext uri="{FF2B5EF4-FFF2-40B4-BE49-F238E27FC236}">
                <a16:creationId xmlns:a16="http://schemas.microsoft.com/office/drawing/2014/main" id="{D89A2E84-D049-4DCC-BADF-28588B3E62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476250"/>
            <a:ext cx="2999122" cy="3888843"/>
          </a:xfrm>
          <a:prstGeom prst="rect">
            <a:avLst/>
          </a:prstGeom>
        </p:spPr>
      </p:pic>
    </p:spTree>
    <p:extLst>
      <p:ext uri="{BB962C8B-B14F-4D97-AF65-F5344CB8AC3E}">
        <p14:creationId xmlns:p14="http://schemas.microsoft.com/office/powerpoint/2010/main" val="326717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5259" y="1665348"/>
            <a:ext cx="8174038" cy="1812804"/>
          </a:xfrm>
        </p:spPr>
        <p:txBody>
          <a:bodyPr/>
          <a:lstStyle/>
          <a:p>
            <a:pPr algn="ctr" fontAlgn="base"/>
            <a:r>
              <a:rPr lang="en-US" sz="2800" dirty="0"/>
              <a:t>How far have we come and </a:t>
            </a:r>
            <a:br>
              <a:rPr lang="en-US" sz="2800" dirty="0"/>
            </a:br>
            <a:r>
              <a:rPr lang="en-US" sz="2800" dirty="0"/>
              <a:t>what do we do next?</a:t>
            </a:r>
          </a:p>
          <a:p>
            <a:pPr algn="ctr" fontAlgn="base"/>
            <a:r>
              <a:rPr lang="en-US" sz="2400" b="0" dirty="0"/>
              <a:t>An agenda for action-based research on student learning and success</a:t>
            </a:r>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350738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a:latin typeface="Arial" panose="020B0604020202020204" pitchFamily="34" charset="0"/>
                <a:cs typeface="Arial" panose="020B0604020202020204" pitchFamily="34" charset="0"/>
              </a:rPr>
              <a:t>Data Collection</a:t>
            </a:r>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3290239592"/>
              </p:ext>
            </p:extLst>
          </p:nvPr>
        </p:nvGraphicFramePr>
        <p:xfrm>
          <a:off x="3618020" y="981075"/>
          <a:ext cx="6172200" cy="3313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387750" y="1137920"/>
            <a:ext cx="4185920" cy="2739211"/>
          </a:xfrm>
          <a:prstGeom prst="rect">
            <a:avLst/>
          </a:prstGeom>
          <a:noFill/>
        </p:spPr>
        <p:txBody>
          <a:bodyPr wrap="square" rtlCol="0">
            <a:spAutoFit/>
          </a:bodyPr>
          <a:lstStyle/>
          <a:p>
            <a:r>
              <a:rPr lang="en-US" sz="2800" dirty="0"/>
              <a:t>Three data sources</a:t>
            </a:r>
            <a:br>
              <a:rPr lang="en-US" sz="2800" dirty="0"/>
            </a:br>
            <a:endParaRPr lang="en-US" sz="1100" dirty="0"/>
          </a:p>
          <a:p>
            <a:r>
              <a:rPr lang="en-US" sz="2800" dirty="0"/>
              <a:t>Iterative process</a:t>
            </a:r>
          </a:p>
          <a:p>
            <a:pPr marL="742950" lvl="1" indent="-285750">
              <a:buFont typeface="Arial" charset="0"/>
              <a:buChar char="•"/>
            </a:pPr>
            <a:r>
              <a:rPr lang="en-US" sz="2800" dirty="0"/>
              <a:t>Advisory group</a:t>
            </a:r>
          </a:p>
          <a:p>
            <a:pPr marL="742950" lvl="1" indent="-285750">
              <a:buFont typeface="Arial" charset="0"/>
              <a:buChar char="•"/>
            </a:pPr>
            <a:r>
              <a:rPr lang="en-US" sz="2800" dirty="0"/>
              <a:t>Literature review</a:t>
            </a:r>
          </a:p>
          <a:p>
            <a:pPr marL="742950" lvl="1" indent="-285750">
              <a:buFont typeface="Arial" charset="0"/>
              <a:buChar char="•"/>
            </a:pPr>
            <a:r>
              <a:rPr lang="en-US" sz="2800" dirty="0"/>
              <a:t>Provost interviews</a:t>
            </a:r>
          </a:p>
          <a:p>
            <a:endParaRPr lang="en-US" dirty="0"/>
          </a:p>
        </p:txBody>
      </p:sp>
    </p:spTree>
    <p:extLst>
      <p:ext uri="{BB962C8B-B14F-4D97-AF65-F5344CB8AC3E}">
        <p14:creationId xmlns:p14="http://schemas.microsoft.com/office/powerpoint/2010/main" val="1905089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t="-1" r="8889"/>
          <a:stretch/>
        </p:blipFill>
        <p:spPr>
          <a:xfrm>
            <a:off x="0" y="0"/>
            <a:ext cx="9144000" cy="5143500"/>
          </a:xfrm>
        </p:spPr>
      </p:pic>
      <p:sp>
        <p:nvSpPr>
          <p:cNvPr id="9" name="Rectangle 8">
            <a:extLst>
              <a:ext uri="{FF2B5EF4-FFF2-40B4-BE49-F238E27FC236}">
                <a16:creationId xmlns:a16="http://schemas.microsoft.com/office/drawing/2014/main" id="{6253E0FB-CCBC-E34B-9608-FBF44978B036}"/>
              </a:ext>
            </a:extLst>
          </p:cNvPr>
          <p:cNvSpPr/>
          <p:nvPr/>
        </p:nvSpPr>
        <p:spPr>
          <a:xfrm>
            <a:off x="1" y="0"/>
            <a:ext cx="5537200" cy="5143500"/>
          </a:xfrm>
          <a:prstGeom prst="rect">
            <a:avLst/>
          </a:prstGeom>
          <a:gradFill>
            <a:gsLst>
              <a:gs pos="29000">
                <a:schemeClr val="tx1"/>
              </a:gs>
              <a:gs pos="100000">
                <a:schemeClr val="tx1">
                  <a:alpha val="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1"/>
          </p:nvPr>
        </p:nvSpPr>
        <p:spPr>
          <a:xfrm>
            <a:off x="360577" y="375920"/>
            <a:ext cx="4140303" cy="3326063"/>
          </a:xfrm>
          <a:noFill/>
        </p:spPr>
        <p:txBody>
          <a:bodyPr/>
          <a:lstStyle/>
          <a:p>
            <a:pPr marL="0" indent="0">
              <a:buNone/>
            </a:pPr>
            <a:r>
              <a:rPr lang="en-US" sz="2400" b="1" dirty="0"/>
              <a:t>Literature Selection:</a:t>
            </a:r>
          </a:p>
          <a:p>
            <a:r>
              <a:rPr lang="en-US" sz="2400" b="1" dirty="0">
                <a:cs typeface="Arial" panose="020B0604020202020204" pitchFamily="34" charset="0"/>
              </a:rPr>
              <a:t>Indexed by LIS &amp;/or higher ed databases </a:t>
            </a:r>
          </a:p>
          <a:p>
            <a:r>
              <a:rPr lang="en-US" sz="2400" b="1" dirty="0">
                <a:cs typeface="Arial" panose="020B0604020202020204" pitchFamily="34" charset="0"/>
              </a:rPr>
              <a:t>2010-2016</a:t>
            </a:r>
          </a:p>
          <a:p>
            <a:r>
              <a:rPr lang="en-US" sz="2400" b="1" dirty="0">
                <a:cs typeface="Arial" panose="020B0604020202020204" pitchFamily="34" charset="0"/>
              </a:rPr>
              <a:t>Themes in 2010 </a:t>
            </a:r>
            <a:r>
              <a:rPr lang="en-US" sz="2400" b="1" i="1" dirty="0">
                <a:cs typeface="Arial" panose="020B0604020202020204" pitchFamily="34" charset="0"/>
              </a:rPr>
              <a:t>VAL Report</a:t>
            </a:r>
            <a:endParaRPr lang="en-US" sz="2400" b="1" dirty="0">
              <a:cs typeface="Arial" panose="020B0604020202020204" pitchFamily="34" charset="0"/>
            </a:endParaRPr>
          </a:p>
          <a:p>
            <a:r>
              <a:rPr lang="en-US" sz="2400" b="1" dirty="0">
                <a:cs typeface="Arial" panose="020B0604020202020204" pitchFamily="34" charset="0"/>
              </a:rPr>
              <a:t>Published in US</a:t>
            </a:r>
            <a:endParaRPr lang="en-US" sz="2400" b="1" dirty="0"/>
          </a:p>
          <a:p>
            <a:pPr marL="0" indent="0">
              <a:buNone/>
            </a:pPr>
            <a:endParaRPr lang="en-US" dirty="0"/>
          </a:p>
          <a:p>
            <a:pPr marL="0" indent="0">
              <a:buNone/>
            </a:pPr>
            <a:endParaRPr lang="en-US" dirty="0"/>
          </a:p>
        </p:txBody>
      </p:sp>
      <p:pic>
        <p:nvPicPr>
          <p:cNvPr id="10" name="Picture 9">
            <a:extLst>
              <a:ext uri="{FF2B5EF4-FFF2-40B4-BE49-F238E27FC236}">
                <a16:creationId xmlns:a16="http://schemas.microsoft.com/office/drawing/2014/main" id="{15EC546E-4819-1D40-8A73-485FEBD57B47}"/>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10054" y="4824389"/>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A8CA5027-4188-924D-8FCC-6E7F27488370}"/>
              </a:ext>
            </a:extLst>
          </p:cNvPr>
          <p:cNvPicPr>
            <a:picLocks noChangeAspect="1"/>
          </p:cNvPicPr>
          <p:nvPr/>
        </p:nvPicPr>
        <p:blipFill rotWithShape="1">
          <a:blip r:embed="rId5" cstate="print">
            <a:biLevel thresh="25000"/>
            <a:extLst>
              <a:ext uri="{28A0092B-C50C-407E-A947-70E740481C1C}">
                <a14:useLocalDpi xmlns:a14="http://schemas.microsoft.com/office/drawing/2010/main"/>
              </a:ext>
            </a:extLst>
          </a:blip>
          <a:srcRect/>
          <a:stretch/>
        </p:blipFill>
        <p:spPr>
          <a:xfrm>
            <a:off x="7033173" y="4826623"/>
            <a:ext cx="960768" cy="226059"/>
          </a:xfrm>
          <a:prstGeom prst="rect">
            <a:avLst/>
          </a:prstGeom>
        </p:spPr>
      </p:pic>
      <p:sp>
        <p:nvSpPr>
          <p:cNvPr id="12" name="Rectangle 11">
            <a:extLst>
              <a:ext uri="{FF2B5EF4-FFF2-40B4-BE49-F238E27FC236}">
                <a16:creationId xmlns:a16="http://schemas.microsoft.com/office/drawing/2014/main" id="{2E94A13F-4C1F-E14E-89A2-B85052258772}"/>
              </a:ext>
            </a:extLst>
          </p:cNvPr>
          <p:cNvSpPr/>
          <p:nvPr/>
        </p:nvSpPr>
        <p:spPr>
          <a:xfrm>
            <a:off x="5672042" y="4731599"/>
            <a:ext cx="1045017" cy="38472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chemeClr val="bg1"/>
                </a:solidFill>
                <a:effectLst/>
                <a:uLnTx/>
                <a:uFillTx/>
                <a:latin typeface="Myriad Pro" pitchFamily="34" charset="0"/>
              </a:rPr>
              <a:t>Value</a:t>
            </a:r>
            <a:br>
              <a:rPr kumimoji="0" lang="en-US" sz="1800" b="1" i="0" u="none" strike="noStrike" kern="0" cap="none" spc="0" normalizeH="0" baseline="0" noProof="0" dirty="0">
                <a:ln>
                  <a:noFill/>
                </a:ln>
                <a:solidFill>
                  <a:schemeClr val="bg1"/>
                </a:solidFill>
                <a:effectLst/>
                <a:uLnTx/>
                <a:uFillTx/>
                <a:latin typeface="Myriad Pro" pitchFamily="34" charset="0"/>
              </a:rPr>
            </a:br>
            <a:r>
              <a:rPr kumimoji="0" lang="en-US" sz="600" b="1" i="0" u="none" strike="noStrike" kern="0" cap="none" spc="0" normalizeH="0" baseline="0" noProof="0" dirty="0">
                <a:ln>
                  <a:noFill/>
                </a:ln>
                <a:solidFill>
                  <a:schemeClr val="bg1"/>
                </a:solidFill>
                <a:effectLst/>
                <a:uLnTx/>
                <a:uFillTx/>
                <a:latin typeface="Myriad Pro" pitchFamily="34" charset="0"/>
              </a:rPr>
              <a:t>of Academic Libraries</a:t>
            </a:r>
          </a:p>
        </p:txBody>
      </p:sp>
    </p:spTree>
    <p:extLst>
      <p:ext uri="{BB962C8B-B14F-4D97-AF65-F5344CB8AC3E}">
        <p14:creationId xmlns:p14="http://schemas.microsoft.com/office/powerpoint/2010/main" val="2815936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t="-1222" b="-947"/>
          <a:stretch/>
        </p:blipFill>
        <p:spPr>
          <a:xfrm>
            <a:off x="1451610" y="294894"/>
            <a:ext cx="6240780" cy="4073652"/>
          </a:xfrm>
          <a:prstGeom prst="rect">
            <a:avLst/>
          </a:prstGeom>
          <a:ln w="38100">
            <a:solidFill>
              <a:schemeClr val="tx1"/>
            </a:solidFill>
          </a:ln>
        </p:spPr>
      </p:pic>
      <p:sp>
        <p:nvSpPr>
          <p:cNvPr id="3" name="Rectangle 2"/>
          <p:cNvSpPr/>
          <p:nvPr/>
        </p:nvSpPr>
        <p:spPr>
          <a:xfrm>
            <a:off x="1451610" y="294894"/>
            <a:ext cx="6240780" cy="54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1451610" y="4330887"/>
            <a:ext cx="6240780" cy="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a:extLst>
              <a:ext uri="{FF2B5EF4-FFF2-40B4-BE49-F238E27FC236}">
                <a16:creationId xmlns:a16="http://schemas.microsoft.com/office/drawing/2014/main" id="{E5433973-D5FD-0849-A61C-17D353E20F5A}"/>
              </a:ext>
            </a:extLst>
          </p:cNvPr>
          <p:cNvSpPr/>
          <p:nvPr/>
        </p:nvSpPr>
        <p:spPr>
          <a:xfrm>
            <a:off x="1342768" y="4354890"/>
            <a:ext cx="6491416" cy="1257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23B1ECF-2CB3-A145-B1FD-94129028993F}"/>
              </a:ext>
            </a:extLst>
          </p:cNvPr>
          <p:cNvSpPr/>
          <p:nvPr/>
        </p:nvSpPr>
        <p:spPr>
          <a:xfrm rot="5400000">
            <a:off x="-649998" y="2197289"/>
            <a:ext cx="4174371" cy="1888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9C5B055-090D-F841-A94A-AB9C74EAFE54}"/>
              </a:ext>
            </a:extLst>
          </p:cNvPr>
          <p:cNvSpPr/>
          <p:nvPr/>
        </p:nvSpPr>
        <p:spPr>
          <a:xfrm rot="10800000">
            <a:off x="1451610" y="100912"/>
            <a:ext cx="6349621" cy="2323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8E3179-C325-D24A-B1A8-4F7268FDC245}"/>
              </a:ext>
            </a:extLst>
          </p:cNvPr>
          <p:cNvSpPr/>
          <p:nvPr/>
        </p:nvSpPr>
        <p:spPr>
          <a:xfrm rot="5400000">
            <a:off x="5699624" y="2299068"/>
            <a:ext cx="4174371" cy="1888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592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Master_Slides_V2">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1434</TotalTime>
  <Words>4674</Words>
  <Application>Microsoft Office PowerPoint</Application>
  <PresentationFormat>On-screen Show (16:9)</PresentationFormat>
  <Paragraphs>332</Paragraphs>
  <Slides>41</Slides>
  <Notes>41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Myriad Pro</vt:lpstr>
      <vt:lpstr>Master_Slides_V2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Connaway,Lynn</dc:creator>
  <cp:lastModifiedBy>Connaway,Lynn</cp:lastModifiedBy>
  <cp:revision>28</cp:revision>
  <dcterms:created xsi:type="dcterms:W3CDTF">2021-02-28T04:52:39Z</dcterms:created>
  <dcterms:modified xsi:type="dcterms:W3CDTF">2021-03-19T00:26:38Z</dcterms:modified>
</cp:coreProperties>
</file>