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9" r:id="rId1"/>
    <p:sldMasterId id="2147483690" r:id="rId2"/>
    <p:sldMasterId id="2147483724" r:id="rId3"/>
    <p:sldMasterId id="2147483736" r:id="rId4"/>
    <p:sldMasterId id="2147483816" r:id="rId5"/>
    <p:sldMasterId id="2147483829" r:id="rId6"/>
    <p:sldMasterId id="2147483848" r:id="rId7"/>
    <p:sldMasterId id="2147483872" r:id="rId8"/>
  </p:sldMasterIdLst>
  <p:notesMasterIdLst>
    <p:notesMasterId r:id="rId37"/>
  </p:notesMasterIdLst>
  <p:sldIdLst>
    <p:sldId id="2130" r:id="rId9"/>
    <p:sldId id="2180" r:id="rId10"/>
    <p:sldId id="1067" r:id="rId11"/>
    <p:sldId id="261" r:id="rId12"/>
    <p:sldId id="2044" r:id="rId13"/>
    <p:sldId id="2027" r:id="rId14"/>
    <p:sldId id="1980" r:id="rId15"/>
    <p:sldId id="2171" r:id="rId16"/>
    <p:sldId id="2148" r:id="rId17"/>
    <p:sldId id="2162" r:id="rId18"/>
    <p:sldId id="2142" r:id="rId19"/>
    <p:sldId id="2141" r:id="rId20"/>
    <p:sldId id="2145" r:id="rId21"/>
    <p:sldId id="2164" r:id="rId22"/>
    <p:sldId id="2135" r:id="rId23"/>
    <p:sldId id="2175" r:id="rId24"/>
    <p:sldId id="2132" r:id="rId25"/>
    <p:sldId id="2128" r:id="rId26"/>
    <p:sldId id="2187" r:id="rId27"/>
    <p:sldId id="2149" r:id="rId28"/>
    <p:sldId id="2173" r:id="rId29"/>
    <p:sldId id="2182" r:id="rId30"/>
    <p:sldId id="2153" r:id="rId31"/>
    <p:sldId id="2183" r:id="rId32"/>
    <p:sldId id="2155" r:id="rId33"/>
    <p:sldId id="2185" r:id="rId34"/>
    <p:sldId id="2189" r:id="rId35"/>
    <p:sldId id="305" r:id="rId3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duction (Rebecca)" id="{FC68FF54-8898-F44B-A386-8EDE3786DE96}">
          <p14:sldIdLst>
            <p14:sldId id="2130"/>
            <p14:sldId id="2180"/>
            <p14:sldId id="1067"/>
            <p14:sldId id="261"/>
          </p14:sldIdLst>
        </p14:section>
        <p14:section name="RIM project introduction (Rebecca)" id="{9431054F-ECD1-154F-B76A-609632A0E392}">
          <p14:sldIdLst>
            <p14:sldId id="2044"/>
            <p14:sldId id="2027"/>
            <p14:sldId id="1980"/>
            <p14:sldId id="2171"/>
            <p14:sldId id="2148"/>
          </p14:sldIdLst>
        </p14:section>
        <p14:section name="US Use cases (Rebecca)" id="{D93CCB05-E481-DE4D-A201-3CA348E09176}">
          <p14:sldIdLst>
            <p14:sldId id="2162"/>
            <p14:sldId id="2142"/>
            <p14:sldId id="2141"/>
            <p14:sldId id="2145"/>
          </p14:sldIdLst>
        </p14:section>
        <p14:section name="Case Studies header slide (Jan)" id="{94E03646-2198-E14E-B81A-784B4CB43672}">
          <p14:sldIdLst>
            <p14:sldId id="2164"/>
          </p14:sldIdLst>
        </p14:section>
        <p14:section name="Virginia Tech" id="{001D959C-1213-F444-881D-0DBD4A71A8AF}">
          <p14:sldIdLst>
            <p14:sldId id="2135"/>
            <p14:sldId id="2175"/>
            <p14:sldId id="2132"/>
            <p14:sldId id="2128"/>
            <p14:sldId id="2187"/>
          </p14:sldIdLst>
        </p14:section>
        <p14:section name="UCLA (Jan)" id="{CEC7C51E-7213-4246-A2E1-2A5AC2C1B427}">
          <p14:sldIdLst>
            <p14:sldId id="2149"/>
            <p14:sldId id="2173"/>
            <p14:sldId id="2182"/>
            <p14:sldId id="2153"/>
            <p14:sldId id="2183"/>
          </p14:sldIdLst>
        </p14:section>
        <p14:section name="Conclusions" id="{6E298C6B-477C-CE4A-B1BA-3990A261CAD6}">
          <p14:sldIdLst>
            <p14:sldId id="2155"/>
            <p14:sldId id="2185"/>
            <p14:sldId id="2189"/>
            <p14:sldId id="30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t,Rebecca" initials="B" lastIdx="36" clrIdx="0">
    <p:extLst>
      <p:ext uri="{19B8F6BF-5375-455C-9EA6-DF929625EA0E}">
        <p15:presenceInfo xmlns:p15="http://schemas.microsoft.com/office/powerpoint/2012/main" userId="e70365a6-d2a2-4acc-921b-724f2843cf2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EE3862-8DEF-4F1A-91F9-BFC5C1473949}">
  <a:tblStyle styleId="{08EE3862-8DEF-4F1A-91F9-BFC5C147394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4" autoAdjust="0"/>
    <p:restoredTop sz="82704" autoAdjust="0"/>
  </p:normalViewPr>
  <p:slideViewPr>
    <p:cSldViewPr snapToObjects="1">
      <p:cViewPr varScale="1">
        <p:scale>
          <a:sx n="54" d="100"/>
          <a:sy n="54" d="100"/>
        </p:scale>
        <p:origin x="696" y="37"/>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Objects="1">
      <p:cViewPr varScale="1">
        <p:scale>
          <a:sx n="73" d="100"/>
          <a:sy n="73" d="100"/>
        </p:scale>
        <p:origin x="4216"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5" Type="http://schemas.openxmlformats.org/officeDocument/2006/relationships/image" Target="../media/image40.jpe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5" Type="http://schemas.openxmlformats.org/officeDocument/2006/relationships/image" Target="../media/image40.jpe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133CC-FBDF-BD45-850D-C8B946050E93}" type="doc">
      <dgm:prSet loTypeId="urn:microsoft.com/office/officeart/2005/8/layout/vList3" loCatId="list" qsTypeId="urn:microsoft.com/office/officeart/2005/8/quickstyle/simple3" qsCatId="simple" csTypeId="urn:microsoft.com/office/officeart/2005/8/colors/accent0_1" csCatId="mainScheme" phldr="1"/>
      <dgm:spPr/>
      <dgm:t>
        <a:bodyPr/>
        <a:lstStyle/>
        <a:p>
          <a:endParaRPr lang="en-US"/>
        </a:p>
      </dgm:t>
    </dgm:pt>
    <dgm:pt modelId="{2AA68B18-E1F9-4344-AC70-E795F6AA8533}">
      <dgm:prSet/>
      <dgm:spPr/>
      <dgm:t>
        <a:bodyPr/>
        <a:lstStyle/>
        <a:p>
          <a:r>
            <a:rPr lang="en-US" dirty="0"/>
            <a:t>Pablo de Castro, euroCRIS &amp; Strathclyde University</a:t>
          </a:r>
        </a:p>
      </dgm:t>
    </dgm:pt>
    <dgm:pt modelId="{714325D7-6138-6D47-A936-E053FC969E1D}" type="parTrans" cxnId="{611E6A8D-931D-1F43-9050-22947620C483}">
      <dgm:prSet/>
      <dgm:spPr/>
      <dgm:t>
        <a:bodyPr/>
        <a:lstStyle/>
        <a:p>
          <a:endParaRPr lang="en-US"/>
        </a:p>
      </dgm:t>
    </dgm:pt>
    <dgm:pt modelId="{3AB934DF-2CF9-FB49-976E-861E055DC2C0}" type="sibTrans" cxnId="{611E6A8D-931D-1F43-9050-22947620C483}">
      <dgm:prSet/>
      <dgm:spPr/>
      <dgm:t>
        <a:bodyPr/>
        <a:lstStyle/>
        <a:p>
          <a:endParaRPr lang="en-US"/>
        </a:p>
      </dgm:t>
    </dgm:pt>
    <dgm:pt modelId="{F8E9409B-C61F-344C-B5F6-D0DFD30922FE}">
      <dgm:prSet/>
      <dgm:spPr/>
      <dgm:t>
        <a:bodyPr/>
        <a:lstStyle/>
        <a:p>
          <a:r>
            <a:rPr lang="en-US" dirty="0"/>
            <a:t>Jan </a:t>
          </a:r>
          <a:r>
            <a:rPr lang="en-US" dirty="0" err="1"/>
            <a:t>Fransen</a:t>
          </a:r>
          <a:r>
            <a:rPr lang="en-US" dirty="0"/>
            <a:t>, University of Minnesota</a:t>
          </a:r>
        </a:p>
        <a:p>
          <a:r>
            <a:rPr lang="en-US" dirty="0"/>
            <a:t>co-PI</a:t>
          </a:r>
        </a:p>
      </dgm:t>
    </dgm:pt>
    <dgm:pt modelId="{70B407AF-8713-394F-ABE8-5678F7FFEA13}" type="sibTrans" cxnId="{7094BCDC-6D05-934A-AD91-EA0BD775C14B}">
      <dgm:prSet/>
      <dgm:spPr/>
      <dgm:t>
        <a:bodyPr/>
        <a:lstStyle/>
        <a:p>
          <a:endParaRPr lang="en-US"/>
        </a:p>
      </dgm:t>
    </dgm:pt>
    <dgm:pt modelId="{E10FF392-8144-8E44-BD40-86AAB3B9D011}" type="parTrans" cxnId="{7094BCDC-6D05-934A-AD91-EA0BD775C14B}">
      <dgm:prSet/>
      <dgm:spPr/>
      <dgm:t>
        <a:bodyPr/>
        <a:lstStyle/>
        <a:p>
          <a:endParaRPr lang="en-US"/>
        </a:p>
      </dgm:t>
    </dgm:pt>
    <dgm:pt modelId="{A781CF54-1E1E-7642-9EB1-5EEAA3C976A4}">
      <dgm:prSet/>
      <dgm:spPr/>
      <dgm:t>
        <a:bodyPr/>
        <a:lstStyle/>
        <a:p>
          <a:r>
            <a:rPr lang="en-US" dirty="0"/>
            <a:t>Rebecca Bryant, PhD, OCLC Research</a:t>
          </a:r>
        </a:p>
        <a:p>
          <a:r>
            <a:rPr lang="en-US" dirty="0"/>
            <a:t>co-PI</a:t>
          </a:r>
        </a:p>
      </dgm:t>
    </dgm:pt>
    <dgm:pt modelId="{5A20043B-67BF-3C4B-A947-1EBB184550C5}" type="sibTrans" cxnId="{B49B0511-010C-B449-8DB6-E5ED9E40FFE8}">
      <dgm:prSet/>
      <dgm:spPr/>
      <dgm:t>
        <a:bodyPr/>
        <a:lstStyle/>
        <a:p>
          <a:endParaRPr lang="en-US"/>
        </a:p>
      </dgm:t>
    </dgm:pt>
    <dgm:pt modelId="{E9F2BED5-C95F-D44E-9FEA-50160C638621}" type="parTrans" cxnId="{B49B0511-010C-B449-8DB6-E5ED9E40FFE8}">
      <dgm:prSet/>
      <dgm:spPr/>
      <dgm:t>
        <a:bodyPr/>
        <a:lstStyle/>
        <a:p>
          <a:endParaRPr lang="en-US"/>
        </a:p>
      </dgm:t>
    </dgm:pt>
    <dgm:pt modelId="{1FEC4884-EAC0-9747-A933-5D086CDEE981}">
      <dgm:prSet/>
      <dgm:spPr/>
      <dgm:t>
        <a:bodyPr/>
        <a:lstStyle/>
        <a:p>
          <a:r>
            <a:rPr lang="en-US" dirty="0"/>
            <a:t>Brenna </a:t>
          </a:r>
          <a:r>
            <a:rPr lang="en-US" dirty="0" err="1"/>
            <a:t>Helmstutler</a:t>
          </a:r>
          <a:r>
            <a:rPr lang="en-US" dirty="0"/>
            <a:t>, Syracuse University</a:t>
          </a:r>
        </a:p>
      </dgm:t>
    </dgm:pt>
    <dgm:pt modelId="{874E92C9-8C2B-5444-8911-71119267BB9A}" type="parTrans" cxnId="{F47B40CD-9C58-1F40-A0EE-2F6D3D7ECCB1}">
      <dgm:prSet/>
      <dgm:spPr/>
      <dgm:t>
        <a:bodyPr/>
        <a:lstStyle/>
        <a:p>
          <a:endParaRPr lang="en-US"/>
        </a:p>
      </dgm:t>
    </dgm:pt>
    <dgm:pt modelId="{DB2A6916-9FF2-FE49-9342-79EE0435CA09}" type="sibTrans" cxnId="{F47B40CD-9C58-1F40-A0EE-2F6D3D7ECCB1}">
      <dgm:prSet/>
      <dgm:spPr/>
      <dgm:t>
        <a:bodyPr/>
        <a:lstStyle/>
        <a:p>
          <a:endParaRPr lang="en-US"/>
        </a:p>
      </dgm:t>
    </dgm:pt>
    <dgm:pt modelId="{CD82DE0E-51DC-1240-97AE-87B3A560AFED}">
      <dgm:prSet/>
      <dgm:spPr/>
      <dgm:t>
        <a:bodyPr/>
        <a:lstStyle/>
        <a:p>
          <a:r>
            <a:rPr lang="en-US" dirty="0"/>
            <a:t>David Scherer, Carnegie Mellon University</a:t>
          </a:r>
        </a:p>
      </dgm:t>
    </dgm:pt>
    <dgm:pt modelId="{C698071D-077B-4C4C-AD10-9FCDBD33F5D7}" type="parTrans" cxnId="{FBB22FB4-406D-AA41-9B2F-CE12FDD7915D}">
      <dgm:prSet/>
      <dgm:spPr/>
      <dgm:t>
        <a:bodyPr/>
        <a:lstStyle/>
        <a:p>
          <a:endParaRPr lang="en-US"/>
        </a:p>
      </dgm:t>
    </dgm:pt>
    <dgm:pt modelId="{A0E25898-BBE3-2C42-B4B6-249BCAEAB1B9}" type="sibTrans" cxnId="{FBB22FB4-406D-AA41-9B2F-CE12FDD7915D}">
      <dgm:prSet/>
      <dgm:spPr/>
      <dgm:t>
        <a:bodyPr/>
        <a:lstStyle/>
        <a:p>
          <a:endParaRPr lang="en-US"/>
        </a:p>
      </dgm:t>
    </dgm:pt>
    <dgm:pt modelId="{70065918-9939-A14E-8B6B-5572E4012264}" type="pres">
      <dgm:prSet presAssocID="{40D133CC-FBDF-BD45-850D-C8B946050E93}" presName="linearFlow" presStyleCnt="0">
        <dgm:presLayoutVars>
          <dgm:dir/>
          <dgm:resizeHandles val="exact"/>
        </dgm:presLayoutVars>
      </dgm:prSet>
      <dgm:spPr/>
    </dgm:pt>
    <dgm:pt modelId="{803BCB57-2FA2-C34D-9B97-1BCEDA23449D}" type="pres">
      <dgm:prSet presAssocID="{A781CF54-1E1E-7642-9EB1-5EEAA3C976A4}" presName="composite" presStyleCnt="0"/>
      <dgm:spPr/>
    </dgm:pt>
    <dgm:pt modelId="{DFA26FFE-6805-3C44-B044-E2CBB8AE5D62}" type="pres">
      <dgm:prSet presAssocID="{A781CF54-1E1E-7642-9EB1-5EEAA3C976A4}" presName="imgShp" presStyleLbl="fgImgPlace1" presStyleIdx="0" presStyleCnt="5"/>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F36CE4B3-334F-F64B-BCA2-8A68E2F3C768}" type="pres">
      <dgm:prSet presAssocID="{A781CF54-1E1E-7642-9EB1-5EEAA3C976A4}" presName="txShp" presStyleLbl="node1" presStyleIdx="0" presStyleCnt="5">
        <dgm:presLayoutVars>
          <dgm:bulletEnabled val="1"/>
        </dgm:presLayoutVars>
      </dgm:prSet>
      <dgm:spPr/>
    </dgm:pt>
    <dgm:pt modelId="{84A0887E-9787-CB40-AC56-392D19872BD7}" type="pres">
      <dgm:prSet presAssocID="{5A20043B-67BF-3C4B-A947-1EBB184550C5}" presName="spacing" presStyleCnt="0"/>
      <dgm:spPr/>
    </dgm:pt>
    <dgm:pt modelId="{0DF729F6-374A-F74A-961E-54D24E0D155D}" type="pres">
      <dgm:prSet presAssocID="{F8E9409B-C61F-344C-B5F6-D0DFD30922FE}" presName="composite" presStyleCnt="0"/>
      <dgm:spPr/>
    </dgm:pt>
    <dgm:pt modelId="{CC7E0579-1005-E346-9CFF-D989C8AB2711}" type="pres">
      <dgm:prSet presAssocID="{F8E9409B-C61F-344C-B5F6-D0DFD30922FE}" presName="imgShp"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19E3BE8A-B3A5-D843-8B23-5EE00220CC19}" type="pres">
      <dgm:prSet presAssocID="{F8E9409B-C61F-344C-B5F6-D0DFD30922FE}" presName="txShp" presStyleLbl="node1" presStyleIdx="1" presStyleCnt="5">
        <dgm:presLayoutVars>
          <dgm:bulletEnabled val="1"/>
        </dgm:presLayoutVars>
      </dgm:prSet>
      <dgm:spPr/>
    </dgm:pt>
    <dgm:pt modelId="{B247668F-64D4-0345-A37B-B9BB9949C1F6}" type="pres">
      <dgm:prSet presAssocID="{70B407AF-8713-394F-ABE8-5678F7FFEA13}" presName="spacing" presStyleCnt="0"/>
      <dgm:spPr/>
    </dgm:pt>
    <dgm:pt modelId="{7EF3393D-B553-F949-9833-B266F4F2F0F8}" type="pres">
      <dgm:prSet presAssocID="{2AA68B18-E1F9-4344-AC70-E795F6AA8533}" presName="composite" presStyleCnt="0"/>
      <dgm:spPr/>
    </dgm:pt>
    <dgm:pt modelId="{8652A797-5FB5-434A-8554-C46486A46CDF}" type="pres">
      <dgm:prSet presAssocID="{2AA68B18-E1F9-4344-AC70-E795F6AA8533}" presName="imgShp"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97285F76-22CB-B64C-8436-0C0B81AE1118}" type="pres">
      <dgm:prSet presAssocID="{2AA68B18-E1F9-4344-AC70-E795F6AA8533}" presName="txShp" presStyleLbl="node1" presStyleIdx="2" presStyleCnt="5" custLinFactNeighborX="-154" custLinFactNeighborY="-4921">
        <dgm:presLayoutVars>
          <dgm:bulletEnabled val="1"/>
        </dgm:presLayoutVars>
      </dgm:prSet>
      <dgm:spPr/>
    </dgm:pt>
    <dgm:pt modelId="{3AA6F4A9-029E-6C4C-A00E-9AAE9AACC177}" type="pres">
      <dgm:prSet presAssocID="{3AB934DF-2CF9-FB49-976E-861E055DC2C0}" presName="spacing" presStyleCnt="0"/>
      <dgm:spPr/>
    </dgm:pt>
    <dgm:pt modelId="{4850572E-F3B8-644C-8A1B-425461312424}" type="pres">
      <dgm:prSet presAssocID="{1FEC4884-EAC0-9747-A933-5D086CDEE981}" presName="composite" presStyleCnt="0"/>
      <dgm:spPr/>
    </dgm:pt>
    <dgm:pt modelId="{92D20BDE-04A7-204A-AFF1-4A2A5BD08802}" type="pres">
      <dgm:prSet presAssocID="{1FEC4884-EAC0-9747-A933-5D086CDEE981}" presName="imgShp"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383C09F5-508B-1F46-BA75-ACC2A4A698ED}" type="pres">
      <dgm:prSet presAssocID="{1FEC4884-EAC0-9747-A933-5D086CDEE981}" presName="txShp" presStyleLbl="node1" presStyleIdx="3" presStyleCnt="5">
        <dgm:presLayoutVars>
          <dgm:bulletEnabled val="1"/>
        </dgm:presLayoutVars>
      </dgm:prSet>
      <dgm:spPr/>
    </dgm:pt>
    <dgm:pt modelId="{2A159C44-A937-BB4E-807D-C8A2252F0F1B}" type="pres">
      <dgm:prSet presAssocID="{DB2A6916-9FF2-FE49-9342-79EE0435CA09}" presName="spacing" presStyleCnt="0"/>
      <dgm:spPr/>
    </dgm:pt>
    <dgm:pt modelId="{1F281FC2-B638-CC44-8478-C835CF3EFBE6}" type="pres">
      <dgm:prSet presAssocID="{CD82DE0E-51DC-1240-97AE-87B3A560AFED}" presName="composite" presStyleCnt="0"/>
      <dgm:spPr/>
    </dgm:pt>
    <dgm:pt modelId="{40CD82C1-BC19-6B43-BA4D-059CEC29342D}" type="pres">
      <dgm:prSet presAssocID="{CD82DE0E-51DC-1240-97AE-87B3A560AFED}" presName="imgShp"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A352C5B9-C716-A241-8FA2-9A635E036688}" type="pres">
      <dgm:prSet presAssocID="{CD82DE0E-51DC-1240-97AE-87B3A560AFED}" presName="txShp" presStyleLbl="node1" presStyleIdx="4" presStyleCnt="5">
        <dgm:presLayoutVars>
          <dgm:bulletEnabled val="1"/>
        </dgm:presLayoutVars>
      </dgm:prSet>
      <dgm:spPr/>
    </dgm:pt>
  </dgm:ptLst>
  <dgm:cxnLst>
    <dgm:cxn modelId="{B49B0511-010C-B449-8DB6-E5ED9E40FFE8}" srcId="{40D133CC-FBDF-BD45-850D-C8B946050E93}" destId="{A781CF54-1E1E-7642-9EB1-5EEAA3C976A4}" srcOrd="0" destOrd="0" parTransId="{E9F2BED5-C95F-D44E-9FEA-50160C638621}" sibTransId="{5A20043B-67BF-3C4B-A947-1EBB184550C5}"/>
    <dgm:cxn modelId="{E463414D-0868-1F44-8D89-2EC7BB1B0950}" type="presOf" srcId="{1FEC4884-EAC0-9747-A933-5D086CDEE981}" destId="{383C09F5-508B-1F46-BA75-ACC2A4A698ED}" srcOrd="0" destOrd="0" presId="urn:microsoft.com/office/officeart/2005/8/layout/vList3"/>
    <dgm:cxn modelId="{68FF2951-7F98-7B4B-944A-C5816BCE3E19}" type="presOf" srcId="{2AA68B18-E1F9-4344-AC70-E795F6AA8533}" destId="{97285F76-22CB-B64C-8436-0C0B81AE1118}" srcOrd="0" destOrd="0" presId="urn:microsoft.com/office/officeart/2005/8/layout/vList3"/>
    <dgm:cxn modelId="{611E6A8D-931D-1F43-9050-22947620C483}" srcId="{40D133CC-FBDF-BD45-850D-C8B946050E93}" destId="{2AA68B18-E1F9-4344-AC70-E795F6AA8533}" srcOrd="2" destOrd="0" parTransId="{714325D7-6138-6D47-A936-E053FC969E1D}" sibTransId="{3AB934DF-2CF9-FB49-976E-861E055DC2C0}"/>
    <dgm:cxn modelId="{FBB22FB4-406D-AA41-9B2F-CE12FDD7915D}" srcId="{40D133CC-FBDF-BD45-850D-C8B946050E93}" destId="{CD82DE0E-51DC-1240-97AE-87B3A560AFED}" srcOrd="4" destOrd="0" parTransId="{C698071D-077B-4C4C-AD10-9FCDBD33F5D7}" sibTransId="{A0E25898-BBE3-2C42-B4B6-249BCAEAB1B9}"/>
    <dgm:cxn modelId="{BE65F1BE-3579-2445-BD53-288DEFBAB949}" type="presOf" srcId="{F8E9409B-C61F-344C-B5F6-D0DFD30922FE}" destId="{19E3BE8A-B3A5-D843-8B23-5EE00220CC19}" srcOrd="0" destOrd="0" presId="urn:microsoft.com/office/officeart/2005/8/layout/vList3"/>
    <dgm:cxn modelId="{F47B40CD-9C58-1F40-A0EE-2F6D3D7ECCB1}" srcId="{40D133CC-FBDF-BD45-850D-C8B946050E93}" destId="{1FEC4884-EAC0-9747-A933-5D086CDEE981}" srcOrd="3" destOrd="0" parTransId="{874E92C9-8C2B-5444-8911-71119267BB9A}" sibTransId="{DB2A6916-9FF2-FE49-9342-79EE0435CA09}"/>
    <dgm:cxn modelId="{7094BCDC-6D05-934A-AD91-EA0BD775C14B}" srcId="{40D133CC-FBDF-BD45-850D-C8B946050E93}" destId="{F8E9409B-C61F-344C-B5F6-D0DFD30922FE}" srcOrd="1" destOrd="0" parTransId="{E10FF392-8144-8E44-BD40-86AAB3B9D011}" sibTransId="{70B407AF-8713-394F-ABE8-5678F7FFEA13}"/>
    <dgm:cxn modelId="{549660DE-47C3-654E-844B-A9632CCCB260}" type="presOf" srcId="{A781CF54-1E1E-7642-9EB1-5EEAA3C976A4}" destId="{F36CE4B3-334F-F64B-BCA2-8A68E2F3C768}" srcOrd="0" destOrd="0" presId="urn:microsoft.com/office/officeart/2005/8/layout/vList3"/>
    <dgm:cxn modelId="{421D42EF-8ADA-1B4E-AC01-7458C9F9653C}" type="presOf" srcId="{40D133CC-FBDF-BD45-850D-C8B946050E93}" destId="{70065918-9939-A14E-8B6B-5572E4012264}" srcOrd="0" destOrd="0" presId="urn:microsoft.com/office/officeart/2005/8/layout/vList3"/>
    <dgm:cxn modelId="{27166AF3-2669-2741-9323-27EEAD402E7E}" type="presOf" srcId="{CD82DE0E-51DC-1240-97AE-87B3A560AFED}" destId="{A352C5B9-C716-A241-8FA2-9A635E036688}" srcOrd="0" destOrd="0" presId="urn:microsoft.com/office/officeart/2005/8/layout/vList3"/>
    <dgm:cxn modelId="{DF42D6D0-F332-DD46-B1DB-DE20B5EA89A5}" type="presParOf" srcId="{70065918-9939-A14E-8B6B-5572E4012264}" destId="{803BCB57-2FA2-C34D-9B97-1BCEDA23449D}" srcOrd="0" destOrd="0" presId="urn:microsoft.com/office/officeart/2005/8/layout/vList3"/>
    <dgm:cxn modelId="{89C628D3-B1FC-6548-B7EE-5A03EF722E69}" type="presParOf" srcId="{803BCB57-2FA2-C34D-9B97-1BCEDA23449D}" destId="{DFA26FFE-6805-3C44-B044-E2CBB8AE5D62}" srcOrd="0" destOrd="0" presId="urn:microsoft.com/office/officeart/2005/8/layout/vList3"/>
    <dgm:cxn modelId="{C26C38B8-FE4A-5746-A0A8-30A9E5EDF507}" type="presParOf" srcId="{803BCB57-2FA2-C34D-9B97-1BCEDA23449D}" destId="{F36CE4B3-334F-F64B-BCA2-8A68E2F3C768}" srcOrd="1" destOrd="0" presId="urn:microsoft.com/office/officeart/2005/8/layout/vList3"/>
    <dgm:cxn modelId="{801785D7-17B6-2645-8041-A02BD4261554}" type="presParOf" srcId="{70065918-9939-A14E-8B6B-5572E4012264}" destId="{84A0887E-9787-CB40-AC56-392D19872BD7}" srcOrd="1" destOrd="0" presId="urn:microsoft.com/office/officeart/2005/8/layout/vList3"/>
    <dgm:cxn modelId="{B8D84CF7-91F9-EC4B-A957-DDA123827525}" type="presParOf" srcId="{70065918-9939-A14E-8B6B-5572E4012264}" destId="{0DF729F6-374A-F74A-961E-54D24E0D155D}" srcOrd="2" destOrd="0" presId="urn:microsoft.com/office/officeart/2005/8/layout/vList3"/>
    <dgm:cxn modelId="{8544EB4D-4A16-6348-A83A-ECF1E0B1661F}" type="presParOf" srcId="{0DF729F6-374A-F74A-961E-54D24E0D155D}" destId="{CC7E0579-1005-E346-9CFF-D989C8AB2711}" srcOrd="0" destOrd="0" presId="urn:microsoft.com/office/officeart/2005/8/layout/vList3"/>
    <dgm:cxn modelId="{A6C3DEBE-5341-3C4E-87BF-E3AC2BA71B70}" type="presParOf" srcId="{0DF729F6-374A-F74A-961E-54D24E0D155D}" destId="{19E3BE8A-B3A5-D843-8B23-5EE00220CC19}" srcOrd="1" destOrd="0" presId="urn:microsoft.com/office/officeart/2005/8/layout/vList3"/>
    <dgm:cxn modelId="{181DB6BB-C59B-834C-864B-4E20F24CDDDD}" type="presParOf" srcId="{70065918-9939-A14E-8B6B-5572E4012264}" destId="{B247668F-64D4-0345-A37B-B9BB9949C1F6}" srcOrd="3" destOrd="0" presId="urn:microsoft.com/office/officeart/2005/8/layout/vList3"/>
    <dgm:cxn modelId="{E4CCA7F6-0666-7E4C-9E7D-B9D8FABF7363}" type="presParOf" srcId="{70065918-9939-A14E-8B6B-5572E4012264}" destId="{7EF3393D-B553-F949-9833-B266F4F2F0F8}" srcOrd="4" destOrd="0" presId="urn:microsoft.com/office/officeart/2005/8/layout/vList3"/>
    <dgm:cxn modelId="{D8C2B195-32C7-DE4B-9EF4-274096260C88}" type="presParOf" srcId="{7EF3393D-B553-F949-9833-B266F4F2F0F8}" destId="{8652A797-5FB5-434A-8554-C46486A46CDF}" srcOrd="0" destOrd="0" presId="urn:microsoft.com/office/officeart/2005/8/layout/vList3"/>
    <dgm:cxn modelId="{62737B50-EB50-674E-A002-02CC745DDD4A}" type="presParOf" srcId="{7EF3393D-B553-F949-9833-B266F4F2F0F8}" destId="{97285F76-22CB-B64C-8436-0C0B81AE1118}" srcOrd="1" destOrd="0" presId="urn:microsoft.com/office/officeart/2005/8/layout/vList3"/>
    <dgm:cxn modelId="{CA844D4E-833A-D841-8DD5-6ED8360F4C52}" type="presParOf" srcId="{70065918-9939-A14E-8B6B-5572E4012264}" destId="{3AA6F4A9-029E-6C4C-A00E-9AAE9AACC177}" srcOrd="5" destOrd="0" presId="urn:microsoft.com/office/officeart/2005/8/layout/vList3"/>
    <dgm:cxn modelId="{D1C87F5C-F9E1-4044-883D-FD1333A1A8FD}" type="presParOf" srcId="{70065918-9939-A14E-8B6B-5572E4012264}" destId="{4850572E-F3B8-644C-8A1B-425461312424}" srcOrd="6" destOrd="0" presId="urn:microsoft.com/office/officeart/2005/8/layout/vList3"/>
    <dgm:cxn modelId="{A4E9706A-A30E-B54C-8084-66DF84286F47}" type="presParOf" srcId="{4850572E-F3B8-644C-8A1B-425461312424}" destId="{92D20BDE-04A7-204A-AFF1-4A2A5BD08802}" srcOrd="0" destOrd="0" presId="urn:microsoft.com/office/officeart/2005/8/layout/vList3"/>
    <dgm:cxn modelId="{1572DE17-CB63-5945-A9AF-15469F57385A}" type="presParOf" srcId="{4850572E-F3B8-644C-8A1B-425461312424}" destId="{383C09F5-508B-1F46-BA75-ACC2A4A698ED}" srcOrd="1" destOrd="0" presId="urn:microsoft.com/office/officeart/2005/8/layout/vList3"/>
    <dgm:cxn modelId="{4AED0C23-728B-9442-8E7B-6988D2297C5E}" type="presParOf" srcId="{70065918-9939-A14E-8B6B-5572E4012264}" destId="{2A159C44-A937-BB4E-807D-C8A2252F0F1B}" srcOrd="7" destOrd="0" presId="urn:microsoft.com/office/officeart/2005/8/layout/vList3"/>
    <dgm:cxn modelId="{E6F404FB-C6BD-7743-AFB2-6309A7E9AF96}" type="presParOf" srcId="{70065918-9939-A14E-8B6B-5572E4012264}" destId="{1F281FC2-B638-CC44-8478-C835CF3EFBE6}" srcOrd="8" destOrd="0" presId="urn:microsoft.com/office/officeart/2005/8/layout/vList3"/>
    <dgm:cxn modelId="{4E7DFFED-C8AC-A74C-9490-66FE07D0E49F}" type="presParOf" srcId="{1F281FC2-B638-CC44-8478-C835CF3EFBE6}" destId="{40CD82C1-BC19-6B43-BA4D-059CEC29342D}" srcOrd="0" destOrd="0" presId="urn:microsoft.com/office/officeart/2005/8/layout/vList3"/>
    <dgm:cxn modelId="{673E60C8-B7C1-D84C-BBAD-B5FE26DCA332}" type="presParOf" srcId="{1F281FC2-B638-CC44-8478-C835CF3EFBE6}" destId="{A352C5B9-C716-A241-8FA2-9A635E03668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F6447F-A087-DB44-8563-2FBCC792CC4C}"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35055B8-51A6-3E45-96AE-30C6EC66CC2C}">
      <dgm:prSet/>
      <dgm:spPr/>
      <dgm:t>
        <a:bodyPr/>
        <a:lstStyle/>
        <a:p>
          <a:pPr>
            <a:lnSpc>
              <a:spcPct val="100000"/>
            </a:lnSpc>
            <a:defRPr b="1"/>
          </a:pPr>
          <a:r>
            <a:rPr lang="en-US" b="0" i="0" dirty="0"/>
            <a:t>Scope</a:t>
          </a:r>
          <a:endParaRPr lang="en-US" dirty="0"/>
        </a:p>
      </dgm:t>
    </dgm:pt>
    <dgm:pt modelId="{1E5F1DE0-F621-2645-B77B-66E329083CCE}" type="parTrans" cxnId="{D79CEE79-9861-3D40-B33E-B168DA81EC80}">
      <dgm:prSet/>
      <dgm:spPr/>
      <dgm:t>
        <a:bodyPr/>
        <a:lstStyle/>
        <a:p>
          <a:endParaRPr lang="en-US"/>
        </a:p>
      </dgm:t>
    </dgm:pt>
    <dgm:pt modelId="{9BC9DFD8-F0ED-354D-8F2E-D3A2D814D031}" type="sibTrans" cxnId="{D79CEE79-9861-3D40-B33E-B168DA81EC80}">
      <dgm:prSet/>
      <dgm:spPr/>
      <dgm:t>
        <a:bodyPr/>
        <a:lstStyle/>
        <a:p>
          <a:endParaRPr lang="en-US"/>
        </a:p>
      </dgm:t>
    </dgm:pt>
    <dgm:pt modelId="{F5EDE436-9B24-1544-AE2A-FB4419F22E6D}">
      <dgm:prSet/>
      <dgm:spPr/>
      <dgm:t>
        <a:bodyPr/>
        <a:lstStyle/>
        <a:p>
          <a:pPr>
            <a:lnSpc>
              <a:spcPct val="100000"/>
            </a:lnSpc>
            <a:defRPr b="1"/>
          </a:pPr>
          <a:r>
            <a:rPr lang="en-US" b="0" i="0" dirty="0"/>
            <a:t>Methodology</a:t>
          </a:r>
          <a:endParaRPr lang="en-US" dirty="0"/>
        </a:p>
      </dgm:t>
    </dgm:pt>
    <dgm:pt modelId="{8B0465D0-590E-6846-A114-3457FD43FA07}" type="parTrans" cxnId="{25AC65C1-18E8-8640-9B26-BD47A8DDA6BE}">
      <dgm:prSet/>
      <dgm:spPr/>
      <dgm:t>
        <a:bodyPr/>
        <a:lstStyle/>
        <a:p>
          <a:endParaRPr lang="en-US"/>
        </a:p>
      </dgm:t>
    </dgm:pt>
    <dgm:pt modelId="{B17C0D94-6BF0-D440-800E-45EE5467AD05}" type="sibTrans" cxnId="{25AC65C1-18E8-8640-9B26-BD47A8DDA6BE}">
      <dgm:prSet/>
      <dgm:spPr/>
      <dgm:t>
        <a:bodyPr/>
        <a:lstStyle/>
        <a:p>
          <a:endParaRPr lang="en-US"/>
        </a:p>
      </dgm:t>
    </dgm:pt>
    <dgm:pt modelId="{630A1E72-5FEA-164A-897E-D9867BBDC8D1}">
      <dgm:prSet/>
      <dgm:spPr/>
      <dgm:t>
        <a:bodyPr/>
        <a:lstStyle/>
        <a:p>
          <a:pPr>
            <a:lnSpc>
              <a:spcPct val="100000"/>
            </a:lnSpc>
            <a:defRPr b="1"/>
          </a:pPr>
          <a:r>
            <a:rPr lang="en-US" b="0" i="0" dirty="0"/>
            <a:t>Outputs</a:t>
          </a:r>
          <a:endParaRPr lang="en-US" dirty="0"/>
        </a:p>
      </dgm:t>
    </dgm:pt>
    <dgm:pt modelId="{1802AB22-878A-3D45-9C29-2D97419C5605}" type="parTrans" cxnId="{50B93CDC-310B-1D42-B5EA-8823AE6F3871}">
      <dgm:prSet/>
      <dgm:spPr/>
      <dgm:t>
        <a:bodyPr/>
        <a:lstStyle/>
        <a:p>
          <a:endParaRPr lang="en-US"/>
        </a:p>
      </dgm:t>
    </dgm:pt>
    <dgm:pt modelId="{147068E8-1997-A941-AD9C-E545EC8F2C8F}" type="sibTrans" cxnId="{50B93CDC-310B-1D42-B5EA-8823AE6F3871}">
      <dgm:prSet/>
      <dgm:spPr/>
      <dgm:t>
        <a:bodyPr/>
        <a:lstStyle/>
        <a:p>
          <a:endParaRPr lang="en-US"/>
        </a:p>
      </dgm:t>
    </dgm:pt>
    <dgm:pt modelId="{ECCD8314-9E67-4473-92EA-7C16ED1693B6}" type="pres">
      <dgm:prSet presAssocID="{D6F6447F-A087-DB44-8563-2FBCC792CC4C}" presName="root" presStyleCnt="0">
        <dgm:presLayoutVars>
          <dgm:dir/>
          <dgm:resizeHandles val="exact"/>
        </dgm:presLayoutVars>
      </dgm:prSet>
      <dgm:spPr/>
    </dgm:pt>
    <dgm:pt modelId="{1124765D-2A3D-44E6-9E14-5B64BA9527B8}" type="pres">
      <dgm:prSet presAssocID="{235055B8-51A6-3E45-96AE-30C6EC66CC2C}" presName="compNode" presStyleCnt="0"/>
      <dgm:spPr/>
    </dgm:pt>
    <dgm:pt modelId="{F4E5FFC2-6C6D-4042-BE41-7332DE304A88}" type="pres">
      <dgm:prSet presAssocID="{235055B8-51A6-3E45-96AE-30C6EC66CC2C}"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Questions"/>
        </a:ext>
      </dgm:extLst>
    </dgm:pt>
    <dgm:pt modelId="{080E237A-46A8-4CAC-91BB-8C2A60719DC9}" type="pres">
      <dgm:prSet presAssocID="{235055B8-51A6-3E45-96AE-30C6EC66CC2C}" presName="iconSpace" presStyleCnt="0"/>
      <dgm:spPr/>
    </dgm:pt>
    <dgm:pt modelId="{8060E80E-CE3D-4F34-A004-B2F0742E684C}" type="pres">
      <dgm:prSet presAssocID="{235055B8-51A6-3E45-96AE-30C6EC66CC2C}" presName="parTx" presStyleLbl="revTx" presStyleIdx="0" presStyleCnt="6" custLinFactNeighborX="1003" custLinFactNeighborY="-2495">
        <dgm:presLayoutVars>
          <dgm:chMax val="0"/>
          <dgm:chPref val="0"/>
        </dgm:presLayoutVars>
      </dgm:prSet>
      <dgm:spPr/>
    </dgm:pt>
    <dgm:pt modelId="{A55CFAAD-746A-4F6C-90C8-35724E625234}" type="pres">
      <dgm:prSet presAssocID="{235055B8-51A6-3E45-96AE-30C6EC66CC2C}" presName="txSpace" presStyleCnt="0"/>
      <dgm:spPr/>
    </dgm:pt>
    <dgm:pt modelId="{245BBB6F-80C8-4D1B-93E6-A828AA53B5EC}" type="pres">
      <dgm:prSet presAssocID="{235055B8-51A6-3E45-96AE-30C6EC66CC2C}" presName="desTx" presStyleLbl="revTx" presStyleIdx="1" presStyleCnt="6" custScaleX="75846" custLinFactNeighborX="22983" custLinFactNeighborY="20144">
        <dgm:presLayoutVars/>
      </dgm:prSet>
      <dgm:spPr/>
    </dgm:pt>
    <dgm:pt modelId="{07A7DEBF-58EB-4360-A683-904EFE40FEB4}" type="pres">
      <dgm:prSet presAssocID="{9BC9DFD8-F0ED-354D-8F2E-D3A2D814D031}" presName="sibTrans" presStyleCnt="0"/>
      <dgm:spPr/>
    </dgm:pt>
    <dgm:pt modelId="{020110D9-021F-4689-9C9B-52BE17E9631D}" type="pres">
      <dgm:prSet presAssocID="{F5EDE436-9B24-1544-AE2A-FB4419F22E6D}" presName="compNode" presStyleCnt="0"/>
      <dgm:spPr/>
    </dgm:pt>
    <dgm:pt modelId="{A4E1BACD-69A1-4F01-859A-5EA6B0325D6B}" type="pres">
      <dgm:prSet presAssocID="{F5EDE436-9B24-1544-AE2A-FB4419F22E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BA7F68BE-3586-478B-A481-6F561BAF3D09}" type="pres">
      <dgm:prSet presAssocID="{F5EDE436-9B24-1544-AE2A-FB4419F22E6D}" presName="iconSpace" presStyleCnt="0"/>
      <dgm:spPr/>
    </dgm:pt>
    <dgm:pt modelId="{CC3D420D-A8CA-4832-89B1-9D83C1CC8BD6}" type="pres">
      <dgm:prSet presAssocID="{F5EDE436-9B24-1544-AE2A-FB4419F22E6D}" presName="parTx" presStyleLbl="revTx" presStyleIdx="2" presStyleCnt="6">
        <dgm:presLayoutVars>
          <dgm:chMax val="0"/>
          <dgm:chPref val="0"/>
        </dgm:presLayoutVars>
      </dgm:prSet>
      <dgm:spPr/>
    </dgm:pt>
    <dgm:pt modelId="{0F6D0584-7B1D-4980-9007-70F9B71CDDE4}" type="pres">
      <dgm:prSet presAssocID="{F5EDE436-9B24-1544-AE2A-FB4419F22E6D}" presName="txSpace" presStyleCnt="0"/>
      <dgm:spPr/>
    </dgm:pt>
    <dgm:pt modelId="{752CE3CE-3757-4B65-BE6B-497F75F32D00}" type="pres">
      <dgm:prSet presAssocID="{F5EDE436-9B24-1544-AE2A-FB4419F22E6D}" presName="desTx" presStyleLbl="revTx" presStyleIdx="3" presStyleCnt="6" custScaleX="81634" custScaleY="162840" custLinFactNeighborX="18047" custLinFactNeighborY="32937">
        <dgm:presLayoutVars/>
      </dgm:prSet>
      <dgm:spPr/>
    </dgm:pt>
    <dgm:pt modelId="{E4AE285A-1D4D-49C2-B524-24A0F66B2336}" type="pres">
      <dgm:prSet presAssocID="{B17C0D94-6BF0-D440-800E-45EE5467AD05}" presName="sibTrans" presStyleCnt="0"/>
      <dgm:spPr/>
    </dgm:pt>
    <dgm:pt modelId="{8F5DBB52-6335-49B4-8AC1-C1B2A1DEFC02}" type="pres">
      <dgm:prSet presAssocID="{630A1E72-5FEA-164A-897E-D9867BBDC8D1}" presName="compNode" presStyleCnt="0"/>
      <dgm:spPr/>
    </dgm:pt>
    <dgm:pt modelId="{3878E02A-DAB4-44EE-A012-3D6A01321326}" type="pres">
      <dgm:prSet presAssocID="{630A1E72-5FEA-164A-897E-D9867BBDC8D1}" presName="iconRect" presStyleLbl="node1" presStyleIdx="2" presStyleCnt="3" custScaleX="99199" custScaleY="124803" custLinFactNeighborX="181" custLinFactNeighborY="-16587"/>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solidFill>
            <a:srgbClr val="C64297"/>
          </a:solidFill>
        </a:ln>
      </dgm:spPr>
    </dgm:pt>
    <dgm:pt modelId="{389E3FF9-72EC-4A3E-9646-779173EE48DD}" type="pres">
      <dgm:prSet presAssocID="{630A1E72-5FEA-164A-897E-D9867BBDC8D1}" presName="iconSpace" presStyleCnt="0"/>
      <dgm:spPr/>
    </dgm:pt>
    <dgm:pt modelId="{019D1C24-D26E-4440-87A3-4F9ED0AA1CF8}" type="pres">
      <dgm:prSet presAssocID="{630A1E72-5FEA-164A-897E-D9867BBDC8D1}" presName="parTx" presStyleLbl="revTx" presStyleIdx="4" presStyleCnt="6" custLinFactNeighborX="-1650" custLinFactNeighborY="-26151">
        <dgm:presLayoutVars>
          <dgm:chMax val="0"/>
          <dgm:chPref val="0"/>
        </dgm:presLayoutVars>
      </dgm:prSet>
      <dgm:spPr/>
    </dgm:pt>
    <dgm:pt modelId="{1DAC8FAD-EE53-456B-B84A-D324A66E2B3A}" type="pres">
      <dgm:prSet presAssocID="{630A1E72-5FEA-164A-897E-D9867BBDC8D1}" presName="txSpace" presStyleCnt="0"/>
      <dgm:spPr/>
    </dgm:pt>
    <dgm:pt modelId="{0DA232F7-34DA-46BF-BB86-0540D630C4C5}" type="pres">
      <dgm:prSet presAssocID="{630A1E72-5FEA-164A-897E-D9867BBDC8D1}" presName="desTx" presStyleLbl="revTx" presStyleIdx="5" presStyleCnt="6" custScaleX="73353" custLinFactNeighborX="25568" custLinFactNeighborY="16053">
        <dgm:presLayoutVars/>
      </dgm:prSet>
      <dgm:spPr/>
    </dgm:pt>
  </dgm:ptLst>
  <dgm:cxnLst>
    <dgm:cxn modelId="{CFB1B617-F44F-1D46-ADF7-7C352BE4F6C0}" type="presOf" srcId="{F5EDE436-9B24-1544-AE2A-FB4419F22E6D}" destId="{CC3D420D-A8CA-4832-89B1-9D83C1CC8BD6}" srcOrd="0" destOrd="0" presId="urn:microsoft.com/office/officeart/2018/5/layout/CenteredIconLabelDescriptionList"/>
    <dgm:cxn modelId="{20FF3669-DFEE-784A-A1DF-1D421E1BBF75}" type="presOf" srcId="{630A1E72-5FEA-164A-897E-D9867BBDC8D1}" destId="{019D1C24-D26E-4440-87A3-4F9ED0AA1CF8}" srcOrd="0" destOrd="0" presId="urn:microsoft.com/office/officeart/2018/5/layout/CenteredIconLabelDescriptionList"/>
    <dgm:cxn modelId="{05D7D774-7352-1F47-9472-E997173727F2}" type="presOf" srcId="{D6F6447F-A087-DB44-8563-2FBCC792CC4C}" destId="{ECCD8314-9E67-4473-92EA-7C16ED1693B6}" srcOrd="0" destOrd="0" presId="urn:microsoft.com/office/officeart/2018/5/layout/CenteredIconLabelDescriptionList"/>
    <dgm:cxn modelId="{D79CEE79-9861-3D40-B33E-B168DA81EC80}" srcId="{D6F6447F-A087-DB44-8563-2FBCC792CC4C}" destId="{235055B8-51A6-3E45-96AE-30C6EC66CC2C}" srcOrd="0" destOrd="0" parTransId="{1E5F1DE0-F621-2645-B77B-66E329083CCE}" sibTransId="{9BC9DFD8-F0ED-354D-8F2E-D3A2D814D031}"/>
    <dgm:cxn modelId="{8E7837B2-E1F5-2C41-9DB5-E88DBD445812}" type="presOf" srcId="{235055B8-51A6-3E45-96AE-30C6EC66CC2C}" destId="{8060E80E-CE3D-4F34-A004-B2F0742E684C}" srcOrd="0" destOrd="0" presId="urn:microsoft.com/office/officeart/2018/5/layout/CenteredIconLabelDescriptionList"/>
    <dgm:cxn modelId="{25AC65C1-18E8-8640-9B26-BD47A8DDA6BE}" srcId="{D6F6447F-A087-DB44-8563-2FBCC792CC4C}" destId="{F5EDE436-9B24-1544-AE2A-FB4419F22E6D}" srcOrd="1" destOrd="0" parTransId="{8B0465D0-590E-6846-A114-3457FD43FA07}" sibTransId="{B17C0D94-6BF0-D440-800E-45EE5467AD05}"/>
    <dgm:cxn modelId="{50B93CDC-310B-1D42-B5EA-8823AE6F3871}" srcId="{D6F6447F-A087-DB44-8563-2FBCC792CC4C}" destId="{630A1E72-5FEA-164A-897E-D9867BBDC8D1}" srcOrd="2" destOrd="0" parTransId="{1802AB22-878A-3D45-9C29-2D97419C5605}" sibTransId="{147068E8-1997-A941-AD9C-E545EC8F2C8F}"/>
    <dgm:cxn modelId="{E2A6CD7E-8AE5-D54A-9F78-E763E686CECA}" type="presParOf" srcId="{ECCD8314-9E67-4473-92EA-7C16ED1693B6}" destId="{1124765D-2A3D-44E6-9E14-5B64BA9527B8}" srcOrd="0" destOrd="0" presId="urn:microsoft.com/office/officeart/2018/5/layout/CenteredIconLabelDescriptionList"/>
    <dgm:cxn modelId="{E906677F-DCF0-BA43-9BF1-4617E1E2704A}" type="presParOf" srcId="{1124765D-2A3D-44E6-9E14-5B64BA9527B8}" destId="{F4E5FFC2-6C6D-4042-BE41-7332DE304A88}" srcOrd="0" destOrd="0" presId="urn:microsoft.com/office/officeart/2018/5/layout/CenteredIconLabelDescriptionList"/>
    <dgm:cxn modelId="{3B00FB2C-1704-AF4E-ADA4-85D8E1A20F50}" type="presParOf" srcId="{1124765D-2A3D-44E6-9E14-5B64BA9527B8}" destId="{080E237A-46A8-4CAC-91BB-8C2A60719DC9}" srcOrd="1" destOrd="0" presId="urn:microsoft.com/office/officeart/2018/5/layout/CenteredIconLabelDescriptionList"/>
    <dgm:cxn modelId="{32EC2A7B-65C1-D64E-BBD6-A051B738ECB4}" type="presParOf" srcId="{1124765D-2A3D-44E6-9E14-5B64BA9527B8}" destId="{8060E80E-CE3D-4F34-A004-B2F0742E684C}" srcOrd="2" destOrd="0" presId="urn:microsoft.com/office/officeart/2018/5/layout/CenteredIconLabelDescriptionList"/>
    <dgm:cxn modelId="{E6075792-AA22-FA49-B81F-97BC71F86678}" type="presParOf" srcId="{1124765D-2A3D-44E6-9E14-5B64BA9527B8}" destId="{A55CFAAD-746A-4F6C-90C8-35724E625234}" srcOrd="3" destOrd="0" presId="urn:microsoft.com/office/officeart/2018/5/layout/CenteredIconLabelDescriptionList"/>
    <dgm:cxn modelId="{DF99D7AF-73E7-8046-ACA8-6FF89F77C92F}" type="presParOf" srcId="{1124765D-2A3D-44E6-9E14-5B64BA9527B8}" destId="{245BBB6F-80C8-4D1B-93E6-A828AA53B5EC}" srcOrd="4" destOrd="0" presId="urn:microsoft.com/office/officeart/2018/5/layout/CenteredIconLabelDescriptionList"/>
    <dgm:cxn modelId="{3A189940-CE50-E444-8293-555BB61D13F8}" type="presParOf" srcId="{ECCD8314-9E67-4473-92EA-7C16ED1693B6}" destId="{07A7DEBF-58EB-4360-A683-904EFE40FEB4}" srcOrd="1" destOrd="0" presId="urn:microsoft.com/office/officeart/2018/5/layout/CenteredIconLabelDescriptionList"/>
    <dgm:cxn modelId="{42E523D3-78DA-DB40-90B8-9B88111844D2}" type="presParOf" srcId="{ECCD8314-9E67-4473-92EA-7C16ED1693B6}" destId="{020110D9-021F-4689-9C9B-52BE17E9631D}" srcOrd="2" destOrd="0" presId="urn:microsoft.com/office/officeart/2018/5/layout/CenteredIconLabelDescriptionList"/>
    <dgm:cxn modelId="{5A00C602-4EAF-F849-9B0C-24596F6A3498}" type="presParOf" srcId="{020110D9-021F-4689-9C9B-52BE17E9631D}" destId="{A4E1BACD-69A1-4F01-859A-5EA6B0325D6B}" srcOrd="0" destOrd="0" presId="urn:microsoft.com/office/officeart/2018/5/layout/CenteredIconLabelDescriptionList"/>
    <dgm:cxn modelId="{DEA4AC93-B6F9-F34B-BE83-AE54A87310C8}" type="presParOf" srcId="{020110D9-021F-4689-9C9B-52BE17E9631D}" destId="{BA7F68BE-3586-478B-A481-6F561BAF3D09}" srcOrd="1" destOrd="0" presId="urn:microsoft.com/office/officeart/2018/5/layout/CenteredIconLabelDescriptionList"/>
    <dgm:cxn modelId="{97E50C55-FB6B-4C4F-B74D-DC2169CEAFF4}" type="presParOf" srcId="{020110D9-021F-4689-9C9B-52BE17E9631D}" destId="{CC3D420D-A8CA-4832-89B1-9D83C1CC8BD6}" srcOrd="2" destOrd="0" presId="urn:microsoft.com/office/officeart/2018/5/layout/CenteredIconLabelDescriptionList"/>
    <dgm:cxn modelId="{AADACA63-DF15-3549-BE59-584945B32321}" type="presParOf" srcId="{020110D9-021F-4689-9C9B-52BE17E9631D}" destId="{0F6D0584-7B1D-4980-9007-70F9B71CDDE4}" srcOrd="3" destOrd="0" presId="urn:microsoft.com/office/officeart/2018/5/layout/CenteredIconLabelDescriptionList"/>
    <dgm:cxn modelId="{587B3437-4A90-214F-8B96-AE8E84384238}" type="presParOf" srcId="{020110D9-021F-4689-9C9B-52BE17E9631D}" destId="{752CE3CE-3757-4B65-BE6B-497F75F32D00}" srcOrd="4" destOrd="0" presId="urn:microsoft.com/office/officeart/2018/5/layout/CenteredIconLabelDescriptionList"/>
    <dgm:cxn modelId="{3B4FBA23-1F6C-BD4C-A24E-0783931D2D4A}" type="presParOf" srcId="{ECCD8314-9E67-4473-92EA-7C16ED1693B6}" destId="{E4AE285A-1D4D-49C2-B524-24A0F66B2336}" srcOrd="3" destOrd="0" presId="urn:microsoft.com/office/officeart/2018/5/layout/CenteredIconLabelDescriptionList"/>
    <dgm:cxn modelId="{FE5E066D-9094-3247-8168-9362D37D1FF2}" type="presParOf" srcId="{ECCD8314-9E67-4473-92EA-7C16ED1693B6}" destId="{8F5DBB52-6335-49B4-8AC1-C1B2A1DEFC02}" srcOrd="4" destOrd="0" presId="urn:microsoft.com/office/officeart/2018/5/layout/CenteredIconLabelDescriptionList"/>
    <dgm:cxn modelId="{BD606A1A-D744-7B44-B1F5-CB02FB609869}" type="presParOf" srcId="{8F5DBB52-6335-49B4-8AC1-C1B2A1DEFC02}" destId="{3878E02A-DAB4-44EE-A012-3D6A01321326}" srcOrd="0" destOrd="0" presId="urn:microsoft.com/office/officeart/2018/5/layout/CenteredIconLabelDescriptionList"/>
    <dgm:cxn modelId="{5FCF055D-BC42-8D48-B18F-6206151995AB}" type="presParOf" srcId="{8F5DBB52-6335-49B4-8AC1-C1B2A1DEFC02}" destId="{389E3FF9-72EC-4A3E-9646-779173EE48DD}" srcOrd="1" destOrd="0" presId="urn:microsoft.com/office/officeart/2018/5/layout/CenteredIconLabelDescriptionList"/>
    <dgm:cxn modelId="{2A8B9072-6CF1-AC43-ADC3-4CA9EFB1895A}" type="presParOf" srcId="{8F5DBB52-6335-49B4-8AC1-C1B2A1DEFC02}" destId="{019D1C24-D26E-4440-87A3-4F9ED0AA1CF8}" srcOrd="2" destOrd="0" presId="urn:microsoft.com/office/officeart/2018/5/layout/CenteredIconLabelDescriptionList"/>
    <dgm:cxn modelId="{4D401B5B-A3A0-A849-8456-25BE66943437}" type="presParOf" srcId="{8F5DBB52-6335-49B4-8AC1-C1B2A1DEFC02}" destId="{1DAC8FAD-EE53-456B-B84A-D324A66E2B3A}" srcOrd="3" destOrd="0" presId="urn:microsoft.com/office/officeart/2018/5/layout/CenteredIconLabelDescriptionList"/>
    <dgm:cxn modelId="{07F41DBE-45E1-AD4D-B1E9-A26EFF795F4B}" type="presParOf" srcId="{8F5DBB52-6335-49B4-8AC1-C1B2A1DEFC02}" destId="{0DA232F7-34DA-46BF-BB86-0540D630C4C5}" srcOrd="4" destOrd="0" presId="urn:microsoft.com/office/officeart/2018/5/layout/CenteredIconLabelDescriptionLis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B90A7A-2AF8-364D-9F0B-1EA722D5EC01}"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7F8EF914-D291-3549-B6AA-3DF1C2264F95}">
      <dgm:prSet/>
      <dgm:spPr/>
      <dgm:t>
        <a:bodyPr/>
        <a:lstStyle/>
        <a:p>
          <a:r>
            <a:rPr lang="en-US" b="1" dirty="0"/>
            <a:t>Opus &amp; Interfolio</a:t>
          </a:r>
          <a:r>
            <a:rPr lang="en-US" dirty="0"/>
            <a:t>:</a:t>
          </a:r>
        </a:p>
      </dgm:t>
    </dgm:pt>
    <dgm:pt modelId="{2D51D61A-3AB3-5940-9F8F-2401A64CACE5}" type="parTrans" cxnId="{F5779F96-CA25-C645-9E28-9BC10A6ED957}">
      <dgm:prSet/>
      <dgm:spPr/>
      <dgm:t>
        <a:bodyPr/>
        <a:lstStyle/>
        <a:p>
          <a:endParaRPr lang="en-US"/>
        </a:p>
      </dgm:t>
    </dgm:pt>
    <dgm:pt modelId="{26C9CC55-52D7-FC4A-9580-F809E9C77058}" type="sibTrans" cxnId="{F5779F96-CA25-C645-9E28-9BC10A6ED957}">
      <dgm:prSet/>
      <dgm:spPr/>
      <dgm:t>
        <a:bodyPr/>
        <a:lstStyle/>
        <a:p>
          <a:endParaRPr lang="en-US"/>
        </a:p>
      </dgm:t>
    </dgm:pt>
    <dgm:pt modelId="{75F22EAE-26C3-9348-8BB8-3AEE80819C21}">
      <dgm:prSet/>
      <dgm:spPr/>
      <dgm:t>
        <a:bodyPr/>
        <a:lstStyle/>
        <a:p>
          <a:r>
            <a:rPr lang="en-US" dirty="0"/>
            <a:t>Home grown system aggregating faculty information, coupled with</a:t>
          </a:r>
        </a:p>
      </dgm:t>
    </dgm:pt>
    <dgm:pt modelId="{526C2DF0-61AE-AC49-B9EC-7D82146FCDA3}" type="parTrans" cxnId="{9DFBBBA2-913B-D04F-BDB9-27C35432C79A}">
      <dgm:prSet/>
      <dgm:spPr/>
      <dgm:t>
        <a:bodyPr/>
        <a:lstStyle/>
        <a:p>
          <a:endParaRPr lang="en-US"/>
        </a:p>
      </dgm:t>
    </dgm:pt>
    <dgm:pt modelId="{6639A338-DCFB-3A4D-868B-0BED3052934E}" type="sibTrans" cxnId="{9DFBBBA2-913B-D04F-BDB9-27C35432C79A}">
      <dgm:prSet/>
      <dgm:spPr/>
      <dgm:t>
        <a:bodyPr/>
        <a:lstStyle/>
        <a:p>
          <a:endParaRPr lang="en-US"/>
        </a:p>
      </dgm:t>
    </dgm:pt>
    <dgm:pt modelId="{0D075B74-6F2B-1846-A6D9-BDF158C1EC7F}">
      <dgm:prSet/>
      <dgm:spPr/>
      <dgm:t>
        <a:bodyPr/>
        <a:lstStyle/>
        <a:p>
          <a:r>
            <a:rPr lang="en-US" b="1" dirty="0"/>
            <a:t>UC Publication Management System (UCPMS)</a:t>
          </a:r>
          <a:endParaRPr lang="en-US" dirty="0"/>
        </a:p>
      </dgm:t>
    </dgm:pt>
    <dgm:pt modelId="{C7F3D884-362C-1E44-AE31-040C2FA36077}" type="parTrans" cxnId="{7BD8B766-76A6-9643-9EB5-FF781B354B03}">
      <dgm:prSet/>
      <dgm:spPr/>
      <dgm:t>
        <a:bodyPr/>
        <a:lstStyle/>
        <a:p>
          <a:endParaRPr lang="en-US"/>
        </a:p>
      </dgm:t>
    </dgm:pt>
    <dgm:pt modelId="{2DCF4876-21FB-5D4E-9779-6B3FA3CAA7BA}" type="sibTrans" cxnId="{7BD8B766-76A6-9643-9EB5-FF781B354B03}">
      <dgm:prSet/>
      <dgm:spPr/>
      <dgm:t>
        <a:bodyPr/>
        <a:lstStyle/>
        <a:p>
          <a:endParaRPr lang="en-US"/>
        </a:p>
      </dgm:t>
    </dgm:pt>
    <dgm:pt modelId="{F8092909-D155-EF48-AEE1-921B14F04DB1}">
      <dgm:prSet/>
      <dgm:spPr/>
      <dgm:t>
        <a:bodyPr/>
        <a:lstStyle/>
        <a:p>
          <a:r>
            <a:rPr lang="en-US" dirty="0"/>
            <a:t>Supports institutional OA policy for 22,000 faculty and thousands of other researchers</a:t>
          </a:r>
        </a:p>
      </dgm:t>
    </dgm:pt>
    <dgm:pt modelId="{107B7CD4-1DDA-0340-A709-B06E4251D817}" type="parTrans" cxnId="{E84F5D6E-BC0E-F14B-902D-95F2B78BF492}">
      <dgm:prSet/>
      <dgm:spPr/>
      <dgm:t>
        <a:bodyPr/>
        <a:lstStyle/>
        <a:p>
          <a:endParaRPr lang="en-US"/>
        </a:p>
      </dgm:t>
    </dgm:pt>
    <dgm:pt modelId="{054BBFFB-C3DF-654D-BF07-0B8CB27E3D4E}" type="sibTrans" cxnId="{E84F5D6E-BC0E-F14B-902D-95F2B78BF492}">
      <dgm:prSet/>
      <dgm:spPr/>
      <dgm:t>
        <a:bodyPr/>
        <a:lstStyle/>
        <a:p>
          <a:endParaRPr lang="en-US"/>
        </a:p>
      </dgm:t>
    </dgm:pt>
    <dgm:pt modelId="{6FA7B06F-41EE-614B-852E-E08EC3BB4B69}">
      <dgm:prSet/>
      <dgm:spPr/>
      <dgm:t>
        <a:bodyPr/>
        <a:lstStyle/>
        <a:p>
          <a:r>
            <a:rPr lang="en-US" dirty="0"/>
            <a:t>Elements for metadata harvesting</a:t>
          </a:r>
        </a:p>
      </dgm:t>
    </dgm:pt>
    <dgm:pt modelId="{24B0A0D5-DB95-164C-AF13-4B3184A855F5}" type="parTrans" cxnId="{85D58FAF-A726-6C4C-8F58-90D2B1B50D08}">
      <dgm:prSet/>
      <dgm:spPr/>
      <dgm:t>
        <a:bodyPr/>
        <a:lstStyle/>
        <a:p>
          <a:endParaRPr lang="en-US"/>
        </a:p>
      </dgm:t>
    </dgm:pt>
    <dgm:pt modelId="{BE8F283C-55B0-5841-A379-C02EA6CCEE64}" type="sibTrans" cxnId="{85D58FAF-A726-6C4C-8F58-90D2B1B50D08}">
      <dgm:prSet/>
      <dgm:spPr/>
      <dgm:t>
        <a:bodyPr/>
        <a:lstStyle/>
        <a:p>
          <a:endParaRPr lang="en-US"/>
        </a:p>
      </dgm:t>
    </dgm:pt>
    <dgm:pt modelId="{F564C0A6-DA54-B648-A1E2-17B67DA087A7}">
      <dgm:prSet/>
      <dgm:spPr/>
      <dgm:t>
        <a:bodyPr/>
        <a:lstStyle/>
        <a:p>
          <a:r>
            <a:rPr lang="en-US" b="1" dirty="0"/>
            <a:t>UCLA Profiles</a:t>
          </a:r>
          <a:endParaRPr lang="en-US" dirty="0"/>
        </a:p>
      </dgm:t>
    </dgm:pt>
    <dgm:pt modelId="{FEB93CDA-FC00-B44A-B2D9-0F23EFC18CE7}" type="parTrans" cxnId="{1237412B-5764-EA48-A38B-9FAFD4108E9F}">
      <dgm:prSet/>
      <dgm:spPr/>
      <dgm:t>
        <a:bodyPr/>
        <a:lstStyle/>
        <a:p>
          <a:endParaRPr lang="en-US"/>
        </a:p>
      </dgm:t>
    </dgm:pt>
    <dgm:pt modelId="{5DF1E853-90FC-6941-AB0E-9631FE3CD952}" type="sibTrans" cxnId="{1237412B-5764-EA48-A38B-9FAFD4108E9F}">
      <dgm:prSet/>
      <dgm:spPr/>
      <dgm:t>
        <a:bodyPr/>
        <a:lstStyle/>
        <a:p>
          <a:endParaRPr lang="en-US"/>
        </a:p>
      </dgm:t>
    </dgm:pt>
    <dgm:pt modelId="{87266468-DA78-CD42-8043-8B3AD78CF779}">
      <dgm:prSet/>
      <dgm:spPr/>
      <dgm:t>
        <a:bodyPr/>
        <a:lstStyle/>
        <a:p>
          <a:r>
            <a:rPr lang="en-US"/>
            <a:t>Profiles RNS</a:t>
          </a:r>
        </a:p>
      </dgm:t>
    </dgm:pt>
    <dgm:pt modelId="{2F26E354-04CF-A14F-86E9-62931FDC9E96}" type="parTrans" cxnId="{1808340C-824A-324D-834E-22879CD2888E}">
      <dgm:prSet/>
      <dgm:spPr/>
      <dgm:t>
        <a:bodyPr/>
        <a:lstStyle/>
        <a:p>
          <a:endParaRPr lang="en-US"/>
        </a:p>
      </dgm:t>
    </dgm:pt>
    <dgm:pt modelId="{6B681A15-6E72-1B49-BF46-4F5100413F20}" type="sibTrans" cxnId="{1808340C-824A-324D-834E-22879CD2888E}">
      <dgm:prSet/>
      <dgm:spPr/>
      <dgm:t>
        <a:bodyPr/>
        <a:lstStyle/>
        <a:p>
          <a:endParaRPr lang="en-US"/>
        </a:p>
      </dgm:t>
    </dgm:pt>
    <dgm:pt modelId="{05AD3F0B-8F63-D24F-8FF3-FF21C9984A11}">
      <dgm:prSet/>
      <dgm:spPr/>
      <dgm:t>
        <a:bodyPr/>
        <a:lstStyle/>
        <a:p>
          <a:r>
            <a:rPr lang="en-US" dirty="0"/>
            <a:t>1,000+ public profiles of biomedical researchers</a:t>
          </a:r>
        </a:p>
      </dgm:t>
    </dgm:pt>
    <dgm:pt modelId="{FC556C38-5013-5840-8048-E725968553BA}" type="parTrans" cxnId="{47DF846B-50D4-884F-BD82-CFC399CA2D25}">
      <dgm:prSet/>
      <dgm:spPr/>
      <dgm:t>
        <a:bodyPr/>
        <a:lstStyle/>
        <a:p>
          <a:endParaRPr lang="en-US"/>
        </a:p>
      </dgm:t>
    </dgm:pt>
    <dgm:pt modelId="{F2C8525C-C6C6-064D-9179-DF8CB2FD6793}" type="sibTrans" cxnId="{47DF846B-50D4-884F-BD82-CFC399CA2D25}">
      <dgm:prSet/>
      <dgm:spPr/>
      <dgm:t>
        <a:bodyPr/>
        <a:lstStyle/>
        <a:p>
          <a:endParaRPr lang="en-US"/>
        </a:p>
      </dgm:t>
    </dgm:pt>
    <dgm:pt modelId="{37818554-3EF9-734C-B0A0-C36B48C52050}">
      <dgm:prSet/>
      <dgm:spPr/>
      <dgm:t>
        <a:bodyPr/>
        <a:lstStyle/>
        <a:p>
          <a:r>
            <a:rPr lang="en-US" dirty="0"/>
            <a:t>Interfolio systems for tenure/promotion &amp; annual reviews</a:t>
          </a:r>
        </a:p>
      </dgm:t>
    </dgm:pt>
    <dgm:pt modelId="{7315D706-FC5B-0C4A-8422-08E7146E20B0}" type="parTrans" cxnId="{B672256C-5983-A14C-A9D8-2249215F412B}">
      <dgm:prSet/>
      <dgm:spPr/>
      <dgm:t>
        <a:bodyPr/>
        <a:lstStyle/>
        <a:p>
          <a:endParaRPr lang="en-US"/>
        </a:p>
      </dgm:t>
    </dgm:pt>
    <dgm:pt modelId="{8030050F-928F-C248-996F-AF0FD323BF6F}" type="sibTrans" cxnId="{B672256C-5983-A14C-A9D8-2249215F412B}">
      <dgm:prSet/>
      <dgm:spPr/>
      <dgm:t>
        <a:bodyPr/>
        <a:lstStyle/>
        <a:p>
          <a:endParaRPr lang="en-US"/>
        </a:p>
      </dgm:t>
    </dgm:pt>
    <dgm:pt modelId="{D1D505C2-59BC-E646-8A62-A4170450A8EB}">
      <dgm:prSet/>
      <dgm:spPr/>
      <dgm:t>
        <a:bodyPr/>
        <a:lstStyle/>
        <a:p>
          <a:r>
            <a:rPr lang="en-US" dirty="0"/>
            <a:t>Managed by California Digital Library</a:t>
          </a:r>
        </a:p>
      </dgm:t>
    </dgm:pt>
    <dgm:pt modelId="{DDA8D439-2137-A945-A6C1-D5CECEBF77FC}" type="parTrans" cxnId="{595CCB0F-EEEB-A046-BD2E-8D3970CF1B0A}">
      <dgm:prSet/>
      <dgm:spPr/>
      <dgm:t>
        <a:bodyPr/>
        <a:lstStyle/>
        <a:p>
          <a:endParaRPr lang="en-US"/>
        </a:p>
      </dgm:t>
    </dgm:pt>
    <dgm:pt modelId="{6AFCD17F-AE95-0348-BF2E-A0B369035D3D}" type="sibTrans" cxnId="{595CCB0F-EEEB-A046-BD2E-8D3970CF1B0A}">
      <dgm:prSet/>
      <dgm:spPr/>
      <dgm:t>
        <a:bodyPr/>
        <a:lstStyle/>
        <a:p>
          <a:endParaRPr lang="en-US"/>
        </a:p>
      </dgm:t>
    </dgm:pt>
    <dgm:pt modelId="{17624F6D-C98B-BA46-9255-4EDBD0752808}">
      <dgm:prSet/>
      <dgm:spPr/>
      <dgm:t>
        <a:bodyPr/>
        <a:lstStyle/>
        <a:p>
          <a:r>
            <a:rPr lang="en-US" dirty="0"/>
            <a:t>Managed by UCLA personnel office</a:t>
          </a:r>
        </a:p>
      </dgm:t>
    </dgm:pt>
    <dgm:pt modelId="{76A99B9D-0AD9-3D41-9307-FDBBDD5DCD16}" type="parTrans" cxnId="{CB36BA59-8460-0446-AC18-86FF2A6C063D}">
      <dgm:prSet/>
      <dgm:spPr/>
      <dgm:t>
        <a:bodyPr/>
        <a:lstStyle/>
        <a:p>
          <a:endParaRPr lang="en-US"/>
        </a:p>
      </dgm:t>
    </dgm:pt>
    <dgm:pt modelId="{0245E5FA-C377-FE4F-8FF7-ABD5C952D061}" type="sibTrans" cxnId="{CB36BA59-8460-0446-AC18-86FF2A6C063D}">
      <dgm:prSet/>
      <dgm:spPr/>
      <dgm:t>
        <a:bodyPr/>
        <a:lstStyle/>
        <a:p>
          <a:endParaRPr lang="en-US"/>
        </a:p>
      </dgm:t>
    </dgm:pt>
    <dgm:pt modelId="{51F41D4D-09FF-844A-9211-FF5A1E8F7356}">
      <dgm:prSet/>
      <dgm:spPr/>
      <dgm:t>
        <a:bodyPr/>
        <a:lstStyle/>
        <a:p>
          <a:r>
            <a:rPr lang="en-US" dirty="0"/>
            <a:t>Managed by Clinical &amp; Translational Science Institutes at UCLA and UCSF</a:t>
          </a:r>
        </a:p>
      </dgm:t>
    </dgm:pt>
    <dgm:pt modelId="{59DC338B-9C7B-B545-8438-0DF8B0927FB9}" type="parTrans" cxnId="{7A85BB80-7742-1241-9365-0AAC2C3580D8}">
      <dgm:prSet/>
      <dgm:spPr/>
      <dgm:t>
        <a:bodyPr/>
        <a:lstStyle/>
        <a:p>
          <a:endParaRPr lang="en-US"/>
        </a:p>
      </dgm:t>
    </dgm:pt>
    <dgm:pt modelId="{485E0E1C-34B7-AD4B-A2A8-86344AB837B8}" type="sibTrans" cxnId="{7A85BB80-7742-1241-9365-0AAC2C3580D8}">
      <dgm:prSet/>
      <dgm:spPr/>
      <dgm:t>
        <a:bodyPr/>
        <a:lstStyle/>
        <a:p>
          <a:endParaRPr lang="en-US"/>
        </a:p>
      </dgm:t>
    </dgm:pt>
    <dgm:pt modelId="{6152E2F9-F75C-D545-AA91-EE180B9C777D}" type="pres">
      <dgm:prSet presAssocID="{4AB90A7A-2AF8-364D-9F0B-1EA722D5EC01}" presName="Name0" presStyleCnt="0">
        <dgm:presLayoutVars>
          <dgm:dir/>
          <dgm:animLvl val="lvl"/>
          <dgm:resizeHandles val="exact"/>
        </dgm:presLayoutVars>
      </dgm:prSet>
      <dgm:spPr/>
    </dgm:pt>
    <dgm:pt modelId="{A1A6BFD7-08C6-2846-A060-360D884778D7}" type="pres">
      <dgm:prSet presAssocID="{7F8EF914-D291-3549-B6AA-3DF1C2264F95}" presName="composite" presStyleCnt="0"/>
      <dgm:spPr/>
    </dgm:pt>
    <dgm:pt modelId="{52AD4E35-34A8-344A-9C80-454D36D38FA6}" type="pres">
      <dgm:prSet presAssocID="{7F8EF914-D291-3549-B6AA-3DF1C2264F95}" presName="parTx" presStyleLbl="alignNode1" presStyleIdx="0" presStyleCnt="3">
        <dgm:presLayoutVars>
          <dgm:chMax val="0"/>
          <dgm:chPref val="0"/>
          <dgm:bulletEnabled val="1"/>
        </dgm:presLayoutVars>
      </dgm:prSet>
      <dgm:spPr/>
    </dgm:pt>
    <dgm:pt modelId="{D603F756-9D90-734D-AF97-20CCD37477DA}" type="pres">
      <dgm:prSet presAssocID="{7F8EF914-D291-3549-B6AA-3DF1C2264F95}" presName="desTx" presStyleLbl="alignAccFollowNode1" presStyleIdx="0" presStyleCnt="3">
        <dgm:presLayoutVars>
          <dgm:bulletEnabled val="1"/>
        </dgm:presLayoutVars>
      </dgm:prSet>
      <dgm:spPr/>
    </dgm:pt>
    <dgm:pt modelId="{C00E9CDD-B403-CA48-A6D1-9CF3C71F93E6}" type="pres">
      <dgm:prSet presAssocID="{26C9CC55-52D7-FC4A-9580-F809E9C77058}" presName="space" presStyleCnt="0"/>
      <dgm:spPr/>
    </dgm:pt>
    <dgm:pt modelId="{89B7F09E-9B44-D945-BA47-E0F43A27EE4D}" type="pres">
      <dgm:prSet presAssocID="{0D075B74-6F2B-1846-A6D9-BDF158C1EC7F}" presName="composite" presStyleCnt="0"/>
      <dgm:spPr/>
    </dgm:pt>
    <dgm:pt modelId="{7BCC2F26-5B3C-2040-87C5-AA985C21770B}" type="pres">
      <dgm:prSet presAssocID="{0D075B74-6F2B-1846-A6D9-BDF158C1EC7F}" presName="parTx" presStyleLbl="alignNode1" presStyleIdx="1" presStyleCnt="3">
        <dgm:presLayoutVars>
          <dgm:chMax val="0"/>
          <dgm:chPref val="0"/>
          <dgm:bulletEnabled val="1"/>
        </dgm:presLayoutVars>
      </dgm:prSet>
      <dgm:spPr/>
    </dgm:pt>
    <dgm:pt modelId="{7E1EC569-6AEA-8B41-B03A-ACC875497A61}" type="pres">
      <dgm:prSet presAssocID="{0D075B74-6F2B-1846-A6D9-BDF158C1EC7F}" presName="desTx" presStyleLbl="alignAccFollowNode1" presStyleIdx="1" presStyleCnt="3">
        <dgm:presLayoutVars>
          <dgm:bulletEnabled val="1"/>
        </dgm:presLayoutVars>
      </dgm:prSet>
      <dgm:spPr/>
    </dgm:pt>
    <dgm:pt modelId="{5809DAEA-8D8C-0E43-AD11-8EB51ECDEB59}" type="pres">
      <dgm:prSet presAssocID="{2DCF4876-21FB-5D4E-9779-6B3FA3CAA7BA}" presName="space" presStyleCnt="0"/>
      <dgm:spPr/>
    </dgm:pt>
    <dgm:pt modelId="{4A4273ED-ECB6-E949-9B08-A4DE14F743BD}" type="pres">
      <dgm:prSet presAssocID="{F564C0A6-DA54-B648-A1E2-17B67DA087A7}" presName="composite" presStyleCnt="0"/>
      <dgm:spPr/>
    </dgm:pt>
    <dgm:pt modelId="{FBBCB53F-2729-6C4C-8B49-1E09343929CD}" type="pres">
      <dgm:prSet presAssocID="{F564C0A6-DA54-B648-A1E2-17B67DA087A7}" presName="parTx" presStyleLbl="alignNode1" presStyleIdx="2" presStyleCnt="3">
        <dgm:presLayoutVars>
          <dgm:chMax val="0"/>
          <dgm:chPref val="0"/>
          <dgm:bulletEnabled val="1"/>
        </dgm:presLayoutVars>
      </dgm:prSet>
      <dgm:spPr/>
    </dgm:pt>
    <dgm:pt modelId="{BD31F854-D4B3-144C-9B09-06B797AC5D81}" type="pres">
      <dgm:prSet presAssocID="{F564C0A6-DA54-B648-A1E2-17B67DA087A7}" presName="desTx" presStyleLbl="alignAccFollowNode1" presStyleIdx="2" presStyleCnt="3">
        <dgm:presLayoutVars>
          <dgm:bulletEnabled val="1"/>
        </dgm:presLayoutVars>
      </dgm:prSet>
      <dgm:spPr/>
    </dgm:pt>
  </dgm:ptLst>
  <dgm:cxnLst>
    <dgm:cxn modelId="{1808340C-824A-324D-834E-22879CD2888E}" srcId="{F564C0A6-DA54-B648-A1E2-17B67DA087A7}" destId="{87266468-DA78-CD42-8043-8B3AD78CF779}" srcOrd="0" destOrd="0" parTransId="{2F26E354-04CF-A14F-86E9-62931FDC9E96}" sibTransId="{6B681A15-6E72-1B49-BF46-4F5100413F20}"/>
    <dgm:cxn modelId="{595CCB0F-EEEB-A046-BD2E-8D3970CF1B0A}" srcId="{0D075B74-6F2B-1846-A6D9-BDF158C1EC7F}" destId="{D1D505C2-59BC-E646-8A62-A4170450A8EB}" srcOrd="2" destOrd="0" parTransId="{DDA8D439-2137-A945-A6C1-D5CECEBF77FC}" sibTransId="{6AFCD17F-AE95-0348-BF2E-A0B369035D3D}"/>
    <dgm:cxn modelId="{24CFAC23-4145-1542-8B7D-82C722DCD5EF}" type="presOf" srcId="{6FA7B06F-41EE-614B-852E-E08EC3BB4B69}" destId="{7E1EC569-6AEA-8B41-B03A-ACC875497A61}" srcOrd="0" destOrd="1" presId="urn:microsoft.com/office/officeart/2005/8/layout/hList1"/>
    <dgm:cxn modelId="{3BD92827-1E6D-CB42-A987-5C8F829B8753}" type="presOf" srcId="{F8092909-D155-EF48-AEE1-921B14F04DB1}" destId="{7E1EC569-6AEA-8B41-B03A-ACC875497A61}" srcOrd="0" destOrd="0" presId="urn:microsoft.com/office/officeart/2005/8/layout/hList1"/>
    <dgm:cxn modelId="{1237412B-5764-EA48-A38B-9FAFD4108E9F}" srcId="{4AB90A7A-2AF8-364D-9F0B-1EA722D5EC01}" destId="{F564C0A6-DA54-B648-A1E2-17B67DA087A7}" srcOrd="2" destOrd="0" parTransId="{FEB93CDA-FC00-B44A-B2D9-0F23EFC18CE7}" sibTransId="{5DF1E853-90FC-6941-AB0E-9631FE3CD952}"/>
    <dgm:cxn modelId="{7BD8B766-76A6-9643-9EB5-FF781B354B03}" srcId="{4AB90A7A-2AF8-364D-9F0B-1EA722D5EC01}" destId="{0D075B74-6F2B-1846-A6D9-BDF158C1EC7F}" srcOrd="1" destOrd="0" parTransId="{C7F3D884-362C-1E44-AE31-040C2FA36077}" sibTransId="{2DCF4876-21FB-5D4E-9779-6B3FA3CAA7BA}"/>
    <dgm:cxn modelId="{47DF846B-50D4-884F-BD82-CFC399CA2D25}" srcId="{F564C0A6-DA54-B648-A1E2-17B67DA087A7}" destId="{05AD3F0B-8F63-D24F-8FF3-FF21C9984A11}" srcOrd="1" destOrd="0" parTransId="{FC556C38-5013-5840-8048-E725968553BA}" sibTransId="{F2C8525C-C6C6-064D-9179-DF8CB2FD6793}"/>
    <dgm:cxn modelId="{B672256C-5983-A14C-A9D8-2249215F412B}" srcId="{75F22EAE-26C3-9348-8BB8-3AEE80819C21}" destId="{37818554-3EF9-734C-B0A0-C36B48C52050}" srcOrd="0" destOrd="0" parTransId="{7315D706-FC5B-0C4A-8422-08E7146E20B0}" sibTransId="{8030050F-928F-C248-996F-AF0FD323BF6F}"/>
    <dgm:cxn modelId="{E84F5D6E-BC0E-F14B-902D-95F2B78BF492}" srcId="{0D075B74-6F2B-1846-A6D9-BDF158C1EC7F}" destId="{F8092909-D155-EF48-AEE1-921B14F04DB1}" srcOrd="0" destOrd="0" parTransId="{107B7CD4-1DDA-0340-A709-B06E4251D817}" sibTransId="{054BBFFB-C3DF-654D-BF07-0B8CB27E3D4E}"/>
    <dgm:cxn modelId="{CB36BA59-8460-0446-AC18-86FF2A6C063D}" srcId="{7F8EF914-D291-3549-B6AA-3DF1C2264F95}" destId="{17624F6D-C98B-BA46-9255-4EDBD0752808}" srcOrd="1" destOrd="0" parTransId="{76A99B9D-0AD9-3D41-9307-FDBBDD5DCD16}" sibTransId="{0245E5FA-C377-FE4F-8FF7-ABD5C952D061}"/>
    <dgm:cxn modelId="{6377CB7E-2616-134F-BFF2-702F74A96ECB}" type="presOf" srcId="{87266468-DA78-CD42-8043-8B3AD78CF779}" destId="{BD31F854-D4B3-144C-9B09-06B797AC5D81}" srcOrd="0" destOrd="0" presId="urn:microsoft.com/office/officeart/2005/8/layout/hList1"/>
    <dgm:cxn modelId="{7A85BB80-7742-1241-9365-0AAC2C3580D8}" srcId="{F564C0A6-DA54-B648-A1E2-17B67DA087A7}" destId="{51F41D4D-09FF-844A-9211-FF5A1E8F7356}" srcOrd="2" destOrd="0" parTransId="{59DC338B-9C7B-B545-8438-0DF8B0927FB9}" sibTransId="{485E0E1C-34B7-AD4B-A2A8-86344AB837B8}"/>
    <dgm:cxn modelId="{DD6B6785-18BE-4F4C-92DB-CB8835955969}" type="presOf" srcId="{F564C0A6-DA54-B648-A1E2-17B67DA087A7}" destId="{FBBCB53F-2729-6C4C-8B49-1E09343929CD}" srcOrd="0" destOrd="0" presId="urn:microsoft.com/office/officeart/2005/8/layout/hList1"/>
    <dgm:cxn modelId="{F5779F96-CA25-C645-9E28-9BC10A6ED957}" srcId="{4AB90A7A-2AF8-364D-9F0B-1EA722D5EC01}" destId="{7F8EF914-D291-3549-B6AA-3DF1C2264F95}" srcOrd="0" destOrd="0" parTransId="{2D51D61A-3AB3-5940-9F8F-2401A64CACE5}" sibTransId="{26C9CC55-52D7-FC4A-9580-F809E9C77058}"/>
    <dgm:cxn modelId="{EC972D9D-E95D-5244-A24E-8852966BD5A2}" type="presOf" srcId="{4AB90A7A-2AF8-364D-9F0B-1EA722D5EC01}" destId="{6152E2F9-F75C-D545-AA91-EE180B9C777D}" srcOrd="0" destOrd="0" presId="urn:microsoft.com/office/officeart/2005/8/layout/hList1"/>
    <dgm:cxn modelId="{9DFBBBA2-913B-D04F-BDB9-27C35432C79A}" srcId="{7F8EF914-D291-3549-B6AA-3DF1C2264F95}" destId="{75F22EAE-26C3-9348-8BB8-3AEE80819C21}" srcOrd="0" destOrd="0" parTransId="{526C2DF0-61AE-AC49-B9EC-7D82146FCDA3}" sibTransId="{6639A338-DCFB-3A4D-868B-0BED3052934E}"/>
    <dgm:cxn modelId="{4ED195A4-5383-8140-B8C6-F2E4811B68F6}" type="presOf" srcId="{37818554-3EF9-734C-B0A0-C36B48C52050}" destId="{D603F756-9D90-734D-AF97-20CCD37477DA}" srcOrd="0" destOrd="1" presId="urn:microsoft.com/office/officeart/2005/8/layout/hList1"/>
    <dgm:cxn modelId="{E8F81AA5-BBF1-6340-A52B-C308C0B41CE2}" type="presOf" srcId="{0D075B74-6F2B-1846-A6D9-BDF158C1EC7F}" destId="{7BCC2F26-5B3C-2040-87C5-AA985C21770B}" srcOrd="0" destOrd="0" presId="urn:microsoft.com/office/officeart/2005/8/layout/hList1"/>
    <dgm:cxn modelId="{DC7994A7-DE69-1D4C-8733-0580B6695914}" type="presOf" srcId="{75F22EAE-26C3-9348-8BB8-3AEE80819C21}" destId="{D603F756-9D90-734D-AF97-20CCD37477DA}" srcOrd="0" destOrd="0" presId="urn:microsoft.com/office/officeart/2005/8/layout/hList1"/>
    <dgm:cxn modelId="{28737CAB-4222-7042-979B-2EC486844F5C}" type="presOf" srcId="{51F41D4D-09FF-844A-9211-FF5A1E8F7356}" destId="{BD31F854-D4B3-144C-9B09-06B797AC5D81}" srcOrd="0" destOrd="2" presId="urn:microsoft.com/office/officeart/2005/8/layout/hList1"/>
    <dgm:cxn modelId="{85D58FAF-A726-6C4C-8F58-90D2B1B50D08}" srcId="{0D075B74-6F2B-1846-A6D9-BDF158C1EC7F}" destId="{6FA7B06F-41EE-614B-852E-E08EC3BB4B69}" srcOrd="1" destOrd="0" parTransId="{24B0A0D5-DB95-164C-AF13-4B3184A855F5}" sibTransId="{BE8F283C-55B0-5841-A379-C02EA6CCEE64}"/>
    <dgm:cxn modelId="{27F4DBC0-7004-2843-964F-DE11F59CAF33}" type="presOf" srcId="{05AD3F0B-8F63-D24F-8FF3-FF21C9984A11}" destId="{BD31F854-D4B3-144C-9B09-06B797AC5D81}" srcOrd="0" destOrd="1" presId="urn:microsoft.com/office/officeart/2005/8/layout/hList1"/>
    <dgm:cxn modelId="{24998AD9-1E4E-D449-9BD3-615BBEE1D778}" type="presOf" srcId="{17624F6D-C98B-BA46-9255-4EDBD0752808}" destId="{D603F756-9D90-734D-AF97-20CCD37477DA}" srcOrd="0" destOrd="2" presId="urn:microsoft.com/office/officeart/2005/8/layout/hList1"/>
    <dgm:cxn modelId="{E6AC71E8-BF1A-8A4F-A949-9A2A5C07D53F}" type="presOf" srcId="{D1D505C2-59BC-E646-8A62-A4170450A8EB}" destId="{7E1EC569-6AEA-8B41-B03A-ACC875497A61}" srcOrd="0" destOrd="2" presId="urn:microsoft.com/office/officeart/2005/8/layout/hList1"/>
    <dgm:cxn modelId="{939786FE-BCC8-D54C-8B6C-039B0CD3935F}" type="presOf" srcId="{7F8EF914-D291-3549-B6AA-3DF1C2264F95}" destId="{52AD4E35-34A8-344A-9C80-454D36D38FA6}" srcOrd="0" destOrd="0" presId="urn:microsoft.com/office/officeart/2005/8/layout/hList1"/>
    <dgm:cxn modelId="{E194E122-12F5-9540-8E93-05EBC9808614}" type="presParOf" srcId="{6152E2F9-F75C-D545-AA91-EE180B9C777D}" destId="{A1A6BFD7-08C6-2846-A060-360D884778D7}" srcOrd="0" destOrd="0" presId="urn:microsoft.com/office/officeart/2005/8/layout/hList1"/>
    <dgm:cxn modelId="{53382E0A-10E0-F345-B1E1-314369C0602F}" type="presParOf" srcId="{A1A6BFD7-08C6-2846-A060-360D884778D7}" destId="{52AD4E35-34A8-344A-9C80-454D36D38FA6}" srcOrd="0" destOrd="0" presId="urn:microsoft.com/office/officeart/2005/8/layout/hList1"/>
    <dgm:cxn modelId="{C0FC2D70-5FC0-B64B-8597-7DD453B4218D}" type="presParOf" srcId="{A1A6BFD7-08C6-2846-A060-360D884778D7}" destId="{D603F756-9D90-734D-AF97-20CCD37477DA}" srcOrd="1" destOrd="0" presId="urn:microsoft.com/office/officeart/2005/8/layout/hList1"/>
    <dgm:cxn modelId="{6980CE93-3777-E84F-B1B5-15AD3E21B840}" type="presParOf" srcId="{6152E2F9-F75C-D545-AA91-EE180B9C777D}" destId="{C00E9CDD-B403-CA48-A6D1-9CF3C71F93E6}" srcOrd="1" destOrd="0" presId="urn:microsoft.com/office/officeart/2005/8/layout/hList1"/>
    <dgm:cxn modelId="{F540B626-A063-6547-87C4-CFBE91A9F511}" type="presParOf" srcId="{6152E2F9-F75C-D545-AA91-EE180B9C777D}" destId="{89B7F09E-9B44-D945-BA47-E0F43A27EE4D}" srcOrd="2" destOrd="0" presId="urn:microsoft.com/office/officeart/2005/8/layout/hList1"/>
    <dgm:cxn modelId="{808BA53F-6BA9-6049-AB79-92CD820A50C8}" type="presParOf" srcId="{89B7F09E-9B44-D945-BA47-E0F43A27EE4D}" destId="{7BCC2F26-5B3C-2040-87C5-AA985C21770B}" srcOrd="0" destOrd="0" presId="urn:microsoft.com/office/officeart/2005/8/layout/hList1"/>
    <dgm:cxn modelId="{B49633F9-1B40-9442-9138-36C6156025AF}" type="presParOf" srcId="{89B7F09E-9B44-D945-BA47-E0F43A27EE4D}" destId="{7E1EC569-6AEA-8B41-B03A-ACC875497A61}" srcOrd="1" destOrd="0" presId="urn:microsoft.com/office/officeart/2005/8/layout/hList1"/>
    <dgm:cxn modelId="{4BE36A74-6A9B-C343-9C0A-FDC4B807F3D4}" type="presParOf" srcId="{6152E2F9-F75C-D545-AA91-EE180B9C777D}" destId="{5809DAEA-8D8C-0E43-AD11-8EB51ECDEB59}" srcOrd="3" destOrd="0" presId="urn:microsoft.com/office/officeart/2005/8/layout/hList1"/>
    <dgm:cxn modelId="{9ABEEA16-43A8-5043-9C6A-8D854B1D68CF}" type="presParOf" srcId="{6152E2F9-F75C-D545-AA91-EE180B9C777D}" destId="{4A4273ED-ECB6-E949-9B08-A4DE14F743BD}" srcOrd="4" destOrd="0" presId="urn:microsoft.com/office/officeart/2005/8/layout/hList1"/>
    <dgm:cxn modelId="{F2C17353-AC33-2048-BA0C-371DC3CA2117}" type="presParOf" srcId="{4A4273ED-ECB6-E949-9B08-A4DE14F743BD}" destId="{FBBCB53F-2729-6C4C-8B49-1E09343929CD}" srcOrd="0" destOrd="0" presId="urn:microsoft.com/office/officeart/2005/8/layout/hList1"/>
    <dgm:cxn modelId="{6F19EFA8-5106-F347-86C6-51F594DC7649}" type="presParOf" srcId="{4A4273ED-ECB6-E949-9B08-A4DE14F743BD}" destId="{BD31F854-D4B3-144C-9B09-06B797AC5D8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06E336-C327-4949-B02E-30FD92348B73}" type="doc">
      <dgm:prSet loTypeId="urn:microsoft.com/office/officeart/2005/8/layout/hProcess9" loCatId="list" qsTypeId="urn:microsoft.com/office/officeart/2005/8/quickstyle/simple1" qsCatId="simple" csTypeId="urn:microsoft.com/office/officeart/2005/8/colors/colorful1" csCatId="colorful" phldr="1"/>
      <dgm:spPr/>
      <dgm:t>
        <a:bodyPr/>
        <a:lstStyle/>
        <a:p>
          <a:endParaRPr lang="en-US"/>
        </a:p>
      </dgm:t>
    </dgm:pt>
    <dgm:pt modelId="{FD653052-0E5D-6E4B-A5DA-CE1C0510E0A0}">
      <dgm:prSet/>
      <dgm:spPr/>
      <dgm:t>
        <a:bodyPr/>
        <a:lstStyle/>
        <a:p>
          <a:r>
            <a:rPr lang="en-US" b="0" i="0" dirty="0"/>
            <a:t>Move beyond the use case</a:t>
          </a:r>
        </a:p>
      </dgm:t>
    </dgm:pt>
    <dgm:pt modelId="{CE346E0F-282E-8743-84DE-8B0558A8A7E0}" type="parTrans" cxnId="{6B332605-6CBD-034A-A94E-D92476C0E51D}">
      <dgm:prSet/>
      <dgm:spPr/>
      <dgm:t>
        <a:bodyPr/>
        <a:lstStyle/>
        <a:p>
          <a:endParaRPr lang="en-US"/>
        </a:p>
      </dgm:t>
    </dgm:pt>
    <dgm:pt modelId="{B5532DAE-84A7-1E4A-B0F5-AF198CF64BD0}" type="sibTrans" cxnId="{6B332605-6CBD-034A-A94E-D92476C0E51D}">
      <dgm:prSet/>
      <dgm:spPr/>
      <dgm:t>
        <a:bodyPr/>
        <a:lstStyle/>
        <a:p>
          <a:endParaRPr lang="en-US"/>
        </a:p>
      </dgm:t>
    </dgm:pt>
    <dgm:pt modelId="{B40DA5C4-DD2D-EA41-B134-BFDB4D31CEED}">
      <dgm:prSet/>
      <dgm:spPr/>
      <dgm:t>
        <a:bodyPr/>
        <a:lstStyle/>
        <a:p>
          <a:r>
            <a:rPr lang="en-US" dirty="0"/>
            <a:t>Recognize RIM Systems as a single, umbrella product category </a:t>
          </a:r>
        </a:p>
      </dgm:t>
    </dgm:pt>
    <dgm:pt modelId="{136A89A7-EEF1-AF4F-BCCB-87716AD12F2E}" type="parTrans" cxnId="{655A6A0F-63C0-EF4D-8FB1-98F6D70E9DD4}">
      <dgm:prSet/>
      <dgm:spPr/>
      <dgm:t>
        <a:bodyPr/>
        <a:lstStyle/>
        <a:p>
          <a:endParaRPr lang="en-US"/>
        </a:p>
      </dgm:t>
    </dgm:pt>
    <dgm:pt modelId="{0B64CE43-4BE0-8B44-B4ED-B7B2DD25E7E8}" type="sibTrans" cxnId="{655A6A0F-63C0-EF4D-8FB1-98F6D70E9DD4}">
      <dgm:prSet/>
      <dgm:spPr/>
      <dgm:t>
        <a:bodyPr/>
        <a:lstStyle/>
        <a:p>
          <a:endParaRPr lang="en-US"/>
        </a:p>
      </dgm:t>
    </dgm:pt>
    <dgm:pt modelId="{6CECA83E-6F4F-0047-A5CF-AD2C2F9CAF7C}" type="pres">
      <dgm:prSet presAssocID="{5D06E336-C327-4949-B02E-30FD92348B73}" presName="CompostProcess" presStyleCnt="0">
        <dgm:presLayoutVars>
          <dgm:dir/>
          <dgm:resizeHandles val="exact"/>
        </dgm:presLayoutVars>
      </dgm:prSet>
      <dgm:spPr/>
    </dgm:pt>
    <dgm:pt modelId="{3007536A-6F2F-3143-8D20-AB88DE7F12FC}" type="pres">
      <dgm:prSet presAssocID="{5D06E336-C327-4949-B02E-30FD92348B73}" presName="arrow" presStyleLbl="bgShp" presStyleIdx="0" presStyleCnt="1"/>
      <dgm:spPr/>
    </dgm:pt>
    <dgm:pt modelId="{519479D1-92FE-344E-8FCC-43390A8FE77F}" type="pres">
      <dgm:prSet presAssocID="{5D06E336-C327-4949-B02E-30FD92348B73}" presName="linearProcess" presStyleCnt="0"/>
      <dgm:spPr/>
    </dgm:pt>
    <dgm:pt modelId="{3A1E9ABB-D975-2E45-B2CF-2CA7D6DB7CEE}" type="pres">
      <dgm:prSet presAssocID="{FD653052-0E5D-6E4B-A5DA-CE1C0510E0A0}" presName="textNode" presStyleLbl="node1" presStyleIdx="0" presStyleCnt="2">
        <dgm:presLayoutVars>
          <dgm:bulletEnabled val="1"/>
        </dgm:presLayoutVars>
      </dgm:prSet>
      <dgm:spPr/>
    </dgm:pt>
    <dgm:pt modelId="{5B214F6B-B152-8448-8426-E4428D3EDF20}" type="pres">
      <dgm:prSet presAssocID="{B5532DAE-84A7-1E4A-B0F5-AF198CF64BD0}" presName="sibTrans" presStyleCnt="0"/>
      <dgm:spPr/>
    </dgm:pt>
    <dgm:pt modelId="{FA619C32-0270-2742-9FD9-1DE305D25982}" type="pres">
      <dgm:prSet presAssocID="{B40DA5C4-DD2D-EA41-B134-BFDB4D31CEED}" presName="textNode" presStyleLbl="node1" presStyleIdx="1" presStyleCnt="2">
        <dgm:presLayoutVars>
          <dgm:bulletEnabled val="1"/>
        </dgm:presLayoutVars>
      </dgm:prSet>
      <dgm:spPr/>
    </dgm:pt>
  </dgm:ptLst>
  <dgm:cxnLst>
    <dgm:cxn modelId="{0AAA4A01-E5B3-9248-BDFF-5C9A8C026E3D}" type="presOf" srcId="{B40DA5C4-DD2D-EA41-B134-BFDB4D31CEED}" destId="{FA619C32-0270-2742-9FD9-1DE305D25982}" srcOrd="0" destOrd="0" presId="urn:microsoft.com/office/officeart/2005/8/layout/hProcess9"/>
    <dgm:cxn modelId="{6B332605-6CBD-034A-A94E-D92476C0E51D}" srcId="{5D06E336-C327-4949-B02E-30FD92348B73}" destId="{FD653052-0E5D-6E4B-A5DA-CE1C0510E0A0}" srcOrd="0" destOrd="0" parTransId="{CE346E0F-282E-8743-84DE-8B0558A8A7E0}" sibTransId="{B5532DAE-84A7-1E4A-B0F5-AF198CF64BD0}"/>
    <dgm:cxn modelId="{655A6A0F-63C0-EF4D-8FB1-98F6D70E9DD4}" srcId="{5D06E336-C327-4949-B02E-30FD92348B73}" destId="{B40DA5C4-DD2D-EA41-B134-BFDB4D31CEED}" srcOrd="1" destOrd="0" parTransId="{136A89A7-EEF1-AF4F-BCCB-87716AD12F2E}" sibTransId="{0B64CE43-4BE0-8B44-B4ED-B7B2DD25E7E8}"/>
    <dgm:cxn modelId="{86D01519-3623-1A4D-8B6D-2098D0CFE884}" type="presOf" srcId="{5D06E336-C327-4949-B02E-30FD92348B73}" destId="{6CECA83E-6F4F-0047-A5CF-AD2C2F9CAF7C}" srcOrd="0" destOrd="0" presId="urn:microsoft.com/office/officeart/2005/8/layout/hProcess9"/>
    <dgm:cxn modelId="{32A9DFAD-BFFE-7249-9919-4A4FBF41143A}" type="presOf" srcId="{FD653052-0E5D-6E4B-A5DA-CE1C0510E0A0}" destId="{3A1E9ABB-D975-2E45-B2CF-2CA7D6DB7CEE}" srcOrd="0" destOrd="0" presId="urn:microsoft.com/office/officeart/2005/8/layout/hProcess9"/>
    <dgm:cxn modelId="{46043EC2-1B3C-7544-97F4-4439501CB782}" type="presParOf" srcId="{6CECA83E-6F4F-0047-A5CF-AD2C2F9CAF7C}" destId="{3007536A-6F2F-3143-8D20-AB88DE7F12FC}" srcOrd="0" destOrd="0" presId="urn:microsoft.com/office/officeart/2005/8/layout/hProcess9"/>
    <dgm:cxn modelId="{C73B2865-054E-F44B-9AA0-9597216E295A}" type="presParOf" srcId="{6CECA83E-6F4F-0047-A5CF-AD2C2F9CAF7C}" destId="{519479D1-92FE-344E-8FCC-43390A8FE77F}" srcOrd="1" destOrd="0" presId="urn:microsoft.com/office/officeart/2005/8/layout/hProcess9"/>
    <dgm:cxn modelId="{5401A8E0-E755-F749-AA3D-581F4DD118E0}" type="presParOf" srcId="{519479D1-92FE-344E-8FCC-43390A8FE77F}" destId="{3A1E9ABB-D975-2E45-B2CF-2CA7D6DB7CEE}" srcOrd="0" destOrd="0" presId="urn:microsoft.com/office/officeart/2005/8/layout/hProcess9"/>
    <dgm:cxn modelId="{610F0D7D-9BDD-4B46-872A-718C816C570A}" type="presParOf" srcId="{519479D1-92FE-344E-8FCC-43390A8FE77F}" destId="{5B214F6B-B152-8448-8426-E4428D3EDF20}" srcOrd="1" destOrd="0" presId="urn:microsoft.com/office/officeart/2005/8/layout/hProcess9"/>
    <dgm:cxn modelId="{86C34934-3A94-4243-9BA0-F46D34C713C9}" type="presParOf" srcId="{519479D1-92FE-344E-8FCC-43390A8FE77F}" destId="{FA619C32-0270-2742-9FD9-1DE305D25982}"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06E336-C327-4949-B02E-30FD92348B73}" type="doc">
      <dgm:prSet loTypeId="urn:microsoft.com/office/officeart/2005/8/layout/lProcess2" loCatId="list" qsTypeId="urn:microsoft.com/office/officeart/2005/8/quickstyle/simple1" qsCatId="simple" csTypeId="urn:microsoft.com/office/officeart/2005/8/colors/colorful3" csCatId="colorful" phldr="1"/>
      <dgm:spPr/>
      <dgm:t>
        <a:bodyPr/>
        <a:lstStyle/>
        <a:p>
          <a:endParaRPr lang="en-US"/>
        </a:p>
      </dgm:t>
    </dgm:pt>
    <dgm:pt modelId="{FD653052-0E5D-6E4B-A5DA-CE1C0510E0A0}">
      <dgm:prSet/>
      <dgm:spPr/>
      <dgm:t>
        <a:bodyPr/>
        <a:lstStyle/>
        <a:p>
          <a:r>
            <a:rPr lang="en-US" b="0" i="0" dirty="0"/>
            <a:t>Metadata quality matters</a:t>
          </a:r>
          <a:endParaRPr lang="en-US" dirty="0"/>
        </a:p>
      </dgm:t>
    </dgm:pt>
    <dgm:pt modelId="{CE346E0F-282E-8743-84DE-8B0558A8A7E0}" type="parTrans" cxnId="{6B332605-6CBD-034A-A94E-D92476C0E51D}">
      <dgm:prSet/>
      <dgm:spPr/>
      <dgm:t>
        <a:bodyPr/>
        <a:lstStyle/>
        <a:p>
          <a:endParaRPr lang="en-US"/>
        </a:p>
      </dgm:t>
    </dgm:pt>
    <dgm:pt modelId="{B5532DAE-84A7-1E4A-B0F5-AF198CF64BD0}" type="sibTrans" cxnId="{6B332605-6CBD-034A-A94E-D92476C0E51D}">
      <dgm:prSet/>
      <dgm:spPr/>
      <dgm:t>
        <a:bodyPr/>
        <a:lstStyle/>
        <a:p>
          <a:endParaRPr lang="en-US"/>
        </a:p>
      </dgm:t>
    </dgm:pt>
    <dgm:pt modelId="{0EF7271B-F5F2-6746-A5C7-112AF64C5FD6}">
      <dgm:prSet/>
      <dgm:spPr/>
      <dgm:t>
        <a:bodyPr/>
        <a:lstStyle/>
        <a:p>
          <a:r>
            <a:rPr lang="en-US" b="0" i="0" dirty="0"/>
            <a:t>Work across campus</a:t>
          </a:r>
          <a:endParaRPr lang="en-US" dirty="0"/>
        </a:p>
      </dgm:t>
    </dgm:pt>
    <dgm:pt modelId="{D4F385F3-5CE6-534C-BCD0-E0AA08629F22}" type="parTrans" cxnId="{D93F4553-7CCD-E744-BE37-4323E0105881}">
      <dgm:prSet/>
      <dgm:spPr/>
      <dgm:t>
        <a:bodyPr/>
        <a:lstStyle/>
        <a:p>
          <a:endParaRPr lang="en-US"/>
        </a:p>
      </dgm:t>
    </dgm:pt>
    <dgm:pt modelId="{E3896DB8-7FFA-EF4B-9A51-8D281F4C8CDB}" type="sibTrans" cxnId="{D93F4553-7CCD-E744-BE37-4323E0105881}">
      <dgm:prSet/>
      <dgm:spPr/>
      <dgm:t>
        <a:bodyPr/>
        <a:lstStyle/>
        <a:p>
          <a:endParaRPr lang="en-US"/>
        </a:p>
      </dgm:t>
    </dgm:pt>
    <dgm:pt modelId="{3897F293-2F53-6F45-962F-73D5E8B8E617}">
      <dgm:prSet/>
      <dgm:spPr/>
      <dgm:t>
        <a:bodyPr/>
        <a:lstStyle/>
        <a:p>
          <a:r>
            <a:rPr lang="en-US" b="0" i="0" dirty="0"/>
            <a:t>Institutional investment is crucial</a:t>
          </a:r>
          <a:endParaRPr lang="en-US" dirty="0"/>
        </a:p>
      </dgm:t>
    </dgm:pt>
    <dgm:pt modelId="{C009440E-9464-0C43-8966-FA909E79B1F5}" type="parTrans" cxnId="{CF875197-33D2-5248-9E48-1FE7B76D9D75}">
      <dgm:prSet/>
      <dgm:spPr/>
      <dgm:t>
        <a:bodyPr/>
        <a:lstStyle/>
        <a:p>
          <a:endParaRPr lang="en-US"/>
        </a:p>
      </dgm:t>
    </dgm:pt>
    <dgm:pt modelId="{11610BA1-C93E-5446-8997-AB3F09E66924}" type="sibTrans" cxnId="{CF875197-33D2-5248-9E48-1FE7B76D9D75}">
      <dgm:prSet/>
      <dgm:spPr/>
      <dgm:t>
        <a:bodyPr/>
        <a:lstStyle/>
        <a:p>
          <a:endParaRPr lang="en-US"/>
        </a:p>
      </dgm:t>
    </dgm:pt>
    <dgm:pt modelId="{CF557226-FCB0-A545-B86E-E59F38005DFB}">
      <dgm:prSet custT="1"/>
      <dgm:spPr/>
      <dgm:t>
        <a:bodyPr/>
        <a:lstStyle/>
        <a:p>
          <a:r>
            <a:rPr lang="en-US" sz="1400" b="0" i="0" dirty="0"/>
            <a:t>Don’t scrimp on dedicated staff</a:t>
          </a:r>
          <a:endParaRPr lang="en-US" sz="1400" dirty="0"/>
        </a:p>
      </dgm:t>
    </dgm:pt>
    <dgm:pt modelId="{2E2B6C3F-CEA6-9A48-AE48-20AB2986F002}" type="parTrans" cxnId="{1A686013-6ED7-7A45-BA36-4617E48B1F3D}">
      <dgm:prSet/>
      <dgm:spPr/>
      <dgm:t>
        <a:bodyPr/>
        <a:lstStyle/>
        <a:p>
          <a:endParaRPr lang="en-US"/>
        </a:p>
      </dgm:t>
    </dgm:pt>
    <dgm:pt modelId="{1926CC0D-052E-2349-AE9C-BA4829D459EC}" type="sibTrans" cxnId="{1A686013-6ED7-7A45-BA36-4617E48B1F3D}">
      <dgm:prSet/>
      <dgm:spPr/>
      <dgm:t>
        <a:bodyPr/>
        <a:lstStyle/>
        <a:p>
          <a:endParaRPr lang="en-US"/>
        </a:p>
      </dgm:t>
    </dgm:pt>
    <dgm:pt modelId="{5F70B401-A9D2-7E4B-9F7C-F323A39DBD13}">
      <dgm:prSet/>
      <dgm:spPr/>
      <dgm:t>
        <a:bodyPr/>
        <a:lstStyle/>
        <a:p>
          <a:r>
            <a:rPr lang="en-US" b="0" i="0" dirty="0"/>
            <a:t>Persistent Identifiers (PIDs) are essential</a:t>
          </a:r>
          <a:endParaRPr lang="en-US" dirty="0"/>
        </a:p>
      </dgm:t>
    </dgm:pt>
    <dgm:pt modelId="{63C5D854-B9A0-664A-A31E-3C56C45051F4}" type="parTrans" cxnId="{F5179A05-418C-054C-9F60-EBED1FF812A9}">
      <dgm:prSet/>
      <dgm:spPr/>
      <dgm:t>
        <a:bodyPr/>
        <a:lstStyle/>
        <a:p>
          <a:endParaRPr lang="en-US"/>
        </a:p>
      </dgm:t>
    </dgm:pt>
    <dgm:pt modelId="{BFAAF0A5-B5C2-9A4B-A3E0-867693B9E342}" type="sibTrans" cxnId="{F5179A05-418C-054C-9F60-EBED1FF812A9}">
      <dgm:prSet/>
      <dgm:spPr/>
      <dgm:t>
        <a:bodyPr/>
        <a:lstStyle/>
        <a:p>
          <a:endParaRPr lang="en-US"/>
        </a:p>
      </dgm:t>
    </dgm:pt>
    <dgm:pt modelId="{9C1A2A02-600C-B747-A06E-C86DDB200CBB}">
      <dgm:prSet custT="1"/>
      <dgm:spPr/>
      <dgm:t>
        <a:bodyPr/>
        <a:lstStyle/>
        <a:p>
          <a:r>
            <a:rPr lang="en-US" sz="1400" b="0" i="0" dirty="0"/>
            <a:t>DOIs, ORCIDs, RORs, RAIDs, etc.</a:t>
          </a:r>
          <a:endParaRPr lang="en-US" sz="1400" dirty="0"/>
        </a:p>
      </dgm:t>
    </dgm:pt>
    <dgm:pt modelId="{248BAB73-C14E-8D47-B08B-A29C339CDEF4}" type="parTrans" cxnId="{A508969F-06A6-6B47-831F-9D66AAA5D6D0}">
      <dgm:prSet/>
      <dgm:spPr/>
      <dgm:t>
        <a:bodyPr/>
        <a:lstStyle/>
        <a:p>
          <a:endParaRPr lang="en-US"/>
        </a:p>
      </dgm:t>
    </dgm:pt>
    <dgm:pt modelId="{D7736B29-CE51-C94B-8A1F-28E1BF047A83}" type="sibTrans" cxnId="{A508969F-06A6-6B47-831F-9D66AAA5D6D0}">
      <dgm:prSet/>
      <dgm:spPr/>
      <dgm:t>
        <a:bodyPr/>
        <a:lstStyle/>
        <a:p>
          <a:endParaRPr lang="en-US"/>
        </a:p>
      </dgm:t>
    </dgm:pt>
    <dgm:pt modelId="{349C58E3-51F0-234F-A0D1-AD8547C229D5}">
      <dgm:prSet custT="1"/>
      <dgm:spPr/>
      <dgm:t>
        <a:bodyPr/>
        <a:lstStyle/>
        <a:p>
          <a:r>
            <a:rPr lang="en-US" sz="1400" b="0" i="0" dirty="0"/>
            <a:t>Support a future of "enter once, reuse often"</a:t>
          </a:r>
          <a:endParaRPr lang="en-US" sz="1400" dirty="0"/>
        </a:p>
      </dgm:t>
    </dgm:pt>
    <dgm:pt modelId="{67EE2C0D-C5BA-874A-98B2-2D0F1FA8851C}" type="parTrans" cxnId="{B39F12FA-1057-DE4F-8F90-A5CBECEE9EA5}">
      <dgm:prSet/>
      <dgm:spPr/>
      <dgm:t>
        <a:bodyPr/>
        <a:lstStyle/>
        <a:p>
          <a:endParaRPr lang="en-US"/>
        </a:p>
      </dgm:t>
    </dgm:pt>
    <dgm:pt modelId="{3BBF1F11-BEE0-0746-9B53-BAEB9BBD45A4}" type="sibTrans" cxnId="{B39F12FA-1057-DE4F-8F90-A5CBECEE9EA5}">
      <dgm:prSet/>
      <dgm:spPr/>
      <dgm:t>
        <a:bodyPr/>
        <a:lstStyle/>
        <a:p>
          <a:endParaRPr lang="en-US"/>
        </a:p>
      </dgm:t>
    </dgm:pt>
    <dgm:pt modelId="{7D0829E5-CE45-4441-8EE9-F9D1A49AE9EF}">
      <dgm:prSet custT="1"/>
      <dgm:spPr/>
      <dgm:t>
        <a:bodyPr/>
        <a:lstStyle/>
        <a:p>
          <a:r>
            <a:rPr lang="en-US" sz="1400" dirty="0"/>
            <a:t>ETL processes are hard everywhere</a:t>
          </a:r>
        </a:p>
      </dgm:t>
    </dgm:pt>
    <dgm:pt modelId="{BDCE1B44-E1A9-EB42-BD97-F45EF392C1E6}" type="parTrans" cxnId="{1EC7A21A-4CDD-A84D-91D0-76CCD0A70966}">
      <dgm:prSet/>
      <dgm:spPr/>
      <dgm:t>
        <a:bodyPr/>
        <a:lstStyle/>
        <a:p>
          <a:endParaRPr lang="en-US"/>
        </a:p>
      </dgm:t>
    </dgm:pt>
    <dgm:pt modelId="{A12FCDD5-921A-EC49-8460-AF090A6F1C7A}" type="sibTrans" cxnId="{1EC7A21A-4CDD-A84D-91D0-76CCD0A70966}">
      <dgm:prSet/>
      <dgm:spPr/>
      <dgm:t>
        <a:bodyPr/>
        <a:lstStyle/>
        <a:p>
          <a:endParaRPr lang="en-US"/>
        </a:p>
      </dgm:t>
    </dgm:pt>
    <dgm:pt modelId="{10FB2048-358D-D442-A9BC-2B949D9B8FDC}">
      <dgm:prSet/>
      <dgm:spPr/>
      <dgm:t>
        <a:bodyPr/>
        <a:lstStyle/>
        <a:p>
          <a:pPr algn="ctr"/>
          <a:r>
            <a:rPr lang="en-US" dirty="0"/>
            <a:t>Array of skills needed</a:t>
          </a:r>
        </a:p>
      </dgm:t>
    </dgm:pt>
    <dgm:pt modelId="{1D51F873-B427-3643-98BB-797AA7E8FF7E}" type="parTrans" cxnId="{201EB1E3-1BE3-2844-8662-FF70D323CAE1}">
      <dgm:prSet/>
      <dgm:spPr/>
      <dgm:t>
        <a:bodyPr/>
        <a:lstStyle/>
        <a:p>
          <a:endParaRPr lang="en-US"/>
        </a:p>
      </dgm:t>
    </dgm:pt>
    <dgm:pt modelId="{38D8F458-60BF-ED4D-B5FA-B40FDC0283CE}" type="sibTrans" cxnId="{201EB1E3-1BE3-2844-8662-FF70D323CAE1}">
      <dgm:prSet/>
      <dgm:spPr/>
      <dgm:t>
        <a:bodyPr/>
        <a:lstStyle/>
        <a:p>
          <a:endParaRPr lang="en-US"/>
        </a:p>
      </dgm:t>
    </dgm:pt>
    <dgm:pt modelId="{85DEE55D-A4A4-8943-885C-FB9336942524}">
      <dgm:prSet/>
      <dgm:spPr/>
      <dgm:t>
        <a:bodyPr/>
        <a:lstStyle/>
        <a:p>
          <a:pPr algn="l"/>
          <a:r>
            <a:rPr lang="en-US" dirty="0"/>
            <a:t>Technical</a:t>
          </a:r>
        </a:p>
      </dgm:t>
    </dgm:pt>
    <dgm:pt modelId="{D29A63DA-0344-574C-8BBD-36163F005C6C}" type="parTrans" cxnId="{EE23A435-E18E-E741-83C7-857CD3379DA9}">
      <dgm:prSet/>
      <dgm:spPr/>
      <dgm:t>
        <a:bodyPr/>
        <a:lstStyle/>
        <a:p>
          <a:endParaRPr lang="en-US"/>
        </a:p>
      </dgm:t>
    </dgm:pt>
    <dgm:pt modelId="{05361167-86B2-A648-94F0-6531DC0D1804}" type="sibTrans" cxnId="{EE23A435-E18E-E741-83C7-857CD3379DA9}">
      <dgm:prSet/>
      <dgm:spPr/>
      <dgm:t>
        <a:bodyPr/>
        <a:lstStyle/>
        <a:p>
          <a:endParaRPr lang="en-US"/>
        </a:p>
      </dgm:t>
    </dgm:pt>
    <dgm:pt modelId="{56E6DE6E-EA17-A240-ADD4-9E9B45448C95}">
      <dgm:prSet/>
      <dgm:spPr/>
      <dgm:t>
        <a:bodyPr/>
        <a:lstStyle/>
        <a:p>
          <a:pPr algn="l"/>
          <a:r>
            <a:rPr lang="en-US" dirty="0"/>
            <a:t>Metadata</a:t>
          </a:r>
        </a:p>
      </dgm:t>
    </dgm:pt>
    <dgm:pt modelId="{0299F246-D76A-6C43-81B1-A638AB5D85D7}" type="parTrans" cxnId="{1C4EFE08-C78C-CE4A-9A10-F5D72A127423}">
      <dgm:prSet/>
      <dgm:spPr/>
      <dgm:t>
        <a:bodyPr/>
        <a:lstStyle/>
        <a:p>
          <a:endParaRPr lang="en-US"/>
        </a:p>
      </dgm:t>
    </dgm:pt>
    <dgm:pt modelId="{1F400A93-E87C-E642-A6C5-F13D2468E919}" type="sibTrans" cxnId="{1C4EFE08-C78C-CE4A-9A10-F5D72A127423}">
      <dgm:prSet/>
      <dgm:spPr/>
      <dgm:t>
        <a:bodyPr/>
        <a:lstStyle/>
        <a:p>
          <a:endParaRPr lang="en-US"/>
        </a:p>
      </dgm:t>
    </dgm:pt>
    <dgm:pt modelId="{A1B75B29-CF5E-2241-8C50-77AC19C4B2D0}">
      <dgm:prSet/>
      <dgm:spPr/>
      <dgm:t>
        <a:bodyPr/>
        <a:lstStyle/>
        <a:p>
          <a:pPr algn="l"/>
          <a:r>
            <a:rPr lang="en-US" dirty="0"/>
            <a:t>Project management</a:t>
          </a:r>
        </a:p>
      </dgm:t>
    </dgm:pt>
    <dgm:pt modelId="{83BB379A-DBFF-AA42-84F0-378FA1B3DD02}" type="parTrans" cxnId="{16A8EE86-C5E7-9744-9F3E-324987EBC14D}">
      <dgm:prSet/>
      <dgm:spPr/>
      <dgm:t>
        <a:bodyPr/>
        <a:lstStyle/>
        <a:p>
          <a:endParaRPr lang="en-US"/>
        </a:p>
      </dgm:t>
    </dgm:pt>
    <dgm:pt modelId="{3EEE9B74-8DCF-A54A-A1AD-CB7D06749FB3}" type="sibTrans" cxnId="{16A8EE86-C5E7-9744-9F3E-324987EBC14D}">
      <dgm:prSet/>
      <dgm:spPr/>
      <dgm:t>
        <a:bodyPr/>
        <a:lstStyle/>
        <a:p>
          <a:endParaRPr lang="en-US"/>
        </a:p>
      </dgm:t>
    </dgm:pt>
    <dgm:pt modelId="{490277BC-119B-C34F-9BB0-36C93238E0EC}">
      <dgm:prSet/>
      <dgm:spPr/>
      <dgm:t>
        <a:bodyPr/>
        <a:lstStyle/>
        <a:p>
          <a:pPr algn="l"/>
          <a:r>
            <a:rPr lang="en-US" dirty="0"/>
            <a:t>Communications</a:t>
          </a:r>
        </a:p>
      </dgm:t>
    </dgm:pt>
    <dgm:pt modelId="{D1B8707F-CA66-1C47-9223-F34473FAE854}" type="parTrans" cxnId="{086656F1-7140-414A-8E07-FF1BD7A49911}">
      <dgm:prSet/>
      <dgm:spPr/>
      <dgm:t>
        <a:bodyPr/>
        <a:lstStyle/>
        <a:p>
          <a:endParaRPr lang="en-US"/>
        </a:p>
      </dgm:t>
    </dgm:pt>
    <dgm:pt modelId="{D8C9169A-9CD1-0B40-9C0B-3FD334A6573D}" type="sibTrans" cxnId="{086656F1-7140-414A-8E07-FF1BD7A49911}">
      <dgm:prSet/>
      <dgm:spPr/>
      <dgm:t>
        <a:bodyPr/>
        <a:lstStyle/>
        <a:p>
          <a:endParaRPr lang="en-US"/>
        </a:p>
      </dgm:t>
    </dgm:pt>
    <dgm:pt modelId="{434A7B90-D070-E849-BE2F-D2FB7350C892}">
      <dgm:prSet/>
      <dgm:spPr/>
      <dgm:t>
        <a:bodyPr/>
        <a:lstStyle/>
        <a:p>
          <a:r>
            <a:rPr lang="en-US" dirty="0"/>
            <a:t>If you are planning for only 1 use case, you are thinking too small</a:t>
          </a:r>
        </a:p>
      </dgm:t>
    </dgm:pt>
    <dgm:pt modelId="{5B5D1B5B-8963-254C-B30D-B18B43D14136}" type="parTrans" cxnId="{E63A6E2B-812B-1545-9B45-5EA97D714589}">
      <dgm:prSet/>
      <dgm:spPr/>
      <dgm:t>
        <a:bodyPr/>
        <a:lstStyle/>
        <a:p>
          <a:endParaRPr lang="en-US"/>
        </a:p>
      </dgm:t>
    </dgm:pt>
    <dgm:pt modelId="{C0126597-FB5E-F54C-AEDC-092C70849C69}" type="sibTrans" cxnId="{E63A6E2B-812B-1545-9B45-5EA97D714589}">
      <dgm:prSet/>
      <dgm:spPr/>
      <dgm:t>
        <a:bodyPr/>
        <a:lstStyle/>
        <a:p>
          <a:endParaRPr lang="en-US"/>
        </a:p>
      </dgm:t>
    </dgm:pt>
    <dgm:pt modelId="{E2D799E7-5034-B445-8847-015C1051F47D}">
      <dgm:prSet/>
      <dgm:spPr/>
      <dgm:t>
        <a:bodyPr/>
        <a:lstStyle/>
        <a:p>
          <a:r>
            <a:rPr lang="en-US" dirty="0"/>
            <a:t>Research information is an institutional asset</a:t>
          </a:r>
        </a:p>
      </dgm:t>
    </dgm:pt>
    <dgm:pt modelId="{674B45E0-32DC-0140-93EE-ABAAF0AE0897}" type="parTrans" cxnId="{7E35E63E-E60B-D349-BED6-2456957E4F81}">
      <dgm:prSet/>
      <dgm:spPr/>
      <dgm:t>
        <a:bodyPr/>
        <a:lstStyle/>
        <a:p>
          <a:endParaRPr lang="en-US"/>
        </a:p>
      </dgm:t>
    </dgm:pt>
    <dgm:pt modelId="{28CE2704-85AE-C844-B068-5892AC67648C}" type="sibTrans" cxnId="{7E35E63E-E60B-D349-BED6-2456957E4F81}">
      <dgm:prSet/>
      <dgm:spPr/>
      <dgm:t>
        <a:bodyPr/>
        <a:lstStyle/>
        <a:p>
          <a:endParaRPr lang="en-US"/>
        </a:p>
      </dgm:t>
    </dgm:pt>
    <dgm:pt modelId="{012F91A4-579E-FA47-AE09-6374424BA440}">
      <dgm:prSet/>
      <dgm:spPr/>
      <dgm:t>
        <a:bodyPr/>
        <a:lstStyle/>
        <a:p>
          <a:r>
            <a:rPr lang="en-US" dirty="0"/>
            <a:t>Publications metadata is a university asset</a:t>
          </a:r>
        </a:p>
      </dgm:t>
    </dgm:pt>
    <dgm:pt modelId="{1F9B801F-AECF-8E44-87DC-D9B491099E9F}" type="parTrans" cxnId="{80F27174-0104-C347-BE22-6D3F1A4E866A}">
      <dgm:prSet/>
      <dgm:spPr/>
      <dgm:t>
        <a:bodyPr/>
        <a:lstStyle/>
        <a:p>
          <a:endParaRPr lang="en-US"/>
        </a:p>
      </dgm:t>
    </dgm:pt>
    <dgm:pt modelId="{37CB68F9-E359-7A4F-B6FE-257E7EA5B564}" type="sibTrans" cxnId="{80F27174-0104-C347-BE22-6D3F1A4E866A}">
      <dgm:prSet/>
      <dgm:spPr/>
      <dgm:t>
        <a:bodyPr/>
        <a:lstStyle/>
        <a:p>
          <a:endParaRPr lang="en-US"/>
        </a:p>
      </dgm:t>
    </dgm:pt>
    <dgm:pt modelId="{0A94160B-AAFD-6145-B867-BD670FCF561F}">
      <dgm:prSet/>
      <dgm:spPr/>
      <dgm:t>
        <a:bodyPr/>
        <a:lstStyle/>
        <a:p>
          <a:r>
            <a:rPr lang="en-US" dirty="0"/>
            <a:t>It should be included in campus wide data governance efforts</a:t>
          </a:r>
        </a:p>
      </dgm:t>
    </dgm:pt>
    <dgm:pt modelId="{E4E4B943-A62D-8D4A-BAE4-9942EB442558}" type="parTrans" cxnId="{C57350C7-D404-3C4F-9D92-B21117F2BFB7}">
      <dgm:prSet/>
      <dgm:spPr/>
      <dgm:t>
        <a:bodyPr/>
        <a:lstStyle/>
        <a:p>
          <a:endParaRPr lang="en-US"/>
        </a:p>
      </dgm:t>
    </dgm:pt>
    <dgm:pt modelId="{8C831F5C-F16A-2B4F-A4F6-D2F243293213}" type="sibTrans" cxnId="{C57350C7-D404-3C4F-9D92-B21117F2BFB7}">
      <dgm:prSet/>
      <dgm:spPr/>
      <dgm:t>
        <a:bodyPr/>
        <a:lstStyle/>
        <a:p>
          <a:endParaRPr lang="en-US"/>
        </a:p>
      </dgm:t>
    </dgm:pt>
    <dgm:pt modelId="{D5AD9F3B-B2B5-A244-B5E7-26593B8BCDDC}">
      <dgm:prSet custT="1"/>
      <dgm:spPr/>
      <dgm:t>
        <a:bodyPr/>
        <a:lstStyle/>
        <a:p>
          <a:r>
            <a:rPr lang="en-US" sz="1400" b="0" i="0" dirty="0"/>
            <a:t>Must be complete, transparent if used for reporting</a:t>
          </a:r>
          <a:endParaRPr lang="en-US" sz="1400" dirty="0"/>
        </a:p>
      </dgm:t>
    </dgm:pt>
    <dgm:pt modelId="{F7B281A3-9886-114A-A53C-CD3A4F22402A}" type="sibTrans" cxnId="{0C4A8BEB-42E3-F844-BD68-352032ADC71B}">
      <dgm:prSet/>
      <dgm:spPr/>
      <dgm:t>
        <a:bodyPr/>
        <a:lstStyle/>
        <a:p>
          <a:endParaRPr lang="en-US"/>
        </a:p>
      </dgm:t>
    </dgm:pt>
    <dgm:pt modelId="{F1A7FDBE-BD2D-D944-8668-75A81A274E1C}" type="parTrans" cxnId="{0C4A8BEB-42E3-F844-BD68-352032ADC71B}">
      <dgm:prSet/>
      <dgm:spPr/>
      <dgm:t>
        <a:bodyPr/>
        <a:lstStyle/>
        <a:p>
          <a:endParaRPr lang="en-US"/>
        </a:p>
      </dgm:t>
    </dgm:pt>
    <dgm:pt modelId="{FFFB0CBA-F34C-DA46-A012-4875FC0EB622}">
      <dgm:prSet custT="1"/>
      <dgm:spPr/>
      <dgm:t>
        <a:bodyPr/>
        <a:lstStyle/>
        <a:p>
          <a:r>
            <a:rPr lang="en-US" sz="1400" dirty="0"/>
            <a:t>Libraries have an important role</a:t>
          </a:r>
        </a:p>
      </dgm:t>
    </dgm:pt>
    <dgm:pt modelId="{2FE4A6EA-2777-CA41-8DDD-0BE6760D7DCC}" type="parTrans" cxnId="{0EC579BD-E05A-9B4C-885B-6929967BC02F}">
      <dgm:prSet/>
      <dgm:spPr/>
      <dgm:t>
        <a:bodyPr/>
        <a:lstStyle/>
        <a:p>
          <a:endParaRPr lang="en-US"/>
        </a:p>
      </dgm:t>
    </dgm:pt>
    <dgm:pt modelId="{B2887179-BAB9-1B4A-955D-E5CFF673B6D5}" type="sibTrans" cxnId="{0EC579BD-E05A-9B4C-885B-6929967BC02F}">
      <dgm:prSet/>
      <dgm:spPr/>
      <dgm:t>
        <a:bodyPr/>
        <a:lstStyle/>
        <a:p>
          <a:endParaRPr lang="en-US"/>
        </a:p>
      </dgm:t>
    </dgm:pt>
    <dgm:pt modelId="{1D60A984-1774-2B45-9A8C-4E06D77F4725}" type="pres">
      <dgm:prSet presAssocID="{5D06E336-C327-4949-B02E-30FD92348B73}" presName="theList" presStyleCnt="0">
        <dgm:presLayoutVars>
          <dgm:dir/>
          <dgm:animLvl val="lvl"/>
          <dgm:resizeHandles val="exact"/>
        </dgm:presLayoutVars>
      </dgm:prSet>
      <dgm:spPr/>
    </dgm:pt>
    <dgm:pt modelId="{D5F8A677-427B-F349-8D8F-15E98784C304}" type="pres">
      <dgm:prSet presAssocID="{FD653052-0E5D-6E4B-A5DA-CE1C0510E0A0}" presName="compNode" presStyleCnt="0"/>
      <dgm:spPr/>
    </dgm:pt>
    <dgm:pt modelId="{AD66FBA4-23DD-7C44-9592-CD73FBDD1C02}" type="pres">
      <dgm:prSet presAssocID="{FD653052-0E5D-6E4B-A5DA-CE1C0510E0A0}" presName="aNode" presStyleLbl="bgShp" presStyleIdx="0" presStyleCnt="5"/>
      <dgm:spPr/>
    </dgm:pt>
    <dgm:pt modelId="{90FFFCD8-594E-1F44-9F9B-4F2414B795EC}" type="pres">
      <dgm:prSet presAssocID="{FD653052-0E5D-6E4B-A5DA-CE1C0510E0A0}" presName="textNode" presStyleLbl="bgShp" presStyleIdx="0" presStyleCnt="5"/>
      <dgm:spPr/>
    </dgm:pt>
    <dgm:pt modelId="{C04033F3-4CA3-0B4D-B15A-CB59C19CB078}" type="pres">
      <dgm:prSet presAssocID="{FD653052-0E5D-6E4B-A5DA-CE1C0510E0A0}" presName="compChildNode" presStyleCnt="0"/>
      <dgm:spPr/>
    </dgm:pt>
    <dgm:pt modelId="{BD62DCDE-80BB-A64D-ADD6-BDA37185AC40}" type="pres">
      <dgm:prSet presAssocID="{FD653052-0E5D-6E4B-A5DA-CE1C0510E0A0}" presName="theInnerList" presStyleCnt="0"/>
      <dgm:spPr/>
    </dgm:pt>
    <dgm:pt modelId="{5745F35E-0D3B-7643-BDB9-19CD1576A88E}" type="pres">
      <dgm:prSet presAssocID="{D5AD9F3B-B2B5-A244-B5E7-26593B8BCDDC}" presName="childNode" presStyleLbl="node1" presStyleIdx="0" presStyleCnt="10">
        <dgm:presLayoutVars>
          <dgm:bulletEnabled val="1"/>
        </dgm:presLayoutVars>
      </dgm:prSet>
      <dgm:spPr/>
    </dgm:pt>
    <dgm:pt modelId="{5BA02045-4560-5745-818B-9FDF17EBF188}" type="pres">
      <dgm:prSet presAssocID="{D5AD9F3B-B2B5-A244-B5E7-26593B8BCDDC}" presName="aSpace2" presStyleCnt="0"/>
      <dgm:spPr/>
    </dgm:pt>
    <dgm:pt modelId="{4E66552F-DB7D-A847-874A-74DDD4F8E385}" type="pres">
      <dgm:prSet presAssocID="{FFFB0CBA-F34C-DA46-A012-4875FC0EB622}" presName="childNode" presStyleLbl="node1" presStyleIdx="1" presStyleCnt="10">
        <dgm:presLayoutVars>
          <dgm:bulletEnabled val="1"/>
        </dgm:presLayoutVars>
      </dgm:prSet>
      <dgm:spPr/>
    </dgm:pt>
    <dgm:pt modelId="{85B14073-92FF-2A4B-9D60-3F13BBE17243}" type="pres">
      <dgm:prSet presAssocID="{FD653052-0E5D-6E4B-A5DA-CE1C0510E0A0}" presName="aSpace" presStyleCnt="0"/>
      <dgm:spPr/>
    </dgm:pt>
    <dgm:pt modelId="{72097508-DC6B-1041-A85B-9F33B2BF24C3}" type="pres">
      <dgm:prSet presAssocID="{5F70B401-A9D2-7E4B-9F7C-F323A39DBD13}" presName="compNode" presStyleCnt="0"/>
      <dgm:spPr/>
    </dgm:pt>
    <dgm:pt modelId="{F9A46209-5308-014F-8024-D87C51E07BB0}" type="pres">
      <dgm:prSet presAssocID="{5F70B401-A9D2-7E4B-9F7C-F323A39DBD13}" presName="aNode" presStyleLbl="bgShp" presStyleIdx="1" presStyleCnt="5"/>
      <dgm:spPr/>
    </dgm:pt>
    <dgm:pt modelId="{2C31D1D7-96A4-1B4B-9622-112E6A864FC6}" type="pres">
      <dgm:prSet presAssocID="{5F70B401-A9D2-7E4B-9F7C-F323A39DBD13}" presName="textNode" presStyleLbl="bgShp" presStyleIdx="1" presStyleCnt="5"/>
      <dgm:spPr/>
    </dgm:pt>
    <dgm:pt modelId="{4E708BF1-AC48-194B-BA3E-098F499A864F}" type="pres">
      <dgm:prSet presAssocID="{5F70B401-A9D2-7E4B-9F7C-F323A39DBD13}" presName="compChildNode" presStyleCnt="0"/>
      <dgm:spPr/>
    </dgm:pt>
    <dgm:pt modelId="{A15EDA9C-0148-D54C-960F-6C80A8850660}" type="pres">
      <dgm:prSet presAssocID="{5F70B401-A9D2-7E4B-9F7C-F323A39DBD13}" presName="theInnerList" presStyleCnt="0"/>
      <dgm:spPr/>
    </dgm:pt>
    <dgm:pt modelId="{6E0E190C-0226-2149-B466-704F67677079}" type="pres">
      <dgm:prSet presAssocID="{9C1A2A02-600C-B747-A06E-C86DDB200CBB}" presName="childNode" presStyleLbl="node1" presStyleIdx="2" presStyleCnt="10">
        <dgm:presLayoutVars>
          <dgm:bulletEnabled val="1"/>
        </dgm:presLayoutVars>
      </dgm:prSet>
      <dgm:spPr/>
    </dgm:pt>
    <dgm:pt modelId="{CB27EEE9-AE18-134C-98EF-3426952ECEF2}" type="pres">
      <dgm:prSet presAssocID="{9C1A2A02-600C-B747-A06E-C86DDB200CBB}" presName="aSpace2" presStyleCnt="0"/>
      <dgm:spPr/>
    </dgm:pt>
    <dgm:pt modelId="{555E2FE0-B810-904C-A125-5F78EAC9BD04}" type="pres">
      <dgm:prSet presAssocID="{349C58E3-51F0-234F-A0D1-AD8547C229D5}" presName="childNode" presStyleLbl="node1" presStyleIdx="3" presStyleCnt="10">
        <dgm:presLayoutVars>
          <dgm:bulletEnabled val="1"/>
        </dgm:presLayoutVars>
      </dgm:prSet>
      <dgm:spPr/>
    </dgm:pt>
    <dgm:pt modelId="{4480B8D0-D794-5D4F-8B3B-3D2680580D7F}" type="pres">
      <dgm:prSet presAssocID="{5F70B401-A9D2-7E4B-9F7C-F323A39DBD13}" presName="aSpace" presStyleCnt="0"/>
      <dgm:spPr/>
    </dgm:pt>
    <dgm:pt modelId="{D3FF1ED4-DB1E-BA45-B815-088EFC48D38A}" type="pres">
      <dgm:prSet presAssocID="{3897F293-2F53-6F45-962F-73D5E8B8E617}" presName="compNode" presStyleCnt="0"/>
      <dgm:spPr/>
    </dgm:pt>
    <dgm:pt modelId="{ACE9A7C4-F2C3-5F4B-B127-8BE0DD5962A1}" type="pres">
      <dgm:prSet presAssocID="{3897F293-2F53-6F45-962F-73D5E8B8E617}" presName="aNode" presStyleLbl="bgShp" presStyleIdx="2" presStyleCnt="5"/>
      <dgm:spPr/>
    </dgm:pt>
    <dgm:pt modelId="{D6E0A997-830A-E54F-8CDF-176C1B3F0832}" type="pres">
      <dgm:prSet presAssocID="{3897F293-2F53-6F45-962F-73D5E8B8E617}" presName="textNode" presStyleLbl="bgShp" presStyleIdx="2" presStyleCnt="5"/>
      <dgm:spPr/>
    </dgm:pt>
    <dgm:pt modelId="{AAA2341E-4081-224A-8681-A99F18C1A7CD}" type="pres">
      <dgm:prSet presAssocID="{3897F293-2F53-6F45-962F-73D5E8B8E617}" presName="compChildNode" presStyleCnt="0"/>
      <dgm:spPr/>
    </dgm:pt>
    <dgm:pt modelId="{25813459-4805-2A45-A9D2-771F9099922A}" type="pres">
      <dgm:prSet presAssocID="{3897F293-2F53-6F45-962F-73D5E8B8E617}" presName="theInnerList" presStyleCnt="0"/>
      <dgm:spPr/>
    </dgm:pt>
    <dgm:pt modelId="{9916011E-50C9-7049-985C-9C01A1A33CEF}" type="pres">
      <dgm:prSet presAssocID="{CF557226-FCB0-A545-B86E-E59F38005DFB}" presName="childNode" presStyleLbl="node1" presStyleIdx="4" presStyleCnt="10">
        <dgm:presLayoutVars>
          <dgm:bulletEnabled val="1"/>
        </dgm:presLayoutVars>
      </dgm:prSet>
      <dgm:spPr/>
    </dgm:pt>
    <dgm:pt modelId="{6107BB85-0733-BC40-91C3-4D60A3D791FD}" type="pres">
      <dgm:prSet presAssocID="{CF557226-FCB0-A545-B86E-E59F38005DFB}" presName="aSpace2" presStyleCnt="0"/>
      <dgm:spPr/>
    </dgm:pt>
    <dgm:pt modelId="{B4CA3C4F-2D16-BD45-8F02-8B044246853B}" type="pres">
      <dgm:prSet presAssocID="{7D0829E5-CE45-4441-8EE9-F9D1A49AE9EF}" presName="childNode" presStyleLbl="node1" presStyleIdx="5" presStyleCnt="10">
        <dgm:presLayoutVars>
          <dgm:bulletEnabled val="1"/>
        </dgm:presLayoutVars>
      </dgm:prSet>
      <dgm:spPr/>
    </dgm:pt>
    <dgm:pt modelId="{3F9B699A-C2A5-FE4A-A4CE-F075A390AF03}" type="pres">
      <dgm:prSet presAssocID="{3897F293-2F53-6F45-962F-73D5E8B8E617}" presName="aSpace" presStyleCnt="0"/>
      <dgm:spPr/>
    </dgm:pt>
    <dgm:pt modelId="{4E39588A-E88A-7D45-8BDE-6252473448A1}" type="pres">
      <dgm:prSet presAssocID="{0EF7271B-F5F2-6746-A5C7-112AF64C5FD6}" presName="compNode" presStyleCnt="0"/>
      <dgm:spPr/>
    </dgm:pt>
    <dgm:pt modelId="{508348E5-7B0E-0B44-8988-F51EED6663CB}" type="pres">
      <dgm:prSet presAssocID="{0EF7271B-F5F2-6746-A5C7-112AF64C5FD6}" presName="aNode" presStyleLbl="bgShp" presStyleIdx="3" presStyleCnt="5"/>
      <dgm:spPr/>
    </dgm:pt>
    <dgm:pt modelId="{FBC10D78-00D6-E34E-870F-C4F1767BFFE7}" type="pres">
      <dgm:prSet presAssocID="{0EF7271B-F5F2-6746-A5C7-112AF64C5FD6}" presName="textNode" presStyleLbl="bgShp" presStyleIdx="3" presStyleCnt="5"/>
      <dgm:spPr/>
    </dgm:pt>
    <dgm:pt modelId="{7F6C5B11-B857-884A-9B3C-4B7DED9C65EF}" type="pres">
      <dgm:prSet presAssocID="{0EF7271B-F5F2-6746-A5C7-112AF64C5FD6}" presName="compChildNode" presStyleCnt="0"/>
      <dgm:spPr/>
    </dgm:pt>
    <dgm:pt modelId="{39439A05-9F8E-0A4D-AFC4-C3009E6B5667}" type="pres">
      <dgm:prSet presAssocID="{0EF7271B-F5F2-6746-A5C7-112AF64C5FD6}" presName="theInnerList" presStyleCnt="0"/>
      <dgm:spPr/>
    </dgm:pt>
    <dgm:pt modelId="{F7ADF7B5-C0A6-4B47-B0A5-0E60078B7D57}" type="pres">
      <dgm:prSet presAssocID="{10FB2048-358D-D442-A9BC-2B949D9B8FDC}" presName="childNode" presStyleLbl="node1" presStyleIdx="6" presStyleCnt="10">
        <dgm:presLayoutVars>
          <dgm:bulletEnabled val="1"/>
        </dgm:presLayoutVars>
      </dgm:prSet>
      <dgm:spPr/>
    </dgm:pt>
    <dgm:pt modelId="{B27E1E47-59DE-814D-A37F-7568B80D52B2}" type="pres">
      <dgm:prSet presAssocID="{10FB2048-358D-D442-A9BC-2B949D9B8FDC}" presName="aSpace2" presStyleCnt="0"/>
      <dgm:spPr/>
    </dgm:pt>
    <dgm:pt modelId="{B4B0D908-6076-0A4B-BFF8-76B9E2525DA5}" type="pres">
      <dgm:prSet presAssocID="{434A7B90-D070-E849-BE2F-D2FB7350C892}" presName="childNode" presStyleLbl="node1" presStyleIdx="7" presStyleCnt="10">
        <dgm:presLayoutVars>
          <dgm:bulletEnabled val="1"/>
        </dgm:presLayoutVars>
      </dgm:prSet>
      <dgm:spPr/>
    </dgm:pt>
    <dgm:pt modelId="{A8B2C7D4-1C40-F743-A5A4-F65EFD2EEC21}" type="pres">
      <dgm:prSet presAssocID="{0EF7271B-F5F2-6746-A5C7-112AF64C5FD6}" presName="aSpace" presStyleCnt="0"/>
      <dgm:spPr/>
    </dgm:pt>
    <dgm:pt modelId="{DEF03B2C-7636-0645-8C2A-E1F3CA156DF1}" type="pres">
      <dgm:prSet presAssocID="{E2D799E7-5034-B445-8847-015C1051F47D}" presName="compNode" presStyleCnt="0"/>
      <dgm:spPr/>
    </dgm:pt>
    <dgm:pt modelId="{B139E380-2B79-0C47-86CF-F55F44D80DED}" type="pres">
      <dgm:prSet presAssocID="{E2D799E7-5034-B445-8847-015C1051F47D}" presName="aNode" presStyleLbl="bgShp" presStyleIdx="4" presStyleCnt="5"/>
      <dgm:spPr/>
    </dgm:pt>
    <dgm:pt modelId="{5B14A88E-DCB8-664E-BC92-CC1D22314FEF}" type="pres">
      <dgm:prSet presAssocID="{E2D799E7-5034-B445-8847-015C1051F47D}" presName="textNode" presStyleLbl="bgShp" presStyleIdx="4" presStyleCnt="5"/>
      <dgm:spPr/>
    </dgm:pt>
    <dgm:pt modelId="{C90114DF-D3C9-4947-8185-07D667CCECB1}" type="pres">
      <dgm:prSet presAssocID="{E2D799E7-5034-B445-8847-015C1051F47D}" presName="compChildNode" presStyleCnt="0"/>
      <dgm:spPr/>
    </dgm:pt>
    <dgm:pt modelId="{00CDC849-80D5-7C4E-B3F2-3B80D8C9FCD2}" type="pres">
      <dgm:prSet presAssocID="{E2D799E7-5034-B445-8847-015C1051F47D}" presName="theInnerList" presStyleCnt="0"/>
      <dgm:spPr/>
    </dgm:pt>
    <dgm:pt modelId="{9FB2AF76-7DEB-AE4A-ADB0-1C78164681E7}" type="pres">
      <dgm:prSet presAssocID="{012F91A4-579E-FA47-AE09-6374424BA440}" presName="childNode" presStyleLbl="node1" presStyleIdx="8" presStyleCnt="10">
        <dgm:presLayoutVars>
          <dgm:bulletEnabled val="1"/>
        </dgm:presLayoutVars>
      </dgm:prSet>
      <dgm:spPr/>
    </dgm:pt>
    <dgm:pt modelId="{58A42C8C-5034-5A4A-B0E7-1B4BB881CEB8}" type="pres">
      <dgm:prSet presAssocID="{012F91A4-579E-FA47-AE09-6374424BA440}" presName="aSpace2" presStyleCnt="0"/>
      <dgm:spPr/>
    </dgm:pt>
    <dgm:pt modelId="{FE27B487-E053-D942-AF5C-7CE98AC296B2}" type="pres">
      <dgm:prSet presAssocID="{0A94160B-AAFD-6145-B867-BD670FCF561F}" presName="childNode" presStyleLbl="node1" presStyleIdx="9" presStyleCnt="10">
        <dgm:presLayoutVars>
          <dgm:bulletEnabled val="1"/>
        </dgm:presLayoutVars>
      </dgm:prSet>
      <dgm:spPr/>
    </dgm:pt>
  </dgm:ptLst>
  <dgm:cxnLst>
    <dgm:cxn modelId="{6B332605-6CBD-034A-A94E-D92476C0E51D}" srcId="{5D06E336-C327-4949-B02E-30FD92348B73}" destId="{FD653052-0E5D-6E4B-A5DA-CE1C0510E0A0}" srcOrd="0" destOrd="0" parTransId="{CE346E0F-282E-8743-84DE-8B0558A8A7E0}" sibTransId="{B5532DAE-84A7-1E4A-B0F5-AF198CF64BD0}"/>
    <dgm:cxn modelId="{F5179A05-418C-054C-9F60-EBED1FF812A9}" srcId="{5D06E336-C327-4949-B02E-30FD92348B73}" destId="{5F70B401-A9D2-7E4B-9F7C-F323A39DBD13}" srcOrd="1" destOrd="0" parTransId="{63C5D854-B9A0-664A-A31E-3C56C45051F4}" sibTransId="{BFAAF0A5-B5C2-9A4B-A3E0-867693B9E342}"/>
    <dgm:cxn modelId="{1C4EFE08-C78C-CE4A-9A10-F5D72A127423}" srcId="{10FB2048-358D-D442-A9BC-2B949D9B8FDC}" destId="{56E6DE6E-EA17-A240-ADD4-9E9B45448C95}" srcOrd="1" destOrd="0" parTransId="{0299F246-D76A-6C43-81B1-A638AB5D85D7}" sibTransId="{1F400A93-E87C-E642-A6C5-F13D2468E919}"/>
    <dgm:cxn modelId="{1A686013-6ED7-7A45-BA36-4617E48B1F3D}" srcId="{3897F293-2F53-6F45-962F-73D5E8B8E617}" destId="{CF557226-FCB0-A545-B86E-E59F38005DFB}" srcOrd="0" destOrd="0" parTransId="{2E2B6C3F-CEA6-9A48-AE48-20AB2986F002}" sibTransId="{1926CC0D-052E-2349-AE9C-BA4829D459EC}"/>
    <dgm:cxn modelId="{C45E9517-A7F1-E946-A1E9-CD511AE35491}" type="presOf" srcId="{5F70B401-A9D2-7E4B-9F7C-F323A39DBD13}" destId="{2C31D1D7-96A4-1B4B-9622-112E6A864FC6}" srcOrd="1" destOrd="0" presId="urn:microsoft.com/office/officeart/2005/8/layout/lProcess2"/>
    <dgm:cxn modelId="{1EC7A21A-4CDD-A84D-91D0-76CCD0A70966}" srcId="{3897F293-2F53-6F45-962F-73D5E8B8E617}" destId="{7D0829E5-CE45-4441-8EE9-F9D1A49AE9EF}" srcOrd="1" destOrd="0" parTransId="{BDCE1B44-E1A9-EB42-BD97-F45EF392C1E6}" sibTransId="{A12FCDD5-921A-EC49-8460-AF090A6F1C7A}"/>
    <dgm:cxn modelId="{E63A6E2B-812B-1545-9B45-5EA97D714589}" srcId="{0EF7271B-F5F2-6746-A5C7-112AF64C5FD6}" destId="{434A7B90-D070-E849-BE2F-D2FB7350C892}" srcOrd="1" destOrd="0" parTransId="{5B5D1B5B-8963-254C-B30D-B18B43D14136}" sibTransId="{C0126597-FB5E-F54C-AEDC-092C70849C69}"/>
    <dgm:cxn modelId="{EE23A435-E18E-E741-83C7-857CD3379DA9}" srcId="{10FB2048-358D-D442-A9BC-2B949D9B8FDC}" destId="{85DEE55D-A4A4-8943-885C-FB9336942524}" srcOrd="0" destOrd="0" parTransId="{D29A63DA-0344-574C-8BBD-36163F005C6C}" sibTransId="{05361167-86B2-A648-94F0-6531DC0D1804}"/>
    <dgm:cxn modelId="{7E35E63E-E60B-D349-BED6-2456957E4F81}" srcId="{5D06E336-C327-4949-B02E-30FD92348B73}" destId="{E2D799E7-5034-B445-8847-015C1051F47D}" srcOrd="4" destOrd="0" parTransId="{674B45E0-32DC-0140-93EE-ABAAF0AE0897}" sibTransId="{28CE2704-85AE-C844-B068-5892AC67648C}"/>
    <dgm:cxn modelId="{6FAD1B5D-1ED0-D341-8A36-76B10C605A8B}" type="presOf" srcId="{012F91A4-579E-FA47-AE09-6374424BA440}" destId="{9FB2AF76-7DEB-AE4A-ADB0-1C78164681E7}" srcOrd="0" destOrd="0" presId="urn:microsoft.com/office/officeart/2005/8/layout/lProcess2"/>
    <dgm:cxn modelId="{1A915B5E-C900-D94C-B966-81A2E7191F55}" type="presOf" srcId="{3897F293-2F53-6F45-962F-73D5E8B8E617}" destId="{D6E0A997-830A-E54F-8CDF-176C1B3F0832}" srcOrd="1" destOrd="0" presId="urn:microsoft.com/office/officeart/2005/8/layout/lProcess2"/>
    <dgm:cxn modelId="{CFF0F541-42A2-834F-99E0-961A8B27AB9C}" type="presOf" srcId="{0EF7271B-F5F2-6746-A5C7-112AF64C5FD6}" destId="{FBC10D78-00D6-E34E-870F-C4F1767BFFE7}" srcOrd="1" destOrd="0" presId="urn:microsoft.com/office/officeart/2005/8/layout/lProcess2"/>
    <dgm:cxn modelId="{D8DC7245-7C91-6F47-8D40-7C64FBDBD790}" type="presOf" srcId="{E2D799E7-5034-B445-8847-015C1051F47D}" destId="{5B14A88E-DCB8-664E-BC92-CC1D22314FEF}" srcOrd="1" destOrd="0" presId="urn:microsoft.com/office/officeart/2005/8/layout/lProcess2"/>
    <dgm:cxn modelId="{152CDB46-BDCB-AB4F-AD69-B849A3BFD607}" type="presOf" srcId="{3897F293-2F53-6F45-962F-73D5E8B8E617}" destId="{ACE9A7C4-F2C3-5F4B-B127-8BE0DD5962A1}" srcOrd="0" destOrd="0" presId="urn:microsoft.com/office/officeart/2005/8/layout/lProcess2"/>
    <dgm:cxn modelId="{DEEAB467-F9D6-D74C-8954-E812A14CD86A}" type="presOf" srcId="{349C58E3-51F0-234F-A0D1-AD8547C229D5}" destId="{555E2FE0-B810-904C-A125-5F78EAC9BD04}" srcOrd="0" destOrd="0" presId="urn:microsoft.com/office/officeart/2005/8/layout/lProcess2"/>
    <dgm:cxn modelId="{7EDAB54C-6F71-F649-8640-573A3FEC9D3B}" type="presOf" srcId="{9C1A2A02-600C-B747-A06E-C86DDB200CBB}" destId="{6E0E190C-0226-2149-B466-704F67677079}" srcOrd="0" destOrd="0" presId="urn:microsoft.com/office/officeart/2005/8/layout/lProcess2"/>
    <dgm:cxn modelId="{3AAB8A6E-9F21-2E46-933E-77CF6F9C5598}" type="presOf" srcId="{5D06E336-C327-4949-B02E-30FD92348B73}" destId="{1D60A984-1774-2B45-9A8C-4E06D77F4725}" srcOrd="0" destOrd="0" presId="urn:microsoft.com/office/officeart/2005/8/layout/lProcess2"/>
    <dgm:cxn modelId="{120B7052-FD78-754A-8181-484FE9DD0E7C}" type="presOf" srcId="{7D0829E5-CE45-4441-8EE9-F9D1A49AE9EF}" destId="{B4CA3C4F-2D16-BD45-8F02-8B044246853B}" srcOrd="0" destOrd="0" presId="urn:microsoft.com/office/officeart/2005/8/layout/lProcess2"/>
    <dgm:cxn modelId="{D93F4553-7CCD-E744-BE37-4323E0105881}" srcId="{5D06E336-C327-4949-B02E-30FD92348B73}" destId="{0EF7271B-F5F2-6746-A5C7-112AF64C5FD6}" srcOrd="3" destOrd="0" parTransId="{D4F385F3-5CE6-534C-BCD0-E0AA08629F22}" sibTransId="{E3896DB8-7FFA-EF4B-9A51-8D281F4C8CDB}"/>
    <dgm:cxn modelId="{80F27174-0104-C347-BE22-6D3F1A4E866A}" srcId="{E2D799E7-5034-B445-8847-015C1051F47D}" destId="{012F91A4-579E-FA47-AE09-6374424BA440}" srcOrd="0" destOrd="0" parTransId="{1F9B801F-AECF-8E44-87DC-D9B491099E9F}" sibTransId="{37CB68F9-E359-7A4F-B6FE-257E7EA5B564}"/>
    <dgm:cxn modelId="{4AF84B7A-9736-994D-8F96-9986BB6CF0F3}" type="presOf" srcId="{490277BC-119B-C34F-9BB0-36C93238E0EC}" destId="{F7ADF7B5-C0A6-4B47-B0A5-0E60078B7D57}" srcOrd="0" destOrd="4" presId="urn:microsoft.com/office/officeart/2005/8/layout/lProcess2"/>
    <dgm:cxn modelId="{16A8EE86-C5E7-9744-9F3E-324987EBC14D}" srcId="{10FB2048-358D-D442-A9BC-2B949D9B8FDC}" destId="{A1B75B29-CF5E-2241-8C50-77AC19C4B2D0}" srcOrd="2" destOrd="0" parTransId="{83BB379A-DBFF-AA42-84F0-378FA1B3DD02}" sibTransId="{3EEE9B74-8DCF-A54A-A1AD-CB7D06749FB3}"/>
    <dgm:cxn modelId="{4CC5F291-AAF3-0848-A038-20F7E6345F75}" type="presOf" srcId="{A1B75B29-CF5E-2241-8C50-77AC19C4B2D0}" destId="{F7ADF7B5-C0A6-4B47-B0A5-0E60078B7D57}" srcOrd="0" destOrd="3" presId="urn:microsoft.com/office/officeart/2005/8/layout/lProcess2"/>
    <dgm:cxn modelId="{02043493-9CEF-214D-8094-FFD81298521D}" type="presOf" srcId="{5F70B401-A9D2-7E4B-9F7C-F323A39DBD13}" destId="{F9A46209-5308-014F-8024-D87C51E07BB0}" srcOrd="0" destOrd="0" presId="urn:microsoft.com/office/officeart/2005/8/layout/lProcess2"/>
    <dgm:cxn modelId="{CF875197-33D2-5248-9E48-1FE7B76D9D75}" srcId="{5D06E336-C327-4949-B02E-30FD92348B73}" destId="{3897F293-2F53-6F45-962F-73D5E8B8E617}" srcOrd="2" destOrd="0" parTransId="{C009440E-9464-0C43-8966-FA909E79B1F5}" sibTransId="{11610BA1-C93E-5446-8997-AB3F09E66924}"/>
    <dgm:cxn modelId="{82A48B9C-F9D4-1B43-A688-C50A1B38E97B}" type="presOf" srcId="{0EF7271B-F5F2-6746-A5C7-112AF64C5FD6}" destId="{508348E5-7B0E-0B44-8988-F51EED6663CB}" srcOrd="0" destOrd="0" presId="urn:microsoft.com/office/officeart/2005/8/layout/lProcess2"/>
    <dgm:cxn modelId="{A508969F-06A6-6B47-831F-9D66AAA5D6D0}" srcId="{5F70B401-A9D2-7E4B-9F7C-F323A39DBD13}" destId="{9C1A2A02-600C-B747-A06E-C86DDB200CBB}" srcOrd="0" destOrd="0" parTransId="{248BAB73-C14E-8D47-B08B-A29C339CDEF4}" sibTransId="{D7736B29-CE51-C94B-8A1F-28E1BF047A83}"/>
    <dgm:cxn modelId="{E745E6A3-F163-0D44-A668-E91342148FC9}" type="presOf" srcId="{0A94160B-AAFD-6145-B867-BD670FCF561F}" destId="{FE27B487-E053-D942-AF5C-7CE98AC296B2}" srcOrd="0" destOrd="0" presId="urn:microsoft.com/office/officeart/2005/8/layout/lProcess2"/>
    <dgm:cxn modelId="{ECF1BEAA-2729-C44B-8A96-9B8F24748987}" type="presOf" srcId="{CF557226-FCB0-A545-B86E-E59F38005DFB}" destId="{9916011E-50C9-7049-985C-9C01A1A33CEF}" srcOrd="0" destOrd="0" presId="urn:microsoft.com/office/officeart/2005/8/layout/lProcess2"/>
    <dgm:cxn modelId="{526D26AF-FC21-4A45-80A3-8A5EEEE94995}" type="presOf" srcId="{85DEE55D-A4A4-8943-885C-FB9336942524}" destId="{F7ADF7B5-C0A6-4B47-B0A5-0E60078B7D57}" srcOrd="0" destOrd="1" presId="urn:microsoft.com/office/officeart/2005/8/layout/lProcess2"/>
    <dgm:cxn modelId="{A13D59B3-1A85-8748-A3F5-9FA8565C35B0}" type="presOf" srcId="{56E6DE6E-EA17-A240-ADD4-9E9B45448C95}" destId="{F7ADF7B5-C0A6-4B47-B0A5-0E60078B7D57}" srcOrd="0" destOrd="2" presId="urn:microsoft.com/office/officeart/2005/8/layout/lProcess2"/>
    <dgm:cxn modelId="{95E610B9-28CA-664B-8D3F-8D7600F61548}" type="presOf" srcId="{10FB2048-358D-D442-A9BC-2B949D9B8FDC}" destId="{F7ADF7B5-C0A6-4B47-B0A5-0E60078B7D57}" srcOrd="0" destOrd="0" presId="urn:microsoft.com/office/officeart/2005/8/layout/lProcess2"/>
    <dgm:cxn modelId="{0EC579BD-E05A-9B4C-885B-6929967BC02F}" srcId="{FD653052-0E5D-6E4B-A5DA-CE1C0510E0A0}" destId="{FFFB0CBA-F34C-DA46-A012-4875FC0EB622}" srcOrd="1" destOrd="0" parTransId="{2FE4A6EA-2777-CA41-8DDD-0BE6760D7DCC}" sibTransId="{B2887179-BAB9-1B4A-955D-E5CFF673B6D5}"/>
    <dgm:cxn modelId="{9433F4C0-CD0D-074A-AD6C-F07CCDD0EF7B}" type="presOf" srcId="{434A7B90-D070-E849-BE2F-D2FB7350C892}" destId="{B4B0D908-6076-0A4B-BFF8-76B9E2525DA5}" srcOrd="0" destOrd="0" presId="urn:microsoft.com/office/officeart/2005/8/layout/lProcess2"/>
    <dgm:cxn modelId="{C57350C7-D404-3C4F-9D92-B21117F2BFB7}" srcId="{E2D799E7-5034-B445-8847-015C1051F47D}" destId="{0A94160B-AAFD-6145-B867-BD670FCF561F}" srcOrd="1" destOrd="0" parTransId="{E4E4B943-A62D-8D4A-BAE4-9942EB442558}" sibTransId="{8C831F5C-F16A-2B4F-A4F6-D2F243293213}"/>
    <dgm:cxn modelId="{6E807EC9-985D-E94F-A334-F5CA07D122DC}" type="presOf" srcId="{FD653052-0E5D-6E4B-A5DA-CE1C0510E0A0}" destId="{90FFFCD8-594E-1F44-9F9B-4F2414B795EC}" srcOrd="1" destOrd="0" presId="urn:microsoft.com/office/officeart/2005/8/layout/lProcess2"/>
    <dgm:cxn modelId="{4CEBD8D5-54AF-D348-8B73-0664A51F61C7}" type="presOf" srcId="{FD653052-0E5D-6E4B-A5DA-CE1C0510E0A0}" destId="{AD66FBA4-23DD-7C44-9592-CD73FBDD1C02}" srcOrd="0" destOrd="0" presId="urn:microsoft.com/office/officeart/2005/8/layout/lProcess2"/>
    <dgm:cxn modelId="{201EB1E3-1BE3-2844-8662-FF70D323CAE1}" srcId="{0EF7271B-F5F2-6746-A5C7-112AF64C5FD6}" destId="{10FB2048-358D-D442-A9BC-2B949D9B8FDC}" srcOrd="0" destOrd="0" parTransId="{1D51F873-B427-3643-98BB-797AA7E8FF7E}" sibTransId="{38D8F458-60BF-ED4D-B5FA-B40FDC0283CE}"/>
    <dgm:cxn modelId="{DAE7AEEA-BD04-DB4B-9886-9CB8C27784FF}" type="presOf" srcId="{FFFB0CBA-F34C-DA46-A012-4875FC0EB622}" destId="{4E66552F-DB7D-A847-874A-74DDD4F8E385}" srcOrd="0" destOrd="0" presId="urn:microsoft.com/office/officeart/2005/8/layout/lProcess2"/>
    <dgm:cxn modelId="{0C4A8BEB-42E3-F844-BD68-352032ADC71B}" srcId="{FD653052-0E5D-6E4B-A5DA-CE1C0510E0A0}" destId="{D5AD9F3B-B2B5-A244-B5E7-26593B8BCDDC}" srcOrd="0" destOrd="0" parTransId="{F1A7FDBE-BD2D-D944-8668-75A81A274E1C}" sibTransId="{F7B281A3-9886-114A-A53C-CD3A4F22402A}"/>
    <dgm:cxn modelId="{086656F1-7140-414A-8E07-FF1BD7A49911}" srcId="{10FB2048-358D-D442-A9BC-2B949D9B8FDC}" destId="{490277BC-119B-C34F-9BB0-36C93238E0EC}" srcOrd="3" destOrd="0" parTransId="{D1B8707F-CA66-1C47-9223-F34473FAE854}" sibTransId="{D8C9169A-9CD1-0B40-9C0B-3FD334A6573D}"/>
    <dgm:cxn modelId="{B39F12FA-1057-DE4F-8F90-A5CBECEE9EA5}" srcId="{5F70B401-A9D2-7E4B-9F7C-F323A39DBD13}" destId="{349C58E3-51F0-234F-A0D1-AD8547C229D5}" srcOrd="1" destOrd="0" parTransId="{67EE2C0D-C5BA-874A-98B2-2D0F1FA8851C}" sibTransId="{3BBF1F11-BEE0-0746-9B53-BAEB9BBD45A4}"/>
    <dgm:cxn modelId="{2C0118FD-0851-4042-B50F-8626FD44D621}" type="presOf" srcId="{D5AD9F3B-B2B5-A244-B5E7-26593B8BCDDC}" destId="{5745F35E-0D3B-7643-BDB9-19CD1576A88E}" srcOrd="0" destOrd="0" presId="urn:microsoft.com/office/officeart/2005/8/layout/lProcess2"/>
    <dgm:cxn modelId="{DF5699FD-CE74-4F42-AAC5-4D7D49C81E6C}" type="presOf" srcId="{E2D799E7-5034-B445-8847-015C1051F47D}" destId="{B139E380-2B79-0C47-86CF-F55F44D80DED}" srcOrd="0" destOrd="0" presId="urn:microsoft.com/office/officeart/2005/8/layout/lProcess2"/>
    <dgm:cxn modelId="{A1FE74F0-F1CD-BD45-BB6B-795C4128C446}" type="presParOf" srcId="{1D60A984-1774-2B45-9A8C-4E06D77F4725}" destId="{D5F8A677-427B-F349-8D8F-15E98784C304}" srcOrd="0" destOrd="0" presId="urn:microsoft.com/office/officeart/2005/8/layout/lProcess2"/>
    <dgm:cxn modelId="{4580E820-0B93-2045-B683-B577E6317284}" type="presParOf" srcId="{D5F8A677-427B-F349-8D8F-15E98784C304}" destId="{AD66FBA4-23DD-7C44-9592-CD73FBDD1C02}" srcOrd="0" destOrd="0" presId="urn:microsoft.com/office/officeart/2005/8/layout/lProcess2"/>
    <dgm:cxn modelId="{9C237AEA-6AE7-F046-B05D-EAD25797E69F}" type="presParOf" srcId="{D5F8A677-427B-F349-8D8F-15E98784C304}" destId="{90FFFCD8-594E-1F44-9F9B-4F2414B795EC}" srcOrd="1" destOrd="0" presId="urn:microsoft.com/office/officeart/2005/8/layout/lProcess2"/>
    <dgm:cxn modelId="{6DF85C95-C333-2A42-9E76-B6A38B5640AB}" type="presParOf" srcId="{D5F8A677-427B-F349-8D8F-15E98784C304}" destId="{C04033F3-4CA3-0B4D-B15A-CB59C19CB078}" srcOrd="2" destOrd="0" presId="urn:microsoft.com/office/officeart/2005/8/layout/lProcess2"/>
    <dgm:cxn modelId="{12A4EE5B-218A-3649-AFD2-67FCC7C2C1A4}" type="presParOf" srcId="{C04033F3-4CA3-0B4D-B15A-CB59C19CB078}" destId="{BD62DCDE-80BB-A64D-ADD6-BDA37185AC40}" srcOrd="0" destOrd="0" presId="urn:microsoft.com/office/officeart/2005/8/layout/lProcess2"/>
    <dgm:cxn modelId="{4A2FA51C-E0FE-3442-8FFB-11C5C34C23E4}" type="presParOf" srcId="{BD62DCDE-80BB-A64D-ADD6-BDA37185AC40}" destId="{5745F35E-0D3B-7643-BDB9-19CD1576A88E}" srcOrd="0" destOrd="0" presId="urn:microsoft.com/office/officeart/2005/8/layout/lProcess2"/>
    <dgm:cxn modelId="{C4B8D54A-03FB-1049-A5FF-D3DE852B4565}" type="presParOf" srcId="{BD62DCDE-80BB-A64D-ADD6-BDA37185AC40}" destId="{5BA02045-4560-5745-818B-9FDF17EBF188}" srcOrd="1" destOrd="0" presId="urn:microsoft.com/office/officeart/2005/8/layout/lProcess2"/>
    <dgm:cxn modelId="{827C2182-28F7-FF44-8002-199972E81B0C}" type="presParOf" srcId="{BD62DCDE-80BB-A64D-ADD6-BDA37185AC40}" destId="{4E66552F-DB7D-A847-874A-74DDD4F8E385}" srcOrd="2" destOrd="0" presId="urn:microsoft.com/office/officeart/2005/8/layout/lProcess2"/>
    <dgm:cxn modelId="{688C5466-7BE6-D342-8941-694AEFE3257B}" type="presParOf" srcId="{1D60A984-1774-2B45-9A8C-4E06D77F4725}" destId="{85B14073-92FF-2A4B-9D60-3F13BBE17243}" srcOrd="1" destOrd="0" presId="urn:microsoft.com/office/officeart/2005/8/layout/lProcess2"/>
    <dgm:cxn modelId="{92FF2427-35AD-9744-BD7D-CCE21991D830}" type="presParOf" srcId="{1D60A984-1774-2B45-9A8C-4E06D77F4725}" destId="{72097508-DC6B-1041-A85B-9F33B2BF24C3}" srcOrd="2" destOrd="0" presId="urn:microsoft.com/office/officeart/2005/8/layout/lProcess2"/>
    <dgm:cxn modelId="{B50C356A-D576-F344-8F73-1AAFA75F9213}" type="presParOf" srcId="{72097508-DC6B-1041-A85B-9F33B2BF24C3}" destId="{F9A46209-5308-014F-8024-D87C51E07BB0}" srcOrd="0" destOrd="0" presId="urn:microsoft.com/office/officeart/2005/8/layout/lProcess2"/>
    <dgm:cxn modelId="{126FA97A-5374-DB43-9951-F829C338A8CF}" type="presParOf" srcId="{72097508-DC6B-1041-A85B-9F33B2BF24C3}" destId="{2C31D1D7-96A4-1B4B-9622-112E6A864FC6}" srcOrd="1" destOrd="0" presId="urn:microsoft.com/office/officeart/2005/8/layout/lProcess2"/>
    <dgm:cxn modelId="{A27B6DD5-48C8-5444-BF13-89CCFCB37911}" type="presParOf" srcId="{72097508-DC6B-1041-A85B-9F33B2BF24C3}" destId="{4E708BF1-AC48-194B-BA3E-098F499A864F}" srcOrd="2" destOrd="0" presId="urn:microsoft.com/office/officeart/2005/8/layout/lProcess2"/>
    <dgm:cxn modelId="{E9A84722-80E2-F245-8401-73306308D8D8}" type="presParOf" srcId="{4E708BF1-AC48-194B-BA3E-098F499A864F}" destId="{A15EDA9C-0148-D54C-960F-6C80A8850660}" srcOrd="0" destOrd="0" presId="urn:microsoft.com/office/officeart/2005/8/layout/lProcess2"/>
    <dgm:cxn modelId="{E037D6A0-E44B-2A4E-8A7C-2A1942381381}" type="presParOf" srcId="{A15EDA9C-0148-D54C-960F-6C80A8850660}" destId="{6E0E190C-0226-2149-B466-704F67677079}" srcOrd="0" destOrd="0" presId="urn:microsoft.com/office/officeart/2005/8/layout/lProcess2"/>
    <dgm:cxn modelId="{3B92A938-2C07-E744-A79A-926D3012FFD9}" type="presParOf" srcId="{A15EDA9C-0148-D54C-960F-6C80A8850660}" destId="{CB27EEE9-AE18-134C-98EF-3426952ECEF2}" srcOrd="1" destOrd="0" presId="urn:microsoft.com/office/officeart/2005/8/layout/lProcess2"/>
    <dgm:cxn modelId="{CE42ECDA-780B-6E4C-A1D2-1A9619FE953B}" type="presParOf" srcId="{A15EDA9C-0148-D54C-960F-6C80A8850660}" destId="{555E2FE0-B810-904C-A125-5F78EAC9BD04}" srcOrd="2" destOrd="0" presId="urn:microsoft.com/office/officeart/2005/8/layout/lProcess2"/>
    <dgm:cxn modelId="{9A4066BB-D6D7-C94F-94E6-E75FA8A35F36}" type="presParOf" srcId="{1D60A984-1774-2B45-9A8C-4E06D77F4725}" destId="{4480B8D0-D794-5D4F-8B3B-3D2680580D7F}" srcOrd="3" destOrd="0" presId="urn:microsoft.com/office/officeart/2005/8/layout/lProcess2"/>
    <dgm:cxn modelId="{64841538-1CC0-7E47-BB88-23D24B65942E}" type="presParOf" srcId="{1D60A984-1774-2B45-9A8C-4E06D77F4725}" destId="{D3FF1ED4-DB1E-BA45-B815-088EFC48D38A}" srcOrd="4" destOrd="0" presId="urn:microsoft.com/office/officeart/2005/8/layout/lProcess2"/>
    <dgm:cxn modelId="{17487B5B-B55F-F34F-A24F-729E3283FEEE}" type="presParOf" srcId="{D3FF1ED4-DB1E-BA45-B815-088EFC48D38A}" destId="{ACE9A7C4-F2C3-5F4B-B127-8BE0DD5962A1}" srcOrd="0" destOrd="0" presId="urn:microsoft.com/office/officeart/2005/8/layout/lProcess2"/>
    <dgm:cxn modelId="{680701E1-FD22-6B4E-AF00-C9D542BA5A10}" type="presParOf" srcId="{D3FF1ED4-DB1E-BA45-B815-088EFC48D38A}" destId="{D6E0A997-830A-E54F-8CDF-176C1B3F0832}" srcOrd="1" destOrd="0" presId="urn:microsoft.com/office/officeart/2005/8/layout/lProcess2"/>
    <dgm:cxn modelId="{2F29F8F8-5D73-D54E-87B7-441162C676EE}" type="presParOf" srcId="{D3FF1ED4-DB1E-BA45-B815-088EFC48D38A}" destId="{AAA2341E-4081-224A-8681-A99F18C1A7CD}" srcOrd="2" destOrd="0" presId="urn:microsoft.com/office/officeart/2005/8/layout/lProcess2"/>
    <dgm:cxn modelId="{F3ABB751-8E63-BE47-9E40-DFEB99DEF134}" type="presParOf" srcId="{AAA2341E-4081-224A-8681-A99F18C1A7CD}" destId="{25813459-4805-2A45-A9D2-771F9099922A}" srcOrd="0" destOrd="0" presId="urn:microsoft.com/office/officeart/2005/8/layout/lProcess2"/>
    <dgm:cxn modelId="{1DA0A6FD-302C-314D-8201-0DCC2CC3FF08}" type="presParOf" srcId="{25813459-4805-2A45-A9D2-771F9099922A}" destId="{9916011E-50C9-7049-985C-9C01A1A33CEF}" srcOrd="0" destOrd="0" presId="urn:microsoft.com/office/officeart/2005/8/layout/lProcess2"/>
    <dgm:cxn modelId="{0AE0F8F7-024A-E640-8076-BD4A33BA9AB2}" type="presParOf" srcId="{25813459-4805-2A45-A9D2-771F9099922A}" destId="{6107BB85-0733-BC40-91C3-4D60A3D791FD}" srcOrd="1" destOrd="0" presId="urn:microsoft.com/office/officeart/2005/8/layout/lProcess2"/>
    <dgm:cxn modelId="{AD414135-CAFA-574A-B273-933AF7BA0609}" type="presParOf" srcId="{25813459-4805-2A45-A9D2-771F9099922A}" destId="{B4CA3C4F-2D16-BD45-8F02-8B044246853B}" srcOrd="2" destOrd="0" presId="urn:microsoft.com/office/officeart/2005/8/layout/lProcess2"/>
    <dgm:cxn modelId="{AC93C4CD-BACE-9B49-A2A1-78AC2C2A2421}" type="presParOf" srcId="{1D60A984-1774-2B45-9A8C-4E06D77F4725}" destId="{3F9B699A-C2A5-FE4A-A4CE-F075A390AF03}" srcOrd="5" destOrd="0" presId="urn:microsoft.com/office/officeart/2005/8/layout/lProcess2"/>
    <dgm:cxn modelId="{141097D9-41D7-6542-8B33-50465549F2B1}" type="presParOf" srcId="{1D60A984-1774-2B45-9A8C-4E06D77F4725}" destId="{4E39588A-E88A-7D45-8BDE-6252473448A1}" srcOrd="6" destOrd="0" presId="urn:microsoft.com/office/officeart/2005/8/layout/lProcess2"/>
    <dgm:cxn modelId="{617A6EE5-FCCB-1B4E-860C-79E0D5C4574E}" type="presParOf" srcId="{4E39588A-E88A-7D45-8BDE-6252473448A1}" destId="{508348E5-7B0E-0B44-8988-F51EED6663CB}" srcOrd="0" destOrd="0" presId="urn:microsoft.com/office/officeart/2005/8/layout/lProcess2"/>
    <dgm:cxn modelId="{8BEA957A-B709-9B4D-A262-DCCD581F6022}" type="presParOf" srcId="{4E39588A-E88A-7D45-8BDE-6252473448A1}" destId="{FBC10D78-00D6-E34E-870F-C4F1767BFFE7}" srcOrd="1" destOrd="0" presId="urn:microsoft.com/office/officeart/2005/8/layout/lProcess2"/>
    <dgm:cxn modelId="{DA549FD2-5234-5243-A72A-D2A2C4D1F438}" type="presParOf" srcId="{4E39588A-E88A-7D45-8BDE-6252473448A1}" destId="{7F6C5B11-B857-884A-9B3C-4B7DED9C65EF}" srcOrd="2" destOrd="0" presId="urn:microsoft.com/office/officeart/2005/8/layout/lProcess2"/>
    <dgm:cxn modelId="{D579F500-A5A7-1D4A-AE3C-A49E7DC5B800}" type="presParOf" srcId="{7F6C5B11-B857-884A-9B3C-4B7DED9C65EF}" destId="{39439A05-9F8E-0A4D-AFC4-C3009E6B5667}" srcOrd="0" destOrd="0" presId="urn:microsoft.com/office/officeart/2005/8/layout/lProcess2"/>
    <dgm:cxn modelId="{CC6F8FA6-ADC9-574B-B4A5-2F87EE9391E6}" type="presParOf" srcId="{39439A05-9F8E-0A4D-AFC4-C3009E6B5667}" destId="{F7ADF7B5-C0A6-4B47-B0A5-0E60078B7D57}" srcOrd="0" destOrd="0" presId="urn:microsoft.com/office/officeart/2005/8/layout/lProcess2"/>
    <dgm:cxn modelId="{8D4110AF-CFD0-A642-9336-81CD0CE036B9}" type="presParOf" srcId="{39439A05-9F8E-0A4D-AFC4-C3009E6B5667}" destId="{B27E1E47-59DE-814D-A37F-7568B80D52B2}" srcOrd="1" destOrd="0" presId="urn:microsoft.com/office/officeart/2005/8/layout/lProcess2"/>
    <dgm:cxn modelId="{9833F790-0A33-2C4A-9278-C4966388E3FA}" type="presParOf" srcId="{39439A05-9F8E-0A4D-AFC4-C3009E6B5667}" destId="{B4B0D908-6076-0A4B-BFF8-76B9E2525DA5}" srcOrd="2" destOrd="0" presId="urn:microsoft.com/office/officeart/2005/8/layout/lProcess2"/>
    <dgm:cxn modelId="{6BC47072-3270-7B49-9454-26101A442B54}" type="presParOf" srcId="{1D60A984-1774-2B45-9A8C-4E06D77F4725}" destId="{A8B2C7D4-1C40-F743-A5A4-F65EFD2EEC21}" srcOrd="7" destOrd="0" presId="urn:microsoft.com/office/officeart/2005/8/layout/lProcess2"/>
    <dgm:cxn modelId="{50B50DB7-7ADB-5648-8B7C-3B970BBD8544}" type="presParOf" srcId="{1D60A984-1774-2B45-9A8C-4E06D77F4725}" destId="{DEF03B2C-7636-0645-8C2A-E1F3CA156DF1}" srcOrd="8" destOrd="0" presId="urn:microsoft.com/office/officeart/2005/8/layout/lProcess2"/>
    <dgm:cxn modelId="{8528036D-CFE6-A147-A2A3-3230EBF9960B}" type="presParOf" srcId="{DEF03B2C-7636-0645-8C2A-E1F3CA156DF1}" destId="{B139E380-2B79-0C47-86CF-F55F44D80DED}" srcOrd="0" destOrd="0" presId="urn:microsoft.com/office/officeart/2005/8/layout/lProcess2"/>
    <dgm:cxn modelId="{EB64BD30-6ECC-1648-9110-1775652963E9}" type="presParOf" srcId="{DEF03B2C-7636-0645-8C2A-E1F3CA156DF1}" destId="{5B14A88E-DCB8-664E-BC92-CC1D22314FEF}" srcOrd="1" destOrd="0" presId="urn:microsoft.com/office/officeart/2005/8/layout/lProcess2"/>
    <dgm:cxn modelId="{B17340AC-1034-9447-A743-1B87F0CFCC0C}" type="presParOf" srcId="{DEF03B2C-7636-0645-8C2A-E1F3CA156DF1}" destId="{C90114DF-D3C9-4947-8185-07D667CCECB1}" srcOrd="2" destOrd="0" presId="urn:microsoft.com/office/officeart/2005/8/layout/lProcess2"/>
    <dgm:cxn modelId="{40ED9E23-DC76-8345-AA21-AB85E70055DB}" type="presParOf" srcId="{C90114DF-D3C9-4947-8185-07D667CCECB1}" destId="{00CDC849-80D5-7C4E-B3F2-3B80D8C9FCD2}" srcOrd="0" destOrd="0" presId="urn:microsoft.com/office/officeart/2005/8/layout/lProcess2"/>
    <dgm:cxn modelId="{17FDA204-7AA1-024F-B2A1-88213F714F8A}" type="presParOf" srcId="{00CDC849-80D5-7C4E-B3F2-3B80D8C9FCD2}" destId="{9FB2AF76-7DEB-AE4A-ADB0-1C78164681E7}" srcOrd="0" destOrd="0" presId="urn:microsoft.com/office/officeart/2005/8/layout/lProcess2"/>
    <dgm:cxn modelId="{41EBB88F-07E5-C04B-B762-4FC4CB5C0445}" type="presParOf" srcId="{00CDC849-80D5-7C4E-B3F2-3B80D8C9FCD2}" destId="{58A42C8C-5034-5A4A-B0E7-1B4BB881CEB8}" srcOrd="1" destOrd="0" presId="urn:microsoft.com/office/officeart/2005/8/layout/lProcess2"/>
    <dgm:cxn modelId="{1E5BA7B5-0709-D445-BE69-DEB0CD2127BA}" type="presParOf" srcId="{00CDC849-80D5-7C4E-B3F2-3B80D8C9FCD2}" destId="{FE27B487-E053-D942-AF5C-7CE98AC296B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CE4B3-334F-F64B-BCA2-8A68E2F3C768}">
      <dsp:nvSpPr>
        <dsp:cNvPr id="0" name=""/>
        <dsp:cNvSpPr/>
      </dsp:nvSpPr>
      <dsp:spPr>
        <a:xfrm rot="10800000">
          <a:off x="1149467" y="942"/>
          <a:ext cx="3888566" cy="680067"/>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989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Rebecca Bryant, PhD, OCLC Research</a:t>
          </a:r>
        </a:p>
        <a:p>
          <a:pPr marL="0" lvl="0" indent="0" algn="ctr" defTabSz="711200">
            <a:lnSpc>
              <a:spcPct val="90000"/>
            </a:lnSpc>
            <a:spcBef>
              <a:spcPct val="0"/>
            </a:spcBef>
            <a:spcAft>
              <a:spcPct val="35000"/>
            </a:spcAft>
            <a:buNone/>
          </a:pPr>
          <a:r>
            <a:rPr lang="en-US" sz="1600" kern="1200" dirty="0"/>
            <a:t>co-PI</a:t>
          </a:r>
        </a:p>
      </dsp:txBody>
      <dsp:txXfrm rot="10800000">
        <a:off x="1319484" y="942"/>
        <a:ext cx="3718549" cy="680067"/>
      </dsp:txXfrm>
    </dsp:sp>
    <dsp:sp modelId="{DFA26FFE-6805-3C44-B044-E2CBB8AE5D62}">
      <dsp:nvSpPr>
        <dsp:cNvPr id="0" name=""/>
        <dsp:cNvSpPr/>
      </dsp:nvSpPr>
      <dsp:spPr>
        <a:xfrm>
          <a:off x="809433" y="942"/>
          <a:ext cx="680067" cy="680067"/>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9E3BE8A-B3A5-D843-8B23-5EE00220CC19}">
      <dsp:nvSpPr>
        <dsp:cNvPr id="0" name=""/>
        <dsp:cNvSpPr/>
      </dsp:nvSpPr>
      <dsp:spPr>
        <a:xfrm rot="10800000">
          <a:off x="1149467" y="884015"/>
          <a:ext cx="3888566" cy="680067"/>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989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Jan </a:t>
          </a:r>
          <a:r>
            <a:rPr lang="en-US" sz="1600" kern="1200" dirty="0" err="1"/>
            <a:t>Fransen</a:t>
          </a:r>
          <a:r>
            <a:rPr lang="en-US" sz="1600" kern="1200" dirty="0"/>
            <a:t>, University of Minnesota</a:t>
          </a:r>
        </a:p>
        <a:p>
          <a:pPr marL="0" lvl="0" indent="0" algn="ctr" defTabSz="711200">
            <a:lnSpc>
              <a:spcPct val="90000"/>
            </a:lnSpc>
            <a:spcBef>
              <a:spcPct val="0"/>
            </a:spcBef>
            <a:spcAft>
              <a:spcPct val="35000"/>
            </a:spcAft>
            <a:buNone/>
          </a:pPr>
          <a:r>
            <a:rPr lang="en-US" sz="1600" kern="1200" dirty="0"/>
            <a:t>co-PI</a:t>
          </a:r>
        </a:p>
      </dsp:txBody>
      <dsp:txXfrm rot="10800000">
        <a:off x="1319484" y="884015"/>
        <a:ext cx="3718549" cy="680067"/>
      </dsp:txXfrm>
    </dsp:sp>
    <dsp:sp modelId="{CC7E0579-1005-E346-9CFF-D989C8AB2711}">
      <dsp:nvSpPr>
        <dsp:cNvPr id="0" name=""/>
        <dsp:cNvSpPr/>
      </dsp:nvSpPr>
      <dsp:spPr>
        <a:xfrm>
          <a:off x="809433" y="884015"/>
          <a:ext cx="680067" cy="680067"/>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7285F76-22CB-B64C-8436-0C0B81AE1118}">
      <dsp:nvSpPr>
        <dsp:cNvPr id="0" name=""/>
        <dsp:cNvSpPr/>
      </dsp:nvSpPr>
      <dsp:spPr>
        <a:xfrm rot="10800000">
          <a:off x="1143479" y="1733622"/>
          <a:ext cx="3888566" cy="680067"/>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989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Pablo de Castro, euroCRIS &amp; Strathclyde University</a:t>
          </a:r>
        </a:p>
      </dsp:txBody>
      <dsp:txXfrm rot="10800000">
        <a:off x="1313496" y="1733622"/>
        <a:ext cx="3718549" cy="680067"/>
      </dsp:txXfrm>
    </dsp:sp>
    <dsp:sp modelId="{8652A797-5FB5-434A-8554-C46486A46CDF}">
      <dsp:nvSpPr>
        <dsp:cNvPr id="0" name=""/>
        <dsp:cNvSpPr/>
      </dsp:nvSpPr>
      <dsp:spPr>
        <a:xfrm>
          <a:off x="809433" y="1767089"/>
          <a:ext cx="680067" cy="680067"/>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83C09F5-508B-1F46-BA75-ACC2A4A698ED}">
      <dsp:nvSpPr>
        <dsp:cNvPr id="0" name=""/>
        <dsp:cNvSpPr/>
      </dsp:nvSpPr>
      <dsp:spPr>
        <a:xfrm rot="10800000">
          <a:off x="1149467" y="2650162"/>
          <a:ext cx="3888566" cy="680067"/>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989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Brenna </a:t>
          </a:r>
          <a:r>
            <a:rPr lang="en-US" sz="1600" kern="1200" dirty="0" err="1"/>
            <a:t>Helmstutler</a:t>
          </a:r>
          <a:r>
            <a:rPr lang="en-US" sz="1600" kern="1200" dirty="0"/>
            <a:t>, Syracuse University</a:t>
          </a:r>
        </a:p>
      </dsp:txBody>
      <dsp:txXfrm rot="10800000">
        <a:off x="1319484" y="2650162"/>
        <a:ext cx="3718549" cy="680067"/>
      </dsp:txXfrm>
    </dsp:sp>
    <dsp:sp modelId="{92D20BDE-04A7-204A-AFF1-4A2A5BD08802}">
      <dsp:nvSpPr>
        <dsp:cNvPr id="0" name=""/>
        <dsp:cNvSpPr/>
      </dsp:nvSpPr>
      <dsp:spPr>
        <a:xfrm>
          <a:off x="809433" y="2650162"/>
          <a:ext cx="680067" cy="680067"/>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352C5B9-C716-A241-8FA2-9A635E036688}">
      <dsp:nvSpPr>
        <dsp:cNvPr id="0" name=""/>
        <dsp:cNvSpPr/>
      </dsp:nvSpPr>
      <dsp:spPr>
        <a:xfrm rot="10800000">
          <a:off x="1149467" y="3533235"/>
          <a:ext cx="3888566" cy="680067"/>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9891"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David Scherer, Carnegie Mellon University</a:t>
          </a:r>
        </a:p>
      </dsp:txBody>
      <dsp:txXfrm rot="10800000">
        <a:off x="1319484" y="3533235"/>
        <a:ext cx="3718549" cy="680067"/>
      </dsp:txXfrm>
    </dsp:sp>
    <dsp:sp modelId="{40CD82C1-BC19-6B43-BA4D-059CEC29342D}">
      <dsp:nvSpPr>
        <dsp:cNvPr id="0" name=""/>
        <dsp:cNvSpPr/>
      </dsp:nvSpPr>
      <dsp:spPr>
        <a:xfrm>
          <a:off x="809433" y="3533235"/>
          <a:ext cx="680067" cy="680067"/>
        </a:xfrm>
        <a:prstGeom prst="ellipse">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6350" cap="flat" cmpd="sng" algn="ctr">
          <a:solidFill>
            <a:schemeClr val="dk1">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5FFC2-6C6D-4042-BE41-7332DE304A88}">
      <dsp:nvSpPr>
        <dsp:cNvPr id="0" name=""/>
        <dsp:cNvSpPr/>
      </dsp:nvSpPr>
      <dsp:spPr>
        <a:xfrm>
          <a:off x="1165842" y="1655445"/>
          <a:ext cx="1250648" cy="12506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60E80E-CE3D-4F34-A004-B2F0742E684C}">
      <dsp:nvSpPr>
        <dsp:cNvPr id="0" name=""/>
        <dsp:cNvSpPr/>
      </dsp:nvSpPr>
      <dsp:spPr>
        <a:xfrm>
          <a:off x="40365" y="3009203"/>
          <a:ext cx="3573281" cy="535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100000"/>
            </a:lnSpc>
            <a:spcBef>
              <a:spcPct val="0"/>
            </a:spcBef>
            <a:spcAft>
              <a:spcPct val="35000"/>
            </a:spcAft>
            <a:buNone/>
            <a:defRPr b="1"/>
          </a:pPr>
          <a:r>
            <a:rPr lang="en-US" sz="3400" b="0" i="0" kern="1200" dirty="0"/>
            <a:t>Scope</a:t>
          </a:r>
          <a:endParaRPr lang="en-US" sz="3400" kern="1200" dirty="0"/>
        </a:p>
      </dsp:txBody>
      <dsp:txXfrm>
        <a:off x="40365" y="3009203"/>
        <a:ext cx="3573281" cy="535992"/>
      </dsp:txXfrm>
    </dsp:sp>
    <dsp:sp modelId="{245BBB6F-80C8-4D1B-93E6-A828AA53B5EC}">
      <dsp:nvSpPr>
        <dsp:cNvPr id="0" name=""/>
        <dsp:cNvSpPr/>
      </dsp:nvSpPr>
      <dsp:spPr>
        <a:xfrm>
          <a:off x="1257318" y="3764150"/>
          <a:ext cx="2710190" cy="751608"/>
        </a:xfrm>
        <a:prstGeom prst="rect">
          <a:avLst/>
        </a:prstGeom>
        <a:noFill/>
        <a:ln>
          <a:noFill/>
        </a:ln>
        <a:effectLst/>
      </dsp:spPr>
      <dsp:style>
        <a:lnRef idx="0">
          <a:scrgbClr r="0" g="0" b="0"/>
        </a:lnRef>
        <a:fillRef idx="0">
          <a:scrgbClr r="0" g="0" b="0"/>
        </a:fillRef>
        <a:effectRef idx="0">
          <a:scrgbClr r="0" g="0" b="0"/>
        </a:effectRef>
        <a:fontRef idx="minor"/>
      </dsp:style>
    </dsp:sp>
    <dsp:sp modelId="{A4E1BACD-69A1-4F01-859A-5EA6B0325D6B}">
      <dsp:nvSpPr>
        <dsp:cNvPr id="0" name=""/>
        <dsp:cNvSpPr/>
      </dsp:nvSpPr>
      <dsp:spPr>
        <a:xfrm>
          <a:off x="5364447" y="1537367"/>
          <a:ext cx="1250648" cy="1250648"/>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3D420D-A8CA-4832-89B1-9D83C1CC8BD6}">
      <dsp:nvSpPr>
        <dsp:cNvPr id="0" name=""/>
        <dsp:cNvSpPr/>
      </dsp:nvSpPr>
      <dsp:spPr>
        <a:xfrm>
          <a:off x="4203131" y="2904498"/>
          <a:ext cx="3573281" cy="535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100000"/>
            </a:lnSpc>
            <a:spcBef>
              <a:spcPct val="0"/>
            </a:spcBef>
            <a:spcAft>
              <a:spcPct val="35000"/>
            </a:spcAft>
            <a:buNone/>
            <a:defRPr b="1"/>
          </a:pPr>
          <a:r>
            <a:rPr lang="en-US" sz="3400" b="0" i="0" kern="1200" dirty="0"/>
            <a:t>Methodology</a:t>
          </a:r>
          <a:endParaRPr lang="en-US" sz="3400" kern="1200" dirty="0"/>
        </a:p>
      </dsp:txBody>
      <dsp:txXfrm>
        <a:off x="4203131" y="2904498"/>
        <a:ext cx="3573281" cy="535992"/>
      </dsp:txXfrm>
    </dsp:sp>
    <dsp:sp modelId="{752CE3CE-3757-4B65-BE6B-497F75F32D00}">
      <dsp:nvSpPr>
        <dsp:cNvPr id="0" name=""/>
        <dsp:cNvSpPr/>
      </dsp:nvSpPr>
      <dsp:spPr>
        <a:xfrm>
          <a:off x="5176135" y="3506071"/>
          <a:ext cx="2917012" cy="1223918"/>
        </a:xfrm>
        <a:prstGeom prst="rect">
          <a:avLst/>
        </a:prstGeom>
        <a:noFill/>
        <a:ln>
          <a:noFill/>
        </a:ln>
        <a:effectLst/>
      </dsp:spPr>
      <dsp:style>
        <a:lnRef idx="0">
          <a:scrgbClr r="0" g="0" b="0"/>
        </a:lnRef>
        <a:fillRef idx="0">
          <a:scrgbClr r="0" g="0" b="0"/>
        </a:fillRef>
        <a:effectRef idx="0">
          <a:scrgbClr r="0" g="0" b="0"/>
        </a:effectRef>
        <a:fontRef idx="minor"/>
      </dsp:style>
    </dsp:sp>
    <dsp:sp modelId="{3878E02A-DAB4-44EE-A012-3D6A01321326}">
      <dsp:nvSpPr>
        <dsp:cNvPr id="0" name=""/>
        <dsp:cNvSpPr/>
      </dsp:nvSpPr>
      <dsp:spPr>
        <a:xfrm>
          <a:off x="9570325" y="1370450"/>
          <a:ext cx="1240630" cy="1560846"/>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rgbClr val="C64297"/>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9D1C24-D26E-4440-87A3-4F9ED0AA1CF8}">
      <dsp:nvSpPr>
        <dsp:cNvPr id="0" name=""/>
        <dsp:cNvSpPr/>
      </dsp:nvSpPr>
      <dsp:spPr>
        <a:xfrm>
          <a:off x="8342777" y="2959958"/>
          <a:ext cx="3573281" cy="535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100000"/>
            </a:lnSpc>
            <a:spcBef>
              <a:spcPct val="0"/>
            </a:spcBef>
            <a:spcAft>
              <a:spcPct val="35000"/>
            </a:spcAft>
            <a:buNone/>
            <a:defRPr b="1"/>
          </a:pPr>
          <a:r>
            <a:rPr lang="en-US" sz="3400" b="0" i="0" kern="1200" dirty="0"/>
            <a:t>Outputs</a:t>
          </a:r>
          <a:endParaRPr lang="en-US" sz="3400" kern="1200" dirty="0"/>
        </a:p>
      </dsp:txBody>
      <dsp:txXfrm>
        <a:off x="8342777" y="2959958"/>
        <a:ext cx="3573281" cy="535992"/>
      </dsp:txXfrm>
    </dsp:sp>
    <dsp:sp modelId="{0DA232F7-34DA-46BF-BB86-0540D630C4C5}">
      <dsp:nvSpPr>
        <dsp:cNvPr id="0" name=""/>
        <dsp:cNvSpPr/>
      </dsp:nvSpPr>
      <dsp:spPr>
        <a:xfrm>
          <a:off x="9358435" y="3810952"/>
          <a:ext cx="2621108" cy="75160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D4E35-34A8-344A-9C80-454D36D38FA6}">
      <dsp:nvSpPr>
        <dsp:cNvPr id="0" name=""/>
        <dsp:cNvSpPr/>
      </dsp:nvSpPr>
      <dsp:spPr>
        <a:xfrm>
          <a:off x="3526" y="229892"/>
          <a:ext cx="3437860" cy="110786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Opus &amp; Interfolio</a:t>
          </a:r>
          <a:r>
            <a:rPr lang="en-US" sz="2300" kern="1200" dirty="0"/>
            <a:t>:</a:t>
          </a:r>
        </a:p>
      </dsp:txBody>
      <dsp:txXfrm>
        <a:off x="3526" y="229892"/>
        <a:ext cx="3437860" cy="1107865"/>
      </dsp:txXfrm>
    </dsp:sp>
    <dsp:sp modelId="{D603F756-9D90-734D-AF97-20CCD37477DA}">
      <dsp:nvSpPr>
        <dsp:cNvPr id="0" name=""/>
        <dsp:cNvSpPr/>
      </dsp:nvSpPr>
      <dsp:spPr>
        <a:xfrm>
          <a:off x="3526" y="1337757"/>
          <a:ext cx="3437860" cy="315675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Home grown system aggregating faculty information, coupled with</a:t>
          </a:r>
        </a:p>
        <a:p>
          <a:pPr marL="457200" lvl="2" indent="-228600" algn="l" defTabSz="1022350">
            <a:lnSpc>
              <a:spcPct val="90000"/>
            </a:lnSpc>
            <a:spcBef>
              <a:spcPct val="0"/>
            </a:spcBef>
            <a:spcAft>
              <a:spcPct val="15000"/>
            </a:spcAft>
            <a:buChar char="•"/>
          </a:pPr>
          <a:r>
            <a:rPr lang="en-US" sz="2300" kern="1200" dirty="0"/>
            <a:t>Interfolio systems for tenure/promotion &amp; annual reviews</a:t>
          </a:r>
        </a:p>
        <a:p>
          <a:pPr marL="228600" lvl="1" indent="-228600" algn="l" defTabSz="1022350">
            <a:lnSpc>
              <a:spcPct val="90000"/>
            </a:lnSpc>
            <a:spcBef>
              <a:spcPct val="0"/>
            </a:spcBef>
            <a:spcAft>
              <a:spcPct val="15000"/>
            </a:spcAft>
            <a:buChar char="•"/>
          </a:pPr>
          <a:r>
            <a:rPr lang="en-US" sz="2300" kern="1200" dirty="0"/>
            <a:t>Managed by UCLA personnel office</a:t>
          </a:r>
        </a:p>
      </dsp:txBody>
      <dsp:txXfrm>
        <a:off x="3526" y="1337757"/>
        <a:ext cx="3437860" cy="3156750"/>
      </dsp:txXfrm>
    </dsp:sp>
    <dsp:sp modelId="{7BCC2F26-5B3C-2040-87C5-AA985C21770B}">
      <dsp:nvSpPr>
        <dsp:cNvPr id="0" name=""/>
        <dsp:cNvSpPr/>
      </dsp:nvSpPr>
      <dsp:spPr>
        <a:xfrm>
          <a:off x="3922687" y="229892"/>
          <a:ext cx="3437860" cy="110786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UC Publication Management System (UCPMS)</a:t>
          </a:r>
          <a:endParaRPr lang="en-US" sz="2300" kern="1200" dirty="0"/>
        </a:p>
      </dsp:txBody>
      <dsp:txXfrm>
        <a:off x="3922687" y="229892"/>
        <a:ext cx="3437860" cy="1107865"/>
      </dsp:txXfrm>
    </dsp:sp>
    <dsp:sp modelId="{7E1EC569-6AEA-8B41-B03A-ACC875497A61}">
      <dsp:nvSpPr>
        <dsp:cNvPr id="0" name=""/>
        <dsp:cNvSpPr/>
      </dsp:nvSpPr>
      <dsp:spPr>
        <a:xfrm>
          <a:off x="3922687" y="1337757"/>
          <a:ext cx="3437860" cy="315675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Supports institutional OA policy for 22,000 faculty and thousands of other researchers</a:t>
          </a:r>
        </a:p>
        <a:p>
          <a:pPr marL="228600" lvl="1" indent="-228600" algn="l" defTabSz="1022350">
            <a:lnSpc>
              <a:spcPct val="90000"/>
            </a:lnSpc>
            <a:spcBef>
              <a:spcPct val="0"/>
            </a:spcBef>
            <a:spcAft>
              <a:spcPct val="15000"/>
            </a:spcAft>
            <a:buChar char="•"/>
          </a:pPr>
          <a:r>
            <a:rPr lang="en-US" sz="2300" kern="1200" dirty="0"/>
            <a:t>Elements for metadata harvesting</a:t>
          </a:r>
        </a:p>
        <a:p>
          <a:pPr marL="228600" lvl="1" indent="-228600" algn="l" defTabSz="1022350">
            <a:lnSpc>
              <a:spcPct val="90000"/>
            </a:lnSpc>
            <a:spcBef>
              <a:spcPct val="0"/>
            </a:spcBef>
            <a:spcAft>
              <a:spcPct val="15000"/>
            </a:spcAft>
            <a:buChar char="•"/>
          </a:pPr>
          <a:r>
            <a:rPr lang="en-US" sz="2300" kern="1200" dirty="0"/>
            <a:t>Managed by California Digital Library</a:t>
          </a:r>
        </a:p>
      </dsp:txBody>
      <dsp:txXfrm>
        <a:off x="3922687" y="1337757"/>
        <a:ext cx="3437860" cy="3156750"/>
      </dsp:txXfrm>
    </dsp:sp>
    <dsp:sp modelId="{FBBCB53F-2729-6C4C-8B49-1E09343929CD}">
      <dsp:nvSpPr>
        <dsp:cNvPr id="0" name=""/>
        <dsp:cNvSpPr/>
      </dsp:nvSpPr>
      <dsp:spPr>
        <a:xfrm>
          <a:off x="7841849" y="229892"/>
          <a:ext cx="3437860" cy="110786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1" kern="1200" dirty="0"/>
            <a:t>UCLA Profiles</a:t>
          </a:r>
          <a:endParaRPr lang="en-US" sz="2300" kern="1200" dirty="0"/>
        </a:p>
      </dsp:txBody>
      <dsp:txXfrm>
        <a:off x="7841849" y="229892"/>
        <a:ext cx="3437860" cy="1107865"/>
      </dsp:txXfrm>
    </dsp:sp>
    <dsp:sp modelId="{BD31F854-D4B3-144C-9B09-06B797AC5D81}">
      <dsp:nvSpPr>
        <dsp:cNvPr id="0" name=""/>
        <dsp:cNvSpPr/>
      </dsp:nvSpPr>
      <dsp:spPr>
        <a:xfrm>
          <a:off x="7841849" y="1337757"/>
          <a:ext cx="3437860" cy="315675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Profiles RNS</a:t>
          </a:r>
        </a:p>
        <a:p>
          <a:pPr marL="228600" lvl="1" indent="-228600" algn="l" defTabSz="1022350">
            <a:lnSpc>
              <a:spcPct val="90000"/>
            </a:lnSpc>
            <a:spcBef>
              <a:spcPct val="0"/>
            </a:spcBef>
            <a:spcAft>
              <a:spcPct val="15000"/>
            </a:spcAft>
            <a:buChar char="•"/>
          </a:pPr>
          <a:r>
            <a:rPr lang="en-US" sz="2300" kern="1200" dirty="0"/>
            <a:t>1,000+ public profiles of biomedical researchers</a:t>
          </a:r>
        </a:p>
        <a:p>
          <a:pPr marL="228600" lvl="1" indent="-228600" algn="l" defTabSz="1022350">
            <a:lnSpc>
              <a:spcPct val="90000"/>
            </a:lnSpc>
            <a:spcBef>
              <a:spcPct val="0"/>
            </a:spcBef>
            <a:spcAft>
              <a:spcPct val="15000"/>
            </a:spcAft>
            <a:buChar char="•"/>
          </a:pPr>
          <a:r>
            <a:rPr lang="en-US" sz="2300" kern="1200" dirty="0"/>
            <a:t>Managed by Clinical &amp; Translational Science Institutes at UCLA and UCSF</a:t>
          </a:r>
        </a:p>
      </dsp:txBody>
      <dsp:txXfrm>
        <a:off x="7841849" y="1337757"/>
        <a:ext cx="3437860" cy="31567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7536A-6F2F-3143-8D20-AB88DE7F12FC}">
      <dsp:nvSpPr>
        <dsp:cNvPr id="0" name=""/>
        <dsp:cNvSpPr/>
      </dsp:nvSpPr>
      <dsp:spPr>
        <a:xfrm>
          <a:off x="845819" y="0"/>
          <a:ext cx="9585956" cy="56388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1E9ABB-D975-2E45-B2CF-2CA7D6DB7CEE}">
      <dsp:nvSpPr>
        <dsp:cNvPr id="0" name=""/>
        <dsp:cNvSpPr/>
      </dsp:nvSpPr>
      <dsp:spPr>
        <a:xfrm>
          <a:off x="137" y="1691640"/>
          <a:ext cx="5501132" cy="22555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i="0" kern="1200" dirty="0"/>
            <a:t>Move beyond the use case</a:t>
          </a:r>
        </a:p>
      </dsp:txBody>
      <dsp:txXfrm>
        <a:off x="110242" y="1801745"/>
        <a:ext cx="5280922" cy="2035310"/>
      </dsp:txXfrm>
    </dsp:sp>
    <dsp:sp modelId="{FA619C32-0270-2742-9FD9-1DE305D25982}">
      <dsp:nvSpPr>
        <dsp:cNvPr id="0" name=""/>
        <dsp:cNvSpPr/>
      </dsp:nvSpPr>
      <dsp:spPr>
        <a:xfrm>
          <a:off x="5776326" y="1691640"/>
          <a:ext cx="5501132" cy="22555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Recognize RIM Systems as a single, umbrella product category </a:t>
          </a:r>
        </a:p>
      </dsp:txBody>
      <dsp:txXfrm>
        <a:off x="5886431" y="1801745"/>
        <a:ext cx="5280922" cy="20353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6FBA4-23DD-7C44-9592-CD73FBDD1C02}">
      <dsp:nvSpPr>
        <dsp:cNvPr id="0" name=""/>
        <dsp:cNvSpPr/>
      </dsp:nvSpPr>
      <dsp:spPr>
        <a:xfrm>
          <a:off x="6057" y="0"/>
          <a:ext cx="2125562" cy="56388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a:t>Metadata quality matters</a:t>
          </a:r>
          <a:endParaRPr lang="en-US" sz="2300" kern="1200" dirty="0"/>
        </a:p>
      </dsp:txBody>
      <dsp:txXfrm>
        <a:off x="6057" y="0"/>
        <a:ext cx="2125562" cy="1691640"/>
      </dsp:txXfrm>
    </dsp:sp>
    <dsp:sp modelId="{5745F35E-0D3B-7643-BDB9-19CD1576A88E}">
      <dsp:nvSpPr>
        <dsp:cNvPr id="0" name=""/>
        <dsp:cNvSpPr/>
      </dsp:nvSpPr>
      <dsp:spPr>
        <a:xfrm>
          <a:off x="218613" y="1693291"/>
          <a:ext cx="1700450" cy="170017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i="0" kern="1200" dirty="0"/>
            <a:t>Must be complete, transparent if used for reporting</a:t>
          </a:r>
          <a:endParaRPr lang="en-US" sz="1400" kern="1200" dirty="0"/>
        </a:p>
      </dsp:txBody>
      <dsp:txXfrm>
        <a:off x="268409" y="1743087"/>
        <a:ext cx="1600858" cy="1600583"/>
      </dsp:txXfrm>
    </dsp:sp>
    <dsp:sp modelId="{4E66552F-DB7D-A847-874A-74DDD4F8E385}">
      <dsp:nvSpPr>
        <dsp:cNvPr id="0" name=""/>
        <dsp:cNvSpPr/>
      </dsp:nvSpPr>
      <dsp:spPr>
        <a:xfrm>
          <a:off x="218613" y="3655032"/>
          <a:ext cx="1700450" cy="1700175"/>
        </a:xfrm>
        <a:prstGeom prst="roundRect">
          <a:avLst>
            <a:gd name="adj" fmla="val 10000"/>
          </a:avLst>
        </a:prstGeom>
        <a:solidFill>
          <a:schemeClr val="accent3">
            <a:hueOff val="-1102355"/>
            <a:satOff val="3636"/>
            <a:lumOff val="-10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Libraries have an important role</a:t>
          </a:r>
        </a:p>
      </dsp:txBody>
      <dsp:txXfrm>
        <a:off x="268409" y="3704828"/>
        <a:ext cx="1600858" cy="1600583"/>
      </dsp:txXfrm>
    </dsp:sp>
    <dsp:sp modelId="{F9A46209-5308-014F-8024-D87C51E07BB0}">
      <dsp:nvSpPr>
        <dsp:cNvPr id="0" name=""/>
        <dsp:cNvSpPr/>
      </dsp:nvSpPr>
      <dsp:spPr>
        <a:xfrm>
          <a:off x="2291037" y="0"/>
          <a:ext cx="2125562" cy="56388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a:t>Persistent Identifiers (PIDs) are essential</a:t>
          </a:r>
          <a:endParaRPr lang="en-US" sz="2300" kern="1200" dirty="0"/>
        </a:p>
      </dsp:txBody>
      <dsp:txXfrm>
        <a:off x="2291037" y="0"/>
        <a:ext cx="2125562" cy="1691640"/>
      </dsp:txXfrm>
    </dsp:sp>
    <dsp:sp modelId="{6E0E190C-0226-2149-B466-704F67677079}">
      <dsp:nvSpPr>
        <dsp:cNvPr id="0" name=""/>
        <dsp:cNvSpPr/>
      </dsp:nvSpPr>
      <dsp:spPr>
        <a:xfrm>
          <a:off x="2503593" y="1693291"/>
          <a:ext cx="1700450" cy="1700175"/>
        </a:xfrm>
        <a:prstGeom prst="roundRect">
          <a:avLst>
            <a:gd name="adj" fmla="val 10000"/>
          </a:avLst>
        </a:prstGeom>
        <a:solidFill>
          <a:schemeClr val="accent3">
            <a:hueOff val="-2204711"/>
            <a:satOff val="7273"/>
            <a:lumOff val="-20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i="0" kern="1200" dirty="0"/>
            <a:t>DOIs, ORCIDs, RORs, RAIDs, etc.</a:t>
          </a:r>
          <a:endParaRPr lang="en-US" sz="1400" kern="1200" dirty="0"/>
        </a:p>
      </dsp:txBody>
      <dsp:txXfrm>
        <a:off x="2553389" y="1743087"/>
        <a:ext cx="1600858" cy="1600583"/>
      </dsp:txXfrm>
    </dsp:sp>
    <dsp:sp modelId="{555E2FE0-B810-904C-A125-5F78EAC9BD04}">
      <dsp:nvSpPr>
        <dsp:cNvPr id="0" name=""/>
        <dsp:cNvSpPr/>
      </dsp:nvSpPr>
      <dsp:spPr>
        <a:xfrm>
          <a:off x="2503593" y="3655032"/>
          <a:ext cx="1700450" cy="1700175"/>
        </a:xfrm>
        <a:prstGeom prst="roundRect">
          <a:avLst>
            <a:gd name="adj" fmla="val 10000"/>
          </a:avLst>
        </a:prstGeom>
        <a:solidFill>
          <a:schemeClr val="accent3">
            <a:hueOff val="-3307066"/>
            <a:satOff val="10909"/>
            <a:lumOff val="-30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i="0" kern="1200" dirty="0"/>
            <a:t>Support a future of "enter once, reuse often"</a:t>
          </a:r>
          <a:endParaRPr lang="en-US" sz="1400" kern="1200" dirty="0"/>
        </a:p>
      </dsp:txBody>
      <dsp:txXfrm>
        <a:off x="2553389" y="3704828"/>
        <a:ext cx="1600858" cy="1600583"/>
      </dsp:txXfrm>
    </dsp:sp>
    <dsp:sp modelId="{ACE9A7C4-F2C3-5F4B-B127-8BE0DD5962A1}">
      <dsp:nvSpPr>
        <dsp:cNvPr id="0" name=""/>
        <dsp:cNvSpPr/>
      </dsp:nvSpPr>
      <dsp:spPr>
        <a:xfrm>
          <a:off x="4576016" y="0"/>
          <a:ext cx="2125562" cy="56388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a:t>Institutional investment is crucial</a:t>
          </a:r>
          <a:endParaRPr lang="en-US" sz="2300" kern="1200" dirty="0"/>
        </a:p>
      </dsp:txBody>
      <dsp:txXfrm>
        <a:off x="4576016" y="0"/>
        <a:ext cx="2125562" cy="1691640"/>
      </dsp:txXfrm>
    </dsp:sp>
    <dsp:sp modelId="{9916011E-50C9-7049-985C-9C01A1A33CEF}">
      <dsp:nvSpPr>
        <dsp:cNvPr id="0" name=""/>
        <dsp:cNvSpPr/>
      </dsp:nvSpPr>
      <dsp:spPr>
        <a:xfrm>
          <a:off x="4788572" y="1693291"/>
          <a:ext cx="1700450" cy="1700175"/>
        </a:xfrm>
        <a:prstGeom prst="roundRect">
          <a:avLst>
            <a:gd name="adj" fmla="val 10000"/>
          </a:avLst>
        </a:prstGeom>
        <a:solidFill>
          <a:schemeClr val="accent3">
            <a:hueOff val="-4409422"/>
            <a:satOff val="14545"/>
            <a:lumOff val="-40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0" i="0" kern="1200" dirty="0"/>
            <a:t>Don’t scrimp on dedicated staff</a:t>
          </a:r>
          <a:endParaRPr lang="en-US" sz="1400" kern="1200" dirty="0"/>
        </a:p>
      </dsp:txBody>
      <dsp:txXfrm>
        <a:off x="4838368" y="1743087"/>
        <a:ext cx="1600858" cy="1600583"/>
      </dsp:txXfrm>
    </dsp:sp>
    <dsp:sp modelId="{B4CA3C4F-2D16-BD45-8F02-8B044246853B}">
      <dsp:nvSpPr>
        <dsp:cNvPr id="0" name=""/>
        <dsp:cNvSpPr/>
      </dsp:nvSpPr>
      <dsp:spPr>
        <a:xfrm>
          <a:off x="4788572" y="3655032"/>
          <a:ext cx="1700450" cy="1700175"/>
        </a:xfrm>
        <a:prstGeom prst="roundRect">
          <a:avLst>
            <a:gd name="adj" fmla="val 10000"/>
          </a:avLst>
        </a:prstGeom>
        <a:solidFill>
          <a:schemeClr val="accent3">
            <a:hueOff val="-5511778"/>
            <a:satOff val="18182"/>
            <a:lumOff val="-50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ETL processes are hard everywhere</a:t>
          </a:r>
        </a:p>
      </dsp:txBody>
      <dsp:txXfrm>
        <a:off x="4838368" y="3704828"/>
        <a:ext cx="1600858" cy="1600583"/>
      </dsp:txXfrm>
    </dsp:sp>
    <dsp:sp modelId="{508348E5-7B0E-0B44-8988-F51EED6663CB}">
      <dsp:nvSpPr>
        <dsp:cNvPr id="0" name=""/>
        <dsp:cNvSpPr/>
      </dsp:nvSpPr>
      <dsp:spPr>
        <a:xfrm>
          <a:off x="6860996" y="0"/>
          <a:ext cx="2125562" cy="56388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0" i="0" kern="1200" dirty="0"/>
            <a:t>Work across campus</a:t>
          </a:r>
          <a:endParaRPr lang="en-US" sz="2300" kern="1200" dirty="0"/>
        </a:p>
      </dsp:txBody>
      <dsp:txXfrm>
        <a:off x="6860996" y="0"/>
        <a:ext cx="2125562" cy="1691640"/>
      </dsp:txXfrm>
    </dsp:sp>
    <dsp:sp modelId="{F7ADF7B5-C0A6-4B47-B0A5-0E60078B7D57}">
      <dsp:nvSpPr>
        <dsp:cNvPr id="0" name=""/>
        <dsp:cNvSpPr/>
      </dsp:nvSpPr>
      <dsp:spPr>
        <a:xfrm>
          <a:off x="7073552" y="1693291"/>
          <a:ext cx="1700450" cy="1700175"/>
        </a:xfrm>
        <a:prstGeom prst="roundRect">
          <a:avLst>
            <a:gd name="adj" fmla="val 10000"/>
          </a:avLst>
        </a:prstGeom>
        <a:solidFill>
          <a:schemeClr val="accent3">
            <a:hueOff val="-6614133"/>
            <a:satOff val="21818"/>
            <a:lumOff val="-60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t" anchorCtr="0">
          <a:noAutofit/>
        </a:bodyPr>
        <a:lstStyle/>
        <a:p>
          <a:pPr marL="0" lvl="0" indent="0" algn="ctr" defTabSz="755650">
            <a:lnSpc>
              <a:spcPct val="90000"/>
            </a:lnSpc>
            <a:spcBef>
              <a:spcPct val="0"/>
            </a:spcBef>
            <a:spcAft>
              <a:spcPct val="35000"/>
            </a:spcAft>
            <a:buNone/>
          </a:pPr>
          <a:r>
            <a:rPr lang="en-US" sz="1700" kern="1200" dirty="0"/>
            <a:t>Array of skills needed</a:t>
          </a:r>
        </a:p>
        <a:p>
          <a:pPr marL="114300" lvl="1" indent="-114300" algn="l" defTabSz="577850">
            <a:lnSpc>
              <a:spcPct val="90000"/>
            </a:lnSpc>
            <a:spcBef>
              <a:spcPct val="0"/>
            </a:spcBef>
            <a:spcAft>
              <a:spcPct val="15000"/>
            </a:spcAft>
            <a:buChar char="•"/>
          </a:pPr>
          <a:r>
            <a:rPr lang="en-US" sz="1300" kern="1200" dirty="0"/>
            <a:t>Technical</a:t>
          </a:r>
        </a:p>
        <a:p>
          <a:pPr marL="114300" lvl="1" indent="-114300" algn="l" defTabSz="577850">
            <a:lnSpc>
              <a:spcPct val="90000"/>
            </a:lnSpc>
            <a:spcBef>
              <a:spcPct val="0"/>
            </a:spcBef>
            <a:spcAft>
              <a:spcPct val="15000"/>
            </a:spcAft>
            <a:buChar char="•"/>
          </a:pPr>
          <a:r>
            <a:rPr lang="en-US" sz="1300" kern="1200" dirty="0"/>
            <a:t>Metadata</a:t>
          </a:r>
        </a:p>
        <a:p>
          <a:pPr marL="114300" lvl="1" indent="-114300" algn="l" defTabSz="577850">
            <a:lnSpc>
              <a:spcPct val="90000"/>
            </a:lnSpc>
            <a:spcBef>
              <a:spcPct val="0"/>
            </a:spcBef>
            <a:spcAft>
              <a:spcPct val="15000"/>
            </a:spcAft>
            <a:buChar char="•"/>
          </a:pPr>
          <a:r>
            <a:rPr lang="en-US" sz="1300" kern="1200" dirty="0"/>
            <a:t>Project management</a:t>
          </a:r>
        </a:p>
        <a:p>
          <a:pPr marL="114300" lvl="1" indent="-114300" algn="l" defTabSz="577850">
            <a:lnSpc>
              <a:spcPct val="90000"/>
            </a:lnSpc>
            <a:spcBef>
              <a:spcPct val="0"/>
            </a:spcBef>
            <a:spcAft>
              <a:spcPct val="15000"/>
            </a:spcAft>
            <a:buChar char="•"/>
          </a:pPr>
          <a:r>
            <a:rPr lang="en-US" sz="1300" kern="1200" dirty="0"/>
            <a:t>Communications</a:t>
          </a:r>
        </a:p>
      </dsp:txBody>
      <dsp:txXfrm>
        <a:off x="7123348" y="1743087"/>
        <a:ext cx="1600858" cy="1600583"/>
      </dsp:txXfrm>
    </dsp:sp>
    <dsp:sp modelId="{B4B0D908-6076-0A4B-BFF8-76B9E2525DA5}">
      <dsp:nvSpPr>
        <dsp:cNvPr id="0" name=""/>
        <dsp:cNvSpPr/>
      </dsp:nvSpPr>
      <dsp:spPr>
        <a:xfrm>
          <a:off x="7073552" y="3655032"/>
          <a:ext cx="1700450" cy="1700175"/>
        </a:xfrm>
        <a:prstGeom prst="roundRect">
          <a:avLst>
            <a:gd name="adj" fmla="val 10000"/>
          </a:avLst>
        </a:prstGeom>
        <a:solidFill>
          <a:schemeClr val="accent3">
            <a:hueOff val="-7716488"/>
            <a:satOff val="25454"/>
            <a:lumOff val="-70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If you are planning for only 1 use case, you are thinking too small</a:t>
          </a:r>
        </a:p>
      </dsp:txBody>
      <dsp:txXfrm>
        <a:off x="7123348" y="3704828"/>
        <a:ext cx="1600858" cy="1600583"/>
      </dsp:txXfrm>
    </dsp:sp>
    <dsp:sp modelId="{B139E380-2B79-0C47-86CF-F55F44D80DED}">
      <dsp:nvSpPr>
        <dsp:cNvPr id="0" name=""/>
        <dsp:cNvSpPr/>
      </dsp:nvSpPr>
      <dsp:spPr>
        <a:xfrm>
          <a:off x="9145976" y="0"/>
          <a:ext cx="2125562" cy="5638800"/>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Research information is an institutional asset</a:t>
          </a:r>
        </a:p>
      </dsp:txBody>
      <dsp:txXfrm>
        <a:off x="9145976" y="0"/>
        <a:ext cx="2125562" cy="1691640"/>
      </dsp:txXfrm>
    </dsp:sp>
    <dsp:sp modelId="{9FB2AF76-7DEB-AE4A-ADB0-1C78164681E7}">
      <dsp:nvSpPr>
        <dsp:cNvPr id="0" name=""/>
        <dsp:cNvSpPr/>
      </dsp:nvSpPr>
      <dsp:spPr>
        <a:xfrm>
          <a:off x="9358532" y="1693291"/>
          <a:ext cx="1700450" cy="1700175"/>
        </a:xfrm>
        <a:prstGeom prst="roundRect">
          <a:avLst>
            <a:gd name="adj" fmla="val 10000"/>
          </a:avLst>
        </a:prstGeom>
        <a:solidFill>
          <a:schemeClr val="accent3">
            <a:hueOff val="-8818844"/>
            <a:satOff val="29091"/>
            <a:lumOff val="-8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Publications metadata is a university asset</a:t>
          </a:r>
        </a:p>
      </dsp:txBody>
      <dsp:txXfrm>
        <a:off x="9408328" y="1743087"/>
        <a:ext cx="1600858" cy="1600583"/>
      </dsp:txXfrm>
    </dsp:sp>
    <dsp:sp modelId="{FE27B487-E053-D942-AF5C-7CE98AC296B2}">
      <dsp:nvSpPr>
        <dsp:cNvPr id="0" name=""/>
        <dsp:cNvSpPr/>
      </dsp:nvSpPr>
      <dsp:spPr>
        <a:xfrm>
          <a:off x="9358532" y="3655032"/>
          <a:ext cx="1700450" cy="1700175"/>
        </a:xfrm>
        <a:prstGeom prst="roundRect">
          <a:avLst>
            <a:gd name="adj" fmla="val 10000"/>
          </a:avLst>
        </a:prstGeom>
        <a:solidFill>
          <a:schemeClr val="accent3">
            <a:hueOff val="-9921199"/>
            <a:satOff val="32727"/>
            <a:lumOff val="-90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t>It should be included in campus wide data governance efforts</a:t>
          </a:r>
        </a:p>
      </dsp:txBody>
      <dsp:txXfrm>
        <a:off x="9408328" y="3704828"/>
        <a:ext cx="1600858" cy="160058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30T14:33:37.166"/>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10966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ure.com/news/bibliometrics-the-leiden-manifesto-for-research-metrics-1.17351#b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6930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89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1592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504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6093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031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642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fontAlgn="base">
              <a:buFont typeface="Arial" panose="020B0604020202020204" pitchFamily="34" charset="0"/>
              <a:buChar char="•"/>
            </a:pPr>
            <a:r>
              <a:rPr lang="en-US" b="1" dirty="0"/>
              <a:t>Faculty Activity Reporting</a:t>
            </a:r>
            <a:r>
              <a:rPr lang="en-US" dirty="0"/>
              <a:t>: Provide a database of information that could be used to complete faculty annual reports and generate related documents, including promotion and tenure dossier materials and college or program-level accreditation reports.</a:t>
            </a:r>
          </a:p>
          <a:p>
            <a:pPr marL="285750" indent="-285750" fontAlgn="base">
              <a:buFont typeface="Arial" panose="020B0604020202020204" pitchFamily="34" charset="0"/>
              <a:buChar char="•"/>
            </a:pPr>
            <a:r>
              <a:rPr lang="en-US" b="1" dirty="0"/>
              <a:t>Metadata reuse</a:t>
            </a:r>
            <a:r>
              <a:rPr lang="en-US" dirty="0"/>
              <a:t>: Maintain a comprehensive database of Virginia Tech faculty scholarship, accounting for different disciplines and types of scholarly products. The University </a:t>
            </a:r>
            <a:r>
              <a:rPr lang="en-US" dirty="0" err="1"/>
              <a:t>DataCommons</a:t>
            </a:r>
            <a:r>
              <a:rPr lang="en-US" dirty="0"/>
              <a:t> provides that database, with control over how and what information is entered as well as how the data are collected, used, and (if necessary) migrated to a future system.</a:t>
            </a:r>
          </a:p>
          <a:p>
            <a:pPr marL="285750" indent="-285750" fontAlgn="base">
              <a:buFont typeface="Arial" panose="020B0604020202020204" pitchFamily="34" charset="0"/>
              <a:buChar char="•"/>
            </a:pPr>
            <a:r>
              <a:rPr lang="en-US" b="1" dirty="0"/>
              <a:t>Strategic reporting and decision support</a:t>
            </a:r>
            <a:r>
              <a:rPr lang="en-US" dirty="0"/>
              <a:t>: Specifically, support the</a:t>
            </a:r>
            <a:r>
              <a:rPr lang="en-US" b="1" dirty="0"/>
              <a:t> </a:t>
            </a:r>
            <a:r>
              <a:rPr lang="en-US" dirty="0"/>
              <a:t>PIBB budget model. The RIM system populated by Elements and embodied by the UDC assists colleges in goal setting.</a:t>
            </a:r>
          </a:p>
          <a:p>
            <a:pPr marL="285750" indent="-285750" fontAlgn="base">
              <a:buFont typeface="Arial" panose="020B0604020202020204" pitchFamily="34" charset="0"/>
              <a:buChar char="•"/>
            </a:pPr>
            <a:r>
              <a:rPr lang="en-US" b="1" dirty="0"/>
              <a:t>Public portal - research showcase:</a:t>
            </a:r>
            <a:r>
              <a:rPr lang="en-US" dirty="0"/>
              <a:t> The new Elements Discovery portal, branded Virginia Tech Experts, will provide a public website. </a:t>
            </a:r>
          </a:p>
          <a:p>
            <a:pPr marL="285750" indent="-285750" fontAlgn="base">
              <a:buFont typeface="Arial" panose="020B0604020202020204" pitchFamily="34" charset="0"/>
              <a:buChar char="•"/>
            </a:pPr>
            <a:r>
              <a:rPr lang="en-US" b="1" dirty="0"/>
              <a:t>Open access workflow</a:t>
            </a:r>
            <a:r>
              <a:rPr lang="en-US" dirty="0"/>
              <a:t>: While Virginia Tech had not approved a campus-wide open access policy as of this writing, faculty members can now deposit open access versions of their publications in </a:t>
            </a:r>
            <a:r>
              <a:rPr lang="en-US" dirty="0" err="1"/>
              <a:t>VTechWorks</a:t>
            </a:r>
            <a:r>
              <a:rPr lang="en-US" dirty="0"/>
              <a:t> directly from Elements. If Virginia Tech later chooses to implement a communication/workflow to encourage OA deposits, it can do so through Elements.</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1283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7328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4229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022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dirty="0">
                <a:solidFill>
                  <a:schemeClr val="tx1"/>
                </a:solidFill>
                <a:effectLst/>
                <a:latin typeface="Calibri"/>
                <a:ea typeface="Calibri"/>
                <a:cs typeface="Calibri"/>
                <a:sym typeface="Calibri"/>
              </a:rPr>
              <a:t>We (speakers and attendees) are all in different places, and the technology we use similarly flows over and across a multitude of landscapes. We all express gratitude towards those who were here before us and seek to learn more in paying respects to and honoring these people and we invite you to join with us in reflection, knowledge seeking, and appreciation.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dirty="0">
              <a:solidFill>
                <a:schemeClr val="tx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dirty="0">
              <a:solidFill>
                <a:schemeClr val="tx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dirty="0">
              <a:solidFill>
                <a:schemeClr val="tx1"/>
              </a:solidFill>
              <a:effectLst/>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kern="1200" cap="none" dirty="0">
              <a:solidFill>
                <a:schemeClr val="tx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605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1684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259" name="Google Shape;25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1293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341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1527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9999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Shape 801"/>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02" name="Shape 80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667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Shape 364"/>
          <p:cNvSpPr txBox="1">
            <a:spLocks noGrp="1"/>
          </p:cNvSpPr>
          <p:nvPr>
            <p:ph type="body" idx="1"/>
          </p:nvPr>
        </p:nvSpPr>
        <p:spPr>
          <a:xfrm>
            <a:off x="685800" y="4400549"/>
            <a:ext cx="5486400" cy="36004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171450" indent="-171450">
              <a:buFont typeface="Arial"/>
              <a:buChar char="•"/>
            </a:pPr>
            <a:r>
              <a:rPr lang="en-US" dirty="0">
                <a:cs typeface="Calibri"/>
              </a:rPr>
              <a:t>OCLC Research concentrates its efforts on research devoted exclusively to the challenges that libraries, archives and museums face.</a:t>
            </a:r>
          </a:p>
          <a:p>
            <a:pPr marL="171450" indent="-171450">
              <a:buFont typeface="Arial"/>
              <a:buChar char="•"/>
            </a:pPr>
            <a:r>
              <a:rPr lang="en-US" dirty="0">
                <a:cs typeface="Calibri"/>
              </a:rPr>
              <a:t>The OCLC Research Library Partnership includes some 130 research library partners who collaborate with other libraries and each other on research and related issues through working groups.</a:t>
            </a: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885010" y="8684683"/>
            <a:ext cx="2971799" cy="45931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4848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Shape 37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OCLC Research recognizes that libraries are playing a larger role in Research Information Management, and we want to better understand these trends so we can share information with the library community to inform decision making. </a:t>
            </a: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80" name="Shape 38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5384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32664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1881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2B42B-9C35-BE4B-ABC0-B2B3317CF2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44742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Transparency is important, as stated in the Leiden Manifesto on research metrics. https://</a:t>
            </a:r>
            <a:r>
              <a:rPr lang="en-US" dirty="0" err="1"/>
              <a:t>www.nature.com</a:t>
            </a:r>
            <a:r>
              <a:rPr lang="en-US" dirty="0"/>
              <a:t>/news/bibliometrics-the-leiden-manifesto-for-research-metrics-1.17351 ,  which states:</a:t>
            </a:r>
          </a:p>
          <a:p>
            <a:endParaRPr lang="en-US" dirty="0"/>
          </a:p>
          <a:p>
            <a:r>
              <a:rPr lang="en-US" sz="1200" b="1" i="0" u="none" strike="noStrike" cap="none" dirty="0">
                <a:solidFill>
                  <a:schemeClr val="dk1"/>
                </a:solidFill>
                <a:effectLst/>
                <a:latin typeface="Calibri"/>
                <a:ea typeface="Calibri"/>
                <a:cs typeface="Calibri"/>
                <a:sym typeface="Calibri"/>
              </a:rPr>
              <a:t>4) Keep data collection and analytical processes open, transparent and simple.</a:t>
            </a:r>
            <a:r>
              <a:rPr lang="en-US" sz="1200" b="0" i="0" u="none" strike="noStrike" cap="none" dirty="0">
                <a:solidFill>
                  <a:schemeClr val="dk1"/>
                </a:solidFill>
                <a:effectLst/>
                <a:latin typeface="Calibri"/>
                <a:ea typeface="Calibri"/>
                <a:cs typeface="Calibri"/>
                <a:sym typeface="Calibri"/>
              </a:rPr>
              <a:t> The construction of the databases required for evaluation should follow clearly stated rules, set before the research has been completed. This was common practice among the academic and commercial groups that built bibliometric evaluation methodology over several decades. Those groups referenced protocols published in the peer-reviewed literature. This transparency enabled scrutiny. For example, in 2010, public debate on the technical properties of an important indicator used by one of our groups (the Centre for Science and Technology Studies at Leiden University in the Netherlands) led to a revision in the calculation of this indicator</a:t>
            </a:r>
            <a:r>
              <a:rPr lang="en-US" sz="1200" b="0" i="0" u="none" strike="noStrike" cap="none" baseline="30000" dirty="0">
                <a:solidFill>
                  <a:schemeClr val="dk1"/>
                </a:solidFill>
                <a:effectLst/>
                <a:latin typeface="Calibri"/>
                <a:ea typeface="Calibri"/>
                <a:cs typeface="Calibri"/>
                <a:sym typeface="Calibri"/>
                <a:hlinkClick r:id="rId3" tooltip="van Raan, A. F. J., van Leeuwen, T. N., Visser, M. S., van Eck, N. J. &amp; Waltman, L. J. Informetrics 4, 431–435 (2010)."/>
              </a:rPr>
              <a:t>6</a:t>
            </a:r>
            <a:r>
              <a:rPr lang="en-US" sz="1200" b="0" i="0" u="none" strike="noStrike" cap="none" dirty="0">
                <a:solidFill>
                  <a:schemeClr val="dk1"/>
                </a:solidFill>
                <a:effectLst/>
                <a:latin typeface="Calibri"/>
                <a:ea typeface="Calibri"/>
                <a:cs typeface="Calibri"/>
                <a:sym typeface="Calibri"/>
              </a:rPr>
              <a:t>. Recent commercial entrants should be held to the same standards; no one should accept a black-box evaluation machine.</a:t>
            </a:r>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474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r>
              <a:rPr lang="en-US" dirty="0"/>
              <a:t>Home by </a:t>
            </a:r>
            <a:r>
              <a:rPr lang="en-US" dirty="0" err="1"/>
              <a:t>Lagot</a:t>
            </a:r>
            <a:r>
              <a:rPr lang="en-US" dirty="0"/>
              <a:t> Design from the Noun Project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2871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3.tiff"/><Relationship Id="rId4" Type="http://schemas.openxmlformats.org/officeDocument/2006/relationships/image" Target="../media/image12.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13.tiff"/><Relationship Id="rId4" Type="http://schemas.openxmlformats.org/officeDocument/2006/relationships/image" Target="../media/image12.emf"/></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16.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Master" Target="../slideMasters/slideMaster8.xml"/><Relationship Id="rId5" Type="http://schemas.openxmlformats.org/officeDocument/2006/relationships/image" Target="../media/image21.emf"/><Relationship Id="rId4" Type="http://schemas.openxmlformats.org/officeDocument/2006/relationships/image" Target="../media/image10.emf"/></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emf"/><Relationship Id="rId1" Type="http://schemas.openxmlformats.org/officeDocument/2006/relationships/slideMaster" Target="../slideMasters/slideMaster8.xml"/><Relationship Id="rId4" Type="http://schemas.openxmlformats.org/officeDocument/2006/relationships/image" Target="../media/image23.svg"/></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ntent- Header">
  <p:cSld name="1_Content- Header">
    <p:spTree>
      <p:nvGrpSpPr>
        <p:cNvPr id="1" name="Shape 55"/>
        <p:cNvGrpSpPr/>
        <p:nvPr/>
      </p:nvGrpSpPr>
      <p:grpSpPr>
        <a:xfrm>
          <a:off x="0" y="0"/>
          <a:ext cx="0" cy="0"/>
          <a:chOff x="0" y="0"/>
          <a:chExt cx="0" cy="0"/>
        </a:xfrm>
      </p:grpSpPr>
      <p:sp>
        <p:nvSpPr>
          <p:cNvPr id="56" name="Shape 56"/>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7" name="Shape 57"/>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8" name="Shape 58"/>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9" name="Shape 59"/>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64290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15033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354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342014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649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327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39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071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3727" y="0"/>
            <a:ext cx="6105280" cy="5850667"/>
          </a:xfrm>
          <a:prstGeom prst="rect">
            <a:avLst/>
          </a:prstGeom>
        </p:spPr>
      </p:pic>
    </p:spTree>
    <p:extLst>
      <p:ext uri="{BB962C8B-B14F-4D97-AF65-F5344CB8AC3E}">
        <p14:creationId xmlns:p14="http://schemas.microsoft.com/office/powerpoint/2010/main" val="336578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screen">
            <a:extLst>
              <a:ext uri="{28A0092B-C50C-407E-A947-70E740481C1C}">
                <a14:useLocalDpi xmlns:a14="http://schemas.microsoft.com/office/drawing/2010/main"/>
              </a:ext>
            </a:extLst>
          </a:blip>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370082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61"/>
        <p:cNvGrpSpPr/>
        <p:nvPr/>
      </p:nvGrpSpPr>
      <p:grpSpPr>
        <a:xfrm>
          <a:off x="0" y="0"/>
          <a:ext cx="0" cy="0"/>
          <a:chOff x="0" y="0"/>
          <a:chExt cx="0" cy="0"/>
        </a:xfrm>
      </p:grpSpPr>
      <p:sp>
        <p:nvSpPr>
          <p:cNvPr id="62" name="Shape 62"/>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3" name="Shape 63"/>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4" name="Shape 64"/>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pic>
        <p:nvPicPr>
          <p:cNvPr id="65" name="Shape 6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7" cy="291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283833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8AA3-209B-7B49-8EC5-F36EF46DA7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BE857-4ACA-7249-8055-FA2C56BB19A8}"/>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4" name="Footer Placeholder 3">
            <a:extLst>
              <a:ext uri="{FF2B5EF4-FFF2-40B4-BE49-F238E27FC236}">
                <a16:creationId xmlns:a16="http://schemas.microsoft.com/office/drawing/2014/main" id="{567A407B-17D5-774C-852A-E222D35C66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57D825-13CD-1848-B6C8-03A845F61500}"/>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2384254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4" name="Foliennummernplatzhalter 16">
            <a:extLst>
              <a:ext uri="{FF2B5EF4-FFF2-40B4-BE49-F238E27FC236}">
                <a16:creationId xmlns:a16="http://schemas.microsoft.com/office/drawing/2014/main" id="{059A3CA2-A9FB-4E09-9557-94A4DEE2A6E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14613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0178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232859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liennummernplatzhalter 16">
            <a:extLst>
              <a:ext uri="{FF2B5EF4-FFF2-40B4-BE49-F238E27FC236}">
                <a16:creationId xmlns:a16="http://schemas.microsoft.com/office/drawing/2014/main" id="{88AB08FB-C792-4DE0-8B02-9AB437C1B87B}"/>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29363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a:p>
        </p:txBody>
      </p:sp>
      <p:sp>
        <p:nvSpPr>
          <p:cNvPr id="9" name="Foliennummernplatzhalter 16">
            <a:extLst>
              <a:ext uri="{FF2B5EF4-FFF2-40B4-BE49-F238E27FC236}">
                <a16:creationId xmlns:a16="http://schemas.microsoft.com/office/drawing/2014/main" id="{8E23DA73-5E91-45B9-88E0-8C9187267DF7}"/>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7581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8A4C3EA6-B673-4283-9DD6-799B6AE49A8A}"/>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82869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1" y="6219085"/>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282640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Foliennummernplatzhalter 16">
            <a:extLst>
              <a:ext uri="{FF2B5EF4-FFF2-40B4-BE49-F238E27FC236}">
                <a16:creationId xmlns:a16="http://schemas.microsoft.com/office/drawing/2014/main" id="{F9AB8280-DF79-44D0-9DBE-80C2AF274544}"/>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419562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66"/>
        <p:cNvGrpSpPr/>
        <p:nvPr/>
      </p:nvGrpSpPr>
      <p:grpSpPr>
        <a:xfrm>
          <a:off x="0" y="0"/>
          <a:ext cx="0" cy="0"/>
          <a:chOff x="0" y="0"/>
          <a:chExt cx="0" cy="0"/>
        </a:xfrm>
      </p:grpSpPr>
      <p:pic>
        <p:nvPicPr>
          <p:cNvPr id="67" name="Shape 67" descr="OCLC_H_PMS.ep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982567" y="6347610"/>
            <a:ext cx="964583" cy="3209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liennummernplatzhalter 16">
            <a:extLst>
              <a:ext uri="{FF2B5EF4-FFF2-40B4-BE49-F238E27FC236}">
                <a16:creationId xmlns:a16="http://schemas.microsoft.com/office/drawing/2014/main" id="{EBE7FBBD-2D15-434A-9BBD-E32D1247E962}"/>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66115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3727" y="0"/>
            <a:ext cx="6105280" cy="5850667"/>
          </a:xfrm>
          <a:prstGeom prst="rect">
            <a:avLst/>
          </a:prstGeom>
        </p:spPr>
      </p:pic>
      <p:sp>
        <p:nvSpPr>
          <p:cNvPr id="11" name="Foliennummernplatzhalter 16">
            <a:extLst>
              <a:ext uri="{FF2B5EF4-FFF2-40B4-BE49-F238E27FC236}">
                <a16:creationId xmlns:a16="http://schemas.microsoft.com/office/drawing/2014/main" id="{7F6932CD-ABBB-4A44-81F3-7BB08D26F400}"/>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1318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44D07B55-7EFB-4F7E-B8EE-9B7C8C31FC9E}"/>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47450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6488CA-3328-844C-95BD-C5D2A1D1A81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E886C28-7C2B-4140-9288-B7B8C83E6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CB8C85-3D79-1A4E-8005-69B84CA3C9A0}"/>
              </a:ext>
            </a:extLst>
          </p:cNvPr>
          <p:cNvSpPr>
            <a:spLocks noGrp="1"/>
          </p:cNvSpPr>
          <p:nvPr>
            <p:ph type="sldNum" sz="quarter" idx="12"/>
          </p:nvPr>
        </p:nvSpPr>
        <p:spPr>
          <a:xfrm>
            <a:off x="8087317" y="6172963"/>
            <a:ext cx="4104684" cy="685037"/>
          </a:xfrm>
          <a:prstGeom prst="rect">
            <a:avLst/>
          </a:prstGeom>
        </p:spPr>
        <p:txBody>
          <a:bodyPr/>
          <a:lstStyle/>
          <a:p>
            <a:fld id="{FBF82AE8-B900-9645-9437-C4E98360193C}" type="slidenum">
              <a:rPr lang="en-US" smtClean="0"/>
              <a:t>‹#›</a:t>
            </a:fld>
            <a:endParaRPr lang="en-US"/>
          </a:p>
        </p:txBody>
      </p:sp>
      <p:sp>
        <p:nvSpPr>
          <p:cNvPr id="5" name="Foliennummernplatzhalter 16">
            <a:extLst>
              <a:ext uri="{FF2B5EF4-FFF2-40B4-BE49-F238E27FC236}">
                <a16:creationId xmlns:a16="http://schemas.microsoft.com/office/drawing/2014/main" id="{8BE66258-572E-4356-BF24-8B945A812B0E}"/>
              </a:ext>
            </a:extLst>
          </p:cNvPr>
          <p:cNvSpPr txBox="1">
            <a:spLocks/>
          </p:cNvSpPr>
          <p:nvPr userDrawn="1"/>
        </p:nvSpPr>
        <p:spPr>
          <a:xfrm>
            <a:off x="1" y="6209849"/>
            <a:ext cx="10695708" cy="574260"/>
          </a:xfrm>
          <a:prstGeom prst="rect">
            <a:avLst/>
          </a:prstGeom>
        </p:spPr>
        <p:txBody>
          <a:bodyPr vert="horz" lIns="126357" tIns="63179" rIns="126357" bIns="63179" rtlCol="0" anchor="b"/>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E911E4-7CD8-4F9C-B647-4242FE4D1061}" type="slidenum">
              <a:rPr lang="de-DE" sz="1600" smtClean="0"/>
              <a:pPr/>
              <a:t>‹#›</a:t>
            </a:fld>
            <a:endParaRPr lang="de-DE" sz="1600" dirty="0"/>
          </a:p>
        </p:txBody>
      </p:sp>
    </p:spTree>
    <p:extLst>
      <p:ext uri="{BB962C8B-B14F-4D97-AF65-F5344CB8AC3E}">
        <p14:creationId xmlns:p14="http://schemas.microsoft.com/office/powerpoint/2010/main" val="3353474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Content- Bullet">
  <p:cSld name="2_Content- Bullet">
    <p:spTree>
      <p:nvGrpSpPr>
        <p:cNvPr id="1" name="Shape 112"/>
        <p:cNvGrpSpPr/>
        <p:nvPr/>
      </p:nvGrpSpPr>
      <p:grpSpPr>
        <a:xfrm>
          <a:off x="0" y="0"/>
          <a:ext cx="0" cy="0"/>
          <a:chOff x="0" y="0"/>
          <a:chExt cx="0" cy="0"/>
        </a:xfrm>
      </p:grpSpPr>
      <p:sp>
        <p:nvSpPr>
          <p:cNvPr id="116" name="Shape 116"/>
          <p:cNvSpPr txBox="1">
            <a:spLocks noGrp="1"/>
          </p:cNvSpPr>
          <p:nvPr>
            <p:ph type="body" idx="1"/>
          </p:nvPr>
        </p:nvSpPr>
        <p:spPr>
          <a:xfrm>
            <a:off x="454384" y="457739"/>
            <a:ext cx="11252197" cy="915256"/>
          </a:xfrm>
          <a:prstGeom prst="rect">
            <a:avLst/>
          </a:prstGeom>
          <a:noFill/>
          <a:ln>
            <a:noFill/>
          </a:ln>
        </p:spPr>
        <p:txBody>
          <a:bodyPr spcFirstLastPara="1" wrap="square" lIns="91425" tIns="91425" rIns="91425" bIns="91425" anchor="t" anchorCtr="0"/>
          <a:lstStyle>
            <a:lvl1pPr marL="342882" marR="0" lvl="0" indent="-171442" algn="l" rtl="0">
              <a:lnSpc>
                <a:spcPct val="100000"/>
              </a:lnSpc>
              <a:spcBef>
                <a:spcPts val="0"/>
              </a:spcBef>
              <a:spcAft>
                <a:spcPts val="0"/>
              </a:spcAft>
              <a:buClr>
                <a:schemeClr val="lt2"/>
              </a:buClr>
              <a:buSzPts val="3600"/>
              <a:buFont typeface="Arial"/>
              <a:buNone/>
              <a:defRPr sz="2700" b="1" i="0" u="none" strike="noStrike" cap="none">
                <a:solidFill>
                  <a:schemeClr val="lt2"/>
                </a:solidFill>
                <a:latin typeface="Arial"/>
                <a:ea typeface="Arial"/>
                <a:cs typeface="Arial"/>
                <a:sym typeface="Arial"/>
              </a:defRPr>
            </a:lvl1pPr>
            <a:lvl2pPr marL="685766" marR="0" lvl="1"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2pPr>
            <a:lvl3pPr marL="1028649" marR="0" lvl="2"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3pPr>
            <a:lvl4pPr marL="1371532" marR="0" lvl="3"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4pPr>
            <a:lvl5pPr marL="1714414" marR="0" lvl="4"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5pPr>
            <a:lvl6pPr marL="2057298" marR="0" lvl="5"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6pPr>
            <a:lvl7pPr marL="2400180" marR="0" lvl="6"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7pPr>
            <a:lvl8pPr marL="2743062" marR="0" lvl="7"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8pPr>
            <a:lvl9pPr marL="3085946" marR="0" lvl="8"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9pPr>
          </a:lstStyle>
          <a:p>
            <a:endParaRPr/>
          </a:p>
        </p:txBody>
      </p:sp>
      <p:sp>
        <p:nvSpPr>
          <p:cNvPr id="118" name="Shape 118"/>
          <p:cNvSpPr txBox="1">
            <a:spLocks noGrp="1"/>
          </p:cNvSpPr>
          <p:nvPr>
            <p:ph type="body" idx="2"/>
          </p:nvPr>
        </p:nvSpPr>
        <p:spPr>
          <a:xfrm>
            <a:off x="454384" y="1373001"/>
            <a:ext cx="11252197" cy="4475171"/>
          </a:xfrm>
          <a:prstGeom prst="rect">
            <a:avLst/>
          </a:prstGeom>
          <a:noFill/>
          <a:ln>
            <a:noFill/>
          </a:ln>
        </p:spPr>
        <p:txBody>
          <a:bodyPr spcFirstLastPara="1" wrap="square" lIns="91425" tIns="91425" rIns="91425" bIns="91425" anchor="t" anchorCtr="0"/>
          <a:lstStyle>
            <a:lvl1pPr marL="342882" marR="0" lvl="0" indent="-285737" algn="l" rtl="0">
              <a:lnSpc>
                <a:spcPct val="100000"/>
              </a:lnSpc>
              <a:spcBef>
                <a:spcPts val="0"/>
              </a:spcBef>
              <a:spcAft>
                <a:spcPts val="0"/>
              </a:spcAft>
              <a:buClr>
                <a:srgbClr val="000000"/>
              </a:buClr>
              <a:buSzPts val="2400"/>
              <a:buFont typeface="Arial"/>
              <a:buChar char="•"/>
              <a:defRPr sz="1800" b="0" i="0" u="none" strike="noStrike" cap="none">
                <a:solidFill>
                  <a:srgbClr val="000000"/>
                </a:solidFill>
                <a:latin typeface="Arial"/>
                <a:ea typeface="Arial"/>
                <a:cs typeface="Arial"/>
                <a:sym typeface="Arial"/>
              </a:defRPr>
            </a:lvl1pPr>
            <a:lvl2pPr marL="685766" marR="0" lvl="1" indent="-171442" algn="l" rtl="0">
              <a:lnSpc>
                <a:spcPct val="100000"/>
              </a:lnSpc>
              <a:spcBef>
                <a:spcPts val="0"/>
              </a:spcBef>
              <a:spcAft>
                <a:spcPts val="0"/>
              </a:spcAft>
              <a:buClr>
                <a:srgbClr val="000000"/>
              </a:buClr>
              <a:buSzPts val="2200"/>
              <a:buFont typeface="Arial"/>
              <a:buNone/>
              <a:defRPr sz="1651" b="0" i="0" u="none" strike="noStrike" cap="none">
                <a:solidFill>
                  <a:srgbClr val="000000"/>
                </a:solidFill>
                <a:latin typeface="Arial"/>
                <a:ea typeface="Arial"/>
                <a:cs typeface="Arial"/>
                <a:sym typeface="Arial"/>
              </a:defRPr>
            </a:lvl2pPr>
            <a:lvl3pPr marL="1028649" marR="0" lvl="2" indent="-171442" algn="l" rtl="0">
              <a:lnSpc>
                <a:spcPct val="100000"/>
              </a:lnSpc>
              <a:spcBef>
                <a:spcPts val="0"/>
              </a:spcBef>
              <a:spcAft>
                <a:spcPts val="0"/>
              </a:spcAft>
              <a:buClr>
                <a:srgbClr val="000000"/>
              </a:buClr>
              <a:buSzPts val="2300"/>
              <a:buFont typeface="Arial"/>
              <a:buNone/>
              <a:defRPr sz="1725" b="0" i="0" u="none" strike="noStrike" cap="none">
                <a:solidFill>
                  <a:srgbClr val="000000"/>
                </a:solidFill>
                <a:latin typeface="Arial"/>
                <a:ea typeface="Arial"/>
                <a:cs typeface="Arial"/>
                <a:sym typeface="Arial"/>
              </a:defRPr>
            </a:lvl3pPr>
            <a:lvl4pPr marL="1371532" marR="0" lvl="3"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4pPr>
            <a:lvl5pPr marL="1714414" marR="0" lvl="4"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5pPr>
            <a:lvl6pPr marL="2057298" marR="0" lvl="5"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6pPr>
            <a:lvl7pPr marL="2400180" marR="0" lvl="6"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7pPr>
            <a:lvl8pPr marL="2743062" marR="0" lvl="7"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8pPr>
            <a:lvl9pPr marL="3085946" marR="0" lvl="8" indent="-171442" algn="l" rtl="0">
              <a:lnSpc>
                <a:spcPct val="100000"/>
              </a:lnSpc>
              <a:spcBef>
                <a:spcPts val="0"/>
              </a:spcBef>
              <a:spcAft>
                <a:spcPts val="0"/>
              </a:spcAft>
              <a:buClr>
                <a:srgbClr val="000000"/>
              </a:buClr>
              <a:buSzPts val="1400"/>
              <a:buFont typeface="Arial"/>
              <a:buNone/>
              <a:defRPr sz="1051" b="0" i="0" u="none" strike="noStrike" cap="none">
                <a:solidFill>
                  <a:srgbClr val="000000"/>
                </a:solidFill>
                <a:latin typeface="Arial"/>
                <a:ea typeface="Arial"/>
                <a:cs typeface="Arial"/>
                <a:sym typeface="Arial"/>
              </a:defRPr>
            </a:lvl9pPr>
          </a:lstStyle>
          <a:p>
            <a:endParaRPr/>
          </a:p>
        </p:txBody>
      </p:sp>
      <p:sp>
        <p:nvSpPr>
          <p:cNvPr id="4" name="Foliennummernplatzhalter 16">
            <a:extLst>
              <a:ext uri="{FF2B5EF4-FFF2-40B4-BE49-F238E27FC236}">
                <a16:creationId xmlns:a16="http://schemas.microsoft.com/office/drawing/2014/main" id="{2981915E-B57E-465B-8E95-36E734C5DDDD}"/>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52593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Tree>
    <p:extLst>
      <p:ext uri="{BB962C8B-B14F-4D97-AF65-F5344CB8AC3E}">
        <p14:creationId xmlns:p14="http://schemas.microsoft.com/office/powerpoint/2010/main" val="341129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1990726"/>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2764533"/>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1987552"/>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1990724"/>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61883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69" y="550911"/>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699030" y="1246767"/>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3" name="Text Placeholder 12"/>
          <p:cNvSpPr>
            <a:spLocks noGrp="1"/>
          </p:cNvSpPr>
          <p:nvPr>
            <p:ph type="body" sz="quarter" idx="12" hasCustomPrompt="1"/>
          </p:nvPr>
        </p:nvSpPr>
        <p:spPr>
          <a:xfrm>
            <a:off x="4555078" y="1324718"/>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67"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67" y="547737"/>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1176869"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1176869" y="3595110"/>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699030"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2"/>
          <p:cNvSpPr>
            <a:spLocks noGrp="1"/>
          </p:cNvSpPr>
          <p:nvPr>
            <p:ph type="body" sz="quarter" idx="17" hasCustomPrompt="1"/>
          </p:nvPr>
        </p:nvSpPr>
        <p:spPr>
          <a:xfrm>
            <a:off x="4555078" y="4368917"/>
            <a:ext cx="7636932" cy="852172"/>
          </a:xfrm>
          <a:prstGeom prst="rect">
            <a:avLst/>
          </a:prstGeom>
        </p:spPr>
        <p:txBody>
          <a:bodyPr vert="horz">
            <a:normAutofit/>
          </a:bodyPr>
          <a:lstStyle>
            <a:lvl1pPr marL="0" marR="0" indent="0" algn="l" defTabSz="60958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8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67"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67" y="3591936"/>
            <a:ext cx="7636933" cy="650875"/>
          </a:xfrm>
          <a:prstGeom prst="rect">
            <a:avLst/>
          </a:prstGeom>
        </p:spPr>
        <p:txBody>
          <a:bodyPr vert="horz"/>
          <a:lstStyle>
            <a:lvl1pPr marL="0" indent="0">
              <a:buNone/>
              <a:defRPr sz="48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1176869"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68348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p>
        </p:txBody>
      </p:sp>
      <p:sp>
        <p:nvSpPr>
          <p:cNvPr id="11" name="Text Placeholder 8"/>
          <p:cNvSpPr>
            <a:spLocks noGrp="1"/>
          </p:cNvSpPr>
          <p:nvPr>
            <p:ph type="body" sz="quarter" idx="10" hasCustomPrompt="1"/>
          </p:nvPr>
        </p:nvSpPr>
        <p:spPr>
          <a:xfrm>
            <a:off x="420346" y="1108082"/>
            <a:ext cx="10898717" cy="830997"/>
          </a:xfrm>
          <a:prstGeom prst="rect">
            <a:avLst/>
          </a:prstGeom>
          <a:ln w="28575" cmpd="sng">
            <a:solidFill>
              <a:srgbClr val="FFFFFF"/>
            </a:solidFill>
          </a:ln>
        </p:spPr>
        <p:txBody>
          <a:bodyPr vert="horz" lIns="274320" tIns="45720" rIns="274320" bIns="45720">
            <a:sp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n-US" sz="48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1" y="850901"/>
            <a:ext cx="353483" cy="600710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11215941" y="850902"/>
            <a:ext cx="353483" cy="543283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262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454382" y="1372996"/>
            <a:ext cx="11252197" cy="4475171"/>
          </a:xfrm>
          <a:prstGeom prst="rect">
            <a:avLst/>
          </a:prstGeom>
        </p:spPr>
        <p:txBody>
          <a:bodyPr vert="horz"/>
          <a:lstStyle>
            <a:lvl1pPr marL="457189" indent="-457189">
              <a:buFont typeface="Arial"/>
              <a:buChar char="•"/>
              <a:defRPr sz="3200" baseline="0"/>
            </a:lvl1pPr>
            <a:lvl2pPr>
              <a:defRPr sz="2667"/>
            </a:lvl2pPr>
            <a:lvl3pPr>
              <a:defRPr sz="2400"/>
            </a:lvl3pPr>
            <a:lvl4pPr>
              <a:buFont typeface="Arial" charset="0"/>
              <a:buChar char="•"/>
              <a:defRPr sz="2133"/>
            </a:lvl4pPr>
            <a:lvl5pPr>
              <a:buFont typeface="Arial" charset="0"/>
              <a:buChar char="•"/>
              <a:defRPr sz="1867"/>
            </a:lvl5pPr>
            <a:lvl6pPr>
              <a:defRPr sz="1867"/>
            </a:lvl6pPr>
            <a:lvl7pPr>
              <a:defRPr sz="1600"/>
            </a:lvl7pPr>
            <a:lvl8pPr>
              <a:defRPr sz="1467"/>
            </a:lvl8pPr>
            <a:lvl9pPr>
              <a:defRPr sz="1467"/>
            </a:lvl9pPr>
          </a:lstStyle>
          <a:p>
            <a:pPr marL="457189" marR="0" lvl="0" indent="-457189" algn="l" defTabSz="609585"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27160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losing Slide - 2">
  <p:cSld name="Closing Slide - 2">
    <p:spTree>
      <p:nvGrpSpPr>
        <p:cNvPr id="1" name="Shape 83"/>
        <p:cNvGrpSpPr/>
        <p:nvPr/>
      </p:nvGrpSpPr>
      <p:grpSpPr>
        <a:xfrm>
          <a:off x="0" y="0"/>
          <a:ext cx="0" cy="0"/>
          <a:chOff x="0" y="0"/>
          <a:chExt cx="0" cy="0"/>
        </a:xfrm>
      </p:grpSpPr>
      <p:pic>
        <p:nvPicPr>
          <p:cNvPr id="84" name="Shape 84" descr="ppt-because-tag.psd"/>
          <p:cNvPicPr preferRelativeResize="0"/>
          <p:nvPr/>
        </p:nvPicPr>
        <p:blipFill rotWithShape="1">
          <a:blip r:embed="rId2">
            <a:alphaModFix/>
          </a:blip>
          <a:srcRect/>
          <a:stretch/>
        </p:blipFill>
        <p:spPr>
          <a:xfrm>
            <a:off x="1236133" y="4938918"/>
            <a:ext cx="10955859" cy="810295"/>
          </a:xfrm>
          <a:prstGeom prst="rect">
            <a:avLst/>
          </a:prstGeom>
          <a:noFill/>
          <a:ln>
            <a:noFill/>
          </a:ln>
        </p:spPr>
      </p:pic>
      <p:sp>
        <p:nvSpPr>
          <p:cNvPr id="85" name="Shape 85"/>
          <p:cNvSpPr/>
          <p:nvPr/>
        </p:nvSpPr>
        <p:spPr>
          <a:xfrm rot="-5400000">
            <a:off x="636254" y="5149331"/>
            <a:ext cx="810295" cy="389467"/>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6" name="Shape 86"/>
          <p:cNvSpPr/>
          <p:nvPr/>
        </p:nvSpPr>
        <p:spPr>
          <a:xfrm>
            <a:off x="0" y="4938918"/>
            <a:ext cx="846667" cy="81029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7" name="Shape 87"/>
          <p:cNvSpPr txBox="1">
            <a:spLocks noGrp="1"/>
          </p:cNvSpPr>
          <p:nvPr>
            <p:ph type="body" idx="1"/>
          </p:nvPr>
        </p:nvSpPr>
        <p:spPr>
          <a:xfrm>
            <a:off x="975785" y="1108609"/>
            <a:ext cx="5574091" cy="1400383"/>
          </a:xfrm>
          <a:prstGeom prst="rect">
            <a:avLst/>
          </a:prstGeom>
          <a:noFill/>
          <a:ln w="101600" cap="flat" cmpd="sng">
            <a:solidFill>
              <a:srgbClr val="236192"/>
            </a:solidFill>
            <a:prstDash val="solid"/>
            <a:miter lim="800000"/>
            <a:headEnd type="none" w="sm" len="sm"/>
            <a:tailEnd type="none" w="sm" len="sm"/>
          </a:ln>
        </p:spPr>
        <p:txBody>
          <a:bodyPr spcFirstLastPara="1" wrap="square" lIns="91425" tIns="91425" rIns="91425" bIns="91425" anchor="t" anchorCtr="0"/>
          <a:lstStyle>
            <a:lvl1pPr marL="457200" marR="0" lvl="0" indent="-228600" algn="l" rtl="0">
              <a:spcBef>
                <a:spcPts val="0"/>
              </a:spcBef>
              <a:spcAft>
                <a:spcPts val="0"/>
              </a:spcAft>
              <a:buClr>
                <a:srgbClr val="236192"/>
              </a:buClr>
              <a:buSzPts val="5500"/>
              <a:buFont typeface="Arial"/>
              <a:buNone/>
              <a:defRPr sz="55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body" idx="2"/>
          </p:nvPr>
        </p:nvSpPr>
        <p:spPr>
          <a:xfrm>
            <a:off x="931002" y="3196724"/>
            <a:ext cx="5183717" cy="405719"/>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body" idx="3"/>
          </p:nvPr>
        </p:nvSpPr>
        <p:spPr>
          <a:xfrm>
            <a:off x="930752" y="3584169"/>
            <a:ext cx="5183717" cy="35902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body" idx="4"/>
          </p:nvPr>
        </p:nvSpPr>
        <p:spPr>
          <a:xfrm>
            <a:off x="930752" y="3943200"/>
            <a:ext cx="5183717" cy="305495"/>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accent2"/>
              </a:buClr>
              <a:buSzPts val="1400"/>
              <a:buFont typeface="Arial"/>
              <a:buNone/>
              <a:defRPr sz="1400" b="1"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body" idx="5"/>
          </p:nvPr>
        </p:nvSpPr>
        <p:spPr>
          <a:xfrm>
            <a:off x="4" y="416591"/>
            <a:ext cx="4906433" cy="566309"/>
          </a:xfrm>
          <a:prstGeom prst="rect">
            <a:avLst/>
          </a:prstGeom>
          <a:solidFill>
            <a:srgbClr val="236192"/>
          </a:solidFill>
          <a:ln>
            <a:noFill/>
          </a:ln>
        </p:spPr>
        <p:txBody>
          <a:bodyPr spcFirstLastPara="1" wrap="square" lIns="91425" tIns="91425" rIns="91425" bIns="91425" anchor="t" anchorCtr="0"/>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2" name="Shape 92" descr="OCLC_H_PMS.ep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82567" y="6347610"/>
            <a:ext cx="964583" cy="320913"/>
          </a:xfrm>
          <a:prstGeom prst="rect">
            <a:avLst/>
          </a:prstGeom>
          <a:noFill/>
          <a:ln>
            <a:noFill/>
          </a:ln>
        </p:spPr>
      </p:pic>
      <p:pic>
        <p:nvPicPr>
          <p:cNvPr id="93" name="Shape 9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7769480" y="5051334"/>
            <a:ext cx="116923" cy="423333"/>
          </a:xfrm>
          <a:prstGeom prst="rect">
            <a:avLst/>
          </a:prstGeom>
          <a:noFill/>
          <a:ln>
            <a:noFill/>
          </a:ln>
        </p:spPr>
      </p:pic>
      <p:pic>
        <p:nvPicPr>
          <p:cNvPr id="94" name="Shape 94"/>
          <p:cNvPicPr preferRelativeResize="0"/>
          <p:nvPr/>
        </p:nvPicPr>
        <p:blipFill/>
        <p:spPr>
          <a:xfrm>
            <a:off x="7713135" y="5206656"/>
            <a:ext cx="114807" cy="114807"/>
          </a:xfrm>
          <a:prstGeom prst="rect">
            <a:avLst/>
          </a:prstGeom>
          <a:solidFill>
            <a:srgbClr val="FFFFFF"/>
          </a:solid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6" name="Text Placeholder 5"/>
          <p:cNvSpPr>
            <a:spLocks noGrp="1"/>
          </p:cNvSpPr>
          <p:nvPr>
            <p:ph type="body" sz="quarter" idx="13" hasCustomPrompt="1"/>
          </p:nvPr>
        </p:nvSpPr>
        <p:spPr>
          <a:xfrm>
            <a:off x="454382" y="457739"/>
            <a:ext cx="11252197" cy="915256"/>
          </a:xfrm>
          <a:prstGeom prst="rect">
            <a:avLst/>
          </a:prstGeom>
        </p:spPr>
        <p:txBody>
          <a:bodyPr vert="horz"/>
          <a:lstStyle>
            <a:lvl1pPr marL="0" indent="0">
              <a:buNone/>
              <a:defRPr sz="48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204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031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47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85" indent="0">
              <a:buNone/>
              <a:defRPr sz="3200"/>
            </a:lvl2pPr>
          </a:lstStyle>
          <a:p>
            <a:pPr lvl="1"/>
            <a:r>
              <a:rPr lang="en-US" dirty="0"/>
              <a:t>Drag and drop photo here</a:t>
            </a:r>
          </a:p>
        </p:txBody>
      </p:sp>
      <p:sp>
        <p:nvSpPr>
          <p:cNvPr id="15" name="Text Placeholder 14"/>
          <p:cNvSpPr>
            <a:spLocks noGrp="1"/>
          </p:cNvSpPr>
          <p:nvPr>
            <p:ph type="body" sz="quarter" idx="13" hasCustomPrompt="1"/>
          </p:nvPr>
        </p:nvSpPr>
        <p:spPr>
          <a:xfrm>
            <a:off x="10111322"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10689172"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8815" y="4997709"/>
            <a:ext cx="8204200"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713223" y="5447286"/>
            <a:ext cx="7480300" cy="352425"/>
          </a:xfrm>
          <a:prstGeom prst="rect">
            <a:avLst/>
          </a:prstGeom>
        </p:spPr>
        <p:txBody>
          <a:bodyPr vert="horz"/>
          <a:lstStyle>
            <a:lvl1pPr marL="0" indent="0">
              <a:buNone/>
              <a:defRPr sz="24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542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1" y="259643"/>
            <a:ext cx="5307955" cy="1041400"/>
          </a:xfrm>
          <a:prstGeom prst="rect">
            <a:avLst/>
          </a:prstGeom>
        </p:spPr>
        <p:txBody>
          <a:bodyPr vert="horz"/>
          <a:lstStyle>
            <a:lvl1pPr marL="0" indent="0">
              <a:buNone/>
              <a:defRPr sz="4267" b="1" baseline="0">
                <a:solidFill>
                  <a:srgbClr val="236192"/>
                </a:solidFill>
              </a:defRPr>
            </a:lvl1pPr>
          </a:lstStyle>
          <a:p>
            <a:pPr lvl="0"/>
            <a:r>
              <a:rPr lang="en-US" dirty="0"/>
              <a:t>Closing Message</a:t>
            </a:r>
          </a:p>
        </p:txBody>
      </p:sp>
      <p:sp>
        <p:nvSpPr>
          <p:cNvPr id="9" name="Rectangle 8"/>
          <p:cNvSpPr/>
          <p:nvPr userDrawn="1"/>
        </p:nvSpPr>
        <p:spPr>
          <a:xfrm rot="10800000">
            <a:off x="15117" y="5850668"/>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0" y="1321005"/>
            <a:ext cx="5183717" cy="405719"/>
          </a:xfrm>
          <a:prstGeom prst="rect">
            <a:avLst/>
          </a:prstGeom>
        </p:spPr>
        <p:txBody>
          <a:bodyPr vert="horz">
            <a:normAutofit/>
          </a:bodyPr>
          <a:lstStyle>
            <a:lvl1pPr marL="0" indent="0">
              <a:buNone/>
              <a:defRPr sz="2400" b="1" baseline="0"/>
            </a:lvl1pPr>
          </a:lstStyle>
          <a:p>
            <a:pPr lvl="0"/>
            <a:r>
              <a:rPr lang="en-US" dirty="0"/>
              <a:t>Speaker Name</a:t>
            </a:r>
          </a:p>
        </p:txBody>
      </p:sp>
      <p:sp>
        <p:nvSpPr>
          <p:cNvPr id="22" name="Text Placeholder 20"/>
          <p:cNvSpPr>
            <a:spLocks noGrp="1"/>
          </p:cNvSpPr>
          <p:nvPr>
            <p:ph type="body" sz="quarter" idx="12" hasCustomPrompt="1"/>
          </p:nvPr>
        </p:nvSpPr>
        <p:spPr>
          <a:xfrm>
            <a:off x="320571" y="1690435"/>
            <a:ext cx="5183717" cy="359027"/>
          </a:xfrm>
          <a:prstGeom prst="rect">
            <a:avLst/>
          </a:prstGeom>
        </p:spPr>
        <p:txBody>
          <a:bodyPr vert="horz">
            <a:normAutofit/>
          </a:bodyPr>
          <a:lstStyle>
            <a:lvl1pPr marL="0" indent="0">
              <a:buNone/>
              <a:defRPr sz="1867" b="0" baseline="0"/>
            </a:lvl1pPr>
          </a:lstStyle>
          <a:p>
            <a:pPr lvl="0"/>
            <a:r>
              <a:rPr lang="en-US" dirty="0"/>
              <a:t>Speaker Title</a:t>
            </a:r>
          </a:p>
        </p:txBody>
      </p:sp>
      <p:sp>
        <p:nvSpPr>
          <p:cNvPr id="23" name="Text Placeholder 20"/>
          <p:cNvSpPr>
            <a:spLocks noGrp="1"/>
          </p:cNvSpPr>
          <p:nvPr>
            <p:ph type="body" sz="quarter" idx="13" hasCustomPrompt="1"/>
          </p:nvPr>
        </p:nvSpPr>
        <p:spPr>
          <a:xfrm>
            <a:off x="320571" y="2010979"/>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93727" y="0"/>
            <a:ext cx="6105280" cy="5850667"/>
          </a:xfrm>
          <a:prstGeom prst="rect">
            <a:avLst/>
          </a:prstGeom>
        </p:spPr>
      </p:pic>
    </p:spTree>
    <p:extLst>
      <p:ext uri="{BB962C8B-B14F-4D97-AF65-F5344CB8AC3E}">
        <p14:creationId xmlns:p14="http://schemas.microsoft.com/office/powerpoint/2010/main" val="36804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3" y="4938917"/>
            <a:ext cx="10955859" cy="810295"/>
          </a:xfrm>
          <a:prstGeom prst="rect">
            <a:avLst/>
          </a:prstGeom>
        </p:spPr>
      </p:pic>
      <p:sp>
        <p:nvSpPr>
          <p:cNvPr id="7" name="Rectangle 6"/>
          <p:cNvSpPr/>
          <p:nvPr userDrawn="1"/>
        </p:nvSpPr>
        <p:spPr>
          <a:xfrm rot="16200000">
            <a:off x="636253" y="5149331"/>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userDrawn="1"/>
        </p:nvSpPr>
        <p:spPr>
          <a:xfrm>
            <a:off x="0" y="4938917"/>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2" name="Text Placeholder 18"/>
          <p:cNvSpPr>
            <a:spLocks noGrp="1"/>
          </p:cNvSpPr>
          <p:nvPr>
            <p:ph type="body" sz="quarter" idx="10" hasCustomPrompt="1"/>
          </p:nvPr>
        </p:nvSpPr>
        <p:spPr>
          <a:xfrm>
            <a:off x="975786" y="1108608"/>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931002" y="3196723"/>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930752" y="3584169"/>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930752" y="3943199"/>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2"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66" y="6347609"/>
            <a:ext cx="964583" cy="320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screen">
            <a:extLst>
              <a:ext uri="{28A0092B-C50C-407E-A947-70E740481C1C}">
                <a14:useLocalDpi xmlns:a14="http://schemas.microsoft.com/office/drawing/2010/main"/>
              </a:ext>
            </a:extLst>
          </a:blip>
          <a:srcRect l="67120"/>
          <a:stretch/>
        </p:blipFill>
        <p:spPr>
          <a:xfrm rot="16200000">
            <a:off x="7769479" y="5051334"/>
            <a:ext cx="116923" cy="423333"/>
          </a:xfrm>
          <a:prstGeom prst="rect">
            <a:avLst/>
          </a:prstGeom>
        </p:spPr>
      </p:pic>
      <p:pic>
        <p:nvPicPr>
          <p:cNvPr id="23" name="Pictur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13134" y="5206655"/>
            <a:ext cx="114807" cy="114807"/>
          </a:xfrm>
          <a:prstGeom prst="rect">
            <a:avLst/>
          </a:prstGeom>
        </p:spPr>
      </p:pic>
    </p:spTree>
    <p:extLst>
      <p:ext uri="{BB962C8B-B14F-4D97-AF65-F5344CB8AC3E}">
        <p14:creationId xmlns:p14="http://schemas.microsoft.com/office/powerpoint/2010/main" val="146041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Bullet">
  <p:cSld name="1_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4260347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B3E0-E16D-8944-9173-08F55AED2D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8795D5-9320-D44E-92C7-D6F0F2F54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CFE5F5-1E12-8143-AC04-E4C731067DAA}"/>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5" name="Footer Placeholder 4">
            <a:extLst>
              <a:ext uri="{FF2B5EF4-FFF2-40B4-BE49-F238E27FC236}">
                <a16:creationId xmlns:a16="http://schemas.microsoft.com/office/drawing/2014/main" id="{42A8B3E5-6C86-7C49-A074-1164E6605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EB8098-F857-054B-BC38-2E1083073EE1}"/>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154828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E49E-177B-E545-9B82-F3889CD93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F088AF-80A7-D447-8A9B-65582AA720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41132-EE4F-3440-9969-1B8CF8116AA8}"/>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5" name="Footer Placeholder 4">
            <a:extLst>
              <a:ext uri="{FF2B5EF4-FFF2-40B4-BE49-F238E27FC236}">
                <a16:creationId xmlns:a16="http://schemas.microsoft.com/office/drawing/2014/main" id="{969B0CDE-494C-BA4B-AB60-7E487A5D6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D2776-DF8D-CD46-893A-58DD09C33D12}"/>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5766387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4FA72-0314-0847-825D-B3E42633F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2E5DB3-2E27-1B46-95F6-ED289D7EF7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5ADF22-48A9-3340-A3DA-41BE7DADC79C}"/>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5" name="Footer Placeholder 4">
            <a:extLst>
              <a:ext uri="{FF2B5EF4-FFF2-40B4-BE49-F238E27FC236}">
                <a16:creationId xmlns:a16="http://schemas.microsoft.com/office/drawing/2014/main" id="{0EA8B624-EA4F-9B43-8ED5-D57ED0454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D6996-2089-9B4E-BC41-E1BE102AAF68}"/>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1329488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02438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7256C-F208-B449-8A03-E338F03669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0A959C-77D7-1442-8520-6F3E8EA8E9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AF33BA-CA35-5A44-B1C7-FE8C5A3B24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501059-8F9C-0646-A8EB-E232DDE11058}"/>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6" name="Footer Placeholder 5">
            <a:extLst>
              <a:ext uri="{FF2B5EF4-FFF2-40B4-BE49-F238E27FC236}">
                <a16:creationId xmlns:a16="http://schemas.microsoft.com/office/drawing/2014/main" id="{B5DDC75D-7435-5643-8F63-D6E1BBC9DB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CEA34-41D6-514D-8071-4C9E55DC0F46}"/>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2806805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3028-4AC0-D84A-9D50-D26D1B1060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233838-421B-0F4F-8425-59FC1290BE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6620FF-DE14-D148-8203-733A717903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07535-6F01-E049-BF55-028B9000B6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2D0DB-E944-C94F-B8E6-12F8B2BB39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3FCF10-CAD0-EA41-988E-82AF05A1FA48}"/>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8" name="Footer Placeholder 7">
            <a:extLst>
              <a:ext uri="{FF2B5EF4-FFF2-40B4-BE49-F238E27FC236}">
                <a16:creationId xmlns:a16="http://schemas.microsoft.com/office/drawing/2014/main" id="{2C9C2DEC-794A-C540-A5FD-CCA35DA0A3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58E7E0-A37B-5744-971B-15D7FC6034FB}"/>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2275415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E8AA3-209B-7B49-8EC5-F36EF46DA7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BE857-4ACA-7249-8055-FA2C56BB19A8}"/>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4" name="Footer Placeholder 3">
            <a:extLst>
              <a:ext uri="{FF2B5EF4-FFF2-40B4-BE49-F238E27FC236}">
                <a16:creationId xmlns:a16="http://schemas.microsoft.com/office/drawing/2014/main" id="{567A407B-17D5-774C-852A-E222D35C66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57D825-13CD-1848-B6C8-03A845F61500}"/>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8602346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C3995F-8773-C54C-808A-5311C87A31C3}"/>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3" name="Footer Placeholder 2">
            <a:extLst>
              <a:ext uri="{FF2B5EF4-FFF2-40B4-BE49-F238E27FC236}">
                <a16:creationId xmlns:a16="http://schemas.microsoft.com/office/drawing/2014/main" id="{9956641C-366B-E640-8813-B701278589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B38804-FD1F-D241-AA02-EEBAC08D6A41}"/>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220876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149E9-913E-034A-A4EC-B3B1E4811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4A4A7B-196C-E04E-A71B-C32F364F30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8C864C-B3AC-0F47-AD8A-3E639B83A1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532B8D-94E7-604B-B773-112E90289184}"/>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6" name="Footer Placeholder 5">
            <a:extLst>
              <a:ext uri="{FF2B5EF4-FFF2-40B4-BE49-F238E27FC236}">
                <a16:creationId xmlns:a16="http://schemas.microsoft.com/office/drawing/2014/main" id="{42E158A1-A35A-1142-B370-5A90EB9FC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A9F9E8-BC53-F040-BB75-95597DEFB72F}"/>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712628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83BFD-CB95-0C43-8F8F-42751DAFC5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82B6D-0CB6-D645-8494-67DF8D78ED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C12009-32DE-D343-9EDC-47D2E3E77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52FC1A-AB75-0A4E-8F9A-F882293203B4}"/>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6" name="Footer Placeholder 5">
            <a:extLst>
              <a:ext uri="{FF2B5EF4-FFF2-40B4-BE49-F238E27FC236}">
                <a16:creationId xmlns:a16="http://schemas.microsoft.com/office/drawing/2014/main" id="{2F06BC81-34EB-1944-92D2-532E0348E7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792FD9-B9CF-AA44-A265-869978553120}"/>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112069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7CDCC-5E2A-3941-B8B9-1F620EBFE3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9A4192-E6D8-3D4C-9437-D85899E7B8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D7448-3D39-AD43-BA26-721EA48246FC}"/>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5" name="Footer Placeholder 4">
            <a:extLst>
              <a:ext uri="{FF2B5EF4-FFF2-40B4-BE49-F238E27FC236}">
                <a16:creationId xmlns:a16="http://schemas.microsoft.com/office/drawing/2014/main" id="{6C47EA25-DE73-7E41-AF7A-3F11D5B86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F4204-4C2D-5640-960F-20441CC3D3BE}"/>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28737373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3C6CA3-F3A6-3C4A-A593-1FCB6F2C70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745555-84BB-AC4F-8FBC-F2A4C3A6DC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4FE25-4CE1-2B45-94A3-2BCA18BBBDBD}"/>
              </a:ext>
            </a:extLst>
          </p:cNvPr>
          <p:cNvSpPr>
            <a:spLocks noGrp="1"/>
          </p:cNvSpPr>
          <p:nvPr>
            <p:ph type="dt" sz="half" idx="10"/>
          </p:nvPr>
        </p:nvSpPr>
        <p:spPr/>
        <p:txBody>
          <a:bodyPr/>
          <a:lstStyle/>
          <a:p>
            <a:fld id="{A8019DCF-A655-D245-A1D1-2312F5A710FC}" type="datetimeFigureOut">
              <a:rPr lang="en-US" smtClean="0"/>
              <a:t>6/23/2021</a:t>
            </a:fld>
            <a:endParaRPr lang="en-US"/>
          </a:p>
        </p:txBody>
      </p:sp>
      <p:sp>
        <p:nvSpPr>
          <p:cNvPr id="5" name="Footer Placeholder 4">
            <a:extLst>
              <a:ext uri="{FF2B5EF4-FFF2-40B4-BE49-F238E27FC236}">
                <a16:creationId xmlns:a16="http://schemas.microsoft.com/office/drawing/2014/main" id="{C8818AD1-A7BE-D141-BF90-9A93618B8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17D969-A1F6-0B44-981F-5EC528AE79F2}"/>
              </a:ext>
            </a:extLst>
          </p:cNvPr>
          <p:cNvSpPr>
            <a:spLocks noGrp="1"/>
          </p:cNvSpPr>
          <p:nvPr>
            <p:ph type="sldNum" sz="quarter" idx="12"/>
          </p:nvPr>
        </p:nvSpPr>
        <p:spPr/>
        <p:txBody>
          <a:bodyPr/>
          <a:lstStyle/>
          <a:p>
            <a:fld id="{8BE79606-40CF-044E-92DA-8E00A0629D78}" type="slidenum">
              <a:rPr lang="en-US" smtClean="0"/>
              <a:t>‹#›</a:t>
            </a:fld>
            <a:endParaRPr lang="en-US"/>
          </a:p>
        </p:txBody>
      </p:sp>
    </p:spTree>
    <p:extLst>
      <p:ext uri="{BB962C8B-B14F-4D97-AF65-F5344CB8AC3E}">
        <p14:creationId xmlns:p14="http://schemas.microsoft.com/office/powerpoint/2010/main" val="3718102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 Header">
  <p:cSld name="1_Content- Header">
    <p:spTree>
      <p:nvGrpSpPr>
        <p:cNvPr id="1" name="Shape 55"/>
        <p:cNvGrpSpPr/>
        <p:nvPr/>
      </p:nvGrpSpPr>
      <p:grpSpPr>
        <a:xfrm>
          <a:off x="0" y="0"/>
          <a:ext cx="0" cy="0"/>
          <a:chOff x="0" y="0"/>
          <a:chExt cx="0" cy="0"/>
        </a:xfrm>
      </p:grpSpPr>
      <p:sp>
        <p:nvSpPr>
          <p:cNvPr id="56" name="Shape 56"/>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7" name="Shape 57"/>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8" name="Shape 58"/>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59" name="Shape 59"/>
          <p:cNvSpPr txBox="1">
            <a:spLocks noGrp="1"/>
          </p:cNvSpPr>
          <p:nvPr>
            <p:ph type="body" idx="1"/>
          </p:nvPr>
        </p:nvSpPr>
        <p:spPr>
          <a:xfrm>
            <a:off x="454382" y="457739"/>
            <a:ext cx="11252197" cy="915256"/>
          </a:xfrm>
          <a:prstGeom prst="rect">
            <a:avLst/>
          </a:prstGeom>
          <a:noFill/>
          <a:ln>
            <a:noFill/>
          </a:ln>
        </p:spPr>
        <p:txBody>
          <a:bodyPr spcFirstLastPara="1" wrap="square" lIns="91425" tIns="91425" rIns="91425" bIns="91425" anchor="t" anchorCtr="0"/>
          <a:lstStyle>
            <a:lvl1pPr marL="457200" marR="0" lvl="0" indent="-228600" algn="l" rtl="0">
              <a:spcBef>
                <a:spcPts val="72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7" cy="291625"/>
          </a:xfrm>
          <a:prstGeom prst="rect">
            <a:avLst/>
          </a:prstGeom>
          <a:noFill/>
          <a:ln>
            <a:noFill/>
          </a:ln>
        </p:spPr>
      </p:pic>
    </p:spTree>
    <p:extLst>
      <p:ext uri="{BB962C8B-B14F-4D97-AF65-F5344CB8AC3E}">
        <p14:creationId xmlns:p14="http://schemas.microsoft.com/office/powerpoint/2010/main" val="181943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 Bar">
  <p:cSld name="Content - Bar">
    <p:spTree>
      <p:nvGrpSpPr>
        <p:cNvPr id="1" name="Shape 61"/>
        <p:cNvGrpSpPr/>
        <p:nvPr/>
      </p:nvGrpSpPr>
      <p:grpSpPr>
        <a:xfrm>
          <a:off x="0" y="0"/>
          <a:ext cx="0" cy="0"/>
          <a:chOff x="0" y="0"/>
          <a:chExt cx="0" cy="0"/>
        </a:xfrm>
      </p:grpSpPr>
      <p:sp>
        <p:nvSpPr>
          <p:cNvPr id="62" name="Shape 62"/>
          <p:cNvSpPr/>
          <p:nvPr/>
        </p:nvSpPr>
        <p:spPr>
          <a:xfrm>
            <a:off x="0" y="6248400"/>
            <a:ext cx="2946400"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3" name="Shape 63"/>
          <p:cNvSpPr/>
          <p:nvPr/>
        </p:nvSpPr>
        <p:spPr>
          <a:xfrm>
            <a:off x="2946400" y="6248400"/>
            <a:ext cx="1413933"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64" name="Shape 64"/>
          <p:cNvSpPr/>
          <p:nvPr/>
        </p:nvSpPr>
        <p:spPr>
          <a:xfrm>
            <a:off x="4360333" y="6248400"/>
            <a:ext cx="7831667"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pic>
        <p:nvPicPr>
          <p:cNvPr id="65" name="Shape 6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7" cy="291625"/>
          </a:xfrm>
          <a:prstGeom prst="rect">
            <a:avLst/>
          </a:prstGeom>
          <a:noFill/>
          <a:ln>
            <a:noFill/>
          </a:ln>
        </p:spPr>
      </p:pic>
    </p:spTree>
    <p:extLst>
      <p:ext uri="{BB962C8B-B14F-4D97-AF65-F5344CB8AC3E}">
        <p14:creationId xmlns:p14="http://schemas.microsoft.com/office/powerpoint/2010/main" val="171854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1" y="6422992"/>
            <a:ext cx="916227" cy="291624"/>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66"/>
        <p:cNvGrpSpPr/>
        <p:nvPr/>
      </p:nvGrpSpPr>
      <p:grpSpPr>
        <a:xfrm>
          <a:off x="0" y="0"/>
          <a:ext cx="0" cy="0"/>
          <a:chOff x="0" y="0"/>
          <a:chExt cx="0" cy="0"/>
        </a:xfrm>
      </p:grpSpPr>
      <p:pic>
        <p:nvPicPr>
          <p:cNvPr id="67" name="Shape 67" descr="OCLC_H_PMS.ep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982567" y="6347610"/>
            <a:ext cx="964583" cy="320913"/>
          </a:xfrm>
          <a:prstGeom prst="rect">
            <a:avLst/>
          </a:prstGeom>
          <a:noFill/>
          <a:ln>
            <a:noFill/>
          </a:ln>
        </p:spPr>
      </p:pic>
    </p:spTree>
    <p:extLst>
      <p:ext uri="{BB962C8B-B14F-4D97-AF65-F5344CB8AC3E}">
        <p14:creationId xmlns:p14="http://schemas.microsoft.com/office/powerpoint/2010/main" val="313392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Full page image">
  <p:cSld name="Full page image">
    <p:spTree>
      <p:nvGrpSpPr>
        <p:cNvPr id="1" name="Shape 68"/>
        <p:cNvGrpSpPr/>
        <p:nvPr/>
      </p:nvGrpSpPr>
      <p:grpSpPr>
        <a:xfrm>
          <a:off x="0" y="0"/>
          <a:ext cx="0" cy="0"/>
          <a:chOff x="0" y="0"/>
          <a:chExt cx="0" cy="0"/>
        </a:xfrm>
      </p:grpSpPr>
      <p:sp>
        <p:nvSpPr>
          <p:cNvPr id="69" name="Shape 69"/>
          <p:cNvSpPr>
            <a:spLocks noGrp="1"/>
          </p:cNvSpPr>
          <p:nvPr>
            <p:ph type="pic" idx="2"/>
          </p:nvPr>
        </p:nvSpPr>
        <p:spPr>
          <a:xfrm>
            <a:off x="0" y="-1"/>
            <a:ext cx="12192000" cy="6858000"/>
          </a:xfrm>
          <a:prstGeom prst="rect">
            <a:avLst/>
          </a:prstGeom>
          <a:noFill/>
          <a:ln>
            <a:noFill/>
          </a:ln>
        </p:spPr>
        <p:txBody>
          <a:bodyPr spcFirstLastPara="1" wrap="square" lIns="91425" tIns="91425" rIns="91425" bIns="91425" anchor="ctr" anchorCtr="0"/>
          <a:lstStyle>
            <a:lvl1pPr marR="0" lvl="0" algn="l" rtl="0">
              <a:spcBef>
                <a:spcPts val="38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R="0" lvl="1"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0" name="Shape 70"/>
          <p:cNvSpPr txBox="1">
            <a:spLocks noGrp="1"/>
          </p:cNvSpPr>
          <p:nvPr>
            <p:ph type="body" idx="1"/>
          </p:nvPr>
        </p:nvSpPr>
        <p:spPr>
          <a:xfrm>
            <a:off x="10111324" y="-20638"/>
            <a:ext cx="577849" cy="6899276"/>
          </a:xfrm>
          <a:prstGeom prst="rect">
            <a:avLst/>
          </a:prstGeom>
          <a:solidFill>
            <a:schemeClr val="accent1">
              <a:alpha val="77647"/>
            </a:schemeClr>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body" idx="3"/>
          </p:nvPr>
        </p:nvSpPr>
        <p:spPr>
          <a:xfrm>
            <a:off x="10689173" y="-20638"/>
            <a:ext cx="1502833" cy="6899276"/>
          </a:xfrm>
          <a:prstGeom prst="rect">
            <a:avLst/>
          </a:prstGeom>
          <a:solidFill>
            <a:schemeClr val="accent1"/>
          </a:solidFill>
          <a:ln>
            <a:noFill/>
          </a:ln>
        </p:spPr>
        <p:txBody>
          <a:bodyPr spcFirstLastPara="1" wrap="square" lIns="91425" tIns="91425" rIns="91425" bIns="91425" anchor="t" anchorCtr="0"/>
          <a:lstStyle>
            <a:lvl1pPr marL="457200" marR="0" lvl="0" indent="-228600" algn="l" rtl="0">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body" idx="4"/>
          </p:nvPr>
        </p:nvSpPr>
        <p:spPr>
          <a:xfrm>
            <a:off x="-18815" y="4997710"/>
            <a:ext cx="8204200" cy="954107"/>
          </a:xfrm>
          <a:prstGeom prst="rect">
            <a:avLst/>
          </a:prstGeom>
          <a:solidFill>
            <a:schemeClr val="lt1"/>
          </a:solidFill>
          <a:ln>
            <a:noFill/>
          </a:ln>
        </p:spPr>
        <p:txBody>
          <a:bodyPr spcFirstLastPara="1" wrap="square" lIns="91425" tIns="91425" rIns="91425" bIns="91425" anchor="t" anchorCtr="0"/>
          <a:lstStyle>
            <a:lvl1pPr marL="457200" marR="0" lvl="0" indent="-228600" algn="l" rtl="0">
              <a:spcBef>
                <a:spcPts val="480"/>
              </a:spcBef>
              <a:spcAft>
                <a:spcPts val="0"/>
              </a:spcAft>
              <a:buClr>
                <a:srgbClr val="236192"/>
              </a:buClr>
              <a:buSzPts val="2400"/>
              <a:buFont typeface="Arial"/>
              <a:buNone/>
              <a:defRPr sz="24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body" idx="5"/>
          </p:nvPr>
        </p:nvSpPr>
        <p:spPr>
          <a:xfrm>
            <a:off x="713225" y="5447287"/>
            <a:ext cx="7480300" cy="352425"/>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4" name="Shape 7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2" y="6422994"/>
            <a:ext cx="916227" cy="291625"/>
          </a:xfrm>
          <a:prstGeom prst="rect">
            <a:avLst/>
          </a:prstGeom>
          <a:noFill/>
          <a:ln>
            <a:noFill/>
          </a:ln>
        </p:spPr>
      </p:pic>
    </p:spTree>
    <p:extLst>
      <p:ext uri="{BB962C8B-B14F-4D97-AF65-F5344CB8AC3E}">
        <p14:creationId xmlns:p14="http://schemas.microsoft.com/office/powerpoint/2010/main" val="41112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losing Slide - 2">
  <p:cSld name="Closing Slide - 2">
    <p:spTree>
      <p:nvGrpSpPr>
        <p:cNvPr id="1" name="Shape 83"/>
        <p:cNvGrpSpPr/>
        <p:nvPr/>
      </p:nvGrpSpPr>
      <p:grpSpPr>
        <a:xfrm>
          <a:off x="0" y="0"/>
          <a:ext cx="0" cy="0"/>
          <a:chOff x="0" y="0"/>
          <a:chExt cx="0" cy="0"/>
        </a:xfrm>
      </p:grpSpPr>
      <p:pic>
        <p:nvPicPr>
          <p:cNvPr id="84" name="Shape 84" descr="ppt-because-tag.psd"/>
          <p:cNvPicPr preferRelativeResize="0"/>
          <p:nvPr/>
        </p:nvPicPr>
        <p:blipFill rotWithShape="1">
          <a:blip r:embed="rId2">
            <a:alphaModFix/>
          </a:blip>
          <a:srcRect/>
          <a:stretch/>
        </p:blipFill>
        <p:spPr>
          <a:xfrm>
            <a:off x="1236133" y="4938918"/>
            <a:ext cx="10955859" cy="810295"/>
          </a:xfrm>
          <a:prstGeom prst="rect">
            <a:avLst/>
          </a:prstGeom>
          <a:noFill/>
          <a:ln>
            <a:noFill/>
          </a:ln>
        </p:spPr>
      </p:pic>
      <p:sp>
        <p:nvSpPr>
          <p:cNvPr id="85" name="Shape 85"/>
          <p:cNvSpPr/>
          <p:nvPr/>
        </p:nvSpPr>
        <p:spPr>
          <a:xfrm rot="-5400000">
            <a:off x="636254" y="5149331"/>
            <a:ext cx="810295" cy="389467"/>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6" name="Shape 86"/>
          <p:cNvSpPr/>
          <p:nvPr/>
        </p:nvSpPr>
        <p:spPr>
          <a:xfrm>
            <a:off x="0" y="4938918"/>
            <a:ext cx="846667" cy="81029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D527F"/>
              </a:solidFill>
              <a:latin typeface="Arial"/>
              <a:ea typeface="Arial"/>
              <a:cs typeface="Arial"/>
              <a:sym typeface="Arial"/>
            </a:endParaRPr>
          </a:p>
        </p:txBody>
      </p:sp>
      <p:sp>
        <p:nvSpPr>
          <p:cNvPr id="87" name="Shape 87"/>
          <p:cNvSpPr txBox="1">
            <a:spLocks noGrp="1"/>
          </p:cNvSpPr>
          <p:nvPr>
            <p:ph type="body" idx="1"/>
          </p:nvPr>
        </p:nvSpPr>
        <p:spPr>
          <a:xfrm>
            <a:off x="975785" y="1108609"/>
            <a:ext cx="5574091" cy="1400383"/>
          </a:xfrm>
          <a:prstGeom prst="rect">
            <a:avLst/>
          </a:prstGeom>
          <a:noFill/>
          <a:ln w="101600" cap="flat" cmpd="sng">
            <a:solidFill>
              <a:srgbClr val="236192"/>
            </a:solidFill>
            <a:prstDash val="solid"/>
            <a:miter lim="800000"/>
            <a:headEnd type="none" w="sm" len="sm"/>
            <a:tailEnd type="none" w="sm" len="sm"/>
          </a:ln>
        </p:spPr>
        <p:txBody>
          <a:bodyPr spcFirstLastPara="1" wrap="square" lIns="91425" tIns="91425" rIns="91425" bIns="91425" anchor="t" anchorCtr="0"/>
          <a:lstStyle>
            <a:lvl1pPr marL="457200" marR="0" lvl="0" indent="-228600" algn="l" rtl="0">
              <a:spcBef>
                <a:spcPts val="0"/>
              </a:spcBef>
              <a:spcAft>
                <a:spcPts val="0"/>
              </a:spcAft>
              <a:buClr>
                <a:srgbClr val="236192"/>
              </a:buClr>
              <a:buSzPts val="5500"/>
              <a:buFont typeface="Arial"/>
              <a:buNone/>
              <a:defRPr sz="5500" b="1" i="0" u="none" strike="noStrike" cap="none">
                <a:solidFill>
                  <a:srgbClr val="23619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8" name="Shape 88"/>
          <p:cNvSpPr txBox="1">
            <a:spLocks noGrp="1"/>
          </p:cNvSpPr>
          <p:nvPr>
            <p:ph type="body" idx="2"/>
          </p:nvPr>
        </p:nvSpPr>
        <p:spPr>
          <a:xfrm>
            <a:off x="931002" y="3196724"/>
            <a:ext cx="5183717" cy="405719"/>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rgbClr val="000000"/>
              </a:buClr>
              <a:buSzPts val="1800"/>
              <a:buFont typeface="Arial"/>
              <a:buNone/>
              <a:defRPr sz="1800" b="1"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Shape 89"/>
          <p:cNvSpPr txBox="1">
            <a:spLocks noGrp="1"/>
          </p:cNvSpPr>
          <p:nvPr>
            <p:ph type="body" idx="3"/>
          </p:nvPr>
        </p:nvSpPr>
        <p:spPr>
          <a:xfrm>
            <a:off x="930752" y="3584169"/>
            <a:ext cx="5183717" cy="35902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body" idx="4"/>
          </p:nvPr>
        </p:nvSpPr>
        <p:spPr>
          <a:xfrm>
            <a:off x="930752" y="3943200"/>
            <a:ext cx="5183717" cy="305495"/>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accent2"/>
              </a:buClr>
              <a:buSzPts val="1400"/>
              <a:buFont typeface="Arial"/>
              <a:buNone/>
              <a:defRPr sz="1400" b="1" i="0" u="none" strike="noStrike" cap="none">
                <a:solidFill>
                  <a:schemeClr val="accent2"/>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1" name="Shape 91"/>
          <p:cNvSpPr txBox="1">
            <a:spLocks noGrp="1"/>
          </p:cNvSpPr>
          <p:nvPr>
            <p:ph type="body" idx="5"/>
          </p:nvPr>
        </p:nvSpPr>
        <p:spPr>
          <a:xfrm>
            <a:off x="4" y="416591"/>
            <a:ext cx="4906433" cy="566309"/>
          </a:xfrm>
          <a:prstGeom prst="rect">
            <a:avLst/>
          </a:prstGeom>
          <a:solidFill>
            <a:srgbClr val="236192"/>
          </a:solidFill>
          <a:ln>
            <a:noFill/>
          </a:ln>
        </p:spPr>
        <p:txBody>
          <a:bodyPr spcFirstLastPara="1" wrap="square" lIns="91425" tIns="91425" rIns="91425" bIns="91425" anchor="t" anchorCtr="0"/>
          <a:lstStyle>
            <a:lvl1pPr marL="457200" marR="0" lvl="0" indent="-228600"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92" name="Shape 92" descr="OCLC_H_PMS.ep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82567" y="6347610"/>
            <a:ext cx="964583" cy="320913"/>
          </a:xfrm>
          <a:prstGeom prst="rect">
            <a:avLst/>
          </a:prstGeom>
          <a:noFill/>
          <a:ln>
            <a:noFill/>
          </a:ln>
        </p:spPr>
      </p:pic>
      <p:pic>
        <p:nvPicPr>
          <p:cNvPr id="93" name="Shape 9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7769480" y="5051334"/>
            <a:ext cx="116923" cy="423333"/>
          </a:xfrm>
          <a:prstGeom prst="rect">
            <a:avLst/>
          </a:prstGeom>
          <a:noFill/>
          <a:ln>
            <a:noFill/>
          </a:ln>
        </p:spPr>
      </p:pic>
      <p:pic>
        <p:nvPicPr>
          <p:cNvPr id="94" name="Shape 94"/>
          <p:cNvPicPr preferRelativeResize="0"/>
          <p:nvPr/>
        </p:nvPicPr>
        <p:blipFill/>
        <p:spPr>
          <a:xfrm>
            <a:off x="7713135" y="5206656"/>
            <a:ext cx="114807" cy="114807"/>
          </a:xfrm>
          <a:prstGeom prst="rect">
            <a:avLst/>
          </a:prstGeom>
          <a:solidFill>
            <a:srgbClr val="FFFFFF"/>
          </a:solidFill>
          <a:ln>
            <a:noFill/>
          </a:ln>
        </p:spPr>
      </p:pic>
    </p:spTree>
    <p:extLst>
      <p:ext uri="{BB962C8B-B14F-4D97-AF65-F5344CB8AC3E}">
        <p14:creationId xmlns:p14="http://schemas.microsoft.com/office/powerpoint/2010/main" val="367979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Bullet">
  <p:cSld name="Content- Bullet">
    <p:spTree>
      <p:nvGrpSpPr>
        <p:cNvPr id="1" name="Shape 105"/>
        <p:cNvGrpSpPr/>
        <p:nvPr/>
      </p:nvGrpSpPr>
      <p:grpSpPr>
        <a:xfrm>
          <a:off x="0" y="0"/>
          <a:ext cx="0" cy="0"/>
          <a:chOff x="0" y="0"/>
          <a:chExt cx="0" cy="0"/>
        </a:xfrm>
      </p:grpSpPr>
      <p:sp>
        <p:nvSpPr>
          <p:cNvPr id="106" name="Shape 106"/>
          <p:cNvSpPr/>
          <p:nvPr/>
        </p:nvSpPr>
        <p:spPr>
          <a:xfrm>
            <a:off x="2" y="6248400"/>
            <a:ext cx="2946399" cy="609600"/>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7" name="Shape 107"/>
          <p:cNvSpPr/>
          <p:nvPr/>
        </p:nvSpPr>
        <p:spPr>
          <a:xfrm>
            <a:off x="2946402" y="6248400"/>
            <a:ext cx="1413932" cy="609600"/>
          </a:xfrm>
          <a:prstGeom prst="rect">
            <a:avLst/>
          </a:prstGeom>
          <a:solidFill>
            <a:srgbClr val="007DBA"/>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8" name="Shape 108"/>
          <p:cNvSpPr/>
          <p:nvPr/>
        </p:nvSpPr>
        <p:spPr>
          <a:xfrm>
            <a:off x="4360336" y="6248400"/>
            <a:ext cx="7831665" cy="609600"/>
          </a:xfrm>
          <a:prstGeom prst="rect">
            <a:avLst/>
          </a:prstGeom>
          <a:solidFill>
            <a:srgbClr val="00AFD7"/>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3D527F"/>
              </a:solidFill>
              <a:latin typeface="Arial"/>
              <a:ea typeface="Arial"/>
              <a:cs typeface="Arial"/>
              <a:sym typeface="Arial"/>
            </a:endParaRPr>
          </a:p>
        </p:txBody>
      </p:sp>
      <p:sp>
        <p:nvSpPr>
          <p:cNvPr id="109" name="Shape 109"/>
          <p:cNvSpPr txBox="1">
            <a:spLocks noGrp="1"/>
          </p:cNvSpPr>
          <p:nvPr>
            <p:ph type="body" idx="1"/>
          </p:nvPr>
        </p:nvSpPr>
        <p:spPr>
          <a:xfrm>
            <a:off x="454383" y="1372995"/>
            <a:ext cx="11252196" cy="4475169"/>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body" idx="2"/>
          </p:nvPr>
        </p:nvSpPr>
        <p:spPr>
          <a:xfrm>
            <a:off x="454383" y="457739"/>
            <a:ext cx="11252196" cy="915256"/>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500"/>
              </a:spcBef>
              <a:spcAft>
                <a:spcPts val="0"/>
              </a:spcAft>
              <a:buClr>
                <a:schemeClr val="dk2"/>
              </a:buClr>
              <a:buSzPts val="2500"/>
              <a:buFont typeface="Arial"/>
              <a:buNone/>
              <a:defRPr sz="2500" b="1" i="0" u="none" strike="noStrike" cap="none">
                <a:solidFill>
                  <a:schemeClr val="dk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11" name="Shape 11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1080071" y="6422992"/>
            <a:ext cx="916227" cy="291624"/>
          </a:xfrm>
          <a:prstGeom prst="rect">
            <a:avLst/>
          </a:prstGeom>
          <a:noFill/>
          <a:ln>
            <a:noFill/>
          </a:ln>
        </p:spPr>
      </p:pic>
    </p:spTree>
    <p:extLst>
      <p:ext uri="{BB962C8B-B14F-4D97-AF65-F5344CB8AC3E}">
        <p14:creationId xmlns:p14="http://schemas.microsoft.com/office/powerpoint/2010/main" val="28446783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18525" y="10"/>
            <a:ext cx="7973481"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3" name="Rectangle 22"/>
          <p:cNvSpPr/>
          <p:nvPr userDrawn="1"/>
        </p:nvSpPr>
        <p:spPr>
          <a:xfrm>
            <a:off x="2946403"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36" name="Text Placeholder 35"/>
          <p:cNvSpPr>
            <a:spLocks noGrp="1"/>
          </p:cNvSpPr>
          <p:nvPr>
            <p:ph type="body" sz="quarter" idx="12" hasCustomPrompt="1"/>
          </p:nvPr>
        </p:nvSpPr>
        <p:spPr>
          <a:xfrm>
            <a:off x="10" y="1915560"/>
            <a:ext cx="4069063" cy="651397"/>
          </a:xfrm>
          <a:prstGeom prst="rect">
            <a:avLst/>
          </a:prstGeom>
          <a:solidFill>
            <a:schemeClr val="accent2"/>
          </a:solidFill>
          <a:ln>
            <a:noFill/>
          </a:ln>
        </p:spPr>
        <p:txBody>
          <a:bodyPr vert="horz" wrap="none" lIns="457200" tIns="137160" rIns="274320" bIns="182880">
            <a:spAutoFit/>
          </a:bodyPr>
          <a:lstStyle>
            <a:lvl1pPr marL="0" marR="0" indent="0" algn="l" defTabSz="60955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US" sz="2133">
                <a:solidFill>
                  <a:schemeClr val="bg1"/>
                </a:solidFill>
                <a:cs typeface="Arial" charset="0"/>
              </a:rPr>
              <a:t>Event Title • June 25, 2015 </a:t>
            </a:r>
          </a:p>
        </p:txBody>
      </p:sp>
      <p:sp>
        <p:nvSpPr>
          <p:cNvPr id="16" name="Text Placeholder 18"/>
          <p:cNvSpPr>
            <a:spLocks noGrp="1"/>
          </p:cNvSpPr>
          <p:nvPr>
            <p:ph type="body" sz="quarter" idx="16" hasCustomPrompt="1"/>
          </p:nvPr>
        </p:nvSpPr>
        <p:spPr>
          <a:xfrm>
            <a:off x="1039297" y="2612255"/>
            <a:ext cx="10339695"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3" y="6423000"/>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6" y="4710084"/>
            <a:ext cx="2451953" cy="502766"/>
          </a:xfrm>
          <a:prstGeom prst="rect">
            <a:avLst/>
          </a:prstGeom>
        </p:spPr>
        <p:txBody>
          <a:bodyPr vert="horz" wrap="none" lIns="0">
            <a:spAutoFit/>
          </a:bodyPr>
          <a:lstStyle>
            <a:lvl1pPr marL="0" indent="0">
              <a:buNone/>
              <a:defRPr sz="2667" b="1"/>
            </a:lvl1pPr>
            <a:lvl2pPr marL="609555" indent="0">
              <a:buNone/>
              <a:defRPr/>
            </a:lvl2pPr>
            <a:lvl5pPr marL="2438218" indent="0">
              <a:buNone/>
              <a:defRPr/>
            </a:lvl5pPr>
          </a:lstStyle>
          <a:p>
            <a:pPr lvl="0"/>
            <a:r>
              <a:rPr lang="en-US"/>
              <a:t>Speaker Name</a:t>
            </a:r>
          </a:p>
        </p:txBody>
      </p:sp>
      <p:sp>
        <p:nvSpPr>
          <p:cNvPr id="17" name="Text Placeholder 2"/>
          <p:cNvSpPr>
            <a:spLocks noGrp="1"/>
          </p:cNvSpPr>
          <p:nvPr>
            <p:ph type="body" sz="quarter" idx="18" hasCustomPrompt="1"/>
          </p:nvPr>
        </p:nvSpPr>
        <p:spPr>
          <a:xfrm>
            <a:off x="971596" y="5252580"/>
            <a:ext cx="1823405" cy="410369"/>
          </a:xfrm>
          <a:prstGeom prst="rect">
            <a:avLst/>
          </a:prstGeom>
        </p:spPr>
        <p:txBody>
          <a:bodyPr vert="horz" wrap="none" lIns="0" tIns="0">
            <a:spAutoFit/>
          </a:bodyPr>
          <a:lstStyle>
            <a:lvl1pPr marL="0" indent="0">
              <a:buNone/>
              <a:defRPr sz="2267" b="0"/>
            </a:lvl1pPr>
            <a:lvl2pPr marL="609555" indent="0">
              <a:buNone/>
              <a:defRPr/>
            </a:lvl2pPr>
            <a:lvl5pPr marL="2438218" indent="0">
              <a:buNone/>
              <a:defRPr/>
            </a:lvl5pPr>
          </a:lstStyle>
          <a:p>
            <a:pPr lvl="0"/>
            <a:r>
              <a:rPr lang="en-US"/>
              <a:t>Speaker Title</a:t>
            </a:r>
          </a:p>
        </p:txBody>
      </p:sp>
      <p:sp>
        <p:nvSpPr>
          <p:cNvPr id="15" name="Rectangle 14"/>
          <p:cNvSpPr/>
          <p:nvPr userDrawn="1"/>
        </p:nvSpPr>
        <p:spPr>
          <a:xfrm>
            <a:off x="4182540" y="3"/>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Tree>
    <p:extLst>
      <p:ext uri="{BB962C8B-B14F-4D97-AF65-F5344CB8AC3E}">
        <p14:creationId xmlns:p14="http://schemas.microsoft.com/office/powerpoint/2010/main" val="2548507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75" y="1990733"/>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28" y="2686581"/>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Text Placeholder 12"/>
          <p:cNvSpPr>
            <a:spLocks noGrp="1"/>
          </p:cNvSpPr>
          <p:nvPr>
            <p:ph type="body" sz="quarter" idx="12" hasCustomPrompt="1"/>
          </p:nvPr>
        </p:nvSpPr>
        <p:spPr>
          <a:xfrm>
            <a:off x="4555079" y="2764535"/>
            <a:ext cx="7636932" cy="852172"/>
          </a:xfrm>
          <a:prstGeom prst="rect">
            <a:avLst/>
          </a:prstGeom>
        </p:spPr>
        <p:txBody>
          <a:bodyPr vert="horz">
            <a:normAutofit/>
          </a:bodyPr>
          <a:lstStyle>
            <a:lvl1pPr marL="0" marR="0" indent="0" algn="l" defTabSz="60955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5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72" y="3616704"/>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72" y="198755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71" y="1990725"/>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120422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176875" y="550918"/>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699028" y="1246769"/>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3" name="Text Placeholder 12"/>
          <p:cNvSpPr>
            <a:spLocks noGrp="1"/>
          </p:cNvSpPr>
          <p:nvPr>
            <p:ph type="body" sz="quarter" idx="12" hasCustomPrompt="1"/>
          </p:nvPr>
        </p:nvSpPr>
        <p:spPr>
          <a:xfrm>
            <a:off x="4555079" y="1324719"/>
            <a:ext cx="7636932" cy="852172"/>
          </a:xfrm>
          <a:prstGeom prst="rect">
            <a:avLst/>
          </a:prstGeom>
        </p:spPr>
        <p:txBody>
          <a:bodyPr vert="horz">
            <a:normAutofit/>
          </a:bodyPr>
          <a:lstStyle>
            <a:lvl1pPr marL="0" marR="0" indent="0" algn="l" defTabSz="60955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5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4555072" y="2176889"/>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4555072" y="547741"/>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1176871" y="550909"/>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1176875" y="3595117"/>
            <a:ext cx="2688167" cy="2571751"/>
          </a:xfrm>
          <a:prstGeom prst="rect">
            <a:avLst/>
          </a:prstGeom>
        </p:spPr>
        <p:txBody>
          <a:bodyPr vert="horz" anchor="t" anchorCtr="0"/>
          <a:lstStyle>
            <a:lvl1pPr marL="0" indent="0" algn="ctr">
              <a:spcBef>
                <a:spcPts val="0"/>
              </a:spcBef>
              <a:buNone/>
              <a:defRPr sz="1867"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699028" y="4290965"/>
            <a:ext cx="2574927" cy="1176867"/>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2" name="Text Placeholder 12"/>
          <p:cNvSpPr>
            <a:spLocks noGrp="1"/>
          </p:cNvSpPr>
          <p:nvPr>
            <p:ph type="body" sz="quarter" idx="17" hasCustomPrompt="1"/>
          </p:nvPr>
        </p:nvSpPr>
        <p:spPr>
          <a:xfrm>
            <a:off x="4555079" y="4368919"/>
            <a:ext cx="7636932" cy="852172"/>
          </a:xfrm>
          <a:prstGeom prst="rect">
            <a:avLst/>
          </a:prstGeom>
        </p:spPr>
        <p:txBody>
          <a:bodyPr vert="horz">
            <a:normAutofit/>
          </a:bodyPr>
          <a:lstStyle>
            <a:lvl1pPr marL="0" marR="0" indent="0" algn="l" defTabSz="609555" rtl="0" eaLnBrk="1" fontAlgn="auto" latinLnBrk="0" hangingPunct="1">
              <a:lnSpc>
                <a:spcPct val="100000"/>
              </a:lnSpc>
              <a:spcBef>
                <a:spcPct val="0"/>
              </a:spcBef>
              <a:spcAft>
                <a:spcPts val="0"/>
              </a:spcAft>
              <a:buClrTx/>
              <a:buSzTx/>
              <a:buFont typeface="Arial"/>
              <a:buNone/>
              <a:tabLst/>
              <a:defRPr sz="3200" b="0" i="0"/>
            </a:lvl1pPr>
          </a:lstStyle>
          <a:p>
            <a:pPr marL="0" marR="0" lvl="0" indent="0" algn="l" defTabSz="609555" rtl="0" eaLnBrk="1" fontAlgn="auto" latinLnBrk="0" hangingPunct="1">
              <a:lnSpc>
                <a:spcPct val="100000"/>
              </a:lnSpc>
              <a:spcBef>
                <a:spcPct val="0"/>
              </a:spcBef>
              <a:spcAft>
                <a:spcPts val="0"/>
              </a:spcAft>
              <a:buClrTx/>
              <a:buSzTx/>
              <a:buFont typeface="Arial"/>
              <a:buNone/>
              <a:tabLst/>
              <a:defRPr/>
            </a:pPr>
            <a:r>
              <a:rPr kumimoji="0" lang="en-US" sz="32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4555072" y="5221088"/>
            <a:ext cx="7636933"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4555072" y="3591937"/>
            <a:ext cx="7636933" cy="650875"/>
          </a:xfrm>
          <a:prstGeom prst="rect">
            <a:avLst/>
          </a:prstGeom>
        </p:spPr>
        <p:txBody>
          <a:bodyPr vert="horz"/>
          <a:lstStyle>
            <a:lvl1pPr marL="0" indent="0">
              <a:buNone/>
              <a:defRPr sz="48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1176871" y="3595108"/>
            <a:ext cx="215900" cy="2571752"/>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164668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0AFD7"/>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p>
        </p:txBody>
      </p:sp>
      <p:sp>
        <p:nvSpPr>
          <p:cNvPr id="11" name="Text Placeholder 8"/>
          <p:cNvSpPr>
            <a:spLocks noGrp="1"/>
          </p:cNvSpPr>
          <p:nvPr>
            <p:ph type="body" sz="quarter" idx="10" hasCustomPrompt="1"/>
          </p:nvPr>
        </p:nvSpPr>
        <p:spPr>
          <a:xfrm>
            <a:off x="420349" y="1108089"/>
            <a:ext cx="10898719" cy="830997"/>
          </a:xfrm>
          <a:prstGeom prst="rect">
            <a:avLst/>
          </a:prstGeom>
          <a:ln w="28575" cmpd="sng">
            <a:solidFill>
              <a:srgbClr val="FFFFFF"/>
            </a:solidFill>
          </a:ln>
        </p:spPr>
        <p:txBody>
          <a:bodyPr vert="horz" lIns="274320" tIns="45720" rIns="274320" bIns="45720">
            <a:spAutoFit/>
          </a:bodyPr>
          <a:lstStyle>
            <a:lvl1pPr marL="0" marR="0" indent="0" algn="l" defTabSz="609555" rtl="0" eaLnBrk="1" fontAlgn="auto" latinLnBrk="0" hangingPunct="1">
              <a:lnSpc>
                <a:spcPct val="100000"/>
              </a:lnSpc>
              <a:spcBef>
                <a:spcPct val="20000"/>
              </a:spcBef>
              <a:spcAft>
                <a:spcPts val="0"/>
              </a:spcAft>
              <a:buClrTx/>
              <a:buSzTx/>
              <a:buFont typeface="Arial"/>
              <a:buNone/>
              <a:tabLst/>
              <a:defRPr sz="4800" b="1" i="0" cap="all" baseline="0">
                <a:solidFill>
                  <a:schemeClr val="bg1"/>
                </a:solidFill>
              </a:defRPr>
            </a:lvl1pPr>
          </a:lstStyle>
          <a:p>
            <a:pPr marL="0" marR="0" lvl="0" indent="0" algn="l" defTabSz="609555" rtl="0" eaLnBrk="1" fontAlgn="auto" latinLnBrk="0" hangingPunct="1">
              <a:lnSpc>
                <a:spcPct val="100000"/>
              </a:lnSpc>
              <a:spcBef>
                <a:spcPct val="20000"/>
              </a:spcBef>
              <a:spcAft>
                <a:spcPts val="0"/>
              </a:spcAft>
              <a:buClrTx/>
              <a:buSzTx/>
              <a:buFont typeface="Arial"/>
              <a:buNone/>
              <a:tabLst/>
              <a:defRPr/>
            </a:pPr>
            <a:r>
              <a:rPr lang="en-US" sz="48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234953" y="850901"/>
            <a:ext cx="353483" cy="5392040"/>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11215945" y="850909"/>
            <a:ext cx="353483" cy="543283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3000"/>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54204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3"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4" name="Text Placeholder 3"/>
          <p:cNvSpPr>
            <a:spLocks noGrp="1"/>
          </p:cNvSpPr>
          <p:nvPr>
            <p:ph type="body" sz="quarter" idx="12" hasCustomPrompt="1"/>
          </p:nvPr>
        </p:nvSpPr>
        <p:spPr>
          <a:xfrm>
            <a:off x="454388" y="1373001"/>
            <a:ext cx="11252197" cy="4475171"/>
          </a:xfrm>
          <a:prstGeom prst="rect">
            <a:avLst/>
          </a:prstGeom>
        </p:spPr>
        <p:txBody>
          <a:bodyPr vert="horz"/>
          <a:lstStyle>
            <a:lvl1pPr marL="457167" indent="-457167">
              <a:buFont typeface="Arial"/>
              <a:buChar char="•"/>
              <a:defRPr sz="3200" baseline="0"/>
            </a:lvl1pPr>
          </a:lstStyle>
          <a:p>
            <a:pPr lvl="0"/>
            <a:r>
              <a:rPr lang="en-US"/>
              <a:t>Click to add copy</a:t>
            </a:r>
          </a:p>
        </p:txBody>
      </p:sp>
      <p:sp>
        <p:nvSpPr>
          <p:cNvPr id="6" name="Text Placeholder 5"/>
          <p:cNvSpPr>
            <a:spLocks noGrp="1"/>
          </p:cNvSpPr>
          <p:nvPr>
            <p:ph type="body" sz="quarter" idx="13" hasCustomPrompt="1"/>
          </p:nvPr>
        </p:nvSpPr>
        <p:spPr>
          <a:xfrm>
            <a:off x="454388"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3000"/>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419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3"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 name="Text Placeholder 5"/>
          <p:cNvSpPr>
            <a:spLocks noGrp="1"/>
          </p:cNvSpPr>
          <p:nvPr>
            <p:ph type="body" sz="quarter" idx="13" hasCustomPrompt="1"/>
          </p:nvPr>
        </p:nvSpPr>
        <p:spPr>
          <a:xfrm>
            <a:off x="454388"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3000"/>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840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Blank">
  <p:cSld name="Content- Blank">
    <p:spTree>
      <p:nvGrpSpPr>
        <p:cNvPr id="1" name="Shape 119"/>
        <p:cNvGrpSpPr/>
        <p:nvPr/>
      </p:nvGrpSpPr>
      <p:grpSpPr>
        <a:xfrm>
          <a:off x="0" y="0"/>
          <a:ext cx="0" cy="0"/>
          <a:chOff x="0" y="0"/>
          <a:chExt cx="0" cy="0"/>
        </a:xfrm>
      </p:grpSpPr>
      <p:pic>
        <p:nvPicPr>
          <p:cNvPr id="120" name="Shape 120" descr="OCLC_H_PMS.ep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0982567" y="6347609"/>
            <a:ext cx="964583" cy="320913"/>
          </a:xfrm>
          <a:prstGeom prst="rect">
            <a:avLst/>
          </a:prstGeom>
          <a:noFill/>
          <a:ln>
            <a:noFill/>
          </a:ln>
        </p:spPr>
      </p:pic>
      <p:sp>
        <p:nvSpPr>
          <p:cNvPr id="121" name="Shape 121"/>
          <p:cNvSpPr txBox="1">
            <a:spLocks noGrp="1"/>
          </p:cNvSpPr>
          <p:nvPr>
            <p:ph type="dt" idx="10"/>
          </p:nvPr>
        </p:nvSpPr>
        <p:spPr>
          <a:xfrm>
            <a:off x="838200" y="6356350"/>
            <a:ext cx="2743197" cy="365124"/>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4038602" y="6356350"/>
            <a:ext cx="4114799" cy="365124"/>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8610602" y="6356350"/>
            <a:ext cx="2743197" cy="36512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3"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3000"/>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56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73" y="6347616"/>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782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2000" cy="6858000"/>
          </a:xfrm>
          <a:prstGeom prst="rect">
            <a:avLst/>
          </a:prstGeom>
        </p:spPr>
        <p:txBody>
          <a:bodyPr vert="horz" anchor="ctr"/>
          <a:lstStyle>
            <a:lvl1pPr marL="0" indent="0" algn="l">
              <a:buNone/>
              <a:defRPr sz="2533" baseline="0">
                <a:sym typeface="Wingdings"/>
              </a:defRPr>
            </a:lvl1pPr>
            <a:lvl2pPr marL="609555" indent="0">
              <a:buNone/>
              <a:defRPr sz="3200"/>
            </a:lvl2pPr>
          </a:lstStyle>
          <a:p>
            <a:pPr lvl="1"/>
            <a:r>
              <a:rPr lang="en-US"/>
              <a:t>Drag and drop photo here</a:t>
            </a:r>
          </a:p>
        </p:txBody>
      </p:sp>
      <p:sp>
        <p:nvSpPr>
          <p:cNvPr id="15" name="Text Placeholder 14"/>
          <p:cNvSpPr>
            <a:spLocks noGrp="1"/>
          </p:cNvSpPr>
          <p:nvPr>
            <p:ph type="body" sz="quarter" idx="13" hasCustomPrompt="1"/>
          </p:nvPr>
        </p:nvSpPr>
        <p:spPr>
          <a:xfrm>
            <a:off x="10111329" y="-20638"/>
            <a:ext cx="577849" cy="6899276"/>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10689180" y="-20638"/>
            <a:ext cx="1502833" cy="6899276"/>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8810" y="4997713"/>
            <a:ext cx="8204201" cy="954107"/>
          </a:xfrm>
          <a:prstGeom prst="rect">
            <a:avLst/>
          </a:prstGeom>
          <a:solidFill>
            <a:schemeClr val="bg1"/>
          </a:solidFill>
        </p:spPr>
        <p:txBody>
          <a:bodyPr vert="horz" lIns="640080"/>
          <a:lstStyle>
            <a:lvl1pPr marL="0" indent="0">
              <a:buNone/>
              <a:defRPr sz="32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713227" y="5447292"/>
            <a:ext cx="7480300" cy="352425"/>
          </a:xfrm>
          <a:prstGeom prst="rect">
            <a:avLst/>
          </a:prstGeom>
        </p:spPr>
        <p:txBody>
          <a:bodyPr vert="horz"/>
          <a:lstStyle>
            <a:lvl1pPr marL="0" indent="0">
              <a:buNone/>
              <a:defRPr sz="24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3000"/>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554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320573" y="259644"/>
            <a:ext cx="5307955" cy="1041400"/>
          </a:xfrm>
          <a:prstGeom prst="rect">
            <a:avLst/>
          </a:prstGeom>
        </p:spPr>
        <p:txBody>
          <a:bodyPr vert="horz"/>
          <a:lstStyle>
            <a:lvl1pPr marL="0" indent="0">
              <a:buNone/>
              <a:defRPr sz="4267" b="1" baseline="0">
                <a:solidFill>
                  <a:srgbClr val="236192"/>
                </a:solidFill>
              </a:defRPr>
            </a:lvl1pPr>
          </a:lstStyle>
          <a:p>
            <a:pPr lvl="0"/>
            <a:r>
              <a:rPr lang="en-US"/>
              <a:t>Closing Message</a:t>
            </a:r>
          </a:p>
        </p:txBody>
      </p:sp>
      <p:sp>
        <p:nvSpPr>
          <p:cNvPr id="9" name="Rectangle 8"/>
          <p:cNvSpPr/>
          <p:nvPr userDrawn="1"/>
        </p:nvSpPr>
        <p:spPr>
          <a:xfrm rot="10800000">
            <a:off x="15119" y="5850676"/>
            <a:ext cx="12192000" cy="239713"/>
          </a:xfrm>
          <a:prstGeom prst="rect">
            <a:avLst/>
          </a:prstGeom>
          <a:solidFill>
            <a:srgbClr val="00AFD7"/>
          </a:solidFill>
          <a:ln w="9525" cap="flat" cmpd="sng" algn="ctr">
            <a:noFill/>
            <a:prstDash val="solid"/>
          </a:ln>
          <a:effectLst/>
        </p:spPr>
        <p:txBody>
          <a:bodyPr anchor="ctr"/>
          <a:lstStyle/>
          <a:p>
            <a:pPr marL="0" marR="0" lvl="0" indent="0" algn="ctr" defTabSz="121911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320824" y="1321013"/>
            <a:ext cx="5183717" cy="405719"/>
          </a:xfrm>
          <a:prstGeom prst="rect">
            <a:avLst/>
          </a:prstGeom>
        </p:spPr>
        <p:txBody>
          <a:bodyPr vert="horz">
            <a:normAutofit/>
          </a:bodyPr>
          <a:lstStyle>
            <a:lvl1pPr marL="0" indent="0">
              <a:buNone/>
              <a:defRPr sz="2400" b="1" baseline="0"/>
            </a:lvl1pPr>
          </a:lstStyle>
          <a:p>
            <a:pPr lvl="0"/>
            <a:r>
              <a:rPr lang="en-US"/>
              <a:t>Speaker Name</a:t>
            </a:r>
          </a:p>
        </p:txBody>
      </p:sp>
      <p:sp>
        <p:nvSpPr>
          <p:cNvPr id="22" name="Text Placeholder 20"/>
          <p:cNvSpPr>
            <a:spLocks noGrp="1"/>
          </p:cNvSpPr>
          <p:nvPr>
            <p:ph type="body" sz="quarter" idx="12" hasCustomPrompt="1"/>
          </p:nvPr>
        </p:nvSpPr>
        <p:spPr>
          <a:xfrm>
            <a:off x="320576" y="1690437"/>
            <a:ext cx="5183717" cy="359027"/>
          </a:xfrm>
          <a:prstGeom prst="rect">
            <a:avLst/>
          </a:prstGeom>
        </p:spPr>
        <p:txBody>
          <a:bodyPr vert="horz">
            <a:normAutofit/>
          </a:bodyPr>
          <a:lstStyle>
            <a:lvl1pPr marL="0" indent="0">
              <a:buNone/>
              <a:defRPr sz="1867" b="0" baseline="0"/>
            </a:lvl1pPr>
          </a:lstStyle>
          <a:p>
            <a:pPr lvl="0"/>
            <a:r>
              <a:rPr lang="en-US"/>
              <a:t>Speaker Title</a:t>
            </a:r>
          </a:p>
        </p:txBody>
      </p:sp>
      <p:sp>
        <p:nvSpPr>
          <p:cNvPr id="23" name="Text Placeholder 20"/>
          <p:cNvSpPr>
            <a:spLocks noGrp="1"/>
          </p:cNvSpPr>
          <p:nvPr>
            <p:ph type="body" sz="quarter" idx="13" hasCustomPrompt="1"/>
          </p:nvPr>
        </p:nvSpPr>
        <p:spPr>
          <a:xfrm>
            <a:off x="320576" y="2010986"/>
            <a:ext cx="5183717" cy="305495"/>
          </a:xfrm>
          <a:prstGeom prst="rect">
            <a:avLst/>
          </a:prstGeom>
        </p:spPr>
        <p:txBody>
          <a:bodyPr vert="horz">
            <a:normAutofit/>
          </a:bodyPr>
          <a:lstStyle>
            <a:lvl1pPr marL="0" indent="0">
              <a:buNone/>
              <a:defRPr sz="1867"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2573" y="6347616"/>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87535" y="-2847"/>
            <a:ext cx="6119584" cy="5853515"/>
          </a:xfrm>
          <a:prstGeom prst="rect">
            <a:avLst/>
          </a:prstGeom>
        </p:spPr>
      </p:pic>
    </p:spTree>
    <p:extLst>
      <p:ext uri="{BB962C8B-B14F-4D97-AF65-F5344CB8AC3E}">
        <p14:creationId xmlns:p14="http://schemas.microsoft.com/office/powerpoint/2010/main" val="116438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636261" y="5149333"/>
            <a:ext cx="810295" cy="389467"/>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0" name="TextBox 8"/>
          <p:cNvSpPr txBox="1">
            <a:spLocks noChangeArrowheads="1"/>
          </p:cNvSpPr>
          <p:nvPr userDrawn="1"/>
        </p:nvSpPr>
        <p:spPr bwMode="auto">
          <a:xfrm>
            <a:off x="7899907" y="4935537"/>
            <a:ext cx="563033"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800">
                <a:solidFill>
                  <a:schemeClr val="bg1"/>
                </a:solidFill>
              </a:rPr>
              <a:t>SM</a:t>
            </a:r>
          </a:p>
        </p:txBody>
      </p:sp>
      <p:sp>
        <p:nvSpPr>
          <p:cNvPr id="11" name="Rectangle 10"/>
          <p:cNvSpPr/>
          <p:nvPr userDrawn="1"/>
        </p:nvSpPr>
        <p:spPr>
          <a:xfrm>
            <a:off x="5" y="4938925"/>
            <a:ext cx="846667" cy="81029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2" name="Text Placeholder 18"/>
          <p:cNvSpPr>
            <a:spLocks noGrp="1"/>
          </p:cNvSpPr>
          <p:nvPr>
            <p:ph type="body" sz="quarter" idx="10" hasCustomPrompt="1"/>
          </p:nvPr>
        </p:nvSpPr>
        <p:spPr>
          <a:xfrm>
            <a:off x="975787" y="1108612"/>
            <a:ext cx="5229124" cy="1682448"/>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7333"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931008" y="3196730"/>
            <a:ext cx="5183717" cy="405719"/>
          </a:xfrm>
          <a:prstGeom prst="rect">
            <a:avLst/>
          </a:prstGeom>
        </p:spPr>
        <p:txBody>
          <a:bodyPr vert="horz">
            <a:normAutofit/>
          </a:bodyPr>
          <a:lstStyle>
            <a:lvl1pPr marL="0" indent="0">
              <a:buNone/>
              <a:defRPr sz="24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930752" y="3584173"/>
            <a:ext cx="5183717" cy="359027"/>
          </a:xfrm>
          <a:prstGeom prst="rect">
            <a:avLst/>
          </a:prstGeom>
        </p:spPr>
        <p:txBody>
          <a:bodyPr vert="horz">
            <a:normAutofit/>
          </a:bodyPr>
          <a:lstStyle>
            <a:lvl1pPr marL="0" indent="0">
              <a:buNone/>
              <a:defRPr sz="1867"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930752" y="3943206"/>
            <a:ext cx="5183717" cy="305495"/>
          </a:xfrm>
          <a:prstGeom prst="rect">
            <a:avLst/>
          </a:prstGeom>
        </p:spPr>
        <p:txBody>
          <a:bodyPr vert="horz">
            <a:normAutofit/>
          </a:bodyPr>
          <a:lstStyle>
            <a:lvl1pPr marL="0" indent="0">
              <a:buNone/>
              <a:defRPr sz="1867"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9" y="416590"/>
            <a:ext cx="4906433" cy="668966"/>
          </a:xfrm>
          <a:prstGeom prst="rect">
            <a:avLst/>
          </a:prstGeom>
          <a:solidFill>
            <a:srgbClr val="236192"/>
          </a:solidFill>
        </p:spPr>
        <p:txBody>
          <a:bodyPr vert="horz" wrap="square" lIns="640080" tIns="91440" bIns="164592">
            <a:spAutoFit/>
          </a:bodyPr>
          <a:lstStyle>
            <a:lvl1pPr marL="0" indent="0">
              <a:buNone/>
              <a:defRPr sz="2667"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6134" y="4938925"/>
            <a:ext cx="10955859" cy="810295"/>
          </a:xfrm>
          <a:prstGeom prst="rect">
            <a:avLst/>
          </a:prstGeom>
        </p:spPr>
      </p:pic>
      <p:pic>
        <p:nvPicPr>
          <p:cNvPr id="17" name="Picture 26"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982573" y="6347616"/>
            <a:ext cx="964583" cy="320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ppt-because-tag.psd"/>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649463" y="5037672"/>
            <a:ext cx="1812100" cy="296333"/>
          </a:xfrm>
          <a:prstGeom prst="rect">
            <a:avLst/>
          </a:prstGeom>
        </p:spPr>
      </p:pic>
      <p:sp>
        <p:nvSpPr>
          <p:cNvPr id="20" name="TextBox 19"/>
          <p:cNvSpPr txBox="1"/>
          <p:nvPr userDrawn="1"/>
        </p:nvSpPr>
        <p:spPr>
          <a:xfrm>
            <a:off x="7581900" y="5107625"/>
            <a:ext cx="260008" cy="215444"/>
          </a:xfrm>
          <a:prstGeom prst="rect">
            <a:avLst/>
          </a:prstGeom>
          <a:noFill/>
        </p:spPr>
        <p:txBody>
          <a:bodyPr wrap="none" rtlCol="0">
            <a:spAutoFit/>
          </a:bodyPr>
          <a:lstStyle/>
          <a:p>
            <a:r>
              <a:rPr lang="en-US" sz="800">
                <a:solidFill>
                  <a:schemeClr val="bg1"/>
                </a:solidFill>
              </a:rPr>
              <a:t>®</a:t>
            </a:r>
          </a:p>
        </p:txBody>
      </p:sp>
    </p:spTree>
    <p:extLst>
      <p:ext uri="{BB962C8B-B14F-4D97-AF65-F5344CB8AC3E}">
        <p14:creationId xmlns:p14="http://schemas.microsoft.com/office/powerpoint/2010/main" val="160091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3D527F"/>
              </a:solidFill>
            </a:endParaRPr>
          </a:p>
        </p:txBody>
      </p:sp>
      <p:sp>
        <p:nvSpPr>
          <p:cNvPr id="19" name="Rectangle 18"/>
          <p:cNvSpPr/>
          <p:nvPr userDrawn="1"/>
        </p:nvSpPr>
        <p:spPr>
          <a:xfrm>
            <a:off x="2946403"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3200">
              <a:solidFill>
                <a:srgbClr val="3D527F"/>
              </a:solidFill>
            </a:endParaRPr>
          </a:p>
        </p:txBody>
      </p:sp>
      <p:sp>
        <p:nvSpPr>
          <p:cNvPr id="4" name="Text Placeholder 3"/>
          <p:cNvSpPr>
            <a:spLocks noGrp="1"/>
          </p:cNvSpPr>
          <p:nvPr>
            <p:ph type="body" sz="quarter" idx="12" hasCustomPrompt="1"/>
          </p:nvPr>
        </p:nvSpPr>
        <p:spPr>
          <a:xfrm>
            <a:off x="454388" y="2382831"/>
            <a:ext cx="11252197" cy="3471124"/>
          </a:xfrm>
          <a:prstGeom prst="rect">
            <a:avLst/>
          </a:prstGeom>
        </p:spPr>
        <p:txBody>
          <a:bodyPr vert="horz"/>
          <a:lstStyle>
            <a:lvl1pPr marL="457167" indent="-457167">
              <a:buFont typeface="Arial"/>
              <a:buChar char="•"/>
              <a:defRPr sz="3200" baseline="0"/>
            </a:lvl1pPr>
          </a:lstStyle>
          <a:p>
            <a:pPr lvl="0"/>
            <a:r>
              <a:rPr lang="en-US"/>
              <a:t>Click to add copy</a:t>
            </a:r>
          </a:p>
        </p:txBody>
      </p:sp>
      <p:sp>
        <p:nvSpPr>
          <p:cNvPr id="6" name="Text Placeholder 5"/>
          <p:cNvSpPr>
            <a:spLocks noGrp="1"/>
          </p:cNvSpPr>
          <p:nvPr>
            <p:ph type="body" sz="quarter" idx="13" hasCustomPrompt="1"/>
          </p:nvPr>
        </p:nvSpPr>
        <p:spPr>
          <a:xfrm>
            <a:off x="454388" y="1467572"/>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3000"/>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userDrawn="1"/>
        </p:nvSpPr>
        <p:spPr>
          <a:xfrm>
            <a:off x="0" y="4"/>
            <a:ext cx="12192000" cy="1076325"/>
          </a:xfrm>
          <a:prstGeom prst="rect">
            <a:avLst/>
          </a:prstGeom>
          <a:gradFill>
            <a:gsLst>
              <a:gs pos="21000">
                <a:schemeClr val="accent2"/>
              </a:gs>
              <a:gs pos="100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lIns="1341120" tIns="121920" rtlCol="0" anchor="ctr"/>
          <a:lstStyle/>
          <a:p>
            <a:endParaRPr lang="en-US" sz="3200">
              <a:solidFill>
                <a:prstClr val="white"/>
              </a:solidFill>
            </a:endParaRPr>
          </a:p>
        </p:txBody>
      </p:sp>
      <p:sp>
        <p:nvSpPr>
          <p:cNvPr id="13" name="Text Placeholder 14"/>
          <p:cNvSpPr>
            <a:spLocks noGrp="1"/>
          </p:cNvSpPr>
          <p:nvPr>
            <p:ph type="body" sz="quarter" idx="17" hasCustomPrompt="1"/>
          </p:nvPr>
        </p:nvSpPr>
        <p:spPr>
          <a:xfrm>
            <a:off x="476072" y="272419"/>
            <a:ext cx="7628709" cy="803908"/>
          </a:xfrm>
          <a:prstGeom prst="rect">
            <a:avLst/>
          </a:prstGeom>
        </p:spPr>
        <p:txBody>
          <a:bodyPr/>
          <a:lstStyle>
            <a:lvl1pPr marL="0" indent="0">
              <a:buNone/>
              <a:defRPr sz="3200" b="1" baseline="0">
                <a:solidFill>
                  <a:schemeClr val="bg1"/>
                </a:solidFill>
              </a:defRPr>
            </a:lvl1pPr>
          </a:lstStyle>
          <a:p>
            <a:pPr lvl="0"/>
            <a:r>
              <a:rPr lang="en-US"/>
              <a:t>WorldCat Discovery and FirstSearch</a:t>
            </a:r>
          </a:p>
        </p:txBody>
      </p:sp>
      <p:sp>
        <p:nvSpPr>
          <p:cNvPr id="14" name="Text Placeholder 14"/>
          <p:cNvSpPr>
            <a:spLocks noGrp="1"/>
          </p:cNvSpPr>
          <p:nvPr>
            <p:ph type="body" sz="quarter" idx="19" hasCustomPrompt="1"/>
          </p:nvPr>
        </p:nvSpPr>
        <p:spPr>
          <a:xfrm>
            <a:off x="8104785" y="272419"/>
            <a:ext cx="3486585" cy="803908"/>
          </a:xfrm>
          <a:prstGeom prst="rect">
            <a:avLst/>
          </a:prstGeom>
        </p:spPr>
        <p:txBody>
          <a:bodyPr/>
          <a:lstStyle>
            <a:lvl1pPr marL="0" indent="0" algn="r">
              <a:buNone/>
              <a:defRPr sz="3200" b="0" baseline="0">
                <a:solidFill>
                  <a:schemeClr val="bg1"/>
                </a:solidFill>
              </a:defRPr>
            </a:lvl1pPr>
          </a:lstStyle>
          <a:p>
            <a:pPr lvl="0"/>
            <a:r>
              <a:rPr lang="en-US"/>
              <a:t>Cathy King</a:t>
            </a:r>
          </a:p>
        </p:txBody>
      </p:sp>
    </p:spTree>
    <p:extLst>
      <p:ext uri="{BB962C8B-B14F-4D97-AF65-F5344CB8AC3E}">
        <p14:creationId xmlns:p14="http://schemas.microsoft.com/office/powerpoint/2010/main" val="346316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67B2-4380-416B-9960-84BC1F525B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083C7C-ACAF-44E2-A66D-057E0B008F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8F6B6-1AA9-4D16-B0BE-C6D8EB9C5587}"/>
              </a:ext>
            </a:extLst>
          </p:cNvPr>
          <p:cNvSpPr>
            <a:spLocks noGrp="1"/>
          </p:cNvSpPr>
          <p:nvPr>
            <p:ph type="dt" sz="half" idx="10"/>
          </p:nvPr>
        </p:nvSpPr>
        <p:spPr/>
        <p:txBody>
          <a:bodyPr/>
          <a:lstStyle/>
          <a:p>
            <a:fld id="{80C906AB-AD26-4015-A53C-771D7CA2D05A}" type="datetimeFigureOut">
              <a:rPr lang="en-US" smtClean="0"/>
              <a:t>6/23/2021</a:t>
            </a:fld>
            <a:endParaRPr lang="en-US"/>
          </a:p>
        </p:txBody>
      </p:sp>
      <p:sp>
        <p:nvSpPr>
          <p:cNvPr id="5" name="Footer Placeholder 4">
            <a:extLst>
              <a:ext uri="{FF2B5EF4-FFF2-40B4-BE49-F238E27FC236}">
                <a16:creationId xmlns:a16="http://schemas.microsoft.com/office/drawing/2014/main" id="{41DA8BF7-C283-4CAB-B4A4-6E70CA411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C0216-A579-42E1-9562-D054C18E7E81}"/>
              </a:ext>
            </a:extLst>
          </p:cNvPr>
          <p:cNvSpPr>
            <a:spLocks noGrp="1"/>
          </p:cNvSpPr>
          <p:nvPr>
            <p:ph type="sldNum" sz="quarter" idx="12"/>
          </p:nvPr>
        </p:nvSpPr>
        <p:spPr/>
        <p:txBody>
          <a:bodyPr/>
          <a:lstStyle/>
          <a:p>
            <a:fld id="{B9DF0E1D-8BDE-4D33-B4CC-34D10ECC8573}" type="slidenum">
              <a:rPr lang="en-US" smtClean="0"/>
              <a:t>‹#›</a:t>
            </a:fld>
            <a:endParaRPr lang="en-US"/>
          </a:p>
        </p:txBody>
      </p:sp>
    </p:spTree>
    <p:extLst>
      <p:ext uri="{BB962C8B-B14F-4D97-AF65-F5344CB8AC3E}">
        <p14:creationId xmlns:p14="http://schemas.microsoft.com/office/powerpoint/2010/main" val="23963622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6" name="Text Placeholder 5"/>
          <p:cNvSpPr>
            <a:spLocks noGrp="1"/>
          </p:cNvSpPr>
          <p:nvPr>
            <p:ph type="body" sz="quarter" idx="13" hasCustomPrompt="1"/>
          </p:nvPr>
        </p:nvSpPr>
        <p:spPr>
          <a:xfrm>
            <a:off x="454383"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2994"/>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455084" y="1373720"/>
            <a:ext cx="11252200" cy="4423833"/>
          </a:xfrm>
          <a:prstGeom prst="rect">
            <a:avLst/>
          </a:prstGeom>
        </p:spPr>
        <p:txBody>
          <a:bodyPr vert="horz"/>
          <a:lstStyle>
            <a:lvl1pPr>
              <a:defRPr sz="3733"/>
            </a:lvl1pPr>
            <a:lvl2pPr>
              <a:defRPr sz="3200"/>
            </a:lvl2pPr>
            <a:lvl3pPr>
              <a:defRPr sz="2667"/>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17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Bullet">
  <p:cSld name="3_Content- Bullet">
    <p:spTree>
      <p:nvGrpSpPr>
        <p:cNvPr id="1" name="Shape 34"/>
        <p:cNvGrpSpPr/>
        <p:nvPr/>
      </p:nvGrpSpPr>
      <p:grpSpPr>
        <a:xfrm>
          <a:off x="0" y="0"/>
          <a:ext cx="0" cy="0"/>
          <a:chOff x="0" y="0"/>
          <a:chExt cx="0" cy="0"/>
        </a:xfrm>
      </p:grpSpPr>
      <p:sp>
        <p:nvSpPr>
          <p:cNvPr id="35" name="Google Shape;35;p12"/>
          <p:cNvSpPr txBox="1">
            <a:spLocks noGrp="1"/>
          </p:cNvSpPr>
          <p:nvPr>
            <p:ph type="body" idx="1"/>
          </p:nvPr>
        </p:nvSpPr>
        <p:spPr>
          <a:xfrm>
            <a:off x="454383" y="457739"/>
            <a:ext cx="11252197" cy="915256"/>
          </a:xfrm>
          <a:prstGeom prst="rect">
            <a:avLst/>
          </a:prstGeom>
          <a:noFill/>
          <a:ln>
            <a:noFill/>
          </a:ln>
        </p:spPr>
        <p:txBody>
          <a:bodyPr spcFirstLastPara="1" wrap="square" lIns="91425" tIns="45700" rIns="91425" bIns="45700" anchor="t" anchorCtr="0"/>
          <a:lstStyle>
            <a:lvl1pPr marL="609570" marR="0" lvl="0" indent="-304784" algn="l" rtl="0">
              <a:spcBef>
                <a:spcPts val="960"/>
              </a:spcBef>
              <a:spcAft>
                <a:spcPts val="0"/>
              </a:spcAft>
              <a:buClr>
                <a:schemeClr val="dk2"/>
              </a:buClr>
              <a:buSzPts val="3600"/>
              <a:buFont typeface="Arial"/>
              <a:buNone/>
              <a:defRPr sz="4800" b="1" i="0" u="none" strike="noStrike" cap="none">
                <a:solidFill>
                  <a:schemeClr val="dk2"/>
                </a:solidFill>
                <a:latin typeface="Arial"/>
                <a:ea typeface="Arial"/>
                <a:cs typeface="Arial"/>
                <a:sym typeface="Arial"/>
              </a:defRPr>
            </a:lvl1pPr>
            <a:lvl2pPr marL="1219140" marR="0" lvl="1" indent="-541840" algn="l" rtl="0">
              <a:spcBef>
                <a:spcPts val="747"/>
              </a:spcBef>
              <a:spcAft>
                <a:spcPts val="0"/>
              </a:spcAft>
              <a:buClr>
                <a:schemeClr val="dk1"/>
              </a:buClr>
              <a:buSzPts val="2800"/>
              <a:buFont typeface="Arial"/>
              <a:buChar char="–"/>
              <a:defRPr sz="3733" b="0" i="0" u="none" strike="noStrike" cap="none">
                <a:solidFill>
                  <a:schemeClr val="dk1"/>
                </a:solidFill>
                <a:latin typeface="Arial"/>
                <a:ea typeface="Arial"/>
                <a:cs typeface="Arial"/>
                <a:sym typeface="Arial"/>
              </a:defRPr>
            </a:lvl2pPr>
            <a:lvl3pPr marL="1828709" marR="0" lvl="2" indent="-507974"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3pPr>
            <a:lvl4pPr marL="2438278" marR="0" lvl="3" indent="-474109"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848" marR="0" lvl="4" indent="-474109"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418" marR="0" lvl="5" indent="-474109"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6987" marR="0" lvl="6" indent="-474109"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557" marR="0" lvl="7" indent="-474109"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126" marR="0" lvl="8" indent="-474109"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6" name="Google Shape;36;p12"/>
          <p:cNvSpPr txBox="1">
            <a:spLocks noGrp="1"/>
          </p:cNvSpPr>
          <p:nvPr>
            <p:ph type="body" idx="2"/>
          </p:nvPr>
        </p:nvSpPr>
        <p:spPr>
          <a:xfrm>
            <a:off x="454383" y="1372997"/>
            <a:ext cx="11252197" cy="4475171"/>
          </a:xfrm>
          <a:prstGeom prst="rect">
            <a:avLst/>
          </a:prstGeom>
          <a:noFill/>
          <a:ln>
            <a:noFill/>
          </a:ln>
        </p:spPr>
        <p:txBody>
          <a:bodyPr spcFirstLastPara="1" wrap="square" lIns="91425" tIns="45700" rIns="91425" bIns="45700" anchor="t" anchorCtr="0"/>
          <a:lstStyle>
            <a:lvl1pPr marL="609570" marR="0" lvl="0" indent="-507974" algn="l" rtl="0">
              <a:spcBef>
                <a:spcPts val="640"/>
              </a:spcBef>
              <a:spcAft>
                <a:spcPts val="0"/>
              </a:spcAft>
              <a:buClr>
                <a:schemeClr val="dk1"/>
              </a:buClr>
              <a:buSzPts val="2400"/>
              <a:buFont typeface="Arial"/>
              <a:buChar char="•"/>
              <a:defRPr sz="3200" b="0" i="0" u="none" strike="noStrike" cap="none">
                <a:solidFill>
                  <a:schemeClr val="dk1"/>
                </a:solidFill>
                <a:latin typeface="Arial"/>
                <a:ea typeface="Arial"/>
                <a:cs typeface="Arial"/>
                <a:sym typeface="Arial"/>
              </a:defRPr>
            </a:lvl1pPr>
            <a:lvl2pPr marL="1219140" marR="0" lvl="1" indent="-474109"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2pPr>
            <a:lvl3pPr marL="1828709" marR="0" lvl="2" indent="-457178"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3pPr>
            <a:lvl4pPr marL="2438278" marR="0" lvl="3" indent="-440245" algn="l" rtl="0">
              <a:spcBef>
                <a:spcPts val="427"/>
              </a:spcBef>
              <a:spcAft>
                <a:spcPts val="0"/>
              </a:spcAft>
              <a:buClr>
                <a:schemeClr val="dk1"/>
              </a:buClr>
              <a:buSzPts val="1600"/>
              <a:buFont typeface="Arial"/>
              <a:buChar char="•"/>
              <a:defRPr sz="2133" b="0" i="0" u="none" strike="noStrike" cap="none">
                <a:solidFill>
                  <a:schemeClr val="dk1"/>
                </a:solidFill>
                <a:latin typeface="Arial"/>
                <a:ea typeface="Arial"/>
                <a:cs typeface="Arial"/>
                <a:sym typeface="Arial"/>
              </a:defRPr>
            </a:lvl4pPr>
            <a:lvl5pPr marL="3047848" marR="0" lvl="4" indent="-423312" algn="l" rtl="0">
              <a:spcBef>
                <a:spcPts val="37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5pPr>
            <a:lvl6pPr marL="3657418" marR="0" lvl="5" indent="-423312" algn="l" rtl="0">
              <a:spcBef>
                <a:spcPts val="373"/>
              </a:spcBef>
              <a:spcAft>
                <a:spcPts val="0"/>
              </a:spcAft>
              <a:buClr>
                <a:schemeClr val="dk1"/>
              </a:buClr>
              <a:buSzPts val="1400"/>
              <a:buFont typeface="Arial"/>
              <a:buChar char="•"/>
              <a:defRPr sz="1867" b="0" i="0" u="none" strike="noStrike" cap="none">
                <a:solidFill>
                  <a:schemeClr val="dk1"/>
                </a:solidFill>
                <a:latin typeface="Arial"/>
                <a:ea typeface="Arial"/>
                <a:cs typeface="Arial"/>
                <a:sym typeface="Arial"/>
              </a:defRPr>
            </a:lvl6pPr>
            <a:lvl7pPr marL="4266987" marR="0" lvl="6" indent="-406381" algn="l" rtl="0">
              <a:spcBef>
                <a:spcPts val="320"/>
              </a:spcBef>
              <a:spcAft>
                <a:spcPts val="0"/>
              </a:spcAft>
              <a:buClr>
                <a:schemeClr val="dk1"/>
              </a:buClr>
              <a:buSzPts val="1200"/>
              <a:buFont typeface="Arial"/>
              <a:buChar char="•"/>
              <a:defRPr sz="1600" b="0" i="0" u="none" strike="noStrike" cap="none">
                <a:solidFill>
                  <a:schemeClr val="dk1"/>
                </a:solidFill>
                <a:latin typeface="Arial"/>
                <a:ea typeface="Arial"/>
                <a:cs typeface="Arial"/>
                <a:sym typeface="Arial"/>
              </a:defRPr>
            </a:lvl7pPr>
            <a:lvl8pPr marL="4876557" marR="0" lvl="7" indent="-397913" algn="l" rtl="0">
              <a:spcBef>
                <a:spcPts val="293"/>
              </a:spcBef>
              <a:spcAft>
                <a:spcPts val="0"/>
              </a:spcAft>
              <a:buClr>
                <a:schemeClr val="dk1"/>
              </a:buClr>
              <a:buSzPts val="1100"/>
              <a:buFont typeface="Arial"/>
              <a:buChar char="•"/>
              <a:defRPr sz="1467" b="0" i="0" u="none" strike="noStrike" cap="none">
                <a:solidFill>
                  <a:schemeClr val="dk1"/>
                </a:solidFill>
                <a:latin typeface="Arial"/>
                <a:ea typeface="Arial"/>
                <a:cs typeface="Arial"/>
                <a:sym typeface="Arial"/>
              </a:defRPr>
            </a:lvl8pPr>
            <a:lvl9pPr marL="5486126" marR="0" lvl="8" indent="-397913" algn="l" rtl="0">
              <a:spcBef>
                <a:spcPts val="293"/>
              </a:spcBef>
              <a:spcAft>
                <a:spcPts val="0"/>
              </a:spcAft>
              <a:buClr>
                <a:schemeClr val="dk1"/>
              </a:buClr>
              <a:buSzPts val="1100"/>
              <a:buFont typeface="Arial"/>
              <a:buChar char="•"/>
              <a:defRPr sz="1467" b="0" i="0" u="none" strike="noStrike" cap="none">
                <a:solidFill>
                  <a:schemeClr val="dk1"/>
                </a:solidFill>
                <a:latin typeface="Arial"/>
                <a:ea typeface="Arial"/>
                <a:cs typeface="Arial"/>
                <a:sym typeface="Arial"/>
              </a:defRPr>
            </a:lvl9pPr>
          </a:lstStyle>
          <a:p>
            <a:endParaRPr/>
          </a:p>
        </p:txBody>
      </p:sp>
      <p:sp>
        <p:nvSpPr>
          <p:cNvPr id="37" name="Google Shape;37;p12"/>
          <p:cNvSpPr/>
          <p:nvPr/>
        </p:nvSpPr>
        <p:spPr>
          <a:xfrm>
            <a:off x="0" y="6248400"/>
            <a:ext cx="2946400" cy="609600"/>
          </a:xfrm>
          <a:prstGeom prst="rect">
            <a:avLst/>
          </a:prstGeom>
          <a:solidFill>
            <a:srgbClr val="236192"/>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38" name="Google Shape;38;p12"/>
          <p:cNvSpPr/>
          <p:nvPr/>
        </p:nvSpPr>
        <p:spPr>
          <a:xfrm>
            <a:off x="2946400" y="6248400"/>
            <a:ext cx="1413933" cy="609600"/>
          </a:xfrm>
          <a:prstGeom prst="rect">
            <a:avLst/>
          </a:prstGeom>
          <a:solidFill>
            <a:srgbClr val="007DBA"/>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sp>
        <p:nvSpPr>
          <p:cNvPr id="39" name="Google Shape;39;p12"/>
          <p:cNvSpPr/>
          <p:nvPr/>
        </p:nvSpPr>
        <p:spPr>
          <a:xfrm>
            <a:off x="4360333" y="6248400"/>
            <a:ext cx="7831667" cy="609600"/>
          </a:xfrm>
          <a:prstGeom prst="rect">
            <a:avLst/>
          </a:prstGeom>
          <a:solidFill>
            <a:srgbClr val="00AFD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rgbClr val="3D527F"/>
              </a:solidFill>
              <a:latin typeface="Arial"/>
              <a:ea typeface="Arial"/>
              <a:cs typeface="Arial"/>
              <a:sym typeface="Arial"/>
            </a:endParaRPr>
          </a:p>
        </p:txBody>
      </p:sp>
      <p:pic>
        <p:nvPicPr>
          <p:cNvPr id="8" name="Graphic 7">
            <a:extLst>
              <a:ext uri="{FF2B5EF4-FFF2-40B4-BE49-F238E27FC236}">
                <a16:creationId xmlns:a16="http://schemas.microsoft.com/office/drawing/2014/main" id="{612B71BD-B921-5147-A271-6A026ECE7E6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056658" y="6418709"/>
            <a:ext cx="939644" cy="304825"/>
          </a:xfrm>
          <a:prstGeom prst="rect">
            <a:avLst/>
          </a:prstGeom>
        </p:spPr>
      </p:pic>
    </p:spTree>
    <p:extLst>
      <p:ext uri="{BB962C8B-B14F-4D97-AF65-F5344CB8AC3E}">
        <p14:creationId xmlns:p14="http://schemas.microsoft.com/office/powerpoint/2010/main" val="376228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825CA-5AE5-4328-A1F8-29376BB6EB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074E3C-5F04-4533-9435-56FF8ADCEEAC}"/>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31ED7F-44AC-400C-B6CB-E84E06593C18}"/>
              </a:ext>
            </a:extLst>
          </p:cNvPr>
          <p:cNvSpPr>
            <a:spLocks noGrp="1"/>
          </p:cNvSpPr>
          <p:nvPr>
            <p:ph type="dt" sz="half" idx="10"/>
          </p:nvPr>
        </p:nvSpPr>
        <p:spPr/>
        <p:txBody>
          <a:bodyPr/>
          <a:lstStyle/>
          <a:p>
            <a:fld id="{8CF36CA9-015B-496C-83F0-59083D280451}" type="datetimeFigureOut">
              <a:rPr lang="en-US" smtClean="0"/>
              <a:t>6/23/2021</a:t>
            </a:fld>
            <a:endParaRPr lang="en-US"/>
          </a:p>
        </p:txBody>
      </p:sp>
      <p:sp>
        <p:nvSpPr>
          <p:cNvPr id="5" name="Footer Placeholder 4">
            <a:extLst>
              <a:ext uri="{FF2B5EF4-FFF2-40B4-BE49-F238E27FC236}">
                <a16:creationId xmlns:a16="http://schemas.microsoft.com/office/drawing/2014/main" id="{357DA0AB-40FC-4E94-80EC-FB1EF9CE6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E2020-F366-4B33-8EA0-FD45043954AC}"/>
              </a:ext>
            </a:extLst>
          </p:cNvPr>
          <p:cNvSpPr>
            <a:spLocks noGrp="1"/>
          </p:cNvSpPr>
          <p:nvPr>
            <p:ph type="sldNum" sz="quarter" idx="12"/>
          </p:nvPr>
        </p:nvSpPr>
        <p:spPr/>
        <p:txBody>
          <a:bodyPr/>
          <a:lstStyle/>
          <a:p>
            <a:fld id="{E8240D21-F8A7-4FD7-961D-5B8E9F11E162}" type="slidenum">
              <a:rPr lang="en-US" smtClean="0"/>
              <a:t>‹#›</a:t>
            </a:fld>
            <a:endParaRPr lang="en-US"/>
          </a:p>
        </p:txBody>
      </p:sp>
    </p:spTree>
    <p:extLst>
      <p:ext uri="{BB962C8B-B14F-4D97-AF65-F5344CB8AC3E}">
        <p14:creationId xmlns:p14="http://schemas.microsoft.com/office/powerpoint/2010/main" val="2982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Speaker Intro">
  <p:cSld name="2_Speaker Intro">
    <p:spTree>
      <p:nvGrpSpPr>
        <p:cNvPr id="1" name="Shape 131"/>
        <p:cNvGrpSpPr/>
        <p:nvPr/>
      </p:nvGrpSpPr>
      <p:grpSpPr>
        <a:xfrm>
          <a:off x="0" y="0"/>
          <a:ext cx="0" cy="0"/>
          <a:chOff x="0" y="0"/>
          <a:chExt cx="0" cy="0"/>
        </a:xfrm>
      </p:grpSpPr>
      <p:sp>
        <p:nvSpPr>
          <p:cNvPr id="132" name="Shape 132"/>
          <p:cNvSpPr>
            <a:spLocks noGrp="1"/>
          </p:cNvSpPr>
          <p:nvPr>
            <p:ph type="pic" idx="2"/>
          </p:nvPr>
        </p:nvSpPr>
        <p:spPr>
          <a:xfrm>
            <a:off x="1176867" y="550911"/>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3" name="Shape 133"/>
          <p:cNvSpPr/>
          <p:nvPr/>
        </p:nvSpPr>
        <p:spPr>
          <a:xfrm rot="5400000">
            <a:off x="-699029" y="1246767"/>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34" name="Shape 134"/>
          <p:cNvSpPr txBox="1">
            <a:spLocks noGrp="1"/>
          </p:cNvSpPr>
          <p:nvPr>
            <p:ph type="body" idx="1"/>
          </p:nvPr>
        </p:nvSpPr>
        <p:spPr>
          <a:xfrm>
            <a:off x="4555076" y="1324717"/>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35" name="Shape 135"/>
          <p:cNvCxnSpPr/>
          <p:nvPr/>
        </p:nvCxnSpPr>
        <p:spPr>
          <a:xfrm>
            <a:off x="4555069" y="2176888"/>
            <a:ext cx="7636932" cy="0"/>
          </a:xfrm>
          <a:prstGeom prst="straightConnector1">
            <a:avLst/>
          </a:prstGeom>
          <a:noFill/>
          <a:ln w="19050" cap="flat" cmpd="sng">
            <a:solidFill>
              <a:srgbClr val="3F3F3F"/>
            </a:solidFill>
            <a:prstDash val="solid"/>
            <a:round/>
            <a:headEnd type="none" w="sm" len="sm"/>
            <a:tailEnd type="none" w="sm" len="sm"/>
          </a:ln>
        </p:spPr>
      </p:cxnSp>
      <p:sp>
        <p:nvSpPr>
          <p:cNvPr id="136" name="Shape 136"/>
          <p:cNvSpPr txBox="1">
            <a:spLocks noGrp="1"/>
          </p:cNvSpPr>
          <p:nvPr>
            <p:ph type="body" idx="3"/>
          </p:nvPr>
        </p:nvSpPr>
        <p:spPr>
          <a:xfrm>
            <a:off x="4555069" y="547737"/>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7" name="Shape 137"/>
          <p:cNvSpPr txBox="1">
            <a:spLocks noGrp="1"/>
          </p:cNvSpPr>
          <p:nvPr>
            <p:ph type="body" idx="4"/>
          </p:nvPr>
        </p:nvSpPr>
        <p:spPr>
          <a:xfrm>
            <a:off x="1176869" y="550908"/>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8" name="Shape 138"/>
          <p:cNvSpPr>
            <a:spLocks noGrp="1"/>
          </p:cNvSpPr>
          <p:nvPr>
            <p:ph type="pic" idx="5"/>
          </p:nvPr>
        </p:nvSpPr>
        <p:spPr>
          <a:xfrm>
            <a:off x="1176867" y="3595111"/>
            <a:ext cx="2688165" cy="2571749"/>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9" name="Shape 139"/>
          <p:cNvSpPr/>
          <p:nvPr/>
        </p:nvSpPr>
        <p:spPr>
          <a:xfrm rot="5400000">
            <a:off x="-699029" y="4290967"/>
            <a:ext cx="2574925" cy="1176865"/>
          </a:xfrm>
          <a:prstGeom prst="rect">
            <a:avLst/>
          </a:prstGeom>
          <a:solidFill>
            <a:srgbClr val="23619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rgbClr val="3D527F"/>
              </a:solidFill>
              <a:latin typeface="Arial"/>
              <a:ea typeface="Arial"/>
              <a:cs typeface="Arial"/>
              <a:sym typeface="Arial"/>
            </a:endParaRPr>
          </a:p>
        </p:txBody>
      </p:sp>
      <p:sp>
        <p:nvSpPr>
          <p:cNvPr id="140" name="Shape 140"/>
          <p:cNvSpPr txBox="1">
            <a:spLocks noGrp="1"/>
          </p:cNvSpPr>
          <p:nvPr>
            <p:ph type="body" idx="6"/>
          </p:nvPr>
        </p:nvSpPr>
        <p:spPr>
          <a:xfrm>
            <a:off x="4555076" y="4368915"/>
            <a:ext cx="7636931" cy="852172"/>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141" name="Shape 141"/>
          <p:cNvCxnSpPr/>
          <p:nvPr/>
        </p:nvCxnSpPr>
        <p:spPr>
          <a:xfrm>
            <a:off x="4555069" y="5221088"/>
            <a:ext cx="7636932" cy="0"/>
          </a:xfrm>
          <a:prstGeom prst="straightConnector1">
            <a:avLst/>
          </a:prstGeom>
          <a:noFill/>
          <a:ln w="19050" cap="flat" cmpd="sng">
            <a:solidFill>
              <a:srgbClr val="3F3F3F"/>
            </a:solidFill>
            <a:prstDash val="solid"/>
            <a:round/>
            <a:headEnd type="none" w="sm" len="sm"/>
            <a:tailEnd type="none" w="sm" len="sm"/>
          </a:ln>
        </p:spPr>
      </p:cxnSp>
      <p:sp>
        <p:nvSpPr>
          <p:cNvPr id="142" name="Shape 142"/>
          <p:cNvSpPr txBox="1">
            <a:spLocks noGrp="1"/>
          </p:cNvSpPr>
          <p:nvPr>
            <p:ph type="body" idx="7"/>
          </p:nvPr>
        </p:nvSpPr>
        <p:spPr>
          <a:xfrm>
            <a:off x="4555069" y="3591935"/>
            <a:ext cx="7636932" cy="650875"/>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720"/>
              </a:spcBef>
              <a:spcAft>
                <a:spcPts val="0"/>
              </a:spcAft>
              <a:buClr>
                <a:srgbClr val="236192"/>
              </a:buClr>
              <a:buSzPts val="3600"/>
              <a:buFont typeface="Arial"/>
              <a:buNone/>
              <a:defRPr sz="3600" b="1" i="0" u="none" strike="noStrike" cap="none">
                <a:solidFill>
                  <a:srgbClr val="236192"/>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3" name="Shape 143"/>
          <p:cNvSpPr txBox="1">
            <a:spLocks noGrp="1"/>
          </p:cNvSpPr>
          <p:nvPr>
            <p:ph type="body" idx="8"/>
          </p:nvPr>
        </p:nvSpPr>
        <p:spPr>
          <a:xfrm>
            <a:off x="1176869" y="3595108"/>
            <a:ext cx="215900" cy="2571752"/>
          </a:xfrm>
          <a:prstGeom prst="rect">
            <a:avLst/>
          </a:prstGeom>
          <a:solidFill>
            <a:srgbClr val="236192">
              <a:alpha val="71372"/>
            </a:srgbClr>
          </a:solidFill>
          <a:ln>
            <a:noFill/>
          </a:ln>
        </p:spPr>
        <p:txBody>
          <a:bodyPr spcFirstLastPara="1" wrap="square" lIns="91425" tIns="91425" rIns="91425" bIns="91425" anchor="t" anchorCtr="0"/>
          <a:lstStyle>
            <a:lvl1pPr marL="457200" marR="0" lvl="0" indent="-228600" algn="l" rtl="0">
              <a:lnSpc>
                <a:spcPct val="100000"/>
              </a:lnSpc>
              <a:spcBef>
                <a:spcPts val="640"/>
              </a:spcBef>
              <a:spcAft>
                <a:spcPts val="0"/>
              </a:spcAft>
              <a:buClr>
                <a:schemeClr val="accent1"/>
              </a:buClr>
              <a:buSzPts val="3200"/>
              <a:buFont typeface="Arial"/>
              <a:buNone/>
              <a:defRPr sz="3200" b="0" i="0" u="none" strike="noStrike" cap="none">
                <a:solidFill>
                  <a:schemeClr val="accent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479F866-86E5-7E4B-9F93-DF95E82B65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14175"/>
            <a:ext cx="12192000" cy="2367548"/>
          </a:xfrm>
          <a:prstGeom prst="rect">
            <a:avLst/>
          </a:prstGeom>
        </p:spPr>
      </p:pic>
      <p:pic>
        <p:nvPicPr>
          <p:cNvPr id="3" name="Picture 2"/>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439079" y="214175"/>
            <a:ext cx="5357287" cy="2367548"/>
          </a:xfrm>
          <a:prstGeom prst="rect">
            <a:avLst/>
          </a:prstGeom>
        </p:spPr>
      </p:pic>
      <p:sp>
        <p:nvSpPr>
          <p:cNvPr id="32" name="Text Placeholder 17"/>
          <p:cNvSpPr>
            <a:spLocks noGrp="1"/>
          </p:cNvSpPr>
          <p:nvPr>
            <p:ph type="body" sz="quarter" idx="12" hasCustomPrompt="1"/>
          </p:nvPr>
        </p:nvSpPr>
        <p:spPr>
          <a:xfrm>
            <a:off x="603620" y="3087378"/>
            <a:ext cx="10420349" cy="1869017"/>
          </a:xfrm>
          <a:prstGeom prst="rect">
            <a:avLst/>
          </a:prstGeom>
        </p:spPr>
        <p:txBody>
          <a:bodyPr lIns="0"/>
          <a:lstStyle>
            <a:lvl1pPr marL="0" indent="0">
              <a:buNone/>
              <a:defRPr sz="5333" b="1">
                <a:solidFill>
                  <a:srgbClr val="02AFD8"/>
                </a:solidFill>
              </a:defRPr>
            </a:lvl1pPr>
          </a:lstStyle>
          <a:p>
            <a:pPr lvl="0"/>
            <a:r>
              <a:rPr lang="en-US"/>
              <a:t>Title of presentation goes here and it can be two lines long</a:t>
            </a:r>
          </a:p>
        </p:txBody>
      </p:sp>
      <p:sp>
        <p:nvSpPr>
          <p:cNvPr id="33" name="Text Placeholder 24"/>
          <p:cNvSpPr>
            <a:spLocks noGrp="1"/>
          </p:cNvSpPr>
          <p:nvPr>
            <p:ph type="body" sz="quarter" idx="13" hasCustomPrompt="1"/>
          </p:nvPr>
        </p:nvSpPr>
        <p:spPr>
          <a:xfrm>
            <a:off x="603252" y="4998789"/>
            <a:ext cx="10420349" cy="836083"/>
          </a:xfrm>
          <a:prstGeom prst="rect">
            <a:avLst/>
          </a:prstGeom>
        </p:spPr>
        <p:txBody>
          <a:bodyPr lIns="0"/>
          <a:lstStyle>
            <a:lvl1pPr marL="0" indent="0">
              <a:buNone/>
              <a:defRPr sz="2133" b="1" cap="all" spc="27" baseline="0">
                <a:solidFill>
                  <a:schemeClr val="tx1"/>
                </a:solidFill>
              </a:defRPr>
            </a:lvl1pPr>
          </a:lstStyle>
          <a:p>
            <a:pPr lvl="0"/>
            <a:r>
              <a:rPr lang="en-US"/>
              <a:t>JANE SMITH, NAME OF ORGANIZATION</a:t>
            </a:r>
          </a:p>
        </p:txBody>
      </p:sp>
      <p:sp>
        <p:nvSpPr>
          <p:cNvPr id="13" name="Rectangle 12"/>
          <p:cNvSpPr/>
          <p:nvPr userDrawn="1"/>
        </p:nvSpPr>
        <p:spPr>
          <a:xfrm>
            <a:off x="4356298" y="-4369"/>
            <a:ext cx="7835705" cy="123372"/>
          </a:xfrm>
          <a:prstGeom prst="rect">
            <a:avLst/>
          </a:prstGeom>
          <a:solidFill>
            <a:srgbClr val="78BF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4" name="Rectangle 13"/>
          <p:cNvSpPr/>
          <p:nvPr userDrawn="1"/>
        </p:nvSpPr>
        <p:spPr>
          <a:xfrm>
            <a:off x="2944967" y="-4369"/>
            <a:ext cx="1411328" cy="123372"/>
          </a:xfrm>
          <a:prstGeom prst="rect">
            <a:avLst/>
          </a:prstGeom>
          <a:solidFill>
            <a:srgbClr val="3DB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p:cNvSpPr/>
          <p:nvPr userDrawn="1"/>
        </p:nvSpPr>
        <p:spPr>
          <a:xfrm>
            <a:off x="3" y="-4369"/>
            <a:ext cx="2944967" cy="123372"/>
          </a:xfrm>
          <a:prstGeom prst="rect">
            <a:avLst/>
          </a:prstGeom>
          <a:solidFill>
            <a:srgbClr val="02AF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9" name="Picture 26" descr="OCLC_H_PMS.eps">
            <a:extLst>
              <a:ext uri="{FF2B5EF4-FFF2-40B4-BE49-F238E27FC236}">
                <a16:creationId xmlns:a16="http://schemas.microsoft.com/office/drawing/2014/main" id="{C35EC689-D213-FB4B-B7F7-78F5B38ED15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754537" y="6255764"/>
            <a:ext cx="1144832" cy="380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378ABCEA-40C2-0446-AC1D-35BC1CEC6E31}"/>
              </a:ext>
            </a:extLst>
          </p:cNvPr>
          <p:cNvPicPr>
            <a:picLocks noChangeAspect="1"/>
          </p:cNvPicPr>
          <p:nvPr userDrawn="1"/>
        </p:nvPicPr>
        <p:blipFill>
          <a:blip r:embed="rId5"/>
          <a:stretch>
            <a:fillRect/>
          </a:stretch>
        </p:blipFill>
        <p:spPr>
          <a:xfrm>
            <a:off x="657474" y="601483"/>
            <a:ext cx="5438529" cy="1394495"/>
          </a:xfrm>
          <a:prstGeom prst="rect">
            <a:avLst/>
          </a:prstGeom>
        </p:spPr>
      </p:pic>
    </p:spTree>
    <p:extLst>
      <p:ext uri="{BB962C8B-B14F-4D97-AF65-F5344CB8AC3E}">
        <p14:creationId xmlns:p14="http://schemas.microsoft.com/office/powerpoint/2010/main" val="48138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3_Full page imag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98959C4-F6B5-9543-A930-849568C5C2F8}"/>
              </a:ext>
            </a:extLst>
          </p:cNvPr>
          <p:cNvSpPr/>
          <p:nvPr userDrawn="1"/>
        </p:nvSpPr>
        <p:spPr>
          <a:xfrm>
            <a:off x="0" y="-1"/>
            <a:ext cx="6167120" cy="6858001"/>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Picture Placeholder 3"/>
          <p:cNvSpPr>
            <a:spLocks noGrp="1"/>
          </p:cNvSpPr>
          <p:nvPr>
            <p:ph type="pic" sz="quarter" idx="10" hasCustomPrompt="1"/>
          </p:nvPr>
        </p:nvSpPr>
        <p:spPr>
          <a:xfrm>
            <a:off x="6167120" y="-1"/>
            <a:ext cx="6024880" cy="6858000"/>
          </a:xfrm>
          <a:prstGeom prst="rect">
            <a:avLst/>
          </a:prstGeom>
        </p:spPr>
        <p:txBody>
          <a:bodyPr vert="horz" anchor="ctr"/>
          <a:lstStyle>
            <a:lvl1pPr marL="0" indent="0" algn="l">
              <a:buNone/>
              <a:defRPr sz="2533" baseline="0">
                <a:sym typeface="Wingdings"/>
              </a:defRPr>
            </a:lvl1pPr>
            <a:lvl2pPr marL="609570" indent="0">
              <a:buNone/>
              <a:defRPr sz="3200"/>
            </a:lvl2pPr>
          </a:lstStyle>
          <a:p>
            <a:pPr lvl="1"/>
            <a:r>
              <a:rPr lang="en-US"/>
              <a:t>Drag and drop photo here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7856" y="5953473"/>
            <a:ext cx="1598624" cy="508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Graphic 16">
            <a:extLst>
              <a:ext uri="{FF2B5EF4-FFF2-40B4-BE49-F238E27FC236}">
                <a16:creationId xmlns:a16="http://schemas.microsoft.com/office/drawing/2014/main" id="{066D51A4-5C18-414B-BF55-139BC1DE1C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7857" y="330967"/>
            <a:ext cx="1031612" cy="1003732"/>
          </a:xfrm>
          <a:prstGeom prst="rect">
            <a:avLst/>
          </a:prstGeom>
        </p:spPr>
      </p:pic>
      <p:sp>
        <p:nvSpPr>
          <p:cNvPr id="11" name="Text Placeholder 6">
            <a:extLst>
              <a:ext uri="{FF2B5EF4-FFF2-40B4-BE49-F238E27FC236}">
                <a16:creationId xmlns:a16="http://schemas.microsoft.com/office/drawing/2014/main" id="{9FC6FBA5-1E6F-604F-9B53-1FEA67C4164B}"/>
              </a:ext>
            </a:extLst>
          </p:cNvPr>
          <p:cNvSpPr>
            <a:spLocks noGrp="1"/>
          </p:cNvSpPr>
          <p:nvPr>
            <p:ph type="body" sz="quarter" idx="15" hasCustomPrompt="1"/>
          </p:nvPr>
        </p:nvSpPr>
        <p:spPr>
          <a:xfrm>
            <a:off x="364794" y="1686302"/>
            <a:ext cx="5399339" cy="3011823"/>
          </a:xfrm>
          <a:prstGeom prst="rect">
            <a:avLst/>
          </a:prstGeom>
        </p:spPr>
        <p:txBody>
          <a:bodyPr/>
          <a:lstStyle>
            <a:lvl1pPr marL="0" indent="0">
              <a:buNone/>
              <a:defRPr sz="3000" b="1" i="0">
                <a:solidFill>
                  <a:schemeClr val="bg1"/>
                </a:solidFill>
                <a:latin typeface="Arial" panose="020B0604020202020204" pitchFamily="34" charset="0"/>
                <a:cs typeface="Arial" panose="020B0604020202020204" pitchFamily="34" charset="0"/>
              </a:defRPr>
            </a:lvl1pPr>
          </a:lstStyle>
          <a:p>
            <a:r>
              <a:rPr lang="en-US"/>
              <a:t>“ Text goes here for a quote. Text goes here for a quote.”</a:t>
            </a:r>
          </a:p>
        </p:txBody>
      </p:sp>
    </p:spTree>
    <p:extLst>
      <p:ext uri="{BB962C8B-B14F-4D97-AF65-F5344CB8AC3E}">
        <p14:creationId xmlns:p14="http://schemas.microsoft.com/office/powerpoint/2010/main" val="204960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Content- Bullet">
    <p:spTree>
      <p:nvGrpSpPr>
        <p:cNvPr id="1" name=""/>
        <p:cNvGrpSpPr/>
        <p:nvPr/>
      </p:nvGrpSpPr>
      <p:grpSpPr>
        <a:xfrm>
          <a:off x="0" y="0"/>
          <a:ext cx="0" cy="0"/>
          <a:chOff x="0" y="0"/>
          <a:chExt cx="0" cy="0"/>
        </a:xfrm>
      </p:grpSpPr>
      <p:sp>
        <p:nvSpPr>
          <p:cNvPr id="18" name="Rectangle 17"/>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19" name="Rectangle 18"/>
          <p:cNvSpPr/>
          <p:nvPr userDrawn="1"/>
        </p:nvSpPr>
        <p:spPr>
          <a:xfrm>
            <a:off x="2946405" y="6248400"/>
            <a:ext cx="1413935"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20" name="Rectangle 19"/>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200">
              <a:solidFill>
                <a:srgbClr val="3D527F"/>
              </a:solidFill>
            </a:endParaRPr>
          </a:p>
        </p:txBody>
      </p:sp>
      <p:sp>
        <p:nvSpPr>
          <p:cNvPr id="4" name="Text Placeholder 3"/>
          <p:cNvSpPr>
            <a:spLocks noGrp="1"/>
          </p:cNvSpPr>
          <p:nvPr>
            <p:ph type="body" sz="quarter" idx="12" hasCustomPrompt="1"/>
          </p:nvPr>
        </p:nvSpPr>
        <p:spPr>
          <a:xfrm>
            <a:off x="454388" y="1373001"/>
            <a:ext cx="11252197" cy="4475171"/>
          </a:xfrm>
          <a:prstGeom prst="rect">
            <a:avLst/>
          </a:prstGeom>
        </p:spPr>
        <p:txBody>
          <a:bodyPr vert="horz"/>
          <a:lstStyle>
            <a:lvl1pPr marL="457155" indent="-457155">
              <a:buFont typeface="Arial"/>
              <a:buChar char="•"/>
              <a:defRPr sz="3200" baseline="0"/>
            </a:lvl1pPr>
          </a:lstStyle>
          <a:p>
            <a:pPr lvl="0"/>
            <a:r>
              <a:rPr lang="en-US"/>
              <a:t>Click to add copy</a:t>
            </a:r>
          </a:p>
        </p:txBody>
      </p:sp>
      <p:sp>
        <p:nvSpPr>
          <p:cNvPr id="6" name="Text Placeholder 5"/>
          <p:cNvSpPr>
            <a:spLocks noGrp="1"/>
          </p:cNvSpPr>
          <p:nvPr>
            <p:ph type="body" sz="quarter" idx="13" hasCustomPrompt="1"/>
          </p:nvPr>
        </p:nvSpPr>
        <p:spPr>
          <a:xfrm>
            <a:off x="454388" y="457739"/>
            <a:ext cx="11252197" cy="915256"/>
          </a:xfrm>
          <a:prstGeom prst="rect">
            <a:avLst/>
          </a:prstGeom>
        </p:spPr>
        <p:txBody>
          <a:bodyPr vert="horz"/>
          <a:lstStyle>
            <a:lvl1pPr marL="0" indent="0">
              <a:buNone/>
              <a:defRPr sz="48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080073" y="6423001"/>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997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4218519" y="4"/>
            <a:ext cx="7973480" cy="1413417"/>
          </a:xfrm>
          <a:prstGeom prst="rect">
            <a:avLst/>
          </a:prstGeom>
        </p:spPr>
      </p:pic>
      <p:sp>
        <p:nvSpPr>
          <p:cNvPr id="22" name="Rectangle 21"/>
          <p:cNvSpPr/>
          <p:nvPr userDrawn="1"/>
        </p:nvSpPr>
        <p:spPr>
          <a:xfrm>
            <a:off x="0" y="6248400"/>
            <a:ext cx="2946400" cy="6096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3" name="Rectangle 22"/>
          <p:cNvSpPr/>
          <p:nvPr userDrawn="1"/>
        </p:nvSpPr>
        <p:spPr>
          <a:xfrm>
            <a:off x="2946400" y="6248400"/>
            <a:ext cx="1413933" cy="6096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24" name="Rectangle 23"/>
          <p:cNvSpPr/>
          <p:nvPr userDrawn="1"/>
        </p:nvSpPr>
        <p:spPr>
          <a:xfrm>
            <a:off x="4360333" y="6248400"/>
            <a:ext cx="7831667" cy="6096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11" name="Rectangle 10"/>
          <p:cNvSpPr/>
          <p:nvPr/>
        </p:nvSpPr>
        <p:spPr>
          <a:xfrm>
            <a:off x="-1" y="3"/>
            <a:ext cx="4254500" cy="141342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
        <p:nvSpPr>
          <p:cNvPr id="36" name="Text Placeholder 35"/>
          <p:cNvSpPr>
            <a:spLocks noGrp="1"/>
          </p:cNvSpPr>
          <p:nvPr>
            <p:ph type="body" sz="quarter" idx="12" hasCustomPrompt="1"/>
          </p:nvPr>
        </p:nvSpPr>
        <p:spPr>
          <a:xfrm>
            <a:off x="3" y="1773169"/>
            <a:ext cx="4601901" cy="651397"/>
          </a:xfrm>
          <a:prstGeom prst="rect">
            <a:avLst/>
          </a:prstGeom>
          <a:solidFill>
            <a:schemeClr val="accent2"/>
          </a:solidFill>
          <a:ln>
            <a:noFill/>
          </a:ln>
        </p:spPr>
        <p:txBody>
          <a:bodyPr vert="horz" wrap="none" lIns="457200" tIns="137160" rIns="274320" bIns="182880">
            <a:spAutoFit/>
          </a:bodyPr>
          <a:lstStyle>
            <a:lvl1pPr marL="0" marR="0" indent="0" algn="l" defTabSz="609585" rtl="0" eaLnBrk="1" fontAlgn="auto" latinLnBrk="0" hangingPunct="1">
              <a:lnSpc>
                <a:spcPct val="100000"/>
              </a:lnSpc>
              <a:spcBef>
                <a:spcPts val="0"/>
              </a:spcBef>
              <a:spcAft>
                <a:spcPts val="0"/>
              </a:spcAft>
              <a:buClrTx/>
              <a:buSzTx/>
              <a:buFontTx/>
              <a:buNone/>
              <a:tabLst/>
              <a:defRPr sz="2133" baseline="0">
                <a:ln>
                  <a:noFill/>
                </a:ln>
                <a:solidFill>
                  <a:schemeClr val="bg1"/>
                </a:solidFill>
                <a:effectLst/>
              </a:defRPr>
            </a:lvl1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2133"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1039293" y="2469870"/>
            <a:ext cx="10339693" cy="1646364"/>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5867"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080072" y="6422993"/>
            <a:ext cx="916227" cy="29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971592" y="4275963"/>
            <a:ext cx="2451953" cy="502766"/>
          </a:xfrm>
          <a:prstGeom prst="rect">
            <a:avLst/>
          </a:prstGeom>
        </p:spPr>
        <p:txBody>
          <a:bodyPr vert="horz" wrap="none" lIns="0">
            <a:spAutoFit/>
          </a:bodyPr>
          <a:lstStyle>
            <a:lvl1pPr marL="0" indent="0">
              <a:buNone/>
              <a:defRPr sz="2667" b="1"/>
            </a:lvl1pPr>
            <a:lvl2pPr marL="609585" indent="0">
              <a:buNone/>
              <a:defRPr/>
            </a:lvl2pPr>
            <a:lvl5pPr marL="2438339"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971594" y="4818452"/>
            <a:ext cx="1819631" cy="410369"/>
          </a:xfrm>
          <a:prstGeom prst="rect">
            <a:avLst/>
          </a:prstGeom>
        </p:spPr>
        <p:txBody>
          <a:bodyPr vert="horz" wrap="none" lIns="0" tIns="0">
            <a:spAutoFit/>
          </a:bodyPr>
          <a:lstStyle>
            <a:lvl1pPr marL="0" indent="0">
              <a:buNone/>
              <a:defRPr sz="2267" b="0"/>
            </a:lvl1pPr>
            <a:lvl2pPr marL="609585" indent="0">
              <a:buNone/>
              <a:defRPr/>
            </a:lvl2pPr>
            <a:lvl5pPr marL="2438339" indent="0">
              <a:buNone/>
              <a:defRPr/>
            </a:lvl5pPr>
          </a:lstStyle>
          <a:p>
            <a:pPr lvl="0"/>
            <a:r>
              <a:rPr lang="en-US" dirty="0"/>
              <a:t>Speaker Title</a:t>
            </a:r>
          </a:p>
        </p:txBody>
      </p:sp>
      <p:sp>
        <p:nvSpPr>
          <p:cNvPr id="15" name="Rectangle 14"/>
          <p:cNvSpPr/>
          <p:nvPr userDrawn="1"/>
        </p:nvSpPr>
        <p:spPr>
          <a:xfrm>
            <a:off x="4182534" y="1"/>
            <a:ext cx="594257" cy="1413420"/>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67">
              <a:solidFill>
                <a:srgbClr val="3D527F"/>
              </a:solidFill>
            </a:endParaRPr>
          </a:p>
        </p:txBody>
      </p:sp>
    </p:spTree>
    <p:extLst>
      <p:ext uri="{BB962C8B-B14F-4D97-AF65-F5344CB8AC3E}">
        <p14:creationId xmlns:p14="http://schemas.microsoft.com/office/powerpoint/2010/main" val="254585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7.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theme" Target="../theme/theme8.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8" r:id="rId4"/>
    <p:sldLayoutId id="2147483857" r:id="rId5"/>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0" r:id="rId1"/>
    <p:sldLayoutId id="2147483662" r:id="rId2"/>
    <p:sldLayoutId id="214748366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ttps://www.oclc.org/content/dam/oclc/common/images/logos/new/OCLC/OCLC_Logo_H_BW_NoTag.png">
            <a:extLst>
              <a:ext uri="{FF2B5EF4-FFF2-40B4-BE49-F238E27FC236}">
                <a16:creationId xmlns:a16="http://schemas.microsoft.com/office/drawing/2014/main" id="{D33291E4-F792-49E7-B200-C4FD82A61353}"/>
              </a:ext>
            </a:extLst>
          </p:cNvPr>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10459967" y="6182714"/>
            <a:ext cx="1408351" cy="6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42069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815" r:id="rId12"/>
    <p:sldLayoutId id="214748385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liennummernplatzhalter 16">
            <a:extLst>
              <a:ext uri="{FF2B5EF4-FFF2-40B4-BE49-F238E27FC236}">
                <a16:creationId xmlns:a16="http://schemas.microsoft.com/office/drawing/2014/main" id="{40323D0C-FF44-4100-9730-CF967AB55160}"/>
              </a:ext>
            </a:extLst>
          </p:cNvPr>
          <p:cNvSpPr>
            <a:spLocks noGrp="1"/>
          </p:cNvSpPr>
          <p:nvPr>
            <p:ph type="sldNum" sz="quarter" idx="4"/>
          </p:nvPr>
        </p:nvSpPr>
        <p:spPr>
          <a:xfrm>
            <a:off x="1" y="6209849"/>
            <a:ext cx="10695708" cy="574260"/>
          </a:xfrm>
          <a:prstGeom prst="rect">
            <a:avLst/>
          </a:prstGeom>
        </p:spPr>
        <p:txBody>
          <a:bodyPr vert="horz" lIns="94768" tIns="47384" rIns="94768" bIns="47384" rtlCol="0" anchor="b"/>
          <a:lstStyle>
            <a:lvl1pPr algn="l">
              <a:defRPr sz="16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96233722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ttps://www.oclc.org/content/dam/oclc/common/images/logos/new/OCLC/OCLC_Logo_H_BW_NoTag.png">
            <a:extLst>
              <a:ext uri="{FF2B5EF4-FFF2-40B4-BE49-F238E27FC236}">
                <a16:creationId xmlns:a16="http://schemas.microsoft.com/office/drawing/2014/main" id="{D33291E4-F792-49E7-B200-C4FD82A61353}"/>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0459967" y="6182714"/>
            <a:ext cx="1408351" cy="6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76448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634C4C-04AC-AC4F-ACE6-2B5F439B90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80E17D-F025-5B47-BBCA-567E82FEDE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3D9D35-5C64-2447-96E0-196BD2B71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019DCF-A655-D245-A1D1-2312F5A710FC}" type="datetimeFigureOut">
              <a:rPr lang="en-US" smtClean="0"/>
              <a:t>6/23/2021</a:t>
            </a:fld>
            <a:endParaRPr lang="en-US"/>
          </a:p>
        </p:txBody>
      </p:sp>
      <p:sp>
        <p:nvSpPr>
          <p:cNvPr id="5" name="Footer Placeholder 4">
            <a:extLst>
              <a:ext uri="{FF2B5EF4-FFF2-40B4-BE49-F238E27FC236}">
                <a16:creationId xmlns:a16="http://schemas.microsoft.com/office/drawing/2014/main" id="{3A22BF68-1A6A-334D-83B6-EC1EA5C8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CD815F-5DCD-0046-97DF-E159D06B9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E79606-40CF-044E-92DA-8E00A0629D78}" type="slidenum">
              <a:rPr lang="en-US" smtClean="0"/>
              <a:t>‹#›</a:t>
            </a:fld>
            <a:endParaRPr lang="en-US"/>
          </a:p>
        </p:txBody>
      </p:sp>
    </p:spTree>
    <p:extLst>
      <p:ext uri="{BB962C8B-B14F-4D97-AF65-F5344CB8AC3E}">
        <p14:creationId xmlns:p14="http://schemas.microsoft.com/office/powerpoint/2010/main" val="666654194"/>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567290602"/>
      </p:ext>
    </p:extLst>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020577"/>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 id="2147483886" r:id="rId14"/>
    <p:sldLayoutId id="2147483887" r:id="rId15"/>
    <p:sldLayoutId id="2147483888" r:id="rId16"/>
    <p:sldLayoutId id="2147483889" r:id="rId17"/>
    <p:sldLayoutId id="2147483890" r:id="rId18"/>
    <p:sldLayoutId id="214748389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555" rtl="0" eaLnBrk="1" latinLnBrk="0" hangingPunct="1">
        <a:spcBef>
          <a:spcPct val="0"/>
        </a:spcBef>
        <a:buNone/>
        <a:defRPr sz="5867" kern="1200">
          <a:solidFill>
            <a:schemeClr val="tx1"/>
          </a:solidFill>
          <a:latin typeface="+mj-lt"/>
          <a:ea typeface="+mj-ea"/>
          <a:cs typeface="+mj-cs"/>
        </a:defRPr>
      </a:lvl1pPr>
    </p:titleStyle>
    <p:bodyStyle>
      <a:lvl1pPr marL="457167" indent="-457167" algn="l" defTabSz="609555" rtl="0" eaLnBrk="1" latinLnBrk="0" hangingPunct="1">
        <a:spcBef>
          <a:spcPct val="20000"/>
        </a:spcBef>
        <a:buFont typeface="Arial"/>
        <a:buChar char="•"/>
        <a:defRPr sz="4267" kern="1200">
          <a:solidFill>
            <a:schemeClr val="tx1"/>
          </a:solidFill>
          <a:latin typeface="+mn-lt"/>
          <a:ea typeface="+mn-ea"/>
          <a:cs typeface="+mn-cs"/>
        </a:defRPr>
      </a:lvl1pPr>
      <a:lvl2pPr marL="990526" indent="-380970" algn="l" defTabSz="609555" rtl="0" eaLnBrk="1" latinLnBrk="0" hangingPunct="1">
        <a:spcBef>
          <a:spcPct val="20000"/>
        </a:spcBef>
        <a:buFont typeface="Arial"/>
        <a:buChar char="–"/>
        <a:defRPr sz="3733" kern="1200">
          <a:solidFill>
            <a:schemeClr val="tx1"/>
          </a:solidFill>
          <a:latin typeface="+mn-lt"/>
          <a:ea typeface="+mn-ea"/>
          <a:cs typeface="+mn-cs"/>
        </a:defRPr>
      </a:lvl2pPr>
      <a:lvl3pPr marL="1523887" indent="-304776" algn="l" defTabSz="609555" rtl="0" eaLnBrk="1" latinLnBrk="0" hangingPunct="1">
        <a:spcBef>
          <a:spcPct val="20000"/>
        </a:spcBef>
        <a:buFont typeface="Arial"/>
        <a:buChar char="•"/>
        <a:defRPr sz="3200" kern="1200">
          <a:solidFill>
            <a:schemeClr val="tx1"/>
          </a:solidFill>
          <a:latin typeface="+mn-lt"/>
          <a:ea typeface="+mn-ea"/>
          <a:cs typeface="+mn-cs"/>
        </a:defRPr>
      </a:lvl3pPr>
      <a:lvl4pPr marL="2133440" indent="-304776" algn="l" defTabSz="609555" rtl="0" eaLnBrk="1" latinLnBrk="0" hangingPunct="1">
        <a:spcBef>
          <a:spcPct val="20000"/>
        </a:spcBef>
        <a:buFont typeface="Arial"/>
        <a:buChar char="–"/>
        <a:defRPr sz="2667" kern="1200">
          <a:solidFill>
            <a:schemeClr val="tx1"/>
          </a:solidFill>
          <a:latin typeface="+mn-lt"/>
          <a:ea typeface="+mn-ea"/>
          <a:cs typeface="+mn-cs"/>
        </a:defRPr>
      </a:lvl4pPr>
      <a:lvl5pPr marL="2742994" indent="-304776" algn="l" defTabSz="609555" rtl="0" eaLnBrk="1" latinLnBrk="0" hangingPunct="1">
        <a:spcBef>
          <a:spcPct val="20000"/>
        </a:spcBef>
        <a:buFont typeface="Arial"/>
        <a:buChar char="»"/>
        <a:defRPr sz="2667" kern="1200">
          <a:solidFill>
            <a:schemeClr val="tx1"/>
          </a:solidFill>
          <a:latin typeface="+mn-lt"/>
          <a:ea typeface="+mn-ea"/>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5"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0"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bryantr@oclc.org"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s://orcid.org/0000-0002-2753-388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3.xml"/><Relationship Id="rId11" Type="http://schemas.openxmlformats.org/officeDocument/2006/relationships/image" Target="../media/image46.tiff"/><Relationship Id="rId5" Type="http://schemas.openxmlformats.org/officeDocument/2006/relationships/diagramQuickStyle" Target="../diagrams/quickStyle3.xml"/><Relationship Id="rId10" Type="http://schemas.openxmlformats.org/officeDocument/2006/relationships/image" Target="../media/image49.png"/><Relationship Id="rId4" Type="http://schemas.openxmlformats.org/officeDocument/2006/relationships/diagramLayout" Target="../diagrams/layout3.xml"/><Relationship Id="rId9" Type="http://schemas.openxmlformats.org/officeDocument/2006/relationships/image" Target="../media/image52.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doi.org/10.25333/wyrd-n586" TargetMode="External"/><Relationship Id="rId7" Type="http://schemas.openxmlformats.org/officeDocument/2006/relationships/hyperlink" Target="https://www.coar-repositories.org/news-updates/7-things-you-should-know-aboutirs/"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doi.org/10.25333/C3NK88" TargetMode="External"/><Relationship Id="rId5" Type="http://schemas.openxmlformats.org/officeDocument/2006/relationships/hyperlink" Target="https://doi.org/10.25333/C32K7M" TargetMode="External"/><Relationship Id="rId4" Type="http://schemas.openxmlformats.org/officeDocument/2006/relationships/hyperlink" Target="https://doi.org/10.25333/BGFG-D24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hyperlink" Target="http://oc.lc/us-rim-project"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hyperlink" Target="http://oc.lc/us-rim-project" TargetMode="Externa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1.png"/><Relationship Id="rId7" Type="http://schemas.openxmlformats.org/officeDocument/2006/relationships/image" Target="../media/image45.tiff"/><Relationship Id="rId12" Type="http://schemas.openxmlformats.org/officeDocument/2006/relationships/image" Target="../media/image50.gif"/><Relationship Id="rId2" Type="http://schemas.openxmlformats.org/officeDocument/2006/relationships/notesSlide" Target="../notesSlides/notesSlide9.xml"/><Relationship Id="rId1" Type="http://schemas.openxmlformats.org/officeDocument/2006/relationships/slideLayout" Target="../slideLayouts/slideLayout60.xml"/><Relationship Id="rId6" Type="http://schemas.openxmlformats.org/officeDocument/2006/relationships/image" Target="../media/image44.tiff"/><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tiff"/><Relationship Id="rId4" Type="http://schemas.openxmlformats.org/officeDocument/2006/relationships/image" Target="../media/image42.svg"/><Relationship Id="rId9" Type="http://schemas.openxmlformats.org/officeDocument/2006/relationships/image" Target="../media/image4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4734BC-A675-FD46-A8DB-14D2A758BB8C}"/>
              </a:ext>
            </a:extLst>
          </p:cNvPr>
          <p:cNvSpPr>
            <a:spLocks noGrp="1"/>
          </p:cNvSpPr>
          <p:nvPr>
            <p:ph type="body" sz="quarter" idx="12"/>
          </p:nvPr>
        </p:nvSpPr>
        <p:spPr>
          <a:xfrm>
            <a:off x="3" y="1773169"/>
            <a:ext cx="5419432" cy="651397"/>
          </a:xfrm>
        </p:spPr>
        <p:txBody>
          <a:bodyPr/>
          <a:lstStyle/>
          <a:p>
            <a:r>
              <a:rPr lang="en-US" dirty="0"/>
              <a:t>25 June 2021 * VIVO 2021 conference</a:t>
            </a:r>
          </a:p>
        </p:txBody>
      </p:sp>
      <p:sp>
        <p:nvSpPr>
          <p:cNvPr id="3" name="Text Placeholder 2">
            <a:extLst>
              <a:ext uri="{FF2B5EF4-FFF2-40B4-BE49-F238E27FC236}">
                <a16:creationId xmlns:a16="http://schemas.microsoft.com/office/drawing/2014/main" id="{E42B958D-C114-634A-939A-BA8E5AA4A651}"/>
              </a:ext>
            </a:extLst>
          </p:cNvPr>
          <p:cNvSpPr>
            <a:spLocks noGrp="1"/>
          </p:cNvSpPr>
          <p:nvPr>
            <p:ph type="body" sz="quarter" idx="16"/>
          </p:nvPr>
        </p:nvSpPr>
        <p:spPr/>
        <p:txBody>
          <a:bodyPr>
            <a:normAutofit fontScale="77500" lnSpcReduction="20000"/>
          </a:bodyPr>
          <a:lstStyle/>
          <a:p>
            <a:r>
              <a:rPr lang="en-US" b="0" dirty="0"/>
              <a:t>Case Studies of US Research Information Management</a:t>
            </a:r>
            <a:endParaRPr lang="en-US" sz="4000" dirty="0"/>
          </a:p>
        </p:txBody>
      </p:sp>
      <p:sp>
        <p:nvSpPr>
          <p:cNvPr id="4" name="Text Placeholder 3">
            <a:extLst>
              <a:ext uri="{FF2B5EF4-FFF2-40B4-BE49-F238E27FC236}">
                <a16:creationId xmlns:a16="http://schemas.microsoft.com/office/drawing/2014/main" id="{019BB7EB-3070-E447-9BC4-CC122AB04934}"/>
              </a:ext>
            </a:extLst>
          </p:cNvPr>
          <p:cNvSpPr>
            <a:spLocks noGrp="1"/>
          </p:cNvSpPr>
          <p:nvPr>
            <p:ph type="body" sz="quarter" idx="17"/>
          </p:nvPr>
        </p:nvSpPr>
        <p:spPr>
          <a:xfrm>
            <a:off x="971592" y="4182052"/>
            <a:ext cx="3551613" cy="502766"/>
          </a:xfrm>
        </p:spPr>
        <p:txBody>
          <a:bodyPr/>
          <a:lstStyle/>
          <a:p>
            <a:r>
              <a:rPr lang="en-US" dirty="0"/>
              <a:t>Rebecca Bryant, PhD</a:t>
            </a:r>
          </a:p>
        </p:txBody>
      </p:sp>
      <p:sp>
        <p:nvSpPr>
          <p:cNvPr id="5" name="Text Placeholder 4">
            <a:extLst>
              <a:ext uri="{FF2B5EF4-FFF2-40B4-BE49-F238E27FC236}">
                <a16:creationId xmlns:a16="http://schemas.microsoft.com/office/drawing/2014/main" id="{8021253B-2035-1E4E-AFE4-FCDD433F1599}"/>
              </a:ext>
            </a:extLst>
          </p:cNvPr>
          <p:cNvSpPr>
            <a:spLocks noGrp="1"/>
          </p:cNvSpPr>
          <p:nvPr>
            <p:ph type="body" sz="quarter" idx="18"/>
          </p:nvPr>
        </p:nvSpPr>
        <p:spPr>
          <a:xfrm>
            <a:off x="971595" y="4724541"/>
            <a:ext cx="4534255" cy="1461939"/>
          </a:xfrm>
        </p:spPr>
        <p:txBody>
          <a:bodyPr/>
          <a:lstStyle/>
          <a:p>
            <a:r>
              <a:rPr lang="en-US" sz="2000" dirty="0"/>
              <a:t>Senior Program Officer, </a:t>
            </a:r>
          </a:p>
          <a:p>
            <a:r>
              <a:rPr lang="en-US" sz="2000" dirty="0"/>
              <a:t>OCLC Research Library Partnership</a:t>
            </a:r>
          </a:p>
          <a:p>
            <a:r>
              <a:rPr lang="en-US" sz="2000" dirty="0">
                <a:hlinkClick r:id="rId3"/>
              </a:rPr>
              <a:t>bryantr@oclc.org</a:t>
            </a:r>
            <a:r>
              <a:rPr lang="en-US" sz="2000" dirty="0"/>
              <a:t>  @RebeccaBryant18</a:t>
            </a:r>
          </a:p>
          <a:p>
            <a:r>
              <a:rPr lang="en-US" sz="2000" dirty="0">
                <a:solidFill>
                  <a:srgbClr val="000000"/>
                </a:solidFill>
                <a:hlinkClick r:id="rId4"/>
              </a:rPr>
              <a:t>https://orcid.org/0000-0002-2753-3881</a:t>
            </a:r>
            <a:r>
              <a:rPr lang="en-US" sz="2000" dirty="0">
                <a:solidFill>
                  <a:srgbClr val="000000"/>
                </a:solidFill>
              </a:rPr>
              <a:t> </a:t>
            </a:r>
          </a:p>
        </p:txBody>
      </p:sp>
    </p:spTree>
    <p:extLst>
      <p:ext uri="{BB962C8B-B14F-4D97-AF65-F5344CB8AC3E}">
        <p14:creationId xmlns:p14="http://schemas.microsoft.com/office/powerpoint/2010/main" val="409095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7E2356-634F-FB42-8ABA-C7C16B2FFEFC}"/>
              </a:ext>
            </a:extLst>
          </p:cNvPr>
          <p:cNvSpPr>
            <a:spLocks noGrp="1"/>
          </p:cNvSpPr>
          <p:nvPr>
            <p:ph type="body" sz="quarter" idx="10"/>
          </p:nvPr>
        </p:nvSpPr>
        <p:spPr/>
        <p:txBody>
          <a:bodyPr/>
          <a:lstStyle/>
          <a:p>
            <a:r>
              <a:rPr lang="en-US" dirty="0"/>
              <a:t>Use CASES</a:t>
            </a:r>
          </a:p>
        </p:txBody>
      </p:sp>
      <p:sp>
        <p:nvSpPr>
          <p:cNvPr id="3" name="Text Placeholder 2">
            <a:extLst>
              <a:ext uri="{FF2B5EF4-FFF2-40B4-BE49-F238E27FC236}">
                <a16:creationId xmlns:a16="http://schemas.microsoft.com/office/drawing/2014/main" id="{22AAF311-3BC3-A745-B1F5-834836F9C52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1DBE70E8-D47A-A74C-8785-1F6B7525465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8115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E876FD7-98EF-EF48-B26B-D877EE95DC78}"/>
              </a:ext>
            </a:extLst>
          </p:cNvPr>
          <p:cNvSpPr>
            <a:spLocks noChangeArrowheads="1"/>
          </p:cNvSpPr>
          <p:nvPr/>
        </p:nvSpPr>
        <p:spPr bwMode="auto">
          <a:xfrm>
            <a:off x="533400" y="319705"/>
            <a:ext cx="5587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600" b="1" dirty="0">
                <a:solidFill>
                  <a:schemeClr val="bg2"/>
                </a:solidFill>
                <a:latin typeface="Arial" panose="020B0604020202020204" pitchFamily="34" charset="0"/>
              </a:rPr>
              <a:t>Six </a:t>
            </a:r>
            <a:r>
              <a:rPr kumimoji="0" lang="en-US" altLang="en-US" sz="2600" b="1" i="0" u="none" strike="noStrike" cap="none" normalizeH="0" baseline="0" dirty="0">
                <a:ln>
                  <a:noFill/>
                </a:ln>
                <a:solidFill>
                  <a:schemeClr val="bg2"/>
                </a:solidFill>
                <a:effectLst/>
                <a:latin typeface="Arial" panose="020B0604020202020204" pitchFamily="34" charset="0"/>
              </a:rPr>
              <a:t>Primary US RIM Use Cases</a:t>
            </a:r>
            <a:endParaRPr kumimoji="0" lang="en-US" altLang="en-US" sz="1800" b="1" i="0" u="none" strike="noStrike" cap="none" normalizeH="0" baseline="0" dirty="0">
              <a:ln>
                <a:noFill/>
              </a:ln>
              <a:solidFill>
                <a:schemeClr val="bg2"/>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45650860-A350-6E4E-A100-31A51E8B15B4}"/>
              </a:ext>
            </a:extLst>
          </p:cNvPr>
          <p:cNvGraphicFramePr>
            <a:graphicFrameLocks noGrp="1"/>
          </p:cNvGraphicFramePr>
          <p:nvPr>
            <p:extLst>
              <p:ext uri="{D42A27DB-BD31-4B8C-83A1-F6EECF244321}">
                <p14:modId xmlns:p14="http://schemas.microsoft.com/office/powerpoint/2010/main" val="53847156"/>
              </p:ext>
            </p:extLst>
          </p:nvPr>
        </p:nvGraphicFramePr>
        <p:xfrm>
          <a:off x="584915" y="838200"/>
          <a:ext cx="10820400" cy="5073443"/>
        </p:xfrm>
        <a:graphic>
          <a:graphicData uri="http://schemas.openxmlformats.org/drawingml/2006/table">
            <a:tbl>
              <a:tblPr firstRow="1" bandRow="1">
                <a:tableStyleId>{5DA37D80-6434-44D0-A028-1B22A696006F}</a:tableStyleId>
              </a:tblPr>
              <a:tblGrid>
                <a:gridCol w="4915262">
                  <a:extLst>
                    <a:ext uri="{9D8B030D-6E8A-4147-A177-3AD203B41FA5}">
                      <a16:colId xmlns:a16="http://schemas.microsoft.com/office/drawing/2014/main" val="2523394711"/>
                    </a:ext>
                  </a:extLst>
                </a:gridCol>
                <a:gridCol w="1228816">
                  <a:extLst>
                    <a:ext uri="{9D8B030D-6E8A-4147-A177-3AD203B41FA5}">
                      <a16:colId xmlns:a16="http://schemas.microsoft.com/office/drawing/2014/main" val="97830243"/>
                    </a:ext>
                  </a:extLst>
                </a:gridCol>
                <a:gridCol w="1177612">
                  <a:extLst>
                    <a:ext uri="{9D8B030D-6E8A-4147-A177-3AD203B41FA5}">
                      <a16:colId xmlns:a16="http://schemas.microsoft.com/office/drawing/2014/main" val="870500482"/>
                    </a:ext>
                  </a:extLst>
                </a:gridCol>
                <a:gridCol w="1262948">
                  <a:extLst>
                    <a:ext uri="{9D8B030D-6E8A-4147-A177-3AD203B41FA5}">
                      <a16:colId xmlns:a16="http://schemas.microsoft.com/office/drawing/2014/main" val="1879925675"/>
                    </a:ext>
                  </a:extLst>
                </a:gridCol>
                <a:gridCol w="1024014">
                  <a:extLst>
                    <a:ext uri="{9D8B030D-6E8A-4147-A177-3AD203B41FA5}">
                      <a16:colId xmlns:a16="http://schemas.microsoft.com/office/drawing/2014/main" val="3679240789"/>
                    </a:ext>
                  </a:extLst>
                </a:gridCol>
                <a:gridCol w="1211748">
                  <a:extLst>
                    <a:ext uri="{9D8B030D-6E8A-4147-A177-3AD203B41FA5}">
                      <a16:colId xmlns:a16="http://schemas.microsoft.com/office/drawing/2014/main" val="470352238"/>
                    </a:ext>
                  </a:extLst>
                </a:gridCol>
              </a:tblGrid>
              <a:tr h="777455">
                <a:tc>
                  <a:txBody>
                    <a:bodyPr/>
                    <a:lstStyle/>
                    <a:p>
                      <a:pPr fontAlgn="t"/>
                      <a:br>
                        <a:rPr lang="en-US" sz="2000" dirty="0">
                          <a:effectLst/>
                          <a:latin typeface="+mn-lt"/>
                          <a:cs typeface="Calibri" panose="020F0502020204030204" pitchFamily="34" charset="0"/>
                        </a:rPr>
                      </a:br>
                      <a:endParaRPr lang="en-US" sz="2000" dirty="0">
                        <a:effectLst/>
                        <a:latin typeface="+mn-lt"/>
                        <a:cs typeface="Calibri" panose="020F0502020204030204" pitchFamily="34" charset="0"/>
                      </a:endParaRPr>
                    </a:p>
                  </a:txBody>
                  <a:tcPr marL="83634" marR="83634" marT="83634" marB="83634"/>
                </a:tc>
                <a:tc>
                  <a:txBody>
                    <a:bodyPr/>
                    <a:lstStyle/>
                    <a:p>
                      <a:pPr rtl="0" fontAlgn="t">
                        <a:spcBef>
                          <a:spcPts val="0"/>
                        </a:spcBef>
                        <a:spcAft>
                          <a:spcPts val="0"/>
                        </a:spcAft>
                      </a:pPr>
                      <a:r>
                        <a:rPr lang="en-US" sz="2000" b="1" u="none" strike="noStrike" dirty="0">
                          <a:solidFill>
                            <a:schemeClr val="tx1"/>
                          </a:solidFill>
                          <a:effectLst/>
                          <a:latin typeface="+mn-lt"/>
                          <a:cs typeface="Calibri" panose="020F0502020204030204" pitchFamily="34" charset="0"/>
                        </a:rPr>
                        <a:t>Texas A&amp;M</a:t>
                      </a:r>
                      <a:endParaRPr lang="en-US" sz="2000" b="1" dirty="0">
                        <a:solidFill>
                          <a:schemeClr val="tx1"/>
                        </a:solidFill>
                        <a:effectLst/>
                        <a:latin typeface="+mn-lt"/>
                        <a:cs typeface="Calibri" panose="020F0502020204030204" pitchFamily="34" charset="0"/>
                      </a:endParaRPr>
                    </a:p>
                  </a:txBody>
                  <a:tcPr marL="83634" marR="83634" marT="83634" marB="83634"/>
                </a:tc>
                <a:tc>
                  <a:txBody>
                    <a:bodyPr/>
                    <a:lstStyle/>
                    <a:p>
                      <a:pPr rtl="0" fontAlgn="t">
                        <a:spcBef>
                          <a:spcPts val="0"/>
                        </a:spcBef>
                        <a:spcAft>
                          <a:spcPts val="0"/>
                        </a:spcAft>
                      </a:pPr>
                      <a:r>
                        <a:rPr lang="en-US" sz="2000" b="1" u="none" strike="noStrike" dirty="0">
                          <a:solidFill>
                            <a:schemeClr val="tx1"/>
                          </a:solidFill>
                          <a:effectLst/>
                          <a:latin typeface="+mn-lt"/>
                          <a:cs typeface="Calibri" panose="020F0502020204030204" pitchFamily="34" charset="0"/>
                        </a:rPr>
                        <a:t>Penn State</a:t>
                      </a:r>
                      <a:endParaRPr lang="en-US" sz="2000" b="1" dirty="0">
                        <a:solidFill>
                          <a:schemeClr val="tx1"/>
                        </a:solidFill>
                        <a:effectLst/>
                        <a:latin typeface="+mn-lt"/>
                        <a:cs typeface="Calibri" panose="020F0502020204030204" pitchFamily="34" charset="0"/>
                      </a:endParaRPr>
                    </a:p>
                  </a:txBody>
                  <a:tcPr marL="83634" marR="83634" marT="83634" marB="83634"/>
                </a:tc>
                <a:tc>
                  <a:txBody>
                    <a:bodyPr/>
                    <a:lstStyle/>
                    <a:p>
                      <a:pPr rtl="0" fontAlgn="t">
                        <a:spcBef>
                          <a:spcPts val="0"/>
                        </a:spcBef>
                        <a:spcAft>
                          <a:spcPts val="0"/>
                        </a:spcAft>
                      </a:pPr>
                      <a:r>
                        <a:rPr lang="en-US" sz="2000" b="1" u="none" strike="noStrike" dirty="0">
                          <a:solidFill>
                            <a:schemeClr val="tx1"/>
                          </a:solidFill>
                          <a:effectLst/>
                          <a:latin typeface="+mn-lt"/>
                          <a:cs typeface="Calibri" panose="020F0502020204030204" pitchFamily="34" charset="0"/>
                        </a:rPr>
                        <a:t>Virginia Tech</a:t>
                      </a:r>
                      <a:endParaRPr lang="en-US" sz="2000" b="1" dirty="0">
                        <a:solidFill>
                          <a:schemeClr val="tx1"/>
                        </a:solidFill>
                        <a:effectLst/>
                        <a:latin typeface="+mn-lt"/>
                        <a:cs typeface="Calibri" panose="020F0502020204030204" pitchFamily="34" charset="0"/>
                      </a:endParaRPr>
                    </a:p>
                  </a:txBody>
                  <a:tcPr marL="83634" marR="83634" marT="83634" marB="83634"/>
                </a:tc>
                <a:tc>
                  <a:txBody>
                    <a:bodyPr/>
                    <a:lstStyle/>
                    <a:p>
                      <a:pPr rtl="0" fontAlgn="t">
                        <a:spcBef>
                          <a:spcPts val="0"/>
                        </a:spcBef>
                        <a:spcAft>
                          <a:spcPts val="0"/>
                        </a:spcAft>
                      </a:pPr>
                      <a:r>
                        <a:rPr lang="en-US" sz="2000" b="1" u="none" strike="noStrike" dirty="0">
                          <a:solidFill>
                            <a:srgbClr val="000000"/>
                          </a:solidFill>
                          <a:effectLst/>
                          <a:latin typeface="+mn-lt"/>
                          <a:cs typeface="Calibri" panose="020F0502020204030204" pitchFamily="34" charset="0"/>
                        </a:rPr>
                        <a:t>UCLA</a:t>
                      </a:r>
                      <a:endParaRPr lang="en-US" sz="2000" b="1" dirty="0">
                        <a:effectLst/>
                        <a:latin typeface="+mn-lt"/>
                        <a:cs typeface="Calibri" panose="020F0502020204030204" pitchFamily="34" charset="0"/>
                      </a:endParaRPr>
                    </a:p>
                  </a:txBody>
                  <a:tcPr marL="83634" marR="83634" marT="83634" marB="83634"/>
                </a:tc>
                <a:tc>
                  <a:txBody>
                    <a:bodyPr/>
                    <a:lstStyle/>
                    <a:p>
                      <a:pPr rtl="0" fontAlgn="t">
                        <a:spcBef>
                          <a:spcPts val="0"/>
                        </a:spcBef>
                        <a:spcAft>
                          <a:spcPts val="0"/>
                        </a:spcAft>
                      </a:pPr>
                      <a:r>
                        <a:rPr lang="en-US" sz="2000" b="1" u="none" strike="noStrike" dirty="0">
                          <a:solidFill>
                            <a:srgbClr val="000000"/>
                          </a:solidFill>
                          <a:effectLst/>
                          <a:latin typeface="+mn-lt"/>
                          <a:cs typeface="Calibri" panose="020F0502020204030204" pitchFamily="34" charset="0"/>
                        </a:rPr>
                        <a:t>Miami</a:t>
                      </a:r>
                      <a:endParaRPr lang="en-US" sz="2000" b="1"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2936919576"/>
                  </a:ext>
                </a:extLst>
              </a:tr>
              <a:tr h="716448">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Faculty Activity Reporting (FAR)</a:t>
                      </a:r>
                      <a:endParaRPr lang="en-US" sz="1800" b="1" dirty="0">
                        <a:effectLst/>
                        <a:latin typeface="+mn-lt"/>
                        <a:cs typeface="Calibri" panose="020F0502020204030204" pitchFamily="34" charset="0"/>
                      </a:endParaRPr>
                    </a:p>
                  </a:txBody>
                  <a:tcPr marL="83634" marR="83634" marT="83634" marB="83634"/>
                </a:tc>
                <a:tc>
                  <a:txBody>
                    <a:bodyPr/>
                    <a:lstStyle/>
                    <a:p>
                      <a:pPr algn="ctr" fontAlgn="t"/>
                      <a:r>
                        <a:rPr lang="en-US" sz="1200" dirty="0">
                          <a:effectLst/>
                          <a:latin typeface="+mn-lt"/>
                          <a:cs typeface="Calibri" panose="020F0502020204030204" pitchFamily="34" charset="0"/>
                        </a:rPr>
                        <a:t>decentralized</a:t>
                      </a:r>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mn-lt"/>
                          <a:ea typeface="+mn-ea"/>
                          <a:cs typeface="Calibri" panose="020F0502020204030204" pitchFamily="34" charset="0"/>
                          <a:sym typeface="Arial"/>
                        </a:rPr>
                        <a:t>decentralized</a:t>
                      </a:r>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3893213787"/>
                  </a:ext>
                </a:extLst>
              </a:tr>
              <a:tr h="69112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Public Portal</a:t>
                      </a:r>
                      <a:endParaRPr lang="en-US" sz="1800" b="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600" b="0" u="none" strike="noStrike" dirty="0">
                          <a:solidFill>
                            <a:srgbClr val="000000"/>
                          </a:solidFill>
                          <a:effectLst/>
                          <a:latin typeface="+mn-lt"/>
                          <a:cs typeface="Calibri" panose="020F0502020204030204" pitchFamily="34" charset="0"/>
                        </a:rPr>
                        <a:t>in progress</a:t>
                      </a:r>
                      <a:endParaRPr lang="en-US" sz="1600" dirty="0">
                        <a:effectLst/>
                        <a:latin typeface="+mn-lt"/>
                        <a:cs typeface="Calibri" panose="020F0502020204030204" pitchFamily="34" charset="0"/>
                      </a:endParaRPr>
                    </a:p>
                  </a:txBody>
                  <a:tcPr marL="83634" marR="83634" marT="83634" marB="83634"/>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800" b="0" u="none" strike="noStrike" dirty="0">
                          <a:solidFill>
                            <a:srgbClr val="000000"/>
                          </a:solidFill>
                          <a:effectLst/>
                          <a:latin typeface="+mn-lt"/>
                          <a:cs typeface="Calibri" panose="020F0502020204030204" pitchFamily="34" charset="0"/>
                        </a:rPr>
                        <a:t>✔</a:t>
                      </a:r>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3156262459"/>
                  </a:ext>
                </a:extLst>
              </a:tr>
              <a:tr h="52388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Open Access Workflow</a:t>
                      </a:r>
                      <a:endParaRPr lang="en-US" sz="1800" b="1" dirty="0">
                        <a:effectLst/>
                        <a:latin typeface="+mn-lt"/>
                        <a:cs typeface="Calibri" panose="020F0502020204030204" pitchFamily="34" charset="0"/>
                      </a:endParaRPr>
                    </a:p>
                  </a:txBody>
                  <a:tcPr marL="83634" marR="83634" marT="83634" marB="83634"/>
                </a:tc>
                <a:tc>
                  <a:txBody>
                    <a:bodyPr/>
                    <a:lstStyle/>
                    <a:p>
                      <a:pP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tc>
                <a:tc>
                  <a:txBody>
                    <a:bodyPr/>
                    <a:lstStyle/>
                    <a:p>
                      <a:pP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2065218616"/>
                  </a:ext>
                </a:extLst>
              </a:tr>
              <a:tr h="646174">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Strategic Reporting &amp; Decision Support</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4154094709"/>
                  </a:ext>
                </a:extLst>
              </a:tr>
              <a:tr h="69112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Metadata Reuse</a:t>
                      </a:r>
                      <a:endParaRPr lang="en-US" sz="1800" b="1" dirty="0">
                        <a:effectLst/>
                        <a:latin typeface="+mn-lt"/>
                        <a:cs typeface="Calibri" panose="020F0502020204030204" pitchFamily="34" charset="0"/>
                      </a:endParaRPr>
                    </a:p>
                  </a:txBody>
                  <a:tcPr marL="83634" marR="83634" marT="83634" marB="83634"/>
                </a:tc>
                <a:tc>
                  <a:txBody>
                    <a:bodyPr/>
                    <a:lstStyle/>
                    <a:p>
                      <a:pPr fontAlgn="t"/>
                      <a:br>
                        <a:rPr lang="en-US" sz="1800">
                          <a:effectLst/>
                          <a:latin typeface="+mn-lt"/>
                          <a:cs typeface="Calibri" panose="020F0502020204030204" pitchFamily="34" charset="0"/>
                        </a:rPr>
                      </a:br>
                      <a:endParaRPr lang="en-US" sz="180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1375765938"/>
                  </a:ext>
                </a:extLst>
              </a:tr>
              <a:tr h="585958">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Compliance Monitoring</a:t>
                      </a:r>
                      <a:endParaRPr lang="en-US" sz="1800" b="1" dirty="0">
                        <a:effectLst/>
                        <a:latin typeface="+mn-lt"/>
                        <a:cs typeface="Calibri" panose="020F0502020204030204" pitchFamily="34" charset="0"/>
                      </a:endParaRPr>
                    </a:p>
                  </a:txBody>
                  <a:tcPr marL="83634" marR="83634" marT="83634" marB="83634"/>
                </a:tc>
                <a:tc>
                  <a:txBody>
                    <a:bodyPr/>
                    <a:lstStyle/>
                    <a:p>
                      <a:pP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tc>
                  <a:txBody>
                    <a:bodyPr/>
                    <a:lstStyle/>
                    <a:p>
                      <a:pP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tc>
                  <a:txBody>
                    <a:bodyPr/>
                    <a:lstStyle/>
                    <a:p>
                      <a:pP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2787675230"/>
                  </a:ext>
                </a:extLst>
              </a:tr>
            </a:tbl>
          </a:graphicData>
        </a:graphic>
      </p:graphicFrame>
      <p:sp>
        <p:nvSpPr>
          <p:cNvPr id="4" name="TextBox 3">
            <a:extLst>
              <a:ext uri="{FF2B5EF4-FFF2-40B4-BE49-F238E27FC236}">
                <a16:creationId xmlns:a16="http://schemas.microsoft.com/office/drawing/2014/main" id="{928FC6D2-5421-7D43-A6E4-F342B67109E9}"/>
              </a:ext>
            </a:extLst>
          </p:cNvPr>
          <p:cNvSpPr txBox="1"/>
          <p:nvPr/>
        </p:nvSpPr>
        <p:spPr>
          <a:xfrm>
            <a:off x="5384800" y="456028"/>
            <a:ext cx="6248400" cy="5837786"/>
          </a:xfrm>
          <a:prstGeom prst="rect">
            <a:avLst/>
          </a:prstGeom>
          <a:solidFill>
            <a:schemeClr val="lt1"/>
          </a:solidFill>
        </p:spPr>
        <p:txBody>
          <a:bodyPr wrap="square" rtlCol="0">
            <a:spAutoFit/>
          </a:bodyPr>
          <a:lstStyle/>
          <a:p>
            <a:endParaRPr lang="en-US" dirty="0"/>
          </a:p>
        </p:txBody>
      </p:sp>
    </p:spTree>
    <p:extLst>
      <p:ext uri="{BB962C8B-B14F-4D97-AF65-F5344CB8AC3E}">
        <p14:creationId xmlns:p14="http://schemas.microsoft.com/office/powerpoint/2010/main" val="41576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70DCEDA-1BC7-0643-98DC-FA07952EB59D}"/>
              </a:ext>
            </a:extLst>
          </p:cNvPr>
          <p:cNvGraphicFramePr>
            <a:graphicFrameLocks noGrp="1"/>
          </p:cNvGraphicFramePr>
          <p:nvPr>
            <p:extLst>
              <p:ext uri="{D42A27DB-BD31-4B8C-83A1-F6EECF244321}">
                <p14:modId xmlns:p14="http://schemas.microsoft.com/office/powerpoint/2010/main" val="1499013127"/>
              </p:ext>
            </p:extLst>
          </p:nvPr>
        </p:nvGraphicFramePr>
        <p:xfrm>
          <a:off x="584915" y="838200"/>
          <a:ext cx="10820400" cy="5278029"/>
        </p:xfrm>
        <a:graphic>
          <a:graphicData uri="http://schemas.openxmlformats.org/drawingml/2006/table">
            <a:tbl>
              <a:tblPr firstRow="1" bandRow="1">
                <a:tableStyleId>{5DA37D80-6434-44D0-A028-1B22A696006F}</a:tableStyleId>
              </a:tblPr>
              <a:tblGrid>
                <a:gridCol w="4915262">
                  <a:extLst>
                    <a:ext uri="{9D8B030D-6E8A-4147-A177-3AD203B41FA5}">
                      <a16:colId xmlns:a16="http://schemas.microsoft.com/office/drawing/2014/main" val="2523394711"/>
                    </a:ext>
                  </a:extLst>
                </a:gridCol>
                <a:gridCol w="1228816">
                  <a:extLst>
                    <a:ext uri="{9D8B030D-6E8A-4147-A177-3AD203B41FA5}">
                      <a16:colId xmlns:a16="http://schemas.microsoft.com/office/drawing/2014/main" val="97830243"/>
                    </a:ext>
                  </a:extLst>
                </a:gridCol>
                <a:gridCol w="1177612">
                  <a:extLst>
                    <a:ext uri="{9D8B030D-6E8A-4147-A177-3AD203B41FA5}">
                      <a16:colId xmlns:a16="http://schemas.microsoft.com/office/drawing/2014/main" val="870500482"/>
                    </a:ext>
                  </a:extLst>
                </a:gridCol>
                <a:gridCol w="1262948">
                  <a:extLst>
                    <a:ext uri="{9D8B030D-6E8A-4147-A177-3AD203B41FA5}">
                      <a16:colId xmlns:a16="http://schemas.microsoft.com/office/drawing/2014/main" val="1879925675"/>
                    </a:ext>
                  </a:extLst>
                </a:gridCol>
                <a:gridCol w="1024014">
                  <a:extLst>
                    <a:ext uri="{9D8B030D-6E8A-4147-A177-3AD203B41FA5}">
                      <a16:colId xmlns:a16="http://schemas.microsoft.com/office/drawing/2014/main" val="3679240789"/>
                    </a:ext>
                  </a:extLst>
                </a:gridCol>
                <a:gridCol w="1211748">
                  <a:extLst>
                    <a:ext uri="{9D8B030D-6E8A-4147-A177-3AD203B41FA5}">
                      <a16:colId xmlns:a16="http://schemas.microsoft.com/office/drawing/2014/main" val="470352238"/>
                    </a:ext>
                  </a:extLst>
                </a:gridCol>
              </a:tblGrid>
              <a:tr h="777455">
                <a:tc>
                  <a:txBody>
                    <a:bodyPr/>
                    <a:lstStyle/>
                    <a:p>
                      <a:pPr fontAlgn="t"/>
                      <a:br>
                        <a:rPr lang="en-US" sz="2000" dirty="0">
                          <a:effectLst/>
                          <a:latin typeface="+mn-lt"/>
                          <a:cs typeface="Calibri" panose="020F0502020204030204" pitchFamily="34" charset="0"/>
                        </a:rPr>
                      </a:br>
                      <a:endParaRPr lang="en-US" sz="20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2000" b="1" u="none" strike="noStrike" dirty="0">
                          <a:solidFill>
                            <a:schemeClr val="tx1"/>
                          </a:solidFill>
                          <a:effectLst/>
                          <a:latin typeface="+mn-lt"/>
                          <a:cs typeface="Calibri" panose="020F0502020204030204" pitchFamily="34" charset="0"/>
                        </a:rPr>
                        <a:t>Texas A&amp;M</a:t>
                      </a:r>
                      <a:endParaRPr lang="en-US" sz="2000" b="1" dirty="0">
                        <a:solidFill>
                          <a:schemeClr val="tx1"/>
                        </a:solidFill>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2000" b="1" u="none" strike="noStrike" dirty="0">
                          <a:solidFill>
                            <a:schemeClr val="tx1"/>
                          </a:solidFill>
                          <a:effectLst/>
                          <a:latin typeface="+mn-lt"/>
                          <a:cs typeface="Calibri" panose="020F0502020204030204" pitchFamily="34" charset="0"/>
                        </a:rPr>
                        <a:t>Penn State</a:t>
                      </a:r>
                      <a:endParaRPr lang="en-US" sz="2000" b="1" dirty="0">
                        <a:solidFill>
                          <a:schemeClr val="tx1"/>
                        </a:solidFill>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2000" b="1" u="none" strike="noStrike" dirty="0">
                          <a:solidFill>
                            <a:schemeClr val="tx1"/>
                          </a:solidFill>
                          <a:effectLst/>
                          <a:latin typeface="+mn-lt"/>
                          <a:cs typeface="Calibri" panose="020F0502020204030204" pitchFamily="34" charset="0"/>
                        </a:rPr>
                        <a:t>Virginia Tech</a:t>
                      </a:r>
                      <a:endParaRPr lang="en-US" sz="2000" b="1" dirty="0">
                        <a:solidFill>
                          <a:schemeClr val="tx1"/>
                        </a:solidFill>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2000" b="1" u="none" strike="noStrike" dirty="0">
                          <a:solidFill>
                            <a:srgbClr val="000000"/>
                          </a:solidFill>
                          <a:effectLst/>
                          <a:latin typeface="+mn-lt"/>
                          <a:cs typeface="Calibri" panose="020F0502020204030204" pitchFamily="34" charset="0"/>
                        </a:rPr>
                        <a:t>UCLA</a:t>
                      </a:r>
                      <a:endParaRPr lang="en-US" sz="2000" b="1"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2000" b="1" u="none" strike="noStrike" dirty="0">
                          <a:solidFill>
                            <a:srgbClr val="000000"/>
                          </a:solidFill>
                          <a:effectLst/>
                          <a:latin typeface="+mn-lt"/>
                          <a:cs typeface="Calibri" panose="020F0502020204030204" pitchFamily="34" charset="0"/>
                        </a:rPr>
                        <a:t>Miami</a:t>
                      </a:r>
                      <a:endParaRPr lang="en-US" sz="2000" b="1"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2936919576"/>
                  </a:ext>
                </a:extLst>
              </a:tr>
              <a:tr h="716448">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Faculty Activity Reporting (FAR)</a:t>
                      </a:r>
                      <a:endParaRPr lang="en-US" sz="1800" b="1" dirty="0">
                        <a:effectLst/>
                        <a:latin typeface="+mn-lt"/>
                        <a:cs typeface="Calibri" panose="020F0502020204030204" pitchFamily="34" charset="0"/>
                      </a:endParaRPr>
                    </a:p>
                  </a:txBody>
                  <a:tcPr marL="83634" marR="83634" marT="83634" marB="83634"/>
                </a:tc>
                <a:tc>
                  <a:txBody>
                    <a:bodyPr/>
                    <a:lstStyle/>
                    <a:p>
                      <a:pPr algn="ctr" fontAlgn="t"/>
                      <a:r>
                        <a:rPr lang="en-US" sz="1200" dirty="0">
                          <a:effectLst/>
                          <a:latin typeface="+mn-lt"/>
                          <a:cs typeface="Calibri" panose="020F0502020204030204" pitchFamily="34" charset="0"/>
                        </a:rPr>
                        <a:t>decentralized</a:t>
                      </a:r>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nchor="ct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mn-lt"/>
                          <a:ea typeface="+mn-ea"/>
                          <a:cs typeface="Calibri" panose="020F0502020204030204" pitchFamily="34" charset="0"/>
                          <a:sym typeface="Arial"/>
                        </a:rPr>
                        <a:t>decentralized</a:t>
                      </a:r>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3893213787"/>
                  </a:ext>
                </a:extLst>
              </a:tr>
              <a:tr h="69112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Public Portal</a:t>
                      </a:r>
                      <a:endParaRPr lang="en-US" sz="1800" b="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Launching soon</a:t>
                      </a:r>
                      <a:endParaRPr lang="en-US" sz="1200" dirty="0">
                        <a:effectLst/>
                        <a:latin typeface="+mn-lt"/>
                        <a:cs typeface="Calibri" panose="020F0502020204030204" pitchFamily="34" charset="0"/>
                      </a:endParaRPr>
                    </a:p>
                  </a:txBody>
                  <a:tcPr marL="83634" marR="83634" marT="83634" marB="83634"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800" b="0" u="none" strike="noStrike" dirty="0">
                          <a:solidFill>
                            <a:srgbClr val="000000"/>
                          </a:solidFill>
                          <a:effectLst/>
                          <a:latin typeface="+mn-lt"/>
                          <a:cs typeface="Calibri" panose="020F0502020204030204" pitchFamily="34" charset="0"/>
                        </a:rPr>
                        <a:t>✔</a:t>
                      </a:r>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mn-lt"/>
                          <a:ea typeface="+mn-ea"/>
                          <a:cs typeface="Calibri" panose="020F0502020204030204" pitchFamily="34" charset="0"/>
                          <a:sym typeface="Arial"/>
                        </a:rPr>
                        <a:t>✔</a:t>
                      </a:r>
                    </a:p>
                  </a:txBody>
                  <a:tcPr marL="83634" marR="83634" marT="83634" marB="83634" anchor="ctr"/>
                </a:tc>
                <a:extLst>
                  <a:ext uri="{0D108BD9-81ED-4DB2-BD59-A6C34878D82A}">
                    <a16:rowId xmlns:a16="http://schemas.microsoft.com/office/drawing/2014/main" val="3156262459"/>
                  </a:ext>
                </a:extLst>
              </a:tr>
              <a:tr h="52388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Open Access Workflow</a:t>
                      </a:r>
                      <a:endParaRPr lang="en-US" sz="1800" b="1" dirty="0">
                        <a:effectLst/>
                        <a:latin typeface="+mn-lt"/>
                        <a:cs typeface="Calibri" panose="020F0502020204030204" pitchFamily="34" charset="0"/>
                      </a:endParaRPr>
                    </a:p>
                  </a:txBody>
                  <a:tcPr marL="83634" marR="83634" marT="83634" marB="83634"/>
                </a:tc>
                <a:tc>
                  <a:txBody>
                    <a:bodyPr/>
                    <a:lstStyle/>
                    <a:p>
                      <a:pPr algn="ct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planned</a:t>
                      </a: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mn-lt"/>
                        <a:ea typeface="+mn-ea"/>
                        <a:cs typeface="Calibri" panose="020F0502020204030204" pitchFamily="34" charset="0"/>
                        <a:sym typeface="Arial"/>
                      </a:endParaRPr>
                    </a:p>
                    <a:p>
                      <a:pPr algn="ct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2065218616"/>
                  </a:ext>
                </a:extLst>
              </a:tr>
              <a:tr h="646174">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Strategic Reporting &amp; Decision Support</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00000"/>
                          </a:solidFill>
                          <a:effectLst/>
                          <a:uLnTx/>
                          <a:uFillTx/>
                          <a:latin typeface="+mn-lt"/>
                          <a:ea typeface="+mn-ea"/>
                          <a:cs typeface="Calibri" panose="020F0502020204030204" pitchFamily="34" charset="0"/>
                          <a:sym typeface="Arial"/>
                        </a:rPr>
                        <a:t>✔</a:t>
                      </a:r>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4154094709"/>
                  </a:ext>
                </a:extLst>
              </a:tr>
              <a:tr h="69112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Metadata Reuse</a:t>
                      </a:r>
                      <a:endParaRPr lang="en-US" sz="1800" b="1" dirty="0">
                        <a:effectLst/>
                        <a:latin typeface="+mn-lt"/>
                        <a:cs typeface="Calibri" panose="020F0502020204030204" pitchFamily="34" charset="0"/>
                      </a:endParaRPr>
                    </a:p>
                  </a:txBody>
                  <a:tcPr marL="83634" marR="83634" marT="83634" marB="83634"/>
                </a:tc>
                <a:tc>
                  <a:txBody>
                    <a:bodyPr/>
                    <a:lstStyle/>
                    <a:p>
                      <a:pPr algn="ctr" fontAlgn="t"/>
                      <a:br>
                        <a:rPr lang="en-US" sz="1800">
                          <a:effectLst/>
                          <a:latin typeface="+mn-lt"/>
                          <a:cs typeface="Calibri" panose="020F0502020204030204" pitchFamily="34" charset="0"/>
                        </a:rPr>
                      </a:br>
                      <a:endParaRPr lang="en-US" sz="180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algn="ctr" fontAlgn="t"/>
                      <a:r>
                        <a:rPr lang="en-US" sz="1200" dirty="0">
                          <a:effectLst/>
                          <a:latin typeface="+mn-lt"/>
                          <a:cs typeface="Calibri" panose="020F0502020204030204" pitchFamily="34" charset="0"/>
                        </a:rPr>
                        <a:t>planned</a:t>
                      </a:r>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1375765938"/>
                  </a:ext>
                </a:extLst>
              </a:tr>
              <a:tr h="585958">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Compliance Monitoring</a:t>
                      </a:r>
                      <a:endParaRPr lang="en-US" sz="1800" b="1" dirty="0">
                        <a:effectLst/>
                        <a:latin typeface="+mn-lt"/>
                        <a:cs typeface="Calibri" panose="020F0502020204030204" pitchFamily="34" charset="0"/>
                      </a:endParaRPr>
                    </a:p>
                  </a:txBody>
                  <a:tcPr marL="83634" marR="83634" marT="83634" marB="83634"/>
                </a:tc>
                <a:tc>
                  <a:txBody>
                    <a:bodyPr/>
                    <a:lstStyle/>
                    <a:p>
                      <a:pPr algn="ct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nchor="ctr"/>
                </a:tc>
                <a:tc>
                  <a:txBody>
                    <a:bodyPr/>
                    <a:lstStyle/>
                    <a:p>
                      <a:pPr algn="ct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nchor="ctr"/>
                </a:tc>
                <a:tc>
                  <a:txBody>
                    <a:bodyPr/>
                    <a:lstStyle/>
                    <a:p>
                      <a:pPr algn="ct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nchor="ctr"/>
                </a:tc>
                <a:tc>
                  <a:txBody>
                    <a:bodyPr/>
                    <a:lstStyle/>
                    <a:p>
                      <a:pPr algn="ct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2787675230"/>
                  </a:ext>
                </a:extLst>
              </a:tr>
            </a:tbl>
          </a:graphicData>
        </a:graphic>
      </p:graphicFrame>
      <p:sp>
        <p:nvSpPr>
          <p:cNvPr id="3" name="Rectangle 1">
            <a:extLst>
              <a:ext uri="{FF2B5EF4-FFF2-40B4-BE49-F238E27FC236}">
                <a16:creationId xmlns:a16="http://schemas.microsoft.com/office/drawing/2014/main" id="{7E876FD7-98EF-EF48-B26B-D877EE95DC78}"/>
              </a:ext>
            </a:extLst>
          </p:cNvPr>
          <p:cNvSpPr>
            <a:spLocks noChangeArrowheads="1"/>
          </p:cNvSpPr>
          <p:nvPr/>
        </p:nvSpPr>
        <p:spPr bwMode="auto">
          <a:xfrm>
            <a:off x="584914" y="258215"/>
            <a:ext cx="75684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chemeClr val="bg2"/>
                </a:solidFill>
                <a:effectLst/>
                <a:latin typeface="Arial" panose="020B0604020202020204" pitchFamily="34" charset="0"/>
              </a:rPr>
              <a:t>RIM Use Cases at Case Study Institutions</a:t>
            </a:r>
            <a:endParaRPr kumimoji="0" lang="en-US" altLang="en-US" sz="1800" b="1" i="0" u="none" strike="noStrike" cap="none" normalizeH="0" baseline="0" dirty="0">
              <a:ln>
                <a:noFill/>
              </a:ln>
              <a:solidFill>
                <a:schemeClr val="bg2"/>
              </a:solidFill>
              <a:effectLst/>
              <a:latin typeface="Arial" panose="020B0604020202020204" pitchFamily="34" charset="0"/>
            </a:endParaRPr>
          </a:p>
        </p:txBody>
      </p:sp>
      <p:sp>
        <p:nvSpPr>
          <p:cNvPr id="6" name="Oval 5">
            <a:extLst>
              <a:ext uri="{FF2B5EF4-FFF2-40B4-BE49-F238E27FC236}">
                <a16:creationId xmlns:a16="http://schemas.microsoft.com/office/drawing/2014/main" id="{6B5F49BF-D62D-F84D-A992-BC307395AFEA}"/>
              </a:ext>
            </a:extLst>
          </p:cNvPr>
          <p:cNvSpPr/>
          <p:nvPr/>
        </p:nvSpPr>
        <p:spPr>
          <a:xfrm>
            <a:off x="7924799" y="750658"/>
            <a:ext cx="1219200" cy="8495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88E9DCF-9ED5-EB44-BCCB-4C5EC564B752}"/>
              </a:ext>
            </a:extLst>
          </p:cNvPr>
          <p:cNvSpPr/>
          <p:nvPr/>
        </p:nvSpPr>
        <p:spPr>
          <a:xfrm>
            <a:off x="9143999" y="841372"/>
            <a:ext cx="1142999" cy="6971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26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8096881-26AD-3A42-B182-FBA16BDDDBE7}"/>
              </a:ext>
            </a:extLst>
          </p:cNvPr>
          <p:cNvGraphicFramePr>
            <a:graphicFrameLocks noGrp="1"/>
          </p:cNvGraphicFramePr>
          <p:nvPr>
            <p:extLst>
              <p:ext uri="{D42A27DB-BD31-4B8C-83A1-F6EECF244321}">
                <p14:modId xmlns:p14="http://schemas.microsoft.com/office/powerpoint/2010/main" val="2284182168"/>
              </p:ext>
            </p:extLst>
          </p:nvPr>
        </p:nvGraphicFramePr>
        <p:xfrm>
          <a:off x="457200" y="838200"/>
          <a:ext cx="10515601" cy="5505500"/>
        </p:xfrm>
        <a:graphic>
          <a:graphicData uri="http://schemas.openxmlformats.org/drawingml/2006/table">
            <a:tbl>
              <a:tblPr firstRow="1" bandRow="1">
                <a:tableStyleId>{5DA37D80-6434-44D0-A028-1B22A696006F}</a:tableStyleId>
              </a:tblPr>
              <a:tblGrid>
                <a:gridCol w="4776804">
                  <a:extLst>
                    <a:ext uri="{9D8B030D-6E8A-4147-A177-3AD203B41FA5}">
                      <a16:colId xmlns:a16="http://schemas.microsoft.com/office/drawing/2014/main" val="2523394711"/>
                    </a:ext>
                  </a:extLst>
                </a:gridCol>
                <a:gridCol w="1194202">
                  <a:extLst>
                    <a:ext uri="{9D8B030D-6E8A-4147-A177-3AD203B41FA5}">
                      <a16:colId xmlns:a16="http://schemas.microsoft.com/office/drawing/2014/main" val="97830243"/>
                    </a:ext>
                  </a:extLst>
                </a:gridCol>
                <a:gridCol w="1144440">
                  <a:extLst>
                    <a:ext uri="{9D8B030D-6E8A-4147-A177-3AD203B41FA5}">
                      <a16:colId xmlns:a16="http://schemas.microsoft.com/office/drawing/2014/main" val="870500482"/>
                    </a:ext>
                  </a:extLst>
                </a:gridCol>
                <a:gridCol w="1227372">
                  <a:extLst>
                    <a:ext uri="{9D8B030D-6E8A-4147-A177-3AD203B41FA5}">
                      <a16:colId xmlns:a16="http://schemas.microsoft.com/office/drawing/2014/main" val="1879925675"/>
                    </a:ext>
                  </a:extLst>
                </a:gridCol>
                <a:gridCol w="1098196">
                  <a:extLst>
                    <a:ext uri="{9D8B030D-6E8A-4147-A177-3AD203B41FA5}">
                      <a16:colId xmlns:a16="http://schemas.microsoft.com/office/drawing/2014/main" val="3679240789"/>
                    </a:ext>
                  </a:extLst>
                </a:gridCol>
                <a:gridCol w="1074587">
                  <a:extLst>
                    <a:ext uri="{9D8B030D-6E8A-4147-A177-3AD203B41FA5}">
                      <a16:colId xmlns:a16="http://schemas.microsoft.com/office/drawing/2014/main" val="470352238"/>
                    </a:ext>
                  </a:extLst>
                </a:gridCol>
              </a:tblGrid>
              <a:tr h="745248">
                <a:tc>
                  <a:txBody>
                    <a:bodyPr/>
                    <a:lstStyle/>
                    <a:p>
                      <a:pPr algn="ctr" fontAlgn="t"/>
                      <a:br>
                        <a:rPr lang="en-US" sz="2000" dirty="0">
                          <a:effectLst/>
                          <a:latin typeface="+mn-lt"/>
                          <a:cs typeface="Calibri" panose="020F0502020204030204" pitchFamily="34" charset="0"/>
                        </a:rPr>
                      </a:br>
                      <a:endParaRPr lang="en-US" sz="20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2000" b="1" u="none" strike="noStrike" dirty="0">
                          <a:solidFill>
                            <a:schemeClr val="tx1"/>
                          </a:solidFill>
                          <a:effectLst/>
                          <a:latin typeface="+mn-lt"/>
                          <a:cs typeface="Calibri" panose="020F0502020204030204" pitchFamily="34" charset="0"/>
                        </a:rPr>
                        <a:t>Texas A&amp;M</a:t>
                      </a:r>
                      <a:endParaRPr lang="en-US" sz="2000" b="1" dirty="0">
                        <a:solidFill>
                          <a:schemeClr val="tx1"/>
                        </a:solidFill>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2000" b="1" u="none" strike="noStrike" dirty="0">
                          <a:solidFill>
                            <a:schemeClr val="tx1"/>
                          </a:solidFill>
                          <a:effectLst/>
                          <a:latin typeface="+mn-lt"/>
                          <a:cs typeface="Calibri" panose="020F0502020204030204" pitchFamily="34" charset="0"/>
                        </a:rPr>
                        <a:t>Penn State</a:t>
                      </a:r>
                      <a:endParaRPr lang="en-US" sz="2000" b="1" dirty="0">
                        <a:solidFill>
                          <a:schemeClr val="tx1"/>
                        </a:solidFill>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2000" b="1" u="none" strike="noStrike" dirty="0">
                          <a:solidFill>
                            <a:schemeClr val="tx1"/>
                          </a:solidFill>
                          <a:effectLst/>
                          <a:latin typeface="+mn-lt"/>
                          <a:cs typeface="Calibri" panose="020F0502020204030204" pitchFamily="34" charset="0"/>
                        </a:rPr>
                        <a:t>Virginia Tech</a:t>
                      </a:r>
                      <a:endParaRPr lang="en-US" sz="2000" b="1" dirty="0">
                        <a:solidFill>
                          <a:schemeClr val="tx1"/>
                        </a:solidFill>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2000" b="1" u="none" strike="noStrike" dirty="0">
                          <a:solidFill>
                            <a:srgbClr val="000000"/>
                          </a:solidFill>
                          <a:effectLst/>
                          <a:latin typeface="+mn-lt"/>
                          <a:cs typeface="Calibri" panose="020F0502020204030204" pitchFamily="34" charset="0"/>
                        </a:rPr>
                        <a:t>UCLA</a:t>
                      </a:r>
                      <a:endParaRPr lang="en-US" sz="2000" b="1"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2000" b="1" u="none" strike="noStrike" dirty="0">
                          <a:solidFill>
                            <a:srgbClr val="000000"/>
                          </a:solidFill>
                          <a:effectLst/>
                          <a:latin typeface="+mn-lt"/>
                          <a:cs typeface="Calibri" panose="020F0502020204030204" pitchFamily="34" charset="0"/>
                        </a:rPr>
                        <a:t>Miami</a:t>
                      </a:r>
                      <a:endParaRPr lang="en-US" sz="2000" b="1"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2936919576"/>
                  </a:ext>
                </a:extLst>
              </a:tr>
              <a:tr h="135673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Faculty Activity Reporting (FAR)</a:t>
                      </a:r>
                      <a:endParaRPr lang="en-US" sz="1800" b="1" dirty="0">
                        <a:effectLst/>
                        <a:latin typeface="+mn-lt"/>
                        <a:cs typeface="Calibri" panose="020F0502020204030204" pitchFamily="34" charset="0"/>
                      </a:endParaRPr>
                    </a:p>
                  </a:txBody>
                  <a:tcPr marL="83634" marR="83634" marT="83634" marB="83634"/>
                </a:tc>
                <a:tc>
                  <a:txBody>
                    <a:bodyPr/>
                    <a:lstStyle/>
                    <a:p>
                      <a:pPr algn="ctr" fontAlgn="t"/>
                      <a:br>
                        <a:rPr lang="en-US" sz="1100" dirty="0">
                          <a:effectLst/>
                          <a:latin typeface="+mn-lt"/>
                          <a:cs typeface="Calibri" panose="020F0502020204030204" pitchFamily="34" charset="0"/>
                        </a:rPr>
                      </a:br>
                      <a:r>
                        <a:rPr lang="en-US" sz="1100" dirty="0">
                          <a:effectLst/>
                          <a:latin typeface="+mn-lt"/>
                          <a:cs typeface="Calibri" panose="020F0502020204030204" pitchFamily="34" charset="0"/>
                        </a:rPr>
                        <a:t>Moving to institutional implementation of Interfolio</a:t>
                      </a: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Digital Measures</a:t>
                      </a:r>
                    </a:p>
                    <a:p>
                      <a:pPr algn="ctr" rtl="0" fontAlgn="t">
                        <a:spcBef>
                          <a:spcPts val="0"/>
                        </a:spcBef>
                        <a:spcAft>
                          <a:spcPts val="0"/>
                        </a:spcAft>
                      </a:pP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Elements</a:t>
                      </a: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Home grown / Interfolio </a:t>
                      </a:r>
                      <a:endParaRPr lang="en-US" sz="1200" dirty="0">
                        <a:effectLst/>
                        <a:latin typeface="+mn-lt"/>
                        <a:cs typeface="Calibri" panose="020F0502020204030204" pitchFamily="34" charset="0"/>
                      </a:endParaRPr>
                    </a:p>
                  </a:txBody>
                  <a:tcPr marL="83634" marR="83634" marT="83634" marB="83634" anchor="ctr"/>
                </a:tc>
                <a:tc>
                  <a:txBody>
                    <a:bodyPr/>
                    <a:lstStyle/>
                    <a:p>
                      <a:pPr algn="ctr" fontAlgn="t"/>
                      <a:br>
                        <a:rPr lang="en-US" sz="1200" dirty="0">
                          <a:effectLst/>
                          <a:latin typeface="+mn-lt"/>
                          <a:cs typeface="Calibri" panose="020F0502020204030204" pitchFamily="34" charset="0"/>
                        </a:rPr>
                      </a:br>
                      <a:r>
                        <a:rPr lang="en-US" sz="1200" dirty="0">
                          <a:effectLst/>
                          <a:latin typeface="+mn-lt"/>
                          <a:cs typeface="Calibri" panose="020F0502020204030204" pitchFamily="34" charset="0"/>
                        </a:rPr>
                        <a:t>Multiple products across colleges</a:t>
                      </a:r>
                    </a:p>
                  </a:txBody>
                  <a:tcPr marL="83634" marR="83634" marT="83634" marB="83634" anchor="ctr"/>
                </a:tc>
                <a:extLst>
                  <a:ext uri="{0D108BD9-81ED-4DB2-BD59-A6C34878D82A}">
                    <a16:rowId xmlns:a16="http://schemas.microsoft.com/office/drawing/2014/main" val="3893213787"/>
                  </a:ext>
                </a:extLst>
              </a:tr>
              <a:tr h="419173">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Public Portal</a:t>
                      </a:r>
                      <a:endParaRPr lang="en-US" sz="1800" b="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VIVO</a:t>
                      </a: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Pure</a:t>
                      </a: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Elements Discovery module</a:t>
                      </a:r>
                      <a:endParaRPr lang="en-US" sz="1200" dirty="0">
                        <a:effectLst/>
                        <a:latin typeface="+mn-lt"/>
                        <a:cs typeface="Calibri" panose="020F0502020204030204" pitchFamily="34" charset="0"/>
                      </a:endParaRPr>
                    </a:p>
                  </a:txBody>
                  <a:tcPr marL="83634" marR="83634" marT="83634" marB="83634"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200" b="0" u="none" strike="noStrike" dirty="0">
                          <a:solidFill>
                            <a:srgbClr val="000000"/>
                          </a:solidFill>
                          <a:effectLst/>
                          <a:latin typeface="+mn-lt"/>
                          <a:cs typeface="Calibri" panose="020F0502020204030204" pitchFamily="34" charset="0"/>
                        </a:rPr>
                        <a:t>Profiles RNS</a:t>
                      </a:r>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Pure, transitioning to Esploro</a:t>
                      </a:r>
                      <a:endParaRPr lang="en-US" sz="12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3156262459"/>
                  </a:ext>
                </a:extLst>
              </a:tr>
              <a:tr h="510947">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Open Access Workflow</a:t>
                      </a:r>
                      <a:endParaRPr lang="en-US" sz="1800" b="1" dirty="0">
                        <a:effectLst/>
                        <a:latin typeface="+mn-lt"/>
                        <a:cs typeface="Calibri" panose="020F0502020204030204" pitchFamily="34" charset="0"/>
                      </a:endParaRPr>
                    </a:p>
                  </a:txBody>
                  <a:tcPr marL="83634" marR="83634" marT="83634" marB="83634"/>
                </a:tc>
                <a:tc>
                  <a:txBody>
                    <a:bodyPr/>
                    <a:lstStyle/>
                    <a:p>
                      <a:pPr algn="ctr" fontAlgn="t"/>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Home grown</a:t>
                      </a: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Elements</a:t>
                      </a: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Elements</a:t>
                      </a:r>
                      <a:endParaRPr lang="en-US" sz="1200" dirty="0">
                        <a:effectLst/>
                        <a:latin typeface="+mn-lt"/>
                        <a:cs typeface="Calibri" panose="020F0502020204030204" pitchFamily="34" charset="0"/>
                      </a:endParaRPr>
                    </a:p>
                  </a:txBody>
                  <a:tcPr marL="83634" marR="83634" marT="83634" marB="83634" anchor="ctr"/>
                </a:tc>
                <a:tc>
                  <a:txBody>
                    <a:bodyPr/>
                    <a:lstStyle/>
                    <a:p>
                      <a:pPr algn="ctr" fontAlgn="t"/>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2065218616"/>
                  </a:ext>
                </a:extLst>
              </a:tr>
              <a:tr h="861555">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Strategic Reporting &amp; Decision Support</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MySQL (with Elements as metadata harvester)</a:t>
                      </a: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err="1">
                          <a:solidFill>
                            <a:srgbClr val="000000"/>
                          </a:solidFill>
                          <a:effectLst/>
                          <a:latin typeface="+mn-lt"/>
                          <a:cs typeface="Calibri" panose="020F0502020204030204" pitchFamily="34" charset="0"/>
                        </a:rPr>
                        <a:t>SciVal</a:t>
                      </a:r>
                      <a:r>
                        <a:rPr lang="en-US" sz="1200" b="0" u="none" strike="noStrike" dirty="0">
                          <a:solidFill>
                            <a:srgbClr val="000000"/>
                          </a:solidFill>
                          <a:effectLst/>
                          <a:latin typeface="+mn-lt"/>
                          <a:cs typeface="Calibri" panose="020F0502020204030204" pitchFamily="34" charset="0"/>
                        </a:rPr>
                        <a:t>, Home grown </a:t>
                      </a: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Elements &amp; home grown Data Commons</a:t>
                      </a: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Home grown</a:t>
                      </a:r>
                      <a:endParaRPr lang="en-US" sz="1200" dirty="0">
                        <a:effectLst/>
                        <a:latin typeface="+mn-lt"/>
                        <a:cs typeface="Calibri" panose="020F0502020204030204" pitchFamily="34" charset="0"/>
                      </a:endParaRPr>
                    </a:p>
                  </a:txBody>
                  <a:tcPr marL="83634" marR="83634" marT="83634" marB="83634" anchor="ctr"/>
                </a:tc>
                <a:tc>
                  <a:txBody>
                    <a:bodyPr/>
                    <a:lstStyle/>
                    <a:p>
                      <a:pPr algn="ctr" fontAlgn="t"/>
                      <a:br>
                        <a:rPr lang="en-US" sz="1200" dirty="0">
                          <a:effectLst/>
                          <a:latin typeface="+mn-lt"/>
                          <a:cs typeface="Calibri" panose="020F0502020204030204" pitchFamily="34" charset="0"/>
                        </a:rPr>
                      </a:br>
                      <a:r>
                        <a:rPr lang="en-US" sz="1200" dirty="0">
                          <a:effectLst/>
                          <a:latin typeface="+mn-lt"/>
                          <a:cs typeface="Calibri" panose="020F0502020204030204" pitchFamily="34" charset="0"/>
                        </a:rPr>
                        <a:t>Pure, </a:t>
                      </a:r>
                      <a:r>
                        <a:rPr lang="en-US" sz="1200" dirty="0" err="1">
                          <a:effectLst/>
                          <a:latin typeface="+mn-lt"/>
                          <a:cs typeface="Calibri" panose="020F0502020204030204" pitchFamily="34" charset="0"/>
                        </a:rPr>
                        <a:t>SciVal</a:t>
                      </a:r>
                      <a:endParaRPr lang="en-US" sz="12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4154094709"/>
                  </a:ext>
                </a:extLst>
              </a:tr>
              <a:tr h="66249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Metadata Reuse</a:t>
                      </a:r>
                      <a:endParaRPr lang="en-US" sz="1800" b="1" dirty="0">
                        <a:effectLst/>
                        <a:latin typeface="+mn-lt"/>
                        <a:cs typeface="Calibri" panose="020F0502020204030204" pitchFamily="34" charset="0"/>
                      </a:endParaRPr>
                    </a:p>
                  </a:txBody>
                  <a:tcPr marL="83634" marR="83634" marT="83634" marB="83634"/>
                </a:tc>
                <a:tc>
                  <a:txBody>
                    <a:bodyPr/>
                    <a:lstStyle/>
                    <a:p>
                      <a:pPr algn="ctr" fontAlgn="t"/>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a:t>
                      </a:r>
                      <a:endParaRPr lang="en-US" sz="1200" dirty="0">
                        <a:effectLst/>
                        <a:latin typeface="+mn-lt"/>
                        <a:cs typeface="Calibri" panose="020F0502020204030204" pitchFamily="34" charset="0"/>
                      </a:endParaRPr>
                    </a:p>
                  </a:txBody>
                  <a:tcPr marL="83634" marR="83634" marT="83634" marB="83634"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200" b="0" u="none" strike="noStrike" dirty="0">
                          <a:solidFill>
                            <a:srgbClr val="000000"/>
                          </a:solidFill>
                          <a:effectLst/>
                          <a:latin typeface="+mn-lt"/>
                          <a:cs typeface="Calibri" panose="020F0502020204030204" pitchFamily="34" charset="0"/>
                        </a:rPr>
                        <a:t>✔</a:t>
                      </a:r>
                      <a:endParaRPr lang="en-US" sz="1200" dirty="0">
                        <a:effectLst/>
                        <a:latin typeface="+mn-lt"/>
                        <a:cs typeface="Calibri" panose="020F0502020204030204" pitchFamily="34" charset="0"/>
                      </a:endParaRPr>
                    </a:p>
                    <a:p>
                      <a:pPr algn="ctr" rtl="0" fontAlgn="t">
                        <a:spcBef>
                          <a:spcPts val="0"/>
                        </a:spcBef>
                        <a:spcAft>
                          <a:spcPts val="0"/>
                        </a:spcAft>
                      </a:pPr>
                      <a:endParaRPr lang="en-US" sz="1200" dirty="0">
                        <a:effectLst/>
                        <a:latin typeface="+mn-lt"/>
                        <a:cs typeface="Calibri" panose="020F0502020204030204" pitchFamily="34" charset="0"/>
                      </a:endParaRPr>
                    </a:p>
                  </a:txBody>
                  <a:tcPr marL="83634" marR="83634" marT="83634" marB="83634" anchor="ctr"/>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200" b="0" u="none" strike="noStrike" dirty="0">
                          <a:solidFill>
                            <a:srgbClr val="000000"/>
                          </a:solidFill>
                          <a:effectLst/>
                          <a:latin typeface="+mn-lt"/>
                          <a:cs typeface="Calibri" panose="020F0502020204030204" pitchFamily="34" charset="0"/>
                        </a:rPr>
                        <a:t>✔</a:t>
                      </a:r>
                      <a:endParaRPr lang="en-US" sz="1200" dirty="0">
                        <a:effectLst/>
                        <a:latin typeface="+mn-lt"/>
                        <a:cs typeface="Calibri" panose="020F0502020204030204" pitchFamily="34" charset="0"/>
                      </a:endParaRPr>
                    </a:p>
                    <a:p>
                      <a:pPr algn="ctr" rtl="0" fontAlgn="t">
                        <a:spcBef>
                          <a:spcPts val="0"/>
                        </a:spcBef>
                        <a:spcAft>
                          <a:spcPts val="0"/>
                        </a:spcAft>
                      </a:pPr>
                      <a:endParaRPr lang="en-US" sz="1200" dirty="0">
                        <a:effectLst/>
                        <a:latin typeface="+mn-lt"/>
                        <a:cs typeface="Calibri" panose="020F0502020204030204" pitchFamily="34" charset="0"/>
                      </a:endParaRPr>
                    </a:p>
                  </a:txBody>
                  <a:tcPr marL="83634" marR="83634" marT="83634" marB="83634" anchor="ctr"/>
                </a:tc>
                <a:tc>
                  <a:txBody>
                    <a:bodyPr/>
                    <a:lstStyle/>
                    <a:p>
                      <a:pPr algn="ctr" fontAlgn="t"/>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1375765938"/>
                  </a:ext>
                </a:extLst>
              </a:tr>
              <a:tr h="561684">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Compliance Monitoring</a:t>
                      </a:r>
                      <a:endParaRPr lang="en-US" sz="1800" b="1" dirty="0">
                        <a:effectLst/>
                        <a:latin typeface="+mn-lt"/>
                        <a:cs typeface="Calibri" panose="020F0502020204030204" pitchFamily="34" charset="0"/>
                      </a:endParaRPr>
                    </a:p>
                  </a:txBody>
                  <a:tcPr marL="83634" marR="83634" marT="83634" marB="83634"/>
                </a:tc>
                <a:tc>
                  <a:txBody>
                    <a:bodyPr/>
                    <a:lstStyle/>
                    <a:p>
                      <a:pPr algn="ctr" fontAlgn="t"/>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tc>
                  <a:txBody>
                    <a:bodyPr/>
                    <a:lstStyle/>
                    <a:p>
                      <a:pPr algn="ctr" fontAlgn="t"/>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tc>
                  <a:txBody>
                    <a:bodyPr/>
                    <a:lstStyle/>
                    <a:p>
                      <a:pPr algn="ctr" fontAlgn="t"/>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tc>
                  <a:txBody>
                    <a:bodyPr/>
                    <a:lstStyle/>
                    <a:p>
                      <a:pPr algn="ctr" rtl="0" fontAlgn="t">
                        <a:spcBef>
                          <a:spcPts val="0"/>
                        </a:spcBef>
                        <a:spcAft>
                          <a:spcPts val="0"/>
                        </a:spcAft>
                      </a:pPr>
                      <a:r>
                        <a:rPr lang="en-US" sz="1200" b="0" u="none" strike="noStrike" dirty="0">
                          <a:solidFill>
                            <a:srgbClr val="000000"/>
                          </a:solidFill>
                          <a:effectLst/>
                          <a:latin typeface="+mn-lt"/>
                          <a:cs typeface="Calibri" panose="020F0502020204030204" pitchFamily="34" charset="0"/>
                        </a:rPr>
                        <a:t>Elements</a:t>
                      </a:r>
                      <a:endParaRPr lang="en-US" sz="1200" dirty="0">
                        <a:effectLst/>
                        <a:latin typeface="+mn-lt"/>
                        <a:cs typeface="Calibri" panose="020F0502020204030204" pitchFamily="34" charset="0"/>
                      </a:endParaRPr>
                    </a:p>
                  </a:txBody>
                  <a:tcPr marL="83634" marR="83634" marT="83634" marB="83634" anchor="ctr"/>
                </a:tc>
                <a:tc>
                  <a:txBody>
                    <a:bodyPr/>
                    <a:lstStyle/>
                    <a:p>
                      <a:pPr algn="ctr" fontAlgn="t"/>
                      <a:br>
                        <a:rPr lang="en-US" sz="1200" dirty="0">
                          <a:effectLst/>
                          <a:latin typeface="+mn-lt"/>
                          <a:cs typeface="Calibri" panose="020F0502020204030204" pitchFamily="34" charset="0"/>
                        </a:rPr>
                      </a:br>
                      <a:endParaRPr lang="en-US" sz="1200" dirty="0">
                        <a:effectLst/>
                        <a:latin typeface="+mn-lt"/>
                        <a:cs typeface="Calibri" panose="020F0502020204030204" pitchFamily="34" charset="0"/>
                      </a:endParaRPr>
                    </a:p>
                  </a:txBody>
                  <a:tcPr marL="83634" marR="83634" marT="83634" marB="83634" anchor="ctr"/>
                </a:tc>
                <a:extLst>
                  <a:ext uri="{0D108BD9-81ED-4DB2-BD59-A6C34878D82A}">
                    <a16:rowId xmlns:a16="http://schemas.microsoft.com/office/drawing/2014/main" val="2787675230"/>
                  </a:ext>
                </a:extLst>
              </a:tr>
            </a:tbl>
          </a:graphicData>
        </a:graphic>
      </p:graphicFrame>
      <p:sp>
        <p:nvSpPr>
          <p:cNvPr id="3" name="TextBox 2">
            <a:extLst>
              <a:ext uri="{FF2B5EF4-FFF2-40B4-BE49-F238E27FC236}">
                <a16:creationId xmlns:a16="http://schemas.microsoft.com/office/drawing/2014/main" id="{6DD9525E-E2A1-6245-9EB7-CDD1FD706F60}"/>
              </a:ext>
            </a:extLst>
          </p:cNvPr>
          <p:cNvSpPr txBox="1"/>
          <p:nvPr/>
        </p:nvSpPr>
        <p:spPr>
          <a:xfrm>
            <a:off x="457200" y="131216"/>
            <a:ext cx="5486400" cy="584775"/>
          </a:xfrm>
          <a:prstGeom prst="rect">
            <a:avLst/>
          </a:prstGeom>
          <a:noFill/>
        </p:spPr>
        <p:txBody>
          <a:bodyPr wrap="square" rtlCol="0">
            <a:spAutoFit/>
          </a:bodyPr>
          <a:lstStyle/>
          <a:p>
            <a:r>
              <a:rPr lang="en-US" sz="3200" b="1" dirty="0">
                <a:solidFill>
                  <a:schemeClr val="accent2"/>
                </a:solidFill>
              </a:rPr>
              <a:t>Products in use</a:t>
            </a:r>
          </a:p>
        </p:txBody>
      </p:sp>
    </p:spTree>
    <p:extLst>
      <p:ext uri="{BB962C8B-B14F-4D97-AF65-F5344CB8AC3E}">
        <p14:creationId xmlns:p14="http://schemas.microsoft.com/office/powerpoint/2010/main" val="32926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7E2356-634F-FB42-8ABA-C7C16B2FFEFC}"/>
              </a:ext>
            </a:extLst>
          </p:cNvPr>
          <p:cNvSpPr>
            <a:spLocks noGrp="1"/>
          </p:cNvSpPr>
          <p:nvPr>
            <p:ph type="body" sz="quarter" idx="10"/>
          </p:nvPr>
        </p:nvSpPr>
        <p:spPr>
          <a:xfrm>
            <a:off x="2019300" y="2438400"/>
            <a:ext cx="8153400" cy="1371600"/>
          </a:xfrm>
        </p:spPr>
        <p:txBody>
          <a:bodyPr/>
          <a:lstStyle/>
          <a:p>
            <a:pPr algn="ctr"/>
            <a:r>
              <a:rPr lang="en-US" sz="8000" dirty="0"/>
              <a:t>CASE STUDIES</a:t>
            </a:r>
          </a:p>
        </p:txBody>
      </p:sp>
    </p:spTree>
    <p:extLst>
      <p:ext uri="{BB962C8B-B14F-4D97-AF65-F5344CB8AC3E}">
        <p14:creationId xmlns:p14="http://schemas.microsoft.com/office/powerpoint/2010/main" val="395035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30383-C0B9-FC43-8532-7AA4617105B3}"/>
              </a:ext>
            </a:extLst>
          </p:cNvPr>
          <p:cNvSpPr>
            <a:spLocks noGrp="1"/>
          </p:cNvSpPr>
          <p:nvPr>
            <p:ph type="body" sz="quarter" idx="10"/>
          </p:nvPr>
        </p:nvSpPr>
        <p:spPr/>
        <p:txBody>
          <a:bodyPr/>
          <a:lstStyle/>
          <a:p>
            <a:r>
              <a:rPr lang="en-US" dirty="0"/>
              <a:t>Virginia Tech</a:t>
            </a:r>
          </a:p>
        </p:txBody>
      </p:sp>
      <p:sp>
        <p:nvSpPr>
          <p:cNvPr id="3" name="Text Placeholder 2">
            <a:extLst>
              <a:ext uri="{FF2B5EF4-FFF2-40B4-BE49-F238E27FC236}">
                <a16:creationId xmlns:a16="http://schemas.microsoft.com/office/drawing/2014/main" id="{AB18C73F-5D01-AC4B-9FA5-E0C195E538E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2BAB425E-8926-EB4D-BCCD-2C61865CE65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2658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andard_CMYK">
            <a:extLst>
              <a:ext uri="{FF2B5EF4-FFF2-40B4-BE49-F238E27FC236}">
                <a16:creationId xmlns:a16="http://schemas.microsoft.com/office/drawing/2014/main" id="{E779E627-6A7A-0442-8EAC-E7897D20F66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3068835"/>
            <a:ext cx="4394200" cy="277933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18545058-0510-4C48-ACB2-D64E076ADB42}"/>
              </a:ext>
            </a:extLst>
          </p:cNvPr>
          <p:cNvSpPr>
            <a:spLocks noGrp="1"/>
          </p:cNvSpPr>
          <p:nvPr>
            <p:ph type="body" sz="quarter" idx="13"/>
          </p:nvPr>
        </p:nvSpPr>
        <p:spPr/>
        <p:txBody>
          <a:bodyPr/>
          <a:lstStyle/>
          <a:p>
            <a:r>
              <a:rPr lang="en-US" dirty="0"/>
              <a:t>About Virginia Tech</a:t>
            </a:r>
          </a:p>
        </p:txBody>
      </p:sp>
      <p:sp>
        <p:nvSpPr>
          <p:cNvPr id="5" name="Text Placeholder 4">
            <a:extLst>
              <a:ext uri="{FF2B5EF4-FFF2-40B4-BE49-F238E27FC236}">
                <a16:creationId xmlns:a16="http://schemas.microsoft.com/office/drawing/2014/main" id="{31B84CAF-7357-214E-A17B-1F10AE4658E1}"/>
              </a:ext>
            </a:extLst>
          </p:cNvPr>
          <p:cNvSpPr>
            <a:spLocks noGrp="1"/>
          </p:cNvSpPr>
          <p:nvPr>
            <p:ph type="body" sz="quarter" idx="12"/>
          </p:nvPr>
        </p:nvSpPr>
        <p:spPr/>
        <p:txBody>
          <a:bodyPr/>
          <a:lstStyle/>
          <a:p>
            <a:r>
              <a:rPr lang="en-US" dirty="0"/>
              <a:t>Public research university</a:t>
            </a:r>
          </a:p>
          <a:p>
            <a:r>
              <a:rPr lang="en-US" dirty="0"/>
              <a:t>Enrollment:</a:t>
            </a:r>
          </a:p>
          <a:p>
            <a:pPr lvl="1"/>
            <a:r>
              <a:rPr lang="en-US" dirty="0"/>
              <a:t>~30,000 undergraduates</a:t>
            </a:r>
          </a:p>
          <a:p>
            <a:pPr lvl="1"/>
            <a:r>
              <a:rPr lang="en-US" dirty="0"/>
              <a:t>&gt;7,000 graduate &amp; professional students</a:t>
            </a:r>
          </a:p>
          <a:p>
            <a:endParaRPr lang="en-US" dirty="0"/>
          </a:p>
        </p:txBody>
      </p:sp>
    </p:spTree>
    <p:extLst>
      <p:ext uri="{BB962C8B-B14F-4D97-AF65-F5344CB8AC3E}">
        <p14:creationId xmlns:p14="http://schemas.microsoft.com/office/powerpoint/2010/main" val="326806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F95E58-4A4C-6449-AA21-F2CE14F13504}"/>
              </a:ext>
            </a:extLst>
          </p:cNvPr>
          <p:cNvSpPr>
            <a:spLocks noGrp="1"/>
          </p:cNvSpPr>
          <p:nvPr>
            <p:ph type="body" sz="quarter" idx="12"/>
          </p:nvPr>
        </p:nvSpPr>
        <p:spPr>
          <a:xfrm>
            <a:off x="454382" y="1372996"/>
            <a:ext cx="10213617" cy="4475171"/>
          </a:xfrm>
        </p:spPr>
        <p:txBody>
          <a:bodyPr>
            <a:normAutofit fontScale="77500" lnSpcReduction="20000"/>
          </a:bodyPr>
          <a:lstStyle/>
          <a:p>
            <a:r>
              <a:rPr lang="en-US" dirty="0"/>
              <a:t>Relies primarily on Elements</a:t>
            </a:r>
          </a:p>
          <a:p>
            <a:pPr lvl="1"/>
            <a:r>
              <a:rPr lang="en-US" dirty="0"/>
              <a:t>Metadata harvester</a:t>
            </a:r>
          </a:p>
          <a:p>
            <a:pPr lvl="1"/>
            <a:r>
              <a:rPr lang="en-US" dirty="0"/>
              <a:t>Data store</a:t>
            </a:r>
          </a:p>
          <a:p>
            <a:pPr lvl="1"/>
            <a:r>
              <a:rPr lang="en-US" dirty="0"/>
              <a:t>FAR workflow</a:t>
            </a:r>
          </a:p>
          <a:p>
            <a:pPr lvl="1"/>
            <a:r>
              <a:rPr lang="en-US" dirty="0"/>
              <a:t>Public portal (Discovery module), in development</a:t>
            </a:r>
          </a:p>
          <a:p>
            <a:r>
              <a:rPr lang="en-US" dirty="0"/>
              <a:t>Administrative responsibility is shared</a:t>
            </a:r>
          </a:p>
          <a:p>
            <a:pPr lvl="1"/>
            <a:r>
              <a:rPr lang="en-US" sz="2400" dirty="0"/>
              <a:t>Office for Faculty Affairs (Provost’s office)</a:t>
            </a:r>
          </a:p>
          <a:p>
            <a:pPr lvl="1"/>
            <a:r>
              <a:rPr lang="en-US" sz="2400" dirty="0"/>
              <a:t>Libraries</a:t>
            </a:r>
          </a:p>
          <a:p>
            <a:pPr lvl="1"/>
            <a:r>
              <a:rPr lang="en-US" sz="2400" dirty="0"/>
              <a:t>Office of Analytics &amp; Institutional Effectiveness</a:t>
            </a:r>
            <a:endParaRPr lang="en-US" dirty="0"/>
          </a:p>
          <a:p>
            <a:r>
              <a:rPr lang="en-US" dirty="0"/>
              <a:t>University </a:t>
            </a:r>
            <a:r>
              <a:rPr lang="en-US" dirty="0" err="1"/>
              <a:t>DataCommons</a:t>
            </a:r>
            <a:r>
              <a:rPr lang="en-US" dirty="0"/>
              <a:t> </a:t>
            </a:r>
          </a:p>
          <a:p>
            <a:pPr lvl="1"/>
            <a:r>
              <a:rPr lang="en-US" dirty="0"/>
              <a:t>Ingests Elements data/combines with other institutional data</a:t>
            </a:r>
          </a:p>
          <a:p>
            <a:pPr lvl="1"/>
            <a:r>
              <a:rPr lang="en-US" dirty="0"/>
              <a:t>Supports Incentive-Based Budget planning/tracking</a:t>
            </a:r>
          </a:p>
          <a:p>
            <a:pPr lvl="1"/>
            <a:r>
              <a:rPr lang="en-US" dirty="0"/>
              <a:t>Data governance leadership for campus</a:t>
            </a:r>
          </a:p>
        </p:txBody>
      </p:sp>
      <p:sp>
        <p:nvSpPr>
          <p:cNvPr id="3" name="Text Placeholder 2">
            <a:extLst>
              <a:ext uri="{FF2B5EF4-FFF2-40B4-BE49-F238E27FC236}">
                <a16:creationId xmlns:a16="http://schemas.microsoft.com/office/drawing/2014/main" id="{0E517B66-FEC8-1141-BB7E-C04ECF0D27C0}"/>
              </a:ext>
            </a:extLst>
          </p:cNvPr>
          <p:cNvSpPr>
            <a:spLocks noGrp="1"/>
          </p:cNvSpPr>
          <p:nvPr>
            <p:ph type="body" sz="quarter" idx="13"/>
          </p:nvPr>
        </p:nvSpPr>
        <p:spPr/>
        <p:txBody>
          <a:bodyPr/>
          <a:lstStyle/>
          <a:p>
            <a:r>
              <a:rPr lang="en-US" dirty="0"/>
              <a:t>Virginia Tech—key facts</a:t>
            </a:r>
          </a:p>
        </p:txBody>
      </p:sp>
      <p:pic>
        <p:nvPicPr>
          <p:cNvPr id="4" name="Picture 3">
            <a:extLst>
              <a:ext uri="{FF2B5EF4-FFF2-40B4-BE49-F238E27FC236}">
                <a16:creationId xmlns:a16="http://schemas.microsoft.com/office/drawing/2014/main" id="{5223BE8A-C8BB-B546-A2F2-2BA15ACD68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58200" y="1219200"/>
            <a:ext cx="2667000" cy="1774767"/>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A7F895A1-AA7C-8947-8E88-4C08E16FAA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0525" y="5037329"/>
            <a:ext cx="895350" cy="895350"/>
          </a:xfrm>
          <a:prstGeom prst="rect">
            <a:avLst/>
          </a:prstGeom>
        </p:spPr>
      </p:pic>
      <p:sp>
        <p:nvSpPr>
          <p:cNvPr id="6" name="TextBox 5">
            <a:extLst>
              <a:ext uri="{FF2B5EF4-FFF2-40B4-BE49-F238E27FC236}">
                <a16:creationId xmlns:a16="http://schemas.microsoft.com/office/drawing/2014/main" id="{3351A4A7-0BA9-574E-A2E0-C588D6CEC9A1}"/>
              </a:ext>
            </a:extLst>
          </p:cNvPr>
          <p:cNvSpPr txBox="1"/>
          <p:nvPr/>
        </p:nvSpPr>
        <p:spPr>
          <a:xfrm>
            <a:off x="7779107" y="5844199"/>
            <a:ext cx="13716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effectLst/>
                <a:uLnTx/>
                <a:uFillTx/>
                <a:latin typeface="Garamond" panose="02020404030301010803" pitchFamily="18" charset="0"/>
                <a:cs typeface="Baghdad" pitchFamily="2" charset="-78"/>
                <a:sym typeface="Arial"/>
              </a:rPr>
              <a:t>Home grown</a:t>
            </a:r>
          </a:p>
        </p:txBody>
      </p:sp>
    </p:spTree>
    <p:extLst>
      <p:ext uri="{BB962C8B-B14F-4D97-AF65-F5344CB8AC3E}">
        <p14:creationId xmlns:p14="http://schemas.microsoft.com/office/powerpoint/2010/main" val="421142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70DCEDA-1BC7-0643-98DC-FA07952EB59D}"/>
              </a:ext>
            </a:extLst>
          </p:cNvPr>
          <p:cNvGraphicFramePr>
            <a:graphicFrameLocks noGrp="1"/>
          </p:cNvGraphicFramePr>
          <p:nvPr>
            <p:extLst>
              <p:ext uri="{D42A27DB-BD31-4B8C-83A1-F6EECF244321}">
                <p14:modId xmlns:p14="http://schemas.microsoft.com/office/powerpoint/2010/main" val="1620667938"/>
              </p:ext>
            </p:extLst>
          </p:nvPr>
        </p:nvGraphicFramePr>
        <p:xfrm>
          <a:off x="914400" y="990600"/>
          <a:ext cx="6422688" cy="5183587"/>
        </p:xfrm>
        <a:graphic>
          <a:graphicData uri="http://schemas.openxmlformats.org/drawingml/2006/table">
            <a:tbl>
              <a:tblPr firstRow="1" bandRow="1">
                <a:tableStyleId>{5DA37D80-6434-44D0-A028-1B22A696006F}</a:tableStyleId>
              </a:tblPr>
              <a:tblGrid>
                <a:gridCol w="4957864">
                  <a:extLst>
                    <a:ext uri="{9D8B030D-6E8A-4147-A177-3AD203B41FA5}">
                      <a16:colId xmlns:a16="http://schemas.microsoft.com/office/drawing/2014/main" val="2523394711"/>
                    </a:ext>
                  </a:extLst>
                </a:gridCol>
                <a:gridCol w="1464824">
                  <a:extLst>
                    <a:ext uri="{9D8B030D-6E8A-4147-A177-3AD203B41FA5}">
                      <a16:colId xmlns:a16="http://schemas.microsoft.com/office/drawing/2014/main" val="1879925675"/>
                    </a:ext>
                  </a:extLst>
                </a:gridCol>
              </a:tblGrid>
              <a:tr h="923040">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Faculty Activity Reporting</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3893213787"/>
                  </a:ext>
                </a:extLst>
              </a:tr>
              <a:tr h="649077">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Public Portal: Expertise Discovery &amp; Research Showcase</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Launching soon</a:t>
                      </a: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3156262459"/>
                  </a:ext>
                </a:extLst>
              </a:tr>
              <a:tr h="659231">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Open Access Workflow</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Planned</a:t>
                      </a: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2065218616"/>
                  </a:ext>
                </a:extLst>
              </a:tr>
              <a:tr h="743170">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Strategic Reporting &amp; Decision Support</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4154094709"/>
                  </a:ext>
                </a:extLst>
              </a:tr>
              <a:tr h="1426330">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Metadata Reuse</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1375765938"/>
                  </a:ext>
                </a:extLst>
              </a:tr>
              <a:tr h="649077">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Compliance Monitoring</a:t>
                      </a:r>
                      <a:endParaRPr lang="en-US" sz="1800" b="1" dirty="0">
                        <a:effectLst/>
                        <a:latin typeface="+mn-lt"/>
                        <a:cs typeface="Calibri" panose="020F0502020204030204" pitchFamily="34" charset="0"/>
                      </a:endParaRPr>
                    </a:p>
                  </a:txBody>
                  <a:tcPr marL="83634" marR="83634" marT="83634" marB="83634"/>
                </a:tc>
                <a:tc>
                  <a:txBody>
                    <a:bodyPr/>
                    <a:lstStyle/>
                    <a:p>
                      <a:pPr fontAlgn="t"/>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2787675230"/>
                  </a:ext>
                </a:extLst>
              </a:tr>
            </a:tbl>
          </a:graphicData>
        </a:graphic>
      </p:graphicFrame>
      <p:sp>
        <p:nvSpPr>
          <p:cNvPr id="3" name="Rectangle 1">
            <a:extLst>
              <a:ext uri="{FF2B5EF4-FFF2-40B4-BE49-F238E27FC236}">
                <a16:creationId xmlns:a16="http://schemas.microsoft.com/office/drawing/2014/main" id="{7E876FD7-98EF-EF48-B26B-D877EE95DC78}"/>
              </a:ext>
            </a:extLst>
          </p:cNvPr>
          <p:cNvSpPr>
            <a:spLocks noChangeArrowheads="1"/>
          </p:cNvSpPr>
          <p:nvPr/>
        </p:nvSpPr>
        <p:spPr bwMode="auto">
          <a:xfrm>
            <a:off x="800099" y="283614"/>
            <a:ext cx="4267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chemeClr val="bg2"/>
                </a:solidFill>
                <a:effectLst/>
                <a:latin typeface="Arial" panose="020B0604020202020204" pitchFamily="34" charset="0"/>
              </a:rPr>
              <a:t>Virginia Tech Use Cases</a:t>
            </a:r>
            <a:endParaRPr kumimoji="0" lang="en-US" altLang="en-US" sz="1800" b="1" i="0" u="none" strike="noStrike" cap="none" normalizeH="0" baseline="0" dirty="0">
              <a:ln>
                <a:noFill/>
              </a:ln>
              <a:solidFill>
                <a:schemeClr val="bg2"/>
              </a:solidFill>
              <a:effectLst/>
              <a:latin typeface="Arial" panose="020B0604020202020204" pitchFamily="34" charset="0"/>
            </a:endParaRPr>
          </a:p>
        </p:txBody>
      </p:sp>
    </p:spTree>
    <p:extLst>
      <p:ext uri="{BB962C8B-B14F-4D97-AF65-F5344CB8AC3E}">
        <p14:creationId xmlns:p14="http://schemas.microsoft.com/office/powerpoint/2010/main" val="331834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meline&#10;&#10;Description automatically generated">
            <a:extLst>
              <a:ext uri="{FF2B5EF4-FFF2-40B4-BE49-F238E27FC236}">
                <a16:creationId xmlns:a16="http://schemas.microsoft.com/office/drawing/2014/main" id="{1A783616-2B4D-804E-9DD9-2A87C9DAFA6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442" y="1082675"/>
            <a:ext cx="11855116" cy="469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33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63AB20EE-DCE1-D34D-A7AD-23ABCE31818C}"/>
              </a:ext>
            </a:extLst>
          </p:cNvPr>
          <p:cNvSpPr txBox="1">
            <a:spLocks/>
          </p:cNvSpPr>
          <p:nvPr/>
        </p:nvSpPr>
        <p:spPr>
          <a:xfrm>
            <a:off x="2001839" y="1178500"/>
            <a:ext cx="8181975" cy="3208337"/>
          </a:xfrm>
          <a:prstGeom prst="rect">
            <a:avLst/>
          </a:prstGeom>
        </p:spPr>
        <p:txBody>
          <a:bodyPr vert="horz"/>
          <a:lstStyle>
            <a:lvl1pPr marL="0" indent="0" algn="l" defTabSz="609585" rtl="0" eaLnBrk="1" latinLnBrk="0" hangingPunct="1">
              <a:spcBef>
                <a:spcPct val="20000"/>
              </a:spcBef>
              <a:buFont typeface="Arial"/>
              <a:buNone/>
              <a:defRPr sz="4800" b="1" kern="1200" baseline="0">
                <a:solidFill>
                  <a:schemeClr val="tx2"/>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buClrTx/>
            </a:pPr>
            <a:r>
              <a:rPr lang="en-US" sz="3600" i="1" dirty="0"/>
              <a:t>We acknowledge and celebrate the Indigenous people on whose traditional land and airways we meet, and pay our respect to the elders past and present</a:t>
            </a:r>
          </a:p>
        </p:txBody>
      </p:sp>
      <p:sp>
        <p:nvSpPr>
          <p:cNvPr id="9" name="Rectangle 8">
            <a:extLst>
              <a:ext uri="{FF2B5EF4-FFF2-40B4-BE49-F238E27FC236}">
                <a16:creationId xmlns:a16="http://schemas.microsoft.com/office/drawing/2014/main" id="{ED8B24F3-B9E2-7A4D-8D0D-E26B92E9F8A4}"/>
              </a:ext>
            </a:extLst>
          </p:cNvPr>
          <p:cNvSpPr/>
          <p:nvPr/>
        </p:nvSpPr>
        <p:spPr>
          <a:xfrm>
            <a:off x="2447828" y="4814990"/>
            <a:ext cx="7296345" cy="646331"/>
          </a:xfrm>
          <a:prstGeom prst="rect">
            <a:avLst/>
          </a:prstGeom>
        </p:spPr>
        <p:txBody>
          <a:bodyPr wrap="square">
            <a:spAutoFit/>
          </a:bodyPr>
          <a:lstStyle/>
          <a:p>
            <a:pPr algn="ctr" defTabSz="457200">
              <a:buClrTx/>
            </a:pPr>
            <a:r>
              <a:rPr lang="en-US" sz="1800" i="1" kern="1200" dirty="0">
                <a:ea typeface="+mn-ea"/>
                <a:cs typeface="+mn-cs"/>
              </a:rPr>
              <a:t>If you are unsure whose land you are currently residing upon, we encourage you to visit native-land.ca</a:t>
            </a:r>
          </a:p>
        </p:txBody>
      </p:sp>
    </p:spTree>
    <p:extLst>
      <p:ext uri="{BB962C8B-B14F-4D97-AF65-F5344CB8AC3E}">
        <p14:creationId xmlns:p14="http://schemas.microsoft.com/office/powerpoint/2010/main" val="212544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30383-C0B9-FC43-8532-7AA4617105B3}"/>
              </a:ext>
            </a:extLst>
          </p:cNvPr>
          <p:cNvSpPr>
            <a:spLocks noGrp="1"/>
          </p:cNvSpPr>
          <p:nvPr>
            <p:ph type="body" sz="quarter" idx="10"/>
          </p:nvPr>
        </p:nvSpPr>
        <p:spPr/>
        <p:txBody>
          <a:bodyPr/>
          <a:lstStyle/>
          <a:p>
            <a:r>
              <a:rPr lang="en-US" dirty="0"/>
              <a:t>UCLA</a:t>
            </a:r>
          </a:p>
        </p:txBody>
      </p:sp>
      <p:sp>
        <p:nvSpPr>
          <p:cNvPr id="3" name="Text Placeholder 2">
            <a:extLst>
              <a:ext uri="{FF2B5EF4-FFF2-40B4-BE49-F238E27FC236}">
                <a16:creationId xmlns:a16="http://schemas.microsoft.com/office/drawing/2014/main" id="{AB18C73F-5D01-AC4B-9FA5-E0C195E538E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2BAB425E-8926-EB4D-BCCD-2C61865CE65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2871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F6F5190-3B73-8F44-BB0E-94CDBAC95C31}"/>
              </a:ext>
            </a:extLst>
          </p:cNvPr>
          <p:cNvSpPr>
            <a:spLocks noGrp="1"/>
          </p:cNvSpPr>
          <p:nvPr>
            <p:ph type="body" sz="quarter" idx="13"/>
          </p:nvPr>
        </p:nvSpPr>
        <p:spPr/>
        <p:txBody>
          <a:bodyPr/>
          <a:lstStyle/>
          <a:p>
            <a:r>
              <a:rPr lang="en-US" dirty="0"/>
              <a:t>About UCLA</a:t>
            </a:r>
          </a:p>
        </p:txBody>
      </p:sp>
      <p:pic>
        <p:nvPicPr>
          <p:cNvPr id="3074" name="Picture 2" descr="UCLA Campus Logo">
            <a:extLst>
              <a:ext uri="{FF2B5EF4-FFF2-40B4-BE49-F238E27FC236}">
                <a16:creationId xmlns:a16="http://schemas.microsoft.com/office/drawing/2014/main" id="{4CCFBA67-3B5A-A64E-9D4E-BDB53143FA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50017" y="733758"/>
            <a:ext cx="2387600" cy="16739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iversity of California Wordmark Logo with blocks">
            <a:extLst>
              <a:ext uri="{FF2B5EF4-FFF2-40B4-BE49-F238E27FC236}">
                <a16:creationId xmlns:a16="http://schemas.microsoft.com/office/drawing/2014/main" id="{DBA37DDB-2439-0A4A-AA92-6DB11CF3377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24800" y="2438809"/>
            <a:ext cx="3644900" cy="25412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alifornia Digital Library">
            <a:extLst>
              <a:ext uri="{FF2B5EF4-FFF2-40B4-BE49-F238E27FC236}">
                <a16:creationId xmlns:a16="http://schemas.microsoft.com/office/drawing/2014/main" id="{CF865DCA-AE89-2A46-BBBC-549B07CE6FF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29995" y="4437334"/>
            <a:ext cx="3447491" cy="180993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AD68072D-72A6-8744-98C5-75E0A494A25F}"/>
              </a:ext>
            </a:extLst>
          </p:cNvPr>
          <p:cNvSpPr>
            <a:spLocks noGrp="1"/>
          </p:cNvSpPr>
          <p:nvPr>
            <p:ph type="body" sz="quarter" idx="12"/>
          </p:nvPr>
        </p:nvSpPr>
        <p:spPr>
          <a:xfrm>
            <a:off x="454383" y="1372996"/>
            <a:ext cx="9138112" cy="4475171"/>
          </a:xfrm>
        </p:spPr>
        <p:txBody>
          <a:bodyPr>
            <a:normAutofit fontScale="77500" lnSpcReduction="20000"/>
          </a:bodyPr>
          <a:lstStyle/>
          <a:p>
            <a:r>
              <a:rPr lang="en-US" dirty="0"/>
              <a:t>University of California, Los Angeles (UCLA) </a:t>
            </a:r>
          </a:p>
          <a:p>
            <a:pPr lvl="1"/>
            <a:r>
              <a:rPr lang="en-US" dirty="0"/>
              <a:t>Public research institution</a:t>
            </a:r>
          </a:p>
          <a:p>
            <a:pPr lvl="1"/>
            <a:r>
              <a:rPr lang="en-US" dirty="0"/>
              <a:t>Enrollment: 31,000 undergraduate students &amp; 13,000 postgraduate students in &gt;300 degree programs</a:t>
            </a:r>
          </a:p>
          <a:p>
            <a:pPr lvl="1"/>
            <a:r>
              <a:rPr lang="en-US" dirty="0"/>
              <a:t>One of 10 campuses of the University of California System</a:t>
            </a:r>
          </a:p>
          <a:p>
            <a:pPr marL="0" indent="0">
              <a:buNone/>
            </a:pPr>
            <a:endParaRPr lang="en-US" dirty="0"/>
          </a:p>
          <a:p>
            <a:r>
              <a:rPr lang="en-US" dirty="0"/>
              <a:t>University of California (system)</a:t>
            </a:r>
          </a:p>
          <a:p>
            <a:pPr lvl="1"/>
            <a:r>
              <a:rPr lang="en-US" dirty="0"/>
              <a:t>Largest higher education system in the US</a:t>
            </a:r>
          </a:p>
          <a:p>
            <a:pPr lvl="1"/>
            <a:r>
              <a:rPr lang="en-US" dirty="0"/>
              <a:t>Comprised by 10 research universities, including UCLA</a:t>
            </a:r>
          </a:p>
          <a:p>
            <a:pPr lvl="1"/>
            <a:r>
              <a:rPr lang="en-US" dirty="0"/>
              <a:t>In total, &gt;250,000 students, 22,000 faculty members, 150,000 staff</a:t>
            </a:r>
          </a:p>
          <a:p>
            <a:pPr marL="609585" lvl="1" indent="0">
              <a:buNone/>
            </a:pPr>
            <a:endParaRPr lang="en-US" dirty="0"/>
          </a:p>
          <a:p>
            <a:r>
              <a:rPr lang="en-US" dirty="0"/>
              <a:t>The California Digital Library (CDL) serves as a central library hub to support UC-wide efforts</a:t>
            </a:r>
          </a:p>
          <a:p>
            <a:pPr lvl="1"/>
            <a:endParaRPr lang="en-US" dirty="0"/>
          </a:p>
        </p:txBody>
      </p:sp>
    </p:spTree>
    <p:extLst>
      <p:ext uri="{BB962C8B-B14F-4D97-AF65-F5344CB8AC3E}">
        <p14:creationId xmlns:p14="http://schemas.microsoft.com/office/powerpoint/2010/main" val="140061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CF277084-8D7B-0D47-AB51-D9EE16B57722}"/>
              </a:ext>
            </a:extLst>
          </p:cNvPr>
          <p:cNvGraphicFramePr/>
          <p:nvPr>
            <p:extLst>
              <p:ext uri="{D42A27DB-BD31-4B8C-83A1-F6EECF244321}">
                <p14:modId xmlns:p14="http://schemas.microsoft.com/office/powerpoint/2010/main" val="4215230236"/>
              </p:ext>
            </p:extLst>
          </p:nvPr>
        </p:nvGraphicFramePr>
        <p:xfrm>
          <a:off x="454382" y="1295401"/>
          <a:ext cx="11283236" cy="47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0E517B66-FEC8-1141-BB7E-C04ECF0D27C0}"/>
              </a:ext>
            </a:extLst>
          </p:cNvPr>
          <p:cNvSpPr>
            <a:spLocks noGrp="1"/>
          </p:cNvSpPr>
          <p:nvPr>
            <p:ph type="body" sz="quarter" idx="13"/>
          </p:nvPr>
        </p:nvSpPr>
        <p:spPr/>
        <p:txBody>
          <a:bodyPr/>
          <a:lstStyle/>
          <a:p>
            <a:r>
              <a:rPr lang="en-US" dirty="0"/>
              <a:t>UCLA—3 distinct systems</a:t>
            </a:r>
          </a:p>
        </p:txBody>
      </p:sp>
      <p:pic>
        <p:nvPicPr>
          <p:cNvPr id="8" name="Picture 2" descr="Profiles Research Networking Software">
            <a:extLst>
              <a:ext uri="{FF2B5EF4-FFF2-40B4-BE49-F238E27FC236}">
                <a16:creationId xmlns:a16="http://schemas.microsoft.com/office/drawing/2014/main" id="{9F3DDA00-0112-FE48-9879-5C5D7488769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819882" y="5191749"/>
            <a:ext cx="1917736" cy="8749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F28B3D4-9576-A045-A687-A845CC26B48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00800" y="5191749"/>
            <a:ext cx="1460848" cy="972128"/>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8C465899-0E4E-9B46-80D1-BB055C45E88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90411" y="5526327"/>
            <a:ext cx="895350" cy="895350"/>
          </a:xfrm>
          <a:prstGeom prst="rect">
            <a:avLst/>
          </a:prstGeom>
        </p:spPr>
      </p:pic>
      <p:sp>
        <p:nvSpPr>
          <p:cNvPr id="11" name="TextBox 10">
            <a:extLst>
              <a:ext uri="{FF2B5EF4-FFF2-40B4-BE49-F238E27FC236}">
                <a16:creationId xmlns:a16="http://schemas.microsoft.com/office/drawing/2014/main" id="{445B4D15-8D62-8F41-9AC7-73F8DC70A751}"/>
              </a:ext>
            </a:extLst>
          </p:cNvPr>
          <p:cNvSpPr txBox="1"/>
          <p:nvPr/>
        </p:nvSpPr>
        <p:spPr>
          <a:xfrm>
            <a:off x="1958993" y="6333197"/>
            <a:ext cx="13716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effectLst/>
                <a:uLnTx/>
                <a:uFillTx/>
                <a:latin typeface="Garamond" panose="02020404030301010803" pitchFamily="18" charset="0"/>
                <a:cs typeface="Baghdad" pitchFamily="2" charset="-78"/>
                <a:sym typeface="Arial"/>
              </a:rPr>
              <a:t>Home grown</a:t>
            </a:r>
          </a:p>
        </p:txBody>
      </p:sp>
      <p:pic>
        <p:nvPicPr>
          <p:cNvPr id="12" name="Picture 11">
            <a:extLst>
              <a:ext uri="{FF2B5EF4-FFF2-40B4-BE49-F238E27FC236}">
                <a16:creationId xmlns:a16="http://schemas.microsoft.com/office/drawing/2014/main" id="{CECA060A-E1F2-B445-9A39-1F36486CA5A9}"/>
              </a:ext>
            </a:extLst>
          </p:cNvPr>
          <p:cNvPicPr>
            <a:picLocks noChangeAspect="1"/>
          </p:cNvPicPr>
          <p:nvPr/>
        </p:nvPicPr>
        <p:blipFill>
          <a:blip r:embed="rId11"/>
          <a:stretch>
            <a:fillRect/>
          </a:stretch>
        </p:blipFill>
        <p:spPr>
          <a:xfrm>
            <a:off x="3198337" y="5191749"/>
            <a:ext cx="970265" cy="970265"/>
          </a:xfrm>
          <a:prstGeom prst="rect">
            <a:avLst/>
          </a:prstGeom>
        </p:spPr>
      </p:pic>
    </p:spTree>
    <p:extLst>
      <p:ext uri="{BB962C8B-B14F-4D97-AF65-F5344CB8AC3E}">
        <p14:creationId xmlns:p14="http://schemas.microsoft.com/office/powerpoint/2010/main" val="387405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70DCEDA-1BC7-0643-98DC-FA07952EB59D}"/>
              </a:ext>
            </a:extLst>
          </p:cNvPr>
          <p:cNvGraphicFramePr>
            <a:graphicFrameLocks noGrp="1"/>
          </p:cNvGraphicFramePr>
          <p:nvPr>
            <p:extLst>
              <p:ext uri="{D42A27DB-BD31-4B8C-83A1-F6EECF244321}">
                <p14:modId xmlns:p14="http://schemas.microsoft.com/office/powerpoint/2010/main" val="1962452902"/>
              </p:ext>
            </p:extLst>
          </p:nvPr>
        </p:nvGraphicFramePr>
        <p:xfrm>
          <a:off x="584915" y="838200"/>
          <a:ext cx="11073685" cy="5073443"/>
        </p:xfrm>
        <a:graphic>
          <a:graphicData uri="http://schemas.openxmlformats.org/drawingml/2006/table">
            <a:tbl>
              <a:tblPr firstRow="1" bandRow="1">
                <a:tableStyleId>{5DA37D80-6434-44D0-A028-1B22A696006F}</a:tableStyleId>
              </a:tblPr>
              <a:tblGrid>
                <a:gridCol w="4063285">
                  <a:extLst>
                    <a:ext uri="{9D8B030D-6E8A-4147-A177-3AD203B41FA5}">
                      <a16:colId xmlns:a16="http://schemas.microsoft.com/office/drawing/2014/main" val="2523394711"/>
                    </a:ext>
                  </a:extLst>
                </a:gridCol>
                <a:gridCol w="914400">
                  <a:extLst>
                    <a:ext uri="{9D8B030D-6E8A-4147-A177-3AD203B41FA5}">
                      <a16:colId xmlns:a16="http://schemas.microsoft.com/office/drawing/2014/main" val="3679240789"/>
                    </a:ext>
                  </a:extLst>
                </a:gridCol>
                <a:gridCol w="6096000">
                  <a:extLst>
                    <a:ext uri="{9D8B030D-6E8A-4147-A177-3AD203B41FA5}">
                      <a16:colId xmlns:a16="http://schemas.microsoft.com/office/drawing/2014/main" val="2537052959"/>
                    </a:ext>
                  </a:extLst>
                </a:gridCol>
              </a:tblGrid>
              <a:tr h="777455">
                <a:tc>
                  <a:txBody>
                    <a:bodyPr/>
                    <a:lstStyle/>
                    <a:p>
                      <a:pPr fontAlgn="t"/>
                      <a:br>
                        <a:rPr lang="en-US" sz="2000" dirty="0">
                          <a:effectLst/>
                          <a:latin typeface="+mn-lt"/>
                          <a:cs typeface="Calibri" panose="020F0502020204030204" pitchFamily="34" charset="0"/>
                        </a:rPr>
                      </a:br>
                      <a:endParaRPr lang="en-US" sz="2000" dirty="0">
                        <a:effectLst/>
                        <a:latin typeface="+mn-lt"/>
                        <a:cs typeface="Calibri" panose="020F0502020204030204" pitchFamily="34" charset="0"/>
                      </a:endParaRPr>
                    </a:p>
                  </a:txBody>
                  <a:tcPr marL="83634" marR="83634" marT="83634" marB="83634"/>
                </a:tc>
                <a:tc>
                  <a:txBody>
                    <a:bodyPr/>
                    <a:lstStyle/>
                    <a:p>
                      <a:pPr rtl="0" fontAlgn="t">
                        <a:spcBef>
                          <a:spcPts val="0"/>
                        </a:spcBef>
                        <a:spcAft>
                          <a:spcPts val="0"/>
                        </a:spcAft>
                      </a:pPr>
                      <a:r>
                        <a:rPr lang="en-US" sz="2000" b="1" u="none" strike="noStrike" dirty="0">
                          <a:solidFill>
                            <a:srgbClr val="000000"/>
                          </a:solidFill>
                          <a:effectLst/>
                          <a:latin typeface="+mn-lt"/>
                          <a:cs typeface="Calibri" panose="020F0502020204030204" pitchFamily="34" charset="0"/>
                        </a:rPr>
                        <a:t>UCLA</a:t>
                      </a:r>
                      <a:endParaRPr lang="en-US" sz="2000" b="1" dirty="0">
                        <a:effectLst/>
                        <a:latin typeface="+mn-lt"/>
                        <a:cs typeface="Calibri" panose="020F0502020204030204" pitchFamily="34" charset="0"/>
                      </a:endParaRPr>
                    </a:p>
                  </a:txBody>
                  <a:tcPr marL="83634" marR="83634" marT="83634" marB="83634"/>
                </a:tc>
                <a:tc>
                  <a:txBody>
                    <a:bodyPr/>
                    <a:lstStyle/>
                    <a:p>
                      <a:pPr rtl="0" fontAlgn="t">
                        <a:spcBef>
                          <a:spcPts val="0"/>
                        </a:spcBef>
                        <a:spcAft>
                          <a:spcPts val="0"/>
                        </a:spcAft>
                      </a:pPr>
                      <a:endParaRPr lang="en-US" sz="2000" b="1" dirty="0">
                        <a:effectLst/>
                        <a:latin typeface="+mn-lt"/>
                        <a:cs typeface="Calibri" panose="020F0502020204030204" pitchFamily="34" charset="0"/>
                      </a:endParaRPr>
                    </a:p>
                  </a:txBody>
                  <a:tcPr marL="83634" marR="83634" marT="83634" marB="83634"/>
                </a:tc>
                <a:extLst>
                  <a:ext uri="{0D108BD9-81ED-4DB2-BD59-A6C34878D82A}">
                    <a16:rowId xmlns:a16="http://schemas.microsoft.com/office/drawing/2014/main" val="2936919576"/>
                  </a:ext>
                </a:extLst>
              </a:tr>
              <a:tr h="716448">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Faculty Activity Reporting (FAR)</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dirty="0">
                          <a:solidFill>
                            <a:schemeClr val="bg2"/>
                          </a:solidFill>
                          <a:effectLst/>
                          <a:latin typeface="+mn-lt"/>
                          <a:cs typeface="Calibri" panose="020F0502020204030204" pitchFamily="34" charset="0"/>
                        </a:rPr>
                        <a:t>Opus &amp; Interfolio </a:t>
                      </a:r>
                      <a:r>
                        <a:rPr lang="en-US" sz="1800" dirty="0">
                          <a:effectLst/>
                          <a:latin typeface="+mn-lt"/>
                          <a:cs typeface="Calibri" panose="020F0502020204030204" pitchFamily="34" charset="0"/>
                        </a:rPr>
                        <a:t>systems on UCLA campus</a:t>
                      </a:r>
                    </a:p>
                  </a:txBody>
                  <a:tcPr marL="83634" marR="83634" marT="83634" marB="83634"/>
                </a:tc>
                <a:extLst>
                  <a:ext uri="{0D108BD9-81ED-4DB2-BD59-A6C34878D82A}">
                    <a16:rowId xmlns:a16="http://schemas.microsoft.com/office/drawing/2014/main" val="3893213787"/>
                  </a:ext>
                </a:extLst>
              </a:tr>
              <a:tr h="69112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Public Portal</a:t>
                      </a:r>
                      <a:endParaRPr lang="en-US" sz="1800" b="0" dirty="0">
                        <a:effectLst/>
                        <a:latin typeface="+mn-lt"/>
                        <a:cs typeface="Calibri" panose="020F0502020204030204" pitchFamily="34" charset="0"/>
                      </a:endParaRPr>
                    </a:p>
                  </a:txBody>
                  <a:tcPr marL="83634" marR="83634" marT="83634" marB="83634"/>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800" b="0" u="none" strike="noStrike" dirty="0">
                          <a:solidFill>
                            <a:srgbClr val="000000"/>
                          </a:solidFill>
                          <a:effectLst/>
                          <a:latin typeface="+mn-lt"/>
                          <a:cs typeface="Calibri" panose="020F0502020204030204" pitchFamily="34" charset="0"/>
                        </a:rPr>
                        <a:t>✔</a:t>
                      </a:r>
                      <a:br>
                        <a:rPr lang="en-US" sz="1800" dirty="0">
                          <a:effectLst/>
                          <a:latin typeface="+mn-lt"/>
                          <a:cs typeface="Calibri" panose="020F0502020204030204" pitchFamily="34" charset="0"/>
                        </a:rPr>
                      </a:br>
                      <a:endParaRPr lang="en-US" sz="1800" dirty="0">
                        <a:effectLst/>
                        <a:latin typeface="+mn-lt"/>
                        <a:cs typeface="Calibri" panose="020F0502020204030204" pitchFamily="34" charset="0"/>
                      </a:endParaRPr>
                    </a:p>
                  </a:txBody>
                  <a:tcPr marL="83634" marR="83634" marT="83634" marB="83634"/>
                </a:tc>
                <a:tc>
                  <a:txBody>
                    <a:bodyPr/>
                    <a:lstStyle/>
                    <a:p>
                      <a:pPr marL="0" marR="0" lvl="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1800" dirty="0">
                          <a:solidFill>
                            <a:schemeClr val="accent4"/>
                          </a:solidFill>
                          <a:effectLst/>
                          <a:latin typeface="+mn-lt"/>
                          <a:cs typeface="Calibri" panose="020F0502020204030204" pitchFamily="34" charset="0"/>
                        </a:rPr>
                        <a:t>UCLA Profiles </a:t>
                      </a:r>
                      <a:r>
                        <a:rPr lang="en-US" sz="1800" dirty="0">
                          <a:effectLst/>
                          <a:latin typeface="+mn-lt"/>
                          <a:cs typeface="Calibri" panose="020F0502020204030204" pitchFamily="34" charset="0"/>
                        </a:rPr>
                        <a:t>includes only biomedical researchers. Supported by UCSF</a:t>
                      </a:r>
                    </a:p>
                  </a:txBody>
                  <a:tcPr marL="83634" marR="83634" marT="83634" marB="83634"/>
                </a:tc>
                <a:extLst>
                  <a:ext uri="{0D108BD9-81ED-4DB2-BD59-A6C34878D82A}">
                    <a16:rowId xmlns:a16="http://schemas.microsoft.com/office/drawing/2014/main" val="3156262459"/>
                  </a:ext>
                </a:extLst>
              </a:tr>
              <a:tr h="52388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Open Access Workflow</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a:solidFill>
                            <a:srgbClr val="000000"/>
                          </a:solidFill>
                          <a:effectLst/>
                          <a:latin typeface="+mn-lt"/>
                          <a:cs typeface="Calibri" panose="020F0502020204030204" pitchFamily="34" charset="0"/>
                        </a:rPr>
                        <a:t>✔</a:t>
                      </a:r>
                      <a:endParaRPr lang="en-US" sz="180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dirty="0">
                          <a:solidFill>
                            <a:schemeClr val="accent3"/>
                          </a:solidFill>
                          <a:effectLst/>
                          <a:latin typeface="+mn-lt"/>
                          <a:cs typeface="Calibri" panose="020F0502020204030204" pitchFamily="34" charset="0"/>
                        </a:rPr>
                        <a:t>UC Publication Management System </a:t>
                      </a:r>
                      <a:r>
                        <a:rPr lang="en-US" sz="1800" dirty="0">
                          <a:effectLst/>
                          <a:latin typeface="+mn-lt"/>
                          <a:cs typeface="Calibri" panose="020F0502020204030204" pitchFamily="34" charset="0"/>
                        </a:rPr>
                        <a:t>notifies researchers of publications eligible for OA deposit</a:t>
                      </a:r>
                    </a:p>
                  </a:txBody>
                  <a:tcPr marL="83634" marR="83634" marT="83634" marB="83634"/>
                </a:tc>
                <a:extLst>
                  <a:ext uri="{0D108BD9-81ED-4DB2-BD59-A6C34878D82A}">
                    <a16:rowId xmlns:a16="http://schemas.microsoft.com/office/drawing/2014/main" val="2065218616"/>
                  </a:ext>
                </a:extLst>
              </a:tr>
              <a:tr h="646174">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Strategic Reporting &amp; Decision Support</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dirty="0">
                          <a:solidFill>
                            <a:schemeClr val="bg2"/>
                          </a:solidFill>
                          <a:effectLst/>
                          <a:latin typeface="+mn-lt"/>
                          <a:cs typeface="Calibri" panose="020F0502020204030204" pitchFamily="34" charset="0"/>
                        </a:rPr>
                        <a:t>Opus</a:t>
                      </a:r>
                      <a:r>
                        <a:rPr lang="en-US" sz="1800" dirty="0">
                          <a:effectLst/>
                          <a:latin typeface="+mn-lt"/>
                          <a:cs typeface="Calibri" panose="020F0502020204030204" pitchFamily="34" charset="0"/>
                        </a:rPr>
                        <a:t> &amp; </a:t>
                      </a:r>
                      <a:r>
                        <a:rPr lang="en-US" sz="1800" dirty="0">
                          <a:solidFill>
                            <a:schemeClr val="accent3"/>
                          </a:solidFill>
                          <a:effectLst/>
                          <a:latin typeface="+mn-lt"/>
                          <a:cs typeface="Calibri" panose="020F0502020204030204" pitchFamily="34" charset="0"/>
                        </a:rPr>
                        <a:t>UCPMS</a:t>
                      </a:r>
                    </a:p>
                  </a:txBody>
                  <a:tcPr marL="83634" marR="83634" marT="83634" marB="83634"/>
                </a:tc>
                <a:extLst>
                  <a:ext uri="{0D108BD9-81ED-4DB2-BD59-A6C34878D82A}">
                    <a16:rowId xmlns:a16="http://schemas.microsoft.com/office/drawing/2014/main" val="4154094709"/>
                  </a:ext>
                </a:extLst>
              </a:tr>
              <a:tr h="691122">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Metadata Reuse</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dirty="0">
                          <a:solidFill>
                            <a:schemeClr val="bg2"/>
                          </a:solidFill>
                          <a:effectLst/>
                          <a:latin typeface="+mn-lt"/>
                          <a:cs typeface="Calibri" panose="020F0502020204030204" pitchFamily="34" charset="0"/>
                        </a:rPr>
                        <a:t>Opus</a:t>
                      </a:r>
                      <a:r>
                        <a:rPr lang="en-US" sz="1800" dirty="0">
                          <a:effectLst/>
                          <a:latin typeface="+mn-lt"/>
                          <a:cs typeface="Calibri" panose="020F0502020204030204" pitchFamily="34" charset="0"/>
                        </a:rPr>
                        <a:t> data is reused in many systems, including UCLA Profiles</a:t>
                      </a:r>
                    </a:p>
                  </a:txBody>
                  <a:tcPr marL="83634" marR="83634" marT="83634" marB="83634"/>
                </a:tc>
                <a:extLst>
                  <a:ext uri="{0D108BD9-81ED-4DB2-BD59-A6C34878D82A}">
                    <a16:rowId xmlns:a16="http://schemas.microsoft.com/office/drawing/2014/main" val="1375765938"/>
                  </a:ext>
                </a:extLst>
              </a:tr>
              <a:tr h="585958">
                <a:tc>
                  <a:txBody>
                    <a:bodyPr/>
                    <a:lstStyle/>
                    <a:p>
                      <a:pPr rtl="0" fontAlgn="t">
                        <a:spcBef>
                          <a:spcPts val="0"/>
                        </a:spcBef>
                        <a:spcAft>
                          <a:spcPts val="0"/>
                        </a:spcAft>
                      </a:pPr>
                      <a:r>
                        <a:rPr lang="en-US" sz="1800" b="1" u="none" strike="noStrike" dirty="0">
                          <a:solidFill>
                            <a:srgbClr val="000000"/>
                          </a:solidFill>
                          <a:effectLst/>
                          <a:latin typeface="+mn-lt"/>
                          <a:cs typeface="Calibri" panose="020F0502020204030204" pitchFamily="34" charset="0"/>
                        </a:rPr>
                        <a:t>Compliance Monitoring</a:t>
                      </a:r>
                      <a:endParaRPr lang="en-US" sz="1800" b="1"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b="0" u="none" strike="noStrike" dirty="0">
                          <a:solidFill>
                            <a:srgbClr val="000000"/>
                          </a:solidFill>
                          <a:effectLst/>
                          <a:latin typeface="+mn-lt"/>
                          <a:cs typeface="Calibri" panose="020F0502020204030204" pitchFamily="34" charset="0"/>
                        </a:rPr>
                        <a:t>✔</a:t>
                      </a:r>
                      <a:endParaRPr lang="en-US" sz="1800" dirty="0">
                        <a:effectLst/>
                        <a:latin typeface="+mn-lt"/>
                        <a:cs typeface="Calibri" panose="020F0502020204030204" pitchFamily="34" charset="0"/>
                      </a:endParaRPr>
                    </a:p>
                  </a:txBody>
                  <a:tcPr marL="83634" marR="83634" marT="83634" marB="83634"/>
                </a:tc>
                <a:tc>
                  <a:txBody>
                    <a:bodyPr/>
                    <a:lstStyle/>
                    <a:p>
                      <a:pPr algn="ctr" rtl="0" fontAlgn="t">
                        <a:spcBef>
                          <a:spcPts val="0"/>
                        </a:spcBef>
                        <a:spcAft>
                          <a:spcPts val="0"/>
                        </a:spcAft>
                      </a:pPr>
                      <a:r>
                        <a:rPr lang="en-US" sz="1800" dirty="0">
                          <a:effectLst/>
                          <a:latin typeface="+mn-lt"/>
                          <a:cs typeface="Calibri" panose="020F0502020204030204" pitchFamily="34" charset="0"/>
                        </a:rPr>
                        <a:t>Discrete uses to manage compliance with federal grant requirements, thru </a:t>
                      </a:r>
                      <a:r>
                        <a:rPr lang="en-US" sz="1800" dirty="0">
                          <a:solidFill>
                            <a:schemeClr val="accent3"/>
                          </a:solidFill>
                          <a:effectLst/>
                          <a:latin typeface="+mn-lt"/>
                          <a:cs typeface="Calibri" panose="020F0502020204030204" pitchFamily="34" charset="0"/>
                        </a:rPr>
                        <a:t>UCPMS</a:t>
                      </a:r>
                      <a:r>
                        <a:rPr lang="en-US" sz="1800" dirty="0">
                          <a:effectLst/>
                          <a:latin typeface="+mn-lt"/>
                          <a:cs typeface="Calibri" panose="020F0502020204030204" pitchFamily="34" charset="0"/>
                        </a:rPr>
                        <a:t>.</a:t>
                      </a:r>
                    </a:p>
                  </a:txBody>
                  <a:tcPr marL="83634" marR="83634" marT="83634" marB="83634"/>
                </a:tc>
                <a:extLst>
                  <a:ext uri="{0D108BD9-81ED-4DB2-BD59-A6C34878D82A}">
                    <a16:rowId xmlns:a16="http://schemas.microsoft.com/office/drawing/2014/main" val="2787675230"/>
                  </a:ext>
                </a:extLst>
              </a:tr>
            </a:tbl>
          </a:graphicData>
        </a:graphic>
      </p:graphicFrame>
      <p:sp>
        <p:nvSpPr>
          <p:cNvPr id="3" name="Rectangle 1">
            <a:extLst>
              <a:ext uri="{FF2B5EF4-FFF2-40B4-BE49-F238E27FC236}">
                <a16:creationId xmlns:a16="http://schemas.microsoft.com/office/drawing/2014/main" id="{7E876FD7-98EF-EF48-B26B-D877EE95DC78}"/>
              </a:ext>
            </a:extLst>
          </p:cNvPr>
          <p:cNvSpPr>
            <a:spLocks noChangeArrowheads="1"/>
          </p:cNvSpPr>
          <p:nvPr/>
        </p:nvSpPr>
        <p:spPr bwMode="auto">
          <a:xfrm>
            <a:off x="584915" y="258214"/>
            <a:ext cx="42672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a:ln>
                  <a:noFill/>
                </a:ln>
                <a:solidFill>
                  <a:schemeClr val="bg2"/>
                </a:solidFill>
                <a:effectLst/>
                <a:latin typeface="Arial" panose="020B0604020202020204" pitchFamily="34" charset="0"/>
              </a:rPr>
              <a:t>RIM Use Cases at UCLA</a:t>
            </a:r>
            <a:endParaRPr kumimoji="0" lang="en-US" altLang="en-US" sz="1800" b="1" i="0" u="none" strike="noStrike" cap="none" normalizeH="0" baseline="0" dirty="0">
              <a:ln>
                <a:noFill/>
              </a:ln>
              <a:solidFill>
                <a:schemeClr val="bg2"/>
              </a:solidFill>
              <a:effectLst/>
              <a:latin typeface="Arial" panose="020B0604020202020204" pitchFamily="34" charset="0"/>
            </a:endParaRPr>
          </a:p>
        </p:txBody>
      </p:sp>
    </p:spTree>
    <p:extLst>
      <p:ext uri="{BB962C8B-B14F-4D97-AF65-F5344CB8AC3E}">
        <p14:creationId xmlns:p14="http://schemas.microsoft.com/office/powerpoint/2010/main" val="219101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Google Shape;261;p14"/>
          <p:cNvGrpSpPr/>
          <p:nvPr/>
        </p:nvGrpSpPr>
        <p:grpSpPr>
          <a:xfrm>
            <a:off x="412376" y="2565406"/>
            <a:ext cx="11369100" cy="1872000"/>
            <a:chOff x="0" y="0"/>
            <a:chExt cx="11369100" cy="1872000"/>
          </a:xfrm>
        </p:grpSpPr>
        <p:sp>
          <p:nvSpPr>
            <p:cNvPr id="262" name="Google Shape;262;p14"/>
            <p:cNvSpPr/>
            <p:nvPr/>
          </p:nvSpPr>
          <p:spPr>
            <a:xfrm>
              <a:off x="0" y="0"/>
              <a:ext cx="11369100" cy="1872000"/>
            </a:xfrm>
            <a:prstGeom prst="rightArrow">
              <a:avLst>
                <a:gd name="adj1" fmla="val 50000"/>
                <a:gd name="adj2"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14"/>
            <p:cNvSpPr/>
            <p:nvPr/>
          </p:nvSpPr>
          <p:spPr>
            <a:xfrm>
              <a:off x="9468907" y="484679"/>
              <a:ext cx="1423800" cy="93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14"/>
            <p:cNvSpPr txBox="1"/>
            <p:nvPr/>
          </p:nvSpPr>
          <p:spPr>
            <a:xfrm>
              <a:off x="9352498" y="481351"/>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2020</a:t>
              </a:r>
              <a:endParaRPr sz="1400" b="0" i="0" u="none" strike="noStrike" cap="none">
                <a:solidFill>
                  <a:srgbClr val="000000"/>
                </a:solidFill>
                <a:latin typeface="Arial"/>
                <a:ea typeface="Arial"/>
                <a:cs typeface="Arial"/>
                <a:sym typeface="Arial"/>
              </a:endParaRPr>
            </a:p>
          </p:txBody>
        </p:sp>
        <p:sp>
          <p:nvSpPr>
            <p:cNvPr id="265" name="Google Shape;265;p14"/>
            <p:cNvSpPr/>
            <p:nvPr/>
          </p:nvSpPr>
          <p:spPr>
            <a:xfrm>
              <a:off x="7760201" y="484679"/>
              <a:ext cx="1423800" cy="93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4"/>
            <p:cNvSpPr txBox="1"/>
            <p:nvPr/>
          </p:nvSpPr>
          <p:spPr>
            <a:xfrm>
              <a:off x="8506638" y="470549"/>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2019</a:t>
              </a:r>
              <a:endParaRPr sz="1400" b="0" i="0" u="none" strike="noStrike" cap="none">
                <a:solidFill>
                  <a:srgbClr val="000000"/>
                </a:solidFill>
                <a:latin typeface="Arial"/>
                <a:ea typeface="Arial"/>
                <a:cs typeface="Arial"/>
                <a:sym typeface="Arial"/>
              </a:endParaRPr>
            </a:p>
          </p:txBody>
        </p:sp>
        <p:sp>
          <p:nvSpPr>
            <p:cNvPr id="267" name="Google Shape;267;p14"/>
            <p:cNvSpPr/>
            <p:nvPr/>
          </p:nvSpPr>
          <p:spPr>
            <a:xfrm>
              <a:off x="6051495" y="484679"/>
              <a:ext cx="1423800" cy="93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4"/>
            <p:cNvSpPr txBox="1"/>
            <p:nvPr/>
          </p:nvSpPr>
          <p:spPr>
            <a:xfrm>
              <a:off x="6537372" y="489776"/>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2017</a:t>
              </a:r>
              <a:endParaRPr sz="1400" b="0" i="0" u="none" strike="noStrike" cap="none">
                <a:solidFill>
                  <a:srgbClr val="000000"/>
                </a:solidFill>
                <a:latin typeface="Arial"/>
                <a:ea typeface="Arial"/>
                <a:cs typeface="Arial"/>
                <a:sym typeface="Arial"/>
              </a:endParaRPr>
            </a:p>
          </p:txBody>
        </p:sp>
        <p:sp>
          <p:nvSpPr>
            <p:cNvPr id="269" name="Google Shape;269;p14"/>
            <p:cNvSpPr/>
            <p:nvPr/>
          </p:nvSpPr>
          <p:spPr>
            <a:xfrm>
              <a:off x="4342788" y="484679"/>
              <a:ext cx="1423800" cy="93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4"/>
            <p:cNvSpPr txBox="1"/>
            <p:nvPr/>
          </p:nvSpPr>
          <p:spPr>
            <a:xfrm>
              <a:off x="5387461" y="478919"/>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2016</a:t>
              </a:r>
              <a:endParaRPr sz="1400" b="0" i="0" u="none" strike="noStrike" cap="none">
                <a:solidFill>
                  <a:srgbClr val="000000"/>
                </a:solidFill>
                <a:latin typeface="Arial"/>
                <a:ea typeface="Arial"/>
                <a:cs typeface="Arial"/>
                <a:sym typeface="Arial"/>
              </a:endParaRPr>
            </a:p>
          </p:txBody>
        </p:sp>
        <p:sp>
          <p:nvSpPr>
            <p:cNvPr id="271" name="Google Shape;271;p14"/>
            <p:cNvSpPr/>
            <p:nvPr/>
          </p:nvSpPr>
          <p:spPr>
            <a:xfrm>
              <a:off x="2634082" y="484679"/>
              <a:ext cx="1423800" cy="93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4"/>
            <p:cNvSpPr txBox="1"/>
            <p:nvPr/>
          </p:nvSpPr>
          <p:spPr>
            <a:xfrm>
              <a:off x="4354962" y="489776"/>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2015</a:t>
              </a:r>
              <a:endParaRPr sz="1400" b="0" i="0" u="none" strike="noStrike" cap="none">
                <a:solidFill>
                  <a:srgbClr val="000000"/>
                </a:solidFill>
                <a:latin typeface="Arial"/>
                <a:ea typeface="Arial"/>
                <a:cs typeface="Arial"/>
                <a:sym typeface="Arial"/>
              </a:endParaRPr>
            </a:p>
          </p:txBody>
        </p:sp>
        <p:sp>
          <p:nvSpPr>
            <p:cNvPr id="273" name="Google Shape;273;p14"/>
            <p:cNvSpPr/>
            <p:nvPr/>
          </p:nvSpPr>
          <p:spPr>
            <a:xfrm>
              <a:off x="925376" y="484679"/>
              <a:ext cx="1423800" cy="936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4"/>
            <p:cNvSpPr txBox="1"/>
            <p:nvPr/>
          </p:nvSpPr>
          <p:spPr>
            <a:xfrm>
              <a:off x="2348020" y="484679"/>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2013</a:t>
              </a:r>
              <a:endParaRPr sz="1400" b="0" i="0" u="none" strike="noStrike" cap="none">
                <a:solidFill>
                  <a:srgbClr val="000000"/>
                </a:solidFill>
                <a:latin typeface="Arial"/>
                <a:ea typeface="Arial"/>
                <a:cs typeface="Arial"/>
                <a:sym typeface="Arial"/>
              </a:endParaRPr>
            </a:p>
          </p:txBody>
        </p:sp>
      </p:grpSp>
      <p:sp>
        <p:nvSpPr>
          <p:cNvPr id="275" name="Google Shape;275;p14"/>
          <p:cNvSpPr txBox="1"/>
          <p:nvPr/>
        </p:nvSpPr>
        <p:spPr>
          <a:xfrm>
            <a:off x="131686" y="40143"/>
            <a:ext cx="344971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FF0000"/>
                </a:solidFill>
                <a:latin typeface="Calibri"/>
                <a:ea typeface="Calibri"/>
                <a:cs typeface="Calibri"/>
                <a:sym typeface="Calibri"/>
              </a:rPr>
              <a:t>Simplified timeline for UCLA</a:t>
            </a:r>
            <a:endParaRPr sz="1400" b="0" i="0" u="none" strike="noStrike" cap="none" dirty="0">
              <a:solidFill>
                <a:srgbClr val="000000"/>
              </a:solidFill>
              <a:latin typeface="Arial"/>
              <a:ea typeface="Arial"/>
              <a:cs typeface="Arial"/>
              <a:sym typeface="Arial"/>
            </a:endParaRPr>
          </a:p>
        </p:txBody>
      </p:sp>
      <p:sp>
        <p:nvSpPr>
          <p:cNvPr id="276" name="Google Shape;276;p14"/>
          <p:cNvSpPr txBox="1"/>
          <p:nvPr/>
        </p:nvSpPr>
        <p:spPr>
          <a:xfrm>
            <a:off x="2670072" y="1341249"/>
            <a:ext cx="1710199" cy="46162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1" i="0" u="none" strike="noStrike" cap="none" dirty="0">
                <a:solidFill>
                  <a:schemeClr val="accent3"/>
                </a:solidFill>
                <a:latin typeface="Calibri"/>
                <a:ea typeface="Calibri"/>
                <a:cs typeface="Calibri"/>
                <a:sym typeface="Calibri"/>
              </a:rPr>
              <a:t>UC launches OA policy for faculty (2013)</a:t>
            </a:r>
            <a:endParaRPr sz="1200" b="1" i="0" u="none" strike="noStrike" cap="none" dirty="0">
              <a:solidFill>
                <a:schemeClr val="accent3"/>
              </a:solidFill>
              <a:latin typeface="Calibri"/>
              <a:ea typeface="Calibri"/>
              <a:cs typeface="Calibri"/>
              <a:sym typeface="Calibri"/>
            </a:endParaRPr>
          </a:p>
        </p:txBody>
      </p:sp>
      <p:sp>
        <p:nvSpPr>
          <p:cNvPr id="277" name="Google Shape;277;p14"/>
          <p:cNvSpPr txBox="1"/>
          <p:nvPr/>
        </p:nvSpPr>
        <p:spPr>
          <a:xfrm>
            <a:off x="7934381" y="3021791"/>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2018</a:t>
            </a:r>
            <a:endParaRPr sz="1400" b="0" i="0" u="none" strike="noStrike" cap="none">
              <a:solidFill>
                <a:srgbClr val="000000"/>
              </a:solidFill>
              <a:latin typeface="Arial"/>
              <a:ea typeface="Arial"/>
              <a:cs typeface="Arial"/>
              <a:sym typeface="Arial"/>
            </a:endParaRPr>
          </a:p>
        </p:txBody>
      </p:sp>
      <p:sp>
        <p:nvSpPr>
          <p:cNvPr id="279" name="Google Shape;279;p14"/>
          <p:cNvSpPr txBox="1"/>
          <p:nvPr/>
        </p:nvSpPr>
        <p:spPr>
          <a:xfrm>
            <a:off x="3782705" y="3055182"/>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2014</a:t>
            </a:r>
            <a:endParaRPr sz="1400" b="0" i="0" u="none" strike="noStrike" cap="none">
              <a:solidFill>
                <a:srgbClr val="000000"/>
              </a:solidFill>
              <a:latin typeface="Arial"/>
              <a:ea typeface="Arial"/>
              <a:cs typeface="Arial"/>
              <a:sym typeface="Arial"/>
            </a:endParaRPr>
          </a:p>
        </p:txBody>
      </p:sp>
      <p:sp>
        <p:nvSpPr>
          <p:cNvPr id="281" name="Google Shape;281;p14"/>
          <p:cNvSpPr txBox="1"/>
          <p:nvPr/>
        </p:nvSpPr>
        <p:spPr>
          <a:xfrm>
            <a:off x="4557120" y="1351083"/>
            <a:ext cx="1450501" cy="64629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accent3"/>
                </a:solidFill>
                <a:latin typeface="Calibri"/>
                <a:ea typeface="Calibri"/>
                <a:cs typeface="Calibri"/>
                <a:sym typeface="Calibri"/>
              </a:rPr>
              <a:t>OA policy expanded to include all UC researchers (2015)</a:t>
            </a:r>
            <a:endParaRPr dirty="0">
              <a:solidFill>
                <a:schemeClr val="accent3"/>
              </a:solidFill>
            </a:endParaRPr>
          </a:p>
        </p:txBody>
      </p:sp>
      <p:sp>
        <p:nvSpPr>
          <p:cNvPr id="283" name="Google Shape;283;p14"/>
          <p:cNvSpPr txBox="1"/>
          <p:nvPr/>
        </p:nvSpPr>
        <p:spPr>
          <a:xfrm>
            <a:off x="2670072" y="1955249"/>
            <a:ext cx="1722604" cy="64629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0" u="none" strike="noStrike" cap="none" dirty="0">
                <a:solidFill>
                  <a:schemeClr val="accent3"/>
                </a:solidFill>
                <a:latin typeface="Calibri"/>
                <a:ea typeface="Calibri"/>
                <a:cs typeface="Calibri"/>
                <a:sym typeface="Calibri"/>
              </a:rPr>
              <a:t>CDL begins licensing Symplectic Elements (Dec 2013)</a:t>
            </a:r>
            <a:endParaRPr sz="1200" b="0" i="0" u="none" strike="noStrike" cap="none" dirty="0">
              <a:solidFill>
                <a:schemeClr val="accent3"/>
              </a:solidFill>
              <a:latin typeface="Calibri"/>
              <a:ea typeface="Calibri"/>
              <a:cs typeface="Calibri"/>
              <a:sym typeface="Calibri"/>
            </a:endParaRPr>
          </a:p>
        </p:txBody>
      </p:sp>
      <p:sp>
        <p:nvSpPr>
          <p:cNvPr id="285" name="Google Shape;285;p14"/>
          <p:cNvSpPr txBox="1"/>
          <p:nvPr/>
        </p:nvSpPr>
        <p:spPr>
          <a:xfrm>
            <a:off x="10717033" y="3044335"/>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2021</a:t>
            </a:r>
            <a:endParaRPr sz="1400" b="0" i="0" u="none" strike="noStrike" cap="none">
              <a:solidFill>
                <a:srgbClr val="000000"/>
              </a:solidFill>
              <a:latin typeface="Arial"/>
              <a:ea typeface="Arial"/>
              <a:cs typeface="Arial"/>
              <a:sym typeface="Arial"/>
            </a:endParaRPr>
          </a:p>
        </p:txBody>
      </p:sp>
      <p:sp>
        <p:nvSpPr>
          <p:cNvPr id="286" name="Google Shape;286;p14"/>
          <p:cNvSpPr txBox="1"/>
          <p:nvPr/>
        </p:nvSpPr>
        <p:spPr>
          <a:xfrm>
            <a:off x="4990410" y="2209233"/>
            <a:ext cx="7311741" cy="276959"/>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1" dirty="0">
                <a:solidFill>
                  <a:schemeClr val="accent3"/>
                </a:solidFill>
                <a:latin typeface="Calibri"/>
                <a:ea typeface="Calibri"/>
                <a:cs typeface="Calibri"/>
                <a:sym typeface="Calibri"/>
              </a:rPr>
              <a:t>UC PMS roll out begins across all UC campuses, including UCLA and still ongoing today (2021)</a:t>
            </a:r>
            <a:endParaRPr sz="1200" b="1" i="0" u="none" strike="noStrike" cap="none" dirty="0">
              <a:solidFill>
                <a:schemeClr val="accent3"/>
              </a:solidFill>
              <a:latin typeface="Calibri"/>
              <a:ea typeface="Calibri"/>
              <a:cs typeface="Calibri"/>
              <a:sym typeface="Calibri"/>
            </a:endParaRPr>
          </a:p>
        </p:txBody>
      </p:sp>
      <p:sp>
        <p:nvSpPr>
          <p:cNvPr id="287" name="Google Shape;287;p14"/>
          <p:cNvSpPr txBox="1"/>
          <p:nvPr/>
        </p:nvSpPr>
        <p:spPr>
          <a:xfrm>
            <a:off x="10012160" y="5954214"/>
            <a:ext cx="1450500" cy="46170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1" i="0" u="none" strike="noStrike" cap="none" dirty="0">
                <a:solidFill>
                  <a:schemeClr val="accent4"/>
                </a:solidFill>
                <a:latin typeface="Calibri"/>
                <a:ea typeface="Calibri"/>
                <a:cs typeface="Calibri"/>
                <a:sym typeface="Calibri"/>
              </a:rPr>
              <a:t>UCLA Profiles launched </a:t>
            </a:r>
            <a:r>
              <a:rPr lang="en-US" sz="1200" b="0" i="0" u="none" strike="noStrike" cap="none" dirty="0">
                <a:solidFill>
                  <a:schemeClr val="accent4"/>
                </a:solidFill>
                <a:latin typeface="Calibri"/>
                <a:ea typeface="Calibri"/>
                <a:cs typeface="Calibri"/>
                <a:sym typeface="Calibri"/>
              </a:rPr>
              <a:t>(20</a:t>
            </a:r>
            <a:r>
              <a:rPr lang="en-US" sz="1200" dirty="0">
                <a:solidFill>
                  <a:schemeClr val="accent4"/>
                </a:solidFill>
                <a:latin typeface="Calibri"/>
                <a:ea typeface="Calibri"/>
                <a:cs typeface="Calibri"/>
                <a:sym typeface="Calibri"/>
              </a:rPr>
              <a:t>20</a:t>
            </a:r>
            <a:r>
              <a:rPr lang="en-US" sz="1200" b="0" i="0" u="none" strike="noStrike" cap="none" dirty="0">
                <a:solidFill>
                  <a:schemeClr val="accent4"/>
                </a:solidFill>
                <a:latin typeface="Calibri"/>
                <a:ea typeface="Calibri"/>
                <a:cs typeface="Calibri"/>
                <a:sym typeface="Calibri"/>
              </a:rPr>
              <a:t>)</a:t>
            </a:r>
            <a:endParaRPr sz="1200" b="0" i="0" u="none" strike="noStrike" cap="none" dirty="0">
              <a:solidFill>
                <a:schemeClr val="accent4"/>
              </a:solidFill>
              <a:latin typeface="Arial"/>
              <a:ea typeface="Arial"/>
              <a:cs typeface="Arial"/>
              <a:sym typeface="Arial"/>
            </a:endParaRPr>
          </a:p>
        </p:txBody>
      </p:sp>
      <p:sp>
        <p:nvSpPr>
          <p:cNvPr id="288" name="Google Shape;288;p14"/>
          <p:cNvSpPr txBox="1"/>
          <p:nvPr/>
        </p:nvSpPr>
        <p:spPr>
          <a:xfrm>
            <a:off x="578542" y="5261624"/>
            <a:ext cx="889763" cy="830956"/>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lvl="0">
              <a:buSzPts val="1800"/>
            </a:pPr>
            <a:r>
              <a:rPr lang="en-US" sz="1200" dirty="0">
                <a:solidFill>
                  <a:schemeClr val="accent4"/>
                </a:solidFill>
                <a:latin typeface="Calibri"/>
                <a:ea typeface="Calibri"/>
                <a:cs typeface="Calibri"/>
                <a:sym typeface="Calibri"/>
              </a:rPr>
              <a:t>UCSF Profiles launched (2010)</a:t>
            </a:r>
            <a:endParaRPr lang="en-US" sz="1200" dirty="0">
              <a:solidFill>
                <a:schemeClr val="accent4"/>
              </a:solidFill>
            </a:endParaRPr>
          </a:p>
        </p:txBody>
      </p:sp>
      <p:sp>
        <p:nvSpPr>
          <p:cNvPr id="289" name="Google Shape;289;p14"/>
          <p:cNvSpPr txBox="1"/>
          <p:nvPr/>
        </p:nvSpPr>
        <p:spPr>
          <a:xfrm>
            <a:off x="2834517" y="4062173"/>
            <a:ext cx="1722603" cy="46162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dirty="0">
                <a:solidFill>
                  <a:schemeClr val="bg2"/>
                </a:solidFill>
                <a:latin typeface="Calibri"/>
                <a:ea typeface="Calibri"/>
                <a:cs typeface="Calibri"/>
                <a:sym typeface="Calibri"/>
              </a:rPr>
              <a:t>Opus development begins (2013)</a:t>
            </a:r>
            <a:endParaRPr sz="1200" b="0" i="0" u="none" strike="noStrike" cap="none" dirty="0">
              <a:solidFill>
                <a:schemeClr val="bg2"/>
              </a:solidFill>
              <a:latin typeface="Arial"/>
              <a:ea typeface="Arial"/>
              <a:cs typeface="Arial"/>
              <a:sym typeface="Arial"/>
            </a:endParaRPr>
          </a:p>
        </p:txBody>
      </p:sp>
      <p:sp>
        <p:nvSpPr>
          <p:cNvPr id="290" name="Google Shape;290;p14"/>
          <p:cNvSpPr txBox="1"/>
          <p:nvPr/>
        </p:nvSpPr>
        <p:spPr>
          <a:xfrm>
            <a:off x="5904992" y="4032438"/>
            <a:ext cx="1450388" cy="46162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1" i="0" u="none" strike="noStrike" cap="none" dirty="0">
                <a:solidFill>
                  <a:schemeClr val="accent2"/>
                </a:solidFill>
                <a:latin typeface="Calibri"/>
                <a:ea typeface="Calibri"/>
                <a:cs typeface="Calibri"/>
                <a:sym typeface="Calibri"/>
              </a:rPr>
              <a:t>Opus database developed</a:t>
            </a:r>
            <a:r>
              <a:rPr lang="en-US" sz="1200" b="0" i="0" u="none" strike="noStrike" cap="none" dirty="0">
                <a:solidFill>
                  <a:schemeClr val="accent2"/>
                </a:solidFill>
                <a:latin typeface="Calibri"/>
                <a:ea typeface="Calibri"/>
                <a:cs typeface="Calibri"/>
                <a:sym typeface="Calibri"/>
              </a:rPr>
              <a:t> (2016)</a:t>
            </a:r>
            <a:endParaRPr sz="1200" b="0" i="0" u="none" strike="noStrike" cap="none" dirty="0">
              <a:solidFill>
                <a:schemeClr val="accent2"/>
              </a:solidFill>
              <a:latin typeface="Arial"/>
              <a:ea typeface="Arial"/>
              <a:cs typeface="Arial"/>
              <a:sym typeface="Arial"/>
            </a:endParaRPr>
          </a:p>
        </p:txBody>
      </p:sp>
      <p:sp>
        <p:nvSpPr>
          <p:cNvPr id="291" name="Google Shape;291;p14"/>
          <p:cNvSpPr txBox="1"/>
          <p:nvPr/>
        </p:nvSpPr>
        <p:spPr>
          <a:xfrm>
            <a:off x="7541093" y="4073430"/>
            <a:ext cx="2658293" cy="46162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dirty="0">
                <a:solidFill>
                  <a:schemeClr val="accent2"/>
                </a:solidFill>
                <a:latin typeface="Calibri"/>
                <a:ea typeface="Calibri"/>
                <a:cs typeface="Calibri"/>
                <a:sym typeface="Calibri"/>
              </a:rPr>
              <a:t>Interfolio roll out, also expanding to include annual reviews</a:t>
            </a:r>
            <a:endParaRPr sz="1200" b="0" i="0" u="none" strike="noStrike" cap="none" dirty="0">
              <a:solidFill>
                <a:schemeClr val="accent2"/>
              </a:solidFill>
              <a:latin typeface="Arial"/>
              <a:ea typeface="Arial"/>
              <a:cs typeface="Arial"/>
              <a:sym typeface="Arial"/>
            </a:endParaRPr>
          </a:p>
        </p:txBody>
      </p:sp>
      <p:sp>
        <p:nvSpPr>
          <p:cNvPr id="292" name="Google Shape;292;p14"/>
          <p:cNvSpPr txBox="1"/>
          <p:nvPr/>
        </p:nvSpPr>
        <p:spPr>
          <a:xfrm>
            <a:off x="9991838" y="4448208"/>
            <a:ext cx="1789638" cy="46162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dirty="0">
                <a:solidFill>
                  <a:schemeClr val="accent2"/>
                </a:solidFill>
                <a:latin typeface="Calibri"/>
                <a:ea typeface="Calibri"/>
                <a:cs typeface="Calibri"/>
                <a:sym typeface="Calibri"/>
              </a:rPr>
              <a:t>Entire campus now using Interfolio RPT (2020)</a:t>
            </a:r>
            <a:endParaRPr sz="1200" b="0" i="0" u="none" strike="noStrike" cap="none" dirty="0">
              <a:solidFill>
                <a:schemeClr val="accent2"/>
              </a:solidFill>
              <a:latin typeface="Arial"/>
              <a:ea typeface="Arial"/>
              <a:cs typeface="Arial"/>
              <a:sym typeface="Arial"/>
            </a:endParaRPr>
          </a:p>
        </p:txBody>
      </p:sp>
      <p:sp>
        <p:nvSpPr>
          <p:cNvPr id="293" name="Google Shape;293;p14"/>
          <p:cNvSpPr txBox="1"/>
          <p:nvPr/>
        </p:nvSpPr>
        <p:spPr>
          <a:xfrm>
            <a:off x="5904992" y="4516620"/>
            <a:ext cx="1450388" cy="646290"/>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dirty="0">
                <a:solidFill>
                  <a:schemeClr val="accent2"/>
                </a:solidFill>
                <a:latin typeface="Calibri"/>
                <a:ea typeface="Calibri"/>
                <a:cs typeface="Calibri"/>
                <a:sym typeface="Calibri"/>
              </a:rPr>
              <a:t>UCLA licenses Interfolio RPT (2016)</a:t>
            </a:r>
            <a:endParaRPr sz="1200" b="0" i="0" u="none" strike="noStrike" cap="none" dirty="0">
              <a:solidFill>
                <a:schemeClr val="accent2"/>
              </a:solidFill>
              <a:latin typeface="Arial"/>
              <a:ea typeface="Arial"/>
              <a:cs typeface="Arial"/>
              <a:sym typeface="Arial"/>
            </a:endParaRPr>
          </a:p>
        </p:txBody>
      </p:sp>
      <p:sp>
        <p:nvSpPr>
          <p:cNvPr id="294" name="Google Shape;294;p14"/>
          <p:cNvSpPr txBox="1"/>
          <p:nvPr/>
        </p:nvSpPr>
        <p:spPr>
          <a:xfrm>
            <a:off x="1882512" y="3033810"/>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2012</a:t>
            </a:r>
            <a:endParaRPr sz="1400" b="0" i="0" u="none" strike="noStrike" cap="none">
              <a:solidFill>
                <a:srgbClr val="000000"/>
              </a:solidFill>
              <a:latin typeface="Arial"/>
              <a:ea typeface="Arial"/>
              <a:cs typeface="Arial"/>
              <a:sym typeface="Arial"/>
            </a:endParaRPr>
          </a:p>
        </p:txBody>
      </p:sp>
      <p:sp>
        <p:nvSpPr>
          <p:cNvPr id="295" name="Google Shape;295;p14"/>
          <p:cNvSpPr txBox="1"/>
          <p:nvPr/>
        </p:nvSpPr>
        <p:spPr>
          <a:xfrm>
            <a:off x="1075045" y="3033810"/>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2011</a:t>
            </a:r>
            <a:endParaRPr sz="1400" b="0" i="0" u="none" strike="noStrike" cap="none">
              <a:solidFill>
                <a:srgbClr val="000000"/>
              </a:solidFill>
              <a:latin typeface="Arial"/>
              <a:ea typeface="Arial"/>
              <a:cs typeface="Arial"/>
              <a:sym typeface="Arial"/>
            </a:endParaRPr>
          </a:p>
        </p:txBody>
      </p:sp>
      <p:sp>
        <p:nvSpPr>
          <p:cNvPr id="296" name="Google Shape;296;p14"/>
          <p:cNvSpPr txBox="1"/>
          <p:nvPr/>
        </p:nvSpPr>
        <p:spPr>
          <a:xfrm>
            <a:off x="168072" y="3096438"/>
            <a:ext cx="1423800" cy="936000"/>
          </a:xfrm>
          <a:prstGeom prst="rect">
            <a:avLst/>
          </a:prstGeom>
          <a:noFill/>
          <a:ln>
            <a:noFill/>
          </a:ln>
        </p:spPr>
        <p:txBody>
          <a:bodyPr spcFirstLastPara="1" wrap="square" lIns="0" tIns="203200" rIns="0" bIns="2032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2010</a:t>
            </a:r>
            <a:endParaRPr sz="1400" b="0" i="0" u="none" strike="noStrike" cap="none">
              <a:solidFill>
                <a:srgbClr val="000000"/>
              </a:solidFill>
              <a:latin typeface="Arial"/>
              <a:ea typeface="Arial"/>
              <a:cs typeface="Arial"/>
              <a:sym typeface="Arial"/>
            </a:endParaRPr>
          </a:p>
        </p:txBody>
      </p:sp>
      <p:sp>
        <p:nvSpPr>
          <p:cNvPr id="40" name="Google Shape;288;p14">
            <a:extLst>
              <a:ext uri="{FF2B5EF4-FFF2-40B4-BE49-F238E27FC236}">
                <a16:creationId xmlns:a16="http://schemas.microsoft.com/office/drawing/2014/main" id="{3CF0A813-2851-D74C-9501-CB768EE2D8C5}"/>
              </a:ext>
            </a:extLst>
          </p:cNvPr>
          <p:cNvSpPr txBox="1"/>
          <p:nvPr/>
        </p:nvSpPr>
        <p:spPr>
          <a:xfrm>
            <a:off x="7333544" y="5261624"/>
            <a:ext cx="3428251" cy="461624"/>
          </a:xfrm>
          <a:prstGeom prst="rect">
            <a:avLst/>
          </a:prstGeom>
          <a:noFill/>
          <a:ln w="9525" cap="flat" cmpd="sng">
            <a:noFill/>
            <a:prstDash val="solid"/>
            <a:round/>
            <a:headEnd type="none" w="sm" len="sm"/>
            <a:tailEnd type="none" w="sm" len="sm"/>
          </a:ln>
        </p:spPr>
        <p:txBody>
          <a:bodyPr spcFirstLastPara="1" wrap="square" lIns="91425" tIns="45700" rIns="91425" bIns="45700" anchor="t" anchorCtr="0">
            <a:spAutoFit/>
          </a:bodyPr>
          <a:lstStyle/>
          <a:p>
            <a:pPr lvl="0">
              <a:buSzPts val="1800"/>
            </a:pPr>
            <a:r>
              <a:rPr lang="en-US" sz="1200" dirty="0">
                <a:solidFill>
                  <a:schemeClr val="accent4"/>
                </a:solidFill>
                <a:latin typeface="Calibri"/>
                <a:cs typeface="Calibri"/>
                <a:sym typeface="Calibri"/>
              </a:rPr>
              <a:t>Expansion of biomedical profiles to other UC campuses (2017-)</a:t>
            </a:r>
            <a:endParaRPr lang="en-US" sz="1200" dirty="0">
              <a:solidFill>
                <a:schemeClr val="accent4"/>
              </a:solidFill>
            </a:endParaRPr>
          </a:p>
        </p:txBody>
      </p:sp>
    </p:spTree>
    <p:extLst>
      <p:ext uri="{BB962C8B-B14F-4D97-AF65-F5344CB8AC3E}">
        <p14:creationId xmlns:p14="http://schemas.microsoft.com/office/powerpoint/2010/main" val="261858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830383-C0B9-FC43-8532-7AA4617105B3}"/>
              </a:ext>
            </a:extLst>
          </p:cNvPr>
          <p:cNvSpPr>
            <a:spLocks noGrp="1"/>
          </p:cNvSpPr>
          <p:nvPr>
            <p:ph type="body" sz="quarter" idx="10"/>
          </p:nvPr>
        </p:nvSpPr>
        <p:spPr/>
        <p:txBody>
          <a:bodyPr/>
          <a:lstStyle/>
          <a:p>
            <a:r>
              <a:rPr lang="en-US" dirty="0"/>
              <a:t>Conclusions</a:t>
            </a:r>
          </a:p>
        </p:txBody>
      </p:sp>
      <p:sp>
        <p:nvSpPr>
          <p:cNvPr id="3" name="Text Placeholder 2">
            <a:extLst>
              <a:ext uri="{FF2B5EF4-FFF2-40B4-BE49-F238E27FC236}">
                <a16:creationId xmlns:a16="http://schemas.microsoft.com/office/drawing/2014/main" id="{AB18C73F-5D01-AC4B-9FA5-E0C195E538E4}"/>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2BAB425E-8926-EB4D-BCCD-2C61865CE65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28070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4A11BE9-237A-9642-AAAB-6A5362580C89}"/>
              </a:ext>
            </a:extLst>
          </p:cNvPr>
          <p:cNvGraphicFramePr/>
          <p:nvPr>
            <p:extLst>
              <p:ext uri="{D42A27DB-BD31-4B8C-83A1-F6EECF244321}">
                <p14:modId xmlns:p14="http://schemas.microsoft.com/office/powerpoint/2010/main" val="3492036138"/>
              </p:ext>
            </p:extLst>
          </p:nvPr>
        </p:nvGraphicFramePr>
        <p:xfrm>
          <a:off x="428983" y="762001"/>
          <a:ext cx="11277596"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435D603B-C2BB-314B-B852-E48867363E8B}"/>
              </a:ext>
            </a:extLst>
          </p:cNvPr>
          <p:cNvSpPr>
            <a:spLocks noGrp="1"/>
          </p:cNvSpPr>
          <p:nvPr>
            <p:ph type="body" idx="2"/>
          </p:nvPr>
        </p:nvSpPr>
        <p:spPr>
          <a:xfrm>
            <a:off x="403583" y="94580"/>
            <a:ext cx="11277596" cy="667421"/>
          </a:xfrm>
        </p:spPr>
        <p:txBody>
          <a:bodyPr/>
          <a:lstStyle/>
          <a:p>
            <a:r>
              <a:rPr lang="en-US" sz="4000" dirty="0"/>
              <a:t>Recommendation for US RIM Community</a:t>
            </a:r>
          </a:p>
        </p:txBody>
      </p:sp>
    </p:spTree>
    <p:extLst>
      <p:ext uri="{BB962C8B-B14F-4D97-AF65-F5344CB8AC3E}">
        <p14:creationId xmlns:p14="http://schemas.microsoft.com/office/powerpoint/2010/main" val="247088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4A11BE9-237A-9642-AAAB-6A5362580C89}"/>
              </a:ext>
            </a:extLst>
          </p:cNvPr>
          <p:cNvGraphicFramePr/>
          <p:nvPr>
            <p:extLst>
              <p:ext uri="{D42A27DB-BD31-4B8C-83A1-F6EECF244321}">
                <p14:modId xmlns:p14="http://schemas.microsoft.com/office/powerpoint/2010/main" val="1725639719"/>
              </p:ext>
            </p:extLst>
          </p:nvPr>
        </p:nvGraphicFramePr>
        <p:xfrm>
          <a:off x="428983" y="762001"/>
          <a:ext cx="11277596"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435D603B-C2BB-314B-B852-E48867363E8B}"/>
              </a:ext>
            </a:extLst>
          </p:cNvPr>
          <p:cNvSpPr>
            <a:spLocks noGrp="1"/>
          </p:cNvSpPr>
          <p:nvPr>
            <p:ph type="body" idx="4294967295"/>
          </p:nvPr>
        </p:nvSpPr>
        <p:spPr>
          <a:xfrm>
            <a:off x="428979" y="95251"/>
            <a:ext cx="11277600" cy="666750"/>
          </a:xfrm>
          <a:prstGeom prst="rect">
            <a:avLst/>
          </a:prstGeom>
        </p:spPr>
        <p:txBody>
          <a:bodyPr/>
          <a:lstStyle/>
          <a:p>
            <a:r>
              <a:rPr lang="en-US" sz="3200" b="1" dirty="0">
                <a:solidFill>
                  <a:schemeClr val="bg2"/>
                </a:solidFill>
              </a:rPr>
              <a:t>Recommendations for Institutional Leaders</a:t>
            </a:r>
          </a:p>
        </p:txBody>
      </p:sp>
    </p:spTree>
    <p:extLst>
      <p:ext uri="{BB962C8B-B14F-4D97-AF65-F5344CB8AC3E}">
        <p14:creationId xmlns:p14="http://schemas.microsoft.com/office/powerpoint/2010/main" val="231041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Shape 804"/>
          <p:cNvSpPr txBox="1">
            <a:spLocks noGrp="1"/>
          </p:cNvSpPr>
          <p:nvPr>
            <p:ph type="body" idx="1"/>
          </p:nvPr>
        </p:nvSpPr>
        <p:spPr>
          <a:xfrm>
            <a:off x="685800" y="1135627"/>
            <a:ext cx="11201400" cy="5493773"/>
          </a:xfrm>
          <a:prstGeom prst="rect">
            <a:avLst/>
          </a:prstGeom>
          <a:noFill/>
          <a:ln>
            <a:noFill/>
          </a:ln>
        </p:spPr>
        <p:txBody>
          <a:bodyPr spcFirstLastPara="1" wrap="square" lIns="91425" tIns="91425" rIns="91425" bIns="91425" anchor="t" anchorCtr="0">
            <a:normAutofit/>
          </a:bodyPr>
          <a:lstStyle/>
          <a:p>
            <a:pPr indent="-457200">
              <a:lnSpc>
                <a:spcPct val="80000"/>
              </a:lnSpc>
              <a:spcBef>
                <a:spcPts val="0"/>
              </a:spcBef>
              <a:buSzPts val="1679"/>
              <a:buNone/>
            </a:pPr>
            <a:r>
              <a:rPr lang="en-US" sz="1800" dirty="0"/>
              <a:t>Bryant, Rebecca, Annette Dortmund, and Brian Lavoie. 2020. </a:t>
            </a:r>
            <a:r>
              <a:rPr lang="en-US" sz="1800" i="1" dirty="0"/>
              <a:t>Social Interoperability in Research Support: Cross-Campus Partnerships and the University Research Enterprise</a:t>
            </a:r>
            <a:r>
              <a:rPr lang="en-US" sz="1800" dirty="0"/>
              <a:t>. Dublin, OH: OCLC Research. </a:t>
            </a:r>
            <a:r>
              <a:rPr lang="en-US" sz="1800" u="sng" dirty="0">
                <a:hlinkClick r:id="rId3"/>
              </a:rPr>
              <a:t>https://doi.org/10.25333/wyrd-n586</a:t>
            </a:r>
            <a:endParaRPr lang="en-US" sz="1800" u="sng" dirty="0"/>
          </a:p>
          <a:p>
            <a:pPr indent="-457200">
              <a:lnSpc>
                <a:spcPct val="80000"/>
              </a:lnSpc>
              <a:spcBef>
                <a:spcPts val="0"/>
              </a:spcBef>
              <a:buSzPts val="1679"/>
              <a:buNone/>
            </a:pPr>
            <a:endParaRPr lang="en-US" sz="1800" u="sng" dirty="0"/>
          </a:p>
          <a:p>
            <a:pPr indent="-457200">
              <a:lnSpc>
                <a:spcPct val="80000"/>
              </a:lnSpc>
              <a:spcBef>
                <a:spcPts val="0"/>
              </a:spcBef>
              <a:buSzPts val="1679"/>
              <a:buNone/>
            </a:pPr>
            <a:r>
              <a:rPr lang="en-US" sz="1800" dirty="0"/>
              <a:t>Bryant, Rebecca, Anna Clements, Pablo de Castro, Joanne Cantrell, Annette Dortmund, Jan </a:t>
            </a:r>
            <a:r>
              <a:rPr lang="en-US" sz="1800" dirty="0" err="1"/>
              <a:t>Fransen</a:t>
            </a:r>
            <a:r>
              <a:rPr lang="en-US" sz="1800" dirty="0"/>
              <a:t>, Peggy Gallagher, and Michele </a:t>
            </a:r>
            <a:r>
              <a:rPr lang="en-US" sz="1800" dirty="0" err="1"/>
              <a:t>Mennielli</a:t>
            </a:r>
            <a:r>
              <a:rPr lang="en-US" sz="1800" dirty="0"/>
              <a:t>. 2018. </a:t>
            </a:r>
            <a:r>
              <a:rPr lang="en-US" sz="1800" i="1" dirty="0"/>
              <a:t>Practices and Patterns in Research Information Management: Findings from a Global Survey</a:t>
            </a:r>
            <a:r>
              <a:rPr lang="en-US" sz="1800" dirty="0"/>
              <a:t>. Dublin, OH: OCLC Research.  </a:t>
            </a:r>
            <a:r>
              <a:rPr lang="en-US" sz="1800" dirty="0">
                <a:hlinkClick r:id="rId4"/>
              </a:rPr>
              <a:t>https://doi.org/10.25333/BGFG-D241  </a:t>
            </a:r>
            <a:endParaRPr lang="en-US" sz="1800" dirty="0"/>
          </a:p>
          <a:p>
            <a:pPr indent="-457200">
              <a:lnSpc>
                <a:spcPct val="80000"/>
              </a:lnSpc>
              <a:spcBef>
                <a:spcPts val="0"/>
              </a:spcBef>
              <a:buSzPts val="1679"/>
              <a:buNone/>
            </a:pPr>
            <a:endParaRPr lang="en-US" sz="1800" dirty="0"/>
          </a:p>
          <a:p>
            <a:pPr indent="-457200">
              <a:lnSpc>
                <a:spcPct val="80000"/>
              </a:lnSpc>
              <a:spcBef>
                <a:spcPts val="0"/>
              </a:spcBef>
              <a:buSzPts val="1679"/>
              <a:buNone/>
            </a:pPr>
            <a:r>
              <a:rPr lang="en-US" sz="1800" dirty="0"/>
              <a:t>Bryant, Rebecca, Annette Dortmund, and Constance Malpas. 2017. </a:t>
            </a:r>
            <a:br>
              <a:rPr lang="en-US" sz="1800" dirty="0"/>
            </a:br>
            <a:r>
              <a:rPr lang="en-US" sz="1800" i="1" dirty="0"/>
              <a:t>Convenience and Compliance: Case Studies on Persistent Identifiers in European Research Information</a:t>
            </a:r>
            <a:r>
              <a:rPr lang="en-US" sz="1800" dirty="0"/>
              <a:t>. Dublin, Ohio: OCLC Research. doi:</a:t>
            </a:r>
            <a:r>
              <a:rPr lang="en-US" sz="1800" u="sng" dirty="0">
                <a:solidFill>
                  <a:schemeClr val="hlink"/>
                </a:solidFill>
                <a:hlinkClick r:id="rId5"/>
              </a:rPr>
              <a:t>10.25333/C32K7M</a:t>
            </a:r>
            <a:endParaRPr lang="en-US" sz="1800" dirty="0"/>
          </a:p>
          <a:p>
            <a:pPr indent="-457200">
              <a:lnSpc>
                <a:spcPct val="80000"/>
              </a:lnSpc>
              <a:spcBef>
                <a:spcPts val="0"/>
              </a:spcBef>
              <a:buSzPts val="1679"/>
              <a:buNone/>
            </a:pPr>
            <a:endParaRPr lang="en-US" sz="1800" dirty="0"/>
          </a:p>
          <a:p>
            <a:pPr indent="-457200">
              <a:lnSpc>
                <a:spcPct val="80000"/>
              </a:lnSpc>
              <a:spcBef>
                <a:spcPts val="0"/>
              </a:spcBef>
              <a:buSzPts val="1679"/>
              <a:buNone/>
            </a:pPr>
            <a:r>
              <a:rPr lang="en-US" sz="1800" dirty="0"/>
              <a:t>Bryant, Rebecca, Anna Clements, Carol </a:t>
            </a:r>
            <a:r>
              <a:rPr lang="en-US" sz="1800" dirty="0" err="1"/>
              <a:t>Feltes</a:t>
            </a:r>
            <a:r>
              <a:rPr lang="en-US" sz="1800" dirty="0"/>
              <a:t>, David Groenewegen, Simon </a:t>
            </a:r>
            <a:r>
              <a:rPr lang="en-US" sz="1800" dirty="0" err="1"/>
              <a:t>Huggard</a:t>
            </a:r>
            <a:r>
              <a:rPr lang="en-US" sz="1800" dirty="0"/>
              <a:t>, Holly Mercer, Roxanne </a:t>
            </a:r>
            <a:r>
              <a:rPr lang="en-US" sz="1800" dirty="0" err="1"/>
              <a:t>Missingham</a:t>
            </a:r>
            <a:r>
              <a:rPr lang="en-US" sz="1800" dirty="0"/>
              <a:t>, </a:t>
            </a:r>
            <a:r>
              <a:rPr lang="en-US" sz="1800" dirty="0" err="1"/>
              <a:t>Maliaca</a:t>
            </a:r>
            <a:r>
              <a:rPr lang="en-US" sz="1800" dirty="0"/>
              <a:t> </a:t>
            </a:r>
            <a:r>
              <a:rPr lang="en-US" sz="1800" dirty="0" err="1"/>
              <a:t>Oxnam</a:t>
            </a:r>
            <a:r>
              <a:rPr lang="en-US" sz="1800" dirty="0"/>
              <a:t>, Anne </a:t>
            </a:r>
            <a:r>
              <a:rPr lang="en-US" sz="1800" dirty="0" err="1"/>
              <a:t>Rauh</a:t>
            </a:r>
            <a:r>
              <a:rPr lang="en-US" sz="1800" dirty="0"/>
              <a:t> and John Wright. 2017. </a:t>
            </a:r>
            <a:r>
              <a:rPr lang="en-US" sz="1800" i="1" dirty="0"/>
              <a:t>Research Information Management: Defining RIM and the Library’s Role</a:t>
            </a:r>
            <a:r>
              <a:rPr lang="en-US" sz="1800" dirty="0"/>
              <a:t>. Dublin, OH: OCLC Research. doi:</a:t>
            </a:r>
            <a:r>
              <a:rPr lang="en-US" sz="1800" u="sng" dirty="0">
                <a:solidFill>
                  <a:schemeClr val="hlink"/>
                </a:solidFill>
                <a:hlinkClick r:id="rId6"/>
              </a:rPr>
              <a:t>10.25333/C3NK88</a:t>
            </a:r>
            <a:endParaRPr sz="1800" dirty="0"/>
          </a:p>
          <a:p>
            <a:pPr indent="-457200">
              <a:lnSpc>
                <a:spcPct val="80000"/>
              </a:lnSpc>
              <a:buSzPts val="1679"/>
              <a:buNone/>
            </a:pPr>
            <a:endParaRPr lang="en-US" sz="1800" dirty="0"/>
          </a:p>
          <a:p>
            <a:pPr indent="-457200">
              <a:lnSpc>
                <a:spcPct val="80000"/>
              </a:lnSpc>
              <a:buSzPts val="1679"/>
              <a:buNone/>
            </a:pPr>
            <a:r>
              <a:rPr lang="en-US" sz="1800" dirty="0"/>
              <a:t>de Castro, Pablo. 2014. </a:t>
            </a:r>
            <a:r>
              <a:rPr lang="en-US" sz="1800" i="1" dirty="0"/>
              <a:t>7 things you should know about Institutional Repositories, CRIS Systems, and their Interoperability</a:t>
            </a:r>
            <a:r>
              <a:rPr lang="en-US" sz="1800" dirty="0"/>
              <a:t>. COAR blog, 6 October 2014. </a:t>
            </a:r>
            <a:r>
              <a:rPr lang="en-US" sz="1800" dirty="0">
                <a:hlinkClick r:id="rId7"/>
              </a:rPr>
              <a:t>https://www.coar-repositories.org/news-updates/7-things-you-should-know-aboutirs/</a:t>
            </a:r>
            <a:r>
              <a:rPr lang="en-US" sz="1800" dirty="0"/>
              <a:t> </a:t>
            </a:r>
          </a:p>
          <a:p>
            <a:pPr indent="-457200">
              <a:lnSpc>
                <a:spcPct val="80000"/>
              </a:lnSpc>
              <a:buSzPts val="1679"/>
              <a:buNone/>
            </a:pPr>
            <a:endParaRPr lang="en-US" sz="1800" dirty="0"/>
          </a:p>
          <a:p>
            <a:pPr indent="-457200">
              <a:lnSpc>
                <a:spcPct val="80000"/>
              </a:lnSpc>
              <a:buSzPts val="1679"/>
              <a:buNone/>
            </a:pPr>
            <a:endParaRPr sz="1800" u="sng" dirty="0"/>
          </a:p>
          <a:p>
            <a:pPr indent="-457200">
              <a:lnSpc>
                <a:spcPct val="80000"/>
              </a:lnSpc>
              <a:buSzPts val="1680"/>
              <a:buNone/>
            </a:pPr>
            <a:endParaRPr sz="1800" u="sng" dirty="0"/>
          </a:p>
        </p:txBody>
      </p:sp>
      <p:sp>
        <p:nvSpPr>
          <p:cNvPr id="805" name="Shape 805"/>
          <p:cNvSpPr txBox="1">
            <a:spLocks noGrp="1"/>
          </p:cNvSpPr>
          <p:nvPr>
            <p:ph type="body" idx="2"/>
          </p:nvPr>
        </p:nvSpPr>
        <p:spPr>
          <a:xfrm>
            <a:off x="685800" y="457200"/>
            <a:ext cx="8439147" cy="915256"/>
          </a:xfrm>
          <a:prstGeom prst="rect">
            <a:avLst/>
          </a:prstGeom>
          <a:noFill/>
          <a:ln>
            <a:noFill/>
          </a:ln>
        </p:spPr>
        <p:txBody>
          <a:bodyPr spcFirstLastPara="1" wrap="square" lIns="91425" tIns="91425" rIns="91425" bIns="91425" anchor="t" anchorCtr="0">
            <a:noAutofit/>
          </a:bodyPr>
          <a:lstStyle/>
          <a:p>
            <a:pPr marL="0" indent="0">
              <a:spcBef>
                <a:spcPts val="0"/>
              </a:spcBef>
            </a:pPr>
            <a:r>
              <a:rPr lang="en-US" sz="3200" dirty="0">
                <a:solidFill>
                  <a:schemeClr val="bg2"/>
                </a:solidFill>
              </a:rPr>
              <a:t>References</a:t>
            </a:r>
            <a:endParaRPr sz="3200" dirty="0">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417027" y="1295400"/>
            <a:ext cx="3697542" cy="4267200"/>
          </a:xfrm>
          <a:prstGeom prst="rect">
            <a:avLst/>
          </a:prstGeom>
          <a:noFill/>
          <a:ln>
            <a:noFill/>
          </a:ln>
        </p:spPr>
        <p:txBody>
          <a:bodyPr spcFirstLastPara="1" wrap="square" lIns="91425" tIns="45700" rIns="91425" bIns="45700" anchor="t" anchorCtr="0">
            <a:normAutofit fontScale="85000" lnSpcReduction="10000"/>
          </a:bodyPr>
          <a:lstStyle/>
          <a:p>
            <a:pPr marL="342900" indent="-342900">
              <a:spcBef>
                <a:spcPts val="0"/>
              </a:spcBef>
            </a:pPr>
            <a:r>
              <a:rPr lang="en-US" dirty="0"/>
              <a:t>Devoted to challenges facing </a:t>
            </a:r>
            <a:r>
              <a:rPr lang="en-US" dirty="0">
                <a:solidFill>
                  <a:srgbClr val="0070C0"/>
                </a:solidFill>
              </a:rPr>
              <a:t>libraries and archives since 1978</a:t>
            </a:r>
            <a:endParaRPr dirty="0"/>
          </a:p>
          <a:p>
            <a:pPr marL="342900" indent="-342900">
              <a:spcBef>
                <a:spcPts val="0"/>
              </a:spcBef>
            </a:pPr>
            <a:r>
              <a:rPr lang="en-US" dirty="0"/>
              <a:t>Aims to scale and accelerate library learning, innovation, and collaboration</a:t>
            </a:r>
          </a:p>
          <a:p>
            <a:pPr marL="342900" indent="-342900">
              <a:spcBef>
                <a:spcPts val="0"/>
              </a:spcBef>
            </a:pPr>
            <a:r>
              <a:rPr lang="en-US" dirty="0" err="1">
                <a:solidFill>
                  <a:srgbClr val="0070C0"/>
                </a:solidFill>
              </a:rPr>
              <a:t>oc.lc</a:t>
            </a:r>
            <a:r>
              <a:rPr lang="en-US" dirty="0">
                <a:solidFill>
                  <a:srgbClr val="0070C0"/>
                </a:solidFill>
              </a:rPr>
              <a:t>/research </a:t>
            </a:r>
          </a:p>
          <a:p>
            <a:pPr marL="342900" indent="-342900">
              <a:spcBef>
                <a:spcPts val="0"/>
              </a:spcBef>
            </a:pPr>
            <a:endParaRPr lang="en-US" dirty="0">
              <a:solidFill>
                <a:srgbClr val="0070C0"/>
              </a:solidFill>
            </a:endParaRPr>
          </a:p>
          <a:p>
            <a:pPr marL="0" indent="0">
              <a:spcBef>
                <a:spcPts val="0"/>
              </a:spcBef>
              <a:buNone/>
            </a:pPr>
            <a:r>
              <a:rPr lang="en-US" b="1" dirty="0">
                <a:solidFill>
                  <a:schemeClr val="tx1"/>
                </a:solidFill>
              </a:rPr>
              <a:t>The OCLC Research Library Partnership </a:t>
            </a:r>
            <a:r>
              <a:rPr lang="en-US" dirty="0">
                <a:solidFill>
                  <a:schemeClr val="tx1"/>
                </a:solidFill>
              </a:rPr>
              <a:t>supports collaboration and learning among a transnational group of research libraries</a:t>
            </a:r>
          </a:p>
          <a:p>
            <a:pPr marL="342900" indent="-342900">
              <a:spcBef>
                <a:spcPts val="0"/>
              </a:spcBef>
            </a:pPr>
            <a:r>
              <a:rPr lang="en-US" dirty="0">
                <a:solidFill>
                  <a:schemeClr val="tx1"/>
                </a:solidFill>
              </a:rPr>
              <a:t> </a:t>
            </a:r>
            <a:r>
              <a:rPr lang="en-US" dirty="0" err="1">
                <a:solidFill>
                  <a:srgbClr val="0070C0"/>
                </a:solidFill>
              </a:rPr>
              <a:t>oc.lc</a:t>
            </a:r>
            <a:r>
              <a:rPr lang="en-US" dirty="0">
                <a:solidFill>
                  <a:srgbClr val="0070C0"/>
                </a:solidFill>
              </a:rPr>
              <a:t>/</a:t>
            </a:r>
            <a:r>
              <a:rPr lang="en-US" dirty="0" err="1">
                <a:solidFill>
                  <a:srgbClr val="0070C0"/>
                </a:solidFill>
              </a:rPr>
              <a:t>joinRLP</a:t>
            </a:r>
            <a:r>
              <a:rPr lang="en-US" dirty="0">
                <a:solidFill>
                  <a:srgbClr val="0070C0"/>
                </a:solidFill>
              </a:rPr>
              <a:t> </a:t>
            </a:r>
            <a:endParaRPr dirty="0"/>
          </a:p>
          <a:p>
            <a:pPr marL="342900" indent="-342900">
              <a:buNone/>
            </a:pPr>
            <a:endParaRPr dirty="0"/>
          </a:p>
        </p:txBody>
      </p:sp>
      <p:pic>
        <p:nvPicPr>
          <p:cNvPr id="368" name="Shape 368"/>
          <p:cNvPicPr preferRelativeResize="0"/>
          <p:nvPr/>
        </p:nvPicPr>
        <p:blipFill rotWithShape="1">
          <a:blip r:embed="rId3">
            <a:alphaModFix/>
          </a:blip>
          <a:srcRect/>
          <a:stretch/>
        </p:blipFill>
        <p:spPr>
          <a:xfrm>
            <a:off x="446844" y="275837"/>
            <a:ext cx="3485969" cy="667526"/>
          </a:xfrm>
          <a:prstGeom prst="rect">
            <a:avLst/>
          </a:prstGeom>
          <a:noFill/>
          <a:ln>
            <a:noFill/>
          </a:ln>
        </p:spPr>
      </p:pic>
      <p:pic>
        <p:nvPicPr>
          <p:cNvPr id="4" name="Picture 3" descr="Graphical user interface, website&#10;&#10;Description automatically generated">
            <a:extLst>
              <a:ext uri="{FF2B5EF4-FFF2-40B4-BE49-F238E27FC236}">
                <a16:creationId xmlns:a16="http://schemas.microsoft.com/office/drawing/2014/main" id="{6353D250-878D-E44E-B06F-E79F7D25BAB4}"/>
              </a:ext>
            </a:extLst>
          </p:cNvPr>
          <p:cNvPicPr>
            <a:picLocks noChangeAspect="1"/>
          </p:cNvPicPr>
          <p:nvPr/>
        </p:nvPicPr>
        <p:blipFill>
          <a:blip r:embed="rId4"/>
          <a:stretch>
            <a:fillRect/>
          </a:stretch>
        </p:blipFill>
        <p:spPr>
          <a:xfrm>
            <a:off x="4382407" y="709418"/>
            <a:ext cx="7570298" cy="5439163"/>
          </a:xfrm>
          <a:prstGeom prst="rect">
            <a:avLst/>
          </a:prstGeom>
          <a:ln w="31750">
            <a:solidFill>
              <a:schemeClr val="accent1"/>
            </a:solidFill>
          </a:ln>
        </p:spPr>
      </p:pic>
    </p:spTree>
    <p:extLst>
      <p:ext uri="{BB962C8B-B14F-4D97-AF65-F5344CB8AC3E}">
        <p14:creationId xmlns:p14="http://schemas.microsoft.com/office/powerpoint/2010/main" val="328355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Shape 382"/>
          <p:cNvPicPr preferRelativeResize="0"/>
          <p:nvPr/>
        </p:nvPicPr>
        <p:blipFill rotWithShape="1">
          <a:blip r:embed="rId3">
            <a:alphaModFix/>
          </a:blip>
          <a:srcRect/>
          <a:stretch/>
        </p:blipFill>
        <p:spPr>
          <a:xfrm>
            <a:off x="1" y="0"/>
            <a:ext cx="12192000" cy="6858000"/>
          </a:xfrm>
          <a:prstGeom prst="rect">
            <a:avLst/>
          </a:prstGeom>
          <a:solidFill>
            <a:schemeClr val="lt1"/>
          </a:solidFill>
          <a:ln>
            <a:noFill/>
          </a:ln>
        </p:spPr>
      </p:pic>
      <p:sp>
        <p:nvSpPr>
          <p:cNvPr id="383" name="Shape 383"/>
          <p:cNvSpPr/>
          <p:nvPr/>
        </p:nvSpPr>
        <p:spPr>
          <a:xfrm>
            <a:off x="0" y="6327174"/>
            <a:ext cx="3952644" cy="542841"/>
          </a:xfrm>
          <a:prstGeom prst="rect">
            <a:avLst/>
          </a:prstGeom>
          <a:solidFill>
            <a:srgbClr val="A9306F"/>
          </a:solidFill>
          <a:ln>
            <a:noFill/>
          </a:ln>
        </p:spPr>
        <p:txBody>
          <a:bodyPr spcFirstLastPara="1" wrap="square" lIns="91425" tIns="45700" rIns="91425" bIns="45700" anchor="t" anchorCtr="0">
            <a:noAutofit/>
          </a:bodyPr>
          <a:lstStyle/>
          <a:p>
            <a:pPr algn="ctr"/>
            <a:r>
              <a:rPr lang="en-US" sz="2100" dirty="0" err="1">
                <a:solidFill>
                  <a:schemeClr val="lt1"/>
                </a:solidFill>
              </a:rPr>
              <a:t>oc.lc</a:t>
            </a:r>
            <a:r>
              <a:rPr lang="en-US" sz="2100" dirty="0">
                <a:solidFill>
                  <a:schemeClr val="lt1"/>
                </a:solidFill>
              </a:rPr>
              <a:t>/rim</a:t>
            </a:r>
            <a:endParaRPr dirty="0"/>
          </a:p>
        </p:txBody>
      </p:sp>
      <p:sp>
        <p:nvSpPr>
          <p:cNvPr id="384" name="Shape 384"/>
          <p:cNvSpPr txBox="1"/>
          <p:nvPr/>
        </p:nvSpPr>
        <p:spPr>
          <a:xfrm>
            <a:off x="1045143" y="299505"/>
            <a:ext cx="10101716" cy="522737"/>
          </a:xfrm>
          <a:prstGeom prst="rect">
            <a:avLst/>
          </a:prstGeom>
          <a:noFill/>
          <a:ln>
            <a:noFill/>
          </a:ln>
        </p:spPr>
        <p:txBody>
          <a:bodyPr spcFirstLastPara="1" wrap="square" lIns="91425" tIns="45700" rIns="91425" bIns="45700" anchor="t" anchorCtr="0">
            <a:noAutofit/>
          </a:bodyPr>
          <a:lstStyle/>
          <a:p>
            <a:r>
              <a:rPr lang="en-US" sz="2000" b="1" dirty="0">
                <a:solidFill>
                  <a:schemeClr val="lt1"/>
                </a:solidFill>
              </a:rPr>
              <a:t>OCLC Research publications on Research Information Management</a:t>
            </a:r>
            <a:endParaRPr dirty="0"/>
          </a:p>
        </p:txBody>
      </p:sp>
      <p:pic>
        <p:nvPicPr>
          <p:cNvPr id="387" name="Shape 387" descr="Photos of the covers of the three relevant OCLC Research reports on Research Information Management. These are all available at https://oc.lc/rim "/>
          <p:cNvPicPr preferRelativeResize="0"/>
          <p:nvPr/>
        </p:nvPicPr>
        <p:blipFill rotWithShape="1">
          <a:blip r:embed="rId4">
            <a:alphaModFix/>
          </a:blip>
          <a:srcRect/>
          <a:stretch/>
        </p:blipFill>
        <p:spPr>
          <a:xfrm>
            <a:off x="676849" y="1118652"/>
            <a:ext cx="3437769" cy="4361291"/>
          </a:xfrm>
          <a:prstGeom prst="rect">
            <a:avLst/>
          </a:prstGeom>
          <a:noFill/>
          <a:ln w="31750" cap="flat" cmpd="sng">
            <a:solidFill>
              <a:schemeClr val="lt1"/>
            </a:solidFill>
            <a:prstDash val="solid"/>
            <a:round/>
            <a:headEnd type="none" w="sm" len="sm"/>
            <a:tailEnd type="none" w="sm" len="sm"/>
          </a:ln>
        </p:spPr>
      </p:pic>
      <p:pic>
        <p:nvPicPr>
          <p:cNvPr id="388" name="Shape 38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95800" y="1138696"/>
            <a:ext cx="3488143" cy="4358554"/>
          </a:xfrm>
          <a:prstGeom prst="rect">
            <a:avLst/>
          </a:prstGeom>
          <a:noFill/>
          <a:ln w="31750" cap="flat" cmpd="sng">
            <a:solidFill>
              <a:schemeClr val="lt1"/>
            </a:solidFill>
            <a:prstDash val="solid"/>
            <a:round/>
            <a:headEnd type="none" w="sm" len="sm"/>
            <a:tailEnd type="none" w="sm" len="sm"/>
          </a:ln>
        </p:spPr>
      </p:pic>
      <p:pic>
        <p:nvPicPr>
          <p:cNvPr id="2" name="Picture 1">
            <a:extLst>
              <a:ext uri="{FF2B5EF4-FFF2-40B4-BE49-F238E27FC236}">
                <a16:creationId xmlns:a16="http://schemas.microsoft.com/office/drawing/2014/main" id="{6CD5D29A-9F63-D841-A5F3-531F8CF261A6}"/>
              </a:ext>
            </a:extLst>
          </p:cNvPr>
          <p:cNvPicPr>
            <a:picLocks noChangeAspect="1"/>
          </p:cNvPicPr>
          <p:nvPr/>
        </p:nvPicPr>
        <p:blipFill>
          <a:blip r:embed="rId6"/>
          <a:stretch>
            <a:fillRect/>
          </a:stretch>
        </p:blipFill>
        <p:spPr>
          <a:xfrm>
            <a:off x="8362947" y="1118652"/>
            <a:ext cx="3437769" cy="4395525"/>
          </a:xfrm>
          <a:prstGeom prst="rect">
            <a:avLst/>
          </a:prstGeom>
          <a:ln w="28575">
            <a:solidFill>
              <a:schemeClr val="bg1"/>
            </a:solidFill>
          </a:ln>
        </p:spPr>
      </p:pic>
      <p:sp>
        <p:nvSpPr>
          <p:cNvPr id="4" name="Slide Number Placeholder 3">
            <a:extLst>
              <a:ext uri="{FF2B5EF4-FFF2-40B4-BE49-F238E27FC236}">
                <a16:creationId xmlns:a16="http://schemas.microsoft.com/office/drawing/2014/main" id="{58E7565C-9EC6-514F-B077-C2F8CDBFE0ED}"/>
              </a:ext>
            </a:extLst>
          </p:cNvPr>
          <p:cNvSpPr>
            <a:spLocks noGrp="1"/>
          </p:cNvSpPr>
          <p:nvPr>
            <p:ph type="sldNum" idx="12"/>
          </p:nvPr>
        </p:nvSpPr>
        <p:spPr/>
        <p:txBody>
          <a:bodyPr/>
          <a:lstStyle/>
          <a:p>
            <a:fld id="{00000000-1234-1234-1234-123412341234}" type="slidenum">
              <a:rPr lang="en-US" smtClean="0"/>
              <a:pPr/>
              <a:t>4</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67EABB-A3AD-4760-8900-BF5C97ACBEAB}"/>
              </a:ext>
            </a:extLst>
          </p:cNvPr>
          <p:cNvSpPr>
            <a:spLocks noGrp="1"/>
          </p:cNvSpPr>
          <p:nvPr>
            <p:ph type="title"/>
          </p:nvPr>
        </p:nvSpPr>
        <p:spPr>
          <a:xfrm>
            <a:off x="525966" y="136201"/>
            <a:ext cx="10515600" cy="1325563"/>
          </a:xfrm>
        </p:spPr>
        <p:txBody>
          <a:bodyPr>
            <a:normAutofit/>
          </a:bodyPr>
          <a:lstStyle/>
          <a:p>
            <a:r>
              <a:rPr lang="en-US" sz="3600" b="1" dirty="0">
                <a:solidFill>
                  <a:schemeClr val="accent1"/>
                </a:solidFill>
              </a:rPr>
              <a:t>Research Information Management in the United States</a:t>
            </a:r>
          </a:p>
        </p:txBody>
      </p:sp>
      <p:graphicFrame>
        <p:nvGraphicFramePr>
          <p:cNvPr id="4" name="Content Placeholder 4" descr="Photos of the authors of the report: Rebecca Bryant, Annette, Dortmund, and Brian Lavoie">
            <a:extLst>
              <a:ext uri="{FF2B5EF4-FFF2-40B4-BE49-F238E27FC236}">
                <a16:creationId xmlns:a16="http://schemas.microsoft.com/office/drawing/2014/main" id="{E9AA8161-70DB-4E4B-AAC4-25DEA22C7B05}"/>
              </a:ext>
            </a:extLst>
          </p:cNvPr>
          <p:cNvGraphicFramePr>
            <a:graphicFrameLocks/>
          </p:cNvGraphicFramePr>
          <p:nvPr/>
        </p:nvGraphicFramePr>
        <p:xfrm>
          <a:off x="5850982" y="2184231"/>
          <a:ext cx="5847468" cy="4214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8CB63D44-29E0-2643-B3B2-99AF3163BC94}"/>
              </a:ext>
            </a:extLst>
          </p:cNvPr>
          <p:cNvSpPr txBox="1"/>
          <p:nvPr/>
        </p:nvSpPr>
        <p:spPr>
          <a:xfrm>
            <a:off x="506250" y="5382814"/>
            <a:ext cx="6583373"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200" b="0" i="1" u="sng" strike="noStrike" kern="0" cap="none" spc="0" normalizeH="0" baseline="0" noProof="0" dirty="0">
                <a:ln>
                  <a:noFill/>
                </a:ln>
                <a:solidFill>
                  <a:srgbClr val="000000"/>
                </a:solidFill>
                <a:effectLst/>
                <a:uLnTx/>
                <a:uFillTx/>
                <a:latin typeface="Arial"/>
                <a:cs typeface="Arial"/>
                <a:sym typeface="Arial"/>
                <a:hlinkClick r:id="rId8"/>
              </a:rPr>
              <a:t>oc.lc/us-rim-project</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descr="Map&#10;&#10;Description automatically generated">
            <a:extLst>
              <a:ext uri="{FF2B5EF4-FFF2-40B4-BE49-F238E27FC236}">
                <a16:creationId xmlns:a16="http://schemas.microsoft.com/office/drawing/2014/main" id="{AD1C6ED5-D513-DA41-BE3E-49D33E6ECE43}"/>
              </a:ext>
            </a:extLst>
          </p:cNvPr>
          <p:cNvPicPr>
            <a:picLocks noChangeAspect="1"/>
          </p:cNvPicPr>
          <p:nvPr/>
        </p:nvPicPr>
        <p:blipFill>
          <a:blip r:embed="rId9"/>
          <a:stretch>
            <a:fillRect/>
          </a:stretch>
        </p:blipFill>
        <p:spPr>
          <a:xfrm>
            <a:off x="518950" y="1540936"/>
            <a:ext cx="5577050" cy="3776128"/>
          </a:xfrm>
          <a:prstGeom prst="rect">
            <a:avLst/>
          </a:prstGeom>
        </p:spPr>
      </p:pic>
      <p:sp>
        <p:nvSpPr>
          <p:cNvPr id="10" name="TextBox 9">
            <a:extLst>
              <a:ext uri="{FF2B5EF4-FFF2-40B4-BE49-F238E27FC236}">
                <a16:creationId xmlns:a16="http://schemas.microsoft.com/office/drawing/2014/main" id="{E103208F-B23E-6B4C-941C-32C216B6DBE7}"/>
              </a:ext>
            </a:extLst>
          </p:cNvPr>
          <p:cNvSpPr txBox="1"/>
          <p:nvPr/>
        </p:nvSpPr>
        <p:spPr>
          <a:xfrm>
            <a:off x="6755416" y="1540936"/>
            <a:ext cx="40386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solidFill>
                <a:effectLst/>
                <a:uLnTx/>
                <a:uFillTx/>
                <a:latin typeface="Arial"/>
                <a:cs typeface="Arial"/>
                <a:sym typeface="Arial"/>
              </a:rPr>
              <a:t>Project Team</a:t>
            </a:r>
          </a:p>
        </p:txBody>
      </p:sp>
    </p:spTree>
    <p:extLst>
      <p:ext uri="{BB962C8B-B14F-4D97-AF65-F5344CB8AC3E}">
        <p14:creationId xmlns:p14="http://schemas.microsoft.com/office/powerpoint/2010/main" val="2141009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56DFF633-FAE9-1C40-AA88-77D77209F1D0}"/>
              </a:ext>
            </a:extLst>
          </p:cNvPr>
          <p:cNvPicPr>
            <a:picLocks noChangeAspect="1"/>
          </p:cNvPicPr>
          <p:nvPr/>
        </p:nvPicPr>
        <p:blipFill>
          <a:blip r:embed="rId3"/>
          <a:stretch>
            <a:fillRect/>
          </a:stretch>
        </p:blipFill>
        <p:spPr>
          <a:xfrm>
            <a:off x="-1143000" y="-457200"/>
            <a:ext cx="14263850" cy="9657816"/>
          </a:xfrm>
          <a:prstGeom prst="rect">
            <a:avLst/>
          </a:prstGeom>
        </p:spPr>
      </p:pic>
      <p:sp>
        <p:nvSpPr>
          <p:cNvPr id="2" name="Title 1">
            <a:extLst>
              <a:ext uri="{FF2B5EF4-FFF2-40B4-BE49-F238E27FC236}">
                <a16:creationId xmlns:a16="http://schemas.microsoft.com/office/drawing/2014/main" id="{654D803B-5DAE-479A-AAD2-949E500A40AD}"/>
              </a:ext>
            </a:extLst>
          </p:cNvPr>
          <p:cNvSpPr>
            <a:spLocks noGrp="1"/>
          </p:cNvSpPr>
          <p:nvPr>
            <p:ph type="title"/>
          </p:nvPr>
        </p:nvSpPr>
        <p:spPr>
          <a:xfrm>
            <a:off x="575732" y="365127"/>
            <a:ext cx="3907057" cy="694418"/>
          </a:xfrm>
          <a:solidFill>
            <a:schemeClr val="bg1"/>
          </a:solidFill>
        </p:spPr>
        <p:txBody>
          <a:bodyPr>
            <a:noAutofit/>
          </a:bodyPr>
          <a:lstStyle/>
          <a:p>
            <a:r>
              <a:rPr lang="en-US" sz="4000" b="1" dirty="0">
                <a:solidFill>
                  <a:schemeClr val="accent1"/>
                </a:solidFill>
              </a:rPr>
              <a:t>Project goals</a:t>
            </a:r>
          </a:p>
        </p:txBody>
      </p:sp>
      <p:sp>
        <p:nvSpPr>
          <p:cNvPr id="3" name="Content Placeholder 2">
            <a:extLst>
              <a:ext uri="{FF2B5EF4-FFF2-40B4-BE49-F238E27FC236}">
                <a16:creationId xmlns:a16="http://schemas.microsoft.com/office/drawing/2014/main" id="{7E5D1BFE-AE76-46B7-8ACF-DCF82DE31501}"/>
              </a:ext>
            </a:extLst>
          </p:cNvPr>
          <p:cNvSpPr>
            <a:spLocks noGrp="1"/>
          </p:cNvSpPr>
          <p:nvPr>
            <p:ph idx="1"/>
          </p:nvPr>
        </p:nvSpPr>
        <p:spPr>
          <a:xfrm>
            <a:off x="575732" y="1371600"/>
            <a:ext cx="10625668" cy="4495800"/>
          </a:xfrm>
          <a:solidFill>
            <a:schemeClr val="bg1"/>
          </a:solidFill>
        </p:spPr>
        <p:txBody>
          <a:bodyPr>
            <a:normAutofit/>
          </a:bodyPr>
          <a:lstStyle/>
          <a:p>
            <a:r>
              <a:rPr lang="en-US" dirty="0"/>
              <a:t>Examine &amp; document the the breadth and depth of RIM practices at case study institutions in the United States</a:t>
            </a:r>
          </a:p>
          <a:p>
            <a:r>
              <a:rPr lang="en-US" dirty="0"/>
              <a:t>Synthesize practices, documenting</a:t>
            </a:r>
          </a:p>
          <a:p>
            <a:pPr lvl="1">
              <a:buFont typeface="Courier New" panose="02070309020205020404" pitchFamily="49" charset="0"/>
              <a:buChar char="o"/>
            </a:pPr>
            <a:r>
              <a:rPr lang="en-US" sz="2000" dirty="0"/>
              <a:t>Use cases</a:t>
            </a:r>
          </a:p>
          <a:p>
            <a:pPr lvl="1">
              <a:buFont typeface="Courier New" panose="02070309020205020404" pitchFamily="49" charset="0"/>
              <a:buChar char="o"/>
            </a:pPr>
            <a:r>
              <a:rPr lang="en-US" sz="2000" dirty="0"/>
              <a:t>A RIM system framework</a:t>
            </a:r>
          </a:p>
          <a:p>
            <a:pPr lvl="1">
              <a:buFont typeface="Courier New" panose="02070309020205020404" pitchFamily="49" charset="0"/>
              <a:buChar char="o"/>
            </a:pPr>
            <a:r>
              <a:rPr lang="en-US" sz="2000" dirty="0"/>
              <a:t>Pain points </a:t>
            </a:r>
          </a:p>
          <a:p>
            <a:r>
              <a:rPr lang="en-US" dirty="0"/>
              <a:t>Offer recommendations to institutions</a:t>
            </a:r>
          </a:p>
        </p:txBody>
      </p:sp>
      <p:sp>
        <p:nvSpPr>
          <p:cNvPr id="7" name="TextBox 6">
            <a:extLst>
              <a:ext uri="{FF2B5EF4-FFF2-40B4-BE49-F238E27FC236}">
                <a16:creationId xmlns:a16="http://schemas.microsoft.com/office/drawing/2014/main" id="{4D60EA59-39A9-324C-90CE-8ED3AC25EB1B}"/>
              </a:ext>
            </a:extLst>
          </p:cNvPr>
          <p:cNvSpPr txBox="1"/>
          <p:nvPr/>
        </p:nvSpPr>
        <p:spPr>
          <a:xfrm>
            <a:off x="2804313" y="4622249"/>
            <a:ext cx="6583373"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3200" b="0" i="1" u="sng" strike="noStrike" kern="0" cap="none" spc="0" normalizeH="0" baseline="0" noProof="0" dirty="0">
                <a:ln>
                  <a:noFill/>
                </a:ln>
                <a:solidFill>
                  <a:srgbClr val="000000"/>
                </a:solidFill>
                <a:effectLst/>
                <a:uLnTx/>
                <a:uFillTx/>
                <a:latin typeface="Arial"/>
                <a:cs typeface="Arial"/>
                <a:sym typeface="Arial"/>
                <a:hlinkClick r:id="rId4"/>
              </a:rPr>
              <a:t>oc.lc/us-rim-project</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4895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descr="This object describes the scope, methodology, and outputs of the project. ">
            <a:extLst>
              <a:ext uri="{FF2B5EF4-FFF2-40B4-BE49-F238E27FC236}">
                <a16:creationId xmlns:a16="http://schemas.microsoft.com/office/drawing/2014/main" id="{2AC72D43-11AB-CD49-B0FC-DB4956640002}"/>
              </a:ext>
            </a:extLst>
          </p:cNvPr>
          <p:cNvGraphicFramePr/>
          <p:nvPr>
            <p:extLst>
              <p:ext uri="{D42A27DB-BD31-4B8C-83A1-F6EECF244321}">
                <p14:modId xmlns:p14="http://schemas.microsoft.com/office/powerpoint/2010/main" val="3365111035"/>
              </p:ext>
            </p:extLst>
          </p:nvPr>
        </p:nvGraphicFramePr>
        <p:xfrm>
          <a:off x="106228" y="152400"/>
          <a:ext cx="11979544"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8662110B-6ED5-E746-8C20-A9D47FC1FC45}"/>
              </a:ext>
            </a:extLst>
          </p:cNvPr>
          <p:cNvSpPr>
            <a:spLocks noGrp="1"/>
          </p:cNvSpPr>
          <p:nvPr>
            <p:ph type="title"/>
          </p:nvPr>
        </p:nvSpPr>
        <p:spPr/>
        <p:txBody>
          <a:bodyPr/>
          <a:lstStyle/>
          <a:p>
            <a:r>
              <a:rPr lang="en-US" b="1" dirty="0">
                <a:solidFill>
                  <a:schemeClr val="accent1"/>
                </a:solidFill>
              </a:rPr>
              <a:t>Project overview</a:t>
            </a:r>
            <a:endParaRPr lang="en-US" dirty="0"/>
          </a:p>
        </p:txBody>
      </p:sp>
      <p:sp>
        <p:nvSpPr>
          <p:cNvPr id="2" name="TextBox 1">
            <a:extLst>
              <a:ext uri="{FF2B5EF4-FFF2-40B4-BE49-F238E27FC236}">
                <a16:creationId xmlns:a16="http://schemas.microsoft.com/office/drawing/2014/main" id="{D79293FF-E3C8-E342-8A92-7EC786301A4F}"/>
              </a:ext>
            </a:extLst>
          </p:cNvPr>
          <p:cNvSpPr txBox="1"/>
          <p:nvPr/>
        </p:nvSpPr>
        <p:spPr>
          <a:xfrm>
            <a:off x="812800" y="3886200"/>
            <a:ext cx="2590800" cy="1384995"/>
          </a:xfrm>
          <a:prstGeom prst="rect">
            <a:avLst/>
          </a:prstGeom>
          <a:noFill/>
        </p:spPr>
        <p:txBody>
          <a:bodyPr wrap="square" rtlCol="0">
            <a:spAutoFit/>
          </a:bodyPr>
          <a:lstStyle/>
          <a:p>
            <a:r>
              <a:rPr lang="en-US" dirty="0">
                <a:latin typeface="+mn-lt"/>
              </a:rPr>
              <a:t>5 US research universities with a diversity of:</a:t>
            </a:r>
          </a:p>
          <a:p>
            <a:pPr marL="285750" indent="-285750">
              <a:buFont typeface="Arial" panose="020B0604020202020204" pitchFamily="34" charset="0"/>
              <a:buChar char="•"/>
            </a:pPr>
            <a:r>
              <a:rPr lang="en-US" dirty="0">
                <a:latin typeface="+mn-lt"/>
              </a:rPr>
              <a:t>RIM use cases</a:t>
            </a:r>
          </a:p>
          <a:p>
            <a:pPr marL="285750" indent="-285750">
              <a:buFont typeface="Arial" panose="020B0604020202020204" pitchFamily="34" charset="0"/>
              <a:buChar char="•"/>
            </a:pPr>
            <a:r>
              <a:rPr lang="en-US" dirty="0">
                <a:latin typeface="+mn-lt"/>
              </a:rPr>
              <a:t>Products</a:t>
            </a:r>
          </a:p>
          <a:p>
            <a:pPr marL="285750" indent="-285750">
              <a:buFont typeface="Arial" panose="020B0604020202020204" pitchFamily="34" charset="0"/>
              <a:buChar char="•"/>
            </a:pPr>
            <a:r>
              <a:rPr lang="en-US" dirty="0">
                <a:latin typeface="+mn-lt"/>
              </a:rPr>
              <a:t>Scale &amp; scope</a:t>
            </a:r>
          </a:p>
          <a:p>
            <a:pPr marL="285750" indent="-285750">
              <a:buFont typeface="Arial" panose="020B0604020202020204" pitchFamily="34" charset="0"/>
              <a:buChar char="•"/>
            </a:pPr>
            <a:r>
              <a:rPr lang="en-US" dirty="0">
                <a:latin typeface="+mn-lt"/>
              </a:rPr>
              <a:t>Stakeholders</a:t>
            </a:r>
          </a:p>
        </p:txBody>
      </p:sp>
      <p:sp>
        <p:nvSpPr>
          <p:cNvPr id="5" name="TextBox 4">
            <a:extLst>
              <a:ext uri="{FF2B5EF4-FFF2-40B4-BE49-F238E27FC236}">
                <a16:creationId xmlns:a16="http://schemas.microsoft.com/office/drawing/2014/main" id="{3B5E6B21-8B89-DC48-9FE8-4ABA78FEE4E3}"/>
              </a:ext>
            </a:extLst>
          </p:cNvPr>
          <p:cNvSpPr txBox="1"/>
          <p:nvPr/>
        </p:nvSpPr>
        <p:spPr>
          <a:xfrm>
            <a:off x="4762500" y="3886200"/>
            <a:ext cx="2667000" cy="95410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Case study approach</a:t>
            </a:r>
          </a:p>
          <a:p>
            <a:pPr marL="285750" indent="-285750">
              <a:buFont typeface="Arial" panose="020B0604020202020204" pitchFamily="34" charset="0"/>
              <a:buChar char="•"/>
            </a:pPr>
            <a:r>
              <a:rPr lang="en-US" dirty="0">
                <a:latin typeface="+mn-lt"/>
              </a:rPr>
              <a:t>Semi-structured interviews with 39 individuals at 7 institutions</a:t>
            </a:r>
          </a:p>
        </p:txBody>
      </p:sp>
      <p:sp>
        <p:nvSpPr>
          <p:cNvPr id="6" name="TextBox 5">
            <a:extLst>
              <a:ext uri="{FF2B5EF4-FFF2-40B4-BE49-F238E27FC236}">
                <a16:creationId xmlns:a16="http://schemas.microsoft.com/office/drawing/2014/main" id="{955BCECD-96FC-C349-8DA3-7EA23A3A2149}"/>
              </a:ext>
            </a:extLst>
          </p:cNvPr>
          <p:cNvSpPr txBox="1"/>
          <p:nvPr/>
        </p:nvSpPr>
        <p:spPr>
          <a:xfrm>
            <a:off x="9144000" y="3886200"/>
            <a:ext cx="2565400" cy="116955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Forthcoming OCLC Research report (expected September 2021)</a:t>
            </a:r>
          </a:p>
          <a:p>
            <a:pPr marL="285750" indent="-285750">
              <a:buFont typeface="Arial" panose="020B0604020202020204" pitchFamily="34" charset="0"/>
              <a:buChar char="•"/>
            </a:pPr>
            <a:r>
              <a:rPr lang="en-US" dirty="0">
                <a:latin typeface="+mn-lt"/>
              </a:rPr>
              <a:t>Webinars, blogs, &amp; conference presentations</a:t>
            </a:r>
          </a:p>
        </p:txBody>
      </p:sp>
    </p:spTree>
    <p:extLst>
      <p:ext uri="{BB962C8B-B14F-4D97-AF65-F5344CB8AC3E}">
        <p14:creationId xmlns:p14="http://schemas.microsoft.com/office/powerpoint/2010/main" val="270706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ular Callout 6" descr="Definition of Research Information Management: &quot;the aggregation, curation, and utilization of metadata about research activities.&quot;">
            <a:extLst>
              <a:ext uri="{FF2B5EF4-FFF2-40B4-BE49-F238E27FC236}">
                <a16:creationId xmlns:a16="http://schemas.microsoft.com/office/drawing/2014/main" id="{5C8886C9-B313-7341-A45B-AEC0076DBB25}"/>
              </a:ext>
            </a:extLst>
          </p:cNvPr>
          <p:cNvSpPr/>
          <p:nvPr/>
        </p:nvSpPr>
        <p:spPr>
          <a:xfrm>
            <a:off x="1295400" y="2057400"/>
            <a:ext cx="4267200" cy="3124200"/>
          </a:xfrm>
          <a:prstGeom prst="wedgeRectCallout">
            <a:avLst>
              <a:gd name="adj1" fmla="val -13244"/>
              <a:gd name="adj2" fmla="val 6597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rPr>
              <a:t>The transparent aggregation, curation, and utilization of quality  metadata about institutional research activities</a:t>
            </a:r>
          </a:p>
        </p:txBody>
      </p:sp>
      <p:sp>
        <p:nvSpPr>
          <p:cNvPr id="8" name="Rectangle 7">
            <a:extLst>
              <a:ext uri="{FF2B5EF4-FFF2-40B4-BE49-F238E27FC236}">
                <a16:creationId xmlns:a16="http://schemas.microsoft.com/office/drawing/2014/main" id="{CCECB9F0-51BA-B447-A66F-FF3F4ADC2D0B}"/>
              </a:ext>
            </a:extLst>
          </p:cNvPr>
          <p:cNvSpPr/>
          <p:nvPr/>
        </p:nvSpPr>
        <p:spPr>
          <a:xfrm>
            <a:off x="1295400" y="609599"/>
            <a:ext cx="4267200" cy="1295401"/>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RIM Systems support. . . </a:t>
            </a:r>
          </a:p>
        </p:txBody>
      </p:sp>
      <p:sp>
        <p:nvSpPr>
          <p:cNvPr id="5" name="Shape 383">
            <a:extLst>
              <a:ext uri="{FF2B5EF4-FFF2-40B4-BE49-F238E27FC236}">
                <a16:creationId xmlns:a16="http://schemas.microsoft.com/office/drawing/2014/main" id="{317FDE20-085C-624A-A779-BCCC68D59F8F}"/>
              </a:ext>
            </a:extLst>
          </p:cNvPr>
          <p:cNvSpPr/>
          <p:nvPr/>
        </p:nvSpPr>
        <p:spPr>
          <a:xfrm>
            <a:off x="0" y="6248401"/>
            <a:ext cx="3963277" cy="609600"/>
          </a:xfrm>
          <a:prstGeom prst="rect">
            <a:avLst/>
          </a:prstGeom>
          <a:solidFill>
            <a:srgbClr val="A9306F"/>
          </a:solidFill>
          <a:ln>
            <a:noFill/>
          </a:ln>
        </p:spPr>
        <p:txBody>
          <a:bodyPr spcFirstLastPara="1" wrap="square" lIns="91425" tIns="45700" rIns="91425" bIns="45700" anchor="t" anchorCtr="0">
            <a:noAutofit/>
          </a:bodyPr>
          <a:lstStyle/>
          <a:p>
            <a:pPr algn="ctr"/>
            <a:r>
              <a:rPr lang="en-US" sz="2100" dirty="0" err="1">
                <a:solidFill>
                  <a:schemeClr val="lt1"/>
                </a:solidFill>
              </a:rPr>
              <a:t>oc.lc</a:t>
            </a:r>
            <a:r>
              <a:rPr lang="en-US" sz="2100" dirty="0">
                <a:solidFill>
                  <a:schemeClr val="lt1"/>
                </a:solidFill>
              </a:rPr>
              <a:t>/rim</a:t>
            </a:r>
            <a:endParaRPr dirty="0"/>
          </a:p>
        </p:txBody>
      </p:sp>
      <p:sp>
        <p:nvSpPr>
          <p:cNvPr id="2" name="TextBox 1">
            <a:extLst>
              <a:ext uri="{FF2B5EF4-FFF2-40B4-BE49-F238E27FC236}">
                <a16:creationId xmlns:a16="http://schemas.microsoft.com/office/drawing/2014/main" id="{ACF0C184-0664-7A4F-B38A-6C8B3278A542}"/>
              </a:ext>
            </a:extLst>
          </p:cNvPr>
          <p:cNvSpPr txBox="1"/>
          <p:nvPr/>
        </p:nvSpPr>
        <p:spPr>
          <a:xfrm>
            <a:off x="6096000" y="609600"/>
            <a:ext cx="5257800" cy="4739759"/>
          </a:xfrm>
          <a:prstGeom prst="rect">
            <a:avLst/>
          </a:prstGeom>
          <a:noFill/>
        </p:spPr>
        <p:txBody>
          <a:bodyPr wrap="square" rtlCol="0">
            <a:spAutoFit/>
          </a:bodyPr>
          <a:lstStyle/>
          <a:p>
            <a:pPr algn="ctr"/>
            <a:r>
              <a:rPr lang="en-US" sz="2800" b="1" dirty="0"/>
              <a:t>These might be called:</a:t>
            </a:r>
          </a:p>
          <a:p>
            <a:endParaRPr lang="en-US" sz="2400" b="1" dirty="0"/>
          </a:p>
          <a:p>
            <a:pPr marL="285750" indent="-285750">
              <a:spcAft>
                <a:spcPts val="600"/>
              </a:spcAft>
              <a:buFont typeface="Arial" panose="020B0604020202020204" pitchFamily="34" charset="0"/>
              <a:buChar char="•"/>
            </a:pPr>
            <a:r>
              <a:rPr lang="en-US" sz="2200" dirty="0"/>
              <a:t>Researcher Profile System</a:t>
            </a:r>
          </a:p>
          <a:p>
            <a:pPr marL="285750" indent="-285750">
              <a:spcAft>
                <a:spcPts val="600"/>
              </a:spcAft>
              <a:buFont typeface="Arial" panose="020B0604020202020204" pitchFamily="34" charset="0"/>
              <a:buChar char="•"/>
            </a:pPr>
            <a:r>
              <a:rPr lang="en-US" sz="2200" dirty="0"/>
              <a:t>Expert Finder System</a:t>
            </a:r>
          </a:p>
          <a:p>
            <a:pPr marL="285750" indent="-285750">
              <a:spcAft>
                <a:spcPts val="600"/>
              </a:spcAft>
              <a:buFont typeface="Arial" panose="020B0604020202020204" pitchFamily="34" charset="0"/>
              <a:buChar char="•"/>
            </a:pPr>
            <a:r>
              <a:rPr lang="en-US" sz="2200" dirty="0"/>
              <a:t>Research Information System (RIS)</a:t>
            </a:r>
          </a:p>
          <a:p>
            <a:pPr marL="285750" indent="-285750">
              <a:spcAft>
                <a:spcPts val="600"/>
              </a:spcAft>
              <a:buFont typeface="Arial" panose="020B0604020202020204" pitchFamily="34" charset="0"/>
              <a:buChar char="•"/>
            </a:pPr>
            <a:r>
              <a:rPr lang="en-US" sz="2200" dirty="0"/>
              <a:t>Research Networking System (RNS)</a:t>
            </a:r>
          </a:p>
          <a:p>
            <a:pPr marL="285750" indent="-285750">
              <a:spcAft>
                <a:spcPts val="600"/>
              </a:spcAft>
              <a:buFont typeface="Arial" panose="020B0604020202020204" pitchFamily="34" charset="0"/>
              <a:buChar char="•"/>
            </a:pPr>
            <a:r>
              <a:rPr lang="en-US" sz="2200" dirty="0"/>
              <a:t>Faculty Activity Reporting (FAR) system</a:t>
            </a:r>
          </a:p>
          <a:p>
            <a:pPr marL="285750" indent="-285750">
              <a:spcAft>
                <a:spcPts val="600"/>
              </a:spcAft>
              <a:buFont typeface="Arial" panose="020B0604020202020204" pitchFamily="34" charset="0"/>
              <a:buChar char="•"/>
            </a:pPr>
            <a:r>
              <a:rPr lang="en-US" sz="2200" dirty="0"/>
              <a:t>Faculty Information System (FIS)</a:t>
            </a:r>
          </a:p>
          <a:p>
            <a:pPr marL="285750" indent="-285750">
              <a:spcAft>
                <a:spcPts val="600"/>
              </a:spcAft>
              <a:buFont typeface="Arial" panose="020B0604020202020204" pitchFamily="34" charset="0"/>
              <a:buChar char="•"/>
            </a:pPr>
            <a:r>
              <a:rPr lang="en-US" sz="2200" dirty="0"/>
              <a:t>Current Research Information System (CRIS) </a:t>
            </a:r>
            <a:r>
              <a:rPr lang="en-US" sz="2200" i="1" dirty="0"/>
              <a:t>(if used, not used in the same way as in Europe)</a:t>
            </a: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18FF50C8-16F4-524A-9C14-FAC472FCFCCF}"/>
                  </a:ext>
                </a:extLst>
              </p14:cNvPr>
              <p14:cNvContentPartPr/>
              <p14:nvPr/>
            </p14:nvContentPartPr>
            <p14:xfrm>
              <a:off x="4862291" y="-263018"/>
              <a:ext cx="360" cy="360"/>
            </p14:xfrm>
          </p:contentPart>
        </mc:Choice>
        <mc:Fallback xmlns="">
          <p:pic>
            <p:nvPicPr>
              <p:cNvPr id="19" name="Ink 18">
                <a:extLst>
                  <a:ext uri="{FF2B5EF4-FFF2-40B4-BE49-F238E27FC236}">
                    <a16:creationId xmlns:a16="http://schemas.microsoft.com/office/drawing/2014/main" id="{18FF50C8-16F4-524A-9C14-FAC472FCFCCF}"/>
                  </a:ext>
                </a:extLst>
              </p:cNvPr>
              <p:cNvPicPr/>
              <p:nvPr/>
            </p:nvPicPr>
            <p:blipFill>
              <a:blip r:embed="rId4"/>
              <a:stretch>
                <a:fillRect/>
              </a:stretch>
            </p:blipFill>
            <p:spPr>
              <a:xfrm>
                <a:off x="4853291" y="-272018"/>
                <a:ext cx="18000" cy="18000"/>
              </a:xfrm>
              <a:prstGeom prst="rect">
                <a:avLst/>
              </a:prstGeom>
            </p:spPr>
          </p:pic>
        </mc:Fallback>
      </mc:AlternateContent>
    </p:spTree>
    <p:extLst>
      <p:ext uri="{BB962C8B-B14F-4D97-AF65-F5344CB8AC3E}">
        <p14:creationId xmlns:p14="http://schemas.microsoft.com/office/powerpoint/2010/main" val="11442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2E7A11C-F06B-1D4B-AB21-CA023A51BF2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2202" y="-355491"/>
            <a:ext cx="8305800" cy="6553200"/>
          </a:xfrm>
          <a:prstGeom prst="rect">
            <a:avLst/>
          </a:prstGeom>
        </p:spPr>
      </p:pic>
      <p:pic>
        <p:nvPicPr>
          <p:cNvPr id="7" name="Picture 11" descr="A screenshot of a cell phone&#10;&#10;Description generated with high confidence">
            <a:extLst>
              <a:ext uri="{FF2B5EF4-FFF2-40B4-BE49-F238E27FC236}">
                <a16:creationId xmlns:a16="http://schemas.microsoft.com/office/drawing/2014/main" id="{557CD3A3-CC43-C144-83C7-356318A6A6C1}"/>
              </a:ext>
            </a:extLst>
          </p:cNvPr>
          <p:cNvPicPr>
            <a:picLocks noChangeAspect="1"/>
          </p:cNvPicPr>
          <p:nvPr/>
        </p:nvPicPr>
        <p:blipFill>
          <a:blip r:embed="rId5"/>
          <a:stretch>
            <a:fillRect/>
          </a:stretch>
        </p:blipFill>
        <p:spPr>
          <a:xfrm>
            <a:off x="6955155" y="3098483"/>
            <a:ext cx="2200275" cy="1714500"/>
          </a:xfrm>
          <a:prstGeom prst="rect">
            <a:avLst/>
          </a:prstGeom>
        </p:spPr>
      </p:pic>
      <p:pic>
        <p:nvPicPr>
          <p:cNvPr id="9" name="Picture 8">
            <a:extLst>
              <a:ext uri="{FF2B5EF4-FFF2-40B4-BE49-F238E27FC236}">
                <a16:creationId xmlns:a16="http://schemas.microsoft.com/office/drawing/2014/main" id="{731EE252-1F89-024F-B5F0-1066FED83A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99433" y="2921109"/>
            <a:ext cx="1564782" cy="1041291"/>
          </a:xfrm>
          <a:prstGeom prst="rect">
            <a:avLst/>
          </a:prstGeom>
        </p:spPr>
      </p:pic>
      <p:pic>
        <p:nvPicPr>
          <p:cNvPr id="10" name="Picture 9">
            <a:extLst>
              <a:ext uri="{FF2B5EF4-FFF2-40B4-BE49-F238E27FC236}">
                <a16:creationId xmlns:a16="http://schemas.microsoft.com/office/drawing/2014/main" id="{1B3C4DFA-CE8E-D140-A691-9FA8AC19299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6511" y="5759295"/>
            <a:ext cx="1759579" cy="580526"/>
          </a:xfrm>
          <a:prstGeom prst="rect">
            <a:avLst/>
          </a:prstGeom>
        </p:spPr>
      </p:pic>
      <p:pic>
        <p:nvPicPr>
          <p:cNvPr id="11" name="Picture 10">
            <a:extLst>
              <a:ext uri="{FF2B5EF4-FFF2-40B4-BE49-F238E27FC236}">
                <a16:creationId xmlns:a16="http://schemas.microsoft.com/office/drawing/2014/main" id="{1BCCC315-B221-EB45-A065-ADD3C6A2C750}"/>
              </a:ext>
            </a:extLst>
          </p:cNvPr>
          <p:cNvPicPr>
            <a:picLocks noChangeAspect="1"/>
          </p:cNvPicPr>
          <p:nvPr/>
        </p:nvPicPr>
        <p:blipFill>
          <a:blip r:embed="rId8"/>
          <a:stretch>
            <a:fillRect/>
          </a:stretch>
        </p:blipFill>
        <p:spPr>
          <a:xfrm>
            <a:off x="2874674" y="2672163"/>
            <a:ext cx="970265" cy="970265"/>
          </a:xfrm>
          <a:prstGeom prst="rect">
            <a:avLst/>
          </a:prstGeom>
        </p:spPr>
      </p:pic>
      <p:pic>
        <p:nvPicPr>
          <p:cNvPr id="2" name="Picture 1">
            <a:extLst>
              <a:ext uri="{FF2B5EF4-FFF2-40B4-BE49-F238E27FC236}">
                <a16:creationId xmlns:a16="http://schemas.microsoft.com/office/drawing/2014/main" id="{F285612A-C04B-4145-A0DE-14160EFFF9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35454" y="5019281"/>
            <a:ext cx="839952" cy="505405"/>
          </a:xfrm>
          <a:prstGeom prst="rect">
            <a:avLst/>
          </a:prstGeom>
        </p:spPr>
      </p:pic>
      <p:sp>
        <p:nvSpPr>
          <p:cNvPr id="12" name="Rectangle 11">
            <a:extLst>
              <a:ext uri="{FF2B5EF4-FFF2-40B4-BE49-F238E27FC236}">
                <a16:creationId xmlns:a16="http://schemas.microsoft.com/office/drawing/2014/main" id="{B28F92B1-00F8-9644-AF8E-29D593880882}"/>
              </a:ext>
            </a:extLst>
          </p:cNvPr>
          <p:cNvSpPr/>
          <p:nvPr/>
        </p:nvSpPr>
        <p:spPr>
          <a:xfrm>
            <a:off x="3981502" y="898089"/>
            <a:ext cx="42672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FFFFFF"/>
                </a:solidFill>
                <a:effectLst/>
                <a:uLnTx/>
                <a:uFillTx/>
                <a:latin typeface="Arial"/>
                <a:ea typeface="+mn-ea"/>
                <a:cs typeface="+mn-cs"/>
                <a:sym typeface="Arial"/>
              </a:rPr>
              <a:t>RIM </a:t>
            </a:r>
          </a:p>
        </p:txBody>
      </p:sp>
      <p:pic>
        <p:nvPicPr>
          <p:cNvPr id="16" name="Picture 15">
            <a:extLst>
              <a:ext uri="{FF2B5EF4-FFF2-40B4-BE49-F238E27FC236}">
                <a16:creationId xmlns:a16="http://schemas.microsoft.com/office/drawing/2014/main" id="{B40346E2-276E-1D44-819C-70FB7B3E1B99}"/>
              </a:ext>
            </a:extLst>
          </p:cNvPr>
          <p:cNvPicPr>
            <a:picLocks noChangeAspect="1"/>
          </p:cNvPicPr>
          <p:nvPr/>
        </p:nvPicPr>
        <p:blipFill>
          <a:blip r:embed="rId10"/>
          <a:stretch>
            <a:fillRect/>
          </a:stretch>
        </p:blipFill>
        <p:spPr>
          <a:xfrm>
            <a:off x="1453545" y="3641651"/>
            <a:ext cx="2300860" cy="569285"/>
          </a:xfrm>
          <a:prstGeom prst="rect">
            <a:avLst/>
          </a:prstGeom>
        </p:spPr>
      </p:pic>
      <p:pic>
        <p:nvPicPr>
          <p:cNvPr id="4" name="Picture 3" descr="Shape&#10;&#10;Description automatically generated with low confidence">
            <a:extLst>
              <a:ext uri="{FF2B5EF4-FFF2-40B4-BE49-F238E27FC236}">
                <a16:creationId xmlns:a16="http://schemas.microsoft.com/office/drawing/2014/main" id="{0FCFBDB3-DB5A-1340-B0C3-999BDBF5F76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04975" y="3148569"/>
            <a:ext cx="895350" cy="895350"/>
          </a:xfrm>
          <a:prstGeom prst="rect">
            <a:avLst/>
          </a:prstGeom>
        </p:spPr>
      </p:pic>
      <p:sp>
        <p:nvSpPr>
          <p:cNvPr id="5" name="TextBox 4">
            <a:extLst>
              <a:ext uri="{FF2B5EF4-FFF2-40B4-BE49-F238E27FC236}">
                <a16:creationId xmlns:a16="http://schemas.microsoft.com/office/drawing/2014/main" id="{AB4E6E73-3F11-1349-8B9F-BA5044EEE665}"/>
              </a:ext>
            </a:extLst>
          </p:cNvPr>
          <p:cNvSpPr txBox="1"/>
          <p:nvPr/>
        </p:nvSpPr>
        <p:spPr>
          <a:xfrm>
            <a:off x="4474542" y="3920511"/>
            <a:ext cx="13716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Garamond" panose="02020404030301010803" pitchFamily="18" charset="0"/>
                <a:cs typeface="Baghdad" pitchFamily="2" charset="-78"/>
                <a:sym typeface="Arial"/>
              </a:rPr>
              <a:t>Home grown</a:t>
            </a:r>
          </a:p>
        </p:txBody>
      </p:sp>
      <p:pic>
        <p:nvPicPr>
          <p:cNvPr id="1026" name="Picture 2" descr="Profiles Research Networking Software">
            <a:extLst>
              <a:ext uri="{FF2B5EF4-FFF2-40B4-BE49-F238E27FC236}">
                <a16:creationId xmlns:a16="http://schemas.microsoft.com/office/drawing/2014/main" id="{8E1608FA-46CD-CF48-BCC9-9F6EBD32941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590347" y="4698723"/>
            <a:ext cx="1917736" cy="874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60AA88-AA26-064A-86DF-53C89672858A}"/>
              </a:ext>
            </a:extLst>
          </p:cNvPr>
          <p:cNvSpPr txBox="1"/>
          <p:nvPr/>
        </p:nvSpPr>
        <p:spPr>
          <a:xfrm>
            <a:off x="6781800" y="4144723"/>
            <a:ext cx="2517633" cy="655877"/>
          </a:xfrm>
          <a:prstGeom prst="rect">
            <a:avLst/>
          </a:prstGeom>
          <a:solidFill>
            <a:schemeClr val="bg1"/>
          </a:solidFill>
        </p:spPr>
        <p:txBody>
          <a:bodyPr wrap="square" rtlCol="0">
            <a:spAutoFit/>
          </a:bodyPr>
          <a:lstStyle/>
          <a:p>
            <a:endParaRPr lang="en-US" dirty="0"/>
          </a:p>
        </p:txBody>
      </p:sp>
      <p:sp>
        <p:nvSpPr>
          <p:cNvPr id="6" name="Rounded Rectangle 5">
            <a:extLst>
              <a:ext uri="{FF2B5EF4-FFF2-40B4-BE49-F238E27FC236}">
                <a16:creationId xmlns:a16="http://schemas.microsoft.com/office/drawing/2014/main" id="{CCD24DC9-A28E-5946-BCD1-7EB9B4CD3C81}"/>
              </a:ext>
            </a:extLst>
          </p:cNvPr>
          <p:cNvSpPr/>
          <p:nvPr/>
        </p:nvSpPr>
        <p:spPr>
          <a:xfrm>
            <a:off x="415743" y="2540518"/>
            <a:ext cx="3932806" cy="18288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95D12D2A-CE76-FE4E-88B4-57E68C4F249B}"/>
              </a:ext>
            </a:extLst>
          </p:cNvPr>
          <p:cNvSpPr/>
          <p:nvPr/>
        </p:nvSpPr>
        <p:spPr>
          <a:xfrm>
            <a:off x="2015099" y="4574006"/>
            <a:ext cx="4146821" cy="2185946"/>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0493AA10-8493-2742-B2AB-DF76E1573F77}"/>
              </a:ext>
            </a:extLst>
          </p:cNvPr>
          <p:cNvSpPr/>
          <p:nvPr/>
        </p:nvSpPr>
        <p:spPr>
          <a:xfrm>
            <a:off x="6400801" y="2921109"/>
            <a:ext cx="4953000" cy="1797088"/>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4673BBE6-0585-D04A-92A4-1153E0508E80}"/>
              </a:ext>
            </a:extLst>
          </p:cNvPr>
          <p:cNvSpPr/>
          <p:nvPr/>
        </p:nvSpPr>
        <p:spPr>
          <a:xfrm>
            <a:off x="6942898" y="4934839"/>
            <a:ext cx="2980299" cy="171450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9CE23B-228D-AC4B-B221-1C95D008E1B8}"/>
              </a:ext>
            </a:extLst>
          </p:cNvPr>
          <p:cNvSpPr txBox="1"/>
          <p:nvPr/>
        </p:nvSpPr>
        <p:spPr>
          <a:xfrm>
            <a:off x="8566785" y="4100973"/>
            <a:ext cx="1874572" cy="5232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6"/>
                </a:solidFill>
                <a:latin typeface="Calibri" panose="020F0502020204030204" pitchFamily="34" charset="0"/>
                <a:cs typeface="Calibri" panose="020F0502020204030204" pitchFamily="34" charset="0"/>
              </a:rPr>
              <a:t>CRIS systems</a:t>
            </a:r>
          </a:p>
          <a:p>
            <a:pPr marL="285750" indent="-285750">
              <a:buFont typeface="Arial" panose="020B0604020202020204" pitchFamily="34" charset="0"/>
              <a:buChar char="•"/>
            </a:pPr>
            <a:r>
              <a:rPr lang="en-US" dirty="0">
                <a:solidFill>
                  <a:schemeClr val="accent6"/>
                </a:solidFill>
                <a:latin typeface="Calibri" panose="020F0502020204030204" pitchFamily="34" charset="0"/>
                <a:cs typeface="Calibri" panose="020F0502020204030204" pitchFamily="34" charset="0"/>
              </a:rPr>
              <a:t>Publishing sector</a:t>
            </a:r>
          </a:p>
        </p:txBody>
      </p:sp>
      <p:sp>
        <p:nvSpPr>
          <p:cNvPr id="13" name="TextBox 12">
            <a:extLst>
              <a:ext uri="{FF2B5EF4-FFF2-40B4-BE49-F238E27FC236}">
                <a16:creationId xmlns:a16="http://schemas.microsoft.com/office/drawing/2014/main" id="{955DEF99-A1AB-0540-8D03-B6B81AA473FF}"/>
              </a:ext>
            </a:extLst>
          </p:cNvPr>
          <p:cNvSpPr txBox="1"/>
          <p:nvPr/>
        </p:nvSpPr>
        <p:spPr>
          <a:xfrm>
            <a:off x="520287" y="2686252"/>
            <a:ext cx="2354387" cy="95410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2"/>
                </a:solidFill>
                <a:latin typeface="Calibri" panose="020F0502020204030204" pitchFamily="34" charset="0"/>
                <a:cs typeface="Calibri" panose="020F0502020204030204" pitchFamily="34" charset="0"/>
              </a:rPr>
              <a:t>Faculty Activity Reporting</a:t>
            </a:r>
          </a:p>
          <a:p>
            <a:pPr marL="285750" indent="-285750">
              <a:buFont typeface="Arial" panose="020B0604020202020204" pitchFamily="34" charset="0"/>
              <a:buChar char="•"/>
            </a:pPr>
            <a:r>
              <a:rPr lang="en-US" dirty="0">
                <a:solidFill>
                  <a:schemeClr val="bg2"/>
                </a:solidFill>
                <a:latin typeface="Calibri" panose="020F0502020204030204" pitchFamily="34" charset="0"/>
                <a:cs typeface="Calibri" panose="020F0502020204030204" pitchFamily="34" charset="0"/>
              </a:rPr>
              <a:t>HR/Academic Affairs sectors to support workflows</a:t>
            </a:r>
          </a:p>
        </p:txBody>
      </p:sp>
      <p:sp>
        <p:nvSpPr>
          <p:cNvPr id="21" name="TextBox 20">
            <a:extLst>
              <a:ext uri="{FF2B5EF4-FFF2-40B4-BE49-F238E27FC236}">
                <a16:creationId xmlns:a16="http://schemas.microsoft.com/office/drawing/2014/main" id="{B20CAE64-1A83-0541-913D-2C6A0F67283B}"/>
              </a:ext>
            </a:extLst>
          </p:cNvPr>
          <p:cNvSpPr txBox="1"/>
          <p:nvPr/>
        </p:nvSpPr>
        <p:spPr>
          <a:xfrm>
            <a:off x="3902546" y="5805845"/>
            <a:ext cx="2174765" cy="95410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5"/>
                </a:solidFill>
                <a:latin typeface="Calibri" panose="020F0502020204030204" pitchFamily="34" charset="0"/>
                <a:cs typeface="Calibri" panose="020F0502020204030204" pitchFamily="34" charset="0"/>
              </a:rPr>
              <a:t>Open source, seeded by NIH to catalyze team science</a:t>
            </a:r>
          </a:p>
          <a:p>
            <a:pPr marL="285750" indent="-285750">
              <a:buFont typeface="Arial" panose="020B0604020202020204" pitchFamily="34" charset="0"/>
              <a:buChar char="•"/>
            </a:pPr>
            <a:r>
              <a:rPr lang="en-US" dirty="0">
                <a:solidFill>
                  <a:schemeClr val="accent5"/>
                </a:solidFill>
                <a:latin typeface="Calibri" panose="020F0502020204030204" pitchFamily="34" charset="0"/>
                <a:cs typeface="Calibri" panose="020F0502020204030204" pitchFamily="34" charset="0"/>
              </a:rPr>
              <a:t>Public portals</a:t>
            </a:r>
          </a:p>
        </p:txBody>
      </p:sp>
      <p:sp>
        <p:nvSpPr>
          <p:cNvPr id="22" name="TextBox 21">
            <a:extLst>
              <a:ext uri="{FF2B5EF4-FFF2-40B4-BE49-F238E27FC236}">
                <a16:creationId xmlns:a16="http://schemas.microsoft.com/office/drawing/2014/main" id="{202A8D7D-0E2A-3148-90C7-1BF208B0AC12}"/>
              </a:ext>
            </a:extLst>
          </p:cNvPr>
          <p:cNvSpPr txBox="1"/>
          <p:nvPr/>
        </p:nvSpPr>
        <p:spPr>
          <a:xfrm>
            <a:off x="7047436" y="5472136"/>
            <a:ext cx="2375065" cy="95410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4"/>
                </a:solidFill>
                <a:latin typeface="Calibri" panose="020F0502020204030204" pitchFamily="34" charset="0"/>
                <a:cs typeface="Calibri" panose="020F0502020204030204" pitchFamily="34" charset="0"/>
              </a:rPr>
              <a:t>New entrant, with institutional repository at the core</a:t>
            </a:r>
          </a:p>
          <a:p>
            <a:pPr marL="285750" indent="-285750">
              <a:buFont typeface="Arial" panose="020B0604020202020204" pitchFamily="34" charset="0"/>
              <a:buChar char="•"/>
            </a:pPr>
            <a:r>
              <a:rPr lang="en-US" dirty="0">
                <a:solidFill>
                  <a:schemeClr val="accent4"/>
                </a:solidFill>
                <a:latin typeface="Calibri" panose="020F0502020204030204" pitchFamily="34" charset="0"/>
                <a:cs typeface="Calibri" panose="020F0502020204030204" pitchFamily="34" charset="0"/>
              </a:rPr>
              <a:t>Library sector</a:t>
            </a:r>
          </a:p>
        </p:txBody>
      </p:sp>
    </p:spTree>
    <p:extLst>
      <p:ext uri="{BB962C8B-B14F-4D97-AF65-F5344CB8AC3E}">
        <p14:creationId xmlns:p14="http://schemas.microsoft.com/office/powerpoint/2010/main" val="184699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7" grpId="0" animBg="1"/>
      <p:bldP spid="18" grpId="0" animBg="1"/>
      <p:bldP spid="8" grpId="0"/>
      <p:bldP spid="13" grpId="0"/>
      <p:bldP spid="21" grpId="0"/>
      <p:bldP spid="22" grpId="0"/>
    </p:bldLst>
  </p:timing>
</p:sld>
</file>

<file path=ppt/theme/theme1.xml><?xml version="1.0" encoding="utf-8"?>
<a:theme xmlns:a="http://schemas.openxmlformats.org/drawingml/2006/main" name="1_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3433</TotalTime>
  <Words>2109</Words>
  <Application>Microsoft Office PowerPoint</Application>
  <PresentationFormat>Widescreen</PresentationFormat>
  <Paragraphs>394</Paragraphs>
  <Slides>28</Slides>
  <Notes>25</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28</vt:i4>
      </vt:variant>
    </vt:vector>
  </HeadingPairs>
  <TitlesOfParts>
    <vt:vector size="41" baseType="lpstr">
      <vt:lpstr>Arial</vt:lpstr>
      <vt:lpstr>Calibri</vt:lpstr>
      <vt:lpstr>Calibri Light</vt:lpstr>
      <vt:lpstr>Courier New</vt:lpstr>
      <vt:lpstr>Garamond</vt:lpstr>
      <vt:lpstr>1_Nonconfidential</vt:lpstr>
      <vt:lpstr>Nonconfidential</vt:lpstr>
      <vt:lpstr>2_Nonconfidential</vt:lpstr>
      <vt:lpstr>3_Nonconfidential</vt:lpstr>
      <vt:lpstr>4_Nonconfidential</vt:lpstr>
      <vt:lpstr>Office Theme</vt:lpstr>
      <vt:lpstr>6_Nonconfidential</vt:lpstr>
      <vt:lpstr>7_Nonconfidential</vt:lpstr>
      <vt:lpstr>PowerPoint Presentation</vt:lpstr>
      <vt:lpstr>PowerPoint Presentation</vt:lpstr>
      <vt:lpstr>PowerPoint Presentation</vt:lpstr>
      <vt:lpstr>PowerPoint Presentation</vt:lpstr>
      <vt:lpstr>Research Information Management in the United States</vt:lpstr>
      <vt:lpstr>Project goals</vt:lpstr>
      <vt:lpstr>Project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Studies of US Research Information Management</dc:title>
  <dc:subject>Research Information Management</dc:subject>
  <dc:creator>Bryant,Rebecca</dc:creator>
  <cp:keywords>research information management</cp:keywords>
  <dc:description>Presented at the International| VIVO Conference 2021, this session previews the findings from a forthcoming OCLC Research report on Research Information Management Practices in the United States (http://oc.lc/us-rim-project), scheduled for early fall 2021.</dc:description>
  <cp:lastModifiedBy>McNicol,Jeanette</cp:lastModifiedBy>
  <cp:revision>499</cp:revision>
  <dcterms:created xsi:type="dcterms:W3CDTF">2021-02-10T00:51:27Z</dcterms:created>
  <dcterms:modified xsi:type="dcterms:W3CDTF">2021-06-24T04:41:13Z</dcterms:modified>
</cp:coreProperties>
</file>