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6917"/>
  </p:normalViewPr>
  <p:slideViewPr>
    <p:cSldViewPr snapToGrid="0">
      <p:cViewPr varScale="1">
        <p:scale>
          <a:sx n="87" d="100"/>
          <a:sy n="87" d="100"/>
        </p:scale>
        <p:origin x="133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6874926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86874926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86874926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86874926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86874926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86874926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86874926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86874926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a48b35c8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a48b35c8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abae02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abae02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687492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687492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687492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687492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6874926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86874926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86874926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86874926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48b35c8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48b35c8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86874926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86874926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6874926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86874926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Pedagogy Certificate Program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Brandeis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 Presentations: Celebrate Success!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060000" cy="20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99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33"/>
              <a:t>“The interactive nature of the sessions were great!”</a:t>
            </a:r>
            <a:endParaRPr sz="2433"/>
          </a:p>
          <a:p>
            <a:pPr marL="457200" lvl="0" indent="-3599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33"/>
              <a:t>“I liked sharing class ideas and practical uses.”</a:t>
            </a:r>
            <a:endParaRPr sz="2433"/>
          </a:p>
          <a:p>
            <a:pPr marL="457200" lvl="0" indent="-3599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33"/>
              <a:t>“Thank you so much for allowing me to be a part of this wonderful opportunity.” </a:t>
            </a:r>
            <a:endParaRPr sz="2433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2" descr="Digital Pedagogy program participant presen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826" y="1803950"/>
            <a:ext cx="2772171" cy="2079129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2" descr="Invitation to the Digital Pedagogy workshop series capsto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1876"/>
            <a:ext cx="3922377" cy="1461326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Academic Community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Reached departments across campus--eleven different departments have had graduate students participate.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expanding the pedagogical skills of graduate students, the program has had a positive impact on the experiences over 300 undergraduates who were in classes taught or TA-ed by these graduate students.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 during the abrupt shift to online learning during Spring 2020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program has been so successful that it’s now permanently funded by the Graduate School of Arts and Sciences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Participants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3985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have found useful tools and new ways of looking </a:t>
            </a:r>
            <a:br>
              <a:rPr lang="en"/>
            </a:br>
            <a:r>
              <a:rPr lang="en"/>
              <a:t>at teaching.”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“...ways in which the tools and tools like them can be used; thinking about methodology and finding tools to suit your needs rather than vice versa.”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"Thanks to my experiences in the Digital Pedagogy workshop, I'm serving on an {name of online teaching committee at the college where he’s now teaching}. It's been an interesting experience so far!"</a:t>
            </a:r>
            <a:endParaRPr/>
          </a:p>
        </p:txBody>
      </p:sp>
      <p:pic>
        <p:nvPicPr>
          <p:cNvPr id="171" name="Google Shape;171;p24" descr="Digital Pedagogy program participant presen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370" y="60679"/>
            <a:ext cx="3083855" cy="2312899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Starting a Similar Program at Your Own School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Collaborate with campus partners.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 a diversity of scholarship and departments.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through logistics.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learning goals, not the technology.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engaging workshop sessions.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Relate workshops to the methods of teaching graduate students are already doing.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in room for experimentation.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flexibility.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Celebrate accomplishments.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83" name="Google Shape;183;p26" descr="Example certificate from Digital Pedagogy pro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600" y="139775"/>
            <a:ext cx="3650625" cy="48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pic>
        <p:nvPicPr>
          <p:cNvPr id="96" name="Google Shape;96;p14" descr="Bofang L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975"/>
            <a:ext cx="1364175" cy="1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729175" y="1229975"/>
            <a:ext cx="25824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Bofang</a:t>
            </a:r>
            <a:r>
              <a:rPr lang="en" dirty="0"/>
              <a:t> Li, Faculty Adviser, University Writing Center and Senior Lecturer</a:t>
            </a:r>
            <a:endParaRPr dirty="0"/>
          </a:p>
        </p:txBody>
      </p:sp>
      <p:pic>
        <p:nvPicPr>
          <p:cNvPr id="97" name="Google Shape;97;p14" descr="Lisa Rourk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04797"/>
            <a:ext cx="1364175" cy="1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778125" y="3195688"/>
            <a:ext cx="25824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Lisa Rourke, Director, First-Year Writing</a:t>
            </a:r>
            <a:endParaRPr dirty="0"/>
          </a:p>
        </p:txBody>
      </p:sp>
      <p:pic>
        <p:nvPicPr>
          <p:cNvPr id="94" name="Google Shape;94;p14" descr="Esther Brandon"/>
          <p:cNvPicPr preferRelativeResize="0"/>
          <p:nvPr/>
        </p:nvPicPr>
        <p:blipFill rotWithShape="1">
          <a:blip r:embed="rId5">
            <a:alphaModFix/>
          </a:blip>
          <a:srcRect t="8078" b="15921"/>
          <a:stretch/>
        </p:blipFill>
        <p:spPr>
          <a:xfrm>
            <a:off x="4832400" y="1220912"/>
            <a:ext cx="1364173" cy="13823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6249900" y="1229975"/>
            <a:ext cx="25824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Esther Brandon, Digital Literacy Specialist</a:t>
            </a:r>
            <a:endParaRPr/>
          </a:p>
        </p:txBody>
      </p:sp>
      <p:pic>
        <p:nvPicPr>
          <p:cNvPr id="95" name="Google Shape;95;p14" descr="Laura Hibbl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399" y="3204800"/>
            <a:ext cx="1364175" cy="1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6249900" y="3204800"/>
            <a:ext cx="25824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Laura </a:t>
            </a:r>
            <a:r>
              <a:rPr lang="en" dirty="0" err="1"/>
              <a:t>Hibbler</a:t>
            </a:r>
            <a:r>
              <a:rPr lang="en" dirty="0"/>
              <a:t>, Associate University Librarian for Research and Instruction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Brandeis and the Teaching Innovation Grant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5425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Brandeis University:</a:t>
            </a:r>
            <a:endParaRPr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R1 located in Waltham, MA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17 doctoral programs; more than 50 master’s and non-degree programs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Student population: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5800 total (3600 undergraduates; 2200 graduates)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42% of graduate students are from an international background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Provost’s Teaching Innovation Grant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Annual grants to promote excellence and innovation in teaching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grant allowed us the opportunity to work across disciplines and departments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We applied!</a:t>
            </a:r>
            <a:endParaRPr/>
          </a:p>
        </p:txBody>
      </p:sp>
      <p:pic>
        <p:nvPicPr>
          <p:cNvPr id="106" name="Google Shape;106;p15" descr="Entrance to Brandeis University, with a stone sign, flowers, and science complex in the backgroun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202" y="1229877"/>
            <a:ext cx="2963425" cy="19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Impetus for the Digital Pedagogy Certificate Program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023800" cy="2972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State of the academic job market for humanities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In 2015-16, 1000 History PhDs awarded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Under 600 tenure-track jobs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Digital Humanities one of the few growing fields; call for digital skills more and more common in job ads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Benefits of inter and cross disciplinary research and teaching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Need for professionalization beyond the academy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Existence of the “digital skills gap” in the workforce in general</a:t>
            </a:r>
            <a:endParaRPr dirty="0"/>
          </a:p>
        </p:txBody>
      </p:sp>
      <p:pic>
        <p:nvPicPr>
          <p:cNvPr id="113" name="Google Shape;113;p16" descr="Chat showing the number job postings with humanities disciplinary Associations, 2000-2016, with a downward tren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351" y="1146340"/>
            <a:ext cx="4039649" cy="267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004825" y="3598925"/>
            <a:ext cx="208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Inside Higher Ed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Team for Success 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partners at Brandeis collaborated on this project: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Brandeis University Writing Program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Graduate School of Arts &amp; Sciences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Library colleagues, including our Data Analysis Specialist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Instructional Designers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Campus partners are an essential part of success of a program like this. They play key roles in: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Workshop promotion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 information about the workshop series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Identify potential attendees who have expressed interest in expanding their teaching skills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Development of workshop content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Identified topics that are of most interest to our students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Recruitment and Selecting a Cohort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received 27 applications each year.</a:t>
            </a:r>
            <a:endParaRPr sz="4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Our participants included students from the following departments:</a:t>
            </a:r>
            <a:endParaRPr sz="48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Ancient Greek and Roman Studies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Anthropology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Biology 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English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History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Math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Near Eastern and Judaic Studies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Psychology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Politics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Russian </a:t>
            </a:r>
            <a:endParaRPr sz="4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Sociology</a:t>
            </a:r>
            <a:endParaRPr sz="4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18" descr="Digital Pedagogy Certificate program promotional fl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326" y="67100"/>
            <a:ext cx="2532126" cy="29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5331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 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498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Tool 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Google Form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Application questions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Range of departments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Year of study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Familiarity with digital tools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Synergy with skills desired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Impact of the program on the student’s work </a:t>
            </a:r>
            <a:endParaRPr dirty="0"/>
          </a:p>
        </p:txBody>
      </p:sp>
      <p:pic>
        <p:nvPicPr>
          <p:cNvPr id="135" name="Google Shape;135;p19" descr="Digital Pedagogy Google form with fields asking for department, years of study; what digital skils are you already familiar with: what digital skills do you wish to master; and Why do you want to take this course? In particular, focus on ways you imagine this course will aid your research, teahcing, and professionalization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100" y="-19570"/>
            <a:ext cx="3333899" cy="3898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311700" y="928675"/>
            <a:ext cx="6067066" cy="3797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434343"/>
                </a:solidFill>
              </a:rPr>
              <a:t>Program</a:t>
            </a:r>
            <a:r>
              <a:rPr lang="en" sz="1400" dirty="0">
                <a:solidFill>
                  <a:srgbClr val="434343"/>
                </a:solidFill>
              </a:rPr>
              <a:t> </a:t>
            </a:r>
            <a:endParaRPr sz="1400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US" sz="1700" dirty="0">
                <a:solidFill>
                  <a:srgbClr val="434343"/>
                </a:solidFill>
              </a:rPr>
              <a:t>Six 90 </a:t>
            </a:r>
            <a:r>
              <a:rPr lang="en-US" sz="1700">
                <a:solidFill>
                  <a:srgbClr val="434343"/>
                </a:solidFill>
              </a:rPr>
              <a:t>minute workshops</a:t>
            </a:r>
            <a:endParaRPr sz="1700" dirty="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○"/>
            </a:pPr>
            <a:r>
              <a:rPr lang="en" sz="1700" dirty="0">
                <a:solidFill>
                  <a:srgbClr val="434343"/>
                </a:solidFill>
              </a:rPr>
              <a:t>instruction + group work </a:t>
            </a:r>
            <a:endParaRPr sz="1700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 dirty="0">
                <a:solidFill>
                  <a:srgbClr val="434343"/>
                </a:solidFill>
              </a:rPr>
              <a:t>Choose 5/6 </a:t>
            </a:r>
            <a:r>
              <a:rPr lang="en-US" sz="1700" dirty="0">
                <a:solidFill>
                  <a:srgbClr val="434343"/>
                </a:solidFill>
              </a:rPr>
              <a:t>workshops</a:t>
            </a:r>
            <a:endParaRPr sz="17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434343"/>
                </a:solidFill>
              </a:rPr>
              <a:t>Curriculum </a:t>
            </a:r>
            <a:endParaRPr sz="1700" b="1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 dirty="0">
                <a:solidFill>
                  <a:srgbClr val="434343"/>
                </a:solidFill>
              </a:rPr>
              <a:t>Experts from around campus</a:t>
            </a:r>
            <a:endParaRPr sz="1700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 dirty="0">
                <a:solidFill>
                  <a:srgbClr val="434343"/>
                </a:solidFill>
              </a:rPr>
              <a:t>LMS Course  </a:t>
            </a:r>
            <a:endParaRPr sz="17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434343"/>
                </a:solidFill>
              </a:rPr>
              <a:t>Space </a:t>
            </a:r>
            <a:endParaRPr sz="1700" b="1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 dirty="0">
                <a:solidFill>
                  <a:srgbClr val="434343"/>
                </a:solidFill>
              </a:rPr>
              <a:t>In person: Classroom with collaborative stations and monitors </a:t>
            </a:r>
            <a:endParaRPr sz="1700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 dirty="0">
                <a:solidFill>
                  <a:srgbClr val="434343"/>
                </a:solidFill>
              </a:rPr>
              <a:t>Remote: Zoom with breakout rooms</a:t>
            </a:r>
            <a:endParaRPr sz="17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142" name="Google Shape;142;p20" descr="Homepage of teh Digital Pedagogy Google s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757" y="0"/>
            <a:ext cx="4268316" cy="257175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20"/>
          <p:cNvSpPr txBox="1"/>
          <p:nvPr/>
        </p:nvSpPr>
        <p:spPr>
          <a:xfrm>
            <a:off x="4799750" y="2652315"/>
            <a:ext cx="41757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 </a:t>
            </a:r>
            <a:endParaRPr sz="17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Google Group </a:t>
            </a:r>
            <a:endParaRPr sz="17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en" sz="17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Google Site as LMS 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the Program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Workshop Series Topics </a:t>
            </a:r>
            <a:endParaRPr sz="2200" b="1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Accessibility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Course Management Systems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Digital Tools for Research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Digital Tools for the Humanities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Digital Tools for the Sciences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Capstone Presentations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1" descr="Digital Pedagogy program participant presenting on a lesson pl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545" y="59651"/>
            <a:ext cx="3349453" cy="2512097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702</Words>
  <Application>Microsoft Office PowerPoint</Application>
  <PresentationFormat>On-screen Show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Geometric</vt:lpstr>
      <vt:lpstr>Digital Pedagogy Certificate Program</vt:lpstr>
      <vt:lpstr>Welcome!</vt:lpstr>
      <vt:lpstr>About Brandeis and the Teaching Innovation Grant </vt:lpstr>
      <vt:lpstr>Impetus for the Digital Pedagogy Certificate Program</vt:lpstr>
      <vt:lpstr>Building a Team for Success </vt:lpstr>
      <vt:lpstr>Recruitment and Selecting a Cohort</vt:lpstr>
      <vt:lpstr>Application Process </vt:lpstr>
      <vt:lpstr>Logistics</vt:lpstr>
      <vt:lpstr>Designing the Program</vt:lpstr>
      <vt:lpstr>Capstone Presentations: Celebrate Success!</vt:lpstr>
      <vt:lpstr>Impact on Academic Community</vt:lpstr>
      <vt:lpstr>Feedback from Participants</vt:lpstr>
      <vt:lpstr>Tips for Starting a Similar Program at Your Own School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Pedagogy Certificate Program</dc:title>
  <dc:creator>Proffitt,Merrilee</dc:creator>
  <cp:lastModifiedBy>Proffitt,Merrilee</cp:lastModifiedBy>
  <cp:revision>6</cp:revision>
  <dcterms:modified xsi:type="dcterms:W3CDTF">2021-03-31T14:19:33Z</dcterms:modified>
</cp:coreProperties>
</file>