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Lst>
  <p:sldSz cy="5143500" cx="9144000"/>
  <p:notesSz cx="6858000" cy="9144000"/>
  <p:embeddedFontLst>
    <p:embeddedFont>
      <p:font typeface="Poppins"/>
      <p:regular r:id="rId46"/>
      <p:bold r:id="rId47"/>
      <p:italic r:id="rId48"/>
      <p:boldItalic r:id="rId49"/>
    </p:embeddedFont>
    <p:embeddedFont>
      <p:font typeface="Poppins Medium"/>
      <p:regular r:id="rId50"/>
      <p:bold r:id="rId51"/>
      <p:italic r:id="rId52"/>
      <p:boldItalic r:id="rId5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font" Target="fonts/Poppins-regular.fntdata"/><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font" Target="fonts/Poppins-italic.fntdata"/><Relationship Id="rId47" Type="http://schemas.openxmlformats.org/officeDocument/2006/relationships/font" Target="fonts/Poppins-bold.fntdata"/><Relationship Id="rId49" Type="http://schemas.openxmlformats.org/officeDocument/2006/relationships/font" Target="fonts/Poppins-bold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font" Target="fonts/PoppinsMedium-bold.fntdata"/><Relationship Id="rId50" Type="http://schemas.openxmlformats.org/officeDocument/2006/relationships/font" Target="fonts/PoppinsMedium-regular.fntdata"/><Relationship Id="rId53" Type="http://schemas.openxmlformats.org/officeDocument/2006/relationships/font" Target="fonts/PoppinsMedium-boldItalic.fntdata"/><Relationship Id="rId52" Type="http://schemas.openxmlformats.org/officeDocument/2006/relationships/font" Target="fonts/PoppinsMedium-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ga397ff2c0f_0_24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Greta</a:t>
            </a:r>
            <a:endParaRPr/>
          </a:p>
          <a:p>
            <a:pPr indent="0" lvl="0" marL="0" rtl="0" algn="l">
              <a:lnSpc>
                <a:spcPct val="115000"/>
              </a:lnSpc>
              <a:spcBef>
                <a:spcPts val="1200"/>
              </a:spcBef>
              <a:spcAft>
                <a:spcPts val="0"/>
              </a:spcAft>
              <a:buNone/>
            </a:pPr>
            <a:r>
              <a:rPr lang="en" sz="1200">
                <a:solidFill>
                  <a:schemeClr val="dk1"/>
                </a:solidFill>
              </a:rPr>
              <a:t>Good morning! Welcome to: “Creating, Curating, and Using Cultural heritage Metadata and Resources in a linked Data Environment”</a:t>
            </a:r>
            <a:endParaRPr sz="1200">
              <a:solidFill>
                <a:schemeClr val="dk1"/>
              </a:solidFill>
            </a:endParaRPr>
          </a:p>
          <a:p>
            <a:pPr indent="0" lvl="0" marL="0" rtl="0" algn="l">
              <a:lnSpc>
                <a:spcPct val="115000"/>
              </a:lnSpc>
              <a:spcBef>
                <a:spcPts val="1200"/>
              </a:spcBef>
              <a:spcAft>
                <a:spcPts val="0"/>
              </a:spcAft>
              <a:buNone/>
            </a:pPr>
            <a:r>
              <a:rPr lang="en" sz="1200">
                <a:solidFill>
                  <a:schemeClr val="dk1"/>
                </a:solidFill>
              </a:rPr>
              <a:t>Greta Bahnemann – Metadata Librarian MDL</a:t>
            </a:r>
            <a:endParaRPr sz="12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sz="1200">
                <a:solidFill>
                  <a:schemeClr val="dk1"/>
                </a:solidFill>
              </a:rPr>
              <a:t>Jeff Mixter - Lead Software Engineer at OCLC Research</a:t>
            </a:r>
            <a:endParaRPr sz="1200">
              <a:solidFill>
                <a:schemeClr val="dk1"/>
              </a:solidFill>
            </a:endParaRPr>
          </a:p>
          <a:p>
            <a:pPr indent="0" lvl="0" marL="0" rtl="0" algn="l">
              <a:spcBef>
                <a:spcPts val="0"/>
              </a:spcBef>
              <a:spcAft>
                <a:spcPts val="0"/>
              </a:spcAft>
              <a:buNone/>
            </a:pPr>
            <a:r>
              <a:t/>
            </a:r>
            <a:endParaRPr/>
          </a:p>
        </p:txBody>
      </p:sp>
      <p:sp>
        <p:nvSpPr>
          <p:cNvPr id="66" name="Google Shape;66;ga397ff2c0f_0_2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c9a9c75aff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c9a9c75aff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Jeff</a:t>
            </a:r>
            <a:endParaRPr/>
          </a:p>
          <a:p>
            <a:pPr indent="0" lvl="0" marL="0" rtl="0" algn="l">
              <a:spcBef>
                <a:spcPts val="0"/>
              </a:spcBef>
              <a:spcAft>
                <a:spcPts val="0"/>
              </a:spcAft>
              <a:buNone/>
            </a:pPr>
            <a:r>
              <a:rPr lang="en"/>
              <a:t>The CONTENTdm Linked Data Pilot ran over the past year from September 2019 to August 2020. We are now summarizing our conclusions and producing a report of those findings for release in early 2021.</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Several OCLC staff were actively involved with the Pilot as well as five library partners who currently use CONTENTdm, OCLC’s digital asset management system.</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Building on lessons from past linked data research at OCLC, the purpose of this Pilot was to model a linked data environment from the creation of item descriptions, managing those descriptions, and assessing the impact of linked data entities on end user discovery of those materials.</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a4d69a70f3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 name="Google Shape;139;ga4d69a70f3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Jeff </a:t>
            </a:r>
            <a:endParaRPr/>
          </a:p>
          <a:p>
            <a:pPr indent="0" lvl="0" marL="0" rtl="0" algn="l">
              <a:spcBef>
                <a:spcPts val="0"/>
              </a:spcBef>
              <a:spcAft>
                <a:spcPts val="0"/>
              </a:spcAft>
              <a:buNone/>
            </a:pPr>
            <a:r>
              <a:rPr lang="en"/>
              <a:t>I want to say a little more about the overall mechanics of the project. We were intentionally starting from scratch. In the first phase, we needed to build a system to manage item descriptions as linked data entities and needed to populate that system with real data. Jeff is going to speak next about many of those details. Note that for all five of the partners, only a subset of their current CONTENTdm collections were used so that none of us were overwhelmed with millions of items.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the second phase, we now had some data to work with and could focus on how library staff could manage and improve those descriptions. OCLC research staff prototyped some tools to evaluate new methods for describing cultural heritage materials. Greta is going to talk about some of those tools a bit later.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And in the third phase, we had real data that had gone through some revision and improvement so we could look at how entity data enhances the discovery experience for end users. Elliot is going to say more about that after Greta.</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c028aa4763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c028aa4763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Jeff</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c028aa4763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c028aa4763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Jeff</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a4d69a70f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a4d69a70f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Jeff </a:t>
            </a:r>
            <a:endParaRPr/>
          </a:p>
          <a:p>
            <a:pPr indent="0" lvl="0" marL="0" rtl="0" algn="l">
              <a:spcBef>
                <a:spcPts val="0"/>
              </a:spcBef>
              <a:spcAft>
                <a:spcPts val="0"/>
              </a:spcAft>
              <a:buNone/>
            </a:pPr>
            <a:r>
              <a:rPr lang="en"/>
              <a:t>The formal work phases of the Pilot have wrapped up and we do have some initial conclusions. This will surprise no one listening to me right now, but metadata quality is important. Since we were working mostly with pre-existing text-based data in CONTENTdm, the more consistent those metadata descriptions were, the easier it was to map those descriptions to known entities. As we contemplate migrating text descriptions to linked data entities in the future, we know that automated entity reconciliation is going to be absolutely critical.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That said, some of this work is still going to be manual. Libraries will absolutely need new tools to make this process achievable and efficient. Working with metadata descriptions in bulk will be an important part of those tools.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 mentioned the automated reconciliation process. Another thing that was clear is that processing that much diverse descriptive data and matching to a diverse set of authorities and other vocabularies is computationally intensive. A robust infrastructure will be needed to handle those processes at scale.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And lastly, it is also clear that managing descriptions as entities improves metadata consistency and, coupled with new staff tools, makes it easier to maintain metadata consistency over the long term.</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And now I will turn it over to Jeff to dive a little more deeply into the infrastructure that we built over the course of the Pilot.</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a397ff2c0f_0_3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a397ff2c0f_0_3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Jeff</a:t>
            </a:r>
            <a:endParaRPr/>
          </a:p>
          <a:p>
            <a:pPr indent="0" lvl="0" marL="0" rtl="0" algn="l">
              <a:spcBef>
                <a:spcPts val="0"/>
              </a:spcBef>
              <a:spcAft>
                <a:spcPts val="0"/>
              </a:spcAft>
              <a:buNone/>
            </a:pPr>
            <a:r>
              <a:rPr lang="en"/>
              <a:t>going to give you more detail about the linked data framework that we used during the course of the pilot.</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a4d69a70f3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3" name="Google Shape;173;ga4d69a70f3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Jeff</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a6c5f23cc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a6c5f23cc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Transition to Greta</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a397ff2c0f_0_3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01" name="Google Shape;201;ga397ff2c0f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Greta </a:t>
            </a:r>
            <a:endParaRPr/>
          </a:p>
          <a:p>
            <a:pPr indent="0" lvl="0" marL="0" rtl="0" algn="l">
              <a:spcBef>
                <a:spcPts val="0"/>
              </a:spcBef>
              <a:spcAft>
                <a:spcPts val="0"/>
              </a:spcAft>
              <a:buNone/>
            </a:pPr>
            <a:r>
              <a:rPr lang="en"/>
              <a:t>4</a:t>
            </a:r>
            <a:r>
              <a:rPr lang="en"/>
              <a:t> tools developed throughout the course of the pilot project and i’m going to give you an overview of each of the tools and their  capabilities </a:t>
            </a:r>
            <a:endParaRPr/>
          </a:p>
          <a:p>
            <a:pPr indent="0" lvl="0" marL="0" rtl="0" algn="l">
              <a:lnSpc>
                <a:spcPct val="100000"/>
              </a:lnSpc>
              <a:spcBef>
                <a:spcPts val="1200"/>
              </a:spcBef>
              <a:spcAft>
                <a:spcPts val="0"/>
              </a:spcAft>
              <a:buNone/>
            </a:pPr>
            <a:r>
              <a:rPr lang="en" sz="1200">
                <a:solidFill>
                  <a:schemeClr val="dk1"/>
                </a:solidFill>
              </a:rPr>
              <a:t>1.</a:t>
            </a:r>
            <a:r>
              <a:rPr lang="en" sz="700">
                <a:solidFill>
                  <a:schemeClr val="dk1"/>
                </a:solidFill>
              </a:rPr>
              <a:t>  	</a:t>
            </a:r>
            <a:r>
              <a:rPr lang="en" sz="1200">
                <a:solidFill>
                  <a:schemeClr val="dk1"/>
                </a:solidFill>
              </a:rPr>
              <a:t>Retriever</a:t>
            </a:r>
            <a:endParaRPr sz="1200">
              <a:solidFill>
                <a:schemeClr val="dk1"/>
              </a:solidFill>
            </a:endParaRPr>
          </a:p>
          <a:p>
            <a:pPr indent="0" lvl="0" marL="0" rtl="0" algn="l">
              <a:lnSpc>
                <a:spcPct val="100000"/>
              </a:lnSpc>
              <a:spcBef>
                <a:spcPts val="1200"/>
              </a:spcBef>
              <a:spcAft>
                <a:spcPts val="0"/>
              </a:spcAft>
              <a:buClr>
                <a:schemeClr val="dk1"/>
              </a:buClr>
              <a:buSzPts val="1100"/>
              <a:buFont typeface="Arial"/>
              <a:buNone/>
            </a:pPr>
            <a:r>
              <a:rPr lang="en" sz="1200">
                <a:solidFill>
                  <a:schemeClr val="dk1"/>
                </a:solidFill>
              </a:rPr>
              <a:t>2.</a:t>
            </a:r>
            <a:r>
              <a:rPr lang="en" sz="700">
                <a:solidFill>
                  <a:schemeClr val="dk1"/>
                </a:solidFill>
              </a:rPr>
              <a:t>  	</a:t>
            </a:r>
            <a:r>
              <a:rPr lang="en" sz="1200">
                <a:solidFill>
                  <a:schemeClr val="dk1"/>
                </a:solidFill>
              </a:rPr>
              <a:t>Linked Data Pilot Explorer</a:t>
            </a:r>
            <a:endParaRPr sz="1200">
              <a:solidFill>
                <a:schemeClr val="dk1"/>
              </a:solidFill>
            </a:endParaRPr>
          </a:p>
          <a:p>
            <a:pPr indent="0" lvl="0" marL="0" rtl="0" algn="l">
              <a:lnSpc>
                <a:spcPct val="100000"/>
              </a:lnSpc>
              <a:spcBef>
                <a:spcPts val="1200"/>
              </a:spcBef>
              <a:spcAft>
                <a:spcPts val="0"/>
              </a:spcAft>
              <a:buClr>
                <a:schemeClr val="dk1"/>
              </a:buClr>
              <a:buSzPts val="1100"/>
              <a:buFont typeface="Arial"/>
              <a:buNone/>
            </a:pPr>
            <a:r>
              <a:rPr lang="en" sz="1200">
                <a:solidFill>
                  <a:schemeClr val="dk1"/>
                </a:solidFill>
              </a:rPr>
              <a:t>3.</a:t>
            </a:r>
            <a:r>
              <a:rPr lang="en" sz="700">
                <a:solidFill>
                  <a:schemeClr val="dk1"/>
                </a:solidFill>
              </a:rPr>
              <a:t>  	</a:t>
            </a:r>
            <a:r>
              <a:rPr lang="en" sz="1200">
                <a:solidFill>
                  <a:schemeClr val="dk1"/>
                </a:solidFill>
              </a:rPr>
              <a:t>Field Analyzer</a:t>
            </a:r>
            <a:endParaRPr sz="1200">
              <a:solidFill>
                <a:schemeClr val="dk1"/>
              </a:solidFill>
            </a:endParaRPr>
          </a:p>
          <a:p>
            <a:pPr indent="0" lvl="0" marL="0" rtl="0" algn="l">
              <a:lnSpc>
                <a:spcPct val="100000"/>
              </a:lnSpc>
              <a:spcBef>
                <a:spcPts val="1200"/>
              </a:spcBef>
              <a:spcAft>
                <a:spcPts val="0"/>
              </a:spcAft>
              <a:buClr>
                <a:schemeClr val="dk1"/>
              </a:buClr>
              <a:buSzPts val="1100"/>
              <a:buFont typeface="Arial"/>
              <a:buNone/>
            </a:pPr>
            <a:r>
              <a:rPr lang="en" sz="1200">
                <a:solidFill>
                  <a:schemeClr val="dk1"/>
                </a:solidFill>
              </a:rPr>
              <a:t>4.</a:t>
            </a:r>
            <a:r>
              <a:rPr lang="en" sz="700">
                <a:solidFill>
                  <a:schemeClr val="dk1"/>
                </a:solidFill>
              </a:rPr>
              <a:t>  	</a:t>
            </a:r>
            <a:r>
              <a:rPr lang="en" sz="1200">
                <a:solidFill>
                  <a:schemeClr val="dk1"/>
                </a:solidFill>
              </a:rPr>
              <a:t>Image Annotator</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a397ff2c0f_0_4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a397ff2c0f_0_4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Based on prior work with OCLC’s Project Passage </a:t>
            </a:r>
            <a:endParaRPr/>
          </a:p>
          <a:p>
            <a:pPr indent="0" lvl="0" marL="0" rtl="0" algn="l">
              <a:lnSpc>
                <a:spcPct val="115000"/>
              </a:lnSpc>
              <a:spcBef>
                <a:spcPts val="1200"/>
              </a:spcBef>
              <a:spcAft>
                <a:spcPts val="0"/>
              </a:spcAft>
              <a:buNone/>
            </a:pPr>
            <a:r>
              <a:rPr lang="en" sz="1200">
                <a:solidFill>
                  <a:schemeClr val="dk1"/>
                </a:solidFill>
              </a:rPr>
              <a:t>Based on prior work with OCLC’s Project Passage</a:t>
            </a:r>
            <a:endParaRPr sz="1200">
              <a:solidFill>
                <a:schemeClr val="dk1"/>
              </a:solidFill>
            </a:endParaRPr>
          </a:p>
          <a:p>
            <a:pPr indent="0" lvl="0" marL="0" rtl="0" algn="l">
              <a:lnSpc>
                <a:spcPct val="115000"/>
              </a:lnSpc>
              <a:spcBef>
                <a:spcPts val="1200"/>
              </a:spcBef>
              <a:spcAft>
                <a:spcPts val="0"/>
              </a:spcAft>
              <a:buNone/>
            </a:pPr>
            <a:r>
              <a:rPr lang="en" sz="1200">
                <a:solidFill>
                  <a:schemeClr val="dk1"/>
                </a:solidFill>
              </a:rPr>
              <a:t>Essentially a helper tool - utilizes a simple keyword search interface</a:t>
            </a:r>
            <a:endParaRPr sz="12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sz="1200">
                <a:solidFill>
                  <a:schemeClr val="dk1"/>
                </a:solidFill>
              </a:rPr>
              <a:t>Allows users to look up matching/existing entities in the Virtual International Authority File, Wikidata, and the Faceted Application of Subject Terminology (FAST)</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a397ff2c0f_0_3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a397ff2c0f_0_3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Greta</a:t>
            </a:r>
            <a:endParaRPr/>
          </a:p>
          <a:p>
            <a:pPr indent="0" lvl="0" marL="0" rtl="0" algn="l">
              <a:spcBef>
                <a:spcPts val="0"/>
              </a:spcBef>
              <a:spcAft>
                <a:spcPts val="0"/>
              </a:spcAft>
              <a:buNone/>
            </a:pPr>
            <a:r>
              <a:rPr lang="en" sz="1200">
                <a:solidFill>
                  <a:schemeClr val="dk1"/>
                </a:solidFill>
                <a:latin typeface="Calibri"/>
                <a:ea typeface="Calibri"/>
                <a:cs typeface="Calibri"/>
                <a:sym typeface="Calibri"/>
              </a:rPr>
              <a:t>We are here to discuss a recent project spearheaded by OCLC Research on Linked Data and CONTENTdm images and their metadata</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Today’s Agenda: </a:t>
            </a:r>
            <a:endParaRPr/>
          </a:p>
          <a:p>
            <a:pPr indent="-298450" lvl="0" marL="457200" rtl="0" algn="l">
              <a:spcBef>
                <a:spcPts val="0"/>
              </a:spcBef>
              <a:spcAft>
                <a:spcPts val="0"/>
              </a:spcAft>
              <a:buSzPts val="1100"/>
              <a:buChar char="●"/>
            </a:pPr>
            <a:r>
              <a:rPr lang="en"/>
              <a:t>Pilot Project Introduction &amp; Background Information</a:t>
            </a:r>
            <a:endParaRPr/>
          </a:p>
          <a:p>
            <a:pPr indent="-298450" lvl="0" marL="457200" rtl="0" algn="l">
              <a:spcBef>
                <a:spcPts val="0"/>
              </a:spcBef>
              <a:spcAft>
                <a:spcPts val="0"/>
              </a:spcAft>
              <a:buSzPts val="1100"/>
              <a:buChar char="●"/>
            </a:pPr>
            <a:r>
              <a:rPr lang="en"/>
              <a:t>Technical Background</a:t>
            </a:r>
            <a:endParaRPr/>
          </a:p>
          <a:p>
            <a:pPr indent="-298450" lvl="0" marL="457200" rtl="0" algn="l">
              <a:spcBef>
                <a:spcPts val="0"/>
              </a:spcBef>
              <a:spcAft>
                <a:spcPts val="0"/>
              </a:spcAft>
              <a:buSzPts val="1100"/>
              <a:buChar char="●"/>
            </a:pPr>
            <a:r>
              <a:rPr lang="en"/>
              <a:t>Project Overview </a:t>
            </a:r>
            <a:endParaRPr/>
          </a:p>
          <a:p>
            <a:pPr indent="-298450" lvl="0" marL="457200" rtl="0" algn="l">
              <a:spcBef>
                <a:spcPts val="0"/>
              </a:spcBef>
              <a:spcAft>
                <a:spcPts val="0"/>
              </a:spcAft>
              <a:buSzPts val="1100"/>
              <a:buChar char="●"/>
            </a:pPr>
            <a:r>
              <a:rPr lang="en"/>
              <a:t>Technical Framework</a:t>
            </a:r>
            <a:endParaRPr/>
          </a:p>
          <a:p>
            <a:pPr indent="-298450" lvl="0" marL="457200" rtl="0" algn="l">
              <a:spcBef>
                <a:spcPts val="0"/>
              </a:spcBef>
              <a:spcAft>
                <a:spcPts val="0"/>
              </a:spcAft>
              <a:buSzPts val="1100"/>
              <a:buChar char="●"/>
            </a:pPr>
            <a:r>
              <a:rPr lang="en"/>
              <a:t>Pilot Tools Prototyped by OCLC</a:t>
            </a:r>
            <a:endParaRPr/>
          </a:p>
          <a:p>
            <a:pPr indent="-298450" lvl="0" marL="457200" rtl="0" algn="l">
              <a:spcBef>
                <a:spcPts val="0"/>
              </a:spcBef>
              <a:spcAft>
                <a:spcPts val="0"/>
              </a:spcAft>
              <a:buSzPts val="1100"/>
              <a:buChar char="●"/>
            </a:pPr>
            <a:r>
              <a:rPr lang="en"/>
              <a:t>Participant Feedback and Outcomes </a:t>
            </a:r>
            <a:endParaRPr/>
          </a:p>
          <a:p>
            <a:pPr indent="-298450" lvl="0" marL="457200" rtl="0" algn="l">
              <a:spcBef>
                <a:spcPts val="0"/>
              </a:spcBef>
              <a:spcAft>
                <a:spcPts val="0"/>
              </a:spcAft>
              <a:buSzPts val="1100"/>
              <a:buChar char="●"/>
            </a:pPr>
            <a:r>
              <a:rPr lang="en"/>
              <a:t>Questions </a:t>
            </a:r>
            <a:endParaRPr/>
          </a:p>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a506afd77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a506afd77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slide shows the search results in the Retriever Tool for the term “Lake Vermillion” - a lake in northern Minnesota </a:t>
            </a:r>
            <a:endParaRPr/>
          </a:p>
          <a:p>
            <a:pPr indent="0" lvl="0" marL="0" rtl="0" algn="l">
              <a:spcBef>
                <a:spcPts val="0"/>
              </a:spcBef>
              <a:spcAft>
                <a:spcPts val="0"/>
              </a:spcAft>
              <a:buNone/>
            </a:pPr>
            <a:r>
              <a:rPr lang="en"/>
              <a:t>3 columns show what the results are for that search in:  Wikidata, VIAF and FAST </a:t>
            </a:r>
            <a:endParaRPr/>
          </a:p>
          <a:p>
            <a:pPr indent="0" lvl="0" marL="0" rtl="0" algn="l">
              <a:spcBef>
                <a:spcPts val="0"/>
              </a:spcBef>
              <a:spcAft>
                <a:spcPts val="0"/>
              </a:spcAft>
              <a:buNone/>
            </a:pPr>
            <a:r>
              <a:rPr lang="en"/>
              <a:t>You can see in the results that some of the terms returned are better matches than others</a:t>
            </a:r>
            <a:endParaRPr/>
          </a:p>
          <a:p>
            <a:pPr indent="0" lvl="0" marL="0" rtl="0" algn="l">
              <a:spcBef>
                <a:spcPts val="0"/>
              </a:spcBef>
              <a:spcAft>
                <a:spcPts val="0"/>
              </a:spcAft>
              <a:buNone/>
            </a:pPr>
            <a:r>
              <a:rPr lang="en"/>
              <a:t>1.	Wikidata says Lake Vermillion is a reservoir in South Dakota</a:t>
            </a:r>
            <a:endParaRPr/>
          </a:p>
          <a:p>
            <a:pPr indent="0" lvl="0" marL="0" rtl="0" algn="l">
              <a:spcBef>
                <a:spcPts val="0"/>
              </a:spcBef>
              <a:spcAft>
                <a:spcPts val="0"/>
              </a:spcAft>
              <a:buNone/>
            </a:pPr>
            <a:r>
              <a:rPr lang="en"/>
              <a:t>2.	FAST indicates it is a lake in Wisconsin</a:t>
            </a:r>
            <a:endParaRPr/>
          </a:p>
          <a:p>
            <a:pPr indent="0" lvl="0" marL="0" rtl="0" algn="l">
              <a:spcBef>
                <a:spcPts val="0"/>
              </a:spcBef>
              <a:spcAft>
                <a:spcPts val="0"/>
              </a:spcAft>
              <a:buNone/>
            </a:pPr>
            <a:r>
              <a:rPr lang="en"/>
              <a:t>3.	but VIAF points us to a more accurate result: “Minnesota’s  Vermillion Lake Reservation” – which is the lake we are looking </a:t>
            </a:r>
            <a:endParaRPr/>
          </a:p>
          <a:p>
            <a:pPr indent="0" lvl="0" marL="0" rtl="0" algn="l">
              <a:spcBef>
                <a:spcPts val="0"/>
              </a:spcBef>
              <a:spcAft>
                <a:spcPts val="0"/>
              </a:spcAft>
              <a:buNone/>
            </a:pPr>
            <a:r>
              <a:rPr lang="en"/>
              <a:t>using this tool helps prevent the creation of duplicate entities – and helps disambiguate </a:t>
            </a:r>
            <a:endParaRPr/>
          </a:p>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ca49883663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ca49883663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Greta</a:t>
            </a:r>
            <a:endParaRPr/>
          </a:p>
          <a:p>
            <a:pPr indent="-298450" lvl="0" marL="457200" rtl="0" algn="l">
              <a:lnSpc>
                <a:spcPct val="115000"/>
              </a:lnSpc>
              <a:spcBef>
                <a:spcPts val="0"/>
              </a:spcBef>
              <a:spcAft>
                <a:spcPts val="0"/>
              </a:spcAft>
              <a:buClr>
                <a:schemeClr val="dk1"/>
              </a:buClr>
              <a:buSzPts val="1100"/>
              <a:buChar char="●"/>
            </a:pPr>
            <a:r>
              <a:rPr lang="en" sz="1200">
                <a:solidFill>
                  <a:schemeClr val="dk1"/>
                </a:solidFill>
              </a:rPr>
              <a:t>Users can browse by types, creators, subjects</a:t>
            </a:r>
            <a:endParaRPr sz="1200">
              <a:solidFill>
                <a:schemeClr val="dk1"/>
              </a:solidFill>
            </a:endParaRPr>
          </a:p>
          <a:p>
            <a:pPr indent="-298450" lvl="0" marL="457200" rtl="0" algn="l">
              <a:lnSpc>
                <a:spcPct val="115000"/>
              </a:lnSpc>
              <a:spcBef>
                <a:spcPts val="0"/>
              </a:spcBef>
              <a:spcAft>
                <a:spcPts val="0"/>
              </a:spcAft>
              <a:buClr>
                <a:schemeClr val="dk1"/>
              </a:buClr>
              <a:buSzPts val="1100"/>
              <a:buChar char="●"/>
            </a:pPr>
            <a:r>
              <a:rPr lang="en" sz="1200">
                <a:solidFill>
                  <a:schemeClr val="dk1"/>
                </a:solidFill>
              </a:rPr>
              <a:t>Features a "More Like This" option – so you can dive into similar content</a:t>
            </a:r>
            <a:endParaRPr sz="1200">
              <a:solidFill>
                <a:schemeClr val="dk1"/>
              </a:solidFill>
            </a:endParaRPr>
          </a:p>
          <a:p>
            <a:pPr indent="-298450" lvl="0" marL="457200" rtl="0" algn="l">
              <a:lnSpc>
                <a:spcPct val="115000"/>
              </a:lnSpc>
              <a:spcBef>
                <a:spcPts val="0"/>
              </a:spcBef>
              <a:spcAft>
                <a:spcPts val="0"/>
              </a:spcAft>
              <a:buClr>
                <a:schemeClr val="dk1"/>
              </a:buClr>
              <a:buSzPts val="1100"/>
              <a:buChar char="●"/>
            </a:pPr>
            <a:r>
              <a:rPr lang="en" sz="1200">
                <a:solidFill>
                  <a:schemeClr val="dk1"/>
                </a:solidFill>
              </a:rPr>
              <a:t>Displays things in a familiar-looking interface, but uses IIIF to pull in images and entity-driven metadata for better connections between items</a:t>
            </a:r>
            <a:endParaRPr sz="1200">
              <a:solidFill>
                <a:schemeClr val="dk1"/>
              </a:solidFill>
            </a:endParaRPr>
          </a:p>
          <a:p>
            <a:pPr indent="-298450" lvl="0" marL="457200" rtl="0" algn="l">
              <a:lnSpc>
                <a:spcPct val="115000"/>
              </a:lnSpc>
              <a:spcBef>
                <a:spcPts val="0"/>
              </a:spcBef>
              <a:spcAft>
                <a:spcPts val="0"/>
              </a:spcAft>
              <a:buClr>
                <a:schemeClr val="dk1"/>
              </a:buClr>
              <a:buSzPts val="1100"/>
              <a:buChar char="●"/>
            </a:pPr>
            <a:r>
              <a:rPr lang="en" sz="1200">
                <a:solidFill>
                  <a:schemeClr val="dk1"/>
                </a:solidFill>
              </a:rPr>
              <a:t>AND uses entity-based description to improve navigation between related items</a:t>
            </a:r>
            <a:endParaRPr sz="1200">
              <a:solidFill>
                <a:schemeClr val="dk1"/>
              </a:solidFill>
            </a:endParaRPr>
          </a:p>
          <a:p>
            <a:pPr indent="0" lvl="0" marL="0" rtl="0" algn="l">
              <a:spcBef>
                <a:spcPts val="120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c9a9c75aff_0_172: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 name="Google Shape;226;gc9a9c75aff_0_172: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rPr lang="en"/>
              <a:t>OCLC established a new virtual collection entity in the Wikibase for a “CONTENTdm Transportation Hub” that included all of the items that had been found by our cross-collection search of “transportation” </a:t>
            </a:r>
            <a:endParaRPr/>
          </a:p>
          <a:p>
            <a:pPr indent="0" lvl="0" marL="0" rtl="0" algn="l">
              <a:spcBef>
                <a:spcPts val="0"/>
              </a:spcBef>
              <a:spcAft>
                <a:spcPts val="0"/>
              </a:spcAft>
              <a:buNone/>
            </a:pPr>
            <a:r>
              <a:rPr lang="en"/>
              <a:t>these results were reconciled, transformed, and included in the Wikibase. We selected Transportation - simply because all of the pilot participants had some form of transportation-related items in </a:t>
            </a:r>
            <a:r>
              <a:rPr lang="en"/>
              <a:t>their collection.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the Explorer tool, the Transportation Hub collection can be selected as the starting point for browsing and making selections, with facets helping to narrow the scope to different topics, things depicted, source collections, sub-topics, and more.</a:t>
            </a:r>
            <a:endParaRPr/>
          </a:p>
        </p:txBody>
      </p:sp>
      <p:sp>
        <p:nvSpPr>
          <p:cNvPr id="227" name="Google Shape;227;gc9a9c75aff_0_172:notes"/>
          <p:cNvSpPr txBox="1"/>
          <p:nvPr>
            <p:ph idx="12" type="sldNum"/>
          </p:nvPr>
        </p:nvSpPr>
        <p:spPr>
          <a:xfrm>
            <a:off x="3884613" y="8685214"/>
            <a:ext cx="2971800" cy="4590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c9a9c75aff_0_187: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2" name="Google Shape;232;gc9a9c75aff_0_187: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marR="0" rtl="0" algn="l">
              <a:lnSpc>
                <a:spcPct val="100000"/>
              </a:lnSpc>
              <a:spcBef>
                <a:spcPts val="0"/>
              </a:spcBef>
              <a:spcAft>
                <a:spcPts val="0"/>
              </a:spcAft>
              <a:buClr>
                <a:schemeClr val="dk1"/>
              </a:buClr>
              <a:buSzPts val="1200"/>
              <a:buFont typeface="Calibri"/>
              <a:buNone/>
            </a:pPr>
            <a:r>
              <a:rPr b="1" lang="en" sz="1200">
                <a:solidFill>
                  <a:schemeClr val="dk1"/>
                </a:solidFill>
                <a:latin typeface="Calibri"/>
                <a:ea typeface="Calibri"/>
                <a:cs typeface="Calibri"/>
                <a:sym typeface="Calibri"/>
              </a:rPr>
              <a:t>Closer view of a record in the Linked data Pilot Explorer tool </a:t>
            </a:r>
            <a:endParaRPr b="1"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
              <a:t>Here is an image from the Hub - “Protest against Philadelphia Transportation Company”1942 image  </a:t>
            </a:r>
            <a:r>
              <a:rPr lang="en"/>
              <a:t>in support of hiring African American trolley drivers by the Philadelphia Transit Company.</a:t>
            </a:r>
            <a:endParaRPr/>
          </a:p>
          <a:p>
            <a:pPr indent="0" lvl="0" marL="0" marR="0" rtl="0" algn="l">
              <a:lnSpc>
                <a:spcPct val="100000"/>
              </a:lnSpc>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
              <a:t>The advantage of building a hub like this - users can </a:t>
            </a:r>
            <a:r>
              <a:rPr lang="en"/>
              <a:t>view </a:t>
            </a:r>
            <a:r>
              <a:rPr lang="en"/>
              <a:t>photographs that are in different collections from the same institution, in this case Temple University</a:t>
            </a:r>
            <a:endParaRPr/>
          </a:p>
          <a:p>
            <a:pPr indent="0" lvl="0" marL="0" marR="0" rtl="0" algn="l">
              <a:lnSpc>
                <a:spcPct val="100000"/>
              </a:lnSpc>
              <a:spcBef>
                <a:spcPts val="0"/>
              </a:spcBef>
              <a:spcAft>
                <a:spcPts val="0"/>
              </a:spcAft>
              <a:buClr>
                <a:schemeClr val="dk1"/>
              </a:buClr>
              <a:buSzPts val="1200"/>
              <a:buFont typeface="Calibri"/>
              <a:buNone/>
            </a:pPr>
            <a:r>
              <a:rPr lang="en"/>
              <a:t>So yes, users could have also been discovered using their CONTENTdm site by searching across all of their collections.</a:t>
            </a:r>
            <a:endParaRPr/>
          </a:p>
          <a:p>
            <a:pPr indent="0" lvl="0" marL="0" rtl="0" algn="l">
              <a:spcBef>
                <a:spcPts val="0"/>
              </a:spcBef>
              <a:spcAft>
                <a:spcPts val="0"/>
              </a:spcAft>
              <a:buNone/>
            </a:pPr>
            <a:r>
              <a:t/>
            </a:r>
            <a:endParaRPr/>
          </a:p>
        </p:txBody>
      </p:sp>
      <p:sp>
        <p:nvSpPr>
          <p:cNvPr id="233" name="Google Shape;233;gc9a9c75aff_0_187:notes"/>
          <p:cNvSpPr txBox="1"/>
          <p:nvPr>
            <p:ph idx="12" type="sldNum"/>
          </p:nvPr>
        </p:nvSpPr>
        <p:spPr>
          <a:xfrm>
            <a:off x="3884613" y="8685214"/>
            <a:ext cx="2971800" cy="4590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c9a9c75aff_0_192: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8" name="Google Shape;238;gc9a9c75aff_0_192: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lnSpc>
                <a:spcPct val="115000"/>
              </a:lnSpc>
              <a:spcBef>
                <a:spcPts val="0"/>
              </a:spcBef>
              <a:spcAft>
                <a:spcPts val="0"/>
              </a:spcAft>
              <a:buClr>
                <a:schemeClr val="dk1"/>
              </a:buClr>
              <a:buSzPts val="1100"/>
              <a:buFont typeface="Arial"/>
              <a:buNone/>
            </a:pPr>
            <a:r>
              <a:rPr lang="en" sz="1300">
                <a:solidFill>
                  <a:schemeClr val="dk1"/>
                </a:solidFill>
                <a:latin typeface="Calibri"/>
                <a:ea typeface="Calibri"/>
                <a:cs typeface="Calibri"/>
                <a:sym typeface="Calibri"/>
              </a:rPr>
              <a:t>Building the Transportation Hub allowed us to find images related to transportation - across different institutions </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300">
                <a:solidFill>
                  <a:schemeClr val="dk1"/>
                </a:solidFill>
                <a:latin typeface="Calibri"/>
                <a:ea typeface="Calibri"/>
                <a:cs typeface="Calibri"/>
                <a:sym typeface="Calibri"/>
              </a:rPr>
              <a:t> </a:t>
            </a:r>
            <a:endParaRPr sz="1300">
              <a:solidFill>
                <a:schemeClr val="dk1"/>
              </a:solidFill>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en" sz="1300">
                <a:solidFill>
                  <a:schemeClr val="dk1"/>
                </a:solidFill>
                <a:latin typeface="Calibri"/>
                <a:ea typeface="Calibri"/>
                <a:cs typeface="Calibri"/>
                <a:sym typeface="Calibri"/>
              </a:rPr>
              <a:t>So here we see images of transit strikes in collections from 2 different pilot institutions:</a:t>
            </a:r>
            <a:endParaRPr sz="1300">
              <a:solidFill>
                <a:schemeClr val="dk1"/>
              </a:solidFill>
              <a:latin typeface="Calibri"/>
              <a:ea typeface="Calibri"/>
              <a:cs typeface="Calibri"/>
              <a:sym typeface="Calibri"/>
            </a:endParaRPr>
          </a:p>
          <a:p>
            <a:pPr indent="0" lvl="0" marL="457200" rtl="0" algn="l">
              <a:lnSpc>
                <a:spcPct val="115000"/>
              </a:lnSpc>
              <a:spcBef>
                <a:spcPts val="0"/>
              </a:spcBef>
              <a:spcAft>
                <a:spcPts val="0"/>
              </a:spcAft>
              <a:buClr>
                <a:schemeClr val="dk1"/>
              </a:buClr>
              <a:buSzPts val="1100"/>
              <a:buFont typeface="Arial"/>
              <a:buNone/>
            </a:pPr>
            <a:r>
              <a:rPr lang="en" sz="1300">
                <a:solidFill>
                  <a:schemeClr val="dk1"/>
                </a:solidFill>
                <a:latin typeface="Calibri"/>
                <a:ea typeface="Calibri"/>
                <a:cs typeface="Calibri"/>
                <a:sym typeface="Calibri"/>
              </a:rPr>
              <a:t>1.</a:t>
            </a:r>
            <a:r>
              <a:rPr lang="en" sz="900">
                <a:solidFill>
                  <a:schemeClr val="dk1"/>
                </a:solidFill>
                <a:latin typeface="Times New Roman"/>
                <a:ea typeface="Times New Roman"/>
                <a:cs typeface="Times New Roman"/>
                <a:sym typeface="Times New Roman"/>
              </a:rPr>
              <a:t>  	</a:t>
            </a:r>
            <a:r>
              <a:rPr lang="en" sz="1300">
                <a:solidFill>
                  <a:schemeClr val="dk1"/>
                </a:solidFill>
                <a:latin typeface="Calibri"/>
                <a:ea typeface="Calibri"/>
                <a:cs typeface="Calibri"/>
                <a:sym typeface="Calibri"/>
              </a:rPr>
              <a:t>Cleveland Public Library photograph of a trolley car during a transit strike</a:t>
            </a:r>
            <a:endParaRPr sz="1300">
              <a:solidFill>
                <a:schemeClr val="dk1"/>
              </a:solidFill>
              <a:latin typeface="Calibri"/>
              <a:ea typeface="Calibri"/>
              <a:cs typeface="Calibri"/>
              <a:sym typeface="Calibri"/>
            </a:endParaRPr>
          </a:p>
          <a:p>
            <a:pPr indent="0" lvl="0" marL="457200" rtl="0" algn="l">
              <a:lnSpc>
                <a:spcPct val="115000"/>
              </a:lnSpc>
              <a:spcBef>
                <a:spcPts val="0"/>
              </a:spcBef>
              <a:spcAft>
                <a:spcPts val="0"/>
              </a:spcAft>
              <a:buClr>
                <a:schemeClr val="dk1"/>
              </a:buClr>
              <a:buSzPts val="1100"/>
              <a:buFont typeface="Arial"/>
              <a:buNone/>
            </a:pPr>
            <a:r>
              <a:rPr lang="en" sz="1300">
                <a:solidFill>
                  <a:schemeClr val="dk1"/>
                </a:solidFill>
                <a:latin typeface="Calibri"/>
                <a:ea typeface="Calibri"/>
                <a:cs typeface="Calibri"/>
                <a:sym typeface="Calibri"/>
              </a:rPr>
              <a:t>2.</a:t>
            </a:r>
            <a:r>
              <a:rPr lang="en" sz="900">
                <a:solidFill>
                  <a:schemeClr val="dk1"/>
                </a:solidFill>
                <a:latin typeface="Times New Roman"/>
                <a:ea typeface="Times New Roman"/>
                <a:cs typeface="Times New Roman"/>
                <a:sym typeface="Times New Roman"/>
              </a:rPr>
              <a:t>  	</a:t>
            </a:r>
            <a:r>
              <a:rPr lang="en" sz="1300">
                <a:solidFill>
                  <a:schemeClr val="dk1"/>
                </a:solidFill>
                <a:latin typeface="Calibri"/>
                <a:ea typeface="Calibri"/>
                <a:cs typeface="Calibri"/>
                <a:sym typeface="Calibri"/>
              </a:rPr>
              <a:t>University of Miami photograph of parked trolley cars during a strike in Havana</a:t>
            </a:r>
            <a:endParaRPr sz="1300">
              <a:solidFill>
                <a:schemeClr val="dk1"/>
              </a:solidFill>
              <a:latin typeface="Calibri"/>
              <a:ea typeface="Calibri"/>
              <a:cs typeface="Calibri"/>
              <a:sym typeface="Calibri"/>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rPr>
              <a:t> </a:t>
            </a:r>
            <a:endParaRPr b="1" sz="1200">
              <a:solidFill>
                <a:schemeClr val="dk1"/>
              </a:solidFill>
            </a:endParaRPr>
          </a:p>
          <a:p>
            <a:pPr indent="0" lvl="0" marL="0" rtl="0" algn="l">
              <a:spcBef>
                <a:spcPts val="0"/>
              </a:spcBef>
              <a:spcAft>
                <a:spcPts val="0"/>
              </a:spcAft>
              <a:buNone/>
            </a:pPr>
            <a:r>
              <a:t/>
            </a:r>
            <a:endParaRPr/>
          </a:p>
        </p:txBody>
      </p:sp>
      <p:sp>
        <p:nvSpPr>
          <p:cNvPr id="239" name="Google Shape;239;gc9a9c75aff_0_192:notes"/>
          <p:cNvSpPr txBox="1"/>
          <p:nvPr>
            <p:ph idx="12" type="sldNum"/>
          </p:nvPr>
        </p:nvSpPr>
        <p:spPr>
          <a:xfrm>
            <a:off x="3884613" y="8685214"/>
            <a:ext cx="2971800" cy="4590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a87a14e6e1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5" name="Google Shape;245;ga87a14e6e1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rgbClr val="434343"/>
                </a:solidFill>
              </a:rPr>
              <a:t>allows CONTENTdm administrators look at how fields - are defined and populated across the different collections within their CONTENTdm instance</a:t>
            </a:r>
            <a:endParaRPr sz="1300">
              <a:solidFill>
                <a:srgbClr val="434343"/>
              </a:solidFill>
            </a:endParaRPr>
          </a:p>
          <a:p>
            <a:pPr indent="0" lvl="0" marL="0" rtl="0" algn="l">
              <a:spcBef>
                <a:spcPts val="0"/>
              </a:spcBef>
              <a:spcAft>
                <a:spcPts val="0"/>
              </a:spcAft>
              <a:buNone/>
            </a:pPr>
            <a:r>
              <a:rPr lang="en" sz="1300">
                <a:solidFill>
                  <a:srgbClr val="434343"/>
                </a:solidFill>
              </a:rPr>
              <a:t>Administrators can look at things like: </a:t>
            </a:r>
            <a:endParaRPr sz="1300">
              <a:solidFill>
                <a:srgbClr val="434343"/>
              </a:solidFill>
            </a:endParaRPr>
          </a:p>
          <a:p>
            <a:pPr indent="0" lvl="0" marL="0" rtl="0" algn="l">
              <a:spcBef>
                <a:spcPts val="0"/>
              </a:spcBef>
              <a:spcAft>
                <a:spcPts val="0"/>
              </a:spcAft>
              <a:buNone/>
            </a:pPr>
            <a:r>
              <a:rPr lang="en" sz="1300">
                <a:solidFill>
                  <a:srgbClr val="434343"/>
                </a:solidFill>
              </a:rPr>
              <a:t>1.	Field usage across different collections </a:t>
            </a:r>
            <a:endParaRPr sz="1300">
              <a:solidFill>
                <a:srgbClr val="434343"/>
              </a:solidFill>
            </a:endParaRPr>
          </a:p>
          <a:p>
            <a:pPr indent="0" lvl="0" marL="0" rtl="0" algn="l">
              <a:spcBef>
                <a:spcPts val="0"/>
              </a:spcBef>
              <a:spcAft>
                <a:spcPts val="0"/>
              </a:spcAft>
              <a:buNone/>
            </a:pPr>
            <a:r>
              <a:rPr lang="en" sz="1300">
                <a:solidFill>
                  <a:srgbClr val="434343"/>
                </a:solidFill>
              </a:rPr>
              <a:t>2.	Use of consistent Field nicknames in CONTENTdm </a:t>
            </a:r>
            <a:endParaRPr sz="1300">
              <a:solidFill>
                <a:srgbClr val="434343"/>
              </a:solidFill>
            </a:endParaRPr>
          </a:p>
          <a:p>
            <a:pPr indent="0" lvl="0" marL="0" rtl="0" algn="l">
              <a:spcBef>
                <a:spcPts val="0"/>
              </a:spcBef>
              <a:spcAft>
                <a:spcPts val="0"/>
              </a:spcAft>
              <a:buNone/>
            </a:pPr>
            <a:r>
              <a:rPr lang="en" sz="1300">
                <a:solidFill>
                  <a:srgbClr val="434343"/>
                </a:solidFill>
              </a:rPr>
              <a:t>3.	Mapping to DC Elements</a:t>
            </a:r>
            <a:endParaRPr sz="1300">
              <a:solidFill>
                <a:srgbClr val="434343"/>
              </a:solidFill>
            </a:endParaRPr>
          </a:p>
          <a:p>
            <a:pPr indent="0" lvl="0" marL="0" rtl="0" algn="l">
              <a:spcBef>
                <a:spcPts val="0"/>
              </a:spcBef>
              <a:spcAft>
                <a:spcPts val="0"/>
              </a:spcAft>
              <a:buNone/>
            </a:pPr>
            <a:r>
              <a:rPr lang="en" sz="1300">
                <a:solidFill>
                  <a:srgbClr val="434343"/>
                </a:solidFill>
              </a:rPr>
              <a:t>Essentially gives administrators a bird’s eye view of their collection</a:t>
            </a:r>
            <a:endParaRPr sz="1300">
              <a:solidFill>
                <a:srgbClr val="434343"/>
              </a:solidFill>
            </a:endParaRPr>
          </a:p>
          <a:p>
            <a:pPr indent="0" lvl="0" marL="0" rtl="0" algn="l">
              <a:spcBef>
                <a:spcPts val="0"/>
              </a:spcBef>
              <a:spcAft>
                <a:spcPts val="0"/>
              </a:spcAft>
              <a:buNone/>
            </a:pPr>
            <a:r>
              <a:t/>
            </a:r>
            <a:endParaRPr sz="1800">
              <a:solidFill>
                <a:srgbClr val="434343"/>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a506afd776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a506afd776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 sz="1200">
                <a:solidFill>
                  <a:schemeClr val="dk1"/>
                </a:solidFill>
              </a:rPr>
              <a:t>Minnesota Digital Library – you can see where I have variances in field usage - across the 197 different collections in MDL </a:t>
            </a:r>
            <a:endParaRPr sz="12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sz="1200">
                <a:solidFill>
                  <a:schemeClr val="dk1"/>
                </a:solidFill>
              </a:rPr>
              <a:t>If you look closely on the far right - you can see I have 2 inconsistent names for the field “Expected Public Domain Entry Year” – I took a </a:t>
            </a:r>
            <a:r>
              <a:rPr lang="en" sz="1200">
                <a:solidFill>
                  <a:schemeClr val="dk1"/>
                </a:solidFill>
              </a:rPr>
              <a:t>screenshot</a:t>
            </a:r>
            <a:r>
              <a:rPr lang="en" sz="1200">
                <a:solidFill>
                  <a:schemeClr val="dk1"/>
                </a:solidFill>
              </a:rPr>
              <a:t> before I fixed this </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a506afd776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a506afd776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Greta </a:t>
            </a:r>
            <a:endParaRPr/>
          </a:p>
          <a:p>
            <a:pPr indent="0" lvl="0" marL="0" rtl="0" algn="l">
              <a:spcBef>
                <a:spcPts val="0"/>
              </a:spcBef>
              <a:spcAft>
                <a:spcPts val="0"/>
              </a:spcAft>
              <a:buNone/>
            </a:pPr>
            <a:r>
              <a:rPr lang="en" sz="1300"/>
              <a:t>Subject analysis tool – and in my mind is the tool with the greatest potential to change how we think about and catalog cultural heritage materials in digital collections </a:t>
            </a:r>
            <a:endParaRPr sz="1300"/>
          </a:p>
          <a:p>
            <a:pPr indent="0" lvl="0" marL="0" rtl="0" algn="l">
              <a:spcBef>
                <a:spcPts val="0"/>
              </a:spcBef>
              <a:spcAft>
                <a:spcPts val="0"/>
              </a:spcAft>
              <a:buNone/>
            </a:pPr>
            <a:r>
              <a:rPr lang="en" sz="1300"/>
              <a:t>Allows CDM administrators to create 2 levels of description: </a:t>
            </a:r>
            <a:endParaRPr sz="1300"/>
          </a:p>
          <a:p>
            <a:pPr indent="0" lvl="0" marL="0" rtl="0" algn="l">
              <a:spcBef>
                <a:spcPts val="0"/>
              </a:spcBef>
              <a:spcAft>
                <a:spcPts val="0"/>
              </a:spcAft>
              <a:buNone/>
            </a:pPr>
            <a:r>
              <a:rPr lang="en" sz="1300"/>
              <a:t>1.	“about” - concepts or ideas </a:t>
            </a:r>
            <a:endParaRPr sz="1300"/>
          </a:p>
          <a:p>
            <a:pPr indent="0" lvl="0" marL="0" rtl="0" algn="l">
              <a:spcBef>
                <a:spcPts val="0"/>
              </a:spcBef>
              <a:spcAft>
                <a:spcPts val="0"/>
              </a:spcAft>
              <a:buNone/>
            </a:pPr>
            <a:r>
              <a:rPr lang="en" sz="1300"/>
              <a:t>2.	“depicts” – which gives us the power to identify and “point our digital finger” to things found in the image</a:t>
            </a:r>
            <a:endParaRPr sz="1300"/>
          </a:p>
          <a:p>
            <a:pPr indent="0" lvl="0" marL="0" rtl="0" algn="l">
              <a:spcBef>
                <a:spcPts val="0"/>
              </a:spcBef>
              <a:spcAft>
                <a:spcPts val="0"/>
              </a:spcAft>
              <a:buNone/>
            </a:pPr>
            <a:r>
              <a:t/>
            </a:r>
            <a:endParaRPr sz="1300"/>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a397ff2c0f_0_5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62" name="Google Shape;262;ga397ff2c0f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1200"/>
              </a:spcBef>
              <a:spcAft>
                <a:spcPts val="0"/>
              </a:spcAft>
              <a:buClr>
                <a:schemeClr val="dk1"/>
              </a:buClr>
              <a:buSzPts val="1100"/>
              <a:buFont typeface="Arial"/>
              <a:buNone/>
            </a:pPr>
            <a:r>
              <a:rPr lang="en" sz="1200">
                <a:solidFill>
                  <a:schemeClr val="dk1"/>
                </a:solidFill>
              </a:rPr>
              <a:t>Use this portrait of Louis Armstrong with his son Jake to show how we can use the Image Annotator to enhance image description. </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c9a9c75aff_0_29: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8" name="Google Shape;268;gc9a9c75aff_0_29: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rPr lang="en"/>
              <a:t>The Image Annotator presents the work’s image - along with a list of the “about” or “depicts” statements that are part of the entity description.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presentation of some of the elements associated with the entity description was designed to help us focus on the questions we all ask about images: </a:t>
            </a:r>
            <a:endParaRPr/>
          </a:p>
          <a:p>
            <a:pPr indent="0" lvl="0" marL="0" rtl="0" algn="l">
              <a:spcBef>
                <a:spcPts val="0"/>
              </a:spcBef>
              <a:spcAft>
                <a:spcPts val="0"/>
              </a:spcAft>
              <a:buNone/>
            </a:pPr>
            <a:r>
              <a:rPr lang="en"/>
              <a:t>•	What is the image about?</a:t>
            </a:r>
            <a:endParaRPr/>
          </a:p>
          <a:p>
            <a:pPr indent="0" lvl="0" marL="0" rtl="0" algn="l">
              <a:spcBef>
                <a:spcPts val="0"/>
              </a:spcBef>
              <a:spcAft>
                <a:spcPts val="0"/>
              </a:spcAft>
              <a:buNone/>
            </a:pPr>
            <a:r>
              <a:rPr lang="en"/>
              <a:t>•	What does it depict or show? </a:t>
            </a:r>
            <a:endParaRPr/>
          </a:p>
          <a:p>
            <a:pPr indent="0" lvl="0" marL="0" rtl="0" algn="l">
              <a:spcBef>
                <a:spcPts val="0"/>
              </a:spcBef>
              <a:spcAft>
                <a:spcPts val="0"/>
              </a:spcAft>
              <a:buNone/>
            </a:pPr>
            <a:r>
              <a:rPr lang="en"/>
              <a:t>•	And can portions of the image be used to depict or show us other things?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You’ll notice that initially the subject headings show just “about” relationship with the work- but we can edit that and make some new determinations </a:t>
            </a:r>
            <a:endParaRPr/>
          </a:p>
          <a:p>
            <a:pPr indent="0" lvl="0" marL="0" rtl="0" algn="l">
              <a:spcBef>
                <a:spcPts val="0"/>
              </a:spcBef>
              <a:spcAft>
                <a:spcPts val="0"/>
              </a:spcAft>
              <a:buNone/>
            </a:pPr>
            <a:r>
              <a:t/>
            </a:r>
            <a:endParaRPr/>
          </a:p>
        </p:txBody>
      </p:sp>
      <p:sp>
        <p:nvSpPr>
          <p:cNvPr id="269" name="Google Shape;269;gc9a9c75aff_0_29:notes"/>
          <p:cNvSpPr txBox="1"/>
          <p:nvPr>
            <p:ph idx="12" type="sldNum"/>
          </p:nvPr>
        </p:nvSpPr>
        <p:spPr>
          <a:xfrm>
            <a:off x="3884613" y="8685214"/>
            <a:ext cx="2971800" cy="4590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 name="Shape 77"/>
        <p:cNvGrpSpPr/>
        <p:nvPr/>
      </p:nvGrpSpPr>
      <p:grpSpPr>
        <a:xfrm>
          <a:off x="0" y="0"/>
          <a:ext cx="0" cy="0"/>
          <a:chOff x="0" y="0"/>
          <a:chExt cx="0" cy="0"/>
        </a:xfrm>
      </p:grpSpPr>
      <p:sp>
        <p:nvSpPr>
          <p:cNvPr id="78" name="Google Shape;78;gc919416d4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c919416d4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greta </a:t>
            </a:r>
            <a:endParaRPr/>
          </a:p>
          <a:p>
            <a:pPr indent="0" lvl="0" marL="0" rtl="0" algn="l">
              <a:spcBef>
                <a:spcPts val="0"/>
              </a:spcBef>
              <a:spcAft>
                <a:spcPts val="0"/>
              </a:spcAft>
              <a:buNone/>
            </a:pPr>
            <a:r>
              <a:rPr lang="en"/>
              <a:t>Following is an overview of the pilot </a:t>
            </a:r>
            <a:endParaRPr/>
          </a:p>
          <a:p>
            <a:pPr indent="0" lvl="0" marL="0" rtl="0" algn="l">
              <a:spcBef>
                <a:spcPts val="0"/>
              </a:spcBef>
              <a:spcAft>
                <a:spcPts val="0"/>
              </a:spcAft>
              <a:buNone/>
            </a:pPr>
            <a:r>
              <a:rPr lang="en"/>
              <a:t>which started in the Fall  2019 - and ended in the Fall 2020 </a:t>
            </a:r>
            <a:endParaRPr/>
          </a:p>
          <a:p>
            <a:pPr indent="0" lvl="0" marL="0" rtl="0" algn="l">
              <a:lnSpc>
                <a:spcPct val="115000"/>
              </a:lnSpc>
              <a:spcBef>
                <a:spcPts val="1200"/>
              </a:spcBef>
              <a:spcAft>
                <a:spcPts val="0"/>
              </a:spcAft>
              <a:buClr>
                <a:schemeClr val="dk1"/>
              </a:buClr>
              <a:buSzPts val="1100"/>
              <a:buFont typeface="Arial"/>
              <a:buNone/>
            </a:pPr>
            <a:r>
              <a:rPr lang="en" sz="1200">
                <a:solidFill>
                  <a:schemeClr val="dk1"/>
                </a:solidFill>
              </a:rPr>
              <a:t>OCLC partnered with 5 institutions that manage their digital collections with OCLC’s CONTENTdm to investigate methods for - and the feasibility of - transforming metadata into linked data to improve the discoverability and management of digitized cultural materials and their descriptions.</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c9a9c75aff_0_34: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4" name="Google Shape;274;gc9a9c75aff_0_34: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In the Image Annotator, the properties have been edited to show both ABOUT and DEPICTS relationships</a:t>
            </a:r>
            <a:endParaRPr sz="1200">
              <a:solidFill>
                <a:schemeClr val="dk1"/>
              </a:solidFill>
              <a:latin typeface="Calibri"/>
              <a:ea typeface="Calibri"/>
              <a:cs typeface="Calibri"/>
              <a:sym typeface="Calibri"/>
            </a:endParaRPr>
          </a:p>
          <a:p>
            <a:pPr indent="0" lvl="0" marL="0" rtl="0" algn="l">
              <a:lnSpc>
                <a:spcPct val="115000"/>
              </a:lnSpc>
              <a:spcBef>
                <a:spcPts val="1200"/>
              </a:spcBef>
              <a:spcAft>
                <a:spcPts val="0"/>
              </a:spcAft>
              <a:buClr>
                <a:schemeClr val="dk1"/>
              </a:buClr>
              <a:buSzPts val="1100"/>
              <a:buFont typeface="Arial"/>
              <a:buNone/>
            </a:pPr>
            <a:r>
              <a:rPr lang="en" sz="1200">
                <a:solidFill>
                  <a:schemeClr val="dk1"/>
                </a:solidFill>
              </a:rPr>
              <a:t>You can see that the image is</a:t>
            </a:r>
            <a:endParaRPr sz="12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sz="1200">
                <a:solidFill>
                  <a:schemeClr val="dk1"/>
                </a:solidFill>
              </a:rPr>
              <a:t>ABOUT: Philadelphia, singers, and jazz</a:t>
            </a:r>
            <a:endParaRPr sz="12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sz="1200">
                <a:solidFill>
                  <a:schemeClr val="dk1"/>
                </a:solidFill>
              </a:rPr>
              <a:t>DEPICTS: musicians, African Americans, composers, African American entertainers, jazz musicians, African American men, and more</a:t>
            </a:r>
            <a:endParaRPr sz="1200">
              <a:solidFill>
                <a:schemeClr val="dk1"/>
              </a:solidFill>
            </a:endParaRPr>
          </a:p>
          <a:p>
            <a:pPr indent="0" lvl="0" marL="0" rtl="0" algn="l">
              <a:spcBef>
                <a:spcPts val="0"/>
              </a:spcBef>
              <a:spcAft>
                <a:spcPts val="0"/>
              </a:spcAft>
              <a:buNone/>
            </a:pPr>
            <a:r>
              <a:t/>
            </a:r>
            <a:endParaRPr sz="1200"/>
          </a:p>
        </p:txBody>
      </p:sp>
      <p:sp>
        <p:nvSpPr>
          <p:cNvPr id="275" name="Google Shape;275;gc9a9c75aff_0_34:notes"/>
          <p:cNvSpPr txBox="1"/>
          <p:nvPr>
            <p:ph idx="12" type="sldNum"/>
          </p:nvPr>
        </p:nvSpPr>
        <p:spPr>
          <a:xfrm>
            <a:off x="3884613" y="8685214"/>
            <a:ext cx="2971800" cy="4590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c9a9c75aff_0_39: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0" name="Google Shape;280;gc9a9c75aff_0_39: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lnSpc>
                <a:spcPct val="115000"/>
              </a:lnSpc>
              <a:spcBef>
                <a:spcPts val="1200"/>
              </a:spcBef>
              <a:spcAft>
                <a:spcPts val="0"/>
              </a:spcAft>
              <a:buClr>
                <a:schemeClr val="dk1"/>
              </a:buClr>
              <a:buSzPts val="1100"/>
              <a:buFont typeface="Arial"/>
              <a:buNone/>
            </a:pPr>
            <a:r>
              <a:rPr lang="en" sz="1200">
                <a:solidFill>
                  <a:schemeClr val="dk1"/>
                </a:solidFill>
              </a:rPr>
              <a:t>When the radio button for “depicts” is selected, the blue “camera icon” appears - so that a cropped portion of the image can be “photographed” or captured and then associated with a subject heading</a:t>
            </a:r>
            <a:endParaRPr sz="1200">
              <a:solidFill>
                <a:schemeClr val="dk1"/>
              </a:solidFill>
            </a:endParaRPr>
          </a:p>
          <a:p>
            <a:pPr indent="0" lvl="0" marL="0" rtl="0" algn="l">
              <a:lnSpc>
                <a:spcPct val="115000"/>
              </a:lnSpc>
              <a:spcBef>
                <a:spcPts val="1200"/>
              </a:spcBef>
              <a:spcAft>
                <a:spcPts val="0"/>
              </a:spcAft>
              <a:buSzPts val="1100"/>
              <a:buNone/>
            </a:pPr>
            <a:r>
              <a:rPr lang="en" sz="1200">
                <a:solidFill>
                  <a:schemeClr val="dk1"/>
                </a:solidFill>
              </a:rPr>
              <a:t> In this instance, the LC heading for Louis Armstrong can be associated with a cropped portion of the image that depicts just Louis. </a:t>
            </a:r>
            <a:endParaRPr sz="12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sz="1200">
                <a:solidFill>
                  <a:schemeClr val="dk1"/>
                </a:solidFill>
              </a:rPr>
              <a:t>And of course, I do the same with his son Jake.</a:t>
            </a:r>
            <a:endParaRPr sz="12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rPr>
              <a:t> </a:t>
            </a:r>
            <a:endParaRPr b="1" sz="1200">
              <a:solidFill>
                <a:schemeClr val="dk1"/>
              </a:solidFill>
            </a:endParaRPr>
          </a:p>
          <a:p>
            <a:pPr indent="0" lvl="0" marL="0" rtl="0" algn="l">
              <a:spcBef>
                <a:spcPts val="0"/>
              </a:spcBef>
              <a:spcAft>
                <a:spcPts val="0"/>
              </a:spcAft>
              <a:buNone/>
            </a:pPr>
            <a:r>
              <a:t/>
            </a:r>
            <a:endParaRPr/>
          </a:p>
        </p:txBody>
      </p:sp>
      <p:sp>
        <p:nvSpPr>
          <p:cNvPr id="281" name="Google Shape;281;gc9a9c75aff_0_39:notes"/>
          <p:cNvSpPr txBox="1"/>
          <p:nvPr>
            <p:ph idx="12" type="sldNum"/>
          </p:nvPr>
        </p:nvSpPr>
        <p:spPr>
          <a:xfrm>
            <a:off x="3884613" y="8685214"/>
            <a:ext cx="2971800" cy="4590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c9a9c75aff_0_44: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6" name="Google Shape;286;gc9a9c75aff_0_44: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spcBef>
                <a:spcPts val="0"/>
              </a:spcBef>
              <a:spcAft>
                <a:spcPts val="0"/>
              </a:spcAft>
              <a:buNone/>
            </a:pPr>
            <a:r>
              <a:rPr lang="en"/>
              <a:t>The Image Annotator also provides a way for additional headings for things that the image is about, or that it depicts, to be included.</a:t>
            </a:r>
            <a:endParaRPr/>
          </a:p>
          <a:p>
            <a:pPr indent="0" lvl="0" marL="0" rtl="0" algn="l">
              <a:lnSpc>
                <a:spcPct val="115000"/>
              </a:lnSpc>
              <a:spcBef>
                <a:spcPts val="1200"/>
              </a:spcBef>
              <a:spcAft>
                <a:spcPts val="0"/>
              </a:spcAft>
              <a:buSzPts val="1100"/>
              <a:buNone/>
            </a:pPr>
            <a:r>
              <a:t/>
            </a:r>
            <a:endParaRPr/>
          </a:p>
          <a:p>
            <a:pPr indent="0" lvl="0" marL="0" rtl="0" algn="l">
              <a:lnSpc>
                <a:spcPct val="115000"/>
              </a:lnSpc>
              <a:spcBef>
                <a:spcPts val="1200"/>
              </a:spcBef>
              <a:spcAft>
                <a:spcPts val="0"/>
              </a:spcAft>
              <a:buClr>
                <a:schemeClr val="dk1"/>
              </a:buClr>
              <a:buSzPts val="1100"/>
              <a:buFont typeface="Arial"/>
              <a:buNone/>
            </a:pPr>
            <a:r>
              <a:rPr lang="en" sz="1200">
                <a:solidFill>
                  <a:schemeClr val="dk1"/>
                </a:solidFill>
              </a:rPr>
              <a:t>Here, a cropped portion of the image depicts “trumpet” can be associated with the CONTENTdm pilot Wikibase’s conceptual entity description of a “trumpet”</a:t>
            </a:r>
            <a:endParaRPr sz="1200">
              <a:solidFill>
                <a:schemeClr val="dk1"/>
              </a:solidFill>
            </a:endParaRPr>
          </a:p>
          <a:p>
            <a:pPr indent="0" lvl="0" marL="0" rtl="0" algn="l">
              <a:spcBef>
                <a:spcPts val="0"/>
              </a:spcBef>
              <a:spcAft>
                <a:spcPts val="0"/>
              </a:spcAft>
              <a:buNone/>
            </a:pPr>
            <a:r>
              <a:t/>
            </a:r>
            <a:endParaRPr/>
          </a:p>
        </p:txBody>
      </p:sp>
      <p:sp>
        <p:nvSpPr>
          <p:cNvPr id="287" name="Google Shape;287;gc9a9c75aff_0_44:notes"/>
          <p:cNvSpPr txBox="1"/>
          <p:nvPr>
            <p:ph idx="12" type="sldNum"/>
          </p:nvPr>
        </p:nvSpPr>
        <p:spPr>
          <a:xfrm>
            <a:off x="3884613" y="8685214"/>
            <a:ext cx="2971800" cy="4590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c9a9c75aff_0_49: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2" name="Google Shape;292;gc9a9c75aff_0_49: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lnSpc>
                <a:spcPct val="115000"/>
              </a:lnSpc>
              <a:spcBef>
                <a:spcPts val="1200"/>
              </a:spcBef>
              <a:spcAft>
                <a:spcPts val="0"/>
              </a:spcAft>
              <a:buClr>
                <a:schemeClr val="dk1"/>
              </a:buClr>
              <a:buSzPts val="1100"/>
              <a:buFont typeface="Arial"/>
              <a:buNone/>
            </a:pPr>
            <a:r>
              <a:rPr lang="en" sz="1200">
                <a:solidFill>
                  <a:schemeClr val="dk1"/>
                </a:solidFill>
              </a:rPr>
              <a:t>But after taking a closer look at the trumpet, a subject expert might see the inscription near the trumpet bell – for the Henri Selmer Company in Paris</a:t>
            </a:r>
            <a:endParaRPr sz="12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sz="1200">
                <a:solidFill>
                  <a:schemeClr val="dk1"/>
                </a:solidFill>
              </a:rPr>
              <a:t>According to the Selmer Company archive, Louis Armstrong was “one of the best ambassadors of the SELMER trumpet”  </a:t>
            </a:r>
            <a:endParaRPr sz="12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sz="1200">
                <a:solidFill>
                  <a:schemeClr val="dk1"/>
                </a:solidFill>
              </a:rPr>
              <a:t>Armstrong is known to have played their “K-Modified B flat major trumpet” which was manufactured in 1954</a:t>
            </a:r>
            <a:endParaRPr sz="12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sz="1200">
                <a:solidFill>
                  <a:schemeClr val="dk1"/>
                </a:solidFill>
              </a:rPr>
              <a:t>And this does appears to be the trumpet he is playing in this 1956 photograph.</a:t>
            </a:r>
            <a:endParaRPr sz="1200">
              <a:solidFill>
                <a:schemeClr val="dk1"/>
              </a:solidFill>
            </a:endParaRPr>
          </a:p>
          <a:p>
            <a:pPr indent="0" lvl="0" marL="0" rtl="0" algn="l">
              <a:spcBef>
                <a:spcPts val="0"/>
              </a:spcBef>
              <a:spcAft>
                <a:spcPts val="0"/>
              </a:spcAft>
              <a:buNone/>
            </a:pPr>
            <a:r>
              <a:t/>
            </a:r>
            <a:endParaRPr/>
          </a:p>
        </p:txBody>
      </p:sp>
      <p:sp>
        <p:nvSpPr>
          <p:cNvPr id="293" name="Google Shape;293;gc9a9c75aff_0_49:notes"/>
          <p:cNvSpPr txBox="1"/>
          <p:nvPr>
            <p:ph idx="12" type="sldNum"/>
          </p:nvPr>
        </p:nvSpPr>
        <p:spPr>
          <a:xfrm>
            <a:off x="3884613" y="8685214"/>
            <a:ext cx="2971800" cy="4590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c9a9c75aff_0_56: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0" name="Google Shape;300;gc9a9c75aff_0_56: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rtl="0" algn="l">
              <a:lnSpc>
                <a:spcPct val="115000"/>
              </a:lnSpc>
              <a:spcBef>
                <a:spcPts val="1200"/>
              </a:spcBef>
              <a:spcAft>
                <a:spcPts val="0"/>
              </a:spcAft>
              <a:buClr>
                <a:schemeClr val="dk1"/>
              </a:buClr>
              <a:buSzPts val="1100"/>
              <a:buFont typeface="Arial"/>
              <a:buNone/>
            </a:pPr>
            <a:r>
              <a:rPr lang="en" sz="1200">
                <a:solidFill>
                  <a:schemeClr val="dk1"/>
                </a:solidFill>
              </a:rPr>
              <a:t>An entity description of that Selmer trumpet exists in the CONTENTdm Wikibase,</a:t>
            </a:r>
            <a:endParaRPr sz="12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sz="1200">
                <a:solidFill>
                  <a:schemeClr val="dk1"/>
                </a:solidFill>
              </a:rPr>
              <a:t>so this image crop can be associated with an entity describing that trumpet model – taking the entity description beyond just text and including an image</a:t>
            </a:r>
            <a:endParaRPr sz="12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sz="1200">
                <a:solidFill>
                  <a:schemeClr val="dk1"/>
                </a:solidFill>
              </a:rPr>
              <a:t>These cropped parts of images </a:t>
            </a:r>
            <a:r>
              <a:rPr b="1" lang="en" sz="1200">
                <a:solidFill>
                  <a:schemeClr val="dk1"/>
                </a:solidFill>
              </a:rPr>
              <a:t>depict actual entities</a:t>
            </a:r>
            <a:r>
              <a:rPr lang="en" sz="1200">
                <a:solidFill>
                  <a:schemeClr val="dk1"/>
                </a:solidFill>
              </a:rPr>
              <a:t> – and have the power to enhance our understanding of the image while allowing domain experts to add NEW KNOWLEDGE </a:t>
            </a:r>
            <a:endParaRPr sz="12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sz="1200">
                <a:solidFill>
                  <a:schemeClr val="dk1"/>
                </a:solidFill>
              </a:rPr>
              <a:t> </a:t>
            </a:r>
            <a:endParaRPr b="1" sz="1200">
              <a:solidFill>
                <a:schemeClr val="dk1"/>
              </a:solidFill>
            </a:endParaRPr>
          </a:p>
          <a:p>
            <a:pPr indent="0" lvl="0" marL="0" marR="0" rtl="0" algn="l">
              <a:lnSpc>
                <a:spcPct val="100000"/>
              </a:lnSpc>
              <a:spcBef>
                <a:spcPts val="0"/>
              </a:spcBef>
              <a:spcAft>
                <a:spcPts val="0"/>
              </a:spcAft>
              <a:buClr>
                <a:schemeClr val="dk1"/>
              </a:buClr>
              <a:buSzPts val="1200"/>
              <a:buFont typeface="Calibri"/>
              <a:buNone/>
            </a:pPr>
            <a:r>
              <a:t/>
            </a:r>
            <a:endParaRPr/>
          </a:p>
        </p:txBody>
      </p:sp>
      <p:sp>
        <p:nvSpPr>
          <p:cNvPr id="301" name="Google Shape;301;gc9a9c75aff_0_56:notes"/>
          <p:cNvSpPr txBox="1"/>
          <p:nvPr>
            <p:ph idx="12" type="sldNum"/>
          </p:nvPr>
        </p:nvSpPr>
        <p:spPr>
          <a:xfrm>
            <a:off x="3884613" y="8685214"/>
            <a:ext cx="2971800" cy="4590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 name="Shape 304"/>
        <p:cNvGrpSpPr/>
        <p:nvPr/>
      </p:nvGrpSpPr>
      <p:grpSpPr>
        <a:xfrm>
          <a:off x="0" y="0"/>
          <a:ext cx="0" cy="0"/>
          <a:chOff x="0" y="0"/>
          <a:chExt cx="0" cy="0"/>
        </a:xfrm>
      </p:grpSpPr>
      <p:sp>
        <p:nvSpPr>
          <p:cNvPr id="305" name="Google Shape;305;gc9a9c75aff_0_61:notes"/>
          <p:cNvSpPr/>
          <p:nvPr>
            <p:ph idx="2" type="sldImg"/>
          </p:nvPr>
        </p:nvSpPr>
        <p:spPr>
          <a:xfrm>
            <a:off x="701951" y="1143000"/>
            <a:ext cx="5454000" cy="3085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6" name="Google Shape;306;gc9a9c75aff_0_61:notes"/>
          <p:cNvSpPr txBox="1"/>
          <p:nvPr>
            <p:ph idx="1" type="body"/>
          </p:nvPr>
        </p:nvSpPr>
        <p:spPr>
          <a:xfrm>
            <a:off x="685800" y="4400550"/>
            <a:ext cx="5486400" cy="3600600"/>
          </a:xfrm>
          <a:prstGeom prst="rect">
            <a:avLst/>
          </a:prstGeom>
          <a:noFill/>
          <a:ln>
            <a:noFill/>
          </a:ln>
        </p:spPr>
        <p:txBody>
          <a:bodyPr anchorCtr="0" anchor="t" bIns="45650" lIns="91325" spcFirstLastPara="1" rIns="91325" wrap="square" tIns="45650">
            <a:noAutofit/>
          </a:bodyPr>
          <a:lstStyle/>
          <a:p>
            <a:pPr indent="0" lvl="0" marL="0" marR="0" rtl="0" algn="l">
              <a:lnSpc>
                <a:spcPct val="100000"/>
              </a:lnSpc>
              <a:spcBef>
                <a:spcPts val="0"/>
              </a:spcBef>
              <a:spcAft>
                <a:spcPts val="0"/>
              </a:spcAft>
              <a:buClr>
                <a:srgbClr val="000000"/>
              </a:buClr>
              <a:buSzPts val="1200"/>
              <a:buFont typeface="Arial"/>
              <a:buNone/>
            </a:pPr>
            <a:r>
              <a:rPr lang="en"/>
              <a:t>Greta </a:t>
            </a:r>
            <a:endParaRPr/>
          </a:p>
          <a:p>
            <a:pPr indent="0" lvl="0" marL="0" marR="0" rtl="0" algn="l">
              <a:lnSpc>
                <a:spcPct val="100000"/>
              </a:lnSpc>
              <a:spcBef>
                <a:spcPts val="0"/>
              </a:spcBef>
              <a:spcAft>
                <a:spcPts val="0"/>
              </a:spcAft>
              <a:buClr>
                <a:srgbClr val="000000"/>
              </a:buClr>
              <a:buSzPts val="1200"/>
              <a:buFont typeface="Arial"/>
              <a:buNone/>
            </a:pPr>
            <a:r>
              <a:rPr b="0" i="0" lang="en" sz="1200">
                <a:solidFill>
                  <a:srgbClr val="000000"/>
                </a:solidFill>
                <a:latin typeface="Arial"/>
                <a:ea typeface="Arial"/>
                <a:cs typeface="Arial"/>
                <a:sym typeface="Arial"/>
              </a:rPr>
              <a:t>Once the Image Annotator edits have been completed, the user clicks the Update button, and the modifications are made by an associated script to the original Wikibase entity.</a:t>
            </a:r>
            <a:endParaRPr sz="1200"/>
          </a:p>
          <a:p>
            <a:pPr indent="0" lvl="0" marL="0" marR="0" rtl="0" algn="l">
              <a:lnSpc>
                <a:spcPct val="100000"/>
              </a:lnSpc>
              <a:spcBef>
                <a:spcPts val="0"/>
              </a:spcBef>
              <a:spcAft>
                <a:spcPts val="0"/>
              </a:spcAft>
              <a:buClr>
                <a:schemeClr val="dk1"/>
              </a:buClr>
              <a:buSzPts val="1200"/>
              <a:buFont typeface="Calibri"/>
              <a:buNone/>
            </a:pPr>
            <a:r>
              <a:t/>
            </a:r>
            <a:endParaRPr b="0" i="0" sz="1200">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en" sz="1200">
                <a:solidFill>
                  <a:srgbClr val="000000"/>
                </a:solidFill>
                <a:latin typeface="Arial"/>
                <a:ea typeface="Arial"/>
                <a:cs typeface="Arial"/>
                <a:sym typeface="Arial"/>
              </a:rPr>
              <a:t>This view of the portion of the reset Depicts statements include the links to the cropped images, using the IIIF Image API standard.</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 sz="1200"/>
              <a:t>So this slide shows the connection between the identification process in the Image </a:t>
            </a:r>
            <a:r>
              <a:rPr lang="en" sz="1200"/>
              <a:t>Annotator</a:t>
            </a:r>
            <a:r>
              <a:rPr lang="en" sz="1200"/>
              <a:t> and the sussing out of the Wikibase entity - </a:t>
            </a:r>
            <a:r>
              <a:rPr lang="en" sz="1200">
                <a:solidFill>
                  <a:schemeClr val="dk1"/>
                </a:solidFill>
              </a:rPr>
              <a:t>Something we have never seen in CONTENTdm before </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rPr lang="en" sz="1200">
                <a:solidFill>
                  <a:schemeClr val="dk1"/>
                </a:solidFill>
              </a:rPr>
              <a:t>so that concludes the overview of the tools - and I want to mention as a participant, I found this to be one of the most interesting parts of this pilot. opportunity to see ways CONTENTdm could grow in the future </a:t>
            </a:r>
            <a:endParaRPr sz="1200">
              <a:solidFill>
                <a:schemeClr val="dk1"/>
              </a:solidFill>
            </a:endParaRPr>
          </a:p>
          <a:p>
            <a:pPr indent="0" lvl="0" marL="0" rtl="0" algn="l">
              <a:spcBef>
                <a:spcPts val="0"/>
              </a:spcBef>
              <a:spcAft>
                <a:spcPts val="0"/>
              </a:spcAft>
              <a:buNone/>
            </a:pPr>
            <a:r>
              <a:rPr lang="en" sz="1200"/>
              <a:t> </a:t>
            </a:r>
            <a:endParaRPr sz="1200"/>
          </a:p>
        </p:txBody>
      </p:sp>
      <p:sp>
        <p:nvSpPr>
          <p:cNvPr id="307" name="Google Shape;307;gc9a9c75aff_0_61:notes"/>
          <p:cNvSpPr txBox="1"/>
          <p:nvPr>
            <p:ph idx="12" type="sldNum"/>
          </p:nvPr>
        </p:nvSpPr>
        <p:spPr>
          <a:xfrm>
            <a:off x="3884613" y="8685214"/>
            <a:ext cx="2971800" cy="459000"/>
          </a:xfrm>
          <a:prstGeom prst="rect">
            <a:avLst/>
          </a:prstGeom>
          <a:noFill/>
          <a:ln>
            <a:noFill/>
          </a:ln>
        </p:spPr>
        <p:txBody>
          <a:bodyPr anchorCtr="0" anchor="b" bIns="45650" lIns="91325" spcFirstLastPara="1" rIns="91325" wrap="square" tIns="45650">
            <a:noAutofit/>
          </a:bodyPr>
          <a:lstStyle/>
          <a:p>
            <a:pPr indent="0" lvl="0" marL="0" rtl="0" algn="r">
              <a:spcBef>
                <a:spcPts val="0"/>
              </a:spcBef>
              <a:spcAft>
                <a:spcPts val="0"/>
              </a:spcAft>
              <a:buNone/>
            </a:pPr>
            <a:fld id="{00000000-1234-1234-1234-123412341234}" type="slidenum">
              <a:rPr lang="en" sz="1400"/>
              <a:t>‹#›</a:t>
            </a:fld>
            <a:endParaRPr sz="1400"/>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a6c5f23ccb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a6c5f23ccb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Greta</a:t>
            </a:r>
            <a:endParaRPr/>
          </a:p>
          <a:p>
            <a:pPr indent="0" lvl="0" marL="0" rtl="0" algn="l">
              <a:spcBef>
                <a:spcPts val="0"/>
              </a:spcBef>
              <a:spcAft>
                <a:spcPts val="0"/>
              </a:spcAft>
              <a:buNone/>
            </a:pPr>
            <a:r>
              <a:rPr lang="en"/>
              <a:t>F</a:t>
            </a:r>
            <a:r>
              <a:rPr lang="en" sz="1200">
                <a:solidFill>
                  <a:schemeClr val="dk1"/>
                </a:solidFill>
              </a:rPr>
              <a:t>inally a little bit about Participant outcomes </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a46bc7f94b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a46bc7f94b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Greta</a:t>
            </a:r>
            <a:endParaRPr/>
          </a:p>
          <a:p>
            <a:pPr indent="0" lvl="0" marL="0" rtl="0" algn="l">
              <a:lnSpc>
                <a:spcPct val="100000"/>
              </a:lnSpc>
              <a:spcBef>
                <a:spcPts val="0"/>
              </a:spcBef>
              <a:spcAft>
                <a:spcPts val="0"/>
              </a:spcAft>
              <a:buClr>
                <a:schemeClr val="dk1"/>
              </a:buClr>
              <a:buSzPts val="1100"/>
              <a:buFont typeface="Arial"/>
              <a:buNone/>
            </a:pPr>
            <a:r>
              <a:rPr lang="en" sz="1200">
                <a:solidFill>
                  <a:schemeClr val="dk1"/>
                </a:solidFill>
              </a:rPr>
              <a:t>Tremendous opportunity to learn about Wikibase. As partners we learned the:   </a:t>
            </a:r>
            <a:endParaRPr sz="1200">
              <a:solidFill>
                <a:schemeClr val="dk1"/>
              </a:solidFill>
            </a:endParaRPr>
          </a:p>
          <a:p>
            <a:pPr indent="0" lvl="0" marL="0" rtl="0" algn="l">
              <a:lnSpc>
                <a:spcPct val="100000"/>
              </a:lnSpc>
              <a:spcBef>
                <a:spcPts val="0"/>
              </a:spcBef>
              <a:spcAft>
                <a:spcPts val="0"/>
              </a:spcAft>
              <a:buNone/>
            </a:pPr>
            <a:r>
              <a:rPr lang="en" sz="1200">
                <a:solidFill>
                  <a:schemeClr val="dk1"/>
                </a:solidFill>
              </a:rPr>
              <a:t>1.</a:t>
            </a:r>
            <a:r>
              <a:rPr lang="en" sz="700">
                <a:solidFill>
                  <a:schemeClr val="dk1"/>
                </a:solidFill>
              </a:rPr>
              <a:t>  	</a:t>
            </a:r>
            <a:r>
              <a:rPr lang="en" sz="1200">
                <a:solidFill>
                  <a:schemeClr val="dk1"/>
                </a:solidFill>
              </a:rPr>
              <a:t>reinforced the mportance of consistent metadata practices</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200">
                <a:solidFill>
                  <a:schemeClr val="dk1"/>
                </a:solidFill>
              </a:rPr>
              <a:t>2.</a:t>
            </a:r>
            <a:r>
              <a:rPr lang="en" sz="700">
                <a:solidFill>
                  <a:schemeClr val="dk1"/>
                </a:solidFill>
              </a:rPr>
              <a:t>  	</a:t>
            </a:r>
            <a:r>
              <a:rPr lang="en" sz="1200">
                <a:solidFill>
                  <a:schemeClr val="dk1"/>
                </a:solidFill>
              </a:rPr>
              <a:t>the ongoing Challenges of using large-scale vocabularies to describe highly local materials</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200">
                <a:solidFill>
                  <a:schemeClr val="dk1"/>
                </a:solidFill>
              </a:rPr>
              <a:t>3.</a:t>
            </a:r>
            <a:r>
              <a:rPr lang="en" sz="700">
                <a:solidFill>
                  <a:schemeClr val="dk1"/>
                </a:solidFill>
              </a:rPr>
              <a:t>  	</a:t>
            </a:r>
            <a:r>
              <a:rPr lang="en" sz="1200">
                <a:solidFill>
                  <a:schemeClr val="dk1"/>
                </a:solidFill>
              </a:rPr>
              <a:t>learned more about Wikibase - as an example of what creating linked data descriptions could look like</a:t>
            </a:r>
            <a:endParaRPr sz="12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 sz="1200">
                <a:solidFill>
                  <a:schemeClr val="dk1"/>
                </a:solidFill>
              </a:rPr>
              <a:t>4.</a:t>
            </a:r>
            <a:r>
              <a:rPr lang="en" sz="700">
                <a:solidFill>
                  <a:schemeClr val="dk1"/>
                </a:solidFill>
              </a:rPr>
              <a:t>  	</a:t>
            </a:r>
            <a:r>
              <a:rPr lang="en" sz="1200">
                <a:solidFill>
                  <a:schemeClr val="dk1"/>
                </a:solidFill>
              </a:rPr>
              <a:t>Finally – the tremendous Value of learning alongside colleagues from other institutions and staff at OCLC research</a:t>
            </a:r>
            <a:endParaRPr sz="1200">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turn it over to Jeff</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a397ff2c0f_0_4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a397ff2c0f_0_4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Jeff </a:t>
            </a:r>
            <a:endParaRPr/>
          </a:p>
          <a:p>
            <a:pPr indent="0" lvl="0" marL="0" rtl="0" algn="l">
              <a:spcBef>
                <a:spcPts val="0"/>
              </a:spcBef>
              <a:spcAft>
                <a:spcPts val="0"/>
              </a:spcAft>
              <a:buNone/>
            </a:pPr>
            <a:r>
              <a:rPr lang="en"/>
              <a:t>mention PRoject Client update working group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c028aa4763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c028aa4763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Jeff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a397ff2c0f_0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a397ff2c0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50">
                <a:solidFill>
                  <a:srgbClr val="333333"/>
                </a:solidFill>
                <a:highlight>
                  <a:srgbClr val="FFFFFF"/>
                </a:highlight>
              </a:rPr>
              <a:t>greta</a:t>
            </a:r>
            <a:endParaRPr sz="1050">
              <a:solidFill>
                <a:srgbClr val="333333"/>
              </a:solidFill>
              <a:highlight>
                <a:srgbClr val="FFFFFF"/>
              </a:highlight>
            </a:endParaRPr>
          </a:p>
          <a:p>
            <a:pPr indent="0" lvl="0" marL="0" rtl="0" algn="l">
              <a:spcBef>
                <a:spcPts val="0"/>
              </a:spcBef>
              <a:spcAft>
                <a:spcPts val="0"/>
              </a:spcAft>
              <a:buNone/>
            </a:pPr>
            <a:r>
              <a:rPr lang="en" sz="1050">
                <a:solidFill>
                  <a:srgbClr val="333333"/>
                </a:solidFill>
                <a:highlight>
                  <a:srgbClr val="FFFFFF"/>
                </a:highlight>
              </a:rPr>
              <a:t>The first phase of the Pilot began in the fall of 2019 with three library partners: </a:t>
            </a:r>
            <a:endParaRPr sz="1050">
              <a:solidFill>
                <a:srgbClr val="333333"/>
              </a:solidFill>
              <a:highlight>
                <a:srgbClr val="FFFFFF"/>
              </a:highlight>
            </a:endParaRPr>
          </a:p>
          <a:p>
            <a:pPr indent="-295275" lvl="0" marL="457200" rtl="0" algn="l">
              <a:spcBef>
                <a:spcPts val="0"/>
              </a:spcBef>
              <a:spcAft>
                <a:spcPts val="0"/>
              </a:spcAft>
              <a:buClr>
                <a:srgbClr val="333333"/>
              </a:buClr>
              <a:buSzPts val="1050"/>
              <a:buAutoNum type="arabicPeriod"/>
            </a:pPr>
            <a:r>
              <a:rPr lang="en" sz="1050">
                <a:solidFill>
                  <a:srgbClr val="333333"/>
                </a:solidFill>
                <a:highlight>
                  <a:schemeClr val="lt1"/>
                </a:highlight>
              </a:rPr>
              <a:t>Cleveland Public Library</a:t>
            </a:r>
            <a:endParaRPr sz="1050">
              <a:solidFill>
                <a:srgbClr val="333333"/>
              </a:solidFill>
              <a:highlight>
                <a:schemeClr val="lt1"/>
              </a:highlight>
            </a:endParaRPr>
          </a:p>
          <a:p>
            <a:pPr indent="-295275" lvl="0" marL="457200" rtl="0" algn="l">
              <a:spcBef>
                <a:spcPts val="0"/>
              </a:spcBef>
              <a:spcAft>
                <a:spcPts val="0"/>
              </a:spcAft>
              <a:buClr>
                <a:srgbClr val="333333"/>
              </a:buClr>
              <a:buSzPts val="1050"/>
              <a:buAutoNum type="arabicPeriod"/>
            </a:pPr>
            <a:r>
              <a:rPr lang="en" sz="1050">
                <a:solidFill>
                  <a:srgbClr val="333333"/>
                </a:solidFill>
                <a:highlight>
                  <a:srgbClr val="FFFFFF"/>
                </a:highlight>
              </a:rPr>
              <a:t>Huntington Library, Art Museum, and Botanical Gardens</a:t>
            </a:r>
            <a:endParaRPr sz="1050">
              <a:solidFill>
                <a:srgbClr val="333333"/>
              </a:solidFill>
              <a:highlight>
                <a:srgbClr val="FFFFFF"/>
              </a:highlight>
            </a:endParaRPr>
          </a:p>
          <a:p>
            <a:pPr indent="-295275" lvl="0" marL="457200" rtl="0" algn="l">
              <a:spcBef>
                <a:spcPts val="0"/>
              </a:spcBef>
              <a:spcAft>
                <a:spcPts val="0"/>
              </a:spcAft>
              <a:buClr>
                <a:srgbClr val="333333"/>
              </a:buClr>
              <a:buSzPts val="1050"/>
              <a:buAutoNum type="arabicPeriod"/>
            </a:pPr>
            <a:r>
              <a:rPr lang="en" sz="1050">
                <a:solidFill>
                  <a:srgbClr val="333333"/>
                </a:solidFill>
                <a:highlight>
                  <a:srgbClr val="FFFFFF"/>
                </a:highlight>
              </a:rPr>
              <a:t>Minnesota Digital Library</a:t>
            </a:r>
            <a:endParaRPr sz="1050">
              <a:solidFill>
                <a:srgbClr val="333333"/>
              </a:solidFill>
              <a:highlight>
                <a:srgbClr val="FFFFFF"/>
              </a:highlight>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a397ff2c0f_0_345: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Ask for </a:t>
            </a:r>
            <a:r>
              <a:rPr lang="en"/>
              <a:t>questions </a:t>
            </a:r>
            <a:endParaRPr/>
          </a:p>
        </p:txBody>
      </p:sp>
      <p:sp>
        <p:nvSpPr>
          <p:cNvPr id="338" name="Google Shape;338;ga397ff2c0f_0_3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 name="Shape 95"/>
        <p:cNvGrpSpPr/>
        <p:nvPr/>
      </p:nvGrpSpPr>
      <p:grpSpPr>
        <a:xfrm>
          <a:off x="0" y="0"/>
          <a:ext cx="0" cy="0"/>
          <a:chOff x="0" y="0"/>
          <a:chExt cx="0" cy="0"/>
        </a:xfrm>
      </p:grpSpPr>
      <p:sp>
        <p:nvSpPr>
          <p:cNvPr id="96" name="Google Shape;96;ga4d69a70f3_0_2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97" name="Google Shape;97;ga4d69a70f3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050">
                <a:solidFill>
                  <a:srgbClr val="333333"/>
                </a:solidFill>
                <a:highlight>
                  <a:srgbClr val="FFFFFF"/>
                </a:highlight>
              </a:rPr>
              <a:t>greta</a:t>
            </a:r>
            <a:endParaRPr sz="1050">
              <a:solidFill>
                <a:srgbClr val="333333"/>
              </a:solidFill>
              <a:highlight>
                <a:srgbClr val="FFFFFF"/>
              </a:highlight>
            </a:endParaRPr>
          </a:p>
          <a:p>
            <a:pPr indent="0" lvl="0" marL="0" rtl="0" algn="l">
              <a:spcBef>
                <a:spcPts val="0"/>
              </a:spcBef>
              <a:spcAft>
                <a:spcPts val="0"/>
              </a:spcAft>
              <a:buNone/>
            </a:pPr>
            <a:r>
              <a:rPr lang="en" sz="1050">
                <a:solidFill>
                  <a:srgbClr val="333333"/>
                </a:solidFill>
                <a:highlight>
                  <a:srgbClr val="FFFFFF"/>
                </a:highlight>
              </a:rPr>
              <a:t>In Phase 2 two more libraries joined - Temple University Libraries and University of Miami Libraries.</a:t>
            </a:r>
            <a:endParaRPr sz="1050">
              <a:solidFill>
                <a:srgbClr val="333333"/>
              </a:solidFill>
              <a:highlight>
                <a:srgbClr val="FFFFFF"/>
              </a:highlight>
            </a:endParaRPr>
          </a:p>
          <a:p>
            <a:pPr indent="0" lvl="0" marL="0" rtl="0" algn="l">
              <a:spcBef>
                <a:spcPts val="0"/>
              </a:spcBef>
              <a:spcAft>
                <a:spcPts val="0"/>
              </a:spcAft>
              <a:buNone/>
            </a:pPr>
            <a:r>
              <a:t/>
            </a:r>
            <a:endParaRPr sz="1050">
              <a:solidFill>
                <a:srgbClr val="333333"/>
              </a:solidFill>
              <a:highlight>
                <a:srgbClr val="FFFFFF"/>
              </a:highlight>
            </a:endParaRPr>
          </a:p>
          <a:p>
            <a:pPr indent="0" lvl="0" marL="0" rtl="0" algn="l">
              <a:spcBef>
                <a:spcPts val="0"/>
              </a:spcBef>
              <a:spcAft>
                <a:spcPts val="0"/>
              </a:spcAft>
              <a:buNone/>
            </a:pPr>
            <a:r>
              <a:t/>
            </a:r>
            <a:endParaRPr sz="1050">
              <a:solidFill>
                <a:srgbClr val="333333"/>
              </a:solidFill>
              <a:highlight>
                <a:srgbClr val="FFFFFF"/>
              </a:highlight>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 name="Shape 104"/>
        <p:cNvGrpSpPr/>
        <p:nvPr/>
      </p:nvGrpSpPr>
      <p:grpSpPr>
        <a:xfrm>
          <a:off x="0" y="0"/>
          <a:ext cx="0" cy="0"/>
          <a:chOff x="0" y="0"/>
          <a:chExt cx="0" cy="0"/>
        </a:xfrm>
      </p:grpSpPr>
      <p:sp>
        <p:nvSpPr>
          <p:cNvPr id="105" name="Google Shape;105;gc028aa4763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 name="Google Shape;106;gc028aa4763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Greta </a:t>
            </a:r>
            <a:endParaRPr/>
          </a:p>
          <a:p>
            <a:pPr indent="0" lvl="0" marL="0" rtl="0" algn="l">
              <a:lnSpc>
                <a:spcPct val="115000"/>
              </a:lnSpc>
              <a:spcBef>
                <a:spcPts val="1200"/>
              </a:spcBef>
              <a:spcAft>
                <a:spcPts val="0"/>
              </a:spcAft>
              <a:buNone/>
            </a:pPr>
            <a:r>
              <a:rPr lang="en" sz="1200">
                <a:solidFill>
                  <a:schemeClr val="dk1"/>
                </a:solidFill>
              </a:rPr>
              <a:t>But before we go too much further - I want to be sure you are all familiar with CONTENTdm. CONTENTdm is OCLC’s premiere digital content management system</a:t>
            </a:r>
            <a:endParaRPr sz="12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sz="1200">
                <a:solidFill>
                  <a:schemeClr val="dk1"/>
                </a:solidFill>
              </a:rPr>
              <a:t>Used to build digital collections - and has the robust ability to showcase digital content with complex metadata…</a:t>
            </a:r>
            <a:endParaRPr sz="1200">
              <a:solidFill>
                <a:schemeClr val="dk1"/>
              </a:solidFill>
            </a:endParaRPr>
          </a:p>
          <a:p>
            <a:pPr indent="0" lvl="0" marL="0" rtl="0" algn="l">
              <a:lnSpc>
                <a:spcPct val="115000"/>
              </a:lnSpc>
              <a:spcBef>
                <a:spcPts val="1200"/>
              </a:spcBef>
              <a:spcAft>
                <a:spcPts val="0"/>
              </a:spcAft>
              <a:buClr>
                <a:schemeClr val="dk1"/>
              </a:buClr>
              <a:buSzPts val="1100"/>
              <a:buFont typeface="Arial"/>
              <a:buNone/>
            </a:pPr>
            <a:r>
              <a:rPr lang="en" sz="1200">
                <a:solidFill>
                  <a:schemeClr val="dk1"/>
                </a:solidFill>
              </a:rPr>
              <a:t>Turn things over to Jeff and he is going to speak more about the technical side of the pilot. </a:t>
            </a:r>
            <a:endParaRPr sz="12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a6dd99f0b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a6dd99f0b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Jeff</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c9a9c75aff_0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c9a9c75aff_0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Jeff</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c9a9c75aff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c9a9c75aff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Jeff</a:t>
            </a:r>
            <a:endParaRPr/>
          </a:p>
          <a:p>
            <a:pPr indent="0" lvl="0" marL="0" rtl="0" algn="l">
              <a:spcBef>
                <a:spcPts val="0"/>
              </a:spcBef>
              <a:spcAft>
                <a:spcPts val="0"/>
              </a:spcAft>
              <a:buNone/>
            </a:pPr>
            <a:r>
              <a:rPr lang="en"/>
              <a:t>The CONTENTdm Linked Data Pilot ran over the past year from September 2019 to August 2020. We are now summarizing our conclusions and producing a report of those findings for release in early 2021.</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Several OCLC staff were actively involved with the Pilot as well as five library partners who currently use CONTENTdm, OCLC’s digital asset management system.</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Building on lessons from past linked data research at OCLC, the purpose of this Pilot was to model a linked data environment from the creation of item descriptions, managing those descriptions, and assessing the impact of linked data entities on end user discovery of those materials.</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 A">
  <p:cSld name="BLANK_1">
    <p:spTree>
      <p:nvGrpSpPr>
        <p:cNvPr id="50" name="Shape 50"/>
        <p:cNvGrpSpPr/>
        <p:nvPr/>
      </p:nvGrpSpPr>
      <p:grpSpPr>
        <a:xfrm>
          <a:off x="0" y="0"/>
          <a:ext cx="0" cy="0"/>
          <a:chOff x="0" y="0"/>
          <a:chExt cx="0" cy="0"/>
        </a:xfrm>
      </p:grpSpPr>
      <p:sp>
        <p:nvSpPr>
          <p:cNvPr id="51" name="Google Shape;51;p13"/>
          <p:cNvSpPr/>
          <p:nvPr/>
        </p:nvSpPr>
        <p:spPr>
          <a:xfrm>
            <a:off x="764000" y="-1236275"/>
            <a:ext cx="7616100" cy="7616100"/>
          </a:xfrm>
          <a:prstGeom prst="ellipse">
            <a:avLst/>
          </a:prstGeom>
          <a:noFill/>
          <a:ln cap="flat" cmpd="sng" w="9525">
            <a:solidFill>
              <a:srgbClr val="E8E8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13"/>
          <p:cNvSpPr/>
          <p:nvPr/>
        </p:nvSpPr>
        <p:spPr>
          <a:xfrm>
            <a:off x="1198300" y="-801975"/>
            <a:ext cx="6747000" cy="6747000"/>
          </a:xfrm>
          <a:prstGeom prst="ellipse">
            <a:avLst/>
          </a:prstGeom>
          <a:noFill/>
          <a:ln cap="flat" cmpd="sng" w="9525">
            <a:solidFill>
              <a:srgbClr val="E8E8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13"/>
          <p:cNvSpPr/>
          <p:nvPr/>
        </p:nvSpPr>
        <p:spPr>
          <a:xfrm>
            <a:off x="2267900" y="267625"/>
            <a:ext cx="4608300" cy="4608300"/>
          </a:xfrm>
          <a:prstGeom prst="ellipse">
            <a:avLst/>
          </a:prstGeom>
          <a:noFill/>
          <a:ln cap="flat" cmpd="sng" w="9525">
            <a:solidFill>
              <a:srgbClr val="E8E8E8"/>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13"/>
          <p:cNvSpPr/>
          <p:nvPr/>
        </p:nvSpPr>
        <p:spPr>
          <a:xfrm>
            <a:off x="-704850" y="-2705100"/>
            <a:ext cx="10553700" cy="10553700"/>
          </a:xfrm>
          <a:prstGeom prst="donut">
            <a:avLst>
              <a:gd fmla="val 10467" name="adj"/>
            </a:avLst>
          </a:prstGeom>
          <a:solidFill>
            <a:srgbClr val="000000">
              <a:alpha val="653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13"/>
          <p:cNvSpPr txBox="1"/>
          <p:nvPr>
            <p:ph idx="1" type="body"/>
          </p:nvPr>
        </p:nvSpPr>
        <p:spPr>
          <a:xfrm>
            <a:off x="1504275" y="1450925"/>
            <a:ext cx="6187800" cy="2618400"/>
          </a:xfrm>
          <a:prstGeom prst="rect">
            <a:avLst/>
          </a:prstGeom>
        </p:spPr>
        <p:txBody>
          <a:bodyPr anchorCtr="0" anchor="t" bIns="91425" lIns="91425" spcFirstLastPara="1" rIns="91425" wrap="square" tIns="91425">
            <a:noAutofit/>
          </a:bodyPr>
          <a:lstStyle>
            <a:lvl1pPr indent="-381000" lvl="0" marL="457200" rtl="0">
              <a:spcBef>
                <a:spcPts val="0"/>
              </a:spcBef>
              <a:spcAft>
                <a:spcPts val="0"/>
              </a:spcAft>
              <a:buClr>
                <a:schemeClr val="dk2"/>
              </a:buClr>
              <a:buSzPts val="2400"/>
              <a:buChar char="●"/>
              <a:defRPr sz="2400"/>
            </a:lvl1pPr>
            <a:lvl2pPr indent="-355600" lvl="1" marL="914400" rtl="0">
              <a:spcBef>
                <a:spcPts val="1600"/>
              </a:spcBef>
              <a:spcAft>
                <a:spcPts val="0"/>
              </a:spcAft>
              <a:buSzPts val="2000"/>
              <a:buChar char="○"/>
              <a:defRPr sz="2000"/>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6" name="Shape 56"/>
        <p:cNvGrpSpPr/>
        <p:nvPr/>
      </p:nvGrpSpPr>
      <p:grpSpPr>
        <a:xfrm>
          <a:off x="0" y="0"/>
          <a:ext cx="0" cy="0"/>
          <a:chOff x="0" y="0"/>
          <a:chExt cx="0" cy="0"/>
        </a:xfrm>
      </p:grpSpPr>
      <p:sp>
        <p:nvSpPr>
          <p:cNvPr id="57" name="Google Shape;57;p14"/>
          <p:cNvSpPr txBox="1"/>
          <p:nvPr>
            <p:ph type="title"/>
          </p:nvPr>
        </p:nvSpPr>
        <p:spPr>
          <a:xfrm>
            <a:off x="628650" y="273844"/>
            <a:ext cx="7886700" cy="994200"/>
          </a:xfrm>
          <a:prstGeom prst="rect">
            <a:avLst/>
          </a:prstGeom>
          <a:solidFill>
            <a:srgbClr val="2388A5"/>
          </a:solidFill>
          <a:ln>
            <a:noFill/>
          </a:ln>
        </p:spPr>
        <p:txBody>
          <a:bodyPr anchorCtr="0" anchor="ctr" bIns="34275" lIns="68575" spcFirstLastPara="1" rIns="68575" wrap="square" tIns="34275">
            <a:noAutofit/>
          </a:bodyPr>
          <a:lstStyle>
            <a:lvl1pPr lvl="0" rtl="0" algn="l">
              <a:lnSpc>
                <a:spcPct val="90000"/>
              </a:lnSpc>
              <a:spcBef>
                <a:spcPts val="0"/>
              </a:spcBef>
              <a:spcAft>
                <a:spcPts val="0"/>
              </a:spcAft>
              <a:buClr>
                <a:schemeClr val="lt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8" name="Google Shape;58;p14"/>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600"/>
              </a:spcBef>
              <a:spcAft>
                <a:spcPts val="0"/>
              </a:spcAft>
              <a:buClr>
                <a:schemeClr val="dk1"/>
              </a:buClr>
              <a:buSzPts val="1400"/>
              <a:buChar char="○"/>
              <a:defRPr/>
            </a:lvl2pPr>
            <a:lvl3pPr indent="-317500" lvl="2" marL="1371600" rtl="0" algn="l">
              <a:lnSpc>
                <a:spcPct val="90000"/>
              </a:lnSpc>
              <a:spcBef>
                <a:spcPts val="1600"/>
              </a:spcBef>
              <a:spcAft>
                <a:spcPts val="0"/>
              </a:spcAft>
              <a:buClr>
                <a:schemeClr val="dk1"/>
              </a:buClr>
              <a:buSzPts val="1400"/>
              <a:buChar char="■"/>
              <a:defRPr/>
            </a:lvl3pPr>
            <a:lvl4pPr indent="-317500" lvl="3" marL="1828800" rtl="0" algn="l">
              <a:lnSpc>
                <a:spcPct val="90000"/>
              </a:lnSpc>
              <a:spcBef>
                <a:spcPts val="1600"/>
              </a:spcBef>
              <a:spcAft>
                <a:spcPts val="0"/>
              </a:spcAft>
              <a:buClr>
                <a:schemeClr val="dk1"/>
              </a:buClr>
              <a:buSzPts val="1400"/>
              <a:buChar char="●"/>
              <a:defRPr/>
            </a:lvl4pPr>
            <a:lvl5pPr indent="-317500" lvl="4" marL="2286000" rtl="0" algn="l">
              <a:lnSpc>
                <a:spcPct val="90000"/>
              </a:lnSpc>
              <a:spcBef>
                <a:spcPts val="1600"/>
              </a:spcBef>
              <a:spcAft>
                <a:spcPts val="0"/>
              </a:spcAft>
              <a:buClr>
                <a:schemeClr val="dk1"/>
              </a:buClr>
              <a:buSzPts val="14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59" name="Google Shape;59;p14"/>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1600"/>
              </a:spcBef>
              <a:spcAft>
                <a:spcPts val="0"/>
              </a:spcAft>
              <a:buClr>
                <a:schemeClr val="dk1"/>
              </a:buClr>
              <a:buSzPts val="1400"/>
              <a:buChar char="○"/>
              <a:defRPr/>
            </a:lvl2pPr>
            <a:lvl3pPr indent="-317500" lvl="2" marL="1371600" rtl="0" algn="l">
              <a:lnSpc>
                <a:spcPct val="90000"/>
              </a:lnSpc>
              <a:spcBef>
                <a:spcPts val="1600"/>
              </a:spcBef>
              <a:spcAft>
                <a:spcPts val="0"/>
              </a:spcAft>
              <a:buClr>
                <a:schemeClr val="dk1"/>
              </a:buClr>
              <a:buSzPts val="1400"/>
              <a:buChar char="■"/>
              <a:defRPr/>
            </a:lvl3pPr>
            <a:lvl4pPr indent="-317500" lvl="3" marL="1828800" rtl="0" algn="l">
              <a:lnSpc>
                <a:spcPct val="90000"/>
              </a:lnSpc>
              <a:spcBef>
                <a:spcPts val="1600"/>
              </a:spcBef>
              <a:spcAft>
                <a:spcPts val="0"/>
              </a:spcAft>
              <a:buClr>
                <a:schemeClr val="dk1"/>
              </a:buClr>
              <a:buSzPts val="1400"/>
              <a:buChar char="●"/>
              <a:defRPr/>
            </a:lvl4pPr>
            <a:lvl5pPr indent="-317500" lvl="4" marL="2286000" rtl="0" algn="l">
              <a:lnSpc>
                <a:spcPct val="90000"/>
              </a:lnSpc>
              <a:spcBef>
                <a:spcPts val="1600"/>
              </a:spcBef>
              <a:spcAft>
                <a:spcPts val="0"/>
              </a:spcAft>
              <a:buClr>
                <a:schemeClr val="dk1"/>
              </a:buClr>
              <a:buSzPts val="1400"/>
              <a:buChar char="○"/>
              <a:defRPr/>
            </a:lvl5pPr>
            <a:lvl6pPr indent="-317500" lvl="5" marL="2743200" rtl="0" algn="l">
              <a:lnSpc>
                <a:spcPct val="90000"/>
              </a:lnSpc>
              <a:spcBef>
                <a:spcPts val="1600"/>
              </a:spcBef>
              <a:spcAft>
                <a:spcPts val="0"/>
              </a:spcAft>
              <a:buClr>
                <a:schemeClr val="dk1"/>
              </a:buClr>
              <a:buSzPts val="1400"/>
              <a:buChar char="■"/>
              <a:defRPr/>
            </a:lvl6pPr>
            <a:lvl7pPr indent="-317500" lvl="6" marL="3200400" rtl="0" algn="l">
              <a:lnSpc>
                <a:spcPct val="90000"/>
              </a:lnSpc>
              <a:spcBef>
                <a:spcPts val="1600"/>
              </a:spcBef>
              <a:spcAft>
                <a:spcPts val="0"/>
              </a:spcAft>
              <a:buClr>
                <a:schemeClr val="dk1"/>
              </a:buClr>
              <a:buSzPts val="1400"/>
              <a:buChar char="●"/>
              <a:defRPr/>
            </a:lvl7pPr>
            <a:lvl8pPr indent="-317500" lvl="7" marL="3657600" rtl="0" algn="l">
              <a:lnSpc>
                <a:spcPct val="90000"/>
              </a:lnSpc>
              <a:spcBef>
                <a:spcPts val="1600"/>
              </a:spcBef>
              <a:spcAft>
                <a:spcPts val="0"/>
              </a:spcAft>
              <a:buClr>
                <a:schemeClr val="dk1"/>
              </a:buClr>
              <a:buSzPts val="1400"/>
              <a:buChar char="○"/>
              <a:defRPr/>
            </a:lvl8pPr>
            <a:lvl9pPr indent="-317500" lvl="8" marL="4114800" rtl="0" algn="l">
              <a:lnSpc>
                <a:spcPct val="90000"/>
              </a:lnSpc>
              <a:spcBef>
                <a:spcPts val="1600"/>
              </a:spcBef>
              <a:spcAft>
                <a:spcPts val="1600"/>
              </a:spcAft>
              <a:buClr>
                <a:schemeClr val="dk1"/>
              </a:buClr>
              <a:buSzPts val="1400"/>
              <a:buChar char="■"/>
              <a:defRPr/>
            </a:lvl9pPr>
          </a:lstStyle>
          <a:p/>
        </p:txBody>
      </p:sp>
      <p:sp>
        <p:nvSpPr>
          <p:cNvPr id="60" name="Google Shape;60;p14"/>
          <p:cNvSpPr txBox="1"/>
          <p:nvPr>
            <p:ph idx="10" type="dt"/>
          </p:nvPr>
        </p:nvSpPr>
        <p:spPr>
          <a:xfrm>
            <a:off x="778669" y="4767263"/>
            <a:ext cx="2057400" cy="273900"/>
          </a:xfrm>
          <a:prstGeom prst="rect">
            <a:avLst/>
          </a:prstGeom>
          <a:noFill/>
          <a:ln>
            <a:noFill/>
          </a:ln>
        </p:spPr>
        <p:txBody>
          <a:bodyPr anchorCtr="0" anchor="ctr" bIns="34275" lIns="68575" spcFirstLastPara="1" rIns="68575" wrap="square" tIns="34275">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1" name="Google Shape;61;p14"/>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2" name="Google Shape;62;p14"/>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Blank">
  <p:cSld name="Content- Blank">
    <p:spTree>
      <p:nvGrpSpPr>
        <p:cNvPr id="63" name="Shape 63"/>
        <p:cNvGrpSpPr/>
        <p:nvPr/>
      </p:nvGrpSpPr>
      <p:grpSpPr>
        <a:xfrm>
          <a:off x="0" y="0"/>
          <a:ext cx="0" cy="0"/>
          <a:chOff x="0" y="0"/>
          <a:chExt cx="0" cy="0"/>
        </a:xfrm>
      </p:grpSpPr>
    </p:spTree>
  </p:cSld>
  <p:clrMapOvr>
    <a:masterClrMapping/>
  </p:clrMapOvr>
  <mc:AlternateContent>
    <mc:Choice Requires="p14">
      <p:transition spd="slow" p14:dur="700">
        <p:fade/>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1.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9.png"/><Relationship Id="rId4" Type="http://schemas.openxmlformats.org/officeDocument/2006/relationships/image" Target="../media/image8.png"/><Relationship Id="rId5"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 Id="rId3"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image" Target="../media/image1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 Id="rId3" Type="http://schemas.openxmlformats.org/officeDocument/2006/relationships/image" Target="../media/image2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 Id="rId3" Type="http://schemas.openxmlformats.org/officeDocument/2006/relationships/image" Target="../media/image15.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1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8.xml"/><Relationship Id="rId3" Type="http://schemas.openxmlformats.org/officeDocument/2006/relationships/image" Target="../media/image2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 Id="rId3"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 Id="rId3" Type="http://schemas.openxmlformats.org/officeDocument/2006/relationships/image" Target="../media/image2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 Id="rId3" Type="http://schemas.openxmlformats.org/officeDocument/2006/relationships/image" Target="../media/image1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2.xml"/><Relationship Id="rId3" Type="http://schemas.openxmlformats.org/officeDocument/2006/relationships/image" Target="../media/image19.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3.xml"/><Relationship Id="rId3" Type="http://schemas.openxmlformats.org/officeDocument/2006/relationships/image" Target="../media/image19.png"/><Relationship Id="rId4" Type="http://schemas.openxmlformats.org/officeDocument/2006/relationships/image" Target="../media/image22.png"/><Relationship Id="rId5" Type="http://schemas.openxmlformats.org/officeDocument/2006/relationships/image" Target="../media/image2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4.xml"/><Relationship Id="rId3" Type="http://schemas.openxmlformats.org/officeDocument/2006/relationships/image" Target="../media/image2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5.xml"/><Relationship Id="rId3" Type="http://schemas.openxmlformats.org/officeDocument/2006/relationships/image" Target="../media/image23.png"/><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 Id="rId3" Type="http://schemas.openxmlformats.org/officeDocument/2006/relationships/hyperlink" Target="https://oc.lc/transform-linked-data" TargetMode="Externa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image" Target="../media/image5.jpg"/><Relationship Id="rId4" Type="http://schemas.openxmlformats.org/officeDocument/2006/relationships/image" Target="../media/image2.jpg"/><Relationship Id="rId5"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 Id="rId3" Type="http://schemas.openxmlformats.org/officeDocument/2006/relationships/hyperlink" Target="mailto:mixterj@oclc.org" TargetMode="External"/><Relationship Id="rId4" Type="http://schemas.openxmlformats.org/officeDocument/2006/relationships/hyperlink" Target="mailto:bahne002@umn.edu" TargetMode="External"/><Relationship Id="rId5" Type="http://schemas.openxmlformats.org/officeDocument/2006/relationships/hyperlink" Target="mailto:bahne002@umn.edu"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30.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hyperlink" Target="https://hrc.contentdm.oclc.org/digital/collection/p15878coll15" TargetMode="External"/><Relationship Id="rId4" Type="http://schemas.openxmlformats.org/officeDocument/2006/relationships/image" Target="../media/image11.png"/><Relationship Id="rId5"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 name="Shape 67"/>
        <p:cNvGrpSpPr/>
        <p:nvPr/>
      </p:nvGrpSpPr>
      <p:grpSpPr>
        <a:xfrm>
          <a:off x="0" y="0"/>
          <a:ext cx="0" cy="0"/>
          <a:chOff x="0" y="0"/>
          <a:chExt cx="0" cy="0"/>
        </a:xfrm>
      </p:grpSpPr>
      <p:sp>
        <p:nvSpPr>
          <p:cNvPr id="68" name="Google Shape;68;p16"/>
          <p:cNvSpPr txBox="1"/>
          <p:nvPr>
            <p:ph type="ctrTitle"/>
          </p:nvPr>
        </p:nvSpPr>
        <p:spPr>
          <a:xfrm>
            <a:off x="311700" y="616425"/>
            <a:ext cx="8520600" cy="2180700"/>
          </a:xfrm>
          <a:prstGeom prst="rect">
            <a:avLst/>
          </a:prstGeom>
          <a:solidFill>
            <a:srgbClr val="2388A5"/>
          </a:solidFill>
          <a:ln>
            <a:noFill/>
          </a:ln>
        </p:spPr>
        <p:txBody>
          <a:bodyPr anchorCtr="0" anchor="b" bIns="34275" lIns="68575" spcFirstLastPara="1" rIns="68575" wrap="square" tIns="34275">
            <a:noAutofit/>
          </a:bodyPr>
          <a:lstStyle/>
          <a:p>
            <a:pPr indent="0" lvl="0" marL="0" rtl="0" algn="ctr">
              <a:lnSpc>
                <a:spcPct val="100000"/>
              </a:lnSpc>
              <a:spcBef>
                <a:spcPts val="0"/>
              </a:spcBef>
              <a:spcAft>
                <a:spcPts val="0"/>
              </a:spcAft>
              <a:buClr>
                <a:schemeClr val="dk1"/>
              </a:buClr>
              <a:buSzPts val="1100"/>
              <a:buFont typeface="Arial"/>
              <a:buNone/>
            </a:pPr>
            <a:r>
              <a:rPr b="1" lang="en" sz="3000">
                <a:latin typeface="Poppins"/>
                <a:ea typeface="Poppins"/>
                <a:cs typeface="Poppins"/>
                <a:sym typeface="Poppins"/>
              </a:rPr>
              <a:t>Creating, Curating, and Using </a:t>
            </a:r>
            <a:endParaRPr b="1" sz="3000">
              <a:latin typeface="Poppins"/>
              <a:ea typeface="Poppins"/>
              <a:cs typeface="Poppins"/>
              <a:sym typeface="Poppins"/>
            </a:endParaRPr>
          </a:p>
          <a:p>
            <a:pPr indent="0" lvl="0" marL="0" rtl="0" algn="ctr">
              <a:lnSpc>
                <a:spcPct val="100000"/>
              </a:lnSpc>
              <a:spcBef>
                <a:spcPts val="0"/>
              </a:spcBef>
              <a:spcAft>
                <a:spcPts val="0"/>
              </a:spcAft>
              <a:buClr>
                <a:schemeClr val="dk1"/>
              </a:buClr>
              <a:buSzPts val="1100"/>
              <a:buFont typeface="Arial"/>
              <a:buNone/>
            </a:pPr>
            <a:r>
              <a:rPr b="1" lang="en" sz="3000">
                <a:latin typeface="Poppins"/>
                <a:ea typeface="Poppins"/>
                <a:cs typeface="Poppins"/>
                <a:sym typeface="Poppins"/>
              </a:rPr>
              <a:t>Cultural Heritage Metadata and Resources </a:t>
            </a:r>
            <a:endParaRPr b="1" sz="3000">
              <a:latin typeface="Poppins"/>
              <a:ea typeface="Poppins"/>
              <a:cs typeface="Poppins"/>
              <a:sym typeface="Poppins"/>
            </a:endParaRPr>
          </a:p>
          <a:p>
            <a:pPr indent="0" lvl="0" marL="0" rtl="0" algn="ctr">
              <a:lnSpc>
                <a:spcPct val="100000"/>
              </a:lnSpc>
              <a:spcBef>
                <a:spcPts val="0"/>
              </a:spcBef>
              <a:spcAft>
                <a:spcPts val="0"/>
              </a:spcAft>
              <a:buClr>
                <a:schemeClr val="dk1"/>
              </a:buClr>
              <a:buSzPts val="1100"/>
              <a:buFont typeface="Arial"/>
              <a:buNone/>
            </a:pPr>
            <a:r>
              <a:rPr b="1" lang="en" sz="3000">
                <a:latin typeface="Poppins"/>
                <a:ea typeface="Poppins"/>
                <a:cs typeface="Poppins"/>
                <a:sym typeface="Poppins"/>
              </a:rPr>
              <a:t>in a Linked Data Environment</a:t>
            </a:r>
            <a:endParaRPr b="1" sz="3000">
              <a:latin typeface="Poppins"/>
              <a:ea typeface="Poppins"/>
              <a:cs typeface="Poppins"/>
              <a:sym typeface="Poppins"/>
            </a:endParaRPr>
          </a:p>
          <a:p>
            <a:pPr indent="0" lvl="0" marL="0" rtl="0" algn="ctr">
              <a:lnSpc>
                <a:spcPct val="100000"/>
              </a:lnSpc>
              <a:spcBef>
                <a:spcPts val="0"/>
              </a:spcBef>
              <a:spcAft>
                <a:spcPts val="0"/>
              </a:spcAft>
              <a:buClr>
                <a:schemeClr val="dk1"/>
              </a:buClr>
              <a:buSzPts val="1100"/>
              <a:buFont typeface="Arial"/>
              <a:buNone/>
            </a:pPr>
            <a:r>
              <a:t/>
            </a:r>
            <a:endParaRPr b="1" sz="3000">
              <a:latin typeface="Poppins"/>
              <a:ea typeface="Poppins"/>
              <a:cs typeface="Poppins"/>
              <a:sym typeface="Poppins"/>
            </a:endParaRPr>
          </a:p>
        </p:txBody>
      </p:sp>
      <p:sp>
        <p:nvSpPr>
          <p:cNvPr id="69" name="Google Shape;69;p16"/>
          <p:cNvSpPr txBox="1"/>
          <p:nvPr>
            <p:ph idx="1" type="subTitle"/>
          </p:nvPr>
        </p:nvSpPr>
        <p:spPr>
          <a:xfrm>
            <a:off x="1143000" y="3005826"/>
            <a:ext cx="6858000" cy="1004700"/>
          </a:xfrm>
          <a:prstGeom prst="rect">
            <a:avLst/>
          </a:prstGeom>
          <a:noFill/>
          <a:ln>
            <a:noFill/>
          </a:ln>
        </p:spPr>
        <p:txBody>
          <a:bodyPr anchorCtr="0" anchor="t" bIns="34275" lIns="68575" spcFirstLastPara="1" rIns="68575" wrap="square" tIns="34275">
            <a:noAutofit/>
          </a:bodyPr>
          <a:lstStyle/>
          <a:p>
            <a:pPr indent="0" lvl="0" marL="0" rtl="0" algn="ctr">
              <a:lnSpc>
                <a:spcPct val="90000"/>
              </a:lnSpc>
              <a:spcBef>
                <a:spcPts val="0"/>
              </a:spcBef>
              <a:spcAft>
                <a:spcPts val="0"/>
              </a:spcAft>
              <a:buClr>
                <a:schemeClr val="dk1"/>
              </a:buClr>
              <a:buSzPts val="1800"/>
              <a:buNone/>
            </a:pPr>
            <a:r>
              <a:rPr lang="en" sz="1600">
                <a:solidFill>
                  <a:srgbClr val="434343"/>
                </a:solidFill>
                <a:latin typeface="Poppins Medium"/>
                <a:ea typeface="Poppins Medium"/>
                <a:cs typeface="Poppins Medium"/>
                <a:sym typeface="Poppins Medium"/>
              </a:rPr>
              <a:t>Jeff Mixter, OCLC </a:t>
            </a:r>
            <a:endParaRPr sz="1600">
              <a:solidFill>
                <a:srgbClr val="434343"/>
              </a:solidFill>
              <a:latin typeface="Poppins Medium"/>
              <a:ea typeface="Poppins Medium"/>
              <a:cs typeface="Poppins Medium"/>
              <a:sym typeface="Poppins Medium"/>
            </a:endParaRPr>
          </a:p>
          <a:p>
            <a:pPr indent="0" lvl="0" marL="0" rtl="0" algn="ctr">
              <a:lnSpc>
                <a:spcPct val="90000"/>
              </a:lnSpc>
              <a:spcBef>
                <a:spcPts val="0"/>
              </a:spcBef>
              <a:spcAft>
                <a:spcPts val="0"/>
              </a:spcAft>
              <a:buClr>
                <a:schemeClr val="dk1"/>
              </a:buClr>
              <a:buSzPts val="1800"/>
              <a:buNone/>
            </a:pPr>
            <a:r>
              <a:rPr lang="en" sz="1600">
                <a:solidFill>
                  <a:srgbClr val="434343"/>
                </a:solidFill>
                <a:latin typeface="Poppins Medium"/>
                <a:ea typeface="Poppins Medium"/>
                <a:cs typeface="Poppins Medium"/>
                <a:sym typeface="Poppins Medium"/>
              </a:rPr>
              <a:t>Greta Bahnemann, Minnesota Digital Library </a:t>
            </a:r>
            <a:endParaRPr sz="1600">
              <a:solidFill>
                <a:srgbClr val="434343"/>
              </a:solidFill>
              <a:latin typeface="Poppins Medium"/>
              <a:ea typeface="Poppins Medium"/>
              <a:cs typeface="Poppins Medium"/>
              <a:sym typeface="Poppins Medium"/>
            </a:endParaRPr>
          </a:p>
          <a:p>
            <a:pPr indent="0" lvl="0" marL="0" rtl="0" algn="ctr">
              <a:lnSpc>
                <a:spcPct val="90000"/>
              </a:lnSpc>
              <a:spcBef>
                <a:spcPts val="0"/>
              </a:spcBef>
              <a:spcAft>
                <a:spcPts val="0"/>
              </a:spcAft>
              <a:buClr>
                <a:schemeClr val="dk1"/>
              </a:buClr>
              <a:buSzPts val="1800"/>
              <a:buNone/>
            </a:pPr>
            <a:r>
              <a:t/>
            </a:r>
            <a:endParaRPr sz="1400">
              <a:solidFill>
                <a:srgbClr val="434343"/>
              </a:solidFill>
              <a:latin typeface="Poppins Medium"/>
              <a:ea typeface="Poppins Medium"/>
              <a:cs typeface="Poppins Medium"/>
              <a:sym typeface="Poppins Medium"/>
            </a:endParaRPr>
          </a:p>
        </p:txBody>
      </p:sp>
      <p:sp>
        <p:nvSpPr>
          <p:cNvPr id="70" name="Google Shape;70;p16"/>
          <p:cNvSpPr txBox="1"/>
          <p:nvPr>
            <p:ph idx="12" type="sldNum"/>
          </p:nvPr>
        </p:nvSpPr>
        <p:spPr>
          <a:xfrm>
            <a:off x="762000" y="4032850"/>
            <a:ext cx="7691100" cy="741300"/>
          </a:xfrm>
          <a:prstGeom prst="rect">
            <a:avLst/>
          </a:prstGeom>
          <a:noFill/>
          <a:ln>
            <a:noFill/>
          </a:ln>
        </p:spPr>
        <p:txBody>
          <a:bodyPr anchorCtr="0" anchor="ctr" bIns="34275" lIns="68575" spcFirstLastPara="1" rIns="68575" wrap="square" tIns="34275">
            <a:noAutofit/>
          </a:bodyPr>
          <a:lstStyle/>
          <a:p>
            <a:pPr indent="0" lvl="0" marL="0" rtl="0" algn="ctr">
              <a:spcBef>
                <a:spcPts val="0"/>
              </a:spcBef>
              <a:spcAft>
                <a:spcPts val="0"/>
              </a:spcAft>
              <a:buNone/>
            </a:pPr>
            <a:r>
              <a:rPr b="1" lang="en" sz="1500">
                <a:solidFill>
                  <a:srgbClr val="E8B121"/>
                </a:solidFill>
              </a:rPr>
              <a:t>2021 Visual Resources Association </a:t>
            </a:r>
            <a:endParaRPr b="1" sz="1500">
              <a:solidFill>
                <a:srgbClr val="E8B121"/>
              </a:solidFill>
            </a:endParaRPr>
          </a:p>
          <a:p>
            <a:pPr indent="0" lvl="0" marL="0" rtl="0" algn="ctr">
              <a:spcBef>
                <a:spcPts val="0"/>
              </a:spcBef>
              <a:spcAft>
                <a:spcPts val="0"/>
              </a:spcAft>
              <a:buNone/>
            </a:pPr>
            <a:r>
              <a:rPr b="1" lang="en" sz="1500">
                <a:solidFill>
                  <a:srgbClr val="E8B121"/>
                </a:solidFill>
              </a:rPr>
              <a:t>March 26, 2021</a:t>
            </a:r>
            <a:endParaRPr b="1" sz="1500">
              <a:solidFill>
                <a:srgbClr val="E8B121"/>
              </a:solidFill>
            </a:endParaRPr>
          </a:p>
          <a:p>
            <a:pPr indent="0" lvl="0" marL="0" rtl="0" algn="ctr">
              <a:spcBef>
                <a:spcPts val="0"/>
              </a:spcBef>
              <a:spcAft>
                <a:spcPts val="0"/>
              </a:spcAft>
              <a:buNone/>
            </a:pPr>
            <a:r>
              <a:rPr b="1" lang="en" sz="1500">
                <a:solidFill>
                  <a:srgbClr val="E8B121"/>
                </a:solidFill>
              </a:rPr>
              <a:t>10:00 - 11:00</a:t>
            </a:r>
            <a:endParaRPr b="1" sz="1500">
              <a:solidFill>
                <a:srgbClr val="E8B12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25"/>
          <p:cNvSpPr txBox="1"/>
          <p:nvPr/>
        </p:nvSpPr>
        <p:spPr>
          <a:xfrm>
            <a:off x="663875" y="1431700"/>
            <a:ext cx="8742600" cy="3428700"/>
          </a:xfrm>
          <a:prstGeom prst="rect">
            <a:avLst/>
          </a:prstGeom>
          <a:noFill/>
          <a:ln>
            <a:noFill/>
          </a:ln>
        </p:spPr>
        <p:txBody>
          <a:bodyPr anchorCtr="0" anchor="t" bIns="91425" lIns="91425" spcFirstLastPara="1" rIns="91425" wrap="square" tIns="91425">
            <a:noAutofit/>
          </a:bodyPr>
          <a:lstStyle/>
          <a:p>
            <a:pPr indent="-361950" lvl="0" marL="457200" rtl="0" algn="l">
              <a:lnSpc>
                <a:spcPct val="115000"/>
              </a:lnSpc>
              <a:spcBef>
                <a:spcPts val="0"/>
              </a:spcBef>
              <a:spcAft>
                <a:spcPts val="0"/>
              </a:spcAft>
              <a:buClr>
                <a:srgbClr val="434343"/>
              </a:buClr>
              <a:buSzPts val="2100"/>
              <a:buAutoNum type="arabicPeriod"/>
            </a:pPr>
            <a:r>
              <a:rPr lang="en" sz="2100">
                <a:solidFill>
                  <a:srgbClr val="434343"/>
                </a:solidFill>
              </a:rPr>
              <a:t>Divergent practice and collection assessment</a:t>
            </a:r>
            <a:endParaRPr sz="2100">
              <a:solidFill>
                <a:srgbClr val="434343"/>
              </a:solidFill>
            </a:endParaRPr>
          </a:p>
          <a:p>
            <a:pPr indent="-361950" lvl="0" marL="457200" rtl="0" algn="l">
              <a:lnSpc>
                <a:spcPct val="115000"/>
              </a:lnSpc>
              <a:spcBef>
                <a:spcPts val="0"/>
              </a:spcBef>
              <a:spcAft>
                <a:spcPts val="0"/>
              </a:spcAft>
              <a:buClr>
                <a:srgbClr val="434343"/>
              </a:buClr>
              <a:buSzPts val="2100"/>
              <a:buAutoNum type="arabicPeriod"/>
            </a:pPr>
            <a:r>
              <a:rPr lang="en" sz="2100">
                <a:solidFill>
                  <a:srgbClr val="434343"/>
                </a:solidFill>
              </a:rPr>
              <a:t>Shared data models for diverse collections and institutions</a:t>
            </a:r>
            <a:endParaRPr sz="2100">
              <a:solidFill>
                <a:srgbClr val="434343"/>
              </a:solidFill>
            </a:endParaRPr>
          </a:p>
          <a:p>
            <a:pPr indent="-361950" lvl="0" marL="457200" rtl="0" algn="l">
              <a:lnSpc>
                <a:spcPct val="115000"/>
              </a:lnSpc>
              <a:spcBef>
                <a:spcPts val="0"/>
              </a:spcBef>
              <a:spcAft>
                <a:spcPts val="0"/>
              </a:spcAft>
              <a:buClr>
                <a:srgbClr val="434343"/>
              </a:buClr>
              <a:buSzPts val="2100"/>
              <a:buAutoNum type="arabicPeriod"/>
            </a:pPr>
            <a:r>
              <a:rPr lang="en" sz="2100">
                <a:solidFill>
                  <a:srgbClr val="434343"/>
                </a:solidFill>
              </a:rPr>
              <a:t>Machine learning and human intervention</a:t>
            </a:r>
            <a:endParaRPr sz="2100">
              <a:solidFill>
                <a:srgbClr val="434343"/>
              </a:solidFill>
            </a:endParaRPr>
          </a:p>
          <a:p>
            <a:pPr indent="-361950" lvl="0" marL="457200" rtl="0" algn="l">
              <a:lnSpc>
                <a:spcPct val="115000"/>
              </a:lnSpc>
              <a:spcBef>
                <a:spcPts val="0"/>
              </a:spcBef>
              <a:spcAft>
                <a:spcPts val="0"/>
              </a:spcAft>
              <a:buClr>
                <a:srgbClr val="434343"/>
              </a:buClr>
              <a:buSzPts val="2100"/>
              <a:buAutoNum type="arabicPeriod"/>
            </a:pPr>
            <a:r>
              <a:rPr lang="en" sz="2100">
                <a:solidFill>
                  <a:srgbClr val="434343"/>
                </a:solidFill>
              </a:rPr>
              <a:t>Tools for subject matter experts</a:t>
            </a:r>
            <a:endParaRPr sz="2100">
              <a:solidFill>
                <a:srgbClr val="434343"/>
              </a:solidFill>
            </a:endParaRPr>
          </a:p>
          <a:p>
            <a:pPr indent="-361950" lvl="0" marL="457200" rtl="0" algn="l">
              <a:lnSpc>
                <a:spcPct val="115000"/>
              </a:lnSpc>
              <a:spcBef>
                <a:spcPts val="0"/>
              </a:spcBef>
              <a:spcAft>
                <a:spcPts val="0"/>
              </a:spcAft>
              <a:buClr>
                <a:srgbClr val="434343"/>
              </a:buClr>
              <a:buSzPts val="2100"/>
              <a:buAutoNum type="arabicPeriod"/>
            </a:pPr>
            <a:r>
              <a:rPr lang="en" sz="2100">
                <a:solidFill>
                  <a:srgbClr val="434343"/>
                </a:solidFill>
              </a:rPr>
              <a:t>Discovery tools</a:t>
            </a:r>
            <a:endParaRPr sz="2100">
              <a:solidFill>
                <a:srgbClr val="434343"/>
              </a:solidFill>
            </a:endParaRPr>
          </a:p>
          <a:p>
            <a:pPr indent="-361950" lvl="0" marL="457200" rtl="0" algn="l">
              <a:lnSpc>
                <a:spcPct val="115000"/>
              </a:lnSpc>
              <a:spcBef>
                <a:spcPts val="0"/>
              </a:spcBef>
              <a:spcAft>
                <a:spcPts val="0"/>
              </a:spcAft>
              <a:buClr>
                <a:srgbClr val="434343"/>
              </a:buClr>
              <a:buSzPts val="2100"/>
              <a:buAutoNum type="arabicPeriod"/>
            </a:pPr>
            <a:r>
              <a:rPr lang="en" sz="2100">
                <a:solidFill>
                  <a:srgbClr val="434343"/>
                </a:solidFill>
              </a:rPr>
              <a:t>The paradigm shift</a:t>
            </a:r>
            <a:endParaRPr sz="2100">
              <a:solidFill>
                <a:srgbClr val="434343"/>
              </a:solidFill>
            </a:endParaRPr>
          </a:p>
        </p:txBody>
      </p:sp>
      <p:sp>
        <p:nvSpPr>
          <p:cNvPr id="136" name="Google Shape;136;p25"/>
          <p:cNvSpPr txBox="1"/>
          <p:nvPr>
            <p:ph idx="1" type="body"/>
          </p:nvPr>
        </p:nvSpPr>
        <p:spPr>
          <a:xfrm>
            <a:off x="1437925" y="597400"/>
            <a:ext cx="6187800" cy="8343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b="1" lang="en" sz="2800">
                <a:solidFill>
                  <a:srgbClr val="434343"/>
                </a:solidFill>
              </a:rPr>
              <a:t>Project Question areas</a:t>
            </a:r>
            <a:endParaRPr b="1" sz="2800">
              <a:solidFill>
                <a:srgbClr val="434343"/>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sp>
        <p:nvSpPr>
          <p:cNvPr id="141" name="Google Shape;141;p26"/>
          <p:cNvSpPr txBox="1"/>
          <p:nvPr/>
        </p:nvSpPr>
        <p:spPr>
          <a:xfrm>
            <a:off x="485250" y="1110650"/>
            <a:ext cx="3295500" cy="2502300"/>
          </a:xfrm>
          <a:prstGeom prst="rect">
            <a:avLst/>
          </a:prstGeom>
          <a:noFill/>
          <a:ln>
            <a:noFill/>
          </a:ln>
        </p:spPr>
        <p:txBody>
          <a:bodyPr anchorCtr="0" anchor="t" bIns="91425" lIns="91425" spcFirstLastPara="1" rIns="91425" wrap="square" tIns="91425">
            <a:noAutofit/>
          </a:bodyPr>
          <a:lstStyle/>
          <a:p>
            <a:pPr indent="0" lvl="0" marL="0" rtl="0" algn="l">
              <a:lnSpc>
                <a:spcPct val="110000"/>
              </a:lnSpc>
              <a:spcBef>
                <a:spcPts val="0"/>
              </a:spcBef>
              <a:spcAft>
                <a:spcPts val="0"/>
              </a:spcAft>
              <a:buNone/>
            </a:pPr>
            <a:r>
              <a:rPr b="1" lang="en" sz="2400">
                <a:solidFill>
                  <a:srgbClr val="434343"/>
                </a:solidFill>
              </a:rPr>
              <a:t>Phase 1:</a:t>
            </a:r>
            <a:r>
              <a:rPr lang="en" sz="2400">
                <a:solidFill>
                  <a:srgbClr val="434343"/>
                </a:solidFill>
              </a:rPr>
              <a:t> Map existing CONTENTdm metadata into a common linked data data model</a:t>
            </a:r>
            <a:endParaRPr b="1" sz="2400">
              <a:solidFill>
                <a:srgbClr val="434343"/>
              </a:solidFill>
            </a:endParaRPr>
          </a:p>
          <a:p>
            <a:pPr indent="0" lvl="0" marL="0" rtl="0" algn="l">
              <a:lnSpc>
                <a:spcPct val="110000"/>
              </a:lnSpc>
              <a:spcBef>
                <a:spcPts val="1800"/>
              </a:spcBef>
              <a:spcAft>
                <a:spcPts val="0"/>
              </a:spcAft>
              <a:buNone/>
            </a:pPr>
            <a:r>
              <a:t/>
            </a:r>
            <a:endParaRPr sz="2400">
              <a:solidFill>
                <a:srgbClr val="434343"/>
              </a:solidFill>
            </a:endParaRPr>
          </a:p>
          <a:p>
            <a:pPr indent="0" lvl="0" marL="0" rtl="0" algn="l">
              <a:lnSpc>
                <a:spcPct val="110000"/>
              </a:lnSpc>
              <a:spcBef>
                <a:spcPts val="1800"/>
              </a:spcBef>
              <a:spcAft>
                <a:spcPts val="1800"/>
              </a:spcAft>
              <a:buNone/>
            </a:pPr>
            <a:r>
              <a:t/>
            </a:r>
            <a:endParaRPr sz="2400">
              <a:solidFill>
                <a:srgbClr val="434343"/>
              </a:solidFill>
            </a:endParaRPr>
          </a:p>
        </p:txBody>
      </p:sp>
      <p:sp>
        <p:nvSpPr>
          <p:cNvPr id="142" name="Google Shape;142;p26"/>
          <p:cNvSpPr txBox="1"/>
          <p:nvPr/>
        </p:nvSpPr>
        <p:spPr>
          <a:xfrm>
            <a:off x="322425" y="221775"/>
            <a:ext cx="5381700" cy="742800"/>
          </a:xfrm>
          <a:prstGeom prst="rect">
            <a:avLst/>
          </a:prstGeom>
          <a:noFill/>
          <a:ln>
            <a:noFill/>
          </a:ln>
        </p:spPr>
        <p:txBody>
          <a:bodyPr anchorCtr="0" anchor="t" bIns="91425" lIns="91425" spcFirstLastPara="1" rIns="91425" wrap="square" tIns="91425">
            <a:noAutofit/>
          </a:bodyPr>
          <a:lstStyle/>
          <a:p>
            <a:pPr indent="0" lvl="0" marL="0" rtl="0" algn="ctr">
              <a:lnSpc>
                <a:spcPct val="80000"/>
              </a:lnSpc>
              <a:spcBef>
                <a:spcPts val="0"/>
              </a:spcBef>
              <a:spcAft>
                <a:spcPts val="0"/>
              </a:spcAft>
              <a:buNone/>
            </a:pPr>
            <a:r>
              <a:rPr b="1" lang="en" sz="2800">
                <a:solidFill>
                  <a:srgbClr val="434343"/>
                </a:solidFill>
              </a:rPr>
              <a:t>Pilot Goals: Phase 1</a:t>
            </a:r>
            <a:endParaRPr b="1" sz="2800">
              <a:solidFill>
                <a:srgbClr val="434343"/>
              </a:solidFill>
            </a:endParaRPr>
          </a:p>
        </p:txBody>
      </p:sp>
      <p:pic>
        <p:nvPicPr>
          <p:cNvPr id="143" name="Google Shape;143;p26"/>
          <p:cNvPicPr preferRelativeResize="0"/>
          <p:nvPr/>
        </p:nvPicPr>
        <p:blipFill rotWithShape="1">
          <a:blip r:embed="rId3">
            <a:alphaModFix/>
          </a:blip>
          <a:srcRect b="0" l="0" r="0" t="0"/>
          <a:stretch/>
        </p:blipFill>
        <p:spPr>
          <a:xfrm>
            <a:off x="3926900" y="964575"/>
            <a:ext cx="4473226" cy="4006700"/>
          </a:xfrm>
          <a:prstGeom prst="rect">
            <a:avLst/>
          </a:prstGeom>
          <a:noFill/>
          <a:ln>
            <a:noFill/>
          </a:ln>
          <a:effectLst>
            <a:outerShdw blurRad="292100" rotWithShape="0" algn="tl" dir="2700000" dist="139700">
              <a:srgbClr val="333333">
                <a:alpha val="64709"/>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7"/>
          <p:cNvSpPr txBox="1"/>
          <p:nvPr/>
        </p:nvSpPr>
        <p:spPr>
          <a:xfrm>
            <a:off x="322425" y="221775"/>
            <a:ext cx="5381700" cy="742800"/>
          </a:xfrm>
          <a:prstGeom prst="rect">
            <a:avLst/>
          </a:prstGeom>
          <a:noFill/>
          <a:ln>
            <a:noFill/>
          </a:ln>
        </p:spPr>
        <p:txBody>
          <a:bodyPr anchorCtr="0" anchor="t" bIns="91425" lIns="91425" spcFirstLastPara="1" rIns="91425" wrap="square" tIns="91425">
            <a:noAutofit/>
          </a:bodyPr>
          <a:lstStyle/>
          <a:p>
            <a:pPr indent="0" lvl="0" marL="0" rtl="0" algn="ctr">
              <a:lnSpc>
                <a:spcPct val="80000"/>
              </a:lnSpc>
              <a:spcBef>
                <a:spcPts val="0"/>
              </a:spcBef>
              <a:spcAft>
                <a:spcPts val="0"/>
              </a:spcAft>
              <a:buNone/>
            </a:pPr>
            <a:r>
              <a:rPr b="1" lang="en" sz="2800">
                <a:solidFill>
                  <a:srgbClr val="434343"/>
                </a:solidFill>
              </a:rPr>
              <a:t>Pilot Goals: Phase 2</a:t>
            </a:r>
            <a:endParaRPr b="1" sz="2800">
              <a:solidFill>
                <a:srgbClr val="434343"/>
              </a:solidFill>
            </a:endParaRPr>
          </a:p>
        </p:txBody>
      </p:sp>
      <p:sp>
        <p:nvSpPr>
          <p:cNvPr id="149" name="Google Shape;149;p27"/>
          <p:cNvSpPr txBox="1"/>
          <p:nvPr/>
        </p:nvSpPr>
        <p:spPr>
          <a:xfrm>
            <a:off x="545075" y="1139125"/>
            <a:ext cx="4151100" cy="1366800"/>
          </a:xfrm>
          <a:prstGeom prst="rect">
            <a:avLst/>
          </a:prstGeom>
          <a:noFill/>
          <a:ln>
            <a:noFill/>
          </a:ln>
        </p:spPr>
        <p:txBody>
          <a:bodyPr anchorCtr="0" anchor="t" bIns="91425" lIns="91425" spcFirstLastPara="1" rIns="91425" wrap="square" tIns="91425">
            <a:spAutoFit/>
          </a:bodyPr>
          <a:lstStyle/>
          <a:p>
            <a:pPr indent="0" lvl="0" marL="0" rtl="0" algn="l">
              <a:lnSpc>
                <a:spcPct val="110000"/>
              </a:lnSpc>
              <a:spcBef>
                <a:spcPts val="0"/>
              </a:spcBef>
              <a:spcAft>
                <a:spcPts val="1800"/>
              </a:spcAft>
              <a:buNone/>
            </a:pPr>
            <a:r>
              <a:rPr b="1" lang="en" sz="2400">
                <a:solidFill>
                  <a:srgbClr val="434343"/>
                </a:solidFill>
              </a:rPr>
              <a:t>Phase 2:</a:t>
            </a:r>
            <a:r>
              <a:rPr lang="en" sz="2400">
                <a:solidFill>
                  <a:srgbClr val="434343"/>
                </a:solidFill>
              </a:rPr>
              <a:t> Develop and use tools to manage linked data descriptions</a:t>
            </a:r>
            <a:endParaRPr/>
          </a:p>
        </p:txBody>
      </p:sp>
      <p:pic>
        <p:nvPicPr>
          <p:cNvPr descr="Graphical user interface, application&#10;&#10;Description automatically generated" id="150" name="Google Shape;150;p27"/>
          <p:cNvPicPr preferRelativeResize="0"/>
          <p:nvPr/>
        </p:nvPicPr>
        <p:blipFill rotWithShape="1">
          <a:blip r:embed="rId3">
            <a:alphaModFix/>
          </a:blip>
          <a:srcRect b="0" l="0" r="0" t="0"/>
          <a:stretch/>
        </p:blipFill>
        <p:spPr>
          <a:xfrm>
            <a:off x="5437043" y="393302"/>
            <a:ext cx="2372784" cy="1312775"/>
          </a:xfrm>
          <a:prstGeom prst="rect">
            <a:avLst/>
          </a:prstGeom>
          <a:noFill/>
          <a:ln>
            <a:noFill/>
          </a:ln>
          <a:effectLst>
            <a:outerShdw blurRad="292100" rotWithShape="0" algn="tl" dir="2700000" dist="139700">
              <a:srgbClr val="333333">
                <a:alpha val="64709"/>
              </a:srgbClr>
            </a:outerShdw>
          </a:effectLst>
        </p:spPr>
      </p:pic>
      <p:pic>
        <p:nvPicPr>
          <p:cNvPr descr="A screenshot of a computer screen&#10;&#10;Description automatically generated" id="151" name="Google Shape;151;p27"/>
          <p:cNvPicPr preferRelativeResize="0"/>
          <p:nvPr/>
        </p:nvPicPr>
        <p:blipFill rotWithShape="1">
          <a:blip r:embed="rId4">
            <a:alphaModFix/>
          </a:blip>
          <a:srcRect b="0" l="0" r="0" t="0"/>
          <a:stretch/>
        </p:blipFill>
        <p:spPr>
          <a:xfrm>
            <a:off x="5437041" y="1895241"/>
            <a:ext cx="2381251" cy="1304925"/>
          </a:xfrm>
          <a:prstGeom prst="rect">
            <a:avLst/>
          </a:prstGeom>
          <a:noFill/>
          <a:ln>
            <a:noFill/>
          </a:ln>
          <a:effectLst>
            <a:outerShdw blurRad="292100" rotWithShape="0" algn="tl" dir="2700000" dist="139700">
              <a:srgbClr val="333333">
                <a:alpha val="64709"/>
              </a:srgbClr>
            </a:outerShdw>
          </a:effectLst>
        </p:spPr>
      </p:pic>
      <p:pic>
        <p:nvPicPr>
          <p:cNvPr descr="Timeline&#10;&#10;Description automatically generated" id="152" name="Google Shape;152;p27"/>
          <p:cNvPicPr preferRelativeResize="0"/>
          <p:nvPr/>
        </p:nvPicPr>
        <p:blipFill rotWithShape="1">
          <a:blip r:embed="rId5">
            <a:alphaModFix/>
          </a:blip>
          <a:srcRect b="0" l="0" r="0" t="0"/>
          <a:stretch/>
        </p:blipFill>
        <p:spPr>
          <a:xfrm>
            <a:off x="5437041" y="3337063"/>
            <a:ext cx="2381251" cy="1666875"/>
          </a:xfrm>
          <a:prstGeom prst="rect">
            <a:avLst/>
          </a:prstGeom>
          <a:noFill/>
          <a:ln>
            <a:noFill/>
          </a:ln>
          <a:effectLst>
            <a:outerShdw blurRad="292100" rotWithShape="0" algn="tl" dir="2700000" dist="139700">
              <a:srgbClr val="333333">
                <a:alpha val="64709"/>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id="157" name="Google Shape;157;p28"/>
          <p:cNvSpPr txBox="1"/>
          <p:nvPr>
            <p:ph idx="1" type="body"/>
          </p:nvPr>
        </p:nvSpPr>
        <p:spPr>
          <a:xfrm>
            <a:off x="714550" y="1171400"/>
            <a:ext cx="3296700" cy="1938600"/>
          </a:xfrm>
          <a:prstGeom prst="rect">
            <a:avLst/>
          </a:prstGeom>
        </p:spPr>
        <p:txBody>
          <a:bodyPr anchorCtr="0" anchor="t" bIns="91425" lIns="91425" spcFirstLastPara="1" rIns="91425" wrap="square" tIns="91425">
            <a:noAutofit/>
          </a:bodyPr>
          <a:lstStyle/>
          <a:p>
            <a:pPr indent="0" lvl="0" marL="0" rtl="0" algn="l">
              <a:lnSpc>
                <a:spcPct val="110000"/>
              </a:lnSpc>
              <a:spcBef>
                <a:spcPts val="0"/>
              </a:spcBef>
              <a:spcAft>
                <a:spcPts val="1800"/>
              </a:spcAft>
              <a:buClr>
                <a:schemeClr val="dk1"/>
              </a:buClr>
              <a:buSzPts val="1100"/>
              <a:buFont typeface="Arial"/>
              <a:buNone/>
            </a:pPr>
            <a:r>
              <a:rPr b="1" lang="en">
                <a:solidFill>
                  <a:srgbClr val="434343"/>
                </a:solidFill>
              </a:rPr>
              <a:t>Phase 3:</a:t>
            </a:r>
            <a:r>
              <a:rPr lang="en">
                <a:solidFill>
                  <a:srgbClr val="434343"/>
                </a:solidFill>
              </a:rPr>
              <a:t> Use Wikibase linked data to improve end-user search and discovery</a:t>
            </a:r>
            <a:endParaRPr/>
          </a:p>
        </p:txBody>
      </p:sp>
      <p:sp>
        <p:nvSpPr>
          <p:cNvPr id="158" name="Google Shape;158;p28"/>
          <p:cNvSpPr txBox="1"/>
          <p:nvPr/>
        </p:nvSpPr>
        <p:spPr>
          <a:xfrm>
            <a:off x="322425" y="221775"/>
            <a:ext cx="5381700" cy="742800"/>
          </a:xfrm>
          <a:prstGeom prst="rect">
            <a:avLst/>
          </a:prstGeom>
          <a:noFill/>
          <a:ln>
            <a:noFill/>
          </a:ln>
        </p:spPr>
        <p:txBody>
          <a:bodyPr anchorCtr="0" anchor="t" bIns="91425" lIns="91425" spcFirstLastPara="1" rIns="91425" wrap="square" tIns="91425">
            <a:noAutofit/>
          </a:bodyPr>
          <a:lstStyle/>
          <a:p>
            <a:pPr indent="0" lvl="0" marL="0" rtl="0" algn="ctr">
              <a:lnSpc>
                <a:spcPct val="80000"/>
              </a:lnSpc>
              <a:spcBef>
                <a:spcPts val="0"/>
              </a:spcBef>
              <a:spcAft>
                <a:spcPts val="0"/>
              </a:spcAft>
              <a:buNone/>
            </a:pPr>
            <a:r>
              <a:rPr b="1" lang="en" sz="2800">
                <a:solidFill>
                  <a:srgbClr val="434343"/>
                </a:solidFill>
              </a:rPr>
              <a:t>Pilot Goals: Phase 3</a:t>
            </a:r>
            <a:endParaRPr b="1" sz="2800">
              <a:solidFill>
                <a:srgbClr val="434343"/>
              </a:solidFill>
            </a:endParaRPr>
          </a:p>
        </p:txBody>
      </p:sp>
      <p:pic>
        <p:nvPicPr>
          <p:cNvPr id="159" name="Google Shape;159;p28"/>
          <p:cNvPicPr preferRelativeResize="0"/>
          <p:nvPr/>
        </p:nvPicPr>
        <p:blipFill rotWithShape="1">
          <a:blip r:embed="rId3">
            <a:alphaModFix/>
          </a:blip>
          <a:srcRect b="0" l="0" r="0" t="0"/>
          <a:stretch/>
        </p:blipFill>
        <p:spPr>
          <a:xfrm>
            <a:off x="4325050" y="1222975"/>
            <a:ext cx="4158224" cy="235742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29"/>
          <p:cNvSpPr txBox="1"/>
          <p:nvPr>
            <p:ph idx="1" type="body"/>
          </p:nvPr>
        </p:nvSpPr>
        <p:spPr>
          <a:xfrm>
            <a:off x="1444625" y="271100"/>
            <a:ext cx="6187800" cy="7692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b="1" lang="en" sz="2800">
                <a:solidFill>
                  <a:srgbClr val="434343"/>
                </a:solidFill>
              </a:rPr>
              <a:t>Some conclusions</a:t>
            </a:r>
            <a:endParaRPr b="1" sz="2800">
              <a:solidFill>
                <a:srgbClr val="434343"/>
              </a:solidFill>
            </a:endParaRPr>
          </a:p>
        </p:txBody>
      </p:sp>
      <p:sp>
        <p:nvSpPr>
          <p:cNvPr id="165" name="Google Shape;165;p29"/>
          <p:cNvSpPr txBox="1"/>
          <p:nvPr/>
        </p:nvSpPr>
        <p:spPr>
          <a:xfrm>
            <a:off x="719725" y="1040300"/>
            <a:ext cx="7433100" cy="3725700"/>
          </a:xfrm>
          <a:prstGeom prst="rect">
            <a:avLst/>
          </a:prstGeom>
          <a:noFill/>
          <a:ln>
            <a:noFill/>
          </a:ln>
        </p:spPr>
        <p:txBody>
          <a:bodyPr anchorCtr="0" anchor="t" bIns="91425" lIns="91425" spcFirstLastPara="1" rIns="91425" wrap="square" tIns="91425">
            <a:noAutofit/>
          </a:bodyPr>
          <a:lstStyle/>
          <a:p>
            <a:pPr indent="-368300" lvl="0" marL="457200" rtl="0" algn="l">
              <a:lnSpc>
                <a:spcPct val="115000"/>
              </a:lnSpc>
              <a:spcBef>
                <a:spcPts val="0"/>
              </a:spcBef>
              <a:spcAft>
                <a:spcPts val="0"/>
              </a:spcAft>
              <a:buClr>
                <a:srgbClr val="434343"/>
              </a:buClr>
              <a:buSzPts val="2200"/>
              <a:buFont typeface="Arial"/>
              <a:buChar char="●"/>
            </a:pPr>
            <a:r>
              <a:rPr lang="en" sz="2200">
                <a:solidFill>
                  <a:srgbClr val="434343"/>
                </a:solidFill>
              </a:rPr>
              <a:t>Metadata quality is vital to successfully transforming text descriptions to entities</a:t>
            </a:r>
            <a:endParaRPr sz="2200">
              <a:solidFill>
                <a:srgbClr val="434343"/>
              </a:solidFill>
            </a:endParaRPr>
          </a:p>
          <a:p>
            <a:pPr indent="-368300" lvl="0" marL="457200" rtl="0" algn="l">
              <a:lnSpc>
                <a:spcPct val="115000"/>
              </a:lnSpc>
              <a:spcBef>
                <a:spcPts val="1000"/>
              </a:spcBef>
              <a:spcAft>
                <a:spcPts val="0"/>
              </a:spcAft>
              <a:buClr>
                <a:srgbClr val="434343"/>
              </a:buClr>
              <a:buSzPts val="2200"/>
              <a:buFont typeface="Calibri"/>
              <a:buChar char="●"/>
            </a:pPr>
            <a:r>
              <a:rPr lang="en" sz="2200">
                <a:solidFill>
                  <a:srgbClr val="434343"/>
                </a:solidFill>
              </a:rPr>
              <a:t>Libraries will need new tools to do this efficiently</a:t>
            </a:r>
            <a:endParaRPr sz="2200">
              <a:solidFill>
                <a:srgbClr val="434343"/>
              </a:solidFill>
            </a:endParaRPr>
          </a:p>
          <a:p>
            <a:pPr indent="-368300" lvl="0" marL="457200" rtl="0" algn="l">
              <a:lnSpc>
                <a:spcPct val="115000"/>
              </a:lnSpc>
              <a:spcBef>
                <a:spcPts val="1000"/>
              </a:spcBef>
              <a:spcAft>
                <a:spcPts val="0"/>
              </a:spcAft>
              <a:buClr>
                <a:srgbClr val="434343"/>
              </a:buClr>
              <a:buSzPts val="2200"/>
              <a:buFont typeface="Calibri"/>
              <a:buChar char="●"/>
            </a:pPr>
            <a:r>
              <a:rPr lang="en" sz="2200">
                <a:solidFill>
                  <a:srgbClr val="434343"/>
                </a:solidFill>
              </a:rPr>
              <a:t>Reconciling text to entities at scale will require dedicated infrastructure</a:t>
            </a:r>
            <a:endParaRPr sz="2200">
              <a:solidFill>
                <a:srgbClr val="434343"/>
              </a:solidFill>
            </a:endParaRPr>
          </a:p>
          <a:p>
            <a:pPr indent="-368300" lvl="0" marL="457200" rtl="0" algn="l">
              <a:lnSpc>
                <a:spcPct val="115000"/>
              </a:lnSpc>
              <a:spcBef>
                <a:spcPts val="1000"/>
              </a:spcBef>
              <a:spcAft>
                <a:spcPts val="1000"/>
              </a:spcAft>
              <a:buClr>
                <a:srgbClr val="434343"/>
              </a:buClr>
              <a:buSzPts val="2200"/>
              <a:buFont typeface="Calibri"/>
              <a:buChar char="●"/>
            </a:pPr>
            <a:r>
              <a:rPr lang="en" sz="2200">
                <a:solidFill>
                  <a:srgbClr val="434343"/>
                </a:solidFill>
              </a:rPr>
              <a:t>Using linked data entities helps improve and maintain the quality of item descriptions</a:t>
            </a:r>
            <a:endParaRPr sz="2200">
              <a:solidFill>
                <a:srgbClr val="434343"/>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30"/>
          <p:cNvSpPr txBox="1"/>
          <p:nvPr>
            <p:ph idx="1" type="body"/>
          </p:nvPr>
        </p:nvSpPr>
        <p:spPr>
          <a:xfrm>
            <a:off x="1504275" y="1450925"/>
            <a:ext cx="6187800" cy="26184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b="1" lang="en" sz="2800">
                <a:solidFill>
                  <a:srgbClr val="434343"/>
                </a:solidFill>
              </a:rPr>
              <a:t>Technical Framework</a:t>
            </a:r>
            <a:endParaRPr b="1" sz="2800">
              <a:solidFill>
                <a:srgbClr val="434343"/>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31"/>
          <p:cNvSpPr txBox="1"/>
          <p:nvPr>
            <p:ph idx="1" type="body"/>
          </p:nvPr>
        </p:nvSpPr>
        <p:spPr>
          <a:xfrm>
            <a:off x="1580475" y="307925"/>
            <a:ext cx="6187800" cy="6030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b="1" lang="en" sz="2800">
                <a:solidFill>
                  <a:srgbClr val="434343"/>
                </a:solidFill>
              </a:rPr>
              <a:t>Project Workflow</a:t>
            </a:r>
            <a:endParaRPr b="1" sz="2800">
              <a:solidFill>
                <a:srgbClr val="434343"/>
              </a:solidFill>
            </a:endParaRPr>
          </a:p>
        </p:txBody>
      </p:sp>
      <p:sp>
        <p:nvSpPr>
          <p:cNvPr id="176" name="Google Shape;176;p31"/>
          <p:cNvSpPr/>
          <p:nvPr/>
        </p:nvSpPr>
        <p:spPr>
          <a:xfrm>
            <a:off x="592399" y="629300"/>
            <a:ext cx="1527000" cy="896100"/>
          </a:xfrm>
          <a:prstGeom prst="rect">
            <a:avLst/>
          </a:pr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1800">
                <a:solidFill>
                  <a:srgbClr val="434343"/>
                </a:solidFill>
              </a:rPr>
              <a:t>Initial data model</a:t>
            </a:r>
            <a:endParaRPr b="1">
              <a:solidFill>
                <a:srgbClr val="434343"/>
              </a:solidFill>
            </a:endParaRPr>
          </a:p>
        </p:txBody>
      </p:sp>
      <p:sp>
        <p:nvSpPr>
          <p:cNvPr id="177" name="Google Shape;177;p31"/>
          <p:cNvSpPr/>
          <p:nvPr/>
        </p:nvSpPr>
        <p:spPr>
          <a:xfrm>
            <a:off x="2621550" y="1567450"/>
            <a:ext cx="1645800" cy="914400"/>
          </a:xfrm>
          <a:prstGeom prst="rect">
            <a:avLst/>
          </a:pr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434343"/>
                </a:solidFill>
              </a:rPr>
              <a:t>Participants select collections</a:t>
            </a:r>
            <a:endParaRPr b="1" sz="1800">
              <a:solidFill>
                <a:srgbClr val="434343"/>
              </a:solidFill>
            </a:endParaRPr>
          </a:p>
        </p:txBody>
      </p:sp>
      <p:sp>
        <p:nvSpPr>
          <p:cNvPr id="178" name="Google Shape;178;p31"/>
          <p:cNvSpPr/>
          <p:nvPr/>
        </p:nvSpPr>
        <p:spPr>
          <a:xfrm>
            <a:off x="4800600" y="1567450"/>
            <a:ext cx="1645800" cy="914400"/>
          </a:xfrm>
          <a:prstGeom prst="rect">
            <a:avLst/>
          </a:pr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434343"/>
                </a:solidFill>
              </a:rPr>
              <a:t>Metadata extracted and reviewed</a:t>
            </a:r>
            <a:endParaRPr b="1" sz="1800">
              <a:solidFill>
                <a:srgbClr val="434343"/>
              </a:solidFill>
            </a:endParaRPr>
          </a:p>
        </p:txBody>
      </p:sp>
      <p:sp>
        <p:nvSpPr>
          <p:cNvPr id="179" name="Google Shape;179;p31"/>
          <p:cNvSpPr/>
          <p:nvPr/>
        </p:nvSpPr>
        <p:spPr>
          <a:xfrm>
            <a:off x="6979650" y="1948450"/>
            <a:ext cx="1645800" cy="914400"/>
          </a:xfrm>
          <a:prstGeom prst="rect">
            <a:avLst/>
          </a:pr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700">
                <a:solidFill>
                  <a:srgbClr val="434343"/>
                </a:solidFill>
              </a:rPr>
              <a:t>Data model revised</a:t>
            </a:r>
            <a:endParaRPr b="1" sz="1700">
              <a:solidFill>
                <a:srgbClr val="434343"/>
              </a:solidFill>
            </a:endParaRPr>
          </a:p>
        </p:txBody>
      </p:sp>
      <p:sp>
        <p:nvSpPr>
          <p:cNvPr id="180" name="Google Shape;180;p31"/>
          <p:cNvSpPr/>
          <p:nvPr/>
        </p:nvSpPr>
        <p:spPr>
          <a:xfrm>
            <a:off x="4800600" y="3724775"/>
            <a:ext cx="1645800" cy="914400"/>
          </a:xfrm>
          <a:prstGeom prst="rect">
            <a:avLst/>
          </a:pr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434343"/>
                </a:solidFill>
              </a:rPr>
              <a:t>Metadata mapped to new model</a:t>
            </a:r>
            <a:endParaRPr b="1" sz="1800">
              <a:solidFill>
                <a:srgbClr val="434343"/>
              </a:solidFill>
            </a:endParaRPr>
          </a:p>
        </p:txBody>
      </p:sp>
      <p:sp>
        <p:nvSpPr>
          <p:cNvPr id="181" name="Google Shape;181;p31"/>
          <p:cNvSpPr/>
          <p:nvPr/>
        </p:nvSpPr>
        <p:spPr>
          <a:xfrm>
            <a:off x="6979650" y="3267575"/>
            <a:ext cx="1645800" cy="914400"/>
          </a:xfrm>
          <a:prstGeom prst="rect">
            <a:avLst/>
          </a:pr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434343"/>
                </a:solidFill>
              </a:rPr>
              <a:t>Wikibase ‘seeded’ with entities</a:t>
            </a:r>
            <a:endParaRPr b="1" sz="1800">
              <a:solidFill>
                <a:srgbClr val="434343"/>
              </a:solidFill>
            </a:endParaRPr>
          </a:p>
        </p:txBody>
      </p:sp>
      <p:sp>
        <p:nvSpPr>
          <p:cNvPr id="182" name="Google Shape;182;p31"/>
          <p:cNvSpPr/>
          <p:nvPr/>
        </p:nvSpPr>
        <p:spPr>
          <a:xfrm>
            <a:off x="2621550" y="3724775"/>
            <a:ext cx="1645800" cy="914400"/>
          </a:xfrm>
          <a:prstGeom prst="rect">
            <a:avLst/>
          </a:pr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434343"/>
                </a:solidFill>
              </a:rPr>
              <a:t>Data ingested into Wikibase</a:t>
            </a:r>
            <a:endParaRPr b="1" sz="1800">
              <a:solidFill>
                <a:srgbClr val="434343"/>
              </a:solidFill>
            </a:endParaRPr>
          </a:p>
        </p:txBody>
      </p:sp>
      <p:sp>
        <p:nvSpPr>
          <p:cNvPr id="183" name="Google Shape;183;p31"/>
          <p:cNvSpPr/>
          <p:nvPr/>
        </p:nvSpPr>
        <p:spPr>
          <a:xfrm>
            <a:off x="533500" y="3419975"/>
            <a:ext cx="1645800" cy="914400"/>
          </a:xfrm>
          <a:prstGeom prst="rect">
            <a:avLst/>
          </a:pr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434343"/>
                </a:solidFill>
              </a:rPr>
              <a:t>Partner data review</a:t>
            </a:r>
            <a:endParaRPr b="1" sz="1800">
              <a:solidFill>
                <a:srgbClr val="434343"/>
              </a:solidFill>
            </a:endParaRPr>
          </a:p>
        </p:txBody>
      </p:sp>
      <p:sp>
        <p:nvSpPr>
          <p:cNvPr id="184" name="Google Shape;184;p31"/>
          <p:cNvSpPr/>
          <p:nvPr/>
        </p:nvSpPr>
        <p:spPr>
          <a:xfrm>
            <a:off x="533500" y="1948450"/>
            <a:ext cx="1645800" cy="914400"/>
          </a:xfrm>
          <a:prstGeom prst="rect">
            <a:avLst/>
          </a:prstGeom>
          <a:solidFill>
            <a:schemeClr val="lt2"/>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800">
                <a:solidFill>
                  <a:srgbClr val="434343"/>
                </a:solidFill>
              </a:rPr>
              <a:t>Data model review</a:t>
            </a:r>
            <a:endParaRPr b="1" sz="1800">
              <a:solidFill>
                <a:srgbClr val="434343"/>
              </a:solidFill>
            </a:endParaRPr>
          </a:p>
        </p:txBody>
      </p:sp>
      <p:cxnSp>
        <p:nvCxnSpPr>
          <p:cNvPr id="185" name="Google Shape;185;p31"/>
          <p:cNvCxnSpPr>
            <a:stCxn id="176" idx="2"/>
            <a:endCxn id="184" idx="0"/>
          </p:cNvCxnSpPr>
          <p:nvPr/>
        </p:nvCxnSpPr>
        <p:spPr>
          <a:xfrm>
            <a:off x="1355899" y="1525400"/>
            <a:ext cx="600" cy="423000"/>
          </a:xfrm>
          <a:prstGeom prst="straightConnector1">
            <a:avLst/>
          </a:prstGeom>
          <a:noFill/>
          <a:ln cap="flat" cmpd="sng" w="19050">
            <a:solidFill>
              <a:schemeClr val="dk2"/>
            </a:solidFill>
            <a:prstDash val="solid"/>
            <a:round/>
            <a:headEnd len="med" w="med" type="none"/>
            <a:tailEnd len="med" w="med" type="triangle"/>
          </a:ln>
        </p:spPr>
      </p:cxnSp>
      <p:cxnSp>
        <p:nvCxnSpPr>
          <p:cNvPr id="186" name="Google Shape;186;p31"/>
          <p:cNvCxnSpPr>
            <a:stCxn id="184" idx="3"/>
            <a:endCxn id="177" idx="1"/>
          </p:cNvCxnSpPr>
          <p:nvPr/>
        </p:nvCxnSpPr>
        <p:spPr>
          <a:xfrm flipH="1" rot="10800000">
            <a:off x="2179300" y="2024650"/>
            <a:ext cx="442200" cy="381000"/>
          </a:xfrm>
          <a:prstGeom prst="straightConnector1">
            <a:avLst/>
          </a:prstGeom>
          <a:noFill/>
          <a:ln cap="flat" cmpd="sng" w="19050">
            <a:solidFill>
              <a:schemeClr val="dk2"/>
            </a:solidFill>
            <a:prstDash val="solid"/>
            <a:round/>
            <a:headEnd len="med" w="med" type="none"/>
            <a:tailEnd len="med" w="med" type="triangle"/>
          </a:ln>
        </p:spPr>
      </p:cxnSp>
      <p:cxnSp>
        <p:nvCxnSpPr>
          <p:cNvPr id="187" name="Google Shape;187;p31"/>
          <p:cNvCxnSpPr>
            <a:stCxn id="177" idx="3"/>
            <a:endCxn id="178" idx="1"/>
          </p:cNvCxnSpPr>
          <p:nvPr/>
        </p:nvCxnSpPr>
        <p:spPr>
          <a:xfrm>
            <a:off x="4267350" y="2024650"/>
            <a:ext cx="533400" cy="0"/>
          </a:xfrm>
          <a:prstGeom prst="straightConnector1">
            <a:avLst/>
          </a:prstGeom>
          <a:noFill/>
          <a:ln cap="flat" cmpd="sng" w="19050">
            <a:solidFill>
              <a:schemeClr val="dk2"/>
            </a:solidFill>
            <a:prstDash val="solid"/>
            <a:round/>
            <a:headEnd len="med" w="med" type="none"/>
            <a:tailEnd len="med" w="med" type="triangle"/>
          </a:ln>
        </p:spPr>
      </p:cxnSp>
      <p:cxnSp>
        <p:nvCxnSpPr>
          <p:cNvPr id="188" name="Google Shape;188;p31"/>
          <p:cNvCxnSpPr>
            <a:stCxn id="178" idx="3"/>
            <a:endCxn id="179" idx="1"/>
          </p:cNvCxnSpPr>
          <p:nvPr/>
        </p:nvCxnSpPr>
        <p:spPr>
          <a:xfrm>
            <a:off x="6446400" y="2024650"/>
            <a:ext cx="533400" cy="381000"/>
          </a:xfrm>
          <a:prstGeom prst="straightConnector1">
            <a:avLst/>
          </a:prstGeom>
          <a:noFill/>
          <a:ln cap="flat" cmpd="sng" w="19050">
            <a:solidFill>
              <a:schemeClr val="dk2"/>
            </a:solidFill>
            <a:prstDash val="solid"/>
            <a:round/>
            <a:headEnd len="med" w="med" type="none"/>
            <a:tailEnd len="med" w="med" type="triangle"/>
          </a:ln>
        </p:spPr>
      </p:cxnSp>
      <p:cxnSp>
        <p:nvCxnSpPr>
          <p:cNvPr id="189" name="Google Shape;189;p31"/>
          <p:cNvCxnSpPr>
            <a:stCxn id="179" idx="2"/>
            <a:endCxn id="181" idx="0"/>
          </p:cNvCxnSpPr>
          <p:nvPr/>
        </p:nvCxnSpPr>
        <p:spPr>
          <a:xfrm>
            <a:off x="7802550" y="2862850"/>
            <a:ext cx="0" cy="404700"/>
          </a:xfrm>
          <a:prstGeom prst="straightConnector1">
            <a:avLst/>
          </a:prstGeom>
          <a:noFill/>
          <a:ln cap="flat" cmpd="sng" w="19050">
            <a:solidFill>
              <a:schemeClr val="dk2"/>
            </a:solidFill>
            <a:prstDash val="solid"/>
            <a:round/>
            <a:headEnd len="med" w="med" type="none"/>
            <a:tailEnd len="med" w="med" type="triangle"/>
          </a:ln>
        </p:spPr>
      </p:cxnSp>
      <p:cxnSp>
        <p:nvCxnSpPr>
          <p:cNvPr id="190" name="Google Shape;190;p31"/>
          <p:cNvCxnSpPr>
            <a:stCxn id="181" idx="1"/>
            <a:endCxn id="180" idx="3"/>
          </p:cNvCxnSpPr>
          <p:nvPr/>
        </p:nvCxnSpPr>
        <p:spPr>
          <a:xfrm flipH="1">
            <a:off x="6446550" y="3724775"/>
            <a:ext cx="533100" cy="457200"/>
          </a:xfrm>
          <a:prstGeom prst="straightConnector1">
            <a:avLst/>
          </a:prstGeom>
          <a:noFill/>
          <a:ln cap="flat" cmpd="sng" w="19050">
            <a:solidFill>
              <a:schemeClr val="dk2"/>
            </a:solidFill>
            <a:prstDash val="solid"/>
            <a:round/>
            <a:headEnd len="med" w="med" type="none"/>
            <a:tailEnd len="med" w="med" type="triangle"/>
          </a:ln>
        </p:spPr>
      </p:cxnSp>
      <p:cxnSp>
        <p:nvCxnSpPr>
          <p:cNvPr id="191" name="Google Shape;191;p31"/>
          <p:cNvCxnSpPr>
            <a:stCxn id="180" idx="1"/>
            <a:endCxn id="182" idx="3"/>
          </p:cNvCxnSpPr>
          <p:nvPr/>
        </p:nvCxnSpPr>
        <p:spPr>
          <a:xfrm rot="10800000">
            <a:off x="4267200" y="4181975"/>
            <a:ext cx="533400" cy="0"/>
          </a:xfrm>
          <a:prstGeom prst="straightConnector1">
            <a:avLst/>
          </a:prstGeom>
          <a:noFill/>
          <a:ln cap="flat" cmpd="sng" w="19050">
            <a:solidFill>
              <a:schemeClr val="dk2"/>
            </a:solidFill>
            <a:prstDash val="solid"/>
            <a:round/>
            <a:headEnd len="med" w="med" type="none"/>
            <a:tailEnd len="med" w="med" type="triangle"/>
          </a:ln>
        </p:spPr>
      </p:cxnSp>
      <p:cxnSp>
        <p:nvCxnSpPr>
          <p:cNvPr id="192" name="Google Shape;192;p31"/>
          <p:cNvCxnSpPr>
            <a:stCxn id="182" idx="1"/>
            <a:endCxn id="183" idx="3"/>
          </p:cNvCxnSpPr>
          <p:nvPr/>
        </p:nvCxnSpPr>
        <p:spPr>
          <a:xfrm rot="10800000">
            <a:off x="2179350" y="3877175"/>
            <a:ext cx="442200" cy="304800"/>
          </a:xfrm>
          <a:prstGeom prst="straightConnector1">
            <a:avLst/>
          </a:prstGeom>
          <a:noFill/>
          <a:ln cap="flat" cmpd="sng" w="19050">
            <a:solidFill>
              <a:schemeClr val="dk2"/>
            </a:solidFill>
            <a:prstDash val="solid"/>
            <a:round/>
            <a:headEnd len="med" w="med" type="none"/>
            <a:tailEnd len="med" w="med" type="triangle"/>
          </a:ln>
        </p:spPr>
      </p:cxnSp>
      <p:cxnSp>
        <p:nvCxnSpPr>
          <p:cNvPr id="193" name="Google Shape;193;p31"/>
          <p:cNvCxnSpPr>
            <a:stCxn id="183" idx="0"/>
            <a:endCxn id="184" idx="2"/>
          </p:cNvCxnSpPr>
          <p:nvPr/>
        </p:nvCxnSpPr>
        <p:spPr>
          <a:xfrm rot="10800000">
            <a:off x="1356400" y="2862875"/>
            <a:ext cx="0" cy="557100"/>
          </a:xfrm>
          <a:prstGeom prst="straightConnector1">
            <a:avLst/>
          </a:prstGeom>
          <a:noFill/>
          <a:ln cap="flat" cmpd="sng" w="19050">
            <a:solidFill>
              <a:schemeClr val="dk2"/>
            </a:solidFill>
            <a:prstDash val="solid"/>
            <a:round/>
            <a:headEnd len="med" w="med"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6"/>
                                        </p:tgtEl>
                                        <p:attrNameLst>
                                          <p:attrName>style.visibility</p:attrName>
                                        </p:attrNameLst>
                                      </p:cBhvr>
                                      <p:to>
                                        <p:strVal val="visible"/>
                                      </p:to>
                                    </p:set>
                                    <p:animEffect filter="fade" transition="in">
                                      <p:cBhvr>
                                        <p:cTn dur="500"/>
                                        <p:tgtEl>
                                          <p:spTgt spid="17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5"/>
                                        </p:tgtEl>
                                        <p:attrNameLst>
                                          <p:attrName>style.visibility</p:attrName>
                                        </p:attrNameLst>
                                      </p:cBhvr>
                                      <p:to>
                                        <p:strVal val="visible"/>
                                      </p:to>
                                    </p:set>
                                    <p:animEffect filter="fade" transition="in">
                                      <p:cBhvr>
                                        <p:cTn dur="500"/>
                                        <p:tgtEl>
                                          <p:spTgt spid="185"/>
                                        </p:tgtEl>
                                      </p:cBhvr>
                                    </p:animEffect>
                                  </p:childTnLst>
                                </p:cTn>
                              </p:par>
                              <p:par>
                                <p:cTn fill="hold" nodeType="withEffect" presetClass="entr" presetID="10" presetSubtype="0">
                                  <p:stCondLst>
                                    <p:cond delay="0"/>
                                  </p:stCondLst>
                                  <p:childTnLst>
                                    <p:set>
                                      <p:cBhvr>
                                        <p:cTn dur="1" fill="hold">
                                          <p:stCondLst>
                                            <p:cond delay="0"/>
                                          </p:stCondLst>
                                        </p:cTn>
                                        <p:tgtEl>
                                          <p:spTgt spid="184"/>
                                        </p:tgtEl>
                                        <p:attrNameLst>
                                          <p:attrName>style.visibility</p:attrName>
                                        </p:attrNameLst>
                                      </p:cBhvr>
                                      <p:to>
                                        <p:strVal val="visible"/>
                                      </p:to>
                                    </p:set>
                                    <p:animEffect filter="fade" transition="in">
                                      <p:cBhvr>
                                        <p:cTn dur="1000"/>
                                        <p:tgtEl>
                                          <p:spTgt spid="18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6"/>
                                        </p:tgtEl>
                                        <p:attrNameLst>
                                          <p:attrName>style.visibility</p:attrName>
                                        </p:attrNameLst>
                                      </p:cBhvr>
                                      <p:to>
                                        <p:strVal val="visible"/>
                                      </p:to>
                                    </p:set>
                                    <p:animEffect filter="fade" transition="in">
                                      <p:cBhvr>
                                        <p:cTn dur="500"/>
                                        <p:tgtEl>
                                          <p:spTgt spid="186"/>
                                        </p:tgtEl>
                                      </p:cBhvr>
                                    </p:animEffect>
                                  </p:childTnLst>
                                </p:cTn>
                              </p:par>
                              <p:par>
                                <p:cTn fill="hold" nodeType="withEffect" presetClass="entr" presetID="10" presetSubtype="0">
                                  <p:stCondLst>
                                    <p:cond delay="0"/>
                                  </p:stCondLst>
                                  <p:childTnLst>
                                    <p:set>
                                      <p:cBhvr>
                                        <p:cTn dur="1" fill="hold">
                                          <p:stCondLst>
                                            <p:cond delay="0"/>
                                          </p:stCondLst>
                                        </p:cTn>
                                        <p:tgtEl>
                                          <p:spTgt spid="177"/>
                                        </p:tgtEl>
                                        <p:attrNameLst>
                                          <p:attrName>style.visibility</p:attrName>
                                        </p:attrNameLst>
                                      </p:cBhvr>
                                      <p:to>
                                        <p:strVal val="visible"/>
                                      </p:to>
                                    </p:set>
                                    <p:animEffect filter="fade" transition="in">
                                      <p:cBhvr>
                                        <p:cTn dur="1000"/>
                                        <p:tgtEl>
                                          <p:spTgt spid="1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7"/>
                                        </p:tgtEl>
                                        <p:attrNameLst>
                                          <p:attrName>style.visibility</p:attrName>
                                        </p:attrNameLst>
                                      </p:cBhvr>
                                      <p:to>
                                        <p:strVal val="visible"/>
                                      </p:to>
                                    </p:set>
                                    <p:animEffect filter="fade" transition="in">
                                      <p:cBhvr>
                                        <p:cTn dur="500"/>
                                        <p:tgtEl>
                                          <p:spTgt spid="187"/>
                                        </p:tgtEl>
                                      </p:cBhvr>
                                    </p:animEffect>
                                  </p:childTnLst>
                                </p:cTn>
                              </p:par>
                              <p:par>
                                <p:cTn fill="hold" nodeType="withEffect" presetClass="entr" presetID="10" presetSubtype="0">
                                  <p:stCondLst>
                                    <p:cond delay="0"/>
                                  </p:stCondLst>
                                  <p:childTnLst>
                                    <p:set>
                                      <p:cBhvr>
                                        <p:cTn dur="1" fill="hold">
                                          <p:stCondLst>
                                            <p:cond delay="0"/>
                                          </p:stCondLst>
                                        </p:cTn>
                                        <p:tgtEl>
                                          <p:spTgt spid="178"/>
                                        </p:tgtEl>
                                        <p:attrNameLst>
                                          <p:attrName>style.visibility</p:attrName>
                                        </p:attrNameLst>
                                      </p:cBhvr>
                                      <p:to>
                                        <p:strVal val="visible"/>
                                      </p:to>
                                    </p:set>
                                    <p:animEffect filter="fade" transition="in">
                                      <p:cBhvr>
                                        <p:cTn dur="1000"/>
                                        <p:tgtEl>
                                          <p:spTgt spid="17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8"/>
                                        </p:tgtEl>
                                        <p:attrNameLst>
                                          <p:attrName>style.visibility</p:attrName>
                                        </p:attrNameLst>
                                      </p:cBhvr>
                                      <p:to>
                                        <p:strVal val="visible"/>
                                      </p:to>
                                    </p:set>
                                    <p:animEffect filter="fade" transition="in">
                                      <p:cBhvr>
                                        <p:cTn dur="500"/>
                                        <p:tgtEl>
                                          <p:spTgt spid="188"/>
                                        </p:tgtEl>
                                      </p:cBhvr>
                                    </p:animEffect>
                                  </p:childTnLst>
                                </p:cTn>
                              </p:par>
                              <p:par>
                                <p:cTn fill="hold" nodeType="withEffect" presetClass="entr" presetID="10" presetSubtype="0">
                                  <p:stCondLst>
                                    <p:cond delay="0"/>
                                  </p:stCondLst>
                                  <p:childTnLst>
                                    <p:set>
                                      <p:cBhvr>
                                        <p:cTn dur="1" fill="hold">
                                          <p:stCondLst>
                                            <p:cond delay="0"/>
                                          </p:stCondLst>
                                        </p:cTn>
                                        <p:tgtEl>
                                          <p:spTgt spid="179"/>
                                        </p:tgtEl>
                                        <p:attrNameLst>
                                          <p:attrName>style.visibility</p:attrName>
                                        </p:attrNameLst>
                                      </p:cBhvr>
                                      <p:to>
                                        <p:strVal val="visible"/>
                                      </p:to>
                                    </p:set>
                                    <p:animEffect filter="fade" transition="in">
                                      <p:cBhvr>
                                        <p:cTn dur="1000"/>
                                        <p:tgtEl>
                                          <p:spTgt spid="1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9"/>
                                        </p:tgtEl>
                                        <p:attrNameLst>
                                          <p:attrName>style.visibility</p:attrName>
                                        </p:attrNameLst>
                                      </p:cBhvr>
                                      <p:to>
                                        <p:strVal val="visible"/>
                                      </p:to>
                                    </p:set>
                                    <p:animEffect filter="fade" transition="in">
                                      <p:cBhvr>
                                        <p:cTn dur="500"/>
                                        <p:tgtEl>
                                          <p:spTgt spid="189"/>
                                        </p:tgtEl>
                                      </p:cBhvr>
                                    </p:animEffect>
                                  </p:childTnLst>
                                </p:cTn>
                              </p:par>
                              <p:par>
                                <p:cTn fill="hold" nodeType="withEffect" presetClass="entr" presetID="10" presetSubtype="0">
                                  <p:stCondLst>
                                    <p:cond delay="0"/>
                                  </p:stCondLst>
                                  <p:childTnLst>
                                    <p:set>
                                      <p:cBhvr>
                                        <p:cTn dur="1" fill="hold">
                                          <p:stCondLst>
                                            <p:cond delay="0"/>
                                          </p:stCondLst>
                                        </p:cTn>
                                        <p:tgtEl>
                                          <p:spTgt spid="181"/>
                                        </p:tgtEl>
                                        <p:attrNameLst>
                                          <p:attrName>style.visibility</p:attrName>
                                        </p:attrNameLst>
                                      </p:cBhvr>
                                      <p:to>
                                        <p:strVal val="visible"/>
                                      </p:to>
                                    </p:set>
                                    <p:animEffect filter="fade" transition="in">
                                      <p:cBhvr>
                                        <p:cTn dur="1000"/>
                                        <p:tgtEl>
                                          <p:spTgt spid="18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0"/>
                                        </p:tgtEl>
                                        <p:attrNameLst>
                                          <p:attrName>style.visibility</p:attrName>
                                        </p:attrNameLst>
                                      </p:cBhvr>
                                      <p:to>
                                        <p:strVal val="visible"/>
                                      </p:to>
                                    </p:set>
                                    <p:animEffect filter="fade" transition="in">
                                      <p:cBhvr>
                                        <p:cTn dur="500"/>
                                        <p:tgtEl>
                                          <p:spTgt spid="190"/>
                                        </p:tgtEl>
                                      </p:cBhvr>
                                    </p:animEffect>
                                  </p:childTnLst>
                                </p:cTn>
                              </p:par>
                              <p:par>
                                <p:cTn fill="hold" nodeType="withEffect" presetClass="entr" presetID="10" presetSubtype="0">
                                  <p:stCondLst>
                                    <p:cond delay="0"/>
                                  </p:stCondLst>
                                  <p:childTnLst>
                                    <p:set>
                                      <p:cBhvr>
                                        <p:cTn dur="1" fill="hold">
                                          <p:stCondLst>
                                            <p:cond delay="0"/>
                                          </p:stCondLst>
                                        </p:cTn>
                                        <p:tgtEl>
                                          <p:spTgt spid="180"/>
                                        </p:tgtEl>
                                        <p:attrNameLst>
                                          <p:attrName>style.visibility</p:attrName>
                                        </p:attrNameLst>
                                      </p:cBhvr>
                                      <p:to>
                                        <p:strVal val="visible"/>
                                      </p:to>
                                    </p:set>
                                    <p:animEffect filter="fade" transition="in">
                                      <p:cBhvr>
                                        <p:cTn dur="1000"/>
                                        <p:tgtEl>
                                          <p:spTgt spid="1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1"/>
                                        </p:tgtEl>
                                        <p:attrNameLst>
                                          <p:attrName>style.visibility</p:attrName>
                                        </p:attrNameLst>
                                      </p:cBhvr>
                                      <p:to>
                                        <p:strVal val="visible"/>
                                      </p:to>
                                    </p:set>
                                    <p:animEffect filter="fade" transition="in">
                                      <p:cBhvr>
                                        <p:cTn dur="500"/>
                                        <p:tgtEl>
                                          <p:spTgt spid="191"/>
                                        </p:tgtEl>
                                      </p:cBhvr>
                                    </p:animEffect>
                                  </p:childTnLst>
                                </p:cTn>
                              </p:par>
                              <p:par>
                                <p:cTn fill="hold" nodeType="withEffect" presetClass="entr" presetID="10" presetSubtype="0">
                                  <p:stCondLst>
                                    <p:cond delay="0"/>
                                  </p:stCondLst>
                                  <p:childTnLst>
                                    <p:set>
                                      <p:cBhvr>
                                        <p:cTn dur="1" fill="hold">
                                          <p:stCondLst>
                                            <p:cond delay="0"/>
                                          </p:stCondLst>
                                        </p:cTn>
                                        <p:tgtEl>
                                          <p:spTgt spid="182"/>
                                        </p:tgtEl>
                                        <p:attrNameLst>
                                          <p:attrName>style.visibility</p:attrName>
                                        </p:attrNameLst>
                                      </p:cBhvr>
                                      <p:to>
                                        <p:strVal val="visible"/>
                                      </p:to>
                                    </p:set>
                                    <p:animEffect filter="fade" transition="in">
                                      <p:cBhvr>
                                        <p:cTn dur="1000"/>
                                        <p:tgtEl>
                                          <p:spTgt spid="18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2"/>
                                        </p:tgtEl>
                                        <p:attrNameLst>
                                          <p:attrName>style.visibility</p:attrName>
                                        </p:attrNameLst>
                                      </p:cBhvr>
                                      <p:to>
                                        <p:strVal val="visible"/>
                                      </p:to>
                                    </p:set>
                                    <p:animEffect filter="fade" transition="in">
                                      <p:cBhvr>
                                        <p:cTn dur="500"/>
                                        <p:tgtEl>
                                          <p:spTgt spid="192"/>
                                        </p:tgtEl>
                                      </p:cBhvr>
                                    </p:animEffect>
                                  </p:childTnLst>
                                </p:cTn>
                              </p:par>
                              <p:par>
                                <p:cTn fill="hold" nodeType="withEffect" presetClass="entr" presetID="10" presetSubtype="0">
                                  <p:stCondLst>
                                    <p:cond delay="0"/>
                                  </p:stCondLst>
                                  <p:childTnLst>
                                    <p:set>
                                      <p:cBhvr>
                                        <p:cTn dur="1" fill="hold">
                                          <p:stCondLst>
                                            <p:cond delay="0"/>
                                          </p:stCondLst>
                                        </p:cTn>
                                        <p:tgtEl>
                                          <p:spTgt spid="183"/>
                                        </p:tgtEl>
                                        <p:attrNameLst>
                                          <p:attrName>style.visibility</p:attrName>
                                        </p:attrNameLst>
                                      </p:cBhvr>
                                      <p:to>
                                        <p:strVal val="visible"/>
                                      </p:to>
                                    </p:set>
                                    <p:animEffect filter="fade" transition="in">
                                      <p:cBhvr>
                                        <p:cTn dur="1000"/>
                                        <p:tgtEl>
                                          <p:spTgt spid="1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3"/>
                                        </p:tgtEl>
                                        <p:attrNameLst>
                                          <p:attrName>style.visibility</p:attrName>
                                        </p:attrNameLst>
                                      </p:cBhvr>
                                      <p:to>
                                        <p:strVal val="visible"/>
                                      </p:to>
                                    </p:set>
                                    <p:animEffect filter="fade" transition="in">
                                      <p:cBhvr>
                                        <p:cTn dur="500"/>
                                        <p:tgtEl>
                                          <p:spTgt spid="19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1"/>
                                        </p:tgtEl>
                                        <p:attrNameLst>
                                          <p:attrName>style.visibility</p:attrName>
                                        </p:attrNameLst>
                                      </p:cBhvr>
                                      <p:to>
                                        <p:strVal val="visible"/>
                                      </p:to>
                                    </p:set>
                                    <p:animEffect filter="fade" transition="in">
                                      <p:cBhvr>
                                        <p:cTn dur="500"/>
                                        <p:tgtEl>
                                          <p:spTgt spid="1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32"/>
          <p:cNvSpPr txBox="1"/>
          <p:nvPr>
            <p:ph idx="1" type="body"/>
          </p:nvPr>
        </p:nvSpPr>
        <p:spPr>
          <a:xfrm>
            <a:off x="1428075" y="1450925"/>
            <a:ext cx="6187800" cy="2618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2800">
                <a:solidFill>
                  <a:srgbClr val="434343"/>
                </a:solidFill>
              </a:rPr>
              <a:t>Pilot </a:t>
            </a:r>
            <a:r>
              <a:rPr b="1" lang="en" sz="2800">
                <a:solidFill>
                  <a:srgbClr val="434343"/>
                </a:solidFill>
              </a:rPr>
              <a:t>Tools Prototyped by OCLC </a:t>
            </a:r>
            <a:endParaRPr b="1" sz="2800">
              <a:solidFill>
                <a:srgbClr val="434343"/>
              </a:solidFill>
            </a:endParaRPr>
          </a:p>
          <a:p>
            <a:pPr indent="0" lvl="0" marL="0" rtl="0" algn="l">
              <a:spcBef>
                <a:spcPts val="1600"/>
              </a:spcBef>
              <a:spcAft>
                <a:spcPts val="1600"/>
              </a:spcAft>
              <a:buNone/>
            </a:pPr>
            <a:r>
              <a:t/>
            </a:r>
            <a:endParaRPr b="1">
              <a:solidFill>
                <a:srgbClr val="434343"/>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p33"/>
          <p:cNvSpPr txBox="1"/>
          <p:nvPr>
            <p:ph idx="4294967295" type="title"/>
          </p:nvPr>
        </p:nvSpPr>
        <p:spPr>
          <a:xfrm>
            <a:off x="487075" y="363625"/>
            <a:ext cx="8178600" cy="68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434343"/>
                </a:solidFill>
              </a:rPr>
              <a:t>Prototype </a:t>
            </a:r>
            <a:r>
              <a:rPr b="1" lang="en">
                <a:solidFill>
                  <a:srgbClr val="434343"/>
                </a:solidFill>
              </a:rPr>
              <a:t>Tools Developed by OCLC</a:t>
            </a:r>
            <a:endParaRPr b="1">
              <a:solidFill>
                <a:srgbClr val="434343"/>
              </a:solidFill>
            </a:endParaRPr>
          </a:p>
        </p:txBody>
      </p:sp>
      <p:sp>
        <p:nvSpPr>
          <p:cNvPr id="204" name="Google Shape;204;p33"/>
          <p:cNvSpPr txBox="1"/>
          <p:nvPr>
            <p:ph idx="1" type="body"/>
          </p:nvPr>
        </p:nvSpPr>
        <p:spPr>
          <a:xfrm>
            <a:off x="765600" y="969275"/>
            <a:ext cx="7676400" cy="4055700"/>
          </a:xfrm>
          <a:prstGeom prst="rect">
            <a:avLst/>
          </a:prstGeom>
        </p:spPr>
        <p:txBody>
          <a:bodyPr anchorCtr="0" anchor="t" bIns="91425" lIns="91425" spcFirstLastPara="1" rIns="91425" wrap="square" tIns="91425">
            <a:noAutofit/>
          </a:bodyPr>
          <a:lstStyle/>
          <a:p>
            <a:pPr indent="-368300" lvl="0" marL="457200" rtl="0" algn="l">
              <a:spcBef>
                <a:spcPts val="0"/>
              </a:spcBef>
              <a:spcAft>
                <a:spcPts val="0"/>
              </a:spcAft>
              <a:buClr>
                <a:srgbClr val="434343"/>
              </a:buClr>
              <a:buSzPts val="2200"/>
              <a:buAutoNum type="arabicPeriod"/>
            </a:pPr>
            <a:r>
              <a:rPr b="1" lang="en" sz="2200">
                <a:solidFill>
                  <a:srgbClr val="434343"/>
                </a:solidFill>
              </a:rPr>
              <a:t>Retriever</a:t>
            </a:r>
            <a:r>
              <a:rPr lang="en" sz="2200">
                <a:solidFill>
                  <a:srgbClr val="434343"/>
                </a:solidFill>
              </a:rPr>
              <a:t> - helps pilot partners search for and create entity descriptions</a:t>
            </a:r>
            <a:endParaRPr sz="2200">
              <a:solidFill>
                <a:srgbClr val="434343"/>
              </a:solidFill>
            </a:endParaRPr>
          </a:p>
          <a:p>
            <a:pPr indent="-368300" lvl="0" marL="457200" rtl="0" algn="l">
              <a:spcBef>
                <a:spcPts val="1600"/>
              </a:spcBef>
              <a:spcAft>
                <a:spcPts val="0"/>
              </a:spcAft>
              <a:buClr>
                <a:srgbClr val="434343"/>
              </a:buClr>
              <a:buSzPts val="2200"/>
              <a:buAutoNum type="arabicPeriod"/>
            </a:pPr>
            <a:r>
              <a:rPr b="1" lang="en" sz="2200">
                <a:solidFill>
                  <a:srgbClr val="434343"/>
                </a:solidFill>
              </a:rPr>
              <a:t>Linked Data Pilot Explorer - </a:t>
            </a:r>
            <a:r>
              <a:rPr lang="en" sz="2200">
                <a:solidFill>
                  <a:schemeClr val="dk1"/>
                </a:solidFill>
              </a:rPr>
              <a:t>searching and browsing interface for materials in the pilot wikibase</a:t>
            </a:r>
            <a:endParaRPr b="1" sz="2200">
              <a:solidFill>
                <a:srgbClr val="434343"/>
              </a:solidFill>
            </a:endParaRPr>
          </a:p>
          <a:p>
            <a:pPr indent="-368300" lvl="0" marL="457200" rtl="0" algn="l">
              <a:spcBef>
                <a:spcPts val="1600"/>
              </a:spcBef>
              <a:spcAft>
                <a:spcPts val="0"/>
              </a:spcAft>
              <a:buClr>
                <a:srgbClr val="434343"/>
              </a:buClr>
              <a:buSzPts val="2200"/>
              <a:buAutoNum type="arabicPeriod"/>
            </a:pPr>
            <a:r>
              <a:rPr b="1" lang="en" sz="2200">
                <a:solidFill>
                  <a:srgbClr val="434343"/>
                </a:solidFill>
              </a:rPr>
              <a:t>Field Analyzer </a:t>
            </a:r>
            <a:r>
              <a:rPr lang="en" sz="2200">
                <a:solidFill>
                  <a:srgbClr val="434343"/>
                </a:solidFill>
              </a:rPr>
              <a:t>- looks at how CONTENTdm fields are defined/populated across different collections</a:t>
            </a:r>
            <a:endParaRPr sz="2200">
              <a:solidFill>
                <a:srgbClr val="434343"/>
              </a:solidFill>
            </a:endParaRPr>
          </a:p>
          <a:p>
            <a:pPr indent="-368300" lvl="0" marL="457200" rtl="0" algn="l">
              <a:spcBef>
                <a:spcPts val="1600"/>
              </a:spcBef>
              <a:spcAft>
                <a:spcPts val="1600"/>
              </a:spcAft>
              <a:buClr>
                <a:srgbClr val="434343"/>
              </a:buClr>
              <a:buSzPts val="2200"/>
              <a:buAutoNum type="arabicPeriod"/>
            </a:pPr>
            <a:r>
              <a:rPr b="1" lang="en" sz="2200">
                <a:solidFill>
                  <a:srgbClr val="434343"/>
                </a:solidFill>
              </a:rPr>
              <a:t>Image Annotator</a:t>
            </a:r>
            <a:r>
              <a:rPr lang="en" sz="2200">
                <a:solidFill>
                  <a:srgbClr val="434343"/>
                </a:solidFill>
              </a:rPr>
              <a:t> - subject analysis tool - ability to add “of-ness” and “about-ness” to images in CONTENTdm</a:t>
            </a:r>
            <a:endParaRPr sz="2200">
              <a:solidFill>
                <a:srgbClr val="434343"/>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34"/>
          <p:cNvSpPr txBox="1"/>
          <p:nvPr>
            <p:ph idx="1" type="body"/>
          </p:nvPr>
        </p:nvSpPr>
        <p:spPr>
          <a:xfrm>
            <a:off x="1164575" y="1450925"/>
            <a:ext cx="6793200" cy="2618400"/>
          </a:xfrm>
          <a:prstGeom prst="rect">
            <a:avLst/>
          </a:prstGeom>
        </p:spPr>
        <p:txBody>
          <a:bodyPr anchorCtr="0" anchor="t" bIns="91425" lIns="91425" spcFirstLastPara="1" rIns="91425" wrap="square" tIns="91425">
            <a:noAutofit/>
          </a:bodyPr>
          <a:lstStyle/>
          <a:p>
            <a:pPr indent="-368300" lvl="0" marL="457200" rtl="0" algn="l">
              <a:lnSpc>
                <a:spcPct val="115000"/>
              </a:lnSpc>
              <a:spcBef>
                <a:spcPts val="0"/>
              </a:spcBef>
              <a:spcAft>
                <a:spcPts val="0"/>
              </a:spcAft>
              <a:buClr>
                <a:srgbClr val="434343"/>
              </a:buClr>
              <a:buSzPts val="2200"/>
              <a:buChar char="●"/>
            </a:pPr>
            <a:r>
              <a:rPr lang="en" sz="2200">
                <a:solidFill>
                  <a:srgbClr val="434343"/>
                </a:solidFill>
              </a:rPr>
              <a:t>Based on prior work from OCLC’s Project Passage (previous Linked Data research work) </a:t>
            </a:r>
            <a:endParaRPr sz="2200">
              <a:solidFill>
                <a:srgbClr val="434343"/>
              </a:solidFill>
            </a:endParaRPr>
          </a:p>
          <a:p>
            <a:pPr indent="-368300" lvl="0" marL="457200" rtl="0" algn="l">
              <a:lnSpc>
                <a:spcPct val="115000"/>
              </a:lnSpc>
              <a:spcBef>
                <a:spcPts val="1000"/>
              </a:spcBef>
              <a:spcAft>
                <a:spcPts val="1000"/>
              </a:spcAft>
              <a:buClr>
                <a:srgbClr val="434343"/>
              </a:buClr>
              <a:buSzPts val="2200"/>
              <a:buChar char="●"/>
            </a:pPr>
            <a:r>
              <a:rPr lang="en" sz="2200">
                <a:solidFill>
                  <a:srgbClr val="434343"/>
                </a:solidFill>
              </a:rPr>
              <a:t>Helper tool with a simple keyword search interface to look for matching entities in VIAF, Wikidata, and FAST </a:t>
            </a:r>
            <a:endParaRPr sz="2200">
              <a:solidFill>
                <a:srgbClr val="434343"/>
              </a:solidFill>
            </a:endParaRPr>
          </a:p>
        </p:txBody>
      </p:sp>
      <p:sp>
        <p:nvSpPr>
          <p:cNvPr id="210" name="Google Shape;210;p34"/>
          <p:cNvSpPr txBox="1"/>
          <p:nvPr>
            <p:ph idx="4294967295" type="title"/>
          </p:nvPr>
        </p:nvSpPr>
        <p:spPr>
          <a:xfrm>
            <a:off x="1164574" y="621825"/>
            <a:ext cx="6972600" cy="683100"/>
          </a:xfrm>
          <a:prstGeom prst="rect">
            <a:avLst/>
          </a:prstGeom>
        </p:spPr>
        <p:txBody>
          <a:bodyPr anchorCtr="0" anchor="t" bIns="91425" lIns="91425" spcFirstLastPara="1" rIns="91425" wrap="square" tIns="91425">
            <a:noAutofit/>
          </a:bodyPr>
          <a:lstStyle/>
          <a:p>
            <a:pPr indent="-406400" lvl="0" marL="457200" rtl="0" algn="l">
              <a:spcBef>
                <a:spcPts val="0"/>
              </a:spcBef>
              <a:spcAft>
                <a:spcPts val="0"/>
              </a:spcAft>
              <a:buClr>
                <a:srgbClr val="434343"/>
              </a:buClr>
              <a:buSzPts val="2800"/>
              <a:buAutoNum type="arabicPeriod"/>
            </a:pPr>
            <a:r>
              <a:rPr b="1" lang="en">
                <a:solidFill>
                  <a:srgbClr val="434343"/>
                </a:solidFill>
              </a:rPr>
              <a:t>Retriever Tool</a:t>
            </a:r>
            <a:endParaRPr b="1">
              <a:solidFill>
                <a:srgbClr val="434343"/>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7"/>
          <p:cNvSpPr txBox="1"/>
          <p:nvPr>
            <p:ph type="title"/>
          </p:nvPr>
        </p:nvSpPr>
        <p:spPr>
          <a:xfrm>
            <a:off x="311700" y="3389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434343"/>
                </a:solidFill>
              </a:rPr>
              <a:t>Today’s Agenda</a:t>
            </a:r>
            <a:endParaRPr b="1">
              <a:solidFill>
                <a:srgbClr val="434343"/>
              </a:solidFill>
            </a:endParaRPr>
          </a:p>
        </p:txBody>
      </p:sp>
      <p:sp>
        <p:nvSpPr>
          <p:cNvPr id="76" name="Google Shape;76;p17"/>
          <p:cNvSpPr txBox="1"/>
          <p:nvPr>
            <p:ph idx="1" type="body"/>
          </p:nvPr>
        </p:nvSpPr>
        <p:spPr>
          <a:xfrm>
            <a:off x="354150" y="1261625"/>
            <a:ext cx="7636200" cy="35913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rgbClr val="434343"/>
              </a:buClr>
              <a:buSzPts val="2400"/>
              <a:buChar char="●"/>
            </a:pPr>
            <a:r>
              <a:rPr lang="en" sz="2400">
                <a:solidFill>
                  <a:srgbClr val="434343"/>
                </a:solidFill>
                <a:highlight>
                  <a:srgbClr val="FFFFFF"/>
                </a:highlight>
              </a:rPr>
              <a:t>Pilot Project Introduction &amp; Background Information</a:t>
            </a:r>
            <a:endParaRPr sz="2400">
              <a:solidFill>
                <a:srgbClr val="434343"/>
              </a:solidFill>
              <a:highlight>
                <a:srgbClr val="FFFFFF"/>
              </a:highlight>
            </a:endParaRPr>
          </a:p>
          <a:p>
            <a:pPr indent="-381000" lvl="0" marL="457200" rtl="0" algn="l">
              <a:spcBef>
                <a:spcPts val="0"/>
              </a:spcBef>
              <a:spcAft>
                <a:spcPts val="0"/>
              </a:spcAft>
              <a:buClr>
                <a:srgbClr val="434343"/>
              </a:buClr>
              <a:buSzPts val="2400"/>
              <a:buChar char="●"/>
            </a:pPr>
            <a:r>
              <a:rPr lang="en" sz="2400">
                <a:solidFill>
                  <a:srgbClr val="434343"/>
                </a:solidFill>
                <a:highlight>
                  <a:srgbClr val="FFFFFF"/>
                </a:highlight>
              </a:rPr>
              <a:t>Technical Background</a:t>
            </a:r>
            <a:endParaRPr sz="2400">
              <a:solidFill>
                <a:srgbClr val="434343"/>
              </a:solidFill>
              <a:highlight>
                <a:srgbClr val="FFFFFF"/>
              </a:highlight>
            </a:endParaRPr>
          </a:p>
          <a:p>
            <a:pPr indent="-381000" lvl="0" marL="457200" rtl="0" algn="l">
              <a:spcBef>
                <a:spcPts val="0"/>
              </a:spcBef>
              <a:spcAft>
                <a:spcPts val="0"/>
              </a:spcAft>
              <a:buClr>
                <a:srgbClr val="434343"/>
              </a:buClr>
              <a:buSzPts val="2400"/>
              <a:buChar char="●"/>
            </a:pPr>
            <a:r>
              <a:rPr lang="en" sz="2400">
                <a:solidFill>
                  <a:srgbClr val="434343"/>
                </a:solidFill>
                <a:highlight>
                  <a:srgbClr val="FFFFFF"/>
                </a:highlight>
              </a:rPr>
              <a:t>Project Overview </a:t>
            </a:r>
            <a:endParaRPr sz="2400">
              <a:solidFill>
                <a:srgbClr val="434343"/>
              </a:solidFill>
              <a:highlight>
                <a:srgbClr val="FFFFFF"/>
              </a:highlight>
            </a:endParaRPr>
          </a:p>
          <a:p>
            <a:pPr indent="-381000" lvl="0" marL="457200" rtl="0" algn="l">
              <a:spcBef>
                <a:spcPts val="0"/>
              </a:spcBef>
              <a:spcAft>
                <a:spcPts val="0"/>
              </a:spcAft>
              <a:buClr>
                <a:srgbClr val="434343"/>
              </a:buClr>
              <a:buSzPts val="2400"/>
              <a:buChar char="●"/>
            </a:pPr>
            <a:r>
              <a:rPr lang="en" sz="2400">
                <a:solidFill>
                  <a:srgbClr val="434343"/>
                </a:solidFill>
                <a:highlight>
                  <a:srgbClr val="FFFFFF"/>
                </a:highlight>
              </a:rPr>
              <a:t>Technical Framework</a:t>
            </a:r>
            <a:endParaRPr sz="2400">
              <a:solidFill>
                <a:srgbClr val="434343"/>
              </a:solidFill>
              <a:highlight>
                <a:srgbClr val="FFFFFF"/>
              </a:highlight>
            </a:endParaRPr>
          </a:p>
          <a:p>
            <a:pPr indent="-381000" lvl="0" marL="457200" rtl="0" algn="l">
              <a:spcBef>
                <a:spcPts val="0"/>
              </a:spcBef>
              <a:spcAft>
                <a:spcPts val="0"/>
              </a:spcAft>
              <a:buClr>
                <a:srgbClr val="434343"/>
              </a:buClr>
              <a:buSzPts val="2400"/>
              <a:buChar char="●"/>
            </a:pPr>
            <a:r>
              <a:rPr lang="en" sz="2400">
                <a:solidFill>
                  <a:srgbClr val="434343"/>
                </a:solidFill>
              </a:rPr>
              <a:t>Pilot Tools Prototyped by OCLC</a:t>
            </a:r>
            <a:endParaRPr sz="2400">
              <a:solidFill>
                <a:srgbClr val="434343"/>
              </a:solidFill>
            </a:endParaRPr>
          </a:p>
          <a:p>
            <a:pPr indent="-381000" lvl="0" marL="457200" rtl="0" algn="l">
              <a:spcBef>
                <a:spcPts val="0"/>
              </a:spcBef>
              <a:spcAft>
                <a:spcPts val="0"/>
              </a:spcAft>
              <a:buClr>
                <a:srgbClr val="434343"/>
              </a:buClr>
              <a:buSzPts val="2400"/>
              <a:buChar char="●"/>
            </a:pPr>
            <a:r>
              <a:rPr lang="en" sz="2400">
                <a:solidFill>
                  <a:srgbClr val="434343"/>
                </a:solidFill>
              </a:rPr>
              <a:t>Participant Feedback and Outcomes </a:t>
            </a:r>
            <a:endParaRPr sz="2400">
              <a:solidFill>
                <a:srgbClr val="434343"/>
              </a:solidFill>
            </a:endParaRPr>
          </a:p>
          <a:p>
            <a:pPr indent="-381000" lvl="0" marL="457200" rtl="0" algn="l">
              <a:spcBef>
                <a:spcPts val="0"/>
              </a:spcBef>
              <a:spcAft>
                <a:spcPts val="0"/>
              </a:spcAft>
              <a:buClr>
                <a:srgbClr val="434343"/>
              </a:buClr>
              <a:buSzPts val="2400"/>
              <a:buChar char="●"/>
            </a:pPr>
            <a:r>
              <a:rPr lang="en" sz="2400">
                <a:solidFill>
                  <a:srgbClr val="434343"/>
                </a:solidFill>
              </a:rPr>
              <a:t>Questions </a:t>
            </a:r>
            <a:endParaRPr sz="2400">
              <a:solidFill>
                <a:srgbClr val="434343"/>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35"/>
          <p:cNvSpPr txBox="1"/>
          <p:nvPr>
            <p:ph idx="1" type="body"/>
          </p:nvPr>
        </p:nvSpPr>
        <p:spPr>
          <a:xfrm>
            <a:off x="1504275" y="1450925"/>
            <a:ext cx="6187800" cy="2618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pic>
        <p:nvPicPr>
          <p:cNvPr id="216" name="Google Shape;216;p35"/>
          <p:cNvPicPr preferRelativeResize="0"/>
          <p:nvPr/>
        </p:nvPicPr>
        <p:blipFill>
          <a:blip r:embed="rId3">
            <a:alphaModFix/>
          </a:blip>
          <a:stretch>
            <a:fillRect/>
          </a:stretch>
        </p:blipFill>
        <p:spPr>
          <a:xfrm>
            <a:off x="60425" y="850975"/>
            <a:ext cx="8935702" cy="4186400"/>
          </a:xfrm>
          <a:prstGeom prst="rect">
            <a:avLst/>
          </a:prstGeom>
          <a:noFill/>
          <a:ln>
            <a:noFill/>
          </a:ln>
        </p:spPr>
      </p:pic>
      <p:sp>
        <p:nvSpPr>
          <p:cNvPr id="217" name="Google Shape;217;p35"/>
          <p:cNvSpPr txBox="1"/>
          <p:nvPr>
            <p:ph idx="4294967295" type="title"/>
          </p:nvPr>
        </p:nvSpPr>
        <p:spPr>
          <a:xfrm>
            <a:off x="205700" y="167875"/>
            <a:ext cx="8178600" cy="68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434343"/>
                </a:solidFill>
              </a:rPr>
              <a:t>Retriever Tool</a:t>
            </a:r>
            <a:endParaRPr b="1">
              <a:solidFill>
                <a:srgbClr val="434343"/>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36"/>
          <p:cNvSpPr txBox="1"/>
          <p:nvPr>
            <p:ph idx="1" type="body"/>
          </p:nvPr>
        </p:nvSpPr>
        <p:spPr>
          <a:xfrm>
            <a:off x="513425" y="1267575"/>
            <a:ext cx="8345400" cy="3698400"/>
          </a:xfrm>
          <a:prstGeom prst="rect">
            <a:avLst/>
          </a:prstGeom>
        </p:spPr>
        <p:txBody>
          <a:bodyPr anchorCtr="0" anchor="t" bIns="91425" lIns="91425" spcFirstLastPara="1" rIns="91425" wrap="square" tIns="91425">
            <a:noAutofit/>
          </a:bodyPr>
          <a:lstStyle/>
          <a:p>
            <a:pPr indent="-368300" lvl="0" marL="457200" rtl="0" algn="l">
              <a:spcBef>
                <a:spcPts val="0"/>
              </a:spcBef>
              <a:spcAft>
                <a:spcPts val="0"/>
              </a:spcAft>
              <a:buClr>
                <a:schemeClr val="dk1"/>
              </a:buClr>
              <a:buSzPts val="2200"/>
              <a:buChar char="●"/>
            </a:pPr>
            <a:r>
              <a:rPr lang="en" sz="2200">
                <a:solidFill>
                  <a:schemeClr val="dk1"/>
                </a:solidFill>
              </a:rPr>
              <a:t>S</a:t>
            </a:r>
            <a:r>
              <a:rPr lang="en" sz="2200">
                <a:solidFill>
                  <a:schemeClr val="dk1"/>
                </a:solidFill>
              </a:rPr>
              <a:t>earch and browse interface for materials in the pilot wikibase</a:t>
            </a:r>
            <a:endParaRPr sz="2200">
              <a:solidFill>
                <a:schemeClr val="dk1"/>
              </a:solidFill>
            </a:endParaRPr>
          </a:p>
          <a:p>
            <a:pPr indent="-368300" lvl="0" marL="457200" rtl="0" algn="l">
              <a:spcBef>
                <a:spcPts val="0"/>
              </a:spcBef>
              <a:spcAft>
                <a:spcPts val="0"/>
              </a:spcAft>
              <a:buClr>
                <a:schemeClr val="dk1"/>
              </a:buClr>
              <a:buSzPts val="2200"/>
              <a:buChar char="●"/>
            </a:pPr>
            <a:r>
              <a:rPr lang="en" sz="2200">
                <a:solidFill>
                  <a:schemeClr val="dk1"/>
                </a:solidFill>
              </a:rPr>
              <a:t>Users can browse by: item type, creator, subject (about or depicts)</a:t>
            </a:r>
            <a:endParaRPr sz="2200">
              <a:solidFill>
                <a:schemeClr val="dk1"/>
              </a:solidFill>
            </a:endParaRPr>
          </a:p>
          <a:p>
            <a:pPr indent="-368300" lvl="0" marL="457200" rtl="0" algn="l">
              <a:spcBef>
                <a:spcPts val="0"/>
              </a:spcBef>
              <a:spcAft>
                <a:spcPts val="0"/>
              </a:spcAft>
              <a:buClr>
                <a:schemeClr val="dk1"/>
              </a:buClr>
              <a:buSzPts val="2200"/>
              <a:buChar char="●"/>
            </a:pPr>
            <a:r>
              <a:rPr lang="en" sz="2200">
                <a:solidFill>
                  <a:schemeClr val="dk1"/>
                </a:solidFill>
              </a:rPr>
              <a:t>See a  "More Like This" option when viewing an item</a:t>
            </a:r>
            <a:endParaRPr sz="2200">
              <a:solidFill>
                <a:srgbClr val="434343"/>
              </a:solidFill>
            </a:endParaRPr>
          </a:p>
          <a:p>
            <a:pPr indent="-368300" lvl="0" marL="457200" rtl="0" algn="l">
              <a:spcBef>
                <a:spcPts val="0"/>
              </a:spcBef>
              <a:spcAft>
                <a:spcPts val="0"/>
              </a:spcAft>
              <a:buClr>
                <a:schemeClr val="dk1"/>
              </a:buClr>
              <a:buSzPts val="2200"/>
              <a:buChar char="●"/>
            </a:pPr>
            <a:r>
              <a:rPr lang="en" sz="2200">
                <a:solidFill>
                  <a:schemeClr val="dk1"/>
                </a:solidFill>
              </a:rPr>
              <a:t>Interface looks familiar, but uses IIIF to pull in images and entity-driven metadata for better connections between items</a:t>
            </a:r>
            <a:endParaRPr sz="2200">
              <a:solidFill>
                <a:schemeClr val="dk1"/>
              </a:solidFill>
            </a:endParaRPr>
          </a:p>
          <a:p>
            <a:pPr indent="-368300" lvl="0" marL="457200" rtl="0" algn="l">
              <a:spcBef>
                <a:spcPts val="0"/>
              </a:spcBef>
              <a:spcAft>
                <a:spcPts val="0"/>
              </a:spcAft>
              <a:buClr>
                <a:schemeClr val="dk1"/>
              </a:buClr>
              <a:buSzPts val="2200"/>
              <a:buChar char="●"/>
            </a:pPr>
            <a:r>
              <a:rPr lang="en" sz="2200">
                <a:solidFill>
                  <a:schemeClr val="dk1"/>
                </a:solidFill>
              </a:rPr>
              <a:t>Uses entity-based description to improve navigation between related items</a:t>
            </a:r>
            <a:endParaRPr sz="2200">
              <a:solidFill>
                <a:srgbClr val="434343"/>
              </a:solidFill>
            </a:endParaRPr>
          </a:p>
        </p:txBody>
      </p:sp>
      <p:sp>
        <p:nvSpPr>
          <p:cNvPr id="223" name="Google Shape;223;p36"/>
          <p:cNvSpPr txBox="1"/>
          <p:nvPr>
            <p:ph idx="4294967295" type="title"/>
          </p:nvPr>
        </p:nvSpPr>
        <p:spPr>
          <a:xfrm>
            <a:off x="985174" y="584475"/>
            <a:ext cx="6972600" cy="68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434343"/>
                </a:solidFill>
              </a:rPr>
              <a:t>2. </a:t>
            </a:r>
            <a:r>
              <a:rPr b="1" lang="en">
                <a:solidFill>
                  <a:srgbClr val="434343"/>
                </a:solidFill>
              </a:rPr>
              <a:t>Linked Data Pilot Explorer</a:t>
            </a:r>
            <a:endParaRPr b="1">
              <a:solidFill>
                <a:srgbClr val="434343"/>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pic>
        <p:nvPicPr>
          <p:cNvPr id="229" name="Google Shape;229;p37"/>
          <p:cNvPicPr preferRelativeResize="0"/>
          <p:nvPr/>
        </p:nvPicPr>
        <p:blipFill rotWithShape="1">
          <a:blip r:embed="rId3">
            <a:alphaModFix/>
          </a:blip>
          <a:srcRect b="4205" l="0" r="2143" t="0"/>
          <a:stretch/>
        </p:blipFill>
        <p:spPr>
          <a:xfrm>
            <a:off x="0" y="37350"/>
            <a:ext cx="9144001" cy="5143501"/>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pic>
        <p:nvPicPr>
          <p:cNvPr id="235" name="Google Shape;235;p38"/>
          <p:cNvPicPr preferRelativeResize="0"/>
          <p:nvPr/>
        </p:nvPicPr>
        <p:blipFill rotWithShape="1">
          <a:blip r:embed="rId3">
            <a:alphaModFix/>
          </a:blip>
          <a:srcRect b="0" l="0" r="0" t="0"/>
          <a:stretch/>
        </p:blipFill>
        <p:spPr>
          <a:xfrm>
            <a:off x="32147" y="0"/>
            <a:ext cx="9080900" cy="5143499"/>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 name="Shape 240"/>
        <p:cNvGrpSpPr/>
        <p:nvPr/>
      </p:nvGrpSpPr>
      <p:grpSpPr>
        <a:xfrm>
          <a:off x="0" y="0"/>
          <a:ext cx="0" cy="0"/>
          <a:chOff x="0" y="0"/>
          <a:chExt cx="0" cy="0"/>
        </a:xfrm>
      </p:grpSpPr>
      <p:pic>
        <p:nvPicPr>
          <p:cNvPr id="241" name="Google Shape;241;p39"/>
          <p:cNvPicPr preferRelativeResize="0"/>
          <p:nvPr/>
        </p:nvPicPr>
        <p:blipFill rotWithShape="1">
          <a:blip r:embed="rId3">
            <a:alphaModFix/>
          </a:blip>
          <a:srcRect b="0" l="0" r="0" t="0"/>
          <a:stretch/>
        </p:blipFill>
        <p:spPr>
          <a:xfrm>
            <a:off x="176981" y="128713"/>
            <a:ext cx="5320291" cy="3039361"/>
          </a:xfrm>
          <a:prstGeom prst="rect">
            <a:avLst/>
          </a:prstGeom>
          <a:noFill/>
          <a:ln>
            <a:noFill/>
          </a:ln>
          <a:effectLst>
            <a:outerShdw blurRad="292100" rotWithShape="0" algn="tl" dir="2700000" dist="139700">
              <a:srgbClr val="333333">
                <a:alpha val="64709"/>
              </a:srgbClr>
            </a:outerShdw>
          </a:effectLst>
        </p:spPr>
      </p:pic>
      <p:pic>
        <p:nvPicPr>
          <p:cNvPr id="242" name="Google Shape;242;p39"/>
          <p:cNvPicPr preferRelativeResize="0"/>
          <p:nvPr/>
        </p:nvPicPr>
        <p:blipFill rotWithShape="1">
          <a:blip r:embed="rId4">
            <a:alphaModFix/>
          </a:blip>
          <a:srcRect b="0" l="0" r="0" t="0"/>
          <a:stretch/>
        </p:blipFill>
        <p:spPr>
          <a:xfrm>
            <a:off x="3709218" y="1971402"/>
            <a:ext cx="5320289" cy="3043384"/>
          </a:xfrm>
          <a:prstGeom prst="rect">
            <a:avLst/>
          </a:prstGeom>
          <a:noFill/>
          <a:ln>
            <a:noFill/>
          </a:ln>
          <a:effectLst>
            <a:outerShdw blurRad="292100" rotWithShape="0" algn="tl" dir="2700000" dist="139700">
              <a:srgbClr val="333333">
                <a:alpha val="64709"/>
              </a:srgbClr>
            </a:outerShdw>
          </a:effectLst>
        </p:spPr>
      </p:pic>
    </p:spTree>
  </p:cSld>
  <p:clrMapOvr>
    <a:masterClrMapping/>
  </p:clrMapOvr>
  <mc:AlternateContent>
    <mc:Choice Requires="p14">
      <p:transition spd="slow" p14:dur="700">
        <p:fade/>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40"/>
          <p:cNvSpPr txBox="1"/>
          <p:nvPr>
            <p:ph idx="1" type="body"/>
          </p:nvPr>
        </p:nvSpPr>
        <p:spPr>
          <a:xfrm>
            <a:off x="861875" y="1039800"/>
            <a:ext cx="7762500" cy="4103700"/>
          </a:xfrm>
          <a:prstGeom prst="rect">
            <a:avLst/>
          </a:prstGeom>
        </p:spPr>
        <p:txBody>
          <a:bodyPr anchorCtr="0" anchor="t" bIns="91425" lIns="91425" spcFirstLastPara="1" rIns="91425" wrap="square" tIns="91425">
            <a:noAutofit/>
          </a:bodyPr>
          <a:lstStyle/>
          <a:p>
            <a:pPr indent="-368300" lvl="0" marL="457200" rtl="0" algn="l">
              <a:spcBef>
                <a:spcPts val="0"/>
              </a:spcBef>
              <a:spcAft>
                <a:spcPts val="0"/>
              </a:spcAft>
              <a:buClr>
                <a:srgbClr val="434343"/>
              </a:buClr>
              <a:buSzPts val="2200"/>
              <a:buChar char="●"/>
            </a:pPr>
            <a:r>
              <a:rPr lang="en" sz="2200">
                <a:solidFill>
                  <a:srgbClr val="434343"/>
                </a:solidFill>
              </a:rPr>
              <a:t>Enables CONTENTdm administrators to look at how CONTENTdm fields are defined and populated across different collections </a:t>
            </a:r>
            <a:endParaRPr sz="2200">
              <a:solidFill>
                <a:srgbClr val="434343"/>
              </a:solidFill>
            </a:endParaRPr>
          </a:p>
          <a:p>
            <a:pPr indent="-368300" lvl="0" marL="457200" rtl="0" algn="l">
              <a:spcBef>
                <a:spcPts val="0"/>
              </a:spcBef>
              <a:spcAft>
                <a:spcPts val="0"/>
              </a:spcAft>
              <a:buClr>
                <a:srgbClr val="434343"/>
              </a:buClr>
              <a:buSzPts val="2200"/>
              <a:buChar char="●"/>
            </a:pPr>
            <a:r>
              <a:rPr lang="en" sz="2200">
                <a:solidFill>
                  <a:srgbClr val="434343"/>
                </a:solidFill>
              </a:rPr>
              <a:t>CDM administrators can look at: </a:t>
            </a:r>
            <a:endParaRPr sz="2200">
              <a:solidFill>
                <a:srgbClr val="434343"/>
              </a:solidFill>
            </a:endParaRPr>
          </a:p>
          <a:p>
            <a:pPr indent="-368300" lvl="0" marL="1371600" rtl="0" algn="l">
              <a:spcBef>
                <a:spcPts val="0"/>
              </a:spcBef>
              <a:spcAft>
                <a:spcPts val="0"/>
              </a:spcAft>
              <a:buClr>
                <a:srgbClr val="434343"/>
              </a:buClr>
              <a:buSzPts val="2200"/>
              <a:buAutoNum type="arabicPeriod"/>
            </a:pPr>
            <a:r>
              <a:rPr lang="en" sz="2200">
                <a:solidFill>
                  <a:srgbClr val="434343"/>
                </a:solidFill>
              </a:rPr>
              <a:t>Field usage across multiple collections </a:t>
            </a:r>
            <a:endParaRPr sz="2200">
              <a:solidFill>
                <a:srgbClr val="434343"/>
              </a:solidFill>
            </a:endParaRPr>
          </a:p>
          <a:p>
            <a:pPr indent="-368300" lvl="0" marL="1371600" rtl="0" algn="l">
              <a:spcBef>
                <a:spcPts val="0"/>
              </a:spcBef>
              <a:spcAft>
                <a:spcPts val="0"/>
              </a:spcAft>
              <a:buClr>
                <a:srgbClr val="434343"/>
              </a:buClr>
              <a:buSzPts val="2200"/>
              <a:buAutoNum type="arabicPeriod"/>
            </a:pPr>
            <a:r>
              <a:rPr lang="en" sz="2200">
                <a:solidFill>
                  <a:srgbClr val="434343"/>
                </a:solidFill>
              </a:rPr>
              <a:t>Field nicknames in CONTENTdm </a:t>
            </a:r>
            <a:endParaRPr sz="2200">
              <a:solidFill>
                <a:srgbClr val="434343"/>
              </a:solidFill>
            </a:endParaRPr>
          </a:p>
          <a:p>
            <a:pPr indent="-368300" lvl="0" marL="1371600" rtl="0" algn="l">
              <a:spcBef>
                <a:spcPts val="0"/>
              </a:spcBef>
              <a:spcAft>
                <a:spcPts val="0"/>
              </a:spcAft>
              <a:buClr>
                <a:srgbClr val="434343"/>
              </a:buClr>
              <a:buSzPts val="2200"/>
              <a:buAutoNum type="arabicPeriod"/>
            </a:pPr>
            <a:r>
              <a:rPr lang="en" sz="2200">
                <a:solidFill>
                  <a:srgbClr val="434343"/>
                </a:solidFill>
              </a:rPr>
              <a:t>DC Elements</a:t>
            </a:r>
            <a:endParaRPr sz="2200">
              <a:solidFill>
                <a:srgbClr val="434343"/>
              </a:solidFill>
            </a:endParaRPr>
          </a:p>
          <a:p>
            <a:pPr indent="-368300" lvl="0" marL="457200" rtl="0" algn="l">
              <a:spcBef>
                <a:spcPts val="0"/>
              </a:spcBef>
              <a:spcAft>
                <a:spcPts val="0"/>
              </a:spcAft>
              <a:buClr>
                <a:srgbClr val="434343"/>
              </a:buClr>
              <a:buSzPts val="2200"/>
              <a:buChar char="●"/>
            </a:pPr>
            <a:r>
              <a:rPr lang="en" sz="2200">
                <a:solidFill>
                  <a:srgbClr val="434343"/>
                </a:solidFill>
              </a:rPr>
              <a:t>Allows CDM administrators to ascertain if fields are not mapped or named correctly </a:t>
            </a:r>
            <a:endParaRPr sz="2200">
              <a:solidFill>
                <a:srgbClr val="434343"/>
              </a:solidFill>
            </a:endParaRPr>
          </a:p>
        </p:txBody>
      </p:sp>
      <p:sp>
        <p:nvSpPr>
          <p:cNvPr id="248" name="Google Shape;248;p40"/>
          <p:cNvSpPr txBox="1"/>
          <p:nvPr>
            <p:ph idx="4294967295" type="title"/>
          </p:nvPr>
        </p:nvSpPr>
        <p:spPr>
          <a:xfrm>
            <a:off x="1026800" y="241250"/>
            <a:ext cx="8178600" cy="68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434343"/>
                </a:solidFill>
              </a:rPr>
              <a:t>3. F</a:t>
            </a:r>
            <a:r>
              <a:rPr b="1" lang="en">
                <a:solidFill>
                  <a:srgbClr val="434343"/>
                </a:solidFill>
              </a:rPr>
              <a:t>ield Analyzer</a:t>
            </a:r>
            <a:endParaRPr b="1">
              <a:solidFill>
                <a:srgbClr val="434343"/>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2" name="Shape 252"/>
        <p:cNvGrpSpPr/>
        <p:nvPr/>
      </p:nvGrpSpPr>
      <p:grpSpPr>
        <a:xfrm>
          <a:off x="0" y="0"/>
          <a:ext cx="0" cy="0"/>
          <a:chOff x="0" y="0"/>
          <a:chExt cx="0" cy="0"/>
        </a:xfrm>
      </p:grpSpPr>
      <p:pic>
        <p:nvPicPr>
          <p:cNvPr id="253" name="Google Shape;253;p41"/>
          <p:cNvPicPr preferRelativeResize="0"/>
          <p:nvPr/>
        </p:nvPicPr>
        <p:blipFill>
          <a:blip r:embed="rId3">
            <a:alphaModFix/>
          </a:blip>
          <a:stretch>
            <a:fillRect/>
          </a:stretch>
        </p:blipFill>
        <p:spPr>
          <a:xfrm>
            <a:off x="472898" y="0"/>
            <a:ext cx="8198176" cy="51435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42"/>
          <p:cNvSpPr txBox="1"/>
          <p:nvPr>
            <p:ph idx="1" type="body"/>
          </p:nvPr>
        </p:nvSpPr>
        <p:spPr>
          <a:xfrm>
            <a:off x="1031950" y="1365425"/>
            <a:ext cx="6800100" cy="29286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000">
                <a:solidFill>
                  <a:srgbClr val="434343"/>
                </a:solidFill>
              </a:rPr>
              <a:t>Subject analysis tool - allows CDM users to create 2 levels of description: </a:t>
            </a:r>
            <a:endParaRPr sz="2000">
              <a:solidFill>
                <a:srgbClr val="434343"/>
              </a:solidFill>
            </a:endParaRPr>
          </a:p>
          <a:p>
            <a:pPr indent="-355600" lvl="0" marL="914400" rtl="0" algn="l">
              <a:lnSpc>
                <a:spcPct val="100000"/>
              </a:lnSpc>
              <a:spcBef>
                <a:spcPts val="1600"/>
              </a:spcBef>
              <a:spcAft>
                <a:spcPts val="0"/>
              </a:spcAft>
              <a:buClr>
                <a:srgbClr val="434343"/>
              </a:buClr>
              <a:buSzPts val="2000"/>
              <a:buAutoNum type="arabicPeriod"/>
            </a:pPr>
            <a:r>
              <a:rPr lang="en" sz="2000">
                <a:solidFill>
                  <a:srgbClr val="434343"/>
                </a:solidFill>
              </a:rPr>
              <a:t>“about” - concepts or ideas </a:t>
            </a:r>
            <a:endParaRPr sz="2000">
              <a:solidFill>
                <a:srgbClr val="434343"/>
              </a:solidFill>
            </a:endParaRPr>
          </a:p>
          <a:p>
            <a:pPr indent="-355600" lvl="0" marL="914400" rtl="0" algn="l">
              <a:lnSpc>
                <a:spcPct val="100000"/>
              </a:lnSpc>
              <a:spcBef>
                <a:spcPts val="0"/>
              </a:spcBef>
              <a:spcAft>
                <a:spcPts val="0"/>
              </a:spcAft>
              <a:buClr>
                <a:srgbClr val="434343"/>
              </a:buClr>
              <a:buSzPts val="2000"/>
              <a:buAutoNum type="arabicPeriod"/>
            </a:pPr>
            <a:r>
              <a:rPr lang="en" sz="2000">
                <a:solidFill>
                  <a:srgbClr val="434343"/>
                </a:solidFill>
              </a:rPr>
              <a:t>“depicts” - identify and “point to” things in the image </a:t>
            </a:r>
            <a:endParaRPr sz="2000">
              <a:solidFill>
                <a:srgbClr val="434343"/>
              </a:solidFill>
            </a:endParaRPr>
          </a:p>
          <a:p>
            <a:pPr indent="0" lvl="0" marL="457200" rtl="0" algn="l">
              <a:lnSpc>
                <a:spcPct val="100000"/>
              </a:lnSpc>
              <a:spcBef>
                <a:spcPts val="1600"/>
              </a:spcBef>
              <a:spcAft>
                <a:spcPts val="1600"/>
              </a:spcAft>
              <a:buNone/>
            </a:pPr>
            <a:r>
              <a:t/>
            </a:r>
            <a:endParaRPr sz="2100">
              <a:solidFill>
                <a:srgbClr val="434343"/>
              </a:solidFill>
            </a:endParaRPr>
          </a:p>
        </p:txBody>
      </p:sp>
      <p:sp>
        <p:nvSpPr>
          <p:cNvPr id="259" name="Google Shape;259;p42"/>
          <p:cNvSpPr txBox="1"/>
          <p:nvPr/>
        </p:nvSpPr>
        <p:spPr>
          <a:xfrm>
            <a:off x="905875" y="596175"/>
            <a:ext cx="7223400" cy="665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800">
                <a:solidFill>
                  <a:srgbClr val="434343"/>
                </a:solidFill>
              </a:rPr>
              <a:t>4. Image Annotator</a:t>
            </a:r>
            <a:endParaRPr b="1" sz="2800">
              <a:solidFill>
                <a:srgbClr val="434343"/>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43"/>
          <p:cNvSpPr txBox="1"/>
          <p:nvPr>
            <p:ph idx="4294967295" type="sldNum"/>
          </p:nvPr>
        </p:nvSpPr>
        <p:spPr>
          <a:xfrm>
            <a:off x="8555875" y="4576450"/>
            <a:ext cx="435600" cy="435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265" name="Google Shape;265;p43"/>
          <p:cNvPicPr preferRelativeResize="0"/>
          <p:nvPr/>
        </p:nvPicPr>
        <p:blipFill rotWithShape="1">
          <a:blip r:embed="rId3">
            <a:alphaModFix/>
          </a:blip>
          <a:srcRect b="0" l="0" r="0" t="0"/>
          <a:stretch/>
        </p:blipFill>
        <p:spPr>
          <a:xfrm>
            <a:off x="0" y="0"/>
            <a:ext cx="9144000" cy="51947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pic>
        <p:nvPicPr>
          <p:cNvPr id="271" name="Google Shape;271;p44"/>
          <p:cNvPicPr preferRelativeResize="0"/>
          <p:nvPr/>
        </p:nvPicPr>
        <p:blipFill rotWithShape="1">
          <a:blip r:embed="rId3">
            <a:alphaModFix/>
          </a:blip>
          <a:srcRect b="0" l="0" r="0" t="0"/>
          <a:stretch/>
        </p:blipFill>
        <p:spPr>
          <a:xfrm>
            <a:off x="0" y="0"/>
            <a:ext cx="9144000" cy="5143499"/>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p1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Pilot Project Overview </a:t>
            </a:r>
            <a:endParaRPr b="1"/>
          </a:p>
        </p:txBody>
      </p:sp>
      <p:sp>
        <p:nvSpPr>
          <p:cNvPr id="82" name="Google Shape;82;p18"/>
          <p:cNvSpPr txBox="1"/>
          <p:nvPr>
            <p:ph idx="1" type="body"/>
          </p:nvPr>
        </p:nvSpPr>
        <p:spPr>
          <a:xfrm>
            <a:off x="400475" y="1118150"/>
            <a:ext cx="5567700" cy="3648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2250">
                <a:solidFill>
                  <a:srgbClr val="333333"/>
                </a:solidFill>
                <a:highlight>
                  <a:srgbClr val="FFFFFF"/>
                </a:highlight>
              </a:rPr>
              <a:t>OCLC partnered with 5 institutions that manage their digital collections with OCLC’s CONTENTdm service to investigate methods for - and the feasibility of - transforming metadata into linked data to improve the discoverability and management of digitized cultural materials and their descriptions.</a:t>
            </a:r>
            <a:endParaRPr sz="3000"/>
          </a:p>
        </p:txBody>
      </p:sp>
      <p:pic>
        <p:nvPicPr>
          <p:cNvPr id="83" name="Google Shape;83;p18"/>
          <p:cNvPicPr preferRelativeResize="0"/>
          <p:nvPr/>
        </p:nvPicPr>
        <p:blipFill>
          <a:blip r:embed="rId3">
            <a:alphaModFix/>
          </a:blip>
          <a:stretch>
            <a:fillRect/>
          </a:stretch>
        </p:blipFill>
        <p:spPr>
          <a:xfrm>
            <a:off x="6177825" y="1118138"/>
            <a:ext cx="2438400" cy="31146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 name="Shape 276"/>
        <p:cNvGrpSpPr/>
        <p:nvPr/>
      </p:nvGrpSpPr>
      <p:grpSpPr>
        <a:xfrm>
          <a:off x="0" y="0"/>
          <a:ext cx="0" cy="0"/>
          <a:chOff x="0" y="0"/>
          <a:chExt cx="0" cy="0"/>
        </a:xfrm>
      </p:grpSpPr>
      <p:pic>
        <p:nvPicPr>
          <p:cNvPr id="277" name="Google Shape;277;p45"/>
          <p:cNvPicPr preferRelativeResize="0"/>
          <p:nvPr/>
        </p:nvPicPr>
        <p:blipFill rotWithShape="1">
          <a:blip r:embed="rId3">
            <a:alphaModFix/>
          </a:blip>
          <a:srcRect b="0" l="0" r="0" t="0"/>
          <a:stretch/>
        </p:blipFill>
        <p:spPr>
          <a:xfrm>
            <a:off x="0" y="0"/>
            <a:ext cx="9144000" cy="5143501"/>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pic>
        <p:nvPicPr>
          <p:cNvPr id="283" name="Google Shape;283;p46"/>
          <p:cNvPicPr preferRelativeResize="0"/>
          <p:nvPr/>
        </p:nvPicPr>
        <p:blipFill rotWithShape="1">
          <a:blip r:embed="rId3">
            <a:alphaModFix/>
          </a:blip>
          <a:srcRect b="0" l="0" r="0" t="0"/>
          <a:stretch/>
        </p:blipFill>
        <p:spPr>
          <a:xfrm>
            <a:off x="0" y="0"/>
            <a:ext cx="9144003" cy="5143499"/>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pic>
        <p:nvPicPr>
          <p:cNvPr id="289" name="Google Shape;289;p47"/>
          <p:cNvPicPr preferRelativeResize="0"/>
          <p:nvPr/>
        </p:nvPicPr>
        <p:blipFill rotWithShape="1">
          <a:blip r:embed="rId3">
            <a:alphaModFix/>
          </a:blip>
          <a:srcRect b="0" l="0" r="0" t="0"/>
          <a:stretch/>
        </p:blipFill>
        <p:spPr>
          <a:xfrm>
            <a:off x="0" y="0"/>
            <a:ext cx="9144001" cy="5143499"/>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pic>
        <p:nvPicPr>
          <p:cNvPr id="295" name="Google Shape;295;p48"/>
          <p:cNvPicPr preferRelativeResize="0"/>
          <p:nvPr/>
        </p:nvPicPr>
        <p:blipFill rotWithShape="1">
          <a:blip r:embed="rId3">
            <a:alphaModFix/>
          </a:blip>
          <a:srcRect b="0" l="0" r="0" t="0"/>
          <a:stretch/>
        </p:blipFill>
        <p:spPr>
          <a:xfrm>
            <a:off x="0" y="0"/>
            <a:ext cx="9144001" cy="5143499"/>
          </a:xfrm>
          <a:prstGeom prst="rect">
            <a:avLst/>
          </a:prstGeom>
          <a:noFill/>
          <a:ln>
            <a:noFill/>
          </a:ln>
        </p:spPr>
      </p:pic>
      <p:pic>
        <p:nvPicPr>
          <p:cNvPr id="296" name="Google Shape;296;p48"/>
          <p:cNvPicPr preferRelativeResize="0"/>
          <p:nvPr/>
        </p:nvPicPr>
        <p:blipFill rotWithShape="1">
          <a:blip r:embed="rId4">
            <a:alphaModFix/>
          </a:blip>
          <a:srcRect b="0" l="0" r="0" t="0"/>
          <a:stretch/>
        </p:blipFill>
        <p:spPr>
          <a:xfrm>
            <a:off x="518037" y="832247"/>
            <a:ext cx="4229100" cy="3479006"/>
          </a:xfrm>
          <a:prstGeom prst="rect">
            <a:avLst/>
          </a:prstGeom>
          <a:noFill/>
          <a:ln>
            <a:noFill/>
          </a:ln>
          <a:effectLst>
            <a:outerShdw blurRad="292100" rotWithShape="0" algn="tl" dir="2700000" dist="139700">
              <a:srgbClr val="333333">
                <a:alpha val="64709"/>
              </a:srgbClr>
            </a:outerShdw>
          </a:effectLst>
        </p:spPr>
      </p:pic>
      <p:pic>
        <p:nvPicPr>
          <p:cNvPr id="297" name="Google Shape;297;p48"/>
          <p:cNvPicPr preferRelativeResize="0"/>
          <p:nvPr/>
        </p:nvPicPr>
        <p:blipFill rotWithShape="1">
          <a:blip r:embed="rId5">
            <a:alphaModFix/>
          </a:blip>
          <a:srcRect b="0" l="0" r="0" t="0"/>
          <a:stretch/>
        </p:blipFill>
        <p:spPr>
          <a:xfrm>
            <a:off x="4966290" y="828091"/>
            <a:ext cx="3659672" cy="3483161"/>
          </a:xfrm>
          <a:prstGeom prst="rect">
            <a:avLst/>
          </a:prstGeom>
          <a:noFill/>
          <a:ln>
            <a:noFill/>
          </a:ln>
          <a:effectLst>
            <a:outerShdw blurRad="292100" rotWithShape="0" algn="tl" dir="2700000" dist="139700">
              <a:srgbClr val="333333">
                <a:alpha val="64709"/>
              </a:srgbClr>
            </a:outerShdw>
          </a:effectLst>
        </p:spPr>
      </p:pic>
    </p:spTree>
  </p:cSld>
  <p:clrMapOvr>
    <a:masterClrMapping/>
  </p:clrMapOvr>
  <mc:AlternateContent>
    <mc:Choice Requires="p14">
      <p:transition spd="slow" p14:dur="700">
        <p:fade/>
      </p:transition>
    </mc:Choice>
    <mc:Fallback>
      <p:transition spd="slow">
        <p:fade/>
      </p:transition>
    </mc:Fallback>
  </mc:AlternateContent>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pic>
        <p:nvPicPr>
          <p:cNvPr id="303" name="Google Shape;303;p49"/>
          <p:cNvPicPr preferRelativeResize="0"/>
          <p:nvPr/>
        </p:nvPicPr>
        <p:blipFill rotWithShape="1">
          <a:blip r:embed="rId3">
            <a:alphaModFix/>
          </a:blip>
          <a:srcRect b="0" l="0" r="0" t="0"/>
          <a:stretch/>
        </p:blipFill>
        <p:spPr>
          <a:xfrm>
            <a:off x="0" y="0"/>
            <a:ext cx="9143999" cy="5143499"/>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8" name="Shape 308"/>
        <p:cNvGrpSpPr/>
        <p:nvPr/>
      </p:nvGrpSpPr>
      <p:grpSpPr>
        <a:xfrm>
          <a:off x="0" y="0"/>
          <a:ext cx="0" cy="0"/>
          <a:chOff x="0" y="0"/>
          <a:chExt cx="0" cy="0"/>
        </a:xfrm>
      </p:grpSpPr>
      <p:pic>
        <p:nvPicPr>
          <p:cNvPr id="309" name="Google Shape;309;p50"/>
          <p:cNvPicPr preferRelativeResize="0"/>
          <p:nvPr/>
        </p:nvPicPr>
        <p:blipFill rotWithShape="1">
          <a:blip r:embed="rId3">
            <a:alphaModFix/>
          </a:blip>
          <a:srcRect b="0" l="0" r="0" t="0"/>
          <a:stretch/>
        </p:blipFill>
        <p:spPr>
          <a:xfrm>
            <a:off x="151862" y="0"/>
            <a:ext cx="6672263" cy="4843463"/>
          </a:xfrm>
          <a:prstGeom prst="rect">
            <a:avLst/>
          </a:prstGeom>
          <a:noFill/>
          <a:ln>
            <a:noFill/>
          </a:ln>
          <a:effectLst>
            <a:outerShdw blurRad="292100" rotWithShape="0" algn="tl" dir="2700000" dist="139700">
              <a:srgbClr val="333333">
                <a:alpha val="64709"/>
              </a:srgbClr>
            </a:outerShdw>
          </a:effectLst>
        </p:spPr>
      </p:pic>
      <p:pic>
        <p:nvPicPr>
          <p:cNvPr id="310" name="Google Shape;310;p50"/>
          <p:cNvPicPr preferRelativeResize="0"/>
          <p:nvPr/>
        </p:nvPicPr>
        <p:blipFill rotWithShape="1">
          <a:blip r:embed="rId4">
            <a:alphaModFix/>
          </a:blip>
          <a:srcRect b="0" l="0" r="0" t="0"/>
          <a:stretch/>
        </p:blipFill>
        <p:spPr>
          <a:xfrm>
            <a:off x="4923335" y="112805"/>
            <a:ext cx="3801580" cy="3386250"/>
          </a:xfrm>
          <a:prstGeom prst="rect">
            <a:avLst/>
          </a:prstGeom>
          <a:noFill/>
          <a:ln>
            <a:noFill/>
          </a:ln>
          <a:effectLst>
            <a:outerShdw blurRad="292100" rotWithShape="0" algn="tl" dir="2700000" dist="139700">
              <a:srgbClr val="333333">
                <a:alpha val="64709"/>
              </a:srgbClr>
            </a:outerShdw>
          </a:effectLst>
        </p:spPr>
      </p:pic>
      <p:cxnSp>
        <p:nvCxnSpPr>
          <p:cNvPr id="311" name="Google Shape;311;p50"/>
          <p:cNvCxnSpPr>
            <a:endCxn id="310" idx="1"/>
          </p:cNvCxnSpPr>
          <p:nvPr/>
        </p:nvCxnSpPr>
        <p:spPr>
          <a:xfrm flipH="1" rot="10800000">
            <a:off x="3930335" y="1805929"/>
            <a:ext cx="993000" cy="615900"/>
          </a:xfrm>
          <a:prstGeom prst="curvedConnector3">
            <a:avLst>
              <a:gd fmla="val 50000" name="adj1"/>
            </a:avLst>
          </a:prstGeom>
          <a:noFill/>
          <a:ln cap="flat" cmpd="sng" w="57150">
            <a:solidFill>
              <a:schemeClr val="dk2"/>
            </a:solidFill>
            <a:prstDash val="solid"/>
            <a:round/>
            <a:headEnd len="sm" w="sm" type="none"/>
            <a:tailEnd len="med" w="med" type="triangle"/>
          </a:ln>
        </p:spPr>
      </p:cxnSp>
    </p:spTree>
  </p:cSld>
  <p:clrMapOvr>
    <a:masterClrMapping/>
  </p:clrMapOvr>
  <mc:AlternateContent>
    <mc:Choice Requires="p14">
      <p:transition spd="slow" p14:dur="700">
        <p:fade/>
      </p:transition>
    </mc:Choice>
    <mc:Fallback>
      <p:transition spd="slow">
        <p:fade/>
      </p:transition>
    </mc:Fallback>
  </mc:AlternateContent>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51"/>
          <p:cNvSpPr txBox="1"/>
          <p:nvPr>
            <p:ph idx="1" type="body"/>
          </p:nvPr>
        </p:nvSpPr>
        <p:spPr>
          <a:xfrm>
            <a:off x="1326300" y="1450925"/>
            <a:ext cx="6556200" cy="8565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b="1" lang="en" sz="2800">
                <a:solidFill>
                  <a:srgbClr val="434343"/>
                </a:solidFill>
              </a:rPr>
              <a:t>Participant Outcomes and the Future</a:t>
            </a:r>
            <a:endParaRPr b="1" sz="2800">
              <a:solidFill>
                <a:srgbClr val="434343"/>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0" name="Shape 320"/>
        <p:cNvGrpSpPr/>
        <p:nvPr/>
      </p:nvGrpSpPr>
      <p:grpSpPr>
        <a:xfrm>
          <a:off x="0" y="0"/>
          <a:ext cx="0" cy="0"/>
          <a:chOff x="0" y="0"/>
          <a:chExt cx="0" cy="0"/>
        </a:xfrm>
      </p:grpSpPr>
      <p:sp>
        <p:nvSpPr>
          <p:cNvPr id="321" name="Google Shape;321;p52"/>
          <p:cNvSpPr txBox="1"/>
          <p:nvPr>
            <p:ph idx="4294967295" type="title"/>
          </p:nvPr>
        </p:nvSpPr>
        <p:spPr>
          <a:xfrm>
            <a:off x="322175" y="370850"/>
            <a:ext cx="8178600" cy="68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434343"/>
                </a:solidFill>
              </a:rPr>
              <a:t>What we learned as partners</a:t>
            </a:r>
            <a:endParaRPr b="1">
              <a:solidFill>
                <a:srgbClr val="434343"/>
              </a:solidFill>
            </a:endParaRPr>
          </a:p>
        </p:txBody>
      </p:sp>
      <p:sp>
        <p:nvSpPr>
          <p:cNvPr id="322" name="Google Shape;322;p52"/>
          <p:cNvSpPr txBox="1"/>
          <p:nvPr>
            <p:ph idx="1" type="body"/>
          </p:nvPr>
        </p:nvSpPr>
        <p:spPr>
          <a:xfrm>
            <a:off x="770775" y="1119125"/>
            <a:ext cx="7100100" cy="3268500"/>
          </a:xfrm>
          <a:prstGeom prst="rect">
            <a:avLst/>
          </a:prstGeom>
        </p:spPr>
        <p:txBody>
          <a:bodyPr anchorCtr="0" anchor="t" bIns="91425" lIns="91425" spcFirstLastPara="1" rIns="91425" wrap="square" tIns="91425">
            <a:noAutofit/>
          </a:bodyPr>
          <a:lstStyle/>
          <a:p>
            <a:pPr indent="-368300" lvl="0" marL="457200" rtl="0" algn="l">
              <a:spcBef>
                <a:spcPts val="0"/>
              </a:spcBef>
              <a:spcAft>
                <a:spcPts val="0"/>
              </a:spcAft>
              <a:buClr>
                <a:srgbClr val="434343"/>
              </a:buClr>
              <a:buSzPts val="2200"/>
              <a:buChar char="●"/>
            </a:pPr>
            <a:r>
              <a:rPr lang="en" sz="2200">
                <a:solidFill>
                  <a:srgbClr val="434343"/>
                </a:solidFill>
              </a:rPr>
              <a:t>Importance of consistent metadata practices</a:t>
            </a:r>
            <a:endParaRPr sz="2200">
              <a:solidFill>
                <a:srgbClr val="434343"/>
              </a:solidFill>
            </a:endParaRPr>
          </a:p>
          <a:p>
            <a:pPr indent="-368300" lvl="0" marL="457200" rtl="0" algn="l">
              <a:spcBef>
                <a:spcPts val="1000"/>
              </a:spcBef>
              <a:spcAft>
                <a:spcPts val="0"/>
              </a:spcAft>
              <a:buClr>
                <a:srgbClr val="434343"/>
              </a:buClr>
              <a:buSzPts val="2200"/>
              <a:buChar char="●"/>
            </a:pPr>
            <a:r>
              <a:rPr lang="en" sz="2200">
                <a:solidFill>
                  <a:srgbClr val="434343"/>
                </a:solidFill>
              </a:rPr>
              <a:t>Challenges of using large-scale vocabularies to describe highly local materials</a:t>
            </a:r>
            <a:endParaRPr sz="2200">
              <a:solidFill>
                <a:srgbClr val="434343"/>
              </a:solidFill>
            </a:endParaRPr>
          </a:p>
          <a:p>
            <a:pPr indent="-368300" lvl="0" marL="457200" rtl="0" algn="l">
              <a:spcBef>
                <a:spcPts val="1000"/>
              </a:spcBef>
              <a:spcAft>
                <a:spcPts val="0"/>
              </a:spcAft>
              <a:buClr>
                <a:srgbClr val="434343"/>
              </a:buClr>
              <a:buSzPts val="2200"/>
              <a:buChar char="●"/>
            </a:pPr>
            <a:r>
              <a:rPr lang="en" sz="2200">
                <a:solidFill>
                  <a:srgbClr val="434343"/>
                </a:solidFill>
              </a:rPr>
              <a:t>Wikibase as an example of what creating linked data descriptions could look like</a:t>
            </a:r>
            <a:endParaRPr sz="2200">
              <a:solidFill>
                <a:srgbClr val="434343"/>
              </a:solidFill>
            </a:endParaRPr>
          </a:p>
          <a:p>
            <a:pPr indent="-368300" lvl="0" marL="457200" rtl="0" algn="l">
              <a:spcBef>
                <a:spcPts val="1000"/>
              </a:spcBef>
              <a:spcAft>
                <a:spcPts val="1000"/>
              </a:spcAft>
              <a:buClr>
                <a:srgbClr val="434343"/>
              </a:buClr>
              <a:buSzPts val="2200"/>
              <a:buChar char="●"/>
            </a:pPr>
            <a:r>
              <a:rPr lang="en" sz="2200">
                <a:solidFill>
                  <a:srgbClr val="434343"/>
                </a:solidFill>
              </a:rPr>
              <a:t>Value of learning alongside colleagues from other institutions and OCLC</a:t>
            </a:r>
            <a:endParaRPr sz="2200">
              <a:solidFill>
                <a:srgbClr val="434343"/>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53"/>
          <p:cNvSpPr txBox="1"/>
          <p:nvPr>
            <p:ph idx="1" type="body"/>
          </p:nvPr>
        </p:nvSpPr>
        <p:spPr>
          <a:xfrm>
            <a:off x="744025" y="1082250"/>
            <a:ext cx="7688400" cy="3759300"/>
          </a:xfrm>
          <a:prstGeom prst="rect">
            <a:avLst/>
          </a:prstGeom>
        </p:spPr>
        <p:txBody>
          <a:bodyPr anchorCtr="0" anchor="t" bIns="91425" lIns="91425" spcFirstLastPara="1" rIns="91425" wrap="square" tIns="91425">
            <a:noAutofit/>
          </a:bodyPr>
          <a:lstStyle/>
          <a:p>
            <a:pPr indent="-361950" lvl="0" marL="457200" rtl="0" algn="l">
              <a:spcBef>
                <a:spcPts val="0"/>
              </a:spcBef>
              <a:spcAft>
                <a:spcPts val="0"/>
              </a:spcAft>
              <a:buClr>
                <a:srgbClr val="434343"/>
              </a:buClr>
              <a:buSzPts val="2100"/>
              <a:buChar char="●"/>
            </a:pPr>
            <a:r>
              <a:rPr lang="en" sz="2100">
                <a:solidFill>
                  <a:srgbClr val="434343"/>
                </a:solidFill>
              </a:rPr>
              <a:t>More tools for administering CONTENTdm collections</a:t>
            </a:r>
            <a:endParaRPr sz="2100">
              <a:solidFill>
                <a:srgbClr val="434343"/>
              </a:solidFill>
            </a:endParaRPr>
          </a:p>
          <a:p>
            <a:pPr indent="-361950" lvl="0" marL="457200" rtl="0" algn="l">
              <a:spcBef>
                <a:spcPts val="1000"/>
              </a:spcBef>
              <a:spcAft>
                <a:spcPts val="0"/>
              </a:spcAft>
              <a:buClr>
                <a:srgbClr val="434343"/>
              </a:buClr>
              <a:buSzPts val="2100"/>
              <a:buChar char="●"/>
            </a:pPr>
            <a:r>
              <a:rPr lang="en" sz="2100">
                <a:solidFill>
                  <a:srgbClr val="434343"/>
                </a:solidFill>
              </a:rPr>
              <a:t>Radically new ways of describing cultural heritage materials</a:t>
            </a:r>
            <a:endParaRPr sz="2100">
              <a:solidFill>
                <a:srgbClr val="434343"/>
              </a:solidFill>
            </a:endParaRPr>
          </a:p>
          <a:p>
            <a:pPr indent="-361950" lvl="1" marL="914400" rtl="0" algn="l">
              <a:spcBef>
                <a:spcPts val="0"/>
              </a:spcBef>
              <a:spcAft>
                <a:spcPts val="0"/>
              </a:spcAft>
              <a:buClr>
                <a:srgbClr val="434343"/>
              </a:buClr>
              <a:buSzPts val="2100"/>
              <a:buChar char="○"/>
            </a:pPr>
            <a:r>
              <a:rPr lang="en" sz="2100">
                <a:solidFill>
                  <a:srgbClr val="434343"/>
                </a:solidFill>
              </a:rPr>
              <a:t>Image Annotator</a:t>
            </a:r>
            <a:endParaRPr sz="2100">
              <a:solidFill>
                <a:srgbClr val="434343"/>
              </a:solidFill>
            </a:endParaRPr>
          </a:p>
          <a:p>
            <a:pPr indent="-361950" lvl="1" marL="914400" rtl="0" algn="l">
              <a:spcBef>
                <a:spcPts val="0"/>
              </a:spcBef>
              <a:spcAft>
                <a:spcPts val="0"/>
              </a:spcAft>
              <a:buClr>
                <a:srgbClr val="434343"/>
              </a:buClr>
              <a:buSzPts val="2100"/>
              <a:buChar char="○"/>
            </a:pPr>
            <a:r>
              <a:rPr lang="en" sz="2100">
                <a:solidFill>
                  <a:srgbClr val="434343"/>
                </a:solidFill>
              </a:rPr>
              <a:t>Describing entities, not just records</a:t>
            </a:r>
            <a:endParaRPr sz="2100">
              <a:solidFill>
                <a:srgbClr val="434343"/>
              </a:solidFill>
            </a:endParaRPr>
          </a:p>
          <a:p>
            <a:pPr indent="-361950" lvl="0" marL="457200" rtl="0" algn="l">
              <a:spcBef>
                <a:spcPts val="1000"/>
              </a:spcBef>
              <a:spcAft>
                <a:spcPts val="0"/>
              </a:spcAft>
              <a:buClr>
                <a:srgbClr val="434343"/>
              </a:buClr>
              <a:buSzPts val="2100"/>
              <a:buChar char="●"/>
            </a:pPr>
            <a:r>
              <a:rPr lang="en" sz="2100">
                <a:solidFill>
                  <a:srgbClr val="434343"/>
                </a:solidFill>
              </a:rPr>
              <a:t>Increased emphasis on inter-institutional sharing and collaboration</a:t>
            </a:r>
            <a:endParaRPr sz="2100">
              <a:solidFill>
                <a:srgbClr val="434343"/>
              </a:solidFill>
            </a:endParaRPr>
          </a:p>
          <a:p>
            <a:pPr indent="-361950" lvl="0" marL="457200" rtl="0" algn="l">
              <a:spcBef>
                <a:spcPts val="1000"/>
              </a:spcBef>
              <a:spcAft>
                <a:spcPts val="1000"/>
              </a:spcAft>
              <a:buClr>
                <a:srgbClr val="434343"/>
              </a:buClr>
              <a:buSzPts val="2100"/>
              <a:buChar char="●"/>
            </a:pPr>
            <a:r>
              <a:rPr lang="en" sz="2100">
                <a:solidFill>
                  <a:srgbClr val="434343"/>
                </a:solidFill>
              </a:rPr>
              <a:t>A system that fosters interaction, exploration, and creative reuse</a:t>
            </a:r>
            <a:endParaRPr sz="2100">
              <a:solidFill>
                <a:srgbClr val="434343"/>
              </a:solidFill>
            </a:endParaRPr>
          </a:p>
        </p:txBody>
      </p:sp>
      <p:sp>
        <p:nvSpPr>
          <p:cNvPr id="328" name="Google Shape;328;p53"/>
          <p:cNvSpPr txBox="1"/>
          <p:nvPr>
            <p:ph idx="4294967295" type="title"/>
          </p:nvPr>
        </p:nvSpPr>
        <p:spPr>
          <a:xfrm>
            <a:off x="308025" y="399150"/>
            <a:ext cx="8178600" cy="68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434343"/>
                </a:solidFill>
              </a:rPr>
              <a:t>Future of CONTENTdm </a:t>
            </a:r>
            <a:endParaRPr b="1">
              <a:solidFill>
                <a:srgbClr val="434343"/>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54"/>
          <p:cNvSpPr txBox="1"/>
          <p:nvPr>
            <p:ph idx="1" type="body"/>
          </p:nvPr>
        </p:nvSpPr>
        <p:spPr>
          <a:xfrm>
            <a:off x="475225" y="1358700"/>
            <a:ext cx="6373500" cy="335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i="1" lang="en" sz="1400">
                <a:solidFill>
                  <a:srgbClr val="333333"/>
                </a:solidFill>
                <a:highlight>
                  <a:srgbClr val="FFFFFF"/>
                </a:highlight>
              </a:rPr>
              <a:t>Transforming Metadata into Linked Data to Improve Digital Collection Discoverability</a:t>
            </a:r>
            <a:r>
              <a:rPr lang="en" sz="1400">
                <a:solidFill>
                  <a:srgbClr val="333333"/>
                </a:solidFill>
                <a:highlight>
                  <a:srgbClr val="FFFFFF"/>
                </a:highlight>
              </a:rPr>
              <a:t> </a:t>
            </a:r>
            <a:endParaRPr sz="1400">
              <a:solidFill>
                <a:srgbClr val="333333"/>
              </a:solidFill>
              <a:highlight>
                <a:srgbClr val="FFFFFF"/>
              </a:highlight>
            </a:endParaRPr>
          </a:p>
          <a:p>
            <a:pPr indent="-342900" lvl="0" marL="457200" rtl="0" algn="l">
              <a:spcBef>
                <a:spcPts val="1600"/>
              </a:spcBef>
              <a:spcAft>
                <a:spcPts val="0"/>
              </a:spcAft>
              <a:buClr>
                <a:srgbClr val="333333"/>
              </a:buClr>
              <a:buSzPts val="1800"/>
              <a:buChar char="●"/>
            </a:pPr>
            <a:r>
              <a:rPr lang="en" sz="1800">
                <a:solidFill>
                  <a:srgbClr val="333333"/>
                </a:solidFill>
                <a:highlight>
                  <a:srgbClr val="FFFFFF"/>
                </a:highlight>
              </a:rPr>
              <a:t>Shares the findings from the Linked Data Pilot Project</a:t>
            </a:r>
            <a:endParaRPr sz="1800">
              <a:solidFill>
                <a:srgbClr val="333333"/>
              </a:solidFill>
              <a:highlight>
                <a:srgbClr val="FFFFFF"/>
              </a:highlight>
            </a:endParaRPr>
          </a:p>
          <a:p>
            <a:pPr indent="-342900" lvl="0" marL="457200" rtl="0" algn="l">
              <a:spcBef>
                <a:spcPts val="0"/>
              </a:spcBef>
              <a:spcAft>
                <a:spcPts val="0"/>
              </a:spcAft>
              <a:buClr>
                <a:srgbClr val="333333"/>
              </a:buClr>
              <a:buSzPts val="1800"/>
              <a:buChar char="●"/>
            </a:pPr>
            <a:r>
              <a:rPr lang="en" sz="1800">
                <a:solidFill>
                  <a:srgbClr val="333333"/>
                </a:solidFill>
                <a:highlight>
                  <a:srgbClr val="FFFFFF"/>
                </a:highlight>
              </a:rPr>
              <a:t>OCLC partnered with five institutions that manage their digital collections with OCLC’s CONTENTdm </a:t>
            </a:r>
            <a:endParaRPr sz="1800">
              <a:solidFill>
                <a:srgbClr val="333333"/>
              </a:solidFill>
              <a:highlight>
                <a:srgbClr val="FFFFFF"/>
              </a:highlight>
            </a:endParaRPr>
          </a:p>
          <a:p>
            <a:pPr indent="-342900" lvl="0" marL="457200" rtl="0" algn="l">
              <a:spcBef>
                <a:spcPts val="0"/>
              </a:spcBef>
              <a:spcAft>
                <a:spcPts val="0"/>
              </a:spcAft>
              <a:buClr>
                <a:srgbClr val="333333"/>
              </a:buClr>
              <a:buSzPts val="1800"/>
              <a:buChar char="●"/>
            </a:pPr>
            <a:r>
              <a:rPr lang="en" sz="1800">
                <a:solidFill>
                  <a:srgbClr val="333333"/>
                </a:solidFill>
                <a:highlight>
                  <a:srgbClr val="FFFFFF"/>
                </a:highlight>
              </a:rPr>
              <a:t>Investigate methods for—and the feasibility of—transforming metadata into linked data</a:t>
            </a:r>
            <a:endParaRPr sz="1800">
              <a:solidFill>
                <a:srgbClr val="333333"/>
              </a:solidFill>
              <a:highlight>
                <a:srgbClr val="FFFFFF"/>
              </a:highlight>
            </a:endParaRPr>
          </a:p>
          <a:p>
            <a:pPr indent="-342900" lvl="0" marL="457200" rtl="0" algn="l">
              <a:spcBef>
                <a:spcPts val="0"/>
              </a:spcBef>
              <a:spcAft>
                <a:spcPts val="0"/>
              </a:spcAft>
              <a:buClr>
                <a:srgbClr val="333333"/>
              </a:buClr>
              <a:buSzPts val="1800"/>
              <a:buChar char="●"/>
            </a:pPr>
            <a:r>
              <a:rPr lang="en" sz="1800">
                <a:solidFill>
                  <a:srgbClr val="333333"/>
                </a:solidFill>
                <a:highlight>
                  <a:srgbClr val="FFFFFF"/>
                </a:highlight>
              </a:rPr>
              <a:t>Goal: improve the discoverability and management of digitized cultural materials and their descriptions.</a:t>
            </a:r>
            <a:endParaRPr sz="1800"/>
          </a:p>
        </p:txBody>
      </p:sp>
      <p:sp>
        <p:nvSpPr>
          <p:cNvPr id="334" name="Google Shape;334;p54"/>
          <p:cNvSpPr txBox="1"/>
          <p:nvPr>
            <p:ph idx="4294967295" type="title"/>
          </p:nvPr>
        </p:nvSpPr>
        <p:spPr>
          <a:xfrm>
            <a:off x="280075" y="245400"/>
            <a:ext cx="8441400" cy="984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434343"/>
                </a:solidFill>
              </a:rPr>
              <a:t>The Final Report</a:t>
            </a:r>
            <a:endParaRPr b="1">
              <a:solidFill>
                <a:srgbClr val="434343"/>
              </a:solidFill>
            </a:endParaRPr>
          </a:p>
          <a:p>
            <a:pPr indent="0" lvl="0" marL="0" rtl="0" algn="l">
              <a:spcBef>
                <a:spcPts val="0"/>
              </a:spcBef>
              <a:spcAft>
                <a:spcPts val="0"/>
              </a:spcAft>
              <a:buNone/>
            </a:pPr>
            <a:r>
              <a:rPr b="1" lang="en" sz="1400" u="sng">
                <a:solidFill>
                  <a:schemeClr val="hlink"/>
                </a:solidFill>
                <a:hlinkClick r:id="rId3"/>
              </a:rPr>
              <a:t>https://oc.lc/transform-linked-data</a:t>
            </a:r>
            <a:r>
              <a:rPr b="1" lang="en" sz="1400">
                <a:solidFill>
                  <a:srgbClr val="434343"/>
                </a:solidFill>
              </a:rPr>
              <a:t> </a:t>
            </a:r>
            <a:r>
              <a:rPr b="1" lang="en" sz="3000">
                <a:solidFill>
                  <a:srgbClr val="434343"/>
                </a:solidFill>
              </a:rPr>
              <a:t> </a:t>
            </a:r>
            <a:endParaRPr b="1" sz="3000">
              <a:solidFill>
                <a:srgbClr val="434343"/>
              </a:solidFill>
            </a:endParaRPr>
          </a:p>
        </p:txBody>
      </p:sp>
      <p:pic>
        <p:nvPicPr>
          <p:cNvPr id="335" name="Google Shape;335;p54"/>
          <p:cNvPicPr preferRelativeResize="0"/>
          <p:nvPr/>
        </p:nvPicPr>
        <p:blipFill>
          <a:blip r:embed="rId4">
            <a:alphaModFix/>
          </a:blip>
          <a:stretch>
            <a:fillRect/>
          </a:stretch>
        </p:blipFill>
        <p:spPr>
          <a:xfrm>
            <a:off x="7131250" y="1399625"/>
            <a:ext cx="1826900" cy="23442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9"/>
          <p:cNvSpPr txBox="1"/>
          <p:nvPr/>
        </p:nvSpPr>
        <p:spPr>
          <a:xfrm>
            <a:off x="322425" y="297975"/>
            <a:ext cx="8476500" cy="742800"/>
          </a:xfrm>
          <a:prstGeom prst="rect">
            <a:avLst/>
          </a:prstGeom>
          <a:noFill/>
          <a:ln>
            <a:noFill/>
          </a:ln>
        </p:spPr>
        <p:txBody>
          <a:bodyPr anchorCtr="0" anchor="t" bIns="91425" lIns="91425" spcFirstLastPara="1" rIns="91425" wrap="square" tIns="91425">
            <a:noAutofit/>
          </a:bodyPr>
          <a:lstStyle/>
          <a:p>
            <a:pPr indent="0" lvl="0" marL="0" rtl="0" algn="ctr">
              <a:lnSpc>
                <a:spcPct val="80000"/>
              </a:lnSpc>
              <a:spcBef>
                <a:spcPts val="0"/>
              </a:spcBef>
              <a:spcAft>
                <a:spcPts val="0"/>
              </a:spcAft>
              <a:buNone/>
            </a:pPr>
            <a:r>
              <a:rPr b="1" lang="en" sz="2800">
                <a:solidFill>
                  <a:srgbClr val="434343"/>
                </a:solidFill>
              </a:rPr>
              <a:t>Pilot Participants</a:t>
            </a:r>
            <a:endParaRPr b="1" sz="2800">
              <a:solidFill>
                <a:srgbClr val="434343"/>
              </a:solidFill>
            </a:endParaRPr>
          </a:p>
        </p:txBody>
      </p:sp>
      <p:sp>
        <p:nvSpPr>
          <p:cNvPr id="89" name="Google Shape;89;p19"/>
          <p:cNvSpPr txBox="1"/>
          <p:nvPr/>
        </p:nvSpPr>
        <p:spPr>
          <a:xfrm>
            <a:off x="407509" y="3845000"/>
            <a:ext cx="2635500" cy="57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434343"/>
                </a:solidFill>
              </a:rPr>
              <a:t>Cleveland Public Library</a:t>
            </a:r>
            <a:endParaRPr b="1" sz="1600">
              <a:solidFill>
                <a:srgbClr val="434343"/>
              </a:solidFill>
            </a:endParaRPr>
          </a:p>
        </p:txBody>
      </p:sp>
      <p:sp>
        <p:nvSpPr>
          <p:cNvPr id="90" name="Google Shape;90;p19"/>
          <p:cNvSpPr txBox="1"/>
          <p:nvPr/>
        </p:nvSpPr>
        <p:spPr>
          <a:xfrm>
            <a:off x="3198469" y="3763100"/>
            <a:ext cx="2635500" cy="74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rgbClr val="434343"/>
                </a:solidFill>
              </a:rPr>
              <a:t>Huntington Library, Art Museum, and Botanical Gardens</a:t>
            </a:r>
            <a:endParaRPr b="1" sz="1600">
              <a:solidFill>
                <a:srgbClr val="434343"/>
              </a:solidFill>
            </a:endParaRPr>
          </a:p>
        </p:txBody>
      </p:sp>
      <p:sp>
        <p:nvSpPr>
          <p:cNvPr id="91" name="Google Shape;91;p19"/>
          <p:cNvSpPr txBox="1"/>
          <p:nvPr/>
        </p:nvSpPr>
        <p:spPr>
          <a:xfrm>
            <a:off x="6066470" y="3792050"/>
            <a:ext cx="2635500" cy="68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434343"/>
                </a:solidFill>
              </a:rPr>
              <a:t>Minnesota Digital Library </a:t>
            </a:r>
            <a:endParaRPr b="1" sz="1600">
              <a:solidFill>
                <a:srgbClr val="434343"/>
              </a:solidFill>
            </a:endParaRPr>
          </a:p>
        </p:txBody>
      </p:sp>
      <p:pic>
        <p:nvPicPr>
          <p:cNvPr id="92" name="Google Shape;92;p19"/>
          <p:cNvPicPr preferRelativeResize="0"/>
          <p:nvPr/>
        </p:nvPicPr>
        <p:blipFill>
          <a:blip r:embed="rId3">
            <a:alphaModFix/>
          </a:blip>
          <a:stretch>
            <a:fillRect/>
          </a:stretch>
        </p:blipFill>
        <p:spPr>
          <a:xfrm>
            <a:off x="682427" y="1239238"/>
            <a:ext cx="2025825" cy="2397325"/>
          </a:xfrm>
          <a:prstGeom prst="rect">
            <a:avLst/>
          </a:prstGeom>
          <a:noFill/>
          <a:ln cap="flat" cmpd="sng" w="19050">
            <a:solidFill>
              <a:schemeClr val="dk2"/>
            </a:solidFill>
            <a:prstDash val="solid"/>
            <a:round/>
            <a:headEnd len="sm" w="sm" type="none"/>
            <a:tailEnd len="sm" w="sm" type="none"/>
          </a:ln>
        </p:spPr>
      </p:pic>
      <p:pic>
        <p:nvPicPr>
          <p:cNvPr id="93" name="Google Shape;93;p19"/>
          <p:cNvPicPr preferRelativeResize="0"/>
          <p:nvPr/>
        </p:nvPicPr>
        <p:blipFill rotWithShape="1">
          <a:blip r:embed="rId4">
            <a:alphaModFix/>
          </a:blip>
          <a:srcRect b="1465" l="0" r="5213" t="1475"/>
          <a:stretch/>
        </p:blipFill>
        <p:spPr>
          <a:xfrm>
            <a:off x="3500484" y="1239250"/>
            <a:ext cx="2025825" cy="2397300"/>
          </a:xfrm>
          <a:prstGeom prst="rect">
            <a:avLst/>
          </a:prstGeom>
          <a:noFill/>
          <a:ln cap="flat" cmpd="sng" w="19050">
            <a:solidFill>
              <a:schemeClr val="dk2"/>
            </a:solidFill>
            <a:prstDash val="solid"/>
            <a:round/>
            <a:headEnd len="sm" w="sm" type="none"/>
            <a:tailEnd len="sm" w="sm" type="none"/>
          </a:ln>
        </p:spPr>
      </p:pic>
      <p:pic>
        <p:nvPicPr>
          <p:cNvPr id="94" name="Google Shape;94;p19"/>
          <p:cNvPicPr preferRelativeResize="0"/>
          <p:nvPr/>
        </p:nvPicPr>
        <p:blipFill rotWithShape="1">
          <a:blip r:embed="rId5">
            <a:alphaModFix/>
          </a:blip>
          <a:srcRect b="0" l="0" r="39423" t="0"/>
          <a:stretch/>
        </p:blipFill>
        <p:spPr>
          <a:xfrm>
            <a:off x="6326700" y="1239250"/>
            <a:ext cx="2025825" cy="2397300"/>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55"/>
          <p:cNvSpPr txBox="1"/>
          <p:nvPr>
            <p:ph type="title"/>
          </p:nvPr>
        </p:nvSpPr>
        <p:spPr>
          <a:xfrm>
            <a:off x="628650" y="273855"/>
            <a:ext cx="7886700" cy="1761300"/>
          </a:xfrm>
          <a:prstGeom prst="rect">
            <a:avLst/>
          </a:prstGeom>
          <a:solidFill>
            <a:srgbClr val="2388A5"/>
          </a:solidFill>
          <a:ln>
            <a:noFill/>
          </a:ln>
        </p:spPr>
        <p:txBody>
          <a:bodyPr anchorCtr="0" anchor="ctr" bIns="34275" lIns="68575" spcFirstLastPara="1" rIns="68575" wrap="square" tIns="34275">
            <a:noAutofit/>
          </a:bodyPr>
          <a:lstStyle/>
          <a:p>
            <a:pPr indent="0" lvl="0" marL="0" rtl="0" algn="ctr">
              <a:lnSpc>
                <a:spcPct val="90000"/>
              </a:lnSpc>
              <a:spcBef>
                <a:spcPts val="0"/>
              </a:spcBef>
              <a:spcAft>
                <a:spcPts val="0"/>
              </a:spcAft>
              <a:buClr>
                <a:schemeClr val="lt1"/>
              </a:buClr>
              <a:buSzPts val="4100"/>
              <a:buFont typeface="Arial"/>
              <a:buNone/>
            </a:pPr>
            <a:r>
              <a:rPr b="1" lang="en" sz="4100"/>
              <a:t>Questions? </a:t>
            </a:r>
            <a:endParaRPr b="1" sz="4100"/>
          </a:p>
          <a:p>
            <a:pPr indent="0" lvl="0" marL="0" rtl="0" algn="ctr">
              <a:lnSpc>
                <a:spcPct val="90000"/>
              </a:lnSpc>
              <a:spcBef>
                <a:spcPts val="0"/>
              </a:spcBef>
              <a:spcAft>
                <a:spcPts val="0"/>
              </a:spcAft>
              <a:buClr>
                <a:schemeClr val="lt1"/>
              </a:buClr>
              <a:buSzPts val="4100"/>
              <a:buFont typeface="Arial"/>
              <a:buNone/>
            </a:pPr>
            <a:r>
              <a:rPr b="1" lang="en" sz="4100"/>
              <a:t>Thank You!</a:t>
            </a:r>
            <a:endParaRPr b="1" sz="1100"/>
          </a:p>
        </p:txBody>
      </p:sp>
      <p:sp>
        <p:nvSpPr>
          <p:cNvPr id="341" name="Google Shape;341;p55"/>
          <p:cNvSpPr txBox="1"/>
          <p:nvPr>
            <p:ph idx="4294967295" type="subTitle"/>
          </p:nvPr>
        </p:nvSpPr>
        <p:spPr>
          <a:xfrm>
            <a:off x="1368050" y="1764925"/>
            <a:ext cx="6760200" cy="288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2400">
              <a:solidFill>
                <a:srgbClr val="434343"/>
              </a:solidFill>
            </a:endParaRPr>
          </a:p>
          <a:p>
            <a:pPr indent="0" lvl="0" marL="0" rtl="0" algn="l">
              <a:spcBef>
                <a:spcPts val="1600"/>
              </a:spcBef>
              <a:spcAft>
                <a:spcPts val="0"/>
              </a:spcAft>
              <a:buNone/>
            </a:pPr>
            <a:r>
              <a:rPr lang="en" sz="2400">
                <a:solidFill>
                  <a:srgbClr val="434343"/>
                </a:solidFill>
              </a:rPr>
              <a:t>Jeff Mixter - </a:t>
            </a:r>
            <a:r>
              <a:rPr lang="en" sz="2400" u="sng">
                <a:solidFill>
                  <a:srgbClr val="434343"/>
                </a:solidFill>
                <a:hlinkClick r:id="rId3">
                  <a:extLst>
                    <a:ext uri="{A12FA001-AC4F-418D-AE19-62706E023703}">
                      <ahyp:hlinkClr val="tx"/>
                    </a:ext>
                  </a:extLst>
                </a:hlinkClick>
              </a:rPr>
              <a:t>mixterj@oclc.org</a:t>
            </a:r>
            <a:endParaRPr sz="2400">
              <a:solidFill>
                <a:srgbClr val="434343"/>
              </a:solidFill>
            </a:endParaRPr>
          </a:p>
          <a:p>
            <a:pPr indent="0" lvl="0" marL="0" rtl="0" algn="l">
              <a:spcBef>
                <a:spcPts val="1600"/>
              </a:spcBef>
              <a:spcAft>
                <a:spcPts val="0"/>
              </a:spcAft>
              <a:buNone/>
            </a:pPr>
            <a:r>
              <a:rPr lang="en" sz="2400">
                <a:solidFill>
                  <a:srgbClr val="434343"/>
                </a:solidFill>
              </a:rPr>
              <a:t>Greta Bahnemann</a:t>
            </a:r>
            <a:r>
              <a:rPr lang="en" sz="2400">
                <a:solidFill>
                  <a:srgbClr val="434343"/>
                </a:solidFill>
              </a:rPr>
              <a:t> - </a:t>
            </a:r>
            <a:r>
              <a:rPr lang="en" sz="2400" u="sng">
                <a:solidFill>
                  <a:srgbClr val="434343"/>
                </a:solidFill>
                <a:hlinkClick r:id="rId4">
                  <a:extLst>
                    <a:ext uri="{A12FA001-AC4F-418D-AE19-62706E023703}">
                      <ahyp:hlinkClr val="tx"/>
                    </a:ext>
                  </a:extLst>
                </a:hlinkClick>
              </a:rPr>
              <a:t>bahne002@umn.ed</a:t>
            </a:r>
            <a:r>
              <a:rPr lang="en" sz="2400" u="sng">
                <a:solidFill>
                  <a:srgbClr val="434343"/>
                </a:solidFill>
                <a:hlinkClick r:id="rId5">
                  <a:extLst>
                    <a:ext uri="{A12FA001-AC4F-418D-AE19-62706E023703}">
                      <ahyp:hlinkClr val="tx"/>
                    </a:ext>
                  </a:extLst>
                </a:hlinkClick>
              </a:rPr>
              <a:t>u</a:t>
            </a:r>
            <a:endParaRPr sz="2400">
              <a:solidFill>
                <a:srgbClr val="434343"/>
              </a:solidFill>
            </a:endParaRPr>
          </a:p>
          <a:p>
            <a:pPr indent="0" lvl="0" marL="0" rtl="0" algn="l">
              <a:spcBef>
                <a:spcPts val="1600"/>
              </a:spcBef>
              <a:spcAft>
                <a:spcPts val="1600"/>
              </a:spcAft>
              <a:buNone/>
            </a:pPr>
            <a:r>
              <a:t/>
            </a:r>
            <a:endParaRPr sz="2400">
              <a:solidFill>
                <a:srgbClr val="434343"/>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20"/>
          <p:cNvSpPr txBox="1"/>
          <p:nvPr/>
        </p:nvSpPr>
        <p:spPr>
          <a:xfrm>
            <a:off x="343991" y="297975"/>
            <a:ext cx="8454900" cy="742800"/>
          </a:xfrm>
          <a:prstGeom prst="rect">
            <a:avLst/>
          </a:prstGeom>
          <a:noFill/>
          <a:ln>
            <a:noFill/>
          </a:ln>
        </p:spPr>
        <p:txBody>
          <a:bodyPr anchorCtr="0" anchor="t" bIns="91425" lIns="91425" spcFirstLastPara="1" rIns="91425" wrap="square" tIns="91425">
            <a:noAutofit/>
          </a:bodyPr>
          <a:lstStyle/>
          <a:p>
            <a:pPr indent="0" lvl="0" marL="0" rtl="0" algn="ctr">
              <a:lnSpc>
                <a:spcPct val="80000"/>
              </a:lnSpc>
              <a:spcBef>
                <a:spcPts val="0"/>
              </a:spcBef>
              <a:spcAft>
                <a:spcPts val="0"/>
              </a:spcAft>
              <a:buNone/>
            </a:pPr>
            <a:r>
              <a:rPr b="1" lang="en" sz="2800">
                <a:solidFill>
                  <a:srgbClr val="434343"/>
                </a:solidFill>
              </a:rPr>
              <a:t>Pilot Participants</a:t>
            </a:r>
            <a:endParaRPr b="1" sz="2800">
              <a:solidFill>
                <a:srgbClr val="434343"/>
              </a:solidFill>
            </a:endParaRPr>
          </a:p>
        </p:txBody>
      </p:sp>
      <p:sp>
        <p:nvSpPr>
          <p:cNvPr id="100" name="Google Shape;100;p20"/>
          <p:cNvSpPr txBox="1"/>
          <p:nvPr/>
        </p:nvSpPr>
        <p:spPr>
          <a:xfrm>
            <a:off x="1166727" y="3815200"/>
            <a:ext cx="3159300" cy="579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rgbClr val="434343"/>
                </a:solidFill>
              </a:rPr>
              <a:t>Temple University Libraries</a:t>
            </a:r>
            <a:endParaRPr b="1" sz="1600">
              <a:solidFill>
                <a:srgbClr val="434343"/>
              </a:solidFill>
            </a:endParaRPr>
          </a:p>
        </p:txBody>
      </p:sp>
      <p:sp>
        <p:nvSpPr>
          <p:cNvPr id="101" name="Google Shape;101;p20"/>
          <p:cNvSpPr txBox="1"/>
          <p:nvPr/>
        </p:nvSpPr>
        <p:spPr>
          <a:xfrm>
            <a:off x="4472796" y="3809500"/>
            <a:ext cx="3418200" cy="742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600">
                <a:solidFill>
                  <a:srgbClr val="434343"/>
                </a:solidFill>
              </a:rPr>
              <a:t>University</a:t>
            </a:r>
            <a:r>
              <a:rPr b="1" lang="en" sz="1600">
                <a:solidFill>
                  <a:srgbClr val="434343"/>
                </a:solidFill>
              </a:rPr>
              <a:t> of Miami Libraries</a:t>
            </a:r>
            <a:endParaRPr b="1" sz="1600">
              <a:solidFill>
                <a:srgbClr val="434343"/>
              </a:solidFill>
            </a:endParaRPr>
          </a:p>
        </p:txBody>
      </p:sp>
      <p:pic>
        <p:nvPicPr>
          <p:cNvPr id="102" name="Google Shape;102;p20"/>
          <p:cNvPicPr preferRelativeResize="0"/>
          <p:nvPr/>
        </p:nvPicPr>
        <p:blipFill rotWithShape="1">
          <a:blip r:embed="rId3">
            <a:alphaModFix/>
          </a:blip>
          <a:srcRect b="15454" l="44255" r="7895" t="0"/>
          <a:stretch/>
        </p:blipFill>
        <p:spPr>
          <a:xfrm>
            <a:off x="1744974" y="1239250"/>
            <a:ext cx="2055000" cy="2397300"/>
          </a:xfrm>
          <a:prstGeom prst="rect">
            <a:avLst/>
          </a:prstGeom>
          <a:noFill/>
          <a:ln cap="flat" cmpd="sng" w="9525">
            <a:solidFill>
              <a:schemeClr val="dk2"/>
            </a:solidFill>
            <a:prstDash val="solid"/>
            <a:round/>
            <a:headEnd len="sm" w="sm" type="none"/>
            <a:tailEnd len="sm" w="sm" type="none"/>
          </a:ln>
        </p:spPr>
      </p:pic>
      <p:pic>
        <p:nvPicPr>
          <p:cNvPr id="103" name="Google Shape;103;p20"/>
          <p:cNvPicPr preferRelativeResize="0"/>
          <p:nvPr/>
        </p:nvPicPr>
        <p:blipFill>
          <a:blip r:embed="rId4">
            <a:alphaModFix/>
          </a:blip>
          <a:stretch>
            <a:fillRect/>
          </a:stretch>
        </p:blipFill>
        <p:spPr>
          <a:xfrm>
            <a:off x="5178350" y="1170275"/>
            <a:ext cx="2055001" cy="2423825"/>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21"/>
          <p:cNvSpPr txBox="1"/>
          <p:nvPr>
            <p:ph idx="1" type="body"/>
          </p:nvPr>
        </p:nvSpPr>
        <p:spPr>
          <a:xfrm>
            <a:off x="1437925" y="597400"/>
            <a:ext cx="6187800" cy="8343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b="1" lang="en" sz="2800">
                <a:solidFill>
                  <a:srgbClr val="434343"/>
                </a:solidFill>
              </a:rPr>
              <a:t>What is CONTENTdm? </a:t>
            </a:r>
            <a:endParaRPr b="1" sz="2800">
              <a:solidFill>
                <a:srgbClr val="434343"/>
              </a:solidFill>
            </a:endParaRPr>
          </a:p>
        </p:txBody>
      </p:sp>
      <p:sp>
        <p:nvSpPr>
          <p:cNvPr id="109" name="Google Shape;109;p21"/>
          <p:cNvSpPr txBox="1"/>
          <p:nvPr/>
        </p:nvSpPr>
        <p:spPr>
          <a:xfrm>
            <a:off x="232000" y="1279250"/>
            <a:ext cx="5362200" cy="2770500"/>
          </a:xfrm>
          <a:prstGeom prst="rect">
            <a:avLst/>
          </a:prstGeom>
          <a:noFill/>
          <a:ln>
            <a:noFill/>
          </a:ln>
        </p:spPr>
        <p:txBody>
          <a:bodyPr anchorCtr="0" anchor="t" bIns="91425" lIns="91425" spcFirstLastPara="1" rIns="91425" wrap="square" tIns="91425">
            <a:spAutoFit/>
          </a:bodyPr>
          <a:lstStyle/>
          <a:p>
            <a:pPr indent="-361950" lvl="0" marL="457200" rtl="0" algn="l">
              <a:spcBef>
                <a:spcPts val="0"/>
              </a:spcBef>
              <a:spcAft>
                <a:spcPts val="0"/>
              </a:spcAft>
              <a:buSzPts val="2100"/>
              <a:buChar char="●"/>
            </a:pPr>
            <a:r>
              <a:rPr lang="en" sz="2100"/>
              <a:t>CONTENTdm is OCLC’s digital </a:t>
            </a:r>
            <a:r>
              <a:rPr lang="en" sz="2100"/>
              <a:t>content</a:t>
            </a:r>
            <a:r>
              <a:rPr lang="en" sz="2100"/>
              <a:t> management service</a:t>
            </a:r>
            <a:endParaRPr sz="2100"/>
          </a:p>
          <a:p>
            <a:pPr indent="-361950" lvl="0" marL="457200" rtl="0" algn="l">
              <a:spcBef>
                <a:spcPts val="0"/>
              </a:spcBef>
              <a:spcAft>
                <a:spcPts val="0"/>
              </a:spcAft>
              <a:buSzPts val="2100"/>
              <a:buChar char="●"/>
            </a:pPr>
            <a:r>
              <a:rPr lang="en" sz="2100"/>
              <a:t>Libraries, archives, and museums use CONTENTdm to build and showcase their digital collections</a:t>
            </a:r>
            <a:endParaRPr sz="2100"/>
          </a:p>
          <a:p>
            <a:pPr indent="-361950" lvl="0" marL="457200" rtl="0" algn="l">
              <a:spcBef>
                <a:spcPts val="0"/>
              </a:spcBef>
              <a:spcAft>
                <a:spcPts val="0"/>
              </a:spcAft>
              <a:buSzPts val="2100"/>
              <a:buChar char="●"/>
            </a:pPr>
            <a:r>
              <a:rPr lang="en" sz="2100"/>
              <a:t>They also use CONTENTdm to securely manage their digital materials in a cloud based system</a:t>
            </a:r>
            <a:endParaRPr sz="2100"/>
          </a:p>
        </p:txBody>
      </p:sp>
      <p:sp>
        <p:nvSpPr>
          <p:cNvPr id="110" name="Google Shape;110;p21"/>
          <p:cNvSpPr txBox="1"/>
          <p:nvPr/>
        </p:nvSpPr>
        <p:spPr>
          <a:xfrm>
            <a:off x="3923375" y="4774200"/>
            <a:ext cx="5192400" cy="36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200" u="sng">
                <a:solidFill>
                  <a:schemeClr val="hlink"/>
                </a:solidFill>
                <a:hlinkClick r:id="rId3"/>
              </a:rPr>
              <a:t>https://hrc.contentdm.oclc.org/digital/collection/p15878coll15</a:t>
            </a:r>
            <a:endParaRPr/>
          </a:p>
        </p:txBody>
      </p:sp>
      <p:pic>
        <p:nvPicPr>
          <p:cNvPr id="111" name="Google Shape;111;p21"/>
          <p:cNvPicPr preferRelativeResize="0"/>
          <p:nvPr/>
        </p:nvPicPr>
        <p:blipFill>
          <a:blip r:embed="rId4">
            <a:alphaModFix/>
          </a:blip>
          <a:stretch>
            <a:fillRect/>
          </a:stretch>
        </p:blipFill>
        <p:spPr>
          <a:xfrm>
            <a:off x="5549050" y="1588513"/>
            <a:ext cx="3244999" cy="1966481"/>
          </a:xfrm>
          <a:prstGeom prst="rect">
            <a:avLst/>
          </a:prstGeom>
          <a:noFill/>
          <a:ln>
            <a:noFill/>
          </a:ln>
        </p:spPr>
      </p:pic>
      <p:pic>
        <p:nvPicPr>
          <p:cNvPr id="112" name="Google Shape;112;p21"/>
          <p:cNvPicPr preferRelativeResize="0"/>
          <p:nvPr/>
        </p:nvPicPr>
        <p:blipFill>
          <a:blip r:embed="rId5">
            <a:alphaModFix/>
          </a:blip>
          <a:stretch>
            <a:fillRect/>
          </a:stretch>
        </p:blipFill>
        <p:spPr>
          <a:xfrm>
            <a:off x="6959600" y="2927075"/>
            <a:ext cx="1968500" cy="18933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22"/>
          <p:cNvSpPr txBox="1"/>
          <p:nvPr>
            <p:ph idx="1" type="body"/>
          </p:nvPr>
        </p:nvSpPr>
        <p:spPr>
          <a:xfrm>
            <a:off x="1444625" y="271100"/>
            <a:ext cx="6187800" cy="7692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b="1" lang="en" sz="2800">
                <a:solidFill>
                  <a:srgbClr val="434343"/>
                </a:solidFill>
              </a:rPr>
              <a:t>What is </a:t>
            </a:r>
            <a:r>
              <a:rPr b="1" lang="en" sz="2800">
                <a:solidFill>
                  <a:srgbClr val="434343"/>
                </a:solidFill>
              </a:rPr>
              <a:t>Wikibase?</a:t>
            </a:r>
            <a:endParaRPr b="1" sz="2800">
              <a:solidFill>
                <a:srgbClr val="434343"/>
              </a:solidFill>
            </a:endParaRPr>
          </a:p>
        </p:txBody>
      </p:sp>
      <p:sp>
        <p:nvSpPr>
          <p:cNvPr id="118" name="Google Shape;118;p22"/>
          <p:cNvSpPr txBox="1"/>
          <p:nvPr/>
        </p:nvSpPr>
        <p:spPr>
          <a:xfrm>
            <a:off x="719725" y="1040300"/>
            <a:ext cx="7433100" cy="3725700"/>
          </a:xfrm>
          <a:prstGeom prst="rect">
            <a:avLst/>
          </a:prstGeom>
          <a:noFill/>
          <a:ln>
            <a:noFill/>
          </a:ln>
        </p:spPr>
        <p:txBody>
          <a:bodyPr anchorCtr="0" anchor="t" bIns="91425" lIns="91425" spcFirstLastPara="1" rIns="91425" wrap="square" tIns="91425">
            <a:noAutofit/>
          </a:bodyPr>
          <a:lstStyle/>
          <a:p>
            <a:pPr indent="-368300" lvl="0" marL="457200" rtl="0" algn="l">
              <a:lnSpc>
                <a:spcPct val="115000"/>
              </a:lnSpc>
              <a:spcBef>
                <a:spcPts val="0"/>
              </a:spcBef>
              <a:spcAft>
                <a:spcPts val="0"/>
              </a:spcAft>
              <a:buClr>
                <a:srgbClr val="434343"/>
              </a:buClr>
              <a:buSzPts val="2200"/>
              <a:buFont typeface="Arial"/>
              <a:buChar char="●"/>
            </a:pPr>
            <a:r>
              <a:rPr lang="en" sz="2200">
                <a:solidFill>
                  <a:srgbClr val="434343"/>
                </a:solidFill>
              </a:rPr>
              <a:t>Wikibase is the technical platform that supports WikiData: a multilingual graph of structured data that provides accurate and consistent data across Wikipedia articles</a:t>
            </a:r>
            <a:endParaRPr sz="2200">
              <a:solidFill>
                <a:srgbClr val="434343"/>
              </a:solidFill>
            </a:endParaRPr>
          </a:p>
          <a:p>
            <a:pPr indent="-368300" lvl="0" marL="457200" rtl="0" algn="l">
              <a:lnSpc>
                <a:spcPct val="115000"/>
              </a:lnSpc>
              <a:spcBef>
                <a:spcPts val="0"/>
              </a:spcBef>
              <a:spcAft>
                <a:spcPts val="0"/>
              </a:spcAft>
              <a:buClr>
                <a:srgbClr val="434343"/>
              </a:buClr>
              <a:buSzPts val="2200"/>
              <a:buFont typeface="Arial"/>
              <a:buChar char="●"/>
            </a:pPr>
            <a:r>
              <a:rPr lang="en" sz="2200">
                <a:solidFill>
                  <a:srgbClr val="434343"/>
                </a:solidFill>
              </a:rPr>
              <a:t>The platform supports:</a:t>
            </a:r>
            <a:endParaRPr sz="2200">
              <a:solidFill>
                <a:srgbClr val="434343"/>
              </a:solidFill>
            </a:endParaRPr>
          </a:p>
          <a:p>
            <a:pPr indent="-368300" lvl="1" marL="914400" rtl="0" algn="l">
              <a:lnSpc>
                <a:spcPct val="115000"/>
              </a:lnSpc>
              <a:spcBef>
                <a:spcPts val="0"/>
              </a:spcBef>
              <a:spcAft>
                <a:spcPts val="0"/>
              </a:spcAft>
              <a:buClr>
                <a:srgbClr val="434343"/>
              </a:buClr>
              <a:buSzPts val="2200"/>
              <a:buFont typeface="Arial"/>
              <a:buChar char="○"/>
            </a:pPr>
            <a:r>
              <a:rPr lang="en" sz="2200">
                <a:solidFill>
                  <a:srgbClr val="434343"/>
                </a:solidFill>
              </a:rPr>
              <a:t>creating and editing structured data </a:t>
            </a:r>
            <a:endParaRPr sz="2200">
              <a:solidFill>
                <a:srgbClr val="434343"/>
              </a:solidFill>
            </a:endParaRPr>
          </a:p>
          <a:p>
            <a:pPr indent="-368300" lvl="1" marL="914400" rtl="0" algn="l">
              <a:lnSpc>
                <a:spcPct val="115000"/>
              </a:lnSpc>
              <a:spcBef>
                <a:spcPts val="0"/>
              </a:spcBef>
              <a:spcAft>
                <a:spcPts val="0"/>
              </a:spcAft>
              <a:buClr>
                <a:srgbClr val="434343"/>
              </a:buClr>
              <a:buSzPts val="2200"/>
              <a:buFont typeface="Arial"/>
              <a:buChar char="○"/>
            </a:pPr>
            <a:r>
              <a:rPr lang="en" sz="2200">
                <a:solidFill>
                  <a:srgbClr val="434343"/>
                </a:solidFill>
              </a:rPr>
              <a:t>searching for entities</a:t>
            </a:r>
            <a:endParaRPr sz="2200">
              <a:solidFill>
                <a:srgbClr val="434343"/>
              </a:solidFill>
            </a:endParaRPr>
          </a:p>
          <a:p>
            <a:pPr indent="-368300" lvl="1" marL="914400" rtl="0" algn="l">
              <a:lnSpc>
                <a:spcPct val="115000"/>
              </a:lnSpc>
              <a:spcBef>
                <a:spcPts val="0"/>
              </a:spcBef>
              <a:spcAft>
                <a:spcPts val="0"/>
              </a:spcAft>
              <a:buClr>
                <a:srgbClr val="434343"/>
              </a:buClr>
              <a:buSzPts val="2200"/>
              <a:buFont typeface="Arial"/>
              <a:buChar char="○"/>
            </a:pPr>
            <a:r>
              <a:rPr lang="en" sz="2200">
                <a:solidFill>
                  <a:srgbClr val="434343"/>
                </a:solidFill>
              </a:rPr>
              <a:t>exploring entity data </a:t>
            </a:r>
            <a:endParaRPr sz="2200">
              <a:solidFill>
                <a:srgbClr val="434343"/>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22" name="Shape 122"/>
        <p:cNvGrpSpPr/>
        <p:nvPr/>
      </p:nvGrpSpPr>
      <p:grpSpPr>
        <a:xfrm>
          <a:off x="0" y="0"/>
          <a:ext cx="0" cy="0"/>
          <a:chOff x="0" y="0"/>
          <a:chExt cx="0" cy="0"/>
        </a:xfrm>
      </p:grpSpPr>
      <p:pic>
        <p:nvPicPr>
          <p:cNvPr id="123" name="Google Shape;123;p23"/>
          <p:cNvPicPr preferRelativeResize="0"/>
          <p:nvPr/>
        </p:nvPicPr>
        <p:blipFill rotWithShape="1">
          <a:blip r:embed="rId3">
            <a:alphaModFix/>
          </a:blip>
          <a:srcRect b="0" l="0" r="0" t="0"/>
          <a:stretch/>
        </p:blipFill>
        <p:spPr>
          <a:xfrm>
            <a:off x="1726224" y="762725"/>
            <a:ext cx="5157699" cy="4380775"/>
          </a:xfrm>
          <a:prstGeom prst="rect">
            <a:avLst/>
          </a:prstGeom>
          <a:noFill/>
          <a:ln>
            <a:noFill/>
          </a:ln>
        </p:spPr>
      </p:pic>
      <p:sp>
        <p:nvSpPr>
          <p:cNvPr id="124" name="Google Shape;124;p23"/>
          <p:cNvSpPr txBox="1"/>
          <p:nvPr>
            <p:ph idx="4294967295" type="body"/>
          </p:nvPr>
        </p:nvSpPr>
        <p:spPr>
          <a:xfrm>
            <a:off x="1311850" y="82400"/>
            <a:ext cx="6187800" cy="7692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b="1" lang="en" sz="2800">
                <a:solidFill>
                  <a:srgbClr val="434343"/>
                </a:solidFill>
              </a:rPr>
              <a:t>What is Wikibase?</a:t>
            </a:r>
            <a:endParaRPr b="1" sz="2800">
              <a:solidFill>
                <a:srgbClr val="434343"/>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sp>
        <p:nvSpPr>
          <p:cNvPr id="129" name="Google Shape;129;p24"/>
          <p:cNvSpPr txBox="1"/>
          <p:nvPr/>
        </p:nvSpPr>
        <p:spPr>
          <a:xfrm>
            <a:off x="265550" y="1431700"/>
            <a:ext cx="8742600" cy="3428700"/>
          </a:xfrm>
          <a:prstGeom prst="rect">
            <a:avLst/>
          </a:prstGeom>
          <a:noFill/>
          <a:ln>
            <a:noFill/>
          </a:ln>
        </p:spPr>
        <p:txBody>
          <a:bodyPr anchorCtr="0" anchor="t" bIns="91425" lIns="91425" spcFirstLastPara="1" rIns="91425" wrap="square" tIns="91425">
            <a:noAutofit/>
          </a:bodyPr>
          <a:lstStyle/>
          <a:p>
            <a:pPr indent="-361950" lvl="0" marL="457200" rtl="0" algn="l">
              <a:lnSpc>
                <a:spcPct val="115000"/>
              </a:lnSpc>
              <a:spcBef>
                <a:spcPts val="0"/>
              </a:spcBef>
              <a:spcAft>
                <a:spcPts val="0"/>
              </a:spcAft>
              <a:buClr>
                <a:srgbClr val="434343"/>
              </a:buClr>
              <a:buSzPts val="2100"/>
              <a:buChar char="●"/>
            </a:pPr>
            <a:r>
              <a:rPr b="1" lang="en" sz="2100">
                <a:solidFill>
                  <a:srgbClr val="434343"/>
                </a:solidFill>
              </a:rPr>
              <a:t>Evaluate</a:t>
            </a:r>
            <a:r>
              <a:rPr lang="en" sz="2100">
                <a:solidFill>
                  <a:srgbClr val="434343"/>
                </a:solidFill>
              </a:rPr>
              <a:t> the diversity of CONTENTdm descriptive data practices</a:t>
            </a:r>
            <a:endParaRPr sz="2100">
              <a:solidFill>
                <a:srgbClr val="434343"/>
              </a:solidFill>
            </a:endParaRPr>
          </a:p>
          <a:p>
            <a:pPr indent="-361950" lvl="0" marL="457200" rtl="0" algn="l">
              <a:lnSpc>
                <a:spcPct val="115000"/>
              </a:lnSpc>
              <a:spcBef>
                <a:spcPts val="0"/>
              </a:spcBef>
              <a:spcAft>
                <a:spcPts val="0"/>
              </a:spcAft>
              <a:buClr>
                <a:srgbClr val="434343"/>
              </a:buClr>
              <a:buSzPts val="2100"/>
              <a:buChar char="●"/>
            </a:pPr>
            <a:r>
              <a:rPr b="1" lang="en" sz="2100">
                <a:solidFill>
                  <a:srgbClr val="434343"/>
                </a:solidFill>
              </a:rPr>
              <a:t>Develop</a:t>
            </a:r>
            <a:r>
              <a:rPr lang="en" sz="2100">
                <a:solidFill>
                  <a:srgbClr val="434343"/>
                </a:solidFill>
              </a:rPr>
              <a:t> a shared and extensible data model</a:t>
            </a:r>
            <a:endParaRPr sz="2100">
              <a:solidFill>
                <a:srgbClr val="434343"/>
              </a:solidFill>
            </a:endParaRPr>
          </a:p>
          <a:p>
            <a:pPr indent="-361950" lvl="0" marL="457200" rtl="0" algn="l">
              <a:lnSpc>
                <a:spcPct val="115000"/>
              </a:lnSpc>
              <a:spcBef>
                <a:spcPts val="0"/>
              </a:spcBef>
              <a:spcAft>
                <a:spcPts val="0"/>
              </a:spcAft>
              <a:buClr>
                <a:srgbClr val="434343"/>
              </a:buClr>
              <a:buSzPts val="2100"/>
              <a:buChar char="●"/>
            </a:pPr>
            <a:r>
              <a:rPr b="1" lang="en" sz="2100">
                <a:solidFill>
                  <a:srgbClr val="434343"/>
                </a:solidFill>
              </a:rPr>
              <a:t>Test</a:t>
            </a:r>
            <a:r>
              <a:rPr lang="en" sz="2100">
                <a:solidFill>
                  <a:srgbClr val="434343"/>
                </a:solidFill>
              </a:rPr>
              <a:t> the balance between human attention and automation to reconcile metadata headings to linked data entities</a:t>
            </a:r>
            <a:endParaRPr sz="2100">
              <a:solidFill>
                <a:srgbClr val="434343"/>
              </a:solidFill>
            </a:endParaRPr>
          </a:p>
          <a:p>
            <a:pPr indent="-361950" lvl="0" marL="457200" rtl="0" algn="l">
              <a:lnSpc>
                <a:spcPct val="115000"/>
              </a:lnSpc>
              <a:spcBef>
                <a:spcPts val="0"/>
              </a:spcBef>
              <a:spcAft>
                <a:spcPts val="0"/>
              </a:spcAft>
              <a:buClr>
                <a:srgbClr val="434343"/>
              </a:buClr>
              <a:buSzPts val="2100"/>
              <a:buChar char="●"/>
            </a:pPr>
            <a:r>
              <a:rPr b="1" lang="en" sz="2100">
                <a:solidFill>
                  <a:srgbClr val="434343"/>
                </a:solidFill>
              </a:rPr>
              <a:t>Prototype</a:t>
            </a:r>
            <a:r>
              <a:rPr lang="en" sz="2100">
                <a:solidFill>
                  <a:srgbClr val="434343"/>
                </a:solidFill>
              </a:rPr>
              <a:t> ways to help subject matter experts contribute to descriptions</a:t>
            </a:r>
            <a:endParaRPr sz="2100">
              <a:solidFill>
                <a:srgbClr val="434343"/>
              </a:solidFill>
            </a:endParaRPr>
          </a:p>
          <a:p>
            <a:pPr indent="-361950" lvl="0" marL="457200" rtl="0" algn="l">
              <a:lnSpc>
                <a:spcPct val="115000"/>
              </a:lnSpc>
              <a:spcBef>
                <a:spcPts val="0"/>
              </a:spcBef>
              <a:spcAft>
                <a:spcPts val="0"/>
              </a:spcAft>
              <a:buClr>
                <a:srgbClr val="434343"/>
              </a:buClr>
              <a:buSzPts val="2100"/>
              <a:buChar char="●"/>
            </a:pPr>
            <a:r>
              <a:rPr b="1" lang="en" sz="2100">
                <a:solidFill>
                  <a:srgbClr val="434343"/>
                </a:solidFill>
              </a:rPr>
              <a:t>Experiment</a:t>
            </a:r>
            <a:r>
              <a:rPr lang="en" sz="2100">
                <a:solidFill>
                  <a:srgbClr val="434343"/>
                </a:solidFill>
              </a:rPr>
              <a:t> with discovery tools to make hidden connections visible</a:t>
            </a:r>
            <a:endParaRPr sz="2100">
              <a:solidFill>
                <a:srgbClr val="434343"/>
              </a:solidFill>
            </a:endParaRPr>
          </a:p>
          <a:p>
            <a:pPr indent="-361950" lvl="0" marL="457200" rtl="0" algn="l">
              <a:lnSpc>
                <a:spcPct val="115000"/>
              </a:lnSpc>
              <a:spcBef>
                <a:spcPts val="0"/>
              </a:spcBef>
              <a:spcAft>
                <a:spcPts val="0"/>
              </a:spcAft>
              <a:buClr>
                <a:srgbClr val="434343"/>
              </a:buClr>
              <a:buSzPts val="2100"/>
              <a:buChar char="●"/>
            </a:pPr>
            <a:r>
              <a:rPr b="1" lang="en" sz="2100">
                <a:solidFill>
                  <a:srgbClr val="434343"/>
                </a:solidFill>
              </a:rPr>
              <a:t>Learn</a:t>
            </a:r>
            <a:r>
              <a:rPr lang="en" sz="2100">
                <a:solidFill>
                  <a:srgbClr val="434343"/>
                </a:solidFill>
              </a:rPr>
              <a:t> about the institutional and individual interests in the paradigm shift of moving to linked data</a:t>
            </a:r>
            <a:endParaRPr sz="2100">
              <a:solidFill>
                <a:srgbClr val="434343"/>
              </a:solidFill>
            </a:endParaRPr>
          </a:p>
        </p:txBody>
      </p:sp>
      <p:sp>
        <p:nvSpPr>
          <p:cNvPr id="130" name="Google Shape;130;p24"/>
          <p:cNvSpPr txBox="1"/>
          <p:nvPr>
            <p:ph idx="1" type="body"/>
          </p:nvPr>
        </p:nvSpPr>
        <p:spPr>
          <a:xfrm>
            <a:off x="1437925" y="597400"/>
            <a:ext cx="6187800" cy="8343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b="1" lang="en" sz="2800">
                <a:solidFill>
                  <a:srgbClr val="434343"/>
                </a:solidFill>
              </a:rPr>
              <a:t>Project Goals</a:t>
            </a:r>
            <a:endParaRPr b="1" sz="2800">
              <a:solidFill>
                <a:srgbClr val="434343"/>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