
<file path=[Content_Types].xml><?xml version="1.0" encoding="utf-8"?>
<Types xmlns="http://schemas.openxmlformats.org/package/2006/content-types">
  <Default Extension="fntdata" ContentType="application/x-fontdata"/>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autoCompressPictures="0">
  <p:sldMasterIdLst>
    <p:sldMasterId id="2147483659" r:id="rId1"/>
  </p:sldMasterIdLst>
  <p:notesMasterIdLst>
    <p:notesMasterId r:id="rId31"/>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 id="281" r:id="rId27"/>
    <p:sldId id="282" r:id="rId28"/>
    <p:sldId id="283" r:id="rId29"/>
    <p:sldId id="284" r:id="rId30"/>
  </p:sldIdLst>
  <p:sldSz cx="9144000" cy="5143500" type="screen16x9"/>
  <p:notesSz cx="6858000" cy="9144000"/>
  <p:embeddedFontLst>
    <p:embeddedFont>
      <p:font typeface="Merriweather" panose="020B0604020202020204" charset="0"/>
      <p:regular r:id="rId32"/>
      <p:bold r:id="rId33"/>
      <p:italic r:id="rId34"/>
      <p:boldItalic r:id="rId35"/>
    </p:embeddedFont>
    <p:embeddedFont>
      <p:font typeface="Roboto" panose="020B0604020202020204" charset="0"/>
      <p:regular r:id="rId36"/>
      <p:bold r:id="rId37"/>
      <p:italic r:id="rId38"/>
      <p:boldItalic r:id="rId39"/>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2343"/>
    <p:restoredTop sz="57280"/>
  </p:normalViewPr>
  <p:slideViewPr>
    <p:cSldViewPr snapToGrid="0">
      <p:cViewPr varScale="1">
        <p:scale>
          <a:sx n="65" d="100"/>
          <a:sy n="65" d="100"/>
        </p:scale>
        <p:origin x="2107" y="43"/>
      </p:cViewPr>
      <p:guideLst>
        <p:guide orient="horz" pos="162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font" Target="fonts/font8.fntdata"/><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font" Target="fonts/font3.fntdata"/><Relationship Id="rId42"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font" Target="fonts/font2.fntdata"/><Relationship Id="rId38" Type="http://schemas.openxmlformats.org/officeDocument/2006/relationships/font" Target="fonts/font7.fntdata"/><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font" Target="fonts/font1.fntdata"/><Relationship Id="rId37" Type="http://schemas.openxmlformats.org/officeDocument/2006/relationships/font" Target="fonts/font6.fntdata"/><Relationship Id="rId40"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font" Target="fonts/font5.fntdata"/><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font" Target="fonts/font4.fntdata"/><Relationship Id="rId43"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381300" y="685800"/>
            <a:ext cx="609607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0"/>
        <p:cNvGrpSpPr/>
        <p:nvPr/>
      </p:nvGrpSpPr>
      <p:grpSpPr>
        <a:xfrm>
          <a:off x="0" y="0"/>
          <a:ext cx="0" cy="0"/>
          <a:chOff x="0" y="0"/>
          <a:chExt cx="0" cy="0"/>
        </a:xfrm>
      </p:grpSpPr>
      <p:sp>
        <p:nvSpPr>
          <p:cNvPr id="61" name="Google Shape;61;p:notes"/>
          <p:cNvSpPr>
            <a:spLocks noGrp="1" noRot="1" noChangeAspect="1"/>
          </p:cNvSpPr>
          <p:nvPr>
            <p:ph type="sldImg" idx="2"/>
          </p:nvPr>
        </p:nvSpPr>
        <p:spPr>
          <a:xfrm>
            <a:off x="381300" y="685800"/>
            <a:ext cx="6096075"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2" name="Google Shape;62;p: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ELVIA -- </a:t>
            </a:r>
            <a:r>
              <a:rPr lang="en">
                <a:solidFill>
                  <a:schemeClr val="dk1"/>
                </a:solidFill>
                <a:highlight>
                  <a:srgbClr val="FFFFFF"/>
                </a:highlight>
              </a:rPr>
              <a:t>Welcome everyone, we are so excited to be here with you to discuss a multi-year project to revise the UC Guidelines for Efficient Archival Processing. We will specifically spend some time today discussing new recommendations for holistic approaches to born-digital appraisal and accessioning. </a:t>
            </a:r>
            <a:endParaRPr>
              <a:solidFill>
                <a:schemeClr val="dk1"/>
              </a:solidFill>
              <a:highlight>
                <a:srgbClr val="FFFFFF"/>
              </a:highlight>
            </a:endParaRPr>
          </a:p>
          <a:p>
            <a:pPr marL="0" lvl="0" indent="0" algn="l" rtl="0">
              <a:spcBef>
                <a:spcPts val="0"/>
              </a:spcBef>
              <a:spcAft>
                <a:spcPts val="0"/>
              </a:spcAft>
              <a:buNone/>
            </a:pPr>
            <a:endParaRPr>
              <a:solidFill>
                <a:schemeClr val="dk1"/>
              </a:solidFill>
              <a:highlight>
                <a:srgbClr val="FFFFFF"/>
              </a:highlight>
            </a:endParaRPr>
          </a:p>
          <a:p>
            <a:pPr marL="0" lvl="0" indent="0" algn="l" rtl="0">
              <a:spcBef>
                <a:spcPts val="0"/>
              </a:spcBef>
              <a:spcAft>
                <a:spcPts val="0"/>
              </a:spcAft>
              <a:buNone/>
            </a:pPr>
            <a:r>
              <a:rPr lang="en">
                <a:solidFill>
                  <a:schemeClr val="dk1"/>
                </a:solidFill>
                <a:highlight>
                  <a:srgbClr val="FFFFFF"/>
                </a:highlight>
              </a:rPr>
              <a:t>Thanks to Chela for that lovely introduction and to Merrilee, Mercy, and others at OCLC for their help setting up this webinar. </a:t>
            </a:r>
            <a:endParaRPr>
              <a:solidFill>
                <a:schemeClr val="dk1"/>
              </a:solidFill>
              <a:highlight>
                <a:srgbClr val="FFFFFF"/>
              </a:highlight>
            </a:endParaRPr>
          </a:p>
          <a:p>
            <a:pPr marL="0" lvl="0" indent="0" algn="l" rtl="0">
              <a:spcBef>
                <a:spcPts val="0"/>
              </a:spcBef>
              <a:spcAft>
                <a:spcPts val="0"/>
              </a:spcAft>
              <a:buNone/>
            </a:pPr>
            <a:endParaRPr>
              <a:solidFill>
                <a:schemeClr val="dk1"/>
              </a:solidFill>
              <a:highlight>
                <a:srgbClr val="FFFFFF"/>
              </a:highlight>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7"/>
        <p:cNvGrpSpPr/>
        <p:nvPr/>
      </p:nvGrpSpPr>
      <p:grpSpPr>
        <a:xfrm>
          <a:off x="0" y="0"/>
          <a:ext cx="0" cy="0"/>
          <a:chOff x="0" y="0"/>
          <a:chExt cx="0" cy="0"/>
        </a:xfrm>
      </p:grpSpPr>
      <p:sp>
        <p:nvSpPr>
          <p:cNvPr id="68" name="Google Shape;68;gb9f00c5250_0_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9" name="Google Shape;69;gb9f00c5250_0_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dirty="0"/>
              <a:t>ELVIA -- </a:t>
            </a:r>
            <a:r>
              <a:rPr lang="en" dirty="0">
                <a:solidFill>
                  <a:schemeClr val="dk1"/>
                </a:solidFill>
                <a:highlight>
                  <a:srgbClr val="FFFFFF"/>
                </a:highlight>
              </a:rPr>
              <a:t>Before we dive in, we’ll introduce ourselves.</a:t>
            </a:r>
            <a:endParaRPr dirty="0">
              <a:solidFill>
                <a:schemeClr val="dk1"/>
              </a:solidFill>
              <a:highlight>
                <a:srgbClr val="FFFFFF"/>
              </a:highlight>
            </a:endParaRPr>
          </a:p>
          <a:p>
            <a:pPr marL="0" lvl="0" indent="0" algn="l" rtl="0">
              <a:lnSpc>
                <a:spcPct val="115000"/>
              </a:lnSpc>
              <a:spcBef>
                <a:spcPts val="0"/>
              </a:spcBef>
              <a:spcAft>
                <a:spcPts val="0"/>
              </a:spcAft>
              <a:buClr>
                <a:schemeClr val="dk1"/>
              </a:buClr>
              <a:buSzPts val="1100"/>
              <a:buFont typeface="Arial"/>
              <a:buNone/>
            </a:pPr>
            <a:endParaRPr dirty="0">
              <a:solidFill>
                <a:schemeClr val="dk1"/>
              </a:solidFill>
              <a:highlight>
                <a:srgbClr val="FFFFFF"/>
              </a:highlight>
            </a:endParaRPr>
          </a:p>
          <a:p>
            <a:pPr marL="457200" lvl="0" indent="-298450" algn="l" rtl="0">
              <a:lnSpc>
                <a:spcPct val="115000"/>
              </a:lnSpc>
              <a:spcBef>
                <a:spcPts val="0"/>
              </a:spcBef>
              <a:spcAft>
                <a:spcPts val="0"/>
              </a:spcAft>
              <a:buClr>
                <a:schemeClr val="dk1"/>
              </a:buClr>
              <a:buSzPts val="1100"/>
              <a:buChar char="●"/>
            </a:pPr>
            <a:r>
              <a:rPr lang="en" dirty="0">
                <a:solidFill>
                  <a:schemeClr val="dk1"/>
                </a:solidFill>
                <a:highlight>
                  <a:srgbClr val="FFFFFF"/>
                </a:highlight>
              </a:rPr>
              <a:t>I am Elvia Arroyo-Ramirez and I am Assistant University Archivist at UC Irvine.</a:t>
            </a:r>
            <a:endParaRPr dirty="0">
              <a:solidFill>
                <a:schemeClr val="dk1"/>
              </a:solidFill>
              <a:highlight>
                <a:srgbClr val="FFFFFF"/>
              </a:highlight>
            </a:endParaRPr>
          </a:p>
          <a:p>
            <a:pPr marL="457200" lvl="0" indent="-298450" algn="l" rtl="0">
              <a:lnSpc>
                <a:spcPct val="115000"/>
              </a:lnSpc>
              <a:spcBef>
                <a:spcPts val="0"/>
              </a:spcBef>
              <a:spcAft>
                <a:spcPts val="0"/>
              </a:spcAft>
              <a:buClr>
                <a:schemeClr val="dk1"/>
              </a:buClr>
              <a:buSzPts val="1100"/>
              <a:buChar char="●"/>
            </a:pPr>
            <a:r>
              <a:rPr lang="en" dirty="0">
                <a:solidFill>
                  <a:schemeClr val="dk1"/>
                </a:solidFill>
                <a:highlight>
                  <a:srgbClr val="FFFFFF"/>
                </a:highlight>
              </a:rPr>
              <a:t>I am Kate </a:t>
            </a:r>
            <a:r>
              <a:rPr lang="en" dirty="0" err="1">
                <a:solidFill>
                  <a:schemeClr val="dk1"/>
                </a:solidFill>
                <a:highlight>
                  <a:srgbClr val="FFFFFF"/>
                </a:highlight>
              </a:rPr>
              <a:t>Dundon</a:t>
            </a:r>
            <a:r>
              <a:rPr lang="en" dirty="0">
                <a:solidFill>
                  <a:schemeClr val="dk1"/>
                </a:solidFill>
                <a:highlight>
                  <a:srgbClr val="FFFFFF"/>
                </a:highlight>
              </a:rPr>
              <a:t> and I am the Supervisory Archivist at UC Santa Cruz.</a:t>
            </a:r>
            <a:endParaRPr dirty="0">
              <a:solidFill>
                <a:schemeClr val="dk1"/>
              </a:solidFill>
              <a:highlight>
                <a:srgbClr val="FFFFFF"/>
              </a:highlight>
            </a:endParaRPr>
          </a:p>
          <a:p>
            <a:pPr marL="457200" lvl="0" indent="-298450" algn="l" rtl="0">
              <a:lnSpc>
                <a:spcPct val="115000"/>
              </a:lnSpc>
              <a:spcBef>
                <a:spcPts val="0"/>
              </a:spcBef>
              <a:spcAft>
                <a:spcPts val="0"/>
              </a:spcAft>
              <a:buClr>
                <a:schemeClr val="dk1"/>
              </a:buClr>
              <a:buSzPts val="1100"/>
              <a:buChar char="●"/>
            </a:pPr>
            <a:r>
              <a:rPr lang="en" dirty="0">
                <a:solidFill>
                  <a:schemeClr val="dk1"/>
                </a:solidFill>
                <a:highlight>
                  <a:srgbClr val="FFFFFF"/>
                </a:highlight>
              </a:rPr>
              <a:t>I am Shira </a:t>
            </a:r>
            <a:r>
              <a:rPr lang="en" dirty="0" err="1">
                <a:solidFill>
                  <a:schemeClr val="dk1"/>
                </a:solidFill>
                <a:highlight>
                  <a:srgbClr val="FFFFFF"/>
                </a:highlight>
              </a:rPr>
              <a:t>Peltzman</a:t>
            </a:r>
            <a:r>
              <a:rPr lang="en" dirty="0">
                <a:solidFill>
                  <a:schemeClr val="dk1"/>
                </a:solidFill>
                <a:highlight>
                  <a:srgbClr val="FFFFFF"/>
                </a:highlight>
              </a:rPr>
              <a:t> and I am the Digital Archivist at UCLA.</a:t>
            </a:r>
            <a:endParaRPr dirty="0">
              <a:solidFill>
                <a:schemeClr val="dk1"/>
              </a:solidFill>
              <a:highlight>
                <a:srgbClr val="FFFFFF"/>
              </a:highlight>
            </a:endParaRPr>
          </a:p>
          <a:p>
            <a:pPr marL="0" lvl="0" indent="0" algn="l" rtl="0">
              <a:lnSpc>
                <a:spcPct val="115000"/>
              </a:lnSpc>
              <a:spcBef>
                <a:spcPts val="0"/>
              </a:spcBef>
              <a:spcAft>
                <a:spcPts val="0"/>
              </a:spcAft>
              <a:buClr>
                <a:schemeClr val="dk1"/>
              </a:buClr>
              <a:buSzPts val="1100"/>
              <a:buFont typeface="Arial"/>
              <a:buNone/>
            </a:pPr>
            <a:endParaRPr dirty="0">
              <a:solidFill>
                <a:schemeClr val="dk1"/>
              </a:solidFill>
              <a:highlight>
                <a:srgbClr val="FFFFFF"/>
              </a:highlight>
            </a:endParaRPr>
          </a:p>
          <a:p>
            <a:pPr marL="0" lvl="0" indent="0" algn="l" rtl="0">
              <a:lnSpc>
                <a:spcPct val="115000"/>
              </a:lnSpc>
              <a:spcBef>
                <a:spcPts val="0"/>
              </a:spcBef>
              <a:spcAft>
                <a:spcPts val="0"/>
              </a:spcAft>
              <a:buClr>
                <a:schemeClr val="dk1"/>
              </a:buClr>
              <a:buSzPts val="1100"/>
              <a:buFont typeface="Arial"/>
              <a:buNone/>
            </a:pPr>
            <a:r>
              <a:rPr lang="en" dirty="0">
                <a:solidFill>
                  <a:schemeClr val="dk1"/>
                </a:solidFill>
                <a:highlight>
                  <a:srgbClr val="FFFFFF"/>
                </a:highlight>
              </a:rPr>
              <a:t>For those who are unfamiliar, the three of us work in Library Special Collections departments at different campuses in the University of California system which consists of 10 campuses across the state of California in the United States. Because we are part of the same system, this provides us with opportunities to work together on intra-institutional collaborative projects such as the one we will focus on today. </a:t>
            </a:r>
            <a:endParaRPr dirty="0">
              <a:solidFill>
                <a:schemeClr val="dk1"/>
              </a:solidFill>
              <a:highlight>
                <a:srgbClr val="FFFFFF"/>
              </a:highlight>
            </a:endParaRPr>
          </a:p>
          <a:p>
            <a:pPr marL="0" lvl="0" indent="0" algn="l" rtl="0">
              <a:lnSpc>
                <a:spcPct val="115000"/>
              </a:lnSpc>
              <a:spcBef>
                <a:spcPts val="0"/>
              </a:spcBef>
              <a:spcAft>
                <a:spcPts val="0"/>
              </a:spcAft>
              <a:buClr>
                <a:schemeClr val="dk1"/>
              </a:buClr>
              <a:buSzPts val="1100"/>
              <a:buFont typeface="Arial"/>
              <a:buNone/>
            </a:pPr>
            <a:endParaRPr dirty="0">
              <a:solidFill>
                <a:schemeClr val="dk1"/>
              </a:solidFill>
              <a:highlight>
                <a:srgbClr val="FFFFFF"/>
              </a:highlight>
            </a:endParaRPr>
          </a:p>
          <a:p>
            <a:pPr marL="0" lvl="0" indent="0" algn="l" rtl="0">
              <a:lnSpc>
                <a:spcPct val="115000"/>
              </a:lnSpc>
              <a:spcBef>
                <a:spcPts val="0"/>
              </a:spcBef>
              <a:spcAft>
                <a:spcPts val="0"/>
              </a:spcAft>
              <a:buClr>
                <a:schemeClr val="dk1"/>
              </a:buClr>
              <a:buSzPts val="1100"/>
              <a:buFont typeface="Arial"/>
              <a:buNone/>
            </a:pPr>
            <a:endParaRPr dirty="0">
              <a:solidFill>
                <a:schemeClr val="dk1"/>
              </a:solidFill>
              <a:highlight>
                <a:srgbClr val="FFFFFF"/>
              </a:highlight>
            </a:endParaRPr>
          </a:p>
          <a:p>
            <a:pPr marL="0" lvl="0" indent="0" algn="l" rtl="0">
              <a:lnSpc>
                <a:spcPct val="115000"/>
              </a:lnSpc>
              <a:spcBef>
                <a:spcPts val="0"/>
              </a:spcBef>
              <a:spcAft>
                <a:spcPts val="0"/>
              </a:spcAft>
              <a:buClr>
                <a:schemeClr val="dk1"/>
              </a:buClr>
              <a:buSzPts val="1100"/>
              <a:buFont typeface="Arial"/>
              <a:buNone/>
            </a:pPr>
            <a:endParaRPr dirty="0">
              <a:solidFill>
                <a:schemeClr val="dk1"/>
              </a:solidFill>
              <a:highlight>
                <a:srgbClr val="FFFFFF"/>
              </a:highlight>
            </a:endParaRPr>
          </a:p>
          <a:p>
            <a:pPr marL="0" lvl="0" indent="0" algn="l" rtl="0">
              <a:spcBef>
                <a:spcPts val="0"/>
              </a:spcBef>
              <a:spcAft>
                <a:spcPts val="0"/>
              </a:spcAft>
              <a:buNone/>
            </a:pPr>
            <a:endParaRPr dirty="0"/>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8"/>
        <p:cNvGrpSpPr/>
        <p:nvPr/>
      </p:nvGrpSpPr>
      <p:grpSpPr>
        <a:xfrm>
          <a:off x="0" y="0"/>
          <a:ext cx="0" cy="0"/>
          <a:chOff x="0" y="0"/>
          <a:chExt cx="0" cy="0"/>
        </a:xfrm>
      </p:grpSpPr>
      <p:sp>
        <p:nvSpPr>
          <p:cNvPr id="79" name="Google Shape;79;gb9f00c5250_0_16: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0" name="Google Shape;80;gb9f00c5250_0_1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ELVIA -- </a:t>
            </a:r>
            <a:r>
              <a:rPr lang="en">
                <a:solidFill>
                  <a:schemeClr val="dk1"/>
                </a:solidFill>
              </a:rPr>
              <a:t>This is what we have outlined for today’s discussion. </a:t>
            </a:r>
            <a:endParaRPr>
              <a:solidFill>
                <a:schemeClr val="dk1"/>
              </a:solidFill>
            </a:endParaRPr>
          </a:p>
          <a:p>
            <a:pPr marL="0" lvl="0" indent="0" algn="l" rtl="0">
              <a:lnSpc>
                <a:spcPct val="115000"/>
              </a:lnSpc>
              <a:spcBef>
                <a:spcPts val="0"/>
              </a:spcBef>
              <a:spcAft>
                <a:spcPts val="0"/>
              </a:spcAft>
              <a:buClr>
                <a:schemeClr val="dk1"/>
              </a:buClr>
              <a:buSzPts val="1100"/>
              <a:buFont typeface="Arial"/>
              <a:buNone/>
            </a:pPr>
            <a:endParaRPr>
              <a:solidFill>
                <a:schemeClr val="dk1"/>
              </a:solidFill>
            </a:endParaRPr>
          </a:p>
          <a:p>
            <a:pPr marL="457200" lvl="0" indent="-298450" algn="l" rtl="0">
              <a:lnSpc>
                <a:spcPct val="115000"/>
              </a:lnSpc>
              <a:spcBef>
                <a:spcPts val="0"/>
              </a:spcBef>
              <a:spcAft>
                <a:spcPts val="0"/>
              </a:spcAft>
              <a:buClr>
                <a:schemeClr val="dk1"/>
              </a:buClr>
              <a:buSzPts val="1100"/>
              <a:buChar char="●"/>
            </a:pPr>
            <a:r>
              <a:rPr lang="en">
                <a:solidFill>
                  <a:schemeClr val="dk1"/>
                </a:solidFill>
              </a:rPr>
              <a:t>First we will share a bit on the history and impact of the UC Guidelines for Efficient Archival Processing. </a:t>
            </a:r>
            <a:endParaRPr>
              <a:solidFill>
                <a:schemeClr val="dk1"/>
              </a:solidFill>
            </a:endParaRPr>
          </a:p>
          <a:p>
            <a:pPr marL="457200" lvl="0" indent="-298450" algn="l" rtl="0">
              <a:lnSpc>
                <a:spcPct val="115000"/>
              </a:lnSpc>
              <a:spcBef>
                <a:spcPts val="0"/>
              </a:spcBef>
              <a:spcAft>
                <a:spcPts val="0"/>
              </a:spcAft>
              <a:buClr>
                <a:schemeClr val="dk1"/>
              </a:buClr>
              <a:buSzPts val="1100"/>
              <a:buChar char="●"/>
            </a:pPr>
            <a:r>
              <a:rPr lang="en">
                <a:solidFill>
                  <a:schemeClr val="dk1"/>
                </a:solidFill>
              </a:rPr>
              <a:t>Then we will dive into the revision work and its process, specifically highlighting new recommendations for born-digital care, as well as provide context for these recommendations. </a:t>
            </a:r>
            <a:endParaRPr>
              <a:solidFill>
                <a:schemeClr val="dk1"/>
              </a:solidFill>
            </a:endParaRPr>
          </a:p>
          <a:p>
            <a:pPr marL="457200" lvl="0" indent="-298450" algn="l" rtl="0">
              <a:lnSpc>
                <a:spcPct val="115000"/>
              </a:lnSpc>
              <a:spcBef>
                <a:spcPts val="0"/>
              </a:spcBef>
              <a:spcAft>
                <a:spcPts val="0"/>
              </a:spcAft>
              <a:buClr>
                <a:schemeClr val="dk1"/>
              </a:buClr>
              <a:buSzPts val="1100"/>
              <a:buChar char="●"/>
            </a:pPr>
            <a:r>
              <a:rPr lang="en">
                <a:solidFill>
                  <a:schemeClr val="dk1"/>
                </a:solidFill>
              </a:rPr>
              <a:t>Then we will share how the revision recommendations have influenced our workflows by sharing individual case studies at each of our campuses. </a:t>
            </a:r>
            <a:endParaRPr>
              <a:solidFill>
                <a:schemeClr val="dk1"/>
              </a:solidFill>
            </a:endParaRPr>
          </a:p>
          <a:p>
            <a:pPr marL="0" lvl="0" indent="0" algn="l" rtl="0">
              <a:lnSpc>
                <a:spcPct val="115000"/>
              </a:lnSpc>
              <a:spcBef>
                <a:spcPts val="0"/>
              </a:spcBef>
              <a:spcAft>
                <a:spcPts val="0"/>
              </a:spcAft>
              <a:buClr>
                <a:schemeClr val="dk1"/>
              </a:buClr>
              <a:buSzPts val="1100"/>
              <a:buFont typeface="Arial"/>
              <a:buNone/>
            </a:pPr>
            <a:endParaRPr>
              <a:solidFill>
                <a:schemeClr val="dk1"/>
              </a:solidFill>
            </a:endParaRPr>
          </a:p>
          <a:p>
            <a:pPr marL="0" lvl="0" indent="0" algn="l" rtl="0">
              <a:lnSpc>
                <a:spcPct val="115000"/>
              </a:lnSpc>
              <a:spcBef>
                <a:spcPts val="0"/>
              </a:spcBef>
              <a:spcAft>
                <a:spcPts val="0"/>
              </a:spcAft>
              <a:buClr>
                <a:schemeClr val="dk1"/>
              </a:buClr>
              <a:buSzPts val="1100"/>
              <a:buFont typeface="Arial"/>
              <a:buNone/>
            </a:pPr>
            <a:r>
              <a:rPr lang="en">
                <a:solidFill>
                  <a:schemeClr val="dk1"/>
                </a:solidFill>
                <a:highlight>
                  <a:srgbClr val="FFFFFF"/>
                </a:highlight>
              </a:rPr>
              <a:t>As previously mentioned, we will have a Q&amp;A at the end of the presentation so please write your questions on the chat or hold on to them until the end.</a:t>
            </a:r>
            <a:endParaRPr>
              <a:solidFill>
                <a:schemeClr val="dk1"/>
              </a:solidFill>
              <a:highlight>
                <a:srgbClr val="FFFFFF"/>
              </a:highlight>
            </a:endParaRPr>
          </a:p>
          <a:p>
            <a:pPr marL="0" lvl="0" indent="0" algn="l" rtl="0">
              <a:lnSpc>
                <a:spcPct val="115000"/>
              </a:lnSpc>
              <a:spcBef>
                <a:spcPts val="0"/>
              </a:spcBef>
              <a:spcAft>
                <a:spcPts val="0"/>
              </a:spcAft>
              <a:buClr>
                <a:schemeClr val="dk1"/>
              </a:buClr>
              <a:buSzPts val="1100"/>
              <a:buFont typeface="Arial"/>
              <a:buNone/>
            </a:pPr>
            <a:endParaRPr>
              <a:solidFill>
                <a:schemeClr val="dk1"/>
              </a:solidFill>
              <a:highlight>
                <a:srgbClr val="FFFFFF"/>
              </a:highlight>
            </a:endParaRPr>
          </a:p>
          <a:p>
            <a:pPr marL="0" lvl="0" indent="0" algn="l" rtl="0">
              <a:lnSpc>
                <a:spcPct val="115000"/>
              </a:lnSpc>
              <a:spcBef>
                <a:spcPts val="0"/>
              </a:spcBef>
              <a:spcAft>
                <a:spcPts val="0"/>
              </a:spcAft>
              <a:buClr>
                <a:srgbClr val="31394D"/>
              </a:buClr>
              <a:buSzPts val="1100"/>
              <a:buFont typeface="Arial"/>
              <a:buNone/>
            </a:pPr>
            <a:r>
              <a:rPr lang="en">
                <a:solidFill>
                  <a:srgbClr val="31394D"/>
                </a:solidFill>
                <a:highlight>
                  <a:schemeClr val="lt1"/>
                </a:highlight>
              </a:rPr>
              <a:t>I should mention that our presentation features selections of born-digital content from our repositories. We find that discussions of archival practice, particularly born-digital practice, often feel disassociated from these very collections in our care. We hope that featuring our collections today will surface a stronger connection between collection content and archival labor.</a:t>
            </a:r>
            <a:endParaRPr>
              <a:solidFill>
                <a:schemeClr val="dk1"/>
              </a:solidFill>
              <a:highlight>
                <a:srgbClr val="FFFFFF"/>
              </a:highlight>
            </a:endParaRPr>
          </a:p>
          <a:p>
            <a:pPr marL="0" lvl="0" indent="0" algn="l" rtl="0">
              <a:spcBef>
                <a:spcPts val="0"/>
              </a:spcBef>
              <a:spcAft>
                <a:spcPts val="0"/>
              </a:spcAft>
              <a:buNone/>
            </a:pP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7"/>
        <p:cNvGrpSpPr/>
        <p:nvPr/>
      </p:nvGrpSpPr>
      <p:grpSpPr>
        <a:xfrm>
          <a:off x="0" y="0"/>
          <a:ext cx="0" cy="0"/>
          <a:chOff x="0" y="0"/>
          <a:chExt cx="0" cy="0"/>
        </a:xfrm>
      </p:grpSpPr>
      <p:sp>
        <p:nvSpPr>
          <p:cNvPr id="88" name="Google Shape;88;g798316fa4b_2_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9" name="Google Shape;89;g798316fa4b_2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ELVIA -- </a:t>
            </a:r>
            <a:r>
              <a:rPr lang="en">
                <a:solidFill>
                  <a:schemeClr val="dk1"/>
                </a:solidFill>
              </a:rPr>
              <a:t>The UC Guidelines for Efficient Archival Processing were originally published in 2012 and they were developed in response to a survey of UC Library archival holdings that identified a 71,600 Linear Foot backlog and an estimated 5,800 collections with no public-facing record across the different campuses. The Guidelines were developed in response to this survey and at the height of Dennis Meiser and Mark Greene’s MPLP, or More Product Less Process, popularity, which advocated for efficient archival processing approaches like describing collections at the aggregate level. </a:t>
            </a:r>
            <a:endParaRPr>
              <a:solidFill>
                <a:schemeClr val="dk1"/>
              </a:solidFill>
            </a:endParaRPr>
          </a:p>
          <a:p>
            <a:pPr marL="0" lvl="0" indent="0" algn="l" rtl="0">
              <a:spcBef>
                <a:spcPts val="0"/>
              </a:spcBef>
              <a:spcAft>
                <a:spcPts val="0"/>
              </a:spcAft>
              <a:buNone/>
            </a:pPr>
            <a:endParaRPr>
              <a:solidFill>
                <a:schemeClr val="dk1"/>
              </a:solidFill>
            </a:endParaRPr>
          </a:p>
          <a:p>
            <a:pPr marL="0" lvl="0" indent="0" algn="l" rtl="0">
              <a:spcBef>
                <a:spcPts val="0"/>
              </a:spcBef>
              <a:spcAft>
                <a:spcPts val="0"/>
              </a:spcAft>
              <a:buNone/>
            </a:pPr>
            <a:r>
              <a:rPr lang="en">
                <a:solidFill>
                  <a:schemeClr val="dk1"/>
                </a:solidFill>
              </a:rPr>
              <a:t>Since the its publication, the Guidelines have been broadly acknowledged as a cornerstone for implementing efficient processing techniques through its recommendation to “expose all archival holdings,” </a:t>
            </a:r>
            <a:endParaRPr>
              <a:solidFill>
                <a:schemeClr val="dk1"/>
              </a:solidFill>
            </a:endParaRPr>
          </a:p>
          <a:p>
            <a:pPr marL="0" lvl="0" indent="0" algn="l" rtl="0">
              <a:spcBef>
                <a:spcPts val="0"/>
              </a:spcBef>
              <a:spcAft>
                <a:spcPts val="0"/>
              </a:spcAft>
              <a:buNone/>
            </a:pPr>
            <a:endParaRPr>
              <a:solidFill>
                <a:schemeClr val="dk1"/>
              </a:solidFill>
            </a:endParaRPr>
          </a:p>
          <a:p>
            <a:pPr marL="457200" lvl="0" indent="-298450" algn="l" rtl="0">
              <a:spcBef>
                <a:spcPts val="0"/>
              </a:spcBef>
              <a:spcAft>
                <a:spcPts val="0"/>
              </a:spcAft>
              <a:buClr>
                <a:schemeClr val="dk1"/>
              </a:buClr>
              <a:buSzPts val="1100"/>
              <a:buChar char="●"/>
            </a:pPr>
            <a:r>
              <a:rPr lang="en">
                <a:solidFill>
                  <a:schemeClr val="dk1"/>
                </a:solidFill>
              </a:rPr>
              <a:t>advising processors to conduct value score assessments and </a:t>
            </a:r>
            <a:endParaRPr>
              <a:solidFill>
                <a:schemeClr val="dk1"/>
              </a:solidFill>
            </a:endParaRPr>
          </a:p>
          <a:p>
            <a:pPr marL="0" lvl="0" indent="0" algn="l" rtl="0">
              <a:spcBef>
                <a:spcPts val="0"/>
              </a:spcBef>
              <a:spcAft>
                <a:spcPts val="0"/>
              </a:spcAft>
              <a:buNone/>
            </a:pPr>
            <a:endParaRPr>
              <a:solidFill>
                <a:schemeClr val="dk1"/>
              </a:solidFill>
            </a:endParaRPr>
          </a:p>
          <a:p>
            <a:pPr marL="457200" lvl="0" indent="-298450" algn="l" rtl="0">
              <a:spcBef>
                <a:spcPts val="0"/>
              </a:spcBef>
              <a:spcAft>
                <a:spcPts val="0"/>
              </a:spcAft>
              <a:buClr>
                <a:schemeClr val="dk1"/>
              </a:buClr>
              <a:buSzPts val="1100"/>
              <a:buChar char="●"/>
            </a:pPr>
            <a:r>
              <a:rPr lang="en">
                <a:solidFill>
                  <a:schemeClr val="dk1"/>
                </a:solidFill>
              </a:rPr>
              <a:t>process collections at the collection-level, just to name a few of the recommendations. </a:t>
            </a:r>
            <a:endParaRPr>
              <a:solidFill>
                <a:schemeClr val="dk1"/>
              </a:solidFill>
            </a:endParaRPr>
          </a:p>
          <a:p>
            <a:pPr marL="0" lvl="0" indent="0" algn="l" rtl="0">
              <a:spcBef>
                <a:spcPts val="0"/>
              </a:spcBef>
              <a:spcAft>
                <a:spcPts val="0"/>
              </a:spcAft>
              <a:buNone/>
            </a:pPr>
            <a:endParaRPr>
              <a:solidFill>
                <a:schemeClr val="dk1"/>
              </a:solidFill>
            </a:endParaRPr>
          </a:p>
          <a:p>
            <a:pPr marL="0" lvl="0" indent="0" algn="l" rtl="0">
              <a:spcBef>
                <a:spcPts val="0"/>
              </a:spcBef>
              <a:spcAft>
                <a:spcPts val="0"/>
              </a:spcAft>
              <a:buNone/>
            </a:pPr>
            <a:r>
              <a:rPr lang="en">
                <a:solidFill>
                  <a:schemeClr val="dk1"/>
                </a:solidFill>
              </a:rPr>
              <a:t>These recommendations, at the time, were bold and helped archivists at UC and across the profession advocate for implementing efficient archival approaches; and since the Guidelines’ publication, efficient processing has now become standard practice for many practicing archivists.</a:t>
            </a:r>
            <a:endParaRPr>
              <a:solidFill>
                <a:schemeClr val="dk1"/>
              </a:solidFill>
            </a:endParaRPr>
          </a:p>
          <a:p>
            <a:pPr marL="0" lvl="0" indent="0" algn="l" rtl="0">
              <a:lnSpc>
                <a:spcPct val="115000"/>
              </a:lnSpc>
              <a:spcBef>
                <a:spcPts val="0"/>
              </a:spcBef>
              <a:spcAft>
                <a:spcPts val="0"/>
              </a:spcAft>
              <a:buNone/>
            </a:pPr>
            <a:endParaRPr>
              <a:solidFill>
                <a:schemeClr val="dk1"/>
              </a:solidFill>
            </a:endParaRPr>
          </a:p>
          <a:p>
            <a:pPr marL="0" lvl="0" indent="0" algn="l" rtl="0">
              <a:lnSpc>
                <a:spcPct val="115000"/>
              </a:lnSpc>
              <a:spcBef>
                <a:spcPts val="0"/>
              </a:spcBef>
              <a:spcAft>
                <a:spcPts val="0"/>
              </a:spcAft>
              <a:buNone/>
            </a:pPr>
            <a:r>
              <a:rPr lang="en">
                <a:solidFill>
                  <a:schemeClr val="dk1"/>
                </a:solidFill>
              </a:rPr>
              <a:t>However, language and linked references in the Guidelines have become outdated. Additionally, there is now a growing sense in the profession that efficient processing, while important to addressing the processing needs of backlogs, cannot eliminate backlogs on its own. It became clear to many archivists at the UC system that issues with collection management, appraisal, accessioning, and over-collecting needed to be implicated as major contributors to the growth of our physical and digital backlogs. And so the 2020 revisions to the Guidelines speak to a more iterative and holistic collection management approach that takes into account these contributing factors.</a:t>
            </a:r>
            <a:endParaRPr>
              <a:solidFill>
                <a:schemeClr val="dk1"/>
              </a:solidFill>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3"/>
        <p:cNvGrpSpPr/>
        <p:nvPr/>
      </p:nvGrpSpPr>
      <p:grpSpPr>
        <a:xfrm>
          <a:off x="0" y="0"/>
          <a:ext cx="0" cy="0"/>
          <a:chOff x="0" y="0"/>
          <a:chExt cx="0" cy="0"/>
        </a:xfrm>
      </p:grpSpPr>
      <p:sp>
        <p:nvSpPr>
          <p:cNvPr id="94" name="Google Shape;94;gb9f00c5250_0_3: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5" name="Google Shape;95;gb9f00c5250_0_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ELVIA -- </a:t>
            </a:r>
            <a:r>
              <a:rPr lang="en">
                <a:solidFill>
                  <a:schemeClr val="dk1"/>
                </a:solidFill>
              </a:rPr>
              <a:t>One of the most drastic changes in archival practice since 2012 has been the increasing presence of born-digital materials in archival holdings. At the time the Guidelines were published, recommendations for preserving and providing access to born-digital materials were still very much in an infancy stage. Since 2012, there has been an increased amount of publications concerning emerging best practices for born-digital description, access, and processing; and here are just a few publications that have helped shape best practices and standards for born-digital care that have been published in recent years.</a:t>
            </a: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9"/>
        <p:cNvGrpSpPr/>
        <p:nvPr/>
      </p:nvGrpSpPr>
      <p:grpSpPr>
        <a:xfrm>
          <a:off x="0" y="0"/>
          <a:ext cx="0" cy="0"/>
          <a:chOff x="0" y="0"/>
          <a:chExt cx="0" cy="0"/>
        </a:xfrm>
      </p:grpSpPr>
      <p:sp>
        <p:nvSpPr>
          <p:cNvPr id="100" name="Google Shape;100;g798ebb578c_0_3: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1" name="Google Shape;101;g798ebb578c_0_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ELVIA -- </a:t>
            </a:r>
            <a:r>
              <a:rPr lang="en">
                <a:solidFill>
                  <a:schemeClr val="dk1"/>
                </a:solidFill>
              </a:rPr>
              <a:t>In 2018, a group of UC archivists began to think about how the Guidelines were currently being used and how they could be reframed from a defense of efficient processing towards a more holistic set of extensible collection management practices. </a:t>
            </a:r>
            <a:endParaRPr>
              <a:solidFill>
                <a:schemeClr val="dk1"/>
              </a:solidFill>
            </a:endParaRPr>
          </a:p>
          <a:p>
            <a:pPr marL="0" lvl="0" indent="0" algn="l" rtl="0">
              <a:lnSpc>
                <a:spcPct val="115000"/>
              </a:lnSpc>
              <a:spcBef>
                <a:spcPts val="0"/>
              </a:spcBef>
              <a:spcAft>
                <a:spcPts val="0"/>
              </a:spcAft>
              <a:buClr>
                <a:schemeClr val="dk1"/>
              </a:buClr>
              <a:buSzPts val="1100"/>
              <a:buFont typeface="Arial"/>
              <a:buNone/>
            </a:pPr>
            <a:endParaRPr>
              <a:solidFill>
                <a:schemeClr val="dk1"/>
              </a:solidFill>
            </a:endParaRPr>
          </a:p>
          <a:p>
            <a:pPr marL="0" lvl="0" indent="0" algn="l" rtl="0">
              <a:lnSpc>
                <a:spcPct val="115000"/>
              </a:lnSpc>
              <a:spcBef>
                <a:spcPts val="0"/>
              </a:spcBef>
              <a:spcAft>
                <a:spcPts val="0"/>
              </a:spcAft>
              <a:buClr>
                <a:schemeClr val="dk1"/>
              </a:buClr>
              <a:buSzPts val="1100"/>
              <a:buFont typeface="Arial"/>
              <a:buNone/>
            </a:pPr>
            <a:r>
              <a:rPr lang="en">
                <a:solidFill>
                  <a:schemeClr val="dk1"/>
                </a:solidFill>
              </a:rPr>
              <a:t>There were 12 members of the revision team representing the majority of the UC Libraries, e</a:t>
            </a:r>
            <a:r>
              <a:rPr lang="en">
                <a:solidFill>
                  <a:srgbClr val="31394D"/>
                </a:solidFill>
              </a:rPr>
              <a:t>ach member of the team is listed here on the slide as well as our reviewers and other contributors, special thanks to the folks listed here. The revision team</a:t>
            </a:r>
            <a:r>
              <a:rPr lang="en">
                <a:solidFill>
                  <a:schemeClr val="dk1"/>
                </a:solidFill>
              </a:rPr>
              <a:t> worked over the span of a year and divided up the work into smaller groups to focus on specific areas. </a:t>
            </a:r>
            <a:r>
              <a:rPr lang="en">
                <a:solidFill>
                  <a:srgbClr val="31394D"/>
                </a:solidFill>
              </a:rPr>
              <a:t>Feedback that was supplied via a survey supported the addition of, or the expansion of, recommendations of specific areas in the Guidelines, specifically accessioning, born-digital, and appraisal. This feedback helped formulate a total of four subgroups that worked on sections pertaining to: </a:t>
            </a:r>
            <a:endParaRPr>
              <a:solidFill>
                <a:srgbClr val="31394D"/>
              </a:solidFill>
            </a:endParaRPr>
          </a:p>
          <a:p>
            <a:pPr marL="0" lvl="0" indent="0" algn="l" rtl="0">
              <a:lnSpc>
                <a:spcPct val="115000"/>
              </a:lnSpc>
              <a:spcBef>
                <a:spcPts val="0"/>
              </a:spcBef>
              <a:spcAft>
                <a:spcPts val="0"/>
              </a:spcAft>
              <a:buClr>
                <a:srgbClr val="31394D"/>
              </a:buClr>
              <a:buSzPts val="1100"/>
              <a:buFont typeface="Arial"/>
              <a:buNone/>
            </a:pPr>
            <a:endParaRPr>
              <a:solidFill>
                <a:srgbClr val="31394D"/>
              </a:solidFill>
            </a:endParaRPr>
          </a:p>
          <a:p>
            <a:pPr marL="457200" lvl="0" indent="-298450" algn="l" rtl="0">
              <a:lnSpc>
                <a:spcPct val="115000"/>
              </a:lnSpc>
              <a:spcBef>
                <a:spcPts val="0"/>
              </a:spcBef>
              <a:spcAft>
                <a:spcPts val="0"/>
              </a:spcAft>
              <a:buClr>
                <a:srgbClr val="31394D"/>
              </a:buClr>
              <a:buSzPts val="1100"/>
              <a:buChar char="●"/>
            </a:pPr>
            <a:r>
              <a:rPr lang="en">
                <a:solidFill>
                  <a:srgbClr val="31394D"/>
                </a:solidFill>
              </a:rPr>
              <a:t>Appraisal, reappraisal, </a:t>
            </a:r>
            <a:endParaRPr>
              <a:solidFill>
                <a:srgbClr val="31394D"/>
              </a:solidFill>
            </a:endParaRPr>
          </a:p>
          <a:p>
            <a:pPr marL="457200" lvl="0" indent="-298450" algn="l" rtl="0">
              <a:lnSpc>
                <a:spcPct val="115000"/>
              </a:lnSpc>
              <a:spcBef>
                <a:spcPts val="0"/>
              </a:spcBef>
              <a:spcAft>
                <a:spcPts val="0"/>
              </a:spcAft>
              <a:buClr>
                <a:srgbClr val="31394D"/>
              </a:buClr>
              <a:buSzPts val="1100"/>
              <a:buChar char="●"/>
            </a:pPr>
            <a:r>
              <a:rPr lang="en">
                <a:solidFill>
                  <a:srgbClr val="31394D"/>
                </a:solidFill>
              </a:rPr>
              <a:t>Accessioning and deaccessioning,</a:t>
            </a:r>
            <a:endParaRPr>
              <a:solidFill>
                <a:srgbClr val="31394D"/>
              </a:solidFill>
            </a:endParaRPr>
          </a:p>
          <a:p>
            <a:pPr marL="457200" lvl="0" indent="-298450" algn="l" rtl="0">
              <a:lnSpc>
                <a:spcPct val="115000"/>
              </a:lnSpc>
              <a:spcBef>
                <a:spcPts val="0"/>
              </a:spcBef>
              <a:spcAft>
                <a:spcPts val="0"/>
              </a:spcAft>
              <a:buClr>
                <a:srgbClr val="31394D"/>
              </a:buClr>
              <a:buSzPts val="1100"/>
              <a:buChar char="●"/>
            </a:pPr>
            <a:r>
              <a:rPr lang="en">
                <a:solidFill>
                  <a:srgbClr val="31394D"/>
                </a:solidFill>
              </a:rPr>
              <a:t>Processing, and </a:t>
            </a:r>
            <a:endParaRPr>
              <a:solidFill>
                <a:srgbClr val="31394D"/>
              </a:solidFill>
            </a:endParaRPr>
          </a:p>
          <a:p>
            <a:pPr marL="457200" lvl="0" indent="-298450" algn="l" rtl="0">
              <a:lnSpc>
                <a:spcPct val="115000"/>
              </a:lnSpc>
              <a:spcBef>
                <a:spcPts val="0"/>
              </a:spcBef>
              <a:spcAft>
                <a:spcPts val="0"/>
              </a:spcAft>
              <a:buClr>
                <a:srgbClr val="31394D"/>
              </a:buClr>
              <a:buSzPts val="1100"/>
              <a:buChar char="●"/>
            </a:pPr>
            <a:r>
              <a:rPr lang="en">
                <a:solidFill>
                  <a:srgbClr val="31394D"/>
                </a:solidFill>
              </a:rPr>
              <a:t>born-digital, </a:t>
            </a:r>
            <a:endParaRPr>
              <a:solidFill>
                <a:srgbClr val="31394D"/>
              </a:solidFill>
            </a:endParaRPr>
          </a:p>
          <a:p>
            <a:pPr marL="457200" lvl="0" indent="0" algn="l" rtl="0">
              <a:lnSpc>
                <a:spcPct val="115000"/>
              </a:lnSpc>
              <a:spcBef>
                <a:spcPts val="0"/>
              </a:spcBef>
              <a:spcAft>
                <a:spcPts val="0"/>
              </a:spcAft>
              <a:buClr>
                <a:srgbClr val="31394D"/>
              </a:buClr>
              <a:buSzPts val="1100"/>
              <a:buFont typeface="Arial"/>
              <a:buNone/>
            </a:pPr>
            <a:endParaRPr>
              <a:solidFill>
                <a:srgbClr val="31394D"/>
              </a:solidFill>
            </a:endParaRPr>
          </a:p>
          <a:p>
            <a:pPr marL="0" lvl="0" indent="0" algn="l" rtl="0">
              <a:lnSpc>
                <a:spcPct val="115000"/>
              </a:lnSpc>
              <a:spcBef>
                <a:spcPts val="0"/>
              </a:spcBef>
              <a:spcAft>
                <a:spcPts val="0"/>
              </a:spcAft>
              <a:buClr>
                <a:srgbClr val="31394D"/>
              </a:buClr>
              <a:buSzPts val="1100"/>
              <a:buFont typeface="Arial"/>
              <a:buNone/>
            </a:pPr>
            <a:r>
              <a:rPr lang="en">
                <a:solidFill>
                  <a:srgbClr val="31394D"/>
                </a:solidFill>
              </a:rPr>
              <a:t>In addition to these area focused groups, there was an editorial team that focused on revising the introduction and reviewed the entire guidelines. Kate was part of the editorial team and also worked on the reappraisal and deaccessioning team in addition to leading the charge and the group.</a:t>
            </a:r>
            <a:endParaRPr>
              <a:solidFill>
                <a:srgbClr val="31394D"/>
              </a:solidFill>
            </a:endParaRPr>
          </a:p>
          <a:p>
            <a:pPr marL="0" lvl="0" indent="0" algn="l" rtl="0">
              <a:lnSpc>
                <a:spcPct val="115000"/>
              </a:lnSpc>
              <a:spcBef>
                <a:spcPts val="0"/>
              </a:spcBef>
              <a:spcAft>
                <a:spcPts val="0"/>
              </a:spcAft>
              <a:buClr>
                <a:srgbClr val="31394D"/>
              </a:buClr>
              <a:buSzPts val="1100"/>
              <a:buFont typeface="Arial"/>
              <a:buNone/>
            </a:pPr>
            <a:endParaRPr>
              <a:solidFill>
                <a:srgbClr val="31394D"/>
              </a:solidFill>
            </a:endParaRPr>
          </a:p>
          <a:p>
            <a:pPr marL="0" lvl="0" indent="0" algn="l" rtl="0">
              <a:lnSpc>
                <a:spcPct val="115000"/>
              </a:lnSpc>
              <a:spcBef>
                <a:spcPts val="0"/>
              </a:spcBef>
              <a:spcAft>
                <a:spcPts val="0"/>
              </a:spcAft>
              <a:buClr>
                <a:srgbClr val="31394D"/>
              </a:buClr>
              <a:buSzPts val="1100"/>
              <a:buFont typeface="Arial"/>
              <a:buNone/>
            </a:pPr>
            <a:r>
              <a:rPr lang="en">
                <a:solidFill>
                  <a:srgbClr val="31394D"/>
                </a:solidFill>
              </a:rPr>
              <a:t>The born-digital team included Shira, myself, and Charlie Macquarie, Digital Archivist at UC San Francisco.</a:t>
            </a:r>
            <a:endParaRPr>
              <a:solidFill>
                <a:schemeClr val="dk1"/>
              </a:solidFill>
            </a:endParaRPr>
          </a:p>
          <a:p>
            <a:pPr marL="0" lvl="0" indent="0" algn="l" rtl="0">
              <a:lnSpc>
                <a:spcPct val="115000"/>
              </a:lnSpc>
              <a:spcBef>
                <a:spcPts val="0"/>
              </a:spcBef>
              <a:spcAft>
                <a:spcPts val="0"/>
              </a:spcAft>
              <a:buClr>
                <a:schemeClr val="dk1"/>
              </a:buClr>
              <a:buSzPts val="1100"/>
              <a:buFont typeface="Arial"/>
              <a:buNone/>
            </a:pPr>
            <a:endParaRPr>
              <a:solidFill>
                <a:schemeClr val="dk1"/>
              </a:solidFill>
            </a:endParaRPr>
          </a:p>
          <a:p>
            <a:pPr marL="0" lvl="0" indent="0" algn="l" rtl="0">
              <a:lnSpc>
                <a:spcPct val="115000"/>
              </a:lnSpc>
              <a:spcBef>
                <a:spcPts val="0"/>
              </a:spcBef>
              <a:spcAft>
                <a:spcPts val="0"/>
              </a:spcAft>
              <a:buClr>
                <a:schemeClr val="dk1"/>
              </a:buClr>
              <a:buSzPts val="1100"/>
              <a:buFont typeface="Arial"/>
              <a:buNone/>
            </a:pPr>
            <a:endParaRPr>
              <a:solidFill>
                <a:schemeClr val="dk1"/>
              </a:solidFill>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6"/>
        <p:cNvGrpSpPr/>
        <p:nvPr/>
      </p:nvGrpSpPr>
      <p:grpSpPr>
        <a:xfrm>
          <a:off x="0" y="0"/>
          <a:ext cx="0" cy="0"/>
          <a:chOff x="0" y="0"/>
          <a:chExt cx="0" cy="0"/>
        </a:xfrm>
      </p:grpSpPr>
      <p:sp>
        <p:nvSpPr>
          <p:cNvPr id="107" name="Google Shape;107;gc08f485922_0_1: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8" name="Google Shape;108;gc08f485922_0_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ELVIA -- </a:t>
            </a:r>
            <a:r>
              <a:rPr lang="en">
                <a:solidFill>
                  <a:srgbClr val="3A3F50"/>
                </a:solidFill>
                <a:highlight>
                  <a:srgbClr val="FFFFFF"/>
                </a:highlight>
              </a:rPr>
              <a:t>On the surface the born-digital team’s task was simple: we were asked to review the section pertaining to born-digital, determine what needed to be changed, and suggest revisions accordingly. </a:t>
            </a:r>
            <a:endParaRPr>
              <a:solidFill>
                <a:srgbClr val="3A3F50"/>
              </a:solidFill>
              <a:highlight>
                <a:srgbClr val="FFFFFF"/>
              </a:highlight>
            </a:endParaRPr>
          </a:p>
          <a:p>
            <a:pPr marL="0" lvl="0" indent="0" algn="l" rtl="0">
              <a:lnSpc>
                <a:spcPct val="115000"/>
              </a:lnSpc>
              <a:spcBef>
                <a:spcPts val="0"/>
              </a:spcBef>
              <a:spcAft>
                <a:spcPts val="0"/>
              </a:spcAft>
              <a:buClr>
                <a:schemeClr val="dk1"/>
              </a:buClr>
              <a:buSzPts val="1100"/>
              <a:buFont typeface="Arial"/>
              <a:buNone/>
            </a:pPr>
            <a:endParaRPr>
              <a:solidFill>
                <a:srgbClr val="3A3F50"/>
              </a:solidFill>
              <a:highlight>
                <a:srgbClr val="FFFFFF"/>
              </a:highlight>
            </a:endParaRPr>
          </a:p>
          <a:p>
            <a:pPr marL="0" lvl="0" indent="0" algn="l" rtl="0">
              <a:lnSpc>
                <a:spcPct val="115000"/>
              </a:lnSpc>
              <a:spcBef>
                <a:spcPts val="0"/>
              </a:spcBef>
              <a:spcAft>
                <a:spcPts val="0"/>
              </a:spcAft>
              <a:buClr>
                <a:schemeClr val="dk1"/>
              </a:buClr>
              <a:buSzPts val="1100"/>
              <a:buFont typeface="Arial"/>
              <a:buNone/>
            </a:pPr>
            <a:r>
              <a:rPr lang="en">
                <a:solidFill>
                  <a:srgbClr val="3A3F50"/>
                </a:solidFill>
                <a:highlight>
                  <a:srgbClr val="FFFFFF"/>
                </a:highlight>
              </a:rPr>
              <a:t>This would have been fine, but the problem was that the born-digital section of the original UC Guidelines consisted of about a single paragraph’s worth of advice -- a sum total of 293 words, by my count. We quickly understood that the lack of substantive guidance meant that we would essentially need to write this section from scratch. But after just a couple brainstorming meetings it became clear we would need to rethink our plan. The list of things we wanted to address was so expansive that creating a separate section for born-digital would be unworkable. In addition, we shared a belief that the Guidelines should speak to the day-to-day experiences of archivists throughout the UC system. Born-digital processing is archival processing, and to cordon off born-digital and treat it as distinct or boutique was, in our view, neither practical nor realistic. </a:t>
            </a:r>
            <a:endParaRPr>
              <a:solidFill>
                <a:srgbClr val="3A3F50"/>
              </a:solidFill>
              <a:highlight>
                <a:srgbClr val="FFFFFF"/>
              </a:highlight>
            </a:endParaRPr>
          </a:p>
          <a:p>
            <a:pPr marL="0" lvl="0" indent="0" algn="l" rtl="0">
              <a:lnSpc>
                <a:spcPct val="115000"/>
              </a:lnSpc>
              <a:spcBef>
                <a:spcPts val="0"/>
              </a:spcBef>
              <a:spcAft>
                <a:spcPts val="0"/>
              </a:spcAft>
              <a:buClr>
                <a:schemeClr val="dk1"/>
              </a:buClr>
              <a:buSzPts val="1100"/>
              <a:buFont typeface="Arial"/>
              <a:buNone/>
            </a:pPr>
            <a:endParaRPr>
              <a:solidFill>
                <a:srgbClr val="3A3F50"/>
              </a:solidFill>
              <a:highlight>
                <a:srgbClr val="FFFFFF"/>
              </a:highlight>
            </a:endParaRPr>
          </a:p>
          <a:p>
            <a:pPr marL="0" lvl="0" indent="0" algn="l" rtl="0">
              <a:spcBef>
                <a:spcPts val="0"/>
              </a:spcBef>
              <a:spcAft>
                <a:spcPts val="0"/>
              </a:spcAft>
              <a:buClr>
                <a:schemeClr val="dk1"/>
              </a:buClr>
              <a:buSzPts val="1100"/>
              <a:buFont typeface="Arial"/>
              <a:buNone/>
            </a:pPr>
            <a:r>
              <a:rPr lang="en">
                <a:solidFill>
                  <a:schemeClr val="dk1"/>
                </a:solidFill>
              </a:rPr>
              <a:t>The three of us approached Kate to advocate for interweaving born-digital strategies throughout the document so that born-digital recommendations were fully incorporated into the fabric of the Guidelines. Both Kate and the group at large were entirely supportive of our proposal, but the expanded scope of the born-digital team’s role meant that we shouldered a larger commitment to this project than previously anticipated. It also meant that the entire team had to rethink the workplan and extend the target timeline to account for this additional work. </a:t>
            </a:r>
            <a:endParaRPr>
              <a:solidFill>
                <a:schemeClr val="dk1"/>
              </a:solidFill>
            </a:endParaRPr>
          </a:p>
          <a:p>
            <a:pPr marL="0" lvl="0" indent="0" algn="l" rtl="0">
              <a:spcBef>
                <a:spcPts val="0"/>
              </a:spcBef>
              <a:spcAft>
                <a:spcPts val="0"/>
              </a:spcAft>
              <a:buClr>
                <a:schemeClr val="dk1"/>
              </a:buClr>
              <a:buSzPts val="1100"/>
              <a:buFont typeface="Arial"/>
              <a:buNone/>
            </a:pPr>
            <a:endParaRPr>
              <a:solidFill>
                <a:schemeClr val="dk1"/>
              </a:solidFill>
            </a:endParaRPr>
          </a:p>
          <a:p>
            <a:pPr marL="0" lvl="0" indent="0" algn="l" rtl="0">
              <a:spcBef>
                <a:spcPts val="0"/>
              </a:spcBef>
              <a:spcAft>
                <a:spcPts val="0"/>
              </a:spcAft>
              <a:buClr>
                <a:schemeClr val="dk1"/>
              </a:buClr>
              <a:buSzPts val="1100"/>
              <a:buFont typeface="Arial"/>
              <a:buNone/>
            </a:pPr>
            <a:r>
              <a:rPr lang="en">
                <a:solidFill>
                  <a:schemeClr val="dk1"/>
                </a:solidFill>
              </a:rPr>
              <a:t>What we decided to do, is to more collaboratively work with other subgroups on their sections. While this essentially meant that Charlie, Shira, and I had revisions work practically every month, this proved to be an effective strategy because it meant we had eyes on each section twice: once when that section first presented their proposed edits, and again when the born-digital team did a close read, which we argue made the Guidelines much stronger in the long run.</a:t>
            </a:r>
            <a:endParaRPr>
              <a:solidFill>
                <a:schemeClr val="dk1"/>
              </a:solidFill>
            </a:endParaRPr>
          </a:p>
          <a:p>
            <a:pPr marL="0" lvl="0" indent="0" algn="l" rtl="0">
              <a:spcBef>
                <a:spcPts val="0"/>
              </a:spcBef>
              <a:spcAft>
                <a:spcPts val="0"/>
              </a:spcAft>
              <a:buClr>
                <a:schemeClr val="dk1"/>
              </a:buClr>
              <a:buSzPts val="1100"/>
              <a:buFont typeface="Arial"/>
              <a:buNone/>
            </a:pPr>
            <a:endParaRPr>
              <a:solidFill>
                <a:schemeClr val="dk1"/>
              </a:solidFill>
            </a:endParaRPr>
          </a:p>
          <a:p>
            <a:pPr marL="0" lvl="0" indent="0" algn="l" rtl="0">
              <a:spcBef>
                <a:spcPts val="0"/>
              </a:spcBef>
              <a:spcAft>
                <a:spcPts val="0"/>
              </a:spcAft>
              <a:buClr>
                <a:schemeClr val="dk1"/>
              </a:buClr>
              <a:buSzPts val="1100"/>
              <a:buFont typeface="Arial"/>
              <a:buNone/>
            </a:pPr>
            <a:r>
              <a:rPr lang="en">
                <a:solidFill>
                  <a:schemeClr val="dk1"/>
                </a:solidFill>
              </a:rPr>
              <a:t>So now, I will pass it on to Shira who will talk about the recommendations we introduced for born-digital care.</a:t>
            </a:r>
            <a:endParaRPr>
              <a:solidFill>
                <a:schemeClr val="dk1"/>
              </a:solidFill>
            </a:endParaRPr>
          </a:p>
          <a:p>
            <a:pPr marL="0" lvl="0" indent="0" algn="l" rtl="0">
              <a:lnSpc>
                <a:spcPct val="115000"/>
              </a:lnSpc>
              <a:spcBef>
                <a:spcPts val="0"/>
              </a:spcBef>
              <a:spcAft>
                <a:spcPts val="0"/>
              </a:spcAft>
              <a:buClr>
                <a:schemeClr val="dk1"/>
              </a:buClr>
              <a:buSzPts val="1100"/>
              <a:buFont typeface="Arial"/>
              <a:buNone/>
            </a:pPr>
            <a:endParaRPr>
              <a:solidFill>
                <a:schemeClr val="dk1"/>
              </a:solidFill>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4"/>
        <p:cNvGrpSpPr/>
        <p:nvPr/>
      </p:nvGrpSpPr>
      <p:grpSpPr>
        <a:xfrm>
          <a:off x="0" y="0"/>
          <a:ext cx="0" cy="0"/>
          <a:chOff x="0" y="0"/>
          <a:chExt cx="0" cy="0"/>
        </a:xfrm>
      </p:grpSpPr>
      <p:sp>
        <p:nvSpPr>
          <p:cNvPr id="115" name="Google Shape;115;gc473f5158e_0_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6" name="Google Shape;116;gc473f5158e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SHIRA</a:t>
            </a:r>
            <a:endParaRPr/>
          </a:p>
          <a:p>
            <a:pPr marL="457200" lvl="0" indent="-298450" algn="l" rtl="0">
              <a:spcBef>
                <a:spcPts val="0"/>
              </a:spcBef>
              <a:spcAft>
                <a:spcPts val="0"/>
              </a:spcAft>
              <a:buSzPts val="1100"/>
              <a:buChar char="●"/>
            </a:pPr>
            <a:r>
              <a:rPr lang="en"/>
              <a:t>Thanks Elvia. </a:t>
            </a:r>
            <a:endParaRPr/>
          </a:p>
          <a:p>
            <a:pPr marL="457200" lvl="0" indent="-298450" algn="l" rtl="0">
              <a:spcBef>
                <a:spcPts val="0"/>
              </a:spcBef>
              <a:spcAft>
                <a:spcPts val="0"/>
              </a:spcAft>
              <a:buSzPts val="1100"/>
              <a:buChar char="●"/>
            </a:pPr>
            <a:r>
              <a:rPr lang="en"/>
              <a:t>I’m going to spend some time going into detail abou</a:t>
            </a:r>
            <a:r>
              <a:rPr lang="en" b="1"/>
              <a:t>t not only the changes that we introduced, but also our reasoning behind </a:t>
            </a:r>
            <a:r>
              <a:rPr lang="en"/>
              <a:t>making the changes we made, since I think that this will provide some insight into how these Guidelines</a:t>
            </a:r>
            <a:r>
              <a:rPr lang="en" b="1"/>
              <a:t> differ from other appraisal, accessioning, and processing</a:t>
            </a:r>
            <a:r>
              <a:rPr lang="en"/>
              <a:t> resources currently available. </a:t>
            </a:r>
            <a:endParaRPr/>
          </a:p>
          <a:p>
            <a:pPr marL="457200" lvl="0" indent="-298450" algn="l" rtl="0">
              <a:spcBef>
                <a:spcPts val="0"/>
              </a:spcBef>
              <a:spcAft>
                <a:spcPts val="0"/>
              </a:spcAft>
              <a:buSzPts val="1100"/>
              <a:buChar char="●"/>
            </a:pPr>
            <a:r>
              <a:rPr lang="en">
                <a:highlight>
                  <a:srgbClr val="FFFF00"/>
                </a:highlight>
              </a:rPr>
              <a:t>For me, one of the things that really sets the UC Guidelines apart is</a:t>
            </a:r>
            <a:r>
              <a:rPr lang="en" b="1">
                <a:highlight>
                  <a:srgbClr val="FFFF00"/>
                </a:highlight>
              </a:rPr>
              <a:t> the upfront, and frankly somewhat blunt acknowledgment of the need for policies to support</a:t>
            </a:r>
            <a:r>
              <a:rPr lang="en">
                <a:highlight>
                  <a:srgbClr val="FFFF00"/>
                </a:highlight>
              </a:rPr>
              <a:t> efficient and extensible collection management.</a:t>
            </a:r>
            <a:endParaRPr>
              <a:highlight>
                <a:srgbClr val="FFFF00"/>
              </a:highlight>
            </a:endParaRPr>
          </a:p>
          <a:p>
            <a:pPr marL="457200" lvl="0" indent="-298450" algn="l" rtl="0">
              <a:spcBef>
                <a:spcPts val="0"/>
              </a:spcBef>
              <a:spcAft>
                <a:spcPts val="0"/>
              </a:spcAft>
              <a:buSzPts val="1100"/>
              <a:buChar char="●"/>
            </a:pPr>
            <a:r>
              <a:rPr lang="en">
                <a:highlight>
                  <a:srgbClr val="FFFF00"/>
                </a:highlight>
              </a:rPr>
              <a:t>I included the quote on the left-hand side of the screen because I think it does it a great job of summing up our thinking on this issue, </a:t>
            </a:r>
            <a:endParaRPr>
              <a:highlight>
                <a:srgbClr val="FFFF00"/>
              </a:highlight>
            </a:endParaRPr>
          </a:p>
          <a:p>
            <a:pPr marL="914400" lvl="1" indent="-298450" algn="l" rtl="0">
              <a:spcBef>
                <a:spcPts val="0"/>
              </a:spcBef>
              <a:spcAft>
                <a:spcPts val="0"/>
              </a:spcAft>
              <a:buSzPts val="1100"/>
              <a:buChar char="○"/>
            </a:pPr>
            <a:r>
              <a:rPr lang="en">
                <a:highlight>
                  <a:srgbClr val="FFFF00"/>
                </a:highlight>
              </a:rPr>
              <a:t>which is that policies should be written </a:t>
            </a:r>
            <a:r>
              <a:rPr lang="en" i="1" u="sng">
                <a:highlight>
                  <a:srgbClr val="FFFF00"/>
                </a:highlight>
              </a:rPr>
              <a:t>proactively </a:t>
            </a:r>
            <a:r>
              <a:rPr lang="en">
                <a:highlight>
                  <a:srgbClr val="FFFF00"/>
                </a:highlight>
              </a:rPr>
              <a:t>and not </a:t>
            </a:r>
            <a:r>
              <a:rPr lang="en" i="1" u="sng">
                <a:highlight>
                  <a:srgbClr val="FFFF00"/>
                </a:highlight>
              </a:rPr>
              <a:t>reactively</a:t>
            </a:r>
            <a:r>
              <a:rPr lang="en">
                <a:highlight>
                  <a:srgbClr val="FFFF00"/>
                </a:highlight>
              </a:rPr>
              <a:t>. </a:t>
            </a:r>
            <a:endParaRPr>
              <a:highlight>
                <a:srgbClr val="FFFF00"/>
              </a:highlight>
            </a:endParaRPr>
          </a:p>
          <a:p>
            <a:pPr marL="457200" lvl="0" indent="-298450" algn="l" rtl="0">
              <a:spcBef>
                <a:spcPts val="0"/>
              </a:spcBef>
              <a:spcAft>
                <a:spcPts val="0"/>
              </a:spcAft>
              <a:buSzPts val="1100"/>
              <a:buChar char="●"/>
            </a:pPr>
            <a:r>
              <a:rPr lang="en">
                <a:highlight>
                  <a:srgbClr val="FFFF00"/>
                </a:highlight>
              </a:rPr>
              <a:t>We shared a strong belief that </a:t>
            </a:r>
            <a:r>
              <a:rPr lang="en" b="1">
                <a:highlight>
                  <a:srgbClr val="FFFF00"/>
                </a:highlight>
              </a:rPr>
              <a:t>policies undergird responsible stewardship</a:t>
            </a:r>
            <a:r>
              <a:rPr lang="en">
                <a:highlight>
                  <a:srgbClr val="FFFF00"/>
                </a:highlight>
              </a:rPr>
              <a:t>, and for that reason </a:t>
            </a:r>
            <a:r>
              <a:rPr lang="en" b="1">
                <a:highlight>
                  <a:srgbClr val="FFFF00"/>
                </a:highlight>
              </a:rPr>
              <a:t>we spent time upfront </a:t>
            </a:r>
            <a:r>
              <a:rPr lang="en">
                <a:highlight>
                  <a:srgbClr val="FFFF00"/>
                </a:highlight>
              </a:rPr>
              <a:t>discussing the importance of</a:t>
            </a:r>
            <a:r>
              <a:rPr lang="en" b="1">
                <a:highlight>
                  <a:srgbClr val="FFFF00"/>
                </a:highlight>
              </a:rPr>
              <a:t> having policies in place</a:t>
            </a:r>
            <a:r>
              <a:rPr lang="en">
                <a:highlight>
                  <a:srgbClr val="FFFF00"/>
                </a:highlight>
              </a:rPr>
              <a:t> to guide the actions taken at each step in the archival lifecycle.</a:t>
            </a:r>
            <a:endParaRPr>
              <a:highlight>
                <a:srgbClr val="FFFF00"/>
              </a:highlight>
            </a:endParaRPr>
          </a:p>
          <a:p>
            <a:pPr marL="457200" lvl="0" indent="-298450" algn="l" rtl="0">
              <a:spcBef>
                <a:spcPts val="0"/>
              </a:spcBef>
              <a:spcAft>
                <a:spcPts val="0"/>
              </a:spcAft>
              <a:buSzPts val="1100"/>
              <a:buChar char="●"/>
            </a:pPr>
            <a:r>
              <a:rPr lang="en">
                <a:highlight>
                  <a:srgbClr val="FFFF00"/>
                </a:highlight>
              </a:rPr>
              <a:t>We </a:t>
            </a:r>
            <a:r>
              <a:rPr lang="en" b="1">
                <a:highlight>
                  <a:srgbClr val="FFFF00"/>
                </a:highlight>
              </a:rPr>
              <a:t>provide a list of policies</a:t>
            </a:r>
            <a:r>
              <a:rPr lang="en">
                <a:highlight>
                  <a:srgbClr val="FFFF00"/>
                </a:highlight>
              </a:rPr>
              <a:t> that represent a basic starting point, which you see on the right-hand side of the screen</a:t>
            </a:r>
            <a:endParaRPr>
              <a:highlight>
                <a:srgbClr val="FFFF00"/>
              </a:highlight>
            </a:endParaRPr>
          </a:p>
          <a:p>
            <a:pPr marL="914400" lvl="1" indent="-298450" algn="l" rtl="0">
              <a:spcBef>
                <a:spcPts val="0"/>
              </a:spcBef>
              <a:spcAft>
                <a:spcPts val="0"/>
              </a:spcAft>
              <a:buSzPts val="1100"/>
              <a:buChar char="○"/>
            </a:pPr>
            <a:r>
              <a:rPr lang="en">
                <a:highlight>
                  <a:srgbClr val="FFFF00"/>
                </a:highlight>
              </a:rPr>
              <a:t>and I want to spend a moment highlighting the final two, since they are the ones that </a:t>
            </a:r>
            <a:r>
              <a:rPr lang="en" b="1">
                <a:highlight>
                  <a:srgbClr val="FFFF00"/>
                </a:highlight>
              </a:rPr>
              <a:t>relate most directly</a:t>
            </a:r>
            <a:r>
              <a:rPr lang="en">
                <a:highlight>
                  <a:srgbClr val="FFFF00"/>
                </a:highlight>
              </a:rPr>
              <a:t> to born-digital. </a:t>
            </a:r>
            <a:endParaRPr>
              <a:highlight>
                <a:srgbClr val="FFFF00"/>
              </a:highlight>
            </a:endParaRPr>
          </a:p>
          <a:p>
            <a:pPr marL="0" lvl="0" indent="0" algn="l" rtl="0">
              <a:spcBef>
                <a:spcPts val="0"/>
              </a:spcBef>
              <a:spcAft>
                <a:spcPts val="0"/>
              </a:spcAft>
              <a:buNone/>
            </a:pPr>
            <a:endParaRPr>
              <a:highlight>
                <a:srgbClr val="FFFF00"/>
              </a:highlight>
            </a:endParaRPr>
          </a:p>
          <a:p>
            <a:pPr marL="0" lvl="0" indent="0" algn="l" rtl="0">
              <a:spcBef>
                <a:spcPts val="0"/>
              </a:spcBef>
              <a:spcAft>
                <a:spcPts val="0"/>
              </a:spcAft>
              <a:buNone/>
            </a:pP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1"/>
        <p:cNvGrpSpPr/>
        <p:nvPr/>
      </p:nvGrpSpPr>
      <p:grpSpPr>
        <a:xfrm>
          <a:off x="0" y="0"/>
          <a:ext cx="0" cy="0"/>
          <a:chOff x="0" y="0"/>
          <a:chExt cx="0" cy="0"/>
        </a:xfrm>
      </p:grpSpPr>
      <p:sp>
        <p:nvSpPr>
          <p:cNvPr id="122" name="Google Shape;122;g798316fa4b_2_23: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23" name="Google Shape;123;g798316fa4b_2_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SHIRA</a:t>
            </a:r>
            <a:endParaRPr/>
          </a:p>
          <a:p>
            <a:pPr marL="457200" lvl="0" indent="-298450" algn="l" rtl="0">
              <a:spcBef>
                <a:spcPts val="0"/>
              </a:spcBef>
              <a:spcAft>
                <a:spcPts val="0"/>
              </a:spcAft>
              <a:buSzPts val="1100"/>
              <a:buChar char="●"/>
            </a:pPr>
            <a:r>
              <a:rPr lang="en"/>
              <a:t>The first of these is a </a:t>
            </a:r>
            <a:r>
              <a:rPr lang="en" b="1"/>
              <a:t>digital preservation policy.</a:t>
            </a:r>
            <a:endParaRPr b="1"/>
          </a:p>
          <a:p>
            <a:pPr marL="457200" lvl="0" indent="-298450" algn="l" rtl="0">
              <a:spcBef>
                <a:spcPts val="0"/>
              </a:spcBef>
              <a:spcAft>
                <a:spcPts val="0"/>
              </a:spcAft>
              <a:buSzPts val="1100"/>
              <a:buChar char="●"/>
            </a:pPr>
            <a:r>
              <a:rPr lang="en"/>
              <a:t>We did this because</a:t>
            </a:r>
            <a:r>
              <a:rPr lang="en" b="1"/>
              <a:t> we felt that</a:t>
            </a:r>
            <a:r>
              <a:rPr lang="en"/>
              <a:t> a digital preservation policy is an</a:t>
            </a:r>
            <a:r>
              <a:rPr lang="en" b="1"/>
              <a:t> important tool of accountability</a:t>
            </a:r>
            <a:r>
              <a:rPr lang="en"/>
              <a:t>. </a:t>
            </a:r>
            <a:endParaRPr/>
          </a:p>
          <a:p>
            <a:pPr marL="914400" lvl="1" indent="-298450" algn="l" rtl="0">
              <a:spcBef>
                <a:spcPts val="0"/>
              </a:spcBef>
              <a:spcAft>
                <a:spcPts val="0"/>
              </a:spcAft>
              <a:buSzPts val="1100"/>
              <a:buChar char="○"/>
            </a:pPr>
            <a:r>
              <a:rPr lang="en"/>
              <a:t>As the guidelines state, </a:t>
            </a:r>
            <a:r>
              <a:rPr lang="en" b="1"/>
              <a:t>“if an institution endeavors to collect born-digital material"</a:t>
            </a:r>
            <a:r>
              <a:rPr lang="en"/>
              <a:t> </a:t>
            </a:r>
            <a:r>
              <a:rPr lang="en" b="1"/>
              <a:t>they therefore have a responsibility to preserve it. </a:t>
            </a:r>
            <a:endParaRPr b="1"/>
          </a:p>
          <a:p>
            <a:pPr marL="914400" lvl="1" indent="-298450" algn="l" rtl="0">
              <a:spcBef>
                <a:spcPts val="0"/>
              </a:spcBef>
              <a:spcAft>
                <a:spcPts val="0"/>
              </a:spcAft>
              <a:buSzPts val="1100"/>
              <a:buChar char="○"/>
            </a:pPr>
            <a:r>
              <a:rPr lang="en"/>
              <a:t>We felt that having a digital preservation policy </a:t>
            </a:r>
            <a:r>
              <a:rPr lang="en" b="1"/>
              <a:t>provides one way to meet this institutional commitment</a:t>
            </a:r>
            <a:r>
              <a:rPr lang="en"/>
              <a:t>, and wanted to make this connection explicit.</a:t>
            </a:r>
            <a:endParaRPr/>
          </a:p>
          <a:p>
            <a:pPr marL="0" lvl="0" indent="0" algn="l" rtl="0">
              <a:spcBef>
                <a:spcPts val="0"/>
              </a:spcBef>
              <a:spcAft>
                <a:spcPts val="0"/>
              </a:spcAft>
              <a:buNone/>
            </a:pPr>
            <a:endParaRPr/>
          </a:p>
          <a:p>
            <a:pPr marL="0" lvl="0" indent="0" algn="l" rtl="0">
              <a:spcBef>
                <a:spcPts val="0"/>
              </a:spcBef>
              <a:spcAft>
                <a:spcPts val="0"/>
              </a:spcAft>
              <a:buNone/>
            </a:pPr>
            <a:endParaRPr/>
          </a:p>
          <a:p>
            <a:pPr marL="0" lvl="0" indent="0" algn="l" rtl="0">
              <a:spcBef>
                <a:spcPts val="0"/>
              </a:spcBef>
              <a:spcAft>
                <a:spcPts val="0"/>
              </a:spcAft>
              <a:buNone/>
            </a:pP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9"/>
        <p:cNvGrpSpPr/>
        <p:nvPr/>
      </p:nvGrpSpPr>
      <p:grpSpPr>
        <a:xfrm>
          <a:off x="0" y="0"/>
          <a:ext cx="0" cy="0"/>
          <a:chOff x="0" y="0"/>
          <a:chExt cx="0" cy="0"/>
        </a:xfrm>
      </p:grpSpPr>
      <p:sp>
        <p:nvSpPr>
          <p:cNvPr id="130" name="Google Shape;130;gc473f5158e_0_16: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31" name="Google Shape;131;gc473f5158e_0_1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highlight>
                  <a:srgbClr val="FFFF00"/>
                </a:highlight>
              </a:rPr>
              <a:t>SHIRA</a:t>
            </a:r>
            <a:endParaRPr>
              <a:highlight>
                <a:srgbClr val="FFFF00"/>
              </a:highlight>
            </a:endParaRPr>
          </a:p>
          <a:p>
            <a:pPr marL="457200" lvl="0" indent="-298450" algn="l" rtl="0">
              <a:spcBef>
                <a:spcPts val="0"/>
              </a:spcBef>
              <a:spcAft>
                <a:spcPts val="0"/>
              </a:spcAft>
              <a:buSzPts val="1100"/>
              <a:buChar char="●"/>
            </a:pPr>
            <a:r>
              <a:rPr lang="en">
                <a:highlight>
                  <a:srgbClr val="FFFF00"/>
                </a:highlight>
              </a:rPr>
              <a:t>The second policy that we mention is an </a:t>
            </a:r>
            <a:r>
              <a:rPr lang="en" b="1">
                <a:highlight>
                  <a:srgbClr val="FFFF00"/>
                </a:highlight>
              </a:rPr>
              <a:t>accepted or recommended digital formats policy</a:t>
            </a:r>
            <a:r>
              <a:rPr lang="en">
                <a:highlight>
                  <a:srgbClr val="FFFF00"/>
                </a:highlight>
              </a:rPr>
              <a:t>.</a:t>
            </a:r>
            <a:endParaRPr>
              <a:highlight>
                <a:srgbClr val="FFFF00"/>
              </a:highlight>
            </a:endParaRPr>
          </a:p>
          <a:p>
            <a:pPr marL="457200" lvl="0" indent="-298450" algn="l" rtl="0">
              <a:spcBef>
                <a:spcPts val="0"/>
              </a:spcBef>
              <a:spcAft>
                <a:spcPts val="0"/>
              </a:spcAft>
              <a:buSzPts val="1100"/>
              <a:buChar char="●"/>
            </a:pPr>
            <a:r>
              <a:rPr lang="en" b="1">
                <a:highlight>
                  <a:srgbClr val="FFFF00"/>
                </a:highlight>
              </a:rPr>
              <a:t>Clearly understanding and articulating</a:t>
            </a:r>
            <a:r>
              <a:rPr lang="en">
                <a:highlight>
                  <a:srgbClr val="FFFF00"/>
                </a:highlight>
              </a:rPr>
              <a:t> what formats you do and do not have the ability to support is vital for responsible stewardship. </a:t>
            </a:r>
            <a:endParaRPr>
              <a:highlight>
                <a:srgbClr val="FFFF00"/>
              </a:highlight>
            </a:endParaRPr>
          </a:p>
          <a:p>
            <a:pPr marL="914400" lvl="1" indent="-298450" algn="l" rtl="0">
              <a:spcBef>
                <a:spcPts val="0"/>
              </a:spcBef>
              <a:spcAft>
                <a:spcPts val="0"/>
              </a:spcAft>
              <a:buSzPts val="1100"/>
              <a:buChar char="○"/>
            </a:pPr>
            <a:r>
              <a:rPr lang="en">
                <a:highlight>
                  <a:srgbClr val="FFFF00"/>
                </a:highlight>
              </a:rPr>
              <a:t>In addition to being an ethically questionable practice, </a:t>
            </a:r>
            <a:r>
              <a:rPr lang="en" b="1">
                <a:highlight>
                  <a:srgbClr val="FFFF00"/>
                </a:highlight>
              </a:rPr>
              <a:t>acquiring born-digital material that cannot be adequately accessed or preserved</a:t>
            </a:r>
            <a:r>
              <a:rPr lang="en">
                <a:highlight>
                  <a:srgbClr val="FFFF00"/>
                </a:highlight>
              </a:rPr>
              <a:t> is a tremendous waste of resources, </a:t>
            </a:r>
            <a:endParaRPr>
              <a:highlight>
                <a:srgbClr val="FFFF00"/>
              </a:highlight>
            </a:endParaRPr>
          </a:p>
          <a:p>
            <a:pPr marL="914400" lvl="1" indent="-298450" algn="l" rtl="0">
              <a:spcBef>
                <a:spcPts val="0"/>
              </a:spcBef>
              <a:spcAft>
                <a:spcPts val="0"/>
              </a:spcAft>
              <a:buSzPts val="1100"/>
              <a:buChar char="○"/>
            </a:pPr>
            <a:r>
              <a:rPr lang="en">
                <a:highlight>
                  <a:srgbClr val="FFFF00"/>
                </a:highlight>
              </a:rPr>
              <a:t>and can ultimately </a:t>
            </a:r>
            <a:r>
              <a:rPr lang="en" b="1">
                <a:highlight>
                  <a:srgbClr val="FFFF00"/>
                </a:highlight>
              </a:rPr>
              <a:t>present a challenge</a:t>
            </a:r>
            <a:r>
              <a:rPr lang="en">
                <a:highlight>
                  <a:srgbClr val="FFFF00"/>
                </a:highlight>
              </a:rPr>
              <a:t> with respect to </a:t>
            </a:r>
            <a:r>
              <a:rPr lang="en" b="1">
                <a:highlight>
                  <a:srgbClr val="FFFF00"/>
                </a:highlight>
              </a:rPr>
              <a:t>donor relations</a:t>
            </a:r>
            <a:r>
              <a:rPr lang="en">
                <a:highlight>
                  <a:srgbClr val="FFFF00"/>
                </a:highlight>
              </a:rPr>
              <a:t>.</a:t>
            </a:r>
            <a:endParaRPr>
              <a:highlight>
                <a:srgbClr val="FFFF00"/>
              </a:highlight>
            </a:endParaRPr>
          </a:p>
          <a:p>
            <a:pPr marL="457200" lvl="0" indent="-298450" algn="l" rtl="0">
              <a:spcBef>
                <a:spcPts val="0"/>
              </a:spcBef>
              <a:spcAft>
                <a:spcPts val="0"/>
              </a:spcAft>
              <a:buSzPts val="1100"/>
              <a:buChar char="●"/>
            </a:pPr>
            <a:r>
              <a:rPr lang="en">
                <a:solidFill>
                  <a:schemeClr val="dk1"/>
                </a:solidFill>
                <a:highlight>
                  <a:srgbClr val="FFFF00"/>
                </a:highlight>
              </a:rPr>
              <a:t>With both of these policies, </a:t>
            </a:r>
            <a:r>
              <a:rPr lang="en">
                <a:highlight>
                  <a:srgbClr val="FFFF00"/>
                </a:highlight>
              </a:rPr>
              <a:t>I think that stating the need for them up front in the introduction is to illustrate that </a:t>
            </a:r>
            <a:r>
              <a:rPr lang="en" b="1">
                <a:highlight>
                  <a:srgbClr val="FFFF00"/>
                </a:highlight>
              </a:rPr>
              <a:t>holistic stewardship is necessarily a shared effort, and one that has to be intentional. </a:t>
            </a:r>
            <a:endParaRPr b="1">
              <a:highlight>
                <a:srgbClr val="FFFF00"/>
              </a:highlight>
            </a:endParaRPr>
          </a:p>
          <a:p>
            <a:pPr marL="914400" lvl="1" indent="-298450" algn="l" rtl="0">
              <a:spcBef>
                <a:spcPts val="0"/>
              </a:spcBef>
              <a:spcAft>
                <a:spcPts val="0"/>
              </a:spcAft>
              <a:buSzPts val="1100"/>
              <a:buChar char="○"/>
            </a:pPr>
            <a:r>
              <a:rPr lang="en">
                <a:highlight>
                  <a:srgbClr val="FFFF00"/>
                </a:highlight>
              </a:rPr>
              <a:t>It does not happen by accident, and it cannot happen in an environment that does not support the collaboration, communication, and transparency that policies like these require.</a:t>
            </a:r>
            <a:br>
              <a:rPr lang="en">
                <a:highlight>
                  <a:srgbClr val="FFFF00"/>
                </a:highlight>
              </a:rPr>
            </a:br>
            <a:endParaRPr>
              <a:highlight>
                <a:srgbClr val="FFFF00"/>
              </a:highlight>
            </a:endParaRPr>
          </a:p>
          <a:p>
            <a:pPr marL="0" lvl="0" indent="0" algn="l" rtl="0">
              <a:spcBef>
                <a:spcPts val="0"/>
              </a:spcBef>
              <a:spcAft>
                <a:spcPts val="0"/>
              </a:spcAft>
              <a:buNone/>
            </a:pPr>
            <a:endParaRPr>
              <a:highlight>
                <a:srgbClr val="FFFF00"/>
              </a:highlight>
            </a:endParaRPr>
          </a:p>
          <a:p>
            <a:pPr marL="0" lvl="0" indent="0" algn="l" rtl="0">
              <a:spcBef>
                <a:spcPts val="0"/>
              </a:spcBef>
              <a:spcAft>
                <a:spcPts val="0"/>
              </a:spcAft>
              <a:buNone/>
            </a:pPr>
            <a:endParaRPr>
              <a:highlight>
                <a:srgbClr val="FFFF00"/>
              </a:highlight>
            </a:endParaRPr>
          </a:p>
          <a:p>
            <a:pPr marL="0" lvl="0" indent="0" algn="l" rtl="0">
              <a:spcBef>
                <a:spcPts val="0"/>
              </a:spcBef>
              <a:spcAft>
                <a:spcPts val="0"/>
              </a:spcAft>
              <a:buNone/>
            </a:pPr>
            <a:endParaRPr>
              <a:highlight>
                <a:srgbClr val="FFFF00"/>
              </a:highlight>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7"/>
        <p:cNvGrpSpPr/>
        <p:nvPr/>
      </p:nvGrpSpPr>
      <p:grpSpPr>
        <a:xfrm>
          <a:off x="0" y="0"/>
          <a:ext cx="0" cy="0"/>
          <a:chOff x="0" y="0"/>
          <a:chExt cx="0" cy="0"/>
        </a:xfrm>
      </p:grpSpPr>
      <p:sp>
        <p:nvSpPr>
          <p:cNvPr id="138" name="Google Shape;138;g798316fa4b_2_44: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39" name="Google Shape;139;g798316fa4b_2_4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SHIRA</a:t>
            </a:r>
            <a:endParaRPr/>
          </a:p>
          <a:p>
            <a:pPr marL="457200" lvl="0" indent="-298450" algn="l" rtl="0">
              <a:spcBef>
                <a:spcPts val="0"/>
              </a:spcBef>
              <a:spcAft>
                <a:spcPts val="0"/>
              </a:spcAft>
              <a:buSzPts val="1100"/>
              <a:buChar char="●"/>
            </a:pPr>
            <a:r>
              <a:rPr lang="en"/>
              <a:t>In the area of appraisal, one key set of recommendations we made were for </a:t>
            </a:r>
            <a:r>
              <a:rPr lang="en" b="1"/>
              <a:t>selectors of born-digital materials.</a:t>
            </a:r>
            <a:r>
              <a:rPr lang="en"/>
              <a:t> We made 7 recommendations in total, but I’m only going to address a few of the most relevant. </a:t>
            </a:r>
            <a:endParaRPr/>
          </a:p>
          <a:p>
            <a:pPr marL="457200" lvl="0" indent="-298450" algn="l" rtl="0">
              <a:spcBef>
                <a:spcPts val="0"/>
              </a:spcBef>
              <a:spcAft>
                <a:spcPts val="0"/>
              </a:spcAft>
              <a:buSzPts val="1100"/>
              <a:buChar char="●"/>
            </a:pPr>
            <a:r>
              <a:rPr lang="en">
                <a:solidFill>
                  <a:schemeClr val="dk1"/>
                </a:solidFill>
              </a:rPr>
              <a:t>Choosing to create a section that focuses on selectors -- </a:t>
            </a:r>
            <a:r>
              <a:rPr lang="en" b="1">
                <a:solidFill>
                  <a:schemeClr val="dk1"/>
                </a:solidFill>
              </a:rPr>
              <a:t>even though they may not necessarily be the primary audience</a:t>
            </a:r>
            <a:r>
              <a:rPr lang="en">
                <a:solidFill>
                  <a:schemeClr val="dk1"/>
                </a:solidFill>
              </a:rPr>
              <a:t> -- I think this really comes back to what Elvia was talking about a moment ago with respect to </a:t>
            </a:r>
            <a:r>
              <a:rPr lang="en" b="1">
                <a:solidFill>
                  <a:schemeClr val="dk1"/>
                </a:solidFill>
              </a:rPr>
              <a:t>grounding the guidelines in a more holistic approach.</a:t>
            </a:r>
            <a:r>
              <a:rPr lang="en">
                <a:solidFill>
                  <a:schemeClr val="dk1"/>
                </a:solidFill>
              </a:rPr>
              <a:t> </a:t>
            </a:r>
            <a:endParaRPr>
              <a:solidFill>
                <a:schemeClr val="dk1"/>
              </a:solidFill>
            </a:endParaRPr>
          </a:p>
          <a:p>
            <a:pPr marL="914400" lvl="1" indent="-298450" algn="l" rtl="0">
              <a:spcBef>
                <a:spcPts val="0"/>
              </a:spcBef>
              <a:spcAft>
                <a:spcPts val="0"/>
              </a:spcAft>
              <a:buSzPts val="1100"/>
              <a:buChar char="○"/>
            </a:pPr>
            <a:r>
              <a:rPr lang="en">
                <a:solidFill>
                  <a:schemeClr val="dk1"/>
                </a:solidFill>
              </a:rPr>
              <a:t>We wanted to emphasize the </a:t>
            </a:r>
            <a:r>
              <a:rPr lang="en" b="1">
                <a:solidFill>
                  <a:schemeClr val="dk1"/>
                </a:solidFill>
              </a:rPr>
              <a:t>interrelatedness </a:t>
            </a:r>
            <a:r>
              <a:rPr lang="en">
                <a:solidFill>
                  <a:schemeClr val="dk1"/>
                </a:solidFill>
              </a:rPr>
              <a:t>of each stage of the archival lifecycle and </a:t>
            </a:r>
            <a:r>
              <a:rPr lang="en" b="1">
                <a:solidFill>
                  <a:schemeClr val="dk1"/>
                </a:solidFill>
              </a:rPr>
              <a:t>particularly the impact </a:t>
            </a:r>
            <a:r>
              <a:rPr lang="en">
                <a:solidFill>
                  <a:schemeClr val="dk1"/>
                </a:solidFill>
              </a:rPr>
              <a:t>that earlier actions have on </a:t>
            </a:r>
            <a:r>
              <a:rPr lang="en" b="1">
                <a:solidFill>
                  <a:schemeClr val="dk1"/>
                </a:solidFill>
              </a:rPr>
              <a:t>downstream stages</a:t>
            </a:r>
            <a:r>
              <a:rPr lang="en">
                <a:solidFill>
                  <a:schemeClr val="dk1"/>
                </a:solidFill>
              </a:rPr>
              <a:t>.</a:t>
            </a:r>
            <a:r>
              <a:rPr lang="en"/>
              <a:t>  </a:t>
            </a:r>
            <a:endParaRPr/>
          </a:p>
          <a:p>
            <a:pPr marL="457200" lvl="0" indent="-298450" algn="l" rtl="0">
              <a:spcBef>
                <a:spcPts val="0"/>
              </a:spcBef>
              <a:spcAft>
                <a:spcPts val="0"/>
              </a:spcAft>
              <a:buSzPts val="1100"/>
              <a:buChar char="●"/>
            </a:pPr>
            <a:r>
              <a:rPr lang="en"/>
              <a:t>First, we tried to really emphasize in as many places as we could the</a:t>
            </a:r>
            <a:r>
              <a:rPr lang="en" b="1"/>
              <a:t> importance of appraising born-digital material </a:t>
            </a:r>
            <a:r>
              <a:rPr lang="en" b="1" i="1" u="sng"/>
              <a:t>prior</a:t>
            </a:r>
            <a:r>
              <a:rPr lang="en" b="1" i="1"/>
              <a:t> </a:t>
            </a:r>
            <a:r>
              <a:rPr lang="en" b="1"/>
              <a:t>to acquiring and accessioning it</a:t>
            </a:r>
            <a:r>
              <a:rPr lang="en"/>
              <a:t>, and noted the problems that can arise if appraisal is deferred.</a:t>
            </a:r>
            <a:endParaRPr/>
          </a:p>
          <a:p>
            <a:pPr marL="457200" lvl="0" indent="-298450" algn="l" rtl="0">
              <a:spcBef>
                <a:spcPts val="0"/>
              </a:spcBef>
              <a:spcAft>
                <a:spcPts val="0"/>
              </a:spcAft>
              <a:buSzPts val="1100"/>
              <a:buChar char="●"/>
            </a:pPr>
            <a:r>
              <a:rPr lang="en">
                <a:solidFill>
                  <a:schemeClr val="dk1"/>
                </a:solidFill>
              </a:rPr>
              <a:t>We also recommended that appraisal should </a:t>
            </a:r>
            <a:r>
              <a:rPr lang="en" b="1">
                <a:solidFill>
                  <a:schemeClr val="dk1"/>
                </a:solidFill>
              </a:rPr>
              <a:t>involve </a:t>
            </a:r>
            <a:r>
              <a:rPr lang="en" b="1" i="1" u="sng">
                <a:solidFill>
                  <a:schemeClr val="dk1"/>
                </a:solidFill>
              </a:rPr>
              <a:t>all</a:t>
            </a:r>
            <a:r>
              <a:rPr lang="en" b="1" i="1">
                <a:solidFill>
                  <a:schemeClr val="dk1"/>
                </a:solidFill>
              </a:rPr>
              <a:t> </a:t>
            </a:r>
            <a:r>
              <a:rPr lang="en" b="1">
                <a:solidFill>
                  <a:schemeClr val="dk1"/>
                </a:solidFill>
              </a:rPr>
              <a:t>impacted stakeholders</a:t>
            </a:r>
            <a:r>
              <a:rPr lang="en">
                <a:solidFill>
                  <a:schemeClr val="dk1"/>
                </a:solidFill>
              </a:rPr>
              <a:t> whenever possible, bu</a:t>
            </a:r>
            <a:r>
              <a:rPr lang="en"/>
              <a:t>t especially so when it comes to born-digital materials.</a:t>
            </a:r>
            <a:endParaRPr/>
          </a:p>
          <a:p>
            <a:pPr marL="914400" lvl="1" indent="-298450" algn="l" rtl="0">
              <a:spcBef>
                <a:spcPts val="0"/>
              </a:spcBef>
              <a:spcAft>
                <a:spcPts val="0"/>
              </a:spcAft>
              <a:buSzPts val="1100"/>
              <a:buChar char="○"/>
            </a:pPr>
            <a:r>
              <a:rPr lang="en" b="1"/>
              <a:t>Specifically</a:t>
            </a:r>
            <a:r>
              <a:rPr lang="en"/>
              <a:t>, we went out of our way to highlight the importance of </a:t>
            </a:r>
            <a:r>
              <a:rPr lang="en" b="1"/>
              <a:t>communication between selectors and archivists</a:t>
            </a:r>
            <a:r>
              <a:rPr lang="en"/>
              <a:t> responsible for digital collections during the pre-acquisition phase. </a:t>
            </a:r>
            <a:endParaRPr/>
          </a:p>
          <a:p>
            <a:pPr marL="1371600" lvl="2" indent="-298450" algn="l" rtl="0">
              <a:spcBef>
                <a:spcPts val="0"/>
              </a:spcBef>
              <a:spcAft>
                <a:spcPts val="0"/>
              </a:spcAft>
              <a:buSzPts val="1100"/>
              <a:buChar char="■"/>
            </a:pPr>
            <a:r>
              <a:rPr lang="en"/>
              <a:t>All of the best practices and guidelines that I’ve encountered regarding acquiring born-digital talk about the </a:t>
            </a:r>
            <a:r>
              <a:rPr lang="en" b="1"/>
              <a:t>importance of communication between donors and the </a:t>
            </a:r>
            <a:r>
              <a:rPr lang="en" b="1" u="sng"/>
              <a:t>repository</a:t>
            </a:r>
            <a:r>
              <a:rPr lang="en"/>
              <a:t>, but where I think the UC Guidelines really make a contribution is laying out the various ways that </a:t>
            </a:r>
            <a:r>
              <a:rPr lang="en" b="1"/>
              <a:t>curators can work with </a:t>
            </a:r>
            <a:r>
              <a:rPr lang="en" b="1" u="sng"/>
              <a:t>archivists</a:t>
            </a:r>
            <a:r>
              <a:rPr lang="en"/>
              <a:t> to provide quicker, more resource-efficient access to born-digital materials.</a:t>
            </a:r>
            <a:endParaRPr>
              <a:solidFill>
                <a:schemeClr val="dk1"/>
              </a:solidFill>
            </a:endParaRPr>
          </a:p>
          <a:p>
            <a:pPr marL="1828800" lvl="3" indent="-298450" algn="l" rtl="0">
              <a:spcBef>
                <a:spcPts val="0"/>
              </a:spcBef>
              <a:spcAft>
                <a:spcPts val="0"/>
              </a:spcAft>
              <a:buSzPts val="1100"/>
              <a:buChar char="●"/>
            </a:pPr>
            <a:r>
              <a:rPr lang="en" b="1">
                <a:highlight>
                  <a:srgbClr val="FFFF00"/>
                </a:highlight>
              </a:rPr>
              <a:t>In relation to this point about communication</a:t>
            </a:r>
            <a:r>
              <a:rPr lang="en">
                <a:highlight>
                  <a:srgbClr val="FFFF00"/>
                </a:highlight>
              </a:rPr>
              <a:t>, as a quick aside I want to note that one aspect of the Guidelines that really stands out to me is how they go out of their way to push for </a:t>
            </a:r>
            <a:r>
              <a:rPr lang="en" b="1">
                <a:highlight>
                  <a:srgbClr val="FFFF00"/>
                </a:highlight>
              </a:rPr>
              <a:t>more and better communication</a:t>
            </a:r>
            <a:r>
              <a:rPr lang="en">
                <a:highlight>
                  <a:srgbClr val="FFFF00"/>
                </a:highlight>
              </a:rPr>
              <a:t> across the board by </a:t>
            </a:r>
            <a:r>
              <a:rPr lang="en" b="1">
                <a:highlight>
                  <a:srgbClr val="FFFF00"/>
                </a:highlight>
              </a:rPr>
              <a:t>encouraging</a:t>
            </a:r>
            <a:r>
              <a:rPr lang="en">
                <a:highlight>
                  <a:srgbClr val="FFFF00"/>
                </a:highlight>
              </a:rPr>
              <a:t> selectors and archivists alike to </a:t>
            </a:r>
            <a:r>
              <a:rPr lang="en" b="1">
                <a:highlight>
                  <a:srgbClr val="FFFF00"/>
                </a:highlight>
              </a:rPr>
              <a:t>embed an awareness of the labor required for technical services to provide access to efficient, minimally, or even unprocessed  collections. </a:t>
            </a:r>
            <a:endParaRPr b="1">
              <a:highlight>
                <a:srgbClr val="FFFF00"/>
              </a:highlight>
            </a:endParaRPr>
          </a:p>
          <a:p>
            <a:pPr marL="1828800" lvl="3" indent="-298450" algn="l" rtl="0">
              <a:spcBef>
                <a:spcPts val="0"/>
              </a:spcBef>
              <a:spcAft>
                <a:spcPts val="0"/>
              </a:spcAft>
              <a:buSzPts val="1100"/>
              <a:buChar char="●"/>
            </a:pPr>
            <a:r>
              <a:rPr lang="en">
                <a:highlight>
                  <a:srgbClr val="FFFF00"/>
                </a:highlight>
              </a:rPr>
              <a:t>Directly connecting selectors’ and archivists’ </a:t>
            </a:r>
            <a:r>
              <a:rPr lang="en" b="1">
                <a:highlight>
                  <a:srgbClr val="FFFF00"/>
                </a:highlight>
              </a:rPr>
              <a:t>upstream choices and documentation practices</a:t>
            </a:r>
            <a:r>
              <a:rPr lang="en">
                <a:highlight>
                  <a:srgbClr val="FFFF00"/>
                </a:highlight>
              </a:rPr>
              <a:t> to the</a:t>
            </a:r>
            <a:r>
              <a:rPr lang="en" b="1">
                <a:highlight>
                  <a:srgbClr val="FFFF00"/>
                </a:highlight>
              </a:rPr>
              <a:t> hurdles that technical services </a:t>
            </a:r>
            <a:r>
              <a:rPr lang="en">
                <a:highlight>
                  <a:srgbClr val="FFFF00"/>
                </a:highlight>
              </a:rPr>
              <a:t>will eventually have to overcome as they try to provide </a:t>
            </a:r>
            <a:r>
              <a:rPr lang="en" b="1">
                <a:highlight>
                  <a:srgbClr val="FFFF00"/>
                </a:highlight>
              </a:rPr>
              <a:t>seamless and frustration-free access to a collection</a:t>
            </a:r>
            <a:r>
              <a:rPr lang="en">
                <a:highlight>
                  <a:srgbClr val="FFFF00"/>
                </a:highlight>
              </a:rPr>
              <a:t> down the line is an approach that I think is both noteworthy, and worth emphasizing.</a:t>
            </a:r>
            <a:endParaRPr>
              <a:solidFill>
                <a:schemeClr val="dk1"/>
              </a:solidFill>
              <a:highlight>
                <a:srgbClr val="FFFF00"/>
              </a:highlight>
            </a:endParaRPr>
          </a:p>
          <a:p>
            <a:pPr marL="914400" lvl="1" indent="-298450" algn="l" rtl="0">
              <a:spcBef>
                <a:spcPts val="0"/>
              </a:spcBef>
              <a:spcAft>
                <a:spcPts val="0"/>
              </a:spcAft>
              <a:buSzPts val="1100"/>
              <a:buChar char="○"/>
            </a:pPr>
            <a:r>
              <a:rPr lang="en"/>
              <a:t>Another important recommendation we made was to be </a:t>
            </a:r>
            <a:r>
              <a:rPr lang="en" b="1"/>
              <a:t>realistic about what pre-custodial appraisal will actually entail. </a:t>
            </a:r>
            <a:endParaRPr b="1"/>
          </a:p>
          <a:p>
            <a:pPr marL="914400" lvl="1" indent="-298450" algn="l" rtl="0">
              <a:spcBef>
                <a:spcPts val="0"/>
              </a:spcBef>
              <a:spcAft>
                <a:spcPts val="0"/>
              </a:spcAft>
              <a:buSzPts val="1100"/>
              <a:buChar char="○"/>
            </a:pPr>
            <a:r>
              <a:rPr lang="en"/>
              <a:t>Specifically, we noted that </a:t>
            </a:r>
            <a:r>
              <a:rPr lang="en" b="1"/>
              <a:t>a predominance of discrete, removable legacy media</a:t>
            </a:r>
            <a:r>
              <a:rPr lang="en"/>
              <a:t> like floppy disks disks and zip disks or Jaz drives, for example, </a:t>
            </a:r>
            <a:r>
              <a:rPr lang="en" b="1"/>
              <a:t>makes appraisal more difficult </a:t>
            </a:r>
            <a:r>
              <a:rPr lang="en"/>
              <a:t>since these formats are</a:t>
            </a:r>
            <a:r>
              <a:rPr lang="en" b="1"/>
              <a:t> time intensive to work with</a:t>
            </a:r>
            <a:r>
              <a:rPr lang="en"/>
              <a:t>, and donors may no longer have the equipment necessary to access and view materials stored on these media. </a:t>
            </a:r>
            <a:endParaRPr/>
          </a:p>
          <a:p>
            <a:pPr marL="914400" lvl="1" indent="-298450" algn="l" rtl="0">
              <a:spcBef>
                <a:spcPts val="0"/>
              </a:spcBef>
              <a:spcAft>
                <a:spcPts val="0"/>
              </a:spcAft>
              <a:buSzPts val="1100"/>
              <a:buChar char="○"/>
            </a:pPr>
            <a:r>
              <a:rPr lang="en" b="1"/>
              <a:t>This is not to say</a:t>
            </a:r>
            <a:r>
              <a:rPr lang="en"/>
              <a:t> that we would </a:t>
            </a:r>
            <a:r>
              <a:rPr lang="en" b="1"/>
              <a:t>never acquire</a:t>
            </a:r>
            <a:r>
              <a:rPr lang="en"/>
              <a:t> something that is challenging to appraise, but rather that -- </a:t>
            </a:r>
            <a:r>
              <a:rPr lang="en" b="1"/>
              <a:t>particularly given the upfront appraisal model that these Guidelines champion</a:t>
            </a:r>
            <a:r>
              <a:rPr lang="en"/>
              <a:t> -- it is critical that selectors understand the labor involved and approach this task realistically. </a:t>
            </a:r>
            <a:endParaRPr/>
          </a:p>
          <a:p>
            <a:pPr marL="0" lvl="0" indent="0" algn="l" rtl="0">
              <a:spcBef>
                <a:spcPts val="0"/>
              </a:spcBef>
              <a:spcAft>
                <a:spcPts val="0"/>
              </a:spcAft>
              <a:buNone/>
            </a:pP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3"/>
        <p:cNvGrpSpPr/>
        <p:nvPr/>
      </p:nvGrpSpPr>
      <p:grpSpPr>
        <a:xfrm>
          <a:off x="0" y="0"/>
          <a:ext cx="0" cy="0"/>
          <a:chOff x="0" y="0"/>
          <a:chExt cx="0" cy="0"/>
        </a:xfrm>
      </p:grpSpPr>
      <p:sp>
        <p:nvSpPr>
          <p:cNvPr id="144" name="Google Shape;144;gba482e7cdd_1_9: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45" name="Google Shape;145;gba482e7cdd_1_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457200" lvl="0" indent="-298450" algn="l" rtl="0">
              <a:spcBef>
                <a:spcPts val="0"/>
              </a:spcBef>
              <a:spcAft>
                <a:spcPts val="0"/>
              </a:spcAft>
              <a:buSzPts val="1100"/>
              <a:buChar char="●"/>
            </a:pPr>
            <a:r>
              <a:rPr lang="en"/>
              <a:t>We also made </a:t>
            </a:r>
            <a:r>
              <a:rPr lang="en" b="1"/>
              <a:t>recommendations for efficiently appraising born-digital at a high level.</a:t>
            </a:r>
            <a:r>
              <a:rPr lang="en"/>
              <a:t> </a:t>
            </a:r>
            <a:endParaRPr/>
          </a:p>
          <a:p>
            <a:pPr marL="457200" lvl="0" indent="-298450" algn="l" rtl="0">
              <a:spcBef>
                <a:spcPts val="0"/>
              </a:spcBef>
              <a:spcAft>
                <a:spcPts val="0"/>
              </a:spcAft>
              <a:buSzPts val="1100"/>
              <a:buChar char="●"/>
            </a:pPr>
            <a:r>
              <a:rPr lang="en"/>
              <a:t>Again, there are more recommendations in the Guidelines than I’ll have time to mention today, but the two I wanted to callout  both emphasize strategies for doing this </a:t>
            </a:r>
            <a:r>
              <a:rPr lang="en" b="1"/>
              <a:t>efficiently and in the aggregate.</a:t>
            </a:r>
            <a:endParaRPr b="1"/>
          </a:p>
          <a:p>
            <a:pPr marL="914400" lvl="1" indent="-298450" algn="l" rtl="0">
              <a:spcBef>
                <a:spcPts val="0"/>
              </a:spcBef>
              <a:spcAft>
                <a:spcPts val="0"/>
              </a:spcAft>
              <a:buSzPts val="1100"/>
              <a:buChar char="○"/>
            </a:pPr>
            <a:r>
              <a:rPr lang="en"/>
              <a:t>So, for example, </a:t>
            </a:r>
            <a:r>
              <a:rPr lang="en" b="1"/>
              <a:t>surveying carriers, disk-images, and directories</a:t>
            </a:r>
            <a:r>
              <a:rPr lang="en"/>
              <a:t> rather than individual files, and</a:t>
            </a:r>
            <a:endParaRPr/>
          </a:p>
          <a:p>
            <a:pPr marL="914400" lvl="1" indent="-298450" algn="l" rtl="0">
              <a:spcBef>
                <a:spcPts val="0"/>
              </a:spcBef>
              <a:spcAft>
                <a:spcPts val="0"/>
              </a:spcAft>
              <a:buSzPts val="1100"/>
              <a:buChar char="○"/>
            </a:pPr>
            <a:r>
              <a:rPr lang="en" b="1"/>
              <a:t>Focusing decision-making primarily on identifying accepted formats,</a:t>
            </a:r>
            <a:r>
              <a:rPr lang="en"/>
              <a:t> rather than on renaming or rearranging files</a:t>
            </a:r>
            <a:r>
              <a:rPr lang="en">
                <a:highlight>
                  <a:srgbClr val="FFFF00"/>
                </a:highlight>
              </a:rPr>
              <a:t>  -- hence the need for having an accepted or recommended formats policy that I mentioned earlier</a:t>
            </a:r>
            <a:endParaRPr>
              <a:highlight>
                <a:srgbClr val="FFFF00"/>
              </a:highlight>
            </a:endParaRPr>
          </a:p>
          <a:p>
            <a:pPr marL="457200" lvl="0" indent="-298450" algn="l" rtl="0">
              <a:spcBef>
                <a:spcPts val="0"/>
              </a:spcBef>
              <a:spcAft>
                <a:spcPts val="0"/>
              </a:spcAft>
              <a:buSzPts val="1100"/>
              <a:buChar char="●"/>
            </a:pPr>
            <a:r>
              <a:rPr lang="en" b="1"/>
              <a:t>Our goal </a:t>
            </a:r>
            <a:r>
              <a:rPr lang="en"/>
              <a:t>with these recommendations was, above all, to make them </a:t>
            </a:r>
            <a:r>
              <a:rPr lang="en" b="1"/>
              <a:t>pragmatic and practical </a:t>
            </a:r>
            <a:endParaRPr b="1"/>
          </a:p>
          <a:p>
            <a:pPr marL="457200" lvl="0" indent="-298450" algn="l" rtl="0">
              <a:spcBef>
                <a:spcPts val="0"/>
              </a:spcBef>
              <a:spcAft>
                <a:spcPts val="0"/>
              </a:spcAft>
              <a:buSzPts val="1100"/>
              <a:buChar char="●"/>
            </a:pPr>
            <a:r>
              <a:rPr lang="en"/>
              <a:t>For us, a </a:t>
            </a:r>
            <a:r>
              <a:rPr lang="en" b="1"/>
              <a:t>holistic approach</a:t>
            </a:r>
            <a:r>
              <a:rPr lang="en"/>
              <a:t> to born-digital really </a:t>
            </a:r>
            <a:r>
              <a:rPr lang="en" b="1"/>
              <a:t>depends on </a:t>
            </a:r>
            <a:r>
              <a:rPr lang="en" b="1">
                <a:solidFill>
                  <a:schemeClr val="dk1"/>
                </a:solidFill>
              </a:rPr>
              <a:t>being realistic</a:t>
            </a:r>
            <a:r>
              <a:rPr lang="en">
                <a:solidFill>
                  <a:schemeClr val="dk1"/>
                </a:solidFill>
              </a:rPr>
              <a:t> about what this work will entail. </a:t>
            </a:r>
            <a:endParaRPr>
              <a:solidFill>
                <a:schemeClr val="dk1"/>
              </a:solidFill>
            </a:endParaRPr>
          </a:p>
          <a:p>
            <a:pPr marL="457200" lvl="0" indent="-298450" algn="l" rtl="0">
              <a:spcBef>
                <a:spcPts val="0"/>
              </a:spcBef>
              <a:spcAft>
                <a:spcPts val="0"/>
              </a:spcAft>
              <a:buSzPts val="1100"/>
              <a:buChar char="●"/>
            </a:pPr>
            <a:r>
              <a:rPr lang="en">
                <a:solidFill>
                  <a:schemeClr val="dk1"/>
                </a:solidFill>
              </a:rPr>
              <a:t>This is a</a:t>
            </a:r>
            <a:r>
              <a:rPr lang="en" b="1">
                <a:solidFill>
                  <a:schemeClr val="dk1"/>
                </a:solidFill>
              </a:rPr>
              <a:t> recurring theme </a:t>
            </a:r>
            <a:r>
              <a:rPr lang="en"/>
              <a:t>throughout the Guidelines. [For example...]</a:t>
            </a:r>
            <a:br>
              <a:rPr lang="en"/>
            </a:br>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9"/>
        <p:cNvGrpSpPr/>
        <p:nvPr/>
      </p:nvGrpSpPr>
      <p:grpSpPr>
        <a:xfrm>
          <a:off x="0" y="0"/>
          <a:ext cx="0" cy="0"/>
          <a:chOff x="0" y="0"/>
          <a:chExt cx="0" cy="0"/>
        </a:xfrm>
      </p:grpSpPr>
      <p:sp>
        <p:nvSpPr>
          <p:cNvPr id="150" name="Google Shape;150;g798316fa4b_2_39: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51" name="Google Shape;151;g798316fa4b_2_3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457200" lvl="0" indent="-298450" algn="l" rtl="0">
              <a:spcBef>
                <a:spcPts val="0"/>
              </a:spcBef>
              <a:spcAft>
                <a:spcPts val="0"/>
              </a:spcAft>
              <a:buSzPts val="1100"/>
              <a:buChar char="●"/>
            </a:pPr>
            <a:r>
              <a:rPr lang="en"/>
              <a:t>For example, </a:t>
            </a:r>
            <a:r>
              <a:rPr lang="en" b="1"/>
              <a:t>when it comes to accessioning</a:t>
            </a:r>
            <a:r>
              <a:rPr lang="en"/>
              <a:t>, we wanted to</a:t>
            </a:r>
            <a:r>
              <a:rPr lang="en">
                <a:solidFill>
                  <a:schemeClr val="dk1"/>
                </a:solidFill>
              </a:rPr>
              <a:t> address the reality that this</a:t>
            </a:r>
            <a:r>
              <a:rPr lang="en" b="1">
                <a:solidFill>
                  <a:schemeClr val="dk1"/>
                </a:solidFill>
              </a:rPr>
              <a:t> means something very specific</a:t>
            </a:r>
            <a:r>
              <a:rPr lang="en">
                <a:solidFill>
                  <a:schemeClr val="dk1"/>
                </a:solidFill>
              </a:rPr>
              <a:t> in the context of born-digital, and </a:t>
            </a:r>
            <a:r>
              <a:rPr lang="en" b="1">
                <a:solidFill>
                  <a:schemeClr val="dk1"/>
                </a:solidFill>
              </a:rPr>
              <a:t>requires more in-depth work.</a:t>
            </a:r>
            <a:endParaRPr b="1">
              <a:solidFill>
                <a:schemeClr val="dk1"/>
              </a:solidFill>
            </a:endParaRPr>
          </a:p>
          <a:p>
            <a:pPr marL="914400" lvl="1" indent="-298450" algn="l" rtl="0">
              <a:spcBef>
                <a:spcPts val="0"/>
              </a:spcBef>
              <a:spcAft>
                <a:spcPts val="0"/>
              </a:spcAft>
              <a:buClr>
                <a:schemeClr val="dk1"/>
              </a:buClr>
              <a:buSzPts val="1100"/>
              <a:buChar char="○"/>
            </a:pPr>
            <a:r>
              <a:rPr lang="en">
                <a:solidFill>
                  <a:schemeClr val="dk1"/>
                </a:solidFill>
              </a:rPr>
              <a:t>In other words, you </a:t>
            </a:r>
            <a:r>
              <a:rPr lang="en" b="1">
                <a:solidFill>
                  <a:schemeClr val="dk1"/>
                </a:solidFill>
              </a:rPr>
              <a:t>haven’t truly accessioned</a:t>
            </a:r>
            <a:r>
              <a:rPr lang="en">
                <a:solidFill>
                  <a:schemeClr val="dk1"/>
                </a:solidFill>
              </a:rPr>
              <a:t> the material until you’ve </a:t>
            </a:r>
            <a:r>
              <a:rPr lang="en" b="1">
                <a:solidFill>
                  <a:schemeClr val="dk1"/>
                </a:solidFill>
              </a:rPr>
              <a:t>taken the files off the media </a:t>
            </a:r>
            <a:r>
              <a:rPr lang="en">
                <a:solidFill>
                  <a:schemeClr val="dk1"/>
                </a:solidFill>
              </a:rPr>
              <a:t>on which it was received.</a:t>
            </a:r>
            <a:endParaRPr>
              <a:solidFill>
                <a:schemeClr val="dk1"/>
              </a:solidFill>
            </a:endParaRPr>
          </a:p>
          <a:p>
            <a:pPr marL="914400" lvl="1" indent="-298450" algn="l" rtl="0">
              <a:spcBef>
                <a:spcPts val="0"/>
              </a:spcBef>
              <a:spcAft>
                <a:spcPts val="0"/>
              </a:spcAft>
              <a:buClr>
                <a:schemeClr val="dk1"/>
              </a:buClr>
              <a:buSzPts val="1100"/>
              <a:buChar char="○"/>
            </a:pPr>
            <a:r>
              <a:rPr lang="en">
                <a:solidFill>
                  <a:schemeClr val="dk1"/>
                </a:solidFill>
                <a:highlight>
                  <a:srgbClr val="FFFF00"/>
                </a:highlight>
              </a:rPr>
              <a:t>I want to emphasize this point, </a:t>
            </a:r>
            <a:r>
              <a:rPr lang="en">
                <a:highlight>
                  <a:srgbClr val="FFFF00"/>
                </a:highlight>
              </a:rPr>
              <a:t>because I think that there’s conflicting schools of thought about </a:t>
            </a:r>
            <a:r>
              <a:rPr lang="en" b="1">
                <a:highlight>
                  <a:srgbClr val="FFFF00"/>
                </a:highlight>
              </a:rPr>
              <a:t>what actually constitutes accessioning</a:t>
            </a:r>
            <a:r>
              <a:rPr lang="en">
                <a:highlight>
                  <a:srgbClr val="FFFF00"/>
                </a:highlight>
              </a:rPr>
              <a:t> in the realm of born-digital</a:t>
            </a:r>
            <a:endParaRPr>
              <a:highlight>
                <a:srgbClr val="FFFF00"/>
              </a:highlight>
            </a:endParaRPr>
          </a:p>
          <a:p>
            <a:pPr marL="914400" lvl="1" indent="-298450" algn="l" rtl="0">
              <a:spcBef>
                <a:spcPts val="0"/>
              </a:spcBef>
              <a:spcAft>
                <a:spcPts val="0"/>
              </a:spcAft>
              <a:buClr>
                <a:schemeClr val="dk1"/>
              </a:buClr>
              <a:buSzPts val="1100"/>
              <a:buChar char="○"/>
            </a:pPr>
            <a:r>
              <a:rPr lang="en" b="1">
                <a:highlight>
                  <a:srgbClr val="FFFF00"/>
                </a:highlight>
              </a:rPr>
              <a:t>Redefining the idea</a:t>
            </a:r>
            <a:r>
              <a:rPr lang="en">
                <a:highlight>
                  <a:srgbClr val="FFFF00"/>
                </a:highlight>
              </a:rPr>
              <a:t> that accessioning for born-digital must </a:t>
            </a:r>
            <a:r>
              <a:rPr lang="en" b="1">
                <a:highlight>
                  <a:srgbClr val="FFFF00"/>
                </a:highlight>
              </a:rPr>
              <a:t>necessarily include file transfer </a:t>
            </a:r>
            <a:r>
              <a:rPr lang="en">
                <a:highlight>
                  <a:srgbClr val="FFFF00"/>
                </a:highlight>
              </a:rPr>
              <a:t>is something that </a:t>
            </a:r>
            <a:r>
              <a:rPr lang="en" b="1">
                <a:highlight>
                  <a:srgbClr val="FFFF00"/>
                </a:highlight>
              </a:rPr>
              <a:t>needs to happen profession-wide</a:t>
            </a:r>
            <a:r>
              <a:rPr lang="en">
                <a:highlight>
                  <a:srgbClr val="FFFF00"/>
                </a:highlight>
              </a:rPr>
              <a:t>, and we wanted to use the Guidelines to draw a line in the sand on this point.</a:t>
            </a:r>
            <a:endParaRPr>
              <a:solidFill>
                <a:schemeClr val="dk1"/>
              </a:solidFill>
              <a:highlight>
                <a:srgbClr val="FFFF00"/>
              </a:highlight>
            </a:endParaRPr>
          </a:p>
          <a:p>
            <a:pPr marL="457200" lvl="0" indent="-298450" algn="l" rtl="0">
              <a:spcBef>
                <a:spcPts val="0"/>
              </a:spcBef>
              <a:spcAft>
                <a:spcPts val="0"/>
              </a:spcAft>
              <a:buSzPts val="1100"/>
              <a:buChar char="●"/>
            </a:pPr>
            <a:r>
              <a:rPr lang="en">
                <a:highlight>
                  <a:srgbClr val="FFFF00"/>
                </a:highlight>
              </a:rPr>
              <a:t>We are aware, however, that </a:t>
            </a:r>
            <a:r>
              <a:rPr lang="en" b="1">
                <a:highlight>
                  <a:srgbClr val="FFFF00"/>
                </a:highlight>
              </a:rPr>
              <a:t>this work is time-consuming</a:t>
            </a:r>
            <a:r>
              <a:rPr lang="en">
                <a:highlight>
                  <a:srgbClr val="FFFF00"/>
                </a:highlight>
              </a:rPr>
              <a:t>, </a:t>
            </a:r>
            <a:r>
              <a:rPr lang="en"/>
              <a:t>and we really tried to highlight the </a:t>
            </a:r>
            <a:r>
              <a:rPr lang="en" b="1"/>
              <a:t>exponential increase in processing time and cost</a:t>
            </a:r>
            <a:r>
              <a:rPr lang="en"/>
              <a:t> that collecting digital media -- and especially legacy digital media -- will usually entail. </a:t>
            </a:r>
            <a:endParaRPr/>
          </a:p>
          <a:p>
            <a:pPr marL="457200" lvl="0" indent="-298450" algn="l" rtl="0">
              <a:spcBef>
                <a:spcPts val="0"/>
              </a:spcBef>
              <a:spcAft>
                <a:spcPts val="0"/>
              </a:spcAft>
              <a:buSzPts val="1100"/>
              <a:buChar char="●"/>
            </a:pPr>
            <a:r>
              <a:rPr lang="en"/>
              <a:t>To this end, we emphasized the</a:t>
            </a:r>
            <a:r>
              <a:rPr lang="en" b="1"/>
              <a:t> need to determine </a:t>
            </a:r>
            <a:r>
              <a:rPr lang="en" b="1">
                <a:solidFill>
                  <a:schemeClr val="dk1"/>
                </a:solidFill>
              </a:rPr>
              <a:t>up-front</a:t>
            </a:r>
            <a:r>
              <a:rPr lang="en">
                <a:solidFill>
                  <a:schemeClr val="dk1"/>
                </a:solidFill>
              </a:rPr>
              <a:t> </a:t>
            </a:r>
            <a:r>
              <a:rPr lang="en"/>
              <a:t>if the value of the collection</a:t>
            </a:r>
            <a:r>
              <a:rPr lang="en" b="1"/>
              <a:t> warrants the enhanced interventions</a:t>
            </a:r>
            <a:r>
              <a:rPr lang="en"/>
              <a:t> required to make it available.</a:t>
            </a:r>
            <a:endParaRPr/>
          </a:p>
          <a:p>
            <a:pPr marL="457200" lvl="0" indent="-298450" algn="l" rtl="0">
              <a:spcBef>
                <a:spcPts val="0"/>
              </a:spcBef>
              <a:spcAft>
                <a:spcPts val="0"/>
              </a:spcAft>
              <a:buSzPts val="1100"/>
              <a:buChar char="●"/>
            </a:pPr>
            <a:r>
              <a:rPr lang="en"/>
              <a:t>This idea of </a:t>
            </a:r>
            <a:r>
              <a:rPr lang="en" b="1"/>
              <a:t>assigning each collection a specific value</a:t>
            </a:r>
            <a:r>
              <a:rPr lang="en"/>
              <a:t> and then using this score to </a:t>
            </a:r>
            <a:r>
              <a:rPr lang="en" b="1"/>
              <a:t>determine levels of processing effort</a:t>
            </a:r>
            <a:r>
              <a:rPr lang="en"/>
              <a:t> is a hallmark of the original UC Guidelines, so while it isn’t exactly a new concept, I think that </a:t>
            </a:r>
            <a:r>
              <a:rPr lang="en" b="1"/>
              <a:t>being this explicit about making that evaluation</a:t>
            </a:r>
            <a:r>
              <a:rPr lang="en"/>
              <a:t> is somewhat novel. </a:t>
            </a:r>
            <a:br>
              <a:rPr lang="en"/>
            </a:br>
            <a:br>
              <a:rPr lang="en"/>
            </a:br>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8"/>
        <p:cNvGrpSpPr/>
        <p:nvPr/>
      </p:nvGrpSpPr>
      <p:grpSpPr>
        <a:xfrm>
          <a:off x="0" y="0"/>
          <a:ext cx="0" cy="0"/>
          <a:chOff x="0" y="0"/>
          <a:chExt cx="0" cy="0"/>
        </a:xfrm>
      </p:grpSpPr>
      <p:sp>
        <p:nvSpPr>
          <p:cNvPr id="159" name="Google Shape;159;gc08418d701_1_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0" name="Google Shape;160;gc08418d701_1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457200" lvl="0" indent="-298450" algn="l" rtl="0">
              <a:spcBef>
                <a:spcPts val="0"/>
              </a:spcBef>
              <a:spcAft>
                <a:spcPts val="0"/>
              </a:spcAft>
              <a:buSzPts val="1100"/>
              <a:buChar char="●"/>
            </a:pPr>
            <a:r>
              <a:rPr lang="en"/>
              <a:t>Another area of focus for us was on providing baseline target steps for responsibly accessioning born-digital material.</a:t>
            </a:r>
            <a:endParaRPr/>
          </a:p>
          <a:p>
            <a:pPr marL="457200" lvl="0" indent="-298450" algn="l" rtl="0">
              <a:spcBef>
                <a:spcPts val="0"/>
              </a:spcBef>
              <a:spcAft>
                <a:spcPts val="0"/>
              </a:spcAft>
              <a:buSzPts val="1100"/>
              <a:buChar char="●"/>
            </a:pPr>
            <a:r>
              <a:rPr lang="en">
                <a:solidFill>
                  <a:schemeClr val="dk1"/>
                </a:solidFill>
              </a:rPr>
              <a:t>Since we frame our discussion of accessioning in the UC Guidelines as “a one-shot opportunity” that represents “a unique window of time for the archivist to apply their judgement and expertise”, we felt it was important to e</a:t>
            </a:r>
            <a:r>
              <a:rPr lang="en"/>
              <a:t>stablish a set of minimum requirements for this step.</a:t>
            </a:r>
            <a:endParaRPr/>
          </a:p>
          <a:p>
            <a:pPr marL="457200" lvl="0" indent="-298450" algn="l" rtl="0">
              <a:spcBef>
                <a:spcPts val="0"/>
              </a:spcBef>
              <a:spcAft>
                <a:spcPts val="0"/>
              </a:spcAft>
              <a:buSzPts val="1100"/>
              <a:buChar char="●"/>
            </a:pPr>
            <a:r>
              <a:rPr lang="en"/>
              <a:t>This is an abbreviated version of what we came up with:</a:t>
            </a:r>
            <a:endParaRPr/>
          </a:p>
          <a:p>
            <a:pPr marL="914400" lvl="1" indent="-298450" algn="l" rtl="0">
              <a:lnSpc>
                <a:spcPct val="100000"/>
              </a:lnSpc>
              <a:spcBef>
                <a:spcPts val="0"/>
              </a:spcBef>
              <a:spcAft>
                <a:spcPts val="0"/>
              </a:spcAft>
              <a:buSzPts val="1100"/>
              <a:buChar char="○"/>
            </a:pPr>
            <a:r>
              <a:rPr lang="en" u="sng">
                <a:highlight>
                  <a:srgbClr val="FFFF00"/>
                </a:highlight>
              </a:rPr>
              <a:t>Assign unique IDs</a:t>
            </a:r>
            <a:endParaRPr u="sng">
              <a:highlight>
                <a:srgbClr val="FFFF00"/>
              </a:highlight>
            </a:endParaRPr>
          </a:p>
          <a:p>
            <a:pPr marL="914400" lvl="1" indent="-298450" algn="l" rtl="0">
              <a:lnSpc>
                <a:spcPct val="100000"/>
              </a:lnSpc>
              <a:spcBef>
                <a:spcPts val="0"/>
              </a:spcBef>
              <a:spcAft>
                <a:spcPts val="0"/>
              </a:spcAft>
              <a:buSzPts val="1100"/>
              <a:buChar char="○"/>
            </a:pPr>
            <a:r>
              <a:rPr lang="en" u="sng">
                <a:highlight>
                  <a:srgbClr val="FFFF00"/>
                </a:highlight>
              </a:rPr>
              <a:t>Run a virus scan</a:t>
            </a:r>
            <a:r>
              <a:rPr lang="en">
                <a:highlight>
                  <a:srgbClr val="FFFF00"/>
                </a:highlight>
              </a:rPr>
              <a:t> --</a:t>
            </a:r>
            <a:r>
              <a:rPr lang="en" b="1">
                <a:highlight>
                  <a:srgbClr val="FFFF00"/>
                </a:highlight>
              </a:rPr>
              <a:t> or maybe don’t</a:t>
            </a:r>
            <a:r>
              <a:rPr lang="en">
                <a:highlight>
                  <a:srgbClr val="FFFF00"/>
                </a:highlight>
              </a:rPr>
              <a:t>, if your </a:t>
            </a:r>
            <a:r>
              <a:rPr lang="en" b="1">
                <a:highlight>
                  <a:srgbClr val="FFFF00"/>
                </a:highlight>
              </a:rPr>
              <a:t>workstation is networked</a:t>
            </a:r>
            <a:r>
              <a:rPr lang="en">
                <a:highlight>
                  <a:srgbClr val="FFFF00"/>
                </a:highlight>
              </a:rPr>
              <a:t> and </a:t>
            </a:r>
            <a:r>
              <a:rPr lang="en" b="1">
                <a:highlight>
                  <a:srgbClr val="FFFF00"/>
                </a:highlight>
              </a:rPr>
              <a:t>IT has sufficient pre-existing </a:t>
            </a:r>
            <a:r>
              <a:rPr lang="en">
                <a:highlight>
                  <a:srgbClr val="FFFF00"/>
                </a:highlight>
              </a:rPr>
              <a:t>campus-wide security protections in place</a:t>
            </a:r>
            <a:endParaRPr>
              <a:highlight>
                <a:srgbClr val="FFFF00"/>
              </a:highlight>
            </a:endParaRPr>
          </a:p>
          <a:p>
            <a:pPr marL="914400" lvl="1" indent="-298450" algn="l" rtl="0">
              <a:lnSpc>
                <a:spcPct val="100000"/>
              </a:lnSpc>
              <a:spcBef>
                <a:spcPts val="0"/>
              </a:spcBef>
              <a:spcAft>
                <a:spcPts val="0"/>
              </a:spcAft>
              <a:buSzPts val="1100"/>
              <a:buChar char="○"/>
            </a:pPr>
            <a:r>
              <a:rPr lang="en" u="sng">
                <a:highlight>
                  <a:srgbClr val="FFFF00"/>
                </a:highlight>
              </a:rPr>
              <a:t>Transfer files off carriers</a:t>
            </a:r>
            <a:endParaRPr u="sng">
              <a:highlight>
                <a:srgbClr val="FFFF00"/>
              </a:highlight>
            </a:endParaRPr>
          </a:p>
          <a:p>
            <a:pPr marL="914400" lvl="1" indent="-298450" algn="l" rtl="0">
              <a:lnSpc>
                <a:spcPct val="100000"/>
              </a:lnSpc>
              <a:spcBef>
                <a:spcPts val="0"/>
              </a:spcBef>
              <a:spcAft>
                <a:spcPts val="0"/>
              </a:spcAft>
              <a:buSzPts val="1100"/>
              <a:buChar char="○"/>
            </a:pPr>
            <a:r>
              <a:rPr lang="en" u="sng">
                <a:highlight>
                  <a:srgbClr val="FFFF00"/>
                </a:highlight>
              </a:rPr>
              <a:t>Perform a cursory review of files for PII</a:t>
            </a:r>
            <a:r>
              <a:rPr lang="en">
                <a:highlight>
                  <a:srgbClr val="FFFF00"/>
                </a:highlight>
              </a:rPr>
              <a:t> using either </a:t>
            </a:r>
            <a:r>
              <a:rPr lang="en" b="1">
                <a:highlight>
                  <a:srgbClr val="FFFF00"/>
                </a:highlight>
              </a:rPr>
              <a:t>automated tools for text-heavy collections</a:t>
            </a:r>
            <a:r>
              <a:rPr lang="en">
                <a:highlight>
                  <a:srgbClr val="FFFF00"/>
                </a:highlight>
              </a:rPr>
              <a:t> or a </a:t>
            </a:r>
            <a:r>
              <a:rPr lang="en" b="1">
                <a:highlight>
                  <a:srgbClr val="FFFF00"/>
                </a:highlight>
              </a:rPr>
              <a:t>visual/aural spot check</a:t>
            </a:r>
            <a:r>
              <a:rPr lang="en">
                <a:highlight>
                  <a:srgbClr val="FFFF00"/>
                </a:highlight>
              </a:rPr>
              <a:t> for AV contents.</a:t>
            </a:r>
            <a:endParaRPr>
              <a:highlight>
                <a:srgbClr val="FFFF00"/>
              </a:highlight>
            </a:endParaRPr>
          </a:p>
          <a:p>
            <a:pPr marL="914400" lvl="1" indent="-298450" algn="l" rtl="0">
              <a:lnSpc>
                <a:spcPct val="100000"/>
              </a:lnSpc>
              <a:spcBef>
                <a:spcPts val="0"/>
              </a:spcBef>
              <a:spcAft>
                <a:spcPts val="0"/>
              </a:spcAft>
              <a:buSzPts val="1100"/>
              <a:buChar char="○"/>
            </a:pPr>
            <a:r>
              <a:rPr lang="en" u="sng">
                <a:highlight>
                  <a:srgbClr val="FFFF00"/>
                </a:highlight>
              </a:rPr>
              <a:t>Generate a file list and hash values. </a:t>
            </a:r>
            <a:r>
              <a:rPr lang="en">
                <a:highlight>
                  <a:srgbClr val="FFFF00"/>
                </a:highlight>
              </a:rPr>
              <a:t>And finally, </a:t>
            </a:r>
            <a:endParaRPr>
              <a:highlight>
                <a:srgbClr val="FFFF00"/>
              </a:highlight>
            </a:endParaRPr>
          </a:p>
          <a:p>
            <a:pPr marL="914400" lvl="1" indent="-298450" algn="l" rtl="0">
              <a:lnSpc>
                <a:spcPct val="100000"/>
              </a:lnSpc>
              <a:spcBef>
                <a:spcPts val="0"/>
              </a:spcBef>
              <a:spcAft>
                <a:spcPts val="0"/>
              </a:spcAft>
              <a:buSzPts val="1100"/>
              <a:buChar char="○"/>
            </a:pPr>
            <a:r>
              <a:rPr lang="en" u="sng">
                <a:highlight>
                  <a:srgbClr val="FFFF00"/>
                </a:highlight>
              </a:rPr>
              <a:t>Package content for storage and possible access</a:t>
            </a:r>
            <a:r>
              <a:rPr lang="en">
                <a:highlight>
                  <a:srgbClr val="FFFF00"/>
                </a:highlight>
              </a:rPr>
              <a:t>. Here I say “possible access” because</a:t>
            </a:r>
            <a:r>
              <a:rPr lang="en" b="1">
                <a:highlight>
                  <a:srgbClr val="FFFF00"/>
                </a:highlight>
              </a:rPr>
              <a:t> for accessions that do not present any PII or security issues</a:t>
            </a:r>
            <a:r>
              <a:rPr lang="en">
                <a:highlight>
                  <a:srgbClr val="FFFF00"/>
                </a:highlight>
              </a:rPr>
              <a:t>, </a:t>
            </a:r>
            <a:r>
              <a:rPr lang="en" b="1">
                <a:highlight>
                  <a:srgbClr val="FFFF00"/>
                </a:highlight>
              </a:rPr>
              <a:t>we consider these baseline accessioning steps to be sufficient</a:t>
            </a:r>
            <a:r>
              <a:rPr lang="en">
                <a:highlight>
                  <a:srgbClr val="FFFF00"/>
                </a:highlight>
              </a:rPr>
              <a:t> and feel comfortable providing access at this stage.</a:t>
            </a:r>
            <a:endParaRPr>
              <a:highlight>
                <a:srgbClr val="FFFF00"/>
              </a:highlight>
            </a:endParaRPr>
          </a:p>
          <a:p>
            <a:pPr marL="457200" lvl="0" indent="-298450" algn="l" rtl="0">
              <a:spcBef>
                <a:spcPts val="0"/>
              </a:spcBef>
              <a:spcAft>
                <a:spcPts val="0"/>
              </a:spcAft>
              <a:buSzPts val="1100"/>
              <a:buChar char="●"/>
            </a:pPr>
            <a:r>
              <a:rPr lang="en">
                <a:highlight>
                  <a:srgbClr val="FFFF00"/>
                </a:highlight>
              </a:rPr>
              <a:t>These steps are neither new nor controversial in and of themselves. </a:t>
            </a:r>
            <a:endParaRPr>
              <a:highlight>
                <a:srgbClr val="FFFF00"/>
              </a:highlight>
            </a:endParaRPr>
          </a:p>
          <a:p>
            <a:pPr marL="914400" lvl="1" indent="-298450" algn="l" rtl="0">
              <a:spcBef>
                <a:spcPts val="0"/>
              </a:spcBef>
              <a:spcAft>
                <a:spcPts val="0"/>
              </a:spcAft>
              <a:buSzPts val="1100"/>
              <a:buChar char="○"/>
            </a:pPr>
            <a:r>
              <a:rPr lang="en">
                <a:highlight>
                  <a:srgbClr val="FFFF00"/>
                </a:highlight>
              </a:rPr>
              <a:t>But by outlining these baseline accessioning requirements, </a:t>
            </a:r>
            <a:r>
              <a:rPr lang="en" b="1">
                <a:highlight>
                  <a:srgbClr val="FFFF00"/>
                </a:highlight>
              </a:rPr>
              <a:t>we are asserting </a:t>
            </a:r>
            <a:r>
              <a:rPr lang="en">
                <a:highlight>
                  <a:srgbClr val="FFFF00"/>
                </a:highlight>
              </a:rPr>
              <a:t>that </a:t>
            </a:r>
            <a:r>
              <a:rPr lang="en" b="1">
                <a:highlight>
                  <a:srgbClr val="FFFF00"/>
                </a:highlight>
              </a:rPr>
              <a:t>this is what it takes to establish baseline physical, administrative, and intellectual control of a collection</a:t>
            </a:r>
            <a:r>
              <a:rPr lang="en">
                <a:highlight>
                  <a:srgbClr val="FFFF00"/>
                </a:highlight>
              </a:rPr>
              <a:t> and </a:t>
            </a:r>
            <a:r>
              <a:rPr lang="en">
                <a:solidFill>
                  <a:schemeClr val="dk1"/>
                </a:solidFill>
                <a:highlight>
                  <a:srgbClr val="FFFF00"/>
                </a:highlight>
              </a:rPr>
              <a:t>that these steps</a:t>
            </a:r>
            <a:r>
              <a:rPr lang="en" b="1">
                <a:solidFill>
                  <a:schemeClr val="dk1"/>
                </a:solidFill>
                <a:highlight>
                  <a:srgbClr val="FFFF00"/>
                </a:highlight>
              </a:rPr>
              <a:t> constitute the bare minimum </a:t>
            </a:r>
            <a:r>
              <a:rPr lang="en">
                <a:solidFill>
                  <a:schemeClr val="dk1"/>
                </a:solidFill>
                <a:highlight>
                  <a:srgbClr val="FFFF00"/>
                </a:highlight>
              </a:rPr>
              <a:t>of what needs to happen up front </a:t>
            </a:r>
            <a:r>
              <a:rPr lang="en" b="1">
                <a:solidFill>
                  <a:schemeClr val="dk1"/>
                </a:solidFill>
                <a:highlight>
                  <a:srgbClr val="FFFF00"/>
                </a:highlight>
              </a:rPr>
              <a:t>in every single case. </a:t>
            </a:r>
            <a:endParaRPr b="1">
              <a:highlight>
                <a:srgbClr val="FFFF00"/>
              </a:highlight>
            </a:endParaRPr>
          </a:p>
          <a:p>
            <a:pPr marL="457200" lvl="0" indent="-298450" algn="l" rtl="0">
              <a:spcBef>
                <a:spcPts val="0"/>
              </a:spcBef>
              <a:spcAft>
                <a:spcPts val="0"/>
              </a:spcAft>
              <a:buSzPts val="1100"/>
              <a:buChar char="●"/>
            </a:pPr>
            <a:r>
              <a:rPr lang="en">
                <a:highlight>
                  <a:srgbClr val="FFFF00"/>
                </a:highlight>
              </a:rPr>
              <a:t>There are not many resources that define what it means to accession born-digital material as clearly as the Guidelines do, and </a:t>
            </a:r>
            <a:r>
              <a:rPr lang="en" b="1">
                <a:highlight>
                  <a:srgbClr val="FFFF00"/>
                </a:highlight>
              </a:rPr>
              <a:t>in that respect I think our work truly represents a unique contribution.</a:t>
            </a:r>
            <a:br>
              <a:rPr lang="en">
                <a:highlight>
                  <a:srgbClr val="FFFF00"/>
                </a:highlight>
              </a:rPr>
            </a:br>
            <a:r>
              <a:rPr lang="en">
                <a:solidFill>
                  <a:schemeClr val="dk1"/>
                </a:solidFill>
                <a:highlight>
                  <a:srgbClr val="FFFF00"/>
                </a:highlight>
              </a:rPr>
              <a:t> </a:t>
            </a:r>
            <a:endParaRPr>
              <a:highlight>
                <a:srgbClr val="FFFF00"/>
              </a:highlight>
            </a:endParaRPr>
          </a:p>
          <a:p>
            <a:pPr marL="457200" lvl="0" indent="0" algn="l" rtl="0">
              <a:spcBef>
                <a:spcPts val="0"/>
              </a:spcBef>
              <a:spcAft>
                <a:spcPts val="0"/>
              </a:spcAft>
              <a:buNone/>
            </a:pPr>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4"/>
        <p:cNvGrpSpPr/>
        <p:nvPr/>
      </p:nvGrpSpPr>
      <p:grpSpPr>
        <a:xfrm>
          <a:off x="0" y="0"/>
          <a:ext cx="0" cy="0"/>
          <a:chOff x="0" y="0"/>
          <a:chExt cx="0" cy="0"/>
        </a:xfrm>
      </p:grpSpPr>
      <p:sp>
        <p:nvSpPr>
          <p:cNvPr id="165" name="Google Shape;165;g798316fa4b_2_54: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6" name="Google Shape;166;g798316fa4b_2_5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457200" lvl="0" indent="-298450" algn="l" rtl="0">
              <a:spcBef>
                <a:spcPts val="0"/>
              </a:spcBef>
              <a:spcAft>
                <a:spcPts val="0"/>
              </a:spcAft>
              <a:buSzPts val="1100"/>
              <a:buChar char="●"/>
            </a:pPr>
            <a:r>
              <a:rPr lang="en"/>
              <a:t>When it comes to processing, we introduced a number of important recommendations that I consider to be if not novel, then at least noteworthy.</a:t>
            </a:r>
            <a:endParaRPr/>
          </a:p>
          <a:p>
            <a:pPr marL="457200" lvl="0" indent="-298450" algn="l" rtl="0">
              <a:spcBef>
                <a:spcPts val="0"/>
              </a:spcBef>
              <a:spcAft>
                <a:spcPts val="0"/>
              </a:spcAft>
              <a:buSzPts val="1100"/>
              <a:buChar char="●"/>
            </a:pPr>
            <a:r>
              <a:rPr lang="en"/>
              <a:t>One of our major recommendations was to avoid disk-imaging unless the added cost has been justified.</a:t>
            </a:r>
            <a:endParaRPr/>
          </a:p>
          <a:p>
            <a:pPr marL="914400" lvl="1" indent="-298450" algn="l" rtl="0">
              <a:spcBef>
                <a:spcPts val="0"/>
              </a:spcBef>
              <a:spcAft>
                <a:spcPts val="0"/>
              </a:spcAft>
              <a:buSzPts val="1100"/>
              <a:buChar char="○"/>
            </a:pPr>
            <a:r>
              <a:rPr lang="en"/>
              <a:t>This was for several reasons. First, recent scholarship </a:t>
            </a:r>
            <a:r>
              <a:rPr lang="en">
                <a:highlight>
                  <a:srgbClr val="FFFF00"/>
                </a:highlight>
              </a:rPr>
              <a:t>by Monique Lassere and Jess Whyte </a:t>
            </a:r>
            <a:r>
              <a:rPr lang="en"/>
              <a:t>has </a:t>
            </a:r>
            <a:r>
              <a:rPr lang="en" b="1"/>
              <a:t>called into question the default practice</a:t>
            </a:r>
            <a:r>
              <a:rPr lang="en"/>
              <a:t> </a:t>
            </a:r>
            <a:r>
              <a:rPr lang="en" b="1"/>
              <a:t>of</a:t>
            </a:r>
            <a:r>
              <a:rPr lang="en"/>
              <a:t> </a:t>
            </a:r>
            <a:r>
              <a:rPr lang="en" b="1"/>
              <a:t>capturing and retaining</a:t>
            </a:r>
            <a:r>
              <a:rPr lang="en"/>
              <a:t> </a:t>
            </a:r>
            <a:r>
              <a:rPr lang="en" b="1"/>
              <a:t>disk-images </a:t>
            </a:r>
            <a:r>
              <a:rPr lang="en"/>
              <a:t>due to the ethical problems involved in capturing data -- including deleted files -- that donors </a:t>
            </a:r>
            <a:r>
              <a:rPr lang="en" b="1"/>
              <a:t>may not have consented</a:t>
            </a:r>
            <a:r>
              <a:rPr lang="en"/>
              <a:t> to make available.</a:t>
            </a:r>
            <a:endParaRPr/>
          </a:p>
          <a:p>
            <a:pPr marL="914400" lvl="1" indent="-298450" algn="l" rtl="0">
              <a:spcBef>
                <a:spcPts val="0"/>
              </a:spcBef>
              <a:spcAft>
                <a:spcPts val="0"/>
              </a:spcAft>
              <a:buSzPts val="1100"/>
              <a:buChar char="○"/>
            </a:pPr>
            <a:r>
              <a:rPr lang="en"/>
              <a:t>Another factor is the</a:t>
            </a:r>
            <a:r>
              <a:rPr lang="en" b="1"/>
              <a:t> extra staff time and effort required to facilitate a disk-imaging and processing workflow,</a:t>
            </a:r>
            <a:r>
              <a:rPr lang="en"/>
              <a:t> which we felt was </a:t>
            </a:r>
            <a:r>
              <a:rPr lang="en" b="1"/>
              <a:t>unjustified in most cases.</a:t>
            </a:r>
            <a:endParaRPr b="1"/>
          </a:p>
          <a:p>
            <a:pPr marL="914400" lvl="1" indent="-298450" algn="l" rtl="0">
              <a:spcBef>
                <a:spcPts val="0"/>
              </a:spcBef>
              <a:spcAft>
                <a:spcPts val="0"/>
              </a:spcAft>
              <a:buSzPts val="1100"/>
              <a:buChar char="○"/>
            </a:pPr>
            <a:r>
              <a:rPr lang="en"/>
              <a:t>And finally, we also took into consideration recent scholarship by </a:t>
            </a:r>
            <a:r>
              <a:rPr lang="en">
                <a:highlight>
                  <a:srgbClr val="FFFF00"/>
                </a:highlight>
              </a:rPr>
              <a:t>Keith Pendergrass, Walker Sampson, Tessa Walsh, and Laura Alagna about </a:t>
            </a:r>
            <a:r>
              <a:rPr lang="en"/>
              <a:t>the </a:t>
            </a:r>
            <a:r>
              <a:rPr lang="en" b="1"/>
              <a:t>natural resource and environmental sustainability implications</a:t>
            </a:r>
            <a:r>
              <a:rPr lang="en"/>
              <a:t> of storing and preserving the </a:t>
            </a:r>
            <a:r>
              <a:rPr lang="en" b="1"/>
              <a:t>significantly larger amounts of data</a:t>
            </a:r>
            <a:r>
              <a:rPr lang="en"/>
              <a:t> that disk images entail. </a:t>
            </a:r>
            <a:br>
              <a:rPr lang="en"/>
            </a:br>
            <a:br>
              <a:rPr lang="en"/>
            </a:br>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2"/>
        <p:cNvGrpSpPr/>
        <p:nvPr/>
      </p:nvGrpSpPr>
      <p:grpSpPr>
        <a:xfrm>
          <a:off x="0" y="0"/>
          <a:ext cx="0" cy="0"/>
          <a:chOff x="0" y="0"/>
          <a:chExt cx="0" cy="0"/>
        </a:xfrm>
      </p:grpSpPr>
      <p:sp>
        <p:nvSpPr>
          <p:cNvPr id="173" name="Google Shape;173;gc3c34500da_0_17: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74" name="Google Shape;174;gc3c34500da_0_1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457200" lvl="0" indent="-298450" algn="l" rtl="0">
              <a:spcBef>
                <a:spcPts val="0"/>
              </a:spcBef>
              <a:spcAft>
                <a:spcPts val="0"/>
              </a:spcAft>
              <a:buClr>
                <a:schemeClr val="dk1"/>
              </a:buClr>
              <a:buSzPts val="1100"/>
              <a:buChar char="●"/>
            </a:pPr>
            <a:r>
              <a:rPr lang="en">
                <a:solidFill>
                  <a:schemeClr val="dk1"/>
                </a:solidFill>
              </a:rPr>
              <a:t>Another key recommendation from the processing section is to</a:t>
            </a:r>
            <a:r>
              <a:rPr lang="en" b="1">
                <a:solidFill>
                  <a:schemeClr val="dk1"/>
                </a:solidFill>
              </a:rPr>
              <a:t> prioritize content that is stored on readily accessible contemporary storage devices </a:t>
            </a:r>
            <a:r>
              <a:rPr lang="en">
                <a:solidFill>
                  <a:schemeClr val="dk1"/>
                </a:solidFill>
              </a:rPr>
              <a:t>such as </a:t>
            </a:r>
            <a:r>
              <a:rPr lang="en" b="1">
                <a:solidFill>
                  <a:schemeClr val="dk1"/>
                </a:solidFill>
              </a:rPr>
              <a:t>USB thumb drives </a:t>
            </a:r>
            <a:r>
              <a:rPr lang="en">
                <a:solidFill>
                  <a:schemeClr val="dk1"/>
                </a:solidFill>
              </a:rPr>
              <a:t>and hard drives with</a:t>
            </a:r>
            <a:r>
              <a:rPr lang="en" b="1">
                <a:solidFill>
                  <a:schemeClr val="dk1"/>
                </a:solidFill>
              </a:rPr>
              <a:t> readily-compatible data connections</a:t>
            </a:r>
            <a:r>
              <a:rPr lang="en">
                <a:solidFill>
                  <a:schemeClr val="dk1"/>
                </a:solidFill>
              </a:rPr>
              <a:t>. </a:t>
            </a:r>
            <a:endParaRPr>
              <a:solidFill>
                <a:schemeClr val="dk1"/>
              </a:solidFill>
            </a:endParaRPr>
          </a:p>
          <a:p>
            <a:pPr marL="457200" lvl="0" indent="-298450" algn="l" rtl="0">
              <a:spcBef>
                <a:spcPts val="0"/>
              </a:spcBef>
              <a:spcAft>
                <a:spcPts val="0"/>
              </a:spcAft>
              <a:buClr>
                <a:schemeClr val="dk1"/>
              </a:buClr>
              <a:buSzPts val="1100"/>
              <a:buChar char="●"/>
            </a:pPr>
            <a:r>
              <a:rPr lang="en">
                <a:solidFill>
                  <a:schemeClr val="dk1"/>
                </a:solidFill>
              </a:rPr>
              <a:t>We specified that</a:t>
            </a:r>
            <a:r>
              <a:rPr lang="en" b="1">
                <a:solidFill>
                  <a:schemeClr val="dk1"/>
                </a:solidFill>
              </a:rPr>
              <a:t> legacy formats</a:t>
            </a:r>
            <a:r>
              <a:rPr lang="en">
                <a:solidFill>
                  <a:schemeClr val="dk1"/>
                </a:solidFill>
              </a:rPr>
              <a:t> with more barriers to access </a:t>
            </a:r>
            <a:r>
              <a:rPr lang="en" b="1">
                <a:solidFill>
                  <a:schemeClr val="dk1"/>
                </a:solidFill>
              </a:rPr>
              <a:t>should be prioritized </a:t>
            </a:r>
            <a:r>
              <a:rPr lang="en">
                <a:solidFill>
                  <a:schemeClr val="dk1"/>
                </a:solidFill>
              </a:rPr>
              <a:t>for processing </a:t>
            </a:r>
            <a:r>
              <a:rPr lang="en" b="1">
                <a:solidFill>
                  <a:schemeClr val="dk1"/>
                </a:solidFill>
              </a:rPr>
              <a:t>only when the additional resources required to transfer this material can be justified,</a:t>
            </a:r>
            <a:endParaRPr b="1">
              <a:solidFill>
                <a:schemeClr val="dk1"/>
              </a:solidFill>
            </a:endParaRPr>
          </a:p>
          <a:p>
            <a:pPr marL="914400" lvl="1" indent="-298450" algn="l" rtl="0">
              <a:spcBef>
                <a:spcPts val="0"/>
              </a:spcBef>
              <a:spcAft>
                <a:spcPts val="0"/>
              </a:spcAft>
              <a:buClr>
                <a:schemeClr val="dk1"/>
              </a:buClr>
              <a:buSzPts val="1100"/>
              <a:buChar char="○"/>
            </a:pPr>
            <a:r>
              <a:rPr lang="en">
                <a:solidFill>
                  <a:schemeClr val="dk1"/>
                </a:solidFill>
              </a:rPr>
              <a:t>for example if there are </a:t>
            </a:r>
            <a:r>
              <a:rPr lang="en" b="1">
                <a:solidFill>
                  <a:schemeClr val="dk1"/>
                </a:solidFill>
              </a:rPr>
              <a:t>public service procedures or usage statistics </a:t>
            </a:r>
            <a:r>
              <a:rPr lang="en">
                <a:solidFill>
                  <a:schemeClr val="dk1"/>
                </a:solidFill>
              </a:rPr>
              <a:t>that might be used to guide prioritization for processing.</a:t>
            </a:r>
            <a:endParaRPr>
              <a:solidFill>
                <a:schemeClr val="dk1"/>
              </a:solidFill>
            </a:endParaRPr>
          </a:p>
          <a:p>
            <a:pPr marL="457200" lvl="0" indent="-298450" algn="l" rtl="0">
              <a:spcBef>
                <a:spcPts val="0"/>
              </a:spcBef>
              <a:spcAft>
                <a:spcPts val="0"/>
              </a:spcAft>
              <a:buClr>
                <a:schemeClr val="dk1"/>
              </a:buClr>
              <a:buSzPts val="1100"/>
              <a:buChar char="●"/>
            </a:pPr>
            <a:r>
              <a:rPr lang="en">
                <a:solidFill>
                  <a:schemeClr val="dk1"/>
                </a:solidFill>
              </a:rPr>
              <a:t>This was partially due to the </a:t>
            </a:r>
            <a:r>
              <a:rPr lang="en" b="1">
                <a:solidFill>
                  <a:schemeClr val="dk1"/>
                </a:solidFill>
              </a:rPr>
              <a:t>additional resources required</a:t>
            </a:r>
            <a:r>
              <a:rPr lang="en">
                <a:solidFill>
                  <a:schemeClr val="dk1"/>
                </a:solidFill>
              </a:rPr>
              <a:t> for this work, but also because we recognized that </a:t>
            </a:r>
            <a:r>
              <a:rPr lang="en" b="1">
                <a:solidFill>
                  <a:schemeClr val="dk1"/>
                </a:solidFill>
              </a:rPr>
              <a:t>legacy formats </a:t>
            </a:r>
            <a:r>
              <a:rPr lang="en">
                <a:solidFill>
                  <a:schemeClr val="dk1"/>
                </a:solidFill>
              </a:rPr>
              <a:t>like floppy disks and CDs </a:t>
            </a:r>
            <a:r>
              <a:rPr lang="en" b="1">
                <a:solidFill>
                  <a:schemeClr val="dk1"/>
                </a:solidFill>
              </a:rPr>
              <a:t>cover about a 15-30 year time period. </a:t>
            </a:r>
            <a:endParaRPr b="1">
              <a:solidFill>
                <a:schemeClr val="dk1"/>
              </a:solidFill>
            </a:endParaRPr>
          </a:p>
          <a:p>
            <a:pPr marL="914400" lvl="1" indent="-298450" algn="l" rtl="0">
              <a:spcBef>
                <a:spcPts val="0"/>
              </a:spcBef>
              <a:spcAft>
                <a:spcPts val="0"/>
              </a:spcAft>
              <a:buClr>
                <a:schemeClr val="dk1"/>
              </a:buClr>
              <a:buSzPts val="1100"/>
              <a:buChar char="○"/>
            </a:pPr>
            <a:r>
              <a:rPr lang="en">
                <a:solidFill>
                  <a:schemeClr val="dk1"/>
                </a:solidFill>
              </a:rPr>
              <a:t>At this point, </a:t>
            </a:r>
            <a:r>
              <a:rPr lang="en" b="1" u="sng">
                <a:solidFill>
                  <a:schemeClr val="dk1"/>
                </a:solidFill>
              </a:rPr>
              <a:t>the amount of archival materials bound to carrier media is finite</a:t>
            </a:r>
            <a:r>
              <a:rPr lang="en">
                <a:solidFill>
                  <a:schemeClr val="dk1"/>
                </a:solidFill>
              </a:rPr>
              <a:t> whereas we will continue to see an influx of materials stored in contemporary storage devices.</a:t>
            </a:r>
            <a:endParaRPr>
              <a:solidFill>
                <a:schemeClr val="dk1"/>
              </a:solidFill>
            </a:endParaRPr>
          </a:p>
          <a:p>
            <a:pPr marL="457200" lvl="0" indent="-298450" algn="l" rtl="0">
              <a:spcBef>
                <a:spcPts val="0"/>
              </a:spcBef>
              <a:spcAft>
                <a:spcPts val="0"/>
              </a:spcAft>
              <a:buClr>
                <a:schemeClr val="dk1"/>
              </a:buClr>
              <a:buSzPts val="1100"/>
              <a:buChar char="●"/>
            </a:pPr>
            <a:r>
              <a:rPr lang="en">
                <a:solidFill>
                  <a:schemeClr val="dk1"/>
                </a:solidFill>
              </a:rPr>
              <a:t>The </a:t>
            </a:r>
            <a:r>
              <a:rPr lang="en" b="1">
                <a:solidFill>
                  <a:schemeClr val="dk1"/>
                </a:solidFill>
              </a:rPr>
              <a:t>subject </a:t>
            </a:r>
            <a:r>
              <a:rPr lang="en">
                <a:solidFill>
                  <a:schemeClr val="dk1"/>
                </a:solidFill>
              </a:rPr>
              <a:t>of whether or not to disk image is </a:t>
            </a:r>
            <a:r>
              <a:rPr lang="en" b="1">
                <a:solidFill>
                  <a:schemeClr val="dk1"/>
                </a:solidFill>
              </a:rPr>
              <a:t>one that’s received a lot of attention lately,</a:t>
            </a:r>
            <a:r>
              <a:rPr lang="en">
                <a:solidFill>
                  <a:schemeClr val="dk1"/>
                </a:solidFill>
              </a:rPr>
              <a:t> and while I know that</a:t>
            </a:r>
            <a:r>
              <a:rPr lang="en" b="1">
                <a:solidFill>
                  <a:schemeClr val="dk1"/>
                </a:solidFill>
              </a:rPr>
              <a:t> institutions are beginning to adopt this</a:t>
            </a:r>
            <a:r>
              <a:rPr lang="en">
                <a:solidFill>
                  <a:schemeClr val="dk1"/>
                </a:solidFill>
              </a:rPr>
              <a:t> as practice, there are few guidelines that I’m aware of that have come out as </a:t>
            </a:r>
            <a:r>
              <a:rPr lang="en" b="1">
                <a:solidFill>
                  <a:schemeClr val="dk1"/>
                </a:solidFill>
              </a:rPr>
              <a:t>explicitly in favor of logical file transfer</a:t>
            </a:r>
            <a:r>
              <a:rPr lang="en">
                <a:solidFill>
                  <a:schemeClr val="dk1"/>
                </a:solidFill>
              </a:rPr>
              <a:t> as being the </a:t>
            </a:r>
            <a:r>
              <a:rPr lang="en" b="1">
                <a:solidFill>
                  <a:schemeClr val="dk1"/>
                </a:solidFill>
              </a:rPr>
              <a:t>default and preferred method</a:t>
            </a:r>
            <a:r>
              <a:rPr lang="en">
                <a:solidFill>
                  <a:schemeClr val="dk1"/>
                </a:solidFill>
              </a:rPr>
              <a:t>.</a:t>
            </a:r>
            <a:br>
              <a:rPr lang="en">
                <a:solidFill>
                  <a:schemeClr val="dk1"/>
                </a:solidFill>
              </a:rPr>
            </a:br>
            <a:br>
              <a:rPr lang="en">
                <a:solidFill>
                  <a:schemeClr val="dk1"/>
                </a:solidFill>
              </a:rPr>
            </a:br>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0"/>
        <p:cNvGrpSpPr/>
        <p:nvPr/>
      </p:nvGrpSpPr>
      <p:grpSpPr>
        <a:xfrm>
          <a:off x="0" y="0"/>
          <a:ext cx="0" cy="0"/>
          <a:chOff x="0" y="0"/>
          <a:chExt cx="0" cy="0"/>
        </a:xfrm>
      </p:grpSpPr>
      <p:sp>
        <p:nvSpPr>
          <p:cNvPr id="181" name="Google Shape;181;gc3c34500da_0_24: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82" name="Google Shape;182;gc3c34500da_0_2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457200" lvl="0" indent="-298450" algn="l" rtl="0">
              <a:spcBef>
                <a:spcPts val="0"/>
              </a:spcBef>
              <a:spcAft>
                <a:spcPts val="0"/>
              </a:spcAft>
              <a:buSzPts val="1100"/>
              <a:buChar char="●"/>
            </a:pPr>
            <a:r>
              <a:rPr lang="en"/>
              <a:t>The last processing recommendation that I’ll mention is one that has to do with </a:t>
            </a:r>
            <a:r>
              <a:rPr lang="en" b="1"/>
              <a:t>metrics for processing born-digital materials</a:t>
            </a:r>
            <a:endParaRPr b="1"/>
          </a:p>
          <a:p>
            <a:pPr marL="457200" lvl="0" indent="-298450" algn="l" rtl="0">
              <a:spcBef>
                <a:spcPts val="0"/>
              </a:spcBef>
              <a:spcAft>
                <a:spcPts val="0"/>
              </a:spcAft>
              <a:buSzPts val="1100"/>
              <a:buChar char="●"/>
            </a:pPr>
            <a:r>
              <a:rPr lang="en"/>
              <a:t>The </a:t>
            </a:r>
            <a:r>
              <a:rPr lang="en" b="1"/>
              <a:t>original version </a:t>
            </a:r>
            <a:r>
              <a:rPr lang="en"/>
              <a:t>of the UC Guidelines really</a:t>
            </a:r>
            <a:r>
              <a:rPr lang="en" b="1"/>
              <a:t> embraced the notion of fact-driven decision making</a:t>
            </a:r>
            <a:r>
              <a:rPr lang="en"/>
              <a:t>, and one of its key goals was to </a:t>
            </a:r>
            <a:r>
              <a:rPr lang="en" b="1"/>
              <a:t>create and implement processing metrics programs</a:t>
            </a:r>
            <a:r>
              <a:rPr lang="en"/>
              <a:t> at each UC. </a:t>
            </a:r>
            <a:endParaRPr/>
          </a:p>
          <a:p>
            <a:pPr marL="457200" lvl="0" indent="-298450" algn="l" rtl="0">
              <a:spcBef>
                <a:spcPts val="0"/>
              </a:spcBef>
              <a:spcAft>
                <a:spcPts val="0"/>
              </a:spcAft>
              <a:buSzPts val="1100"/>
              <a:buChar char="●"/>
            </a:pPr>
            <a:r>
              <a:rPr lang="en"/>
              <a:t>We all agreed that </a:t>
            </a:r>
            <a:r>
              <a:rPr lang="en" b="1"/>
              <a:t>while using metrics to guide or estimate processing throughput is achievable and helpful</a:t>
            </a:r>
            <a:r>
              <a:rPr lang="en"/>
              <a:t> in the context of </a:t>
            </a:r>
            <a:r>
              <a:rPr lang="en" b="1"/>
              <a:t>traditional archival material</a:t>
            </a:r>
            <a:r>
              <a:rPr lang="en"/>
              <a:t>, we wanted to </a:t>
            </a:r>
            <a:r>
              <a:rPr lang="en" b="1"/>
              <a:t>push back on the idea </a:t>
            </a:r>
            <a:r>
              <a:rPr lang="en"/>
              <a:t>that it’s possible to </a:t>
            </a:r>
            <a:r>
              <a:rPr lang="en" b="1"/>
              <a:t>easily develop</a:t>
            </a:r>
            <a:r>
              <a:rPr lang="en"/>
              <a:t> </a:t>
            </a:r>
            <a:r>
              <a:rPr lang="en" b="1"/>
              <a:t>corresponding </a:t>
            </a:r>
            <a:r>
              <a:rPr lang="en"/>
              <a:t>processing </a:t>
            </a:r>
            <a:r>
              <a:rPr lang="en" b="1"/>
              <a:t>metrics </a:t>
            </a:r>
            <a:r>
              <a:rPr lang="en"/>
              <a:t>for born-digital</a:t>
            </a:r>
            <a:endParaRPr/>
          </a:p>
          <a:p>
            <a:pPr marL="914400" lvl="1" indent="-298450" algn="l" rtl="0">
              <a:spcBef>
                <a:spcPts val="0"/>
              </a:spcBef>
              <a:spcAft>
                <a:spcPts val="0"/>
              </a:spcAft>
              <a:buSzPts val="1100"/>
              <a:buChar char="○"/>
            </a:pPr>
            <a:r>
              <a:rPr lang="en" b="1"/>
              <a:t>We explained </a:t>
            </a:r>
            <a:r>
              <a:rPr lang="en"/>
              <a:t>that developing consistent metrics is </a:t>
            </a:r>
            <a:r>
              <a:rPr lang="en" b="1"/>
              <a:t>inherently difficult</a:t>
            </a:r>
            <a:r>
              <a:rPr lang="en"/>
              <a:t> for born-digital content due to the</a:t>
            </a:r>
            <a:r>
              <a:rPr lang="en" b="1"/>
              <a:t> broad range of possible carrier types, content, file formats, operating systems</a:t>
            </a:r>
            <a:r>
              <a:rPr lang="en"/>
              <a:t> and </a:t>
            </a:r>
            <a:r>
              <a:rPr lang="en" b="1"/>
              <a:t>other technical considerations and issues</a:t>
            </a:r>
            <a:r>
              <a:rPr lang="en"/>
              <a:t> that might arise.</a:t>
            </a:r>
            <a:br>
              <a:rPr lang="en"/>
            </a:br>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8"/>
        <p:cNvGrpSpPr/>
        <p:nvPr/>
      </p:nvGrpSpPr>
      <p:grpSpPr>
        <a:xfrm>
          <a:off x="0" y="0"/>
          <a:ext cx="0" cy="0"/>
          <a:chOff x="0" y="0"/>
          <a:chExt cx="0" cy="0"/>
        </a:xfrm>
      </p:grpSpPr>
      <p:sp>
        <p:nvSpPr>
          <p:cNvPr id="189" name="Google Shape;189;g798316fa4b_2_59: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90" name="Google Shape;190;g798316fa4b_2_5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457200" lvl="0" indent="-298450" algn="l" rtl="0">
              <a:spcBef>
                <a:spcPts val="0"/>
              </a:spcBef>
              <a:spcAft>
                <a:spcPts val="0"/>
              </a:spcAft>
              <a:buSzPts val="1100"/>
              <a:buChar char="●"/>
            </a:pPr>
            <a:r>
              <a:rPr lang="en">
                <a:highlight>
                  <a:schemeClr val="accent4"/>
                </a:highlight>
              </a:rPr>
              <a:t>Finally, we made two </a:t>
            </a:r>
            <a:r>
              <a:rPr lang="en" b="1">
                <a:highlight>
                  <a:schemeClr val="accent4"/>
                </a:highlight>
              </a:rPr>
              <a:t>noteworthy</a:t>
            </a:r>
            <a:r>
              <a:rPr lang="en">
                <a:highlight>
                  <a:schemeClr val="accent4"/>
                </a:highlight>
              </a:rPr>
              <a:t> recommendations </a:t>
            </a:r>
            <a:r>
              <a:rPr lang="en" b="1">
                <a:highlight>
                  <a:schemeClr val="accent4"/>
                </a:highlight>
              </a:rPr>
              <a:t>pertaining to description</a:t>
            </a:r>
            <a:r>
              <a:rPr lang="en">
                <a:highlight>
                  <a:schemeClr val="accent4"/>
                </a:highlight>
              </a:rPr>
              <a:t>. </a:t>
            </a:r>
            <a:endParaRPr>
              <a:highlight>
                <a:schemeClr val="accent4"/>
              </a:highlight>
            </a:endParaRPr>
          </a:p>
          <a:p>
            <a:pPr marL="457200" lvl="0" indent="-298450" algn="l" rtl="0">
              <a:spcBef>
                <a:spcPts val="0"/>
              </a:spcBef>
              <a:spcAft>
                <a:spcPts val="0"/>
              </a:spcAft>
              <a:buSzPts val="1100"/>
              <a:buChar char="●"/>
            </a:pPr>
            <a:r>
              <a:rPr lang="en">
                <a:highlight>
                  <a:schemeClr val="accent4"/>
                </a:highlight>
              </a:rPr>
              <a:t>The first was that we </a:t>
            </a:r>
            <a:r>
              <a:rPr lang="en" b="1">
                <a:solidFill>
                  <a:schemeClr val="dk1"/>
                </a:solidFill>
                <a:highlight>
                  <a:schemeClr val="accent4"/>
                </a:highlight>
              </a:rPr>
              <a:t>cross-referenced the UC Guidelines for Born-Digital Archival Description,</a:t>
            </a:r>
            <a:r>
              <a:rPr lang="en">
                <a:solidFill>
                  <a:schemeClr val="dk1"/>
                </a:solidFill>
                <a:highlight>
                  <a:schemeClr val="accent4"/>
                </a:highlight>
              </a:rPr>
              <a:t> which is a UC-wide descriptive standard that was published in 2017. </a:t>
            </a:r>
            <a:endParaRPr>
              <a:solidFill>
                <a:schemeClr val="dk1"/>
              </a:solidFill>
              <a:highlight>
                <a:schemeClr val="accent4"/>
              </a:highlight>
            </a:endParaRPr>
          </a:p>
          <a:p>
            <a:pPr marL="914400" lvl="1" indent="-298450" algn="l" rtl="0">
              <a:spcBef>
                <a:spcPts val="0"/>
              </a:spcBef>
              <a:spcAft>
                <a:spcPts val="0"/>
              </a:spcAft>
              <a:buSzPts val="1100"/>
              <a:buChar char="○"/>
            </a:pPr>
            <a:r>
              <a:rPr lang="en">
                <a:solidFill>
                  <a:schemeClr val="dk1"/>
                </a:solidFill>
                <a:highlight>
                  <a:schemeClr val="accent4"/>
                </a:highlight>
              </a:rPr>
              <a:t>These guidelines </a:t>
            </a:r>
            <a:r>
              <a:rPr lang="en" b="1">
                <a:solidFill>
                  <a:schemeClr val="dk1"/>
                </a:solidFill>
                <a:highlight>
                  <a:schemeClr val="accent4"/>
                </a:highlight>
              </a:rPr>
              <a:t>offer a number of suggestions</a:t>
            </a:r>
            <a:r>
              <a:rPr lang="en">
                <a:solidFill>
                  <a:schemeClr val="dk1"/>
                </a:solidFill>
                <a:highlight>
                  <a:schemeClr val="accent4"/>
                </a:highlight>
              </a:rPr>
              <a:t> to improve the overall clarity of archival description for born-digital material, and it’s great that </a:t>
            </a:r>
            <a:r>
              <a:rPr lang="en" b="1">
                <a:solidFill>
                  <a:schemeClr val="dk1"/>
                </a:solidFill>
                <a:highlight>
                  <a:schemeClr val="accent4"/>
                </a:highlight>
              </a:rPr>
              <a:t>these two resources now work in concert.</a:t>
            </a:r>
            <a:endParaRPr b="1">
              <a:solidFill>
                <a:schemeClr val="dk1"/>
              </a:solidFill>
              <a:highlight>
                <a:schemeClr val="accent4"/>
              </a:highlight>
            </a:endParaRPr>
          </a:p>
          <a:p>
            <a:pPr marL="457200" lvl="0" indent="-298450" algn="l" rtl="0">
              <a:spcBef>
                <a:spcPts val="0"/>
              </a:spcBef>
              <a:spcAft>
                <a:spcPts val="0"/>
              </a:spcAft>
              <a:buSzPts val="1100"/>
              <a:buChar char="●"/>
            </a:pPr>
            <a:r>
              <a:rPr lang="en">
                <a:solidFill>
                  <a:schemeClr val="dk1"/>
                </a:solidFill>
                <a:highlight>
                  <a:schemeClr val="accent4"/>
                </a:highlight>
              </a:rPr>
              <a:t>Among these recommendations, there was one that stood out to us that we chose to repeat in the Guidelines for Efficient Archival Processing because we felt is particularly impactful. </a:t>
            </a:r>
            <a:endParaRPr>
              <a:solidFill>
                <a:schemeClr val="dk1"/>
              </a:solidFill>
              <a:highlight>
                <a:schemeClr val="accent4"/>
              </a:highlight>
            </a:endParaRPr>
          </a:p>
          <a:p>
            <a:pPr marL="457200" lvl="0" indent="-298450" algn="l" rtl="0">
              <a:spcBef>
                <a:spcPts val="0"/>
              </a:spcBef>
              <a:spcAft>
                <a:spcPts val="0"/>
              </a:spcAft>
              <a:buSzPts val="1100"/>
              <a:buChar char="●"/>
            </a:pPr>
            <a:r>
              <a:rPr lang="en">
                <a:solidFill>
                  <a:schemeClr val="dk1"/>
                </a:solidFill>
                <a:highlight>
                  <a:schemeClr val="accent4"/>
                </a:highlight>
              </a:rPr>
              <a:t>Specifically,</a:t>
            </a:r>
            <a:r>
              <a:rPr lang="en" b="1">
                <a:solidFill>
                  <a:schemeClr val="dk1"/>
                </a:solidFill>
                <a:highlight>
                  <a:schemeClr val="accent4"/>
                </a:highlight>
              </a:rPr>
              <a:t> w</a:t>
            </a:r>
            <a:r>
              <a:rPr lang="en" b="1">
                <a:highlight>
                  <a:schemeClr val="accent4"/>
                </a:highlight>
              </a:rPr>
              <a:t>e reiterated</a:t>
            </a:r>
            <a:r>
              <a:rPr lang="en">
                <a:highlight>
                  <a:schemeClr val="accent4"/>
                </a:highlight>
              </a:rPr>
              <a:t> the recommendation to</a:t>
            </a:r>
            <a:r>
              <a:rPr lang="en" b="1">
                <a:highlight>
                  <a:schemeClr val="accent4"/>
                </a:highlight>
              </a:rPr>
              <a:t> note the inclusion of born-digital</a:t>
            </a:r>
            <a:r>
              <a:rPr lang="en">
                <a:highlight>
                  <a:schemeClr val="accent4"/>
                </a:highlight>
              </a:rPr>
              <a:t> material at the </a:t>
            </a:r>
            <a:r>
              <a:rPr lang="en" b="1">
                <a:highlight>
                  <a:schemeClr val="accent4"/>
                </a:highlight>
              </a:rPr>
              <a:t>collection level, regardless of </a:t>
            </a:r>
            <a:r>
              <a:rPr lang="en">
                <a:highlight>
                  <a:schemeClr val="accent4"/>
                </a:highlight>
              </a:rPr>
              <a:t> </a:t>
            </a:r>
            <a:r>
              <a:rPr lang="en" b="1">
                <a:highlight>
                  <a:schemeClr val="accent4"/>
                </a:highlight>
              </a:rPr>
              <a:t>whether or not it has been processed </a:t>
            </a:r>
            <a:endParaRPr b="1">
              <a:highlight>
                <a:schemeClr val="accent4"/>
              </a:highlight>
            </a:endParaRPr>
          </a:p>
          <a:p>
            <a:pPr marL="914400" lvl="1" indent="-298450" algn="l" rtl="0">
              <a:spcBef>
                <a:spcPts val="0"/>
              </a:spcBef>
              <a:spcAft>
                <a:spcPts val="0"/>
              </a:spcAft>
              <a:buSzPts val="1100"/>
              <a:buChar char="○"/>
            </a:pPr>
            <a:r>
              <a:rPr lang="en">
                <a:solidFill>
                  <a:schemeClr val="dk1"/>
                </a:solidFill>
                <a:highlight>
                  <a:schemeClr val="accent4"/>
                </a:highlight>
              </a:rPr>
              <a:t>This recommendation is </a:t>
            </a:r>
            <a:r>
              <a:rPr lang="en" b="1">
                <a:solidFill>
                  <a:schemeClr val="dk1"/>
                </a:solidFill>
                <a:highlight>
                  <a:schemeClr val="accent4"/>
                </a:highlight>
              </a:rPr>
              <a:t>very much in line</a:t>
            </a:r>
            <a:r>
              <a:rPr lang="en">
                <a:solidFill>
                  <a:schemeClr val="dk1"/>
                </a:solidFill>
                <a:highlight>
                  <a:schemeClr val="accent4"/>
                </a:highlight>
              </a:rPr>
              <a:t> with the Guidelines’</a:t>
            </a:r>
            <a:r>
              <a:rPr lang="en" b="1">
                <a:solidFill>
                  <a:schemeClr val="dk1"/>
                </a:solidFill>
                <a:highlight>
                  <a:schemeClr val="accent4"/>
                </a:highlight>
              </a:rPr>
              <a:t> stated goal</a:t>
            </a:r>
            <a:r>
              <a:rPr lang="en">
                <a:solidFill>
                  <a:schemeClr val="dk1"/>
                </a:solidFill>
                <a:highlight>
                  <a:schemeClr val="accent4"/>
                </a:highlight>
              </a:rPr>
              <a:t> to</a:t>
            </a:r>
            <a:r>
              <a:rPr lang="en" b="1">
                <a:solidFill>
                  <a:schemeClr val="dk1"/>
                </a:solidFill>
                <a:highlight>
                  <a:schemeClr val="accent4"/>
                </a:highlight>
              </a:rPr>
              <a:t> “expose all archival holdings”. </a:t>
            </a:r>
            <a:endParaRPr b="1">
              <a:highlight>
                <a:schemeClr val="accent4"/>
              </a:highlight>
            </a:endParaRPr>
          </a:p>
          <a:p>
            <a:pPr marL="914400" lvl="1" indent="-298450" algn="l" rtl="0">
              <a:spcBef>
                <a:spcPts val="0"/>
              </a:spcBef>
              <a:spcAft>
                <a:spcPts val="0"/>
              </a:spcAft>
              <a:buSzPts val="1100"/>
              <a:buChar char="○"/>
            </a:pPr>
            <a:r>
              <a:rPr lang="en">
                <a:highlight>
                  <a:schemeClr val="accent4"/>
                </a:highlight>
              </a:rPr>
              <a:t>We felt that </a:t>
            </a:r>
            <a:r>
              <a:rPr lang="en" b="1">
                <a:highlight>
                  <a:schemeClr val="accent4"/>
                </a:highlight>
              </a:rPr>
              <a:t>being transparent about the full scope </a:t>
            </a:r>
            <a:r>
              <a:rPr lang="en">
                <a:highlight>
                  <a:schemeClr val="accent4"/>
                </a:highlight>
              </a:rPr>
              <a:t>of what a collection contains would </a:t>
            </a:r>
            <a:r>
              <a:rPr lang="en" b="1">
                <a:highlight>
                  <a:schemeClr val="accent4"/>
                </a:highlight>
              </a:rPr>
              <a:t>set users’ expectations</a:t>
            </a:r>
            <a:r>
              <a:rPr lang="en">
                <a:highlight>
                  <a:schemeClr val="accent4"/>
                </a:highlight>
              </a:rPr>
              <a:t> about the </a:t>
            </a:r>
            <a:r>
              <a:rPr lang="en" b="1">
                <a:highlight>
                  <a:schemeClr val="accent4"/>
                </a:highlight>
              </a:rPr>
              <a:t>status</a:t>
            </a:r>
            <a:r>
              <a:rPr lang="en">
                <a:highlight>
                  <a:schemeClr val="accent4"/>
                </a:highlight>
              </a:rPr>
              <a:t> of the materials upfront by providing them with a </a:t>
            </a:r>
            <a:r>
              <a:rPr lang="en" b="1">
                <a:highlight>
                  <a:schemeClr val="accent4"/>
                </a:highlight>
              </a:rPr>
              <a:t>higher degree of understanding</a:t>
            </a:r>
            <a:r>
              <a:rPr lang="en">
                <a:highlight>
                  <a:schemeClr val="accent4"/>
                </a:highlight>
              </a:rPr>
              <a:t> about they could </a:t>
            </a:r>
            <a:r>
              <a:rPr lang="en" b="1">
                <a:highlight>
                  <a:schemeClr val="accent4"/>
                </a:highlight>
              </a:rPr>
              <a:t>expect</a:t>
            </a:r>
            <a:r>
              <a:rPr lang="en">
                <a:highlight>
                  <a:schemeClr val="accent4"/>
                </a:highlight>
              </a:rPr>
              <a:t>.</a:t>
            </a:r>
            <a:endParaRPr>
              <a:highlight>
                <a:schemeClr val="accent4"/>
              </a:highlight>
            </a:endParaRPr>
          </a:p>
          <a:p>
            <a:pPr marL="914400" lvl="1" indent="-298450" algn="l" rtl="0">
              <a:spcBef>
                <a:spcPts val="0"/>
              </a:spcBef>
              <a:spcAft>
                <a:spcPts val="0"/>
              </a:spcAft>
              <a:buSzPts val="1100"/>
              <a:buChar char="○"/>
            </a:pPr>
            <a:r>
              <a:rPr lang="en">
                <a:highlight>
                  <a:schemeClr val="accent4"/>
                </a:highlight>
              </a:rPr>
              <a:t>Additionally, and</a:t>
            </a:r>
            <a:r>
              <a:rPr lang="en" b="1">
                <a:highlight>
                  <a:schemeClr val="accent4"/>
                </a:highlight>
              </a:rPr>
              <a:t> in reference to the point I made earlier</a:t>
            </a:r>
            <a:r>
              <a:rPr lang="en">
                <a:highlight>
                  <a:schemeClr val="accent4"/>
                </a:highlight>
              </a:rPr>
              <a:t> about how upstream choices should be made with a clear understanding in mind of the </a:t>
            </a:r>
            <a:r>
              <a:rPr lang="en">
                <a:solidFill>
                  <a:schemeClr val="dk1"/>
                </a:solidFill>
                <a:highlight>
                  <a:schemeClr val="accent4"/>
                </a:highlight>
              </a:rPr>
              <a:t>labor required to provide access,</a:t>
            </a:r>
            <a:r>
              <a:rPr lang="en" b="1">
                <a:solidFill>
                  <a:schemeClr val="dk1"/>
                </a:solidFill>
                <a:highlight>
                  <a:schemeClr val="accent4"/>
                </a:highlight>
              </a:rPr>
              <a:t> being clear about the presence and status of born-digital material</a:t>
            </a:r>
            <a:r>
              <a:rPr lang="en">
                <a:solidFill>
                  <a:schemeClr val="dk1"/>
                </a:solidFill>
                <a:highlight>
                  <a:schemeClr val="accent4"/>
                </a:highlight>
              </a:rPr>
              <a:t> will </a:t>
            </a:r>
            <a:r>
              <a:rPr lang="en" b="1">
                <a:solidFill>
                  <a:schemeClr val="dk1"/>
                </a:solidFill>
                <a:highlight>
                  <a:schemeClr val="accent4"/>
                </a:highlight>
              </a:rPr>
              <a:t>undoubtedly cause less confusion for users</a:t>
            </a:r>
            <a:r>
              <a:rPr lang="en">
                <a:solidFill>
                  <a:schemeClr val="dk1"/>
                </a:solidFill>
                <a:highlight>
                  <a:schemeClr val="accent4"/>
                </a:highlight>
              </a:rPr>
              <a:t> and </a:t>
            </a:r>
            <a:r>
              <a:rPr lang="en" b="1">
                <a:solidFill>
                  <a:schemeClr val="dk1"/>
                </a:solidFill>
                <a:highlight>
                  <a:schemeClr val="accent4"/>
                </a:highlight>
              </a:rPr>
              <a:t>ultimately make our technical services colleagues’ lives that much easier. </a:t>
            </a:r>
            <a:endParaRPr b="1">
              <a:highlight>
                <a:schemeClr val="accent4"/>
              </a:highlight>
            </a:endParaRPr>
          </a:p>
          <a:p>
            <a:pPr marL="914400" lvl="1" indent="-298450" algn="l" rtl="0">
              <a:spcBef>
                <a:spcPts val="0"/>
              </a:spcBef>
              <a:spcAft>
                <a:spcPts val="0"/>
              </a:spcAft>
              <a:buSzPts val="1100"/>
              <a:buChar char="○"/>
            </a:pPr>
            <a:r>
              <a:rPr lang="en">
                <a:highlight>
                  <a:schemeClr val="accent4"/>
                </a:highlight>
              </a:rPr>
              <a:t>Finally, we also felt that highlighting unprocessed digital material would </a:t>
            </a:r>
            <a:r>
              <a:rPr lang="en" b="1">
                <a:highlight>
                  <a:schemeClr val="accent4"/>
                </a:highlight>
              </a:rPr>
              <a:t>call attention to the extra labor and resources that born-digital requires</a:t>
            </a:r>
            <a:r>
              <a:rPr lang="en">
                <a:highlight>
                  <a:schemeClr val="accent4"/>
                </a:highlight>
              </a:rPr>
              <a:t>, and would hopefully </a:t>
            </a:r>
            <a:r>
              <a:rPr lang="en" b="1">
                <a:highlight>
                  <a:schemeClr val="accent4"/>
                </a:highlight>
              </a:rPr>
              <a:t>serve to subtly remind</a:t>
            </a:r>
            <a:r>
              <a:rPr lang="en">
                <a:highlight>
                  <a:schemeClr val="accent4"/>
                </a:highlight>
              </a:rPr>
              <a:t> people that this work </a:t>
            </a:r>
            <a:r>
              <a:rPr lang="en" b="1">
                <a:highlight>
                  <a:schemeClr val="accent4"/>
                </a:highlight>
              </a:rPr>
              <a:t>doesn’t happen automatically</a:t>
            </a:r>
            <a:r>
              <a:rPr lang="en">
                <a:highlight>
                  <a:schemeClr val="accent4"/>
                </a:highlight>
              </a:rPr>
              <a:t>.</a:t>
            </a:r>
            <a:endParaRPr>
              <a:highlight>
                <a:schemeClr val="accent4"/>
              </a:highlight>
            </a:endParaRPr>
          </a:p>
          <a:p>
            <a:pPr marL="457200" lvl="0" indent="-298450" algn="l" rtl="0">
              <a:spcBef>
                <a:spcPts val="0"/>
              </a:spcBef>
              <a:spcAft>
                <a:spcPts val="0"/>
              </a:spcAft>
              <a:buSzPts val="1100"/>
              <a:buChar char="●"/>
            </a:pPr>
            <a:r>
              <a:rPr lang="en"/>
              <a:t>Now that you have a sense for the way we approached these recommendations, I’m going to </a:t>
            </a:r>
            <a:r>
              <a:rPr lang="en" b="1"/>
              <a:t>hand it over to Kate</a:t>
            </a:r>
            <a:r>
              <a:rPr lang="en"/>
              <a:t> who will talk more about </a:t>
            </a:r>
            <a:r>
              <a:rPr lang="en" b="1"/>
              <a:t>the context and impetus for these changes</a:t>
            </a:r>
            <a:endParaRPr/>
          </a:p>
          <a:p>
            <a:pPr marL="457200" lvl="0" indent="0" algn="l" rtl="0">
              <a:spcBef>
                <a:spcPts val="0"/>
              </a:spcBef>
              <a:spcAft>
                <a:spcPts val="0"/>
              </a:spcAft>
              <a:buNone/>
            </a:pPr>
            <a:endParaRPr/>
          </a:p>
          <a:p>
            <a:pPr marL="457200" lvl="0" indent="0" algn="l" rtl="0">
              <a:spcBef>
                <a:spcPts val="0"/>
              </a:spcBef>
              <a:spcAft>
                <a:spcPts val="0"/>
              </a:spcAft>
              <a:buNone/>
            </a:pPr>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6"/>
        <p:cNvGrpSpPr/>
        <p:nvPr/>
      </p:nvGrpSpPr>
      <p:grpSpPr>
        <a:xfrm>
          <a:off x="0" y="0"/>
          <a:ext cx="0" cy="0"/>
          <a:chOff x="0" y="0"/>
          <a:chExt cx="0" cy="0"/>
        </a:xfrm>
      </p:grpSpPr>
      <p:sp>
        <p:nvSpPr>
          <p:cNvPr id="197" name="Google Shape;197;gc6ffb9926d_0_1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98" name="Google Shape;198;gc6ffb9926d_0_1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Clr>
                <a:srgbClr val="31394D"/>
              </a:buClr>
              <a:buSzPts val="1100"/>
              <a:buFont typeface="Arial"/>
              <a:buNone/>
            </a:pPr>
            <a:r>
              <a:rPr lang="en">
                <a:solidFill>
                  <a:schemeClr val="dk1"/>
                </a:solidFill>
                <a:highlight>
                  <a:schemeClr val="lt1"/>
                </a:highlight>
              </a:rPr>
              <a:t>KATE</a:t>
            </a:r>
            <a:endParaRPr>
              <a:solidFill>
                <a:schemeClr val="dk1"/>
              </a:solidFill>
              <a:highlight>
                <a:schemeClr val="lt1"/>
              </a:highlight>
            </a:endParaRPr>
          </a:p>
          <a:p>
            <a:pPr marL="0" lvl="0" indent="0" algn="l" rtl="0">
              <a:lnSpc>
                <a:spcPct val="115000"/>
              </a:lnSpc>
              <a:spcBef>
                <a:spcPts val="0"/>
              </a:spcBef>
              <a:spcAft>
                <a:spcPts val="0"/>
              </a:spcAft>
              <a:buClr>
                <a:srgbClr val="31394D"/>
              </a:buClr>
              <a:buSzPts val="1100"/>
              <a:buFont typeface="Arial"/>
              <a:buNone/>
            </a:pPr>
            <a:r>
              <a:rPr lang="en">
                <a:solidFill>
                  <a:schemeClr val="dk1"/>
                </a:solidFill>
                <a:highlight>
                  <a:schemeClr val="lt1"/>
                </a:highlight>
              </a:rPr>
              <a:t>Thank you Shira. As Elvia mentioned earlier, the decision to weave born-digital recommendations throughout the guidelines stemmed from a conviction that the siloing of born-digital processes and labor no longer served the day-to-day needs of UC archivists responsible for digital archives. I want to give a bit of context about this point.</a:t>
            </a:r>
            <a:endParaRPr>
              <a:solidFill>
                <a:schemeClr val="dk1"/>
              </a:solidFill>
            </a:endParaRPr>
          </a:p>
          <a:p>
            <a:pPr marL="0" lvl="0" indent="0" algn="l" rtl="0">
              <a:spcBef>
                <a:spcPts val="0"/>
              </a:spcBef>
              <a:spcAft>
                <a:spcPts val="0"/>
              </a:spcAft>
              <a:buClr>
                <a:schemeClr val="dk1"/>
              </a:buClr>
              <a:buSzPts val="1100"/>
              <a:buFont typeface="Arial"/>
              <a:buNone/>
            </a:pPr>
            <a:endParaRPr>
              <a:solidFill>
                <a:schemeClr val="dk1"/>
              </a:solidFill>
            </a:endParaRPr>
          </a:p>
          <a:p>
            <a:pPr marL="0" lvl="0" indent="0" algn="l" rtl="0">
              <a:lnSpc>
                <a:spcPct val="115000"/>
              </a:lnSpc>
              <a:spcBef>
                <a:spcPts val="0"/>
              </a:spcBef>
              <a:spcAft>
                <a:spcPts val="0"/>
              </a:spcAft>
              <a:buClr>
                <a:srgbClr val="31394D"/>
              </a:buClr>
              <a:buSzPts val="1100"/>
              <a:buFont typeface="Arial"/>
              <a:buNone/>
            </a:pPr>
            <a:r>
              <a:rPr lang="en">
                <a:solidFill>
                  <a:schemeClr val="dk1"/>
                </a:solidFill>
                <a:highlight>
                  <a:schemeClr val="lt1"/>
                </a:highlight>
              </a:rPr>
              <a:t>We know that born-digital holdings in our repositories have grown rapidly over the past two decades, and we expect them to continue to increase in size and scope indefinitely. Much of the progress the profession has seen in regards to born-digital has focused on developing robust technical processes for content capture and preservation, which are usually managed by skilled Digital Archivists, most often at large prominent institutions. And we applaud this progress. </a:t>
            </a:r>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4"/>
        <p:cNvGrpSpPr/>
        <p:nvPr/>
      </p:nvGrpSpPr>
      <p:grpSpPr>
        <a:xfrm>
          <a:off x="0" y="0"/>
          <a:ext cx="0" cy="0"/>
          <a:chOff x="0" y="0"/>
          <a:chExt cx="0" cy="0"/>
        </a:xfrm>
      </p:grpSpPr>
      <p:sp>
        <p:nvSpPr>
          <p:cNvPr id="205" name="Google Shape;205;gc6ffb9926d_0_18: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06" name="Google Shape;206;gc6ffb9926d_0_1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Clr>
                <a:schemeClr val="dk1"/>
              </a:buClr>
              <a:buSzPts val="1100"/>
              <a:buFont typeface="Arial"/>
              <a:buNone/>
            </a:pPr>
            <a:r>
              <a:rPr lang="en">
                <a:solidFill>
                  <a:srgbClr val="31394D"/>
                </a:solidFill>
                <a:highlight>
                  <a:schemeClr val="lt1"/>
                </a:highlight>
              </a:rPr>
              <a:t>KATE</a:t>
            </a:r>
            <a:endParaRPr>
              <a:solidFill>
                <a:srgbClr val="31394D"/>
              </a:solidFill>
              <a:highlight>
                <a:schemeClr val="lt1"/>
              </a:highlight>
            </a:endParaRPr>
          </a:p>
          <a:p>
            <a:pPr marL="0" lvl="0" indent="0" algn="l" rtl="0">
              <a:lnSpc>
                <a:spcPct val="115000"/>
              </a:lnSpc>
              <a:spcBef>
                <a:spcPts val="0"/>
              </a:spcBef>
              <a:spcAft>
                <a:spcPts val="0"/>
              </a:spcAft>
              <a:buClr>
                <a:schemeClr val="dk1"/>
              </a:buClr>
              <a:buSzPts val="1100"/>
              <a:buFont typeface="Arial"/>
              <a:buNone/>
            </a:pPr>
            <a:r>
              <a:rPr lang="en">
                <a:solidFill>
                  <a:srgbClr val="31394D"/>
                </a:solidFill>
                <a:highlight>
                  <a:schemeClr val="lt1"/>
                </a:highlight>
              </a:rPr>
              <a:t>But more often than not, the Digital Archivist is indirectly charged with advocacy and change management responsibilities that the institution may not always be prepared to receive and support. These efforts include things like advocating for online access to born-digital records, redefining what accessioning looks like, managing expectations for the length of time it takes to accession and process born-digital, retooling collection development priorities, and rethinking the entrenched</a:t>
            </a:r>
            <a:r>
              <a:rPr lang="en">
                <a:solidFill>
                  <a:srgbClr val="31394D"/>
                </a:solidFill>
              </a:rPr>
              <a:t> “take it all” approach to </a:t>
            </a:r>
            <a:r>
              <a:rPr lang="en">
                <a:solidFill>
                  <a:srgbClr val="31394D"/>
                </a:solidFill>
                <a:highlight>
                  <a:schemeClr val="lt1"/>
                </a:highlight>
              </a:rPr>
              <a:t>appraisal that does not translate well to born-digital.</a:t>
            </a:r>
            <a:endParaRPr>
              <a:solidFill>
                <a:srgbClr val="31394D"/>
              </a:solidFill>
              <a:highlight>
                <a:schemeClr val="lt1"/>
              </a:highlight>
            </a:endParaRPr>
          </a:p>
          <a:p>
            <a:pPr marL="0" lvl="0" indent="0" algn="l" rtl="0">
              <a:lnSpc>
                <a:spcPct val="115000"/>
              </a:lnSpc>
              <a:spcBef>
                <a:spcPts val="0"/>
              </a:spcBef>
              <a:spcAft>
                <a:spcPts val="0"/>
              </a:spcAft>
              <a:buClr>
                <a:schemeClr val="dk1"/>
              </a:buClr>
              <a:buSzPts val="1100"/>
              <a:buFont typeface="Arial"/>
              <a:buNone/>
            </a:pPr>
            <a:endParaRPr>
              <a:solidFill>
                <a:srgbClr val="31394D"/>
              </a:solidFill>
              <a:highlight>
                <a:schemeClr val="lt1"/>
              </a:highlight>
            </a:endParaRPr>
          </a:p>
          <a:p>
            <a:pPr marL="0" lvl="0" indent="0" algn="l" rtl="0">
              <a:lnSpc>
                <a:spcPct val="115000"/>
              </a:lnSpc>
              <a:spcBef>
                <a:spcPts val="0"/>
              </a:spcBef>
              <a:spcAft>
                <a:spcPts val="0"/>
              </a:spcAft>
              <a:buClr>
                <a:srgbClr val="31394D"/>
              </a:buClr>
              <a:buSzPts val="1100"/>
              <a:buFont typeface="Arial"/>
              <a:buNone/>
            </a:pPr>
            <a:r>
              <a:rPr lang="en">
                <a:solidFill>
                  <a:srgbClr val="31394D"/>
                </a:solidFill>
                <a:highlight>
                  <a:schemeClr val="lt1"/>
                </a:highlight>
              </a:rPr>
              <a:t>The profession has relied on this Digital Archivist labor model to justify the expectation that this vital work can somehow be managed entirely by one person, and that our traditional staffing models and collection workflows can remain insulated from the comparatively new demands of born-digital. Significantly, the siloing of born-digital labor in the realms technical processing and digital preservation has impeded the development of a knowledge-base and shared practice of born-digital appraisal and accessioning. The long-standing division of labor between curator, archivist, and public services librarian does not respond well to the complex and evolving practices of born-digital stewardship. The limitations to this labor model become palpable as we struggle to effectively process and provide access to a growing digital backlog.</a:t>
            </a:r>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2"/>
        <p:cNvGrpSpPr/>
        <p:nvPr/>
      </p:nvGrpSpPr>
      <p:grpSpPr>
        <a:xfrm>
          <a:off x="0" y="0"/>
          <a:ext cx="0" cy="0"/>
          <a:chOff x="0" y="0"/>
          <a:chExt cx="0" cy="0"/>
        </a:xfrm>
      </p:grpSpPr>
      <p:sp>
        <p:nvSpPr>
          <p:cNvPr id="213" name="Google Shape;213;gc6ffb9926d_0_3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4" name="Google Shape;214;gc6ffb9926d_0_3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Clr>
                <a:srgbClr val="31394D"/>
              </a:buClr>
              <a:buSzPts val="1100"/>
              <a:buFont typeface="Arial"/>
              <a:buNone/>
            </a:pPr>
            <a:r>
              <a:rPr lang="en">
                <a:solidFill>
                  <a:schemeClr val="dk1"/>
                </a:solidFill>
                <a:highlight>
                  <a:schemeClr val="lt1"/>
                </a:highlight>
              </a:rPr>
              <a:t>KATE</a:t>
            </a:r>
            <a:endParaRPr>
              <a:solidFill>
                <a:schemeClr val="dk1"/>
              </a:solidFill>
              <a:highlight>
                <a:schemeClr val="lt1"/>
              </a:highlight>
            </a:endParaRPr>
          </a:p>
          <a:p>
            <a:pPr marL="0" lvl="0" indent="0" algn="l" rtl="0">
              <a:lnSpc>
                <a:spcPct val="115000"/>
              </a:lnSpc>
              <a:spcBef>
                <a:spcPts val="0"/>
              </a:spcBef>
              <a:spcAft>
                <a:spcPts val="0"/>
              </a:spcAft>
              <a:buClr>
                <a:srgbClr val="31394D"/>
              </a:buClr>
              <a:buSzPts val="1100"/>
              <a:buFont typeface="Arial"/>
              <a:buNone/>
            </a:pPr>
            <a:r>
              <a:rPr lang="en">
                <a:solidFill>
                  <a:schemeClr val="dk1"/>
                </a:solidFill>
                <a:highlight>
                  <a:schemeClr val="lt1"/>
                </a:highlight>
              </a:rPr>
              <a:t>I don’t want to imply that the profession has not made progress in developing a more sustainable labor model for born-digital stewardship. In her 2017 OCLC Position Paper, “Research and Learning Agenda for Archives, Special, and Distinctive Collections in Research Libraries,” Chela Scott Weber articulates the need for a distribution of responsibility if we want to see born-digital stewardship become a sustainable and integral part of our archival programs.</a:t>
            </a:r>
            <a:endParaRPr>
              <a:solidFill>
                <a:schemeClr val="dk1"/>
              </a:solidFill>
              <a:highlight>
                <a:schemeClr val="lt1"/>
              </a:highlight>
            </a:endParaRPr>
          </a:p>
          <a:p>
            <a:pPr marL="0" lvl="0" indent="0" algn="l" rtl="0">
              <a:lnSpc>
                <a:spcPct val="115000"/>
              </a:lnSpc>
              <a:spcBef>
                <a:spcPts val="0"/>
              </a:spcBef>
              <a:spcAft>
                <a:spcPts val="0"/>
              </a:spcAft>
              <a:buClr>
                <a:srgbClr val="31394D"/>
              </a:buClr>
              <a:buSzPts val="1100"/>
              <a:buFont typeface="Arial"/>
              <a:buNone/>
            </a:pPr>
            <a:endParaRPr>
              <a:solidFill>
                <a:schemeClr val="dk1"/>
              </a:solidFill>
              <a:highlight>
                <a:schemeClr val="lt1"/>
              </a:highlight>
            </a:endParaRPr>
          </a:p>
          <a:p>
            <a:pPr marL="0" lvl="0" indent="0" algn="l" rtl="0">
              <a:lnSpc>
                <a:spcPct val="115000"/>
              </a:lnSpc>
              <a:spcBef>
                <a:spcPts val="0"/>
              </a:spcBef>
              <a:spcAft>
                <a:spcPts val="0"/>
              </a:spcAft>
              <a:buClr>
                <a:srgbClr val="31394D"/>
              </a:buClr>
              <a:buSzPts val="1100"/>
              <a:buFont typeface="Arial"/>
              <a:buNone/>
            </a:pPr>
            <a:r>
              <a:rPr lang="en">
                <a:solidFill>
                  <a:schemeClr val="dk1"/>
                </a:solidFill>
                <a:highlight>
                  <a:schemeClr val="lt1"/>
                </a:highlight>
              </a:rPr>
              <a:t>Indeed, we are beginning to see this distributed labor model emerging in the profession, with digital archivists developing born-digital processing training programs, and non-digital archivists self-organizing peer learning networks and team based models to responsibly steward born-digital in the absence of a dedicated digital archivist on staff. But the progressive work we see in this area has generally focused on processing, leaving a notable gap in </a:t>
            </a:r>
            <a:r>
              <a:rPr lang="en">
                <a:solidFill>
                  <a:srgbClr val="31394D"/>
                </a:solidFill>
                <a:highlight>
                  <a:schemeClr val="lt1"/>
                </a:highlight>
              </a:rPr>
              <a:t>shared practice and </a:t>
            </a:r>
            <a:r>
              <a:rPr lang="en">
                <a:solidFill>
                  <a:schemeClr val="dk1"/>
                </a:solidFill>
                <a:highlight>
                  <a:schemeClr val="lt1"/>
                </a:highlight>
              </a:rPr>
              <a:t>sustainable labor models for born-digital appraisal and accessioning. We sought to address this in our revisions of the Guidelines, as Shira previously discussed.</a:t>
            </a:r>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0"/>
        <p:cNvGrpSpPr/>
        <p:nvPr/>
      </p:nvGrpSpPr>
      <p:grpSpPr>
        <a:xfrm>
          <a:off x="0" y="0"/>
          <a:ext cx="0" cy="0"/>
          <a:chOff x="0" y="0"/>
          <a:chExt cx="0" cy="0"/>
        </a:xfrm>
      </p:grpSpPr>
      <p:sp>
        <p:nvSpPr>
          <p:cNvPr id="221" name="Google Shape;221;gc6ffb9926d_0_37: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22" name="Google Shape;222;gc6ffb9926d_0_3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Clr>
                <a:srgbClr val="31394D"/>
              </a:buClr>
              <a:buSzPts val="1100"/>
              <a:buFont typeface="Arial"/>
              <a:buNone/>
            </a:pPr>
            <a:r>
              <a:rPr lang="en">
                <a:solidFill>
                  <a:srgbClr val="31394D"/>
                </a:solidFill>
                <a:highlight>
                  <a:schemeClr val="lt1"/>
                </a:highlight>
              </a:rPr>
              <a:t>KATE</a:t>
            </a:r>
            <a:endParaRPr>
              <a:solidFill>
                <a:srgbClr val="31394D"/>
              </a:solidFill>
              <a:highlight>
                <a:schemeClr val="lt1"/>
              </a:highlight>
            </a:endParaRPr>
          </a:p>
          <a:p>
            <a:pPr marL="0" lvl="0" indent="0" algn="l" rtl="0">
              <a:lnSpc>
                <a:spcPct val="115000"/>
              </a:lnSpc>
              <a:spcBef>
                <a:spcPts val="0"/>
              </a:spcBef>
              <a:spcAft>
                <a:spcPts val="0"/>
              </a:spcAft>
              <a:buClr>
                <a:srgbClr val="31394D"/>
              </a:buClr>
              <a:buSzPts val="1100"/>
              <a:buFont typeface="Arial"/>
              <a:buNone/>
            </a:pPr>
            <a:r>
              <a:rPr lang="en">
                <a:solidFill>
                  <a:srgbClr val="31394D"/>
                </a:solidFill>
                <a:highlight>
                  <a:schemeClr val="lt1"/>
                </a:highlight>
              </a:rPr>
              <a:t>We recognized that the siloing of born-digital labor remains a critical issue, and it came to a head in our revision process. Interweaving born-digital into the Guidelines was in some respects a symbolic synthesis. While the members of the revision group (and the profession at large) have yet to realize a complete integration of born-digital into standard collection care practices, we felt that modeling this synthesis would support our libraries in moving toward this direction of distributed responsibility. </a:t>
            </a:r>
            <a:endParaRPr>
              <a:solidFill>
                <a:srgbClr val="31394D"/>
              </a:solidFill>
              <a:highlight>
                <a:schemeClr val="lt1"/>
              </a:highlight>
            </a:endParaRPr>
          </a:p>
          <a:p>
            <a:pPr marL="0" lvl="0" indent="0" algn="l" rtl="0">
              <a:lnSpc>
                <a:spcPct val="115000"/>
              </a:lnSpc>
              <a:spcBef>
                <a:spcPts val="0"/>
              </a:spcBef>
              <a:spcAft>
                <a:spcPts val="0"/>
              </a:spcAft>
              <a:buClr>
                <a:srgbClr val="31394D"/>
              </a:buClr>
              <a:buSzPts val="1100"/>
              <a:buFont typeface="Arial"/>
              <a:buNone/>
            </a:pPr>
            <a:endParaRPr>
              <a:solidFill>
                <a:srgbClr val="31394D"/>
              </a:solidFill>
              <a:highlight>
                <a:schemeClr val="lt1"/>
              </a:highlight>
            </a:endParaRPr>
          </a:p>
          <a:p>
            <a:pPr marL="0" lvl="0" indent="0" algn="l" rtl="0">
              <a:lnSpc>
                <a:spcPct val="115000"/>
              </a:lnSpc>
              <a:spcBef>
                <a:spcPts val="0"/>
              </a:spcBef>
              <a:spcAft>
                <a:spcPts val="0"/>
              </a:spcAft>
              <a:buClr>
                <a:srgbClr val="31394D"/>
              </a:buClr>
              <a:buSzPts val="1100"/>
              <a:buFont typeface="Arial"/>
              <a:buNone/>
            </a:pPr>
            <a:r>
              <a:rPr lang="en">
                <a:solidFill>
                  <a:srgbClr val="31394D"/>
                </a:solidFill>
                <a:highlight>
                  <a:schemeClr val="lt1"/>
                </a:highlight>
              </a:rPr>
              <a:t>On a micro level, the revision process </a:t>
            </a:r>
            <a:r>
              <a:rPr lang="en">
                <a:solidFill>
                  <a:srgbClr val="31394D"/>
                </a:solidFill>
              </a:rPr>
              <a:t>exposed the complexities of this crucial labor to group members who may not have otherwise understood it, myself included. </a:t>
            </a:r>
            <a:r>
              <a:rPr lang="en">
                <a:solidFill>
                  <a:srgbClr val="31394D"/>
                </a:solidFill>
                <a:highlight>
                  <a:schemeClr val="lt1"/>
                </a:highlight>
              </a:rPr>
              <a:t>In this respect, the new version of the Guidelines serves as both a training document and an advocacy tool for the kind of modern integrated collection management philosophy that we seek to manifest. We like to think of the Guidelines as part of the movement toward sustainable operationalization of born-digital care.</a:t>
            </a:r>
            <a:endParaRPr>
              <a:solidFill>
                <a:srgbClr val="31394D"/>
              </a:solidFill>
              <a:highlight>
                <a:schemeClr val="lt1"/>
              </a:highlight>
            </a:endParaRPr>
          </a:p>
          <a:p>
            <a:pPr marL="0" lvl="0" indent="0" algn="l" rtl="0">
              <a:spcBef>
                <a:spcPts val="0"/>
              </a:spcBef>
              <a:spcAft>
                <a:spcPts val="0"/>
              </a:spcAft>
              <a:buClr>
                <a:schemeClr val="dk1"/>
              </a:buClr>
              <a:buSzPts val="1100"/>
              <a:buFont typeface="Arial"/>
              <a:buNone/>
            </a:pPr>
            <a:endParaRPr>
              <a:solidFill>
                <a:schemeClr val="dk1"/>
              </a:solidFill>
            </a:endParaRPr>
          </a:p>
          <a:p>
            <a:pPr marL="0" lvl="0" indent="0" algn="l" rtl="0">
              <a:lnSpc>
                <a:spcPct val="115000"/>
              </a:lnSpc>
              <a:spcBef>
                <a:spcPts val="0"/>
              </a:spcBef>
              <a:spcAft>
                <a:spcPts val="0"/>
              </a:spcAft>
              <a:buClr>
                <a:srgbClr val="31394D"/>
              </a:buClr>
              <a:buSzPts val="1100"/>
              <a:buFont typeface="Arial"/>
              <a:buNone/>
            </a:pPr>
            <a:r>
              <a:rPr lang="en">
                <a:solidFill>
                  <a:schemeClr val="dk1"/>
                </a:solidFill>
              </a:rPr>
              <a:t>We published the revised Guidelines in May 2020. The pandemic likely impacted how they have been applied at UC Libraries (both positively and negatively). But because of our involvement in this project, the three of us were able to make substantial progress toward integrating born-digital care into existing accessioning and processing practices at our own institutions. Now we will each speak briefly on our progress at our respective libraries. </a:t>
            </a:r>
            <a:endParaRPr i="1">
              <a:solidFill>
                <a:schemeClr val="dk1"/>
              </a:solidFill>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8"/>
        <p:cNvGrpSpPr/>
        <p:nvPr/>
      </p:nvGrpSpPr>
      <p:grpSpPr>
        <a:xfrm>
          <a:off x="0" y="0"/>
          <a:ext cx="0" cy="0"/>
          <a:chOff x="0" y="0"/>
          <a:chExt cx="0" cy="0"/>
        </a:xfrm>
      </p:grpSpPr>
      <p:sp>
        <p:nvSpPr>
          <p:cNvPr id="229" name="Google Shape;229;g798316fa4b_0_112: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30" name="Google Shape;230;g798316fa4b_0_11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ELVIA --</a:t>
            </a:r>
            <a:endParaRPr/>
          </a:p>
          <a:p>
            <a:pPr marL="0" lvl="0" indent="0" algn="l" rtl="0">
              <a:spcBef>
                <a:spcPts val="0"/>
              </a:spcBef>
              <a:spcAft>
                <a:spcPts val="0"/>
              </a:spcAft>
              <a:buNone/>
            </a:pPr>
            <a:endParaRPr/>
          </a:p>
          <a:p>
            <a:pPr marL="0" lvl="0" indent="0" algn="l" rtl="0">
              <a:spcBef>
                <a:spcPts val="0"/>
              </a:spcBef>
              <a:spcAft>
                <a:spcPts val="0"/>
              </a:spcAft>
              <a:buNone/>
            </a:pPr>
            <a:r>
              <a:rPr lang="en"/>
              <a:t>At UC Irvine we developed a brand-new workflow that was directly influenced by the Guidelines revision and that is a baseline accessioning workflow specific to materials that can be transferred via logical directories.</a:t>
            </a:r>
            <a:endParaRPr/>
          </a:p>
          <a:p>
            <a:pPr marL="0" lvl="0" indent="0" algn="l" rtl="0">
              <a:spcBef>
                <a:spcPts val="0"/>
              </a:spcBef>
              <a:spcAft>
                <a:spcPts val="0"/>
              </a:spcAft>
              <a:buNone/>
            </a:pPr>
            <a:endParaRPr/>
          </a:p>
          <a:p>
            <a:pPr marL="0" lvl="0" indent="0" algn="l" rtl="0">
              <a:lnSpc>
                <a:spcPct val="115000"/>
              </a:lnSpc>
              <a:spcBef>
                <a:spcPts val="0"/>
              </a:spcBef>
              <a:spcAft>
                <a:spcPts val="0"/>
              </a:spcAft>
              <a:buNone/>
            </a:pPr>
            <a:r>
              <a:rPr lang="en">
                <a:solidFill>
                  <a:schemeClr val="dk1"/>
                </a:solidFill>
              </a:rPr>
              <a:t>As the Guidelines team was finishing up its revisions, I had the opportunity to host a UCLA MLIS intern, Carolina Quezada Meneses, to help me update our born-digital workflows. </a:t>
            </a:r>
            <a:r>
              <a:rPr lang="en">
                <a:solidFill>
                  <a:srgbClr val="31394D"/>
                </a:solidFill>
                <a:latin typeface="Roboto"/>
                <a:ea typeface="Roboto"/>
                <a:cs typeface="Roboto"/>
                <a:sym typeface="Roboto"/>
              </a:rPr>
              <a:t>The department’s existing workflow for born-digital care was developed in 2013 and was largely dependent on the use of singular workstation (i.e. LAMMP) and the use of the command line to execute one large script to carry out all processing tasks (virus scanning, disk imaging, generating metadata, and packing). For many years, this workflow served as a one-stop shop to process all born-digital formats in our department. </a:t>
            </a:r>
            <a:endParaRPr>
              <a:solidFill>
                <a:srgbClr val="31394D"/>
              </a:solidFill>
              <a:latin typeface="Roboto"/>
              <a:ea typeface="Roboto"/>
              <a:cs typeface="Roboto"/>
              <a:sym typeface="Roboto"/>
            </a:endParaRPr>
          </a:p>
          <a:p>
            <a:pPr marL="0" lvl="0" indent="0" algn="l" rtl="0">
              <a:lnSpc>
                <a:spcPct val="115000"/>
              </a:lnSpc>
              <a:spcBef>
                <a:spcPts val="0"/>
              </a:spcBef>
              <a:spcAft>
                <a:spcPts val="0"/>
              </a:spcAft>
              <a:buNone/>
            </a:pPr>
            <a:endParaRPr>
              <a:solidFill>
                <a:srgbClr val="31394D"/>
              </a:solidFill>
              <a:latin typeface="Roboto"/>
              <a:ea typeface="Roboto"/>
              <a:cs typeface="Roboto"/>
              <a:sym typeface="Roboto"/>
            </a:endParaRPr>
          </a:p>
          <a:p>
            <a:pPr marL="0" lvl="0" indent="0" algn="l" rtl="0">
              <a:lnSpc>
                <a:spcPct val="115000"/>
              </a:lnSpc>
              <a:spcBef>
                <a:spcPts val="0"/>
              </a:spcBef>
              <a:spcAft>
                <a:spcPts val="0"/>
              </a:spcAft>
              <a:buNone/>
            </a:pPr>
            <a:r>
              <a:rPr lang="en">
                <a:solidFill>
                  <a:schemeClr val="dk1"/>
                </a:solidFill>
              </a:rPr>
              <a:t>However, there were significant gaps and workarounds in this workflow including the fact that the workflow essentially prepared born-digital materials for </a:t>
            </a:r>
            <a:r>
              <a:rPr lang="en" i="1">
                <a:solidFill>
                  <a:schemeClr val="dk1"/>
                </a:solidFill>
              </a:rPr>
              <a:t>preservation storage</a:t>
            </a:r>
            <a:r>
              <a:rPr lang="en">
                <a:solidFill>
                  <a:schemeClr val="dk1"/>
                </a:solidFill>
              </a:rPr>
              <a:t> but does not address how we can provide </a:t>
            </a:r>
            <a:r>
              <a:rPr lang="en" i="1">
                <a:solidFill>
                  <a:schemeClr val="dk1"/>
                </a:solidFill>
              </a:rPr>
              <a:t>access</a:t>
            </a:r>
            <a:r>
              <a:rPr lang="en">
                <a:solidFill>
                  <a:schemeClr val="dk1"/>
                </a:solidFill>
              </a:rPr>
              <a:t> to these materials. </a:t>
            </a:r>
            <a:r>
              <a:rPr lang="en">
                <a:solidFill>
                  <a:schemeClr val="dk1"/>
                </a:solidFill>
                <a:latin typeface="Roboto"/>
                <a:ea typeface="Roboto"/>
                <a:cs typeface="Roboto"/>
                <a:sym typeface="Roboto"/>
              </a:rPr>
              <a:t>The imaging script broke a number of times as well, and because of the script’s linear logic, all work had to stop when it broke until the script was repaired. Finally, the single processing workstation was at one point physically located outside of Special Collections and the majority of disk imaging was done by staff outside of Special Collections which created a number of delays.</a:t>
            </a:r>
            <a:endParaRPr>
              <a:solidFill>
                <a:schemeClr val="dk1"/>
              </a:solidFill>
            </a:endParaRPr>
          </a:p>
          <a:p>
            <a:pPr marL="0" lvl="0" indent="0" algn="l" rtl="0">
              <a:lnSpc>
                <a:spcPct val="115000"/>
              </a:lnSpc>
              <a:spcBef>
                <a:spcPts val="0"/>
              </a:spcBef>
              <a:spcAft>
                <a:spcPts val="0"/>
              </a:spcAft>
              <a:buNone/>
            </a:pPr>
            <a:endParaRPr>
              <a:solidFill>
                <a:schemeClr val="dk1"/>
              </a:solidFill>
            </a:endParaRPr>
          </a:p>
          <a:p>
            <a:pPr marL="0" lvl="0" indent="0" algn="l" rtl="0">
              <a:lnSpc>
                <a:spcPct val="115000"/>
              </a:lnSpc>
              <a:spcBef>
                <a:spcPts val="0"/>
              </a:spcBef>
              <a:spcAft>
                <a:spcPts val="0"/>
              </a:spcAft>
              <a:buNone/>
            </a:pPr>
            <a:r>
              <a:rPr lang="en">
                <a:solidFill>
                  <a:schemeClr val="dk1"/>
                </a:solidFill>
              </a:rPr>
              <a:t>So when Carolina and I set out to update our workflow, we were influenced by the same ethos of “good enough practices” that was prevalent in the Guidelines born-digital recommendations. Our main goal was to create workflows and employ tools that feel accessible to all staff with the resources that we have available. With this new workflow, we were able to build out a more modular and flexible process available on the workstations of all Archival Technical Services staff; so with this new workflow staff no longer had to </a:t>
            </a:r>
            <a:r>
              <a:rPr lang="en">
                <a:solidFill>
                  <a:srgbClr val="31394D"/>
                </a:solidFill>
              </a:rPr>
              <a:t>rely on the use of the singular workstation</a:t>
            </a:r>
            <a:r>
              <a:rPr lang="en">
                <a:solidFill>
                  <a:schemeClr val="dk1"/>
                </a:solidFill>
              </a:rPr>
              <a:t> or another staff member outside of the department to complete the work, they are now empowered to accession their own materials, at their own pace. </a:t>
            </a:r>
            <a:endParaRPr>
              <a:solidFill>
                <a:schemeClr val="dk1"/>
              </a:solidFill>
            </a:endParaRPr>
          </a:p>
          <a:p>
            <a:pPr marL="0" lvl="0" indent="0" algn="l" rtl="0">
              <a:lnSpc>
                <a:spcPct val="115000"/>
              </a:lnSpc>
              <a:spcBef>
                <a:spcPts val="0"/>
              </a:spcBef>
              <a:spcAft>
                <a:spcPts val="0"/>
              </a:spcAft>
              <a:buNone/>
            </a:pPr>
            <a:endParaRPr>
              <a:solidFill>
                <a:schemeClr val="dk1"/>
              </a:solidFill>
            </a:endParaRPr>
          </a:p>
          <a:p>
            <a:pPr marL="0" lvl="0" indent="0" algn="l" rtl="0">
              <a:lnSpc>
                <a:spcPct val="115000"/>
              </a:lnSpc>
              <a:spcBef>
                <a:spcPts val="0"/>
              </a:spcBef>
              <a:spcAft>
                <a:spcPts val="0"/>
              </a:spcAft>
              <a:buNone/>
            </a:pPr>
            <a:r>
              <a:rPr lang="en">
                <a:solidFill>
                  <a:schemeClr val="dk1"/>
                </a:solidFill>
              </a:rPr>
              <a:t>This workflow outlines baseline accessioning steps for “purely digital” archival materials. Purely digital archival materials make up an increasing percentage of newly acquired materials and will eventually make up the majority of incoming materials as the appearance of carrier-based content (i.e. floppy disks, optical media, etc.) decreases. Logical directories are considered “purely digital” since they are not carrier bound and consist of a directory structure organized by folders and files. So we use this workflow for the majority of new incoming born-digital accessions that come to us by way of:</a:t>
            </a:r>
            <a:endParaRPr>
              <a:solidFill>
                <a:schemeClr val="dk1"/>
              </a:solidFill>
            </a:endParaRPr>
          </a:p>
          <a:p>
            <a:pPr marL="0" lvl="0" indent="0" algn="l" rtl="0">
              <a:lnSpc>
                <a:spcPct val="115000"/>
              </a:lnSpc>
              <a:spcBef>
                <a:spcPts val="0"/>
              </a:spcBef>
              <a:spcAft>
                <a:spcPts val="0"/>
              </a:spcAft>
              <a:buNone/>
            </a:pPr>
            <a:endParaRPr>
              <a:solidFill>
                <a:schemeClr val="dk1"/>
              </a:solidFill>
            </a:endParaRPr>
          </a:p>
          <a:p>
            <a:pPr marL="457200" lvl="0" indent="-298450" algn="l" rtl="0">
              <a:lnSpc>
                <a:spcPct val="115000"/>
              </a:lnSpc>
              <a:spcBef>
                <a:spcPts val="0"/>
              </a:spcBef>
              <a:spcAft>
                <a:spcPts val="0"/>
              </a:spcAft>
              <a:buClr>
                <a:schemeClr val="dk1"/>
              </a:buClr>
              <a:buSzPts val="1100"/>
              <a:buChar char="●"/>
            </a:pPr>
            <a:r>
              <a:rPr lang="en">
                <a:solidFill>
                  <a:schemeClr val="dk1"/>
                </a:solidFill>
              </a:rPr>
              <a:t>Google Drive, Box, or other 3rd party cloud services</a:t>
            </a:r>
            <a:endParaRPr>
              <a:solidFill>
                <a:schemeClr val="dk1"/>
              </a:solidFill>
            </a:endParaRPr>
          </a:p>
          <a:p>
            <a:pPr marL="457200" lvl="0" indent="-298450" algn="l" rtl="0">
              <a:lnSpc>
                <a:spcPct val="115000"/>
              </a:lnSpc>
              <a:spcBef>
                <a:spcPts val="0"/>
              </a:spcBef>
              <a:spcAft>
                <a:spcPts val="0"/>
              </a:spcAft>
              <a:buClr>
                <a:schemeClr val="dk1"/>
              </a:buClr>
              <a:buSzPts val="1100"/>
              <a:buChar char="●"/>
            </a:pPr>
            <a:r>
              <a:rPr lang="en">
                <a:solidFill>
                  <a:schemeClr val="dk1"/>
                </a:solidFill>
              </a:rPr>
              <a:t>Network, STP, or SFTP transfers</a:t>
            </a:r>
            <a:endParaRPr>
              <a:solidFill>
                <a:schemeClr val="dk1"/>
              </a:solidFill>
            </a:endParaRPr>
          </a:p>
          <a:p>
            <a:pPr marL="457200" lvl="0" indent="-298450" algn="l" rtl="0">
              <a:lnSpc>
                <a:spcPct val="115000"/>
              </a:lnSpc>
              <a:spcBef>
                <a:spcPts val="0"/>
              </a:spcBef>
              <a:spcAft>
                <a:spcPts val="0"/>
              </a:spcAft>
              <a:buClr>
                <a:schemeClr val="dk1"/>
              </a:buClr>
              <a:buSzPts val="1100"/>
              <a:buChar char="●"/>
            </a:pPr>
            <a:r>
              <a:rPr lang="en">
                <a:solidFill>
                  <a:schemeClr val="dk1"/>
                </a:solidFill>
              </a:rPr>
              <a:t>USBs or hard drives</a:t>
            </a:r>
            <a:endParaRPr>
              <a:solidFill>
                <a:schemeClr val="dk1"/>
              </a:solidFill>
            </a:endParaRPr>
          </a:p>
          <a:p>
            <a:pPr marL="0" lvl="0" indent="0" algn="l" rtl="0">
              <a:lnSpc>
                <a:spcPct val="115000"/>
              </a:lnSpc>
              <a:spcBef>
                <a:spcPts val="0"/>
              </a:spcBef>
              <a:spcAft>
                <a:spcPts val="0"/>
              </a:spcAft>
              <a:buNone/>
            </a:pPr>
            <a:endParaRPr>
              <a:solidFill>
                <a:schemeClr val="dk1"/>
              </a:solidFill>
            </a:endParaRPr>
          </a:p>
          <a:p>
            <a:pPr marL="0" lvl="0" indent="0" algn="l" rtl="0">
              <a:lnSpc>
                <a:spcPct val="115000"/>
              </a:lnSpc>
              <a:spcBef>
                <a:spcPts val="0"/>
              </a:spcBef>
              <a:spcAft>
                <a:spcPts val="0"/>
              </a:spcAft>
              <a:buNone/>
            </a:pPr>
            <a:r>
              <a:rPr lang="en">
                <a:solidFill>
                  <a:schemeClr val="dk1"/>
                </a:solidFill>
              </a:rPr>
              <a:t>This workflow takes many of the recommendations made in the Guidelines and applies them throughout. For example, it incorporates the use of </a:t>
            </a:r>
            <a:r>
              <a:rPr lang="en">
                <a:solidFill>
                  <a:srgbClr val="31394D"/>
                </a:solidFill>
              </a:rPr>
              <a:t>already installed tools on our workstations like Windows Defender (that campus IT updates regularly) for virus scanning.</a:t>
            </a:r>
            <a:r>
              <a:rPr lang="en">
                <a:solidFill>
                  <a:schemeClr val="dk1"/>
                </a:solidFill>
              </a:rPr>
              <a:t> It comprises of open source tools to generate a directory file list, this file list is then appended to the finding aid as a PDF which helps expose directory level information for researchers. We no longer disk image by default and simply copy or transfer these materials onto our servers to await accessioning. This workflow also addresses access -- for materials that pose little to no known PII, confidential, or sensitive issues, we provide access to these materials with just the baseline accessioning and we hold off more intensive processing procedures only for materials that pose a PII, confidential, or sensitivity risk. Of course in the middle of developing these procedures we were forced to transition to a work from home environment and so we have yet to complete updating our processing procedures for born-digital materials because this work is reliant on software that is installed on non-networked computers on-site. Though because this accessioning workflow is available to Archival Technical Services via the Remote Desktop, it has been incredibly helpful for us this past year to stay on top of our incoming materials and digital backlog while we worked from home. The next steps for us are to integrate this workflow into our Accessioning Manual and look forward to hopefully going back into the office in the near future so that we can continue to do this work.</a:t>
            </a:r>
            <a:endParaRPr>
              <a:solidFill>
                <a:schemeClr val="dk1"/>
              </a:solidFill>
            </a:endParaRPr>
          </a:p>
          <a:p>
            <a:pPr marL="0" lvl="0" indent="0" algn="l" rtl="0">
              <a:lnSpc>
                <a:spcPct val="115000"/>
              </a:lnSpc>
              <a:spcBef>
                <a:spcPts val="0"/>
              </a:spcBef>
              <a:spcAft>
                <a:spcPts val="0"/>
              </a:spcAft>
              <a:buNone/>
            </a:pPr>
            <a:endParaRPr>
              <a:solidFill>
                <a:schemeClr val="dk1"/>
              </a:solidFill>
            </a:endParaRPr>
          </a:p>
          <a:p>
            <a:pPr marL="0" lvl="0" indent="0" algn="l" rtl="0">
              <a:lnSpc>
                <a:spcPct val="115000"/>
              </a:lnSpc>
              <a:spcBef>
                <a:spcPts val="0"/>
              </a:spcBef>
              <a:spcAft>
                <a:spcPts val="0"/>
              </a:spcAft>
              <a:buNone/>
            </a:pPr>
            <a:endParaRPr>
              <a:solidFill>
                <a:schemeClr val="dk1"/>
              </a:solidFill>
            </a:endParaRPr>
          </a:p>
          <a:p>
            <a:pPr marL="0" lvl="0" indent="0" algn="l" rtl="0">
              <a:lnSpc>
                <a:spcPct val="115000"/>
              </a:lnSpc>
              <a:spcBef>
                <a:spcPts val="0"/>
              </a:spcBef>
              <a:spcAft>
                <a:spcPts val="0"/>
              </a:spcAft>
              <a:buClr>
                <a:schemeClr val="dk1"/>
              </a:buClr>
              <a:buSzPts val="1100"/>
              <a:buFont typeface="Arial"/>
              <a:buNone/>
            </a:pPr>
            <a:endParaRPr>
              <a:solidFill>
                <a:schemeClr val="dk1"/>
              </a:solidFill>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5"/>
        <p:cNvGrpSpPr/>
        <p:nvPr/>
      </p:nvGrpSpPr>
      <p:grpSpPr>
        <a:xfrm>
          <a:off x="0" y="0"/>
          <a:ext cx="0" cy="0"/>
          <a:chOff x="0" y="0"/>
          <a:chExt cx="0" cy="0"/>
        </a:xfrm>
      </p:grpSpPr>
      <p:sp>
        <p:nvSpPr>
          <p:cNvPr id="236" name="Google Shape;236;g798316fa4b_0_116: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37" name="Google Shape;237;g798316fa4b_0_11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SHIRA </a:t>
            </a:r>
            <a:endParaRPr/>
          </a:p>
          <a:p>
            <a:pPr marL="457200" lvl="0" indent="-298450" algn="l" rtl="0">
              <a:spcBef>
                <a:spcPts val="0"/>
              </a:spcBef>
              <a:spcAft>
                <a:spcPts val="0"/>
              </a:spcAft>
              <a:buSzPts val="1100"/>
              <a:buChar char="●"/>
            </a:pPr>
            <a:r>
              <a:rPr lang="en"/>
              <a:t>Meanwhile, At UCLA, I worked closely with our Accessioning Archivist, Jasmine Larkin, to </a:t>
            </a:r>
            <a:r>
              <a:rPr lang="en" b="1"/>
              <a:t>rethink our accessioning protocols for born-digital materials. </a:t>
            </a:r>
            <a:endParaRPr b="1"/>
          </a:p>
          <a:p>
            <a:pPr marL="457200" lvl="0" indent="-298450" algn="l" rtl="0">
              <a:spcBef>
                <a:spcPts val="0"/>
              </a:spcBef>
              <a:spcAft>
                <a:spcPts val="0"/>
              </a:spcAft>
              <a:buSzPts val="1100"/>
              <a:buChar char="●"/>
            </a:pPr>
            <a:r>
              <a:rPr lang="en"/>
              <a:t>First, we began by overhauling the</a:t>
            </a:r>
            <a:r>
              <a:rPr lang="en" b="1"/>
              <a:t> collection assessment requirements</a:t>
            </a:r>
            <a:r>
              <a:rPr lang="en"/>
              <a:t> during the </a:t>
            </a:r>
            <a:r>
              <a:rPr lang="en" b="1"/>
              <a:t>pre-acquisition phase </a:t>
            </a:r>
            <a:r>
              <a:rPr lang="en"/>
              <a:t>for curators seeking to collect born-digital material. </a:t>
            </a:r>
            <a:endParaRPr/>
          </a:p>
          <a:p>
            <a:pPr marL="914400" lvl="1" indent="-298450" algn="l" rtl="0">
              <a:spcBef>
                <a:spcPts val="0"/>
              </a:spcBef>
              <a:spcAft>
                <a:spcPts val="0"/>
              </a:spcAft>
              <a:buSzPts val="1100"/>
              <a:buChar char="○"/>
            </a:pPr>
            <a:r>
              <a:rPr lang="en"/>
              <a:t>We made a number of changes to these forms in an effort to </a:t>
            </a:r>
            <a:r>
              <a:rPr lang="en" b="1"/>
              <a:t>embed downstream processing and access considerations more deeply </a:t>
            </a:r>
            <a:r>
              <a:rPr lang="en"/>
              <a:t>into the information-gathering process.</a:t>
            </a:r>
            <a:endParaRPr/>
          </a:p>
          <a:p>
            <a:pPr marL="914400" lvl="1" indent="-298450" algn="l" rtl="0">
              <a:spcBef>
                <a:spcPts val="0"/>
              </a:spcBef>
              <a:spcAft>
                <a:spcPts val="0"/>
              </a:spcAft>
              <a:buSzPts val="1100"/>
              <a:buChar char="○"/>
            </a:pPr>
            <a:r>
              <a:rPr lang="en"/>
              <a:t>These changes were </a:t>
            </a:r>
            <a:r>
              <a:rPr lang="en" b="1"/>
              <a:t>directly inspired by recommendations</a:t>
            </a:r>
            <a:r>
              <a:rPr lang="en"/>
              <a:t> outlined in the Guidelines, and I pulled out three examples of these, which are what you see onscreen. </a:t>
            </a:r>
            <a:endParaRPr/>
          </a:p>
          <a:p>
            <a:pPr marL="1371600" lvl="2" indent="-298450" algn="l" rtl="0">
              <a:spcBef>
                <a:spcPts val="0"/>
              </a:spcBef>
              <a:spcAft>
                <a:spcPts val="0"/>
              </a:spcAft>
              <a:buSzPts val="1100"/>
              <a:buChar char="■"/>
            </a:pPr>
            <a:r>
              <a:rPr lang="en"/>
              <a:t>The first change is that rather than simply asking “does this collection contain private, sensitive, or confidential information” -- </a:t>
            </a:r>
            <a:r>
              <a:rPr lang="en" b="1"/>
              <a:t>which can and has been answered in the past with a simple “affirmative”</a:t>
            </a:r>
            <a:r>
              <a:rPr lang="en"/>
              <a:t> -- Jasmine had the inspired idea to transform the response section into a series of </a:t>
            </a:r>
            <a:r>
              <a:rPr lang="en" b="1"/>
              <a:t>checkboxes</a:t>
            </a:r>
            <a:r>
              <a:rPr lang="en"/>
              <a:t>.</a:t>
            </a:r>
            <a:endParaRPr/>
          </a:p>
          <a:p>
            <a:pPr marL="1828800" lvl="3" indent="-298450" algn="l" rtl="0">
              <a:spcBef>
                <a:spcPts val="0"/>
              </a:spcBef>
              <a:spcAft>
                <a:spcPts val="0"/>
              </a:spcAft>
              <a:buSzPts val="1100"/>
              <a:buChar char="●"/>
            </a:pPr>
            <a:r>
              <a:rPr lang="en"/>
              <a:t>Not only does this make the</a:t>
            </a:r>
            <a:r>
              <a:rPr lang="en" b="1"/>
              <a:t> full scope</a:t>
            </a:r>
            <a:r>
              <a:rPr lang="en"/>
              <a:t> of what may </a:t>
            </a:r>
            <a:r>
              <a:rPr lang="en" b="1"/>
              <a:t>constitute </a:t>
            </a:r>
            <a:r>
              <a:rPr lang="en"/>
              <a:t>private, sensitive, or confidential information </a:t>
            </a:r>
            <a:r>
              <a:rPr lang="en" b="1"/>
              <a:t>more clear</a:t>
            </a:r>
            <a:r>
              <a:rPr lang="en"/>
              <a:t>, it also provides a chance for </a:t>
            </a:r>
            <a:r>
              <a:rPr lang="en" b="1"/>
              <a:t>curators to discuss with donors</a:t>
            </a:r>
            <a:r>
              <a:rPr lang="en"/>
              <a:t> </a:t>
            </a:r>
            <a:r>
              <a:rPr lang="en" b="1"/>
              <a:t>where we’re likely to find</a:t>
            </a:r>
            <a:r>
              <a:rPr lang="en"/>
              <a:t> those kinds of files, and r</a:t>
            </a:r>
            <a:r>
              <a:rPr lang="en" b="1"/>
              <a:t>ecord that information</a:t>
            </a:r>
            <a:r>
              <a:rPr lang="en"/>
              <a:t> </a:t>
            </a:r>
            <a:r>
              <a:rPr lang="en" b="1"/>
              <a:t>where it can be readily accessed</a:t>
            </a:r>
            <a:r>
              <a:rPr lang="en"/>
              <a:t> by collection management and technical services staff. </a:t>
            </a:r>
            <a:endParaRPr/>
          </a:p>
          <a:p>
            <a:pPr marL="1371600" lvl="2" indent="-298450" algn="l" rtl="0">
              <a:spcBef>
                <a:spcPts val="0"/>
              </a:spcBef>
              <a:spcAft>
                <a:spcPts val="0"/>
              </a:spcAft>
              <a:buSzPts val="1100"/>
              <a:buChar char="■"/>
            </a:pPr>
            <a:r>
              <a:rPr lang="en"/>
              <a:t>Another change we made was to</a:t>
            </a:r>
            <a:r>
              <a:rPr lang="en" b="1"/>
              <a:t> add a section</a:t>
            </a:r>
            <a:r>
              <a:rPr lang="en"/>
              <a:t> stating that we </a:t>
            </a:r>
            <a:r>
              <a:rPr lang="en" b="1"/>
              <a:t>do not accept files that cannot be </a:t>
            </a:r>
            <a:r>
              <a:rPr lang="en"/>
              <a:t>accessed or preserved </a:t>
            </a:r>
            <a:r>
              <a:rPr lang="en" b="1"/>
              <a:t>via available technology at UCLA</a:t>
            </a:r>
            <a:r>
              <a:rPr lang="en"/>
              <a:t>, with a link out to a list of all the formats we’re currently currently able to accept.</a:t>
            </a:r>
            <a:endParaRPr/>
          </a:p>
          <a:p>
            <a:pPr marL="1371600" lvl="2" indent="-298450" algn="l" rtl="0">
              <a:spcBef>
                <a:spcPts val="0"/>
              </a:spcBef>
              <a:spcAft>
                <a:spcPts val="0"/>
              </a:spcAft>
              <a:buSzPts val="1100"/>
              <a:buChar char="■"/>
            </a:pPr>
            <a:r>
              <a:rPr lang="en"/>
              <a:t>Finally, we added an</a:t>
            </a:r>
            <a:r>
              <a:rPr lang="en" b="1"/>
              <a:t> open-ended question</a:t>
            </a:r>
            <a:r>
              <a:rPr lang="en"/>
              <a:t> that simply asks, “what else can you tell us about the digital material in this collection?”, which </a:t>
            </a:r>
            <a:r>
              <a:rPr lang="en" b="1"/>
              <a:t>encourages curators to provide any additional information they can </a:t>
            </a:r>
            <a:r>
              <a:rPr lang="en"/>
              <a:t>about the files' context, creation, arrangement, organization, and management. </a:t>
            </a:r>
            <a:endParaRPr/>
          </a:p>
          <a:p>
            <a:pPr marL="914400" lvl="1" indent="-298450" algn="l" rtl="0">
              <a:spcBef>
                <a:spcPts val="0"/>
              </a:spcBef>
              <a:spcAft>
                <a:spcPts val="0"/>
              </a:spcAft>
              <a:buSzPts val="1100"/>
              <a:buChar char="○"/>
            </a:pPr>
            <a:r>
              <a:rPr lang="en" b="1"/>
              <a:t>Taken together</a:t>
            </a:r>
            <a:r>
              <a:rPr lang="en"/>
              <a:t>, these changes are intended to </a:t>
            </a:r>
            <a:r>
              <a:rPr lang="en" b="1"/>
              <a:t>guarantee not only that appraisal for born-digital materials happens </a:t>
            </a:r>
            <a:r>
              <a:rPr lang="en" b="1" i="1" u="sng"/>
              <a:t>prior</a:t>
            </a:r>
            <a:r>
              <a:rPr lang="en" b="1" i="1"/>
              <a:t> </a:t>
            </a:r>
            <a:r>
              <a:rPr lang="en" b="1"/>
              <a:t>to acquisition</a:t>
            </a:r>
            <a:r>
              <a:rPr lang="en"/>
              <a:t>, but that the outcome of the process is </a:t>
            </a:r>
            <a:r>
              <a:rPr lang="en" b="1"/>
              <a:t>thoroughly documented</a:t>
            </a:r>
            <a:r>
              <a:rPr lang="en"/>
              <a:t> and that all stakeholders </a:t>
            </a:r>
            <a:r>
              <a:rPr lang="en" b="1"/>
              <a:t>have ready access to this information</a:t>
            </a:r>
            <a:r>
              <a:rPr lang="en"/>
              <a:t>. </a:t>
            </a:r>
            <a:br>
              <a:rPr lang="en"/>
            </a:br>
            <a:endParaRPr/>
          </a:p>
          <a:p>
            <a:pPr marL="914400" lvl="0" indent="0" algn="l" rtl="0">
              <a:spcBef>
                <a:spcPts val="0"/>
              </a:spcBef>
              <a:spcAft>
                <a:spcPts val="0"/>
              </a:spcAft>
              <a:buNone/>
            </a:pPr>
            <a:endParaRPr/>
          </a:p>
          <a:p>
            <a:pPr marL="0" lvl="0" indent="0" algn="l" rtl="0">
              <a:spcBef>
                <a:spcPts val="0"/>
              </a:spcBef>
              <a:spcAft>
                <a:spcPts val="0"/>
              </a:spcAft>
              <a:buNone/>
            </a:pPr>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3"/>
        <p:cNvGrpSpPr/>
        <p:nvPr/>
      </p:nvGrpSpPr>
      <p:grpSpPr>
        <a:xfrm>
          <a:off x="0" y="0"/>
          <a:ext cx="0" cy="0"/>
          <a:chOff x="0" y="0"/>
          <a:chExt cx="0" cy="0"/>
        </a:xfrm>
      </p:grpSpPr>
      <p:sp>
        <p:nvSpPr>
          <p:cNvPr id="244" name="Google Shape;244;gc473f5158e_0_54: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45" name="Google Shape;245;gc473f5158e_0_5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SHIRA </a:t>
            </a:r>
            <a:endParaRPr/>
          </a:p>
          <a:p>
            <a:pPr marL="457200" lvl="0" indent="-298450" algn="l" rtl="0">
              <a:spcBef>
                <a:spcPts val="0"/>
              </a:spcBef>
              <a:spcAft>
                <a:spcPts val="0"/>
              </a:spcAft>
              <a:buSzPts val="1100"/>
              <a:buChar char="●"/>
            </a:pPr>
            <a:r>
              <a:rPr lang="en"/>
              <a:t>Once Jasmine and I were satisfied that the Curatorial Proposal Form and Digital Materials Survey would </a:t>
            </a:r>
            <a:r>
              <a:rPr lang="en" b="1"/>
              <a:t>adequately capture</a:t>
            </a:r>
            <a:r>
              <a:rPr lang="en"/>
              <a:t> all of the information necessary to </a:t>
            </a:r>
            <a:r>
              <a:rPr lang="en" b="1"/>
              <a:t>responsibly acquire and steward digital materials</a:t>
            </a:r>
            <a:r>
              <a:rPr lang="en"/>
              <a:t>, we began to research, develop, and document a set of protocols that would enable curators and donors to </a:t>
            </a:r>
            <a:r>
              <a:rPr lang="en" b="1"/>
              <a:t>jointly review and transfer small sets of digital files directly to UCLA</a:t>
            </a:r>
            <a:r>
              <a:rPr lang="en"/>
              <a:t>. </a:t>
            </a:r>
            <a:endParaRPr/>
          </a:p>
          <a:p>
            <a:pPr marL="457200" lvl="0" indent="-298450" algn="l" rtl="0">
              <a:spcBef>
                <a:spcPts val="0"/>
              </a:spcBef>
              <a:spcAft>
                <a:spcPts val="0"/>
              </a:spcAft>
              <a:buSzPts val="1100"/>
              <a:buChar char="●"/>
            </a:pPr>
            <a:r>
              <a:rPr lang="en"/>
              <a:t>The workflow that we came up with </a:t>
            </a:r>
            <a:r>
              <a:rPr lang="en" b="1"/>
              <a:t>represents a huge step forward</a:t>
            </a:r>
            <a:r>
              <a:rPr lang="en"/>
              <a:t> for us, and accomplishes several things simultaneously.</a:t>
            </a:r>
            <a:endParaRPr/>
          </a:p>
          <a:p>
            <a:pPr marL="914400" lvl="1" indent="-298450" algn="l" rtl="0">
              <a:spcBef>
                <a:spcPts val="0"/>
              </a:spcBef>
              <a:spcAft>
                <a:spcPts val="0"/>
              </a:spcAft>
              <a:buSzPts val="1100"/>
              <a:buChar char="○"/>
            </a:pPr>
            <a:r>
              <a:rPr lang="en"/>
              <a:t>The </a:t>
            </a:r>
            <a:r>
              <a:rPr lang="en" b="1"/>
              <a:t>high-level idea</a:t>
            </a:r>
            <a:r>
              <a:rPr lang="en"/>
              <a:t> was that </a:t>
            </a:r>
            <a:r>
              <a:rPr lang="en" b="1"/>
              <a:t>after a series of pre-custodial discussions</a:t>
            </a:r>
            <a:r>
              <a:rPr lang="en"/>
              <a:t> with the donor, the Curator, Accessioning Archivist and the Digital Archivist would schedule an </a:t>
            </a:r>
            <a:r>
              <a:rPr lang="en" b="1"/>
              <a:t>appointment</a:t>
            </a:r>
            <a:r>
              <a:rPr lang="en"/>
              <a:t>, during which the </a:t>
            </a:r>
            <a:r>
              <a:rPr lang="en" b="1"/>
              <a:t>curator would use Zoom’s remote desktop access feature </a:t>
            </a:r>
            <a:r>
              <a:rPr lang="en"/>
              <a:t>to select the desired files from the donor’s machine, and </a:t>
            </a:r>
            <a:r>
              <a:rPr lang="en" b="1"/>
              <a:t>then transfer the selected files to UCLA’s custody</a:t>
            </a:r>
            <a:r>
              <a:rPr lang="en"/>
              <a:t> by uploading them from the donor’s computer to a shared Box cloud storage account. </a:t>
            </a:r>
            <a:endParaRPr/>
          </a:p>
          <a:p>
            <a:pPr marL="457200" lvl="0" indent="-298450" algn="l" rtl="0">
              <a:spcBef>
                <a:spcPts val="0"/>
              </a:spcBef>
              <a:spcAft>
                <a:spcPts val="0"/>
              </a:spcAft>
              <a:buSzPts val="1100"/>
              <a:buChar char="●"/>
            </a:pPr>
            <a:r>
              <a:rPr lang="en"/>
              <a:t>Previously, </a:t>
            </a:r>
            <a:r>
              <a:rPr lang="en" b="1"/>
              <a:t>acquiring digital material</a:t>
            </a:r>
            <a:r>
              <a:rPr lang="en"/>
              <a:t> had been a</a:t>
            </a:r>
            <a:r>
              <a:rPr lang="en" b="1"/>
              <a:t> lengthy and multi-step process </a:t>
            </a:r>
            <a:r>
              <a:rPr lang="en"/>
              <a:t>requiring several onsite visits to review the media, so not only did this </a:t>
            </a:r>
            <a:r>
              <a:rPr lang="en" b="1"/>
              <a:t>speed up the process considerably</a:t>
            </a:r>
            <a:r>
              <a:rPr lang="en"/>
              <a:t>, it also</a:t>
            </a:r>
            <a:r>
              <a:rPr lang="en" b="1"/>
              <a:t> removed a critical barrier</a:t>
            </a:r>
            <a:r>
              <a:rPr lang="en"/>
              <a:t> in that it </a:t>
            </a:r>
            <a:r>
              <a:rPr lang="en" b="1"/>
              <a:t>obviated the need to receive the files </a:t>
            </a:r>
            <a:r>
              <a:rPr lang="en"/>
              <a:t>on a piece of </a:t>
            </a:r>
            <a:r>
              <a:rPr lang="en" b="1"/>
              <a:t>physical storage </a:t>
            </a:r>
            <a:r>
              <a:rPr lang="en" b="1">
                <a:solidFill>
                  <a:schemeClr val="dk1"/>
                </a:solidFill>
              </a:rPr>
              <a:t>media</a:t>
            </a:r>
            <a:r>
              <a:rPr lang="en">
                <a:solidFill>
                  <a:schemeClr val="dk1"/>
                </a:solidFill>
              </a:rPr>
              <a:t>, which in itself represented something of a risk</a:t>
            </a:r>
            <a:r>
              <a:rPr lang="en"/>
              <a:t>.</a:t>
            </a:r>
            <a:endParaRPr/>
          </a:p>
          <a:p>
            <a:pPr marL="457200" lvl="0" indent="-298450" algn="l" rtl="0">
              <a:spcBef>
                <a:spcPts val="0"/>
              </a:spcBef>
              <a:spcAft>
                <a:spcPts val="0"/>
              </a:spcAft>
              <a:buSzPts val="1100"/>
              <a:buChar char="●"/>
            </a:pPr>
            <a:r>
              <a:rPr lang="en"/>
              <a:t>But after instituting this workflow, we quickly realized that it had </a:t>
            </a:r>
            <a:r>
              <a:rPr lang="en" b="1"/>
              <a:t>additional benefits which spoke to some of the Guidelines’ key recommendations: </a:t>
            </a:r>
            <a:endParaRPr b="1"/>
          </a:p>
          <a:p>
            <a:pPr marL="914400" lvl="1" indent="-298450" algn="l" rtl="0">
              <a:spcBef>
                <a:spcPts val="0"/>
              </a:spcBef>
              <a:spcAft>
                <a:spcPts val="0"/>
              </a:spcAft>
              <a:buSzPts val="1100"/>
              <a:buChar char="○"/>
            </a:pPr>
            <a:r>
              <a:rPr lang="en"/>
              <a:t>First and foremost, </a:t>
            </a:r>
            <a:r>
              <a:rPr lang="en" b="1"/>
              <a:t>providing curators with an opportunity</a:t>
            </a:r>
            <a:r>
              <a:rPr lang="en"/>
              <a:t> to review the files remotely and</a:t>
            </a:r>
            <a:r>
              <a:rPr lang="en" b="1"/>
              <a:t> transfer only the ones</a:t>
            </a:r>
            <a:r>
              <a:rPr lang="en"/>
              <a:t> that they are </a:t>
            </a:r>
            <a:r>
              <a:rPr lang="en" b="1"/>
              <a:t>most interested in</a:t>
            </a:r>
            <a:r>
              <a:rPr lang="en"/>
              <a:t> effectively shifts the burden of appraisal entirely onto the curatorial side,</a:t>
            </a:r>
            <a:endParaRPr/>
          </a:p>
          <a:p>
            <a:pPr marL="1371600" lvl="2" indent="-298450" algn="l" rtl="0">
              <a:spcBef>
                <a:spcPts val="0"/>
              </a:spcBef>
              <a:spcAft>
                <a:spcPts val="0"/>
              </a:spcAft>
              <a:buSzPts val="1100"/>
              <a:buChar char="■"/>
            </a:pPr>
            <a:r>
              <a:rPr lang="en"/>
              <a:t>which dramatically </a:t>
            </a:r>
            <a:r>
              <a:rPr lang="en" b="1"/>
              <a:t>reduces the necessary resources required for processing</a:t>
            </a:r>
            <a:r>
              <a:rPr lang="en"/>
              <a:t> and </a:t>
            </a:r>
            <a:r>
              <a:rPr lang="en" b="1"/>
              <a:t>increases the speed with which</a:t>
            </a:r>
            <a:r>
              <a:rPr lang="en"/>
              <a:t> the files can be</a:t>
            </a:r>
            <a:r>
              <a:rPr lang="en" b="1"/>
              <a:t> made accessible</a:t>
            </a:r>
            <a:r>
              <a:rPr lang="en"/>
              <a:t> down the line. </a:t>
            </a:r>
            <a:endParaRPr/>
          </a:p>
          <a:p>
            <a:pPr marL="914400" lvl="1" indent="-298450" algn="l" rtl="0">
              <a:spcBef>
                <a:spcPts val="0"/>
              </a:spcBef>
              <a:spcAft>
                <a:spcPts val="0"/>
              </a:spcAft>
              <a:buSzPts val="1100"/>
              <a:buChar char="○"/>
            </a:pPr>
            <a:r>
              <a:rPr lang="en"/>
              <a:t>Secondly, </a:t>
            </a:r>
            <a:r>
              <a:rPr lang="en" b="1"/>
              <a:t>because this up-front appraisal is designed </a:t>
            </a:r>
            <a:r>
              <a:rPr lang="en"/>
              <a:t>to happen in a </a:t>
            </a:r>
            <a:r>
              <a:rPr lang="en" b="1"/>
              <a:t>team environment</a:t>
            </a:r>
            <a:r>
              <a:rPr lang="en"/>
              <a:t> where all stakeholders are </a:t>
            </a:r>
            <a:r>
              <a:rPr lang="en" b="1"/>
              <a:t>participating in the Zoom call simultaneously</a:t>
            </a:r>
            <a:r>
              <a:rPr lang="en"/>
              <a:t>, it means that </a:t>
            </a:r>
            <a:r>
              <a:rPr lang="en" b="1"/>
              <a:t>communication can happen in real time</a:t>
            </a:r>
            <a:r>
              <a:rPr lang="en"/>
              <a:t> if there are any issues or concerns that arise. </a:t>
            </a:r>
            <a:endParaRPr/>
          </a:p>
          <a:p>
            <a:pPr marL="457200" lvl="0" indent="-298450" algn="l" rtl="0">
              <a:spcBef>
                <a:spcPts val="0"/>
              </a:spcBef>
              <a:spcAft>
                <a:spcPts val="0"/>
              </a:spcAft>
              <a:buSzPts val="1100"/>
              <a:buChar char="●"/>
            </a:pPr>
            <a:r>
              <a:rPr lang="en"/>
              <a:t>Obviously this workflow isn’t practical for all material,</a:t>
            </a:r>
            <a:r>
              <a:rPr lang="en" b="1"/>
              <a:t> but even still </a:t>
            </a:r>
            <a:r>
              <a:rPr lang="en"/>
              <a:t>it is an</a:t>
            </a:r>
            <a:r>
              <a:rPr lang="en" b="1"/>
              <a:t> important step forward </a:t>
            </a:r>
            <a:r>
              <a:rPr lang="en"/>
              <a:t>in that </a:t>
            </a:r>
            <a:r>
              <a:rPr lang="en" b="1"/>
              <a:t>it embraces so many aspects of appraisal and accessioning </a:t>
            </a:r>
            <a:r>
              <a:rPr lang="en"/>
              <a:t>that the Guidelines emphasize as </a:t>
            </a:r>
            <a:r>
              <a:rPr lang="en" b="1"/>
              <a:t>being so critical </a:t>
            </a:r>
            <a:r>
              <a:rPr lang="en"/>
              <a:t>to responsible and </a:t>
            </a:r>
            <a:r>
              <a:rPr lang="en" b="1"/>
              <a:t>holistic </a:t>
            </a:r>
            <a:r>
              <a:rPr lang="en"/>
              <a:t>collection management. </a:t>
            </a:r>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9"/>
        <p:cNvGrpSpPr/>
        <p:nvPr/>
      </p:nvGrpSpPr>
      <p:grpSpPr>
        <a:xfrm>
          <a:off x="0" y="0"/>
          <a:ext cx="0" cy="0"/>
          <a:chOff x="0" y="0"/>
          <a:chExt cx="0" cy="0"/>
        </a:xfrm>
      </p:grpSpPr>
      <p:sp>
        <p:nvSpPr>
          <p:cNvPr id="250" name="Google Shape;250;g798316fa4b_0_12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51" name="Google Shape;251;g798316fa4b_0_12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Clr>
                <a:schemeClr val="dk1"/>
              </a:buClr>
              <a:buSzPts val="1100"/>
              <a:buFont typeface="Arial"/>
              <a:buNone/>
            </a:pPr>
            <a:r>
              <a:rPr lang="en">
                <a:solidFill>
                  <a:schemeClr val="dk1"/>
                </a:solidFill>
                <a:highlight>
                  <a:schemeClr val="lt1"/>
                </a:highlight>
              </a:rPr>
              <a:t>KATE</a:t>
            </a:r>
            <a:endParaRPr>
              <a:solidFill>
                <a:schemeClr val="dk1"/>
              </a:solidFill>
              <a:highlight>
                <a:schemeClr val="lt1"/>
              </a:highlight>
            </a:endParaRPr>
          </a:p>
          <a:p>
            <a:pPr marL="0" lvl="0" indent="0" algn="l" rtl="0">
              <a:lnSpc>
                <a:spcPct val="115000"/>
              </a:lnSpc>
              <a:spcBef>
                <a:spcPts val="0"/>
              </a:spcBef>
              <a:spcAft>
                <a:spcPts val="0"/>
              </a:spcAft>
              <a:buNone/>
            </a:pPr>
            <a:r>
              <a:rPr lang="en">
                <a:solidFill>
                  <a:schemeClr val="dk1"/>
                </a:solidFill>
                <a:highlight>
                  <a:schemeClr val="lt1"/>
                </a:highlight>
              </a:rPr>
              <a:t>And at UCSC, I took inspiration from the Guidelines to integrate born-digital stewardship procedures into our </a:t>
            </a:r>
            <a:r>
              <a:rPr lang="en">
                <a:solidFill>
                  <a:srgbClr val="31394D"/>
                </a:solidFill>
                <a:highlight>
                  <a:schemeClr val="lt1"/>
                </a:highlight>
              </a:rPr>
              <a:t>Accessioning &amp; Processing manual. </a:t>
            </a:r>
            <a:r>
              <a:rPr lang="en">
                <a:highlight>
                  <a:srgbClr val="FFFFFF"/>
                </a:highlight>
              </a:rPr>
              <a:t>This slide shows the table of contents, with newly added sections</a:t>
            </a:r>
            <a:r>
              <a:rPr lang="en">
                <a:solidFill>
                  <a:schemeClr val="dk1"/>
                </a:solidFill>
                <a:highlight>
                  <a:schemeClr val="lt1"/>
                </a:highlight>
              </a:rPr>
              <a:t> on born-digital acquisition, </a:t>
            </a:r>
            <a:r>
              <a:rPr lang="en">
                <a:solidFill>
                  <a:srgbClr val="31394D"/>
                </a:solidFill>
                <a:highlight>
                  <a:schemeClr val="lt1"/>
                </a:highlight>
              </a:rPr>
              <a:t>accessioning,</a:t>
            </a:r>
            <a:r>
              <a:rPr lang="en">
                <a:solidFill>
                  <a:schemeClr val="dk1"/>
                </a:solidFill>
                <a:highlight>
                  <a:schemeClr val="lt1"/>
                </a:highlight>
              </a:rPr>
              <a:t> processing, and estimating level of processing effort. While these processes still appear to be somewhat distinct from the “normal” procedures, this still represents an improvement over our previously separate born-digital program manual, and was inspired by the idea of de-siloing born-digital labor.</a:t>
            </a:r>
            <a:r>
              <a:rPr lang="en"/>
              <a:t> </a:t>
            </a:r>
            <a:r>
              <a:rPr lang="en">
                <a:highlight>
                  <a:srgbClr val="FFFFFF"/>
                </a:highlight>
              </a:rPr>
              <a:t>This documentation has already supported us in better sharing born-digital processing work across multiple staff members.</a:t>
            </a:r>
            <a:endParaRPr>
              <a:highlight>
                <a:srgbClr val="FFFFFF"/>
              </a:highlight>
            </a:endParaRPr>
          </a:p>
          <a:p>
            <a:pPr marL="0" lvl="0" indent="0" algn="l" rtl="0">
              <a:lnSpc>
                <a:spcPct val="115000"/>
              </a:lnSpc>
              <a:spcBef>
                <a:spcPts val="0"/>
              </a:spcBef>
              <a:spcAft>
                <a:spcPts val="0"/>
              </a:spcAft>
              <a:buNone/>
            </a:pPr>
            <a:endParaRPr>
              <a:highlight>
                <a:srgbClr val="FFFFFF"/>
              </a:highlight>
            </a:endParaRPr>
          </a:p>
          <a:p>
            <a:pPr marL="0" lvl="0" indent="0" algn="l" rtl="0">
              <a:lnSpc>
                <a:spcPct val="115000"/>
              </a:lnSpc>
              <a:spcBef>
                <a:spcPts val="0"/>
              </a:spcBef>
              <a:spcAft>
                <a:spcPts val="0"/>
              </a:spcAft>
              <a:buNone/>
            </a:pPr>
            <a:r>
              <a:rPr lang="en">
                <a:solidFill>
                  <a:schemeClr val="dk1"/>
                </a:solidFill>
                <a:highlight>
                  <a:schemeClr val="lt1"/>
                </a:highlight>
              </a:rPr>
              <a:t>I was also pleased to develop a series of questions to ask our donors during the acquisition process, as well as an addendum to our Deed of Gift for collections with significant digital content. Both of these will support us in having transparent and productive conversations with our donors about their digital records. </a:t>
            </a:r>
            <a:endParaRPr>
              <a:highlight>
                <a:srgbClr val="FFFFFF"/>
              </a:highlight>
            </a:endParaRPr>
          </a:p>
          <a:p>
            <a:pPr marL="0" lvl="0" indent="0" algn="l" rtl="0">
              <a:lnSpc>
                <a:spcPct val="115000"/>
              </a:lnSpc>
              <a:spcBef>
                <a:spcPts val="0"/>
              </a:spcBef>
              <a:spcAft>
                <a:spcPts val="0"/>
              </a:spcAft>
              <a:buNone/>
            </a:pPr>
            <a:endParaRPr>
              <a:highlight>
                <a:srgbClr val="FFFFFF"/>
              </a:highlight>
            </a:endParaRPr>
          </a:p>
          <a:p>
            <a:pPr marL="0" lvl="0" indent="0" algn="l" rtl="0">
              <a:lnSpc>
                <a:spcPct val="115000"/>
              </a:lnSpc>
              <a:spcBef>
                <a:spcPts val="0"/>
              </a:spcBef>
              <a:spcAft>
                <a:spcPts val="0"/>
              </a:spcAft>
              <a:buNone/>
            </a:pPr>
            <a:r>
              <a:rPr lang="en">
                <a:highlight>
                  <a:srgbClr val="FFFFFF"/>
                </a:highlight>
              </a:rPr>
              <a:t>In the next slide I’ll go into detail about our procedures for accessioning born-digital.</a:t>
            </a:r>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0"/>
        <p:cNvGrpSpPr/>
        <p:nvPr/>
      </p:nvGrpSpPr>
      <p:grpSpPr>
        <a:xfrm>
          <a:off x="0" y="0"/>
          <a:ext cx="0" cy="0"/>
          <a:chOff x="0" y="0"/>
          <a:chExt cx="0" cy="0"/>
        </a:xfrm>
      </p:grpSpPr>
      <p:sp>
        <p:nvSpPr>
          <p:cNvPr id="261" name="Google Shape;261;gc551380ad8_0_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62" name="Google Shape;262;gc551380ad8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KATE</a:t>
            </a:r>
            <a:endParaRPr/>
          </a:p>
          <a:p>
            <a:pPr marL="0" lvl="0" indent="0" algn="l" rtl="0">
              <a:spcBef>
                <a:spcPts val="0"/>
              </a:spcBef>
              <a:spcAft>
                <a:spcPts val="0"/>
              </a:spcAft>
              <a:buNone/>
            </a:pPr>
            <a:r>
              <a:rPr lang="en">
                <a:solidFill>
                  <a:schemeClr val="dk1"/>
                </a:solidFill>
              </a:rPr>
              <a:t>While we have a clear order of operations for accessioning and processing born-digital collections, those of us responsible for this work still felt like it was easy to get lost in the workflow. So my </a:t>
            </a:r>
            <a:r>
              <a:rPr lang="en"/>
              <a:t>colleague Alix Norton and I recently created a handy checklist of born-digital accessioning and processing tasks in GitHub. I create a new checklist (called a “card” in GitHub) for each collection being accessioned or processed, and track its progress on a project board, which is viewable to library stakeholders outside of the processing unit. So in addition to keeping us organized, this has the added benefit of making the work more transparent. </a:t>
            </a:r>
            <a:endParaRPr/>
          </a:p>
          <a:p>
            <a:pPr marL="0" lvl="0" indent="0" algn="l" rtl="0">
              <a:spcBef>
                <a:spcPts val="0"/>
              </a:spcBef>
              <a:spcAft>
                <a:spcPts val="0"/>
              </a:spcAft>
              <a:buNone/>
            </a:pPr>
            <a:endParaRPr/>
          </a:p>
          <a:p>
            <a:pPr marL="0" lvl="0" indent="0" algn="l" rtl="0">
              <a:spcBef>
                <a:spcPts val="0"/>
              </a:spcBef>
              <a:spcAft>
                <a:spcPts val="0"/>
              </a:spcAft>
              <a:buNone/>
            </a:pPr>
            <a:r>
              <a:rPr lang="en"/>
              <a:t>This slide shows the order of operations for accessioning a born-digital collection. I’ll walk you through our workflow:</a:t>
            </a:r>
            <a:endParaRPr/>
          </a:p>
          <a:p>
            <a:pPr marL="0" lvl="0" indent="0" algn="l" rtl="0">
              <a:spcBef>
                <a:spcPts val="0"/>
              </a:spcBef>
              <a:spcAft>
                <a:spcPts val="0"/>
              </a:spcAft>
              <a:buNone/>
            </a:pPr>
            <a:endParaRPr/>
          </a:p>
          <a:p>
            <a:pPr marL="457200" lvl="0" indent="-298450" algn="l" rtl="0">
              <a:spcBef>
                <a:spcPts val="0"/>
              </a:spcBef>
              <a:spcAft>
                <a:spcPts val="0"/>
              </a:spcAft>
              <a:buSzPts val="1100"/>
              <a:buChar char="●"/>
            </a:pPr>
            <a:r>
              <a:rPr lang="en"/>
              <a:t>All accessioning begins with an examination of the gift paperwork.</a:t>
            </a:r>
            <a:endParaRPr/>
          </a:p>
          <a:p>
            <a:pPr marL="457200" lvl="0" indent="-298450" algn="l" rtl="0">
              <a:spcBef>
                <a:spcPts val="0"/>
              </a:spcBef>
              <a:spcAft>
                <a:spcPts val="0"/>
              </a:spcAft>
              <a:buSzPts val="1100"/>
              <a:buChar char="●"/>
            </a:pPr>
            <a:r>
              <a:rPr lang="en"/>
              <a:t>We create a basic accession record in ArchivesSpace so we have a place to put the information we gather in subsequent steps.</a:t>
            </a:r>
            <a:endParaRPr/>
          </a:p>
          <a:p>
            <a:pPr marL="457200" lvl="0" indent="-298450" algn="l" rtl="0">
              <a:spcBef>
                <a:spcPts val="0"/>
              </a:spcBef>
              <a:spcAft>
                <a:spcPts val="0"/>
              </a:spcAft>
              <a:buSzPts val="1100"/>
              <a:buChar char="●"/>
            </a:pPr>
            <a:r>
              <a:rPr lang="en"/>
              <a:t>If we are dealing with carrier-bound content, we take a moment to do a quick appraisal of the carriers </a:t>
            </a:r>
            <a:r>
              <a:rPr lang="en" i="1"/>
              <a:t>before</a:t>
            </a:r>
            <a:r>
              <a:rPr lang="en"/>
              <a:t> transferring the files. We are usually able to weed quite a bit in this step, just by making judgments from information on the label. If there are significant separations, we document this in the accession record.</a:t>
            </a:r>
            <a:endParaRPr/>
          </a:p>
          <a:p>
            <a:pPr marL="457200" lvl="0" indent="-298450" algn="l" rtl="0">
              <a:spcBef>
                <a:spcPts val="0"/>
              </a:spcBef>
              <a:spcAft>
                <a:spcPts val="0"/>
              </a:spcAft>
              <a:buSzPts val="1100"/>
              <a:buChar char="●"/>
            </a:pPr>
            <a:r>
              <a:rPr lang="en"/>
              <a:t>We then prepare a folder for the files to land on our library server.</a:t>
            </a:r>
            <a:endParaRPr/>
          </a:p>
          <a:p>
            <a:pPr marL="457200" lvl="0" indent="-298450" algn="l" rtl="0">
              <a:spcBef>
                <a:spcPts val="0"/>
              </a:spcBef>
              <a:spcAft>
                <a:spcPts val="0"/>
              </a:spcAft>
              <a:buSzPts val="1100"/>
              <a:buChar char="●"/>
            </a:pPr>
            <a:r>
              <a:rPr lang="en"/>
              <a:t>We pull and inventory the carriers from the physical collection</a:t>
            </a:r>
            <a:endParaRPr/>
          </a:p>
          <a:p>
            <a:pPr marL="457200" lvl="0" indent="-298450" algn="l" rtl="0">
              <a:spcBef>
                <a:spcPts val="0"/>
              </a:spcBef>
              <a:spcAft>
                <a:spcPts val="0"/>
              </a:spcAft>
              <a:buSzPts val="1100"/>
              <a:buChar char="●"/>
            </a:pPr>
            <a:r>
              <a:rPr lang="en"/>
              <a:t>Or, if we are dealing with a hard drive or network transfer, we are experimenting with taking an additional preservation step of generating checksums for the files before transfer, then after transfer, and then comparing these checksums to ensure nothing has been altered in the transfer process. </a:t>
            </a:r>
            <a:endParaRPr/>
          </a:p>
          <a:p>
            <a:pPr marL="457200" lvl="0" indent="-298450" algn="l" rtl="0">
              <a:spcBef>
                <a:spcPts val="0"/>
              </a:spcBef>
              <a:spcAft>
                <a:spcPts val="0"/>
              </a:spcAft>
              <a:buSzPts val="1100"/>
              <a:buChar char="●"/>
            </a:pPr>
            <a:r>
              <a:rPr lang="en"/>
              <a:t>We then transfer the files onto our server, primarily using Data Accessioner, which automatically creates a file manifest with hash values.</a:t>
            </a:r>
            <a:endParaRPr/>
          </a:p>
          <a:p>
            <a:pPr marL="457200" lvl="0" indent="-298450" algn="l" rtl="0">
              <a:spcBef>
                <a:spcPts val="0"/>
              </a:spcBef>
              <a:spcAft>
                <a:spcPts val="0"/>
              </a:spcAft>
              <a:buSzPts val="1100"/>
              <a:buChar char="●"/>
            </a:pPr>
            <a:r>
              <a:rPr lang="en"/>
              <a:t>We document that the transfer occurred in the Accession record</a:t>
            </a:r>
            <a:endParaRPr/>
          </a:p>
          <a:p>
            <a:pPr marL="457200" lvl="0" indent="-298450" algn="l" rtl="0">
              <a:spcBef>
                <a:spcPts val="0"/>
              </a:spcBef>
              <a:spcAft>
                <a:spcPts val="0"/>
              </a:spcAft>
              <a:buSzPts val="1100"/>
              <a:buChar char="●"/>
            </a:pPr>
            <a:r>
              <a:rPr lang="en"/>
              <a:t>We then take a high-level appraisal pass over the files, and weed out any obvious PII or out of scope content. </a:t>
            </a:r>
            <a:endParaRPr/>
          </a:p>
          <a:p>
            <a:pPr marL="914400" lvl="1" indent="-298450" algn="l" rtl="0">
              <a:spcBef>
                <a:spcPts val="0"/>
              </a:spcBef>
              <a:spcAft>
                <a:spcPts val="0"/>
              </a:spcAft>
              <a:buSzPts val="1100"/>
              <a:buChar char="○"/>
            </a:pPr>
            <a:r>
              <a:rPr lang="en" i="1"/>
              <a:t>I want to note that we are still in the Accessioning phase at this point, and we’ve now appraised the material twice. </a:t>
            </a:r>
            <a:endParaRPr i="1"/>
          </a:p>
          <a:p>
            <a:pPr marL="457200" lvl="0" indent="-298450" algn="l" rtl="0">
              <a:spcBef>
                <a:spcPts val="0"/>
              </a:spcBef>
              <a:spcAft>
                <a:spcPts val="0"/>
              </a:spcAft>
              <a:buSzPts val="1100"/>
              <a:buChar char="●"/>
            </a:pPr>
            <a:r>
              <a:rPr lang="en"/>
              <a:t>We document the extent, date range, and location of the files in the Accession record</a:t>
            </a:r>
            <a:endParaRPr/>
          </a:p>
          <a:p>
            <a:pPr marL="457200" lvl="0" indent="-298450" algn="l" rtl="0">
              <a:spcBef>
                <a:spcPts val="0"/>
              </a:spcBef>
              <a:spcAft>
                <a:spcPts val="0"/>
              </a:spcAft>
              <a:buSzPts val="1100"/>
              <a:buChar char="●"/>
            </a:pPr>
            <a:r>
              <a:rPr lang="en"/>
              <a:t>If the collection is </a:t>
            </a:r>
            <a:r>
              <a:rPr lang="en" i="1"/>
              <a:t>not</a:t>
            </a:r>
            <a:r>
              <a:rPr lang="en"/>
              <a:t> prioritized of immediate processing: </a:t>
            </a:r>
            <a:endParaRPr/>
          </a:p>
          <a:p>
            <a:pPr marL="914400" lvl="1" indent="-298450" algn="l" rtl="0">
              <a:spcBef>
                <a:spcPts val="0"/>
              </a:spcBef>
              <a:spcAft>
                <a:spcPts val="0"/>
              </a:spcAft>
              <a:buSzPts val="1100"/>
              <a:buChar char="○"/>
            </a:pPr>
            <a:r>
              <a:rPr lang="en"/>
              <a:t>We set up a fixity report to ensure that the content remains unaltered over time. </a:t>
            </a:r>
            <a:endParaRPr/>
          </a:p>
          <a:p>
            <a:pPr marL="914400" lvl="1" indent="-298450" algn="l" rtl="0">
              <a:spcBef>
                <a:spcPts val="0"/>
              </a:spcBef>
              <a:spcAft>
                <a:spcPts val="0"/>
              </a:spcAft>
              <a:buSzPts val="1100"/>
              <a:buChar char="○"/>
            </a:pPr>
            <a:r>
              <a:rPr lang="en"/>
              <a:t>We create a resource record in ArchivesSpace, and export this to a collection-level catalog record. </a:t>
            </a:r>
            <a:endParaRPr/>
          </a:p>
          <a:p>
            <a:pPr marL="914400" lvl="1" indent="-298450" algn="l" rtl="0">
              <a:spcBef>
                <a:spcPts val="0"/>
              </a:spcBef>
              <a:spcAft>
                <a:spcPts val="0"/>
              </a:spcAft>
              <a:buSzPts val="1100"/>
              <a:buChar char="○"/>
            </a:pPr>
            <a:r>
              <a:rPr lang="en"/>
              <a:t>And we take a moment to record any notes relevant for future processing. </a:t>
            </a:r>
            <a:endParaRPr/>
          </a:p>
          <a:p>
            <a:pPr marL="914400" lvl="1" indent="-298450" algn="l" rtl="0">
              <a:spcBef>
                <a:spcPts val="0"/>
              </a:spcBef>
              <a:spcAft>
                <a:spcPts val="0"/>
              </a:spcAft>
              <a:buSzPts val="1100"/>
              <a:buChar char="○"/>
            </a:pPr>
            <a:r>
              <a:rPr lang="en"/>
              <a:t>At this point, the collection goes into our backlog, but the files are stable, the collection has an access point, and it is prepared for processing.</a:t>
            </a:r>
            <a:endParaRPr/>
          </a:p>
          <a:p>
            <a:pPr marL="457200" lvl="0" indent="-298450" algn="l" rtl="0">
              <a:spcBef>
                <a:spcPts val="0"/>
              </a:spcBef>
              <a:spcAft>
                <a:spcPts val="0"/>
              </a:spcAft>
              <a:buSzPts val="1100"/>
              <a:buChar char="●"/>
            </a:pPr>
            <a:r>
              <a:rPr lang="en"/>
              <a:t>Or, if the collection is going to be processed immediately, we proceed to the next section of our GitHub card and begin processing the content.</a:t>
            </a:r>
            <a:endParaRPr/>
          </a:p>
          <a:p>
            <a:pPr marL="0" lvl="0" indent="0" algn="l" rtl="0">
              <a:spcBef>
                <a:spcPts val="0"/>
              </a:spcBef>
              <a:spcAft>
                <a:spcPts val="0"/>
              </a:spcAft>
              <a:buNone/>
            </a:pPr>
            <a:endParaRPr/>
          </a:p>
          <a:p>
            <a:pPr marL="0" lvl="0" indent="0" algn="l" rtl="0">
              <a:spcBef>
                <a:spcPts val="0"/>
              </a:spcBef>
              <a:spcAft>
                <a:spcPts val="0"/>
              </a:spcAft>
              <a:buNone/>
            </a:pPr>
            <a:r>
              <a:rPr lang="en"/>
              <a:t>That’s our basic workflow. This checklist helps us document our progress if something comes up and we have to step away mid- accessioning, which happens frequently. </a:t>
            </a:r>
            <a:endParaRPr/>
          </a:p>
          <a:p>
            <a:pPr marL="0" lvl="0" indent="0" algn="l" rtl="0">
              <a:spcBef>
                <a:spcPts val="0"/>
              </a:spcBef>
              <a:spcAft>
                <a:spcPts val="0"/>
              </a:spcAft>
              <a:buNone/>
            </a:pPr>
            <a:r>
              <a:rPr lang="en"/>
              <a:t>If anyone is interested in seeing any of our workflows or documentation, please get in touch and we will be happy to share it with you.</a:t>
            </a:r>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7"/>
        <p:cNvGrpSpPr/>
        <p:nvPr/>
      </p:nvGrpSpPr>
      <p:grpSpPr>
        <a:xfrm>
          <a:off x="0" y="0"/>
          <a:ext cx="0" cy="0"/>
          <a:chOff x="0" y="0"/>
          <a:chExt cx="0" cy="0"/>
        </a:xfrm>
      </p:grpSpPr>
      <p:sp>
        <p:nvSpPr>
          <p:cNvPr id="268" name="Google Shape;268;gba482e7cdd_0_0: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69" name="Google Shape;269;gba482e7cdd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Clr>
                <a:schemeClr val="dk1"/>
              </a:buClr>
              <a:buSzPts val="1100"/>
              <a:buFont typeface="Arial"/>
              <a:buNone/>
            </a:pPr>
            <a:r>
              <a:rPr lang="en">
                <a:solidFill>
                  <a:schemeClr val="dk1"/>
                </a:solidFill>
                <a:highlight>
                  <a:srgbClr val="FFFFFF"/>
                </a:highlight>
              </a:rPr>
              <a:t>KATE</a:t>
            </a:r>
            <a:endParaRPr>
              <a:solidFill>
                <a:schemeClr val="dk1"/>
              </a:solidFill>
              <a:highlight>
                <a:srgbClr val="FFFFFF"/>
              </a:highlight>
            </a:endParaRPr>
          </a:p>
          <a:p>
            <a:pPr marL="0" lvl="0" indent="0" algn="l" rtl="0">
              <a:lnSpc>
                <a:spcPct val="115000"/>
              </a:lnSpc>
              <a:spcBef>
                <a:spcPts val="0"/>
              </a:spcBef>
              <a:spcAft>
                <a:spcPts val="0"/>
              </a:spcAft>
              <a:buClr>
                <a:schemeClr val="dk1"/>
              </a:buClr>
              <a:buSzPts val="1100"/>
              <a:buFont typeface="Arial"/>
              <a:buNone/>
            </a:pPr>
            <a:r>
              <a:rPr lang="en">
                <a:solidFill>
                  <a:schemeClr val="dk1"/>
                </a:solidFill>
                <a:highlight>
                  <a:srgbClr val="FFFFFF"/>
                </a:highlight>
              </a:rPr>
              <a:t>So, what’s next for the UC Guidelines? The three of us along with several members of the revision group are currently undertaking a research project to assess the impact of the original Guidelines on UC Libraries, looking at how this framework has shaped backlogs and collection management practices over the past decade. </a:t>
            </a:r>
            <a:endParaRPr>
              <a:solidFill>
                <a:schemeClr val="dk1"/>
              </a:solidFill>
              <a:highlight>
                <a:srgbClr val="FFFFFF"/>
              </a:highlight>
            </a:endParaRPr>
          </a:p>
          <a:p>
            <a:pPr marL="0" lvl="0" indent="0" algn="l" rtl="0">
              <a:lnSpc>
                <a:spcPct val="115000"/>
              </a:lnSpc>
              <a:spcBef>
                <a:spcPts val="0"/>
              </a:spcBef>
              <a:spcAft>
                <a:spcPts val="0"/>
              </a:spcAft>
              <a:buClr>
                <a:schemeClr val="dk1"/>
              </a:buClr>
              <a:buSzPts val="1100"/>
              <a:buFont typeface="Arial"/>
              <a:buNone/>
            </a:pPr>
            <a:endParaRPr>
              <a:solidFill>
                <a:schemeClr val="dk1"/>
              </a:solidFill>
              <a:highlight>
                <a:srgbClr val="FFFFFF"/>
              </a:highlight>
            </a:endParaRPr>
          </a:p>
          <a:p>
            <a:pPr marL="0" lvl="0" indent="0" algn="l" rtl="0">
              <a:lnSpc>
                <a:spcPct val="115000"/>
              </a:lnSpc>
              <a:spcBef>
                <a:spcPts val="0"/>
              </a:spcBef>
              <a:spcAft>
                <a:spcPts val="0"/>
              </a:spcAft>
              <a:buClr>
                <a:schemeClr val="dk1"/>
              </a:buClr>
              <a:buSzPts val="1100"/>
              <a:buFont typeface="Arial"/>
              <a:buNone/>
            </a:pPr>
            <a:r>
              <a:rPr lang="en">
                <a:solidFill>
                  <a:schemeClr val="dk1"/>
                </a:solidFill>
                <a:highlight>
                  <a:srgbClr val="FFFFFF"/>
                </a:highlight>
              </a:rPr>
              <a:t>And this link, bit.ly/UC-Guidelines, will take you to the current version of the Guidelines. </a:t>
            </a:r>
            <a:endParaRPr>
              <a:solidFill>
                <a:schemeClr val="dk1"/>
              </a:solidFill>
              <a:highlight>
                <a:srgbClr val="FFFFFF"/>
              </a:highlight>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5"/>
        <p:cNvGrpSpPr/>
        <p:nvPr/>
      </p:nvGrpSpPr>
      <p:grpSpPr>
        <a:xfrm>
          <a:off x="0" y="0"/>
          <a:ext cx="0" cy="0"/>
          <a:chOff x="0" y="0"/>
          <a:chExt cx="0" cy="0"/>
        </a:xfrm>
      </p:grpSpPr>
      <p:sp>
        <p:nvSpPr>
          <p:cNvPr id="276" name="Google Shape;276;g798316fa4b_2_1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77" name="Google Shape;277;g798316fa4b_2_1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Thank you</a:t>
            </a: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bg>
      <p:bgPr>
        <a:solidFill>
          <a:schemeClr val="dk1"/>
        </a:solidFill>
        <a:effectLst/>
      </p:bgPr>
    </p:bg>
    <p:spTree>
      <p:nvGrpSpPr>
        <p:cNvPr id="1" name="Shape 9"/>
        <p:cNvGrpSpPr/>
        <p:nvPr/>
      </p:nvGrpSpPr>
      <p:grpSpPr>
        <a:xfrm>
          <a:off x="0" y="0"/>
          <a:ext cx="0" cy="0"/>
          <a:chOff x="0" y="0"/>
          <a:chExt cx="0" cy="0"/>
        </a:xfrm>
      </p:grpSpPr>
      <p:sp>
        <p:nvSpPr>
          <p:cNvPr id="10" name="Google Shape;10;p2"/>
          <p:cNvSpPr/>
          <p:nvPr/>
        </p:nvSpPr>
        <p:spPr>
          <a:xfrm>
            <a:off x="-125" y="0"/>
            <a:ext cx="9144250" cy="4398100"/>
          </a:xfrm>
          <a:custGeom>
            <a:avLst/>
            <a:gdLst/>
            <a:ahLst/>
            <a:cxnLst/>
            <a:rect l="l" t="t" r="r" b="b"/>
            <a:pathLst>
              <a:path w="365770" h="175924" extrusionOk="0">
                <a:moveTo>
                  <a:pt x="0" y="0"/>
                </a:moveTo>
                <a:lnTo>
                  <a:pt x="365770" y="0"/>
                </a:lnTo>
                <a:lnTo>
                  <a:pt x="365760" y="70914"/>
                </a:lnTo>
                <a:lnTo>
                  <a:pt x="0" y="175924"/>
                </a:lnTo>
                <a:close/>
              </a:path>
            </a:pathLst>
          </a:custGeom>
          <a:solidFill>
            <a:schemeClr val="lt1"/>
          </a:solidFill>
          <a:ln>
            <a:noFill/>
          </a:ln>
        </p:spPr>
      </p:sp>
      <p:sp>
        <p:nvSpPr>
          <p:cNvPr id="11" name="Google Shape;11;p2"/>
          <p:cNvSpPr txBox="1">
            <a:spLocks noGrp="1"/>
          </p:cNvSpPr>
          <p:nvPr>
            <p:ph type="ctrTitle"/>
          </p:nvPr>
        </p:nvSpPr>
        <p:spPr>
          <a:xfrm>
            <a:off x="311700" y="539725"/>
            <a:ext cx="8520600" cy="1282500"/>
          </a:xfrm>
          <a:prstGeom prst="rect">
            <a:avLst/>
          </a:prstGeom>
        </p:spPr>
        <p:txBody>
          <a:bodyPr spcFirstLastPara="1" wrap="square" lIns="91425" tIns="91425" rIns="91425" bIns="91425" anchor="t" anchorCtr="0">
            <a:normAutofit/>
          </a:bodyPr>
          <a:lstStyle>
            <a:lvl1pPr lvl="0">
              <a:spcBef>
                <a:spcPts val="0"/>
              </a:spcBef>
              <a:spcAft>
                <a:spcPts val="0"/>
              </a:spcAft>
              <a:buSzPts val="3600"/>
              <a:buNone/>
              <a:defRPr sz="3600"/>
            </a:lvl1pPr>
            <a:lvl2pPr lvl="1">
              <a:spcBef>
                <a:spcPts val="0"/>
              </a:spcBef>
              <a:spcAft>
                <a:spcPts val="0"/>
              </a:spcAft>
              <a:buSzPts val="3600"/>
              <a:buNone/>
              <a:defRPr sz="3600"/>
            </a:lvl2pPr>
            <a:lvl3pPr lvl="2">
              <a:spcBef>
                <a:spcPts val="0"/>
              </a:spcBef>
              <a:spcAft>
                <a:spcPts val="0"/>
              </a:spcAft>
              <a:buSzPts val="3600"/>
              <a:buNone/>
              <a:defRPr sz="3600"/>
            </a:lvl3pPr>
            <a:lvl4pPr lvl="3">
              <a:spcBef>
                <a:spcPts val="0"/>
              </a:spcBef>
              <a:spcAft>
                <a:spcPts val="0"/>
              </a:spcAft>
              <a:buSzPts val="3600"/>
              <a:buNone/>
              <a:defRPr sz="3600"/>
            </a:lvl4pPr>
            <a:lvl5pPr lvl="4">
              <a:spcBef>
                <a:spcPts val="0"/>
              </a:spcBef>
              <a:spcAft>
                <a:spcPts val="0"/>
              </a:spcAft>
              <a:buSzPts val="3600"/>
              <a:buNone/>
              <a:defRPr sz="3600"/>
            </a:lvl5pPr>
            <a:lvl6pPr lvl="5">
              <a:spcBef>
                <a:spcPts val="0"/>
              </a:spcBef>
              <a:spcAft>
                <a:spcPts val="0"/>
              </a:spcAft>
              <a:buSzPts val="3600"/>
              <a:buNone/>
              <a:defRPr sz="3600"/>
            </a:lvl6pPr>
            <a:lvl7pPr lvl="6">
              <a:spcBef>
                <a:spcPts val="0"/>
              </a:spcBef>
              <a:spcAft>
                <a:spcPts val="0"/>
              </a:spcAft>
              <a:buSzPts val="3600"/>
              <a:buNone/>
              <a:defRPr sz="3600"/>
            </a:lvl7pPr>
            <a:lvl8pPr lvl="7">
              <a:spcBef>
                <a:spcPts val="0"/>
              </a:spcBef>
              <a:spcAft>
                <a:spcPts val="0"/>
              </a:spcAft>
              <a:buSzPts val="3600"/>
              <a:buNone/>
              <a:defRPr sz="3600"/>
            </a:lvl8pPr>
            <a:lvl9pPr lvl="8">
              <a:spcBef>
                <a:spcPts val="0"/>
              </a:spcBef>
              <a:spcAft>
                <a:spcPts val="0"/>
              </a:spcAft>
              <a:buSzPts val="3600"/>
              <a:buNone/>
              <a:defRPr sz="3600"/>
            </a:lvl9pPr>
          </a:lstStyle>
          <a:p>
            <a:endParaRPr/>
          </a:p>
        </p:txBody>
      </p:sp>
      <p:sp>
        <p:nvSpPr>
          <p:cNvPr id="12" name="Google Shape;12;p2"/>
          <p:cNvSpPr txBox="1">
            <a:spLocks noGrp="1"/>
          </p:cNvSpPr>
          <p:nvPr>
            <p:ph type="subTitle" idx="1"/>
          </p:nvPr>
        </p:nvSpPr>
        <p:spPr>
          <a:xfrm>
            <a:off x="311700" y="1878560"/>
            <a:ext cx="4242600" cy="738300"/>
          </a:xfrm>
          <a:prstGeom prst="rect">
            <a:avLst/>
          </a:prstGeom>
        </p:spPr>
        <p:txBody>
          <a:bodyPr spcFirstLastPara="1" wrap="square" lIns="91425" tIns="91425" rIns="91425" bIns="91425" anchor="t" anchorCtr="0">
            <a:normAutofit/>
          </a:bodyPr>
          <a:lstStyle>
            <a:lvl1pPr lvl="0">
              <a:lnSpc>
                <a:spcPct val="100000"/>
              </a:lnSpc>
              <a:spcBef>
                <a:spcPts val="0"/>
              </a:spcBef>
              <a:spcAft>
                <a:spcPts val="0"/>
              </a:spcAft>
              <a:buClr>
                <a:schemeClr val="lt2"/>
              </a:buClr>
              <a:buSzPts val="1600"/>
              <a:buNone/>
              <a:defRPr sz="1600">
                <a:solidFill>
                  <a:schemeClr val="lt2"/>
                </a:solidFill>
              </a:defRPr>
            </a:lvl1pPr>
            <a:lvl2pPr lvl="1">
              <a:lnSpc>
                <a:spcPct val="100000"/>
              </a:lnSpc>
              <a:spcBef>
                <a:spcPts val="0"/>
              </a:spcBef>
              <a:spcAft>
                <a:spcPts val="0"/>
              </a:spcAft>
              <a:buClr>
                <a:schemeClr val="lt2"/>
              </a:buClr>
              <a:buSzPts val="1600"/>
              <a:buNone/>
              <a:defRPr sz="1600">
                <a:solidFill>
                  <a:schemeClr val="lt2"/>
                </a:solidFill>
              </a:defRPr>
            </a:lvl2pPr>
            <a:lvl3pPr lvl="2">
              <a:lnSpc>
                <a:spcPct val="100000"/>
              </a:lnSpc>
              <a:spcBef>
                <a:spcPts val="0"/>
              </a:spcBef>
              <a:spcAft>
                <a:spcPts val="0"/>
              </a:spcAft>
              <a:buClr>
                <a:schemeClr val="lt2"/>
              </a:buClr>
              <a:buSzPts val="1600"/>
              <a:buNone/>
              <a:defRPr sz="1600">
                <a:solidFill>
                  <a:schemeClr val="lt2"/>
                </a:solidFill>
              </a:defRPr>
            </a:lvl3pPr>
            <a:lvl4pPr lvl="3">
              <a:lnSpc>
                <a:spcPct val="100000"/>
              </a:lnSpc>
              <a:spcBef>
                <a:spcPts val="0"/>
              </a:spcBef>
              <a:spcAft>
                <a:spcPts val="0"/>
              </a:spcAft>
              <a:buClr>
                <a:schemeClr val="lt2"/>
              </a:buClr>
              <a:buSzPts val="1600"/>
              <a:buNone/>
              <a:defRPr sz="1600">
                <a:solidFill>
                  <a:schemeClr val="lt2"/>
                </a:solidFill>
              </a:defRPr>
            </a:lvl4pPr>
            <a:lvl5pPr lvl="4">
              <a:lnSpc>
                <a:spcPct val="100000"/>
              </a:lnSpc>
              <a:spcBef>
                <a:spcPts val="0"/>
              </a:spcBef>
              <a:spcAft>
                <a:spcPts val="0"/>
              </a:spcAft>
              <a:buClr>
                <a:schemeClr val="lt2"/>
              </a:buClr>
              <a:buSzPts val="1600"/>
              <a:buNone/>
              <a:defRPr sz="1600">
                <a:solidFill>
                  <a:schemeClr val="lt2"/>
                </a:solidFill>
              </a:defRPr>
            </a:lvl5pPr>
            <a:lvl6pPr lvl="5">
              <a:lnSpc>
                <a:spcPct val="100000"/>
              </a:lnSpc>
              <a:spcBef>
                <a:spcPts val="0"/>
              </a:spcBef>
              <a:spcAft>
                <a:spcPts val="0"/>
              </a:spcAft>
              <a:buClr>
                <a:schemeClr val="lt2"/>
              </a:buClr>
              <a:buSzPts val="1600"/>
              <a:buNone/>
              <a:defRPr sz="1600">
                <a:solidFill>
                  <a:schemeClr val="lt2"/>
                </a:solidFill>
              </a:defRPr>
            </a:lvl6pPr>
            <a:lvl7pPr lvl="6">
              <a:lnSpc>
                <a:spcPct val="100000"/>
              </a:lnSpc>
              <a:spcBef>
                <a:spcPts val="0"/>
              </a:spcBef>
              <a:spcAft>
                <a:spcPts val="0"/>
              </a:spcAft>
              <a:buClr>
                <a:schemeClr val="lt2"/>
              </a:buClr>
              <a:buSzPts val="1600"/>
              <a:buNone/>
              <a:defRPr sz="1600">
                <a:solidFill>
                  <a:schemeClr val="lt2"/>
                </a:solidFill>
              </a:defRPr>
            </a:lvl7pPr>
            <a:lvl8pPr lvl="7">
              <a:lnSpc>
                <a:spcPct val="100000"/>
              </a:lnSpc>
              <a:spcBef>
                <a:spcPts val="0"/>
              </a:spcBef>
              <a:spcAft>
                <a:spcPts val="0"/>
              </a:spcAft>
              <a:buClr>
                <a:schemeClr val="lt2"/>
              </a:buClr>
              <a:buSzPts val="1600"/>
              <a:buNone/>
              <a:defRPr sz="1600">
                <a:solidFill>
                  <a:schemeClr val="lt2"/>
                </a:solidFill>
              </a:defRPr>
            </a:lvl8pPr>
            <a:lvl9pPr lvl="8">
              <a:lnSpc>
                <a:spcPct val="100000"/>
              </a:lnSpc>
              <a:spcBef>
                <a:spcPts val="0"/>
              </a:spcBef>
              <a:spcAft>
                <a:spcPts val="0"/>
              </a:spcAft>
              <a:buClr>
                <a:schemeClr val="lt2"/>
              </a:buClr>
              <a:buSzPts val="1600"/>
              <a:buNone/>
              <a:defRPr sz="1600">
                <a:solidFill>
                  <a:schemeClr val="lt2"/>
                </a:solidFill>
              </a:defRPr>
            </a:lvl9pPr>
          </a:lstStyle>
          <a:p>
            <a:endParaRPr/>
          </a:p>
        </p:txBody>
      </p:sp>
      <p:sp>
        <p:nvSpPr>
          <p:cNvPr id="13" name="Google Shape;13;p2"/>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solidFill>
                  <a:schemeClr val="lt1"/>
                </a:solidFill>
              </a:defRPr>
            </a:lvl1pPr>
            <a:lvl2pPr lvl="1">
              <a:buNone/>
              <a:defRPr>
                <a:solidFill>
                  <a:schemeClr val="lt1"/>
                </a:solidFill>
              </a:defRPr>
            </a:lvl2pPr>
            <a:lvl3pPr lvl="2">
              <a:buNone/>
              <a:defRPr>
                <a:solidFill>
                  <a:schemeClr val="lt1"/>
                </a:solidFill>
              </a:defRPr>
            </a:lvl3pPr>
            <a:lvl4pPr lvl="3">
              <a:buNone/>
              <a:defRPr>
                <a:solidFill>
                  <a:schemeClr val="lt1"/>
                </a:solidFill>
              </a:defRPr>
            </a:lvl4pPr>
            <a:lvl5pPr lvl="4">
              <a:buNone/>
              <a:defRPr>
                <a:solidFill>
                  <a:schemeClr val="lt1"/>
                </a:solidFill>
              </a:defRPr>
            </a:lvl5pPr>
            <a:lvl6pPr lvl="5">
              <a:buNone/>
              <a:defRPr>
                <a:solidFill>
                  <a:schemeClr val="lt1"/>
                </a:solidFill>
              </a:defRPr>
            </a:lvl6pPr>
            <a:lvl7pPr lvl="6">
              <a:buNone/>
              <a:defRPr>
                <a:solidFill>
                  <a:schemeClr val="lt1"/>
                </a:solidFill>
              </a:defRPr>
            </a:lvl7pPr>
            <a:lvl8pPr lvl="7">
              <a:buNone/>
              <a:defRPr>
                <a:solidFill>
                  <a:schemeClr val="lt1"/>
                </a:solidFill>
              </a:defRPr>
            </a:lvl8pPr>
            <a:lvl9pPr lvl="8">
              <a:buNone/>
              <a:defRPr>
                <a:solidFill>
                  <a:schemeClr val="lt1"/>
                </a:solidFill>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bg>
      <p:bgPr>
        <a:solidFill>
          <a:schemeClr val="accent3"/>
        </a:solidFill>
        <a:effectLst/>
      </p:bgPr>
    </p:bg>
    <p:spTree>
      <p:nvGrpSpPr>
        <p:cNvPr id="1" name="Shape 14"/>
        <p:cNvGrpSpPr/>
        <p:nvPr/>
      </p:nvGrpSpPr>
      <p:grpSpPr>
        <a:xfrm>
          <a:off x="0" y="0"/>
          <a:ext cx="0" cy="0"/>
          <a:chOff x="0" y="0"/>
          <a:chExt cx="0" cy="0"/>
        </a:xfrm>
      </p:grpSpPr>
      <p:sp>
        <p:nvSpPr>
          <p:cNvPr id="15" name="Google Shape;15;p3"/>
          <p:cNvSpPr/>
          <p:nvPr/>
        </p:nvSpPr>
        <p:spPr>
          <a:xfrm>
            <a:off x="0" y="48099"/>
            <a:ext cx="9144250" cy="4398100"/>
          </a:xfrm>
          <a:custGeom>
            <a:avLst/>
            <a:gdLst/>
            <a:ahLst/>
            <a:cxnLst/>
            <a:rect l="l" t="t" r="r" b="b"/>
            <a:pathLst>
              <a:path w="365770" h="175924" extrusionOk="0">
                <a:moveTo>
                  <a:pt x="0" y="0"/>
                </a:moveTo>
                <a:lnTo>
                  <a:pt x="365770" y="0"/>
                </a:lnTo>
                <a:lnTo>
                  <a:pt x="365760" y="70914"/>
                </a:lnTo>
                <a:lnTo>
                  <a:pt x="0" y="175924"/>
                </a:lnTo>
                <a:close/>
              </a:path>
            </a:pathLst>
          </a:custGeom>
          <a:solidFill>
            <a:schemeClr val="lt1"/>
          </a:solidFill>
          <a:ln>
            <a:noFill/>
          </a:ln>
        </p:spPr>
      </p:sp>
      <p:sp>
        <p:nvSpPr>
          <p:cNvPr id="16" name="Google Shape;16;p3"/>
          <p:cNvSpPr/>
          <p:nvPr/>
        </p:nvSpPr>
        <p:spPr>
          <a:xfrm>
            <a:off x="0" y="0"/>
            <a:ext cx="9144250" cy="4398100"/>
          </a:xfrm>
          <a:custGeom>
            <a:avLst/>
            <a:gdLst/>
            <a:ahLst/>
            <a:cxnLst/>
            <a:rect l="l" t="t" r="r" b="b"/>
            <a:pathLst>
              <a:path w="365770" h="175924" extrusionOk="0">
                <a:moveTo>
                  <a:pt x="0" y="0"/>
                </a:moveTo>
                <a:lnTo>
                  <a:pt x="365770" y="0"/>
                </a:lnTo>
                <a:lnTo>
                  <a:pt x="365760" y="70914"/>
                </a:lnTo>
                <a:lnTo>
                  <a:pt x="0" y="175924"/>
                </a:lnTo>
                <a:close/>
              </a:path>
            </a:pathLst>
          </a:custGeom>
          <a:solidFill>
            <a:schemeClr val="accent3"/>
          </a:solidFill>
          <a:ln>
            <a:noFill/>
          </a:ln>
        </p:spPr>
      </p:sp>
      <p:sp>
        <p:nvSpPr>
          <p:cNvPr id="17" name="Google Shape;17;p3"/>
          <p:cNvSpPr txBox="1">
            <a:spLocks noGrp="1"/>
          </p:cNvSpPr>
          <p:nvPr>
            <p:ph type="title"/>
          </p:nvPr>
        </p:nvSpPr>
        <p:spPr>
          <a:xfrm>
            <a:off x="311700" y="539725"/>
            <a:ext cx="8520600" cy="1282500"/>
          </a:xfrm>
          <a:prstGeom prst="rect">
            <a:avLst/>
          </a:prstGeom>
        </p:spPr>
        <p:txBody>
          <a:bodyPr spcFirstLastPara="1" wrap="square" lIns="91425" tIns="91425" rIns="91425" bIns="91425" anchor="t" anchorCtr="0">
            <a:normAutofit/>
          </a:bodyPr>
          <a:lstStyle>
            <a:lvl1pPr lvl="0">
              <a:spcBef>
                <a:spcPts val="0"/>
              </a:spcBef>
              <a:spcAft>
                <a:spcPts val="0"/>
              </a:spcAft>
              <a:buSzPts val="3600"/>
              <a:buNone/>
              <a:defRPr sz="3600"/>
            </a:lvl1pPr>
            <a:lvl2pPr lvl="1">
              <a:spcBef>
                <a:spcPts val="0"/>
              </a:spcBef>
              <a:spcAft>
                <a:spcPts val="0"/>
              </a:spcAft>
              <a:buSzPts val="3600"/>
              <a:buNone/>
              <a:defRPr sz="3600"/>
            </a:lvl2pPr>
            <a:lvl3pPr lvl="2">
              <a:spcBef>
                <a:spcPts val="0"/>
              </a:spcBef>
              <a:spcAft>
                <a:spcPts val="0"/>
              </a:spcAft>
              <a:buSzPts val="3600"/>
              <a:buNone/>
              <a:defRPr sz="3600"/>
            </a:lvl3pPr>
            <a:lvl4pPr lvl="3">
              <a:spcBef>
                <a:spcPts val="0"/>
              </a:spcBef>
              <a:spcAft>
                <a:spcPts val="0"/>
              </a:spcAft>
              <a:buSzPts val="3600"/>
              <a:buNone/>
              <a:defRPr sz="3600"/>
            </a:lvl4pPr>
            <a:lvl5pPr lvl="4">
              <a:spcBef>
                <a:spcPts val="0"/>
              </a:spcBef>
              <a:spcAft>
                <a:spcPts val="0"/>
              </a:spcAft>
              <a:buSzPts val="3600"/>
              <a:buNone/>
              <a:defRPr sz="3600"/>
            </a:lvl5pPr>
            <a:lvl6pPr lvl="5">
              <a:spcBef>
                <a:spcPts val="0"/>
              </a:spcBef>
              <a:spcAft>
                <a:spcPts val="0"/>
              </a:spcAft>
              <a:buSzPts val="3600"/>
              <a:buNone/>
              <a:defRPr sz="3600"/>
            </a:lvl6pPr>
            <a:lvl7pPr lvl="6">
              <a:spcBef>
                <a:spcPts val="0"/>
              </a:spcBef>
              <a:spcAft>
                <a:spcPts val="0"/>
              </a:spcAft>
              <a:buSzPts val="3600"/>
              <a:buNone/>
              <a:defRPr sz="3600"/>
            </a:lvl7pPr>
            <a:lvl8pPr lvl="7">
              <a:spcBef>
                <a:spcPts val="0"/>
              </a:spcBef>
              <a:spcAft>
                <a:spcPts val="0"/>
              </a:spcAft>
              <a:buSzPts val="3600"/>
              <a:buNone/>
              <a:defRPr sz="3600"/>
            </a:lvl8pPr>
            <a:lvl9pPr lvl="8">
              <a:spcBef>
                <a:spcPts val="0"/>
              </a:spcBef>
              <a:spcAft>
                <a:spcPts val="0"/>
              </a:spcAft>
              <a:buSzPts val="3600"/>
              <a:buNone/>
              <a:defRPr sz="3600"/>
            </a:lvl9pPr>
          </a:lstStyle>
          <a:p>
            <a:endParaRPr/>
          </a:p>
        </p:txBody>
      </p:sp>
      <p:sp>
        <p:nvSpPr>
          <p:cNvPr id="18" name="Google Shape;18;p3"/>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solidFill>
                  <a:schemeClr val="accent1"/>
                </a:solidFill>
              </a:defRPr>
            </a:lvl1pPr>
            <a:lvl2pPr lvl="1">
              <a:buNone/>
              <a:defRPr>
                <a:solidFill>
                  <a:schemeClr val="accent1"/>
                </a:solidFill>
              </a:defRPr>
            </a:lvl2pPr>
            <a:lvl3pPr lvl="2">
              <a:buNone/>
              <a:defRPr>
                <a:solidFill>
                  <a:schemeClr val="accent1"/>
                </a:solidFill>
              </a:defRPr>
            </a:lvl3pPr>
            <a:lvl4pPr lvl="3">
              <a:buNone/>
              <a:defRPr>
                <a:solidFill>
                  <a:schemeClr val="accent1"/>
                </a:solidFill>
              </a:defRPr>
            </a:lvl4pPr>
            <a:lvl5pPr lvl="4">
              <a:buNone/>
              <a:defRPr>
                <a:solidFill>
                  <a:schemeClr val="accent1"/>
                </a:solidFill>
              </a:defRPr>
            </a:lvl5pPr>
            <a:lvl6pPr lvl="5">
              <a:buNone/>
              <a:defRPr>
                <a:solidFill>
                  <a:schemeClr val="accent1"/>
                </a:solidFill>
              </a:defRPr>
            </a:lvl6pPr>
            <a:lvl7pPr lvl="6">
              <a:buNone/>
              <a:defRPr>
                <a:solidFill>
                  <a:schemeClr val="accent1"/>
                </a:solidFill>
              </a:defRPr>
            </a:lvl7pPr>
            <a:lvl8pPr lvl="7">
              <a:buNone/>
              <a:defRPr>
                <a:solidFill>
                  <a:schemeClr val="accent1"/>
                </a:solidFill>
              </a:defRPr>
            </a:lvl8pPr>
            <a:lvl9pPr lvl="8">
              <a:buNone/>
              <a:defRPr>
                <a:solidFill>
                  <a:schemeClr val="accent1"/>
                </a:solidFill>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and body" type="tx">
  <p:cSld name="TITLE_AND_BODY">
    <p:spTree>
      <p:nvGrpSpPr>
        <p:cNvPr id="1" name="Shape 19"/>
        <p:cNvGrpSpPr/>
        <p:nvPr/>
      </p:nvGrpSpPr>
      <p:grpSpPr>
        <a:xfrm>
          <a:off x="0" y="0"/>
          <a:ext cx="0" cy="0"/>
          <a:chOff x="0" y="0"/>
          <a:chExt cx="0" cy="0"/>
        </a:xfrm>
      </p:grpSpPr>
      <p:sp>
        <p:nvSpPr>
          <p:cNvPr id="20" name="Google Shape;20;p4"/>
          <p:cNvSpPr/>
          <p:nvPr/>
        </p:nvSpPr>
        <p:spPr>
          <a:xfrm>
            <a:off x="0" y="0"/>
            <a:ext cx="4314000" cy="5143500"/>
          </a:xfrm>
          <a:prstGeom prst="rect">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 name="Google Shape;21;p4"/>
          <p:cNvSpPr/>
          <p:nvPr/>
        </p:nvSpPr>
        <p:spPr>
          <a:xfrm>
            <a:off x="0" y="44125"/>
            <a:ext cx="4313625" cy="4399375"/>
          </a:xfrm>
          <a:custGeom>
            <a:avLst/>
            <a:gdLst/>
            <a:ahLst/>
            <a:cxnLst/>
            <a:rect l="l" t="t" r="r" b="b"/>
            <a:pathLst>
              <a:path w="172545" h="175975" extrusionOk="0">
                <a:moveTo>
                  <a:pt x="0" y="157"/>
                </a:moveTo>
                <a:lnTo>
                  <a:pt x="172419" y="0"/>
                </a:lnTo>
                <a:lnTo>
                  <a:pt x="172545" y="126541"/>
                </a:lnTo>
                <a:lnTo>
                  <a:pt x="0" y="175975"/>
                </a:lnTo>
                <a:close/>
              </a:path>
            </a:pathLst>
          </a:custGeom>
          <a:solidFill>
            <a:schemeClr val="accent2"/>
          </a:solidFill>
          <a:ln>
            <a:noFill/>
          </a:ln>
        </p:spPr>
      </p:sp>
      <p:sp>
        <p:nvSpPr>
          <p:cNvPr id="22" name="Google Shape;22;p4"/>
          <p:cNvSpPr/>
          <p:nvPr/>
        </p:nvSpPr>
        <p:spPr>
          <a:xfrm>
            <a:off x="-125" y="0"/>
            <a:ext cx="4316900" cy="4395600"/>
          </a:xfrm>
          <a:custGeom>
            <a:avLst/>
            <a:gdLst/>
            <a:ahLst/>
            <a:cxnLst/>
            <a:rect l="l" t="t" r="r" b="b"/>
            <a:pathLst>
              <a:path w="172676" h="175824" extrusionOk="0">
                <a:moveTo>
                  <a:pt x="0" y="6"/>
                </a:moveTo>
                <a:lnTo>
                  <a:pt x="172676" y="0"/>
                </a:lnTo>
                <a:lnTo>
                  <a:pt x="172562" y="126442"/>
                </a:lnTo>
                <a:lnTo>
                  <a:pt x="0" y="175824"/>
                </a:lnTo>
                <a:close/>
              </a:path>
            </a:pathLst>
          </a:custGeom>
          <a:solidFill>
            <a:schemeClr val="dk1"/>
          </a:solidFill>
          <a:ln>
            <a:noFill/>
          </a:ln>
        </p:spPr>
      </p:sp>
      <p:sp>
        <p:nvSpPr>
          <p:cNvPr id="23" name="Google Shape;23;p4"/>
          <p:cNvSpPr txBox="1">
            <a:spLocks noGrp="1"/>
          </p:cNvSpPr>
          <p:nvPr>
            <p:ph type="title"/>
          </p:nvPr>
        </p:nvSpPr>
        <p:spPr>
          <a:xfrm>
            <a:off x="311725" y="500925"/>
            <a:ext cx="3706500" cy="2508900"/>
          </a:xfrm>
          <a:prstGeom prst="rect">
            <a:avLst/>
          </a:prstGeom>
        </p:spPr>
        <p:txBody>
          <a:bodyPr spcFirstLastPara="1" wrap="square" lIns="91425" tIns="91425" rIns="91425" bIns="91425" anchor="t" anchorCtr="0">
            <a:normAutofit/>
          </a:bodyPr>
          <a:lstStyle>
            <a:lvl1pPr lvl="0">
              <a:spcBef>
                <a:spcPts val="0"/>
              </a:spcBef>
              <a:spcAft>
                <a:spcPts val="0"/>
              </a:spcAft>
              <a:buClr>
                <a:schemeClr val="lt1"/>
              </a:buClr>
              <a:buSzPts val="2800"/>
              <a:buNone/>
              <a:defRPr>
                <a:solidFill>
                  <a:schemeClr val="lt1"/>
                </a:solidFill>
              </a:defRPr>
            </a:lvl1pPr>
            <a:lvl2pPr lvl="1">
              <a:spcBef>
                <a:spcPts val="0"/>
              </a:spcBef>
              <a:spcAft>
                <a:spcPts val="0"/>
              </a:spcAft>
              <a:buClr>
                <a:schemeClr val="lt1"/>
              </a:buClr>
              <a:buSzPts val="2800"/>
              <a:buNone/>
              <a:defRPr>
                <a:solidFill>
                  <a:schemeClr val="lt1"/>
                </a:solidFill>
              </a:defRPr>
            </a:lvl2pPr>
            <a:lvl3pPr lvl="2">
              <a:spcBef>
                <a:spcPts val="0"/>
              </a:spcBef>
              <a:spcAft>
                <a:spcPts val="0"/>
              </a:spcAft>
              <a:buClr>
                <a:schemeClr val="lt1"/>
              </a:buClr>
              <a:buSzPts val="2800"/>
              <a:buNone/>
              <a:defRPr>
                <a:solidFill>
                  <a:schemeClr val="lt1"/>
                </a:solidFill>
              </a:defRPr>
            </a:lvl3pPr>
            <a:lvl4pPr lvl="3">
              <a:spcBef>
                <a:spcPts val="0"/>
              </a:spcBef>
              <a:spcAft>
                <a:spcPts val="0"/>
              </a:spcAft>
              <a:buClr>
                <a:schemeClr val="lt1"/>
              </a:buClr>
              <a:buSzPts val="2800"/>
              <a:buNone/>
              <a:defRPr>
                <a:solidFill>
                  <a:schemeClr val="lt1"/>
                </a:solidFill>
              </a:defRPr>
            </a:lvl4pPr>
            <a:lvl5pPr lvl="4">
              <a:spcBef>
                <a:spcPts val="0"/>
              </a:spcBef>
              <a:spcAft>
                <a:spcPts val="0"/>
              </a:spcAft>
              <a:buClr>
                <a:schemeClr val="lt1"/>
              </a:buClr>
              <a:buSzPts val="2800"/>
              <a:buNone/>
              <a:defRPr>
                <a:solidFill>
                  <a:schemeClr val="lt1"/>
                </a:solidFill>
              </a:defRPr>
            </a:lvl5pPr>
            <a:lvl6pPr lvl="5">
              <a:spcBef>
                <a:spcPts val="0"/>
              </a:spcBef>
              <a:spcAft>
                <a:spcPts val="0"/>
              </a:spcAft>
              <a:buClr>
                <a:schemeClr val="lt1"/>
              </a:buClr>
              <a:buSzPts val="2800"/>
              <a:buNone/>
              <a:defRPr>
                <a:solidFill>
                  <a:schemeClr val="lt1"/>
                </a:solidFill>
              </a:defRPr>
            </a:lvl6pPr>
            <a:lvl7pPr lvl="6">
              <a:spcBef>
                <a:spcPts val="0"/>
              </a:spcBef>
              <a:spcAft>
                <a:spcPts val="0"/>
              </a:spcAft>
              <a:buClr>
                <a:schemeClr val="lt1"/>
              </a:buClr>
              <a:buSzPts val="2800"/>
              <a:buNone/>
              <a:defRPr>
                <a:solidFill>
                  <a:schemeClr val="lt1"/>
                </a:solidFill>
              </a:defRPr>
            </a:lvl7pPr>
            <a:lvl8pPr lvl="7">
              <a:spcBef>
                <a:spcPts val="0"/>
              </a:spcBef>
              <a:spcAft>
                <a:spcPts val="0"/>
              </a:spcAft>
              <a:buClr>
                <a:schemeClr val="lt1"/>
              </a:buClr>
              <a:buSzPts val="2800"/>
              <a:buNone/>
              <a:defRPr>
                <a:solidFill>
                  <a:schemeClr val="lt1"/>
                </a:solidFill>
              </a:defRPr>
            </a:lvl8pPr>
            <a:lvl9pPr lvl="8">
              <a:spcBef>
                <a:spcPts val="0"/>
              </a:spcBef>
              <a:spcAft>
                <a:spcPts val="0"/>
              </a:spcAft>
              <a:buClr>
                <a:schemeClr val="lt1"/>
              </a:buClr>
              <a:buSzPts val="2800"/>
              <a:buNone/>
              <a:defRPr>
                <a:solidFill>
                  <a:schemeClr val="lt1"/>
                </a:solidFill>
              </a:defRPr>
            </a:lvl9pPr>
          </a:lstStyle>
          <a:p>
            <a:endParaRPr/>
          </a:p>
        </p:txBody>
      </p:sp>
      <p:sp>
        <p:nvSpPr>
          <p:cNvPr id="24" name="Google Shape;24;p4"/>
          <p:cNvSpPr txBox="1">
            <a:spLocks noGrp="1"/>
          </p:cNvSpPr>
          <p:nvPr>
            <p:ph type="body" idx="1"/>
          </p:nvPr>
        </p:nvSpPr>
        <p:spPr>
          <a:xfrm>
            <a:off x="4644675" y="500925"/>
            <a:ext cx="4166400" cy="4098600"/>
          </a:xfrm>
          <a:prstGeom prst="rect">
            <a:avLst/>
          </a:prstGeom>
        </p:spPr>
        <p:txBody>
          <a:bodyPr spcFirstLastPara="1" wrap="square" lIns="91425" tIns="91425" rIns="91425" bIns="91425" anchor="t" anchorCtr="0">
            <a:normAutofit/>
          </a:bodyPr>
          <a:lstStyle>
            <a:lvl1pPr marL="457200" lvl="0" indent="-311150">
              <a:spcBef>
                <a:spcPts val="0"/>
              </a:spcBef>
              <a:spcAft>
                <a:spcPts val="0"/>
              </a:spcAft>
              <a:buSzPts val="1300"/>
              <a:buChar char="●"/>
              <a:defRPr/>
            </a:lvl1pPr>
            <a:lvl2pPr marL="914400" lvl="1" indent="-298450">
              <a:spcBef>
                <a:spcPts val="0"/>
              </a:spcBef>
              <a:spcAft>
                <a:spcPts val="0"/>
              </a:spcAft>
              <a:buSzPts val="1100"/>
              <a:buChar char="○"/>
              <a:defRPr/>
            </a:lvl2pPr>
            <a:lvl3pPr marL="1371600" lvl="2" indent="-298450">
              <a:spcBef>
                <a:spcPts val="0"/>
              </a:spcBef>
              <a:spcAft>
                <a:spcPts val="0"/>
              </a:spcAft>
              <a:buSzPts val="1100"/>
              <a:buChar char="■"/>
              <a:defRPr/>
            </a:lvl3pPr>
            <a:lvl4pPr marL="1828800" lvl="3" indent="-298450">
              <a:spcBef>
                <a:spcPts val="0"/>
              </a:spcBef>
              <a:spcAft>
                <a:spcPts val="0"/>
              </a:spcAft>
              <a:buSzPts val="1100"/>
              <a:buChar char="●"/>
              <a:defRPr/>
            </a:lvl4pPr>
            <a:lvl5pPr marL="2286000" lvl="4" indent="-298450">
              <a:spcBef>
                <a:spcPts val="0"/>
              </a:spcBef>
              <a:spcAft>
                <a:spcPts val="0"/>
              </a:spcAft>
              <a:buSzPts val="1100"/>
              <a:buChar char="○"/>
              <a:defRPr/>
            </a:lvl5pPr>
            <a:lvl6pPr marL="2743200" lvl="5" indent="-298450">
              <a:spcBef>
                <a:spcPts val="0"/>
              </a:spcBef>
              <a:spcAft>
                <a:spcPts val="0"/>
              </a:spcAft>
              <a:buSzPts val="1100"/>
              <a:buChar char="■"/>
              <a:defRPr/>
            </a:lvl6pPr>
            <a:lvl7pPr marL="3200400" lvl="6" indent="-298450">
              <a:spcBef>
                <a:spcPts val="0"/>
              </a:spcBef>
              <a:spcAft>
                <a:spcPts val="0"/>
              </a:spcAft>
              <a:buSzPts val="1100"/>
              <a:buChar char="●"/>
              <a:defRPr/>
            </a:lvl7pPr>
            <a:lvl8pPr marL="3657600" lvl="7" indent="-298450">
              <a:spcBef>
                <a:spcPts val="0"/>
              </a:spcBef>
              <a:spcAft>
                <a:spcPts val="0"/>
              </a:spcAft>
              <a:buSzPts val="1100"/>
              <a:buChar char="○"/>
              <a:defRPr/>
            </a:lvl8pPr>
            <a:lvl9pPr marL="4114800" lvl="8" indent="-298450">
              <a:spcBef>
                <a:spcPts val="0"/>
              </a:spcBef>
              <a:spcAft>
                <a:spcPts val="0"/>
              </a:spcAft>
              <a:buSzPts val="1100"/>
              <a:buChar char="■"/>
              <a:defRPr/>
            </a:lvl9pPr>
          </a:lstStyle>
          <a:p>
            <a:endParaRPr/>
          </a:p>
        </p:txBody>
      </p:sp>
      <p:sp>
        <p:nvSpPr>
          <p:cNvPr id="25" name="Google Shape;25;p4"/>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and two columns" type="twoColTx">
  <p:cSld name="TITLE_AND_TWO_COLUMNS">
    <p:spTree>
      <p:nvGrpSpPr>
        <p:cNvPr id="1" name="Shape 26"/>
        <p:cNvGrpSpPr/>
        <p:nvPr/>
      </p:nvGrpSpPr>
      <p:grpSpPr>
        <a:xfrm>
          <a:off x="0" y="0"/>
          <a:ext cx="0" cy="0"/>
          <a:chOff x="0" y="0"/>
          <a:chExt cx="0" cy="0"/>
        </a:xfrm>
      </p:grpSpPr>
      <p:sp>
        <p:nvSpPr>
          <p:cNvPr id="27" name="Google Shape;27;p5"/>
          <p:cNvSpPr/>
          <p:nvPr/>
        </p:nvSpPr>
        <p:spPr>
          <a:xfrm>
            <a:off x="0" y="0"/>
            <a:ext cx="9144000" cy="1277100"/>
          </a:xfrm>
          <a:prstGeom prst="rect">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 name="Google Shape;28;p5"/>
          <p:cNvSpPr txBox="1">
            <a:spLocks noGrp="1"/>
          </p:cNvSpPr>
          <p:nvPr>
            <p:ph type="title"/>
          </p:nvPr>
        </p:nvSpPr>
        <p:spPr>
          <a:xfrm>
            <a:off x="311725" y="500925"/>
            <a:ext cx="8520600" cy="623700"/>
          </a:xfrm>
          <a:prstGeom prst="rect">
            <a:avLst/>
          </a:prstGeom>
        </p:spPr>
        <p:txBody>
          <a:bodyPr spcFirstLastPara="1" wrap="square" lIns="91425" tIns="91425" rIns="91425" bIns="91425" anchor="t" anchorCtr="0">
            <a:normAutofit/>
          </a:bodyPr>
          <a:lstStyle>
            <a:lvl1pPr lvl="0">
              <a:spcBef>
                <a:spcPts val="0"/>
              </a:spcBef>
              <a:spcAft>
                <a:spcPts val="0"/>
              </a:spcAft>
              <a:buClr>
                <a:schemeClr val="lt1"/>
              </a:buClr>
              <a:buSzPts val="2800"/>
              <a:buNone/>
              <a:defRPr>
                <a:solidFill>
                  <a:schemeClr val="lt1"/>
                </a:solidFill>
              </a:defRPr>
            </a:lvl1pPr>
            <a:lvl2pPr lvl="1">
              <a:spcBef>
                <a:spcPts val="0"/>
              </a:spcBef>
              <a:spcAft>
                <a:spcPts val="0"/>
              </a:spcAft>
              <a:buClr>
                <a:schemeClr val="lt1"/>
              </a:buClr>
              <a:buSzPts val="2800"/>
              <a:buNone/>
              <a:defRPr>
                <a:solidFill>
                  <a:schemeClr val="lt1"/>
                </a:solidFill>
              </a:defRPr>
            </a:lvl2pPr>
            <a:lvl3pPr lvl="2">
              <a:spcBef>
                <a:spcPts val="0"/>
              </a:spcBef>
              <a:spcAft>
                <a:spcPts val="0"/>
              </a:spcAft>
              <a:buClr>
                <a:schemeClr val="lt1"/>
              </a:buClr>
              <a:buSzPts val="2800"/>
              <a:buNone/>
              <a:defRPr>
                <a:solidFill>
                  <a:schemeClr val="lt1"/>
                </a:solidFill>
              </a:defRPr>
            </a:lvl3pPr>
            <a:lvl4pPr lvl="3">
              <a:spcBef>
                <a:spcPts val="0"/>
              </a:spcBef>
              <a:spcAft>
                <a:spcPts val="0"/>
              </a:spcAft>
              <a:buClr>
                <a:schemeClr val="lt1"/>
              </a:buClr>
              <a:buSzPts val="2800"/>
              <a:buNone/>
              <a:defRPr>
                <a:solidFill>
                  <a:schemeClr val="lt1"/>
                </a:solidFill>
              </a:defRPr>
            </a:lvl4pPr>
            <a:lvl5pPr lvl="4">
              <a:spcBef>
                <a:spcPts val="0"/>
              </a:spcBef>
              <a:spcAft>
                <a:spcPts val="0"/>
              </a:spcAft>
              <a:buClr>
                <a:schemeClr val="lt1"/>
              </a:buClr>
              <a:buSzPts val="2800"/>
              <a:buNone/>
              <a:defRPr>
                <a:solidFill>
                  <a:schemeClr val="lt1"/>
                </a:solidFill>
              </a:defRPr>
            </a:lvl5pPr>
            <a:lvl6pPr lvl="5">
              <a:spcBef>
                <a:spcPts val="0"/>
              </a:spcBef>
              <a:spcAft>
                <a:spcPts val="0"/>
              </a:spcAft>
              <a:buClr>
                <a:schemeClr val="lt1"/>
              </a:buClr>
              <a:buSzPts val="2800"/>
              <a:buNone/>
              <a:defRPr>
                <a:solidFill>
                  <a:schemeClr val="lt1"/>
                </a:solidFill>
              </a:defRPr>
            </a:lvl6pPr>
            <a:lvl7pPr lvl="6">
              <a:spcBef>
                <a:spcPts val="0"/>
              </a:spcBef>
              <a:spcAft>
                <a:spcPts val="0"/>
              </a:spcAft>
              <a:buClr>
                <a:schemeClr val="lt1"/>
              </a:buClr>
              <a:buSzPts val="2800"/>
              <a:buNone/>
              <a:defRPr>
                <a:solidFill>
                  <a:schemeClr val="lt1"/>
                </a:solidFill>
              </a:defRPr>
            </a:lvl7pPr>
            <a:lvl8pPr lvl="7">
              <a:spcBef>
                <a:spcPts val="0"/>
              </a:spcBef>
              <a:spcAft>
                <a:spcPts val="0"/>
              </a:spcAft>
              <a:buClr>
                <a:schemeClr val="lt1"/>
              </a:buClr>
              <a:buSzPts val="2800"/>
              <a:buNone/>
              <a:defRPr>
                <a:solidFill>
                  <a:schemeClr val="lt1"/>
                </a:solidFill>
              </a:defRPr>
            </a:lvl8pPr>
            <a:lvl9pPr lvl="8">
              <a:spcBef>
                <a:spcPts val="0"/>
              </a:spcBef>
              <a:spcAft>
                <a:spcPts val="0"/>
              </a:spcAft>
              <a:buClr>
                <a:schemeClr val="lt1"/>
              </a:buClr>
              <a:buSzPts val="2800"/>
              <a:buNone/>
              <a:defRPr>
                <a:solidFill>
                  <a:schemeClr val="lt1"/>
                </a:solidFill>
              </a:defRPr>
            </a:lvl9pPr>
          </a:lstStyle>
          <a:p>
            <a:endParaRPr/>
          </a:p>
        </p:txBody>
      </p:sp>
      <p:sp>
        <p:nvSpPr>
          <p:cNvPr id="29" name="Google Shape;29;p5"/>
          <p:cNvSpPr txBox="1">
            <a:spLocks noGrp="1"/>
          </p:cNvSpPr>
          <p:nvPr>
            <p:ph type="body" idx="1"/>
          </p:nvPr>
        </p:nvSpPr>
        <p:spPr>
          <a:xfrm>
            <a:off x="311700" y="1505700"/>
            <a:ext cx="3999900" cy="3076200"/>
          </a:xfrm>
          <a:prstGeom prst="rect">
            <a:avLst/>
          </a:prstGeom>
        </p:spPr>
        <p:txBody>
          <a:bodyPr spcFirstLastPara="1" wrap="square" lIns="91425" tIns="91425" rIns="91425" bIns="91425" anchor="t" anchorCtr="0">
            <a:normAutofit/>
          </a:bodyPr>
          <a:lstStyle>
            <a:lvl1pPr marL="457200" lvl="0" indent="-311150">
              <a:spcBef>
                <a:spcPts val="0"/>
              </a:spcBef>
              <a:spcAft>
                <a:spcPts val="0"/>
              </a:spcAft>
              <a:buSzPts val="1300"/>
              <a:buChar char="●"/>
              <a:defRPr/>
            </a:lvl1pPr>
            <a:lvl2pPr marL="914400" lvl="1" indent="-298450">
              <a:spcBef>
                <a:spcPts val="0"/>
              </a:spcBef>
              <a:spcAft>
                <a:spcPts val="0"/>
              </a:spcAft>
              <a:buSzPts val="1100"/>
              <a:buChar char="○"/>
              <a:defRPr/>
            </a:lvl2pPr>
            <a:lvl3pPr marL="1371600" lvl="2" indent="-298450">
              <a:spcBef>
                <a:spcPts val="0"/>
              </a:spcBef>
              <a:spcAft>
                <a:spcPts val="0"/>
              </a:spcAft>
              <a:buSzPts val="1100"/>
              <a:buChar char="■"/>
              <a:defRPr/>
            </a:lvl3pPr>
            <a:lvl4pPr marL="1828800" lvl="3" indent="-298450">
              <a:spcBef>
                <a:spcPts val="0"/>
              </a:spcBef>
              <a:spcAft>
                <a:spcPts val="0"/>
              </a:spcAft>
              <a:buSzPts val="1100"/>
              <a:buChar char="●"/>
              <a:defRPr/>
            </a:lvl4pPr>
            <a:lvl5pPr marL="2286000" lvl="4" indent="-298450">
              <a:spcBef>
                <a:spcPts val="0"/>
              </a:spcBef>
              <a:spcAft>
                <a:spcPts val="0"/>
              </a:spcAft>
              <a:buSzPts val="1100"/>
              <a:buChar char="○"/>
              <a:defRPr/>
            </a:lvl5pPr>
            <a:lvl6pPr marL="2743200" lvl="5" indent="-298450">
              <a:spcBef>
                <a:spcPts val="0"/>
              </a:spcBef>
              <a:spcAft>
                <a:spcPts val="0"/>
              </a:spcAft>
              <a:buSzPts val="1100"/>
              <a:buChar char="■"/>
              <a:defRPr/>
            </a:lvl6pPr>
            <a:lvl7pPr marL="3200400" lvl="6" indent="-298450">
              <a:spcBef>
                <a:spcPts val="0"/>
              </a:spcBef>
              <a:spcAft>
                <a:spcPts val="0"/>
              </a:spcAft>
              <a:buSzPts val="1100"/>
              <a:buChar char="●"/>
              <a:defRPr/>
            </a:lvl7pPr>
            <a:lvl8pPr marL="3657600" lvl="7" indent="-298450">
              <a:spcBef>
                <a:spcPts val="0"/>
              </a:spcBef>
              <a:spcAft>
                <a:spcPts val="0"/>
              </a:spcAft>
              <a:buSzPts val="1100"/>
              <a:buChar char="○"/>
              <a:defRPr/>
            </a:lvl8pPr>
            <a:lvl9pPr marL="4114800" lvl="8" indent="-298450">
              <a:spcBef>
                <a:spcPts val="0"/>
              </a:spcBef>
              <a:spcAft>
                <a:spcPts val="0"/>
              </a:spcAft>
              <a:buSzPts val="1100"/>
              <a:buChar char="■"/>
              <a:defRPr/>
            </a:lvl9pPr>
          </a:lstStyle>
          <a:p>
            <a:endParaRPr/>
          </a:p>
        </p:txBody>
      </p:sp>
      <p:sp>
        <p:nvSpPr>
          <p:cNvPr id="30" name="Google Shape;30;p5"/>
          <p:cNvSpPr txBox="1">
            <a:spLocks noGrp="1"/>
          </p:cNvSpPr>
          <p:nvPr>
            <p:ph type="body" idx="2"/>
          </p:nvPr>
        </p:nvSpPr>
        <p:spPr>
          <a:xfrm>
            <a:off x="4832400" y="1505700"/>
            <a:ext cx="3999900" cy="3076200"/>
          </a:xfrm>
          <a:prstGeom prst="rect">
            <a:avLst/>
          </a:prstGeom>
        </p:spPr>
        <p:txBody>
          <a:bodyPr spcFirstLastPara="1" wrap="square" lIns="91425" tIns="91425" rIns="91425" bIns="91425" anchor="t" anchorCtr="0">
            <a:normAutofit/>
          </a:bodyPr>
          <a:lstStyle>
            <a:lvl1pPr marL="457200" lvl="0" indent="-311150">
              <a:spcBef>
                <a:spcPts val="0"/>
              </a:spcBef>
              <a:spcAft>
                <a:spcPts val="0"/>
              </a:spcAft>
              <a:buSzPts val="1300"/>
              <a:buChar char="●"/>
              <a:defRPr/>
            </a:lvl1pPr>
            <a:lvl2pPr marL="914400" lvl="1" indent="-298450">
              <a:spcBef>
                <a:spcPts val="0"/>
              </a:spcBef>
              <a:spcAft>
                <a:spcPts val="0"/>
              </a:spcAft>
              <a:buSzPts val="1100"/>
              <a:buChar char="○"/>
              <a:defRPr/>
            </a:lvl2pPr>
            <a:lvl3pPr marL="1371600" lvl="2" indent="-298450">
              <a:spcBef>
                <a:spcPts val="0"/>
              </a:spcBef>
              <a:spcAft>
                <a:spcPts val="0"/>
              </a:spcAft>
              <a:buSzPts val="1100"/>
              <a:buChar char="■"/>
              <a:defRPr/>
            </a:lvl3pPr>
            <a:lvl4pPr marL="1828800" lvl="3" indent="-298450">
              <a:spcBef>
                <a:spcPts val="0"/>
              </a:spcBef>
              <a:spcAft>
                <a:spcPts val="0"/>
              </a:spcAft>
              <a:buSzPts val="1100"/>
              <a:buChar char="●"/>
              <a:defRPr/>
            </a:lvl4pPr>
            <a:lvl5pPr marL="2286000" lvl="4" indent="-298450">
              <a:spcBef>
                <a:spcPts val="0"/>
              </a:spcBef>
              <a:spcAft>
                <a:spcPts val="0"/>
              </a:spcAft>
              <a:buSzPts val="1100"/>
              <a:buChar char="○"/>
              <a:defRPr/>
            </a:lvl5pPr>
            <a:lvl6pPr marL="2743200" lvl="5" indent="-298450">
              <a:spcBef>
                <a:spcPts val="0"/>
              </a:spcBef>
              <a:spcAft>
                <a:spcPts val="0"/>
              </a:spcAft>
              <a:buSzPts val="1100"/>
              <a:buChar char="■"/>
              <a:defRPr/>
            </a:lvl6pPr>
            <a:lvl7pPr marL="3200400" lvl="6" indent="-298450">
              <a:spcBef>
                <a:spcPts val="0"/>
              </a:spcBef>
              <a:spcAft>
                <a:spcPts val="0"/>
              </a:spcAft>
              <a:buSzPts val="1100"/>
              <a:buChar char="●"/>
              <a:defRPr/>
            </a:lvl7pPr>
            <a:lvl8pPr marL="3657600" lvl="7" indent="-298450">
              <a:spcBef>
                <a:spcPts val="0"/>
              </a:spcBef>
              <a:spcAft>
                <a:spcPts val="0"/>
              </a:spcAft>
              <a:buSzPts val="1100"/>
              <a:buChar char="○"/>
              <a:defRPr/>
            </a:lvl8pPr>
            <a:lvl9pPr marL="4114800" lvl="8" indent="-298450">
              <a:spcBef>
                <a:spcPts val="0"/>
              </a:spcBef>
              <a:spcAft>
                <a:spcPts val="0"/>
              </a:spcAft>
              <a:buSzPts val="1100"/>
              <a:buChar char="■"/>
              <a:defRPr/>
            </a:lvl9pPr>
          </a:lstStyle>
          <a:p>
            <a:endParaRPr/>
          </a:p>
        </p:txBody>
      </p:sp>
      <p:sp>
        <p:nvSpPr>
          <p:cNvPr id="31" name="Google Shape;31;p5"/>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32"/>
        <p:cNvGrpSpPr/>
        <p:nvPr/>
      </p:nvGrpSpPr>
      <p:grpSpPr>
        <a:xfrm>
          <a:off x="0" y="0"/>
          <a:ext cx="0" cy="0"/>
          <a:chOff x="0" y="0"/>
          <a:chExt cx="0" cy="0"/>
        </a:xfrm>
      </p:grpSpPr>
      <p:sp>
        <p:nvSpPr>
          <p:cNvPr id="33" name="Google Shape;33;p6"/>
          <p:cNvSpPr/>
          <p:nvPr/>
        </p:nvSpPr>
        <p:spPr>
          <a:xfrm>
            <a:off x="0" y="0"/>
            <a:ext cx="9144000" cy="1277100"/>
          </a:xfrm>
          <a:prstGeom prst="rect">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 name="Google Shape;34;p6"/>
          <p:cNvSpPr txBox="1">
            <a:spLocks noGrp="1"/>
          </p:cNvSpPr>
          <p:nvPr>
            <p:ph type="title"/>
          </p:nvPr>
        </p:nvSpPr>
        <p:spPr>
          <a:xfrm>
            <a:off x="311725" y="500925"/>
            <a:ext cx="8520600" cy="623700"/>
          </a:xfrm>
          <a:prstGeom prst="rect">
            <a:avLst/>
          </a:prstGeom>
        </p:spPr>
        <p:txBody>
          <a:bodyPr spcFirstLastPara="1" wrap="square" lIns="91425" tIns="91425" rIns="91425" bIns="91425" anchor="t" anchorCtr="0">
            <a:normAutofit/>
          </a:bodyPr>
          <a:lstStyle>
            <a:lvl1pPr lvl="0">
              <a:spcBef>
                <a:spcPts val="0"/>
              </a:spcBef>
              <a:spcAft>
                <a:spcPts val="0"/>
              </a:spcAft>
              <a:buClr>
                <a:schemeClr val="lt1"/>
              </a:buClr>
              <a:buSzPts val="2800"/>
              <a:buNone/>
              <a:defRPr>
                <a:solidFill>
                  <a:schemeClr val="lt1"/>
                </a:solidFill>
              </a:defRPr>
            </a:lvl1pPr>
            <a:lvl2pPr lvl="1">
              <a:spcBef>
                <a:spcPts val="0"/>
              </a:spcBef>
              <a:spcAft>
                <a:spcPts val="0"/>
              </a:spcAft>
              <a:buClr>
                <a:schemeClr val="lt1"/>
              </a:buClr>
              <a:buSzPts val="2800"/>
              <a:buNone/>
              <a:defRPr>
                <a:solidFill>
                  <a:schemeClr val="lt1"/>
                </a:solidFill>
              </a:defRPr>
            </a:lvl2pPr>
            <a:lvl3pPr lvl="2">
              <a:spcBef>
                <a:spcPts val="0"/>
              </a:spcBef>
              <a:spcAft>
                <a:spcPts val="0"/>
              </a:spcAft>
              <a:buClr>
                <a:schemeClr val="lt1"/>
              </a:buClr>
              <a:buSzPts val="2800"/>
              <a:buNone/>
              <a:defRPr>
                <a:solidFill>
                  <a:schemeClr val="lt1"/>
                </a:solidFill>
              </a:defRPr>
            </a:lvl3pPr>
            <a:lvl4pPr lvl="3">
              <a:spcBef>
                <a:spcPts val="0"/>
              </a:spcBef>
              <a:spcAft>
                <a:spcPts val="0"/>
              </a:spcAft>
              <a:buClr>
                <a:schemeClr val="lt1"/>
              </a:buClr>
              <a:buSzPts val="2800"/>
              <a:buNone/>
              <a:defRPr>
                <a:solidFill>
                  <a:schemeClr val="lt1"/>
                </a:solidFill>
              </a:defRPr>
            </a:lvl4pPr>
            <a:lvl5pPr lvl="4">
              <a:spcBef>
                <a:spcPts val="0"/>
              </a:spcBef>
              <a:spcAft>
                <a:spcPts val="0"/>
              </a:spcAft>
              <a:buClr>
                <a:schemeClr val="lt1"/>
              </a:buClr>
              <a:buSzPts val="2800"/>
              <a:buNone/>
              <a:defRPr>
                <a:solidFill>
                  <a:schemeClr val="lt1"/>
                </a:solidFill>
              </a:defRPr>
            </a:lvl5pPr>
            <a:lvl6pPr lvl="5">
              <a:spcBef>
                <a:spcPts val="0"/>
              </a:spcBef>
              <a:spcAft>
                <a:spcPts val="0"/>
              </a:spcAft>
              <a:buClr>
                <a:schemeClr val="lt1"/>
              </a:buClr>
              <a:buSzPts val="2800"/>
              <a:buNone/>
              <a:defRPr>
                <a:solidFill>
                  <a:schemeClr val="lt1"/>
                </a:solidFill>
              </a:defRPr>
            </a:lvl6pPr>
            <a:lvl7pPr lvl="6">
              <a:spcBef>
                <a:spcPts val="0"/>
              </a:spcBef>
              <a:spcAft>
                <a:spcPts val="0"/>
              </a:spcAft>
              <a:buClr>
                <a:schemeClr val="lt1"/>
              </a:buClr>
              <a:buSzPts val="2800"/>
              <a:buNone/>
              <a:defRPr>
                <a:solidFill>
                  <a:schemeClr val="lt1"/>
                </a:solidFill>
              </a:defRPr>
            </a:lvl7pPr>
            <a:lvl8pPr lvl="7">
              <a:spcBef>
                <a:spcPts val="0"/>
              </a:spcBef>
              <a:spcAft>
                <a:spcPts val="0"/>
              </a:spcAft>
              <a:buClr>
                <a:schemeClr val="lt1"/>
              </a:buClr>
              <a:buSzPts val="2800"/>
              <a:buNone/>
              <a:defRPr>
                <a:solidFill>
                  <a:schemeClr val="lt1"/>
                </a:solidFill>
              </a:defRPr>
            </a:lvl8pPr>
            <a:lvl9pPr lvl="8">
              <a:spcBef>
                <a:spcPts val="0"/>
              </a:spcBef>
              <a:spcAft>
                <a:spcPts val="0"/>
              </a:spcAft>
              <a:buClr>
                <a:schemeClr val="lt1"/>
              </a:buClr>
              <a:buSzPts val="2800"/>
              <a:buNone/>
              <a:defRPr>
                <a:solidFill>
                  <a:schemeClr val="lt1"/>
                </a:solidFill>
              </a:defRPr>
            </a:lvl9pPr>
          </a:lstStyle>
          <a:p>
            <a:endParaRPr/>
          </a:p>
        </p:txBody>
      </p:sp>
      <p:sp>
        <p:nvSpPr>
          <p:cNvPr id="35" name="Google Shape;35;p6"/>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One column text">
  <p:cSld name="ONE_COLUMN_TEXT">
    <p:spTree>
      <p:nvGrpSpPr>
        <p:cNvPr id="1" name="Shape 36"/>
        <p:cNvGrpSpPr/>
        <p:nvPr/>
      </p:nvGrpSpPr>
      <p:grpSpPr>
        <a:xfrm>
          <a:off x="0" y="0"/>
          <a:ext cx="0" cy="0"/>
          <a:chOff x="0" y="0"/>
          <a:chExt cx="0" cy="0"/>
        </a:xfrm>
      </p:grpSpPr>
      <p:sp>
        <p:nvSpPr>
          <p:cNvPr id="37" name="Google Shape;37;p7"/>
          <p:cNvSpPr/>
          <p:nvPr/>
        </p:nvSpPr>
        <p:spPr>
          <a:xfrm>
            <a:off x="0" y="0"/>
            <a:ext cx="3764400" cy="5143500"/>
          </a:xfrm>
          <a:prstGeom prst="rect">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 name="Google Shape;38;p7"/>
          <p:cNvSpPr txBox="1">
            <a:spLocks noGrp="1"/>
          </p:cNvSpPr>
          <p:nvPr>
            <p:ph type="title"/>
          </p:nvPr>
        </p:nvSpPr>
        <p:spPr>
          <a:xfrm>
            <a:off x="311725" y="500925"/>
            <a:ext cx="3127500" cy="1829100"/>
          </a:xfrm>
          <a:prstGeom prst="rect">
            <a:avLst/>
          </a:prstGeom>
        </p:spPr>
        <p:txBody>
          <a:bodyPr spcFirstLastPara="1" wrap="square" lIns="91425" tIns="91425" rIns="91425" bIns="91425" anchor="t" anchorCtr="0">
            <a:normAutofit/>
          </a:bodyPr>
          <a:lstStyle>
            <a:lvl1pPr lvl="0">
              <a:spcBef>
                <a:spcPts val="0"/>
              </a:spcBef>
              <a:spcAft>
                <a:spcPts val="0"/>
              </a:spcAft>
              <a:buClr>
                <a:schemeClr val="lt1"/>
              </a:buClr>
              <a:buSzPts val="2800"/>
              <a:buNone/>
              <a:defRPr>
                <a:solidFill>
                  <a:schemeClr val="lt1"/>
                </a:solidFill>
              </a:defRPr>
            </a:lvl1pPr>
            <a:lvl2pPr lvl="1">
              <a:spcBef>
                <a:spcPts val="0"/>
              </a:spcBef>
              <a:spcAft>
                <a:spcPts val="0"/>
              </a:spcAft>
              <a:buClr>
                <a:schemeClr val="lt1"/>
              </a:buClr>
              <a:buSzPts val="2800"/>
              <a:buNone/>
              <a:defRPr>
                <a:solidFill>
                  <a:schemeClr val="lt1"/>
                </a:solidFill>
              </a:defRPr>
            </a:lvl2pPr>
            <a:lvl3pPr lvl="2">
              <a:spcBef>
                <a:spcPts val="0"/>
              </a:spcBef>
              <a:spcAft>
                <a:spcPts val="0"/>
              </a:spcAft>
              <a:buClr>
                <a:schemeClr val="lt1"/>
              </a:buClr>
              <a:buSzPts val="2800"/>
              <a:buNone/>
              <a:defRPr>
                <a:solidFill>
                  <a:schemeClr val="lt1"/>
                </a:solidFill>
              </a:defRPr>
            </a:lvl3pPr>
            <a:lvl4pPr lvl="3">
              <a:spcBef>
                <a:spcPts val="0"/>
              </a:spcBef>
              <a:spcAft>
                <a:spcPts val="0"/>
              </a:spcAft>
              <a:buClr>
                <a:schemeClr val="lt1"/>
              </a:buClr>
              <a:buSzPts val="2800"/>
              <a:buNone/>
              <a:defRPr>
                <a:solidFill>
                  <a:schemeClr val="lt1"/>
                </a:solidFill>
              </a:defRPr>
            </a:lvl4pPr>
            <a:lvl5pPr lvl="4">
              <a:spcBef>
                <a:spcPts val="0"/>
              </a:spcBef>
              <a:spcAft>
                <a:spcPts val="0"/>
              </a:spcAft>
              <a:buClr>
                <a:schemeClr val="lt1"/>
              </a:buClr>
              <a:buSzPts val="2800"/>
              <a:buNone/>
              <a:defRPr>
                <a:solidFill>
                  <a:schemeClr val="lt1"/>
                </a:solidFill>
              </a:defRPr>
            </a:lvl5pPr>
            <a:lvl6pPr lvl="5">
              <a:spcBef>
                <a:spcPts val="0"/>
              </a:spcBef>
              <a:spcAft>
                <a:spcPts val="0"/>
              </a:spcAft>
              <a:buClr>
                <a:schemeClr val="lt1"/>
              </a:buClr>
              <a:buSzPts val="2800"/>
              <a:buNone/>
              <a:defRPr>
                <a:solidFill>
                  <a:schemeClr val="lt1"/>
                </a:solidFill>
              </a:defRPr>
            </a:lvl6pPr>
            <a:lvl7pPr lvl="6">
              <a:spcBef>
                <a:spcPts val="0"/>
              </a:spcBef>
              <a:spcAft>
                <a:spcPts val="0"/>
              </a:spcAft>
              <a:buClr>
                <a:schemeClr val="lt1"/>
              </a:buClr>
              <a:buSzPts val="2800"/>
              <a:buNone/>
              <a:defRPr>
                <a:solidFill>
                  <a:schemeClr val="lt1"/>
                </a:solidFill>
              </a:defRPr>
            </a:lvl7pPr>
            <a:lvl8pPr lvl="7">
              <a:spcBef>
                <a:spcPts val="0"/>
              </a:spcBef>
              <a:spcAft>
                <a:spcPts val="0"/>
              </a:spcAft>
              <a:buClr>
                <a:schemeClr val="lt1"/>
              </a:buClr>
              <a:buSzPts val="2800"/>
              <a:buNone/>
              <a:defRPr>
                <a:solidFill>
                  <a:schemeClr val="lt1"/>
                </a:solidFill>
              </a:defRPr>
            </a:lvl8pPr>
            <a:lvl9pPr lvl="8">
              <a:spcBef>
                <a:spcPts val="0"/>
              </a:spcBef>
              <a:spcAft>
                <a:spcPts val="0"/>
              </a:spcAft>
              <a:buClr>
                <a:schemeClr val="lt1"/>
              </a:buClr>
              <a:buSzPts val="2800"/>
              <a:buNone/>
              <a:defRPr>
                <a:solidFill>
                  <a:schemeClr val="lt1"/>
                </a:solidFill>
              </a:defRPr>
            </a:lvl9pPr>
          </a:lstStyle>
          <a:p>
            <a:endParaRPr/>
          </a:p>
        </p:txBody>
      </p:sp>
      <p:sp>
        <p:nvSpPr>
          <p:cNvPr id="39" name="Google Shape;39;p7"/>
          <p:cNvSpPr txBox="1">
            <a:spLocks noGrp="1"/>
          </p:cNvSpPr>
          <p:nvPr>
            <p:ph type="body" idx="1"/>
          </p:nvPr>
        </p:nvSpPr>
        <p:spPr>
          <a:xfrm>
            <a:off x="311700" y="2390650"/>
            <a:ext cx="3127500" cy="2298000"/>
          </a:xfrm>
          <a:prstGeom prst="rect">
            <a:avLst/>
          </a:prstGeom>
        </p:spPr>
        <p:txBody>
          <a:bodyPr spcFirstLastPara="1" wrap="square" lIns="91425" tIns="91425" rIns="91425" bIns="91425" anchor="t" anchorCtr="0">
            <a:normAutofit/>
          </a:bodyPr>
          <a:lstStyle>
            <a:lvl1pPr marL="457200" lvl="0" indent="-311150">
              <a:spcBef>
                <a:spcPts val="0"/>
              </a:spcBef>
              <a:spcAft>
                <a:spcPts val="0"/>
              </a:spcAft>
              <a:buClr>
                <a:schemeClr val="accent2"/>
              </a:buClr>
              <a:buSzPts val="1300"/>
              <a:buChar char="●"/>
              <a:defRPr>
                <a:solidFill>
                  <a:schemeClr val="accent2"/>
                </a:solidFill>
              </a:defRPr>
            </a:lvl1pPr>
            <a:lvl2pPr marL="914400" lvl="1" indent="-298450">
              <a:spcBef>
                <a:spcPts val="0"/>
              </a:spcBef>
              <a:spcAft>
                <a:spcPts val="0"/>
              </a:spcAft>
              <a:buClr>
                <a:schemeClr val="accent2"/>
              </a:buClr>
              <a:buSzPts val="1100"/>
              <a:buChar char="○"/>
              <a:defRPr>
                <a:solidFill>
                  <a:schemeClr val="accent2"/>
                </a:solidFill>
              </a:defRPr>
            </a:lvl2pPr>
            <a:lvl3pPr marL="1371600" lvl="2" indent="-298450">
              <a:spcBef>
                <a:spcPts val="0"/>
              </a:spcBef>
              <a:spcAft>
                <a:spcPts val="0"/>
              </a:spcAft>
              <a:buClr>
                <a:schemeClr val="accent2"/>
              </a:buClr>
              <a:buSzPts val="1100"/>
              <a:buChar char="■"/>
              <a:defRPr>
                <a:solidFill>
                  <a:schemeClr val="accent2"/>
                </a:solidFill>
              </a:defRPr>
            </a:lvl3pPr>
            <a:lvl4pPr marL="1828800" lvl="3" indent="-298450">
              <a:spcBef>
                <a:spcPts val="0"/>
              </a:spcBef>
              <a:spcAft>
                <a:spcPts val="0"/>
              </a:spcAft>
              <a:buClr>
                <a:schemeClr val="accent2"/>
              </a:buClr>
              <a:buSzPts val="1100"/>
              <a:buChar char="●"/>
              <a:defRPr>
                <a:solidFill>
                  <a:schemeClr val="accent2"/>
                </a:solidFill>
              </a:defRPr>
            </a:lvl4pPr>
            <a:lvl5pPr marL="2286000" lvl="4" indent="-298450">
              <a:spcBef>
                <a:spcPts val="0"/>
              </a:spcBef>
              <a:spcAft>
                <a:spcPts val="0"/>
              </a:spcAft>
              <a:buClr>
                <a:schemeClr val="accent2"/>
              </a:buClr>
              <a:buSzPts val="1100"/>
              <a:buChar char="○"/>
              <a:defRPr>
                <a:solidFill>
                  <a:schemeClr val="accent2"/>
                </a:solidFill>
              </a:defRPr>
            </a:lvl5pPr>
            <a:lvl6pPr marL="2743200" lvl="5" indent="-298450">
              <a:spcBef>
                <a:spcPts val="0"/>
              </a:spcBef>
              <a:spcAft>
                <a:spcPts val="0"/>
              </a:spcAft>
              <a:buClr>
                <a:schemeClr val="accent2"/>
              </a:buClr>
              <a:buSzPts val="1100"/>
              <a:buChar char="■"/>
              <a:defRPr>
                <a:solidFill>
                  <a:schemeClr val="accent2"/>
                </a:solidFill>
              </a:defRPr>
            </a:lvl6pPr>
            <a:lvl7pPr marL="3200400" lvl="6" indent="-298450">
              <a:spcBef>
                <a:spcPts val="0"/>
              </a:spcBef>
              <a:spcAft>
                <a:spcPts val="0"/>
              </a:spcAft>
              <a:buClr>
                <a:schemeClr val="accent2"/>
              </a:buClr>
              <a:buSzPts val="1100"/>
              <a:buChar char="●"/>
              <a:defRPr>
                <a:solidFill>
                  <a:schemeClr val="accent2"/>
                </a:solidFill>
              </a:defRPr>
            </a:lvl7pPr>
            <a:lvl8pPr marL="3657600" lvl="7" indent="-298450">
              <a:spcBef>
                <a:spcPts val="0"/>
              </a:spcBef>
              <a:spcAft>
                <a:spcPts val="0"/>
              </a:spcAft>
              <a:buClr>
                <a:schemeClr val="accent2"/>
              </a:buClr>
              <a:buSzPts val="1100"/>
              <a:buChar char="○"/>
              <a:defRPr>
                <a:solidFill>
                  <a:schemeClr val="accent2"/>
                </a:solidFill>
              </a:defRPr>
            </a:lvl8pPr>
            <a:lvl9pPr marL="4114800" lvl="8" indent="-298450">
              <a:spcBef>
                <a:spcPts val="0"/>
              </a:spcBef>
              <a:spcAft>
                <a:spcPts val="0"/>
              </a:spcAft>
              <a:buClr>
                <a:schemeClr val="accent2"/>
              </a:buClr>
              <a:buSzPts val="1100"/>
              <a:buChar char="■"/>
              <a:defRPr>
                <a:solidFill>
                  <a:schemeClr val="accent2"/>
                </a:solidFill>
              </a:defRPr>
            </a:lvl9pPr>
          </a:lstStyle>
          <a:p>
            <a:endParaRPr/>
          </a:p>
        </p:txBody>
      </p:sp>
      <p:sp>
        <p:nvSpPr>
          <p:cNvPr id="40" name="Google Shape;40;p7"/>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Main point">
  <p:cSld name="MAIN_POINT">
    <p:bg>
      <p:bgPr>
        <a:solidFill>
          <a:schemeClr val="accent3"/>
        </a:solidFill>
        <a:effectLst/>
      </p:bgPr>
    </p:bg>
    <p:spTree>
      <p:nvGrpSpPr>
        <p:cNvPr id="1" name="Shape 41"/>
        <p:cNvGrpSpPr/>
        <p:nvPr/>
      </p:nvGrpSpPr>
      <p:grpSpPr>
        <a:xfrm>
          <a:off x="0" y="0"/>
          <a:ext cx="0" cy="0"/>
          <a:chOff x="0" y="0"/>
          <a:chExt cx="0" cy="0"/>
        </a:xfrm>
      </p:grpSpPr>
      <p:sp>
        <p:nvSpPr>
          <p:cNvPr id="42" name="Google Shape;42;p8"/>
          <p:cNvSpPr txBox="1">
            <a:spLocks noGrp="1"/>
          </p:cNvSpPr>
          <p:nvPr>
            <p:ph type="title"/>
          </p:nvPr>
        </p:nvSpPr>
        <p:spPr>
          <a:xfrm>
            <a:off x="311675" y="798600"/>
            <a:ext cx="6247800" cy="3546300"/>
          </a:xfrm>
          <a:prstGeom prst="rect">
            <a:avLst/>
          </a:prstGeom>
        </p:spPr>
        <p:txBody>
          <a:bodyPr spcFirstLastPara="1" wrap="square" lIns="91425" tIns="91425" rIns="91425" bIns="91425" anchor="ctr" anchorCtr="0">
            <a:normAutofit/>
          </a:bodyPr>
          <a:lstStyle>
            <a:lvl1pPr lvl="0">
              <a:spcBef>
                <a:spcPts val="0"/>
              </a:spcBef>
              <a:spcAft>
                <a:spcPts val="0"/>
              </a:spcAft>
              <a:buSzPts val="3600"/>
              <a:buNone/>
              <a:defRPr sz="3600"/>
            </a:lvl1pPr>
            <a:lvl2pPr lvl="1">
              <a:spcBef>
                <a:spcPts val="0"/>
              </a:spcBef>
              <a:spcAft>
                <a:spcPts val="0"/>
              </a:spcAft>
              <a:buSzPts val="3600"/>
              <a:buNone/>
              <a:defRPr sz="3600"/>
            </a:lvl2pPr>
            <a:lvl3pPr lvl="2">
              <a:spcBef>
                <a:spcPts val="0"/>
              </a:spcBef>
              <a:spcAft>
                <a:spcPts val="0"/>
              </a:spcAft>
              <a:buSzPts val="3600"/>
              <a:buNone/>
              <a:defRPr sz="3600"/>
            </a:lvl3pPr>
            <a:lvl4pPr lvl="3">
              <a:spcBef>
                <a:spcPts val="0"/>
              </a:spcBef>
              <a:spcAft>
                <a:spcPts val="0"/>
              </a:spcAft>
              <a:buSzPts val="3600"/>
              <a:buNone/>
              <a:defRPr sz="3600"/>
            </a:lvl4pPr>
            <a:lvl5pPr lvl="4">
              <a:spcBef>
                <a:spcPts val="0"/>
              </a:spcBef>
              <a:spcAft>
                <a:spcPts val="0"/>
              </a:spcAft>
              <a:buSzPts val="3600"/>
              <a:buNone/>
              <a:defRPr sz="3600"/>
            </a:lvl5pPr>
            <a:lvl6pPr lvl="5">
              <a:spcBef>
                <a:spcPts val="0"/>
              </a:spcBef>
              <a:spcAft>
                <a:spcPts val="0"/>
              </a:spcAft>
              <a:buSzPts val="3600"/>
              <a:buNone/>
              <a:defRPr sz="3600"/>
            </a:lvl6pPr>
            <a:lvl7pPr lvl="6">
              <a:spcBef>
                <a:spcPts val="0"/>
              </a:spcBef>
              <a:spcAft>
                <a:spcPts val="0"/>
              </a:spcAft>
              <a:buSzPts val="3600"/>
              <a:buNone/>
              <a:defRPr sz="3600"/>
            </a:lvl7pPr>
            <a:lvl8pPr lvl="7">
              <a:spcBef>
                <a:spcPts val="0"/>
              </a:spcBef>
              <a:spcAft>
                <a:spcPts val="0"/>
              </a:spcAft>
              <a:buSzPts val="3600"/>
              <a:buNone/>
              <a:defRPr sz="3600"/>
            </a:lvl8pPr>
            <a:lvl9pPr lvl="8">
              <a:spcBef>
                <a:spcPts val="0"/>
              </a:spcBef>
              <a:spcAft>
                <a:spcPts val="0"/>
              </a:spcAft>
              <a:buSzPts val="3600"/>
              <a:buNone/>
              <a:defRPr sz="3600"/>
            </a:lvl9pPr>
          </a:lstStyle>
          <a:p>
            <a:endParaRPr/>
          </a:p>
        </p:txBody>
      </p:sp>
      <p:sp>
        <p:nvSpPr>
          <p:cNvPr id="43" name="Google Shape;43;p8"/>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solidFill>
                  <a:schemeClr val="accent1"/>
                </a:solidFill>
              </a:defRPr>
            </a:lvl1pPr>
            <a:lvl2pPr lvl="1">
              <a:buNone/>
              <a:defRPr>
                <a:solidFill>
                  <a:schemeClr val="accent1"/>
                </a:solidFill>
              </a:defRPr>
            </a:lvl2pPr>
            <a:lvl3pPr lvl="2">
              <a:buNone/>
              <a:defRPr>
                <a:solidFill>
                  <a:schemeClr val="accent1"/>
                </a:solidFill>
              </a:defRPr>
            </a:lvl3pPr>
            <a:lvl4pPr lvl="3">
              <a:buNone/>
              <a:defRPr>
                <a:solidFill>
                  <a:schemeClr val="accent1"/>
                </a:solidFill>
              </a:defRPr>
            </a:lvl4pPr>
            <a:lvl5pPr lvl="4">
              <a:buNone/>
              <a:defRPr>
                <a:solidFill>
                  <a:schemeClr val="accent1"/>
                </a:solidFill>
              </a:defRPr>
            </a:lvl5pPr>
            <a:lvl6pPr lvl="5">
              <a:buNone/>
              <a:defRPr>
                <a:solidFill>
                  <a:schemeClr val="accent1"/>
                </a:solidFill>
              </a:defRPr>
            </a:lvl6pPr>
            <a:lvl7pPr lvl="6">
              <a:buNone/>
              <a:defRPr>
                <a:solidFill>
                  <a:schemeClr val="accent1"/>
                </a:solidFill>
              </a:defRPr>
            </a:lvl7pPr>
            <a:lvl8pPr lvl="7">
              <a:buNone/>
              <a:defRPr>
                <a:solidFill>
                  <a:schemeClr val="accent1"/>
                </a:solidFill>
              </a:defRPr>
            </a:lvl8pPr>
            <a:lvl9pPr lvl="8">
              <a:buNone/>
              <a:defRPr>
                <a:solidFill>
                  <a:schemeClr val="accent1"/>
                </a:solidFill>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Section title and description">
  <p:cSld name="SECTION_TITLE_AND_DESCRIPTION">
    <p:spTree>
      <p:nvGrpSpPr>
        <p:cNvPr id="1" name="Shape 44"/>
        <p:cNvGrpSpPr/>
        <p:nvPr/>
      </p:nvGrpSpPr>
      <p:grpSpPr>
        <a:xfrm>
          <a:off x="0" y="0"/>
          <a:ext cx="0" cy="0"/>
          <a:chOff x="0" y="0"/>
          <a:chExt cx="0" cy="0"/>
        </a:xfrm>
      </p:grpSpPr>
      <p:sp>
        <p:nvSpPr>
          <p:cNvPr id="45" name="Google Shape;45;p9"/>
          <p:cNvSpPr/>
          <p:nvPr/>
        </p:nvSpPr>
        <p:spPr>
          <a:xfrm>
            <a:off x="0" y="0"/>
            <a:ext cx="4572000" cy="5143500"/>
          </a:xfrm>
          <a:prstGeom prst="rect">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 name="Google Shape;46;p9"/>
          <p:cNvSpPr txBox="1">
            <a:spLocks noGrp="1"/>
          </p:cNvSpPr>
          <p:nvPr>
            <p:ph type="title"/>
          </p:nvPr>
        </p:nvSpPr>
        <p:spPr>
          <a:xfrm>
            <a:off x="311300" y="500925"/>
            <a:ext cx="3704400" cy="2049600"/>
          </a:xfrm>
          <a:prstGeom prst="rect">
            <a:avLst/>
          </a:prstGeom>
        </p:spPr>
        <p:txBody>
          <a:bodyPr spcFirstLastPara="1" wrap="square" lIns="91425" tIns="91425" rIns="91425" bIns="91425" anchor="t" anchorCtr="0">
            <a:normAutofit/>
          </a:bodyPr>
          <a:lstStyle>
            <a:lvl1pPr lvl="0">
              <a:spcBef>
                <a:spcPts val="0"/>
              </a:spcBef>
              <a:spcAft>
                <a:spcPts val="0"/>
              </a:spcAft>
              <a:buClr>
                <a:schemeClr val="lt1"/>
              </a:buClr>
              <a:buSzPts val="2800"/>
              <a:buNone/>
              <a:defRPr>
                <a:solidFill>
                  <a:schemeClr val="lt1"/>
                </a:solidFill>
              </a:defRPr>
            </a:lvl1pPr>
            <a:lvl2pPr lvl="1">
              <a:spcBef>
                <a:spcPts val="0"/>
              </a:spcBef>
              <a:spcAft>
                <a:spcPts val="0"/>
              </a:spcAft>
              <a:buClr>
                <a:schemeClr val="lt1"/>
              </a:buClr>
              <a:buSzPts val="2800"/>
              <a:buNone/>
              <a:defRPr>
                <a:solidFill>
                  <a:schemeClr val="lt1"/>
                </a:solidFill>
              </a:defRPr>
            </a:lvl2pPr>
            <a:lvl3pPr lvl="2">
              <a:spcBef>
                <a:spcPts val="0"/>
              </a:spcBef>
              <a:spcAft>
                <a:spcPts val="0"/>
              </a:spcAft>
              <a:buClr>
                <a:schemeClr val="lt1"/>
              </a:buClr>
              <a:buSzPts val="2800"/>
              <a:buNone/>
              <a:defRPr>
                <a:solidFill>
                  <a:schemeClr val="lt1"/>
                </a:solidFill>
              </a:defRPr>
            </a:lvl3pPr>
            <a:lvl4pPr lvl="3">
              <a:spcBef>
                <a:spcPts val="0"/>
              </a:spcBef>
              <a:spcAft>
                <a:spcPts val="0"/>
              </a:spcAft>
              <a:buClr>
                <a:schemeClr val="lt1"/>
              </a:buClr>
              <a:buSzPts val="2800"/>
              <a:buNone/>
              <a:defRPr>
                <a:solidFill>
                  <a:schemeClr val="lt1"/>
                </a:solidFill>
              </a:defRPr>
            </a:lvl4pPr>
            <a:lvl5pPr lvl="4">
              <a:spcBef>
                <a:spcPts val="0"/>
              </a:spcBef>
              <a:spcAft>
                <a:spcPts val="0"/>
              </a:spcAft>
              <a:buClr>
                <a:schemeClr val="lt1"/>
              </a:buClr>
              <a:buSzPts val="2800"/>
              <a:buNone/>
              <a:defRPr>
                <a:solidFill>
                  <a:schemeClr val="lt1"/>
                </a:solidFill>
              </a:defRPr>
            </a:lvl5pPr>
            <a:lvl6pPr lvl="5">
              <a:spcBef>
                <a:spcPts val="0"/>
              </a:spcBef>
              <a:spcAft>
                <a:spcPts val="0"/>
              </a:spcAft>
              <a:buClr>
                <a:schemeClr val="lt1"/>
              </a:buClr>
              <a:buSzPts val="2800"/>
              <a:buNone/>
              <a:defRPr>
                <a:solidFill>
                  <a:schemeClr val="lt1"/>
                </a:solidFill>
              </a:defRPr>
            </a:lvl6pPr>
            <a:lvl7pPr lvl="6">
              <a:spcBef>
                <a:spcPts val="0"/>
              </a:spcBef>
              <a:spcAft>
                <a:spcPts val="0"/>
              </a:spcAft>
              <a:buClr>
                <a:schemeClr val="lt1"/>
              </a:buClr>
              <a:buSzPts val="2800"/>
              <a:buNone/>
              <a:defRPr>
                <a:solidFill>
                  <a:schemeClr val="lt1"/>
                </a:solidFill>
              </a:defRPr>
            </a:lvl7pPr>
            <a:lvl8pPr lvl="7">
              <a:spcBef>
                <a:spcPts val="0"/>
              </a:spcBef>
              <a:spcAft>
                <a:spcPts val="0"/>
              </a:spcAft>
              <a:buClr>
                <a:schemeClr val="lt1"/>
              </a:buClr>
              <a:buSzPts val="2800"/>
              <a:buNone/>
              <a:defRPr>
                <a:solidFill>
                  <a:schemeClr val="lt1"/>
                </a:solidFill>
              </a:defRPr>
            </a:lvl8pPr>
            <a:lvl9pPr lvl="8">
              <a:spcBef>
                <a:spcPts val="0"/>
              </a:spcBef>
              <a:spcAft>
                <a:spcPts val="0"/>
              </a:spcAft>
              <a:buClr>
                <a:schemeClr val="lt1"/>
              </a:buClr>
              <a:buSzPts val="2800"/>
              <a:buNone/>
              <a:defRPr>
                <a:solidFill>
                  <a:schemeClr val="lt1"/>
                </a:solidFill>
              </a:defRPr>
            </a:lvl9pPr>
          </a:lstStyle>
          <a:p>
            <a:endParaRPr/>
          </a:p>
        </p:txBody>
      </p:sp>
      <p:sp>
        <p:nvSpPr>
          <p:cNvPr id="47" name="Google Shape;47;p9"/>
          <p:cNvSpPr txBox="1">
            <a:spLocks noGrp="1"/>
          </p:cNvSpPr>
          <p:nvPr>
            <p:ph type="subTitle" idx="1"/>
          </p:nvPr>
        </p:nvSpPr>
        <p:spPr>
          <a:xfrm>
            <a:off x="304800" y="2626725"/>
            <a:ext cx="3704400" cy="926700"/>
          </a:xfrm>
          <a:prstGeom prst="rect">
            <a:avLst/>
          </a:prstGeom>
        </p:spPr>
        <p:txBody>
          <a:bodyPr spcFirstLastPara="1" wrap="square" lIns="91425" tIns="91425" rIns="91425" bIns="91425" anchor="t" anchorCtr="0">
            <a:normAutofit/>
          </a:bodyPr>
          <a:lstStyle>
            <a:lvl1pPr lvl="0">
              <a:lnSpc>
                <a:spcPct val="100000"/>
              </a:lnSpc>
              <a:spcBef>
                <a:spcPts val="0"/>
              </a:spcBef>
              <a:spcAft>
                <a:spcPts val="0"/>
              </a:spcAft>
              <a:buClr>
                <a:schemeClr val="accent2"/>
              </a:buClr>
              <a:buSzPts val="1600"/>
              <a:buNone/>
              <a:defRPr sz="1600">
                <a:solidFill>
                  <a:schemeClr val="accent2"/>
                </a:solidFill>
              </a:defRPr>
            </a:lvl1pPr>
            <a:lvl2pPr lvl="1">
              <a:lnSpc>
                <a:spcPct val="100000"/>
              </a:lnSpc>
              <a:spcBef>
                <a:spcPts val="0"/>
              </a:spcBef>
              <a:spcAft>
                <a:spcPts val="0"/>
              </a:spcAft>
              <a:buClr>
                <a:schemeClr val="accent2"/>
              </a:buClr>
              <a:buSzPts val="1600"/>
              <a:buNone/>
              <a:defRPr sz="1600">
                <a:solidFill>
                  <a:schemeClr val="accent2"/>
                </a:solidFill>
              </a:defRPr>
            </a:lvl2pPr>
            <a:lvl3pPr lvl="2">
              <a:lnSpc>
                <a:spcPct val="100000"/>
              </a:lnSpc>
              <a:spcBef>
                <a:spcPts val="0"/>
              </a:spcBef>
              <a:spcAft>
                <a:spcPts val="0"/>
              </a:spcAft>
              <a:buClr>
                <a:schemeClr val="accent2"/>
              </a:buClr>
              <a:buSzPts val="1600"/>
              <a:buNone/>
              <a:defRPr sz="1600">
                <a:solidFill>
                  <a:schemeClr val="accent2"/>
                </a:solidFill>
              </a:defRPr>
            </a:lvl3pPr>
            <a:lvl4pPr lvl="3">
              <a:lnSpc>
                <a:spcPct val="100000"/>
              </a:lnSpc>
              <a:spcBef>
                <a:spcPts val="0"/>
              </a:spcBef>
              <a:spcAft>
                <a:spcPts val="0"/>
              </a:spcAft>
              <a:buClr>
                <a:schemeClr val="accent2"/>
              </a:buClr>
              <a:buSzPts val="1600"/>
              <a:buNone/>
              <a:defRPr sz="1600">
                <a:solidFill>
                  <a:schemeClr val="accent2"/>
                </a:solidFill>
              </a:defRPr>
            </a:lvl4pPr>
            <a:lvl5pPr lvl="4">
              <a:lnSpc>
                <a:spcPct val="100000"/>
              </a:lnSpc>
              <a:spcBef>
                <a:spcPts val="0"/>
              </a:spcBef>
              <a:spcAft>
                <a:spcPts val="0"/>
              </a:spcAft>
              <a:buClr>
                <a:schemeClr val="accent2"/>
              </a:buClr>
              <a:buSzPts val="1600"/>
              <a:buNone/>
              <a:defRPr sz="1600">
                <a:solidFill>
                  <a:schemeClr val="accent2"/>
                </a:solidFill>
              </a:defRPr>
            </a:lvl5pPr>
            <a:lvl6pPr lvl="5">
              <a:lnSpc>
                <a:spcPct val="100000"/>
              </a:lnSpc>
              <a:spcBef>
                <a:spcPts val="0"/>
              </a:spcBef>
              <a:spcAft>
                <a:spcPts val="0"/>
              </a:spcAft>
              <a:buClr>
                <a:schemeClr val="accent2"/>
              </a:buClr>
              <a:buSzPts val="1600"/>
              <a:buNone/>
              <a:defRPr sz="1600">
                <a:solidFill>
                  <a:schemeClr val="accent2"/>
                </a:solidFill>
              </a:defRPr>
            </a:lvl6pPr>
            <a:lvl7pPr lvl="6">
              <a:lnSpc>
                <a:spcPct val="100000"/>
              </a:lnSpc>
              <a:spcBef>
                <a:spcPts val="0"/>
              </a:spcBef>
              <a:spcAft>
                <a:spcPts val="0"/>
              </a:spcAft>
              <a:buClr>
                <a:schemeClr val="accent2"/>
              </a:buClr>
              <a:buSzPts val="1600"/>
              <a:buNone/>
              <a:defRPr sz="1600">
                <a:solidFill>
                  <a:schemeClr val="accent2"/>
                </a:solidFill>
              </a:defRPr>
            </a:lvl7pPr>
            <a:lvl8pPr lvl="7">
              <a:lnSpc>
                <a:spcPct val="100000"/>
              </a:lnSpc>
              <a:spcBef>
                <a:spcPts val="0"/>
              </a:spcBef>
              <a:spcAft>
                <a:spcPts val="0"/>
              </a:spcAft>
              <a:buClr>
                <a:schemeClr val="accent2"/>
              </a:buClr>
              <a:buSzPts val="1600"/>
              <a:buNone/>
              <a:defRPr sz="1600">
                <a:solidFill>
                  <a:schemeClr val="accent2"/>
                </a:solidFill>
              </a:defRPr>
            </a:lvl8pPr>
            <a:lvl9pPr lvl="8">
              <a:lnSpc>
                <a:spcPct val="100000"/>
              </a:lnSpc>
              <a:spcBef>
                <a:spcPts val="0"/>
              </a:spcBef>
              <a:spcAft>
                <a:spcPts val="0"/>
              </a:spcAft>
              <a:buClr>
                <a:schemeClr val="accent2"/>
              </a:buClr>
              <a:buSzPts val="1600"/>
              <a:buNone/>
              <a:defRPr sz="1600">
                <a:solidFill>
                  <a:schemeClr val="accent2"/>
                </a:solidFill>
              </a:defRPr>
            </a:lvl9pPr>
          </a:lstStyle>
          <a:p>
            <a:endParaRPr/>
          </a:p>
        </p:txBody>
      </p:sp>
      <p:sp>
        <p:nvSpPr>
          <p:cNvPr id="48" name="Google Shape;48;p9"/>
          <p:cNvSpPr txBox="1">
            <a:spLocks noGrp="1"/>
          </p:cNvSpPr>
          <p:nvPr>
            <p:ph type="body" idx="2"/>
          </p:nvPr>
        </p:nvSpPr>
        <p:spPr>
          <a:xfrm>
            <a:off x="4879025" y="500925"/>
            <a:ext cx="3954000" cy="4111500"/>
          </a:xfrm>
          <a:prstGeom prst="rect">
            <a:avLst/>
          </a:prstGeom>
        </p:spPr>
        <p:txBody>
          <a:bodyPr spcFirstLastPara="1" wrap="square" lIns="91425" tIns="91425" rIns="91425" bIns="91425" anchor="t" anchorCtr="0">
            <a:normAutofit/>
          </a:bodyPr>
          <a:lstStyle>
            <a:lvl1pPr marL="457200" lvl="0" indent="-311150">
              <a:spcBef>
                <a:spcPts val="0"/>
              </a:spcBef>
              <a:spcAft>
                <a:spcPts val="0"/>
              </a:spcAft>
              <a:buSzPts val="1300"/>
              <a:buChar char="●"/>
              <a:defRPr/>
            </a:lvl1pPr>
            <a:lvl2pPr marL="914400" lvl="1" indent="-298450">
              <a:spcBef>
                <a:spcPts val="0"/>
              </a:spcBef>
              <a:spcAft>
                <a:spcPts val="0"/>
              </a:spcAft>
              <a:buSzPts val="1100"/>
              <a:buChar char="○"/>
              <a:defRPr/>
            </a:lvl2pPr>
            <a:lvl3pPr marL="1371600" lvl="2" indent="-298450">
              <a:spcBef>
                <a:spcPts val="0"/>
              </a:spcBef>
              <a:spcAft>
                <a:spcPts val="0"/>
              </a:spcAft>
              <a:buSzPts val="1100"/>
              <a:buChar char="■"/>
              <a:defRPr/>
            </a:lvl3pPr>
            <a:lvl4pPr marL="1828800" lvl="3" indent="-298450">
              <a:spcBef>
                <a:spcPts val="0"/>
              </a:spcBef>
              <a:spcAft>
                <a:spcPts val="0"/>
              </a:spcAft>
              <a:buSzPts val="1100"/>
              <a:buChar char="●"/>
              <a:defRPr/>
            </a:lvl4pPr>
            <a:lvl5pPr marL="2286000" lvl="4" indent="-298450">
              <a:spcBef>
                <a:spcPts val="0"/>
              </a:spcBef>
              <a:spcAft>
                <a:spcPts val="0"/>
              </a:spcAft>
              <a:buSzPts val="1100"/>
              <a:buChar char="○"/>
              <a:defRPr/>
            </a:lvl5pPr>
            <a:lvl6pPr marL="2743200" lvl="5" indent="-298450">
              <a:spcBef>
                <a:spcPts val="0"/>
              </a:spcBef>
              <a:spcAft>
                <a:spcPts val="0"/>
              </a:spcAft>
              <a:buSzPts val="1100"/>
              <a:buChar char="■"/>
              <a:defRPr/>
            </a:lvl6pPr>
            <a:lvl7pPr marL="3200400" lvl="6" indent="-298450">
              <a:spcBef>
                <a:spcPts val="0"/>
              </a:spcBef>
              <a:spcAft>
                <a:spcPts val="0"/>
              </a:spcAft>
              <a:buSzPts val="1100"/>
              <a:buChar char="●"/>
              <a:defRPr/>
            </a:lvl7pPr>
            <a:lvl8pPr marL="3657600" lvl="7" indent="-298450">
              <a:spcBef>
                <a:spcPts val="0"/>
              </a:spcBef>
              <a:spcAft>
                <a:spcPts val="0"/>
              </a:spcAft>
              <a:buSzPts val="1100"/>
              <a:buChar char="○"/>
              <a:defRPr/>
            </a:lvl8pPr>
            <a:lvl9pPr marL="4114800" lvl="8" indent="-298450">
              <a:spcBef>
                <a:spcPts val="0"/>
              </a:spcBef>
              <a:spcAft>
                <a:spcPts val="0"/>
              </a:spcAft>
              <a:buSzPts val="1100"/>
              <a:buChar char="■"/>
              <a:defRPr/>
            </a:lvl9pPr>
          </a:lstStyle>
          <a:p>
            <a:endParaRPr/>
          </a:p>
        </p:txBody>
      </p:sp>
      <p:sp>
        <p:nvSpPr>
          <p:cNvPr id="49" name="Google Shape;49;p9"/>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Caption">
  <p:cSld name="CAPTION_ONLY">
    <p:spTree>
      <p:nvGrpSpPr>
        <p:cNvPr id="1" name="Shape 50"/>
        <p:cNvGrpSpPr/>
        <p:nvPr/>
      </p:nvGrpSpPr>
      <p:grpSpPr>
        <a:xfrm>
          <a:off x="0" y="0"/>
          <a:ext cx="0" cy="0"/>
          <a:chOff x="0" y="0"/>
          <a:chExt cx="0" cy="0"/>
        </a:xfrm>
      </p:grpSpPr>
      <p:sp>
        <p:nvSpPr>
          <p:cNvPr id="51" name="Google Shape;51;p10"/>
          <p:cNvSpPr/>
          <p:nvPr/>
        </p:nvSpPr>
        <p:spPr>
          <a:xfrm>
            <a:off x="0" y="4369000"/>
            <a:ext cx="9144000" cy="774300"/>
          </a:xfrm>
          <a:prstGeom prst="rect">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52;p10"/>
          <p:cNvSpPr txBox="1">
            <a:spLocks noGrp="1"/>
          </p:cNvSpPr>
          <p:nvPr>
            <p:ph type="body" idx="1"/>
          </p:nvPr>
        </p:nvSpPr>
        <p:spPr>
          <a:xfrm>
            <a:off x="311700" y="4521400"/>
            <a:ext cx="7979400" cy="460500"/>
          </a:xfrm>
          <a:prstGeom prst="rect">
            <a:avLst/>
          </a:prstGeom>
        </p:spPr>
        <p:txBody>
          <a:bodyPr spcFirstLastPara="1" wrap="square" lIns="91425" tIns="91425" rIns="91425" bIns="91425" anchor="ctr" anchorCtr="0">
            <a:normAutofit/>
          </a:bodyPr>
          <a:lstStyle>
            <a:lvl1pPr marL="457200" lvl="0" indent="-228600">
              <a:lnSpc>
                <a:spcPct val="100000"/>
              </a:lnSpc>
              <a:spcBef>
                <a:spcPts val="0"/>
              </a:spcBef>
              <a:spcAft>
                <a:spcPts val="0"/>
              </a:spcAft>
              <a:buClr>
                <a:schemeClr val="lt1"/>
              </a:buClr>
              <a:buSzPts val="1300"/>
              <a:buFont typeface="Merriweather"/>
              <a:buNone/>
              <a:defRPr>
                <a:solidFill>
                  <a:schemeClr val="lt1"/>
                </a:solidFill>
                <a:latin typeface="Merriweather"/>
                <a:ea typeface="Merriweather"/>
                <a:cs typeface="Merriweather"/>
                <a:sym typeface="Merriweather"/>
              </a:defRPr>
            </a:lvl1pPr>
          </a:lstStyle>
          <a:p>
            <a:endParaRPr/>
          </a:p>
        </p:txBody>
      </p:sp>
      <p:sp>
        <p:nvSpPr>
          <p:cNvPr id="53" name="Google Shape;53;p10"/>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solidFill>
                  <a:schemeClr val="lt1"/>
                </a:solidFill>
              </a:defRPr>
            </a:lvl1pPr>
            <a:lvl2pPr lvl="1">
              <a:buNone/>
              <a:defRPr>
                <a:solidFill>
                  <a:schemeClr val="lt1"/>
                </a:solidFill>
              </a:defRPr>
            </a:lvl2pPr>
            <a:lvl3pPr lvl="2">
              <a:buNone/>
              <a:defRPr>
                <a:solidFill>
                  <a:schemeClr val="lt1"/>
                </a:solidFill>
              </a:defRPr>
            </a:lvl3pPr>
            <a:lvl4pPr lvl="3">
              <a:buNone/>
              <a:defRPr>
                <a:solidFill>
                  <a:schemeClr val="lt1"/>
                </a:solidFill>
              </a:defRPr>
            </a:lvl4pPr>
            <a:lvl5pPr lvl="4">
              <a:buNone/>
              <a:defRPr>
                <a:solidFill>
                  <a:schemeClr val="lt1"/>
                </a:solidFill>
              </a:defRPr>
            </a:lvl5pPr>
            <a:lvl6pPr lvl="5">
              <a:buNone/>
              <a:defRPr>
                <a:solidFill>
                  <a:schemeClr val="lt1"/>
                </a:solidFill>
              </a:defRPr>
            </a:lvl6pPr>
            <a:lvl7pPr lvl="6">
              <a:buNone/>
              <a:defRPr>
                <a:solidFill>
                  <a:schemeClr val="lt1"/>
                </a:solidFill>
              </a:defRPr>
            </a:lvl7pPr>
            <a:lvl8pPr lvl="7">
              <a:buNone/>
              <a:defRPr>
                <a:solidFill>
                  <a:schemeClr val="lt1"/>
                </a:solidFill>
              </a:defRPr>
            </a:lvl8pPr>
            <a:lvl9pPr lvl="8">
              <a:buNone/>
              <a:defRPr>
                <a:solidFill>
                  <a:schemeClr val="lt1"/>
                </a:solidFill>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Big number">
  <p:cSld name="BIG_NUMBER">
    <p:bg>
      <p:bgPr>
        <a:solidFill>
          <a:schemeClr val="dk1"/>
        </a:solidFill>
        <a:effectLst/>
      </p:bgPr>
    </p:bg>
    <p:spTree>
      <p:nvGrpSpPr>
        <p:cNvPr id="1" name="Shape 54"/>
        <p:cNvGrpSpPr/>
        <p:nvPr/>
      </p:nvGrpSpPr>
      <p:grpSpPr>
        <a:xfrm>
          <a:off x="0" y="0"/>
          <a:ext cx="0" cy="0"/>
          <a:chOff x="0" y="0"/>
          <a:chExt cx="0" cy="0"/>
        </a:xfrm>
      </p:grpSpPr>
      <p:sp>
        <p:nvSpPr>
          <p:cNvPr id="55" name="Google Shape;55;p11"/>
          <p:cNvSpPr txBox="1">
            <a:spLocks noGrp="1"/>
          </p:cNvSpPr>
          <p:nvPr>
            <p:ph type="title" hasCustomPrompt="1"/>
          </p:nvPr>
        </p:nvSpPr>
        <p:spPr>
          <a:xfrm>
            <a:off x="311750" y="831175"/>
            <a:ext cx="5334900" cy="1244700"/>
          </a:xfrm>
          <a:prstGeom prst="rect">
            <a:avLst/>
          </a:prstGeom>
        </p:spPr>
        <p:txBody>
          <a:bodyPr spcFirstLastPara="1" wrap="square" lIns="91425" tIns="91425" rIns="91425" bIns="91425" anchor="b" anchorCtr="0">
            <a:normAutofit/>
          </a:bodyPr>
          <a:lstStyle>
            <a:lvl1pPr lvl="0">
              <a:spcBef>
                <a:spcPts val="0"/>
              </a:spcBef>
              <a:spcAft>
                <a:spcPts val="0"/>
              </a:spcAft>
              <a:buClr>
                <a:schemeClr val="lt1"/>
              </a:buClr>
              <a:buSzPts val="10000"/>
              <a:buNone/>
              <a:defRPr sz="10000">
                <a:solidFill>
                  <a:schemeClr val="lt1"/>
                </a:solidFill>
              </a:defRPr>
            </a:lvl1pPr>
            <a:lvl2pPr lvl="1">
              <a:spcBef>
                <a:spcPts val="0"/>
              </a:spcBef>
              <a:spcAft>
                <a:spcPts val="0"/>
              </a:spcAft>
              <a:buClr>
                <a:schemeClr val="lt1"/>
              </a:buClr>
              <a:buSzPts val="10000"/>
              <a:buNone/>
              <a:defRPr sz="10000">
                <a:solidFill>
                  <a:schemeClr val="lt1"/>
                </a:solidFill>
              </a:defRPr>
            </a:lvl2pPr>
            <a:lvl3pPr lvl="2">
              <a:spcBef>
                <a:spcPts val="0"/>
              </a:spcBef>
              <a:spcAft>
                <a:spcPts val="0"/>
              </a:spcAft>
              <a:buClr>
                <a:schemeClr val="lt1"/>
              </a:buClr>
              <a:buSzPts val="10000"/>
              <a:buNone/>
              <a:defRPr sz="10000">
                <a:solidFill>
                  <a:schemeClr val="lt1"/>
                </a:solidFill>
              </a:defRPr>
            </a:lvl3pPr>
            <a:lvl4pPr lvl="3">
              <a:spcBef>
                <a:spcPts val="0"/>
              </a:spcBef>
              <a:spcAft>
                <a:spcPts val="0"/>
              </a:spcAft>
              <a:buClr>
                <a:schemeClr val="lt1"/>
              </a:buClr>
              <a:buSzPts val="10000"/>
              <a:buNone/>
              <a:defRPr sz="10000">
                <a:solidFill>
                  <a:schemeClr val="lt1"/>
                </a:solidFill>
              </a:defRPr>
            </a:lvl4pPr>
            <a:lvl5pPr lvl="4">
              <a:spcBef>
                <a:spcPts val="0"/>
              </a:spcBef>
              <a:spcAft>
                <a:spcPts val="0"/>
              </a:spcAft>
              <a:buClr>
                <a:schemeClr val="lt1"/>
              </a:buClr>
              <a:buSzPts val="10000"/>
              <a:buNone/>
              <a:defRPr sz="10000">
                <a:solidFill>
                  <a:schemeClr val="lt1"/>
                </a:solidFill>
              </a:defRPr>
            </a:lvl5pPr>
            <a:lvl6pPr lvl="5">
              <a:spcBef>
                <a:spcPts val="0"/>
              </a:spcBef>
              <a:spcAft>
                <a:spcPts val="0"/>
              </a:spcAft>
              <a:buClr>
                <a:schemeClr val="lt1"/>
              </a:buClr>
              <a:buSzPts val="10000"/>
              <a:buNone/>
              <a:defRPr sz="10000">
                <a:solidFill>
                  <a:schemeClr val="lt1"/>
                </a:solidFill>
              </a:defRPr>
            </a:lvl6pPr>
            <a:lvl7pPr lvl="6">
              <a:spcBef>
                <a:spcPts val="0"/>
              </a:spcBef>
              <a:spcAft>
                <a:spcPts val="0"/>
              </a:spcAft>
              <a:buClr>
                <a:schemeClr val="lt1"/>
              </a:buClr>
              <a:buSzPts val="10000"/>
              <a:buNone/>
              <a:defRPr sz="10000">
                <a:solidFill>
                  <a:schemeClr val="lt1"/>
                </a:solidFill>
              </a:defRPr>
            </a:lvl7pPr>
            <a:lvl8pPr lvl="7">
              <a:spcBef>
                <a:spcPts val="0"/>
              </a:spcBef>
              <a:spcAft>
                <a:spcPts val="0"/>
              </a:spcAft>
              <a:buClr>
                <a:schemeClr val="lt1"/>
              </a:buClr>
              <a:buSzPts val="10000"/>
              <a:buNone/>
              <a:defRPr sz="10000">
                <a:solidFill>
                  <a:schemeClr val="lt1"/>
                </a:solidFill>
              </a:defRPr>
            </a:lvl8pPr>
            <a:lvl9pPr lvl="8">
              <a:spcBef>
                <a:spcPts val="0"/>
              </a:spcBef>
              <a:spcAft>
                <a:spcPts val="0"/>
              </a:spcAft>
              <a:buClr>
                <a:schemeClr val="lt1"/>
              </a:buClr>
              <a:buSzPts val="10000"/>
              <a:buNone/>
              <a:defRPr sz="10000">
                <a:solidFill>
                  <a:schemeClr val="lt1"/>
                </a:solidFill>
              </a:defRPr>
            </a:lvl9pPr>
          </a:lstStyle>
          <a:p>
            <a:r>
              <a:t>xx%</a:t>
            </a:r>
          </a:p>
        </p:txBody>
      </p:sp>
      <p:sp>
        <p:nvSpPr>
          <p:cNvPr id="56" name="Google Shape;56;p11"/>
          <p:cNvSpPr txBox="1">
            <a:spLocks noGrp="1"/>
          </p:cNvSpPr>
          <p:nvPr>
            <p:ph type="body" idx="1"/>
          </p:nvPr>
        </p:nvSpPr>
        <p:spPr>
          <a:xfrm>
            <a:off x="311700" y="2121425"/>
            <a:ext cx="5334900" cy="942600"/>
          </a:xfrm>
          <a:prstGeom prst="rect">
            <a:avLst/>
          </a:prstGeom>
        </p:spPr>
        <p:txBody>
          <a:bodyPr spcFirstLastPara="1" wrap="square" lIns="91425" tIns="91425" rIns="91425" bIns="91425" anchor="t" anchorCtr="0">
            <a:normAutofit/>
          </a:bodyPr>
          <a:lstStyle>
            <a:lvl1pPr marL="457200" lvl="0" indent="-311150">
              <a:spcBef>
                <a:spcPts val="0"/>
              </a:spcBef>
              <a:spcAft>
                <a:spcPts val="0"/>
              </a:spcAft>
              <a:buClr>
                <a:schemeClr val="accent2"/>
              </a:buClr>
              <a:buSzPts val="1300"/>
              <a:buChar char="●"/>
              <a:defRPr>
                <a:solidFill>
                  <a:schemeClr val="accent2"/>
                </a:solidFill>
              </a:defRPr>
            </a:lvl1pPr>
            <a:lvl2pPr marL="914400" lvl="1" indent="-298450">
              <a:spcBef>
                <a:spcPts val="0"/>
              </a:spcBef>
              <a:spcAft>
                <a:spcPts val="0"/>
              </a:spcAft>
              <a:buClr>
                <a:schemeClr val="accent2"/>
              </a:buClr>
              <a:buSzPts val="1100"/>
              <a:buChar char="○"/>
              <a:defRPr>
                <a:solidFill>
                  <a:schemeClr val="accent2"/>
                </a:solidFill>
              </a:defRPr>
            </a:lvl2pPr>
            <a:lvl3pPr marL="1371600" lvl="2" indent="-298450">
              <a:spcBef>
                <a:spcPts val="0"/>
              </a:spcBef>
              <a:spcAft>
                <a:spcPts val="0"/>
              </a:spcAft>
              <a:buClr>
                <a:schemeClr val="accent2"/>
              </a:buClr>
              <a:buSzPts val="1100"/>
              <a:buChar char="■"/>
              <a:defRPr>
                <a:solidFill>
                  <a:schemeClr val="accent2"/>
                </a:solidFill>
              </a:defRPr>
            </a:lvl3pPr>
            <a:lvl4pPr marL="1828800" lvl="3" indent="-298450">
              <a:spcBef>
                <a:spcPts val="0"/>
              </a:spcBef>
              <a:spcAft>
                <a:spcPts val="0"/>
              </a:spcAft>
              <a:buClr>
                <a:schemeClr val="accent2"/>
              </a:buClr>
              <a:buSzPts val="1100"/>
              <a:buChar char="●"/>
              <a:defRPr>
                <a:solidFill>
                  <a:schemeClr val="accent2"/>
                </a:solidFill>
              </a:defRPr>
            </a:lvl4pPr>
            <a:lvl5pPr marL="2286000" lvl="4" indent="-298450">
              <a:spcBef>
                <a:spcPts val="0"/>
              </a:spcBef>
              <a:spcAft>
                <a:spcPts val="0"/>
              </a:spcAft>
              <a:buClr>
                <a:schemeClr val="accent2"/>
              </a:buClr>
              <a:buSzPts val="1100"/>
              <a:buChar char="○"/>
              <a:defRPr>
                <a:solidFill>
                  <a:schemeClr val="accent2"/>
                </a:solidFill>
              </a:defRPr>
            </a:lvl5pPr>
            <a:lvl6pPr marL="2743200" lvl="5" indent="-298450">
              <a:spcBef>
                <a:spcPts val="0"/>
              </a:spcBef>
              <a:spcAft>
                <a:spcPts val="0"/>
              </a:spcAft>
              <a:buClr>
                <a:schemeClr val="accent2"/>
              </a:buClr>
              <a:buSzPts val="1100"/>
              <a:buChar char="■"/>
              <a:defRPr>
                <a:solidFill>
                  <a:schemeClr val="accent2"/>
                </a:solidFill>
              </a:defRPr>
            </a:lvl6pPr>
            <a:lvl7pPr marL="3200400" lvl="6" indent="-298450">
              <a:spcBef>
                <a:spcPts val="0"/>
              </a:spcBef>
              <a:spcAft>
                <a:spcPts val="0"/>
              </a:spcAft>
              <a:buClr>
                <a:schemeClr val="accent2"/>
              </a:buClr>
              <a:buSzPts val="1100"/>
              <a:buChar char="●"/>
              <a:defRPr>
                <a:solidFill>
                  <a:schemeClr val="accent2"/>
                </a:solidFill>
              </a:defRPr>
            </a:lvl7pPr>
            <a:lvl8pPr marL="3657600" lvl="7" indent="-298450">
              <a:spcBef>
                <a:spcPts val="0"/>
              </a:spcBef>
              <a:spcAft>
                <a:spcPts val="0"/>
              </a:spcAft>
              <a:buClr>
                <a:schemeClr val="accent2"/>
              </a:buClr>
              <a:buSzPts val="1100"/>
              <a:buChar char="○"/>
              <a:defRPr>
                <a:solidFill>
                  <a:schemeClr val="accent2"/>
                </a:solidFill>
              </a:defRPr>
            </a:lvl8pPr>
            <a:lvl9pPr marL="4114800" lvl="8" indent="-298450">
              <a:spcBef>
                <a:spcPts val="0"/>
              </a:spcBef>
              <a:spcAft>
                <a:spcPts val="0"/>
              </a:spcAft>
              <a:buClr>
                <a:schemeClr val="accent2"/>
              </a:buClr>
              <a:buSzPts val="1100"/>
              <a:buChar char="■"/>
              <a:defRPr>
                <a:solidFill>
                  <a:schemeClr val="accent2"/>
                </a:solidFill>
              </a:defRPr>
            </a:lvl9pPr>
          </a:lstStyle>
          <a:p>
            <a:endParaRPr/>
          </a:p>
        </p:txBody>
      </p:sp>
      <p:sp>
        <p:nvSpPr>
          <p:cNvPr id="57" name="Google Shape;57;p11"/>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solidFill>
                  <a:schemeClr val="lt1"/>
                </a:solidFill>
              </a:defRPr>
            </a:lvl1pPr>
            <a:lvl2pPr lvl="1">
              <a:buNone/>
              <a:defRPr>
                <a:solidFill>
                  <a:schemeClr val="lt1"/>
                </a:solidFill>
              </a:defRPr>
            </a:lvl2pPr>
            <a:lvl3pPr lvl="2">
              <a:buNone/>
              <a:defRPr>
                <a:solidFill>
                  <a:schemeClr val="lt1"/>
                </a:solidFill>
              </a:defRPr>
            </a:lvl3pPr>
            <a:lvl4pPr lvl="3">
              <a:buNone/>
              <a:defRPr>
                <a:solidFill>
                  <a:schemeClr val="lt1"/>
                </a:solidFill>
              </a:defRPr>
            </a:lvl4pPr>
            <a:lvl5pPr lvl="4">
              <a:buNone/>
              <a:defRPr>
                <a:solidFill>
                  <a:schemeClr val="lt1"/>
                </a:solidFill>
              </a:defRPr>
            </a:lvl5pPr>
            <a:lvl6pPr lvl="5">
              <a:buNone/>
              <a:defRPr>
                <a:solidFill>
                  <a:schemeClr val="lt1"/>
                </a:solidFill>
              </a:defRPr>
            </a:lvl6pPr>
            <a:lvl7pPr lvl="6">
              <a:buNone/>
              <a:defRPr>
                <a:solidFill>
                  <a:schemeClr val="lt1"/>
                </a:solidFill>
              </a:defRPr>
            </a:lvl7pPr>
            <a:lvl8pPr lvl="7">
              <a:buNone/>
              <a:defRPr>
                <a:solidFill>
                  <a:schemeClr val="lt1"/>
                </a:solidFill>
              </a:defRPr>
            </a:lvl8pPr>
            <a:lvl9pPr lvl="8">
              <a:buNone/>
              <a:defRPr>
                <a:solidFill>
                  <a:schemeClr val="lt1"/>
                </a:solidFill>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58"/>
        <p:cNvGrpSpPr/>
        <p:nvPr/>
      </p:nvGrpSpPr>
      <p:grpSpPr>
        <a:xfrm>
          <a:off x="0" y="0"/>
          <a:ext cx="0" cy="0"/>
          <a:chOff x="0" y="0"/>
          <a:chExt cx="0" cy="0"/>
        </a:xfrm>
      </p:grpSpPr>
      <p:sp>
        <p:nvSpPr>
          <p:cNvPr id="59" name="Google Shape;59;p12"/>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paradigm">
    <p:bg>
      <p:bgPr>
        <a:solidFill>
          <a:schemeClr val="lt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311700" y="445025"/>
            <a:ext cx="8520600" cy="572700"/>
          </a:xfrm>
          <a:prstGeom prst="rect">
            <a:avLst/>
          </a:prstGeom>
          <a:noFill/>
          <a:ln>
            <a:noFill/>
          </a:ln>
        </p:spPr>
        <p:txBody>
          <a:bodyPr spcFirstLastPara="1" wrap="square" lIns="91425" tIns="91425" rIns="91425" bIns="91425" anchor="t" anchorCtr="0">
            <a:normAutofit/>
          </a:bodyPr>
          <a:lstStyle>
            <a:lvl1pPr lvl="0">
              <a:spcBef>
                <a:spcPts val="0"/>
              </a:spcBef>
              <a:spcAft>
                <a:spcPts val="0"/>
              </a:spcAft>
              <a:buClr>
                <a:schemeClr val="accent1"/>
              </a:buClr>
              <a:buSzPts val="2800"/>
              <a:buFont typeface="Merriweather"/>
              <a:buNone/>
              <a:defRPr sz="2800">
                <a:solidFill>
                  <a:schemeClr val="accent1"/>
                </a:solidFill>
                <a:latin typeface="Merriweather"/>
                <a:ea typeface="Merriweather"/>
                <a:cs typeface="Merriweather"/>
                <a:sym typeface="Merriweather"/>
              </a:defRPr>
            </a:lvl1pPr>
            <a:lvl2pPr lvl="1">
              <a:spcBef>
                <a:spcPts val="0"/>
              </a:spcBef>
              <a:spcAft>
                <a:spcPts val="0"/>
              </a:spcAft>
              <a:buClr>
                <a:schemeClr val="accent1"/>
              </a:buClr>
              <a:buSzPts val="2800"/>
              <a:buFont typeface="Merriweather"/>
              <a:buNone/>
              <a:defRPr sz="2800">
                <a:solidFill>
                  <a:schemeClr val="accent1"/>
                </a:solidFill>
                <a:latin typeface="Merriweather"/>
                <a:ea typeface="Merriweather"/>
                <a:cs typeface="Merriweather"/>
                <a:sym typeface="Merriweather"/>
              </a:defRPr>
            </a:lvl2pPr>
            <a:lvl3pPr lvl="2">
              <a:spcBef>
                <a:spcPts val="0"/>
              </a:spcBef>
              <a:spcAft>
                <a:spcPts val="0"/>
              </a:spcAft>
              <a:buClr>
                <a:schemeClr val="accent1"/>
              </a:buClr>
              <a:buSzPts val="2800"/>
              <a:buFont typeface="Merriweather"/>
              <a:buNone/>
              <a:defRPr sz="2800">
                <a:solidFill>
                  <a:schemeClr val="accent1"/>
                </a:solidFill>
                <a:latin typeface="Merriweather"/>
                <a:ea typeface="Merriweather"/>
                <a:cs typeface="Merriweather"/>
                <a:sym typeface="Merriweather"/>
              </a:defRPr>
            </a:lvl3pPr>
            <a:lvl4pPr lvl="3">
              <a:spcBef>
                <a:spcPts val="0"/>
              </a:spcBef>
              <a:spcAft>
                <a:spcPts val="0"/>
              </a:spcAft>
              <a:buClr>
                <a:schemeClr val="accent1"/>
              </a:buClr>
              <a:buSzPts val="2800"/>
              <a:buFont typeface="Merriweather"/>
              <a:buNone/>
              <a:defRPr sz="2800">
                <a:solidFill>
                  <a:schemeClr val="accent1"/>
                </a:solidFill>
                <a:latin typeface="Merriweather"/>
                <a:ea typeface="Merriweather"/>
                <a:cs typeface="Merriweather"/>
                <a:sym typeface="Merriweather"/>
              </a:defRPr>
            </a:lvl4pPr>
            <a:lvl5pPr lvl="4">
              <a:spcBef>
                <a:spcPts val="0"/>
              </a:spcBef>
              <a:spcAft>
                <a:spcPts val="0"/>
              </a:spcAft>
              <a:buClr>
                <a:schemeClr val="accent1"/>
              </a:buClr>
              <a:buSzPts val="2800"/>
              <a:buFont typeface="Merriweather"/>
              <a:buNone/>
              <a:defRPr sz="2800">
                <a:solidFill>
                  <a:schemeClr val="accent1"/>
                </a:solidFill>
                <a:latin typeface="Merriweather"/>
                <a:ea typeface="Merriweather"/>
                <a:cs typeface="Merriweather"/>
                <a:sym typeface="Merriweather"/>
              </a:defRPr>
            </a:lvl5pPr>
            <a:lvl6pPr lvl="5">
              <a:spcBef>
                <a:spcPts val="0"/>
              </a:spcBef>
              <a:spcAft>
                <a:spcPts val="0"/>
              </a:spcAft>
              <a:buClr>
                <a:schemeClr val="accent1"/>
              </a:buClr>
              <a:buSzPts val="2800"/>
              <a:buFont typeface="Merriweather"/>
              <a:buNone/>
              <a:defRPr sz="2800">
                <a:solidFill>
                  <a:schemeClr val="accent1"/>
                </a:solidFill>
                <a:latin typeface="Merriweather"/>
                <a:ea typeface="Merriweather"/>
                <a:cs typeface="Merriweather"/>
                <a:sym typeface="Merriweather"/>
              </a:defRPr>
            </a:lvl6pPr>
            <a:lvl7pPr lvl="6">
              <a:spcBef>
                <a:spcPts val="0"/>
              </a:spcBef>
              <a:spcAft>
                <a:spcPts val="0"/>
              </a:spcAft>
              <a:buClr>
                <a:schemeClr val="accent1"/>
              </a:buClr>
              <a:buSzPts val="2800"/>
              <a:buFont typeface="Merriweather"/>
              <a:buNone/>
              <a:defRPr sz="2800">
                <a:solidFill>
                  <a:schemeClr val="accent1"/>
                </a:solidFill>
                <a:latin typeface="Merriweather"/>
                <a:ea typeface="Merriweather"/>
                <a:cs typeface="Merriweather"/>
                <a:sym typeface="Merriweather"/>
              </a:defRPr>
            </a:lvl7pPr>
            <a:lvl8pPr lvl="7">
              <a:spcBef>
                <a:spcPts val="0"/>
              </a:spcBef>
              <a:spcAft>
                <a:spcPts val="0"/>
              </a:spcAft>
              <a:buClr>
                <a:schemeClr val="accent1"/>
              </a:buClr>
              <a:buSzPts val="2800"/>
              <a:buFont typeface="Merriweather"/>
              <a:buNone/>
              <a:defRPr sz="2800">
                <a:solidFill>
                  <a:schemeClr val="accent1"/>
                </a:solidFill>
                <a:latin typeface="Merriweather"/>
                <a:ea typeface="Merriweather"/>
                <a:cs typeface="Merriweather"/>
                <a:sym typeface="Merriweather"/>
              </a:defRPr>
            </a:lvl8pPr>
            <a:lvl9pPr lvl="8">
              <a:spcBef>
                <a:spcPts val="0"/>
              </a:spcBef>
              <a:spcAft>
                <a:spcPts val="0"/>
              </a:spcAft>
              <a:buClr>
                <a:schemeClr val="accent1"/>
              </a:buClr>
              <a:buSzPts val="2800"/>
              <a:buFont typeface="Merriweather"/>
              <a:buNone/>
              <a:defRPr sz="2800">
                <a:solidFill>
                  <a:schemeClr val="accent1"/>
                </a:solidFill>
                <a:latin typeface="Merriweather"/>
                <a:ea typeface="Merriweather"/>
                <a:cs typeface="Merriweather"/>
                <a:sym typeface="Merriweather"/>
              </a:defRPr>
            </a:lvl9pPr>
          </a:lstStyle>
          <a:p>
            <a:endParaRPr/>
          </a:p>
        </p:txBody>
      </p:sp>
      <p:sp>
        <p:nvSpPr>
          <p:cNvPr id="7" name="Google Shape;7;p1"/>
          <p:cNvSpPr txBox="1">
            <a:spLocks noGrp="1"/>
          </p:cNvSpPr>
          <p:nvPr>
            <p:ph type="body" idx="1"/>
          </p:nvPr>
        </p:nvSpPr>
        <p:spPr>
          <a:xfrm>
            <a:off x="311700" y="1152475"/>
            <a:ext cx="8520600" cy="3416400"/>
          </a:xfrm>
          <a:prstGeom prst="rect">
            <a:avLst/>
          </a:prstGeom>
          <a:noFill/>
          <a:ln>
            <a:noFill/>
          </a:ln>
        </p:spPr>
        <p:txBody>
          <a:bodyPr spcFirstLastPara="1" wrap="square" lIns="91425" tIns="91425" rIns="91425" bIns="91425" anchor="t" anchorCtr="0">
            <a:normAutofit/>
          </a:bodyPr>
          <a:lstStyle>
            <a:lvl1pPr marL="457200" lvl="0" indent="-311150">
              <a:lnSpc>
                <a:spcPct val="115000"/>
              </a:lnSpc>
              <a:spcBef>
                <a:spcPts val="0"/>
              </a:spcBef>
              <a:spcAft>
                <a:spcPts val="0"/>
              </a:spcAft>
              <a:buClr>
                <a:schemeClr val="dk2"/>
              </a:buClr>
              <a:buSzPts val="1300"/>
              <a:buFont typeface="Roboto"/>
              <a:buChar char="●"/>
              <a:defRPr sz="1300">
                <a:solidFill>
                  <a:schemeClr val="dk2"/>
                </a:solidFill>
                <a:latin typeface="Roboto"/>
                <a:ea typeface="Roboto"/>
                <a:cs typeface="Roboto"/>
                <a:sym typeface="Roboto"/>
              </a:defRPr>
            </a:lvl1pPr>
            <a:lvl2pPr marL="914400" lvl="1" indent="-298450">
              <a:lnSpc>
                <a:spcPct val="115000"/>
              </a:lnSpc>
              <a:spcBef>
                <a:spcPts val="0"/>
              </a:spcBef>
              <a:spcAft>
                <a:spcPts val="0"/>
              </a:spcAft>
              <a:buClr>
                <a:schemeClr val="dk2"/>
              </a:buClr>
              <a:buSzPts val="1100"/>
              <a:buFont typeface="Roboto"/>
              <a:buChar char="○"/>
              <a:defRPr sz="1100">
                <a:solidFill>
                  <a:schemeClr val="dk2"/>
                </a:solidFill>
                <a:latin typeface="Roboto"/>
                <a:ea typeface="Roboto"/>
                <a:cs typeface="Roboto"/>
                <a:sym typeface="Roboto"/>
              </a:defRPr>
            </a:lvl2pPr>
            <a:lvl3pPr marL="1371600" lvl="2" indent="-298450">
              <a:lnSpc>
                <a:spcPct val="115000"/>
              </a:lnSpc>
              <a:spcBef>
                <a:spcPts val="0"/>
              </a:spcBef>
              <a:spcAft>
                <a:spcPts val="0"/>
              </a:spcAft>
              <a:buClr>
                <a:schemeClr val="dk2"/>
              </a:buClr>
              <a:buSzPts val="1100"/>
              <a:buFont typeface="Roboto"/>
              <a:buChar char="■"/>
              <a:defRPr sz="1100">
                <a:solidFill>
                  <a:schemeClr val="dk2"/>
                </a:solidFill>
                <a:latin typeface="Roboto"/>
                <a:ea typeface="Roboto"/>
                <a:cs typeface="Roboto"/>
                <a:sym typeface="Roboto"/>
              </a:defRPr>
            </a:lvl3pPr>
            <a:lvl4pPr marL="1828800" lvl="3" indent="-298450">
              <a:lnSpc>
                <a:spcPct val="115000"/>
              </a:lnSpc>
              <a:spcBef>
                <a:spcPts val="0"/>
              </a:spcBef>
              <a:spcAft>
                <a:spcPts val="0"/>
              </a:spcAft>
              <a:buClr>
                <a:schemeClr val="dk2"/>
              </a:buClr>
              <a:buSzPts val="1100"/>
              <a:buFont typeface="Roboto"/>
              <a:buChar char="●"/>
              <a:defRPr sz="1100">
                <a:solidFill>
                  <a:schemeClr val="dk2"/>
                </a:solidFill>
                <a:latin typeface="Roboto"/>
                <a:ea typeface="Roboto"/>
                <a:cs typeface="Roboto"/>
                <a:sym typeface="Roboto"/>
              </a:defRPr>
            </a:lvl4pPr>
            <a:lvl5pPr marL="2286000" lvl="4" indent="-298450">
              <a:lnSpc>
                <a:spcPct val="115000"/>
              </a:lnSpc>
              <a:spcBef>
                <a:spcPts val="0"/>
              </a:spcBef>
              <a:spcAft>
                <a:spcPts val="0"/>
              </a:spcAft>
              <a:buClr>
                <a:schemeClr val="dk2"/>
              </a:buClr>
              <a:buSzPts val="1100"/>
              <a:buFont typeface="Roboto"/>
              <a:buChar char="○"/>
              <a:defRPr sz="1100">
                <a:solidFill>
                  <a:schemeClr val="dk2"/>
                </a:solidFill>
                <a:latin typeface="Roboto"/>
                <a:ea typeface="Roboto"/>
                <a:cs typeface="Roboto"/>
                <a:sym typeface="Roboto"/>
              </a:defRPr>
            </a:lvl5pPr>
            <a:lvl6pPr marL="2743200" lvl="5" indent="-298450">
              <a:lnSpc>
                <a:spcPct val="115000"/>
              </a:lnSpc>
              <a:spcBef>
                <a:spcPts val="0"/>
              </a:spcBef>
              <a:spcAft>
                <a:spcPts val="0"/>
              </a:spcAft>
              <a:buClr>
                <a:schemeClr val="dk2"/>
              </a:buClr>
              <a:buSzPts val="1100"/>
              <a:buFont typeface="Roboto"/>
              <a:buChar char="■"/>
              <a:defRPr sz="1100">
                <a:solidFill>
                  <a:schemeClr val="dk2"/>
                </a:solidFill>
                <a:latin typeface="Roboto"/>
                <a:ea typeface="Roboto"/>
                <a:cs typeface="Roboto"/>
                <a:sym typeface="Roboto"/>
              </a:defRPr>
            </a:lvl6pPr>
            <a:lvl7pPr marL="3200400" lvl="6" indent="-298450">
              <a:lnSpc>
                <a:spcPct val="115000"/>
              </a:lnSpc>
              <a:spcBef>
                <a:spcPts val="0"/>
              </a:spcBef>
              <a:spcAft>
                <a:spcPts val="0"/>
              </a:spcAft>
              <a:buClr>
                <a:schemeClr val="dk2"/>
              </a:buClr>
              <a:buSzPts val="1100"/>
              <a:buFont typeface="Roboto"/>
              <a:buChar char="●"/>
              <a:defRPr sz="1100">
                <a:solidFill>
                  <a:schemeClr val="dk2"/>
                </a:solidFill>
                <a:latin typeface="Roboto"/>
                <a:ea typeface="Roboto"/>
                <a:cs typeface="Roboto"/>
                <a:sym typeface="Roboto"/>
              </a:defRPr>
            </a:lvl7pPr>
            <a:lvl8pPr marL="3657600" lvl="7" indent="-298450">
              <a:lnSpc>
                <a:spcPct val="115000"/>
              </a:lnSpc>
              <a:spcBef>
                <a:spcPts val="0"/>
              </a:spcBef>
              <a:spcAft>
                <a:spcPts val="0"/>
              </a:spcAft>
              <a:buClr>
                <a:schemeClr val="dk2"/>
              </a:buClr>
              <a:buSzPts val="1100"/>
              <a:buFont typeface="Roboto"/>
              <a:buChar char="○"/>
              <a:defRPr sz="1100">
                <a:solidFill>
                  <a:schemeClr val="dk2"/>
                </a:solidFill>
                <a:latin typeface="Roboto"/>
                <a:ea typeface="Roboto"/>
                <a:cs typeface="Roboto"/>
                <a:sym typeface="Roboto"/>
              </a:defRPr>
            </a:lvl8pPr>
            <a:lvl9pPr marL="4114800" lvl="8" indent="-298450">
              <a:lnSpc>
                <a:spcPct val="115000"/>
              </a:lnSpc>
              <a:spcBef>
                <a:spcPts val="0"/>
              </a:spcBef>
              <a:spcAft>
                <a:spcPts val="0"/>
              </a:spcAft>
              <a:buClr>
                <a:schemeClr val="dk2"/>
              </a:buClr>
              <a:buSzPts val="1100"/>
              <a:buFont typeface="Roboto"/>
              <a:buChar char="■"/>
              <a:defRPr sz="1100">
                <a:solidFill>
                  <a:schemeClr val="dk2"/>
                </a:solidFill>
                <a:latin typeface="Roboto"/>
                <a:ea typeface="Roboto"/>
                <a:cs typeface="Roboto"/>
                <a:sym typeface="Roboto"/>
              </a:defRPr>
            </a:lvl9pPr>
          </a:lstStyle>
          <a:p>
            <a:endParaRPr/>
          </a:p>
        </p:txBody>
      </p:sp>
      <p:sp>
        <p:nvSpPr>
          <p:cNvPr id="8" name="Google Shape;8;p1"/>
          <p:cNvSpPr txBox="1">
            <a:spLocks noGrp="1"/>
          </p:cNvSpPr>
          <p:nvPr>
            <p:ph type="sldNum" idx="12"/>
          </p:nvPr>
        </p:nvSpPr>
        <p:spPr>
          <a:xfrm>
            <a:off x="8472458" y="4663217"/>
            <a:ext cx="548700" cy="393600"/>
          </a:xfrm>
          <a:prstGeom prst="rect">
            <a:avLst/>
          </a:prstGeom>
          <a:noFill/>
          <a:ln>
            <a:noFill/>
          </a:ln>
        </p:spPr>
        <p:txBody>
          <a:bodyPr spcFirstLastPara="1" wrap="square" lIns="91425" tIns="91425" rIns="91425" bIns="91425" anchor="ctr" anchorCtr="0">
            <a:normAutofit/>
          </a:bodyPr>
          <a:lstStyle>
            <a:lvl1pPr lvl="0" algn="r">
              <a:buNone/>
              <a:defRPr sz="1000">
                <a:solidFill>
                  <a:schemeClr val="dk2"/>
                </a:solidFill>
                <a:latin typeface="Roboto"/>
                <a:ea typeface="Roboto"/>
                <a:cs typeface="Roboto"/>
                <a:sym typeface="Roboto"/>
              </a:defRPr>
            </a:lvl1pPr>
            <a:lvl2pPr lvl="1" algn="r">
              <a:buNone/>
              <a:defRPr sz="1000">
                <a:solidFill>
                  <a:schemeClr val="dk2"/>
                </a:solidFill>
                <a:latin typeface="Roboto"/>
                <a:ea typeface="Roboto"/>
                <a:cs typeface="Roboto"/>
                <a:sym typeface="Roboto"/>
              </a:defRPr>
            </a:lvl2pPr>
            <a:lvl3pPr lvl="2" algn="r">
              <a:buNone/>
              <a:defRPr sz="1000">
                <a:solidFill>
                  <a:schemeClr val="dk2"/>
                </a:solidFill>
                <a:latin typeface="Roboto"/>
                <a:ea typeface="Roboto"/>
                <a:cs typeface="Roboto"/>
                <a:sym typeface="Roboto"/>
              </a:defRPr>
            </a:lvl3pPr>
            <a:lvl4pPr lvl="3" algn="r">
              <a:buNone/>
              <a:defRPr sz="1000">
                <a:solidFill>
                  <a:schemeClr val="dk2"/>
                </a:solidFill>
                <a:latin typeface="Roboto"/>
                <a:ea typeface="Roboto"/>
                <a:cs typeface="Roboto"/>
                <a:sym typeface="Roboto"/>
              </a:defRPr>
            </a:lvl4pPr>
            <a:lvl5pPr lvl="4" algn="r">
              <a:buNone/>
              <a:defRPr sz="1000">
                <a:solidFill>
                  <a:schemeClr val="dk2"/>
                </a:solidFill>
                <a:latin typeface="Roboto"/>
                <a:ea typeface="Roboto"/>
                <a:cs typeface="Roboto"/>
                <a:sym typeface="Roboto"/>
              </a:defRPr>
            </a:lvl5pPr>
            <a:lvl6pPr lvl="5" algn="r">
              <a:buNone/>
              <a:defRPr sz="1000">
                <a:solidFill>
                  <a:schemeClr val="dk2"/>
                </a:solidFill>
                <a:latin typeface="Roboto"/>
                <a:ea typeface="Roboto"/>
                <a:cs typeface="Roboto"/>
                <a:sym typeface="Roboto"/>
              </a:defRPr>
            </a:lvl6pPr>
            <a:lvl7pPr lvl="6" algn="r">
              <a:buNone/>
              <a:defRPr sz="1000">
                <a:solidFill>
                  <a:schemeClr val="dk2"/>
                </a:solidFill>
                <a:latin typeface="Roboto"/>
                <a:ea typeface="Roboto"/>
                <a:cs typeface="Roboto"/>
                <a:sym typeface="Roboto"/>
              </a:defRPr>
            </a:lvl7pPr>
            <a:lvl8pPr lvl="7" algn="r">
              <a:buNone/>
              <a:defRPr sz="1000">
                <a:solidFill>
                  <a:schemeClr val="dk2"/>
                </a:solidFill>
                <a:latin typeface="Roboto"/>
                <a:ea typeface="Roboto"/>
                <a:cs typeface="Roboto"/>
                <a:sym typeface="Roboto"/>
              </a:defRPr>
            </a:lvl8pPr>
            <a:lvl9pPr lvl="8" algn="r">
              <a:buNone/>
              <a:defRPr sz="1000">
                <a:solidFill>
                  <a:schemeClr val="dk2"/>
                </a:solidFill>
                <a:latin typeface="Roboto"/>
                <a:ea typeface="Roboto"/>
                <a:cs typeface="Roboto"/>
                <a:sym typeface="Roboto"/>
              </a:defRPr>
            </a:lvl9pPr>
          </a:lstStyle>
          <a:p>
            <a:pPr marL="0" lvl="0" indent="0" algn="r" rtl="0">
              <a:spcBef>
                <a:spcPts val="0"/>
              </a:spcBef>
              <a:spcAft>
                <a:spcPts val="0"/>
              </a:spcAft>
              <a:buNone/>
            </a:pPr>
            <a:fld id="{00000000-1234-1234-1234-123412341234}" type="slidenum">
              <a:rPr lang="en"/>
              <a:t>‹#›</a:t>
            </a:fld>
            <a:endParaRPr/>
          </a:p>
        </p:txBody>
      </p:sp>
    </p:spTree>
  </p:cSld>
  <p:clrMap bg1="lt1" tx1="dk1" bg2="dk2" tx2="lt2" accent1="accent1" accent2="accent2" accent3="accent3" accent4="accent4" accent5="accent5" accent6="accent6" hlink="hlink" folHlink="fol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2.xml"/><Relationship Id="rId1" Type="http://schemas.openxmlformats.org/officeDocument/2006/relationships/slideLayout" Target="../slideLayouts/slideLayout10.xml"/><Relationship Id="rId5" Type="http://schemas.openxmlformats.org/officeDocument/2006/relationships/image" Target="../media/image3.png"/><Relationship Id="rId4" Type="http://schemas.openxmlformats.org/officeDocument/2006/relationships/image" Target="../media/image2.png"/></Relationships>
</file>

<file path=ppt/slides/_rels/slide3.xml.rels><?xml version="1.0" encoding="UTF-8" standalone="yes"?>
<Relationships xmlns="http://schemas.openxmlformats.org/package/2006/relationships"><Relationship Id="rId3" Type="http://schemas.openxmlformats.org/officeDocument/2006/relationships/image" Target="../media/image4.jpg"/><Relationship Id="rId2" Type="http://schemas.openxmlformats.org/officeDocument/2006/relationships/notesSlide" Target="../notesSlides/notesSlide3.xml"/><Relationship Id="rId1" Type="http://schemas.openxmlformats.org/officeDocument/2006/relationships/slideLayout" Target="../slideLayouts/slideLayout5.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3.xml"/></Relationships>
</file>

<file path=ppt/slides/_rels/slide5.xml.rels><?xml version="1.0" encoding="UTF-8" standalone="yes"?>
<Relationships xmlns="http://schemas.openxmlformats.org/package/2006/relationships"><Relationship Id="rId3" Type="http://schemas.openxmlformats.org/officeDocument/2006/relationships/hyperlink" Target="https://www.oclc.org/research/areas/research-collections/borndigital.html" TargetMode="External"/><Relationship Id="rId7" Type="http://schemas.openxmlformats.org/officeDocument/2006/relationships/hyperlink" Target="https://osf.io/r5f78/" TargetMode="External"/><Relationship Id="rId2" Type="http://schemas.openxmlformats.org/officeDocument/2006/relationships/notesSlide" Target="../notesSlides/notesSlide5.xml"/><Relationship Id="rId1" Type="http://schemas.openxmlformats.org/officeDocument/2006/relationships/slideLayout" Target="../slideLayouts/slideLayout3.xml"/><Relationship Id="rId6" Type="http://schemas.openxmlformats.org/officeDocument/2006/relationships/hyperlink" Target="https://escholarship.org/uc/item/9cg222jc" TargetMode="External"/><Relationship Id="rId5" Type="http://schemas.openxmlformats.org/officeDocument/2006/relationships/hyperlink" Target="https://ecommons.cornell.edu/handle/1813/57659" TargetMode="External"/><Relationship Id="rId4" Type="http://schemas.openxmlformats.org/officeDocument/2006/relationships/hyperlink" Target="https://www.oclc.org/research/publications/2017/oclcresearch-research-and-learning-agenda.html" TargetMode="Externa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7.xml"/><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6.xml"/></Relationships>
</file>

<file path=ppt/slides/_rels/slide9.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notesSlide" Target="../notesSlides/notesSlide9.xml"/><Relationship Id="rId1" Type="http://schemas.openxmlformats.org/officeDocument/2006/relationships/slideLayout" Target="../slideLayouts/slideLayout6.xml"/></Relationships>
</file>

<file path=ppt/slides/_rels/slide10.xml.rels><?xml version="1.0" encoding="UTF-8" standalone="yes"?>
<Relationships xmlns="http://schemas.openxmlformats.org/package/2006/relationships"><Relationship Id="rId3" Type="http://schemas.openxmlformats.org/officeDocument/2006/relationships/image" Target="../media/image7.jpg"/><Relationship Id="rId2" Type="http://schemas.openxmlformats.org/officeDocument/2006/relationships/notesSlide" Target="../notesSlides/notesSlide10.xml"/><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5.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5.xml"/></Relationships>
</file>

<file path=ppt/slides/_rels/slide13.xml.rels><?xml version="1.0" encoding="UTF-8" standalone="yes"?>
<Relationships xmlns="http://schemas.openxmlformats.org/package/2006/relationships"><Relationship Id="rId3" Type="http://schemas.openxmlformats.org/officeDocument/2006/relationships/image" Target="../media/image8.jpg"/><Relationship Id="rId2" Type="http://schemas.openxmlformats.org/officeDocument/2006/relationships/notesSlide" Target="../notesSlides/notesSlide13.xml"/><Relationship Id="rId1" Type="http://schemas.openxmlformats.org/officeDocument/2006/relationships/slideLayout" Target="../slideLayouts/slideLayout6.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5.xml"/></Relationships>
</file>

<file path=ppt/slides/_rels/slide15.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5.xml"/><Relationship Id="rId1" Type="http://schemas.openxmlformats.org/officeDocument/2006/relationships/slideLayout" Target="../slideLayouts/slideLayout5.xml"/></Relationships>
</file>

<file path=ppt/slides/_rels/slide16.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6.xml"/><Relationship Id="rId1" Type="http://schemas.openxmlformats.org/officeDocument/2006/relationships/slideLayout" Target="../slideLayouts/slideLayout5.xml"/></Relationships>
</file>

<file path=ppt/slides/_rels/slide17.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7.xml"/><Relationship Id="rId1" Type="http://schemas.openxmlformats.org/officeDocument/2006/relationships/slideLayout" Target="../slideLayouts/slideLayout5.xml"/></Relationships>
</file>

<file path=ppt/slides/_rels/slide18.xml.rels><?xml version="1.0" encoding="UTF-8" standalone="yes"?>
<Relationships xmlns="http://schemas.openxmlformats.org/package/2006/relationships"><Relationship Id="rId3" Type="http://schemas.openxmlformats.org/officeDocument/2006/relationships/hyperlink" Target="https://escholarship.org/uc/item/9cg222jc" TargetMode="External"/><Relationship Id="rId2" Type="http://schemas.openxmlformats.org/officeDocument/2006/relationships/notesSlide" Target="../notesSlides/notesSlide18.xml"/><Relationship Id="rId1" Type="http://schemas.openxmlformats.org/officeDocument/2006/relationships/slideLayout" Target="../slideLayouts/slideLayout5.xml"/><Relationship Id="rId4" Type="http://schemas.openxmlformats.org/officeDocument/2006/relationships/image" Target="../media/image10.png"/></Relationships>
</file>

<file path=ppt/slides/_rels/slide19.xml.rels><?xml version="1.0" encoding="UTF-8" standalone="yes"?>
<Relationships xmlns="http://schemas.openxmlformats.org/package/2006/relationships"><Relationship Id="rId3" Type="http://schemas.openxmlformats.org/officeDocument/2006/relationships/image" Target="../media/image11.jpg"/><Relationship Id="rId2" Type="http://schemas.openxmlformats.org/officeDocument/2006/relationships/notesSlide" Target="../notesSlides/notesSlide19.xml"/><Relationship Id="rId1" Type="http://schemas.openxmlformats.org/officeDocument/2006/relationships/slideLayout" Target="../slideLayouts/slideLayout6.xml"/></Relationships>
</file>

<file path=ppt/slides/_rels/slide20.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20.xml"/><Relationship Id="rId1" Type="http://schemas.openxmlformats.org/officeDocument/2006/relationships/slideLayout" Target="../slideLayouts/slideLayout6.xml"/></Relationships>
</file>

<file path=ppt/slides/_rels/slide21.xml.rels><?xml version="1.0" encoding="UTF-8" standalone="yes"?>
<Relationships xmlns="http://schemas.openxmlformats.org/package/2006/relationships"><Relationship Id="rId3" Type="http://schemas.openxmlformats.org/officeDocument/2006/relationships/image" Target="../media/image13.jpg"/><Relationship Id="rId2" Type="http://schemas.openxmlformats.org/officeDocument/2006/relationships/notesSlide" Target="../notesSlides/notesSlide21.xml"/><Relationship Id="rId1" Type="http://schemas.openxmlformats.org/officeDocument/2006/relationships/slideLayout" Target="../slideLayouts/slideLayout6.xml"/></Relationships>
</file>

<file path=ppt/slides/_rels/slide22.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notesSlide" Target="../notesSlides/notesSlide22.xml"/><Relationship Id="rId1" Type="http://schemas.openxmlformats.org/officeDocument/2006/relationships/slideLayout" Target="../slideLayouts/slideLayout6.xml"/></Relationships>
</file>

<file path=ppt/slides/_rels/slide23.xml.rels><?xml version="1.0" encoding="UTF-8" standalone="yes"?>
<Relationships xmlns="http://schemas.openxmlformats.org/package/2006/relationships"><Relationship Id="rId3" Type="http://schemas.openxmlformats.org/officeDocument/2006/relationships/image" Target="../media/image15.jpg"/><Relationship Id="rId2" Type="http://schemas.openxmlformats.org/officeDocument/2006/relationships/notesSlide" Target="../notesSlides/notesSlide23.xml"/><Relationship Id="rId1" Type="http://schemas.openxmlformats.org/officeDocument/2006/relationships/slideLayout" Target="../slideLayouts/slideLayout5.xml"/></Relationships>
</file>

<file path=ppt/slides/_rels/slide24.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24.xml"/><Relationship Id="rId1" Type="http://schemas.openxmlformats.org/officeDocument/2006/relationships/slideLayout" Target="../slideLayouts/slideLayout5.xml"/><Relationship Id="rId5" Type="http://schemas.openxmlformats.org/officeDocument/2006/relationships/image" Target="../media/image18.png"/><Relationship Id="rId4" Type="http://schemas.openxmlformats.org/officeDocument/2006/relationships/image" Target="../media/image17.png"/></Relationships>
</file>

<file path=ppt/slides/_rels/slide25.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25.xml"/><Relationship Id="rId1" Type="http://schemas.openxmlformats.org/officeDocument/2006/relationships/slideLayout" Target="../slideLayouts/slideLayout5.xml"/></Relationships>
</file>

<file path=ppt/slides/_rels/slide26.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26.xml"/><Relationship Id="rId1" Type="http://schemas.openxmlformats.org/officeDocument/2006/relationships/slideLayout" Target="../slideLayouts/slideLayout5.xml"/><Relationship Id="rId4" Type="http://schemas.openxmlformats.org/officeDocument/2006/relationships/image" Target="../media/image21.png"/></Relationships>
</file>

<file path=ppt/slides/_rels/slide27.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27.xml"/><Relationship Id="rId1" Type="http://schemas.openxmlformats.org/officeDocument/2006/relationships/slideLayout" Target="../slideLayouts/slideLayout5.xml"/><Relationship Id="rId4" Type="http://schemas.openxmlformats.org/officeDocument/2006/relationships/image" Target="../media/image23.png"/></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5.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10.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63"/>
        <p:cNvGrpSpPr/>
        <p:nvPr/>
      </p:nvGrpSpPr>
      <p:grpSpPr>
        <a:xfrm>
          <a:off x="0" y="0"/>
          <a:ext cx="0" cy="0"/>
          <a:chOff x="0" y="0"/>
          <a:chExt cx="0" cy="0"/>
        </a:xfrm>
      </p:grpSpPr>
      <p:sp>
        <p:nvSpPr>
          <p:cNvPr id="64" name="Google Shape;64;p13"/>
          <p:cNvSpPr txBox="1">
            <a:spLocks noGrp="1"/>
          </p:cNvSpPr>
          <p:nvPr>
            <p:ph type="ctrTitle"/>
          </p:nvPr>
        </p:nvSpPr>
        <p:spPr>
          <a:xfrm>
            <a:off x="311700" y="539725"/>
            <a:ext cx="8520600" cy="12825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Holistic Approaches to Born-Digital Appraisal and Accessioning</a:t>
            </a:r>
            <a:endParaRPr>
              <a:latin typeface="Roboto"/>
              <a:ea typeface="Roboto"/>
              <a:cs typeface="Roboto"/>
              <a:sym typeface="Roboto"/>
            </a:endParaRPr>
          </a:p>
        </p:txBody>
      </p:sp>
      <p:sp>
        <p:nvSpPr>
          <p:cNvPr id="65" name="Google Shape;65;p13"/>
          <p:cNvSpPr txBox="1">
            <a:spLocks noGrp="1"/>
          </p:cNvSpPr>
          <p:nvPr>
            <p:ph type="subTitle" idx="1"/>
          </p:nvPr>
        </p:nvSpPr>
        <p:spPr>
          <a:xfrm>
            <a:off x="311700" y="1878560"/>
            <a:ext cx="4242600" cy="738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2200"/>
              <a:t>Revising the UC Guidelines for Efficient Archival Processing</a:t>
            </a:r>
            <a:endParaRPr sz="2200"/>
          </a:p>
        </p:txBody>
      </p:sp>
      <p:sp>
        <p:nvSpPr>
          <p:cNvPr id="66" name="Google Shape;66;p13"/>
          <p:cNvSpPr txBox="1">
            <a:spLocks noGrp="1"/>
          </p:cNvSpPr>
          <p:nvPr>
            <p:ph type="body" idx="4294967295"/>
          </p:nvPr>
        </p:nvSpPr>
        <p:spPr>
          <a:xfrm>
            <a:off x="2685625" y="3164500"/>
            <a:ext cx="6283200" cy="1584300"/>
          </a:xfrm>
          <a:prstGeom prst="rect">
            <a:avLst/>
          </a:prstGeom>
        </p:spPr>
        <p:txBody>
          <a:bodyPr spcFirstLastPara="1" wrap="square" lIns="91425" tIns="91425" rIns="91425" bIns="91425" anchor="t" anchorCtr="0">
            <a:normAutofit/>
          </a:bodyPr>
          <a:lstStyle/>
          <a:p>
            <a:pPr marL="0" lvl="0" indent="0" algn="r" rtl="0">
              <a:lnSpc>
                <a:spcPct val="100000"/>
              </a:lnSpc>
              <a:spcBef>
                <a:spcPts val="0"/>
              </a:spcBef>
              <a:spcAft>
                <a:spcPts val="1200"/>
              </a:spcAft>
              <a:buNone/>
            </a:pPr>
            <a:r>
              <a:rPr lang="en" sz="2000">
                <a:solidFill>
                  <a:schemeClr val="lt1"/>
                </a:solidFill>
              </a:rPr>
              <a:t>March 16, 2021</a:t>
            </a:r>
            <a:br>
              <a:rPr lang="en" sz="2000">
                <a:solidFill>
                  <a:schemeClr val="lt1"/>
                </a:solidFill>
              </a:rPr>
            </a:br>
            <a:r>
              <a:rPr lang="en" sz="2000">
                <a:solidFill>
                  <a:schemeClr val="lt1"/>
                </a:solidFill>
              </a:rPr>
              <a:t>OCLC Works in Progress Webinar</a:t>
            </a:r>
            <a:br>
              <a:rPr lang="en" sz="2000">
                <a:solidFill>
                  <a:schemeClr val="lt1"/>
                </a:solidFill>
              </a:rPr>
            </a:br>
            <a:r>
              <a:rPr lang="en" sz="2000">
                <a:solidFill>
                  <a:schemeClr val="lt1"/>
                </a:solidFill>
              </a:rPr>
              <a:t>Elvia Arroyo-Ramirez, Kate Dundon, &amp; Shira Peltzman</a:t>
            </a:r>
            <a:endParaRPr sz="2000">
              <a:solidFill>
                <a:schemeClr val="lt1"/>
              </a:solidFill>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70"/>
        <p:cNvGrpSpPr/>
        <p:nvPr/>
      </p:nvGrpSpPr>
      <p:grpSpPr>
        <a:xfrm>
          <a:off x="0" y="0"/>
          <a:ext cx="0" cy="0"/>
          <a:chOff x="0" y="0"/>
          <a:chExt cx="0" cy="0"/>
        </a:xfrm>
      </p:grpSpPr>
      <p:pic>
        <p:nvPicPr>
          <p:cNvPr id="71" name="Google Shape;71;p14"/>
          <p:cNvPicPr preferRelativeResize="0"/>
          <p:nvPr/>
        </p:nvPicPr>
        <p:blipFill rotWithShape="1">
          <a:blip r:embed="rId3">
            <a:alphaModFix/>
          </a:blip>
          <a:srcRect t="5551" b="24179"/>
          <a:stretch/>
        </p:blipFill>
        <p:spPr>
          <a:xfrm>
            <a:off x="389675" y="1059063"/>
            <a:ext cx="2547000" cy="2611800"/>
          </a:xfrm>
          <a:prstGeom prst="ellipse">
            <a:avLst/>
          </a:prstGeom>
          <a:noFill/>
          <a:ln>
            <a:noFill/>
          </a:ln>
        </p:spPr>
      </p:pic>
      <p:sp>
        <p:nvSpPr>
          <p:cNvPr id="72" name="Google Shape;72;p14"/>
          <p:cNvSpPr txBox="1"/>
          <p:nvPr/>
        </p:nvSpPr>
        <p:spPr>
          <a:xfrm>
            <a:off x="244925" y="3707625"/>
            <a:ext cx="2836500" cy="1231500"/>
          </a:xfrm>
          <a:prstGeom prst="rect">
            <a:avLst/>
          </a:prstGeom>
          <a:noFill/>
          <a:ln>
            <a:noFill/>
          </a:ln>
        </p:spPr>
        <p:txBody>
          <a:bodyPr spcFirstLastPara="1" wrap="square" lIns="91425" tIns="91425" rIns="91425" bIns="91425" anchor="t" anchorCtr="0">
            <a:spAutoFit/>
          </a:bodyPr>
          <a:lstStyle/>
          <a:p>
            <a:pPr marL="0" lvl="0" indent="0" algn="ctr" rtl="0">
              <a:spcBef>
                <a:spcPts val="0"/>
              </a:spcBef>
              <a:spcAft>
                <a:spcPts val="0"/>
              </a:spcAft>
              <a:buNone/>
            </a:pPr>
            <a:r>
              <a:rPr lang="en" sz="1700">
                <a:solidFill>
                  <a:srgbClr val="FFFFFF"/>
                </a:solidFill>
                <a:latin typeface="Roboto"/>
                <a:ea typeface="Roboto"/>
                <a:cs typeface="Roboto"/>
                <a:sym typeface="Roboto"/>
              </a:rPr>
              <a:t>Elvia Arroyo-Ramirez </a:t>
            </a:r>
            <a:r>
              <a:rPr lang="en" sz="1700">
                <a:solidFill>
                  <a:schemeClr val="accent2"/>
                </a:solidFill>
                <a:latin typeface="Roboto"/>
                <a:ea typeface="Roboto"/>
                <a:cs typeface="Roboto"/>
                <a:sym typeface="Roboto"/>
              </a:rPr>
              <a:t>Assistant University Archivist UC Irvine</a:t>
            </a:r>
            <a:endParaRPr sz="1700">
              <a:solidFill>
                <a:schemeClr val="accent2"/>
              </a:solidFill>
              <a:latin typeface="Roboto"/>
              <a:ea typeface="Roboto"/>
              <a:cs typeface="Roboto"/>
              <a:sym typeface="Roboto"/>
            </a:endParaRPr>
          </a:p>
          <a:p>
            <a:pPr marL="0" lvl="0" indent="0" algn="ctr" rtl="0">
              <a:spcBef>
                <a:spcPts val="0"/>
              </a:spcBef>
              <a:spcAft>
                <a:spcPts val="0"/>
              </a:spcAft>
              <a:buNone/>
            </a:pPr>
            <a:r>
              <a:rPr lang="en" sz="1700">
                <a:solidFill>
                  <a:schemeClr val="accent2"/>
                </a:solidFill>
                <a:latin typeface="Roboto"/>
                <a:ea typeface="Roboto"/>
                <a:cs typeface="Roboto"/>
                <a:sym typeface="Roboto"/>
              </a:rPr>
              <a:t>(she/her)</a:t>
            </a:r>
            <a:endParaRPr sz="1200" b="1">
              <a:solidFill>
                <a:srgbClr val="FFFFFF"/>
              </a:solidFill>
              <a:latin typeface="Merriweather"/>
              <a:ea typeface="Merriweather"/>
              <a:cs typeface="Merriweather"/>
              <a:sym typeface="Merriweather"/>
            </a:endParaRPr>
          </a:p>
        </p:txBody>
      </p:sp>
      <p:sp>
        <p:nvSpPr>
          <p:cNvPr id="73" name="Google Shape;73;p14"/>
          <p:cNvSpPr txBox="1"/>
          <p:nvPr/>
        </p:nvSpPr>
        <p:spPr>
          <a:xfrm>
            <a:off x="3214225" y="3707625"/>
            <a:ext cx="2836500" cy="1231500"/>
          </a:xfrm>
          <a:prstGeom prst="rect">
            <a:avLst/>
          </a:prstGeom>
          <a:noFill/>
          <a:ln>
            <a:noFill/>
          </a:ln>
        </p:spPr>
        <p:txBody>
          <a:bodyPr spcFirstLastPara="1" wrap="square" lIns="91425" tIns="91425" rIns="91425" bIns="91425" anchor="t" anchorCtr="0">
            <a:spAutoFit/>
          </a:bodyPr>
          <a:lstStyle/>
          <a:p>
            <a:pPr marL="0" lvl="0" indent="0" algn="ctr" rtl="0">
              <a:spcBef>
                <a:spcPts val="0"/>
              </a:spcBef>
              <a:spcAft>
                <a:spcPts val="0"/>
              </a:spcAft>
              <a:buNone/>
            </a:pPr>
            <a:r>
              <a:rPr lang="en" sz="1700">
                <a:solidFill>
                  <a:srgbClr val="FFFFFF"/>
                </a:solidFill>
                <a:latin typeface="Roboto"/>
                <a:ea typeface="Roboto"/>
                <a:cs typeface="Roboto"/>
                <a:sym typeface="Roboto"/>
              </a:rPr>
              <a:t>Kate Dundon</a:t>
            </a:r>
            <a:endParaRPr sz="1700">
              <a:solidFill>
                <a:srgbClr val="FFFFFF"/>
              </a:solidFill>
              <a:latin typeface="Roboto"/>
              <a:ea typeface="Roboto"/>
              <a:cs typeface="Roboto"/>
              <a:sym typeface="Roboto"/>
            </a:endParaRPr>
          </a:p>
          <a:p>
            <a:pPr marL="0" lvl="0" indent="0" algn="ctr" rtl="0">
              <a:spcBef>
                <a:spcPts val="0"/>
              </a:spcBef>
              <a:spcAft>
                <a:spcPts val="0"/>
              </a:spcAft>
              <a:buNone/>
            </a:pPr>
            <a:r>
              <a:rPr lang="en" sz="1700">
                <a:solidFill>
                  <a:schemeClr val="accent2"/>
                </a:solidFill>
                <a:latin typeface="Roboto"/>
                <a:ea typeface="Roboto"/>
                <a:cs typeface="Roboto"/>
                <a:sym typeface="Roboto"/>
              </a:rPr>
              <a:t>Supervisory Archivist </a:t>
            </a:r>
            <a:endParaRPr sz="1700">
              <a:solidFill>
                <a:schemeClr val="accent2"/>
              </a:solidFill>
              <a:latin typeface="Roboto"/>
              <a:ea typeface="Roboto"/>
              <a:cs typeface="Roboto"/>
              <a:sym typeface="Roboto"/>
            </a:endParaRPr>
          </a:p>
          <a:p>
            <a:pPr marL="0" lvl="0" indent="0" algn="ctr" rtl="0">
              <a:spcBef>
                <a:spcPts val="0"/>
              </a:spcBef>
              <a:spcAft>
                <a:spcPts val="0"/>
              </a:spcAft>
              <a:buNone/>
            </a:pPr>
            <a:r>
              <a:rPr lang="en" sz="1700">
                <a:solidFill>
                  <a:schemeClr val="accent2"/>
                </a:solidFill>
                <a:latin typeface="Roboto"/>
                <a:ea typeface="Roboto"/>
                <a:cs typeface="Roboto"/>
                <a:sym typeface="Roboto"/>
              </a:rPr>
              <a:t>UC Santa Cruz </a:t>
            </a:r>
            <a:endParaRPr sz="1700">
              <a:solidFill>
                <a:schemeClr val="accent2"/>
              </a:solidFill>
              <a:latin typeface="Roboto"/>
              <a:ea typeface="Roboto"/>
              <a:cs typeface="Roboto"/>
              <a:sym typeface="Roboto"/>
            </a:endParaRPr>
          </a:p>
          <a:p>
            <a:pPr marL="0" lvl="0" indent="0" algn="ctr" rtl="0">
              <a:spcBef>
                <a:spcPts val="0"/>
              </a:spcBef>
              <a:spcAft>
                <a:spcPts val="0"/>
              </a:spcAft>
              <a:buNone/>
            </a:pPr>
            <a:r>
              <a:rPr lang="en" sz="1700">
                <a:solidFill>
                  <a:schemeClr val="accent2"/>
                </a:solidFill>
                <a:latin typeface="Roboto"/>
                <a:ea typeface="Roboto"/>
                <a:cs typeface="Roboto"/>
                <a:sym typeface="Roboto"/>
              </a:rPr>
              <a:t>(she/her)</a:t>
            </a:r>
            <a:endParaRPr sz="1200" b="1">
              <a:solidFill>
                <a:srgbClr val="FFFFFF"/>
              </a:solidFill>
              <a:latin typeface="Merriweather"/>
              <a:ea typeface="Merriweather"/>
              <a:cs typeface="Merriweather"/>
              <a:sym typeface="Merriweather"/>
            </a:endParaRPr>
          </a:p>
        </p:txBody>
      </p:sp>
      <p:pic>
        <p:nvPicPr>
          <p:cNvPr id="74" name="Google Shape;74;p14"/>
          <p:cNvPicPr preferRelativeResize="0"/>
          <p:nvPr/>
        </p:nvPicPr>
        <p:blipFill>
          <a:blip r:embed="rId4">
            <a:alphaModFix/>
          </a:blip>
          <a:stretch>
            <a:fillRect/>
          </a:stretch>
        </p:blipFill>
        <p:spPr>
          <a:xfrm>
            <a:off x="3330213" y="1059063"/>
            <a:ext cx="2604522" cy="2611777"/>
          </a:xfrm>
          <a:prstGeom prst="rect">
            <a:avLst/>
          </a:prstGeom>
          <a:noFill/>
          <a:ln>
            <a:noFill/>
          </a:ln>
        </p:spPr>
      </p:pic>
      <p:sp>
        <p:nvSpPr>
          <p:cNvPr id="75" name="Google Shape;75;p14"/>
          <p:cNvSpPr txBox="1"/>
          <p:nvPr/>
        </p:nvSpPr>
        <p:spPr>
          <a:xfrm>
            <a:off x="6186025" y="3707625"/>
            <a:ext cx="2836500" cy="1231500"/>
          </a:xfrm>
          <a:prstGeom prst="rect">
            <a:avLst/>
          </a:prstGeom>
          <a:noFill/>
          <a:ln>
            <a:noFill/>
          </a:ln>
        </p:spPr>
        <p:txBody>
          <a:bodyPr spcFirstLastPara="1" wrap="square" lIns="91425" tIns="91425" rIns="91425" bIns="91425" anchor="t" anchorCtr="0">
            <a:spAutoFit/>
          </a:bodyPr>
          <a:lstStyle/>
          <a:p>
            <a:pPr marL="0" lvl="0" indent="0" algn="ctr" rtl="0">
              <a:spcBef>
                <a:spcPts val="0"/>
              </a:spcBef>
              <a:spcAft>
                <a:spcPts val="0"/>
              </a:spcAft>
              <a:buNone/>
            </a:pPr>
            <a:r>
              <a:rPr lang="en" sz="1700">
                <a:solidFill>
                  <a:srgbClr val="FFFFFF"/>
                </a:solidFill>
                <a:latin typeface="Roboto"/>
                <a:ea typeface="Roboto"/>
                <a:cs typeface="Roboto"/>
                <a:sym typeface="Roboto"/>
              </a:rPr>
              <a:t>Shira Peltzman</a:t>
            </a:r>
            <a:br>
              <a:rPr lang="en" sz="1700">
                <a:solidFill>
                  <a:srgbClr val="FFFFFF"/>
                </a:solidFill>
                <a:latin typeface="Roboto"/>
                <a:ea typeface="Roboto"/>
                <a:cs typeface="Roboto"/>
                <a:sym typeface="Roboto"/>
              </a:rPr>
            </a:br>
            <a:r>
              <a:rPr lang="en" sz="1700">
                <a:solidFill>
                  <a:schemeClr val="accent2"/>
                </a:solidFill>
                <a:latin typeface="Roboto"/>
                <a:ea typeface="Roboto"/>
                <a:cs typeface="Roboto"/>
                <a:sym typeface="Roboto"/>
              </a:rPr>
              <a:t>Digital Archivist </a:t>
            </a:r>
            <a:endParaRPr sz="1700">
              <a:solidFill>
                <a:schemeClr val="accent2"/>
              </a:solidFill>
              <a:latin typeface="Roboto"/>
              <a:ea typeface="Roboto"/>
              <a:cs typeface="Roboto"/>
              <a:sym typeface="Roboto"/>
            </a:endParaRPr>
          </a:p>
          <a:p>
            <a:pPr marL="0" lvl="0" indent="0" algn="ctr" rtl="0">
              <a:spcBef>
                <a:spcPts val="0"/>
              </a:spcBef>
              <a:spcAft>
                <a:spcPts val="0"/>
              </a:spcAft>
              <a:buNone/>
            </a:pPr>
            <a:r>
              <a:rPr lang="en" sz="1700">
                <a:solidFill>
                  <a:schemeClr val="accent2"/>
                </a:solidFill>
                <a:latin typeface="Roboto"/>
                <a:ea typeface="Roboto"/>
                <a:cs typeface="Roboto"/>
                <a:sym typeface="Roboto"/>
              </a:rPr>
              <a:t>UCLA</a:t>
            </a:r>
            <a:br>
              <a:rPr lang="en" sz="1700">
                <a:solidFill>
                  <a:schemeClr val="accent2"/>
                </a:solidFill>
                <a:latin typeface="Roboto"/>
                <a:ea typeface="Roboto"/>
                <a:cs typeface="Roboto"/>
                <a:sym typeface="Roboto"/>
              </a:rPr>
            </a:br>
            <a:r>
              <a:rPr lang="en" sz="1700">
                <a:solidFill>
                  <a:schemeClr val="accent2"/>
                </a:solidFill>
                <a:latin typeface="Roboto"/>
                <a:ea typeface="Roboto"/>
                <a:cs typeface="Roboto"/>
                <a:sym typeface="Roboto"/>
              </a:rPr>
              <a:t>(she/her)</a:t>
            </a:r>
            <a:endParaRPr sz="1200" b="1">
              <a:solidFill>
                <a:srgbClr val="FFFFFF"/>
              </a:solidFill>
              <a:latin typeface="Merriweather"/>
              <a:ea typeface="Merriweather"/>
              <a:cs typeface="Merriweather"/>
              <a:sym typeface="Merriweather"/>
            </a:endParaRPr>
          </a:p>
        </p:txBody>
      </p:sp>
      <p:pic>
        <p:nvPicPr>
          <p:cNvPr id="76" name="Google Shape;76;p14"/>
          <p:cNvPicPr preferRelativeResize="0"/>
          <p:nvPr/>
        </p:nvPicPr>
        <p:blipFill>
          <a:blip r:embed="rId5">
            <a:alphaModFix/>
          </a:blip>
          <a:stretch>
            <a:fillRect/>
          </a:stretch>
        </p:blipFill>
        <p:spPr>
          <a:xfrm>
            <a:off x="6260575" y="1065825"/>
            <a:ext cx="2547000" cy="2598268"/>
          </a:xfrm>
          <a:prstGeom prst="rect">
            <a:avLst/>
          </a:prstGeom>
          <a:noFill/>
          <a:ln>
            <a:noFill/>
          </a:ln>
        </p:spPr>
      </p:pic>
      <p:sp>
        <p:nvSpPr>
          <p:cNvPr id="2" name="Title 1">
            <a:extLst>
              <a:ext uri="{FF2B5EF4-FFF2-40B4-BE49-F238E27FC236}">
                <a16:creationId xmlns:a16="http://schemas.microsoft.com/office/drawing/2014/main" id="{9C977A61-CCF9-9348-866A-FB75354BF2A9}"/>
              </a:ext>
            </a:extLst>
          </p:cNvPr>
          <p:cNvSpPr>
            <a:spLocks noGrp="1"/>
          </p:cNvSpPr>
          <p:nvPr>
            <p:ph type="title"/>
          </p:nvPr>
        </p:nvSpPr>
        <p:spPr>
          <a:xfrm>
            <a:off x="3150959" y="120065"/>
            <a:ext cx="2963030" cy="778420"/>
          </a:xfrm>
        </p:spPr>
        <p:txBody>
          <a:bodyPr>
            <a:normAutofit/>
          </a:bodyPr>
          <a:lstStyle/>
          <a:p>
            <a:r>
              <a:rPr lang="en-US" sz="3500" dirty="0">
                <a:latin typeface="+mj-lt"/>
              </a:rPr>
              <a:t>Who We Are</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81"/>
        <p:cNvGrpSpPr/>
        <p:nvPr/>
      </p:nvGrpSpPr>
      <p:grpSpPr>
        <a:xfrm>
          <a:off x="0" y="0"/>
          <a:ext cx="0" cy="0"/>
          <a:chOff x="0" y="0"/>
          <a:chExt cx="0" cy="0"/>
        </a:xfrm>
      </p:grpSpPr>
      <p:sp>
        <p:nvSpPr>
          <p:cNvPr id="82" name="Google Shape;82;p15"/>
          <p:cNvSpPr txBox="1">
            <a:spLocks noGrp="1"/>
          </p:cNvSpPr>
          <p:nvPr>
            <p:ph type="title"/>
          </p:nvPr>
        </p:nvSpPr>
        <p:spPr>
          <a:xfrm>
            <a:off x="311725" y="500925"/>
            <a:ext cx="8520600" cy="6237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What we will discuss today</a:t>
            </a:r>
            <a:endParaRPr>
              <a:latin typeface="Roboto"/>
              <a:ea typeface="Roboto"/>
              <a:cs typeface="Roboto"/>
              <a:sym typeface="Roboto"/>
            </a:endParaRPr>
          </a:p>
        </p:txBody>
      </p:sp>
      <p:sp>
        <p:nvSpPr>
          <p:cNvPr id="83" name="Google Shape;83;p15"/>
          <p:cNvSpPr txBox="1"/>
          <p:nvPr/>
        </p:nvSpPr>
        <p:spPr>
          <a:xfrm>
            <a:off x="146600" y="1494075"/>
            <a:ext cx="4241400" cy="3232500"/>
          </a:xfrm>
          <a:prstGeom prst="rect">
            <a:avLst/>
          </a:prstGeom>
          <a:noFill/>
          <a:ln>
            <a:noFill/>
          </a:ln>
        </p:spPr>
        <p:txBody>
          <a:bodyPr spcFirstLastPara="1" wrap="square" lIns="91425" tIns="91425" rIns="91425" bIns="91425" anchor="t" anchorCtr="0">
            <a:spAutoFit/>
          </a:bodyPr>
          <a:lstStyle/>
          <a:p>
            <a:pPr marL="457200" lvl="0" indent="-342900" algn="l" rtl="0">
              <a:spcBef>
                <a:spcPts val="0"/>
              </a:spcBef>
              <a:spcAft>
                <a:spcPts val="0"/>
              </a:spcAft>
              <a:buSzPts val="1800"/>
              <a:buFont typeface="Roboto"/>
              <a:buChar char="●"/>
            </a:pPr>
            <a:r>
              <a:rPr lang="en" sz="1800">
                <a:latin typeface="Roboto"/>
                <a:ea typeface="Roboto"/>
                <a:cs typeface="Roboto"/>
                <a:sym typeface="Roboto"/>
              </a:rPr>
              <a:t>Background on the UC Guidelines for Efficient Archival Processing</a:t>
            </a:r>
            <a:endParaRPr sz="1800">
              <a:latin typeface="Roboto"/>
              <a:ea typeface="Roboto"/>
              <a:cs typeface="Roboto"/>
              <a:sym typeface="Roboto"/>
            </a:endParaRPr>
          </a:p>
          <a:p>
            <a:pPr marL="457200" lvl="0" indent="-342900" algn="l" rtl="0">
              <a:spcBef>
                <a:spcPts val="0"/>
              </a:spcBef>
              <a:spcAft>
                <a:spcPts val="0"/>
              </a:spcAft>
              <a:buSzPts val="1800"/>
              <a:buFont typeface="Roboto"/>
              <a:buChar char="●"/>
            </a:pPr>
            <a:r>
              <a:rPr lang="en" sz="1800">
                <a:latin typeface="Roboto"/>
                <a:ea typeface="Roboto"/>
                <a:cs typeface="Roboto"/>
                <a:sym typeface="Roboto"/>
              </a:rPr>
              <a:t>The revision process</a:t>
            </a:r>
            <a:endParaRPr sz="1800">
              <a:latin typeface="Roboto"/>
              <a:ea typeface="Roboto"/>
              <a:cs typeface="Roboto"/>
              <a:sym typeface="Roboto"/>
            </a:endParaRPr>
          </a:p>
          <a:p>
            <a:pPr marL="914400" lvl="1" indent="-342900" algn="l" rtl="0">
              <a:spcBef>
                <a:spcPts val="0"/>
              </a:spcBef>
              <a:spcAft>
                <a:spcPts val="0"/>
              </a:spcAft>
              <a:buSzPts val="1800"/>
              <a:buFont typeface="Roboto"/>
              <a:buChar char="○"/>
            </a:pPr>
            <a:r>
              <a:rPr lang="en" sz="1800">
                <a:latin typeface="Roboto"/>
                <a:ea typeface="Roboto"/>
                <a:cs typeface="Roboto"/>
                <a:sym typeface="Roboto"/>
              </a:rPr>
              <a:t>Overview of revisions</a:t>
            </a:r>
            <a:endParaRPr sz="1800">
              <a:latin typeface="Roboto"/>
              <a:ea typeface="Roboto"/>
              <a:cs typeface="Roboto"/>
              <a:sym typeface="Roboto"/>
            </a:endParaRPr>
          </a:p>
          <a:p>
            <a:pPr marL="914400" lvl="1" indent="-342900" algn="l" rtl="0">
              <a:spcBef>
                <a:spcPts val="0"/>
              </a:spcBef>
              <a:spcAft>
                <a:spcPts val="0"/>
              </a:spcAft>
              <a:buSzPts val="1800"/>
              <a:buFont typeface="Roboto"/>
              <a:buChar char="○"/>
            </a:pPr>
            <a:r>
              <a:rPr lang="en" sz="1800">
                <a:latin typeface="Roboto"/>
                <a:ea typeface="Roboto"/>
                <a:cs typeface="Roboto"/>
                <a:sym typeface="Roboto"/>
              </a:rPr>
              <a:t>Deep dive on recommendations for born-digital </a:t>
            </a:r>
            <a:br>
              <a:rPr lang="en" sz="1800">
                <a:latin typeface="Roboto"/>
                <a:ea typeface="Roboto"/>
                <a:cs typeface="Roboto"/>
                <a:sym typeface="Roboto"/>
              </a:rPr>
            </a:br>
            <a:r>
              <a:rPr lang="en" sz="1800">
                <a:latin typeface="Roboto"/>
                <a:ea typeface="Roboto"/>
                <a:cs typeface="Roboto"/>
                <a:sym typeface="Roboto"/>
              </a:rPr>
              <a:t>appraisal and accessioning</a:t>
            </a:r>
            <a:endParaRPr sz="1800">
              <a:latin typeface="Roboto"/>
              <a:ea typeface="Roboto"/>
              <a:cs typeface="Roboto"/>
              <a:sym typeface="Roboto"/>
            </a:endParaRPr>
          </a:p>
          <a:p>
            <a:pPr marL="914400" lvl="1" indent="-342900" algn="l" rtl="0">
              <a:spcBef>
                <a:spcPts val="0"/>
              </a:spcBef>
              <a:spcAft>
                <a:spcPts val="0"/>
              </a:spcAft>
              <a:buSzPts val="1800"/>
              <a:buFont typeface="Roboto"/>
              <a:buChar char="○"/>
            </a:pPr>
            <a:r>
              <a:rPr lang="en" sz="1800">
                <a:latin typeface="Roboto"/>
                <a:ea typeface="Roboto"/>
                <a:cs typeface="Roboto"/>
                <a:sym typeface="Roboto"/>
              </a:rPr>
              <a:t>Context and advocacy</a:t>
            </a:r>
            <a:endParaRPr sz="1800">
              <a:latin typeface="Roboto"/>
              <a:ea typeface="Roboto"/>
              <a:cs typeface="Roboto"/>
              <a:sym typeface="Roboto"/>
            </a:endParaRPr>
          </a:p>
          <a:p>
            <a:pPr marL="457200" lvl="0" indent="-342900" algn="l" rtl="0">
              <a:spcBef>
                <a:spcPts val="0"/>
              </a:spcBef>
              <a:spcAft>
                <a:spcPts val="0"/>
              </a:spcAft>
              <a:buSzPts val="1800"/>
              <a:buFont typeface="Roboto"/>
              <a:buChar char="●"/>
            </a:pPr>
            <a:r>
              <a:rPr lang="en" sz="1800">
                <a:latin typeface="Roboto"/>
                <a:ea typeface="Roboto"/>
                <a:cs typeface="Roboto"/>
                <a:sym typeface="Roboto"/>
              </a:rPr>
              <a:t>Case studies </a:t>
            </a:r>
            <a:endParaRPr sz="1800">
              <a:latin typeface="Roboto"/>
              <a:ea typeface="Roboto"/>
              <a:cs typeface="Roboto"/>
              <a:sym typeface="Roboto"/>
            </a:endParaRPr>
          </a:p>
          <a:p>
            <a:pPr marL="457200" lvl="0" indent="-342900" algn="l" rtl="0">
              <a:spcBef>
                <a:spcPts val="0"/>
              </a:spcBef>
              <a:spcAft>
                <a:spcPts val="0"/>
              </a:spcAft>
              <a:buSzPts val="1800"/>
              <a:buFont typeface="Roboto"/>
              <a:buChar char="●"/>
            </a:pPr>
            <a:r>
              <a:rPr lang="en" sz="1800">
                <a:latin typeface="Roboto"/>
                <a:ea typeface="Roboto"/>
                <a:cs typeface="Roboto"/>
                <a:sym typeface="Roboto"/>
              </a:rPr>
              <a:t>Q&amp;A</a:t>
            </a:r>
            <a:endParaRPr sz="1800">
              <a:latin typeface="Roboto"/>
              <a:ea typeface="Roboto"/>
              <a:cs typeface="Roboto"/>
              <a:sym typeface="Roboto"/>
            </a:endParaRPr>
          </a:p>
        </p:txBody>
      </p:sp>
      <p:sp>
        <p:nvSpPr>
          <p:cNvPr id="84" name="Google Shape;84;p15"/>
          <p:cNvSpPr txBox="1"/>
          <p:nvPr/>
        </p:nvSpPr>
        <p:spPr>
          <a:xfrm>
            <a:off x="5155225" y="1892475"/>
            <a:ext cx="2718000" cy="2527800"/>
          </a:xfrm>
          <a:prstGeom prst="rect">
            <a:avLst/>
          </a:prstGeom>
          <a:noFill/>
          <a:ln>
            <a:noFill/>
          </a:ln>
        </p:spPr>
        <p:txBody>
          <a:bodyPr spcFirstLastPara="1" wrap="square" lIns="91425" tIns="91425" rIns="91425" bIns="91425" anchor="t" anchorCtr="0">
            <a:spAutoFit/>
          </a:bodyPr>
          <a:lstStyle/>
          <a:p>
            <a:pPr marL="0" lvl="0" indent="0" algn="l" rtl="0">
              <a:spcBef>
                <a:spcPts val="0"/>
              </a:spcBef>
              <a:spcAft>
                <a:spcPts val="0"/>
              </a:spcAft>
              <a:buNone/>
            </a:pPr>
            <a:endParaRPr>
              <a:latin typeface="Roboto"/>
              <a:ea typeface="Roboto"/>
              <a:cs typeface="Roboto"/>
              <a:sym typeface="Roboto"/>
            </a:endParaRPr>
          </a:p>
        </p:txBody>
      </p:sp>
      <p:pic>
        <p:nvPicPr>
          <p:cNvPr id="85" name="Google Shape;85;p15"/>
          <p:cNvPicPr preferRelativeResize="0"/>
          <p:nvPr/>
        </p:nvPicPr>
        <p:blipFill>
          <a:blip r:embed="rId3">
            <a:alphaModFix/>
          </a:blip>
          <a:stretch>
            <a:fillRect/>
          </a:stretch>
        </p:blipFill>
        <p:spPr>
          <a:xfrm>
            <a:off x="4388000" y="1277925"/>
            <a:ext cx="4755999" cy="3218546"/>
          </a:xfrm>
          <a:prstGeom prst="rect">
            <a:avLst/>
          </a:prstGeom>
          <a:noFill/>
          <a:ln>
            <a:noFill/>
          </a:ln>
        </p:spPr>
      </p:pic>
      <p:sp>
        <p:nvSpPr>
          <p:cNvPr id="86" name="Google Shape;86;p15"/>
          <p:cNvSpPr txBox="1"/>
          <p:nvPr/>
        </p:nvSpPr>
        <p:spPr>
          <a:xfrm>
            <a:off x="1902900" y="4462375"/>
            <a:ext cx="7241100" cy="692700"/>
          </a:xfrm>
          <a:prstGeom prst="rect">
            <a:avLst/>
          </a:prstGeom>
          <a:noFill/>
          <a:ln>
            <a:noFill/>
          </a:ln>
        </p:spPr>
        <p:txBody>
          <a:bodyPr spcFirstLastPara="1" wrap="square" lIns="91425" tIns="91425" rIns="91425" bIns="91425" anchor="t" anchorCtr="0">
            <a:spAutoFit/>
          </a:bodyPr>
          <a:lstStyle/>
          <a:p>
            <a:pPr marL="0" lvl="0" indent="0" algn="r" rtl="0">
              <a:spcBef>
                <a:spcPts val="0"/>
              </a:spcBef>
              <a:spcAft>
                <a:spcPts val="0"/>
              </a:spcAft>
              <a:buNone/>
            </a:pPr>
            <a:r>
              <a:rPr lang="en" sz="1100" b="1">
                <a:latin typeface="Roboto"/>
                <a:ea typeface="Roboto"/>
                <a:cs typeface="Roboto"/>
                <a:sym typeface="Roboto"/>
              </a:rPr>
              <a:t>Black Lives Matter demonstration, June 2020.</a:t>
            </a:r>
            <a:r>
              <a:rPr lang="en" sz="1100">
                <a:latin typeface="Roboto"/>
                <a:ea typeface="Roboto"/>
                <a:cs typeface="Roboto"/>
                <a:sym typeface="Roboto"/>
              </a:rPr>
              <a:t> UCI School of Medicine Leadership Education to Advance Diversity–African, Black and Caribbean (LEAD-ABC) records, AS-220. Special Collections and Archives, The UC Irvine Libraries, Irvine, California.</a:t>
            </a:r>
            <a:endParaRPr sz="1100">
              <a:latin typeface="Roboto"/>
              <a:ea typeface="Roboto"/>
              <a:cs typeface="Roboto"/>
              <a:sym typeface="Roboto"/>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90"/>
        <p:cNvGrpSpPr/>
        <p:nvPr/>
      </p:nvGrpSpPr>
      <p:grpSpPr>
        <a:xfrm>
          <a:off x="0" y="0"/>
          <a:ext cx="0" cy="0"/>
          <a:chOff x="0" y="0"/>
          <a:chExt cx="0" cy="0"/>
        </a:xfrm>
      </p:grpSpPr>
      <p:sp>
        <p:nvSpPr>
          <p:cNvPr id="91" name="Google Shape;91;p16"/>
          <p:cNvSpPr txBox="1">
            <a:spLocks noGrp="1"/>
          </p:cNvSpPr>
          <p:nvPr>
            <p:ph type="title"/>
          </p:nvPr>
        </p:nvSpPr>
        <p:spPr>
          <a:xfrm>
            <a:off x="311725" y="500925"/>
            <a:ext cx="3706500" cy="13089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Introduction &amp; background</a:t>
            </a:r>
            <a:endParaRPr>
              <a:latin typeface="Roboto"/>
              <a:ea typeface="Roboto"/>
              <a:cs typeface="Roboto"/>
              <a:sym typeface="Roboto"/>
            </a:endParaRPr>
          </a:p>
        </p:txBody>
      </p:sp>
      <p:sp>
        <p:nvSpPr>
          <p:cNvPr id="92" name="Google Shape;92;p16"/>
          <p:cNvSpPr txBox="1"/>
          <p:nvPr/>
        </p:nvSpPr>
        <p:spPr>
          <a:xfrm>
            <a:off x="4572000" y="308250"/>
            <a:ext cx="4209300" cy="4777800"/>
          </a:xfrm>
          <a:prstGeom prst="rect">
            <a:avLst/>
          </a:prstGeom>
          <a:solidFill>
            <a:srgbClr val="FFFFFF"/>
          </a:solidFill>
          <a:ln>
            <a:noFill/>
          </a:ln>
        </p:spPr>
        <p:txBody>
          <a:bodyPr spcFirstLastPara="1" wrap="square" lIns="91425" tIns="91425" rIns="91425" bIns="91425" anchor="t" anchorCtr="0">
            <a:spAutoFit/>
          </a:bodyPr>
          <a:lstStyle/>
          <a:p>
            <a:pPr marL="0" lvl="0" indent="0" algn="l" rtl="0">
              <a:lnSpc>
                <a:spcPct val="110000"/>
              </a:lnSpc>
              <a:spcBef>
                <a:spcPts val="600"/>
              </a:spcBef>
              <a:spcAft>
                <a:spcPts val="0"/>
              </a:spcAft>
              <a:buNone/>
            </a:pPr>
            <a:r>
              <a:rPr lang="en" sz="1800" b="1">
                <a:latin typeface="Roboto"/>
                <a:ea typeface="Roboto"/>
                <a:cs typeface="Roboto"/>
                <a:sym typeface="Roboto"/>
              </a:rPr>
              <a:t>Guidelines for Efficient Archival Processing in the University of California Libraries</a:t>
            </a:r>
            <a:endParaRPr sz="1800" b="1">
              <a:latin typeface="Roboto"/>
              <a:ea typeface="Roboto"/>
              <a:cs typeface="Roboto"/>
              <a:sym typeface="Roboto"/>
            </a:endParaRPr>
          </a:p>
          <a:p>
            <a:pPr marL="457200" lvl="0" indent="-342900" algn="l" rtl="0">
              <a:lnSpc>
                <a:spcPct val="150000"/>
              </a:lnSpc>
              <a:spcBef>
                <a:spcPts val="600"/>
              </a:spcBef>
              <a:spcAft>
                <a:spcPts val="0"/>
              </a:spcAft>
              <a:buClr>
                <a:srgbClr val="000000"/>
              </a:buClr>
              <a:buSzPts val="1800"/>
              <a:buFont typeface="Roboto"/>
              <a:buChar char="▸"/>
            </a:pPr>
            <a:r>
              <a:rPr lang="en" sz="1800" u="sng">
                <a:latin typeface="Roboto"/>
                <a:ea typeface="Roboto"/>
                <a:cs typeface="Roboto"/>
                <a:sym typeface="Roboto"/>
              </a:rPr>
              <a:t>2012: Defense of efficient processing</a:t>
            </a:r>
            <a:endParaRPr sz="1800" u="sng">
              <a:latin typeface="Roboto"/>
              <a:ea typeface="Roboto"/>
              <a:cs typeface="Roboto"/>
              <a:sym typeface="Roboto"/>
            </a:endParaRPr>
          </a:p>
          <a:p>
            <a:pPr marL="914400" lvl="0" indent="-342900" algn="l" rtl="0">
              <a:lnSpc>
                <a:spcPct val="150000"/>
              </a:lnSpc>
              <a:spcBef>
                <a:spcPts val="0"/>
              </a:spcBef>
              <a:spcAft>
                <a:spcPts val="0"/>
              </a:spcAft>
              <a:buClr>
                <a:srgbClr val="000000"/>
              </a:buClr>
              <a:buSzPts val="1800"/>
              <a:buFont typeface="Roboto"/>
              <a:buChar char="▸"/>
            </a:pPr>
            <a:r>
              <a:rPr lang="en" sz="1800">
                <a:latin typeface="Roboto"/>
                <a:ea typeface="Roboto"/>
                <a:cs typeface="Roboto"/>
                <a:sym typeface="Roboto"/>
              </a:rPr>
              <a:t>in tune with MPLP approach   </a:t>
            </a:r>
            <a:endParaRPr sz="1800">
              <a:latin typeface="Roboto"/>
              <a:ea typeface="Roboto"/>
              <a:cs typeface="Roboto"/>
              <a:sym typeface="Roboto"/>
            </a:endParaRPr>
          </a:p>
          <a:p>
            <a:pPr marL="457200" lvl="0" indent="-342900" algn="l" rtl="0">
              <a:lnSpc>
                <a:spcPct val="150000"/>
              </a:lnSpc>
              <a:spcBef>
                <a:spcPts val="0"/>
              </a:spcBef>
              <a:spcAft>
                <a:spcPts val="0"/>
              </a:spcAft>
              <a:buClr>
                <a:srgbClr val="000000"/>
              </a:buClr>
              <a:buSzPts val="1800"/>
              <a:buFont typeface="Roboto"/>
              <a:buChar char="▸"/>
            </a:pPr>
            <a:r>
              <a:rPr lang="en" sz="1800" u="sng">
                <a:latin typeface="Roboto"/>
                <a:ea typeface="Roboto"/>
                <a:cs typeface="Roboto"/>
                <a:sym typeface="Roboto"/>
              </a:rPr>
              <a:t>2020: Holistic collection management</a:t>
            </a:r>
            <a:endParaRPr sz="1800" u="sng">
              <a:latin typeface="Roboto"/>
              <a:ea typeface="Roboto"/>
              <a:cs typeface="Roboto"/>
              <a:sym typeface="Roboto"/>
            </a:endParaRPr>
          </a:p>
          <a:p>
            <a:pPr marL="914400" lvl="0" indent="-342900" algn="l" rtl="0">
              <a:lnSpc>
                <a:spcPct val="150000"/>
              </a:lnSpc>
              <a:spcBef>
                <a:spcPts val="0"/>
              </a:spcBef>
              <a:spcAft>
                <a:spcPts val="0"/>
              </a:spcAft>
              <a:buClr>
                <a:srgbClr val="000000"/>
              </a:buClr>
              <a:buSzPts val="1800"/>
              <a:buFont typeface="Roboto"/>
              <a:buChar char="▸"/>
            </a:pPr>
            <a:r>
              <a:rPr lang="en" sz="1800">
                <a:latin typeface="Roboto"/>
                <a:ea typeface="Roboto"/>
                <a:cs typeface="Roboto"/>
                <a:sym typeface="Roboto"/>
              </a:rPr>
              <a:t>relates how accessioning, appraisal, resources, and over collecting impact collection backlogs </a:t>
            </a:r>
            <a:endParaRPr sz="1800">
              <a:latin typeface="Roboto"/>
              <a:ea typeface="Roboto"/>
              <a:cs typeface="Roboto"/>
              <a:sym typeface="Roboto"/>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96"/>
        <p:cNvGrpSpPr/>
        <p:nvPr/>
      </p:nvGrpSpPr>
      <p:grpSpPr>
        <a:xfrm>
          <a:off x="0" y="0"/>
          <a:ext cx="0" cy="0"/>
          <a:chOff x="0" y="0"/>
          <a:chExt cx="0" cy="0"/>
        </a:xfrm>
      </p:grpSpPr>
      <p:sp>
        <p:nvSpPr>
          <p:cNvPr id="97" name="Google Shape;97;p17"/>
          <p:cNvSpPr txBox="1">
            <a:spLocks noGrp="1"/>
          </p:cNvSpPr>
          <p:nvPr>
            <p:ph type="title"/>
          </p:nvPr>
        </p:nvSpPr>
        <p:spPr>
          <a:xfrm>
            <a:off x="323150" y="272850"/>
            <a:ext cx="3706500" cy="2868000"/>
          </a:xfrm>
          <a:prstGeom prst="rect">
            <a:avLst/>
          </a:prstGeom>
        </p:spPr>
        <p:txBody>
          <a:bodyPr spcFirstLastPara="1" wrap="square" lIns="91425" tIns="91425" rIns="91425" bIns="91425" anchor="t" anchorCtr="0">
            <a:normAutofit fontScale="90000"/>
          </a:bodyPr>
          <a:lstStyle/>
          <a:p>
            <a:pPr marL="0" lvl="0" indent="0" algn="l" rtl="0">
              <a:spcBef>
                <a:spcPts val="0"/>
              </a:spcBef>
              <a:spcAft>
                <a:spcPts val="0"/>
              </a:spcAft>
              <a:buNone/>
            </a:pPr>
            <a:r>
              <a:rPr lang="en">
                <a:latin typeface="Roboto"/>
                <a:ea typeface="Roboto"/>
                <a:cs typeface="Roboto"/>
                <a:sym typeface="Roboto"/>
              </a:rPr>
              <a:t>Resources concerning emerging best practices for born-digital description, access, and processing published since 2012</a:t>
            </a:r>
            <a:endParaRPr>
              <a:latin typeface="Roboto"/>
              <a:ea typeface="Roboto"/>
              <a:cs typeface="Roboto"/>
              <a:sym typeface="Roboto"/>
            </a:endParaRPr>
          </a:p>
        </p:txBody>
      </p:sp>
      <p:sp>
        <p:nvSpPr>
          <p:cNvPr id="98" name="Google Shape;98;p17"/>
          <p:cNvSpPr txBox="1">
            <a:spLocks noGrp="1"/>
          </p:cNvSpPr>
          <p:nvPr>
            <p:ph type="body" idx="1"/>
          </p:nvPr>
        </p:nvSpPr>
        <p:spPr>
          <a:xfrm>
            <a:off x="4644675" y="500925"/>
            <a:ext cx="4166400" cy="4098600"/>
          </a:xfrm>
          <a:prstGeom prst="rect">
            <a:avLst/>
          </a:prstGeom>
        </p:spPr>
        <p:txBody>
          <a:bodyPr spcFirstLastPara="1" wrap="square" lIns="91425" tIns="91425" rIns="91425" bIns="91425" anchor="t" anchorCtr="0">
            <a:noAutofit/>
          </a:bodyPr>
          <a:lstStyle/>
          <a:p>
            <a:pPr marL="457200" lvl="0" indent="-342900" algn="l" rtl="0">
              <a:lnSpc>
                <a:spcPct val="95000"/>
              </a:lnSpc>
              <a:spcBef>
                <a:spcPts val="0"/>
              </a:spcBef>
              <a:spcAft>
                <a:spcPts val="0"/>
              </a:spcAft>
              <a:buClr>
                <a:srgbClr val="000000"/>
              </a:buClr>
              <a:buSzPts val="1800"/>
              <a:buChar char="●"/>
            </a:pPr>
            <a:r>
              <a:rPr lang="en" sz="1800" u="sng">
                <a:solidFill>
                  <a:schemeClr val="hlink"/>
                </a:solidFill>
                <a:hlinkClick r:id="rId3"/>
              </a:rPr>
              <a:t>OCLC's Demystifying Born-Digital series (2012) </a:t>
            </a:r>
            <a:br>
              <a:rPr lang="en" sz="1800">
                <a:solidFill>
                  <a:srgbClr val="000000"/>
                </a:solidFill>
              </a:rPr>
            </a:br>
            <a:endParaRPr sz="1800">
              <a:solidFill>
                <a:srgbClr val="000000"/>
              </a:solidFill>
            </a:endParaRPr>
          </a:p>
          <a:p>
            <a:pPr marL="457200" lvl="0" indent="-342900" algn="l" rtl="0">
              <a:lnSpc>
                <a:spcPct val="95000"/>
              </a:lnSpc>
              <a:spcBef>
                <a:spcPts val="0"/>
              </a:spcBef>
              <a:spcAft>
                <a:spcPts val="0"/>
              </a:spcAft>
              <a:buClr>
                <a:srgbClr val="000000"/>
              </a:buClr>
              <a:buSzPts val="1800"/>
              <a:buChar char="●"/>
            </a:pPr>
            <a:r>
              <a:rPr lang="en" sz="1800" u="sng">
                <a:solidFill>
                  <a:schemeClr val="accent5"/>
                </a:solidFill>
                <a:hlinkClick r:id="rId4">
                  <a:extLst>
                    <a:ext uri="{A12FA001-AC4F-418D-AE19-62706E023703}">
                      <ahyp:hlinkClr xmlns:ahyp="http://schemas.microsoft.com/office/drawing/2018/hyperlinkcolor" val="tx"/>
                    </a:ext>
                  </a:extLst>
                </a:hlinkClick>
              </a:rPr>
              <a:t>OCLC’s Research and Learning Agenda for Archives, Special, and Distinctive Collections in Research Libraries (2017) </a:t>
            </a:r>
            <a:br>
              <a:rPr lang="en" sz="1800">
                <a:solidFill>
                  <a:srgbClr val="000000"/>
                </a:solidFill>
              </a:rPr>
            </a:br>
            <a:endParaRPr sz="1800">
              <a:solidFill>
                <a:srgbClr val="000000"/>
              </a:solidFill>
            </a:endParaRPr>
          </a:p>
          <a:p>
            <a:pPr marL="457200" lvl="0" indent="-342900" algn="l" rtl="0">
              <a:lnSpc>
                <a:spcPct val="95000"/>
              </a:lnSpc>
              <a:spcBef>
                <a:spcPts val="0"/>
              </a:spcBef>
              <a:spcAft>
                <a:spcPts val="0"/>
              </a:spcAft>
              <a:buClr>
                <a:srgbClr val="000000"/>
              </a:buClr>
              <a:buSzPts val="1800"/>
              <a:buChar char="●"/>
            </a:pPr>
            <a:r>
              <a:rPr lang="en" sz="1800" u="sng">
                <a:solidFill>
                  <a:schemeClr val="hlink"/>
                </a:solidFill>
                <a:hlinkClick r:id="rId5"/>
              </a:rPr>
              <a:t>Digital Processing Framework (2018)</a:t>
            </a:r>
            <a:br>
              <a:rPr lang="en" sz="1800">
                <a:solidFill>
                  <a:srgbClr val="000000"/>
                </a:solidFill>
              </a:rPr>
            </a:br>
            <a:endParaRPr sz="1800">
              <a:solidFill>
                <a:srgbClr val="000000"/>
              </a:solidFill>
            </a:endParaRPr>
          </a:p>
          <a:p>
            <a:pPr marL="457200" lvl="0" indent="-342900" algn="l" rtl="0">
              <a:lnSpc>
                <a:spcPct val="95000"/>
              </a:lnSpc>
              <a:spcBef>
                <a:spcPts val="0"/>
              </a:spcBef>
              <a:spcAft>
                <a:spcPts val="0"/>
              </a:spcAft>
              <a:buClr>
                <a:srgbClr val="000000"/>
              </a:buClr>
              <a:buSzPts val="1800"/>
              <a:buChar char="●"/>
            </a:pPr>
            <a:r>
              <a:rPr lang="en" sz="1800" u="sng">
                <a:solidFill>
                  <a:schemeClr val="hlink"/>
                </a:solidFill>
                <a:hlinkClick r:id="rId6"/>
              </a:rPr>
              <a:t>UC Guidelines for Born-Digital Archival Description (2019)</a:t>
            </a:r>
            <a:br>
              <a:rPr lang="en" sz="1800">
                <a:solidFill>
                  <a:srgbClr val="000000"/>
                </a:solidFill>
              </a:rPr>
            </a:br>
            <a:endParaRPr sz="1800">
              <a:solidFill>
                <a:srgbClr val="000000"/>
              </a:solidFill>
            </a:endParaRPr>
          </a:p>
          <a:p>
            <a:pPr marL="457200" lvl="0" indent="-342900" algn="l" rtl="0">
              <a:lnSpc>
                <a:spcPct val="95000"/>
              </a:lnSpc>
              <a:spcBef>
                <a:spcPts val="0"/>
              </a:spcBef>
              <a:spcAft>
                <a:spcPts val="0"/>
              </a:spcAft>
              <a:buClr>
                <a:srgbClr val="000000"/>
              </a:buClr>
              <a:buSzPts val="1800"/>
              <a:buChar char="●"/>
            </a:pPr>
            <a:r>
              <a:rPr lang="en" sz="1800" u="sng">
                <a:solidFill>
                  <a:schemeClr val="hlink"/>
                </a:solidFill>
                <a:hlinkClick r:id="rId7"/>
              </a:rPr>
              <a:t>Levels of Born-Digital Access (2020)</a:t>
            </a:r>
            <a:endParaRPr sz="1800">
              <a:solidFill>
                <a:srgbClr val="000000"/>
              </a:solidFill>
            </a:endParaRPr>
          </a:p>
          <a:p>
            <a:pPr marL="0" lvl="0" indent="0" algn="l" rtl="0">
              <a:lnSpc>
                <a:spcPct val="95000"/>
              </a:lnSpc>
              <a:spcBef>
                <a:spcPts val="1200"/>
              </a:spcBef>
              <a:spcAft>
                <a:spcPts val="1200"/>
              </a:spcAft>
              <a:buNone/>
            </a:pPr>
            <a:endParaRP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102"/>
        <p:cNvGrpSpPr/>
        <p:nvPr/>
      </p:nvGrpSpPr>
      <p:grpSpPr>
        <a:xfrm>
          <a:off x="0" y="0"/>
          <a:ext cx="0" cy="0"/>
          <a:chOff x="0" y="0"/>
          <a:chExt cx="0" cy="0"/>
        </a:xfrm>
      </p:grpSpPr>
      <p:sp>
        <p:nvSpPr>
          <p:cNvPr id="103" name="Google Shape;103;p18"/>
          <p:cNvSpPr txBox="1">
            <a:spLocks noGrp="1"/>
          </p:cNvSpPr>
          <p:nvPr>
            <p:ph type="title"/>
          </p:nvPr>
        </p:nvSpPr>
        <p:spPr>
          <a:xfrm>
            <a:off x="311725" y="500925"/>
            <a:ext cx="3127500" cy="1829100"/>
          </a:xfrm>
          <a:prstGeom prst="rect">
            <a:avLst/>
          </a:prstGeom>
        </p:spPr>
        <p:txBody>
          <a:bodyPr spcFirstLastPara="1" wrap="square" lIns="91425" tIns="91425" rIns="91425" bIns="91425" anchor="t" anchorCtr="0">
            <a:normAutofit fontScale="90000"/>
          </a:bodyPr>
          <a:lstStyle/>
          <a:p>
            <a:pPr marL="0" lvl="0" indent="0" algn="l" rtl="0">
              <a:spcBef>
                <a:spcPts val="0"/>
              </a:spcBef>
              <a:spcAft>
                <a:spcPts val="0"/>
              </a:spcAft>
              <a:buNone/>
            </a:pPr>
            <a:r>
              <a:rPr lang="en">
                <a:latin typeface="Roboto"/>
                <a:ea typeface="Roboto"/>
                <a:cs typeface="Roboto"/>
                <a:sym typeface="Roboto"/>
              </a:rPr>
              <a:t>2020 UC Guidelines revisions project team members</a:t>
            </a:r>
            <a:endParaRPr>
              <a:latin typeface="Roboto"/>
              <a:ea typeface="Roboto"/>
              <a:cs typeface="Roboto"/>
              <a:sym typeface="Roboto"/>
            </a:endParaRPr>
          </a:p>
        </p:txBody>
      </p:sp>
      <p:sp>
        <p:nvSpPr>
          <p:cNvPr id="104" name="Google Shape;104;p18"/>
          <p:cNvSpPr txBox="1">
            <a:spLocks noGrp="1"/>
          </p:cNvSpPr>
          <p:nvPr>
            <p:ph type="body" idx="1"/>
          </p:nvPr>
        </p:nvSpPr>
        <p:spPr>
          <a:xfrm>
            <a:off x="4199925" y="83850"/>
            <a:ext cx="4580700" cy="4828500"/>
          </a:xfrm>
          <a:prstGeom prst="rect">
            <a:avLst/>
          </a:prstGeom>
        </p:spPr>
        <p:txBody>
          <a:bodyPr spcFirstLastPara="1" wrap="square" lIns="91425" tIns="91425" rIns="91425" bIns="91425" anchor="t" anchorCtr="0">
            <a:noAutofit/>
          </a:bodyPr>
          <a:lstStyle/>
          <a:p>
            <a:pPr marL="0" lvl="0" indent="0" algn="l" rtl="0">
              <a:spcBef>
                <a:spcPts val="600"/>
              </a:spcBef>
              <a:spcAft>
                <a:spcPts val="0"/>
              </a:spcAft>
              <a:buNone/>
            </a:pPr>
            <a:r>
              <a:rPr lang="en" sz="1800">
                <a:solidFill>
                  <a:srgbClr val="000000"/>
                </a:solidFill>
              </a:rPr>
              <a:t>Elvia Arroyo-Ramirez (UC Irvine)</a:t>
            </a:r>
            <a:endParaRPr sz="1800">
              <a:solidFill>
                <a:srgbClr val="000000"/>
              </a:solidFill>
            </a:endParaRPr>
          </a:p>
          <a:p>
            <a:pPr marL="0" lvl="0" indent="0" algn="l" rtl="0">
              <a:spcBef>
                <a:spcPts val="600"/>
              </a:spcBef>
              <a:spcAft>
                <a:spcPts val="0"/>
              </a:spcAft>
              <a:buNone/>
            </a:pPr>
            <a:r>
              <a:rPr lang="en" sz="1800">
                <a:solidFill>
                  <a:srgbClr val="000000"/>
                </a:solidFill>
              </a:rPr>
              <a:t>Jolene Beiser (UC Irvine)</a:t>
            </a:r>
            <a:endParaRPr sz="1800">
              <a:solidFill>
                <a:srgbClr val="000000"/>
              </a:solidFill>
            </a:endParaRPr>
          </a:p>
          <a:p>
            <a:pPr marL="0" lvl="0" indent="0" algn="l" rtl="0">
              <a:spcBef>
                <a:spcPts val="600"/>
              </a:spcBef>
              <a:spcAft>
                <a:spcPts val="0"/>
              </a:spcAft>
              <a:buNone/>
            </a:pPr>
            <a:r>
              <a:rPr lang="en" sz="1800">
                <a:solidFill>
                  <a:srgbClr val="000000"/>
                </a:solidFill>
              </a:rPr>
              <a:t>Courtney Dean (UCLA)</a:t>
            </a:r>
            <a:endParaRPr sz="1800">
              <a:solidFill>
                <a:srgbClr val="000000"/>
              </a:solidFill>
            </a:endParaRPr>
          </a:p>
          <a:p>
            <a:pPr marL="0" lvl="0" indent="0" algn="l" rtl="0">
              <a:spcBef>
                <a:spcPts val="600"/>
              </a:spcBef>
              <a:spcAft>
                <a:spcPts val="0"/>
              </a:spcAft>
              <a:buNone/>
            </a:pPr>
            <a:r>
              <a:rPr lang="en" sz="1800">
                <a:solidFill>
                  <a:srgbClr val="000000"/>
                </a:solidFill>
              </a:rPr>
              <a:t>Kate Dundon (UC Santa Cruz)</a:t>
            </a:r>
            <a:endParaRPr sz="1800">
              <a:solidFill>
                <a:srgbClr val="000000"/>
              </a:solidFill>
            </a:endParaRPr>
          </a:p>
          <a:p>
            <a:pPr marL="0" lvl="0" indent="0" algn="l" rtl="0">
              <a:lnSpc>
                <a:spcPct val="150000"/>
              </a:lnSpc>
              <a:spcBef>
                <a:spcPts val="600"/>
              </a:spcBef>
              <a:spcAft>
                <a:spcPts val="0"/>
              </a:spcAft>
              <a:buNone/>
            </a:pPr>
            <a:r>
              <a:rPr lang="en" sz="1800">
                <a:solidFill>
                  <a:srgbClr val="000000"/>
                </a:solidFill>
              </a:rPr>
              <a:t>Audra Eagle Yun (UC Irvine)</a:t>
            </a:r>
            <a:endParaRPr sz="1800">
              <a:solidFill>
                <a:srgbClr val="000000"/>
              </a:solidFill>
            </a:endParaRPr>
          </a:p>
          <a:p>
            <a:pPr marL="0" lvl="0" indent="0" algn="l" rtl="0">
              <a:lnSpc>
                <a:spcPct val="150000"/>
              </a:lnSpc>
              <a:spcBef>
                <a:spcPts val="0"/>
              </a:spcBef>
              <a:spcAft>
                <a:spcPts val="0"/>
              </a:spcAft>
              <a:buNone/>
            </a:pPr>
            <a:r>
              <a:rPr lang="en" sz="1800">
                <a:solidFill>
                  <a:srgbClr val="000000"/>
                </a:solidFill>
              </a:rPr>
              <a:t>Jasmine Jones (UCLA)</a:t>
            </a:r>
            <a:endParaRPr sz="1800">
              <a:solidFill>
                <a:srgbClr val="000000"/>
              </a:solidFill>
            </a:endParaRPr>
          </a:p>
          <a:p>
            <a:pPr marL="0" lvl="0" indent="0" algn="l" rtl="0">
              <a:lnSpc>
                <a:spcPct val="150000"/>
              </a:lnSpc>
              <a:spcBef>
                <a:spcPts val="0"/>
              </a:spcBef>
              <a:spcAft>
                <a:spcPts val="0"/>
              </a:spcAft>
              <a:buNone/>
            </a:pPr>
            <a:r>
              <a:rPr lang="en" sz="1800">
                <a:solidFill>
                  <a:srgbClr val="000000"/>
                </a:solidFill>
              </a:rPr>
              <a:t>Zachary Liebhaber (UC Santa Barbara)</a:t>
            </a:r>
            <a:endParaRPr sz="1800">
              <a:solidFill>
                <a:srgbClr val="000000"/>
              </a:solidFill>
            </a:endParaRPr>
          </a:p>
          <a:p>
            <a:pPr marL="0" lvl="0" indent="0" algn="l" rtl="0">
              <a:lnSpc>
                <a:spcPct val="150000"/>
              </a:lnSpc>
              <a:spcBef>
                <a:spcPts val="0"/>
              </a:spcBef>
              <a:spcAft>
                <a:spcPts val="0"/>
              </a:spcAft>
              <a:buNone/>
            </a:pPr>
            <a:r>
              <a:rPr lang="en" sz="1800">
                <a:solidFill>
                  <a:srgbClr val="000000"/>
                </a:solidFill>
              </a:rPr>
              <a:t>Charlie Macquarie (UCSF)</a:t>
            </a:r>
            <a:endParaRPr sz="1800">
              <a:solidFill>
                <a:srgbClr val="000000"/>
              </a:solidFill>
            </a:endParaRPr>
          </a:p>
          <a:p>
            <a:pPr marL="0" lvl="0" indent="0" algn="l" rtl="0">
              <a:lnSpc>
                <a:spcPct val="150000"/>
              </a:lnSpc>
              <a:spcBef>
                <a:spcPts val="0"/>
              </a:spcBef>
              <a:spcAft>
                <a:spcPts val="0"/>
              </a:spcAft>
              <a:buNone/>
            </a:pPr>
            <a:r>
              <a:rPr lang="en" sz="1800">
                <a:solidFill>
                  <a:srgbClr val="000000"/>
                </a:solidFill>
              </a:rPr>
              <a:t>Laurel McPhee (UCSD)</a:t>
            </a:r>
            <a:endParaRPr sz="1800">
              <a:solidFill>
                <a:srgbClr val="000000"/>
              </a:solidFill>
            </a:endParaRPr>
          </a:p>
          <a:p>
            <a:pPr marL="0" lvl="0" indent="0" algn="l" rtl="0">
              <a:lnSpc>
                <a:spcPct val="150000"/>
              </a:lnSpc>
              <a:spcBef>
                <a:spcPts val="0"/>
              </a:spcBef>
              <a:spcAft>
                <a:spcPts val="0"/>
              </a:spcAft>
              <a:buNone/>
            </a:pPr>
            <a:r>
              <a:rPr lang="en" sz="1800">
                <a:solidFill>
                  <a:srgbClr val="000000"/>
                </a:solidFill>
              </a:rPr>
              <a:t>Lara Michels (UC Berkeley)</a:t>
            </a:r>
            <a:endParaRPr sz="1800">
              <a:solidFill>
                <a:srgbClr val="000000"/>
              </a:solidFill>
            </a:endParaRPr>
          </a:p>
          <a:p>
            <a:pPr marL="0" lvl="0" indent="0" algn="l" rtl="0">
              <a:lnSpc>
                <a:spcPct val="150000"/>
              </a:lnSpc>
              <a:spcBef>
                <a:spcPts val="0"/>
              </a:spcBef>
              <a:spcAft>
                <a:spcPts val="0"/>
              </a:spcAft>
              <a:buNone/>
            </a:pPr>
            <a:r>
              <a:rPr lang="en" sz="1800">
                <a:solidFill>
                  <a:srgbClr val="000000"/>
                </a:solidFill>
              </a:rPr>
              <a:t>Shira Peltzman (UCLA)</a:t>
            </a:r>
            <a:endParaRPr sz="1800">
              <a:solidFill>
                <a:srgbClr val="000000"/>
              </a:solidFill>
            </a:endParaRPr>
          </a:p>
          <a:p>
            <a:pPr marL="0" lvl="0" indent="0" algn="l" rtl="0">
              <a:lnSpc>
                <a:spcPct val="150000"/>
              </a:lnSpc>
              <a:spcBef>
                <a:spcPts val="0"/>
              </a:spcBef>
              <a:spcAft>
                <a:spcPts val="0"/>
              </a:spcAft>
              <a:buNone/>
            </a:pPr>
            <a:r>
              <a:rPr lang="en" sz="1800">
                <a:solidFill>
                  <a:srgbClr val="000000"/>
                </a:solidFill>
              </a:rPr>
              <a:t>Liz Phillips (UC Davis)</a:t>
            </a:r>
            <a:endParaRPr sz="1800">
              <a:solidFill>
                <a:srgbClr val="000000"/>
              </a:solidFill>
            </a:endParaRPr>
          </a:p>
        </p:txBody>
      </p:sp>
      <p:sp>
        <p:nvSpPr>
          <p:cNvPr id="105" name="Google Shape;105;p18"/>
          <p:cNvSpPr txBox="1"/>
          <p:nvPr/>
        </p:nvSpPr>
        <p:spPr>
          <a:xfrm>
            <a:off x="77475" y="3462375"/>
            <a:ext cx="3361800" cy="1568400"/>
          </a:xfrm>
          <a:prstGeom prst="rect">
            <a:avLst/>
          </a:prstGeom>
          <a:noFill/>
          <a:ln>
            <a:noFill/>
          </a:ln>
        </p:spPr>
        <p:txBody>
          <a:bodyPr spcFirstLastPara="1" wrap="square" lIns="91425" tIns="91425" rIns="91425" bIns="91425" anchor="t" anchorCtr="0">
            <a:spAutoFit/>
          </a:bodyPr>
          <a:lstStyle/>
          <a:p>
            <a:pPr marL="0" lvl="0" indent="0" algn="l" rtl="0">
              <a:lnSpc>
                <a:spcPct val="115000"/>
              </a:lnSpc>
              <a:spcBef>
                <a:spcPts val="0"/>
              </a:spcBef>
              <a:spcAft>
                <a:spcPts val="0"/>
              </a:spcAft>
              <a:buNone/>
            </a:pPr>
            <a:r>
              <a:rPr lang="en" sz="1100">
                <a:solidFill>
                  <a:schemeClr val="accent3"/>
                </a:solidFill>
                <a:latin typeface="Roboto"/>
                <a:ea typeface="Roboto"/>
                <a:cs typeface="Roboto"/>
                <a:sym typeface="Roboto"/>
              </a:rPr>
              <a:t>Special thanks to reviewers: </a:t>
            </a:r>
            <a:endParaRPr sz="1100">
              <a:solidFill>
                <a:schemeClr val="accent3"/>
              </a:solidFill>
              <a:latin typeface="Roboto"/>
              <a:ea typeface="Roboto"/>
              <a:cs typeface="Roboto"/>
              <a:sym typeface="Roboto"/>
            </a:endParaRPr>
          </a:p>
          <a:p>
            <a:pPr marL="0" lvl="0" indent="0" algn="l" rtl="0">
              <a:lnSpc>
                <a:spcPct val="115000"/>
              </a:lnSpc>
              <a:spcBef>
                <a:spcPts val="0"/>
              </a:spcBef>
              <a:spcAft>
                <a:spcPts val="0"/>
              </a:spcAft>
              <a:buNone/>
            </a:pPr>
            <a:endParaRPr sz="1100">
              <a:solidFill>
                <a:schemeClr val="accent3"/>
              </a:solidFill>
              <a:latin typeface="Roboto"/>
              <a:ea typeface="Roboto"/>
              <a:cs typeface="Roboto"/>
              <a:sym typeface="Roboto"/>
            </a:endParaRPr>
          </a:p>
          <a:p>
            <a:pPr marL="0" lvl="0" indent="0" algn="l" rtl="0">
              <a:lnSpc>
                <a:spcPct val="115000"/>
              </a:lnSpc>
              <a:spcBef>
                <a:spcPts val="0"/>
              </a:spcBef>
              <a:spcAft>
                <a:spcPts val="0"/>
              </a:spcAft>
              <a:buNone/>
            </a:pPr>
            <a:r>
              <a:rPr lang="en" sz="1100">
                <a:solidFill>
                  <a:schemeClr val="accent3"/>
                </a:solidFill>
                <a:latin typeface="Roboto"/>
                <a:ea typeface="Roboto"/>
                <a:cs typeface="Roboto"/>
                <a:sym typeface="Roboto"/>
              </a:rPr>
              <a:t>Rachel Searcy (New York University); Chela Scott Weber (OCLC); Jillian Cuellar (Tulane University); Teresa Mora (UCSC); and Heather Briston (UCLA); contributions from David Seubert (UCSB) </a:t>
            </a:r>
            <a:endParaRPr sz="1100">
              <a:solidFill>
                <a:schemeClr val="accent3"/>
              </a:solidFill>
              <a:highlight>
                <a:srgbClr val="FFFFFF"/>
              </a:highlight>
              <a:latin typeface="Roboto"/>
              <a:ea typeface="Roboto"/>
              <a:cs typeface="Roboto"/>
              <a:sym typeface="Roboto"/>
            </a:endParaRPr>
          </a:p>
          <a:p>
            <a:pPr marL="0" lvl="0" indent="0" algn="l" rtl="0">
              <a:spcBef>
                <a:spcPts val="0"/>
              </a:spcBef>
              <a:spcAft>
                <a:spcPts val="0"/>
              </a:spcAft>
              <a:buNone/>
            </a:pPr>
            <a:endParaRPr>
              <a:latin typeface="Roboto"/>
              <a:ea typeface="Roboto"/>
              <a:cs typeface="Roboto"/>
              <a:sym typeface="Roboto"/>
            </a:endParaRP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109"/>
        <p:cNvGrpSpPr/>
        <p:nvPr/>
      </p:nvGrpSpPr>
      <p:grpSpPr>
        <a:xfrm>
          <a:off x="0" y="0"/>
          <a:ext cx="0" cy="0"/>
          <a:chOff x="0" y="0"/>
          <a:chExt cx="0" cy="0"/>
        </a:xfrm>
      </p:grpSpPr>
      <p:sp>
        <p:nvSpPr>
          <p:cNvPr id="110" name="Google Shape;110;p19"/>
          <p:cNvSpPr txBox="1">
            <a:spLocks noGrp="1"/>
          </p:cNvSpPr>
          <p:nvPr>
            <p:ph type="title"/>
          </p:nvPr>
        </p:nvSpPr>
        <p:spPr>
          <a:xfrm>
            <a:off x="311725" y="500925"/>
            <a:ext cx="3127500" cy="18291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Workplan, revised</a:t>
            </a:r>
            <a:endParaRPr>
              <a:latin typeface="Roboto"/>
              <a:ea typeface="Roboto"/>
              <a:cs typeface="Roboto"/>
              <a:sym typeface="Roboto"/>
            </a:endParaRPr>
          </a:p>
        </p:txBody>
      </p:sp>
      <p:sp>
        <p:nvSpPr>
          <p:cNvPr id="111" name="Google Shape;111;p19"/>
          <p:cNvSpPr txBox="1">
            <a:spLocks noGrp="1"/>
          </p:cNvSpPr>
          <p:nvPr>
            <p:ph type="body" idx="1"/>
          </p:nvPr>
        </p:nvSpPr>
        <p:spPr>
          <a:xfrm>
            <a:off x="154150" y="1581400"/>
            <a:ext cx="3234000" cy="3425100"/>
          </a:xfrm>
          <a:prstGeom prst="rect">
            <a:avLst/>
          </a:prstGeom>
        </p:spPr>
        <p:txBody>
          <a:bodyPr spcFirstLastPara="1" wrap="square" lIns="91425" tIns="91425" rIns="91425" bIns="91425" anchor="t" anchorCtr="0">
            <a:normAutofit fontScale="25000" lnSpcReduction="20000"/>
          </a:bodyPr>
          <a:lstStyle/>
          <a:p>
            <a:pPr marL="0" lvl="0" indent="0" algn="l" rtl="0">
              <a:spcBef>
                <a:spcPts val="0"/>
              </a:spcBef>
              <a:spcAft>
                <a:spcPts val="0"/>
              </a:spcAft>
              <a:buNone/>
            </a:pPr>
            <a:r>
              <a:rPr lang="en" sz="7200" i="1">
                <a:solidFill>
                  <a:schemeClr val="accent3"/>
                </a:solidFill>
              </a:rPr>
              <a:t>“The decision to integrate this information stemmed from a belief that the Guidelines should speak to the day-to-day experiences of archivists throughout the UC system. The increasing prevalence of born-digital material means boutique, siloed approaches are neither practical nor realistic.”</a:t>
            </a:r>
            <a:endParaRPr sz="7200" i="1">
              <a:solidFill>
                <a:schemeClr val="accent3"/>
              </a:solidFill>
            </a:endParaRPr>
          </a:p>
          <a:p>
            <a:pPr marL="0" lvl="0" indent="0" algn="l" rtl="0">
              <a:spcBef>
                <a:spcPts val="1200"/>
              </a:spcBef>
              <a:spcAft>
                <a:spcPts val="0"/>
              </a:spcAft>
              <a:buNone/>
            </a:pPr>
            <a:endParaRPr sz="3500" i="1">
              <a:latin typeface="Merriweather"/>
              <a:ea typeface="Merriweather"/>
              <a:cs typeface="Merriweather"/>
              <a:sym typeface="Merriweather"/>
            </a:endParaRPr>
          </a:p>
          <a:p>
            <a:pPr marL="0" lvl="0" indent="0" algn="l" rtl="0">
              <a:spcBef>
                <a:spcPts val="0"/>
              </a:spcBef>
              <a:spcAft>
                <a:spcPts val="0"/>
              </a:spcAft>
              <a:buNone/>
            </a:pPr>
            <a:endParaRPr/>
          </a:p>
          <a:p>
            <a:pPr marL="0" lvl="0" indent="0" algn="l" rtl="0">
              <a:spcBef>
                <a:spcPts val="1200"/>
              </a:spcBef>
              <a:spcAft>
                <a:spcPts val="1200"/>
              </a:spcAft>
              <a:buNone/>
            </a:pPr>
            <a:endParaRPr/>
          </a:p>
        </p:txBody>
      </p:sp>
      <p:pic>
        <p:nvPicPr>
          <p:cNvPr id="112" name="Google Shape;112;p19"/>
          <p:cNvPicPr preferRelativeResize="0"/>
          <p:nvPr/>
        </p:nvPicPr>
        <p:blipFill rotWithShape="1">
          <a:blip r:embed="rId3">
            <a:alphaModFix/>
          </a:blip>
          <a:srcRect t="4817" b="8376"/>
          <a:stretch/>
        </p:blipFill>
        <p:spPr>
          <a:xfrm>
            <a:off x="3759125" y="1018589"/>
            <a:ext cx="5384877" cy="2921360"/>
          </a:xfrm>
          <a:prstGeom prst="rect">
            <a:avLst/>
          </a:prstGeom>
          <a:noFill/>
          <a:ln>
            <a:noFill/>
          </a:ln>
        </p:spPr>
      </p:pic>
      <p:sp>
        <p:nvSpPr>
          <p:cNvPr id="113" name="Google Shape;113;p19"/>
          <p:cNvSpPr txBox="1"/>
          <p:nvPr/>
        </p:nvSpPr>
        <p:spPr>
          <a:xfrm>
            <a:off x="3759125" y="3939950"/>
            <a:ext cx="5310600" cy="523200"/>
          </a:xfrm>
          <a:prstGeom prst="rect">
            <a:avLst/>
          </a:prstGeom>
          <a:noFill/>
          <a:ln>
            <a:noFill/>
          </a:ln>
        </p:spPr>
        <p:txBody>
          <a:bodyPr spcFirstLastPara="1" wrap="square" lIns="91425" tIns="91425" rIns="91425" bIns="91425" anchor="t" anchorCtr="0">
            <a:spAutoFit/>
          </a:bodyPr>
          <a:lstStyle/>
          <a:p>
            <a:pPr marL="0" lvl="0" indent="0" algn="r" rtl="0">
              <a:spcBef>
                <a:spcPts val="0"/>
              </a:spcBef>
              <a:spcAft>
                <a:spcPts val="0"/>
              </a:spcAft>
              <a:buNone/>
            </a:pPr>
            <a:r>
              <a:rPr lang="en" sz="1100" b="1">
                <a:solidFill>
                  <a:srgbClr val="323232"/>
                </a:solidFill>
                <a:highlight>
                  <a:srgbClr val="FFFFFF"/>
                </a:highlight>
                <a:latin typeface="Roboto"/>
                <a:ea typeface="Roboto"/>
                <a:cs typeface="Roboto"/>
                <a:sym typeface="Roboto"/>
              </a:rPr>
              <a:t>Iyanna Blackburn documentary, "The 2%: Navigating UCI as a Black Student".</a:t>
            </a:r>
            <a:r>
              <a:rPr lang="en" sz="1100">
                <a:solidFill>
                  <a:srgbClr val="323232"/>
                </a:solidFill>
                <a:highlight>
                  <a:srgbClr val="FFFFFF"/>
                </a:highlight>
                <a:latin typeface="Roboto"/>
                <a:ea typeface="Roboto"/>
                <a:cs typeface="Roboto"/>
                <a:sym typeface="Roboto"/>
              </a:rPr>
              <a:t> AS-221. Special Collections and Archives, The UC Irvine Libraries, Irvine, California.</a:t>
            </a:r>
            <a:endParaRPr sz="1100">
              <a:latin typeface="Roboto"/>
              <a:ea typeface="Roboto"/>
              <a:cs typeface="Roboto"/>
              <a:sym typeface="Roboto"/>
            </a:endParaRP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117"/>
        <p:cNvGrpSpPr/>
        <p:nvPr/>
      </p:nvGrpSpPr>
      <p:grpSpPr>
        <a:xfrm>
          <a:off x="0" y="0"/>
          <a:ext cx="0" cy="0"/>
          <a:chOff x="0" y="0"/>
          <a:chExt cx="0" cy="0"/>
        </a:xfrm>
      </p:grpSpPr>
      <p:sp>
        <p:nvSpPr>
          <p:cNvPr id="118" name="Google Shape;118;p20"/>
          <p:cNvSpPr txBox="1">
            <a:spLocks noGrp="1"/>
          </p:cNvSpPr>
          <p:nvPr>
            <p:ph type="title"/>
          </p:nvPr>
        </p:nvSpPr>
        <p:spPr>
          <a:xfrm>
            <a:off x="311725" y="500925"/>
            <a:ext cx="3127500" cy="18291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Recommended policies</a:t>
            </a:r>
            <a:endParaRPr>
              <a:latin typeface="Roboto"/>
              <a:ea typeface="Roboto"/>
              <a:cs typeface="Roboto"/>
              <a:sym typeface="Roboto"/>
            </a:endParaRPr>
          </a:p>
        </p:txBody>
      </p:sp>
      <p:sp>
        <p:nvSpPr>
          <p:cNvPr id="119" name="Google Shape;119;p20"/>
          <p:cNvSpPr txBox="1">
            <a:spLocks noGrp="1"/>
          </p:cNvSpPr>
          <p:nvPr>
            <p:ph type="body" idx="1"/>
          </p:nvPr>
        </p:nvSpPr>
        <p:spPr>
          <a:xfrm>
            <a:off x="4199925" y="266475"/>
            <a:ext cx="4580700" cy="4569600"/>
          </a:xfrm>
          <a:prstGeom prst="rect">
            <a:avLst/>
          </a:prstGeom>
        </p:spPr>
        <p:txBody>
          <a:bodyPr spcFirstLastPara="1" wrap="square" lIns="91425" tIns="91425" rIns="91425" bIns="91425" anchor="t" anchorCtr="0">
            <a:noAutofit/>
          </a:bodyPr>
          <a:lstStyle/>
          <a:p>
            <a:pPr marL="0" lvl="0" indent="0" algn="l" rtl="0">
              <a:lnSpc>
                <a:spcPct val="110000"/>
              </a:lnSpc>
              <a:spcBef>
                <a:spcPts val="0"/>
              </a:spcBef>
              <a:spcAft>
                <a:spcPts val="0"/>
              </a:spcAft>
              <a:buNone/>
            </a:pPr>
            <a:r>
              <a:rPr lang="en" sz="1800" b="1">
                <a:solidFill>
                  <a:srgbClr val="000000"/>
                </a:solidFill>
              </a:rPr>
              <a:t>Recommended policies to support efficient processing and extensible collection management:</a:t>
            </a:r>
            <a:br>
              <a:rPr lang="en" sz="1800" b="1">
                <a:solidFill>
                  <a:srgbClr val="000000"/>
                </a:solidFill>
              </a:rPr>
            </a:br>
            <a:endParaRPr sz="1800" b="1">
              <a:solidFill>
                <a:srgbClr val="000000"/>
              </a:solidFill>
              <a:highlight>
                <a:srgbClr val="FFFFFF"/>
              </a:highlight>
            </a:endParaRPr>
          </a:p>
          <a:p>
            <a:pPr marL="457200" lvl="0" indent="-342900" algn="l" rtl="0">
              <a:lnSpc>
                <a:spcPct val="150000"/>
              </a:lnSpc>
              <a:spcBef>
                <a:spcPts val="0"/>
              </a:spcBef>
              <a:spcAft>
                <a:spcPts val="0"/>
              </a:spcAft>
              <a:buClr>
                <a:srgbClr val="000000"/>
              </a:buClr>
              <a:buSzPts val="1800"/>
              <a:buChar char="●"/>
            </a:pPr>
            <a:r>
              <a:rPr lang="en" sz="1800">
                <a:solidFill>
                  <a:srgbClr val="000000"/>
                </a:solidFill>
              </a:rPr>
              <a:t>Access policy</a:t>
            </a:r>
            <a:endParaRPr sz="1800">
              <a:solidFill>
                <a:srgbClr val="000000"/>
              </a:solidFill>
            </a:endParaRPr>
          </a:p>
          <a:p>
            <a:pPr marL="457200" lvl="0" indent="-342900" algn="l" rtl="0">
              <a:lnSpc>
                <a:spcPct val="150000"/>
              </a:lnSpc>
              <a:spcBef>
                <a:spcPts val="0"/>
              </a:spcBef>
              <a:spcAft>
                <a:spcPts val="0"/>
              </a:spcAft>
              <a:buClr>
                <a:srgbClr val="000000"/>
              </a:buClr>
              <a:buSzPts val="1800"/>
              <a:buChar char="●"/>
            </a:pPr>
            <a:r>
              <a:rPr lang="en" sz="1800">
                <a:solidFill>
                  <a:srgbClr val="000000"/>
                </a:solidFill>
              </a:rPr>
              <a:t>Collection development policy</a:t>
            </a:r>
            <a:endParaRPr sz="1800">
              <a:solidFill>
                <a:srgbClr val="000000"/>
              </a:solidFill>
            </a:endParaRPr>
          </a:p>
          <a:p>
            <a:pPr marL="457200" lvl="0" indent="-342900" algn="l" rtl="0">
              <a:lnSpc>
                <a:spcPct val="150000"/>
              </a:lnSpc>
              <a:spcBef>
                <a:spcPts val="0"/>
              </a:spcBef>
              <a:spcAft>
                <a:spcPts val="0"/>
              </a:spcAft>
              <a:buClr>
                <a:srgbClr val="000000"/>
              </a:buClr>
              <a:buSzPts val="1800"/>
              <a:buChar char="●"/>
            </a:pPr>
            <a:r>
              <a:rPr lang="en" sz="1800">
                <a:solidFill>
                  <a:srgbClr val="000000"/>
                </a:solidFill>
              </a:rPr>
              <a:t>Collection management policy</a:t>
            </a:r>
            <a:endParaRPr sz="1800">
              <a:solidFill>
                <a:srgbClr val="000000"/>
              </a:solidFill>
            </a:endParaRPr>
          </a:p>
          <a:p>
            <a:pPr marL="457200" lvl="0" indent="-342900" algn="l" rtl="0">
              <a:lnSpc>
                <a:spcPct val="150000"/>
              </a:lnSpc>
              <a:spcBef>
                <a:spcPts val="0"/>
              </a:spcBef>
              <a:spcAft>
                <a:spcPts val="0"/>
              </a:spcAft>
              <a:buClr>
                <a:srgbClr val="000000"/>
              </a:buClr>
              <a:buSzPts val="1800"/>
              <a:buChar char="●"/>
            </a:pPr>
            <a:r>
              <a:rPr lang="en" sz="1800">
                <a:solidFill>
                  <a:srgbClr val="000000"/>
                </a:solidFill>
              </a:rPr>
              <a:t>Reproduction/publication policy</a:t>
            </a:r>
            <a:endParaRPr sz="1800">
              <a:solidFill>
                <a:srgbClr val="000000"/>
              </a:solidFill>
            </a:endParaRPr>
          </a:p>
          <a:p>
            <a:pPr marL="457200" lvl="0" indent="-342900" algn="l" rtl="0">
              <a:lnSpc>
                <a:spcPct val="150000"/>
              </a:lnSpc>
              <a:spcBef>
                <a:spcPts val="0"/>
              </a:spcBef>
              <a:spcAft>
                <a:spcPts val="0"/>
              </a:spcAft>
              <a:buClr>
                <a:srgbClr val="000000"/>
              </a:buClr>
              <a:buSzPts val="1800"/>
              <a:buChar char="●"/>
            </a:pPr>
            <a:r>
              <a:rPr lang="en" sz="1800">
                <a:solidFill>
                  <a:srgbClr val="000000"/>
                </a:solidFill>
              </a:rPr>
              <a:t>Digital preservation policy</a:t>
            </a:r>
            <a:endParaRPr sz="1800">
              <a:solidFill>
                <a:srgbClr val="000000"/>
              </a:solidFill>
            </a:endParaRPr>
          </a:p>
          <a:p>
            <a:pPr marL="457200" lvl="0" indent="-342900" algn="l" rtl="0">
              <a:lnSpc>
                <a:spcPct val="150000"/>
              </a:lnSpc>
              <a:spcBef>
                <a:spcPts val="0"/>
              </a:spcBef>
              <a:spcAft>
                <a:spcPts val="0"/>
              </a:spcAft>
              <a:buClr>
                <a:srgbClr val="000000"/>
              </a:buClr>
              <a:buSzPts val="1800"/>
              <a:buChar char="●"/>
            </a:pPr>
            <a:r>
              <a:rPr lang="en" sz="1800">
                <a:solidFill>
                  <a:srgbClr val="000000"/>
                </a:solidFill>
              </a:rPr>
              <a:t>Accepted or Recommended Digital Formats policy</a:t>
            </a:r>
            <a:endParaRPr sz="1800">
              <a:solidFill>
                <a:srgbClr val="000000"/>
              </a:solidFill>
            </a:endParaRPr>
          </a:p>
        </p:txBody>
      </p:sp>
      <p:sp>
        <p:nvSpPr>
          <p:cNvPr id="120" name="Google Shape;120;p20"/>
          <p:cNvSpPr txBox="1">
            <a:spLocks noGrp="1"/>
          </p:cNvSpPr>
          <p:nvPr>
            <p:ph type="body" idx="1"/>
          </p:nvPr>
        </p:nvSpPr>
        <p:spPr>
          <a:xfrm>
            <a:off x="311700" y="1697000"/>
            <a:ext cx="3271500" cy="2991600"/>
          </a:xfrm>
          <a:prstGeom prst="rect">
            <a:avLst/>
          </a:prstGeom>
        </p:spPr>
        <p:txBody>
          <a:bodyPr spcFirstLastPara="1" wrap="square" lIns="91425" tIns="91425" rIns="91425" bIns="91425" anchor="t" anchorCtr="0">
            <a:noAutofit/>
          </a:bodyPr>
          <a:lstStyle/>
          <a:p>
            <a:pPr marL="0" lvl="0" indent="0" algn="l" rtl="0">
              <a:lnSpc>
                <a:spcPct val="100000"/>
              </a:lnSpc>
              <a:spcBef>
                <a:spcPts val="0"/>
              </a:spcBef>
              <a:spcAft>
                <a:spcPts val="1200"/>
              </a:spcAft>
              <a:buNone/>
            </a:pPr>
            <a:r>
              <a:rPr lang="en" sz="1800">
                <a:solidFill>
                  <a:schemeClr val="accent3"/>
                </a:solidFill>
              </a:rPr>
              <a:t>“</a:t>
            </a:r>
            <a:r>
              <a:rPr lang="en" sz="1800" i="1">
                <a:solidFill>
                  <a:schemeClr val="accent3"/>
                </a:solidFill>
              </a:rPr>
              <a:t>Policies are a proactive tool: they are most effective when they are in place and used to guide everyday procedures, not when they are written as a reaction to problems as they occur.”</a:t>
            </a:r>
            <a:endParaRPr sz="1207">
              <a:solidFill>
                <a:schemeClr val="accent3"/>
              </a:solidFill>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24"/>
        <p:cNvGrpSpPr/>
        <p:nvPr/>
      </p:nvGrpSpPr>
      <p:grpSpPr>
        <a:xfrm>
          <a:off x="0" y="0"/>
          <a:ext cx="0" cy="0"/>
          <a:chOff x="0" y="0"/>
          <a:chExt cx="0" cy="0"/>
        </a:xfrm>
      </p:grpSpPr>
      <p:sp>
        <p:nvSpPr>
          <p:cNvPr id="125" name="Google Shape;125;p21"/>
          <p:cNvSpPr txBox="1">
            <a:spLocks noGrp="1"/>
          </p:cNvSpPr>
          <p:nvPr>
            <p:ph type="body" idx="1"/>
          </p:nvPr>
        </p:nvSpPr>
        <p:spPr>
          <a:xfrm>
            <a:off x="311700" y="1697000"/>
            <a:ext cx="3271500" cy="2991600"/>
          </a:xfrm>
          <a:prstGeom prst="rect">
            <a:avLst/>
          </a:prstGeom>
        </p:spPr>
        <p:txBody>
          <a:bodyPr spcFirstLastPara="1" wrap="square" lIns="91425" tIns="91425" rIns="91425" bIns="91425" anchor="t" anchorCtr="0">
            <a:noAutofit/>
          </a:bodyPr>
          <a:lstStyle/>
          <a:p>
            <a:pPr marL="457200" lvl="0" indent="-342900" algn="l" rtl="0">
              <a:lnSpc>
                <a:spcPct val="100000"/>
              </a:lnSpc>
              <a:spcBef>
                <a:spcPts val="0"/>
              </a:spcBef>
              <a:spcAft>
                <a:spcPts val="0"/>
              </a:spcAft>
              <a:buClr>
                <a:schemeClr val="accent3"/>
              </a:buClr>
              <a:buSzPts val="1800"/>
              <a:buChar char="●"/>
            </a:pPr>
            <a:r>
              <a:rPr lang="en" sz="1800" b="1">
                <a:solidFill>
                  <a:schemeClr val="accent3"/>
                </a:solidFill>
              </a:rPr>
              <a:t>On digital preservation policies:</a:t>
            </a:r>
            <a:endParaRPr sz="1800" b="1">
              <a:solidFill>
                <a:schemeClr val="accent3"/>
              </a:solidFill>
            </a:endParaRPr>
          </a:p>
          <a:p>
            <a:pPr marL="457200" lvl="0" indent="0" algn="l" rtl="0">
              <a:lnSpc>
                <a:spcPct val="80000"/>
              </a:lnSpc>
              <a:spcBef>
                <a:spcPts val="1200"/>
              </a:spcBef>
              <a:spcAft>
                <a:spcPts val="0"/>
              </a:spcAft>
              <a:buSzPts val="852"/>
              <a:buNone/>
            </a:pPr>
            <a:r>
              <a:rPr lang="en" sz="1800" i="1">
                <a:solidFill>
                  <a:schemeClr val="accent3"/>
                </a:solidFill>
              </a:rPr>
              <a:t>“If an institution endeavors to collect born-digital material, it is accountable for its processing, availability, and long-term preservation.”</a:t>
            </a:r>
            <a:endParaRPr sz="1800" i="1">
              <a:solidFill>
                <a:schemeClr val="accent3"/>
              </a:solidFill>
            </a:endParaRPr>
          </a:p>
          <a:p>
            <a:pPr marL="0" lvl="0" indent="0" algn="l" rtl="0">
              <a:lnSpc>
                <a:spcPct val="95000"/>
              </a:lnSpc>
              <a:spcBef>
                <a:spcPts val="1200"/>
              </a:spcBef>
              <a:spcAft>
                <a:spcPts val="1200"/>
              </a:spcAft>
              <a:buSzPts val="852"/>
              <a:buNone/>
            </a:pPr>
            <a:endParaRPr sz="1207">
              <a:solidFill>
                <a:schemeClr val="accent3"/>
              </a:solidFill>
            </a:endParaRPr>
          </a:p>
        </p:txBody>
      </p:sp>
      <p:pic>
        <p:nvPicPr>
          <p:cNvPr id="126" name="Google Shape;126;p21"/>
          <p:cNvPicPr preferRelativeResize="0"/>
          <p:nvPr/>
        </p:nvPicPr>
        <p:blipFill rotWithShape="1">
          <a:blip r:embed="rId3">
            <a:alphaModFix/>
          </a:blip>
          <a:srcRect l="4516"/>
          <a:stretch/>
        </p:blipFill>
        <p:spPr>
          <a:xfrm>
            <a:off x="3927925" y="143550"/>
            <a:ext cx="5018650" cy="3942002"/>
          </a:xfrm>
          <a:prstGeom prst="rect">
            <a:avLst/>
          </a:prstGeom>
          <a:noFill/>
          <a:ln>
            <a:noFill/>
          </a:ln>
        </p:spPr>
      </p:pic>
      <p:sp>
        <p:nvSpPr>
          <p:cNvPr id="127" name="Google Shape;127;p21"/>
          <p:cNvSpPr txBox="1"/>
          <p:nvPr/>
        </p:nvSpPr>
        <p:spPr>
          <a:xfrm>
            <a:off x="4101100" y="4114800"/>
            <a:ext cx="4842600" cy="548700"/>
          </a:xfrm>
          <a:prstGeom prst="rect">
            <a:avLst/>
          </a:prstGeom>
          <a:noFill/>
          <a:ln>
            <a:noFill/>
          </a:ln>
        </p:spPr>
        <p:txBody>
          <a:bodyPr spcFirstLastPara="1" wrap="square" lIns="91425" tIns="91425" rIns="91425" bIns="91425" anchor="t" anchorCtr="0">
            <a:spAutoFit/>
          </a:bodyPr>
          <a:lstStyle/>
          <a:p>
            <a:pPr marL="25400" lvl="0" indent="0" algn="r" rtl="0">
              <a:lnSpc>
                <a:spcPct val="115000"/>
              </a:lnSpc>
              <a:spcBef>
                <a:spcPts val="0"/>
              </a:spcBef>
              <a:spcAft>
                <a:spcPts val="800"/>
              </a:spcAft>
              <a:buNone/>
            </a:pPr>
            <a:r>
              <a:rPr lang="en" sz="1100" b="1">
                <a:solidFill>
                  <a:srgbClr val="323232"/>
                </a:solidFill>
                <a:highlight>
                  <a:srgbClr val="FFFFFF"/>
                </a:highlight>
                <a:latin typeface="Roboto"/>
                <a:ea typeface="Roboto"/>
                <a:cs typeface="Roboto"/>
                <a:sym typeface="Roboto"/>
              </a:rPr>
              <a:t>Eiko Ishioka papers.</a:t>
            </a:r>
            <a:r>
              <a:rPr lang="en" sz="1100">
                <a:solidFill>
                  <a:srgbClr val="323232"/>
                </a:solidFill>
                <a:highlight>
                  <a:srgbClr val="FFFFFF"/>
                </a:highlight>
                <a:latin typeface="Roboto"/>
                <a:ea typeface="Roboto"/>
                <a:cs typeface="Roboto"/>
                <a:sym typeface="Roboto"/>
              </a:rPr>
              <a:t> Costume design sketches and reference photographs for S</a:t>
            </a:r>
            <a:r>
              <a:rPr lang="en" sz="1100" i="1">
                <a:solidFill>
                  <a:srgbClr val="323232"/>
                </a:solidFill>
                <a:highlight>
                  <a:srgbClr val="FFFFFF"/>
                </a:highlight>
                <a:latin typeface="Roboto"/>
                <a:ea typeface="Roboto"/>
                <a:cs typeface="Roboto"/>
                <a:sym typeface="Roboto"/>
              </a:rPr>
              <a:t>pider-Man: Turn Off the Dark</a:t>
            </a:r>
            <a:r>
              <a:rPr lang="en" sz="1100">
                <a:solidFill>
                  <a:srgbClr val="323232"/>
                </a:solidFill>
                <a:highlight>
                  <a:srgbClr val="FFFFFF"/>
                </a:highlight>
                <a:latin typeface="Roboto"/>
                <a:ea typeface="Roboto"/>
                <a:cs typeface="Roboto"/>
                <a:sym typeface="Roboto"/>
              </a:rPr>
              <a:t> uclalsc_2288_0143_0008</a:t>
            </a:r>
            <a:endParaRPr sz="1100">
              <a:latin typeface="Roboto"/>
              <a:ea typeface="Roboto"/>
              <a:cs typeface="Roboto"/>
              <a:sym typeface="Roboto"/>
            </a:endParaRPr>
          </a:p>
        </p:txBody>
      </p:sp>
      <p:sp>
        <p:nvSpPr>
          <p:cNvPr id="128" name="Google Shape;128;p21"/>
          <p:cNvSpPr txBox="1">
            <a:spLocks noGrp="1"/>
          </p:cNvSpPr>
          <p:nvPr>
            <p:ph type="title"/>
          </p:nvPr>
        </p:nvSpPr>
        <p:spPr>
          <a:xfrm>
            <a:off x="311725" y="500925"/>
            <a:ext cx="3127500" cy="18291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Recommended policies</a:t>
            </a:r>
            <a:endParaRPr>
              <a:latin typeface="Roboto"/>
              <a:ea typeface="Roboto"/>
              <a:cs typeface="Roboto"/>
              <a:sym typeface="Roboto"/>
            </a:endParaRP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132"/>
        <p:cNvGrpSpPr/>
        <p:nvPr/>
      </p:nvGrpSpPr>
      <p:grpSpPr>
        <a:xfrm>
          <a:off x="0" y="0"/>
          <a:ext cx="0" cy="0"/>
          <a:chOff x="0" y="0"/>
          <a:chExt cx="0" cy="0"/>
        </a:xfrm>
      </p:grpSpPr>
      <p:sp>
        <p:nvSpPr>
          <p:cNvPr id="133" name="Google Shape;133;p22"/>
          <p:cNvSpPr txBox="1">
            <a:spLocks noGrp="1"/>
          </p:cNvSpPr>
          <p:nvPr>
            <p:ph type="body" idx="1"/>
          </p:nvPr>
        </p:nvSpPr>
        <p:spPr>
          <a:xfrm>
            <a:off x="311700" y="1697000"/>
            <a:ext cx="3271500" cy="2991600"/>
          </a:xfrm>
          <a:prstGeom prst="rect">
            <a:avLst/>
          </a:prstGeom>
        </p:spPr>
        <p:txBody>
          <a:bodyPr spcFirstLastPara="1" wrap="square" lIns="91425" tIns="91425" rIns="91425" bIns="91425" anchor="t" anchorCtr="0">
            <a:noAutofit/>
          </a:bodyPr>
          <a:lstStyle/>
          <a:p>
            <a:pPr marL="457200" lvl="0" indent="-342900" algn="l" rtl="0">
              <a:lnSpc>
                <a:spcPct val="100000"/>
              </a:lnSpc>
              <a:spcBef>
                <a:spcPts val="0"/>
              </a:spcBef>
              <a:spcAft>
                <a:spcPts val="0"/>
              </a:spcAft>
              <a:buClr>
                <a:schemeClr val="accent3"/>
              </a:buClr>
              <a:buSzPts val="1800"/>
              <a:buChar char="●"/>
            </a:pPr>
            <a:r>
              <a:rPr lang="en" sz="1800" b="1">
                <a:solidFill>
                  <a:schemeClr val="accent3"/>
                </a:solidFill>
              </a:rPr>
              <a:t>On accepted or recommended digital formats policies:</a:t>
            </a:r>
            <a:br>
              <a:rPr lang="en" sz="1800" b="1">
                <a:solidFill>
                  <a:schemeClr val="accent3"/>
                </a:solidFill>
              </a:rPr>
            </a:br>
            <a:br>
              <a:rPr lang="en" sz="1800" b="1">
                <a:solidFill>
                  <a:schemeClr val="accent3"/>
                </a:solidFill>
              </a:rPr>
            </a:br>
            <a:r>
              <a:rPr lang="en" sz="1800" i="1">
                <a:solidFill>
                  <a:schemeClr val="accent3"/>
                </a:solidFill>
              </a:rPr>
              <a:t>“Organizations should avoid collecting material that they cannot make accessible or preserve.”</a:t>
            </a:r>
            <a:endParaRPr sz="1800" i="1">
              <a:solidFill>
                <a:schemeClr val="accent3"/>
              </a:solidFill>
            </a:endParaRPr>
          </a:p>
          <a:p>
            <a:pPr marL="457200" lvl="0" indent="0" algn="l" rtl="0">
              <a:lnSpc>
                <a:spcPct val="80000"/>
              </a:lnSpc>
              <a:spcBef>
                <a:spcPts val="1200"/>
              </a:spcBef>
              <a:spcAft>
                <a:spcPts val="0"/>
              </a:spcAft>
              <a:buSzPts val="852"/>
              <a:buNone/>
            </a:pPr>
            <a:endParaRPr sz="1982" i="1">
              <a:solidFill>
                <a:schemeClr val="accent3"/>
              </a:solidFill>
            </a:endParaRPr>
          </a:p>
          <a:p>
            <a:pPr marL="0" lvl="0" indent="0" algn="l" rtl="0">
              <a:lnSpc>
                <a:spcPct val="95000"/>
              </a:lnSpc>
              <a:spcBef>
                <a:spcPts val="1200"/>
              </a:spcBef>
              <a:spcAft>
                <a:spcPts val="1200"/>
              </a:spcAft>
              <a:buSzPts val="852"/>
              <a:buNone/>
            </a:pPr>
            <a:endParaRPr sz="1982" i="1">
              <a:solidFill>
                <a:schemeClr val="accent3"/>
              </a:solidFill>
            </a:endParaRPr>
          </a:p>
        </p:txBody>
      </p:sp>
      <p:pic>
        <p:nvPicPr>
          <p:cNvPr id="134" name="Google Shape;134;p22"/>
          <p:cNvPicPr preferRelativeResize="0"/>
          <p:nvPr/>
        </p:nvPicPr>
        <p:blipFill>
          <a:blip r:embed="rId3">
            <a:alphaModFix/>
          </a:blip>
          <a:stretch>
            <a:fillRect/>
          </a:stretch>
        </p:blipFill>
        <p:spPr>
          <a:xfrm>
            <a:off x="5841400" y="96249"/>
            <a:ext cx="2705787" cy="4111500"/>
          </a:xfrm>
          <a:prstGeom prst="rect">
            <a:avLst/>
          </a:prstGeom>
          <a:noFill/>
          <a:ln>
            <a:noFill/>
          </a:ln>
        </p:spPr>
      </p:pic>
      <p:sp>
        <p:nvSpPr>
          <p:cNvPr id="135" name="Google Shape;135;p22"/>
          <p:cNvSpPr txBox="1"/>
          <p:nvPr/>
        </p:nvSpPr>
        <p:spPr>
          <a:xfrm>
            <a:off x="4153500" y="4191000"/>
            <a:ext cx="4561500" cy="548700"/>
          </a:xfrm>
          <a:prstGeom prst="rect">
            <a:avLst/>
          </a:prstGeom>
          <a:noFill/>
          <a:ln>
            <a:noFill/>
          </a:ln>
        </p:spPr>
        <p:txBody>
          <a:bodyPr spcFirstLastPara="1" wrap="square" lIns="91425" tIns="91425" rIns="91425" bIns="91425" anchor="t" anchorCtr="0">
            <a:spAutoFit/>
          </a:bodyPr>
          <a:lstStyle/>
          <a:p>
            <a:pPr marL="25400" lvl="0" indent="0" algn="r" rtl="0">
              <a:lnSpc>
                <a:spcPct val="115000"/>
              </a:lnSpc>
              <a:spcBef>
                <a:spcPts val="0"/>
              </a:spcBef>
              <a:spcAft>
                <a:spcPts val="800"/>
              </a:spcAft>
              <a:buNone/>
            </a:pPr>
            <a:r>
              <a:rPr lang="en" sz="1100" b="1">
                <a:solidFill>
                  <a:srgbClr val="323232"/>
                </a:solidFill>
                <a:highlight>
                  <a:srgbClr val="FFFFFF"/>
                </a:highlight>
                <a:latin typeface="Roboto"/>
                <a:ea typeface="Roboto"/>
                <a:cs typeface="Roboto"/>
                <a:sym typeface="Roboto"/>
              </a:rPr>
              <a:t>Eiko Ishioka papers</a:t>
            </a:r>
            <a:r>
              <a:rPr lang="en" sz="1100" b="1">
                <a:solidFill>
                  <a:srgbClr val="555555"/>
                </a:solidFill>
                <a:highlight>
                  <a:srgbClr val="FFFFFF"/>
                </a:highlight>
                <a:latin typeface="Roboto"/>
                <a:ea typeface="Roboto"/>
                <a:cs typeface="Roboto"/>
                <a:sym typeface="Roboto"/>
              </a:rPr>
              <a:t>. </a:t>
            </a:r>
            <a:r>
              <a:rPr lang="en" sz="1100">
                <a:solidFill>
                  <a:srgbClr val="323232"/>
                </a:solidFill>
                <a:highlight>
                  <a:srgbClr val="FFFFFF"/>
                </a:highlight>
                <a:latin typeface="Roboto"/>
                <a:ea typeface="Roboto"/>
                <a:cs typeface="Roboto"/>
                <a:sym typeface="Roboto"/>
              </a:rPr>
              <a:t>Behind the scenes photographs of the filming of </a:t>
            </a:r>
            <a:r>
              <a:rPr lang="en" sz="1100" i="1">
                <a:solidFill>
                  <a:srgbClr val="323232"/>
                </a:solidFill>
                <a:highlight>
                  <a:srgbClr val="FFFFFF"/>
                </a:highlight>
                <a:latin typeface="Roboto"/>
                <a:ea typeface="Roboto"/>
                <a:cs typeface="Roboto"/>
                <a:sym typeface="Roboto"/>
              </a:rPr>
              <a:t>Mishima: A Life in Four Chapters. </a:t>
            </a:r>
            <a:r>
              <a:rPr lang="en" sz="1100">
                <a:solidFill>
                  <a:srgbClr val="323232"/>
                </a:solidFill>
                <a:highlight>
                  <a:srgbClr val="FFFFFF"/>
                </a:highlight>
                <a:latin typeface="Roboto"/>
                <a:ea typeface="Roboto"/>
                <a:cs typeface="Roboto"/>
                <a:sym typeface="Roboto"/>
              </a:rPr>
              <a:t>uclalsc_2288_0261_0048</a:t>
            </a:r>
            <a:endParaRPr sz="1100">
              <a:latin typeface="Roboto"/>
              <a:ea typeface="Roboto"/>
              <a:cs typeface="Roboto"/>
              <a:sym typeface="Roboto"/>
            </a:endParaRPr>
          </a:p>
        </p:txBody>
      </p:sp>
      <p:sp>
        <p:nvSpPr>
          <p:cNvPr id="136" name="Google Shape;136;p22"/>
          <p:cNvSpPr txBox="1">
            <a:spLocks noGrp="1"/>
          </p:cNvSpPr>
          <p:nvPr>
            <p:ph type="title"/>
          </p:nvPr>
        </p:nvSpPr>
        <p:spPr>
          <a:xfrm>
            <a:off x="311725" y="500925"/>
            <a:ext cx="3127500" cy="18291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Recommended policies</a:t>
            </a:r>
            <a:endParaRPr>
              <a:latin typeface="Roboto"/>
              <a:ea typeface="Roboto"/>
              <a:cs typeface="Roboto"/>
              <a:sym typeface="Roboto"/>
            </a:endParaRPr>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140"/>
        <p:cNvGrpSpPr/>
        <p:nvPr/>
      </p:nvGrpSpPr>
      <p:grpSpPr>
        <a:xfrm>
          <a:off x="0" y="0"/>
          <a:ext cx="0" cy="0"/>
          <a:chOff x="0" y="0"/>
          <a:chExt cx="0" cy="0"/>
        </a:xfrm>
      </p:grpSpPr>
      <p:sp>
        <p:nvSpPr>
          <p:cNvPr id="141" name="Google Shape;141;p23"/>
          <p:cNvSpPr txBox="1">
            <a:spLocks noGrp="1"/>
          </p:cNvSpPr>
          <p:nvPr>
            <p:ph type="title"/>
          </p:nvPr>
        </p:nvSpPr>
        <p:spPr>
          <a:xfrm>
            <a:off x="311725" y="500925"/>
            <a:ext cx="8520600" cy="6237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Appraisal: recommendations for selectors</a:t>
            </a:r>
            <a:endParaRPr>
              <a:latin typeface="Roboto"/>
              <a:ea typeface="Roboto"/>
              <a:cs typeface="Roboto"/>
              <a:sym typeface="Roboto"/>
            </a:endParaRPr>
          </a:p>
        </p:txBody>
      </p:sp>
      <p:sp>
        <p:nvSpPr>
          <p:cNvPr id="142" name="Google Shape;142;p23"/>
          <p:cNvSpPr txBox="1"/>
          <p:nvPr/>
        </p:nvSpPr>
        <p:spPr>
          <a:xfrm>
            <a:off x="601075" y="1694100"/>
            <a:ext cx="7899600" cy="2055000"/>
          </a:xfrm>
          <a:prstGeom prst="rect">
            <a:avLst/>
          </a:prstGeom>
          <a:noFill/>
          <a:ln>
            <a:noFill/>
          </a:ln>
        </p:spPr>
        <p:txBody>
          <a:bodyPr spcFirstLastPara="1" wrap="square" lIns="91425" tIns="91425" rIns="91425" bIns="91425" anchor="t" anchorCtr="0">
            <a:spAutoFit/>
          </a:bodyPr>
          <a:lstStyle/>
          <a:p>
            <a:pPr marL="457200" lvl="0" indent="-342900" algn="l" rtl="0">
              <a:lnSpc>
                <a:spcPct val="115000"/>
              </a:lnSpc>
              <a:spcBef>
                <a:spcPts val="0"/>
              </a:spcBef>
              <a:spcAft>
                <a:spcPts val="0"/>
              </a:spcAft>
              <a:buSzPts val="1800"/>
              <a:buFont typeface="Roboto"/>
              <a:buChar char="●"/>
            </a:pPr>
            <a:r>
              <a:rPr lang="en" sz="1800">
                <a:latin typeface="Roboto"/>
                <a:ea typeface="Roboto"/>
                <a:cs typeface="Roboto"/>
                <a:sym typeface="Roboto"/>
              </a:rPr>
              <a:t>Pre-custodial appraisal is critical</a:t>
            </a:r>
            <a:endParaRPr sz="1800">
              <a:latin typeface="Roboto"/>
              <a:ea typeface="Roboto"/>
              <a:cs typeface="Roboto"/>
              <a:sym typeface="Roboto"/>
            </a:endParaRPr>
          </a:p>
          <a:p>
            <a:pPr marL="457200" lvl="0" indent="-342900" algn="l" rtl="0">
              <a:lnSpc>
                <a:spcPct val="115000"/>
              </a:lnSpc>
              <a:spcBef>
                <a:spcPts val="0"/>
              </a:spcBef>
              <a:spcAft>
                <a:spcPts val="0"/>
              </a:spcAft>
              <a:buSzPts val="1800"/>
              <a:buFont typeface="Roboto"/>
              <a:buChar char="●"/>
            </a:pPr>
            <a:r>
              <a:rPr lang="en" sz="1800">
                <a:latin typeface="Roboto"/>
                <a:ea typeface="Roboto"/>
                <a:cs typeface="Roboto"/>
                <a:sym typeface="Roboto"/>
              </a:rPr>
              <a:t>All impacted stakeholders to be involved in appraisal, especially when it comes to digital materials</a:t>
            </a:r>
            <a:endParaRPr sz="1800">
              <a:latin typeface="Roboto"/>
              <a:ea typeface="Roboto"/>
              <a:cs typeface="Roboto"/>
              <a:sym typeface="Roboto"/>
            </a:endParaRPr>
          </a:p>
          <a:p>
            <a:pPr marL="914400" lvl="1" indent="-342900" algn="l" rtl="0">
              <a:lnSpc>
                <a:spcPct val="115000"/>
              </a:lnSpc>
              <a:spcBef>
                <a:spcPts val="0"/>
              </a:spcBef>
              <a:spcAft>
                <a:spcPts val="0"/>
              </a:spcAft>
              <a:buSzPts val="1800"/>
              <a:buFont typeface="Roboto"/>
              <a:buChar char="○"/>
            </a:pPr>
            <a:r>
              <a:rPr lang="en" sz="1800">
                <a:latin typeface="Roboto"/>
                <a:ea typeface="Roboto"/>
                <a:cs typeface="Roboto"/>
                <a:sym typeface="Roboto"/>
              </a:rPr>
              <a:t>Importance of communication between selectors and archivists responsible for digital collections</a:t>
            </a:r>
            <a:endParaRPr sz="1800">
              <a:latin typeface="Roboto"/>
              <a:ea typeface="Roboto"/>
              <a:cs typeface="Roboto"/>
              <a:sym typeface="Roboto"/>
            </a:endParaRPr>
          </a:p>
          <a:p>
            <a:pPr marL="457200" lvl="0" indent="-342900" algn="l" rtl="0">
              <a:lnSpc>
                <a:spcPct val="115000"/>
              </a:lnSpc>
              <a:spcBef>
                <a:spcPts val="0"/>
              </a:spcBef>
              <a:spcAft>
                <a:spcPts val="0"/>
              </a:spcAft>
              <a:buSzPts val="1800"/>
              <a:buFont typeface="Roboto"/>
              <a:buChar char="●"/>
            </a:pPr>
            <a:r>
              <a:rPr lang="en" sz="1800">
                <a:latin typeface="Roboto"/>
                <a:ea typeface="Roboto"/>
                <a:cs typeface="Roboto"/>
                <a:sym typeface="Roboto"/>
              </a:rPr>
              <a:t>Be realistic; formats impact appraisal!</a:t>
            </a:r>
            <a:endParaRPr sz="1800">
              <a:latin typeface="Roboto"/>
              <a:ea typeface="Roboto"/>
              <a:cs typeface="Roboto"/>
              <a:sym typeface="Roboto"/>
            </a:endParaRP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146"/>
        <p:cNvGrpSpPr/>
        <p:nvPr/>
      </p:nvGrpSpPr>
      <p:grpSpPr>
        <a:xfrm>
          <a:off x="0" y="0"/>
          <a:ext cx="0" cy="0"/>
          <a:chOff x="0" y="0"/>
          <a:chExt cx="0" cy="0"/>
        </a:xfrm>
      </p:grpSpPr>
      <p:sp>
        <p:nvSpPr>
          <p:cNvPr id="147" name="Google Shape;147;p24"/>
          <p:cNvSpPr txBox="1">
            <a:spLocks noGrp="1"/>
          </p:cNvSpPr>
          <p:nvPr>
            <p:ph type="title"/>
          </p:nvPr>
        </p:nvSpPr>
        <p:spPr>
          <a:xfrm>
            <a:off x="311725" y="500925"/>
            <a:ext cx="8520600" cy="6237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Appraisal: recommendations for born-digital</a:t>
            </a:r>
            <a:endParaRPr>
              <a:latin typeface="Roboto"/>
              <a:ea typeface="Roboto"/>
              <a:cs typeface="Roboto"/>
              <a:sym typeface="Roboto"/>
            </a:endParaRPr>
          </a:p>
        </p:txBody>
      </p:sp>
      <p:sp>
        <p:nvSpPr>
          <p:cNvPr id="148" name="Google Shape;148;p24"/>
          <p:cNvSpPr txBox="1"/>
          <p:nvPr/>
        </p:nvSpPr>
        <p:spPr>
          <a:xfrm>
            <a:off x="601075" y="1694100"/>
            <a:ext cx="7899600" cy="1417500"/>
          </a:xfrm>
          <a:prstGeom prst="rect">
            <a:avLst/>
          </a:prstGeom>
          <a:noFill/>
          <a:ln>
            <a:noFill/>
          </a:ln>
        </p:spPr>
        <p:txBody>
          <a:bodyPr spcFirstLastPara="1" wrap="square" lIns="91425" tIns="91425" rIns="91425" bIns="91425" anchor="t" anchorCtr="0">
            <a:spAutoFit/>
          </a:bodyPr>
          <a:lstStyle/>
          <a:p>
            <a:pPr marL="457200" lvl="0" indent="-342900" algn="l" rtl="0">
              <a:lnSpc>
                <a:spcPct val="115000"/>
              </a:lnSpc>
              <a:spcBef>
                <a:spcPts val="0"/>
              </a:spcBef>
              <a:spcAft>
                <a:spcPts val="0"/>
              </a:spcAft>
              <a:buSzPts val="1800"/>
              <a:buFont typeface="Roboto"/>
              <a:buChar char="●"/>
            </a:pPr>
            <a:r>
              <a:rPr lang="en" sz="1800">
                <a:latin typeface="Roboto"/>
                <a:ea typeface="Roboto"/>
                <a:cs typeface="Roboto"/>
                <a:sym typeface="Roboto"/>
              </a:rPr>
              <a:t>Appraising digital content at a high level means surveying carriers, disk-images, and directories, not individual files.</a:t>
            </a:r>
            <a:endParaRPr sz="1800">
              <a:latin typeface="Roboto"/>
              <a:ea typeface="Roboto"/>
              <a:cs typeface="Roboto"/>
              <a:sym typeface="Roboto"/>
            </a:endParaRPr>
          </a:p>
          <a:p>
            <a:pPr marL="457200" lvl="0" indent="-342900" algn="l" rtl="0">
              <a:lnSpc>
                <a:spcPct val="115000"/>
              </a:lnSpc>
              <a:spcBef>
                <a:spcPts val="0"/>
              </a:spcBef>
              <a:spcAft>
                <a:spcPts val="0"/>
              </a:spcAft>
              <a:buSzPts val="1800"/>
              <a:buFont typeface="Roboto"/>
              <a:buChar char="●"/>
            </a:pPr>
            <a:r>
              <a:rPr lang="en" sz="1800">
                <a:latin typeface="Roboto"/>
                <a:ea typeface="Roboto"/>
                <a:cs typeface="Roboto"/>
                <a:sym typeface="Roboto"/>
              </a:rPr>
              <a:t>Focus on selection decisions and identifying accepted formats</a:t>
            </a:r>
            <a:endParaRPr sz="1800">
              <a:latin typeface="Roboto"/>
              <a:ea typeface="Roboto"/>
              <a:cs typeface="Roboto"/>
              <a:sym typeface="Roboto"/>
            </a:endParaRPr>
          </a:p>
          <a:p>
            <a:pPr marL="457200" lvl="0" indent="-342900" algn="l" rtl="0">
              <a:lnSpc>
                <a:spcPct val="115000"/>
              </a:lnSpc>
              <a:spcBef>
                <a:spcPts val="0"/>
              </a:spcBef>
              <a:spcAft>
                <a:spcPts val="0"/>
              </a:spcAft>
              <a:buSzPts val="1800"/>
              <a:buFont typeface="Roboto"/>
              <a:buChar char="●"/>
            </a:pPr>
            <a:r>
              <a:rPr lang="en" sz="1800">
                <a:latin typeface="Roboto"/>
                <a:ea typeface="Roboto"/>
                <a:cs typeface="Roboto"/>
                <a:sym typeface="Roboto"/>
              </a:rPr>
              <a:t>Avoid renaming or rearranging files at this stage</a:t>
            </a:r>
            <a:endParaRPr sz="1800">
              <a:latin typeface="Roboto"/>
              <a:ea typeface="Roboto"/>
              <a:cs typeface="Roboto"/>
              <a:sym typeface="Roboto"/>
            </a:endParaRPr>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152"/>
        <p:cNvGrpSpPr/>
        <p:nvPr/>
      </p:nvGrpSpPr>
      <p:grpSpPr>
        <a:xfrm>
          <a:off x="0" y="0"/>
          <a:ext cx="0" cy="0"/>
          <a:chOff x="0" y="0"/>
          <a:chExt cx="0" cy="0"/>
        </a:xfrm>
      </p:grpSpPr>
      <p:sp>
        <p:nvSpPr>
          <p:cNvPr id="153" name="Google Shape;153;p25"/>
          <p:cNvSpPr txBox="1">
            <a:spLocks noGrp="1"/>
          </p:cNvSpPr>
          <p:nvPr>
            <p:ph type="title"/>
          </p:nvPr>
        </p:nvSpPr>
        <p:spPr>
          <a:xfrm>
            <a:off x="311725" y="500925"/>
            <a:ext cx="3127500" cy="18291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Accessioning</a:t>
            </a:r>
            <a:endParaRPr>
              <a:latin typeface="Roboto"/>
              <a:ea typeface="Roboto"/>
              <a:cs typeface="Roboto"/>
              <a:sym typeface="Roboto"/>
            </a:endParaRPr>
          </a:p>
        </p:txBody>
      </p:sp>
      <p:sp>
        <p:nvSpPr>
          <p:cNvPr id="154" name="Google Shape;154;p25"/>
          <p:cNvSpPr txBox="1"/>
          <p:nvPr/>
        </p:nvSpPr>
        <p:spPr>
          <a:xfrm>
            <a:off x="601075" y="1541700"/>
            <a:ext cx="7899600" cy="600300"/>
          </a:xfrm>
          <a:prstGeom prst="rect">
            <a:avLst/>
          </a:prstGeom>
          <a:noFill/>
          <a:ln>
            <a:noFill/>
          </a:ln>
        </p:spPr>
        <p:txBody>
          <a:bodyPr spcFirstLastPara="1" wrap="square" lIns="91425" tIns="91425" rIns="91425" bIns="91425" anchor="t" anchorCtr="0">
            <a:spAutoFit/>
          </a:bodyPr>
          <a:lstStyle/>
          <a:p>
            <a:pPr marL="0" lvl="0" indent="0" algn="l" rtl="0">
              <a:lnSpc>
                <a:spcPct val="115000"/>
              </a:lnSpc>
              <a:spcBef>
                <a:spcPts val="0"/>
              </a:spcBef>
              <a:spcAft>
                <a:spcPts val="1600"/>
              </a:spcAft>
              <a:buNone/>
            </a:pPr>
            <a:endParaRPr sz="2700" i="1"/>
          </a:p>
        </p:txBody>
      </p:sp>
      <p:sp>
        <p:nvSpPr>
          <p:cNvPr id="155" name="Google Shape;155;p25"/>
          <p:cNvSpPr txBox="1">
            <a:spLocks noGrp="1"/>
          </p:cNvSpPr>
          <p:nvPr>
            <p:ph type="body" idx="1"/>
          </p:nvPr>
        </p:nvSpPr>
        <p:spPr>
          <a:xfrm>
            <a:off x="311700" y="1704850"/>
            <a:ext cx="3127500" cy="2298000"/>
          </a:xfrm>
          <a:prstGeom prst="rect">
            <a:avLst/>
          </a:prstGeom>
        </p:spPr>
        <p:txBody>
          <a:bodyPr spcFirstLastPara="1" wrap="square" lIns="91425" tIns="91425" rIns="91425" bIns="91425" anchor="t" anchorCtr="0">
            <a:noAutofit/>
          </a:bodyPr>
          <a:lstStyle/>
          <a:p>
            <a:pPr marL="0" lvl="0" indent="0" algn="l" rtl="0">
              <a:spcBef>
                <a:spcPts val="0"/>
              </a:spcBef>
              <a:spcAft>
                <a:spcPts val="1600"/>
              </a:spcAft>
              <a:buSzPts val="605"/>
              <a:buNone/>
            </a:pPr>
            <a:r>
              <a:rPr lang="en" sz="1800" i="1">
                <a:solidFill>
                  <a:schemeClr val="accent3"/>
                </a:solidFill>
              </a:rPr>
              <a:t>"One cannot simply put a hard drive in a box, file a deed of gift, and complete an accession record to achieve the intellectual control and foundation for iterative processing sought by accessioning.”</a:t>
            </a:r>
            <a:endParaRPr sz="1800" i="1">
              <a:solidFill>
                <a:schemeClr val="accent3"/>
              </a:solidFill>
            </a:endParaRPr>
          </a:p>
        </p:txBody>
      </p:sp>
      <p:pic>
        <p:nvPicPr>
          <p:cNvPr id="156" name="Google Shape;156;p25"/>
          <p:cNvPicPr preferRelativeResize="0"/>
          <p:nvPr/>
        </p:nvPicPr>
        <p:blipFill>
          <a:blip r:embed="rId3">
            <a:alphaModFix/>
          </a:blip>
          <a:stretch>
            <a:fillRect/>
          </a:stretch>
        </p:blipFill>
        <p:spPr>
          <a:xfrm>
            <a:off x="3921225" y="729525"/>
            <a:ext cx="5022474" cy="3036057"/>
          </a:xfrm>
          <a:prstGeom prst="rect">
            <a:avLst/>
          </a:prstGeom>
          <a:noFill/>
          <a:ln>
            <a:noFill/>
          </a:ln>
        </p:spPr>
      </p:pic>
      <p:sp>
        <p:nvSpPr>
          <p:cNvPr id="157" name="Google Shape;157;p25"/>
          <p:cNvSpPr txBox="1"/>
          <p:nvPr/>
        </p:nvSpPr>
        <p:spPr>
          <a:xfrm>
            <a:off x="4101100" y="3962400"/>
            <a:ext cx="4842600" cy="548700"/>
          </a:xfrm>
          <a:prstGeom prst="rect">
            <a:avLst/>
          </a:prstGeom>
          <a:noFill/>
          <a:ln>
            <a:noFill/>
          </a:ln>
        </p:spPr>
        <p:txBody>
          <a:bodyPr spcFirstLastPara="1" wrap="square" lIns="91425" tIns="91425" rIns="91425" bIns="91425" anchor="t" anchorCtr="0">
            <a:spAutoFit/>
          </a:bodyPr>
          <a:lstStyle/>
          <a:p>
            <a:pPr marL="25400" lvl="0" indent="0" algn="r" rtl="0">
              <a:lnSpc>
                <a:spcPct val="115000"/>
              </a:lnSpc>
              <a:spcBef>
                <a:spcPts val="0"/>
              </a:spcBef>
              <a:spcAft>
                <a:spcPts val="800"/>
              </a:spcAft>
              <a:buNone/>
            </a:pPr>
            <a:r>
              <a:rPr lang="en" sz="1100" b="1">
                <a:solidFill>
                  <a:srgbClr val="323232"/>
                </a:solidFill>
                <a:highlight>
                  <a:srgbClr val="FFFFFF"/>
                </a:highlight>
                <a:latin typeface="Roboto"/>
                <a:ea typeface="Roboto"/>
                <a:cs typeface="Roboto"/>
                <a:sym typeface="Roboto"/>
              </a:rPr>
              <a:t>Eiko Ishioka papers</a:t>
            </a:r>
            <a:r>
              <a:rPr lang="en" sz="1100" b="1">
                <a:solidFill>
                  <a:srgbClr val="555555"/>
                </a:solidFill>
                <a:highlight>
                  <a:srgbClr val="FFFFFF"/>
                </a:highlight>
                <a:latin typeface="Roboto"/>
                <a:ea typeface="Roboto"/>
                <a:cs typeface="Roboto"/>
                <a:sym typeface="Roboto"/>
              </a:rPr>
              <a:t>. </a:t>
            </a:r>
            <a:r>
              <a:rPr lang="en" sz="1100">
                <a:solidFill>
                  <a:srgbClr val="323232"/>
                </a:solidFill>
                <a:highlight>
                  <a:srgbClr val="FFFFFF"/>
                </a:highlight>
                <a:latin typeface="Roboto"/>
                <a:ea typeface="Roboto"/>
                <a:cs typeface="Roboto"/>
                <a:sym typeface="Roboto"/>
              </a:rPr>
              <a:t>Behind the scenes photographs of the filming of </a:t>
            </a:r>
            <a:r>
              <a:rPr lang="en" sz="1100" i="1">
                <a:solidFill>
                  <a:srgbClr val="323232"/>
                </a:solidFill>
                <a:highlight>
                  <a:srgbClr val="FFFFFF"/>
                </a:highlight>
                <a:latin typeface="Roboto"/>
                <a:ea typeface="Roboto"/>
                <a:cs typeface="Roboto"/>
                <a:sym typeface="Roboto"/>
              </a:rPr>
              <a:t>Mishima: A Life in Four Chapters. </a:t>
            </a:r>
            <a:r>
              <a:rPr lang="en" sz="1100">
                <a:solidFill>
                  <a:srgbClr val="323232"/>
                </a:solidFill>
                <a:highlight>
                  <a:srgbClr val="FFFFFF"/>
                </a:highlight>
                <a:latin typeface="Roboto"/>
                <a:ea typeface="Roboto"/>
                <a:cs typeface="Roboto"/>
                <a:sym typeface="Roboto"/>
              </a:rPr>
              <a:t>uclalsc_2288_0261_0048</a:t>
            </a:r>
            <a:endParaRPr sz="1100">
              <a:latin typeface="Roboto"/>
              <a:ea typeface="Roboto"/>
              <a:cs typeface="Roboto"/>
              <a:sym typeface="Roboto"/>
            </a:endParaRP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161"/>
        <p:cNvGrpSpPr/>
        <p:nvPr/>
      </p:nvGrpSpPr>
      <p:grpSpPr>
        <a:xfrm>
          <a:off x="0" y="0"/>
          <a:ext cx="0" cy="0"/>
          <a:chOff x="0" y="0"/>
          <a:chExt cx="0" cy="0"/>
        </a:xfrm>
      </p:grpSpPr>
      <p:sp>
        <p:nvSpPr>
          <p:cNvPr id="162" name="Google Shape;162;p26"/>
          <p:cNvSpPr txBox="1">
            <a:spLocks noGrp="1"/>
          </p:cNvSpPr>
          <p:nvPr>
            <p:ph type="title"/>
          </p:nvPr>
        </p:nvSpPr>
        <p:spPr>
          <a:xfrm>
            <a:off x="311725" y="500925"/>
            <a:ext cx="8520600" cy="6237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Accessioning: baseline steps for born-digital</a:t>
            </a:r>
            <a:endParaRPr>
              <a:latin typeface="Roboto"/>
              <a:ea typeface="Roboto"/>
              <a:cs typeface="Roboto"/>
              <a:sym typeface="Roboto"/>
            </a:endParaRPr>
          </a:p>
        </p:txBody>
      </p:sp>
      <p:sp>
        <p:nvSpPr>
          <p:cNvPr id="163" name="Google Shape;163;p26"/>
          <p:cNvSpPr txBox="1"/>
          <p:nvPr/>
        </p:nvSpPr>
        <p:spPr>
          <a:xfrm>
            <a:off x="601075" y="1465500"/>
            <a:ext cx="7899600" cy="3066000"/>
          </a:xfrm>
          <a:prstGeom prst="rect">
            <a:avLst/>
          </a:prstGeom>
          <a:noFill/>
          <a:ln>
            <a:noFill/>
          </a:ln>
        </p:spPr>
        <p:txBody>
          <a:bodyPr spcFirstLastPara="1" wrap="square" lIns="91425" tIns="91425" rIns="91425" bIns="91425" anchor="t" anchorCtr="0">
            <a:spAutoFit/>
          </a:bodyPr>
          <a:lstStyle/>
          <a:p>
            <a:pPr marL="457200" lvl="0" indent="-342900" algn="l" rtl="0">
              <a:lnSpc>
                <a:spcPct val="80000"/>
              </a:lnSpc>
              <a:spcBef>
                <a:spcPts val="0"/>
              </a:spcBef>
              <a:spcAft>
                <a:spcPts val="0"/>
              </a:spcAft>
              <a:buSzPts val="1800"/>
              <a:buFont typeface="Roboto"/>
              <a:buAutoNum type="arabicPeriod"/>
            </a:pPr>
            <a:r>
              <a:rPr lang="en" sz="1800">
                <a:latin typeface="Roboto"/>
                <a:ea typeface="Roboto"/>
                <a:cs typeface="Roboto"/>
                <a:sym typeface="Roboto"/>
              </a:rPr>
              <a:t>Assign unique IDs.</a:t>
            </a:r>
            <a:br>
              <a:rPr lang="en" sz="1800">
                <a:latin typeface="Roboto"/>
                <a:ea typeface="Roboto"/>
                <a:cs typeface="Roboto"/>
                <a:sym typeface="Roboto"/>
              </a:rPr>
            </a:br>
            <a:endParaRPr sz="1800">
              <a:latin typeface="Roboto"/>
              <a:ea typeface="Roboto"/>
              <a:cs typeface="Roboto"/>
              <a:sym typeface="Roboto"/>
            </a:endParaRPr>
          </a:p>
          <a:p>
            <a:pPr marL="457200" lvl="0" indent="-342900" algn="l" rtl="0">
              <a:lnSpc>
                <a:spcPct val="80000"/>
              </a:lnSpc>
              <a:spcBef>
                <a:spcPts val="0"/>
              </a:spcBef>
              <a:spcAft>
                <a:spcPts val="0"/>
              </a:spcAft>
              <a:buSzPts val="1800"/>
              <a:buFont typeface="Roboto"/>
              <a:buAutoNum type="arabicPeriod"/>
            </a:pPr>
            <a:r>
              <a:rPr lang="en" sz="1800">
                <a:latin typeface="Roboto"/>
                <a:ea typeface="Roboto"/>
                <a:cs typeface="Roboto"/>
                <a:sym typeface="Roboto"/>
              </a:rPr>
              <a:t>Run virus scan, depending on pre-existing campus-wide security protections.</a:t>
            </a:r>
            <a:br>
              <a:rPr lang="en" sz="1800">
                <a:latin typeface="Roboto"/>
                <a:ea typeface="Roboto"/>
                <a:cs typeface="Roboto"/>
                <a:sym typeface="Roboto"/>
              </a:rPr>
            </a:br>
            <a:endParaRPr sz="1800">
              <a:latin typeface="Roboto"/>
              <a:ea typeface="Roboto"/>
              <a:cs typeface="Roboto"/>
              <a:sym typeface="Roboto"/>
            </a:endParaRPr>
          </a:p>
          <a:p>
            <a:pPr marL="457200" lvl="0" indent="-342900" algn="l" rtl="0">
              <a:lnSpc>
                <a:spcPct val="80000"/>
              </a:lnSpc>
              <a:spcBef>
                <a:spcPts val="0"/>
              </a:spcBef>
              <a:spcAft>
                <a:spcPts val="0"/>
              </a:spcAft>
              <a:buSzPts val="1800"/>
              <a:buFont typeface="Roboto"/>
              <a:buAutoNum type="arabicPeriod"/>
            </a:pPr>
            <a:r>
              <a:rPr lang="en" sz="1800">
                <a:latin typeface="Roboto"/>
                <a:ea typeface="Roboto"/>
                <a:cs typeface="Roboto"/>
                <a:sym typeface="Roboto"/>
              </a:rPr>
              <a:t>Transfer files off carriers.</a:t>
            </a:r>
            <a:br>
              <a:rPr lang="en" sz="1800">
                <a:latin typeface="Roboto"/>
                <a:ea typeface="Roboto"/>
                <a:cs typeface="Roboto"/>
                <a:sym typeface="Roboto"/>
              </a:rPr>
            </a:br>
            <a:endParaRPr sz="1800">
              <a:latin typeface="Roboto"/>
              <a:ea typeface="Roboto"/>
              <a:cs typeface="Roboto"/>
              <a:sym typeface="Roboto"/>
            </a:endParaRPr>
          </a:p>
          <a:p>
            <a:pPr marL="457200" lvl="0" indent="-342900" algn="l" rtl="0">
              <a:lnSpc>
                <a:spcPct val="80000"/>
              </a:lnSpc>
              <a:spcBef>
                <a:spcPts val="0"/>
              </a:spcBef>
              <a:spcAft>
                <a:spcPts val="0"/>
              </a:spcAft>
              <a:buSzPts val="1800"/>
              <a:buFont typeface="Roboto"/>
              <a:buAutoNum type="arabicPeriod"/>
            </a:pPr>
            <a:r>
              <a:rPr lang="en" sz="1800">
                <a:latin typeface="Roboto"/>
                <a:ea typeface="Roboto"/>
                <a:cs typeface="Roboto"/>
                <a:sym typeface="Roboto"/>
              </a:rPr>
              <a:t>Perform a cursory review of files for PII using either automated tools for text-heavy collections or a visual/aural spot check for AV contents.</a:t>
            </a:r>
            <a:br>
              <a:rPr lang="en" sz="1800">
                <a:latin typeface="Roboto"/>
                <a:ea typeface="Roboto"/>
                <a:cs typeface="Roboto"/>
                <a:sym typeface="Roboto"/>
              </a:rPr>
            </a:br>
            <a:endParaRPr sz="1800">
              <a:latin typeface="Roboto"/>
              <a:ea typeface="Roboto"/>
              <a:cs typeface="Roboto"/>
              <a:sym typeface="Roboto"/>
            </a:endParaRPr>
          </a:p>
          <a:p>
            <a:pPr marL="457200" lvl="0" indent="-342900" algn="l" rtl="0">
              <a:lnSpc>
                <a:spcPct val="80000"/>
              </a:lnSpc>
              <a:spcBef>
                <a:spcPts val="0"/>
              </a:spcBef>
              <a:spcAft>
                <a:spcPts val="0"/>
              </a:spcAft>
              <a:buSzPts val="1800"/>
              <a:buFont typeface="Roboto"/>
              <a:buAutoNum type="arabicPeriod"/>
            </a:pPr>
            <a:r>
              <a:rPr lang="en" sz="1800">
                <a:latin typeface="Roboto"/>
                <a:ea typeface="Roboto"/>
                <a:cs typeface="Roboto"/>
                <a:sym typeface="Roboto"/>
              </a:rPr>
              <a:t>Generate a file list and hash values.</a:t>
            </a:r>
            <a:br>
              <a:rPr lang="en" sz="1800">
                <a:latin typeface="Roboto"/>
                <a:ea typeface="Roboto"/>
                <a:cs typeface="Roboto"/>
                <a:sym typeface="Roboto"/>
              </a:rPr>
            </a:br>
            <a:endParaRPr sz="1800">
              <a:latin typeface="Roboto"/>
              <a:ea typeface="Roboto"/>
              <a:cs typeface="Roboto"/>
              <a:sym typeface="Roboto"/>
            </a:endParaRPr>
          </a:p>
          <a:p>
            <a:pPr marL="457200" lvl="0" indent="-342900" algn="l" rtl="0">
              <a:lnSpc>
                <a:spcPct val="80000"/>
              </a:lnSpc>
              <a:spcBef>
                <a:spcPts val="0"/>
              </a:spcBef>
              <a:spcAft>
                <a:spcPts val="0"/>
              </a:spcAft>
              <a:buSzPts val="1800"/>
              <a:buFont typeface="Roboto"/>
              <a:buAutoNum type="arabicPeriod"/>
            </a:pPr>
            <a:r>
              <a:rPr lang="en" sz="1800">
                <a:latin typeface="Roboto"/>
                <a:ea typeface="Roboto"/>
                <a:cs typeface="Roboto"/>
                <a:sym typeface="Roboto"/>
              </a:rPr>
              <a:t>Package content for storage and possible access.</a:t>
            </a:r>
            <a:endParaRPr sz="1800">
              <a:latin typeface="Roboto"/>
              <a:ea typeface="Roboto"/>
              <a:cs typeface="Roboto"/>
              <a:sym typeface="Roboto"/>
            </a:endParaRP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167"/>
        <p:cNvGrpSpPr/>
        <p:nvPr/>
      </p:nvGrpSpPr>
      <p:grpSpPr>
        <a:xfrm>
          <a:off x="0" y="0"/>
          <a:ext cx="0" cy="0"/>
          <a:chOff x="0" y="0"/>
          <a:chExt cx="0" cy="0"/>
        </a:xfrm>
      </p:grpSpPr>
      <p:sp>
        <p:nvSpPr>
          <p:cNvPr id="168" name="Google Shape;168;p27"/>
          <p:cNvSpPr txBox="1">
            <a:spLocks noGrp="1"/>
          </p:cNvSpPr>
          <p:nvPr>
            <p:ph type="title"/>
          </p:nvPr>
        </p:nvSpPr>
        <p:spPr>
          <a:xfrm>
            <a:off x="311725" y="500925"/>
            <a:ext cx="8520600" cy="6237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Processing</a:t>
            </a:r>
            <a:endParaRPr>
              <a:latin typeface="Roboto"/>
              <a:ea typeface="Roboto"/>
              <a:cs typeface="Roboto"/>
              <a:sym typeface="Roboto"/>
            </a:endParaRPr>
          </a:p>
        </p:txBody>
      </p:sp>
      <p:sp>
        <p:nvSpPr>
          <p:cNvPr id="169" name="Google Shape;169;p27"/>
          <p:cNvSpPr txBox="1"/>
          <p:nvPr/>
        </p:nvSpPr>
        <p:spPr>
          <a:xfrm>
            <a:off x="601075" y="1694100"/>
            <a:ext cx="7899600" cy="1098900"/>
          </a:xfrm>
          <a:prstGeom prst="rect">
            <a:avLst/>
          </a:prstGeom>
          <a:noFill/>
          <a:ln>
            <a:noFill/>
          </a:ln>
        </p:spPr>
        <p:txBody>
          <a:bodyPr spcFirstLastPara="1" wrap="square" lIns="91425" tIns="91425" rIns="91425" bIns="91425" anchor="t" anchorCtr="0">
            <a:spAutoFit/>
          </a:bodyPr>
          <a:lstStyle/>
          <a:p>
            <a:pPr marL="457200" lvl="0" indent="-342900" algn="l" rtl="0">
              <a:lnSpc>
                <a:spcPct val="115000"/>
              </a:lnSpc>
              <a:spcBef>
                <a:spcPts val="0"/>
              </a:spcBef>
              <a:spcAft>
                <a:spcPts val="0"/>
              </a:spcAft>
              <a:buSzPts val="1800"/>
              <a:buFont typeface="Roboto"/>
              <a:buChar char="●"/>
            </a:pPr>
            <a:r>
              <a:rPr lang="en" sz="1800">
                <a:latin typeface="Roboto"/>
                <a:ea typeface="Roboto"/>
                <a:cs typeface="Roboto"/>
                <a:sym typeface="Roboto"/>
              </a:rPr>
              <a:t>Encourage logical file transfer;</a:t>
            </a:r>
            <a:br>
              <a:rPr lang="en" sz="1800">
                <a:latin typeface="Roboto"/>
                <a:ea typeface="Roboto"/>
                <a:cs typeface="Roboto"/>
                <a:sym typeface="Roboto"/>
              </a:rPr>
            </a:br>
            <a:r>
              <a:rPr lang="en" sz="1800">
                <a:latin typeface="Roboto"/>
                <a:ea typeface="Roboto"/>
                <a:cs typeface="Roboto"/>
                <a:sym typeface="Roboto"/>
              </a:rPr>
              <a:t>discourage disk imaging except </a:t>
            </a:r>
            <a:br>
              <a:rPr lang="en" sz="1800">
                <a:latin typeface="Roboto"/>
                <a:ea typeface="Roboto"/>
                <a:cs typeface="Roboto"/>
                <a:sym typeface="Roboto"/>
              </a:rPr>
            </a:br>
            <a:r>
              <a:rPr lang="en" sz="1800">
                <a:latin typeface="Roboto"/>
                <a:ea typeface="Roboto"/>
                <a:cs typeface="Roboto"/>
                <a:sym typeface="Roboto"/>
              </a:rPr>
              <a:t>when appropriate.</a:t>
            </a:r>
            <a:endParaRPr sz="1800">
              <a:latin typeface="Roboto"/>
              <a:ea typeface="Roboto"/>
              <a:cs typeface="Roboto"/>
              <a:sym typeface="Roboto"/>
            </a:endParaRPr>
          </a:p>
        </p:txBody>
      </p:sp>
      <p:pic>
        <p:nvPicPr>
          <p:cNvPr id="170" name="Google Shape;170;p27"/>
          <p:cNvPicPr preferRelativeResize="0"/>
          <p:nvPr/>
        </p:nvPicPr>
        <p:blipFill rotWithShape="1">
          <a:blip r:embed="rId3">
            <a:alphaModFix/>
          </a:blip>
          <a:srcRect t="7876" r="-11111"/>
          <a:stretch/>
        </p:blipFill>
        <p:spPr>
          <a:xfrm>
            <a:off x="5603550" y="1541700"/>
            <a:ext cx="3540450" cy="2143725"/>
          </a:xfrm>
          <a:prstGeom prst="rect">
            <a:avLst/>
          </a:prstGeom>
          <a:noFill/>
          <a:ln>
            <a:noFill/>
          </a:ln>
          <a:effectLst>
            <a:outerShdw blurRad="57150" dist="19050" dir="5400000" algn="bl" rotWithShape="0">
              <a:srgbClr val="000000">
                <a:alpha val="50000"/>
              </a:srgbClr>
            </a:outerShdw>
          </a:effectLst>
        </p:spPr>
      </p:pic>
      <p:sp>
        <p:nvSpPr>
          <p:cNvPr id="171" name="Google Shape;171;p27"/>
          <p:cNvSpPr txBox="1"/>
          <p:nvPr/>
        </p:nvSpPr>
        <p:spPr>
          <a:xfrm>
            <a:off x="5451150" y="3810000"/>
            <a:ext cx="3416400" cy="743400"/>
          </a:xfrm>
          <a:prstGeom prst="rect">
            <a:avLst/>
          </a:prstGeom>
          <a:noFill/>
          <a:ln>
            <a:noFill/>
          </a:ln>
        </p:spPr>
        <p:txBody>
          <a:bodyPr spcFirstLastPara="1" wrap="square" lIns="91425" tIns="91425" rIns="91425" bIns="91425" anchor="t" anchorCtr="0">
            <a:spAutoFit/>
          </a:bodyPr>
          <a:lstStyle/>
          <a:p>
            <a:pPr marL="25400" lvl="0" indent="0" algn="r" rtl="0">
              <a:lnSpc>
                <a:spcPct val="115000"/>
              </a:lnSpc>
              <a:spcBef>
                <a:spcPts val="0"/>
              </a:spcBef>
              <a:spcAft>
                <a:spcPts val="800"/>
              </a:spcAft>
              <a:buNone/>
            </a:pPr>
            <a:r>
              <a:rPr lang="en" sz="1100" b="1">
                <a:solidFill>
                  <a:srgbClr val="323232"/>
                </a:solidFill>
                <a:highlight>
                  <a:srgbClr val="FFFFFF"/>
                </a:highlight>
                <a:latin typeface="Roboto"/>
                <a:ea typeface="Roboto"/>
                <a:cs typeface="Roboto"/>
                <a:sym typeface="Roboto"/>
              </a:rPr>
              <a:t>Susan Sontag papers</a:t>
            </a:r>
            <a:r>
              <a:rPr lang="en" sz="1100" b="1">
                <a:solidFill>
                  <a:srgbClr val="555555"/>
                </a:solidFill>
                <a:highlight>
                  <a:srgbClr val="FFFFFF"/>
                </a:highlight>
                <a:latin typeface="Roboto"/>
                <a:ea typeface="Roboto"/>
                <a:cs typeface="Roboto"/>
                <a:sym typeface="Roboto"/>
              </a:rPr>
              <a:t>. </a:t>
            </a:r>
            <a:r>
              <a:rPr lang="en" sz="1100">
                <a:solidFill>
                  <a:srgbClr val="323232"/>
                </a:solidFill>
                <a:highlight>
                  <a:srgbClr val="FFFFFF"/>
                </a:highlight>
                <a:latin typeface="Roboto"/>
                <a:ea typeface="Roboto"/>
                <a:cs typeface="Roboto"/>
                <a:sym typeface="Roboto"/>
              </a:rPr>
              <a:t>Screenshot of a 72 page-long alphabetical list of Sontag’s favorite adjectives.</a:t>
            </a:r>
            <a:r>
              <a:rPr lang="en" sz="1100" i="1">
                <a:solidFill>
                  <a:srgbClr val="323232"/>
                </a:solidFill>
                <a:highlight>
                  <a:srgbClr val="FFFFFF"/>
                </a:highlight>
                <a:latin typeface="Roboto"/>
                <a:ea typeface="Roboto"/>
                <a:cs typeface="Roboto"/>
                <a:sym typeface="Roboto"/>
              </a:rPr>
              <a:t> </a:t>
            </a:r>
            <a:r>
              <a:rPr lang="en" sz="1100">
                <a:solidFill>
                  <a:srgbClr val="323232"/>
                </a:solidFill>
                <a:highlight>
                  <a:srgbClr val="FFFFFF"/>
                </a:highlight>
                <a:latin typeface="Roboto"/>
                <a:ea typeface="Roboto"/>
                <a:cs typeface="Roboto"/>
                <a:sym typeface="Roboto"/>
              </a:rPr>
              <a:t>uclalsc_0612</a:t>
            </a:r>
            <a:endParaRPr sz="1100">
              <a:latin typeface="Roboto"/>
              <a:ea typeface="Roboto"/>
              <a:cs typeface="Roboto"/>
              <a:sym typeface="Roboto"/>
            </a:endParaRP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175"/>
        <p:cNvGrpSpPr/>
        <p:nvPr/>
      </p:nvGrpSpPr>
      <p:grpSpPr>
        <a:xfrm>
          <a:off x="0" y="0"/>
          <a:ext cx="0" cy="0"/>
          <a:chOff x="0" y="0"/>
          <a:chExt cx="0" cy="0"/>
        </a:xfrm>
      </p:grpSpPr>
      <p:sp>
        <p:nvSpPr>
          <p:cNvPr id="176" name="Google Shape;176;p28"/>
          <p:cNvSpPr txBox="1">
            <a:spLocks noGrp="1"/>
          </p:cNvSpPr>
          <p:nvPr>
            <p:ph type="title"/>
          </p:nvPr>
        </p:nvSpPr>
        <p:spPr>
          <a:xfrm>
            <a:off x="311725" y="500925"/>
            <a:ext cx="8520600" cy="6237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Processing</a:t>
            </a:r>
            <a:endParaRPr>
              <a:latin typeface="Roboto"/>
              <a:ea typeface="Roboto"/>
              <a:cs typeface="Roboto"/>
              <a:sym typeface="Roboto"/>
            </a:endParaRPr>
          </a:p>
        </p:txBody>
      </p:sp>
      <p:sp>
        <p:nvSpPr>
          <p:cNvPr id="177" name="Google Shape;177;p28"/>
          <p:cNvSpPr txBox="1"/>
          <p:nvPr/>
        </p:nvSpPr>
        <p:spPr>
          <a:xfrm>
            <a:off x="601075" y="1541700"/>
            <a:ext cx="7899600" cy="2337000"/>
          </a:xfrm>
          <a:prstGeom prst="rect">
            <a:avLst/>
          </a:prstGeom>
          <a:noFill/>
          <a:ln>
            <a:noFill/>
          </a:ln>
        </p:spPr>
        <p:txBody>
          <a:bodyPr spcFirstLastPara="1" wrap="square" lIns="91425" tIns="91425" rIns="91425" bIns="91425" anchor="t" anchorCtr="0">
            <a:spAutoFit/>
          </a:bodyPr>
          <a:lstStyle/>
          <a:p>
            <a:pPr marL="457200" lvl="0" indent="-342900" algn="l" rtl="0">
              <a:lnSpc>
                <a:spcPct val="115000"/>
              </a:lnSpc>
              <a:spcBef>
                <a:spcPts val="0"/>
              </a:spcBef>
              <a:spcAft>
                <a:spcPts val="0"/>
              </a:spcAft>
              <a:buSzPts val="1800"/>
              <a:buFont typeface="Roboto"/>
              <a:buChar char="●"/>
            </a:pPr>
            <a:r>
              <a:rPr lang="en" sz="1800">
                <a:latin typeface="Roboto"/>
                <a:ea typeface="Roboto"/>
                <a:cs typeface="Roboto"/>
                <a:sym typeface="Roboto"/>
              </a:rPr>
              <a:t>Encourage logical file transfer;</a:t>
            </a:r>
            <a:br>
              <a:rPr lang="en" sz="1800">
                <a:latin typeface="Roboto"/>
                <a:ea typeface="Roboto"/>
                <a:cs typeface="Roboto"/>
                <a:sym typeface="Roboto"/>
              </a:rPr>
            </a:br>
            <a:r>
              <a:rPr lang="en" sz="1800">
                <a:latin typeface="Roboto"/>
                <a:ea typeface="Roboto"/>
                <a:cs typeface="Roboto"/>
                <a:sym typeface="Roboto"/>
              </a:rPr>
              <a:t>discourage disk imaging except </a:t>
            </a:r>
            <a:br>
              <a:rPr lang="en" sz="1800">
                <a:latin typeface="Roboto"/>
                <a:ea typeface="Roboto"/>
                <a:cs typeface="Roboto"/>
                <a:sym typeface="Roboto"/>
              </a:rPr>
            </a:br>
            <a:r>
              <a:rPr lang="en" sz="1800">
                <a:latin typeface="Roboto"/>
                <a:ea typeface="Roboto"/>
                <a:cs typeface="Roboto"/>
                <a:sym typeface="Roboto"/>
              </a:rPr>
              <a:t>when appropriate.</a:t>
            </a:r>
            <a:endParaRPr sz="1800">
              <a:latin typeface="Roboto"/>
              <a:ea typeface="Roboto"/>
              <a:cs typeface="Roboto"/>
              <a:sym typeface="Roboto"/>
            </a:endParaRPr>
          </a:p>
          <a:p>
            <a:pPr marL="457200" lvl="0" indent="-342900" algn="l" rtl="0">
              <a:lnSpc>
                <a:spcPct val="115000"/>
              </a:lnSpc>
              <a:spcBef>
                <a:spcPts val="0"/>
              </a:spcBef>
              <a:spcAft>
                <a:spcPts val="0"/>
              </a:spcAft>
              <a:buSzPts val="1800"/>
              <a:buFont typeface="Roboto"/>
              <a:buChar char="●"/>
            </a:pPr>
            <a:r>
              <a:rPr lang="en" sz="1800">
                <a:latin typeface="Roboto"/>
                <a:ea typeface="Roboto"/>
                <a:cs typeface="Roboto"/>
                <a:sym typeface="Roboto"/>
              </a:rPr>
              <a:t>Prioritize readily accessible </a:t>
            </a:r>
            <a:br>
              <a:rPr lang="en" sz="1800">
                <a:latin typeface="Roboto"/>
                <a:ea typeface="Roboto"/>
                <a:cs typeface="Roboto"/>
                <a:sym typeface="Roboto"/>
              </a:rPr>
            </a:br>
            <a:r>
              <a:rPr lang="en" sz="1800">
                <a:latin typeface="Roboto"/>
                <a:ea typeface="Roboto"/>
                <a:cs typeface="Roboto"/>
                <a:sym typeface="Roboto"/>
              </a:rPr>
              <a:t>content for processing.</a:t>
            </a:r>
            <a:endParaRPr sz="1800">
              <a:latin typeface="Roboto"/>
              <a:ea typeface="Roboto"/>
              <a:cs typeface="Roboto"/>
              <a:sym typeface="Roboto"/>
            </a:endParaRPr>
          </a:p>
          <a:p>
            <a:pPr marL="457200" lvl="0" indent="0" algn="l" rtl="0">
              <a:lnSpc>
                <a:spcPct val="115000"/>
              </a:lnSpc>
              <a:spcBef>
                <a:spcPts val="1600"/>
              </a:spcBef>
              <a:spcAft>
                <a:spcPts val="1600"/>
              </a:spcAft>
              <a:buNone/>
            </a:pPr>
            <a:endParaRPr sz="2300"/>
          </a:p>
        </p:txBody>
      </p:sp>
      <p:pic>
        <p:nvPicPr>
          <p:cNvPr id="178" name="Google Shape;178;p28"/>
          <p:cNvPicPr preferRelativeResize="0"/>
          <p:nvPr/>
        </p:nvPicPr>
        <p:blipFill rotWithShape="1">
          <a:blip r:embed="rId3">
            <a:alphaModFix/>
          </a:blip>
          <a:srcRect t="7876" r="-11111"/>
          <a:stretch/>
        </p:blipFill>
        <p:spPr>
          <a:xfrm>
            <a:off x="5603550" y="1541700"/>
            <a:ext cx="3540450" cy="2143725"/>
          </a:xfrm>
          <a:prstGeom prst="rect">
            <a:avLst/>
          </a:prstGeom>
          <a:noFill/>
          <a:ln>
            <a:noFill/>
          </a:ln>
          <a:effectLst>
            <a:outerShdw blurRad="57150" dist="19050" dir="5400000" algn="bl" rotWithShape="0">
              <a:srgbClr val="000000">
                <a:alpha val="50000"/>
              </a:srgbClr>
            </a:outerShdw>
          </a:effectLst>
        </p:spPr>
      </p:pic>
      <p:sp>
        <p:nvSpPr>
          <p:cNvPr id="179" name="Google Shape;179;p28"/>
          <p:cNvSpPr txBox="1"/>
          <p:nvPr/>
        </p:nvSpPr>
        <p:spPr>
          <a:xfrm>
            <a:off x="5451150" y="3810000"/>
            <a:ext cx="3416400" cy="743400"/>
          </a:xfrm>
          <a:prstGeom prst="rect">
            <a:avLst/>
          </a:prstGeom>
          <a:noFill/>
          <a:ln>
            <a:noFill/>
          </a:ln>
        </p:spPr>
        <p:txBody>
          <a:bodyPr spcFirstLastPara="1" wrap="square" lIns="91425" tIns="91425" rIns="91425" bIns="91425" anchor="t" anchorCtr="0">
            <a:spAutoFit/>
          </a:bodyPr>
          <a:lstStyle/>
          <a:p>
            <a:pPr marL="25400" lvl="0" indent="0" algn="r" rtl="0">
              <a:lnSpc>
                <a:spcPct val="115000"/>
              </a:lnSpc>
              <a:spcBef>
                <a:spcPts val="0"/>
              </a:spcBef>
              <a:spcAft>
                <a:spcPts val="800"/>
              </a:spcAft>
              <a:buNone/>
            </a:pPr>
            <a:r>
              <a:rPr lang="en" sz="1100" b="1">
                <a:solidFill>
                  <a:srgbClr val="323232"/>
                </a:solidFill>
                <a:highlight>
                  <a:srgbClr val="FFFFFF"/>
                </a:highlight>
                <a:latin typeface="Roboto"/>
                <a:ea typeface="Roboto"/>
                <a:cs typeface="Roboto"/>
                <a:sym typeface="Roboto"/>
              </a:rPr>
              <a:t>Susan Sontag papers</a:t>
            </a:r>
            <a:r>
              <a:rPr lang="en" sz="1100" b="1">
                <a:solidFill>
                  <a:srgbClr val="555555"/>
                </a:solidFill>
                <a:highlight>
                  <a:srgbClr val="FFFFFF"/>
                </a:highlight>
                <a:latin typeface="Roboto"/>
                <a:ea typeface="Roboto"/>
                <a:cs typeface="Roboto"/>
                <a:sym typeface="Roboto"/>
              </a:rPr>
              <a:t>. </a:t>
            </a:r>
            <a:r>
              <a:rPr lang="en" sz="1100">
                <a:solidFill>
                  <a:srgbClr val="323232"/>
                </a:solidFill>
                <a:highlight>
                  <a:srgbClr val="FFFFFF"/>
                </a:highlight>
                <a:latin typeface="Roboto"/>
                <a:ea typeface="Roboto"/>
                <a:cs typeface="Roboto"/>
                <a:sym typeface="Roboto"/>
              </a:rPr>
              <a:t>Screenshot of a 72 page-long alphabetical list of Sontag’s favorite adjectives.</a:t>
            </a:r>
            <a:r>
              <a:rPr lang="en" sz="1100" i="1">
                <a:solidFill>
                  <a:srgbClr val="323232"/>
                </a:solidFill>
                <a:highlight>
                  <a:srgbClr val="FFFFFF"/>
                </a:highlight>
                <a:latin typeface="Roboto"/>
                <a:ea typeface="Roboto"/>
                <a:cs typeface="Roboto"/>
                <a:sym typeface="Roboto"/>
              </a:rPr>
              <a:t> </a:t>
            </a:r>
            <a:r>
              <a:rPr lang="en" sz="1100">
                <a:solidFill>
                  <a:srgbClr val="323232"/>
                </a:solidFill>
                <a:highlight>
                  <a:srgbClr val="FFFFFF"/>
                </a:highlight>
                <a:latin typeface="Roboto"/>
                <a:ea typeface="Roboto"/>
                <a:cs typeface="Roboto"/>
                <a:sym typeface="Roboto"/>
              </a:rPr>
              <a:t>uclalsc_0612</a:t>
            </a:r>
            <a:endParaRPr sz="1100">
              <a:latin typeface="Roboto"/>
              <a:ea typeface="Roboto"/>
              <a:cs typeface="Roboto"/>
              <a:sym typeface="Roboto"/>
            </a:endParaRP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183"/>
        <p:cNvGrpSpPr/>
        <p:nvPr/>
      </p:nvGrpSpPr>
      <p:grpSpPr>
        <a:xfrm>
          <a:off x="0" y="0"/>
          <a:ext cx="0" cy="0"/>
          <a:chOff x="0" y="0"/>
          <a:chExt cx="0" cy="0"/>
        </a:xfrm>
      </p:grpSpPr>
      <p:sp>
        <p:nvSpPr>
          <p:cNvPr id="184" name="Google Shape;184;p29"/>
          <p:cNvSpPr txBox="1">
            <a:spLocks noGrp="1"/>
          </p:cNvSpPr>
          <p:nvPr>
            <p:ph type="title"/>
          </p:nvPr>
        </p:nvSpPr>
        <p:spPr>
          <a:xfrm>
            <a:off x="311725" y="500925"/>
            <a:ext cx="8520600" cy="6237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Processing</a:t>
            </a:r>
            <a:endParaRPr>
              <a:latin typeface="Roboto"/>
              <a:ea typeface="Roboto"/>
              <a:cs typeface="Roboto"/>
              <a:sym typeface="Roboto"/>
            </a:endParaRPr>
          </a:p>
        </p:txBody>
      </p:sp>
      <p:sp>
        <p:nvSpPr>
          <p:cNvPr id="185" name="Google Shape;185;p29"/>
          <p:cNvSpPr txBox="1"/>
          <p:nvPr/>
        </p:nvSpPr>
        <p:spPr>
          <a:xfrm>
            <a:off x="601075" y="1389300"/>
            <a:ext cx="7899600" cy="2692200"/>
          </a:xfrm>
          <a:prstGeom prst="rect">
            <a:avLst/>
          </a:prstGeom>
          <a:noFill/>
          <a:ln>
            <a:noFill/>
          </a:ln>
        </p:spPr>
        <p:txBody>
          <a:bodyPr spcFirstLastPara="1" wrap="square" lIns="91425" tIns="91425" rIns="91425" bIns="91425" anchor="t" anchorCtr="0">
            <a:spAutoFit/>
          </a:bodyPr>
          <a:lstStyle/>
          <a:p>
            <a:pPr marL="457200" lvl="0" indent="-342900" algn="l" rtl="0">
              <a:lnSpc>
                <a:spcPct val="115000"/>
              </a:lnSpc>
              <a:spcBef>
                <a:spcPts val="0"/>
              </a:spcBef>
              <a:spcAft>
                <a:spcPts val="0"/>
              </a:spcAft>
              <a:buSzPts val="1800"/>
              <a:buFont typeface="Roboto"/>
              <a:buChar char="●"/>
            </a:pPr>
            <a:r>
              <a:rPr lang="en" sz="1800">
                <a:latin typeface="Roboto"/>
                <a:ea typeface="Roboto"/>
                <a:cs typeface="Roboto"/>
                <a:sym typeface="Roboto"/>
              </a:rPr>
              <a:t>Encourage logical file transfer;</a:t>
            </a:r>
            <a:br>
              <a:rPr lang="en" sz="1800">
                <a:latin typeface="Roboto"/>
                <a:ea typeface="Roboto"/>
                <a:cs typeface="Roboto"/>
                <a:sym typeface="Roboto"/>
              </a:rPr>
            </a:br>
            <a:r>
              <a:rPr lang="en" sz="1800">
                <a:latin typeface="Roboto"/>
                <a:ea typeface="Roboto"/>
                <a:cs typeface="Roboto"/>
                <a:sym typeface="Roboto"/>
              </a:rPr>
              <a:t>discourage disk imaging except </a:t>
            </a:r>
            <a:br>
              <a:rPr lang="en" sz="1800">
                <a:latin typeface="Roboto"/>
                <a:ea typeface="Roboto"/>
                <a:cs typeface="Roboto"/>
                <a:sym typeface="Roboto"/>
              </a:rPr>
            </a:br>
            <a:r>
              <a:rPr lang="en" sz="1800">
                <a:latin typeface="Roboto"/>
                <a:ea typeface="Roboto"/>
                <a:cs typeface="Roboto"/>
                <a:sym typeface="Roboto"/>
              </a:rPr>
              <a:t>when appropriate.</a:t>
            </a:r>
            <a:endParaRPr sz="1800">
              <a:latin typeface="Roboto"/>
              <a:ea typeface="Roboto"/>
              <a:cs typeface="Roboto"/>
              <a:sym typeface="Roboto"/>
            </a:endParaRPr>
          </a:p>
          <a:p>
            <a:pPr marL="457200" lvl="0" indent="-342900" algn="l" rtl="0">
              <a:lnSpc>
                <a:spcPct val="115000"/>
              </a:lnSpc>
              <a:spcBef>
                <a:spcPts val="0"/>
              </a:spcBef>
              <a:spcAft>
                <a:spcPts val="0"/>
              </a:spcAft>
              <a:buSzPts val="1800"/>
              <a:buFont typeface="Roboto"/>
              <a:buChar char="●"/>
            </a:pPr>
            <a:r>
              <a:rPr lang="en" sz="1800">
                <a:latin typeface="Roboto"/>
                <a:ea typeface="Roboto"/>
                <a:cs typeface="Roboto"/>
                <a:sym typeface="Roboto"/>
              </a:rPr>
              <a:t>Prioritize readily accessible </a:t>
            </a:r>
            <a:br>
              <a:rPr lang="en" sz="1800">
                <a:latin typeface="Roboto"/>
                <a:ea typeface="Roboto"/>
                <a:cs typeface="Roboto"/>
                <a:sym typeface="Roboto"/>
              </a:rPr>
            </a:br>
            <a:r>
              <a:rPr lang="en" sz="1800">
                <a:latin typeface="Roboto"/>
                <a:ea typeface="Roboto"/>
                <a:cs typeface="Roboto"/>
                <a:sym typeface="Roboto"/>
              </a:rPr>
              <a:t>content for processing.</a:t>
            </a:r>
            <a:endParaRPr sz="1800">
              <a:latin typeface="Roboto"/>
              <a:ea typeface="Roboto"/>
              <a:cs typeface="Roboto"/>
              <a:sym typeface="Roboto"/>
            </a:endParaRPr>
          </a:p>
          <a:p>
            <a:pPr marL="457200" lvl="0" indent="-342900" algn="l" rtl="0">
              <a:lnSpc>
                <a:spcPct val="115000"/>
              </a:lnSpc>
              <a:spcBef>
                <a:spcPts val="0"/>
              </a:spcBef>
              <a:spcAft>
                <a:spcPts val="0"/>
              </a:spcAft>
              <a:buSzPts val="1800"/>
              <a:buFont typeface="Roboto"/>
              <a:buChar char="●"/>
            </a:pPr>
            <a:r>
              <a:rPr lang="en" sz="1800">
                <a:latin typeface="Roboto"/>
                <a:ea typeface="Roboto"/>
                <a:cs typeface="Roboto"/>
                <a:sym typeface="Roboto"/>
              </a:rPr>
              <a:t>Push back on idea that it’s </a:t>
            </a:r>
            <a:br>
              <a:rPr lang="en" sz="1800">
                <a:latin typeface="Roboto"/>
                <a:ea typeface="Roboto"/>
                <a:cs typeface="Roboto"/>
                <a:sym typeface="Roboto"/>
              </a:rPr>
            </a:br>
            <a:r>
              <a:rPr lang="en" sz="1800">
                <a:latin typeface="Roboto"/>
                <a:ea typeface="Roboto"/>
                <a:cs typeface="Roboto"/>
                <a:sym typeface="Roboto"/>
              </a:rPr>
              <a:t>possible to easily quantify </a:t>
            </a:r>
            <a:br>
              <a:rPr lang="en" sz="1800">
                <a:latin typeface="Roboto"/>
                <a:ea typeface="Roboto"/>
                <a:cs typeface="Roboto"/>
                <a:sym typeface="Roboto"/>
              </a:rPr>
            </a:br>
            <a:r>
              <a:rPr lang="en" sz="1800">
                <a:latin typeface="Roboto"/>
                <a:ea typeface="Roboto"/>
                <a:cs typeface="Roboto"/>
                <a:sym typeface="Roboto"/>
              </a:rPr>
              <a:t>born-digital</a:t>
            </a:r>
            <a:endParaRPr sz="1800">
              <a:latin typeface="Roboto"/>
              <a:ea typeface="Roboto"/>
              <a:cs typeface="Roboto"/>
              <a:sym typeface="Roboto"/>
            </a:endParaRPr>
          </a:p>
        </p:txBody>
      </p:sp>
      <p:pic>
        <p:nvPicPr>
          <p:cNvPr id="186" name="Google Shape;186;p29"/>
          <p:cNvPicPr preferRelativeResize="0"/>
          <p:nvPr/>
        </p:nvPicPr>
        <p:blipFill rotWithShape="1">
          <a:blip r:embed="rId3">
            <a:alphaModFix/>
          </a:blip>
          <a:srcRect t="7876" r="-11111"/>
          <a:stretch/>
        </p:blipFill>
        <p:spPr>
          <a:xfrm>
            <a:off x="5603550" y="1541700"/>
            <a:ext cx="3540450" cy="2143725"/>
          </a:xfrm>
          <a:prstGeom prst="rect">
            <a:avLst/>
          </a:prstGeom>
          <a:noFill/>
          <a:ln>
            <a:noFill/>
          </a:ln>
          <a:effectLst>
            <a:outerShdw blurRad="57150" dist="19050" dir="5400000" algn="bl" rotWithShape="0">
              <a:srgbClr val="000000">
                <a:alpha val="50000"/>
              </a:srgbClr>
            </a:outerShdw>
          </a:effectLst>
        </p:spPr>
      </p:pic>
      <p:sp>
        <p:nvSpPr>
          <p:cNvPr id="187" name="Google Shape;187;p29"/>
          <p:cNvSpPr txBox="1"/>
          <p:nvPr/>
        </p:nvSpPr>
        <p:spPr>
          <a:xfrm>
            <a:off x="5451150" y="3810000"/>
            <a:ext cx="3416400" cy="743400"/>
          </a:xfrm>
          <a:prstGeom prst="rect">
            <a:avLst/>
          </a:prstGeom>
          <a:noFill/>
          <a:ln>
            <a:noFill/>
          </a:ln>
        </p:spPr>
        <p:txBody>
          <a:bodyPr spcFirstLastPara="1" wrap="square" lIns="91425" tIns="91425" rIns="91425" bIns="91425" anchor="t" anchorCtr="0">
            <a:spAutoFit/>
          </a:bodyPr>
          <a:lstStyle/>
          <a:p>
            <a:pPr marL="25400" lvl="0" indent="0" algn="r" rtl="0">
              <a:lnSpc>
                <a:spcPct val="115000"/>
              </a:lnSpc>
              <a:spcBef>
                <a:spcPts val="0"/>
              </a:spcBef>
              <a:spcAft>
                <a:spcPts val="800"/>
              </a:spcAft>
              <a:buNone/>
            </a:pPr>
            <a:r>
              <a:rPr lang="en" sz="1100" b="1">
                <a:solidFill>
                  <a:srgbClr val="323232"/>
                </a:solidFill>
                <a:highlight>
                  <a:srgbClr val="FFFFFF"/>
                </a:highlight>
                <a:latin typeface="Roboto"/>
                <a:ea typeface="Roboto"/>
                <a:cs typeface="Roboto"/>
                <a:sym typeface="Roboto"/>
              </a:rPr>
              <a:t>Susan Sontag papers</a:t>
            </a:r>
            <a:r>
              <a:rPr lang="en" sz="1100" b="1">
                <a:solidFill>
                  <a:srgbClr val="555555"/>
                </a:solidFill>
                <a:highlight>
                  <a:srgbClr val="FFFFFF"/>
                </a:highlight>
                <a:latin typeface="Roboto"/>
                <a:ea typeface="Roboto"/>
                <a:cs typeface="Roboto"/>
                <a:sym typeface="Roboto"/>
              </a:rPr>
              <a:t>. </a:t>
            </a:r>
            <a:r>
              <a:rPr lang="en" sz="1100">
                <a:solidFill>
                  <a:srgbClr val="323232"/>
                </a:solidFill>
                <a:highlight>
                  <a:srgbClr val="FFFFFF"/>
                </a:highlight>
                <a:latin typeface="Roboto"/>
                <a:ea typeface="Roboto"/>
                <a:cs typeface="Roboto"/>
                <a:sym typeface="Roboto"/>
              </a:rPr>
              <a:t>Screenshot of a 72 page-long alphabetical list of Sontag’s favorite adjectives.</a:t>
            </a:r>
            <a:r>
              <a:rPr lang="en" sz="1100" i="1">
                <a:solidFill>
                  <a:srgbClr val="323232"/>
                </a:solidFill>
                <a:highlight>
                  <a:srgbClr val="FFFFFF"/>
                </a:highlight>
                <a:latin typeface="Roboto"/>
                <a:ea typeface="Roboto"/>
                <a:cs typeface="Roboto"/>
                <a:sym typeface="Roboto"/>
              </a:rPr>
              <a:t> </a:t>
            </a:r>
            <a:r>
              <a:rPr lang="en" sz="1100">
                <a:solidFill>
                  <a:srgbClr val="323232"/>
                </a:solidFill>
                <a:highlight>
                  <a:srgbClr val="FFFFFF"/>
                </a:highlight>
                <a:latin typeface="Roboto"/>
                <a:ea typeface="Roboto"/>
                <a:cs typeface="Roboto"/>
                <a:sym typeface="Roboto"/>
              </a:rPr>
              <a:t>uclalsc_0612</a:t>
            </a:r>
            <a:endParaRPr sz="1100">
              <a:latin typeface="Roboto"/>
              <a:ea typeface="Roboto"/>
              <a:cs typeface="Roboto"/>
              <a:sym typeface="Roboto"/>
            </a:endParaRP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191"/>
        <p:cNvGrpSpPr/>
        <p:nvPr/>
      </p:nvGrpSpPr>
      <p:grpSpPr>
        <a:xfrm>
          <a:off x="0" y="0"/>
          <a:ext cx="0" cy="0"/>
          <a:chOff x="0" y="0"/>
          <a:chExt cx="0" cy="0"/>
        </a:xfrm>
      </p:grpSpPr>
      <p:sp>
        <p:nvSpPr>
          <p:cNvPr id="192" name="Google Shape;192;p30"/>
          <p:cNvSpPr txBox="1">
            <a:spLocks noGrp="1"/>
          </p:cNvSpPr>
          <p:nvPr>
            <p:ph type="title"/>
          </p:nvPr>
        </p:nvSpPr>
        <p:spPr>
          <a:xfrm>
            <a:off x="311725" y="500925"/>
            <a:ext cx="8520600" cy="6237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Description</a:t>
            </a:r>
            <a:endParaRPr>
              <a:latin typeface="Roboto"/>
              <a:ea typeface="Roboto"/>
              <a:cs typeface="Roboto"/>
              <a:sym typeface="Roboto"/>
            </a:endParaRPr>
          </a:p>
        </p:txBody>
      </p:sp>
      <p:sp>
        <p:nvSpPr>
          <p:cNvPr id="193" name="Google Shape;193;p30"/>
          <p:cNvSpPr txBox="1"/>
          <p:nvPr/>
        </p:nvSpPr>
        <p:spPr>
          <a:xfrm>
            <a:off x="448675" y="1465500"/>
            <a:ext cx="4312800" cy="2373600"/>
          </a:xfrm>
          <a:prstGeom prst="rect">
            <a:avLst/>
          </a:prstGeom>
          <a:noFill/>
          <a:ln>
            <a:noFill/>
          </a:ln>
        </p:spPr>
        <p:txBody>
          <a:bodyPr spcFirstLastPara="1" wrap="square" lIns="91425" tIns="91425" rIns="91425" bIns="91425" anchor="t" anchorCtr="0">
            <a:spAutoFit/>
          </a:bodyPr>
          <a:lstStyle/>
          <a:p>
            <a:pPr marL="457200" lvl="0" indent="-342900" algn="l" rtl="0">
              <a:lnSpc>
                <a:spcPct val="115000"/>
              </a:lnSpc>
              <a:spcBef>
                <a:spcPts val="0"/>
              </a:spcBef>
              <a:spcAft>
                <a:spcPts val="0"/>
              </a:spcAft>
              <a:buSzPts val="1800"/>
              <a:buFont typeface="Roboto"/>
              <a:buChar char="●"/>
            </a:pPr>
            <a:r>
              <a:rPr lang="en" sz="1800">
                <a:latin typeface="Roboto"/>
                <a:ea typeface="Roboto"/>
                <a:cs typeface="Roboto"/>
                <a:sym typeface="Roboto"/>
              </a:rPr>
              <a:t>Cross reference advice in </a:t>
            </a:r>
            <a:r>
              <a:rPr lang="en" sz="1800">
                <a:uFill>
                  <a:noFill/>
                </a:uFill>
                <a:latin typeface="Roboto"/>
                <a:ea typeface="Roboto"/>
                <a:cs typeface="Roboto"/>
                <a:sym typeface="Roboto"/>
                <a:hlinkClick r:id="rId3"/>
              </a:rPr>
              <a:t>UC Guidelines for Born-Digital Archival Description</a:t>
            </a:r>
            <a:endParaRPr sz="1800">
              <a:latin typeface="Roboto"/>
              <a:ea typeface="Roboto"/>
              <a:cs typeface="Roboto"/>
              <a:sym typeface="Roboto"/>
            </a:endParaRPr>
          </a:p>
          <a:p>
            <a:pPr marL="457200" lvl="0" indent="-342900" algn="l" rtl="0">
              <a:lnSpc>
                <a:spcPct val="115000"/>
              </a:lnSpc>
              <a:spcBef>
                <a:spcPts val="0"/>
              </a:spcBef>
              <a:spcAft>
                <a:spcPts val="0"/>
              </a:spcAft>
              <a:buSzPts val="1800"/>
              <a:buFont typeface="Roboto"/>
              <a:buChar char="●"/>
            </a:pPr>
            <a:r>
              <a:rPr lang="en" sz="1800">
                <a:latin typeface="Roboto"/>
                <a:ea typeface="Roboto"/>
                <a:cs typeface="Roboto"/>
                <a:sym typeface="Roboto"/>
              </a:rPr>
              <a:t>Recommend noting born-digital material at the collection level whether or not it has been processed </a:t>
            </a:r>
            <a:endParaRPr sz="1800">
              <a:latin typeface="Roboto"/>
              <a:ea typeface="Roboto"/>
              <a:cs typeface="Roboto"/>
              <a:sym typeface="Roboto"/>
            </a:endParaRPr>
          </a:p>
        </p:txBody>
      </p:sp>
      <p:pic>
        <p:nvPicPr>
          <p:cNvPr id="194" name="Google Shape;194;p30"/>
          <p:cNvPicPr preferRelativeResize="0"/>
          <p:nvPr/>
        </p:nvPicPr>
        <p:blipFill>
          <a:blip r:embed="rId4">
            <a:alphaModFix/>
          </a:blip>
          <a:stretch>
            <a:fillRect/>
          </a:stretch>
        </p:blipFill>
        <p:spPr>
          <a:xfrm>
            <a:off x="4592295" y="1792425"/>
            <a:ext cx="4312727" cy="2476850"/>
          </a:xfrm>
          <a:prstGeom prst="rect">
            <a:avLst/>
          </a:prstGeom>
          <a:noFill/>
          <a:ln w="9525" cap="flat" cmpd="sng">
            <a:solidFill>
              <a:srgbClr val="666666"/>
            </a:solidFill>
            <a:prstDash val="solid"/>
            <a:round/>
            <a:headEnd type="none" w="sm" len="sm"/>
            <a:tailEnd type="none" w="sm" len="sm"/>
          </a:ln>
        </p:spPr>
      </p:pic>
      <p:sp>
        <p:nvSpPr>
          <p:cNvPr id="195" name="Google Shape;195;p30"/>
          <p:cNvSpPr txBox="1"/>
          <p:nvPr/>
        </p:nvSpPr>
        <p:spPr>
          <a:xfrm>
            <a:off x="1535400" y="4269275"/>
            <a:ext cx="7380000" cy="523200"/>
          </a:xfrm>
          <a:prstGeom prst="rect">
            <a:avLst/>
          </a:prstGeom>
          <a:noFill/>
          <a:ln>
            <a:noFill/>
          </a:ln>
        </p:spPr>
        <p:txBody>
          <a:bodyPr spcFirstLastPara="1" wrap="square" lIns="91425" tIns="91425" rIns="91425" bIns="91425" anchor="t" anchorCtr="0">
            <a:spAutoFit/>
          </a:bodyPr>
          <a:lstStyle/>
          <a:p>
            <a:pPr marL="0" lvl="0" indent="0" algn="r" rtl="0">
              <a:spcBef>
                <a:spcPts val="0"/>
              </a:spcBef>
              <a:spcAft>
                <a:spcPts val="0"/>
              </a:spcAft>
              <a:buNone/>
            </a:pPr>
            <a:r>
              <a:rPr lang="en" sz="1100">
                <a:latin typeface="Roboto"/>
                <a:ea typeface="Roboto"/>
                <a:cs typeface="Roboto"/>
                <a:sym typeface="Roboto"/>
              </a:rPr>
              <a:t>UC Guidelines for Born-Digital Archival Description</a:t>
            </a:r>
            <a:r>
              <a:rPr lang="en" sz="1100">
                <a:highlight>
                  <a:srgbClr val="ECECEC"/>
                </a:highlight>
                <a:latin typeface="Roboto"/>
                <a:ea typeface="Roboto"/>
                <a:cs typeface="Roboto"/>
                <a:sym typeface="Roboto"/>
              </a:rPr>
              <a:t> </a:t>
            </a:r>
            <a:br>
              <a:rPr lang="en" sz="1100">
                <a:latin typeface="Roboto"/>
                <a:ea typeface="Roboto"/>
                <a:cs typeface="Roboto"/>
                <a:sym typeface="Roboto"/>
              </a:rPr>
            </a:br>
            <a:r>
              <a:rPr lang="en" sz="1100" u="sng">
                <a:solidFill>
                  <a:schemeClr val="hlink"/>
                </a:solidFill>
                <a:latin typeface="Roboto"/>
                <a:ea typeface="Roboto"/>
                <a:cs typeface="Roboto"/>
                <a:sym typeface="Roboto"/>
                <a:hlinkClick r:id="rId3"/>
              </a:rPr>
              <a:t>https://escholarship.org/uc/item/9cg222jc</a:t>
            </a:r>
            <a:endParaRPr sz="1100">
              <a:latin typeface="Roboto"/>
              <a:ea typeface="Roboto"/>
              <a:cs typeface="Roboto"/>
              <a:sym typeface="Roboto"/>
            </a:endParaRP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199"/>
        <p:cNvGrpSpPr/>
        <p:nvPr/>
      </p:nvGrpSpPr>
      <p:grpSpPr>
        <a:xfrm>
          <a:off x="0" y="0"/>
          <a:ext cx="0" cy="0"/>
          <a:chOff x="0" y="0"/>
          <a:chExt cx="0" cy="0"/>
        </a:xfrm>
      </p:grpSpPr>
      <p:sp>
        <p:nvSpPr>
          <p:cNvPr id="200" name="Google Shape;200;p31"/>
          <p:cNvSpPr txBox="1">
            <a:spLocks noGrp="1"/>
          </p:cNvSpPr>
          <p:nvPr>
            <p:ph type="title"/>
          </p:nvPr>
        </p:nvSpPr>
        <p:spPr>
          <a:xfrm>
            <a:off x="311725" y="500925"/>
            <a:ext cx="3127500" cy="18291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Context</a:t>
            </a:r>
            <a:endParaRPr>
              <a:latin typeface="Roboto"/>
              <a:ea typeface="Roboto"/>
              <a:cs typeface="Roboto"/>
              <a:sym typeface="Roboto"/>
            </a:endParaRPr>
          </a:p>
        </p:txBody>
      </p:sp>
      <p:sp>
        <p:nvSpPr>
          <p:cNvPr id="201" name="Google Shape;201;p31"/>
          <p:cNvSpPr txBox="1">
            <a:spLocks noGrp="1"/>
          </p:cNvSpPr>
          <p:nvPr>
            <p:ph type="body" idx="1"/>
          </p:nvPr>
        </p:nvSpPr>
        <p:spPr>
          <a:xfrm>
            <a:off x="311700" y="2390650"/>
            <a:ext cx="3127500" cy="22980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sz="1800" i="1">
                <a:solidFill>
                  <a:schemeClr val="accent3"/>
                </a:solidFill>
              </a:rPr>
              <a:t>“Born-digital processing is archival processing, and thus should be fully operationalized within archival programs.”</a:t>
            </a:r>
            <a:endParaRPr>
              <a:solidFill>
                <a:schemeClr val="accent3"/>
              </a:solidFill>
            </a:endParaRPr>
          </a:p>
        </p:txBody>
      </p:sp>
      <p:pic>
        <p:nvPicPr>
          <p:cNvPr id="202" name="Google Shape;202;p31"/>
          <p:cNvPicPr preferRelativeResize="0"/>
          <p:nvPr/>
        </p:nvPicPr>
        <p:blipFill>
          <a:blip r:embed="rId3">
            <a:alphaModFix/>
          </a:blip>
          <a:stretch>
            <a:fillRect/>
          </a:stretch>
        </p:blipFill>
        <p:spPr>
          <a:xfrm>
            <a:off x="3758225" y="0"/>
            <a:ext cx="5385774" cy="4022574"/>
          </a:xfrm>
          <a:prstGeom prst="rect">
            <a:avLst/>
          </a:prstGeom>
          <a:noFill/>
          <a:ln>
            <a:noFill/>
          </a:ln>
        </p:spPr>
      </p:pic>
      <p:sp>
        <p:nvSpPr>
          <p:cNvPr id="203" name="Google Shape;203;p31"/>
          <p:cNvSpPr txBox="1"/>
          <p:nvPr/>
        </p:nvSpPr>
        <p:spPr>
          <a:xfrm>
            <a:off x="3758325" y="4022575"/>
            <a:ext cx="5385900" cy="692700"/>
          </a:xfrm>
          <a:prstGeom prst="rect">
            <a:avLst/>
          </a:prstGeom>
          <a:noFill/>
          <a:ln>
            <a:noFill/>
          </a:ln>
        </p:spPr>
        <p:txBody>
          <a:bodyPr spcFirstLastPara="1" wrap="square" lIns="91425" tIns="91425" rIns="91425" bIns="91425" anchor="t" anchorCtr="0">
            <a:spAutoFit/>
          </a:bodyPr>
          <a:lstStyle/>
          <a:p>
            <a:pPr marL="0" lvl="0" indent="0" algn="r" rtl="0">
              <a:spcBef>
                <a:spcPts val="0"/>
              </a:spcBef>
              <a:spcAft>
                <a:spcPts val="0"/>
              </a:spcAft>
              <a:buNone/>
            </a:pPr>
            <a:r>
              <a:rPr lang="en" sz="1100" b="1">
                <a:latin typeface="Roboto"/>
                <a:ea typeface="Roboto"/>
                <a:cs typeface="Roboto"/>
                <a:sym typeface="Roboto"/>
              </a:rPr>
              <a:t>UCSC produce stand, 2005. </a:t>
            </a:r>
            <a:r>
              <a:rPr lang="en" sz="1100">
                <a:highlight>
                  <a:srgbClr val="FFFFFF"/>
                </a:highlight>
                <a:latin typeface="Roboto"/>
                <a:ea typeface="Roboto"/>
                <a:cs typeface="Roboto"/>
                <a:sym typeface="Roboto"/>
              </a:rPr>
              <a:t>Courtesy Special Collections, University Library, University of California Santa Cruz. Center for Agroecology and Sustainable Food Systems records.</a:t>
            </a:r>
            <a:endParaRPr sz="1100">
              <a:latin typeface="Roboto"/>
              <a:ea typeface="Roboto"/>
              <a:cs typeface="Roboto"/>
              <a:sym typeface="Roboto"/>
            </a:endParaRP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207"/>
        <p:cNvGrpSpPr/>
        <p:nvPr/>
      </p:nvGrpSpPr>
      <p:grpSpPr>
        <a:xfrm>
          <a:off x="0" y="0"/>
          <a:ext cx="0" cy="0"/>
          <a:chOff x="0" y="0"/>
          <a:chExt cx="0" cy="0"/>
        </a:xfrm>
      </p:grpSpPr>
      <p:sp>
        <p:nvSpPr>
          <p:cNvPr id="208" name="Google Shape;208;p32"/>
          <p:cNvSpPr txBox="1">
            <a:spLocks noGrp="1"/>
          </p:cNvSpPr>
          <p:nvPr>
            <p:ph type="title"/>
          </p:nvPr>
        </p:nvSpPr>
        <p:spPr>
          <a:xfrm>
            <a:off x="311725" y="500925"/>
            <a:ext cx="3127500" cy="18291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Context</a:t>
            </a:r>
            <a:endParaRPr>
              <a:latin typeface="Roboto"/>
              <a:ea typeface="Roboto"/>
              <a:cs typeface="Roboto"/>
              <a:sym typeface="Roboto"/>
            </a:endParaRPr>
          </a:p>
        </p:txBody>
      </p:sp>
      <p:sp>
        <p:nvSpPr>
          <p:cNvPr id="209" name="Google Shape;209;p32"/>
          <p:cNvSpPr txBox="1">
            <a:spLocks noGrp="1"/>
          </p:cNvSpPr>
          <p:nvPr>
            <p:ph type="body" idx="1"/>
          </p:nvPr>
        </p:nvSpPr>
        <p:spPr>
          <a:xfrm>
            <a:off x="311700" y="2390650"/>
            <a:ext cx="3127500" cy="22980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sz="1800">
                <a:solidFill>
                  <a:schemeClr val="accent3"/>
                </a:solidFill>
              </a:rPr>
              <a:t>Traditional staffing models and collection workflows can no longer remain insulated from born-digital stewardship responsibilities.</a:t>
            </a:r>
            <a:endParaRPr>
              <a:solidFill>
                <a:schemeClr val="accent3"/>
              </a:solidFill>
            </a:endParaRPr>
          </a:p>
        </p:txBody>
      </p:sp>
      <p:pic>
        <p:nvPicPr>
          <p:cNvPr id="210" name="Google Shape;210;p32"/>
          <p:cNvPicPr preferRelativeResize="0"/>
          <p:nvPr/>
        </p:nvPicPr>
        <p:blipFill>
          <a:blip r:embed="rId3">
            <a:alphaModFix/>
          </a:blip>
          <a:stretch>
            <a:fillRect/>
          </a:stretch>
        </p:blipFill>
        <p:spPr>
          <a:xfrm>
            <a:off x="3756575" y="1"/>
            <a:ext cx="5387426" cy="4026110"/>
          </a:xfrm>
          <a:prstGeom prst="rect">
            <a:avLst/>
          </a:prstGeom>
          <a:noFill/>
          <a:ln>
            <a:noFill/>
          </a:ln>
        </p:spPr>
      </p:pic>
      <p:sp>
        <p:nvSpPr>
          <p:cNvPr id="211" name="Google Shape;211;p32"/>
          <p:cNvSpPr txBox="1"/>
          <p:nvPr/>
        </p:nvSpPr>
        <p:spPr>
          <a:xfrm>
            <a:off x="3756675" y="4026100"/>
            <a:ext cx="5387400" cy="692700"/>
          </a:xfrm>
          <a:prstGeom prst="rect">
            <a:avLst/>
          </a:prstGeom>
          <a:noFill/>
          <a:ln>
            <a:noFill/>
          </a:ln>
        </p:spPr>
        <p:txBody>
          <a:bodyPr spcFirstLastPara="1" wrap="square" lIns="91425" tIns="91425" rIns="91425" bIns="91425" anchor="t" anchorCtr="0">
            <a:spAutoFit/>
          </a:bodyPr>
          <a:lstStyle/>
          <a:p>
            <a:pPr marL="0" lvl="0" indent="0" algn="r" rtl="0">
              <a:spcBef>
                <a:spcPts val="0"/>
              </a:spcBef>
              <a:spcAft>
                <a:spcPts val="0"/>
              </a:spcAft>
              <a:buNone/>
            </a:pPr>
            <a:r>
              <a:rPr lang="en" sz="1100" b="1">
                <a:latin typeface="Roboto"/>
                <a:ea typeface="Roboto"/>
                <a:cs typeface="Roboto"/>
                <a:sym typeface="Roboto"/>
              </a:rPr>
              <a:t>Still from </a:t>
            </a:r>
            <a:r>
              <a:rPr lang="en" sz="1100" b="1" i="1">
                <a:latin typeface="Roboto"/>
                <a:ea typeface="Roboto"/>
                <a:cs typeface="Roboto"/>
                <a:sym typeface="Roboto"/>
              </a:rPr>
              <a:t>Adjustments: a Look at the Challenges and Difficulties New Students Face in a University Environment</a:t>
            </a:r>
            <a:r>
              <a:rPr lang="en" sz="1100" b="1">
                <a:latin typeface="Roboto"/>
                <a:ea typeface="Roboto"/>
                <a:cs typeface="Roboto"/>
                <a:sym typeface="Roboto"/>
              </a:rPr>
              <a:t>, 2000. </a:t>
            </a:r>
            <a:r>
              <a:rPr lang="en" sz="1100">
                <a:highlight>
                  <a:srgbClr val="FFFFFF"/>
                </a:highlight>
                <a:latin typeface="Roboto"/>
                <a:ea typeface="Roboto"/>
                <a:cs typeface="Roboto"/>
                <a:sym typeface="Roboto"/>
              </a:rPr>
              <a:t>Courtesy Special Collections, University Library, University of California Santa Cruz. Kresge College records.</a:t>
            </a:r>
            <a:endParaRPr sz="1100">
              <a:latin typeface="Roboto"/>
              <a:ea typeface="Roboto"/>
              <a:cs typeface="Roboto"/>
              <a:sym typeface="Roboto"/>
            </a:endParaRPr>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215"/>
        <p:cNvGrpSpPr/>
        <p:nvPr/>
      </p:nvGrpSpPr>
      <p:grpSpPr>
        <a:xfrm>
          <a:off x="0" y="0"/>
          <a:ext cx="0" cy="0"/>
          <a:chOff x="0" y="0"/>
          <a:chExt cx="0" cy="0"/>
        </a:xfrm>
      </p:grpSpPr>
      <p:sp>
        <p:nvSpPr>
          <p:cNvPr id="216" name="Google Shape;216;p33"/>
          <p:cNvSpPr txBox="1">
            <a:spLocks noGrp="1"/>
          </p:cNvSpPr>
          <p:nvPr>
            <p:ph type="title"/>
          </p:nvPr>
        </p:nvSpPr>
        <p:spPr>
          <a:xfrm>
            <a:off x="311725" y="500925"/>
            <a:ext cx="3127500" cy="18291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Context</a:t>
            </a:r>
            <a:endParaRPr>
              <a:latin typeface="Roboto"/>
              <a:ea typeface="Roboto"/>
              <a:cs typeface="Roboto"/>
              <a:sym typeface="Roboto"/>
            </a:endParaRPr>
          </a:p>
        </p:txBody>
      </p:sp>
      <p:sp>
        <p:nvSpPr>
          <p:cNvPr id="217" name="Google Shape;217;p33"/>
          <p:cNvSpPr txBox="1">
            <a:spLocks noGrp="1"/>
          </p:cNvSpPr>
          <p:nvPr>
            <p:ph type="body" idx="1"/>
          </p:nvPr>
        </p:nvSpPr>
        <p:spPr>
          <a:xfrm>
            <a:off x="311700" y="1308700"/>
            <a:ext cx="3127500" cy="3834900"/>
          </a:xfrm>
          <a:prstGeom prst="rect">
            <a:avLst/>
          </a:prstGeom>
        </p:spPr>
        <p:txBody>
          <a:bodyPr spcFirstLastPara="1" wrap="square" lIns="91425" tIns="91425" rIns="91425" bIns="91425" anchor="t" anchorCtr="0">
            <a:normAutofit fontScale="92500" lnSpcReduction="20000"/>
          </a:bodyPr>
          <a:lstStyle/>
          <a:p>
            <a:pPr marL="0" lvl="0" indent="0" algn="l" rtl="0">
              <a:spcBef>
                <a:spcPts val="0"/>
              </a:spcBef>
              <a:spcAft>
                <a:spcPts val="0"/>
              </a:spcAft>
              <a:buNone/>
            </a:pPr>
            <a:r>
              <a:rPr lang="en" sz="1900" i="1">
                <a:solidFill>
                  <a:schemeClr val="accent3"/>
                </a:solidFill>
              </a:rPr>
              <a:t>“...one person cannot be entirely responsible for a robust and responsible electronic records program. It must become a distributed responsibility, and all aspects of the archival enterprise must be reconsidered to account for this.”</a:t>
            </a:r>
            <a:endParaRPr sz="1900" i="1">
              <a:solidFill>
                <a:schemeClr val="accent3"/>
              </a:solidFill>
            </a:endParaRPr>
          </a:p>
          <a:p>
            <a:pPr marL="457200" lvl="0" indent="0" algn="l" rtl="0">
              <a:spcBef>
                <a:spcPts val="1200"/>
              </a:spcBef>
              <a:spcAft>
                <a:spcPts val="0"/>
              </a:spcAft>
              <a:buNone/>
            </a:pPr>
            <a:endParaRPr sz="1400">
              <a:solidFill>
                <a:schemeClr val="accent3"/>
              </a:solidFill>
            </a:endParaRPr>
          </a:p>
          <a:p>
            <a:pPr marL="457200" lvl="0" indent="-296148" algn="l" rtl="0">
              <a:spcBef>
                <a:spcPts val="1200"/>
              </a:spcBef>
              <a:spcAft>
                <a:spcPts val="0"/>
              </a:spcAft>
              <a:buClr>
                <a:schemeClr val="accent3"/>
              </a:buClr>
              <a:buSzPct val="100000"/>
              <a:buChar char="-"/>
            </a:pPr>
            <a:r>
              <a:rPr lang="en" sz="1150">
                <a:solidFill>
                  <a:schemeClr val="accent3"/>
                </a:solidFill>
              </a:rPr>
              <a:t>Chela Scott Weber, </a:t>
            </a:r>
            <a:r>
              <a:rPr lang="en" sz="1150" i="1">
                <a:solidFill>
                  <a:schemeClr val="accent3"/>
                </a:solidFill>
              </a:rPr>
              <a:t>Research and Learning Agenda for Archives, Special, and Distinctive Collections in Research Libraries </a:t>
            </a:r>
            <a:r>
              <a:rPr lang="en" sz="1150">
                <a:solidFill>
                  <a:schemeClr val="accent3"/>
                </a:solidFill>
              </a:rPr>
              <a:t>(OCLC, 2017)</a:t>
            </a:r>
            <a:endParaRPr sz="1150" i="1">
              <a:solidFill>
                <a:schemeClr val="accent3"/>
              </a:solidFill>
            </a:endParaRPr>
          </a:p>
        </p:txBody>
      </p:sp>
      <p:pic>
        <p:nvPicPr>
          <p:cNvPr id="218" name="Google Shape;218;p33"/>
          <p:cNvPicPr preferRelativeResize="0"/>
          <p:nvPr/>
        </p:nvPicPr>
        <p:blipFill>
          <a:blip r:embed="rId3">
            <a:alphaModFix/>
          </a:blip>
          <a:stretch>
            <a:fillRect/>
          </a:stretch>
        </p:blipFill>
        <p:spPr>
          <a:xfrm>
            <a:off x="3770825" y="2"/>
            <a:ext cx="5373178" cy="3721437"/>
          </a:xfrm>
          <a:prstGeom prst="rect">
            <a:avLst/>
          </a:prstGeom>
          <a:noFill/>
          <a:ln>
            <a:noFill/>
          </a:ln>
        </p:spPr>
      </p:pic>
      <p:sp>
        <p:nvSpPr>
          <p:cNvPr id="219" name="Google Shape;219;p33"/>
          <p:cNvSpPr txBox="1"/>
          <p:nvPr/>
        </p:nvSpPr>
        <p:spPr>
          <a:xfrm>
            <a:off x="3770763" y="3924350"/>
            <a:ext cx="5373300" cy="523200"/>
          </a:xfrm>
          <a:prstGeom prst="rect">
            <a:avLst/>
          </a:prstGeom>
          <a:noFill/>
          <a:ln>
            <a:noFill/>
          </a:ln>
        </p:spPr>
        <p:txBody>
          <a:bodyPr spcFirstLastPara="1" wrap="square" lIns="91425" tIns="91425" rIns="91425" bIns="91425" anchor="t" anchorCtr="0">
            <a:spAutoFit/>
          </a:bodyPr>
          <a:lstStyle/>
          <a:p>
            <a:pPr marL="0" lvl="0" indent="0" algn="r" rtl="0">
              <a:spcBef>
                <a:spcPts val="0"/>
              </a:spcBef>
              <a:spcAft>
                <a:spcPts val="0"/>
              </a:spcAft>
              <a:buNone/>
            </a:pPr>
            <a:r>
              <a:rPr lang="en" sz="1100" b="1">
                <a:latin typeface="Roboto"/>
                <a:ea typeface="Roboto"/>
                <a:cs typeface="Roboto"/>
                <a:sym typeface="Roboto"/>
              </a:rPr>
              <a:t>UCSC Student Center, 2002. </a:t>
            </a:r>
            <a:r>
              <a:rPr lang="en" sz="1100">
                <a:highlight>
                  <a:srgbClr val="FFFFFF"/>
                </a:highlight>
                <a:latin typeface="Roboto"/>
                <a:ea typeface="Roboto"/>
                <a:cs typeface="Roboto"/>
                <a:sym typeface="Roboto"/>
              </a:rPr>
              <a:t>Courtesy Special Collections, University Library, University of California Santa Cruz. Public Information Office records.</a:t>
            </a:r>
            <a:endParaRPr sz="1100">
              <a:latin typeface="Roboto"/>
              <a:ea typeface="Roboto"/>
              <a:cs typeface="Roboto"/>
              <a:sym typeface="Roboto"/>
            </a:endParaRPr>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223"/>
        <p:cNvGrpSpPr/>
        <p:nvPr/>
      </p:nvGrpSpPr>
      <p:grpSpPr>
        <a:xfrm>
          <a:off x="0" y="0"/>
          <a:ext cx="0" cy="0"/>
          <a:chOff x="0" y="0"/>
          <a:chExt cx="0" cy="0"/>
        </a:xfrm>
      </p:grpSpPr>
      <p:sp>
        <p:nvSpPr>
          <p:cNvPr id="224" name="Google Shape;224;p34"/>
          <p:cNvSpPr txBox="1">
            <a:spLocks noGrp="1"/>
          </p:cNvSpPr>
          <p:nvPr>
            <p:ph type="title"/>
          </p:nvPr>
        </p:nvSpPr>
        <p:spPr>
          <a:xfrm>
            <a:off x="311725" y="500925"/>
            <a:ext cx="3127500" cy="18291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Impact on UC</a:t>
            </a:r>
            <a:endParaRPr>
              <a:latin typeface="Roboto"/>
              <a:ea typeface="Roboto"/>
              <a:cs typeface="Roboto"/>
              <a:sym typeface="Roboto"/>
            </a:endParaRPr>
          </a:p>
        </p:txBody>
      </p:sp>
      <p:sp>
        <p:nvSpPr>
          <p:cNvPr id="225" name="Google Shape;225;p34"/>
          <p:cNvSpPr txBox="1">
            <a:spLocks noGrp="1"/>
          </p:cNvSpPr>
          <p:nvPr>
            <p:ph type="body" idx="1"/>
          </p:nvPr>
        </p:nvSpPr>
        <p:spPr>
          <a:xfrm>
            <a:off x="311700" y="2390650"/>
            <a:ext cx="3127500" cy="2298000"/>
          </a:xfrm>
          <a:prstGeom prst="rect">
            <a:avLst/>
          </a:prstGeom>
        </p:spPr>
        <p:txBody>
          <a:bodyPr spcFirstLastPara="1" wrap="square" lIns="91425" tIns="91425" rIns="91425" bIns="91425" anchor="t" anchorCtr="0">
            <a:normAutofit/>
          </a:bodyPr>
          <a:lstStyle/>
          <a:p>
            <a:pPr marL="0" lvl="0" indent="0" algn="l" rtl="0">
              <a:spcBef>
                <a:spcPts val="0"/>
              </a:spcBef>
              <a:spcAft>
                <a:spcPts val="1200"/>
              </a:spcAft>
              <a:buNone/>
            </a:pPr>
            <a:r>
              <a:rPr lang="en" sz="1800">
                <a:solidFill>
                  <a:schemeClr val="accent3"/>
                </a:solidFill>
              </a:rPr>
              <a:t>A movement toward sustainable operationalization of born-digital collections care</a:t>
            </a:r>
            <a:endParaRPr>
              <a:solidFill>
                <a:schemeClr val="accent3"/>
              </a:solidFill>
            </a:endParaRPr>
          </a:p>
        </p:txBody>
      </p:sp>
      <p:pic>
        <p:nvPicPr>
          <p:cNvPr id="226" name="Google Shape;226;p34"/>
          <p:cNvPicPr preferRelativeResize="0"/>
          <p:nvPr/>
        </p:nvPicPr>
        <p:blipFill>
          <a:blip r:embed="rId3">
            <a:alphaModFix/>
          </a:blip>
          <a:stretch>
            <a:fillRect/>
          </a:stretch>
        </p:blipFill>
        <p:spPr>
          <a:xfrm>
            <a:off x="4572000" y="0"/>
            <a:ext cx="3857625" cy="5143500"/>
          </a:xfrm>
          <a:prstGeom prst="rect">
            <a:avLst/>
          </a:prstGeom>
          <a:noFill/>
          <a:ln>
            <a:noFill/>
          </a:ln>
        </p:spPr>
      </p:pic>
      <p:sp>
        <p:nvSpPr>
          <p:cNvPr id="227" name="Google Shape;227;p34"/>
          <p:cNvSpPr txBox="1"/>
          <p:nvPr/>
        </p:nvSpPr>
        <p:spPr>
          <a:xfrm>
            <a:off x="4371600" y="4435500"/>
            <a:ext cx="4058100" cy="692700"/>
          </a:xfrm>
          <a:prstGeom prst="rect">
            <a:avLst/>
          </a:prstGeom>
          <a:noFill/>
          <a:ln>
            <a:noFill/>
          </a:ln>
        </p:spPr>
        <p:txBody>
          <a:bodyPr spcFirstLastPara="1" wrap="square" lIns="91425" tIns="91425" rIns="91425" bIns="91425" anchor="t" anchorCtr="0">
            <a:spAutoFit/>
          </a:bodyPr>
          <a:lstStyle/>
          <a:p>
            <a:pPr marL="0" lvl="0" indent="0" algn="r" rtl="0">
              <a:spcBef>
                <a:spcPts val="0"/>
              </a:spcBef>
              <a:spcAft>
                <a:spcPts val="0"/>
              </a:spcAft>
              <a:buNone/>
            </a:pPr>
            <a:r>
              <a:rPr lang="en" sz="1100" b="1">
                <a:highlight>
                  <a:srgbClr val="FFFFFF"/>
                </a:highlight>
                <a:latin typeface="Roboto"/>
                <a:ea typeface="Roboto"/>
                <a:cs typeface="Roboto"/>
                <a:sym typeface="Roboto"/>
              </a:rPr>
              <a:t>Display at Frida Ball, 2005. </a:t>
            </a:r>
            <a:r>
              <a:rPr lang="en" sz="1100">
                <a:highlight>
                  <a:srgbClr val="FFFFFF"/>
                </a:highlight>
                <a:latin typeface="Roboto"/>
                <a:ea typeface="Roboto"/>
                <a:cs typeface="Roboto"/>
                <a:sym typeface="Roboto"/>
              </a:rPr>
              <a:t>Courtesy Special Collections, University Library, University of California Santa Cruz. Resource Center for the Americas records.</a:t>
            </a:r>
            <a:endParaRPr sz="1100">
              <a:latin typeface="Roboto"/>
              <a:ea typeface="Roboto"/>
              <a:cs typeface="Roboto"/>
              <a:sym typeface="Roboto"/>
            </a:endParaRPr>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231"/>
        <p:cNvGrpSpPr/>
        <p:nvPr/>
      </p:nvGrpSpPr>
      <p:grpSpPr>
        <a:xfrm>
          <a:off x="0" y="0"/>
          <a:ext cx="0" cy="0"/>
          <a:chOff x="0" y="0"/>
          <a:chExt cx="0" cy="0"/>
        </a:xfrm>
      </p:grpSpPr>
      <p:sp>
        <p:nvSpPr>
          <p:cNvPr id="232" name="Google Shape;232;p35"/>
          <p:cNvSpPr txBox="1">
            <a:spLocks noGrp="1"/>
          </p:cNvSpPr>
          <p:nvPr>
            <p:ph type="title"/>
          </p:nvPr>
        </p:nvSpPr>
        <p:spPr>
          <a:xfrm>
            <a:off x="311725" y="500925"/>
            <a:ext cx="8520600" cy="6237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Case Study: UC Irvine</a:t>
            </a:r>
            <a:endParaRPr>
              <a:latin typeface="Roboto"/>
              <a:ea typeface="Roboto"/>
              <a:cs typeface="Roboto"/>
              <a:sym typeface="Roboto"/>
            </a:endParaRPr>
          </a:p>
        </p:txBody>
      </p:sp>
      <p:pic>
        <p:nvPicPr>
          <p:cNvPr id="233" name="Google Shape;233;p35"/>
          <p:cNvPicPr preferRelativeResize="0"/>
          <p:nvPr/>
        </p:nvPicPr>
        <p:blipFill>
          <a:blip r:embed="rId3">
            <a:alphaModFix/>
          </a:blip>
          <a:stretch>
            <a:fillRect/>
          </a:stretch>
        </p:blipFill>
        <p:spPr>
          <a:xfrm>
            <a:off x="3946250" y="1347300"/>
            <a:ext cx="4952100" cy="3714075"/>
          </a:xfrm>
          <a:prstGeom prst="rect">
            <a:avLst/>
          </a:prstGeom>
          <a:noFill/>
          <a:ln>
            <a:noFill/>
          </a:ln>
        </p:spPr>
      </p:pic>
      <p:sp>
        <p:nvSpPr>
          <p:cNvPr id="234" name="Google Shape;234;p35"/>
          <p:cNvSpPr txBox="1"/>
          <p:nvPr/>
        </p:nvSpPr>
        <p:spPr>
          <a:xfrm>
            <a:off x="185150" y="1399375"/>
            <a:ext cx="3761100" cy="3417000"/>
          </a:xfrm>
          <a:prstGeom prst="rect">
            <a:avLst/>
          </a:prstGeom>
          <a:noFill/>
          <a:ln>
            <a:noFill/>
          </a:ln>
        </p:spPr>
        <p:txBody>
          <a:bodyPr spcFirstLastPara="1" wrap="square" lIns="91425" tIns="91425" rIns="91425" bIns="91425" anchor="t" anchorCtr="0">
            <a:spAutoFit/>
          </a:bodyPr>
          <a:lstStyle/>
          <a:p>
            <a:pPr marL="0" lvl="0" indent="0" algn="l" rtl="0">
              <a:spcBef>
                <a:spcPts val="0"/>
              </a:spcBef>
              <a:spcAft>
                <a:spcPts val="0"/>
              </a:spcAft>
              <a:buNone/>
            </a:pPr>
            <a:r>
              <a:rPr lang="en" sz="1500" b="1">
                <a:latin typeface="Roboto"/>
                <a:ea typeface="Roboto"/>
                <a:cs typeface="Roboto"/>
                <a:sym typeface="Roboto"/>
              </a:rPr>
              <a:t>Baseline Accessioning Workflow for Logical Directories </a:t>
            </a:r>
            <a:endParaRPr sz="1500" b="1">
              <a:latin typeface="Roboto"/>
              <a:ea typeface="Roboto"/>
              <a:cs typeface="Roboto"/>
              <a:sym typeface="Roboto"/>
            </a:endParaRPr>
          </a:p>
          <a:p>
            <a:pPr marL="0" lvl="0" indent="0" algn="l" rtl="0">
              <a:spcBef>
                <a:spcPts val="0"/>
              </a:spcBef>
              <a:spcAft>
                <a:spcPts val="0"/>
              </a:spcAft>
              <a:buNone/>
            </a:pPr>
            <a:endParaRPr sz="1500" b="1">
              <a:latin typeface="Roboto"/>
              <a:ea typeface="Roboto"/>
              <a:cs typeface="Roboto"/>
              <a:sym typeface="Roboto"/>
            </a:endParaRPr>
          </a:p>
          <a:p>
            <a:pPr marL="457200" lvl="0" indent="-323850" algn="l" rtl="0">
              <a:spcBef>
                <a:spcPts val="0"/>
              </a:spcBef>
              <a:spcAft>
                <a:spcPts val="0"/>
              </a:spcAft>
              <a:buSzPts val="1500"/>
              <a:buFont typeface="Roboto"/>
              <a:buChar char="●"/>
            </a:pPr>
            <a:r>
              <a:rPr lang="en" sz="1500">
                <a:latin typeface="Roboto"/>
                <a:ea typeface="Roboto"/>
                <a:cs typeface="Roboto"/>
                <a:sym typeface="Roboto"/>
              </a:rPr>
              <a:t>Developed in tandem with the Guidelines revisions.</a:t>
            </a:r>
            <a:endParaRPr sz="1500">
              <a:latin typeface="Roboto"/>
              <a:ea typeface="Roboto"/>
              <a:cs typeface="Roboto"/>
              <a:sym typeface="Roboto"/>
            </a:endParaRPr>
          </a:p>
          <a:p>
            <a:pPr marL="457200" lvl="0" indent="-323850" algn="l" rtl="0">
              <a:spcBef>
                <a:spcPts val="0"/>
              </a:spcBef>
              <a:spcAft>
                <a:spcPts val="0"/>
              </a:spcAft>
              <a:buSzPts val="1500"/>
              <a:buFont typeface="Roboto"/>
              <a:buChar char="●"/>
            </a:pPr>
            <a:r>
              <a:rPr lang="en" sz="1500">
                <a:latin typeface="Roboto"/>
                <a:ea typeface="Roboto"/>
                <a:cs typeface="Roboto"/>
                <a:sym typeface="Roboto"/>
              </a:rPr>
              <a:t>Takes the guidance outlined in the Guidelines to *not* disk image certain formats like USBs.</a:t>
            </a:r>
            <a:endParaRPr sz="1500">
              <a:latin typeface="Roboto"/>
              <a:ea typeface="Roboto"/>
              <a:cs typeface="Roboto"/>
              <a:sym typeface="Roboto"/>
            </a:endParaRPr>
          </a:p>
          <a:p>
            <a:pPr marL="457200" lvl="0" indent="-323850" algn="l" rtl="0">
              <a:spcBef>
                <a:spcPts val="0"/>
              </a:spcBef>
              <a:spcAft>
                <a:spcPts val="0"/>
              </a:spcAft>
              <a:buSzPts val="1500"/>
              <a:buFont typeface="Roboto"/>
              <a:buChar char="●"/>
            </a:pPr>
            <a:r>
              <a:rPr lang="en" sz="1500">
                <a:latin typeface="Roboto"/>
                <a:ea typeface="Roboto"/>
                <a:cs typeface="Roboto"/>
                <a:sym typeface="Roboto"/>
              </a:rPr>
              <a:t>All materials are accessioned at the baseline level, archivists review for access when PII is found. Further processing occurs as needed.</a:t>
            </a:r>
            <a:endParaRPr sz="1500">
              <a:latin typeface="Roboto"/>
              <a:ea typeface="Roboto"/>
              <a:cs typeface="Roboto"/>
              <a:sym typeface="Roboto"/>
            </a:endParaRPr>
          </a:p>
          <a:p>
            <a:pPr marL="457200" lvl="0" indent="-323850" algn="l" rtl="0">
              <a:spcBef>
                <a:spcPts val="0"/>
              </a:spcBef>
              <a:spcAft>
                <a:spcPts val="0"/>
              </a:spcAft>
              <a:buSzPts val="1500"/>
              <a:buFont typeface="Roboto"/>
              <a:buChar char="●"/>
            </a:pPr>
            <a:r>
              <a:rPr lang="en" sz="1500">
                <a:latin typeface="Roboto"/>
                <a:ea typeface="Roboto"/>
                <a:cs typeface="Roboto"/>
                <a:sym typeface="Roboto"/>
              </a:rPr>
              <a:t>Exposes directory (at file level) information for access.</a:t>
            </a:r>
            <a:endParaRPr sz="1500">
              <a:latin typeface="Roboto"/>
              <a:ea typeface="Roboto"/>
              <a:cs typeface="Roboto"/>
              <a:sym typeface="Roboto"/>
            </a:endParaRP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Shape 238"/>
        <p:cNvGrpSpPr/>
        <p:nvPr/>
      </p:nvGrpSpPr>
      <p:grpSpPr>
        <a:xfrm>
          <a:off x="0" y="0"/>
          <a:ext cx="0" cy="0"/>
          <a:chOff x="0" y="0"/>
          <a:chExt cx="0" cy="0"/>
        </a:xfrm>
      </p:grpSpPr>
      <p:sp>
        <p:nvSpPr>
          <p:cNvPr id="239" name="Google Shape;239;p36"/>
          <p:cNvSpPr txBox="1">
            <a:spLocks noGrp="1"/>
          </p:cNvSpPr>
          <p:nvPr>
            <p:ph type="title"/>
          </p:nvPr>
        </p:nvSpPr>
        <p:spPr>
          <a:xfrm>
            <a:off x="311725" y="500925"/>
            <a:ext cx="8520600" cy="6237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Case Study: UCLA</a:t>
            </a:r>
            <a:endParaRPr>
              <a:latin typeface="Roboto"/>
              <a:ea typeface="Roboto"/>
              <a:cs typeface="Roboto"/>
              <a:sym typeface="Roboto"/>
            </a:endParaRPr>
          </a:p>
        </p:txBody>
      </p:sp>
      <p:pic>
        <p:nvPicPr>
          <p:cNvPr id="240" name="Google Shape;240;p36"/>
          <p:cNvPicPr preferRelativeResize="0"/>
          <p:nvPr/>
        </p:nvPicPr>
        <p:blipFill>
          <a:blip r:embed="rId3">
            <a:alphaModFix/>
          </a:blip>
          <a:stretch>
            <a:fillRect/>
          </a:stretch>
        </p:blipFill>
        <p:spPr>
          <a:xfrm>
            <a:off x="272500" y="1408824"/>
            <a:ext cx="3788875" cy="3547325"/>
          </a:xfrm>
          <a:prstGeom prst="rect">
            <a:avLst/>
          </a:prstGeom>
          <a:noFill/>
          <a:ln>
            <a:noFill/>
          </a:ln>
        </p:spPr>
      </p:pic>
      <p:pic>
        <p:nvPicPr>
          <p:cNvPr id="241" name="Google Shape;241;p36"/>
          <p:cNvPicPr preferRelativeResize="0"/>
          <p:nvPr/>
        </p:nvPicPr>
        <p:blipFill rotWithShape="1">
          <a:blip r:embed="rId4">
            <a:alphaModFix/>
          </a:blip>
          <a:srcRect t="7433"/>
          <a:stretch/>
        </p:blipFill>
        <p:spPr>
          <a:xfrm>
            <a:off x="4336725" y="1408827"/>
            <a:ext cx="4520007" cy="3547325"/>
          </a:xfrm>
          <a:prstGeom prst="rect">
            <a:avLst/>
          </a:prstGeom>
          <a:noFill/>
          <a:ln>
            <a:noFill/>
          </a:ln>
        </p:spPr>
      </p:pic>
      <p:pic>
        <p:nvPicPr>
          <p:cNvPr id="242" name="Google Shape;242;p36"/>
          <p:cNvPicPr preferRelativeResize="0"/>
          <p:nvPr/>
        </p:nvPicPr>
        <p:blipFill rotWithShape="1">
          <a:blip r:embed="rId5">
            <a:alphaModFix/>
          </a:blip>
          <a:srcRect r="70007"/>
          <a:stretch/>
        </p:blipFill>
        <p:spPr>
          <a:xfrm>
            <a:off x="2205775" y="3031825"/>
            <a:ext cx="2742449" cy="803650"/>
          </a:xfrm>
          <a:prstGeom prst="rect">
            <a:avLst/>
          </a:prstGeom>
          <a:noFill/>
          <a:ln>
            <a:noFill/>
          </a:ln>
        </p:spPr>
      </p:pic>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Shape 246"/>
        <p:cNvGrpSpPr/>
        <p:nvPr/>
      </p:nvGrpSpPr>
      <p:grpSpPr>
        <a:xfrm>
          <a:off x="0" y="0"/>
          <a:ext cx="0" cy="0"/>
          <a:chOff x="0" y="0"/>
          <a:chExt cx="0" cy="0"/>
        </a:xfrm>
      </p:grpSpPr>
      <p:sp>
        <p:nvSpPr>
          <p:cNvPr id="247" name="Google Shape;247;p37"/>
          <p:cNvSpPr txBox="1">
            <a:spLocks noGrp="1"/>
          </p:cNvSpPr>
          <p:nvPr>
            <p:ph type="title"/>
          </p:nvPr>
        </p:nvSpPr>
        <p:spPr>
          <a:xfrm>
            <a:off x="311725" y="500925"/>
            <a:ext cx="8520600" cy="6237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Case Study: UCLA</a:t>
            </a:r>
            <a:endParaRPr>
              <a:latin typeface="Roboto"/>
              <a:ea typeface="Roboto"/>
              <a:cs typeface="Roboto"/>
              <a:sym typeface="Roboto"/>
            </a:endParaRPr>
          </a:p>
        </p:txBody>
      </p:sp>
      <p:pic>
        <p:nvPicPr>
          <p:cNvPr id="248" name="Google Shape;248;p37"/>
          <p:cNvPicPr preferRelativeResize="0"/>
          <p:nvPr/>
        </p:nvPicPr>
        <p:blipFill>
          <a:blip r:embed="rId3">
            <a:alphaModFix/>
          </a:blip>
          <a:stretch>
            <a:fillRect/>
          </a:stretch>
        </p:blipFill>
        <p:spPr>
          <a:xfrm>
            <a:off x="448750" y="1376250"/>
            <a:ext cx="8306874" cy="3446475"/>
          </a:xfrm>
          <a:prstGeom prst="rect">
            <a:avLst/>
          </a:prstGeom>
          <a:noFill/>
          <a:ln>
            <a:noFill/>
          </a:ln>
        </p:spPr>
      </p:pic>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Shape 252"/>
        <p:cNvGrpSpPr/>
        <p:nvPr/>
      </p:nvGrpSpPr>
      <p:grpSpPr>
        <a:xfrm>
          <a:off x="0" y="0"/>
          <a:ext cx="0" cy="0"/>
          <a:chOff x="0" y="0"/>
          <a:chExt cx="0" cy="0"/>
        </a:xfrm>
      </p:grpSpPr>
      <p:sp>
        <p:nvSpPr>
          <p:cNvPr id="253" name="Google Shape;253;p38"/>
          <p:cNvSpPr txBox="1">
            <a:spLocks noGrp="1"/>
          </p:cNvSpPr>
          <p:nvPr>
            <p:ph type="title"/>
          </p:nvPr>
        </p:nvSpPr>
        <p:spPr>
          <a:xfrm>
            <a:off x="311725" y="500925"/>
            <a:ext cx="8520600" cy="6237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Case Study: UC Santa Cruz</a:t>
            </a:r>
            <a:endParaRPr>
              <a:latin typeface="Roboto"/>
              <a:ea typeface="Roboto"/>
              <a:cs typeface="Roboto"/>
              <a:sym typeface="Roboto"/>
            </a:endParaRPr>
          </a:p>
        </p:txBody>
      </p:sp>
      <p:pic>
        <p:nvPicPr>
          <p:cNvPr id="254" name="Google Shape;254;p38"/>
          <p:cNvPicPr preferRelativeResize="0"/>
          <p:nvPr/>
        </p:nvPicPr>
        <p:blipFill>
          <a:blip r:embed="rId3">
            <a:alphaModFix/>
          </a:blip>
          <a:stretch>
            <a:fillRect/>
          </a:stretch>
        </p:blipFill>
        <p:spPr>
          <a:xfrm>
            <a:off x="4848942" y="1277025"/>
            <a:ext cx="4066457" cy="3866474"/>
          </a:xfrm>
          <a:prstGeom prst="rect">
            <a:avLst/>
          </a:prstGeom>
          <a:noFill/>
          <a:ln>
            <a:noFill/>
          </a:ln>
        </p:spPr>
      </p:pic>
      <p:pic>
        <p:nvPicPr>
          <p:cNvPr id="255" name="Google Shape;255;p38"/>
          <p:cNvPicPr preferRelativeResize="0"/>
          <p:nvPr/>
        </p:nvPicPr>
        <p:blipFill>
          <a:blip r:embed="rId4">
            <a:alphaModFix/>
          </a:blip>
          <a:stretch>
            <a:fillRect/>
          </a:stretch>
        </p:blipFill>
        <p:spPr>
          <a:xfrm>
            <a:off x="304800" y="1277025"/>
            <a:ext cx="3885369" cy="3866475"/>
          </a:xfrm>
          <a:prstGeom prst="rect">
            <a:avLst/>
          </a:prstGeom>
          <a:noFill/>
          <a:ln>
            <a:noFill/>
          </a:ln>
        </p:spPr>
      </p:pic>
      <p:sp>
        <p:nvSpPr>
          <p:cNvPr id="256" name="Google Shape;256;p38"/>
          <p:cNvSpPr/>
          <p:nvPr/>
        </p:nvSpPr>
        <p:spPr>
          <a:xfrm>
            <a:off x="328450" y="1684225"/>
            <a:ext cx="3861600" cy="1020300"/>
          </a:xfrm>
          <a:prstGeom prst="rect">
            <a:avLst/>
          </a:prstGeom>
          <a:noFill/>
          <a:ln w="9525" cap="flat" cmpd="sng">
            <a:solidFill>
              <a:schemeClr val="accent4"/>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7" name="Google Shape;257;p38"/>
          <p:cNvSpPr/>
          <p:nvPr/>
        </p:nvSpPr>
        <p:spPr>
          <a:xfrm>
            <a:off x="475225" y="3159450"/>
            <a:ext cx="2292300" cy="132000"/>
          </a:xfrm>
          <a:prstGeom prst="rect">
            <a:avLst/>
          </a:prstGeom>
          <a:noFill/>
          <a:ln w="9525" cap="flat" cmpd="sng">
            <a:solidFill>
              <a:schemeClr val="accent4"/>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8" name="Google Shape;258;p38"/>
          <p:cNvSpPr/>
          <p:nvPr/>
        </p:nvSpPr>
        <p:spPr>
          <a:xfrm>
            <a:off x="475225" y="3493550"/>
            <a:ext cx="2292300" cy="132000"/>
          </a:xfrm>
          <a:prstGeom prst="rect">
            <a:avLst/>
          </a:prstGeom>
          <a:noFill/>
          <a:ln w="9525" cap="flat" cmpd="sng">
            <a:solidFill>
              <a:schemeClr val="accent4"/>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9" name="Google Shape;259;p38"/>
          <p:cNvSpPr/>
          <p:nvPr/>
        </p:nvSpPr>
        <p:spPr>
          <a:xfrm>
            <a:off x="4970725" y="3042400"/>
            <a:ext cx="2569800" cy="2045100"/>
          </a:xfrm>
          <a:prstGeom prst="rect">
            <a:avLst/>
          </a:prstGeom>
          <a:noFill/>
          <a:ln w="9525" cap="flat" cmpd="sng">
            <a:solidFill>
              <a:schemeClr val="accent4"/>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Shape 263"/>
        <p:cNvGrpSpPr/>
        <p:nvPr/>
      </p:nvGrpSpPr>
      <p:grpSpPr>
        <a:xfrm>
          <a:off x="0" y="0"/>
          <a:ext cx="0" cy="0"/>
          <a:chOff x="0" y="0"/>
          <a:chExt cx="0" cy="0"/>
        </a:xfrm>
      </p:grpSpPr>
      <p:sp>
        <p:nvSpPr>
          <p:cNvPr id="264" name="Google Shape;264;p39"/>
          <p:cNvSpPr txBox="1">
            <a:spLocks noGrp="1"/>
          </p:cNvSpPr>
          <p:nvPr>
            <p:ph type="title"/>
          </p:nvPr>
        </p:nvSpPr>
        <p:spPr>
          <a:xfrm>
            <a:off x="311725" y="500925"/>
            <a:ext cx="8520600" cy="6237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Case Study: UC Santa Cruz</a:t>
            </a:r>
            <a:endParaRPr>
              <a:latin typeface="Roboto"/>
              <a:ea typeface="Roboto"/>
              <a:cs typeface="Roboto"/>
              <a:sym typeface="Roboto"/>
            </a:endParaRPr>
          </a:p>
        </p:txBody>
      </p:sp>
      <p:pic>
        <p:nvPicPr>
          <p:cNvPr id="265" name="Google Shape;265;p39"/>
          <p:cNvPicPr preferRelativeResize="0"/>
          <p:nvPr/>
        </p:nvPicPr>
        <p:blipFill>
          <a:blip r:embed="rId3">
            <a:alphaModFix/>
          </a:blip>
          <a:stretch>
            <a:fillRect/>
          </a:stretch>
        </p:blipFill>
        <p:spPr>
          <a:xfrm>
            <a:off x="0" y="1277025"/>
            <a:ext cx="6703147" cy="3866475"/>
          </a:xfrm>
          <a:prstGeom prst="rect">
            <a:avLst/>
          </a:prstGeom>
          <a:noFill/>
          <a:ln>
            <a:noFill/>
          </a:ln>
        </p:spPr>
      </p:pic>
      <p:pic>
        <p:nvPicPr>
          <p:cNvPr id="266" name="Google Shape;266;p39"/>
          <p:cNvPicPr preferRelativeResize="0"/>
          <p:nvPr/>
        </p:nvPicPr>
        <p:blipFill rotWithShape="1">
          <a:blip r:embed="rId4">
            <a:alphaModFix/>
          </a:blip>
          <a:srcRect r="31810"/>
          <a:stretch/>
        </p:blipFill>
        <p:spPr>
          <a:xfrm>
            <a:off x="5448300" y="2770325"/>
            <a:ext cx="3695700" cy="2373175"/>
          </a:xfrm>
          <a:prstGeom prst="rect">
            <a:avLst/>
          </a:prstGeom>
          <a:noFill/>
          <a:ln>
            <a:noFill/>
          </a:ln>
        </p:spPr>
      </p:pic>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Shape 270"/>
        <p:cNvGrpSpPr/>
        <p:nvPr/>
      </p:nvGrpSpPr>
      <p:grpSpPr>
        <a:xfrm>
          <a:off x="0" y="0"/>
          <a:ext cx="0" cy="0"/>
          <a:chOff x="0" y="0"/>
          <a:chExt cx="0" cy="0"/>
        </a:xfrm>
      </p:grpSpPr>
      <p:sp>
        <p:nvSpPr>
          <p:cNvPr id="271" name="Google Shape;271;p40"/>
          <p:cNvSpPr txBox="1">
            <a:spLocks noGrp="1"/>
          </p:cNvSpPr>
          <p:nvPr>
            <p:ph type="title"/>
          </p:nvPr>
        </p:nvSpPr>
        <p:spPr>
          <a:xfrm>
            <a:off x="311725" y="500925"/>
            <a:ext cx="8520600" cy="623700"/>
          </a:xfrm>
          <a:prstGeom prst="rect">
            <a:avLst/>
          </a:prstGeom>
        </p:spPr>
        <p:txBody>
          <a:bodyPr spcFirstLastPara="1" wrap="square" lIns="91425" tIns="91425" rIns="91425" bIns="91425" anchor="t" anchorCtr="0">
            <a:normAutofit/>
          </a:bodyPr>
          <a:lstStyle/>
          <a:p>
            <a:pPr marL="0" lvl="0" indent="0" algn="l" rtl="0">
              <a:spcBef>
                <a:spcPts val="0"/>
              </a:spcBef>
              <a:spcAft>
                <a:spcPts val="0"/>
              </a:spcAft>
              <a:buNone/>
            </a:pPr>
            <a:r>
              <a:rPr lang="en">
                <a:latin typeface="Roboto"/>
                <a:ea typeface="Roboto"/>
                <a:cs typeface="Roboto"/>
                <a:sym typeface="Roboto"/>
              </a:rPr>
              <a:t>What’s next for the UC Guidelines</a:t>
            </a:r>
            <a:endParaRPr>
              <a:latin typeface="Roboto"/>
              <a:ea typeface="Roboto"/>
              <a:cs typeface="Roboto"/>
              <a:sym typeface="Roboto"/>
            </a:endParaRPr>
          </a:p>
        </p:txBody>
      </p:sp>
      <p:sp>
        <p:nvSpPr>
          <p:cNvPr id="272" name="Google Shape;272;p40"/>
          <p:cNvSpPr txBox="1"/>
          <p:nvPr/>
        </p:nvSpPr>
        <p:spPr>
          <a:xfrm>
            <a:off x="773700" y="2416050"/>
            <a:ext cx="7596600" cy="1530600"/>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r>
              <a:rPr lang="en" sz="6600">
                <a:solidFill>
                  <a:srgbClr val="000000"/>
                </a:solidFill>
                <a:latin typeface="Roboto"/>
                <a:ea typeface="Roboto"/>
                <a:cs typeface="Roboto"/>
                <a:sym typeface="Roboto"/>
              </a:rPr>
              <a:t>bit.ly/UC-Guidelines</a:t>
            </a:r>
            <a:endParaRPr sz="6600">
              <a:solidFill>
                <a:srgbClr val="000000"/>
              </a:solidFill>
              <a:latin typeface="Roboto"/>
              <a:ea typeface="Roboto"/>
              <a:cs typeface="Roboto"/>
              <a:sym typeface="Roboto"/>
            </a:endParaRPr>
          </a:p>
        </p:txBody>
      </p:sp>
      <p:sp>
        <p:nvSpPr>
          <p:cNvPr id="273" name="Google Shape;273;p40"/>
          <p:cNvSpPr txBox="1"/>
          <p:nvPr/>
        </p:nvSpPr>
        <p:spPr>
          <a:xfrm>
            <a:off x="891450" y="1587725"/>
            <a:ext cx="7361100" cy="8589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2000">
                <a:solidFill>
                  <a:srgbClr val="455A64"/>
                </a:solidFill>
                <a:latin typeface="Roboto"/>
                <a:ea typeface="Roboto"/>
                <a:cs typeface="Roboto"/>
                <a:sym typeface="Roboto"/>
              </a:rPr>
              <a:t>Guidelines for Efficient Archival Processing</a:t>
            </a:r>
            <a:br>
              <a:rPr lang="en" sz="2000">
                <a:solidFill>
                  <a:srgbClr val="455A64"/>
                </a:solidFill>
                <a:latin typeface="Roboto"/>
                <a:ea typeface="Roboto"/>
                <a:cs typeface="Roboto"/>
                <a:sym typeface="Roboto"/>
              </a:rPr>
            </a:br>
            <a:r>
              <a:rPr lang="en" sz="2000">
                <a:solidFill>
                  <a:srgbClr val="455A64"/>
                </a:solidFill>
                <a:latin typeface="Roboto"/>
                <a:ea typeface="Roboto"/>
                <a:cs typeface="Roboto"/>
                <a:sym typeface="Roboto"/>
              </a:rPr>
              <a:t> in the University of California Libraries </a:t>
            </a:r>
            <a:endParaRPr sz="2000">
              <a:solidFill>
                <a:srgbClr val="455A64"/>
              </a:solidFill>
              <a:latin typeface="Roboto"/>
              <a:ea typeface="Roboto"/>
              <a:cs typeface="Roboto"/>
              <a:sym typeface="Roboto"/>
            </a:endParaRPr>
          </a:p>
        </p:txBody>
      </p:sp>
      <p:sp>
        <p:nvSpPr>
          <p:cNvPr id="274" name="Google Shape;274;p40"/>
          <p:cNvSpPr txBox="1"/>
          <p:nvPr/>
        </p:nvSpPr>
        <p:spPr>
          <a:xfrm>
            <a:off x="891450" y="3883900"/>
            <a:ext cx="7361100" cy="858900"/>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2000">
                <a:solidFill>
                  <a:srgbClr val="78909C"/>
                </a:solidFill>
              </a:rPr>
              <a:t>Version 4</a:t>
            </a:r>
            <a:br>
              <a:rPr lang="en" sz="2000">
                <a:solidFill>
                  <a:srgbClr val="78909C"/>
                </a:solidFill>
              </a:rPr>
            </a:br>
            <a:r>
              <a:rPr lang="en" sz="2000">
                <a:solidFill>
                  <a:srgbClr val="78909C"/>
                </a:solidFill>
              </a:rPr>
              <a:t>May 2020</a:t>
            </a:r>
            <a:endParaRPr sz="2000">
              <a:solidFill>
                <a:srgbClr val="78909C"/>
              </a:solidFill>
            </a:endParaRPr>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Shape 278"/>
        <p:cNvGrpSpPr/>
        <p:nvPr/>
      </p:nvGrpSpPr>
      <p:grpSpPr>
        <a:xfrm>
          <a:off x="0" y="0"/>
          <a:ext cx="0" cy="0"/>
          <a:chOff x="0" y="0"/>
          <a:chExt cx="0" cy="0"/>
        </a:xfrm>
      </p:grpSpPr>
      <p:sp>
        <p:nvSpPr>
          <p:cNvPr id="279" name="Google Shape;279;p41"/>
          <p:cNvSpPr txBox="1">
            <a:spLocks noGrp="1"/>
          </p:cNvSpPr>
          <p:nvPr>
            <p:ph type="title"/>
          </p:nvPr>
        </p:nvSpPr>
        <p:spPr>
          <a:xfrm>
            <a:off x="311750" y="831175"/>
            <a:ext cx="5334900" cy="1244700"/>
          </a:xfrm>
          <a:prstGeom prst="rect">
            <a:avLst/>
          </a:prstGeom>
        </p:spPr>
        <p:txBody>
          <a:bodyPr spcFirstLastPara="1" wrap="square" lIns="91425" tIns="91425" rIns="91425" bIns="91425" anchor="b" anchorCtr="0">
            <a:normAutofit fontScale="90000"/>
          </a:bodyPr>
          <a:lstStyle/>
          <a:p>
            <a:pPr marL="0" lvl="0" indent="0" algn="l" rtl="0">
              <a:spcBef>
                <a:spcPts val="0"/>
              </a:spcBef>
              <a:spcAft>
                <a:spcPts val="0"/>
              </a:spcAft>
              <a:buNone/>
            </a:pPr>
            <a:r>
              <a:rPr lang="en">
                <a:latin typeface="Roboto"/>
                <a:ea typeface="Roboto"/>
                <a:cs typeface="Roboto"/>
                <a:sym typeface="Roboto"/>
              </a:rPr>
              <a:t>Thanks!</a:t>
            </a:r>
            <a:endParaRPr>
              <a:latin typeface="Roboto"/>
              <a:ea typeface="Roboto"/>
              <a:cs typeface="Roboto"/>
              <a:sym typeface="Roboto"/>
            </a:endParaRPr>
          </a:p>
        </p:txBody>
      </p:sp>
      <p:sp>
        <p:nvSpPr>
          <p:cNvPr id="280" name="Google Shape;280;p41"/>
          <p:cNvSpPr txBox="1">
            <a:spLocks noGrp="1"/>
          </p:cNvSpPr>
          <p:nvPr>
            <p:ph type="body" idx="1"/>
          </p:nvPr>
        </p:nvSpPr>
        <p:spPr>
          <a:xfrm>
            <a:off x="311700" y="2121425"/>
            <a:ext cx="6283200" cy="1584300"/>
          </a:xfrm>
          <a:prstGeom prst="rect">
            <a:avLst/>
          </a:prstGeom>
        </p:spPr>
        <p:txBody>
          <a:bodyPr spcFirstLastPara="1" wrap="square" lIns="91425" tIns="91425" rIns="91425" bIns="91425" anchor="t" anchorCtr="0">
            <a:normAutofit lnSpcReduction="10000"/>
          </a:bodyPr>
          <a:lstStyle/>
          <a:p>
            <a:pPr marL="0" lvl="0" indent="0" algn="l" rtl="0">
              <a:spcBef>
                <a:spcPts val="0"/>
              </a:spcBef>
              <a:spcAft>
                <a:spcPts val="0"/>
              </a:spcAft>
              <a:buNone/>
            </a:pPr>
            <a:r>
              <a:rPr lang="en" sz="1800"/>
              <a:t>Elvia Arroyo-Ramirez, UC Irvine Library, elvia.ar@uci.edu</a:t>
            </a:r>
            <a:endParaRPr sz="1800"/>
          </a:p>
          <a:p>
            <a:pPr marL="0" lvl="0" indent="0" algn="l" rtl="0">
              <a:spcBef>
                <a:spcPts val="1200"/>
              </a:spcBef>
              <a:spcAft>
                <a:spcPts val="0"/>
              </a:spcAft>
              <a:buNone/>
            </a:pPr>
            <a:r>
              <a:rPr lang="en" sz="1800"/>
              <a:t>Kate Dundon, UC Santa Cruz Library, dundon@ucsc.edu</a:t>
            </a:r>
            <a:endParaRPr sz="1800"/>
          </a:p>
          <a:p>
            <a:pPr marL="0" lvl="0" indent="0" algn="l" rtl="0">
              <a:spcBef>
                <a:spcPts val="1200"/>
              </a:spcBef>
              <a:spcAft>
                <a:spcPts val="1200"/>
              </a:spcAft>
              <a:buNone/>
            </a:pPr>
            <a:r>
              <a:rPr lang="en" sz="1800"/>
              <a:t>Shira Peltzman, UCLA Library, speltzman@library.ucla.edu</a:t>
            </a:r>
            <a:endParaRPr sz="1800"/>
          </a:p>
        </p:txBody>
      </p:sp>
    </p:spTree>
  </p:cSld>
  <p:clrMapOvr>
    <a:masterClrMapping/>
  </p:clrMapOvr>
</p:sld>
</file>

<file path=ppt/theme/theme1.xml><?xml version="1.0" encoding="utf-8"?>
<a:theme xmlns:a="http://schemas.openxmlformats.org/drawingml/2006/main" name="Paradigm">
  <a:themeElements>
    <a:clrScheme name="Paradigm">
      <a:dk1>
        <a:srgbClr val="31394D"/>
      </a:dk1>
      <a:lt1>
        <a:srgbClr val="FFFFFF"/>
      </a:lt1>
      <a:dk2>
        <a:srgbClr val="666666"/>
      </a:dk2>
      <a:lt2>
        <a:srgbClr val="626B73"/>
      </a:lt2>
      <a:accent1>
        <a:srgbClr val="002F4A"/>
      </a:accent1>
      <a:accent2>
        <a:srgbClr val="D9C4B1"/>
      </a:accent2>
      <a:accent3>
        <a:srgbClr val="EDE3DA"/>
      </a:accent3>
      <a:accent4>
        <a:srgbClr val="B85741"/>
      </a:accent4>
      <a:accent5>
        <a:srgbClr val="009384"/>
      </a:accent5>
      <a:accent6>
        <a:srgbClr val="D0F6FF"/>
      </a:accent6>
      <a:hlink>
        <a:srgbClr val="009384"/>
      </a:hlink>
      <a:folHlink>
        <a:srgbClr val="009384"/>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TotalTime>
  <Words>8485</Words>
  <Application>Microsoft Office PowerPoint</Application>
  <PresentationFormat>On-screen Show (16:9)</PresentationFormat>
  <Paragraphs>370</Paragraphs>
  <Slides>29</Slides>
  <Notes>29</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29</vt:i4>
      </vt:variant>
    </vt:vector>
  </HeadingPairs>
  <TitlesOfParts>
    <vt:vector size="33" baseType="lpstr">
      <vt:lpstr>Roboto</vt:lpstr>
      <vt:lpstr>Arial</vt:lpstr>
      <vt:lpstr>Merriweather</vt:lpstr>
      <vt:lpstr>Paradigm</vt:lpstr>
      <vt:lpstr>Holistic Approaches to Born-Digital Appraisal and Accessioning</vt:lpstr>
      <vt:lpstr>Who We Are</vt:lpstr>
      <vt:lpstr>What we will discuss today</vt:lpstr>
      <vt:lpstr>Introduction &amp; background</vt:lpstr>
      <vt:lpstr>Resources concerning emerging best practices for born-digital description, access, and processing published since 2012</vt:lpstr>
      <vt:lpstr>2020 UC Guidelines revisions project team members</vt:lpstr>
      <vt:lpstr>Workplan, revised</vt:lpstr>
      <vt:lpstr>Recommended policies</vt:lpstr>
      <vt:lpstr>Recommended policies</vt:lpstr>
      <vt:lpstr>Recommended policies</vt:lpstr>
      <vt:lpstr>Appraisal: recommendations for selectors</vt:lpstr>
      <vt:lpstr>Appraisal: recommendations for born-digital</vt:lpstr>
      <vt:lpstr>Accessioning</vt:lpstr>
      <vt:lpstr>Accessioning: baseline steps for born-digital</vt:lpstr>
      <vt:lpstr>Processing</vt:lpstr>
      <vt:lpstr>Processing</vt:lpstr>
      <vt:lpstr>Processing</vt:lpstr>
      <vt:lpstr>Description</vt:lpstr>
      <vt:lpstr>Context</vt:lpstr>
      <vt:lpstr>Context</vt:lpstr>
      <vt:lpstr>Context</vt:lpstr>
      <vt:lpstr>Impact on UC</vt:lpstr>
      <vt:lpstr>Case Study: UC Irvine</vt:lpstr>
      <vt:lpstr>Case Study: UCLA</vt:lpstr>
      <vt:lpstr>Case Study: UCLA</vt:lpstr>
      <vt:lpstr>Case Study: UC Santa Cruz</vt:lpstr>
      <vt:lpstr>Case Study: UC Santa Cruz</vt:lpstr>
      <vt:lpstr>What’s next for the UC Guidelines</vt:lpstr>
      <vt:lpstr>Thanks!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Holistic Approaches to Born-Digital Appraisal and Accessioning</dc:title>
  <dc:creator>Proffitt,Merrilee</dc:creator>
  <cp:lastModifiedBy>Proffitt,Merrilee</cp:lastModifiedBy>
  <cp:revision>1</cp:revision>
  <dcterms:modified xsi:type="dcterms:W3CDTF">2021-03-15T22:59:42Z</dcterms:modified>
</cp:coreProperties>
</file>