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4.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5" r:id="rId6"/>
  </p:sldMasterIdLst>
  <p:notesMasterIdLst>
    <p:notesMasterId r:id="rId50"/>
  </p:notesMasterIdLst>
  <p:sldIdLst>
    <p:sldId id="2023" r:id="rId7"/>
    <p:sldId id="2024" r:id="rId8"/>
    <p:sldId id="2025" r:id="rId9"/>
    <p:sldId id="2026" r:id="rId10"/>
    <p:sldId id="2027" r:id="rId11"/>
    <p:sldId id="2028" r:id="rId12"/>
    <p:sldId id="2029" r:id="rId13"/>
    <p:sldId id="2030" r:id="rId14"/>
    <p:sldId id="2031" r:id="rId15"/>
    <p:sldId id="2032" r:id="rId16"/>
    <p:sldId id="1998" r:id="rId17"/>
    <p:sldId id="1989" r:id="rId18"/>
    <p:sldId id="1979" r:id="rId19"/>
    <p:sldId id="621" r:id="rId20"/>
    <p:sldId id="1981" r:id="rId21"/>
    <p:sldId id="617" r:id="rId22"/>
    <p:sldId id="623" r:id="rId23"/>
    <p:sldId id="1984" r:id="rId24"/>
    <p:sldId id="2000" r:id="rId25"/>
    <p:sldId id="616" r:id="rId26"/>
    <p:sldId id="285" r:id="rId27"/>
    <p:sldId id="2002" r:id="rId28"/>
    <p:sldId id="2003" r:id="rId29"/>
    <p:sldId id="2004" r:id="rId30"/>
    <p:sldId id="2005" r:id="rId31"/>
    <p:sldId id="1986" r:id="rId32"/>
    <p:sldId id="2006" r:id="rId33"/>
    <p:sldId id="1980" r:id="rId34"/>
    <p:sldId id="2001" r:id="rId35"/>
    <p:sldId id="1999" r:id="rId36"/>
    <p:sldId id="618" r:id="rId37"/>
    <p:sldId id="2009" r:id="rId38"/>
    <p:sldId id="2010" r:id="rId39"/>
    <p:sldId id="2011" r:id="rId40"/>
    <p:sldId id="2014" r:id="rId41"/>
    <p:sldId id="2022" r:id="rId42"/>
    <p:sldId id="2016" r:id="rId43"/>
    <p:sldId id="2018" r:id="rId44"/>
    <p:sldId id="2019" r:id="rId45"/>
    <p:sldId id="2020" r:id="rId46"/>
    <p:sldId id="2021" r:id="rId47"/>
    <p:sldId id="2015" r:id="rId48"/>
    <p:sldId id="199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yle,Brooke" initials="D" lastIdx="8" clrIdx="0">
    <p:extLst>
      <p:ext uri="{19B8F6BF-5375-455C-9EA6-DF929625EA0E}">
        <p15:presenceInfo xmlns:p15="http://schemas.microsoft.com/office/powerpoint/2012/main" userId="S::doyleb@oclc.org::49dc6a4f-fd7c-4d98-ab44-1d56b6669a67" providerId="AD"/>
      </p:ext>
    </p:extLst>
  </p:cmAuthor>
  <p:cmAuthor id="2" name="Weber,Chela" initials="We" lastIdx="5" clrIdx="1">
    <p:extLst>
      <p:ext uri="{19B8F6BF-5375-455C-9EA6-DF929625EA0E}">
        <p15:presenceInfo xmlns:p15="http://schemas.microsoft.com/office/powerpoint/2012/main" userId="S::weberc@oclc.org::1796caba-cad1-401f-b5a3-903562038315" providerId="AD"/>
      </p:ext>
    </p:extLst>
  </p:cmAuthor>
  <p:cmAuthor id="3" name="Langa,Lesley" initials="La" lastIdx="3" clrIdx="2">
    <p:extLst>
      <p:ext uri="{19B8F6BF-5375-455C-9EA6-DF929625EA0E}">
        <p15:presenceInfo xmlns:p15="http://schemas.microsoft.com/office/powerpoint/2012/main" userId="S::langal@oclc.org::1c24ca17-9814-440f-824b-8109a215ba85" providerId="AD"/>
      </p:ext>
    </p:extLst>
  </p:cmAuthor>
  <p:cmAuthor id="4" name="Connaway,Lynn" initials="Co" lastIdx="5" clrIdx="3">
    <p:extLst>
      <p:ext uri="{19B8F6BF-5375-455C-9EA6-DF929625EA0E}">
        <p15:presenceInfo xmlns:p15="http://schemas.microsoft.com/office/powerpoint/2012/main" userId="S::connawal@oclc.org::ad404386-59a2-4484-b61f-878bf79a7091" providerId="AD"/>
      </p:ext>
    </p:extLst>
  </p:cmAuthor>
  <p:cmAuthor id="5" name="Washburn,Bruce" initials="Wa" lastIdx="1" clrIdx="4">
    <p:extLst>
      <p:ext uri="{19B8F6BF-5375-455C-9EA6-DF929625EA0E}">
        <p15:presenceInfo xmlns:p15="http://schemas.microsoft.com/office/powerpoint/2012/main" userId="S::washburb@oclc.org::539ddd92-dfa3-4cff-8364-8ef8e11e94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CB8"/>
    <a:srgbClr val="E8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ADF07-CD29-5199-4A2F-43C91C084D24}" v="12" dt="2021-10-08T14:34:09.533"/>
    <p1510:client id="{28F11082-08BE-4902-A813-5AB5EDE91397}" vWet="2" dt="2021-10-07T21:06:01.854"/>
    <p1510:client id="{324EDD78-6F0A-3F37-CB7B-214A56E95E2A}" v="44" dt="2021-10-07T21:13:41.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41" y="8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9-24T10:50:12.497" idx="5">
    <p:pos x="10" y="10"/>
    <p:text>All old decks from presentations to the Research Advisory Group are in dropbox here https://www.dropbox.com/sh/divoyciak1whots/AACY44HTQKDvy4V610sAUeRUa?dl=0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9-26T12:59:14.132" idx="1">
    <p:pos x="7371" y="861"/>
    <p:text>[@Connaway,Lynn] [@Weber,Chela] I"d like to take this content out bc I include it later on the slide about Researchers: Personas
</p:text>
    <p:extLst>
      <p:ext uri="{C676402C-5697-4E1C-873F-D02D1690AC5C}">
        <p15:threadingInfo xmlns:p15="http://schemas.microsoft.com/office/powerpoint/2012/main" timeZoneBias="420"/>
      </p:ext>
    </p:extLst>
  </p:cm>
  <p:cm authorId="4" dt="2021-09-26T20:21:49.782" idx="1">
    <p:pos x="7371" y="957"/>
    <p:text>[@Langa,Lesley] That is fine with me. I hid the slide.
</p:text>
    <p:extLst>
      <p:ext uri="{C676402C-5697-4E1C-873F-D02D1690AC5C}">
        <p15:threadingInfo xmlns:p15="http://schemas.microsoft.com/office/powerpoint/2012/main" timeZoneBias="420">
          <p15:parentCm authorId="3"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9-23T17:20:53.150" idx="3">
    <p:pos x="10" y="10"/>
    <p:text>[@Connaway,Lynn] I'd like us to mention the advisory group at some point, if you would rather include them in your section, let me know and we can move this slide.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1-10-04T14:23:06.973" idx="3">
    <p:pos x="7124" y="697"/>
    <p:text>[@Washburn,Bruce] Do you have a better title for this?
</p:text>
    <p:extLst>
      <p:ext uri="{C676402C-5697-4E1C-873F-D02D1690AC5C}">
        <p15:threadingInfo xmlns:p15="http://schemas.microsoft.com/office/powerpoint/2012/main" timeZoneBias="420"/>
      </p:ext>
    </p:extLst>
  </p:cm>
  <p:cm authorId="5" dt="2021-10-04T14:27:17.788" idx="1">
    <p:pos x="7124" y="793"/>
    <p:text>I thought that was just a placeholder for us co-editors to find our places.  I renamed it, now that I see the others have been kept and renamed.
</p:text>
    <p:extLst>
      <p:ext uri="{C676402C-5697-4E1C-873F-D02D1690AC5C}">
        <p15:threadingInfo xmlns:p15="http://schemas.microsoft.com/office/powerpoint/2012/main" timeZoneBias="420">
          <p15:parentCm authorId="3" idx="3"/>
        </p15:threadingInfo>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5107A-BBD5-42F7-AC18-F1DC229C06B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06758D1-BA36-4016-A245-1BA68E09CC12}">
      <dgm:prSet/>
      <dgm:spPr/>
      <dgm:t>
        <a:bodyPr/>
        <a:lstStyle/>
        <a:p>
          <a:pPr>
            <a:lnSpc>
              <a:spcPct val="100000"/>
            </a:lnSpc>
          </a:pPr>
          <a:r>
            <a:rPr lang="en-US"/>
            <a:t>Researchers</a:t>
          </a:r>
        </a:p>
      </dgm:t>
    </dgm:pt>
    <dgm:pt modelId="{C759A206-8404-4EE6-A623-DF40E7413369}" type="parTrans" cxnId="{11CB6E86-E86E-4FD8-9DEC-D47C29B03D30}">
      <dgm:prSet/>
      <dgm:spPr/>
      <dgm:t>
        <a:bodyPr/>
        <a:lstStyle/>
        <a:p>
          <a:endParaRPr lang="en-US"/>
        </a:p>
      </dgm:t>
    </dgm:pt>
    <dgm:pt modelId="{2C999DA9-D8EC-48D1-8FC4-D727DDDD8816}" type="sibTrans" cxnId="{11CB6E86-E86E-4FD8-9DEC-D47C29B03D30}">
      <dgm:prSet/>
      <dgm:spPr/>
      <dgm:t>
        <a:bodyPr/>
        <a:lstStyle/>
        <a:p>
          <a:endParaRPr lang="en-US"/>
        </a:p>
      </dgm:t>
    </dgm:pt>
    <dgm:pt modelId="{9CA9CDDE-6615-40FB-BBFF-44CF4AEDDF8A}">
      <dgm:prSet/>
      <dgm:spPr/>
      <dgm:t>
        <a:bodyPr/>
        <a:lstStyle/>
        <a:p>
          <a:pPr>
            <a:lnSpc>
              <a:spcPct val="100000"/>
            </a:lnSpc>
          </a:pPr>
          <a:r>
            <a:rPr lang="en-US"/>
            <a:t>Cultural Heritage Institutions</a:t>
          </a:r>
        </a:p>
      </dgm:t>
    </dgm:pt>
    <dgm:pt modelId="{B21ED93C-7D96-4860-8A0C-9A79D0F05405}" type="parTrans" cxnId="{BC23D4E3-CC06-415F-903E-F213D907F64C}">
      <dgm:prSet/>
      <dgm:spPr/>
      <dgm:t>
        <a:bodyPr/>
        <a:lstStyle/>
        <a:p>
          <a:endParaRPr lang="en-US"/>
        </a:p>
      </dgm:t>
    </dgm:pt>
    <dgm:pt modelId="{1BBD50B6-E845-4637-BB82-45A473C85DB9}" type="sibTrans" cxnId="{BC23D4E3-CC06-415F-903E-F213D907F64C}">
      <dgm:prSet/>
      <dgm:spPr/>
      <dgm:t>
        <a:bodyPr/>
        <a:lstStyle/>
        <a:p>
          <a:endParaRPr lang="en-US"/>
        </a:p>
      </dgm:t>
    </dgm:pt>
    <dgm:pt modelId="{BFEB5626-CB79-474A-872E-58EB0B5F62AE}">
      <dgm:prSet/>
      <dgm:spPr/>
      <dgm:t>
        <a:bodyPr/>
        <a:lstStyle/>
        <a:p>
          <a:pPr rtl="0">
            <a:lnSpc>
              <a:spcPct val="100000"/>
            </a:lnSpc>
          </a:pPr>
          <a:r>
            <a:rPr lang="en-US">
              <a:latin typeface="Arial"/>
            </a:rPr>
            <a:t>Aggregated Finding</a:t>
          </a:r>
          <a:r>
            <a:rPr lang="en-US"/>
            <a:t> Aid Data</a:t>
          </a:r>
        </a:p>
      </dgm:t>
    </dgm:pt>
    <dgm:pt modelId="{27BD3ED5-4644-446D-9195-8295A452A393}" type="parTrans" cxnId="{DAB79FDC-5B5B-4647-9247-BB0E8EA877BA}">
      <dgm:prSet/>
      <dgm:spPr/>
      <dgm:t>
        <a:bodyPr/>
        <a:lstStyle/>
        <a:p>
          <a:endParaRPr lang="en-US"/>
        </a:p>
      </dgm:t>
    </dgm:pt>
    <dgm:pt modelId="{6AE23C3D-9A9D-4FF9-880A-DD121C0EAAA0}" type="sibTrans" cxnId="{DAB79FDC-5B5B-4647-9247-BB0E8EA877BA}">
      <dgm:prSet/>
      <dgm:spPr/>
      <dgm:t>
        <a:bodyPr/>
        <a:lstStyle/>
        <a:p>
          <a:endParaRPr lang="en-US"/>
        </a:p>
      </dgm:t>
    </dgm:pt>
    <dgm:pt modelId="{DA5C3CEB-B109-4B0F-AFFA-4A1E9D35CB4D}" type="pres">
      <dgm:prSet presAssocID="{6155107A-BBD5-42F7-AC18-F1DC229C06B0}" presName="root" presStyleCnt="0">
        <dgm:presLayoutVars>
          <dgm:dir/>
          <dgm:resizeHandles val="exact"/>
        </dgm:presLayoutVars>
      </dgm:prSet>
      <dgm:spPr/>
    </dgm:pt>
    <dgm:pt modelId="{7352CE7C-0F00-4FE3-AE3A-65362F0CA5D5}" type="pres">
      <dgm:prSet presAssocID="{A06758D1-BA36-4016-A245-1BA68E09CC12}" presName="compNode" presStyleCnt="0"/>
      <dgm:spPr/>
    </dgm:pt>
    <dgm:pt modelId="{827EED26-9350-45FD-B451-A35B37C07BA7}" type="pres">
      <dgm:prSet presAssocID="{A06758D1-BA36-4016-A245-1BA68E09CC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A4ACF82E-2F48-4C75-8898-A1838F8B0416}" type="pres">
      <dgm:prSet presAssocID="{A06758D1-BA36-4016-A245-1BA68E09CC12}" presName="spaceRect" presStyleCnt="0"/>
      <dgm:spPr/>
    </dgm:pt>
    <dgm:pt modelId="{EB9FDB48-96D2-4E87-8E9A-F2D3EE75E7AA}" type="pres">
      <dgm:prSet presAssocID="{A06758D1-BA36-4016-A245-1BA68E09CC12}" presName="textRect" presStyleLbl="revTx" presStyleIdx="0" presStyleCnt="3">
        <dgm:presLayoutVars>
          <dgm:chMax val="1"/>
          <dgm:chPref val="1"/>
        </dgm:presLayoutVars>
      </dgm:prSet>
      <dgm:spPr/>
    </dgm:pt>
    <dgm:pt modelId="{76516B32-F9F9-42AF-8E3C-3F97A0B355D0}" type="pres">
      <dgm:prSet presAssocID="{2C999DA9-D8EC-48D1-8FC4-D727DDDD8816}" presName="sibTrans" presStyleCnt="0"/>
      <dgm:spPr/>
    </dgm:pt>
    <dgm:pt modelId="{7C611D6D-83B4-49FB-AC61-EAD6EA969C5A}" type="pres">
      <dgm:prSet presAssocID="{9CA9CDDE-6615-40FB-BBFF-44CF4AEDDF8A}" presName="compNode" presStyleCnt="0"/>
      <dgm:spPr/>
    </dgm:pt>
    <dgm:pt modelId="{47D1FE48-9E07-4D3A-A7C0-D028EE63DD2F}" type="pres">
      <dgm:prSet presAssocID="{9CA9CDDE-6615-40FB-BBFF-44CF4AEDDF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1E5D5E09-A9EC-4144-BF4A-DDB2B7F93C9A}" type="pres">
      <dgm:prSet presAssocID="{9CA9CDDE-6615-40FB-BBFF-44CF4AEDDF8A}" presName="spaceRect" presStyleCnt="0"/>
      <dgm:spPr/>
    </dgm:pt>
    <dgm:pt modelId="{B231E996-B686-434B-BAFE-3971E7383F4D}" type="pres">
      <dgm:prSet presAssocID="{9CA9CDDE-6615-40FB-BBFF-44CF4AEDDF8A}" presName="textRect" presStyleLbl="revTx" presStyleIdx="1" presStyleCnt="3">
        <dgm:presLayoutVars>
          <dgm:chMax val="1"/>
          <dgm:chPref val="1"/>
        </dgm:presLayoutVars>
      </dgm:prSet>
      <dgm:spPr/>
    </dgm:pt>
    <dgm:pt modelId="{46B4F16B-4105-4F3D-8AA3-4B71A1D87FA5}" type="pres">
      <dgm:prSet presAssocID="{1BBD50B6-E845-4637-BB82-45A473C85DB9}" presName="sibTrans" presStyleCnt="0"/>
      <dgm:spPr/>
    </dgm:pt>
    <dgm:pt modelId="{A746DC77-2695-43BA-AE45-1C59D7158F16}" type="pres">
      <dgm:prSet presAssocID="{BFEB5626-CB79-474A-872E-58EB0B5F62AE}" presName="compNode" presStyleCnt="0"/>
      <dgm:spPr/>
    </dgm:pt>
    <dgm:pt modelId="{E4F5FC50-ECF2-4A52-A279-AC888690B328}" type="pres">
      <dgm:prSet presAssocID="{BFEB5626-CB79-474A-872E-58EB0B5F62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5B884618-DD56-45A2-90DC-E6880B9C7401}" type="pres">
      <dgm:prSet presAssocID="{BFEB5626-CB79-474A-872E-58EB0B5F62AE}" presName="spaceRect" presStyleCnt="0"/>
      <dgm:spPr/>
    </dgm:pt>
    <dgm:pt modelId="{CB94AB9A-579A-4FFD-8E08-E3A44111EB05}" type="pres">
      <dgm:prSet presAssocID="{BFEB5626-CB79-474A-872E-58EB0B5F62AE}" presName="textRect" presStyleLbl="revTx" presStyleIdx="2" presStyleCnt="3">
        <dgm:presLayoutVars>
          <dgm:chMax val="1"/>
          <dgm:chPref val="1"/>
        </dgm:presLayoutVars>
      </dgm:prSet>
      <dgm:spPr/>
    </dgm:pt>
  </dgm:ptLst>
  <dgm:cxnLst>
    <dgm:cxn modelId="{E199F815-0B25-47F9-BF73-8E1B9B98A359}" type="presOf" srcId="{BFEB5626-CB79-474A-872E-58EB0B5F62AE}" destId="{CB94AB9A-579A-4FFD-8E08-E3A44111EB05}" srcOrd="0" destOrd="0" presId="urn:microsoft.com/office/officeart/2018/2/layout/IconLabelList"/>
    <dgm:cxn modelId="{B255332B-208A-4947-9533-D289DDE7F7FA}" type="presOf" srcId="{9CA9CDDE-6615-40FB-BBFF-44CF4AEDDF8A}" destId="{B231E996-B686-434B-BAFE-3971E7383F4D}" srcOrd="0" destOrd="0" presId="urn:microsoft.com/office/officeart/2018/2/layout/IconLabelList"/>
    <dgm:cxn modelId="{E33DAF64-34DE-41BA-8D96-50D793F699D9}" type="presOf" srcId="{A06758D1-BA36-4016-A245-1BA68E09CC12}" destId="{EB9FDB48-96D2-4E87-8E9A-F2D3EE75E7AA}" srcOrd="0" destOrd="0" presId="urn:microsoft.com/office/officeart/2018/2/layout/IconLabelList"/>
    <dgm:cxn modelId="{11CB6E86-E86E-4FD8-9DEC-D47C29B03D30}" srcId="{6155107A-BBD5-42F7-AC18-F1DC229C06B0}" destId="{A06758D1-BA36-4016-A245-1BA68E09CC12}" srcOrd="0" destOrd="0" parTransId="{C759A206-8404-4EE6-A623-DF40E7413369}" sibTransId="{2C999DA9-D8EC-48D1-8FC4-D727DDDD8816}"/>
    <dgm:cxn modelId="{DAB79FDC-5B5B-4647-9247-BB0E8EA877BA}" srcId="{6155107A-BBD5-42F7-AC18-F1DC229C06B0}" destId="{BFEB5626-CB79-474A-872E-58EB0B5F62AE}" srcOrd="2" destOrd="0" parTransId="{27BD3ED5-4644-446D-9195-8295A452A393}" sibTransId="{6AE23C3D-9A9D-4FF9-880A-DD121C0EAAA0}"/>
    <dgm:cxn modelId="{BC23D4E3-CC06-415F-903E-F213D907F64C}" srcId="{6155107A-BBD5-42F7-AC18-F1DC229C06B0}" destId="{9CA9CDDE-6615-40FB-BBFF-44CF4AEDDF8A}" srcOrd="1" destOrd="0" parTransId="{B21ED93C-7D96-4860-8A0C-9A79D0F05405}" sibTransId="{1BBD50B6-E845-4637-BB82-45A473C85DB9}"/>
    <dgm:cxn modelId="{38865FF3-2A6A-44FD-A8C1-2F864FDC70D8}" type="presOf" srcId="{6155107A-BBD5-42F7-AC18-F1DC229C06B0}" destId="{DA5C3CEB-B109-4B0F-AFFA-4A1E9D35CB4D}" srcOrd="0" destOrd="0" presId="urn:microsoft.com/office/officeart/2018/2/layout/IconLabelList"/>
    <dgm:cxn modelId="{68335B96-B5D0-48FF-9A16-2A9D82B02DFD}" type="presParOf" srcId="{DA5C3CEB-B109-4B0F-AFFA-4A1E9D35CB4D}" destId="{7352CE7C-0F00-4FE3-AE3A-65362F0CA5D5}" srcOrd="0" destOrd="0" presId="urn:microsoft.com/office/officeart/2018/2/layout/IconLabelList"/>
    <dgm:cxn modelId="{1C4B9DF3-0F64-4BEF-8C61-0B3B3E752B88}" type="presParOf" srcId="{7352CE7C-0F00-4FE3-AE3A-65362F0CA5D5}" destId="{827EED26-9350-45FD-B451-A35B37C07BA7}" srcOrd="0" destOrd="0" presId="urn:microsoft.com/office/officeart/2018/2/layout/IconLabelList"/>
    <dgm:cxn modelId="{A3B774E4-A1CE-4EB8-AA60-45FCEC510CF0}" type="presParOf" srcId="{7352CE7C-0F00-4FE3-AE3A-65362F0CA5D5}" destId="{A4ACF82E-2F48-4C75-8898-A1838F8B0416}" srcOrd="1" destOrd="0" presId="urn:microsoft.com/office/officeart/2018/2/layout/IconLabelList"/>
    <dgm:cxn modelId="{9B9B280B-83CD-4E67-907C-EF70F12D1C85}" type="presParOf" srcId="{7352CE7C-0F00-4FE3-AE3A-65362F0CA5D5}" destId="{EB9FDB48-96D2-4E87-8E9A-F2D3EE75E7AA}" srcOrd="2" destOrd="0" presId="urn:microsoft.com/office/officeart/2018/2/layout/IconLabelList"/>
    <dgm:cxn modelId="{96D4FADC-25F1-43E1-96FE-032C199C0B6B}" type="presParOf" srcId="{DA5C3CEB-B109-4B0F-AFFA-4A1E9D35CB4D}" destId="{76516B32-F9F9-42AF-8E3C-3F97A0B355D0}" srcOrd="1" destOrd="0" presId="urn:microsoft.com/office/officeart/2018/2/layout/IconLabelList"/>
    <dgm:cxn modelId="{E8361796-8C47-4FFB-8706-021D1A6400C2}" type="presParOf" srcId="{DA5C3CEB-B109-4B0F-AFFA-4A1E9D35CB4D}" destId="{7C611D6D-83B4-49FB-AC61-EAD6EA969C5A}" srcOrd="2" destOrd="0" presId="urn:microsoft.com/office/officeart/2018/2/layout/IconLabelList"/>
    <dgm:cxn modelId="{BA646AC8-AFC3-49E4-8D52-811E748EC365}" type="presParOf" srcId="{7C611D6D-83B4-49FB-AC61-EAD6EA969C5A}" destId="{47D1FE48-9E07-4D3A-A7C0-D028EE63DD2F}" srcOrd="0" destOrd="0" presId="urn:microsoft.com/office/officeart/2018/2/layout/IconLabelList"/>
    <dgm:cxn modelId="{F14ADFAF-329D-4419-B6B2-B0C6EBFFB158}" type="presParOf" srcId="{7C611D6D-83B4-49FB-AC61-EAD6EA969C5A}" destId="{1E5D5E09-A9EC-4144-BF4A-DDB2B7F93C9A}" srcOrd="1" destOrd="0" presId="urn:microsoft.com/office/officeart/2018/2/layout/IconLabelList"/>
    <dgm:cxn modelId="{2C5A122D-B588-475C-BD36-D7417F8D9226}" type="presParOf" srcId="{7C611D6D-83B4-49FB-AC61-EAD6EA969C5A}" destId="{B231E996-B686-434B-BAFE-3971E7383F4D}" srcOrd="2" destOrd="0" presId="urn:microsoft.com/office/officeart/2018/2/layout/IconLabelList"/>
    <dgm:cxn modelId="{FAC64660-854C-4930-BD93-37C944E95E76}" type="presParOf" srcId="{DA5C3CEB-B109-4B0F-AFFA-4A1E9D35CB4D}" destId="{46B4F16B-4105-4F3D-8AA3-4B71A1D87FA5}" srcOrd="3" destOrd="0" presId="urn:microsoft.com/office/officeart/2018/2/layout/IconLabelList"/>
    <dgm:cxn modelId="{445DE938-C88B-4261-9754-0D9A4146F62A}" type="presParOf" srcId="{DA5C3CEB-B109-4B0F-AFFA-4A1E9D35CB4D}" destId="{A746DC77-2695-43BA-AE45-1C59D7158F16}" srcOrd="4" destOrd="0" presId="urn:microsoft.com/office/officeart/2018/2/layout/IconLabelList"/>
    <dgm:cxn modelId="{D45CD98C-1546-4A7A-94D9-2CBA1A529160}" type="presParOf" srcId="{A746DC77-2695-43BA-AE45-1C59D7158F16}" destId="{E4F5FC50-ECF2-4A52-A279-AC888690B328}" srcOrd="0" destOrd="0" presId="urn:microsoft.com/office/officeart/2018/2/layout/IconLabelList"/>
    <dgm:cxn modelId="{D0A8940E-E40E-4220-8AA5-C24119AB8307}" type="presParOf" srcId="{A746DC77-2695-43BA-AE45-1C59D7158F16}" destId="{5B884618-DD56-45A2-90DC-E6880B9C7401}" srcOrd="1" destOrd="0" presId="urn:microsoft.com/office/officeart/2018/2/layout/IconLabelList"/>
    <dgm:cxn modelId="{0F5F0774-705F-499A-8B36-599C84F48C87}" type="presParOf" srcId="{A746DC77-2695-43BA-AE45-1C59D7158F16}" destId="{CB94AB9A-579A-4FFD-8E08-E3A44111EB0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EED26-9350-45FD-B451-A35B37C07BA7}">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FDB48-96D2-4E87-8E9A-F2D3EE75E7AA}">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Researchers</a:t>
          </a:r>
        </a:p>
      </dsp:txBody>
      <dsp:txXfrm>
        <a:off x="417971" y="2644140"/>
        <a:ext cx="2889450" cy="720000"/>
      </dsp:txXfrm>
    </dsp:sp>
    <dsp:sp modelId="{47D1FE48-9E07-4D3A-A7C0-D028EE63DD2F}">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1E996-B686-434B-BAFE-3971E7383F4D}">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Cultural Heritage Institutions</a:t>
          </a:r>
        </a:p>
      </dsp:txBody>
      <dsp:txXfrm>
        <a:off x="3813075" y="2644140"/>
        <a:ext cx="2889450" cy="720000"/>
      </dsp:txXfrm>
    </dsp:sp>
    <dsp:sp modelId="{E4F5FC50-ECF2-4A52-A279-AC888690B328}">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4AB9A-579A-4FFD-8E08-E3A44111EB05}">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kern="1200">
              <a:latin typeface="Arial"/>
            </a:rPr>
            <a:t>Aggregated Finding</a:t>
          </a:r>
          <a:r>
            <a:rPr lang="en-US" sz="2400" kern="1200"/>
            <a:t> Aid Data</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36545-C747-7F45-BD3C-2E560A63ECAC}"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E8577-06AA-9B40-8B76-E3410D6B9AA8}" type="slidenum">
              <a:rPr lang="en-US" smtClean="0"/>
              <a:t>‹#›</a:t>
            </a:fld>
            <a:endParaRPr lang="en-US"/>
          </a:p>
        </p:txBody>
      </p:sp>
    </p:spTree>
    <p:extLst>
      <p:ext uri="{BB962C8B-B14F-4D97-AF65-F5344CB8AC3E}">
        <p14:creationId xmlns:p14="http://schemas.microsoft.com/office/powerpoint/2010/main" val="174468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url.stanford.edu/hk349dn175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The_New_York_Tim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342323-5C0F-6149-881E-3E671F009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0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9814f50_0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d439814f50_0_4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t>We are presenting to you today, but we are representing the work of this full team of OCLC colleagues listed here. And it really is a very fun and collaborative team effort, with each person bringing unique expertise to the project. So with that, I'll turn it over to Lynn, to talk about our big picture approach to this research, and some background on our goals and methodologies.</a:t>
            </a:r>
          </a:p>
        </p:txBody>
      </p:sp>
      <p:sp>
        <p:nvSpPr>
          <p:cNvPr id="488" name="Google Shape;488;gd439814f50_0_4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400" kern="1200">
                <a:solidFill>
                  <a:schemeClr val="tx1"/>
                </a:solidFill>
                <a:effectLst/>
                <a:latin typeface="Arial" panose="020B0604020202020204" pitchFamily="34" charset="0"/>
                <a:ea typeface="+mn-ea"/>
                <a:cs typeface="Arial" panose="020B0604020202020204" pitchFamily="34" charset="0"/>
              </a:rPr>
              <a:t>Qualitative research to understand of the needs of researchers and cultural heritage institutions related to archival aggregations</a:t>
            </a:r>
          </a:p>
          <a:p>
            <a:pPr lvl="0" fontAlgn="base"/>
            <a:r>
              <a:rPr lang="en-US" sz="1400" kern="1200">
                <a:solidFill>
                  <a:schemeClr val="tx1"/>
                </a:solidFill>
                <a:effectLst/>
                <a:latin typeface="Arial" panose="020B0604020202020204" pitchFamily="34" charset="0"/>
                <a:ea typeface="+mn-ea"/>
                <a:cs typeface="Arial" panose="020B0604020202020204" pitchFamily="34" charset="0"/>
              </a:rPr>
              <a:t>Quantitative research to evaluate the quality of existing finding aid data at scale</a:t>
            </a:r>
          </a:p>
          <a:p>
            <a:endParaRPr lang="en-US"/>
          </a:p>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12</a:t>
            </a:fld>
            <a:endParaRPr lang="en-US"/>
          </a:p>
        </p:txBody>
      </p:sp>
    </p:spTree>
    <p:extLst>
      <p:ext uri="{BB962C8B-B14F-4D97-AF65-F5344CB8AC3E}">
        <p14:creationId xmlns:p14="http://schemas.microsoft.com/office/powerpoint/2010/main" val="98465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kern="1200">
                <a:solidFill>
                  <a:schemeClr val="tx1"/>
                </a:solidFill>
                <a:effectLst/>
                <a:latin typeface="Arial" panose="020B0604020202020204" pitchFamily="34" charset="0"/>
                <a:ea typeface="+mn-ea"/>
                <a:cs typeface="Arial" panose="020B0604020202020204" pitchFamily="34" charset="0"/>
              </a:rPr>
              <a:t>Based on the literature and persona work, we determined three main avenues of explorations or sources of data we wanted to examine:  End users, cultural heritage institutions and the professionals who work there, and the extant finding aid data available to us through current aggregations. </a:t>
            </a:r>
          </a:p>
          <a:p>
            <a:pPr fontAlgn="base"/>
            <a:r>
              <a:rPr lang="en-US" sz="1400" kern="1200">
                <a:solidFill>
                  <a:schemeClr val="tx1"/>
                </a:solidFill>
                <a:effectLst/>
                <a:latin typeface="Arial" panose="020B0604020202020204" pitchFamily="34" charset="0"/>
                <a:ea typeface="+mn-ea"/>
                <a:cs typeface="Arial" panose="020B0604020202020204" pitchFamily="34" charset="0"/>
              </a:rPr>
              <a:t> </a:t>
            </a:r>
          </a:p>
          <a:p>
            <a:pPr fontAlgn="base"/>
            <a:r>
              <a:rPr lang="en-US" sz="1400" kern="1200">
                <a:solidFill>
                  <a:schemeClr val="tx1"/>
                </a:solidFill>
                <a:effectLst/>
                <a:latin typeface="Arial" panose="020B0604020202020204" pitchFamily="34" charset="0"/>
                <a:ea typeface="+mn-ea"/>
                <a:cs typeface="Arial" panose="020B0604020202020204" pitchFamily="34" charset="0"/>
              </a:rPr>
              <a:t>We’ll walk you through each of these, the research questions they address, and how we will be collecting and analyzing the data.</a:t>
            </a:r>
          </a:p>
        </p:txBody>
      </p:sp>
      <p:sp>
        <p:nvSpPr>
          <p:cNvPr id="4" name="Slide Number Placeholder 3"/>
          <p:cNvSpPr>
            <a:spLocks noGrp="1"/>
          </p:cNvSpPr>
          <p:nvPr>
            <p:ph type="sldNum" sz="quarter" idx="5"/>
          </p:nvPr>
        </p:nvSpPr>
        <p:spPr/>
        <p:txBody>
          <a:bodyPr/>
          <a:lstStyle/>
          <a:p>
            <a:fld id="{C04E8577-06AA-9B40-8B76-E3410D6B9AA8}" type="slidenum">
              <a:rPr lang="en-US" smtClean="0"/>
              <a:t>14</a:t>
            </a:fld>
            <a:endParaRPr lang="en-US"/>
          </a:p>
        </p:txBody>
      </p:sp>
    </p:spTree>
    <p:extLst>
      <p:ext uri="{BB962C8B-B14F-4D97-AF65-F5344CB8AC3E}">
        <p14:creationId xmlns:p14="http://schemas.microsoft.com/office/powerpoint/2010/main" val="428078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15</a:t>
            </a:fld>
            <a:endParaRPr lang="en-US"/>
          </a:p>
        </p:txBody>
      </p:sp>
    </p:spTree>
    <p:extLst>
      <p:ext uri="{BB962C8B-B14F-4D97-AF65-F5344CB8AC3E}">
        <p14:creationId xmlns:p14="http://schemas.microsoft.com/office/powerpoint/2010/main" val="299368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67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June we completed focus group interviews with archivists across a wide variety of types and sizes of archives, both that do and do not participate in aggregation. The interviews were recorded and transcribed for coding and analysis.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0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18</a:t>
            </a:fld>
            <a:endParaRPr lang="en-US"/>
          </a:p>
        </p:txBody>
      </p:sp>
    </p:spTree>
    <p:extLst>
      <p:ext uri="{BB962C8B-B14F-4D97-AF65-F5344CB8AC3E}">
        <p14:creationId xmlns:p14="http://schemas.microsoft.com/office/powerpoint/2010/main" val="338792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19</a:t>
            </a:fld>
            <a:endParaRPr lang="en-US"/>
          </a:p>
        </p:txBody>
      </p:sp>
    </p:spTree>
    <p:extLst>
      <p:ext uri="{BB962C8B-B14F-4D97-AF65-F5344CB8AC3E}">
        <p14:creationId xmlns:p14="http://schemas.microsoft.com/office/powerpoint/2010/main" val="289119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050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439814f50_0_17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d439814f50_0_1718:notes"/>
          <p:cNvSpPr txBox="1">
            <a:spLocks noGrp="1"/>
          </p:cNvSpPr>
          <p:nvPr>
            <p:ph type="body" idx="1"/>
          </p:nvPr>
        </p:nvSpPr>
        <p:spPr>
          <a:xfrm>
            <a:off x="242371" y="4400550"/>
            <a:ext cx="6367749" cy="4401928"/>
          </a:xfrm>
          <a:prstGeom prst="rect">
            <a:avLst/>
          </a:prstGeom>
          <a:noFill/>
          <a:ln>
            <a:noFill/>
          </a:ln>
        </p:spPr>
        <p:txBody>
          <a:bodyPr spcFirstLastPara="1" wrap="square" lIns="91425" tIns="45700" rIns="91425" bIns="45700" anchor="t" anchorCtr="0">
            <a:noAutofit/>
          </a:bodyPr>
          <a:lstStyle/>
          <a:p>
            <a:r>
              <a:rPr lang="en-US" sz="1400" kern="1200">
                <a:solidFill>
                  <a:schemeClr val="tx1"/>
                </a:solidFill>
                <a:effectLst/>
                <a:latin typeface="Arial" panose="020B0604020202020204" pitchFamily="34" charset="0"/>
                <a:cs typeface="Arial" panose="020B0604020202020204" pitchFamily="34" charset="0"/>
              </a:rPr>
              <a:t>We conducted a pop-up survey data from March-May, hosted by 12 aggregators.</a:t>
            </a:r>
          </a:p>
          <a:p>
            <a:r>
              <a:rPr lang="en-US" sz="1400" kern="1200">
                <a:solidFill>
                  <a:schemeClr val="tx1"/>
                </a:solidFill>
                <a:effectLst/>
                <a:latin typeface="Arial" panose="020B0604020202020204" pitchFamily="34" charset="0"/>
                <a:cs typeface="Arial" panose="020B0604020202020204" pitchFamily="34" charset="0"/>
              </a:rPr>
              <a:t> </a:t>
            </a:r>
          </a:p>
          <a:p>
            <a:r>
              <a:rPr lang="en-US" sz="1400" kern="1200">
                <a:solidFill>
                  <a:schemeClr val="tx1"/>
                </a:solidFill>
                <a:effectLst/>
                <a:latin typeface="Arial" panose="020B0604020202020204" pitchFamily="34" charset="0"/>
                <a:cs typeface="Arial" panose="020B0604020202020204" pitchFamily="34" charset="0"/>
              </a:rPr>
              <a:t>We had a total of 4354 responses that yielded 3300 complete, usable responses. This was much more than we expected and we are quite pleased with the response. </a:t>
            </a:r>
          </a:p>
          <a:p>
            <a:endParaRPr lang="en-US" sz="1400" kern="1200">
              <a:solidFill>
                <a:schemeClr val="tx1"/>
              </a:solidFill>
              <a:effectLst/>
              <a:latin typeface="Arial" panose="020B0604020202020204" pitchFamily="34" charset="0"/>
              <a:cs typeface="Arial" panose="020B0604020202020204" pitchFamily="34" charset="0"/>
            </a:endParaRPr>
          </a:p>
          <a:p>
            <a:r>
              <a:rPr lang="en-US" sz="1400" kern="1200">
                <a:solidFill>
                  <a:schemeClr val="tx1"/>
                </a:solidFill>
                <a:effectLst/>
                <a:latin typeface="Arial" panose="020B0604020202020204" pitchFamily="34" charset="0"/>
                <a:cs typeface="Arial" panose="020B0604020202020204" pitchFamily="34" charset="0"/>
              </a:rPr>
              <a:t>We have begun data analysis and it is ongoing. </a:t>
            </a:r>
          </a:p>
          <a:p>
            <a:endParaRPr lang="en-US" sz="1400" kern="1200">
              <a:solidFill>
                <a:schemeClr val="tx1"/>
              </a:solidFill>
              <a:effectLst/>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We also will be </a:t>
            </a:r>
            <a:r>
              <a:rPr lang="en-US" sz="1400" kern="1200">
                <a:solidFill>
                  <a:schemeClr val="tx1"/>
                </a:solidFill>
                <a:effectLst/>
                <a:latin typeface="Arial" panose="020B0604020202020204" pitchFamily="34" charset="0"/>
                <a:cs typeface="Arial" panose="020B0604020202020204" pitchFamily="34" charset="0"/>
              </a:rPr>
              <a:t>conducting approximately 25 individual semi-structured interviews with end users, identified through the pop-up survey to represent the 5 identified persona types. </a:t>
            </a:r>
          </a:p>
          <a:p>
            <a:endParaRPr lang="en-US" sz="1400">
              <a:latin typeface="Arial" panose="020B0604020202020204" pitchFamily="34" charset="0"/>
              <a:cs typeface="Arial" panose="020B0604020202020204" pitchFamily="34" charset="0"/>
            </a:endParaRPr>
          </a:p>
          <a:p>
            <a:r>
              <a:rPr lang="en-US" sz="1400" kern="1200">
                <a:solidFill>
                  <a:schemeClr val="tx1"/>
                </a:solidFill>
                <a:effectLst/>
                <a:latin typeface="Arial" panose="020B0604020202020204" pitchFamily="34" charset="0"/>
                <a:cs typeface="Arial" panose="020B0604020202020204" pitchFamily="34" charset="0"/>
              </a:rPr>
              <a:t>Interviews will be digitally recorded and transcribed for coding and analysis. We will use NVivo to code responses to the open-ended questions using a codebook we will develop from the emerging themes of the interviews.</a:t>
            </a:r>
            <a:r>
              <a:rPr lang="en-US" sz="1400" b="1" kern="1200">
                <a:solidFill>
                  <a:schemeClr val="tx1"/>
                </a:solidFill>
                <a:effectLst/>
                <a:latin typeface="Arial" panose="020B0604020202020204" pitchFamily="34" charset="0"/>
                <a:cs typeface="Arial" panose="020B0604020202020204" pitchFamily="34" charset="0"/>
              </a:rPr>
              <a:t> </a:t>
            </a:r>
            <a:endParaRPr lang="en-US" sz="1400" kern="1200">
              <a:solidFill>
                <a:schemeClr val="tx1"/>
              </a:solidFill>
              <a:effectLst/>
              <a:latin typeface="Arial" panose="020B0604020202020204" pitchFamily="34" charset="0"/>
              <a:cs typeface="Arial" panose="020B0604020202020204" pitchFamily="34" charset="0"/>
            </a:endParaRPr>
          </a:p>
          <a:p>
            <a:pPr marL="0" lvl="0" indent="0" algn="l" rtl="0">
              <a:spcBef>
                <a:spcPts val="0"/>
              </a:spcBef>
              <a:spcAft>
                <a:spcPts val="0"/>
              </a:spcAft>
              <a:buNone/>
            </a:pPr>
            <a:endParaRPr/>
          </a:p>
        </p:txBody>
      </p:sp>
      <p:sp>
        <p:nvSpPr>
          <p:cNvPr id="536" name="Google Shape;536;gd439814f50_0_17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OCLC Research has a long history of work in the area of archives, special, and distinctive collections in research libraries. We work in special collections because they are an important sight of knowledge creation, made possible by library’s commitment to the stewardship of their distinctive collections. The unique nature of material in special collections can make scaling a challenge, and we work to identify areas of common need and patterns of innovation to help libraries scale learning and expertise with these collections. </a:t>
            </a:r>
          </a:p>
          <a:p>
            <a:endParaRPr lang="en-US">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2</a:t>
            </a:fld>
            <a:endParaRPr lang="en-US"/>
          </a:p>
        </p:txBody>
      </p:sp>
    </p:spTree>
    <p:extLst>
      <p:ext uri="{BB962C8B-B14F-4D97-AF65-F5344CB8AC3E}">
        <p14:creationId xmlns:p14="http://schemas.microsoft.com/office/powerpoint/2010/main" val="415906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across all of these persona projects and identified commonalities, and put together these composite user types against which to compare our data. We are now working on cluster analysis of the Pop-Up survey results to see if they align with these persona types, to help us guide selection of users for our 1:1 semi-structured interviews</a:t>
            </a:r>
          </a:p>
        </p:txBody>
      </p:sp>
      <p:sp>
        <p:nvSpPr>
          <p:cNvPr id="4" name="Slide Number Placeholder 3"/>
          <p:cNvSpPr>
            <a:spLocks noGrp="1"/>
          </p:cNvSpPr>
          <p:nvPr>
            <p:ph type="sldNum" sz="quarter" idx="5"/>
          </p:nvPr>
        </p:nvSpPr>
        <p:spPr/>
        <p:txBody>
          <a:bodyPr/>
          <a:lstStyle/>
          <a:p>
            <a:fld id="{C04E8577-06AA-9B40-8B76-E3410D6B9AA8}" type="slidenum">
              <a:rPr lang="en-US" smtClean="0"/>
              <a:t>22</a:t>
            </a:fld>
            <a:endParaRPr lang="en-US"/>
          </a:p>
        </p:txBody>
      </p:sp>
    </p:spTree>
    <p:extLst>
      <p:ext uri="{BB962C8B-B14F-4D97-AF65-F5344CB8AC3E}">
        <p14:creationId xmlns:p14="http://schemas.microsoft.com/office/powerpoint/2010/main" val="1755162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across all of these persona projects and identified commonalities, and put together these composite user types against which to compare our data. We are now working on cluster analysis of the Pop-Up survey results to see if they align with these persona types, to help us guide selection of users for our 1:1 semi-structured interviews</a:t>
            </a:r>
          </a:p>
        </p:txBody>
      </p:sp>
      <p:sp>
        <p:nvSpPr>
          <p:cNvPr id="4" name="Slide Number Placeholder 3"/>
          <p:cNvSpPr>
            <a:spLocks noGrp="1"/>
          </p:cNvSpPr>
          <p:nvPr>
            <p:ph type="sldNum" sz="quarter" idx="5"/>
          </p:nvPr>
        </p:nvSpPr>
        <p:spPr/>
        <p:txBody>
          <a:bodyPr/>
          <a:lstStyle/>
          <a:p>
            <a:fld id="{C04E8577-06AA-9B40-8B76-E3410D6B9AA8}" type="slidenum">
              <a:rPr lang="en-US" smtClean="0"/>
              <a:t>23</a:t>
            </a:fld>
            <a:endParaRPr lang="en-US"/>
          </a:p>
        </p:txBody>
      </p:sp>
    </p:spTree>
    <p:extLst>
      <p:ext uri="{BB962C8B-B14F-4D97-AF65-F5344CB8AC3E}">
        <p14:creationId xmlns:p14="http://schemas.microsoft.com/office/powerpoint/2010/main" val="3999419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across all of these persona projects and identified commonalities, and put together these composite user types against which to compare our data. We are now working on cluster analysis of the Pop-Up survey results to see if they align with these persona types, to help us guide selection of users for our 1:1 semi-structured interviews</a:t>
            </a:r>
          </a:p>
        </p:txBody>
      </p:sp>
      <p:sp>
        <p:nvSpPr>
          <p:cNvPr id="4" name="Slide Number Placeholder 3"/>
          <p:cNvSpPr>
            <a:spLocks noGrp="1"/>
          </p:cNvSpPr>
          <p:nvPr>
            <p:ph type="sldNum" sz="quarter" idx="5"/>
          </p:nvPr>
        </p:nvSpPr>
        <p:spPr/>
        <p:txBody>
          <a:bodyPr/>
          <a:lstStyle/>
          <a:p>
            <a:fld id="{C04E8577-06AA-9B40-8B76-E3410D6B9AA8}" type="slidenum">
              <a:rPr lang="en-US" smtClean="0"/>
              <a:t>24</a:t>
            </a:fld>
            <a:endParaRPr lang="en-US"/>
          </a:p>
        </p:txBody>
      </p:sp>
    </p:spTree>
    <p:extLst>
      <p:ext uri="{BB962C8B-B14F-4D97-AF65-F5344CB8AC3E}">
        <p14:creationId xmlns:p14="http://schemas.microsoft.com/office/powerpoint/2010/main" val="369258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across all of these persona projects and identified commonalities, and put together these composite user types against which to compare our data. We are now working on cluster analysis of the Pop-Up survey results to see if they align with these persona types, to help us guide selection of users for our 1:1 semi-structured interviews</a:t>
            </a:r>
          </a:p>
        </p:txBody>
      </p:sp>
      <p:sp>
        <p:nvSpPr>
          <p:cNvPr id="4" name="Slide Number Placeholder 3"/>
          <p:cNvSpPr>
            <a:spLocks noGrp="1"/>
          </p:cNvSpPr>
          <p:nvPr>
            <p:ph type="sldNum" sz="quarter" idx="5"/>
          </p:nvPr>
        </p:nvSpPr>
        <p:spPr/>
        <p:txBody>
          <a:bodyPr/>
          <a:lstStyle/>
          <a:p>
            <a:fld id="{C04E8577-06AA-9B40-8B76-E3410D6B9AA8}" type="slidenum">
              <a:rPr lang="en-US" smtClean="0"/>
              <a:t>25</a:t>
            </a:fld>
            <a:endParaRPr lang="en-US"/>
          </a:p>
        </p:txBody>
      </p:sp>
    </p:spTree>
    <p:extLst>
      <p:ext uri="{BB962C8B-B14F-4D97-AF65-F5344CB8AC3E}">
        <p14:creationId xmlns:p14="http://schemas.microsoft.com/office/powerpoint/2010/main" val="2414359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 mentioned previously, there are a number of good projects out there that had created archival user personas in service of archival discovery software projects. This is one example from the </a:t>
            </a:r>
            <a:r>
              <a:rPr lang="en-US" err="1"/>
              <a:t>ArcLight</a:t>
            </a:r>
            <a:r>
              <a:rPr lang="en-US"/>
              <a:t> project led by Stanford, as well as for the Rockefeller Archives Center’s Project Electron, and the </a:t>
            </a:r>
            <a:r>
              <a:rPr lang="en-US" err="1"/>
              <a:t>ArchivesSpace</a:t>
            </a:r>
            <a:r>
              <a:rPr lang="en-US"/>
              <a:t> public user interface development.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Stanford University Libraries, Georgia Tech, and University of Michigan. (2017). </a:t>
            </a:r>
            <a:r>
              <a:rPr lang="en-US" sz="1200" kern="1200" err="1">
                <a:solidFill>
                  <a:schemeClr val="tx1"/>
                </a:solidFill>
                <a:effectLst/>
                <a:latin typeface="+mn-lt"/>
                <a:ea typeface="+mn-ea"/>
                <a:cs typeface="+mn-cs"/>
              </a:rPr>
              <a:t>ArcLight</a:t>
            </a:r>
            <a:r>
              <a:rPr lang="en-US" sz="1200" kern="1200">
                <a:solidFill>
                  <a:schemeClr val="tx1"/>
                </a:solidFill>
                <a:effectLst/>
                <a:latin typeface="+mn-lt"/>
                <a:ea typeface="+mn-ea"/>
                <a:cs typeface="+mn-cs"/>
              </a:rPr>
              <a:t> Personas. Stanford Digital Repository. Available at: </a:t>
            </a:r>
            <a:r>
              <a:rPr lang="en-US" sz="1200" u="sng" kern="1200">
                <a:solidFill>
                  <a:schemeClr val="tx1"/>
                </a:solidFill>
                <a:effectLst/>
                <a:latin typeface="+mn-lt"/>
                <a:ea typeface="+mn-ea"/>
                <a:cs typeface="+mn-cs"/>
                <a:hlinkClick r:id="rId3"/>
              </a:rPr>
              <a:t>https://purl.stanford.edu/hk349dn1751</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26</a:t>
            </a:fld>
            <a:endParaRPr lang="en-US"/>
          </a:p>
        </p:txBody>
      </p:sp>
    </p:spTree>
    <p:extLst>
      <p:ext uri="{BB962C8B-B14F-4D97-AF65-F5344CB8AC3E}">
        <p14:creationId xmlns:p14="http://schemas.microsoft.com/office/powerpoint/2010/main" val="239320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439814f50_0_17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d439814f50_0_17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200" kern="1200">
                <a:solidFill>
                  <a:schemeClr val="tx1"/>
                </a:solidFill>
                <a:effectLst/>
                <a:latin typeface="+mn-lt"/>
                <a:ea typeface="+mn-ea"/>
                <a:cs typeface="+mn-cs"/>
              </a:rPr>
              <a:t>We conducted a pop-up survey data from March-May, hosted by 12 aggregators. </a:t>
            </a:r>
          </a:p>
          <a:p>
            <a:r>
              <a:rPr lang="en-US" sz="1200" kern="1200">
                <a:solidFill>
                  <a:schemeClr val="tx1"/>
                </a:solidFill>
                <a:effectLst/>
                <a:latin typeface="+mn-lt"/>
                <a:ea typeface="+mn-ea"/>
                <a:cs typeface="+mn-cs"/>
              </a:rPr>
              <a:t>We had a total of 4354 responses that yielded 3300 complete, usable responses. This was much more than we expected and we are quite pleased the response. </a:t>
            </a:r>
          </a:p>
          <a:p>
            <a:r>
              <a:rPr lang="en-US" sz="1200" kern="1200">
                <a:solidFill>
                  <a:schemeClr val="tx1"/>
                </a:solidFill>
                <a:effectLst/>
                <a:latin typeface="+mn-lt"/>
                <a:ea typeface="+mn-ea"/>
                <a:cs typeface="+mn-cs"/>
              </a:rPr>
              <a:t>We have begun data analysis and it is ongoing. </a:t>
            </a:r>
          </a:p>
          <a:p>
            <a:r>
              <a:rPr lang="en-US" sz="1200" kern="1200">
                <a:solidFill>
                  <a:schemeClr val="tx1"/>
                </a:solidFill>
                <a:effectLst/>
                <a:latin typeface="+mn-lt"/>
                <a:ea typeface="+mn-ea"/>
                <a:cs typeface="+mn-cs"/>
              </a:rPr>
              <a:t>We will also be conducting individual semi-structured interviews with end users, identified through the pop-up. Interviews will be digitally recorded and transcribed for coding and analysis. We will use NVivo to code responses to the open-ended questions using a codebook we will develop from emerging themes.</a:t>
            </a:r>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0" lvl="0" indent="0" algn="l" rtl="0">
              <a:spcBef>
                <a:spcPts val="0"/>
              </a:spcBef>
              <a:spcAft>
                <a:spcPts val="0"/>
              </a:spcAft>
              <a:buNone/>
            </a:pPr>
            <a:endParaRPr/>
          </a:p>
        </p:txBody>
      </p:sp>
      <p:sp>
        <p:nvSpPr>
          <p:cNvPr id="536" name="Google Shape;536;gd439814f50_0_17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07121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across all of these persona projects and identified commonalities, and put together these composite user types against which to compare our data. We are now working on cluster analysis of the Pop-Up survey results to see if they align with these persona types, to help us guide selection of users for our 1:1 semi-structured interviews</a:t>
            </a:r>
          </a:p>
        </p:txBody>
      </p:sp>
      <p:sp>
        <p:nvSpPr>
          <p:cNvPr id="4" name="Slide Number Placeholder 3"/>
          <p:cNvSpPr>
            <a:spLocks noGrp="1"/>
          </p:cNvSpPr>
          <p:nvPr>
            <p:ph type="sldNum" sz="quarter" idx="5"/>
          </p:nvPr>
        </p:nvSpPr>
        <p:spPr/>
        <p:txBody>
          <a:bodyPr/>
          <a:lstStyle/>
          <a:p>
            <a:fld id="{C04E8577-06AA-9B40-8B76-E3410D6B9AA8}" type="slidenum">
              <a:rPr lang="en-US" smtClean="0"/>
              <a:t>28</a:t>
            </a:fld>
            <a:endParaRPr lang="en-US"/>
          </a:p>
        </p:txBody>
      </p:sp>
    </p:spTree>
    <p:extLst>
      <p:ext uri="{BB962C8B-B14F-4D97-AF65-F5344CB8AC3E}">
        <p14:creationId xmlns:p14="http://schemas.microsoft.com/office/powerpoint/2010/main" val="722308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across all of these persona projects and identified commonalities, and put together these composite user types against which to compare our data. We are now working on cluster analysis of the Pop-Up survey results to see if they align with these persona types, to help us guide selection of users for our 1:1 semi-structured interviews</a:t>
            </a:r>
          </a:p>
        </p:txBody>
      </p:sp>
      <p:sp>
        <p:nvSpPr>
          <p:cNvPr id="4" name="Slide Number Placeholder 3"/>
          <p:cNvSpPr>
            <a:spLocks noGrp="1"/>
          </p:cNvSpPr>
          <p:nvPr>
            <p:ph type="sldNum" sz="quarter" idx="5"/>
          </p:nvPr>
        </p:nvSpPr>
        <p:spPr/>
        <p:txBody>
          <a:bodyPr/>
          <a:lstStyle/>
          <a:p>
            <a:fld id="{C04E8577-06AA-9B40-8B76-E3410D6B9AA8}" type="slidenum">
              <a:rPr lang="en-US" smtClean="0"/>
              <a:t>29</a:t>
            </a:fld>
            <a:endParaRPr lang="en-US"/>
          </a:p>
        </p:txBody>
      </p:sp>
    </p:spTree>
    <p:extLst>
      <p:ext uri="{BB962C8B-B14F-4D97-AF65-F5344CB8AC3E}">
        <p14:creationId xmlns:p14="http://schemas.microsoft.com/office/powerpoint/2010/main" val="4108806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we’ll take a look at quantitative data analysis work that is focused on finding aid data.</a:t>
            </a:r>
          </a:p>
        </p:txBody>
      </p:sp>
      <p:sp>
        <p:nvSpPr>
          <p:cNvPr id="4" name="Slide Number Placeholder 3"/>
          <p:cNvSpPr>
            <a:spLocks noGrp="1"/>
          </p:cNvSpPr>
          <p:nvPr>
            <p:ph type="sldNum" sz="quarter" idx="5"/>
          </p:nvPr>
        </p:nvSpPr>
        <p:spPr/>
        <p:txBody>
          <a:bodyPr/>
          <a:lstStyle/>
          <a:p>
            <a:fld id="{C04E8577-06AA-9B40-8B76-E3410D6B9AA8}" type="slidenum">
              <a:rPr lang="en-US" smtClean="0"/>
              <a:t>30</a:t>
            </a:fld>
            <a:endParaRPr lang="en-US"/>
          </a:p>
        </p:txBody>
      </p:sp>
    </p:spTree>
    <p:extLst>
      <p:ext uri="{BB962C8B-B14F-4D97-AF65-F5344CB8AC3E}">
        <p14:creationId xmlns:p14="http://schemas.microsoft.com/office/powerpoint/2010/main" val="3728550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OCLC Research is carrying out quantitative data analysis with a representative sample of finding aids from the NAFAN project participants.</a:t>
            </a:r>
          </a:p>
          <a:p>
            <a:endParaRPr lang="en-US"/>
          </a:p>
          <a:p>
            <a:r>
              <a:rPr lang="en-US"/>
              <a:t>We’re investigating the structure, content, and consistency of finding aid data, as we prepare to be ready to evaluate questions and needs that are identified in the user research phase of the study.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82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4ea4dbb44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c4ea4dbb4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defRPr/>
            </a:pPr>
            <a:r>
              <a:rPr lang="en-US" sz="1200" kern="1200">
                <a:solidFill>
                  <a:schemeClr val="tx1"/>
                </a:solidFill>
                <a:effectLst/>
                <a:latin typeface="+mn-lt"/>
                <a:ea typeface="+mn-ea"/>
                <a:cs typeface="+mn-cs"/>
              </a:rPr>
              <a:t>Today </a:t>
            </a:r>
            <a:r>
              <a:rPr lang="en-US"/>
              <a:t>we’ll</a:t>
            </a:r>
            <a:r>
              <a:rPr lang="en-US" sz="1200" kern="1200">
                <a:solidFill>
                  <a:schemeClr val="tx1"/>
                </a:solidFill>
                <a:effectLst/>
                <a:latin typeface="+mn-lt"/>
                <a:ea typeface="+mn-ea"/>
                <a:cs typeface="+mn-cs"/>
              </a:rPr>
              <a:t> be sharing </a:t>
            </a:r>
            <a:r>
              <a:rPr lang="en-US"/>
              <a:t>one of our current projects benefitting archives and special collections - our </a:t>
            </a:r>
            <a:r>
              <a:rPr lang="en-US" sz="1200" kern="1200">
                <a:solidFill>
                  <a:schemeClr val="tx1"/>
                </a:solidFill>
                <a:effectLst/>
                <a:latin typeface="+mn-lt"/>
                <a:ea typeface="+mn-ea"/>
                <a:cs typeface="+mn-cs"/>
              </a:rPr>
              <a:t>ongoing work on the “Building a National Archival Finding Aid Network” project, also known by its acronym “NAFAN”.</a:t>
            </a:r>
            <a:r>
              <a:rPr lang="en-US"/>
              <a:t>  </a:t>
            </a:r>
            <a:endParaRPr lang="en-US" sz="1200" kern="1200">
              <a:solidFill>
                <a:schemeClr val="tx1"/>
              </a:solidFill>
              <a:effectLst/>
              <a:latin typeface="+mn-lt"/>
              <a:ea typeface="+mn-ea"/>
              <a:cs typeface="+mn-cs"/>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EAD Tag Analysis study that OCLC carried out in 2013 worked with a different aggregation of EAD documents, based on about 120,000 finding aids drawn from OCLC’s ArchiveGrid discovery system.  </a:t>
            </a:r>
          </a:p>
          <a:p>
            <a:endParaRPr lang="en-US"/>
          </a:p>
          <a:p>
            <a:r>
              <a:rPr lang="en-US"/>
              <a:t>That analysis looked at EAD tag and attribute usage from a discovery perspective, identifying these five high-level features that were often present in discovery systems.  </a:t>
            </a:r>
          </a:p>
          <a:p>
            <a:endParaRPr lang="en-US"/>
          </a:p>
          <a:p>
            <a:r>
              <a:rPr lang="en-US"/>
              <a:t>Searching, by keywords or by specific fields, is a common discovery feature, as is the ability to browse across documents by facets of various kinds.</a:t>
            </a:r>
          </a:p>
          <a:p>
            <a:endParaRPr lang="en-US"/>
          </a:p>
          <a:p>
            <a:r>
              <a:rPr lang="en-US"/>
              <a:t>The content of search result displays are in the critical path of discovery … the display elements help researchers disambiguate and select relevant resources.</a:t>
            </a:r>
          </a:p>
          <a:p>
            <a:endParaRPr lang="en-US"/>
          </a:p>
          <a:p>
            <a:r>
              <a:rPr lang="en-US"/>
              <a:t>And some data elements may be used to sort or narrow a search result.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273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EAD tag analysis used that framework of high-level discovery features to select EAD elements and attributes that, if present, could be accessed, indexed, and displayed.</a:t>
            </a:r>
          </a:p>
          <a:p>
            <a:endParaRPr lang="en-US"/>
          </a:p>
          <a:p>
            <a:r>
              <a:rPr lang="en-US"/>
              <a:t>This is the categorization of EAD elements and attributes that the study found to be relevant for supporting discovery system features.  </a:t>
            </a:r>
          </a:p>
          <a:p>
            <a:endParaRPr lang="en-US"/>
          </a:p>
          <a:p>
            <a:r>
              <a:rPr lang="en-US"/>
              <a:t>For example, dates could potentially be search terms, the basis for browsing or sorting, and important for disambiguating similarly named collections in displays.  </a:t>
            </a:r>
          </a:p>
          <a:p>
            <a:endParaRPr lang="en-US"/>
          </a:p>
          <a:p>
            <a:r>
              <a:rPr lang="en-US"/>
              <a:t>Or material types, represented by form and genre terms, could be important for narrowing a large result using a facet.</a:t>
            </a:r>
          </a:p>
          <a:p>
            <a:endParaRPr lang="en-US"/>
          </a:p>
          <a:p>
            <a:r>
              <a:rPr lang="en-US"/>
              <a:t>The question then was, how often are they used?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532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Open Sans" panose="020B0606030504020204" pitchFamily="34" charset="0"/>
              </a:rPr>
              <a:t>OCLC’s 2013 study developed these usage thresholds after evaluating the EAD aggregation, and we re-used them for the NAFAN data analysis.</a:t>
            </a:r>
          </a:p>
          <a:p>
            <a:pPr algn="l"/>
            <a:endParaRPr lang="en-US" b="0" i="0">
              <a:solidFill>
                <a:srgbClr val="000000"/>
              </a:solidFill>
              <a:effectLs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20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Open Sans" panose="020B0606030504020204" pitchFamily="34" charset="0"/>
              </a:rPr>
              <a:t>This color-coded table compares the usage thresholds from the 2013 study (on the right) with the same tag analysis applied to the NAFAN corpus in 2021 (on the left).​</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You may notice that there are some elements that we have added for analysis in the 2021 study, and therefore lack an entry in the 2013 column.</a:t>
            </a:r>
          </a:p>
          <a:p>
            <a:pPr algn="l"/>
            <a:r>
              <a:rPr lang="en-US" b="0" i="0">
                <a:solidFill>
                  <a:srgbClr val="000000"/>
                </a:solidFill>
                <a:effectLst/>
                <a:latin typeface="Open Sans" panose="020B0606030504020204" pitchFamily="34" charset="0"/>
              </a:rPr>
              <a:t>This is thanks to input from the NAFAN project team and the advisory board on additional EAD elements of interest.  That input has helped to breathe new life into old research.​</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​The findings of the earlier study in 2013 were decidedly mixed. </a:t>
            </a:r>
          </a:p>
          <a:p>
            <a:pPr algn="l"/>
            <a:r>
              <a:rPr lang="en-US" b="0" i="0">
                <a:solidFill>
                  <a:srgbClr val="000000"/>
                </a:solidFill>
                <a:effectLst/>
                <a:latin typeface="Open Sans" panose="020B0606030504020204" pitchFamily="34" charset="0"/>
              </a:rPr>
              <a:t>Some important elements were at the high or complete thresholds.  </a:t>
            </a:r>
          </a:p>
          <a:p>
            <a:pPr algn="l"/>
            <a:r>
              <a:rPr lang="en-US" b="0" i="0">
                <a:solidFill>
                  <a:srgbClr val="000000"/>
                </a:solidFill>
                <a:effectLst/>
                <a:latin typeface="Open Sans" panose="020B0606030504020204" pitchFamily="34" charset="0"/>
              </a:rPr>
              <a:t>But many elements that are necessary for discovery interfaces were at medium or low use. </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Though the NAFAN EAD aggregation is a different corpus of data provided by different contributing institutions at a different time, the EAD tag analysis for it hasn’t changed dramatically.  ​</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Some elements have moved from the high threshold to complete, and some from medium to high. </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We found that use of content tags in the EAD origination and </a:t>
            </a:r>
            <a:r>
              <a:rPr lang="en-US" b="0" i="0" err="1">
                <a:solidFill>
                  <a:srgbClr val="000000"/>
                </a:solidFill>
                <a:effectLst/>
                <a:latin typeface="Open Sans" panose="020B0606030504020204" pitchFamily="34" charset="0"/>
              </a:rPr>
              <a:t>archdesc</a:t>
            </a:r>
            <a:r>
              <a:rPr lang="en-US" b="0" i="0">
                <a:solidFill>
                  <a:srgbClr val="000000"/>
                </a:solidFill>
                <a:effectLst/>
                <a:latin typeface="Open Sans" panose="020B0606030504020204" pitchFamily="34" charset="0"/>
              </a:rPr>
              <a:t> </a:t>
            </a:r>
            <a:r>
              <a:rPr lang="en-US" b="0" i="0" err="1">
                <a:solidFill>
                  <a:srgbClr val="000000"/>
                </a:solidFill>
                <a:effectLst/>
                <a:latin typeface="Open Sans" panose="020B0606030504020204" pitchFamily="34" charset="0"/>
              </a:rPr>
              <a:t>controlaccess</a:t>
            </a:r>
            <a:r>
              <a:rPr lang="en-US" b="0" i="0">
                <a:solidFill>
                  <a:srgbClr val="000000"/>
                </a:solidFill>
                <a:effectLst/>
                <a:latin typeface="Open Sans" panose="020B0606030504020204" pitchFamily="34" charset="0"/>
              </a:rPr>
              <a:t> elements, which had not been evaluated in the 2013 study, mostly were getting closer to medium or high level usage.</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Apart from that, the 2013 study’s appraisal of how well EAD supports the typical features of discovery systems could be considered mostly unchanged.​ </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This may be due in part to the static nature of some finding aids.  Once written and published, some EAD documents may not receive further updates and improvements.  </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In an evaluation of finding aid processing dates from one of the NAFAN partners, we noted that 2/3’s had not been updated in the last 5 years, and 1/3 had not been updated since the time of our 2013 study. </a:t>
            </a:r>
          </a:p>
          <a:p>
            <a:pPr algn="l"/>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So, it is not too surprising that the analysis results for a similar set of data would not show dramatic shifts.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895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Though replicating the 2013 EAD Tag Analysis was an important step to confirm what we previously understood about the content and character of EAD finding aids, it only scratched the surface of what’s left to learn.</a:t>
            </a:r>
          </a:p>
          <a:p>
            <a:endParaRPr lang="en-US"/>
          </a:p>
          <a:p>
            <a:r>
              <a:rPr lang="en-US"/>
              <a:t>While OCLC’s qualitative research is still being carried out, we can pursue other quantitative research now to learn more about the NAFAN finding aid aggregation.</a:t>
            </a:r>
          </a:p>
          <a:p>
            <a:endParaRPr lang="en-US"/>
          </a:p>
          <a:p>
            <a:r>
              <a:rPr lang="en-US"/>
              <a:t>Here are some of the areas that we’re investigating:</a:t>
            </a:r>
          </a:p>
          <a:p>
            <a:endParaRPr lang="en-US"/>
          </a:p>
          <a:p>
            <a:pPr marL="171450" indent="-171450">
              <a:buFont typeface="Arial" panose="020B0604020202020204" pitchFamily="34" charset="0"/>
              <a:buChar char="•"/>
            </a:pPr>
            <a:r>
              <a:rPr lang="en-US" sz="1200" b="0" i="0">
                <a:solidFill>
                  <a:srgbClr val="212529"/>
                </a:solidFill>
                <a:effectLst/>
              </a:rPr>
              <a:t>What is the linking potential of the NAFAN EAD finding aids?</a:t>
            </a:r>
          </a:p>
          <a:p>
            <a:pPr marL="171450" indent="-171450">
              <a:buFont typeface="Arial" panose="020B0604020202020204" pitchFamily="34" charset="0"/>
              <a:buChar char="•"/>
            </a:pPr>
            <a:r>
              <a:rPr lang="en-US" sz="1200" b="0" i="0">
                <a:solidFill>
                  <a:srgbClr val="212529"/>
                </a:solidFill>
                <a:effectLst/>
              </a:rPr>
              <a:t>What is the completeness and consistency of the description of collections' physical characteristics and genre?</a:t>
            </a:r>
          </a:p>
          <a:p>
            <a:pPr marL="171450" indent="-171450">
              <a:buFont typeface="Arial" panose="020B0604020202020204" pitchFamily="34" charset="0"/>
              <a:buChar char="•"/>
            </a:pPr>
            <a:r>
              <a:rPr lang="en-US" sz="1200" b="0" i="0">
                <a:solidFill>
                  <a:srgbClr val="212529"/>
                </a:solidFill>
                <a:effectLst/>
              </a:rPr>
              <a:t>Are content element values associated with controlled vocabularies, or can they be?</a:t>
            </a:r>
          </a:p>
          <a:p>
            <a:pPr marL="171450" indent="-171450">
              <a:buFont typeface="Arial" panose="020B0604020202020204" pitchFamily="34" charset="0"/>
              <a:buChar char="•"/>
            </a:pPr>
            <a:r>
              <a:rPr lang="en-US" sz="1200" b="0" i="0">
                <a:solidFill>
                  <a:srgbClr val="212529"/>
                </a:solidFill>
                <a:effectLst/>
              </a:rPr>
              <a:t>Is institutional contact information in EAD finding aids consistent and reliable? </a:t>
            </a:r>
          </a:p>
          <a:p>
            <a:pPr marL="171450" indent="-171450">
              <a:buFont typeface="Arial" panose="020B0604020202020204" pitchFamily="34" charset="0"/>
              <a:buChar char="•"/>
            </a:pPr>
            <a:r>
              <a:rPr lang="en-US" sz="1200" b="0" i="0">
                <a:solidFill>
                  <a:srgbClr val="212529"/>
                </a:solidFill>
                <a:effectLst/>
              </a:rPr>
              <a:t>How do EAD finding aids inform researchers about access to, use of, and reuse of materials in the described collections?</a:t>
            </a:r>
          </a:p>
          <a:p>
            <a:pPr marL="171450" indent="-171450">
              <a:buFont typeface="Arial" panose="020B0604020202020204" pitchFamily="34" charset="0"/>
              <a:buChar char="•"/>
            </a:pPr>
            <a:endParaRPr lang="en-US" sz="1200" b="0" i="0">
              <a:solidFill>
                <a:srgbClr val="212529"/>
              </a:solidFill>
              <a:effectLst/>
            </a:endParaRPr>
          </a:p>
          <a:p>
            <a:pPr marL="0" indent="0">
              <a:buFont typeface="Arial" panose="020B0604020202020204" pitchFamily="34" charset="0"/>
              <a:buNone/>
            </a:pPr>
            <a:r>
              <a:rPr lang="en-US" sz="1200" b="0" i="0">
                <a:solidFill>
                  <a:srgbClr val="212529"/>
                </a:solidFill>
                <a:effectLst/>
              </a:rPr>
              <a:t>We have preliminary results for two of these studies that I can share now.</a:t>
            </a:r>
          </a:p>
          <a:p>
            <a:pPr marL="0" indent="0">
              <a:buFont typeface="Arial" panose="020B0604020202020204" pitchFamily="34" charset="0"/>
              <a:buNone/>
            </a:pPr>
            <a:endParaRPr lang="en-US" sz="1200" b="0" i="0">
              <a:solidFill>
                <a:srgbClr val="212529"/>
              </a:solidFill>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692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first step in analyzing links was to extract the link URLs from the EAD elements and attributes that are designed for connecting to external resources.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Those EAD elements are shown here.</a:t>
            </a:r>
          </a:p>
          <a:p>
            <a:endParaRPr lang="en-US"/>
          </a:p>
          <a:p>
            <a:r>
              <a:rPr lang="en-US"/>
              <a:t>We focused on “external” links, that is, URLs that led to a digital resource somewhere on the web rather than links within the same EAD document.  </a:t>
            </a:r>
          </a:p>
          <a:p>
            <a:endParaRPr lang="en-US"/>
          </a:p>
          <a:p>
            <a:r>
              <a:rPr lang="en-US"/>
              <a:t>Those external resources could belong to the same institution that created the finding aid.</a:t>
            </a:r>
          </a:p>
          <a:p>
            <a:endParaRPr lang="en-US"/>
          </a:p>
          <a:p>
            <a:r>
              <a:rPr lang="en-US"/>
              <a:t>This graph shows the average number of external links per finding aid for each NAFAN partner, ranging from a high of 9 links per finding aid to a partner that did not make use of external links.  </a:t>
            </a:r>
          </a:p>
          <a:p>
            <a:endParaRPr lang="en-US"/>
          </a:p>
          <a:p>
            <a:r>
              <a:rPr lang="en-US"/>
              <a:t>Those counts are represented by the blue bar in the chart, while the orange bar represents the average # of links per finding aid after de-duplicating the links.  </a:t>
            </a:r>
          </a:p>
          <a:p>
            <a:endParaRPr lang="en-US"/>
          </a:p>
          <a:p>
            <a:r>
              <a:rPr lang="en-US"/>
              <a:t>For some institutions, even after de-duplicating their links the average # per finding aid doesn’t drop very much, but for other institutions it drops quite a bit, suggesting that (in the latter case), the same external resources are linked to from many or most of their finding aids, while in the former case the range of linked resources is more varied, if not richer.</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527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tested the viability of external links.</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The decay of link quality is a common and pervasive issue on the web, and the issue tends to correlate with the amount of time that has passed since the document was last updated.  </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For example, a recent </a:t>
            </a:r>
            <a:r>
              <a:rPr lang="en-US" b="0" i="0">
                <a:solidFill>
                  <a:srgbClr val="202122"/>
                </a:solidFill>
                <a:effectLst/>
                <a:latin typeface="Arial" panose="020B0604020202020204" pitchFamily="34" charset="0"/>
              </a:rPr>
              <a:t>study of external links in </a:t>
            </a:r>
            <a:r>
              <a:rPr lang="en-US" b="0" i="1" u="none" strike="noStrike">
                <a:solidFill>
                  <a:srgbClr val="0645AD"/>
                </a:solidFill>
                <a:effectLst/>
                <a:latin typeface="Arial" panose="020B0604020202020204" pitchFamily="34" charset="0"/>
                <a:hlinkClick r:id="rId3" tooltip="The New York Times"/>
              </a:rPr>
              <a:t>New York Times</a:t>
            </a:r>
            <a:r>
              <a:rPr lang="en-US" b="0" i="0">
                <a:solidFill>
                  <a:srgbClr val="202122"/>
                </a:solidFill>
                <a:effectLst/>
                <a:latin typeface="Arial" panose="020B0604020202020204" pitchFamily="34" charset="0"/>
              </a:rPr>
              <a:t> articles from between 1996 and 2019 found that 25% of links were inaccessible.</a:t>
            </a:r>
            <a:endParaRPr lang="en-US" b="0" i="0">
              <a:solidFill>
                <a:srgbClr val="212529"/>
              </a:solidFill>
              <a:effectLst/>
              <a:latin typeface="Roboto" panose="02000000000000000000" pitchFamily="2" charset="0"/>
            </a:endParaRP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Since a fair amount of the NAFAN EAD document corpus may not have been updated in several years, we wondered whether we would find a similar reduction in their link accessibility occurring over time.  </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We found over 600,000 unique external links in the NAFAN data.  </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And we have tested a 25% sample of those links.  </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Overall, link quality is much better than what might have been expected given what has been reported in other studies for web link quality in general, and for most NAFAN partners the link quality is excellent.</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Though we do not have conclusive evidence yet to support this correlation being a cause, it may be that the use of persistent identifiers and URLs is a more consistently followed practice in library and archives data, and therefore has avoided some of the decay in quality that we see elsewhere on the web.  </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For example, one NAFAN contributor used persistent URLs, from at least 5 different URL providers, for around half of their external links. </a:t>
            </a:r>
          </a:p>
          <a:p>
            <a:endParaRPr lang="en-US" b="0" i="0">
              <a:solidFill>
                <a:srgbClr val="212529"/>
              </a:solidFill>
              <a:effectLst/>
              <a:latin typeface="Roboto" panose="02000000000000000000" pitchFamily="2" charset="0"/>
            </a:endParaRPr>
          </a:p>
          <a:p>
            <a:endParaRPr lang="en-US" b="0" i="0">
              <a:solidFill>
                <a:srgbClr val="212529"/>
              </a:solidFill>
              <a:effectLst/>
              <a:latin typeface="Roboto" panose="02000000000000000000" pitchFamily="2" charset="0"/>
            </a:endParaRP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238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examined the responses for the external links that we successfully tested.</a:t>
            </a:r>
          </a:p>
          <a:p>
            <a:endParaRPr lang="en-US"/>
          </a:p>
          <a:p>
            <a:r>
              <a:rPr lang="en-US"/>
              <a:t>The resulting percentages of Media Types is misleading, but we can’t tell yet by how much.  </a:t>
            </a:r>
          </a:p>
          <a:p>
            <a:endParaRPr lang="en-US"/>
          </a:p>
          <a:p>
            <a:r>
              <a:rPr lang="en-US"/>
              <a:t>There likely are many links to HTML resources, but the 79% percentage is too high, if we consider the user experience of some of those resources. </a:t>
            </a:r>
          </a:p>
          <a:p>
            <a:endParaRPr lang="en-US"/>
          </a:p>
          <a:p>
            <a:r>
              <a:rPr lang="en-US"/>
              <a:t>For many of the HTML resources, the web page is used to provide a framework for presenting the core content which may be an image, streaming media, or an embedded PDF document.</a:t>
            </a:r>
          </a:p>
          <a:p>
            <a:endParaRPr lang="en-US"/>
          </a:p>
          <a:p>
            <a:r>
              <a:rPr lang="en-US"/>
              <a:t>A more in-depth review of the HTML resources would be needed to derive a more accurate assessment.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659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529"/>
                </a:solidFill>
                <a:effectLst/>
                <a:latin typeface="Roboto" panose="02000000000000000000" pitchFamily="2" charset="0"/>
              </a:rPr>
              <a:t>The OCLC Research pop-up survey revealed an interest in a broad range of materials, including some materials that may not be expected to be commonly included in the types of archival collections described by finding aids: periodicals, newspapers, and other published content. </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What can EAD documents tell us about the form and genre of the materials in their associated collections?</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The NAFAN Data Dashboard shows how widely the "</a:t>
            </a:r>
            <a:r>
              <a:rPr lang="en-US" b="0" i="0" err="1">
                <a:solidFill>
                  <a:srgbClr val="212529"/>
                </a:solidFill>
                <a:effectLst/>
                <a:latin typeface="Roboto" panose="02000000000000000000" pitchFamily="2" charset="0"/>
              </a:rPr>
              <a:t>genreform</a:t>
            </a:r>
            <a:r>
              <a:rPr lang="en-US" b="0" i="0">
                <a:solidFill>
                  <a:srgbClr val="212529"/>
                </a:solidFill>
                <a:effectLst/>
                <a:latin typeface="Roboto" panose="02000000000000000000" pitchFamily="2" charset="0"/>
              </a:rPr>
              <a:t>" element for Genre or Physical Characteristics is used within </a:t>
            </a:r>
            <a:r>
              <a:rPr lang="en-US" b="0" i="0" err="1">
                <a:solidFill>
                  <a:srgbClr val="212529"/>
                </a:solidFill>
                <a:effectLst/>
                <a:latin typeface="Roboto" panose="02000000000000000000" pitchFamily="2" charset="0"/>
              </a:rPr>
              <a:t>archdesc</a:t>
            </a:r>
            <a:r>
              <a:rPr lang="en-US" b="0" i="0">
                <a:solidFill>
                  <a:srgbClr val="212529"/>
                </a:solidFill>
                <a:effectLst/>
                <a:latin typeface="Roboto" panose="02000000000000000000" pitchFamily="2" charset="0"/>
              </a:rPr>
              <a:t>/</a:t>
            </a:r>
            <a:r>
              <a:rPr lang="en-US" b="0" i="0" err="1">
                <a:solidFill>
                  <a:srgbClr val="212529"/>
                </a:solidFill>
                <a:effectLst/>
                <a:latin typeface="Roboto" panose="02000000000000000000" pitchFamily="2" charset="0"/>
              </a:rPr>
              <a:t>controlaccess</a:t>
            </a:r>
            <a:r>
              <a:rPr lang="en-US" b="0" i="0">
                <a:solidFill>
                  <a:srgbClr val="212529"/>
                </a:solidFill>
                <a:effectLst/>
                <a:latin typeface="Roboto" panose="02000000000000000000" pitchFamily="2" charset="0"/>
              </a:rPr>
              <a:t> (where controlled access terms are expected to be representative of all or most of the collection). </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The analysis indicates that at least one </a:t>
            </a:r>
            <a:r>
              <a:rPr lang="en-US" b="0" i="0" err="1">
                <a:solidFill>
                  <a:srgbClr val="212529"/>
                </a:solidFill>
                <a:effectLst/>
                <a:latin typeface="Roboto" panose="02000000000000000000" pitchFamily="2" charset="0"/>
              </a:rPr>
              <a:t>genreform</a:t>
            </a:r>
            <a:r>
              <a:rPr lang="en-US" b="0" i="0">
                <a:solidFill>
                  <a:srgbClr val="212529"/>
                </a:solidFill>
                <a:effectLst/>
                <a:latin typeface="Roboto" panose="02000000000000000000" pitchFamily="2" charset="0"/>
              </a:rPr>
              <a:t> term is present in this upper level of </a:t>
            </a:r>
            <a:r>
              <a:rPr lang="en-US" b="0" i="0" err="1">
                <a:solidFill>
                  <a:srgbClr val="212529"/>
                </a:solidFill>
                <a:effectLst/>
                <a:latin typeface="Roboto" panose="02000000000000000000" pitchFamily="2" charset="0"/>
              </a:rPr>
              <a:t>controlaccess</a:t>
            </a:r>
            <a:r>
              <a:rPr lang="en-US" b="0" i="0">
                <a:solidFill>
                  <a:srgbClr val="212529"/>
                </a:solidFill>
                <a:effectLst/>
                <a:latin typeface="Roboto" panose="02000000000000000000" pitchFamily="2" charset="0"/>
              </a:rPr>
              <a:t> for about 38% of the NAFAN finding aids.</a:t>
            </a:r>
          </a:p>
          <a:p>
            <a:endParaRPr lang="en-US" b="0" i="0">
              <a:solidFill>
                <a:srgbClr val="212529"/>
              </a:solidFill>
              <a:effectLst/>
              <a:latin typeface="Roboto" panose="02000000000000000000" pitchFamily="2" charset="0"/>
            </a:endParaRPr>
          </a:p>
          <a:p>
            <a:r>
              <a:rPr lang="en-US" b="0" i="0">
                <a:solidFill>
                  <a:srgbClr val="212529"/>
                </a:solidFill>
                <a:effectLst/>
                <a:latin typeface="Roboto" panose="02000000000000000000" pitchFamily="2" charset="0"/>
              </a:rPr>
              <a:t>The presence of a </a:t>
            </a:r>
            <a:r>
              <a:rPr lang="en-US" b="0" i="0" err="1">
                <a:solidFill>
                  <a:srgbClr val="212529"/>
                </a:solidFill>
                <a:effectLst/>
                <a:latin typeface="Roboto" panose="02000000000000000000" pitchFamily="2" charset="0"/>
              </a:rPr>
              <a:t>genreform</a:t>
            </a:r>
            <a:r>
              <a:rPr lang="en-US" b="0" i="0">
                <a:solidFill>
                  <a:srgbClr val="212529"/>
                </a:solidFill>
                <a:effectLst/>
                <a:latin typeface="Roboto" panose="02000000000000000000" pitchFamily="2" charset="0"/>
              </a:rPr>
              <a:t> term varies considerably across the range of NAFAN participant aggregations, with some making little use of this element directly in </a:t>
            </a:r>
            <a:r>
              <a:rPr lang="en-US" b="0" i="0" err="1">
                <a:solidFill>
                  <a:srgbClr val="212529"/>
                </a:solidFill>
                <a:effectLst/>
                <a:latin typeface="Roboto" panose="02000000000000000000" pitchFamily="2" charset="0"/>
              </a:rPr>
              <a:t>archdesc</a:t>
            </a:r>
            <a:r>
              <a:rPr lang="en-US" b="0" i="0">
                <a:solidFill>
                  <a:srgbClr val="212529"/>
                </a:solidFill>
                <a:effectLst/>
                <a:latin typeface="Roboto" panose="02000000000000000000" pitchFamily="2" charset="0"/>
              </a:rPr>
              <a:t>/</a:t>
            </a:r>
            <a:r>
              <a:rPr lang="en-US" b="0" i="0" err="1">
                <a:solidFill>
                  <a:srgbClr val="212529"/>
                </a:solidFill>
                <a:effectLst/>
                <a:latin typeface="Roboto" panose="02000000000000000000" pitchFamily="2" charset="0"/>
              </a:rPr>
              <a:t>controlaccess</a:t>
            </a:r>
            <a:r>
              <a:rPr lang="en-US" b="0" i="0">
                <a:solidFill>
                  <a:srgbClr val="212529"/>
                </a:solidFill>
                <a:effectLst/>
                <a:latin typeface="Roboto" panose="02000000000000000000" pitchFamily="2" charset="0"/>
              </a:rPr>
              <a:t> while several participants include it in 50% or more of their finding aids.</a:t>
            </a:r>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40</a:t>
            </a:fld>
            <a:endParaRPr lang="en-US"/>
          </a:p>
        </p:txBody>
      </p:sp>
    </p:spTree>
    <p:extLst>
      <p:ext uri="{BB962C8B-B14F-4D97-AF65-F5344CB8AC3E}">
        <p14:creationId xmlns:p14="http://schemas.microsoft.com/office/powerpoint/2010/main" val="3324294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12529"/>
                </a:solidFill>
                <a:effectLst/>
                <a:latin typeface="Roboto" panose="02000000000000000000" pitchFamily="2" charset="0"/>
              </a:rPr>
              <a:t>After normalizing and clustering the </a:t>
            </a:r>
            <a:r>
              <a:rPr lang="en-US" b="0" i="0" err="1">
                <a:solidFill>
                  <a:srgbClr val="212529"/>
                </a:solidFill>
                <a:effectLst/>
                <a:latin typeface="Roboto" panose="02000000000000000000" pitchFamily="2" charset="0"/>
              </a:rPr>
              <a:t>genreform</a:t>
            </a:r>
            <a:r>
              <a:rPr lang="en-US" b="0" i="0">
                <a:solidFill>
                  <a:srgbClr val="212529"/>
                </a:solidFill>
                <a:effectLst/>
                <a:latin typeface="Roboto" panose="02000000000000000000" pitchFamily="2" charset="0"/>
              </a:rPr>
              <a:t> element values there were over 5,300 distinct terms, which seems high for an element that might be expected to draw from a more limited range of values. </a:t>
            </a:r>
          </a:p>
          <a:p>
            <a:pPr algn="l"/>
            <a:endParaRPr lang="en-US" b="0" i="0">
              <a:solidFill>
                <a:srgbClr val="212529"/>
              </a:solidFill>
              <a:effectLst/>
              <a:latin typeface="Roboto" panose="02000000000000000000" pitchFamily="2" charset="0"/>
            </a:endParaRPr>
          </a:p>
          <a:p>
            <a:pPr algn="l"/>
            <a:r>
              <a:rPr lang="en-US" b="0" i="0">
                <a:solidFill>
                  <a:srgbClr val="212529"/>
                </a:solidFill>
                <a:effectLst/>
                <a:latin typeface="Roboto" panose="02000000000000000000" pitchFamily="2" charset="0"/>
              </a:rPr>
              <a:t>A wide range of controlled vocabularies, including local ones, were used as sources which would expand the set of distinct terms. </a:t>
            </a:r>
          </a:p>
          <a:p>
            <a:pPr algn="l"/>
            <a:endParaRPr lang="en-US" b="0" i="0">
              <a:solidFill>
                <a:srgbClr val="212529"/>
              </a:solidFill>
              <a:effectLst/>
              <a:latin typeface="Roboto" panose="02000000000000000000" pitchFamily="2" charset="0"/>
            </a:endParaRPr>
          </a:p>
          <a:p>
            <a:pPr algn="l"/>
            <a:r>
              <a:rPr lang="en-US" b="0" i="0">
                <a:solidFill>
                  <a:srgbClr val="212529"/>
                </a:solidFill>
                <a:effectLst/>
                <a:latin typeface="Roboto" panose="02000000000000000000" pitchFamily="2" charset="0"/>
              </a:rPr>
              <a:t>While the number of distinct values is high, their occurrence counts reflects a very long tail, with 84% of the distinct terms used in fewer than 10 different EAD documents. </a:t>
            </a:r>
          </a:p>
          <a:p>
            <a:pPr algn="l"/>
            <a:endParaRPr lang="en-US" b="0" i="0">
              <a:solidFill>
                <a:srgbClr val="212529"/>
              </a:solidFill>
              <a:effectLst/>
              <a:latin typeface="Roboto" panose="02000000000000000000" pitchFamily="2" charset="0"/>
            </a:endParaRPr>
          </a:p>
          <a:p>
            <a:pPr algn="l"/>
            <a:r>
              <a:rPr lang="en-US" b="0" i="0">
                <a:solidFill>
                  <a:srgbClr val="212529"/>
                </a:solidFill>
                <a:effectLst/>
                <a:latin typeface="Roboto" panose="02000000000000000000" pitchFamily="2" charset="0"/>
              </a:rPr>
              <a:t>This chart represents the other end of that scale, including the 228 </a:t>
            </a:r>
            <a:r>
              <a:rPr lang="en-US" b="0" i="0" err="1">
                <a:solidFill>
                  <a:srgbClr val="212529"/>
                </a:solidFill>
                <a:effectLst/>
                <a:latin typeface="Roboto" panose="02000000000000000000" pitchFamily="2" charset="0"/>
              </a:rPr>
              <a:t>genreform</a:t>
            </a:r>
            <a:r>
              <a:rPr lang="en-US" b="0" i="0">
                <a:solidFill>
                  <a:srgbClr val="212529"/>
                </a:solidFill>
                <a:effectLst/>
                <a:latin typeface="Roboto" panose="02000000000000000000" pitchFamily="2" charset="0"/>
              </a:rPr>
              <a:t> terms that were found in 100 or more different EAD documents.</a:t>
            </a:r>
          </a:p>
          <a:p>
            <a:br>
              <a:rPr lang="en-US"/>
            </a:br>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41</a:t>
            </a:fld>
            <a:endParaRPr lang="en-US"/>
          </a:p>
        </p:txBody>
      </p:sp>
    </p:spTree>
    <p:extLst>
      <p:ext uri="{BB962C8B-B14F-4D97-AF65-F5344CB8AC3E}">
        <p14:creationId xmlns:p14="http://schemas.microsoft.com/office/powerpoint/2010/main" val="132005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4</a:t>
            </a:fld>
            <a:endParaRPr lang="en-US"/>
          </a:p>
        </p:txBody>
      </p:sp>
    </p:spTree>
    <p:extLst>
      <p:ext uri="{BB962C8B-B14F-4D97-AF65-F5344CB8AC3E}">
        <p14:creationId xmlns:p14="http://schemas.microsoft.com/office/powerpoint/2010/main" val="1469166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results, as noted before, are preliminary.  As this data analysis work is completed, we’ll be summarizing the results for others to read and review.</a:t>
            </a:r>
            <a:endParaRPr lang="en-US" sz="1200" b="0" i="0">
              <a:solidFill>
                <a:srgbClr val="212529"/>
              </a:solidFill>
              <a:effectLst/>
            </a:endParaRPr>
          </a:p>
          <a:p>
            <a:pPr marL="0" indent="0">
              <a:buFont typeface="Arial" panose="020B0604020202020204" pitchFamily="34" charset="0"/>
              <a:buNone/>
            </a:pPr>
            <a:endParaRPr lang="en-US" sz="1200" b="0" i="0">
              <a:solidFill>
                <a:srgbClr val="212529"/>
              </a:solidFill>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60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what is NAFAN? </a:t>
            </a:r>
          </a:p>
          <a:p>
            <a:pPr lvl="0"/>
            <a:r>
              <a:rPr lang="en-US" sz="1200" kern="1200">
                <a:solidFill>
                  <a:schemeClr val="tx1"/>
                </a:solidFill>
                <a:effectLst/>
                <a:latin typeface="+mn-lt"/>
                <a:ea typeface="+mn-ea"/>
                <a:cs typeface="+mn-cs"/>
              </a:rPr>
              <a:t>Project led by the California Digital Library and </a:t>
            </a:r>
          </a:p>
          <a:p>
            <a:pPr lvl="0"/>
            <a:r>
              <a:rPr lang="en-US" sz="1200" kern="1200">
                <a:solidFill>
                  <a:schemeClr val="tx1"/>
                </a:solidFill>
                <a:effectLst/>
                <a:latin typeface="+mn-lt"/>
                <a:ea typeface="+mn-ea"/>
                <a:cs typeface="+mn-cs"/>
              </a:rPr>
              <a:t>supported by IMLS through their National Leadership in Libraries grants, This is a 2-year project, running from September 2020 through August 2022</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For a bit of background: </a:t>
            </a:r>
          </a:p>
          <a:p>
            <a:pPr fontAlgn="base"/>
            <a:r>
              <a:rPr lang="en-US" sz="1200" kern="1200">
                <a:solidFill>
                  <a:schemeClr val="tx1"/>
                </a:solidFill>
                <a:effectLst/>
                <a:latin typeface="+mn-lt"/>
                <a:ea typeface="+mn-ea"/>
                <a:cs typeface="+mn-cs"/>
              </a:rPr>
              <a:t>There are 15 extant archival aggregators in the US, which share very similar characteristics: within a given state or region, they are ingesting and providing persistent hosting of finding aids. In many cases, they are the primary, finding aid interface for their contributors</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There are 3 meta-aggregators, which we define as programs that harvest and index finding aid data from aggregators and individual institutions. They are the History of Medicine Finding Aid Consortium, and the Social Networks and Archival Context program -- or "SNAC", and of course our own </a:t>
            </a:r>
            <a:r>
              <a:rPr lang="en-US" sz="1200" kern="1200" err="1">
                <a:solidFill>
                  <a:schemeClr val="tx1"/>
                </a:solidFill>
                <a:effectLst/>
                <a:latin typeface="+mn-lt"/>
                <a:ea typeface="+mn-ea"/>
                <a:cs typeface="+mn-cs"/>
              </a:rPr>
              <a:t>ArchiveGrid</a:t>
            </a:r>
            <a:r>
              <a:rPr lang="en-US" sz="1200" kern="1200">
                <a:solidFill>
                  <a:schemeClr val="tx1"/>
                </a:solidFill>
                <a:effectLst/>
                <a:latin typeface="+mn-lt"/>
                <a:ea typeface="+mn-ea"/>
                <a:cs typeface="+mn-cs"/>
              </a:rPr>
              <a:t>, which in many ways is the current de facto national aggregation of archival description.</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There is not comprehensive coverage for discovery of archival collections nationally</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C7E911E4-7CD8-4F9C-B647-4242FE4D1061}" type="slidenum">
              <a:rPr lang="de-DE" smtClean="0"/>
              <a:pPr/>
              <a:t>5</a:t>
            </a:fld>
            <a:endParaRPr lang="de-DE"/>
          </a:p>
        </p:txBody>
      </p:sp>
    </p:spTree>
    <p:extLst>
      <p:ext uri="{BB962C8B-B14F-4D97-AF65-F5344CB8AC3E}">
        <p14:creationId xmlns:p14="http://schemas.microsoft.com/office/powerpoint/2010/main" val="111695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c4ea4dbb4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c4ea4dbb4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r>
              <a:rPr lang="en-US" sz="1200" kern="1200">
                <a:solidFill>
                  <a:schemeClr val="tx1"/>
                </a:solidFill>
                <a:effectLst/>
                <a:latin typeface="+mn-lt"/>
                <a:ea typeface="+mn-ea"/>
                <a:cs typeface="+mn-cs"/>
              </a:rPr>
              <a:t>The CDL maintains the Online Archive of California -- or OAC -- which brings together finding aids across that state. </a:t>
            </a:r>
          </a:p>
          <a:p>
            <a:pPr fontAlgn="base"/>
            <a:r>
              <a:rPr lang="en-US" sz="1200" kern="1200">
                <a:solidFill>
                  <a:schemeClr val="tx1"/>
                </a:solidFill>
                <a:effectLst/>
                <a:latin typeface="+mn-lt"/>
                <a:ea typeface="+mn-ea"/>
                <a:cs typeface="+mn-cs"/>
              </a:rPr>
              <a:t>They have been reevaluating the scope and sustainability of the OAC, and believed it was a timely opportunity to convene a broader conversation with other aggregators to explore a more shared infrastructure and service model.</a:t>
            </a:r>
          </a:p>
          <a:p>
            <a:pPr fontAlgn="base"/>
            <a:r>
              <a:rPr lang="en-US" sz="1200" kern="1200">
                <a:solidFill>
                  <a:schemeClr val="tx1"/>
                </a:solidFill>
                <a:effectLst/>
                <a:latin typeface="+mn-lt"/>
                <a:ea typeface="+mn-ea"/>
                <a:cs typeface="+mn-cs"/>
              </a:rPr>
              <a:t>In late 2018, the California Digital Library received 1 year of LSTA funding from the California State Library to initially explore -- with other regional and statewide finding aid aggregators -- the idea of a national finding aid network</a:t>
            </a:r>
          </a:p>
          <a:p>
            <a:r>
              <a:rPr lang="en-US" sz="1200" kern="1200">
                <a:solidFill>
                  <a:schemeClr val="tx1"/>
                </a:solidFill>
                <a:effectLst/>
                <a:latin typeface="+mn-lt"/>
                <a:ea typeface="+mn-ea"/>
                <a:cs typeface="+mn-cs"/>
              </a:rPr>
              <a:t>Findings from that grant indicated that this is an idea worth pursuing, which lead to the current phase of work.</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one of the major pieces of the vision of this project is to create a truly national aggregation service bringing together collections from a wide variety of archives across the country – in museums, academic libraries, public libraries, historical societies, community archives.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This is a 2-year R&amp;D phase, </a:t>
            </a:r>
          </a:p>
          <a:p>
            <a:pPr lvl="0"/>
            <a:r>
              <a:rPr lang="en-US" sz="1200" kern="1200">
                <a:solidFill>
                  <a:schemeClr val="tx1"/>
                </a:solidFill>
                <a:effectLst/>
                <a:latin typeface="+mn-lt"/>
                <a:ea typeface="+mn-ea"/>
                <a:cs typeface="+mn-cs"/>
              </a:rPr>
              <a:t>It builds directly on the prior work of the 2018 planning phase </a:t>
            </a:r>
          </a:p>
          <a:p>
            <a:pPr lvl="0"/>
            <a:r>
              <a:rPr lang="en-US" sz="1200" kern="1200">
                <a:solidFill>
                  <a:schemeClr val="tx1"/>
                </a:solidFill>
                <a:effectLst/>
                <a:latin typeface="+mn-lt"/>
                <a:ea typeface="+mn-ea"/>
                <a:cs typeface="+mn-cs"/>
              </a:rPr>
              <a:t>Over the next two years, we want to explore and create the blueprint for implementing a national finding aid network that is community-driven, -sustained, and -governed</a:t>
            </a:r>
          </a:p>
        </p:txBody>
      </p:sp>
      <p:sp>
        <p:nvSpPr>
          <p:cNvPr id="4" name="Slide Number Placeholder 3"/>
          <p:cNvSpPr>
            <a:spLocks noGrp="1"/>
          </p:cNvSpPr>
          <p:nvPr>
            <p:ph type="sldNum" sz="quarter" idx="5"/>
          </p:nvPr>
        </p:nvSpPr>
        <p:spPr/>
        <p:txBody>
          <a:bodyPr/>
          <a:lstStyle/>
          <a:p>
            <a:fld id="{C7E911E4-7CD8-4F9C-B647-4242FE4D1061}" type="slidenum">
              <a:rPr lang="de-DE" smtClean="0"/>
              <a:pPr/>
              <a:t>7</a:t>
            </a:fld>
            <a:endParaRPr lang="de-DE"/>
          </a:p>
        </p:txBody>
      </p:sp>
    </p:spTree>
    <p:extLst>
      <p:ext uri="{BB962C8B-B14F-4D97-AF65-F5344CB8AC3E}">
        <p14:creationId xmlns:p14="http://schemas.microsoft.com/office/powerpoint/2010/main" val="97923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104be8814_0_317:notes"/>
          <p:cNvSpPr>
            <a:spLocks noGrp="1" noRot="1" noChangeAspect="1"/>
          </p:cNvSpPr>
          <p:nvPr>
            <p:ph type="sldImg" idx="2"/>
          </p:nvPr>
        </p:nvSpPr>
        <p:spPr>
          <a:xfrm>
            <a:off x="381000" y="244475"/>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104be8814_0_317:notes"/>
          <p:cNvSpPr txBox="1">
            <a:spLocks noGrp="1"/>
          </p:cNvSpPr>
          <p:nvPr>
            <p:ph type="body" idx="1"/>
          </p:nvPr>
        </p:nvSpPr>
        <p:spPr>
          <a:xfrm>
            <a:off x="542580" y="3836624"/>
            <a:ext cx="5737033" cy="515314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For this 2-year R&amp;D project, we have 4 activity streams -- work will be happening in parallel across these areas:</a:t>
            </a:r>
            <a:endParaRPr/>
          </a:p>
          <a:p>
            <a:pPr marL="914400" lvl="1" indent="-298450">
              <a:buSzPts val="1100"/>
              <a:buChar char="○"/>
            </a:pPr>
            <a:r>
              <a:rPr lang="en" b="1"/>
              <a:t>Research:</a:t>
            </a:r>
            <a:r>
              <a:rPr lang="en"/>
              <a:t> </a:t>
            </a:r>
          </a:p>
          <a:p>
            <a:pPr marL="914400" lvl="1" indent="-298450" algn="l">
              <a:spcBef>
                <a:spcPts val="0"/>
              </a:spcBef>
              <a:spcAft>
                <a:spcPts val="0"/>
              </a:spcAft>
              <a:buSzPts val="1100"/>
              <a:buChar char="○"/>
            </a:pPr>
            <a:r>
              <a:rPr lang="en" b="1"/>
              <a:t>Technical assessment and prototyping: </a:t>
            </a:r>
            <a:endParaRPr lang="en">
              <a:cs typeface="Calibri"/>
            </a:endParaRPr>
          </a:p>
          <a:p>
            <a:pPr marL="914400" lvl="1" indent="-298450">
              <a:buSzPts val="1100"/>
              <a:buChar char="○"/>
            </a:pPr>
            <a:r>
              <a:rPr lang="en" b="1"/>
              <a:t>Community engagement:</a:t>
            </a:r>
            <a:r>
              <a:rPr lang="en"/>
              <a:t> </a:t>
            </a:r>
          </a:p>
          <a:p>
            <a:pPr marL="914400" lvl="1" indent="-298450" algn="l" rtl="0">
              <a:spcBef>
                <a:spcPts val="0"/>
              </a:spcBef>
              <a:spcAft>
                <a:spcPts val="0"/>
              </a:spcAft>
              <a:buSzPts val="1100"/>
              <a:buChar char="○"/>
            </a:pPr>
            <a:r>
              <a:rPr lang="en" b="1"/>
              <a:t>Sustainability and governance: </a:t>
            </a:r>
            <a:endParaRPr lang="en">
              <a:cs typeface="Calibri"/>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9544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OCLC staff will be contributing to other activity streams, but our primary role is to take the lead on conducting research.  </a:t>
            </a:r>
          </a:p>
          <a:p>
            <a:endParaRPr lang="en"/>
          </a:p>
          <a:p>
            <a:r>
              <a:rPr lang="en"/>
              <a:t>Initiate research to gain a current understanding of the needs of both researchers and cultural heritage institutions in regard to finding aid aggregation. Evaluate the quality of existing finding aid data at scale in order to scope the network's initial functionality to the specific existing characteristics of the data, and lay the groundwork for iterative data remediation and expanded network features in subsequent phases.</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39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20915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6093727" y="0"/>
            <a:ext cx="6105280" cy="5850667"/>
          </a:xfrm>
          <a:prstGeom prst="rect">
            <a:avLst/>
          </a:prstGeom>
        </p:spPr>
      </p:pic>
    </p:spTree>
    <p:extLst>
      <p:ext uri="{BB962C8B-B14F-4D97-AF65-F5344CB8AC3E}">
        <p14:creationId xmlns:p14="http://schemas.microsoft.com/office/powerpoint/2010/main" val="36995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23" name="Picture 22"/>
          <p:cNvPicPr>
            <a:picLocks noChangeAspect="1"/>
          </p:cNvPicPr>
          <p:nvPr userDrawn="1"/>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15707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431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page image">
  <p:cSld name="1_Full page image">
    <p:spTree>
      <p:nvGrpSpPr>
        <p:cNvPr id="1" name="Shape 63"/>
        <p:cNvGrpSpPr/>
        <p:nvPr/>
      </p:nvGrpSpPr>
      <p:grpSpPr>
        <a:xfrm>
          <a:off x="0" y="0"/>
          <a:ext cx="0" cy="0"/>
          <a:chOff x="0" y="0"/>
          <a:chExt cx="0" cy="0"/>
        </a:xfrm>
      </p:grpSpPr>
      <p:sp>
        <p:nvSpPr>
          <p:cNvPr id="64" name="Google Shape;64;p15"/>
          <p:cNvSpPr>
            <a:spLocks noGrp="1"/>
          </p:cNvSpPr>
          <p:nvPr>
            <p:ph type="pic" idx="2"/>
          </p:nvPr>
        </p:nvSpPr>
        <p:spPr>
          <a:xfrm>
            <a:off x="0" y="-1"/>
            <a:ext cx="12192000" cy="6858000"/>
          </a:xfrm>
          <a:prstGeom prst="rect">
            <a:avLst/>
          </a:prstGeom>
          <a:noFill/>
          <a:ln>
            <a:noFill/>
          </a:ln>
        </p:spPr>
        <p:txBody>
          <a:bodyPr spcFirstLastPara="1" wrap="square" lIns="68575" tIns="34275" rIns="68575" bIns="34275" anchor="ctr" anchorCtr="0">
            <a:noAutofit/>
          </a:bodyPr>
          <a:lstStyle>
            <a:lvl1pPr marR="0" lvl="0" algn="l" rtl="0">
              <a:spcBef>
                <a:spcPts val="533"/>
              </a:spcBef>
              <a:spcAft>
                <a:spcPts val="0"/>
              </a:spcAft>
              <a:buClr>
                <a:schemeClr val="dk1"/>
              </a:buClr>
              <a:buSzPts val="1900"/>
              <a:buFont typeface="Arial"/>
              <a:buNone/>
              <a:defRPr sz="2533" b="0" i="0" u="none" strike="noStrike" cap="none">
                <a:solidFill>
                  <a:schemeClr val="dk1"/>
                </a:solidFill>
                <a:latin typeface="Arial"/>
                <a:ea typeface="Arial"/>
                <a:cs typeface="Arial"/>
                <a:sym typeface="Arial"/>
              </a:defRPr>
            </a:lvl1pPr>
            <a:lvl2pPr marR="0" lvl="1" algn="l" rtl="0">
              <a:spcBef>
                <a:spcPts val="667"/>
              </a:spcBef>
              <a:spcAft>
                <a:spcPts val="0"/>
              </a:spcAft>
              <a:buClr>
                <a:schemeClr val="dk1"/>
              </a:buClr>
              <a:buSzPts val="2400"/>
              <a:buFont typeface="Arial"/>
              <a:buNone/>
              <a:defRPr sz="3200" b="0" i="0" u="none" strike="noStrike" cap="none">
                <a:solidFill>
                  <a:schemeClr val="dk1"/>
                </a:solidFill>
                <a:latin typeface="Arial"/>
                <a:ea typeface="Arial"/>
                <a:cs typeface="Arial"/>
                <a:sym typeface="Arial"/>
              </a:defRPr>
            </a:lvl2pPr>
            <a:lvl3pPr marR="0" lvl="2"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5" name="Google Shape;65;p15"/>
          <p:cNvSpPr txBox="1">
            <a:spLocks noGrp="1"/>
          </p:cNvSpPr>
          <p:nvPr>
            <p:ph type="body" idx="1"/>
          </p:nvPr>
        </p:nvSpPr>
        <p:spPr>
          <a:xfrm>
            <a:off x="10111321" y="-20637"/>
            <a:ext cx="578000" cy="6899600"/>
          </a:xfrm>
          <a:prstGeom prst="rect">
            <a:avLst/>
          </a:prstGeom>
          <a:solidFill>
            <a:schemeClr val="accent1">
              <a:alpha val="77650"/>
            </a:schemeClr>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6" name="Google Shape;66;p15"/>
          <p:cNvSpPr txBox="1">
            <a:spLocks noGrp="1"/>
          </p:cNvSpPr>
          <p:nvPr>
            <p:ph type="body" idx="3"/>
          </p:nvPr>
        </p:nvSpPr>
        <p:spPr>
          <a:xfrm>
            <a:off x="10689172" y="-20637"/>
            <a:ext cx="1502800" cy="6899600"/>
          </a:xfrm>
          <a:prstGeom prst="rect">
            <a:avLst/>
          </a:prstGeom>
          <a:solidFill>
            <a:schemeClr val="accent1"/>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accent1"/>
              </a:buClr>
              <a:buSzPts val="3200"/>
              <a:buFont typeface="Arial"/>
              <a:buNone/>
              <a:defRPr sz="4267" b="0" i="0" u="none" strike="noStrike" cap="none">
                <a:solidFill>
                  <a:schemeClr val="accen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body" idx="4"/>
          </p:nvPr>
        </p:nvSpPr>
        <p:spPr>
          <a:xfrm>
            <a:off x="-18815" y="4997709"/>
            <a:ext cx="8204000" cy="954000"/>
          </a:xfrm>
          <a:prstGeom prst="rect">
            <a:avLst/>
          </a:prstGeom>
          <a:solidFill>
            <a:schemeClr val="lt1"/>
          </a:solidFill>
          <a:ln>
            <a:noFill/>
          </a:ln>
        </p:spPr>
        <p:txBody>
          <a:bodyPr spcFirstLastPara="1" wrap="square" lIns="480050" tIns="34275" rIns="68575" bIns="34275" anchor="t" anchorCtr="0">
            <a:noAutofit/>
          </a:bodyPr>
          <a:lstStyle>
            <a:lvl1pPr marL="609585" marR="0" lvl="0" indent="-304792" algn="l" rtl="0">
              <a:spcBef>
                <a:spcPts val="667"/>
              </a:spcBef>
              <a:spcAft>
                <a:spcPts val="0"/>
              </a:spcAft>
              <a:buClr>
                <a:srgbClr val="236192"/>
              </a:buClr>
              <a:buSzPts val="2400"/>
              <a:buFont typeface="Arial"/>
              <a:buNone/>
              <a:defRPr sz="3200" b="1" i="0" u="none" strike="noStrike" cap="none">
                <a:solidFill>
                  <a:srgbClr val="23619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8" name="Google Shape;68;p15"/>
          <p:cNvSpPr txBox="1">
            <a:spLocks noGrp="1"/>
          </p:cNvSpPr>
          <p:nvPr>
            <p:ph type="body" idx="5"/>
          </p:nvPr>
        </p:nvSpPr>
        <p:spPr>
          <a:xfrm>
            <a:off x="713223" y="5447285"/>
            <a:ext cx="7480400" cy="3524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533"/>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9" name="Google Shape;69;p15"/>
          <p:cNvPicPr preferRelativeResize="0"/>
          <p:nvPr/>
        </p:nvPicPr>
        <p:blipFill rotWithShape="1">
          <a:blip r:embed="rId2">
            <a:alphaModFix/>
          </a:blip>
          <a:srcRect/>
          <a:stretch/>
        </p:blipFill>
        <p:spPr>
          <a:xfrm>
            <a:off x="11080072" y="6422994"/>
            <a:ext cx="916224" cy="291625"/>
          </a:xfrm>
          <a:prstGeom prst="rect">
            <a:avLst/>
          </a:prstGeom>
          <a:noFill/>
          <a:ln>
            <a:noFill/>
          </a:ln>
        </p:spPr>
      </p:pic>
    </p:spTree>
    <p:extLst>
      <p:ext uri="{BB962C8B-B14F-4D97-AF65-F5344CB8AC3E}">
        <p14:creationId xmlns:p14="http://schemas.microsoft.com/office/powerpoint/2010/main" val="297383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7D8D-EB22-6544-BD05-05B2C3268B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72643-B188-4143-8729-378B3F0682C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197CD-DA73-DC4B-B346-9678C72A81C8}"/>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5" name="Footer Placeholder 4">
            <a:extLst>
              <a:ext uri="{FF2B5EF4-FFF2-40B4-BE49-F238E27FC236}">
                <a16:creationId xmlns:a16="http://schemas.microsoft.com/office/drawing/2014/main" id="{706E5BD6-E0CB-B747-8831-B11473F4C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E6F8-84FA-264C-BB00-8A4EC343FF80}"/>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103318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3A05-55C3-874D-9CF3-228F45016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9B3D5-8A0B-F141-8A42-8EFB509D96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2611E-FDD6-2D4C-BC66-5FE56DE34ADD}"/>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5" name="Footer Placeholder 4">
            <a:extLst>
              <a:ext uri="{FF2B5EF4-FFF2-40B4-BE49-F238E27FC236}">
                <a16:creationId xmlns:a16="http://schemas.microsoft.com/office/drawing/2014/main" id="{0BD73643-5C9C-534C-8E7F-8ACADB573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43B33-C939-4E49-9DA8-52846237FAE9}"/>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2321244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661A-2D77-C649-85BC-A456D2BA289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A7D096-2472-7048-9E80-8BE0FE958EC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0639C5-F5B5-774F-807F-18C1B0CBF602}"/>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5" name="Footer Placeholder 4">
            <a:extLst>
              <a:ext uri="{FF2B5EF4-FFF2-40B4-BE49-F238E27FC236}">
                <a16:creationId xmlns:a16="http://schemas.microsoft.com/office/drawing/2014/main" id="{DA2ECC1D-518B-3140-BBDD-87A091AA1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45539-AF49-B641-AE96-FB5AEA6D4F62}"/>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248404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C211-B572-9549-A1B6-F3D5A6893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F4A5F-81BD-304F-8423-989642BA20CF}"/>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23700-475E-5645-8DDF-14027C2E624A}"/>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471530-29E3-BE43-8666-8F0680775F6C}"/>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6" name="Footer Placeholder 5">
            <a:extLst>
              <a:ext uri="{FF2B5EF4-FFF2-40B4-BE49-F238E27FC236}">
                <a16:creationId xmlns:a16="http://schemas.microsoft.com/office/drawing/2014/main" id="{25F7E171-B967-A24D-AEE3-34CCF21D72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36077-A362-7A45-8E0C-5074321D8D51}"/>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3438232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7947-4495-F642-9E32-DBC571F67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7C91E-9F03-6A44-8FD1-F182592B181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F248F4-0E3C-8A44-A085-B5C575CB62A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E74CA9-9A16-C441-9E34-285B3D74B53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EC7862-A413-1B40-9169-BE920F9E8C47}"/>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82E857-DC07-C54A-A624-378410792439}"/>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8" name="Footer Placeholder 7">
            <a:extLst>
              <a:ext uri="{FF2B5EF4-FFF2-40B4-BE49-F238E27FC236}">
                <a16:creationId xmlns:a16="http://schemas.microsoft.com/office/drawing/2014/main" id="{39CB7E9A-BF9B-784E-AB10-13A7A7BCD0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6A17B9-60B7-E348-B13F-58DD9B6072C3}"/>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2882571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617C-E346-BF47-9812-7FFE8CA46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7D7E2-A597-804F-BDE4-1F5CD9122CEC}"/>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4" name="Footer Placeholder 3">
            <a:extLst>
              <a:ext uri="{FF2B5EF4-FFF2-40B4-BE49-F238E27FC236}">
                <a16:creationId xmlns:a16="http://schemas.microsoft.com/office/drawing/2014/main" id="{02EC7BD2-F336-B245-85D9-A38F9286B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A28C5-3924-D44D-9B5D-2FCE2DF8524A}"/>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116302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24734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078A4-8C28-7D4D-86F8-E24525C93F37}"/>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3" name="Footer Placeholder 2">
            <a:extLst>
              <a:ext uri="{FF2B5EF4-FFF2-40B4-BE49-F238E27FC236}">
                <a16:creationId xmlns:a16="http://schemas.microsoft.com/office/drawing/2014/main" id="{0DC7FDEF-CAF7-F941-B8F4-D1DA529418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930BAB-8E99-B243-9550-645DCA19A181}"/>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1546357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B344-AD5A-B545-BBC5-959D701AE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7420F2-2EAA-0544-824A-A79981CE650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26C3A9-965F-644B-A9F6-CD21F916DA8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300C2D-A8B4-9E4C-BBD8-6557657AEE88}"/>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6" name="Footer Placeholder 5">
            <a:extLst>
              <a:ext uri="{FF2B5EF4-FFF2-40B4-BE49-F238E27FC236}">
                <a16:creationId xmlns:a16="http://schemas.microsoft.com/office/drawing/2014/main" id="{55792B61-D4C2-384E-B4DC-7ED41707F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5CF4E-8F53-084A-BF79-4566715958E1}"/>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345419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EDBE-6384-9E44-AA0E-552175A6A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9D06A2-B0C2-C048-8DC1-B77A0AF101A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3617B0C-2559-5C44-A19B-ADAB2D1774A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3ED095-D4AE-BC49-8520-10ADE6BC4690}"/>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6" name="Footer Placeholder 5">
            <a:extLst>
              <a:ext uri="{FF2B5EF4-FFF2-40B4-BE49-F238E27FC236}">
                <a16:creationId xmlns:a16="http://schemas.microsoft.com/office/drawing/2014/main" id="{FE20BF0E-9C9B-2E45-86BE-82263670E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334D7-1947-624B-8AF2-362F9E63B631}"/>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301863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DFF5-A58A-6847-B184-E88A3CA06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C8B83B-FD55-1644-910F-BB2AC0E1B9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5E609-080B-7C4E-8725-68EF3F6CC3E8}"/>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5" name="Footer Placeholder 4">
            <a:extLst>
              <a:ext uri="{FF2B5EF4-FFF2-40B4-BE49-F238E27FC236}">
                <a16:creationId xmlns:a16="http://schemas.microsoft.com/office/drawing/2014/main" id="{F873969A-192D-6449-A286-322112B74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1E067-1EE4-A74C-B39D-2B0743738F07}"/>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413074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9D410-E5C1-F644-A687-D7ECCBECE5C2}"/>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E4F0B-C9CB-764C-845D-0D2750C5137E}"/>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9370F-DD6D-A74E-B9C5-5382D2B0C4EA}"/>
              </a:ext>
            </a:extLst>
          </p:cNvPr>
          <p:cNvSpPr>
            <a:spLocks noGrp="1"/>
          </p:cNvSpPr>
          <p:nvPr>
            <p:ph type="dt" sz="half" idx="10"/>
          </p:nvPr>
        </p:nvSpPr>
        <p:spPr/>
        <p:txBody>
          <a:bodyPr/>
          <a:lstStyle/>
          <a:p>
            <a:fld id="{C4556E1A-61B5-8040-A1A5-164DBCFA834B}" type="datetimeFigureOut">
              <a:rPr lang="en-US" smtClean="0"/>
              <a:t>10/19/2022</a:t>
            </a:fld>
            <a:endParaRPr lang="en-US"/>
          </a:p>
        </p:txBody>
      </p:sp>
      <p:sp>
        <p:nvSpPr>
          <p:cNvPr id="5" name="Footer Placeholder 4">
            <a:extLst>
              <a:ext uri="{FF2B5EF4-FFF2-40B4-BE49-F238E27FC236}">
                <a16:creationId xmlns:a16="http://schemas.microsoft.com/office/drawing/2014/main" id="{C927EE93-496D-5242-9CD4-7E5B6C4EA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E78D7-67C0-FC49-892C-A79AB851A163}"/>
              </a:ext>
            </a:extLst>
          </p:cNvPr>
          <p:cNvSpPr>
            <a:spLocks noGrp="1"/>
          </p:cNvSpPr>
          <p:nvPr>
            <p:ph type="sldNum" sz="quarter" idx="12"/>
          </p:nvPr>
        </p:nvSpPr>
        <p:spPr/>
        <p:txBody>
          <a:bodyPr/>
          <a:lstStyle/>
          <a:p>
            <a:fld id="{B590AC6A-8F67-D84A-8BC1-3EC98026FBCF}" type="slidenum">
              <a:rPr lang="en-US" smtClean="0"/>
              <a:t>‹#›</a:t>
            </a:fld>
            <a:endParaRPr lang="en-US"/>
          </a:p>
        </p:txBody>
      </p:sp>
    </p:spTree>
    <p:extLst>
      <p:ext uri="{BB962C8B-B14F-4D97-AF65-F5344CB8AC3E}">
        <p14:creationId xmlns:p14="http://schemas.microsoft.com/office/powerpoint/2010/main" val="2966555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9236"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55636"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29"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5" name="Picture 4">
            <a:extLst>
              <a:ext uri="{FF2B5EF4-FFF2-40B4-BE49-F238E27FC236}">
                <a16:creationId xmlns:a16="http://schemas.microsoft.com/office/drawing/2014/main" id="{91A9483E-5FE2-4298-8430-AB0A107D157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147632" y="6407389"/>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3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 Bar">
    <p:spTree>
      <p:nvGrpSpPr>
        <p:cNvPr id="1" name=""/>
        <p:cNvGrpSpPr/>
        <p:nvPr/>
      </p:nvGrpSpPr>
      <p:grpSpPr>
        <a:xfrm>
          <a:off x="0" y="0"/>
          <a:ext cx="0" cy="0"/>
          <a:chOff x="0" y="0"/>
          <a:chExt cx="0" cy="0"/>
        </a:xfrm>
      </p:grpSpPr>
      <p:sp>
        <p:nvSpPr>
          <p:cNvPr id="18" name="Rectangle 17"/>
          <p:cNvSpPr/>
          <p:nvPr userDrawn="1"/>
        </p:nvSpPr>
        <p:spPr>
          <a:xfrm>
            <a:off x="0" y="56388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56388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51093" y="56388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5" name="Picture 5">
            <a:extLst>
              <a:ext uri="{FF2B5EF4-FFF2-40B4-BE49-F238E27FC236}">
                <a16:creationId xmlns:a16="http://schemas.microsoft.com/office/drawing/2014/main" id="{AAFE1985-1056-4231-96F8-B7076DB7E26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080073" y="6422996"/>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01A6733-70DD-4449-8C03-80A8F13C842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1147632" y="5797789"/>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7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3295" b="48278"/>
          <a:stretch/>
        </p:blipFill>
        <p:spPr>
          <a:xfrm>
            <a:off x="4218519" y="6"/>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D527F"/>
              </a:solidFill>
              <a:effectLst/>
              <a:uLnTx/>
              <a:uFillTx/>
              <a:latin typeface="Arial"/>
              <a:ea typeface="+mn-ea"/>
              <a:cs typeface="+mn-cs"/>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D527F"/>
              </a:solidFill>
              <a:effectLst/>
              <a:uLnTx/>
              <a:uFillTx/>
              <a:latin typeface="Arial"/>
              <a:ea typeface="+mn-ea"/>
              <a:cs typeface="+mn-cs"/>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D527F"/>
              </a:solidFill>
              <a:effectLst/>
              <a:uLnTx/>
              <a:uFillTx/>
              <a:latin typeface="Arial"/>
              <a:ea typeface="+mn-ea"/>
              <a:cs typeface="+mn-cs"/>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D527F"/>
              </a:solidFill>
              <a:effectLst/>
              <a:uLnTx/>
              <a:uFillTx/>
              <a:latin typeface="Arial"/>
              <a:ea typeface="+mn-ea"/>
              <a:cs typeface="+mn-cs"/>
            </a:endParaRPr>
          </a:p>
        </p:txBody>
      </p:sp>
      <p:sp>
        <p:nvSpPr>
          <p:cNvPr id="36" name="Text Placeholder 35"/>
          <p:cNvSpPr>
            <a:spLocks noGrp="1"/>
          </p:cNvSpPr>
          <p:nvPr>
            <p:ph type="body" sz="quarter" idx="12" hasCustomPrompt="1"/>
          </p:nvPr>
        </p:nvSpPr>
        <p:spPr>
          <a:xfrm>
            <a:off x="4" y="1773172"/>
            <a:ext cx="4218334" cy="651397"/>
          </a:xfrm>
          <a:prstGeom prst="rect">
            <a:avLst/>
          </a:prstGeom>
          <a:solidFill>
            <a:schemeClr val="accent2"/>
          </a:solidFill>
          <a:ln>
            <a:noFill/>
          </a:ln>
        </p:spPr>
        <p:txBody>
          <a:bodyPr vert="horz" wrap="none" lIns="457200" tIns="137160" rIns="274320" bIns="182880">
            <a:spAutoFit/>
          </a:bodyPr>
          <a:lstStyle>
            <a:lvl1pPr marL="0" marR="0" indent="0" algn="l" defTabSz="60955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5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1"/>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080073" y="6422996"/>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3" y="4275964"/>
            <a:ext cx="2146037" cy="461729"/>
          </a:xfrm>
          <a:prstGeom prst="rect">
            <a:avLst/>
          </a:prstGeom>
        </p:spPr>
        <p:txBody>
          <a:bodyPr vert="horz" wrap="none" lIns="0">
            <a:spAutoFit/>
          </a:bodyPr>
          <a:lstStyle>
            <a:lvl1pPr marL="0" indent="0">
              <a:buNone/>
              <a:defRPr sz="2667" b="1"/>
            </a:lvl1pPr>
            <a:lvl2pPr marL="609555" indent="0">
              <a:buNone/>
              <a:defRPr/>
            </a:lvl2pPr>
            <a:lvl5pPr marL="2438218" indent="0">
              <a:buNone/>
              <a:defRPr/>
            </a:lvl5pPr>
          </a:lstStyle>
          <a:p>
            <a:pPr lvl="0"/>
            <a:r>
              <a:rPr lang="en-US"/>
              <a:t>Speaker Name</a:t>
            </a:r>
          </a:p>
        </p:txBody>
      </p:sp>
      <p:sp>
        <p:nvSpPr>
          <p:cNvPr id="17" name="Text Placeholder 2"/>
          <p:cNvSpPr>
            <a:spLocks noGrp="1"/>
          </p:cNvSpPr>
          <p:nvPr>
            <p:ph type="body" sz="quarter" idx="18" hasCustomPrompt="1"/>
          </p:nvPr>
        </p:nvSpPr>
        <p:spPr>
          <a:xfrm>
            <a:off x="971595" y="4818453"/>
            <a:ext cx="1612236" cy="360163"/>
          </a:xfrm>
          <a:prstGeom prst="rect">
            <a:avLst/>
          </a:prstGeom>
        </p:spPr>
        <p:txBody>
          <a:bodyPr vert="horz" wrap="none" lIns="0" tIns="0">
            <a:spAutoFit/>
          </a:bodyPr>
          <a:lstStyle>
            <a:lvl1pPr marL="0" indent="0">
              <a:buNone/>
              <a:defRPr sz="2267" b="0"/>
            </a:lvl1pPr>
            <a:lvl2pPr marL="609555" indent="0">
              <a:buNone/>
              <a:defRPr/>
            </a:lvl2pPr>
            <a:lvl5pPr marL="2438218" indent="0">
              <a:buNone/>
              <a:defRPr/>
            </a:lvl5pPr>
          </a:lstStyle>
          <a:p>
            <a:pPr lvl="0"/>
            <a:r>
              <a:rPr lang="en-US"/>
              <a:t>Speaker Title</a:t>
            </a:r>
          </a:p>
        </p:txBody>
      </p:sp>
      <p:sp>
        <p:nvSpPr>
          <p:cNvPr id="15" name="Rectangle 14"/>
          <p:cNvSpPr/>
          <p:nvPr userDrawn="1"/>
        </p:nvSpPr>
        <p:spPr>
          <a:xfrm>
            <a:off x="4182537" y="3"/>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D527F"/>
              </a:solidFill>
              <a:effectLst/>
              <a:uLnTx/>
              <a:uFillTx/>
              <a:latin typeface="Arial"/>
              <a:ea typeface="+mn-ea"/>
              <a:cs typeface="+mn-cs"/>
            </a:endParaRPr>
          </a:p>
        </p:txBody>
      </p:sp>
    </p:spTree>
    <p:extLst>
      <p:ext uri="{BB962C8B-B14F-4D97-AF65-F5344CB8AC3E}">
        <p14:creationId xmlns:p14="http://schemas.microsoft.com/office/powerpoint/2010/main" val="41007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1111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34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41336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60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7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5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94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64" r:id="rId12"/>
    <p:sldLayoutId id="214748376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2B966-3137-364B-85A8-FAB146EA3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AC8D1-6493-A244-9733-4250F5F6FAC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C2064-5C9C-304C-BC4D-985D1958129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56E1A-61B5-8040-A1A5-164DBCFA834B}" type="datetimeFigureOut">
              <a:rPr lang="en-US" smtClean="0"/>
              <a:t>10/19/2022</a:t>
            </a:fld>
            <a:endParaRPr lang="en-US"/>
          </a:p>
        </p:txBody>
      </p:sp>
      <p:sp>
        <p:nvSpPr>
          <p:cNvPr id="5" name="Footer Placeholder 4">
            <a:extLst>
              <a:ext uri="{FF2B5EF4-FFF2-40B4-BE49-F238E27FC236}">
                <a16:creationId xmlns:a16="http://schemas.microsoft.com/office/drawing/2014/main" id="{86963934-AFB0-D14A-9DC7-E97B7A211F3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67343F-BA39-CE4E-8005-C12A8D35AF2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0AC6A-8F67-D84A-8BC1-3EC98026FBCF}" type="slidenum">
              <a:rPr lang="en-US" smtClean="0"/>
              <a:t>‹#›</a:t>
            </a:fld>
            <a:endParaRPr lang="en-US"/>
          </a:p>
        </p:txBody>
      </p:sp>
    </p:spTree>
    <p:extLst>
      <p:ext uri="{BB962C8B-B14F-4D97-AF65-F5344CB8AC3E}">
        <p14:creationId xmlns:p14="http://schemas.microsoft.com/office/powerpoint/2010/main" val="39797522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onfluence.ucop.edu/display/NAFAN" TargetMode="External"/><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hyperlink" Target="https://www.imls.gov/grants/awarded/lg-246349-ols-20" TargetMode="External"/><Relationship Id="rId9" Type="http://schemas.openxmlformats.org/officeDocument/2006/relationships/image" Target="../media/image15.gif"/></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hyperlink" Target="https://journal.code4lib.org/articles/8956" TargetMode="External"/><Relationship Id="rId7" Type="http://schemas.openxmlformats.org/officeDocument/2006/relationships/image" Target="../media/image57.svg"/><Relationship Id="rId12" Type="http://schemas.openxmlformats.org/officeDocument/2006/relationships/image" Target="../media/image62.png"/><Relationship Id="rId17" Type="http://schemas.openxmlformats.org/officeDocument/2006/relationships/image" Target="../media/image67.svg"/><Relationship Id="rId2" Type="http://schemas.openxmlformats.org/officeDocument/2006/relationships/notesSlide" Target="../notesSlides/notesSlide31.xml"/><Relationship Id="rId16"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6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71.sv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71.sv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7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73.sv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84.png"/><Relationship Id="rId4" Type="http://schemas.openxmlformats.org/officeDocument/2006/relationships/image" Target="../media/image73.svg"/></Relationships>
</file>

<file path=ppt/slides/_rels/slide4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confluence.ucop.edu/display/NAFAN/Project+Reports+and+Resource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044AAE-7D7B-2441-AB74-5DABFCF2D6F5}"/>
              </a:ext>
            </a:extLst>
          </p:cNvPr>
          <p:cNvSpPr>
            <a:spLocks noGrp="1"/>
          </p:cNvSpPr>
          <p:nvPr>
            <p:ph type="body" sz="quarter" idx="12"/>
          </p:nvPr>
        </p:nvSpPr>
        <p:spPr>
          <a:xfrm>
            <a:off x="2" y="1773169"/>
            <a:ext cx="6076535" cy="646331"/>
          </a:xfrm>
        </p:spPr>
        <p:txBody>
          <a:bodyPr vert="horz" wrap="none" lIns="457200" tIns="137160" rIns="274320" bIns="182880" anchor="t">
            <a:spAutoFit/>
          </a:bodyPr>
          <a:lstStyle/>
          <a:p>
            <a:r>
              <a:rPr lang="en-US" sz="2100"/>
              <a:t>5 October 2021 | Works in Progress Webinar</a:t>
            </a:r>
          </a:p>
        </p:txBody>
      </p:sp>
      <p:sp>
        <p:nvSpPr>
          <p:cNvPr id="3" name="Text Placeholder 2">
            <a:extLst>
              <a:ext uri="{FF2B5EF4-FFF2-40B4-BE49-F238E27FC236}">
                <a16:creationId xmlns:a16="http://schemas.microsoft.com/office/drawing/2014/main" id="{F9EA3DFA-7504-974F-B7AE-A5D966CAB008}"/>
              </a:ext>
            </a:extLst>
          </p:cNvPr>
          <p:cNvSpPr>
            <a:spLocks noGrp="1"/>
          </p:cNvSpPr>
          <p:nvPr>
            <p:ph type="body" sz="quarter" idx="16"/>
          </p:nvPr>
        </p:nvSpPr>
        <p:spPr/>
        <p:txBody>
          <a:bodyPr anchor="ctr">
            <a:normAutofit fontScale="92500"/>
          </a:bodyPr>
          <a:lstStyle/>
          <a:p>
            <a:pPr algn="ctr"/>
            <a:r>
              <a:rPr lang="en-US"/>
              <a:t>NAFAN Research Overview</a:t>
            </a:r>
          </a:p>
        </p:txBody>
      </p:sp>
    </p:spTree>
    <p:extLst>
      <p:ext uri="{BB962C8B-B14F-4D97-AF65-F5344CB8AC3E}">
        <p14:creationId xmlns:p14="http://schemas.microsoft.com/office/powerpoint/2010/main" val="152626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9"/>
          <p:cNvSpPr txBox="1">
            <a:spLocks noGrp="1"/>
          </p:cNvSpPr>
          <p:nvPr>
            <p:ph type="body" idx="1"/>
          </p:nvPr>
        </p:nvSpPr>
        <p:spPr>
          <a:xfrm>
            <a:off x="10111321" y="-20637"/>
            <a:ext cx="578000" cy="6899600"/>
          </a:xfrm>
          <a:prstGeom prst="rect">
            <a:avLst/>
          </a:prstGeom>
          <a:solidFill>
            <a:schemeClr val="accent1">
              <a:alpha val="77650"/>
            </a:schemeClr>
          </a:solidFill>
          <a:ln>
            <a:noFill/>
          </a:ln>
        </p:spPr>
        <p:txBody>
          <a:bodyPr spcFirstLastPara="1" wrap="square" lIns="91433" tIns="45700" rIns="91433" bIns="45700" anchor="t" anchorCtr="0">
            <a:noAutofit/>
          </a:bodyPr>
          <a:lstStyle/>
          <a:p>
            <a:pPr marL="0" indent="0">
              <a:spcBef>
                <a:spcPts val="0"/>
              </a:spcBef>
            </a:pPr>
            <a:endParaRPr/>
          </a:p>
        </p:txBody>
      </p:sp>
      <p:sp>
        <p:nvSpPr>
          <p:cNvPr id="491" name="Google Shape;491;p69"/>
          <p:cNvSpPr txBox="1">
            <a:spLocks noGrp="1"/>
          </p:cNvSpPr>
          <p:nvPr>
            <p:ph type="body" idx="3"/>
          </p:nvPr>
        </p:nvSpPr>
        <p:spPr>
          <a:xfrm>
            <a:off x="10689172" y="-20637"/>
            <a:ext cx="1502800" cy="6899600"/>
          </a:xfrm>
          <a:prstGeom prst="rect">
            <a:avLst/>
          </a:prstGeom>
          <a:solidFill>
            <a:schemeClr val="accent1"/>
          </a:solidFill>
          <a:ln>
            <a:noFill/>
          </a:ln>
        </p:spPr>
        <p:txBody>
          <a:bodyPr spcFirstLastPara="1" wrap="square" lIns="91433" tIns="45700" rIns="91433" bIns="45700" anchor="t" anchorCtr="0">
            <a:noAutofit/>
          </a:bodyPr>
          <a:lstStyle/>
          <a:p>
            <a:pPr marL="0" indent="0">
              <a:spcBef>
                <a:spcPts val="0"/>
              </a:spcBef>
            </a:pPr>
            <a:endParaRPr/>
          </a:p>
        </p:txBody>
      </p:sp>
      <p:sp>
        <p:nvSpPr>
          <p:cNvPr id="492" name="Google Shape;492;p69"/>
          <p:cNvSpPr txBox="1">
            <a:spLocks noGrp="1"/>
          </p:cNvSpPr>
          <p:nvPr>
            <p:ph type="body" idx="4"/>
          </p:nvPr>
        </p:nvSpPr>
        <p:spPr>
          <a:xfrm>
            <a:off x="179769" y="678049"/>
            <a:ext cx="9521391" cy="954000"/>
          </a:xfrm>
          <a:prstGeom prst="rect">
            <a:avLst/>
          </a:prstGeom>
          <a:solidFill>
            <a:schemeClr val="lt1"/>
          </a:solidFill>
          <a:ln>
            <a:noFill/>
          </a:ln>
        </p:spPr>
        <p:txBody>
          <a:bodyPr spcFirstLastPara="1" wrap="square" lIns="640067" tIns="45700" rIns="91433" bIns="45700" anchor="t" anchorCtr="0">
            <a:noAutofit/>
          </a:bodyPr>
          <a:lstStyle/>
          <a:p>
            <a:pPr marL="0" indent="0">
              <a:spcBef>
                <a:spcPts val="0"/>
              </a:spcBef>
              <a:buSzPts val="3600"/>
            </a:pPr>
            <a:r>
              <a:rPr lang="en" sz="4800"/>
              <a:t>OCLC Research NAFAN Team</a:t>
            </a:r>
            <a:endParaRPr/>
          </a:p>
        </p:txBody>
      </p:sp>
      <p:sp>
        <p:nvSpPr>
          <p:cNvPr id="493" name="Google Shape;493;p69"/>
          <p:cNvSpPr txBox="1"/>
          <p:nvPr/>
        </p:nvSpPr>
        <p:spPr>
          <a:xfrm>
            <a:off x="1071562" y="1854756"/>
            <a:ext cx="7632713" cy="4503181"/>
          </a:xfrm>
          <a:prstGeom prst="rect">
            <a:avLst/>
          </a:prstGeom>
          <a:noFill/>
          <a:ln>
            <a:noFill/>
          </a:ln>
        </p:spPr>
        <p:txBody>
          <a:bodyPr spcFirstLastPara="1" wrap="square" lIns="91433" tIns="45700" rIns="91433" bIns="45700" anchor="t" anchorCtr="0">
            <a:noAutofit/>
          </a:bodyPr>
          <a:lstStyle/>
          <a:p>
            <a:pPr defTabSz="1219170">
              <a:spcAft>
                <a:spcPts val="600"/>
              </a:spcAft>
              <a:buClr>
                <a:srgbClr val="000000"/>
              </a:buClr>
              <a:buSzPts val="2000"/>
            </a:pPr>
            <a:r>
              <a:rPr lang="en-US" sz="2650" kern="0">
                <a:solidFill>
                  <a:srgbClr val="000000"/>
                </a:solidFill>
                <a:ea typeface="Arial"/>
                <a:cs typeface="Arial"/>
                <a:sym typeface="Arial"/>
              </a:rPr>
              <a:t>Brittany Brannon</a:t>
            </a:r>
          </a:p>
          <a:p>
            <a:pPr defTabSz="1219170">
              <a:spcAft>
                <a:spcPts val="600"/>
              </a:spcAft>
              <a:buClr>
                <a:srgbClr val="000000"/>
              </a:buClr>
              <a:buSzPts val="2000"/>
            </a:pPr>
            <a:r>
              <a:rPr lang="en-US" sz="2650" kern="0">
                <a:solidFill>
                  <a:srgbClr val="000000"/>
                </a:solidFill>
                <a:ea typeface="Arial"/>
                <a:cs typeface="Arial"/>
                <a:sym typeface="Arial"/>
              </a:rPr>
              <a:t>Lynn Silipigni Connaway</a:t>
            </a:r>
            <a:endParaRPr lang="en-US" sz="2650" kern="0">
              <a:solidFill>
                <a:srgbClr val="000000"/>
              </a:solidFill>
              <a:ea typeface="Arial"/>
              <a:cs typeface="Arial"/>
            </a:endParaRPr>
          </a:p>
          <a:p>
            <a:pPr defTabSz="1219170">
              <a:spcAft>
                <a:spcPts val="600"/>
              </a:spcAft>
              <a:buClr>
                <a:srgbClr val="000000"/>
              </a:buClr>
              <a:buSzPts val="2000"/>
            </a:pPr>
            <a:r>
              <a:rPr lang="en-US" sz="2650" kern="0">
                <a:solidFill>
                  <a:srgbClr val="000000"/>
                </a:solidFill>
                <a:ea typeface="Arial"/>
                <a:cs typeface="Arial"/>
                <a:sym typeface="Arial"/>
              </a:rPr>
              <a:t>Brooke Doyle</a:t>
            </a:r>
            <a:endParaRPr lang="en-US" sz="2650" kern="0">
              <a:solidFill>
                <a:srgbClr val="000000"/>
              </a:solidFill>
              <a:ea typeface="Arial"/>
              <a:cs typeface="Arial"/>
            </a:endParaRPr>
          </a:p>
          <a:p>
            <a:pPr defTabSz="1219170">
              <a:spcAft>
                <a:spcPts val="600"/>
              </a:spcAft>
              <a:buClr>
                <a:srgbClr val="000000"/>
              </a:buClr>
              <a:buSzPts val="2000"/>
            </a:pPr>
            <a:r>
              <a:rPr lang="en-US" sz="2650" kern="0">
                <a:solidFill>
                  <a:srgbClr val="000000"/>
                </a:solidFill>
                <a:ea typeface="Arial"/>
                <a:cs typeface="Arial"/>
                <a:sym typeface="Arial"/>
              </a:rPr>
              <a:t>Lesley A. Langa</a:t>
            </a:r>
            <a:endParaRPr lang="en-US" sz="2650" kern="0">
              <a:solidFill>
                <a:srgbClr val="000000"/>
              </a:solidFill>
              <a:ea typeface="Arial"/>
              <a:cs typeface="Arial"/>
            </a:endParaRPr>
          </a:p>
          <a:p>
            <a:pPr defTabSz="1219170">
              <a:spcAft>
                <a:spcPts val="600"/>
              </a:spcAft>
              <a:buClr>
                <a:srgbClr val="000000"/>
              </a:buClr>
              <a:buSzPts val="2000"/>
            </a:pPr>
            <a:r>
              <a:rPr lang="en-US" sz="2650" kern="0">
                <a:solidFill>
                  <a:srgbClr val="000000"/>
                </a:solidFill>
                <a:cs typeface="Arial"/>
                <a:sym typeface="Arial"/>
              </a:rPr>
              <a:t>Janet Mason</a:t>
            </a:r>
          </a:p>
          <a:p>
            <a:pPr defTabSz="1219170">
              <a:spcAft>
                <a:spcPts val="600"/>
              </a:spcAft>
              <a:buClr>
                <a:srgbClr val="000000"/>
              </a:buClr>
              <a:buSzPts val="2000"/>
            </a:pPr>
            <a:r>
              <a:rPr lang="en-US" sz="2650" kern="0">
                <a:solidFill>
                  <a:srgbClr val="000000"/>
                </a:solidFill>
                <a:ea typeface="Arial"/>
                <a:cs typeface="Arial"/>
                <a:sym typeface="Arial"/>
              </a:rPr>
              <a:t>Merrilee Proffitt</a:t>
            </a:r>
            <a:endParaRPr lang="en-US" sz="2650" kern="0">
              <a:solidFill>
                <a:srgbClr val="000000"/>
              </a:solidFill>
              <a:ea typeface="Arial"/>
              <a:cs typeface="Arial"/>
            </a:endParaRPr>
          </a:p>
          <a:p>
            <a:pPr defTabSz="1219170">
              <a:spcAft>
                <a:spcPts val="600"/>
              </a:spcAft>
              <a:buClr>
                <a:srgbClr val="000000"/>
              </a:buClr>
              <a:buSzPts val="2000"/>
            </a:pPr>
            <a:r>
              <a:rPr lang="en-US" sz="2650" kern="0">
                <a:solidFill>
                  <a:srgbClr val="000000"/>
                </a:solidFill>
                <a:ea typeface="Arial"/>
                <a:cs typeface="Arial"/>
                <a:sym typeface="Arial"/>
              </a:rPr>
              <a:t>Bruce Washburn</a:t>
            </a:r>
            <a:endParaRPr lang="en-US" sz="2650" kern="0">
              <a:solidFill>
                <a:srgbClr val="000000"/>
              </a:solidFill>
              <a:ea typeface="Arial"/>
              <a:cs typeface="Arial"/>
            </a:endParaRPr>
          </a:p>
          <a:p>
            <a:pPr defTabSz="1219170">
              <a:spcAft>
                <a:spcPts val="600"/>
              </a:spcAft>
              <a:buClr>
                <a:srgbClr val="000000"/>
              </a:buClr>
              <a:buSzPts val="2000"/>
            </a:pPr>
            <a:r>
              <a:rPr lang="en" sz="2650" kern="0">
                <a:solidFill>
                  <a:srgbClr val="000000"/>
                </a:solidFill>
                <a:latin typeface="Arial"/>
                <a:ea typeface="Arial"/>
                <a:cs typeface="Arial"/>
                <a:sym typeface="Arial"/>
              </a:rPr>
              <a:t>Chela Scott Weber</a:t>
            </a:r>
            <a:endParaRPr lang="en" sz="2650" kern="0">
              <a:solidFill>
                <a:srgbClr val="000000"/>
              </a:solidFill>
              <a:latin typeface="Arial"/>
              <a:ea typeface="Arial"/>
              <a:cs typeface="Arial"/>
            </a:endParaRPr>
          </a:p>
          <a:p>
            <a:pPr defTabSz="1219170">
              <a:spcAft>
                <a:spcPts val="600"/>
              </a:spcAft>
            </a:pPr>
            <a:r>
              <a:rPr lang="en-US" sz="2650" kern="0">
                <a:solidFill>
                  <a:srgbClr val="000000"/>
                </a:solidFill>
                <a:latin typeface="Arial"/>
                <a:cs typeface="Arial"/>
              </a:rPr>
              <a:t>Associate Research Scientist (TBD)</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AB638-42E1-4645-B706-4AF652AF5B0F}"/>
              </a:ext>
            </a:extLst>
          </p:cNvPr>
          <p:cNvSpPr>
            <a:spLocks noGrp="1"/>
          </p:cNvSpPr>
          <p:nvPr>
            <p:ph type="body" sz="quarter" idx="10"/>
          </p:nvPr>
        </p:nvSpPr>
        <p:spPr/>
        <p:txBody>
          <a:bodyPr vert="horz" lIns="274320" tIns="45720" rIns="274320" bIns="45720" anchor="t">
            <a:spAutoFit/>
          </a:bodyPr>
          <a:lstStyle/>
          <a:p>
            <a:r>
              <a:rPr lang="en-US">
                <a:cs typeface="Arial"/>
              </a:rPr>
              <a:t>Research Design</a:t>
            </a:r>
            <a:endParaRPr lang="en-US"/>
          </a:p>
        </p:txBody>
      </p:sp>
      <p:sp>
        <p:nvSpPr>
          <p:cNvPr id="3" name="Text Placeholder 2">
            <a:extLst>
              <a:ext uri="{FF2B5EF4-FFF2-40B4-BE49-F238E27FC236}">
                <a16:creationId xmlns:a16="http://schemas.microsoft.com/office/drawing/2014/main" id="{BFCA0AE8-BB79-4E8F-8E0B-6AA74B559DB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569F35F-2546-4DB4-975E-F7F49DCA958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7225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Inventory with solid fill">
            <a:extLst>
              <a:ext uri="{FF2B5EF4-FFF2-40B4-BE49-F238E27FC236}">
                <a16:creationId xmlns:a16="http://schemas.microsoft.com/office/drawing/2014/main" id="{33427C1A-EB22-4358-B9DB-A3C685640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382" y="2975023"/>
            <a:ext cx="914400" cy="914400"/>
          </a:xfrm>
          <a:prstGeom prst="rect">
            <a:avLst/>
          </a:prstGeom>
        </p:spPr>
      </p:pic>
      <p:sp>
        <p:nvSpPr>
          <p:cNvPr id="2" name="Text Placeholder 1">
            <a:extLst>
              <a:ext uri="{FF2B5EF4-FFF2-40B4-BE49-F238E27FC236}">
                <a16:creationId xmlns:a16="http://schemas.microsoft.com/office/drawing/2014/main" id="{13853DE2-2338-CA49-AECA-02BF531F6B32}"/>
              </a:ext>
            </a:extLst>
          </p:cNvPr>
          <p:cNvSpPr>
            <a:spLocks noGrp="1"/>
          </p:cNvSpPr>
          <p:nvPr>
            <p:ph type="body" sz="quarter" idx="13"/>
          </p:nvPr>
        </p:nvSpPr>
        <p:spPr/>
        <p:txBody>
          <a:bodyPr/>
          <a:lstStyle/>
          <a:p>
            <a:r>
              <a:rPr lang="en-US"/>
              <a:t>Research Goal Summary</a:t>
            </a:r>
          </a:p>
        </p:txBody>
      </p:sp>
      <p:sp>
        <p:nvSpPr>
          <p:cNvPr id="3" name="Text Placeholder 2">
            <a:extLst>
              <a:ext uri="{FF2B5EF4-FFF2-40B4-BE49-F238E27FC236}">
                <a16:creationId xmlns:a16="http://schemas.microsoft.com/office/drawing/2014/main" id="{03703BBE-F037-BA42-90B5-5474CA54585D}"/>
              </a:ext>
            </a:extLst>
          </p:cNvPr>
          <p:cNvSpPr>
            <a:spLocks noGrp="1"/>
          </p:cNvSpPr>
          <p:nvPr>
            <p:ph type="body" sz="quarter" idx="12"/>
          </p:nvPr>
        </p:nvSpPr>
        <p:spPr>
          <a:xfrm>
            <a:off x="1708219" y="1372996"/>
            <a:ext cx="9998359" cy="4475171"/>
          </a:xfrm>
        </p:spPr>
        <p:txBody>
          <a:bodyPr vert="horz" lIns="91440" tIns="45720" rIns="91440" bIns="45720" anchor="t"/>
          <a:lstStyle/>
          <a:p>
            <a:pPr marL="0" indent="0">
              <a:buNone/>
            </a:pPr>
            <a:r>
              <a:rPr lang="en-US" b="1"/>
              <a:t>Qualitative</a:t>
            </a:r>
            <a:r>
              <a:rPr lang="en-US"/>
              <a:t>: Identify needs of both researchers and cultural heritage institutions regarding finding aid aggregation. </a:t>
            </a:r>
          </a:p>
          <a:p>
            <a:pPr marL="0" indent="0">
              <a:buNone/>
            </a:pPr>
            <a:r>
              <a:rPr lang="en-US" b="1"/>
              <a:t>Quantitative</a:t>
            </a:r>
            <a:r>
              <a:rPr lang="en-US"/>
              <a:t>: Evaluate an aggregation of finding aids in order to:</a:t>
            </a:r>
          </a:p>
          <a:p>
            <a:pPr marL="456565" indent="-456565"/>
            <a:r>
              <a:rPr lang="en-US" sz="2800"/>
              <a:t>scope the network’s initial functionality to the existing finding aid data</a:t>
            </a:r>
            <a:endParaRPr lang="en-US" sz="2800">
              <a:cs typeface="Arial"/>
            </a:endParaRPr>
          </a:p>
          <a:p>
            <a:pPr marL="456565" indent="-456565"/>
            <a:r>
              <a:rPr lang="en-US" sz="2800"/>
              <a:t>lay the groundwork for data remediation and expanded network features in later phases of development.</a:t>
            </a:r>
            <a:endParaRPr lang="en-US" sz="2800">
              <a:cs typeface="Arial"/>
            </a:endParaRPr>
          </a:p>
          <a:p>
            <a:pPr marL="0" indent="0">
              <a:buNone/>
            </a:pPr>
            <a:endParaRPr lang="en-US"/>
          </a:p>
          <a:p>
            <a:pPr marL="0" indent="0">
              <a:buNone/>
            </a:pPr>
            <a:endParaRPr lang="en-US"/>
          </a:p>
        </p:txBody>
      </p:sp>
      <p:pic>
        <p:nvPicPr>
          <p:cNvPr id="5" name="Graphic 4" descr="Employee badge with solid fill">
            <a:extLst>
              <a:ext uri="{FF2B5EF4-FFF2-40B4-BE49-F238E27FC236}">
                <a16:creationId xmlns:a16="http://schemas.microsoft.com/office/drawing/2014/main" id="{70A55746-346B-430C-988F-855D515EF3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382" y="1372995"/>
            <a:ext cx="914400" cy="914400"/>
          </a:xfrm>
          <a:prstGeom prst="rect">
            <a:avLst/>
          </a:prstGeom>
        </p:spPr>
      </p:pic>
      <p:pic>
        <p:nvPicPr>
          <p:cNvPr id="7" name="Graphic 6" descr="Magnifying glass with solid fill">
            <a:extLst>
              <a:ext uri="{FF2B5EF4-FFF2-40B4-BE49-F238E27FC236}">
                <a16:creationId xmlns:a16="http://schemas.microsoft.com/office/drawing/2014/main" id="{8DBC0352-7BB2-4749-8873-49289A05D2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5639" y="1704590"/>
            <a:ext cx="914400" cy="914400"/>
          </a:xfrm>
          <a:prstGeom prst="rect">
            <a:avLst/>
          </a:prstGeom>
        </p:spPr>
      </p:pic>
      <p:pic>
        <p:nvPicPr>
          <p:cNvPr id="6" name="Graphic 5" descr="Magnifying glass with solid fill">
            <a:extLst>
              <a:ext uri="{FF2B5EF4-FFF2-40B4-BE49-F238E27FC236}">
                <a16:creationId xmlns:a16="http://schemas.microsoft.com/office/drawing/2014/main" id="{4A0BAFC2-AD72-4E79-BC03-11BAC8702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5687" y="3306618"/>
            <a:ext cx="914400" cy="914400"/>
          </a:xfrm>
          <a:prstGeom prst="rect">
            <a:avLst/>
          </a:prstGeom>
        </p:spPr>
      </p:pic>
    </p:spTree>
    <p:extLst>
      <p:ext uri="{BB962C8B-B14F-4D97-AF65-F5344CB8AC3E}">
        <p14:creationId xmlns:p14="http://schemas.microsoft.com/office/powerpoint/2010/main" val="420818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71E335-A668-B44D-BEA8-8D20A9486656}"/>
              </a:ext>
            </a:extLst>
          </p:cNvPr>
          <p:cNvSpPr>
            <a:spLocks noGrp="1"/>
          </p:cNvSpPr>
          <p:nvPr>
            <p:ph type="body" sz="quarter" idx="13"/>
          </p:nvPr>
        </p:nvSpPr>
        <p:spPr/>
        <p:txBody>
          <a:bodyPr/>
          <a:lstStyle/>
          <a:p>
            <a:r>
              <a:rPr lang="en-US"/>
              <a:t>Research Background</a:t>
            </a:r>
          </a:p>
        </p:txBody>
      </p:sp>
      <p:sp>
        <p:nvSpPr>
          <p:cNvPr id="4" name="Text Placeholder 3">
            <a:extLst>
              <a:ext uri="{FF2B5EF4-FFF2-40B4-BE49-F238E27FC236}">
                <a16:creationId xmlns:a16="http://schemas.microsoft.com/office/drawing/2014/main" id="{977C6B1F-0AB2-574E-8230-D813164B2D66}"/>
              </a:ext>
            </a:extLst>
          </p:cNvPr>
          <p:cNvSpPr>
            <a:spLocks noGrp="1"/>
          </p:cNvSpPr>
          <p:nvPr>
            <p:ph type="body" sz="quarter" idx="12"/>
          </p:nvPr>
        </p:nvSpPr>
        <p:spPr>
          <a:xfrm>
            <a:off x="454382" y="1372996"/>
            <a:ext cx="11252197" cy="4799204"/>
          </a:xfrm>
        </p:spPr>
        <p:txBody>
          <a:bodyPr/>
          <a:lstStyle/>
          <a:p>
            <a:r>
              <a:rPr lang="en-US"/>
              <a:t>2018-2019 Grant Report and Action Plan</a:t>
            </a:r>
          </a:p>
          <a:p>
            <a:pPr lvl="1"/>
            <a:r>
              <a:rPr lang="en-US"/>
              <a:t>Outlined multiple potential avenues for exploration</a:t>
            </a:r>
          </a:p>
          <a:p>
            <a:pPr lvl="1"/>
            <a:r>
              <a:rPr lang="en-US"/>
              <a:t>Required narrowing, prioritizing, turning into research questions</a:t>
            </a:r>
          </a:p>
          <a:p>
            <a:r>
              <a:rPr lang="en-US"/>
              <a:t>Literature Review</a:t>
            </a:r>
          </a:p>
          <a:p>
            <a:pPr lvl="1"/>
            <a:r>
              <a:rPr lang="en-US"/>
              <a:t>Limited research on non-academic users</a:t>
            </a:r>
          </a:p>
          <a:p>
            <a:pPr lvl="1"/>
            <a:r>
              <a:rPr lang="en-US"/>
              <a:t>No research on aggregation</a:t>
            </a:r>
          </a:p>
          <a:p>
            <a:r>
              <a:rPr lang="en-US"/>
              <a:t>Persona Research Review</a:t>
            </a:r>
          </a:p>
          <a:p>
            <a:pPr lvl="1"/>
            <a:r>
              <a:rPr lang="en-US"/>
              <a:t>Strong work on archival personas in service of software projects </a:t>
            </a:r>
          </a:p>
          <a:p>
            <a:pPr lvl="1"/>
            <a:r>
              <a:rPr lang="en-US"/>
              <a:t>Commonalities across the personas</a:t>
            </a:r>
          </a:p>
          <a:p>
            <a:pPr lvl="1"/>
            <a:endParaRPr lang="en-US"/>
          </a:p>
        </p:txBody>
      </p:sp>
    </p:spTree>
    <p:extLst>
      <p:ext uri="{BB962C8B-B14F-4D97-AF65-F5344CB8AC3E}">
        <p14:creationId xmlns:p14="http://schemas.microsoft.com/office/powerpoint/2010/main" val="1344861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474-2907-B346-BC1A-B60A202B8031}"/>
              </a:ext>
            </a:extLst>
          </p:cNvPr>
          <p:cNvSpPr>
            <a:spLocks noGrp="1"/>
          </p:cNvSpPr>
          <p:nvPr>
            <p:ph type="title" idx="4294967295"/>
          </p:nvPr>
        </p:nvSpPr>
        <p:spPr>
          <a:xfrm>
            <a:off x="549443" y="652832"/>
            <a:ext cx="10515600" cy="1325563"/>
          </a:xfrm>
          <a:prstGeom prst="rect">
            <a:avLst/>
          </a:prstGeom>
        </p:spPr>
        <p:txBody>
          <a:bodyPr lIns="91440" tIns="45720" rIns="91440" bIns="45720" anchor="t"/>
          <a:lstStyle/>
          <a:p>
            <a:r>
              <a:rPr lang="en-US" sz="4800" b="1">
                <a:solidFill>
                  <a:schemeClr val="accent2"/>
                </a:solidFill>
              </a:rPr>
              <a:t>Research Data Sources</a:t>
            </a:r>
          </a:p>
        </p:txBody>
      </p:sp>
      <p:graphicFrame>
        <p:nvGraphicFramePr>
          <p:cNvPr id="5" name="Content Placeholder 2">
            <a:extLst>
              <a:ext uri="{FF2B5EF4-FFF2-40B4-BE49-F238E27FC236}">
                <a16:creationId xmlns:a16="http://schemas.microsoft.com/office/drawing/2014/main" id="{BFDA8B8C-E98F-4A6D-82CA-CFC6A9A1CA1A}"/>
              </a:ext>
            </a:extLst>
          </p:cNvPr>
          <p:cNvGraphicFramePr>
            <a:graphicFrameLocks noGrp="1"/>
          </p:cNvGraphicFramePr>
          <p:nvPr>
            <p:ph idx="4294967295"/>
            <p:extLst>
              <p:ext uri="{D42A27DB-BD31-4B8C-83A1-F6EECF244321}">
                <p14:modId xmlns:p14="http://schemas.microsoft.com/office/powerpoint/2010/main" val="3848642802"/>
              </p:ext>
            </p:extLst>
          </p:nvPr>
        </p:nvGraphicFramePr>
        <p:xfrm>
          <a:off x="838200" y="161461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07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53DE2-2338-CA49-AECA-02BF531F6B32}"/>
              </a:ext>
            </a:extLst>
          </p:cNvPr>
          <p:cNvSpPr>
            <a:spLocks noGrp="1"/>
          </p:cNvSpPr>
          <p:nvPr>
            <p:ph type="body" sz="quarter" idx="13"/>
          </p:nvPr>
        </p:nvSpPr>
        <p:spPr>
          <a:xfrm>
            <a:off x="130525" y="6731"/>
            <a:ext cx="11252197" cy="915256"/>
          </a:xfrm>
        </p:spPr>
        <p:txBody>
          <a:bodyPr/>
          <a:lstStyle/>
          <a:p>
            <a:r>
              <a:rPr lang="en-US" dirty="0"/>
              <a:t>Research Design</a:t>
            </a:r>
          </a:p>
        </p:txBody>
      </p:sp>
      <p:grpSp>
        <p:nvGrpSpPr>
          <p:cNvPr id="3" name="Group 2">
            <a:extLst>
              <a:ext uri="{FF2B5EF4-FFF2-40B4-BE49-F238E27FC236}">
                <a16:creationId xmlns:a16="http://schemas.microsoft.com/office/drawing/2014/main" id="{A0501854-2BF8-68A7-A7A3-2505258575C7}"/>
              </a:ext>
            </a:extLst>
          </p:cNvPr>
          <p:cNvGrpSpPr/>
          <p:nvPr/>
        </p:nvGrpSpPr>
        <p:grpSpPr>
          <a:xfrm>
            <a:off x="1030761" y="838254"/>
            <a:ext cx="9997115" cy="5142937"/>
            <a:chOff x="1269601" y="756366"/>
            <a:chExt cx="9997115" cy="5142937"/>
          </a:xfrm>
        </p:grpSpPr>
        <p:sp>
          <p:nvSpPr>
            <p:cNvPr id="6" name="Rectangle 5">
              <a:extLst>
                <a:ext uri="{FF2B5EF4-FFF2-40B4-BE49-F238E27FC236}">
                  <a16:creationId xmlns:a16="http://schemas.microsoft.com/office/drawing/2014/main" id="{FFE65281-BB67-CE45-BCD1-4DCB0F7B2441}"/>
                </a:ext>
              </a:extLst>
            </p:cNvPr>
            <p:cNvSpPr/>
            <p:nvPr/>
          </p:nvSpPr>
          <p:spPr>
            <a:xfrm>
              <a:off x="1269601" y="1519220"/>
              <a:ext cx="3781375" cy="18815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12C916D1-7445-4743-AE79-1A73D387F025}"/>
                </a:ext>
              </a:extLst>
            </p:cNvPr>
            <p:cNvSpPr txBox="1">
              <a:spLocks/>
            </p:cNvSpPr>
            <p:nvPr/>
          </p:nvSpPr>
          <p:spPr>
            <a:xfrm>
              <a:off x="1313148" y="1530108"/>
              <a:ext cx="3781375" cy="915256"/>
            </a:xfrm>
            <a:prstGeom prst="rect">
              <a:avLst/>
            </a:prstGeom>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4000"/>
                <a:t>Pop-up researcher survey</a:t>
              </a:r>
            </a:p>
          </p:txBody>
        </p:sp>
        <p:sp>
          <p:nvSpPr>
            <p:cNvPr id="13" name="Rectangle 12">
              <a:extLst>
                <a:ext uri="{FF2B5EF4-FFF2-40B4-BE49-F238E27FC236}">
                  <a16:creationId xmlns:a16="http://schemas.microsoft.com/office/drawing/2014/main" id="{C28F9D19-B340-6641-A967-183C738B3939}"/>
                </a:ext>
              </a:extLst>
            </p:cNvPr>
            <p:cNvSpPr/>
            <p:nvPr/>
          </p:nvSpPr>
          <p:spPr>
            <a:xfrm>
              <a:off x="7485341" y="1530108"/>
              <a:ext cx="3781375" cy="15910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34626AF6-ED40-934A-822A-5574DE0907D9}"/>
                </a:ext>
              </a:extLst>
            </p:cNvPr>
            <p:cNvSpPr txBox="1">
              <a:spLocks/>
            </p:cNvSpPr>
            <p:nvPr/>
          </p:nvSpPr>
          <p:spPr>
            <a:xfrm>
              <a:off x="7485341" y="1530108"/>
              <a:ext cx="3781375" cy="915256"/>
            </a:xfrm>
            <a:prstGeom prst="rect">
              <a:avLst/>
            </a:prstGeom>
          </p:spPr>
          <p:txBody>
            <a:bodyPr vert="horz" lIns="91440" tIns="45720" rIns="91440" bIns="45720" anchor="t"/>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2800"/>
                <a:t>Cultural Heritage Institutions Focus Group Interviews</a:t>
              </a:r>
            </a:p>
          </p:txBody>
        </p:sp>
        <p:sp>
          <p:nvSpPr>
            <p:cNvPr id="15" name="Rectangle 14">
              <a:extLst>
                <a:ext uri="{FF2B5EF4-FFF2-40B4-BE49-F238E27FC236}">
                  <a16:creationId xmlns:a16="http://schemas.microsoft.com/office/drawing/2014/main" id="{934C8282-739A-DC4E-BA08-9081BB39D7B8}"/>
                </a:ext>
              </a:extLst>
            </p:cNvPr>
            <p:cNvSpPr/>
            <p:nvPr/>
          </p:nvSpPr>
          <p:spPr>
            <a:xfrm>
              <a:off x="7485341" y="4099136"/>
              <a:ext cx="3781375" cy="1688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1">
              <a:extLst>
                <a:ext uri="{FF2B5EF4-FFF2-40B4-BE49-F238E27FC236}">
                  <a16:creationId xmlns:a16="http://schemas.microsoft.com/office/drawing/2014/main" id="{BDDA02A5-940D-0149-A660-800C1A287292}"/>
                </a:ext>
              </a:extLst>
            </p:cNvPr>
            <p:cNvSpPr txBox="1">
              <a:spLocks/>
            </p:cNvSpPr>
            <p:nvPr/>
          </p:nvSpPr>
          <p:spPr>
            <a:xfrm>
              <a:off x="7485341" y="4099136"/>
              <a:ext cx="3781375" cy="915256"/>
            </a:xfrm>
            <a:prstGeom prst="rect">
              <a:avLst/>
            </a:prstGeom>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4000"/>
                <a:t>Finding Aid Data Analysis</a:t>
              </a:r>
            </a:p>
          </p:txBody>
        </p:sp>
        <p:sp>
          <p:nvSpPr>
            <p:cNvPr id="17" name="Rectangle 16">
              <a:extLst>
                <a:ext uri="{FF2B5EF4-FFF2-40B4-BE49-F238E27FC236}">
                  <a16:creationId xmlns:a16="http://schemas.microsoft.com/office/drawing/2014/main" id="{D767CF62-F215-8B45-BFDD-168BC365E812}"/>
                </a:ext>
              </a:extLst>
            </p:cNvPr>
            <p:cNvSpPr/>
            <p:nvPr/>
          </p:nvSpPr>
          <p:spPr>
            <a:xfrm>
              <a:off x="1313147" y="4017791"/>
              <a:ext cx="3781375" cy="18815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1">
              <a:extLst>
                <a:ext uri="{FF2B5EF4-FFF2-40B4-BE49-F238E27FC236}">
                  <a16:creationId xmlns:a16="http://schemas.microsoft.com/office/drawing/2014/main" id="{D5E4F892-E33A-B147-802A-F4565AA7085C}"/>
                </a:ext>
              </a:extLst>
            </p:cNvPr>
            <p:cNvSpPr txBox="1">
              <a:spLocks/>
            </p:cNvSpPr>
            <p:nvPr/>
          </p:nvSpPr>
          <p:spPr>
            <a:xfrm>
              <a:off x="1356695" y="3997733"/>
              <a:ext cx="3781375" cy="1141174"/>
            </a:xfrm>
            <a:prstGeom prst="rect">
              <a:avLst/>
            </a:prstGeom>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4000"/>
                <a:t>Individual researcher interviews</a:t>
              </a:r>
            </a:p>
          </p:txBody>
        </p:sp>
        <p:sp>
          <p:nvSpPr>
            <p:cNvPr id="19" name="Text Placeholder 1">
              <a:extLst>
                <a:ext uri="{FF2B5EF4-FFF2-40B4-BE49-F238E27FC236}">
                  <a16:creationId xmlns:a16="http://schemas.microsoft.com/office/drawing/2014/main" id="{FC69C3DE-6F40-6F44-A72E-25FB8B34B758}"/>
                </a:ext>
              </a:extLst>
            </p:cNvPr>
            <p:cNvSpPr txBox="1">
              <a:spLocks/>
            </p:cNvSpPr>
            <p:nvPr/>
          </p:nvSpPr>
          <p:spPr>
            <a:xfrm>
              <a:off x="1743530" y="785161"/>
              <a:ext cx="2963131" cy="915256"/>
            </a:xfrm>
            <a:prstGeom prst="rect">
              <a:avLst/>
            </a:prstGeom>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4000" dirty="0"/>
                <a:t>Front-end</a:t>
              </a:r>
            </a:p>
          </p:txBody>
        </p:sp>
        <p:sp>
          <p:nvSpPr>
            <p:cNvPr id="20" name="Text Placeholder 1">
              <a:extLst>
                <a:ext uri="{FF2B5EF4-FFF2-40B4-BE49-F238E27FC236}">
                  <a16:creationId xmlns:a16="http://schemas.microsoft.com/office/drawing/2014/main" id="{31905524-D216-5640-97B7-B0D54F0CD2EB}"/>
                </a:ext>
              </a:extLst>
            </p:cNvPr>
            <p:cNvSpPr txBox="1">
              <a:spLocks/>
            </p:cNvSpPr>
            <p:nvPr/>
          </p:nvSpPr>
          <p:spPr>
            <a:xfrm>
              <a:off x="7894462" y="756366"/>
              <a:ext cx="2963131" cy="915256"/>
            </a:xfrm>
            <a:prstGeom prst="rect">
              <a:avLst/>
            </a:prstGeom>
          </p:spPr>
          <p:txBody>
            <a:bodyPr vert="horz"/>
            <a:lstStyle>
              <a:lvl1pPr marL="0" indent="0" algn="l" defTabSz="609585" rtl="0" eaLnBrk="1" latinLnBrk="0" hangingPunct="1">
                <a:spcBef>
                  <a:spcPct val="20000"/>
                </a:spcBef>
                <a:buFont typeface="Arial"/>
                <a:buNone/>
                <a:defRPr sz="4800" b="1" kern="1200" baseline="0">
                  <a:solidFill>
                    <a:schemeClr val="tx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4000"/>
                <a:t>Back-end</a:t>
              </a:r>
            </a:p>
          </p:txBody>
        </p:sp>
        <p:sp>
          <p:nvSpPr>
            <p:cNvPr id="21" name="Down Arrow 20">
              <a:extLst>
                <a:ext uri="{FF2B5EF4-FFF2-40B4-BE49-F238E27FC236}">
                  <a16:creationId xmlns:a16="http://schemas.microsoft.com/office/drawing/2014/main" id="{7E01B7E9-106E-2C44-A72F-A34FAC317D29}"/>
                </a:ext>
              </a:extLst>
            </p:cNvPr>
            <p:cNvSpPr/>
            <p:nvPr/>
          </p:nvSpPr>
          <p:spPr>
            <a:xfrm>
              <a:off x="2845510" y="3311933"/>
              <a:ext cx="629555" cy="794657"/>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ross 21">
              <a:extLst>
                <a:ext uri="{FF2B5EF4-FFF2-40B4-BE49-F238E27FC236}">
                  <a16:creationId xmlns:a16="http://schemas.microsoft.com/office/drawing/2014/main" id="{DF69C969-8699-D548-A00C-597DDA39D76A}"/>
                </a:ext>
              </a:extLst>
            </p:cNvPr>
            <p:cNvSpPr/>
            <p:nvPr/>
          </p:nvSpPr>
          <p:spPr>
            <a:xfrm>
              <a:off x="8940598" y="3235009"/>
              <a:ext cx="870857" cy="783772"/>
            </a:xfrm>
            <a:prstGeom prst="plus">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7166261F-1FB9-574A-AA95-9A7FFAE97E45}"/>
              </a:ext>
            </a:extLst>
          </p:cNvPr>
          <p:cNvSpPr/>
          <p:nvPr/>
        </p:nvSpPr>
        <p:spPr>
          <a:xfrm>
            <a:off x="286599" y="873456"/>
            <a:ext cx="11503275" cy="5288507"/>
          </a:xfrm>
          <a:prstGeom prst="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43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763A2EC6-5BBF-6648-9A01-FA377A7E81D1}"/>
              </a:ext>
            </a:extLst>
          </p:cNvPr>
          <p:cNvSpPr txBox="1"/>
          <p:nvPr/>
        </p:nvSpPr>
        <p:spPr>
          <a:xfrm>
            <a:off x="838200" y="963878"/>
            <a:ext cx="3494363" cy="4930247"/>
          </a:xfrm>
          <a:prstGeom prst="rect">
            <a:avLst/>
          </a:prstGeom>
        </p:spPr>
        <p:txBody>
          <a:bodyPr vert="horz" lIns="91440" tIns="45720" rIns="91440" bIns="45720" rtlCol="0" anchor="ctr">
            <a:normAutofit/>
          </a:bodyPr>
          <a:lstStyle/>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Cultural Heritage Institutions:</a:t>
            </a:r>
          </a:p>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Research Questions</a:t>
            </a: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6D8D2D-B1A9-6D4C-8777-6DFA14F19A30}"/>
              </a:ext>
            </a:extLst>
          </p:cNvPr>
          <p:cNvSpPr txBox="1"/>
          <p:nvPr/>
        </p:nvSpPr>
        <p:spPr>
          <a:xfrm>
            <a:off x="4976030" y="858130"/>
            <a:ext cx="6692560" cy="5345484"/>
          </a:xfrm>
          <a:prstGeom prst="rect">
            <a:avLst/>
          </a:prstGeom>
        </p:spPr>
        <p:txBody>
          <a:bodyPr vert="horz" lIns="91440" tIns="45720" rIns="91440" bIns="45720" rtlCol="0" anchor="ctr">
            <a:normAutofit lnSpcReduction="10000"/>
          </a:bodyPr>
          <a:lstStyle/>
          <a:p>
            <a:r>
              <a:rPr lang="en-US" sz="2800">
                <a:latin typeface="Arial" panose="020B0604020202020204" pitchFamily="34" charset="0"/>
                <a:cs typeface="Arial" panose="020B0604020202020204" pitchFamily="34" charset="0"/>
              </a:rPr>
              <a:t>What are the enabling and constraining factors that influence whether and how institutions describe the archival collections in their care? </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What are the enabling or constraining factors that influence whether institutions contribute to an aggregation? </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What value does participation in an aggregation service bring to institutions?</a:t>
            </a:r>
          </a:p>
          <a:p>
            <a:pPr defTabSz="914377"/>
            <a:endParaRPr lang="en-US" sz="24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36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763A2EC6-5BBF-6648-9A01-FA377A7E81D1}"/>
              </a:ext>
            </a:extLst>
          </p:cNvPr>
          <p:cNvSpPr txBox="1"/>
          <p:nvPr/>
        </p:nvSpPr>
        <p:spPr>
          <a:xfrm>
            <a:off x="838200" y="963878"/>
            <a:ext cx="3494363" cy="4930247"/>
          </a:xfrm>
          <a:prstGeom prst="rect">
            <a:avLst/>
          </a:prstGeom>
        </p:spPr>
        <p:txBody>
          <a:bodyPr vert="horz" lIns="91440" tIns="45720" rIns="91440" bIns="45720" rtlCol="0" anchor="ctr">
            <a:normAutofit/>
          </a:bodyPr>
          <a:lstStyle/>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Cultural Heritage Institutions:</a:t>
            </a:r>
          </a:p>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Data Collection</a:t>
            </a: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6D8D2D-B1A9-6D4C-8777-6DFA14F19A30}"/>
              </a:ext>
            </a:extLst>
          </p:cNvPr>
          <p:cNvSpPr txBox="1"/>
          <p:nvPr/>
        </p:nvSpPr>
        <p:spPr>
          <a:xfrm>
            <a:off x="4976030" y="398093"/>
            <a:ext cx="6894393" cy="5345484"/>
          </a:xfrm>
          <a:prstGeom prst="rect">
            <a:avLst/>
          </a:prstGeom>
        </p:spPr>
        <p:txBody>
          <a:bodyPr vert="horz" lIns="91440" tIns="45720" rIns="91440" bIns="45720" rtlCol="0" anchor="ctr">
            <a:normAutofit/>
          </a:bodyPr>
          <a:lstStyle/>
          <a:p>
            <a:pPr defTabSz="914377"/>
            <a:r>
              <a:rPr lang="en-US" sz="2800" b="1">
                <a:solidFill>
                  <a:prstClr val="black"/>
                </a:solidFill>
                <a:latin typeface="Arial" panose="020B0604020202020204" pitchFamily="34" charset="0"/>
                <a:cs typeface="Arial" panose="020B0604020202020204" pitchFamily="34" charset="0"/>
              </a:rPr>
              <a:t>Focus Group Interviews</a:t>
            </a:r>
          </a:p>
          <a:p>
            <a:pPr marL="457200" indent="-457200" defTabSz="914377">
              <a:buFont typeface="Arial" panose="020B0604020202020204" pitchFamily="34" charset="0"/>
              <a:buChar char="•"/>
            </a:pPr>
            <a:r>
              <a:rPr lang="en-US" sz="2800">
                <a:latin typeface="Arial"/>
                <a:cs typeface="Arial"/>
              </a:rPr>
              <a:t>10 groups, 5-6 participants each</a:t>
            </a:r>
          </a:p>
          <a:p>
            <a:pPr marL="457200" indent="-457200" defTabSz="914377">
              <a:buFont typeface="Arial" panose="020B0604020202020204" pitchFamily="34" charset="0"/>
              <a:buChar char="•"/>
            </a:pPr>
            <a:r>
              <a:rPr lang="en-US" sz="2800">
                <a:latin typeface="Arial"/>
                <a:cs typeface="Arial"/>
              </a:rPr>
              <a:t>Recruiting via email lists and Twitter</a:t>
            </a:r>
            <a:endParaRPr lang="en-US" sz="2800">
              <a:latin typeface="Arial" panose="020B0604020202020204" pitchFamily="34" charset="0"/>
              <a:cs typeface="Arial" panose="020B0604020202020204" pitchFamily="34" charset="0"/>
            </a:endParaRPr>
          </a:p>
          <a:p>
            <a:pPr marL="457200" indent="-457200" defTabSz="914377">
              <a:buFont typeface="Arial" panose="020B0604020202020204" pitchFamily="34" charset="0"/>
              <a:buChar char="•"/>
            </a:pPr>
            <a:r>
              <a:rPr lang="en-US" sz="2800">
                <a:latin typeface="Arial"/>
                <a:cs typeface="Arial"/>
              </a:rPr>
              <a:t>274 respondents to our participant screening survey </a:t>
            </a:r>
          </a:p>
          <a:p>
            <a:pPr marL="457200" indent="-457200" defTabSz="914377">
              <a:buFont typeface="Arial" panose="020B0604020202020204" pitchFamily="34" charset="0"/>
              <a:buChar char="•"/>
            </a:pPr>
            <a:r>
              <a:rPr lang="en-US" sz="2800">
                <a:latin typeface="Arial"/>
                <a:cs typeface="Arial"/>
              </a:rPr>
              <a:t>Organizing groups based on institution size, job responsibility, years experience, participation in aggregation</a:t>
            </a:r>
            <a:endParaRPr lang="en-US" sz="2800">
              <a:solidFill>
                <a:prstClr val="black"/>
              </a:solidFill>
              <a:latin typeface="Arial"/>
              <a:cs typeface="Arial"/>
            </a:endParaRPr>
          </a:p>
          <a:p>
            <a:pPr marL="457200" indent="-457200" defTabSz="914377">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Interviews transcribed; theme analysis conducted</a:t>
            </a:r>
          </a:p>
          <a:p>
            <a:pPr marL="457200" indent="-457200" defTabSz="914377">
              <a:buFont typeface="Arial" panose="020B0604020202020204" pitchFamily="34" charset="0"/>
              <a:buChar char="•"/>
            </a:pPr>
            <a:r>
              <a:rPr lang="en-US" sz="2800">
                <a:solidFill>
                  <a:prstClr val="black"/>
                </a:solidFill>
                <a:latin typeface="Arial" panose="020B0604020202020204" pitchFamily="34" charset="0"/>
                <a:cs typeface="Arial" panose="020B0604020202020204" pitchFamily="34" charset="0"/>
              </a:rPr>
              <a:t>Conducted virtually in June 2021</a:t>
            </a:r>
          </a:p>
        </p:txBody>
      </p:sp>
    </p:spTree>
    <p:extLst>
      <p:ext uri="{BB962C8B-B14F-4D97-AF65-F5344CB8AC3E}">
        <p14:creationId xmlns:p14="http://schemas.microsoft.com/office/powerpoint/2010/main" val="729111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83345-CB39-8F4C-8E57-98BB01D2D0AA}"/>
              </a:ext>
            </a:extLst>
          </p:cNvPr>
          <p:cNvSpPr>
            <a:spLocks noGrp="1"/>
          </p:cNvSpPr>
          <p:nvPr>
            <p:ph type="body" sz="quarter" idx="13"/>
          </p:nvPr>
        </p:nvSpPr>
        <p:spPr>
          <a:xfrm>
            <a:off x="537994" y="282641"/>
            <a:ext cx="11252197" cy="915256"/>
          </a:xfrm>
        </p:spPr>
        <p:txBody>
          <a:bodyPr/>
          <a:lstStyle/>
          <a:p>
            <a:pPr algn="ctr"/>
            <a:r>
              <a:rPr lang="en-US"/>
              <a:t>Research Advisory Group</a:t>
            </a:r>
          </a:p>
        </p:txBody>
      </p:sp>
      <p:sp>
        <p:nvSpPr>
          <p:cNvPr id="3" name="Text Placeholder 2">
            <a:extLst>
              <a:ext uri="{FF2B5EF4-FFF2-40B4-BE49-F238E27FC236}">
                <a16:creationId xmlns:a16="http://schemas.microsoft.com/office/drawing/2014/main" id="{B020EB3C-6B50-0E4C-92DE-F5080B39611B}"/>
              </a:ext>
            </a:extLst>
          </p:cNvPr>
          <p:cNvSpPr>
            <a:spLocks noGrp="1"/>
          </p:cNvSpPr>
          <p:nvPr>
            <p:ph type="body" sz="quarter" idx="12"/>
          </p:nvPr>
        </p:nvSpPr>
        <p:spPr>
          <a:xfrm>
            <a:off x="136187" y="1372996"/>
            <a:ext cx="12055813" cy="4716519"/>
          </a:xfrm>
        </p:spPr>
        <p:txBody>
          <a:bodyPr/>
          <a:lstStyle/>
          <a:p>
            <a:r>
              <a:rPr lang="en-US" sz="2800"/>
              <a:t>Bill </a:t>
            </a:r>
            <a:r>
              <a:rPr lang="en-US" sz="2800" err="1"/>
              <a:t>Stingone</a:t>
            </a:r>
            <a:r>
              <a:rPr lang="en-US" sz="2800"/>
              <a:t>, New York Public Library</a:t>
            </a:r>
          </a:p>
          <a:p>
            <a:r>
              <a:rPr lang="en-US" sz="2800"/>
              <a:t>Derek Mosley, Auburn Avenue Research Library on African American Culture and History, Atlanta-Fulton Public Library</a:t>
            </a:r>
          </a:p>
          <a:p>
            <a:r>
              <a:rPr lang="en-US" sz="2800"/>
              <a:t>Hillel Arnold, Rockefeller Archives Center</a:t>
            </a:r>
          </a:p>
          <a:p>
            <a:r>
              <a:rPr lang="en-US" sz="2800"/>
              <a:t>Holly </a:t>
            </a:r>
            <a:r>
              <a:rPr lang="en-US" sz="2800" err="1"/>
              <a:t>Mengel</a:t>
            </a:r>
            <a:r>
              <a:rPr lang="en-US" sz="2800"/>
              <a:t>, University of Pennsylvania, </a:t>
            </a:r>
            <a:r>
              <a:rPr lang="en-US" sz="2800" err="1"/>
              <a:t>Kislak</a:t>
            </a:r>
            <a:r>
              <a:rPr lang="en-US" sz="2800"/>
              <a:t> Center (PACSCL)</a:t>
            </a:r>
          </a:p>
          <a:p>
            <a:r>
              <a:rPr lang="en-US" sz="2800"/>
              <a:t>Lydia Tang, </a:t>
            </a:r>
            <a:r>
              <a:rPr lang="en-US" sz="2800" err="1"/>
              <a:t>Lyrasis</a:t>
            </a:r>
            <a:r>
              <a:rPr lang="en-US" sz="2800"/>
              <a:t> </a:t>
            </a:r>
          </a:p>
          <a:p>
            <a:r>
              <a:rPr lang="en-US" sz="2800"/>
              <a:t>Molly Bruce Patterson, Rhode Island College (RIAMCO)</a:t>
            </a:r>
          </a:p>
          <a:p>
            <a:r>
              <a:rPr lang="en-US" sz="2800"/>
              <a:t>Rachel Walton, Rollins College</a:t>
            </a:r>
          </a:p>
          <a:p>
            <a:r>
              <a:rPr lang="en-US" sz="2800"/>
              <a:t>Ricky </a:t>
            </a:r>
            <a:r>
              <a:rPr lang="en-US" sz="2800" err="1"/>
              <a:t>Punzalan</a:t>
            </a:r>
            <a:r>
              <a:rPr lang="en-US" sz="2800"/>
              <a:t>, University of Michigan, School of Information</a:t>
            </a:r>
          </a:p>
          <a:p>
            <a:pPr marL="0" indent="0">
              <a:buNone/>
            </a:pPr>
            <a:endParaRPr lang="en-US"/>
          </a:p>
        </p:txBody>
      </p:sp>
    </p:spTree>
    <p:extLst>
      <p:ext uri="{BB962C8B-B14F-4D97-AF65-F5344CB8AC3E}">
        <p14:creationId xmlns:p14="http://schemas.microsoft.com/office/powerpoint/2010/main" val="389196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7382A-E810-444B-839D-94D0F7BF24DD}"/>
              </a:ext>
            </a:extLst>
          </p:cNvPr>
          <p:cNvSpPr>
            <a:spLocks noGrp="1"/>
          </p:cNvSpPr>
          <p:nvPr>
            <p:ph type="body" sz="quarter" idx="10"/>
          </p:nvPr>
        </p:nvSpPr>
        <p:spPr/>
        <p:txBody>
          <a:bodyPr vert="horz" lIns="274320" tIns="45720" rIns="274320" bIns="45720" anchor="t">
            <a:spAutoFit/>
          </a:bodyPr>
          <a:lstStyle/>
          <a:p>
            <a:r>
              <a:rPr lang="en-US">
                <a:cs typeface="Arial"/>
              </a:rPr>
              <a:t>Archival Aggregation Users</a:t>
            </a:r>
            <a:endParaRPr lang="en-US"/>
          </a:p>
        </p:txBody>
      </p:sp>
      <p:sp>
        <p:nvSpPr>
          <p:cNvPr id="3" name="Text Placeholder 2">
            <a:extLst>
              <a:ext uri="{FF2B5EF4-FFF2-40B4-BE49-F238E27FC236}">
                <a16:creationId xmlns:a16="http://schemas.microsoft.com/office/drawing/2014/main" id="{05EFFA0E-D48F-4499-91CA-44F559DBBC9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06D0101-57F5-4282-8663-9DA6A638750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7229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1C34D34-59CF-4BAC-A762-4391EFCB8268}"/>
              </a:ext>
            </a:extLst>
          </p:cNvPr>
          <p:cNvSpPr>
            <a:spLocks noGrp="1"/>
          </p:cNvSpPr>
          <p:nvPr>
            <p:ph type="body" sz="quarter" idx="13"/>
          </p:nvPr>
        </p:nvSpPr>
        <p:spPr>
          <a:xfrm>
            <a:off x="411250" y="299588"/>
            <a:ext cx="11252197" cy="915256"/>
          </a:xfrm>
        </p:spPr>
        <p:txBody>
          <a:bodyPr vert="horz" lIns="91440" tIns="45720" rIns="91440" bIns="45720" anchor="t"/>
          <a:lstStyle/>
          <a:p>
            <a:r>
              <a:rPr lang="en-US" sz="4000">
                <a:ea typeface="+mn-lt"/>
                <a:cs typeface="+mn-lt"/>
              </a:rPr>
              <a:t>Our Work in Archives, Special, and</a:t>
            </a:r>
            <a:endParaRPr lang="en-US" sz="4000">
              <a:cs typeface="Arial"/>
            </a:endParaRPr>
          </a:p>
          <a:p>
            <a:r>
              <a:rPr lang="en-US" sz="4000">
                <a:ea typeface="+mn-lt"/>
                <a:cs typeface="+mn-lt"/>
              </a:rPr>
              <a:t>Distinctive Collections: </a:t>
            </a:r>
            <a:endParaRPr lang="en-US"/>
          </a:p>
          <a:p>
            <a:endParaRPr lang="en-US">
              <a:cs typeface="Arial"/>
            </a:endParaRPr>
          </a:p>
        </p:txBody>
      </p:sp>
      <p:pic>
        <p:nvPicPr>
          <p:cNvPr id="7" name="Picture 7" descr="Timeline&#10;&#10;Description automatically generated">
            <a:extLst>
              <a:ext uri="{FF2B5EF4-FFF2-40B4-BE49-F238E27FC236}">
                <a16:creationId xmlns:a16="http://schemas.microsoft.com/office/drawing/2014/main" id="{26C74AE6-D262-47EA-9636-7E578404B346}"/>
              </a:ext>
            </a:extLst>
          </p:cNvPr>
          <p:cNvPicPr>
            <a:picLocks noChangeAspect="1"/>
          </p:cNvPicPr>
          <p:nvPr/>
        </p:nvPicPr>
        <p:blipFill>
          <a:blip r:embed="rId3"/>
          <a:stretch>
            <a:fillRect/>
          </a:stretch>
        </p:blipFill>
        <p:spPr>
          <a:xfrm>
            <a:off x="885646" y="2003319"/>
            <a:ext cx="6653841" cy="4145322"/>
          </a:xfrm>
          <a:prstGeom prst="rect">
            <a:avLst/>
          </a:prstGeom>
        </p:spPr>
      </p:pic>
      <p:pic>
        <p:nvPicPr>
          <p:cNvPr id="8" name="Picture 8" descr="A picture containing text, nature, ice&#10;&#10;Description automatically generated">
            <a:extLst>
              <a:ext uri="{FF2B5EF4-FFF2-40B4-BE49-F238E27FC236}">
                <a16:creationId xmlns:a16="http://schemas.microsoft.com/office/drawing/2014/main" id="{EB488CDE-A5A9-47A8-974D-42965E9925F1}"/>
              </a:ext>
            </a:extLst>
          </p:cNvPr>
          <p:cNvPicPr>
            <a:picLocks noChangeAspect="1"/>
          </p:cNvPicPr>
          <p:nvPr/>
        </p:nvPicPr>
        <p:blipFill>
          <a:blip r:embed="rId4"/>
          <a:stretch>
            <a:fillRect/>
          </a:stretch>
        </p:blipFill>
        <p:spPr>
          <a:xfrm>
            <a:off x="8361871" y="1200247"/>
            <a:ext cx="3303916" cy="427060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CC5343F0-2762-457B-AC7C-0B929D39F638}"/>
              </a:ext>
            </a:extLst>
          </p:cNvPr>
          <p:cNvSpPr txBox="1"/>
          <p:nvPr/>
        </p:nvSpPr>
        <p:spPr>
          <a:xfrm>
            <a:off x="7571119" y="5702061"/>
            <a:ext cx="4511613" cy="461665"/>
          </a:xfrm>
          <a:prstGeom prst="rect">
            <a:avLst/>
          </a:prstGeom>
          <a:solidFill>
            <a:schemeClr val="accent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FFFFFF"/>
                </a:solidFill>
              </a:rPr>
              <a:t>https://oc.lc/stewardship-report</a:t>
            </a:r>
            <a:endParaRPr lang="en-US" sz="2400">
              <a:solidFill>
                <a:srgbClr val="FFFFFF"/>
              </a:solidFill>
              <a:cs typeface="Arial"/>
            </a:endParaRPr>
          </a:p>
        </p:txBody>
      </p:sp>
    </p:spTree>
    <p:extLst>
      <p:ext uri="{BB962C8B-B14F-4D97-AF65-F5344CB8AC3E}">
        <p14:creationId xmlns:p14="http://schemas.microsoft.com/office/powerpoint/2010/main" val="246518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A2EC6-5BBF-6648-9A01-FA377A7E81D1}"/>
              </a:ext>
            </a:extLst>
          </p:cNvPr>
          <p:cNvSpPr txBox="1"/>
          <p:nvPr/>
        </p:nvSpPr>
        <p:spPr>
          <a:xfrm>
            <a:off x="523409" y="963878"/>
            <a:ext cx="3809155" cy="4930247"/>
          </a:xfrm>
          <a:prstGeom prst="rect">
            <a:avLst/>
          </a:prstGeom>
        </p:spPr>
        <p:txBody>
          <a:bodyPr vert="horz" lIns="91440" tIns="45720" rIns="91440" bIns="45720" rtlCol="0" anchor="ctr">
            <a:normAutofit/>
          </a:bodyPr>
          <a:lstStyle/>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Researchers: Research Questions</a:t>
            </a:r>
          </a:p>
        </p:txBody>
      </p:sp>
      <p:sp>
        <p:nvSpPr>
          <p:cNvPr id="3" name="TextBox 2">
            <a:extLst>
              <a:ext uri="{FF2B5EF4-FFF2-40B4-BE49-F238E27FC236}">
                <a16:creationId xmlns:a16="http://schemas.microsoft.com/office/drawing/2014/main" id="{0A6D8D2D-B1A9-6D4C-8777-6DFA14F19A30}"/>
              </a:ext>
            </a:extLst>
          </p:cNvPr>
          <p:cNvSpPr txBox="1"/>
          <p:nvPr/>
        </p:nvSpPr>
        <p:spPr>
          <a:xfrm>
            <a:off x="4976031" y="548641"/>
            <a:ext cx="6692560" cy="5345484"/>
          </a:xfrm>
          <a:prstGeom prst="rect">
            <a:avLst/>
          </a:prstGeom>
        </p:spPr>
        <p:txBody>
          <a:bodyPr vert="horz" lIns="91440" tIns="45720" rIns="91440" bIns="45720" rtlCol="0" anchor="ctr">
            <a:normAutofit/>
          </a:bodyPr>
          <a:lstStyle/>
          <a:p>
            <a:pPr defTabSz="609585"/>
            <a:endParaRPr lang="en-US" sz="2800">
              <a:solidFill>
                <a:prstClr val="black"/>
              </a:solidFill>
              <a:latin typeface="Calibri" panose="020F0502020204030204"/>
            </a:endParaRPr>
          </a:p>
          <a:p>
            <a:pPr defTabSz="914377"/>
            <a:r>
              <a:rPr lang="en-US" sz="2800">
                <a:latin typeface="Arial" panose="020B0604020202020204" pitchFamily="34" charset="0"/>
                <a:cs typeface="Arial" panose="020B0604020202020204" pitchFamily="34" charset="0"/>
              </a:rPr>
              <a:t>Who are the current users of finding aid aggregations? Do they align with the persona types and needs identified in recent archival persona work? </a:t>
            </a:r>
          </a:p>
          <a:p>
            <a:pPr defTabSz="914377"/>
            <a:endParaRPr lang="en-US" sz="2800">
              <a:latin typeface="Arial" panose="020B0604020202020204" pitchFamily="34" charset="0"/>
              <a:cs typeface="Arial" panose="020B0604020202020204" pitchFamily="34" charset="0"/>
            </a:endParaRPr>
          </a:p>
          <a:p>
            <a:pPr defTabSz="914377"/>
            <a:endParaRPr lang="en-US" sz="2800">
              <a:latin typeface="Arial" panose="020B0604020202020204" pitchFamily="34" charset="0"/>
              <a:cs typeface="Arial" panose="020B0604020202020204" pitchFamily="34" charset="0"/>
            </a:endParaRPr>
          </a:p>
          <a:p>
            <a:pPr defTabSz="914377"/>
            <a:r>
              <a:rPr lang="en-US" sz="2800">
                <a:latin typeface="Arial" panose="020B0604020202020204" pitchFamily="34" charset="0"/>
                <a:cs typeface="Arial" panose="020B0604020202020204" pitchFamily="34" charset="0"/>
              </a:rPr>
              <a:t>What are the benefits and challenges users face when searching for descriptions of archival materials within finding aid aggregations?</a:t>
            </a:r>
          </a:p>
          <a:p>
            <a:pPr defTabSz="914377"/>
            <a:endParaRPr lang="en-US" sz="24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518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4"/>
          <p:cNvSpPr/>
          <p:nvPr/>
        </p:nvSpPr>
        <p:spPr>
          <a:xfrm>
            <a:off x="321564" y="320040"/>
            <a:ext cx="11548800" cy="6218000"/>
          </a:xfrm>
          <a:prstGeom prst="rect">
            <a:avLst/>
          </a:prstGeom>
          <a:solidFill>
            <a:schemeClr val="dk1">
              <a:alpha val="7840"/>
            </a:schemeClr>
          </a:solid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Calibri"/>
              <a:ea typeface="Calibri"/>
              <a:cs typeface="Calibri"/>
              <a:sym typeface="Calibri"/>
            </a:endParaRPr>
          </a:p>
        </p:txBody>
      </p:sp>
      <p:sp>
        <p:nvSpPr>
          <p:cNvPr id="539" name="Google Shape;539;p74"/>
          <p:cNvSpPr txBox="1"/>
          <p:nvPr/>
        </p:nvSpPr>
        <p:spPr>
          <a:xfrm>
            <a:off x="523409" y="963879"/>
            <a:ext cx="3809200" cy="4930400"/>
          </a:xfrm>
          <a:prstGeom prst="rect">
            <a:avLst/>
          </a:prstGeom>
          <a:noFill/>
          <a:ln>
            <a:noFill/>
          </a:ln>
        </p:spPr>
        <p:txBody>
          <a:bodyPr spcFirstLastPara="1" wrap="square" lIns="91433" tIns="45700" rIns="91433" bIns="45700" anchor="ctr" anchorCtr="0">
            <a:normAutofit/>
          </a:bodyPr>
          <a:lstStyle/>
          <a:p>
            <a:pPr algn="r" defTabSz="1219170">
              <a:lnSpc>
                <a:spcPct val="90000"/>
              </a:lnSpc>
              <a:buClr>
                <a:srgbClr val="000000"/>
              </a:buClr>
            </a:pPr>
            <a:r>
              <a:rPr lang="en" sz="4400" b="1" kern="0">
                <a:solidFill>
                  <a:srgbClr val="4472C4"/>
                </a:solidFill>
                <a:latin typeface="Arial"/>
                <a:ea typeface="Arial"/>
                <a:cs typeface="Arial"/>
                <a:sym typeface="Arial"/>
              </a:rPr>
              <a:t>Researchers: Research Methods</a:t>
            </a:r>
            <a:endParaRPr sz="1467" kern="0">
              <a:solidFill>
                <a:srgbClr val="000000"/>
              </a:solidFill>
              <a:latin typeface="Arial"/>
              <a:cs typeface="Arial"/>
              <a:sym typeface="Arial"/>
            </a:endParaRPr>
          </a:p>
        </p:txBody>
      </p:sp>
      <p:cxnSp>
        <p:nvCxnSpPr>
          <p:cNvPr id="540" name="Google Shape;540;p74"/>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41" name="Google Shape;541;p74"/>
          <p:cNvSpPr txBox="1"/>
          <p:nvPr/>
        </p:nvSpPr>
        <p:spPr>
          <a:xfrm>
            <a:off x="4976031" y="548641"/>
            <a:ext cx="6692800" cy="5345600"/>
          </a:xfrm>
          <a:prstGeom prst="rect">
            <a:avLst/>
          </a:prstGeom>
          <a:noFill/>
          <a:ln>
            <a:noFill/>
          </a:ln>
        </p:spPr>
        <p:txBody>
          <a:bodyPr spcFirstLastPara="1" wrap="square" lIns="91433" tIns="45700" rIns="91433" bIns="45700" anchor="ctr" anchorCtr="0">
            <a:normAutofit fontScale="85000" lnSpcReduction="20000"/>
          </a:bodyPr>
          <a:lstStyle/>
          <a:p>
            <a:pPr defTabSz="1219170">
              <a:buClr>
                <a:srgbClr val="000000"/>
              </a:buClr>
            </a:pPr>
            <a:endParaRPr sz="2800" kern="0">
              <a:solidFill>
                <a:srgbClr val="000000"/>
              </a:solidFill>
              <a:latin typeface="Calibri"/>
              <a:ea typeface="Calibri"/>
              <a:cs typeface="Calibri"/>
              <a:sym typeface="Calibri"/>
            </a:endParaRPr>
          </a:p>
          <a:p>
            <a:pPr defTabSz="1219170">
              <a:buClr>
                <a:srgbClr val="000000"/>
              </a:buClr>
            </a:pPr>
            <a:r>
              <a:rPr lang="en" sz="2800" b="1" kern="0">
                <a:solidFill>
                  <a:srgbClr val="000000"/>
                </a:solidFill>
                <a:latin typeface="Arial"/>
                <a:ea typeface="Arial"/>
                <a:cs typeface="Arial"/>
                <a:sym typeface="Arial"/>
              </a:rPr>
              <a:t>Pop-Up Survey</a:t>
            </a:r>
            <a:endParaRPr sz="1467" kern="0">
              <a:solidFill>
                <a:srgbClr val="000000"/>
              </a:solidFill>
              <a:latin typeface="Arial"/>
              <a:cs typeface="Arial"/>
              <a:sym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Hosted by 1</a:t>
            </a:r>
            <a:r>
              <a:rPr lang="en" sz="2800" kern="0">
                <a:solidFill>
                  <a:srgbClr val="000000"/>
                </a:solidFill>
                <a:latin typeface="Arial"/>
                <a:cs typeface="Arial"/>
                <a:sym typeface="Arial"/>
              </a:rPr>
              <a:t>2</a:t>
            </a:r>
            <a:r>
              <a:rPr lang="en" sz="2800" kern="0">
                <a:solidFill>
                  <a:srgbClr val="000000"/>
                </a:solidFill>
                <a:latin typeface="Arial"/>
                <a:ea typeface="Arial"/>
                <a:cs typeface="Arial"/>
                <a:sym typeface="Arial"/>
              </a:rPr>
              <a:t> aggregators</a:t>
            </a:r>
            <a:endParaRPr sz="1467" kern="0">
              <a:solidFill>
                <a:srgbClr val="000000"/>
              </a:solidFill>
              <a:latin typeface="Arial"/>
              <a:cs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Gathered demographic data about researchers, and their information needs</a:t>
            </a:r>
            <a:endParaRPr sz="1467" kern="0">
              <a:solidFill>
                <a:srgbClr val="000000"/>
              </a:solidFill>
              <a:latin typeface="Arial"/>
              <a:cs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Using to identify candidates for semi-structured interviews</a:t>
            </a:r>
            <a:endParaRPr sz="1467" kern="0">
              <a:solidFill>
                <a:srgbClr val="000000"/>
              </a:solidFill>
              <a:latin typeface="Arial"/>
              <a:cs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Analyzed using descriptive statistics</a:t>
            </a:r>
            <a:endParaRPr sz="2800" kern="0">
              <a:solidFill>
                <a:srgbClr val="000000"/>
              </a:solidFill>
              <a:latin typeface="Arial"/>
              <a:ea typeface="Arial"/>
              <a:cs typeface="Arial"/>
            </a:endParaRPr>
          </a:p>
          <a:p>
            <a:pPr marL="456565" indent="-452120" defTabSz="1219170">
              <a:buClr>
                <a:srgbClr val="000000"/>
              </a:buClr>
              <a:buSzPct val="100000"/>
              <a:buFont typeface="Arial"/>
              <a:buChar char="•"/>
            </a:pPr>
            <a:r>
              <a:rPr lang="en" sz="2800" kern="0">
                <a:solidFill>
                  <a:srgbClr val="000000"/>
                </a:solidFill>
                <a:latin typeface="Arial"/>
                <a:cs typeface="Arial"/>
                <a:sym typeface="Arial"/>
              </a:rPr>
              <a:t>Collected March to May 2021</a:t>
            </a:r>
            <a:endParaRPr lang="en" sz="2800" kern="0">
              <a:solidFill>
                <a:srgbClr val="000000"/>
              </a:solidFill>
              <a:latin typeface="Arial"/>
              <a:cs typeface="Arial"/>
            </a:endParaRPr>
          </a:p>
          <a:p>
            <a:pPr marL="456565" indent="-452120" defTabSz="1219170">
              <a:buClr>
                <a:srgbClr val="000000"/>
              </a:buClr>
              <a:buSzPct val="100000"/>
              <a:buFont typeface="Arial"/>
              <a:buChar char="•"/>
            </a:pPr>
            <a:r>
              <a:rPr lang="en" sz="2800" kern="0">
                <a:solidFill>
                  <a:srgbClr val="000000"/>
                </a:solidFill>
                <a:latin typeface="Arial"/>
                <a:cs typeface="Arial"/>
                <a:sym typeface="Arial"/>
              </a:rPr>
              <a:t>4354 total, 3300 complete responses</a:t>
            </a:r>
            <a:endParaRPr lang="en" sz="2800" kern="0">
              <a:solidFill>
                <a:srgbClr val="000000"/>
              </a:solidFill>
              <a:latin typeface="Arial"/>
              <a:cs typeface="Arial"/>
            </a:endParaRPr>
          </a:p>
          <a:p>
            <a:pPr defTabSz="1219170">
              <a:buClr>
                <a:srgbClr val="000000"/>
              </a:buClr>
            </a:pPr>
            <a:endParaRPr sz="2800" kern="0">
              <a:solidFill>
                <a:srgbClr val="000000"/>
              </a:solidFill>
              <a:latin typeface="Arial"/>
              <a:ea typeface="Arial"/>
              <a:cs typeface="Arial"/>
              <a:sym typeface="Arial"/>
            </a:endParaRPr>
          </a:p>
          <a:p>
            <a:pPr defTabSz="1219170">
              <a:buClr>
                <a:srgbClr val="000000"/>
              </a:buClr>
            </a:pPr>
            <a:r>
              <a:rPr lang="en" sz="2800" b="1" kern="0">
                <a:solidFill>
                  <a:srgbClr val="000000"/>
                </a:solidFill>
                <a:latin typeface="Arial"/>
                <a:ea typeface="Arial"/>
                <a:cs typeface="Arial"/>
                <a:sym typeface="Arial"/>
              </a:rPr>
              <a:t>Semi-Structured Interviews</a:t>
            </a:r>
            <a:endParaRPr sz="1467" kern="0">
              <a:solidFill>
                <a:srgbClr val="000000"/>
              </a:solidFill>
              <a:latin typeface="Arial"/>
              <a:cs typeface="Arial"/>
              <a:sym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Virtual, 1-1, 45-60 minutes</a:t>
            </a:r>
            <a:endParaRPr sz="1467" kern="0">
              <a:solidFill>
                <a:srgbClr val="000000"/>
              </a:solidFill>
              <a:latin typeface="Arial"/>
              <a:cs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25 interviews, 5 per persona type</a:t>
            </a:r>
            <a:endParaRPr sz="1467" kern="0">
              <a:solidFill>
                <a:srgbClr val="000000"/>
              </a:solidFill>
              <a:latin typeface="Arial"/>
              <a:cs typeface="Arial"/>
            </a:endParaRPr>
          </a:p>
          <a:p>
            <a:pPr marL="456565" indent="-452120" defTabSz="1219170">
              <a:buClr>
                <a:srgbClr val="000000"/>
              </a:buClr>
              <a:buSzPct val="100000"/>
              <a:buFont typeface="Arial"/>
              <a:buChar char="•"/>
            </a:pPr>
            <a:r>
              <a:rPr lang="en-US" sz="2800" kern="0">
                <a:solidFill>
                  <a:srgbClr val="000000"/>
                </a:solidFill>
                <a:cs typeface="Arial"/>
                <a:sym typeface="Arial"/>
              </a:rPr>
              <a:t>Begin conducting interviews October 2021</a:t>
            </a:r>
            <a:endParaRPr lang="en-US" sz="2800" kern="0">
              <a:solidFill>
                <a:srgbClr val="000000"/>
              </a:solidFill>
              <a:cs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Interviews transcribed, coded, analyzed</a:t>
            </a:r>
            <a:endParaRPr sz="2800" kern="0">
              <a:solidFill>
                <a:srgbClr val="000000"/>
              </a:solidFill>
              <a:latin typeface="Arial"/>
              <a:ea typeface="Arial"/>
              <a:cs typeface="Arial"/>
            </a:endParaRPr>
          </a:p>
          <a:p>
            <a:pPr defTabSz="1219170">
              <a:buClr>
                <a:srgbClr val="000000"/>
              </a:buClr>
            </a:pPr>
            <a:endParaRPr sz="2400" kern="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8BE1-A242-F043-993C-8B9E4E4D3AF6}"/>
              </a:ext>
            </a:extLst>
          </p:cNvPr>
          <p:cNvSpPr>
            <a:spLocks noGrp="1"/>
          </p:cNvSpPr>
          <p:nvPr>
            <p:ph type="body" sz="quarter" idx="13"/>
          </p:nvPr>
        </p:nvSpPr>
        <p:spPr>
          <a:xfrm>
            <a:off x="454381" y="257714"/>
            <a:ext cx="11252197" cy="915256"/>
          </a:xfrm>
        </p:spPr>
        <p:txBody>
          <a:bodyPr vert="horz" lIns="91440" tIns="45720" rIns="91440" bIns="45720" anchor="t">
            <a:normAutofit/>
          </a:bodyPr>
          <a:lstStyle/>
          <a:p>
            <a:pPr algn="ctr"/>
            <a:r>
              <a:rPr lang="en-US"/>
              <a:t>Pop-up Users, by profession</a:t>
            </a:r>
            <a:endParaRPr lang="en-US" b="1"/>
          </a:p>
        </p:txBody>
      </p:sp>
      <p:pic>
        <p:nvPicPr>
          <p:cNvPr id="6" name="Picture 6" descr="Chart, bar chart&#10;&#10;Description automatically generated">
            <a:extLst>
              <a:ext uri="{FF2B5EF4-FFF2-40B4-BE49-F238E27FC236}">
                <a16:creationId xmlns:a16="http://schemas.microsoft.com/office/drawing/2014/main" id="{1653479A-F28F-4AA5-8C0E-E29AAD75F410}"/>
              </a:ext>
            </a:extLst>
          </p:cNvPr>
          <p:cNvPicPr>
            <a:picLocks noChangeAspect="1"/>
          </p:cNvPicPr>
          <p:nvPr/>
        </p:nvPicPr>
        <p:blipFill>
          <a:blip r:embed="rId3"/>
          <a:stretch>
            <a:fillRect/>
          </a:stretch>
        </p:blipFill>
        <p:spPr>
          <a:xfrm>
            <a:off x="1526225" y="1053976"/>
            <a:ext cx="9106177" cy="5100454"/>
          </a:xfrm>
          <a:prstGeom prst="rect">
            <a:avLst/>
          </a:prstGeom>
        </p:spPr>
      </p:pic>
    </p:spTree>
    <p:extLst>
      <p:ext uri="{BB962C8B-B14F-4D97-AF65-F5344CB8AC3E}">
        <p14:creationId xmlns:p14="http://schemas.microsoft.com/office/powerpoint/2010/main" val="171660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8BE1-A242-F043-993C-8B9E4E4D3AF6}"/>
              </a:ext>
            </a:extLst>
          </p:cNvPr>
          <p:cNvSpPr>
            <a:spLocks noGrp="1"/>
          </p:cNvSpPr>
          <p:nvPr>
            <p:ph type="body" sz="quarter" idx="13"/>
          </p:nvPr>
        </p:nvSpPr>
        <p:spPr>
          <a:xfrm>
            <a:off x="454381" y="257714"/>
            <a:ext cx="11252197" cy="915256"/>
          </a:xfrm>
        </p:spPr>
        <p:txBody>
          <a:bodyPr vert="horz" lIns="91440" tIns="45720" rIns="91440" bIns="45720" anchor="t">
            <a:normAutofit/>
          </a:bodyPr>
          <a:lstStyle/>
          <a:p>
            <a:pPr algn="ctr"/>
            <a:r>
              <a:rPr lang="en-US"/>
              <a:t>Pop-up Users, by age</a:t>
            </a:r>
            <a:endParaRPr lang="en-US" b="1"/>
          </a:p>
        </p:txBody>
      </p:sp>
      <p:pic>
        <p:nvPicPr>
          <p:cNvPr id="3" name="Picture 3" descr="Chart, bar chart&#10;&#10;Description automatically generated">
            <a:extLst>
              <a:ext uri="{FF2B5EF4-FFF2-40B4-BE49-F238E27FC236}">
                <a16:creationId xmlns:a16="http://schemas.microsoft.com/office/drawing/2014/main" id="{9007B646-771B-4A82-A12B-5C04634FE4BE}"/>
              </a:ext>
            </a:extLst>
          </p:cNvPr>
          <p:cNvPicPr>
            <a:picLocks noChangeAspect="1"/>
          </p:cNvPicPr>
          <p:nvPr/>
        </p:nvPicPr>
        <p:blipFill>
          <a:blip r:embed="rId3"/>
          <a:stretch>
            <a:fillRect/>
          </a:stretch>
        </p:blipFill>
        <p:spPr>
          <a:xfrm>
            <a:off x="1958109" y="1303298"/>
            <a:ext cx="8275781" cy="4722459"/>
          </a:xfrm>
          <a:prstGeom prst="rect">
            <a:avLst/>
          </a:prstGeom>
        </p:spPr>
      </p:pic>
    </p:spTree>
    <p:extLst>
      <p:ext uri="{BB962C8B-B14F-4D97-AF65-F5344CB8AC3E}">
        <p14:creationId xmlns:p14="http://schemas.microsoft.com/office/powerpoint/2010/main" val="139050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8BE1-A242-F043-993C-8B9E4E4D3AF6}"/>
              </a:ext>
            </a:extLst>
          </p:cNvPr>
          <p:cNvSpPr>
            <a:spLocks noGrp="1"/>
          </p:cNvSpPr>
          <p:nvPr>
            <p:ph type="body" sz="quarter" idx="13"/>
          </p:nvPr>
        </p:nvSpPr>
        <p:spPr>
          <a:xfrm>
            <a:off x="454381" y="257714"/>
            <a:ext cx="11252197" cy="915256"/>
          </a:xfrm>
        </p:spPr>
        <p:txBody>
          <a:bodyPr vert="horz" lIns="91440" tIns="45720" rIns="91440" bIns="45720" anchor="t">
            <a:normAutofit/>
          </a:bodyPr>
          <a:lstStyle/>
          <a:p>
            <a:pPr algn="ctr"/>
            <a:r>
              <a:rPr lang="en-US"/>
              <a:t>Pop-up Users, by project purpose</a:t>
            </a:r>
            <a:endParaRPr lang="en-US" b="1"/>
          </a:p>
        </p:txBody>
      </p:sp>
      <p:pic>
        <p:nvPicPr>
          <p:cNvPr id="3" name="Picture 3" descr="Chart, bar chart&#10;&#10;Description automatically generated">
            <a:extLst>
              <a:ext uri="{FF2B5EF4-FFF2-40B4-BE49-F238E27FC236}">
                <a16:creationId xmlns:a16="http://schemas.microsoft.com/office/drawing/2014/main" id="{DC172055-2454-4948-AF8E-24A67835A918}"/>
              </a:ext>
            </a:extLst>
          </p:cNvPr>
          <p:cNvPicPr>
            <a:picLocks noChangeAspect="1"/>
          </p:cNvPicPr>
          <p:nvPr/>
        </p:nvPicPr>
        <p:blipFill>
          <a:blip r:embed="rId3"/>
          <a:stretch>
            <a:fillRect/>
          </a:stretch>
        </p:blipFill>
        <p:spPr>
          <a:xfrm>
            <a:off x="2193637" y="1242159"/>
            <a:ext cx="8285017" cy="4641537"/>
          </a:xfrm>
          <a:prstGeom prst="rect">
            <a:avLst/>
          </a:prstGeom>
        </p:spPr>
      </p:pic>
    </p:spTree>
    <p:extLst>
      <p:ext uri="{BB962C8B-B14F-4D97-AF65-F5344CB8AC3E}">
        <p14:creationId xmlns:p14="http://schemas.microsoft.com/office/powerpoint/2010/main" val="309045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8BE1-A242-F043-993C-8B9E4E4D3AF6}"/>
              </a:ext>
            </a:extLst>
          </p:cNvPr>
          <p:cNvSpPr>
            <a:spLocks noGrp="1"/>
          </p:cNvSpPr>
          <p:nvPr>
            <p:ph type="body" sz="quarter" idx="13"/>
          </p:nvPr>
        </p:nvSpPr>
        <p:spPr>
          <a:xfrm>
            <a:off x="454381" y="257714"/>
            <a:ext cx="11566233" cy="915256"/>
          </a:xfrm>
        </p:spPr>
        <p:txBody>
          <a:bodyPr vert="horz" lIns="91440" tIns="45720" rIns="91440" bIns="45720" anchor="t">
            <a:normAutofit fontScale="62500" lnSpcReduction="20000"/>
          </a:bodyPr>
          <a:lstStyle/>
          <a:p>
            <a:pPr algn="ctr"/>
            <a:r>
              <a:rPr lang="en-US"/>
              <a:t>How Pop-up Users Found the Archival Aggregator Website</a:t>
            </a:r>
            <a:endParaRPr lang="en-US" b="1"/>
          </a:p>
        </p:txBody>
      </p:sp>
      <p:pic>
        <p:nvPicPr>
          <p:cNvPr id="3" name="Picture 3" descr="Chart, bar chart&#10;&#10;Description automatically generated">
            <a:extLst>
              <a:ext uri="{FF2B5EF4-FFF2-40B4-BE49-F238E27FC236}">
                <a16:creationId xmlns:a16="http://schemas.microsoft.com/office/drawing/2014/main" id="{563F47F1-11D8-407F-8310-0FE2BF01D3C5}"/>
              </a:ext>
            </a:extLst>
          </p:cNvPr>
          <p:cNvPicPr>
            <a:picLocks noChangeAspect="1"/>
          </p:cNvPicPr>
          <p:nvPr/>
        </p:nvPicPr>
        <p:blipFill>
          <a:blip r:embed="rId3"/>
          <a:stretch>
            <a:fillRect/>
          </a:stretch>
        </p:blipFill>
        <p:spPr>
          <a:xfrm>
            <a:off x="2050475" y="1014883"/>
            <a:ext cx="8058725" cy="5174597"/>
          </a:xfrm>
          <a:prstGeom prst="rect">
            <a:avLst/>
          </a:prstGeom>
        </p:spPr>
      </p:pic>
    </p:spTree>
    <p:extLst>
      <p:ext uri="{BB962C8B-B14F-4D97-AF65-F5344CB8AC3E}">
        <p14:creationId xmlns:p14="http://schemas.microsoft.com/office/powerpoint/2010/main" val="391675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C1B1E9E3-EEFF-0F4F-B929-B9A6B3061726}"/>
              </a:ext>
            </a:extLst>
          </p:cNvPr>
          <p:cNvPicPr>
            <a:picLocks noChangeAspect="1"/>
          </p:cNvPicPr>
          <p:nvPr/>
        </p:nvPicPr>
        <p:blipFill>
          <a:blip r:embed="rId3"/>
          <a:stretch>
            <a:fillRect/>
          </a:stretch>
        </p:blipFill>
        <p:spPr>
          <a:xfrm>
            <a:off x="785813" y="311694"/>
            <a:ext cx="8180807" cy="6234612"/>
          </a:xfrm>
          <a:prstGeom prst="rect">
            <a:avLst/>
          </a:prstGeom>
        </p:spPr>
      </p:pic>
      <p:sp>
        <p:nvSpPr>
          <p:cNvPr id="6" name="Text Placeholder 5">
            <a:extLst>
              <a:ext uri="{FF2B5EF4-FFF2-40B4-BE49-F238E27FC236}">
                <a16:creationId xmlns:a16="http://schemas.microsoft.com/office/drawing/2014/main" id="{F8DC1E8A-F6D2-BA49-B8C2-374630EA07B1}"/>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44A9F99F-DD48-AF47-B3B1-0A96C30A933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1360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4"/>
          <p:cNvSpPr/>
          <p:nvPr/>
        </p:nvSpPr>
        <p:spPr>
          <a:xfrm>
            <a:off x="321564" y="320040"/>
            <a:ext cx="11548800" cy="6218000"/>
          </a:xfrm>
          <a:prstGeom prst="rect">
            <a:avLst/>
          </a:prstGeom>
          <a:solidFill>
            <a:schemeClr val="dk1">
              <a:alpha val="7840"/>
            </a:schemeClr>
          </a:solidFill>
          <a:ln>
            <a:noFill/>
          </a:ln>
        </p:spPr>
        <p:txBody>
          <a:bodyPr spcFirstLastPara="1" wrap="square" lIns="91433" tIns="45700" rIns="91433" bIns="45700" anchor="ctr" anchorCtr="0">
            <a:noAutofit/>
          </a:bodyPr>
          <a:lstStyle/>
          <a:p>
            <a:pPr algn="ctr" defTabSz="1219170">
              <a:buClr>
                <a:srgbClr val="000000"/>
              </a:buClr>
            </a:pPr>
            <a:endParaRPr sz="1867" kern="0">
              <a:solidFill>
                <a:srgbClr val="FFFFFF"/>
              </a:solidFill>
              <a:latin typeface="Calibri"/>
              <a:ea typeface="Calibri"/>
              <a:cs typeface="Calibri"/>
              <a:sym typeface="Calibri"/>
            </a:endParaRPr>
          </a:p>
        </p:txBody>
      </p:sp>
      <p:sp>
        <p:nvSpPr>
          <p:cNvPr id="539" name="Google Shape;539;p74"/>
          <p:cNvSpPr txBox="1"/>
          <p:nvPr/>
        </p:nvSpPr>
        <p:spPr>
          <a:xfrm>
            <a:off x="523409" y="963879"/>
            <a:ext cx="3809200" cy="4930400"/>
          </a:xfrm>
          <a:prstGeom prst="rect">
            <a:avLst/>
          </a:prstGeom>
          <a:noFill/>
          <a:ln>
            <a:noFill/>
          </a:ln>
        </p:spPr>
        <p:txBody>
          <a:bodyPr spcFirstLastPara="1" wrap="square" lIns="91433" tIns="45700" rIns="91433" bIns="45700" anchor="ctr" anchorCtr="0">
            <a:normAutofit/>
          </a:bodyPr>
          <a:lstStyle/>
          <a:p>
            <a:pPr algn="r" defTabSz="1219170">
              <a:lnSpc>
                <a:spcPct val="90000"/>
              </a:lnSpc>
              <a:buClr>
                <a:srgbClr val="000000"/>
              </a:buClr>
            </a:pPr>
            <a:r>
              <a:rPr lang="en" sz="4400" b="1" kern="0">
                <a:solidFill>
                  <a:srgbClr val="4472C4"/>
                </a:solidFill>
                <a:latin typeface="Arial"/>
                <a:ea typeface="Arial"/>
                <a:cs typeface="Arial"/>
                <a:sym typeface="Arial"/>
              </a:rPr>
              <a:t>Researchers: Personas</a:t>
            </a:r>
            <a:endParaRPr lang="en" sz="4400" b="1" kern="0">
              <a:solidFill>
                <a:srgbClr val="4472C4"/>
              </a:solidFill>
              <a:latin typeface="Arial"/>
              <a:cs typeface="Arial"/>
            </a:endParaRPr>
          </a:p>
        </p:txBody>
      </p:sp>
      <p:cxnSp>
        <p:nvCxnSpPr>
          <p:cNvPr id="540" name="Google Shape;540;p74"/>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41" name="Google Shape;541;p74"/>
          <p:cNvSpPr txBox="1"/>
          <p:nvPr/>
        </p:nvSpPr>
        <p:spPr>
          <a:xfrm>
            <a:off x="4976031" y="548641"/>
            <a:ext cx="6692800" cy="5345600"/>
          </a:xfrm>
          <a:prstGeom prst="rect">
            <a:avLst/>
          </a:prstGeom>
          <a:noFill/>
          <a:ln>
            <a:noFill/>
          </a:ln>
        </p:spPr>
        <p:txBody>
          <a:bodyPr spcFirstLastPara="1" wrap="square" lIns="91433" tIns="45700" rIns="91433" bIns="45700" anchor="ctr" anchorCtr="0">
            <a:normAutofit fontScale="85000" lnSpcReduction="20000"/>
          </a:bodyPr>
          <a:lstStyle/>
          <a:p>
            <a:pPr defTabSz="1219170">
              <a:buClr>
                <a:srgbClr val="000000"/>
              </a:buClr>
            </a:pPr>
            <a:r>
              <a:rPr lang="en-US" sz="2800" b="1" kern="0">
                <a:solidFill>
                  <a:srgbClr val="000000"/>
                </a:solidFill>
                <a:latin typeface="Arial"/>
                <a:ea typeface="Calibri"/>
                <a:cs typeface="Calibri"/>
              </a:rPr>
              <a:t>Previous Personas</a:t>
            </a:r>
          </a:p>
          <a:p>
            <a:pPr marL="285750" indent="-285750" defTabSz="1219170">
              <a:spcBef>
                <a:spcPct val="20000"/>
              </a:spcBef>
              <a:buFont typeface="Arial"/>
              <a:buChar char="•"/>
            </a:pPr>
            <a:r>
              <a:rPr lang="en-US" sz="2800" kern="0">
                <a:ea typeface="+mn-lt"/>
                <a:cs typeface="+mn-lt"/>
              </a:rPr>
              <a:t>Strong work on archival personas in service of  software projects (Rockefeller Archives, ArcLight, Orbis Cascade)</a:t>
            </a:r>
          </a:p>
          <a:p>
            <a:pPr marL="285750" indent="-285750" defTabSz="1219170">
              <a:spcBef>
                <a:spcPct val="20000"/>
              </a:spcBef>
              <a:buFont typeface="Arial"/>
              <a:buChar char="•"/>
            </a:pPr>
            <a:r>
              <a:rPr lang="en-US" sz="2800" kern="0">
                <a:ea typeface="+mn-lt"/>
                <a:cs typeface="+mn-lt"/>
              </a:rPr>
              <a:t>Commonalities across the personas for persons that visit or work in archives</a:t>
            </a:r>
          </a:p>
          <a:p>
            <a:pPr indent="-457200" defTabSz="1219170">
              <a:buFont typeface="Arial"/>
              <a:buChar char="•"/>
            </a:pPr>
            <a:endParaRPr lang="en-US" sz="2800" b="1" kern="0">
              <a:latin typeface="Calibri"/>
              <a:ea typeface="+mn-lt"/>
              <a:cs typeface="Calibri"/>
            </a:endParaRPr>
          </a:p>
          <a:p>
            <a:pPr defTabSz="1219170">
              <a:buClr>
                <a:srgbClr val="000000"/>
              </a:buClr>
            </a:pPr>
            <a:r>
              <a:rPr lang="en" sz="2800" b="1" kern="0">
                <a:solidFill>
                  <a:srgbClr val="000000"/>
                </a:solidFill>
                <a:latin typeface="Arial"/>
                <a:ea typeface="Arial"/>
                <a:cs typeface="Arial"/>
                <a:sym typeface="Arial"/>
              </a:rPr>
              <a:t>Pop-Up Survey</a:t>
            </a:r>
            <a:endParaRPr sz="1450" kern="0">
              <a:solidFill>
                <a:srgbClr val="000000"/>
              </a:solidFill>
              <a:latin typeface="Arial"/>
              <a:cs typeface="Arial"/>
            </a:endParaRPr>
          </a:p>
          <a:p>
            <a:pPr marL="456565" indent="-452120" defTabSz="1219170">
              <a:buClr>
                <a:srgbClr val="000000"/>
              </a:buClr>
              <a:buSzPct val="100000"/>
              <a:buFont typeface="Arial"/>
              <a:buChar char="•"/>
            </a:pPr>
            <a:r>
              <a:rPr lang="en" sz="2800" kern="0">
                <a:solidFill>
                  <a:srgbClr val="000000"/>
                </a:solidFill>
                <a:latin typeface="Arial"/>
                <a:cs typeface="Arial"/>
                <a:sym typeface="Arial"/>
              </a:rPr>
              <a:t>3300 complete responses allows a quantitative approach to grouping users (Two-step cluster analysis)</a:t>
            </a:r>
            <a:endParaRPr lang="en" sz="2800" kern="0">
              <a:solidFill>
                <a:srgbClr val="000000"/>
              </a:solidFill>
              <a:latin typeface="Arial"/>
              <a:cs typeface="Arial"/>
            </a:endParaRPr>
          </a:p>
          <a:p>
            <a:pPr defTabSz="1219170">
              <a:buClr>
                <a:srgbClr val="000000"/>
              </a:buClr>
            </a:pPr>
            <a:endParaRPr sz="2800" kern="0">
              <a:solidFill>
                <a:srgbClr val="000000"/>
              </a:solidFill>
              <a:latin typeface="Arial"/>
              <a:ea typeface="Arial"/>
              <a:cs typeface="Arial"/>
              <a:sym typeface="Arial"/>
            </a:endParaRPr>
          </a:p>
          <a:p>
            <a:pPr defTabSz="1219170">
              <a:buClr>
                <a:srgbClr val="000000"/>
              </a:buClr>
            </a:pPr>
            <a:r>
              <a:rPr lang="en" sz="2800" b="1" kern="0">
                <a:solidFill>
                  <a:srgbClr val="000000"/>
                </a:solidFill>
                <a:latin typeface="Arial"/>
                <a:ea typeface="Arial"/>
                <a:cs typeface="Arial"/>
                <a:sym typeface="Arial"/>
              </a:rPr>
              <a:t>Semi-Structured Interviews</a:t>
            </a:r>
            <a:endParaRPr sz="1467" kern="0">
              <a:solidFill>
                <a:srgbClr val="000000"/>
              </a:solidFill>
              <a:latin typeface="Arial"/>
              <a:cs typeface="Arial"/>
              <a:sym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Invited interviewees are identified by their persona cluster</a:t>
            </a:r>
            <a:endParaRPr lang="en" sz="1467" kern="0">
              <a:solidFill>
                <a:srgbClr val="000000"/>
              </a:solidFill>
              <a:latin typeface="Arial"/>
              <a:ea typeface="Arial"/>
              <a:cs typeface="Arial"/>
              <a:sym typeface="Arial"/>
            </a:endParaRPr>
          </a:p>
          <a:p>
            <a:pPr marL="456565" indent="-452120" defTabSz="1219170">
              <a:buClr>
                <a:srgbClr val="000000"/>
              </a:buClr>
              <a:buSzPct val="100000"/>
              <a:buFont typeface="Arial"/>
              <a:buChar char="•"/>
            </a:pPr>
            <a:r>
              <a:rPr lang="en" sz="2800" kern="0">
                <a:solidFill>
                  <a:srgbClr val="000000"/>
                </a:solidFill>
                <a:latin typeface="Arial"/>
                <a:ea typeface="Arial"/>
                <a:cs typeface="Arial"/>
                <a:sym typeface="Arial"/>
              </a:rPr>
              <a:t>25 interviews, 5 per each persona type</a:t>
            </a:r>
            <a:endParaRPr sz="1450" kern="0">
              <a:solidFill>
                <a:srgbClr val="000000"/>
              </a:solidFill>
              <a:latin typeface="Arial"/>
              <a:cs typeface="Arial"/>
            </a:endParaRPr>
          </a:p>
          <a:p>
            <a:pPr marL="456565" indent="-452120" defTabSz="1219170">
              <a:buClr>
                <a:srgbClr val="000000"/>
              </a:buClr>
              <a:buSzPct val="100000"/>
              <a:buFont typeface="Arial"/>
              <a:buChar char="•"/>
            </a:pPr>
            <a:endParaRPr lang="en-US" sz="2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48157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8BE1-A242-F043-993C-8B9E4E4D3AF6}"/>
              </a:ext>
            </a:extLst>
          </p:cNvPr>
          <p:cNvSpPr>
            <a:spLocks noGrp="1"/>
          </p:cNvSpPr>
          <p:nvPr>
            <p:ph type="body" sz="quarter" idx="13"/>
          </p:nvPr>
        </p:nvSpPr>
        <p:spPr>
          <a:xfrm>
            <a:off x="454381" y="257714"/>
            <a:ext cx="11252197" cy="915256"/>
          </a:xfrm>
        </p:spPr>
        <p:txBody>
          <a:bodyPr vert="horz" lIns="91440" tIns="45720" rIns="91440" bIns="45720" anchor="t">
            <a:normAutofit/>
          </a:bodyPr>
          <a:lstStyle/>
          <a:p>
            <a:pPr algn="ctr"/>
            <a:r>
              <a:rPr lang="en-US"/>
              <a:t>Archival User</a:t>
            </a:r>
            <a:r>
              <a:rPr lang="en-US" b="1"/>
              <a:t> Types</a:t>
            </a:r>
          </a:p>
        </p:txBody>
      </p:sp>
      <p:sp>
        <p:nvSpPr>
          <p:cNvPr id="3" name="Text Placeholder 2">
            <a:extLst>
              <a:ext uri="{FF2B5EF4-FFF2-40B4-BE49-F238E27FC236}">
                <a16:creationId xmlns:a16="http://schemas.microsoft.com/office/drawing/2014/main" id="{67C446C0-F999-3C40-8AF0-9589E2857EB0}"/>
              </a:ext>
            </a:extLst>
          </p:cNvPr>
          <p:cNvSpPr>
            <a:spLocks noGrp="1"/>
          </p:cNvSpPr>
          <p:nvPr>
            <p:ph type="body" sz="quarter" idx="12"/>
          </p:nvPr>
        </p:nvSpPr>
        <p:spPr>
          <a:xfrm>
            <a:off x="454382" y="1372996"/>
            <a:ext cx="11252197" cy="4475171"/>
          </a:xfrm>
        </p:spPr>
        <p:txBody>
          <a:bodyPr>
            <a:normAutofit fontScale="92500"/>
          </a:bodyPr>
          <a:lstStyle/>
          <a:p>
            <a:pPr>
              <a:lnSpc>
                <a:spcPct val="150000"/>
              </a:lnSpc>
            </a:pPr>
            <a:r>
              <a:rPr lang="en-US" b="1"/>
              <a:t>Academic</a:t>
            </a:r>
            <a:r>
              <a:rPr lang="en-US"/>
              <a:t> – K-12, undergrad</a:t>
            </a:r>
          </a:p>
          <a:p>
            <a:pPr>
              <a:lnSpc>
                <a:spcPct val="150000"/>
              </a:lnSpc>
            </a:pPr>
            <a:r>
              <a:rPr lang="en-US" b="1"/>
              <a:t>Advanced Academic </a:t>
            </a:r>
            <a:r>
              <a:rPr lang="en-US"/>
              <a:t>– Faculty, graduate student, post-doc</a:t>
            </a:r>
          </a:p>
          <a:p>
            <a:pPr>
              <a:lnSpc>
                <a:spcPct val="150000"/>
              </a:lnSpc>
            </a:pPr>
            <a:r>
              <a:rPr lang="en-US" b="1"/>
              <a:t>Enthusiast</a:t>
            </a:r>
            <a:r>
              <a:rPr lang="en-US"/>
              <a:t> – local history, genealogy, personal interest</a:t>
            </a:r>
          </a:p>
          <a:p>
            <a:pPr>
              <a:lnSpc>
                <a:spcPct val="150000"/>
              </a:lnSpc>
            </a:pPr>
            <a:r>
              <a:rPr lang="en-US" b="1"/>
              <a:t>Professional</a:t>
            </a:r>
            <a:r>
              <a:rPr lang="en-US"/>
              <a:t> – author, documentarian, journalist, lawyer</a:t>
            </a:r>
          </a:p>
          <a:p>
            <a:pPr>
              <a:lnSpc>
                <a:spcPct val="150000"/>
              </a:lnSpc>
            </a:pPr>
            <a:r>
              <a:rPr lang="en-US" b="1"/>
              <a:t>Archivist </a:t>
            </a:r>
            <a:r>
              <a:rPr lang="en-US"/>
              <a:t>– public service, technical services, curatorial</a:t>
            </a:r>
          </a:p>
        </p:txBody>
      </p:sp>
    </p:spTree>
    <p:extLst>
      <p:ext uri="{BB962C8B-B14F-4D97-AF65-F5344CB8AC3E}">
        <p14:creationId xmlns:p14="http://schemas.microsoft.com/office/powerpoint/2010/main" val="4139310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8BE1-A242-F043-993C-8B9E4E4D3AF6}"/>
              </a:ext>
            </a:extLst>
          </p:cNvPr>
          <p:cNvSpPr>
            <a:spLocks noGrp="1"/>
          </p:cNvSpPr>
          <p:nvPr>
            <p:ph type="body" sz="quarter" idx="13"/>
          </p:nvPr>
        </p:nvSpPr>
        <p:spPr>
          <a:xfrm>
            <a:off x="454381" y="257714"/>
            <a:ext cx="11252197" cy="915256"/>
          </a:xfrm>
        </p:spPr>
        <p:txBody>
          <a:bodyPr>
            <a:normAutofit/>
          </a:bodyPr>
          <a:lstStyle/>
          <a:p>
            <a:pPr algn="ctr"/>
            <a:r>
              <a:rPr lang="en-US" b="1"/>
              <a:t>NAFAN User Types</a:t>
            </a:r>
          </a:p>
        </p:txBody>
      </p:sp>
      <p:sp>
        <p:nvSpPr>
          <p:cNvPr id="3" name="Text Placeholder 2">
            <a:extLst>
              <a:ext uri="{FF2B5EF4-FFF2-40B4-BE49-F238E27FC236}">
                <a16:creationId xmlns:a16="http://schemas.microsoft.com/office/drawing/2014/main" id="{67C446C0-F999-3C40-8AF0-9589E2857EB0}"/>
              </a:ext>
            </a:extLst>
          </p:cNvPr>
          <p:cNvSpPr>
            <a:spLocks noGrp="1"/>
          </p:cNvSpPr>
          <p:nvPr>
            <p:ph type="body" sz="quarter" idx="12"/>
          </p:nvPr>
        </p:nvSpPr>
        <p:spPr>
          <a:xfrm>
            <a:off x="454382" y="1382346"/>
            <a:ext cx="11397117" cy="4475171"/>
          </a:xfrm>
        </p:spPr>
        <p:txBody>
          <a:bodyPr vert="horz" lIns="91440" tIns="45720" rIns="91440" bIns="45720" anchor="t">
            <a:noAutofit/>
          </a:bodyPr>
          <a:lstStyle/>
          <a:p>
            <a:pPr marL="456565" indent="-456565">
              <a:lnSpc>
                <a:spcPct val="150000"/>
              </a:lnSpc>
            </a:pPr>
            <a:r>
              <a:rPr lang="en-US" sz="2100" b="1">
                <a:ea typeface="+mn-lt"/>
                <a:cs typeface="+mn-lt"/>
              </a:rPr>
              <a:t>Archivist/Librarian &amp; Other Professionals </a:t>
            </a:r>
            <a:r>
              <a:rPr lang="en-US" sz="2100">
                <a:ea typeface="+mn-lt"/>
                <a:cs typeface="+mn-lt"/>
              </a:rPr>
              <a:t>– public and technical service archivists/librarians, journalists, writers, tradespeople</a:t>
            </a:r>
            <a:endParaRPr lang="en-US" sz="2100">
              <a:cs typeface="Arial"/>
            </a:endParaRPr>
          </a:p>
          <a:p>
            <a:pPr marL="456565" indent="-456565">
              <a:lnSpc>
                <a:spcPct val="150000"/>
              </a:lnSpc>
            </a:pPr>
            <a:r>
              <a:rPr lang="en-US" sz="2100" b="1"/>
              <a:t>Faculty and Other Doctorates </a:t>
            </a:r>
            <a:r>
              <a:rPr lang="en-US" sz="2100"/>
              <a:t>– faculty, post-doc, independent researcher, museum professionals</a:t>
            </a:r>
            <a:endParaRPr lang="en-US" sz="2100">
              <a:cs typeface="Arial"/>
            </a:endParaRPr>
          </a:p>
          <a:p>
            <a:pPr marL="456565" indent="-456565">
              <a:lnSpc>
                <a:spcPct val="150000"/>
              </a:lnSpc>
            </a:pPr>
            <a:r>
              <a:rPr lang="en-US" sz="2100" b="1"/>
              <a:t>Family History Researchers</a:t>
            </a:r>
            <a:r>
              <a:rPr lang="en-US" sz="2100"/>
              <a:t>– local history, professional genealogist, hobbyist genealogist</a:t>
            </a:r>
            <a:endParaRPr lang="en-US" sz="2100">
              <a:cs typeface="Arial"/>
            </a:endParaRPr>
          </a:p>
          <a:p>
            <a:pPr marL="456565" indent="-456565">
              <a:lnSpc>
                <a:spcPct val="150000"/>
              </a:lnSpc>
            </a:pPr>
            <a:r>
              <a:rPr lang="en-US" sz="2100" b="1"/>
              <a:t>Personal Interest Researchers</a:t>
            </a:r>
            <a:r>
              <a:rPr lang="en-US" sz="2100"/>
              <a:t> – general search with a range of profession and education</a:t>
            </a:r>
            <a:endParaRPr lang="en-US" sz="2100">
              <a:cs typeface="Arial"/>
            </a:endParaRPr>
          </a:p>
          <a:p>
            <a:pPr marL="456565" indent="-456565">
              <a:lnSpc>
                <a:spcPct val="150000"/>
              </a:lnSpc>
            </a:pPr>
            <a:r>
              <a:rPr lang="en-US" sz="2100" b="1">
                <a:ea typeface="+mn-lt"/>
                <a:cs typeface="+mn-lt"/>
              </a:rPr>
              <a:t>Undergraduates and Postgraduates –  </a:t>
            </a:r>
            <a:r>
              <a:rPr lang="en-US" sz="2100">
                <a:ea typeface="+mn-lt"/>
                <a:cs typeface="+mn-lt"/>
              </a:rPr>
              <a:t>Indicate their profession is undergraduate/postgraduate student</a:t>
            </a:r>
          </a:p>
          <a:p>
            <a:pPr marL="0" indent="0">
              <a:lnSpc>
                <a:spcPct val="150000"/>
              </a:lnSpc>
              <a:buNone/>
            </a:pPr>
            <a:endParaRPr lang="en-US">
              <a:cs typeface="Arial"/>
            </a:endParaRPr>
          </a:p>
          <a:p>
            <a:pPr marL="456565" indent="-456565">
              <a:lnSpc>
                <a:spcPct val="150000"/>
              </a:lnSpc>
            </a:pPr>
            <a:endParaRPr lang="en-US">
              <a:cs typeface="Arial"/>
            </a:endParaRPr>
          </a:p>
        </p:txBody>
      </p:sp>
    </p:spTree>
    <p:extLst>
      <p:ext uri="{BB962C8B-B14F-4D97-AF65-F5344CB8AC3E}">
        <p14:creationId xmlns:p14="http://schemas.microsoft.com/office/powerpoint/2010/main" val="178849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8" name="Google Shape;288;p45"/>
          <p:cNvPicPr preferRelativeResize="0"/>
          <p:nvPr/>
        </p:nvPicPr>
        <p:blipFill>
          <a:blip r:embed="rId3">
            <a:alphaModFix/>
          </a:blip>
          <a:stretch>
            <a:fillRect/>
          </a:stretch>
        </p:blipFill>
        <p:spPr>
          <a:xfrm>
            <a:off x="1" y="0"/>
            <a:ext cx="12192001" cy="3609069"/>
          </a:xfrm>
          <a:prstGeom prst="rect">
            <a:avLst/>
          </a:prstGeom>
          <a:noFill/>
          <a:ln>
            <a:noFill/>
          </a:ln>
        </p:spPr>
      </p:pic>
      <p:sp>
        <p:nvSpPr>
          <p:cNvPr id="289" name="Google Shape;289;p45"/>
          <p:cNvSpPr txBox="1"/>
          <p:nvPr/>
        </p:nvSpPr>
        <p:spPr>
          <a:xfrm>
            <a:off x="8356946" y="3777305"/>
            <a:ext cx="3359200" cy="190304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buClr>
                <a:schemeClr val="dk1"/>
              </a:buClr>
              <a:buSzPts val="1100"/>
            </a:pPr>
            <a:r>
              <a:rPr lang="en" sz="1200">
                <a:solidFill>
                  <a:schemeClr val="dk1"/>
                </a:solidFill>
              </a:rPr>
              <a:t>This project was made possible in part by the Institute of Museum and Library Services, through grant</a:t>
            </a:r>
            <a:r>
              <a:rPr lang="en" sz="120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a:solidFill>
                  <a:schemeClr val="hlink"/>
                </a:solidFill>
                <a:hlinkClick r:id="rId4"/>
              </a:rPr>
              <a:t>LG-246349-OLS-20</a:t>
            </a:r>
            <a:r>
              <a:rPr lang="en" sz="1200">
                <a:solidFill>
                  <a:schemeClr val="dk1"/>
                </a:solidFill>
              </a:rPr>
              <a:t>. The IMLS is the primary source of federal support for the nation’s libraries and museums.</a:t>
            </a:r>
            <a:endParaRPr sz="1200">
              <a:solidFill>
                <a:schemeClr val="dk1"/>
              </a:solidFill>
            </a:endParaRPr>
          </a:p>
          <a:p>
            <a:pPr>
              <a:spcBef>
                <a:spcPts val="1600"/>
              </a:spcBef>
            </a:pPr>
            <a:endParaRPr sz="1200"/>
          </a:p>
        </p:txBody>
      </p:sp>
      <p:pic>
        <p:nvPicPr>
          <p:cNvPr id="290" name="Google Shape;290;p45"/>
          <p:cNvPicPr preferRelativeResize="0"/>
          <p:nvPr/>
        </p:nvPicPr>
        <p:blipFill>
          <a:blip r:embed="rId5">
            <a:alphaModFix/>
          </a:blip>
          <a:stretch>
            <a:fillRect/>
          </a:stretch>
        </p:blipFill>
        <p:spPr>
          <a:xfrm>
            <a:off x="8506221" y="5243466"/>
            <a:ext cx="1938489" cy="873767"/>
          </a:xfrm>
          <a:prstGeom prst="rect">
            <a:avLst/>
          </a:prstGeom>
          <a:noFill/>
          <a:ln>
            <a:noFill/>
          </a:ln>
        </p:spPr>
      </p:pic>
      <p:sp>
        <p:nvSpPr>
          <p:cNvPr id="291" name="Google Shape;291;p45"/>
          <p:cNvSpPr txBox="1"/>
          <p:nvPr/>
        </p:nvSpPr>
        <p:spPr>
          <a:xfrm>
            <a:off x="3250200" y="5734538"/>
            <a:ext cx="5691600" cy="553957"/>
          </a:xfrm>
          <a:prstGeom prst="rect">
            <a:avLst/>
          </a:prstGeom>
          <a:noFill/>
          <a:ln>
            <a:noFill/>
          </a:ln>
        </p:spPr>
        <p:txBody>
          <a:bodyPr spcFirstLastPara="1" wrap="square" lIns="121900" tIns="121900" rIns="121900" bIns="121900" anchor="t" anchorCtr="0">
            <a:spAutoFit/>
          </a:bodyPr>
          <a:lstStyle/>
          <a:p>
            <a:r>
              <a:rPr lang="en" sz="2000" u="sng">
                <a:solidFill>
                  <a:schemeClr val="hlink"/>
                </a:solidFill>
                <a:hlinkClick r:id="rId6"/>
              </a:rPr>
              <a:t>https://confluence.ucop.edu/display/NAFAN</a:t>
            </a:r>
            <a:endParaRPr sz="2000">
              <a:solidFill>
                <a:srgbClr val="0083A1"/>
              </a:solidFill>
            </a:endParaRPr>
          </a:p>
        </p:txBody>
      </p:sp>
      <p:pic>
        <p:nvPicPr>
          <p:cNvPr id="8" name="Picture 12" descr="Shift Collective">
            <a:extLst>
              <a:ext uri="{FF2B5EF4-FFF2-40B4-BE49-F238E27FC236}">
                <a16:creationId xmlns:a16="http://schemas.microsoft.com/office/drawing/2014/main" id="{7CD7CAC0-4A25-1841-84B6-AC68841568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2044" y="3827551"/>
            <a:ext cx="1362518" cy="941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a:extLst>
              <a:ext uri="{FF2B5EF4-FFF2-40B4-BE49-F238E27FC236}">
                <a16:creationId xmlns:a16="http://schemas.microsoft.com/office/drawing/2014/main" id="{C260F316-682D-554D-B5A9-AADD26F77F55}"/>
              </a:ext>
            </a:extLst>
          </p:cNvPr>
          <p:cNvPicPr>
            <a:picLocks noChangeAspect="1"/>
          </p:cNvPicPr>
          <p:nvPr/>
        </p:nvPicPr>
        <p:blipFill>
          <a:blip r:embed="rId8"/>
          <a:stretch>
            <a:fillRect/>
          </a:stretch>
        </p:blipFill>
        <p:spPr>
          <a:xfrm>
            <a:off x="264680" y="5028541"/>
            <a:ext cx="2592820" cy="705997"/>
          </a:xfrm>
          <a:prstGeom prst="rect">
            <a:avLst/>
          </a:prstGeom>
        </p:spPr>
      </p:pic>
      <p:pic>
        <p:nvPicPr>
          <p:cNvPr id="10" name="Picture 10">
            <a:extLst>
              <a:ext uri="{FF2B5EF4-FFF2-40B4-BE49-F238E27FC236}">
                <a16:creationId xmlns:a16="http://schemas.microsoft.com/office/drawing/2014/main" id="{D3E89DA2-FCC8-CF47-84C9-5A075B5095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680" y="3884508"/>
            <a:ext cx="2354581" cy="8443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diagram&#10;&#10;Description automatically generated">
            <a:extLst>
              <a:ext uri="{FF2B5EF4-FFF2-40B4-BE49-F238E27FC236}">
                <a16:creationId xmlns:a16="http://schemas.microsoft.com/office/drawing/2014/main" id="{885613B5-3D39-CC4A-8617-22D1EACF087E}"/>
              </a:ext>
            </a:extLst>
          </p:cNvPr>
          <p:cNvPicPr>
            <a:picLocks noChangeAspect="1"/>
          </p:cNvPicPr>
          <p:nvPr/>
        </p:nvPicPr>
        <p:blipFill>
          <a:blip r:embed="rId10"/>
          <a:stretch>
            <a:fillRect/>
          </a:stretch>
        </p:blipFill>
        <p:spPr>
          <a:xfrm>
            <a:off x="3509737" y="3889036"/>
            <a:ext cx="1847541" cy="839791"/>
          </a:xfrm>
          <a:prstGeom prst="rect">
            <a:avLst/>
          </a:prstGeom>
        </p:spPr>
      </p:pic>
      <p:pic>
        <p:nvPicPr>
          <p:cNvPr id="2050" name="Picture 2" descr="OCLC Logo">
            <a:extLst>
              <a:ext uri="{FF2B5EF4-FFF2-40B4-BE49-F238E27FC236}">
                <a16:creationId xmlns:a16="http://schemas.microsoft.com/office/drawing/2014/main" id="{53A3E5ED-DD0A-6F44-9D27-3A71F178D0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8379" y="4971074"/>
            <a:ext cx="2363482" cy="770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F552A6-6B52-4C7C-9BB8-2A6FF57A6927}"/>
              </a:ext>
            </a:extLst>
          </p:cNvPr>
          <p:cNvSpPr>
            <a:spLocks noGrp="1"/>
          </p:cNvSpPr>
          <p:nvPr>
            <p:ph type="body" sz="quarter" idx="10"/>
          </p:nvPr>
        </p:nvSpPr>
        <p:spPr>
          <a:xfrm>
            <a:off x="420346" y="1108082"/>
            <a:ext cx="10898717" cy="1569660"/>
          </a:xfrm>
        </p:spPr>
        <p:txBody>
          <a:bodyPr vert="horz" lIns="274320" tIns="45720" rIns="274320" bIns="45720" anchor="t">
            <a:spAutoFit/>
          </a:bodyPr>
          <a:lstStyle/>
          <a:p>
            <a:r>
              <a:rPr lang="en-US">
                <a:cs typeface="Arial"/>
              </a:rPr>
              <a:t>Finding Aid Data Research questions and Methods</a:t>
            </a:r>
            <a:endParaRPr lang="en-US"/>
          </a:p>
        </p:txBody>
      </p:sp>
      <p:sp>
        <p:nvSpPr>
          <p:cNvPr id="3" name="Text Placeholder 2">
            <a:extLst>
              <a:ext uri="{FF2B5EF4-FFF2-40B4-BE49-F238E27FC236}">
                <a16:creationId xmlns:a16="http://schemas.microsoft.com/office/drawing/2014/main" id="{04AB7DFB-1225-4D26-8C5D-A84A633BCBF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43C8044-7523-47E3-A018-AE5A59C300F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3548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763A2EC6-5BBF-6648-9A01-FA377A7E81D1}"/>
              </a:ext>
            </a:extLst>
          </p:cNvPr>
          <p:cNvSpPr txBox="1"/>
          <p:nvPr/>
        </p:nvSpPr>
        <p:spPr>
          <a:xfrm>
            <a:off x="689318" y="963878"/>
            <a:ext cx="3643246" cy="4930247"/>
          </a:xfrm>
          <a:prstGeom prst="rect">
            <a:avLst/>
          </a:prstGeom>
        </p:spPr>
        <p:txBody>
          <a:bodyPr vert="horz" lIns="91440" tIns="45720" rIns="91440" bIns="45720" rtlCol="0" anchor="ctr">
            <a:normAutofit/>
          </a:bodyPr>
          <a:lstStyle/>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Finding Aid Data:</a:t>
            </a:r>
          </a:p>
          <a:p>
            <a:pPr algn="r" defTabSz="914377">
              <a:lnSpc>
                <a:spcPct val="90000"/>
              </a:lnSpc>
              <a:spcBef>
                <a:spcPct val="0"/>
              </a:spcBef>
              <a:spcAft>
                <a:spcPts val="600"/>
              </a:spcAft>
              <a:defRPr/>
            </a:pPr>
            <a:r>
              <a:rPr lang="en-US" sz="4400" b="1">
                <a:solidFill>
                  <a:srgbClr val="4472C4"/>
                </a:solidFill>
                <a:latin typeface="Arial" panose="020B0604020202020204" pitchFamily="34" charset="0"/>
                <a:cs typeface="Arial" panose="020B0604020202020204" pitchFamily="34" charset="0"/>
              </a:rPr>
              <a:t>Research Questions</a:t>
            </a: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A6D8D2D-B1A9-6D4C-8777-6DFA14F19A30}"/>
              </a:ext>
            </a:extLst>
          </p:cNvPr>
          <p:cNvSpPr txBox="1"/>
          <p:nvPr/>
        </p:nvSpPr>
        <p:spPr>
          <a:xfrm>
            <a:off x="4976031" y="548641"/>
            <a:ext cx="6692560" cy="5345484"/>
          </a:xfrm>
          <a:prstGeom prst="rect">
            <a:avLst/>
          </a:prstGeom>
        </p:spPr>
        <p:txBody>
          <a:bodyPr vert="horz" lIns="91440" tIns="45720" rIns="91440" bIns="45720" rtlCol="0" anchor="ctr">
            <a:normAutofit/>
          </a:bodyPr>
          <a:lstStyle/>
          <a:p>
            <a:pPr defTabSz="609585"/>
            <a:endParaRPr lang="en-US" sz="2800">
              <a:solidFill>
                <a:prstClr val="black"/>
              </a:solidFill>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What is the structure and extent of consistency across finding aid data in</a:t>
            </a:r>
          </a:p>
          <a:p>
            <a:r>
              <a:rPr lang="en-US" sz="2800">
                <a:latin typeface="Arial" panose="020B0604020202020204" pitchFamily="34" charset="0"/>
                <a:cs typeface="Arial" panose="020B0604020202020204" pitchFamily="34" charset="0"/>
              </a:rPr>
              <a:t>current aggregations? </a:t>
            </a: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Can that data support the needs to be identified in the user research phase of the study? If so, how? If not, what are the gaps?</a:t>
            </a:r>
          </a:p>
          <a:p>
            <a:pPr defTabSz="914377"/>
            <a:endParaRPr lang="en-US" sz="24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50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63D56-AC8D-48B9-A4AD-C5B0353EFA35}"/>
              </a:ext>
            </a:extLst>
          </p:cNvPr>
          <p:cNvSpPr>
            <a:spLocks noGrp="1"/>
          </p:cNvSpPr>
          <p:nvPr>
            <p:ph type="body" sz="quarter" idx="13"/>
          </p:nvPr>
        </p:nvSpPr>
        <p:spPr/>
        <p:txBody>
          <a:bodyPr/>
          <a:lstStyle/>
          <a:p>
            <a:r>
              <a:rPr lang="en-US"/>
              <a:t>Phase 1: Dimensions for analysis</a:t>
            </a:r>
          </a:p>
        </p:txBody>
      </p:sp>
      <p:sp>
        <p:nvSpPr>
          <p:cNvPr id="16" name="Text Placeholder 2">
            <a:extLst>
              <a:ext uri="{FF2B5EF4-FFF2-40B4-BE49-F238E27FC236}">
                <a16:creationId xmlns:a16="http://schemas.microsoft.com/office/drawing/2014/main" id="{97151C93-6119-44DC-BF43-5F27D393E0BE}"/>
              </a:ext>
            </a:extLst>
          </p:cNvPr>
          <p:cNvSpPr txBox="1">
            <a:spLocks/>
          </p:cNvSpPr>
          <p:nvPr/>
        </p:nvSpPr>
        <p:spPr>
          <a:xfrm>
            <a:off x="1647930" y="1372996"/>
            <a:ext cx="10058649" cy="447517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800"/>
              </a:spcBef>
              <a:spcAft>
                <a:spcPts val="0"/>
              </a:spcAft>
              <a:buClrTx/>
              <a:buSzTx/>
              <a:buFont typeface="Arial"/>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Search:</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all discovery systems have a keyword search function; many also include the ability to search by a particular field or element.</a:t>
            </a:r>
          </a:p>
          <a:p>
            <a:pPr marL="0" marR="0" lvl="0" indent="0" algn="l" defTabSz="609585" rtl="0" eaLnBrk="1" fontAlgn="auto" latinLnBrk="0" hangingPunct="1">
              <a:lnSpc>
                <a:spcPct val="100000"/>
              </a:lnSpc>
              <a:spcBef>
                <a:spcPts val="1800"/>
              </a:spcBef>
              <a:spcAft>
                <a:spcPts val="0"/>
              </a:spcAft>
              <a:buClrTx/>
              <a:buSzTx/>
              <a:buFont typeface="Arial"/>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Browse:</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many discovery systems include the ability to browse finding aids by title, subject, dates, or other facets.</a:t>
            </a:r>
          </a:p>
          <a:p>
            <a:pPr marL="0" marR="0" lvl="0" indent="0" algn="l" defTabSz="609585" rtl="0" eaLnBrk="1" fontAlgn="auto" latinLnBrk="0" hangingPunct="1">
              <a:lnSpc>
                <a:spcPct val="100000"/>
              </a:lnSpc>
              <a:spcBef>
                <a:spcPts val="1800"/>
              </a:spcBef>
              <a:spcAft>
                <a:spcPts val="0"/>
              </a:spcAft>
              <a:buClrTx/>
              <a:buSzTx/>
              <a:buFont typeface="Arial"/>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Results display: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once a user has done a search, the results display will return portions of the finding aid to help with further evaluation.</a:t>
            </a:r>
          </a:p>
          <a:p>
            <a:pPr marL="0" marR="0" lvl="0" indent="0" algn="l" defTabSz="609585" rtl="0" eaLnBrk="1" fontAlgn="auto" latinLnBrk="0" hangingPunct="1">
              <a:lnSpc>
                <a:spcPct val="100000"/>
              </a:lnSpc>
              <a:spcBef>
                <a:spcPts val="1800"/>
              </a:spcBef>
              <a:spcAft>
                <a:spcPts val="0"/>
              </a:spcAft>
              <a:buClrTx/>
              <a:buSzTx/>
              <a:buFont typeface="Arial"/>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Sort:</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once a user has done a search, they may have the option to reorder the results.</a:t>
            </a:r>
          </a:p>
          <a:p>
            <a:pPr marL="0" marR="0" lvl="0" indent="0" algn="l" defTabSz="609585" rtl="0" eaLnBrk="1" fontAlgn="auto" latinLnBrk="0" hangingPunct="1">
              <a:lnSpc>
                <a:spcPct val="100000"/>
              </a:lnSpc>
              <a:spcBef>
                <a:spcPts val="1800"/>
              </a:spcBef>
              <a:spcAft>
                <a:spcPts val="0"/>
              </a:spcAft>
              <a:buClrTx/>
              <a:buSzTx/>
              <a:buFont typeface="Arial"/>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Facet:</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once a user has done a search, they may have the option to narrow the results to only include results that fall within certain facets.</a:t>
            </a:r>
          </a:p>
        </p:txBody>
      </p:sp>
      <p:pic>
        <p:nvPicPr>
          <p:cNvPr id="17" name="Graphic 16" descr="Magnifying glass with solid fill">
            <a:extLst>
              <a:ext uri="{FF2B5EF4-FFF2-40B4-BE49-F238E27FC236}">
                <a16:creationId xmlns:a16="http://schemas.microsoft.com/office/drawing/2014/main" id="{FDE10BCA-7F72-44A2-9C65-FDB27651F7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673" y="1471386"/>
            <a:ext cx="663889" cy="663889"/>
          </a:xfrm>
          <a:prstGeom prst="rect">
            <a:avLst/>
          </a:prstGeom>
        </p:spPr>
      </p:pic>
      <p:pic>
        <p:nvPicPr>
          <p:cNvPr id="18" name="Graphic 17" descr="Books on shelf with solid fill">
            <a:extLst>
              <a:ext uri="{FF2B5EF4-FFF2-40B4-BE49-F238E27FC236}">
                <a16:creationId xmlns:a16="http://schemas.microsoft.com/office/drawing/2014/main" id="{83B485BF-6AB4-4AF5-84B7-358D3D8651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013" y="2324773"/>
            <a:ext cx="747207" cy="747207"/>
          </a:xfrm>
          <a:prstGeom prst="rect">
            <a:avLst/>
          </a:prstGeom>
        </p:spPr>
      </p:pic>
      <p:pic>
        <p:nvPicPr>
          <p:cNvPr id="19" name="Graphic 18" descr="Sort with solid fill">
            <a:extLst>
              <a:ext uri="{FF2B5EF4-FFF2-40B4-BE49-F238E27FC236}">
                <a16:creationId xmlns:a16="http://schemas.microsoft.com/office/drawing/2014/main" id="{149710D7-DFF2-4627-8386-01223DCB8A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589" y="4294165"/>
            <a:ext cx="644490" cy="644490"/>
          </a:xfrm>
          <a:prstGeom prst="rect">
            <a:avLst/>
          </a:prstGeom>
        </p:spPr>
      </p:pic>
      <p:pic>
        <p:nvPicPr>
          <p:cNvPr id="20" name="Graphic 19" descr="List with solid fill">
            <a:extLst>
              <a:ext uri="{FF2B5EF4-FFF2-40B4-BE49-F238E27FC236}">
                <a16:creationId xmlns:a16="http://schemas.microsoft.com/office/drawing/2014/main" id="{459E4798-0A91-4980-87B2-03D0359BA8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6589" y="3337003"/>
            <a:ext cx="644490" cy="644490"/>
          </a:xfrm>
          <a:prstGeom prst="rect">
            <a:avLst/>
          </a:prstGeom>
        </p:spPr>
      </p:pic>
      <p:pic>
        <p:nvPicPr>
          <p:cNvPr id="21" name="Graphic 20" descr="Filter with solid fill">
            <a:extLst>
              <a:ext uri="{FF2B5EF4-FFF2-40B4-BE49-F238E27FC236}">
                <a16:creationId xmlns:a16="http://schemas.microsoft.com/office/drawing/2014/main" id="{B4AA1DF7-3660-4A4D-A500-C48754E3B3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6589" y="5203678"/>
            <a:ext cx="644490" cy="644490"/>
          </a:xfrm>
          <a:prstGeom prst="rect">
            <a:avLst/>
          </a:prstGeom>
        </p:spPr>
      </p:pic>
    </p:spTree>
    <p:extLst>
      <p:ext uri="{BB962C8B-B14F-4D97-AF65-F5344CB8AC3E}">
        <p14:creationId xmlns:p14="http://schemas.microsoft.com/office/powerpoint/2010/main" val="20680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63D56-AC8D-48B9-A4AD-C5B0353EFA35}"/>
              </a:ext>
            </a:extLst>
          </p:cNvPr>
          <p:cNvSpPr>
            <a:spLocks noGrp="1"/>
          </p:cNvSpPr>
          <p:nvPr>
            <p:ph type="body" sz="quarter" idx="13"/>
          </p:nvPr>
        </p:nvSpPr>
        <p:spPr/>
        <p:txBody>
          <a:bodyPr/>
          <a:lstStyle/>
          <a:p>
            <a:r>
              <a:rPr lang="en-US"/>
              <a:t>EAD elements that impact discovery</a:t>
            </a:r>
          </a:p>
        </p:txBody>
      </p:sp>
      <p:sp>
        <p:nvSpPr>
          <p:cNvPr id="4" name="Text Placeholder 1">
            <a:extLst>
              <a:ext uri="{FF2B5EF4-FFF2-40B4-BE49-F238E27FC236}">
                <a16:creationId xmlns:a16="http://schemas.microsoft.com/office/drawing/2014/main" id="{F83F90ED-3D70-45C6-B50B-FD5284F9092A}"/>
              </a:ext>
            </a:extLst>
          </p:cNvPr>
          <p:cNvSpPr txBox="1">
            <a:spLocks/>
          </p:cNvSpPr>
          <p:nvPr/>
        </p:nvSpPr>
        <p:spPr>
          <a:xfrm>
            <a:off x="5928527" y="1372995"/>
            <a:ext cx="5485242" cy="4627571"/>
          </a:xfrm>
          <a:prstGeom prst="rect">
            <a:avLst/>
          </a:prstGeom>
        </p:spPr>
        <p:txBody>
          <a:bodyP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Content tags in origination</a:t>
            </a: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corpname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famname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name,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persname</a:t>
            </a:r>
            <a:endPar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2133547" marR="0" lvl="3" indent="-304792" algn="l" defTabSz="609585" rtl="0" eaLnBrk="1" fontAlgn="auto" latinLnBrk="0" hangingPunct="1">
              <a:lnSpc>
                <a:spcPct val="100000"/>
              </a:lnSpc>
              <a:spcBef>
                <a:spcPct val="20000"/>
              </a:spcBef>
              <a:spcAft>
                <a:spcPts val="0"/>
              </a:spcAft>
              <a:buClrTx/>
              <a:buSzTx/>
              <a:buFont typeface="Arial"/>
              <a:buChar char="–"/>
              <a:tabLst/>
              <a:defRPr/>
            </a:pPr>
            <a:endParaRPr kumimoji="0" lang="en-US" sz="2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Content tags in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controlaccess</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corpname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famname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function,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geogname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name, occupation,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persname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subject</a:t>
            </a: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133547" marR="0" lvl="3" indent="-304792" algn="l" defTabSz="609585" rtl="0" eaLnBrk="1" fontAlgn="auto" latinLnBrk="0" hangingPunct="1">
              <a:lnSpc>
                <a:spcPct val="100000"/>
              </a:lnSpc>
              <a:spcBef>
                <a:spcPct val="20000"/>
              </a:spcBef>
              <a:spcAft>
                <a:spcPts val="0"/>
              </a:spcAft>
              <a:buClrTx/>
              <a:buSzTx/>
              <a:buFont typeface="Arial"/>
              <a:buChar char="–"/>
              <a:tabLst/>
              <a:defRPr/>
            </a:pPr>
            <a:endParaRPr kumimoji="0" lang="en-US" sz="2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Material type</a:t>
            </a: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controlaccess</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genreform</a:t>
            </a:r>
            <a:endPar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2133547" marR="0" lvl="3" indent="-304792" algn="l" defTabSz="609585" rtl="0" eaLnBrk="1" fontAlgn="auto" latinLnBrk="0" hangingPunct="1">
              <a:lnSpc>
                <a:spcPct val="100000"/>
              </a:lnSpc>
              <a:spcBef>
                <a:spcPct val="20000"/>
              </a:spcBef>
              <a:spcAft>
                <a:spcPts val="0"/>
              </a:spcAft>
              <a:buClrTx/>
              <a:buSzTx/>
              <a:buFont typeface="Arial"/>
              <a:buChar char="–"/>
              <a:tabLst/>
              <a:defRPr/>
            </a:pPr>
            <a:endParaRPr kumimoji="0" lang="en-US" sz="1067"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Repository information</a:t>
            </a: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repository</a:t>
            </a: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000000"/>
              </a:solidFill>
              <a:effectLst/>
              <a:uLnTx/>
              <a:uFillTx/>
              <a:latin typeface="Arial"/>
              <a:ea typeface="+mn-ea"/>
              <a:cs typeface="Courier New" panose="02070309020205020404" pitchFamily="49" charset="0"/>
            </a:endParaRPr>
          </a:p>
          <a:p>
            <a:pPr marL="2133547" marR="0" lvl="3" indent="-304792" algn="l" defTabSz="609585" rtl="0" eaLnBrk="1" fontAlgn="auto" latinLnBrk="0" hangingPunct="1">
              <a:lnSpc>
                <a:spcPct val="100000"/>
              </a:lnSpc>
              <a:spcBef>
                <a:spcPct val="20000"/>
              </a:spcBef>
              <a:spcAft>
                <a:spcPts val="0"/>
              </a:spcAft>
              <a:buClrTx/>
              <a:buSzTx/>
              <a:buFont typeface="Arial"/>
              <a:buChar char="–"/>
              <a:tabLst/>
              <a:defRPr/>
            </a:pPr>
            <a:endParaRPr kumimoji="0" lang="en-US" sz="2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Notes</a:t>
            </a:r>
          </a:p>
          <a:p>
            <a:pPr marL="533386"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abstract,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bioghist</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scopecontent</a:t>
            </a:r>
            <a:endPar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p:txBody>
      </p:sp>
      <p:sp>
        <p:nvSpPr>
          <p:cNvPr id="5" name="Text Placeholder 1">
            <a:extLst>
              <a:ext uri="{FF2B5EF4-FFF2-40B4-BE49-F238E27FC236}">
                <a16:creationId xmlns:a16="http://schemas.microsoft.com/office/drawing/2014/main" id="{458E641B-4FB7-49EA-B473-6F117C5A68FC}"/>
              </a:ext>
            </a:extLst>
          </p:cNvPr>
          <p:cNvSpPr txBox="1">
            <a:spLocks/>
          </p:cNvSpPr>
          <p:nvPr/>
        </p:nvSpPr>
        <p:spPr>
          <a:xfrm>
            <a:off x="606783" y="1372996"/>
            <a:ext cx="5321744" cy="4627572"/>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charset="0"/>
              <a:buChar char="•"/>
              <a:defRPr sz="2133" kern="1200">
                <a:solidFill>
                  <a:schemeClr val="tx1"/>
                </a:solidFill>
                <a:latin typeface="+mn-lt"/>
                <a:ea typeface="+mn-ea"/>
                <a:cs typeface="+mn-cs"/>
              </a:defRPr>
            </a:lvl4pPr>
            <a:lvl5pPr marL="2743131" indent="-304792" algn="l" defTabSz="609585" rtl="0" eaLnBrk="1" latinLnBrk="0" hangingPunct="1">
              <a:spcBef>
                <a:spcPct val="20000"/>
              </a:spcBef>
              <a:buFont typeface="Arial"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18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16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14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14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Dates</a:t>
            </a:r>
          </a:p>
          <a:p>
            <a:pPr marL="609585"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unitdate</a:t>
            </a:r>
            <a:endPar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Extent data</a:t>
            </a:r>
          </a:p>
          <a:p>
            <a:pPr marL="609585"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extent</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Collection title sources</a:t>
            </a:r>
          </a:p>
          <a:p>
            <a:pPr marL="609585"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unittitle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titleproper</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/@type=filing</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endPar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Content tags in </a:t>
            </a:r>
            <a:r>
              <a:rPr kumimoji="0" lang="en-US" sz="24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dsc</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609585" marR="0" lvl="1" indent="0" algn="l" defTabSz="609585"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corpname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famname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function,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genreform</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geogname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name, occupation, </a:t>
            </a:r>
            <a:r>
              <a:rPr kumimoji="0" lang="en-US" sz="16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persname</a:t>
            </a:r>
            <a:r>
              <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subject</a:t>
            </a:r>
          </a:p>
        </p:txBody>
      </p:sp>
      <p:sp>
        <p:nvSpPr>
          <p:cNvPr id="6" name="TextBox 5">
            <a:extLst>
              <a:ext uri="{FF2B5EF4-FFF2-40B4-BE49-F238E27FC236}">
                <a16:creationId xmlns:a16="http://schemas.microsoft.com/office/drawing/2014/main" id="{83DE5E98-D06E-4640-91AE-BFE8C3D57F1B}"/>
              </a:ext>
            </a:extLst>
          </p:cNvPr>
          <p:cNvSpPr txBox="1"/>
          <p:nvPr/>
        </p:nvSpPr>
        <p:spPr>
          <a:xfrm>
            <a:off x="505525" y="5888887"/>
            <a:ext cx="1107969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12529"/>
                </a:solidFill>
                <a:effectLst/>
                <a:uLnTx/>
                <a:uFillTx/>
                <a:latin typeface="Arial" panose="020B0604020202020204" pitchFamily="34" charset="0"/>
                <a:ea typeface="+mn-ea"/>
                <a:cs typeface="Arial" panose="020B0604020202020204" pitchFamily="34" charset="0"/>
              </a:rPr>
              <a:t>Derived from "</a:t>
            </a:r>
            <a:r>
              <a:rPr kumimoji="0" lang="en-US" sz="1200" b="0" i="0" u="none" strike="noStrike" kern="1200" cap="none" spc="0" normalizeH="0" baseline="0" noProof="0">
                <a:ln>
                  <a:noFill/>
                </a:ln>
                <a:solidFill>
                  <a:srgbClr val="007BFF"/>
                </a:solidFill>
                <a:effectLst/>
                <a:uLnTx/>
                <a:uFillTx/>
                <a:latin typeface="Arial" panose="020B0604020202020204" pitchFamily="34" charset="0"/>
                <a:ea typeface="+mn-ea"/>
                <a:cs typeface="Arial" panose="020B0604020202020204" pitchFamily="34" charset="0"/>
                <a:hlinkClick r:id="rId3" tooltip="Read Thresholds for Discovery"/>
              </a:rPr>
              <a:t>Thresholds for Discovery: EAD Tag Analysis in ArchiveGrid, and Implications for Discovery Systems</a:t>
            </a:r>
            <a:r>
              <a:rPr kumimoji="0" lang="en-US" sz="1200" b="0" i="0" u="none" strike="noStrike" kern="1200" cap="none" spc="0" normalizeH="0" baseline="0" noProof="0">
                <a:ln>
                  <a:noFill/>
                </a:ln>
                <a:solidFill>
                  <a:srgbClr val="212529"/>
                </a:solidFill>
                <a:effectLst/>
                <a:uLnTx/>
                <a:uFillTx/>
                <a:latin typeface="Arial" panose="020B0604020202020204" pitchFamily="34" charset="0"/>
                <a:ea typeface="+mn-ea"/>
                <a:cs typeface="Arial" panose="020B0604020202020204" pitchFamily="34" charset="0"/>
              </a:rPr>
              <a:t>" published in code4lib Journal issue 22.</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Graphic 6" descr="Monthly calendar with solid fill">
            <a:extLst>
              <a:ext uri="{FF2B5EF4-FFF2-40B4-BE49-F238E27FC236}">
                <a16:creationId xmlns:a16="http://schemas.microsoft.com/office/drawing/2014/main" id="{51D25414-93DF-468A-BC76-6EEC0E74E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476" y="1372995"/>
            <a:ext cx="625510" cy="625510"/>
          </a:xfrm>
          <a:prstGeom prst="rect">
            <a:avLst/>
          </a:prstGeom>
        </p:spPr>
      </p:pic>
      <p:pic>
        <p:nvPicPr>
          <p:cNvPr id="8" name="Graphic 7" descr="Ruler with solid fill">
            <a:extLst>
              <a:ext uri="{FF2B5EF4-FFF2-40B4-BE49-F238E27FC236}">
                <a16:creationId xmlns:a16="http://schemas.microsoft.com/office/drawing/2014/main" id="{67E66B66-F981-4A4B-801B-93EF565E8B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621" y="2284054"/>
            <a:ext cx="523220" cy="523220"/>
          </a:xfrm>
          <a:prstGeom prst="rect">
            <a:avLst/>
          </a:prstGeom>
        </p:spPr>
      </p:pic>
      <p:pic>
        <p:nvPicPr>
          <p:cNvPr id="9" name="Graphic 8" descr="Subtitles with solid fill">
            <a:extLst>
              <a:ext uri="{FF2B5EF4-FFF2-40B4-BE49-F238E27FC236}">
                <a16:creationId xmlns:a16="http://schemas.microsoft.com/office/drawing/2014/main" id="{A2EACAF5-360A-494E-A7B5-1C63F5FBDD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476" y="3092824"/>
            <a:ext cx="625510" cy="625510"/>
          </a:xfrm>
          <a:prstGeom prst="rect">
            <a:avLst/>
          </a:prstGeom>
        </p:spPr>
      </p:pic>
      <p:pic>
        <p:nvPicPr>
          <p:cNvPr id="10" name="Graphic 9" descr="Label with solid fill">
            <a:extLst>
              <a:ext uri="{FF2B5EF4-FFF2-40B4-BE49-F238E27FC236}">
                <a16:creationId xmlns:a16="http://schemas.microsoft.com/office/drawing/2014/main" id="{58C731BE-D248-4FBC-A675-2EE9EC815D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476" y="3982079"/>
            <a:ext cx="625510" cy="625510"/>
          </a:xfrm>
          <a:prstGeom prst="rect">
            <a:avLst/>
          </a:prstGeom>
        </p:spPr>
      </p:pic>
      <p:pic>
        <p:nvPicPr>
          <p:cNvPr id="11" name="Graphic 10" descr="Label with solid fill">
            <a:extLst>
              <a:ext uri="{FF2B5EF4-FFF2-40B4-BE49-F238E27FC236}">
                <a16:creationId xmlns:a16="http://schemas.microsoft.com/office/drawing/2014/main" id="{45174833-D035-470A-9D06-150FE5CDE6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47446" y="1310121"/>
            <a:ext cx="625510" cy="625510"/>
          </a:xfrm>
          <a:prstGeom prst="rect">
            <a:avLst/>
          </a:prstGeom>
        </p:spPr>
      </p:pic>
      <p:pic>
        <p:nvPicPr>
          <p:cNvPr id="12" name="Graphic 11" descr="Label with solid fill">
            <a:extLst>
              <a:ext uri="{FF2B5EF4-FFF2-40B4-BE49-F238E27FC236}">
                <a16:creationId xmlns:a16="http://schemas.microsoft.com/office/drawing/2014/main" id="{AFEE735E-98DC-44EA-BC1F-BFAE9ECDE9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2263" y="2063615"/>
            <a:ext cx="625510" cy="625510"/>
          </a:xfrm>
          <a:prstGeom prst="rect">
            <a:avLst/>
          </a:prstGeom>
        </p:spPr>
      </p:pic>
      <p:pic>
        <p:nvPicPr>
          <p:cNvPr id="13" name="Graphic 12" descr="Raw Materials with solid fill">
            <a:extLst>
              <a:ext uri="{FF2B5EF4-FFF2-40B4-BE49-F238E27FC236}">
                <a16:creationId xmlns:a16="http://schemas.microsoft.com/office/drawing/2014/main" id="{BFB4470F-EFA7-4550-A501-48AE1EF655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43470" y="3326291"/>
            <a:ext cx="625510" cy="625510"/>
          </a:xfrm>
          <a:prstGeom prst="rect">
            <a:avLst/>
          </a:prstGeom>
        </p:spPr>
      </p:pic>
      <p:pic>
        <p:nvPicPr>
          <p:cNvPr id="14" name="Graphic 13" descr="Court with solid fill">
            <a:extLst>
              <a:ext uri="{FF2B5EF4-FFF2-40B4-BE49-F238E27FC236}">
                <a16:creationId xmlns:a16="http://schemas.microsoft.com/office/drawing/2014/main" id="{C81EA1C2-1A7C-4823-8D3C-A590E4002E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2263" y="4268753"/>
            <a:ext cx="625510" cy="625510"/>
          </a:xfrm>
          <a:prstGeom prst="rect">
            <a:avLst/>
          </a:prstGeom>
        </p:spPr>
      </p:pic>
      <p:pic>
        <p:nvPicPr>
          <p:cNvPr id="15" name="Graphic 14" descr="Clipboard with solid fill">
            <a:extLst>
              <a:ext uri="{FF2B5EF4-FFF2-40B4-BE49-F238E27FC236}">
                <a16:creationId xmlns:a16="http://schemas.microsoft.com/office/drawing/2014/main" id="{03DEBAD1-D5C3-40D4-A4E0-B5DD985E5F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43470" y="5135393"/>
            <a:ext cx="625511" cy="625511"/>
          </a:xfrm>
          <a:prstGeom prst="rect">
            <a:avLst/>
          </a:prstGeom>
        </p:spPr>
      </p:pic>
    </p:spTree>
    <p:extLst>
      <p:ext uri="{BB962C8B-B14F-4D97-AF65-F5344CB8AC3E}">
        <p14:creationId xmlns:p14="http://schemas.microsoft.com/office/powerpoint/2010/main" val="85272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63D56-AC8D-48B9-A4AD-C5B0353EFA35}"/>
              </a:ext>
            </a:extLst>
          </p:cNvPr>
          <p:cNvSpPr>
            <a:spLocks noGrp="1"/>
          </p:cNvSpPr>
          <p:nvPr>
            <p:ph type="body" sz="quarter" idx="13"/>
          </p:nvPr>
        </p:nvSpPr>
        <p:spPr/>
        <p:txBody>
          <a:bodyPr/>
          <a:lstStyle/>
          <a:p>
            <a:r>
              <a:rPr lang="en-US"/>
              <a:t>Defining Thresholds for Discovery</a:t>
            </a:r>
          </a:p>
        </p:txBody>
      </p:sp>
      <p:pic>
        <p:nvPicPr>
          <p:cNvPr id="1026" name="Picture 2">
            <a:extLst>
              <a:ext uri="{FF2B5EF4-FFF2-40B4-BE49-F238E27FC236}">
                <a16:creationId xmlns:a16="http://schemas.microsoft.com/office/drawing/2014/main" id="{502317D5-511E-4A7D-B952-8FCCC7F32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069" y="1372995"/>
            <a:ext cx="5610549" cy="17035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2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63D56-AC8D-48B9-A4AD-C5B0353EFA35}"/>
              </a:ext>
            </a:extLst>
          </p:cNvPr>
          <p:cNvSpPr>
            <a:spLocks noGrp="1"/>
          </p:cNvSpPr>
          <p:nvPr>
            <p:ph type="body" sz="quarter" idx="13"/>
          </p:nvPr>
        </p:nvSpPr>
        <p:spPr/>
        <p:txBody>
          <a:bodyPr/>
          <a:lstStyle/>
          <a:p>
            <a:r>
              <a:rPr lang="en-US"/>
              <a:t>Defining Thresholds for Discovery</a:t>
            </a:r>
          </a:p>
        </p:txBody>
      </p:sp>
      <p:pic>
        <p:nvPicPr>
          <p:cNvPr id="1026" name="Picture 2">
            <a:extLst>
              <a:ext uri="{FF2B5EF4-FFF2-40B4-BE49-F238E27FC236}">
                <a16:creationId xmlns:a16="http://schemas.microsoft.com/office/drawing/2014/main" id="{502317D5-511E-4A7D-B952-8FCCC7F32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069" y="1372995"/>
            <a:ext cx="5610549" cy="17035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664295C-DB42-44DD-A6C1-D8807485DAD9}"/>
              </a:ext>
            </a:extLst>
          </p:cNvPr>
          <p:cNvPicPr>
            <a:picLocks noChangeAspect="1"/>
          </p:cNvPicPr>
          <p:nvPr/>
        </p:nvPicPr>
        <p:blipFill>
          <a:blip r:embed="rId4"/>
          <a:stretch>
            <a:fillRect/>
          </a:stretch>
        </p:blipFill>
        <p:spPr>
          <a:xfrm>
            <a:off x="454382" y="1372995"/>
            <a:ext cx="5379427" cy="5244190"/>
          </a:xfrm>
          <a:prstGeom prst="rect">
            <a:avLst/>
          </a:prstGeom>
          <a:ln>
            <a:solidFill>
              <a:schemeClr val="tx1"/>
            </a:solidFill>
          </a:ln>
        </p:spPr>
      </p:pic>
    </p:spTree>
    <p:extLst>
      <p:ext uri="{BB962C8B-B14F-4D97-AF65-F5344CB8AC3E}">
        <p14:creationId xmlns:p14="http://schemas.microsoft.com/office/powerpoint/2010/main" val="237774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63D56-AC8D-48B9-A4AD-C5B0353EFA35}"/>
              </a:ext>
            </a:extLst>
          </p:cNvPr>
          <p:cNvSpPr>
            <a:spLocks noGrp="1"/>
          </p:cNvSpPr>
          <p:nvPr>
            <p:ph type="body" sz="quarter" idx="13"/>
          </p:nvPr>
        </p:nvSpPr>
        <p:spPr/>
        <p:txBody>
          <a:bodyPr/>
          <a:lstStyle/>
          <a:p>
            <a:r>
              <a:rPr lang="en-US"/>
              <a:t>Phase 2: More research opportunities</a:t>
            </a:r>
          </a:p>
        </p:txBody>
      </p:sp>
      <p:sp>
        <p:nvSpPr>
          <p:cNvPr id="16" name="Text Placeholder 2">
            <a:extLst>
              <a:ext uri="{FF2B5EF4-FFF2-40B4-BE49-F238E27FC236}">
                <a16:creationId xmlns:a16="http://schemas.microsoft.com/office/drawing/2014/main" id="{FF3AC224-B210-4F67-9551-8595377AB69A}"/>
              </a:ext>
            </a:extLst>
          </p:cNvPr>
          <p:cNvSpPr txBox="1">
            <a:spLocks/>
          </p:cNvSpPr>
          <p:nvPr/>
        </p:nvSpPr>
        <p:spPr>
          <a:xfrm>
            <a:off x="1266092" y="1372996"/>
            <a:ext cx="10440487" cy="4475171"/>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Finding aid links to digital content</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Specifying physical characteristics and genre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Content element value connections to controlled vocabularies</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Consistency of institutional contact information</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Informing researchers about access to, use of, and reuse of materials</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pic>
        <p:nvPicPr>
          <p:cNvPr id="17" name="Graphic 16" descr="Link with solid fill">
            <a:extLst>
              <a:ext uri="{FF2B5EF4-FFF2-40B4-BE49-F238E27FC236}">
                <a16:creationId xmlns:a16="http://schemas.microsoft.com/office/drawing/2014/main" id="{BA876B0C-0E51-42DE-880E-5C6264235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421" y="1372996"/>
            <a:ext cx="615156" cy="615156"/>
          </a:xfrm>
          <a:prstGeom prst="rect">
            <a:avLst/>
          </a:prstGeom>
        </p:spPr>
      </p:pic>
      <p:pic>
        <p:nvPicPr>
          <p:cNvPr id="18" name="Graphic 17" descr="Basic Shapes with solid fill">
            <a:extLst>
              <a:ext uri="{FF2B5EF4-FFF2-40B4-BE49-F238E27FC236}">
                <a16:creationId xmlns:a16="http://schemas.microsoft.com/office/drawing/2014/main" id="{2D0C1F09-06EA-4EEF-8B7D-3FC3F90A36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421" y="2177149"/>
            <a:ext cx="615156" cy="615156"/>
          </a:xfrm>
          <a:prstGeom prst="rect">
            <a:avLst/>
          </a:prstGeom>
        </p:spPr>
      </p:pic>
      <p:pic>
        <p:nvPicPr>
          <p:cNvPr id="19" name="Graphic 18" descr="Social network with solid fill">
            <a:extLst>
              <a:ext uri="{FF2B5EF4-FFF2-40B4-BE49-F238E27FC236}">
                <a16:creationId xmlns:a16="http://schemas.microsoft.com/office/drawing/2014/main" id="{D257B8CF-AE68-4F09-B771-03C8DD67E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845" y="2995425"/>
            <a:ext cx="615156" cy="615156"/>
          </a:xfrm>
          <a:prstGeom prst="rect">
            <a:avLst/>
          </a:prstGeom>
        </p:spPr>
      </p:pic>
      <p:pic>
        <p:nvPicPr>
          <p:cNvPr id="20" name="Graphic 19" descr="Information with solid fill">
            <a:extLst>
              <a:ext uri="{FF2B5EF4-FFF2-40B4-BE49-F238E27FC236}">
                <a16:creationId xmlns:a16="http://schemas.microsoft.com/office/drawing/2014/main" id="{D5324E45-64B1-48E0-941C-F336D088D0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420" y="4254692"/>
            <a:ext cx="615157" cy="615157"/>
          </a:xfrm>
          <a:prstGeom prst="rect">
            <a:avLst/>
          </a:prstGeom>
        </p:spPr>
      </p:pic>
      <p:pic>
        <p:nvPicPr>
          <p:cNvPr id="21" name="Graphic 20" descr="Questions with solid fill">
            <a:extLst>
              <a:ext uri="{FF2B5EF4-FFF2-40B4-BE49-F238E27FC236}">
                <a16:creationId xmlns:a16="http://schemas.microsoft.com/office/drawing/2014/main" id="{F8B0D985-BFB0-41A9-A434-5823F205E2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5378" y="5261964"/>
            <a:ext cx="615157" cy="615157"/>
          </a:xfrm>
          <a:prstGeom prst="rect">
            <a:avLst/>
          </a:prstGeom>
        </p:spPr>
      </p:pic>
    </p:spTree>
    <p:extLst>
      <p:ext uri="{BB962C8B-B14F-4D97-AF65-F5344CB8AC3E}">
        <p14:creationId xmlns:p14="http://schemas.microsoft.com/office/powerpoint/2010/main" val="230445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28D323-8D20-4DC0-872B-0298ED31E015}"/>
              </a:ext>
            </a:extLst>
          </p:cNvPr>
          <p:cNvSpPr>
            <a:spLocks noGrp="1"/>
          </p:cNvSpPr>
          <p:nvPr>
            <p:ph type="body" sz="quarter" idx="13"/>
          </p:nvPr>
        </p:nvSpPr>
        <p:spPr>
          <a:prstGeom prst="rect">
            <a:avLst/>
          </a:prstGeom>
        </p:spPr>
        <p:txBody>
          <a:bodyPr/>
          <a:lstStyle/>
          <a:p>
            <a:r>
              <a:rPr lang="en-US"/>
              <a:t>    Finding aid links to digital content</a:t>
            </a:r>
          </a:p>
        </p:txBody>
      </p:sp>
      <p:pic>
        <p:nvPicPr>
          <p:cNvPr id="3" name="Graphic 2" descr="Link with solid fill">
            <a:extLst>
              <a:ext uri="{FF2B5EF4-FFF2-40B4-BE49-F238E27FC236}">
                <a16:creationId xmlns:a16="http://schemas.microsoft.com/office/drawing/2014/main" id="{3936D0A7-133E-4800-B1DB-A0A989C286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96" y="607789"/>
            <a:ext cx="615156" cy="615156"/>
          </a:xfrm>
          <a:prstGeom prst="rect">
            <a:avLst/>
          </a:prstGeom>
        </p:spPr>
      </p:pic>
      <p:sp>
        <p:nvSpPr>
          <p:cNvPr id="7" name="TextBox 6">
            <a:extLst>
              <a:ext uri="{FF2B5EF4-FFF2-40B4-BE49-F238E27FC236}">
                <a16:creationId xmlns:a16="http://schemas.microsoft.com/office/drawing/2014/main" id="{7377BD73-FFC4-4309-B490-20BF88F487C1}"/>
              </a:ext>
            </a:extLst>
          </p:cNvPr>
          <p:cNvSpPr txBox="1"/>
          <p:nvPr/>
        </p:nvSpPr>
        <p:spPr>
          <a:xfrm>
            <a:off x="9705112" y="1372995"/>
            <a:ext cx="1736373"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EAD elements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archref</a:t>
            </a:r>
            <a:endPar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bibref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dao</a:t>
            </a:r>
            <a:endPar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daoloc</a:t>
            </a:r>
            <a:endPar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extptr</a:t>
            </a:r>
            <a:endPar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extref</a:t>
            </a:r>
            <a:endPar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extrefloc</a:t>
            </a:r>
            <a:endPar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Courier New" panose="02070309020205020404" pitchFamily="49" charset="0"/>
                <a:ea typeface="+mn-ea"/>
                <a:cs typeface="Courier New" panose="02070309020205020404" pitchFamily="49" charset="0"/>
              </a:rPr>
              <a:t>ptr</a:t>
            </a:r>
            <a:endPar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ref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title</a:t>
            </a:r>
          </a:p>
        </p:txBody>
      </p:sp>
      <p:pic>
        <p:nvPicPr>
          <p:cNvPr id="9" name="Picture 8">
            <a:extLst>
              <a:ext uri="{FF2B5EF4-FFF2-40B4-BE49-F238E27FC236}">
                <a16:creationId xmlns:a16="http://schemas.microsoft.com/office/drawing/2014/main" id="{784132AC-3091-4586-852D-C390519C6411}"/>
              </a:ext>
            </a:extLst>
          </p:cNvPr>
          <p:cNvPicPr>
            <a:picLocks noChangeAspect="1"/>
          </p:cNvPicPr>
          <p:nvPr/>
        </p:nvPicPr>
        <p:blipFill>
          <a:blip r:embed="rId5"/>
          <a:stretch>
            <a:fillRect/>
          </a:stretch>
        </p:blipFill>
        <p:spPr>
          <a:xfrm>
            <a:off x="2769279" y="1477770"/>
            <a:ext cx="6653442" cy="4769493"/>
          </a:xfrm>
          <a:prstGeom prst="rect">
            <a:avLst/>
          </a:prstGeom>
        </p:spPr>
      </p:pic>
    </p:spTree>
    <p:extLst>
      <p:ext uri="{BB962C8B-B14F-4D97-AF65-F5344CB8AC3E}">
        <p14:creationId xmlns:p14="http://schemas.microsoft.com/office/powerpoint/2010/main" val="16531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28D323-8D20-4DC0-872B-0298ED31E015}"/>
              </a:ext>
            </a:extLst>
          </p:cNvPr>
          <p:cNvSpPr>
            <a:spLocks noGrp="1"/>
          </p:cNvSpPr>
          <p:nvPr>
            <p:ph type="body" sz="quarter" idx="13"/>
          </p:nvPr>
        </p:nvSpPr>
        <p:spPr>
          <a:prstGeom prst="rect">
            <a:avLst/>
          </a:prstGeom>
        </p:spPr>
        <p:txBody>
          <a:bodyPr/>
          <a:lstStyle/>
          <a:p>
            <a:r>
              <a:rPr lang="en-US"/>
              <a:t>    Finding aid links to digital content</a:t>
            </a:r>
          </a:p>
        </p:txBody>
      </p:sp>
      <p:pic>
        <p:nvPicPr>
          <p:cNvPr id="3" name="Graphic 2" descr="Link with solid fill">
            <a:extLst>
              <a:ext uri="{FF2B5EF4-FFF2-40B4-BE49-F238E27FC236}">
                <a16:creationId xmlns:a16="http://schemas.microsoft.com/office/drawing/2014/main" id="{3936D0A7-133E-4800-B1DB-A0A989C286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96" y="607789"/>
            <a:ext cx="615156" cy="615156"/>
          </a:xfrm>
          <a:prstGeom prst="rect">
            <a:avLst/>
          </a:prstGeom>
        </p:spPr>
      </p:pic>
      <p:pic>
        <p:nvPicPr>
          <p:cNvPr id="8" name="Picture 7">
            <a:extLst>
              <a:ext uri="{FF2B5EF4-FFF2-40B4-BE49-F238E27FC236}">
                <a16:creationId xmlns:a16="http://schemas.microsoft.com/office/drawing/2014/main" id="{55315555-5ACC-4E08-A502-3A65F6665AC5}"/>
              </a:ext>
            </a:extLst>
          </p:cNvPr>
          <p:cNvPicPr>
            <a:picLocks noChangeAspect="1"/>
          </p:cNvPicPr>
          <p:nvPr/>
        </p:nvPicPr>
        <p:blipFill>
          <a:blip r:embed="rId5"/>
          <a:stretch>
            <a:fillRect/>
          </a:stretch>
        </p:blipFill>
        <p:spPr>
          <a:xfrm>
            <a:off x="2108987" y="1372995"/>
            <a:ext cx="7974025" cy="4878782"/>
          </a:xfrm>
          <a:prstGeom prst="rect">
            <a:avLst/>
          </a:prstGeom>
        </p:spPr>
      </p:pic>
    </p:spTree>
    <p:extLst>
      <p:ext uri="{BB962C8B-B14F-4D97-AF65-F5344CB8AC3E}">
        <p14:creationId xmlns:p14="http://schemas.microsoft.com/office/powerpoint/2010/main" val="26091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28D323-8D20-4DC0-872B-0298ED31E015}"/>
              </a:ext>
            </a:extLst>
          </p:cNvPr>
          <p:cNvSpPr>
            <a:spLocks noGrp="1"/>
          </p:cNvSpPr>
          <p:nvPr>
            <p:ph type="body" sz="quarter" idx="13"/>
          </p:nvPr>
        </p:nvSpPr>
        <p:spPr>
          <a:prstGeom prst="rect">
            <a:avLst/>
          </a:prstGeom>
        </p:spPr>
        <p:txBody>
          <a:bodyPr/>
          <a:lstStyle/>
          <a:p>
            <a:r>
              <a:rPr lang="en-US"/>
              <a:t>    Finding aid links to digital content</a:t>
            </a:r>
          </a:p>
        </p:txBody>
      </p:sp>
      <p:pic>
        <p:nvPicPr>
          <p:cNvPr id="3" name="Graphic 2" descr="Link with solid fill">
            <a:extLst>
              <a:ext uri="{FF2B5EF4-FFF2-40B4-BE49-F238E27FC236}">
                <a16:creationId xmlns:a16="http://schemas.microsoft.com/office/drawing/2014/main" id="{3936D0A7-133E-4800-B1DB-A0A989C286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96" y="607789"/>
            <a:ext cx="615156" cy="615156"/>
          </a:xfrm>
          <a:prstGeom prst="rect">
            <a:avLst/>
          </a:prstGeom>
        </p:spPr>
      </p:pic>
      <p:pic>
        <p:nvPicPr>
          <p:cNvPr id="5" name="Picture 4">
            <a:extLst>
              <a:ext uri="{FF2B5EF4-FFF2-40B4-BE49-F238E27FC236}">
                <a16:creationId xmlns:a16="http://schemas.microsoft.com/office/drawing/2014/main" id="{7BD185AB-9E81-4EEA-B372-8C968BAFCD6A}"/>
              </a:ext>
            </a:extLst>
          </p:cNvPr>
          <p:cNvPicPr>
            <a:picLocks noChangeAspect="1"/>
          </p:cNvPicPr>
          <p:nvPr/>
        </p:nvPicPr>
        <p:blipFill>
          <a:blip r:embed="rId5"/>
          <a:stretch>
            <a:fillRect/>
          </a:stretch>
        </p:blipFill>
        <p:spPr>
          <a:xfrm>
            <a:off x="3030757" y="1372995"/>
            <a:ext cx="6130486" cy="4831310"/>
          </a:xfrm>
          <a:prstGeom prst="rect">
            <a:avLst/>
          </a:prstGeom>
        </p:spPr>
      </p:pic>
    </p:spTree>
    <p:extLst>
      <p:ext uri="{BB962C8B-B14F-4D97-AF65-F5344CB8AC3E}">
        <p14:creationId xmlns:p14="http://schemas.microsoft.com/office/powerpoint/2010/main" val="411559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335176-D8A8-A045-9A01-E0C0121A5CB9}"/>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A444BEC8-5445-CF48-B56D-9FE9F3E385CF}"/>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905DC4E2-DD3D-F84B-97EE-0CA9F40AA0FB}"/>
              </a:ext>
            </a:extLst>
          </p:cNvPr>
          <p:cNvSpPr>
            <a:spLocks noGrp="1"/>
          </p:cNvSpPr>
          <p:nvPr>
            <p:ph type="body" sz="quarter" idx="11"/>
          </p:nvPr>
        </p:nvSpPr>
        <p:spPr>
          <a:xfrm>
            <a:off x="351273" y="735199"/>
            <a:ext cx="8204200" cy="954107"/>
          </a:xfrm>
        </p:spPr>
        <p:txBody>
          <a:bodyPr/>
          <a:lstStyle/>
          <a:p>
            <a:r>
              <a:rPr lang="en-US" sz="4800"/>
              <a:t>Presentation Overview</a:t>
            </a:r>
          </a:p>
        </p:txBody>
      </p:sp>
      <p:sp>
        <p:nvSpPr>
          <p:cNvPr id="6" name="Text Placeholder 5">
            <a:extLst>
              <a:ext uri="{FF2B5EF4-FFF2-40B4-BE49-F238E27FC236}">
                <a16:creationId xmlns:a16="http://schemas.microsoft.com/office/drawing/2014/main" id="{1E163453-32E2-054B-9F58-5FCADFFF5DB8}"/>
              </a:ext>
            </a:extLst>
          </p:cNvPr>
          <p:cNvSpPr>
            <a:spLocks noGrp="1"/>
          </p:cNvSpPr>
          <p:nvPr>
            <p:ph type="body" sz="quarter" idx="12"/>
          </p:nvPr>
        </p:nvSpPr>
        <p:spPr>
          <a:xfrm>
            <a:off x="586343" y="1871993"/>
            <a:ext cx="9162698" cy="4811417"/>
          </a:xfrm>
        </p:spPr>
        <p:txBody>
          <a:bodyPr vert="horz" lIns="91440" tIns="45720" rIns="91440" bIns="45720" anchor="t"/>
          <a:lstStyle/>
          <a:p>
            <a:pPr marL="514350" indent="-514350">
              <a:lnSpc>
                <a:spcPct val="150000"/>
              </a:lnSpc>
              <a:buFont typeface="+mj-lt"/>
              <a:buAutoNum type="arabicPeriod"/>
            </a:pPr>
            <a:r>
              <a:rPr lang="en-US" sz="2800"/>
              <a:t>NAFAN Project Overview</a:t>
            </a:r>
            <a:endParaRPr lang="en-US"/>
          </a:p>
          <a:p>
            <a:pPr marL="514350" indent="-514350">
              <a:lnSpc>
                <a:spcPct val="150000"/>
              </a:lnSpc>
              <a:buFont typeface="+mj-lt"/>
              <a:buAutoNum type="arabicPeriod"/>
            </a:pPr>
            <a:r>
              <a:rPr lang="en-US" sz="2800"/>
              <a:t>Research Design</a:t>
            </a:r>
            <a:endParaRPr lang="en-US" sz="2800">
              <a:cs typeface="Arial"/>
            </a:endParaRPr>
          </a:p>
          <a:p>
            <a:pPr marL="514350" indent="-514350">
              <a:lnSpc>
                <a:spcPct val="150000"/>
              </a:lnSpc>
              <a:buFont typeface="+mj-lt"/>
              <a:buAutoNum type="arabicPeriod"/>
            </a:pPr>
            <a:r>
              <a:rPr lang="en-US" sz="2800"/>
              <a:t>Archival Aggregation Users</a:t>
            </a:r>
            <a:endParaRPr lang="en-US" sz="2800">
              <a:cs typeface="Arial"/>
            </a:endParaRPr>
          </a:p>
          <a:p>
            <a:pPr marL="514350" indent="-514350">
              <a:lnSpc>
                <a:spcPct val="150000"/>
              </a:lnSpc>
              <a:buAutoNum type="arabicPeriod"/>
            </a:pPr>
            <a:r>
              <a:rPr lang="en-US" sz="2800">
                <a:ea typeface="+mn-lt"/>
                <a:cs typeface="+mn-lt"/>
              </a:rPr>
              <a:t>Finding Aid Data Research Questions and Methods </a:t>
            </a:r>
            <a:endParaRPr lang="en-US" sz="2800" b="1" cap="all">
              <a:ea typeface="+mn-lt"/>
              <a:cs typeface="+mn-lt"/>
            </a:endParaRPr>
          </a:p>
          <a:p>
            <a:pPr marL="514350" indent="-514350">
              <a:lnSpc>
                <a:spcPct val="150000"/>
              </a:lnSpc>
              <a:buAutoNum type="arabicPeriod"/>
            </a:pPr>
            <a:r>
              <a:rPr lang="en-US" sz="2800"/>
              <a:t>5.  Questions</a:t>
            </a:r>
            <a:endParaRPr lang="en-US" sz="2800">
              <a:cs typeface="Arial"/>
            </a:endParaRPr>
          </a:p>
        </p:txBody>
      </p:sp>
    </p:spTree>
    <p:extLst>
      <p:ext uri="{BB962C8B-B14F-4D97-AF65-F5344CB8AC3E}">
        <p14:creationId xmlns:p14="http://schemas.microsoft.com/office/powerpoint/2010/main" val="1946901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2B4E3-6F22-4D92-B9D7-7FB93C3D2F50}"/>
              </a:ext>
            </a:extLst>
          </p:cNvPr>
          <p:cNvSpPr>
            <a:spLocks noGrp="1"/>
          </p:cNvSpPr>
          <p:nvPr>
            <p:ph type="body" sz="quarter" idx="13"/>
          </p:nvPr>
        </p:nvSpPr>
        <p:spPr/>
        <p:txBody>
          <a:bodyPr/>
          <a:lstStyle/>
          <a:p>
            <a:r>
              <a:rPr lang="en-US"/>
              <a:t>    Physical characteristics and genre</a:t>
            </a:r>
          </a:p>
        </p:txBody>
      </p:sp>
      <p:pic>
        <p:nvPicPr>
          <p:cNvPr id="3" name="Graphic 2" descr="Basic Shapes with solid fill">
            <a:extLst>
              <a:ext uri="{FF2B5EF4-FFF2-40B4-BE49-F238E27FC236}">
                <a16:creationId xmlns:a16="http://schemas.microsoft.com/office/drawing/2014/main" id="{410D397F-117C-454E-A6E3-AB1F26DAE1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421" y="607789"/>
            <a:ext cx="615156" cy="615156"/>
          </a:xfrm>
          <a:prstGeom prst="rect">
            <a:avLst/>
          </a:prstGeom>
        </p:spPr>
      </p:pic>
      <p:pic>
        <p:nvPicPr>
          <p:cNvPr id="5" name="Picture 4" descr="Chart, bar chart&#10;&#10;Description automatically generated">
            <a:extLst>
              <a:ext uri="{FF2B5EF4-FFF2-40B4-BE49-F238E27FC236}">
                <a16:creationId xmlns:a16="http://schemas.microsoft.com/office/drawing/2014/main" id="{26FA7D89-9FE0-4986-9DDD-7D1C7496B576}"/>
              </a:ext>
            </a:extLst>
          </p:cNvPr>
          <p:cNvPicPr>
            <a:picLocks noChangeAspect="1"/>
          </p:cNvPicPr>
          <p:nvPr/>
        </p:nvPicPr>
        <p:blipFill>
          <a:blip r:embed="rId5"/>
          <a:stretch>
            <a:fillRect/>
          </a:stretch>
        </p:blipFill>
        <p:spPr>
          <a:xfrm>
            <a:off x="2156863" y="1372995"/>
            <a:ext cx="7878274" cy="4667901"/>
          </a:xfrm>
          <a:prstGeom prst="rect">
            <a:avLst/>
          </a:prstGeom>
        </p:spPr>
      </p:pic>
    </p:spTree>
    <p:extLst>
      <p:ext uri="{BB962C8B-B14F-4D97-AF65-F5344CB8AC3E}">
        <p14:creationId xmlns:p14="http://schemas.microsoft.com/office/powerpoint/2010/main" val="55973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2B4E3-6F22-4D92-B9D7-7FB93C3D2F50}"/>
              </a:ext>
            </a:extLst>
          </p:cNvPr>
          <p:cNvSpPr>
            <a:spLocks noGrp="1"/>
          </p:cNvSpPr>
          <p:nvPr>
            <p:ph type="body" sz="quarter" idx="13"/>
          </p:nvPr>
        </p:nvSpPr>
        <p:spPr/>
        <p:txBody>
          <a:bodyPr/>
          <a:lstStyle/>
          <a:p>
            <a:r>
              <a:rPr lang="en-US"/>
              <a:t>    Physical characteristics and genre</a:t>
            </a:r>
          </a:p>
        </p:txBody>
      </p:sp>
      <p:pic>
        <p:nvPicPr>
          <p:cNvPr id="3" name="Graphic 2" descr="Basic Shapes with solid fill">
            <a:extLst>
              <a:ext uri="{FF2B5EF4-FFF2-40B4-BE49-F238E27FC236}">
                <a16:creationId xmlns:a16="http://schemas.microsoft.com/office/drawing/2014/main" id="{410D397F-117C-454E-A6E3-AB1F26DAE1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421" y="607789"/>
            <a:ext cx="615156" cy="615156"/>
          </a:xfrm>
          <a:prstGeom prst="rect">
            <a:avLst/>
          </a:prstGeom>
        </p:spPr>
      </p:pic>
      <p:pic>
        <p:nvPicPr>
          <p:cNvPr id="6" name="Picture 5" descr="Chart&#10;&#10;Description automatically generated">
            <a:extLst>
              <a:ext uri="{FF2B5EF4-FFF2-40B4-BE49-F238E27FC236}">
                <a16:creationId xmlns:a16="http://schemas.microsoft.com/office/drawing/2014/main" id="{0D08E561-41FC-428D-8F9E-522795A96414}"/>
              </a:ext>
            </a:extLst>
          </p:cNvPr>
          <p:cNvPicPr>
            <a:picLocks noChangeAspect="1"/>
          </p:cNvPicPr>
          <p:nvPr/>
        </p:nvPicPr>
        <p:blipFill>
          <a:blip r:embed="rId5"/>
          <a:stretch>
            <a:fillRect/>
          </a:stretch>
        </p:blipFill>
        <p:spPr>
          <a:xfrm>
            <a:off x="1936443" y="1372995"/>
            <a:ext cx="8319113" cy="5379497"/>
          </a:xfrm>
          <a:prstGeom prst="rect">
            <a:avLst/>
          </a:prstGeom>
        </p:spPr>
      </p:pic>
    </p:spTree>
    <p:extLst>
      <p:ext uri="{BB962C8B-B14F-4D97-AF65-F5344CB8AC3E}">
        <p14:creationId xmlns:p14="http://schemas.microsoft.com/office/powerpoint/2010/main" val="15293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63D56-AC8D-48B9-A4AD-C5B0353EFA35}"/>
              </a:ext>
            </a:extLst>
          </p:cNvPr>
          <p:cNvSpPr>
            <a:spLocks noGrp="1"/>
          </p:cNvSpPr>
          <p:nvPr>
            <p:ph type="body" sz="quarter" idx="13"/>
          </p:nvPr>
        </p:nvSpPr>
        <p:spPr/>
        <p:txBody>
          <a:bodyPr/>
          <a:lstStyle/>
          <a:p>
            <a:r>
              <a:rPr lang="en-US"/>
              <a:t>Phase 2: More research opportunities</a:t>
            </a:r>
          </a:p>
        </p:txBody>
      </p:sp>
      <p:sp>
        <p:nvSpPr>
          <p:cNvPr id="16" name="Text Placeholder 2">
            <a:extLst>
              <a:ext uri="{FF2B5EF4-FFF2-40B4-BE49-F238E27FC236}">
                <a16:creationId xmlns:a16="http://schemas.microsoft.com/office/drawing/2014/main" id="{FF3AC224-B210-4F67-9551-8595377AB69A}"/>
              </a:ext>
            </a:extLst>
          </p:cNvPr>
          <p:cNvSpPr txBox="1">
            <a:spLocks/>
          </p:cNvSpPr>
          <p:nvPr/>
        </p:nvSpPr>
        <p:spPr>
          <a:xfrm>
            <a:off x="1266092" y="1372996"/>
            <a:ext cx="10440487" cy="4475171"/>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Finding aid links to digital content</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Specifying physical characteristics and genre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Content element value connections to controlled vocabularies</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Consistency of institutional contact information</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a:ln>
                <a:noFill/>
              </a:ln>
              <a:solidFill>
                <a:srgbClr val="212529"/>
              </a:solidFill>
              <a:effectLst/>
              <a:uLnTx/>
              <a:uFillTx/>
              <a:latin typeface="Arial"/>
              <a:ea typeface="+mn-ea"/>
              <a:cs typeface="+mn-cs"/>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212529"/>
                </a:solidFill>
                <a:effectLst/>
                <a:uLnTx/>
                <a:uFillTx/>
                <a:latin typeface="Arial"/>
                <a:ea typeface="+mn-ea"/>
                <a:cs typeface="+mn-cs"/>
              </a:rPr>
              <a:t>Informing researchers about access to, use of, and reuse of materials</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pic>
        <p:nvPicPr>
          <p:cNvPr id="17" name="Graphic 16" descr="Link with solid fill">
            <a:extLst>
              <a:ext uri="{FF2B5EF4-FFF2-40B4-BE49-F238E27FC236}">
                <a16:creationId xmlns:a16="http://schemas.microsoft.com/office/drawing/2014/main" id="{BA876B0C-0E51-42DE-880E-5C6264235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421" y="1372996"/>
            <a:ext cx="615156" cy="615156"/>
          </a:xfrm>
          <a:prstGeom prst="rect">
            <a:avLst/>
          </a:prstGeom>
        </p:spPr>
      </p:pic>
      <p:pic>
        <p:nvPicPr>
          <p:cNvPr id="18" name="Graphic 17" descr="Basic Shapes with solid fill">
            <a:extLst>
              <a:ext uri="{FF2B5EF4-FFF2-40B4-BE49-F238E27FC236}">
                <a16:creationId xmlns:a16="http://schemas.microsoft.com/office/drawing/2014/main" id="{2D0C1F09-06EA-4EEF-8B7D-3FC3F90A36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421" y="2177149"/>
            <a:ext cx="615156" cy="615156"/>
          </a:xfrm>
          <a:prstGeom prst="rect">
            <a:avLst/>
          </a:prstGeom>
        </p:spPr>
      </p:pic>
      <p:pic>
        <p:nvPicPr>
          <p:cNvPr id="19" name="Graphic 18" descr="Social network with solid fill">
            <a:extLst>
              <a:ext uri="{FF2B5EF4-FFF2-40B4-BE49-F238E27FC236}">
                <a16:creationId xmlns:a16="http://schemas.microsoft.com/office/drawing/2014/main" id="{D257B8CF-AE68-4F09-B771-03C8DD67E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845" y="2995425"/>
            <a:ext cx="615156" cy="615156"/>
          </a:xfrm>
          <a:prstGeom prst="rect">
            <a:avLst/>
          </a:prstGeom>
        </p:spPr>
      </p:pic>
      <p:pic>
        <p:nvPicPr>
          <p:cNvPr id="20" name="Graphic 19" descr="Information with solid fill">
            <a:extLst>
              <a:ext uri="{FF2B5EF4-FFF2-40B4-BE49-F238E27FC236}">
                <a16:creationId xmlns:a16="http://schemas.microsoft.com/office/drawing/2014/main" id="{D5324E45-64B1-48E0-941C-F336D088D0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420" y="4254692"/>
            <a:ext cx="615157" cy="615157"/>
          </a:xfrm>
          <a:prstGeom prst="rect">
            <a:avLst/>
          </a:prstGeom>
        </p:spPr>
      </p:pic>
      <p:pic>
        <p:nvPicPr>
          <p:cNvPr id="21" name="Graphic 20" descr="Questions with solid fill">
            <a:extLst>
              <a:ext uri="{FF2B5EF4-FFF2-40B4-BE49-F238E27FC236}">
                <a16:creationId xmlns:a16="http://schemas.microsoft.com/office/drawing/2014/main" id="{F8B0D985-BFB0-41A9-A434-5823F205E2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5378" y="5261964"/>
            <a:ext cx="615157" cy="615157"/>
          </a:xfrm>
          <a:prstGeom prst="rect">
            <a:avLst/>
          </a:prstGeom>
        </p:spPr>
      </p:pic>
    </p:spTree>
    <p:extLst>
      <p:ext uri="{BB962C8B-B14F-4D97-AF65-F5344CB8AC3E}">
        <p14:creationId xmlns:p14="http://schemas.microsoft.com/office/powerpoint/2010/main" val="4537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A6A491-539F-D64A-81CD-299E4FC75993}"/>
              </a:ext>
            </a:extLst>
          </p:cNvPr>
          <p:cNvSpPr>
            <a:spLocks noGrp="1"/>
          </p:cNvSpPr>
          <p:nvPr>
            <p:ph type="body" sz="quarter" idx="10"/>
          </p:nvPr>
        </p:nvSpPr>
        <p:spPr/>
        <p:txBody>
          <a:bodyPr/>
          <a:lstStyle/>
          <a:p>
            <a:pPr algn="ctr"/>
            <a:r>
              <a:rPr lang="en-US"/>
              <a:t>Thank you!    Any Questions ?</a:t>
            </a:r>
          </a:p>
        </p:txBody>
      </p:sp>
      <p:sp>
        <p:nvSpPr>
          <p:cNvPr id="3" name="Text Placeholder 2">
            <a:extLst>
              <a:ext uri="{FF2B5EF4-FFF2-40B4-BE49-F238E27FC236}">
                <a16:creationId xmlns:a16="http://schemas.microsoft.com/office/drawing/2014/main" id="{0BAAC67D-D8A6-E547-B2CA-1CE52E3F52F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5DA3E41-1356-974E-BC0B-1CB1EEEF70C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755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4C69C-CA15-4907-895A-3453D4F8831A}"/>
              </a:ext>
            </a:extLst>
          </p:cNvPr>
          <p:cNvSpPr>
            <a:spLocks noGrp="1"/>
          </p:cNvSpPr>
          <p:nvPr>
            <p:ph type="body" sz="quarter" idx="13"/>
          </p:nvPr>
        </p:nvSpPr>
        <p:spPr>
          <a:xfrm>
            <a:off x="454381" y="457739"/>
            <a:ext cx="11486607" cy="915256"/>
          </a:xfrm>
        </p:spPr>
        <p:txBody>
          <a:bodyPr/>
          <a:lstStyle/>
          <a:p>
            <a:pPr algn="r"/>
            <a:r>
              <a:rPr lang="en-US" sz="3733"/>
              <a:t>Building a National Archival Finding Aid Network (NAFAN)</a:t>
            </a:r>
          </a:p>
        </p:txBody>
      </p:sp>
      <p:pic>
        <p:nvPicPr>
          <p:cNvPr id="1028" name="Picture 4">
            <a:extLst>
              <a:ext uri="{FF2B5EF4-FFF2-40B4-BE49-F238E27FC236}">
                <a16:creationId xmlns:a16="http://schemas.microsoft.com/office/drawing/2014/main" id="{23D3FF7E-E19D-8E4B-976E-F5529F8346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4893" y="1183875"/>
            <a:ext cx="8931584" cy="46946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BACFDF-E552-CF47-A390-69A05CCBED78}"/>
              </a:ext>
            </a:extLst>
          </p:cNvPr>
          <p:cNvSpPr/>
          <p:nvPr/>
        </p:nvSpPr>
        <p:spPr>
          <a:xfrm>
            <a:off x="8491604" y="4770498"/>
            <a:ext cx="3264733" cy="1077218"/>
          </a:xfrm>
          <a:prstGeom prst="rect">
            <a:avLst/>
          </a:prstGeom>
        </p:spPr>
        <p:txBody>
          <a:bodyPr wrap="square">
            <a:spAutoFit/>
          </a:bodyPr>
          <a:lstStyle/>
          <a:p>
            <a:r>
              <a:rPr lang="en-US" sz="1600">
                <a:solidFill>
                  <a:srgbClr val="CCFF99"/>
                </a:solidFill>
                <a:latin typeface="Arial" panose="020B0604020202020204" pitchFamily="34" charset="0"/>
              </a:rPr>
              <a:t>▇ </a:t>
            </a:r>
            <a:r>
              <a:rPr lang="en-US" sz="1600">
                <a:solidFill>
                  <a:srgbClr val="595959"/>
                </a:solidFill>
                <a:latin typeface="Calibri" panose="020F0502020204030204" pitchFamily="34" charset="0"/>
              </a:rPr>
              <a:t>= Statewide/regional coverage</a:t>
            </a:r>
            <a:endParaRPr lang="en-US" sz="1600"/>
          </a:p>
          <a:p>
            <a:r>
              <a:rPr lang="en-US" sz="1600">
                <a:solidFill>
                  <a:srgbClr val="FFFF99"/>
                </a:solidFill>
                <a:latin typeface="Arial" panose="020B0604020202020204" pitchFamily="34" charset="0"/>
              </a:rPr>
              <a:t>▇</a:t>
            </a:r>
            <a:r>
              <a:rPr lang="en-US" sz="1600">
                <a:solidFill>
                  <a:srgbClr val="92D050"/>
                </a:solidFill>
                <a:latin typeface="Arial" panose="020B0604020202020204" pitchFamily="34" charset="0"/>
              </a:rPr>
              <a:t> </a:t>
            </a:r>
            <a:r>
              <a:rPr lang="en-US" sz="1600">
                <a:solidFill>
                  <a:srgbClr val="595959"/>
                </a:solidFill>
                <a:latin typeface="Calibri" panose="020F0502020204030204" pitchFamily="34" charset="0"/>
              </a:rPr>
              <a:t>= Partial coverage</a:t>
            </a:r>
            <a:endParaRPr lang="en-US" sz="1600"/>
          </a:p>
          <a:p>
            <a:r>
              <a:rPr lang="en-US" sz="1600">
                <a:solidFill>
                  <a:srgbClr val="CCECFF"/>
                </a:solidFill>
                <a:latin typeface="Arial" panose="020B0604020202020204" pitchFamily="34" charset="0"/>
              </a:rPr>
              <a:t>▇</a:t>
            </a:r>
            <a:r>
              <a:rPr lang="en-US" sz="1600">
                <a:solidFill>
                  <a:srgbClr val="595959"/>
                </a:solidFill>
                <a:latin typeface="Calibri" panose="020F0502020204030204" pitchFamily="34" charset="0"/>
              </a:rPr>
              <a:t> = Defunct aggregation</a:t>
            </a:r>
            <a:endParaRPr lang="en-US" sz="1600"/>
          </a:p>
          <a:p>
            <a:r>
              <a:rPr lang="en-US" sz="1600">
                <a:solidFill>
                  <a:srgbClr val="FF9966"/>
                </a:solidFill>
                <a:latin typeface="Arial" panose="020B0604020202020204" pitchFamily="34" charset="0"/>
              </a:rPr>
              <a:t>▇</a:t>
            </a:r>
            <a:r>
              <a:rPr lang="en-US" sz="1600">
                <a:solidFill>
                  <a:srgbClr val="CCECFF"/>
                </a:solidFill>
                <a:latin typeface="Arial" panose="020B0604020202020204" pitchFamily="34" charset="0"/>
              </a:rPr>
              <a:t> </a:t>
            </a:r>
            <a:r>
              <a:rPr lang="en-US" sz="1600">
                <a:solidFill>
                  <a:srgbClr val="595959"/>
                </a:solidFill>
                <a:latin typeface="Calibri" panose="020F0502020204030204" pitchFamily="34" charset="0"/>
              </a:rPr>
              <a:t>= No coverage</a:t>
            </a:r>
            <a:endParaRPr lang="en-US" sz="1600"/>
          </a:p>
        </p:txBody>
      </p:sp>
      <p:pic>
        <p:nvPicPr>
          <p:cNvPr id="1030" name="Picture 6">
            <a:extLst>
              <a:ext uri="{FF2B5EF4-FFF2-40B4-BE49-F238E27FC236}">
                <a16:creationId xmlns:a16="http://schemas.microsoft.com/office/drawing/2014/main" id="{4ED95703-C57C-BB40-9B32-32594A92BF8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02816" y="4873044"/>
            <a:ext cx="1428873" cy="9259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A0836A-6F74-124F-8BBF-23337F3E3FC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425852"/>
            <a:ext cx="1980315" cy="1334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C7BA5A-EC61-0647-A42E-75B3B59A4DD6}"/>
              </a:ext>
            </a:extLst>
          </p:cNvPr>
          <p:cNvSpPr txBox="1"/>
          <p:nvPr/>
        </p:nvSpPr>
        <p:spPr>
          <a:xfrm>
            <a:off x="1815403" y="5754116"/>
            <a:ext cx="1125629" cy="297454"/>
          </a:xfrm>
          <a:prstGeom prst="rect">
            <a:avLst/>
          </a:prstGeom>
          <a:noFill/>
        </p:spPr>
        <p:txBody>
          <a:bodyPr wrap="none" rtlCol="0">
            <a:spAutoFit/>
          </a:bodyPr>
          <a:lstStyle/>
          <a:p>
            <a:r>
              <a:rPr lang="en-US" sz="1333"/>
              <a:t>*not to scale</a:t>
            </a:r>
          </a:p>
        </p:txBody>
      </p:sp>
    </p:spTree>
    <p:extLst>
      <p:ext uri="{BB962C8B-B14F-4D97-AF65-F5344CB8AC3E}">
        <p14:creationId xmlns:p14="http://schemas.microsoft.com/office/powerpoint/2010/main" val="137964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xfrm>
            <a:off x="415600" y="288567"/>
            <a:ext cx="11360800" cy="763600"/>
          </a:xfrm>
          <a:prstGeom prst="rect">
            <a:avLst/>
          </a:prstGeom>
        </p:spPr>
        <p:txBody>
          <a:bodyPr spcFirstLastPara="1" wrap="square" lIns="121900" tIns="121900" rIns="121900" bIns="121900" anchor="t" anchorCtr="0">
            <a:noAutofit/>
          </a:bodyPr>
          <a:lstStyle/>
          <a:p>
            <a:pPr algn="ctr"/>
            <a:r>
              <a:rPr lang="en" sz="3600" b="1">
                <a:solidFill>
                  <a:srgbClr val="236192"/>
                </a:solidFill>
              </a:rPr>
              <a:t>Background: Report and Action Plan (2018-19)</a:t>
            </a:r>
            <a:endParaRPr sz="3600" b="1">
              <a:solidFill>
                <a:srgbClr val="236192"/>
              </a:solidFill>
            </a:endParaRPr>
          </a:p>
        </p:txBody>
      </p:sp>
      <p:pic>
        <p:nvPicPr>
          <p:cNvPr id="353" name="Google Shape;353;p51"/>
          <p:cNvPicPr preferRelativeResize="0"/>
          <p:nvPr/>
        </p:nvPicPr>
        <p:blipFill rotWithShape="1">
          <a:blip r:embed="rId3">
            <a:alphaModFix/>
          </a:blip>
          <a:srcRect/>
          <a:stretch/>
        </p:blipFill>
        <p:spPr>
          <a:xfrm rot="21228026">
            <a:off x="1747507" y="1526585"/>
            <a:ext cx="3499384" cy="4307191"/>
          </a:xfrm>
          <a:prstGeom prst="rect">
            <a:avLst/>
          </a:prstGeom>
          <a:noFill/>
          <a:ln w="9525" cap="flat" cmpd="sng">
            <a:solidFill>
              <a:srgbClr val="595959"/>
            </a:solidFill>
            <a:prstDash val="solid"/>
            <a:round/>
            <a:headEnd type="none" w="sm" len="sm"/>
            <a:tailEnd type="none" w="sm" len="sm"/>
          </a:ln>
          <a:effectLst>
            <a:outerShdw blurRad="57150" dist="66675" dir="21540000" algn="bl" rotWithShape="0">
              <a:srgbClr val="000000">
                <a:alpha val="49800"/>
              </a:srgbClr>
            </a:outerShdw>
          </a:effectLst>
        </p:spPr>
      </p:pic>
      <p:pic>
        <p:nvPicPr>
          <p:cNvPr id="354" name="Google Shape;354;p51"/>
          <p:cNvPicPr preferRelativeResize="0"/>
          <p:nvPr/>
        </p:nvPicPr>
        <p:blipFill rotWithShape="1">
          <a:blip r:embed="rId3">
            <a:alphaModFix/>
          </a:blip>
          <a:srcRect/>
          <a:stretch/>
        </p:blipFill>
        <p:spPr>
          <a:xfrm rot="21228026">
            <a:off x="1493908" y="1341259"/>
            <a:ext cx="3499384" cy="4307191"/>
          </a:xfrm>
          <a:prstGeom prst="rect">
            <a:avLst/>
          </a:prstGeom>
          <a:noFill/>
          <a:ln w="9525" cap="flat" cmpd="sng">
            <a:solidFill>
              <a:srgbClr val="595959"/>
            </a:solidFill>
            <a:prstDash val="solid"/>
            <a:round/>
            <a:headEnd type="none" w="sm" len="sm"/>
            <a:tailEnd type="none" w="sm" len="sm"/>
          </a:ln>
          <a:effectLst>
            <a:outerShdw blurRad="342900" dist="9525" dir="7800000" algn="bl" rotWithShape="0">
              <a:srgbClr val="000000">
                <a:alpha val="49800"/>
              </a:srgbClr>
            </a:outerShdw>
          </a:effectLst>
        </p:spPr>
      </p:pic>
      <p:pic>
        <p:nvPicPr>
          <p:cNvPr id="355" name="Google Shape;355;p51"/>
          <p:cNvPicPr preferRelativeResize="0"/>
          <p:nvPr/>
        </p:nvPicPr>
        <p:blipFill rotWithShape="1">
          <a:blip r:embed="rId4">
            <a:alphaModFix/>
          </a:blip>
          <a:srcRect/>
          <a:stretch/>
        </p:blipFill>
        <p:spPr>
          <a:xfrm rot="-223833">
            <a:off x="6271764" y="2856651"/>
            <a:ext cx="3786873" cy="2400963"/>
          </a:xfrm>
          <a:prstGeom prst="rect">
            <a:avLst/>
          </a:prstGeom>
          <a:noFill/>
          <a:ln w="9525" cap="flat" cmpd="sng">
            <a:solidFill>
              <a:srgbClr val="595959"/>
            </a:solidFill>
            <a:prstDash val="solid"/>
            <a:round/>
            <a:headEnd type="none" w="sm" len="sm"/>
            <a:tailEnd type="none" w="sm" len="sm"/>
          </a:ln>
          <a:effectLst>
            <a:outerShdw blurRad="771525" dist="95250" dir="5400000" algn="bl" rotWithShape="0">
              <a:srgbClr val="B7B7B7">
                <a:alpha val="49800"/>
              </a:srgbClr>
            </a:outerShdw>
          </a:effectLst>
        </p:spPr>
      </p:pic>
      <p:pic>
        <p:nvPicPr>
          <p:cNvPr id="356" name="Google Shape;356;p51"/>
          <p:cNvPicPr preferRelativeResize="0"/>
          <p:nvPr/>
        </p:nvPicPr>
        <p:blipFill rotWithShape="1">
          <a:blip r:embed="rId5">
            <a:alphaModFix/>
          </a:blip>
          <a:srcRect/>
          <a:stretch/>
        </p:blipFill>
        <p:spPr>
          <a:xfrm rot="314342">
            <a:off x="7100111" y="3493617"/>
            <a:ext cx="3844379" cy="2652035"/>
          </a:xfrm>
          <a:prstGeom prst="rect">
            <a:avLst/>
          </a:prstGeom>
          <a:noFill/>
          <a:ln w="9525" cap="flat" cmpd="sng">
            <a:solidFill>
              <a:srgbClr val="595959"/>
            </a:solidFill>
            <a:prstDash val="solid"/>
            <a:round/>
            <a:headEnd type="none" w="sm" len="sm"/>
            <a:tailEnd type="none" w="sm" len="sm"/>
          </a:ln>
          <a:effectLst>
            <a:outerShdw blurRad="400050" dist="95250" dir="5280000" algn="bl" rotWithShape="0">
              <a:srgbClr val="999999">
                <a:alpha val="49800"/>
              </a:srgbClr>
            </a:outerShdw>
          </a:effectLst>
        </p:spPr>
      </p:pic>
      <p:pic>
        <p:nvPicPr>
          <p:cNvPr id="357" name="Google Shape;357;p51"/>
          <p:cNvPicPr preferRelativeResize="0"/>
          <p:nvPr/>
        </p:nvPicPr>
        <p:blipFill>
          <a:blip r:embed="rId6">
            <a:alphaModFix/>
          </a:blip>
          <a:stretch>
            <a:fillRect/>
          </a:stretch>
        </p:blipFill>
        <p:spPr>
          <a:xfrm>
            <a:off x="0" y="6667501"/>
            <a:ext cx="12192000" cy="190500"/>
          </a:xfrm>
          <a:prstGeom prst="rect">
            <a:avLst/>
          </a:prstGeom>
          <a:noFill/>
          <a:ln>
            <a:noFill/>
          </a:ln>
        </p:spPr>
      </p:pic>
      <p:sp>
        <p:nvSpPr>
          <p:cNvPr id="358" name="Google Shape;358;p51"/>
          <p:cNvSpPr txBox="1"/>
          <p:nvPr/>
        </p:nvSpPr>
        <p:spPr>
          <a:xfrm>
            <a:off x="6302100" y="1217334"/>
            <a:ext cx="4546000" cy="1784807"/>
          </a:xfrm>
          <a:prstGeom prst="rect">
            <a:avLst/>
          </a:prstGeom>
          <a:noFill/>
          <a:ln>
            <a:noFill/>
          </a:ln>
        </p:spPr>
        <p:txBody>
          <a:bodyPr spcFirstLastPara="1" wrap="square" lIns="121900" tIns="121900" rIns="121900" bIns="121900" anchor="t" anchorCtr="0">
            <a:spAutoFit/>
          </a:bodyPr>
          <a:lstStyle/>
          <a:p>
            <a:pPr defTabSz="1219170">
              <a:lnSpc>
                <a:spcPct val="115000"/>
              </a:lnSpc>
              <a:spcBef>
                <a:spcPts val="1600"/>
              </a:spcBef>
              <a:buClr>
                <a:srgbClr val="000000"/>
              </a:buClr>
              <a:buSzPts val="1100"/>
            </a:pPr>
            <a:r>
              <a:rPr lang="en" sz="1333" kern="0">
                <a:solidFill>
                  <a:srgbClr val="000000"/>
                </a:solidFill>
                <a:latin typeface="Arial"/>
                <a:cs typeface="Arial"/>
                <a:sym typeface="Arial"/>
              </a:rPr>
              <a:t>Supported by the Institute of Museum and Library Services under the provisions of the Library Services and Technology Act (LSTA), administered in California by the State Librarian</a:t>
            </a:r>
            <a:endParaRPr sz="1333" kern="0">
              <a:solidFill>
                <a:srgbClr val="000000"/>
              </a:solidFill>
              <a:latin typeface="Arial"/>
              <a:cs typeface="Arial"/>
              <a:sym typeface="Arial"/>
            </a:endParaRPr>
          </a:p>
          <a:p>
            <a:pPr defTabSz="1219170">
              <a:spcBef>
                <a:spcPts val="1600"/>
              </a:spcBef>
              <a:buClr>
                <a:srgbClr val="000000"/>
              </a:buClr>
            </a:pPr>
            <a:endParaRPr sz="1200" kern="0">
              <a:solidFill>
                <a:srgbClr val="000000"/>
              </a:solidFill>
              <a:latin typeface="Arial"/>
              <a:cs typeface="Arial"/>
              <a:sym typeface="Arial"/>
            </a:endParaRPr>
          </a:p>
        </p:txBody>
      </p:sp>
      <p:sp>
        <p:nvSpPr>
          <p:cNvPr id="359" name="Google Shape;359;p51"/>
          <p:cNvSpPr txBox="1"/>
          <p:nvPr/>
        </p:nvSpPr>
        <p:spPr>
          <a:xfrm>
            <a:off x="415600" y="6102600"/>
            <a:ext cx="68696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467" u="sng" kern="0">
                <a:solidFill>
                  <a:srgbClr val="0097A7"/>
                </a:solidFill>
                <a:latin typeface="Arial"/>
                <a:cs typeface="Arial"/>
                <a:sym typeface="Arial"/>
                <a:hlinkClick r:id="rId7"/>
              </a:rPr>
              <a:t>https://confluence.ucop.edu/display/NAFAN/Project+Reports+and+Resources</a:t>
            </a:r>
            <a:endParaRPr sz="1467" kern="0">
              <a:solidFill>
                <a:srgbClr val="0083A1"/>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4C69C-CA15-4907-895A-3453D4F8831A}"/>
              </a:ext>
            </a:extLst>
          </p:cNvPr>
          <p:cNvSpPr>
            <a:spLocks noGrp="1"/>
          </p:cNvSpPr>
          <p:nvPr>
            <p:ph type="body" sz="quarter" idx="13"/>
          </p:nvPr>
        </p:nvSpPr>
        <p:spPr>
          <a:xfrm>
            <a:off x="471006" y="105418"/>
            <a:ext cx="11486607" cy="1563625"/>
          </a:xfrm>
        </p:spPr>
        <p:txBody>
          <a:bodyPr/>
          <a:lstStyle/>
          <a:p>
            <a:pPr algn="ctr"/>
            <a:r>
              <a:rPr lang="en-US" sz="3733"/>
              <a:t>NAFAN</a:t>
            </a:r>
          </a:p>
          <a:p>
            <a:pPr algn="ctr"/>
            <a:r>
              <a:rPr lang="en-US" sz="2800"/>
              <a:t>“</a:t>
            </a:r>
            <a:r>
              <a:rPr lang="en-US" sz="2800" i="1"/>
              <a:t>A national finding aid network that is community-driven,                -sustained, and -governed.”</a:t>
            </a:r>
          </a:p>
        </p:txBody>
      </p:sp>
      <p:pic>
        <p:nvPicPr>
          <p:cNvPr id="1034" name="Picture 10">
            <a:extLst>
              <a:ext uri="{FF2B5EF4-FFF2-40B4-BE49-F238E27FC236}">
                <a16:creationId xmlns:a16="http://schemas.microsoft.com/office/drawing/2014/main" id="{57E16C35-AB98-3E46-A51F-6E1FAF89F6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392" y="1669043"/>
            <a:ext cx="11486608" cy="336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D3FF7E-E19D-8E4B-976E-F5529F8346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0044" y="1794245"/>
            <a:ext cx="5283049" cy="277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BACFDF-E552-CF47-A390-69A05CCBED78}"/>
              </a:ext>
            </a:extLst>
          </p:cNvPr>
          <p:cNvSpPr/>
          <p:nvPr/>
        </p:nvSpPr>
        <p:spPr>
          <a:xfrm>
            <a:off x="4681467" y="4103122"/>
            <a:ext cx="3680480" cy="1323439"/>
          </a:xfrm>
          <a:prstGeom prst="rect">
            <a:avLst/>
          </a:prstGeom>
        </p:spPr>
        <p:txBody>
          <a:bodyPr wrap="square">
            <a:spAutoFit/>
          </a:bodyPr>
          <a:lstStyle/>
          <a:p>
            <a:r>
              <a:rPr lang="en-US" sz="1600">
                <a:solidFill>
                  <a:srgbClr val="CCFF99"/>
                </a:solidFill>
                <a:latin typeface="Arial" panose="020B0604020202020204" pitchFamily="34" charset="0"/>
              </a:rPr>
              <a:t>▇  </a:t>
            </a:r>
            <a:r>
              <a:rPr lang="en-US" sz="1600">
                <a:solidFill>
                  <a:srgbClr val="595959"/>
                </a:solidFill>
                <a:latin typeface="Calibri" panose="020F0502020204030204" pitchFamily="34" charset="0"/>
              </a:rPr>
              <a:t>= </a:t>
            </a:r>
            <a:r>
              <a:rPr lang="en-US" sz="2000">
                <a:solidFill>
                  <a:srgbClr val="595959"/>
                </a:solidFill>
                <a:latin typeface="Calibri" panose="020F0502020204030204" pitchFamily="34" charset="0"/>
              </a:rPr>
              <a:t>Statewide/regional coverage</a:t>
            </a:r>
            <a:endParaRPr lang="en-US" sz="2000"/>
          </a:p>
          <a:p>
            <a:r>
              <a:rPr lang="en-US" sz="2000">
                <a:solidFill>
                  <a:srgbClr val="FFFF99"/>
                </a:solidFill>
                <a:latin typeface="Arial" panose="020B0604020202020204" pitchFamily="34" charset="0"/>
              </a:rPr>
              <a:t>▇</a:t>
            </a:r>
            <a:r>
              <a:rPr lang="en-US" sz="2000">
                <a:solidFill>
                  <a:srgbClr val="92D050"/>
                </a:solidFill>
                <a:latin typeface="Arial" panose="020B0604020202020204" pitchFamily="34" charset="0"/>
              </a:rPr>
              <a:t> </a:t>
            </a:r>
            <a:r>
              <a:rPr lang="en-US" sz="2000">
                <a:solidFill>
                  <a:srgbClr val="595959"/>
                </a:solidFill>
                <a:latin typeface="Calibri" panose="020F0502020204030204" pitchFamily="34" charset="0"/>
              </a:rPr>
              <a:t>= Partial coverage</a:t>
            </a:r>
            <a:endParaRPr lang="en-US" sz="2000"/>
          </a:p>
          <a:p>
            <a:r>
              <a:rPr lang="en-US" sz="2000">
                <a:solidFill>
                  <a:srgbClr val="CCECFF"/>
                </a:solidFill>
                <a:latin typeface="Arial" panose="020B0604020202020204" pitchFamily="34" charset="0"/>
              </a:rPr>
              <a:t>▇</a:t>
            </a:r>
            <a:r>
              <a:rPr lang="en-US" sz="2000">
                <a:solidFill>
                  <a:srgbClr val="595959"/>
                </a:solidFill>
                <a:latin typeface="Calibri" panose="020F0502020204030204" pitchFamily="34" charset="0"/>
              </a:rPr>
              <a:t> = Defunct aggregation</a:t>
            </a:r>
            <a:endParaRPr lang="en-US" sz="2000"/>
          </a:p>
          <a:p>
            <a:r>
              <a:rPr lang="en-US" sz="2000">
                <a:solidFill>
                  <a:srgbClr val="FF9966"/>
                </a:solidFill>
                <a:latin typeface="Arial" panose="020B0604020202020204" pitchFamily="34" charset="0"/>
              </a:rPr>
              <a:t>▇</a:t>
            </a:r>
            <a:r>
              <a:rPr lang="en-US" sz="2000">
                <a:solidFill>
                  <a:srgbClr val="CCECFF"/>
                </a:solidFill>
                <a:latin typeface="Arial" panose="020B0604020202020204" pitchFamily="34" charset="0"/>
              </a:rPr>
              <a:t> </a:t>
            </a:r>
            <a:r>
              <a:rPr lang="en-US" sz="2000">
                <a:solidFill>
                  <a:srgbClr val="595959"/>
                </a:solidFill>
                <a:latin typeface="Calibri" panose="020F0502020204030204" pitchFamily="34" charset="0"/>
              </a:rPr>
              <a:t>= No coverage</a:t>
            </a:r>
            <a:endParaRPr lang="en-US" sz="2000"/>
          </a:p>
        </p:txBody>
      </p:sp>
      <p:pic>
        <p:nvPicPr>
          <p:cNvPr id="1030" name="Picture 6">
            <a:extLst>
              <a:ext uri="{FF2B5EF4-FFF2-40B4-BE49-F238E27FC236}">
                <a16:creationId xmlns:a16="http://schemas.microsoft.com/office/drawing/2014/main" id="{4ED95703-C57C-BB40-9B32-32594A92BF8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71526" y="4511963"/>
            <a:ext cx="1428873" cy="9259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A0836A-6F74-124F-8BBF-23337F3E3F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211" y="4103123"/>
            <a:ext cx="1980315" cy="1334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C7BA5A-EC61-0647-A42E-75B3B59A4DD6}"/>
              </a:ext>
            </a:extLst>
          </p:cNvPr>
          <p:cNvSpPr txBox="1"/>
          <p:nvPr/>
        </p:nvSpPr>
        <p:spPr>
          <a:xfrm>
            <a:off x="2351450" y="5959984"/>
            <a:ext cx="1125629" cy="297454"/>
          </a:xfrm>
          <a:prstGeom prst="rect">
            <a:avLst/>
          </a:prstGeom>
          <a:noFill/>
        </p:spPr>
        <p:txBody>
          <a:bodyPr wrap="none" rtlCol="0">
            <a:spAutoFit/>
          </a:bodyPr>
          <a:lstStyle/>
          <a:p>
            <a:r>
              <a:rPr lang="en-US" sz="1333"/>
              <a:t>*not to scale</a:t>
            </a:r>
          </a:p>
        </p:txBody>
      </p:sp>
    </p:spTree>
    <p:extLst>
      <p:ext uri="{BB962C8B-B14F-4D97-AF65-F5344CB8AC3E}">
        <p14:creationId xmlns:p14="http://schemas.microsoft.com/office/powerpoint/2010/main" val="234618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18"/>
          <p:cNvGrpSpPr/>
          <p:nvPr/>
        </p:nvGrpSpPr>
        <p:grpSpPr>
          <a:xfrm>
            <a:off x="3361866" y="1217185"/>
            <a:ext cx="5459193" cy="4737658"/>
            <a:chOff x="1583225" y="160125"/>
            <a:chExt cx="4894620" cy="4333734"/>
          </a:xfrm>
        </p:grpSpPr>
        <p:sp>
          <p:nvSpPr>
            <p:cNvPr id="108" name="Google Shape;108;p18"/>
            <p:cNvSpPr/>
            <p:nvPr/>
          </p:nvSpPr>
          <p:spPr>
            <a:xfrm>
              <a:off x="1583225" y="160125"/>
              <a:ext cx="2757000" cy="2625900"/>
            </a:xfrm>
            <a:prstGeom prst="ellipse">
              <a:avLst/>
            </a:prstGeom>
            <a:solidFill>
              <a:srgbClr val="F4CCCC">
                <a:alpha val="48600"/>
              </a:srgbClr>
            </a:solidFill>
            <a:ln>
              <a:noFill/>
            </a:ln>
          </p:spPr>
          <p:txBody>
            <a:bodyPr spcFirstLastPara="1" wrap="square" lIns="121900" tIns="121900" rIns="121900" bIns="121900" anchor="ctr" anchorCtr="0">
              <a:noAutofit/>
            </a:bodyPr>
            <a:lstStyle/>
            <a:p>
              <a:pPr algn="ctr"/>
              <a:r>
                <a:rPr lang="en" sz="2400"/>
                <a:t>Research</a:t>
              </a:r>
              <a:endParaRPr sz="2400"/>
            </a:p>
          </p:txBody>
        </p:sp>
        <p:sp>
          <p:nvSpPr>
            <p:cNvPr id="109" name="Google Shape;109;p18"/>
            <p:cNvSpPr/>
            <p:nvPr/>
          </p:nvSpPr>
          <p:spPr>
            <a:xfrm>
              <a:off x="3627775" y="160125"/>
              <a:ext cx="2757000" cy="2625900"/>
            </a:xfrm>
            <a:prstGeom prst="ellipse">
              <a:avLst/>
            </a:prstGeom>
            <a:solidFill>
              <a:srgbClr val="D9EAD3">
                <a:alpha val="49720"/>
              </a:srgbClr>
            </a:solidFill>
            <a:ln>
              <a:noFill/>
            </a:ln>
          </p:spPr>
          <p:txBody>
            <a:bodyPr spcFirstLastPara="1" wrap="square" lIns="121900" tIns="121900" rIns="121900" bIns="121900" anchor="ctr" anchorCtr="0">
              <a:noAutofit/>
            </a:bodyPr>
            <a:lstStyle/>
            <a:p>
              <a:pPr algn="ctr"/>
              <a:r>
                <a:rPr lang="en" sz="2400"/>
                <a:t>Technical assessment and prototyping</a:t>
              </a:r>
              <a:endParaRPr sz="2400"/>
            </a:p>
          </p:txBody>
        </p:sp>
        <p:sp>
          <p:nvSpPr>
            <p:cNvPr id="110" name="Google Shape;110;p18"/>
            <p:cNvSpPr/>
            <p:nvPr/>
          </p:nvSpPr>
          <p:spPr>
            <a:xfrm>
              <a:off x="1583225" y="1864850"/>
              <a:ext cx="2757000" cy="2625900"/>
            </a:xfrm>
            <a:prstGeom prst="ellipse">
              <a:avLst/>
            </a:prstGeom>
            <a:solidFill>
              <a:srgbClr val="CFE2F3">
                <a:alpha val="49160"/>
              </a:srgbClr>
            </a:solidFill>
            <a:ln>
              <a:noFill/>
            </a:ln>
          </p:spPr>
          <p:txBody>
            <a:bodyPr spcFirstLastPara="1" wrap="square" lIns="121900" tIns="121900" rIns="121900" bIns="121900" anchor="ctr" anchorCtr="0">
              <a:noAutofit/>
            </a:bodyPr>
            <a:lstStyle/>
            <a:p>
              <a:pPr algn="ctr"/>
              <a:r>
                <a:rPr lang="en" sz="2400"/>
                <a:t>Community engagement</a:t>
              </a:r>
              <a:endParaRPr sz="2400"/>
            </a:p>
          </p:txBody>
        </p:sp>
        <p:sp>
          <p:nvSpPr>
            <p:cNvPr id="111" name="Google Shape;111;p18"/>
            <p:cNvSpPr/>
            <p:nvPr/>
          </p:nvSpPr>
          <p:spPr>
            <a:xfrm>
              <a:off x="3720845" y="1867959"/>
              <a:ext cx="2757000" cy="2625900"/>
            </a:xfrm>
            <a:prstGeom prst="ellipse">
              <a:avLst/>
            </a:prstGeom>
            <a:solidFill>
              <a:srgbClr val="FFF2CC">
                <a:alpha val="51400"/>
              </a:srgbClr>
            </a:solidFill>
            <a:ln>
              <a:noFill/>
            </a:ln>
          </p:spPr>
          <p:txBody>
            <a:bodyPr spcFirstLastPara="1" wrap="square" lIns="121900" tIns="121900" rIns="121900" bIns="121900" anchor="ctr" anchorCtr="0">
              <a:noAutofit/>
            </a:bodyPr>
            <a:lstStyle/>
            <a:p>
              <a:pPr algn="ctr"/>
              <a:r>
                <a:rPr lang="en" sz="2400"/>
                <a:t>Sustainability and governance planning</a:t>
              </a:r>
              <a:endParaRPr sz="2400"/>
            </a:p>
          </p:txBody>
        </p:sp>
      </p:grpSp>
      <p:sp>
        <p:nvSpPr>
          <p:cNvPr id="112" name="Google Shape;112;p18"/>
          <p:cNvSpPr txBox="1">
            <a:spLocks noGrp="1"/>
          </p:cNvSpPr>
          <p:nvPr>
            <p:ph type="title" idx="4294967295"/>
          </p:nvPr>
        </p:nvSpPr>
        <p:spPr>
          <a:xfrm>
            <a:off x="2910114" y="243370"/>
            <a:ext cx="6371772" cy="903178"/>
          </a:xfrm>
          <a:prstGeom prst="rect">
            <a:avLst/>
          </a:prstGeom>
        </p:spPr>
        <p:txBody>
          <a:bodyPr spcFirstLastPara="1" wrap="square" lIns="121900" tIns="121900" rIns="121900" bIns="121900" anchor="t" anchorCtr="0">
            <a:noAutofit/>
          </a:bodyPr>
          <a:lstStyle/>
          <a:p>
            <a:pPr>
              <a:spcBef>
                <a:spcPts val="0"/>
              </a:spcBef>
            </a:pPr>
            <a:r>
              <a:rPr lang="en" sz="4800" b="1">
                <a:solidFill>
                  <a:schemeClr val="accent2"/>
                </a:solidFill>
              </a:rPr>
              <a:t>Activity Streams</a:t>
            </a:r>
            <a:endParaRPr sz="4800" b="1">
              <a:solidFill>
                <a:schemeClr val="accent2"/>
              </a:solidFill>
            </a:endParaRPr>
          </a:p>
        </p:txBody>
      </p:sp>
    </p:spTree>
    <p:extLst>
      <p:ext uri="{BB962C8B-B14F-4D97-AF65-F5344CB8AC3E}">
        <p14:creationId xmlns:p14="http://schemas.microsoft.com/office/powerpoint/2010/main" val="125028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395EE3-2D5E-4732-AE97-8C3584D6B829}"/>
              </a:ext>
            </a:extLst>
          </p:cNvPr>
          <p:cNvSpPr>
            <a:spLocks noGrp="1"/>
          </p:cNvSpPr>
          <p:nvPr>
            <p:ph type="body" sz="quarter" idx="13"/>
          </p:nvPr>
        </p:nvSpPr>
        <p:spPr>
          <a:prstGeom prst="rect">
            <a:avLst/>
          </a:prstGeom>
        </p:spPr>
        <p:txBody>
          <a:bodyPr vert="horz" lIns="91440" tIns="45720" rIns="91440" bIns="45720" anchor="t"/>
          <a:lstStyle/>
          <a:p>
            <a:pPr algn="ctr"/>
            <a:r>
              <a:rPr lang="en-US" sz="4400"/>
              <a:t>OCLC’s Primary Role: Research</a:t>
            </a:r>
          </a:p>
        </p:txBody>
      </p:sp>
      <p:pic>
        <p:nvPicPr>
          <p:cNvPr id="1026" name="Picture 2">
            <a:extLst>
              <a:ext uri="{FF2B5EF4-FFF2-40B4-BE49-F238E27FC236}">
                <a16:creationId xmlns:a16="http://schemas.microsoft.com/office/drawing/2014/main" id="{A1005F60-2192-4577-AAFF-259E10760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088" y="1372995"/>
            <a:ext cx="5355824" cy="460812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AB9381D-3D41-47EC-88B3-6C7A8525E421}"/>
              </a:ext>
            </a:extLst>
          </p:cNvPr>
          <p:cNvSpPr/>
          <p:nvPr/>
        </p:nvSpPr>
        <p:spPr>
          <a:xfrm>
            <a:off x="3505981" y="1372995"/>
            <a:ext cx="2854625" cy="2756878"/>
          </a:xfrm>
          <a:prstGeom prst="ellipse">
            <a:avLst/>
          </a:pr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17034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9" ma:contentTypeDescription="Create a new document." ma:contentTypeScope="" ma:versionID="374931e86d7aca1bb51bb46fd824b7e6">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ca6083b6241f12f6e4a0a2970e6d29c7"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E0E97888-A550-469B-98E7-49D0BDDCE798}">
  <ds:schemaRefs>
    <ds:schemaRef ds:uri="http://schemas.microsoft.com/office/infopath/2007/PartnerControls"/>
    <ds:schemaRef ds:uri="http://purl.org/dc/terms/"/>
    <ds:schemaRef ds:uri="c908eeb5-9d00-41e0-9796-81e9ccc774c3"/>
    <ds:schemaRef ds:uri="http://schemas.microsoft.com/office/2006/documentManagement/types"/>
    <ds:schemaRef ds:uri="http://purl.org/dc/elements/1.1/"/>
    <ds:schemaRef ds:uri="http://schemas.openxmlformats.org/package/2006/metadata/core-properties"/>
    <ds:schemaRef ds:uri="9b9db491-4385-45f1-9eb7-7d00055b11bb"/>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EB9F2F9-2ABF-4F9A-989D-2AE703EAF3C3}">
  <ds:schemaRefs>
    <ds:schemaRef ds:uri="9b9db491-4385-45f1-9eb7-7d00055b11bb"/>
    <ds:schemaRef ds:uri="c908eeb5-9d00-41e0-9796-81e9ccc774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959F92-16A2-4E32-9529-FAA06EFFF764}">
  <ds:schemaRefs>
    <ds:schemaRef ds:uri="http://schemas.microsoft.com/sharepoint/v3/contenttype/forms"/>
  </ds:schemaRefs>
</ds:datastoreItem>
</file>

<file path=customXml/itemProps4.xml><?xml version="1.0" encoding="utf-8"?>
<ds:datastoreItem xmlns:ds="http://schemas.openxmlformats.org/officeDocument/2006/customXml" ds:itemID="{BAAC4AEB-BC24-4854-826D-9430C64EFB2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25</TotalTime>
  <Words>4747</Words>
  <Application>Microsoft Office PowerPoint</Application>
  <PresentationFormat>Widescreen</PresentationFormat>
  <Paragraphs>451</Paragraphs>
  <Slides>43</Slides>
  <Notes>40</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Calibri Light</vt:lpstr>
      <vt:lpstr>Courier New</vt:lpstr>
      <vt:lpstr>Open Sans</vt:lpstr>
      <vt:lpstr>Roboto</vt:lpstr>
      <vt:lpstr>Nonconfidential</vt:lpstr>
      <vt:lpstr>1_Office Theme</vt:lpstr>
      <vt:lpstr>PowerPoint Presentation</vt:lpstr>
      <vt:lpstr>PowerPoint Presentation</vt:lpstr>
      <vt:lpstr>PowerPoint Presentation</vt:lpstr>
      <vt:lpstr>PowerPoint Presentation</vt:lpstr>
      <vt:lpstr>PowerPoint Presentation</vt:lpstr>
      <vt:lpstr>Background: Report and Action Plan (2018-19)</vt:lpstr>
      <vt:lpstr>PowerPoint Presentation</vt:lpstr>
      <vt:lpstr>Activity Streams</vt:lpstr>
      <vt:lpstr>PowerPoint Presentation</vt:lpstr>
      <vt:lpstr>PowerPoint Presentation</vt:lpstr>
      <vt:lpstr>PowerPoint Presentation</vt:lpstr>
      <vt:lpstr>PowerPoint Presentation</vt:lpstr>
      <vt:lpstr>PowerPoint Presentation</vt:lpstr>
      <vt:lpstr>Research Data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 in Progress Webinar: NAFAN Research Overview</dc:title>
  <dc:creator>Weber,Chela</dc:creator>
  <cp:lastModifiedBy>Jeanette McNicol</cp:lastModifiedBy>
  <cp:revision>4</cp:revision>
  <dcterms:created xsi:type="dcterms:W3CDTF">2020-10-20T16:32:53Z</dcterms:created>
  <dcterms:modified xsi:type="dcterms:W3CDTF">2022-10-19T23:44:11Z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