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charts/chartEx1.xml" ContentType="application/vnd.ms-office.chartex+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Ex2.xml" ContentType="application/vnd.ms-office.chartex+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Ex3.xml" ContentType="application/vnd.ms-office.chartex+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4" r:id="rId3"/>
    <p:sldId id="273" r:id="rId4"/>
    <p:sldId id="259" r:id="rId5"/>
    <p:sldId id="262" r:id="rId6"/>
    <p:sldId id="263" r:id="rId7"/>
    <p:sldId id="264" r:id="rId8"/>
    <p:sldId id="265" r:id="rId9"/>
    <p:sldId id="266" r:id="rId10"/>
    <p:sldId id="267" r:id="rId11"/>
    <p:sldId id="275" r:id="rId12"/>
    <p:sldId id="280" r:id="rId13"/>
    <p:sldId id="281" r:id="rId14"/>
    <p:sldId id="282" r:id="rId15"/>
    <p:sldId id="276" r:id="rId16"/>
    <p:sldId id="277" r:id="rId17"/>
    <p:sldId id="278" r:id="rId18"/>
    <p:sldId id="285" r:id="rId19"/>
    <p:sldId id="279" r:id="rId20"/>
    <p:sldId id="268"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CE0026"/>
    <a:srgbClr val="FF99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BD41CD-110E-1D41-B555-86D861FDF371}" v="320" dt="2021-12-11T00:30:24.4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66080" autoAdjust="0"/>
  </p:normalViewPr>
  <p:slideViewPr>
    <p:cSldViewPr snapToGrid="0">
      <p:cViewPr varScale="1">
        <p:scale>
          <a:sx n="69" d="100"/>
          <a:sy n="69" d="100"/>
        </p:scale>
        <p:origin x="1440" y="176"/>
      </p:cViewPr>
      <p:guideLst>
        <p:guide orient="horz" pos="2160"/>
        <p:guide pos="2880"/>
      </p:guideLst>
    </p:cSldViewPr>
  </p:slideViewPr>
  <p:notesTextViewPr>
    <p:cViewPr>
      <p:scale>
        <a:sx n="1" d="1"/>
        <a:sy n="1" d="1"/>
      </p:scale>
      <p:origin x="0" y="0"/>
    </p:cViewPr>
  </p:notesTextViewPr>
  <p:sorterViewPr>
    <p:cViewPr>
      <p:scale>
        <a:sx n="120" d="100"/>
        <a:sy n="120" d="100"/>
      </p:scale>
      <p:origin x="0" y="-63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ocaccini,Mercy" userId="697e3a93-9001-4a7c-b31b-20c7ff55e346" providerId="ADAL" clId="{00BD41CD-110E-1D41-B555-86D861FDF371}"/>
    <pc:docChg chg="delSld modSld">
      <pc:chgData name="Procaccini,Mercy" userId="697e3a93-9001-4a7c-b31b-20c7ff55e346" providerId="ADAL" clId="{00BD41CD-110E-1D41-B555-86D861FDF371}" dt="2021-12-11T00:34:23.437" v="686" actId="962"/>
      <pc:docMkLst>
        <pc:docMk/>
      </pc:docMkLst>
      <pc:sldChg chg="modSp mod">
        <pc:chgData name="Procaccini,Mercy" userId="697e3a93-9001-4a7c-b31b-20c7ff55e346" providerId="ADAL" clId="{00BD41CD-110E-1D41-B555-86D861FDF371}" dt="2021-12-11T00:34:04.537" v="684" actId="962"/>
        <pc:sldMkLst>
          <pc:docMk/>
          <pc:sldMk cId="0" sldId="256"/>
        </pc:sldMkLst>
        <pc:picChg chg="mod">
          <ac:chgData name="Procaccini,Mercy" userId="697e3a93-9001-4a7c-b31b-20c7ff55e346" providerId="ADAL" clId="{00BD41CD-110E-1D41-B555-86D861FDF371}" dt="2021-12-11T00:34:04.537" v="684" actId="962"/>
          <ac:picMkLst>
            <pc:docMk/>
            <pc:sldMk cId="0" sldId="256"/>
            <ac:picMk id="4" creationId="{74E434B1-A99E-46C3-B2AF-A6900550A3AE}"/>
          </ac:picMkLst>
        </pc:picChg>
      </pc:sldChg>
      <pc:sldChg chg="del">
        <pc:chgData name="Procaccini,Mercy" userId="697e3a93-9001-4a7c-b31b-20c7ff55e346" providerId="ADAL" clId="{00BD41CD-110E-1D41-B555-86D861FDF371}" dt="2021-12-09T17:39:19.203" v="0" actId="2696"/>
        <pc:sldMkLst>
          <pc:docMk/>
          <pc:sldMk cId="1341346767" sldId="258"/>
        </pc:sldMkLst>
      </pc:sldChg>
      <pc:sldChg chg="modSp">
        <pc:chgData name="Procaccini,Mercy" userId="697e3a93-9001-4a7c-b31b-20c7ff55e346" providerId="ADAL" clId="{00BD41CD-110E-1D41-B555-86D861FDF371}" dt="2021-12-11T00:28:54.292" v="208" actId="962"/>
        <pc:sldMkLst>
          <pc:docMk/>
          <pc:sldMk cId="3674890553" sldId="259"/>
        </pc:sldMkLst>
        <pc:graphicFrameChg chg="mod">
          <ac:chgData name="Procaccini,Mercy" userId="697e3a93-9001-4a7c-b31b-20c7ff55e346" providerId="ADAL" clId="{00BD41CD-110E-1D41-B555-86D861FDF371}" dt="2021-12-11T00:28:54.292" v="208" actId="962"/>
          <ac:graphicFrameMkLst>
            <pc:docMk/>
            <pc:sldMk cId="3674890553" sldId="259"/>
            <ac:graphicFrameMk id="7" creationId="{56B1929F-7527-4BE7-8B74-C41D04D5827F}"/>
          </ac:graphicFrameMkLst>
        </pc:graphicFrameChg>
      </pc:sldChg>
      <pc:sldChg chg="modSp mod">
        <pc:chgData name="Procaccini,Mercy" userId="697e3a93-9001-4a7c-b31b-20c7ff55e346" providerId="ADAL" clId="{00BD41CD-110E-1D41-B555-86D861FDF371}" dt="2021-12-11T00:34:23.437" v="686" actId="962"/>
        <pc:sldMkLst>
          <pc:docMk/>
          <pc:sldMk cId="0" sldId="268"/>
        </pc:sldMkLst>
        <pc:picChg chg="mod">
          <ac:chgData name="Procaccini,Mercy" userId="697e3a93-9001-4a7c-b31b-20c7ff55e346" providerId="ADAL" clId="{00BD41CD-110E-1D41-B555-86D861FDF371}" dt="2021-12-11T00:34:16.583" v="685" actId="962"/>
          <ac:picMkLst>
            <pc:docMk/>
            <pc:sldMk cId="0" sldId="268"/>
            <ac:picMk id="4" creationId="{41E60B3A-9ABB-3D4B-AF4E-8C26DD9F24D8}"/>
          </ac:picMkLst>
        </pc:picChg>
        <pc:picChg chg="mod">
          <ac:chgData name="Procaccini,Mercy" userId="697e3a93-9001-4a7c-b31b-20c7ff55e346" providerId="ADAL" clId="{00BD41CD-110E-1D41-B555-86D861FDF371}" dt="2021-12-11T00:34:23.437" v="686" actId="962"/>
          <ac:picMkLst>
            <pc:docMk/>
            <pc:sldMk cId="0" sldId="268"/>
            <ac:picMk id="5" creationId="{3C965AA4-0920-F74E-A835-F1E2B3D4F262}"/>
          </ac:picMkLst>
        </pc:picChg>
      </pc:sldChg>
      <pc:sldChg chg="modSp">
        <pc:chgData name="Procaccini,Mercy" userId="697e3a93-9001-4a7c-b31b-20c7ff55e346" providerId="ADAL" clId="{00BD41CD-110E-1D41-B555-86D861FDF371}" dt="2021-12-11T00:30:24.474" v="320" actId="962"/>
        <pc:sldMkLst>
          <pc:docMk/>
          <pc:sldMk cId="506283987" sldId="275"/>
        </pc:sldMkLst>
        <pc:graphicFrameChg chg="mod">
          <ac:chgData name="Procaccini,Mercy" userId="697e3a93-9001-4a7c-b31b-20c7ff55e346" providerId="ADAL" clId="{00BD41CD-110E-1D41-B555-86D861FDF371}" dt="2021-12-11T00:30:24.474" v="320" actId="962"/>
          <ac:graphicFrameMkLst>
            <pc:docMk/>
            <pc:sldMk cId="506283987" sldId="275"/>
            <ac:graphicFrameMk id="5" creationId="{19E991C1-1DB5-4F87-9A94-883FDCC57B86}"/>
          </ac:graphicFrameMkLst>
        </pc:graphicFrameChg>
      </pc:sldChg>
      <pc:sldChg chg="modSp mod">
        <pc:chgData name="Procaccini,Mercy" userId="697e3a93-9001-4a7c-b31b-20c7ff55e346" providerId="ADAL" clId="{00BD41CD-110E-1D41-B555-86D861FDF371}" dt="2021-12-11T00:30:58.697" v="409" actId="962"/>
        <pc:sldMkLst>
          <pc:docMk/>
          <pc:sldMk cId="1595466874" sldId="280"/>
        </pc:sldMkLst>
        <pc:graphicFrameChg chg="mod">
          <ac:chgData name="Procaccini,Mercy" userId="697e3a93-9001-4a7c-b31b-20c7ff55e346" providerId="ADAL" clId="{00BD41CD-110E-1D41-B555-86D861FDF371}" dt="2021-12-11T00:30:46.120" v="408" actId="962"/>
          <ac:graphicFrameMkLst>
            <pc:docMk/>
            <pc:sldMk cId="1595466874" sldId="280"/>
            <ac:graphicFrameMk id="21" creationId="{6A312413-671D-461B-B1A2-17439D9CEA67}"/>
          </ac:graphicFrameMkLst>
        </pc:graphicFrameChg>
        <pc:cxnChg chg="mod">
          <ac:chgData name="Procaccini,Mercy" userId="697e3a93-9001-4a7c-b31b-20c7ff55e346" providerId="ADAL" clId="{00BD41CD-110E-1D41-B555-86D861FDF371}" dt="2021-12-11T00:30:58.697" v="409" actId="962"/>
          <ac:cxnSpMkLst>
            <pc:docMk/>
            <pc:sldMk cId="1595466874" sldId="280"/>
            <ac:cxnSpMk id="19" creationId="{6A9811C2-1AE5-4E22-B6A3-D5B214CCFE87}"/>
          </ac:cxnSpMkLst>
        </pc:cxnChg>
      </pc:sldChg>
      <pc:sldChg chg="modSp mod">
        <pc:chgData name="Procaccini,Mercy" userId="697e3a93-9001-4a7c-b31b-20c7ff55e346" providerId="ADAL" clId="{00BD41CD-110E-1D41-B555-86D861FDF371}" dt="2021-12-11T00:32:23.489" v="499" actId="962"/>
        <pc:sldMkLst>
          <pc:docMk/>
          <pc:sldMk cId="1397178597" sldId="281"/>
        </pc:sldMkLst>
        <pc:graphicFrameChg chg="mod">
          <ac:chgData name="Procaccini,Mercy" userId="697e3a93-9001-4a7c-b31b-20c7ff55e346" providerId="ADAL" clId="{00BD41CD-110E-1D41-B555-86D861FDF371}" dt="2021-12-11T00:32:04.055" v="497" actId="962"/>
          <ac:graphicFrameMkLst>
            <pc:docMk/>
            <pc:sldMk cId="1397178597" sldId="281"/>
            <ac:graphicFrameMk id="12" creationId="{5DBBCB6C-7305-4E44-8A60-B9A33148D335}"/>
          </ac:graphicFrameMkLst>
        </pc:graphicFrameChg>
        <pc:cxnChg chg="mod">
          <ac:chgData name="Procaccini,Mercy" userId="697e3a93-9001-4a7c-b31b-20c7ff55e346" providerId="ADAL" clId="{00BD41CD-110E-1D41-B555-86D861FDF371}" dt="2021-12-11T00:32:14.665" v="498" actId="962"/>
          <ac:cxnSpMkLst>
            <pc:docMk/>
            <pc:sldMk cId="1397178597" sldId="281"/>
            <ac:cxnSpMk id="8" creationId="{3ED1B616-BA5E-4605-A1B7-285330775E0D}"/>
          </ac:cxnSpMkLst>
        </pc:cxnChg>
        <pc:cxnChg chg="mod">
          <ac:chgData name="Procaccini,Mercy" userId="697e3a93-9001-4a7c-b31b-20c7ff55e346" providerId="ADAL" clId="{00BD41CD-110E-1D41-B555-86D861FDF371}" dt="2021-12-11T00:32:23.489" v="499" actId="962"/>
          <ac:cxnSpMkLst>
            <pc:docMk/>
            <pc:sldMk cId="1397178597" sldId="281"/>
            <ac:cxnSpMk id="11" creationId="{7D02CCBE-6097-4866-BB0F-EC9E7F595F17}"/>
          </ac:cxnSpMkLst>
        </pc:cxnChg>
      </pc:sldChg>
      <pc:sldChg chg="modSp mod">
        <pc:chgData name="Procaccini,Mercy" userId="697e3a93-9001-4a7c-b31b-20c7ff55e346" providerId="ADAL" clId="{00BD41CD-110E-1D41-B555-86D861FDF371}" dt="2021-12-11T00:33:04.150" v="589" actId="962"/>
        <pc:sldMkLst>
          <pc:docMk/>
          <pc:sldMk cId="1129037534" sldId="282"/>
        </pc:sldMkLst>
        <pc:graphicFrameChg chg="mod">
          <ac:chgData name="Procaccini,Mercy" userId="697e3a93-9001-4a7c-b31b-20c7ff55e346" providerId="ADAL" clId="{00BD41CD-110E-1D41-B555-86D861FDF371}" dt="2021-12-11T00:32:40.427" v="587" actId="962"/>
          <ac:graphicFrameMkLst>
            <pc:docMk/>
            <pc:sldMk cId="1129037534" sldId="282"/>
            <ac:graphicFrameMk id="10" creationId="{5C60DB61-50EB-4061-A7EE-5D8D658E201F}"/>
          </ac:graphicFrameMkLst>
        </pc:graphicFrameChg>
        <pc:cxnChg chg="mod">
          <ac:chgData name="Procaccini,Mercy" userId="697e3a93-9001-4a7c-b31b-20c7ff55e346" providerId="ADAL" clId="{00BD41CD-110E-1D41-B555-86D861FDF371}" dt="2021-12-11T00:33:04.150" v="589" actId="962"/>
          <ac:cxnSpMkLst>
            <pc:docMk/>
            <pc:sldMk cId="1129037534" sldId="282"/>
            <ac:cxnSpMk id="8" creationId="{3ED1B616-BA5E-4605-A1B7-285330775E0D}"/>
          </ac:cxnSpMkLst>
        </pc:cxnChg>
        <pc:cxnChg chg="mod">
          <ac:chgData name="Procaccini,Mercy" userId="697e3a93-9001-4a7c-b31b-20c7ff55e346" providerId="ADAL" clId="{00BD41CD-110E-1D41-B555-86D861FDF371}" dt="2021-12-11T00:32:50.690" v="588" actId="962"/>
          <ac:cxnSpMkLst>
            <pc:docMk/>
            <pc:sldMk cId="1129037534" sldId="282"/>
            <ac:cxnSpMk id="19" creationId="{6A9811C2-1AE5-4E22-B6A3-D5B214CCFE87}"/>
          </ac:cxnSpMkLst>
        </pc:cxnChg>
      </pc:sldChg>
      <pc:sldChg chg="del">
        <pc:chgData name="Procaccini,Mercy" userId="697e3a93-9001-4a7c-b31b-20c7ff55e346" providerId="ADAL" clId="{00BD41CD-110E-1D41-B555-86D861FDF371}" dt="2021-12-09T17:39:23.341" v="1" actId="2696"/>
        <pc:sldMkLst>
          <pc:docMk/>
          <pc:sldMk cId="1902986374" sldId="283"/>
        </pc:sldMkLst>
      </pc:sldChg>
      <pc:sldChg chg="modSp mod">
        <pc:chgData name="Procaccini,Mercy" userId="697e3a93-9001-4a7c-b31b-20c7ff55e346" providerId="ADAL" clId="{00BD41CD-110E-1D41-B555-86D861FDF371}" dt="2021-12-11T00:28:01.880" v="2" actId="962"/>
        <pc:sldMkLst>
          <pc:docMk/>
          <pc:sldMk cId="301700093" sldId="284"/>
        </pc:sldMkLst>
        <pc:spChg chg="mod">
          <ac:chgData name="Procaccini,Mercy" userId="697e3a93-9001-4a7c-b31b-20c7ff55e346" providerId="ADAL" clId="{00BD41CD-110E-1D41-B555-86D861FDF371}" dt="2021-12-11T00:28:01.880" v="2" actId="962"/>
          <ac:spMkLst>
            <pc:docMk/>
            <pc:sldMk cId="301700093" sldId="284"/>
            <ac:spMk id="9" creationId="{3D580128-D326-4297-A95F-03C7B368879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bonbo\Documents\Professional\Presentations\OCLCwebinar\Charts.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bonbo\Documents\Professional\Presentations\OCLCwebinar\Charts.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bonbo\Documents\Professional\Presentations\OCLCwebinar\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37320972712885"/>
          <c:y val="0.27615698989183446"/>
          <c:w val="0.45279716202245102"/>
          <c:h val="0.62945072609868402"/>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059-430A-8309-670F2349593E}"/>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059-430A-8309-670F2349593E}"/>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0059-430A-8309-670F2349593E}"/>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0059-430A-8309-670F2349593E}"/>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0059-430A-8309-670F2349593E}"/>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chemeClr val="accent2"/>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0059-430A-8309-670F2349593E}"/>
                </c:ext>
              </c:extLst>
            </c:dLbl>
            <c:dLbl>
              <c:idx val="2"/>
              <c:layout>
                <c:manualLayout>
                  <c:x val="-0.13192283758556317"/>
                  <c:y val="1.0009808462523499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spc="0" baseline="0">
                      <a:solidFill>
                        <a:schemeClr val="accent3"/>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6308649657747355"/>
                      <c:h val="0.1689273356401384"/>
                    </c:manualLayout>
                  </c15:layout>
                </c:ext>
                <c:ext xmlns:c16="http://schemas.microsoft.com/office/drawing/2014/chart" uri="{C3380CC4-5D6E-409C-BE32-E72D297353CC}">
                  <c16:uniqueId val="{00000005-0059-430A-8309-670F2349593E}"/>
                </c:ext>
              </c:extLst>
            </c:dLbl>
            <c:dLbl>
              <c:idx val="3"/>
              <c:layout>
                <c:manualLayout>
                  <c:x val="0.13523452198051583"/>
                  <c:y val="-3.3213390881571422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spc="0" baseline="0">
                      <a:solidFill>
                        <a:schemeClr val="accent4"/>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5339184164479442"/>
                      <c:h val="0.12669576253626191"/>
                    </c:manualLayout>
                  </c15:layout>
                </c:ext>
                <c:ext xmlns:c16="http://schemas.microsoft.com/office/drawing/2014/chart" uri="{C3380CC4-5D6E-409C-BE32-E72D297353CC}">
                  <c16:uniqueId val="{00000007-0059-430A-8309-670F2349593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[2]Figure1!$A$2:$A$5</c:f>
              <c:strCache>
                <c:ptCount val="4"/>
                <c:pt idx="0">
                  <c:v>Instructor-related costs</c:v>
                </c:pt>
                <c:pt idx="1">
                  <c:v>Food (i.e., lunch)</c:v>
                </c:pt>
                <c:pt idx="2">
                  <c:v>Office supplies &amp; hardware/software</c:v>
                </c:pt>
                <c:pt idx="3">
                  <c:v>Conference attendance costs</c:v>
                </c:pt>
              </c:strCache>
            </c:strRef>
          </c:cat>
          <c:val>
            <c:numRef>
              <c:f>[2]Figure1!$B$2:$B$5</c:f>
              <c:numCache>
                <c:formatCode>0%</c:formatCode>
                <c:ptCount val="4"/>
                <c:pt idx="0">
                  <c:v>0.48</c:v>
                </c:pt>
                <c:pt idx="1">
                  <c:v>0.45</c:v>
                </c:pt>
                <c:pt idx="2">
                  <c:v>0.05</c:v>
                </c:pt>
                <c:pt idx="3">
                  <c:v>0.02</c:v>
                </c:pt>
              </c:numCache>
            </c:numRef>
          </c:val>
          <c:extLst>
            <c:ext xmlns:c16="http://schemas.microsoft.com/office/drawing/2014/chart" uri="{C3380CC4-5D6E-409C-BE32-E72D297353CC}">
              <c16:uniqueId val="{00000008-0059-430A-8309-670F2349593E}"/>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Sheet1!$B$15:$E$15</cx:f>
        <cx:lvl ptCount="4">
          <cx:pt idx="0">Data - REG. (cap. 30)</cx:pt>
          <cx:pt idx="1">Data - ATT. (cap. 30)</cx:pt>
          <cx:pt idx="2">Grant - REG. (cap. 30)</cx:pt>
          <cx:pt idx="3">Grant - ATT. (cap. 30)</cx:pt>
        </cx:lvl>
      </cx:strDim>
      <cx:numDim type="val">
        <cx:f dir="row">Sheet1!$B$16:$E$16</cx:f>
        <cx:lvl ptCount="4" formatCode="General">
          <cx:pt idx="0">73</cx:pt>
          <cx:pt idx="1">22</cx:pt>
          <cx:pt idx="2">65</cx:pt>
          <cx:pt idx="3">22</cx:pt>
        </cx:lvl>
      </cx:numDim>
    </cx:data>
    <cx:data id="1">
      <cx:strDim type="cat">
        <cx:f dir="row">Sheet1!$B$15:$E$15</cx:f>
        <cx:lvl ptCount="4">
          <cx:pt idx="0">Data - REG. (cap. 30)</cx:pt>
          <cx:pt idx="1">Data - ATT. (cap. 30)</cx:pt>
          <cx:pt idx="2">Grant - REG. (cap. 30)</cx:pt>
          <cx:pt idx="3">Grant - ATT. (cap. 30)</cx:pt>
        </cx:lvl>
      </cx:strDim>
      <cx:numDim type="val">
        <cx:f dir="row">Sheet1!$B$17:$E$17</cx:f>
        <cx:lvl ptCount="4" formatCode="General">
          <cx:pt idx="0">68</cx:pt>
          <cx:pt idx="1">19</cx:pt>
          <cx:pt idx="2">49</cx:pt>
          <cx:pt idx="3">17</cx:pt>
        </cx:lvl>
      </cx:numDim>
    </cx:data>
    <cx:data id="2">
      <cx:strDim type="cat">
        <cx:f dir="row">Sheet1!$B$15:$E$15</cx:f>
        <cx:lvl ptCount="4">
          <cx:pt idx="0">Data - REG. (cap. 30)</cx:pt>
          <cx:pt idx="1">Data - ATT. (cap. 30)</cx:pt>
          <cx:pt idx="2">Grant - REG. (cap. 30)</cx:pt>
          <cx:pt idx="3">Grant - ATT. (cap. 30)</cx:pt>
        </cx:lvl>
      </cx:strDim>
      <cx:numDim type="val">
        <cx:f dir="row">Sheet1!$B$18:$E$18</cx:f>
        <cx:lvl ptCount="4" formatCode="General">
          <cx:pt idx="0">63</cx:pt>
          <cx:pt idx="1">15</cx:pt>
          <cx:pt idx="2">22</cx:pt>
          <cx:pt idx="3">11</cx:pt>
        </cx:lvl>
      </cx:numDim>
    </cx:data>
  </cx:chartData>
  <cx:chart>
    <cx:plotArea>
      <cx:plotAreaRegion>
        <cx:series layoutId="boxWhisker" uniqueId="{22267DC7-DECA-4BB8-ADD3-EA44FB0C3BB7}">
          <cx:tx>
            <cx:txData>
              <cx:f>Sheet1!$A$16</cx:f>
              <cx:v>Highest #</cx:v>
            </cx:txData>
          </cx:tx>
          <cx:dataId val="0"/>
          <cx:layoutPr>
            <cx:statistics quartileMethod="exclusive"/>
          </cx:layoutPr>
        </cx:series>
        <cx:series layoutId="boxWhisker" uniqueId="{8FA6DF5A-5421-4D8B-98C2-50D415890F1A}">
          <cx:tx>
            <cx:txData>
              <cx:f>Sheet1!$A$17</cx:f>
              <cx:v>Average #</cx:v>
            </cx:txData>
          </cx:tx>
          <cx:dataId val="1"/>
          <cx:layoutPr>
            <cx:statistics quartileMethod="exclusive"/>
          </cx:layoutPr>
        </cx:series>
        <cx:series layoutId="boxWhisker" uniqueId="{D4175C65-B51A-42BE-99D4-6652B68B8A78}">
          <cx:tx>
            <cx:txData>
              <cx:f>Sheet1!$A$18</cx:f>
              <cx:v>Lowest #</cx:v>
            </cx:txData>
          </cx:tx>
          <cx:dataId val="2"/>
          <cx:layoutPr>
            <cx:statistics quartileMethod="exclusive"/>
          </cx:layoutPr>
        </cx:series>
      </cx:plotAreaRegion>
      <cx:axis id="0">
        <cx:catScaling/>
        <cx:majorGridlines/>
        <cx:tickLabels/>
        <cx:txPr>
          <a:bodyPr spcFirstLastPara="1" vertOverflow="ellipsis" horzOverflow="overflow" wrap="square" lIns="0" tIns="0" rIns="0" bIns="0" anchor="ctr" anchorCtr="1"/>
          <a:lstStyle/>
          <a:p>
            <a:pPr algn="ctr" rtl="0">
              <a:defRPr sz="1000" b="1"/>
            </a:pPr>
            <a:endParaRPr lang="en-US" sz="1000" b="1" i="0" u="none" strike="noStrike" kern="1200" baseline="0">
              <a:solidFill>
                <a:sysClr val="windowText" lastClr="000000">
                  <a:lumMod val="65000"/>
                  <a:lumOff val="35000"/>
                </a:sysClr>
              </a:solidFill>
              <a:latin typeface="Calibri" panose="020F0502020204030204"/>
            </a:endParaRPr>
          </a:p>
        </cx:txPr>
      </cx:axis>
      <cx:axis id="1">
        <cx:valScaling max="90"/>
        <cx:title>
          <cx:tx>
            <cx:txData>
              <cx:v># of Students</cx:v>
            </cx:txData>
          </cx:tx>
          <cx:txPr>
            <a:bodyPr spcFirstLastPara="1" vertOverflow="ellipsis" horzOverflow="overflow" wrap="square" lIns="0" tIns="0" rIns="0" bIns="0" anchor="ctr" anchorCtr="1"/>
            <a:lstStyle/>
            <a:p>
              <a:pPr algn="ctr" rtl="0">
                <a:defRPr sz="1200" b="1" i="1"/>
              </a:pPr>
              <a:r>
                <a:rPr lang="en-US" sz="1200" b="1" i="1" u="none" strike="noStrike" kern="1200" baseline="0">
                  <a:solidFill>
                    <a:sysClr val="windowText" lastClr="000000">
                      <a:lumMod val="65000"/>
                      <a:lumOff val="35000"/>
                    </a:sysClr>
                  </a:solidFill>
                  <a:latin typeface="Calibri" panose="020F0502020204030204"/>
                </a:rPr>
                <a:t># of Students</a:t>
              </a:r>
            </a:p>
          </cx:txPr>
        </cx:title>
        <cx:majorGridlines/>
        <cx:tickLabels/>
        <cx:txPr>
          <a:bodyPr spcFirstLastPara="1" vertOverflow="ellipsis" horzOverflow="overflow" wrap="square" lIns="0" tIns="0" rIns="0" bIns="0" anchor="ctr" anchorCtr="1"/>
          <a:lstStyle/>
          <a:p>
            <a:pPr algn="ctr" rtl="0">
              <a:defRPr sz="1000"/>
            </a:pPr>
            <a:endParaRPr lang="en-US" sz="1000" b="0" i="0" u="none" strike="noStrike" kern="1200" baseline="0">
              <a:solidFill>
                <a:sysClr val="windowText" lastClr="000000">
                  <a:lumMod val="65000"/>
                  <a:lumOff val="35000"/>
                </a:sysClr>
              </a:solidFill>
              <a:latin typeface="Calibri" panose="020F0502020204030204"/>
            </a:endParaRPr>
          </a:p>
        </cx:txPr>
      </cx:axis>
    </cx:plotArea>
    <cx:legend pos="t" align="ctr" overlay="0">
      <cx:txPr>
        <a:bodyPr spcFirstLastPara="1" vertOverflow="ellipsis" horzOverflow="overflow" wrap="square" lIns="0" tIns="0" rIns="0" bIns="0" anchor="ctr" anchorCtr="1"/>
        <a:lstStyle/>
        <a:p>
          <a:pPr algn="ctr" rtl="0">
            <a:defRPr sz="1200"/>
          </a:pPr>
          <a:endParaRPr lang="en-US" sz="1200" b="0" i="0" u="none" strike="noStrike" kern="1200" baseline="0">
            <a:solidFill>
              <a:sysClr val="windowText" lastClr="000000">
                <a:lumMod val="65000"/>
                <a:lumOff val="35000"/>
              </a:sysClr>
            </a:solidFill>
            <a:latin typeface="Calibri" panose="020F0502020204030204"/>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Sheet1!$H$15:$M$15</cx:f>
        <cx:lvl ptCount="6">
          <cx:pt idx="0">Lit. Res. - REG. (cap. 30)</cx:pt>
          <cx:pt idx="1">Lit. Res. - ATT. (cap. 30)</cx:pt>
          <cx:pt idx="2">Present. - REG. (cap. 30)</cx:pt>
          <cx:pt idx="3">Present. - ATT. (cap. 30)</cx:pt>
          <cx:pt idx="4">Res. Impact - REG. (cap. 30)</cx:pt>
          <cx:pt idx="5">Res. Impact - ATT. (cap. 30)</cx:pt>
        </cx:lvl>
      </cx:strDim>
      <cx:numDim type="val">
        <cx:f dir="row">Sheet1!$H$16:$M$16</cx:f>
        <cx:lvl ptCount="6" formatCode="General">
          <cx:pt idx="0">36</cx:pt>
          <cx:pt idx="1">16</cx:pt>
          <cx:pt idx="2">84</cx:pt>
          <cx:pt idx="3">5</cx:pt>
          <cx:pt idx="4">25</cx:pt>
          <cx:pt idx="5">7</cx:pt>
        </cx:lvl>
      </cx:numDim>
    </cx:data>
    <cx:data id="1">
      <cx:strDim type="cat">
        <cx:f dir="row">Sheet1!$H$15:$M$15</cx:f>
        <cx:lvl ptCount="6">
          <cx:pt idx="0">Lit. Res. - REG. (cap. 30)</cx:pt>
          <cx:pt idx="1">Lit. Res. - ATT. (cap. 30)</cx:pt>
          <cx:pt idx="2">Present. - REG. (cap. 30)</cx:pt>
          <cx:pt idx="3">Present. - ATT. (cap. 30)</cx:pt>
          <cx:pt idx="4">Res. Impact - REG. (cap. 30)</cx:pt>
          <cx:pt idx="5">Res. Impact - ATT. (cap. 30)</cx:pt>
        </cx:lvl>
      </cx:strDim>
      <cx:numDim type="val">
        <cx:f dir="row">Sheet1!$H$17:$M$17</cx:f>
        <cx:lvl ptCount="6" formatCode="General">
          <cx:pt idx="0">28</cx:pt>
          <cx:pt idx="1">12</cx:pt>
          <cx:pt idx="2">84</cx:pt>
          <cx:pt idx="3">5</cx:pt>
          <cx:pt idx="4">25</cx:pt>
          <cx:pt idx="5">7</cx:pt>
        </cx:lvl>
      </cx:numDim>
    </cx:data>
    <cx:data id="2">
      <cx:strDim type="cat">
        <cx:f dir="row">Sheet1!$H$15:$M$15</cx:f>
        <cx:lvl ptCount="6">
          <cx:pt idx="0">Lit. Res. - REG. (cap. 30)</cx:pt>
          <cx:pt idx="1">Lit. Res. - ATT. (cap. 30)</cx:pt>
          <cx:pt idx="2">Present. - REG. (cap. 30)</cx:pt>
          <cx:pt idx="3">Present. - ATT. (cap. 30)</cx:pt>
          <cx:pt idx="4">Res. Impact - REG. (cap. 30)</cx:pt>
          <cx:pt idx="5">Res. Impact - ATT. (cap. 30)</cx:pt>
        </cx:lvl>
      </cx:strDim>
      <cx:numDim type="val">
        <cx:f dir="row">Sheet1!$H$18:$M$18</cx:f>
        <cx:lvl ptCount="6" formatCode="General">
          <cx:pt idx="0">18</cx:pt>
          <cx:pt idx="1">8</cx:pt>
          <cx:pt idx="2">84</cx:pt>
          <cx:pt idx="3">5</cx:pt>
          <cx:pt idx="4">25</cx:pt>
          <cx:pt idx="5">7</cx:pt>
        </cx:lvl>
      </cx:numDim>
    </cx:data>
  </cx:chartData>
  <cx:chart>
    <cx:plotArea>
      <cx:plotAreaRegion>
        <cx:series layoutId="boxWhisker" uniqueId="{BC69D620-2FB2-4F0D-9BE8-0781EEBB4481}">
          <cx:tx>
            <cx:txData>
              <cx:f>Sheet1!$G$16</cx:f>
              <cx:v>Highest #</cx:v>
            </cx:txData>
          </cx:tx>
          <cx:dataId val="0"/>
          <cx:layoutPr>
            <cx:visibility meanLine="0" meanMarker="1" nonoutliers="0" outliers="1"/>
            <cx:statistics quartileMethod="exclusive"/>
          </cx:layoutPr>
        </cx:series>
        <cx:series layoutId="boxWhisker" uniqueId="{B9585B5F-47FD-4CF8-8F4D-0EBD07538D05}">
          <cx:tx>
            <cx:txData>
              <cx:f>Sheet1!$G$17</cx:f>
              <cx:v>Average #</cx:v>
            </cx:txData>
          </cx:tx>
          <cx:dataId val="1"/>
          <cx:layoutPr>
            <cx:visibility meanLine="0" meanMarker="1" nonoutliers="0" outliers="1"/>
            <cx:statistics quartileMethod="exclusive"/>
          </cx:layoutPr>
        </cx:series>
        <cx:series layoutId="boxWhisker" uniqueId="{472D0869-8172-435D-81B1-844ACBA45959}">
          <cx:tx>
            <cx:txData>
              <cx:f>Sheet1!$G$18</cx:f>
              <cx:v>Lowest #</cx:v>
            </cx:txData>
          </cx:tx>
          <cx:dataId val="2"/>
          <cx:layoutPr>
            <cx:visibility meanLine="0" meanMarker="1" nonoutliers="0" outliers="1"/>
            <cx:statistics quartileMethod="exclusive"/>
          </cx:layoutPr>
        </cx:series>
      </cx:plotAreaRegion>
      <cx:axis id="0">
        <cx:catScaling gapWidth="1"/>
        <cx:majorGridlines/>
        <cx:tickLabels/>
        <cx:txPr>
          <a:bodyPr spcFirstLastPara="1" vertOverflow="ellipsis" horzOverflow="overflow" wrap="square" lIns="0" tIns="0" rIns="0" bIns="0" anchor="ctr" anchorCtr="1"/>
          <a:lstStyle/>
          <a:p>
            <a:pPr algn="ctr" rtl="0">
              <a:defRPr sz="1000" b="1"/>
            </a:pPr>
            <a:endParaRPr lang="en-US" sz="1000" b="1" i="0" u="none" strike="noStrike" baseline="0">
              <a:solidFill>
                <a:sysClr val="windowText" lastClr="000000">
                  <a:lumMod val="65000"/>
                  <a:lumOff val="35000"/>
                </a:sysClr>
              </a:solidFill>
              <a:latin typeface="Calibri" panose="020F0502020204030204"/>
            </a:endParaRPr>
          </a:p>
        </cx:txPr>
      </cx:axis>
      <cx:axis id="1">
        <cx:valScaling/>
        <cx:title>
          <cx:tx>
            <cx:txData>
              <cx:v># of students</cx:v>
            </cx:txData>
          </cx:tx>
          <cx:txPr>
            <a:bodyPr spcFirstLastPara="1" vertOverflow="ellipsis" horzOverflow="overflow" wrap="square" lIns="0" tIns="0" rIns="0" bIns="0" anchor="ctr" anchorCtr="1"/>
            <a:lstStyle/>
            <a:p>
              <a:pPr algn="ctr" rtl="0">
                <a:defRPr sz="1200" b="1" i="1"/>
              </a:pPr>
              <a:r>
                <a:rPr lang="en-US" sz="1200" b="1" i="1" u="none" strike="noStrike" baseline="0">
                  <a:solidFill>
                    <a:sysClr val="windowText" lastClr="000000">
                      <a:lumMod val="65000"/>
                      <a:lumOff val="35000"/>
                    </a:sysClr>
                  </a:solidFill>
                  <a:latin typeface="Calibri" panose="020F0502020204030204"/>
                </a:rPr>
                <a:t># of students</a:t>
              </a:r>
            </a:p>
          </cx:txPr>
        </cx:title>
        <cx:majorGridlines/>
        <cx:tickLabels/>
        <cx:txPr>
          <a:bodyPr spcFirstLastPara="1" vertOverflow="ellipsis" horzOverflow="overflow" wrap="square" lIns="0" tIns="0" rIns="0" bIns="0" anchor="ctr" anchorCtr="1"/>
          <a:lstStyle/>
          <a:p>
            <a:pPr algn="ctr" rtl="0">
              <a:defRPr sz="1000"/>
            </a:pPr>
            <a:endParaRPr lang="en-US" sz="1000" b="0" i="0" u="none" strike="noStrike" baseline="0">
              <a:solidFill>
                <a:sysClr val="windowText" lastClr="000000">
                  <a:lumMod val="65000"/>
                  <a:lumOff val="35000"/>
                </a:sysClr>
              </a:solidFill>
              <a:latin typeface="Calibri" panose="020F0502020204030204"/>
            </a:endParaRPr>
          </a:p>
        </cx:txPr>
      </cx:axis>
    </cx:plotArea>
    <cx:legend pos="t" align="ctr" overlay="0">
      <cx:txPr>
        <a:bodyPr spcFirstLastPara="1" vertOverflow="ellipsis" horzOverflow="overflow" wrap="square" lIns="0" tIns="0" rIns="0" bIns="0" anchor="ctr" anchorCtr="1"/>
        <a:lstStyle/>
        <a:p>
          <a:pPr algn="ctr" rtl="0">
            <a:defRPr sz="1200"/>
          </a:pPr>
          <a:endParaRPr lang="en-US" sz="1200" b="0" i="0" u="none" strike="noStrike" baseline="0">
            <a:solidFill>
              <a:sysClr val="windowText" lastClr="000000">
                <a:lumMod val="65000"/>
                <a:lumOff val="35000"/>
              </a:sysClr>
            </a:solidFill>
            <a:latin typeface="Calibri" panose="020F0502020204030204"/>
          </a:endParaRPr>
        </a:p>
      </cx:txPr>
    </cx:legend>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Sheet1!$R$15:$W$15</cx:f>
        <cx:lvl ptCount="6">
          <cx:pt idx="0">Writ. &amp; Pub. - REG. (cap. 20)</cx:pt>
          <cx:pt idx="1">Writ. &amp; Pub. - ATT. (cap. 20)</cx:pt>
          <cx:pt idx="2">Crit. Read. - REG. (cap. 20)</cx:pt>
          <cx:pt idx="3">Crit. Read. - ATT. (cap. 20)</cx:pt>
          <cx:pt idx="4">Diss. Comp. - REG. (cap. 20)</cx:pt>
          <cx:pt idx="5">Diss. Comp. - ATT. (cap. 20)</cx:pt>
        </cx:lvl>
      </cx:strDim>
      <cx:numDim type="val">
        <cx:f dir="row">Sheet1!$R$16:$W$16</cx:f>
        <cx:lvl ptCount="6" formatCode="General">
          <cx:pt idx="0">60</cx:pt>
          <cx:pt idx="1">16</cx:pt>
          <cx:pt idx="2">21</cx:pt>
          <cx:pt idx="3">7</cx:pt>
          <cx:pt idx="4">14</cx:pt>
          <cx:pt idx="5">4</cx:pt>
        </cx:lvl>
      </cx:numDim>
    </cx:data>
    <cx:data id="1">
      <cx:strDim type="cat">
        <cx:f dir="row">Sheet1!$R$15:$W$15</cx:f>
        <cx:lvl ptCount="6">
          <cx:pt idx="0">Writ. &amp; Pub. - REG. (cap. 20)</cx:pt>
          <cx:pt idx="1">Writ. &amp; Pub. - ATT. (cap. 20)</cx:pt>
          <cx:pt idx="2">Crit. Read. - REG. (cap. 20)</cx:pt>
          <cx:pt idx="3">Crit. Read. - ATT. (cap. 20)</cx:pt>
          <cx:pt idx="4">Diss. Comp. - REG. (cap. 20)</cx:pt>
          <cx:pt idx="5">Diss. Comp. - ATT. (cap. 20)</cx:pt>
        </cx:lvl>
      </cx:strDim>
      <cx:numDim type="val">
        <cx:f dir="row">Sheet1!$R$17:$W$17</cx:f>
        <cx:lvl ptCount="6" formatCode="General">
          <cx:pt idx="0">43</cx:pt>
          <cx:pt idx="1">11</cx:pt>
          <cx:pt idx="2">15</cx:pt>
          <cx:pt idx="3">5</cx:pt>
          <cx:pt idx="4">11</cx:pt>
          <cx:pt idx="5">4</cx:pt>
        </cx:lvl>
      </cx:numDim>
    </cx:data>
    <cx:data id="2">
      <cx:strDim type="cat">
        <cx:f dir="row">Sheet1!$R$15:$W$15</cx:f>
        <cx:lvl ptCount="6">
          <cx:pt idx="0">Writ. &amp; Pub. - REG. (cap. 20)</cx:pt>
          <cx:pt idx="1">Writ. &amp; Pub. - ATT. (cap. 20)</cx:pt>
          <cx:pt idx="2">Crit. Read. - REG. (cap. 20)</cx:pt>
          <cx:pt idx="3">Crit. Read. - ATT. (cap. 20)</cx:pt>
          <cx:pt idx="4">Diss. Comp. - REG. (cap. 20)</cx:pt>
          <cx:pt idx="5">Diss. Comp. - ATT. (cap. 20)</cx:pt>
        </cx:lvl>
      </cx:strDim>
      <cx:numDim type="val">
        <cx:f dir="row">Sheet1!$R$18:$W$18</cx:f>
        <cx:lvl ptCount="6" formatCode="General">
          <cx:pt idx="0">12</cx:pt>
          <cx:pt idx="1">5</cx:pt>
          <cx:pt idx="2">9</cx:pt>
          <cx:pt idx="3">3</cx:pt>
          <cx:pt idx="4">8</cx:pt>
          <cx:pt idx="5">3</cx:pt>
        </cx:lvl>
      </cx:numDim>
    </cx:data>
  </cx:chartData>
  <cx:chart>
    <cx:plotArea>
      <cx:plotAreaRegion>
        <cx:series layoutId="boxWhisker" uniqueId="{60BC2703-3CAD-4A02-958E-0207D212FA88}">
          <cx:tx>
            <cx:txData>
              <cx:f>Sheet1!$Q$16</cx:f>
              <cx:v>Highest #</cx:v>
            </cx:txData>
          </cx:tx>
          <cx:dataId val="0"/>
          <cx:layoutPr>
            <cx:visibility meanLine="0" meanMarker="1" nonoutliers="0" outliers="1"/>
            <cx:statistics quartileMethod="exclusive"/>
          </cx:layoutPr>
        </cx:series>
        <cx:series layoutId="boxWhisker" uniqueId="{96D615EC-8B89-4D03-BC3B-E0C63D7AF7CB}">
          <cx:tx>
            <cx:txData>
              <cx:f>Sheet1!$Q$17</cx:f>
              <cx:v>Average #</cx:v>
            </cx:txData>
          </cx:tx>
          <cx:dataId val="1"/>
          <cx:layoutPr>
            <cx:visibility meanLine="0" meanMarker="1" nonoutliers="0" outliers="1"/>
            <cx:statistics quartileMethod="exclusive"/>
          </cx:layoutPr>
        </cx:series>
        <cx:series layoutId="boxWhisker" uniqueId="{6C1557CB-7900-466A-8A59-EAA5AE7BC056}">
          <cx:tx>
            <cx:txData>
              <cx:f>Sheet1!$Q$18</cx:f>
              <cx:v>Lowest #</cx:v>
            </cx:txData>
          </cx:tx>
          <cx:dataId val="2"/>
          <cx:layoutPr>
            <cx:visibility meanLine="0" meanMarker="1" nonoutliers="0" outliers="1"/>
            <cx:statistics quartileMethod="exclusive"/>
          </cx:layoutPr>
        </cx:series>
      </cx:plotAreaRegion>
      <cx:axis id="0">
        <cx:catScaling gapWidth="1"/>
        <cx:majorGridlines/>
        <cx:tickLabels/>
        <cx:txPr>
          <a:bodyPr spcFirstLastPara="1" vertOverflow="ellipsis" horzOverflow="overflow" wrap="square" lIns="0" tIns="0" rIns="0" bIns="0" anchor="ctr" anchorCtr="1"/>
          <a:lstStyle/>
          <a:p>
            <a:pPr algn="ctr" rtl="0">
              <a:defRPr sz="1000" b="1"/>
            </a:pPr>
            <a:endParaRPr lang="en-US" sz="1000" b="1" i="0" u="none" strike="noStrike" baseline="0">
              <a:solidFill>
                <a:sysClr val="windowText" lastClr="000000">
                  <a:lumMod val="65000"/>
                  <a:lumOff val="35000"/>
                </a:sysClr>
              </a:solidFill>
              <a:latin typeface="Calibri" panose="020F0502020204030204"/>
            </a:endParaRPr>
          </a:p>
        </cx:txPr>
      </cx:axis>
      <cx:axis id="1">
        <cx:valScaling max="90"/>
        <cx:title>
          <cx:tx>
            <cx:txData>
              <cx:v># pf students</cx:v>
            </cx:txData>
          </cx:tx>
          <cx:txPr>
            <a:bodyPr spcFirstLastPara="1" vertOverflow="ellipsis" horzOverflow="overflow" wrap="square" lIns="0" tIns="0" rIns="0" bIns="0" anchor="ctr" anchorCtr="1"/>
            <a:lstStyle/>
            <a:p>
              <a:pPr algn="ctr" rtl="0">
                <a:defRPr sz="1200" b="1" i="1"/>
              </a:pPr>
              <a:r>
                <a:rPr lang="en-US" sz="1200" b="1" i="1" u="none" strike="noStrike" baseline="0">
                  <a:solidFill>
                    <a:sysClr val="windowText" lastClr="000000">
                      <a:lumMod val="65000"/>
                      <a:lumOff val="35000"/>
                    </a:sysClr>
                  </a:solidFill>
                  <a:latin typeface="Calibri" panose="020F0502020204030204"/>
                </a:rPr>
                <a:t># pf students</a:t>
              </a:r>
            </a:p>
          </cx:txPr>
        </cx:title>
        <cx:majorGridlines/>
        <cx:tickLabels/>
        <cx:txPr>
          <a:bodyPr spcFirstLastPara="1" vertOverflow="ellipsis" horzOverflow="overflow" wrap="square" lIns="0" tIns="0" rIns="0" bIns="0" anchor="ctr" anchorCtr="1"/>
          <a:lstStyle/>
          <a:p>
            <a:pPr algn="ctr" rtl="0">
              <a:defRPr sz="1000"/>
            </a:pPr>
            <a:endParaRPr lang="en-US" sz="1000" b="0" i="0" u="none" strike="noStrike" baseline="0">
              <a:solidFill>
                <a:sysClr val="windowText" lastClr="000000">
                  <a:lumMod val="65000"/>
                  <a:lumOff val="35000"/>
                </a:sysClr>
              </a:solidFill>
              <a:latin typeface="Calibri" panose="020F0502020204030204"/>
            </a:endParaRPr>
          </a:p>
        </cx:txPr>
      </cx:axis>
    </cx:plotArea>
    <cx:legend pos="t" align="ctr" overlay="0">
      <cx:txPr>
        <a:bodyPr spcFirstLastPara="1" vertOverflow="ellipsis" horzOverflow="overflow" wrap="square" lIns="0" tIns="0" rIns="0" bIns="0" anchor="ctr" anchorCtr="1"/>
        <a:lstStyle/>
        <a:p>
          <a:pPr algn="ctr" rtl="0">
            <a:defRPr sz="1200"/>
          </a:pPr>
          <a:endParaRPr lang="en-US" sz="1200" b="0" i="0" u="none" strike="noStrike" baseline="0">
            <a:solidFill>
              <a:sysClr val="windowText" lastClr="000000">
                <a:lumMod val="65000"/>
                <a:lumOff val="35000"/>
              </a:sysClr>
            </a:solidFill>
            <a:latin typeface="Calibri" panose="020F0502020204030204"/>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CF3067-C701-429C-B118-9326927CDFD5}" type="doc">
      <dgm:prSet loTypeId="urn:microsoft.com/office/officeart/2005/8/layout/StepDownProcess" loCatId="process" qsTypeId="urn:microsoft.com/office/officeart/2005/8/quickstyle/simple5" qsCatId="simple" csTypeId="urn:microsoft.com/office/officeart/2005/8/colors/accent1_3" csCatId="accent1" phldr="1"/>
      <dgm:spPr/>
      <dgm:t>
        <a:bodyPr/>
        <a:lstStyle/>
        <a:p>
          <a:endParaRPr lang="en-US"/>
        </a:p>
      </dgm:t>
    </dgm:pt>
    <dgm:pt modelId="{D40AF529-7304-407C-A86F-FE0F0A41F20A}">
      <dgm:prSet phldrT="[Text]" custT="1"/>
      <dgm:spPr>
        <a:solidFill>
          <a:srgbClr val="009900">
            <a:alpha val="60000"/>
          </a:srgbClr>
        </a:solidFill>
      </dgm:spPr>
      <dgm:t>
        <a:bodyPr/>
        <a:lstStyle/>
        <a:p>
          <a:r>
            <a:rPr lang="en-US" sz="4200" dirty="0">
              <a:solidFill>
                <a:schemeClr val="tx1"/>
              </a:solidFill>
            </a:rPr>
            <a:t>646</a:t>
          </a:r>
        </a:p>
      </dgm:t>
    </dgm:pt>
    <dgm:pt modelId="{5F713ECF-70A3-4D1C-8837-35B2F6F81FD3}" type="parTrans" cxnId="{66ECB0F7-4565-454E-914C-7966D2D3C108}">
      <dgm:prSet/>
      <dgm:spPr/>
      <dgm:t>
        <a:bodyPr/>
        <a:lstStyle/>
        <a:p>
          <a:endParaRPr lang="en-US"/>
        </a:p>
      </dgm:t>
    </dgm:pt>
    <dgm:pt modelId="{F49DD514-D189-4A08-8017-6C266B5C9FA4}" type="sibTrans" cxnId="{66ECB0F7-4565-454E-914C-7966D2D3C108}">
      <dgm:prSet/>
      <dgm:spPr/>
      <dgm:t>
        <a:bodyPr/>
        <a:lstStyle/>
        <a:p>
          <a:endParaRPr lang="en-US"/>
        </a:p>
      </dgm:t>
    </dgm:pt>
    <dgm:pt modelId="{11259D6D-1A76-4BDA-A8ED-6A2E34EF0C9B}">
      <dgm:prSet phldrT="[Text]" custT="1"/>
      <dgm:spPr/>
      <dgm:t>
        <a:bodyPr/>
        <a:lstStyle/>
        <a:p>
          <a:pPr>
            <a:buFont typeface="Wingdings" panose="05000000000000000000" pitchFamily="2" charset="2"/>
            <a:buChar char="§"/>
          </a:pPr>
          <a:r>
            <a:rPr lang="en-US" sz="1600" dirty="0"/>
            <a:t>registered for the boot camps</a:t>
          </a:r>
        </a:p>
      </dgm:t>
    </dgm:pt>
    <dgm:pt modelId="{31B84207-681E-4B41-8C8A-50D59369E163}" type="parTrans" cxnId="{7DD01F30-06C9-43B3-9BE5-020FBBD80395}">
      <dgm:prSet/>
      <dgm:spPr/>
      <dgm:t>
        <a:bodyPr/>
        <a:lstStyle/>
        <a:p>
          <a:endParaRPr lang="en-US"/>
        </a:p>
      </dgm:t>
    </dgm:pt>
    <dgm:pt modelId="{C1D2BE9A-6487-4ADA-92F4-9B2A8D8F37B5}" type="sibTrans" cxnId="{7DD01F30-06C9-43B3-9BE5-020FBBD80395}">
      <dgm:prSet/>
      <dgm:spPr/>
      <dgm:t>
        <a:bodyPr/>
        <a:lstStyle/>
        <a:p>
          <a:endParaRPr lang="en-US"/>
        </a:p>
      </dgm:t>
    </dgm:pt>
    <dgm:pt modelId="{C6FA856A-5EBE-4582-95CB-52F06CF1317E}">
      <dgm:prSet phldrT="[Text]" custT="1"/>
      <dgm:spPr>
        <a:solidFill>
          <a:srgbClr val="009900">
            <a:alpha val="40000"/>
          </a:srgbClr>
        </a:solidFill>
      </dgm:spPr>
      <dgm:t>
        <a:bodyPr/>
        <a:lstStyle/>
        <a:p>
          <a:r>
            <a:rPr lang="en-US" sz="3800" dirty="0">
              <a:solidFill>
                <a:schemeClr val="tx1"/>
              </a:solidFill>
            </a:rPr>
            <a:t>407</a:t>
          </a:r>
        </a:p>
      </dgm:t>
    </dgm:pt>
    <dgm:pt modelId="{AB29218F-D906-4369-9494-59520D157C1D}" type="parTrans" cxnId="{4B0B5762-B6AC-42C8-A2E6-89E8DFE854C0}">
      <dgm:prSet/>
      <dgm:spPr/>
      <dgm:t>
        <a:bodyPr/>
        <a:lstStyle/>
        <a:p>
          <a:endParaRPr lang="en-US"/>
        </a:p>
      </dgm:t>
    </dgm:pt>
    <dgm:pt modelId="{8C929F32-F9C6-4436-A11D-3199D1A4F8AE}" type="sibTrans" cxnId="{4B0B5762-B6AC-42C8-A2E6-89E8DFE854C0}">
      <dgm:prSet/>
      <dgm:spPr/>
      <dgm:t>
        <a:bodyPr/>
        <a:lstStyle/>
        <a:p>
          <a:endParaRPr lang="en-US"/>
        </a:p>
      </dgm:t>
    </dgm:pt>
    <dgm:pt modelId="{DC774A9E-9084-4A40-BF12-9D7A4273DF68}">
      <dgm:prSet phldrT="[Text]" custT="1"/>
      <dgm:spPr/>
      <dgm:t>
        <a:bodyPr/>
        <a:lstStyle/>
        <a:p>
          <a:pPr>
            <a:buFont typeface="Wingdings" panose="05000000000000000000" pitchFamily="2" charset="2"/>
            <a:buChar char="§"/>
          </a:pPr>
          <a:r>
            <a:rPr lang="en-US" sz="1600" dirty="0"/>
            <a:t>invited to join the boot camps (some were capped at 20, others at 30)</a:t>
          </a:r>
        </a:p>
      </dgm:t>
    </dgm:pt>
    <dgm:pt modelId="{EB345D64-EE8A-47E1-95B8-FE779F00DB41}" type="parTrans" cxnId="{D6557951-A104-4E97-B7DB-2D80014E7F58}">
      <dgm:prSet/>
      <dgm:spPr/>
      <dgm:t>
        <a:bodyPr/>
        <a:lstStyle/>
        <a:p>
          <a:endParaRPr lang="en-US"/>
        </a:p>
      </dgm:t>
    </dgm:pt>
    <dgm:pt modelId="{E0A4E45A-08F1-48BF-BCAD-5B51160BC963}" type="sibTrans" cxnId="{D6557951-A104-4E97-B7DB-2D80014E7F58}">
      <dgm:prSet/>
      <dgm:spPr/>
      <dgm:t>
        <a:bodyPr/>
        <a:lstStyle/>
        <a:p>
          <a:endParaRPr lang="en-US"/>
        </a:p>
      </dgm:t>
    </dgm:pt>
    <dgm:pt modelId="{4E726236-BDA3-4EF8-A441-A67937DF67BA}">
      <dgm:prSet phldrT="[Text]" custT="1"/>
      <dgm:spPr>
        <a:solidFill>
          <a:srgbClr val="009900">
            <a:alpha val="20000"/>
          </a:srgbClr>
        </a:solidFill>
      </dgm:spPr>
      <dgm:t>
        <a:bodyPr/>
        <a:lstStyle/>
        <a:p>
          <a:r>
            <a:rPr lang="en-US" sz="3400" dirty="0">
              <a:solidFill>
                <a:schemeClr val="tx1"/>
              </a:solidFill>
            </a:rPr>
            <a:t>177</a:t>
          </a:r>
        </a:p>
      </dgm:t>
    </dgm:pt>
    <dgm:pt modelId="{9CB626C4-53A2-4262-949B-997CC14B787F}" type="parTrans" cxnId="{1058CD0C-0DE9-4ED3-96FE-30A233B76666}">
      <dgm:prSet/>
      <dgm:spPr/>
      <dgm:t>
        <a:bodyPr/>
        <a:lstStyle/>
        <a:p>
          <a:endParaRPr lang="en-US"/>
        </a:p>
      </dgm:t>
    </dgm:pt>
    <dgm:pt modelId="{20ABF9D8-B551-456E-9034-E57D287A8C61}" type="sibTrans" cxnId="{1058CD0C-0DE9-4ED3-96FE-30A233B76666}">
      <dgm:prSet/>
      <dgm:spPr/>
      <dgm:t>
        <a:bodyPr/>
        <a:lstStyle/>
        <a:p>
          <a:endParaRPr lang="en-US"/>
        </a:p>
      </dgm:t>
    </dgm:pt>
    <dgm:pt modelId="{75BE84EB-7617-4F6C-8499-6F8DA80CC7CF}">
      <dgm:prSet phldrT="[Text]" custT="1"/>
      <dgm:spPr/>
      <dgm:t>
        <a:bodyPr/>
        <a:lstStyle/>
        <a:p>
          <a:endParaRPr lang="en-US" sz="1600" dirty="0"/>
        </a:p>
      </dgm:t>
    </dgm:pt>
    <dgm:pt modelId="{C3D28CC8-8680-434E-B08E-C82B3F8A0673}" type="parTrans" cxnId="{D88F68FD-B31A-4A68-8323-59B0233CAB51}">
      <dgm:prSet/>
      <dgm:spPr/>
      <dgm:t>
        <a:bodyPr/>
        <a:lstStyle/>
        <a:p>
          <a:endParaRPr lang="en-US"/>
        </a:p>
      </dgm:t>
    </dgm:pt>
    <dgm:pt modelId="{588177DB-D21E-4F94-B0C6-B31CD4E1539C}" type="sibTrans" cxnId="{D88F68FD-B31A-4A68-8323-59B0233CAB51}">
      <dgm:prSet/>
      <dgm:spPr/>
      <dgm:t>
        <a:bodyPr/>
        <a:lstStyle/>
        <a:p>
          <a:endParaRPr lang="en-US"/>
        </a:p>
      </dgm:t>
    </dgm:pt>
    <dgm:pt modelId="{91D3556F-DD22-4907-A312-56F5A8493E6F}">
      <dgm:prSet phldrT="[Text]" custT="1"/>
      <dgm:spPr/>
      <dgm:t>
        <a:bodyPr/>
        <a:lstStyle/>
        <a:p>
          <a:pPr>
            <a:buFont typeface="Wingdings" panose="05000000000000000000" pitchFamily="2" charset="2"/>
            <a:buChar char="§"/>
          </a:pPr>
          <a:r>
            <a:rPr lang="en-US" sz="1600" dirty="0"/>
            <a:t>attended the boot camps (so 43.5% of those invited/accepted)</a:t>
          </a:r>
        </a:p>
      </dgm:t>
    </dgm:pt>
    <dgm:pt modelId="{B24C27D0-4854-400D-9F2F-944EF6B75D8F}" type="sibTrans" cxnId="{A0E87B5A-2613-4154-90AD-1F1CB464362D}">
      <dgm:prSet/>
      <dgm:spPr/>
      <dgm:t>
        <a:bodyPr/>
        <a:lstStyle/>
        <a:p>
          <a:endParaRPr lang="en-US"/>
        </a:p>
      </dgm:t>
    </dgm:pt>
    <dgm:pt modelId="{C781CC9A-E899-447A-9488-31FA4617B1CE}" type="parTrans" cxnId="{A0E87B5A-2613-4154-90AD-1F1CB464362D}">
      <dgm:prSet/>
      <dgm:spPr/>
      <dgm:t>
        <a:bodyPr/>
        <a:lstStyle/>
        <a:p>
          <a:endParaRPr lang="en-US"/>
        </a:p>
      </dgm:t>
    </dgm:pt>
    <dgm:pt modelId="{BD4BA0F1-9A67-4514-8857-309185C0B4C3}" type="pres">
      <dgm:prSet presAssocID="{27CF3067-C701-429C-B118-9326927CDFD5}" presName="rootnode" presStyleCnt="0">
        <dgm:presLayoutVars>
          <dgm:chMax/>
          <dgm:chPref/>
          <dgm:dir/>
          <dgm:animLvl val="lvl"/>
        </dgm:presLayoutVars>
      </dgm:prSet>
      <dgm:spPr/>
    </dgm:pt>
    <dgm:pt modelId="{7614E95A-74F3-4B6F-BF24-7062084BF598}" type="pres">
      <dgm:prSet presAssocID="{D40AF529-7304-407C-A86F-FE0F0A41F20A}" presName="composite" presStyleCnt="0"/>
      <dgm:spPr/>
    </dgm:pt>
    <dgm:pt modelId="{AB0F48A7-AEA0-4335-839C-44993C7E0F7C}" type="pres">
      <dgm:prSet presAssocID="{D40AF529-7304-407C-A86F-FE0F0A41F20A}" presName="bentUpArrow1" presStyleLbl="alignImgPlace1" presStyleIdx="0" presStyleCnt="2" custLinFactNeighborX="39238" custLinFactNeighborY="-15785"/>
      <dgm:spPr>
        <a:solidFill>
          <a:srgbClr val="009900">
            <a:alpha val="50000"/>
          </a:srgbClr>
        </a:solidFill>
      </dgm:spPr>
    </dgm:pt>
    <dgm:pt modelId="{5D268CC5-1D90-427F-8BAE-48C4D3E5C861}" type="pres">
      <dgm:prSet presAssocID="{D40AF529-7304-407C-A86F-FE0F0A41F20A}" presName="ParentText" presStyleLbl="node1" presStyleIdx="0" presStyleCnt="3" custScaleX="91104" custScaleY="57019" custLinFactNeighborX="-21647">
        <dgm:presLayoutVars>
          <dgm:chMax val="1"/>
          <dgm:chPref val="1"/>
          <dgm:bulletEnabled val="1"/>
        </dgm:presLayoutVars>
      </dgm:prSet>
      <dgm:spPr/>
    </dgm:pt>
    <dgm:pt modelId="{90CBB0B0-7A06-4B7F-B3E4-46D6E2983036}" type="pres">
      <dgm:prSet presAssocID="{D40AF529-7304-407C-A86F-FE0F0A41F20A}" presName="ChildText" presStyleLbl="revTx" presStyleIdx="0" presStyleCnt="3" custScaleX="281936" custLinFactNeighborX="98086" custLinFactNeighborY="3578">
        <dgm:presLayoutVars>
          <dgm:chMax val="0"/>
          <dgm:chPref val="0"/>
          <dgm:bulletEnabled val="1"/>
        </dgm:presLayoutVars>
      </dgm:prSet>
      <dgm:spPr/>
    </dgm:pt>
    <dgm:pt modelId="{380730FE-6395-4FF0-8B14-5B8244568C4E}" type="pres">
      <dgm:prSet presAssocID="{F49DD514-D189-4A08-8017-6C266B5C9FA4}" presName="sibTrans" presStyleCnt="0"/>
      <dgm:spPr/>
    </dgm:pt>
    <dgm:pt modelId="{67F9172A-58DC-42D5-8B9F-1A50477827A3}" type="pres">
      <dgm:prSet presAssocID="{C6FA856A-5EBE-4582-95CB-52F06CF1317E}" presName="composite" presStyleCnt="0"/>
      <dgm:spPr/>
    </dgm:pt>
    <dgm:pt modelId="{6592AB22-12DE-46A8-B47D-6EEADAE75436}" type="pres">
      <dgm:prSet presAssocID="{C6FA856A-5EBE-4582-95CB-52F06CF1317E}" presName="bentUpArrow1" presStyleLbl="alignImgPlace1" presStyleIdx="1" presStyleCnt="2" custLinFactNeighborX="29194" custLinFactNeighborY="-8871"/>
      <dgm:spPr>
        <a:solidFill>
          <a:srgbClr val="009900">
            <a:alpha val="30000"/>
          </a:srgbClr>
        </a:solidFill>
      </dgm:spPr>
    </dgm:pt>
    <dgm:pt modelId="{F800FA6B-E0AA-4DA6-8F76-4DC894883D28}" type="pres">
      <dgm:prSet presAssocID="{C6FA856A-5EBE-4582-95CB-52F06CF1317E}" presName="ParentText" presStyleLbl="node1" presStyleIdx="1" presStyleCnt="3" custScaleX="83214" custScaleY="70232" custLinFactNeighborX="-10035">
        <dgm:presLayoutVars>
          <dgm:chMax val="1"/>
          <dgm:chPref val="1"/>
          <dgm:bulletEnabled val="1"/>
        </dgm:presLayoutVars>
      </dgm:prSet>
      <dgm:spPr/>
    </dgm:pt>
    <dgm:pt modelId="{53114B69-61FE-40EA-973E-ACD0F20355CB}" type="pres">
      <dgm:prSet presAssocID="{C6FA856A-5EBE-4582-95CB-52F06CF1317E}" presName="ChildText" presStyleLbl="revTx" presStyleIdx="1" presStyleCnt="3" custScaleX="302975" custLinFactX="5559" custLinFactNeighborX="100000" custLinFactNeighborY="-1954">
        <dgm:presLayoutVars>
          <dgm:chMax val="0"/>
          <dgm:chPref val="0"/>
          <dgm:bulletEnabled val="1"/>
        </dgm:presLayoutVars>
      </dgm:prSet>
      <dgm:spPr/>
    </dgm:pt>
    <dgm:pt modelId="{AD0665A3-97F0-4643-9DAA-EDE8B61ECC92}" type="pres">
      <dgm:prSet presAssocID="{8C929F32-F9C6-4436-A11D-3199D1A4F8AE}" presName="sibTrans" presStyleCnt="0"/>
      <dgm:spPr/>
    </dgm:pt>
    <dgm:pt modelId="{9A3B618F-0D59-4494-AE7C-FB4E6ECDAA21}" type="pres">
      <dgm:prSet presAssocID="{4E726236-BDA3-4EF8-A441-A67937DF67BA}" presName="composite" presStyleCnt="0"/>
      <dgm:spPr/>
    </dgm:pt>
    <dgm:pt modelId="{070E854D-C19B-4408-8D70-45B6241F63E1}" type="pres">
      <dgm:prSet presAssocID="{4E726236-BDA3-4EF8-A441-A67937DF67BA}" presName="ParentText" presStyleLbl="node1" presStyleIdx="2" presStyleCnt="3" custScaleX="65982" custScaleY="62330" custLinFactNeighborX="-22172" custLinFactNeighborY="5255">
        <dgm:presLayoutVars>
          <dgm:chMax val="1"/>
          <dgm:chPref val="1"/>
          <dgm:bulletEnabled val="1"/>
        </dgm:presLayoutVars>
      </dgm:prSet>
      <dgm:spPr/>
    </dgm:pt>
    <dgm:pt modelId="{BA309C47-A79E-42C3-B69F-CE8C293BF5B2}" type="pres">
      <dgm:prSet presAssocID="{4E726236-BDA3-4EF8-A441-A67937DF67BA}" presName="FinalChildText" presStyleLbl="revTx" presStyleIdx="2" presStyleCnt="3" custScaleX="187194">
        <dgm:presLayoutVars>
          <dgm:chMax val="0"/>
          <dgm:chPref val="0"/>
          <dgm:bulletEnabled val="1"/>
        </dgm:presLayoutVars>
      </dgm:prSet>
      <dgm:spPr/>
    </dgm:pt>
  </dgm:ptLst>
  <dgm:cxnLst>
    <dgm:cxn modelId="{1058CD0C-0DE9-4ED3-96FE-30A233B76666}" srcId="{27CF3067-C701-429C-B118-9326927CDFD5}" destId="{4E726236-BDA3-4EF8-A441-A67937DF67BA}" srcOrd="2" destOrd="0" parTransId="{9CB626C4-53A2-4262-949B-997CC14B787F}" sibTransId="{20ABF9D8-B551-456E-9034-E57D287A8C61}"/>
    <dgm:cxn modelId="{D0EC0022-6295-44DC-8A42-3CAFF6933F13}" type="presOf" srcId="{27CF3067-C701-429C-B118-9326927CDFD5}" destId="{BD4BA0F1-9A67-4514-8857-309185C0B4C3}" srcOrd="0" destOrd="0" presId="urn:microsoft.com/office/officeart/2005/8/layout/StepDownProcess"/>
    <dgm:cxn modelId="{6757AA22-40AD-4648-85BD-C92EFB549B66}" type="presOf" srcId="{D40AF529-7304-407C-A86F-FE0F0A41F20A}" destId="{5D268CC5-1D90-427F-8BAE-48C4D3E5C861}" srcOrd="0" destOrd="0" presId="urn:microsoft.com/office/officeart/2005/8/layout/StepDownProcess"/>
    <dgm:cxn modelId="{7DD01F30-06C9-43B3-9BE5-020FBBD80395}" srcId="{D40AF529-7304-407C-A86F-FE0F0A41F20A}" destId="{11259D6D-1A76-4BDA-A8ED-6A2E34EF0C9B}" srcOrd="0" destOrd="0" parTransId="{31B84207-681E-4B41-8C8A-50D59369E163}" sibTransId="{C1D2BE9A-6487-4ADA-92F4-9B2A8D8F37B5}"/>
    <dgm:cxn modelId="{D6557951-A104-4E97-B7DB-2D80014E7F58}" srcId="{C6FA856A-5EBE-4582-95CB-52F06CF1317E}" destId="{DC774A9E-9084-4A40-BF12-9D7A4273DF68}" srcOrd="0" destOrd="0" parTransId="{EB345D64-EE8A-47E1-95B8-FE779F00DB41}" sibTransId="{E0A4E45A-08F1-48BF-BCAD-5B51160BC963}"/>
    <dgm:cxn modelId="{A0E87B5A-2613-4154-90AD-1F1CB464362D}" srcId="{4E726236-BDA3-4EF8-A441-A67937DF67BA}" destId="{91D3556F-DD22-4907-A312-56F5A8493E6F}" srcOrd="1" destOrd="0" parTransId="{C781CC9A-E899-447A-9488-31FA4617B1CE}" sibTransId="{B24C27D0-4854-400D-9F2F-944EF6B75D8F}"/>
    <dgm:cxn modelId="{4B0B5762-B6AC-42C8-A2E6-89E8DFE854C0}" srcId="{27CF3067-C701-429C-B118-9326927CDFD5}" destId="{C6FA856A-5EBE-4582-95CB-52F06CF1317E}" srcOrd="1" destOrd="0" parTransId="{AB29218F-D906-4369-9494-59520D157C1D}" sibTransId="{8C929F32-F9C6-4436-A11D-3199D1A4F8AE}"/>
    <dgm:cxn modelId="{FE652782-34E8-4209-AF1D-E108E61822D4}" type="presOf" srcId="{DC774A9E-9084-4A40-BF12-9D7A4273DF68}" destId="{53114B69-61FE-40EA-973E-ACD0F20355CB}" srcOrd="0" destOrd="0" presId="urn:microsoft.com/office/officeart/2005/8/layout/StepDownProcess"/>
    <dgm:cxn modelId="{71C91E9B-3502-4345-8257-CAFB31FF735C}" type="presOf" srcId="{91D3556F-DD22-4907-A312-56F5A8493E6F}" destId="{BA309C47-A79E-42C3-B69F-CE8C293BF5B2}" srcOrd="0" destOrd="1" presId="urn:microsoft.com/office/officeart/2005/8/layout/StepDownProcess"/>
    <dgm:cxn modelId="{D7826EA0-A339-4B08-8DE7-11A07F36C0B1}" type="presOf" srcId="{4E726236-BDA3-4EF8-A441-A67937DF67BA}" destId="{070E854D-C19B-4408-8D70-45B6241F63E1}" srcOrd="0" destOrd="0" presId="urn:microsoft.com/office/officeart/2005/8/layout/StepDownProcess"/>
    <dgm:cxn modelId="{4DDDCEA6-A116-4F64-A132-CF6062A31F9D}" type="presOf" srcId="{11259D6D-1A76-4BDA-A8ED-6A2E34EF0C9B}" destId="{90CBB0B0-7A06-4B7F-B3E4-46D6E2983036}" srcOrd="0" destOrd="0" presId="urn:microsoft.com/office/officeart/2005/8/layout/StepDownProcess"/>
    <dgm:cxn modelId="{2D40A7AB-30F7-490E-89F2-E56475CEB15A}" type="presOf" srcId="{75BE84EB-7617-4F6C-8499-6F8DA80CC7CF}" destId="{BA309C47-A79E-42C3-B69F-CE8C293BF5B2}" srcOrd="0" destOrd="0" presId="urn:microsoft.com/office/officeart/2005/8/layout/StepDownProcess"/>
    <dgm:cxn modelId="{D1F428F5-626D-4C78-A11E-D778AFDE81D0}" type="presOf" srcId="{C6FA856A-5EBE-4582-95CB-52F06CF1317E}" destId="{F800FA6B-E0AA-4DA6-8F76-4DC894883D28}" srcOrd="0" destOrd="0" presId="urn:microsoft.com/office/officeart/2005/8/layout/StepDownProcess"/>
    <dgm:cxn modelId="{66ECB0F7-4565-454E-914C-7966D2D3C108}" srcId="{27CF3067-C701-429C-B118-9326927CDFD5}" destId="{D40AF529-7304-407C-A86F-FE0F0A41F20A}" srcOrd="0" destOrd="0" parTransId="{5F713ECF-70A3-4D1C-8837-35B2F6F81FD3}" sibTransId="{F49DD514-D189-4A08-8017-6C266B5C9FA4}"/>
    <dgm:cxn modelId="{D88F68FD-B31A-4A68-8323-59B0233CAB51}" srcId="{4E726236-BDA3-4EF8-A441-A67937DF67BA}" destId="{75BE84EB-7617-4F6C-8499-6F8DA80CC7CF}" srcOrd="0" destOrd="0" parTransId="{C3D28CC8-8680-434E-B08E-C82B3F8A0673}" sibTransId="{588177DB-D21E-4F94-B0C6-B31CD4E1539C}"/>
    <dgm:cxn modelId="{78CC0CDA-12D3-4070-A266-92B04381A641}" type="presParOf" srcId="{BD4BA0F1-9A67-4514-8857-309185C0B4C3}" destId="{7614E95A-74F3-4B6F-BF24-7062084BF598}" srcOrd="0" destOrd="0" presId="urn:microsoft.com/office/officeart/2005/8/layout/StepDownProcess"/>
    <dgm:cxn modelId="{512BBA45-9A17-4ABF-A562-6E1999580F14}" type="presParOf" srcId="{7614E95A-74F3-4B6F-BF24-7062084BF598}" destId="{AB0F48A7-AEA0-4335-839C-44993C7E0F7C}" srcOrd="0" destOrd="0" presId="urn:microsoft.com/office/officeart/2005/8/layout/StepDownProcess"/>
    <dgm:cxn modelId="{B6D4FAAE-A4F2-45CE-9465-5C0C0E11972D}" type="presParOf" srcId="{7614E95A-74F3-4B6F-BF24-7062084BF598}" destId="{5D268CC5-1D90-427F-8BAE-48C4D3E5C861}" srcOrd="1" destOrd="0" presId="urn:microsoft.com/office/officeart/2005/8/layout/StepDownProcess"/>
    <dgm:cxn modelId="{893780F4-C6D6-403A-A6BF-AA2792050F1A}" type="presParOf" srcId="{7614E95A-74F3-4B6F-BF24-7062084BF598}" destId="{90CBB0B0-7A06-4B7F-B3E4-46D6E2983036}" srcOrd="2" destOrd="0" presId="urn:microsoft.com/office/officeart/2005/8/layout/StepDownProcess"/>
    <dgm:cxn modelId="{E626F4EE-7985-40DE-A4AB-439F274F45F3}" type="presParOf" srcId="{BD4BA0F1-9A67-4514-8857-309185C0B4C3}" destId="{380730FE-6395-4FF0-8B14-5B8244568C4E}" srcOrd="1" destOrd="0" presId="urn:microsoft.com/office/officeart/2005/8/layout/StepDownProcess"/>
    <dgm:cxn modelId="{C7C96C1D-F53E-4B23-BB09-D445F684E85B}" type="presParOf" srcId="{BD4BA0F1-9A67-4514-8857-309185C0B4C3}" destId="{67F9172A-58DC-42D5-8B9F-1A50477827A3}" srcOrd="2" destOrd="0" presId="urn:microsoft.com/office/officeart/2005/8/layout/StepDownProcess"/>
    <dgm:cxn modelId="{ABA373F7-00E6-4265-AEBF-15CD1D1D73BA}" type="presParOf" srcId="{67F9172A-58DC-42D5-8B9F-1A50477827A3}" destId="{6592AB22-12DE-46A8-B47D-6EEADAE75436}" srcOrd="0" destOrd="0" presId="urn:microsoft.com/office/officeart/2005/8/layout/StepDownProcess"/>
    <dgm:cxn modelId="{37AAEFF2-CF9A-428E-B39F-02B1F7DCC48F}" type="presParOf" srcId="{67F9172A-58DC-42D5-8B9F-1A50477827A3}" destId="{F800FA6B-E0AA-4DA6-8F76-4DC894883D28}" srcOrd="1" destOrd="0" presId="urn:microsoft.com/office/officeart/2005/8/layout/StepDownProcess"/>
    <dgm:cxn modelId="{313F2985-6F38-4631-B64C-AA70893086A9}" type="presParOf" srcId="{67F9172A-58DC-42D5-8B9F-1A50477827A3}" destId="{53114B69-61FE-40EA-973E-ACD0F20355CB}" srcOrd="2" destOrd="0" presId="urn:microsoft.com/office/officeart/2005/8/layout/StepDownProcess"/>
    <dgm:cxn modelId="{10898D2F-B1A3-47E3-BAD9-CD703E29031B}" type="presParOf" srcId="{BD4BA0F1-9A67-4514-8857-309185C0B4C3}" destId="{AD0665A3-97F0-4643-9DAA-EDE8B61ECC92}" srcOrd="3" destOrd="0" presId="urn:microsoft.com/office/officeart/2005/8/layout/StepDownProcess"/>
    <dgm:cxn modelId="{A706B5F7-546E-4F78-9A7A-5E0814D0911D}" type="presParOf" srcId="{BD4BA0F1-9A67-4514-8857-309185C0B4C3}" destId="{9A3B618F-0D59-4494-AE7C-FB4E6ECDAA21}" srcOrd="4" destOrd="0" presId="urn:microsoft.com/office/officeart/2005/8/layout/StepDownProcess"/>
    <dgm:cxn modelId="{E253348B-702A-46E9-BE3A-543D5DF1CB17}" type="presParOf" srcId="{9A3B618F-0D59-4494-AE7C-FB4E6ECDAA21}" destId="{070E854D-C19B-4408-8D70-45B6241F63E1}" srcOrd="0" destOrd="0" presId="urn:microsoft.com/office/officeart/2005/8/layout/StepDownProcess"/>
    <dgm:cxn modelId="{8B18C3C1-71CE-4478-8CCA-8ACAF0173B57}" type="presParOf" srcId="{9A3B618F-0D59-4494-AE7C-FB4E6ECDAA21}" destId="{BA309C47-A79E-42C3-B69F-CE8C293BF5B2}"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F48A7-AEA0-4335-839C-44993C7E0F7C}">
      <dsp:nvSpPr>
        <dsp:cNvPr id="0" name=""/>
        <dsp:cNvSpPr/>
      </dsp:nvSpPr>
      <dsp:spPr>
        <a:xfrm rot="5400000">
          <a:off x="701043" y="1015597"/>
          <a:ext cx="1097619" cy="1249601"/>
        </a:xfrm>
        <a:prstGeom prst="bentUpArrow">
          <a:avLst>
            <a:gd name="adj1" fmla="val 32840"/>
            <a:gd name="adj2" fmla="val 25000"/>
            <a:gd name="adj3" fmla="val 35780"/>
          </a:avLst>
        </a:prstGeom>
        <a:solidFill>
          <a:srgbClr val="009900">
            <a:alpha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5D268CC5-1D90-427F-8BAE-48C4D3E5C861}">
      <dsp:nvSpPr>
        <dsp:cNvPr id="0" name=""/>
        <dsp:cNvSpPr/>
      </dsp:nvSpPr>
      <dsp:spPr>
        <a:xfrm>
          <a:off x="0" y="250073"/>
          <a:ext cx="1683369" cy="737462"/>
        </a:xfrm>
        <a:prstGeom prst="roundRect">
          <a:avLst>
            <a:gd name="adj" fmla="val 16670"/>
          </a:avLst>
        </a:prstGeom>
        <a:solidFill>
          <a:srgbClr val="009900">
            <a:alpha val="6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solidFill>
                <a:schemeClr val="tx1"/>
              </a:solidFill>
            </a:rPr>
            <a:t>646</a:t>
          </a:r>
        </a:p>
      </dsp:txBody>
      <dsp:txXfrm>
        <a:off x="36006" y="286079"/>
        <a:ext cx="1611357" cy="665450"/>
      </dsp:txXfrm>
    </dsp:sp>
    <dsp:sp modelId="{90CBB0B0-7A06-4B7F-B3E4-46D6E2983036}">
      <dsp:nvSpPr>
        <dsp:cNvPr id="0" name=""/>
        <dsp:cNvSpPr/>
      </dsp:nvSpPr>
      <dsp:spPr>
        <a:xfrm>
          <a:off x="1863325" y="132878"/>
          <a:ext cx="3788864" cy="104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a:t>registered for the boot camps</a:t>
          </a:r>
        </a:p>
      </dsp:txBody>
      <dsp:txXfrm>
        <a:off x="1863325" y="132878"/>
        <a:ext cx="3788864" cy="1045352"/>
      </dsp:txXfrm>
    </dsp:sp>
    <dsp:sp modelId="{6592AB22-12DE-46A8-B47D-6EEADAE75436}">
      <dsp:nvSpPr>
        <dsp:cNvPr id="0" name=""/>
        <dsp:cNvSpPr/>
      </dsp:nvSpPr>
      <dsp:spPr>
        <a:xfrm rot="5400000">
          <a:off x="2581965" y="2421007"/>
          <a:ext cx="1097619" cy="1249601"/>
        </a:xfrm>
        <a:prstGeom prst="bentUpArrow">
          <a:avLst>
            <a:gd name="adj1" fmla="val 32840"/>
            <a:gd name="adj2" fmla="val 25000"/>
            <a:gd name="adj3" fmla="val 35780"/>
          </a:avLst>
        </a:prstGeom>
        <a:solidFill>
          <a:srgbClr val="009900">
            <a:alpha val="3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F800FA6B-E0AA-4DA6-8F76-4DC894883D28}">
      <dsp:nvSpPr>
        <dsp:cNvPr id="0" name=""/>
        <dsp:cNvSpPr/>
      </dsp:nvSpPr>
      <dsp:spPr>
        <a:xfrm>
          <a:off x="1896014" y="1494148"/>
          <a:ext cx="1537582" cy="908353"/>
        </a:xfrm>
        <a:prstGeom prst="roundRect">
          <a:avLst>
            <a:gd name="adj" fmla="val 16670"/>
          </a:avLst>
        </a:prstGeom>
        <a:solidFill>
          <a:srgbClr val="009900">
            <a:alpha val="4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chemeClr val="tx1"/>
              </a:solidFill>
            </a:rPr>
            <a:t>407</a:t>
          </a:r>
        </a:p>
      </dsp:txBody>
      <dsp:txXfrm>
        <a:off x="1940364" y="1538498"/>
        <a:ext cx="1448882" cy="819653"/>
      </dsp:txXfrm>
    </dsp:sp>
    <dsp:sp modelId="{53114B69-61FE-40EA-973E-ACD0F20355CB}">
      <dsp:nvSpPr>
        <dsp:cNvPr id="0" name=""/>
        <dsp:cNvSpPr/>
      </dsp:nvSpPr>
      <dsp:spPr>
        <a:xfrm>
          <a:off x="3554493" y="1404569"/>
          <a:ext cx="4071602" cy="104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a:t>invited to join the boot camps (some were capped at 20, others at 30)</a:t>
          </a:r>
        </a:p>
      </dsp:txBody>
      <dsp:txXfrm>
        <a:off x="3554493" y="1404569"/>
        <a:ext cx="4071602" cy="1045352"/>
      </dsp:txXfrm>
    </dsp:sp>
    <dsp:sp modelId="{070E854D-C19B-4408-8D70-45B6241F63E1}">
      <dsp:nvSpPr>
        <dsp:cNvPr id="0" name=""/>
        <dsp:cNvSpPr/>
      </dsp:nvSpPr>
      <dsp:spPr>
        <a:xfrm>
          <a:off x="3751078" y="2942735"/>
          <a:ext cx="1219179" cy="806152"/>
        </a:xfrm>
        <a:prstGeom prst="roundRect">
          <a:avLst>
            <a:gd name="adj" fmla="val 16670"/>
          </a:avLst>
        </a:prstGeom>
        <a:solidFill>
          <a:srgbClr val="009900">
            <a:alpha val="2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solidFill>
                <a:schemeClr val="tx1"/>
              </a:solidFill>
            </a:rPr>
            <a:t>177</a:t>
          </a:r>
        </a:p>
      </dsp:txBody>
      <dsp:txXfrm>
        <a:off x="3790438" y="2982095"/>
        <a:ext cx="1140459" cy="727432"/>
      </dsp:txXfrm>
    </dsp:sp>
    <dsp:sp modelId="{BA309C47-A79E-42C3-B69F-CE8C293BF5B2}">
      <dsp:nvSpPr>
        <dsp:cNvPr id="0" name=""/>
        <dsp:cNvSpPr/>
      </dsp:nvSpPr>
      <dsp:spPr>
        <a:xfrm>
          <a:off x="5108334" y="2754516"/>
          <a:ext cx="2515651" cy="104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a:t>attended the boot camps (so 43.5% of those invited/accepted)</a:t>
          </a:r>
        </a:p>
      </dsp:txBody>
      <dsp:txXfrm>
        <a:off x="5108334" y="2754516"/>
        <a:ext cx="2515651" cy="104535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A60FD-DFC4-4FC9-B0C4-78CCE6D9B359}" type="datetimeFigureOut">
              <a:rPr lang="en-US" smtClean="0"/>
              <a:pPr/>
              <a:t>12/10/21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47F67-B67A-4F4B-8761-52DA4C16E13D}" type="slidenum">
              <a:rPr lang="en-US" smtClean="0"/>
              <a:pPr/>
              <a:t>‹#›</a:t>
            </a:fld>
            <a:endParaRPr lang="en-US"/>
          </a:p>
        </p:txBody>
      </p:sp>
    </p:spTree>
    <p:extLst>
      <p:ext uri="{BB962C8B-B14F-4D97-AF65-F5344CB8AC3E}">
        <p14:creationId xmlns:p14="http://schemas.microsoft.com/office/powerpoint/2010/main" val="2833962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ibguides.rutgers.edu/bootcamp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doi.org/10.1080/01930826.2019.159371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atacarpentry.or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endParaRPr lang="en-US" sz="1200"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10</a:t>
            </a:fld>
            <a:endParaRPr lang="en-US"/>
          </a:p>
        </p:txBody>
      </p:sp>
    </p:spTree>
    <p:extLst>
      <p:ext uri="{BB962C8B-B14F-4D97-AF65-F5344CB8AC3E}">
        <p14:creationId xmlns:p14="http://schemas.microsoft.com/office/powerpoint/2010/main" val="263958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kern="1200" baseline="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11</a:t>
            </a:fld>
            <a:endParaRPr lang="en-US"/>
          </a:p>
        </p:txBody>
      </p:sp>
    </p:spTree>
    <p:extLst>
      <p:ext uri="{BB962C8B-B14F-4D97-AF65-F5344CB8AC3E}">
        <p14:creationId xmlns:p14="http://schemas.microsoft.com/office/powerpoint/2010/main" val="301110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kern="1200" baseline="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12</a:t>
            </a:fld>
            <a:endParaRPr lang="en-US"/>
          </a:p>
        </p:txBody>
      </p:sp>
    </p:spTree>
    <p:extLst>
      <p:ext uri="{BB962C8B-B14F-4D97-AF65-F5344CB8AC3E}">
        <p14:creationId xmlns:p14="http://schemas.microsoft.com/office/powerpoint/2010/main" val="2111680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baseline="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13</a:t>
            </a:fld>
            <a:endParaRPr lang="en-US"/>
          </a:p>
        </p:txBody>
      </p:sp>
    </p:spTree>
    <p:extLst>
      <p:ext uri="{BB962C8B-B14F-4D97-AF65-F5344CB8AC3E}">
        <p14:creationId xmlns:p14="http://schemas.microsoft.com/office/powerpoint/2010/main" val="3262502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kern="1200" baseline="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14</a:t>
            </a:fld>
            <a:endParaRPr lang="en-US"/>
          </a:p>
        </p:txBody>
      </p:sp>
    </p:spTree>
    <p:extLst>
      <p:ext uri="{BB962C8B-B14F-4D97-AF65-F5344CB8AC3E}">
        <p14:creationId xmlns:p14="http://schemas.microsoft.com/office/powerpoint/2010/main" val="3851381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kern="1200" baseline="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15</a:t>
            </a:fld>
            <a:endParaRPr lang="en-US"/>
          </a:p>
        </p:txBody>
      </p:sp>
    </p:spTree>
    <p:extLst>
      <p:ext uri="{BB962C8B-B14F-4D97-AF65-F5344CB8AC3E}">
        <p14:creationId xmlns:p14="http://schemas.microsoft.com/office/powerpoint/2010/main" val="1609418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16</a:t>
            </a:fld>
            <a:endParaRPr lang="en-US"/>
          </a:p>
        </p:txBody>
      </p:sp>
    </p:spTree>
    <p:extLst>
      <p:ext uri="{BB962C8B-B14F-4D97-AF65-F5344CB8AC3E}">
        <p14:creationId xmlns:p14="http://schemas.microsoft.com/office/powerpoint/2010/main" val="3945590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17</a:t>
            </a:fld>
            <a:endParaRPr lang="en-US"/>
          </a:p>
        </p:txBody>
      </p:sp>
    </p:spTree>
    <p:extLst>
      <p:ext uri="{BB962C8B-B14F-4D97-AF65-F5344CB8AC3E}">
        <p14:creationId xmlns:p14="http://schemas.microsoft.com/office/powerpoint/2010/main" val="1901568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18</a:t>
            </a:fld>
            <a:endParaRPr lang="en-US"/>
          </a:p>
        </p:txBody>
      </p:sp>
    </p:spTree>
    <p:extLst>
      <p:ext uri="{BB962C8B-B14F-4D97-AF65-F5344CB8AC3E}">
        <p14:creationId xmlns:p14="http://schemas.microsoft.com/office/powerpoint/2010/main" val="253842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19</a:t>
            </a:fld>
            <a:endParaRPr lang="en-US"/>
          </a:p>
        </p:txBody>
      </p:sp>
    </p:spTree>
    <p:extLst>
      <p:ext uri="{BB962C8B-B14F-4D97-AF65-F5344CB8AC3E}">
        <p14:creationId xmlns:p14="http://schemas.microsoft.com/office/powerpoint/2010/main" val="411185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b="0" i="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2</a:t>
            </a:fld>
            <a:endParaRPr lang="en-US"/>
          </a:p>
        </p:txBody>
      </p:sp>
    </p:spTree>
    <p:extLst>
      <p:ext uri="{BB962C8B-B14F-4D97-AF65-F5344CB8AC3E}">
        <p14:creationId xmlns:p14="http://schemas.microsoft.com/office/powerpoint/2010/main" val="1412718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My email address: </a:t>
            </a:r>
            <a:r>
              <a:rPr lang="en-US" dirty="0" err="1"/>
              <a:t>bonnie.fong@rutgers.edu</a:t>
            </a:r>
            <a:endParaRPr lang="en-US" dirty="0"/>
          </a:p>
          <a:p>
            <a:endParaRPr lang="en-US" dirty="0"/>
          </a:p>
        </p:txBody>
      </p:sp>
      <p:sp>
        <p:nvSpPr>
          <p:cNvPr id="4" name="Slide Number Placeholder 3"/>
          <p:cNvSpPr>
            <a:spLocks noGrp="1"/>
          </p:cNvSpPr>
          <p:nvPr>
            <p:ph type="sldNum" sz="quarter" idx="10"/>
          </p:nvPr>
        </p:nvSpPr>
        <p:spPr/>
        <p:txBody>
          <a:bodyPr/>
          <a:lstStyle/>
          <a:p>
            <a:fld id="{F5847F67-B67A-4F4B-8761-52DA4C16E13D}"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latin typeface="Arial" pitchFamily="34" charset="0"/>
                <a:cs typeface="Arial" pitchFamily="34" charset="0"/>
              </a:rPr>
              <a:t>Project site: </a:t>
            </a:r>
            <a:r>
              <a:rPr lang="en-US" sz="1200" dirty="0">
                <a:latin typeface="Arial" panose="020B0604020202020204" pitchFamily="34" charset="0"/>
                <a:cs typeface="Arial" panose="020B0604020202020204" pitchFamily="34" charset="0"/>
                <a:hlinkClick r:id="rId3"/>
              </a:rPr>
              <a:t>https://libguides.rutgers.edu/bootcamps</a:t>
            </a:r>
            <a:r>
              <a:rPr lang="en-US" sz="1200" dirty="0">
                <a:latin typeface="Arial" panose="020B0604020202020204" pitchFamily="34" charset="0"/>
                <a:cs typeface="Arial" panose="020B0604020202020204" pitchFamily="34" charset="0"/>
              </a:rPr>
              <a:t> </a:t>
            </a:r>
            <a:endParaRPr lang="en-US" sz="1200" b="0" i="0" kern="1200" baseline="0" dirty="0">
              <a:solidFill>
                <a:schemeClr val="tx1"/>
              </a:solidFill>
              <a:effectLst/>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Arial" pitchFamily="34" charset="0"/>
                <a:ea typeface="+mn-ea"/>
                <a:cs typeface="Arial" pitchFamily="34" charset="0"/>
              </a:rPr>
              <a:t>Article about this initiative: </a:t>
            </a:r>
            <a:r>
              <a:rPr lang="en-US" sz="1200" i="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latin typeface="Arial" panose="020B0604020202020204" pitchFamily="34" charset="0"/>
                <a:cs typeface="Arial" panose="020B0604020202020204" pitchFamily="34" charset="0"/>
              </a:rPr>
              <a:t>Bonnie L. Fong, “Boot Camps for Graduate Student Success: A Collaborative Initiative,”</a:t>
            </a:r>
            <a:r>
              <a:rPr lang="en-US" sz="1200" i="1" dirty="0">
                <a:latin typeface="Arial" panose="020B0604020202020204" pitchFamily="34" charset="0"/>
                <a:cs typeface="Arial" panose="020B0604020202020204" pitchFamily="34" charset="0"/>
              </a:rPr>
              <a:t> Journal of Library Administration</a:t>
            </a:r>
            <a:r>
              <a:rPr lang="en-US" sz="1200" i="0" dirty="0">
                <a:latin typeface="Arial" panose="020B0604020202020204" pitchFamily="34" charset="0"/>
                <a:cs typeface="Arial" panose="020B0604020202020204" pitchFamily="34" charset="0"/>
              </a:rPr>
              <a:t>, 59, 4 (2019): 373–94 </a:t>
            </a:r>
            <a:r>
              <a:rPr lang="en-US" sz="1200" i="0" dirty="0">
                <a:latin typeface="Arial" panose="020B0604020202020204" pitchFamily="34" charset="0"/>
                <a:cs typeface="Arial" panose="020B0604020202020204" pitchFamily="34" charset="0"/>
                <a:hlinkClick r:id="rId4"/>
              </a:rPr>
              <a:t>https://doi.org/10.1080/01930826.2019.1593710</a:t>
            </a:r>
            <a:endParaRPr lang="en-US" sz="1200" b="0" i="0" kern="1200" baseline="0" dirty="0">
              <a:solidFill>
                <a:schemeClr val="tx1"/>
              </a:solidFill>
              <a:effectLst/>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3</a:t>
            </a:fld>
            <a:endParaRPr lang="en-US"/>
          </a:p>
        </p:txBody>
      </p:sp>
    </p:spTree>
    <p:extLst>
      <p:ext uri="{BB962C8B-B14F-4D97-AF65-F5344CB8AC3E}">
        <p14:creationId xmlns:p14="http://schemas.microsoft.com/office/powerpoint/2010/main" val="157970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4</a:t>
            </a:fld>
            <a:endParaRPr lang="en-US"/>
          </a:p>
        </p:txBody>
      </p:sp>
    </p:spTree>
    <p:extLst>
      <p:ext uri="{BB962C8B-B14F-4D97-AF65-F5344CB8AC3E}">
        <p14:creationId xmlns:p14="http://schemas.microsoft.com/office/powerpoint/2010/main" val="91535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None/>
            </a:pPr>
            <a:r>
              <a:rPr lang="en-US" sz="1200" b="0" i="0" kern="1200" baseline="0" dirty="0">
                <a:solidFill>
                  <a:schemeClr val="tx1"/>
                </a:solidFill>
                <a:effectLst/>
                <a:latin typeface="Arial" panose="020B0604020202020204" pitchFamily="34" charset="0"/>
                <a:ea typeface="+mn-ea"/>
                <a:cs typeface="Arial" panose="020B0604020202020204" pitchFamily="34" charset="0"/>
              </a:rPr>
              <a:t>Data Carpentry website: </a:t>
            </a:r>
            <a:r>
              <a:rPr lang="en-US" sz="1200" dirty="0">
                <a:latin typeface="Arial" pitchFamily="34" charset="0"/>
                <a:cs typeface="Arial" pitchFamily="34" charset="0"/>
                <a:hlinkClick r:id="rId3"/>
              </a:rPr>
              <a:t>https://datacarpentry.org/</a:t>
            </a:r>
            <a:r>
              <a:rPr lang="en-US" sz="1200" dirty="0">
                <a:latin typeface="Arial" pitchFamily="34" charset="0"/>
                <a:cs typeface="Arial" pitchFamily="34" charset="0"/>
              </a:rPr>
              <a:t> </a:t>
            </a:r>
          </a:p>
        </p:txBody>
      </p:sp>
      <p:sp>
        <p:nvSpPr>
          <p:cNvPr id="4" name="Slide Number Placeholder 3"/>
          <p:cNvSpPr>
            <a:spLocks noGrp="1"/>
          </p:cNvSpPr>
          <p:nvPr>
            <p:ph type="sldNum" sz="quarter" idx="10"/>
          </p:nvPr>
        </p:nvSpPr>
        <p:spPr/>
        <p:txBody>
          <a:bodyPr/>
          <a:lstStyle/>
          <a:p>
            <a:fld id="{F5847F67-B67A-4F4B-8761-52DA4C16E13D}" type="slidenum">
              <a:rPr lang="en-US" smtClean="0"/>
              <a:pPr/>
              <a:t>5</a:t>
            </a:fld>
            <a:endParaRPr lang="en-US"/>
          </a:p>
        </p:txBody>
      </p:sp>
    </p:spTree>
    <p:extLst>
      <p:ext uri="{BB962C8B-B14F-4D97-AF65-F5344CB8AC3E}">
        <p14:creationId xmlns:p14="http://schemas.microsoft.com/office/powerpoint/2010/main" val="416351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6</a:t>
            </a:fld>
            <a:endParaRPr lang="en-US"/>
          </a:p>
        </p:txBody>
      </p:sp>
    </p:spTree>
    <p:extLst>
      <p:ext uri="{BB962C8B-B14F-4D97-AF65-F5344CB8AC3E}">
        <p14:creationId xmlns:p14="http://schemas.microsoft.com/office/powerpoint/2010/main" val="660126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7</a:t>
            </a:fld>
            <a:endParaRPr lang="en-US"/>
          </a:p>
        </p:txBody>
      </p:sp>
    </p:spTree>
    <p:extLst>
      <p:ext uri="{BB962C8B-B14F-4D97-AF65-F5344CB8AC3E}">
        <p14:creationId xmlns:p14="http://schemas.microsoft.com/office/powerpoint/2010/main" val="854600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endParaRPr lang="en-US" sz="1200" b="0" i="0" kern="1200" baseline="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8</a:t>
            </a:fld>
            <a:endParaRPr lang="en-US"/>
          </a:p>
        </p:txBody>
      </p:sp>
    </p:spTree>
    <p:extLst>
      <p:ext uri="{BB962C8B-B14F-4D97-AF65-F5344CB8AC3E}">
        <p14:creationId xmlns:p14="http://schemas.microsoft.com/office/powerpoint/2010/main" val="1565680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9</a:t>
            </a:fld>
            <a:endParaRPr lang="en-US"/>
          </a:p>
        </p:txBody>
      </p:sp>
    </p:spTree>
    <p:extLst>
      <p:ext uri="{BB962C8B-B14F-4D97-AF65-F5344CB8AC3E}">
        <p14:creationId xmlns:p14="http://schemas.microsoft.com/office/powerpoint/2010/main" val="852776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a:t>Click to edit Master subtitle style</a:t>
            </a:r>
            <a:endParaRPr lang="en-US" dirty="0"/>
          </a:p>
        </p:txBody>
      </p:sp>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endParaRPr lang="en-US" dirty="0"/>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03759" y="298036"/>
            <a:ext cx="3862523" cy="1169228"/>
          </a:xfrm>
          <a:prstGeom prst="rect">
            <a:avLst/>
          </a:prstGeom>
        </p:spPr>
      </p:pic>
    </p:spTree>
    <p:extLst>
      <p:ext uri="{BB962C8B-B14F-4D97-AF65-F5344CB8AC3E}">
        <p14:creationId xmlns:p14="http://schemas.microsoft.com/office/powerpoint/2010/main" val="72585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3E23BF7-9F5A-9E42-B502-689AC6A1E537}" type="slidenum">
              <a:rPr lang="en-US"/>
              <a:pPr>
                <a:defRPr/>
              </a:pPr>
              <a:t>‹#›</a:t>
            </a:fld>
            <a:endParaRPr lang="en-US"/>
          </a:p>
        </p:txBody>
      </p:sp>
    </p:spTree>
    <p:extLst>
      <p:ext uri="{BB962C8B-B14F-4D97-AF65-F5344CB8AC3E}">
        <p14:creationId xmlns:p14="http://schemas.microsoft.com/office/powerpoint/2010/main" val="196298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2FA2D79-D5B9-9E44-BC26-5C4012EF6E34}" type="slidenum">
              <a:rPr lang="en-US"/>
              <a:pPr>
                <a:defRPr/>
              </a:pPr>
              <a:t>‹#›</a:t>
            </a:fld>
            <a:endParaRPr lang="en-US"/>
          </a:p>
        </p:txBody>
      </p:sp>
    </p:spTree>
    <p:extLst>
      <p:ext uri="{BB962C8B-B14F-4D97-AF65-F5344CB8AC3E}">
        <p14:creationId xmlns:p14="http://schemas.microsoft.com/office/powerpoint/2010/main" val="247152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5488343-B159-074D-B355-B61FD1A20D53}" type="slidenum">
              <a:rPr lang="en-US"/>
              <a:pPr>
                <a:defRPr/>
              </a:pPr>
              <a:t>‹#›</a:t>
            </a:fld>
            <a:endParaRPr lang="en-US"/>
          </a:p>
        </p:txBody>
      </p:sp>
    </p:spTree>
    <p:extLst>
      <p:ext uri="{BB962C8B-B14F-4D97-AF65-F5344CB8AC3E}">
        <p14:creationId xmlns:p14="http://schemas.microsoft.com/office/powerpoint/2010/main" val="26864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5424AE8-78F8-144E-A4FE-553D35E590AD}" type="slidenum">
              <a:rPr lang="en-US"/>
              <a:pPr>
                <a:defRPr/>
              </a:pPr>
              <a:t>‹#›</a:t>
            </a:fld>
            <a:endParaRPr lang="en-US"/>
          </a:p>
        </p:txBody>
      </p:sp>
    </p:spTree>
    <p:extLst>
      <p:ext uri="{BB962C8B-B14F-4D97-AF65-F5344CB8AC3E}">
        <p14:creationId xmlns:p14="http://schemas.microsoft.com/office/powerpoint/2010/main" val="39967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10EDA8B8-D04C-214E-83CE-5B60915F9360}" type="slidenum">
              <a:rPr lang="en-US"/>
              <a:pPr>
                <a:defRPr/>
              </a:pPr>
              <a:t>‹#›</a:t>
            </a:fld>
            <a:endParaRPr lang="en-US"/>
          </a:p>
        </p:txBody>
      </p:sp>
    </p:spTree>
    <p:extLst>
      <p:ext uri="{BB962C8B-B14F-4D97-AF65-F5344CB8AC3E}">
        <p14:creationId xmlns:p14="http://schemas.microsoft.com/office/powerpoint/2010/main" val="37136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815261A5-F588-D34E-A84B-E514DA90C9A0}" type="slidenum">
              <a:rPr lang="en-US"/>
              <a:pPr>
                <a:defRPr/>
              </a:pPr>
              <a:t>‹#›</a:t>
            </a:fld>
            <a:endParaRPr lang="en-US"/>
          </a:p>
        </p:txBody>
      </p:sp>
    </p:spTree>
    <p:extLst>
      <p:ext uri="{BB962C8B-B14F-4D97-AF65-F5344CB8AC3E}">
        <p14:creationId xmlns:p14="http://schemas.microsoft.com/office/powerpoint/2010/main" val="136104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47CC725B-9C86-6E43-AAF9-1A329DDB234C}" type="slidenum">
              <a:rPr lang="en-US"/>
              <a:pPr>
                <a:defRPr/>
              </a:pPr>
              <a:t>‹#›</a:t>
            </a:fld>
            <a:endParaRPr lang="en-US"/>
          </a:p>
        </p:txBody>
      </p:sp>
    </p:spTree>
    <p:extLst>
      <p:ext uri="{BB962C8B-B14F-4D97-AF65-F5344CB8AC3E}">
        <p14:creationId xmlns:p14="http://schemas.microsoft.com/office/powerpoint/2010/main" val="118842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9A03EE-8AFD-D547-9E71-0BD0BE6F934E}" type="slidenum">
              <a:rPr lang="en-US"/>
              <a:pPr>
                <a:defRPr/>
              </a:pPr>
              <a:t>‹#›</a:t>
            </a:fld>
            <a:endParaRPr lang="en-US"/>
          </a:p>
        </p:txBody>
      </p:sp>
    </p:spTree>
    <p:extLst>
      <p:ext uri="{BB962C8B-B14F-4D97-AF65-F5344CB8AC3E}">
        <p14:creationId xmlns:p14="http://schemas.microsoft.com/office/powerpoint/2010/main" val="335554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41F1C61-654F-EF4C-B7CF-635108DFC60F}" type="slidenum">
              <a:rPr lang="en-US"/>
              <a:pPr>
                <a:defRPr/>
              </a:pPr>
              <a:t>‹#›</a:t>
            </a:fld>
            <a:endParaRPr lang="en-US"/>
          </a:p>
        </p:txBody>
      </p:sp>
    </p:spTree>
    <p:extLst>
      <p:ext uri="{BB962C8B-B14F-4D97-AF65-F5344CB8AC3E}">
        <p14:creationId xmlns:p14="http://schemas.microsoft.com/office/powerpoint/2010/main" val="28739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7A5825F-7512-8045-B403-CF218AA2013E}" type="slidenum">
              <a:rPr lang="en-US"/>
              <a:pPr>
                <a:defRPr/>
              </a:pPr>
              <a:t>‹#›</a:t>
            </a:fld>
            <a:endParaRPr lang="en-US"/>
          </a:p>
        </p:txBody>
      </p:sp>
    </p:spTree>
    <p:extLst>
      <p:ext uri="{BB962C8B-B14F-4D97-AF65-F5344CB8AC3E}">
        <p14:creationId xmlns:p14="http://schemas.microsoft.com/office/powerpoint/2010/main" val="224958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6553200" y="6481599"/>
            <a:ext cx="2133600" cy="23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5F5F5F"/>
                </a:solidFill>
                <a:cs typeface="Geneva" charset="0"/>
              </a:defRPr>
            </a:lvl1pPr>
          </a:lstStyle>
          <a:p>
            <a:pPr>
              <a:defRPr/>
            </a:pPr>
            <a:fld id="{94F06B10-230A-2842-997C-D8605B527737}" type="slidenum">
              <a:rPr lang="en-US" smtClean="0"/>
              <a:pPr>
                <a:defRPr/>
              </a:pPr>
              <a:t>‹#›</a:t>
            </a:fld>
            <a:endParaRPr lang="en-US" dirty="0"/>
          </a:p>
        </p:txBody>
      </p:sp>
      <p:sp>
        <p:nvSpPr>
          <p:cNvPr id="2" name="Text Box 9"/>
          <p:cNvSpPr txBox="1">
            <a:spLocks noChangeArrowheads="1"/>
          </p:cNvSpPr>
          <p:nvPr/>
        </p:nvSpPr>
        <p:spPr bwMode="auto">
          <a:xfrm>
            <a:off x="331430" y="6481599"/>
            <a:ext cx="265742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spcBef>
                <a:spcPct val="50000"/>
              </a:spcBef>
              <a:defRPr/>
            </a:pPr>
            <a:r>
              <a:rPr lang="en-US" sz="1200" dirty="0">
                <a:solidFill>
                  <a:srgbClr val="FF9900"/>
                </a:solidFill>
              </a:rPr>
              <a:t>OCLC Works In Progress Webinar</a:t>
            </a:r>
          </a:p>
        </p:txBody>
      </p:sp>
      <p:sp>
        <p:nvSpPr>
          <p:cNvPr id="1031" name="Text Box 10"/>
          <p:cNvSpPr txBox="1">
            <a:spLocks noChangeArrowheads="1"/>
          </p:cNvSpPr>
          <p:nvPr/>
        </p:nvSpPr>
        <p:spPr bwMode="auto">
          <a:xfrm>
            <a:off x="4876800" y="98425"/>
            <a:ext cx="41910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a:solidFill>
                <a:schemeClr val="bg1"/>
              </a:solidFill>
            </a:endParaRPr>
          </a:p>
        </p:txBody>
      </p:sp>
      <p:sp>
        <p:nvSpPr>
          <p:cNvPr id="1033" name="Rectangle 7"/>
          <p:cNvSpPr>
            <a:spLocks noChangeArrowheads="1"/>
          </p:cNvSpPr>
          <p:nvPr/>
        </p:nvSpPr>
        <p:spPr bwMode="auto">
          <a:xfrm>
            <a:off x="3859482" y="125413"/>
            <a:ext cx="4863831"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a:r>
              <a:rPr lang="en-US" sz="1600" dirty="0">
                <a:solidFill>
                  <a:srgbClr val="009900"/>
                </a:solidFill>
              </a:rPr>
              <a:t>Boot Camp Program </a:t>
            </a:r>
            <a:r>
              <a:rPr lang="en-US" sz="1600" baseline="0" dirty="0">
                <a:solidFill>
                  <a:srgbClr val="009900"/>
                </a:solidFill>
              </a:rPr>
              <a:t>for </a:t>
            </a:r>
            <a:r>
              <a:rPr lang="en-US" sz="1600" dirty="0">
                <a:solidFill>
                  <a:srgbClr val="009900"/>
                </a:solidFill>
              </a:rPr>
              <a:t>Graduate Student Success</a:t>
            </a:r>
          </a:p>
        </p:txBody>
      </p:sp>
      <p:cxnSp>
        <p:nvCxnSpPr>
          <p:cNvPr id="5" name="Straight Connector 4"/>
          <p:cNvCxnSpPr/>
          <p:nvPr/>
        </p:nvCxnSpPr>
        <p:spPr>
          <a:xfrm>
            <a:off x="0" y="558800"/>
            <a:ext cx="9144000" cy="635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6" name="Picture 5" descr="RU_SHIELD_LOGOTYPE_CMYK_K.eps"/>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113069" y="76200"/>
            <a:ext cx="1589962" cy="43180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onnie.fong@rutgers.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microsoft.com/office/2014/relationships/chartEx" Target="../charts/chartEx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16/j.acalib.2016.06.00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datacarpentry.org/" TargetMode="External"/><Relationship Id="rId5" Type="http://schemas.openxmlformats.org/officeDocument/2006/relationships/hyperlink" Target="https://libguides.rutgers.edu/bootcamps" TargetMode="External"/><Relationship Id="rId4" Type="http://schemas.openxmlformats.org/officeDocument/2006/relationships/hyperlink" Target="https://doi.org/10.1080/01930826.2019.159371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https://libguides.rutgers.edu/bootcamp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483079" y="2050597"/>
            <a:ext cx="7975121" cy="2021072"/>
          </a:xfrm>
        </p:spPr>
        <p:txBody>
          <a:bodyPr/>
          <a:lstStyle/>
          <a:p>
            <a:r>
              <a:rPr lang="en-US" sz="3600" b="1" i="1" dirty="0">
                <a:solidFill>
                  <a:srgbClr val="00B050"/>
                </a:solidFill>
              </a:rPr>
              <a:t>Developing a Boot Camp Program for Graduate Student Success at Rutgers University-Newark</a:t>
            </a:r>
          </a:p>
        </p:txBody>
      </p:sp>
      <p:sp>
        <p:nvSpPr>
          <p:cNvPr id="13314" name="Rectangle 3"/>
          <p:cNvSpPr>
            <a:spLocks noGrp="1" noChangeArrowheads="1"/>
          </p:cNvSpPr>
          <p:nvPr>
            <p:ph type="subTitle" idx="1"/>
          </p:nvPr>
        </p:nvSpPr>
        <p:spPr>
          <a:xfrm>
            <a:off x="1371600" y="4313584"/>
            <a:ext cx="4731026" cy="1325216"/>
          </a:xfrm>
        </p:spPr>
        <p:txBody>
          <a:bodyPr/>
          <a:lstStyle/>
          <a:p>
            <a:pPr eaLnBrk="1" hangingPunct="1"/>
            <a:r>
              <a:rPr lang="en-US" sz="1200" i="1" dirty="0">
                <a:solidFill>
                  <a:schemeClr val="tx1">
                    <a:lumMod val="50000"/>
                    <a:lumOff val="50000"/>
                  </a:schemeClr>
                </a:solidFill>
                <a:latin typeface="Arial" panose="020B0604020202020204" pitchFamily="34" charset="0"/>
                <a:cs typeface="Arial" panose="020B0604020202020204" pitchFamily="34" charset="0"/>
              </a:rPr>
              <a:t>Presented by:</a:t>
            </a:r>
          </a:p>
          <a:p>
            <a:pPr eaLnBrk="1" hangingPunct="1"/>
            <a:r>
              <a:rPr lang="en-US" sz="2000" b="1" i="1" dirty="0">
                <a:solidFill>
                  <a:srgbClr val="0070C0"/>
                </a:solidFill>
                <a:latin typeface="Arial" panose="020B0604020202020204" pitchFamily="34" charset="0"/>
                <a:cs typeface="Arial" panose="020B0604020202020204" pitchFamily="34" charset="0"/>
              </a:rPr>
              <a:t>Bonnie L. Fong</a:t>
            </a:r>
          </a:p>
          <a:p>
            <a:r>
              <a:rPr lang="en-US" sz="1200" i="1" dirty="0">
                <a:solidFill>
                  <a:schemeClr val="tx1">
                    <a:lumMod val="50000"/>
                    <a:lumOff val="50000"/>
                  </a:schemeClr>
                </a:solidFill>
                <a:latin typeface="Arial" panose="020B0604020202020204" pitchFamily="34" charset="0"/>
                <a:cs typeface="Arial" panose="020B0604020202020204" pitchFamily="34" charset="0"/>
              </a:rPr>
              <a:t>Physical Sciences Librarian/Graduate Student Services</a:t>
            </a:r>
          </a:p>
          <a:p>
            <a:r>
              <a:rPr lang="en-US" sz="1200" i="1" dirty="0">
                <a:solidFill>
                  <a:schemeClr val="tx1">
                    <a:lumMod val="50000"/>
                    <a:lumOff val="50000"/>
                  </a:schemeClr>
                </a:solidFill>
                <a:latin typeface="Arial" panose="020B0604020202020204" pitchFamily="34" charset="0"/>
                <a:cs typeface="Arial" panose="020B0604020202020204" pitchFamily="34" charset="0"/>
              </a:rPr>
              <a:t>Rutgers University-Newark</a:t>
            </a:r>
          </a:p>
          <a:p>
            <a:r>
              <a:rPr lang="en-US" sz="1200" i="1" dirty="0">
                <a:solidFill>
                  <a:schemeClr val="tx1">
                    <a:lumMod val="50000"/>
                    <a:lumOff val="50000"/>
                  </a:schemeClr>
                </a:solidFill>
                <a:latin typeface="Arial" panose="020B0604020202020204" pitchFamily="34" charset="0"/>
                <a:cs typeface="Arial" panose="020B0604020202020204" pitchFamily="34" charset="0"/>
                <a:hlinkClick r:id="rId3"/>
              </a:rPr>
              <a:t>bonnie.fong@rutgers.edu</a:t>
            </a:r>
            <a:r>
              <a:rPr lang="en-US" sz="1200" i="1" dirty="0">
                <a:solidFill>
                  <a:schemeClr val="tx1">
                    <a:lumMod val="50000"/>
                    <a:lumOff val="50000"/>
                  </a:schemeClr>
                </a:solidFill>
                <a:latin typeface="Arial" panose="020B0604020202020204" pitchFamily="34" charset="0"/>
                <a:cs typeface="Arial" panose="020B0604020202020204" pitchFamily="34" charset="0"/>
              </a:rPr>
              <a:t> </a:t>
            </a:r>
          </a:p>
          <a:p>
            <a:pPr eaLnBrk="1" hangingPunct="1"/>
            <a:endParaRPr lang="en-US" dirty="0">
              <a:latin typeface="Arial" charset="0"/>
            </a:endParaRPr>
          </a:p>
        </p:txBody>
      </p:sp>
      <p:sp>
        <p:nvSpPr>
          <p:cNvPr id="2" name="TextBox 1"/>
          <p:cNvSpPr txBox="1"/>
          <p:nvPr/>
        </p:nvSpPr>
        <p:spPr>
          <a:xfrm>
            <a:off x="237392" y="6435969"/>
            <a:ext cx="8669216" cy="276999"/>
          </a:xfrm>
          <a:prstGeom prst="rect">
            <a:avLst/>
          </a:prstGeom>
          <a:noFill/>
          <a:ln>
            <a:solidFill>
              <a:schemeClr val="bg1">
                <a:lumMod val="50000"/>
              </a:schemeClr>
            </a:solidFill>
          </a:ln>
        </p:spPr>
        <p:txBody>
          <a:bodyPr wrap="square" rtlCol="0">
            <a:spAutoFit/>
          </a:bodyPr>
          <a:lstStyle/>
          <a:p>
            <a:pPr algn="ctr"/>
            <a:r>
              <a:rPr lang="en-US" sz="1200" b="1" dirty="0">
                <a:solidFill>
                  <a:srgbClr val="FF9900"/>
                </a:solidFill>
              </a:rPr>
              <a:t>OCLC Works in Progress Webinar • December 9, 2021</a:t>
            </a:r>
          </a:p>
        </p:txBody>
      </p:sp>
      <p:pic>
        <p:nvPicPr>
          <p:cNvPr id="4" name="Picture 3">
            <a:extLst>
              <a:ext uri="{FF2B5EF4-FFF2-40B4-BE49-F238E27FC236}">
                <a16:creationId xmlns:a16="http://schemas.microsoft.com/office/drawing/2014/main" id="{74E434B1-A99E-46C3-B2AF-A6900550A3AE}"/>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246576" y="4207417"/>
            <a:ext cx="1525824" cy="17007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609600"/>
            <a:ext cx="8798009" cy="808038"/>
          </a:xfrm>
        </p:spPr>
        <p:txBody>
          <a:bodyPr/>
          <a:lstStyle/>
          <a:p>
            <a:pPr algn="ctr"/>
            <a:r>
              <a:rPr lang="en-US" sz="4500" b="1" u="sng" dirty="0">
                <a:solidFill>
                  <a:srgbClr val="0070C0"/>
                </a:solidFill>
              </a:rPr>
              <a:t>Writing &amp; Publishing Skills </a:t>
            </a:r>
            <a:r>
              <a:rPr lang="en-US" sz="2400" b="1" u="sng" dirty="0">
                <a:solidFill>
                  <a:srgbClr val="0070C0"/>
                </a:solidFill>
              </a:rPr>
              <a:t>(2-day)</a:t>
            </a:r>
          </a:p>
        </p:txBody>
      </p:sp>
      <p:sp>
        <p:nvSpPr>
          <p:cNvPr id="3" name="Content Placeholder 2"/>
          <p:cNvSpPr>
            <a:spLocks noGrp="1"/>
          </p:cNvSpPr>
          <p:nvPr>
            <p:ph idx="1"/>
          </p:nvPr>
        </p:nvSpPr>
        <p:spPr>
          <a:xfrm>
            <a:off x="457200" y="1408177"/>
            <a:ext cx="8229600" cy="4943196"/>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1200" dirty="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prepare students on writing their dissertations and provide them with tips on how to successfully publish while in graduate school or shortly thereafter</a:t>
            </a:r>
          </a:p>
          <a:p>
            <a:pPr>
              <a:spcBef>
                <a:spcPts val="0"/>
              </a:spcBef>
              <a:spcAft>
                <a:spcPts val="0"/>
              </a:spcAft>
              <a:buFont typeface="Arial" pitchFamily="34" charset="0"/>
              <a:buChar char="•"/>
            </a:pPr>
            <a:r>
              <a:rPr lang="en-US" sz="2400" dirty="0">
                <a:latin typeface="Arial" pitchFamily="34" charset="0"/>
                <a:cs typeface="Arial" pitchFamily="34" charset="0"/>
              </a:rPr>
              <a:t>Agenda: </a:t>
            </a: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lvl="1">
              <a:spcBef>
                <a:spcPts val="0"/>
              </a:spcBef>
              <a:spcAft>
                <a:spcPts val="0"/>
              </a:spcAft>
              <a:buNone/>
            </a:pPr>
            <a:endParaRPr lang="en-US" sz="2400" dirty="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Writing Program instructors on-campus ($)</a:t>
            </a:r>
          </a:p>
          <a:p>
            <a:pPr>
              <a:spcBef>
                <a:spcPts val="0"/>
              </a:spcBef>
              <a:spcAft>
                <a:spcPts val="0"/>
              </a:spcAft>
              <a:buFont typeface="Arial" panose="020B0604020202020204" pitchFamily="34" charset="0"/>
              <a:buChar char="•"/>
            </a:pPr>
            <a:r>
              <a:rPr lang="en-US" sz="2400" dirty="0">
                <a:solidFill>
                  <a:srgbClr val="009900"/>
                </a:solidFill>
                <a:latin typeface="Arial" pitchFamily="34" charset="0"/>
                <a:cs typeface="Arial" pitchFamily="34" charset="0"/>
              </a:rPr>
              <a:t>Student interest </a:t>
            </a:r>
            <a:r>
              <a:rPr lang="en-US" sz="2400" b="1" dirty="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p>
          <a:p>
            <a:pPr lvl="1">
              <a:spcBef>
                <a:spcPts val="0"/>
              </a:spcBef>
              <a:spcAft>
                <a:spcPts val="0"/>
              </a:spcAft>
              <a:buFont typeface="Arial" panose="020B0604020202020204" pitchFamily="34" charset="0"/>
              <a:buChar char="•"/>
            </a:pPr>
            <a:r>
              <a:rPr lang="en-US" dirty="0">
                <a:solidFill>
                  <a:srgbClr val="009900"/>
                </a:solidFill>
                <a:latin typeface="Arial" pitchFamily="34" charset="0"/>
                <a:cs typeface="Arial" pitchFamily="34" charset="0"/>
              </a:rPr>
              <a:t>separate into two 1-day boot camps: Critical Reading &amp; Writing Skills and Dissertation Completion &amp; Publishing</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10</a:t>
            </a:fld>
            <a:endParaRPr lang="en-US" dirty="0"/>
          </a:p>
        </p:txBody>
      </p:sp>
      <p:graphicFrame>
        <p:nvGraphicFramePr>
          <p:cNvPr id="4" name="Table 3"/>
          <p:cNvGraphicFramePr>
            <a:graphicFrameLocks noGrp="1"/>
          </p:cNvGraphicFramePr>
          <p:nvPr/>
        </p:nvGraphicFramePr>
        <p:xfrm>
          <a:off x="790832" y="3034330"/>
          <a:ext cx="7992180" cy="1854200"/>
        </p:xfrm>
        <a:graphic>
          <a:graphicData uri="http://schemas.openxmlformats.org/drawingml/2006/table">
            <a:tbl>
              <a:tblPr firstRow="1" bandRow="1">
                <a:tableStyleId>{69CF1AB2-1976-4502-BF36-3FF5EA218861}</a:tableStyleId>
              </a:tblPr>
              <a:tblGrid>
                <a:gridCol w="4837430">
                  <a:extLst>
                    <a:ext uri="{9D8B030D-6E8A-4147-A177-3AD203B41FA5}">
                      <a16:colId xmlns:a16="http://schemas.microsoft.com/office/drawing/2014/main" val="3922214271"/>
                    </a:ext>
                  </a:extLst>
                </a:gridCol>
                <a:gridCol w="3154750">
                  <a:extLst>
                    <a:ext uri="{9D8B030D-6E8A-4147-A177-3AD203B41FA5}">
                      <a16:colId xmlns:a16="http://schemas.microsoft.com/office/drawing/2014/main" val="1346331313"/>
                    </a:ext>
                  </a:extLst>
                </a:gridCol>
              </a:tblGrid>
              <a:tr h="370840">
                <a:tc>
                  <a:txBody>
                    <a:bodyPr/>
                    <a:lstStyle/>
                    <a:p>
                      <a:pPr marL="285750" indent="-285750">
                        <a:spcBef>
                          <a:spcPts val="600"/>
                        </a:spcBef>
                        <a:spcAft>
                          <a:spcPts val="600"/>
                        </a:spcAft>
                        <a:buFont typeface="Wingdings" panose="05000000000000000000" pitchFamily="2" charset="2"/>
                        <a:buChar char="q"/>
                      </a:pPr>
                      <a:r>
                        <a:rPr lang="en-US" sz="1800" b="0" dirty="0">
                          <a:latin typeface="Arial" pitchFamily="34" charset="0"/>
                          <a:cs typeface="Arial" pitchFamily="34" charset="0"/>
                        </a:rPr>
                        <a:t>critical reading strategies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the dissertation process</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the research notebook &amp; research process</a:t>
                      </a:r>
                    </a:p>
                  </a:txBody>
                  <a:tcPr/>
                </a:tc>
                <a:tc>
                  <a:txBody>
                    <a:bodyPr/>
                    <a:lstStyle/>
                    <a:p>
                      <a:pPr marL="285750" indent="-285750">
                        <a:buFont typeface="Wingdings" panose="05000000000000000000" pitchFamily="2" charset="2"/>
                        <a:buChar char="q"/>
                      </a:pPr>
                      <a:r>
                        <a:rPr lang="en-US" sz="1800" dirty="0">
                          <a:latin typeface="Arial" pitchFamily="34" charset="0"/>
                          <a:cs typeface="Arial" pitchFamily="34" charset="0"/>
                        </a:rPr>
                        <a:t>writing a proposal</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critical writing &amp; evaluating sources </a:t>
                      </a:r>
                      <a:endParaRPr lang="en-US" sz="1800" b="0" dirty="0">
                        <a:latin typeface="Arial" pitchFamily="34" charset="0"/>
                        <a:cs typeface="Arial" pitchFamily="34" charset="0"/>
                      </a:endParaRPr>
                    </a:p>
                  </a:txBody>
                  <a:tcPr/>
                </a:tc>
                <a:tc rowSpan="3">
                  <a:txBody>
                    <a:bodyPr/>
                    <a:lstStyle/>
                    <a:p>
                      <a:pPr marL="285750" indent="-285750">
                        <a:buFont typeface="Wingdings" panose="05000000000000000000" pitchFamily="2" charset="2"/>
                        <a:buChar char="q"/>
                      </a:pPr>
                      <a:r>
                        <a:rPr lang="en-US" sz="1800" dirty="0">
                          <a:latin typeface="Arial" pitchFamily="34" charset="0"/>
                          <a:cs typeface="Arial" pitchFamily="34" charset="0"/>
                        </a:rPr>
                        <a:t>getting your work published</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1820633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attribution &amp; citation</a:t>
                      </a:r>
                      <a:endParaRPr lang="en-US" sz="1800" b="0" dirty="0">
                        <a:latin typeface="Arial" pitchFamily="34" charset="0"/>
                        <a:cs typeface="Arial" pitchFamily="34" charset="0"/>
                      </a:endParaRPr>
                    </a:p>
                  </a:txBody>
                  <a:tcPr/>
                </a:tc>
                <a:tc vMerge="1">
                  <a:txBody>
                    <a:bodyPr/>
                    <a:lstStyle/>
                    <a:p>
                      <a:pPr marL="285750" indent="-285750">
                        <a:buFont typeface="Wingdings" panose="05000000000000000000" pitchFamily="2" charset="2"/>
                        <a:buNone/>
                      </a:pP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9126487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editing &amp; revision</a:t>
                      </a:r>
                      <a:endParaRPr lang="en-US" sz="1800" b="0" dirty="0">
                        <a:latin typeface="Arial" pitchFamily="34" charset="0"/>
                        <a:cs typeface="Arial" pitchFamily="34" charset="0"/>
                      </a:endParaRPr>
                    </a:p>
                  </a:txBody>
                  <a:tcPr/>
                </a:tc>
                <a:tc vMerge="1">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7592261"/>
                  </a:ext>
                </a:extLst>
              </a:tr>
            </a:tbl>
          </a:graphicData>
        </a:graphic>
      </p:graphicFrame>
    </p:spTree>
    <p:extLst>
      <p:ext uri="{BB962C8B-B14F-4D97-AF65-F5344CB8AC3E}">
        <p14:creationId xmlns:p14="http://schemas.microsoft.com/office/powerpoint/2010/main" val="46461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A Few Numbers</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Arial" pitchFamily="34" charset="0"/>
                <a:cs typeface="Arial" pitchFamily="34" charset="0"/>
              </a:rPr>
              <a:t>Total # of boot camp sessions offered: 17</a:t>
            </a:r>
          </a:p>
          <a:p>
            <a:pPr lvl="1">
              <a:spcBef>
                <a:spcPts val="600"/>
              </a:spcBef>
              <a:spcAft>
                <a:spcPts val="600"/>
              </a:spcAft>
            </a:pPr>
            <a:endParaRPr lang="en-US" sz="2000" dirty="0"/>
          </a:p>
          <a:p>
            <a:pPr>
              <a:spcBef>
                <a:spcPts val="600"/>
              </a:spcBef>
              <a:spcAft>
                <a:spcPts val="600"/>
              </a:spcAft>
            </a:pPr>
            <a:endParaRPr lang="en-US" sz="2400" dirty="0"/>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11</a:t>
            </a:fld>
            <a:endParaRPr lang="en-US" dirty="0"/>
          </a:p>
        </p:txBody>
      </p:sp>
      <p:graphicFrame>
        <p:nvGraphicFramePr>
          <p:cNvPr id="5" name="Diagram 4" descr="Chart showing the registration and attendance numbers.">
            <a:extLst>
              <a:ext uri="{FF2B5EF4-FFF2-40B4-BE49-F238E27FC236}">
                <a16:creationId xmlns:a16="http://schemas.microsoft.com/office/drawing/2014/main" id="{19E991C1-1DB5-4F87-9A94-883FDCC57B86}"/>
              </a:ext>
            </a:extLst>
          </p:cNvPr>
          <p:cNvGraphicFramePr/>
          <p:nvPr>
            <p:extLst>
              <p:ext uri="{D42A27DB-BD31-4B8C-83A1-F6EECF244321}">
                <p14:modId xmlns:p14="http://schemas.microsoft.com/office/powerpoint/2010/main" val="566591594"/>
              </p:ext>
            </p:extLst>
          </p:nvPr>
        </p:nvGraphicFramePr>
        <p:xfrm>
          <a:off x="786384" y="2212848"/>
          <a:ext cx="7626096" cy="3895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6283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Requires="cx1">
          <p:graphicFrame>
            <p:nvGraphicFramePr>
              <p:cNvPr id="21" name="Chart 20" descr="Chart showing registration versus attendance">
                <a:extLst>
                  <a:ext uri="{FF2B5EF4-FFF2-40B4-BE49-F238E27FC236}">
                    <a16:creationId xmlns:a16="http://schemas.microsoft.com/office/drawing/2014/main" id="{6A312413-671D-461B-B1A2-17439D9CEA67}"/>
                  </a:ext>
                </a:extLst>
              </p:cNvPr>
              <p:cNvGraphicFramePr/>
              <p:nvPr>
                <p:extLst>
                  <p:ext uri="{D42A27DB-BD31-4B8C-83A1-F6EECF244321}">
                    <p14:modId xmlns:p14="http://schemas.microsoft.com/office/powerpoint/2010/main" val="3376486093"/>
                  </p:ext>
                </p:extLst>
              </p:nvPr>
            </p:nvGraphicFramePr>
            <p:xfrm>
              <a:off x="477987" y="1514635"/>
              <a:ext cx="8153400" cy="4869967"/>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21" name="Chart 20" descr="Chart showing registration versus attendance">
                <a:extLst>
                  <a:ext uri="{FF2B5EF4-FFF2-40B4-BE49-F238E27FC236}">
                    <a16:creationId xmlns:a16="http://schemas.microsoft.com/office/drawing/2014/main" id="{6A312413-671D-461B-B1A2-17439D9CEA67}"/>
                  </a:ext>
                </a:extLst>
              </p:cNvPr>
              <p:cNvPicPr>
                <a:picLocks noGrp="1" noRot="1" noChangeAspect="1" noMove="1" noResize="1" noEditPoints="1" noAdjustHandles="1" noChangeArrowheads="1" noChangeShapeType="1"/>
              </p:cNvPicPr>
              <p:nvPr/>
            </p:nvPicPr>
            <p:blipFill>
              <a:blip r:embed="rId4"/>
              <a:stretch>
                <a:fillRect/>
              </a:stretch>
            </p:blipFill>
            <p:spPr>
              <a:xfrm>
                <a:off x="477987" y="1514635"/>
                <a:ext cx="8153400" cy="4869967"/>
              </a:xfrm>
              <a:prstGeom prst="rect">
                <a:avLst/>
              </a:prstGeom>
            </p:spPr>
          </p:pic>
        </mc:Fallback>
      </mc:AlternateContent>
      <p:sp>
        <p:nvSpPr>
          <p:cNvPr id="2" name="Title 1"/>
          <p:cNvSpPr>
            <a:spLocks noGrp="1"/>
          </p:cNvSpPr>
          <p:nvPr>
            <p:ph type="title"/>
          </p:nvPr>
        </p:nvSpPr>
        <p:spPr/>
        <p:txBody>
          <a:bodyPr/>
          <a:lstStyle/>
          <a:p>
            <a:pPr algn="ctr"/>
            <a:r>
              <a:rPr lang="en-US" sz="4500" b="1" u="sng" dirty="0">
                <a:solidFill>
                  <a:srgbClr val="0070C0"/>
                </a:solidFill>
              </a:rPr>
              <a:t>Registration </a:t>
            </a:r>
            <a:r>
              <a:rPr lang="en-US" sz="4500" b="1" i="1" u="sng" dirty="0">
                <a:solidFill>
                  <a:srgbClr val="0070C0"/>
                </a:solidFill>
              </a:rPr>
              <a:t>vs.</a:t>
            </a:r>
            <a:r>
              <a:rPr lang="en-US" sz="4500" b="1" u="sng" dirty="0">
                <a:solidFill>
                  <a:srgbClr val="0070C0"/>
                </a:solidFill>
              </a:rPr>
              <a:t> Attendance </a:t>
            </a:r>
            <a:r>
              <a:rPr lang="en-US" sz="2000" b="1" u="sng" baseline="30000" dirty="0">
                <a:solidFill>
                  <a:srgbClr val="0070C0"/>
                </a:solidFill>
              </a:rPr>
              <a:t>(1)</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12</a:t>
            </a:fld>
            <a:endParaRPr lang="en-US" dirty="0"/>
          </a:p>
        </p:txBody>
      </p:sp>
      <p:cxnSp>
        <p:nvCxnSpPr>
          <p:cNvPr id="19" name="Straight Connector 18">
            <a:extLst>
              <a:ext uri="{FF2B5EF4-FFF2-40B4-BE49-F238E27FC236}">
                <a16:creationId xmlns:a16="http://schemas.microsoft.com/office/drawing/2014/main" id="{6A9811C2-1AE5-4E22-B6A3-D5B214CCFE87}"/>
              </a:ext>
              <a:ext uri="{C183D7F6-B498-43B3-948B-1728B52AA6E4}">
                <adec:decorative xmlns:adec="http://schemas.microsoft.com/office/drawing/2017/decorative" val="1"/>
              </a:ext>
            </a:extLst>
          </p:cNvPr>
          <p:cNvCxnSpPr>
            <a:cxnSpLocks/>
          </p:cNvCxnSpPr>
          <p:nvPr/>
        </p:nvCxnSpPr>
        <p:spPr>
          <a:xfrm>
            <a:off x="4775913" y="2020530"/>
            <a:ext cx="0" cy="4055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466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Requires="cx1">
          <p:graphicFrame>
            <p:nvGraphicFramePr>
              <p:cNvPr id="12" name="Chart 11" descr="chart showing registration versus attendance">
                <a:extLst>
                  <a:ext uri="{FF2B5EF4-FFF2-40B4-BE49-F238E27FC236}">
                    <a16:creationId xmlns:a16="http://schemas.microsoft.com/office/drawing/2014/main" id="{5DBBCB6C-7305-4E44-8A60-B9A33148D335}"/>
                  </a:ext>
                </a:extLst>
              </p:cNvPr>
              <p:cNvGraphicFramePr/>
              <p:nvPr>
                <p:extLst>
                  <p:ext uri="{D42A27DB-BD31-4B8C-83A1-F6EECF244321}">
                    <p14:modId xmlns:p14="http://schemas.microsoft.com/office/powerpoint/2010/main" val="1158823425"/>
                  </p:ext>
                </p:extLst>
              </p:nvPr>
            </p:nvGraphicFramePr>
            <p:xfrm>
              <a:off x="457200" y="1522855"/>
              <a:ext cx="8153400" cy="4855677"/>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12" name="Chart 11" descr="chart showing registration versus attendance">
                <a:extLst>
                  <a:ext uri="{FF2B5EF4-FFF2-40B4-BE49-F238E27FC236}">
                    <a16:creationId xmlns:a16="http://schemas.microsoft.com/office/drawing/2014/main" id="{5DBBCB6C-7305-4E44-8A60-B9A33148D335}"/>
                  </a:ext>
                </a:extLst>
              </p:cNvPr>
              <p:cNvPicPr>
                <a:picLocks noGrp="1" noRot="1" noChangeAspect="1" noMove="1" noResize="1" noEditPoints="1" noAdjustHandles="1" noChangeArrowheads="1" noChangeShapeType="1"/>
              </p:cNvPicPr>
              <p:nvPr/>
            </p:nvPicPr>
            <p:blipFill>
              <a:blip r:embed="rId4"/>
              <a:stretch>
                <a:fillRect/>
              </a:stretch>
            </p:blipFill>
            <p:spPr>
              <a:xfrm>
                <a:off x="457200" y="1522855"/>
                <a:ext cx="8153400" cy="4855677"/>
              </a:xfrm>
              <a:prstGeom prst="rect">
                <a:avLst/>
              </a:prstGeom>
            </p:spPr>
          </p:pic>
        </mc:Fallback>
      </mc:AlternateContent>
      <p:sp>
        <p:nvSpPr>
          <p:cNvPr id="2" name="Title 1"/>
          <p:cNvSpPr>
            <a:spLocks noGrp="1"/>
          </p:cNvSpPr>
          <p:nvPr>
            <p:ph type="title"/>
          </p:nvPr>
        </p:nvSpPr>
        <p:spPr/>
        <p:txBody>
          <a:bodyPr/>
          <a:lstStyle/>
          <a:p>
            <a:pPr algn="ctr"/>
            <a:r>
              <a:rPr lang="en-US" sz="4500" b="1" u="sng" dirty="0">
                <a:solidFill>
                  <a:srgbClr val="0070C0"/>
                </a:solidFill>
              </a:rPr>
              <a:t>Registration </a:t>
            </a:r>
            <a:r>
              <a:rPr lang="en-US" sz="4500" b="1" i="1" u="sng" dirty="0">
                <a:solidFill>
                  <a:srgbClr val="0070C0"/>
                </a:solidFill>
              </a:rPr>
              <a:t>vs.</a:t>
            </a:r>
            <a:r>
              <a:rPr lang="en-US" sz="4500" b="1" u="sng" dirty="0">
                <a:solidFill>
                  <a:srgbClr val="0070C0"/>
                </a:solidFill>
              </a:rPr>
              <a:t> Attendance </a:t>
            </a:r>
            <a:r>
              <a:rPr lang="en-US" sz="2000" b="1" u="sng" baseline="30000" dirty="0">
                <a:solidFill>
                  <a:srgbClr val="0070C0"/>
                </a:solidFill>
              </a:rPr>
              <a:t>(2)</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13</a:t>
            </a:fld>
            <a:endParaRPr lang="en-US" dirty="0"/>
          </a:p>
        </p:txBody>
      </p:sp>
      <p:cxnSp>
        <p:nvCxnSpPr>
          <p:cNvPr id="8" name="Straight Connector 7">
            <a:extLst>
              <a:ext uri="{FF2B5EF4-FFF2-40B4-BE49-F238E27FC236}">
                <a16:creationId xmlns:a16="http://schemas.microsoft.com/office/drawing/2014/main" id="{3ED1B616-BA5E-4605-A1B7-285330775E0D}"/>
              </a:ext>
              <a:ext uri="{C183D7F6-B498-43B3-948B-1728B52AA6E4}">
                <adec:decorative xmlns:adec="http://schemas.microsoft.com/office/drawing/2017/decorative" val="1"/>
              </a:ext>
            </a:extLst>
          </p:cNvPr>
          <p:cNvCxnSpPr>
            <a:cxnSpLocks/>
          </p:cNvCxnSpPr>
          <p:nvPr/>
        </p:nvCxnSpPr>
        <p:spPr>
          <a:xfrm>
            <a:off x="5960700" y="2020531"/>
            <a:ext cx="0" cy="3864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D02CCBE-6097-4866-BB0F-EC9E7F595F17}"/>
              </a:ext>
              <a:ext uri="{C183D7F6-B498-43B3-948B-1728B52AA6E4}">
                <adec:decorative xmlns:adec="http://schemas.microsoft.com/office/drawing/2017/decorative" val="1"/>
              </a:ext>
            </a:extLst>
          </p:cNvPr>
          <p:cNvCxnSpPr>
            <a:cxnSpLocks/>
          </p:cNvCxnSpPr>
          <p:nvPr/>
        </p:nvCxnSpPr>
        <p:spPr>
          <a:xfrm>
            <a:off x="3487887" y="2018656"/>
            <a:ext cx="0" cy="3864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178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Requires="cx1">
          <p:graphicFrame>
            <p:nvGraphicFramePr>
              <p:cNvPr id="10" name="Chart 9" descr="chart showing registration versus attendance">
                <a:extLst>
                  <a:ext uri="{FF2B5EF4-FFF2-40B4-BE49-F238E27FC236}">
                    <a16:creationId xmlns:a16="http://schemas.microsoft.com/office/drawing/2014/main" id="{5C60DB61-50EB-4061-A7EE-5D8D658E201F}"/>
                  </a:ext>
                </a:extLst>
              </p:cNvPr>
              <p:cNvGraphicFramePr/>
              <p:nvPr>
                <p:extLst>
                  <p:ext uri="{D42A27DB-BD31-4B8C-83A1-F6EECF244321}">
                    <p14:modId xmlns:p14="http://schemas.microsoft.com/office/powerpoint/2010/main" val="3473619056"/>
                  </p:ext>
                </p:extLst>
              </p:nvPr>
            </p:nvGraphicFramePr>
            <p:xfrm>
              <a:off x="457200" y="1439207"/>
              <a:ext cx="8158162" cy="4993482"/>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10" name="Chart 9" descr="chart showing registration versus attendance">
                <a:extLst>
                  <a:ext uri="{FF2B5EF4-FFF2-40B4-BE49-F238E27FC236}">
                    <a16:creationId xmlns:a16="http://schemas.microsoft.com/office/drawing/2014/main" id="{5C60DB61-50EB-4061-A7EE-5D8D658E201F}"/>
                  </a:ext>
                </a:extLst>
              </p:cNvPr>
              <p:cNvPicPr>
                <a:picLocks noGrp="1" noRot="1" noChangeAspect="1" noMove="1" noResize="1" noEditPoints="1" noAdjustHandles="1" noChangeArrowheads="1" noChangeShapeType="1"/>
              </p:cNvPicPr>
              <p:nvPr/>
            </p:nvPicPr>
            <p:blipFill>
              <a:blip r:embed="rId4"/>
              <a:stretch>
                <a:fillRect/>
              </a:stretch>
            </p:blipFill>
            <p:spPr>
              <a:xfrm>
                <a:off x="457200" y="1439207"/>
                <a:ext cx="8158162" cy="4993482"/>
              </a:xfrm>
              <a:prstGeom prst="rect">
                <a:avLst/>
              </a:prstGeom>
            </p:spPr>
          </p:pic>
        </mc:Fallback>
      </mc:AlternateContent>
      <p:sp>
        <p:nvSpPr>
          <p:cNvPr id="2" name="Title 1"/>
          <p:cNvSpPr>
            <a:spLocks noGrp="1"/>
          </p:cNvSpPr>
          <p:nvPr>
            <p:ph type="title"/>
          </p:nvPr>
        </p:nvSpPr>
        <p:spPr/>
        <p:txBody>
          <a:bodyPr/>
          <a:lstStyle/>
          <a:p>
            <a:pPr algn="ctr"/>
            <a:r>
              <a:rPr lang="en-US" sz="4500" b="1" u="sng" dirty="0">
                <a:solidFill>
                  <a:srgbClr val="0070C0"/>
                </a:solidFill>
              </a:rPr>
              <a:t>Registration </a:t>
            </a:r>
            <a:r>
              <a:rPr lang="en-US" sz="4500" b="1" i="1" u="sng" dirty="0">
                <a:solidFill>
                  <a:srgbClr val="0070C0"/>
                </a:solidFill>
              </a:rPr>
              <a:t>vs.</a:t>
            </a:r>
            <a:r>
              <a:rPr lang="en-US" sz="4500" b="1" u="sng" dirty="0">
                <a:solidFill>
                  <a:srgbClr val="0070C0"/>
                </a:solidFill>
              </a:rPr>
              <a:t> Attendance </a:t>
            </a:r>
            <a:r>
              <a:rPr lang="en-US" sz="2000" b="1" u="sng" baseline="30000" dirty="0">
                <a:solidFill>
                  <a:srgbClr val="0070C0"/>
                </a:solidFill>
              </a:rPr>
              <a:t>(3)</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14</a:t>
            </a:fld>
            <a:endParaRPr lang="en-US" dirty="0"/>
          </a:p>
        </p:txBody>
      </p:sp>
      <p:cxnSp>
        <p:nvCxnSpPr>
          <p:cNvPr id="19" name="Straight Connector 18">
            <a:extLst>
              <a:ext uri="{FF2B5EF4-FFF2-40B4-BE49-F238E27FC236}">
                <a16:creationId xmlns:a16="http://schemas.microsoft.com/office/drawing/2014/main" id="{6A9811C2-1AE5-4E22-B6A3-D5B214CCFE87}"/>
              </a:ext>
              <a:ext uri="{C183D7F6-B498-43B3-948B-1728B52AA6E4}">
                <adec:decorative xmlns:adec="http://schemas.microsoft.com/office/drawing/2017/decorative" val="1"/>
              </a:ext>
            </a:extLst>
          </p:cNvPr>
          <p:cNvCxnSpPr>
            <a:cxnSpLocks/>
          </p:cNvCxnSpPr>
          <p:nvPr/>
        </p:nvCxnSpPr>
        <p:spPr>
          <a:xfrm>
            <a:off x="3492803" y="1928296"/>
            <a:ext cx="0" cy="404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ED1B616-BA5E-4605-A1B7-285330775E0D}"/>
              </a:ext>
              <a:ext uri="{C183D7F6-B498-43B3-948B-1728B52AA6E4}">
                <adec:decorative xmlns:adec="http://schemas.microsoft.com/office/drawing/2017/decorative" val="1"/>
              </a:ext>
            </a:extLst>
          </p:cNvPr>
          <p:cNvCxnSpPr>
            <a:cxnSpLocks/>
          </p:cNvCxnSpPr>
          <p:nvPr/>
        </p:nvCxnSpPr>
        <p:spPr>
          <a:xfrm>
            <a:off x="5975450" y="1928296"/>
            <a:ext cx="0" cy="404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037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Student Assessment</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Arial" pitchFamily="34" charset="0"/>
                <a:cs typeface="Arial" pitchFamily="34" charset="0"/>
              </a:rPr>
              <a:t>Students completed pre- and post-boot camp assessment forms</a:t>
            </a:r>
          </a:p>
          <a:p>
            <a:pPr lvl="1">
              <a:spcBef>
                <a:spcPts val="600"/>
              </a:spcBef>
              <a:spcAft>
                <a:spcPts val="600"/>
              </a:spcAft>
            </a:pPr>
            <a:r>
              <a:rPr lang="en-US" sz="2000" dirty="0">
                <a:latin typeface="Arial" pitchFamily="34" charset="0"/>
                <a:cs typeface="Arial" pitchFamily="34" charset="0"/>
              </a:rPr>
              <a:t>their confidence levels for theme-related skills were higher post-boot camp </a:t>
            </a:r>
          </a:p>
          <a:p>
            <a:pPr lvl="1">
              <a:spcBef>
                <a:spcPts val="600"/>
              </a:spcBef>
              <a:spcAft>
                <a:spcPts val="600"/>
              </a:spcAft>
            </a:pPr>
            <a:r>
              <a:rPr lang="en-US" sz="2000" dirty="0">
                <a:latin typeface="Arial" pitchFamily="34" charset="0"/>
                <a:cs typeface="Arial" pitchFamily="34" charset="0"/>
              </a:rPr>
              <a:t>they found the boot camps helpful &amp; valuable</a:t>
            </a:r>
          </a:p>
          <a:p>
            <a:pPr lvl="1">
              <a:spcBef>
                <a:spcPts val="600"/>
              </a:spcBef>
              <a:spcAft>
                <a:spcPts val="600"/>
              </a:spcAft>
            </a:pPr>
            <a:r>
              <a:rPr lang="en-US" sz="2000" dirty="0">
                <a:latin typeface="Arial" pitchFamily="34" charset="0"/>
                <a:cs typeface="Arial" pitchFamily="34" charset="0"/>
              </a:rPr>
              <a:t>99% would recommend the boot camps to other graduate students in their department</a:t>
            </a:r>
          </a:p>
          <a:p>
            <a:pPr lvl="1">
              <a:spcBef>
                <a:spcPts val="600"/>
              </a:spcBef>
              <a:spcAft>
                <a:spcPts val="600"/>
              </a:spcAft>
            </a:pPr>
            <a:endParaRPr lang="en-US" sz="2000" dirty="0">
              <a:latin typeface="Arial" pitchFamily="34" charset="0"/>
              <a:cs typeface="Arial" pitchFamily="34" charset="0"/>
            </a:endParaRPr>
          </a:p>
          <a:p>
            <a:pPr>
              <a:spcBef>
                <a:spcPts val="600"/>
              </a:spcBef>
              <a:spcAft>
                <a:spcPts val="600"/>
              </a:spcAft>
            </a:pPr>
            <a:r>
              <a:rPr lang="en-US" sz="2400" dirty="0">
                <a:latin typeface="Arial" pitchFamily="34" charset="0"/>
                <a:cs typeface="Arial" pitchFamily="34" charset="0"/>
              </a:rPr>
              <a:t>Students learning about the boot camps after they finished expressed interest in seeing them offered again</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15</a:t>
            </a:fld>
            <a:endParaRPr lang="en-US" dirty="0"/>
          </a:p>
        </p:txBody>
      </p:sp>
    </p:spTree>
    <p:extLst>
      <p:ext uri="{BB962C8B-B14F-4D97-AF65-F5344CB8AC3E}">
        <p14:creationId xmlns:p14="http://schemas.microsoft.com/office/powerpoint/2010/main" val="4051254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Co-PI &amp; PI Reflections</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Arial" panose="020B0604020202020204" pitchFamily="34" charset="0"/>
                <a:cs typeface="Arial" pitchFamily="34" charset="0"/>
              </a:rPr>
              <a:t>Thrilled about the success of the boot camps</a:t>
            </a:r>
          </a:p>
          <a:p>
            <a:pPr lvl="1">
              <a:spcBef>
                <a:spcPts val="600"/>
              </a:spcBef>
              <a:spcAft>
                <a:spcPts val="600"/>
              </a:spcAft>
            </a:pPr>
            <a:r>
              <a:rPr lang="en-US" sz="2000" dirty="0">
                <a:latin typeface="Arial" panose="020B0604020202020204" pitchFamily="34" charset="0"/>
                <a:cs typeface="Arial" pitchFamily="34" charset="0"/>
              </a:rPr>
              <a:t>lots of student interest </a:t>
            </a:r>
          </a:p>
          <a:p>
            <a:pPr lvl="1">
              <a:spcBef>
                <a:spcPts val="600"/>
              </a:spcBef>
              <a:spcAft>
                <a:spcPts val="600"/>
              </a:spcAft>
            </a:pPr>
            <a:r>
              <a:rPr lang="en-US" sz="2000" dirty="0">
                <a:latin typeface="Arial" panose="020B0604020202020204" pitchFamily="34" charset="0"/>
                <a:cs typeface="Arial" pitchFamily="34" charset="0"/>
              </a:rPr>
              <a:t>greater percentage of students attending (compared with workshops)</a:t>
            </a:r>
          </a:p>
          <a:p>
            <a:pPr lvl="1">
              <a:spcBef>
                <a:spcPts val="600"/>
              </a:spcBef>
              <a:spcAft>
                <a:spcPts val="600"/>
              </a:spcAft>
            </a:pPr>
            <a:r>
              <a:rPr lang="en-US" sz="2000" dirty="0">
                <a:latin typeface="Arial" panose="020B0604020202020204" pitchFamily="34" charset="0"/>
                <a:cs typeface="Arial" pitchFamily="34" charset="0"/>
              </a:rPr>
              <a:t>positive student feedback on assessment forms &amp; verbally during or at end of sessions</a:t>
            </a:r>
          </a:p>
          <a:p>
            <a:pPr lvl="1">
              <a:spcBef>
                <a:spcPts val="600"/>
              </a:spcBef>
              <a:spcAft>
                <a:spcPts val="600"/>
              </a:spcAft>
            </a:pPr>
            <a:r>
              <a:rPr lang="en-US" sz="2000" dirty="0">
                <a:latin typeface="Arial" panose="020B0604020202020204" pitchFamily="34" charset="0"/>
                <a:cs typeface="Arial" pitchFamily="34" charset="0"/>
              </a:rPr>
              <a:t>positive feedback &amp; encouragement from faculty &amp; administrators hearing about how the boot camps went</a:t>
            </a:r>
          </a:p>
          <a:p>
            <a:pPr>
              <a:spcBef>
                <a:spcPts val="600"/>
              </a:spcBef>
              <a:spcAft>
                <a:spcPts val="600"/>
              </a:spcAft>
            </a:pPr>
            <a:r>
              <a:rPr lang="en-US" sz="2400" dirty="0">
                <a:latin typeface="Arial" panose="020B0604020202020204" pitchFamily="34" charset="0"/>
                <a:cs typeface="Arial" pitchFamily="34" charset="0"/>
              </a:rPr>
              <a:t>Some concerns about attendance figures </a:t>
            </a:r>
          </a:p>
          <a:p>
            <a:pPr>
              <a:spcBef>
                <a:spcPts val="600"/>
              </a:spcBef>
              <a:spcAft>
                <a:spcPts val="600"/>
              </a:spcAft>
            </a:pPr>
            <a:r>
              <a:rPr lang="en-US" sz="2400" dirty="0">
                <a:latin typeface="Arial" panose="020B0604020202020204" pitchFamily="34" charset="0"/>
                <a:cs typeface="Arial" pitchFamily="34" charset="0"/>
              </a:rPr>
              <a:t>Interest in continuing, but have not done so (yet?) due to varying reasons</a:t>
            </a:r>
          </a:p>
          <a:p>
            <a:pPr>
              <a:spcBef>
                <a:spcPts val="600"/>
              </a:spcBef>
              <a:spcAft>
                <a:spcPts val="600"/>
              </a:spcAft>
            </a:pPr>
            <a:endParaRPr lang="en-US" sz="2400" dirty="0"/>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16</a:t>
            </a:fld>
            <a:endParaRPr lang="en-US" dirty="0"/>
          </a:p>
        </p:txBody>
      </p:sp>
    </p:spTree>
    <p:extLst>
      <p:ext uri="{BB962C8B-B14F-4D97-AF65-F5344CB8AC3E}">
        <p14:creationId xmlns:p14="http://schemas.microsoft.com/office/powerpoint/2010/main" val="1091423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Now &amp; In The Future</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Arial" panose="020B0604020202020204" pitchFamily="34" charset="0"/>
                <a:cs typeface="Arial" pitchFamily="34" charset="0"/>
              </a:rPr>
              <a:t>Now:</a:t>
            </a:r>
          </a:p>
          <a:p>
            <a:pPr lvl="1">
              <a:spcBef>
                <a:spcPts val="600"/>
              </a:spcBef>
              <a:spcAft>
                <a:spcPts val="600"/>
              </a:spcAft>
            </a:pPr>
            <a:r>
              <a:rPr lang="en-US" sz="2000" dirty="0">
                <a:latin typeface="Arial" panose="020B0604020202020204" pitchFamily="34" charset="0"/>
                <a:cs typeface="Arial" pitchFamily="34" charset="0"/>
              </a:rPr>
              <a:t>Co-sponsoring workshops/webinars with Graduate School</a:t>
            </a:r>
          </a:p>
          <a:p>
            <a:pPr lvl="2">
              <a:spcBef>
                <a:spcPts val="600"/>
              </a:spcBef>
              <a:spcAft>
                <a:spcPts val="600"/>
              </a:spcAft>
            </a:pPr>
            <a:r>
              <a:rPr lang="en-US" sz="1800" dirty="0">
                <a:latin typeface="Arial" panose="020B0604020202020204" pitchFamily="34" charset="0"/>
                <a:cs typeface="Arial" pitchFamily="34" charset="0"/>
              </a:rPr>
              <a:t>Registration &amp; attendance has been decent</a:t>
            </a:r>
          </a:p>
          <a:p>
            <a:pPr lvl="2">
              <a:spcBef>
                <a:spcPts val="600"/>
              </a:spcBef>
              <a:spcAft>
                <a:spcPts val="600"/>
              </a:spcAft>
            </a:pPr>
            <a:r>
              <a:rPr lang="en-US" sz="1800" dirty="0">
                <a:latin typeface="Arial" panose="020B0604020202020204" pitchFamily="34" charset="0"/>
                <a:cs typeface="Arial" pitchFamily="34" charset="0"/>
              </a:rPr>
              <a:t>Attempting a “Literature Research Skills” webinar series</a:t>
            </a:r>
          </a:p>
          <a:p>
            <a:pPr>
              <a:spcBef>
                <a:spcPts val="600"/>
              </a:spcBef>
              <a:spcAft>
                <a:spcPts val="600"/>
              </a:spcAft>
            </a:pPr>
            <a:endParaRPr lang="en-US" sz="2400" dirty="0">
              <a:latin typeface="Arial" panose="020B0604020202020204" pitchFamily="34" charset="0"/>
              <a:cs typeface="Arial" pitchFamily="34" charset="0"/>
            </a:endParaRPr>
          </a:p>
          <a:p>
            <a:pPr>
              <a:spcBef>
                <a:spcPts val="600"/>
              </a:spcBef>
              <a:spcAft>
                <a:spcPts val="600"/>
              </a:spcAft>
            </a:pPr>
            <a:r>
              <a:rPr lang="en-US" sz="2400" dirty="0">
                <a:latin typeface="Arial" panose="020B0604020202020204" pitchFamily="34" charset="0"/>
                <a:cs typeface="Arial" pitchFamily="34" charset="0"/>
              </a:rPr>
              <a:t>In the future:</a:t>
            </a:r>
          </a:p>
          <a:p>
            <a:pPr lvl="1">
              <a:spcBef>
                <a:spcPts val="600"/>
              </a:spcBef>
              <a:spcAft>
                <a:spcPts val="600"/>
              </a:spcAft>
            </a:pPr>
            <a:r>
              <a:rPr lang="en-US" sz="2000" dirty="0">
                <a:latin typeface="Arial" panose="020B0604020202020204" pitchFamily="34" charset="0"/>
                <a:cs typeface="Arial" pitchFamily="34" charset="0"/>
              </a:rPr>
              <a:t>Free January boot camps?</a:t>
            </a:r>
          </a:p>
          <a:p>
            <a:pPr lvl="1">
              <a:spcBef>
                <a:spcPts val="600"/>
              </a:spcBef>
              <a:spcAft>
                <a:spcPts val="600"/>
              </a:spcAft>
            </a:pPr>
            <a:r>
              <a:rPr lang="en-US" sz="2000" dirty="0">
                <a:latin typeface="Arial" panose="020B0604020202020204" pitchFamily="34" charset="0"/>
                <a:cs typeface="Arial" pitchFamily="34" charset="0"/>
              </a:rPr>
              <a:t>Tailoring boot camps for specific departments/schools?</a:t>
            </a:r>
          </a:p>
          <a:p>
            <a:pPr lvl="1">
              <a:spcBef>
                <a:spcPts val="600"/>
              </a:spcBef>
              <a:spcAft>
                <a:spcPts val="600"/>
              </a:spcAft>
            </a:pPr>
            <a:endParaRPr lang="en-US" sz="2400" dirty="0">
              <a:latin typeface="Arial" panose="020B0604020202020204" pitchFamily="34" charset="0"/>
              <a:cs typeface="Arial" pitchFamily="34" charset="0"/>
            </a:endParaRPr>
          </a:p>
          <a:p>
            <a:pPr>
              <a:spcBef>
                <a:spcPts val="600"/>
              </a:spcBef>
              <a:spcAft>
                <a:spcPts val="600"/>
              </a:spcAft>
            </a:pPr>
            <a:endParaRPr lang="en-US" sz="2400" dirty="0"/>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17</a:t>
            </a:fld>
            <a:endParaRPr lang="en-US" dirty="0"/>
          </a:p>
        </p:txBody>
      </p:sp>
    </p:spTree>
    <p:extLst>
      <p:ext uri="{BB962C8B-B14F-4D97-AF65-F5344CB8AC3E}">
        <p14:creationId xmlns:p14="http://schemas.microsoft.com/office/powerpoint/2010/main" val="3335553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en-US" sz="4500" b="1" u="sng" dirty="0">
                <a:solidFill>
                  <a:srgbClr val="0070C0"/>
                </a:solidFill>
              </a:rPr>
              <a:t>Summary of Takeaways</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Arial" panose="020B0604020202020204" pitchFamily="34" charset="0"/>
                <a:cs typeface="Arial" pitchFamily="34" charset="0"/>
              </a:rPr>
              <a:t>1</a:t>
            </a:r>
            <a:r>
              <a:rPr lang="en-US" sz="2400" baseline="30000" dirty="0">
                <a:latin typeface="Arial" panose="020B0604020202020204" pitchFamily="34" charset="0"/>
                <a:cs typeface="Arial" pitchFamily="34" charset="0"/>
              </a:rPr>
              <a:t>st</a:t>
            </a:r>
            <a:r>
              <a:rPr lang="en-US" sz="2400" dirty="0">
                <a:latin typeface="Arial" panose="020B0604020202020204" pitchFamily="34" charset="0"/>
                <a:cs typeface="Arial" pitchFamily="34" charset="0"/>
              </a:rPr>
              <a:t> assess student needs &amp; preferences for programming</a:t>
            </a:r>
          </a:p>
          <a:p>
            <a:pPr lvl="1">
              <a:spcBef>
                <a:spcPts val="600"/>
              </a:spcBef>
              <a:spcAft>
                <a:spcPts val="600"/>
              </a:spcAft>
            </a:pPr>
            <a:r>
              <a:rPr lang="en-US" sz="2000" dirty="0">
                <a:latin typeface="Arial" panose="020B0604020202020204" pitchFamily="34" charset="0"/>
                <a:cs typeface="Arial" pitchFamily="34" charset="0"/>
              </a:rPr>
              <a:t>Find out </a:t>
            </a:r>
            <a:r>
              <a:rPr lang="en-US" sz="2000" i="1" dirty="0">
                <a:latin typeface="Arial" panose="020B0604020202020204" pitchFamily="34" charset="0"/>
                <a:cs typeface="Arial" pitchFamily="34" charset="0"/>
              </a:rPr>
              <a:t>what</a:t>
            </a:r>
            <a:r>
              <a:rPr lang="en-US" sz="2000" dirty="0">
                <a:latin typeface="Arial" panose="020B0604020202020204" pitchFamily="34" charset="0"/>
                <a:cs typeface="Arial" pitchFamily="34" charset="0"/>
              </a:rPr>
              <a:t> the students are interested in learning</a:t>
            </a:r>
          </a:p>
          <a:p>
            <a:pPr lvl="1">
              <a:spcBef>
                <a:spcPts val="600"/>
              </a:spcBef>
              <a:spcAft>
                <a:spcPts val="600"/>
              </a:spcAft>
            </a:pPr>
            <a:r>
              <a:rPr lang="en-US" sz="2000" dirty="0">
                <a:latin typeface="Arial" panose="020B0604020202020204" pitchFamily="34" charset="0"/>
                <a:cs typeface="Arial" pitchFamily="34" charset="0"/>
              </a:rPr>
              <a:t>Find out </a:t>
            </a:r>
            <a:r>
              <a:rPr lang="en-US" sz="2000" i="1" dirty="0">
                <a:latin typeface="Arial" panose="020B0604020202020204" pitchFamily="34" charset="0"/>
                <a:cs typeface="Arial" pitchFamily="34" charset="0"/>
              </a:rPr>
              <a:t>when</a:t>
            </a:r>
            <a:r>
              <a:rPr lang="en-US" sz="2000" dirty="0">
                <a:latin typeface="Arial" panose="020B0604020202020204" pitchFamily="34" charset="0"/>
                <a:cs typeface="Arial" pitchFamily="34" charset="0"/>
              </a:rPr>
              <a:t> they prefer to attend workshops/boot camps</a:t>
            </a:r>
          </a:p>
          <a:p>
            <a:pPr lvl="2">
              <a:spcBef>
                <a:spcPts val="600"/>
              </a:spcBef>
              <a:spcAft>
                <a:spcPts val="600"/>
              </a:spcAft>
            </a:pPr>
            <a:r>
              <a:rPr lang="en-US" sz="1800" dirty="0">
                <a:latin typeface="Arial" panose="020B0604020202020204" pitchFamily="34" charset="0"/>
                <a:cs typeface="Arial" pitchFamily="34" charset="0"/>
              </a:rPr>
              <a:t>January seemed to be best for Rutgers-Newark students</a:t>
            </a:r>
            <a:endParaRPr lang="en-US" sz="2400" dirty="0">
              <a:latin typeface="Arial" panose="020B0604020202020204" pitchFamily="34" charset="0"/>
              <a:cs typeface="Arial" pitchFamily="34" charset="0"/>
            </a:endParaRPr>
          </a:p>
          <a:p>
            <a:pPr>
              <a:spcBef>
                <a:spcPts val="600"/>
              </a:spcBef>
              <a:spcAft>
                <a:spcPts val="600"/>
              </a:spcAft>
            </a:pPr>
            <a:r>
              <a:rPr lang="en-US" sz="2400" dirty="0">
                <a:latin typeface="Arial" panose="020B0604020202020204" pitchFamily="34" charset="0"/>
                <a:cs typeface="Arial" pitchFamily="34" charset="0"/>
              </a:rPr>
              <a:t>Collaborate with others </a:t>
            </a:r>
          </a:p>
          <a:p>
            <a:pPr lvl="1">
              <a:spcBef>
                <a:spcPts val="600"/>
              </a:spcBef>
              <a:spcAft>
                <a:spcPts val="600"/>
              </a:spcAft>
            </a:pPr>
            <a:r>
              <a:rPr lang="en-US" sz="2000" dirty="0">
                <a:latin typeface="Arial" panose="020B0604020202020204" pitchFamily="34" charset="0"/>
                <a:cs typeface="Arial" pitchFamily="34" charset="0"/>
              </a:rPr>
              <a:t>Helps with promotion &amp; expanding the type of content offered</a:t>
            </a:r>
          </a:p>
          <a:p>
            <a:pPr lvl="1">
              <a:spcBef>
                <a:spcPts val="600"/>
              </a:spcBef>
              <a:spcAft>
                <a:spcPts val="600"/>
              </a:spcAft>
            </a:pPr>
            <a:r>
              <a:rPr lang="en-US" sz="2000" dirty="0">
                <a:latin typeface="Arial" panose="020B0604020202020204" pitchFamily="34" charset="0"/>
                <a:cs typeface="Arial" pitchFamily="34" charset="0"/>
              </a:rPr>
              <a:t>Can lower costs (possibly to $0) by leveraging others’ expertise</a:t>
            </a:r>
          </a:p>
          <a:p>
            <a:pPr lvl="1">
              <a:spcBef>
                <a:spcPts val="600"/>
              </a:spcBef>
              <a:spcAft>
                <a:spcPts val="600"/>
              </a:spcAft>
            </a:pPr>
            <a:r>
              <a:rPr lang="en-US" sz="2000" dirty="0">
                <a:latin typeface="Arial" panose="020B0604020202020204" pitchFamily="34" charset="0"/>
                <a:cs typeface="Arial" pitchFamily="34" charset="0"/>
              </a:rPr>
              <a:t>Stay in touch &amp; consider how you can help each other</a:t>
            </a:r>
          </a:p>
          <a:p>
            <a:pPr>
              <a:spcBef>
                <a:spcPts val="600"/>
              </a:spcBef>
              <a:spcAft>
                <a:spcPts val="600"/>
              </a:spcAft>
            </a:pPr>
            <a:r>
              <a:rPr lang="en-US" sz="2400" dirty="0">
                <a:latin typeface="Arial" panose="020B0604020202020204" pitchFamily="34" charset="0"/>
                <a:cs typeface="Arial" pitchFamily="34" charset="0"/>
              </a:rPr>
              <a:t>Apply or ask for funding</a:t>
            </a:r>
          </a:p>
          <a:p>
            <a:pPr lvl="1">
              <a:spcBef>
                <a:spcPts val="600"/>
              </a:spcBef>
              <a:spcAft>
                <a:spcPts val="600"/>
              </a:spcAft>
            </a:pPr>
            <a:r>
              <a:rPr lang="en-US" sz="2000" dirty="0">
                <a:latin typeface="Arial" panose="020B0604020202020204" pitchFamily="34" charset="0"/>
                <a:cs typeface="Arial" pitchFamily="34" charset="0"/>
              </a:rPr>
              <a:t>Apply for official grants or ask for support from units with funding</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18</a:t>
            </a:fld>
            <a:endParaRPr lang="en-US" dirty="0"/>
          </a:p>
        </p:txBody>
      </p:sp>
    </p:spTree>
    <p:extLst>
      <p:ext uri="{BB962C8B-B14F-4D97-AF65-F5344CB8AC3E}">
        <p14:creationId xmlns:p14="http://schemas.microsoft.com/office/powerpoint/2010/main" val="1521528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Resources</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Arial" panose="020B0604020202020204" pitchFamily="34" charset="0"/>
                <a:cs typeface="Arial" pitchFamily="34" charset="0"/>
              </a:rPr>
              <a:t>Bonnie L. Fong, </a:t>
            </a:r>
            <a:r>
              <a:rPr lang="en-US" sz="2400" dirty="0" err="1">
                <a:latin typeface="Arial" panose="020B0604020202020204" pitchFamily="34" charset="0"/>
                <a:cs typeface="Arial" panose="020B0604020202020204" pitchFamily="34" charset="0"/>
              </a:rPr>
              <a:t>Minglu</a:t>
            </a:r>
            <a:r>
              <a:rPr lang="en-US" sz="2400" dirty="0">
                <a:latin typeface="Arial" panose="020B0604020202020204" pitchFamily="34" charset="0"/>
                <a:cs typeface="Arial" panose="020B0604020202020204" pitchFamily="34" charset="0"/>
              </a:rPr>
              <a:t> Wang, Krista White, and Roberta Tipton, “Assessing and Serving the Workshop Needs of Graduate Students,” </a:t>
            </a:r>
            <a:r>
              <a:rPr lang="en-US" sz="2400" i="1" dirty="0">
                <a:latin typeface="Arial" panose="020B0604020202020204" pitchFamily="34" charset="0"/>
                <a:cs typeface="Arial" panose="020B0604020202020204" pitchFamily="34" charset="0"/>
              </a:rPr>
              <a:t>Journal of Academic Librarianship</a:t>
            </a:r>
            <a:r>
              <a:rPr lang="en-US" sz="2400" dirty="0">
                <a:latin typeface="Arial" panose="020B0604020202020204" pitchFamily="34" charset="0"/>
                <a:cs typeface="Arial" panose="020B0604020202020204" pitchFamily="34" charset="0"/>
              </a:rPr>
              <a:t>, 42, 5 (September 2016): 569–80 </a:t>
            </a:r>
            <a:r>
              <a:rPr lang="en-US" sz="2400" u="sng" dirty="0">
                <a:latin typeface="Arial" panose="020B0604020202020204" pitchFamily="34" charset="0"/>
                <a:cs typeface="Arial" panose="020B0604020202020204" pitchFamily="34" charset="0"/>
                <a:hlinkClick r:id="rId3" tooltip="Persistent link using digital object identifier"/>
              </a:rPr>
              <a:t>https://doi.org/10.1016/j.acalib.2016.06.003</a:t>
            </a:r>
            <a:endParaRPr lang="en-US" sz="2400" dirty="0">
              <a:latin typeface="Arial" panose="020B0604020202020204" pitchFamily="34" charset="0"/>
              <a:cs typeface="Arial" pitchFamily="34" charset="0"/>
            </a:endParaRPr>
          </a:p>
          <a:p>
            <a:pPr>
              <a:spcBef>
                <a:spcPts val="600"/>
              </a:spcBef>
              <a:spcAft>
                <a:spcPts val="600"/>
              </a:spcAft>
            </a:pPr>
            <a:r>
              <a:rPr lang="en-US" sz="2400" dirty="0">
                <a:latin typeface="Arial" panose="020B0604020202020204" pitchFamily="34" charset="0"/>
                <a:cs typeface="Arial" pitchFamily="34" charset="0"/>
              </a:rPr>
              <a:t>Bonnie L. Fong, “Boot Camps for Graduate Student Success: A Collaborative Initiative,” </a:t>
            </a:r>
            <a:r>
              <a:rPr lang="en-US" sz="2400" i="1" dirty="0">
                <a:latin typeface="Arial" panose="020B0604020202020204" pitchFamily="34" charset="0"/>
                <a:cs typeface="Arial" panose="020B0604020202020204" pitchFamily="34" charset="0"/>
              </a:rPr>
              <a:t>Journal of Library Administration</a:t>
            </a:r>
            <a:r>
              <a:rPr lang="en-US" sz="2400" dirty="0">
                <a:latin typeface="Arial" panose="020B0604020202020204" pitchFamily="34" charset="0"/>
                <a:cs typeface="Arial" panose="020B0604020202020204" pitchFamily="34" charset="0"/>
              </a:rPr>
              <a:t>, 59, 4 (2019): 373–94 </a:t>
            </a:r>
            <a:r>
              <a:rPr lang="en-US" sz="2400" dirty="0">
                <a:latin typeface="Arial" panose="020B0604020202020204" pitchFamily="34" charset="0"/>
                <a:cs typeface="Arial" panose="020B0604020202020204" pitchFamily="34" charset="0"/>
                <a:hlinkClick r:id="rId4"/>
              </a:rPr>
              <a:t>https://doi.org/10.1080/01930826.2019.1593710</a:t>
            </a:r>
            <a:endParaRPr lang="en-US" sz="2400" dirty="0">
              <a:latin typeface="Arial" panose="020B0604020202020204" pitchFamily="34" charset="0"/>
              <a:cs typeface="Arial" pitchFamily="34" charset="0"/>
            </a:endParaRPr>
          </a:p>
          <a:p>
            <a:pPr>
              <a:spcBef>
                <a:spcPts val="600"/>
              </a:spcBef>
              <a:spcAft>
                <a:spcPts val="600"/>
              </a:spcAft>
            </a:pPr>
            <a:r>
              <a:rPr lang="en-US" sz="2400" dirty="0">
                <a:latin typeface="Arial" panose="020B0604020202020204" pitchFamily="34" charset="0"/>
                <a:cs typeface="Arial" pitchFamily="34" charset="0"/>
              </a:rPr>
              <a:t>Project site: </a:t>
            </a:r>
            <a:r>
              <a:rPr lang="en-US" sz="2400" dirty="0">
                <a:latin typeface="Arial" panose="020B0604020202020204" pitchFamily="34" charset="0"/>
                <a:cs typeface="Arial" panose="020B0604020202020204" pitchFamily="34" charset="0"/>
                <a:hlinkClick r:id="rId5"/>
              </a:rPr>
              <a:t>https://libguides.rutgers.edu/bootcamps</a:t>
            </a:r>
            <a:r>
              <a:rPr lang="en-US" sz="2400" dirty="0">
                <a:latin typeface="Arial" panose="020B0604020202020204" pitchFamily="34" charset="0"/>
                <a:cs typeface="Arial" pitchFamily="34" charset="0"/>
              </a:rPr>
              <a:t> </a:t>
            </a:r>
          </a:p>
          <a:p>
            <a:pPr>
              <a:spcBef>
                <a:spcPts val="600"/>
              </a:spcBef>
              <a:spcAft>
                <a:spcPts val="600"/>
              </a:spcAft>
            </a:pPr>
            <a:r>
              <a:rPr lang="en-US" sz="2400" dirty="0">
                <a:latin typeface="Arial" panose="020B0604020202020204" pitchFamily="34" charset="0"/>
                <a:cs typeface="Arial" pitchFamily="34" charset="0"/>
              </a:rPr>
              <a:t>Data Carpentry website: </a:t>
            </a:r>
            <a:r>
              <a:rPr lang="en-US" sz="2400" dirty="0">
                <a:latin typeface="Arial" pitchFamily="34" charset="0"/>
                <a:cs typeface="Arial" pitchFamily="34" charset="0"/>
                <a:hlinkClick r:id="rId6"/>
              </a:rPr>
              <a:t>https://datacarpentry.org</a:t>
            </a:r>
            <a:r>
              <a:rPr lang="en-US" sz="2400" dirty="0">
                <a:latin typeface="Arial" pitchFamily="34" charset="0"/>
                <a:cs typeface="Arial" pitchFamily="34" charset="0"/>
              </a:rPr>
              <a:t> </a:t>
            </a:r>
            <a:endParaRPr lang="en-US" sz="2400" b="0" i="0" kern="1200" baseline="0" dirty="0">
              <a:solidFill>
                <a:schemeClr val="tx1"/>
              </a:solidFill>
              <a:effectLst/>
              <a:latin typeface="Arial" pitchFamily="34" charset="0"/>
              <a:ea typeface="+mn-ea"/>
              <a:cs typeface="Arial" pitchFamily="34" charset="0"/>
            </a:endParaRPr>
          </a:p>
          <a:p>
            <a:pPr>
              <a:spcBef>
                <a:spcPts val="600"/>
              </a:spcBef>
              <a:spcAft>
                <a:spcPts val="600"/>
              </a:spcAft>
            </a:pPr>
            <a:endParaRPr lang="en-US" sz="2400" dirty="0"/>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19</a:t>
            </a:fld>
            <a:endParaRPr lang="en-US" dirty="0"/>
          </a:p>
        </p:txBody>
      </p:sp>
    </p:spTree>
    <p:extLst>
      <p:ext uri="{BB962C8B-B14F-4D97-AF65-F5344CB8AC3E}">
        <p14:creationId xmlns:p14="http://schemas.microsoft.com/office/powerpoint/2010/main" val="3466090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Some Background Info.</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t>Performed assessment of graduate students needs:</a:t>
            </a:r>
          </a:p>
          <a:p>
            <a:pPr lvl="1">
              <a:spcBef>
                <a:spcPts val="600"/>
              </a:spcBef>
              <a:spcAft>
                <a:spcPts val="600"/>
              </a:spcAft>
            </a:pPr>
            <a:endParaRPr lang="en-US" sz="2000" dirty="0"/>
          </a:p>
          <a:p>
            <a:pPr lvl="1">
              <a:spcBef>
                <a:spcPts val="600"/>
              </a:spcBef>
              <a:spcAft>
                <a:spcPts val="600"/>
              </a:spcAft>
            </a:pPr>
            <a:endParaRPr lang="en-US" sz="2000" dirty="0"/>
          </a:p>
          <a:p>
            <a:pPr lvl="1">
              <a:spcBef>
                <a:spcPts val="600"/>
              </a:spcBef>
              <a:spcAft>
                <a:spcPts val="600"/>
              </a:spcAft>
            </a:pPr>
            <a:endParaRPr lang="en-US" sz="2000" dirty="0"/>
          </a:p>
          <a:p>
            <a:pPr lvl="1">
              <a:spcBef>
                <a:spcPts val="600"/>
              </a:spcBef>
              <a:spcAft>
                <a:spcPts val="600"/>
              </a:spcAft>
            </a:pPr>
            <a:endParaRPr lang="en-US" sz="2000" dirty="0"/>
          </a:p>
          <a:p>
            <a:pPr>
              <a:spcBef>
                <a:spcPts val="600"/>
              </a:spcBef>
              <a:spcAft>
                <a:spcPts val="600"/>
              </a:spcAft>
            </a:pPr>
            <a:r>
              <a:rPr lang="en-US" sz="2400" dirty="0"/>
              <a:t>Created “Graduate Student Support” group:</a:t>
            </a:r>
          </a:p>
          <a:p>
            <a:pPr>
              <a:spcBef>
                <a:spcPts val="600"/>
              </a:spcBef>
              <a:spcAft>
                <a:spcPts val="600"/>
              </a:spcAft>
            </a:pPr>
            <a:endParaRPr lang="en-US" sz="2400" dirty="0"/>
          </a:p>
          <a:p>
            <a:pPr>
              <a:spcBef>
                <a:spcPts val="600"/>
              </a:spcBef>
              <a:spcAft>
                <a:spcPts val="600"/>
              </a:spcAft>
            </a:pPr>
            <a:endParaRPr lang="en-US" sz="2400" dirty="0"/>
          </a:p>
          <a:p>
            <a:pPr>
              <a:spcBef>
                <a:spcPts val="600"/>
              </a:spcBef>
              <a:spcAft>
                <a:spcPts val="600"/>
              </a:spcAft>
            </a:pPr>
            <a:endParaRPr lang="en-US" sz="2400" dirty="0"/>
          </a:p>
          <a:p>
            <a:pPr>
              <a:spcBef>
                <a:spcPts val="600"/>
              </a:spcBef>
              <a:spcAft>
                <a:spcPts val="600"/>
              </a:spcAft>
            </a:pPr>
            <a:r>
              <a:rPr lang="en-US" sz="2400" dirty="0"/>
              <a:t>Apply for a 2-year Chancellor’s Seed Grant: 2017-2018</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2</a:t>
            </a:fld>
            <a:endParaRPr lang="en-US" dirty="0"/>
          </a:p>
        </p:txBody>
      </p:sp>
      <p:graphicFrame>
        <p:nvGraphicFramePr>
          <p:cNvPr id="7" name="Table 6">
            <a:extLst>
              <a:ext uri="{FF2B5EF4-FFF2-40B4-BE49-F238E27FC236}">
                <a16:creationId xmlns:a16="http://schemas.microsoft.com/office/drawing/2014/main" id="{C18045D3-9BDB-4978-90D6-32C2F1B6A7B0}"/>
              </a:ext>
            </a:extLst>
          </p:cNvPr>
          <p:cNvGraphicFramePr>
            <a:graphicFrameLocks noGrp="1"/>
          </p:cNvGraphicFramePr>
          <p:nvPr/>
        </p:nvGraphicFramePr>
        <p:xfrm>
          <a:off x="756920" y="2099059"/>
          <a:ext cx="7630160" cy="1570227"/>
        </p:xfrm>
        <a:graphic>
          <a:graphicData uri="http://schemas.openxmlformats.org/drawingml/2006/table">
            <a:tbl>
              <a:tblPr firstRow="1" bandRow="1">
                <a:tableStyleId>{8A107856-5554-42FB-B03E-39F5DBC370BA}</a:tableStyleId>
              </a:tblPr>
              <a:tblGrid>
                <a:gridCol w="4011930">
                  <a:extLst>
                    <a:ext uri="{9D8B030D-6E8A-4147-A177-3AD203B41FA5}">
                      <a16:colId xmlns:a16="http://schemas.microsoft.com/office/drawing/2014/main" val="760675391"/>
                    </a:ext>
                  </a:extLst>
                </a:gridCol>
                <a:gridCol w="3618230">
                  <a:extLst>
                    <a:ext uri="{9D8B030D-6E8A-4147-A177-3AD203B41FA5}">
                      <a16:colId xmlns:a16="http://schemas.microsoft.com/office/drawing/2014/main" val="2540212438"/>
                    </a:ext>
                  </a:extLst>
                </a:gridCol>
              </a:tblGrid>
              <a:tr h="40148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rPr>
                        <a:t>Grant skills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rPr>
                        <a:t>Career-related skills</a:t>
                      </a:r>
                      <a:endParaRPr lang="en-US" sz="1800" b="0" i="1" dirty="0">
                        <a:solidFill>
                          <a:srgbClr val="C00000"/>
                        </a:solidFill>
                      </a:endParaRPr>
                    </a:p>
                  </a:txBody>
                  <a:tcPr/>
                </a:tc>
                <a:extLst>
                  <a:ext uri="{0D108BD9-81ED-4DB2-BD59-A6C34878D82A}">
                    <a16:rowId xmlns:a16="http://schemas.microsoft.com/office/drawing/2014/main" val="1136571164"/>
                  </a:ext>
                </a:extLst>
              </a:tr>
              <a:tr h="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rPr>
                        <a:t>Research skills (e.g., info. literacy)</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a:solidFill>
                            <a:schemeClr val="tx1">
                              <a:lumMod val="50000"/>
                              <a:lumOff val="50000"/>
                            </a:schemeClr>
                          </a:solidFill>
                        </a:rPr>
                        <a:t>Data &amp; digital humanities skills</a:t>
                      </a:r>
                    </a:p>
                  </a:txBody>
                  <a:tcPr/>
                </a:tc>
                <a:extLst>
                  <a:ext uri="{0D108BD9-81ED-4DB2-BD59-A6C34878D82A}">
                    <a16:rowId xmlns:a16="http://schemas.microsoft.com/office/drawing/2014/main" val="1480181350"/>
                  </a:ext>
                </a:extLst>
              </a:tr>
              <a:tr h="401489">
                <a:tc>
                  <a:txBody>
                    <a:bodyPr/>
                    <a:lstStyle/>
                    <a:p>
                      <a:pPr marL="285750" indent="-285750">
                        <a:buFont typeface="Wingdings" panose="05000000000000000000" pitchFamily="2" charset="2"/>
                        <a:buChar char="§"/>
                      </a:pPr>
                      <a:r>
                        <a:rPr lang="en-US" sz="1800" dirty="0">
                          <a:solidFill>
                            <a:schemeClr val="tx1">
                              <a:lumMod val="50000"/>
                              <a:lumOff val="50000"/>
                            </a:schemeClr>
                          </a:solidFill>
                        </a:rPr>
                        <a:t>Theses writing (&amp; publishing)</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rPr>
                        <a:t>Scholarly communication</a:t>
                      </a:r>
                    </a:p>
                  </a:txBody>
                  <a:tcPr/>
                </a:tc>
                <a:extLst>
                  <a:ext uri="{0D108BD9-81ED-4DB2-BD59-A6C34878D82A}">
                    <a16:rowId xmlns:a16="http://schemas.microsoft.com/office/drawing/2014/main" val="1686448004"/>
                  </a:ext>
                </a:extLst>
              </a:tr>
              <a:tr h="401489">
                <a:tc>
                  <a:txBody>
                    <a:bodyPr/>
                    <a:lstStyle/>
                    <a:p>
                      <a:pPr marL="285750" indent="-285750">
                        <a:buFont typeface="Wingdings" panose="05000000000000000000" pitchFamily="2" charset="2"/>
                        <a:buChar char="§"/>
                      </a:pPr>
                      <a:r>
                        <a:rPr lang="en-US" sz="1800" dirty="0">
                          <a:solidFill>
                            <a:schemeClr val="tx1">
                              <a:lumMod val="50000"/>
                              <a:lumOff val="50000"/>
                            </a:schemeClr>
                          </a:solidFill>
                        </a:rPr>
                        <a:t>Teaching-related skills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a:solidFill>
                            <a:schemeClr val="tx1">
                              <a:lumMod val="50000"/>
                              <a:lumOff val="50000"/>
                            </a:schemeClr>
                          </a:solidFill>
                        </a:rPr>
                        <a:t>Technology-related skills</a:t>
                      </a:r>
                    </a:p>
                  </a:txBody>
                  <a:tcPr/>
                </a:tc>
                <a:extLst>
                  <a:ext uri="{0D108BD9-81ED-4DB2-BD59-A6C34878D82A}">
                    <a16:rowId xmlns:a16="http://schemas.microsoft.com/office/drawing/2014/main" val="3612368844"/>
                  </a:ext>
                </a:extLst>
              </a:tr>
            </a:tbl>
          </a:graphicData>
        </a:graphic>
      </p:graphicFrame>
      <p:graphicFrame>
        <p:nvGraphicFramePr>
          <p:cNvPr id="8" name="Table 7">
            <a:extLst>
              <a:ext uri="{FF2B5EF4-FFF2-40B4-BE49-F238E27FC236}">
                <a16:creationId xmlns:a16="http://schemas.microsoft.com/office/drawing/2014/main" id="{76D12583-A4B4-46FB-AC3B-CFD7DDDC2757}"/>
              </a:ext>
            </a:extLst>
          </p:cNvPr>
          <p:cNvGraphicFramePr>
            <a:graphicFrameLocks noGrp="1"/>
          </p:cNvGraphicFramePr>
          <p:nvPr>
            <p:extLst>
              <p:ext uri="{D42A27DB-BD31-4B8C-83A1-F6EECF244321}">
                <p14:modId xmlns:p14="http://schemas.microsoft.com/office/powerpoint/2010/main" val="1049140457"/>
              </p:ext>
            </p:extLst>
          </p:nvPr>
        </p:nvGraphicFramePr>
        <p:xfrm>
          <a:off x="1478460" y="4371246"/>
          <a:ext cx="6615895" cy="1505181"/>
        </p:xfrm>
        <a:graphic>
          <a:graphicData uri="http://schemas.openxmlformats.org/drawingml/2006/table">
            <a:tbl>
              <a:tblPr firstRow="1" bandRow="1">
                <a:tableStyleId>{8A107856-5554-42FB-B03E-39F5DBC370BA}</a:tableStyleId>
              </a:tblPr>
              <a:tblGrid>
                <a:gridCol w="3249930">
                  <a:extLst>
                    <a:ext uri="{9D8B030D-6E8A-4147-A177-3AD203B41FA5}">
                      <a16:colId xmlns:a16="http://schemas.microsoft.com/office/drawing/2014/main" val="4266870582"/>
                    </a:ext>
                  </a:extLst>
                </a:gridCol>
                <a:gridCol w="3365965">
                  <a:extLst>
                    <a:ext uri="{9D8B030D-6E8A-4147-A177-3AD203B41FA5}">
                      <a16:colId xmlns:a16="http://schemas.microsoft.com/office/drawing/2014/main" val="2976416875"/>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1" dirty="0">
                          <a:solidFill>
                            <a:schemeClr val="tx1">
                              <a:lumMod val="50000"/>
                              <a:lumOff val="50000"/>
                            </a:schemeClr>
                          </a:solidFill>
                          <a:latin typeface="Arial" pitchFamily="34" charset="0"/>
                          <a:cs typeface="Arial" pitchFamily="34" charset="0"/>
                        </a:rPr>
                        <a:t>Library</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latin typeface="Arial" pitchFamily="34" charset="0"/>
                          <a:cs typeface="Arial" pitchFamily="34" charset="0"/>
                        </a:rPr>
                        <a:t>Computer Services</a:t>
                      </a:r>
                    </a:p>
                  </a:txBody>
                  <a:tcPr/>
                </a:tc>
                <a:extLst>
                  <a:ext uri="{0D108BD9-81ED-4DB2-BD59-A6C34878D82A}">
                    <a16:rowId xmlns:a16="http://schemas.microsoft.com/office/drawing/2014/main" val="2073069155"/>
                  </a:ext>
                </a:extLst>
              </a:tr>
              <a:tr h="392661">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1" dirty="0">
                          <a:solidFill>
                            <a:schemeClr val="tx1">
                              <a:lumMod val="50000"/>
                              <a:lumOff val="50000"/>
                            </a:schemeClr>
                          </a:solidFill>
                          <a:latin typeface="Arial" pitchFamily="34" charset="0"/>
                          <a:cs typeface="Arial" pitchFamily="34" charset="0"/>
                        </a:rPr>
                        <a:t>Graduate School-Newark</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latin typeface="Arial" pitchFamily="34" charset="0"/>
                          <a:cs typeface="Arial" pitchFamily="34" charset="0"/>
                        </a:rPr>
                        <a:t>Research Office</a:t>
                      </a:r>
                      <a:endParaRPr lang="en-US" sz="1800" b="1" dirty="0">
                        <a:solidFill>
                          <a:schemeClr val="tx1">
                            <a:lumMod val="50000"/>
                            <a:lumOff val="50000"/>
                          </a:schemeClr>
                        </a:solidFill>
                        <a:latin typeface="Arial" pitchFamily="34" charset="0"/>
                        <a:cs typeface="Arial" pitchFamily="34" charset="0"/>
                      </a:endParaRPr>
                    </a:p>
                  </a:txBody>
                  <a:tcPr/>
                </a:tc>
                <a:extLst>
                  <a:ext uri="{0D108BD9-81ED-4DB2-BD59-A6C34878D82A}">
                    <a16:rowId xmlns:a16="http://schemas.microsoft.com/office/drawing/2014/main" val="1580829549"/>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1" dirty="0">
                          <a:solidFill>
                            <a:schemeClr val="tx1">
                              <a:lumMod val="50000"/>
                              <a:lumOff val="50000"/>
                            </a:schemeClr>
                          </a:solidFill>
                          <a:latin typeface="Arial" pitchFamily="34" charset="0"/>
                          <a:cs typeface="Arial" pitchFamily="34" charset="0"/>
                        </a:rPr>
                        <a:t>Writing Center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latin typeface="Arial" pitchFamily="34" charset="0"/>
                          <a:cs typeface="Arial" pitchFamily="34" charset="0"/>
                        </a:rPr>
                        <a:t>Career Development Center</a:t>
                      </a:r>
                    </a:p>
                  </a:txBody>
                  <a:tcPr/>
                </a:tc>
                <a:extLst>
                  <a:ext uri="{0D108BD9-81ED-4DB2-BD59-A6C34878D82A}">
                    <a16:rowId xmlns:a16="http://schemas.microsoft.com/office/drawing/2014/main" val="163091184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1" dirty="0">
                          <a:solidFill>
                            <a:schemeClr val="tx1">
                              <a:lumMod val="50000"/>
                              <a:lumOff val="50000"/>
                            </a:schemeClr>
                          </a:solidFill>
                          <a:latin typeface="Arial" pitchFamily="34" charset="0"/>
                          <a:cs typeface="Arial" pitchFamily="34" charset="0"/>
                        </a:rPr>
                        <a:t>Learning Center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dirty="0">
                          <a:solidFill>
                            <a:schemeClr val="tx1">
                              <a:lumMod val="50000"/>
                              <a:lumOff val="50000"/>
                            </a:schemeClr>
                          </a:solidFill>
                          <a:latin typeface="Arial" pitchFamily="34" charset="0"/>
                          <a:cs typeface="Arial" pitchFamily="34" charset="0"/>
                        </a:rPr>
                        <a:t>P3 Collaboratory</a:t>
                      </a:r>
                    </a:p>
                  </a:txBody>
                  <a:tcPr/>
                </a:tc>
                <a:extLst>
                  <a:ext uri="{0D108BD9-81ED-4DB2-BD59-A6C34878D82A}">
                    <a16:rowId xmlns:a16="http://schemas.microsoft.com/office/drawing/2014/main" val="4069619153"/>
                  </a:ext>
                </a:extLst>
              </a:tr>
            </a:tbl>
          </a:graphicData>
        </a:graphic>
      </p:graphicFrame>
      <p:sp>
        <p:nvSpPr>
          <p:cNvPr id="9" name="Callout: Up Arrow 8">
            <a:extLst>
              <a:ext uri="{FF2B5EF4-FFF2-40B4-BE49-F238E27FC236}">
                <a16:creationId xmlns:a16="http://schemas.microsoft.com/office/drawing/2014/main" id="{3D580128-D326-4297-A95F-03C7B3688791}"/>
              </a:ext>
              <a:ext uri="{C183D7F6-B498-43B3-948B-1728B52AA6E4}">
                <adec:decorative xmlns:adec="http://schemas.microsoft.com/office/drawing/2017/decorative" val="1"/>
              </a:ext>
            </a:extLst>
          </p:cNvPr>
          <p:cNvSpPr/>
          <p:nvPr/>
        </p:nvSpPr>
        <p:spPr>
          <a:xfrm rot="10800000">
            <a:off x="1478460" y="4371243"/>
            <a:ext cx="3093540" cy="1877155"/>
          </a:xfrm>
          <a:prstGeom prst="upArrowCallout">
            <a:avLst>
              <a:gd name="adj1" fmla="val 8758"/>
              <a:gd name="adj2" fmla="val 10234"/>
              <a:gd name="adj3" fmla="val 12919"/>
              <a:gd name="adj4" fmla="val 77564"/>
            </a:avLst>
          </a:prstGeom>
          <a:solidFill>
            <a:srgbClr val="009900">
              <a:alpha val="40000"/>
            </a:srgbClr>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1700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598805" y="2641708"/>
            <a:ext cx="7772400" cy="1732086"/>
          </a:xfrm>
        </p:spPr>
        <p:txBody>
          <a:bodyPr/>
          <a:lstStyle/>
          <a:p>
            <a:r>
              <a:rPr lang="en-US" sz="4500" b="1" dirty="0">
                <a:solidFill>
                  <a:srgbClr val="009900"/>
                </a:solidFill>
                <a:latin typeface="Arial" panose="020B0604020202020204" pitchFamily="34" charset="0"/>
                <a:cs typeface="Arial" panose="020B0604020202020204" pitchFamily="34" charset="0"/>
              </a:rPr>
              <a:t>Questions?</a:t>
            </a:r>
            <a:br>
              <a:rPr lang="en-US" sz="1800" b="1" dirty="0">
                <a:solidFill>
                  <a:srgbClr val="009900"/>
                </a:solidFill>
                <a:latin typeface="Arial" panose="020B0604020202020204" pitchFamily="34" charset="0"/>
                <a:cs typeface="Arial" panose="020B0604020202020204" pitchFamily="34" charset="0"/>
              </a:rPr>
            </a:br>
            <a:endParaRPr lang="en-US" sz="1800" b="1" i="1" dirty="0">
              <a:solidFill>
                <a:srgbClr val="7030A0"/>
              </a:solidFill>
              <a:latin typeface="Arial" panose="020B0604020202020204" pitchFamily="34" charset="0"/>
              <a:cs typeface="Arial" panose="020B0604020202020204" pitchFamily="34" charset="0"/>
            </a:endParaRPr>
          </a:p>
        </p:txBody>
      </p:sp>
      <p:sp>
        <p:nvSpPr>
          <p:cNvPr id="13314" name="Rectangle 3"/>
          <p:cNvSpPr>
            <a:spLocks noGrp="1" noChangeArrowheads="1"/>
          </p:cNvSpPr>
          <p:nvPr>
            <p:ph type="subTitle" idx="1"/>
          </p:nvPr>
        </p:nvSpPr>
        <p:spPr>
          <a:xfrm>
            <a:off x="728133" y="5317066"/>
            <a:ext cx="7619999" cy="1066801"/>
          </a:xfrm>
        </p:spPr>
        <p:txBody>
          <a:bodyPr/>
          <a:lstStyle/>
          <a:p>
            <a:r>
              <a:rPr lang="en-US" sz="1200" b="1" i="1" u="sng" dirty="0">
                <a:solidFill>
                  <a:schemeClr val="tx1">
                    <a:lumMod val="50000"/>
                    <a:lumOff val="50000"/>
                  </a:schemeClr>
                </a:solidFill>
              </a:rPr>
              <a:t>ACKNOWLEDGEMENTS</a:t>
            </a:r>
          </a:p>
          <a:p>
            <a:r>
              <a:rPr lang="en-US" sz="1200" b="1" i="1" dirty="0">
                <a:solidFill>
                  <a:schemeClr val="tx1">
                    <a:lumMod val="50000"/>
                    <a:lumOff val="50000"/>
                  </a:schemeClr>
                </a:solidFill>
              </a:rPr>
              <a:t>I would like to thank Rutgers University-Newark’s Chancellor Nancy Cantor for sponsoring this Chancellor’s Seed Grant project; my co-PIs, Marne Benson, Al Brown, </a:t>
            </a:r>
            <a:r>
              <a:rPr lang="en-US" sz="1200" b="1" i="1" dirty="0" err="1">
                <a:solidFill>
                  <a:schemeClr val="tx1">
                    <a:lumMod val="50000"/>
                    <a:lumOff val="50000"/>
                  </a:schemeClr>
                </a:solidFill>
              </a:rPr>
              <a:t>Kinna</a:t>
            </a:r>
            <a:r>
              <a:rPr lang="en-US" sz="1200" b="1" i="1" dirty="0">
                <a:solidFill>
                  <a:schemeClr val="tx1">
                    <a:lumMod val="50000"/>
                    <a:lumOff val="50000"/>
                  </a:schemeClr>
                </a:solidFill>
              </a:rPr>
              <a:t> Perry, </a:t>
            </a:r>
            <a:r>
              <a:rPr lang="en-US" sz="1200" b="1" i="1" dirty="0" err="1">
                <a:solidFill>
                  <a:schemeClr val="tx1">
                    <a:lumMod val="50000"/>
                    <a:lumOff val="50000"/>
                  </a:schemeClr>
                </a:solidFill>
              </a:rPr>
              <a:t>Minglu</a:t>
            </a:r>
            <a:r>
              <a:rPr lang="en-US" sz="1200" b="1" i="1" dirty="0">
                <a:solidFill>
                  <a:schemeClr val="tx1">
                    <a:lumMod val="50000"/>
                    <a:lumOff val="50000"/>
                  </a:schemeClr>
                </a:solidFill>
              </a:rPr>
              <a:t> Wang, and Ann Watkins, for their efforts in making this a successful initiative; and all instructors, helpers, students, and support staff for the various ways in which they contributed to this success.</a:t>
            </a:r>
            <a:endParaRPr lang="en-US" i="1" dirty="0">
              <a:solidFill>
                <a:schemeClr val="tx1">
                  <a:lumMod val="50000"/>
                  <a:lumOff val="50000"/>
                </a:schemeClr>
              </a:solidFill>
              <a:latin typeface="Arial" charset="0"/>
            </a:endParaRPr>
          </a:p>
        </p:txBody>
      </p:sp>
      <p:pic>
        <p:nvPicPr>
          <p:cNvPr id="4" name="Picture 3">
            <a:extLst>
              <a:ext uri="{FF2B5EF4-FFF2-40B4-BE49-F238E27FC236}">
                <a16:creationId xmlns:a16="http://schemas.microsoft.com/office/drawing/2014/main" id="{41E60B3A-9ABB-3D4B-AF4E-8C26DD9F24D8}"/>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26477" y="288998"/>
            <a:ext cx="1736591" cy="1935675"/>
          </a:xfrm>
          <a:prstGeom prst="rect">
            <a:avLst/>
          </a:prstGeom>
        </p:spPr>
      </p:pic>
      <p:pic>
        <p:nvPicPr>
          <p:cNvPr id="5" name="Google Shape;493;p2">
            <a:extLst>
              <a:ext uri="{FF2B5EF4-FFF2-40B4-BE49-F238E27FC236}">
                <a16:creationId xmlns:a16="http://schemas.microsoft.com/office/drawing/2014/main" id="{3C965AA4-0920-F74E-A835-F1E2B3D4F262}"/>
              </a:ext>
              <a:ext uri="{C183D7F6-B498-43B3-948B-1728B52AA6E4}">
                <adec:decorative xmlns:adec="http://schemas.microsoft.com/office/drawing/2017/decorative" val="1"/>
              </a:ext>
            </a:extLst>
          </p:cNvPr>
          <p:cNvPicPr preferRelativeResize="0">
            <a:picLocks/>
          </p:cNvPicPr>
          <p:nvPr/>
        </p:nvPicPr>
        <p:blipFill rotWithShape="1">
          <a:blip r:embed="rId4" cstate="screen">
            <a:alphaModFix/>
            <a:extLst>
              <a:ext uri="{28A0092B-C50C-407E-A947-70E740481C1C}">
                <a14:useLocalDpi xmlns:a14="http://schemas.microsoft.com/office/drawing/2010/main"/>
              </a:ext>
            </a:extLst>
          </a:blip>
          <a:srcRect l="7965" r="6205"/>
          <a:stretch/>
        </p:blipFill>
        <p:spPr>
          <a:xfrm>
            <a:off x="6026478" y="3014379"/>
            <a:ext cx="1736591" cy="1935675"/>
          </a:xfrm>
          <a:prstGeom prst="rect">
            <a:avLst/>
          </a:prstGeom>
          <a:noFill/>
          <a:ln>
            <a:noFill/>
          </a:ln>
        </p:spPr>
      </p:pic>
      <p:sp>
        <p:nvSpPr>
          <p:cNvPr id="2" name="Rectangle 1">
            <a:extLst>
              <a:ext uri="{FF2B5EF4-FFF2-40B4-BE49-F238E27FC236}">
                <a16:creationId xmlns:a16="http://schemas.microsoft.com/office/drawing/2014/main" id="{6B293BBF-98FA-2A41-BD64-3929767FA46E}"/>
              </a:ext>
            </a:extLst>
          </p:cNvPr>
          <p:cNvSpPr/>
          <p:nvPr/>
        </p:nvSpPr>
        <p:spPr>
          <a:xfrm>
            <a:off x="1617754" y="1579303"/>
            <a:ext cx="2999539" cy="369332"/>
          </a:xfrm>
          <a:prstGeom prst="rect">
            <a:avLst/>
          </a:prstGeom>
        </p:spPr>
        <p:txBody>
          <a:bodyPr wrap="none">
            <a:spAutoFit/>
          </a:bodyPr>
          <a:lstStyle/>
          <a:p>
            <a:r>
              <a:rPr lang="en-US" sz="1800" b="1" i="1" dirty="0" err="1">
                <a:solidFill>
                  <a:srgbClr val="7030A0"/>
                </a:solidFill>
                <a:latin typeface="Arial" panose="020B0604020202020204" pitchFamily="34" charset="0"/>
                <a:cs typeface="Arial" panose="020B0604020202020204" pitchFamily="34" charset="0"/>
              </a:rPr>
              <a:t>bonnie.fong@rutgers.edu</a:t>
            </a:r>
            <a:endParaRPr lang="en-US" sz="1800" dirty="0"/>
          </a:p>
        </p:txBody>
      </p:sp>
      <p:sp>
        <p:nvSpPr>
          <p:cNvPr id="3" name="TextBox 2">
            <a:extLst>
              <a:ext uri="{FF2B5EF4-FFF2-40B4-BE49-F238E27FC236}">
                <a16:creationId xmlns:a16="http://schemas.microsoft.com/office/drawing/2014/main" id="{7A9AC874-9259-3745-A203-CB4786D1BBB1}"/>
              </a:ext>
            </a:extLst>
          </p:cNvPr>
          <p:cNvSpPr txBox="1"/>
          <p:nvPr/>
        </p:nvSpPr>
        <p:spPr>
          <a:xfrm>
            <a:off x="6026477" y="2197234"/>
            <a:ext cx="1736591" cy="400110"/>
          </a:xfrm>
          <a:prstGeom prst="rect">
            <a:avLst/>
          </a:prstGeom>
          <a:noFill/>
        </p:spPr>
        <p:txBody>
          <a:bodyPr wrap="square" rtlCol="0">
            <a:spAutoFit/>
          </a:bodyPr>
          <a:lstStyle/>
          <a:p>
            <a:pPr algn="ctr"/>
            <a:r>
              <a:rPr lang="en-US" sz="2000" dirty="0">
                <a:solidFill>
                  <a:srgbClr val="009900"/>
                </a:solidFill>
              </a:rPr>
              <a:t>Bonnie Fong</a:t>
            </a:r>
          </a:p>
        </p:txBody>
      </p:sp>
      <p:sp>
        <p:nvSpPr>
          <p:cNvPr id="6" name="TextBox 5">
            <a:extLst>
              <a:ext uri="{FF2B5EF4-FFF2-40B4-BE49-F238E27FC236}">
                <a16:creationId xmlns:a16="http://schemas.microsoft.com/office/drawing/2014/main" id="{EEED59C0-761E-8A43-9AD8-80AEC7A2FE35}"/>
              </a:ext>
            </a:extLst>
          </p:cNvPr>
          <p:cNvSpPr txBox="1"/>
          <p:nvPr/>
        </p:nvSpPr>
        <p:spPr>
          <a:xfrm>
            <a:off x="5933172" y="4931393"/>
            <a:ext cx="2592812" cy="400110"/>
          </a:xfrm>
          <a:prstGeom prst="rect">
            <a:avLst/>
          </a:prstGeom>
          <a:noFill/>
        </p:spPr>
        <p:txBody>
          <a:bodyPr wrap="square" rtlCol="0">
            <a:spAutoFit/>
          </a:bodyPr>
          <a:lstStyle/>
          <a:p>
            <a:r>
              <a:rPr lang="en-US" sz="2000" dirty="0">
                <a:solidFill>
                  <a:srgbClr val="009900"/>
                </a:solidFill>
              </a:rPr>
              <a:t>Rebecca Bryant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Overview of Boot Camps</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latin typeface="+mj-lt"/>
              </a:rPr>
              <a:t>“Boot Camps for Graduate Student Success” funded!</a:t>
            </a:r>
          </a:p>
          <a:p>
            <a:pPr lvl="1">
              <a:spcBef>
                <a:spcPts val="600"/>
              </a:spcBef>
              <a:spcAft>
                <a:spcPts val="600"/>
              </a:spcAft>
            </a:pPr>
            <a:r>
              <a:rPr lang="en-US" sz="2000" dirty="0">
                <a:latin typeface="+mj-lt"/>
              </a:rPr>
              <a:t>$25,000</a:t>
            </a:r>
          </a:p>
          <a:p>
            <a:pPr lvl="1">
              <a:spcBef>
                <a:spcPts val="600"/>
              </a:spcBef>
              <a:spcAft>
                <a:spcPts val="600"/>
              </a:spcAft>
            </a:pPr>
            <a:r>
              <a:rPr lang="en-US" sz="2000" dirty="0">
                <a:latin typeface="+mj-lt"/>
                <a:cs typeface="Arial" pitchFamily="34" charset="0"/>
              </a:rPr>
              <a:t>6 boot camp themes:</a:t>
            </a:r>
            <a:endParaRPr lang="en-US" sz="1600" dirty="0">
              <a:latin typeface="+mj-lt"/>
              <a:cs typeface="Arial" pitchFamily="34" charset="0"/>
            </a:endParaRPr>
          </a:p>
          <a:p>
            <a:pPr lvl="1">
              <a:spcBef>
                <a:spcPts val="600"/>
              </a:spcBef>
              <a:spcAft>
                <a:spcPts val="600"/>
              </a:spcAft>
            </a:pPr>
            <a:endParaRPr lang="en-US" sz="2000" dirty="0">
              <a:latin typeface="+mj-lt"/>
              <a:cs typeface="Arial" pitchFamily="34" charset="0"/>
            </a:endParaRPr>
          </a:p>
          <a:p>
            <a:pPr lvl="1">
              <a:spcBef>
                <a:spcPts val="600"/>
              </a:spcBef>
              <a:spcAft>
                <a:spcPts val="600"/>
              </a:spcAft>
            </a:pPr>
            <a:endParaRPr lang="en-US" sz="2000" dirty="0">
              <a:latin typeface="+mj-lt"/>
              <a:cs typeface="Arial" pitchFamily="34" charset="0"/>
            </a:endParaRPr>
          </a:p>
          <a:p>
            <a:pPr lvl="1">
              <a:spcBef>
                <a:spcPts val="600"/>
              </a:spcBef>
              <a:spcAft>
                <a:spcPts val="600"/>
              </a:spcAft>
            </a:pPr>
            <a:endParaRPr lang="en-US" sz="2000" dirty="0">
              <a:latin typeface="+mj-lt"/>
              <a:cs typeface="Arial" pitchFamily="34" charset="0"/>
            </a:endParaRPr>
          </a:p>
          <a:p>
            <a:pPr lvl="1">
              <a:spcBef>
                <a:spcPts val="600"/>
              </a:spcBef>
              <a:spcAft>
                <a:spcPts val="600"/>
              </a:spcAft>
            </a:pPr>
            <a:r>
              <a:rPr lang="en-US" sz="2000" dirty="0">
                <a:latin typeface="+mj-lt"/>
                <a:cs typeface="Arial" pitchFamily="34" charset="0"/>
              </a:rPr>
              <a:t>1/more sessions of each theme were taught &amp; recorded</a:t>
            </a:r>
          </a:p>
          <a:p>
            <a:pPr lvl="1">
              <a:spcBef>
                <a:spcPts val="600"/>
              </a:spcBef>
              <a:spcAft>
                <a:spcPts val="600"/>
              </a:spcAft>
            </a:pPr>
            <a:r>
              <a:rPr lang="en-US" sz="2000" dirty="0">
                <a:latin typeface="+mj-lt"/>
              </a:rPr>
              <a:t>Registration per boot camp was limited to 20 or 30 students</a:t>
            </a:r>
          </a:p>
          <a:p>
            <a:pPr lvl="1">
              <a:spcBef>
                <a:spcPts val="600"/>
              </a:spcBef>
              <a:spcAft>
                <a:spcPts val="600"/>
              </a:spcAft>
            </a:pPr>
            <a:r>
              <a:rPr lang="en-US" sz="2000" dirty="0">
                <a:latin typeface="+mj-lt"/>
              </a:rPr>
              <a:t>Full day or 2-day boot camps were scheduled for before/after Fall/Spring semesters</a:t>
            </a:r>
          </a:p>
          <a:p>
            <a:pPr>
              <a:spcBef>
                <a:spcPts val="600"/>
              </a:spcBef>
              <a:spcAft>
                <a:spcPts val="600"/>
              </a:spcAft>
            </a:pPr>
            <a:r>
              <a:rPr lang="en-US" sz="2400" dirty="0">
                <a:latin typeface="+mj-lt"/>
              </a:rPr>
              <a:t>Project site: </a:t>
            </a:r>
            <a:r>
              <a:rPr lang="en-US" sz="2400" dirty="0">
                <a:latin typeface="+mj-lt"/>
                <a:hlinkClick r:id="rId3"/>
              </a:rPr>
              <a:t>https://libguides.rutgers.edu/bootcamps</a:t>
            </a:r>
            <a:r>
              <a:rPr lang="en-US" sz="2400" dirty="0">
                <a:latin typeface="+mj-lt"/>
              </a:rPr>
              <a:t> </a:t>
            </a:r>
          </a:p>
        </p:txBody>
      </p:sp>
      <p:graphicFrame>
        <p:nvGraphicFramePr>
          <p:cNvPr id="4" name="Table 3"/>
          <p:cNvGraphicFramePr>
            <a:graphicFrameLocks noGrp="1"/>
          </p:cNvGraphicFramePr>
          <p:nvPr>
            <p:extLst>
              <p:ext uri="{D42A27DB-BD31-4B8C-83A1-F6EECF244321}">
                <p14:modId xmlns:p14="http://schemas.microsoft.com/office/powerpoint/2010/main" val="820702348"/>
              </p:ext>
            </p:extLst>
          </p:nvPr>
        </p:nvGraphicFramePr>
        <p:xfrm>
          <a:off x="756920" y="2955414"/>
          <a:ext cx="7630160" cy="1204467"/>
        </p:xfrm>
        <a:graphic>
          <a:graphicData uri="http://schemas.openxmlformats.org/drawingml/2006/table">
            <a:tbl>
              <a:tblPr firstRow="1" bandRow="1">
                <a:tableStyleId>{8A107856-5554-42FB-B03E-39F5DBC370BA}</a:tableStyleId>
              </a:tblPr>
              <a:tblGrid>
                <a:gridCol w="3592830">
                  <a:extLst>
                    <a:ext uri="{9D8B030D-6E8A-4147-A177-3AD203B41FA5}">
                      <a16:colId xmlns:a16="http://schemas.microsoft.com/office/drawing/2014/main" val="760675391"/>
                    </a:ext>
                  </a:extLst>
                </a:gridCol>
                <a:gridCol w="4037330">
                  <a:extLst>
                    <a:ext uri="{9D8B030D-6E8A-4147-A177-3AD203B41FA5}">
                      <a16:colId xmlns:a16="http://schemas.microsoft.com/office/drawing/2014/main" val="2540212438"/>
                    </a:ext>
                  </a:extLst>
                </a:gridCol>
              </a:tblGrid>
              <a:tr h="401489">
                <a:tc>
                  <a:txBody>
                    <a:bodyPr/>
                    <a:lstStyle/>
                    <a:p>
                      <a:pPr marL="285750" indent="-285750">
                        <a:buFont typeface="Wingdings" panose="05000000000000000000" pitchFamily="2" charset="2"/>
                        <a:buChar char="§"/>
                      </a:pPr>
                      <a:r>
                        <a:rPr lang="en-US" sz="1800" b="0" dirty="0">
                          <a:solidFill>
                            <a:schemeClr val="tx1">
                              <a:lumMod val="50000"/>
                              <a:lumOff val="50000"/>
                            </a:schemeClr>
                          </a:solidFill>
                        </a:rPr>
                        <a:t>Data Skills (</a:t>
                      </a:r>
                      <a:r>
                        <a:rPr lang="en-US" sz="1800" b="0" dirty="0" err="1">
                          <a:solidFill>
                            <a:schemeClr val="tx1">
                              <a:lumMod val="50000"/>
                              <a:lumOff val="50000"/>
                            </a:schemeClr>
                          </a:solidFill>
                        </a:rPr>
                        <a:t>2x</a:t>
                      </a:r>
                      <a:r>
                        <a:rPr lang="en-US" sz="1800" b="0" dirty="0">
                          <a:solidFill>
                            <a:schemeClr val="tx1">
                              <a:lumMod val="50000"/>
                              <a:lumOff val="50000"/>
                            </a:schemeClr>
                          </a:solidFill>
                        </a:rPr>
                        <a:t>)</a:t>
                      </a:r>
                    </a:p>
                  </a:txBody>
                  <a:tcPr/>
                </a:tc>
                <a:tc>
                  <a:txBody>
                    <a:bodyPr/>
                    <a:lstStyle/>
                    <a:p>
                      <a:pPr marL="285750" indent="-285750">
                        <a:buFont typeface="Wingdings" panose="05000000000000000000" pitchFamily="2" charset="2"/>
                        <a:buChar char="§"/>
                      </a:pPr>
                      <a:r>
                        <a:rPr lang="en-US" sz="1800" b="0" dirty="0">
                          <a:solidFill>
                            <a:schemeClr val="tx1">
                              <a:lumMod val="50000"/>
                              <a:lumOff val="50000"/>
                            </a:schemeClr>
                          </a:solidFill>
                        </a:rPr>
                        <a:t>Presentation Skills (</a:t>
                      </a:r>
                      <a:r>
                        <a:rPr lang="en-US" sz="1800" b="0" dirty="0" err="1">
                          <a:solidFill>
                            <a:schemeClr val="tx1">
                              <a:lumMod val="50000"/>
                              <a:lumOff val="50000"/>
                            </a:schemeClr>
                          </a:solidFill>
                        </a:rPr>
                        <a:t>1x</a:t>
                      </a:r>
                      <a:r>
                        <a:rPr lang="en-US" sz="1800" b="0" dirty="0">
                          <a:solidFill>
                            <a:schemeClr val="tx1">
                              <a:lumMod val="50000"/>
                              <a:lumOff val="50000"/>
                            </a:schemeClr>
                          </a:solidFill>
                        </a:rPr>
                        <a:t>)</a:t>
                      </a:r>
                    </a:p>
                  </a:txBody>
                  <a:tcPr/>
                </a:tc>
                <a:extLst>
                  <a:ext uri="{0D108BD9-81ED-4DB2-BD59-A6C34878D82A}">
                    <a16:rowId xmlns:a16="http://schemas.microsoft.com/office/drawing/2014/main" val="1136571164"/>
                  </a:ext>
                </a:extLst>
              </a:tr>
              <a:tr h="40148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a:solidFill>
                            <a:schemeClr val="tx1">
                              <a:lumMod val="50000"/>
                              <a:lumOff val="50000"/>
                            </a:schemeClr>
                          </a:solidFill>
                        </a:rPr>
                        <a:t>Grant Skills (</a:t>
                      </a:r>
                      <a:r>
                        <a:rPr lang="en-US" sz="1800" dirty="0" err="1">
                          <a:solidFill>
                            <a:schemeClr val="tx1">
                              <a:lumMod val="50000"/>
                              <a:lumOff val="50000"/>
                            </a:schemeClr>
                          </a:solidFill>
                        </a:rPr>
                        <a:t>3x</a:t>
                      </a:r>
                      <a:r>
                        <a:rPr lang="en-US" sz="1800" dirty="0">
                          <a:solidFill>
                            <a:schemeClr val="tx1">
                              <a:lumMod val="50000"/>
                              <a:lumOff val="50000"/>
                            </a:schemeClr>
                          </a:solidFill>
                        </a:rPr>
                        <a:t>)</a:t>
                      </a:r>
                    </a:p>
                  </a:txBody>
                  <a:tcPr/>
                </a:tc>
                <a:tc>
                  <a:txBody>
                    <a:bodyPr/>
                    <a:lstStyle/>
                    <a:p>
                      <a:pPr marL="285750" indent="-285750">
                        <a:buFont typeface="Wingdings" panose="05000000000000000000" pitchFamily="2" charset="2"/>
                        <a:buChar char="§"/>
                      </a:pPr>
                      <a:r>
                        <a:rPr lang="en-US" sz="1800" dirty="0">
                          <a:solidFill>
                            <a:schemeClr val="tx1">
                              <a:lumMod val="50000"/>
                              <a:lumOff val="50000"/>
                            </a:schemeClr>
                          </a:solidFill>
                        </a:rPr>
                        <a:t>Research Impact</a:t>
                      </a:r>
                      <a:r>
                        <a:rPr lang="en-US" sz="1800" baseline="0" dirty="0">
                          <a:solidFill>
                            <a:schemeClr val="tx1">
                              <a:lumMod val="50000"/>
                              <a:lumOff val="50000"/>
                            </a:schemeClr>
                          </a:solidFill>
                        </a:rPr>
                        <a:t> &amp; Promotion (</a:t>
                      </a:r>
                      <a:r>
                        <a:rPr lang="en-US" sz="1800" baseline="0" dirty="0" err="1">
                          <a:solidFill>
                            <a:schemeClr val="tx1">
                              <a:lumMod val="50000"/>
                              <a:lumOff val="50000"/>
                            </a:schemeClr>
                          </a:solidFill>
                        </a:rPr>
                        <a:t>1x</a:t>
                      </a:r>
                      <a:r>
                        <a:rPr lang="en-US" sz="1800" baseline="0" dirty="0">
                          <a:solidFill>
                            <a:schemeClr val="tx1">
                              <a:lumMod val="50000"/>
                              <a:lumOff val="50000"/>
                            </a:schemeClr>
                          </a:solidFill>
                        </a:rPr>
                        <a:t>)</a:t>
                      </a:r>
                      <a:endParaRPr lang="en-US" sz="1800" dirty="0">
                        <a:solidFill>
                          <a:schemeClr val="tx1">
                            <a:lumMod val="50000"/>
                            <a:lumOff val="50000"/>
                          </a:schemeClr>
                        </a:solidFill>
                      </a:endParaRPr>
                    </a:p>
                  </a:txBody>
                  <a:tcPr/>
                </a:tc>
                <a:extLst>
                  <a:ext uri="{0D108BD9-81ED-4DB2-BD59-A6C34878D82A}">
                    <a16:rowId xmlns:a16="http://schemas.microsoft.com/office/drawing/2014/main" val="1480181350"/>
                  </a:ext>
                </a:extLst>
              </a:tr>
              <a:tr h="401489">
                <a:tc>
                  <a:txBody>
                    <a:bodyPr/>
                    <a:lstStyle/>
                    <a:p>
                      <a:pPr marL="285750" indent="-285750">
                        <a:buFont typeface="Wingdings" panose="05000000000000000000" pitchFamily="2" charset="2"/>
                        <a:buChar char="§"/>
                      </a:pPr>
                      <a:r>
                        <a:rPr lang="en-US" sz="1800" dirty="0">
                          <a:solidFill>
                            <a:schemeClr val="tx1">
                              <a:lumMod val="50000"/>
                              <a:lumOff val="50000"/>
                            </a:schemeClr>
                          </a:solidFill>
                        </a:rPr>
                        <a:t>Literature Research Skills (</a:t>
                      </a:r>
                      <a:r>
                        <a:rPr lang="en-US" sz="1800" dirty="0" err="1">
                          <a:solidFill>
                            <a:schemeClr val="tx1">
                              <a:lumMod val="50000"/>
                              <a:lumOff val="50000"/>
                            </a:schemeClr>
                          </a:solidFill>
                        </a:rPr>
                        <a:t>3x</a:t>
                      </a:r>
                      <a:r>
                        <a:rPr lang="en-US" sz="1800" dirty="0">
                          <a:solidFill>
                            <a:schemeClr val="tx1">
                              <a:lumMod val="50000"/>
                              <a:lumOff val="50000"/>
                            </a:schemeClr>
                          </a:solidFill>
                        </a:rPr>
                        <a:t>)</a:t>
                      </a:r>
                    </a:p>
                  </a:txBody>
                  <a:tcPr/>
                </a:tc>
                <a:tc>
                  <a:txBody>
                    <a:bodyPr/>
                    <a:lstStyle/>
                    <a:p>
                      <a:pPr marL="285750" indent="-285750">
                        <a:buFont typeface="Wingdings" panose="05000000000000000000" pitchFamily="2" charset="2"/>
                        <a:buChar char="§"/>
                      </a:pPr>
                      <a:r>
                        <a:rPr lang="en-US" sz="1800" dirty="0">
                          <a:solidFill>
                            <a:schemeClr val="tx1">
                              <a:lumMod val="50000"/>
                              <a:lumOff val="50000"/>
                            </a:schemeClr>
                          </a:solidFill>
                        </a:rPr>
                        <a:t>Writing &amp; Publishing Skills (</a:t>
                      </a:r>
                      <a:r>
                        <a:rPr lang="en-US" sz="1800" dirty="0" err="1">
                          <a:solidFill>
                            <a:schemeClr val="tx1">
                              <a:lumMod val="50000"/>
                              <a:lumOff val="50000"/>
                            </a:schemeClr>
                          </a:solidFill>
                        </a:rPr>
                        <a:t>5x</a:t>
                      </a:r>
                      <a:r>
                        <a:rPr lang="en-US" sz="1800" dirty="0">
                          <a:solidFill>
                            <a:schemeClr val="tx1">
                              <a:lumMod val="50000"/>
                              <a:lumOff val="50000"/>
                            </a:schemeClr>
                          </a:solidFill>
                        </a:rPr>
                        <a:t>)</a:t>
                      </a:r>
                      <a:endParaRPr lang="en-US" sz="1800" i="1" dirty="0">
                        <a:solidFill>
                          <a:srgbClr val="C00000"/>
                        </a:solidFill>
                      </a:endParaRPr>
                    </a:p>
                  </a:txBody>
                  <a:tcPr/>
                </a:tc>
                <a:extLst>
                  <a:ext uri="{0D108BD9-81ED-4DB2-BD59-A6C34878D82A}">
                    <a16:rowId xmlns:a16="http://schemas.microsoft.com/office/drawing/2014/main" val="1686448004"/>
                  </a:ext>
                </a:extLst>
              </a:tr>
            </a:tbl>
          </a:graphicData>
        </a:graphic>
      </p:graphicFrame>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3</a:t>
            </a:fld>
            <a:endParaRPr lang="en-US" dirty="0"/>
          </a:p>
        </p:txBody>
      </p:sp>
    </p:spTree>
    <p:extLst>
      <p:ext uri="{BB962C8B-B14F-4D97-AF65-F5344CB8AC3E}">
        <p14:creationId xmlns:p14="http://schemas.microsoft.com/office/powerpoint/2010/main" val="105246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The Budget</a:t>
            </a: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t>Budget allocation of $25,000 grant:</a:t>
            </a:r>
          </a:p>
          <a:p>
            <a:pPr>
              <a:spcBef>
                <a:spcPts val="600"/>
              </a:spcBef>
              <a:spcAft>
                <a:spcPts val="600"/>
              </a:spcAft>
            </a:pPr>
            <a:endParaRPr lang="en-US" sz="2400" dirty="0"/>
          </a:p>
          <a:p>
            <a:pPr>
              <a:spcBef>
                <a:spcPts val="600"/>
              </a:spcBef>
              <a:spcAft>
                <a:spcPts val="600"/>
              </a:spcAft>
            </a:pPr>
            <a:endParaRPr lang="en-US" sz="2400" dirty="0"/>
          </a:p>
          <a:p>
            <a:pPr>
              <a:spcBef>
                <a:spcPts val="600"/>
              </a:spcBef>
              <a:spcAft>
                <a:spcPts val="600"/>
              </a:spcAft>
            </a:pPr>
            <a:endParaRPr lang="en-US" sz="2400" dirty="0"/>
          </a:p>
          <a:p>
            <a:pPr>
              <a:spcBef>
                <a:spcPts val="600"/>
              </a:spcBef>
              <a:spcAft>
                <a:spcPts val="600"/>
              </a:spcAft>
              <a:buNone/>
            </a:pPr>
            <a:endParaRPr lang="en-US" sz="2400" dirty="0"/>
          </a:p>
          <a:p>
            <a:pPr>
              <a:spcBef>
                <a:spcPts val="600"/>
              </a:spcBef>
              <a:spcAft>
                <a:spcPts val="600"/>
              </a:spcAft>
            </a:pPr>
            <a:endParaRPr lang="en-US" sz="2400" dirty="0">
              <a:latin typeface="Arial" pitchFamily="34" charset="0"/>
              <a:cs typeface="Arial" pitchFamily="34" charset="0"/>
            </a:endParaRPr>
          </a:p>
          <a:p>
            <a:pPr>
              <a:spcBef>
                <a:spcPts val="600"/>
              </a:spcBef>
              <a:spcAft>
                <a:spcPts val="600"/>
              </a:spcAft>
            </a:pPr>
            <a:endParaRPr lang="en-US" sz="2400" dirty="0">
              <a:latin typeface="Arial" pitchFamily="34" charset="0"/>
              <a:cs typeface="Arial" pitchFamily="34" charset="0"/>
            </a:endParaRPr>
          </a:p>
          <a:p>
            <a:pPr>
              <a:spcBef>
                <a:spcPts val="600"/>
              </a:spcBef>
              <a:spcAft>
                <a:spcPts val="600"/>
              </a:spcAft>
            </a:pPr>
            <a:endParaRPr lang="en-US" sz="2400" dirty="0">
              <a:latin typeface="Arial" pitchFamily="34" charset="0"/>
              <a:cs typeface="Arial" pitchFamily="34" charset="0"/>
            </a:endParaRP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4</a:t>
            </a:fld>
            <a:endParaRPr lang="en-US" dirty="0"/>
          </a:p>
        </p:txBody>
      </p:sp>
      <p:graphicFrame>
        <p:nvGraphicFramePr>
          <p:cNvPr id="7" name="Chart 6" descr="Chart showing the allocation of the budget including 48% for instructor-related costs and 45% for food.">
            <a:extLst>
              <a:ext uri="{FF2B5EF4-FFF2-40B4-BE49-F238E27FC236}">
                <a16:creationId xmlns:a16="http://schemas.microsoft.com/office/drawing/2014/main" id="{56B1929F-7527-4BE7-8B74-C41D04D5827F}"/>
              </a:ext>
            </a:extLst>
          </p:cNvPr>
          <p:cNvGraphicFramePr/>
          <p:nvPr>
            <p:extLst>
              <p:ext uri="{D42A27DB-BD31-4B8C-83A1-F6EECF244321}">
                <p14:modId xmlns:p14="http://schemas.microsoft.com/office/powerpoint/2010/main" val="1359347995"/>
              </p:ext>
            </p:extLst>
          </p:nvPr>
        </p:nvGraphicFramePr>
        <p:xfrm>
          <a:off x="941832" y="1912202"/>
          <a:ext cx="7726680" cy="4504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489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Data Skills </a:t>
            </a:r>
            <a:r>
              <a:rPr lang="en-US" sz="2400" b="1" u="sng" dirty="0">
                <a:solidFill>
                  <a:srgbClr val="0070C0"/>
                </a:solidFill>
              </a:rPr>
              <a:t>(2-day)</a:t>
            </a: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provide students with the introductory computational skills needed for data management and analysis in all domains of research, covering the full lifecycle of data-driven research; students learn how to do analyses and how to manage the process to make it as automated and reproducible as possible</a:t>
            </a:r>
          </a:p>
          <a:p>
            <a:pPr>
              <a:spcBef>
                <a:spcPts val="0"/>
              </a:spcBef>
              <a:spcAft>
                <a:spcPts val="0"/>
              </a:spcAft>
              <a:buFont typeface="Arial" pitchFamily="34" charset="0"/>
              <a:buChar char="•"/>
            </a:pPr>
            <a:r>
              <a:rPr lang="en-US" sz="2400" dirty="0">
                <a:latin typeface="Arial" pitchFamily="34" charset="0"/>
                <a:cs typeface="Arial" pitchFamily="34" charset="0"/>
              </a:rPr>
              <a:t>Agenda: </a:t>
            </a:r>
          </a:p>
          <a:p>
            <a:pPr>
              <a:spcBef>
                <a:spcPts val="0"/>
              </a:spcBef>
              <a:spcAft>
                <a:spcPts val="0"/>
              </a:spcAft>
              <a:buFont typeface="Arial" pitchFamily="34" charset="0"/>
              <a:buChar char="•"/>
            </a:pPr>
            <a:endParaRPr lang="en-US" sz="2400" dirty="0">
              <a:latin typeface="Arial" pitchFamily="34" charset="0"/>
              <a:cs typeface="Arial" pitchFamily="34" charset="0"/>
            </a:endParaRPr>
          </a:p>
          <a:p>
            <a:pPr lvl="1">
              <a:spcBef>
                <a:spcPts val="0"/>
              </a:spcBef>
              <a:spcAft>
                <a:spcPts val="0"/>
              </a:spcAft>
              <a:buFont typeface="Wingdings" panose="05000000000000000000" pitchFamily="2" charset="2"/>
              <a:buChar char="q"/>
            </a:pPr>
            <a:endParaRPr lang="en-US" sz="2400" dirty="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volunteer instructors via Data Carpentry </a:t>
            </a:r>
          </a:p>
          <a:p>
            <a:pPr lvl="2">
              <a:spcBef>
                <a:spcPts val="0"/>
              </a:spcBef>
              <a:spcAft>
                <a:spcPts val="0"/>
              </a:spcAft>
              <a:buFont typeface="Wingdings" panose="05000000000000000000" pitchFamily="2" charset="2"/>
              <a:buChar char="Ø"/>
            </a:pPr>
            <a:r>
              <a:rPr lang="en-US" sz="1800" dirty="0">
                <a:latin typeface="Arial" pitchFamily="34" charset="0"/>
                <a:cs typeface="Arial" pitchFamily="34" charset="0"/>
              </a:rPr>
              <a:t>($2,500 workshop coordination fee + travel expenses for instructors)</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3-4 helpers – librarians and/or graduate students</a:t>
            </a:r>
          </a:p>
          <a:p>
            <a:pPr>
              <a:spcBef>
                <a:spcPts val="0"/>
              </a:spcBef>
              <a:spcAft>
                <a:spcPts val="0"/>
              </a:spcAft>
              <a:buFont typeface="Arial" panose="020B0604020202020204" pitchFamily="34" charset="0"/>
              <a:buChar char="•"/>
            </a:pPr>
            <a:r>
              <a:rPr lang="en-US" sz="2400" dirty="0">
                <a:solidFill>
                  <a:srgbClr val="009900"/>
                </a:solidFill>
                <a:latin typeface="Arial" pitchFamily="34" charset="0"/>
                <a:cs typeface="Arial" pitchFamily="34" charset="0"/>
              </a:rPr>
              <a:t>$-savings </a:t>
            </a:r>
            <a:r>
              <a:rPr lang="en-US" sz="2400" b="1" dirty="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r>
              <a:rPr lang="en-US" dirty="0">
                <a:solidFill>
                  <a:srgbClr val="009900"/>
                </a:solidFill>
                <a:latin typeface="Arial" pitchFamily="34" charset="0"/>
                <a:cs typeface="Arial" pitchFamily="34" charset="0"/>
              </a:rPr>
              <a:t>consider teaching  the freely available CC-BY Data Carpentry lessons yourself</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3426716"/>
              </p:ext>
            </p:extLst>
          </p:nvPr>
        </p:nvGraphicFramePr>
        <p:xfrm>
          <a:off x="1346884" y="3678193"/>
          <a:ext cx="7006283" cy="741680"/>
        </p:xfrm>
        <a:graphic>
          <a:graphicData uri="http://schemas.openxmlformats.org/drawingml/2006/table">
            <a:tbl>
              <a:tblPr firstRow="1" bandRow="1">
                <a:tableStyleId>{69CF1AB2-1976-4502-BF36-3FF5EA218861}</a:tableStyleId>
              </a:tblPr>
              <a:tblGrid>
                <a:gridCol w="4986995">
                  <a:extLst>
                    <a:ext uri="{9D8B030D-6E8A-4147-A177-3AD203B41FA5}">
                      <a16:colId xmlns:a16="http://schemas.microsoft.com/office/drawing/2014/main" val="3922214271"/>
                    </a:ext>
                  </a:extLst>
                </a:gridCol>
                <a:gridCol w="2019288">
                  <a:extLst>
                    <a:ext uri="{9D8B030D-6E8A-4147-A177-3AD203B41FA5}">
                      <a16:colId xmlns:a16="http://schemas.microsoft.com/office/drawing/2014/main" val="1346331313"/>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anose="020B0604020202020204" pitchFamily="34" charset="0"/>
                          <a:cs typeface="Arial" panose="020B0604020202020204" pitchFamily="34" charset="0"/>
                        </a:rPr>
                        <a:t>data organization with Excel &amp; </a:t>
                      </a:r>
                      <a:r>
                        <a:rPr lang="en-US" sz="1800" b="0" dirty="0" err="1">
                          <a:latin typeface="Arial" panose="020B0604020202020204" pitchFamily="34" charset="0"/>
                          <a:cs typeface="Arial" panose="020B0604020202020204" pitchFamily="34" charset="0"/>
                        </a:rPr>
                        <a:t>OpenRefine</a:t>
                      </a:r>
                      <a:endParaRPr lang="en-US" sz="1800" b="0" dirty="0">
                        <a:latin typeface="Arial" pitchFamily="34" charset="0"/>
                        <a:cs typeface="Arial"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data analysis</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Python [Jan. 2018] or R [May 2018] </a:t>
                      </a:r>
                    </a:p>
                  </a:txBody>
                  <a:tcPr/>
                </a:tc>
                <a:tc>
                  <a:txBody>
                    <a:bodyPr/>
                    <a:lstStyle/>
                    <a:p>
                      <a:pPr marL="285750" indent="-285750">
                        <a:buFont typeface="Wingdings" panose="05000000000000000000" pitchFamily="2" charset="2"/>
                        <a:buChar char="q"/>
                      </a:pPr>
                      <a:r>
                        <a:rPr lang="en-US" sz="1800" b="0" dirty="0">
                          <a:latin typeface="Arial" panose="020B0604020202020204" pitchFamily="34" charset="0"/>
                          <a:cs typeface="Arial" panose="020B0604020202020204" pitchFamily="34" charset="0"/>
                        </a:rPr>
                        <a:t>SQL</a:t>
                      </a:r>
                    </a:p>
                  </a:txBody>
                  <a:tcPr/>
                </a:tc>
                <a:extLst>
                  <a:ext uri="{0D108BD9-81ED-4DB2-BD59-A6C34878D82A}">
                    <a16:rowId xmlns:a16="http://schemas.microsoft.com/office/drawing/2014/main" val="3643482195"/>
                  </a:ext>
                </a:extLst>
              </a:tr>
            </a:tbl>
          </a:graphicData>
        </a:graphic>
      </p:graphicFrame>
    </p:spTree>
    <p:extLst>
      <p:ext uri="{BB962C8B-B14F-4D97-AF65-F5344CB8AC3E}">
        <p14:creationId xmlns:p14="http://schemas.microsoft.com/office/powerpoint/2010/main" val="1199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Grant Skills </a:t>
            </a:r>
            <a:r>
              <a:rPr lang="en-US" sz="2400" b="1" u="sng" dirty="0">
                <a:solidFill>
                  <a:srgbClr val="0070C0"/>
                </a:solidFill>
              </a:rPr>
              <a:t>(1-day)</a:t>
            </a: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increase student confidence in applying for grants</a:t>
            </a:r>
          </a:p>
          <a:p>
            <a:pPr>
              <a:spcBef>
                <a:spcPts val="0"/>
              </a:spcBef>
              <a:spcAft>
                <a:spcPts val="0"/>
              </a:spcAft>
              <a:buFont typeface="Arial" pitchFamily="34" charset="0"/>
              <a:buChar char="•"/>
            </a:pPr>
            <a:r>
              <a:rPr lang="en-US" sz="2400" dirty="0">
                <a:latin typeface="Arial" pitchFamily="34" charset="0"/>
                <a:cs typeface="Arial" pitchFamily="34" charset="0"/>
              </a:rPr>
              <a:t>Agenda: </a:t>
            </a:r>
          </a:p>
          <a:p>
            <a:pPr>
              <a:spcBef>
                <a:spcPts val="0"/>
              </a:spcBef>
              <a:spcAft>
                <a:spcPts val="0"/>
              </a:spcAft>
              <a:buFont typeface="Arial" pitchFamily="34" charset="0"/>
              <a:buChar char="•"/>
            </a:pPr>
            <a:endParaRPr lang="en-US" sz="2800" dirty="0">
              <a:latin typeface="Arial" pitchFamily="34" charset="0"/>
              <a:cs typeface="Arial" pitchFamily="34" charset="0"/>
            </a:endParaRPr>
          </a:p>
          <a:p>
            <a:pPr>
              <a:spcBef>
                <a:spcPts val="0"/>
              </a:spcBef>
              <a:spcAft>
                <a:spcPts val="0"/>
              </a:spcAft>
              <a:buFont typeface="Arial" pitchFamily="34" charset="0"/>
              <a:buChar char="•"/>
            </a:pPr>
            <a:endParaRPr lang="en-US" sz="2800" dirty="0">
              <a:latin typeface="Arial" pitchFamily="34" charset="0"/>
              <a:cs typeface="Arial" pitchFamily="34" charset="0"/>
            </a:endParaRPr>
          </a:p>
          <a:p>
            <a:pPr lvl="1">
              <a:spcBef>
                <a:spcPts val="0"/>
              </a:spcBef>
              <a:spcAft>
                <a:spcPts val="0"/>
              </a:spcAft>
              <a:buFont typeface="Wingdings" panose="05000000000000000000" pitchFamily="2" charset="2"/>
              <a:buChar char="q"/>
            </a:pPr>
            <a:endParaRPr lang="en-US" sz="2800" dirty="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senior staff member in the Research Office</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science faculty with outstanding records for winning grants</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library faculty with experience writing &amp; searching for grants</a:t>
            </a:r>
          </a:p>
          <a:p>
            <a:pPr>
              <a:spcBef>
                <a:spcPts val="0"/>
              </a:spcBef>
              <a:spcAft>
                <a:spcPts val="0"/>
              </a:spcAft>
              <a:buFont typeface="Arial" panose="020B0604020202020204" pitchFamily="34" charset="0"/>
              <a:buChar char="•"/>
            </a:pPr>
            <a:r>
              <a:rPr lang="en-US" sz="2400" dirty="0">
                <a:solidFill>
                  <a:srgbClr val="009900"/>
                </a:solidFill>
                <a:latin typeface="Arial" pitchFamily="34" charset="0"/>
                <a:cs typeface="Arial" pitchFamily="34" charset="0"/>
              </a:rPr>
              <a:t>Student interest </a:t>
            </a:r>
            <a:r>
              <a:rPr lang="en-US" sz="2400" b="1" dirty="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p>
          <a:p>
            <a:pPr lvl="1">
              <a:spcBef>
                <a:spcPts val="0"/>
              </a:spcBef>
              <a:spcAft>
                <a:spcPts val="0"/>
              </a:spcAft>
              <a:buFont typeface="Wingdings" pitchFamily="2" charset="2"/>
              <a:buChar char="q"/>
            </a:pPr>
            <a:r>
              <a:rPr lang="en-US" dirty="0">
                <a:solidFill>
                  <a:srgbClr val="009900"/>
                </a:solidFill>
                <a:latin typeface="Arial" pitchFamily="34" charset="0"/>
                <a:cs typeface="Arial" pitchFamily="34" charset="0"/>
              </a:rPr>
              <a:t>hands-on experience writing at least part of a grant</a:t>
            </a:r>
          </a:p>
          <a:p>
            <a:pPr lvl="1">
              <a:spcBef>
                <a:spcPts val="0"/>
              </a:spcBef>
              <a:spcAft>
                <a:spcPts val="0"/>
              </a:spcAft>
              <a:buFont typeface="Wingdings" pitchFamily="2" charset="2"/>
              <a:buChar char="q"/>
            </a:pPr>
            <a:r>
              <a:rPr lang="en-US" dirty="0">
                <a:solidFill>
                  <a:srgbClr val="009900"/>
                </a:solidFill>
                <a:latin typeface="Arial" pitchFamily="34" charset="0"/>
                <a:cs typeface="Arial" pitchFamily="34" charset="0"/>
              </a:rPr>
              <a:t>how to handle the budget portion</a:t>
            </a:r>
          </a:p>
          <a:p>
            <a:pPr lvl="1">
              <a:spcBef>
                <a:spcPts val="0"/>
              </a:spcBef>
              <a:spcAft>
                <a:spcPts val="0"/>
              </a:spcAft>
              <a:buFont typeface="Wingdings" pitchFamily="2" charset="2"/>
              <a:buChar char="q"/>
            </a:pPr>
            <a:r>
              <a:rPr lang="en-US" dirty="0">
                <a:solidFill>
                  <a:srgbClr val="009900"/>
                </a:solidFill>
                <a:latin typeface="Arial" pitchFamily="34" charset="0"/>
                <a:cs typeface="Arial" pitchFamily="34" charset="0"/>
              </a:rPr>
              <a:t>hands-on experience searching for grants</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97321051"/>
              </p:ext>
            </p:extLst>
          </p:nvPr>
        </p:nvGraphicFramePr>
        <p:xfrm>
          <a:off x="1075038" y="2702009"/>
          <a:ext cx="7426411" cy="1112520"/>
        </p:xfrm>
        <a:graphic>
          <a:graphicData uri="http://schemas.openxmlformats.org/drawingml/2006/table">
            <a:tbl>
              <a:tblPr firstRow="1" bandRow="1">
                <a:tableStyleId>{69CF1AB2-1976-4502-BF36-3FF5EA218861}</a:tableStyleId>
              </a:tblPr>
              <a:tblGrid>
                <a:gridCol w="7426411">
                  <a:extLst>
                    <a:ext uri="{9D8B030D-6E8A-4147-A177-3AD203B41FA5}">
                      <a16:colId xmlns:a16="http://schemas.microsoft.com/office/drawing/2014/main" val="392221427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the Research Office’s role</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writing effective grant applications (NEH, NIH, NSF); </a:t>
                      </a: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grants searching (Foundation Directory Online; funding agency site)</a:t>
                      </a:r>
                    </a:p>
                  </a:txBody>
                  <a:tcPr/>
                </a:tc>
                <a:extLst>
                  <a:ext uri="{0D108BD9-81ED-4DB2-BD59-A6C34878D82A}">
                    <a16:rowId xmlns:a16="http://schemas.microsoft.com/office/drawing/2014/main" val="3090472332"/>
                  </a:ext>
                </a:extLst>
              </a:tr>
            </a:tbl>
          </a:graphicData>
        </a:graphic>
      </p:graphicFrame>
    </p:spTree>
    <p:extLst>
      <p:ext uri="{BB962C8B-B14F-4D97-AF65-F5344CB8AC3E}">
        <p14:creationId xmlns:p14="http://schemas.microsoft.com/office/powerpoint/2010/main" val="222653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609600"/>
            <a:ext cx="8798009" cy="808038"/>
          </a:xfrm>
        </p:spPr>
        <p:txBody>
          <a:bodyPr/>
          <a:lstStyle/>
          <a:p>
            <a:pPr algn="ctr"/>
            <a:r>
              <a:rPr lang="en-US" sz="4500" b="1" u="sng" dirty="0">
                <a:solidFill>
                  <a:srgbClr val="0070C0"/>
                </a:solidFill>
              </a:rPr>
              <a:t>Literature Research Skills </a:t>
            </a:r>
            <a:r>
              <a:rPr lang="en-US" sz="2400" b="1" u="sng" dirty="0">
                <a:solidFill>
                  <a:srgbClr val="0070C0"/>
                </a:solidFill>
              </a:rPr>
              <a:t>(2-day)</a:t>
            </a: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1200" dirty="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prepare students in doing literature research at the graduate school level; teach skills such as using the library catalog, databases, and Internet search strategies, how to conduct literature reviews, current awareness tips, citation management tools, and how to cite sources (to avoid plagiarism)</a:t>
            </a:r>
          </a:p>
          <a:p>
            <a:pPr>
              <a:spcBef>
                <a:spcPts val="0"/>
              </a:spcBef>
              <a:spcAft>
                <a:spcPts val="0"/>
              </a:spcAft>
              <a:buFont typeface="Arial" pitchFamily="34" charset="0"/>
              <a:buChar char="•"/>
            </a:pPr>
            <a:r>
              <a:rPr lang="en-US" sz="2400" dirty="0">
                <a:latin typeface="Arial" pitchFamily="34" charset="0"/>
                <a:cs typeface="Arial" pitchFamily="34" charset="0"/>
              </a:rPr>
              <a:t>Agenda: </a:t>
            </a: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lvl="1">
              <a:spcBef>
                <a:spcPts val="0"/>
              </a:spcBef>
              <a:spcAft>
                <a:spcPts val="0"/>
              </a:spcAft>
              <a:buFont typeface="Wingdings" panose="05000000000000000000" pitchFamily="2" charset="2"/>
              <a:buChar char="q"/>
            </a:pPr>
            <a:endParaRPr lang="en-US" sz="2400" dirty="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library faculty</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67042593"/>
              </p:ext>
            </p:extLst>
          </p:nvPr>
        </p:nvGraphicFramePr>
        <p:xfrm>
          <a:off x="2150073" y="3635186"/>
          <a:ext cx="6089581" cy="1854200"/>
        </p:xfrm>
        <a:graphic>
          <a:graphicData uri="http://schemas.openxmlformats.org/drawingml/2006/table">
            <a:tbl>
              <a:tblPr firstRow="1" bandRow="1">
                <a:tableStyleId>{69CF1AB2-1976-4502-BF36-3FF5EA218861}</a:tableStyleId>
              </a:tblPr>
              <a:tblGrid>
                <a:gridCol w="3618230">
                  <a:extLst>
                    <a:ext uri="{9D8B030D-6E8A-4147-A177-3AD203B41FA5}">
                      <a16:colId xmlns:a16="http://schemas.microsoft.com/office/drawing/2014/main" val="3922214271"/>
                    </a:ext>
                  </a:extLst>
                </a:gridCol>
                <a:gridCol w="2471351">
                  <a:extLst>
                    <a:ext uri="{9D8B030D-6E8A-4147-A177-3AD203B41FA5}">
                      <a16:colId xmlns:a16="http://schemas.microsoft.com/office/drawing/2014/main" val="1346331313"/>
                    </a:ext>
                  </a:extLst>
                </a:gridCol>
              </a:tblGrid>
              <a:tr h="370840">
                <a:tc>
                  <a:txBody>
                    <a:bodyPr/>
                    <a:lstStyle/>
                    <a:p>
                      <a:pPr marL="285750" indent="-285750">
                        <a:spcBef>
                          <a:spcPts val="600"/>
                        </a:spcBef>
                        <a:spcAft>
                          <a:spcPts val="600"/>
                        </a:spcAft>
                        <a:buFont typeface="Wingdings" panose="05000000000000000000" pitchFamily="2" charset="2"/>
                        <a:buChar char="q"/>
                      </a:pPr>
                      <a:r>
                        <a:rPr lang="en-US" sz="1800" b="0" dirty="0">
                          <a:latin typeface="Arial" pitchFamily="34" charset="0"/>
                          <a:cs typeface="Arial" pitchFamily="34" charset="0"/>
                        </a:rPr>
                        <a:t>research question formulation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dissertations</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overview of finding information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internet searching</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books &amp; media</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evaluating sources</a:t>
                      </a:r>
                    </a:p>
                  </a:txBody>
                  <a:tcPr/>
                </a:tc>
                <a:extLst>
                  <a:ext uri="{0D108BD9-81ED-4DB2-BD59-A6C34878D82A}">
                    <a16:rowId xmlns:a16="http://schemas.microsoft.com/office/drawing/2014/main" val="411820633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indexes &amp; databases</a:t>
                      </a:r>
                      <a:endParaRPr lang="en-US" sz="1800" b="0" dirty="0">
                        <a:latin typeface="Arial" pitchFamily="34" charset="0"/>
                        <a:cs typeface="Arial" pitchFamily="34" charset="0"/>
                      </a:endParaRPr>
                    </a:p>
                  </a:txBody>
                  <a:tcPr/>
                </a:tc>
                <a:tc>
                  <a:txBody>
                    <a:bodyPr/>
                    <a:lstStyle/>
                    <a:p>
                      <a:pPr marL="285750" indent="-285750">
                        <a:buFont typeface="Wingdings" panose="05000000000000000000" pitchFamily="2" charset="2"/>
                        <a:buChar char="q"/>
                      </a:pPr>
                      <a:r>
                        <a:rPr lang="en-US" sz="1800" dirty="0">
                          <a:latin typeface="Arial" pitchFamily="34" charset="0"/>
                          <a:cs typeface="Arial" pitchFamily="34" charset="0"/>
                        </a:rPr>
                        <a:t>plagiarism</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9126487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citation management tools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literature review</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7592261"/>
                  </a:ext>
                </a:extLst>
              </a:tr>
            </a:tbl>
          </a:graphicData>
        </a:graphic>
      </p:graphicFrame>
    </p:spTree>
    <p:extLst>
      <p:ext uri="{BB962C8B-B14F-4D97-AF65-F5344CB8AC3E}">
        <p14:creationId xmlns:p14="http://schemas.microsoft.com/office/powerpoint/2010/main" val="290375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a:solidFill>
                  <a:srgbClr val="0070C0"/>
                </a:solidFill>
              </a:rPr>
              <a:t>Presentation Skills </a:t>
            </a:r>
            <a:r>
              <a:rPr lang="en-US" sz="2400" b="1" u="sng" dirty="0">
                <a:solidFill>
                  <a:srgbClr val="0070C0"/>
                </a:solidFill>
              </a:rPr>
              <a:t>(1-day)</a:t>
            </a: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p>
          <a:p>
            <a:pPr lvl="1">
              <a:spcBef>
                <a:spcPts val="600"/>
              </a:spcBef>
              <a:spcAft>
                <a:spcPts val="600"/>
              </a:spcAft>
              <a:buFont typeface="Wingdings" panose="05000000000000000000" pitchFamily="2" charset="2"/>
              <a:buChar char="q"/>
            </a:pPr>
            <a:r>
              <a:rPr lang="en-US" dirty="0">
                <a:latin typeface="Arial" pitchFamily="34" charset="0"/>
                <a:cs typeface="Arial" pitchFamily="34" charset="0"/>
              </a:rPr>
              <a:t>increase student confidence in giving oral presentations and presenting posters; learn how to give effective presentations, from design to speaking skills </a:t>
            </a:r>
          </a:p>
          <a:p>
            <a:pPr>
              <a:spcBef>
                <a:spcPts val="0"/>
              </a:spcBef>
              <a:spcAft>
                <a:spcPts val="0"/>
              </a:spcAft>
              <a:buFont typeface="Arial" pitchFamily="34" charset="0"/>
              <a:buChar char="•"/>
            </a:pPr>
            <a:r>
              <a:rPr lang="en-US" sz="2400" dirty="0">
                <a:latin typeface="Arial" pitchFamily="34" charset="0"/>
                <a:cs typeface="Arial" pitchFamily="34" charset="0"/>
              </a:rPr>
              <a:t>Agenda: </a:t>
            </a:r>
          </a:p>
          <a:p>
            <a:pPr>
              <a:spcBef>
                <a:spcPts val="0"/>
              </a:spcBef>
              <a:spcAft>
                <a:spcPts val="0"/>
              </a:spcAft>
              <a:buFont typeface="Arial" pitchFamily="34" charset="0"/>
              <a:buChar char="•"/>
            </a:pPr>
            <a:endParaRPr lang="en-US" sz="2800" dirty="0">
              <a:latin typeface="Arial" pitchFamily="34" charset="0"/>
              <a:cs typeface="Arial" pitchFamily="34" charset="0"/>
            </a:endParaRPr>
          </a:p>
          <a:p>
            <a:pPr>
              <a:spcBef>
                <a:spcPts val="0"/>
              </a:spcBef>
              <a:spcAft>
                <a:spcPts val="0"/>
              </a:spcAft>
              <a:buFont typeface="Arial" pitchFamily="34" charset="0"/>
              <a:buChar char="•"/>
            </a:pPr>
            <a:endParaRPr lang="en-US" sz="2800" dirty="0">
              <a:latin typeface="Arial" pitchFamily="34" charset="0"/>
              <a:cs typeface="Arial" pitchFamily="34" charset="0"/>
            </a:endParaRPr>
          </a:p>
          <a:p>
            <a:pPr>
              <a:spcBef>
                <a:spcPts val="0"/>
              </a:spcBef>
              <a:spcAft>
                <a:spcPts val="0"/>
              </a:spcAft>
              <a:buFont typeface="Arial"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part-time lecturer on campus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professional speaker ($)</a:t>
            </a:r>
          </a:p>
          <a:p>
            <a:pPr>
              <a:spcBef>
                <a:spcPts val="0"/>
              </a:spcBef>
              <a:spcAft>
                <a:spcPts val="0"/>
              </a:spcAft>
              <a:buFont typeface="Arial" panose="020B0604020202020204" pitchFamily="34" charset="0"/>
              <a:buChar char="•"/>
            </a:pPr>
            <a:r>
              <a:rPr lang="en-US" sz="2400" dirty="0">
                <a:solidFill>
                  <a:srgbClr val="009900"/>
                </a:solidFill>
                <a:latin typeface="Arial" pitchFamily="34" charset="0"/>
                <a:cs typeface="Arial" pitchFamily="34" charset="0"/>
              </a:rPr>
              <a:t>$-savings </a:t>
            </a:r>
            <a:r>
              <a:rPr lang="en-US" sz="2400" b="1" dirty="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p>
          <a:p>
            <a:pPr lvl="1">
              <a:spcBef>
                <a:spcPts val="0"/>
              </a:spcBef>
              <a:spcAft>
                <a:spcPts val="0"/>
              </a:spcAft>
              <a:buFont typeface="Wingdings" panose="05000000000000000000" pitchFamily="2" charset="2"/>
              <a:buChar char="q"/>
            </a:pPr>
            <a:r>
              <a:rPr lang="en-US" dirty="0">
                <a:solidFill>
                  <a:srgbClr val="009900"/>
                </a:solidFill>
                <a:latin typeface="Arial" pitchFamily="34" charset="0"/>
                <a:cs typeface="Arial" pitchFamily="34" charset="0"/>
              </a:rPr>
              <a:t>consider faculty, staff, or students – these could be free or low-cost</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64882615"/>
              </p:ext>
            </p:extLst>
          </p:nvPr>
        </p:nvGraphicFramePr>
        <p:xfrm>
          <a:off x="1210959" y="3369274"/>
          <a:ext cx="7364630" cy="741680"/>
        </p:xfrm>
        <a:graphic>
          <a:graphicData uri="http://schemas.openxmlformats.org/drawingml/2006/table">
            <a:tbl>
              <a:tblPr firstRow="1" bandRow="1">
                <a:tableStyleId>{69CF1AB2-1976-4502-BF36-3FF5EA218861}</a:tableStyleId>
              </a:tblPr>
              <a:tblGrid>
                <a:gridCol w="7364630">
                  <a:extLst>
                    <a:ext uri="{9D8B030D-6E8A-4147-A177-3AD203B41FA5}">
                      <a16:colId xmlns:a16="http://schemas.microsoft.com/office/drawing/2014/main" val="392221427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poster presentations (including </a:t>
                      </a:r>
                      <a:r>
                        <a:rPr lang="en-US" sz="1800" b="0" dirty="0" err="1">
                          <a:latin typeface="Arial" pitchFamily="34" charset="0"/>
                          <a:cs typeface="Arial" pitchFamily="34" charset="0"/>
                        </a:rPr>
                        <a:t>PhotoShop</a:t>
                      </a:r>
                      <a:r>
                        <a:rPr lang="en-US" sz="1800" b="0" dirty="0">
                          <a:latin typeface="Arial" pitchFamily="34" charset="0"/>
                          <a:cs typeface="Arial" pitchFamily="34" charset="0"/>
                        </a:rPr>
                        <a:t>)</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a:latin typeface="Arial" pitchFamily="34" charset="0"/>
                          <a:cs typeface="Arial" pitchFamily="34" charset="0"/>
                        </a:rPr>
                        <a:t>oral presentations: “Presenting Dense Information in Public Forum”</a:t>
                      </a:r>
                      <a:endParaRPr lang="en-US" sz="1800" b="0" dirty="0">
                        <a:latin typeface="Arial" pitchFamily="34" charset="0"/>
                        <a:cs typeface="Arial" pitchFamily="34" charset="0"/>
                      </a:endParaRPr>
                    </a:p>
                  </a:txBody>
                  <a:tcPr/>
                </a:tc>
                <a:extLst>
                  <a:ext uri="{0D108BD9-81ED-4DB2-BD59-A6C34878D82A}">
                    <a16:rowId xmlns:a16="http://schemas.microsoft.com/office/drawing/2014/main" val="3643482195"/>
                  </a:ext>
                </a:extLst>
              </a:tr>
            </a:tbl>
          </a:graphicData>
        </a:graphic>
      </p:graphicFrame>
    </p:spTree>
    <p:extLst>
      <p:ext uri="{BB962C8B-B14F-4D97-AF65-F5344CB8AC3E}">
        <p14:creationId xmlns:p14="http://schemas.microsoft.com/office/powerpoint/2010/main" val="90610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1" y="609600"/>
            <a:ext cx="8810367" cy="808038"/>
          </a:xfrm>
        </p:spPr>
        <p:txBody>
          <a:bodyPr/>
          <a:lstStyle/>
          <a:p>
            <a:pPr algn="ctr"/>
            <a:r>
              <a:rPr lang="en-US" sz="4500" b="1" u="sng" dirty="0">
                <a:solidFill>
                  <a:srgbClr val="0070C0"/>
                </a:solidFill>
              </a:rPr>
              <a:t>Research Impact &amp; Promotion </a:t>
            </a:r>
            <a:r>
              <a:rPr lang="en-US" sz="2400" b="1" u="sng" dirty="0">
                <a:solidFill>
                  <a:srgbClr val="0070C0"/>
                </a:solidFill>
              </a:rPr>
              <a:t>(1-day)</a:t>
            </a:r>
          </a:p>
        </p:txBody>
      </p:sp>
      <p:sp>
        <p:nvSpPr>
          <p:cNvPr id="3" name="Content Placeholder 2"/>
          <p:cNvSpPr>
            <a:spLocks noGrp="1"/>
          </p:cNvSpPr>
          <p:nvPr>
            <p:ph idx="1"/>
          </p:nvPr>
        </p:nvSpPr>
        <p:spPr>
          <a:xfrm>
            <a:off x="457200" y="1645920"/>
            <a:ext cx="8229600" cy="4705452"/>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p>
          <a:p>
            <a:pPr lvl="1">
              <a:spcBef>
                <a:spcPts val="600"/>
              </a:spcBef>
              <a:spcAft>
                <a:spcPts val="600"/>
              </a:spcAft>
              <a:buFont typeface="Wingdings" panose="05000000000000000000" pitchFamily="2" charset="2"/>
              <a:buChar char="q"/>
            </a:pPr>
            <a:r>
              <a:rPr lang="en-US" dirty="0">
                <a:latin typeface="Arial" pitchFamily="34" charset="0"/>
                <a:cs typeface="Arial" pitchFamily="34" charset="0"/>
              </a:rPr>
              <a:t>help students identify strategies for increasing the visibility and impact of their research</a:t>
            </a:r>
          </a:p>
          <a:p>
            <a:pPr>
              <a:spcBef>
                <a:spcPts val="600"/>
              </a:spcBef>
              <a:spcAft>
                <a:spcPts val="600"/>
              </a:spcAft>
              <a:buFont typeface="Arial" pitchFamily="34" charset="0"/>
              <a:buChar char="•"/>
            </a:pPr>
            <a:r>
              <a:rPr lang="en-US" sz="2400" dirty="0">
                <a:latin typeface="Arial" pitchFamily="34" charset="0"/>
                <a:cs typeface="Arial" pitchFamily="34" charset="0"/>
              </a:rPr>
              <a:t>Agenda: </a:t>
            </a: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r>
              <a:rPr lang="en-US" sz="2400" dirty="0">
                <a:latin typeface="Arial" pitchFamily="34" charset="0"/>
                <a:cs typeface="Arial" pitchFamily="34" charset="0"/>
              </a:rPr>
              <a:t>Instructor: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librarian</a:t>
            </a:r>
          </a:p>
          <a:p>
            <a:pPr>
              <a:spcBef>
                <a:spcPts val="0"/>
              </a:spcBef>
              <a:spcAft>
                <a:spcPts val="0"/>
              </a:spcAft>
              <a:buFont typeface="Arial" panose="020B0604020202020204" pitchFamily="34" charset="0"/>
              <a:buChar char="•"/>
            </a:pPr>
            <a:r>
              <a:rPr lang="en-US" sz="2400" dirty="0">
                <a:solidFill>
                  <a:srgbClr val="009900"/>
                </a:solidFill>
                <a:latin typeface="Arial" pitchFamily="34" charset="0"/>
                <a:cs typeface="Arial" pitchFamily="34" charset="0"/>
              </a:rPr>
              <a:t>Hands-on </a:t>
            </a:r>
            <a:r>
              <a:rPr lang="en-US" sz="2400" b="1" dirty="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p>
          <a:p>
            <a:pPr lvl="1">
              <a:spcBef>
                <a:spcPts val="0"/>
              </a:spcBef>
              <a:spcAft>
                <a:spcPts val="0"/>
              </a:spcAft>
              <a:buFont typeface="Wingdings" panose="05000000000000000000" pitchFamily="2" charset="2"/>
              <a:buChar char="q"/>
            </a:pPr>
            <a:r>
              <a:rPr lang="en-US" dirty="0">
                <a:solidFill>
                  <a:srgbClr val="009900"/>
                </a:solidFill>
                <a:latin typeface="Arial" pitchFamily="34" charset="0"/>
                <a:cs typeface="Arial" pitchFamily="34" charset="0"/>
              </a:rPr>
              <a:t>ask students to bring their CV so they can populate the different sites/platforms they’re introduced to (e.g., </a:t>
            </a:r>
            <a:r>
              <a:rPr lang="en-US" dirty="0" err="1">
                <a:solidFill>
                  <a:srgbClr val="009900"/>
                </a:solidFill>
                <a:latin typeface="Arial" pitchFamily="34" charset="0"/>
                <a:cs typeface="Arial" pitchFamily="34" charset="0"/>
              </a:rPr>
              <a:t>ORCID</a:t>
            </a:r>
            <a:r>
              <a:rPr lang="en-US" dirty="0">
                <a:solidFill>
                  <a:srgbClr val="009900"/>
                </a:solidFill>
                <a:latin typeface="Arial" pitchFamily="34" charset="0"/>
                <a:cs typeface="Arial" pitchFamily="34" charset="0"/>
              </a:rPr>
              <a:t>, Academia.edu, </a:t>
            </a:r>
            <a:r>
              <a:rPr lang="en-US" dirty="0" err="1">
                <a:solidFill>
                  <a:srgbClr val="009900"/>
                </a:solidFill>
                <a:latin typeface="Arial" pitchFamily="34" charset="0"/>
                <a:cs typeface="Arial" pitchFamily="34" charset="0"/>
              </a:rPr>
              <a:t>ResearchGate</a:t>
            </a:r>
            <a:r>
              <a:rPr lang="en-US" dirty="0">
                <a:solidFill>
                  <a:srgbClr val="009900"/>
                </a:solidFill>
                <a:latin typeface="Arial" pitchFamily="34" charset="0"/>
                <a:cs typeface="Arial" pitchFamily="34" charset="0"/>
              </a:rPr>
              <a:t>)</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37094448"/>
              </p:ext>
            </p:extLst>
          </p:nvPr>
        </p:nvGraphicFramePr>
        <p:xfrm>
          <a:off x="1623285" y="3207335"/>
          <a:ext cx="5943604" cy="1112520"/>
        </p:xfrm>
        <a:graphic>
          <a:graphicData uri="http://schemas.openxmlformats.org/drawingml/2006/table">
            <a:tbl>
              <a:tblPr firstRow="1" bandRow="1">
                <a:tableStyleId>{69CF1AB2-1976-4502-BF36-3FF5EA218861}</a:tableStyleId>
              </a:tblPr>
              <a:tblGrid>
                <a:gridCol w="5943604">
                  <a:extLst>
                    <a:ext uri="{9D8B030D-6E8A-4147-A177-3AD203B41FA5}">
                      <a16:colId xmlns:a16="http://schemas.microsoft.com/office/drawing/2014/main" val="392221427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how to measure research impact</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strategies for increasing research impact</a:t>
                      </a: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a:latin typeface="Arial" pitchFamily="34" charset="0"/>
                          <a:cs typeface="Arial" pitchFamily="34" charset="0"/>
                        </a:rPr>
                        <a:t>strategies for promoting research to increase visibility</a:t>
                      </a:r>
                    </a:p>
                  </a:txBody>
                  <a:tcPr/>
                </a:tc>
                <a:extLst>
                  <a:ext uri="{0D108BD9-81ED-4DB2-BD59-A6C34878D82A}">
                    <a16:rowId xmlns:a16="http://schemas.microsoft.com/office/drawing/2014/main" val="2588962810"/>
                  </a:ext>
                </a:extLst>
              </a:tr>
            </a:tbl>
          </a:graphicData>
        </a:graphic>
      </p:graphicFrame>
    </p:spTree>
    <p:extLst>
      <p:ext uri="{BB962C8B-B14F-4D97-AF65-F5344CB8AC3E}">
        <p14:creationId xmlns:p14="http://schemas.microsoft.com/office/powerpoint/2010/main" val="2602765386"/>
      </p:ext>
    </p:extLst>
  </p:cSld>
  <p:clrMapOvr>
    <a:masterClrMapping/>
  </p:clrMapOvr>
</p:sld>
</file>

<file path=ppt/theme/theme1.xml><?xml version="1.0" encoding="utf-8"?>
<a:theme xmlns:a="http://schemas.openxmlformats.org/drawingml/2006/main" name="RU_template_ST">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RU_template_SHIELD</Template>
  <TotalTime>8490</TotalTime>
  <Words>1458</Words>
  <Application>Microsoft Macintosh PowerPoint</Application>
  <PresentationFormat>On-screen Show (4:3)</PresentationFormat>
  <Paragraphs>268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RU_template_ST</vt:lpstr>
      <vt:lpstr>Developing a Boot Camp Program for Graduate Student Success at Rutgers University-Newark</vt:lpstr>
      <vt:lpstr>Some Background Info.</vt:lpstr>
      <vt:lpstr>Overview of Boot Camps</vt:lpstr>
      <vt:lpstr>The Budget</vt:lpstr>
      <vt:lpstr>Data Skills (2-day)</vt:lpstr>
      <vt:lpstr>Grant Skills (1-day)</vt:lpstr>
      <vt:lpstr>Literature Research Skills (2-day)</vt:lpstr>
      <vt:lpstr>Presentation Skills (1-day)</vt:lpstr>
      <vt:lpstr>Research Impact &amp; Promotion (1-day)</vt:lpstr>
      <vt:lpstr>Writing &amp; Publishing Skills (2-day)</vt:lpstr>
      <vt:lpstr>A Few Numbers</vt:lpstr>
      <vt:lpstr>Registration vs. Attendance (1)</vt:lpstr>
      <vt:lpstr>Registration vs. Attendance (2)</vt:lpstr>
      <vt:lpstr>Registration vs. Attendance (3)</vt:lpstr>
      <vt:lpstr>Student Assessment</vt:lpstr>
      <vt:lpstr>Co-PI &amp; PI Reflections</vt:lpstr>
      <vt:lpstr>Now &amp; In The Future</vt:lpstr>
      <vt:lpstr>Summary of Takeaways</vt:lpstr>
      <vt:lpstr>Resources</vt:lpstr>
      <vt:lpstr>Questions? </vt:lpstr>
    </vt:vector>
  </TitlesOfParts>
  <Company>Rutgers University Libraries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L. Fong</dc:creator>
  <cp:lastModifiedBy>Procaccini,Mercy</cp:lastModifiedBy>
  <cp:revision>75</cp:revision>
  <dcterms:created xsi:type="dcterms:W3CDTF">2017-08-04T20:17:20Z</dcterms:created>
  <dcterms:modified xsi:type="dcterms:W3CDTF">2021-12-11T00:34:29Z</dcterms:modified>
</cp:coreProperties>
</file>