
<file path=[Content_Types].xml><?xml version="1.0" encoding="utf-8"?>
<Types xmlns="http://schemas.openxmlformats.org/package/2006/content-types">
  <Default Extension="(null)"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0" r:id="rId1"/>
    <p:sldMasterId id="2147483661" r:id="rId2"/>
  </p:sldMasterIdLst>
  <p:notesMasterIdLst>
    <p:notesMasterId r:id="rId37"/>
  </p:notesMasterIdLst>
  <p:sldIdLst>
    <p:sldId id="256" r:id="rId3"/>
    <p:sldId id="2087" r:id="rId4"/>
    <p:sldId id="2088" r:id="rId5"/>
    <p:sldId id="2089"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Calibri Light" panose="020F0302020204030204" pitchFamily="34" charset="0"/>
      <p:regular r:id="rId42"/>
      <p:italic r:id="rId43"/>
    </p:embeddedFont>
    <p:embeddedFont>
      <p:font typeface="Gill Sans MT" panose="020B0502020104020203" pitchFamily="34" charset="0"/>
      <p:regular r:id="rId44"/>
      <p:bold r:id="rId45"/>
      <p:italic r:id="rId46"/>
      <p:boldItalic r:id="rId47"/>
    </p:embeddedFont>
    <p:embeddedFont>
      <p:font typeface="Impact" panose="020B0806030902050204" pitchFamily="34" charset="0"/>
      <p:regular r:id="rId48"/>
    </p:embeddedFont>
    <p:embeddedFont>
      <p:font typeface="Nixie One" panose="020B0604020202020204" charset="0"/>
      <p:regular r:id="rId49"/>
    </p:embeddedFont>
    <p:embeddedFont>
      <p:font typeface="Roboto Slab" panose="020B0604020202020204" charset="0"/>
      <p:regular r:id="rId50"/>
      <p:bold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22"/>
    <p:restoredTop sz="74321" autoAdjust="0"/>
  </p:normalViewPr>
  <p:slideViewPr>
    <p:cSldViewPr snapToGrid="0">
      <p:cViewPr varScale="1">
        <p:scale>
          <a:sx n="65" d="100"/>
          <a:sy n="65" d="100"/>
        </p:scale>
        <p:origin x="1444"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4.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font" Target="fonts/font14.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www.dlib.indiana.edu/projects/sounddirections/facet/facet_formats.pdf" TargetMode="External"/><Relationship Id="rId3" Type="http://schemas.openxmlformats.org/officeDocument/2006/relationships/hyperlink" Target="https://psap.library.illinois.edu/collection-id-guide/#audiovisual" TargetMode="External"/><Relationship Id="rId7" Type="http://schemas.openxmlformats.org/officeDocument/2006/relationships/hyperlink" Target="http://www.archives.gov/preservation/formats/video-identify-formats.html" TargetMode="External"/><Relationship Id="rId12" Type="http://schemas.openxmlformats.org/officeDocument/2006/relationships/hyperlink" Target="http://www.filmforever.org/Edgecodes.pdf"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videopreservation.conservation-us.org/vid_id/index.html" TargetMode="External"/><Relationship Id="rId11" Type="http://schemas.openxmlformats.org/officeDocument/2006/relationships/hyperlink" Target="http://www.littlefilm.org" TargetMode="External"/><Relationship Id="rId5" Type="http://schemas.openxmlformats.org/officeDocument/2006/relationships/hyperlink" Target="http://www.arts.texas.gov/wp-content/uploads/2012/04/video.pdf" TargetMode="External"/><Relationship Id="rId10" Type="http://schemas.openxmlformats.org/officeDocument/2006/relationships/hyperlink" Target="http://www.archives.gov/preservation/formats/motion-picture-film-identify-formats.html" TargetMode="External"/><Relationship Id="rId4" Type="http://schemas.openxmlformats.org/officeDocument/2006/relationships/hyperlink" Target="http://www.obsoletemedia.org/" TargetMode="External"/><Relationship Id="rId9" Type="http://schemas.openxmlformats.org/officeDocument/2006/relationships/hyperlink" Target="http://www.archives.gov/preservation/formats/audio-identify-formats.html"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i.org/10.25333/C33S6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aac1a81932_0_5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aac1a81932_0_5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aac1a81bc5_6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aac1a81bc5_6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acbe508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acbe508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aacbe508d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aacbe508d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aac1a81932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aac1a81932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aacbe508d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aacbe508d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b3b7c93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b3b7c93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aacbe508d9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aacbe508d9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aacbe508d9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aacbe508d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aa6a432c80_2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aa6a432c80_2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b4db41268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b4db4126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E5EEDA-A90E-264E-8B43-C87DF669FD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0715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aa6a432c80_2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aa6a432c80_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aa6a432c80_2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aa6a432c80_2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b4db41268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b4db41268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aa6a432c80_2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aa6a432c80_2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ab9b2823c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ab9b2823c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b3d1d531f8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b3d1d531f8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b3d1d531f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b3d1d531f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Resources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Identifying and Dating Archival Audiovisual Formats</a:t>
            </a:r>
            <a:endParaRPr dirty="0"/>
          </a:p>
          <a:p>
            <a:pPr marL="0" lvl="0" indent="0" algn="l" rtl="0">
              <a:spcBef>
                <a:spcPts val="0"/>
              </a:spcBef>
              <a:spcAft>
                <a:spcPts val="0"/>
              </a:spcAft>
              <a:buNone/>
            </a:pPr>
            <a:r>
              <a:rPr lang="en" dirty="0"/>
              <a:t>The following resources are helpful for identifying analog audiovisual formats: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All formats</a:t>
            </a:r>
            <a:endParaRPr dirty="0"/>
          </a:p>
          <a:p>
            <a:pPr marL="0" lvl="0" indent="0" algn="l" rtl="0">
              <a:spcBef>
                <a:spcPts val="0"/>
              </a:spcBef>
              <a:spcAft>
                <a:spcPts val="0"/>
              </a:spcAft>
              <a:buNone/>
            </a:pPr>
            <a:r>
              <a:rPr lang="en" dirty="0"/>
              <a:t>The University of Illinois Preservation Self-Assessment Program (PSAP) Collection ID Guide is the most comprehensive illustrated guide: </a:t>
            </a:r>
            <a:r>
              <a:rPr lang="en" u="sng" dirty="0">
                <a:solidFill>
                  <a:schemeClr val="hlink"/>
                </a:solidFill>
                <a:hlinkClick r:id="rId3"/>
              </a:rPr>
              <a:t>https://psap.library.illinois.edu/collection-id-guide/#audiovisual</a:t>
            </a:r>
            <a:r>
              <a:rPr lang="en" dirty="0"/>
              <a:t> </a:t>
            </a:r>
            <a:endParaRPr dirty="0"/>
          </a:p>
          <a:p>
            <a:pPr marL="0" lvl="0" indent="0" algn="l" rtl="0">
              <a:spcBef>
                <a:spcPts val="0"/>
              </a:spcBef>
              <a:spcAft>
                <a:spcPts val="0"/>
              </a:spcAft>
              <a:buNone/>
            </a:pPr>
            <a:r>
              <a:rPr lang="en" dirty="0"/>
              <a:t>The Museum of Obsolete Media is a good place to find information about rare formats: </a:t>
            </a:r>
            <a:r>
              <a:rPr lang="en" u="sng" dirty="0">
                <a:solidFill>
                  <a:schemeClr val="hlink"/>
                </a:solidFill>
                <a:hlinkClick r:id="rId4"/>
              </a:rPr>
              <a:t>http://www.obsoletemedia.org/</a:t>
            </a:r>
            <a:r>
              <a:rPr lang="en" dirty="0"/>
              <a:t> </a:t>
            </a:r>
            <a:endParaRPr dirty="0"/>
          </a:p>
          <a:p>
            <a:pPr marL="0" lvl="0" indent="0" algn="l" rtl="0">
              <a:spcBef>
                <a:spcPts val="0"/>
              </a:spcBef>
              <a:spcAft>
                <a:spcPts val="0"/>
              </a:spcAft>
              <a:buNone/>
            </a:pPr>
            <a:r>
              <a:rPr lang="en" dirty="0"/>
              <a:t>Video</a:t>
            </a:r>
            <a:endParaRPr dirty="0"/>
          </a:p>
          <a:p>
            <a:pPr marL="0" lvl="0" indent="0" algn="l" rtl="0">
              <a:spcBef>
                <a:spcPts val="0"/>
              </a:spcBef>
              <a:spcAft>
                <a:spcPts val="0"/>
              </a:spcAft>
              <a:buNone/>
            </a:pPr>
            <a:r>
              <a:rPr lang="en" dirty="0"/>
              <a:t>Texas Commission on the Arts Video Identification and Assessment Guide includes videotape formats introduced between 1956 and 1999: </a:t>
            </a:r>
            <a:r>
              <a:rPr lang="en" u="sng" dirty="0">
                <a:solidFill>
                  <a:schemeClr val="hlink"/>
                </a:solidFill>
                <a:hlinkClick r:id="rId5"/>
              </a:rPr>
              <a:t>http://www.arts.texas.gov/wp-content/uploads/2012/04/video.pdf</a:t>
            </a:r>
            <a:r>
              <a:rPr lang="en" dirty="0"/>
              <a:t> </a:t>
            </a:r>
            <a:endParaRPr dirty="0"/>
          </a:p>
          <a:p>
            <a:pPr marL="0" lvl="0" indent="0" algn="l" rtl="0">
              <a:spcBef>
                <a:spcPts val="0"/>
              </a:spcBef>
              <a:spcAft>
                <a:spcPts val="0"/>
              </a:spcAft>
              <a:buNone/>
            </a:pPr>
            <a:r>
              <a:rPr lang="en" dirty="0"/>
              <a:t>Video Preservation Website, Video Format Identification Guide to videotape formats introduced between 1956 and 1995, so is slightly less complete but is in a more handy, web-based document: </a:t>
            </a:r>
            <a:r>
              <a:rPr lang="en" u="sng" dirty="0">
                <a:solidFill>
                  <a:schemeClr val="hlink"/>
                </a:solidFill>
                <a:hlinkClick r:id="rId6"/>
              </a:rPr>
              <a:t>http://videopreservation.conservation-us.org/vid_id/index.html</a:t>
            </a:r>
            <a:r>
              <a:rPr lang="en" dirty="0"/>
              <a:t> </a:t>
            </a:r>
            <a:endParaRPr dirty="0"/>
          </a:p>
          <a:p>
            <a:pPr marL="0" lvl="0" indent="0" algn="l" rtl="0">
              <a:spcBef>
                <a:spcPts val="0"/>
              </a:spcBef>
              <a:spcAft>
                <a:spcPts val="0"/>
              </a:spcAft>
              <a:buNone/>
            </a:pPr>
            <a:r>
              <a:rPr lang="en" dirty="0"/>
              <a:t>The National Archives’ online Archival Formats manual has a page on identifying video: </a:t>
            </a:r>
            <a:r>
              <a:rPr lang="en" u="sng" dirty="0">
                <a:solidFill>
                  <a:schemeClr val="hlink"/>
                </a:solidFill>
                <a:hlinkClick r:id="rId7"/>
              </a:rPr>
              <a:t>http://www.archives.gov/preservation/formats/video-identify-formats.html</a:t>
            </a:r>
            <a:r>
              <a:rPr lang="en"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Audio</a:t>
            </a:r>
            <a:endParaRPr dirty="0"/>
          </a:p>
          <a:p>
            <a:pPr marL="0" lvl="0" indent="0" algn="l" rtl="0">
              <a:spcBef>
                <a:spcPts val="0"/>
              </a:spcBef>
              <a:spcAft>
                <a:spcPts val="0"/>
              </a:spcAft>
              <a:buNone/>
            </a:pPr>
            <a:r>
              <a:rPr lang="en" dirty="0"/>
              <a:t>The Indiana University “Format Characteristics” manual for audio recordings is a lengthy but comprehensive document on archival sound recordings with more details than the PSAP guide. Use the table of contents to find dates for each of the general formats: </a:t>
            </a:r>
            <a:r>
              <a:rPr lang="en" u="sng" dirty="0">
                <a:solidFill>
                  <a:schemeClr val="hlink"/>
                </a:solidFill>
                <a:hlinkClick r:id="rId8"/>
              </a:rPr>
              <a:t>http://www.dlib.indiana.edu/projects/sounddirections/facet/facet_formats.pdf</a:t>
            </a:r>
            <a:r>
              <a:rPr lang="en"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 National Archives’ online Archival Formats manual has a page on identifying audio: </a:t>
            </a:r>
            <a:r>
              <a:rPr lang="en" u="sng" dirty="0">
                <a:solidFill>
                  <a:schemeClr val="hlink"/>
                </a:solidFill>
                <a:hlinkClick r:id="rId9"/>
              </a:rPr>
              <a:t>http://www.archives.gov/preservation/formats/audio-identify-formats.html</a:t>
            </a:r>
            <a:r>
              <a:rPr lang="en"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Motion picture film</a:t>
            </a:r>
            <a:endParaRPr dirty="0"/>
          </a:p>
          <a:p>
            <a:pPr marL="0" lvl="0" indent="0" algn="l" rtl="0">
              <a:spcBef>
                <a:spcPts val="0"/>
              </a:spcBef>
              <a:spcAft>
                <a:spcPts val="0"/>
              </a:spcAft>
              <a:buNone/>
            </a:pPr>
            <a:r>
              <a:rPr lang="en" dirty="0"/>
              <a:t>The National Archives’ Archival Formats manual has a page on identifying motion picture film: </a:t>
            </a:r>
            <a:r>
              <a:rPr lang="en" u="sng" dirty="0">
                <a:solidFill>
                  <a:schemeClr val="hlink"/>
                </a:solidFill>
                <a:hlinkClick r:id="rId10"/>
              </a:rPr>
              <a:t>http://www.archives.gov/preservation/formats/motion-picture-film-identify-formats.html</a:t>
            </a:r>
            <a:r>
              <a:rPr lang="en" dirty="0"/>
              <a:t> </a:t>
            </a:r>
            <a:endParaRPr dirty="0"/>
          </a:p>
          <a:p>
            <a:pPr marL="0" lvl="0" indent="0" algn="l" rtl="0">
              <a:spcBef>
                <a:spcPts val="0"/>
              </a:spcBef>
              <a:spcAft>
                <a:spcPts val="0"/>
              </a:spcAft>
              <a:buNone/>
            </a:pPr>
            <a:r>
              <a:rPr lang="en" dirty="0"/>
              <a:t>Little Film.org has visual aids and dates for small-gauge film (8-16mm): </a:t>
            </a:r>
            <a:r>
              <a:rPr lang="en" u="sng" dirty="0">
                <a:solidFill>
                  <a:schemeClr val="hlink"/>
                </a:solidFill>
                <a:hlinkClick r:id="rId11"/>
              </a:rPr>
              <a:t>http://www.littlefilm.org</a:t>
            </a:r>
            <a:r>
              <a:rPr lang="en" dirty="0"/>
              <a:t> </a:t>
            </a:r>
            <a:endParaRPr dirty="0"/>
          </a:p>
          <a:p>
            <a:pPr marL="0" lvl="0" indent="0" algn="l" rtl="0">
              <a:spcBef>
                <a:spcPts val="0"/>
              </a:spcBef>
              <a:spcAft>
                <a:spcPts val="0"/>
              </a:spcAft>
              <a:buNone/>
            </a:pPr>
            <a:r>
              <a:rPr lang="en" dirty="0"/>
              <a:t>Film can be dated by looking for edge code (usually plus signs, circles, squares, and triangles at the edge of the film) that correspond to the date of manufacture. If you find an edge code on a reel of film, you can look the dates up on the edge code chart and know a proximate date of the film’s content: </a:t>
            </a:r>
            <a:r>
              <a:rPr lang="en" u="sng" dirty="0">
                <a:solidFill>
                  <a:schemeClr val="hlink"/>
                </a:solidFill>
                <a:hlinkClick r:id="rId12"/>
              </a:rPr>
              <a:t>http://www.filmforever.org/Edgecodes.pdf</a:t>
            </a:r>
            <a:r>
              <a:rPr lang="en" dirty="0"/>
              <a:t> </a:t>
            </a:r>
            <a:endParaRPr dirty="0"/>
          </a:p>
          <a:p>
            <a:pPr marL="0" lvl="0" indent="0" algn="l" rtl="0">
              <a:spcBef>
                <a:spcPts val="0"/>
              </a:spcBef>
              <a:spcAft>
                <a:spcPts val="0"/>
              </a:spcAft>
              <a:buNone/>
            </a:pPr>
            <a:r>
              <a:rPr lang="en" dirty="0"/>
              <a:t> </a:t>
            </a:r>
            <a:endParaRPr dirty="0"/>
          </a:p>
          <a:p>
            <a:pPr marL="0" lvl="0" indent="0" algn="l" rtl="0">
              <a:spcBef>
                <a:spcPts val="0"/>
              </a:spcBef>
              <a:spcAft>
                <a:spcPts val="0"/>
              </a:spcAft>
              <a:buNone/>
            </a:pPr>
            <a:endParaRPr sz="1200" dirty="0">
              <a:solidFill>
                <a:srgbClr val="124057"/>
              </a:solidFill>
              <a:latin typeface="Roboto Slab"/>
              <a:ea typeface="Roboto Slab"/>
              <a:cs typeface="Roboto Slab"/>
              <a:sym typeface="Roboto Slab"/>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ab9b2823c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ab9b2823c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b5034eca88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b5034eca8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b3d1d531f8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b3d1d531f8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As many of you who regularly attend our webinars will have heard me say before - OCLC Research has a long history of work in the area of archives, special, and distinctive collections in research libraries. We work in special collections because they are an </a:t>
            </a:r>
            <a:r>
              <a:rPr lang="en-US"/>
              <a:t>important site </a:t>
            </a:r>
            <a:r>
              <a:rPr lang="en-US" dirty="0"/>
              <a:t>of knowledge creation, made possible by library’s commitment to the stewardship of their distinctive collections. The unique nature of material in special collections can make scaling a challenge, and we work to identify areas of common need and patterns of innovation to help libraries scale learning and expertise with these collections. </a:t>
            </a:r>
          </a:p>
          <a:p>
            <a:pPr marL="228600" indent="0">
              <a:buFont typeface="Arial" panose="020B0604020202020204" pitchFamily="34" charset="0"/>
              <a:buNone/>
            </a:pPr>
            <a:endParaRPr lang="en-US" dirty="0"/>
          </a:p>
          <a:p>
            <a:pPr marL="228600" indent="0">
              <a:buFont typeface="Arial" panose="020B0604020202020204" pitchFamily="34" charset="0"/>
              <a:buNone/>
            </a:pPr>
            <a:r>
              <a:rPr lang="en-US" dirty="0"/>
              <a:t>Part of that history of work is our Research &amp; Learning Agenda for Archives, Special, and Distinctive Collections. </a:t>
            </a:r>
          </a:p>
          <a:p>
            <a:pPr marL="400050" indent="-171450">
              <a:buFont typeface="Arial" panose="020B0604020202020204" pitchFamily="34" charset="0"/>
              <a:buChar char="•"/>
            </a:pPr>
            <a:r>
              <a:rPr lang="en-US" dirty="0"/>
              <a:t>articulates the shared challenges and opportunities research libraries are are facing in this sphere, and suggests approaches for working on them together. </a:t>
            </a:r>
          </a:p>
          <a:p>
            <a:pPr marL="400050" indent="-171450">
              <a:buFont typeface="Arial" panose="020B0604020202020204" pitchFamily="34" charset="0"/>
              <a:buChar char="•"/>
            </a:pPr>
            <a:r>
              <a:rPr lang="en-US" dirty="0"/>
              <a:t>Is guiding our work in this area now and into the future</a:t>
            </a:r>
          </a:p>
          <a:p>
            <a:pPr marL="40005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dirty="0"/>
              <a:t>One of the major issues surfaced in the agenda is the continuing challenge to responsibly steward the collections that we hold in trust, with descriptive, preservation, and reformatting backlogs continuing to plague us. </a:t>
            </a:r>
          </a:p>
          <a:p>
            <a:endParaRPr lang="en-US" dirty="0"/>
          </a:p>
          <a:p>
            <a:r>
              <a:rPr lang="en-US" dirty="0"/>
              <a:t>This challenge has been a topic of conversation for as least as long as I’ve been an archivist, and in the last decade or so collection surveys have been an important tool in assessing and addressing our backlogs. </a:t>
            </a:r>
          </a:p>
          <a:p>
            <a:pPr marL="228600" indent="0">
              <a:buFont typeface="Arial" panose="020B0604020202020204" pitchFamily="34" charset="0"/>
              <a:buNone/>
            </a:pPr>
            <a:endParaRPr lang="en-US" sz="1200" b="0" i="0" u="none" strike="noStrike" cap="none" dirty="0">
              <a:solidFill>
                <a:schemeClr val="dk1"/>
              </a:solidFill>
              <a:effectLst/>
              <a:latin typeface="+mn-lt"/>
              <a:ea typeface="Calibri"/>
              <a:cs typeface="Calibri"/>
              <a:sym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5AD2DB-6206-6849-8A28-45575CC176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502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b5034eca88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b5034eca88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b3d1d531f8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b3d1d531f8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ab850fde8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ab850fde8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aac1a81bc5_6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aac1a81bc5_6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ab850fde83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ab850fde8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a:p>
            <a:r>
              <a:rPr lang="en-US" dirty="0"/>
              <a:t>Conway, Martha O'Hara, and Merrilee Proffitt. 2011. </a:t>
            </a:r>
            <a:r>
              <a:rPr lang="en-US" i="1" dirty="0"/>
              <a:t>Taking Stock and Making Hay: Archival Collections Assessment</a:t>
            </a:r>
            <a:r>
              <a:rPr lang="en-US" dirty="0"/>
              <a:t>. Dublin, OH: OCLC Research. </a:t>
            </a:r>
            <a:r>
              <a:rPr lang="en-US" dirty="0">
                <a:hlinkClick r:id="rId3"/>
              </a:rPr>
              <a:t>https://doi.org/10.25333/C33S6M</a:t>
            </a:r>
            <a:r>
              <a:rPr lang="en-US" dirty="0"/>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5AD2DB-6206-6849-8A28-45575CC176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6237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aac1a81bc5_6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aac1a81bc5_6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aac1a81bc5_6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aac1a81bc5_6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b3d1db307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b3d1db307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b3d1db307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b3d1db307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b3d1db307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b3d1db307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4288500"/>
            <a:ext cx="9144000" cy="2475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91440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12" name="Google Shape;12;p2"/>
          <p:cNvSpPr/>
          <p:nvPr/>
        </p:nvSpPr>
        <p:spPr>
          <a:xfrm>
            <a:off x="0" y="500626"/>
            <a:ext cx="9144000" cy="38241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4493605"/>
            <a:ext cx="9144000" cy="1182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4584075"/>
            <a:ext cx="9144000" cy="5595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style A">
  <p:cSld name="BLANK_1_1">
    <p:spTree>
      <p:nvGrpSpPr>
        <p:cNvPr id="1" name="Shape 91"/>
        <p:cNvGrpSpPr/>
        <p:nvPr/>
      </p:nvGrpSpPr>
      <p:grpSpPr>
        <a:xfrm>
          <a:off x="0" y="0"/>
          <a:ext cx="0" cy="0"/>
          <a:chOff x="0" y="0"/>
          <a:chExt cx="0" cy="0"/>
        </a:xfrm>
      </p:grpSpPr>
      <p:sp>
        <p:nvSpPr>
          <p:cNvPr id="92" name="Google Shape;92;p11"/>
          <p:cNvSpPr/>
          <p:nvPr/>
        </p:nvSpPr>
        <p:spPr>
          <a:xfrm>
            <a:off x="0" y="1148250"/>
            <a:ext cx="9144000" cy="28470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1"/>
          <p:cNvSpPr/>
          <p:nvPr/>
        </p:nvSpPr>
        <p:spPr>
          <a:xfrm>
            <a:off x="0" y="0"/>
            <a:ext cx="91440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94" name="Google Shape;94;p11"/>
          <p:cNvSpPr/>
          <p:nvPr/>
        </p:nvSpPr>
        <p:spPr>
          <a:xfrm>
            <a:off x="0" y="500625"/>
            <a:ext cx="9144000" cy="7320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a:off x="0" y="3962800"/>
            <a:ext cx="9144000" cy="3702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a:off x="0" y="4333125"/>
            <a:ext cx="9144000" cy="8103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style B">
  <p:cSld name="BLANK_1_1_1">
    <p:spTree>
      <p:nvGrpSpPr>
        <p:cNvPr id="1" name="Shape 98"/>
        <p:cNvGrpSpPr/>
        <p:nvPr/>
      </p:nvGrpSpPr>
      <p:grpSpPr>
        <a:xfrm>
          <a:off x="0" y="0"/>
          <a:ext cx="0" cy="0"/>
          <a:chOff x="0" y="0"/>
          <a:chExt cx="0" cy="0"/>
        </a:xfrm>
      </p:grpSpPr>
      <p:sp>
        <p:nvSpPr>
          <p:cNvPr id="99" name="Google Shape;99;p12"/>
          <p:cNvSpPr/>
          <p:nvPr/>
        </p:nvSpPr>
        <p:spPr>
          <a:xfrm>
            <a:off x="0" y="4294550"/>
            <a:ext cx="9144000" cy="2412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2"/>
          <p:cNvSpPr/>
          <p:nvPr/>
        </p:nvSpPr>
        <p:spPr>
          <a:xfrm>
            <a:off x="0" y="0"/>
            <a:ext cx="91440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101" name="Google Shape;101;p12"/>
          <p:cNvSpPr/>
          <p:nvPr/>
        </p:nvSpPr>
        <p:spPr>
          <a:xfrm>
            <a:off x="0" y="500626"/>
            <a:ext cx="9144000" cy="38241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2"/>
          <p:cNvSpPr/>
          <p:nvPr/>
        </p:nvSpPr>
        <p:spPr>
          <a:xfrm>
            <a:off x="0" y="4493605"/>
            <a:ext cx="9144000" cy="1182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2"/>
          <p:cNvSpPr/>
          <p:nvPr/>
        </p:nvSpPr>
        <p:spPr>
          <a:xfrm>
            <a:off x="0" y="4584075"/>
            <a:ext cx="9144000" cy="5595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2"/>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_2">
  <p:cSld name="TITLE_2">
    <p:bg>
      <p:bgPr>
        <a:solidFill>
          <a:schemeClr val="lt2"/>
        </a:solidFill>
        <a:effectLst/>
      </p:bgPr>
    </p:bg>
    <p:spTree>
      <p:nvGrpSpPr>
        <p:cNvPr id="1" name="Shape 105"/>
        <p:cNvGrpSpPr/>
        <p:nvPr/>
      </p:nvGrpSpPr>
      <p:grpSpPr>
        <a:xfrm>
          <a:off x="0" y="0"/>
          <a:ext cx="0" cy="0"/>
          <a:chOff x="0" y="0"/>
          <a:chExt cx="0" cy="0"/>
        </a:xfrm>
      </p:grpSpPr>
      <p:sp>
        <p:nvSpPr>
          <p:cNvPr id="106" name="Google Shape;106;p13"/>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13"/>
          <p:cNvGrpSpPr/>
          <p:nvPr/>
        </p:nvGrpSpPr>
        <p:grpSpPr>
          <a:xfrm>
            <a:off x="830392" y="1191256"/>
            <a:ext cx="745763" cy="45826"/>
            <a:chOff x="4580561" y="2589004"/>
            <a:chExt cx="1064464" cy="25200"/>
          </a:xfrm>
        </p:grpSpPr>
        <p:sp>
          <p:nvSpPr>
            <p:cNvPr id="108" name="Google Shape;108;p1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a:endParaRPr/>
          </a:p>
        </p:txBody>
      </p:sp>
      <p:sp>
        <p:nvSpPr>
          <p:cNvPr id="111" name="Google Shape;111;p13"/>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12" name="Google Shape;112;p1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 Bar">
  <p:cSld name="Content - Bar">
    <p:spTree>
      <p:nvGrpSpPr>
        <p:cNvPr id="1" name="Shape 144"/>
        <p:cNvGrpSpPr/>
        <p:nvPr/>
      </p:nvGrpSpPr>
      <p:grpSpPr>
        <a:xfrm>
          <a:off x="0" y="0"/>
          <a:ext cx="0" cy="0"/>
          <a:chOff x="0" y="0"/>
          <a:chExt cx="0" cy="0"/>
        </a:xfrm>
      </p:grpSpPr>
      <p:sp>
        <p:nvSpPr>
          <p:cNvPr id="145" name="Shape 145"/>
          <p:cNvSpPr/>
          <p:nvPr/>
        </p:nvSpPr>
        <p:spPr>
          <a:xfrm>
            <a:off x="2" y="4686300"/>
            <a:ext cx="2209799" cy="457200"/>
          </a:xfrm>
          <a:prstGeom prst="rect">
            <a:avLst/>
          </a:prstGeom>
          <a:solidFill>
            <a:srgbClr val="236192"/>
          </a:solidFill>
          <a:ln>
            <a:noFill/>
          </a:ln>
        </p:spPr>
        <p:txBody>
          <a:bodyPr spcFirstLastPara="1" wrap="square" lIns="68569" tIns="34275" rIns="68569" bIns="34275" anchor="ctr" anchorCtr="0">
            <a:noAutofit/>
          </a:bodyPr>
          <a:lstStyle/>
          <a:p>
            <a:pPr marL="0" marR="0" lvl="0" indent="0" algn="ctr" rtl="0">
              <a:spcBef>
                <a:spcPts val="0"/>
              </a:spcBef>
              <a:spcAft>
                <a:spcPts val="0"/>
              </a:spcAft>
              <a:buClr>
                <a:schemeClr val="dk1"/>
              </a:buClr>
              <a:buSzPts val="1800"/>
              <a:buFont typeface="Arial"/>
              <a:buNone/>
            </a:pPr>
            <a:endParaRPr sz="1350" dirty="0">
              <a:solidFill>
                <a:srgbClr val="3D527F"/>
              </a:solidFill>
              <a:latin typeface="Arial"/>
              <a:ea typeface="Arial"/>
              <a:cs typeface="Arial"/>
              <a:sym typeface="Arial"/>
            </a:endParaRPr>
          </a:p>
        </p:txBody>
      </p:sp>
      <p:sp>
        <p:nvSpPr>
          <p:cNvPr id="146" name="Shape 146"/>
          <p:cNvSpPr/>
          <p:nvPr/>
        </p:nvSpPr>
        <p:spPr>
          <a:xfrm>
            <a:off x="2209802" y="4686300"/>
            <a:ext cx="1060449" cy="457200"/>
          </a:xfrm>
          <a:prstGeom prst="rect">
            <a:avLst/>
          </a:prstGeom>
          <a:solidFill>
            <a:srgbClr val="007DBA"/>
          </a:solidFill>
          <a:ln>
            <a:noFill/>
          </a:ln>
        </p:spPr>
        <p:txBody>
          <a:bodyPr spcFirstLastPara="1" wrap="square" lIns="68569" tIns="34275" rIns="68569" bIns="34275" anchor="ctr" anchorCtr="0">
            <a:noAutofit/>
          </a:bodyPr>
          <a:lstStyle/>
          <a:p>
            <a:pPr marL="0" marR="0" lvl="0" indent="0" algn="ctr" rtl="0">
              <a:spcBef>
                <a:spcPts val="0"/>
              </a:spcBef>
              <a:spcAft>
                <a:spcPts val="0"/>
              </a:spcAft>
              <a:buClr>
                <a:schemeClr val="dk1"/>
              </a:buClr>
              <a:buSzPts val="1800"/>
              <a:buFont typeface="Arial"/>
              <a:buNone/>
            </a:pPr>
            <a:endParaRPr sz="1350" dirty="0">
              <a:solidFill>
                <a:srgbClr val="3D527F"/>
              </a:solidFill>
              <a:latin typeface="Arial"/>
              <a:ea typeface="Arial"/>
              <a:cs typeface="Arial"/>
              <a:sym typeface="Arial"/>
            </a:endParaRPr>
          </a:p>
        </p:txBody>
      </p:sp>
      <p:sp>
        <p:nvSpPr>
          <p:cNvPr id="147" name="Shape 147"/>
          <p:cNvSpPr/>
          <p:nvPr/>
        </p:nvSpPr>
        <p:spPr>
          <a:xfrm>
            <a:off x="3270252" y="4686300"/>
            <a:ext cx="5873749" cy="457200"/>
          </a:xfrm>
          <a:prstGeom prst="rect">
            <a:avLst/>
          </a:prstGeom>
          <a:solidFill>
            <a:srgbClr val="00AFD7"/>
          </a:solidFill>
          <a:ln>
            <a:noFill/>
          </a:ln>
        </p:spPr>
        <p:txBody>
          <a:bodyPr spcFirstLastPara="1" wrap="square" lIns="68569" tIns="34275" rIns="68569" bIns="34275" anchor="ctr" anchorCtr="0">
            <a:noAutofit/>
          </a:bodyPr>
          <a:lstStyle/>
          <a:p>
            <a:pPr marL="0" marR="0" lvl="0" indent="0" algn="ctr" rtl="0">
              <a:spcBef>
                <a:spcPts val="0"/>
              </a:spcBef>
              <a:spcAft>
                <a:spcPts val="0"/>
              </a:spcAft>
              <a:buClr>
                <a:schemeClr val="dk1"/>
              </a:buClr>
              <a:buSzPts val="1800"/>
              <a:buFont typeface="Arial"/>
              <a:buNone/>
            </a:pPr>
            <a:endParaRPr sz="1350" dirty="0">
              <a:solidFill>
                <a:srgbClr val="3D527F"/>
              </a:solidFill>
              <a:latin typeface="Arial"/>
              <a:ea typeface="Arial"/>
              <a:cs typeface="Arial"/>
              <a:sym typeface="Arial"/>
            </a:endParaRPr>
          </a:p>
        </p:txBody>
      </p:sp>
      <p:pic>
        <p:nvPicPr>
          <p:cNvPr id="148" name="Shape 14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310054" y="4817244"/>
            <a:ext cx="687170" cy="218718"/>
          </a:xfrm>
          <a:prstGeom prst="rect">
            <a:avLst/>
          </a:prstGeom>
          <a:noFill/>
          <a:ln>
            <a:noFill/>
          </a:ln>
        </p:spPr>
      </p:pic>
      <p:sp>
        <p:nvSpPr>
          <p:cNvPr id="149" name="Shape 149"/>
          <p:cNvSpPr txBox="1">
            <a:spLocks noGrp="1"/>
          </p:cNvSpPr>
          <p:nvPr>
            <p:ph type="dt" idx="10"/>
          </p:nvPr>
        </p:nvSpPr>
        <p:spPr>
          <a:xfrm>
            <a:off x="628650" y="4767263"/>
            <a:ext cx="2057398" cy="273843"/>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888888"/>
              </a:buClr>
              <a:buSzPts val="900"/>
              <a:buFont typeface="Calibri"/>
              <a:buNone/>
              <a:defRPr sz="675"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350"/>
              <a:buFont typeface="Calibri"/>
              <a:buNone/>
              <a:defRPr sz="1013"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350"/>
              <a:buFont typeface="Calibri"/>
              <a:buNone/>
              <a:defRPr sz="1013"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350"/>
              <a:buFont typeface="Calibri"/>
              <a:buNone/>
              <a:defRPr sz="1013"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350"/>
              <a:buFont typeface="Calibri"/>
              <a:buNone/>
              <a:defRPr sz="1013"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350"/>
              <a:buFont typeface="Calibri"/>
              <a:buNone/>
              <a:defRPr sz="1013"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350"/>
              <a:buFont typeface="Calibri"/>
              <a:buNone/>
              <a:defRPr sz="1013"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350"/>
              <a:buFont typeface="Calibri"/>
              <a:buNone/>
              <a:defRPr sz="1013"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350"/>
              <a:buFont typeface="Calibri"/>
              <a:buNone/>
              <a:defRPr sz="1013" b="0" i="0" u="none" strike="noStrike" cap="none">
                <a:solidFill>
                  <a:schemeClr val="dk1"/>
                </a:solidFill>
                <a:latin typeface="Calibri"/>
                <a:ea typeface="Calibri"/>
                <a:cs typeface="Calibri"/>
                <a:sym typeface="Calibri"/>
              </a:defRPr>
            </a:lvl9pPr>
          </a:lstStyle>
          <a:p>
            <a:endParaRPr dirty="0"/>
          </a:p>
        </p:txBody>
      </p:sp>
      <p:sp>
        <p:nvSpPr>
          <p:cNvPr id="150" name="Shape 150"/>
          <p:cNvSpPr txBox="1">
            <a:spLocks noGrp="1"/>
          </p:cNvSpPr>
          <p:nvPr>
            <p:ph type="ftr" idx="11"/>
          </p:nvPr>
        </p:nvSpPr>
        <p:spPr>
          <a:xfrm>
            <a:off x="3028952" y="4767263"/>
            <a:ext cx="3086099" cy="273843"/>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900"/>
              <a:buFont typeface="Calibri"/>
              <a:buNone/>
              <a:defRPr sz="675"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350"/>
              <a:buFont typeface="Calibri"/>
              <a:buNone/>
              <a:defRPr sz="1013"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350"/>
              <a:buFont typeface="Calibri"/>
              <a:buNone/>
              <a:defRPr sz="1013"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350"/>
              <a:buFont typeface="Calibri"/>
              <a:buNone/>
              <a:defRPr sz="1013"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350"/>
              <a:buFont typeface="Calibri"/>
              <a:buNone/>
              <a:defRPr sz="1013"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350"/>
              <a:buFont typeface="Calibri"/>
              <a:buNone/>
              <a:defRPr sz="1013"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350"/>
              <a:buFont typeface="Calibri"/>
              <a:buNone/>
              <a:defRPr sz="1013"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350"/>
              <a:buFont typeface="Calibri"/>
              <a:buNone/>
              <a:defRPr sz="1013"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350"/>
              <a:buFont typeface="Calibri"/>
              <a:buNone/>
              <a:defRPr sz="1013" b="0" i="0" u="none" strike="noStrike" cap="none">
                <a:solidFill>
                  <a:schemeClr val="dk1"/>
                </a:solidFill>
                <a:latin typeface="Calibri"/>
                <a:ea typeface="Calibri"/>
                <a:cs typeface="Calibri"/>
                <a:sym typeface="Calibri"/>
              </a:defRPr>
            </a:lvl9pPr>
          </a:lstStyle>
          <a:p>
            <a:endParaRPr dirty="0"/>
          </a:p>
        </p:txBody>
      </p:sp>
      <p:sp>
        <p:nvSpPr>
          <p:cNvPr id="151" name="Shape 151"/>
          <p:cNvSpPr txBox="1">
            <a:spLocks noGrp="1"/>
          </p:cNvSpPr>
          <p:nvPr>
            <p:ph type="sldNum" idx="12"/>
          </p:nvPr>
        </p:nvSpPr>
        <p:spPr>
          <a:xfrm>
            <a:off x="6457952" y="4767263"/>
            <a:ext cx="2057398" cy="27384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75">
                <a:solidFill>
                  <a:srgbClr val="888888"/>
                </a:solidFill>
                <a:latin typeface="Calibri"/>
                <a:ea typeface="Calibri"/>
                <a:cs typeface="Calibri"/>
                <a:sym typeface="Calibri"/>
              </a:defRPr>
            </a:lvl1pPr>
            <a:lvl2pPr marL="0" marR="0" lvl="1" indent="0" algn="r" rtl="0">
              <a:spcBef>
                <a:spcPts val="0"/>
              </a:spcBef>
              <a:buNone/>
              <a:defRPr sz="675">
                <a:solidFill>
                  <a:srgbClr val="888888"/>
                </a:solidFill>
                <a:latin typeface="Calibri"/>
                <a:ea typeface="Calibri"/>
                <a:cs typeface="Calibri"/>
                <a:sym typeface="Calibri"/>
              </a:defRPr>
            </a:lvl2pPr>
            <a:lvl3pPr marL="0" marR="0" lvl="2" indent="0" algn="r" rtl="0">
              <a:spcBef>
                <a:spcPts val="0"/>
              </a:spcBef>
              <a:buNone/>
              <a:defRPr sz="675">
                <a:solidFill>
                  <a:srgbClr val="888888"/>
                </a:solidFill>
                <a:latin typeface="Calibri"/>
                <a:ea typeface="Calibri"/>
                <a:cs typeface="Calibri"/>
                <a:sym typeface="Calibri"/>
              </a:defRPr>
            </a:lvl3pPr>
            <a:lvl4pPr marL="0" marR="0" lvl="3" indent="0" algn="r" rtl="0">
              <a:spcBef>
                <a:spcPts val="0"/>
              </a:spcBef>
              <a:buNone/>
              <a:defRPr sz="675">
                <a:solidFill>
                  <a:srgbClr val="888888"/>
                </a:solidFill>
                <a:latin typeface="Calibri"/>
                <a:ea typeface="Calibri"/>
                <a:cs typeface="Calibri"/>
                <a:sym typeface="Calibri"/>
              </a:defRPr>
            </a:lvl4pPr>
            <a:lvl5pPr marL="0" marR="0" lvl="4" indent="0" algn="r" rtl="0">
              <a:spcBef>
                <a:spcPts val="0"/>
              </a:spcBef>
              <a:buNone/>
              <a:defRPr sz="675">
                <a:solidFill>
                  <a:srgbClr val="888888"/>
                </a:solidFill>
                <a:latin typeface="Calibri"/>
                <a:ea typeface="Calibri"/>
                <a:cs typeface="Calibri"/>
                <a:sym typeface="Calibri"/>
              </a:defRPr>
            </a:lvl5pPr>
            <a:lvl6pPr marL="0" marR="0" lvl="5" indent="0" algn="r" rtl="0">
              <a:spcBef>
                <a:spcPts val="0"/>
              </a:spcBef>
              <a:buNone/>
              <a:defRPr sz="675">
                <a:solidFill>
                  <a:srgbClr val="888888"/>
                </a:solidFill>
                <a:latin typeface="Calibri"/>
                <a:ea typeface="Calibri"/>
                <a:cs typeface="Calibri"/>
                <a:sym typeface="Calibri"/>
              </a:defRPr>
            </a:lvl6pPr>
            <a:lvl7pPr marL="0" marR="0" lvl="6" indent="0" algn="r" rtl="0">
              <a:spcBef>
                <a:spcPts val="0"/>
              </a:spcBef>
              <a:buNone/>
              <a:defRPr sz="675">
                <a:solidFill>
                  <a:srgbClr val="888888"/>
                </a:solidFill>
                <a:latin typeface="Calibri"/>
                <a:ea typeface="Calibri"/>
                <a:cs typeface="Calibri"/>
                <a:sym typeface="Calibri"/>
              </a:defRPr>
            </a:lvl7pPr>
            <a:lvl8pPr marL="0" marR="0" lvl="7" indent="0" algn="r" rtl="0">
              <a:spcBef>
                <a:spcPts val="0"/>
              </a:spcBef>
              <a:buNone/>
              <a:defRPr sz="675">
                <a:solidFill>
                  <a:srgbClr val="888888"/>
                </a:solidFill>
                <a:latin typeface="Calibri"/>
                <a:ea typeface="Calibri"/>
                <a:cs typeface="Calibri"/>
                <a:sym typeface="Calibri"/>
              </a:defRPr>
            </a:lvl8pPr>
            <a:lvl9pPr marL="0" marR="0" lvl="8" indent="0" algn="r" rtl="0">
              <a:spcBef>
                <a:spcPts val="0"/>
              </a:spcBef>
              <a:buNone/>
              <a:defRPr sz="675">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234492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2" y="1493045"/>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2"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3" name="Text Placeholder 12"/>
          <p:cNvSpPr>
            <a:spLocks noGrp="1"/>
          </p:cNvSpPr>
          <p:nvPr>
            <p:ph type="body" sz="quarter" idx="12" hasCustomPrompt="1"/>
          </p:nvPr>
        </p:nvSpPr>
        <p:spPr>
          <a:xfrm>
            <a:off x="3416309" y="2073400"/>
            <a:ext cx="5727699" cy="639129"/>
          </a:xfrm>
          <a:prstGeom prst="rect">
            <a:avLst/>
          </a:prstGeom>
        </p:spPr>
        <p:txBody>
          <a:bodyPr vert="horz">
            <a:normAutofit/>
          </a:bodyPr>
          <a:lstStyle>
            <a:lvl1pPr marL="0" marR="0" indent="0" algn="l" defTabSz="457189"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189"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1"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1"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2"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256827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4113600" y="2878750"/>
            <a:ext cx="45057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19" name="Google Shape;19;p3"/>
          <p:cNvSpPr/>
          <p:nvPr/>
        </p:nvSpPr>
        <p:spPr>
          <a:xfrm>
            <a:off x="0" y="4288499"/>
            <a:ext cx="3474300" cy="2475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0" y="0"/>
            <a:ext cx="34743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21" name="Google Shape;21;p3"/>
          <p:cNvSpPr/>
          <p:nvPr/>
        </p:nvSpPr>
        <p:spPr>
          <a:xfrm>
            <a:off x="0" y="500626"/>
            <a:ext cx="3474300" cy="38241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0" y="4493604"/>
            <a:ext cx="3474300" cy="1182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0" y="4584075"/>
            <a:ext cx="3474300" cy="5595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5"/>
        <p:cNvGrpSpPr/>
        <p:nvPr/>
      </p:nvGrpSpPr>
      <p:grpSpPr>
        <a:xfrm>
          <a:off x="0" y="0"/>
          <a:ext cx="0" cy="0"/>
          <a:chOff x="0" y="0"/>
          <a:chExt cx="0" cy="0"/>
        </a:xfrm>
      </p:grpSpPr>
      <p:sp>
        <p:nvSpPr>
          <p:cNvPr id="26" name="Google Shape;26;p4"/>
          <p:cNvSpPr/>
          <p:nvPr/>
        </p:nvSpPr>
        <p:spPr>
          <a:xfrm>
            <a:off x="0" y="1148250"/>
            <a:ext cx="9144000" cy="28470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3398538" y="1599538"/>
            <a:ext cx="2346925" cy="1944425"/>
          </a:xfrm>
          <a:prstGeom prst="rect">
            <a:avLst/>
          </a:prstGeom>
        </p:spPr>
        <p:txBody>
          <a:bodyPr>
            <a:prstTxWarp prst="textPlain">
              <a:avLst/>
            </a:prstTxWarp>
          </a:bodyPr>
          <a:lstStyle/>
          <a:p>
            <a:pPr lvl="0" algn="ctr"/>
            <a:r>
              <a:rPr b="0" i="0">
                <a:ln>
                  <a:noFill/>
                </a:ln>
                <a:solidFill>
                  <a:srgbClr val="0E3142">
                    <a:alpha val="20380"/>
                  </a:srgbClr>
                </a:solidFill>
                <a:latin typeface="Impact"/>
              </a:rPr>
              <a:t>“</a:t>
            </a:r>
          </a:p>
        </p:txBody>
      </p:sp>
      <p:sp>
        <p:nvSpPr>
          <p:cNvPr id="28" name="Google Shape;28;p4"/>
          <p:cNvSpPr/>
          <p:nvPr/>
        </p:nvSpPr>
        <p:spPr>
          <a:xfrm>
            <a:off x="0" y="0"/>
            <a:ext cx="91440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29" name="Google Shape;29;p4"/>
          <p:cNvSpPr/>
          <p:nvPr/>
        </p:nvSpPr>
        <p:spPr>
          <a:xfrm>
            <a:off x="0" y="500625"/>
            <a:ext cx="9144000" cy="7320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0" y="3962800"/>
            <a:ext cx="9144000" cy="3702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0" y="4333125"/>
            <a:ext cx="9144000" cy="8103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txBox="1">
            <a:spLocks noGrp="1"/>
          </p:cNvSpPr>
          <p:nvPr>
            <p:ph type="body" idx="1"/>
          </p:nvPr>
        </p:nvSpPr>
        <p:spPr>
          <a:xfrm>
            <a:off x="1556175" y="2300275"/>
            <a:ext cx="6031800" cy="605100"/>
          </a:xfrm>
          <a:prstGeom prst="rect">
            <a:avLst/>
          </a:prstGeom>
        </p:spPr>
        <p:txBody>
          <a:bodyPr spcFirstLastPara="1" wrap="square" lIns="91425" tIns="91425" rIns="91425" bIns="91425" anchor="ctr" anchorCtr="0">
            <a:noAutofit/>
          </a:bodyPr>
          <a:lstStyle>
            <a:lvl1pPr marL="457200" lvl="0" indent="-355600" algn="ctr" rtl="0">
              <a:spcBef>
                <a:spcPts val="600"/>
              </a:spcBef>
              <a:spcAft>
                <a:spcPts val="0"/>
              </a:spcAft>
              <a:buClr>
                <a:srgbClr val="FFFFFF"/>
              </a:buClr>
              <a:buSzPts val="2000"/>
              <a:buChar char="▪"/>
              <a:defRPr sz="2000">
                <a:solidFill>
                  <a:srgbClr val="FFFFFF"/>
                </a:solidFill>
              </a:defRPr>
            </a:lvl1pPr>
            <a:lvl2pPr marL="914400" lvl="1" indent="-355600" algn="ctr" rtl="0">
              <a:spcBef>
                <a:spcPts val="0"/>
              </a:spcBef>
              <a:spcAft>
                <a:spcPts val="0"/>
              </a:spcAft>
              <a:buClr>
                <a:srgbClr val="FFFFFF"/>
              </a:buClr>
              <a:buSzPts val="2000"/>
              <a:buChar char="▫"/>
              <a:defRPr sz="2000">
                <a:solidFill>
                  <a:srgbClr val="FFFFFF"/>
                </a:solidFill>
              </a:defRPr>
            </a:lvl2pPr>
            <a:lvl3pPr marL="1371600" lvl="2" indent="-355600" algn="ctr" rtl="0">
              <a:spcBef>
                <a:spcPts val="0"/>
              </a:spcBef>
              <a:spcAft>
                <a:spcPts val="0"/>
              </a:spcAft>
              <a:buClr>
                <a:srgbClr val="FFFFFF"/>
              </a:buClr>
              <a:buSzPts val="2000"/>
              <a:buChar char="■"/>
              <a:defRPr sz="2000">
                <a:solidFill>
                  <a:srgbClr val="FFFFFF"/>
                </a:solidFill>
              </a:defRPr>
            </a:lvl3pPr>
            <a:lvl4pPr marL="1828800" lvl="3" indent="-355600" algn="ctr" rtl="0">
              <a:spcBef>
                <a:spcPts val="0"/>
              </a:spcBef>
              <a:spcAft>
                <a:spcPts val="0"/>
              </a:spcAft>
              <a:buClr>
                <a:srgbClr val="FFFFFF"/>
              </a:buClr>
              <a:buSzPts val="2000"/>
              <a:buChar char="●"/>
              <a:defRPr sz="2000">
                <a:solidFill>
                  <a:srgbClr val="FFFFFF"/>
                </a:solidFill>
              </a:defRPr>
            </a:lvl4pPr>
            <a:lvl5pPr marL="2286000" lvl="4" indent="-355600" algn="ctr" rtl="0">
              <a:spcBef>
                <a:spcPts val="0"/>
              </a:spcBef>
              <a:spcAft>
                <a:spcPts val="0"/>
              </a:spcAft>
              <a:buClr>
                <a:srgbClr val="FFFFFF"/>
              </a:buClr>
              <a:buSzPts val="2000"/>
              <a:buChar char="○"/>
              <a:defRPr sz="2000">
                <a:solidFill>
                  <a:srgbClr val="FFFFFF"/>
                </a:solidFill>
              </a:defRPr>
            </a:lvl5pPr>
            <a:lvl6pPr marL="2743200" lvl="5" indent="-355600" algn="ctr" rtl="0">
              <a:spcBef>
                <a:spcPts val="0"/>
              </a:spcBef>
              <a:spcAft>
                <a:spcPts val="0"/>
              </a:spcAft>
              <a:buClr>
                <a:srgbClr val="FFFFFF"/>
              </a:buClr>
              <a:buSzPts val="2000"/>
              <a:buChar char="■"/>
              <a:defRPr sz="2000">
                <a:solidFill>
                  <a:srgbClr val="FFFFFF"/>
                </a:solidFill>
              </a:defRPr>
            </a:lvl6pPr>
            <a:lvl7pPr marL="3200400" lvl="6" indent="-355600" algn="ctr" rtl="0">
              <a:spcBef>
                <a:spcPts val="0"/>
              </a:spcBef>
              <a:spcAft>
                <a:spcPts val="0"/>
              </a:spcAft>
              <a:buClr>
                <a:srgbClr val="FFFFFF"/>
              </a:buClr>
              <a:buSzPts val="2000"/>
              <a:buChar char="●"/>
              <a:defRPr sz="2000">
                <a:solidFill>
                  <a:srgbClr val="FFFFFF"/>
                </a:solidFill>
              </a:defRPr>
            </a:lvl7pPr>
            <a:lvl8pPr marL="3657600" lvl="7" indent="-355600" algn="ctr" rtl="0">
              <a:spcBef>
                <a:spcPts val="0"/>
              </a:spcBef>
              <a:spcAft>
                <a:spcPts val="0"/>
              </a:spcAft>
              <a:buClr>
                <a:srgbClr val="FFFFFF"/>
              </a:buClr>
              <a:buSzPts val="2000"/>
              <a:buChar char="○"/>
              <a:defRPr sz="2000">
                <a:solidFill>
                  <a:srgbClr val="FFFFFF"/>
                </a:solidFill>
              </a:defRPr>
            </a:lvl8pPr>
            <a:lvl9pPr marL="4114800" lvl="8" indent="-355600" algn="ctr">
              <a:spcBef>
                <a:spcPts val="0"/>
              </a:spcBef>
              <a:spcAft>
                <a:spcPts val="0"/>
              </a:spcAft>
              <a:buClr>
                <a:srgbClr val="FFFFFF"/>
              </a:buClr>
              <a:buSzPts val="2000"/>
              <a:buChar char="■"/>
              <a:defRPr sz="2000">
                <a:solidFill>
                  <a:srgbClr val="FFFFFF"/>
                </a:solidFill>
              </a:defRPr>
            </a:lvl9pPr>
          </a:lstStyle>
          <a:p>
            <a:endParaRPr/>
          </a:p>
        </p:txBody>
      </p:sp>
      <p:sp>
        <p:nvSpPr>
          <p:cNvPr id="33" name="Google Shape;33;p4"/>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4"/>
        <p:cNvGrpSpPr/>
        <p:nvPr/>
      </p:nvGrpSpPr>
      <p:grpSpPr>
        <a:xfrm>
          <a:off x="0" y="0"/>
          <a:ext cx="0" cy="0"/>
          <a:chOff x="0" y="0"/>
          <a:chExt cx="0" cy="0"/>
        </a:xfrm>
      </p:grpSpPr>
      <p:sp>
        <p:nvSpPr>
          <p:cNvPr id="35" name="Google Shape;35;p5"/>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36" name="Google Shape;36;p5"/>
          <p:cNvSpPr/>
          <p:nvPr/>
        </p:nvSpPr>
        <p:spPr>
          <a:xfrm>
            <a:off x="0" y="500625"/>
            <a:ext cx="45720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5"/>
          <p:cNvCxnSpPr/>
          <p:nvPr/>
        </p:nvCxnSpPr>
        <p:spPr>
          <a:xfrm>
            <a:off x="1037450" y="809725"/>
            <a:ext cx="0" cy="470700"/>
          </a:xfrm>
          <a:prstGeom prst="straightConnector1">
            <a:avLst/>
          </a:prstGeom>
          <a:noFill/>
          <a:ln w="9525" cap="flat" cmpd="sng">
            <a:solidFill>
              <a:srgbClr val="18637B"/>
            </a:solidFill>
            <a:prstDash val="solid"/>
            <a:round/>
            <a:headEnd type="none" w="med" len="med"/>
            <a:tailEnd type="none" w="med" len="med"/>
          </a:ln>
        </p:spPr>
      </p:cxnSp>
      <p:sp>
        <p:nvSpPr>
          <p:cNvPr id="41" name="Google Shape;41;p5"/>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wrap="square" lIns="91425" tIns="91425" rIns="91425" bIns="91425" anchor="t" anchorCtr="0">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43" name="Google Shape;43;p5"/>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4"/>
        <p:cNvGrpSpPr/>
        <p:nvPr/>
      </p:nvGrpSpPr>
      <p:grpSpPr>
        <a:xfrm>
          <a:off x="0" y="0"/>
          <a:ext cx="0" cy="0"/>
          <a:chOff x="0" y="0"/>
          <a:chExt cx="0" cy="0"/>
        </a:xfrm>
      </p:grpSpPr>
      <p:sp>
        <p:nvSpPr>
          <p:cNvPr id="45" name="Google Shape;45;p6"/>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46" name="Google Shape;46;p6"/>
          <p:cNvSpPr/>
          <p:nvPr/>
        </p:nvSpPr>
        <p:spPr>
          <a:xfrm>
            <a:off x="0" y="500625"/>
            <a:ext cx="45720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6"/>
          <p:cNvCxnSpPr/>
          <p:nvPr/>
        </p:nvCxnSpPr>
        <p:spPr>
          <a:xfrm>
            <a:off x="1037450" y="809725"/>
            <a:ext cx="0" cy="470700"/>
          </a:xfrm>
          <a:prstGeom prst="straightConnector1">
            <a:avLst/>
          </a:prstGeom>
          <a:noFill/>
          <a:ln w="9525" cap="flat" cmpd="sng">
            <a:solidFill>
              <a:srgbClr val="18637B"/>
            </a:solidFill>
            <a:prstDash val="solid"/>
            <a:round/>
            <a:headEnd type="none" w="med" len="med"/>
            <a:tailEnd type="none" w="med" len="med"/>
          </a:ln>
        </p:spPr>
      </p:cxnSp>
      <p:sp>
        <p:nvSpPr>
          <p:cNvPr id="51" name="Google Shape;51;p6"/>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2" name="Google Shape;52;p6"/>
          <p:cNvSpPr txBox="1">
            <a:spLocks noGrp="1"/>
          </p:cNvSpPr>
          <p:nvPr>
            <p:ph type="body" idx="1"/>
          </p:nvPr>
        </p:nvSpPr>
        <p:spPr>
          <a:xfrm>
            <a:off x="1146025" y="1767275"/>
            <a:ext cx="3660300" cy="3158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3" name="Google Shape;53;p6"/>
          <p:cNvSpPr txBox="1">
            <a:spLocks noGrp="1"/>
          </p:cNvSpPr>
          <p:nvPr>
            <p:ph type="body" idx="2"/>
          </p:nvPr>
        </p:nvSpPr>
        <p:spPr>
          <a:xfrm>
            <a:off x="5026623" y="1767275"/>
            <a:ext cx="3660300" cy="3158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4" name="Google Shape;54;p6"/>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5"/>
        <p:cNvGrpSpPr/>
        <p:nvPr/>
      </p:nvGrpSpPr>
      <p:grpSpPr>
        <a:xfrm>
          <a:off x="0" y="0"/>
          <a:ext cx="0" cy="0"/>
          <a:chOff x="0" y="0"/>
          <a:chExt cx="0" cy="0"/>
        </a:xfrm>
      </p:grpSpPr>
      <p:sp>
        <p:nvSpPr>
          <p:cNvPr id="56" name="Google Shape;56;p7"/>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57" name="Google Shape;57;p7"/>
          <p:cNvSpPr/>
          <p:nvPr/>
        </p:nvSpPr>
        <p:spPr>
          <a:xfrm>
            <a:off x="0" y="500625"/>
            <a:ext cx="45720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7"/>
          <p:cNvCxnSpPr/>
          <p:nvPr/>
        </p:nvCxnSpPr>
        <p:spPr>
          <a:xfrm>
            <a:off x="1037450" y="809725"/>
            <a:ext cx="0" cy="470700"/>
          </a:xfrm>
          <a:prstGeom prst="straightConnector1">
            <a:avLst/>
          </a:prstGeom>
          <a:noFill/>
          <a:ln w="9525" cap="flat" cmpd="sng">
            <a:solidFill>
              <a:srgbClr val="18637B"/>
            </a:solidFill>
            <a:prstDash val="solid"/>
            <a:round/>
            <a:headEnd type="none" w="med" len="med"/>
            <a:tailEnd type="none" w="med" len="med"/>
          </a:ln>
        </p:spPr>
      </p:cxnSp>
      <p:sp>
        <p:nvSpPr>
          <p:cNvPr id="62" name="Google Shape;62;p7"/>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63" name="Google Shape;63;p7"/>
          <p:cNvSpPr txBox="1">
            <a:spLocks noGrp="1"/>
          </p:cNvSpPr>
          <p:nvPr>
            <p:ph type="body" idx="1"/>
          </p:nvPr>
        </p:nvSpPr>
        <p:spPr>
          <a:xfrm>
            <a:off x="1146025" y="1773300"/>
            <a:ext cx="2409900" cy="3152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4" name="Google Shape;64;p7"/>
          <p:cNvSpPr txBox="1">
            <a:spLocks noGrp="1"/>
          </p:cNvSpPr>
          <p:nvPr>
            <p:ph type="body" idx="2"/>
          </p:nvPr>
        </p:nvSpPr>
        <p:spPr>
          <a:xfrm>
            <a:off x="3679388" y="1773300"/>
            <a:ext cx="2409900" cy="3152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5" name="Google Shape;65;p7"/>
          <p:cNvSpPr txBox="1">
            <a:spLocks noGrp="1"/>
          </p:cNvSpPr>
          <p:nvPr>
            <p:ph type="body" idx="3"/>
          </p:nvPr>
        </p:nvSpPr>
        <p:spPr>
          <a:xfrm>
            <a:off x="6212750" y="1773300"/>
            <a:ext cx="2409900" cy="3152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6" name="Google Shape;66;p7"/>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8"/>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69" name="Google Shape;69;p8"/>
          <p:cNvSpPr/>
          <p:nvPr/>
        </p:nvSpPr>
        <p:spPr>
          <a:xfrm>
            <a:off x="0" y="500625"/>
            <a:ext cx="45720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8"/>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8"/>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 name="Google Shape;73;p8"/>
          <p:cNvCxnSpPr/>
          <p:nvPr/>
        </p:nvCxnSpPr>
        <p:spPr>
          <a:xfrm>
            <a:off x="1037450" y="809725"/>
            <a:ext cx="0" cy="470700"/>
          </a:xfrm>
          <a:prstGeom prst="straightConnector1">
            <a:avLst/>
          </a:prstGeom>
          <a:noFill/>
          <a:ln w="9525" cap="flat" cmpd="sng">
            <a:solidFill>
              <a:srgbClr val="18637B"/>
            </a:solidFill>
            <a:prstDash val="solid"/>
            <a:round/>
            <a:headEnd type="none" w="med" len="med"/>
            <a:tailEnd type="none" w="med" len="med"/>
          </a:ln>
        </p:spPr>
      </p:cxnSp>
      <p:sp>
        <p:nvSpPr>
          <p:cNvPr id="74" name="Google Shape;74;p8"/>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75" name="Google Shape;75;p8"/>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6"/>
        <p:cNvGrpSpPr/>
        <p:nvPr/>
      </p:nvGrpSpPr>
      <p:grpSpPr>
        <a:xfrm>
          <a:off x="0" y="0"/>
          <a:ext cx="0" cy="0"/>
          <a:chOff x="0" y="0"/>
          <a:chExt cx="0" cy="0"/>
        </a:xfrm>
      </p:grpSpPr>
      <p:sp>
        <p:nvSpPr>
          <p:cNvPr id="77" name="Google Shape;77;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
        <p:nvSpPr>
          <p:cNvPr id="78" name="Google Shape;78;p9"/>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79" name="Google Shape;79;p9"/>
          <p:cNvSpPr/>
          <p:nvPr/>
        </p:nvSpPr>
        <p:spPr>
          <a:xfrm>
            <a:off x="0" y="500625"/>
            <a:ext cx="2472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9"/>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86" name="Google Shape;86;p10"/>
          <p:cNvSpPr/>
          <p:nvPr/>
        </p:nvSpPr>
        <p:spPr>
          <a:xfrm>
            <a:off x="0" y="500625"/>
            <a:ext cx="2472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0"/>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0"/>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0"/>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0"/>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1pPr>
            <a:lvl2pPr lvl="1">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2pPr>
            <a:lvl3pPr lvl="2">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3pPr>
            <a:lvl4pPr lvl="3">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4pPr>
            <a:lvl5pPr lvl="4">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5pPr>
            <a:lvl6pPr lvl="5">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6pPr>
            <a:lvl7pPr lvl="6">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7pPr>
            <a:lvl8pPr lvl="7">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8pPr>
            <a:lvl9pPr lvl="8">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1146025" y="1767275"/>
            <a:ext cx="7540800" cy="31587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rgbClr val="114454"/>
              </a:buClr>
              <a:buSzPts val="3000"/>
              <a:buFont typeface="Nixie One"/>
              <a:buChar char="▪"/>
              <a:defRPr sz="3000">
                <a:solidFill>
                  <a:srgbClr val="114454"/>
                </a:solidFill>
                <a:latin typeface="Nixie One"/>
                <a:ea typeface="Nixie One"/>
                <a:cs typeface="Nixie One"/>
                <a:sym typeface="Nixie One"/>
              </a:defRPr>
            </a:lvl1pPr>
            <a:lvl2pPr marL="914400" lvl="1" indent="-381000">
              <a:spcBef>
                <a:spcPts val="0"/>
              </a:spcBef>
              <a:spcAft>
                <a:spcPts val="0"/>
              </a:spcAft>
              <a:buClr>
                <a:srgbClr val="114454"/>
              </a:buClr>
              <a:buSzPts val="2400"/>
              <a:buFont typeface="Nixie One"/>
              <a:buChar char="▫"/>
              <a:defRPr sz="2400">
                <a:solidFill>
                  <a:srgbClr val="114454"/>
                </a:solidFill>
                <a:latin typeface="Nixie One"/>
                <a:ea typeface="Nixie One"/>
                <a:cs typeface="Nixie One"/>
                <a:sym typeface="Nixie One"/>
              </a:defRPr>
            </a:lvl2pPr>
            <a:lvl3pPr marL="1371600" lvl="2" indent="-381000">
              <a:spcBef>
                <a:spcPts val="0"/>
              </a:spcBef>
              <a:spcAft>
                <a:spcPts val="0"/>
              </a:spcAft>
              <a:buClr>
                <a:srgbClr val="114454"/>
              </a:buClr>
              <a:buSzPts val="2400"/>
              <a:buFont typeface="Nixie One"/>
              <a:buChar char="■"/>
              <a:defRPr sz="2400">
                <a:solidFill>
                  <a:srgbClr val="114454"/>
                </a:solidFill>
                <a:latin typeface="Nixie One"/>
                <a:ea typeface="Nixie One"/>
                <a:cs typeface="Nixie One"/>
                <a:sym typeface="Nixie One"/>
              </a:defRPr>
            </a:lvl3pPr>
            <a:lvl4pPr marL="1828800" lvl="3"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4pPr>
            <a:lvl5pPr marL="2286000" lvl="4"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5pPr>
            <a:lvl6pPr marL="2743200" lvl="5"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6pPr>
            <a:lvl7pPr marL="3200400" lvl="6"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7pPr>
            <a:lvl8pPr marL="3657600" lvl="7"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8pPr>
            <a:lvl9pPr marL="4114800" lvl="8"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9pPr>
          </a:lstStyle>
          <a:p>
            <a:endParaRPr/>
          </a:p>
        </p:txBody>
      </p:sp>
      <p:sp>
        <p:nvSpPr>
          <p:cNvPr id="8" name="Google Shape;8;p1"/>
          <p:cNvSpPr txBox="1">
            <a:spLocks noGrp="1"/>
          </p:cNvSpPr>
          <p:nvPr>
            <p:ph type="sldNum" idx="12"/>
          </p:nvPr>
        </p:nvSpPr>
        <p:spPr>
          <a:xfrm>
            <a:off x="-51050" y="4819400"/>
            <a:ext cx="349200" cy="324000"/>
          </a:xfrm>
          <a:prstGeom prst="rect">
            <a:avLst/>
          </a:prstGeom>
          <a:noFill/>
          <a:ln>
            <a:noFill/>
          </a:ln>
        </p:spPr>
        <p:txBody>
          <a:bodyPr spcFirstLastPara="1" wrap="square" lIns="91425" tIns="91425" rIns="91425" bIns="91425" anchor="t" anchorCtr="0">
            <a:noAutofit/>
          </a:bodyPr>
          <a:lstStyle>
            <a:lvl1pPr lvl="0" algn="ctr">
              <a:buNone/>
              <a:defRPr sz="800">
                <a:solidFill>
                  <a:srgbClr val="FFFFFF"/>
                </a:solidFill>
                <a:latin typeface="Roboto Slab"/>
                <a:ea typeface="Roboto Slab"/>
                <a:cs typeface="Roboto Slab"/>
                <a:sym typeface="Roboto Slab"/>
              </a:defRPr>
            </a:lvl1pPr>
            <a:lvl2pPr lvl="1" algn="ctr">
              <a:buNone/>
              <a:defRPr sz="800">
                <a:solidFill>
                  <a:srgbClr val="FFFFFF"/>
                </a:solidFill>
                <a:latin typeface="Roboto Slab"/>
                <a:ea typeface="Roboto Slab"/>
                <a:cs typeface="Roboto Slab"/>
                <a:sym typeface="Roboto Slab"/>
              </a:defRPr>
            </a:lvl2pPr>
            <a:lvl3pPr lvl="2" algn="ctr">
              <a:buNone/>
              <a:defRPr sz="800">
                <a:solidFill>
                  <a:srgbClr val="FFFFFF"/>
                </a:solidFill>
                <a:latin typeface="Roboto Slab"/>
                <a:ea typeface="Roboto Slab"/>
                <a:cs typeface="Roboto Slab"/>
                <a:sym typeface="Roboto Slab"/>
              </a:defRPr>
            </a:lvl3pPr>
            <a:lvl4pPr lvl="3" algn="ctr">
              <a:buNone/>
              <a:defRPr sz="800">
                <a:solidFill>
                  <a:srgbClr val="FFFFFF"/>
                </a:solidFill>
                <a:latin typeface="Roboto Slab"/>
                <a:ea typeface="Roboto Slab"/>
                <a:cs typeface="Roboto Slab"/>
                <a:sym typeface="Roboto Slab"/>
              </a:defRPr>
            </a:lvl4pPr>
            <a:lvl5pPr lvl="4" algn="ctr">
              <a:buNone/>
              <a:defRPr sz="800">
                <a:solidFill>
                  <a:srgbClr val="FFFFFF"/>
                </a:solidFill>
                <a:latin typeface="Roboto Slab"/>
                <a:ea typeface="Roboto Slab"/>
                <a:cs typeface="Roboto Slab"/>
                <a:sym typeface="Roboto Slab"/>
              </a:defRPr>
            </a:lvl5pPr>
            <a:lvl6pPr lvl="5" algn="ctr">
              <a:buNone/>
              <a:defRPr sz="800">
                <a:solidFill>
                  <a:srgbClr val="FFFFFF"/>
                </a:solidFill>
                <a:latin typeface="Roboto Slab"/>
                <a:ea typeface="Roboto Slab"/>
                <a:cs typeface="Roboto Slab"/>
                <a:sym typeface="Roboto Slab"/>
              </a:defRPr>
            </a:lvl6pPr>
            <a:lvl7pPr lvl="6" algn="ctr">
              <a:buNone/>
              <a:defRPr sz="800">
                <a:solidFill>
                  <a:srgbClr val="FFFFFF"/>
                </a:solidFill>
                <a:latin typeface="Roboto Slab"/>
                <a:ea typeface="Roboto Slab"/>
                <a:cs typeface="Roboto Slab"/>
                <a:sym typeface="Roboto Slab"/>
              </a:defRPr>
            </a:lvl7pPr>
            <a:lvl8pPr lvl="7" algn="ctr">
              <a:buNone/>
              <a:defRPr sz="800">
                <a:solidFill>
                  <a:srgbClr val="FFFFFF"/>
                </a:solidFill>
                <a:latin typeface="Roboto Slab"/>
                <a:ea typeface="Roboto Slab"/>
                <a:cs typeface="Roboto Slab"/>
                <a:sym typeface="Roboto Slab"/>
              </a:defRPr>
            </a:lvl8pPr>
            <a:lvl9pPr lvl="8" algn="ctr">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D6DF58-4F2E-914B-BBC6-42500FA254E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89F1D6-2966-0545-96A7-7597894BAFDF}"/>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B319C1-EC80-1848-8C88-87439E34AAF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3F427C2-51CD-CF4B-8250-A98AE02B08C1}" type="datetimeFigureOut">
              <a:rPr lang="en-US" smtClean="0"/>
              <a:t>1/13/2021</a:t>
            </a:fld>
            <a:endParaRPr lang="en-US"/>
          </a:p>
        </p:txBody>
      </p:sp>
      <p:sp>
        <p:nvSpPr>
          <p:cNvPr id="5" name="Footer Placeholder 4">
            <a:extLst>
              <a:ext uri="{FF2B5EF4-FFF2-40B4-BE49-F238E27FC236}">
                <a16:creationId xmlns:a16="http://schemas.microsoft.com/office/drawing/2014/main" id="{4271C760-8E42-704B-A4C2-8E617CA5ECD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E76EF7-BE06-A64D-A826-93002C8D4D72}"/>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DD724FB-14EC-4141-92F4-AC6BFD33DB68}" type="slidenum">
              <a:rPr lang="en-US" smtClean="0"/>
              <a:t>‹#›</a:t>
            </a:fld>
            <a:endParaRPr lang="en-US"/>
          </a:p>
        </p:txBody>
      </p:sp>
    </p:spTree>
    <p:extLst>
      <p:ext uri="{BB962C8B-B14F-4D97-AF65-F5344CB8AC3E}">
        <p14:creationId xmlns:p14="http://schemas.microsoft.com/office/powerpoint/2010/main" val="2862843041"/>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nul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3.(nul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4"/>
          <p:cNvSpPr txBox="1">
            <a:spLocks noGrp="1"/>
          </p:cNvSpPr>
          <p:nvPr>
            <p:ph type="ctrTitle"/>
          </p:nvPr>
        </p:nvSpPr>
        <p:spPr>
          <a:xfrm>
            <a:off x="685800" y="715100"/>
            <a:ext cx="7907100" cy="304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00" dirty="0">
                <a:latin typeface="Gill Sans MT" panose="020B0502020104020203" pitchFamily="34" charset="77"/>
                <a:cs typeface="Calibri" panose="020F0502020204030204" pitchFamily="34" charset="0"/>
              </a:rPr>
              <a:t>What Comes Next? </a:t>
            </a:r>
            <a:endParaRPr sz="3300" dirty="0">
              <a:latin typeface="Gill Sans MT" panose="020B0502020104020203" pitchFamily="34" charset="77"/>
              <a:cs typeface="Calibri" panose="020F0502020204030204" pitchFamily="34" charset="0"/>
            </a:endParaRPr>
          </a:p>
          <a:p>
            <a:pPr marL="0" lvl="0" indent="0" algn="ctr" rtl="0">
              <a:spcBef>
                <a:spcPts val="0"/>
              </a:spcBef>
              <a:spcAft>
                <a:spcPts val="0"/>
              </a:spcAft>
              <a:buNone/>
            </a:pPr>
            <a:endParaRPr sz="3000" dirty="0">
              <a:latin typeface="Calibri" panose="020F0502020204030204" pitchFamily="34" charset="0"/>
              <a:cs typeface="Calibri" panose="020F0502020204030204" pitchFamily="34" charset="0"/>
            </a:endParaRPr>
          </a:p>
          <a:p>
            <a:pPr marL="0" lvl="0" indent="0" algn="ctr" rtl="0">
              <a:spcBef>
                <a:spcPts val="0"/>
              </a:spcBef>
              <a:spcAft>
                <a:spcPts val="0"/>
              </a:spcAft>
              <a:buNone/>
            </a:pPr>
            <a:r>
              <a:rPr lang="en" sz="3000" dirty="0">
                <a:latin typeface="Gill Sans MT" panose="020B0502020104020203" pitchFamily="34" charset="77"/>
                <a:cs typeface="Calibri" panose="020F0502020204030204" pitchFamily="34" charset="0"/>
              </a:rPr>
              <a:t>Grappling with Data, Reconsidering Workflows, and Expanding Collaboration Following a Large-Scale Collection Survey</a:t>
            </a:r>
            <a:endParaRPr sz="3000" dirty="0">
              <a:latin typeface="Gill Sans MT" panose="020B0502020104020203" pitchFamily="34" charset="77"/>
              <a:cs typeface="Calibri" panose="020F0502020204030204" pitchFamily="34" charset="0"/>
            </a:endParaRPr>
          </a:p>
        </p:txBody>
      </p:sp>
      <p:sp>
        <p:nvSpPr>
          <p:cNvPr id="118" name="Google Shape;118;p14"/>
          <p:cNvSpPr txBox="1"/>
          <p:nvPr/>
        </p:nvSpPr>
        <p:spPr>
          <a:xfrm>
            <a:off x="2004600" y="3996875"/>
            <a:ext cx="6588300" cy="644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b="1" dirty="0">
                <a:solidFill>
                  <a:schemeClr val="lt1"/>
                </a:solidFill>
                <a:latin typeface="Gill Sans MT" panose="020B0502020104020203" pitchFamily="34" charset="77"/>
                <a:ea typeface="Nixie One"/>
                <a:cs typeface="Calibri" panose="020F0502020204030204" pitchFamily="34" charset="0"/>
                <a:sym typeface="Nixie One"/>
              </a:rPr>
              <a:t>Weatherly Stephan, Shannon O’Neill, and Kimberly </a:t>
            </a:r>
            <a:r>
              <a:rPr lang="en" b="1" dirty="0" err="1">
                <a:solidFill>
                  <a:schemeClr val="lt1"/>
                </a:solidFill>
                <a:latin typeface="Gill Sans MT" panose="020B0502020104020203" pitchFamily="34" charset="77"/>
                <a:ea typeface="Nixie One"/>
                <a:cs typeface="Calibri" panose="020F0502020204030204" pitchFamily="34" charset="0"/>
                <a:sym typeface="Nixie One"/>
              </a:rPr>
              <a:t>Tarr</a:t>
            </a:r>
            <a:endParaRPr b="1" dirty="0">
              <a:solidFill>
                <a:schemeClr val="lt1"/>
              </a:solidFill>
              <a:latin typeface="Gill Sans MT" panose="020B0502020104020203" pitchFamily="34" charset="77"/>
              <a:ea typeface="Nixie One"/>
              <a:cs typeface="Calibri" panose="020F0502020204030204" pitchFamily="34" charset="0"/>
              <a:sym typeface="Nixie One"/>
            </a:endParaRPr>
          </a:p>
          <a:p>
            <a:pPr marL="0" lvl="0" indent="0" algn="r" rtl="0">
              <a:spcBef>
                <a:spcPts val="0"/>
              </a:spcBef>
              <a:spcAft>
                <a:spcPts val="0"/>
              </a:spcAft>
              <a:buNone/>
            </a:pPr>
            <a:r>
              <a:rPr lang="en" b="1" dirty="0">
                <a:solidFill>
                  <a:schemeClr val="lt1"/>
                </a:solidFill>
                <a:latin typeface="Gill Sans MT" panose="020B0502020104020203" pitchFamily="34" charset="77"/>
                <a:ea typeface="Nixie One"/>
                <a:cs typeface="Calibri" panose="020F0502020204030204" pitchFamily="34" charset="0"/>
                <a:sym typeface="Nixie One"/>
              </a:rPr>
              <a:t>2021 January 12</a:t>
            </a:r>
            <a:endParaRPr b="1" dirty="0">
              <a:solidFill>
                <a:schemeClr val="lt1"/>
              </a:solidFill>
              <a:latin typeface="Gill Sans MT" panose="020B0502020104020203" pitchFamily="34" charset="77"/>
              <a:ea typeface="Nixie One"/>
              <a:cs typeface="Calibri" panose="020F0502020204030204" pitchFamily="34" charset="0"/>
              <a:sym typeface="Nixie One"/>
            </a:endParaRPr>
          </a:p>
          <a:p>
            <a:pPr marL="0" lvl="0" indent="0" algn="l" rtl="0">
              <a:spcBef>
                <a:spcPts val="0"/>
              </a:spcBef>
              <a:spcAft>
                <a:spcPts val="0"/>
              </a:spcAft>
              <a:buNone/>
            </a:pPr>
            <a:endParaRPr dirty="0">
              <a:latin typeface="Nixie One"/>
              <a:ea typeface="Nixie One"/>
              <a:cs typeface="Nixie One"/>
              <a:sym typeface="Nixie On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0"/>
          <p:cNvSpPr txBox="1">
            <a:spLocks noGrp="1"/>
          </p:cNvSpPr>
          <p:nvPr>
            <p:ph type="title" idx="4294967295"/>
          </p:nvPr>
        </p:nvSpPr>
        <p:spPr>
          <a:xfrm>
            <a:off x="387475" y="366857"/>
            <a:ext cx="2758800" cy="88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24057"/>
                </a:solidFill>
                <a:latin typeface="Gill Sans MT" panose="020B0502020104020203" pitchFamily="34" charset="77"/>
              </a:rPr>
              <a:t>Project Phases</a:t>
            </a:r>
            <a:endParaRPr>
              <a:solidFill>
                <a:srgbClr val="124057"/>
              </a:solidFill>
              <a:latin typeface="Gill Sans MT" panose="020B0502020104020203" pitchFamily="34" charset="77"/>
            </a:endParaRPr>
          </a:p>
        </p:txBody>
      </p:sp>
      <p:sp>
        <p:nvSpPr>
          <p:cNvPr id="186" name="Google Shape;186;p20"/>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latin typeface="Gill Sans MT" panose="020B0502020104020203" pitchFamily="34" charset="77"/>
              </a:rPr>
              <a:t>10</a:t>
            </a:fld>
            <a:endParaRPr dirty="0">
              <a:latin typeface="Gill Sans MT" panose="020B0502020104020203" pitchFamily="34" charset="77"/>
            </a:endParaRPr>
          </a:p>
        </p:txBody>
      </p:sp>
      <p:sp>
        <p:nvSpPr>
          <p:cNvPr id="180" name="Google Shape;180;p20" title="Bar with pointed tip on right edge"/>
          <p:cNvSpPr/>
          <p:nvPr/>
        </p:nvSpPr>
        <p:spPr>
          <a:xfrm>
            <a:off x="1643100" y="1244300"/>
            <a:ext cx="5331000" cy="766800"/>
          </a:xfrm>
          <a:prstGeom prst="homePlate">
            <a:avLst>
              <a:gd name="adj" fmla="val 35440"/>
            </a:avLst>
          </a:prstGeom>
          <a:solidFill>
            <a:srgbClr val="94BF6E"/>
          </a:solidFill>
          <a:ln w="19050" cap="flat" cmpd="sng">
            <a:solidFill>
              <a:srgbClr val="1F497D">
                <a:alpha val="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100"/>
              <a:buNone/>
            </a:pPr>
            <a:endParaRPr>
              <a:latin typeface="Gill Sans MT" panose="020B0502020104020203" pitchFamily="34" charset="77"/>
            </a:endParaRPr>
          </a:p>
        </p:txBody>
      </p:sp>
      <p:sp>
        <p:nvSpPr>
          <p:cNvPr id="181" name="Google Shape;181;p20"/>
          <p:cNvSpPr txBox="1"/>
          <p:nvPr/>
        </p:nvSpPr>
        <p:spPr>
          <a:xfrm>
            <a:off x="2288225" y="1294125"/>
            <a:ext cx="4851900" cy="671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2400">
                <a:solidFill>
                  <a:srgbClr val="FFFFFF"/>
                </a:solidFill>
                <a:latin typeface="Gill Sans MT" panose="020B0502020104020203" pitchFamily="34" charset="77"/>
                <a:ea typeface="Roboto Slab"/>
                <a:cs typeface="Roboto Slab"/>
                <a:sym typeface="Roboto Slab"/>
              </a:rPr>
              <a:t>Administrative Data Survey</a:t>
            </a:r>
            <a:endParaRPr sz="2400">
              <a:solidFill>
                <a:srgbClr val="FFFFFF"/>
              </a:solidFill>
              <a:latin typeface="Gill Sans MT" panose="020B0502020104020203" pitchFamily="34" charset="77"/>
              <a:ea typeface="Roboto Slab"/>
              <a:cs typeface="Roboto Slab"/>
              <a:sym typeface="Roboto Slab"/>
            </a:endParaRPr>
          </a:p>
        </p:txBody>
      </p:sp>
      <p:grpSp>
        <p:nvGrpSpPr>
          <p:cNvPr id="215" name="Google Shape;215;p20" title="Gift box with ribbon tied around box and bow on top"/>
          <p:cNvGrpSpPr/>
          <p:nvPr/>
        </p:nvGrpSpPr>
        <p:grpSpPr>
          <a:xfrm>
            <a:off x="1888440" y="1464027"/>
            <a:ext cx="260003" cy="331296"/>
            <a:chOff x="1959600" y="4980625"/>
            <a:chExt cx="364150" cy="464000"/>
          </a:xfrm>
        </p:grpSpPr>
        <p:sp>
          <p:nvSpPr>
            <p:cNvPr id="216" name="Google Shape;216;p20"/>
            <p:cNvSpPr/>
            <p:nvPr/>
          </p:nvSpPr>
          <p:spPr>
            <a:xfrm>
              <a:off x="1959600" y="4980625"/>
              <a:ext cx="364150" cy="239325"/>
            </a:xfrm>
            <a:custGeom>
              <a:avLst/>
              <a:gdLst/>
              <a:ahLst/>
              <a:cxnLst/>
              <a:rect l="l" t="t" r="r" b="b"/>
              <a:pathLst>
                <a:path w="14566" h="9573" fill="none" extrusionOk="0">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17" name="Google Shape;217;p20"/>
            <p:cNvSpPr/>
            <p:nvPr/>
          </p:nvSpPr>
          <p:spPr>
            <a:xfrm>
              <a:off x="2053375" y="5121275"/>
              <a:ext cx="176600" cy="25"/>
            </a:xfrm>
            <a:custGeom>
              <a:avLst/>
              <a:gdLst/>
              <a:ahLst/>
              <a:cxnLst/>
              <a:rect l="l" t="t" r="r" b="b"/>
              <a:pathLst>
                <a:path w="7064" h="1" fill="none" extrusionOk="0">
                  <a:moveTo>
                    <a:pt x="1" y="1"/>
                  </a:moveTo>
                  <a:lnTo>
                    <a:pt x="706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18" name="Google Shape;218;p20"/>
            <p:cNvSpPr/>
            <p:nvPr/>
          </p:nvSpPr>
          <p:spPr>
            <a:xfrm>
              <a:off x="2104525" y="5121275"/>
              <a:ext cx="74300" cy="323350"/>
            </a:xfrm>
            <a:custGeom>
              <a:avLst/>
              <a:gdLst/>
              <a:ahLst/>
              <a:cxnLst/>
              <a:rect l="l" t="t" r="r" b="b"/>
              <a:pathLst>
                <a:path w="2972" h="12934" fill="none" extrusionOk="0">
                  <a:moveTo>
                    <a:pt x="0" y="1"/>
                  </a:moveTo>
                  <a:lnTo>
                    <a:pt x="0" y="12933"/>
                  </a:lnTo>
                  <a:lnTo>
                    <a:pt x="2972" y="12933"/>
                  </a:lnTo>
                  <a:lnTo>
                    <a:pt x="29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19" name="Google Shape;219;p20"/>
            <p:cNvSpPr/>
            <p:nvPr/>
          </p:nvSpPr>
          <p:spPr>
            <a:xfrm>
              <a:off x="2166625" y="5023850"/>
              <a:ext cx="85275" cy="85275"/>
            </a:xfrm>
            <a:custGeom>
              <a:avLst/>
              <a:gdLst/>
              <a:ahLst/>
              <a:cxnLst/>
              <a:rect l="l" t="t" r="r" b="b"/>
              <a:pathLst>
                <a:path w="3411" h="3411" fill="none" extrusionOk="0">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20" name="Google Shape;220;p20"/>
            <p:cNvSpPr/>
            <p:nvPr/>
          </p:nvSpPr>
          <p:spPr>
            <a:xfrm>
              <a:off x="2031450" y="5023850"/>
              <a:ext cx="85275" cy="85275"/>
            </a:xfrm>
            <a:custGeom>
              <a:avLst/>
              <a:gdLst/>
              <a:ahLst/>
              <a:cxnLst/>
              <a:rect l="l" t="t" r="r" b="b"/>
              <a:pathLst>
                <a:path w="3411" h="3411" fill="none" extrusionOk="0">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21" name="Google Shape;221;p20"/>
            <p:cNvSpPr/>
            <p:nvPr/>
          </p:nvSpPr>
          <p:spPr>
            <a:xfrm>
              <a:off x="1979100" y="5219925"/>
              <a:ext cx="125450" cy="224700"/>
            </a:xfrm>
            <a:custGeom>
              <a:avLst/>
              <a:gdLst/>
              <a:ahLst/>
              <a:cxnLst/>
              <a:rect l="l" t="t" r="r" b="b"/>
              <a:pathLst>
                <a:path w="5018" h="8988" fill="none" extrusionOk="0">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22" name="Google Shape;222;p20" title="Image of a gift box with a box on top"/>
            <p:cNvSpPr/>
            <p:nvPr/>
          </p:nvSpPr>
          <p:spPr>
            <a:xfrm>
              <a:off x="2178800" y="5219925"/>
              <a:ext cx="125450" cy="224700"/>
            </a:xfrm>
            <a:custGeom>
              <a:avLst/>
              <a:gdLst/>
              <a:ahLst/>
              <a:cxnLst/>
              <a:rect l="l" t="t" r="r" b="b"/>
              <a:pathLst>
                <a:path w="5018" h="8988" fill="none" extrusionOk="0">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grpSp>
      <p:grpSp>
        <p:nvGrpSpPr>
          <p:cNvPr id="250" name="Google Shape;250;p20" title="Megaphone pointing to the right"/>
          <p:cNvGrpSpPr/>
          <p:nvPr/>
        </p:nvGrpSpPr>
        <p:grpSpPr>
          <a:xfrm>
            <a:off x="7055813" y="1473365"/>
            <a:ext cx="326066" cy="308680"/>
            <a:chOff x="6618700" y="1635475"/>
            <a:chExt cx="456675" cy="432325"/>
          </a:xfrm>
        </p:grpSpPr>
        <p:sp>
          <p:nvSpPr>
            <p:cNvPr id="251" name="Google Shape;251;p20"/>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28575" cap="rnd" cmpd="sng">
              <a:solidFill>
                <a:srgbClr val="94BF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52" name="Google Shape;252;p20"/>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28575" cap="rnd" cmpd="sng">
              <a:solidFill>
                <a:srgbClr val="94BF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53" name="Google Shape;253;p20"/>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28575" cap="rnd" cmpd="sng">
              <a:solidFill>
                <a:srgbClr val="94BF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54" name="Google Shape;254;p20" title="Image of a bullhorn from the side view"/>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28575" cap="rnd" cmpd="sng">
              <a:solidFill>
                <a:srgbClr val="94BF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55" name="Google Shape;255;p20"/>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28575" cap="rnd" cmpd="sng">
              <a:solidFill>
                <a:srgbClr val="94BF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grpSp>
      <p:sp>
        <p:nvSpPr>
          <p:cNvPr id="179" name="Google Shape;179;p20" title="Bar with pointed tip on right edge"/>
          <p:cNvSpPr/>
          <p:nvPr/>
        </p:nvSpPr>
        <p:spPr>
          <a:xfrm>
            <a:off x="1643100" y="2008100"/>
            <a:ext cx="4632900" cy="749700"/>
          </a:xfrm>
          <a:prstGeom prst="homePlate">
            <a:avLst>
              <a:gd name="adj" fmla="val 35440"/>
            </a:avLst>
          </a:prstGeom>
          <a:solidFill>
            <a:srgbClr val="1657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100"/>
              <a:buNone/>
            </a:pPr>
            <a:endParaRPr>
              <a:latin typeface="Gill Sans MT" panose="020B0502020104020203" pitchFamily="34" charset="77"/>
            </a:endParaRPr>
          </a:p>
        </p:txBody>
      </p:sp>
      <p:sp>
        <p:nvSpPr>
          <p:cNvPr id="182" name="Google Shape;182;p20"/>
          <p:cNvSpPr txBox="1"/>
          <p:nvPr/>
        </p:nvSpPr>
        <p:spPr>
          <a:xfrm>
            <a:off x="2288225" y="2091975"/>
            <a:ext cx="4290600" cy="5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2400">
                <a:solidFill>
                  <a:srgbClr val="FFFFFF"/>
                </a:solidFill>
                <a:latin typeface="Gill Sans MT" panose="020B0502020104020203" pitchFamily="34" charset="77"/>
                <a:ea typeface="Roboto Slab"/>
                <a:cs typeface="Roboto Slab"/>
                <a:sym typeface="Roboto Slab"/>
              </a:rPr>
              <a:t>Shelf Read</a:t>
            </a:r>
            <a:endParaRPr sz="2400">
              <a:latin typeface="Gill Sans MT" panose="020B0502020104020203" pitchFamily="34" charset="77"/>
              <a:ea typeface="Roboto Slab"/>
              <a:cs typeface="Roboto Slab"/>
              <a:sym typeface="Roboto Slab"/>
            </a:endParaRPr>
          </a:p>
        </p:txBody>
      </p:sp>
      <p:grpSp>
        <p:nvGrpSpPr>
          <p:cNvPr id="187" name="Google Shape;187;p20" title="Three panel treasure map with dotted line leading to X at top right corner"/>
          <p:cNvGrpSpPr/>
          <p:nvPr/>
        </p:nvGrpSpPr>
        <p:grpSpPr>
          <a:xfrm>
            <a:off x="1853671" y="2282128"/>
            <a:ext cx="329547" cy="293900"/>
            <a:chOff x="3927500" y="301425"/>
            <a:chExt cx="461550" cy="411625"/>
          </a:xfrm>
        </p:grpSpPr>
        <p:sp>
          <p:nvSpPr>
            <p:cNvPr id="188" name="Google Shape;188;p20"/>
            <p:cNvSpPr/>
            <p:nvPr/>
          </p:nvSpPr>
          <p:spPr>
            <a:xfrm>
              <a:off x="4080925" y="302050"/>
              <a:ext cx="154075" cy="411000"/>
            </a:xfrm>
            <a:custGeom>
              <a:avLst/>
              <a:gdLst/>
              <a:ahLst/>
              <a:cxnLst/>
              <a:rect l="l" t="t" r="r" b="b"/>
              <a:pathLst>
                <a:path w="6163" h="16440" fill="none" extrusionOk="0">
                  <a:moveTo>
                    <a:pt x="6162" y="3118"/>
                  </a:moveTo>
                  <a:lnTo>
                    <a:pt x="0" y="0"/>
                  </a:lnTo>
                  <a:lnTo>
                    <a:pt x="0" y="13322"/>
                  </a:lnTo>
                  <a:lnTo>
                    <a:pt x="6162" y="16440"/>
                  </a:lnTo>
                  <a:lnTo>
                    <a:pt x="6162" y="311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189" name="Google Shape;189;p20"/>
            <p:cNvSpPr/>
            <p:nvPr/>
          </p:nvSpPr>
          <p:spPr>
            <a:xfrm>
              <a:off x="3927500" y="301425"/>
              <a:ext cx="153450" cy="406150"/>
            </a:xfrm>
            <a:custGeom>
              <a:avLst/>
              <a:gdLst/>
              <a:ahLst/>
              <a:cxnLst/>
              <a:rect l="l" t="t" r="r" b="b"/>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190" name="Google Shape;190;p20" title="Image of a treasure map with a dotted line leading to an x"/>
            <p:cNvSpPr/>
            <p:nvPr/>
          </p:nvSpPr>
          <p:spPr>
            <a:xfrm>
              <a:off x="4234975" y="306925"/>
              <a:ext cx="154075" cy="405525"/>
            </a:xfrm>
            <a:custGeom>
              <a:avLst/>
              <a:gdLst/>
              <a:ahLst/>
              <a:cxnLst/>
              <a:rect l="l" t="t" r="r" b="b"/>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191" name="Google Shape;191;p20"/>
            <p:cNvSpPr/>
            <p:nvPr/>
          </p:nvSpPr>
          <p:spPr>
            <a:xfrm>
              <a:off x="4295850" y="442075"/>
              <a:ext cx="46300" cy="26225"/>
            </a:xfrm>
            <a:custGeom>
              <a:avLst/>
              <a:gdLst/>
              <a:ahLst/>
              <a:cxnLst/>
              <a:rect l="l" t="t" r="r" b="b"/>
              <a:pathLst>
                <a:path w="1852" h="1049" fill="none" extrusionOk="0">
                  <a:moveTo>
                    <a:pt x="1" y="1"/>
                  </a:moveTo>
                  <a:lnTo>
                    <a:pt x="1852" y="104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192" name="Google Shape;192;p20"/>
            <p:cNvSpPr/>
            <p:nvPr/>
          </p:nvSpPr>
          <p:spPr>
            <a:xfrm>
              <a:off x="4296475" y="415900"/>
              <a:ext cx="45075" cy="78575"/>
            </a:xfrm>
            <a:custGeom>
              <a:avLst/>
              <a:gdLst/>
              <a:ahLst/>
              <a:cxnLst/>
              <a:rect l="l" t="t" r="r" b="b"/>
              <a:pathLst>
                <a:path w="1803" h="3143" fill="none" extrusionOk="0">
                  <a:moveTo>
                    <a:pt x="1802" y="1"/>
                  </a:moveTo>
                  <a:lnTo>
                    <a:pt x="0" y="314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193" name="Google Shape;193;p20"/>
            <p:cNvSpPr/>
            <p:nvPr/>
          </p:nvSpPr>
          <p:spPr>
            <a:xfrm>
              <a:off x="3968275" y="590050"/>
              <a:ext cx="25" cy="6100"/>
            </a:xfrm>
            <a:custGeom>
              <a:avLst/>
              <a:gdLst/>
              <a:ahLst/>
              <a:cxnLst/>
              <a:rect l="l" t="t" r="r" b="b"/>
              <a:pathLst>
                <a:path w="1" h="244" fill="none" extrusionOk="0">
                  <a:moveTo>
                    <a:pt x="1" y="244"/>
                  </a:moveTo>
                  <a:lnTo>
                    <a:pt x="1" y="244"/>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194" name="Google Shape;194;p20"/>
            <p:cNvSpPr/>
            <p:nvPr/>
          </p:nvSpPr>
          <p:spPr>
            <a:xfrm>
              <a:off x="3970725" y="558375"/>
              <a:ext cx="1850" cy="12200"/>
            </a:xfrm>
            <a:custGeom>
              <a:avLst/>
              <a:gdLst/>
              <a:ahLst/>
              <a:cxnLst/>
              <a:rect l="l" t="t" r="r" b="b"/>
              <a:pathLst>
                <a:path w="74" h="488" fill="none" extrusionOk="0">
                  <a:moveTo>
                    <a:pt x="0" y="488"/>
                  </a:moveTo>
                  <a:lnTo>
                    <a:pt x="7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195" name="Google Shape;195;p20"/>
            <p:cNvSpPr/>
            <p:nvPr/>
          </p:nvSpPr>
          <p:spPr>
            <a:xfrm>
              <a:off x="3976200" y="527325"/>
              <a:ext cx="3675" cy="12200"/>
            </a:xfrm>
            <a:custGeom>
              <a:avLst/>
              <a:gdLst/>
              <a:ahLst/>
              <a:cxnLst/>
              <a:rect l="l" t="t" r="r" b="b"/>
              <a:pathLst>
                <a:path w="147" h="488" fill="none" extrusionOk="0">
                  <a:moveTo>
                    <a:pt x="0" y="488"/>
                  </a:moveTo>
                  <a:lnTo>
                    <a:pt x="98" y="147"/>
                  </a:lnTo>
                  <a:lnTo>
                    <a:pt x="147"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196" name="Google Shape;196;p20"/>
            <p:cNvSpPr/>
            <p:nvPr/>
          </p:nvSpPr>
          <p:spPr>
            <a:xfrm>
              <a:off x="3985950" y="498100"/>
              <a:ext cx="4875" cy="10975"/>
            </a:xfrm>
            <a:custGeom>
              <a:avLst/>
              <a:gdLst/>
              <a:ahLst/>
              <a:cxnLst/>
              <a:rect l="l" t="t" r="r" b="b"/>
              <a:pathLst>
                <a:path w="195" h="439" fill="none" extrusionOk="0">
                  <a:moveTo>
                    <a:pt x="0" y="439"/>
                  </a:moveTo>
                  <a:lnTo>
                    <a:pt x="195" y="25"/>
                  </a:lnTo>
                  <a:lnTo>
                    <a:pt x="195"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197" name="Google Shape;197;p20"/>
            <p:cNvSpPr/>
            <p:nvPr/>
          </p:nvSpPr>
          <p:spPr>
            <a:xfrm>
              <a:off x="4000550" y="471300"/>
              <a:ext cx="7325" cy="9775"/>
            </a:xfrm>
            <a:custGeom>
              <a:avLst/>
              <a:gdLst/>
              <a:ahLst/>
              <a:cxnLst/>
              <a:rect l="l" t="t" r="r" b="b"/>
              <a:pathLst>
                <a:path w="293" h="391" fill="none" extrusionOk="0">
                  <a:moveTo>
                    <a:pt x="1" y="391"/>
                  </a:moveTo>
                  <a:lnTo>
                    <a:pt x="74" y="269"/>
                  </a:lnTo>
                  <a:lnTo>
                    <a:pt x="29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198" name="Google Shape;198;p20"/>
            <p:cNvSpPr/>
            <p:nvPr/>
          </p:nvSpPr>
          <p:spPr>
            <a:xfrm>
              <a:off x="4021250" y="450600"/>
              <a:ext cx="10375" cy="6725"/>
            </a:xfrm>
            <a:custGeom>
              <a:avLst/>
              <a:gdLst/>
              <a:ahLst/>
              <a:cxnLst/>
              <a:rect l="l" t="t" r="r" b="b"/>
              <a:pathLst>
                <a:path w="415" h="269" fill="none" extrusionOk="0">
                  <a:moveTo>
                    <a:pt x="1" y="269"/>
                  </a:moveTo>
                  <a:lnTo>
                    <a:pt x="25" y="244"/>
                  </a:lnTo>
                  <a:lnTo>
                    <a:pt x="220" y="123"/>
                  </a:lnTo>
                  <a:lnTo>
                    <a:pt x="415"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199" name="Google Shape;199;p20"/>
            <p:cNvSpPr/>
            <p:nvPr/>
          </p:nvSpPr>
          <p:spPr>
            <a:xfrm>
              <a:off x="4049250" y="440250"/>
              <a:ext cx="11600" cy="2475"/>
            </a:xfrm>
            <a:custGeom>
              <a:avLst/>
              <a:gdLst/>
              <a:ahLst/>
              <a:cxnLst/>
              <a:rect l="l" t="t" r="r" b="b"/>
              <a:pathLst>
                <a:path w="464" h="99" fill="none" extrusionOk="0">
                  <a:moveTo>
                    <a:pt x="1" y="98"/>
                  </a:moveTo>
                  <a:lnTo>
                    <a:pt x="220" y="50"/>
                  </a:lnTo>
                  <a:lnTo>
                    <a:pt x="464" y="1"/>
                  </a:lnTo>
                  <a:lnTo>
                    <a:pt x="464"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00" name="Google Shape;200;p20"/>
            <p:cNvSpPr/>
            <p:nvPr/>
          </p:nvSpPr>
          <p:spPr>
            <a:xfrm>
              <a:off x="4080325" y="439650"/>
              <a:ext cx="12200" cy="1850"/>
            </a:xfrm>
            <a:custGeom>
              <a:avLst/>
              <a:gdLst/>
              <a:ahLst/>
              <a:cxnLst/>
              <a:rect l="l" t="t" r="r" b="b"/>
              <a:pathLst>
                <a:path w="488" h="74" fill="none" extrusionOk="0">
                  <a:moveTo>
                    <a:pt x="0" y="0"/>
                  </a:moveTo>
                  <a:lnTo>
                    <a:pt x="146" y="0"/>
                  </a:lnTo>
                  <a:lnTo>
                    <a:pt x="463" y="74"/>
                  </a:lnTo>
                  <a:lnTo>
                    <a:pt x="487" y="7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01" name="Google Shape;201;p20"/>
            <p:cNvSpPr/>
            <p:nvPr/>
          </p:nvSpPr>
          <p:spPr>
            <a:xfrm>
              <a:off x="4110150" y="450000"/>
              <a:ext cx="9150" cy="7950"/>
            </a:xfrm>
            <a:custGeom>
              <a:avLst/>
              <a:gdLst/>
              <a:ahLst/>
              <a:cxnLst/>
              <a:rect l="l" t="t" r="r" b="b"/>
              <a:pathLst>
                <a:path w="366" h="318" fill="none" extrusionOk="0">
                  <a:moveTo>
                    <a:pt x="0" y="1"/>
                  </a:moveTo>
                  <a:lnTo>
                    <a:pt x="98" y="74"/>
                  </a:lnTo>
                  <a:lnTo>
                    <a:pt x="317" y="268"/>
                  </a:lnTo>
                  <a:lnTo>
                    <a:pt x="366" y="31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02" name="Google Shape;202;p20"/>
            <p:cNvSpPr/>
            <p:nvPr/>
          </p:nvSpPr>
          <p:spPr>
            <a:xfrm>
              <a:off x="4130250" y="473750"/>
              <a:ext cx="4900" cy="10975"/>
            </a:xfrm>
            <a:custGeom>
              <a:avLst/>
              <a:gdLst/>
              <a:ahLst/>
              <a:cxnLst/>
              <a:rect l="l" t="t" r="r" b="b"/>
              <a:pathLst>
                <a:path w="196" h="439" fill="none" extrusionOk="0">
                  <a:moveTo>
                    <a:pt x="0" y="0"/>
                  </a:moveTo>
                  <a:lnTo>
                    <a:pt x="25" y="73"/>
                  </a:lnTo>
                  <a:lnTo>
                    <a:pt x="171" y="366"/>
                  </a:lnTo>
                  <a:lnTo>
                    <a:pt x="195" y="43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03" name="Google Shape;203;p20"/>
            <p:cNvSpPr/>
            <p:nvPr/>
          </p:nvSpPr>
          <p:spPr>
            <a:xfrm>
              <a:off x="4141800" y="502975"/>
              <a:ext cx="3700" cy="11600"/>
            </a:xfrm>
            <a:custGeom>
              <a:avLst/>
              <a:gdLst/>
              <a:ahLst/>
              <a:cxnLst/>
              <a:rect l="l" t="t" r="r" b="b"/>
              <a:pathLst>
                <a:path w="148" h="464" fill="none" extrusionOk="0">
                  <a:moveTo>
                    <a:pt x="1" y="0"/>
                  </a:moveTo>
                  <a:lnTo>
                    <a:pt x="147" y="4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04" name="Google Shape;204;p20"/>
            <p:cNvSpPr/>
            <p:nvPr/>
          </p:nvSpPr>
          <p:spPr>
            <a:xfrm>
              <a:off x="4150950" y="533425"/>
              <a:ext cx="3675" cy="11575"/>
            </a:xfrm>
            <a:custGeom>
              <a:avLst/>
              <a:gdLst/>
              <a:ahLst/>
              <a:cxnLst/>
              <a:rect l="l" t="t" r="r" b="b"/>
              <a:pathLst>
                <a:path w="147" h="463" fill="none" extrusionOk="0">
                  <a:moveTo>
                    <a:pt x="0" y="0"/>
                  </a:moveTo>
                  <a:lnTo>
                    <a:pt x="146" y="4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05" name="Google Shape;205;p20"/>
            <p:cNvSpPr/>
            <p:nvPr/>
          </p:nvSpPr>
          <p:spPr>
            <a:xfrm>
              <a:off x="4160675" y="563850"/>
              <a:ext cx="4900" cy="11000"/>
            </a:xfrm>
            <a:custGeom>
              <a:avLst/>
              <a:gdLst/>
              <a:ahLst/>
              <a:cxnLst/>
              <a:rect l="l" t="t" r="r" b="b"/>
              <a:pathLst>
                <a:path w="196" h="440" fill="none" extrusionOk="0">
                  <a:moveTo>
                    <a:pt x="1" y="1"/>
                  </a:moveTo>
                  <a:lnTo>
                    <a:pt x="50" y="123"/>
                  </a:lnTo>
                  <a:lnTo>
                    <a:pt x="196" y="415"/>
                  </a:lnTo>
                  <a:lnTo>
                    <a:pt x="196" y="43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06" name="Google Shape;206;p20"/>
            <p:cNvSpPr/>
            <p:nvPr/>
          </p:nvSpPr>
          <p:spPr>
            <a:xfrm>
              <a:off x="4175300" y="591875"/>
              <a:ext cx="7325" cy="9150"/>
            </a:xfrm>
            <a:custGeom>
              <a:avLst/>
              <a:gdLst/>
              <a:ahLst/>
              <a:cxnLst/>
              <a:rect l="l" t="t" r="r" b="b"/>
              <a:pathLst>
                <a:path w="293" h="366" fill="none" extrusionOk="0">
                  <a:moveTo>
                    <a:pt x="0" y="0"/>
                  </a:moveTo>
                  <a:lnTo>
                    <a:pt x="98" y="146"/>
                  </a:lnTo>
                  <a:lnTo>
                    <a:pt x="293" y="36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07" name="Google Shape;207;p20"/>
            <p:cNvSpPr/>
            <p:nvPr/>
          </p:nvSpPr>
          <p:spPr>
            <a:xfrm>
              <a:off x="4198425" y="613175"/>
              <a:ext cx="11000" cy="4900"/>
            </a:xfrm>
            <a:custGeom>
              <a:avLst/>
              <a:gdLst/>
              <a:ahLst/>
              <a:cxnLst/>
              <a:rect l="l" t="t" r="r" b="b"/>
              <a:pathLst>
                <a:path w="440" h="196" fill="none" extrusionOk="0">
                  <a:moveTo>
                    <a:pt x="1" y="1"/>
                  </a:moveTo>
                  <a:lnTo>
                    <a:pt x="171" y="98"/>
                  </a:lnTo>
                  <a:lnTo>
                    <a:pt x="439" y="19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08" name="Google Shape;208;p20"/>
            <p:cNvSpPr/>
            <p:nvPr/>
          </p:nvSpPr>
          <p:spPr>
            <a:xfrm>
              <a:off x="4228275" y="621100"/>
              <a:ext cx="12200" cy="625"/>
            </a:xfrm>
            <a:custGeom>
              <a:avLst/>
              <a:gdLst/>
              <a:ahLst/>
              <a:cxnLst/>
              <a:rect l="l" t="t" r="r" b="b"/>
              <a:pathLst>
                <a:path w="488" h="25" fill="none" extrusionOk="0">
                  <a:moveTo>
                    <a:pt x="0" y="0"/>
                  </a:moveTo>
                  <a:lnTo>
                    <a:pt x="49" y="25"/>
                  </a:lnTo>
                  <a:lnTo>
                    <a:pt x="487" y="0"/>
                  </a:lnTo>
                  <a:lnTo>
                    <a:pt x="48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09" name="Google Shape;209;p20"/>
            <p:cNvSpPr/>
            <p:nvPr/>
          </p:nvSpPr>
          <p:spPr>
            <a:xfrm>
              <a:off x="4259925" y="616225"/>
              <a:ext cx="11600" cy="3075"/>
            </a:xfrm>
            <a:custGeom>
              <a:avLst/>
              <a:gdLst/>
              <a:ahLst/>
              <a:cxnLst/>
              <a:rect l="l" t="t" r="r" b="b"/>
              <a:pathLst>
                <a:path w="464" h="123" fill="none" extrusionOk="0">
                  <a:moveTo>
                    <a:pt x="1" y="122"/>
                  </a:moveTo>
                  <a:lnTo>
                    <a:pt x="196" y="73"/>
                  </a:lnTo>
                  <a:lnTo>
                    <a:pt x="464" y="0"/>
                  </a:lnTo>
                  <a:lnTo>
                    <a:pt x="46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10" name="Google Shape;210;p20"/>
            <p:cNvSpPr/>
            <p:nvPr/>
          </p:nvSpPr>
          <p:spPr>
            <a:xfrm>
              <a:off x="4289775" y="602225"/>
              <a:ext cx="10375" cy="6725"/>
            </a:xfrm>
            <a:custGeom>
              <a:avLst/>
              <a:gdLst/>
              <a:ahLst/>
              <a:cxnLst/>
              <a:rect l="l" t="t" r="r" b="b"/>
              <a:pathLst>
                <a:path w="415" h="269" fill="none" extrusionOk="0">
                  <a:moveTo>
                    <a:pt x="0" y="268"/>
                  </a:moveTo>
                  <a:lnTo>
                    <a:pt x="195" y="146"/>
                  </a:lnTo>
                  <a:lnTo>
                    <a:pt x="390" y="0"/>
                  </a:lnTo>
                  <a:lnTo>
                    <a:pt x="41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11" name="Google Shape;211;p20"/>
            <p:cNvSpPr/>
            <p:nvPr/>
          </p:nvSpPr>
          <p:spPr>
            <a:xfrm>
              <a:off x="4313525" y="577875"/>
              <a:ext cx="6100" cy="10375"/>
            </a:xfrm>
            <a:custGeom>
              <a:avLst/>
              <a:gdLst/>
              <a:ahLst/>
              <a:cxnLst/>
              <a:rect l="l" t="t" r="r" b="b"/>
              <a:pathLst>
                <a:path w="244" h="415" fill="none" extrusionOk="0">
                  <a:moveTo>
                    <a:pt x="0" y="414"/>
                  </a:moveTo>
                  <a:lnTo>
                    <a:pt x="24" y="365"/>
                  </a:lnTo>
                  <a:lnTo>
                    <a:pt x="146" y="195"/>
                  </a:lnTo>
                  <a:lnTo>
                    <a:pt x="24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12" name="Google Shape;212;p20"/>
            <p:cNvSpPr/>
            <p:nvPr/>
          </p:nvSpPr>
          <p:spPr>
            <a:xfrm>
              <a:off x="4326300" y="547425"/>
              <a:ext cx="2450" cy="12200"/>
            </a:xfrm>
            <a:custGeom>
              <a:avLst/>
              <a:gdLst/>
              <a:ahLst/>
              <a:cxnLst/>
              <a:rect l="l" t="t" r="r" b="b"/>
              <a:pathLst>
                <a:path w="98" h="488" fill="none" extrusionOk="0">
                  <a:moveTo>
                    <a:pt x="0" y="487"/>
                  </a:moveTo>
                  <a:lnTo>
                    <a:pt x="49" y="293"/>
                  </a:lnTo>
                  <a:lnTo>
                    <a:pt x="9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13" name="Google Shape;213;p20"/>
            <p:cNvSpPr/>
            <p:nvPr/>
          </p:nvSpPr>
          <p:spPr>
            <a:xfrm>
              <a:off x="4329350" y="515750"/>
              <a:ext cx="625" cy="12200"/>
            </a:xfrm>
            <a:custGeom>
              <a:avLst/>
              <a:gdLst/>
              <a:ahLst/>
              <a:cxnLst/>
              <a:rect l="l" t="t" r="r" b="b"/>
              <a:pathLst>
                <a:path w="25" h="488" fill="none" extrusionOk="0">
                  <a:moveTo>
                    <a:pt x="25" y="488"/>
                  </a:moveTo>
                  <a:lnTo>
                    <a:pt x="25" y="464"/>
                  </a:lnTo>
                  <a:lnTo>
                    <a:pt x="25" y="123"/>
                  </a:ln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14" name="Google Shape;214;p20"/>
            <p:cNvSpPr/>
            <p:nvPr/>
          </p:nvSpPr>
          <p:spPr>
            <a:xfrm>
              <a:off x="4325075" y="488975"/>
              <a:ext cx="1250" cy="6100"/>
            </a:xfrm>
            <a:custGeom>
              <a:avLst/>
              <a:gdLst/>
              <a:ahLst/>
              <a:cxnLst/>
              <a:rect l="l" t="t" r="r" b="b"/>
              <a:pathLst>
                <a:path w="50" h="244" fill="none" extrusionOk="0">
                  <a:moveTo>
                    <a:pt x="49" y="244"/>
                  </a:moveTo>
                  <a:lnTo>
                    <a:pt x="49" y="244"/>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grpSp>
      <p:grpSp>
        <p:nvGrpSpPr>
          <p:cNvPr id="233" name="Google Shape;233;p20" title="Stack of papers with top right corner folded and lines denoting text"/>
          <p:cNvGrpSpPr/>
          <p:nvPr/>
        </p:nvGrpSpPr>
        <p:grpSpPr>
          <a:xfrm>
            <a:off x="6364516" y="2162412"/>
            <a:ext cx="393386" cy="457030"/>
            <a:chOff x="596350" y="929175"/>
            <a:chExt cx="407950" cy="497475"/>
          </a:xfrm>
        </p:grpSpPr>
        <p:sp>
          <p:nvSpPr>
            <p:cNvPr id="234" name="Google Shape;234;p20"/>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28575"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35" name="Google Shape;235;p20" title="Image of stacked pages with lines approximating text"/>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28575"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36" name="Google Shape;236;p20"/>
            <p:cNvSpPr/>
            <p:nvPr/>
          </p:nvSpPr>
          <p:spPr>
            <a:xfrm>
              <a:off x="688900" y="1256150"/>
              <a:ext cx="133975" cy="25"/>
            </a:xfrm>
            <a:custGeom>
              <a:avLst/>
              <a:gdLst/>
              <a:ahLst/>
              <a:cxnLst/>
              <a:rect l="l" t="t" r="r" b="b"/>
              <a:pathLst>
                <a:path w="5359" h="1" fill="none" extrusionOk="0">
                  <a:moveTo>
                    <a:pt x="5358" y="0"/>
                  </a:moveTo>
                  <a:lnTo>
                    <a:pt x="0" y="0"/>
                  </a:lnTo>
                </a:path>
              </a:pathLst>
            </a:custGeom>
            <a:noFill/>
            <a:ln w="28575"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37" name="Google Shape;237;p20"/>
            <p:cNvSpPr/>
            <p:nvPr/>
          </p:nvSpPr>
          <p:spPr>
            <a:xfrm>
              <a:off x="688900" y="1201350"/>
              <a:ext cx="255750" cy="25"/>
            </a:xfrm>
            <a:custGeom>
              <a:avLst/>
              <a:gdLst/>
              <a:ahLst/>
              <a:cxnLst/>
              <a:rect l="l" t="t" r="r" b="b"/>
              <a:pathLst>
                <a:path w="10230" h="1" fill="none" extrusionOk="0">
                  <a:moveTo>
                    <a:pt x="10229" y="1"/>
                  </a:moveTo>
                  <a:lnTo>
                    <a:pt x="0" y="1"/>
                  </a:lnTo>
                </a:path>
              </a:pathLst>
            </a:custGeom>
            <a:noFill/>
            <a:ln w="28575"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38" name="Google Shape;238;p20"/>
            <p:cNvSpPr/>
            <p:nvPr/>
          </p:nvSpPr>
          <p:spPr>
            <a:xfrm>
              <a:off x="688900" y="1145950"/>
              <a:ext cx="255750" cy="25"/>
            </a:xfrm>
            <a:custGeom>
              <a:avLst/>
              <a:gdLst/>
              <a:ahLst/>
              <a:cxnLst/>
              <a:rect l="l" t="t" r="r" b="b"/>
              <a:pathLst>
                <a:path w="10230" h="1" fill="none" extrusionOk="0">
                  <a:moveTo>
                    <a:pt x="10229" y="0"/>
                  </a:moveTo>
                  <a:lnTo>
                    <a:pt x="0" y="0"/>
                  </a:lnTo>
                </a:path>
              </a:pathLst>
            </a:custGeom>
            <a:noFill/>
            <a:ln w="28575"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39" name="Google Shape;239;p20"/>
            <p:cNvSpPr/>
            <p:nvPr/>
          </p:nvSpPr>
          <p:spPr>
            <a:xfrm>
              <a:off x="688900" y="1090525"/>
              <a:ext cx="255750" cy="25"/>
            </a:xfrm>
            <a:custGeom>
              <a:avLst/>
              <a:gdLst/>
              <a:ahLst/>
              <a:cxnLst/>
              <a:rect l="l" t="t" r="r" b="b"/>
              <a:pathLst>
                <a:path w="10230" h="1" fill="none" extrusionOk="0">
                  <a:moveTo>
                    <a:pt x="10229" y="1"/>
                  </a:moveTo>
                  <a:lnTo>
                    <a:pt x="0" y="1"/>
                  </a:lnTo>
                </a:path>
              </a:pathLst>
            </a:custGeom>
            <a:noFill/>
            <a:ln w="28575"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40" name="Google Shape;240;p20"/>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28575"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grpSp>
      <p:sp>
        <p:nvSpPr>
          <p:cNvPr id="178" name="Google Shape;178;p20" title="Bar with pointed tip on right edge"/>
          <p:cNvSpPr/>
          <p:nvPr/>
        </p:nvSpPr>
        <p:spPr>
          <a:xfrm>
            <a:off x="1643100" y="2747050"/>
            <a:ext cx="5069400" cy="749700"/>
          </a:xfrm>
          <a:prstGeom prst="homePlate">
            <a:avLst>
              <a:gd name="adj" fmla="val 35440"/>
            </a:avLst>
          </a:prstGeom>
          <a:solidFill>
            <a:srgbClr val="3B8D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100"/>
              <a:buNone/>
            </a:pPr>
            <a:endParaRPr>
              <a:latin typeface="Gill Sans MT" panose="020B0502020104020203" pitchFamily="34" charset="77"/>
            </a:endParaRPr>
          </a:p>
        </p:txBody>
      </p:sp>
      <p:sp>
        <p:nvSpPr>
          <p:cNvPr id="183" name="Google Shape;183;p20"/>
          <p:cNvSpPr txBox="1"/>
          <p:nvPr/>
        </p:nvSpPr>
        <p:spPr>
          <a:xfrm>
            <a:off x="2288225" y="2851000"/>
            <a:ext cx="4470000" cy="613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2400">
                <a:solidFill>
                  <a:srgbClr val="FFFFFF"/>
                </a:solidFill>
                <a:latin typeface="Gill Sans MT" panose="020B0502020104020203" pitchFamily="34" charset="77"/>
                <a:ea typeface="Roboto Slab"/>
                <a:cs typeface="Roboto Slab"/>
                <a:sym typeface="Roboto Slab"/>
              </a:rPr>
              <a:t>Collection Assessment</a:t>
            </a:r>
            <a:endParaRPr sz="2400">
              <a:solidFill>
                <a:srgbClr val="FFFFFF"/>
              </a:solidFill>
              <a:latin typeface="Gill Sans MT" panose="020B0502020104020203" pitchFamily="34" charset="77"/>
              <a:ea typeface="Roboto Slab"/>
              <a:cs typeface="Roboto Slab"/>
              <a:sym typeface="Roboto Slab"/>
            </a:endParaRPr>
          </a:p>
        </p:txBody>
      </p:sp>
      <p:grpSp>
        <p:nvGrpSpPr>
          <p:cNvPr id="228" name="Google Shape;228;p20" title="Magnifying glass tilted to left"/>
          <p:cNvGrpSpPr/>
          <p:nvPr/>
        </p:nvGrpSpPr>
        <p:grpSpPr>
          <a:xfrm>
            <a:off x="1872819" y="3021000"/>
            <a:ext cx="291276" cy="297381"/>
            <a:chOff x="3951850" y="2985350"/>
            <a:chExt cx="407950" cy="416500"/>
          </a:xfrm>
        </p:grpSpPr>
        <p:sp>
          <p:nvSpPr>
            <p:cNvPr id="229" name="Google Shape;229;p20"/>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30" name="Google Shape;230;p20"/>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31" name="Google Shape;231;p20" title="Image of a magnifying glass"/>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32" name="Google Shape;232;p20"/>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grpSp>
      <p:grpSp>
        <p:nvGrpSpPr>
          <p:cNvPr id="244" name="Google Shape;244;p20" title="Bar chart with lines rising and falling"/>
          <p:cNvGrpSpPr/>
          <p:nvPr/>
        </p:nvGrpSpPr>
        <p:grpSpPr>
          <a:xfrm>
            <a:off x="6758221" y="2946848"/>
            <a:ext cx="393355" cy="376828"/>
            <a:chOff x="3932350" y="3714775"/>
            <a:chExt cx="439650" cy="319075"/>
          </a:xfrm>
        </p:grpSpPr>
        <p:sp>
          <p:nvSpPr>
            <p:cNvPr id="245" name="Google Shape;245;p20"/>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28575" cap="rnd" cmpd="sng">
              <a:solidFill>
                <a:srgbClr val="3B8D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46" name="Google Shape;246;p20"/>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28575" cap="rnd" cmpd="sng">
              <a:solidFill>
                <a:srgbClr val="3B8D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47" name="Google Shape;247;p20"/>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28575" cap="rnd" cmpd="sng">
              <a:solidFill>
                <a:srgbClr val="3B8D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48" name="Google Shape;248;p20"/>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28575" cap="rnd" cmpd="sng">
              <a:solidFill>
                <a:srgbClr val="3B8D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49" name="Google Shape;249;p20" title="Image of column chart with varying heights of bars"/>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28575" cap="rnd" cmpd="sng">
              <a:solidFill>
                <a:srgbClr val="3B8D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grpSp>
      <p:sp>
        <p:nvSpPr>
          <p:cNvPr id="177" name="Google Shape;177;p20" title="Bar with pointed tip on right edge"/>
          <p:cNvSpPr/>
          <p:nvPr/>
        </p:nvSpPr>
        <p:spPr>
          <a:xfrm>
            <a:off x="1643151" y="3495700"/>
            <a:ext cx="5331000" cy="749700"/>
          </a:xfrm>
          <a:prstGeom prst="homePlate">
            <a:avLst>
              <a:gd name="adj" fmla="val 35440"/>
            </a:avLst>
          </a:prstGeom>
          <a:solidFill>
            <a:srgbClr val="1240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100"/>
              <a:buNone/>
            </a:pPr>
            <a:endParaRPr>
              <a:latin typeface="Gill Sans MT" panose="020B0502020104020203" pitchFamily="34" charset="77"/>
            </a:endParaRPr>
          </a:p>
        </p:txBody>
      </p:sp>
      <p:sp>
        <p:nvSpPr>
          <p:cNvPr id="184" name="Google Shape;184;p20"/>
          <p:cNvSpPr txBox="1"/>
          <p:nvPr/>
        </p:nvSpPr>
        <p:spPr>
          <a:xfrm>
            <a:off x="2263925" y="3581600"/>
            <a:ext cx="4391100" cy="613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2400">
                <a:solidFill>
                  <a:srgbClr val="FFFFFF"/>
                </a:solidFill>
                <a:latin typeface="Gill Sans MT" panose="020B0502020104020203" pitchFamily="34" charset="77"/>
                <a:ea typeface="Roboto Slab"/>
                <a:cs typeface="Roboto Slab"/>
                <a:sym typeface="Roboto Slab"/>
              </a:rPr>
              <a:t>Offsite Processing</a:t>
            </a:r>
            <a:endParaRPr sz="2400">
              <a:solidFill>
                <a:srgbClr val="FFFFFF"/>
              </a:solidFill>
              <a:latin typeface="Gill Sans MT" panose="020B0502020104020203" pitchFamily="34" charset="77"/>
              <a:ea typeface="Roboto Slab"/>
              <a:cs typeface="Roboto Slab"/>
              <a:sym typeface="Roboto Slab"/>
            </a:endParaRPr>
          </a:p>
        </p:txBody>
      </p:sp>
      <p:grpSp>
        <p:nvGrpSpPr>
          <p:cNvPr id="223" name="Google Shape;223;p20" title="Rocket ship taking off to right with three plumes of fire underneath engines"/>
          <p:cNvGrpSpPr/>
          <p:nvPr/>
        </p:nvGrpSpPr>
        <p:grpSpPr>
          <a:xfrm>
            <a:off x="1860629" y="3763350"/>
            <a:ext cx="315642" cy="315624"/>
            <a:chOff x="576250" y="4319400"/>
            <a:chExt cx="442075" cy="442050"/>
          </a:xfrm>
        </p:grpSpPr>
        <p:sp>
          <p:nvSpPr>
            <p:cNvPr id="224" name="Google Shape;224;p20" title="Image of rocket taking off with a ball of fire underneath"/>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25" name="Google Shape;225;p20"/>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26" name="Google Shape;226;p20"/>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27" name="Google Shape;227;p20"/>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grpSp>
      <p:grpSp>
        <p:nvGrpSpPr>
          <p:cNvPr id="241" name="Google Shape;241;p20" title="Planet with rings tilted to left"/>
          <p:cNvGrpSpPr/>
          <p:nvPr/>
        </p:nvGrpSpPr>
        <p:grpSpPr>
          <a:xfrm>
            <a:off x="7022160" y="3682154"/>
            <a:ext cx="393386" cy="376806"/>
            <a:chOff x="6643075" y="3664250"/>
            <a:chExt cx="407950" cy="407975"/>
          </a:xfrm>
        </p:grpSpPr>
        <p:sp>
          <p:nvSpPr>
            <p:cNvPr id="242" name="Google Shape;242;p20"/>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28575" cap="rnd" cmpd="sng">
              <a:solidFill>
                <a:srgbClr val="1240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43" name="Google Shape;243;p20" title="Image of a planet with rings"/>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28575" cap="rnd" cmpd="sng">
              <a:solidFill>
                <a:srgbClr val="1240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1"/>
          <p:cNvSpPr txBox="1">
            <a:spLocks noGrp="1"/>
          </p:cNvSpPr>
          <p:nvPr>
            <p:ph type="ctrTitle" idx="4294967295"/>
          </p:nvPr>
        </p:nvSpPr>
        <p:spPr>
          <a:xfrm>
            <a:off x="418800" y="1067200"/>
            <a:ext cx="4557900" cy="3418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400" dirty="0">
                <a:solidFill>
                  <a:srgbClr val="94BF6E"/>
                </a:solidFill>
                <a:latin typeface="Gill Sans MT" panose="020B0502020104020203" pitchFamily="34" charset="77"/>
              </a:rPr>
              <a:t>Assessment Impact on Collections Management </a:t>
            </a:r>
            <a:endParaRPr sz="5400" dirty="0">
              <a:solidFill>
                <a:srgbClr val="94BF6E"/>
              </a:solidFill>
              <a:latin typeface="Gill Sans MT" panose="020B0502020104020203" pitchFamily="34" charset="77"/>
            </a:endParaRPr>
          </a:p>
        </p:txBody>
      </p:sp>
      <p:grpSp>
        <p:nvGrpSpPr>
          <p:cNvPr id="261" name="Google Shape;261;p21" title="Line drawing of lightbulb with internal wires present"/>
          <p:cNvGrpSpPr/>
          <p:nvPr/>
        </p:nvGrpSpPr>
        <p:grpSpPr>
          <a:xfrm>
            <a:off x="5702850" y="1015917"/>
            <a:ext cx="2405155" cy="3303078"/>
            <a:chOff x="6718575" y="2318625"/>
            <a:chExt cx="256950" cy="407375"/>
          </a:xfrm>
        </p:grpSpPr>
        <p:sp>
          <p:nvSpPr>
            <p:cNvPr id="262" name="Google Shape;262;p2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rgbClr val="1240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rgbClr val="1240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rgbClr val="1240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rgbClr val="1240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1" title="Image of line drawn lightbulb with support wires inside"/>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rgbClr val="1240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rgbClr val="1240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rgbClr val="1240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1"/>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rgbClr val="1240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2"/>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Gill Sans MT" panose="020B0502020104020203" pitchFamily="34" charset="77"/>
              </a:rPr>
              <a:t>Quantifying What We Have</a:t>
            </a:r>
            <a:endParaRPr dirty="0">
              <a:latin typeface="Gill Sans MT" panose="020B0502020104020203" pitchFamily="34" charset="77"/>
            </a:endParaRPr>
          </a:p>
        </p:txBody>
      </p:sp>
      <p:sp>
        <p:nvSpPr>
          <p:cNvPr id="275" name="Google Shape;275;p22"/>
          <p:cNvSpPr txBox="1">
            <a:spLocks noGrp="1"/>
          </p:cNvSpPr>
          <p:nvPr>
            <p:ph type="body" idx="1"/>
          </p:nvPr>
        </p:nvSpPr>
        <p:spPr>
          <a:xfrm>
            <a:off x="1146025" y="1767275"/>
            <a:ext cx="7540800" cy="315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200" dirty="0">
                <a:latin typeface="Gill Sans MT" panose="020B0502020104020203" pitchFamily="34" charset="77"/>
                <a:ea typeface="Roboto Slab"/>
                <a:cs typeface="Roboto Slab"/>
                <a:sym typeface="Roboto Slab"/>
              </a:rPr>
              <a:t>2,947 collections</a:t>
            </a:r>
            <a:endParaRPr sz="3200" dirty="0">
              <a:latin typeface="Gill Sans MT" panose="020B0502020104020203" pitchFamily="34" charset="77"/>
              <a:ea typeface="Roboto Slab"/>
              <a:cs typeface="Roboto Slab"/>
              <a:sym typeface="Roboto Slab"/>
            </a:endParaRPr>
          </a:p>
          <a:p>
            <a:pPr marL="0" lvl="0" indent="0" algn="l" rtl="0">
              <a:spcBef>
                <a:spcPts val="600"/>
              </a:spcBef>
              <a:spcAft>
                <a:spcPts val="0"/>
              </a:spcAft>
              <a:buNone/>
            </a:pPr>
            <a:r>
              <a:rPr lang="en" sz="3200" dirty="0">
                <a:latin typeface="Gill Sans MT" panose="020B0502020104020203" pitchFamily="34" charset="77"/>
                <a:ea typeface="Roboto Slab"/>
                <a:cs typeface="Roboto Slab"/>
                <a:sym typeface="Roboto Slab"/>
              </a:rPr>
              <a:t>44,450 linear feet </a:t>
            </a:r>
            <a:endParaRPr sz="3200" dirty="0">
              <a:latin typeface="Gill Sans MT" panose="020B0502020104020203" pitchFamily="34" charset="77"/>
              <a:ea typeface="Roboto Slab"/>
              <a:cs typeface="Roboto Slab"/>
              <a:sym typeface="Roboto Slab"/>
            </a:endParaRPr>
          </a:p>
          <a:p>
            <a:pPr marL="0" lvl="0" indent="0" algn="l" rtl="0">
              <a:spcBef>
                <a:spcPts val="600"/>
              </a:spcBef>
              <a:spcAft>
                <a:spcPts val="0"/>
              </a:spcAft>
              <a:buNone/>
            </a:pPr>
            <a:r>
              <a:rPr lang="en" sz="3200" dirty="0">
                <a:latin typeface="Gill Sans MT" panose="020B0502020104020203" pitchFamily="34" charset="77"/>
                <a:ea typeface="Roboto Slab"/>
                <a:cs typeface="Roboto Slab"/>
                <a:sym typeface="Roboto Slab"/>
              </a:rPr>
              <a:t>160+ Terabytes of born-digital records </a:t>
            </a:r>
            <a:endParaRPr sz="3200" dirty="0">
              <a:latin typeface="Gill Sans MT" panose="020B0502020104020203" pitchFamily="34" charset="77"/>
              <a:ea typeface="Roboto Slab"/>
              <a:cs typeface="Roboto Slab"/>
              <a:sym typeface="Roboto Slab"/>
            </a:endParaRPr>
          </a:p>
          <a:p>
            <a:pPr marL="0" lvl="0" indent="0" algn="l" rtl="0">
              <a:spcBef>
                <a:spcPts val="600"/>
              </a:spcBef>
              <a:spcAft>
                <a:spcPts val="0"/>
              </a:spcAft>
              <a:buNone/>
            </a:pPr>
            <a:r>
              <a:rPr lang="en" sz="3200" dirty="0">
                <a:latin typeface="Gill Sans MT" panose="020B0502020104020203" pitchFamily="34" charset="77"/>
                <a:ea typeface="Roboto Slab"/>
                <a:cs typeface="Roboto Slab"/>
                <a:sym typeface="Roboto Slab"/>
              </a:rPr>
              <a:t>78,000+ media items</a:t>
            </a:r>
            <a:endParaRPr sz="3200" dirty="0">
              <a:latin typeface="Gill Sans MT" panose="020B0502020104020203" pitchFamily="34" charset="77"/>
              <a:ea typeface="Roboto Slab"/>
              <a:cs typeface="Roboto Slab"/>
              <a:sym typeface="Roboto Slab"/>
            </a:endParaRPr>
          </a:p>
          <a:p>
            <a:pPr marL="0" lvl="0" indent="0" algn="l" rtl="0">
              <a:spcBef>
                <a:spcPts val="600"/>
              </a:spcBef>
              <a:spcAft>
                <a:spcPts val="0"/>
              </a:spcAft>
              <a:buNone/>
            </a:pPr>
            <a:r>
              <a:rPr lang="en-US" sz="3200" dirty="0">
                <a:latin typeface="Gill Sans MT" panose="020B0502020104020203" pitchFamily="34" charset="77"/>
                <a:ea typeface="Roboto Slab"/>
                <a:cs typeface="Roboto Slab"/>
                <a:sym typeface="Roboto Slab"/>
              </a:rPr>
              <a:t>	…but what is the backlog?</a:t>
            </a:r>
            <a:endParaRPr sz="3200" dirty="0">
              <a:latin typeface="Gill Sans MT" panose="020B0502020104020203" pitchFamily="34" charset="77"/>
              <a:ea typeface="Roboto Slab"/>
              <a:cs typeface="Roboto Slab"/>
              <a:sym typeface="Roboto Slab"/>
            </a:endParaRPr>
          </a:p>
          <a:p>
            <a:pPr marL="0" lvl="0" indent="0" algn="l" rtl="0">
              <a:spcBef>
                <a:spcPts val="600"/>
              </a:spcBef>
              <a:spcAft>
                <a:spcPts val="0"/>
              </a:spcAft>
              <a:buNone/>
            </a:pPr>
            <a:endParaRPr dirty="0">
              <a:latin typeface="Gill Sans MT" panose="020B0502020104020203" pitchFamily="34" charset="77"/>
            </a:endParaRPr>
          </a:p>
          <a:p>
            <a:pPr marL="0" lvl="0" indent="0" algn="l" rtl="0">
              <a:spcBef>
                <a:spcPts val="600"/>
              </a:spcBef>
              <a:spcAft>
                <a:spcPts val="0"/>
              </a:spcAft>
              <a:buNone/>
            </a:pPr>
            <a:endParaRPr dirty="0">
              <a:latin typeface="Gill Sans MT" panose="020B0502020104020203" pitchFamily="34" charset="77"/>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3" name="Google Shape;283;p23"/>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Gill Sans MT" panose="020B0502020104020203" pitchFamily="34" charset="77"/>
              </a:rPr>
              <a:t>Digging into Data</a:t>
            </a:r>
            <a:endParaRPr dirty="0">
              <a:latin typeface="Gill Sans MT" panose="020B0502020104020203" pitchFamily="34" charset="77"/>
            </a:endParaRPr>
          </a:p>
        </p:txBody>
      </p:sp>
      <p:pic>
        <p:nvPicPr>
          <p:cNvPr id="280" name="Google Shape;280;p23" title="Chart"/>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972825" y="76200"/>
            <a:ext cx="3893124" cy="2407258"/>
          </a:xfrm>
          <a:prstGeom prst="rect">
            <a:avLst/>
          </a:prstGeom>
          <a:noFill/>
          <a:ln w="9525" cap="flat" cmpd="sng">
            <a:solidFill>
              <a:srgbClr val="87AF64"/>
            </a:solidFill>
            <a:prstDash val="solid"/>
            <a:round/>
            <a:headEnd type="none" w="sm" len="sm"/>
            <a:tailEnd type="none" w="sm" len="sm"/>
          </a:ln>
        </p:spPr>
      </p:pic>
      <p:pic>
        <p:nvPicPr>
          <p:cNvPr id="282" name="Google Shape;282;p23" title="Chart"/>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972825" y="2627549"/>
            <a:ext cx="3893115" cy="2407250"/>
          </a:xfrm>
          <a:prstGeom prst="rect">
            <a:avLst/>
          </a:prstGeom>
          <a:noFill/>
          <a:ln w="9525" cap="flat" cmpd="sng">
            <a:solidFill>
              <a:srgbClr val="87AF64"/>
            </a:solidFill>
            <a:prstDash val="solid"/>
            <a:round/>
            <a:headEnd type="none" w="sm" len="sm"/>
            <a:tailEnd type="none" w="sm" len="sm"/>
          </a:ln>
        </p:spPr>
      </p:pic>
      <p:pic>
        <p:nvPicPr>
          <p:cNvPr id="281" name="Google Shape;281;p23" title="Chart"/>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78875" y="2627554"/>
            <a:ext cx="3893124" cy="2407245"/>
          </a:xfrm>
          <a:prstGeom prst="rect">
            <a:avLst/>
          </a:prstGeom>
          <a:noFill/>
          <a:ln w="9525" cap="flat" cmpd="sng">
            <a:solidFill>
              <a:srgbClr val="87AF64"/>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4"/>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Gill Sans MT" panose="020B0502020104020203" pitchFamily="34" charset="77"/>
              </a:rPr>
              <a:t>What’s in a Backlog?</a:t>
            </a:r>
            <a:endParaRPr dirty="0">
              <a:latin typeface="Gill Sans MT" panose="020B0502020104020203" pitchFamily="34" charset="77"/>
            </a:endParaRPr>
          </a:p>
        </p:txBody>
      </p:sp>
      <p:sp>
        <p:nvSpPr>
          <p:cNvPr id="289" name="Google Shape;289;p24"/>
          <p:cNvSpPr txBox="1">
            <a:spLocks noGrp="1"/>
          </p:cNvSpPr>
          <p:nvPr>
            <p:ph type="body" idx="1"/>
          </p:nvPr>
        </p:nvSpPr>
        <p:spPr>
          <a:xfrm>
            <a:off x="582814" y="1767275"/>
            <a:ext cx="4168200" cy="31587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100" dirty="0">
                <a:solidFill>
                  <a:srgbClr val="87AF64"/>
                </a:solidFill>
                <a:latin typeface="Gill Sans MT" panose="020B0502020104020203" pitchFamily="34" charset="77"/>
                <a:ea typeface="Roboto Slab"/>
                <a:cs typeface="Roboto Slab"/>
                <a:sym typeface="Roboto Slab"/>
              </a:rPr>
              <a:t>Holdings</a:t>
            </a:r>
            <a:endParaRPr sz="3100" dirty="0">
              <a:solidFill>
                <a:srgbClr val="87AF64"/>
              </a:solidFill>
              <a:latin typeface="Gill Sans MT" panose="020B0502020104020203" pitchFamily="34" charset="77"/>
              <a:ea typeface="Roboto Slab"/>
              <a:cs typeface="Roboto Slab"/>
              <a:sym typeface="Roboto Slab"/>
            </a:endParaRPr>
          </a:p>
          <a:p>
            <a:pPr marL="0" lvl="0" indent="0" algn="l" rtl="0">
              <a:spcBef>
                <a:spcPts val="600"/>
              </a:spcBef>
              <a:spcAft>
                <a:spcPts val="0"/>
              </a:spcAft>
              <a:buNone/>
            </a:pPr>
            <a:r>
              <a:rPr lang="en" sz="3100" dirty="0">
                <a:solidFill>
                  <a:srgbClr val="87AF64"/>
                </a:solidFill>
                <a:latin typeface="Gill Sans MT" panose="020B0502020104020203" pitchFamily="34" charset="77"/>
                <a:ea typeface="Roboto Slab"/>
                <a:cs typeface="Roboto Slab"/>
                <a:sym typeface="Roboto Slab"/>
              </a:rPr>
              <a:t>2,947 collections </a:t>
            </a:r>
            <a:endParaRPr sz="3100" dirty="0">
              <a:solidFill>
                <a:srgbClr val="87AF64"/>
              </a:solidFill>
              <a:latin typeface="Gill Sans MT" panose="020B0502020104020203" pitchFamily="34" charset="77"/>
              <a:ea typeface="Roboto Slab"/>
              <a:cs typeface="Roboto Slab"/>
              <a:sym typeface="Roboto Slab"/>
            </a:endParaRPr>
          </a:p>
          <a:p>
            <a:pPr marL="0" lvl="0" indent="0" algn="l" rtl="0">
              <a:spcBef>
                <a:spcPts val="600"/>
              </a:spcBef>
              <a:spcAft>
                <a:spcPts val="0"/>
              </a:spcAft>
              <a:buNone/>
            </a:pPr>
            <a:r>
              <a:rPr lang="en" sz="3100" dirty="0">
                <a:solidFill>
                  <a:srgbClr val="87AF64"/>
                </a:solidFill>
                <a:latin typeface="Gill Sans MT" panose="020B0502020104020203" pitchFamily="34" charset="77"/>
                <a:ea typeface="Roboto Slab"/>
                <a:cs typeface="Roboto Slab"/>
                <a:sym typeface="Roboto Slab"/>
              </a:rPr>
              <a:t>44,450 linear feet </a:t>
            </a:r>
            <a:endParaRPr sz="3100" dirty="0">
              <a:solidFill>
                <a:srgbClr val="87AF64"/>
              </a:solidFill>
              <a:latin typeface="Gill Sans MT" panose="020B0502020104020203" pitchFamily="34" charset="77"/>
              <a:ea typeface="Roboto Slab"/>
              <a:cs typeface="Roboto Slab"/>
              <a:sym typeface="Roboto Slab"/>
            </a:endParaRPr>
          </a:p>
          <a:p>
            <a:pPr marL="0" lvl="0" indent="0" algn="l" rtl="0">
              <a:spcBef>
                <a:spcPts val="600"/>
              </a:spcBef>
              <a:spcAft>
                <a:spcPts val="0"/>
              </a:spcAft>
              <a:buNone/>
            </a:pPr>
            <a:r>
              <a:rPr lang="en" sz="3100" dirty="0">
                <a:solidFill>
                  <a:srgbClr val="87AF64"/>
                </a:solidFill>
                <a:latin typeface="Gill Sans MT" panose="020B0502020104020203" pitchFamily="34" charset="77"/>
                <a:ea typeface="Roboto Slab"/>
                <a:cs typeface="Roboto Slab"/>
                <a:sym typeface="Roboto Slab"/>
              </a:rPr>
              <a:t>160+ Terabytes </a:t>
            </a:r>
            <a:endParaRPr sz="3100" dirty="0">
              <a:solidFill>
                <a:srgbClr val="87AF64"/>
              </a:solidFill>
              <a:latin typeface="Gill Sans MT" panose="020B0502020104020203" pitchFamily="34" charset="77"/>
              <a:ea typeface="Roboto Slab"/>
              <a:cs typeface="Roboto Slab"/>
              <a:sym typeface="Roboto Slab"/>
            </a:endParaRPr>
          </a:p>
          <a:p>
            <a:pPr marL="0" lvl="0" indent="0" algn="l" rtl="0">
              <a:spcBef>
                <a:spcPts val="600"/>
              </a:spcBef>
              <a:spcAft>
                <a:spcPts val="0"/>
              </a:spcAft>
              <a:buNone/>
            </a:pPr>
            <a:r>
              <a:rPr lang="en" sz="3100" dirty="0">
                <a:solidFill>
                  <a:srgbClr val="87AF64"/>
                </a:solidFill>
                <a:latin typeface="Gill Sans MT" panose="020B0502020104020203" pitchFamily="34" charset="77"/>
                <a:ea typeface="Roboto Slab"/>
                <a:cs typeface="Roboto Slab"/>
                <a:sym typeface="Roboto Slab"/>
              </a:rPr>
              <a:t>78,000+ media items</a:t>
            </a:r>
            <a:endParaRPr sz="3100" dirty="0">
              <a:solidFill>
                <a:srgbClr val="87AF64"/>
              </a:solidFill>
              <a:latin typeface="Gill Sans MT" panose="020B0502020104020203" pitchFamily="34" charset="77"/>
              <a:ea typeface="Roboto Slab"/>
              <a:cs typeface="Roboto Slab"/>
              <a:sym typeface="Roboto Slab"/>
            </a:endParaRPr>
          </a:p>
          <a:p>
            <a:pPr marL="0" lvl="0" indent="0" algn="l" rtl="0">
              <a:spcBef>
                <a:spcPts val="600"/>
              </a:spcBef>
              <a:spcAft>
                <a:spcPts val="0"/>
              </a:spcAft>
              <a:buNone/>
            </a:pPr>
            <a:endParaRPr dirty="0">
              <a:latin typeface="Gill Sans MT" panose="020B0502020104020203" pitchFamily="34" charset="77"/>
            </a:endParaRPr>
          </a:p>
        </p:txBody>
      </p:sp>
      <p:sp>
        <p:nvSpPr>
          <p:cNvPr id="290" name="Google Shape;290;p24"/>
          <p:cNvSpPr txBox="1">
            <a:spLocks noGrp="1"/>
          </p:cNvSpPr>
          <p:nvPr>
            <p:ph type="body" idx="2"/>
          </p:nvPr>
        </p:nvSpPr>
        <p:spPr>
          <a:xfrm>
            <a:off x="4602072" y="1767275"/>
            <a:ext cx="4719300" cy="31587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100" dirty="0">
                <a:latin typeface="Gill Sans MT" panose="020B0502020104020203" pitchFamily="34" charset="77"/>
                <a:ea typeface="Roboto Slab"/>
                <a:cs typeface="Roboto Slab"/>
                <a:sym typeface="Roboto Slab"/>
              </a:rPr>
              <a:t>Backlog </a:t>
            </a:r>
            <a:endParaRPr sz="3100" dirty="0">
              <a:latin typeface="Gill Sans MT" panose="020B0502020104020203" pitchFamily="34" charset="77"/>
              <a:ea typeface="Roboto Slab"/>
              <a:cs typeface="Roboto Slab"/>
              <a:sym typeface="Roboto Slab"/>
            </a:endParaRPr>
          </a:p>
          <a:p>
            <a:pPr marL="0" lvl="0" indent="0" algn="l" rtl="0">
              <a:spcBef>
                <a:spcPts val="600"/>
              </a:spcBef>
              <a:spcAft>
                <a:spcPts val="0"/>
              </a:spcAft>
              <a:buNone/>
            </a:pPr>
            <a:r>
              <a:rPr lang="en" sz="3100" dirty="0">
                <a:latin typeface="Gill Sans MT" panose="020B0502020104020203" pitchFamily="34" charset="77"/>
                <a:ea typeface="Roboto Slab"/>
                <a:cs typeface="Roboto Slab"/>
                <a:sym typeface="Roboto Slab"/>
              </a:rPr>
              <a:t>1,133 collections: 38%</a:t>
            </a:r>
            <a:endParaRPr sz="3100" dirty="0">
              <a:latin typeface="Gill Sans MT" panose="020B0502020104020203" pitchFamily="34" charset="77"/>
              <a:ea typeface="Roboto Slab"/>
              <a:cs typeface="Roboto Slab"/>
              <a:sym typeface="Roboto Slab"/>
            </a:endParaRPr>
          </a:p>
          <a:p>
            <a:pPr marL="0" lvl="0" indent="0" algn="l" rtl="0">
              <a:spcBef>
                <a:spcPts val="600"/>
              </a:spcBef>
              <a:spcAft>
                <a:spcPts val="0"/>
              </a:spcAft>
              <a:buNone/>
            </a:pPr>
            <a:r>
              <a:rPr lang="en" sz="3100" dirty="0">
                <a:latin typeface="Gill Sans MT" panose="020B0502020104020203" pitchFamily="34" charset="77"/>
                <a:ea typeface="Roboto Slab"/>
                <a:cs typeface="Roboto Slab"/>
                <a:sym typeface="Roboto Slab"/>
              </a:rPr>
              <a:t>13,663 linear feet: 30%</a:t>
            </a:r>
            <a:endParaRPr sz="3100" dirty="0">
              <a:latin typeface="Gill Sans MT" panose="020B0502020104020203" pitchFamily="34" charset="77"/>
              <a:ea typeface="Roboto Slab"/>
              <a:cs typeface="Roboto Slab"/>
              <a:sym typeface="Roboto Slab"/>
            </a:endParaRPr>
          </a:p>
          <a:p>
            <a:pPr marL="0" lvl="0" indent="0" algn="l" rtl="0">
              <a:spcBef>
                <a:spcPts val="600"/>
              </a:spcBef>
              <a:spcAft>
                <a:spcPts val="0"/>
              </a:spcAft>
              <a:buNone/>
            </a:pPr>
            <a:r>
              <a:rPr lang="en" sz="3100" dirty="0">
                <a:latin typeface="Gill Sans MT" panose="020B0502020104020203" pitchFamily="34" charset="77"/>
                <a:ea typeface="Roboto Slab"/>
                <a:cs typeface="Roboto Slab"/>
                <a:sym typeface="Roboto Slab"/>
              </a:rPr>
              <a:t>156 Terabytes: 97.5%</a:t>
            </a:r>
            <a:endParaRPr sz="3100" dirty="0">
              <a:latin typeface="Gill Sans MT" panose="020B0502020104020203" pitchFamily="34" charset="77"/>
              <a:ea typeface="Roboto Slab"/>
              <a:cs typeface="Roboto Slab"/>
              <a:sym typeface="Roboto Slab"/>
            </a:endParaRPr>
          </a:p>
          <a:p>
            <a:pPr marL="0" lvl="0" indent="0" algn="l" rtl="0">
              <a:spcBef>
                <a:spcPts val="600"/>
              </a:spcBef>
              <a:spcAft>
                <a:spcPts val="0"/>
              </a:spcAft>
              <a:buNone/>
            </a:pPr>
            <a:r>
              <a:rPr lang="en" sz="3100" dirty="0">
                <a:latin typeface="Gill Sans MT" panose="020B0502020104020203" pitchFamily="34" charset="77"/>
                <a:ea typeface="Roboto Slab"/>
                <a:cs typeface="Roboto Slab"/>
                <a:sym typeface="Roboto Slab"/>
              </a:rPr>
              <a:t>60,000 media items: 77%</a:t>
            </a:r>
            <a:endParaRPr sz="3100" dirty="0">
              <a:latin typeface="Gill Sans MT" panose="020B0502020104020203" pitchFamily="34" charset="77"/>
              <a:ea typeface="Roboto Slab"/>
              <a:cs typeface="Roboto Slab"/>
              <a:sym typeface="Roboto Slab"/>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5"/>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Gill Sans MT" panose="020B0502020104020203" pitchFamily="34" charset="77"/>
              </a:rPr>
              <a:t>What’s in a Backlog?</a:t>
            </a:r>
            <a:endParaRPr>
              <a:latin typeface="Gill Sans MT" panose="020B0502020104020203" pitchFamily="34" charset="77"/>
            </a:endParaRPr>
          </a:p>
        </p:txBody>
      </p:sp>
      <p:sp>
        <p:nvSpPr>
          <p:cNvPr id="296" name="Google Shape;296;p25"/>
          <p:cNvSpPr txBox="1">
            <a:spLocks noGrp="1"/>
          </p:cNvSpPr>
          <p:nvPr>
            <p:ph type="body" idx="1"/>
          </p:nvPr>
        </p:nvSpPr>
        <p:spPr>
          <a:xfrm>
            <a:off x="795075" y="1767275"/>
            <a:ext cx="7891800" cy="315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900" dirty="0">
                <a:solidFill>
                  <a:srgbClr val="124057"/>
                </a:solidFill>
                <a:latin typeface="Gill Sans MT" panose="020B0502020104020203" pitchFamily="34" charset="77"/>
                <a:ea typeface="Roboto Slab"/>
                <a:cs typeface="Roboto Slab"/>
                <a:sym typeface="Roboto Slab"/>
              </a:rPr>
              <a:t>From 13,663 </a:t>
            </a:r>
            <a:r>
              <a:rPr lang="en" sz="2900" dirty="0" err="1">
                <a:solidFill>
                  <a:srgbClr val="124057"/>
                </a:solidFill>
                <a:latin typeface="Gill Sans MT" panose="020B0502020104020203" pitchFamily="34" charset="77"/>
                <a:ea typeface="Roboto Slab"/>
                <a:cs typeface="Roboto Slab"/>
                <a:sym typeface="Roboto Slab"/>
              </a:rPr>
              <a:t>l.f</a:t>
            </a:r>
            <a:r>
              <a:rPr lang="en" sz="2900" dirty="0">
                <a:solidFill>
                  <a:srgbClr val="124057"/>
                </a:solidFill>
                <a:latin typeface="Gill Sans MT" panose="020B0502020104020203" pitchFamily="34" charset="77"/>
                <a:ea typeface="Roboto Slab"/>
                <a:cs typeface="Roboto Slab"/>
                <a:sym typeface="Roboto Slab"/>
              </a:rPr>
              <a:t> (35 FTE years):</a:t>
            </a:r>
            <a:endParaRPr sz="2900" dirty="0">
              <a:solidFill>
                <a:srgbClr val="124057"/>
              </a:solidFill>
              <a:latin typeface="Gill Sans MT" panose="020B0502020104020203" pitchFamily="34" charset="77"/>
              <a:ea typeface="Roboto Slab"/>
              <a:cs typeface="Roboto Slab"/>
              <a:sym typeface="Roboto Slab"/>
            </a:endParaRPr>
          </a:p>
          <a:p>
            <a:pPr marL="501650" indent="-457200">
              <a:buClr>
                <a:srgbClr val="124057"/>
              </a:buClr>
              <a:buSzPts val="2900"/>
              <a:buFont typeface="Arial" panose="020B0604020202020204" pitchFamily="34" charset="0"/>
              <a:buChar char="•"/>
            </a:pPr>
            <a:r>
              <a:rPr lang="en" sz="2900" dirty="0">
                <a:solidFill>
                  <a:srgbClr val="124057"/>
                </a:solidFill>
                <a:latin typeface="Gill Sans MT" panose="020B0502020104020203" pitchFamily="34" charset="77"/>
                <a:ea typeface="Roboto Slab"/>
                <a:cs typeface="Roboto Slab"/>
                <a:sym typeface="Roboto Slab"/>
              </a:rPr>
              <a:t>9 collections measuring 175-400 </a:t>
            </a:r>
            <a:r>
              <a:rPr lang="en" sz="2900" dirty="0" err="1">
                <a:solidFill>
                  <a:srgbClr val="124057"/>
                </a:solidFill>
                <a:latin typeface="Gill Sans MT" panose="020B0502020104020203" pitchFamily="34" charset="77"/>
                <a:ea typeface="Roboto Slab"/>
                <a:cs typeface="Roboto Slab"/>
                <a:sym typeface="Roboto Slab"/>
              </a:rPr>
              <a:t>l.f</a:t>
            </a:r>
            <a:r>
              <a:rPr lang="en" sz="2900" dirty="0">
                <a:solidFill>
                  <a:srgbClr val="124057"/>
                </a:solidFill>
                <a:latin typeface="Gill Sans MT" panose="020B0502020104020203" pitchFamily="34" charset="77"/>
                <a:ea typeface="Roboto Slab"/>
                <a:cs typeface="Roboto Slab"/>
                <a:sym typeface="Roboto Slab"/>
              </a:rPr>
              <a:t>. make up 17% (2,380.84 </a:t>
            </a:r>
            <a:r>
              <a:rPr lang="en" sz="2900" dirty="0" err="1">
                <a:solidFill>
                  <a:srgbClr val="124057"/>
                </a:solidFill>
                <a:latin typeface="Gill Sans MT" panose="020B0502020104020203" pitchFamily="34" charset="77"/>
                <a:ea typeface="Roboto Slab"/>
                <a:cs typeface="Roboto Slab"/>
                <a:sym typeface="Roboto Slab"/>
              </a:rPr>
              <a:t>l.f</a:t>
            </a:r>
            <a:r>
              <a:rPr lang="en" sz="2900" dirty="0">
                <a:solidFill>
                  <a:srgbClr val="124057"/>
                </a:solidFill>
                <a:latin typeface="Gill Sans MT" panose="020B0502020104020203" pitchFamily="34" charset="77"/>
                <a:ea typeface="Roboto Slab"/>
                <a:cs typeface="Roboto Slab"/>
                <a:sym typeface="Roboto Slab"/>
              </a:rPr>
              <a:t>. total)</a:t>
            </a:r>
          </a:p>
          <a:p>
            <a:pPr marL="501650" indent="-457200">
              <a:buClr>
                <a:srgbClr val="124057"/>
              </a:buClr>
              <a:buSzPts val="2900"/>
              <a:buFont typeface="Arial" panose="020B0604020202020204" pitchFamily="34" charset="0"/>
              <a:buChar char="•"/>
            </a:pPr>
            <a:r>
              <a:rPr lang="en" sz="2900" dirty="0">
                <a:solidFill>
                  <a:srgbClr val="124057"/>
                </a:solidFill>
                <a:latin typeface="Gill Sans MT" panose="020B0502020104020203" pitchFamily="34" charset="77"/>
                <a:ea typeface="Roboto Slab"/>
                <a:cs typeface="Roboto Slab"/>
                <a:sym typeface="Roboto Slab"/>
              </a:rPr>
              <a:t>4850.64 </a:t>
            </a:r>
            <a:r>
              <a:rPr lang="en" sz="2900" dirty="0" err="1">
                <a:solidFill>
                  <a:srgbClr val="124057"/>
                </a:solidFill>
                <a:latin typeface="Gill Sans MT" panose="020B0502020104020203" pitchFamily="34" charset="77"/>
                <a:ea typeface="Roboto Slab"/>
                <a:cs typeface="Roboto Slab"/>
                <a:sym typeface="Roboto Slab"/>
              </a:rPr>
              <a:t>l.f</a:t>
            </a:r>
            <a:r>
              <a:rPr lang="en" sz="2900" dirty="0">
                <a:solidFill>
                  <a:srgbClr val="124057"/>
                </a:solidFill>
                <a:latin typeface="Gill Sans MT" panose="020B0502020104020203" pitchFamily="34" charset="77"/>
                <a:ea typeface="Roboto Slab"/>
                <a:cs typeface="Roboto Slab"/>
                <a:sym typeface="Roboto Slab"/>
              </a:rPr>
              <a:t>. (35%) from accretions or processed portions of collections</a:t>
            </a:r>
          </a:p>
          <a:p>
            <a:pPr marL="501650" indent="-457200">
              <a:buClr>
                <a:srgbClr val="124057"/>
              </a:buClr>
              <a:buSzPts val="2900"/>
              <a:buFont typeface="Arial" panose="020B0604020202020204" pitchFamily="34" charset="0"/>
              <a:buChar char="•"/>
            </a:pPr>
            <a:r>
              <a:rPr lang="en" sz="2900" dirty="0">
                <a:solidFill>
                  <a:srgbClr val="124057"/>
                </a:solidFill>
                <a:latin typeface="Gill Sans MT" panose="020B0502020104020203" pitchFamily="34" charset="77"/>
                <a:ea typeface="Roboto Slab"/>
                <a:cs typeface="Roboto Slab"/>
                <a:sym typeface="Roboto Slab"/>
              </a:rPr>
              <a:t>15% of backlog collections measure &lt;10 </a:t>
            </a:r>
            <a:r>
              <a:rPr lang="en" sz="2900" dirty="0" err="1">
                <a:solidFill>
                  <a:srgbClr val="124057"/>
                </a:solidFill>
                <a:latin typeface="Gill Sans MT" panose="020B0502020104020203" pitchFamily="34" charset="77"/>
                <a:ea typeface="Roboto Slab"/>
                <a:cs typeface="Roboto Slab"/>
                <a:sym typeface="Roboto Slab"/>
              </a:rPr>
              <a:t>l.f</a:t>
            </a:r>
            <a:r>
              <a:rPr lang="en" sz="2900" dirty="0">
                <a:solidFill>
                  <a:srgbClr val="124057"/>
                </a:solidFill>
                <a:latin typeface="Gill Sans MT" panose="020B0502020104020203" pitchFamily="34" charset="77"/>
                <a:ea typeface="Roboto Slab"/>
                <a:cs typeface="Roboto Slab"/>
                <a:sym typeface="Roboto Slab"/>
              </a:rPr>
              <a:t>.</a:t>
            </a:r>
            <a:endParaRPr sz="2900" dirty="0">
              <a:solidFill>
                <a:srgbClr val="124057"/>
              </a:solidFill>
              <a:latin typeface="Gill Sans MT" panose="020B0502020104020203" pitchFamily="34" charset="77"/>
              <a:ea typeface="Roboto Slab"/>
              <a:cs typeface="Roboto Slab"/>
              <a:sym typeface="Roboto Slab"/>
            </a:endParaRPr>
          </a:p>
          <a:p>
            <a:pPr marL="0" lvl="0" indent="0" algn="l" rtl="0">
              <a:spcBef>
                <a:spcPts val="600"/>
              </a:spcBef>
              <a:spcAft>
                <a:spcPts val="0"/>
              </a:spcAft>
              <a:buNone/>
            </a:pPr>
            <a:endParaRPr sz="2600" dirty="0">
              <a:latin typeface="Gill Sans MT" panose="020B0502020104020203" pitchFamily="34" charset="77"/>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3" name="Google Shape;303;p26"/>
          <p:cNvSpPr txBox="1">
            <a:spLocks noGrp="1"/>
          </p:cNvSpPr>
          <p:nvPr>
            <p:ph type="title" idx="4294967295"/>
          </p:nvPr>
        </p:nvSpPr>
        <p:spPr>
          <a:xfrm>
            <a:off x="250550" y="511100"/>
            <a:ext cx="1761600" cy="1028700"/>
          </a:xfrm>
          <a:prstGeom prst="rect">
            <a:avLst/>
          </a:prstGeom>
          <a:solidFill>
            <a:srgbClr val="124057"/>
          </a:solidFill>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Gill Sans MT" panose="020B0502020104020203" pitchFamily="34" charset="77"/>
              </a:rPr>
              <a:t>Prioritizing</a:t>
            </a:r>
            <a:endParaRPr dirty="0">
              <a:latin typeface="Gill Sans MT" panose="020B0502020104020203" pitchFamily="34" charset="77"/>
            </a:endParaRPr>
          </a:p>
        </p:txBody>
      </p:sp>
      <p:pic>
        <p:nvPicPr>
          <p:cNvPr id="302" name="Google Shape;302;p26" title="Screenshot of Airtable sheet of unprocessed collections backlo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37124" y="2"/>
            <a:ext cx="7106876" cy="51434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7"/>
          <p:cNvSpPr txBox="1"/>
          <p:nvPr/>
        </p:nvSpPr>
        <p:spPr>
          <a:xfrm>
            <a:off x="392650" y="1276050"/>
            <a:ext cx="4633200" cy="259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br>
              <a:rPr lang="en" sz="3600" dirty="0">
                <a:solidFill>
                  <a:schemeClr val="lt1"/>
                </a:solidFill>
                <a:latin typeface="Gill Sans MT" panose="020B0502020104020203" pitchFamily="34" charset="77"/>
                <a:ea typeface="Roboto Slab"/>
                <a:cs typeface="Roboto Slab"/>
                <a:sym typeface="Roboto Slab"/>
              </a:rPr>
            </a:br>
            <a:r>
              <a:rPr lang="en" sz="3600" dirty="0">
                <a:solidFill>
                  <a:schemeClr val="lt1"/>
                </a:solidFill>
                <a:latin typeface="Gill Sans MT" panose="020B0502020104020203" pitchFamily="34" charset="77"/>
                <a:ea typeface="Roboto Slab"/>
                <a:cs typeface="Roboto Slab"/>
                <a:sym typeface="Roboto Slab"/>
              </a:rPr>
              <a:t>What will our future assessment tool look like?</a:t>
            </a:r>
            <a:endParaRPr sz="3600" dirty="0">
              <a:solidFill>
                <a:schemeClr val="lt1"/>
              </a:solidFill>
              <a:latin typeface="Gill Sans MT" panose="020B0502020104020203" pitchFamily="34" charset="77"/>
              <a:ea typeface="Roboto Slab"/>
              <a:cs typeface="Roboto Slab"/>
              <a:sym typeface="Roboto Slab"/>
            </a:endParaRPr>
          </a:p>
        </p:txBody>
      </p:sp>
      <p:grpSp>
        <p:nvGrpSpPr>
          <p:cNvPr id="309" name="Google Shape;309;p27" title="Line drawing of atom with one large circle orbited by five smaller circles and connected by lines"/>
          <p:cNvGrpSpPr/>
          <p:nvPr/>
        </p:nvGrpSpPr>
        <p:grpSpPr>
          <a:xfrm>
            <a:off x="5260782" y="1354488"/>
            <a:ext cx="2974669" cy="2687240"/>
            <a:chOff x="5233525" y="4954450"/>
            <a:chExt cx="538275" cy="516350"/>
          </a:xfrm>
        </p:grpSpPr>
        <p:sp>
          <p:nvSpPr>
            <p:cNvPr id="310" name="Google Shape;310;p27"/>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7"/>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7"/>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7"/>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7"/>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7" title="Image of atom with five smaller circles orbiting a large central circle connected by lines"/>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7"/>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7"/>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7"/>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7"/>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7"/>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8"/>
          <p:cNvSpPr txBox="1">
            <a:spLocks noGrp="1"/>
          </p:cNvSpPr>
          <p:nvPr>
            <p:ph type="ctrTitle" idx="4294967295"/>
          </p:nvPr>
        </p:nvSpPr>
        <p:spPr>
          <a:xfrm>
            <a:off x="298150" y="1067200"/>
            <a:ext cx="4273800" cy="3418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200" dirty="0">
                <a:solidFill>
                  <a:srgbClr val="94BF6E"/>
                </a:solidFill>
                <a:latin typeface="Gill Sans MT" panose="020B0502020104020203" pitchFamily="34" charset="77"/>
              </a:rPr>
              <a:t>Assessment Impact on Curatorial Work</a:t>
            </a:r>
            <a:endParaRPr sz="5200" dirty="0">
              <a:solidFill>
                <a:srgbClr val="94BF6E"/>
              </a:solidFill>
              <a:latin typeface="Gill Sans MT" panose="020B0502020104020203" pitchFamily="34" charset="77"/>
            </a:endParaRPr>
          </a:p>
        </p:txBody>
      </p:sp>
      <p:sp>
        <p:nvSpPr>
          <p:cNvPr id="326" name="Google Shape;326;p28"/>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18</a:t>
            </a:fld>
            <a:endParaRPr/>
          </a:p>
        </p:txBody>
      </p:sp>
      <p:pic>
        <p:nvPicPr>
          <p:cNvPr id="327" name="Google Shape;327;p28" descr="Still from Zoom recording of “On Community Care: Documenting A/P/A Voices during COVID-19” 12/3/2020" title="Screenshot of Zoom window with 20 participants windows of varied ages, genders, and ethnicities"/>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785899" y="1403663"/>
            <a:ext cx="4153176" cy="2336162"/>
          </a:xfrm>
          <a:prstGeom prst="rect">
            <a:avLst/>
          </a:prstGeom>
          <a:noFill/>
          <a:ln>
            <a:noFill/>
          </a:ln>
        </p:spPr>
      </p:pic>
      <p:sp>
        <p:nvSpPr>
          <p:cNvPr id="328" name="Google Shape;328;p28"/>
          <p:cNvSpPr txBox="1"/>
          <p:nvPr/>
        </p:nvSpPr>
        <p:spPr>
          <a:xfrm>
            <a:off x="4785775" y="3901350"/>
            <a:ext cx="4153200" cy="5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Gill Sans MT" panose="020B0502020104020203" pitchFamily="34" charset="77"/>
                <a:ea typeface="Nixie One"/>
                <a:cs typeface="Nixie One"/>
                <a:sym typeface="Nixie One"/>
              </a:rPr>
              <a:t>Still from Zoom recording of “On Community Care: Documenting A/P/A Voices during COVID-19” 12/3/2020</a:t>
            </a:r>
            <a:endParaRPr dirty="0">
              <a:latin typeface="Gill Sans MT" panose="020B0502020104020203" pitchFamily="34" charset="77"/>
              <a:ea typeface="Nixie One"/>
              <a:cs typeface="Nixie One"/>
              <a:sym typeface="Nixie On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4" name="Google Shape;334;p2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latin typeface="Gill Sans MT" panose="020B0502020104020203" pitchFamily="34" charset="77"/>
              </a:rPr>
              <a:t>19</a:t>
            </a:fld>
            <a:endParaRPr>
              <a:latin typeface="Gill Sans MT" panose="020B0502020104020203" pitchFamily="34" charset="77"/>
            </a:endParaRPr>
          </a:p>
        </p:txBody>
      </p:sp>
      <p:pic>
        <p:nvPicPr>
          <p:cNvPr id="336" name="Google Shape;336;p29" descr="Image of the newly renovated Special Collections Department's exhibition and reception spaces on the 2nd Floor of Bobst Library, NYU Libraries.  The images shows a bright white room with museum display cases on either side. An individual stands looking at one of the display cases. At the far end of the room there is a reception desk where two people are seated." title="Architectural Photograph of NYU Special Collections"/>
          <p:cNvPicPr preferRelativeResize="0"/>
          <p:nvPr/>
        </p:nvPicPr>
        <p:blipFill>
          <a:blip r:embed="rId3">
            <a:alphaModFix/>
          </a:blip>
          <a:stretch>
            <a:fillRect/>
          </a:stretch>
        </p:blipFill>
        <p:spPr>
          <a:xfrm>
            <a:off x="925200" y="174800"/>
            <a:ext cx="7293526" cy="4244800"/>
          </a:xfrm>
          <a:prstGeom prst="rect">
            <a:avLst/>
          </a:prstGeom>
          <a:noFill/>
          <a:ln>
            <a:noFill/>
          </a:ln>
        </p:spPr>
      </p:pic>
      <p:sp>
        <p:nvSpPr>
          <p:cNvPr id="337" name="Google Shape;337;p29"/>
          <p:cNvSpPr txBox="1"/>
          <p:nvPr/>
        </p:nvSpPr>
        <p:spPr>
          <a:xfrm>
            <a:off x="925200" y="4485750"/>
            <a:ext cx="7293600" cy="51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Gill Sans MT" panose="020B0502020104020203" pitchFamily="34" charset="77"/>
                <a:ea typeface="Nixie One"/>
                <a:cs typeface="Nixie One"/>
                <a:sym typeface="Nixie One"/>
              </a:rPr>
              <a:t>Image of the NYU Special Collections Department’s newly renovated exhibition and reception spaces on the 2nd Floor of Bobst Library, NYU Libraries.</a:t>
            </a:r>
            <a:endParaRPr dirty="0">
              <a:latin typeface="Gill Sans MT" panose="020B0502020104020203" pitchFamily="34" charset="77"/>
              <a:ea typeface="Nixie One"/>
              <a:cs typeface="Nixie One"/>
              <a:sym typeface="Nixie On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posing for the camera&#10;&#10;Description automatically generated">
            <a:extLst>
              <a:ext uri="{FF2B5EF4-FFF2-40B4-BE49-F238E27FC236}">
                <a16:creationId xmlns:a16="http://schemas.microsoft.com/office/drawing/2014/main" id="{F1C23DD0-1D06-5A4D-BC3E-B1EAF76ECAF3}"/>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882652" y="1490665"/>
            <a:ext cx="2016125" cy="1928813"/>
          </a:xfrm>
        </p:spPr>
      </p:pic>
      <p:sp>
        <p:nvSpPr>
          <p:cNvPr id="3" name="Text Placeholder 2">
            <a:extLst>
              <a:ext uri="{FF2B5EF4-FFF2-40B4-BE49-F238E27FC236}">
                <a16:creationId xmlns:a16="http://schemas.microsoft.com/office/drawing/2014/main" id="{395D95DF-9A09-394F-BC38-9F51B2209FAE}"/>
              </a:ext>
            </a:extLst>
          </p:cNvPr>
          <p:cNvSpPr>
            <a:spLocks noGrp="1"/>
          </p:cNvSpPr>
          <p:nvPr>
            <p:ph type="body" sz="quarter" idx="12"/>
          </p:nvPr>
        </p:nvSpPr>
        <p:spPr/>
        <p:txBody>
          <a:bodyPr>
            <a:noAutofit/>
          </a:bodyPr>
          <a:lstStyle/>
          <a:p>
            <a:r>
              <a:rPr lang="en-US" sz="1950" dirty="0"/>
              <a:t>Sr. Program Officer, OCLC Research Library Partnership</a:t>
            </a:r>
          </a:p>
        </p:txBody>
      </p:sp>
      <p:sp>
        <p:nvSpPr>
          <p:cNvPr id="4" name="Text Placeholder 3">
            <a:extLst>
              <a:ext uri="{FF2B5EF4-FFF2-40B4-BE49-F238E27FC236}">
                <a16:creationId xmlns:a16="http://schemas.microsoft.com/office/drawing/2014/main" id="{CF5AFDDC-AEFA-5F4E-97C2-75526DDBFF7A}"/>
              </a:ext>
            </a:extLst>
          </p:cNvPr>
          <p:cNvSpPr>
            <a:spLocks noGrp="1"/>
          </p:cNvSpPr>
          <p:nvPr>
            <p:ph type="body" sz="quarter" idx="13"/>
          </p:nvPr>
        </p:nvSpPr>
        <p:spPr/>
        <p:txBody>
          <a:bodyPr>
            <a:normAutofit fontScale="92500" lnSpcReduction="20000"/>
          </a:bodyPr>
          <a:lstStyle/>
          <a:p>
            <a:r>
              <a:rPr lang="en-US" dirty="0"/>
              <a:t>Chela Scott Weber</a:t>
            </a:r>
          </a:p>
        </p:txBody>
      </p:sp>
      <p:sp>
        <p:nvSpPr>
          <p:cNvPr id="5" name="Text Placeholder 4">
            <a:extLst>
              <a:ext uri="{FF2B5EF4-FFF2-40B4-BE49-F238E27FC236}">
                <a16:creationId xmlns:a16="http://schemas.microsoft.com/office/drawing/2014/main" id="{E348BC01-5FCA-9C40-8509-4EF2050360C1}"/>
              </a:ext>
            </a:extLst>
          </p:cNvPr>
          <p:cNvSpPr>
            <a:spLocks noGrp="1"/>
          </p:cNvSpPr>
          <p:nvPr>
            <p:ph type="body" sz="quarter" idx="15"/>
          </p:nvPr>
        </p:nvSpPr>
        <p:spPr>
          <a:ln>
            <a:noFill/>
          </a:ln>
        </p:spPr>
        <p:txBody>
          <a:bodyPr/>
          <a:lstStyle/>
          <a:p>
            <a:endParaRPr lang="en-US" dirty="0"/>
          </a:p>
        </p:txBody>
      </p:sp>
    </p:spTree>
    <p:extLst>
      <p:ext uri="{BB962C8B-B14F-4D97-AF65-F5344CB8AC3E}">
        <p14:creationId xmlns:p14="http://schemas.microsoft.com/office/powerpoint/2010/main" val="321257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0"/>
          <p:cNvSpPr txBox="1">
            <a:spLocks noGrp="1"/>
          </p:cNvSpPr>
          <p:nvPr>
            <p:ph type="body" idx="1"/>
          </p:nvPr>
        </p:nvSpPr>
        <p:spPr>
          <a:xfrm>
            <a:off x="1556175" y="2300275"/>
            <a:ext cx="6031800" cy="6051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a:latin typeface="Gill Sans MT" panose="020B0502020104020203" pitchFamily="34" charset="77"/>
                <a:ea typeface="Roboto Slab"/>
                <a:cs typeface="Roboto Slab"/>
                <a:sym typeface="Roboto Slab"/>
              </a:rPr>
              <a:t>“What you pay attention to grows.” -- adrienne maree brown in </a:t>
            </a:r>
            <a:r>
              <a:rPr lang="en" i="1">
                <a:latin typeface="Gill Sans MT" panose="020B0502020104020203" pitchFamily="34" charset="77"/>
                <a:ea typeface="Roboto Slab"/>
                <a:cs typeface="Roboto Slab"/>
                <a:sym typeface="Roboto Slab"/>
              </a:rPr>
              <a:t>Emergent Strategy: Shaping Change, Changing Worlds</a:t>
            </a:r>
            <a:endParaRPr i="1">
              <a:latin typeface="Gill Sans MT" panose="020B0502020104020203" pitchFamily="34" charset="77"/>
              <a:ea typeface="Roboto Slab"/>
              <a:cs typeface="Roboto Slab"/>
              <a:sym typeface="Roboto Slab"/>
            </a:endParaRPr>
          </a:p>
        </p:txBody>
      </p:sp>
      <p:sp>
        <p:nvSpPr>
          <p:cNvPr id="343" name="Google Shape;343;p30"/>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latin typeface="Gill Sans MT" panose="020B0502020104020203" pitchFamily="34" charset="77"/>
              </a:rPr>
              <a:t>20</a:t>
            </a:fld>
            <a:endParaRPr dirty="0">
              <a:latin typeface="Gill Sans MT" panose="020B0502020104020203" pitchFamily="34" charset="77"/>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1"/>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latin typeface="Gill Sans MT" panose="020B0502020104020203" pitchFamily="34" charset="77"/>
              </a:rPr>
              <a:t>21</a:t>
            </a:fld>
            <a:endParaRPr dirty="0">
              <a:latin typeface="Gill Sans MT" panose="020B0502020104020203" pitchFamily="34" charset="77"/>
            </a:endParaRPr>
          </a:p>
        </p:txBody>
      </p:sp>
      <p:pic>
        <p:nvPicPr>
          <p:cNvPr id="349" name="Google Shape;349;p31" descr="A screenshot of an Excel spreadsheet demonstrating the export of Tamiment collections' assessment data from the Qualtrics survey." title="Tamiment Assessment and Backlog Spreadsheet"/>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59825" y="152400"/>
            <a:ext cx="8377971" cy="4514600"/>
          </a:xfrm>
          <a:prstGeom prst="rect">
            <a:avLst/>
          </a:prstGeom>
          <a:noFill/>
          <a:ln>
            <a:noFill/>
          </a:ln>
        </p:spPr>
      </p:pic>
      <p:sp>
        <p:nvSpPr>
          <p:cNvPr id="350" name="Google Shape;350;p31"/>
          <p:cNvSpPr txBox="1"/>
          <p:nvPr/>
        </p:nvSpPr>
        <p:spPr>
          <a:xfrm>
            <a:off x="588450" y="4667000"/>
            <a:ext cx="7967100" cy="47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Gill Sans MT" panose="020B0502020104020203" pitchFamily="34" charset="77"/>
                <a:ea typeface="Nixie One"/>
                <a:cs typeface="Nixie One"/>
                <a:sym typeface="Nixie One"/>
              </a:rPr>
              <a:t>Image of an Excel spreadsheet snapshot, demonstrating the Tamiment assessment data and backlog</a:t>
            </a:r>
            <a:endParaRPr sz="1200">
              <a:latin typeface="Gill Sans MT" panose="020B0502020104020203" pitchFamily="34" charset="77"/>
              <a:ea typeface="Nixie One"/>
              <a:cs typeface="Nixie One"/>
              <a:sym typeface="Nixie On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2"/>
          <p:cNvSpPr txBox="1">
            <a:spLocks noGrp="1"/>
          </p:cNvSpPr>
          <p:nvPr>
            <p:ph type="title" idx="4294967295"/>
          </p:nvPr>
        </p:nvSpPr>
        <p:spPr>
          <a:xfrm>
            <a:off x="387475" y="366857"/>
            <a:ext cx="2758800" cy="88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24057"/>
                </a:solidFill>
                <a:latin typeface="Gill Sans MT" panose="020B0502020104020203" pitchFamily="34" charset="77"/>
              </a:rPr>
              <a:t>Looking to the Past...</a:t>
            </a:r>
            <a:endParaRPr>
              <a:solidFill>
                <a:srgbClr val="124057"/>
              </a:solidFill>
              <a:latin typeface="Gill Sans MT" panose="020B0502020104020203" pitchFamily="34" charset="77"/>
            </a:endParaRPr>
          </a:p>
        </p:txBody>
      </p:sp>
      <p:sp>
        <p:nvSpPr>
          <p:cNvPr id="356" name="Google Shape;356;p32"/>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latin typeface="Gill Sans MT" panose="020B0502020104020203" pitchFamily="34" charset="77"/>
              </a:rPr>
              <a:t>22</a:t>
            </a:fld>
            <a:endParaRPr dirty="0">
              <a:latin typeface="Gill Sans MT" panose="020B0502020104020203" pitchFamily="34" charset="77"/>
            </a:endParaRPr>
          </a:p>
        </p:txBody>
      </p:sp>
      <p:pic>
        <p:nvPicPr>
          <p:cNvPr id="357" name="Google Shape;357;p32" descr="Image of an Excel spreadsheet snapshot, demonstrating curatorial application of assessment data" title="Image of spreadsheet"/>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07350" y="778025"/>
            <a:ext cx="8518477" cy="3791924"/>
          </a:xfrm>
          <a:prstGeom prst="rect">
            <a:avLst/>
          </a:prstGeom>
          <a:noFill/>
          <a:ln>
            <a:noFill/>
          </a:ln>
        </p:spPr>
      </p:pic>
      <p:sp>
        <p:nvSpPr>
          <p:cNvPr id="358" name="Google Shape;358;p32"/>
          <p:cNvSpPr txBox="1"/>
          <p:nvPr/>
        </p:nvSpPr>
        <p:spPr>
          <a:xfrm>
            <a:off x="524850" y="4776100"/>
            <a:ext cx="8501100" cy="32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latin typeface="Gill Sans MT" panose="020B0502020104020203" pitchFamily="34" charset="77"/>
                <a:ea typeface="Nixie One"/>
                <a:cs typeface="Nixie One"/>
                <a:sym typeface="Nixie One"/>
              </a:rPr>
              <a:t>Image of an Excel spreadsheet snapshot, demonstrating curatorial application of assessment data.</a:t>
            </a:r>
            <a:endParaRPr sz="1300">
              <a:latin typeface="Gill Sans MT" panose="020B0502020104020203" pitchFamily="34" charset="77"/>
              <a:ea typeface="Nixie One"/>
              <a:cs typeface="Nixie One"/>
              <a:sym typeface="Nixie On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3"/>
          <p:cNvSpPr txBox="1">
            <a:spLocks noGrp="1"/>
          </p:cNvSpPr>
          <p:nvPr>
            <p:ph type="title" idx="4294967295"/>
          </p:nvPr>
        </p:nvSpPr>
        <p:spPr>
          <a:xfrm>
            <a:off x="387475" y="366857"/>
            <a:ext cx="2971022" cy="88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124057"/>
                </a:solidFill>
                <a:latin typeface="Gill Sans MT" panose="020B0502020104020203" pitchFamily="34" charset="77"/>
              </a:rPr>
              <a:t>… to Inform the Future:</a:t>
            </a:r>
            <a:endParaRPr dirty="0">
              <a:solidFill>
                <a:srgbClr val="124057"/>
              </a:solidFill>
              <a:latin typeface="Gill Sans MT" panose="020B0502020104020203" pitchFamily="34" charset="77"/>
            </a:endParaRPr>
          </a:p>
        </p:txBody>
      </p:sp>
      <p:sp>
        <p:nvSpPr>
          <p:cNvPr id="364" name="Google Shape;364;p33"/>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latin typeface="Gill Sans MT" panose="020B0502020104020203" pitchFamily="34" charset="77"/>
              </a:rPr>
              <a:t>23</a:t>
            </a:fld>
            <a:endParaRPr dirty="0">
              <a:latin typeface="Gill Sans MT" panose="020B0502020104020203" pitchFamily="34" charset="77"/>
            </a:endParaRPr>
          </a:p>
        </p:txBody>
      </p:sp>
      <p:sp>
        <p:nvSpPr>
          <p:cNvPr id="365" name="Google Shape;365;p33"/>
          <p:cNvSpPr txBox="1"/>
          <p:nvPr/>
        </p:nvSpPr>
        <p:spPr>
          <a:xfrm>
            <a:off x="542350" y="962225"/>
            <a:ext cx="8327700" cy="38571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124057"/>
              </a:buClr>
              <a:buSzPts val="2000"/>
              <a:buFont typeface="Roboto Slab"/>
              <a:buChar char="●"/>
            </a:pPr>
            <a:r>
              <a:rPr lang="en" sz="2000">
                <a:solidFill>
                  <a:srgbClr val="124057"/>
                </a:solidFill>
                <a:latin typeface="Gill Sans MT" panose="020B0502020104020203" pitchFamily="34" charset="77"/>
                <a:ea typeface="Roboto Slab"/>
                <a:cs typeface="Roboto Slab"/>
                <a:sym typeface="Roboto Slab"/>
              </a:rPr>
              <a:t>Appraisal and Retrospective Appraisal</a:t>
            </a:r>
            <a:endParaRPr sz="2000">
              <a:solidFill>
                <a:srgbClr val="124057"/>
              </a:solidFill>
              <a:latin typeface="Gill Sans MT" panose="020B0502020104020203" pitchFamily="34" charset="77"/>
              <a:ea typeface="Roboto Slab"/>
              <a:cs typeface="Roboto Slab"/>
              <a:sym typeface="Roboto Slab"/>
            </a:endParaRPr>
          </a:p>
          <a:p>
            <a:pPr marL="457200" lvl="0" indent="0" algn="l" rtl="0">
              <a:spcBef>
                <a:spcPts val="0"/>
              </a:spcBef>
              <a:spcAft>
                <a:spcPts val="0"/>
              </a:spcAft>
              <a:buNone/>
            </a:pPr>
            <a:endParaRPr sz="2000">
              <a:solidFill>
                <a:srgbClr val="124057"/>
              </a:solidFill>
              <a:latin typeface="Gill Sans MT" panose="020B0502020104020203" pitchFamily="34" charset="77"/>
              <a:ea typeface="Roboto Slab"/>
              <a:cs typeface="Roboto Slab"/>
              <a:sym typeface="Roboto Slab"/>
            </a:endParaRPr>
          </a:p>
          <a:p>
            <a:pPr marL="457200" lvl="0" indent="-355600" algn="l" rtl="0">
              <a:spcBef>
                <a:spcPts val="0"/>
              </a:spcBef>
              <a:spcAft>
                <a:spcPts val="0"/>
              </a:spcAft>
              <a:buClr>
                <a:srgbClr val="124057"/>
              </a:buClr>
              <a:buSzPts val="2000"/>
              <a:buFont typeface="Roboto Slab"/>
              <a:buChar char="●"/>
            </a:pPr>
            <a:r>
              <a:rPr lang="en" sz="2000">
                <a:solidFill>
                  <a:srgbClr val="124057"/>
                </a:solidFill>
                <a:latin typeface="Gill Sans MT" panose="020B0502020104020203" pitchFamily="34" charset="77"/>
                <a:ea typeface="Roboto Slab"/>
                <a:cs typeface="Roboto Slab"/>
                <a:sym typeface="Roboto Slab"/>
              </a:rPr>
              <a:t>Collection Development</a:t>
            </a:r>
            <a:endParaRPr sz="2000">
              <a:solidFill>
                <a:srgbClr val="124057"/>
              </a:solidFill>
              <a:latin typeface="Gill Sans MT" panose="020B0502020104020203" pitchFamily="34" charset="77"/>
              <a:ea typeface="Roboto Slab"/>
              <a:cs typeface="Roboto Slab"/>
              <a:sym typeface="Roboto Slab"/>
            </a:endParaRPr>
          </a:p>
          <a:p>
            <a:pPr marL="457200" lvl="0" indent="0" algn="l" rtl="0">
              <a:spcBef>
                <a:spcPts val="0"/>
              </a:spcBef>
              <a:spcAft>
                <a:spcPts val="0"/>
              </a:spcAft>
              <a:buNone/>
            </a:pPr>
            <a:endParaRPr sz="2000">
              <a:solidFill>
                <a:srgbClr val="124057"/>
              </a:solidFill>
              <a:latin typeface="Gill Sans MT" panose="020B0502020104020203" pitchFamily="34" charset="77"/>
              <a:ea typeface="Roboto Slab"/>
              <a:cs typeface="Roboto Slab"/>
              <a:sym typeface="Roboto Slab"/>
            </a:endParaRPr>
          </a:p>
          <a:p>
            <a:pPr marL="457200" lvl="0" indent="-355600" algn="l" rtl="0">
              <a:spcBef>
                <a:spcPts val="0"/>
              </a:spcBef>
              <a:spcAft>
                <a:spcPts val="0"/>
              </a:spcAft>
              <a:buClr>
                <a:srgbClr val="124057"/>
              </a:buClr>
              <a:buSzPts val="2000"/>
              <a:buFont typeface="Roboto Slab"/>
              <a:buChar char="●"/>
            </a:pPr>
            <a:r>
              <a:rPr lang="en" sz="2000">
                <a:solidFill>
                  <a:srgbClr val="124057"/>
                </a:solidFill>
                <a:latin typeface="Gill Sans MT" panose="020B0502020104020203" pitchFamily="34" charset="77"/>
                <a:ea typeface="Roboto Slab"/>
                <a:cs typeface="Roboto Slab"/>
                <a:sym typeface="Roboto Slab"/>
              </a:rPr>
              <a:t>Setting Processing and Preservation Priorities</a:t>
            </a:r>
            <a:endParaRPr sz="2000">
              <a:solidFill>
                <a:srgbClr val="124057"/>
              </a:solidFill>
              <a:latin typeface="Gill Sans MT" panose="020B0502020104020203" pitchFamily="34" charset="77"/>
              <a:ea typeface="Roboto Slab"/>
              <a:cs typeface="Roboto Slab"/>
              <a:sym typeface="Roboto Slab"/>
            </a:endParaRPr>
          </a:p>
          <a:p>
            <a:pPr marL="457200" lvl="0" indent="0" algn="l" rtl="0">
              <a:spcBef>
                <a:spcPts val="0"/>
              </a:spcBef>
              <a:spcAft>
                <a:spcPts val="0"/>
              </a:spcAft>
              <a:buNone/>
            </a:pPr>
            <a:endParaRPr sz="2000">
              <a:solidFill>
                <a:srgbClr val="124057"/>
              </a:solidFill>
              <a:latin typeface="Gill Sans MT" panose="020B0502020104020203" pitchFamily="34" charset="77"/>
              <a:ea typeface="Roboto Slab"/>
              <a:cs typeface="Roboto Slab"/>
              <a:sym typeface="Roboto Slab"/>
            </a:endParaRPr>
          </a:p>
          <a:p>
            <a:pPr marL="457200" lvl="0" indent="-355600" algn="l" rtl="0">
              <a:spcBef>
                <a:spcPts val="0"/>
              </a:spcBef>
              <a:spcAft>
                <a:spcPts val="0"/>
              </a:spcAft>
              <a:buClr>
                <a:srgbClr val="124057"/>
              </a:buClr>
              <a:buSzPts val="2000"/>
              <a:buFont typeface="Roboto Slab"/>
              <a:buChar char="●"/>
            </a:pPr>
            <a:r>
              <a:rPr lang="en" sz="2000">
                <a:solidFill>
                  <a:srgbClr val="124057"/>
                </a:solidFill>
                <a:latin typeface="Gill Sans MT" panose="020B0502020104020203" pitchFamily="34" charset="77"/>
                <a:ea typeface="Roboto Slab"/>
                <a:cs typeface="Roboto Slab"/>
                <a:sym typeface="Roboto Slab"/>
              </a:rPr>
              <a:t>Collections Advocacy</a:t>
            </a:r>
            <a:endParaRPr sz="2000">
              <a:solidFill>
                <a:srgbClr val="124057"/>
              </a:solidFill>
              <a:latin typeface="Gill Sans MT" panose="020B0502020104020203" pitchFamily="34" charset="77"/>
              <a:ea typeface="Roboto Slab"/>
              <a:cs typeface="Roboto Slab"/>
              <a:sym typeface="Roboto Slab"/>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4"/>
          <p:cNvSpPr txBox="1">
            <a:spLocks noGrp="1"/>
          </p:cNvSpPr>
          <p:nvPr>
            <p:ph type="ctrTitle" idx="4294967295"/>
          </p:nvPr>
        </p:nvSpPr>
        <p:spPr>
          <a:xfrm>
            <a:off x="190200" y="914800"/>
            <a:ext cx="4153200" cy="3418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a:solidFill>
                  <a:srgbClr val="94BF6E"/>
                </a:solidFill>
                <a:latin typeface="Gill Sans MT" panose="020B0502020104020203" pitchFamily="34" charset="77"/>
              </a:rPr>
              <a:t>Assessment Impact on Preservation Priorities</a:t>
            </a:r>
            <a:endParaRPr sz="4800">
              <a:solidFill>
                <a:srgbClr val="94BF6E"/>
              </a:solidFill>
              <a:latin typeface="Gill Sans MT" panose="020B0502020104020203" pitchFamily="34" charset="77"/>
            </a:endParaRPr>
          </a:p>
        </p:txBody>
      </p:sp>
      <p:sp>
        <p:nvSpPr>
          <p:cNvPr id="371" name="Google Shape;371;p34"/>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latin typeface="Gill Sans MT" panose="020B0502020104020203" pitchFamily="34" charset="77"/>
              </a:rPr>
              <a:t>24</a:t>
            </a:fld>
            <a:endParaRPr>
              <a:latin typeface="Gill Sans MT" panose="020B0502020104020203" pitchFamily="34" charset="77"/>
            </a:endParaRPr>
          </a:p>
        </p:txBody>
      </p:sp>
      <p:pic>
        <p:nvPicPr>
          <p:cNvPr id="372" name="Google Shape;372;p34" descr="Array of audiovisual formats arranged on a surface, which include Betacam, open reel video, Digital Audio Tape (DAT), miniDV, VHS, and others. "/>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222499" y="952475"/>
            <a:ext cx="4646851" cy="34955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5"/>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Gill Sans MT" panose="020B0502020104020203" pitchFamily="34" charset="77"/>
              </a:rPr>
              <a:t>NYU Libraries </a:t>
            </a:r>
            <a:endParaRPr>
              <a:latin typeface="Gill Sans MT" panose="020B0502020104020203" pitchFamily="34" charset="77"/>
            </a:endParaRPr>
          </a:p>
          <a:p>
            <a:pPr marL="0" lvl="0" indent="0" algn="l" rtl="0">
              <a:spcBef>
                <a:spcPts val="0"/>
              </a:spcBef>
              <a:spcAft>
                <a:spcPts val="0"/>
              </a:spcAft>
              <a:buNone/>
            </a:pPr>
            <a:r>
              <a:rPr lang="en">
                <a:latin typeface="Gill Sans MT" panose="020B0502020104020203" pitchFamily="34" charset="77"/>
              </a:rPr>
              <a:t>Media Preservation Unit</a:t>
            </a:r>
            <a:endParaRPr>
              <a:latin typeface="Gill Sans MT" panose="020B0502020104020203" pitchFamily="34" charset="77"/>
            </a:endParaRPr>
          </a:p>
        </p:txBody>
      </p:sp>
      <p:sp>
        <p:nvSpPr>
          <p:cNvPr id="379" name="Google Shape;379;p35"/>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latin typeface="Gill Sans MT" panose="020B0502020104020203" pitchFamily="34" charset="77"/>
              </a:rPr>
              <a:t>25</a:t>
            </a:fld>
            <a:endParaRPr>
              <a:latin typeface="Gill Sans MT" panose="020B0502020104020203" pitchFamily="34" charset="77"/>
            </a:endParaRPr>
          </a:p>
        </p:txBody>
      </p:sp>
      <p:pic>
        <p:nvPicPr>
          <p:cNvPr id="380" name="Google Shape;380;p35" descr="Two metal towers with multiple video cassette decks, televisions, and wiring panels stacked vertically, and two technicians looking at the station with their backs to the camera" title="Image of video transfer station"/>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38525" y="1559425"/>
            <a:ext cx="2654803" cy="3584074"/>
          </a:xfrm>
          <a:prstGeom prst="rect">
            <a:avLst/>
          </a:prstGeom>
          <a:noFill/>
          <a:ln>
            <a:noFill/>
          </a:ln>
        </p:spPr>
      </p:pic>
      <p:sp>
        <p:nvSpPr>
          <p:cNvPr id="378" name="Google Shape;378;p35"/>
          <p:cNvSpPr txBox="1">
            <a:spLocks noGrp="1"/>
          </p:cNvSpPr>
          <p:nvPr>
            <p:ph type="body" idx="1"/>
          </p:nvPr>
        </p:nvSpPr>
        <p:spPr>
          <a:xfrm>
            <a:off x="3154300" y="1559425"/>
            <a:ext cx="5825400" cy="3366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Font typeface="Arial" panose="020B0604020202020204" pitchFamily="34" charset="0"/>
              <a:buChar char="•"/>
            </a:pPr>
            <a:r>
              <a:rPr lang="en" sz="2000" dirty="0">
                <a:latin typeface="Gill Sans MT" panose="020B0502020104020203" pitchFamily="34" charset="77"/>
                <a:ea typeface="Roboto Slab"/>
                <a:cs typeface="Roboto Slab"/>
                <a:sym typeface="Roboto Slab"/>
              </a:rPr>
              <a:t>Film Inspection, Conservation, and Scanning</a:t>
            </a:r>
            <a:endParaRPr sz="2000" dirty="0">
              <a:latin typeface="Gill Sans MT" panose="020B0502020104020203" pitchFamily="34" charset="77"/>
              <a:ea typeface="Roboto Slab"/>
              <a:cs typeface="Roboto Slab"/>
              <a:sym typeface="Roboto Slab"/>
            </a:endParaRPr>
          </a:p>
          <a:p>
            <a:pPr marL="342900" lvl="0" indent="-342900" algn="l" rtl="0">
              <a:spcBef>
                <a:spcPts val="600"/>
              </a:spcBef>
              <a:spcAft>
                <a:spcPts val="0"/>
              </a:spcAft>
              <a:buFont typeface="Arial" panose="020B0604020202020204" pitchFamily="34" charset="0"/>
              <a:buChar char="•"/>
            </a:pPr>
            <a:endParaRPr sz="2000" dirty="0">
              <a:latin typeface="Gill Sans MT" panose="020B0502020104020203" pitchFamily="34" charset="77"/>
              <a:ea typeface="Roboto Slab"/>
              <a:cs typeface="Roboto Slab"/>
              <a:sym typeface="Roboto Slab"/>
            </a:endParaRPr>
          </a:p>
          <a:p>
            <a:pPr marL="457200" lvl="0" indent="-355600" algn="l" rtl="0">
              <a:spcBef>
                <a:spcPts val="600"/>
              </a:spcBef>
              <a:spcAft>
                <a:spcPts val="0"/>
              </a:spcAft>
              <a:buSzPts val="2000"/>
              <a:buFont typeface="Arial" panose="020B0604020202020204" pitchFamily="34" charset="0"/>
              <a:buChar char="•"/>
            </a:pPr>
            <a:r>
              <a:rPr lang="en" sz="2000" dirty="0">
                <a:latin typeface="Gill Sans MT" panose="020B0502020104020203" pitchFamily="34" charset="77"/>
                <a:ea typeface="Roboto Slab"/>
                <a:cs typeface="Roboto Slab"/>
                <a:sym typeface="Roboto Slab"/>
              </a:rPr>
              <a:t>Video Inspection, Conservation, and Preservation Reformatting</a:t>
            </a:r>
            <a:endParaRPr sz="2000" dirty="0">
              <a:latin typeface="Gill Sans MT" panose="020B0502020104020203" pitchFamily="34" charset="77"/>
              <a:ea typeface="Roboto Slab"/>
              <a:cs typeface="Roboto Slab"/>
              <a:sym typeface="Roboto Slab"/>
            </a:endParaRPr>
          </a:p>
          <a:p>
            <a:pPr marL="342900" lvl="0" indent="-342900" algn="l" rtl="0">
              <a:spcBef>
                <a:spcPts val="600"/>
              </a:spcBef>
              <a:spcAft>
                <a:spcPts val="0"/>
              </a:spcAft>
              <a:buFont typeface="Arial" panose="020B0604020202020204" pitchFamily="34" charset="0"/>
              <a:buChar char="•"/>
            </a:pPr>
            <a:endParaRPr sz="2000" dirty="0">
              <a:latin typeface="Gill Sans MT" panose="020B0502020104020203" pitchFamily="34" charset="77"/>
              <a:ea typeface="Roboto Slab"/>
              <a:cs typeface="Roboto Slab"/>
              <a:sym typeface="Roboto Slab"/>
            </a:endParaRPr>
          </a:p>
          <a:p>
            <a:pPr marL="457200" lvl="0" indent="-355600" algn="l" rtl="0">
              <a:spcBef>
                <a:spcPts val="600"/>
              </a:spcBef>
              <a:spcAft>
                <a:spcPts val="0"/>
              </a:spcAft>
              <a:buClr>
                <a:schemeClr val="dk1"/>
              </a:buClr>
              <a:buSzPts val="2000"/>
              <a:buFont typeface="Arial" panose="020B0604020202020204" pitchFamily="34" charset="0"/>
              <a:buChar char="•"/>
            </a:pPr>
            <a:r>
              <a:rPr lang="en" sz="2000" dirty="0">
                <a:solidFill>
                  <a:schemeClr val="dk1"/>
                </a:solidFill>
                <a:latin typeface="Gill Sans MT" panose="020B0502020104020203" pitchFamily="34" charset="77"/>
                <a:ea typeface="Roboto Slab"/>
                <a:cs typeface="Roboto Slab"/>
                <a:sym typeface="Roboto Slab"/>
              </a:rPr>
              <a:t>Audio Inspection, Conservation, and Preservation Reformatting</a:t>
            </a:r>
            <a:endParaRPr sz="2000" dirty="0">
              <a:latin typeface="Gill Sans MT" panose="020B0502020104020203" pitchFamily="34" charset="77"/>
              <a:ea typeface="Roboto Slab"/>
              <a:cs typeface="Roboto Slab"/>
              <a:sym typeface="Roboto Slab"/>
            </a:endParaRPr>
          </a:p>
          <a:p>
            <a:pPr marL="0" lvl="0" indent="0" algn="l" rtl="0">
              <a:spcBef>
                <a:spcPts val="600"/>
              </a:spcBef>
              <a:spcAft>
                <a:spcPts val="0"/>
              </a:spcAft>
              <a:buNone/>
            </a:pPr>
            <a:r>
              <a:rPr lang="en" sz="2000" dirty="0">
                <a:latin typeface="Gill Sans MT" panose="020B0502020104020203" pitchFamily="34" charset="77"/>
                <a:ea typeface="Roboto Slab"/>
                <a:cs typeface="Roboto Slab"/>
                <a:sym typeface="Roboto Slab"/>
              </a:rPr>
              <a:t> </a:t>
            </a:r>
            <a:endParaRPr sz="2000" dirty="0">
              <a:latin typeface="Gill Sans MT" panose="020B0502020104020203" pitchFamily="34" charset="77"/>
              <a:ea typeface="Roboto Slab"/>
              <a:cs typeface="Roboto Slab"/>
              <a:sym typeface="Roboto Slab"/>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6"/>
          <p:cNvSpPr txBox="1">
            <a:spLocks noGrp="1"/>
          </p:cNvSpPr>
          <p:nvPr>
            <p:ph type="title" idx="4294967295"/>
          </p:nvPr>
        </p:nvSpPr>
        <p:spPr>
          <a:xfrm>
            <a:off x="387475" y="366850"/>
            <a:ext cx="7547400" cy="88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24057"/>
                </a:solidFill>
                <a:latin typeface="Gill Sans MT" panose="020B0502020104020203" pitchFamily="34" charset="77"/>
              </a:rPr>
              <a:t>Format Identification Support</a:t>
            </a:r>
            <a:endParaRPr>
              <a:solidFill>
                <a:srgbClr val="124057"/>
              </a:solidFill>
              <a:latin typeface="Gill Sans MT" panose="020B0502020104020203" pitchFamily="34" charset="77"/>
            </a:endParaRPr>
          </a:p>
          <a:p>
            <a:pPr marL="0" lvl="0" indent="0" algn="l" rtl="0">
              <a:spcBef>
                <a:spcPts val="0"/>
              </a:spcBef>
              <a:spcAft>
                <a:spcPts val="0"/>
              </a:spcAft>
              <a:buNone/>
            </a:pPr>
            <a:endParaRPr>
              <a:solidFill>
                <a:srgbClr val="124057"/>
              </a:solidFill>
              <a:latin typeface="Gill Sans MT" panose="020B0502020104020203" pitchFamily="34" charset="77"/>
            </a:endParaRPr>
          </a:p>
        </p:txBody>
      </p:sp>
      <p:sp>
        <p:nvSpPr>
          <p:cNvPr id="386" name="Google Shape;386;p36"/>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latin typeface="Gill Sans MT" panose="020B0502020104020203" pitchFamily="34" charset="77"/>
              </a:rPr>
              <a:t>26</a:t>
            </a:fld>
            <a:endParaRPr>
              <a:latin typeface="Gill Sans MT" panose="020B0502020104020203" pitchFamily="34" charset="77"/>
            </a:endParaRPr>
          </a:p>
        </p:txBody>
      </p:sp>
      <p:pic>
        <p:nvPicPr>
          <p:cNvPr id="388" name="Google Shape;388;p36" descr="Image from training session in which multiple audiovisual formats are seen on a conference room table with attendees seated around the table. "/>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52625" y="772925"/>
            <a:ext cx="3833079" cy="3820174"/>
          </a:xfrm>
          <a:prstGeom prst="rect">
            <a:avLst/>
          </a:prstGeom>
          <a:noFill/>
          <a:ln>
            <a:noFill/>
          </a:ln>
        </p:spPr>
      </p:pic>
      <p:sp>
        <p:nvSpPr>
          <p:cNvPr id="389" name="Google Shape;389;p36"/>
          <p:cNvSpPr txBox="1"/>
          <p:nvPr/>
        </p:nvSpPr>
        <p:spPr>
          <a:xfrm>
            <a:off x="431375" y="4593100"/>
            <a:ext cx="4978500" cy="47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Gill Sans MT" panose="020B0502020104020203" pitchFamily="34" charset="77"/>
                <a:ea typeface="Nixie One"/>
                <a:cs typeface="Nixie One"/>
                <a:sym typeface="Nixie One"/>
              </a:rPr>
              <a:t>“Identification, Care, and Handling of Special Collections AV Materials” training held at NYU Libraries</a:t>
            </a:r>
            <a:endParaRPr sz="1200">
              <a:latin typeface="Gill Sans MT" panose="020B0502020104020203" pitchFamily="34" charset="77"/>
              <a:ea typeface="Nixie One"/>
              <a:cs typeface="Nixie One"/>
              <a:sym typeface="Nixie One"/>
            </a:endParaRPr>
          </a:p>
          <a:p>
            <a:pPr marL="0" lvl="0" indent="0" algn="l" rtl="0">
              <a:spcBef>
                <a:spcPts val="0"/>
              </a:spcBef>
              <a:spcAft>
                <a:spcPts val="0"/>
              </a:spcAft>
              <a:buNone/>
            </a:pPr>
            <a:endParaRPr sz="1000">
              <a:latin typeface="Gill Sans MT" panose="020B0502020104020203" pitchFamily="34" charset="77"/>
              <a:ea typeface="Nixie One"/>
              <a:cs typeface="Nixie One"/>
              <a:sym typeface="Nixie One"/>
            </a:endParaRPr>
          </a:p>
          <a:p>
            <a:pPr marL="0" lvl="0" indent="0" algn="l" rtl="0">
              <a:spcBef>
                <a:spcPts val="0"/>
              </a:spcBef>
              <a:spcAft>
                <a:spcPts val="0"/>
              </a:spcAft>
              <a:buNone/>
            </a:pPr>
            <a:endParaRPr sz="1000">
              <a:latin typeface="Gill Sans MT" panose="020B0502020104020203" pitchFamily="34" charset="77"/>
              <a:ea typeface="Nixie One"/>
              <a:cs typeface="Nixie One"/>
              <a:sym typeface="Nixie One"/>
            </a:endParaRPr>
          </a:p>
        </p:txBody>
      </p:sp>
      <p:sp>
        <p:nvSpPr>
          <p:cNvPr id="387" name="Google Shape;387;p36"/>
          <p:cNvSpPr txBox="1"/>
          <p:nvPr/>
        </p:nvSpPr>
        <p:spPr>
          <a:xfrm>
            <a:off x="4572000" y="772925"/>
            <a:ext cx="4046100" cy="4294500"/>
          </a:xfrm>
          <a:prstGeom prst="rect">
            <a:avLst/>
          </a:prstGeom>
          <a:noFill/>
          <a:ln>
            <a:noFill/>
          </a:ln>
        </p:spPr>
        <p:txBody>
          <a:bodyPr spcFirstLastPara="1" wrap="square" lIns="91425" tIns="91425" rIns="91425" bIns="91425" anchor="t" anchorCtr="0">
            <a:noAutofit/>
          </a:bodyPr>
          <a:lstStyle/>
          <a:p>
            <a:pPr marL="914400" lvl="0" indent="0" algn="l" rtl="0">
              <a:spcBef>
                <a:spcPts val="0"/>
              </a:spcBef>
              <a:spcAft>
                <a:spcPts val="0"/>
              </a:spcAft>
              <a:buNone/>
            </a:pPr>
            <a:endParaRPr sz="2000">
              <a:solidFill>
                <a:srgbClr val="124057"/>
              </a:solidFill>
              <a:latin typeface="Gill Sans MT" panose="020B0502020104020203" pitchFamily="34" charset="77"/>
              <a:ea typeface="Roboto Slab"/>
              <a:cs typeface="Roboto Slab"/>
              <a:sym typeface="Roboto Slab"/>
            </a:endParaRPr>
          </a:p>
          <a:p>
            <a:pPr marL="457200" lvl="0" indent="-355600" algn="l" rtl="0">
              <a:spcBef>
                <a:spcPts val="0"/>
              </a:spcBef>
              <a:spcAft>
                <a:spcPts val="0"/>
              </a:spcAft>
              <a:buClr>
                <a:srgbClr val="124057"/>
              </a:buClr>
              <a:buSzPts val="2000"/>
              <a:buFont typeface="Roboto Slab"/>
              <a:buChar char="●"/>
            </a:pPr>
            <a:r>
              <a:rPr lang="en" sz="2000">
                <a:solidFill>
                  <a:srgbClr val="124057"/>
                </a:solidFill>
                <a:latin typeface="Gill Sans MT" panose="020B0502020104020203" pitchFamily="34" charset="77"/>
                <a:ea typeface="Roboto Slab"/>
                <a:cs typeface="Roboto Slab"/>
                <a:sym typeface="Roboto Slab"/>
              </a:rPr>
              <a:t>In person training</a:t>
            </a:r>
            <a:endParaRPr sz="2000">
              <a:solidFill>
                <a:srgbClr val="124057"/>
              </a:solidFill>
              <a:latin typeface="Gill Sans MT" panose="020B0502020104020203" pitchFamily="34" charset="77"/>
              <a:ea typeface="Roboto Slab"/>
              <a:cs typeface="Roboto Slab"/>
              <a:sym typeface="Roboto Slab"/>
            </a:endParaRPr>
          </a:p>
          <a:p>
            <a:pPr marL="457200" lvl="0" indent="0" algn="l" rtl="0">
              <a:spcBef>
                <a:spcPts val="0"/>
              </a:spcBef>
              <a:spcAft>
                <a:spcPts val="0"/>
              </a:spcAft>
              <a:buNone/>
            </a:pPr>
            <a:endParaRPr sz="2000">
              <a:solidFill>
                <a:srgbClr val="124057"/>
              </a:solidFill>
              <a:latin typeface="Gill Sans MT" panose="020B0502020104020203" pitchFamily="34" charset="77"/>
              <a:ea typeface="Roboto Slab"/>
              <a:cs typeface="Roboto Slab"/>
              <a:sym typeface="Roboto Slab"/>
            </a:endParaRPr>
          </a:p>
          <a:p>
            <a:pPr marL="457200" lvl="0" indent="-355600" algn="l" rtl="0">
              <a:spcBef>
                <a:spcPts val="0"/>
              </a:spcBef>
              <a:spcAft>
                <a:spcPts val="0"/>
              </a:spcAft>
              <a:buClr>
                <a:srgbClr val="124057"/>
              </a:buClr>
              <a:buSzPts val="2000"/>
              <a:buFont typeface="Roboto Slab"/>
              <a:buChar char="●"/>
            </a:pPr>
            <a:r>
              <a:rPr lang="en" sz="2000">
                <a:solidFill>
                  <a:srgbClr val="124057"/>
                </a:solidFill>
                <a:latin typeface="Gill Sans MT" panose="020B0502020104020203" pitchFamily="34" charset="77"/>
                <a:ea typeface="Roboto Slab"/>
                <a:cs typeface="Roboto Slab"/>
                <a:sym typeface="Roboto Slab"/>
              </a:rPr>
              <a:t>Resources:</a:t>
            </a:r>
            <a:endParaRPr sz="2000">
              <a:solidFill>
                <a:srgbClr val="124057"/>
              </a:solidFill>
              <a:latin typeface="Gill Sans MT" panose="020B0502020104020203" pitchFamily="34" charset="77"/>
              <a:ea typeface="Roboto Slab"/>
              <a:cs typeface="Roboto Slab"/>
              <a:sym typeface="Roboto Slab"/>
            </a:endParaRPr>
          </a:p>
          <a:p>
            <a:pPr marL="914400" lvl="1" indent="-349250" algn="l" rtl="0">
              <a:spcBef>
                <a:spcPts val="0"/>
              </a:spcBef>
              <a:spcAft>
                <a:spcPts val="0"/>
              </a:spcAft>
              <a:buClr>
                <a:srgbClr val="124057"/>
              </a:buClr>
              <a:buSzPts val="1900"/>
              <a:buFont typeface="Roboto Slab"/>
              <a:buChar char="○"/>
            </a:pPr>
            <a:r>
              <a:rPr lang="en" sz="1900">
                <a:solidFill>
                  <a:srgbClr val="124057"/>
                </a:solidFill>
                <a:latin typeface="Gill Sans MT" panose="020B0502020104020203" pitchFamily="34" charset="77"/>
                <a:ea typeface="Roboto Slab"/>
                <a:cs typeface="Roboto Slab"/>
                <a:sym typeface="Roboto Slab"/>
              </a:rPr>
              <a:t>Preservation Self-Assessment Program, University of Illinois</a:t>
            </a:r>
            <a:endParaRPr sz="1900">
              <a:solidFill>
                <a:srgbClr val="124057"/>
              </a:solidFill>
              <a:latin typeface="Gill Sans MT" panose="020B0502020104020203" pitchFamily="34" charset="77"/>
              <a:ea typeface="Roboto Slab"/>
              <a:cs typeface="Roboto Slab"/>
              <a:sym typeface="Roboto Slab"/>
            </a:endParaRPr>
          </a:p>
          <a:p>
            <a:pPr marL="914400" lvl="1" indent="-349250" algn="l" rtl="0">
              <a:spcBef>
                <a:spcPts val="0"/>
              </a:spcBef>
              <a:spcAft>
                <a:spcPts val="0"/>
              </a:spcAft>
              <a:buClr>
                <a:srgbClr val="124057"/>
              </a:buClr>
              <a:buSzPts val="1900"/>
              <a:buFont typeface="Roboto Slab"/>
              <a:buChar char="○"/>
            </a:pPr>
            <a:r>
              <a:rPr lang="en" sz="1900">
                <a:solidFill>
                  <a:srgbClr val="124057"/>
                </a:solidFill>
                <a:latin typeface="Gill Sans MT" panose="020B0502020104020203" pitchFamily="34" charset="77"/>
                <a:ea typeface="Roboto Slab"/>
                <a:cs typeface="Roboto Slab"/>
                <a:sym typeface="Roboto Slab"/>
              </a:rPr>
              <a:t>Videotape Identification and Assessment Guide, Texas Commission of the Arts (2004)</a:t>
            </a:r>
            <a:endParaRPr sz="1900">
              <a:solidFill>
                <a:srgbClr val="124057"/>
              </a:solidFill>
              <a:latin typeface="Gill Sans MT" panose="020B0502020104020203" pitchFamily="34" charset="77"/>
              <a:ea typeface="Roboto Slab"/>
              <a:cs typeface="Roboto Slab"/>
              <a:sym typeface="Roboto Slab"/>
            </a:endParaRPr>
          </a:p>
          <a:p>
            <a:pPr marL="457200" lvl="0" indent="0" algn="l" rtl="0">
              <a:spcBef>
                <a:spcPts val="0"/>
              </a:spcBef>
              <a:spcAft>
                <a:spcPts val="0"/>
              </a:spcAft>
              <a:buNone/>
            </a:pPr>
            <a:endParaRPr sz="2000">
              <a:solidFill>
                <a:srgbClr val="124057"/>
              </a:solidFill>
              <a:latin typeface="Gill Sans MT" panose="020B0502020104020203" pitchFamily="34" charset="77"/>
              <a:ea typeface="Roboto Slab"/>
              <a:cs typeface="Roboto Slab"/>
              <a:sym typeface="Roboto Slab"/>
            </a:endParaRPr>
          </a:p>
          <a:p>
            <a:pPr marL="914400" lvl="0" indent="0" algn="l" rtl="0">
              <a:spcBef>
                <a:spcPts val="0"/>
              </a:spcBef>
              <a:spcAft>
                <a:spcPts val="0"/>
              </a:spcAft>
              <a:buNone/>
            </a:pPr>
            <a:endParaRPr sz="2000">
              <a:solidFill>
                <a:srgbClr val="124057"/>
              </a:solidFill>
              <a:latin typeface="Gill Sans MT" panose="020B0502020104020203" pitchFamily="34" charset="77"/>
              <a:ea typeface="Roboto Slab"/>
              <a:cs typeface="Roboto Slab"/>
              <a:sym typeface="Roboto Slab"/>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7"/>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Gill Sans MT" panose="020B0502020104020203" pitchFamily="34" charset="77"/>
              </a:rPr>
              <a:t>Support During CCP</a:t>
            </a:r>
            <a:endParaRPr>
              <a:latin typeface="Gill Sans MT" panose="020B0502020104020203" pitchFamily="34" charset="77"/>
            </a:endParaRPr>
          </a:p>
        </p:txBody>
      </p:sp>
      <p:pic>
        <p:nvPicPr>
          <p:cNvPr id="395" name="Google Shape;395;p37" descr="Open reel audio tape labeled &quot;Sondheim&quot;; mold present on tape pack. "/>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376201" y="237774"/>
            <a:ext cx="3208800" cy="4278388"/>
          </a:xfrm>
          <a:prstGeom prst="rect">
            <a:avLst/>
          </a:prstGeom>
          <a:noFill/>
          <a:ln>
            <a:noFill/>
          </a:ln>
        </p:spPr>
      </p:pic>
      <p:sp>
        <p:nvSpPr>
          <p:cNvPr id="396" name="Google Shape;396;p37"/>
          <p:cNvSpPr txBox="1"/>
          <p:nvPr/>
        </p:nvSpPr>
        <p:spPr>
          <a:xfrm>
            <a:off x="534950" y="1589075"/>
            <a:ext cx="4565700" cy="35214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124057"/>
              </a:buClr>
              <a:buSzPts val="1800"/>
              <a:buFont typeface="Roboto Slab"/>
              <a:buChar char="●"/>
            </a:pPr>
            <a:r>
              <a:rPr lang="en" sz="1800">
                <a:solidFill>
                  <a:srgbClr val="124057"/>
                </a:solidFill>
                <a:latin typeface="Gill Sans MT" panose="020B0502020104020203" pitchFamily="34" charset="77"/>
                <a:ea typeface="Roboto Slab"/>
                <a:cs typeface="Roboto Slab"/>
                <a:sym typeface="Roboto Slab"/>
              </a:rPr>
              <a:t>“What is this?” -- Formats that flummoxed staff or required preservation support for inspection</a:t>
            </a:r>
            <a:endParaRPr sz="1800">
              <a:solidFill>
                <a:srgbClr val="124057"/>
              </a:solidFill>
              <a:latin typeface="Gill Sans MT" panose="020B0502020104020203" pitchFamily="34" charset="77"/>
              <a:ea typeface="Roboto Slab"/>
              <a:cs typeface="Roboto Slab"/>
              <a:sym typeface="Roboto Slab"/>
            </a:endParaRPr>
          </a:p>
          <a:p>
            <a:pPr marL="457200" lvl="0" indent="0" algn="l" rtl="0">
              <a:spcBef>
                <a:spcPts val="0"/>
              </a:spcBef>
              <a:spcAft>
                <a:spcPts val="0"/>
              </a:spcAft>
              <a:buNone/>
            </a:pPr>
            <a:endParaRPr sz="1800">
              <a:solidFill>
                <a:srgbClr val="124057"/>
              </a:solidFill>
              <a:latin typeface="Gill Sans MT" panose="020B0502020104020203" pitchFamily="34" charset="77"/>
              <a:ea typeface="Roboto Slab"/>
              <a:cs typeface="Roboto Slab"/>
              <a:sym typeface="Roboto Slab"/>
            </a:endParaRPr>
          </a:p>
          <a:p>
            <a:pPr marL="457200" lvl="0" indent="-342900" algn="l" rtl="0">
              <a:spcBef>
                <a:spcPts val="0"/>
              </a:spcBef>
              <a:spcAft>
                <a:spcPts val="0"/>
              </a:spcAft>
              <a:buClr>
                <a:srgbClr val="124057"/>
              </a:buClr>
              <a:buSzPts val="1800"/>
              <a:buFont typeface="Roboto Slab"/>
              <a:buChar char="●"/>
            </a:pPr>
            <a:r>
              <a:rPr lang="en" sz="1800">
                <a:solidFill>
                  <a:srgbClr val="124057"/>
                </a:solidFill>
                <a:latin typeface="Gill Sans MT" panose="020B0502020104020203" pitchFamily="34" charset="77"/>
                <a:ea typeface="Roboto Slab"/>
                <a:cs typeface="Roboto Slab"/>
                <a:sym typeface="Roboto Slab"/>
              </a:rPr>
              <a:t>Appropriate housing</a:t>
            </a:r>
            <a:endParaRPr sz="1800">
              <a:solidFill>
                <a:srgbClr val="124057"/>
              </a:solidFill>
              <a:latin typeface="Gill Sans MT" panose="020B0502020104020203" pitchFamily="34" charset="77"/>
              <a:ea typeface="Roboto Slab"/>
              <a:cs typeface="Roboto Slab"/>
              <a:sym typeface="Roboto Slab"/>
            </a:endParaRPr>
          </a:p>
          <a:p>
            <a:pPr marL="457200" lvl="0" indent="0" algn="l" rtl="0">
              <a:spcBef>
                <a:spcPts val="0"/>
              </a:spcBef>
              <a:spcAft>
                <a:spcPts val="0"/>
              </a:spcAft>
              <a:buNone/>
            </a:pPr>
            <a:endParaRPr sz="1800">
              <a:solidFill>
                <a:srgbClr val="124057"/>
              </a:solidFill>
              <a:latin typeface="Gill Sans MT" panose="020B0502020104020203" pitchFamily="34" charset="77"/>
              <a:ea typeface="Roboto Slab"/>
              <a:cs typeface="Roboto Slab"/>
              <a:sym typeface="Roboto Slab"/>
            </a:endParaRPr>
          </a:p>
          <a:p>
            <a:pPr marL="457200" lvl="0" indent="-342900" algn="l" rtl="0">
              <a:spcBef>
                <a:spcPts val="0"/>
              </a:spcBef>
              <a:spcAft>
                <a:spcPts val="0"/>
              </a:spcAft>
              <a:buClr>
                <a:srgbClr val="124057"/>
              </a:buClr>
              <a:buSzPts val="1800"/>
              <a:buFont typeface="Roboto Slab"/>
              <a:buChar char="●"/>
            </a:pPr>
            <a:r>
              <a:rPr lang="en" sz="1800">
                <a:solidFill>
                  <a:srgbClr val="124057"/>
                </a:solidFill>
                <a:latin typeface="Gill Sans MT" panose="020B0502020104020203" pitchFamily="34" charset="77"/>
                <a:ea typeface="Roboto Slab"/>
                <a:cs typeface="Roboto Slab"/>
                <a:sym typeface="Roboto Slab"/>
              </a:rPr>
              <a:t>Condition Issues:</a:t>
            </a:r>
            <a:endParaRPr sz="1800">
              <a:solidFill>
                <a:srgbClr val="124057"/>
              </a:solidFill>
              <a:latin typeface="Gill Sans MT" panose="020B0502020104020203" pitchFamily="34" charset="77"/>
              <a:ea typeface="Roboto Slab"/>
              <a:cs typeface="Roboto Slab"/>
              <a:sym typeface="Roboto Slab"/>
            </a:endParaRPr>
          </a:p>
          <a:p>
            <a:pPr marL="914400" lvl="1" indent="-342900" algn="l" rtl="0">
              <a:spcBef>
                <a:spcPts val="0"/>
              </a:spcBef>
              <a:spcAft>
                <a:spcPts val="0"/>
              </a:spcAft>
              <a:buClr>
                <a:srgbClr val="124057"/>
              </a:buClr>
              <a:buSzPts val="1800"/>
              <a:buFont typeface="Roboto Slab"/>
              <a:buChar char="○"/>
            </a:pPr>
            <a:r>
              <a:rPr lang="en" sz="1800">
                <a:solidFill>
                  <a:srgbClr val="124057"/>
                </a:solidFill>
                <a:latin typeface="Gill Sans MT" panose="020B0502020104020203" pitchFamily="34" charset="77"/>
                <a:ea typeface="Roboto Slab"/>
                <a:cs typeface="Roboto Slab"/>
                <a:sym typeface="Roboto Slab"/>
              </a:rPr>
              <a:t>Potential mold</a:t>
            </a:r>
            <a:endParaRPr sz="1800">
              <a:solidFill>
                <a:srgbClr val="124057"/>
              </a:solidFill>
              <a:latin typeface="Gill Sans MT" panose="020B0502020104020203" pitchFamily="34" charset="77"/>
              <a:ea typeface="Roboto Slab"/>
              <a:cs typeface="Roboto Slab"/>
              <a:sym typeface="Roboto Slab"/>
            </a:endParaRPr>
          </a:p>
          <a:p>
            <a:pPr marL="914400" lvl="1" indent="-342900" algn="l" rtl="0">
              <a:spcBef>
                <a:spcPts val="0"/>
              </a:spcBef>
              <a:spcAft>
                <a:spcPts val="0"/>
              </a:spcAft>
              <a:buClr>
                <a:srgbClr val="124057"/>
              </a:buClr>
              <a:buSzPts val="1800"/>
              <a:buFont typeface="Roboto Slab"/>
              <a:buChar char="○"/>
            </a:pPr>
            <a:r>
              <a:rPr lang="en" sz="1800">
                <a:solidFill>
                  <a:srgbClr val="124057"/>
                </a:solidFill>
                <a:latin typeface="Gill Sans MT" panose="020B0502020104020203" pitchFamily="34" charset="77"/>
                <a:ea typeface="Roboto Slab"/>
                <a:cs typeface="Roboto Slab"/>
                <a:sym typeface="Roboto Slab"/>
              </a:rPr>
              <a:t>Acetate deterioration (“vinegar syndrome”)</a:t>
            </a:r>
            <a:endParaRPr sz="1800">
              <a:solidFill>
                <a:srgbClr val="124057"/>
              </a:solidFill>
              <a:latin typeface="Gill Sans MT" panose="020B0502020104020203" pitchFamily="34" charset="77"/>
              <a:ea typeface="Roboto Slab"/>
              <a:cs typeface="Roboto Slab"/>
              <a:sym typeface="Roboto Slab"/>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8"/>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Gill Sans MT" panose="020B0502020104020203" pitchFamily="34" charset="77"/>
              </a:rPr>
              <a:t>Collections Control Survey: </a:t>
            </a:r>
            <a:endParaRPr>
              <a:latin typeface="Gill Sans MT" panose="020B0502020104020203" pitchFamily="34" charset="77"/>
            </a:endParaRPr>
          </a:p>
          <a:p>
            <a:pPr marL="0" lvl="0" indent="0" algn="l" rtl="0">
              <a:spcBef>
                <a:spcPts val="0"/>
              </a:spcBef>
              <a:spcAft>
                <a:spcPts val="0"/>
              </a:spcAft>
              <a:buNone/>
            </a:pPr>
            <a:r>
              <a:rPr lang="en">
                <a:latin typeface="Gill Sans MT" panose="020B0502020104020203" pitchFamily="34" charset="77"/>
              </a:rPr>
              <a:t>What the Data Revealed </a:t>
            </a:r>
            <a:endParaRPr>
              <a:latin typeface="Gill Sans MT" panose="020B0502020104020203" pitchFamily="34" charset="77"/>
            </a:endParaRPr>
          </a:p>
          <a:p>
            <a:pPr marL="0" lvl="0" indent="0" algn="l" rtl="0">
              <a:spcBef>
                <a:spcPts val="0"/>
              </a:spcBef>
              <a:spcAft>
                <a:spcPts val="0"/>
              </a:spcAft>
              <a:buNone/>
            </a:pPr>
            <a:endParaRPr>
              <a:latin typeface="Gill Sans MT" panose="020B0502020104020203" pitchFamily="34" charset="77"/>
            </a:endParaRPr>
          </a:p>
        </p:txBody>
      </p:sp>
      <p:sp>
        <p:nvSpPr>
          <p:cNvPr id="402" name="Google Shape;402;p38"/>
          <p:cNvSpPr txBox="1"/>
          <p:nvPr/>
        </p:nvSpPr>
        <p:spPr>
          <a:xfrm>
            <a:off x="534950" y="1419500"/>
            <a:ext cx="8327700" cy="38571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2000">
              <a:solidFill>
                <a:srgbClr val="124057"/>
              </a:solidFill>
              <a:latin typeface="Gill Sans MT" panose="020B0502020104020203" pitchFamily="34" charset="77"/>
              <a:ea typeface="Roboto Slab"/>
              <a:cs typeface="Roboto Slab"/>
              <a:sym typeface="Roboto Slab"/>
            </a:endParaRPr>
          </a:p>
          <a:p>
            <a:pPr marL="457200" lvl="0" indent="-361950" algn="l" rtl="0">
              <a:spcBef>
                <a:spcPts val="0"/>
              </a:spcBef>
              <a:spcAft>
                <a:spcPts val="0"/>
              </a:spcAft>
              <a:buClr>
                <a:srgbClr val="124057"/>
              </a:buClr>
              <a:buSzPts val="2100"/>
              <a:buFont typeface="Roboto Slab"/>
              <a:buChar char="●"/>
            </a:pPr>
            <a:r>
              <a:rPr lang="en" sz="2100">
                <a:solidFill>
                  <a:srgbClr val="124057"/>
                </a:solidFill>
                <a:latin typeface="Gill Sans MT" panose="020B0502020104020203" pitchFamily="34" charset="77"/>
                <a:ea typeface="Roboto Slab"/>
                <a:cs typeface="Roboto Slab"/>
                <a:sym typeface="Roboto Slab"/>
              </a:rPr>
              <a:t>Confirmation of assumptions</a:t>
            </a:r>
            <a:endParaRPr sz="2100">
              <a:solidFill>
                <a:srgbClr val="124057"/>
              </a:solidFill>
              <a:latin typeface="Gill Sans MT" panose="020B0502020104020203" pitchFamily="34" charset="77"/>
              <a:ea typeface="Roboto Slab"/>
              <a:cs typeface="Roboto Slab"/>
              <a:sym typeface="Roboto Slab"/>
            </a:endParaRPr>
          </a:p>
          <a:p>
            <a:pPr marL="457200" lvl="0" indent="0" algn="l" rtl="0">
              <a:spcBef>
                <a:spcPts val="0"/>
              </a:spcBef>
              <a:spcAft>
                <a:spcPts val="0"/>
              </a:spcAft>
              <a:buNone/>
            </a:pPr>
            <a:endParaRPr sz="2100">
              <a:solidFill>
                <a:srgbClr val="124057"/>
              </a:solidFill>
              <a:latin typeface="Gill Sans MT" panose="020B0502020104020203" pitchFamily="34" charset="77"/>
              <a:ea typeface="Roboto Slab"/>
              <a:cs typeface="Roboto Slab"/>
              <a:sym typeface="Roboto Slab"/>
            </a:endParaRPr>
          </a:p>
          <a:p>
            <a:pPr marL="457200" lvl="0" indent="-361950" algn="l" rtl="0">
              <a:spcBef>
                <a:spcPts val="0"/>
              </a:spcBef>
              <a:spcAft>
                <a:spcPts val="0"/>
              </a:spcAft>
              <a:buClr>
                <a:srgbClr val="124057"/>
              </a:buClr>
              <a:buSzPts val="2100"/>
              <a:buFont typeface="Roboto Slab"/>
              <a:buChar char="●"/>
            </a:pPr>
            <a:r>
              <a:rPr lang="en" sz="2100">
                <a:solidFill>
                  <a:srgbClr val="124057"/>
                </a:solidFill>
                <a:latin typeface="Gill Sans MT" panose="020B0502020104020203" pitchFamily="34" charset="77"/>
                <a:ea typeface="Roboto Slab"/>
                <a:cs typeface="Roboto Slab"/>
                <a:sym typeface="Roboto Slab"/>
              </a:rPr>
              <a:t>New discoveries </a:t>
            </a:r>
            <a:endParaRPr sz="2100">
              <a:solidFill>
                <a:srgbClr val="124057"/>
              </a:solidFill>
              <a:latin typeface="Gill Sans MT" panose="020B0502020104020203" pitchFamily="34" charset="77"/>
              <a:ea typeface="Roboto Slab"/>
              <a:cs typeface="Roboto Slab"/>
              <a:sym typeface="Roboto Slab"/>
            </a:endParaRPr>
          </a:p>
        </p:txBody>
      </p:sp>
      <p:pic>
        <p:nvPicPr>
          <p:cNvPr id="403" name="Google Shape;403;p38" descr="Open reel video icon"/>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348075" y="2921975"/>
            <a:ext cx="948100" cy="948100"/>
          </a:xfrm>
          <a:prstGeom prst="rect">
            <a:avLst/>
          </a:prstGeom>
          <a:noFill/>
          <a:ln>
            <a:noFill/>
          </a:ln>
        </p:spPr>
      </p:pic>
      <p:pic>
        <p:nvPicPr>
          <p:cNvPr id="404" name="Google Shape;404;p38" descr="Video cassette icon"/>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065400" y="1512500"/>
            <a:ext cx="1035625" cy="1035625"/>
          </a:xfrm>
          <a:prstGeom prst="rect">
            <a:avLst/>
          </a:prstGeom>
          <a:noFill/>
          <a:ln>
            <a:noFill/>
          </a:ln>
        </p:spPr>
      </p:pic>
      <p:pic>
        <p:nvPicPr>
          <p:cNvPr id="405" name="Google Shape;405;p38" descr="Film reel icon"/>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2760100" y="2953825"/>
            <a:ext cx="884401" cy="884401"/>
          </a:xfrm>
          <a:prstGeom prst="rect">
            <a:avLst/>
          </a:prstGeom>
          <a:noFill/>
          <a:ln>
            <a:noFill/>
          </a:ln>
        </p:spPr>
      </p:pic>
      <p:pic>
        <p:nvPicPr>
          <p:cNvPr id="406" name="Google Shape;406;p38" descr="Audio cassette icon"/>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6427850" y="1490825"/>
            <a:ext cx="1028700" cy="10287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9"/>
          <p:cNvSpPr txBox="1">
            <a:spLocks noGrp="1"/>
          </p:cNvSpPr>
          <p:nvPr>
            <p:ph type="title"/>
          </p:nvPr>
        </p:nvSpPr>
        <p:spPr>
          <a:xfrm>
            <a:off x="231625" y="530725"/>
            <a:ext cx="3208800" cy="10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Gill Sans MT" panose="020B0502020104020203" pitchFamily="34" charset="77"/>
              </a:rPr>
              <a:t>Audiovisual Formats </a:t>
            </a:r>
            <a:endParaRPr>
              <a:latin typeface="Gill Sans MT" panose="020B0502020104020203" pitchFamily="34" charset="77"/>
            </a:endParaRPr>
          </a:p>
          <a:p>
            <a:pPr marL="0" lvl="0" indent="0" algn="l" rtl="0">
              <a:spcBef>
                <a:spcPts val="0"/>
              </a:spcBef>
              <a:spcAft>
                <a:spcPts val="0"/>
              </a:spcAft>
              <a:buNone/>
            </a:pPr>
            <a:r>
              <a:rPr lang="en">
                <a:latin typeface="Gill Sans MT" panose="020B0502020104020203" pitchFamily="34" charset="77"/>
              </a:rPr>
              <a:t>By Media Type</a:t>
            </a:r>
            <a:endParaRPr>
              <a:latin typeface="Gill Sans MT" panose="020B0502020104020203" pitchFamily="34" charset="77"/>
            </a:endParaRPr>
          </a:p>
        </p:txBody>
      </p:sp>
      <p:sp>
        <p:nvSpPr>
          <p:cNvPr id="412" name="Google Shape;412;p3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latin typeface="Gill Sans MT" panose="020B0502020104020203" pitchFamily="34" charset="77"/>
              </a:rPr>
              <a:t>29</a:t>
            </a:fld>
            <a:endParaRPr>
              <a:latin typeface="Gill Sans MT" panose="020B0502020104020203" pitchFamily="34" charset="77"/>
            </a:endParaRPr>
          </a:p>
        </p:txBody>
      </p:sp>
      <p:pic>
        <p:nvPicPr>
          <p:cNvPr id="413" name="Google Shape;413;p39" descr="Pie chart indicating that film accounts for 4.2%, audio 58.9%, Video 27.7%, and other AV 9.2% of AV Formats at NYU Special Collections."/>
          <p:cNvPicPr preferRelativeResize="0"/>
          <p:nvPr/>
        </p:nvPicPr>
        <p:blipFill>
          <a:blip r:embed="rId3">
            <a:alphaModFix/>
          </a:blip>
          <a:stretch>
            <a:fillRect/>
          </a:stretch>
        </p:blipFill>
        <p:spPr>
          <a:xfrm>
            <a:off x="2706825" y="321125"/>
            <a:ext cx="6195326" cy="3830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8CDE2F-AE3D-6A4E-9FFA-8C81B8BD9AD7}"/>
              </a:ext>
            </a:extLst>
          </p:cNvPr>
          <p:cNvSpPr txBox="1"/>
          <p:nvPr/>
        </p:nvSpPr>
        <p:spPr>
          <a:xfrm>
            <a:off x="255903" y="209575"/>
            <a:ext cx="8184482" cy="1315745"/>
          </a:xfrm>
          <a:prstGeom prst="rect">
            <a:avLst/>
          </a:prstGeom>
          <a:noFill/>
        </p:spPr>
        <p:txBody>
          <a:bodyPr wrap="square" rtlCol="0">
            <a:spAutoFit/>
          </a:bodyPr>
          <a:lstStyle/>
          <a:p>
            <a:pPr defTabSz="342900">
              <a:buClrTx/>
            </a:pPr>
            <a:r>
              <a:rPr lang="en-US" sz="3300" kern="1200" dirty="0">
                <a:solidFill>
                  <a:prstClr val="black"/>
                </a:solidFill>
                <a:latin typeface="Arial" panose="020B0604020202020204" pitchFamily="34" charset="0"/>
                <a:ea typeface="+mn-ea"/>
                <a:cs typeface="Arial" panose="020B0604020202020204" pitchFamily="34" charset="0"/>
              </a:rPr>
              <a:t>Our Work in Archives, Special, and</a:t>
            </a:r>
          </a:p>
          <a:p>
            <a:pPr defTabSz="342900">
              <a:buClrTx/>
            </a:pPr>
            <a:r>
              <a:rPr lang="en-US" sz="3300" kern="1200" dirty="0">
                <a:solidFill>
                  <a:prstClr val="black"/>
                </a:solidFill>
                <a:latin typeface="Arial" panose="020B0604020202020204" pitchFamily="34" charset="0"/>
                <a:ea typeface="+mn-ea"/>
                <a:cs typeface="Arial" panose="020B0604020202020204" pitchFamily="34" charset="0"/>
              </a:rPr>
              <a:t>Distinctive Collections: </a:t>
            </a:r>
          </a:p>
          <a:p>
            <a:pPr defTabSz="342900">
              <a:buClrTx/>
            </a:pPr>
            <a:endParaRPr lang="en-US" sz="1350" kern="1200" dirty="0">
              <a:solidFill>
                <a:prstClr val="black"/>
              </a:solidFill>
              <a:latin typeface="Calibri" panose="020F0502020204030204"/>
              <a:ea typeface="+mn-ea"/>
              <a:cs typeface="+mn-cs"/>
            </a:endParaRPr>
          </a:p>
        </p:txBody>
      </p:sp>
      <p:pic>
        <p:nvPicPr>
          <p:cNvPr id="4" name="Picture 3">
            <a:extLst>
              <a:ext uri="{FF2B5EF4-FFF2-40B4-BE49-F238E27FC236}">
                <a16:creationId xmlns:a16="http://schemas.microsoft.com/office/drawing/2014/main" id="{7C6DA831-FDE9-E046-9DB6-10C95F2EBAA5}"/>
              </a:ext>
            </a:extLst>
          </p:cNvPr>
          <p:cNvPicPr>
            <a:picLocks noChangeAspect="1"/>
          </p:cNvPicPr>
          <p:nvPr/>
        </p:nvPicPr>
        <p:blipFill>
          <a:blip r:embed="rId3"/>
          <a:stretch>
            <a:fillRect/>
          </a:stretch>
        </p:blipFill>
        <p:spPr>
          <a:xfrm>
            <a:off x="555295" y="1343403"/>
            <a:ext cx="5389574" cy="3345331"/>
          </a:xfrm>
          <a:prstGeom prst="rect">
            <a:avLst/>
          </a:prstGeom>
        </p:spPr>
      </p:pic>
      <p:pic>
        <p:nvPicPr>
          <p:cNvPr id="5" name="Picture 4">
            <a:extLst>
              <a:ext uri="{FF2B5EF4-FFF2-40B4-BE49-F238E27FC236}">
                <a16:creationId xmlns:a16="http://schemas.microsoft.com/office/drawing/2014/main" id="{D34AE21D-53D0-FE41-9366-D400ACF045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4664" y="855906"/>
            <a:ext cx="2174168" cy="287735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Shape 734">
            <a:extLst>
              <a:ext uri="{FF2B5EF4-FFF2-40B4-BE49-F238E27FC236}">
                <a16:creationId xmlns:a16="http://schemas.microsoft.com/office/drawing/2014/main" id="{C8EF3114-7FE6-5745-B62D-7CA691ADD797}"/>
              </a:ext>
            </a:extLst>
          </p:cNvPr>
          <p:cNvSpPr/>
          <p:nvPr/>
        </p:nvSpPr>
        <p:spPr>
          <a:xfrm>
            <a:off x="6354368" y="3860259"/>
            <a:ext cx="2619337" cy="427336"/>
          </a:xfrm>
          <a:prstGeom prst="rect">
            <a:avLst/>
          </a:prstGeom>
          <a:solidFill>
            <a:srgbClr val="A9306F"/>
          </a:solidFill>
          <a:ln>
            <a:noFill/>
          </a:ln>
        </p:spPr>
        <p:txBody>
          <a:bodyPr spcFirstLastPara="1" wrap="square" lIns="68569" tIns="34275" rIns="68569" bIns="34275" anchor="t" anchorCtr="0">
            <a:noAutofit/>
          </a:bodyPr>
          <a:lstStyle/>
          <a:p>
            <a:pPr algn="ctr" defTabSz="685800">
              <a:defRPr/>
            </a:pPr>
            <a:r>
              <a:rPr lang="en-US" sz="2100" dirty="0">
                <a:solidFill>
                  <a:srgbClr val="FFFFFF"/>
                </a:solidFill>
                <a:latin typeface="Calibri"/>
                <a:ea typeface="Calibri"/>
                <a:cs typeface="Calibri"/>
                <a:sym typeface="Calibri"/>
              </a:rPr>
              <a:t>oc.lc/rlp-agenda</a:t>
            </a:r>
            <a:endParaRPr lang="en-US" sz="2100" dirty="0">
              <a:ea typeface="+mn-ea"/>
            </a:endParaRPr>
          </a:p>
        </p:txBody>
      </p:sp>
      <p:pic>
        <p:nvPicPr>
          <p:cNvPr id="7" name="Picture 6" descr="research-and-learning-cover-500.png">
            <a:extLst>
              <a:ext uri="{FF2B5EF4-FFF2-40B4-BE49-F238E27FC236}">
                <a16:creationId xmlns:a16="http://schemas.microsoft.com/office/drawing/2014/main" id="{13D6A589-407C-E749-914F-A99489CEC7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64475" y="798756"/>
            <a:ext cx="2423623" cy="2990750"/>
          </a:xfrm>
          <a:prstGeom prst="rect">
            <a:avLst/>
          </a:prstGeom>
          <a:solidFill>
            <a:schemeClr val="bg1"/>
          </a:solidFill>
          <a:ln>
            <a:solidFill>
              <a:schemeClr val="accent3"/>
            </a:solidFill>
          </a:ln>
        </p:spPr>
      </p:pic>
    </p:spTree>
    <p:extLst>
      <p:ext uri="{BB962C8B-B14F-4D97-AF65-F5344CB8AC3E}">
        <p14:creationId xmlns:p14="http://schemas.microsoft.com/office/powerpoint/2010/main" val="98285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0"/>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Gill Sans MT" panose="020B0502020104020203" pitchFamily="34" charset="77"/>
              </a:rPr>
              <a:t>Data Review</a:t>
            </a:r>
            <a:endParaRPr>
              <a:latin typeface="Gill Sans MT" panose="020B0502020104020203" pitchFamily="34" charset="77"/>
            </a:endParaRPr>
          </a:p>
        </p:txBody>
      </p:sp>
      <p:pic>
        <p:nvPicPr>
          <p:cNvPr id="419" name="Google Shape;419;p40" descr="Table that includes all AV data collected by format"/>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324875" y="37175"/>
            <a:ext cx="5256900" cy="51434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1"/>
          <p:cNvSpPr txBox="1">
            <a:spLocks noGrp="1"/>
          </p:cNvSpPr>
          <p:nvPr>
            <p:ph type="ctrTitle" idx="4294967295"/>
          </p:nvPr>
        </p:nvSpPr>
        <p:spPr>
          <a:xfrm>
            <a:off x="418800" y="1067200"/>
            <a:ext cx="4153200" cy="3418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300" dirty="0">
                <a:solidFill>
                  <a:srgbClr val="94BF6E"/>
                </a:solidFill>
                <a:latin typeface="Gill Sans MT" panose="020B0502020104020203" pitchFamily="34" charset="77"/>
              </a:rPr>
              <a:t>What’s Next for Us?</a:t>
            </a:r>
            <a:endParaRPr sz="5300" dirty="0">
              <a:solidFill>
                <a:srgbClr val="94BF6E"/>
              </a:solidFill>
              <a:latin typeface="Gill Sans MT" panose="020B0502020104020203" pitchFamily="34" charset="77"/>
            </a:endParaRPr>
          </a:p>
          <a:p>
            <a:pPr marL="0" lvl="0" indent="0" algn="ctr" rtl="0">
              <a:spcBef>
                <a:spcPts val="0"/>
              </a:spcBef>
              <a:spcAft>
                <a:spcPts val="0"/>
              </a:spcAft>
              <a:buNone/>
            </a:pPr>
            <a:endParaRPr sz="5300" dirty="0">
              <a:solidFill>
                <a:srgbClr val="94BF6E"/>
              </a:solidFill>
              <a:latin typeface="Gill Sans MT" panose="020B0502020104020203" pitchFamily="34" charset="77"/>
            </a:endParaRPr>
          </a:p>
        </p:txBody>
      </p:sp>
      <p:sp>
        <p:nvSpPr>
          <p:cNvPr id="425" name="Google Shape;425;p41"/>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latin typeface="Gill Sans MT" panose="020B0502020104020203" pitchFamily="34" charset="77"/>
              </a:rPr>
              <a:t>31</a:t>
            </a:fld>
            <a:endParaRPr>
              <a:latin typeface="Gill Sans MT" panose="020B0502020104020203" pitchFamily="34" charset="77"/>
            </a:endParaRPr>
          </a:p>
        </p:txBody>
      </p:sp>
      <p:grpSp>
        <p:nvGrpSpPr>
          <p:cNvPr id="427" name="Google Shape;427;p41" title="Street directional sign with two arrows pointing in opposite directions"/>
          <p:cNvGrpSpPr/>
          <p:nvPr/>
        </p:nvGrpSpPr>
        <p:grpSpPr>
          <a:xfrm>
            <a:off x="5483291" y="991699"/>
            <a:ext cx="2758167" cy="3160100"/>
            <a:chOff x="4630125" y="278900"/>
            <a:chExt cx="400675" cy="456675"/>
          </a:xfrm>
        </p:grpSpPr>
        <p:sp>
          <p:nvSpPr>
            <p:cNvPr id="428" name="Google Shape;428;p41"/>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28575" cap="rnd" cmpd="sng">
              <a:solidFill>
                <a:srgbClr val="1240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29" name="Google Shape;429;p41" title="Image of a street sign with two opposing arrows pointing left and right"/>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28575" cap="rnd" cmpd="sng">
              <a:solidFill>
                <a:srgbClr val="1240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30" name="Google Shape;430;p41"/>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28575" cap="rnd" cmpd="sng">
              <a:solidFill>
                <a:srgbClr val="1240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31" name="Google Shape;431;p41"/>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noFill/>
            <a:ln w="28575" cap="rnd" cmpd="sng">
              <a:solidFill>
                <a:srgbClr val="1240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2"/>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Gill Sans MT" panose="020B0502020104020203" pitchFamily="34" charset="77"/>
              </a:rPr>
              <a:t>Our Near Future</a:t>
            </a:r>
            <a:endParaRPr>
              <a:latin typeface="Gill Sans MT" panose="020B0502020104020203" pitchFamily="34" charset="77"/>
            </a:endParaRPr>
          </a:p>
        </p:txBody>
      </p:sp>
      <p:sp>
        <p:nvSpPr>
          <p:cNvPr id="483" name="Google Shape;483;p42"/>
          <p:cNvSpPr txBox="1"/>
          <p:nvPr/>
        </p:nvSpPr>
        <p:spPr>
          <a:xfrm>
            <a:off x="1663225" y="1792350"/>
            <a:ext cx="7009800" cy="269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124057"/>
                </a:solidFill>
                <a:latin typeface="Gill Sans MT" panose="020B0502020104020203" pitchFamily="34" charset="77"/>
                <a:ea typeface="Roboto Slab"/>
                <a:cs typeface="Roboto Slab"/>
                <a:sym typeface="Roboto Slab"/>
              </a:rPr>
              <a:t>Stronger collaboration</a:t>
            </a:r>
            <a:endParaRPr sz="1800">
              <a:solidFill>
                <a:srgbClr val="124057"/>
              </a:solidFill>
              <a:latin typeface="Gill Sans MT" panose="020B0502020104020203" pitchFamily="34" charset="77"/>
              <a:ea typeface="Roboto Slab"/>
              <a:cs typeface="Roboto Slab"/>
              <a:sym typeface="Roboto Slab"/>
            </a:endParaRPr>
          </a:p>
          <a:p>
            <a:pPr marL="0" lvl="0" indent="0" algn="l" rtl="0">
              <a:spcBef>
                <a:spcPts val="0"/>
              </a:spcBef>
              <a:spcAft>
                <a:spcPts val="0"/>
              </a:spcAft>
              <a:buNone/>
            </a:pPr>
            <a:endParaRPr sz="1800">
              <a:solidFill>
                <a:srgbClr val="124057"/>
              </a:solidFill>
              <a:latin typeface="Gill Sans MT" panose="020B0502020104020203" pitchFamily="34" charset="77"/>
              <a:ea typeface="Roboto Slab"/>
              <a:cs typeface="Roboto Slab"/>
              <a:sym typeface="Roboto Slab"/>
            </a:endParaRPr>
          </a:p>
          <a:p>
            <a:pPr marL="0" lvl="0" indent="0" algn="l" rtl="0">
              <a:spcBef>
                <a:spcPts val="0"/>
              </a:spcBef>
              <a:spcAft>
                <a:spcPts val="0"/>
              </a:spcAft>
              <a:buNone/>
            </a:pPr>
            <a:r>
              <a:rPr lang="en" sz="1800">
                <a:solidFill>
                  <a:srgbClr val="124057"/>
                </a:solidFill>
                <a:latin typeface="Gill Sans MT" panose="020B0502020104020203" pitchFamily="34" charset="77"/>
                <a:ea typeface="Roboto Slab"/>
                <a:cs typeface="Roboto Slab"/>
                <a:sym typeface="Roboto Slab"/>
              </a:rPr>
              <a:t>Advocacy with meaningful data</a:t>
            </a:r>
            <a:endParaRPr sz="1800">
              <a:solidFill>
                <a:srgbClr val="124057"/>
              </a:solidFill>
              <a:latin typeface="Gill Sans MT" panose="020B0502020104020203" pitchFamily="34" charset="77"/>
              <a:ea typeface="Roboto Slab"/>
              <a:cs typeface="Roboto Slab"/>
              <a:sym typeface="Roboto Slab"/>
            </a:endParaRPr>
          </a:p>
          <a:p>
            <a:pPr marL="0" lvl="0" indent="0" algn="l" rtl="0">
              <a:spcBef>
                <a:spcPts val="0"/>
              </a:spcBef>
              <a:spcAft>
                <a:spcPts val="0"/>
              </a:spcAft>
              <a:buNone/>
            </a:pPr>
            <a:endParaRPr sz="1800">
              <a:solidFill>
                <a:srgbClr val="124057"/>
              </a:solidFill>
              <a:latin typeface="Gill Sans MT" panose="020B0502020104020203" pitchFamily="34" charset="77"/>
              <a:ea typeface="Roboto Slab"/>
              <a:cs typeface="Roboto Slab"/>
              <a:sym typeface="Roboto Slab"/>
            </a:endParaRPr>
          </a:p>
          <a:p>
            <a:pPr marL="0" lvl="0" indent="0" algn="l" rtl="0">
              <a:spcBef>
                <a:spcPts val="0"/>
              </a:spcBef>
              <a:spcAft>
                <a:spcPts val="0"/>
              </a:spcAft>
              <a:buNone/>
            </a:pPr>
            <a:r>
              <a:rPr lang="en" sz="1800">
                <a:solidFill>
                  <a:srgbClr val="124057"/>
                </a:solidFill>
                <a:latin typeface="Gill Sans MT" panose="020B0502020104020203" pitchFamily="34" charset="77"/>
                <a:ea typeface="Roboto Slab"/>
                <a:cs typeface="Roboto Slab"/>
                <a:sym typeface="Roboto Slab"/>
              </a:rPr>
              <a:t>Communicating our work</a:t>
            </a:r>
            <a:endParaRPr sz="1800">
              <a:solidFill>
                <a:srgbClr val="124057"/>
              </a:solidFill>
              <a:latin typeface="Gill Sans MT" panose="020B0502020104020203" pitchFamily="34" charset="77"/>
              <a:ea typeface="Roboto Slab"/>
              <a:cs typeface="Roboto Slab"/>
              <a:sym typeface="Roboto Slab"/>
            </a:endParaRPr>
          </a:p>
          <a:p>
            <a:pPr marL="0" lvl="0" indent="0" algn="l" rtl="0">
              <a:spcBef>
                <a:spcPts val="0"/>
              </a:spcBef>
              <a:spcAft>
                <a:spcPts val="0"/>
              </a:spcAft>
              <a:buNone/>
            </a:pPr>
            <a:endParaRPr sz="1800">
              <a:solidFill>
                <a:srgbClr val="124057"/>
              </a:solidFill>
              <a:latin typeface="Gill Sans MT" panose="020B0502020104020203" pitchFamily="34" charset="77"/>
              <a:ea typeface="Roboto Slab"/>
              <a:cs typeface="Roboto Slab"/>
              <a:sym typeface="Roboto Slab"/>
            </a:endParaRPr>
          </a:p>
          <a:p>
            <a:pPr marL="0" lvl="0" indent="0" algn="l" rtl="0">
              <a:spcBef>
                <a:spcPts val="0"/>
              </a:spcBef>
              <a:spcAft>
                <a:spcPts val="0"/>
              </a:spcAft>
              <a:buNone/>
            </a:pPr>
            <a:r>
              <a:rPr lang="en" sz="1800">
                <a:solidFill>
                  <a:srgbClr val="124057"/>
                </a:solidFill>
                <a:latin typeface="Gill Sans MT" panose="020B0502020104020203" pitchFamily="34" charset="77"/>
                <a:ea typeface="Roboto Slab"/>
                <a:cs typeface="Roboto Slab"/>
                <a:sym typeface="Roboto Slab"/>
              </a:rPr>
              <a:t>Partnering with Development</a:t>
            </a:r>
            <a:endParaRPr sz="1800">
              <a:solidFill>
                <a:srgbClr val="124057"/>
              </a:solidFill>
              <a:latin typeface="Gill Sans MT" panose="020B0502020104020203" pitchFamily="34" charset="77"/>
              <a:ea typeface="Roboto Slab"/>
              <a:cs typeface="Roboto Slab"/>
              <a:sym typeface="Roboto Slab"/>
            </a:endParaRPr>
          </a:p>
          <a:p>
            <a:pPr marL="0" lvl="0" indent="0" algn="l" rtl="0">
              <a:spcBef>
                <a:spcPts val="0"/>
              </a:spcBef>
              <a:spcAft>
                <a:spcPts val="0"/>
              </a:spcAft>
              <a:buNone/>
            </a:pPr>
            <a:endParaRPr sz="1800">
              <a:solidFill>
                <a:srgbClr val="124057"/>
              </a:solidFill>
              <a:latin typeface="Gill Sans MT" panose="020B0502020104020203" pitchFamily="34" charset="77"/>
              <a:ea typeface="Roboto Slab"/>
              <a:cs typeface="Roboto Slab"/>
              <a:sym typeface="Roboto Slab"/>
            </a:endParaRPr>
          </a:p>
          <a:p>
            <a:pPr marL="0" lvl="0" indent="0" algn="l" rtl="0">
              <a:spcBef>
                <a:spcPts val="0"/>
              </a:spcBef>
              <a:spcAft>
                <a:spcPts val="0"/>
              </a:spcAft>
              <a:buNone/>
            </a:pPr>
            <a:r>
              <a:rPr lang="en" sz="1800">
                <a:solidFill>
                  <a:srgbClr val="124057"/>
                </a:solidFill>
                <a:latin typeface="Gill Sans MT" panose="020B0502020104020203" pitchFamily="34" charset="77"/>
                <a:ea typeface="Roboto Slab"/>
                <a:cs typeface="Roboto Slab"/>
                <a:sym typeface="Roboto Slab"/>
              </a:rPr>
              <a:t>Understanding the cost of stewardship/value of appraisal</a:t>
            </a:r>
            <a:endParaRPr sz="1800">
              <a:solidFill>
                <a:srgbClr val="124057"/>
              </a:solidFill>
              <a:latin typeface="Gill Sans MT" panose="020B0502020104020203" pitchFamily="34" charset="77"/>
              <a:ea typeface="Roboto Slab"/>
              <a:cs typeface="Roboto Slab"/>
              <a:sym typeface="Roboto Slab"/>
            </a:endParaRPr>
          </a:p>
        </p:txBody>
      </p:sp>
      <p:grpSp>
        <p:nvGrpSpPr>
          <p:cNvPr id="437" name="Google Shape;437;p42" title="Two gears with teeth interlocking"/>
          <p:cNvGrpSpPr/>
          <p:nvPr/>
        </p:nvGrpSpPr>
        <p:grpSpPr>
          <a:xfrm>
            <a:off x="1184169" y="1896892"/>
            <a:ext cx="369549" cy="274765"/>
            <a:chOff x="5247525" y="3007275"/>
            <a:chExt cx="517575" cy="384825"/>
          </a:xfrm>
        </p:grpSpPr>
        <p:sp>
          <p:nvSpPr>
            <p:cNvPr id="438" name="Google Shape;438;p42"/>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28575"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39" name="Google Shape;439;p42" title="Image of two gears interlocking"/>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28575"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grpSp>
      <p:grpSp>
        <p:nvGrpSpPr>
          <p:cNvPr id="440" name="Google Shape;440;p42" title="Line graph with line gradually rising on x axis"/>
          <p:cNvGrpSpPr/>
          <p:nvPr/>
        </p:nvGrpSpPr>
        <p:grpSpPr>
          <a:xfrm>
            <a:off x="1211997" y="2457835"/>
            <a:ext cx="313892" cy="227820"/>
            <a:chOff x="4604550" y="3714775"/>
            <a:chExt cx="439625" cy="319075"/>
          </a:xfrm>
        </p:grpSpPr>
        <p:sp>
          <p:nvSpPr>
            <p:cNvPr id="441" name="Google Shape;441;p42"/>
            <p:cNvSpPr/>
            <p:nvPr/>
          </p:nvSpPr>
          <p:spPr>
            <a:xfrm>
              <a:off x="4604550" y="3714775"/>
              <a:ext cx="439625" cy="319075"/>
            </a:xfrm>
            <a:custGeom>
              <a:avLst/>
              <a:gdLst/>
              <a:ahLst/>
              <a:cxnLst/>
              <a:rect l="l" t="t" r="r" b="b"/>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28575"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42" name="Google Shape;442;p42" title="Image of line graph with plot line falling and rising toward the right"/>
            <p:cNvSpPr/>
            <p:nvPr/>
          </p:nvSpPr>
          <p:spPr>
            <a:xfrm>
              <a:off x="4647175" y="3761675"/>
              <a:ext cx="354400" cy="213725"/>
            </a:xfrm>
            <a:custGeom>
              <a:avLst/>
              <a:gdLst/>
              <a:ahLst/>
              <a:cxnLst/>
              <a:rect l="l" t="t" r="r" b="b"/>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28575"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grpSp>
      <p:grpSp>
        <p:nvGrpSpPr>
          <p:cNvPr id="443" name="Google Shape;443;p42" title="Open envelope with folded letter inside"/>
          <p:cNvGrpSpPr/>
          <p:nvPr/>
        </p:nvGrpSpPr>
        <p:grpSpPr>
          <a:xfrm>
            <a:off x="1202865" y="2961150"/>
            <a:ext cx="332153" cy="325209"/>
            <a:chOff x="1236875" y="1623900"/>
            <a:chExt cx="465200" cy="455475"/>
          </a:xfrm>
        </p:grpSpPr>
        <p:sp>
          <p:nvSpPr>
            <p:cNvPr id="444" name="Google Shape;444;p42"/>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28575"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45" name="Google Shape;445;p42"/>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28575"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46" name="Google Shape;446;p42"/>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28575"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47" name="Google Shape;447;p42"/>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28575"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48" name="Google Shape;448;p42"/>
            <p:cNvSpPr/>
            <p:nvPr/>
          </p:nvSpPr>
          <p:spPr>
            <a:xfrm>
              <a:off x="1402500" y="1810225"/>
              <a:ext cx="133975" cy="25"/>
            </a:xfrm>
            <a:custGeom>
              <a:avLst/>
              <a:gdLst/>
              <a:ahLst/>
              <a:cxnLst/>
              <a:rect l="l" t="t" r="r" b="b"/>
              <a:pathLst>
                <a:path w="5359" h="1" fill="none" extrusionOk="0">
                  <a:moveTo>
                    <a:pt x="0" y="0"/>
                  </a:moveTo>
                  <a:lnTo>
                    <a:pt x="5358" y="0"/>
                  </a:lnTo>
                </a:path>
              </a:pathLst>
            </a:custGeom>
            <a:noFill/>
            <a:ln w="28575"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49" name="Google Shape;449;p42"/>
            <p:cNvSpPr/>
            <p:nvPr/>
          </p:nvSpPr>
          <p:spPr>
            <a:xfrm>
              <a:off x="1402500" y="1844325"/>
              <a:ext cx="133975" cy="25"/>
            </a:xfrm>
            <a:custGeom>
              <a:avLst/>
              <a:gdLst/>
              <a:ahLst/>
              <a:cxnLst/>
              <a:rect l="l" t="t" r="r" b="b"/>
              <a:pathLst>
                <a:path w="5359" h="1" fill="none" extrusionOk="0">
                  <a:moveTo>
                    <a:pt x="0" y="0"/>
                  </a:moveTo>
                  <a:lnTo>
                    <a:pt x="5358" y="0"/>
                  </a:lnTo>
                </a:path>
              </a:pathLst>
            </a:custGeom>
            <a:noFill/>
            <a:ln w="28575"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50" name="Google Shape;450;p42" title="Image of folded letter with lines denoting writing inside of open envelope"/>
            <p:cNvSpPr/>
            <p:nvPr/>
          </p:nvSpPr>
          <p:spPr>
            <a:xfrm>
              <a:off x="1402500" y="1878425"/>
              <a:ext cx="85250" cy="25"/>
            </a:xfrm>
            <a:custGeom>
              <a:avLst/>
              <a:gdLst/>
              <a:ahLst/>
              <a:cxnLst/>
              <a:rect l="l" t="t" r="r" b="b"/>
              <a:pathLst>
                <a:path w="3410" h="1" fill="none" extrusionOk="0">
                  <a:moveTo>
                    <a:pt x="0" y="0"/>
                  </a:moveTo>
                  <a:lnTo>
                    <a:pt x="3410" y="0"/>
                  </a:lnTo>
                </a:path>
              </a:pathLst>
            </a:custGeom>
            <a:noFill/>
            <a:ln w="28575"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grpSp>
      <p:grpSp>
        <p:nvGrpSpPr>
          <p:cNvPr id="451" name="Google Shape;451;p42" title="Gift box with ribbon and bow on top"/>
          <p:cNvGrpSpPr/>
          <p:nvPr/>
        </p:nvGrpSpPr>
        <p:grpSpPr>
          <a:xfrm>
            <a:off x="1238940" y="3515452"/>
            <a:ext cx="260003" cy="331296"/>
            <a:chOff x="1959600" y="4980625"/>
            <a:chExt cx="364150" cy="464000"/>
          </a:xfrm>
        </p:grpSpPr>
        <p:sp>
          <p:nvSpPr>
            <p:cNvPr id="452" name="Google Shape;452;p42"/>
            <p:cNvSpPr/>
            <p:nvPr/>
          </p:nvSpPr>
          <p:spPr>
            <a:xfrm>
              <a:off x="1959600" y="4980625"/>
              <a:ext cx="364150" cy="239325"/>
            </a:xfrm>
            <a:custGeom>
              <a:avLst/>
              <a:gdLst/>
              <a:ahLst/>
              <a:cxnLst/>
              <a:rect l="l" t="t" r="r" b="b"/>
              <a:pathLst>
                <a:path w="14566" h="9573" fill="none" extrusionOk="0">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w="28575"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53" name="Google Shape;453;p42"/>
            <p:cNvSpPr/>
            <p:nvPr/>
          </p:nvSpPr>
          <p:spPr>
            <a:xfrm>
              <a:off x="2053375" y="5121275"/>
              <a:ext cx="176600" cy="25"/>
            </a:xfrm>
            <a:custGeom>
              <a:avLst/>
              <a:gdLst/>
              <a:ahLst/>
              <a:cxnLst/>
              <a:rect l="l" t="t" r="r" b="b"/>
              <a:pathLst>
                <a:path w="7064" h="1" fill="none" extrusionOk="0">
                  <a:moveTo>
                    <a:pt x="1" y="1"/>
                  </a:moveTo>
                  <a:lnTo>
                    <a:pt x="7063" y="1"/>
                  </a:lnTo>
                </a:path>
              </a:pathLst>
            </a:custGeom>
            <a:noFill/>
            <a:ln w="28575"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54" name="Google Shape;454;p42" title="Image of wrapped gift box with box on top"/>
            <p:cNvSpPr/>
            <p:nvPr/>
          </p:nvSpPr>
          <p:spPr>
            <a:xfrm>
              <a:off x="2104525" y="5121275"/>
              <a:ext cx="74300" cy="323350"/>
            </a:xfrm>
            <a:custGeom>
              <a:avLst/>
              <a:gdLst/>
              <a:ahLst/>
              <a:cxnLst/>
              <a:rect l="l" t="t" r="r" b="b"/>
              <a:pathLst>
                <a:path w="2972" h="12934" fill="none" extrusionOk="0">
                  <a:moveTo>
                    <a:pt x="0" y="1"/>
                  </a:moveTo>
                  <a:lnTo>
                    <a:pt x="0" y="12933"/>
                  </a:lnTo>
                  <a:lnTo>
                    <a:pt x="2972" y="12933"/>
                  </a:lnTo>
                  <a:lnTo>
                    <a:pt x="2972" y="1"/>
                  </a:lnTo>
                </a:path>
              </a:pathLst>
            </a:custGeom>
            <a:noFill/>
            <a:ln w="28575"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55" name="Google Shape;455;p42"/>
            <p:cNvSpPr/>
            <p:nvPr/>
          </p:nvSpPr>
          <p:spPr>
            <a:xfrm>
              <a:off x="2166625" y="5023850"/>
              <a:ext cx="85275" cy="85275"/>
            </a:xfrm>
            <a:custGeom>
              <a:avLst/>
              <a:gdLst/>
              <a:ahLst/>
              <a:cxnLst/>
              <a:rect l="l" t="t" r="r" b="b"/>
              <a:pathLst>
                <a:path w="3411" h="3411" fill="none" extrusionOk="0">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w="28575"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56" name="Google Shape;456;p42"/>
            <p:cNvSpPr/>
            <p:nvPr/>
          </p:nvSpPr>
          <p:spPr>
            <a:xfrm>
              <a:off x="2031450" y="5023850"/>
              <a:ext cx="85275" cy="85275"/>
            </a:xfrm>
            <a:custGeom>
              <a:avLst/>
              <a:gdLst/>
              <a:ahLst/>
              <a:cxnLst/>
              <a:rect l="l" t="t" r="r" b="b"/>
              <a:pathLst>
                <a:path w="3411" h="3411" fill="none" extrusionOk="0">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w="28575"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57" name="Google Shape;457;p42"/>
            <p:cNvSpPr/>
            <p:nvPr/>
          </p:nvSpPr>
          <p:spPr>
            <a:xfrm>
              <a:off x="1979100" y="5219925"/>
              <a:ext cx="125450" cy="224700"/>
            </a:xfrm>
            <a:custGeom>
              <a:avLst/>
              <a:gdLst/>
              <a:ahLst/>
              <a:cxnLst/>
              <a:rect l="l" t="t" r="r" b="b"/>
              <a:pathLst>
                <a:path w="5018" h="8988" fill="none" extrusionOk="0">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w="28575"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58" name="Google Shape;458;p42"/>
            <p:cNvSpPr/>
            <p:nvPr/>
          </p:nvSpPr>
          <p:spPr>
            <a:xfrm>
              <a:off x="2178800" y="5219925"/>
              <a:ext cx="125450" cy="224700"/>
            </a:xfrm>
            <a:custGeom>
              <a:avLst/>
              <a:gdLst/>
              <a:ahLst/>
              <a:cxnLst/>
              <a:rect l="l" t="t" r="r" b="b"/>
              <a:pathLst>
                <a:path w="5018" h="8988" fill="none" extrusionOk="0">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w="28575"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grpSp>
      <p:grpSp>
        <p:nvGrpSpPr>
          <p:cNvPr id="459" name="Google Shape;459;p42" title="Analog clock with time reading 4:00"/>
          <p:cNvGrpSpPr/>
          <p:nvPr/>
        </p:nvGrpSpPr>
        <p:grpSpPr>
          <a:xfrm>
            <a:off x="1227654" y="4075849"/>
            <a:ext cx="282601" cy="282601"/>
            <a:chOff x="6649150" y="309350"/>
            <a:chExt cx="395800" cy="395800"/>
          </a:xfrm>
        </p:grpSpPr>
        <p:sp>
          <p:nvSpPr>
            <p:cNvPr id="460" name="Google Shape;460;p42"/>
            <p:cNvSpPr/>
            <p:nvPr/>
          </p:nvSpPr>
          <p:spPr>
            <a:xfrm>
              <a:off x="6649150" y="309350"/>
              <a:ext cx="395800" cy="395800"/>
            </a:xfrm>
            <a:custGeom>
              <a:avLst/>
              <a:gdLst/>
              <a:ahLst/>
              <a:cxnLst/>
              <a:rect l="l" t="t" r="r" b="b"/>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19050"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61" name="Google Shape;461;p42"/>
            <p:cNvSpPr/>
            <p:nvPr/>
          </p:nvSpPr>
          <p:spPr>
            <a:xfrm>
              <a:off x="6673500" y="333700"/>
              <a:ext cx="347100" cy="347100"/>
            </a:xfrm>
            <a:custGeom>
              <a:avLst/>
              <a:gdLst/>
              <a:ahLst/>
              <a:cxnLst/>
              <a:rect l="l" t="t" r="r" b="b"/>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19050"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62" name="Google Shape;462;p42" title="Image of analog clock with time reading 4:00pm"/>
            <p:cNvSpPr/>
            <p:nvPr/>
          </p:nvSpPr>
          <p:spPr>
            <a:xfrm>
              <a:off x="6848850" y="397625"/>
              <a:ext cx="54825" cy="169300"/>
            </a:xfrm>
            <a:custGeom>
              <a:avLst/>
              <a:gdLst/>
              <a:ahLst/>
              <a:cxnLst/>
              <a:rect l="l" t="t" r="r" b="b"/>
              <a:pathLst>
                <a:path w="2193" h="6772" fill="none" extrusionOk="0">
                  <a:moveTo>
                    <a:pt x="1" y="1"/>
                  </a:moveTo>
                  <a:lnTo>
                    <a:pt x="1" y="4580"/>
                  </a:lnTo>
                  <a:lnTo>
                    <a:pt x="2193" y="6772"/>
                  </a:lnTo>
                </a:path>
              </a:pathLst>
            </a:custGeom>
            <a:noFill/>
            <a:ln w="19050"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63" name="Google Shape;463;p42"/>
            <p:cNvSpPr/>
            <p:nvPr/>
          </p:nvSpPr>
          <p:spPr>
            <a:xfrm>
              <a:off x="6847025" y="333700"/>
              <a:ext cx="25" cy="29250"/>
            </a:xfrm>
            <a:custGeom>
              <a:avLst/>
              <a:gdLst/>
              <a:ahLst/>
              <a:cxnLst/>
              <a:rect l="l" t="t" r="r" b="b"/>
              <a:pathLst>
                <a:path w="1" h="1170" fill="none" extrusionOk="0">
                  <a:moveTo>
                    <a:pt x="1" y="1170"/>
                  </a:moveTo>
                  <a:lnTo>
                    <a:pt x="1" y="1"/>
                  </a:lnTo>
                </a:path>
              </a:pathLst>
            </a:custGeom>
            <a:noFill/>
            <a:ln w="19050"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64" name="Google Shape;464;p42"/>
            <p:cNvSpPr/>
            <p:nvPr/>
          </p:nvSpPr>
          <p:spPr>
            <a:xfrm>
              <a:off x="6760575" y="356850"/>
              <a:ext cx="25" cy="25"/>
            </a:xfrm>
            <a:custGeom>
              <a:avLst/>
              <a:gdLst/>
              <a:ahLst/>
              <a:cxnLst/>
              <a:rect l="l" t="t" r="r" b="b"/>
              <a:pathLst>
                <a:path w="1" h="1" fill="none" extrusionOk="0">
                  <a:moveTo>
                    <a:pt x="1" y="0"/>
                  </a:moveTo>
                  <a:lnTo>
                    <a:pt x="1" y="0"/>
                  </a:lnTo>
                </a:path>
              </a:pathLst>
            </a:custGeom>
            <a:noFill/>
            <a:ln w="19050"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65" name="Google Shape;465;p42"/>
            <p:cNvSpPr/>
            <p:nvPr/>
          </p:nvSpPr>
          <p:spPr>
            <a:xfrm>
              <a:off x="6760575" y="356850"/>
              <a:ext cx="14025" cy="24975"/>
            </a:xfrm>
            <a:custGeom>
              <a:avLst/>
              <a:gdLst/>
              <a:ahLst/>
              <a:cxnLst/>
              <a:rect l="l" t="t" r="r" b="b"/>
              <a:pathLst>
                <a:path w="561" h="999" fill="none" extrusionOk="0">
                  <a:moveTo>
                    <a:pt x="1" y="0"/>
                  </a:moveTo>
                  <a:lnTo>
                    <a:pt x="561" y="999"/>
                  </a:lnTo>
                </a:path>
              </a:pathLst>
            </a:custGeom>
            <a:noFill/>
            <a:ln w="19050"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66" name="Google Shape;466;p42"/>
            <p:cNvSpPr/>
            <p:nvPr/>
          </p:nvSpPr>
          <p:spPr>
            <a:xfrm>
              <a:off x="6696650" y="420775"/>
              <a:ext cx="25" cy="25"/>
            </a:xfrm>
            <a:custGeom>
              <a:avLst/>
              <a:gdLst/>
              <a:ahLst/>
              <a:cxnLst/>
              <a:rect l="l" t="t" r="r" b="b"/>
              <a:pathLst>
                <a:path w="1" h="1" fill="none" extrusionOk="0">
                  <a:moveTo>
                    <a:pt x="0" y="0"/>
                  </a:moveTo>
                  <a:lnTo>
                    <a:pt x="0" y="0"/>
                  </a:lnTo>
                </a:path>
              </a:pathLst>
            </a:custGeom>
            <a:noFill/>
            <a:ln w="19050"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67" name="Google Shape;467;p42"/>
            <p:cNvSpPr/>
            <p:nvPr/>
          </p:nvSpPr>
          <p:spPr>
            <a:xfrm>
              <a:off x="6696650" y="420775"/>
              <a:ext cx="24975" cy="14025"/>
            </a:xfrm>
            <a:custGeom>
              <a:avLst/>
              <a:gdLst/>
              <a:ahLst/>
              <a:cxnLst/>
              <a:rect l="l" t="t" r="r" b="b"/>
              <a:pathLst>
                <a:path w="999" h="561" fill="none" extrusionOk="0">
                  <a:moveTo>
                    <a:pt x="0" y="0"/>
                  </a:moveTo>
                  <a:lnTo>
                    <a:pt x="999" y="561"/>
                  </a:lnTo>
                </a:path>
              </a:pathLst>
            </a:custGeom>
            <a:noFill/>
            <a:ln w="19050"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68" name="Google Shape;468;p42"/>
            <p:cNvSpPr/>
            <p:nvPr/>
          </p:nvSpPr>
          <p:spPr>
            <a:xfrm>
              <a:off x="6673500" y="507225"/>
              <a:ext cx="29250" cy="25"/>
            </a:xfrm>
            <a:custGeom>
              <a:avLst/>
              <a:gdLst/>
              <a:ahLst/>
              <a:cxnLst/>
              <a:rect l="l" t="t" r="r" b="b"/>
              <a:pathLst>
                <a:path w="1170" h="1" fill="none" extrusionOk="0">
                  <a:moveTo>
                    <a:pt x="1" y="1"/>
                  </a:moveTo>
                  <a:lnTo>
                    <a:pt x="1170" y="1"/>
                  </a:lnTo>
                </a:path>
              </a:pathLst>
            </a:custGeom>
            <a:noFill/>
            <a:ln w="19050"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69" name="Google Shape;469;p42"/>
            <p:cNvSpPr/>
            <p:nvPr/>
          </p:nvSpPr>
          <p:spPr>
            <a:xfrm>
              <a:off x="6696650" y="593700"/>
              <a:ext cx="25" cy="25"/>
            </a:xfrm>
            <a:custGeom>
              <a:avLst/>
              <a:gdLst/>
              <a:ahLst/>
              <a:cxnLst/>
              <a:rect l="l" t="t" r="r" b="b"/>
              <a:pathLst>
                <a:path w="1" h="1" fill="none" extrusionOk="0">
                  <a:moveTo>
                    <a:pt x="0" y="0"/>
                  </a:moveTo>
                  <a:lnTo>
                    <a:pt x="0" y="0"/>
                  </a:lnTo>
                </a:path>
              </a:pathLst>
            </a:custGeom>
            <a:noFill/>
            <a:ln w="19050"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70" name="Google Shape;470;p42"/>
            <p:cNvSpPr/>
            <p:nvPr/>
          </p:nvSpPr>
          <p:spPr>
            <a:xfrm>
              <a:off x="6696650" y="579700"/>
              <a:ext cx="24975" cy="14025"/>
            </a:xfrm>
            <a:custGeom>
              <a:avLst/>
              <a:gdLst/>
              <a:ahLst/>
              <a:cxnLst/>
              <a:rect l="l" t="t" r="r" b="b"/>
              <a:pathLst>
                <a:path w="999" h="561" fill="none" extrusionOk="0">
                  <a:moveTo>
                    <a:pt x="0" y="560"/>
                  </a:moveTo>
                  <a:lnTo>
                    <a:pt x="999" y="0"/>
                  </a:lnTo>
                </a:path>
              </a:pathLst>
            </a:custGeom>
            <a:noFill/>
            <a:ln w="19050"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71" name="Google Shape;471;p42"/>
            <p:cNvSpPr/>
            <p:nvPr/>
          </p:nvSpPr>
          <p:spPr>
            <a:xfrm>
              <a:off x="6760575" y="632675"/>
              <a:ext cx="14025" cy="24975"/>
            </a:xfrm>
            <a:custGeom>
              <a:avLst/>
              <a:gdLst/>
              <a:ahLst/>
              <a:cxnLst/>
              <a:rect l="l" t="t" r="r" b="b"/>
              <a:pathLst>
                <a:path w="561" h="999" fill="none" extrusionOk="0">
                  <a:moveTo>
                    <a:pt x="1" y="999"/>
                  </a:moveTo>
                  <a:lnTo>
                    <a:pt x="561" y="0"/>
                  </a:lnTo>
                </a:path>
              </a:pathLst>
            </a:custGeom>
            <a:noFill/>
            <a:ln w="19050"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72" name="Google Shape;472;p42" title="Image of analog clock face with time reading 4:00"/>
            <p:cNvSpPr/>
            <p:nvPr/>
          </p:nvSpPr>
          <p:spPr>
            <a:xfrm>
              <a:off x="6760575" y="657625"/>
              <a:ext cx="25" cy="25"/>
            </a:xfrm>
            <a:custGeom>
              <a:avLst/>
              <a:gdLst/>
              <a:ahLst/>
              <a:cxnLst/>
              <a:rect l="l" t="t" r="r" b="b"/>
              <a:pathLst>
                <a:path w="1" h="1" fill="none" extrusionOk="0">
                  <a:moveTo>
                    <a:pt x="1" y="1"/>
                  </a:moveTo>
                  <a:lnTo>
                    <a:pt x="1" y="1"/>
                  </a:lnTo>
                </a:path>
              </a:pathLst>
            </a:custGeom>
            <a:noFill/>
            <a:ln w="19050"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73" name="Google Shape;473;p42"/>
            <p:cNvSpPr/>
            <p:nvPr/>
          </p:nvSpPr>
          <p:spPr>
            <a:xfrm>
              <a:off x="6847025" y="651550"/>
              <a:ext cx="25" cy="29250"/>
            </a:xfrm>
            <a:custGeom>
              <a:avLst/>
              <a:gdLst/>
              <a:ahLst/>
              <a:cxnLst/>
              <a:rect l="l" t="t" r="r" b="b"/>
              <a:pathLst>
                <a:path w="1" h="1170" fill="none" extrusionOk="0">
                  <a:moveTo>
                    <a:pt x="1" y="0"/>
                  </a:moveTo>
                  <a:lnTo>
                    <a:pt x="1" y="1169"/>
                  </a:lnTo>
                </a:path>
              </a:pathLst>
            </a:custGeom>
            <a:noFill/>
            <a:ln w="19050"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74" name="Google Shape;474;p42"/>
            <p:cNvSpPr/>
            <p:nvPr/>
          </p:nvSpPr>
          <p:spPr>
            <a:xfrm>
              <a:off x="6919500" y="632675"/>
              <a:ext cx="14025" cy="24975"/>
            </a:xfrm>
            <a:custGeom>
              <a:avLst/>
              <a:gdLst/>
              <a:ahLst/>
              <a:cxnLst/>
              <a:rect l="l" t="t" r="r" b="b"/>
              <a:pathLst>
                <a:path w="561" h="999" fill="none" extrusionOk="0">
                  <a:moveTo>
                    <a:pt x="560" y="999"/>
                  </a:moveTo>
                  <a:lnTo>
                    <a:pt x="0" y="0"/>
                  </a:lnTo>
                </a:path>
              </a:pathLst>
            </a:custGeom>
            <a:noFill/>
            <a:ln w="19050"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75" name="Google Shape;475;p42"/>
            <p:cNvSpPr/>
            <p:nvPr/>
          </p:nvSpPr>
          <p:spPr>
            <a:xfrm>
              <a:off x="6933500" y="657625"/>
              <a:ext cx="25" cy="25"/>
            </a:xfrm>
            <a:custGeom>
              <a:avLst/>
              <a:gdLst/>
              <a:ahLst/>
              <a:cxnLst/>
              <a:rect l="l" t="t" r="r" b="b"/>
              <a:pathLst>
                <a:path w="1" h="1" fill="none" extrusionOk="0">
                  <a:moveTo>
                    <a:pt x="0" y="1"/>
                  </a:moveTo>
                  <a:lnTo>
                    <a:pt x="0" y="1"/>
                  </a:lnTo>
                </a:path>
              </a:pathLst>
            </a:custGeom>
            <a:noFill/>
            <a:ln w="19050"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76" name="Google Shape;476;p42"/>
            <p:cNvSpPr/>
            <p:nvPr/>
          </p:nvSpPr>
          <p:spPr>
            <a:xfrm>
              <a:off x="6972475" y="579700"/>
              <a:ext cx="24975" cy="14025"/>
            </a:xfrm>
            <a:custGeom>
              <a:avLst/>
              <a:gdLst/>
              <a:ahLst/>
              <a:cxnLst/>
              <a:rect l="l" t="t" r="r" b="b"/>
              <a:pathLst>
                <a:path w="999" h="561" fill="none" extrusionOk="0">
                  <a:moveTo>
                    <a:pt x="999" y="560"/>
                  </a:moveTo>
                  <a:lnTo>
                    <a:pt x="0" y="0"/>
                  </a:lnTo>
                </a:path>
              </a:pathLst>
            </a:custGeom>
            <a:noFill/>
            <a:ln w="19050"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77" name="Google Shape;477;p42"/>
            <p:cNvSpPr/>
            <p:nvPr/>
          </p:nvSpPr>
          <p:spPr>
            <a:xfrm>
              <a:off x="6997425" y="593700"/>
              <a:ext cx="25" cy="25"/>
            </a:xfrm>
            <a:custGeom>
              <a:avLst/>
              <a:gdLst/>
              <a:ahLst/>
              <a:cxnLst/>
              <a:rect l="l" t="t" r="r" b="b"/>
              <a:pathLst>
                <a:path w="1" h="1" fill="none" extrusionOk="0">
                  <a:moveTo>
                    <a:pt x="1" y="0"/>
                  </a:moveTo>
                  <a:lnTo>
                    <a:pt x="1" y="0"/>
                  </a:lnTo>
                </a:path>
              </a:pathLst>
            </a:custGeom>
            <a:noFill/>
            <a:ln w="19050"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78" name="Google Shape;478;p42"/>
            <p:cNvSpPr/>
            <p:nvPr/>
          </p:nvSpPr>
          <p:spPr>
            <a:xfrm>
              <a:off x="6991350" y="507225"/>
              <a:ext cx="29250" cy="25"/>
            </a:xfrm>
            <a:custGeom>
              <a:avLst/>
              <a:gdLst/>
              <a:ahLst/>
              <a:cxnLst/>
              <a:rect l="l" t="t" r="r" b="b"/>
              <a:pathLst>
                <a:path w="1170" h="1" fill="none" extrusionOk="0">
                  <a:moveTo>
                    <a:pt x="1169" y="1"/>
                  </a:moveTo>
                  <a:lnTo>
                    <a:pt x="0" y="1"/>
                  </a:lnTo>
                </a:path>
              </a:pathLst>
            </a:custGeom>
            <a:noFill/>
            <a:ln w="19050"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79" name="Google Shape;479;p42"/>
            <p:cNvSpPr/>
            <p:nvPr/>
          </p:nvSpPr>
          <p:spPr>
            <a:xfrm>
              <a:off x="6972475" y="420775"/>
              <a:ext cx="24975" cy="14025"/>
            </a:xfrm>
            <a:custGeom>
              <a:avLst/>
              <a:gdLst/>
              <a:ahLst/>
              <a:cxnLst/>
              <a:rect l="l" t="t" r="r" b="b"/>
              <a:pathLst>
                <a:path w="999" h="561" fill="none" extrusionOk="0">
                  <a:moveTo>
                    <a:pt x="0" y="561"/>
                  </a:moveTo>
                  <a:lnTo>
                    <a:pt x="999" y="0"/>
                  </a:lnTo>
                </a:path>
              </a:pathLst>
            </a:custGeom>
            <a:noFill/>
            <a:ln w="19050"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80" name="Google Shape;480;p42"/>
            <p:cNvSpPr/>
            <p:nvPr/>
          </p:nvSpPr>
          <p:spPr>
            <a:xfrm>
              <a:off x="6997425" y="420775"/>
              <a:ext cx="25" cy="25"/>
            </a:xfrm>
            <a:custGeom>
              <a:avLst/>
              <a:gdLst/>
              <a:ahLst/>
              <a:cxnLst/>
              <a:rect l="l" t="t" r="r" b="b"/>
              <a:pathLst>
                <a:path w="1" h="1" fill="none" extrusionOk="0">
                  <a:moveTo>
                    <a:pt x="1" y="0"/>
                  </a:moveTo>
                  <a:lnTo>
                    <a:pt x="1" y="0"/>
                  </a:lnTo>
                </a:path>
              </a:pathLst>
            </a:custGeom>
            <a:noFill/>
            <a:ln w="19050"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81" name="Google Shape;481;p42"/>
            <p:cNvSpPr/>
            <p:nvPr/>
          </p:nvSpPr>
          <p:spPr>
            <a:xfrm>
              <a:off x="6919500" y="356850"/>
              <a:ext cx="14025" cy="24975"/>
            </a:xfrm>
            <a:custGeom>
              <a:avLst/>
              <a:gdLst/>
              <a:ahLst/>
              <a:cxnLst/>
              <a:rect l="l" t="t" r="r" b="b"/>
              <a:pathLst>
                <a:path w="561" h="999" fill="none" extrusionOk="0">
                  <a:moveTo>
                    <a:pt x="560" y="0"/>
                  </a:moveTo>
                  <a:lnTo>
                    <a:pt x="0" y="999"/>
                  </a:lnTo>
                </a:path>
              </a:pathLst>
            </a:custGeom>
            <a:noFill/>
            <a:ln w="19050"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482" name="Google Shape;482;p42"/>
            <p:cNvSpPr/>
            <p:nvPr/>
          </p:nvSpPr>
          <p:spPr>
            <a:xfrm>
              <a:off x="6933500" y="356850"/>
              <a:ext cx="25" cy="25"/>
            </a:xfrm>
            <a:custGeom>
              <a:avLst/>
              <a:gdLst/>
              <a:ahLst/>
              <a:cxnLst/>
              <a:rect l="l" t="t" r="r" b="b"/>
              <a:pathLst>
                <a:path w="1" h="1" fill="none" extrusionOk="0">
                  <a:moveTo>
                    <a:pt x="0" y="0"/>
                  </a:moveTo>
                  <a:lnTo>
                    <a:pt x="0" y="0"/>
                  </a:lnTo>
                </a:path>
              </a:pathLst>
            </a:custGeom>
            <a:noFill/>
            <a:ln w="19050"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3"/>
          <p:cNvSpPr txBox="1">
            <a:spLocks noGrp="1"/>
          </p:cNvSpPr>
          <p:nvPr>
            <p:ph type="subTitle" idx="4294967295"/>
          </p:nvPr>
        </p:nvSpPr>
        <p:spPr>
          <a:xfrm>
            <a:off x="685800" y="505225"/>
            <a:ext cx="7884600" cy="3810300"/>
          </a:xfrm>
          <a:prstGeom prst="rect">
            <a:avLst/>
          </a:prstGeom>
          <a:solidFill>
            <a:srgbClr val="000000">
              <a:alpha val="0"/>
            </a:srgbClr>
          </a:solidFill>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800" b="1" dirty="0">
                <a:solidFill>
                  <a:schemeClr val="lt1"/>
                </a:solidFill>
                <a:latin typeface="Gill Sans MT" panose="020B0502020104020203" pitchFamily="34" charset="77"/>
                <a:ea typeface="Roboto Slab"/>
                <a:cs typeface="Roboto Slab"/>
                <a:sym typeface="Roboto Slab"/>
              </a:rPr>
              <a:t>THANK YOU ALL!</a:t>
            </a:r>
            <a:endParaRPr sz="3600" b="1" dirty="0">
              <a:solidFill>
                <a:srgbClr val="FFFFFF"/>
              </a:solidFill>
              <a:latin typeface="Gill Sans MT" panose="020B0502020104020203" pitchFamily="34" charset="77"/>
            </a:endParaRPr>
          </a:p>
          <a:p>
            <a:pPr marL="0" lvl="0" indent="0" algn="l" rtl="0">
              <a:spcBef>
                <a:spcPts val="600"/>
              </a:spcBef>
              <a:spcAft>
                <a:spcPts val="0"/>
              </a:spcAft>
              <a:buClr>
                <a:schemeClr val="dk1"/>
              </a:buClr>
              <a:buSzPts val="1100"/>
              <a:buFont typeface="Arial"/>
              <a:buNone/>
            </a:pPr>
            <a:endParaRPr sz="2400" dirty="0">
              <a:solidFill>
                <a:srgbClr val="FFFFFF"/>
              </a:solidFill>
              <a:latin typeface="Gill Sans MT" panose="020B0502020104020203" pitchFamily="34" charset="77"/>
            </a:endParaRPr>
          </a:p>
          <a:p>
            <a:pPr marL="0" lvl="0" indent="0" algn="l" rtl="0">
              <a:spcBef>
                <a:spcPts val="600"/>
              </a:spcBef>
              <a:spcAft>
                <a:spcPts val="0"/>
              </a:spcAft>
              <a:buClr>
                <a:schemeClr val="dk1"/>
              </a:buClr>
              <a:buSzPts val="1100"/>
              <a:buFont typeface="Arial"/>
              <a:buNone/>
            </a:pPr>
            <a:r>
              <a:rPr lang="en" sz="2400" dirty="0">
                <a:solidFill>
                  <a:srgbClr val="FFFFFF"/>
                </a:solidFill>
                <a:latin typeface="Gill Sans MT" panose="020B0502020104020203" pitchFamily="34" charset="77"/>
                <a:ea typeface="Roboto Slab"/>
                <a:cs typeface="Roboto Slab"/>
                <a:sym typeface="Roboto Slab"/>
              </a:rPr>
              <a:t>Email us at:</a:t>
            </a:r>
            <a:endParaRPr sz="2400" dirty="0">
              <a:solidFill>
                <a:srgbClr val="FFFFFF"/>
              </a:solidFill>
              <a:latin typeface="Gill Sans MT" panose="020B0502020104020203" pitchFamily="34" charset="77"/>
              <a:ea typeface="Roboto Slab"/>
              <a:cs typeface="Roboto Slab"/>
              <a:sym typeface="Roboto Slab"/>
            </a:endParaRPr>
          </a:p>
          <a:p>
            <a:pPr marL="457200" lvl="0" indent="0" algn="l" rtl="0">
              <a:spcBef>
                <a:spcPts val="600"/>
              </a:spcBef>
              <a:spcAft>
                <a:spcPts val="0"/>
              </a:spcAft>
              <a:buClr>
                <a:schemeClr val="dk1"/>
              </a:buClr>
              <a:buSzPts val="1100"/>
              <a:buFont typeface="Arial"/>
              <a:buNone/>
            </a:pPr>
            <a:r>
              <a:rPr lang="en" sz="2400" dirty="0">
                <a:solidFill>
                  <a:srgbClr val="FFFFFF"/>
                </a:solidFill>
                <a:latin typeface="Gill Sans MT" panose="020B0502020104020203" pitchFamily="34" charset="77"/>
                <a:ea typeface="Roboto Slab"/>
                <a:cs typeface="Roboto Slab"/>
                <a:sym typeface="Roboto Slab"/>
              </a:rPr>
              <a:t>Weatherly Stephan 		was227@nyu.edu</a:t>
            </a:r>
            <a:endParaRPr sz="2400" dirty="0">
              <a:solidFill>
                <a:srgbClr val="FFFFFF"/>
              </a:solidFill>
              <a:latin typeface="Gill Sans MT" panose="020B0502020104020203" pitchFamily="34" charset="77"/>
              <a:ea typeface="Roboto Slab"/>
              <a:cs typeface="Roboto Slab"/>
              <a:sym typeface="Roboto Slab"/>
            </a:endParaRPr>
          </a:p>
          <a:p>
            <a:pPr marL="457200" lvl="0" indent="0" algn="l" rtl="0">
              <a:spcBef>
                <a:spcPts val="600"/>
              </a:spcBef>
              <a:spcAft>
                <a:spcPts val="0"/>
              </a:spcAft>
              <a:buClr>
                <a:schemeClr val="dk1"/>
              </a:buClr>
              <a:buSzPts val="1100"/>
              <a:buFont typeface="Arial"/>
              <a:buNone/>
            </a:pPr>
            <a:r>
              <a:rPr lang="en" sz="2400" dirty="0">
                <a:solidFill>
                  <a:srgbClr val="FFFFFF"/>
                </a:solidFill>
                <a:latin typeface="Gill Sans MT" panose="020B0502020104020203" pitchFamily="34" charset="77"/>
                <a:ea typeface="Roboto Slab"/>
                <a:cs typeface="Roboto Slab"/>
                <a:sym typeface="Roboto Slab"/>
              </a:rPr>
              <a:t>Shannon O’Neill 			smo224@nyu.edu</a:t>
            </a:r>
            <a:endParaRPr sz="2400" dirty="0">
              <a:solidFill>
                <a:srgbClr val="FFFFFF"/>
              </a:solidFill>
              <a:latin typeface="Gill Sans MT" panose="020B0502020104020203" pitchFamily="34" charset="77"/>
              <a:ea typeface="Roboto Slab"/>
              <a:cs typeface="Roboto Slab"/>
              <a:sym typeface="Roboto Slab"/>
            </a:endParaRPr>
          </a:p>
          <a:p>
            <a:pPr marL="457200" lvl="0" indent="0" algn="l" rtl="0">
              <a:spcBef>
                <a:spcPts val="600"/>
              </a:spcBef>
              <a:spcAft>
                <a:spcPts val="0"/>
              </a:spcAft>
              <a:buClr>
                <a:schemeClr val="dk1"/>
              </a:buClr>
              <a:buSzPts val="1100"/>
              <a:buFont typeface="Arial"/>
              <a:buNone/>
            </a:pPr>
            <a:r>
              <a:rPr lang="en" sz="2400" dirty="0">
                <a:solidFill>
                  <a:srgbClr val="FFFFFF"/>
                </a:solidFill>
                <a:latin typeface="Gill Sans MT" panose="020B0502020104020203" pitchFamily="34" charset="77"/>
                <a:ea typeface="Roboto Slab"/>
                <a:cs typeface="Roboto Slab"/>
                <a:sym typeface="Roboto Slab"/>
              </a:rPr>
              <a:t>Kimberly </a:t>
            </a:r>
            <a:r>
              <a:rPr lang="en" sz="2400" dirty="0" err="1">
                <a:solidFill>
                  <a:srgbClr val="FFFFFF"/>
                </a:solidFill>
                <a:latin typeface="Gill Sans MT" panose="020B0502020104020203" pitchFamily="34" charset="77"/>
                <a:ea typeface="Roboto Slab"/>
                <a:cs typeface="Roboto Slab"/>
                <a:sym typeface="Roboto Slab"/>
              </a:rPr>
              <a:t>Tarr</a:t>
            </a:r>
            <a:r>
              <a:rPr lang="en" sz="2400" dirty="0">
                <a:solidFill>
                  <a:srgbClr val="FFFFFF"/>
                </a:solidFill>
                <a:latin typeface="Gill Sans MT" panose="020B0502020104020203" pitchFamily="34" charset="77"/>
                <a:ea typeface="Roboto Slab"/>
                <a:cs typeface="Roboto Slab"/>
                <a:sym typeface="Roboto Slab"/>
              </a:rPr>
              <a:t>			kst237@nyu.edu </a:t>
            </a:r>
            <a:endParaRPr sz="2400" dirty="0">
              <a:solidFill>
                <a:srgbClr val="FFFFFF"/>
              </a:solidFill>
              <a:latin typeface="Gill Sans MT" panose="020B0502020104020203" pitchFamily="34" charset="77"/>
              <a:ea typeface="Roboto Slab"/>
              <a:cs typeface="Roboto Slab"/>
              <a:sym typeface="Roboto Slab"/>
            </a:endParaRPr>
          </a:p>
        </p:txBody>
      </p:sp>
      <p:sp>
        <p:nvSpPr>
          <p:cNvPr id="489" name="Google Shape;489;p43"/>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latin typeface="Gill Sans MT" panose="020B0502020104020203" pitchFamily="34" charset="77"/>
              </a:rPr>
              <a:t>33</a:t>
            </a:fld>
            <a:endParaRPr>
              <a:latin typeface="Gill Sans MT" panose="020B0502020104020203" pitchFamily="34" charset="77"/>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11" name="Picture Placeholder 6" descr="A person posing for the camera&#10;&#10;Description automatically generated">
            <a:extLst>
              <a:ext uri="{FF2B5EF4-FFF2-40B4-BE49-F238E27FC236}">
                <a16:creationId xmlns:a16="http://schemas.microsoft.com/office/drawing/2014/main" id="{6072C389-EAD5-4AF3-9D3C-4B17A926BBA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780575" y="1756106"/>
            <a:ext cx="2016125" cy="1928813"/>
          </a:xfrm>
          <a:prstGeom prst="rect">
            <a:avLst/>
          </a:prstGeom>
        </p:spPr>
      </p:pic>
      <p:sp>
        <p:nvSpPr>
          <p:cNvPr id="494" name="Google Shape;494;p44"/>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Gill Sans MT" panose="020B0502020104020203" pitchFamily="34" charset="77"/>
              </a:rPr>
              <a:t>We’d love to answer your questions!</a:t>
            </a:r>
            <a:endParaRPr dirty="0">
              <a:latin typeface="Gill Sans MT" panose="020B0502020104020203" pitchFamily="34" charset="77"/>
            </a:endParaRPr>
          </a:p>
        </p:txBody>
      </p:sp>
      <p:sp>
        <p:nvSpPr>
          <p:cNvPr id="495" name="Google Shape;495;p44"/>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latin typeface="Gill Sans MT" panose="020B0502020104020203" pitchFamily="34" charset="77"/>
              </a:rPr>
              <a:t>34</a:t>
            </a:fld>
            <a:endParaRPr>
              <a:latin typeface="Gill Sans MT" panose="020B0502020104020203" pitchFamily="34" charset="77"/>
            </a:endParaRPr>
          </a:p>
        </p:txBody>
      </p:sp>
      <p:pic>
        <p:nvPicPr>
          <p:cNvPr id="496" name="Google Shape;496;p44" title="Headshot of Weatherly Stephan"/>
          <p:cNvPicPr preferRelativeResize="0"/>
          <p:nvPr/>
        </p:nvPicPr>
        <p:blipFill rotWithShape="1">
          <a:blip r:embed="rId4" cstate="screen">
            <a:alphaModFix/>
            <a:extLst>
              <a:ext uri="{28A0092B-C50C-407E-A947-70E740481C1C}">
                <a14:useLocalDpi xmlns:a14="http://schemas.microsoft.com/office/drawing/2010/main"/>
              </a:ext>
            </a:extLst>
          </a:blip>
          <a:srcRect t="-441"/>
          <a:stretch/>
        </p:blipFill>
        <p:spPr>
          <a:xfrm>
            <a:off x="415400" y="1735500"/>
            <a:ext cx="1861200" cy="1859400"/>
          </a:xfrm>
          <a:prstGeom prst="ellipse">
            <a:avLst/>
          </a:prstGeom>
          <a:noFill/>
          <a:ln w="9525" cap="flat" cmpd="sng">
            <a:solidFill>
              <a:schemeClr val="dk1"/>
            </a:solidFill>
            <a:prstDash val="solid"/>
            <a:round/>
            <a:headEnd type="none" w="sm" len="sm"/>
            <a:tailEnd type="none" w="sm" len="sm"/>
          </a:ln>
        </p:spPr>
      </p:pic>
      <p:sp>
        <p:nvSpPr>
          <p:cNvPr id="499" name="Google Shape;499;p44"/>
          <p:cNvSpPr txBox="1"/>
          <p:nvPr/>
        </p:nvSpPr>
        <p:spPr>
          <a:xfrm>
            <a:off x="179600" y="3802875"/>
            <a:ext cx="2332800" cy="25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latin typeface="Gill Sans MT" panose="020B0502020104020203" pitchFamily="34" charset="77"/>
                <a:ea typeface="Roboto Slab"/>
                <a:cs typeface="Roboto Slab"/>
                <a:sym typeface="Roboto Slab"/>
              </a:rPr>
              <a:t>Weatherly Stephan</a:t>
            </a:r>
            <a:endParaRPr sz="1500" b="1">
              <a:latin typeface="Gill Sans MT" panose="020B0502020104020203" pitchFamily="34" charset="77"/>
              <a:ea typeface="Roboto Slab"/>
              <a:cs typeface="Roboto Slab"/>
              <a:sym typeface="Roboto Slab"/>
            </a:endParaRPr>
          </a:p>
          <a:p>
            <a:pPr marL="0" lvl="0" indent="0" algn="ctr" rtl="0">
              <a:spcBef>
                <a:spcPts val="0"/>
              </a:spcBef>
              <a:spcAft>
                <a:spcPts val="0"/>
              </a:spcAft>
              <a:buNone/>
            </a:pPr>
            <a:r>
              <a:rPr lang="en" sz="1500" b="1">
                <a:latin typeface="Gill Sans MT" panose="020B0502020104020203" pitchFamily="34" charset="77"/>
                <a:ea typeface="Roboto Slab"/>
                <a:cs typeface="Roboto Slab"/>
                <a:sym typeface="Roboto Slab"/>
              </a:rPr>
              <a:t>she/her</a:t>
            </a:r>
            <a:endParaRPr sz="1500" b="1">
              <a:latin typeface="Gill Sans MT" panose="020B0502020104020203" pitchFamily="34" charset="77"/>
              <a:ea typeface="Roboto Slab"/>
              <a:cs typeface="Roboto Slab"/>
              <a:sym typeface="Roboto Slab"/>
            </a:endParaRPr>
          </a:p>
        </p:txBody>
      </p:sp>
      <p:pic>
        <p:nvPicPr>
          <p:cNvPr id="497" name="Google Shape;497;p44" title="Headshot of Shannon O'Neill"/>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516425" y="1735500"/>
            <a:ext cx="1838400" cy="1859400"/>
          </a:xfrm>
          <a:prstGeom prst="ellipse">
            <a:avLst/>
          </a:prstGeom>
          <a:noFill/>
          <a:ln w="9525" cap="flat" cmpd="sng">
            <a:solidFill>
              <a:schemeClr val="dk1"/>
            </a:solidFill>
            <a:prstDash val="solid"/>
            <a:round/>
            <a:headEnd type="none" w="sm" len="sm"/>
            <a:tailEnd type="none" w="sm" len="sm"/>
          </a:ln>
        </p:spPr>
      </p:pic>
      <p:sp>
        <p:nvSpPr>
          <p:cNvPr id="500" name="Google Shape;500;p44"/>
          <p:cNvSpPr txBox="1"/>
          <p:nvPr/>
        </p:nvSpPr>
        <p:spPr>
          <a:xfrm>
            <a:off x="2341425" y="3802875"/>
            <a:ext cx="2332800" cy="25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latin typeface="Gill Sans MT" panose="020B0502020104020203" pitchFamily="34" charset="77"/>
                <a:ea typeface="Roboto Slab"/>
                <a:cs typeface="Roboto Slab"/>
                <a:sym typeface="Roboto Slab"/>
              </a:rPr>
              <a:t>Shannon O’Neill</a:t>
            </a:r>
            <a:endParaRPr sz="1500" b="1">
              <a:latin typeface="Gill Sans MT" panose="020B0502020104020203" pitchFamily="34" charset="77"/>
              <a:ea typeface="Roboto Slab"/>
              <a:cs typeface="Roboto Slab"/>
              <a:sym typeface="Roboto Slab"/>
            </a:endParaRPr>
          </a:p>
          <a:p>
            <a:pPr marL="0" lvl="0" indent="0" algn="ctr" rtl="0">
              <a:spcBef>
                <a:spcPts val="0"/>
              </a:spcBef>
              <a:spcAft>
                <a:spcPts val="0"/>
              </a:spcAft>
              <a:buNone/>
            </a:pPr>
            <a:r>
              <a:rPr lang="en" sz="1500" b="1">
                <a:latin typeface="Gill Sans MT" panose="020B0502020104020203" pitchFamily="34" charset="77"/>
                <a:ea typeface="Roboto Slab"/>
                <a:cs typeface="Roboto Slab"/>
                <a:sym typeface="Roboto Slab"/>
              </a:rPr>
              <a:t>she/her</a:t>
            </a:r>
            <a:endParaRPr sz="1500" b="1">
              <a:latin typeface="Gill Sans MT" panose="020B0502020104020203" pitchFamily="34" charset="77"/>
              <a:ea typeface="Roboto Slab"/>
              <a:cs typeface="Roboto Slab"/>
              <a:sym typeface="Roboto Slab"/>
            </a:endParaRPr>
          </a:p>
        </p:txBody>
      </p:sp>
      <p:pic>
        <p:nvPicPr>
          <p:cNvPr id="498" name="Google Shape;498;p44" title="Headshot of Kimberly Tarr"/>
          <p:cNvPicPr preferRelativeResize="0"/>
          <p:nvPr/>
        </p:nvPicPr>
        <p:blipFill rotWithShape="1">
          <a:blip r:embed="rId6" cstate="screen">
            <a:alphaModFix/>
            <a:extLst>
              <a:ext uri="{28A0092B-C50C-407E-A947-70E740481C1C}">
                <a14:useLocalDpi xmlns:a14="http://schemas.microsoft.com/office/drawing/2010/main"/>
              </a:ext>
            </a:extLst>
          </a:blip>
          <a:srcRect r="-2807"/>
          <a:stretch/>
        </p:blipFill>
        <p:spPr>
          <a:xfrm>
            <a:off x="4594650" y="1735500"/>
            <a:ext cx="1946100" cy="1932000"/>
          </a:xfrm>
          <a:prstGeom prst="ellipse">
            <a:avLst/>
          </a:prstGeom>
          <a:noFill/>
          <a:ln w="9525" cap="flat" cmpd="sng">
            <a:solidFill>
              <a:schemeClr val="dk1"/>
            </a:solidFill>
            <a:prstDash val="solid"/>
            <a:round/>
            <a:headEnd type="none" w="sm" len="sm"/>
            <a:tailEnd type="none" w="sm" len="sm"/>
          </a:ln>
        </p:spPr>
      </p:pic>
      <p:sp>
        <p:nvSpPr>
          <p:cNvPr id="501" name="Google Shape;501;p44"/>
          <p:cNvSpPr txBox="1"/>
          <p:nvPr/>
        </p:nvSpPr>
        <p:spPr>
          <a:xfrm>
            <a:off x="4572000" y="3835850"/>
            <a:ext cx="2332800" cy="25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dirty="0">
                <a:latin typeface="Gill Sans MT" panose="020B0502020104020203" pitchFamily="34" charset="77"/>
                <a:ea typeface="Roboto Slab"/>
                <a:cs typeface="Roboto Slab"/>
                <a:sym typeface="Roboto Slab"/>
              </a:rPr>
              <a:t>Kimberly Tarr</a:t>
            </a:r>
            <a:endParaRPr sz="1500" b="1" dirty="0">
              <a:latin typeface="Gill Sans MT" panose="020B0502020104020203" pitchFamily="34" charset="77"/>
              <a:ea typeface="Roboto Slab"/>
              <a:cs typeface="Roboto Slab"/>
              <a:sym typeface="Roboto Slab"/>
            </a:endParaRPr>
          </a:p>
          <a:p>
            <a:pPr marL="0" lvl="0" indent="0" algn="ctr" rtl="0">
              <a:spcBef>
                <a:spcPts val="0"/>
              </a:spcBef>
              <a:spcAft>
                <a:spcPts val="0"/>
              </a:spcAft>
              <a:buNone/>
            </a:pPr>
            <a:r>
              <a:rPr lang="en" sz="1500" b="1" dirty="0">
                <a:latin typeface="Gill Sans MT" panose="020B0502020104020203" pitchFamily="34" charset="77"/>
                <a:ea typeface="Roboto Slab"/>
                <a:cs typeface="Roboto Slab"/>
                <a:sym typeface="Roboto Slab"/>
              </a:rPr>
              <a:t>she/her</a:t>
            </a:r>
            <a:endParaRPr sz="1500" b="1" dirty="0">
              <a:latin typeface="Gill Sans MT" panose="020B0502020104020203" pitchFamily="34" charset="77"/>
              <a:ea typeface="Roboto Slab"/>
              <a:cs typeface="Roboto Slab"/>
              <a:sym typeface="Roboto Slab"/>
            </a:endParaRPr>
          </a:p>
        </p:txBody>
      </p:sp>
      <p:sp>
        <p:nvSpPr>
          <p:cNvPr id="18" name="Freeform: Shape 17">
            <a:extLst>
              <a:ext uri="{FF2B5EF4-FFF2-40B4-BE49-F238E27FC236}">
                <a16:creationId xmlns:a16="http://schemas.microsoft.com/office/drawing/2014/main" id="{407185C0-6840-46FD-9752-B4D29F88E906}"/>
              </a:ext>
            </a:extLst>
          </p:cNvPr>
          <p:cNvSpPr/>
          <p:nvPr/>
        </p:nvSpPr>
        <p:spPr>
          <a:xfrm>
            <a:off x="6797529" y="1756106"/>
            <a:ext cx="2027268" cy="1941075"/>
          </a:xfrm>
          <a:custGeom>
            <a:avLst/>
            <a:gdLst>
              <a:gd name="connsiteX0" fmla="*/ 0 w 2016125"/>
              <a:gd name="connsiteY0" fmla="*/ 0 h 1930406"/>
              <a:gd name="connsiteX1" fmla="*/ 2016125 w 2016125"/>
              <a:gd name="connsiteY1" fmla="*/ 0 h 1930406"/>
              <a:gd name="connsiteX2" fmla="*/ 2016125 w 2016125"/>
              <a:gd name="connsiteY2" fmla="*/ 1930406 h 1930406"/>
              <a:gd name="connsiteX3" fmla="*/ 1115574 w 2016125"/>
              <a:gd name="connsiteY3" fmla="*/ 1930406 h 1930406"/>
              <a:gd name="connsiteX4" fmla="*/ 1188019 w 2016125"/>
              <a:gd name="connsiteY4" fmla="*/ 1919350 h 1930406"/>
              <a:gd name="connsiteX5" fmla="*/ 1958064 w 2016125"/>
              <a:gd name="connsiteY5" fmla="*/ 974536 h 1930406"/>
              <a:gd name="connsiteX6" fmla="*/ 993657 w 2016125"/>
              <a:gd name="connsiteY6" fmla="*/ 10129 h 1930406"/>
              <a:gd name="connsiteX7" fmla="*/ 29250 w 2016125"/>
              <a:gd name="connsiteY7" fmla="*/ 974536 h 1930406"/>
              <a:gd name="connsiteX8" fmla="*/ 799296 w 2016125"/>
              <a:gd name="connsiteY8" fmla="*/ 1919350 h 1930406"/>
              <a:gd name="connsiteX9" fmla="*/ 871740 w 2016125"/>
              <a:gd name="connsiteY9" fmla="*/ 1930406 h 1930406"/>
              <a:gd name="connsiteX10" fmla="*/ 0 w 2016125"/>
              <a:gd name="connsiteY10" fmla="*/ 1930406 h 193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6125" h="1930406">
                <a:moveTo>
                  <a:pt x="0" y="0"/>
                </a:moveTo>
                <a:lnTo>
                  <a:pt x="2016125" y="0"/>
                </a:lnTo>
                <a:lnTo>
                  <a:pt x="2016125" y="1930406"/>
                </a:lnTo>
                <a:lnTo>
                  <a:pt x="1115574" y="1930406"/>
                </a:lnTo>
                <a:lnTo>
                  <a:pt x="1188019" y="1919350"/>
                </a:lnTo>
                <a:cubicBezTo>
                  <a:pt x="1627483" y="1829422"/>
                  <a:pt x="1958064" y="1440585"/>
                  <a:pt x="1958064" y="974536"/>
                </a:cubicBezTo>
                <a:cubicBezTo>
                  <a:pt x="1958064" y="441909"/>
                  <a:pt x="1526284" y="10129"/>
                  <a:pt x="993657" y="10129"/>
                </a:cubicBezTo>
                <a:cubicBezTo>
                  <a:pt x="461030" y="10129"/>
                  <a:pt x="29250" y="441909"/>
                  <a:pt x="29250" y="974536"/>
                </a:cubicBezTo>
                <a:cubicBezTo>
                  <a:pt x="29250" y="1440585"/>
                  <a:pt x="359832" y="1829422"/>
                  <a:pt x="799296" y="1919350"/>
                </a:cubicBezTo>
                <a:lnTo>
                  <a:pt x="871740" y="1930406"/>
                </a:lnTo>
                <a:lnTo>
                  <a:pt x="0" y="19304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Oval 5">
            <a:extLst>
              <a:ext uri="{FF2B5EF4-FFF2-40B4-BE49-F238E27FC236}">
                <a16:creationId xmlns:a16="http://schemas.microsoft.com/office/drawing/2014/main" id="{A04A0297-B02E-4E66-B179-E4811FA32282}"/>
              </a:ext>
            </a:extLst>
          </p:cNvPr>
          <p:cNvSpPr/>
          <p:nvPr/>
        </p:nvSpPr>
        <p:spPr>
          <a:xfrm>
            <a:off x="6811733" y="1763953"/>
            <a:ext cx="1932000" cy="19320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DE2D51-A873-42FD-890D-4A1BF9DE410C}"/>
              </a:ext>
            </a:extLst>
          </p:cNvPr>
          <p:cNvSpPr/>
          <p:nvPr/>
        </p:nvSpPr>
        <p:spPr>
          <a:xfrm>
            <a:off x="7121945" y="3906986"/>
            <a:ext cx="1311576" cy="523220"/>
          </a:xfrm>
          <a:prstGeom prst="rect">
            <a:avLst/>
          </a:prstGeom>
        </p:spPr>
        <p:txBody>
          <a:bodyPr wrap="none">
            <a:spAutoFit/>
          </a:bodyPr>
          <a:lstStyle/>
          <a:p>
            <a:pPr lvl="0" algn="ctr"/>
            <a:r>
              <a:rPr lang="en-US" b="1" dirty="0">
                <a:latin typeface="Gill Sans MT" panose="020B0502020104020203" pitchFamily="34" charset="77"/>
                <a:ea typeface="Roboto Slab"/>
                <a:cs typeface="Roboto Slab"/>
                <a:sym typeface="Roboto Slab"/>
              </a:rPr>
              <a:t>Chela Weber</a:t>
            </a:r>
          </a:p>
          <a:p>
            <a:pPr lvl="0" algn="ctr"/>
            <a:r>
              <a:rPr lang="en-US" b="1" dirty="0">
                <a:latin typeface="Gill Sans MT" panose="020B0502020104020203" pitchFamily="34" charset="77"/>
                <a:ea typeface="Roboto Slab"/>
                <a:cs typeface="Roboto Slab"/>
                <a:sym typeface="Roboto Slab"/>
              </a:rPr>
              <a:t>she/her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8CDE2F-AE3D-6A4E-9FFA-8C81B8BD9AD7}"/>
              </a:ext>
            </a:extLst>
          </p:cNvPr>
          <p:cNvSpPr txBox="1"/>
          <p:nvPr/>
        </p:nvSpPr>
        <p:spPr>
          <a:xfrm>
            <a:off x="207189" y="272987"/>
            <a:ext cx="8184482" cy="1315745"/>
          </a:xfrm>
          <a:prstGeom prst="rect">
            <a:avLst/>
          </a:prstGeom>
          <a:noFill/>
        </p:spPr>
        <p:txBody>
          <a:bodyPr wrap="square" rtlCol="0">
            <a:spAutoFit/>
          </a:bodyPr>
          <a:lstStyle/>
          <a:p>
            <a:pPr defTabSz="342900">
              <a:buClrTx/>
            </a:pPr>
            <a:r>
              <a:rPr lang="en-US" sz="3300" kern="1200" dirty="0">
                <a:solidFill>
                  <a:prstClr val="black"/>
                </a:solidFill>
                <a:latin typeface="Arial" panose="020B0604020202020204" pitchFamily="34" charset="0"/>
                <a:ea typeface="+mn-ea"/>
                <a:cs typeface="Arial" panose="020B0604020202020204" pitchFamily="34" charset="0"/>
              </a:rPr>
              <a:t>Our Work in Archives, Special, and</a:t>
            </a:r>
          </a:p>
          <a:p>
            <a:pPr defTabSz="342900">
              <a:buClrTx/>
            </a:pPr>
            <a:r>
              <a:rPr lang="en-US" sz="3300" kern="1200" dirty="0">
                <a:solidFill>
                  <a:prstClr val="black"/>
                </a:solidFill>
                <a:latin typeface="Arial" panose="020B0604020202020204" pitchFamily="34" charset="0"/>
                <a:ea typeface="+mn-ea"/>
                <a:cs typeface="Arial" panose="020B0604020202020204" pitchFamily="34" charset="0"/>
              </a:rPr>
              <a:t>Distinctive Collections: </a:t>
            </a:r>
          </a:p>
          <a:p>
            <a:pPr defTabSz="342900">
              <a:buClrTx/>
            </a:pPr>
            <a:endParaRPr lang="en-US" sz="1350" kern="1200" dirty="0">
              <a:solidFill>
                <a:prstClr val="black"/>
              </a:solidFill>
              <a:latin typeface="Calibri" panose="020F0502020204030204"/>
              <a:ea typeface="+mn-ea"/>
              <a:cs typeface="+mn-cs"/>
            </a:endParaRPr>
          </a:p>
        </p:txBody>
      </p:sp>
      <p:pic>
        <p:nvPicPr>
          <p:cNvPr id="4" name="Picture 3">
            <a:extLst>
              <a:ext uri="{FF2B5EF4-FFF2-40B4-BE49-F238E27FC236}">
                <a16:creationId xmlns:a16="http://schemas.microsoft.com/office/drawing/2014/main" id="{7C6DA831-FDE9-E046-9DB6-10C95F2EBAA5}"/>
              </a:ext>
            </a:extLst>
          </p:cNvPr>
          <p:cNvPicPr>
            <a:picLocks noChangeAspect="1"/>
          </p:cNvPicPr>
          <p:nvPr/>
        </p:nvPicPr>
        <p:blipFill>
          <a:blip r:embed="rId3"/>
          <a:stretch>
            <a:fillRect/>
          </a:stretch>
        </p:blipFill>
        <p:spPr>
          <a:xfrm>
            <a:off x="555295" y="1343403"/>
            <a:ext cx="5389574" cy="3345331"/>
          </a:xfrm>
          <a:prstGeom prst="rect">
            <a:avLst/>
          </a:prstGeom>
        </p:spPr>
      </p:pic>
      <p:sp>
        <p:nvSpPr>
          <p:cNvPr id="3" name="Triangle 2">
            <a:extLst>
              <a:ext uri="{FF2B5EF4-FFF2-40B4-BE49-F238E27FC236}">
                <a16:creationId xmlns:a16="http://schemas.microsoft.com/office/drawing/2014/main" id="{B30676EF-1658-384A-8050-94D6D71EE213}"/>
              </a:ext>
            </a:extLst>
          </p:cNvPr>
          <p:cNvSpPr/>
          <p:nvPr/>
        </p:nvSpPr>
        <p:spPr>
          <a:xfrm rot="16200000">
            <a:off x="2398955" y="720138"/>
            <a:ext cx="3465206" cy="3863573"/>
          </a:xfrm>
          <a:prstGeom prst="triangle">
            <a:avLst/>
          </a:prstGeom>
          <a:solidFill>
            <a:srgbClr val="1C6EA2">
              <a:alpha val="81000"/>
            </a:srgbClr>
          </a:solidFill>
          <a:effectLst>
            <a:outerShdw blurRad="50800" dist="381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prstClr val="white"/>
              </a:solidFill>
              <a:latin typeface="Calibri" panose="020F0502020204030204"/>
            </a:endParaRPr>
          </a:p>
        </p:txBody>
      </p:sp>
      <p:pic>
        <p:nvPicPr>
          <p:cNvPr id="9" name="Picture 8" descr="Graphical user interface, application&#10;&#10;Description automatically generated">
            <a:extLst>
              <a:ext uri="{FF2B5EF4-FFF2-40B4-BE49-F238E27FC236}">
                <a16:creationId xmlns:a16="http://schemas.microsoft.com/office/drawing/2014/main" id="{77044079-DAA5-4B45-A7F0-C34F8F159A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63343" y="919326"/>
            <a:ext cx="2873468" cy="3465204"/>
          </a:xfrm>
          <a:prstGeom prst="rect">
            <a:avLst/>
          </a:prstGeom>
          <a:ln w="12700">
            <a:solidFill>
              <a:srgbClr val="1C6EA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1592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Gill Sans MT" panose="020B0502020104020203" pitchFamily="34" charset="77"/>
              </a:rPr>
              <a:t>Hello!</a:t>
            </a:r>
            <a:endParaRPr dirty="0">
              <a:latin typeface="Gill Sans MT" panose="020B0502020104020203" pitchFamily="34" charset="77"/>
            </a:endParaRPr>
          </a:p>
        </p:txBody>
      </p:sp>
      <p:sp>
        <p:nvSpPr>
          <p:cNvPr id="124" name="Google Shape;124;p15"/>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latin typeface="Gill Sans MT" panose="020B0502020104020203" pitchFamily="34" charset="77"/>
              </a:rPr>
              <a:t>5</a:t>
            </a:fld>
            <a:endParaRPr>
              <a:latin typeface="Gill Sans MT" panose="020B0502020104020203" pitchFamily="34" charset="77"/>
            </a:endParaRPr>
          </a:p>
        </p:txBody>
      </p:sp>
      <p:pic>
        <p:nvPicPr>
          <p:cNvPr id="125" name="Google Shape;125;p15" title="Headshot of Weatherly Stephan"/>
          <p:cNvPicPr preferRelativeResize="0"/>
          <p:nvPr/>
        </p:nvPicPr>
        <p:blipFill rotWithShape="1">
          <a:blip r:embed="rId3" cstate="screen">
            <a:alphaModFix/>
            <a:extLst>
              <a:ext uri="{28A0092B-C50C-407E-A947-70E740481C1C}">
                <a14:useLocalDpi xmlns:a14="http://schemas.microsoft.com/office/drawing/2010/main"/>
              </a:ext>
            </a:extLst>
          </a:blip>
          <a:srcRect t="-441"/>
          <a:stretch/>
        </p:blipFill>
        <p:spPr>
          <a:xfrm>
            <a:off x="415400" y="1735490"/>
            <a:ext cx="2634000" cy="2631900"/>
          </a:xfrm>
          <a:prstGeom prst="ellipse">
            <a:avLst/>
          </a:prstGeom>
          <a:noFill/>
          <a:ln w="9525" cap="flat" cmpd="sng">
            <a:solidFill>
              <a:schemeClr val="dk1"/>
            </a:solidFill>
            <a:prstDash val="solid"/>
            <a:round/>
            <a:headEnd type="none" w="sm" len="sm"/>
            <a:tailEnd type="none" w="sm" len="sm"/>
          </a:ln>
        </p:spPr>
      </p:pic>
      <p:sp>
        <p:nvSpPr>
          <p:cNvPr id="128" name="Google Shape;128;p15"/>
          <p:cNvSpPr txBox="1"/>
          <p:nvPr/>
        </p:nvSpPr>
        <p:spPr>
          <a:xfrm>
            <a:off x="566000" y="4437300"/>
            <a:ext cx="2332800" cy="25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latin typeface="Gill Sans MT" panose="020B0502020104020203" pitchFamily="34" charset="77"/>
                <a:ea typeface="Roboto Slab"/>
                <a:cs typeface="Roboto Slab"/>
                <a:sym typeface="Roboto Slab"/>
              </a:rPr>
              <a:t>Weatherly Stephan</a:t>
            </a:r>
            <a:endParaRPr sz="1500" b="1" dirty="0">
              <a:latin typeface="Gill Sans MT" panose="020B0502020104020203" pitchFamily="34" charset="77"/>
              <a:ea typeface="Roboto Slab"/>
              <a:cs typeface="Roboto Slab"/>
              <a:sym typeface="Roboto Slab"/>
            </a:endParaRPr>
          </a:p>
          <a:p>
            <a:pPr marL="0" lvl="0" indent="0" algn="ctr" rtl="0">
              <a:spcBef>
                <a:spcPts val="0"/>
              </a:spcBef>
              <a:spcAft>
                <a:spcPts val="0"/>
              </a:spcAft>
              <a:buNone/>
            </a:pPr>
            <a:r>
              <a:rPr lang="en" sz="1500" b="1" dirty="0">
                <a:latin typeface="Gill Sans MT" panose="020B0502020104020203" pitchFamily="34" charset="77"/>
                <a:ea typeface="Roboto Slab"/>
                <a:cs typeface="Roboto Slab"/>
                <a:sym typeface="Roboto Slab"/>
              </a:rPr>
              <a:t>she/her</a:t>
            </a:r>
            <a:endParaRPr sz="1500" b="1" dirty="0">
              <a:latin typeface="Gill Sans MT" panose="020B0502020104020203" pitchFamily="34" charset="77"/>
              <a:ea typeface="Roboto Slab"/>
              <a:cs typeface="Roboto Slab"/>
              <a:sym typeface="Roboto Slab"/>
            </a:endParaRPr>
          </a:p>
        </p:txBody>
      </p:sp>
      <p:pic>
        <p:nvPicPr>
          <p:cNvPr id="126" name="Google Shape;126;p15" title="Headshot of Shannon O'Neill"/>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254991" y="1719310"/>
            <a:ext cx="2634000" cy="2664300"/>
          </a:xfrm>
          <a:prstGeom prst="ellipse">
            <a:avLst/>
          </a:prstGeom>
          <a:noFill/>
          <a:ln w="9525" cap="flat" cmpd="sng">
            <a:solidFill>
              <a:schemeClr val="dk1"/>
            </a:solidFill>
            <a:prstDash val="solid"/>
            <a:round/>
            <a:headEnd type="none" w="sm" len="sm"/>
            <a:tailEnd type="none" w="sm" len="sm"/>
          </a:ln>
        </p:spPr>
      </p:pic>
      <p:sp>
        <p:nvSpPr>
          <p:cNvPr id="129" name="Google Shape;129;p15"/>
          <p:cNvSpPr txBox="1"/>
          <p:nvPr/>
        </p:nvSpPr>
        <p:spPr>
          <a:xfrm>
            <a:off x="3405600" y="4437300"/>
            <a:ext cx="2332800" cy="25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latin typeface="Gill Sans MT" panose="020B0502020104020203" pitchFamily="34" charset="77"/>
                <a:ea typeface="Roboto Slab"/>
                <a:cs typeface="Roboto Slab"/>
                <a:sym typeface="Roboto Slab"/>
              </a:rPr>
              <a:t>Shannon O’Neill</a:t>
            </a:r>
            <a:endParaRPr sz="1500" b="1">
              <a:latin typeface="Gill Sans MT" panose="020B0502020104020203" pitchFamily="34" charset="77"/>
              <a:ea typeface="Roboto Slab"/>
              <a:cs typeface="Roboto Slab"/>
              <a:sym typeface="Roboto Slab"/>
            </a:endParaRPr>
          </a:p>
          <a:p>
            <a:pPr marL="0" lvl="0" indent="0" algn="ctr" rtl="0">
              <a:spcBef>
                <a:spcPts val="0"/>
              </a:spcBef>
              <a:spcAft>
                <a:spcPts val="0"/>
              </a:spcAft>
              <a:buNone/>
            </a:pPr>
            <a:r>
              <a:rPr lang="en" sz="1500" b="1">
                <a:latin typeface="Gill Sans MT" panose="020B0502020104020203" pitchFamily="34" charset="77"/>
                <a:ea typeface="Roboto Slab"/>
                <a:cs typeface="Roboto Slab"/>
                <a:sym typeface="Roboto Slab"/>
              </a:rPr>
              <a:t>she/her</a:t>
            </a:r>
            <a:endParaRPr sz="1500" b="1">
              <a:latin typeface="Gill Sans MT" panose="020B0502020104020203" pitchFamily="34" charset="77"/>
              <a:ea typeface="Roboto Slab"/>
              <a:cs typeface="Roboto Slab"/>
              <a:sym typeface="Roboto Slab"/>
            </a:endParaRPr>
          </a:p>
        </p:txBody>
      </p:sp>
      <p:pic>
        <p:nvPicPr>
          <p:cNvPr id="127" name="Google Shape;127;p15" title="Headshot of Kimberly Tarr"/>
          <p:cNvPicPr preferRelativeResize="0"/>
          <p:nvPr/>
        </p:nvPicPr>
        <p:blipFill rotWithShape="1">
          <a:blip r:embed="rId5" cstate="screen">
            <a:alphaModFix/>
            <a:extLst>
              <a:ext uri="{28A0092B-C50C-407E-A947-70E740481C1C}">
                <a14:useLocalDpi xmlns:a14="http://schemas.microsoft.com/office/drawing/2010/main"/>
              </a:ext>
            </a:extLst>
          </a:blip>
          <a:srcRect r="-2807"/>
          <a:stretch/>
        </p:blipFill>
        <p:spPr>
          <a:xfrm>
            <a:off x="6094600" y="1665600"/>
            <a:ext cx="2792100" cy="2771700"/>
          </a:xfrm>
          <a:prstGeom prst="ellipse">
            <a:avLst/>
          </a:prstGeom>
          <a:noFill/>
          <a:ln w="9525" cap="flat" cmpd="sng">
            <a:solidFill>
              <a:schemeClr val="dk1"/>
            </a:solidFill>
            <a:prstDash val="solid"/>
            <a:round/>
            <a:headEnd type="none" w="sm" len="sm"/>
            <a:tailEnd type="none" w="sm" len="sm"/>
          </a:ln>
        </p:spPr>
      </p:pic>
      <p:sp>
        <p:nvSpPr>
          <p:cNvPr id="130" name="Google Shape;130;p15"/>
          <p:cNvSpPr txBox="1"/>
          <p:nvPr/>
        </p:nvSpPr>
        <p:spPr>
          <a:xfrm>
            <a:off x="6439250" y="4437300"/>
            <a:ext cx="2332800" cy="25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latin typeface="Gill Sans MT" panose="020B0502020104020203" pitchFamily="34" charset="77"/>
                <a:ea typeface="Roboto Slab"/>
                <a:cs typeface="Roboto Slab"/>
                <a:sym typeface="Roboto Slab"/>
              </a:rPr>
              <a:t>Kimberly Tarr</a:t>
            </a:r>
            <a:endParaRPr sz="1500" b="1">
              <a:latin typeface="Gill Sans MT" panose="020B0502020104020203" pitchFamily="34" charset="77"/>
              <a:ea typeface="Roboto Slab"/>
              <a:cs typeface="Roboto Slab"/>
              <a:sym typeface="Roboto Slab"/>
            </a:endParaRPr>
          </a:p>
          <a:p>
            <a:pPr marL="0" lvl="0" indent="0" algn="ctr" rtl="0">
              <a:spcBef>
                <a:spcPts val="0"/>
              </a:spcBef>
              <a:spcAft>
                <a:spcPts val="0"/>
              </a:spcAft>
              <a:buNone/>
            </a:pPr>
            <a:r>
              <a:rPr lang="en" sz="1500" b="1">
                <a:latin typeface="Gill Sans MT" panose="020B0502020104020203" pitchFamily="34" charset="77"/>
                <a:ea typeface="Roboto Slab"/>
                <a:cs typeface="Roboto Slab"/>
                <a:sym typeface="Roboto Slab"/>
              </a:rPr>
              <a:t>she/her</a:t>
            </a:r>
            <a:endParaRPr sz="1500" b="1">
              <a:latin typeface="Gill Sans MT" panose="020B0502020104020203" pitchFamily="34" charset="77"/>
              <a:ea typeface="Roboto Slab"/>
              <a:cs typeface="Roboto Slab"/>
              <a:sym typeface="Roboto Slab"/>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6"/>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Gill Sans MT" panose="020B0502020104020203" pitchFamily="34" charset="77"/>
              </a:rPr>
              <a:t>Outline of Today’s Talk</a:t>
            </a:r>
            <a:endParaRPr>
              <a:latin typeface="Gill Sans MT" panose="020B0502020104020203" pitchFamily="34" charset="77"/>
            </a:endParaRPr>
          </a:p>
        </p:txBody>
      </p:sp>
      <p:sp>
        <p:nvSpPr>
          <p:cNvPr id="136" name="Google Shape;136;p16"/>
          <p:cNvSpPr txBox="1">
            <a:spLocks noGrp="1"/>
          </p:cNvSpPr>
          <p:nvPr>
            <p:ph type="body" idx="1"/>
          </p:nvPr>
        </p:nvSpPr>
        <p:spPr>
          <a:xfrm>
            <a:off x="1146025" y="1767275"/>
            <a:ext cx="7540800" cy="3158700"/>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 dirty="0">
                <a:latin typeface="Gill Sans MT" panose="020B0502020104020203" pitchFamily="34" charset="77"/>
                <a:ea typeface="Roboto Slab"/>
                <a:cs typeface="Roboto Slab"/>
                <a:sym typeface="Roboto Slab"/>
              </a:rPr>
              <a:t>Overview of project at NYU</a:t>
            </a:r>
          </a:p>
          <a:p>
            <a:pPr>
              <a:buFont typeface="Arial" panose="020B0604020202020204" pitchFamily="34" charset="0"/>
              <a:buChar char="•"/>
            </a:pPr>
            <a:r>
              <a:rPr lang="en" dirty="0">
                <a:latin typeface="Gill Sans MT" panose="020B0502020104020203" pitchFamily="34" charset="77"/>
                <a:ea typeface="Roboto Slab"/>
                <a:cs typeface="Roboto Slab"/>
                <a:sym typeface="Roboto Slab"/>
              </a:rPr>
              <a:t>Perspectives on the project, its deliverables, and outcomes</a:t>
            </a:r>
          </a:p>
          <a:p>
            <a:pPr>
              <a:buFont typeface="Arial" panose="020B0604020202020204" pitchFamily="34" charset="0"/>
              <a:buChar char="•"/>
            </a:pPr>
            <a:r>
              <a:rPr lang="en" dirty="0">
                <a:latin typeface="Gill Sans MT" panose="020B0502020104020203" pitchFamily="34" charset="77"/>
                <a:ea typeface="Roboto Slab"/>
                <a:cs typeface="Roboto Slab"/>
                <a:sym typeface="Roboto Slab"/>
              </a:rPr>
              <a:t>What next steps we’re looking to with the data we collected</a:t>
            </a:r>
            <a:endParaRPr dirty="0">
              <a:latin typeface="Gill Sans MT" panose="020B0502020104020203" pitchFamily="34" charset="77"/>
              <a:ea typeface="Roboto Slab"/>
              <a:cs typeface="Roboto Slab"/>
              <a:sym typeface="Roboto Slab"/>
            </a:endParaRPr>
          </a:p>
          <a:p>
            <a:pPr marL="457200" lvl="0" indent="0" algn="l" rtl="0">
              <a:spcBef>
                <a:spcPts val="600"/>
              </a:spcBef>
              <a:spcAft>
                <a:spcPts val="0"/>
              </a:spcAft>
              <a:buNone/>
            </a:pPr>
            <a:endParaRPr dirty="0">
              <a:latin typeface="Gill Sans MT" panose="020B0502020104020203" pitchFamily="34" charset="77"/>
            </a:endParaRPr>
          </a:p>
        </p:txBody>
      </p:sp>
      <p:sp>
        <p:nvSpPr>
          <p:cNvPr id="137" name="Google Shape;137;p16"/>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latin typeface="Gill Sans MT" panose="020B0502020104020203" pitchFamily="34" charset="77"/>
              </a:rPr>
              <a:t>6</a:t>
            </a:fld>
            <a:endParaRPr>
              <a:latin typeface="Gill Sans MT" panose="020B0502020104020203" pitchFamily="34" charset="77"/>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7"/>
          <p:cNvSpPr txBox="1">
            <a:spLocks noGrp="1"/>
          </p:cNvSpPr>
          <p:nvPr>
            <p:ph type="ctrTitle" idx="4294967295"/>
          </p:nvPr>
        </p:nvSpPr>
        <p:spPr>
          <a:xfrm>
            <a:off x="418800" y="1067200"/>
            <a:ext cx="4153200" cy="3418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400" dirty="0">
                <a:solidFill>
                  <a:srgbClr val="94BF6E"/>
                </a:solidFill>
                <a:latin typeface="Gill Sans MT" panose="020B0502020104020203" pitchFamily="34" charset="77"/>
              </a:rPr>
              <a:t>Collections Control Project</a:t>
            </a:r>
            <a:endParaRPr sz="5400" dirty="0">
              <a:solidFill>
                <a:srgbClr val="94BF6E"/>
              </a:solidFill>
              <a:latin typeface="Gill Sans MT" panose="020B0502020104020203" pitchFamily="34" charset="77"/>
            </a:endParaRPr>
          </a:p>
          <a:p>
            <a:pPr marL="0" lvl="0" indent="0" algn="ctr" rtl="0">
              <a:spcBef>
                <a:spcPts val="0"/>
              </a:spcBef>
              <a:spcAft>
                <a:spcPts val="0"/>
              </a:spcAft>
              <a:buNone/>
            </a:pPr>
            <a:r>
              <a:rPr lang="en" sz="5400" dirty="0">
                <a:solidFill>
                  <a:srgbClr val="94BF6E"/>
                </a:solidFill>
                <a:latin typeface="Gill Sans MT" panose="020B0502020104020203" pitchFamily="34" charset="77"/>
              </a:rPr>
              <a:t>Overview</a:t>
            </a:r>
            <a:endParaRPr sz="5400" dirty="0">
              <a:solidFill>
                <a:srgbClr val="94BF6E"/>
              </a:solidFill>
              <a:latin typeface="Gill Sans MT" panose="020B0502020104020203" pitchFamily="34" charset="77"/>
            </a:endParaRPr>
          </a:p>
        </p:txBody>
      </p:sp>
      <p:sp>
        <p:nvSpPr>
          <p:cNvPr id="143" name="Google Shape;143;p17"/>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latin typeface="Gill Sans MT" panose="020B0502020104020203" pitchFamily="34" charset="77"/>
              </a:rPr>
              <a:t>7</a:t>
            </a:fld>
            <a:endParaRPr>
              <a:latin typeface="Gill Sans MT" panose="020B0502020104020203" pitchFamily="34" charset="77"/>
            </a:endParaRPr>
          </a:p>
        </p:txBody>
      </p:sp>
      <p:grpSp>
        <p:nvGrpSpPr>
          <p:cNvPr id="144" name="Google Shape;144;p17" title="3 dimensional drawing of square box with two flaps folded down"/>
          <p:cNvGrpSpPr/>
          <p:nvPr/>
        </p:nvGrpSpPr>
        <p:grpSpPr>
          <a:xfrm>
            <a:off x="5467439" y="1219637"/>
            <a:ext cx="2895874" cy="2704235"/>
            <a:chOff x="4556450" y="4963575"/>
            <a:chExt cx="548025" cy="498100"/>
          </a:xfrm>
        </p:grpSpPr>
        <p:sp>
          <p:nvSpPr>
            <p:cNvPr id="145" name="Google Shape;145;p17"/>
            <p:cNvSpPr/>
            <p:nvPr/>
          </p:nvSpPr>
          <p:spPr>
            <a:xfrm>
              <a:off x="4611850" y="5222350"/>
              <a:ext cx="436600" cy="239325"/>
            </a:xfrm>
            <a:custGeom>
              <a:avLst/>
              <a:gdLst/>
              <a:ahLst/>
              <a:cxnLst/>
              <a:rect l="l" t="t" r="r" b="b"/>
              <a:pathLst>
                <a:path w="17464" h="9573" fill="none" extrusionOk="0">
                  <a:moveTo>
                    <a:pt x="1" y="1"/>
                  </a:moveTo>
                  <a:lnTo>
                    <a:pt x="1" y="4677"/>
                  </a:lnTo>
                  <a:lnTo>
                    <a:pt x="8720" y="9572"/>
                  </a:lnTo>
                  <a:lnTo>
                    <a:pt x="17463" y="4677"/>
                  </a:lnTo>
                  <a:lnTo>
                    <a:pt x="17463" y="1"/>
                  </a:lnTo>
                </a:path>
              </a:pathLst>
            </a:custGeom>
            <a:noFill/>
            <a:ln w="28575" cap="rnd" cmpd="sng">
              <a:solidFill>
                <a:srgbClr val="1240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146" name="Google Shape;146;p17"/>
            <p:cNvSpPr/>
            <p:nvPr/>
          </p:nvSpPr>
          <p:spPr>
            <a:xfrm>
              <a:off x="4612475" y="4963575"/>
              <a:ext cx="435975" cy="125450"/>
            </a:xfrm>
            <a:custGeom>
              <a:avLst/>
              <a:gdLst/>
              <a:ahLst/>
              <a:cxnLst/>
              <a:rect l="l" t="t" r="r" b="b"/>
              <a:pathLst>
                <a:path w="17439" h="5018" fill="none" extrusionOk="0">
                  <a:moveTo>
                    <a:pt x="17438" y="5018"/>
                  </a:moveTo>
                  <a:lnTo>
                    <a:pt x="8671" y="1"/>
                  </a:lnTo>
                  <a:lnTo>
                    <a:pt x="0" y="5018"/>
                  </a:lnTo>
                </a:path>
              </a:pathLst>
            </a:custGeom>
            <a:noFill/>
            <a:ln w="28575" cap="rnd" cmpd="sng">
              <a:solidFill>
                <a:srgbClr val="1240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147" name="Google Shape;147;p17" title="Line drawing of 3 dimensional square box with four flaps folded down"/>
            <p:cNvSpPr/>
            <p:nvPr/>
          </p:nvSpPr>
          <p:spPr>
            <a:xfrm>
              <a:off x="4556450" y="5089000"/>
              <a:ext cx="274025" cy="225925"/>
            </a:xfrm>
            <a:custGeom>
              <a:avLst/>
              <a:gdLst/>
              <a:ahLst/>
              <a:cxnLst/>
              <a:rect l="l" t="t" r="r" b="b"/>
              <a:pathLst>
                <a:path w="10961" h="9037" fill="none" extrusionOk="0">
                  <a:moveTo>
                    <a:pt x="8720" y="9037"/>
                  </a:moveTo>
                  <a:lnTo>
                    <a:pt x="1" y="4068"/>
                  </a:lnTo>
                  <a:lnTo>
                    <a:pt x="2241" y="1"/>
                  </a:lnTo>
                  <a:lnTo>
                    <a:pt x="10960" y="4969"/>
                  </a:lnTo>
                  <a:lnTo>
                    <a:pt x="8720" y="9037"/>
                  </a:lnTo>
                  <a:close/>
                </a:path>
              </a:pathLst>
            </a:custGeom>
            <a:noFill/>
            <a:ln w="28575" cap="rnd" cmpd="sng">
              <a:solidFill>
                <a:srgbClr val="1240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148" name="Google Shape;148;p17"/>
            <p:cNvSpPr/>
            <p:nvPr/>
          </p:nvSpPr>
          <p:spPr>
            <a:xfrm>
              <a:off x="4830450" y="5089000"/>
              <a:ext cx="274025" cy="225925"/>
            </a:xfrm>
            <a:custGeom>
              <a:avLst/>
              <a:gdLst/>
              <a:ahLst/>
              <a:cxnLst/>
              <a:rect l="l" t="t" r="r" b="b"/>
              <a:pathLst>
                <a:path w="10961" h="9037" fill="none" extrusionOk="0">
                  <a:moveTo>
                    <a:pt x="2241" y="9037"/>
                  </a:moveTo>
                  <a:lnTo>
                    <a:pt x="10960" y="4068"/>
                  </a:lnTo>
                  <a:lnTo>
                    <a:pt x="8719" y="1"/>
                  </a:lnTo>
                  <a:lnTo>
                    <a:pt x="0" y="4969"/>
                  </a:lnTo>
                  <a:lnTo>
                    <a:pt x="2241" y="9037"/>
                  </a:lnTo>
                  <a:close/>
                </a:path>
              </a:pathLst>
            </a:custGeom>
            <a:noFill/>
            <a:ln w="28575" cap="rnd" cmpd="sng">
              <a:solidFill>
                <a:srgbClr val="1240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149" name="Google Shape;149;p17"/>
            <p:cNvSpPr/>
            <p:nvPr/>
          </p:nvSpPr>
          <p:spPr>
            <a:xfrm>
              <a:off x="4830450" y="5213225"/>
              <a:ext cx="25" cy="248450"/>
            </a:xfrm>
            <a:custGeom>
              <a:avLst/>
              <a:gdLst/>
              <a:ahLst/>
              <a:cxnLst/>
              <a:rect l="l" t="t" r="r" b="b"/>
              <a:pathLst>
                <a:path w="1" h="9938" fill="none" extrusionOk="0">
                  <a:moveTo>
                    <a:pt x="0" y="0"/>
                  </a:moveTo>
                  <a:lnTo>
                    <a:pt x="0" y="9937"/>
                  </a:lnTo>
                </a:path>
              </a:pathLst>
            </a:custGeom>
            <a:noFill/>
            <a:ln w="28575" cap="rnd" cmpd="sng">
              <a:solidFill>
                <a:srgbClr val="1240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8"/>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Gill Sans MT" panose="020B0502020104020203" pitchFamily="34" charset="77"/>
              </a:rPr>
              <a:t>Thank you, project staff!</a:t>
            </a:r>
            <a:endParaRPr>
              <a:latin typeface="Gill Sans MT" panose="020B0502020104020203" pitchFamily="34" charset="77"/>
            </a:endParaRPr>
          </a:p>
        </p:txBody>
      </p:sp>
      <p:sp>
        <p:nvSpPr>
          <p:cNvPr id="155" name="Google Shape;155;p18"/>
          <p:cNvSpPr txBox="1">
            <a:spLocks noGrp="1"/>
          </p:cNvSpPr>
          <p:nvPr>
            <p:ph type="body" idx="1"/>
          </p:nvPr>
        </p:nvSpPr>
        <p:spPr>
          <a:xfrm>
            <a:off x="1146025" y="1767275"/>
            <a:ext cx="3660300" cy="315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dirty="0">
                <a:latin typeface="Gill Sans MT" panose="020B0502020104020203" pitchFamily="34" charset="77"/>
                <a:ea typeface="Roboto Slab"/>
                <a:cs typeface="Roboto Slab"/>
                <a:sym typeface="Roboto Slab"/>
              </a:rPr>
              <a:t>Student Assistants:</a:t>
            </a:r>
            <a:endParaRPr sz="2400" dirty="0">
              <a:latin typeface="Gill Sans MT" panose="020B0502020104020203" pitchFamily="34" charset="77"/>
              <a:ea typeface="Roboto Slab"/>
              <a:cs typeface="Roboto Slab"/>
              <a:sym typeface="Roboto Slab"/>
            </a:endParaRPr>
          </a:p>
          <a:p>
            <a:pPr marL="0" lvl="0" indent="0" algn="l" rtl="0">
              <a:spcBef>
                <a:spcPts val="600"/>
              </a:spcBef>
              <a:spcAft>
                <a:spcPts val="0"/>
              </a:spcAft>
              <a:buNone/>
            </a:pPr>
            <a:r>
              <a:rPr lang="en" sz="2400" dirty="0">
                <a:solidFill>
                  <a:schemeClr val="dk1"/>
                </a:solidFill>
                <a:latin typeface="Gill Sans MT" panose="020B0502020104020203" pitchFamily="34" charset="77"/>
                <a:ea typeface="Roboto Slab"/>
                <a:cs typeface="Roboto Slab"/>
                <a:sym typeface="Roboto Slab"/>
              </a:rPr>
              <a:t>Abbie Auster</a:t>
            </a:r>
            <a:endParaRPr sz="2400" dirty="0">
              <a:solidFill>
                <a:schemeClr val="dk1"/>
              </a:solidFill>
              <a:latin typeface="Gill Sans MT" panose="020B0502020104020203" pitchFamily="34" charset="77"/>
              <a:ea typeface="Roboto Slab"/>
              <a:cs typeface="Roboto Slab"/>
              <a:sym typeface="Roboto Slab"/>
            </a:endParaRPr>
          </a:p>
          <a:p>
            <a:pPr marL="0" lvl="0" indent="0" algn="l" rtl="0">
              <a:spcBef>
                <a:spcPts val="600"/>
              </a:spcBef>
              <a:spcAft>
                <a:spcPts val="0"/>
              </a:spcAft>
              <a:buNone/>
            </a:pPr>
            <a:r>
              <a:rPr lang="en" sz="2400" dirty="0">
                <a:solidFill>
                  <a:schemeClr val="dk1"/>
                </a:solidFill>
                <a:latin typeface="Gill Sans MT" panose="020B0502020104020203" pitchFamily="34" charset="77"/>
                <a:ea typeface="Roboto Slab"/>
                <a:cs typeface="Roboto Slab"/>
                <a:sym typeface="Roboto Slab"/>
              </a:rPr>
              <a:t>Michael German</a:t>
            </a:r>
            <a:endParaRPr sz="2400" dirty="0">
              <a:solidFill>
                <a:schemeClr val="dk1"/>
              </a:solidFill>
              <a:latin typeface="Gill Sans MT" panose="020B0502020104020203" pitchFamily="34" charset="77"/>
              <a:ea typeface="Roboto Slab"/>
              <a:cs typeface="Roboto Slab"/>
              <a:sym typeface="Roboto Slab"/>
            </a:endParaRPr>
          </a:p>
          <a:p>
            <a:pPr marL="0" lvl="0" indent="0" algn="l" rtl="0">
              <a:spcBef>
                <a:spcPts val="600"/>
              </a:spcBef>
              <a:spcAft>
                <a:spcPts val="0"/>
              </a:spcAft>
              <a:buNone/>
            </a:pPr>
            <a:r>
              <a:rPr lang="en" sz="2400" dirty="0">
                <a:solidFill>
                  <a:schemeClr val="dk1"/>
                </a:solidFill>
                <a:latin typeface="Gill Sans MT" panose="020B0502020104020203" pitchFamily="34" charset="77"/>
                <a:ea typeface="Roboto Slab"/>
                <a:cs typeface="Roboto Slab"/>
                <a:sym typeface="Roboto Slab"/>
              </a:rPr>
              <a:t>Marissa Grossman</a:t>
            </a:r>
            <a:endParaRPr sz="2400" dirty="0">
              <a:solidFill>
                <a:schemeClr val="dk1"/>
              </a:solidFill>
              <a:latin typeface="Gill Sans MT" panose="020B0502020104020203" pitchFamily="34" charset="77"/>
              <a:ea typeface="Roboto Slab"/>
              <a:cs typeface="Roboto Slab"/>
              <a:sym typeface="Roboto Slab"/>
            </a:endParaRPr>
          </a:p>
          <a:p>
            <a:pPr marL="0" lvl="0" indent="0" algn="l" rtl="0">
              <a:spcBef>
                <a:spcPts val="600"/>
              </a:spcBef>
              <a:spcAft>
                <a:spcPts val="0"/>
              </a:spcAft>
              <a:buNone/>
            </a:pPr>
            <a:r>
              <a:rPr lang="en" sz="2400" dirty="0">
                <a:solidFill>
                  <a:schemeClr val="dk1"/>
                </a:solidFill>
                <a:latin typeface="Gill Sans MT" panose="020B0502020104020203" pitchFamily="34" charset="77"/>
                <a:ea typeface="Roboto Slab"/>
                <a:cs typeface="Roboto Slab"/>
                <a:sym typeface="Roboto Slab"/>
              </a:rPr>
              <a:t>Ahmed </a:t>
            </a:r>
            <a:r>
              <a:rPr lang="en" sz="2400" dirty="0" err="1">
                <a:solidFill>
                  <a:schemeClr val="dk1"/>
                </a:solidFill>
                <a:latin typeface="Gill Sans MT" panose="020B0502020104020203" pitchFamily="34" charset="77"/>
                <a:ea typeface="Roboto Slab"/>
                <a:cs typeface="Roboto Slab"/>
                <a:sym typeface="Roboto Slab"/>
              </a:rPr>
              <a:t>Hafezi</a:t>
            </a:r>
            <a:endParaRPr sz="2400" dirty="0">
              <a:solidFill>
                <a:schemeClr val="dk1"/>
              </a:solidFill>
              <a:latin typeface="Gill Sans MT" panose="020B0502020104020203" pitchFamily="34" charset="77"/>
              <a:ea typeface="Roboto Slab"/>
              <a:cs typeface="Roboto Slab"/>
              <a:sym typeface="Roboto Slab"/>
            </a:endParaRPr>
          </a:p>
          <a:p>
            <a:pPr marL="0" lvl="0" indent="0" algn="l" rtl="0">
              <a:spcBef>
                <a:spcPts val="600"/>
              </a:spcBef>
              <a:spcAft>
                <a:spcPts val="0"/>
              </a:spcAft>
              <a:buNone/>
            </a:pPr>
            <a:r>
              <a:rPr lang="en" sz="2400" dirty="0">
                <a:solidFill>
                  <a:schemeClr val="dk1"/>
                </a:solidFill>
                <a:latin typeface="Gill Sans MT" panose="020B0502020104020203" pitchFamily="34" charset="77"/>
                <a:ea typeface="Roboto Slab"/>
                <a:cs typeface="Roboto Slab"/>
                <a:sym typeface="Roboto Slab"/>
              </a:rPr>
              <a:t>Sandra </a:t>
            </a:r>
            <a:r>
              <a:rPr lang="en" sz="2400" dirty="0" err="1">
                <a:solidFill>
                  <a:schemeClr val="dk1"/>
                </a:solidFill>
                <a:latin typeface="Gill Sans MT" panose="020B0502020104020203" pitchFamily="34" charset="77"/>
                <a:ea typeface="Roboto Slab"/>
                <a:cs typeface="Roboto Slab"/>
                <a:sym typeface="Roboto Slab"/>
              </a:rPr>
              <a:t>Lolic</a:t>
            </a:r>
            <a:endParaRPr sz="2400" dirty="0">
              <a:solidFill>
                <a:schemeClr val="dk1"/>
              </a:solidFill>
              <a:latin typeface="Gill Sans MT" panose="020B0502020104020203" pitchFamily="34" charset="77"/>
              <a:ea typeface="Roboto Slab"/>
              <a:cs typeface="Roboto Slab"/>
              <a:sym typeface="Roboto Slab"/>
            </a:endParaRPr>
          </a:p>
          <a:p>
            <a:pPr marL="0" lvl="0" indent="0" algn="l" rtl="0">
              <a:spcBef>
                <a:spcPts val="600"/>
              </a:spcBef>
              <a:spcAft>
                <a:spcPts val="0"/>
              </a:spcAft>
              <a:buNone/>
            </a:pPr>
            <a:r>
              <a:rPr lang="en" sz="2400" dirty="0">
                <a:latin typeface="Gill Sans MT" panose="020B0502020104020203" pitchFamily="34" charset="77"/>
                <a:ea typeface="Roboto Slab"/>
                <a:cs typeface="Roboto Slab"/>
                <a:sym typeface="Roboto Slab"/>
              </a:rPr>
              <a:t>Kristen Joy Owens</a:t>
            </a:r>
            <a:endParaRPr sz="2400" dirty="0">
              <a:latin typeface="Gill Sans MT" panose="020B0502020104020203" pitchFamily="34" charset="77"/>
              <a:ea typeface="Roboto Slab"/>
              <a:cs typeface="Roboto Slab"/>
              <a:sym typeface="Roboto Slab"/>
            </a:endParaRPr>
          </a:p>
          <a:p>
            <a:pPr marL="0" lvl="0" indent="0" algn="l" rtl="0">
              <a:spcBef>
                <a:spcPts val="600"/>
              </a:spcBef>
              <a:spcAft>
                <a:spcPts val="0"/>
              </a:spcAft>
              <a:buNone/>
            </a:pPr>
            <a:endParaRPr dirty="0">
              <a:latin typeface="Gill Sans MT" panose="020B0502020104020203" pitchFamily="34" charset="77"/>
              <a:ea typeface="Roboto Slab"/>
              <a:cs typeface="Roboto Slab"/>
              <a:sym typeface="Roboto Slab"/>
            </a:endParaRPr>
          </a:p>
          <a:p>
            <a:pPr marL="0" lvl="0" indent="0" algn="l" rtl="0">
              <a:spcBef>
                <a:spcPts val="600"/>
              </a:spcBef>
              <a:spcAft>
                <a:spcPts val="0"/>
              </a:spcAft>
              <a:buNone/>
            </a:pPr>
            <a:endParaRPr dirty="0">
              <a:latin typeface="Gill Sans MT" panose="020B0502020104020203" pitchFamily="34" charset="77"/>
            </a:endParaRPr>
          </a:p>
        </p:txBody>
      </p:sp>
      <p:sp>
        <p:nvSpPr>
          <p:cNvPr id="156" name="Google Shape;156;p18"/>
          <p:cNvSpPr txBox="1">
            <a:spLocks noGrp="1"/>
          </p:cNvSpPr>
          <p:nvPr>
            <p:ph type="body" idx="2"/>
          </p:nvPr>
        </p:nvSpPr>
        <p:spPr>
          <a:xfrm>
            <a:off x="5026623" y="1767275"/>
            <a:ext cx="3660300" cy="315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dirty="0">
                <a:latin typeface="Gill Sans MT" panose="020B0502020104020203" pitchFamily="34" charset="77"/>
                <a:ea typeface="Roboto Slab"/>
                <a:cs typeface="Roboto Slab"/>
                <a:sym typeface="Roboto Slab"/>
              </a:rPr>
              <a:t>Archivists:</a:t>
            </a:r>
            <a:endParaRPr sz="2400" dirty="0">
              <a:latin typeface="Gill Sans MT" panose="020B0502020104020203" pitchFamily="34" charset="77"/>
              <a:ea typeface="Roboto Slab"/>
              <a:cs typeface="Roboto Slab"/>
              <a:sym typeface="Roboto Slab"/>
            </a:endParaRPr>
          </a:p>
          <a:p>
            <a:pPr marL="0" lvl="0" indent="0" algn="l" rtl="0">
              <a:spcBef>
                <a:spcPts val="600"/>
              </a:spcBef>
              <a:spcAft>
                <a:spcPts val="0"/>
              </a:spcAft>
              <a:buNone/>
            </a:pPr>
            <a:r>
              <a:rPr lang="en" sz="2400" dirty="0">
                <a:latin typeface="Gill Sans MT" panose="020B0502020104020203" pitchFamily="34" charset="77"/>
                <a:ea typeface="Roboto Slab"/>
                <a:cs typeface="Roboto Slab"/>
                <a:sym typeface="Roboto Slab"/>
              </a:rPr>
              <a:t>Shirin Khaki</a:t>
            </a:r>
            <a:endParaRPr sz="2400" dirty="0">
              <a:latin typeface="Gill Sans MT" panose="020B0502020104020203" pitchFamily="34" charset="77"/>
              <a:ea typeface="Roboto Slab"/>
              <a:cs typeface="Roboto Slab"/>
              <a:sym typeface="Roboto Slab"/>
            </a:endParaRPr>
          </a:p>
          <a:p>
            <a:pPr marL="0" lvl="0" indent="0" algn="l" rtl="0">
              <a:spcBef>
                <a:spcPts val="600"/>
              </a:spcBef>
              <a:spcAft>
                <a:spcPts val="0"/>
              </a:spcAft>
              <a:buNone/>
            </a:pPr>
            <a:r>
              <a:rPr lang="en" sz="2400" dirty="0">
                <a:latin typeface="Gill Sans MT" panose="020B0502020104020203" pitchFamily="34" charset="77"/>
                <a:ea typeface="Roboto Slab"/>
                <a:cs typeface="Roboto Slab"/>
                <a:sym typeface="Roboto Slab"/>
              </a:rPr>
              <a:t>Jasmine Larkin</a:t>
            </a:r>
            <a:endParaRPr sz="2400" dirty="0">
              <a:latin typeface="Gill Sans MT" panose="020B0502020104020203" pitchFamily="34" charset="77"/>
              <a:ea typeface="Roboto Slab"/>
              <a:cs typeface="Roboto Slab"/>
              <a:sym typeface="Roboto Slab"/>
            </a:endParaRPr>
          </a:p>
          <a:p>
            <a:pPr marL="0" lvl="0" indent="0" algn="l" rtl="0">
              <a:spcBef>
                <a:spcPts val="600"/>
              </a:spcBef>
              <a:spcAft>
                <a:spcPts val="0"/>
              </a:spcAft>
              <a:buNone/>
            </a:pPr>
            <a:r>
              <a:rPr lang="en" sz="2400" dirty="0">
                <a:latin typeface="Gill Sans MT" panose="020B0502020104020203" pitchFamily="34" charset="77"/>
                <a:ea typeface="Roboto Slab"/>
                <a:cs typeface="Roboto Slab"/>
                <a:sym typeface="Roboto Slab"/>
              </a:rPr>
              <a:t>Jennifer Neal</a:t>
            </a:r>
            <a:endParaRPr sz="2400" dirty="0">
              <a:latin typeface="Gill Sans MT" panose="020B0502020104020203" pitchFamily="34" charset="77"/>
              <a:ea typeface="Roboto Slab"/>
              <a:cs typeface="Roboto Slab"/>
              <a:sym typeface="Roboto Slab"/>
            </a:endParaRPr>
          </a:p>
          <a:p>
            <a:pPr marL="0" lvl="0" indent="0" algn="l" rtl="0">
              <a:spcBef>
                <a:spcPts val="600"/>
              </a:spcBef>
              <a:spcAft>
                <a:spcPts val="0"/>
              </a:spcAft>
              <a:buNone/>
            </a:pPr>
            <a:r>
              <a:rPr lang="en" sz="2400" dirty="0">
                <a:latin typeface="Gill Sans MT" panose="020B0502020104020203" pitchFamily="34" charset="77"/>
                <a:ea typeface="Roboto Slab"/>
                <a:cs typeface="Roboto Slab"/>
                <a:sym typeface="Roboto Slab"/>
              </a:rPr>
              <a:t>Jackie Rider</a:t>
            </a:r>
            <a:endParaRPr sz="2400" dirty="0">
              <a:latin typeface="Gill Sans MT" panose="020B0502020104020203" pitchFamily="34" charset="77"/>
              <a:ea typeface="Roboto Slab"/>
              <a:cs typeface="Roboto Slab"/>
              <a:sym typeface="Roboto Slab"/>
            </a:endParaRPr>
          </a:p>
          <a:p>
            <a:pPr marL="0" lvl="0" indent="0" algn="l" rtl="0">
              <a:spcBef>
                <a:spcPts val="600"/>
              </a:spcBef>
              <a:spcAft>
                <a:spcPts val="0"/>
              </a:spcAft>
              <a:buNone/>
            </a:pPr>
            <a:r>
              <a:rPr lang="en" sz="2400" dirty="0">
                <a:latin typeface="Gill Sans MT" panose="020B0502020104020203" pitchFamily="34" charset="77"/>
                <a:ea typeface="Roboto Slab"/>
                <a:cs typeface="Roboto Slab"/>
                <a:sym typeface="Roboto Slab"/>
              </a:rPr>
              <a:t>Craig Savino</a:t>
            </a:r>
            <a:endParaRPr sz="2400" dirty="0">
              <a:latin typeface="Gill Sans MT" panose="020B0502020104020203" pitchFamily="34" charset="77"/>
              <a:ea typeface="Roboto Slab"/>
              <a:cs typeface="Roboto Slab"/>
              <a:sym typeface="Roboto Slab"/>
            </a:endParaRPr>
          </a:p>
          <a:p>
            <a:pPr marL="0" lvl="0" indent="0" algn="l" rtl="0">
              <a:spcBef>
                <a:spcPts val="600"/>
              </a:spcBef>
              <a:spcAft>
                <a:spcPts val="0"/>
              </a:spcAft>
              <a:buNone/>
            </a:pPr>
            <a:r>
              <a:rPr lang="en" sz="2400" dirty="0" err="1">
                <a:latin typeface="Gill Sans MT" panose="020B0502020104020203" pitchFamily="34" charset="77"/>
                <a:ea typeface="Roboto Slab"/>
                <a:cs typeface="Roboto Slab"/>
                <a:sym typeface="Roboto Slab"/>
              </a:rPr>
              <a:t>Makoroba</a:t>
            </a:r>
            <a:r>
              <a:rPr lang="en" sz="2400" dirty="0">
                <a:latin typeface="Gill Sans MT" panose="020B0502020104020203" pitchFamily="34" charset="77"/>
                <a:ea typeface="Roboto Slab"/>
                <a:cs typeface="Roboto Slab"/>
                <a:sym typeface="Roboto Slab"/>
              </a:rPr>
              <a:t> Sow</a:t>
            </a:r>
            <a:endParaRPr sz="2400" dirty="0">
              <a:latin typeface="Gill Sans MT" panose="020B0502020104020203" pitchFamily="34" charset="77"/>
              <a:ea typeface="Roboto Slab"/>
              <a:cs typeface="Roboto Slab"/>
              <a:sym typeface="Roboto Slab"/>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9"/>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Gill Sans MT" panose="020B0502020104020203" pitchFamily="34" charset="77"/>
              </a:rPr>
              <a:t>Project Origins</a:t>
            </a:r>
            <a:endParaRPr dirty="0">
              <a:latin typeface="Gill Sans MT" panose="020B0502020104020203" pitchFamily="34" charset="77"/>
            </a:endParaRPr>
          </a:p>
        </p:txBody>
      </p:sp>
      <p:grpSp>
        <p:nvGrpSpPr>
          <p:cNvPr id="162" name="Google Shape;162;p19" title="Three ribbons stacked horizontally, pointing right, left, and right"/>
          <p:cNvGrpSpPr/>
          <p:nvPr/>
        </p:nvGrpSpPr>
        <p:grpSpPr>
          <a:xfrm>
            <a:off x="2390769" y="1740569"/>
            <a:ext cx="4362459" cy="3138964"/>
            <a:chOff x="6332670" y="5663946"/>
            <a:chExt cx="856627" cy="594715"/>
          </a:xfrm>
        </p:grpSpPr>
        <p:grpSp>
          <p:nvGrpSpPr>
            <p:cNvPr id="163" name="Google Shape;163;p19"/>
            <p:cNvGrpSpPr/>
            <p:nvPr/>
          </p:nvGrpSpPr>
          <p:grpSpPr>
            <a:xfrm>
              <a:off x="6392364" y="5663946"/>
              <a:ext cx="796933" cy="185801"/>
              <a:chOff x="3321050" y="1066800"/>
              <a:chExt cx="6505573" cy="1508125"/>
            </a:xfrm>
          </p:grpSpPr>
          <p:sp>
            <p:nvSpPr>
              <p:cNvPr id="164" name="Google Shape;164;p19"/>
              <p:cNvSpPr/>
              <p:nvPr/>
            </p:nvSpPr>
            <p:spPr>
              <a:xfrm>
                <a:off x="3321050" y="1066800"/>
                <a:ext cx="6505573" cy="1508125"/>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chemeClr val="accent2"/>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1400"/>
                  <a:buFont typeface="Calibri"/>
                  <a:buNone/>
                </a:pPr>
                <a:br>
                  <a:rPr lang="en" sz="1700" dirty="0">
                    <a:solidFill>
                      <a:schemeClr val="lt1"/>
                    </a:solidFill>
                    <a:latin typeface="Gill Sans MT" panose="020B0502020104020203" pitchFamily="34" charset="77"/>
                    <a:ea typeface="Roboto Slab"/>
                    <a:cs typeface="Roboto Slab"/>
                    <a:sym typeface="Roboto Slab"/>
                  </a:rPr>
                </a:br>
                <a:r>
                  <a:rPr lang="en" sz="1700" dirty="0">
                    <a:solidFill>
                      <a:schemeClr val="lt1"/>
                    </a:solidFill>
                    <a:latin typeface="Gill Sans MT" panose="020B0502020104020203" pitchFamily="34" charset="77"/>
                    <a:ea typeface="Roboto Slab"/>
                    <a:cs typeface="Roboto Slab"/>
                    <a:sym typeface="Roboto Slab"/>
                  </a:rPr>
                  <a:t>Advocacy</a:t>
                </a:r>
                <a:endParaRPr sz="1700" i="0" u="none" strike="noStrike" cap="none" dirty="0">
                  <a:solidFill>
                    <a:schemeClr val="lt1"/>
                  </a:solidFill>
                  <a:latin typeface="Gill Sans MT" panose="020B0502020104020203" pitchFamily="34" charset="77"/>
                  <a:ea typeface="Roboto Slab"/>
                  <a:cs typeface="Roboto Slab"/>
                  <a:sym typeface="Roboto Slab"/>
                </a:endParaRPr>
              </a:p>
            </p:txBody>
          </p:sp>
          <p:sp>
            <p:nvSpPr>
              <p:cNvPr id="165" name="Google Shape;165;p19"/>
              <p:cNvSpPr/>
              <p:nvPr/>
            </p:nvSpPr>
            <p:spPr>
              <a:xfrm>
                <a:off x="3321050" y="1801812"/>
                <a:ext cx="769937" cy="77311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66" name="Google Shape;166;p19"/>
            <p:cNvGrpSpPr/>
            <p:nvPr/>
          </p:nvGrpSpPr>
          <p:grpSpPr>
            <a:xfrm flipH="1">
              <a:off x="6332670" y="5868403"/>
              <a:ext cx="796933" cy="185801"/>
              <a:chOff x="3321050" y="1066800"/>
              <a:chExt cx="6505573" cy="1508125"/>
            </a:xfrm>
          </p:grpSpPr>
          <p:sp>
            <p:nvSpPr>
              <p:cNvPr id="167" name="Google Shape;167;p19"/>
              <p:cNvSpPr/>
              <p:nvPr/>
            </p:nvSpPr>
            <p:spPr>
              <a:xfrm>
                <a:off x="3321050" y="1066800"/>
                <a:ext cx="6505573" cy="1508125"/>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6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400"/>
                  <a:buFont typeface="Calibri"/>
                  <a:buNone/>
                </a:pPr>
                <a:r>
                  <a:rPr lang="en" sz="1700" dirty="0">
                    <a:solidFill>
                      <a:schemeClr val="lt1"/>
                    </a:solidFill>
                    <a:latin typeface="Gill Sans MT" panose="020B0502020104020203" pitchFamily="34" charset="77"/>
                    <a:ea typeface="Roboto Slab"/>
                    <a:cs typeface="Roboto Slab"/>
                    <a:sym typeface="Roboto Slab"/>
                  </a:rPr>
                  <a:t>   Funding</a:t>
                </a:r>
                <a:endParaRPr sz="1700" dirty="0">
                  <a:solidFill>
                    <a:schemeClr val="lt1"/>
                  </a:solidFill>
                  <a:latin typeface="Gill Sans MT" panose="020B0502020104020203" pitchFamily="34" charset="77"/>
                  <a:ea typeface="Roboto Slab"/>
                  <a:cs typeface="Roboto Slab"/>
                  <a:sym typeface="Roboto Slab"/>
                </a:endParaRPr>
              </a:p>
              <a:p>
                <a:pPr marL="0" marR="0" lvl="0" indent="0" algn="l" rtl="0">
                  <a:lnSpc>
                    <a:spcPct val="100000"/>
                  </a:lnSpc>
                  <a:spcBef>
                    <a:spcPts val="0"/>
                  </a:spcBef>
                  <a:spcAft>
                    <a:spcPts val="0"/>
                  </a:spcAft>
                  <a:buClr>
                    <a:schemeClr val="dk1"/>
                  </a:buClr>
                  <a:buSzPts val="1400"/>
                  <a:buFont typeface="Calibri"/>
                  <a:buNone/>
                </a:pPr>
                <a:endParaRPr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dirty="0">
                  <a:solidFill>
                    <a:schemeClr val="dk1"/>
                  </a:solidFill>
                  <a:latin typeface="Calibri"/>
                  <a:ea typeface="Calibri"/>
                  <a:cs typeface="Calibri"/>
                  <a:sym typeface="Calibri"/>
                </a:endParaRPr>
              </a:p>
            </p:txBody>
          </p:sp>
          <p:sp>
            <p:nvSpPr>
              <p:cNvPr id="168" name="Google Shape;168;p19"/>
              <p:cNvSpPr/>
              <p:nvPr/>
            </p:nvSpPr>
            <p:spPr>
              <a:xfrm>
                <a:off x="3321050" y="1801812"/>
                <a:ext cx="769937" cy="77311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69" name="Google Shape;169;p19"/>
            <p:cNvGrpSpPr/>
            <p:nvPr/>
          </p:nvGrpSpPr>
          <p:grpSpPr>
            <a:xfrm>
              <a:off x="6392364" y="6072860"/>
              <a:ext cx="796933" cy="185801"/>
              <a:chOff x="3321050" y="1066800"/>
              <a:chExt cx="6505573" cy="1508125"/>
            </a:xfrm>
          </p:grpSpPr>
          <p:sp>
            <p:nvSpPr>
              <p:cNvPr id="170" name="Google Shape;170;p19"/>
              <p:cNvSpPr/>
              <p:nvPr/>
            </p:nvSpPr>
            <p:spPr>
              <a:xfrm>
                <a:off x="3321050" y="1066800"/>
                <a:ext cx="6505573" cy="1508125"/>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chemeClr val="dk2"/>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1400"/>
                  <a:buFont typeface="Calibri"/>
                  <a:buNone/>
                </a:pPr>
                <a:br>
                  <a:rPr lang="en" sz="1700" b="1" dirty="0">
                    <a:solidFill>
                      <a:schemeClr val="dk1"/>
                    </a:solidFill>
                    <a:latin typeface="Nixie One"/>
                    <a:ea typeface="Roboto Slab"/>
                    <a:cs typeface="Roboto Slab"/>
                    <a:sym typeface="Nixie One"/>
                  </a:rPr>
                </a:br>
                <a:r>
                  <a:rPr lang="en" sz="1700" dirty="0">
                    <a:solidFill>
                      <a:schemeClr val="lt1"/>
                    </a:solidFill>
                    <a:latin typeface="Gill Sans MT" panose="020B0502020104020203" pitchFamily="34" charset="77"/>
                    <a:ea typeface="Roboto Slab"/>
                    <a:cs typeface="Roboto Slab"/>
                    <a:sym typeface="Roboto Slab"/>
                  </a:rPr>
                  <a:t>Reorganization</a:t>
                </a:r>
                <a:endParaRPr sz="1700" i="0" u="none" strike="noStrike" cap="none" dirty="0">
                  <a:solidFill>
                    <a:schemeClr val="lt1"/>
                  </a:solidFill>
                  <a:latin typeface="Gill Sans MT" panose="020B0502020104020203" pitchFamily="34" charset="77"/>
                  <a:ea typeface="Roboto Slab"/>
                  <a:cs typeface="Roboto Slab"/>
                  <a:sym typeface="Roboto Slab"/>
                </a:endParaRPr>
              </a:p>
            </p:txBody>
          </p:sp>
          <p:sp>
            <p:nvSpPr>
              <p:cNvPr id="171" name="Google Shape;171;p19"/>
              <p:cNvSpPr/>
              <p:nvPr/>
            </p:nvSpPr>
            <p:spPr>
              <a:xfrm>
                <a:off x="3321050" y="1801812"/>
                <a:ext cx="769937" cy="77311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Tree>
  </p:cSld>
  <p:clrMapOvr>
    <a:masterClrMapping/>
  </p:clrMapOvr>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1347</Words>
  <Application>Microsoft Office PowerPoint</Application>
  <PresentationFormat>On-screen Show (16:9)</PresentationFormat>
  <Paragraphs>206</Paragraphs>
  <Slides>34</Slides>
  <Notes>34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Calibri Light</vt:lpstr>
      <vt:lpstr>Gill Sans MT</vt:lpstr>
      <vt:lpstr>Impact</vt:lpstr>
      <vt:lpstr>Arial</vt:lpstr>
      <vt:lpstr>Nixie One</vt:lpstr>
      <vt:lpstr>Calibri</vt:lpstr>
      <vt:lpstr>Roboto Slab</vt:lpstr>
      <vt:lpstr>Warwick template</vt:lpstr>
      <vt:lpstr>Office Theme</vt:lpstr>
      <vt:lpstr>What Comes Next?   Grappling with Data, Reconsidering Workflows, and Expanding Collaboration Following a Large-Scale Collection Survey</vt:lpstr>
      <vt:lpstr>PowerPoint Presentation</vt:lpstr>
      <vt:lpstr>PowerPoint Presentation</vt:lpstr>
      <vt:lpstr>PowerPoint Presentation</vt:lpstr>
      <vt:lpstr>Hello!</vt:lpstr>
      <vt:lpstr>Outline of Today’s Talk</vt:lpstr>
      <vt:lpstr>Collections Control Project Overview</vt:lpstr>
      <vt:lpstr>Thank you, project staff!</vt:lpstr>
      <vt:lpstr>Project Origins</vt:lpstr>
      <vt:lpstr>Project Phases</vt:lpstr>
      <vt:lpstr>Assessment Impact on Collections Management </vt:lpstr>
      <vt:lpstr>Quantifying What We Have</vt:lpstr>
      <vt:lpstr>Digging into Data</vt:lpstr>
      <vt:lpstr>What’s in a Backlog?</vt:lpstr>
      <vt:lpstr>What’s in a Backlog?</vt:lpstr>
      <vt:lpstr>Prioritizing</vt:lpstr>
      <vt:lpstr>PowerPoint Presentation</vt:lpstr>
      <vt:lpstr>Assessment Impact on Curatorial Work</vt:lpstr>
      <vt:lpstr>PowerPoint Presentation</vt:lpstr>
      <vt:lpstr>PowerPoint Presentation</vt:lpstr>
      <vt:lpstr>PowerPoint Presentation</vt:lpstr>
      <vt:lpstr>Looking to the Past...</vt:lpstr>
      <vt:lpstr>… to Inform the Future:</vt:lpstr>
      <vt:lpstr>Assessment Impact on Preservation Priorities</vt:lpstr>
      <vt:lpstr>NYU Libraries  Media Preservation Unit</vt:lpstr>
      <vt:lpstr>Format Identification Support </vt:lpstr>
      <vt:lpstr>Support During CCP</vt:lpstr>
      <vt:lpstr>Collections Control Survey:  What the Data Revealed  </vt:lpstr>
      <vt:lpstr>Audiovisual Formats  By Media Type</vt:lpstr>
      <vt:lpstr>Data Review</vt:lpstr>
      <vt:lpstr>What’s Next for Us? </vt:lpstr>
      <vt:lpstr>Our Near Future</vt:lpstr>
      <vt:lpstr>PowerPoint Presentation</vt:lpstr>
      <vt:lpstr>We’d love to answer your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Comes Next?   Grappling with Data, Reconsidering Workflows, and Expanding Collaboration Following a Large-Scale Collection Survey</dc:title>
  <dc:creator>Procaccini,Mercy</dc:creator>
  <cp:lastModifiedBy>Procaccini,Mercy</cp:lastModifiedBy>
  <cp:revision>12</cp:revision>
  <dcterms:modified xsi:type="dcterms:W3CDTF">2021-01-13T20:44:38Z</dcterms:modified>
</cp:coreProperties>
</file>