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27"/>
  </p:notesMasterIdLst>
  <p:handoutMasterIdLst>
    <p:handoutMasterId r:id="rId28"/>
  </p:handoutMasterIdLst>
  <p:sldIdLst>
    <p:sldId id="2064" r:id="rId6"/>
    <p:sldId id="258" r:id="rId7"/>
    <p:sldId id="259" r:id="rId8"/>
    <p:sldId id="294" r:id="rId9"/>
    <p:sldId id="295" r:id="rId10"/>
    <p:sldId id="296" r:id="rId11"/>
    <p:sldId id="297" r:id="rId12"/>
    <p:sldId id="2299" r:id="rId13"/>
    <p:sldId id="2297" r:id="rId14"/>
    <p:sldId id="2300" r:id="rId15"/>
    <p:sldId id="2308" r:id="rId16"/>
    <p:sldId id="2305" r:id="rId17"/>
    <p:sldId id="2312" r:id="rId18"/>
    <p:sldId id="2306" r:id="rId19"/>
    <p:sldId id="2309" r:id="rId20"/>
    <p:sldId id="2303" r:id="rId21"/>
    <p:sldId id="2304" r:id="rId22"/>
    <p:sldId id="2329" r:id="rId23"/>
    <p:sldId id="2330" r:id="rId24"/>
    <p:sldId id="2310" r:id="rId25"/>
    <p:sldId id="2331"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9DC877-C8FE-4AE8-BE29-EDB05BC3FEB1}" v="23" dt="2021-02-01T19:22:02.5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76735" autoAdjust="0"/>
  </p:normalViewPr>
  <p:slideViewPr>
    <p:cSldViewPr snapToGrid="0">
      <p:cViewPr varScale="1">
        <p:scale>
          <a:sx n="92" d="100"/>
          <a:sy n="92" d="100"/>
        </p:scale>
        <p:origin x="1784" y="184"/>
      </p:cViewPr>
      <p:guideLst/>
    </p:cSldViewPr>
  </p:slideViewPr>
  <p:notesTextViewPr>
    <p:cViewPr>
      <p:scale>
        <a:sx n="1" d="1"/>
        <a:sy n="1" d="1"/>
      </p:scale>
      <p:origin x="0" y="0"/>
    </p:cViewPr>
  </p:notesTextViewPr>
  <p:notesViewPr>
    <p:cSldViewPr snapToGrid="0">
      <p:cViewPr varScale="1">
        <p:scale>
          <a:sx n="65" d="100"/>
          <a:sy n="65" d="100"/>
        </p:scale>
        <p:origin x="3048"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DDB6BF-A913-40EE-B99D-0BB8BFAC1EEC}"/>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22FA10C-2065-4841-ACE5-FB3FCC6E268F}"/>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AB8F12BC-1582-440B-8BB6-BA26D476EE9E}" type="datetimeFigureOut">
              <a:rPr lang="en-US" smtClean="0"/>
              <a:t>1/6/22</a:t>
            </a:fld>
            <a:endParaRPr lang="en-US"/>
          </a:p>
        </p:txBody>
      </p:sp>
      <p:sp>
        <p:nvSpPr>
          <p:cNvPr id="4" name="Footer Placeholder 3">
            <a:extLst>
              <a:ext uri="{FF2B5EF4-FFF2-40B4-BE49-F238E27FC236}">
                <a16:creationId xmlns:a16="http://schemas.microsoft.com/office/drawing/2014/main" id="{E0F3641E-6666-4A8B-9A8E-EACC924D3B07}"/>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858F823-27ED-476F-B150-0DCE1C040F9E}"/>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07D6D9DA-80B9-4116-982B-DFE5647BDEB5}" type="slidenum">
              <a:rPr lang="en-US" smtClean="0"/>
              <a:t>‹#›</a:t>
            </a:fld>
            <a:endParaRPr lang="en-US"/>
          </a:p>
        </p:txBody>
      </p:sp>
    </p:spTree>
    <p:extLst>
      <p:ext uri="{BB962C8B-B14F-4D97-AF65-F5344CB8AC3E}">
        <p14:creationId xmlns:p14="http://schemas.microsoft.com/office/powerpoint/2010/main" val="1819548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A8A7F70-820C-45CD-B01E-F6C88F3A456E}" type="datetimeFigureOut">
              <a:rPr lang="en-US" smtClean="0"/>
              <a:t>1/6/22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59E239D-CE3A-4195-925A-A0BDD17E27BF}" type="slidenum">
              <a:rPr lang="en-US" smtClean="0"/>
              <a:t>‹#›</a:t>
            </a:fld>
            <a:endParaRPr lang="en-US" dirty="0"/>
          </a:p>
        </p:txBody>
      </p:sp>
    </p:spTree>
    <p:extLst>
      <p:ext uri="{BB962C8B-B14F-4D97-AF65-F5344CB8AC3E}">
        <p14:creationId xmlns:p14="http://schemas.microsoft.com/office/powerpoint/2010/main" val="2949191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This short </a:t>
            </a:r>
            <a:r>
              <a:rPr lang="en-US" sz="1600" dirty="0" err="1"/>
              <a:t>powerpoint</a:t>
            </a:r>
            <a:r>
              <a:rPr lang="en-US" sz="1600" dirty="0"/>
              <a:t> will take a look back at the last decade of activities around linked data research at OCLC. </a:t>
            </a:r>
          </a:p>
          <a:p>
            <a:r>
              <a:rPr lang="en-US" sz="1600" dirty="0"/>
              <a:t>It accepts the premise that the library community is in the midst of a transformative change in the culture of knowledge work and metadata architecture.</a:t>
            </a:r>
          </a:p>
          <a:p>
            <a:r>
              <a:rPr lang="en-US" sz="1600" dirty="0"/>
              <a:t>It’s not intended to be a linked data primer or define the concepts that make up that effort.</a:t>
            </a:r>
          </a:p>
          <a:p>
            <a:r>
              <a:rPr lang="en-US" sz="1600" dirty="0"/>
              <a:t>It is a review of a decade’s worth of applied research that has led to the current effort to build a sustained and scalable production service in support of a shared entity </a:t>
            </a:r>
            <a:r>
              <a:rPr lang="en-US" sz="1600"/>
              <a:t>management infrastructure. </a:t>
            </a:r>
            <a:endParaRPr lang="en-US" sz="1600"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FFE1F82-B693-4449-92F9-74CFF5CEBA7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924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431800"/>
            <a:ext cx="2266950" cy="1274763"/>
          </a:xfrm>
        </p:spPr>
      </p:sp>
      <p:sp>
        <p:nvSpPr>
          <p:cNvPr id="3" name="Notes Placeholder 2"/>
          <p:cNvSpPr>
            <a:spLocks noGrp="1"/>
          </p:cNvSpPr>
          <p:nvPr>
            <p:ph type="body" idx="1"/>
          </p:nvPr>
        </p:nvSpPr>
        <p:spPr>
          <a:xfrm>
            <a:off x="595532" y="1926331"/>
            <a:ext cx="5608320" cy="690363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It would take many slides to do this project justice, so instead, I would urge you to take a close look at the accompanying report written by both OCLC staff and several of the library participants and published by OCLC Research in 2018. </a:t>
            </a:r>
          </a:p>
          <a:p>
            <a:endParaRPr lang="en-US" sz="1600" dirty="0">
              <a:cs typeface="Calibri"/>
            </a:endParaRPr>
          </a:p>
          <a:p>
            <a:r>
              <a:rPr lang="en-US" sz="1600" dirty="0">
                <a:cs typeface="Calibri"/>
              </a:rPr>
              <a:t>But here’s a quick summary of our findings:</a:t>
            </a:r>
          </a:p>
          <a:p>
            <a:pPr marL="174708" indent="-174708">
              <a:spcAft>
                <a:spcPts val="611"/>
              </a:spcAft>
              <a:buFont typeface="Arial"/>
              <a:buChar char="•"/>
            </a:pPr>
            <a:endParaRPr lang="en-US" sz="1600" dirty="0"/>
          </a:p>
          <a:p>
            <a:pPr marL="174708" indent="-174708">
              <a:spcAft>
                <a:spcPts val="611"/>
              </a:spcAft>
              <a:buFont typeface="Arial"/>
              <a:buChar char="•"/>
            </a:pPr>
            <a:r>
              <a:rPr lang="en-US" sz="1600" dirty="0"/>
              <a:t>We learned that the Wikibase linked data infrastructure can be used to create structured data with a precision that exceeds current library standards</a:t>
            </a:r>
          </a:p>
          <a:p>
            <a:pPr marL="174708" indent="-174708">
              <a:spcAft>
                <a:spcPts val="611"/>
              </a:spcAft>
              <a:buFont typeface="Arial"/>
              <a:buChar char="•"/>
            </a:pPr>
            <a:r>
              <a:rPr lang="en-US" sz="1600" dirty="0"/>
              <a:t>The platform enables user-driven ontology design but raises concerns about how to manage and maintain ontologies</a:t>
            </a:r>
          </a:p>
          <a:p>
            <a:pPr marL="174708" indent="-174708">
              <a:spcAft>
                <a:spcPts val="611"/>
              </a:spcAft>
              <a:buFont typeface="Arial"/>
              <a:buChar char="•"/>
            </a:pPr>
            <a:r>
              <a:rPr lang="en-US" sz="1600" dirty="0"/>
              <a:t>Supplemented with OCLC’s enhancements and stand-alone utilities, the platform enables librarians to see the results of their effort in a discovery interface without leaving the metadata-creation workflow; more robust tools are required for local data management</a:t>
            </a:r>
          </a:p>
          <a:p>
            <a:pPr marL="174708" indent="-174708">
              <a:spcAft>
                <a:spcPts val="611"/>
              </a:spcAft>
              <a:buFont typeface="Arial"/>
              <a:buChar char="•"/>
            </a:pPr>
            <a:r>
              <a:rPr lang="en-US" sz="1600" dirty="0"/>
              <a:t>To populate knowledge graphs with library metadata, tools that facilitate the import and enhancement of data created elsewhere are recommended.</a:t>
            </a:r>
          </a:p>
          <a:p>
            <a:pPr marL="174708" indent="-174708">
              <a:spcAft>
                <a:spcPts val="611"/>
              </a:spcAft>
              <a:buFont typeface="Arial"/>
              <a:buChar char="•"/>
            </a:pPr>
            <a:r>
              <a:rPr lang="en-US" sz="1600" dirty="0"/>
              <a:t>The pilot also underscored the need for interoperability between data sources, both for ingest and export.</a:t>
            </a:r>
          </a:p>
          <a:p>
            <a:pPr marL="174708" indent="-174708">
              <a:buFont typeface="Arial"/>
              <a:buChar char="•"/>
            </a:pPr>
            <a:r>
              <a:rPr lang="en-US" sz="1600" dirty="0"/>
              <a:t>And finally, Traditional distinction between authority and bibliographic data can disappear in a linked data description.</a:t>
            </a:r>
          </a:p>
          <a:p>
            <a:pPr marL="174708" indent="-174708">
              <a:spcBef>
                <a:spcPct val="20000"/>
              </a:spcBef>
              <a:buFont typeface="Arial"/>
              <a:buChar char="•"/>
            </a:pPr>
            <a:endParaRPr lang="en-US" sz="1600" dirty="0"/>
          </a:p>
          <a:p>
            <a:pPr marL="174708" indent="-174708">
              <a:spcAft>
                <a:spcPts val="611"/>
              </a:spcAft>
              <a:buFont typeface="Arial"/>
              <a:buChar char="•"/>
            </a:pPr>
            <a:endParaRPr lang="en-US" sz="1600" dirty="0">
              <a:cs typeface="Calibri"/>
            </a:endParaRPr>
          </a:p>
          <a:p>
            <a:pPr>
              <a:spcBef>
                <a:spcPct val="20000"/>
              </a:spcBef>
            </a:pPr>
            <a:endParaRPr lang="en-US" sz="1600" dirty="0">
              <a:cs typeface="Calibri"/>
            </a:endParaRPr>
          </a:p>
          <a:p>
            <a:endParaRPr lang="en-US" sz="1600" dirty="0">
              <a:cs typeface="Calibri"/>
            </a:endParaRPr>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FFE1F82-B693-4449-92F9-74CFF5CEBA7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6692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cs typeface="Calibri"/>
              </a:rPr>
              <a:t>I need to point out that the strength of Project Passage came from our partners. Not only did they have lots of homework, put in lots of effort, and run several of our regularly scheduled office hours during the project, several of them also contributed their expertise as co-authors of the final report. </a:t>
            </a:r>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FFE1F82-B693-4449-92F9-74CFF5CEBA7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347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361950"/>
            <a:ext cx="1454150" cy="817563"/>
          </a:xfrm>
        </p:spPr>
      </p:sp>
      <p:sp>
        <p:nvSpPr>
          <p:cNvPr id="3" name="Notes Placeholder 2"/>
          <p:cNvSpPr>
            <a:spLocks noGrp="1"/>
          </p:cNvSpPr>
          <p:nvPr>
            <p:ph type="body" idx="1"/>
          </p:nvPr>
        </p:nvSpPr>
        <p:spPr>
          <a:xfrm>
            <a:off x="402285" y="1333251"/>
            <a:ext cx="6259074" cy="7763099"/>
          </a:xfrm>
        </p:spPr>
        <p:txBody>
          <a:bodyPr/>
          <a:lstStyle/>
          <a:p>
            <a:r>
              <a:rPr lang="en-US" sz="1400" dirty="0"/>
              <a:t>As the newest effort undertaken, I’d like to spend a little more time talking about this linked data pilot. </a:t>
            </a:r>
          </a:p>
          <a:p>
            <a:r>
              <a:rPr lang="en-US" sz="1400" dirty="0"/>
              <a:t>Before the Passage report was even published, the feedback from libraries using that prototype led us to immediately sharpen some of our focus on certain types of collections.</a:t>
            </a:r>
          </a:p>
          <a:p>
            <a:endParaRPr lang="en-US" sz="1400" dirty="0"/>
          </a:p>
          <a:p>
            <a:r>
              <a:rPr lang="en-US" sz="1400" dirty="0"/>
              <a:t>We started by looking back at the refinery project and applying lessons learned from Project Passage is evaluating how these principles apply to cultural materials. </a:t>
            </a:r>
          </a:p>
          <a:p>
            <a:endParaRPr lang="en-US" sz="1400" dirty="0">
              <a:cs typeface="Calibri"/>
            </a:endParaRPr>
          </a:p>
          <a:p>
            <a:r>
              <a:rPr lang="en-US" sz="1400" dirty="0"/>
              <a:t>This project envisioned and evaluated scalable and affordable systems and workflows that will be needed to produce rich and usable linked data for descriptions of cultural materials and their relationships to people, groups, places, concepts, and events. </a:t>
            </a:r>
          </a:p>
          <a:p>
            <a:endParaRPr lang="en-US" sz="1400" dirty="0">
              <a:cs typeface="Calibri" panose="020F0502020204030204"/>
            </a:endParaRPr>
          </a:p>
          <a:p>
            <a:r>
              <a:rPr lang="en-US" sz="1400" dirty="0"/>
              <a:t>The Linked Data project’s focus on sustainability and scalability raised these 6 questions to investigate, among others:</a:t>
            </a:r>
          </a:p>
          <a:p>
            <a:endParaRPr lang="en-US" sz="1400" dirty="0">
              <a:cs typeface="Calibri" panose="020F0502020204030204"/>
            </a:endParaRPr>
          </a:p>
          <a:p>
            <a:r>
              <a:rPr lang="en-US" sz="1400" dirty="0">
                <a:cs typeface="Calibri" panose="020F0502020204030204"/>
              </a:rPr>
              <a:t>CLICK</a:t>
            </a:r>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FAC7E434-D73B-4EE6-928E-135104FCF42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9306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361950"/>
            <a:ext cx="1454150" cy="817563"/>
          </a:xfrm>
        </p:spPr>
      </p:sp>
      <p:sp>
        <p:nvSpPr>
          <p:cNvPr id="3" name="Notes Placeholder 2"/>
          <p:cNvSpPr>
            <a:spLocks noGrp="1"/>
          </p:cNvSpPr>
          <p:nvPr>
            <p:ph type="body" idx="1"/>
          </p:nvPr>
        </p:nvSpPr>
        <p:spPr>
          <a:xfrm>
            <a:off x="402285" y="1333251"/>
            <a:ext cx="6259074" cy="7763099"/>
          </a:xfrm>
        </p:spPr>
        <p:txBody>
          <a:bodyPr/>
          <a:lstStyle/>
          <a:p>
            <a:endParaRPr lang="en-US" sz="1400" dirty="0">
              <a:cs typeface="Calibri" panose="020F0502020204030204"/>
            </a:endParaRPr>
          </a:p>
          <a:p>
            <a:pPr marL="349415" indent="-349415">
              <a:buAutoNum type="arabicPeriod"/>
            </a:pPr>
            <a:r>
              <a:rPr lang="en-US" sz="1400" dirty="0"/>
              <a:t>How divergent is descriptive practice across institutions and what tools are needed to make that assessment. </a:t>
            </a:r>
            <a:endParaRPr lang="en-US" sz="1400" dirty="0">
              <a:cs typeface="Calibri" panose="020F0502020204030204"/>
            </a:endParaRPr>
          </a:p>
          <a:p>
            <a:pPr marL="349415" indent="-349415">
              <a:buAutoNum type="arabicPeriod"/>
            </a:pPr>
            <a:r>
              <a:rPr lang="en-US" sz="1400" dirty="0"/>
              <a:t>Can a shared and extensible data model be developed to support the differing needs and demands for a range of material types and institution types?</a:t>
            </a:r>
            <a:endParaRPr lang="en-US" sz="1400" dirty="0">
              <a:cs typeface="Calibri" panose="020F0502020204030204"/>
            </a:endParaRPr>
          </a:p>
          <a:p>
            <a:pPr marL="349415" indent="-349415">
              <a:buAutoNum type="arabicPeriod"/>
            </a:pPr>
            <a:r>
              <a:rPr lang="en-US" sz="1400" dirty="0"/>
              <a:t>What is the right mix of human attention and automation to effectively reconcile metadata headings to linked data entities?</a:t>
            </a:r>
            <a:endParaRPr lang="en-US" sz="1400" dirty="0">
              <a:cs typeface="Calibri" panose="020F0502020204030204"/>
            </a:endParaRPr>
          </a:p>
          <a:p>
            <a:pPr marL="349415" indent="-349415">
              <a:buAutoNum type="arabicPeriod"/>
            </a:pPr>
            <a:r>
              <a:rPr lang="en-US" sz="1400" dirty="0"/>
              <a:t>What types of tools can help extend the description of cultural materials to subject matter experts?</a:t>
            </a:r>
            <a:endParaRPr lang="en-US" sz="1400" dirty="0">
              <a:cs typeface="Calibri" panose="020F0502020204030204"/>
            </a:endParaRPr>
          </a:p>
          <a:p>
            <a:pPr marL="349415" indent="-349415">
              <a:buAutoNum type="arabicPeriod"/>
            </a:pPr>
            <a:r>
              <a:rPr lang="en-US" sz="1400" dirty="0"/>
              <a:t>After transformation, are there new discovery tools that can help researchers find new, or previously hidden, connections through a centralized discovery system?</a:t>
            </a:r>
            <a:endParaRPr lang="en-US" sz="1400" dirty="0">
              <a:cs typeface="Calibri" panose="020F0502020204030204"/>
            </a:endParaRPr>
          </a:p>
          <a:p>
            <a:pPr marL="349415" indent="-349415">
              <a:buAutoNum type="arabicPeriod"/>
            </a:pPr>
            <a:r>
              <a:rPr lang="en-US" sz="1400" dirty="0"/>
              <a:t>And finally, what are the institutional and individual interests in the paradigm shift of moving to linked data?</a:t>
            </a:r>
            <a:endParaRPr lang="en-US" sz="1400" dirty="0">
              <a:cs typeface="Calibri" panose="020F0502020204030204"/>
            </a:endParaRPr>
          </a:p>
          <a:p>
            <a:endParaRPr lang="en-US" sz="1400" dirty="0">
              <a:cs typeface="Calibri" panose="020F0502020204030204"/>
            </a:endParaRPr>
          </a:p>
          <a:p>
            <a:endParaRPr lang="en-US" sz="1400"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FAC7E434-D73B-4EE6-928E-135104FCF42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599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319088"/>
            <a:ext cx="1589088" cy="893762"/>
          </a:xfrm>
        </p:spPr>
      </p:sp>
      <p:sp>
        <p:nvSpPr>
          <p:cNvPr id="3" name="Notes Placeholder 2"/>
          <p:cNvSpPr>
            <a:spLocks noGrp="1"/>
          </p:cNvSpPr>
          <p:nvPr>
            <p:ph type="body" idx="1"/>
          </p:nvPr>
        </p:nvSpPr>
        <p:spPr>
          <a:xfrm>
            <a:off x="337208" y="1402549"/>
            <a:ext cx="6359646" cy="7717338"/>
          </a:xfrm>
        </p:spPr>
        <p:txBody>
          <a:bodyPr/>
          <a:lstStyle/>
          <a:p>
            <a:r>
              <a:rPr lang="en-US" sz="1200" kern="1200" dirty="0">
                <a:solidFill>
                  <a:schemeClr val="tx1"/>
                </a:solidFill>
                <a:effectLst/>
                <a:latin typeface="+mn-lt"/>
                <a:ea typeface="+mn-ea"/>
                <a:cs typeface="+mn-cs"/>
              </a:rPr>
              <a:t>Please keep an eye out for OCLC Research’s forthcoming report on this latest linked data experiment,</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meantime, let me review some of that report’s main conclusions. </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 </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First…testing the value proposition:</a:t>
            </a:r>
            <a:endParaRPr lang="en-US" sz="105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Cultural material discovery and data management can be significantly improved:</a:t>
            </a:r>
            <a:endParaRPr lang="en-US" sz="105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When the materials are described using a shared and extensible data model, </a:t>
            </a:r>
            <a:endParaRPr lang="en-US" sz="105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when metadata string-based headings are transformed to linked data entities and relationships, </a:t>
            </a:r>
            <a:endParaRPr lang="en-US" sz="105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and when those entities and relationships are brought together into a single discovery system.</a:t>
            </a:r>
            <a:endParaRPr lang="en-US" sz="105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Searches that use a persistent identifier rather than a string heading provides integrated authority control for the entities and greatly improves the precision and recall performance metrics for discovery.</a:t>
            </a:r>
            <a:endParaRPr lang="en-US" sz="105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 digital collection string headings are reconciled and converted to entities, additional information from external data sources can automatically and efficiently enrich the entity description. </a:t>
            </a:r>
            <a:endParaRPr lang="en-US" sz="105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This supports new discovery and data visualization capacities that would be expensive or impossible to achieve in current digital collection systems.</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Turning to the shared data model: </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Starting with existing Dublin Core and Schema.org models provided a solid set of initial classes and properties. </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model could be effectively and responsively expanded based on new entities and relationships represented in the source metadata.</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Selecting and transforming metadata…</a:t>
            </a:r>
            <a:endParaRPr lang="en-US" sz="105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These tools should be shared and the workflows decentralized in order to make the conversion scalable. </a:t>
            </a:r>
            <a:endParaRPr lang="en-US" sz="105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Domain expertise is needed to determine how locally defined fields are used at the institution level and sometimes at the collection level.</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as we all continue this linked data journey…</a:t>
            </a:r>
            <a:endParaRPr lang="en-US" sz="105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Substantial resource commitments will be required to carry out these data transformations across all CONTENTdm institutions and collections, but the community does not need to wait for the transformation to linked data to be fully completed before they can see benefits.</a:t>
            </a:r>
            <a:endParaRPr lang="en-US" sz="105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 paradigm shift of this scale will necessarily take time to carry out and calls for long-term strategies and planning.</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since it’s our theme today </a:t>
            </a:r>
            <a:endParaRPr lang="en-US" sz="105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value of library participants as partners in this project cannot be overstated. </a:t>
            </a:r>
            <a:endParaRPr lang="en-US" sz="105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 colleagues and thought partners in the work, participants connected with project staff in regularly scheduled office hours throughout the project. </a:t>
            </a:r>
            <a:endParaRPr lang="en-US" sz="105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Project participants shared their thoughts on topics ranging from philosophical approaches and concepts to technical details and provided ongoing feedback that steered the project work toward tools and applications of greatest practical value for library staff and researchers. </a:t>
            </a:r>
            <a:endParaRPr lang="en-US" sz="105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Recognizing the critical insights contributed by the project partners confirms the importance of involving library staff in this manner for similar technical research projects.</a:t>
            </a:r>
            <a:endParaRPr lang="en-US" sz="1050" kern="1200" dirty="0">
              <a:solidFill>
                <a:schemeClr val="tx1"/>
              </a:solidFill>
              <a:effectLst/>
              <a:latin typeface="+mn-lt"/>
              <a:ea typeface="+mn-ea"/>
              <a:cs typeface="+mn-cs"/>
            </a:endParaRPr>
          </a:p>
          <a:p>
            <a:endParaRPr lang="en-US" sz="105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FAC7E434-D73B-4EE6-928E-135104FCF42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571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cs typeface="Calibri" panose="020F0502020204030204"/>
              </a:rPr>
              <a:t>So one more thank you to the Huntington, Cleveland Public Library, The University of Miami Libraries, Temple University Libraries, and the Minnesota Digital Library for helping OCLC and helping all libraries advance the state of the art. </a:t>
            </a:r>
          </a:p>
          <a:p>
            <a:r>
              <a:rPr lang="en-US" sz="1600" dirty="0">
                <a:cs typeface="Calibri" panose="020F0502020204030204"/>
              </a:rPr>
              <a:t>-----</a:t>
            </a:r>
          </a:p>
          <a:p>
            <a:pPr defTabSz="931774"/>
            <a:r>
              <a:rPr lang="en-US" sz="1600" dirty="0"/>
              <a:t>The final project I will talk about today is actually not a Research project, though several research engineers, data scientists and domain experts are heavily involved. It’s a culminating effort to see a decade’s worth of Research &amp; Development lead to a robust, scalable, and sustainable production service. </a:t>
            </a:r>
          </a:p>
          <a:p>
            <a:pPr defTabSz="931774"/>
            <a:r>
              <a:rPr lang="en-US" sz="1600" dirty="0"/>
              <a:t>CLICK</a:t>
            </a:r>
          </a:p>
          <a:p>
            <a:endParaRPr lang="en-US" sz="1600"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FAC7E434-D73B-4EE6-928E-135104FCF42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837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This is the Shared entity management infrastructure project.</a:t>
            </a:r>
          </a:p>
          <a:p>
            <a:endParaRPr lang="en-US" sz="1600" dirty="0"/>
          </a:p>
          <a:p>
            <a:r>
              <a:rPr lang="en-US" sz="1600" dirty="0"/>
              <a:t>In the words our boss, Lorcan Dempsey</a:t>
            </a:r>
          </a:p>
          <a:p>
            <a:endParaRPr lang="en-US" sz="1600" dirty="0"/>
          </a:p>
          <a:p>
            <a:r>
              <a:rPr lang="en-US" sz="1600" dirty="0"/>
              <a:t>For linked data to move into common use, libraries need reliable and persistent identifiers and metadata for the critical entities they rely on. This project begins to build that infrastructure and advances the whole field.  </a:t>
            </a:r>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FAC7E434-D73B-4EE6-928E-135104FCF42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7416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Half of the funding for this 2-year project project comes from the generosity of the Andrew W. Mellon foundation to support OCLC’s efforts to build a linked data entity infrastructure that will support the field. A rising tide floats many boats. </a:t>
            </a:r>
          </a:p>
          <a:p>
            <a:endParaRPr lang="en-US" sz="1600" dirty="0"/>
          </a:p>
          <a:p>
            <a:r>
              <a:rPr lang="en-US" sz="1600" dirty="0"/>
              <a:t>The goals were largely furnished by the library community and built upon what we learned as part of the Research which I’ve already described at length. </a:t>
            </a:r>
          </a:p>
          <a:p>
            <a:r>
              <a:rPr lang="en-US" sz="1600" dirty="0"/>
              <a:t>We want to meet libraries’ needs, operate at scale and build a sustainable service, and also complement the myriad of efforts happening in libraries and in knowledge work more generally</a:t>
            </a:r>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FAC7E434-D73B-4EE6-928E-135104FCF42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5406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257175"/>
            <a:ext cx="5575300" cy="3136900"/>
          </a:xfrm>
        </p:spPr>
      </p:sp>
      <p:sp>
        <p:nvSpPr>
          <p:cNvPr id="3" name="Notes Placeholder 2"/>
          <p:cNvSpPr>
            <a:spLocks noGrp="1"/>
          </p:cNvSpPr>
          <p:nvPr>
            <p:ph type="body" idx="1"/>
          </p:nvPr>
        </p:nvSpPr>
        <p:spPr>
          <a:xfrm>
            <a:off x="701040" y="3394154"/>
            <a:ext cx="5608320" cy="5761034"/>
          </a:xfrm>
        </p:spPr>
        <p:txBody>
          <a:bodyPr/>
          <a:lstStyle/>
          <a:p>
            <a:pPr defTabSz="931774">
              <a:defRPr/>
            </a:pPr>
            <a:r>
              <a:rPr lang="en-US" sz="1600" dirty="0"/>
              <a:t>And as you can  see here, 26 different institutions, including public, academic, research and national libraries are now part of our advisory group and we will continue to stay in close communication with additional linked data organizations, including LD4P, PCC, ALCTS Directors of Technical Services at Large Research Institutions and more to ensure that this infrastructure will meet their needs.  </a:t>
            </a:r>
          </a:p>
          <a:p>
            <a:r>
              <a:rPr lang="en-US" sz="1600" dirty="0"/>
              <a:t>-----------------------------</a:t>
            </a:r>
          </a:p>
          <a:p>
            <a:r>
              <a:rPr lang="en-US" sz="800" dirty="0"/>
              <a:t>As of August 31, 2020, Project Entity Management advisory group members include: </a:t>
            </a:r>
          </a:p>
          <a:p>
            <a:endParaRPr lang="en-US" sz="800" dirty="0"/>
          </a:p>
          <a:p>
            <a:pPr marL="232943" indent="-232943">
              <a:buFont typeface="+mj-lt"/>
              <a:buAutoNum type="arabicPeriod"/>
            </a:pPr>
            <a:r>
              <a:rPr lang="en-US" sz="800" b="1" dirty="0"/>
              <a:t>ABES </a:t>
            </a:r>
            <a:r>
              <a:rPr lang="en-US" sz="800" dirty="0"/>
              <a:t>(Agence bibliograhique de l’enseignement superieur)</a:t>
            </a:r>
            <a:r>
              <a:rPr lang="en-US" sz="800" b="1" dirty="0"/>
              <a:t> </a:t>
            </a:r>
            <a:r>
              <a:rPr lang="en-US" sz="800" dirty="0"/>
              <a:t>– Benjamin Bober</a:t>
            </a:r>
          </a:p>
          <a:p>
            <a:pPr marL="232943" indent="-232943">
              <a:buFont typeface="+mj-lt"/>
              <a:buAutoNum type="arabicPeriod"/>
            </a:pPr>
            <a:r>
              <a:rPr lang="en-US" sz="800" b="1" dirty="0"/>
              <a:t>Biblioteca Nazionale Central di Roma</a:t>
            </a:r>
            <a:r>
              <a:rPr lang="en-US" sz="800" dirty="0"/>
              <a:t> (BNCR)– Giuliano Genetasio, Andrea De Pasquale</a:t>
            </a:r>
            <a:endParaRPr lang="en-US" sz="800" b="1" dirty="0"/>
          </a:p>
          <a:p>
            <a:pPr marL="232943" indent="-232943">
              <a:buFont typeface="+mj-lt"/>
              <a:buAutoNum type="arabicPeriod"/>
            </a:pPr>
            <a:r>
              <a:rPr lang="en-US" sz="800" b="1" dirty="0"/>
              <a:t>Bibliotheque nationale de France (BnF) - </a:t>
            </a:r>
            <a:r>
              <a:rPr lang="en-US" sz="800" dirty="0"/>
              <a:t>Anila Angjeli </a:t>
            </a:r>
            <a:endParaRPr lang="en-US" sz="800" b="1" dirty="0"/>
          </a:p>
          <a:p>
            <a:pPr marL="232943" indent="-232943">
              <a:buFont typeface="+mj-lt"/>
              <a:buAutoNum type="arabicPeriod"/>
            </a:pPr>
            <a:r>
              <a:rPr lang="en-US" sz="800" b="1" dirty="0"/>
              <a:t>Brigham Young University Library </a:t>
            </a:r>
            <a:r>
              <a:rPr lang="en-US" sz="800" dirty="0"/>
              <a:t>- Greg Reeve</a:t>
            </a:r>
          </a:p>
          <a:p>
            <a:pPr marL="232943" indent="-232943">
              <a:buFont typeface="+mj-lt"/>
              <a:buAutoNum type="arabicPeriod"/>
            </a:pPr>
            <a:r>
              <a:rPr lang="en-US" sz="800" b="1" dirty="0"/>
              <a:t>British Library</a:t>
            </a:r>
            <a:r>
              <a:rPr lang="en-US" sz="800" dirty="0"/>
              <a:t> - Andrew MacEwan</a:t>
            </a:r>
          </a:p>
          <a:p>
            <a:pPr marL="232943" indent="-232943">
              <a:buFont typeface="+mj-lt"/>
              <a:buAutoNum type="arabicPeriod"/>
            </a:pPr>
            <a:r>
              <a:rPr lang="en-US" sz="800" b="1" dirty="0"/>
              <a:t>Central Michigan University Libraries </a:t>
            </a:r>
            <a:r>
              <a:rPr lang="en-US" sz="800" dirty="0"/>
              <a:t>- Melissa James</a:t>
            </a:r>
          </a:p>
          <a:p>
            <a:pPr marL="232943" indent="-232943">
              <a:buFont typeface="+mj-lt"/>
              <a:buAutoNum type="arabicPeriod"/>
            </a:pPr>
            <a:r>
              <a:rPr lang="en-US" sz="800" b="1" dirty="0"/>
              <a:t>Cleveland Public Library</a:t>
            </a:r>
            <a:r>
              <a:rPr lang="en-US" sz="800" dirty="0"/>
              <a:t> - Chatham Ewing</a:t>
            </a:r>
          </a:p>
          <a:p>
            <a:pPr marL="232943" indent="-232943">
              <a:buFont typeface="+mj-lt"/>
              <a:buAutoNum type="arabicPeriod"/>
            </a:pPr>
            <a:r>
              <a:rPr lang="en-US" sz="800" b="1" dirty="0"/>
              <a:t>Cornell University Library </a:t>
            </a:r>
            <a:r>
              <a:rPr lang="en-US" sz="800" dirty="0"/>
              <a:t>– Jason Kovari, Simeon Warner, Steven Folsom, Huda J. Khan, Lynette Rayle, and John Skiles Skinner</a:t>
            </a:r>
          </a:p>
          <a:p>
            <a:pPr marL="232943" indent="-232943">
              <a:buFont typeface="+mj-lt"/>
              <a:buAutoNum type="arabicPeriod"/>
            </a:pPr>
            <a:r>
              <a:rPr lang="en-US" sz="800" b="1" dirty="0"/>
              <a:t>DnB </a:t>
            </a:r>
            <a:r>
              <a:rPr lang="en-US" sz="800" dirty="0"/>
              <a:t>(Deutsche National Bibliothek)</a:t>
            </a:r>
            <a:r>
              <a:rPr lang="en-US" sz="800" b="1" dirty="0"/>
              <a:t> </a:t>
            </a:r>
            <a:r>
              <a:rPr lang="en-US" sz="800" dirty="0"/>
              <a:t>- Reinhold Heuvelmann </a:t>
            </a:r>
          </a:p>
          <a:p>
            <a:pPr marL="232943" indent="-232943">
              <a:buFont typeface="+mj-lt"/>
              <a:buAutoNum type="arabicPeriod"/>
            </a:pPr>
            <a:r>
              <a:rPr lang="en-US" sz="800" b="1" dirty="0"/>
              <a:t>Harvard Library </a:t>
            </a:r>
            <a:r>
              <a:rPr lang="en-US" sz="800" dirty="0"/>
              <a:t>- Marc McGee and Christine Fernsebner Eslao</a:t>
            </a:r>
          </a:p>
          <a:p>
            <a:pPr marL="232943" indent="-232943">
              <a:buFont typeface="+mj-lt"/>
              <a:buAutoNum type="arabicPeriod"/>
            </a:pPr>
            <a:r>
              <a:rPr lang="en-US" sz="800" b="1" dirty="0"/>
              <a:t>National Library of Medicine </a:t>
            </a:r>
            <a:r>
              <a:rPr lang="en-US" sz="800" dirty="0"/>
              <a:t>- Barbara Bushman</a:t>
            </a:r>
          </a:p>
          <a:p>
            <a:pPr marL="232943" indent="-232943">
              <a:buFont typeface="+mj-lt"/>
              <a:buAutoNum type="arabicPeriod"/>
            </a:pPr>
            <a:r>
              <a:rPr lang="en-US" sz="800" b="1" dirty="0"/>
              <a:t>National Library Board, Singapore </a:t>
            </a:r>
            <a:r>
              <a:rPr lang="en-US" sz="800" dirty="0"/>
              <a:t>- Haliza Jailani</a:t>
            </a:r>
          </a:p>
          <a:p>
            <a:pPr marL="232943" indent="-232943">
              <a:buFont typeface="+mj-lt"/>
              <a:buAutoNum type="arabicPeriod"/>
            </a:pPr>
            <a:r>
              <a:rPr lang="en-US" sz="800" b="1" dirty="0"/>
              <a:t>National Library of New Zealand </a:t>
            </a:r>
            <a:r>
              <a:rPr lang="en-US" sz="800" dirty="0"/>
              <a:t>– Nicola Frean and Jason Murphy</a:t>
            </a:r>
          </a:p>
          <a:p>
            <a:pPr marL="232943" indent="-232943">
              <a:buFont typeface="+mj-lt"/>
              <a:buAutoNum type="arabicPeriod"/>
            </a:pPr>
            <a:r>
              <a:rPr lang="en-US" sz="800" b="1" dirty="0"/>
              <a:t>New York University Libraries </a:t>
            </a:r>
            <a:r>
              <a:rPr lang="en-US" sz="800" dirty="0"/>
              <a:t>- Nancy Lin</a:t>
            </a:r>
          </a:p>
          <a:p>
            <a:pPr marL="232943" indent="-232943">
              <a:buFont typeface="+mj-lt"/>
              <a:buAutoNum type="arabicPeriod"/>
            </a:pPr>
            <a:r>
              <a:rPr lang="en-US" sz="800" b="1" dirty="0"/>
              <a:t>Oxford University</a:t>
            </a:r>
            <a:r>
              <a:rPr lang="en-US" sz="800" dirty="0"/>
              <a:t> – Andrew Dunning, Alexander Hitchman</a:t>
            </a:r>
            <a:endParaRPr lang="en-US" sz="800" b="1" dirty="0"/>
          </a:p>
          <a:p>
            <a:pPr marL="232943" indent="-232943">
              <a:buFont typeface="+mj-lt"/>
              <a:buAutoNum type="arabicPeriod"/>
            </a:pPr>
            <a:r>
              <a:rPr lang="en-US" sz="800" b="1" dirty="0"/>
              <a:t>Princeton University Library </a:t>
            </a:r>
            <a:r>
              <a:rPr lang="en-US" sz="800" dirty="0"/>
              <a:t>- Sarah Hamerman </a:t>
            </a:r>
          </a:p>
          <a:p>
            <a:pPr marL="232943" indent="-232943">
              <a:buFont typeface="+mj-lt"/>
              <a:buAutoNum type="arabicPeriod"/>
            </a:pPr>
            <a:r>
              <a:rPr lang="en-US" sz="800" b="1" dirty="0"/>
              <a:t>Smithsonian Libraries </a:t>
            </a:r>
            <a:r>
              <a:rPr lang="en-US" sz="800" dirty="0"/>
              <a:t>- Jackie Shieh</a:t>
            </a:r>
          </a:p>
          <a:p>
            <a:pPr marL="232943" indent="-232943">
              <a:buFont typeface="+mj-lt"/>
              <a:buAutoNum type="arabicPeriod"/>
            </a:pPr>
            <a:r>
              <a:rPr lang="en-US" sz="800" b="1" dirty="0"/>
              <a:t>Temple University Libraries </a:t>
            </a:r>
            <a:r>
              <a:rPr lang="en-US" sz="800" dirty="0"/>
              <a:t>- Holly Tomren </a:t>
            </a:r>
          </a:p>
          <a:p>
            <a:pPr marL="232943" indent="-232943">
              <a:buFont typeface="+mj-lt"/>
              <a:buAutoNum type="arabicPeriod"/>
            </a:pPr>
            <a:r>
              <a:rPr lang="en-US" sz="800" b="1" dirty="0"/>
              <a:t>U.S. Army Engineer Research and Development Center </a:t>
            </a:r>
            <a:r>
              <a:rPr lang="en-US" sz="800" dirty="0"/>
              <a:t>– Molly McManus</a:t>
            </a:r>
          </a:p>
          <a:p>
            <a:pPr marL="232943" indent="-232943">
              <a:buFont typeface="+mj-lt"/>
              <a:buAutoNum type="arabicPeriod"/>
            </a:pPr>
            <a:r>
              <a:rPr lang="en-US" sz="800" b="1" dirty="0"/>
              <a:t>Universita di Bologna </a:t>
            </a:r>
            <a:r>
              <a:rPr lang="en-US" sz="800" dirty="0"/>
              <a:t>–Alessandra Citti, Raffaella Gaddoni, Chiara Semenzato</a:t>
            </a:r>
          </a:p>
          <a:p>
            <a:pPr marL="232943" indent="-232943">
              <a:buFont typeface="+mj-lt"/>
              <a:buAutoNum type="arabicPeriod"/>
            </a:pPr>
            <a:r>
              <a:rPr lang="en-US" sz="800" b="1" dirty="0"/>
              <a:t>University of California, Davis Library </a:t>
            </a:r>
            <a:r>
              <a:rPr lang="en-US" sz="800" dirty="0"/>
              <a:t>- Xiaoli Li</a:t>
            </a:r>
          </a:p>
          <a:p>
            <a:pPr marL="232943" indent="-232943">
              <a:buFont typeface="+mj-lt"/>
              <a:buAutoNum type="arabicPeriod"/>
            </a:pPr>
            <a:r>
              <a:rPr lang="en-US" sz="800" b="1" dirty="0"/>
              <a:t>University of Minnesota Libraries </a:t>
            </a:r>
            <a:r>
              <a:rPr lang="en-US" sz="800" dirty="0"/>
              <a:t>- Stephen Hearn, kalan Knudson Davis</a:t>
            </a:r>
          </a:p>
          <a:p>
            <a:pPr marL="232943" indent="-232943">
              <a:buFont typeface="+mj-lt"/>
              <a:buAutoNum type="arabicPeriod"/>
            </a:pPr>
            <a:r>
              <a:rPr lang="en-US" sz="800" b="1" dirty="0"/>
              <a:t>University of Pennsylvania Libraries </a:t>
            </a:r>
            <a:r>
              <a:rPr lang="en-US" sz="800" dirty="0"/>
              <a:t>- Jim Hahn</a:t>
            </a:r>
          </a:p>
          <a:p>
            <a:pPr marL="232943" indent="-232943">
              <a:buFont typeface="+mj-lt"/>
              <a:buAutoNum type="arabicPeriod"/>
            </a:pPr>
            <a:r>
              <a:rPr lang="en-US" sz="800" b="1" dirty="0"/>
              <a:t>University of Tennessee University Libraries </a:t>
            </a:r>
            <a:r>
              <a:rPr lang="en-US" sz="800" dirty="0"/>
              <a:t>- Anchalee (Joy) Panigabutra-Roberts</a:t>
            </a:r>
          </a:p>
          <a:p>
            <a:pPr marL="232943" indent="-232943">
              <a:buFont typeface="+mj-lt"/>
              <a:buAutoNum type="arabicPeriod"/>
            </a:pPr>
            <a:r>
              <a:rPr lang="en-US" sz="800" b="1" dirty="0"/>
              <a:t>University of Victoria Libraries </a:t>
            </a:r>
            <a:r>
              <a:rPr lang="en-US" sz="800" dirty="0"/>
              <a:t>– Dean Seeman</a:t>
            </a:r>
            <a:endParaRPr lang="en-US" sz="800" b="1" dirty="0"/>
          </a:p>
          <a:p>
            <a:pPr marL="232943" indent="-232943">
              <a:buFont typeface="+mj-lt"/>
              <a:buAutoNum type="arabicPeriod"/>
            </a:pPr>
            <a:r>
              <a:rPr lang="en-US" sz="800" b="1" dirty="0"/>
              <a:t>Yale University Library </a:t>
            </a:r>
            <a:r>
              <a:rPr lang="en-US" sz="800" dirty="0"/>
              <a:t>- Daniel Lovins and Youn Noh</a:t>
            </a:r>
          </a:p>
          <a:p>
            <a:endParaRPr lang="en-US" sz="800" b="1" dirty="0"/>
          </a:p>
          <a:p>
            <a:endParaRPr lang="en-US" sz="800" dirty="0"/>
          </a:p>
          <a:p>
            <a:endParaRPr lang="en-US" sz="800"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FAC7E434-D73B-4EE6-928E-135104FCF42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728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8025" y="114300"/>
            <a:ext cx="2873375" cy="1616075"/>
          </a:xfrm>
        </p:spPr>
      </p:sp>
      <p:sp>
        <p:nvSpPr>
          <p:cNvPr id="3" name="Notes Placeholder 2"/>
          <p:cNvSpPr>
            <a:spLocks noGrp="1"/>
          </p:cNvSpPr>
          <p:nvPr>
            <p:ph type="body" idx="1"/>
          </p:nvPr>
        </p:nvSpPr>
        <p:spPr>
          <a:xfrm>
            <a:off x="618278" y="1885021"/>
            <a:ext cx="5608320" cy="6399366"/>
          </a:xfrm>
        </p:spPr>
        <p:txBody>
          <a:bodyPr/>
          <a:lstStyle/>
          <a:p>
            <a:pPr defTabSz="931774">
              <a:defRPr/>
            </a:pPr>
            <a:endParaRPr lang="en-US" sz="1400" dirty="0">
              <a:cs typeface="Calibri"/>
            </a:endParaRPr>
          </a:p>
          <a:p>
            <a:r>
              <a:rPr lang="en-US" sz="1400" dirty="0"/>
              <a:t>As a researcher, I can’t help but take one more step back to look at these last three major projects, not in juxtaposition, but as a linked continuum of effort. A lot of metadata description hinges on linking the short tail and the long tail together in order to improve the whole.</a:t>
            </a:r>
          </a:p>
          <a:p>
            <a:endParaRPr lang="en-US" sz="1400" dirty="0"/>
          </a:p>
          <a:p>
            <a:r>
              <a:rPr lang="en-US" sz="1400" dirty="0"/>
              <a:t>So in this new linked data environment…..</a:t>
            </a:r>
          </a:p>
          <a:p>
            <a:r>
              <a:rPr lang="en-US" sz="1400" dirty="0"/>
              <a:t>CLICK</a:t>
            </a:r>
          </a:p>
          <a:p>
            <a:r>
              <a:rPr lang="en-US" sz="1400" dirty="0"/>
              <a:t>We balance large, shared, homogenous collections and data…while accounting for a myriad of de-centralized and heterogenous collections.</a:t>
            </a:r>
          </a:p>
          <a:p>
            <a:r>
              <a:rPr lang="en-US" sz="1400" dirty="0"/>
              <a:t>CLICK</a:t>
            </a:r>
          </a:p>
          <a:p>
            <a:r>
              <a:rPr lang="en-US" sz="1400" dirty="0"/>
              <a:t>We improve machine-learning and scaled reconciliation with the necessary tools for the dedicated knowledge work that happens in libraries.</a:t>
            </a:r>
          </a:p>
          <a:p>
            <a:r>
              <a:rPr lang="en-US" sz="1400" dirty="0"/>
              <a:t>CLICK</a:t>
            </a:r>
          </a:p>
          <a:p>
            <a:r>
              <a:rPr lang="en-US" sz="1400" dirty="0"/>
              <a:t>We can start in the big spaces involving person names and bibliographic works…while acknowledging and preparing for the more difficult work ahead like concepts and aboutness. </a:t>
            </a:r>
          </a:p>
          <a:p>
            <a:r>
              <a:rPr lang="en-US" sz="1400" dirty="0"/>
              <a:t>CLICK</a:t>
            </a:r>
          </a:p>
          <a:p>
            <a:r>
              <a:rPr lang="en-US" sz="1400" dirty="0"/>
              <a:t>And we can prepare for the pending paradigm shift that comes with blending bibliographic and authority work together and the challenges of balancing object description with an increase in contextual description.</a:t>
            </a:r>
          </a:p>
          <a:p>
            <a:endParaRPr lang="en-US" sz="1400" dirty="0"/>
          </a:p>
          <a:p>
            <a:r>
              <a:rPr lang="en-US" sz="1400" dirty="0"/>
              <a:t>And across this continuum, we know that a large centralized infrastructure is needed and that custom applications will enhance the effort.</a:t>
            </a:r>
          </a:p>
          <a:p>
            <a:r>
              <a:rPr lang="en-US" sz="1400" dirty="0"/>
              <a:t>All of this will facilitate a new kind of knowledge work in metadata management, discovery, and access in libraries. </a:t>
            </a:r>
          </a:p>
        </p:txBody>
      </p:sp>
      <p:sp>
        <p:nvSpPr>
          <p:cNvPr id="4" name="Slide Number Placeholder 3"/>
          <p:cNvSpPr>
            <a:spLocks noGrp="1"/>
          </p:cNvSpPr>
          <p:nvPr>
            <p:ph type="sldNum" sz="quarter" idx="5"/>
          </p:nvPr>
        </p:nvSpPr>
        <p:spPr/>
        <p:txBody>
          <a:bodyPr/>
          <a:lstStyle/>
          <a:p>
            <a:pPr defTabSz="465887">
              <a:defRPr/>
            </a:pPr>
            <a:fld id="{FAC7E434-D73B-4EE6-928E-135104FCF423}" type="slidenum">
              <a:rPr lang="en-US">
                <a:solidFill>
                  <a:prstClr val="black"/>
                </a:solidFill>
                <a:latin typeface="Calibri" panose="020F0502020204030204"/>
              </a:rPr>
              <a:pPr defTabSz="465887">
                <a:defRPr/>
              </a:pPr>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80809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600" dirty="0"/>
              <a:t>One way to look at linked data is through its technical definition: “A set of best practices for publishing data on the web that is interlinked with other data on the web to allow for more useful semantic queries.”</a:t>
            </a:r>
          </a:p>
          <a:p>
            <a:pPr rtl="0" fontAlgn="base"/>
            <a:r>
              <a:rPr lang="en-US" sz="1600" dirty="0"/>
              <a:t> </a:t>
            </a:r>
          </a:p>
          <a:p>
            <a:pPr rtl="0" fontAlgn="base"/>
            <a:r>
              <a:rPr lang="en-US" sz="1600" dirty="0"/>
              <a:t>But for many that may be either incomprehensible in one extreme or superficial in another. </a:t>
            </a:r>
          </a:p>
          <a:p>
            <a:pPr rtl="0" fontAlgn="base"/>
            <a:endParaRPr lang="en-US" sz="1600" dirty="0"/>
          </a:p>
          <a:p>
            <a:pPr rtl="0" fontAlgn="base"/>
            <a:r>
              <a:rPr lang="en-US" sz="1600" dirty="0"/>
              <a:t>So, another way to look at it is through the question “why linked data?” The answer to that question is because it helps connect data, and through this process you can connect isolated systems and services which allows them to better connect people to libraries and libraries to each other. </a:t>
            </a:r>
          </a:p>
          <a:p>
            <a:pPr rtl="0" fontAlgn="base"/>
            <a:r>
              <a:rPr lang="en-US" sz="1600" dirty="0"/>
              <a:t> </a:t>
            </a:r>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FAC7E434-D73B-4EE6-928E-135104FCF42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2734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514350"/>
            <a:ext cx="3414713" cy="1920875"/>
          </a:xfrm>
        </p:spPr>
      </p:sp>
      <p:sp>
        <p:nvSpPr>
          <p:cNvPr id="3" name="Notes Placeholder 2"/>
          <p:cNvSpPr>
            <a:spLocks noGrp="1"/>
          </p:cNvSpPr>
          <p:nvPr>
            <p:ph type="body" idx="1"/>
          </p:nvPr>
        </p:nvSpPr>
        <p:spPr>
          <a:xfrm>
            <a:off x="701040" y="3110097"/>
            <a:ext cx="5608320" cy="4950705"/>
          </a:xfrm>
        </p:spPr>
        <p:txBody>
          <a:bodyPr/>
          <a:lstStyle/>
          <a:p>
            <a:r>
              <a:rPr lang="en-US" sz="1600" dirty="0"/>
              <a:t>Wise developers will tell you that “software is never done”</a:t>
            </a:r>
          </a:p>
          <a:p>
            <a:r>
              <a:rPr lang="en-US" sz="1600" dirty="0"/>
              <a:t>Well, thankfully, the same is true of Research….</a:t>
            </a:r>
          </a:p>
          <a:p>
            <a:r>
              <a:rPr lang="en-US" sz="1600" dirty="0"/>
              <a:t>The entity project is well underway with one year left in the project and we’re about to enter an exciting phase of getting intense user feedback.</a:t>
            </a:r>
          </a:p>
          <a:p>
            <a:r>
              <a:rPr lang="en-US" sz="1600" dirty="0"/>
              <a:t>When it comes to research, we have more and better algorithms to explore, more end-user (both cataloger and library user) feedback to gather and analyze, </a:t>
            </a:r>
          </a:p>
          <a:p>
            <a:r>
              <a:rPr lang="en-US" sz="1600" dirty="0"/>
              <a:t>And very soon, the web of linked data in libraries will be much, much larger than it was when we started.</a:t>
            </a:r>
          </a:p>
          <a:p>
            <a:endParaRPr lang="en-US" sz="1600" dirty="0"/>
          </a:p>
          <a:p>
            <a:r>
              <a:rPr lang="en-US" sz="1600" dirty="0"/>
              <a:t>And of course, all these efforts will rely on even more convening of experts, more understanding of their challenges and priorities, and more sharing of our combined research efforts.</a:t>
            </a:r>
          </a:p>
          <a:p>
            <a:endParaRPr lang="en-US" sz="1600" dirty="0"/>
          </a:p>
          <a:p>
            <a:r>
              <a:rPr lang="en-US" sz="1600" dirty="0"/>
              <a:t>And with that, I’d like to pass things on to one of our chief conveners, my colleague, Sharon Streams. </a:t>
            </a:r>
          </a:p>
          <a:p>
            <a:endParaRPr lang="en-US" sz="1600"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FAC7E434-D73B-4EE6-928E-135104FCF42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516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OCLC has been in this game for a long time, over a decade. And over that time, we have learned a great deal about what is needed to “do linked data at scale.” </a:t>
            </a:r>
          </a:p>
          <a:p>
            <a:endParaRPr lang="en-US" sz="1600" dirty="0"/>
          </a:p>
          <a:p>
            <a:r>
              <a:rPr lang="en-US" sz="1600" dirty="0"/>
              <a:t>I’m going to review this history briefly here but focus primarily on the last 2 years leading to the culminating effort to put all of the research, experimentation, and prototyping to use in an effort that extends throughout calendar year 2021. </a:t>
            </a:r>
          </a:p>
          <a:p>
            <a:endParaRPr lang="en-US" sz="1600" dirty="0"/>
          </a:p>
          <a:p>
            <a:r>
              <a:rPr lang="en-US" sz="1600" dirty="0"/>
              <a:t>If you want more details on the decade’s worth of projects, or even if you want some “getting started” primers on linked data, you can use the link that appears at the top of this slide. </a:t>
            </a:r>
          </a:p>
          <a:p>
            <a:endParaRPr lang="en-US" sz="1600" dirty="0"/>
          </a:p>
          <a:p>
            <a:endParaRPr lang="en-US" sz="1600"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FAC7E434-D73B-4EE6-928E-135104FCF42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520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Our effort started over 10 years ago by making the datasets for Virtual International Authority File—VIAF—and the Faceted Application of Subject Terminology—FAST—available as linked data. This effort was extended by expressing WorldCat records themselves as linked data and exposing those entified descriptions through worldcat.org. </a:t>
            </a:r>
          </a:p>
          <a:p>
            <a:endParaRPr lang="en-US" sz="1600" dirty="0"/>
          </a:p>
          <a:p>
            <a:r>
              <a:rPr lang="en-US" sz="1600" dirty="0"/>
              <a:t>These efforts taught us what it meant to publish linked data on the web. Twelve years later, it’s difficult to find a library linked data effort that does not somehow include VIAF or FAST linked data.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9E239D-CE3A-4195-925A-A0BDD17E27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3285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93015"/>
          </a:xfrm>
        </p:spPr>
        <p:txBody>
          <a:bodyPr/>
          <a:lstStyle/>
          <a:p>
            <a:r>
              <a:rPr lang="en-US" sz="1600" dirty="0"/>
              <a:t>After that series of  initial work, we started to </a:t>
            </a:r>
            <a:r>
              <a:rPr lang="en-US" sz="1600" b="1" dirty="0"/>
              <a:t>investigate the use cases for linked data</a:t>
            </a:r>
            <a:r>
              <a:rPr lang="en-US" sz="1600" dirty="0"/>
              <a:t>. </a:t>
            </a:r>
          </a:p>
          <a:p>
            <a:endParaRPr lang="en-US" sz="1600" dirty="0"/>
          </a:p>
          <a:p>
            <a:r>
              <a:rPr lang="en-US" sz="1600" dirty="0"/>
              <a:t>The EntityJS project was a prototype to test WorldCat Linked data for exploratory searching</a:t>
            </a:r>
          </a:p>
          <a:p>
            <a:endParaRPr lang="en-US" sz="1600" dirty="0"/>
          </a:p>
          <a:p>
            <a:r>
              <a:rPr lang="en-US" sz="1600" dirty="0"/>
              <a:t>We took WorldCat Linked Data for creative works associated with a topic and built new indexes for entities, including people, organizations, places, events, topics, and works) that were represented in that data, </a:t>
            </a:r>
          </a:p>
          <a:p>
            <a:endParaRPr lang="en-US" sz="1600" dirty="0"/>
          </a:p>
          <a:p>
            <a:r>
              <a:rPr lang="en-US" sz="1600" dirty="0"/>
              <a:t>We examined those entity relationships and built a UI to search the indexes</a:t>
            </a:r>
          </a:p>
          <a:p>
            <a:endParaRPr lang="en-US"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9E239D-CE3A-4195-925A-A0BDD17E27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408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222360"/>
          </a:xfrm>
        </p:spPr>
        <p:txBody>
          <a:bodyPr/>
          <a:lstStyle/>
          <a:p>
            <a:pPr defTabSz="931774">
              <a:defRPr/>
            </a:pPr>
            <a:r>
              <a:rPr lang="en-US" sz="1600" dirty="0"/>
              <a:t>Going beyond end-user use cases, the Person Lookup Pilot investigated how to make linked data accessible from other library systems.  </a:t>
            </a:r>
          </a:p>
          <a:p>
            <a:endParaRPr lang="en-US" sz="1600" dirty="0"/>
          </a:p>
          <a:p>
            <a:r>
              <a:rPr lang="en-US" sz="1600" dirty="0"/>
              <a:t>Our findings would prove important for later work. </a:t>
            </a:r>
          </a:p>
          <a:p>
            <a:r>
              <a:rPr lang="en-US" sz="1600" dirty="0"/>
              <a:t>First, no single source is good  at everything and quality varies by element type</a:t>
            </a:r>
          </a:p>
          <a:p>
            <a:r>
              <a:rPr lang="en-US" sz="1600" dirty="0"/>
              <a:t>Second, aggregating a lot of data creates context at scale; context is key for disambiguating names; </a:t>
            </a:r>
          </a:p>
          <a:p>
            <a:r>
              <a:rPr lang="en-US" sz="1600" dirty="0"/>
              <a:t>We also learned that language support is important but labor-intensive and inexact.</a:t>
            </a:r>
          </a:p>
          <a:p>
            <a:endParaRPr lang="en-US" sz="1600" dirty="0"/>
          </a:p>
          <a:p>
            <a:endParaRPr lang="en-US"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9E239D-CE3A-4195-925A-A0BDD17E27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525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396875"/>
            <a:ext cx="3646488" cy="2051050"/>
          </a:xfrm>
        </p:spPr>
      </p:sp>
      <p:sp>
        <p:nvSpPr>
          <p:cNvPr id="3" name="Notes Placeholder 2"/>
          <p:cNvSpPr>
            <a:spLocks noGrp="1"/>
          </p:cNvSpPr>
          <p:nvPr>
            <p:ph type="body" idx="1"/>
          </p:nvPr>
        </p:nvSpPr>
        <p:spPr>
          <a:xfrm>
            <a:off x="670536" y="2817971"/>
            <a:ext cx="5608320" cy="6243077"/>
          </a:xfrm>
        </p:spPr>
        <p:txBody>
          <a:bodyPr/>
          <a:lstStyle/>
          <a:p>
            <a:r>
              <a:rPr lang="en-US" sz="1600" dirty="0"/>
              <a:t>In 2015 we </a:t>
            </a:r>
            <a:r>
              <a:rPr lang="en-US" sz="1600" b="1" dirty="0"/>
              <a:t>experimented with workflows and processes to create linked data from scratch</a:t>
            </a:r>
            <a:r>
              <a:rPr lang="en-US" sz="1600" dirty="0"/>
              <a:t>. We focused on how to balance the web-scale networking and computing power of OCLC with the absolutely necessarily human interaction of data domain experts, a necessity that was shown by working with special collections. </a:t>
            </a:r>
          </a:p>
          <a:p>
            <a:endParaRPr lang="en-US" sz="1600" dirty="0"/>
          </a:p>
          <a:p>
            <a:r>
              <a:rPr lang="en-US" sz="1600" dirty="0"/>
              <a:t>The EnittyJS showed the lossy transition in normalizing data to Dublin Core and MARC</a:t>
            </a:r>
          </a:p>
          <a:p>
            <a:r>
              <a:rPr lang="en-US" sz="1600" dirty="0"/>
              <a:t>We also discovered that mapping to a common schema required a lot of local domain knowledge of the collections and associated metadata</a:t>
            </a:r>
          </a:p>
          <a:p>
            <a:endParaRPr lang="en-US" sz="1600" dirty="0"/>
          </a:p>
          <a:p>
            <a:r>
              <a:rPr lang="en-US" sz="1600" dirty="0"/>
              <a:t>Again, we found that aggregation adds tremendous value. We also learned that while it’s possible to centralize the web applications for linked data work, these new models must support decentralized expertise in cleanup, mapping and connecting linked data entities, especially for special collections materials. </a:t>
            </a:r>
          </a:p>
          <a:p>
            <a:endParaRPr lang="en-US"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9E239D-CE3A-4195-925A-A0BDD17E27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004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457200"/>
            <a:ext cx="3538538" cy="1990725"/>
          </a:xfrm>
        </p:spPr>
      </p:sp>
      <p:sp>
        <p:nvSpPr>
          <p:cNvPr id="3" name="Notes Placeholder 2"/>
          <p:cNvSpPr>
            <a:spLocks noGrp="1"/>
          </p:cNvSpPr>
          <p:nvPr>
            <p:ph type="body" idx="1"/>
          </p:nvPr>
        </p:nvSpPr>
        <p:spPr>
          <a:xfrm>
            <a:off x="701040" y="2817971"/>
            <a:ext cx="5608320" cy="5737070"/>
          </a:xfrm>
        </p:spPr>
        <p:txBody>
          <a:bodyPr/>
          <a:lstStyle/>
          <a:p>
            <a:r>
              <a:rPr lang="en-US" sz="1600" dirty="0"/>
              <a:t>[PASSAGE]</a:t>
            </a:r>
          </a:p>
          <a:p>
            <a:r>
              <a:rPr lang="en-US" sz="1600" dirty="0"/>
              <a:t>Knowing what we've learned about discovery of related entities, reconciling strings to things, and linked data creation workflows, Project Passage involved building a complete system based on Linked Data and using it to work out how bibliographic and authority data creation and use will change and support that paradigm shift. </a:t>
            </a:r>
          </a:p>
          <a:p>
            <a:endParaRPr lang="en-US" sz="1600" dirty="0"/>
          </a:p>
          <a:p>
            <a:r>
              <a:rPr lang="en-US" sz="1600" dirty="0"/>
              <a:t>[CDM]</a:t>
            </a:r>
          </a:p>
          <a:p>
            <a:pPr defTabSz="931774">
              <a:defRPr/>
            </a:pPr>
            <a:r>
              <a:rPr lang="en-US" sz="1600" dirty="0"/>
              <a:t>Immediately following Passage, and based on the feedback from the 16 libraries who experimented with the prototype, we applied what we’d learned to descriptions of cultural heritage materials, in an effort to figure out workflows and scalability in identifying people, organizations, places, and works that aren't widely shared or known. </a:t>
            </a:r>
          </a:p>
          <a:p>
            <a:endParaRPr lang="en-US" sz="1600" dirty="0"/>
          </a:p>
          <a:p>
            <a:r>
              <a:rPr lang="en-US" sz="1600" dirty="0"/>
              <a:t>[SEMI]</a:t>
            </a:r>
          </a:p>
          <a:p>
            <a:r>
              <a:rPr lang="en-US" sz="1600" dirty="0"/>
              <a:t>And ultimately—the goal of any R&amp;D investment—an opportunity to see those efforts pay off with a scaled, sustainable, production service. </a:t>
            </a:r>
          </a:p>
          <a:p>
            <a:endParaRPr lang="en-US" sz="1600" dirty="0">
              <a:cs typeface="Calibri"/>
            </a:endParaRPr>
          </a:p>
          <a:p>
            <a:r>
              <a:rPr lang="en-US" sz="1600" dirty="0">
                <a:cs typeface="Calibri"/>
              </a:rPr>
              <a:t>I will go into a little bit more detail on these last 3 projects</a:t>
            </a:r>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FAC7E434-D73B-4EE6-928E-135104FCF42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187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41350"/>
            <a:ext cx="5575300" cy="3136900"/>
          </a:xfrm>
        </p:spPr>
      </p:sp>
      <p:sp>
        <p:nvSpPr>
          <p:cNvPr id="3" name="Notes Placeholder 2"/>
          <p:cNvSpPr>
            <a:spLocks noGrp="1"/>
          </p:cNvSpPr>
          <p:nvPr>
            <p:ph type="body" idx="1"/>
          </p:nvPr>
        </p:nvSpPr>
        <p:spPr/>
        <p:txBody>
          <a:bodyPr/>
          <a:lstStyle/>
          <a:p>
            <a:r>
              <a:rPr lang="en-US" sz="1600" dirty="0"/>
              <a:t>By 2017 we were in a position where we had studied the </a:t>
            </a:r>
            <a:r>
              <a:rPr lang="en-US" sz="1600" b="1" dirty="0"/>
              <a:t>various components of ‘doing linked data at scale’</a:t>
            </a:r>
            <a:r>
              <a:rPr lang="en-US" sz="1600" dirty="0"/>
              <a:t>; creation, publication, and use but we had not yet looked at the problem holistically to determine how all of these components could be combined to allow for linked data curation. </a:t>
            </a:r>
          </a:p>
          <a:p>
            <a:endParaRPr lang="en-US" sz="1600" dirty="0"/>
          </a:p>
          <a:p>
            <a:r>
              <a:rPr lang="en-US" sz="1600" dirty="0"/>
              <a:t>Project Passage used the Wikibase platform to evaluate how users could effectively create, edit, publish and use linked data for authority metadata all within a single unified system </a:t>
            </a:r>
          </a:p>
          <a:p>
            <a:endParaRPr lang="en-US" sz="1600" dirty="0">
              <a:cs typeface="Calibri"/>
            </a:endParaRPr>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FFE1F82-B693-4449-92F9-74CFF5CEBA7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6891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6.tiff"/><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7" name="Rectangle 16"/>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8" name="Rectangle 17"/>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2" name="Rectangle 21"/>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a:t>Place title here</a:t>
            </a:r>
          </a:p>
        </p:txBody>
      </p:sp>
      <p:pic>
        <p:nvPicPr>
          <p:cNvPr id="2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a:t>Speaker Name</a:t>
            </a:r>
          </a:p>
        </p:txBody>
      </p:sp>
      <p:sp>
        <p:nvSpPr>
          <p:cNvPr id="29"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a:t>Speaker Title</a:t>
            </a:r>
          </a:p>
        </p:txBody>
      </p:sp>
      <p:sp>
        <p:nvSpPr>
          <p:cNvPr id="3" name="TextBox 2"/>
          <p:cNvSpPr txBox="1"/>
          <p:nvPr userDrawn="1"/>
        </p:nvSpPr>
        <p:spPr>
          <a:xfrm>
            <a:off x="-12658" y="1773169"/>
            <a:ext cx="3580611" cy="759183"/>
          </a:xfrm>
          <a:prstGeom prst="rect">
            <a:avLst/>
          </a:prstGeom>
          <a:solidFill>
            <a:srgbClr val="226092"/>
          </a:solidFill>
        </p:spPr>
        <p:txBody>
          <a:bodyPr wrap="none" rtlCol="0" anchor="ctr">
            <a:noAutofit/>
          </a:bodyPr>
          <a:lstStyle/>
          <a:p>
            <a:pPr algn="ctr"/>
            <a:r>
              <a:rPr lang="en-US" sz="2400">
                <a:solidFill>
                  <a:schemeClr val="bg1"/>
                </a:solidFill>
              </a:rPr>
              <a:t>January 22–26, 2021</a:t>
            </a:r>
          </a:p>
        </p:txBody>
      </p:sp>
      <p:sp>
        <p:nvSpPr>
          <p:cNvPr id="21" name="TextBox 20">
            <a:extLst>
              <a:ext uri="{FF2B5EF4-FFF2-40B4-BE49-F238E27FC236}">
                <a16:creationId xmlns:a16="http://schemas.microsoft.com/office/drawing/2014/main" id="{FAD61F4C-FFD2-E34A-B7A8-D18156BD8945}"/>
              </a:ext>
            </a:extLst>
          </p:cNvPr>
          <p:cNvSpPr txBox="1"/>
          <p:nvPr userDrawn="1"/>
        </p:nvSpPr>
        <p:spPr>
          <a:xfrm>
            <a:off x="232361" y="6374745"/>
            <a:ext cx="1413932" cy="318100"/>
          </a:xfrm>
          <a:prstGeom prst="rect">
            <a:avLst/>
          </a:prstGeom>
          <a:noFill/>
        </p:spPr>
        <p:txBody>
          <a:bodyPr wrap="square" lIns="0" rtlCol="0">
            <a:spAutoFit/>
          </a:bodyPr>
          <a:lstStyle/>
          <a:p>
            <a:pPr algn="l"/>
            <a:r>
              <a:rPr lang="en-US" sz="1467" b="1">
                <a:solidFill>
                  <a:schemeClr val="bg1"/>
                </a:solidFill>
                <a:latin typeface="Arial" charset="0"/>
                <a:ea typeface="Arial" charset="0"/>
                <a:cs typeface="Arial" charset="0"/>
              </a:rPr>
              <a:t>#ALAMW21</a:t>
            </a:r>
          </a:p>
        </p:txBody>
      </p:sp>
      <p:pic>
        <p:nvPicPr>
          <p:cNvPr id="1026" name="Picture 2" descr="2021 ALA Midwinter">
            <a:extLst>
              <a:ext uri="{FF2B5EF4-FFF2-40B4-BE49-F238E27FC236}">
                <a16:creationId xmlns:a16="http://schemas.microsoft.com/office/drawing/2014/main" id="{2C19319B-560B-4FA0-AB48-92B0B505F62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 y="41693"/>
            <a:ext cx="2926080" cy="150165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6" name="Rectangle 15"/>
          <p:cNvSpPr/>
          <p:nvPr userDrawn="1"/>
        </p:nvSpPr>
        <p:spPr>
          <a:xfrm>
            <a:off x="2912529" y="355532"/>
            <a:ext cx="9266440" cy="914400"/>
          </a:xfrm>
          <a:prstGeom prst="rect">
            <a:avLst/>
          </a:prstGeom>
          <a:solidFill>
            <a:srgbClr val="00598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Tree>
    <p:extLst>
      <p:ext uri="{BB962C8B-B14F-4D97-AF65-F5344CB8AC3E}">
        <p14:creationId xmlns:p14="http://schemas.microsoft.com/office/powerpoint/2010/main" val="212862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 images ">
    <p:spTree>
      <p:nvGrpSpPr>
        <p:cNvPr id="1" name=""/>
        <p:cNvGrpSpPr/>
        <p:nvPr/>
      </p:nvGrpSpPr>
      <p:grpSpPr>
        <a:xfrm>
          <a:off x="0" y="0"/>
          <a:ext cx="0" cy="0"/>
          <a:chOff x="0" y="0"/>
          <a:chExt cx="0" cy="0"/>
        </a:xfrm>
      </p:grpSpPr>
      <p:sp>
        <p:nvSpPr>
          <p:cNvPr id="48" name="Picture Placeholder 3"/>
          <p:cNvSpPr>
            <a:spLocks noGrp="1"/>
          </p:cNvSpPr>
          <p:nvPr>
            <p:ph type="pic" sz="quarter" idx="17"/>
          </p:nvPr>
        </p:nvSpPr>
        <p:spPr>
          <a:xfrm>
            <a:off x="8293552" y="3375593"/>
            <a:ext cx="3898449" cy="2572455"/>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47" name="Picture Placeholder 3"/>
          <p:cNvSpPr>
            <a:spLocks noGrp="1"/>
          </p:cNvSpPr>
          <p:nvPr>
            <p:ph type="pic" sz="quarter" idx="16"/>
          </p:nvPr>
        </p:nvSpPr>
        <p:spPr>
          <a:xfrm>
            <a:off x="4997754" y="4691887"/>
            <a:ext cx="3296765" cy="2166112"/>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46" name="Picture Placeholder 3"/>
          <p:cNvSpPr>
            <a:spLocks noGrp="1"/>
          </p:cNvSpPr>
          <p:nvPr>
            <p:ph type="pic" sz="quarter" idx="15"/>
          </p:nvPr>
        </p:nvSpPr>
        <p:spPr>
          <a:xfrm>
            <a:off x="4202975" y="2357097"/>
            <a:ext cx="4091544" cy="2300544"/>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45" name="Picture Placeholder 3"/>
          <p:cNvSpPr>
            <a:spLocks noGrp="1"/>
          </p:cNvSpPr>
          <p:nvPr>
            <p:ph type="pic" sz="quarter" idx="14"/>
          </p:nvPr>
        </p:nvSpPr>
        <p:spPr>
          <a:xfrm>
            <a:off x="1" y="4657642"/>
            <a:ext cx="3284075" cy="2208925"/>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44" name="Picture Placeholder 3"/>
          <p:cNvSpPr>
            <a:spLocks noGrp="1"/>
          </p:cNvSpPr>
          <p:nvPr>
            <p:ph type="pic" sz="quarter" idx="13"/>
          </p:nvPr>
        </p:nvSpPr>
        <p:spPr>
          <a:xfrm>
            <a:off x="1" y="1852918"/>
            <a:ext cx="4202975" cy="2804724"/>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43" name="Rectangle 42"/>
          <p:cNvSpPr/>
          <p:nvPr userDrawn="1"/>
        </p:nvSpPr>
        <p:spPr>
          <a:xfrm>
            <a:off x="8294519" y="2562443"/>
            <a:ext cx="3897480" cy="81336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p>
        </p:txBody>
      </p:sp>
      <p:sp>
        <p:nvSpPr>
          <p:cNvPr id="26" name="Picture Placeholder 3"/>
          <p:cNvSpPr>
            <a:spLocks noGrp="1"/>
          </p:cNvSpPr>
          <p:nvPr>
            <p:ph type="pic" sz="quarter" idx="11"/>
          </p:nvPr>
        </p:nvSpPr>
        <p:spPr>
          <a:xfrm>
            <a:off x="4200332" y="-27347"/>
            <a:ext cx="4095152" cy="2384443"/>
          </a:xfrm>
          <a:prstGeom prst="rect">
            <a:avLst/>
          </a:prstGeom>
          <a:solidFill>
            <a:schemeClr val="bg1">
              <a:lumMod val="95000"/>
            </a:schemeClr>
          </a:solidFill>
        </p:spPr>
        <p:txBody>
          <a:bodyPr vert="horz" lIns="0" tIns="0" rIns="0" bIns="0" rtlCol="0" anchor="ctr">
            <a:normAutofit/>
          </a:bodyPr>
          <a:lstStyle>
            <a:lvl1pPr>
              <a:defRPr lang="en-US" sz="1067"/>
            </a:lvl1pPr>
          </a:lstStyle>
          <a:p>
            <a:pPr marL="0" lvl="0" indent="0" algn="ctr">
              <a:buNone/>
            </a:pPr>
            <a:endParaRPr lang="en-US" dirty="0"/>
          </a:p>
        </p:txBody>
      </p:sp>
      <p:sp>
        <p:nvSpPr>
          <p:cNvPr id="27" name="Picture Placeholder 3"/>
          <p:cNvSpPr>
            <a:spLocks noGrp="1"/>
          </p:cNvSpPr>
          <p:nvPr>
            <p:ph type="pic" sz="quarter" idx="12"/>
          </p:nvPr>
        </p:nvSpPr>
        <p:spPr>
          <a:xfrm>
            <a:off x="8295484" y="-27346"/>
            <a:ext cx="3896515" cy="2608153"/>
          </a:xfrm>
          <a:prstGeom prst="rect">
            <a:avLst/>
          </a:prstGeom>
          <a:solidFill>
            <a:schemeClr val="bg1">
              <a:lumMod val="95000"/>
            </a:schemeClr>
          </a:solidFill>
        </p:spPr>
        <p:txBody>
          <a:bodyPr vert="horz" lIns="0" tIns="0" rIns="0" bIns="0" rtlCol="0" anchor="ctr">
            <a:normAutofit/>
          </a:bodyPr>
          <a:lstStyle>
            <a:lvl1pPr>
              <a:defRPr lang="en-US" sz="1067"/>
            </a:lvl1pPr>
          </a:lstStyle>
          <a:p>
            <a:pPr marL="0" lvl="0" indent="0" algn="ctr">
              <a:buNone/>
            </a:pPr>
            <a:endParaRPr lang="en-US" dirty="0"/>
          </a:p>
        </p:txBody>
      </p:sp>
      <p:sp>
        <p:nvSpPr>
          <p:cNvPr id="25" name="Picture Placeholder 3"/>
          <p:cNvSpPr>
            <a:spLocks noGrp="1"/>
          </p:cNvSpPr>
          <p:nvPr>
            <p:ph type="pic" sz="quarter" idx="10"/>
          </p:nvPr>
        </p:nvSpPr>
        <p:spPr>
          <a:xfrm>
            <a:off x="878123" y="-27347"/>
            <a:ext cx="3315956" cy="1880267"/>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17" name="Rectangle 16"/>
          <p:cNvSpPr/>
          <p:nvPr userDrawn="1"/>
        </p:nvSpPr>
        <p:spPr>
          <a:xfrm>
            <a:off x="-1" y="1755"/>
            <a:ext cx="884377" cy="186927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p>
        </p:txBody>
      </p:sp>
      <p:sp>
        <p:nvSpPr>
          <p:cNvPr id="18" name="Rectangle 17"/>
          <p:cNvSpPr/>
          <p:nvPr userDrawn="1"/>
        </p:nvSpPr>
        <p:spPr>
          <a:xfrm>
            <a:off x="3286721" y="4674779"/>
            <a:ext cx="1711033" cy="21832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p>
        </p:txBody>
      </p:sp>
      <p:sp>
        <p:nvSpPr>
          <p:cNvPr id="23" name="Rectangle 22"/>
          <p:cNvSpPr/>
          <p:nvPr userDrawn="1"/>
        </p:nvSpPr>
        <p:spPr>
          <a:xfrm>
            <a:off x="8294519" y="5938249"/>
            <a:ext cx="3897483" cy="919751"/>
          </a:xfrm>
          <a:prstGeom prst="rect">
            <a:avLst/>
          </a:prstGeom>
          <a:solidFill>
            <a:srgbClr val="E8772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p>
        </p:txBody>
      </p:sp>
      <p:pic>
        <p:nvPicPr>
          <p:cNvPr id="30"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751" y="6421967"/>
            <a:ext cx="916516"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Connector 30"/>
          <p:cNvCxnSpPr/>
          <p:nvPr userDrawn="1"/>
        </p:nvCxnSpPr>
        <p:spPr>
          <a:xfrm>
            <a:off x="1" y="4666211"/>
            <a:ext cx="8295487"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a:off x="8295488" y="2580807"/>
            <a:ext cx="3896513"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8295488" y="3375805"/>
            <a:ext cx="3896513"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8295488" y="5956615"/>
            <a:ext cx="3896513"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8295487" y="1"/>
            <a:ext cx="0" cy="6857999"/>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4998720" y="4666211"/>
            <a:ext cx="0" cy="2200356"/>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a:off x="3287687" y="4666211"/>
            <a:ext cx="0" cy="2200356"/>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a:off x="1" y="1857049"/>
            <a:ext cx="4202977"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a:off x="4202977" y="0"/>
            <a:ext cx="0" cy="4666211"/>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4202977" y="2357096"/>
            <a:ext cx="4092507" cy="1051"/>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userDrawn="1"/>
        </p:nvCxnSpPr>
        <p:spPr>
          <a:xfrm>
            <a:off x="889507" y="1"/>
            <a:ext cx="0" cy="1857049"/>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472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losing Slide - 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20669" b="20669"/>
          <a:stretch/>
        </p:blipFill>
        <p:spPr>
          <a:xfrm>
            <a:off x="-17437" y="0"/>
            <a:ext cx="12209437" cy="6858000"/>
          </a:xfrm>
          <a:prstGeom prst="rect">
            <a:avLst/>
          </a:prstGeom>
        </p:spPr>
      </p:pic>
      <p:sp>
        <p:nvSpPr>
          <p:cNvPr id="19" name="Rectangle 18"/>
          <p:cNvSpPr/>
          <p:nvPr userDrawn="1"/>
        </p:nvSpPr>
        <p:spPr>
          <a:xfrm>
            <a:off x="-17437" y="5679688"/>
            <a:ext cx="12209437" cy="1178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475504" y="6036551"/>
            <a:ext cx="1459635" cy="464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userDrawn="1"/>
        </p:nvPicPr>
        <p:blipFill rotWithShape="1">
          <a:blip r:embed="rId4"/>
          <a:srcRect l="8889" t="20420" r="7949" b="21490"/>
          <a:stretch/>
        </p:blipFill>
        <p:spPr>
          <a:xfrm>
            <a:off x="2311764" y="1629969"/>
            <a:ext cx="7510181" cy="1977043"/>
          </a:xfrm>
          <a:prstGeom prst="rect">
            <a:avLst/>
          </a:prstGeom>
        </p:spPr>
      </p:pic>
      <p:sp>
        <p:nvSpPr>
          <p:cNvPr id="32" name="Text Placeholder 20"/>
          <p:cNvSpPr>
            <a:spLocks noGrp="1"/>
          </p:cNvSpPr>
          <p:nvPr>
            <p:ph type="body" sz="quarter" idx="11" hasCustomPrompt="1"/>
          </p:nvPr>
        </p:nvSpPr>
        <p:spPr>
          <a:xfrm>
            <a:off x="466631" y="3757345"/>
            <a:ext cx="3576471" cy="869695"/>
          </a:xfrm>
          <a:prstGeom prst="rect">
            <a:avLst/>
          </a:prstGeom>
        </p:spPr>
        <p:txBody>
          <a:bodyPr vert="horz">
            <a:normAutofit/>
          </a:bodyPr>
          <a:lstStyle>
            <a:lvl1pPr marL="0" indent="0" algn="ctr">
              <a:buNone/>
              <a:defRPr sz="2400" b="1" baseline="0">
                <a:solidFill>
                  <a:schemeClr val="bg1"/>
                </a:solidFill>
              </a:defRPr>
            </a:lvl1pPr>
          </a:lstStyle>
          <a:p>
            <a:pPr lvl="0"/>
            <a:r>
              <a:rPr lang="en-US"/>
              <a:t>Speaker Name</a:t>
            </a:r>
          </a:p>
        </p:txBody>
      </p:sp>
      <p:sp>
        <p:nvSpPr>
          <p:cNvPr id="33" name="Text Placeholder 20"/>
          <p:cNvSpPr>
            <a:spLocks noGrp="1"/>
          </p:cNvSpPr>
          <p:nvPr>
            <p:ph type="body" sz="quarter" idx="12" hasCustomPrompt="1"/>
          </p:nvPr>
        </p:nvSpPr>
        <p:spPr>
          <a:xfrm>
            <a:off x="466383" y="4153474"/>
            <a:ext cx="3576471" cy="769607"/>
          </a:xfrm>
          <a:prstGeom prst="rect">
            <a:avLst/>
          </a:prstGeom>
        </p:spPr>
        <p:txBody>
          <a:bodyPr vert="horz">
            <a:normAutofit/>
          </a:bodyPr>
          <a:lstStyle>
            <a:lvl1pPr marL="0" indent="0" algn="ctr">
              <a:buNone/>
              <a:defRPr sz="1867" b="0" baseline="0">
                <a:solidFill>
                  <a:schemeClr val="bg1"/>
                </a:solidFill>
              </a:defRPr>
            </a:lvl1pPr>
          </a:lstStyle>
          <a:p>
            <a:pPr lvl="0"/>
            <a:r>
              <a:rPr lang="en-US"/>
              <a:t>Speaker Title</a:t>
            </a:r>
          </a:p>
        </p:txBody>
      </p:sp>
      <p:sp>
        <p:nvSpPr>
          <p:cNvPr id="34" name="Text Placeholder 20"/>
          <p:cNvSpPr>
            <a:spLocks noGrp="1"/>
          </p:cNvSpPr>
          <p:nvPr>
            <p:ph type="body" sz="quarter" idx="13" hasCustomPrompt="1"/>
          </p:nvPr>
        </p:nvSpPr>
        <p:spPr>
          <a:xfrm>
            <a:off x="466383" y="4504627"/>
            <a:ext cx="3576471" cy="654855"/>
          </a:xfrm>
          <a:prstGeom prst="rect">
            <a:avLst/>
          </a:prstGeom>
        </p:spPr>
        <p:txBody>
          <a:bodyPr vert="horz">
            <a:normAutofit/>
          </a:bodyPr>
          <a:lstStyle>
            <a:lvl1pPr marL="0" indent="0" algn="ctr">
              <a:buNone/>
              <a:defRPr sz="1867" b="1" baseline="0">
                <a:solidFill>
                  <a:schemeClr val="bg1"/>
                </a:solidFill>
              </a:defRPr>
            </a:lvl1pPr>
          </a:lstStyle>
          <a:p>
            <a:pPr lvl="0"/>
            <a:r>
              <a:rPr lang="en-US"/>
              <a:t>Speaker Contact</a:t>
            </a:r>
          </a:p>
        </p:txBody>
      </p:sp>
      <p:sp>
        <p:nvSpPr>
          <p:cNvPr id="35" name="Text Placeholder 20"/>
          <p:cNvSpPr>
            <a:spLocks noGrp="1"/>
          </p:cNvSpPr>
          <p:nvPr>
            <p:ph type="body" sz="quarter" idx="14" hasCustomPrompt="1"/>
          </p:nvPr>
        </p:nvSpPr>
        <p:spPr>
          <a:xfrm>
            <a:off x="4278869" y="3757345"/>
            <a:ext cx="3576471" cy="869695"/>
          </a:xfrm>
          <a:prstGeom prst="rect">
            <a:avLst/>
          </a:prstGeom>
        </p:spPr>
        <p:txBody>
          <a:bodyPr vert="horz">
            <a:normAutofit/>
          </a:bodyPr>
          <a:lstStyle>
            <a:lvl1pPr marL="0" indent="0" algn="ctr">
              <a:buNone/>
              <a:defRPr sz="2400" b="1" baseline="0">
                <a:solidFill>
                  <a:schemeClr val="bg1"/>
                </a:solidFill>
              </a:defRPr>
            </a:lvl1pPr>
          </a:lstStyle>
          <a:p>
            <a:pPr lvl="0"/>
            <a:r>
              <a:rPr lang="en-US" dirty="0"/>
              <a:t>Speaker Name</a:t>
            </a:r>
          </a:p>
        </p:txBody>
      </p:sp>
      <p:sp>
        <p:nvSpPr>
          <p:cNvPr id="36" name="Text Placeholder 20"/>
          <p:cNvSpPr>
            <a:spLocks noGrp="1"/>
          </p:cNvSpPr>
          <p:nvPr>
            <p:ph type="body" sz="quarter" idx="15" hasCustomPrompt="1"/>
          </p:nvPr>
        </p:nvSpPr>
        <p:spPr>
          <a:xfrm>
            <a:off x="4278621" y="4153474"/>
            <a:ext cx="3576471" cy="769607"/>
          </a:xfrm>
          <a:prstGeom prst="rect">
            <a:avLst/>
          </a:prstGeom>
        </p:spPr>
        <p:txBody>
          <a:bodyPr vert="horz">
            <a:normAutofit/>
          </a:bodyPr>
          <a:lstStyle>
            <a:lvl1pPr marL="0" indent="0" algn="ctr">
              <a:buNone/>
              <a:defRPr sz="1867" b="0" baseline="0">
                <a:solidFill>
                  <a:schemeClr val="bg1"/>
                </a:solidFill>
              </a:defRPr>
            </a:lvl1pPr>
          </a:lstStyle>
          <a:p>
            <a:pPr lvl="0"/>
            <a:r>
              <a:rPr lang="en-US"/>
              <a:t>Speaker Title</a:t>
            </a:r>
          </a:p>
        </p:txBody>
      </p:sp>
      <p:sp>
        <p:nvSpPr>
          <p:cNvPr id="37" name="Text Placeholder 20"/>
          <p:cNvSpPr>
            <a:spLocks noGrp="1"/>
          </p:cNvSpPr>
          <p:nvPr>
            <p:ph type="body" sz="quarter" idx="16" hasCustomPrompt="1"/>
          </p:nvPr>
        </p:nvSpPr>
        <p:spPr>
          <a:xfrm>
            <a:off x="4278621" y="4504627"/>
            <a:ext cx="3576471" cy="654855"/>
          </a:xfrm>
          <a:prstGeom prst="rect">
            <a:avLst/>
          </a:prstGeom>
        </p:spPr>
        <p:txBody>
          <a:bodyPr vert="horz">
            <a:normAutofit/>
          </a:bodyPr>
          <a:lstStyle>
            <a:lvl1pPr marL="0" indent="0" algn="ctr">
              <a:buNone/>
              <a:defRPr sz="1867" b="1" baseline="0">
                <a:solidFill>
                  <a:schemeClr val="bg1"/>
                </a:solidFill>
              </a:defRPr>
            </a:lvl1pPr>
          </a:lstStyle>
          <a:p>
            <a:pPr lvl="0"/>
            <a:r>
              <a:rPr lang="en-US"/>
              <a:t>Speaker Contact</a:t>
            </a:r>
          </a:p>
        </p:txBody>
      </p:sp>
      <p:sp>
        <p:nvSpPr>
          <p:cNvPr id="38" name="Text Placeholder 20"/>
          <p:cNvSpPr>
            <a:spLocks noGrp="1"/>
          </p:cNvSpPr>
          <p:nvPr>
            <p:ph type="body" sz="quarter" idx="17" hasCustomPrompt="1"/>
          </p:nvPr>
        </p:nvSpPr>
        <p:spPr>
          <a:xfrm>
            <a:off x="8090610" y="3757345"/>
            <a:ext cx="3576471" cy="869695"/>
          </a:xfrm>
          <a:prstGeom prst="rect">
            <a:avLst/>
          </a:prstGeom>
        </p:spPr>
        <p:txBody>
          <a:bodyPr vert="horz">
            <a:normAutofit/>
          </a:bodyPr>
          <a:lstStyle>
            <a:lvl1pPr marL="0" indent="0" algn="ctr">
              <a:buNone/>
              <a:defRPr sz="2400" b="1" baseline="0">
                <a:solidFill>
                  <a:schemeClr val="bg1"/>
                </a:solidFill>
              </a:defRPr>
            </a:lvl1pPr>
          </a:lstStyle>
          <a:p>
            <a:pPr lvl="0"/>
            <a:r>
              <a:rPr lang="en-US"/>
              <a:t>Speaker Name</a:t>
            </a:r>
          </a:p>
        </p:txBody>
      </p:sp>
      <p:sp>
        <p:nvSpPr>
          <p:cNvPr id="39" name="Text Placeholder 20"/>
          <p:cNvSpPr>
            <a:spLocks noGrp="1"/>
          </p:cNvSpPr>
          <p:nvPr>
            <p:ph type="body" sz="quarter" idx="18" hasCustomPrompt="1"/>
          </p:nvPr>
        </p:nvSpPr>
        <p:spPr>
          <a:xfrm>
            <a:off x="8090362" y="4153474"/>
            <a:ext cx="3576471" cy="769607"/>
          </a:xfrm>
          <a:prstGeom prst="rect">
            <a:avLst/>
          </a:prstGeom>
        </p:spPr>
        <p:txBody>
          <a:bodyPr vert="horz">
            <a:normAutofit/>
          </a:bodyPr>
          <a:lstStyle>
            <a:lvl1pPr marL="0" indent="0" algn="ctr">
              <a:buNone/>
              <a:defRPr sz="1867" b="0" baseline="0">
                <a:solidFill>
                  <a:schemeClr val="bg1"/>
                </a:solidFill>
              </a:defRPr>
            </a:lvl1pPr>
          </a:lstStyle>
          <a:p>
            <a:pPr lvl="0"/>
            <a:r>
              <a:rPr lang="en-US"/>
              <a:t>Speaker Title</a:t>
            </a:r>
          </a:p>
        </p:txBody>
      </p:sp>
      <p:sp>
        <p:nvSpPr>
          <p:cNvPr id="40" name="Text Placeholder 20"/>
          <p:cNvSpPr>
            <a:spLocks noGrp="1"/>
          </p:cNvSpPr>
          <p:nvPr>
            <p:ph type="body" sz="quarter" idx="19" hasCustomPrompt="1"/>
          </p:nvPr>
        </p:nvSpPr>
        <p:spPr>
          <a:xfrm>
            <a:off x="8090362" y="4504627"/>
            <a:ext cx="3576471" cy="654855"/>
          </a:xfrm>
          <a:prstGeom prst="rect">
            <a:avLst/>
          </a:prstGeom>
        </p:spPr>
        <p:txBody>
          <a:bodyPr vert="horz">
            <a:normAutofit/>
          </a:bodyPr>
          <a:lstStyle>
            <a:lvl1pPr marL="0" indent="0" algn="ctr">
              <a:buNone/>
              <a:defRPr sz="1867" b="1" baseline="0">
                <a:solidFill>
                  <a:schemeClr val="bg1"/>
                </a:solidFill>
              </a:defRPr>
            </a:lvl1pPr>
          </a:lstStyle>
          <a:p>
            <a:pPr lvl="0"/>
            <a:r>
              <a:rPr lang="en-US"/>
              <a:t>Speaker Contact</a:t>
            </a:r>
          </a:p>
        </p:txBody>
      </p:sp>
      <p:pic>
        <p:nvPicPr>
          <p:cNvPr id="42" name="Picture 41"/>
          <p:cNvPicPr>
            <a:picLocks noChangeAspect="1"/>
          </p:cNvPicPr>
          <p:nvPr userDrawn="1"/>
        </p:nvPicPr>
        <p:blipFill rotWithShape="1">
          <a:blip r:embed="rId5"/>
          <a:srcRect t="37217"/>
          <a:stretch/>
        </p:blipFill>
        <p:spPr>
          <a:xfrm>
            <a:off x="4802987" y="6218077"/>
            <a:ext cx="2568588" cy="421107"/>
          </a:xfrm>
          <a:prstGeom prst="rect">
            <a:avLst/>
          </a:prstGeom>
        </p:spPr>
      </p:pic>
      <p:sp>
        <p:nvSpPr>
          <p:cNvPr id="4" name="TextBox 3"/>
          <p:cNvSpPr txBox="1"/>
          <p:nvPr userDrawn="1"/>
        </p:nvSpPr>
        <p:spPr>
          <a:xfrm>
            <a:off x="5263297" y="5832887"/>
            <a:ext cx="1647967" cy="338554"/>
          </a:xfrm>
          <a:prstGeom prst="rect">
            <a:avLst/>
          </a:prstGeom>
          <a:noFill/>
        </p:spPr>
        <p:txBody>
          <a:bodyPr wrap="square" rtlCol="0">
            <a:spAutoFit/>
          </a:bodyPr>
          <a:lstStyle/>
          <a:p>
            <a:r>
              <a:rPr lang="en-US" sz="1600">
                <a:solidFill>
                  <a:schemeClr val="bg1"/>
                </a:solidFill>
              </a:rPr>
              <a:t>Stay connected</a:t>
            </a:r>
          </a:p>
        </p:txBody>
      </p:sp>
    </p:spTree>
    <p:extLst>
      <p:ext uri="{BB962C8B-B14F-4D97-AF65-F5344CB8AC3E}">
        <p14:creationId xmlns:p14="http://schemas.microsoft.com/office/powerpoint/2010/main" val="400743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576140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5527748"/>
          </a:xfrm>
          <a:prstGeom prst="rect">
            <a:avLst/>
          </a:prstGeom>
          <a:solidFill>
            <a:schemeClr val="accent1"/>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chemeClr val="accent1"/>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695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sp>
        <p:nvSpPr>
          <p:cNvPr id="11"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endParaRPr lang="en-US"/>
          </a:p>
        </p:txBody>
      </p:sp>
      <p:sp>
        <p:nvSpPr>
          <p:cNvPr id="13" name="Rectangle 12"/>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4" name="Rectangle 13"/>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5" name="Rectangle 14"/>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1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52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sp>
        <p:nvSpPr>
          <p:cNvPr id="11" name="Rectangle 10"/>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Rectangle 11"/>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Rectangle 12"/>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14"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146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0" name="Rectangle 9"/>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Rectangle 11"/>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13"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687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4"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3" y="6418708"/>
            <a:ext cx="916227" cy="3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7030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double text">
    <p:spTree>
      <p:nvGrpSpPr>
        <p:cNvPr id="1" name=""/>
        <p:cNvGrpSpPr/>
        <p:nvPr/>
      </p:nvGrpSpPr>
      <p:grpSpPr>
        <a:xfrm>
          <a:off x="0" y="0"/>
          <a:ext cx="0" cy="0"/>
          <a:chOff x="0" y="0"/>
          <a:chExt cx="0" cy="0"/>
        </a:xfrm>
      </p:grpSpPr>
      <p:cxnSp>
        <p:nvCxnSpPr>
          <p:cNvPr id="29" name="Straight Connector 28"/>
          <p:cNvCxnSpPr/>
          <p:nvPr userDrawn="1"/>
        </p:nvCxnSpPr>
        <p:spPr>
          <a:xfrm>
            <a:off x="6080481" y="1365865"/>
            <a:ext cx="0" cy="4562819"/>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7" name="Text Placeholder 16"/>
          <p:cNvSpPr>
            <a:spLocks noGrp="1"/>
          </p:cNvSpPr>
          <p:nvPr userDrawn="1">
            <p:ph type="body" sz="quarter" idx="15"/>
          </p:nvPr>
        </p:nvSpPr>
        <p:spPr>
          <a:xfrm>
            <a:off x="6327711" y="1377257"/>
            <a:ext cx="5374637" cy="4551427"/>
          </a:xfrm>
          <a:prstGeom prst="rect">
            <a:avLst/>
          </a:prstGeom>
        </p:spPr>
        <p:txBody>
          <a:bodyPr/>
          <a:lstStyle>
            <a:lvl1pPr marL="457189" indent="-457189">
              <a:buFont typeface="Arial" charset="0"/>
              <a:buChar char="•"/>
              <a:defRPr sz="3200"/>
            </a:lvl1pPr>
            <a:lvl2pPr marL="990550" indent="-380981">
              <a:buFont typeface="Arial" charset="0"/>
              <a:buChar char="•"/>
              <a:defRPr sz="2667"/>
            </a:lvl2pPr>
            <a:lvl3pPr>
              <a:defRPr sz="2400"/>
            </a:lvl3pPr>
            <a:lvl4pPr marL="2133493" indent="-304784">
              <a:buFont typeface="Arial" charset="0"/>
              <a:buChar char="•"/>
              <a:defRPr sz="2133"/>
            </a:lvl4pPr>
            <a:lvl5pPr marL="2743062" indent="-304784">
              <a:buFont typeface="Arial" charset="0"/>
              <a:buChar char="•"/>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5"/>
          <p:cNvSpPr>
            <a:spLocks noGrp="1"/>
          </p:cNvSpPr>
          <p:nvPr userDrawn="1">
            <p:ph type="body" sz="quarter" idx="13" hasCustomPrompt="1"/>
          </p:nvPr>
        </p:nvSpPr>
        <p:spPr>
          <a:xfrm>
            <a:off x="454383"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sp>
        <p:nvSpPr>
          <p:cNvPr id="15" name="Text Placeholder 16"/>
          <p:cNvSpPr>
            <a:spLocks noGrp="1"/>
          </p:cNvSpPr>
          <p:nvPr>
            <p:ph type="body" sz="quarter" idx="16"/>
          </p:nvPr>
        </p:nvSpPr>
        <p:spPr>
          <a:xfrm>
            <a:off x="454383" y="1377257"/>
            <a:ext cx="5374639" cy="4551427"/>
          </a:xfrm>
          <a:prstGeom prst="rect">
            <a:avLst/>
          </a:prstGeom>
        </p:spPr>
        <p:txBody>
          <a:bodyPr/>
          <a:lstStyle>
            <a:lvl1pPr marL="457189" indent="-457189">
              <a:buFont typeface="Arial" charset="0"/>
              <a:buChar char="•"/>
              <a:defRPr sz="3200"/>
            </a:lvl1pPr>
            <a:lvl2pPr marL="990550" indent="-380981">
              <a:buFont typeface="Arial" charset="0"/>
              <a:buChar char="•"/>
              <a:defRPr sz="2667"/>
            </a:lvl2pPr>
            <a:lvl3pPr>
              <a:defRPr sz="2400"/>
            </a:lvl3pPr>
            <a:lvl4pPr marL="2133493" indent="-304784">
              <a:buFont typeface="Arial" charset="0"/>
              <a:buChar char="•"/>
              <a:defRPr sz="2133"/>
            </a:lvl4pPr>
            <a:lvl5pPr marL="2743062" indent="-304784">
              <a:buFont typeface="Arial" charset="0"/>
              <a:buChar char="•"/>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20" name="Rectangle 19"/>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21" name="Rectangle 20"/>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pic>
        <p:nvPicPr>
          <p:cNvPr id="22"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24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3 images">
    <p:spTree>
      <p:nvGrpSpPr>
        <p:cNvPr id="1" name=""/>
        <p:cNvGrpSpPr/>
        <p:nvPr/>
      </p:nvGrpSpPr>
      <p:grpSpPr>
        <a:xfrm>
          <a:off x="0" y="0"/>
          <a:ext cx="0" cy="0"/>
          <a:chOff x="0" y="0"/>
          <a:chExt cx="0" cy="0"/>
        </a:xfrm>
      </p:grpSpPr>
      <p:sp>
        <p:nvSpPr>
          <p:cNvPr id="61" name="Text Placeholder 5"/>
          <p:cNvSpPr>
            <a:spLocks noGrp="1"/>
          </p:cNvSpPr>
          <p:nvPr>
            <p:ph type="body" sz="quarter" idx="13" hasCustomPrompt="1"/>
          </p:nvPr>
        </p:nvSpPr>
        <p:spPr>
          <a:xfrm>
            <a:off x="454383"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sp>
        <p:nvSpPr>
          <p:cNvPr id="62" name="Rectangle 6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63" name="Rectangle 6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64" name="Rectangle 6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pic>
        <p:nvPicPr>
          <p:cNvPr id="65"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Picture Placeholder 3"/>
          <p:cNvSpPr>
            <a:spLocks noGrp="1"/>
          </p:cNvSpPr>
          <p:nvPr>
            <p:ph type="pic" sz="quarter" idx="10"/>
          </p:nvPr>
        </p:nvSpPr>
        <p:spPr>
          <a:xfrm>
            <a:off x="463114" y="1547593"/>
            <a:ext cx="3661257" cy="2905919"/>
          </a:xfrm>
          <a:prstGeom prst="rect">
            <a:avLst/>
          </a:prstGeo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a:p>
        </p:txBody>
      </p:sp>
      <p:sp>
        <p:nvSpPr>
          <p:cNvPr id="26" name="Picture Placeholder 3"/>
          <p:cNvSpPr>
            <a:spLocks noGrp="1"/>
          </p:cNvSpPr>
          <p:nvPr>
            <p:ph type="pic" sz="quarter" idx="11"/>
          </p:nvPr>
        </p:nvSpPr>
        <p:spPr>
          <a:xfrm>
            <a:off x="4265373" y="1547591"/>
            <a:ext cx="3661257" cy="2905919"/>
          </a:xfrm>
          <a:prstGeom prst="rect">
            <a:avLst/>
          </a:prstGeo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27" name="Picture Placeholder 3"/>
          <p:cNvSpPr>
            <a:spLocks noGrp="1"/>
          </p:cNvSpPr>
          <p:nvPr>
            <p:ph type="pic" sz="quarter" idx="12"/>
          </p:nvPr>
        </p:nvSpPr>
        <p:spPr>
          <a:xfrm>
            <a:off x="8067632" y="1547589"/>
            <a:ext cx="3661257" cy="2905919"/>
          </a:xfrm>
          <a:prstGeom prst="rect">
            <a:avLst/>
          </a:prstGeo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3" name="Text Placeholder 9"/>
          <p:cNvSpPr>
            <a:spLocks noGrp="1"/>
          </p:cNvSpPr>
          <p:nvPr>
            <p:ph type="body" sz="quarter" idx="14"/>
          </p:nvPr>
        </p:nvSpPr>
        <p:spPr>
          <a:xfrm>
            <a:off x="456987" y="4549426"/>
            <a:ext cx="3667676" cy="1278468"/>
          </a:xfrm>
          <a:prstGeom prst="rect">
            <a:avLst/>
          </a:prstGeom>
        </p:spPr>
        <p:txBody>
          <a:bodyPr>
            <a:noAutofit/>
          </a:bodyPr>
          <a:lstStyle>
            <a:lvl1pPr marL="0" indent="0">
              <a:buNone/>
              <a:defRPr sz="1600"/>
            </a:lvl1pPr>
            <a:lvl2pPr marL="203190" indent="-203190">
              <a:buFont typeface="Arial" panose="020B0604020202020204" pitchFamily="34" charset="0"/>
              <a:buChar char="•"/>
              <a:defRPr sz="1600"/>
            </a:lvl2pPr>
            <a:lvl3pPr marL="406379" indent="-203190">
              <a:defRPr sz="1600"/>
            </a:lvl3pPr>
            <a:lvl4pPr marL="711165" indent="-304784">
              <a:defRPr sz="1600"/>
            </a:lvl4pPr>
            <a:lvl5pPr marL="1015949" indent="-304784">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9"/>
          <p:cNvSpPr>
            <a:spLocks noGrp="1"/>
          </p:cNvSpPr>
          <p:nvPr>
            <p:ph type="body" sz="quarter" idx="15"/>
          </p:nvPr>
        </p:nvSpPr>
        <p:spPr>
          <a:xfrm>
            <a:off x="4265081" y="4549426"/>
            <a:ext cx="3667676" cy="1278468"/>
          </a:xfrm>
          <a:prstGeom prst="rect">
            <a:avLst/>
          </a:prstGeom>
        </p:spPr>
        <p:txBody>
          <a:bodyPr>
            <a:noAutofit/>
          </a:bodyPr>
          <a:lstStyle>
            <a:lvl1pPr marL="0" indent="0">
              <a:buNone/>
              <a:defRPr sz="1600"/>
            </a:lvl1pPr>
            <a:lvl2pPr marL="203190" indent="-203190">
              <a:buClr>
                <a:schemeClr val="accent4"/>
              </a:buClr>
              <a:buFont typeface="Arial" panose="020B0604020202020204" pitchFamily="34" charset="0"/>
              <a:buChar char="•"/>
              <a:defRPr sz="1600"/>
            </a:lvl2pPr>
            <a:lvl3pPr marL="406379" indent="-203190">
              <a:buClr>
                <a:schemeClr val="accent4"/>
              </a:buClr>
              <a:defRPr sz="1600"/>
            </a:lvl3pPr>
            <a:lvl4pPr marL="711165" indent="-304784">
              <a:buClr>
                <a:schemeClr val="accent4"/>
              </a:buClr>
              <a:defRPr sz="1600"/>
            </a:lvl4pPr>
            <a:lvl5pPr marL="1015949" indent="-304784">
              <a:buClr>
                <a:schemeClr val="accent4"/>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9"/>
          <p:cNvSpPr>
            <a:spLocks noGrp="1"/>
          </p:cNvSpPr>
          <p:nvPr>
            <p:ph type="body" sz="quarter" idx="16"/>
          </p:nvPr>
        </p:nvSpPr>
        <p:spPr>
          <a:xfrm>
            <a:off x="8067339" y="4549426"/>
            <a:ext cx="3667676" cy="1278468"/>
          </a:xfrm>
          <a:prstGeom prst="rect">
            <a:avLst/>
          </a:prstGeom>
        </p:spPr>
        <p:txBody>
          <a:bodyPr>
            <a:noAutofit/>
          </a:bodyPr>
          <a:lstStyle>
            <a:lvl1pPr marL="0" indent="0">
              <a:buNone/>
              <a:defRPr sz="1600"/>
            </a:lvl1pPr>
            <a:lvl2pPr marL="203190" indent="-203190">
              <a:buClr>
                <a:schemeClr val="accent2"/>
              </a:buClr>
              <a:buFont typeface="Arial" panose="020B0604020202020204" pitchFamily="34" charset="0"/>
              <a:buChar char="•"/>
              <a:defRPr sz="1600"/>
            </a:lvl2pPr>
            <a:lvl3pPr marL="406379" indent="-203190">
              <a:buClr>
                <a:schemeClr val="accent2"/>
              </a:buClr>
              <a:defRPr sz="1600"/>
            </a:lvl3pPr>
            <a:lvl4pPr marL="711165" indent="-304784">
              <a:buClr>
                <a:schemeClr val="accent2"/>
              </a:buClr>
              <a:defRPr sz="1600"/>
            </a:lvl4pPr>
            <a:lvl5pPr marL="1015949" indent="-304784">
              <a:buClr>
                <a:schemeClr val="accent2"/>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3435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2790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hyperlink" Target="https://oc.lc/passagerepor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hyperlink" Target="https://oc.lc/cdmld" TargetMode="External"/><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hyperlink" Target="https://oc.lc/cdmld" TargetMode="External"/><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hyperlink" Target="https://oc.lc/transform-linked-data"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3.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hyperlink" Target="http://oc.lc/sharedentitymgmt"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hyperlink" Target="https://oc.lc/linkeddatawikibas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5D6B42-0D3A-4C9A-A9D1-BA9F87A8E85E}"/>
              </a:ext>
            </a:extLst>
          </p:cNvPr>
          <p:cNvSpPr>
            <a:spLocks noGrp="1"/>
          </p:cNvSpPr>
          <p:nvPr>
            <p:ph type="body" sz="quarter" idx="10"/>
          </p:nvPr>
        </p:nvSpPr>
        <p:spPr>
          <a:xfrm>
            <a:off x="420347" y="1108083"/>
            <a:ext cx="10898717" cy="861775"/>
          </a:xfrm>
        </p:spPr>
        <p:txBody>
          <a:bodyPr/>
          <a:lstStyle/>
          <a:p>
            <a:r>
              <a:rPr lang="en-US" dirty="0"/>
              <a:t>Linked Data Research</a:t>
            </a:r>
          </a:p>
        </p:txBody>
      </p:sp>
      <p:sp>
        <p:nvSpPr>
          <p:cNvPr id="4" name="Text Placeholder 3">
            <a:extLst>
              <a:ext uri="{FF2B5EF4-FFF2-40B4-BE49-F238E27FC236}">
                <a16:creationId xmlns:a16="http://schemas.microsoft.com/office/drawing/2014/main" id="{92387CAA-53BE-441E-9495-0E79FC6A91B2}"/>
              </a:ext>
            </a:extLst>
          </p:cNvPr>
          <p:cNvSpPr>
            <a:spLocks noGrp="1"/>
          </p:cNvSpPr>
          <p:nvPr>
            <p:ph type="body" sz="quarter" idx="11"/>
          </p:nvPr>
        </p:nvSpPr>
        <p:spPr/>
        <p:txBody>
          <a:bodyPr/>
          <a:lstStyle/>
          <a:p>
            <a:endParaRPr lang="en-US" dirty="0"/>
          </a:p>
        </p:txBody>
      </p:sp>
      <p:sp>
        <p:nvSpPr>
          <p:cNvPr id="5" name="Text Placeholder 4">
            <a:extLst>
              <a:ext uri="{FF2B5EF4-FFF2-40B4-BE49-F238E27FC236}">
                <a16:creationId xmlns:a16="http://schemas.microsoft.com/office/drawing/2014/main" id="{156BF89E-DC8E-4CF4-B17D-8D85DBF3EF80}"/>
              </a:ext>
            </a:extLst>
          </p:cNvPr>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284119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8649DE-27AD-4403-B240-6DCB320BD5D1}"/>
              </a:ext>
            </a:extLst>
          </p:cNvPr>
          <p:cNvSpPr>
            <a:spLocks noGrp="1"/>
          </p:cNvSpPr>
          <p:nvPr>
            <p:ph type="body" sz="quarter" idx="13"/>
          </p:nvPr>
        </p:nvSpPr>
        <p:spPr>
          <a:xfrm>
            <a:off x="285571" y="220096"/>
            <a:ext cx="11252197" cy="915256"/>
          </a:xfrm>
        </p:spPr>
        <p:txBody>
          <a:bodyPr/>
          <a:lstStyle/>
          <a:p>
            <a:r>
              <a:rPr lang="en-US" sz="4267" dirty="0"/>
              <a:t>Project Passage Conclusions</a:t>
            </a:r>
          </a:p>
        </p:txBody>
      </p:sp>
      <p:sp>
        <p:nvSpPr>
          <p:cNvPr id="5" name="Text Placeholder 2">
            <a:extLst>
              <a:ext uri="{FF2B5EF4-FFF2-40B4-BE49-F238E27FC236}">
                <a16:creationId xmlns:a16="http://schemas.microsoft.com/office/drawing/2014/main" id="{AAA79B7B-EA0D-451B-A913-D4BD8E8C6F94}"/>
              </a:ext>
            </a:extLst>
          </p:cNvPr>
          <p:cNvSpPr txBox="1">
            <a:spLocks/>
          </p:cNvSpPr>
          <p:nvPr/>
        </p:nvSpPr>
        <p:spPr>
          <a:xfrm>
            <a:off x="1759313" y="1452437"/>
            <a:ext cx="7198089" cy="4475171"/>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70" fontAlgn="base">
              <a:spcBef>
                <a:spcPts val="0"/>
              </a:spcBef>
              <a:buNone/>
            </a:pPr>
            <a:r>
              <a:rPr lang="en-US" sz="2000" b="1" dirty="0">
                <a:solidFill>
                  <a:srgbClr val="000000"/>
                </a:solidFill>
                <a:latin typeface="Arial"/>
              </a:rPr>
              <a:t>Selected Conclusions</a:t>
            </a:r>
          </a:p>
          <a:p>
            <a:pPr marL="457178" indent="-457178" defTabSz="609570" fontAlgn="base">
              <a:spcBef>
                <a:spcPts val="0"/>
              </a:spcBef>
            </a:pPr>
            <a:r>
              <a:rPr lang="en-US" sz="2000" dirty="0">
                <a:solidFill>
                  <a:srgbClr val="000000"/>
                </a:solidFill>
                <a:latin typeface="Arial"/>
              </a:rPr>
              <a:t>A Linked Data infrastructure can create data that exceeds current library standards.</a:t>
            </a:r>
          </a:p>
          <a:p>
            <a:pPr marL="457178" indent="-457178" defTabSz="609570" fontAlgn="base">
              <a:spcBef>
                <a:spcPts val="0"/>
              </a:spcBef>
            </a:pPr>
            <a:r>
              <a:rPr lang="en-US" sz="2000" dirty="0">
                <a:solidFill>
                  <a:srgbClr val="000000"/>
                </a:solidFill>
                <a:latin typeface="Arial"/>
              </a:rPr>
              <a:t>Ontologies are vitally important.</a:t>
            </a:r>
          </a:p>
          <a:p>
            <a:pPr marL="457178" indent="-457178" defTabSz="609570" fontAlgn="base">
              <a:spcBef>
                <a:spcPts val="0"/>
              </a:spcBef>
            </a:pPr>
            <a:r>
              <a:rPr lang="en-US" sz="2000" dirty="0">
                <a:solidFill>
                  <a:srgbClr val="000000"/>
                </a:solidFill>
                <a:latin typeface="Arial"/>
              </a:rPr>
              <a:t>User interface enhancements to the infrastructure can improve library workflow.</a:t>
            </a:r>
          </a:p>
          <a:p>
            <a:pPr marL="457178" indent="-457178" defTabSz="609570" fontAlgn="base">
              <a:spcBef>
                <a:spcPts val="0"/>
              </a:spcBef>
            </a:pPr>
            <a:r>
              <a:rPr lang="en-US" sz="2000" dirty="0">
                <a:solidFill>
                  <a:srgbClr val="000000"/>
                </a:solidFill>
                <a:latin typeface="Arial"/>
              </a:rPr>
              <a:t>A knowledge graph requires tools to import external datasets.</a:t>
            </a:r>
          </a:p>
          <a:p>
            <a:pPr marL="457178" indent="-457178" defTabSz="609570" fontAlgn="base">
              <a:spcBef>
                <a:spcPts val="0"/>
              </a:spcBef>
            </a:pPr>
            <a:r>
              <a:rPr lang="en-US" sz="2000" dirty="0">
                <a:solidFill>
                  <a:srgbClr val="000000"/>
                </a:solidFill>
                <a:latin typeface="Arial"/>
              </a:rPr>
              <a:t>Interoperability between datasets is crucial for import and export.</a:t>
            </a:r>
          </a:p>
          <a:p>
            <a:pPr marL="457178" indent="-457178" defTabSz="609570" fontAlgn="base">
              <a:spcBef>
                <a:spcPts val="0"/>
              </a:spcBef>
            </a:pPr>
            <a:r>
              <a:rPr lang="en-US" sz="2000" dirty="0">
                <a:solidFill>
                  <a:srgbClr val="000000"/>
                </a:solidFill>
                <a:latin typeface="Arial"/>
              </a:rPr>
              <a:t>Linked data work diminishes the distinction between bibliographic and authority data.  </a:t>
            </a:r>
          </a:p>
          <a:p>
            <a:pPr marL="0" indent="0" defTabSz="609570" fontAlgn="base">
              <a:buNone/>
            </a:pPr>
            <a:endParaRPr lang="en-US" sz="2000" b="1" dirty="0">
              <a:solidFill>
                <a:srgbClr val="000000"/>
              </a:solidFill>
              <a:latin typeface="Arial"/>
            </a:endParaRPr>
          </a:p>
        </p:txBody>
      </p:sp>
      <p:pic>
        <p:nvPicPr>
          <p:cNvPr id="8" name="Picture 8" descr="A picture containing map&#10;&#10;Description automatically generated">
            <a:extLst>
              <a:ext uri="{FF2B5EF4-FFF2-40B4-BE49-F238E27FC236}">
                <a16:creationId xmlns:a16="http://schemas.microsoft.com/office/drawing/2014/main" id="{0FF0EAE9-3872-4513-B931-0E60797FDA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7403" y="2081505"/>
            <a:ext cx="2994141" cy="38804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0">
            <a:extLst>
              <a:ext uri="{FF2B5EF4-FFF2-40B4-BE49-F238E27FC236}">
                <a16:creationId xmlns:a16="http://schemas.microsoft.com/office/drawing/2014/main" id="{64DCE9F8-3EFC-4D03-8B3C-DB78AA1B4F93}"/>
              </a:ext>
            </a:extLst>
          </p:cNvPr>
          <p:cNvSpPr/>
          <p:nvPr/>
        </p:nvSpPr>
        <p:spPr>
          <a:xfrm>
            <a:off x="9169505" y="1510297"/>
            <a:ext cx="2569934" cy="420564"/>
          </a:xfrm>
          <a:prstGeom prst="rect">
            <a:avLst/>
          </a:prstGeom>
        </p:spPr>
        <p:txBody>
          <a:bodyPr wrap="none">
            <a:spAutoFit/>
          </a:bodyPr>
          <a:lstStyle/>
          <a:p>
            <a:pPr defTabSz="609570"/>
            <a:r>
              <a:rPr lang="en-US" sz="2133" u="sng" dirty="0">
                <a:solidFill>
                  <a:srgbClr val="0000FF"/>
                </a:solidFill>
                <a:latin typeface="Arial"/>
                <a:hlinkClick r:id="rId4"/>
              </a:rPr>
              <a:t>oc.lc/passagereport</a:t>
            </a:r>
            <a:endParaRPr lang="en-US" sz="1867" u="sng" dirty="0">
              <a:solidFill>
                <a:srgbClr val="0000FF"/>
              </a:solidFill>
              <a:latin typeface="Arial"/>
            </a:endParaRPr>
          </a:p>
        </p:txBody>
      </p:sp>
      <p:pic>
        <p:nvPicPr>
          <p:cNvPr id="7" name="Picture 6">
            <a:extLst>
              <a:ext uri="{FF2B5EF4-FFF2-40B4-BE49-F238E27FC236}">
                <a16:creationId xmlns:a16="http://schemas.microsoft.com/office/drawing/2014/main" id="{90029F7B-9BE8-4827-B5FF-E951F3302B78}"/>
              </a:ext>
            </a:extLst>
          </p:cNvPr>
          <p:cNvPicPr>
            <a:picLocks noChangeAspect="1"/>
          </p:cNvPicPr>
          <p:nvPr/>
        </p:nvPicPr>
        <p:blipFill>
          <a:blip r:embed="rId5"/>
          <a:stretch>
            <a:fillRect/>
          </a:stretch>
        </p:blipFill>
        <p:spPr>
          <a:xfrm>
            <a:off x="121335" y="1279437"/>
            <a:ext cx="1688093" cy="4775809"/>
          </a:xfrm>
          <a:prstGeom prst="rect">
            <a:avLst/>
          </a:prstGeom>
        </p:spPr>
      </p:pic>
    </p:spTree>
    <p:extLst>
      <p:ext uri="{BB962C8B-B14F-4D97-AF65-F5344CB8AC3E}">
        <p14:creationId xmlns:p14="http://schemas.microsoft.com/office/powerpoint/2010/main" val="226127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029F7B-9BE8-4827-B5FF-E951F3302B78}"/>
              </a:ext>
            </a:extLst>
          </p:cNvPr>
          <p:cNvPicPr>
            <a:picLocks noChangeAspect="1"/>
          </p:cNvPicPr>
          <p:nvPr/>
        </p:nvPicPr>
        <p:blipFill>
          <a:blip r:embed="rId3"/>
          <a:stretch>
            <a:fillRect/>
          </a:stretch>
        </p:blipFill>
        <p:spPr>
          <a:xfrm>
            <a:off x="121335" y="1279437"/>
            <a:ext cx="1688093" cy="4775809"/>
          </a:xfrm>
          <a:prstGeom prst="rect">
            <a:avLst/>
          </a:prstGeom>
        </p:spPr>
      </p:pic>
      <p:sp>
        <p:nvSpPr>
          <p:cNvPr id="9" name="Text Placeholder 1">
            <a:extLst>
              <a:ext uri="{FF2B5EF4-FFF2-40B4-BE49-F238E27FC236}">
                <a16:creationId xmlns:a16="http://schemas.microsoft.com/office/drawing/2014/main" id="{838E5792-C9B5-4B55-B966-28D546EAFA42}"/>
              </a:ext>
            </a:extLst>
          </p:cNvPr>
          <p:cNvSpPr txBox="1">
            <a:spLocks/>
          </p:cNvSpPr>
          <p:nvPr/>
        </p:nvSpPr>
        <p:spPr>
          <a:xfrm>
            <a:off x="454383" y="236059"/>
            <a:ext cx="11252197" cy="915256"/>
          </a:xfrm>
          <a:prstGeom prst="rect">
            <a:avLst/>
          </a:prstGeom>
        </p:spPr>
        <p:txBody>
          <a:bodyPr vert="horz"/>
          <a:lstStyle>
            <a:lvl1pPr marL="0" indent="0" algn="l" defTabSz="609585" rtl="0" eaLnBrk="1" latinLnBrk="0" hangingPunct="1">
              <a:spcBef>
                <a:spcPct val="20000"/>
              </a:spcBef>
              <a:buFont typeface="Arial"/>
              <a:buNone/>
              <a:defRPr sz="4800" b="1" kern="1200" baseline="0">
                <a:solidFill>
                  <a:schemeClr val="tx2"/>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609570"/>
            <a:r>
              <a:rPr lang="en-US" sz="4267" dirty="0">
                <a:solidFill>
                  <a:srgbClr val="1F497D"/>
                </a:solidFill>
                <a:latin typeface="Arial"/>
              </a:rPr>
              <a:t>Convene, Understand, Share</a:t>
            </a:r>
          </a:p>
        </p:txBody>
      </p:sp>
      <p:pic>
        <p:nvPicPr>
          <p:cNvPr id="6" name="Picture 5">
            <a:extLst>
              <a:ext uri="{FF2B5EF4-FFF2-40B4-BE49-F238E27FC236}">
                <a16:creationId xmlns:a16="http://schemas.microsoft.com/office/drawing/2014/main" id="{CDFEEA8A-66B1-43F9-906B-2F377535CDD3}"/>
              </a:ext>
            </a:extLst>
          </p:cNvPr>
          <p:cNvPicPr>
            <a:picLocks noChangeAspect="1"/>
          </p:cNvPicPr>
          <p:nvPr/>
        </p:nvPicPr>
        <p:blipFill>
          <a:blip r:embed="rId4"/>
          <a:stretch>
            <a:fillRect/>
          </a:stretch>
        </p:blipFill>
        <p:spPr>
          <a:xfrm>
            <a:off x="2184743" y="1220705"/>
            <a:ext cx="9009731" cy="4828465"/>
          </a:xfrm>
          <a:prstGeom prst="rect">
            <a:avLst/>
          </a:prstGeom>
        </p:spPr>
      </p:pic>
    </p:spTree>
    <p:extLst>
      <p:ext uri="{BB962C8B-B14F-4D97-AF65-F5344CB8AC3E}">
        <p14:creationId xmlns:p14="http://schemas.microsoft.com/office/powerpoint/2010/main" val="81330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930E7C8-280D-45CE-824E-F5BCF65649E4}"/>
              </a:ext>
            </a:extLst>
          </p:cNvPr>
          <p:cNvSpPr/>
          <p:nvPr/>
        </p:nvSpPr>
        <p:spPr>
          <a:xfrm>
            <a:off x="9782723" y="969427"/>
            <a:ext cx="1550424" cy="420564"/>
          </a:xfrm>
          <a:prstGeom prst="rect">
            <a:avLst/>
          </a:prstGeom>
        </p:spPr>
        <p:txBody>
          <a:bodyPr wrap="none">
            <a:spAutoFit/>
          </a:bodyPr>
          <a:lstStyle/>
          <a:p>
            <a:pPr defTabSz="609570"/>
            <a:r>
              <a:rPr lang="en-US" sz="2133" u="sng" dirty="0">
                <a:solidFill>
                  <a:srgbClr val="0000FF"/>
                </a:solidFill>
                <a:latin typeface="Arial"/>
                <a:hlinkClick r:id="rId3"/>
              </a:rPr>
              <a:t>oc.lc/cdmld</a:t>
            </a:r>
            <a:endParaRPr lang="en-US" sz="1867" u="sng" dirty="0">
              <a:solidFill>
                <a:srgbClr val="0000FF"/>
              </a:solidFill>
              <a:latin typeface="Arial"/>
            </a:endParaRPr>
          </a:p>
        </p:txBody>
      </p:sp>
      <p:sp>
        <p:nvSpPr>
          <p:cNvPr id="9" name="TextBox 8">
            <a:extLst>
              <a:ext uri="{FF2B5EF4-FFF2-40B4-BE49-F238E27FC236}">
                <a16:creationId xmlns:a16="http://schemas.microsoft.com/office/drawing/2014/main" id="{E92ED299-0DB1-4864-AD27-E529ED741E5F}"/>
              </a:ext>
            </a:extLst>
          </p:cNvPr>
          <p:cNvSpPr txBox="1"/>
          <p:nvPr/>
        </p:nvSpPr>
        <p:spPr>
          <a:xfrm>
            <a:off x="2015068" y="1277258"/>
            <a:ext cx="6878259" cy="49090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377"/>
            <a:r>
              <a:rPr lang="en-US" sz="2000" dirty="0">
                <a:solidFill>
                  <a:srgbClr val="000000"/>
                </a:solidFill>
                <a:latin typeface="Arial"/>
                <a:ea typeface="+mn-lt"/>
                <a:cs typeface="Arial"/>
              </a:rPr>
              <a:t>Envision systems and workflows to produce linked data for descriptions of cultural materials and their relationships to people, groups, places, concepts, and events. </a:t>
            </a:r>
          </a:p>
          <a:p>
            <a:pPr marL="342891" indent="-342891" defTabSz="914377">
              <a:spcBef>
                <a:spcPts val="600"/>
              </a:spcBef>
              <a:spcAft>
                <a:spcPts val="600"/>
              </a:spcAft>
              <a:buFont typeface="Arial"/>
              <a:buChar char="•"/>
            </a:pPr>
            <a:r>
              <a:rPr lang="en-US" b="1" dirty="0">
                <a:solidFill>
                  <a:srgbClr val="000000"/>
                </a:solidFill>
                <a:latin typeface="Arial"/>
                <a:ea typeface="+mn-lt"/>
                <a:cs typeface="Arial"/>
              </a:rPr>
              <a:t>Evaluate</a:t>
            </a:r>
            <a:r>
              <a:rPr lang="en-US" dirty="0">
                <a:solidFill>
                  <a:srgbClr val="000000"/>
                </a:solidFill>
                <a:latin typeface="Arial"/>
                <a:ea typeface="+mn-lt"/>
                <a:cs typeface="Arial"/>
              </a:rPr>
              <a:t> the diversity of CONTENTdm descriptive data practices </a:t>
            </a:r>
          </a:p>
          <a:p>
            <a:pPr marL="342891" indent="-342891" defTabSz="914377">
              <a:spcBef>
                <a:spcPts val="600"/>
              </a:spcBef>
              <a:spcAft>
                <a:spcPts val="600"/>
              </a:spcAft>
              <a:buFont typeface="Arial"/>
              <a:buChar char="•"/>
            </a:pPr>
            <a:r>
              <a:rPr lang="en-US" b="1" dirty="0">
                <a:solidFill>
                  <a:srgbClr val="000000"/>
                </a:solidFill>
                <a:latin typeface="Arial"/>
                <a:ea typeface="+mn-lt"/>
                <a:cs typeface="Arial"/>
              </a:rPr>
              <a:t>Develop</a:t>
            </a:r>
            <a:r>
              <a:rPr lang="en-US" dirty="0">
                <a:solidFill>
                  <a:srgbClr val="000000"/>
                </a:solidFill>
                <a:latin typeface="Arial"/>
                <a:ea typeface="+mn-lt"/>
                <a:cs typeface="Arial"/>
              </a:rPr>
              <a:t> a shared and extensible data model</a:t>
            </a:r>
          </a:p>
          <a:p>
            <a:pPr marL="342891" indent="-342891" defTabSz="914377">
              <a:spcBef>
                <a:spcPts val="600"/>
              </a:spcBef>
              <a:spcAft>
                <a:spcPts val="600"/>
              </a:spcAft>
              <a:buFont typeface="Arial"/>
              <a:buChar char="•"/>
            </a:pPr>
            <a:r>
              <a:rPr lang="en-US" b="1" dirty="0">
                <a:solidFill>
                  <a:srgbClr val="000000"/>
                </a:solidFill>
                <a:latin typeface="Arial"/>
                <a:ea typeface="+mn-lt"/>
                <a:cs typeface="Arial"/>
              </a:rPr>
              <a:t>Test</a:t>
            </a:r>
            <a:r>
              <a:rPr lang="en-US" dirty="0">
                <a:solidFill>
                  <a:srgbClr val="000000"/>
                </a:solidFill>
                <a:latin typeface="Arial"/>
                <a:ea typeface="+mn-lt"/>
                <a:cs typeface="Arial"/>
              </a:rPr>
              <a:t> the balance of human attention and automation to reconcile metadata headings to linked data entities</a:t>
            </a:r>
          </a:p>
          <a:p>
            <a:pPr marL="342891" indent="-342891" defTabSz="914377">
              <a:spcBef>
                <a:spcPts val="600"/>
              </a:spcBef>
              <a:spcAft>
                <a:spcPts val="600"/>
              </a:spcAft>
              <a:buFont typeface="Arial"/>
              <a:buChar char="•"/>
            </a:pPr>
            <a:r>
              <a:rPr lang="en-US" b="1" dirty="0">
                <a:solidFill>
                  <a:srgbClr val="000000"/>
                </a:solidFill>
                <a:latin typeface="Arial"/>
                <a:ea typeface="+mn-lt"/>
                <a:cs typeface="Arial"/>
              </a:rPr>
              <a:t>Prototype</a:t>
            </a:r>
            <a:r>
              <a:rPr lang="en-US" dirty="0">
                <a:solidFill>
                  <a:srgbClr val="000000"/>
                </a:solidFill>
                <a:latin typeface="Arial"/>
                <a:ea typeface="+mn-lt"/>
                <a:cs typeface="Arial"/>
              </a:rPr>
              <a:t> ways to help subject matter experts contribute to descriptions</a:t>
            </a:r>
            <a:endParaRPr lang="en-US" dirty="0">
              <a:solidFill>
                <a:srgbClr val="000000"/>
              </a:solidFill>
              <a:latin typeface="Arial"/>
              <a:cs typeface="Arial"/>
            </a:endParaRPr>
          </a:p>
          <a:p>
            <a:pPr marL="342891" indent="-342891" defTabSz="914377">
              <a:spcBef>
                <a:spcPts val="600"/>
              </a:spcBef>
              <a:spcAft>
                <a:spcPts val="600"/>
              </a:spcAft>
              <a:buFont typeface="Arial"/>
              <a:buChar char="•"/>
            </a:pPr>
            <a:r>
              <a:rPr lang="en-US" b="1" dirty="0">
                <a:solidFill>
                  <a:srgbClr val="000000"/>
                </a:solidFill>
                <a:latin typeface="Arial"/>
                <a:ea typeface="+mn-lt"/>
                <a:cs typeface="Arial"/>
              </a:rPr>
              <a:t>Experiment</a:t>
            </a:r>
            <a:r>
              <a:rPr lang="en-US" dirty="0">
                <a:solidFill>
                  <a:srgbClr val="000000"/>
                </a:solidFill>
                <a:latin typeface="Arial"/>
                <a:ea typeface="+mn-lt"/>
                <a:cs typeface="Arial"/>
              </a:rPr>
              <a:t> with discovery tools to make hidden connections visible</a:t>
            </a:r>
          </a:p>
          <a:p>
            <a:pPr marL="342891" indent="-342891" defTabSz="914377">
              <a:spcBef>
                <a:spcPts val="600"/>
              </a:spcBef>
              <a:spcAft>
                <a:spcPts val="600"/>
              </a:spcAft>
              <a:buFont typeface="Arial"/>
              <a:buChar char="•"/>
            </a:pPr>
            <a:r>
              <a:rPr lang="en-US" b="1" dirty="0">
                <a:solidFill>
                  <a:srgbClr val="000000"/>
                </a:solidFill>
                <a:latin typeface="Arial"/>
                <a:ea typeface="+mn-lt"/>
                <a:cs typeface="Arial"/>
              </a:rPr>
              <a:t>Learn</a:t>
            </a:r>
            <a:r>
              <a:rPr lang="en-US" dirty="0">
                <a:solidFill>
                  <a:srgbClr val="000000"/>
                </a:solidFill>
                <a:latin typeface="Arial"/>
                <a:ea typeface="+mn-lt"/>
                <a:cs typeface="Arial"/>
              </a:rPr>
              <a:t> about the institutional and individual interests in the paradigm shift of moving to linked data</a:t>
            </a:r>
            <a:endParaRPr lang="en-US" dirty="0">
              <a:solidFill>
                <a:srgbClr val="000000"/>
              </a:solidFill>
              <a:latin typeface="Arial"/>
              <a:cs typeface="Arial"/>
            </a:endParaRPr>
          </a:p>
        </p:txBody>
      </p:sp>
      <p:pic>
        <p:nvPicPr>
          <p:cNvPr id="10" name="Picture 11" descr="Graphical user interface, application&#10;&#10;Description automatically generated">
            <a:extLst>
              <a:ext uri="{FF2B5EF4-FFF2-40B4-BE49-F238E27FC236}">
                <a16:creationId xmlns:a16="http://schemas.microsoft.com/office/drawing/2014/main" id="{10D6D009-F8FE-4D94-9C41-4F8404FA49BA}"/>
              </a:ext>
            </a:extLst>
          </p:cNvPr>
          <p:cNvPicPr>
            <a:picLocks noChangeAspect="1"/>
          </p:cNvPicPr>
          <p:nvPr/>
        </p:nvPicPr>
        <p:blipFill>
          <a:blip r:embed="rId4"/>
          <a:stretch>
            <a:fillRect/>
          </a:stretch>
        </p:blipFill>
        <p:spPr>
          <a:xfrm>
            <a:off x="9371543" y="1469527"/>
            <a:ext cx="2372784" cy="1312775"/>
          </a:xfrm>
          <a:prstGeom prst="rect">
            <a:avLst/>
          </a:prstGeom>
          <a:ln>
            <a:noFill/>
          </a:ln>
          <a:effectLst>
            <a:outerShdw blurRad="292100" dist="139700" dir="2700000" algn="tl" rotWithShape="0">
              <a:srgbClr val="333333">
                <a:alpha val="65000"/>
              </a:srgbClr>
            </a:outerShdw>
          </a:effectLst>
        </p:spPr>
      </p:pic>
      <p:pic>
        <p:nvPicPr>
          <p:cNvPr id="12" name="Picture 12" descr="A screenshot of a computer screen&#10;&#10;Description automatically generated">
            <a:extLst>
              <a:ext uri="{FF2B5EF4-FFF2-40B4-BE49-F238E27FC236}">
                <a16:creationId xmlns:a16="http://schemas.microsoft.com/office/drawing/2014/main" id="{0FB2F70A-4903-4047-AE11-8372A8EA8004}"/>
              </a:ext>
            </a:extLst>
          </p:cNvPr>
          <p:cNvPicPr>
            <a:picLocks noChangeAspect="1"/>
          </p:cNvPicPr>
          <p:nvPr/>
        </p:nvPicPr>
        <p:blipFill>
          <a:blip r:embed="rId5"/>
          <a:stretch>
            <a:fillRect/>
          </a:stretch>
        </p:blipFill>
        <p:spPr>
          <a:xfrm>
            <a:off x="9371541" y="2971466"/>
            <a:ext cx="2381251" cy="1304925"/>
          </a:xfrm>
          <a:prstGeom prst="rect">
            <a:avLst/>
          </a:prstGeom>
          <a:ln>
            <a:noFill/>
          </a:ln>
          <a:effectLst>
            <a:outerShdw blurRad="292100" dist="139700" dir="2700000" algn="tl" rotWithShape="0">
              <a:srgbClr val="333333">
                <a:alpha val="65000"/>
              </a:srgbClr>
            </a:outerShdw>
          </a:effectLst>
        </p:spPr>
      </p:pic>
      <p:pic>
        <p:nvPicPr>
          <p:cNvPr id="13" name="Picture 13" descr="Timeline&#10;&#10;Description automatically generated">
            <a:extLst>
              <a:ext uri="{FF2B5EF4-FFF2-40B4-BE49-F238E27FC236}">
                <a16:creationId xmlns:a16="http://schemas.microsoft.com/office/drawing/2014/main" id="{0B39A743-B993-454E-8B88-B1F84D4D054C}"/>
              </a:ext>
            </a:extLst>
          </p:cNvPr>
          <p:cNvPicPr>
            <a:picLocks noChangeAspect="1"/>
          </p:cNvPicPr>
          <p:nvPr/>
        </p:nvPicPr>
        <p:blipFill>
          <a:blip r:embed="rId6"/>
          <a:stretch>
            <a:fillRect/>
          </a:stretch>
        </p:blipFill>
        <p:spPr>
          <a:xfrm>
            <a:off x="9371541" y="4413288"/>
            <a:ext cx="2381251" cy="1666875"/>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D21D3774-1A4D-4BF2-90E4-91DEAE5456DC}"/>
              </a:ext>
            </a:extLst>
          </p:cNvPr>
          <p:cNvPicPr>
            <a:picLocks noChangeAspect="1"/>
          </p:cNvPicPr>
          <p:nvPr/>
        </p:nvPicPr>
        <p:blipFill>
          <a:blip r:embed="rId7"/>
          <a:stretch>
            <a:fillRect/>
          </a:stretch>
        </p:blipFill>
        <p:spPr>
          <a:xfrm>
            <a:off x="117444" y="1282032"/>
            <a:ext cx="1724409" cy="4792141"/>
          </a:xfrm>
          <a:prstGeom prst="rect">
            <a:avLst/>
          </a:prstGeom>
        </p:spPr>
      </p:pic>
      <p:sp>
        <p:nvSpPr>
          <p:cNvPr id="11" name="Text Placeholder 1">
            <a:extLst>
              <a:ext uri="{FF2B5EF4-FFF2-40B4-BE49-F238E27FC236}">
                <a16:creationId xmlns:a16="http://schemas.microsoft.com/office/drawing/2014/main" id="{31BC2A67-4BA5-4CD0-BE65-CB38B491B151}"/>
              </a:ext>
            </a:extLst>
          </p:cNvPr>
          <p:cNvSpPr txBox="1">
            <a:spLocks/>
          </p:cNvSpPr>
          <p:nvPr/>
        </p:nvSpPr>
        <p:spPr>
          <a:xfrm>
            <a:off x="253213" y="236059"/>
            <a:ext cx="11999747" cy="915256"/>
          </a:xfrm>
          <a:prstGeom prst="rect">
            <a:avLst/>
          </a:prstGeom>
        </p:spPr>
        <p:txBody>
          <a:bodyPr vert="horz" lIns="91440" tIns="45720" rIns="91440" bIns="45720" anchor="t"/>
          <a:lstStyle>
            <a:lvl1pPr marL="0" indent="0" algn="l" defTabSz="609585" rtl="0" eaLnBrk="1" latinLnBrk="0" hangingPunct="1">
              <a:spcBef>
                <a:spcPct val="20000"/>
              </a:spcBef>
              <a:buFont typeface="Arial"/>
              <a:buNone/>
              <a:defRPr sz="4800" b="1" kern="1200" baseline="0">
                <a:solidFill>
                  <a:schemeClr val="tx2"/>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609570"/>
            <a:r>
              <a:rPr lang="en-US" sz="4251" dirty="0">
                <a:solidFill>
                  <a:srgbClr val="1F497D"/>
                </a:solidFill>
                <a:latin typeface="Arial"/>
              </a:rPr>
              <a:t>CONTENTdm linked data pilot goals</a:t>
            </a:r>
          </a:p>
        </p:txBody>
      </p:sp>
    </p:spTree>
    <p:extLst>
      <p:ext uri="{BB962C8B-B14F-4D97-AF65-F5344CB8AC3E}">
        <p14:creationId xmlns:p14="http://schemas.microsoft.com/office/powerpoint/2010/main" val="202931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2B33BC-AF26-426E-B620-23CEE58A905A}"/>
              </a:ext>
            </a:extLst>
          </p:cNvPr>
          <p:cNvSpPr>
            <a:spLocks noGrp="1"/>
          </p:cNvSpPr>
          <p:nvPr>
            <p:ph type="body" sz="quarter" idx="13"/>
          </p:nvPr>
        </p:nvSpPr>
        <p:spPr>
          <a:xfrm>
            <a:off x="253213" y="236059"/>
            <a:ext cx="11999747" cy="915256"/>
          </a:xfrm>
        </p:spPr>
        <p:txBody>
          <a:bodyPr vert="horz" lIns="91440" tIns="45720" rIns="91440" bIns="45720" anchor="t"/>
          <a:lstStyle/>
          <a:p>
            <a:r>
              <a:rPr lang="en-US" sz="4251" dirty="0"/>
              <a:t>CONTENTdm linked data pilot question areas</a:t>
            </a:r>
          </a:p>
        </p:txBody>
      </p:sp>
      <p:sp>
        <p:nvSpPr>
          <p:cNvPr id="15" name="Rectangle 14">
            <a:extLst>
              <a:ext uri="{FF2B5EF4-FFF2-40B4-BE49-F238E27FC236}">
                <a16:creationId xmlns:a16="http://schemas.microsoft.com/office/drawing/2014/main" id="{5930E7C8-280D-45CE-824E-F5BCF65649E4}"/>
              </a:ext>
            </a:extLst>
          </p:cNvPr>
          <p:cNvSpPr/>
          <p:nvPr/>
        </p:nvSpPr>
        <p:spPr>
          <a:xfrm>
            <a:off x="9782723" y="969427"/>
            <a:ext cx="1550424" cy="420564"/>
          </a:xfrm>
          <a:prstGeom prst="rect">
            <a:avLst/>
          </a:prstGeom>
        </p:spPr>
        <p:txBody>
          <a:bodyPr wrap="none">
            <a:spAutoFit/>
          </a:bodyPr>
          <a:lstStyle/>
          <a:p>
            <a:pPr defTabSz="609570"/>
            <a:r>
              <a:rPr lang="en-US" sz="2133" u="sng" dirty="0">
                <a:solidFill>
                  <a:srgbClr val="0000FF"/>
                </a:solidFill>
                <a:latin typeface="Arial"/>
                <a:hlinkClick r:id="rId3"/>
              </a:rPr>
              <a:t>oc.lc/cdmld</a:t>
            </a:r>
            <a:endParaRPr lang="en-US" sz="1867" u="sng" dirty="0">
              <a:solidFill>
                <a:srgbClr val="0000FF"/>
              </a:solidFill>
              <a:latin typeface="Arial"/>
            </a:endParaRPr>
          </a:p>
        </p:txBody>
      </p:sp>
      <p:sp>
        <p:nvSpPr>
          <p:cNvPr id="9" name="TextBox 8">
            <a:extLst>
              <a:ext uri="{FF2B5EF4-FFF2-40B4-BE49-F238E27FC236}">
                <a16:creationId xmlns:a16="http://schemas.microsoft.com/office/drawing/2014/main" id="{E92ED299-0DB1-4864-AD27-E529ED741E5F}"/>
              </a:ext>
            </a:extLst>
          </p:cNvPr>
          <p:cNvSpPr txBox="1"/>
          <p:nvPr/>
        </p:nvSpPr>
        <p:spPr>
          <a:xfrm>
            <a:off x="2015069" y="1277258"/>
            <a:ext cx="6847841" cy="47397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9406" indent="-349406" defTabSz="914377">
              <a:spcAft>
                <a:spcPts val="1200"/>
              </a:spcAft>
              <a:buFontTx/>
              <a:buAutoNum type="arabicPeriod"/>
            </a:pPr>
            <a:r>
              <a:rPr lang="en-US" sz="2800" dirty="0">
                <a:solidFill>
                  <a:srgbClr val="000000"/>
                </a:solidFill>
                <a:latin typeface="Arial"/>
              </a:rPr>
              <a:t>Divergent practice and collection assessment</a:t>
            </a:r>
            <a:endParaRPr lang="en-US" sz="2800" dirty="0">
              <a:solidFill>
                <a:srgbClr val="000000"/>
              </a:solidFill>
              <a:latin typeface="Arial"/>
              <a:cs typeface="Calibri" panose="020F0502020204030204"/>
            </a:endParaRPr>
          </a:p>
          <a:p>
            <a:pPr marL="349406" indent="-349406" defTabSz="914377">
              <a:spcAft>
                <a:spcPts val="1200"/>
              </a:spcAft>
              <a:buFontTx/>
              <a:buAutoNum type="arabicPeriod"/>
            </a:pPr>
            <a:r>
              <a:rPr lang="en-US" sz="2800" dirty="0">
                <a:solidFill>
                  <a:srgbClr val="000000"/>
                </a:solidFill>
                <a:latin typeface="Arial"/>
              </a:rPr>
              <a:t>Shared data models for diverse collections and institutions</a:t>
            </a:r>
            <a:endParaRPr lang="en-US" sz="2800" dirty="0">
              <a:solidFill>
                <a:srgbClr val="000000"/>
              </a:solidFill>
              <a:latin typeface="Arial"/>
              <a:cs typeface="Calibri" panose="020F0502020204030204"/>
            </a:endParaRPr>
          </a:p>
          <a:p>
            <a:pPr marL="349406" indent="-349406" defTabSz="914377">
              <a:spcAft>
                <a:spcPts val="1200"/>
              </a:spcAft>
              <a:buFontTx/>
              <a:buAutoNum type="arabicPeriod"/>
            </a:pPr>
            <a:r>
              <a:rPr lang="en-US" sz="2800" dirty="0">
                <a:solidFill>
                  <a:srgbClr val="000000"/>
                </a:solidFill>
                <a:latin typeface="Arial"/>
              </a:rPr>
              <a:t>Machine learning and human intervention</a:t>
            </a:r>
            <a:endParaRPr lang="en-US" sz="2800" dirty="0">
              <a:solidFill>
                <a:srgbClr val="000000"/>
              </a:solidFill>
              <a:latin typeface="Arial"/>
              <a:cs typeface="Calibri" panose="020F0502020204030204"/>
            </a:endParaRPr>
          </a:p>
          <a:p>
            <a:pPr marL="349406" indent="-349406" defTabSz="914377">
              <a:spcAft>
                <a:spcPts val="1200"/>
              </a:spcAft>
              <a:buFontTx/>
              <a:buAutoNum type="arabicPeriod"/>
            </a:pPr>
            <a:r>
              <a:rPr lang="en-US" sz="2800" dirty="0">
                <a:solidFill>
                  <a:srgbClr val="000000"/>
                </a:solidFill>
                <a:latin typeface="Arial"/>
              </a:rPr>
              <a:t>Tools for subject matter experts</a:t>
            </a:r>
            <a:endParaRPr lang="en-US" sz="2800" dirty="0">
              <a:solidFill>
                <a:srgbClr val="000000"/>
              </a:solidFill>
              <a:latin typeface="Arial"/>
              <a:cs typeface="Calibri" panose="020F0502020204030204"/>
            </a:endParaRPr>
          </a:p>
          <a:p>
            <a:pPr marL="349406" indent="-349406" defTabSz="914377">
              <a:spcAft>
                <a:spcPts val="1200"/>
              </a:spcAft>
              <a:buFontTx/>
              <a:buAutoNum type="arabicPeriod"/>
            </a:pPr>
            <a:r>
              <a:rPr lang="en-US" sz="2800" dirty="0">
                <a:solidFill>
                  <a:srgbClr val="000000"/>
                </a:solidFill>
                <a:latin typeface="Arial"/>
              </a:rPr>
              <a:t>Discovery tools</a:t>
            </a:r>
            <a:endParaRPr lang="en-US" sz="2800" dirty="0">
              <a:solidFill>
                <a:srgbClr val="000000"/>
              </a:solidFill>
              <a:latin typeface="Arial"/>
              <a:cs typeface="Calibri" panose="020F0502020204030204"/>
            </a:endParaRPr>
          </a:p>
          <a:p>
            <a:pPr marL="349406" indent="-349406" defTabSz="914377">
              <a:spcAft>
                <a:spcPts val="1200"/>
              </a:spcAft>
              <a:buFontTx/>
              <a:buAutoNum type="arabicPeriod"/>
            </a:pPr>
            <a:r>
              <a:rPr lang="en-US" sz="2800" dirty="0">
                <a:solidFill>
                  <a:srgbClr val="000000"/>
                </a:solidFill>
                <a:latin typeface="Arial"/>
              </a:rPr>
              <a:t>The paradigm shift</a:t>
            </a:r>
            <a:endParaRPr lang="en-US" sz="2800" dirty="0">
              <a:solidFill>
                <a:srgbClr val="000000"/>
              </a:solidFill>
              <a:latin typeface="Arial"/>
              <a:cs typeface="Calibri" panose="020F0502020204030204"/>
            </a:endParaRPr>
          </a:p>
        </p:txBody>
      </p:sp>
      <p:pic>
        <p:nvPicPr>
          <p:cNvPr id="10" name="Picture 11" descr="Graphical user interface, application&#10;&#10;Description automatically generated">
            <a:extLst>
              <a:ext uri="{FF2B5EF4-FFF2-40B4-BE49-F238E27FC236}">
                <a16:creationId xmlns:a16="http://schemas.microsoft.com/office/drawing/2014/main" id="{10D6D009-F8FE-4D94-9C41-4F8404FA49BA}"/>
              </a:ext>
            </a:extLst>
          </p:cNvPr>
          <p:cNvPicPr>
            <a:picLocks noChangeAspect="1"/>
          </p:cNvPicPr>
          <p:nvPr/>
        </p:nvPicPr>
        <p:blipFill>
          <a:blip r:embed="rId4"/>
          <a:stretch>
            <a:fillRect/>
          </a:stretch>
        </p:blipFill>
        <p:spPr>
          <a:xfrm>
            <a:off x="9371543" y="1469527"/>
            <a:ext cx="2372784" cy="1312775"/>
          </a:xfrm>
          <a:prstGeom prst="rect">
            <a:avLst/>
          </a:prstGeom>
          <a:ln>
            <a:noFill/>
          </a:ln>
          <a:effectLst>
            <a:outerShdw blurRad="292100" dist="139700" dir="2700000" algn="tl" rotWithShape="0">
              <a:srgbClr val="333333">
                <a:alpha val="65000"/>
              </a:srgbClr>
            </a:outerShdw>
          </a:effectLst>
        </p:spPr>
      </p:pic>
      <p:pic>
        <p:nvPicPr>
          <p:cNvPr id="12" name="Picture 12" descr="A screenshot of a computer screen&#10;&#10;Description automatically generated">
            <a:extLst>
              <a:ext uri="{FF2B5EF4-FFF2-40B4-BE49-F238E27FC236}">
                <a16:creationId xmlns:a16="http://schemas.microsoft.com/office/drawing/2014/main" id="{0FB2F70A-4903-4047-AE11-8372A8EA8004}"/>
              </a:ext>
            </a:extLst>
          </p:cNvPr>
          <p:cNvPicPr>
            <a:picLocks noChangeAspect="1"/>
          </p:cNvPicPr>
          <p:nvPr/>
        </p:nvPicPr>
        <p:blipFill>
          <a:blip r:embed="rId5"/>
          <a:stretch>
            <a:fillRect/>
          </a:stretch>
        </p:blipFill>
        <p:spPr>
          <a:xfrm>
            <a:off x="9371541" y="2971466"/>
            <a:ext cx="2381251" cy="1304925"/>
          </a:xfrm>
          <a:prstGeom prst="rect">
            <a:avLst/>
          </a:prstGeom>
          <a:ln>
            <a:noFill/>
          </a:ln>
          <a:effectLst>
            <a:outerShdw blurRad="292100" dist="139700" dir="2700000" algn="tl" rotWithShape="0">
              <a:srgbClr val="333333">
                <a:alpha val="65000"/>
              </a:srgbClr>
            </a:outerShdw>
          </a:effectLst>
        </p:spPr>
      </p:pic>
      <p:pic>
        <p:nvPicPr>
          <p:cNvPr id="13" name="Picture 13" descr="Timeline&#10;&#10;Description automatically generated">
            <a:extLst>
              <a:ext uri="{FF2B5EF4-FFF2-40B4-BE49-F238E27FC236}">
                <a16:creationId xmlns:a16="http://schemas.microsoft.com/office/drawing/2014/main" id="{0B39A743-B993-454E-8B88-B1F84D4D054C}"/>
              </a:ext>
            </a:extLst>
          </p:cNvPr>
          <p:cNvPicPr>
            <a:picLocks noChangeAspect="1"/>
          </p:cNvPicPr>
          <p:nvPr/>
        </p:nvPicPr>
        <p:blipFill>
          <a:blip r:embed="rId6"/>
          <a:stretch>
            <a:fillRect/>
          </a:stretch>
        </p:blipFill>
        <p:spPr>
          <a:xfrm>
            <a:off x="9371541" y="4413288"/>
            <a:ext cx="2381251" cy="1666875"/>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D21D3774-1A4D-4BF2-90E4-91DEAE5456DC}"/>
              </a:ext>
            </a:extLst>
          </p:cNvPr>
          <p:cNvPicPr>
            <a:picLocks noChangeAspect="1"/>
          </p:cNvPicPr>
          <p:nvPr/>
        </p:nvPicPr>
        <p:blipFill>
          <a:blip r:embed="rId7"/>
          <a:stretch>
            <a:fillRect/>
          </a:stretch>
        </p:blipFill>
        <p:spPr>
          <a:xfrm>
            <a:off x="117444" y="1282032"/>
            <a:ext cx="1724409" cy="4792141"/>
          </a:xfrm>
          <a:prstGeom prst="rect">
            <a:avLst/>
          </a:prstGeom>
        </p:spPr>
      </p:pic>
    </p:spTree>
    <p:extLst>
      <p:ext uri="{BB962C8B-B14F-4D97-AF65-F5344CB8AC3E}">
        <p14:creationId xmlns:p14="http://schemas.microsoft.com/office/powerpoint/2010/main" val="158858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2B33BC-AF26-426E-B620-23CEE58A905A}"/>
              </a:ext>
            </a:extLst>
          </p:cNvPr>
          <p:cNvSpPr>
            <a:spLocks noGrp="1"/>
          </p:cNvSpPr>
          <p:nvPr>
            <p:ph type="body" sz="quarter" idx="13"/>
          </p:nvPr>
        </p:nvSpPr>
        <p:spPr>
          <a:xfrm>
            <a:off x="454383" y="236059"/>
            <a:ext cx="11252197" cy="915256"/>
          </a:xfrm>
        </p:spPr>
        <p:txBody>
          <a:bodyPr/>
          <a:lstStyle/>
          <a:p>
            <a:r>
              <a:rPr lang="en-US" sz="4267" dirty="0"/>
              <a:t>CONTENTdm linked data pilot conclusions</a:t>
            </a:r>
          </a:p>
        </p:txBody>
      </p:sp>
      <p:sp>
        <p:nvSpPr>
          <p:cNvPr id="3" name="Text Placeholder 2">
            <a:extLst>
              <a:ext uri="{FF2B5EF4-FFF2-40B4-BE49-F238E27FC236}">
                <a16:creationId xmlns:a16="http://schemas.microsoft.com/office/drawing/2014/main" id="{36DF5B5D-C533-4A21-A81F-A0DE76A4DD1F}"/>
              </a:ext>
            </a:extLst>
          </p:cNvPr>
          <p:cNvSpPr txBox="1">
            <a:spLocks/>
          </p:cNvSpPr>
          <p:nvPr/>
        </p:nvSpPr>
        <p:spPr>
          <a:xfrm>
            <a:off x="1942939" y="1319192"/>
            <a:ext cx="6485444" cy="4475171"/>
          </a:xfrm>
          <a:prstGeom prst="rect">
            <a:avLst/>
          </a:prstGeom>
        </p:spPr>
        <p:txBody>
          <a:bodyPr lIns="91440" tIns="45720" rIns="91440" bIns="4572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5919" indent="-455919" defTabSz="609570"/>
            <a:endParaRPr lang="en-US" sz="2400" dirty="0">
              <a:solidFill>
                <a:srgbClr val="000000"/>
              </a:solidFill>
              <a:latin typeface="Arial"/>
              <a:cs typeface="Arial"/>
            </a:endParaRPr>
          </a:p>
        </p:txBody>
      </p:sp>
      <p:sp>
        <p:nvSpPr>
          <p:cNvPr id="19" name="Rectangle 18">
            <a:extLst>
              <a:ext uri="{FF2B5EF4-FFF2-40B4-BE49-F238E27FC236}">
                <a16:creationId xmlns:a16="http://schemas.microsoft.com/office/drawing/2014/main" id="{D0D6C7AD-CAB2-4562-A8C1-DC773EC9A0BF}"/>
              </a:ext>
            </a:extLst>
          </p:cNvPr>
          <p:cNvSpPr/>
          <p:nvPr/>
        </p:nvSpPr>
        <p:spPr>
          <a:xfrm>
            <a:off x="8797381" y="1416538"/>
            <a:ext cx="2903359" cy="369332"/>
          </a:xfrm>
          <a:prstGeom prst="rect">
            <a:avLst/>
          </a:prstGeom>
        </p:spPr>
        <p:txBody>
          <a:bodyPr wrap="none">
            <a:spAutoFit/>
          </a:bodyPr>
          <a:lstStyle/>
          <a:p>
            <a:pPr defTabSz="609570"/>
            <a:r>
              <a:rPr lang="en-US" u="sng" dirty="0">
                <a:solidFill>
                  <a:srgbClr val="0000FF"/>
                </a:solidFill>
                <a:latin typeface="Arial"/>
                <a:hlinkClick r:id="rId3"/>
              </a:rPr>
              <a:t>oc.lc/transform-linked-data</a:t>
            </a:r>
            <a:endParaRPr lang="en-US" sz="1867" u="sng" dirty="0">
              <a:solidFill>
                <a:srgbClr val="0000FF"/>
              </a:solidFill>
              <a:highlight>
                <a:srgbClr val="FFFF00"/>
              </a:highlight>
              <a:latin typeface="Arial"/>
            </a:endParaRPr>
          </a:p>
        </p:txBody>
      </p:sp>
      <p:pic>
        <p:nvPicPr>
          <p:cNvPr id="12" name="Picture 11">
            <a:extLst>
              <a:ext uri="{FF2B5EF4-FFF2-40B4-BE49-F238E27FC236}">
                <a16:creationId xmlns:a16="http://schemas.microsoft.com/office/drawing/2014/main" id="{EDFBCC00-224B-42D2-A495-B00F708257F5}"/>
              </a:ext>
            </a:extLst>
          </p:cNvPr>
          <p:cNvPicPr>
            <a:picLocks noChangeAspect="1"/>
          </p:cNvPicPr>
          <p:nvPr/>
        </p:nvPicPr>
        <p:blipFill>
          <a:blip r:embed="rId4"/>
          <a:stretch>
            <a:fillRect/>
          </a:stretch>
        </p:blipFill>
        <p:spPr>
          <a:xfrm>
            <a:off x="117444" y="1282032"/>
            <a:ext cx="1724409" cy="4792141"/>
          </a:xfrm>
          <a:prstGeom prst="rect">
            <a:avLst/>
          </a:prstGeom>
        </p:spPr>
      </p:pic>
      <p:pic>
        <p:nvPicPr>
          <p:cNvPr id="5" name="Picture 4">
            <a:extLst>
              <a:ext uri="{FF2B5EF4-FFF2-40B4-BE49-F238E27FC236}">
                <a16:creationId xmlns:a16="http://schemas.microsoft.com/office/drawing/2014/main" id="{1A66418F-0D57-441D-9861-B6EFDDFD0999}"/>
              </a:ext>
            </a:extLst>
          </p:cNvPr>
          <p:cNvPicPr>
            <a:picLocks noChangeAspect="1"/>
          </p:cNvPicPr>
          <p:nvPr/>
        </p:nvPicPr>
        <p:blipFill>
          <a:blip r:embed="rId5"/>
          <a:stretch>
            <a:fillRect/>
          </a:stretch>
        </p:blipFill>
        <p:spPr>
          <a:xfrm>
            <a:off x="8719811" y="1886655"/>
            <a:ext cx="2872468" cy="3723571"/>
          </a:xfrm>
          <a:prstGeom prst="rect">
            <a:avLst/>
          </a:prstGeom>
        </p:spPr>
      </p:pic>
      <p:sp>
        <p:nvSpPr>
          <p:cNvPr id="9" name="Text Placeholder 2">
            <a:extLst>
              <a:ext uri="{FF2B5EF4-FFF2-40B4-BE49-F238E27FC236}">
                <a16:creationId xmlns:a16="http://schemas.microsoft.com/office/drawing/2014/main" id="{A95C5DA0-ACCA-45B7-8BFC-65B46B4BE75B}"/>
              </a:ext>
            </a:extLst>
          </p:cNvPr>
          <p:cNvSpPr txBox="1">
            <a:spLocks/>
          </p:cNvSpPr>
          <p:nvPr/>
        </p:nvSpPr>
        <p:spPr>
          <a:xfrm>
            <a:off x="1942939" y="1372997"/>
            <a:ext cx="6627284" cy="4475171"/>
          </a:xfrm>
          <a:prstGeom prst="rect">
            <a:avLst/>
          </a:prstGeom>
        </p:spPr>
        <p:txBody>
          <a:bodyPr>
            <a:no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85744" indent="-285744" defTabSz="609570"/>
            <a:r>
              <a:rPr lang="en-US" sz="1800" b="1" dirty="0">
                <a:solidFill>
                  <a:srgbClr val="000000"/>
                </a:solidFill>
                <a:latin typeface="Arial"/>
              </a:rPr>
              <a:t>Testing the Linked Data value proposition</a:t>
            </a:r>
          </a:p>
          <a:p>
            <a:pPr marL="742932" lvl="1" indent="-285744" defTabSz="609570">
              <a:buFont typeface="Arial"/>
              <a:buChar char="•"/>
            </a:pPr>
            <a:r>
              <a:rPr lang="en-US" sz="1400" dirty="0">
                <a:solidFill>
                  <a:srgbClr val="000000"/>
                </a:solidFill>
                <a:latin typeface="Arial"/>
                <a:cs typeface="Arial"/>
              </a:rPr>
              <a:t>Succeeds when descriptions use a shared data model, headings are replaced with identifiers for entities, and entities and their relationships are present in a single discovery system</a:t>
            </a:r>
          </a:p>
          <a:p>
            <a:pPr marL="285744" indent="-285744" defTabSz="609570"/>
            <a:r>
              <a:rPr lang="en-US" sz="1800" b="1" dirty="0">
                <a:solidFill>
                  <a:srgbClr val="000000"/>
                </a:solidFill>
                <a:latin typeface="Arial"/>
                <a:cs typeface="Arial"/>
              </a:rPr>
              <a:t>Evaluating a shared data model</a:t>
            </a:r>
          </a:p>
          <a:p>
            <a:pPr marL="742932" lvl="1" indent="-285744" defTabSz="609570">
              <a:buFont typeface="Arial"/>
              <a:buChar char="•"/>
            </a:pPr>
            <a:r>
              <a:rPr lang="en-US" sz="1400" dirty="0">
                <a:solidFill>
                  <a:srgbClr val="000000"/>
                </a:solidFill>
                <a:latin typeface="Arial"/>
                <a:cs typeface="Arial"/>
              </a:rPr>
              <a:t>A solid set of initial classes and properties can be generated from existing standards, and then responsively extended as emerging data needs arise</a:t>
            </a:r>
          </a:p>
          <a:p>
            <a:pPr marL="285744" indent="-285744" defTabSz="609570"/>
            <a:r>
              <a:rPr lang="en-US" sz="1800" b="1" dirty="0">
                <a:solidFill>
                  <a:srgbClr val="000000"/>
                </a:solidFill>
                <a:latin typeface="Arial"/>
                <a:cs typeface="Arial"/>
              </a:rPr>
              <a:t>Selecting and transforming metadata</a:t>
            </a:r>
          </a:p>
          <a:p>
            <a:pPr marL="742932" lvl="1" indent="-285744" defTabSz="609570">
              <a:buFont typeface="Arial"/>
              <a:buChar char="•"/>
            </a:pPr>
            <a:r>
              <a:rPr lang="en-US" sz="1400" dirty="0">
                <a:solidFill>
                  <a:srgbClr val="000000"/>
                </a:solidFill>
                <a:latin typeface="Arial"/>
                <a:cs typeface="Arial"/>
              </a:rPr>
              <a:t>Tools should be shared, and workflows decentralized</a:t>
            </a:r>
          </a:p>
          <a:p>
            <a:pPr marL="742932" lvl="1" indent="-285744" defTabSz="609570">
              <a:buFont typeface="Arial"/>
              <a:buChar char="•"/>
            </a:pPr>
            <a:r>
              <a:rPr lang="en-US" sz="1400" dirty="0">
                <a:solidFill>
                  <a:srgbClr val="000000"/>
                </a:solidFill>
                <a:latin typeface="Arial"/>
                <a:cs typeface="Arial"/>
              </a:rPr>
              <a:t>Domain expertise needed for accurate transformations</a:t>
            </a:r>
          </a:p>
          <a:p>
            <a:pPr marL="285744" indent="-285744" defTabSz="609570"/>
            <a:r>
              <a:rPr lang="en-US" sz="1800" b="1" dirty="0">
                <a:solidFill>
                  <a:srgbClr val="000000"/>
                </a:solidFill>
                <a:latin typeface="Arial"/>
                <a:cs typeface="Arial"/>
              </a:rPr>
              <a:t>Continuing the journey to Linked Data</a:t>
            </a:r>
          </a:p>
          <a:p>
            <a:pPr marL="742932" lvl="1" indent="-285744" defTabSz="609570">
              <a:buFont typeface="Arial"/>
              <a:buChar char="•"/>
            </a:pPr>
            <a:r>
              <a:rPr lang="en-US" sz="1400" dirty="0">
                <a:solidFill>
                  <a:srgbClr val="000000"/>
                </a:solidFill>
                <a:latin typeface="Arial"/>
                <a:cs typeface="Arial"/>
              </a:rPr>
              <a:t>Substantial resource commitments required</a:t>
            </a:r>
          </a:p>
          <a:p>
            <a:pPr marL="742932" lvl="1" indent="-285744" defTabSz="609570">
              <a:buFont typeface="Arial"/>
              <a:buChar char="•"/>
            </a:pPr>
            <a:r>
              <a:rPr lang="en-US" sz="1400" dirty="0">
                <a:solidFill>
                  <a:srgbClr val="000000"/>
                </a:solidFill>
                <a:latin typeface="Arial"/>
                <a:cs typeface="Arial"/>
              </a:rPr>
              <a:t>Benefits accrue long before the journey is completed</a:t>
            </a:r>
          </a:p>
          <a:p>
            <a:pPr marL="742932" lvl="1" indent="-285744" defTabSz="609570">
              <a:buFont typeface="Arial"/>
              <a:buChar char="•"/>
            </a:pPr>
            <a:r>
              <a:rPr lang="en-US" sz="1400" dirty="0">
                <a:solidFill>
                  <a:srgbClr val="000000"/>
                </a:solidFill>
                <a:latin typeface="Arial"/>
                <a:cs typeface="Arial"/>
              </a:rPr>
              <a:t>It's a paradigm shift; takes time and long-term strategies</a:t>
            </a:r>
          </a:p>
          <a:p>
            <a:pPr marL="285744" indent="-285744" defTabSz="609570"/>
            <a:r>
              <a:rPr lang="en-US" sz="1800" b="1" dirty="0">
                <a:solidFill>
                  <a:srgbClr val="000000"/>
                </a:solidFill>
                <a:latin typeface="Arial"/>
                <a:cs typeface="Arial"/>
              </a:rPr>
              <a:t>Working partnerships represent strength in numbers</a:t>
            </a:r>
          </a:p>
          <a:p>
            <a:pPr marL="742932" lvl="1" indent="-285744" defTabSz="609570">
              <a:buFont typeface="Arial"/>
              <a:buChar char="•"/>
            </a:pPr>
            <a:r>
              <a:rPr lang="en-US" sz="1400" dirty="0">
                <a:solidFill>
                  <a:srgbClr val="000000"/>
                </a:solidFill>
                <a:latin typeface="Arial"/>
                <a:cs typeface="Arial"/>
              </a:rPr>
              <a:t>Partners shared their ideas and expertise</a:t>
            </a:r>
          </a:p>
          <a:p>
            <a:pPr marL="742932" lvl="1" indent="-285744" defTabSz="609570">
              <a:buFont typeface="Arial"/>
              <a:buChar char="•"/>
            </a:pPr>
            <a:r>
              <a:rPr lang="en-US" sz="1400" dirty="0">
                <a:solidFill>
                  <a:srgbClr val="000000"/>
                </a:solidFill>
                <a:latin typeface="Arial"/>
                <a:cs typeface="Arial"/>
              </a:rPr>
              <a:t>Gave shape and priority to the work of the pilot</a:t>
            </a:r>
          </a:p>
          <a:p>
            <a:pPr marL="0" indent="0" defTabSz="609570">
              <a:buNone/>
            </a:pPr>
            <a:endParaRPr lang="en-US" sz="1400" dirty="0">
              <a:solidFill>
                <a:srgbClr val="000000"/>
              </a:solidFill>
              <a:latin typeface="Arial"/>
            </a:endParaRPr>
          </a:p>
        </p:txBody>
      </p:sp>
    </p:spTree>
    <p:extLst>
      <p:ext uri="{BB962C8B-B14F-4D97-AF65-F5344CB8AC3E}">
        <p14:creationId xmlns:p14="http://schemas.microsoft.com/office/powerpoint/2010/main" val="41697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 calcmode="lin" valueType="num">
                                      <p:cBhvr additive="base">
                                        <p:cTn id="1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 calcmode="lin" valueType="num">
                                      <p:cBhvr additive="base">
                                        <p:cTn id="2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 calcmode="lin" valueType="num">
                                      <p:cBhvr additive="base">
                                        <p:cTn id="27"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anim calcmode="lin" valueType="num">
                                      <p:cBhvr additive="base">
                                        <p:cTn id="31"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anim calcmode="lin" valueType="num">
                                      <p:cBhvr additive="base">
                                        <p:cTn id="35"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
                                            <p:txEl>
                                              <p:pRg st="7" end="7"/>
                                            </p:txEl>
                                          </p:spTgt>
                                        </p:tgtEl>
                                        <p:attrNameLst>
                                          <p:attrName>style.visibility</p:attrName>
                                        </p:attrNameLst>
                                      </p:cBhvr>
                                      <p:to>
                                        <p:strVal val="visible"/>
                                      </p:to>
                                    </p:set>
                                    <p:anim calcmode="lin" valueType="num">
                                      <p:cBhvr additive="base">
                                        <p:cTn id="41"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9">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9">
                                            <p:txEl>
                                              <p:pRg st="8" end="8"/>
                                            </p:txEl>
                                          </p:spTgt>
                                        </p:tgtEl>
                                        <p:attrNameLst>
                                          <p:attrName>style.visibility</p:attrName>
                                        </p:attrNameLst>
                                      </p:cBhvr>
                                      <p:to>
                                        <p:strVal val="visible"/>
                                      </p:to>
                                    </p:set>
                                    <p:anim calcmode="lin" valueType="num">
                                      <p:cBhvr additive="base">
                                        <p:cTn id="45"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9">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9">
                                            <p:txEl>
                                              <p:pRg st="9" end="9"/>
                                            </p:txEl>
                                          </p:spTgt>
                                        </p:tgtEl>
                                        <p:attrNameLst>
                                          <p:attrName>style.visibility</p:attrName>
                                        </p:attrNameLst>
                                      </p:cBhvr>
                                      <p:to>
                                        <p:strVal val="visible"/>
                                      </p:to>
                                    </p:set>
                                    <p:anim calcmode="lin" valueType="num">
                                      <p:cBhvr additive="base">
                                        <p:cTn id="49"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9">
                                            <p:txEl>
                                              <p:pRg st="10" end="10"/>
                                            </p:txEl>
                                          </p:spTgt>
                                        </p:tgtEl>
                                        <p:attrNameLst>
                                          <p:attrName>style.visibility</p:attrName>
                                        </p:attrNameLst>
                                      </p:cBhvr>
                                      <p:to>
                                        <p:strVal val="visible"/>
                                      </p:to>
                                    </p:set>
                                    <p:anim calcmode="lin" valueType="num">
                                      <p:cBhvr additive="base">
                                        <p:cTn id="53" dur="500" fill="hold"/>
                                        <p:tgtEl>
                                          <p:spTgt spid="9">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9">
                                            <p:txEl>
                                              <p:pRg st="11" end="11"/>
                                            </p:txEl>
                                          </p:spTgt>
                                        </p:tgtEl>
                                        <p:attrNameLst>
                                          <p:attrName>style.visibility</p:attrName>
                                        </p:attrNameLst>
                                      </p:cBhvr>
                                      <p:to>
                                        <p:strVal val="visible"/>
                                      </p:to>
                                    </p:set>
                                    <p:anim calcmode="lin" valueType="num">
                                      <p:cBhvr additive="base">
                                        <p:cTn id="59" dur="500" fill="hold"/>
                                        <p:tgtEl>
                                          <p:spTgt spid="9">
                                            <p:txEl>
                                              <p:pRg st="11" end="1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9">
                                            <p:txEl>
                                              <p:pRg st="11" end="11"/>
                                            </p:txEl>
                                          </p:spTgt>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9">
                                            <p:txEl>
                                              <p:pRg st="12" end="12"/>
                                            </p:txEl>
                                          </p:spTgt>
                                        </p:tgtEl>
                                        <p:attrNameLst>
                                          <p:attrName>style.visibility</p:attrName>
                                        </p:attrNameLst>
                                      </p:cBhvr>
                                      <p:to>
                                        <p:strVal val="visible"/>
                                      </p:to>
                                    </p:set>
                                    <p:anim calcmode="lin" valueType="num">
                                      <p:cBhvr additive="base">
                                        <p:cTn id="63" dur="500" fill="hold"/>
                                        <p:tgtEl>
                                          <p:spTgt spid="9">
                                            <p:txEl>
                                              <p:pRg st="12" end="1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9">
                                            <p:txEl>
                                              <p:pRg st="12" end="12"/>
                                            </p:txEl>
                                          </p:spTgt>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9">
                                            <p:txEl>
                                              <p:pRg st="13" end="13"/>
                                            </p:txEl>
                                          </p:spTgt>
                                        </p:tgtEl>
                                        <p:attrNameLst>
                                          <p:attrName>style.visibility</p:attrName>
                                        </p:attrNameLst>
                                      </p:cBhvr>
                                      <p:to>
                                        <p:strVal val="visible"/>
                                      </p:to>
                                    </p:set>
                                    <p:anim calcmode="lin" valueType="num">
                                      <p:cBhvr additive="base">
                                        <p:cTn id="67" dur="500" fill="hold"/>
                                        <p:tgtEl>
                                          <p:spTgt spid="9">
                                            <p:txEl>
                                              <p:pRg st="13" end="1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9">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2B33BC-AF26-426E-B620-23CEE58A905A}"/>
              </a:ext>
            </a:extLst>
          </p:cNvPr>
          <p:cNvSpPr>
            <a:spLocks noGrp="1"/>
          </p:cNvSpPr>
          <p:nvPr>
            <p:ph type="body" sz="quarter" idx="13"/>
          </p:nvPr>
        </p:nvSpPr>
        <p:spPr>
          <a:xfrm>
            <a:off x="454383" y="236059"/>
            <a:ext cx="11252197" cy="915256"/>
          </a:xfrm>
        </p:spPr>
        <p:txBody>
          <a:bodyPr/>
          <a:lstStyle/>
          <a:p>
            <a:r>
              <a:rPr lang="en-US" sz="4267" dirty="0"/>
              <a:t>Convene, Understand, Share</a:t>
            </a:r>
          </a:p>
        </p:txBody>
      </p:sp>
      <p:sp>
        <p:nvSpPr>
          <p:cNvPr id="3" name="Text Placeholder 2">
            <a:extLst>
              <a:ext uri="{FF2B5EF4-FFF2-40B4-BE49-F238E27FC236}">
                <a16:creationId xmlns:a16="http://schemas.microsoft.com/office/drawing/2014/main" id="{36DF5B5D-C533-4A21-A81F-A0DE76A4DD1F}"/>
              </a:ext>
            </a:extLst>
          </p:cNvPr>
          <p:cNvSpPr txBox="1">
            <a:spLocks/>
          </p:cNvSpPr>
          <p:nvPr/>
        </p:nvSpPr>
        <p:spPr>
          <a:xfrm>
            <a:off x="1942939" y="1319192"/>
            <a:ext cx="6485444" cy="4475171"/>
          </a:xfrm>
          <a:prstGeom prst="rect">
            <a:avLst/>
          </a:prstGeom>
        </p:spPr>
        <p:txBody>
          <a:bodyPr lIns="91440" tIns="45720" rIns="91440" bIns="4572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5919" indent="-455919" defTabSz="609570"/>
            <a:endParaRPr lang="en-US" sz="2400" dirty="0">
              <a:solidFill>
                <a:srgbClr val="000000"/>
              </a:solidFill>
              <a:latin typeface="Arial"/>
              <a:cs typeface="Arial"/>
            </a:endParaRPr>
          </a:p>
        </p:txBody>
      </p:sp>
      <p:pic>
        <p:nvPicPr>
          <p:cNvPr id="12" name="Picture 11">
            <a:extLst>
              <a:ext uri="{FF2B5EF4-FFF2-40B4-BE49-F238E27FC236}">
                <a16:creationId xmlns:a16="http://schemas.microsoft.com/office/drawing/2014/main" id="{EDFBCC00-224B-42D2-A495-B00F708257F5}"/>
              </a:ext>
            </a:extLst>
          </p:cNvPr>
          <p:cNvPicPr>
            <a:picLocks noChangeAspect="1"/>
          </p:cNvPicPr>
          <p:nvPr/>
        </p:nvPicPr>
        <p:blipFill>
          <a:blip r:embed="rId3"/>
          <a:stretch>
            <a:fillRect/>
          </a:stretch>
        </p:blipFill>
        <p:spPr>
          <a:xfrm>
            <a:off x="117444" y="1282032"/>
            <a:ext cx="1724409" cy="4792141"/>
          </a:xfrm>
          <a:prstGeom prst="rect">
            <a:avLst/>
          </a:prstGeom>
        </p:spPr>
      </p:pic>
      <p:pic>
        <p:nvPicPr>
          <p:cNvPr id="1026" name="Picture 2" descr="The Huntington">
            <a:extLst>
              <a:ext uri="{FF2B5EF4-FFF2-40B4-BE49-F238E27FC236}">
                <a16:creationId xmlns:a16="http://schemas.microsoft.com/office/drawing/2014/main" id="{F113D548-1CF9-4243-8640-3BE527EE85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2282" y="1790450"/>
            <a:ext cx="5191125" cy="876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Letter to Our Community – Cleveland Public Library">
            <a:extLst>
              <a:ext uri="{FF2B5EF4-FFF2-40B4-BE49-F238E27FC236}">
                <a16:creationId xmlns:a16="http://schemas.microsoft.com/office/drawing/2014/main" id="{F720C168-C898-4526-BEA2-8134E821D4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4226" y="1673712"/>
            <a:ext cx="2989545" cy="15706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nnesota Digital Library is now on Instagram | Minitex">
            <a:extLst>
              <a:ext uri="{FF2B5EF4-FFF2-40B4-BE49-F238E27FC236}">
                <a16:creationId xmlns:a16="http://schemas.microsoft.com/office/drawing/2014/main" id="{4AF48AB6-A865-4A26-BB0B-7983EB8ACF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8292" y="3910033"/>
            <a:ext cx="2895600" cy="16287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iversity of Miami Libraries - OverDrive">
            <a:extLst>
              <a:ext uri="{FF2B5EF4-FFF2-40B4-BE49-F238E27FC236}">
                <a16:creationId xmlns:a16="http://schemas.microsoft.com/office/drawing/2014/main" id="{1EB88748-0D9D-463D-825B-D64BD588A7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7814" y="3298491"/>
            <a:ext cx="4731185" cy="7254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Welcome - Temple Law Library - Research Guides at Temple University">
            <a:extLst>
              <a:ext uri="{FF2B5EF4-FFF2-40B4-BE49-F238E27FC236}">
                <a16:creationId xmlns:a16="http://schemas.microsoft.com/office/drawing/2014/main" id="{61C2006E-FCDD-44C1-BFB8-7022DD0D31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91441" y="4617890"/>
            <a:ext cx="3271236" cy="1132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36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2B33BC-AF26-426E-B620-23CEE58A905A}"/>
              </a:ext>
            </a:extLst>
          </p:cNvPr>
          <p:cNvSpPr>
            <a:spLocks noGrp="1"/>
          </p:cNvSpPr>
          <p:nvPr>
            <p:ph type="body" sz="quarter" idx="13"/>
          </p:nvPr>
        </p:nvSpPr>
        <p:spPr>
          <a:xfrm>
            <a:off x="454383" y="236059"/>
            <a:ext cx="11252197" cy="915256"/>
          </a:xfrm>
        </p:spPr>
        <p:txBody>
          <a:bodyPr/>
          <a:lstStyle/>
          <a:p>
            <a:r>
              <a:rPr lang="en-US" sz="4267" dirty="0"/>
              <a:t>Shared entity management infrastructure</a:t>
            </a:r>
          </a:p>
        </p:txBody>
      </p:sp>
      <p:pic>
        <p:nvPicPr>
          <p:cNvPr id="23" name="Picture 22">
            <a:extLst>
              <a:ext uri="{FF2B5EF4-FFF2-40B4-BE49-F238E27FC236}">
                <a16:creationId xmlns:a16="http://schemas.microsoft.com/office/drawing/2014/main" id="{257B91D3-BF7C-4B5B-A553-DE4724225D62}"/>
              </a:ext>
            </a:extLst>
          </p:cNvPr>
          <p:cNvPicPr>
            <a:picLocks noChangeAspect="1"/>
          </p:cNvPicPr>
          <p:nvPr/>
        </p:nvPicPr>
        <p:blipFill rotWithShape="1">
          <a:blip r:embed="rId3"/>
          <a:srcRect t="15666"/>
          <a:stretch/>
        </p:blipFill>
        <p:spPr>
          <a:xfrm>
            <a:off x="1932779" y="1380644"/>
            <a:ext cx="9677740" cy="4592320"/>
          </a:xfrm>
          <a:prstGeom prst="rect">
            <a:avLst/>
          </a:prstGeom>
        </p:spPr>
      </p:pic>
      <p:pic>
        <p:nvPicPr>
          <p:cNvPr id="3" name="Picture 2">
            <a:extLst>
              <a:ext uri="{FF2B5EF4-FFF2-40B4-BE49-F238E27FC236}">
                <a16:creationId xmlns:a16="http://schemas.microsoft.com/office/drawing/2014/main" id="{83FBDA4B-67EC-4ED2-93CA-2262972740CA}"/>
              </a:ext>
            </a:extLst>
          </p:cNvPr>
          <p:cNvPicPr>
            <a:picLocks noChangeAspect="1"/>
          </p:cNvPicPr>
          <p:nvPr/>
        </p:nvPicPr>
        <p:blipFill>
          <a:blip r:embed="rId4"/>
          <a:stretch>
            <a:fillRect/>
          </a:stretch>
        </p:blipFill>
        <p:spPr>
          <a:xfrm>
            <a:off x="165559" y="1279435"/>
            <a:ext cx="1670184" cy="4794739"/>
          </a:xfrm>
          <a:prstGeom prst="rect">
            <a:avLst/>
          </a:prstGeom>
        </p:spPr>
      </p:pic>
    </p:spTree>
    <p:extLst>
      <p:ext uri="{BB962C8B-B14F-4D97-AF65-F5344CB8AC3E}">
        <p14:creationId xmlns:p14="http://schemas.microsoft.com/office/powerpoint/2010/main" val="206705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2B33BC-AF26-426E-B620-23CEE58A905A}"/>
              </a:ext>
            </a:extLst>
          </p:cNvPr>
          <p:cNvSpPr>
            <a:spLocks noGrp="1"/>
          </p:cNvSpPr>
          <p:nvPr>
            <p:ph type="body" sz="quarter" idx="13"/>
          </p:nvPr>
        </p:nvSpPr>
        <p:spPr>
          <a:xfrm>
            <a:off x="454383" y="236059"/>
            <a:ext cx="11252197" cy="915256"/>
          </a:xfrm>
        </p:spPr>
        <p:txBody>
          <a:bodyPr/>
          <a:lstStyle/>
          <a:p>
            <a:r>
              <a:rPr lang="en-US" sz="4267" dirty="0"/>
              <a:t>Shared entity management infrastructure</a:t>
            </a:r>
          </a:p>
        </p:txBody>
      </p:sp>
      <p:sp>
        <p:nvSpPr>
          <p:cNvPr id="3" name="Text Placeholder 2">
            <a:extLst>
              <a:ext uri="{FF2B5EF4-FFF2-40B4-BE49-F238E27FC236}">
                <a16:creationId xmlns:a16="http://schemas.microsoft.com/office/drawing/2014/main" id="{36DF5B5D-C533-4A21-A81F-A0DE76A4DD1F}"/>
              </a:ext>
            </a:extLst>
          </p:cNvPr>
          <p:cNvSpPr txBox="1">
            <a:spLocks/>
          </p:cNvSpPr>
          <p:nvPr/>
        </p:nvSpPr>
        <p:spPr>
          <a:xfrm>
            <a:off x="1942940" y="1319192"/>
            <a:ext cx="6987701" cy="4475171"/>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78" indent="-457178" defTabSz="609570"/>
            <a:r>
              <a:rPr lang="en-US" sz="2133" dirty="0">
                <a:solidFill>
                  <a:srgbClr val="000000"/>
                </a:solidFill>
                <a:latin typeface="Arial"/>
              </a:rPr>
              <a:t>Address infrastructure needs identified by libraries</a:t>
            </a:r>
            <a:endParaRPr lang="en-US" sz="2133" dirty="0">
              <a:solidFill>
                <a:srgbClr val="000000"/>
              </a:solidFill>
              <a:latin typeface="Arial"/>
              <a:cs typeface="Arial"/>
            </a:endParaRPr>
          </a:p>
          <a:p>
            <a:pPr marL="990550" lvl="1" indent="-380981" defTabSz="609570"/>
            <a:r>
              <a:rPr lang="en-US" sz="2133" dirty="0">
                <a:solidFill>
                  <a:srgbClr val="000000"/>
                </a:solidFill>
                <a:latin typeface="Arial"/>
                <a:cs typeface="Arial"/>
              </a:rPr>
              <a:t>Start with Persons and Works…</a:t>
            </a:r>
          </a:p>
          <a:p>
            <a:pPr marL="990550" lvl="1" indent="-380981" defTabSz="609570"/>
            <a:r>
              <a:rPr lang="en-US" sz="2133" dirty="0">
                <a:solidFill>
                  <a:srgbClr val="000000"/>
                </a:solidFill>
                <a:latin typeface="Arial"/>
              </a:rPr>
              <a:t>Expand on “native” metadata management</a:t>
            </a:r>
            <a:endParaRPr lang="en-US" sz="2133" dirty="0">
              <a:solidFill>
                <a:srgbClr val="000000"/>
              </a:solidFill>
              <a:latin typeface="Arial"/>
              <a:cs typeface="Arial"/>
            </a:endParaRPr>
          </a:p>
          <a:p>
            <a:pPr marL="990550" lvl="1" indent="-380981" defTabSz="609570"/>
            <a:r>
              <a:rPr lang="en-US" sz="2133" dirty="0">
                <a:solidFill>
                  <a:srgbClr val="000000"/>
                </a:solidFill>
                <a:latin typeface="Arial"/>
              </a:rPr>
              <a:t>Link library data to non-library data… </a:t>
            </a:r>
            <a:br>
              <a:rPr lang="en-US" sz="2133" dirty="0">
                <a:solidFill>
                  <a:srgbClr val="000000"/>
                </a:solidFill>
                <a:latin typeface="Arial"/>
              </a:rPr>
            </a:br>
            <a:r>
              <a:rPr lang="en-US" sz="2133" dirty="0">
                <a:solidFill>
                  <a:srgbClr val="000000"/>
                </a:solidFill>
                <a:latin typeface="Arial"/>
              </a:rPr>
              <a:t>and shared data to local data</a:t>
            </a:r>
            <a:endParaRPr lang="en-US" sz="2133" dirty="0">
              <a:solidFill>
                <a:srgbClr val="000000"/>
              </a:solidFill>
              <a:latin typeface="Arial"/>
              <a:cs typeface="Arial"/>
            </a:endParaRPr>
          </a:p>
          <a:p>
            <a:pPr marL="990550" lvl="1" indent="-380981" defTabSz="609570"/>
            <a:r>
              <a:rPr lang="en-US" sz="2133" dirty="0">
                <a:solidFill>
                  <a:srgbClr val="000000"/>
                </a:solidFill>
                <a:latin typeface="Arial"/>
              </a:rPr>
              <a:t>Provide ID creation services to help </a:t>
            </a:r>
            <a:br>
              <a:rPr lang="en-US" sz="2133" dirty="0">
                <a:solidFill>
                  <a:srgbClr val="000000"/>
                </a:solidFill>
                <a:latin typeface="Arial"/>
              </a:rPr>
            </a:br>
            <a:r>
              <a:rPr lang="en-US" sz="2133" dirty="0">
                <a:solidFill>
                  <a:srgbClr val="000000"/>
                </a:solidFill>
                <a:latin typeface="Arial"/>
              </a:rPr>
              <a:t>“at the point of need”</a:t>
            </a:r>
            <a:endParaRPr lang="en-US" sz="2133" dirty="0">
              <a:solidFill>
                <a:srgbClr val="000000"/>
              </a:solidFill>
              <a:latin typeface="Arial"/>
              <a:cs typeface="Arial"/>
            </a:endParaRPr>
          </a:p>
          <a:p>
            <a:pPr marL="990550" lvl="1" indent="-380981" defTabSz="609570"/>
            <a:r>
              <a:rPr lang="en-US" sz="2133" dirty="0">
                <a:solidFill>
                  <a:srgbClr val="000000"/>
                </a:solidFill>
                <a:latin typeface="Arial"/>
              </a:rPr>
              <a:t>Persistent and maintained entity URIs</a:t>
            </a:r>
          </a:p>
          <a:p>
            <a:pPr marL="457178" indent="-457178" defTabSz="609570"/>
            <a:r>
              <a:rPr lang="en-US" sz="2133" dirty="0">
                <a:solidFill>
                  <a:srgbClr val="000000"/>
                </a:solidFill>
                <a:latin typeface="Arial"/>
              </a:rPr>
              <a:t>Operate at a large scale – and be sustainable</a:t>
            </a:r>
            <a:endParaRPr lang="en-US" sz="2133" dirty="0">
              <a:solidFill>
                <a:srgbClr val="000000"/>
              </a:solidFill>
              <a:latin typeface="Arial"/>
              <a:cs typeface="Arial"/>
            </a:endParaRPr>
          </a:p>
          <a:p>
            <a:pPr marL="457178" indent="-457178" defTabSz="609570"/>
            <a:r>
              <a:rPr lang="en-US" sz="2133" dirty="0">
                <a:solidFill>
                  <a:srgbClr val="000000"/>
                </a:solidFill>
                <a:latin typeface="Arial"/>
              </a:rPr>
              <a:t>Complement other efforts—LD4, PCC, DCMI, etc.</a:t>
            </a:r>
            <a:endParaRPr lang="en-US" sz="2133" dirty="0">
              <a:solidFill>
                <a:srgbClr val="000000"/>
              </a:solidFill>
              <a:latin typeface="Arial"/>
              <a:cs typeface="Arial"/>
            </a:endParaRPr>
          </a:p>
          <a:p>
            <a:pPr marL="457178" indent="-457178" defTabSz="609570"/>
            <a:endParaRPr lang="en-US" sz="2133" dirty="0">
              <a:solidFill>
                <a:srgbClr val="000000"/>
              </a:solidFill>
              <a:latin typeface="Arial"/>
            </a:endParaRPr>
          </a:p>
        </p:txBody>
      </p:sp>
      <p:sp>
        <p:nvSpPr>
          <p:cNvPr id="22" name="Rectangle 21">
            <a:extLst>
              <a:ext uri="{FF2B5EF4-FFF2-40B4-BE49-F238E27FC236}">
                <a16:creationId xmlns:a16="http://schemas.microsoft.com/office/drawing/2014/main" id="{DBE2EB03-6A41-4791-83F1-75434409425B}"/>
              </a:ext>
            </a:extLst>
          </p:cNvPr>
          <p:cNvSpPr/>
          <p:nvPr/>
        </p:nvSpPr>
        <p:spPr>
          <a:xfrm>
            <a:off x="8645486" y="1658712"/>
            <a:ext cx="2993127" cy="420564"/>
          </a:xfrm>
          <a:prstGeom prst="rect">
            <a:avLst/>
          </a:prstGeom>
        </p:spPr>
        <p:txBody>
          <a:bodyPr wrap="none">
            <a:spAutoFit/>
          </a:bodyPr>
          <a:lstStyle/>
          <a:p>
            <a:pPr defTabSz="609570"/>
            <a:r>
              <a:rPr lang="en-US" sz="2133" u="sng" dirty="0">
                <a:solidFill>
                  <a:srgbClr val="000000"/>
                </a:solidFill>
                <a:latin typeface="Arial"/>
                <a:hlinkClick r:id="rId3"/>
              </a:rPr>
              <a:t>oc.lc/sharedentitymgmt</a:t>
            </a:r>
            <a:endParaRPr lang="en-US" sz="1600" u="sng" dirty="0">
              <a:solidFill>
                <a:srgbClr val="0000FF"/>
              </a:solidFill>
              <a:highlight>
                <a:srgbClr val="FFFF00"/>
              </a:highlight>
              <a:latin typeface="Arial"/>
            </a:endParaRPr>
          </a:p>
        </p:txBody>
      </p:sp>
      <p:pic>
        <p:nvPicPr>
          <p:cNvPr id="13" name="Picture 12">
            <a:extLst>
              <a:ext uri="{FF2B5EF4-FFF2-40B4-BE49-F238E27FC236}">
                <a16:creationId xmlns:a16="http://schemas.microsoft.com/office/drawing/2014/main" id="{1E2C72C5-33C8-4934-82F0-272BE69D6497}"/>
              </a:ext>
            </a:extLst>
          </p:cNvPr>
          <p:cNvPicPr>
            <a:picLocks noChangeAspect="1"/>
          </p:cNvPicPr>
          <p:nvPr/>
        </p:nvPicPr>
        <p:blipFill>
          <a:blip r:embed="rId4"/>
          <a:stretch>
            <a:fillRect/>
          </a:stretch>
        </p:blipFill>
        <p:spPr>
          <a:xfrm>
            <a:off x="8308593" y="2129181"/>
            <a:ext cx="3766945" cy="2198979"/>
          </a:xfrm>
          <a:prstGeom prst="rect">
            <a:avLst/>
          </a:prstGeom>
          <a:ln>
            <a:solidFill>
              <a:schemeClr val="accent1"/>
            </a:solidFill>
          </a:ln>
        </p:spPr>
      </p:pic>
      <p:pic>
        <p:nvPicPr>
          <p:cNvPr id="12" name="Picture 11">
            <a:extLst>
              <a:ext uri="{FF2B5EF4-FFF2-40B4-BE49-F238E27FC236}">
                <a16:creationId xmlns:a16="http://schemas.microsoft.com/office/drawing/2014/main" id="{1247434F-8AE6-4C69-8990-C4434484BDA4}"/>
              </a:ext>
            </a:extLst>
          </p:cNvPr>
          <p:cNvPicPr>
            <a:picLocks noChangeAspect="1"/>
          </p:cNvPicPr>
          <p:nvPr/>
        </p:nvPicPr>
        <p:blipFill>
          <a:blip r:embed="rId5"/>
          <a:stretch>
            <a:fillRect/>
          </a:stretch>
        </p:blipFill>
        <p:spPr>
          <a:xfrm>
            <a:off x="165559" y="1279435"/>
            <a:ext cx="1670184" cy="4794739"/>
          </a:xfrm>
          <a:prstGeom prst="rect">
            <a:avLst/>
          </a:prstGeom>
        </p:spPr>
      </p:pic>
    </p:spTree>
    <p:extLst>
      <p:ext uri="{BB962C8B-B14F-4D97-AF65-F5344CB8AC3E}">
        <p14:creationId xmlns:p14="http://schemas.microsoft.com/office/powerpoint/2010/main" val="232705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2B33BC-AF26-426E-B620-23CEE58A905A}"/>
              </a:ext>
            </a:extLst>
          </p:cNvPr>
          <p:cNvSpPr>
            <a:spLocks noGrp="1"/>
          </p:cNvSpPr>
          <p:nvPr>
            <p:ph type="body" sz="quarter" idx="13"/>
          </p:nvPr>
        </p:nvSpPr>
        <p:spPr>
          <a:xfrm>
            <a:off x="454383" y="236059"/>
            <a:ext cx="11252197" cy="915256"/>
          </a:xfrm>
        </p:spPr>
        <p:txBody>
          <a:bodyPr/>
          <a:lstStyle/>
          <a:p>
            <a:r>
              <a:rPr lang="en-US" sz="4267" dirty="0"/>
              <a:t>Convene, Understand, Share</a:t>
            </a:r>
          </a:p>
        </p:txBody>
      </p:sp>
      <p:pic>
        <p:nvPicPr>
          <p:cNvPr id="4" name="Picture 3">
            <a:extLst>
              <a:ext uri="{FF2B5EF4-FFF2-40B4-BE49-F238E27FC236}">
                <a16:creationId xmlns:a16="http://schemas.microsoft.com/office/drawing/2014/main" id="{5A3F4B8B-5EC6-47A8-BBD2-C1515E8E4FE5}"/>
              </a:ext>
            </a:extLst>
          </p:cNvPr>
          <p:cNvPicPr>
            <a:picLocks noChangeAspect="1"/>
          </p:cNvPicPr>
          <p:nvPr/>
        </p:nvPicPr>
        <p:blipFill>
          <a:blip r:embed="rId3"/>
          <a:stretch>
            <a:fillRect/>
          </a:stretch>
        </p:blipFill>
        <p:spPr>
          <a:xfrm>
            <a:off x="2064953" y="1279434"/>
            <a:ext cx="9862331" cy="3835791"/>
          </a:xfrm>
          <a:prstGeom prst="rect">
            <a:avLst/>
          </a:prstGeom>
        </p:spPr>
      </p:pic>
      <p:pic>
        <p:nvPicPr>
          <p:cNvPr id="12" name="Picture 11">
            <a:extLst>
              <a:ext uri="{FF2B5EF4-FFF2-40B4-BE49-F238E27FC236}">
                <a16:creationId xmlns:a16="http://schemas.microsoft.com/office/drawing/2014/main" id="{F96D856E-DEDF-4066-BC3F-54F5F391C560}"/>
              </a:ext>
            </a:extLst>
          </p:cNvPr>
          <p:cNvPicPr>
            <a:picLocks noChangeAspect="1"/>
          </p:cNvPicPr>
          <p:nvPr/>
        </p:nvPicPr>
        <p:blipFill>
          <a:blip r:embed="rId4"/>
          <a:stretch>
            <a:fillRect/>
          </a:stretch>
        </p:blipFill>
        <p:spPr>
          <a:xfrm>
            <a:off x="165559" y="1279435"/>
            <a:ext cx="1670184" cy="4794739"/>
          </a:xfrm>
          <a:prstGeom prst="rect">
            <a:avLst/>
          </a:prstGeom>
        </p:spPr>
      </p:pic>
    </p:spTree>
    <p:extLst>
      <p:ext uri="{BB962C8B-B14F-4D97-AF65-F5344CB8AC3E}">
        <p14:creationId xmlns:p14="http://schemas.microsoft.com/office/powerpoint/2010/main" val="366129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934792-FF84-4B62-9F92-5B62E4D9C457}"/>
              </a:ext>
            </a:extLst>
          </p:cNvPr>
          <p:cNvSpPr/>
          <p:nvPr/>
        </p:nvSpPr>
        <p:spPr>
          <a:xfrm>
            <a:off x="3448056" y="3804305"/>
            <a:ext cx="8495589" cy="62332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dirty="0">
              <a:solidFill>
                <a:prstClr val="white"/>
              </a:solidFill>
              <a:latin typeface="Arial"/>
            </a:endParaRPr>
          </a:p>
        </p:txBody>
      </p:sp>
      <p:sp>
        <p:nvSpPr>
          <p:cNvPr id="6" name="Rectangle 5">
            <a:extLst>
              <a:ext uri="{FF2B5EF4-FFF2-40B4-BE49-F238E27FC236}">
                <a16:creationId xmlns:a16="http://schemas.microsoft.com/office/drawing/2014/main" id="{8AF6DC57-3A9E-414B-B71A-C8AC88B6A462}"/>
              </a:ext>
            </a:extLst>
          </p:cNvPr>
          <p:cNvSpPr/>
          <p:nvPr/>
        </p:nvSpPr>
        <p:spPr>
          <a:xfrm>
            <a:off x="3448056" y="3034271"/>
            <a:ext cx="8495589" cy="623328"/>
          </a:xfrm>
          <a:prstGeom prst="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dirty="0">
              <a:solidFill>
                <a:prstClr val="white"/>
              </a:solidFill>
              <a:latin typeface="Arial"/>
            </a:endParaRPr>
          </a:p>
        </p:txBody>
      </p:sp>
      <p:sp>
        <p:nvSpPr>
          <p:cNvPr id="7" name="Rectangle 6">
            <a:extLst>
              <a:ext uri="{FF2B5EF4-FFF2-40B4-BE49-F238E27FC236}">
                <a16:creationId xmlns:a16="http://schemas.microsoft.com/office/drawing/2014/main" id="{9CFAB9F1-5FF7-43A9-BB3D-73990DEA78F7}"/>
              </a:ext>
            </a:extLst>
          </p:cNvPr>
          <p:cNvSpPr/>
          <p:nvPr/>
        </p:nvSpPr>
        <p:spPr>
          <a:xfrm>
            <a:off x="3448056" y="2251764"/>
            <a:ext cx="8495589" cy="623328"/>
          </a:xfrm>
          <a:prstGeom prst="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dirty="0">
              <a:solidFill>
                <a:prstClr val="white"/>
              </a:solidFill>
              <a:latin typeface="Arial"/>
            </a:endParaRPr>
          </a:p>
        </p:txBody>
      </p:sp>
      <p:sp>
        <p:nvSpPr>
          <p:cNvPr id="8" name="Rectangle 7">
            <a:extLst>
              <a:ext uri="{FF2B5EF4-FFF2-40B4-BE49-F238E27FC236}">
                <a16:creationId xmlns:a16="http://schemas.microsoft.com/office/drawing/2014/main" id="{41563B14-040F-48C6-B065-AD4F1A915E11}"/>
              </a:ext>
            </a:extLst>
          </p:cNvPr>
          <p:cNvSpPr/>
          <p:nvPr/>
        </p:nvSpPr>
        <p:spPr>
          <a:xfrm>
            <a:off x="3448056" y="1418699"/>
            <a:ext cx="8495589" cy="680959"/>
          </a:xfrm>
          <a:prstGeom prst="rect">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dirty="0">
              <a:solidFill>
                <a:prstClr val="white"/>
              </a:solidFill>
              <a:latin typeface="Arial"/>
            </a:endParaRPr>
          </a:p>
        </p:txBody>
      </p:sp>
      <p:sp>
        <p:nvSpPr>
          <p:cNvPr id="10" name="Rectangle 9">
            <a:extLst>
              <a:ext uri="{FF2B5EF4-FFF2-40B4-BE49-F238E27FC236}">
                <a16:creationId xmlns:a16="http://schemas.microsoft.com/office/drawing/2014/main" id="{0EEC1DB6-8190-4434-8221-B98595C302D8}"/>
              </a:ext>
            </a:extLst>
          </p:cNvPr>
          <p:cNvSpPr/>
          <p:nvPr/>
        </p:nvSpPr>
        <p:spPr>
          <a:xfrm>
            <a:off x="4334933" y="4606508"/>
            <a:ext cx="6096000" cy="666977"/>
          </a:xfrm>
          <a:prstGeom prst="rect">
            <a:avLst/>
          </a:prstGeom>
        </p:spPr>
        <p:txBody>
          <a:bodyPr>
            <a:spAutoFit/>
          </a:bodyPr>
          <a:lstStyle/>
          <a:p>
            <a:pPr algn="ctr" defTabSz="609570"/>
            <a:r>
              <a:rPr lang="en-US" sz="1867" b="1" dirty="0">
                <a:solidFill>
                  <a:srgbClr val="000000"/>
                </a:solidFill>
                <a:latin typeface="Arial"/>
              </a:rPr>
              <a:t>A large centralized infrastructure is needed.</a:t>
            </a:r>
          </a:p>
          <a:p>
            <a:pPr algn="ctr" defTabSz="609570"/>
            <a:r>
              <a:rPr lang="en-US" sz="1867" b="1" dirty="0">
                <a:solidFill>
                  <a:srgbClr val="000000"/>
                </a:solidFill>
                <a:latin typeface="Arial"/>
              </a:rPr>
              <a:t>Custom applications and interfaces are needed.</a:t>
            </a:r>
          </a:p>
        </p:txBody>
      </p:sp>
      <p:sp>
        <p:nvSpPr>
          <p:cNvPr id="11" name="Text Placeholder 3">
            <a:extLst>
              <a:ext uri="{FF2B5EF4-FFF2-40B4-BE49-F238E27FC236}">
                <a16:creationId xmlns:a16="http://schemas.microsoft.com/office/drawing/2014/main" id="{D72AF709-EAB5-4CB4-B739-4E197C8A06BA}"/>
              </a:ext>
            </a:extLst>
          </p:cNvPr>
          <p:cNvSpPr txBox="1">
            <a:spLocks/>
          </p:cNvSpPr>
          <p:nvPr/>
        </p:nvSpPr>
        <p:spPr>
          <a:xfrm>
            <a:off x="3448060" y="1476992"/>
            <a:ext cx="3562345" cy="2983792"/>
          </a:xfrm>
          <a:prstGeom prst="rect">
            <a:avLst/>
          </a:prstGeom>
        </p:spPr>
        <p:txBody>
          <a:bodyPr/>
          <a:lst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55">
              <a:spcBef>
                <a:spcPts val="0"/>
              </a:spcBef>
              <a:buNone/>
            </a:pPr>
            <a:r>
              <a:rPr lang="en-US" sz="1733" b="1" dirty="0">
                <a:solidFill>
                  <a:srgbClr val="000000"/>
                </a:solidFill>
                <a:latin typeface="Arial"/>
              </a:rPr>
              <a:t>Shared, homogeneous, and  centralized entities…</a:t>
            </a:r>
            <a:br>
              <a:rPr lang="en-US" sz="1733" b="1" dirty="0">
                <a:solidFill>
                  <a:srgbClr val="000000"/>
                </a:solidFill>
                <a:latin typeface="Arial"/>
              </a:rPr>
            </a:br>
            <a:endParaRPr lang="en-US" sz="1733" b="1" dirty="0">
              <a:solidFill>
                <a:srgbClr val="000000"/>
              </a:solidFill>
              <a:latin typeface="Arial"/>
            </a:endParaRPr>
          </a:p>
          <a:p>
            <a:pPr marL="0" indent="0" defTabSz="609555">
              <a:spcBef>
                <a:spcPts val="0"/>
              </a:spcBef>
              <a:buNone/>
            </a:pPr>
            <a:r>
              <a:rPr lang="en-US" sz="1733" b="1" dirty="0">
                <a:solidFill>
                  <a:srgbClr val="000000"/>
                </a:solidFill>
                <a:latin typeface="Arial"/>
              </a:rPr>
              <a:t>Machine-matching, highly automated reconciliation…</a:t>
            </a:r>
          </a:p>
          <a:p>
            <a:pPr marL="0" indent="0" defTabSz="609555">
              <a:spcBef>
                <a:spcPts val="0"/>
              </a:spcBef>
              <a:buNone/>
            </a:pPr>
            <a:endParaRPr lang="en-US" sz="1733" b="1" dirty="0">
              <a:solidFill>
                <a:srgbClr val="000000"/>
              </a:solidFill>
              <a:latin typeface="Arial"/>
            </a:endParaRPr>
          </a:p>
          <a:p>
            <a:pPr marL="0" indent="0" defTabSz="609555">
              <a:spcBef>
                <a:spcPts val="0"/>
              </a:spcBef>
              <a:buNone/>
            </a:pPr>
            <a:r>
              <a:rPr lang="en-US" sz="1733" b="1" dirty="0">
                <a:solidFill>
                  <a:srgbClr val="000000"/>
                </a:solidFill>
                <a:latin typeface="Arial"/>
              </a:rPr>
              <a:t>Well-accepted context: Persons &amp; Works</a:t>
            </a:r>
          </a:p>
          <a:p>
            <a:pPr marL="0" indent="0" defTabSz="609555">
              <a:spcBef>
                <a:spcPts val="0"/>
              </a:spcBef>
              <a:buNone/>
            </a:pPr>
            <a:endParaRPr lang="en-US" sz="1733" b="1" dirty="0">
              <a:solidFill>
                <a:srgbClr val="000000"/>
              </a:solidFill>
              <a:latin typeface="Arial"/>
            </a:endParaRPr>
          </a:p>
          <a:p>
            <a:pPr marL="0" indent="0" defTabSz="609555">
              <a:spcBef>
                <a:spcPts val="0"/>
              </a:spcBef>
              <a:buNone/>
            </a:pPr>
            <a:r>
              <a:rPr lang="en-US" sz="1733" b="1" dirty="0">
                <a:solidFill>
                  <a:srgbClr val="000000"/>
                </a:solidFill>
                <a:latin typeface="Arial"/>
              </a:rPr>
              <a:t>Blurs the line between bibliographic &amp; authority work</a:t>
            </a:r>
          </a:p>
          <a:p>
            <a:pPr marL="0" indent="0" defTabSz="609555">
              <a:buNone/>
            </a:pPr>
            <a:endParaRPr lang="en-US" sz="1733" dirty="0">
              <a:solidFill>
                <a:srgbClr val="000000"/>
              </a:solidFill>
              <a:latin typeface="Arial"/>
            </a:endParaRPr>
          </a:p>
        </p:txBody>
      </p:sp>
      <p:sp>
        <p:nvSpPr>
          <p:cNvPr id="12" name="Text Placeholder 3">
            <a:extLst>
              <a:ext uri="{FF2B5EF4-FFF2-40B4-BE49-F238E27FC236}">
                <a16:creationId xmlns:a16="http://schemas.microsoft.com/office/drawing/2014/main" id="{672F199D-ABF2-40D9-8942-F498E17FCFA3}"/>
              </a:ext>
            </a:extLst>
          </p:cNvPr>
          <p:cNvSpPr txBox="1">
            <a:spLocks/>
          </p:cNvSpPr>
          <p:nvPr/>
        </p:nvSpPr>
        <p:spPr>
          <a:xfrm>
            <a:off x="7145867" y="1476992"/>
            <a:ext cx="4974872" cy="2983792"/>
          </a:xfrm>
          <a:prstGeom prst="rect">
            <a:avLst/>
          </a:prstGeom>
        </p:spPr>
        <p:txBody>
          <a:bodyPr vert="horz"/>
          <a:lstStyle>
            <a:lvl1pPr marL="342892" indent="-342892" algn="l" defTabSz="457189" rtl="0" eaLnBrk="1" latinLnBrk="0" hangingPunct="1">
              <a:spcBef>
                <a:spcPct val="20000"/>
              </a:spcBef>
              <a:buFont typeface="Arial"/>
              <a:buChar char="•"/>
              <a:defRPr sz="28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4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0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18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18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55">
              <a:spcBef>
                <a:spcPts val="0"/>
              </a:spcBef>
              <a:buNone/>
            </a:pPr>
            <a:r>
              <a:rPr lang="en-US" sz="1733" b="1" dirty="0">
                <a:solidFill>
                  <a:srgbClr val="000000"/>
                </a:solidFill>
                <a:latin typeface="Arial"/>
              </a:rPr>
              <a:t>…accounting for the reality of localized, heterogeneous, de-centralized collections</a:t>
            </a:r>
          </a:p>
          <a:p>
            <a:pPr marL="0" indent="0" defTabSz="609555">
              <a:spcBef>
                <a:spcPts val="0"/>
              </a:spcBef>
              <a:buNone/>
            </a:pPr>
            <a:endParaRPr lang="en-US" sz="1733" b="1" dirty="0">
              <a:solidFill>
                <a:srgbClr val="000000"/>
              </a:solidFill>
              <a:latin typeface="Arial"/>
            </a:endParaRPr>
          </a:p>
          <a:p>
            <a:pPr marL="0" indent="0" defTabSz="609555">
              <a:spcBef>
                <a:spcPts val="0"/>
              </a:spcBef>
              <a:buNone/>
            </a:pPr>
            <a:r>
              <a:rPr lang="en-US" sz="1733" b="1" dirty="0">
                <a:solidFill>
                  <a:srgbClr val="000000"/>
                </a:solidFill>
                <a:latin typeface="Arial"/>
              </a:rPr>
              <a:t> …with tools for hand-matching, semi-automated reconciliation</a:t>
            </a:r>
          </a:p>
          <a:p>
            <a:pPr marL="0" indent="0" defTabSz="609555">
              <a:spcBef>
                <a:spcPts val="0"/>
              </a:spcBef>
              <a:buNone/>
            </a:pPr>
            <a:endParaRPr lang="en-US" sz="1733" b="1" dirty="0">
              <a:solidFill>
                <a:srgbClr val="000000"/>
              </a:solidFill>
              <a:latin typeface="Arial"/>
            </a:endParaRPr>
          </a:p>
          <a:p>
            <a:pPr marL="0" indent="0" defTabSz="609555">
              <a:spcBef>
                <a:spcPts val="0"/>
              </a:spcBef>
              <a:buNone/>
            </a:pPr>
            <a:r>
              <a:rPr lang="en-US" sz="1733" b="1" dirty="0">
                <a:solidFill>
                  <a:srgbClr val="000000"/>
                </a:solidFill>
                <a:latin typeface="Arial"/>
              </a:rPr>
              <a:t>Granular context: </a:t>
            </a:r>
            <a:br>
              <a:rPr lang="en-US" sz="1733" b="1" dirty="0">
                <a:solidFill>
                  <a:srgbClr val="000000"/>
                </a:solidFill>
                <a:latin typeface="Arial"/>
              </a:rPr>
            </a:br>
            <a:r>
              <a:rPr lang="en-US" sz="1733" b="1" dirty="0">
                <a:solidFill>
                  <a:srgbClr val="000000"/>
                </a:solidFill>
                <a:latin typeface="Arial"/>
              </a:rPr>
              <a:t>About, Depicts, Annotations, Notes</a:t>
            </a:r>
          </a:p>
          <a:p>
            <a:pPr marL="0" indent="0" defTabSz="609555">
              <a:spcBef>
                <a:spcPts val="0"/>
              </a:spcBef>
              <a:buNone/>
            </a:pPr>
            <a:endParaRPr lang="en-US" sz="1733" b="1" dirty="0">
              <a:solidFill>
                <a:srgbClr val="000000"/>
              </a:solidFill>
              <a:latin typeface="Arial"/>
            </a:endParaRPr>
          </a:p>
          <a:p>
            <a:pPr marL="0" indent="0" defTabSz="609555">
              <a:spcBef>
                <a:spcPts val="0"/>
              </a:spcBef>
              <a:buNone/>
            </a:pPr>
            <a:r>
              <a:rPr lang="en-US" sz="1733" b="1" dirty="0">
                <a:solidFill>
                  <a:srgbClr val="000000"/>
                </a:solidFill>
                <a:latin typeface="Arial"/>
              </a:rPr>
              <a:t>Blurs the line between object description &amp; context description</a:t>
            </a:r>
          </a:p>
          <a:p>
            <a:pPr marL="0" indent="0" defTabSz="609555">
              <a:buNone/>
            </a:pPr>
            <a:endParaRPr lang="en-US" sz="1733" dirty="0">
              <a:solidFill>
                <a:srgbClr val="000000"/>
              </a:solidFill>
              <a:latin typeface="Arial"/>
            </a:endParaRPr>
          </a:p>
        </p:txBody>
      </p:sp>
      <p:sp>
        <p:nvSpPr>
          <p:cNvPr id="13" name="Rectangle 12">
            <a:extLst>
              <a:ext uri="{FF2B5EF4-FFF2-40B4-BE49-F238E27FC236}">
                <a16:creationId xmlns:a16="http://schemas.microsoft.com/office/drawing/2014/main" id="{F0F29CD6-BF9E-465E-8F3D-8618124A6866}"/>
              </a:ext>
            </a:extLst>
          </p:cNvPr>
          <p:cNvSpPr/>
          <p:nvPr/>
        </p:nvSpPr>
        <p:spPr>
          <a:xfrm>
            <a:off x="3527940" y="5443100"/>
            <a:ext cx="7709996" cy="461665"/>
          </a:xfrm>
          <a:prstGeom prst="rect">
            <a:avLst/>
          </a:prstGeom>
        </p:spPr>
        <p:txBody>
          <a:bodyPr wrap="none">
            <a:spAutoFit/>
          </a:bodyPr>
          <a:lstStyle/>
          <a:p>
            <a:pPr algn="ctr" defTabSz="609570"/>
            <a:r>
              <a:rPr lang="en-US" sz="2400" b="1" dirty="0">
                <a:solidFill>
                  <a:srgbClr val="000000"/>
                </a:solidFill>
                <a:latin typeface="Arial"/>
              </a:rPr>
              <a:t>This will facilitate new Knowledge Work in libraries.</a:t>
            </a:r>
          </a:p>
        </p:txBody>
      </p:sp>
      <p:pic>
        <p:nvPicPr>
          <p:cNvPr id="2" name="Picture 1">
            <a:extLst>
              <a:ext uri="{FF2B5EF4-FFF2-40B4-BE49-F238E27FC236}">
                <a16:creationId xmlns:a16="http://schemas.microsoft.com/office/drawing/2014/main" id="{B95CFE47-A422-4167-8CB3-B42FA23F7031}"/>
              </a:ext>
            </a:extLst>
          </p:cNvPr>
          <p:cNvPicPr>
            <a:picLocks noChangeAspect="1"/>
          </p:cNvPicPr>
          <p:nvPr/>
        </p:nvPicPr>
        <p:blipFill>
          <a:blip r:embed="rId3"/>
          <a:stretch>
            <a:fillRect/>
          </a:stretch>
        </p:blipFill>
        <p:spPr>
          <a:xfrm>
            <a:off x="71263" y="1372996"/>
            <a:ext cx="3295935" cy="3138045"/>
          </a:xfrm>
          <a:prstGeom prst="rect">
            <a:avLst/>
          </a:prstGeom>
        </p:spPr>
      </p:pic>
      <p:sp>
        <p:nvSpPr>
          <p:cNvPr id="14" name="Text Placeholder 3">
            <a:extLst>
              <a:ext uri="{FF2B5EF4-FFF2-40B4-BE49-F238E27FC236}">
                <a16:creationId xmlns:a16="http://schemas.microsoft.com/office/drawing/2014/main" id="{7E25942A-51AD-4E55-AD8F-E8C1897DFF7C}"/>
              </a:ext>
            </a:extLst>
          </p:cNvPr>
          <p:cNvSpPr txBox="1">
            <a:spLocks/>
          </p:cNvSpPr>
          <p:nvPr/>
        </p:nvSpPr>
        <p:spPr>
          <a:xfrm>
            <a:off x="454383" y="194016"/>
            <a:ext cx="11252197" cy="915256"/>
          </a:xfrm>
          <a:prstGeom prst="rect">
            <a:avLst/>
          </a:prstGeom>
        </p:spPr>
        <p:txBody>
          <a:bodyPr vert="horz"/>
          <a:lstStyle>
            <a:lvl1pPr marL="0" indent="0" algn="l" defTabSz="457189" rtl="0" eaLnBrk="1" latinLnBrk="0" hangingPunct="1">
              <a:spcBef>
                <a:spcPct val="20000"/>
              </a:spcBef>
              <a:buFont typeface="Arial"/>
              <a:buNone/>
              <a:defRPr sz="3600" b="1" kern="1200" baseline="0">
                <a:solidFill>
                  <a:schemeClr val="tx2"/>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4800" dirty="0"/>
              <a:t>A semantic continuum</a:t>
            </a:r>
          </a:p>
        </p:txBody>
      </p:sp>
    </p:spTree>
    <p:extLst>
      <p:ext uri="{BB962C8B-B14F-4D97-AF65-F5344CB8AC3E}">
        <p14:creationId xmlns:p14="http://schemas.microsoft.com/office/powerpoint/2010/main" val="121787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2" presetClass="entr" presetSubtype="8"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anim calcmode="lin" valueType="num">
                                      <p:cBhvr additive="base">
                                        <p:cTn id="9"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10"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2" presetClass="entr" presetSubtype="2" fill="hold" grpId="0" nodeType="after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 calcmode="lin" valueType="num">
                                      <p:cBhvr additive="base">
                                        <p:cTn id="14"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5"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2" presetClass="entr" presetSubtype="8" fill="hold" grpId="0" nodeType="with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 calcmode="lin" valueType="num">
                                      <p:cBhvr additive="base">
                                        <p:cTn id="22" dur="500" fill="hold"/>
                                        <p:tgtEl>
                                          <p:spTgt spid="11">
                                            <p:txEl>
                                              <p:pRg st="1" end="1"/>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 presetClass="entr" presetSubtype="2" fill="hold" grpId="0" nodeType="after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anim calcmode="lin" valueType="num">
                                      <p:cBhvr additive="base">
                                        <p:cTn id="27" dur="500" fill="hold"/>
                                        <p:tgtEl>
                                          <p:spTgt spid="12">
                                            <p:txEl>
                                              <p:pRg st="2" end="2"/>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2" presetClass="entr" presetSubtype="8" fill="hold" grpId="0" nodeType="with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anim calcmode="lin" valueType="num">
                                      <p:cBhvr additive="base">
                                        <p:cTn id="35" dur="500" fill="hold"/>
                                        <p:tgtEl>
                                          <p:spTgt spid="11">
                                            <p:txEl>
                                              <p:pRg st="3" end="3"/>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2" presetClass="entr" presetSubtype="2" fill="hold" grpId="0" nodeType="afterEffect">
                                  <p:stCondLst>
                                    <p:cond delay="0"/>
                                  </p:stCondLst>
                                  <p:childTnLst>
                                    <p:set>
                                      <p:cBhvr>
                                        <p:cTn id="39" dur="1" fill="hold">
                                          <p:stCondLst>
                                            <p:cond delay="0"/>
                                          </p:stCondLst>
                                        </p:cTn>
                                        <p:tgtEl>
                                          <p:spTgt spid="12">
                                            <p:txEl>
                                              <p:pRg st="4" end="4"/>
                                            </p:txEl>
                                          </p:spTgt>
                                        </p:tgtEl>
                                        <p:attrNameLst>
                                          <p:attrName>style.visibility</p:attrName>
                                        </p:attrNameLst>
                                      </p:cBhvr>
                                      <p:to>
                                        <p:strVal val="visible"/>
                                      </p:to>
                                    </p:set>
                                    <p:anim calcmode="lin" valueType="num">
                                      <p:cBhvr additive="base">
                                        <p:cTn id="40" dur="500" fill="hold"/>
                                        <p:tgtEl>
                                          <p:spTgt spid="12">
                                            <p:txEl>
                                              <p:pRg st="4" end="4"/>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1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childTnLst>
                                </p:cTn>
                              </p:par>
                              <p:par>
                                <p:cTn id="46" presetID="2" presetClass="entr" presetSubtype="8" fill="hold" grpId="0" nodeType="withEffect">
                                  <p:stCondLst>
                                    <p:cond delay="0"/>
                                  </p:stCondLst>
                                  <p:childTnLst>
                                    <p:set>
                                      <p:cBhvr>
                                        <p:cTn id="47" dur="1" fill="hold">
                                          <p:stCondLst>
                                            <p:cond delay="0"/>
                                          </p:stCondLst>
                                        </p:cTn>
                                        <p:tgtEl>
                                          <p:spTgt spid="11">
                                            <p:txEl>
                                              <p:pRg st="5" end="5"/>
                                            </p:txEl>
                                          </p:spTgt>
                                        </p:tgtEl>
                                        <p:attrNameLst>
                                          <p:attrName>style.visibility</p:attrName>
                                        </p:attrNameLst>
                                      </p:cBhvr>
                                      <p:to>
                                        <p:strVal val="visible"/>
                                      </p:to>
                                    </p:set>
                                    <p:anim calcmode="lin" valueType="num">
                                      <p:cBhvr additive="base">
                                        <p:cTn id="48" dur="500" fill="hold"/>
                                        <p:tgtEl>
                                          <p:spTgt spid="11">
                                            <p:txEl>
                                              <p:pRg st="5" end="5"/>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1">
                                            <p:txEl>
                                              <p:pRg st="5" end="5"/>
                                            </p:txEl>
                                          </p:spTgt>
                                        </p:tgtEl>
                                        <p:attrNameLst>
                                          <p:attrName>ppt_y</p:attrName>
                                        </p:attrNameLst>
                                      </p:cBhvr>
                                      <p:tavLst>
                                        <p:tav tm="0">
                                          <p:val>
                                            <p:strVal val="#ppt_y"/>
                                          </p:val>
                                        </p:tav>
                                        <p:tav tm="100000">
                                          <p:val>
                                            <p:strVal val="#ppt_y"/>
                                          </p:val>
                                        </p:tav>
                                      </p:tavLst>
                                    </p:anim>
                                  </p:childTnLst>
                                </p:cTn>
                              </p:par>
                            </p:childTnLst>
                          </p:cTn>
                        </p:par>
                        <p:par>
                          <p:cTn id="50" fill="hold">
                            <p:stCondLst>
                              <p:cond delay="500"/>
                            </p:stCondLst>
                            <p:childTnLst>
                              <p:par>
                                <p:cTn id="51" presetID="2" presetClass="entr" presetSubtype="2" fill="hold" grpId="0" nodeType="afterEffect">
                                  <p:stCondLst>
                                    <p:cond delay="0"/>
                                  </p:stCondLst>
                                  <p:childTnLst>
                                    <p:set>
                                      <p:cBhvr>
                                        <p:cTn id="52" dur="1" fill="hold">
                                          <p:stCondLst>
                                            <p:cond delay="0"/>
                                          </p:stCondLst>
                                        </p:cTn>
                                        <p:tgtEl>
                                          <p:spTgt spid="12">
                                            <p:txEl>
                                              <p:pRg st="6" end="6"/>
                                            </p:txEl>
                                          </p:spTgt>
                                        </p:tgtEl>
                                        <p:attrNameLst>
                                          <p:attrName>style.visibility</p:attrName>
                                        </p:attrNameLst>
                                      </p:cBhvr>
                                      <p:to>
                                        <p:strVal val="visible"/>
                                      </p:to>
                                    </p:set>
                                    <p:anim calcmode="lin" valueType="num">
                                      <p:cBhvr additive="base">
                                        <p:cTn id="53" dur="500" fill="hold"/>
                                        <p:tgtEl>
                                          <p:spTgt spid="12">
                                            <p:txEl>
                                              <p:pRg st="6" end="6"/>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1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ppt_x"/>
                                          </p:val>
                                        </p:tav>
                                        <p:tav tm="100000">
                                          <p:val>
                                            <p:strVal val="#ppt_x"/>
                                          </p:val>
                                        </p:tav>
                                      </p:tavLst>
                                    </p:anim>
                                    <p:anim calcmode="lin" valueType="num">
                                      <p:cBhvr additive="base">
                                        <p:cTn id="60" dur="500" fill="hold"/>
                                        <p:tgtEl>
                                          <p:spTgt spid="10"/>
                                        </p:tgtEl>
                                        <p:attrNameLst>
                                          <p:attrName>ppt_y</p:attrName>
                                        </p:attrNameLst>
                                      </p:cBhvr>
                                      <p:tavLst>
                                        <p:tav tm="0">
                                          <p:val>
                                            <p:strVal val="1+#ppt_h/2"/>
                                          </p:val>
                                        </p:tav>
                                        <p:tav tm="100000">
                                          <p:val>
                                            <p:strVal val="#ppt_y"/>
                                          </p:val>
                                        </p:tav>
                                      </p:tavLst>
                                    </p:anim>
                                  </p:childTnLst>
                                </p:cTn>
                              </p:par>
                            </p:childTnLst>
                          </p:cTn>
                        </p:par>
                        <p:par>
                          <p:cTn id="61" fill="hold">
                            <p:stCondLst>
                              <p:cond delay="500"/>
                            </p:stCondLst>
                            <p:childTnLst>
                              <p:par>
                                <p:cTn id="62" presetID="10" presetClass="entr" presetSubtype="0" fill="hold" grpId="0" nodeType="afterEffect">
                                  <p:stCondLst>
                                    <p:cond delay="200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p:bldP spid="11" grpId="0" uiExpand="1" build="p"/>
      <p:bldP spid="12" grpId="0" uiExpand="1" build="p"/>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E4B186-3E72-4ABA-91B7-A53EF1DFB8E4}"/>
              </a:ext>
            </a:extLst>
          </p:cNvPr>
          <p:cNvSpPr>
            <a:spLocks noGrp="1"/>
          </p:cNvSpPr>
          <p:nvPr>
            <p:ph type="body" sz="quarter" idx="13"/>
          </p:nvPr>
        </p:nvSpPr>
        <p:spPr>
          <a:xfrm>
            <a:off x="323755" y="156487"/>
            <a:ext cx="11252197" cy="915256"/>
          </a:xfrm>
        </p:spPr>
        <p:txBody>
          <a:bodyPr/>
          <a:lstStyle/>
          <a:p>
            <a:pPr>
              <a:lnSpc>
                <a:spcPts val="4667"/>
              </a:lnSpc>
              <a:spcBef>
                <a:spcPts val="0"/>
              </a:spcBef>
            </a:pPr>
            <a:r>
              <a:rPr lang="en-US" sz="4267" dirty="0"/>
              <a:t>After a decade, it’s okay to keep asking, </a:t>
            </a:r>
            <a:r>
              <a:rPr lang="en-US" sz="4267" i="1" dirty="0"/>
              <a:t>“Why linked data?”</a:t>
            </a:r>
            <a:r>
              <a:rPr lang="en-US" sz="6400" dirty="0"/>
              <a:t>	</a:t>
            </a:r>
          </a:p>
        </p:txBody>
      </p:sp>
      <p:pic>
        <p:nvPicPr>
          <p:cNvPr id="4" name="Picture 2">
            <a:extLst>
              <a:ext uri="{FF2B5EF4-FFF2-40B4-BE49-F238E27FC236}">
                <a16:creationId xmlns:a16="http://schemas.microsoft.com/office/drawing/2014/main" id="{41616762-C279-48F5-882E-D5A870B73E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71"/>
          <a:stretch/>
        </p:blipFill>
        <p:spPr bwMode="auto">
          <a:xfrm>
            <a:off x="3141659" y="1259074"/>
            <a:ext cx="4894900" cy="5084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01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5CFE47-A422-4167-8CB3-B42FA23F7031}"/>
              </a:ext>
            </a:extLst>
          </p:cNvPr>
          <p:cNvPicPr>
            <a:picLocks noChangeAspect="1"/>
          </p:cNvPicPr>
          <p:nvPr/>
        </p:nvPicPr>
        <p:blipFill rotWithShape="1">
          <a:blip r:embed="rId3"/>
          <a:srcRect l="32802"/>
          <a:stretch/>
        </p:blipFill>
        <p:spPr>
          <a:xfrm>
            <a:off x="179540" y="1372996"/>
            <a:ext cx="2214803" cy="3138045"/>
          </a:xfrm>
          <a:prstGeom prst="rect">
            <a:avLst/>
          </a:prstGeom>
        </p:spPr>
      </p:pic>
      <p:sp>
        <p:nvSpPr>
          <p:cNvPr id="14" name="Text Placeholder 2">
            <a:extLst>
              <a:ext uri="{FF2B5EF4-FFF2-40B4-BE49-F238E27FC236}">
                <a16:creationId xmlns:a16="http://schemas.microsoft.com/office/drawing/2014/main" id="{1F6C101F-0640-4452-BFDB-4A05975F4AB9}"/>
              </a:ext>
            </a:extLst>
          </p:cNvPr>
          <p:cNvSpPr txBox="1">
            <a:spLocks/>
          </p:cNvSpPr>
          <p:nvPr/>
        </p:nvSpPr>
        <p:spPr>
          <a:xfrm>
            <a:off x="2556617" y="1372996"/>
            <a:ext cx="9455843" cy="4464133"/>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457178" indent="-457178" defTabSz="609570">
              <a:spcBef>
                <a:spcPts val="0"/>
              </a:spcBef>
              <a:spcAft>
                <a:spcPts val="400"/>
              </a:spcAft>
            </a:pPr>
            <a:r>
              <a:rPr lang="en-US" sz="2000" b="1" dirty="0">
                <a:solidFill>
                  <a:srgbClr val="000000"/>
                </a:solidFill>
                <a:latin typeface="Arial"/>
              </a:rPr>
              <a:t>Shared entity management infrastructure</a:t>
            </a:r>
          </a:p>
          <a:p>
            <a:pPr marL="990550" lvl="1" indent="-380981" defTabSz="609570">
              <a:spcBef>
                <a:spcPts val="0"/>
              </a:spcBef>
              <a:spcAft>
                <a:spcPts val="400"/>
              </a:spcAft>
            </a:pPr>
            <a:r>
              <a:rPr lang="en-US" sz="1600" dirty="0">
                <a:solidFill>
                  <a:srgbClr val="000000"/>
                </a:solidFill>
                <a:latin typeface="Arial"/>
              </a:rPr>
              <a:t>Nearly 100M Linked data entities loaded…and millions more coming</a:t>
            </a:r>
          </a:p>
          <a:p>
            <a:pPr marL="990550" lvl="1" indent="-380981" defTabSz="609570">
              <a:spcBef>
                <a:spcPts val="0"/>
              </a:spcBef>
              <a:spcAft>
                <a:spcPts val="400"/>
              </a:spcAft>
            </a:pPr>
            <a:r>
              <a:rPr lang="en-US" sz="1600" dirty="0">
                <a:solidFill>
                  <a:srgbClr val="000000"/>
                </a:solidFill>
                <a:latin typeface="Arial"/>
              </a:rPr>
              <a:t>Hands on advisory group feedback starts this month</a:t>
            </a:r>
          </a:p>
          <a:p>
            <a:pPr marL="990550" lvl="1" indent="-380981" defTabSz="609570">
              <a:spcBef>
                <a:spcPts val="0"/>
              </a:spcBef>
              <a:spcAft>
                <a:spcPts val="400"/>
              </a:spcAft>
            </a:pPr>
            <a:r>
              <a:rPr lang="en-US" sz="1600" dirty="0">
                <a:solidFill>
                  <a:srgbClr val="000000"/>
                </a:solidFill>
                <a:latin typeface="Arial"/>
              </a:rPr>
              <a:t>Complete the project! — December 2021</a:t>
            </a:r>
          </a:p>
          <a:p>
            <a:pPr marL="457178" indent="-457178" defTabSz="609570">
              <a:spcBef>
                <a:spcPts val="0"/>
              </a:spcBef>
              <a:spcAft>
                <a:spcPts val="400"/>
              </a:spcAft>
            </a:pPr>
            <a:r>
              <a:rPr lang="en-US" sz="2000" b="1" dirty="0">
                <a:solidFill>
                  <a:srgbClr val="000000"/>
                </a:solidFill>
                <a:latin typeface="Arial"/>
              </a:rPr>
              <a:t>More Research</a:t>
            </a:r>
          </a:p>
          <a:p>
            <a:pPr marL="990550" lvl="1" indent="-380981" defTabSz="609570">
              <a:spcBef>
                <a:spcPts val="0"/>
              </a:spcBef>
              <a:spcAft>
                <a:spcPts val="400"/>
              </a:spcAft>
            </a:pPr>
            <a:r>
              <a:rPr lang="en-US" sz="1600" dirty="0">
                <a:solidFill>
                  <a:srgbClr val="000000"/>
                </a:solidFill>
                <a:latin typeface="Arial"/>
              </a:rPr>
              <a:t>Evaluate better balance algorithmic record conversion with domain knowledge expertise</a:t>
            </a:r>
          </a:p>
          <a:p>
            <a:pPr marL="990550" lvl="1" indent="-380981" defTabSz="609570">
              <a:spcBef>
                <a:spcPts val="0"/>
              </a:spcBef>
              <a:spcAft>
                <a:spcPts val="400"/>
              </a:spcAft>
            </a:pPr>
            <a:r>
              <a:rPr lang="en-US" sz="1600" dirty="0">
                <a:solidFill>
                  <a:srgbClr val="000000"/>
                </a:solidFill>
                <a:latin typeface="Arial"/>
              </a:rPr>
              <a:t>Determine how to pull apart contextual metadata and descriptive metadata</a:t>
            </a:r>
          </a:p>
          <a:p>
            <a:pPr marL="990550" lvl="1" indent="-380981" defTabSz="609570">
              <a:spcBef>
                <a:spcPts val="0"/>
              </a:spcBef>
              <a:spcAft>
                <a:spcPts val="400"/>
              </a:spcAft>
            </a:pPr>
            <a:r>
              <a:rPr lang="en-US" sz="1600" dirty="0">
                <a:solidFill>
                  <a:srgbClr val="000000"/>
                </a:solidFill>
                <a:latin typeface="Arial"/>
              </a:rPr>
              <a:t>Explore how to leverage the new contextual metadata in end-user applications</a:t>
            </a:r>
          </a:p>
          <a:p>
            <a:pPr marL="990550" lvl="1" indent="-380981" defTabSz="609570">
              <a:spcBef>
                <a:spcPts val="0"/>
              </a:spcBef>
              <a:spcAft>
                <a:spcPts val="400"/>
              </a:spcAft>
            </a:pPr>
            <a:r>
              <a:rPr lang="en-US" sz="1600" dirty="0">
                <a:solidFill>
                  <a:srgbClr val="000000"/>
                </a:solidFill>
                <a:latin typeface="Arial"/>
              </a:rPr>
              <a:t>Linked data for Concepts and Subjects</a:t>
            </a:r>
          </a:p>
          <a:p>
            <a:pPr marL="990550" lvl="1" indent="-380981" defTabSz="609570">
              <a:spcBef>
                <a:spcPts val="0"/>
              </a:spcBef>
              <a:spcAft>
                <a:spcPts val="400"/>
              </a:spcAft>
            </a:pPr>
            <a:r>
              <a:rPr lang="en-US" sz="1600" dirty="0">
                <a:solidFill>
                  <a:srgbClr val="000000"/>
                </a:solidFill>
                <a:latin typeface="Arial"/>
              </a:rPr>
              <a:t>Entity Alignment: knowledge graph integration from multiple sources</a:t>
            </a:r>
          </a:p>
          <a:p>
            <a:pPr marL="457178" indent="-457178" defTabSz="609570">
              <a:spcBef>
                <a:spcPts val="0"/>
              </a:spcBef>
              <a:spcAft>
                <a:spcPts val="400"/>
              </a:spcAft>
            </a:pPr>
            <a:r>
              <a:rPr lang="en-US" sz="2000" b="1" dirty="0">
                <a:solidFill>
                  <a:srgbClr val="000000"/>
                </a:solidFill>
                <a:latin typeface="Arial"/>
              </a:rPr>
              <a:t>More convening, more understanding, more sharing</a:t>
            </a:r>
          </a:p>
        </p:txBody>
      </p:sp>
      <p:sp>
        <p:nvSpPr>
          <p:cNvPr id="7" name="Text Placeholder 3">
            <a:extLst>
              <a:ext uri="{FF2B5EF4-FFF2-40B4-BE49-F238E27FC236}">
                <a16:creationId xmlns:a16="http://schemas.microsoft.com/office/drawing/2014/main" id="{E3BFF039-F826-4549-A1DE-2366E7678C52}"/>
              </a:ext>
            </a:extLst>
          </p:cNvPr>
          <p:cNvSpPr>
            <a:spLocks noGrp="1"/>
          </p:cNvSpPr>
          <p:nvPr>
            <p:ph type="body" sz="quarter" idx="13"/>
          </p:nvPr>
        </p:nvSpPr>
        <p:spPr>
          <a:xfrm>
            <a:off x="454383" y="194016"/>
            <a:ext cx="11252197" cy="915256"/>
          </a:xfrm>
        </p:spPr>
        <p:txBody>
          <a:bodyPr/>
          <a:lstStyle/>
          <a:p>
            <a:r>
              <a:rPr lang="en-US" dirty="0"/>
              <a:t>Next Steps</a:t>
            </a:r>
          </a:p>
        </p:txBody>
      </p:sp>
    </p:spTree>
    <p:extLst>
      <p:ext uri="{BB962C8B-B14F-4D97-AF65-F5344CB8AC3E}">
        <p14:creationId xmlns:p14="http://schemas.microsoft.com/office/powerpoint/2010/main" val="2637038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5AA2FC-1B58-4A9E-A639-D8C97E739885}"/>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3F47FA29-0884-429D-BBC3-C84D153AD6B4}"/>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514B0C7C-4B63-4E75-977F-DF9C9928CAAA}"/>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5C74A81F-00A2-4FFE-AB16-7CEE9737F489}"/>
              </a:ext>
            </a:extLst>
          </p:cNvPr>
          <p:cNvSpPr>
            <a:spLocks noGrp="1"/>
          </p:cNvSpPr>
          <p:nvPr>
            <p:ph type="body" sz="quarter" idx="14"/>
          </p:nvPr>
        </p:nvSpPr>
        <p:spPr/>
        <p:txBody>
          <a:bodyPr/>
          <a:lstStyle/>
          <a:p>
            <a:r>
              <a:rPr lang="en-US" dirty="0"/>
              <a:t>OCLC Research</a:t>
            </a:r>
          </a:p>
        </p:txBody>
      </p:sp>
      <p:sp>
        <p:nvSpPr>
          <p:cNvPr id="7" name="Text Placeholder 6">
            <a:extLst>
              <a:ext uri="{FF2B5EF4-FFF2-40B4-BE49-F238E27FC236}">
                <a16:creationId xmlns:a16="http://schemas.microsoft.com/office/drawing/2014/main" id="{FA7AC331-5108-46F8-A965-D47923BB0151}"/>
              </a:ext>
            </a:extLst>
          </p:cNvPr>
          <p:cNvSpPr>
            <a:spLocks noGrp="1"/>
          </p:cNvSpPr>
          <p:nvPr>
            <p:ph type="body" sz="quarter" idx="15"/>
          </p:nvPr>
        </p:nvSpPr>
        <p:spPr>
          <a:xfrm>
            <a:off x="3697827" y="4153473"/>
            <a:ext cx="4738057" cy="769607"/>
          </a:xfrm>
        </p:spPr>
        <p:txBody>
          <a:bodyPr/>
          <a:lstStyle/>
          <a:p>
            <a:r>
              <a:rPr lang="en-US" dirty="0"/>
              <a:t>https://www.oclc.org/research</a:t>
            </a:r>
          </a:p>
        </p:txBody>
      </p:sp>
      <p:sp>
        <p:nvSpPr>
          <p:cNvPr id="8" name="Text Placeholder 7">
            <a:extLst>
              <a:ext uri="{FF2B5EF4-FFF2-40B4-BE49-F238E27FC236}">
                <a16:creationId xmlns:a16="http://schemas.microsoft.com/office/drawing/2014/main" id="{F887BC1E-B278-466B-8295-6394BC7C9656}"/>
              </a:ext>
            </a:extLst>
          </p:cNvPr>
          <p:cNvSpPr>
            <a:spLocks noGrp="1"/>
          </p:cNvSpPr>
          <p:nvPr>
            <p:ph type="body" sz="quarter" idx="16"/>
          </p:nvPr>
        </p:nvSpPr>
        <p:spPr/>
        <p:txBody>
          <a:bodyPr>
            <a:normAutofit/>
          </a:bodyPr>
          <a:lstStyle/>
          <a:p>
            <a:r>
              <a:rPr lang="en-US" dirty="0"/>
              <a:t>oclcresearch@oclc.org</a:t>
            </a:r>
          </a:p>
        </p:txBody>
      </p:sp>
      <p:sp>
        <p:nvSpPr>
          <p:cNvPr id="9" name="Text Placeholder 8">
            <a:extLst>
              <a:ext uri="{FF2B5EF4-FFF2-40B4-BE49-F238E27FC236}">
                <a16:creationId xmlns:a16="http://schemas.microsoft.com/office/drawing/2014/main" id="{3101C5DD-2137-4FB4-9811-6B9D578884F7}"/>
              </a:ext>
            </a:extLst>
          </p:cNvPr>
          <p:cNvSpPr>
            <a:spLocks noGrp="1"/>
          </p:cNvSpPr>
          <p:nvPr>
            <p:ph type="body" sz="quarter" idx="17"/>
          </p:nvPr>
        </p:nvSpPr>
        <p:spPr/>
        <p:txBody>
          <a:bodyPr/>
          <a:lstStyle/>
          <a:p>
            <a:endParaRPr lang="en-US"/>
          </a:p>
        </p:txBody>
      </p:sp>
      <p:sp>
        <p:nvSpPr>
          <p:cNvPr id="10" name="Text Placeholder 9">
            <a:extLst>
              <a:ext uri="{FF2B5EF4-FFF2-40B4-BE49-F238E27FC236}">
                <a16:creationId xmlns:a16="http://schemas.microsoft.com/office/drawing/2014/main" id="{14046913-D0BF-4970-B12B-ECF070EBDDED}"/>
              </a:ext>
            </a:extLst>
          </p:cNvPr>
          <p:cNvSpPr>
            <a:spLocks noGrp="1"/>
          </p:cNvSpPr>
          <p:nvPr>
            <p:ph type="body" sz="quarter" idx="18"/>
          </p:nvPr>
        </p:nvSpPr>
        <p:spPr/>
        <p:txBody>
          <a:bodyPr/>
          <a:lstStyle/>
          <a:p>
            <a:endParaRPr lang="en-US"/>
          </a:p>
        </p:txBody>
      </p:sp>
      <p:sp>
        <p:nvSpPr>
          <p:cNvPr id="11" name="Text Placeholder 10">
            <a:extLst>
              <a:ext uri="{FF2B5EF4-FFF2-40B4-BE49-F238E27FC236}">
                <a16:creationId xmlns:a16="http://schemas.microsoft.com/office/drawing/2014/main" id="{EC8E6165-FAD9-44B7-A4C5-4B3D74154ABB}"/>
              </a:ext>
            </a:extLst>
          </p:cNvPr>
          <p:cNvSpPr>
            <a:spLocks noGrp="1"/>
          </p:cNvSpPr>
          <p:nvPr>
            <p:ph type="body" sz="quarter" idx="19"/>
          </p:nvPr>
        </p:nvSpPr>
        <p:spPr/>
        <p:txBody>
          <a:bodyPr/>
          <a:lstStyle/>
          <a:p>
            <a:endParaRPr lang="en-US"/>
          </a:p>
        </p:txBody>
      </p:sp>
    </p:spTree>
    <p:extLst>
      <p:ext uri="{BB962C8B-B14F-4D97-AF65-F5344CB8AC3E}">
        <p14:creationId xmlns:p14="http://schemas.microsoft.com/office/powerpoint/2010/main" val="404037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B7DB2E-463B-4F8A-BC75-F822ECC89BA3}"/>
              </a:ext>
            </a:extLst>
          </p:cNvPr>
          <p:cNvPicPr>
            <a:picLocks noChangeAspect="1"/>
          </p:cNvPicPr>
          <p:nvPr/>
        </p:nvPicPr>
        <p:blipFill>
          <a:blip r:embed="rId3"/>
          <a:stretch>
            <a:fillRect/>
          </a:stretch>
        </p:blipFill>
        <p:spPr>
          <a:xfrm>
            <a:off x="68567" y="152788"/>
            <a:ext cx="12054869" cy="5909568"/>
          </a:xfrm>
          <a:prstGeom prst="rect">
            <a:avLst/>
          </a:prstGeom>
        </p:spPr>
      </p:pic>
    </p:spTree>
    <p:extLst>
      <p:ext uri="{BB962C8B-B14F-4D97-AF65-F5344CB8AC3E}">
        <p14:creationId xmlns:p14="http://schemas.microsoft.com/office/powerpoint/2010/main" val="2278718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DF61E94-BF6F-40B8-A9E3-566F586F77A8}"/>
              </a:ext>
            </a:extLst>
          </p:cNvPr>
          <p:cNvGrpSpPr/>
          <p:nvPr/>
        </p:nvGrpSpPr>
        <p:grpSpPr>
          <a:xfrm>
            <a:off x="10422696" y="293400"/>
            <a:ext cx="1670539" cy="4794739"/>
            <a:chOff x="10328910" y="0"/>
            <a:chExt cx="1670538" cy="4794739"/>
          </a:xfrm>
        </p:grpSpPr>
        <p:sp>
          <p:nvSpPr>
            <p:cNvPr id="3" name="Rectangle: Rounded Corners 2">
              <a:extLst>
                <a:ext uri="{FF2B5EF4-FFF2-40B4-BE49-F238E27FC236}">
                  <a16:creationId xmlns:a16="http://schemas.microsoft.com/office/drawing/2014/main" id="{C123C9CF-9E40-4C5C-867A-F480E0623FCF}"/>
                </a:ext>
              </a:extLst>
            </p:cNvPr>
            <p:cNvSpPr/>
            <p:nvPr/>
          </p:nvSpPr>
          <p:spPr>
            <a:xfrm>
              <a:off x="10328910" y="0"/>
              <a:ext cx="1670538" cy="4794739"/>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4" name="Rectangle: Rounded Corners 22">
              <a:extLst>
                <a:ext uri="{FF2B5EF4-FFF2-40B4-BE49-F238E27FC236}">
                  <a16:creationId xmlns:a16="http://schemas.microsoft.com/office/drawing/2014/main" id="{B54D6DF3-89CB-44F8-AB09-203BA90D261E}"/>
                </a:ext>
              </a:extLst>
            </p:cNvPr>
            <p:cNvSpPr txBox="1"/>
            <p:nvPr/>
          </p:nvSpPr>
          <p:spPr>
            <a:xfrm>
              <a:off x="10328910" y="1917895"/>
              <a:ext cx="1670538" cy="191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algn="ctr" defTabSz="533373">
                <a:lnSpc>
                  <a:spcPct val="90000"/>
                </a:lnSpc>
                <a:spcBef>
                  <a:spcPct val="0"/>
                </a:spcBef>
                <a:spcAft>
                  <a:spcPct val="35000"/>
                </a:spcAft>
              </a:pPr>
              <a:r>
                <a:rPr lang="en-US" sz="1200" dirty="0">
                  <a:solidFill>
                    <a:prstClr val="white"/>
                  </a:solidFill>
                  <a:latin typeface="Arial"/>
                </a:rPr>
                <a:t>Shared Entity Management Infrastructure </a:t>
              </a:r>
              <a:br>
                <a:rPr lang="en-US" sz="1200" dirty="0">
                  <a:solidFill>
                    <a:prstClr val="white"/>
                  </a:solidFill>
                  <a:latin typeface="Arial"/>
                </a:rPr>
              </a:br>
              <a:r>
                <a:rPr lang="en-US" sz="1200" dirty="0">
                  <a:solidFill>
                    <a:prstClr val="white"/>
                  </a:solidFill>
                  <a:latin typeface="Arial"/>
                </a:rPr>
                <a:t>(2020-21)</a:t>
              </a:r>
            </a:p>
          </p:txBody>
        </p:sp>
      </p:grpSp>
      <p:pic>
        <p:nvPicPr>
          <p:cNvPr id="5" name="Picture 2">
            <a:extLst>
              <a:ext uri="{FF2B5EF4-FFF2-40B4-BE49-F238E27FC236}">
                <a16:creationId xmlns:a16="http://schemas.microsoft.com/office/drawing/2014/main" id="{DA10A221-1FC4-42B6-885D-74B7A87C5F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3104"/>
          <a:stretch/>
        </p:blipFill>
        <p:spPr bwMode="auto">
          <a:xfrm>
            <a:off x="10427573" y="253643"/>
            <a:ext cx="1670539" cy="213201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87D0BD6A-7799-4D6B-93F0-BF43E22D9470}"/>
              </a:ext>
            </a:extLst>
          </p:cNvPr>
          <p:cNvGrpSpPr/>
          <p:nvPr/>
        </p:nvGrpSpPr>
        <p:grpSpPr>
          <a:xfrm>
            <a:off x="98768" y="293400"/>
            <a:ext cx="1670539" cy="4794739"/>
            <a:chOff x="4982" y="0"/>
            <a:chExt cx="1670538" cy="4794739"/>
          </a:xfrm>
        </p:grpSpPr>
        <p:sp>
          <p:nvSpPr>
            <p:cNvPr id="7" name="Rectangle: Rounded Corners 6">
              <a:extLst>
                <a:ext uri="{FF2B5EF4-FFF2-40B4-BE49-F238E27FC236}">
                  <a16:creationId xmlns:a16="http://schemas.microsoft.com/office/drawing/2014/main" id="{AD2AE17E-5A99-45CA-A8EE-EA01E64FBA6A}"/>
                </a:ext>
              </a:extLst>
            </p:cNvPr>
            <p:cNvSpPr/>
            <p:nvPr/>
          </p:nvSpPr>
          <p:spPr>
            <a:xfrm>
              <a:off x="4982" y="0"/>
              <a:ext cx="1670538" cy="4794739"/>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98BC0959-1C0C-41F9-BB74-AF883268AE8F}"/>
                </a:ext>
              </a:extLst>
            </p:cNvPr>
            <p:cNvSpPr txBox="1"/>
            <p:nvPr/>
          </p:nvSpPr>
          <p:spPr>
            <a:xfrm>
              <a:off x="4982" y="1917895"/>
              <a:ext cx="1670538" cy="191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algn="ctr" defTabSz="533373">
                <a:lnSpc>
                  <a:spcPct val="90000"/>
                </a:lnSpc>
                <a:spcBef>
                  <a:spcPct val="0"/>
                </a:spcBef>
                <a:spcAft>
                  <a:spcPct val="35000"/>
                </a:spcAft>
              </a:pPr>
              <a:r>
                <a:rPr lang="en-US" sz="1200" dirty="0">
                  <a:solidFill>
                    <a:prstClr val="white"/>
                  </a:solidFill>
                  <a:latin typeface="Arial"/>
                </a:rPr>
                <a:t> Publish</a:t>
              </a:r>
              <a:r>
                <a:rPr lang="en-US" sz="1200" dirty="0">
                  <a:solidFill>
                    <a:prstClr val="white"/>
                  </a:solidFill>
                  <a:latin typeface="Arial"/>
                  <a:cs typeface="Arial"/>
                </a:rPr>
                <a:t> </a:t>
              </a:r>
              <a:r>
                <a:rPr lang="en-US" sz="1200" dirty="0">
                  <a:solidFill>
                    <a:prstClr val="white"/>
                  </a:solidFill>
                  <a:latin typeface="Arial"/>
                </a:rPr>
                <a:t>linked data</a:t>
              </a:r>
              <a:r>
                <a:rPr lang="en-US" sz="1200" dirty="0">
                  <a:solidFill>
                    <a:prstClr val="white"/>
                  </a:solidFill>
                  <a:latin typeface="Arial"/>
                  <a:cs typeface="Arial"/>
                </a:rPr>
                <a:t> - FAST, VIAF, WorldCat (2009 - )</a:t>
              </a:r>
            </a:p>
          </p:txBody>
        </p:sp>
      </p:grpSp>
      <p:sp>
        <p:nvSpPr>
          <p:cNvPr id="9" name="Oval 8">
            <a:extLst>
              <a:ext uri="{FF2B5EF4-FFF2-40B4-BE49-F238E27FC236}">
                <a16:creationId xmlns:a16="http://schemas.microsoft.com/office/drawing/2014/main" id="{2E254587-347C-42F1-8682-98EDB9CFE59A}"/>
              </a:ext>
            </a:extLst>
          </p:cNvPr>
          <p:cNvSpPr/>
          <p:nvPr/>
        </p:nvSpPr>
        <p:spPr>
          <a:xfrm>
            <a:off x="148884" y="581083"/>
            <a:ext cx="1570307" cy="1596648"/>
          </a:xfrm>
          <a:prstGeom prst="ellipse">
            <a:avLst/>
          </a:prstGeom>
          <a:blipFill dpi="0" rotWithShape="1">
            <a:blip r:embed="rId4"/>
            <a:srcRect/>
            <a:stretch>
              <a:fillRect l="-5000" r="-5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nvGrpSpPr>
          <p:cNvPr id="10" name="Group 9">
            <a:extLst>
              <a:ext uri="{FF2B5EF4-FFF2-40B4-BE49-F238E27FC236}">
                <a16:creationId xmlns:a16="http://schemas.microsoft.com/office/drawing/2014/main" id="{ABCA580F-70FC-4E6D-9604-9A093974EA94}"/>
              </a:ext>
            </a:extLst>
          </p:cNvPr>
          <p:cNvGrpSpPr/>
          <p:nvPr/>
        </p:nvGrpSpPr>
        <p:grpSpPr>
          <a:xfrm>
            <a:off x="1819421" y="293400"/>
            <a:ext cx="1670539" cy="4794739"/>
            <a:chOff x="1725636" y="0"/>
            <a:chExt cx="1670538" cy="4794739"/>
          </a:xfrm>
        </p:grpSpPr>
        <p:sp>
          <p:nvSpPr>
            <p:cNvPr id="11" name="Rectangle: Rounded Corners 10">
              <a:extLst>
                <a:ext uri="{FF2B5EF4-FFF2-40B4-BE49-F238E27FC236}">
                  <a16:creationId xmlns:a16="http://schemas.microsoft.com/office/drawing/2014/main" id="{C69BD912-0CF9-48D3-A630-8BF591D4C6CB}"/>
                </a:ext>
              </a:extLst>
            </p:cNvPr>
            <p:cNvSpPr/>
            <p:nvPr/>
          </p:nvSpPr>
          <p:spPr>
            <a:xfrm>
              <a:off x="1725636" y="0"/>
              <a:ext cx="1670538" cy="4794739"/>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2" name="Rectangle: Rounded Corners 7">
              <a:extLst>
                <a:ext uri="{FF2B5EF4-FFF2-40B4-BE49-F238E27FC236}">
                  <a16:creationId xmlns:a16="http://schemas.microsoft.com/office/drawing/2014/main" id="{2B1C69F2-3866-4AE1-8D91-019453F99CAC}"/>
                </a:ext>
              </a:extLst>
            </p:cNvPr>
            <p:cNvSpPr txBox="1"/>
            <p:nvPr/>
          </p:nvSpPr>
          <p:spPr>
            <a:xfrm>
              <a:off x="1725636" y="1917895"/>
              <a:ext cx="1670538" cy="191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algn="ctr" defTabSz="533373">
                <a:lnSpc>
                  <a:spcPct val="90000"/>
                </a:lnSpc>
                <a:spcBef>
                  <a:spcPct val="0"/>
                </a:spcBef>
                <a:spcAft>
                  <a:spcPct val="35000"/>
                </a:spcAft>
              </a:pPr>
              <a:r>
                <a:rPr lang="en-US" sz="1200" dirty="0">
                  <a:solidFill>
                    <a:prstClr val="white"/>
                  </a:solidFill>
                  <a:latin typeface="Arial"/>
                </a:rPr>
                <a:t>EntityJS Research Project (2013)</a:t>
              </a:r>
            </a:p>
          </p:txBody>
        </p:sp>
      </p:grpSp>
      <p:sp>
        <p:nvSpPr>
          <p:cNvPr id="13" name="Oval 12">
            <a:extLst>
              <a:ext uri="{FF2B5EF4-FFF2-40B4-BE49-F238E27FC236}">
                <a16:creationId xmlns:a16="http://schemas.microsoft.com/office/drawing/2014/main" id="{A7C8BE55-9A9D-4171-8465-307C16A4D559}"/>
              </a:ext>
            </a:extLst>
          </p:cNvPr>
          <p:cNvSpPr/>
          <p:nvPr/>
        </p:nvSpPr>
        <p:spPr>
          <a:xfrm>
            <a:off x="1869537" y="581083"/>
            <a:ext cx="1570307" cy="1596648"/>
          </a:xfrm>
          <a:prstGeom prst="ellipse">
            <a:avLst/>
          </a:prstGeom>
          <a:blipFill>
            <a:blip r:embed="rId5">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grpSp>
        <p:nvGrpSpPr>
          <p:cNvPr id="14" name="Group 13">
            <a:extLst>
              <a:ext uri="{FF2B5EF4-FFF2-40B4-BE49-F238E27FC236}">
                <a16:creationId xmlns:a16="http://schemas.microsoft.com/office/drawing/2014/main" id="{8F5CAB53-80A2-4F03-9F00-D9D0F2204E84}"/>
              </a:ext>
            </a:extLst>
          </p:cNvPr>
          <p:cNvGrpSpPr/>
          <p:nvPr/>
        </p:nvGrpSpPr>
        <p:grpSpPr>
          <a:xfrm>
            <a:off x="3540077" y="293400"/>
            <a:ext cx="1670539" cy="4794739"/>
            <a:chOff x="3446291" y="0"/>
            <a:chExt cx="1670538" cy="4794739"/>
          </a:xfrm>
        </p:grpSpPr>
        <p:sp>
          <p:nvSpPr>
            <p:cNvPr id="15" name="Rectangle: Rounded Corners 14">
              <a:extLst>
                <a:ext uri="{FF2B5EF4-FFF2-40B4-BE49-F238E27FC236}">
                  <a16:creationId xmlns:a16="http://schemas.microsoft.com/office/drawing/2014/main" id="{A5DC9492-82BA-44E1-BD65-830810D0C85C}"/>
                </a:ext>
              </a:extLst>
            </p:cNvPr>
            <p:cNvSpPr/>
            <p:nvPr/>
          </p:nvSpPr>
          <p:spPr>
            <a:xfrm>
              <a:off x="3446291" y="0"/>
              <a:ext cx="1670538" cy="4794739"/>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6" name="Rectangle: Rounded Corners 10">
              <a:extLst>
                <a:ext uri="{FF2B5EF4-FFF2-40B4-BE49-F238E27FC236}">
                  <a16:creationId xmlns:a16="http://schemas.microsoft.com/office/drawing/2014/main" id="{6B1110AC-9749-4C2E-AF58-8A82FF6510D7}"/>
                </a:ext>
              </a:extLst>
            </p:cNvPr>
            <p:cNvSpPr txBox="1"/>
            <p:nvPr/>
          </p:nvSpPr>
          <p:spPr>
            <a:xfrm>
              <a:off x="3446291" y="1917895"/>
              <a:ext cx="1670538" cy="191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algn="ctr" defTabSz="533373">
                <a:lnSpc>
                  <a:spcPct val="90000"/>
                </a:lnSpc>
                <a:spcBef>
                  <a:spcPct val="0"/>
                </a:spcBef>
                <a:spcAft>
                  <a:spcPct val="35000"/>
                </a:spcAft>
              </a:pPr>
              <a:r>
                <a:rPr lang="en-US" sz="1200" dirty="0">
                  <a:solidFill>
                    <a:prstClr val="white"/>
                  </a:solidFill>
                  <a:latin typeface="Arial"/>
                </a:rPr>
                <a:t>Person Entity Lookup Pilot (2014)</a:t>
              </a:r>
            </a:p>
          </p:txBody>
        </p:sp>
      </p:grpSp>
      <p:sp>
        <p:nvSpPr>
          <p:cNvPr id="17" name="Oval 16">
            <a:extLst>
              <a:ext uri="{FF2B5EF4-FFF2-40B4-BE49-F238E27FC236}">
                <a16:creationId xmlns:a16="http://schemas.microsoft.com/office/drawing/2014/main" id="{1F1A0334-522F-4A8E-AAF4-173FB4EB182C}"/>
              </a:ext>
            </a:extLst>
          </p:cNvPr>
          <p:cNvSpPr/>
          <p:nvPr/>
        </p:nvSpPr>
        <p:spPr>
          <a:xfrm>
            <a:off x="3590193" y="581083"/>
            <a:ext cx="1570307" cy="1596648"/>
          </a:xfrm>
          <a:prstGeom prst="ellipse">
            <a:avLst/>
          </a:prstGeom>
          <a:blipFill>
            <a:blip r:embed="rId6"/>
            <a:srcRect/>
            <a:stretch>
              <a:fillRect l="-8000" r="-8000"/>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grpSp>
        <p:nvGrpSpPr>
          <p:cNvPr id="18" name="Group 17">
            <a:extLst>
              <a:ext uri="{FF2B5EF4-FFF2-40B4-BE49-F238E27FC236}">
                <a16:creationId xmlns:a16="http://schemas.microsoft.com/office/drawing/2014/main" id="{B3C1AC79-6A38-4CD6-B453-82B63A8CC876}"/>
              </a:ext>
            </a:extLst>
          </p:cNvPr>
          <p:cNvGrpSpPr/>
          <p:nvPr/>
        </p:nvGrpSpPr>
        <p:grpSpPr>
          <a:xfrm>
            <a:off x="5260732" y="293400"/>
            <a:ext cx="1670539" cy="4794739"/>
            <a:chOff x="5166946" y="0"/>
            <a:chExt cx="1670538" cy="4794739"/>
          </a:xfrm>
        </p:grpSpPr>
        <p:sp>
          <p:nvSpPr>
            <p:cNvPr id="19" name="Rectangle: Rounded Corners 18">
              <a:extLst>
                <a:ext uri="{FF2B5EF4-FFF2-40B4-BE49-F238E27FC236}">
                  <a16:creationId xmlns:a16="http://schemas.microsoft.com/office/drawing/2014/main" id="{39A7EB59-B411-43F8-9397-5DED459F65F2}"/>
                </a:ext>
              </a:extLst>
            </p:cNvPr>
            <p:cNvSpPr/>
            <p:nvPr/>
          </p:nvSpPr>
          <p:spPr>
            <a:xfrm>
              <a:off x="5166946" y="0"/>
              <a:ext cx="1670538" cy="4794739"/>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0" name="Rectangle: Rounded Corners 13">
              <a:extLst>
                <a:ext uri="{FF2B5EF4-FFF2-40B4-BE49-F238E27FC236}">
                  <a16:creationId xmlns:a16="http://schemas.microsoft.com/office/drawing/2014/main" id="{E84C51B1-3C1E-41E0-A7B7-732C447853C2}"/>
                </a:ext>
              </a:extLst>
            </p:cNvPr>
            <p:cNvSpPr txBox="1"/>
            <p:nvPr/>
          </p:nvSpPr>
          <p:spPr>
            <a:xfrm>
              <a:off x="5166946" y="1917895"/>
              <a:ext cx="1670538" cy="191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algn="ctr" defTabSz="533373">
                <a:lnSpc>
                  <a:spcPct val="90000"/>
                </a:lnSpc>
                <a:spcBef>
                  <a:spcPct val="0"/>
                </a:spcBef>
                <a:spcAft>
                  <a:spcPct val="35000"/>
                </a:spcAft>
              </a:pPr>
              <a:r>
                <a:rPr lang="en-US" sz="1200" dirty="0">
                  <a:solidFill>
                    <a:prstClr val="white"/>
                  </a:solidFill>
                  <a:latin typeface="Arial"/>
                </a:rPr>
                <a:t>CONTENTdm Metadata Refinery </a:t>
              </a:r>
              <a:br>
                <a:rPr lang="en-US" sz="1200" dirty="0">
                  <a:solidFill>
                    <a:prstClr val="white"/>
                  </a:solidFill>
                  <a:latin typeface="Arial"/>
                </a:rPr>
              </a:br>
              <a:r>
                <a:rPr lang="en-US" sz="1200" dirty="0">
                  <a:solidFill>
                    <a:prstClr val="white"/>
                  </a:solidFill>
                  <a:latin typeface="Arial"/>
                </a:rPr>
                <a:t>(2015-16)</a:t>
              </a:r>
            </a:p>
          </p:txBody>
        </p:sp>
      </p:grpSp>
      <p:sp>
        <p:nvSpPr>
          <p:cNvPr id="21" name="Oval 20">
            <a:extLst>
              <a:ext uri="{FF2B5EF4-FFF2-40B4-BE49-F238E27FC236}">
                <a16:creationId xmlns:a16="http://schemas.microsoft.com/office/drawing/2014/main" id="{C019C7D9-B737-4598-A1D7-86EC4054A4C5}"/>
              </a:ext>
            </a:extLst>
          </p:cNvPr>
          <p:cNvSpPr/>
          <p:nvPr/>
        </p:nvSpPr>
        <p:spPr>
          <a:xfrm>
            <a:off x="5310848" y="581083"/>
            <a:ext cx="1570307" cy="1596648"/>
          </a:xfrm>
          <a:prstGeom prst="ellipse">
            <a:avLst/>
          </a:prstGeom>
          <a:blipFill>
            <a:blip r:embed="rId7">
              <a:extLst>
                <a:ext uri="{28A0092B-C50C-407E-A947-70E740481C1C}">
                  <a14:useLocalDpi xmlns:a14="http://schemas.microsoft.com/office/drawing/2010/main" val="0"/>
                </a:ext>
              </a:extLst>
            </a:blip>
            <a:srcRect/>
            <a:stretch>
              <a:fillRect l="-16000" r="-16000"/>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grpSp>
        <p:nvGrpSpPr>
          <p:cNvPr id="22" name="Group 21">
            <a:extLst>
              <a:ext uri="{FF2B5EF4-FFF2-40B4-BE49-F238E27FC236}">
                <a16:creationId xmlns:a16="http://schemas.microsoft.com/office/drawing/2014/main" id="{68D15DD5-4F2B-4D50-AAFD-35B2B3A1BD4D}"/>
              </a:ext>
            </a:extLst>
          </p:cNvPr>
          <p:cNvGrpSpPr/>
          <p:nvPr/>
        </p:nvGrpSpPr>
        <p:grpSpPr>
          <a:xfrm>
            <a:off x="6981385" y="293400"/>
            <a:ext cx="1670539" cy="4794739"/>
            <a:chOff x="6887600" y="0"/>
            <a:chExt cx="1670538" cy="4794739"/>
          </a:xfrm>
        </p:grpSpPr>
        <p:sp>
          <p:nvSpPr>
            <p:cNvPr id="23" name="Rectangle: Rounded Corners 22">
              <a:extLst>
                <a:ext uri="{FF2B5EF4-FFF2-40B4-BE49-F238E27FC236}">
                  <a16:creationId xmlns:a16="http://schemas.microsoft.com/office/drawing/2014/main" id="{743BAACC-D821-44F5-8863-A0EB069E3B5C}"/>
                </a:ext>
              </a:extLst>
            </p:cNvPr>
            <p:cNvSpPr/>
            <p:nvPr/>
          </p:nvSpPr>
          <p:spPr>
            <a:xfrm>
              <a:off x="6887600" y="0"/>
              <a:ext cx="1670538" cy="4794739"/>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4" name="Rectangle: Rounded Corners 16">
              <a:extLst>
                <a:ext uri="{FF2B5EF4-FFF2-40B4-BE49-F238E27FC236}">
                  <a16:creationId xmlns:a16="http://schemas.microsoft.com/office/drawing/2014/main" id="{5BA5DD4D-9EC6-4BF9-BDEE-33894C9E2564}"/>
                </a:ext>
              </a:extLst>
            </p:cNvPr>
            <p:cNvSpPr txBox="1"/>
            <p:nvPr/>
          </p:nvSpPr>
          <p:spPr>
            <a:xfrm>
              <a:off x="6887600" y="1917895"/>
              <a:ext cx="1670538" cy="191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algn="ctr" defTabSz="533373">
                <a:lnSpc>
                  <a:spcPct val="90000"/>
                </a:lnSpc>
                <a:spcBef>
                  <a:spcPct val="0"/>
                </a:spcBef>
                <a:spcAft>
                  <a:spcPct val="35000"/>
                </a:spcAft>
              </a:pPr>
              <a:r>
                <a:rPr lang="en-US" sz="1200" dirty="0">
                  <a:solidFill>
                    <a:prstClr val="white"/>
                  </a:solidFill>
                  <a:latin typeface="Arial"/>
                </a:rPr>
                <a:t>Project Passage </a:t>
              </a:r>
              <a:br>
                <a:rPr lang="en-US" sz="1200" dirty="0">
                  <a:solidFill>
                    <a:prstClr val="white"/>
                  </a:solidFill>
                  <a:latin typeface="Arial"/>
                </a:rPr>
              </a:br>
              <a:r>
                <a:rPr lang="en-US" sz="1200" dirty="0">
                  <a:solidFill>
                    <a:prstClr val="white"/>
                  </a:solidFill>
                  <a:latin typeface="Arial"/>
                </a:rPr>
                <a:t>(2017-18)</a:t>
              </a:r>
            </a:p>
          </p:txBody>
        </p:sp>
      </p:grpSp>
      <p:sp>
        <p:nvSpPr>
          <p:cNvPr id="25" name="Oval 24">
            <a:extLst>
              <a:ext uri="{FF2B5EF4-FFF2-40B4-BE49-F238E27FC236}">
                <a16:creationId xmlns:a16="http://schemas.microsoft.com/office/drawing/2014/main" id="{9EA67D6F-F5CF-43BD-97DA-CED6123F728C}"/>
              </a:ext>
            </a:extLst>
          </p:cNvPr>
          <p:cNvSpPr/>
          <p:nvPr/>
        </p:nvSpPr>
        <p:spPr>
          <a:xfrm>
            <a:off x="7031501" y="581083"/>
            <a:ext cx="1570307" cy="1596648"/>
          </a:xfrm>
          <a:prstGeom prst="ellipse">
            <a:avLst/>
          </a:prstGeom>
          <a:blipFill>
            <a:blip r:embed="rId8">
              <a:extLst>
                <a:ext uri="{28A0092B-C50C-407E-A947-70E740481C1C}">
                  <a14:useLocalDpi xmlns:a14="http://schemas.microsoft.com/office/drawing/2010/main" val="0"/>
                </a:ext>
              </a:extLst>
            </a:blip>
            <a:srcRect/>
            <a:stretch>
              <a:fillRect l="-2000" r="-2000"/>
            </a:stretch>
          </a:blipFill>
        </p:spPr>
        <p:style>
          <a:lnRef idx="2">
            <a:schemeClr val="lt1">
              <a:hueOff val="0"/>
              <a:satOff val="0"/>
              <a:lumOff val="0"/>
              <a:alphaOff val="0"/>
            </a:schemeClr>
          </a:lnRef>
          <a:fillRef idx="1">
            <a:scrgbClr r="0" g="0" b="0"/>
          </a:fillRef>
          <a:effectRef idx="0">
            <a:schemeClr val="accent6">
              <a:tint val="50000"/>
              <a:hueOff val="0"/>
              <a:satOff val="0"/>
              <a:lumOff val="0"/>
              <a:alphaOff val="0"/>
            </a:schemeClr>
          </a:effectRef>
          <a:fontRef idx="minor">
            <a:schemeClr val="lt1">
              <a:hueOff val="0"/>
              <a:satOff val="0"/>
              <a:lumOff val="0"/>
              <a:alphaOff val="0"/>
            </a:schemeClr>
          </a:fontRef>
        </p:style>
      </p:sp>
      <p:grpSp>
        <p:nvGrpSpPr>
          <p:cNvPr id="26" name="Group 25">
            <a:extLst>
              <a:ext uri="{FF2B5EF4-FFF2-40B4-BE49-F238E27FC236}">
                <a16:creationId xmlns:a16="http://schemas.microsoft.com/office/drawing/2014/main" id="{BC122D05-063D-4AE3-A2CB-F6D7D400B3D1}"/>
              </a:ext>
            </a:extLst>
          </p:cNvPr>
          <p:cNvGrpSpPr/>
          <p:nvPr/>
        </p:nvGrpSpPr>
        <p:grpSpPr>
          <a:xfrm>
            <a:off x="8702041" y="293400"/>
            <a:ext cx="1670539" cy="4794739"/>
            <a:chOff x="8608255" y="0"/>
            <a:chExt cx="1670538" cy="4794739"/>
          </a:xfrm>
        </p:grpSpPr>
        <p:sp>
          <p:nvSpPr>
            <p:cNvPr id="27" name="Rectangle: Rounded Corners 26">
              <a:extLst>
                <a:ext uri="{FF2B5EF4-FFF2-40B4-BE49-F238E27FC236}">
                  <a16:creationId xmlns:a16="http://schemas.microsoft.com/office/drawing/2014/main" id="{074A9394-A89A-4A2C-BB52-346D8E4FEE4B}"/>
                </a:ext>
              </a:extLst>
            </p:cNvPr>
            <p:cNvSpPr/>
            <p:nvPr/>
          </p:nvSpPr>
          <p:spPr>
            <a:xfrm>
              <a:off x="8608255" y="0"/>
              <a:ext cx="1670538" cy="4794739"/>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8" name="Rectangle: Rounded Corners 19">
              <a:extLst>
                <a:ext uri="{FF2B5EF4-FFF2-40B4-BE49-F238E27FC236}">
                  <a16:creationId xmlns:a16="http://schemas.microsoft.com/office/drawing/2014/main" id="{6F2B0589-1AB0-4700-9EFD-A14CD5F0A5D2}"/>
                </a:ext>
              </a:extLst>
            </p:cNvPr>
            <p:cNvSpPr txBox="1"/>
            <p:nvPr/>
          </p:nvSpPr>
          <p:spPr>
            <a:xfrm>
              <a:off x="8608255" y="1917895"/>
              <a:ext cx="1670538" cy="191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algn="ctr" defTabSz="533373">
                <a:lnSpc>
                  <a:spcPct val="90000"/>
                </a:lnSpc>
                <a:spcBef>
                  <a:spcPct val="0"/>
                </a:spcBef>
                <a:spcAft>
                  <a:spcPct val="35000"/>
                </a:spcAft>
              </a:pPr>
              <a:r>
                <a:rPr lang="en-US" sz="1200" dirty="0">
                  <a:solidFill>
                    <a:prstClr val="white"/>
                  </a:solidFill>
                  <a:latin typeface="Arial"/>
                </a:rPr>
                <a:t>CONTENTdm Linked Data Pilot (2019-20)</a:t>
              </a:r>
            </a:p>
          </p:txBody>
        </p:sp>
      </p:grpSp>
      <p:sp>
        <p:nvSpPr>
          <p:cNvPr id="29" name="Oval 28">
            <a:extLst>
              <a:ext uri="{FF2B5EF4-FFF2-40B4-BE49-F238E27FC236}">
                <a16:creationId xmlns:a16="http://schemas.microsoft.com/office/drawing/2014/main" id="{58364949-A388-4FCF-9968-FF925B82FD5A}"/>
              </a:ext>
            </a:extLst>
          </p:cNvPr>
          <p:cNvSpPr/>
          <p:nvPr/>
        </p:nvSpPr>
        <p:spPr>
          <a:xfrm>
            <a:off x="8752157" y="581083"/>
            <a:ext cx="1570307" cy="1596648"/>
          </a:xfrm>
          <a:prstGeom prst="ellipse">
            <a:avLst/>
          </a:prstGeom>
          <a:blipFill>
            <a:blip r:embed="rId9">
              <a:extLst>
                <a:ext uri="{28A0092B-C50C-407E-A947-70E740481C1C}">
                  <a14:useLocalDpi xmlns:a14="http://schemas.microsoft.com/office/drawing/2010/main" val="0"/>
                </a:ext>
              </a:extLst>
            </a:blip>
            <a:srcRect/>
            <a:stretch>
              <a:fillRect l="-11000" r="-11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30" name="Rectangle 29">
            <a:extLst>
              <a:ext uri="{FF2B5EF4-FFF2-40B4-BE49-F238E27FC236}">
                <a16:creationId xmlns:a16="http://schemas.microsoft.com/office/drawing/2014/main" id="{C18821D3-9D8E-4432-862B-0B525C054A08}"/>
              </a:ext>
            </a:extLst>
          </p:cNvPr>
          <p:cNvSpPr/>
          <p:nvPr/>
        </p:nvSpPr>
        <p:spPr>
          <a:xfrm>
            <a:off x="1819422" y="144708"/>
            <a:ext cx="10301433" cy="5092117"/>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a:endParaRPr lang="en-US" dirty="0">
              <a:solidFill>
                <a:prstClr val="white"/>
              </a:solidFill>
              <a:latin typeface="Arial"/>
            </a:endParaRPr>
          </a:p>
        </p:txBody>
      </p:sp>
      <p:sp>
        <p:nvSpPr>
          <p:cNvPr id="31" name="Rectangle 30">
            <a:extLst>
              <a:ext uri="{FF2B5EF4-FFF2-40B4-BE49-F238E27FC236}">
                <a16:creationId xmlns:a16="http://schemas.microsoft.com/office/drawing/2014/main" id="{2FC7C568-4365-4D07-946F-EA9A8373BA2E}"/>
              </a:ext>
            </a:extLst>
          </p:cNvPr>
          <p:cNvSpPr/>
          <p:nvPr/>
        </p:nvSpPr>
        <p:spPr>
          <a:xfrm>
            <a:off x="151415" y="5490348"/>
            <a:ext cx="12011360" cy="400110"/>
          </a:xfrm>
          <a:prstGeom prst="rect">
            <a:avLst/>
          </a:prstGeom>
        </p:spPr>
        <p:txBody>
          <a:bodyPr wrap="square">
            <a:spAutoFit/>
          </a:bodyPr>
          <a:lstStyle/>
          <a:p>
            <a:pPr defTabSz="914354"/>
            <a:r>
              <a:rPr lang="en-US" sz="2000" b="1" dirty="0">
                <a:solidFill>
                  <a:srgbClr val="000000"/>
                </a:solidFill>
                <a:latin typeface="Arial"/>
              </a:rPr>
              <a:t>VIAF, FAST, and WorldCat</a:t>
            </a:r>
            <a:r>
              <a:rPr lang="en-US" sz="2000" dirty="0">
                <a:solidFill>
                  <a:srgbClr val="000000"/>
                </a:solidFill>
                <a:latin typeface="Arial"/>
              </a:rPr>
              <a:t>: Publish Linked Data on the web with a UI, API, and downloadable datasets </a:t>
            </a:r>
          </a:p>
        </p:txBody>
      </p:sp>
    </p:spTree>
    <p:extLst>
      <p:ext uri="{BB962C8B-B14F-4D97-AF65-F5344CB8AC3E}">
        <p14:creationId xmlns:p14="http://schemas.microsoft.com/office/powerpoint/2010/main" val="44663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B20A46D-8445-4A85-9051-A9F9AA81199E}"/>
              </a:ext>
            </a:extLst>
          </p:cNvPr>
          <p:cNvGrpSpPr/>
          <p:nvPr/>
        </p:nvGrpSpPr>
        <p:grpSpPr>
          <a:xfrm>
            <a:off x="10422696" y="293400"/>
            <a:ext cx="1670539" cy="4794739"/>
            <a:chOff x="10328910" y="0"/>
            <a:chExt cx="1670538" cy="4794739"/>
          </a:xfrm>
        </p:grpSpPr>
        <p:sp>
          <p:nvSpPr>
            <p:cNvPr id="3" name="Rectangle: Rounded Corners 2">
              <a:extLst>
                <a:ext uri="{FF2B5EF4-FFF2-40B4-BE49-F238E27FC236}">
                  <a16:creationId xmlns:a16="http://schemas.microsoft.com/office/drawing/2014/main" id="{2E071A6A-D179-4933-B06E-6639FBB78F78}"/>
                </a:ext>
              </a:extLst>
            </p:cNvPr>
            <p:cNvSpPr/>
            <p:nvPr/>
          </p:nvSpPr>
          <p:spPr>
            <a:xfrm>
              <a:off x="10328910" y="0"/>
              <a:ext cx="1670538" cy="4794739"/>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4" name="Rectangle: Rounded Corners 22">
              <a:extLst>
                <a:ext uri="{FF2B5EF4-FFF2-40B4-BE49-F238E27FC236}">
                  <a16:creationId xmlns:a16="http://schemas.microsoft.com/office/drawing/2014/main" id="{75E2AE68-FD79-4E6D-B507-5E843F3AFBA2}"/>
                </a:ext>
              </a:extLst>
            </p:cNvPr>
            <p:cNvSpPr txBox="1"/>
            <p:nvPr/>
          </p:nvSpPr>
          <p:spPr>
            <a:xfrm>
              <a:off x="10328910" y="1917895"/>
              <a:ext cx="1670538" cy="191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algn="ctr" defTabSz="533373">
                <a:lnSpc>
                  <a:spcPct val="90000"/>
                </a:lnSpc>
                <a:spcBef>
                  <a:spcPct val="0"/>
                </a:spcBef>
                <a:spcAft>
                  <a:spcPct val="35000"/>
                </a:spcAft>
              </a:pPr>
              <a:r>
                <a:rPr lang="en-US" sz="1200" dirty="0">
                  <a:solidFill>
                    <a:prstClr val="white"/>
                  </a:solidFill>
                  <a:latin typeface="Arial"/>
                </a:rPr>
                <a:t>Shared Entity Management Infrastructure</a:t>
              </a:r>
              <a:br>
                <a:rPr lang="en-US" sz="1200" dirty="0">
                  <a:solidFill>
                    <a:prstClr val="white"/>
                  </a:solidFill>
                  <a:latin typeface="Arial"/>
                </a:rPr>
              </a:br>
              <a:r>
                <a:rPr lang="en-US" sz="1200" dirty="0">
                  <a:solidFill>
                    <a:prstClr val="white"/>
                  </a:solidFill>
                  <a:latin typeface="Arial"/>
                </a:rPr>
                <a:t> (2020-21)</a:t>
              </a:r>
            </a:p>
          </p:txBody>
        </p:sp>
      </p:grpSp>
      <p:pic>
        <p:nvPicPr>
          <p:cNvPr id="5" name="Picture 2">
            <a:extLst>
              <a:ext uri="{FF2B5EF4-FFF2-40B4-BE49-F238E27FC236}">
                <a16:creationId xmlns:a16="http://schemas.microsoft.com/office/drawing/2014/main" id="{F30159F5-6C08-4D54-AC9D-68E0F77630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3104"/>
          <a:stretch/>
        </p:blipFill>
        <p:spPr bwMode="auto">
          <a:xfrm>
            <a:off x="10427573" y="253643"/>
            <a:ext cx="1670539" cy="213201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D93D338B-84B1-4CB1-A9B8-B42EDBEFD373}"/>
              </a:ext>
            </a:extLst>
          </p:cNvPr>
          <p:cNvGrpSpPr/>
          <p:nvPr/>
        </p:nvGrpSpPr>
        <p:grpSpPr>
          <a:xfrm>
            <a:off x="98768" y="293400"/>
            <a:ext cx="1670539" cy="4794739"/>
            <a:chOff x="4982" y="0"/>
            <a:chExt cx="1670538" cy="4794739"/>
          </a:xfrm>
        </p:grpSpPr>
        <p:sp>
          <p:nvSpPr>
            <p:cNvPr id="7" name="Rectangle: Rounded Corners 6">
              <a:extLst>
                <a:ext uri="{FF2B5EF4-FFF2-40B4-BE49-F238E27FC236}">
                  <a16:creationId xmlns:a16="http://schemas.microsoft.com/office/drawing/2014/main" id="{EA3EB34D-AB54-4A28-9CA7-A043A2E0A87D}"/>
                </a:ext>
              </a:extLst>
            </p:cNvPr>
            <p:cNvSpPr/>
            <p:nvPr/>
          </p:nvSpPr>
          <p:spPr>
            <a:xfrm>
              <a:off x="4982" y="0"/>
              <a:ext cx="1670538" cy="4794739"/>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38907ED0-7ACF-4954-A30C-42EF36B79361}"/>
                </a:ext>
              </a:extLst>
            </p:cNvPr>
            <p:cNvSpPr txBox="1"/>
            <p:nvPr/>
          </p:nvSpPr>
          <p:spPr>
            <a:xfrm>
              <a:off x="4982" y="1917895"/>
              <a:ext cx="1670538" cy="191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algn="ctr" defTabSz="533373">
                <a:lnSpc>
                  <a:spcPct val="90000"/>
                </a:lnSpc>
                <a:spcBef>
                  <a:spcPct val="0"/>
                </a:spcBef>
                <a:spcAft>
                  <a:spcPct val="35000"/>
                </a:spcAft>
              </a:pPr>
              <a:r>
                <a:rPr lang="en-US" sz="1200" dirty="0">
                  <a:solidFill>
                    <a:prstClr val="white"/>
                  </a:solidFill>
                  <a:latin typeface="Arial"/>
                </a:rPr>
                <a:t> Publish</a:t>
              </a:r>
              <a:r>
                <a:rPr lang="en-US" sz="1200" dirty="0">
                  <a:solidFill>
                    <a:prstClr val="white"/>
                  </a:solidFill>
                  <a:latin typeface="Arial"/>
                  <a:cs typeface="Arial"/>
                </a:rPr>
                <a:t> </a:t>
              </a:r>
              <a:r>
                <a:rPr lang="en-US" sz="1200" dirty="0">
                  <a:solidFill>
                    <a:prstClr val="white"/>
                  </a:solidFill>
                  <a:latin typeface="Arial"/>
                </a:rPr>
                <a:t>linked data</a:t>
              </a:r>
              <a:r>
                <a:rPr lang="en-US" sz="1200" dirty="0">
                  <a:solidFill>
                    <a:prstClr val="white"/>
                  </a:solidFill>
                  <a:latin typeface="Arial"/>
                  <a:cs typeface="Arial"/>
                </a:rPr>
                <a:t> - FAST, VIAF, WorldCat (2009 - )</a:t>
              </a:r>
            </a:p>
          </p:txBody>
        </p:sp>
      </p:grpSp>
      <p:sp>
        <p:nvSpPr>
          <p:cNvPr id="9" name="Oval 8">
            <a:extLst>
              <a:ext uri="{FF2B5EF4-FFF2-40B4-BE49-F238E27FC236}">
                <a16:creationId xmlns:a16="http://schemas.microsoft.com/office/drawing/2014/main" id="{3F3F6605-37F7-42F2-A734-A6B9E04D22F2}"/>
              </a:ext>
            </a:extLst>
          </p:cNvPr>
          <p:cNvSpPr/>
          <p:nvPr/>
        </p:nvSpPr>
        <p:spPr>
          <a:xfrm>
            <a:off x="148884" y="581083"/>
            <a:ext cx="1570307" cy="1596648"/>
          </a:xfrm>
          <a:prstGeom prst="ellipse">
            <a:avLst/>
          </a:prstGeom>
          <a:blipFill dpi="0" rotWithShape="1">
            <a:blip r:embed="rId4"/>
            <a:srcRect/>
            <a:stretch>
              <a:fillRect l="-5000" r="-5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nvGrpSpPr>
          <p:cNvPr id="10" name="Group 9">
            <a:extLst>
              <a:ext uri="{FF2B5EF4-FFF2-40B4-BE49-F238E27FC236}">
                <a16:creationId xmlns:a16="http://schemas.microsoft.com/office/drawing/2014/main" id="{272EC5A8-CB9A-4F41-8E55-44479C6A2B21}"/>
              </a:ext>
            </a:extLst>
          </p:cNvPr>
          <p:cNvGrpSpPr/>
          <p:nvPr/>
        </p:nvGrpSpPr>
        <p:grpSpPr>
          <a:xfrm>
            <a:off x="1819421" y="293400"/>
            <a:ext cx="1670539" cy="4794739"/>
            <a:chOff x="1725636" y="0"/>
            <a:chExt cx="1670538" cy="4794739"/>
          </a:xfrm>
        </p:grpSpPr>
        <p:sp>
          <p:nvSpPr>
            <p:cNvPr id="11" name="Rectangle: Rounded Corners 10">
              <a:extLst>
                <a:ext uri="{FF2B5EF4-FFF2-40B4-BE49-F238E27FC236}">
                  <a16:creationId xmlns:a16="http://schemas.microsoft.com/office/drawing/2014/main" id="{8A43C5F0-4EB5-43B6-B69B-DA762304BC33}"/>
                </a:ext>
              </a:extLst>
            </p:cNvPr>
            <p:cNvSpPr/>
            <p:nvPr/>
          </p:nvSpPr>
          <p:spPr>
            <a:xfrm>
              <a:off x="1725636" y="0"/>
              <a:ext cx="1670538" cy="4794739"/>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2" name="Rectangle: Rounded Corners 7">
              <a:extLst>
                <a:ext uri="{FF2B5EF4-FFF2-40B4-BE49-F238E27FC236}">
                  <a16:creationId xmlns:a16="http://schemas.microsoft.com/office/drawing/2014/main" id="{F37926BF-8448-486B-A394-89A5B6556A54}"/>
                </a:ext>
              </a:extLst>
            </p:cNvPr>
            <p:cNvSpPr txBox="1"/>
            <p:nvPr/>
          </p:nvSpPr>
          <p:spPr>
            <a:xfrm>
              <a:off x="1725636" y="1917895"/>
              <a:ext cx="1670538" cy="191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algn="ctr" defTabSz="533373">
                <a:lnSpc>
                  <a:spcPct val="90000"/>
                </a:lnSpc>
                <a:spcBef>
                  <a:spcPct val="0"/>
                </a:spcBef>
                <a:spcAft>
                  <a:spcPct val="35000"/>
                </a:spcAft>
              </a:pPr>
              <a:r>
                <a:rPr lang="en-US" sz="1200" dirty="0">
                  <a:solidFill>
                    <a:prstClr val="white"/>
                  </a:solidFill>
                  <a:latin typeface="Arial"/>
                </a:rPr>
                <a:t>EntityJS Research Project (2013)</a:t>
              </a:r>
            </a:p>
          </p:txBody>
        </p:sp>
      </p:grpSp>
      <p:sp>
        <p:nvSpPr>
          <p:cNvPr id="13" name="Oval 12">
            <a:extLst>
              <a:ext uri="{FF2B5EF4-FFF2-40B4-BE49-F238E27FC236}">
                <a16:creationId xmlns:a16="http://schemas.microsoft.com/office/drawing/2014/main" id="{F535A1B0-42FC-4B60-935E-F86C90E3C1E5}"/>
              </a:ext>
            </a:extLst>
          </p:cNvPr>
          <p:cNvSpPr/>
          <p:nvPr/>
        </p:nvSpPr>
        <p:spPr>
          <a:xfrm>
            <a:off x="1869537" y="581083"/>
            <a:ext cx="1570307" cy="1596648"/>
          </a:xfrm>
          <a:prstGeom prst="ellipse">
            <a:avLst/>
          </a:prstGeom>
          <a:blipFill>
            <a:blip r:embed="rId5">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grpSp>
        <p:nvGrpSpPr>
          <p:cNvPr id="14" name="Group 13">
            <a:extLst>
              <a:ext uri="{FF2B5EF4-FFF2-40B4-BE49-F238E27FC236}">
                <a16:creationId xmlns:a16="http://schemas.microsoft.com/office/drawing/2014/main" id="{1E1D6811-FF0E-4440-A75B-5876947E7347}"/>
              </a:ext>
            </a:extLst>
          </p:cNvPr>
          <p:cNvGrpSpPr/>
          <p:nvPr/>
        </p:nvGrpSpPr>
        <p:grpSpPr>
          <a:xfrm>
            <a:off x="3540077" y="293400"/>
            <a:ext cx="1670539" cy="4794739"/>
            <a:chOff x="3446291" y="0"/>
            <a:chExt cx="1670538" cy="4794739"/>
          </a:xfrm>
        </p:grpSpPr>
        <p:sp>
          <p:nvSpPr>
            <p:cNvPr id="15" name="Rectangle: Rounded Corners 14">
              <a:extLst>
                <a:ext uri="{FF2B5EF4-FFF2-40B4-BE49-F238E27FC236}">
                  <a16:creationId xmlns:a16="http://schemas.microsoft.com/office/drawing/2014/main" id="{D1DDF581-A28F-41E8-8F63-3DA965BF3544}"/>
                </a:ext>
              </a:extLst>
            </p:cNvPr>
            <p:cNvSpPr/>
            <p:nvPr/>
          </p:nvSpPr>
          <p:spPr>
            <a:xfrm>
              <a:off x="3446291" y="0"/>
              <a:ext cx="1670538" cy="4794739"/>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6" name="Rectangle: Rounded Corners 10">
              <a:extLst>
                <a:ext uri="{FF2B5EF4-FFF2-40B4-BE49-F238E27FC236}">
                  <a16:creationId xmlns:a16="http://schemas.microsoft.com/office/drawing/2014/main" id="{2556A85E-1C19-41EE-ADF5-76C392B60863}"/>
                </a:ext>
              </a:extLst>
            </p:cNvPr>
            <p:cNvSpPr txBox="1"/>
            <p:nvPr/>
          </p:nvSpPr>
          <p:spPr>
            <a:xfrm>
              <a:off x="3446291" y="1917895"/>
              <a:ext cx="1670538" cy="191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algn="ctr" defTabSz="533373">
                <a:lnSpc>
                  <a:spcPct val="90000"/>
                </a:lnSpc>
                <a:spcBef>
                  <a:spcPct val="0"/>
                </a:spcBef>
                <a:spcAft>
                  <a:spcPct val="35000"/>
                </a:spcAft>
              </a:pPr>
              <a:r>
                <a:rPr lang="en-US" sz="1200" dirty="0">
                  <a:solidFill>
                    <a:prstClr val="white"/>
                  </a:solidFill>
                  <a:latin typeface="Arial"/>
                </a:rPr>
                <a:t>Person Entity Lookup Pilot (2014)</a:t>
              </a:r>
            </a:p>
          </p:txBody>
        </p:sp>
      </p:grpSp>
      <p:sp>
        <p:nvSpPr>
          <p:cNvPr id="17" name="Oval 16">
            <a:extLst>
              <a:ext uri="{FF2B5EF4-FFF2-40B4-BE49-F238E27FC236}">
                <a16:creationId xmlns:a16="http://schemas.microsoft.com/office/drawing/2014/main" id="{FD232201-5669-4D24-A952-D80300630539}"/>
              </a:ext>
            </a:extLst>
          </p:cNvPr>
          <p:cNvSpPr/>
          <p:nvPr/>
        </p:nvSpPr>
        <p:spPr>
          <a:xfrm>
            <a:off x="3590193" y="581083"/>
            <a:ext cx="1570307" cy="1596648"/>
          </a:xfrm>
          <a:prstGeom prst="ellipse">
            <a:avLst/>
          </a:prstGeom>
          <a:blipFill>
            <a:blip r:embed="rId6"/>
            <a:srcRect/>
            <a:stretch>
              <a:fillRect l="-8000" r="-8000"/>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grpSp>
        <p:nvGrpSpPr>
          <p:cNvPr id="18" name="Group 17">
            <a:extLst>
              <a:ext uri="{FF2B5EF4-FFF2-40B4-BE49-F238E27FC236}">
                <a16:creationId xmlns:a16="http://schemas.microsoft.com/office/drawing/2014/main" id="{295E991D-CB37-463D-A6A0-8AA9C456A49B}"/>
              </a:ext>
            </a:extLst>
          </p:cNvPr>
          <p:cNvGrpSpPr/>
          <p:nvPr/>
        </p:nvGrpSpPr>
        <p:grpSpPr>
          <a:xfrm>
            <a:off x="5260732" y="293400"/>
            <a:ext cx="1670539" cy="4794739"/>
            <a:chOff x="5166946" y="0"/>
            <a:chExt cx="1670538" cy="4794739"/>
          </a:xfrm>
        </p:grpSpPr>
        <p:sp>
          <p:nvSpPr>
            <p:cNvPr id="19" name="Rectangle: Rounded Corners 18">
              <a:extLst>
                <a:ext uri="{FF2B5EF4-FFF2-40B4-BE49-F238E27FC236}">
                  <a16:creationId xmlns:a16="http://schemas.microsoft.com/office/drawing/2014/main" id="{8AB10064-FE0C-42CF-9C3E-E16B1BB1B877}"/>
                </a:ext>
              </a:extLst>
            </p:cNvPr>
            <p:cNvSpPr/>
            <p:nvPr/>
          </p:nvSpPr>
          <p:spPr>
            <a:xfrm>
              <a:off x="5166946" y="0"/>
              <a:ext cx="1670538" cy="4794739"/>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0" name="Rectangle: Rounded Corners 13">
              <a:extLst>
                <a:ext uri="{FF2B5EF4-FFF2-40B4-BE49-F238E27FC236}">
                  <a16:creationId xmlns:a16="http://schemas.microsoft.com/office/drawing/2014/main" id="{874CC351-5E32-4231-B84F-D03CAE97D212}"/>
                </a:ext>
              </a:extLst>
            </p:cNvPr>
            <p:cNvSpPr txBox="1"/>
            <p:nvPr/>
          </p:nvSpPr>
          <p:spPr>
            <a:xfrm>
              <a:off x="5166946" y="1917895"/>
              <a:ext cx="1670538" cy="191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algn="ctr" defTabSz="533373">
                <a:lnSpc>
                  <a:spcPct val="90000"/>
                </a:lnSpc>
                <a:spcBef>
                  <a:spcPct val="0"/>
                </a:spcBef>
                <a:spcAft>
                  <a:spcPct val="35000"/>
                </a:spcAft>
              </a:pPr>
              <a:r>
                <a:rPr lang="en-US" sz="1200" dirty="0">
                  <a:solidFill>
                    <a:prstClr val="white"/>
                  </a:solidFill>
                  <a:latin typeface="Arial"/>
                </a:rPr>
                <a:t>CONTENTdm Metadata Refinery </a:t>
              </a:r>
              <a:br>
                <a:rPr lang="en-US" sz="1200" dirty="0">
                  <a:solidFill>
                    <a:prstClr val="white"/>
                  </a:solidFill>
                  <a:latin typeface="Arial"/>
                </a:rPr>
              </a:br>
              <a:r>
                <a:rPr lang="en-US" sz="1200" dirty="0">
                  <a:solidFill>
                    <a:prstClr val="white"/>
                  </a:solidFill>
                  <a:latin typeface="Arial"/>
                </a:rPr>
                <a:t>(2015-16)</a:t>
              </a:r>
            </a:p>
          </p:txBody>
        </p:sp>
      </p:grpSp>
      <p:sp>
        <p:nvSpPr>
          <p:cNvPr id="21" name="Oval 20">
            <a:extLst>
              <a:ext uri="{FF2B5EF4-FFF2-40B4-BE49-F238E27FC236}">
                <a16:creationId xmlns:a16="http://schemas.microsoft.com/office/drawing/2014/main" id="{ABDD20A1-F68B-4FA1-B1EF-5374827A3308}"/>
              </a:ext>
            </a:extLst>
          </p:cNvPr>
          <p:cNvSpPr/>
          <p:nvPr/>
        </p:nvSpPr>
        <p:spPr>
          <a:xfrm>
            <a:off x="5310848" y="581083"/>
            <a:ext cx="1570307" cy="1596648"/>
          </a:xfrm>
          <a:prstGeom prst="ellipse">
            <a:avLst/>
          </a:prstGeom>
          <a:blipFill>
            <a:blip r:embed="rId7">
              <a:extLst>
                <a:ext uri="{28A0092B-C50C-407E-A947-70E740481C1C}">
                  <a14:useLocalDpi xmlns:a14="http://schemas.microsoft.com/office/drawing/2010/main" val="0"/>
                </a:ext>
              </a:extLst>
            </a:blip>
            <a:srcRect/>
            <a:stretch>
              <a:fillRect l="-16000" r="-16000"/>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grpSp>
        <p:nvGrpSpPr>
          <p:cNvPr id="22" name="Group 21">
            <a:extLst>
              <a:ext uri="{FF2B5EF4-FFF2-40B4-BE49-F238E27FC236}">
                <a16:creationId xmlns:a16="http://schemas.microsoft.com/office/drawing/2014/main" id="{8B9CD320-673C-4CAB-BDC0-01BEB86C7B69}"/>
              </a:ext>
            </a:extLst>
          </p:cNvPr>
          <p:cNvGrpSpPr/>
          <p:nvPr/>
        </p:nvGrpSpPr>
        <p:grpSpPr>
          <a:xfrm>
            <a:off x="6981385" y="293400"/>
            <a:ext cx="1670539" cy="4794739"/>
            <a:chOff x="6887600" y="0"/>
            <a:chExt cx="1670538" cy="4794739"/>
          </a:xfrm>
        </p:grpSpPr>
        <p:sp>
          <p:nvSpPr>
            <p:cNvPr id="23" name="Rectangle: Rounded Corners 22">
              <a:extLst>
                <a:ext uri="{FF2B5EF4-FFF2-40B4-BE49-F238E27FC236}">
                  <a16:creationId xmlns:a16="http://schemas.microsoft.com/office/drawing/2014/main" id="{49632430-6603-4507-A527-9CCD3043B040}"/>
                </a:ext>
              </a:extLst>
            </p:cNvPr>
            <p:cNvSpPr/>
            <p:nvPr/>
          </p:nvSpPr>
          <p:spPr>
            <a:xfrm>
              <a:off x="6887600" y="0"/>
              <a:ext cx="1670538" cy="4794739"/>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4" name="Rectangle: Rounded Corners 16">
              <a:extLst>
                <a:ext uri="{FF2B5EF4-FFF2-40B4-BE49-F238E27FC236}">
                  <a16:creationId xmlns:a16="http://schemas.microsoft.com/office/drawing/2014/main" id="{4CE46ED5-7D7B-40C9-9AAB-3AD95B43067A}"/>
                </a:ext>
              </a:extLst>
            </p:cNvPr>
            <p:cNvSpPr txBox="1"/>
            <p:nvPr/>
          </p:nvSpPr>
          <p:spPr>
            <a:xfrm>
              <a:off x="6887600" y="1917895"/>
              <a:ext cx="1670538" cy="191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algn="ctr" defTabSz="533373">
                <a:lnSpc>
                  <a:spcPct val="90000"/>
                </a:lnSpc>
                <a:spcBef>
                  <a:spcPct val="0"/>
                </a:spcBef>
                <a:spcAft>
                  <a:spcPct val="35000"/>
                </a:spcAft>
              </a:pPr>
              <a:r>
                <a:rPr lang="en-US" sz="1200" dirty="0">
                  <a:solidFill>
                    <a:prstClr val="white"/>
                  </a:solidFill>
                  <a:latin typeface="Arial"/>
                </a:rPr>
                <a:t>Project Passage </a:t>
              </a:r>
              <a:br>
                <a:rPr lang="en-US" sz="1200" dirty="0">
                  <a:solidFill>
                    <a:prstClr val="white"/>
                  </a:solidFill>
                  <a:latin typeface="Arial"/>
                </a:rPr>
              </a:br>
              <a:r>
                <a:rPr lang="en-US" sz="1200" dirty="0">
                  <a:solidFill>
                    <a:prstClr val="white"/>
                  </a:solidFill>
                  <a:latin typeface="Arial"/>
                </a:rPr>
                <a:t>(2017-18)</a:t>
              </a:r>
            </a:p>
          </p:txBody>
        </p:sp>
      </p:grpSp>
      <p:sp>
        <p:nvSpPr>
          <p:cNvPr id="25" name="Oval 24">
            <a:extLst>
              <a:ext uri="{FF2B5EF4-FFF2-40B4-BE49-F238E27FC236}">
                <a16:creationId xmlns:a16="http://schemas.microsoft.com/office/drawing/2014/main" id="{992296EB-B6EE-431C-982E-3C4311186B36}"/>
              </a:ext>
            </a:extLst>
          </p:cNvPr>
          <p:cNvSpPr/>
          <p:nvPr/>
        </p:nvSpPr>
        <p:spPr>
          <a:xfrm>
            <a:off x="7031501" y="581083"/>
            <a:ext cx="1570307" cy="1596648"/>
          </a:xfrm>
          <a:prstGeom prst="ellipse">
            <a:avLst/>
          </a:prstGeom>
          <a:blipFill>
            <a:blip r:embed="rId8">
              <a:extLst>
                <a:ext uri="{28A0092B-C50C-407E-A947-70E740481C1C}">
                  <a14:useLocalDpi xmlns:a14="http://schemas.microsoft.com/office/drawing/2010/main" val="0"/>
                </a:ext>
              </a:extLst>
            </a:blip>
            <a:srcRect/>
            <a:stretch>
              <a:fillRect l="-2000" r="-2000"/>
            </a:stretch>
          </a:blipFill>
        </p:spPr>
        <p:style>
          <a:lnRef idx="2">
            <a:schemeClr val="lt1">
              <a:hueOff val="0"/>
              <a:satOff val="0"/>
              <a:lumOff val="0"/>
              <a:alphaOff val="0"/>
            </a:schemeClr>
          </a:lnRef>
          <a:fillRef idx="1">
            <a:scrgbClr r="0" g="0" b="0"/>
          </a:fillRef>
          <a:effectRef idx="0">
            <a:schemeClr val="accent6">
              <a:tint val="50000"/>
              <a:hueOff val="0"/>
              <a:satOff val="0"/>
              <a:lumOff val="0"/>
              <a:alphaOff val="0"/>
            </a:schemeClr>
          </a:effectRef>
          <a:fontRef idx="minor">
            <a:schemeClr val="lt1">
              <a:hueOff val="0"/>
              <a:satOff val="0"/>
              <a:lumOff val="0"/>
              <a:alphaOff val="0"/>
            </a:schemeClr>
          </a:fontRef>
        </p:style>
      </p:sp>
      <p:grpSp>
        <p:nvGrpSpPr>
          <p:cNvPr id="26" name="Group 25">
            <a:extLst>
              <a:ext uri="{FF2B5EF4-FFF2-40B4-BE49-F238E27FC236}">
                <a16:creationId xmlns:a16="http://schemas.microsoft.com/office/drawing/2014/main" id="{2910F0D2-719D-41FB-A252-2CD1D0B99A08}"/>
              </a:ext>
            </a:extLst>
          </p:cNvPr>
          <p:cNvGrpSpPr/>
          <p:nvPr/>
        </p:nvGrpSpPr>
        <p:grpSpPr>
          <a:xfrm>
            <a:off x="8702041" y="293400"/>
            <a:ext cx="1670539" cy="4794739"/>
            <a:chOff x="8608255" y="0"/>
            <a:chExt cx="1670538" cy="4794739"/>
          </a:xfrm>
        </p:grpSpPr>
        <p:sp>
          <p:nvSpPr>
            <p:cNvPr id="27" name="Rectangle: Rounded Corners 26">
              <a:extLst>
                <a:ext uri="{FF2B5EF4-FFF2-40B4-BE49-F238E27FC236}">
                  <a16:creationId xmlns:a16="http://schemas.microsoft.com/office/drawing/2014/main" id="{4B27AF91-847B-4E9A-8682-1FCE6BD66257}"/>
                </a:ext>
              </a:extLst>
            </p:cNvPr>
            <p:cNvSpPr/>
            <p:nvPr/>
          </p:nvSpPr>
          <p:spPr>
            <a:xfrm>
              <a:off x="8608255" y="0"/>
              <a:ext cx="1670538" cy="4794739"/>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8" name="Rectangle: Rounded Corners 19">
              <a:extLst>
                <a:ext uri="{FF2B5EF4-FFF2-40B4-BE49-F238E27FC236}">
                  <a16:creationId xmlns:a16="http://schemas.microsoft.com/office/drawing/2014/main" id="{5C41FF4F-BF6E-433E-A822-7FA4BBBA8B6A}"/>
                </a:ext>
              </a:extLst>
            </p:cNvPr>
            <p:cNvSpPr txBox="1"/>
            <p:nvPr/>
          </p:nvSpPr>
          <p:spPr>
            <a:xfrm>
              <a:off x="8608255" y="1917895"/>
              <a:ext cx="1670538" cy="191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algn="ctr" defTabSz="533373">
                <a:lnSpc>
                  <a:spcPct val="90000"/>
                </a:lnSpc>
                <a:spcBef>
                  <a:spcPct val="0"/>
                </a:spcBef>
                <a:spcAft>
                  <a:spcPct val="35000"/>
                </a:spcAft>
              </a:pPr>
              <a:r>
                <a:rPr lang="en-US" sz="1200" dirty="0">
                  <a:solidFill>
                    <a:prstClr val="white"/>
                  </a:solidFill>
                  <a:latin typeface="Arial"/>
                </a:rPr>
                <a:t>CONTENTdm Linked Data Pilot (2019-20)</a:t>
              </a:r>
            </a:p>
          </p:txBody>
        </p:sp>
      </p:grpSp>
      <p:sp>
        <p:nvSpPr>
          <p:cNvPr id="29" name="Oval 28">
            <a:extLst>
              <a:ext uri="{FF2B5EF4-FFF2-40B4-BE49-F238E27FC236}">
                <a16:creationId xmlns:a16="http://schemas.microsoft.com/office/drawing/2014/main" id="{CDB7742A-586A-41D9-82E2-188BC11B38CC}"/>
              </a:ext>
            </a:extLst>
          </p:cNvPr>
          <p:cNvSpPr/>
          <p:nvPr/>
        </p:nvSpPr>
        <p:spPr>
          <a:xfrm>
            <a:off x="8752157" y="581083"/>
            <a:ext cx="1570307" cy="1596648"/>
          </a:xfrm>
          <a:prstGeom prst="ellipse">
            <a:avLst/>
          </a:prstGeom>
          <a:blipFill>
            <a:blip r:embed="rId9">
              <a:extLst>
                <a:ext uri="{28A0092B-C50C-407E-A947-70E740481C1C}">
                  <a14:useLocalDpi xmlns:a14="http://schemas.microsoft.com/office/drawing/2010/main" val="0"/>
                </a:ext>
              </a:extLst>
            </a:blip>
            <a:srcRect/>
            <a:stretch>
              <a:fillRect l="-11000" r="-11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30" name="Rectangle 29">
            <a:extLst>
              <a:ext uri="{FF2B5EF4-FFF2-40B4-BE49-F238E27FC236}">
                <a16:creationId xmlns:a16="http://schemas.microsoft.com/office/drawing/2014/main" id="{3C37DB53-8F69-460E-8039-686AA2FC9896}"/>
              </a:ext>
            </a:extLst>
          </p:cNvPr>
          <p:cNvSpPr/>
          <p:nvPr/>
        </p:nvSpPr>
        <p:spPr>
          <a:xfrm>
            <a:off x="3525060" y="144708"/>
            <a:ext cx="8583193" cy="5092117"/>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a:endParaRPr lang="en-US" dirty="0">
              <a:solidFill>
                <a:prstClr val="white"/>
              </a:solidFill>
              <a:latin typeface="Arial"/>
            </a:endParaRPr>
          </a:p>
        </p:txBody>
      </p:sp>
      <p:sp>
        <p:nvSpPr>
          <p:cNvPr id="31" name="Rectangle 30">
            <a:extLst>
              <a:ext uri="{FF2B5EF4-FFF2-40B4-BE49-F238E27FC236}">
                <a16:creationId xmlns:a16="http://schemas.microsoft.com/office/drawing/2014/main" id="{B20AA98E-4686-4C0A-AA0E-A9CFDE304568}"/>
              </a:ext>
            </a:extLst>
          </p:cNvPr>
          <p:cNvSpPr/>
          <p:nvPr/>
        </p:nvSpPr>
        <p:spPr>
          <a:xfrm>
            <a:off x="12458" y="0"/>
            <a:ext cx="1756849" cy="5092117"/>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a:endParaRPr lang="en-US" dirty="0">
              <a:solidFill>
                <a:prstClr val="white"/>
              </a:solidFill>
              <a:latin typeface="Arial"/>
            </a:endParaRPr>
          </a:p>
        </p:txBody>
      </p:sp>
      <p:sp>
        <p:nvSpPr>
          <p:cNvPr id="32" name="Rectangle 31">
            <a:extLst>
              <a:ext uri="{FF2B5EF4-FFF2-40B4-BE49-F238E27FC236}">
                <a16:creationId xmlns:a16="http://schemas.microsoft.com/office/drawing/2014/main" id="{3AD73B2D-E221-4DF1-AF7E-31C391542B0A}"/>
              </a:ext>
            </a:extLst>
          </p:cNvPr>
          <p:cNvSpPr/>
          <p:nvPr/>
        </p:nvSpPr>
        <p:spPr>
          <a:xfrm>
            <a:off x="542194" y="5251508"/>
            <a:ext cx="11110116" cy="707886"/>
          </a:xfrm>
          <a:prstGeom prst="rect">
            <a:avLst/>
          </a:prstGeom>
        </p:spPr>
        <p:txBody>
          <a:bodyPr wrap="square">
            <a:spAutoFit/>
          </a:bodyPr>
          <a:lstStyle/>
          <a:p>
            <a:pPr defTabSz="914354"/>
            <a:r>
              <a:rPr lang="en-US" sz="2000" b="1" dirty="0">
                <a:solidFill>
                  <a:srgbClr val="000000"/>
                </a:solidFill>
                <a:latin typeface="Arial"/>
              </a:rPr>
              <a:t>EntityJS</a:t>
            </a:r>
            <a:r>
              <a:rPr lang="en-US" sz="2000" dirty="0">
                <a:solidFill>
                  <a:srgbClr val="000000"/>
                </a:solidFill>
                <a:latin typeface="Arial"/>
              </a:rPr>
              <a:t>: Explore how Linked Data maximizes the discovery potential for sets of related entities (related by an event, a literature domain, etc.) </a:t>
            </a:r>
          </a:p>
        </p:txBody>
      </p:sp>
    </p:spTree>
    <p:extLst>
      <p:ext uri="{BB962C8B-B14F-4D97-AF65-F5344CB8AC3E}">
        <p14:creationId xmlns:p14="http://schemas.microsoft.com/office/powerpoint/2010/main" val="70560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172D68-34C7-49A9-A2E3-1D733E80B05E}"/>
              </a:ext>
            </a:extLst>
          </p:cNvPr>
          <p:cNvGrpSpPr/>
          <p:nvPr/>
        </p:nvGrpSpPr>
        <p:grpSpPr>
          <a:xfrm>
            <a:off x="10422696" y="293400"/>
            <a:ext cx="1670539" cy="4794739"/>
            <a:chOff x="10328910" y="0"/>
            <a:chExt cx="1670538" cy="4794739"/>
          </a:xfrm>
        </p:grpSpPr>
        <p:sp>
          <p:nvSpPr>
            <p:cNvPr id="3" name="Rectangle: Rounded Corners 2">
              <a:extLst>
                <a:ext uri="{FF2B5EF4-FFF2-40B4-BE49-F238E27FC236}">
                  <a16:creationId xmlns:a16="http://schemas.microsoft.com/office/drawing/2014/main" id="{83550E56-A02C-4BCE-A09E-6FCD237B1153}"/>
                </a:ext>
              </a:extLst>
            </p:cNvPr>
            <p:cNvSpPr/>
            <p:nvPr/>
          </p:nvSpPr>
          <p:spPr>
            <a:xfrm>
              <a:off x="10328910" y="0"/>
              <a:ext cx="1670538" cy="4794739"/>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4" name="Rectangle: Rounded Corners 22">
              <a:extLst>
                <a:ext uri="{FF2B5EF4-FFF2-40B4-BE49-F238E27FC236}">
                  <a16:creationId xmlns:a16="http://schemas.microsoft.com/office/drawing/2014/main" id="{AA83E402-AE8A-4F83-8964-11604001A7B8}"/>
                </a:ext>
              </a:extLst>
            </p:cNvPr>
            <p:cNvSpPr txBox="1"/>
            <p:nvPr/>
          </p:nvSpPr>
          <p:spPr>
            <a:xfrm>
              <a:off x="10328910" y="1917895"/>
              <a:ext cx="1670538" cy="191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algn="ctr" defTabSz="533373">
                <a:lnSpc>
                  <a:spcPct val="90000"/>
                </a:lnSpc>
                <a:spcBef>
                  <a:spcPct val="0"/>
                </a:spcBef>
                <a:spcAft>
                  <a:spcPct val="35000"/>
                </a:spcAft>
              </a:pPr>
              <a:r>
                <a:rPr lang="en-US" sz="1200" dirty="0">
                  <a:solidFill>
                    <a:prstClr val="white"/>
                  </a:solidFill>
                  <a:latin typeface="Arial"/>
                </a:rPr>
                <a:t>Shared Entity Management Infrastructure </a:t>
              </a:r>
              <a:br>
                <a:rPr lang="en-US" sz="1200" dirty="0">
                  <a:solidFill>
                    <a:prstClr val="white"/>
                  </a:solidFill>
                  <a:latin typeface="Arial"/>
                </a:rPr>
              </a:br>
              <a:r>
                <a:rPr lang="en-US" sz="1200" dirty="0">
                  <a:solidFill>
                    <a:prstClr val="white"/>
                  </a:solidFill>
                  <a:latin typeface="Arial"/>
                </a:rPr>
                <a:t>(2020-21)</a:t>
              </a:r>
            </a:p>
          </p:txBody>
        </p:sp>
      </p:grpSp>
      <p:pic>
        <p:nvPicPr>
          <p:cNvPr id="5" name="Picture 2">
            <a:extLst>
              <a:ext uri="{FF2B5EF4-FFF2-40B4-BE49-F238E27FC236}">
                <a16:creationId xmlns:a16="http://schemas.microsoft.com/office/drawing/2014/main" id="{D1B95281-73C2-4122-A3FB-F184F9E458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3104"/>
          <a:stretch/>
        </p:blipFill>
        <p:spPr bwMode="auto">
          <a:xfrm>
            <a:off x="10427573" y="253643"/>
            <a:ext cx="1670539" cy="213201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AF0BAA42-C43C-4A46-8050-84E1A8BB9BFC}"/>
              </a:ext>
            </a:extLst>
          </p:cNvPr>
          <p:cNvGrpSpPr/>
          <p:nvPr/>
        </p:nvGrpSpPr>
        <p:grpSpPr>
          <a:xfrm>
            <a:off x="98768" y="293400"/>
            <a:ext cx="1670539" cy="4794739"/>
            <a:chOff x="4982" y="0"/>
            <a:chExt cx="1670538" cy="4794739"/>
          </a:xfrm>
        </p:grpSpPr>
        <p:sp>
          <p:nvSpPr>
            <p:cNvPr id="7" name="Rectangle: Rounded Corners 6">
              <a:extLst>
                <a:ext uri="{FF2B5EF4-FFF2-40B4-BE49-F238E27FC236}">
                  <a16:creationId xmlns:a16="http://schemas.microsoft.com/office/drawing/2014/main" id="{1196085E-7501-4219-9C41-3ABCE6876176}"/>
                </a:ext>
              </a:extLst>
            </p:cNvPr>
            <p:cNvSpPr/>
            <p:nvPr/>
          </p:nvSpPr>
          <p:spPr>
            <a:xfrm>
              <a:off x="4982" y="0"/>
              <a:ext cx="1670538" cy="4794739"/>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CF46D5F7-FAC6-4330-B3BA-40540EC8887F}"/>
                </a:ext>
              </a:extLst>
            </p:cNvPr>
            <p:cNvSpPr txBox="1"/>
            <p:nvPr/>
          </p:nvSpPr>
          <p:spPr>
            <a:xfrm>
              <a:off x="4982" y="1917895"/>
              <a:ext cx="1670538" cy="191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algn="ctr" defTabSz="533373">
                <a:lnSpc>
                  <a:spcPct val="90000"/>
                </a:lnSpc>
                <a:spcBef>
                  <a:spcPct val="0"/>
                </a:spcBef>
                <a:spcAft>
                  <a:spcPct val="35000"/>
                </a:spcAft>
              </a:pPr>
              <a:r>
                <a:rPr lang="en-US" sz="1200" dirty="0">
                  <a:solidFill>
                    <a:prstClr val="white"/>
                  </a:solidFill>
                  <a:latin typeface="Arial"/>
                </a:rPr>
                <a:t> Publish</a:t>
              </a:r>
              <a:r>
                <a:rPr lang="en-US" sz="1200" dirty="0">
                  <a:solidFill>
                    <a:prstClr val="white"/>
                  </a:solidFill>
                  <a:latin typeface="Arial"/>
                  <a:cs typeface="Arial"/>
                </a:rPr>
                <a:t> </a:t>
              </a:r>
              <a:r>
                <a:rPr lang="en-US" sz="1200" dirty="0">
                  <a:solidFill>
                    <a:prstClr val="white"/>
                  </a:solidFill>
                  <a:latin typeface="Arial"/>
                </a:rPr>
                <a:t>linked data</a:t>
              </a:r>
              <a:r>
                <a:rPr lang="en-US" sz="1200" dirty="0">
                  <a:solidFill>
                    <a:prstClr val="white"/>
                  </a:solidFill>
                  <a:latin typeface="Arial"/>
                  <a:cs typeface="Arial"/>
                </a:rPr>
                <a:t> - FAST, VIAF, WorldCat (2009 - )</a:t>
              </a:r>
            </a:p>
          </p:txBody>
        </p:sp>
      </p:grpSp>
      <p:sp>
        <p:nvSpPr>
          <p:cNvPr id="9" name="Oval 8">
            <a:extLst>
              <a:ext uri="{FF2B5EF4-FFF2-40B4-BE49-F238E27FC236}">
                <a16:creationId xmlns:a16="http://schemas.microsoft.com/office/drawing/2014/main" id="{DD5784CE-7ECF-43BC-9F0A-FAD7C36BBC1C}"/>
              </a:ext>
            </a:extLst>
          </p:cNvPr>
          <p:cNvSpPr/>
          <p:nvPr/>
        </p:nvSpPr>
        <p:spPr>
          <a:xfrm>
            <a:off x="148884" y="581083"/>
            <a:ext cx="1570307" cy="1596648"/>
          </a:xfrm>
          <a:prstGeom prst="ellipse">
            <a:avLst/>
          </a:prstGeom>
          <a:blipFill dpi="0" rotWithShape="1">
            <a:blip r:embed="rId4"/>
            <a:srcRect/>
            <a:stretch>
              <a:fillRect l="-5000" r="-5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nvGrpSpPr>
          <p:cNvPr id="10" name="Group 9">
            <a:extLst>
              <a:ext uri="{FF2B5EF4-FFF2-40B4-BE49-F238E27FC236}">
                <a16:creationId xmlns:a16="http://schemas.microsoft.com/office/drawing/2014/main" id="{7173A240-CAD1-4EC0-9700-2DADA6FF694D}"/>
              </a:ext>
            </a:extLst>
          </p:cNvPr>
          <p:cNvGrpSpPr/>
          <p:nvPr/>
        </p:nvGrpSpPr>
        <p:grpSpPr>
          <a:xfrm>
            <a:off x="1819421" y="293400"/>
            <a:ext cx="1670539" cy="4794739"/>
            <a:chOff x="1725636" y="0"/>
            <a:chExt cx="1670538" cy="4794739"/>
          </a:xfrm>
        </p:grpSpPr>
        <p:sp>
          <p:nvSpPr>
            <p:cNvPr id="11" name="Rectangle: Rounded Corners 10">
              <a:extLst>
                <a:ext uri="{FF2B5EF4-FFF2-40B4-BE49-F238E27FC236}">
                  <a16:creationId xmlns:a16="http://schemas.microsoft.com/office/drawing/2014/main" id="{E01B2225-8CFE-46EE-8F55-868A12DD4209}"/>
                </a:ext>
              </a:extLst>
            </p:cNvPr>
            <p:cNvSpPr/>
            <p:nvPr/>
          </p:nvSpPr>
          <p:spPr>
            <a:xfrm>
              <a:off x="1725636" y="0"/>
              <a:ext cx="1670538" cy="4794739"/>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2" name="Rectangle: Rounded Corners 7">
              <a:extLst>
                <a:ext uri="{FF2B5EF4-FFF2-40B4-BE49-F238E27FC236}">
                  <a16:creationId xmlns:a16="http://schemas.microsoft.com/office/drawing/2014/main" id="{BBC8331B-E01E-4BEB-9101-790D67F9AFA0}"/>
                </a:ext>
              </a:extLst>
            </p:cNvPr>
            <p:cNvSpPr txBox="1"/>
            <p:nvPr/>
          </p:nvSpPr>
          <p:spPr>
            <a:xfrm>
              <a:off x="1725636" y="1917895"/>
              <a:ext cx="1670538" cy="191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algn="ctr" defTabSz="533373">
                <a:lnSpc>
                  <a:spcPct val="90000"/>
                </a:lnSpc>
                <a:spcBef>
                  <a:spcPct val="0"/>
                </a:spcBef>
                <a:spcAft>
                  <a:spcPct val="35000"/>
                </a:spcAft>
              </a:pPr>
              <a:r>
                <a:rPr lang="en-US" sz="1200" dirty="0">
                  <a:solidFill>
                    <a:prstClr val="white"/>
                  </a:solidFill>
                  <a:latin typeface="Arial"/>
                </a:rPr>
                <a:t>EntityJS Research Project (2013)</a:t>
              </a:r>
            </a:p>
          </p:txBody>
        </p:sp>
      </p:grpSp>
      <p:sp>
        <p:nvSpPr>
          <p:cNvPr id="13" name="Oval 12">
            <a:extLst>
              <a:ext uri="{FF2B5EF4-FFF2-40B4-BE49-F238E27FC236}">
                <a16:creationId xmlns:a16="http://schemas.microsoft.com/office/drawing/2014/main" id="{E2CBDA06-24A5-4717-B859-925FD403ACB1}"/>
              </a:ext>
            </a:extLst>
          </p:cNvPr>
          <p:cNvSpPr/>
          <p:nvPr/>
        </p:nvSpPr>
        <p:spPr>
          <a:xfrm>
            <a:off x="1869537" y="581083"/>
            <a:ext cx="1570307" cy="1596648"/>
          </a:xfrm>
          <a:prstGeom prst="ellipse">
            <a:avLst/>
          </a:prstGeom>
          <a:blipFill>
            <a:blip r:embed="rId5">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grpSp>
        <p:nvGrpSpPr>
          <p:cNvPr id="14" name="Group 13">
            <a:extLst>
              <a:ext uri="{FF2B5EF4-FFF2-40B4-BE49-F238E27FC236}">
                <a16:creationId xmlns:a16="http://schemas.microsoft.com/office/drawing/2014/main" id="{E72843B2-FA15-42AF-A0A7-F1FFC502FD1B}"/>
              </a:ext>
            </a:extLst>
          </p:cNvPr>
          <p:cNvGrpSpPr/>
          <p:nvPr/>
        </p:nvGrpSpPr>
        <p:grpSpPr>
          <a:xfrm>
            <a:off x="3540077" y="293400"/>
            <a:ext cx="1670539" cy="4794739"/>
            <a:chOff x="3446291" y="0"/>
            <a:chExt cx="1670538" cy="4794739"/>
          </a:xfrm>
        </p:grpSpPr>
        <p:sp>
          <p:nvSpPr>
            <p:cNvPr id="15" name="Rectangle: Rounded Corners 14">
              <a:extLst>
                <a:ext uri="{FF2B5EF4-FFF2-40B4-BE49-F238E27FC236}">
                  <a16:creationId xmlns:a16="http://schemas.microsoft.com/office/drawing/2014/main" id="{5A91D535-8B83-47A0-A5F3-6DBD060E05CA}"/>
                </a:ext>
              </a:extLst>
            </p:cNvPr>
            <p:cNvSpPr/>
            <p:nvPr/>
          </p:nvSpPr>
          <p:spPr>
            <a:xfrm>
              <a:off x="3446291" y="0"/>
              <a:ext cx="1670538" cy="4794739"/>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6" name="Rectangle: Rounded Corners 10">
              <a:extLst>
                <a:ext uri="{FF2B5EF4-FFF2-40B4-BE49-F238E27FC236}">
                  <a16:creationId xmlns:a16="http://schemas.microsoft.com/office/drawing/2014/main" id="{8487D3B0-BE26-419A-9A3C-520C4C226AD1}"/>
                </a:ext>
              </a:extLst>
            </p:cNvPr>
            <p:cNvSpPr txBox="1"/>
            <p:nvPr/>
          </p:nvSpPr>
          <p:spPr>
            <a:xfrm>
              <a:off x="3446291" y="1917895"/>
              <a:ext cx="1670538" cy="191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algn="ctr" defTabSz="533373">
                <a:lnSpc>
                  <a:spcPct val="90000"/>
                </a:lnSpc>
                <a:spcBef>
                  <a:spcPct val="0"/>
                </a:spcBef>
                <a:spcAft>
                  <a:spcPct val="35000"/>
                </a:spcAft>
              </a:pPr>
              <a:r>
                <a:rPr lang="en-US" sz="1200" dirty="0">
                  <a:solidFill>
                    <a:prstClr val="white"/>
                  </a:solidFill>
                  <a:latin typeface="Arial"/>
                </a:rPr>
                <a:t>Person Entity Lookup Pilot (2014)</a:t>
              </a:r>
            </a:p>
          </p:txBody>
        </p:sp>
      </p:grpSp>
      <p:sp>
        <p:nvSpPr>
          <p:cNvPr id="17" name="Oval 16">
            <a:extLst>
              <a:ext uri="{FF2B5EF4-FFF2-40B4-BE49-F238E27FC236}">
                <a16:creationId xmlns:a16="http://schemas.microsoft.com/office/drawing/2014/main" id="{12FF9B7A-6D1D-4914-AD6B-0E1387A45D7E}"/>
              </a:ext>
            </a:extLst>
          </p:cNvPr>
          <p:cNvSpPr/>
          <p:nvPr/>
        </p:nvSpPr>
        <p:spPr>
          <a:xfrm>
            <a:off x="3590193" y="581083"/>
            <a:ext cx="1570307" cy="1596648"/>
          </a:xfrm>
          <a:prstGeom prst="ellipse">
            <a:avLst/>
          </a:prstGeom>
          <a:blipFill>
            <a:blip r:embed="rId6"/>
            <a:srcRect/>
            <a:stretch>
              <a:fillRect l="-8000" r="-8000"/>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grpSp>
        <p:nvGrpSpPr>
          <p:cNvPr id="18" name="Group 17">
            <a:extLst>
              <a:ext uri="{FF2B5EF4-FFF2-40B4-BE49-F238E27FC236}">
                <a16:creationId xmlns:a16="http://schemas.microsoft.com/office/drawing/2014/main" id="{330BB36C-4038-4800-BEAE-9C9EA25F5B05}"/>
              </a:ext>
            </a:extLst>
          </p:cNvPr>
          <p:cNvGrpSpPr/>
          <p:nvPr/>
        </p:nvGrpSpPr>
        <p:grpSpPr>
          <a:xfrm>
            <a:off x="5260732" y="293400"/>
            <a:ext cx="1670539" cy="4794739"/>
            <a:chOff x="5166946" y="0"/>
            <a:chExt cx="1670538" cy="4794739"/>
          </a:xfrm>
        </p:grpSpPr>
        <p:sp>
          <p:nvSpPr>
            <p:cNvPr id="19" name="Rectangle: Rounded Corners 18">
              <a:extLst>
                <a:ext uri="{FF2B5EF4-FFF2-40B4-BE49-F238E27FC236}">
                  <a16:creationId xmlns:a16="http://schemas.microsoft.com/office/drawing/2014/main" id="{FBB41F49-3F84-4C2E-BF61-7F2E54BE0211}"/>
                </a:ext>
              </a:extLst>
            </p:cNvPr>
            <p:cNvSpPr/>
            <p:nvPr/>
          </p:nvSpPr>
          <p:spPr>
            <a:xfrm>
              <a:off x="5166946" y="0"/>
              <a:ext cx="1670538" cy="4794739"/>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0" name="Rectangle: Rounded Corners 13">
              <a:extLst>
                <a:ext uri="{FF2B5EF4-FFF2-40B4-BE49-F238E27FC236}">
                  <a16:creationId xmlns:a16="http://schemas.microsoft.com/office/drawing/2014/main" id="{D2848610-EE90-4950-BF82-CE08268236EA}"/>
                </a:ext>
              </a:extLst>
            </p:cNvPr>
            <p:cNvSpPr txBox="1"/>
            <p:nvPr/>
          </p:nvSpPr>
          <p:spPr>
            <a:xfrm>
              <a:off x="5166946" y="1917895"/>
              <a:ext cx="1670538" cy="191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algn="ctr" defTabSz="533373">
                <a:lnSpc>
                  <a:spcPct val="90000"/>
                </a:lnSpc>
                <a:spcBef>
                  <a:spcPct val="0"/>
                </a:spcBef>
                <a:spcAft>
                  <a:spcPct val="35000"/>
                </a:spcAft>
              </a:pPr>
              <a:r>
                <a:rPr lang="en-US" sz="1200" dirty="0">
                  <a:solidFill>
                    <a:prstClr val="white"/>
                  </a:solidFill>
                  <a:latin typeface="Arial"/>
                </a:rPr>
                <a:t>CONTENTdm Metadata Refinery </a:t>
              </a:r>
              <a:br>
                <a:rPr lang="en-US" sz="1200" dirty="0">
                  <a:solidFill>
                    <a:prstClr val="white"/>
                  </a:solidFill>
                  <a:latin typeface="Arial"/>
                </a:rPr>
              </a:br>
              <a:r>
                <a:rPr lang="en-US" sz="1200" dirty="0">
                  <a:solidFill>
                    <a:prstClr val="white"/>
                  </a:solidFill>
                  <a:latin typeface="Arial"/>
                </a:rPr>
                <a:t>(2015-16)</a:t>
              </a:r>
            </a:p>
          </p:txBody>
        </p:sp>
      </p:grpSp>
      <p:sp>
        <p:nvSpPr>
          <p:cNvPr id="21" name="Oval 20">
            <a:extLst>
              <a:ext uri="{FF2B5EF4-FFF2-40B4-BE49-F238E27FC236}">
                <a16:creationId xmlns:a16="http://schemas.microsoft.com/office/drawing/2014/main" id="{08FD5CA8-087C-413C-B77D-C07596F8E6A1}"/>
              </a:ext>
            </a:extLst>
          </p:cNvPr>
          <p:cNvSpPr/>
          <p:nvPr/>
        </p:nvSpPr>
        <p:spPr>
          <a:xfrm>
            <a:off x="5310848" y="581083"/>
            <a:ext cx="1570307" cy="1596648"/>
          </a:xfrm>
          <a:prstGeom prst="ellipse">
            <a:avLst/>
          </a:prstGeom>
          <a:blipFill>
            <a:blip r:embed="rId7">
              <a:extLst>
                <a:ext uri="{28A0092B-C50C-407E-A947-70E740481C1C}">
                  <a14:useLocalDpi xmlns:a14="http://schemas.microsoft.com/office/drawing/2010/main" val="0"/>
                </a:ext>
              </a:extLst>
            </a:blip>
            <a:srcRect/>
            <a:stretch>
              <a:fillRect l="-16000" r="-16000"/>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grpSp>
        <p:nvGrpSpPr>
          <p:cNvPr id="22" name="Group 21">
            <a:extLst>
              <a:ext uri="{FF2B5EF4-FFF2-40B4-BE49-F238E27FC236}">
                <a16:creationId xmlns:a16="http://schemas.microsoft.com/office/drawing/2014/main" id="{12C63832-E26A-4492-8956-5D8CD6B36BBB}"/>
              </a:ext>
            </a:extLst>
          </p:cNvPr>
          <p:cNvGrpSpPr/>
          <p:nvPr/>
        </p:nvGrpSpPr>
        <p:grpSpPr>
          <a:xfrm>
            <a:off x="6981385" y="293400"/>
            <a:ext cx="1670539" cy="4794739"/>
            <a:chOff x="6887600" y="0"/>
            <a:chExt cx="1670538" cy="4794739"/>
          </a:xfrm>
        </p:grpSpPr>
        <p:sp>
          <p:nvSpPr>
            <p:cNvPr id="23" name="Rectangle: Rounded Corners 22">
              <a:extLst>
                <a:ext uri="{FF2B5EF4-FFF2-40B4-BE49-F238E27FC236}">
                  <a16:creationId xmlns:a16="http://schemas.microsoft.com/office/drawing/2014/main" id="{94982CAB-66FD-4F33-B85B-E86616B28DE9}"/>
                </a:ext>
              </a:extLst>
            </p:cNvPr>
            <p:cNvSpPr/>
            <p:nvPr/>
          </p:nvSpPr>
          <p:spPr>
            <a:xfrm>
              <a:off x="6887600" y="0"/>
              <a:ext cx="1670538" cy="4794739"/>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4" name="Rectangle: Rounded Corners 16">
              <a:extLst>
                <a:ext uri="{FF2B5EF4-FFF2-40B4-BE49-F238E27FC236}">
                  <a16:creationId xmlns:a16="http://schemas.microsoft.com/office/drawing/2014/main" id="{811AECF2-6C56-4DEB-A6A4-585EDC279C33}"/>
                </a:ext>
              </a:extLst>
            </p:cNvPr>
            <p:cNvSpPr txBox="1"/>
            <p:nvPr/>
          </p:nvSpPr>
          <p:spPr>
            <a:xfrm>
              <a:off x="6887600" y="1917895"/>
              <a:ext cx="1670538" cy="191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algn="ctr" defTabSz="533373">
                <a:lnSpc>
                  <a:spcPct val="90000"/>
                </a:lnSpc>
                <a:spcBef>
                  <a:spcPct val="0"/>
                </a:spcBef>
                <a:spcAft>
                  <a:spcPct val="35000"/>
                </a:spcAft>
              </a:pPr>
              <a:r>
                <a:rPr lang="en-US" sz="1200" dirty="0">
                  <a:solidFill>
                    <a:prstClr val="white"/>
                  </a:solidFill>
                  <a:latin typeface="Arial"/>
                </a:rPr>
                <a:t>Project Passage </a:t>
              </a:r>
              <a:br>
                <a:rPr lang="en-US" sz="1200" dirty="0">
                  <a:solidFill>
                    <a:prstClr val="white"/>
                  </a:solidFill>
                  <a:latin typeface="Arial"/>
                </a:rPr>
              </a:br>
              <a:r>
                <a:rPr lang="en-US" sz="1200" dirty="0">
                  <a:solidFill>
                    <a:prstClr val="white"/>
                  </a:solidFill>
                  <a:latin typeface="Arial"/>
                </a:rPr>
                <a:t>(2017-18)</a:t>
              </a:r>
            </a:p>
          </p:txBody>
        </p:sp>
      </p:grpSp>
      <p:sp>
        <p:nvSpPr>
          <p:cNvPr id="25" name="Oval 24">
            <a:extLst>
              <a:ext uri="{FF2B5EF4-FFF2-40B4-BE49-F238E27FC236}">
                <a16:creationId xmlns:a16="http://schemas.microsoft.com/office/drawing/2014/main" id="{4E62AB0E-1DD3-4C9D-9346-1A026DF069F0}"/>
              </a:ext>
            </a:extLst>
          </p:cNvPr>
          <p:cNvSpPr/>
          <p:nvPr/>
        </p:nvSpPr>
        <p:spPr>
          <a:xfrm>
            <a:off x="7031501" y="581083"/>
            <a:ext cx="1570307" cy="1596648"/>
          </a:xfrm>
          <a:prstGeom prst="ellipse">
            <a:avLst/>
          </a:prstGeom>
          <a:blipFill>
            <a:blip r:embed="rId8">
              <a:extLst>
                <a:ext uri="{28A0092B-C50C-407E-A947-70E740481C1C}">
                  <a14:useLocalDpi xmlns:a14="http://schemas.microsoft.com/office/drawing/2010/main" val="0"/>
                </a:ext>
              </a:extLst>
            </a:blip>
            <a:srcRect/>
            <a:stretch>
              <a:fillRect l="-2000" r="-2000"/>
            </a:stretch>
          </a:blipFill>
        </p:spPr>
        <p:style>
          <a:lnRef idx="2">
            <a:schemeClr val="lt1">
              <a:hueOff val="0"/>
              <a:satOff val="0"/>
              <a:lumOff val="0"/>
              <a:alphaOff val="0"/>
            </a:schemeClr>
          </a:lnRef>
          <a:fillRef idx="1">
            <a:scrgbClr r="0" g="0" b="0"/>
          </a:fillRef>
          <a:effectRef idx="0">
            <a:schemeClr val="accent6">
              <a:tint val="50000"/>
              <a:hueOff val="0"/>
              <a:satOff val="0"/>
              <a:lumOff val="0"/>
              <a:alphaOff val="0"/>
            </a:schemeClr>
          </a:effectRef>
          <a:fontRef idx="minor">
            <a:schemeClr val="lt1">
              <a:hueOff val="0"/>
              <a:satOff val="0"/>
              <a:lumOff val="0"/>
              <a:alphaOff val="0"/>
            </a:schemeClr>
          </a:fontRef>
        </p:style>
      </p:sp>
      <p:grpSp>
        <p:nvGrpSpPr>
          <p:cNvPr id="26" name="Group 25">
            <a:extLst>
              <a:ext uri="{FF2B5EF4-FFF2-40B4-BE49-F238E27FC236}">
                <a16:creationId xmlns:a16="http://schemas.microsoft.com/office/drawing/2014/main" id="{CD33788D-D19F-4CCC-B001-FA7A79995E1B}"/>
              </a:ext>
            </a:extLst>
          </p:cNvPr>
          <p:cNvGrpSpPr/>
          <p:nvPr/>
        </p:nvGrpSpPr>
        <p:grpSpPr>
          <a:xfrm>
            <a:off x="8702041" y="293400"/>
            <a:ext cx="1670539" cy="4794739"/>
            <a:chOff x="8608255" y="0"/>
            <a:chExt cx="1670538" cy="4794739"/>
          </a:xfrm>
        </p:grpSpPr>
        <p:sp>
          <p:nvSpPr>
            <p:cNvPr id="27" name="Rectangle: Rounded Corners 26">
              <a:extLst>
                <a:ext uri="{FF2B5EF4-FFF2-40B4-BE49-F238E27FC236}">
                  <a16:creationId xmlns:a16="http://schemas.microsoft.com/office/drawing/2014/main" id="{931EE3A0-F7AE-4B29-9104-C5CB21BD9706}"/>
                </a:ext>
              </a:extLst>
            </p:cNvPr>
            <p:cNvSpPr/>
            <p:nvPr/>
          </p:nvSpPr>
          <p:spPr>
            <a:xfrm>
              <a:off x="8608255" y="0"/>
              <a:ext cx="1670538" cy="4794739"/>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8" name="Rectangle: Rounded Corners 19">
              <a:extLst>
                <a:ext uri="{FF2B5EF4-FFF2-40B4-BE49-F238E27FC236}">
                  <a16:creationId xmlns:a16="http://schemas.microsoft.com/office/drawing/2014/main" id="{5E5947B0-E55B-4040-8C14-8382AAAB7E92}"/>
                </a:ext>
              </a:extLst>
            </p:cNvPr>
            <p:cNvSpPr txBox="1"/>
            <p:nvPr/>
          </p:nvSpPr>
          <p:spPr>
            <a:xfrm>
              <a:off x="8608255" y="1917895"/>
              <a:ext cx="1670538" cy="191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algn="ctr" defTabSz="533373">
                <a:lnSpc>
                  <a:spcPct val="90000"/>
                </a:lnSpc>
                <a:spcBef>
                  <a:spcPct val="0"/>
                </a:spcBef>
                <a:spcAft>
                  <a:spcPct val="35000"/>
                </a:spcAft>
              </a:pPr>
              <a:r>
                <a:rPr lang="en-US" sz="1200" dirty="0">
                  <a:solidFill>
                    <a:prstClr val="white"/>
                  </a:solidFill>
                  <a:latin typeface="Arial"/>
                </a:rPr>
                <a:t>CONTENTdm Linked Data Pilot (2019-20)</a:t>
              </a:r>
            </a:p>
          </p:txBody>
        </p:sp>
      </p:grpSp>
      <p:sp>
        <p:nvSpPr>
          <p:cNvPr id="29" name="Oval 28">
            <a:extLst>
              <a:ext uri="{FF2B5EF4-FFF2-40B4-BE49-F238E27FC236}">
                <a16:creationId xmlns:a16="http://schemas.microsoft.com/office/drawing/2014/main" id="{1EB3424C-DDED-4873-82EB-18D276E1BE45}"/>
              </a:ext>
            </a:extLst>
          </p:cNvPr>
          <p:cNvSpPr/>
          <p:nvPr/>
        </p:nvSpPr>
        <p:spPr>
          <a:xfrm>
            <a:off x="8752157" y="581083"/>
            <a:ext cx="1570307" cy="1596648"/>
          </a:xfrm>
          <a:prstGeom prst="ellipse">
            <a:avLst/>
          </a:prstGeom>
          <a:blipFill>
            <a:blip r:embed="rId9">
              <a:extLst>
                <a:ext uri="{28A0092B-C50C-407E-A947-70E740481C1C}">
                  <a14:useLocalDpi xmlns:a14="http://schemas.microsoft.com/office/drawing/2010/main" val="0"/>
                </a:ext>
              </a:extLst>
            </a:blip>
            <a:srcRect/>
            <a:stretch>
              <a:fillRect l="-11000" r="-11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30" name="Rectangle 29">
            <a:extLst>
              <a:ext uri="{FF2B5EF4-FFF2-40B4-BE49-F238E27FC236}">
                <a16:creationId xmlns:a16="http://schemas.microsoft.com/office/drawing/2014/main" id="{C488813F-A172-4556-BEEB-15A045E0279D}"/>
              </a:ext>
            </a:extLst>
          </p:cNvPr>
          <p:cNvSpPr/>
          <p:nvPr/>
        </p:nvSpPr>
        <p:spPr>
          <a:xfrm>
            <a:off x="5231357" y="29476"/>
            <a:ext cx="6931271" cy="5092117"/>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a:endParaRPr lang="en-US" dirty="0">
              <a:solidFill>
                <a:prstClr val="white"/>
              </a:solidFill>
              <a:latin typeface="Arial"/>
            </a:endParaRPr>
          </a:p>
        </p:txBody>
      </p:sp>
      <p:sp>
        <p:nvSpPr>
          <p:cNvPr id="31" name="Rectangle 30">
            <a:extLst>
              <a:ext uri="{FF2B5EF4-FFF2-40B4-BE49-F238E27FC236}">
                <a16:creationId xmlns:a16="http://schemas.microsoft.com/office/drawing/2014/main" id="{C91A6D92-C5F2-4EC1-B648-E16C2D2D09CC}"/>
              </a:ext>
            </a:extLst>
          </p:cNvPr>
          <p:cNvSpPr/>
          <p:nvPr/>
        </p:nvSpPr>
        <p:spPr>
          <a:xfrm>
            <a:off x="98767" y="0"/>
            <a:ext cx="3391192" cy="5092117"/>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a:endParaRPr lang="en-US" dirty="0">
              <a:solidFill>
                <a:prstClr val="white"/>
              </a:solidFill>
              <a:latin typeface="Arial"/>
            </a:endParaRPr>
          </a:p>
        </p:txBody>
      </p:sp>
      <p:sp>
        <p:nvSpPr>
          <p:cNvPr id="32" name="Rectangle 31">
            <a:extLst>
              <a:ext uri="{FF2B5EF4-FFF2-40B4-BE49-F238E27FC236}">
                <a16:creationId xmlns:a16="http://schemas.microsoft.com/office/drawing/2014/main" id="{D98E6238-01A2-49C8-8359-00671F98E48D}"/>
              </a:ext>
            </a:extLst>
          </p:cNvPr>
          <p:cNvSpPr/>
          <p:nvPr/>
        </p:nvSpPr>
        <p:spPr>
          <a:xfrm>
            <a:off x="178222" y="5542052"/>
            <a:ext cx="12267143" cy="400110"/>
          </a:xfrm>
          <a:prstGeom prst="rect">
            <a:avLst/>
          </a:prstGeom>
        </p:spPr>
        <p:txBody>
          <a:bodyPr wrap="square">
            <a:spAutoFit/>
          </a:bodyPr>
          <a:lstStyle/>
          <a:p>
            <a:pPr defTabSz="914354"/>
            <a:r>
              <a:rPr lang="en-US" sz="2000" b="1" dirty="0">
                <a:solidFill>
                  <a:srgbClr val="000000"/>
                </a:solidFill>
                <a:latin typeface="Arial"/>
              </a:rPr>
              <a:t>Person Entity Lookup Pilot</a:t>
            </a:r>
            <a:r>
              <a:rPr lang="en-US" sz="2000" dirty="0">
                <a:solidFill>
                  <a:srgbClr val="000000"/>
                </a:solidFill>
                <a:latin typeface="Arial"/>
              </a:rPr>
              <a:t>: Test use cases and client interoperability for Linked Data as a web service </a:t>
            </a:r>
          </a:p>
        </p:txBody>
      </p:sp>
    </p:spTree>
    <p:extLst>
      <p:ext uri="{BB962C8B-B14F-4D97-AF65-F5344CB8AC3E}">
        <p14:creationId xmlns:p14="http://schemas.microsoft.com/office/powerpoint/2010/main" val="312310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EEFABD3-C55B-40F6-B474-43CECE2E809E}"/>
              </a:ext>
            </a:extLst>
          </p:cNvPr>
          <p:cNvGrpSpPr/>
          <p:nvPr/>
        </p:nvGrpSpPr>
        <p:grpSpPr>
          <a:xfrm>
            <a:off x="10422696" y="293400"/>
            <a:ext cx="1670539" cy="4794739"/>
            <a:chOff x="10328910" y="0"/>
            <a:chExt cx="1670538" cy="4794739"/>
          </a:xfrm>
        </p:grpSpPr>
        <p:sp>
          <p:nvSpPr>
            <p:cNvPr id="3" name="Rectangle: Rounded Corners 2">
              <a:extLst>
                <a:ext uri="{FF2B5EF4-FFF2-40B4-BE49-F238E27FC236}">
                  <a16:creationId xmlns:a16="http://schemas.microsoft.com/office/drawing/2014/main" id="{E8B8D532-087B-4553-BDF0-54CF5A53BDBC}"/>
                </a:ext>
              </a:extLst>
            </p:cNvPr>
            <p:cNvSpPr/>
            <p:nvPr/>
          </p:nvSpPr>
          <p:spPr>
            <a:xfrm>
              <a:off x="10328910" y="0"/>
              <a:ext cx="1670538" cy="4794739"/>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4" name="Rectangle: Rounded Corners 22">
              <a:extLst>
                <a:ext uri="{FF2B5EF4-FFF2-40B4-BE49-F238E27FC236}">
                  <a16:creationId xmlns:a16="http://schemas.microsoft.com/office/drawing/2014/main" id="{B34FAF27-83A7-4E24-A55F-926FC11EA8F7}"/>
                </a:ext>
              </a:extLst>
            </p:cNvPr>
            <p:cNvSpPr txBox="1"/>
            <p:nvPr/>
          </p:nvSpPr>
          <p:spPr>
            <a:xfrm>
              <a:off x="10328910" y="1917895"/>
              <a:ext cx="1670538" cy="191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algn="ctr" defTabSz="533373">
                <a:lnSpc>
                  <a:spcPct val="90000"/>
                </a:lnSpc>
                <a:spcBef>
                  <a:spcPct val="0"/>
                </a:spcBef>
                <a:spcAft>
                  <a:spcPct val="35000"/>
                </a:spcAft>
              </a:pPr>
              <a:r>
                <a:rPr lang="en-US" sz="1200" dirty="0">
                  <a:solidFill>
                    <a:prstClr val="white"/>
                  </a:solidFill>
                  <a:latin typeface="Arial"/>
                </a:rPr>
                <a:t>Shared Entity Management Infrastructure </a:t>
              </a:r>
              <a:br>
                <a:rPr lang="en-US" sz="1200" dirty="0">
                  <a:solidFill>
                    <a:prstClr val="white"/>
                  </a:solidFill>
                  <a:latin typeface="Arial"/>
                </a:rPr>
              </a:br>
              <a:r>
                <a:rPr lang="en-US" sz="1200" dirty="0">
                  <a:solidFill>
                    <a:prstClr val="white"/>
                  </a:solidFill>
                  <a:latin typeface="Arial"/>
                </a:rPr>
                <a:t>(2020-21)</a:t>
              </a:r>
            </a:p>
          </p:txBody>
        </p:sp>
      </p:grpSp>
      <p:pic>
        <p:nvPicPr>
          <p:cNvPr id="5" name="Picture 2">
            <a:extLst>
              <a:ext uri="{FF2B5EF4-FFF2-40B4-BE49-F238E27FC236}">
                <a16:creationId xmlns:a16="http://schemas.microsoft.com/office/drawing/2014/main" id="{31EA75EA-B024-4A8C-82DA-21A9F81E31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3104"/>
          <a:stretch/>
        </p:blipFill>
        <p:spPr bwMode="auto">
          <a:xfrm>
            <a:off x="10427573" y="253643"/>
            <a:ext cx="1670539" cy="213201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8FADC963-5EB2-43BD-8EA8-D42D4B65E595}"/>
              </a:ext>
            </a:extLst>
          </p:cNvPr>
          <p:cNvGrpSpPr/>
          <p:nvPr/>
        </p:nvGrpSpPr>
        <p:grpSpPr>
          <a:xfrm>
            <a:off x="98768" y="293400"/>
            <a:ext cx="1670539" cy="4794739"/>
            <a:chOff x="4982" y="0"/>
            <a:chExt cx="1670538" cy="4794739"/>
          </a:xfrm>
        </p:grpSpPr>
        <p:sp>
          <p:nvSpPr>
            <p:cNvPr id="7" name="Rectangle: Rounded Corners 6">
              <a:extLst>
                <a:ext uri="{FF2B5EF4-FFF2-40B4-BE49-F238E27FC236}">
                  <a16:creationId xmlns:a16="http://schemas.microsoft.com/office/drawing/2014/main" id="{4D48A39B-E2CB-4D84-A9CD-3D49275E8B29}"/>
                </a:ext>
              </a:extLst>
            </p:cNvPr>
            <p:cNvSpPr/>
            <p:nvPr/>
          </p:nvSpPr>
          <p:spPr>
            <a:xfrm>
              <a:off x="4982" y="0"/>
              <a:ext cx="1670538" cy="4794739"/>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BDA98BC7-14C8-4362-9D67-115774D7BB8D}"/>
                </a:ext>
              </a:extLst>
            </p:cNvPr>
            <p:cNvSpPr txBox="1"/>
            <p:nvPr/>
          </p:nvSpPr>
          <p:spPr>
            <a:xfrm>
              <a:off x="4982" y="1917895"/>
              <a:ext cx="1670538" cy="191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algn="ctr" defTabSz="533373">
                <a:lnSpc>
                  <a:spcPct val="90000"/>
                </a:lnSpc>
                <a:spcBef>
                  <a:spcPct val="0"/>
                </a:spcBef>
                <a:spcAft>
                  <a:spcPct val="35000"/>
                </a:spcAft>
              </a:pPr>
              <a:r>
                <a:rPr lang="en-US" sz="1200" dirty="0">
                  <a:solidFill>
                    <a:prstClr val="white"/>
                  </a:solidFill>
                  <a:latin typeface="Arial"/>
                </a:rPr>
                <a:t> Publish</a:t>
              </a:r>
              <a:r>
                <a:rPr lang="en-US" sz="1200" dirty="0">
                  <a:solidFill>
                    <a:prstClr val="white"/>
                  </a:solidFill>
                  <a:latin typeface="Arial"/>
                  <a:cs typeface="Arial"/>
                </a:rPr>
                <a:t> </a:t>
              </a:r>
              <a:r>
                <a:rPr lang="en-US" sz="1200" dirty="0">
                  <a:solidFill>
                    <a:prstClr val="white"/>
                  </a:solidFill>
                  <a:latin typeface="Arial"/>
                </a:rPr>
                <a:t>linked data</a:t>
              </a:r>
              <a:r>
                <a:rPr lang="en-US" sz="1200" dirty="0">
                  <a:solidFill>
                    <a:prstClr val="white"/>
                  </a:solidFill>
                  <a:latin typeface="Arial"/>
                  <a:cs typeface="Arial"/>
                </a:rPr>
                <a:t> - FAST, VIAF, WorldCat (2009 - )</a:t>
              </a:r>
            </a:p>
          </p:txBody>
        </p:sp>
      </p:grpSp>
      <p:sp>
        <p:nvSpPr>
          <p:cNvPr id="9" name="Oval 8">
            <a:extLst>
              <a:ext uri="{FF2B5EF4-FFF2-40B4-BE49-F238E27FC236}">
                <a16:creationId xmlns:a16="http://schemas.microsoft.com/office/drawing/2014/main" id="{88B0357A-B73C-47B5-B6A6-D6FD8E66ED91}"/>
              </a:ext>
            </a:extLst>
          </p:cNvPr>
          <p:cNvSpPr/>
          <p:nvPr/>
        </p:nvSpPr>
        <p:spPr>
          <a:xfrm>
            <a:off x="148884" y="581083"/>
            <a:ext cx="1570307" cy="1596648"/>
          </a:xfrm>
          <a:prstGeom prst="ellipse">
            <a:avLst/>
          </a:prstGeom>
          <a:blipFill dpi="0" rotWithShape="1">
            <a:blip r:embed="rId4"/>
            <a:srcRect/>
            <a:stretch>
              <a:fillRect l="-5000" r="-5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nvGrpSpPr>
          <p:cNvPr id="10" name="Group 9">
            <a:extLst>
              <a:ext uri="{FF2B5EF4-FFF2-40B4-BE49-F238E27FC236}">
                <a16:creationId xmlns:a16="http://schemas.microsoft.com/office/drawing/2014/main" id="{FAC89A06-9F65-42D2-B908-9EC31E12B864}"/>
              </a:ext>
            </a:extLst>
          </p:cNvPr>
          <p:cNvGrpSpPr/>
          <p:nvPr/>
        </p:nvGrpSpPr>
        <p:grpSpPr>
          <a:xfrm>
            <a:off x="1819421" y="293400"/>
            <a:ext cx="1670539" cy="4794739"/>
            <a:chOff x="1725636" y="0"/>
            <a:chExt cx="1670538" cy="4794739"/>
          </a:xfrm>
        </p:grpSpPr>
        <p:sp>
          <p:nvSpPr>
            <p:cNvPr id="11" name="Rectangle: Rounded Corners 10">
              <a:extLst>
                <a:ext uri="{FF2B5EF4-FFF2-40B4-BE49-F238E27FC236}">
                  <a16:creationId xmlns:a16="http://schemas.microsoft.com/office/drawing/2014/main" id="{27F0BC75-7349-41C1-B18E-1DE9E7B0DFF8}"/>
                </a:ext>
              </a:extLst>
            </p:cNvPr>
            <p:cNvSpPr/>
            <p:nvPr/>
          </p:nvSpPr>
          <p:spPr>
            <a:xfrm>
              <a:off x="1725636" y="0"/>
              <a:ext cx="1670538" cy="4794739"/>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2" name="Rectangle: Rounded Corners 7">
              <a:extLst>
                <a:ext uri="{FF2B5EF4-FFF2-40B4-BE49-F238E27FC236}">
                  <a16:creationId xmlns:a16="http://schemas.microsoft.com/office/drawing/2014/main" id="{7EF1A84B-B54F-41EC-86CF-92C7E82C1D38}"/>
                </a:ext>
              </a:extLst>
            </p:cNvPr>
            <p:cNvSpPr txBox="1"/>
            <p:nvPr/>
          </p:nvSpPr>
          <p:spPr>
            <a:xfrm>
              <a:off x="1725636" y="1917895"/>
              <a:ext cx="1670538" cy="191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algn="ctr" defTabSz="533373">
                <a:lnSpc>
                  <a:spcPct val="90000"/>
                </a:lnSpc>
                <a:spcBef>
                  <a:spcPct val="0"/>
                </a:spcBef>
                <a:spcAft>
                  <a:spcPct val="35000"/>
                </a:spcAft>
              </a:pPr>
              <a:r>
                <a:rPr lang="en-US" sz="1200" dirty="0">
                  <a:solidFill>
                    <a:prstClr val="white"/>
                  </a:solidFill>
                  <a:latin typeface="Arial"/>
                </a:rPr>
                <a:t>EntityJS Research Project (2013)</a:t>
              </a:r>
            </a:p>
          </p:txBody>
        </p:sp>
      </p:grpSp>
      <p:sp>
        <p:nvSpPr>
          <p:cNvPr id="13" name="Oval 12">
            <a:extLst>
              <a:ext uri="{FF2B5EF4-FFF2-40B4-BE49-F238E27FC236}">
                <a16:creationId xmlns:a16="http://schemas.microsoft.com/office/drawing/2014/main" id="{CE281166-E32E-4485-890D-F34831146D40}"/>
              </a:ext>
            </a:extLst>
          </p:cNvPr>
          <p:cNvSpPr/>
          <p:nvPr/>
        </p:nvSpPr>
        <p:spPr>
          <a:xfrm>
            <a:off x="1869537" y="581083"/>
            <a:ext cx="1570307" cy="1596648"/>
          </a:xfrm>
          <a:prstGeom prst="ellipse">
            <a:avLst/>
          </a:prstGeom>
          <a:blipFill>
            <a:blip r:embed="rId5">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grpSp>
        <p:nvGrpSpPr>
          <p:cNvPr id="14" name="Group 13">
            <a:extLst>
              <a:ext uri="{FF2B5EF4-FFF2-40B4-BE49-F238E27FC236}">
                <a16:creationId xmlns:a16="http://schemas.microsoft.com/office/drawing/2014/main" id="{E1708F59-AB7B-4EF1-9F50-E64C2CF81074}"/>
              </a:ext>
            </a:extLst>
          </p:cNvPr>
          <p:cNvGrpSpPr/>
          <p:nvPr/>
        </p:nvGrpSpPr>
        <p:grpSpPr>
          <a:xfrm>
            <a:off x="3540077" y="293400"/>
            <a:ext cx="1670539" cy="4794739"/>
            <a:chOff x="3446291" y="0"/>
            <a:chExt cx="1670538" cy="4794739"/>
          </a:xfrm>
        </p:grpSpPr>
        <p:sp>
          <p:nvSpPr>
            <p:cNvPr id="15" name="Rectangle: Rounded Corners 14">
              <a:extLst>
                <a:ext uri="{FF2B5EF4-FFF2-40B4-BE49-F238E27FC236}">
                  <a16:creationId xmlns:a16="http://schemas.microsoft.com/office/drawing/2014/main" id="{F5C35DD2-A701-42AF-84CB-FF53560DAA17}"/>
                </a:ext>
              </a:extLst>
            </p:cNvPr>
            <p:cNvSpPr/>
            <p:nvPr/>
          </p:nvSpPr>
          <p:spPr>
            <a:xfrm>
              <a:off x="3446291" y="0"/>
              <a:ext cx="1670538" cy="4794739"/>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6" name="Rectangle: Rounded Corners 10">
              <a:extLst>
                <a:ext uri="{FF2B5EF4-FFF2-40B4-BE49-F238E27FC236}">
                  <a16:creationId xmlns:a16="http://schemas.microsoft.com/office/drawing/2014/main" id="{90C8C246-33A7-4FFA-8F59-43734ADE5374}"/>
                </a:ext>
              </a:extLst>
            </p:cNvPr>
            <p:cNvSpPr txBox="1"/>
            <p:nvPr/>
          </p:nvSpPr>
          <p:spPr>
            <a:xfrm>
              <a:off x="3446291" y="1917895"/>
              <a:ext cx="1670538" cy="191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algn="ctr" defTabSz="533373">
                <a:lnSpc>
                  <a:spcPct val="90000"/>
                </a:lnSpc>
                <a:spcBef>
                  <a:spcPct val="0"/>
                </a:spcBef>
                <a:spcAft>
                  <a:spcPct val="35000"/>
                </a:spcAft>
              </a:pPr>
              <a:r>
                <a:rPr lang="en-US" sz="1200" dirty="0">
                  <a:solidFill>
                    <a:prstClr val="white"/>
                  </a:solidFill>
                  <a:latin typeface="Arial"/>
                </a:rPr>
                <a:t>Person Entity Lookup Pilot (2014)</a:t>
              </a:r>
            </a:p>
          </p:txBody>
        </p:sp>
      </p:grpSp>
      <p:sp>
        <p:nvSpPr>
          <p:cNvPr id="17" name="Oval 16">
            <a:extLst>
              <a:ext uri="{FF2B5EF4-FFF2-40B4-BE49-F238E27FC236}">
                <a16:creationId xmlns:a16="http://schemas.microsoft.com/office/drawing/2014/main" id="{04F7D4E3-7D1A-464F-8C3B-C39CB2327555}"/>
              </a:ext>
            </a:extLst>
          </p:cNvPr>
          <p:cNvSpPr/>
          <p:nvPr/>
        </p:nvSpPr>
        <p:spPr>
          <a:xfrm>
            <a:off x="3590193" y="581083"/>
            <a:ext cx="1570307" cy="1596648"/>
          </a:xfrm>
          <a:prstGeom prst="ellipse">
            <a:avLst/>
          </a:prstGeom>
          <a:blipFill>
            <a:blip r:embed="rId6"/>
            <a:srcRect/>
            <a:stretch>
              <a:fillRect l="-8000" r="-8000"/>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grpSp>
        <p:nvGrpSpPr>
          <p:cNvPr id="18" name="Group 17">
            <a:extLst>
              <a:ext uri="{FF2B5EF4-FFF2-40B4-BE49-F238E27FC236}">
                <a16:creationId xmlns:a16="http://schemas.microsoft.com/office/drawing/2014/main" id="{3E71CBA4-124D-4C07-B55B-9DE58F5F516B}"/>
              </a:ext>
            </a:extLst>
          </p:cNvPr>
          <p:cNvGrpSpPr/>
          <p:nvPr/>
        </p:nvGrpSpPr>
        <p:grpSpPr>
          <a:xfrm>
            <a:off x="5260732" y="293400"/>
            <a:ext cx="1670539" cy="4794739"/>
            <a:chOff x="5166946" y="0"/>
            <a:chExt cx="1670538" cy="4794739"/>
          </a:xfrm>
        </p:grpSpPr>
        <p:sp>
          <p:nvSpPr>
            <p:cNvPr id="19" name="Rectangle: Rounded Corners 18">
              <a:extLst>
                <a:ext uri="{FF2B5EF4-FFF2-40B4-BE49-F238E27FC236}">
                  <a16:creationId xmlns:a16="http://schemas.microsoft.com/office/drawing/2014/main" id="{833050D1-D9BC-4911-B83D-488982096371}"/>
                </a:ext>
              </a:extLst>
            </p:cNvPr>
            <p:cNvSpPr/>
            <p:nvPr/>
          </p:nvSpPr>
          <p:spPr>
            <a:xfrm>
              <a:off x="5166946" y="0"/>
              <a:ext cx="1670538" cy="4794739"/>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0" name="Rectangle: Rounded Corners 13">
              <a:extLst>
                <a:ext uri="{FF2B5EF4-FFF2-40B4-BE49-F238E27FC236}">
                  <a16:creationId xmlns:a16="http://schemas.microsoft.com/office/drawing/2014/main" id="{6DCFCC87-3923-42B9-9BA6-663A6B1A1043}"/>
                </a:ext>
              </a:extLst>
            </p:cNvPr>
            <p:cNvSpPr txBox="1"/>
            <p:nvPr/>
          </p:nvSpPr>
          <p:spPr>
            <a:xfrm>
              <a:off x="5166946" y="1917895"/>
              <a:ext cx="1670538" cy="191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algn="ctr" defTabSz="533373">
                <a:lnSpc>
                  <a:spcPct val="90000"/>
                </a:lnSpc>
                <a:spcBef>
                  <a:spcPct val="0"/>
                </a:spcBef>
                <a:spcAft>
                  <a:spcPct val="35000"/>
                </a:spcAft>
              </a:pPr>
              <a:r>
                <a:rPr lang="en-US" sz="1200" dirty="0">
                  <a:solidFill>
                    <a:prstClr val="white"/>
                  </a:solidFill>
                  <a:latin typeface="Arial"/>
                </a:rPr>
                <a:t>CONTENTdm Metadata Refinery </a:t>
              </a:r>
              <a:br>
                <a:rPr lang="en-US" sz="1200" dirty="0">
                  <a:solidFill>
                    <a:prstClr val="white"/>
                  </a:solidFill>
                  <a:latin typeface="Arial"/>
                </a:rPr>
              </a:br>
              <a:r>
                <a:rPr lang="en-US" sz="1200" dirty="0">
                  <a:solidFill>
                    <a:prstClr val="white"/>
                  </a:solidFill>
                  <a:latin typeface="Arial"/>
                </a:rPr>
                <a:t>(2015-16)</a:t>
              </a:r>
            </a:p>
          </p:txBody>
        </p:sp>
      </p:grpSp>
      <p:sp>
        <p:nvSpPr>
          <p:cNvPr id="21" name="Oval 20">
            <a:extLst>
              <a:ext uri="{FF2B5EF4-FFF2-40B4-BE49-F238E27FC236}">
                <a16:creationId xmlns:a16="http://schemas.microsoft.com/office/drawing/2014/main" id="{E354574E-755B-461A-AF06-EE30D0EE689A}"/>
              </a:ext>
            </a:extLst>
          </p:cNvPr>
          <p:cNvSpPr/>
          <p:nvPr/>
        </p:nvSpPr>
        <p:spPr>
          <a:xfrm>
            <a:off x="5310848" y="581083"/>
            <a:ext cx="1570307" cy="1596648"/>
          </a:xfrm>
          <a:prstGeom prst="ellipse">
            <a:avLst/>
          </a:prstGeom>
          <a:blipFill>
            <a:blip r:embed="rId7">
              <a:extLst>
                <a:ext uri="{28A0092B-C50C-407E-A947-70E740481C1C}">
                  <a14:useLocalDpi xmlns:a14="http://schemas.microsoft.com/office/drawing/2010/main" val="0"/>
                </a:ext>
              </a:extLst>
            </a:blip>
            <a:srcRect/>
            <a:stretch>
              <a:fillRect l="-16000" r="-16000"/>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grpSp>
        <p:nvGrpSpPr>
          <p:cNvPr id="22" name="Group 21">
            <a:extLst>
              <a:ext uri="{FF2B5EF4-FFF2-40B4-BE49-F238E27FC236}">
                <a16:creationId xmlns:a16="http://schemas.microsoft.com/office/drawing/2014/main" id="{DD04B263-4097-4135-BEAB-5D569E508E4A}"/>
              </a:ext>
            </a:extLst>
          </p:cNvPr>
          <p:cNvGrpSpPr/>
          <p:nvPr/>
        </p:nvGrpSpPr>
        <p:grpSpPr>
          <a:xfrm>
            <a:off x="6981385" y="293400"/>
            <a:ext cx="1670539" cy="4794739"/>
            <a:chOff x="6887600" y="0"/>
            <a:chExt cx="1670538" cy="4794739"/>
          </a:xfrm>
        </p:grpSpPr>
        <p:sp>
          <p:nvSpPr>
            <p:cNvPr id="23" name="Rectangle: Rounded Corners 22">
              <a:extLst>
                <a:ext uri="{FF2B5EF4-FFF2-40B4-BE49-F238E27FC236}">
                  <a16:creationId xmlns:a16="http://schemas.microsoft.com/office/drawing/2014/main" id="{BF8A3A20-A21E-45D9-B941-0E01FA1D7BE9}"/>
                </a:ext>
              </a:extLst>
            </p:cNvPr>
            <p:cNvSpPr/>
            <p:nvPr/>
          </p:nvSpPr>
          <p:spPr>
            <a:xfrm>
              <a:off x="6887600" y="0"/>
              <a:ext cx="1670538" cy="4794739"/>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4" name="Rectangle: Rounded Corners 16">
              <a:extLst>
                <a:ext uri="{FF2B5EF4-FFF2-40B4-BE49-F238E27FC236}">
                  <a16:creationId xmlns:a16="http://schemas.microsoft.com/office/drawing/2014/main" id="{5704775D-13DD-4486-866F-F4D3A02BDA93}"/>
                </a:ext>
              </a:extLst>
            </p:cNvPr>
            <p:cNvSpPr txBox="1"/>
            <p:nvPr/>
          </p:nvSpPr>
          <p:spPr>
            <a:xfrm>
              <a:off x="6887600" y="1917895"/>
              <a:ext cx="1670538" cy="191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algn="ctr" defTabSz="533373">
                <a:lnSpc>
                  <a:spcPct val="90000"/>
                </a:lnSpc>
                <a:spcBef>
                  <a:spcPct val="0"/>
                </a:spcBef>
                <a:spcAft>
                  <a:spcPct val="35000"/>
                </a:spcAft>
              </a:pPr>
              <a:r>
                <a:rPr lang="en-US" sz="1200" dirty="0">
                  <a:solidFill>
                    <a:prstClr val="white"/>
                  </a:solidFill>
                  <a:latin typeface="Arial"/>
                </a:rPr>
                <a:t>Project Passage </a:t>
              </a:r>
              <a:br>
                <a:rPr lang="en-US" sz="1200" dirty="0">
                  <a:solidFill>
                    <a:prstClr val="white"/>
                  </a:solidFill>
                  <a:latin typeface="Arial"/>
                </a:rPr>
              </a:br>
              <a:r>
                <a:rPr lang="en-US" sz="1200" dirty="0">
                  <a:solidFill>
                    <a:prstClr val="white"/>
                  </a:solidFill>
                  <a:latin typeface="Arial"/>
                </a:rPr>
                <a:t>(2017-18)</a:t>
              </a:r>
            </a:p>
          </p:txBody>
        </p:sp>
      </p:grpSp>
      <p:sp>
        <p:nvSpPr>
          <p:cNvPr id="25" name="Oval 24">
            <a:extLst>
              <a:ext uri="{FF2B5EF4-FFF2-40B4-BE49-F238E27FC236}">
                <a16:creationId xmlns:a16="http://schemas.microsoft.com/office/drawing/2014/main" id="{32929529-F9BB-4BC1-BC4F-31DB43360B9A}"/>
              </a:ext>
            </a:extLst>
          </p:cNvPr>
          <p:cNvSpPr/>
          <p:nvPr/>
        </p:nvSpPr>
        <p:spPr>
          <a:xfrm>
            <a:off x="7031501" y="581083"/>
            <a:ext cx="1570307" cy="1596648"/>
          </a:xfrm>
          <a:prstGeom prst="ellipse">
            <a:avLst/>
          </a:prstGeom>
          <a:blipFill>
            <a:blip r:embed="rId8">
              <a:extLst>
                <a:ext uri="{28A0092B-C50C-407E-A947-70E740481C1C}">
                  <a14:useLocalDpi xmlns:a14="http://schemas.microsoft.com/office/drawing/2010/main" val="0"/>
                </a:ext>
              </a:extLst>
            </a:blip>
            <a:srcRect/>
            <a:stretch>
              <a:fillRect l="-2000" r="-2000"/>
            </a:stretch>
          </a:blipFill>
        </p:spPr>
        <p:style>
          <a:lnRef idx="2">
            <a:schemeClr val="lt1">
              <a:hueOff val="0"/>
              <a:satOff val="0"/>
              <a:lumOff val="0"/>
              <a:alphaOff val="0"/>
            </a:schemeClr>
          </a:lnRef>
          <a:fillRef idx="1">
            <a:scrgbClr r="0" g="0" b="0"/>
          </a:fillRef>
          <a:effectRef idx="0">
            <a:schemeClr val="accent6">
              <a:tint val="50000"/>
              <a:hueOff val="0"/>
              <a:satOff val="0"/>
              <a:lumOff val="0"/>
              <a:alphaOff val="0"/>
            </a:schemeClr>
          </a:effectRef>
          <a:fontRef idx="minor">
            <a:schemeClr val="lt1">
              <a:hueOff val="0"/>
              <a:satOff val="0"/>
              <a:lumOff val="0"/>
              <a:alphaOff val="0"/>
            </a:schemeClr>
          </a:fontRef>
        </p:style>
      </p:sp>
      <p:grpSp>
        <p:nvGrpSpPr>
          <p:cNvPr id="26" name="Group 25">
            <a:extLst>
              <a:ext uri="{FF2B5EF4-FFF2-40B4-BE49-F238E27FC236}">
                <a16:creationId xmlns:a16="http://schemas.microsoft.com/office/drawing/2014/main" id="{04620D04-10EF-43D6-BEDB-3AABDDBB3983}"/>
              </a:ext>
            </a:extLst>
          </p:cNvPr>
          <p:cNvGrpSpPr/>
          <p:nvPr/>
        </p:nvGrpSpPr>
        <p:grpSpPr>
          <a:xfrm>
            <a:off x="8702041" y="293400"/>
            <a:ext cx="1670539" cy="4794739"/>
            <a:chOff x="8608255" y="0"/>
            <a:chExt cx="1670538" cy="4794739"/>
          </a:xfrm>
        </p:grpSpPr>
        <p:sp>
          <p:nvSpPr>
            <p:cNvPr id="27" name="Rectangle: Rounded Corners 26">
              <a:extLst>
                <a:ext uri="{FF2B5EF4-FFF2-40B4-BE49-F238E27FC236}">
                  <a16:creationId xmlns:a16="http://schemas.microsoft.com/office/drawing/2014/main" id="{483EE838-0365-4E3A-A3FF-482122ED3820}"/>
                </a:ext>
              </a:extLst>
            </p:cNvPr>
            <p:cNvSpPr/>
            <p:nvPr/>
          </p:nvSpPr>
          <p:spPr>
            <a:xfrm>
              <a:off x="8608255" y="0"/>
              <a:ext cx="1670538" cy="4794739"/>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8" name="Rectangle: Rounded Corners 19">
              <a:extLst>
                <a:ext uri="{FF2B5EF4-FFF2-40B4-BE49-F238E27FC236}">
                  <a16:creationId xmlns:a16="http://schemas.microsoft.com/office/drawing/2014/main" id="{CEE63740-35C1-4F6F-9083-C10537C47B51}"/>
                </a:ext>
              </a:extLst>
            </p:cNvPr>
            <p:cNvSpPr txBox="1"/>
            <p:nvPr/>
          </p:nvSpPr>
          <p:spPr>
            <a:xfrm>
              <a:off x="8608255" y="1917895"/>
              <a:ext cx="1670538" cy="191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algn="ctr" defTabSz="533373">
                <a:lnSpc>
                  <a:spcPct val="90000"/>
                </a:lnSpc>
                <a:spcBef>
                  <a:spcPct val="0"/>
                </a:spcBef>
                <a:spcAft>
                  <a:spcPct val="35000"/>
                </a:spcAft>
              </a:pPr>
              <a:r>
                <a:rPr lang="en-US" sz="1200" dirty="0">
                  <a:solidFill>
                    <a:prstClr val="white"/>
                  </a:solidFill>
                  <a:latin typeface="Arial"/>
                </a:rPr>
                <a:t>CONTENTdm Linked Data Pilot (2019-20)</a:t>
              </a:r>
            </a:p>
          </p:txBody>
        </p:sp>
      </p:grpSp>
      <p:sp>
        <p:nvSpPr>
          <p:cNvPr id="29" name="Oval 28">
            <a:extLst>
              <a:ext uri="{FF2B5EF4-FFF2-40B4-BE49-F238E27FC236}">
                <a16:creationId xmlns:a16="http://schemas.microsoft.com/office/drawing/2014/main" id="{EF8A8D86-42D7-4585-B0CA-EF05FD0891EF}"/>
              </a:ext>
            </a:extLst>
          </p:cNvPr>
          <p:cNvSpPr/>
          <p:nvPr/>
        </p:nvSpPr>
        <p:spPr>
          <a:xfrm>
            <a:off x="8752157" y="581083"/>
            <a:ext cx="1570307" cy="1596648"/>
          </a:xfrm>
          <a:prstGeom prst="ellipse">
            <a:avLst/>
          </a:prstGeom>
          <a:blipFill>
            <a:blip r:embed="rId9">
              <a:extLst>
                <a:ext uri="{28A0092B-C50C-407E-A947-70E740481C1C}">
                  <a14:useLocalDpi xmlns:a14="http://schemas.microsoft.com/office/drawing/2010/main" val="0"/>
                </a:ext>
              </a:extLst>
            </a:blip>
            <a:srcRect/>
            <a:stretch>
              <a:fillRect l="-11000" r="-11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30" name="Rectangle 29">
            <a:extLst>
              <a:ext uri="{FF2B5EF4-FFF2-40B4-BE49-F238E27FC236}">
                <a16:creationId xmlns:a16="http://schemas.microsoft.com/office/drawing/2014/main" id="{08816C31-8905-4A20-931A-AC1DBE308F0E}"/>
              </a:ext>
            </a:extLst>
          </p:cNvPr>
          <p:cNvSpPr/>
          <p:nvPr/>
        </p:nvSpPr>
        <p:spPr>
          <a:xfrm>
            <a:off x="6950728" y="293400"/>
            <a:ext cx="5260731" cy="5092117"/>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a:endParaRPr lang="en-US" dirty="0">
              <a:solidFill>
                <a:prstClr val="white"/>
              </a:solidFill>
              <a:latin typeface="Arial"/>
            </a:endParaRPr>
          </a:p>
        </p:txBody>
      </p:sp>
      <p:sp>
        <p:nvSpPr>
          <p:cNvPr id="31" name="Rectangle 30">
            <a:extLst>
              <a:ext uri="{FF2B5EF4-FFF2-40B4-BE49-F238E27FC236}">
                <a16:creationId xmlns:a16="http://schemas.microsoft.com/office/drawing/2014/main" id="{7B6C89A8-ADB9-416E-9F22-23B2236D9A45}"/>
              </a:ext>
            </a:extLst>
          </p:cNvPr>
          <p:cNvSpPr/>
          <p:nvPr/>
        </p:nvSpPr>
        <p:spPr>
          <a:xfrm>
            <a:off x="98769" y="0"/>
            <a:ext cx="5111847" cy="5092117"/>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a:endParaRPr lang="en-US" dirty="0">
              <a:solidFill>
                <a:prstClr val="white"/>
              </a:solidFill>
              <a:latin typeface="Arial"/>
            </a:endParaRPr>
          </a:p>
        </p:txBody>
      </p:sp>
      <p:sp>
        <p:nvSpPr>
          <p:cNvPr id="32" name="Rectangle 31">
            <a:extLst>
              <a:ext uri="{FF2B5EF4-FFF2-40B4-BE49-F238E27FC236}">
                <a16:creationId xmlns:a16="http://schemas.microsoft.com/office/drawing/2014/main" id="{C1AD56F1-1B18-4ABD-9914-F126FB5D0707}"/>
              </a:ext>
            </a:extLst>
          </p:cNvPr>
          <p:cNvSpPr/>
          <p:nvPr/>
        </p:nvSpPr>
        <p:spPr>
          <a:xfrm>
            <a:off x="199021" y="5550318"/>
            <a:ext cx="11799835" cy="369332"/>
          </a:xfrm>
          <a:prstGeom prst="rect">
            <a:avLst/>
          </a:prstGeom>
        </p:spPr>
        <p:txBody>
          <a:bodyPr wrap="square">
            <a:spAutoFit/>
          </a:bodyPr>
          <a:lstStyle/>
          <a:p>
            <a:pPr defTabSz="914354"/>
            <a:r>
              <a:rPr lang="en-US" b="1" dirty="0">
                <a:solidFill>
                  <a:srgbClr val="000000"/>
                </a:solidFill>
                <a:latin typeface="Arial"/>
              </a:rPr>
              <a:t>Metadata Refinery</a:t>
            </a:r>
            <a:r>
              <a:rPr lang="en-US" dirty="0">
                <a:solidFill>
                  <a:srgbClr val="000000"/>
                </a:solidFill>
                <a:latin typeface="Arial"/>
              </a:rPr>
              <a:t>: Evaluate shared tools that help institutions take control of the Linked Data creation workflow </a:t>
            </a:r>
          </a:p>
        </p:txBody>
      </p:sp>
    </p:spTree>
    <p:extLst>
      <p:ext uri="{BB962C8B-B14F-4D97-AF65-F5344CB8AC3E}">
        <p14:creationId xmlns:p14="http://schemas.microsoft.com/office/powerpoint/2010/main" val="182561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B1C3278B-B477-44EC-909F-1A23D2C846F2}"/>
              </a:ext>
            </a:extLst>
          </p:cNvPr>
          <p:cNvGrpSpPr/>
          <p:nvPr/>
        </p:nvGrpSpPr>
        <p:grpSpPr>
          <a:xfrm>
            <a:off x="10420204" y="252231"/>
            <a:ext cx="1670539" cy="4835908"/>
            <a:chOff x="10328910" y="-88794"/>
            <a:chExt cx="1670538" cy="4883533"/>
          </a:xfrm>
        </p:grpSpPr>
        <p:sp>
          <p:nvSpPr>
            <p:cNvPr id="17" name="Rectangle: Rounded Corners 16">
              <a:extLst>
                <a:ext uri="{FF2B5EF4-FFF2-40B4-BE49-F238E27FC236}">
                  <a16:creationId xmlns:a16="http://schemas.microsoft.com/office/drawing/2014/main" id="{F37D525B-18F6-40F2-AD73-37879DAF177F}"/>
                </a:ext>
              </a:extLst>
            </p:cNvPr>
            <p:cNvSpPr/>
            <p:nvPr/>
          </p:nvSpPr>
          <p:spPr>
            <a:xfrm>
              <a:off x="10328910" y="-88794"/>
              <a:ext cx="1670538" cy="4883533"/>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8" name="Rectangle: Rounded Corners 22">
              <a:extLst>
                <a:ext uri="{FF2B5EF4-FFF2-40B4-BE49-F238E27FC236}">
                  <a16:creationId xmlns:a16="http://schemas.microsoft.com/office/drawing/2014/main" id="{49FB4920-3A6D-42BE-9E69-147821B3618F}"/>
                </a:ext>
              </a:extLst>
            </p:cNvPr>
            <p:cNvSpPr txBox="1"/>
            <p:nvPr/>
          </p:nvSpPr>
          <p:spPr>
            <a:xfrm>
              <a:off x="10328910" y="1917895"/>
              <a:ext cx="1670538" cy="191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algn="ctr" defTabSz="533373">
                <a:lnSpc>
                  <a:spcPct val="90000"/>
                </a:lnSpc>
                <a:spcBef>
                  <a:spcPct val="0"/>
                </a:spcBef>
                <a:spcAft>
                  <a:spcPct val="35000"/>
                </a:spcAft>
              </a:pPr>
              <a:r>
                <a:rPr lang="en-US" sz="1200" dirty="0">
                  <a:solidFill>
                    <a:prstClr val="white"/>
                  </a:solidFill>
                  <a:latin typeface="Arial"/>
                </a:rPr>
                <a:t>Shared Entity Management Infrastructure</a:t>
              </a:r>
              <a:br>
                <a:rPr lang="en-US" sz="1200" dirty="0">
                  <a:solidFill>
                    <a:prstClr val="white"/>
                  </a:solidFill>
                  <a:latin typeface="Arial"/>
                </a:rPr>
              </a:br>
              <a:r>
                <a:rPr lang="en-US" sz="1200" dirty="0">
                  <a:solidFill>
                    <a:prstClr val="white"/>
                  </a:solidFill>
                  <a:latin typeface="Arial"/>
                </a:rPr>
                <a:t> (2020-21)</a:t>
              </a:r>
            </a:p>
          </p:txBody>
        </p:sp>
      </p:grpSp>
      <p:pic>
        <p:nvPicPr>
          <p:cNvPr id="33" name="Picture 2">
            <a:extLst>
              <a:ext uri="{FF2B5EF4-FFF2-40B4-BE49-F238E27FC236}">
                <a16:creationId xmlns:a16="http://schemas.microsoft.com/office/drawing/2014/main" id="{499A8D24-E584-4D0B-8BE6-926DAE6277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3104"/>
          <a:stretch/>
        </p:blipFill>
        <p:spPr bwMode="auto">
          <a:xfrm>
            <a:off x="10418049" y="253643"/>
            <a:ext cx="1670539" cy="213201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2363FDAA-D3C6-459D-87FC-C2818D0E41FF}"/>
              </a:ext>
            </a:extLst>
          </p:cNvPr>
          <p:cNvGrpSpPr/>
          <p:nvPr/>
        </p:nvGrpSpPr>
        <p:grpSpPr>
          <a:xfrm>
            <a:off x="98768" y="293400"/>
            <a:ext cx="1670539" cy="4794739"/>
            <a:chOff x="4982" y="0"/>
            <a:chExt cx="1670538" cy="4794739"/>
          </a:xfrm>
        </p:grpSpPr>
        <p:sp>
          <p:nvSpPr>
            <p:cNvPr id="29" name="Rectangle: Rounded Corners 28">
              <a:extLst>
                <a:ext uri="{FF2B5EF4-FFF2-40B4-BE49-F238E27FC236}">
                  <a16:creationId xmlns:a16="http://schemas.microsoft.com/office/drawing/2014/main" id="{35F44D8C-07C5-47DD-A18D-99AECCA6A382}"/>
                </a:ext>
              </a:extLst>
            </p:cNvPr>
            <p:cNvSpPr/>
            <p:nvPr/>
          </p:nvSpPr>
          <p:spPr>
            <a:xfrm>
              <a:off x="4982" y="0"/>
              <a:ext cx="1670538" cy="4794739"/>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0" name="Rectangle: Rounded Corners 4">
              <a:extLst>
                <a:ext uri="{FF2B5EF4-FFF2-40B4-BE49-F238E27FC236}">
                  <a16:creationId xmlns:a16="http://schemas.microsoft.com/office/drawing/2014/main" id="{3EC655D1-2163-434A-A976-07CFD7DB9497}"/>
                </a:ext>
              </a:extLst>
            </p:cNvPr>
            <p:cNvSpPr txBox="1"/>
            <p:nvPr/>
          </p:nvSpPr>
          <p:spPr>
            <a:xfrm>
              <a:off x="4982" y="1917895"/>
              <a:ext cx="1670538" cy="191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algn="ctr" defTabSz="533373">
                <a:lnSpc>
                  <a:spcPct val="90000"/>
                </a:lnSpc>
                <a:spcBef>
                  <a:spcPct val="0"/>
                </a:spcBef>
                <a:spcAft>
                  <a:spcPct val="35000"/>
                </a:spcAft>
              </a:pPr>
              <a:r>
                <a:rPr lang="en-US" sz="1200" dirty="0">
                  <a:solidFill>
                    <a:prstClr val="white"/>
                  </a:solidFill>
                  <a:latin typeface="Arial"/>
                </a:rPr>
                <a:t> Publish</a:t>
              </a:r>
              <a:r>
                <a:rPr lang="en-US" sz="1200" dirty="0">
                  <a:solidFill>
                    <a:prstClr val="white"/>
                  </a:solidFill>
                  <a:latin typeface="Arial"/>
                  <a:cs typeface="Arial"/>
                </a:rPr>
                <a:t> </a:t>
              </a:r>
              <a:r>
                <a:rPr lang="en-US" sz="1200" dirty="0">
                  <a:solidFill>
                    <a:prstClr val="white"/>
                  </a:solidFill>
                  <a:latin typeface="Arial"/>
                </a:rPr>
                <a:t>linked data</a:t>
              </a:r>
              <a:r>
                <a:rPr lang="en-US" sz="1200" dirty="0">
                  <a:solidFill>
                    <a:prstClr val="white"/>
                  </a:solidFill>
                  <a:latin typeface="Arial"/>
                  <a:cs typeface="Arial"/>
                </a:rPr>
                <a:t> - FAST, VIAF, WorldCat (2009 - )</a:t>
              </a:r>
            </a:p>
          </p:txBody>
        </p:sp>
      </p:grpSp>
      <p:sp>
        <p:nvSpPr>
          <p:cNvPr id="4" name="Oval 3">
            <a:extLst>
              <a:ext uri="{FF2B5EF4-FFF2-40B4-BE49-F238E27FC236}">
                <a16:creationId xmlns:a16="http://schemas.microsoft.com/office/drawing/2014/main" id="{25D91717-6A2A-4A55-9DE3-A17AEA6539CD}"/>
              </a:ext>
            </a:extLst>
          </p:cNvPr>
          <p:cNvSpPr/>
          <p:nvPr/>
        </p:nvSpPr>
        <p:spPr>
          <a:xfrm>
            <a:off x="148884" y="581083"/>
            <a:ext cx="1570307" cy="1596648"/>
          </a:xfrm>
          <a:prstGeom prst="ellipse">
            <a:avLst/>
          </a:prstGeom>
          <a:blipFill dpi="0" rotWithShape="1">
            <a:blip r:embed="rId4"/>
            <a:srcRect/>
            <a:stretch>
              <a:fillRect l="-5000" r="-5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nvGrpSpPr>
          <p:cNvPr id="5" name="Group 4">
            <a:extLst>
              <a:ext uri="{FF2B5EF4-FFF2-40B4-BE49-F238E27FC236}">
                <a16:creationId xmlns:a16="http://schemas.microsoft.com/office/drawing/2014/main" id="{ED8F6F60-ABD3-4A47-A83D-376CC9879F57}"/>
              </a:ext>
            </a:extLst>
          </p:cNvPr>
          <p:cNvGrpSpPr/>
          <p:nvPr/>
        </p:nvGrpSpPr>
        <p:grpSpPr>
          <a:xfrm>
            <a:off x="1819421" y="293400"/>
            <a:ext cx="1670539" cy="4794739"/>
            <a:chOff x="1725636" y="0"/>
            <a:chExt cx="1670538" cy="4794739"/>
          </a:xfrm>
        </p:grpSpPr>
        <p:sp>
          <p:nvSpPr>
            <p:cNvPr id="27" name="Rectangle: Rounded Corners 26">
              <a:extLst>
                <a:ext uri="{FF2B5EF4-FFF2-40B4-BE49-F238E27FC236}">
                  <a16:creationId xmlns:a16="http://schemas.microsoft.com/office/drawing/2014/main" id="{8EA4E36A-C387-47FD-AC7F-DADB9164039B}"/>
                </a:ext>
              </a:extLst>
            </p:cNvPr>
            <p:cNvSpPr/>
            <p:nvPr/>
          </p:nvSpPr>
          <p:spPr>
            <a:xfrm>
              <a:off x="1725636" y="0"/>
              <a:ext cx="1670538" cy="4794739"/>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8" name="Rectangle: Rounded Corners 7">
              <a:extLst>
                <a:ext uri="{FF2B5EF4-FFF2-40B4-BE49-F238E27FC236}">
                  <a16:creationId xmlns:a16="http://schemas.microsoft.com/office/drawing/2014/main" id="{E2F17402-ECC8-4E24-9643-5504CA632036}"/>
                </a:ext>
              </a:extLst>
            </p:cNvPr>
            <p:cNvSpPr txBox="1"/>
            <p:nvPr/>
          </p:nvSpPr>
          <p:spPr>
            <a:xfrm>
              <a:off x="1725636" y="1917895"/>
              <a:ext cx="1670538" cy="191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algn="ctr" defTabSz="533373">
                <a:lnSpc>
                  <a:spcPct val="90000"/>
                </a:lnSpc>
                <a:spcBef>
                  <a:spcPct val="0"/>
                </a:spcBef>
                <a:spcAft>
                  <a:spcPct val="35000"/>
                </a:spcAft>
              </a:pPr>
              <a:r>
                <a:rPr lang="en-US" sz="1200" dirty="0">
                  <a:solidFill>
                    <a:prstClr val="white"/>
                  </a:solidFill>
                  <a:latin typeface="Arial"/>
                </a:rPr>
                <a:t>EntityJS Research Project (2013)</a:t>
              </a:r>
            </a:p>
          </p:txBody>
        </p:sp>
      </p:grpSp>
      <p:sp>
        <p:nvSpPr>
          <p:cNvPr id="6" name="Oval 5">
            <a:extLst>
              <a:ext uri="{FF2B5EF4-FFF2-40B4-BE49-F238E27FC236}">
                <a16:creationId xmlns:a16="http://schemas.microsoft.com/office/drawing/2014/main" id="{56CC65A1-9B33-43E1-92DB-9F7FCE909FA5}"/>
              </a:ext>
            </a:extLst>
          </p:cNvPr>
          <p:cNvSpPr/>
          <p:nvPr/>
        </p:nvSpPr>
        <p:spPr>
          <a:xfrm>
            <a:off x="1869537" y="581083"/>
            <a:ext cx="1570307" cy="1596648"/>
          </a:xfrm>
          <a:prstGeom prst="ellipse">
            <a:avLst/>
          </a:prstGeom>
          <a:blipFill>
            <a:blip r:embed="rId5">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grpSp>
        <p:nvGrpSpPr>
          <p:cNvPr id="7" name="Group 6">
            <a:extLst>
              <a:ext uri="{FF2B5EF4-FFF2-40B4-BE49-F238E27FC236}">
                <a16:creationId xmlns:a16="http://schemas.microsoft.com/office/drawing/2014/main" id="{16B23A7B-5D45-4B6C-B124-48FAE9AA978D}"/>
              </a:ext>
            </a:extLst>
          </p:cNvPr>
          <p:cNvGrpSpPr/>
          <p:nvPr/>
        </p:nvGrpSpPr>
        <p:grpSpPr>
          <a:xfrm>
            <a:off x="3540077" y="293400"/>
            <a:ext cx="1670539" cy="4794739"/>
            <a:chOff x="3446291" y="0"/>
            <a:chExt cx="1670538" cy="4794739"/>
          </a:xfrm>
        </p:grpSpPr>
        <p:sp>
          <p:nvSpPr>
            <p:cNvPr id="25" name="Rectangle: Rounded Corners 24">
              <a:extLst>
                <a:ext uri="{FF2B5EF4-FFF2-40B4-BE49-F238E27FC236}">
                  <a16:creationId xmlns:a16="http://schemas.microsoft.com/office/drawing/2014/main" id="{416F8384-37F1-4354-99E7-84BCB90E0D25}"/>
                </a:ext>
              </a:extLst>
            </p:cNvPr>
            <p:cNvSpPr/>
            <p:nvPr/>
          </p:nvSpPr>
          <p:spPr>
            <a:xfrm>
              <a:off x="3446291" y="0"/>
              <a:ext cx="1670538" cy="4794739"/>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6" name="Rectangle: Rounded Corners 10">
              <a:extLst>
                <a:ext uri="{FF2B5EF4-FFF2-40B4-BE49-F238E27FC236}">
                  <a16:creationId xmlns:a16="http://schemas.microsoft.com/office/drawing/2014/main" id="{FC50FFBC-B04A-43DA-BE04-72DF47CEFB2F}"/>
                </a:ext>
              </a:extLst>
            </p:cNvPr>
            <p:cNvSpPr txBox="1"/>
            <p:nvPr/>
          </p:nvSpPr>
          <p:spPr>
            <a:xfrm>
              <a:off x="3446291" y="1917895"/>
              <a:ext cx="1670538" cy="191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algn="ctr" defTabSz="533373">
                <a:lnSpc>
                  <a:spcPct val="90000"/>
                </a:lnSpc>
                <a:spcBef>
                  <a:spcPct val="0"/>
                </a:spcBef>
                <a:spcAft>
                  <a:spcPct val="35000"/>
                </a:spcAft>
              </a:pPr>
              <a:r>
                <a:rPr lang="en-US" sz="1200" dirty="0">
                  <a:solidFill>
                    <a:prstClr val="white"/>
                  </a:solidFill>
                  <a:latin typeface="Arial"/>
                </a:rPr>
                <a:t>Person Entity Lookup Pilot (2014)</a:t>
              </a:r>
            </a:p>
          </p:txBody>
        </p:sp>
      </p:grpSp>
      <p:sp>
        <p:nvSpPr>
          <p:cNvPr id="8" name="Oval 7">
            <a:extLst>
              <a:ext uri="{FF2B5EF4-FFF2-40B4-BE49-F238E27FC236}">
                <a16:creationId xmlns:a16="http://schemas.microsoft.com/office/drawing/2014/main" id="{8D947BE7-BEF0-4BF5-B3C0-4AD2755CF732}"/>
              </a:ext>
            </a:extLst>
          </p:cNvPr>
          <p:cNvSpPr/>
          <p:nvPr/>
        </p:nvSpPr>
        <p:spPr>
          <a:xfrm>
            <a:off x="3590193" y="581083"/>
            <a:ext cx="1570307" cy="1596648"/>
          </a:xfrm>
          <a:prstGeom prst="ellipse">
            <a:avLst/>
          </a:prstGeom>
          <a:blipFill>
            <a:blip r:embed="rId6"/>
            <a:srcRect/>
            <a:stretch>
              <a:fillRect l="-8000" r="-8000"/>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grpSp>
        <p:nvGrpSpPr>
          <p:cNvPr id="9" name="Group 8">
            <a:extLst>
              <a:ext uri="{FF2B5EF4-FFF2-40B4-BE49-F238E27FC236}">
                <a16:creationId xmlns:a16="http://schemas.microsoft.com/office/drawing/2014/main" id="{6E98A3BF-1F1A-4129-92BD-2569373CEC23}"/>
              </a:ext>
            </a:extLst>
          </p:cNvPr>
          <p:cNvGrpSpPr/>
          <p:nvPr/>
        </p:nvGrpSpPr>
        <p:grpSpPr>
          <a:xfrm>
            <a:off x="5260732" y="293400"/>
            <a:ext cx="1670539" cy="4794739"/>
            <a:chOff x="5166946" y="0"/>
            <a:chExt cx="1670538" cy="4794739"/>
          </a:xfrm>
        </p:grpSpPr>
        <p:sp>
          <p:nvSpPr>
            <p:cNvPr id="23" name="Rectangle: Rounded Corners 22">
              <a:extLst>
                <a:ext uri="{FF2B5EF4-FFF2-40B4-BE49-F238E27FC236}">
                  <a16:creationId xmlns:a16="http://schemas.microsoft.com/office/drawing/2014/main" id="{0ABDC415-A2EB-45EB-BCEB-355FA7EA5D78}"/>
                </a:ext>
              </a:extLst>
            </p:cNvPr>
            <p:cNvSpPr/>
            <p:nvPr/>
          </p:nvSpPr>
          <p:spPr>
            <a:xfrm>
              <a:off x="5166946" y="0"/>
              <a:ext cx="1670538" cy="4794739"/>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4" name="Rectangle: Rounded Corners 13">
              <a:extLst>
                <a:ext uri="{FF2B5EF4-FFF2-40B4-BE49-F238E27FC236}">
                  <a16:creationId xmlns:a16="http://schemas.microsoft.com/office/drawing/2014/main" id="{3AEEFB0A-AF7A-46D3-AE70-B2FCD422E9FF}"/>
                </a:ext>
              </a:extLst>
            </p:cNvPr>
            <p:cNvSpPr txBox="1"/>
            <p:nvPr/>
          </p:nvSpPr>
          <p:spPr>
            <a:xfrm>
              <a:off x="5166946" y="1917895"/>
              <a:ext cx="1670538" cy="191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algn="ctr" defTabSz="533373">
                <a:lnSpc>
                  <a:spcPct val="90000"/>
                </a:lnSpc>
                <a:spcBef>
                  <a:spcPct val="0"/>
                </a:spcBef>
                <a:spcAft>
                  <a:spcPct val="35000"/>
                </a:spcAft>
              </a:pPr>
              <a:r>
                <a:rPr lang="en-US" sz="1200" dirty="0">
                  <a:solidFill>
                    <a:prstClr val="white"/>
                  </a:solidFill>
                  <a:latin typeface="Arial"/>
                </a:rPr>
                <a:t>CONTENTdm Metadata Refinery </a:t>
              </a:r>
              <a:br>
                <a:rPr lang="en-US" sz="1200" dirty="0">
                  <a:solidFill>
                    <a:prstClr val="white"/>
                  </a:solidFill>
                  <a:latin typeface="Arial"/>
                </a:rPr>
              </a:br>
              <a:r>
                <a:rPr lang="en-US" sz="1200" dirty="0">
                  <a:solidFill>
                    <a:prstClr val="white"/>
                  </a:solidFill>
                  <a:latin typeface="Arial"/>
                </a:rPr>
                <a:t>(2015-16)</a:t>
              </a:r>
            </a:p>
          </p:txBody>
        </p:sp>
      </p:grpSp>
      <p:sp>
        <p:nvSpPr>
          <p:cNvPr id="10" name="Oval 9">
            <a:extLst>
              <a:ext uri="{FF2B5EF4-FFF2-40B4-BE49-F238E27FC236}">
                <a16:creationId xmlns:a16="http://schemas.microsoft.com/office/drawing/2014/main" id="{79B4F086-C07C-4C07-A7BA-3126C528197C}"/>
              </a:ext>
            </a:extLst>
          </p:cNvPr>
          <p:cNvSpPr/>
          <p:nvPr/>
        </p:nvSpPr>
        <p:spPr>
          <a:xfrm>
            <a:off x="5310848" y="581083"/>
            <a:ext cx="1570307" cy="1596648"/>
          </a:xfrm>
          <a:prstGeom prst="ellipse">
            <a:avLst/>
          </a:prstGeom>
          <a:blipFill>
            <a:blip r:embed="rId7">
              <a:extLst>
                <a:ext uri="{28A0092B-C50C-407E-A947-70E740481C1C}">
                  <a14:useLocalDpi xmlns:a14="http://schemas.microsoft.com/office/drawing/2010/main" val="0"/>
                </a:ext>
              </a:extLst>
            </a:blip>
            <a:srcRect/>
            <a:stretch>
              <a:fillRect l="-16000" r="-16000"/>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grpSp>
        <p:nvGrpSpPr>
          <p:cNvPr id="11" name="Group 10">
            <a:extLst>
              <a:ext uri="{FF2B5EF4-FFF2-40B4-BE49-F238E27FC236}">
                <a16:creationId xmlns:a16="http://schemas.microsoft.com/office/drawing/2014/main" id="{5A035737-0D26-474E-8152-248A4F733827}"/>
              </a:ext>
            </a:extLst>
          </p:cNvPr>
          <p:cNvGrpSpPr/>
          <p:nvPr/>
        </p:nvGrpSpPr>
        <p:grpSpPr>
          <a:xfrm>
            <a:off x="6981385" y="293400"/>
            <a:ext cx="1670539" cy="4794739"/>
            <a:chOff x="6887600" y="0"/>
            <a:chExt cx="1670538" cy="4794739"/>
          </a:xfrm>
        </p:grpSpPr>
        <p:sp>
          <p:nvSpPr>
            <p:cNvPr id="21" name="Rectangle: Rounded Corners 20">
              <a:extLst>
                <a:ext uri="{FF2B5EF4-FFF2-40B4-BE49-F238E27FC236}">
                  <a16:creationId xmlns:a16="http://schemas.microsoft.com/office/drawing/2014/main" id="{1628BEC2-B198-47D7-8752-AB7622B591CA}"/>
                </a:ext>
              </a:extLst>
            </p:cNvPr>
            <p:cNvSpPr/>
            <p:nvPr/>
          </p:nvSpPr>
          <p:spPr>
            <a:xfrm>
              <a:off x="6887600" y="0"/>
              <a:ext cx="1670538" cy="4794739"/>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2" name="Rectangle: Rounded Corners 16">
              <a:extLst>
                <a:ext uri="{FF2B5EF4-FFF2-40B4-BE49-F238E27FC236}">
                  <a16:creationId xmlns:a16="http://schemas.microsoft.com/office/drawing/2014/main" id="{07625BAC-C011-4D9B-93D3-BE6415736AD7}"/>
                </a:ext>
              </a:extLst>
            </p:cNvPr>
            <p:cNvSpPr txBox="1"/>
            <p:nvPr/>
          </p:nvSpPr>
          <p:spPr>
            <a:xfrm>
              <a:off x="6887600" y="1917895"/>
              <a:ext cx="1670538" cy="191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algn="ctr" defTabSz="533373">
                <a:lnSpc>
                  <a:spcPct val="90000"/>
                </a:lnSpc>
                <a:spcBef>
                  <a:spcPct val="0"/>
                </a:spcBef>
                <a:spcAft>
                  <a:spcPct val="35000"/>
                </a:spcAft>
              </a:pPr>
              <a:r>
                <a:rPr lang="en-US" sz="1200" dirty="0">
                  <a:solidFill>
                    <a:prstClr val="white"/>
                  </a:solidFill>
                  <a:latin typeface="Arial"/>
                </a:rPr>
                <a:t>Project Passage </a:t>
              </a:r>
              <a:br>
                <a:rPr lang="en-US" sz="1200" dirty="0">
                  <a:solidFill>
                    <a:prstClr val="white"/>
                  </a:solidFill>
                  <a:latin typeface="Arial"/>
                </a:rPr>
              </a:br>
              <a:r>
                <a:rPr lang="en-US" sz="1200" dirty="0">
                  <a:solidFill>
                    <a:prstClr val="white"/>
                  </a:solidFill>
                  <a:latin typeface="Arial"/>
                </a:rPr>
                <a:t>(2017-18)</a:t>
              </a:r>
            </a:p>
          </p:txBody>
        </p:sp>
      </p:grpSp>
      <p:sp>
        <p:nvSpPr>
          <p:cNvPr id="12" name="Oval 11">
            <a:extLst>
              <a:ext uri="{FF2B5EF4-FFF2-40B4-BE49-F238E27FC236}">
                <a16:creationId xmlns:a16="http://schemas.microsoft.com/office/drawing/2014/main" id="{41A4AB04-CFC7-45A6-91A6-C597D5D2E7CE}"/>
              </a:ext>
            </a:extLst>
          </p:cNvPr>
          <p:cNvSpPr/>
          <p:nvPr/>
        </p:nvSpPr>
        <p:spPr>
          <a:xfrm>
            <a:off x="7031501" y="581083"/>
            <a:ext cx="1570307" cy="1596648"/>
          </a:xfrm>
          <a:prstGeom prst="ellipse">
            <a:avLst/>
          </a:prstGeom>
          <a:blipFill>
            <a:blip r:embed="rId8">
              <a:extLst>
                <a:ext uri="{28A0092B-C50C-407E-A947-70E740481C1C}">
                  <a14:useLocalDpi xmlns:a14="http://schemas.microsoft.com/office/drawing/2010/main" val="0"/>
                </a:ext>
              </a:extLst>
            </a:blip>
            <a:srcRect/>
            <a:stretch>
              <a:fillRect l="-2000" r="-2000"/>
            </a:stretch>
          </a:blipFill>
        </p:spPr>
        <p:style>
          <a:lnRef idx="2">
            <a:schemeClr val="lt1">
              <a:hueOff val="0"/>
              <a:satOff val="0"/>
              <a:lumOff val="0"/>
              <a:alphaOff val="0"/>
            </a:schemeClr>
          </a:lnRef>
          <a:fillRef idx="1">
            <a:scrgbClr r="0" g="0" b="0"/>
          </a:fillRef>
          <a:effectRef idx="0">
            <a:schemeClr val="accent6">
              <a:tint val="50000"/>
              <a:hueOff val="0"/>
              <a:satOff val="0"/>
              <a:lumOff val="0"/>
              <a:alphaOff val="0"/>
            </a:schemeClr>
          </a:effectRef>
          <a:fontRef idx="minor">
            <a:schemeClr val="lt1">
              <a:hueOff val="0"/>
              <a:satOff val="0"/>
              <a:lumOff val="0"/>
              <a:alphaOff val="0"/>
            </a:schemeClr>
          </a:fontRef>
        </p:style>
      </p:sp>
      <p:grpSp>
        <p:nvGrpSpPr>
          <p:cNvPr id="13" name="Group 12">
            <a:extLst>
              <a:ext uri="{FF2B5EF4-FFF2-40B4-BE49-F238E27FC236}">
                <a16:creationId xmlns:a16="http://schemas.microsoft.com/office/drawing/2014/main" id="{9B293C43-A4D1-4807-A6D8-364AD32DAF75}"/>
              </a:ext>
            </a:extLst>
          </p:cNvPr>
          <p:cNvGrpSpPr/>
          <p:nvPr/>
        </p:nvGrpSpPr>
        <p:grpSpPr>
          <a:xfrm>
            <a:off x="8702041" y="293400"/>
            <a:ext cx="1670539" cy="4794739"/>
            <a:chOff x="8608255" y="0"/>
            <a:chExt cx="1670538" cy="4794739"/>
          </a:xfrm>
        </p:grpSpPr>
        <p:sp>
          <p:nvSpPr>
            <p:cNvPr id="19" name="Rectangle: Rounded Corners 18">
              <a:extLst>
                <a:ext uri="{FF2B5EF4-FFF2-40B4-BE49-F238E27FC236}">
                  <a16:creationId xmlns:a16="http://schemas.microsoft.com/office/drawing/2014/main" id="{32CDE4F4-1536-4F55-827C-647559E9A9FD}"/>
                </a:ext>
              </a:extLst>
            </p:cNvPr>
            <p:cNvSpPr/>
            <p:nvPr/>
          </p:nvSpPr>
          <p:spPr>
            <a:xfrm>
              <a:off x="8608255" y="0"/>
              <a:ext cx="1670538" cy="4794739"/>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0" name="Rectangle: Rounded Corners 19">
              <a:extLst>
                <a:ext uri="{FF2B5EF4-FFF2-40B4-BE49-F238E27FC236}">
                  <a16:creationId xmlns:a16="http://schemas.microsoft.com/office/drawing/2014/main" id="{4048039E-5AC3-4208-9F15-8A3521F45F4B}"/>
                </a:ext>
              </a:extLst>
            </p:cNvPr>
            <p:cNvSpPr txBox="1"/>
            <p:nvPr/>
          </p:nvSpPr>
          <p:spPr>
            <a:xfrm>
              <a:off x="8608255" y="1917895"/>
              <a:ext cx="1670538" cy="191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algn="ctr" defTabSz="533373">
                <a:lnSpc>
                  <a:spcPct val="90000"/>
                </a:lnSpc>
                <a:spcBef>
                  <a:spcPct val="0"/>
                </a:spcBef>
                <a:spcAft>
                  <a:spcPct val="35000"/>
                </a:spcAft>
              </a:pPr>
              <a:r>
                <a:rPr lang="en-US" sz="1200" dirty="0">
                  <a:solidFill>
                    <a:prstClr val="white"/>
                  </a:solidFill>
                  <a:latin typeface="Arial"/>
                </a:rPr>
                <a:t>CONTENTdm Linked Data Pilot (2019-20)</a:t>
              </a:r>
            </a:p>
          </p:txBody>
        </p:sp>
      </p:grpSp>
      <p:sp>
        <p:nvSpPr>
          <p:cNvPr id="14" name="Oval 13">
            <a:extLst>
              <a:ext uri="{FF2B5EF4-FFF2-40B4-BE49-F238E27FC236}">
                <a16:creationId xmlns:a16="http://schemas.microsoft.com/office/drawing/2014/main" id="{90D5AE1A-FD29-4F0A-B8AA-6C2AF1E3E330}"/>
              </a:ext>
            </a:extLst>
          </p:cNvPr>
          <p:cNvSpPr/>
          <p:nvPr/>
        </p:nvSpPr>
        <p:spPr>
          <a:xfrm>
            <a:off x="8752157" y="581083"/>
            <a:ext cx="1570307" cy="1596648"/>
          </a:xfrm>
          <a:prstGeom prst="ellipse">
            <a:avLst/>
          </a:prstGeom>
          <a:blipFill>
            <a:blip r:embed="rId9">
              <a:extLst>
                <a:ext uri="{28A0092B-C50C-407E-A947-70E740481C1C}">
                  <a14:useLocalDpi xmlns:a14="http://schemas.microsoft.com/office/drawing/2010/main" val="0"/>
                </a:ext>
              </a:extLst>
            </a:blip>
            <a:srcRect/>
            <a:stretch>
              <a:fillRect l="-11000" r="-11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32" name="Rectangle 31">
            <a:extLst>
              <a:ext uri="{FF2B5EF4-FFF2-40B4-BE49-F238E27FC236}">
                <a16:creationId xmlns:a16="http://schemas.microsoft.com/office/drawing/2014/main" id="{605C003C-812A-4995-9F6C-C9C1801F03D6}"/>
              </a:ext>
            </a:extLst>
          </p:cNvPr>
          <p:cNvSpPr/>
          <p:nvPr/>
        </p:nvSpPr>
        <p:spPr>
          <a:xfrm>
            <a:off x="98767" y="0"/>
            <a:ext cx="6832503" cy="5092117"/>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a:endParaRPr lang="en-US" dirty="0">
              <a:solidFill>
                <a:prstClr val="white"/>
              </a:solidFill>
              <a:latin typeface="Arial"/>
            </a:endParaRPr>
          </a:p>
        </p:txBody>
      </p:sp>
      <p:sp>
        <p:nvSpPr>
          <p:cNvPr id="2" name="Rectangle 1">
            <a:extLst>
              <a:ext uri="{FF2B5EF4-FFF2-40B4-BE49-F238E27FC236}">
                <a16:creationId xmlns:a16="http://schemas.microsoft.com/office/drawing/2014/main" id="{3A430D87-FF76-4C76-9079-7447E63A737E}"/>
              </a:ext>
            </a:extLst>
          </p:cNvPr>
          <p:cNvSpPr/>
          <p:nvPr/>
        </p:nvSpPr>
        <p:spPr>
          <a:xfrm>
            <a:off x="56024" y="5156834"/>
            <a:ext cx="12043117" cy="338554"/>
          </a:xfrm>
          <a:prstGeom prst="rect">
            <a:avLst/>
          </a:prstGeom>
        </p:spPr>
        <p:txBody>
          <a:bodyPr wrap="square" anchor="t">
            <a:spAutoFit/>
          </a:bodyPr>
          <a:lstStyle/>
          <a:p>
            <a:pPr defTabSz="914354"/>
            <a:r>
              <a:rPr lang="en-US" sz="1600" b="1" dirty="0">
                <a:solidFill>
                  <a:srgbClr val="000000"/>
                </a:solidFill>
                <a:latin typeface="Arial"/>
              </a:rPr>
              <a:t>Project Passage</a:t>
            </a:r>
            <a:r>
              <a:rPr lang="en-US" sz="1600" dirty="0">
                <a:solidFill>
                  <a:srgbClr val="000000"/>
                </a:solidFill>
                <a:latin typeface="Arial"/>
              </a:rPr>
              <a:t>: Think big... Build a complete system based on Linked Data, and see how workflows change</a:t>
            </a:r>
          </a:p>
        </p:txBody>
      </p:sp>
      <p:sp>
        <p:nvSpPr>
          <p:cNvPr id="34" name="Rectangle 33">
            <a:extLst>
              <a:ext uri="{FF2B5EF4-FFF2-40B4-BE49-F238E27FC236}">
                <a16:creationId xmlns:a16="http://schemas.microsoft.com/office/drawing/2014/main" id="{A1C047BA-6B77-4834-95A8-587705DD9512}"/>
              </a:ext>
            </a:extLst>
          </p:cNvPr>
          <p:cNvSpPr/>
          <p:nvPr/>
        </p:nvSpPr>
        <p:spPr>
          <a:xfrm>
            <a:off x="56108" y="5480729"/>
            <a:ext cx="12065027" cy="338554"/>
          </a:xfrm>
          <a:prstGeom prst="rect">
            <a:avLst/>
          </a:prstGeom>
        </p:spPr>
        <p:txBody>
          <a:bodyPr wrap="square" anchor="t">
            <a:spAutoFit/>
          </a:bodyPr>
          <a:lstStyle/>
          <a:p>
            <a:pPr defTabSz="914354"/>
            <a:r>
              <a:rPr lang="en-US" sz="1600" b="1" dirty="0">
                <a:solidFill>
                  <a:srgbClr val="000000"/>
                </a:solidFill>
                <a:latin typeface="Arial"/>
              </a:rPr>
              <a:t>CONTENTdm Linked Data Pilot</a:t>
            </a:r>
            <a:r>
              <a:rPr lang="en-US" sz="1600" dirty="0">
                <a:solidFill>
                  <a:srgbClr val="000000"/>
                </a:solidFill>
                <a:latin typeface="Arial"/>
              </a:rPr>
              <a:t>: Think "long tail". Attend to the issues around the rare, local, and unique.</a:t>
            </a:r>
            <a:endParaRPr lang="en-US" sz="1600" dirty="0">
              <a:solidFill>
                <a:srgbClr val="000000"/>
              </a:solidFill>
              <a:latin typeface="Arial"/>
              <a:cs typeface="Arial"/>
            </a:endParaRPr>
          </a:p>
        </p:txBody>
      </p:sp>
      <p:sp>
        <p:nvSpPr>
          <p:cNvPr id="35" name="Rectangle 34">
            <a:extLst>
              <a:ext uri="{FF2B5EF4-FFF2-40B4-BE49-F238E27FC236}">
                <a16:creationId xmlns:a16="http://schemas.microsoft.com/office/drawing/2014/main" id="{0E61D1A4-5C26-413A-8389-83E077B86189}"/>
              </a:ext>
            </a:extLst>
          </p:cNvPr>
          <p:cNvSpPr/>
          <p:nvPr/>
        </p:nvSpPr>
        <p:spPr>
          <a:xfrm>
            <a:off x="61404" y="5810366"/>
            <a:ext cx="13001456" cy="338554"/>
          </a:xfrm>
          <a:prstGeom prst="rect">
            <a:avLst/>
          </a:prstGeom>
        </p:spPr>
        <p:txBody>
          <a:bodyPr wrap="square" anchor="t">
            <a:spAutoFit/>
          </a:bodyPr>
          <a:lstStyle/>
          <a:p>
            <a:pPr defTabSz="914354"/>
            <a:r>
              <a:rPr lang="en-US" sz="1600" b="1" dirty="0">
                <a:solidFill>
                  <a:srgbClr val="000000"/>
                </a:solidFill>
                <a:latin typeface="Arial"/>
              </a:rPr>
              <a:t>Entity Management</a:t>
            </a:r>
            <a:r>
              <a:rPr lang="en-US" sz="1600" dirty="0">
                <a:solidFill>
                  <a:srgbClr val="000000"/>
                </a:solidFill>
                <a:latin typeface="Arial"/>
              </a:rPr>
              <a:t>: The Future is Now. Given a decade’s experience, build a full entity management infrastructure t a global scale.</a:t>
            </a:r>
          </a:p>
        </p:txBody>
      </p:sp>
    </p:spTree>
    <p:extLst>
      <p:ext uri="{BB962C8B-B14F-4D97-AF65-F5344CB8AC3E}">
        <p14:creationId xmlns:p14="http://schemas.microsoft.com/office/powerpoint/2010/main" val="1740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AAA79B7B-EA0D-451B-A913-D4BD8E8C6F94}"/>
              </a:ext>
            </a:extLst>
          </p:cNvPr>
          <p:cNvSpPr txBox="1">
            <a:spLocks/>
          </p:cNvSpPr>
          <p:nvPr/>
        </p:nvSpPr>
        <p:spPr>
          <a:xfrm>
            <a:off x="1771205" y="1289877"/>
            <a:ext cx="7135403" cy="4475171"/>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70" fontAlgn="base">
              <a:spcBef>
                <a:spcPts val="0"/>
              </a:spcBef>
              <a:spcAft>
                <a:spcPts val="800"/>
              </a:spcAft>
              <a:buNone/>
            </a:pPr>
            <a:r>
              <a:rPr lang="en-US" sz="1800" b="1" dirty="0">
                <a:solidFill>
                  <a:srgbClr val="000000"/>
                </a:solidFill>
                <a:latin typeface="Arial"/>
              </a:rPr>
              <a:t>Goals</a:t>
            </a:r>
          </a:p>
          <a:p>
            <a:pPr marL="457178" indent="-457178" defTabSz="609570" fontAlgn="base">
              <a:spcBef>
                <a:spcPts val="0"/>
              </a:spcBef>
              <a:spcAft>
                <a:spcPts val="800"/>
              </a:spcAft>
            </a:pPr>
            <a:r>
              <a:rPr lang="en-US" sz="1800" dirty="0">
                <a:solidFill>
                  <a:srgbClr val="000000"/>
                </a:solidFill>
                <a:latin typeface="Arial"/>
              </a:rPr>
              <a:t>Create a framework for reconciling, creating, and managing bibliographic and authority data as LD entities and relationships</a:t>
            </a:r>
          </a:p>
          <a:p>
            <a:pPr marL="457178" indent="-457178" defTabSz="609570" fontAlgn="base">
              <a:spcBef>
                <a:spcPts val="0"/>
              </a:spcBef>
              <a:spcAft>
                <a:spcPts val="800"/>
              </a:spcAft>
            </a:pPr>
            <a:r>
              <a:rPr lang="en-US" sz="1800" dirty="0">
                <a:solidFill>
                  <a:srgbClr val="000000"/>
                </a:solidFill>
                <a:latin typeface="Arial"/>
              </a:rPr>
              <a:t>Build a community of users who could create and curate data in the ecosystem and imagine or propose future workflows</a:t>
            </a:r>
          </a:p>
          <a:p>
            <a:pPr marL="457178" indent="-457178" defTabSz="609570" fontAlgn="base">
              <a:spcBef>
                <a:spcPts val="0"/>
              </a:spcBef>
              <a:spcAft>
                <a:spcPts val="800"/>
              </a:spcAft>
            </a:pPr>
            <a:r>
              <a:rPr lang="en-US" sz="1800" i="1" dirty="0">
                <a:solidFill>
                  <a:srgbClr val="000000"/>
                </a:solidFill>
                <a:latin typeface="Arial"/>
              </a:rPr>
              <a:t>Not originally planned</a:t>
            </a:r>
            <a:r>
              <a:rPr lang="en-US" sz="1800" dirty="0">
                <a:solidFill>
                  <a:srgbClr val="000000"/>
                </a:solidFill>
                <a:latin typeface="Arial"/>
              </a:rPr>
              <a:t>: evaluate Wikibase and Wikidata as technical platform</a:t>
            </a:r>
          </a:p>
          <a:p>
            <a:pPr marL="0" indent="0" defTabSz="609570" fontAlgn="base">
              <a:spcBef>
                <a:spcPts val="0"/>
              </a:spcBef>
              <a:spcAft>
                <a:spcPts val="800"/>
              </a:spcAft>
              <a:buNone/>
            </a:pPr>
            <a:r>
              <a:rPr lang="en-US" sz="1800" b="1" dirty="0">
                <a:solidFill>
                  <a:srgbClr val="000000"/>
                </a:solidFill>
                <a:latin typeface="Arial"/>
              </a:rPr>
              <a:t>Method</a:t>
            </a:r>
          </a:p>
          <a:p>
            <a:pPr marL="342891" indent="-342891" defTabSz="457189" fontAlgn="base">
              <a:spcBef>
                <a:spcPts val="0"/>
              </a:spcBef>
            </a:pPr>
            <a:r>
              <a:rPr lang="en-US" sz="1800" dirty="0">
                <a:solidFill>
                  <a:srgbClr val="000000"/>
                </a:solidFill>
                <a:latin typeface="Arial"/>
              </a:rPr>
              <a:t>A Wikibase/Wikidata sandbox in which librarians from 16 US institutions could experiment with creating linked data to describe resources—without requiring knowledge of the technical machinery of linked data. </a:t>
            </a:r>
          </a:p>
          <a:p>
            <a:pPr marL="342891" indent="-342891" defTabSz="457189" fontAlgn="base">
              <a:spcBef>
                <a:spcPts val="0"/>
              </a:spcBef>
            </a:pPr>
            <a:r>
              <a:rPr lang="en-US" sz="1800" dirty="0">
                <a:solidFill>
                  <a:srgbClr val="000000"/>
                </a:solidFill>
                <a:latin typeface="Arial"/>
              </a:rPr>
              <a:t>Use cases where pilot participants created metadata for resources in various formats and languages using the Wikibase editing interface</a:t>
            </a:r>
          </a:p>
        </p:txBody>
      </p:sp>
      <p:pic>
        <p:nvPicPr>
          <p:cNvPr id="1026" name="Picture 2">
            <a:extLst>
              <a:ext uri="{FF2B5EF4-FFF2-40B4-BE49-F238E27FC236}">
                <a16:creationId xmlns:a16="http://schemas.microsoft.com/office/drawing/2014/main" id="{E50F79F5-72A7-45DC-8A41-4E067ABAA9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7994"/>
          <a:stretch/>
        </p:blipFill>
        <p:spPr bwMode="auto">
          <a:xfrm>
            <a:off x="8906609" y="2081040"/>
            <a:ext cx="3131499" cy="340536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9F91B-5C47-4E5C-8B3B-27F3222CE312}"/>
              </a:ext>
            </a:extLst>
          </p:cNvPr>
          <p:cNvSpPr/>
          <p:nvPr/>
        </p:nvSpPr>
        <p:spPr>
          <a:xfrm>
            <a:off x="8906610" y="1514973"/>
            <a:ext cx="3116559" cy="420564"/>
          </a:xfrm>
          <a:prstGeom prst="rect">
            <a:avLst/>
          </a:prstGeom>
        </p:spPr>
        <p:txBody>
          <a:bodyPr wrap="none">
            <a:spAutoFit/>
          </a:bodyPr>
          <a:lstStyle/>
          <a:p>
            <a:pPr defTabSz="609570"/>
            <a:r>
              <a:rPr lang="en-US" sz="2133" u="sng" dirty="0">
                <a:solidFill>
                  <a:srgbClr val="0000FF"/>
                </a:solidFill>
                <a:latin typeface="Arial"/>
                <a:hlinkClick r:id="rId4"/>
              </a:rPr>
              <a:t>oc.lc/linkeddatawikibase</a:t>
            </a:r>
            <a:endParaRPr lang="en-US" sz="1867" u="sng" dirty="0">
              <a:solidFill>
                <a:srgbClr val="0000FF"/>
              </a:solidFill>
              <a:latin typeface="Arial"/>
            </a:endParaRPr>
          </a:p>
        </p:txBody>
      </p:sp>
      <p:pic>
        <p:nvPicPr>
          <p:cNvPr id="7" name="Picture 6">
            <a:extLst>
              <a:ext uri="{FF2B5EF4-FFF2-40B4-BE49-F238E27FC236}">
                <a16:creationId xmlns:a16="http://schemas.microsoft.com/office/drawing/2014/main" id="{D1001AA2-802F-41F5-9D5A-D8DBD52F00D0}"/>
              </a:ext>
            </a:extLst>
          </p:cNvPr>
          <p:cNvPicPr>
            <a:picLocks noChangeAspect="1"/>
          </p:cNvPicPr>
          <p:nvPr/>
        </p:nvPicPr>
        <p:blipFill>
          <a:blip r:embed="rId5"/>
          <a:stretch>
            <a:fillRect/>
          </a:stretch>
        </p:blipFill>
        <p:spPr>
          <a:xfrm>
            <a:off x="121335" y="1279437"/>
            <a:ext cx="1688093" cy="4775809"/>
          </a:xfrm>
          <a:prstGeom prst="rect">
            <a:avLst/>
          </a:prstGeom>
        </p:spPr>
      </p:pic>
      <p:sp>
        <p:nvSpPr>
          <p:cNvPr id="10" name="Text Placeholder 1">
            <a:extLst>
              <a:ext uri="{FF2B5EF4-FFF2-40B4-BE49-F238E27FC236}">
                <a16:creationId xmlns:a16="http://schemas.microsoft.com/office/drawing/2014/main" id="{0F365B9A-A425-4C8D-90C9-F71B37F6B620}"/>
              </a:ext>
            </a:extLst>
          </p:cNvPr>
          <p:cNvSpPr>
            <a:spLocks noGrp="1"/>
          </p:cNvSpPr>
          <p:nvPr>
            <p:ph type="body" sz="quarter" idx="13"/>
          </p:nvPr>
        </p:nvSpPr>
        <p:spPr>
          <a:xfrm>
            <a:off x="285571" y="220096"/>
            <a:ext cx="11252197" cy="915256"/>
          </a:xfrm>
        </p:spPr>
        <p:txBody>
          <a:bodyPr/>
          <a:lstStyle/>
          <a:p>
            <a:r>
              <a:rPr lang="en-US" sz="4267" dirty="0"/>
              <a:t>Project Passage Goals &amp; Method</a:t>
            </a:r>
          </a:p>
        </p:txBody>
      </p:sp>
    </p:spTree>
    <p:extLst>
      <p:ext uri="{BB962C8B-B14F-4D97-AF65-F5344CB8AC3E}">
        <p14:creationId xmlns:p14="http://schemas.microsoft.com/office/powerpoint/2010/main" val="278691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e1e867eb-0ccf-46b3-a8be-678a344b5681"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E5E18206F30604D8C72713BC37C7121" ma:contentTypeVersion="69" ma:contentTypeDescription="Create a new document." ma:contentTypeScope="" ma:versionID="374931e86d7aca1bb51bb46fd824b7e6">
  <xsd:schema xmlns:xsd="http://www.w3.org/2001/XMLSchema" xmlns:xs="http://www.w3.org/2001/XMLSchema" xmlns:p="http://schemas.microsoft.com/office/2006/metadata/properties" xmlns:ns2="c908eeb5-9d00-41e0-9796-81e9ccc774c3" xmlns:ns3="9b9db491-4385-45f1-9eb7-7d00055b11bb" targetNamespace="http://schemas.microsoft.com/office/2006/metadata/properties" ma:root="true" ma:fieldsID="ca6083b6241f12f6e4a0a2970e6d29c7" ns2:_="" ns3:_="">
    <xsd:import namespace="c908eeb5-9d00-41e0-9796-81e9ccc774c3"/>
    <xsd:import namespace="9b9db491-4385-45f1-9eb7-7d00055b11b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8eeb5-9d00-41e0-9796-81e9ccc774c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b9db491-4385-45f1-9eb7-7d00055b11bb"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ABB672-B2A9-40D5-8CBB-01BFE9C5708F}">
  <ds:schemaRefs>
    <ds:schemaRef ds:uri="Microsoft.SharePoint.Taxonomy.ContentTypeSync"/>
  </ds:schemaRefs>
</ds:datastoreItem>
</file>

<file path=customXml/itemProps2.xml><?xml version="1.0" encoding="utf-8"?>
<ds:datastoreItem xmlns:ds="http://schemas.openxmlformats.org/officeDocument/2006/customXml" ds:itemID="{B6BBBF70-C92A-487E-8552-007767D9FE7E}">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815E929-1784-4890-96D6-3893B1C518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08eeb5-9d00-41e0-9796-81e9ccc774c3"/>
    <ds:schemaRef ds:uri="9b9db491-4385-45f1-9eb7-7d00055b11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4CE08309-34CB-4319-9CA4-40B64652DA6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529</TotalTime>
  <Words>4146</Words>
  <Application>Microsoft Macintosh PowerPoint</Application>
  <PresentationFormat>Widescreen</PresentationFormat>
  <Paragraphs>345</Paragraphs>
  <Slides>21</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Nonconfidential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Linked Datat Research</dc:title>
  <dc:subject>Linked Data</dc:subject>
  <dc:creator>Pace,Andrew</dc:creator>
  <cp:keywords/>
  <dc:description/>
  <cp:lastModifiedBy>Shipengrover,JD</cp:lastModifiedBy>
  <cp:revision>6</cp:revision>
  <cp:lastPrinted>2021-01-07T21:42:05Z</cp:lastPrinted>
  <dcterms:created xsi:type="dcterms:W3CDTF">2021-01-05T15:26:24Z</dcterms:created>
  <dcterms:modified xsi:type="dcterms:W3CDTF">2022-01-06T15:31:57Z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0x010100EE5E18206F30604D8C72713BC37C7121</vt:lpwstr>
  </property>
</Properties>
</file>