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48" r:id="rId5"/>
  </p:sldMasterIdLst>
  <p:notesMasterIdLst>
    <p:notesMasterId r:id="rId31"/>
  </p:notesMasterIdLst>
  <p:handoutMasterIdLst>
    <p:handoutMasterId r:id="rId32"/>
  </p:handoutMasterIdLst>
  <p:sldIdLst>
    <p:sldId id="265" r:id="rId6"/>
    <p:sldId id="275" r:id="rId7"/>
    <p:sldId id="284" r:id="rId8"/>
    <p:sldId id="282" r:id="rId9"/>
    <p:sldId id="286" r:id="rId10"/>
    <p:sldId id="268" r:id="rId11"/>
    <p:sldId id="303" r:id="rId12"/>
    <p:sldId id="269" r:id="rId13"/>
    <p:sldId id="287" r:id="rId14"/>
    <p:sldId id="307" r:id="rId15"/>
    <p:sldId id="308" r:id="rId16"/>
    <p:sldId id="280" r:id="rId17"/>
    <p:sldId id="281" r:id="rId18"/>
    <p:sldId id="288" r:id="rId19"/>
    <p:sldId id="277" r:id="rId20"/>
    <p:sldId id="298" r:id="rId21"/>
    <p:sldId id="309" r:id="rId22"/>
    <p:sldId id="289" r:id="rId23"/>
    <p:sldId id="297" r:id="rId24"/>
    <p:sldId id="310" r:id="rId25"/>
    <p:sldId id="278" r:id="rId26"/>
    <p:sldId id="306" r:id="rId27"/>
    <p:sldId id="274" r:id="rId28"/>
    <p:sldId id="293" r:id="rId29"/>
    <p:sldId id="263" r:id="rId30"/>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niel,Ixchel" initials="F" lastIdx="18" clrIdx="0">
    <p:extLst>
      <p:ext uri="{19B8F6BF-5375-455C-9EA6-DF929625EA0E}">
        <p15:presenceInfo xmlns:p15="http://schemas.microsoft.com/office/powerpoint/2012/main" userId="S::fanielI@oclc.org::faa4caba-7609-4fed-a42f-e3dc4cb6d3c5" providerId="AD"/>
      </p:ext>
    </p:extLst>
  </p:cmAuthor>
  <p:cmAuthor id="2" name="Brannon,Brittany" initials="B" lastIdx="8" clrIdx="1">
    <p:extLst>
      <p:ext uri="{19B8F6BF-5375-455C-9EA6-DF929625EA0E}">
        <p15:presenceInfo xmlns:p15="http://schemas.microsoft.com/office/powerpoint/2012/main" userId="S::brannonb@oclc.org::9f666ec5-3d9e-4451-98c9-e40436b251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51964"/>
    <a:srgbClr val="78BE20"/>
    <a:srgbClr val="AE2573"/>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37D19F-0915-4600-B20C-0C38F78EA844}" v="18" dt="2021-10-13T22:30:34.7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38" autoAdjust="0"/>
    <p:restoredTop sz="83401"/>
  </p:normalViewPr>
  <p:slideViewPr>
    <p:cSldViewPr snapToGrid="0" snapToObjects="1">
      <p:cViewPr varScale="1">
        <p:scale>
          <a:sx n="94" d="100"/>
          <a:sy n="94" d="100"/>
        </p:scale>
        <p:origin x="1306" y="82"/>
      </p:cViewPr>
      <p:guideLst>
        <p:guide orient="horz" pos="1808"/>
        <p:guide pos="557"/>
      </p:guideLst>
    </p:cSldViewPr>
  </p:slideViewPr>
  <p:notesTextViewPr>
    <p:cViewPr>
      <p:scale>
        <a:sx n="100" d="100"/>
        <a:sy n="100" d="100"/>
      </p:scale>
      <p:origin x="0" y="0"/>
    </p:cViewPr>
  </p:notesTextViewPr>
  <p:notesViewPr>
    <p:cSldViewPr snapToGrid="0" snapToObjects="1">
      <p:cViewPr varScale="1">
        <p:scale>
          <a:sx n="115" d="100"/>
          <a:sy n="115" d="100"/>
        </p:scale>
        <p:origin x="241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31271086855016E-2"/>
          <c:y val="0.12690073389207832"/>
          <c:w val="0.93605556203033613"/>
          <c:h val="0.70623113717897601"/>
        </c:manualLayout>
      </c:layout>
      <c:barChart>
        <c:barDir val="bar"/>
        <c:grouping val="percentStacked"/>
        <c:varyColors val="0"/>
        <c:ser>
          <c:idx val="0"/>
          <c:order val="0"/>
          <c:tx>
            <c:strRef>
              <c:f>Sheet1!$B$1</c:f>
              <c:strCache>
                <c:ptCount val="1"/>
                <c:pt idx="0">
                  <c:v>4-year 
Academic</c:v>
                </c:pt>
              </c:strCache>
            </c:strRef>
          </c:tx>
          <c:spPr>
            <a:solidFill>
              <a:schemeClr val="accent1"/>
            </a:solidFill>
            <a:ln w="19050">
              <a:solidFill>
                <a:schemeClr val="lt1"/>
              </a:solidFill>
            </a:ln>
            <a:effectLst/>
          </c:spPr>
          <c:invertIfNegative val="0"/>
          <c:dLbls>
            <c:dLbl>
              <c:idx val="0"/>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fld id="{0D5C384A-F70F-4D34-8F32-5769B2BF1BBB}" type="SERIESNAME">
                      <a:rPr lang="en-US"/>
                      <a:pPr>
                        <a:defRPr sz="1600" b="1">
                          <a:solidFill>
                            <a:schemeClr val="bg1"/>
                          </a:solidFill>
                        </a:defRPr>
                      </a:pPr>
                      <a:t>[SERIES NAME]</a:t>
                    </a:fld>
                    <a:r>
                      <a:rPr lang="en-US" baseline="0" dirty="0"/>
                      <a:t>
</a:t>
                    </a:r>
                    <a:fld id="{62CA2481-9D25-45F9-8EC6-B6C0E18A45C5}" type="VALUE">
                      <a:rPr lang="en-US" baseline="0" smtClean="0"/>
                      <a:pPr>
                        <a:defRPr sz="1600" b="1">
                          <a:solidFill>
                            <a:schemeClr val="bg1"/>
                          </a:solidFill>
                        </a:defRPr>
                      </a:pPr>
                      <a:t>[VALUE]</a:t>
                    </a:fld>
                    <a:r>
                      <a:rPr lang="en-US" baseline="0" dirty="0"/>
                      <a:t>, n=18</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5A4-4D96-98CF-5603ACB7572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0.62068965517241381</c:v>
                </c:pt>
              </c:numCache>
            </c:numRef>
          </c:val>
          <c:extLst>
            <c:ext xmlns:c16="http://schemas.microsoft.com/office/drawing/2014/chart" uri="{C3380CC4-5D6E-409C-BE32-E72D297353CC}">
              <c16:uniqueId val="{00000000-52C5-46A2-90FE-CFFE5E54928C}"/>
            </c:ext>
          </c:extLst>
        </c:ser>
        <c:ser>
          <c:idx val="1"/>
          <c:order val="1"/>
          <c:tx>
            <c:strRef>
              <c:f>Sheet1!$C$1</c:f>
              <c:strCache>
                <c:ptCount val="1"/>
                <c:pt idx="0">
                  <c:v>2-year 
Academic</c:v>
                </c:pt>
              </c:strCache>
            </c:strRef>
          </c:tx>
          <c:spPr>
            <a:solidFill>
              <a:schemeClr val="accent2"/>
            </a:solidFill>
            <a:ln w="19050">
              <a:solidFill>
                <a:schemeClr val="lt1"/>
              </a:solidFill>
            </a:ln>
            <a:effectLst/>
          </c:spPr>
          <c:invertIfNegative val="0"/>
          <c:dLbls>
            <c:dLbl>
              <c:idx val="0"/>
              <c:tx>
                <c:rich>
                  <a:bodyPr/>
                  <a:lstStyle/>
                  <a:p>
                    <a:fld id="{D4831F59-EF70-4C27-9801-4614674690B2}" type="SERIESNAME">
                      <a:rPr lang="en-US" sz="1200" baseline="0"/>
                      <a:pPr/>
                      <a:t>[SERIES NAME]</a:t>
                    </a:fld>
                    <a:r>
                      <a:rPr lang="en-US" sz="1200" baseline="0" dirty="0"/>
                      <a:t>
</a:t>
                    </a:r>
                    <a:fld id="{D7006D25-63AA-4AD2-9230-33403726AE87}" type="VALUE">
                      <a:rPr lang="en-US" sz="1200" baseline="0" smtClean="0"/>
                      <a:pPr/>
                      <a:t>[VALUE]</a:t>
                    </a:fld>
                    <a:r>
                      <a:rPr lang="en-US" sz="1200" baseline="0" dirty="0"/>
                      <a:t>, n=3</a:t>
                    </a:r>
                  </a:p>
                </c:rich>
              </c:tx>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4903-4217-993D-BF1DF78414F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0.10344827586206896</c:v>
                </c:pt>
              </c:numCache>
            </c:numRef>
          </c:val>
          <c:extLst>
            <c:ext xmlns:c16="http://schemas.microsoft.com/office/drawing/2014/chart" uri="{C3380CC4-5D6E-409C-BE32-E72D297353CC}">
              <c16:uniqueId val="{00000002-52C5-46A2-90FE-CFFE5E54928C}"/>
            </c:ext>
          </c:extLst>
        </c:ser>
        <c:ser>
          <c:idx val="2"/>
          <c:order val="2"/>
          <c:tx>
            <c:strRef>
              <c:f>Sheet1!$D$1</c:f>
              <c:strCache>
                <c:ptCount val="1"/>
                <c:pt idx="0">
                  <c:v>Public/
National</c:v>
                </c:pt>
              </c:strCache>
            </c:strRef>
          </c:tx>
          <c:spPr>
            <a:solidFill>
              <a:schemeClr val="accent3"/>
            </a:solidFill>
            <a:ln w="19050">
              <a:solidFill>
                <a:schemeClr val="lt1"/>
              </a:solidFill>
            </a:ln>
            <a:effectLst/>
          </c:spPr>
          <c:invertIfNegative val="0"/>
          <c:dLbls>
            <c:dLbl>
              <c:idx val="0"/>
              <c:tx>
                <c:rich>
                  <a:bodyPr/>
                  <a:lstStyle/>
                  <a:p>
                    <a:fld id="{8FF26136-720E-4357-9D3A-F601AA111ACB}" type="SERIESNAME">
                      <a:rPr lang="en-US"/>
                      <a:pPr/>
                      <a:t>[SERIES NAME]</a:t>
                    </a:fld>
                    <a:r>
                      <a:rPr lang="en-US" baseline="0" dirty="0"/>
                      <a:t>
</a:t>
                    </a:r>
                    <a:fld id="{B8BC845F-9C74-4F78-B6B2-B8DCB3E586DC}" type="VALUE">
                      <a:rPr lang="en-US" baseline="0" smtClean="0"/>
                      <a:pPr/>
                      <a:t>[VALUE]</a:t>
                    </a:fld>
                    <a:r>
                      <a:rPr lang="en-US" baseline="0" dirty="0"/>
                      <a:t>, n=8</a:t>
                    </a:r>
                  </a:p>
                </c:rich>
              </c:tx>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903-4217-993D-BF1DF78414F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0.27586206896551724</c:v>
                </c:pt>
              </c:numCache>
            </c:numRef>
          </c:val>
          <c:extLst>
            <c:ext xmlns:c16="http://schemas.microsoft.com/office/drawing/2014/chart" uri="{C3380CC4-5D6E-409C-BE32-E72D297353CC}">
              <c16:uniqueId val="{00000003-52C5-46A2-90FE-CFFE5E54928C}"/>
            </c:ext>
          </c:extLst>
        </c:ser>
        <c:dLbls>
          <c:showLegendKey val="0"/>
          <c:showVal val="0"/>
          <c:showCatName val="0"/>
          <c:showSerName val="0"/>
          <c:showPercent val="0"/>
          <c:showBubbleSize val="0"/>
        </c:dLbls>
        <c:gapWidth val="150"/>
        <c:overlap val="100"/>
        <c:axId val="815188224"/>
        <c:axId val="815189536"/>
      </c:barChart>
      <c:valAx>
        <c:axId val="815189536"/>
        <c:scaling>
          <c:orientation val="minMax"/>
        </c:scaling>
        <c:delete val="1"/>
        <c:axPos val="b"/>
        <c:numFmt formatCode="0%" sourceLinked="1"/>
        <c:majorTickMark val="out"/>
        <c:minorTickMark val="none"/>
        <c:tickLblPos val="nextTo"/>
        <c:crossAx val="815188224"/>
        <c:crosses val="autoZero"/>
        <c:crossBetween val="between"/>
      </c:valAx>
      <c:catAx>
        <c:axId val="815188224"/>
        <c:scaling>
          <c:orientation val="minMax"/>
        </c:scaling>
        <c:delete val="1"/>
        <c:axPos val="l"/>
        <c:numFmt formatCode="General" sourceLinked="1"/>
        <c:majorTickMark val="out"/>
        <c:minorTickMark val="none"/>
        <c:tickLblPos val="nextTo"/>
        <c:crossAx val="81518953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0.26091</cdr:x>
      <cdr:y>0.16114</cdr:y>
    </cdr:from>
    <cdr:to>
      <cdr:x>0.64172</cdr:x>
      <cdr:y>0.28558</cdr:y>
    </cdr:to>
    <cdr:sp macro="" textlink="">
      <cdr:nvSpPr>
        <cdr:cNvPr id="6" name="TextBox 5">
          <a:extLst xmlns:a="http://schemas.openxmlformats.org/drawingml/2006/main">
            <a:ext uri="{FF2B5EF4-FFF2-40B4-BE49-F238E27FC236}">
              <a16:creationId xmlns:a16="http://schemas.microsoft.com/office/drawing/2014/main" id="{5F9D3F2A-D8D1-4A11-A07F-4C13B68BDC60}"/>
            </a:ext>
          </a:extLst>
        </cdr:cNvPr>
        <cdr:cNvSpPr txBox="1"/>
      </cdr:nvSpPr>
      <cdr:spPr>
        <a:xfrm xmlns:a="http://schemas.openxmlformats.org/drawingml/2006/main">
          <a:off x="2108847" y="621282"/>
          <a:ext cx="3077951" cy="4797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t>Academic 72%, n=21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10/15/2021</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dirty="0"/>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B0F750D5-03EE-1241-9B62-DF2257D781BF}" type="datetimeFigureOut">
              <a:rPr lang="en-US" smtClean="0"/>
              <a:t>10/15/2021</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F2BFB20-1634-4443-977E-CBF7428EEF75}" type="slidenum">
              <a:rPr lang="en-US" smtClean="0"/>
              <a:t>‹#›</a:t>
            </a:fld>
            <a:endParaRPr lang="en-US" dirty="0"/>
          </a:p>
        </p:txBody>
      </p:sp>
    </p:spTree>
    <p:extLst>
      <p:ext uri="{BB962C8B-B14F-4D97-AF65-F5344CB8AC3E}">
        <p14:creationId xmlns:p14="http://schemas.microsoft.com/office/powerpoint/2010/main" val="2698053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nsplash.com/@soymeraki?utm_source=unsplash&amp;utm_medium=referral&amp;utm_content=creditCopyText"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unsplash.com/s/photos/future?utm_source=unsplash&amp;utm_medium=referral&amp;utm_content=creditCopyText"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nsplash.com/@drew_beamer?utm_source=unsplash&amp;utm_medium=referral&amp;utm_content=creditCopyText"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unsplash.com/s/photos/future?utm_source=unsplash&amp;utm_medium=referral&amp;utm_content=creditCopyText"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2BFB20-1634-4443-977E-CBF7428EEF75}" type="slidenum">
              <a:rPr lang="en-US" smtClean="0"/>
              <a:t>1</a:t>
            </a:fld>
            <a:endParaRPr lang="en-US" dirty="0"/>
          </a:p>
        </p:txBody>
      </p:sp>
    </p:spTree>
    <p:extLst>
      <p:ext uri="{BB962C8B-B14F-4D97-AF65-F5344CB8AC3E}">
        <p14:creationId xmlns:p14="http://schemas.microsoft.com/office/powerpoint/2010/main" val="2436275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2509" y="3300413"/>
            <a:ext cx="7897091" cy="3366394"/>
          </a:xfrm>
        </p:spPr>
        <p:txBody>
          <a:bodyPr/>
          <a:lstStyle/>
          <a:p>
            <a:endParaRPr lang="en-US" sz="140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F2BFB20-1634-4443-977E-CBF7428EEF75}" type="slidenum">
              <a:rPr lang="en-US" smtClean="0"/>
              <a:t>12</a:t>
            </a:fld>
            <a:endParaRPr lang="en-US" dirty="0"/>
          </a:p>
        </p:txBody>
      </p:sp>
    </p:spTree>
    <p:extLst>
      <p:ext uri="{BB962C8B-B14F-4D97-AF65-F5344CB8AC3E}">
        <p14:creationId xmlns:p14="http://schemas.microsoft.com/office/powerpoint/2010/main" val="2216954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3825" y="3428999"/>
            <a:ext cx="7755775" cy="3212869"/>
          </a:xfrm>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F2BFB20-1634-4443-977E-CBF7428EEF75}" type="slidenum">
              <a:rPr lang="en-US" smtClean="0"/>
              <a:t>13</a:t>
            </a:fld>
            <a:endParaRPr lang="en-US" dirty="0"/>
          </a:p>
        </p:txBody>
      </p:sp>
    </p:spTree>
    <p:extLst>
      <p:ext uri="{BB962C8B-B14F-4D97-AF65-F5344CB8AC3E}">
        <p14:creationId xmlns:p14="http://schemas.microsoft.com/office/powerpoint/2010/main" val="3328262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197350" cy="2362200"/>
          </a:xfrm>
        </p:spPr>
      </p:sp>
      <p:sp>
        <p:nvSpPr>
          <p:cNvPr id="3" name="Notes Placeholder 2"/>
          <p:cNvSpPr>
            <a:spLocks noGrp="1"/>
          </p:cNvSpPr>
          <p:nvPr>
            <p:ph type="body" idx="1"/>
          </p:nvPr>
        </p:nvSpPr>
        <p:spPr>
          <a:xfrm>
            <a:off x="331787" y="3370701"/>
            <a:ext cx="8679561" cy="3281527"/>
          </a:xfrm>
        </p:spPr>
        <p:txBody>
          <a:bodyPr/>
          <a:lstStyle/>
          <a:p>
            <a:pPr marL="0" marR="0">
              <a:lnSpc>
                <a:spcPct val="107000"/>
              </a:lnSpc>
              <a:spcBef>
                <a:spcPts val="0"/>
              </a:spcBef>
              <a:spcAft>
                <a:spcPts val="800"/>
              </a:spcAft>
            </a:pP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FFE1F82-B693-4449-92F9-74CFF5CEBA72}" type="slidenum">
              <a:rPr lang="en-US" sz="1400" smtClean="0">
                <a:latin typeface="Arial" panose="020B0604020202020204" pitchFamily="34" charset="0"/>
                <a:cs typeface="Arial" panose="020B0604020202020204" pitchFamily="34" charset="0"/>
              </a:rPr>
              <a:t>14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66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3163" y="546100"/>
            <a:ext cx="4114800" cy="2314575"/>
          </a:xfrm>
        </p:spPr>
      </p:sp>
      <p:sp>
        <p:nvSpPr>
          <p:cNvPr id="3" name="Notes Placeholder 2"/>
          <p:cNvSpPr>
            <a:spLocks noGrp="1"/>
          </p:cNvSpPr>
          <p:nvPr>
            <p:ph type="body" idx="1"/>
          </p:nvPr>
        </p:nvSpPr>
        <p:spPr>
          <a:xfrm>
            <a:off x="299258" y="3171826"/>
            <a:ext cx="8404167" cy="3037782"/>
          </a:xfrm>
        </p:spPr>
        <p:txBody>
          <a:bodyPr/>
          <a:lstStyle/>
          <a:p>
            <a:endParaRPr lang="en-US" sz="105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F2BFB20-1634-4443-977E-CBF7428EEF75}" type="slidenum">
              <a:rPr lang="en-US" smtClean="0"/>
              <a:t>15</a:t>
            </a:fld>
            <a:endParaRPr lang="en-US" dirty="0"/>
          </a:p>
        </p:txBody>
      </p:sp>
    </p:spTree>
    <p:extLst>
      <p:ext uri="{BB962C8B-B14F-4D97-AF65-F5344CB8AC3E}">
        <p14:creationId xmlns:p14="http://schemas.microsoft.com/office/powerpoint/2010/main" val="715919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1069" y="3233652"/>
            <a:ext cx="8670175" cy="3279862"/>
          </a:xfrm>
        </p:spPr>
        <p:txBody>
          <a:bodyPr/>
          <a:lstStyle/>
          <a:p>
            <a:endParaRPr lang="en-US" sz="105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F2BFB20-1634-4443-977E-CBF7428EEF75}" type="slidenum">
              <a:rPr lang="en-US" smtClean="0"/>
              <a:t>16</a:t>
            </a:fld>
            <a:endParaRPr lang="en-US" dirty="0"/>
          </a:p>
        </p:txBody>
      </p:sp>
    </p:spTree>
    <p:extLst>
      <p:ext uri="{BB962C8B-B14F-4D97-AF65-F5344CB8AC3E}">
        <p14:creationId xmlns:p14="http://schemas.microsoft.com/office/powerpoint/2010/main" val="3672855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3163" y="546100"/>
            <a:ext cx="4114800" cy="2314575"/>
          </a:xfrm>
        </p:spPr>
      </p:sp>
      <p:sp>
        <p:nvSpPr>
          <p:cNvPr id="3" name="Notes Placeholder 2"/>
          <p:cNvSpPr>
            <a:spLocks noGrp="1"/>
          </p:cNvSpPr>
          <p:nvPr>
            <p:ph type="body" idx="1"/>
          </p:nvPr>
        </p:nvSpPr>
        <p:spPr>
          <a:xfrm>
            <a:off x="299258" y="3171826"/>
            <a:ext cx="8404167" cy="3037782"/>
          </a:xfrm>
        </p:spPr>
        <p:txBody>
          <a:bodyPr/>
          <a:lstStyle/>
          <a:p>
            <a:endParaRPr lang="en-US" sz="105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F2BFB20-1634-4443-977E-CBF7428EEF75}" type="slidenum">
              <a:rPr lang="en-US" smtClean="0"/>
              <a:t>17</a:t>
            </a:fld>
            <a:endParaRPr lang="en-US" dirty="0"/>
          </a:p>
        </p:txBody>
      </p:sp>
    </p:spTree>
    <p:extLst>
      <p:ext uri="{BB962C8B-B14F-4D97-AF65-F5344CB8AC3E}">
        <p14:creationId xmlns:p14="http://schemas.microsoft.com/office/powerpoint/2010/main" val="4110946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136525"/>
            <a:ext cx="4197350" cy="2362200"/>
          </a:xfrm>
        </p:spPr>
      </p:sp>
      <p:sp>
        <p:nvSpPr>
          <p:cNvPr id="3" name="Notes Placeholder 2"/>
          <p:cNvSpPr>
            <a:spLocks noGrp="1"/>
          </p:cNvSpPr>
          <p:nvPr>
            <p:ph type="body" idx="1"/>
          </p:nvPr>
        </p:nvSpPr>
        <p:spPr>
          <a:xfrm>
            <a:off x="305244" y="2671454"/>
            <a:ext cx="8679561" cy="3281527"/>
          </a:xfrm>
        </p:spPr>
        <p:txBody>
          <a:bodyPr/>
          <a:lstStyle/>
          <a:p>
            <a:endParaRPr lang="en-US" dirty="0"/>
          </a:p>
        </p:txBody>
      </p:sp>
      <p:sp>
        <p:nvSpPr>
          <p:cNvPr id="4" name="Slide Number Placeholder 3"/>
          <p:cNvSpPr>
            <a:spLocks noGrp="1"/>
          </p:cNvSpPr>
          <p:nvPr>
            <p:ph type="sldNum" sz="quarter" idx="5"/>
          </p:nvPr>
        </p:nvSpPr>
        <p:spPr/>
        <p:txBody>
          <a:bodyPr/>
          <a:lstStyle/>
          <a:p>
            <a:fld id="{2FFE1F82-B693-4449-92F9-74CFF5CEBA72}" type="slidenum">
              <a:rPr lang="en-US" smtClean="0"/>
              <a:t>18</a:t>
            </a:fld>
            <a:endParaRPr lang="en-US" dirty="0"/>
          </a:p>
        </p:txBody>
      </p:sp>
    </p:spTree>
    <p:extLst>
      <p:ext uri="{BB962C8B-B14F-4D97-AF65-F5344CB8AC3E}">
        <p14:creationId xmlns:p14="http://schemas.microsoft.com/office/powerpoint/2010/main" val="1073384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3825" y="3428999"/>
            <a:ext cx="7755775" cy="3212869"/>
          </a:xfrm>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F2BFB20-1634-4443-977E-CBF7428EEF75}" type="slidenum">
              <a:rPr lang="en-US" smtClean="0"/>
              <a:t>19</a:t>
            </a:fld>
            <a:endParaRPr lang="en-US" dirty="0"/>
          </a:p>
        </p:txBody>
      </p:sp>
    </p:spTree>
    <p:extLst>
      <p:ext uri="{BB962C8B-B14F-4D97-AF65-F5344CB8AC3E}">
        <p14:creationId xmlns:p14="http://schemas.microsoft.com/office/powerpoint/2010/main" val="2807443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3163" y="546100"/>
            <a:ext cx="4114800" cy="2314575"/>
          </a:xfrm>
        </p:spPr>
      </p:sp>
      <p:sp>
        <p:nvSpPr>
          <p:cNvPr id="3" name="Notes Placeholder 2"/>
          <p:cNvSpPr>
            <a:spLocks noGrp="1"/>
          </p:cNvSpPr>
          <p:nvPr>
            <p:ph type="body" idx="1"/>
          </p:nvPr>
        </p:nvSpPr>
        <p:spPr>
          <a:xfrm>
            <a:off x="299258" y="3171826"/>
            <a:ext cx="8404167" cy="3037782"/>
          </a:xfrm>
        </p:spPr>
        <p:txBody>
          <a:bodyPr/>
          <a:lstStyle/>
          <a:p>
            <a:endParaRPr lang="en-US" sz="105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F2BFB20-1634-4443-977E-CBF7428EEF75}" type="slidenum">
              <a:rPr lang="en-US" smtClean="0"/>
              <a:t>20</a:t>
            </a:fld>
            <a:endParaRPr lang="en-US" dirty="0"/>
          </a:p>
        </p:txBody>
      </p:sp>
    </p:spTree>
    <p:extLst>
      <p:ext uri="{BB962C8B-B14F-4D97-AF65-F5344CB8AC3E}">
        <p14:creationId xmlns:p14="http://schemas.microsoft.com/office/powerpoint/2010/main" val="1416968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1069" y="3233652"/>
            <a:ext cx="8670175" cy="3279862"/>
          </a:xfrm>
        </p:spPr>
        <p:txBody>
          <a:bodyPr/>
          <a:lstStyle/>
          <a:p>
            <a:endParaRPr lang="en-US" sz="105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F2BFB20-1634-4443-977E-CBF7428EEF75}" type="slidenum">
              <a:rPr lang="en-US" smtClean="0"/>
              <a:t>21</a:t>
            </a:fld>
            <a:endParaRPr lang="en-US" dirty="0"/>
          </a:p>
        </p:txBody>
      </p:sp>
    </p:spTree>
    <p:extLst>
      <p:ext uri="{BB962C8B-B14F-4D97-AF65-F5344CB8AC3E}">
        <p14:creationId xmlns:p14="http://schemas.microsoft.com/office/powerpoint/2010/main" val="2896921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F2BFB20-1634-4443-977E-CBF7428EEF75}" type="slidenum">
              <a:rPr lang="en-US" smtClean="0"/>
              <a:t>2</a:t>
            </a:fld>
            <a:endParaRPr lang="en-US" dirty="0"/>
          </a:p>
        </p:txBody>
      </p:sp>
    </p:spTree>
    <p:extLst>
      <p:ext uri="{BB962C8B-B14F-4D97-AF65-F5344CB8AC3E}">
        <p14:creationId xmlns:p14="http://schemas.microsoft.com/office/powerpoint/2010/main" val="3667372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a:t>
            </a:r>
            <a:r>
              <a:rPr lang="en-US" dirty="0">
                <a:hlinkClick r:id="rId3"/>
              </a:rPr>
              <a:t>Javier Allegue Barros</a:t>
            </a:r>
            <a:r>
              <a:rPr lang="en-US" dirty="0"/>
              <a:t> on </a:t>
            </a:r>
            <a:r>
              <a:rPr lang="en-US" dirty="0">
                <a:hlinkClick r:id="rId4"/>
              </a:rPr>
              <a:t>Unsplash</a:t>
            </a:r>
            <a:r>
              <a:rPr lang="en-US" dirty="0"/>
              <a:t> </a:t>
            </a:r>
          </a:p>
        </p:txBody>
      </p:sp>
      <p:sp>
        <p:nvSpPr>
          <p:cNvPr id="4" name="Slide Number Placeholder 3"/>
          <p:cNvSpPr>
            <a:spLocks noGrp="1"/>
          </p:cNvSpPr>
          <p:nvPr>
            <p:ph type="sldNum" sz="quarter" idx="5"/>
          </p:nvPr>
        </p:nvSpPr>
        <p:spPr/>
        <p:txBody>
          <a:bodyPr/>
          <a:lstStyle/>
          <a:p>
            <a:fld id="{BF2BFB20-1634-4443-977E-CBF7428EEF75}" type="slidenum">
              <a:rPr lang="en-US" smtClean="0"/>
              <a:t>23</a:t>
            </a:fld>
            <a:endParaRPr lang="en-US" dirty="0"/>
          </a:p>
        </p:txBody>
      </p:sp>
    </p:spTree>
    <p:extLst>
      <p:ext uri="{BB962C8B-B14F-4D97-AF65-F5344CB8AC3E}">
        <p14:creationId xmlns:p14="http://schemas.microsoft.com/office/powerpoint/2010/main" val="2450560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197350" cy="2362200"/>
          </a:xfrm>
        </p:spPr>
      </p:sp>
      <p:sp>
        <p:nvSpPr>
          <p:cNvPr id="3" name="Notes Placeholder 2"/>
          <p:cNvSpPr>
            <a:spLocks noGrp="1"/>
          </p:cNvSpPr>
          <p:nvPr>
            <p:ph type="body" idx="1"/>
          </p:nvPr>
        </p:nvSpPr>
        <p:spPr/>
        <p:txBody>
          <a:bodyPr/>
          <a:lstStyle/>
          <a:p>
            <a:r>
              <a:rPr lang="en-US" sz="2000" dirty="0"/>
              <a:t>Photo by </a:t>
            </a:r>
            <a:r>
              <a:rPr lang="en-US" sz="2000" dirty="0">
                <a:hlinkClick r:id="rId3"/>
              </a:rPr>
              <a:t>Drew Beamer</a:t>
            </a:r>
            <a:r>
              <a:rPr lang="en-US" sz="2000" dirty="0"/>
              <a:t> on </a:t>
            </a:r>
            <a:r>
              <a:rPr lang="en-US" sz="2000" dirty="0">
                <a:hlinkClick r:id="rId4"/>
              </a:rPr>
              <a:t>Unsplash</a:t>
            </a:r>
            <a:r>
              <a:rPr lang="en-US" sz="2000" dirty="0"/>
              <a:t>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BBCB552-6DCD-4932-9B44-DE377D5A5FF2}" type="slidenum">
              <a:rPr lang="en-US" smtClean="0"/>
              <a:t>24</a:t>
            </a:fld>
            <a:endParaRPr lang="en-US" dirty="0"/>
          </a:p>
        </p:txBody>
      </p:sp>
    </p:spTree>
    <p:extLst>
      <p:ext uri="{BB962C8B-B14F-4D97-AF65-F5344CB8AC3E}">
        <p14:creationId xmlns:p14="http://schemas.microsoft.com/office/powerpoint/2010/main" val="3721406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2BFB20-1634-4443-977E-CBF7428EEF75}" type="slidenum">
              <a:rPr lang="en-US" smtClean="0"/>
              <a:t>25</a:t>
            </a:fld>
            <a:endParaRPr lang="en-US" dirty="0"/>
          </a:p>
        </p:txBody>
      </p:sp>
    </p:spTree>
    <p:extLst>
      <p:ext uri="{BB962C8B-B14F-4D97-AF65-F5344CB8AC3E}">
        <p14:creationId xmlns:p14="http://schemas.microsoft.com/office/powerpoint/2010/main" val="4236804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197350" cy="2362200"/>
          </a:xfrm>
        </p:spPr>
      </p:sp>
      <p:sp>
        <p:nvSpPr>
          <p:cNvPr id="3" name="Notes Placeholder 2"/>
          <p:cNvSpPr>
            <a:spLocks noGrp="1"/>
          </p:cNvSpPr>
          <p:nvPr>
            <p:ph type="body" idx="1"/>
          </p:nvPr>
        </p:nvSpPr>
        <p:spPr>
          <a:xfrm>
            <a:off x="331788" y="3381817"/>
            <a:ext cx="8759190" cy="3270411"/>
          </a:xfrm>
        </p:spPr>
        <p:txBody>
          <a:bodyPr/>
          <a:lstStyle/>
          <a:p>
            <a:pPr defTabSz="948718">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BBCB552-6DCD-4932-9B44-DE377D5A5FF2}" type="slidenum">
              <a:rPr lang="en-US" smtClean="0"/>
              <a:t>3</a:t>
            </a:fld>
            <a:endParaRPr lang="en-US" dirty="0"/>
          </a:p>
        </p:txBody>
      </p:sp>
    </p:spTree>
    <p:extLst>
      <p:ext uri="{BB962C8B-B14F-4D97-AF65-F5344CB8AC3E}">
        <p14:creationId xmlns:p14="http://schemas.microsoft.com/office/powerpoint/2010/main" val="3520313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197350" cy="2362200"/>
          </a:xfrm>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BBCB552-6DCD-4932-9B44-DE377D5A5FF2}" type="slidenum">
              <a:rPr lang="en-US" smtClean="0"/>
              <a:t>5</a:t>
            </a:fld>
            <a:endParaRPr lang="en-US" dirty="0"/>
          </a:p>
        </p:txBody>
      </p:sp>
    </p:spTree>
    <p:extLst>
      <p:ext uri="{BB962C8B-B14F-4D97-AF65-F5344CB8AC3E}">
        <p14:creationId xmlns:p14="http://schemas.microsoft.com/office/powerpoint/2010/main" val="43269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5884" y="3300413"/>
            <a:ext cx="8503920" cy="3316518"/>
          </a:xfrm>
        </p:spPr>
        <p:txBody>
          <a:bodyPr/>
          <a:lstStyle/>
          <a:p>
            <a:endParaRPr lang="en-US" dirty="0"/>
          </a:p>
        </p:txBody>
      </p:sp>
      <p:sp>
        <p:nvSpPr>
          <p:cNvPr id="4" name="Slide Number Placeholder 3"/>
          <p:cNvSpPr>
            <a:spLocks noGrp="1"/>
          </p:cNvSpPr>
          <p:nvPr>
            <p:ph type="sldNum" sz="quarter" idx="5"/>
          </p:nvPr>
        </p:nvSpPr>
        <p:spPr/>
        <p:txBody>
          <a:bodyPr/>
          <a:lstStyle/>
          <a:p>
            <a:fld id="{BF2BFB20-1634-4443-977E-CBF7428EEF75}" type="slidenum">
              <a:rPr lang="en-US" smtClean="0"/>
              <a:t>6</a:t>
            </a:fld>
            <a:endParaRPr lang="en-US" dirty="0"/>
          </a:p>
        </p:txBody>
      </p:sp>
    </p:spTree>
    <p:extLst>
      <p:ext uri="{BB962C8B-B14F-4D97-AF65-F5344CB8AC3E}">
        <p14:creationId xmlns:p14="http://schemas.microsoft.com/office/powerpoint/2010/main" val="2309776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F2BFB20-1634-4443-977E-CBF7428EEF75}" type="slidenum">
              <a:rPr lang="en-US" smtClean="0"/>
              <a:t>8</a:t>
            </a:fld>
            <a:endParaRPr lang="en-US" dirty="0"/>
          </a:p>
        </p:txBody>
      </p:sp>
    </p:spTree>
    <p:extLst>
      <p:ext uri="{BB962C8B-B14F-4D97-AF65-F5344CB8AC3E}">
        <p14:creationId xmlns:p14="http://schemas.microsoft.com/office/powerpoint/2010/main" val="21512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197350" cy="2362200"/>
          </a:xfrm>
        </p:spPr>
      </p:sp>
      <p:sp>
        <p:nvSpPr>
          <p:cNvPr id="3" name="Notes Placeholder 2"/>
          <p:cNvSpPr>
            <a:spLocks noGrp="1"/>
          </p:cNvSpPr>
          <p:nvPr>
            <p:ph type="body" idx="1"/>
          </p:nvPr>
        </p:nvSpPr>
        <p:spPr>
          <a:xfrm>
            <a:off x="232219" y="3370701"/>
            <a:ext cx="8679561" cy="3369733"/>
          </a:xfrm>
        </p:spPr>
        <p:txBody>
          <a:bodyPr/>
          <a:lstStyle/>
          <a:p>
            <a:endParaRPr lang="en-US" dirty="0"/>
          </a:p>
        </p:txBody>
      </p:sp>
      <p:sp>
        <p:nvSpPr>
          <p:cNvPr id="4" name="Slide Number Placeholder 3"/>
          <p:cNvSpPr>
            <a:spLocks noGrp="1"/>
          </p:cNvSpPr>
          <p:nvPr>
            <p:ph type="sldNum" sz="quarter" idx="5"/>
          </p:nvPr>
        </p:nvSpPr>
        <p:spPr>
          <a:xfrm>
            <a:off x="7872548" y="6740434"/>
            <a:ext cx="1415889" cy="263617"/>
          </a:xfrm>
        </p:spPr>
        <p:txBody>
          <a:bodyPr/>
          <a:lstStyle/>
          <a:p>
            <a:fld id="{2FFE1F82-B693-4449-92F9-74CFF5CEBA72}" type="slidenum">
              <a:rPr lang="en-US" smtClean="0"/>
              <a:t>9</a:t>
            </a:fld>
            <a:endParaRPr lang="en-US" dirty="0"/>
          </a:p>
        </p:txBody>
      </p:sp>
    </p:spTree>
    <p:extLst>
      <p:ext uri="{BB962C8B-B14F-4D97-AF65-F5344CB8AC3E}">
        <p14:creationId xmlns:p14="http://schemas.microsoft.com/office/powerpoint/2010/main" val="731446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2509" y="3300413"/>
            <a:ext cx="7897091" cy="3366394"/>
          </a:xfrm>
        </p:spPr>
        <p:txBody>
          <a:bodyPr/>
          <a:lstStyle/>
          <a:p>
            <a:endParaRPr lang="en-US" sz="140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F2BFB20-1634-4443-977E-CBF7428EEF75}" type="slidenum">
              <a:rPr lang="en-US" smtClean="0"/>
              <a:t>10</a:t>
            </a:fld>
            <a:endParaRPr lang="en-US" dirty="0"/>
          </a:p>
        </p:txBody>
      </p:sp>
    </p:spTree>
    <p:extLst>
      <p:ext uri="{BB962C8B-B14F-4D97-AF65-F5344CB8AC3E}">
        <p14:creationId xmlns:p14="http://schemas.microsoft.com/office/powerpoint/2010/main" val="2030841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3825" y="3428999"/>
            <a:ext cx="7755775" cy="3212869"/>
          </a:xfrm>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F2BFB20-1634-4443-977E-CBF7428EEF75}" type="slidenum">
              <a:rPr lang="en-US" smtClean="0"/>
              <a:t>11</a:t>
            </a:fld>
            <a:endParaRPr lang="en-US" dirty="0"/>
          </a:p>
        </p:txBody>
      </p:sp>
    </p:spTree>
    <p:extLst>
      <p:ext uri="{BB962C8B-B14F-4D97-AF65-F5344CB8AC3E}">
        <p14:creationId xmlns:p14="http://schemas.microsoft.com/office/powerpoint/2010/main" val="2689862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1" name="Text Placeholder 3"/>
          <p:cNvSpPr>
            <a:spLocks noGrp="1"/>
          </p:cNvSpPr>
          <p:nvPr>
            <p:ph type="body" sz="quarter" idx="12"/>
          </p:nvPr>
        </p:nvSpPr>
        <p:spPr>
          <a:xfrm>
            <a:off x="340787" y="1029747"/>
            <a:ext cx="8439148" cy="3356378"/>
          </a:xfrm>
          <a:prstGeom prst="rect">
            <a:avLst/>
          </a:prstGeom>
        </p:spPr>
        <p:txBody>
          <a:bodyPr vert="horz"/>
          <a:lstStyle>
            <a:lvl1pPr marL="342891" indent="-342891">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891" marR="0" lvl="0" indent="-342891" algn="l" defTabSz="457189" rtl="0" eaLnBrk="1" fontAlgn="auto" latinLnBrk="0" hangingPunct="1">
              <a:lnSpc>
                <a:spcPct val="100000"/>
              </a:lnSpc>
              <a:spcBef>
                <a:spcPct val="20000"/>
              </a:spcBef>
              <a:spcAft>
                <a:spcPts val="0"/>
              </a:spcAft>
              <a:buClrTx/>
              <a:buSzTx/>
              <a:tabLst/>
              <a:defRPr/>
            </a:pPr>
            <a:endParaRPr lang="en-US" dirty="0"/>
          </a:p>
        </p:txBody>
      </p:sp>
      <p:sp>
        <p:nvSpPr>
          <p:cNvPr id="13" name="Rectangle 12"/>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sp>
        <p:nvSpPr>
          <p:cNvPr id="14" name="Rectangle 13"/>
          <p:cNvSpPr/>
          <p:nvPr userDrawn="1"/>
        </p:nvSpPr>
        <p:spPr>
          <a:xfrm>
            <a:off x="2209800" y="4686300"/>
            <a:ext cx="1060451"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sp>
        <p:nvSpPr>
          <p:cNvPr id="15" name="Rectangle 14"/>
          <p:cNvSpPr/>
          <p:nvPr userDrawn="1"/>
        </p:nvSpPr>
        <p:spPr>
          <a:xfrm>
            <a:off x="3270250" y="4686300"/>
            <a:ext cx="5873751"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3D527F"/>
              </a:solidFill>
            </a:endParaRPr>
          </a:p>
        </p:txBody>
      </p:sp>
      <p:pic>
        <p:nvPicPr>
          <p:cNvPr id="1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3" y="4817246"/>
            <a:ext cx="687171"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6"/>
            <a:ext cx="265112" cy="407463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
        <p:nvSpPr>
          <p:cNvPr id="10"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pic>
        <p:nvPicPr>
          <p:cNvPr id="5" name="Picture 4"/>
          <p:cNvPicPr>
            <a:picLocks noChangeAspect="1"/>
          </p:cNvPicPr>
          <p:nvPr userDrawn="1"/>
        </p:nvPicPr>
        <p:blipFill>
          <a:blip r:embed="rId3"/>
          <a:stretch>
            <a:fillRect/>
          </a:stretch>
        </p:blipFill>
        <p:spPr>
          <a:xfrm>
            <a:off x="4583338" y="0"/>
            <a:ext cx="4578960" cy="4388000"/>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0" name="TextBox 8"/>
          <p:cNvSpPr txBox="1">
            <a:spLocks noChangeArrowheads="1"/>
          </p:cNvSpPr>
          <p:nvPr userDrawn="1"/>
        </p:nvSpPr>
        <p:spPr bwMode="auto">
          <a:xfrm>
            <a:off x="5924930" y="3701654"/>
            <a:ext cx="42227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1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4" name="Picture 3"/>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74"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58" r:id="rId8"/>
    <p:sldLayoutId id="2147483657" r:id="rId9"/>
    <p:sldLayoutId id="2147483656"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image" Target="../media/image41.sv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image" Target="../media/image43.sv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1.emf"/><Relationship Id="rId4"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emf"/><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1.emf"/><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1.emf"/><Relationship Id="rId4" Type="http://schemas.openxmlformats.org/officeDocument/2006/relationships/image" Target="../media/image48.sv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image" Target="../media/image46.sv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0.sv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1.emf"/><Relationship Id="rId4" Type="http://schemas.openxmlformats.org/officeDocument/2006/relationships/image" Target="../media/image48.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31C696-6E0E-EC47-9EA4-13FDB1F9716B}"/>
              </a:ext>
            </a:extLst>
          </p:cNvPr>
          <p:cNvSpPr>
            <a:spLocks noGrp="1"/>
          </p:cNvSpPr>
          <p:nvPr>
            <p:ph type="body" sz="quarter" idx="12"/>
          </p:nvPr>
        </p:nvSpPr>
        <p:spPr>
          <a:xfrm>
            <a:off x="2" y="1329876"/>
            <a:ext cx="2325637" cy="569387"/>
          </a:xfrm>
        </p:spPr>
        <p:txBody>
          <a:bodyPr/>
          <a:lstStyle/>
          <a:p>
            <a:r>
              <a:rPr lang="en-US" dirty="0"/>
              <a:t>October 18, 2021</a:t>
            </a:r>
          </a:p>
        </p:txBody>
      </p:sp>
      <p:sp>
        <p:nvSpPr>
          <p:cNvPr id="36" name="Text Placeholder 35"/>
          <p:cNvSpPr>
            <a:spLocks noGrp="1"/>
          </p:cNvSpPr>
          <p:nvPr>
            <p:ph type="body" sz="quarter" idx="16"/>
          </p:nvPr>
        </p:nvSpPr>
        <p:spPr>
          <a:xfrm>
            <a:off x="779470" y="1852402"/>
            <a:ext cx="7570051" cy="1234773"/>
          </a:xfrm>
        </p:spPr>
        <p:txBody>
          <a:bodyPr anchor="ctr">
            <a:normAutofit fontScale="70000" lnSpcReduction="20000"/>
          </a:bodyPr>
          <a:lstStyle/>
          <a:p>
            <a:r>
              <a:rPr lang="en-US" dirty="0"/>
              <a:t>Envisioning a New Model Library </a:t>
            </a:r>
          </a:p>
        </p:txBody>
      </p:sp>
      <p:sp>
        <p:nvSpPr>
          <p:cNvPr id="37" name="Text Placeholder 36"/>
          <p:cNvSpPr>
            <a:spLocks noGrp="1"/>
          </p:cNvSpPr>
          <p:nvPr>
            <p:ph type="body" sz="quarter" idx="17"/>
          </p:nvPr>
        </p:nvSpPr>
        <p:spPr>
          <a:xfrm>
            <a:off x="728694" y="3206972"/>
            <a:ext cx="2780569" cy="400110"/>
          </a:xfrm>
        </p:spPr>
        <p:txBody>
          <a:bodyPr/>
          <a:lstStyle/>
          <a:p>
            <a:r>
              <a:rPr lang="en-US" dirty="0"/>
              <a:t>Ixchel M. Faniel, Ph.D.</a:t>
            </a:r>
          </a:p>
        </p:txBody>
      </p:sp>
      <p:sp>
        <p:nvSpPr>
          <p:cNvPr id="38" name="Text Placeholder 37"/>
          <p:cNvSpPr>
            <a:spLocks noGrp="1"/>
          </p:cNvSpPr>
          <p:nvPr>
            <p:ph type="body" sz="quarter" idx="18"/>
          </p:nvPr>
        </p:nvSpPr>
        <p:spPr>
          <a:xfrm>
            <a:off x="728695" y="3613838"/>
            <a:ext cx="2605842" cy="621709"/>
          </a:xfrm>
        </p:spPr>
        <p:txBody>
          <a:bodyPr/>
          <a:lstStyle/>
          <a:p>
            <a:r>
              <a:rPr lang="en-US" dirty="0"/>
              <a:t>Senior Research Scientist</a:t>
            </a:r>
          </a:p>
          <a:p>
            <a:r>
              <a:rPr lang="en-US" dirty="0"/>
              <a:t>OCLC Research</a:t>
            </a:r>
          </a:p>
        </p:txBody>
      </p:sp>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8E82838-1FD4-7C44-A763-61EA374B123F}"/>
              </a:ext>
            </a:extLst>
          </p:cNvPr>
          <p:cNvSpPr/>
          <p:nvPr/>
        </p:nvSpPr>
        <p:spPr>
          <a:xfrm>
            <a:off x="0" y="0"/>
            <a:ext cx="9144000" cy="51435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0755A2B7-C63F-D14E-ACE3-C2C305BCF09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5627" t="20070" r="6000" b="23080"/>
          <a:stretch/>
        </p:blipFill>
        <p:spPr>
          <a:xfrm>
            <a:off x="1" y="0"/>
            <a:ext cx="9144000" cy="5143500"/>
          </a:xfrm>
          <a:prstGeom prst="rect">
            <a:avLst/>
          </a:prstGeom>
        </p:spPr>
      </p:pic>
      <p:pic>
        <p:nvPicPr>
          <p:cNvPr id="29" name="Picture 5">
            <a:extLst>
              <a:ext uri="{FF2B5EF4-FFF2-40B4-BE49-F238E27FC236}">
                <a16:creationId xmlns:a16="http://schemas.microsoft.com/office/drawing/2014/main" id="{49821EC3-6D72-9049-AA57-4E86E105F23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Placeholder 7">
            <a:extLst>
              <a:ext uri="{FF2B5EF4-FFF2-40B4-BE49-F238E27FC236}">
                <a16:creationId xmlns:a16="http://schemas.microsoft.com/office/drawing/2014/main" id="{71F7E7E5-D373-114A-9101-C4BD24466241}"/>
              </a:ext>
            </a:extLst>
          </p:cNvPr>
          <p:cNvSpPr txBox="1">
            <a:spLocks/>
          </p:cNvSpPr>
          <p:nvPr/>
        </p:nvSpPr>
        <p:spPr>
          <a:xfrm>
            <a:off x="340786" y="106495"/>
            <a:ext cx="8439148" cy="4930510"/>
          </a:xfrm>
          <a:prstGeom prst="rect">
            <a:avLst/>
          </a:prstGeom>
        </p:spPr>
        <p:txBody>
          <a:bodyPr vert="horz" anchor="ctr"/>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spcAft>
                <a:spcPts val="1200"/>
              </a:spcAft>
              <a:buNone/>
            </a:pPr>
            <a:r>
              <a:rPr lang="en-US" sz="2400" b="1" dirty="0">
                <a:solidFill>
                  <a:schemeClr val="bg1"/>
                </a:solidFill>
                <a:effectLst>
                  <a:outerShdw blurRad="50800" dist="38100" dir="2700000" algn="tl" rotWithShape="0">
                    <a:prstClr val="black">
                      <a:alpha val="60000"/>
                    </a:prstClr>
                  </a:outerShdw>
                </a:effectLst>
                <a:latin typeface="Arial" panose="020B0604020202020204" pitchFamily="34" charset="0"/>
                <a:ea typeface="Calibri" panose="020F0502020204030204" pitchFamily="34" charset="0"/>
              </a:rPr>
              <a:t>“I think it's proved a lesson to a lot of colleagues that they can do their [jobs] perhaps even more effectively by being more flexible in the way that they're working. At a practical level, that will be an interesting one</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a:t>
            </a:r>
            <a:r>
              <a:rPr lang="en-US" sz="2400" b="1" dirty="0">
                <a:solidFill>
                  <a:schemeClr val="bg1"/>
                </a:solidFill>
                <a:effectLst>
                  <a:outerShdw blurRad="50800" dist="38100" dir="2700000" algn="tl" rotWithShape="0">
                    <a:prstClr val="black">
                      <a:alpha val="60000"/>
                    </a:prstClr>
                  </a:outerShdw>
                </a:effectLst>
                <a:latin typeface="Arial" panose="020B0604020202020204" pitchFamily="34" charset="0"/>
                <a:ea typeface="Calibri" panose="020F0502020204030204" pitchFamily="34" charset="0"/>
              </a:rPr>
              <a:t>we'll start to see a lot more staff requesting flexible working, and how will we deal with that? Because we have a typically formalized structure where that happens.”</a:t>
            </a:r>
            <a:r>
              <a:rPr lang="en-US" b="1" dirty="0">
                <a:solidFill>
                  <a:schemeClr val="bg1"/>
                </a:solidFill>
                <a:effectLst>
                  <a:outerShdw blurRad="50800" dist="38100" dir="2700000" algn="tl" rotWithShape="0">
                    <a:prstClr val="black">
                      <a:alpha val="60000"/>
                    </a:prstClr>
                  </a:outerShdw>
                </a:effectLst>
              </a:rPr>
              <a:t> </a:t>
            </a:r>
          </a:p>
          <a:p>
            <a:pPr marL="0" indent="0">
              <a:buNone/>
            </a:pPr>
            <a:r>
              <a:rPr lang="en-US" sz="2000" i="1" dirty="0">
                <a:solidFill>
                  <a:schemeClr val="bg1"/>
                </a:solidFill>
                <a:effectLst>
                  <a:outerShdw blurRad="50800" dist="38100" dir="2700000" algn="tl" rotWithShape="0">
                    <a:prstClr val="black">
                      <a:alpha val="60000"/>
                    </a:prstClr>
                  </a:outerShdw>
                </a:effectLst>
                <a:latin typeface="Arial" panose="020B0604020202020204" pitchFamily="34" charset="0"/>
                <a:ea typeface="Calibri" panose="020F0502020204030204" pitchFamily="34" charset="0"/>
              </a:rPr>
              <a:t>Research university, United Kingdom</a:t>
            </a:r>
            <a:endParaRPr lang="en-US" i="1" dirty="0">
              <a:solidFill>
                <a:schemeClr val="bg1"/>
              </a:solidFill>
              <a:effectLst>
                <a:outerShdw blurRad="50800" dist="38100" dir="2700000" algn="tl" rotWithShape="0">
                  <a:prstClr val="black">
                    <a:alpha val="60000"/>
                  </a:prstClr>
                </a:outerShdw>
              </a:effectLst>
            </a:endParaRPr>
          </a:p>
        </p:txBody>
      </p:sp>
    </p:spTree>
    <p:extLst>
      <p:ext uri="{BB962C8B-B14F-4D97-AF65-F5344CB8AC3E}">
        <p14:creationId xmlns:p14="http://schemas.microsoft.com/office/powerpoint/2010/main" val="95013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6F63E-9167-D347-B763-3299C549C2C5}"/>
              </a:ext>
            </a:extLst>
          </p:cNvPr>
          <p:cNvSpPr/>
          <p:nvPr/>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29AC2E59-70F0-DB4A-8ACA-158A1160FD4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2204" t="14179" r="-5477" b="14459"/>
          <a:stretch/>
        </p:blipFill>
        <p:spPr>
          <a:xfrm>
            <a:off x="1" y="0"/>
            <a:ext cx="9144000" cy="5143500"/>
          </a:xfrm>
          <a:prstGeom prst="rect">
            <a:avLst/>
          </a:prstGeom>
        </p:spPr>
      </p:pic>
      <p:sp>
        <p:nvSpPr>
          <p:cNvPr id="8" name="Text Placeholder 7"/>
          <p:cNvSpPr>
            <a:spLocks noGrp="1"/>
          </p:cNvSpPr>
          <p:nvPr>
            <p:ph type="body" sz="quarter" idx="12"/>
          </p:nvPr>
        </p:nvSpPr>
        <p:spPr>
          <a:xfrm>
            <a:off x="340786" y="107538"/>
            <a:ext cx="8439148" cy="4931556"/>
          </a:xfrm>
        </p:spPr>
        <p:txBody>
          <a:bodyPr anchor="ctr"/>
          <a:lstStyle/>
          <a:p>
            <a:pPr marL="0" indent="0">
              <a:spcAft>
                <a:spcPts val="1200"/>
              </a:spcAft>
              <a:buNone/>
            </a:pPr>
            <a:r>
              <a:rPr lang="en-US" b="1" dirty="0">
                <a:solidFill>
                  <a:schemeClr val="bg1"/>
                </a:solidFill>
                <a:effectLst>
                  <a:outerShdw blurRad="50800" dist="38100" dir="2700000" algn="tl" rotWithShape="0">
                    <a:prstClr val="black">
                      <a:alpha val="60000"/>
                    </a:prstClr>
                  </a:outerShdw>
                </a:effectLst>
              </a:rPr>
              <a:t>“Change is hard for a lot of people</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a:t>
            </a:r>
            <a:r>
              <a:rPr lang="en-US" b="1" dirty="0">
                <a:solidFill>
                  <a:schemeClr val="bg1"/>
                </a:solidFill>
                <a:effectLst>
                  <a:outerShdw blurRad="50800" dist="38100" dir="2700000" algn="tl" rotWithShape="0">
                    <a:prstClr val="black">
                      <a:alpha val="60000"/>
                    </a:prstClr>
                  </a:outerShdw>
                </a:effectLst>
              </a:rPr>
              <a:t>we will feel unsafe, scared, and nervous for years</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a:t>
            </a:r>
            <a:r>
              <a:rPr lang="en-US" b="1" dirty="0">
                <a:solidFill>
                  <a:schemeClr val="bg1"/>
                </a:solidFill>
                <a:effectLst>
                  <a:outerShdw blurRad="50800" dist="38100" dir="2700000" algn="tl" rotWithShape="0">
                    <a:prstClr val="black">
                      <a:alpha val="60000"/>
                    </a:prstClr>
                  </a:outerShdw>
                </a:effectLst>
              </a:rPr>
              <a:t>we had [fires and smoke, hailstorms, and rain and water damage in three libraries, followed by the pandemic]. So you have to understand that at a certain point,</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a:t>
            </a:r>
            <a:r>
              <a:rPr lang="en-US" b="1" dirty="0">
                <a:solidFill>
                  <a:schemeClr val="bg1"/>
                </a:solidFill>
                <a:effectLst>
                  <a:outerShdw blurRad="50800" dist="38100" dir="2700000" algn="tl" rotWithShape="0">
                    <a:prstClr val="black">
                      <a:alpha val="60000"/>
                    </a:prstClr>
                  </a:outerShdw>
                </a:effectLst>
              </a:rPr>
              <a:t>we will have to go and have a break. So you need to have a process that recognizes that</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a:t>
            </a:r>
            <a:r>
              <a:rPr lang="en-US" b="1" dirty="0">
                <a:solidFill>
                  <a:schemeClr val="bg1"/>
                </a:solidFill>
                <a:effectLst>
                  <a:outerShdw blurRad="50800" dist="38100" dir="2700000" algn="tl" rotWithShape="0">
                    <a:prstClr val="black">
                      <a:alpha val="60000"/>
                    </a:prstClr>
                  </a:outerShdw>
                </a:effectLst>
              </a:rPr>
              <a:t>we're really needing to recoup in a different way to build that internal resilience.” </a:t>
            </a:r>
          </a:p>
          <a:p>
            <a:pPr marL="0" indent="0">
              <a:buNone/>
            </a:pPr>
            <a:r>
              <a:rPr lang="en-US" sz="2000" i="1" dirty="0">
                <a:solidFill>
                  <a:schemeClr val="bg1"/>
                </a:solidFill>
                <a:effectLst>
                  <a:outerShdw blurRad="50800" dist="38100" dir="2700000" algn="tl" rotWithShape="0">
                    <a:prstClr val="black">
                      <a:alpha val="60000"/>
                    </a:prstClr>
                  </a:outerShdw>
                </a:effectLst>
                <a:ea typeface="MS Mincho" panose="02020609040205080304" pitchFamily="49" charset="-128"/>
                <a:cs typeface="Arial" panose="020B0604020202020204" pitchFamily="34" charset="0"/>
              </a:rPr>
              <a:t>Research university, Australia</a:t>
            </a:r>
          </a:p>
        </p:txBody>
      </p:sp>
      <p:pic>
        <p:nvPicPr>
          <p:cNvPr id="15" name="Picture 5">
            <a:extLst>
              <a:ext uri="{FF2B5EF4-FFF2-40B4-BE49-F238E27FC236}">
                <a16:creationId xmlns:a16="http://schemas.microsoft.com/office/drawing/2014/main" id="{F85856BB-B2C6-F442-9496-72F04A79C8C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89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8E82838-1FD4-7C44-A763-61EA374B123F}"/>
              </a:ext>
            </a:extLst>
          </p:cNvPr>
          <p:cNvSpPr/>
          <p:nvPr/>
        </p:nvSpPr>
        <p:spPr>
          <a:xfrm>
            <a:off x="0" y="0"/>
            <a:ext cx="9144000" cy="51435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0755A2B7-C63F-D14E-ACE3-C2C305BCF09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5627" t="20070" r="6000" b="23080"/>
          <a:stretch/>
        </p:blipFill>
        <p:spPr>
          <a:xfrm>
            <a:off x="1" y="0"/>
            <a:ext cx="9144000" cy="5143500"/>
          </a:xfrm>
          <a:prstGeom prst="rect">
            <a:avLst/>
          </a:prstGeom>
        </p:spPr>
      </p:pic>
      <p:pic>
        <p:nvPicPr>
          <p:cNvPr id="29" name="Picture 5">
            <a:extLst>
              <a:ext uri="{FF2B5EF4-FFF2-40B4-BE49-F238E27FC236}">
                <a16:creationId xmlns:a16="http://schemas.microsoft.com/office/drawing/2014/main" id="{49821EC3-6D72-9049-AA57-4E86E105F23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Placeholder 7">
            <a:extLst>
              <a:ext uri="{FF2B5EF4-FFF2-40B4-BE49-F238E27FC236}">
                <a16:creationId xmlns:a16="http://schemas.microsoft.com/office/drawing/2014/main" id="{71F7E7E5-D373-114A-9101-C4BD24466241}"/>
              </a:ext>
            </a:extLst>
          </p:cNvPr>
          <p:cNvSpPr txBox="1">
            <a:spLocks/>
          </p:cNvSpPr>
          <p:nvPr/>
        </p:nvSpPr>
        <p:spPr>
          <a:xfrm>
            <a:off x="340786" y="107538"/>
            <a:ext cx="8439148" cy="4930510"/>
          </a:xfrm>
          <a:prstGeom prst="rect">
            <a:avLst/>
          </a:prstGeom>
        </p:spPr>
        <p:txBody>
          <a:bodyPr vert="horz" anchor="ctr"/>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spcAft>
                <a:spcPts val="1200"/>
              </a:spcAft>
              <a:buNone/>
            </a:pPr>
            <a:r>
              <a:rPr lang="en-US" b="1" dirty="0">
                <a:solidFill>
                  <a:schemeClr val="bg1"/>
                </a:solidFill>
                <a:effectLst>
                  <a:outerShdw blurRad="50800" dist="38100" dir="2700000" algn="tl" rotWithShape="0">
                    <a:prstClr val="black">
                      <a:alpha val="60000"/>
                    </a:prstClr>
                  </a:outerShdw>
                </a:effectLst>
              </a:rPr>
              <a:t>“</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We have a curriculum for our librarians…</a:t>
            </a:r>
            <a:r>
              <a:rPr lang="en-US" b="1" dirty="0">
                <a:solidFill>
                  <a:schemeClr val="bg1"/>
                </a:solidFill>
                <a:effectLst>
                  <a:outerShdw blurRad="50800" dist="38100" dir="2700000" algn="tl" rotWithShape="0">
                    <a:prstClr val="black">
                      <a:alpha val="60000"/>
                    </a:prstClr>
                  </a:outerShdw>
                </a:effectLst>
              </a:rPr>
              <a:t>and continuing education for longer-term librarians…to keep our staff trained and upskilled because we are operating in a massively changing environment.” </a:t>
            </a:r>
          </a:p>
          <a:p>
            <a:pPr marL="0" indent="0">
              <a:buNone/>
            </a:pPr>
            <a:r>
              <a:rPr lang="en-US" sz="2000" i="1" dirty="0">
                <a:solidFill>
                  <a:schemeClr val="bg1"/>
                </a:solidFill>
                <a:effectLst>
                  <a:outerShdw blurRad="50800" dist="38100" dir="2700000" algn="tl" rotWithShape="0">
                    <a:prstClr val="black">
                      <a:alpha val="60000"/>
                    </a:prstClr>
                  </a:outerShdw>
                </a:effectLst>
              </a:rPr>
              <a:t>Urban public, Canada</a:t>
            </a:r>
            <a:endParaRPr lang="en-US" i="1" dirty="0">
              <a:solidFill>
                <a:schemeClr val="bg1"/>
              </a:solidFill>
              <a:effectLst>
                <a:outerShdw blurRad="50800" dist="38100" dir="2700000" algn="tl" rotWithShape="0">
                  <a:prstClr val="black">
                    <a:alpha val="60000"/>
                  </a:prstClr>
                </a:outerShdw>
              </a:effectLst>
            </a:endParaRPr>
          </a:p>
        </p:txBody>
      </p:sp>
    </p:spTree>
    <p:extLst>
      <p:ext uri="{BB962C8B-B14F-4D97-AF65-F5344CB8AC3E}">
        <p14:creationId xmlns:p14="http://schemas.microsoft.com/office/powerpoint/2010/main" val="284848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6F63E-9167-D347-B763-3299C549C2C5}"/>
              </a:ext>
            </a:extLst>
          </p:cNvPr>
          <p:cNvSpPr/>
          <p:nvPr/>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29AC2E59-70F0-DB4A-8ACA-158A1160FD4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2204" t="14179" r="-5477" b="14459"/>
          <a:stretch/>
        </p:blipFill>
        <p:spPr>
          <a:xfrm>
            <a:off x="1" y="0"/>
            <a:ext cx="9144000" cy="5143500"/>
          </a:xfrm>
          <a:prstGeom prst="rect">
            <a:avLst/>
          </a:prstGeom>
        </p:spPr>
      </p:pic>
      <p:sp>
        <p:nvSpPr>
          <p:cNvPr id="8" name="Text Placeholder 7"/>
          <p:cNvSpPr>
            <a:spLocks noGrp="1"/>
          </p:cNvSpPr>
          <p:nvPr>
            <p:ph type="body" sz="quarter" idx="12"/>
          </p:nvPr>
        </p:nvSpPr>
        <p:spPr>
          <a:xfrm>
            <a:off x="340786" y="107538"/>
            <a:ext cx="8439148" cy="4931556"/>
          </a:xfrm>
        </p:spPr>
        <p:txBody>
          <a:bodyPr anchor="ctr"/>
          <a:lstStyle/>
          <a:p>
            <a:pPr marL="0" indent="0">
              <a:spcAft>
                <a:spcPts val="1200"/>
              </a:spcAft>
              <a:buNone/>
            </a:pPr>
            <a:r>
              <a:rPr lang="en-US" b="1" dirty="0">
                <a:solidFill>
                  <a:schemeClr val="bg1"/>
                </a:solidFill>
                <a:effectLst>
                  <a:outerShdw blurRad="50800" dist="38100" dir="2700000" algn="tl" rotWithShape="0">
                    <a:prstClr val="black">
                      <a:alpha val="60000"/>
                    </a:prstClr>
                  </a:outerShdw>
                </a:effectLst>
              </a:rPr>
              <a:t>“</a:t>
            </a:r>
            <a:r>
              <a:rPr lang="en-US" b="1" i="0" dirty="0">
                <a:solidFill>
                  <a:schemeClr val="bg1"/>
                </a:solidFill>
                <a:effectLst>
                  <a:outerShdw blurRad="50800" dist="38100" dir="2700000" algn="tl" rotWithShape="0">
                    <a:prstClr val="black">
                      <a:alpha val="60000"/>
                    </a:prstClr>
                  </a:outerShdw>
                </a:effectLst>
                <a:ea typeface="MS Mincho" panose="02020609040205080304" pitchFamily="49" charset="-128"/>
                <a:cs typeface="Arial" panose="020B0604020202020204" pitchFamily="34" charset="0"/>
              </a:rPr>
              <a:t>Three of my four library technicians began to train</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a:t>
            </a:r>
            <a:r>
              <a:rPr lang="en-US" b="1" i="0" dirty="0">
                <a:solidFill>
                  <a:schemeClr val="bg1"/>
                </a:solidFill>
                <a:effectLst>
                  <a:outerShdw blurRad="50800" dist="38100" dir="2700000" algn="tl" rotWithShape="0">
                    <a:prstClr val="black">
                      <a:alpha val="60000"/>
                    </a:prstClr>
                  </a:outerShdw>
                </a:effectLst>
                <a:ea typeface="MS Mincho" panose="02020609040205080304" pitchFamily="49" charset="-128"/>
                <a:cs typeface="Arial" panose="020B0604020202020204" pitchFamily="34" charset="0"/>
              </a:rPr>
              <a:t>to help them with their workload, but also to expand variance in skill sets</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a:t>
            </a:r>
            <a:r>
              <a:rPr lang="en-US" b="1" i="0" dirty="0">
                <a:solidFill>
                  <a:schemeClr val="bg1"/>
                </a:solidFill>
                <a:effectLst>
                  <a:outerShdw blurRad="50800" dist="38100" dir="2700000" algn="tl" rotWithShape="0">
                    <a:prstClr val="black">
                      <a:alpha val="60000"/>
                    </a:prstClr>
                  </a:outerShdw>
                </a:effectLst>
                <a:ea typeface="MS Mincho" panose="02020609040205080304" pitchFamily="49" charset="-128"/>
                <a:cs typeface="Arial" panose="020B0604020202020204" pitchFamily="34" charset="0"/>
              </a:rPr>
              <a:t>we're all under one umbrella. And to be able to help across the board ensures my library staff remain relevant.</a:t>
            </a:r>
            <a:r>
              <a:rPr lang="en-US" b="1" dirty="0">
                <a:solidFill>
                  <a:schemeClr val="bg1"/>
                </a:solidFill>
                <a:effectLst>
                  <a:outerShdw blurRad="50800" dist="38100" dir="2700000" algn="tl" rotWithShape="0">
                    <a:prstClr val="black">
                      <a:alpha val="60000"/>
                    </a:prstClr>
                  </a:outerShdw>
                </a:effectLst>
              </a:rPr>
              <a:t>”</a:t>
            </a:r>
            <a:endParaRPr lang="en-US" dirty="0">
              <a:solidFill>
                <a:schemeClr val="bg1"/>
              </a:solidFill>
              <a:effectLst>
                <a:outerShdw blurRad="50800" dist="38100" dir="2700000" algn="tl" rotWithShape="0">
                  <a:prstClr val="black">
                    <a:alpha val="60000"/>
                  </a:prstClr>
                </a:outerShdw>
              </a:effectLst>
            </a:endParaRPr>
          </a:p>
          <a:p>
            <a:pPr marL="0" indent="0">
              <a:buNone/>
            </a:pPr>
            <a:r>
              <a:rPr lang="en-US" sz="2000" i="1" dirty="0">
                <a:solidFill>
                  <a:schemeClr val="bg1"/>
                </a:solidFill>
                <a:effectLst>
                  <a:outerShdw blurRad="50800" dist="38100" dir="2700000" algn="tl" rotWithShape="0">
                    <a:prstClr val="black">
                      <a:alpha val="60000"/>
                    </a:prstClr>
                  </a:outerShdw>
                </a:effectLst>
                <a:ea typeface="MS Mincho" panose="02020609040205080304" pitchFamily="49" charset="-128"/>
                <a:cs typeface="Arial" panose="020B0604020202020204" pitchFamily="34" charset="0"/>
              </a:rPr>
              <a:t>Four-year college, Canada</a:t>
            </a:r>
            <a:endParaRPr lang="en-US" sz="2000" i="1" dirty="0">
              <a:solidFill>
                <a:schemeClr val="bg1"/>
              </a:solidFill>
              <a:effectLst>
                <a:outerShdw blurRad="50800" dist="38100" dir="2700000" algn="tl" rotWithShape="0">
                  <a:prstClr val="black">
                    <a:alpha val="60000"/>
                  </a:prstClr>
                </a:outerShdw>
              </a:effectLst>
            </a:endParaRPr>
          </a:p>
        </p:txBody>
      </p:sp>
      <p:pic>
        <p:nvPicPr>
          <p:cNvPr id="15" name="Picture 5">
            <a:extLst>
              <a:ext uri="{FF2B5EF4-FFF2-40B4-BE49-F238E27FC236}">
                <a16:creationId xmlns:a16="http://schemas.microsoft.com/office/drawing/2014/main" id="{F85856BB-B2C6-F442-9496-72F04A79C8C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6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E5E36BDA-FAC6-4639-9A9B-B5E9DC25153C}"/>
              </a:ext>
            </a:extLst>
          </p:cNvPr>
          <p:cNvSpPr/>
          <p:nvPr/>
        </p:nvSpPr>
        <p:spPr>
          <a:xfrm>
            <a:off x="1483654" y="1194644"/>
            <a:ext cx="870228" cy="870228"/>
          </a:xfrm>
          <a:prstGeom prst="ellipse">
            <a:avLst/>
          </a:prstGeom>
          <a:solidFill>
            <a:schemeClr val="bg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Text Placeholder 9">
            <a:extLst>
              <a:ext uri="{FF2B5EF4-FFF2-40B4-BE49-F238E27FC236}">
                <a16:creationId xmlns:a16="http://schemas.microsoft.com/office/drawing/2014/main" id="{4DD05707-FF5D-3542-A059-9916FB569EA1}"/>
              </a:ext>
            </a:extLst>
          </p:cNvPr>
          <p:cNvSpPr>
            <a:spLocks noGrp="1"/>
          </p:cNvSpPr>
          <p:nvPr>
            <p:ph type="body" sz="quarter" idx="13"/>
          </p:nvPr>
        </p:nvSpPr>
        <p:spPr>
          <a:xfrm>
            <a:off x="1290919" y="343304"/>
            <a:ext cx="7489016" cy="686442"/>
          </a:xfrm>
        </p:spPr>
        <p:txBody>
          <a:bodyPr/>
          <a:lstStyle/>
          <a:p>
            <a:r>
              <a:rPr lang="en-US" dirty="0">
                <a:solidFill>
                  <a:srgbClr val="007DBA"/>
                </a:solidFill>
              </a:rPr>
              <a:t>Collection experiences</a:t>
            </a:r>
          </a:p>
        </p:txBody>
      </p:sp>
      <p:sp>
        <p:nvSpPr>
          <p:cNvPr id="18" name="Text Placeholder 3">
            <a:extLst>
              <a:ext uri="{FF2B5EF4-FFF2-40B4-BE49-F238E27FC236}">
                <a16:creationId xmlns:a16="http://schemas.microsoft.com/office/drawing/2014/main" id="{E5DF4859-9D3C-0545-BB5F-2AF703489C2E}"/>
              </a:ext>
            </a:extLst>
          </p:cNvPr>
          <p:cNvSpPr>
            <a:spLocks noGrp="1"/>
          </p:cNvSpPr>
          <p:nvPr>
            <p:ph type="body" sz="quarter" idx="12"/>
          </p:nvPr>
        </p:nvSpPr>
        <p:spPr>
          <a:xfrm>
            <a:off x="352426" y="1275562"/>
            <a:ext cx="8439912" cy="3253063"/>
          </a:xfrm>
        </p:spPr>
        <p:txBody>
          <a:bodyPr/>
          <a:lstStyle/>
          <a:p>
            <a:pPr marL="0" lvl="0" indent="0">
              <a:buNone/>
            </a:pPr>
            <a:r>
              <a:rPr lang="en-US" b="1" dirty="0"/>
              <a:t>Acquire digital and open content strategically</a:t>
            </a:r>
          </a:p>
          <a:p>
            <a:pPr marL="0" lvl="0" indent="0">
              <a:buNone/>
            </a:pPr>
            <a:endParaRPr lang="en-US" b="1" dirty="0"/>
          </a:p>
          <a:p>
            <a:pPr marL="0" indent="0">
              <a:buNone/>
            </a:pPr>
            <a:r>
              <a:rPr lang="en-US" b="1" dirty="0"/>
              <a:t>Create new connections to physical collections</a:t>
            </a:r>
            <a:endParaRPr lang="en-US" dirty="0"/>
          </a:p>
          <a:p>
            <a:pPr marL="0" lvl="0" indent="0">
              <a:buNone/>
            </a:pPr>
            <a:endParaRPr lang="en-US" dirty="0"/>
          </a:p>
          <a:p>
            <a:pPr marL="0" indent="0">
              <a:buNone/>
            </a:pPr>
            <a:r>
              <a:rPr lang="en-US" b="1" dirty="0"/>
              <a:t>Prioritize resources that close the digital divide</a:t>
            </a:r>
            <a:endParaRPr lang="en-US" dirty="0"/>
          </a:p>
        </p:txBody>
      </p:sp>
      <p:cxnSp>
        <p:nvCxnSpPr>
          <p:cNvPr id="20" name="Straight Connector 19">
            <a:extLst>
              <a:ext uri="{FF2B5EF4-FFF2-40B4-BE49-F238E27FC236}">
                <a16:creationId xmlns:a16="http://schemas.microsoft.com/office/drawing/2014/main" id="{EBA1A572-9995-B94C-9BAF-69DC00A377E5}"/>
              </a:ext>
            </a:extLst>
          </p:cNvPr>
          <p:cNvCxnSpPr>
            <a:cxnSpLocks/>
          </p:cNvCxnSpPr>
          <p:nvPr/>
        </p:nvCxnSpPr>
        <p:spPr>
          <a:xfrm>
            <a:off x="352426" y="1927758"/>
            <a:ext cx="8439912" cy="0"/>
          </a:xfrm>
          <a:prstGeom prst="line">
            <a:avLst/>
          </a:prstGeom>
          <a:ln w="15875">
            <a:solidFill>
              <a:srgbClr val="007DBA"/>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2FA19E7-71C7-2847-AAA0-6F03F1428C10}"/>
              </a:ext>
            </a:extLst>
          </p:cNvPr>
          <p:cNvCxnSpPr>
            <a:cxnSpLocks/>
          </p:cNvCxnSpPr>
          <p:nvPr/>
        </p:nvCxnSpPr>
        <p:spPr>
          <a:xfrm>
            <a:off x="352426" y="2819694"/>
            <a:ext cx="8439912" cy="0"/>
          </a:xfrm>
          <a:prstGeom prst="line">
            <a:avLst/>
          </a:prstGeom>
          <a:ln w="15875">
            <a:solidFill>
              <a:srgbClr val="007DBA"/>
            </a:solidFill>
          </a:ln>
          <a:effectLst/>
        </p:spPr>
        <p:style>
          <a:lnRef idx="2">
            <a:schemeClr val="accent1"/>
          </a:lnRef>
          <a:fillRef idx="0">
            <a:schemeClr val="accent1"/>
          </a:fillRef>
          <a:effectRef idx="1">
            <a:schemeClr val="accent1"/>
          </a:effectRef>
          <a:fontRef idx="minor">
            <a:schemeClr val="tx1"/>
          </a:fontRef>
        </p:style>
      </p:cxnSp>
      <p:pic>
        <p:nvPicPr>
          <p:cNvPr id="31" name="Graphic 30">
            <a:extLst>
              <a:ext uri="{FF2B5EF4-FFF2-40B4-BE49-F238E27FC236}">
                <a16:creationId xmlns:a16="http://schemas.microsoft.com/office/drawing/2014/main" id="{945254CC-505A-BF45-96C9-F26E3E3959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026" y="97487"/>
            <a:ext cx="1202873" cy="1202873"/>
          </a:xfrm>
          <a:prstGeom prst="rect">
            <a:avLst/>
          </a:prstGeom>
        </p:spPr>
      </p:pic>
    </p:spTree>
    <p:extLst>
      <p:ext uri="{BB962C8B-B14F-4D97-AF65-F5344CB8AC3E}">
        <p14:creationId xmlns:p14="http://schemas.microsoft.com/office/powerpoint/2010/main" val="68903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6F63E-9167-D347-B763-3299C549C2C5}"/>
              </a:ext>
            </a:extLst>
          </p:cNvPr>
          <p:cNvSpPr/>
          <p:nvPr/>
        </p:nvSpPr>
        <p:spPr>
          <a:xfrm>
            <a:off x="0" y="0"/>
            <a:ext cx="9144000" cy="51435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29AC2E59-70F0-DB4A-8ACA-158A1160FD4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5358" t="16032" r="5360" b="16494"/>
          <a:stretch/>
        </p:blipFill>
        <p:spPr>
          <a:xfrm>
            <a:off x="1" y="0"/>
            <a:ext cx="9144000" cy="5143500"/>
          </a:xfrm>
          <a:prstGeom prst="rect">
            <a:avLst/>
          </a:prstGeom>
        </p:spPr>
      </p:pic>
      <p:pic>
        <p:nvPicPr>
          <p:cNvPr id="15" name="Picture 5">
            <a:extLst>
              <a:ext uri="{FF2B5EF4-FFF2-40B4-BE49-F238E27FC236}">
                <a16:creationId xmlns:a16="http://schemas.microsoft.com/office/drawing/2014/main" id="{F85856BB-B2C6-F442-9496-72F04A79C8C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7">
            <a:extLst>
              <a:ext uri="{FF2B5EF4-FFF2-40B4-BE49-F238E27FC236}">
                <a16:creationId xmlns:a16="http://schemas.microsoft.com/office/drawing/2014/main" id="{B94D4608-A49D-ED42-AABF-C9F4FCB1BB40}"/>
              </a:ext>
            </a:extLst>
          </p:cNvPr>
          <p:cNvSpPr txBox="1">
            <a:spLocks/>
          </p:cNvSpPr>
          <p:nvPr/>
        </p:nvSpPr>
        <p:spPr>
          <a:xfrm>
            <a:off x="340786" y="107538"/>
            <a:ext cx="8439148" cy="4930510"/>
          </a:xfrm>
          <a:prstGeom prst="rect">
            <a:avLst/>
          </a:prstGeom>
        </p:spPr>
        <p:txBody>
          <a:bodyPr vert="horz" anchor="ctr"/>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spcAft>
                <a:spcPts val="1200"/>
              </a:spcAft>
              <a:buNone/>
            </a:pPr>
            <a:r>
              <a:rPr lang="en-US" b="1" dirty="0">
                <a:solidFill>
                  <a:schemeClr val="bg1"/>
                </a:solidFill>
                <a:effectLst>
                  <a:outerShdw blurRad="50800" dist="38100" dir="2700000" algn="tl" rotWithShape="0">
                    <a:prstClr val="black">
                      <a:alpha val="60000"/>
                    </a:prstClr>
                  </a:outerShdw>
                </a:effectLst>
              </a:rPr>
              <a:t>“I think that is the critical part—things have to be seamlessly available to them. If any of the courses require resources, they need to be accessible through the LMS [library management system]. They can't be directed to physical resources they can't get access to or be blocked by [a situation where] there's only one user license.”</a:t>
            </a:r>
          </a:p>
          <a:p>
            <a:pPr marL="0" indent="0">
              <a:buNone/>
            </a:pPr>
            <a:r>
              <a:rPr lang="en-US" sz="2000" i="1" dirty="0">
                <a:solidFill>
                  <a:schemeClr val="bg1"/>
                </a:solidFill>
                <a:effectLst>
                  <a:outerShdw blurRad="50800" dist="38100" dir="2700000" algn="tl" rotWithShape="0">
                    <a:prstClr val="black">
                      <a:alpha val="60000"/>
                    </a:prstClr>
                  </a:outerShdw>
                </a:effectLst>
              </a:rPr>
              <a:t>Four-year university, Canada</a:t>
            </a:r>
            <a:r>
              <a:rPr lang="en-US" sz="2000" i="1" dirty="0">
                <a:solidFill>
                  <a:schemeClr val="bg1"/>
                </a:solidFill>
                <a:effectLst>
                  <a:outerShdw blurRad="50800" dist="38100" dir="2700000" algn="tl" rotWithShape="0">
                    <a:prstClr val="black">
                      <a:alpha val="60000"/>
                    </a:prstClr>
                  </a:outerShdw>
                </a:effectLst>
                <a:latin typeface="+mj-lt"/>
              </a:rPr>
              <a:t> </a:t>
            </a:r>
          </a:p>
        </p:txBody>
      </p:sp>
    </p:spTree>
    <p:extLst>
      <p:ext uri="{BB962C8B-B14F-4D97-AF65-F5344CB8AC3E}">
        <p14:creationId xmlns:p14="http://schemas.microsoft.com/office/powerpoint/2010/main" val="64304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6F63E-9167-D347-B763-3299C549C2C5}"/>
              </a:ext>
            </a:extLst>
          </p:cNvPr>
          <p:cNvSpPr/>
          <p:nvPr/>
        </p:nvSpPr>
        <p:spPr>
          <a:xfrm>
            <a:off x="0" y="0"/>
            <a:ext cx="9144000" cy="5143500"/>
          </a:xfrm>
          <a:prstGeom prst="rect">
            <a:avLst/>
          </a:prstGeom>
          <a:solidFill>
            <a:srgbClr val="78BE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29AC2E59-70F0-DB4A-8ACA-158A1160FD4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9254" t="17808" r="3826" b="17022"/>
          <a:stretch/>
        </p:blipFill>
        <p:spPr>
          <a:xfrm>
            <a:off x="1" y="0"/>
            <a:ext cx="9144000" cy="5143500"/>
          </a:xfrm>
          <a:prstGeom prst="rect">
            <a:avLst/>
          </a:prstGeom>
        </p:spPr>
      </p:pic>
      <p:pic>
        <p:nvPicPr>
          <p:cNvPr id="15" name="Picture 5">
            <a:extLst>
              <a:ext uri="{FF2B5EF4-FFF2-40B4-BE49-F238E27FC236}">
                <a16:creationId xmlns:a16="http://schemas.microsoft.com/office/drawing/2014/main" id="{F85856BB-B2C6-F442-9496-72F04A79C8C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Placeholder 7">
            <a:extLst>
              <a:ext uri="{FF2B5EF4-FFF2-40B4-BE49-F238E27FC236}">
                <a16:creationId xmlns:a16="http://schemas.microsoft.com/office/drawing/2014/main" id="{0C759C6C-0FCA-1D43-8AD2-90E6A4AFEEE8}"/>
              </a:ext>
            </a:extLst>
          </p:cNvPr>
          <p:cNvSpPr txBox="1">
            <a:spLocks/>
          </p:cNvSpPr>
          <p:nvPr/>
        </p:nvSpPr>
        <p:spPr>
          <a:xfrm>
            <a:off x="340786" y="107538"/>
            <a:ext cx="8439148" cy="4931556"/>
          </a:xfrm>
          <a:prstGeom prst="rect">
            <a:avLst/>
          </a:prstGeom>
        </p:spPr>
        <p:txBody>
          <a:bodyPr vert="horz" anchor="ctr"/>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spcAft>
                <a:spcPts val="1200"/>
              </a:spcAft>
              <a:buNone/>
            </a:pPr>
            <a:r>
              <a:rPr lang="en-US" b="1" dirty="0">
                <a:solidFill>
                  <a:schemeClr val="bg1"/>
                </a:solidFill>
                <a:effectLst>
                  <a:outerShdw blurRad="50800" dist="38100" dir="2700000" algn="tl" rotWithShape="0">
                    <a:prstClr val="black">
                      <a:alpha val="60000"/>
                    </a:prstClr>
                  </a:outerShdw>
                </a:effectLst>
              </a:rPr>
              <a:t>“Hybrid is firmly embedded, works and delivers</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a:t>
            </a:r>
            <a:r>
              <a:rPr lang="en-US" b="1" dirty="0">
                <a:solidFill>
                  <a:schemeClr val="bg1"/>
                </a:solidFill>
                <a:effectLst>
                  <a:outerShdw blurRad="50800" dist="38100" dir="2700000" algn="tl" rotWithShape="0">
                    <a:prstClr val="black">
                      <a:alpha val="60000"/>
                    </a:prstClr>
                  </a:outerShdw>
                </a:effectLst>
              </a:rPr>
              <a:t>in all different spaces from accessing special collections through to…general [collections]. So I think that would be the…significant shift. And I think that’s the… trajectory we’re currently on. And in five, 10 years’ time, hopefully we will have managed to find solutions to deliver on that particular element.” </a:t>
            </a:r>
          </a:p>
          <a:p>
            <a:pPr marL="0" indent="0">
              <a:buNone/>
            </a:pPr>
            <a:r>
              <a:rPr lang="en-US" sz="2000" i="1" dirty="0">
                <a:solidFill>
                  <a:schemeClr val="bg1"/>
                </a:solidFill>
                <a:effectLst>
                  <a:outerShdw blurRad="50800" dist="38100" dir="2700000" algn="tl" rotWithShape="0">
                    <a:prstClr val="black">
                      <a:alpha val="60000"/>
                    </a:prstClr>
                  </a:outerShdw>
                </a:effectLst>
              </a:rPr>
              <a:t>Research university, United Kingdom</a:t>
            </a:r>
          </a:p>
        </p:txBody>
      </p:sp>
    </p:spTree>
    <p:extLst>
      <p:ext uri="{BB962C8B-B14F-4D97-AF65-F5344CB8AC3E}">
        <p14:creationId xmlns:p14="http://schemas.microsoft.com/office/powerpoint/2010/main" val="108596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6F63E-9167-D347-B763-3299C549C2C5}"/>
              </a:ext>
            </a:extLst>
          </p:cNvPr>
          <p:cNvSpPr/>
          <p:nvPr/>
        </p:nvSpPr>
        <p:spPr>
          <a:xfrm>
            <a:off x="0" y="0"/>
            <a:ext cx="9144000" cy="51435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29AC2E59-70F0-DB4A-8ACA-158A1160FD4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5358" t="16032" r="5360" b="16494"/>
          <a:stretch/>
        </p:blipFill>
        <p:spPr>
          <a:xfrm>
            <a:off x="1" y="0"/>
            <a:ext cx="9144000" cy="5143500"/>
          </a:xfrm>
          <a:prstGeom prst="rect">
            <a:avLst/>
          </a:prstGeom>
        </p:spPr>
      </p:pic>
      <p:pic>
        <p:nvPicPr>
          <p:cNvPr id="15" name="Picture 5">
            <a:extLst>
              <a:ext uri="{FF2B5EF4-FFF2-40B4-BE49-F238E27FC236}">
                <a16:creationId xmlns:a16="http://schemas.microsoft.com/office/drawing/2014/main" id="{F85856BB-B2C6-F442-9496-72F04A79C8C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7">
            <a:extLst>
              <a:ext uri="{FF2B5EF4-FFF2-40B4-BE49-F238E27FC236}">
                <a16:creationId xmlns:a16="http://schemas.microsoft.com/office/drawing/2014/main" id="{B94D4608-A49D-ED42-AABF-C9F4FCB1BB40}"/>
              </a:ext>
            </a:extLst>
          </p:cNvPr>
          <p:cNvSpPr txBox="1">
            <a:spLocks/>
          </p:cNvSpPr>
          <p:nvPr/>
        </p:nvSpPr>
        <p:spPr>
          <a:xfrm>
            <a:off x="340786" y="107538"/>
            <a:ext cx="8439148" cy="4930510"/>
          </a:xfrm>
          <a:prstGeom prst="rect">
            <a:avLst/>
          </a:prstGeom>
        </p:spPr>
        <p:txBody>
          <a:bodyPr vert="horz" anchor="ctr"/>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spcAft>
                <a:spcPts val="1200"/>
              </a:spcAft>
              <a:buNone/>
            </a:pPr>
            <a:r>
              <a:rPr lang="en-US" b="1" dirty="0">
                <a:solidFill>
                  <a:schemeClr val="bg1"/>
                </a:solidFill>
                <a:effectLst>
                  <a:outerShdw blurRad="50800" dist="38100" dir="2700000" algn="tl" rotWithShape="0">
                    <a:prstClr val="black">
                      <a:alpha val="60000"/>
                    </a:prstClr>
                  </a:outerShdw>
                </a:effectLst>
              </a:rPr>
              <a:t>“We need to have information access. We need to have free access to information. That's the rule of the library traditionally</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a:t>
            </a:r>
            <a:r>
              <a:rPr lang="en-US" b="1" dirty="0">
                <a:solidFill>
                  <a:schemeClr val="bg1"/>
                </a:solidFill>
                <a:effectLst>
                  <a:outerShdw blurRad="50800" dist="38100" dir="2700000" algn="tl" rotWithShape="0">
                    <a:prstClr val="black">
                      <a:alpha val="60000"/>
                    </a:prstClr>
                  </a:outerShdw>
                </a:effectLst>
              </a:rPr>
              <a:t>Because of the digital divide. I want to address this issue with the library</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…T</a:t>
            </a:r>
            <a:r>
              <a:rPr lang="en-US" b="1" dirty="0">
                <a:solidFill>
                  <a:schemeClr val="bg1"/>
                </a:solidFill>
                <a:effectLst>
                  <a:outerShdw blurRad="50800" dist="38100" dir="2700000" algn="tl" rotWithShape="0">
                    <a:prstClr val="black">
                      <a:alpha val="60000"/>
                    </a:prstClr>
                  </a:outerShdw>
                </a:effectLst>
              </a:rPr>
              <a:t>his is my mission for coming five years, and also this is the biggest challenge</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a:t>
            </a:r>
            <a:r>
              <a:rPr lang="en-US" b="1" dirty="0">
                <a:solidFill>
                  <a:schemeClr val="bg1"/>
                </a:solidFill>
                <a:effectLst>
                  <a:outerShdw blurRad="50800" dist="38100" dir="2700000" algn="tl" rotWithShape="0">
                    <a:prstClr val="black">
                      <a:alpha val="60000"/>
                    </a:prstClr>
                  </a:outerShdw>
                </a:effectLst>
              </a:rPr>
              <a:t>Especially after this pandemic.”</a:t>
            </a:r>
          </a:p>
          <a:p>
            <a:pPr marL="0" indent="0">
              <a:buNone/>
            </a:pPr>
            <a:r>
              <a:rPr lang="en-US" sz="2000" i="1" dirty="0">
                <a:solidFill>
                  <a:schemeClr val="bg1"/>
                </a:solidFill>
                <a:effectLst>
                  <a:outerShdw blurRad="50800" dist="38100" dir="2700000" algn="tl" rotWithShape="0">
                    <a:prstClr val="black">
                      <a:alpha val="60000"/>
                    </a:prstClr>
                  </a:outerShdw>
                </a:effectLst>
              </a:rPr>
              <a:t>Research university, Hong Kong</a:t>
            </a:r>
            <a:r>
              <a:rPr lang="en-US" sz="2000" i="1" dirty="0">
                <a:solidFill>
                  <a:schemeClr val="bg1"/>
                </a:solidFill>
                <a:effectLst>
                  <a:outerShdw blurRad="50800" dist="38100" dir="2700000" algn="tl" rotWithShape="0">
                    <a:prstClr val="black">
                      <a:alpha val="60000"/>
                    </a:prstClr>
                  </a:outerShdw>
                </a:effectLst>
                <a:latin typeface="+mj-lt"/>
              </a:rPr>
              <a:t> </a:t>
            </a:r>
          </a:p>
        </p:txBody>
      </p:sp>
    </p:spTree>
    <p:extLst>
      <p:ext uri="{BB962C8B-B14F-4D97-AF65-F5344CB8AC3E}">
        <p14:creationId xmlns:p14="http://schemas.microsoft.com/office/powerpoint/2010/main" val="4772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6711BF26-DAF4-E247-9417-C9FAB7D09AA3}"/>
              </a:ext>
            </a:extLst>
          </p:cNvPr>
          <p:cNvSpPr>
            <a:spLocks noGrp="1"/>
          </p:cNvSpPr>
          <p:nvPr>
            <p:ph type="body" sz="quarter" idx="13"/>
          </p:nvPr>
        </p:nvSpPr>
        <p:spPr>
          <a:xfrm>
            <a:off x="1351721" y="343304"/>
            <a:ext cx="7428213" cy="686442"/>
          </a:xfrm>
        </p:spPr>
        <p:txBody>
          <a:bodyPr/>
          <a:lstStyle/>
          <a:p>
            <a:r>
              <a:rPr lang="en-US" dirty="0">
                <a:solidFill>
                  <a:schemeClr val="accent2"/>
                </a:solidFill>
              </a:rPr>
              <a:t>Engagement experiences</a:t>
            </a:r>
          </a:p>
        </p:txBody>
      </p:sp>
      <p:sp>
        <p:nvSpPr>
          <p:cNvPr id="17" name="Text Placeholder 3">
            <a:extLst>
              <a:ext uri="{FF2B5EF4-FFF2-40B4-BE49-F238E27FC236}">
                <a16:creationId xmlns:a16="http://schemas.microsoft.com/office/drawing/2014/main" id="{2862C915-0ACC-4F4C-AFC7-9A15A08421E9}"/>
              </a:ext>
            </a:extLst>
          </p:cNvPr>
          <p:cNvSpPr>
            <a:spLocks noGrp="1"/>
          </p:cNvSpPr>
          <p:nvPr>
            <p:ph type="body" sz="quarter" idx="12"/>
          </p:nvPr>
        </p:nvSpPr>
        <p:spPr>
          <a:xfrm>
            <a:off x="352426" y="1235262"/>
            <a:ext cx="8439912" cy="3293363"/>
          </a:xfrm>
        </p:spPr>
        <p:txBody>
          <a:bodyPr/>
          <a:lstStyle/>
          <a:p>
            <a:pPr marL="0" lvl="0" indent="0">
              <a:buNone/>
            </a:pPr>
            <a:r>
              <a:rPr lang="en-US" b="1" dirty="0"/>
              <a:t>Partner for a purpose</a:t>
            </a:r>
          </a:p>
          <a:p>
            <a:pPr marL="0" lvl="0" indent="0">
              <a:buNone/>
            </a:pPr>
            <a:endParaRPr lang="en-US" b="1" dirty="0"/>
          </a:p>
          <a:p>
            <a:pPr marL="0" indent="0">
              <a:buNone/>
            </a:pPr>
            <a:r>
              <a:rPr lang="en-US" b="1" dirty="0"/>
              <a:t>Be strategic about going virtual</a:t>
            </a:r>
          </a:p>
          <a:p>
            <a:pPr marL="0" lvl="0" indent="0">
              <a:buNone/>
            </a:pPr>
            <a:endParaRPr lang="en-US" dirty="0"/>
          </a:p>
          <a:p>
            <a:pPr marL="0" indent="0">
              <a:buNone/>
            </a:pPr>
            <a:r>
              <a:rPr lang="en-US" b="1" dirty="0"/>
              <a:t>Invite engagement in physical spaces</a:t>
            </a:r>
          </a:p>
        </p:txBody>
      </p:sp>
      <p:cxnSp>
        <p:nvCxnSpPr>
          <p:cNvPr id="18" name="Straight Connector 17">
            <a:extLst>
              <a:ext uri="{FF2B5EF4-FFF2-40B4-BE49-F238E27FC236}">
                <a16:creationId xmlns:a16="http://schemas.microsoft.com/office/drawing/2014/main" id="{886E76ED-6CB4-594D-9568-143B306692AE}"/>
              </a:ext>
            </a:extLst>
          </p:cNvPr>
          <p:cNvCxnSpPr>
            <a:cxnSpLocks/>
          </p:cNvCxnSpPr>
          <p:nvPr/>
        </p:nvCxnSpPr>
        <p:spPr>
          <a:xfrm>
            <a:off x="352044" y="1910342"/>
            <a:ext cx="8439912" cy="0"/>
          </a:xfrm>
          <a:prstGeom prst="line">
            <a:avLst/>
          </a:prstGeom>
          <a:ln w="1587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4FB14A2-C42A-414B-926B-1D64CB01D2B8}"/>
              </a:ext>
            </a:extLst>
          </p:cNvPr>
          <p:cNvCxnSpPr>
            <a:cxnSpLocks/>
          </p:cNvCxnSpPr>
          <p:nvPr/>
        </p:nvCxnSpPr>
        <p:spPr>
          <a:xfrm>
            <a:off x="352426" y="2778621"/>
            <a:ext cx="8439912" cy="0"/>
          </a:xfrm>
          <a:prstGeom prst="line">
            <a:avLst/>
          </a:prstGeom>
          <a:ln w="15875">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7D54D7C0-097A-4F77-B327-637A227DA7B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1662" y="28255"/>
            <a:ext cx="1207008" cy="1207008"/>
          </a:xfrm>
          <a:prstGeom prst="rect">
            <a:avLst/>
          </a:prstGeom>
        </p:spPr>
      </p:pic>
    </p:spTree>
    <p:extLst>
      <p:ext uri="{BB962C8B-B14F-4D97-AF65-F5344CB8AC3E}">
        <p14:creationId xmlns:p14="http://schemas.microsoft.com/office/powerpoint/2010/main" val="395877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6F63E-9167-D347-B763-3299C549C2C5}"/>
              </a:ext>
            </a:extLst>
          </p:cNvPr>
          <p:cNvSpPr/>
          <p:nvPr/>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29AC2E59-70F0-DB4A-8ACA-158A1160FD4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2204" t="14179" r="-5477" b="14459"/>
          <a:stretch/>
        </p:blipFill>
        <p:spPr>
          <a:xfrm>
            <a:off x="1" y="0"/>
            <a:ext cx="9144000" cy="5143500"/>
          </a:xfrm>
          <a:prstGeom prst="rect">
            <a:avLst/>
          </a:prstGeom>
        </p:spPr>
      </p:pic>
      <p:sp>
        <p:nvSpPr>
          <p:cNvPr id="8" name="Text Placeholder 7"/>
          <p:cNvSpPr>
            <a:spLocks noGrp="1"/>
          </p:cNvSpPr>
          <p:nvPr>
            <p:ph type="body" sz="quarter" idx="12"/>
          </p:nvPr>
        </p:nvSpPr>
        <p:spPr>
          <a:xfrm>
            <a:off x="340786" y="107538"/>
            <a:ext cx="8439148" cy="4931556"/>
          </a:xfrm>
        </p:spPr>
        <p:txBody>
          <a:bodyPr anchor="ctr"/>
          <a:lstStyle/>
          <a:p>
            <a:pPr marL="0" indent="0">
              <a:spcAft>
                <a:spcPts val="1200"/>
              </a:spcAft>
              <a:buNone/>
            </a:pPr>
            <a:r>
              <a:rPr lang="en-US" b="1" dirty="0">
                <a:solidFill>
                  <a:schemeClr val="bg1"/>
                </a:solidFill>
                <a:effectLst>
                  <a:outerShdw blurRad="50800" dist="38100" dir="2700000" algn="tl" rotWithShape="0">
                    <a:prstClr val="black">
                      <a:alpha val="60000"/>
                    </a:prstClr>
                  </a:outerShdw>
                </a:effectLst>
              </a:rPr>
              <a:t>“</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a:t>
            </a:r>
            <a:r>
              <a:rPr lang="en-US" b="1" dirty="0">
                <a:solidFill>
                  <a:schemeClr val="bg1"/>
                </a:solidFill>
                <a:effectLst>
                  <a:outerShdw blurRad="50800" dist="38100" dir="2700000" algn="tl" rotWithShape="0">
                    <a:prstClr val="black">
                      <a:alpha val="60000"/>
                    </a:prstClr>
                  </a:outerShdw>
                </a:effectLst>
              </a:rPr>
              <a:t>working with Student Success, and because we were starting to be involved with the academic instructional technology pieces, we got to become part of the major advocacy that had to happen with faculty suddenly going remote</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a:t>
            </a:r>
            <a:r>
              <a:rPr lang="en-US" b="1" dirty="0">
                <a:solidFill>
                  <a:schemeClr val="bg1"/>
                </a:solidFill>
                <a:effectLst>
                  <a:outerShdw blurRad="50800" dist="38100" dir="2700000" algn="tl" rotWithShape="0">
                    <a:prstClr val="black">
                      <a:alpha val="60000"/>
                    </a:prstClr>
                  </a:outerShdw>
                </a:effectLst>
              </a:rPr>
              <a:t>The library has all of these resources, make them available, a good chunk of them online, and you are wanting to talk about educating our community, let's partner on this.”</a:t>
            </a:r>
            <a:endParaRPr lang="en-US" dirty="0">
              <a:solidFill>
                <a:schemeClr val="bg1"/>
              </a:solidFill>
              <a:effectLst>
                <a:outerShdw blurRad="50800" dist="38100" dir="2700000" algn="tl" rotWithShape="0">
                  <a:prstClr val="black">
                    <a:alpha val="60000"/>
                  </a:prstClr>
                </a:outerShdw>
              </a:effectLst>
            </a:endParaRPr>
          </a:p>
          <a:p>
            <a:pPr marL="0" indent="0">
              <a:buNone/>
            </a:pPr>
            <a:r>
              <a:rPr lang="en-US" sz="2000" i="1" dirty="0">
                <a:solidFill>
                  <a:schemeClr val="bg1"/>
                </a:solidFill>
                <a:effectLst>
                  <a:outerShdw blurRad="50800" dist="38100" dir="2700000" algn="tl" rotWithShape="0">
                    <a:prstClr val="black">
                      <a:alpha val="60000"/>
                    </a:prstClr>
                  </a:outerShdw>
                </a:effectLst>
              </a:rPr>
              <a:t>Four-year college, United States</a:t>
            </a:r>
          </a:p>
        </p:txBody>
      </p:sp>
      <p:pic>
        <p:nvPicPr>
          <p:cNvPr id="15" name="Picture 5">
            <a:extLst>
              <a:ext uri="{FF2B5EF4-FFF2-40B4-BE49-F238E27FC236}">
                <a16:creationId xmlns:a16="http://schemas.microsoft.com/office/drawing/2014/main" id="{F85856BB-B2C6-F442-9496-72F04A79C8C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09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prstGeom prst="rect">
            <a:avLst/>
          </a:prstGeom>
        </p:spPr>
        <p:txBody>
          <a:bodyPr/>
          <a:lstStyle/>
          <a:p>
            <a:r>
              <a:rPr lang="en-US" dirty="0"/>
              <a:t>Project Team</a:t>
            </a:r>
          </a:p>
        </p:txBody>
      </p:sp>
      <p:pic>
        <p:nvPicPr>
          <p:cNvPr id="7" name="Picture 2">
            <a:extLst>
              <a:ext uri="{FF2B5EF4-FFF2-40B4-BE49-F238E27FC236}">
                <a16:creationId xmlns:a16="http://schemas.microsoft.com/office/drawing/2014/main" id="{2FD6C7D7-4C0C-424D-8FB7-146B87DAD0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6091" y="1254053"/>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B04CBAE3-BD1A-994A-AD5C-16B5C28FE27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401" y="1254053"/>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BB5C6A5F-B3F7-0A4A-8D95-FEBF9E0C63F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5388" y="276973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5A0B1AF6-545C-A64E-86A0-4798A66053A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20927" y="2769738"/>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smiling for the camera&#10;&#10;Description automatically generated">
            <a:extLst>
              <a:ext uri="{FF2B5EF4-FFF2-40B4-BE49-F238E27FC236}">
                <a16:creationId xmlns:a16="http://schemas.microsoft.com/office/drawing/2014/main" id="{8435A011-8265-404E-B86A-25D0EF93041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1763" t="4867" r="4455" b="11350"/>
          <a:stretch/>
        </p:blipFill>
        <p:spPr>
          <a:xfrm>
            <a:off x="1625631" y="1254053"/>
            <a:ext cx="1371600" cy="137160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4" name="Picture 13">
            <a:extLst>
              <a:ext uri="{FF2B5EF4-FFF2-40B4-BE49-F238E27FC236}">
                <a16:creationId xmlns:a16="http://schemas.microsoft.com/office/drawing/2014/main" id="{E33F4B99-4FA3-0948-9726-2BEFFD9BB76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0712" t="4281" r="15601" b="22035"/>
          <a:stretch/>
        </p:blipFill>
        <p:spPr>
          <a:xfrm>
            <a:off x="3135861" y="1254053"/>
            <a:ext cx="1371600" cy="1371600"/>
          </a:xfrm>
          <a:prstGeom prst="ellipse">
            <a:avLst/>
          </a:prstGeom>
        </p:spPr>
      </p:pic>
      <p:pic>
        <p:nvPicPr>
          <p:cNvPr id="15" name="Picture 14">
            <a:extLst>
              <a:ext uri="{FF2B5EF4-FFF2-40B4-BE49-F238E27FC236}">
                <a16:creationId xmlns:a16="http://schemas.microsoft.com/office/drawing/2014/main" id="{C72048F1-099B-4A4B-948D-8763D4E766E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187" t="3399" r="3187" b="3399"/>
          <a:stretch/>
        </p:blipFill>
        <p:spPr>
          <a:xfrm>
            <a:off x="5552006" y="2769738"/>
            <a:ext cx="1365125" cy="1371600"/>
          </a:xfrm>
          <a:prstGeom prst="ellipse">
            <a:avLst/>
          </a:prstGeom>
        </p:spPr>
      </p:pic>
      <p:pic>
        <p:nvPicPr>
          <p:cNvPr id="16" name="Picture 15">
            <a:extLst>
              <a:ext uri="{FF2B5EF4-FFF2-40B4-BE49-F238E27FC236}">
                <a16:creationId xmlns:a16="http://schemas.microsoft.com/office/drawing/2014/main" id="{894E8698-8473-9747-BCDA-AEEF40A56B4D}"/>
              </a:ext>
            </a:extLst>
          </p:cNvPr>
          <p:cNvPicPr>
            <a:picLocks noChangeAspect="1"/>
          </p:cNvPicPr>
          <p:nvPr/>
        </p:nvPicPr>
        <p:blipFill rotWithShape="1">
          <a:blip r:embed="rId10"/>
          <a:srcRect l="13230" t="3778" r="13102" b="22555"/>
          <a:stretch/>
        </p:blipFill>
        <p:spPr>
          <a:xfrm>
            <a:off x="3936467" y="2769738"/>
            <a:ext cx="1371600" cy="1371600"/>
          </a:xfrm>
          <a:prstGeom prst="ellipse">
            <a:avLst/>
          </a:prstGeom>
        </p:spPr>
      </p:pic>
      <p:pic>
        <p:nvPicPr>
          <p:cNvPr id="17" name="Picture 16">
            <a:extLst>
              <a:ext uri="{FF2B5EF4-FFF2-40B4-BE49-F238E27FC236}">
                <a16:creationId xmlns:a16="http://schemas.microsoft.com/office/drawing/2014/main" id="{5A8B8391-2FEB-3543-B08C-7C225F1A817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156321" y="1254053"/>
            <a:ext cx="1373475" cy="1371600"/>
          </a:xfrm>
          <a:prstGeom prst="ellipse">
            <a:avLst/>
          </a:prstGeom>
        </p:spPr>
      </p:pic>
      <p:pic>
        <p:nvPicPr>
          <p:cNvPr id="18" name="Picture 17">
            <a:extLst>
              <a:ext uri="{FF2B5EF4-FFF2-40B4-BE49-F238E27FC236}">
                <a16:creationId xmlns:a16="http://schemas.microsoft.com/office/drawing/2014/main" id="{5DF07ACC-6630-F347-B7B1-8B3CE963B06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6745" t="4909" r="3073" b="4909"/>
          <a:stretch/>
        </p:blipFill>
        <p:spPr>
          <a:xfrm>
            <a:off x="7161071" y="2769738"/>
            <a:ext cx="1235447" cy="1371600"/>
          </a:xfrm>
          <a:prstGeom prst="ellipse">
            <a:avLst/>
          </a:prstGeom>
        </p:spPr>
      </p:pic>
      <p:pic>
        <p:nvPicPr>
          <p:cNvPr id="19" name="Picture 18">
            <a:extLst>
              <a:ext uri="{FF2B5EF4-FFF2-40B4-BE49-F238E27FC236}">
                <a16:creationId xmlns:a16="http://schemas.microsoft.com/office/drawing/2014/main" id="{2CAEBFE4-16BF-B045-8991-6F2E562E81F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2236" t="4752" r="7271" b="4752"/>
          <a:stretch/>
        </p:blipFill>
        <p:spPr>
          <a:xfrm>
            <a:off x="7668427" y="1254053"/>
            <a:ext cx="1365836" cy="1371600"/>
          </a:xfrm>
          <a:prstGeom prst="ellipse">
            <a:avLst/>
          </a:prstGeom>
        </p:spPr>
      </p:pic>
    </p:spTree>
    <p:extLst>
      <p:ext uri="{BB962C8B-B14F-4D97-AF65-F5344CB8AC3E}">
        <p14:creationId xmlns:p14="http://schemas.microsoft.com/office/powerpoint/2010/main" val="386429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6F63E-9167-D347-B763-3299C549C2C5}"/>
              </a:ext>
            </a:extLst>
          </p:cNvPr>
          <p:cNvSpPr/>
          <p:nvPr/>
        </p:nvSpPr>
        <p:spPr>
          <a:xfrm>
            <a:off x="0" y="0"/>
            <a:ext cx="9144000" cy="51435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29AC2E59-70F0-DB4A-8ACA-158A1160FD4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5358" t="16032" r="5360" b="16494"/>
          <a:stretch/>
        </p:blipFill>
        <p:spPr>
          <a:xfrm>
            <a:off x="0" y="0"/>
            <a:ext cx="9144000" cy="5143500"/>
          </a:xfrm>
          <a:prstGeom prst="rect">
            <a:avLst/>
          </a:prstGeom>
        </p:spPr>
      </p:pic>
      <p:pic>
        <p:nvPicPr>
          <p:cNvPr id="15" name="Picture 5">
            <a:extLst>
              <a:ext uri="{FF2B5EF4-FFF2-40B4-BE49-F238E27FC236}">
                <a16:creationId xmlns:a16="http://schemas.microsoft.com/office/drawing/2014/main" id="{F85856BB-B2C6-F442-9496-72F04A79C8C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7">
            <a:extLst>
              <a:ext uri="{FF2B5EF4-FFF2-40B4-BE49-F238E27FC236}">
                <a16:creationId xmlns:a16="http://schemas.microsoft.com/office/drawing/2014/main" id="{B94D4608-A49D-ED42-AABF-C9F4FCB1BB40}"/>
              </a:ext>
            </a:extLst>
          </p:cNvPr>
          <p:cNvSpPr txBox="1">
            <a:spLocks/>
          </p:cNvSpPr>
          <p:nvPr/>
        </p:nvSpPr>
        <p:spPr>
          <a:xfrm>
            <a:off x="340786" y="107537"/>
            <a:ext cx="8439148" cy="4930511"/>
          </a:xfrm>
          <a:prstGeom prst="rect">
            <a:avLst/>
          </a:prstGeom>
        </p:spPr>
        <p:txBody>
          <a:bodyPr vert="horz" anchor="ctr"/>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spcAft>
                <a:spcPts val="1200"/>
              </a:spcAft>
              <a:buNone/>
            </a:pPr>
            <a:r>
              <a:rPr lang="en-US" b="1" dirty="0">
                <a:solidFill>
                  <a:schemeClr val="bg1"/>
                </a:solidFill>
                <a:effectLst>
                  <a:outerShdw blurRad="50800" dist="38100" dir="2700000" algn="tl" rotWithShape="0">
                    <a:prstClr val="black">
                      <a:alpha val="60000"/>
                    </a:prstClr>
                  </a:outerShdw>
                </a:effectLst>
              </a:rPr>
              <a:t>“But in five years I think we will be delivering digitally much more, not just the content, but the services. I think we will grow virtual reality, augmented reality</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a:t>
            </a:r>
            <a:r>
              <a:rPr lang="en-US" b="1" dirty="0">
                <a:solidFill>
                  <a:schemeClr val="bg1"/>
                </a:solidFill>
                <a:effectLst>
                  <a:outerShdw blurRad="50800" dist="38100" dir="2700000" algn="tl" rotWithShape="0">
                    <a:prstClr val="black">
                      <a:alpha val="60000"/>
                    </a:prstClr>
                  </a:outerShdw>
                </a:effectLst>
              </a:rPr>
              <a:t>I'd love to see some of that start to happen so that my librarian could be anywhere</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a:t>
            </a:r>
            <a:r>
              <a:rPr lang="en-US" b="1" dirty="0">
                <a:solidFill>
                  <a:schemeClr val="bg1"/>
                </a:solidFill>
                <a:effectLst>
                  <a:outerShdw blurRad="50800" dist="38100" dir="2700000" algn="tl" rotWithShape="0">
                    <a:prstClr val="black">
                      <a:alpha val="60000"/>
                    </a:prstClr>
                  </a:outerShdw>
                </a:effectLst>
              </a:rPr>
              <a:t>And libraries using more recordings, more of that asynchronous so that we can reach a wider audience or more of our audience, especially in small places like mine. I have one librarian. She can't teach every class that comes past.” </a:t>
            </a:r>
          </a:p>
          <a:p>
            <a:pPr marL="0" indent="0">
              <a:spcAft>
                <a:spcPts val="1200"/>
              </a:spcAft>
              <a:buNone/>
            </a:pPr>
            <a:r>
              <a:rPr lang="en-US" sz="2000" i="1" dirty="0">
                <a:solidFill>
                  <a:schemeClr val="bg1"/>
                </a:solidFill>
                <a:effectLst>
                  <a:outerShdw blurRad="50800" dist="38100" dir="2700000" algn="tl" rotWithShape="0">
                    <a:prstClr val="black">
                      <a:alpha val="60000"/>
                    </a:prstClr>
                  </a:outerShdw>
                </a:effectLst>
              </a:rPr>
              <a:t>Four-year university, Canada</a:t>
            </a:r>
            <a:r>
              <a:rPr lang="en-US" sz="2000" i="1" dirty="0">
                <a:solidFill>
                  <a:schemeClr val="bg1"/>
                </a:solidFill>
                <a:effectLst>
                  <a:outerShdw blurRad="50800" dist="38100" dir="2700000" algn="tl" rotWithShape="0">
                    <a:prstClr val="black">
                      <a:alpha val="60000"/>
                    </a:prstClr>
                  </a:outerShdw>
                </a:effectLst>
                <a:latin typeface="+mj-lt"/>
              </a:rPr>
              <a:t> </a:t>
            </a:r>
          </a:p>
        </p:txBody>
      </p:sp>
    </p:spTree>
    <p:extLst>
      <p:ext uri="{BB962C8B-B14F-4D97-AF65-F5344CB8AC3E}">
        <p14:creationId xmlns:p14="http://schemas.microsoft.com/office/powerpoint/2010/main" val="19560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6F63E-9167-D347-B763-3299C549C2C5}"/>
              </a:ext>
            </a:extLst>
          </p:cNvPr>
          <p:cNvSpPr/>
          <p:nvPr/>
        </p:nvSpPr>
        <p:spPr>
          <a:xfrm>
            <a:off x="0" y="0"/>
            <a:ext cx="9144000" cy="5143500"/>
          </a:xfrm>
          <a:prstGeom prst="rect">
            <a:avLst/>
          </a:prstGeom>
          <a:solidFill>
            <a:srgbClr val="78BE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29AC2E59-70F0-DB4A-8ACA-158A1160FD4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9254" t="17808" r="3826" b="17022"/>
          <a:stretch/>
        </p:blipFill>
        <p:spPr>
          <a:xfrm>
            <a:off x="1" y="0"/>
            <a:ext cx="9144000" cy="5143500"/>
          </a:xfrm>
          <a:prstGeom prst="rect">
            <a:avLst/>
          </a:prstGeom>
        </p:spPr>
      </p:pic>
      <p:pic>
        <p:nvPicPr>
          <p:cNvPr id="15" name="Picture 5">
            <a:extLst>
              <a:ext uri="{FF2B5EF4-FFF2-40B4-BE49-F238E27FC236}">
                <a16:creationId xmlns:a16="http://schemas.microsoft.com/office/drawing/2014/main" id="{F85856BB-B2C6-F442-9496-72F04A79C8C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Placeholder 7">
            <a:extLst>
              <a:ext uri="{FF2B5EF4-FFF2-40B4-BE49-F238E27FC236}">
                <a16:creationId xmlns:a16="http://schemas.microsoft.com/office/drawing/2014/main" id="{0C759C6C-0FCA-1D43-8AD2-90E6A4AFEEE8}"/>
              </a:ext>
            </a:extLst>
          </p:cNvPr>
          <p:cNvSpPr txBox="1">
            <a:spLocks/>
          </p:cNvSpPr>
          <p:nvPr/>
        </p:nvSpPr>
        <p:spPr>
          <a:xfrm>
            <a:off x="340786" y="107538"/>
            <a:ext cx="8439148" cy="4931556"/>
          </a:xfrm>
          <a:prstGeom prst="rect">
            <a:avLst/>
          </a:prstGeom>
        </p:spPr>
        <p:txBody>
          <a:bodyPr vert="horz" anchor="ctr"/>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4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2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1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100" kern="1200">
                <a:solidFill>
                  <a:schemeClr val="tx1"/>
                </a:solidFill>
                <a:latin typeface="+mn-lt"/>
                <a:ea typeface="+mn-ea"/>
                <a:cs typeface="+mn-cs"/>
              </a:defRPr>
            </a:lvl9pPr>
          </a:lstStyle>
          <a:p>
            <a:pPr marL="0" indent="0">
              <a:spcAft>
                <a:spcPts val="1200"/>
              </a:spcAft>
              <a:buNone/>
            </a:pPr>
            <a:r>
              <a:rPr lang="en-US" b="1" dirty="0">
                <a:solidFill>
                  <a:schemeClr val="bg1"/>
                </a:solidFill>
                <a:effectLst>
                  <a:outerShdw blurRad="50800" dist="38100" dir="2700000" algn="tl" rotWithShape="0">
                    <a:prstClr val="black">
                      <a:alpha val="60000"/>
                    </a:prstClr>
                  </a:outerShdw>
                </a:effectLst>
              </a:rPr>
              <a:t>“I think students will continue to want a physical presence on campus for learning and studying</a:t>
            </a:r>
            <a:r>
              <a:rPr lang="en-US" b="1" dirty="0">
                <a:solidFill>
                  <a:schemeClr val="bg1"/>
                </a:solidFill>
                <a:effectLst>
                  <a:outerShdw blurRad="50800" dist="38100" dir="2700000" algn="tl" rotWithShape="0">
                    <a:prstClr val="black">
                      <a:alpha val="60000"/>
                    </a:prstClr>
                  </a:outerShdw>
                </a:effectLst>
                <a:ea typeface="Calibri" panose="020F0502020204030204" pitchFamily="34" charset="0"/>
                <a:cs typeface="Times New Roman" panose="02020603050405020304" pitchFamily="18" charset="0"/>
              </a:rPr>
              <a:t>…</a:t>
            </a:r>
            <a:r>
              <a:rPr lang="en-US" b="1" dirty="0">
                <a:solidFill>
                  <a:schemeClr val="bg1"/>
                </a:solidFill>
                <a:effectLst>
                  <a:outerShdw blurRad="50800" dist="38100" dir="2700000" algn="tl" rotWithShape="0">
                    <a:prstClr val="black">
                      <a:alpha val="60000"/>
                    </a:prstClr>
                  </a:outerShdw>
                </a:effectLst>
              </a:rPr>
              <a:t>if anything, we’re going to build a new library. The physical presence is not shifting away. And I think this pandemic clearly demonstrates that yes have online services, yes provide them, but we also want this. We also want the physical.” </a:t>
            </a:r>
          </a:p>
          <a:p>
            <a:pPr marL="0" indent="0">
              <a:buNone/>
            </a:pPr>
            <a:r>
              <a:rPr lang="en-US" sz="2000" i="1" dirty="0">
                <a:solidFill>
                  <a:schemeClr val="bg1"/>
                </a:solidFill>
                <a:effectLst>
                  <a:outerShdw blurRad="50800" dist="38100" dir="2700000" algn="tl" rotWithShape="0">
                    <a:prstClr val="black">
                      <a:alpha val="60000"/>
                    </a:prstClr>
                  </a:outerShdw>
                </a:effectLst>
              </a:rPr>
              <a:t>Two-year college, United States</a:t>
            </a:r>
          </a:p>
        </p:txBody>
      </p:sp>
    </p:spTree>
    <p:extLst>
      <p:ext uri="{BB962C8B-B14F-4D97-AF65-F5344CB8AC3E}">
        <p14:creationId xmlns:p14="http://schemas.microsoft.com/office/powerpoint/2010/main" val="296953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D9E0D4-D08D-44E4-8D38-734C2962DDA5}"/>
              </a:ext>
            </a:extLst>
          </p:cNvPr>
          <p:cNvSpPr>
            <a:spLocks noGrp="1"/>
          </p:cNvSpPr>
          <p:nvPr>
            <p:ph type="body" sz="quarter" idx="13"/>
          </p:nvPr>
        </p:nvSpPr>
        <p:spPr/>
        <p:txBody>
          <a:bodyPr/>
          <a:lstStyle/>
          <a:p>
            <a:r>
              <a:rPr lang="en-US" dirty="0"/>
              <a:t>Poll Question</a:t>
            </a:r>
          </a:p>
        </p:txBody>
      </p:sp>
      <p:sp>
        <p:nvSpPr>
          <p:cNvPr id="3" name="Text Placeholder 2">
            <a:extLst>
              <a:ext uri="{FF2B5EF4-FFF2-40B4-BE49-F238E27FC236}">
                <a16:creationId xmlns:a16="http://schemas.microsoft.com/office/drawing/2014/main" id="{07453748-F61D-4832-BAB6-4941FF640BBC}"/>
              </a:ext>
            </a:extLst>
          </p:cNvPr>
          <p:cNvSpPr>
            <a:spLocks noGrp="1"/>
          </p:cNvSpPr>
          <p:nvPr>
            <p:ph type="body" sz="quarter" idx="12"/>
          </p:nvPr>
        </p:nvSpPr>
        <p:spPr/>
        <p:txBody>
          <a:bodyPr/>
          <a:lstStyle/>
          <a:p>
            <a:pPr marL="0" marR="0" indent="0">
              <a:lnSpc>
                <a:spcPct val="107000"/>
              </a:lnSpc>
              <a:spcBef>
                <a:spcPts val="0"/>
              </a:spcBef>
              <a:spcAft>
                <a:spcPts val="800"/>
              </a:spcAft>
              <a:buNone/>
            </a:pPr>
            <a:r>
              <a:rPr lang="en-US" b="1" dirty="0">
                <a:effectLst/>
                <a:ea typeface="Calibri" panose="020F0502020204030204" pitchFamily="34" charset="0"/>
                <a:cs typeface="Times New Roman" panose="02020603050405020304" pitchFamily="18" charset="0"/>
              </a:rPr>
              <a:t>Which of these will be most important for your library in the near future?</a:t>
            </a:r>
          </a:p>
          <a:p>
            <a:pPr marL="548640" marR="0" lvl="0" indent="-457200">
              <a:lnSpc>
                <a:spcPct val="107000"/>
              </a:lnSpc>
              <a:spcBef>
                <a:spcPts val="0"/>
              </a:spcBef>
              <a:spcAft>
                <a:spcPts val="0"/>
              </a:spcAft>
              <a:buFont typeface="+mj-lt"/>
              <a:buAutoNum type="alphaUcPeriod"/>
            </a:pPr>
            <a:r>
              <a:rPr lang="en-US" dirty="0">
                <a:effectLst/>
                <a:ea typeface="Calibri" panose="020F0502020204030204" pitchFamily="34" charset="0"/>
                <a:cs typeface="Times New Roman" panose="02020603050405020304" pitchFamily="18" charset="0"/>
              </a:rPr>
              <a:t>Partnering for a purpose</a:t>
            </a:r>
          </a:p>
          <a:p>
            <a:pPr marL="548640" marR="0" lvl="0" indent="-457200">
              <a:lnSpc>
                <a:spcPct val="107000"/>
              </a:lnSpc>
              <a:spcBef>
                <a:spcPts val="0"/>
              </a:spcBef>
              <a:spcAft>
                <a:spcPts val="0"/>
              </a:spcAft>
              <a:buFont typeface="+mj-lt"/>
              <a:buAutoNum type="alphaUcPeriod"/>
            </a:pPr>
            <a:r>
              <a:rPr lang="en-US" dirty="0">
                <a:effectLst/>
                <a:ea typeface="Calibri" panose="020F0502020204030204" pitchFamily="34" charset="0"/>
                <a:cs typeface="Times New Roman" panose="02020603050405020304" pitchFamily="18" charset="0"/>
              </a:rPr>
              <a:t>Being strategic about going virtual</a:t>
            </a:r>
          </a:p>
          <a:p>
            <a:pPr marL="548640" marR="0" lvl="0" indent="-457200">
              <a:lnSpc>
                <a:spcPct val="107000"/>
              </a:lnSpc>
              <a:spcBef>
                <a:spcPts val="0"/>
              </a:spcBef>
              <a:spcAft>
                <a:spcPts val="800"/>
              </a:spcAft>
              <a:buFont typeface="+mj-lt"/>
              <a:buAutoNum type="alphaUcPeriod"/>
            </a:pPr>
            <a:r>
              <a:rPr lang="en-US" dirty="0">
                <a:effectLst/>
                <a:ea typeface="Calibri" panose="020F0502020204030204" pitchFamily="34" charset="0"/>
                <a:cs typeface="Times New Roman" panose="02020603050405020304" pitchFamily="18" charset="0"/>
              </a:rPr>
              <a:t>Inviting engagement in physical spaces</a:t>
            </a:r>
          </a:p>
          <a:p>
            <a:endParaRPr lang="en-US" dirty="0"/>
          </a:p>
        </p:txBody>
      </p:sp>
    </p:spTree>
    <p:extLst>
      <p:ext uri="{BB962C8B-B14F-4D97-AF65-F5344CB8AC3E}">
        <p14:creationId xmlns:p14="http://schemas.microsoft.com/office/powerpoint/2010/main" val="239105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ross on a pole&#10;&#10;Description automatically generated with low confidence">
            <a:extLst>
              <a:ext uri="{FF2B5EF4-FFF2-40B4-BE49-F238E27FC236}">
                <a16:creationId xmlns:a16="http://schemas.microsoft.com/office/drawing/2014/main" id="{BFA49D94-54B7-EC42-BF27-0E2840E9AB79}"/>
              </a:ext>
            </a:extLst>
          </p:cNvPr>
          <p:cNvPicPr>
            <a:picLocks noChangeAspect="1"/>
          </p:cNvPicPr>
          <p:nvPr/>
        </p:nvPicPr>
        <p:blipFill rotWithShape="1">
          <a:blip r:embed="rId3"/>
          <a:srcRect l="381" t="11752" r="9441" b="9161"/>
          <a:stretch/>
        </p:blipFill>
        <p:spPr>
          <a:xfrm>
            <a:off x="0" y="0"/>
            <a:ext cx="9143999" cy="5346700"/>
          </a:xfrm>
          <a:prstGeom prst="rect">
            <a:avLst/>
          </a:prstGeom>
        </p:spPr>
      </p:pic>
      <p:sp>
        <p:nvSpPr>
          <p:cNvPr id="10" name="Text Placeholder 9"/>
          <p:cNvSpPr>
            <a:spLocks noGrp="1"/>
          </p:cNvSpPr>
          <p:nvPr>
            <p:ph type="body" sz="quarter" idx="13"/>
          </p:nvPr>
        </p:nvSpPr>
        <p:spPr>
          <a:xfrm>
            <a:off x="340786" y="343303"/>
            <a:ext cx="8439148" cy="1677085"/>
          </a:xfrm>
          <a:prstGeom prst="rect">
            <a:avLst/>
          </a:prstGeom>
        </p:spPr>
        <p:txBody>
          <a:bodyPr/>
          <a:lstStyle/>
          <a:p>
            <a:r>
              <a:rPr lang="en-US" sz="4000" dirty="0">
                <a:solidFill>
                  <a:schemeClr val="bg1"/>
                </a:solidFill>
              </a:rPr>
              <a:t>Setting the foundation </a:t>
            </a:r>
            <a:br>
              <a:rPr lang="en-US" sz="4000" dirty="0">
                <a:solidFill>
                  <a:schemeClr val="bg1"/>
                </a:solidFill>
              </a:rPr>
            </a:br>
            <a:r>
              <a:rPr lang="en-US" sz="4000" dirty="0">
                <a:solidFill>
                  <a:schemeClr val="bg1"/>
                </a:solidFill>
              </a:rPr>
              <a:t>for ongoing conversations</a:t>
            </a:r>
          </a:p>
        </p:txBody>
      </p:sp>
      <p:pic>
        <p:nvPicPr>
          <p:cNvPr id="6" name="Picture 5">
            <a:extLst>
              <a:ext uri="{FF2B5EF4-FFF2-40B4-BE49-F238E27FC236}">
                <a16:creationId xmlns:a16="http://schemas.microsoft.com/office/drawing/2014/main" id="{662837DE-C875-9748-96E8-11E6AFAFB70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18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74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F7260A-8C59-465E-918D-E3479CE9347C}"/>
              </a:ext>
            </a:extLst>
          </p:cNvPr>
          <p:cNvSpPr>
            <a:spLocks noGrp="1"/>
          </p:cNvSpPr>
          <p:nvPr>
            <p:ph type="body" sz="quarter" idx="13"/>
          </p:nvPr>
        </p:nvSpPr>
        <p:spPr>
          <a:xfrm>
            <a:off x="340787" y="361966"/>
            <a:ext cx="8439148" cy="686443"/>
          </a:xfrm>
        </p:spPr>
        <p:txBody>
          <a:bodyPr/>
          <a:lstStyle/>
          <a:p>
            <a:r>
              <a:rPr lang="en-US" dirty="0"/>
              <a:t>What’s next?</a:t>
            </a:r>
          </a:p>
        </p:txBody>
      </p:sp>
      <p:sp>
        <p:nvSpPr>
          <p:cNvPr id="5" name="TextBox 4">
            <a:extLst>
              <a:ext uri="{FF2B5EF4-FFF2-40B4-BE49-F238E27FC236}">
                <a16:creationId xmlns:a16="http://schemas.microsoft.com/office/drawing/2014/main" id="{0C22135F-18BC-40FB-A410-8119E8E4E1D3}"/>
              </a:ext>
            </a:extLst>
          </p:cNvPr>
          <p:cNvSpPr txBox="1"/>
          <p:nvPr/>
        </p:nvSpPr>
        <p:spPr>
          <a:xfrm>
            <a:off x="340785" y="3916514"/>
            <a:ext cx="3438762" cy="461665"/>
          </a:xfrm>
          <a:prstGeom prst="rect">
            <a:avLst/>
          </a:prstGeom>
          <a:noFill/>
        </p:spPr>
        <p:txBody>
          <a:bodyPr wrap="none" rtlCol="0">
            <a:spAutoFit/>
          </a:bodyPr>
          <a:lstStyle/>
          <a:p>
            <a:r>
              <a:rPr lang="en-US" sz="2400" dirty="0"/>
              <a:t>oc.lc/new-model-library </a:t>
            </a:r>
          </a:p>
        </p:txBody>
      </p:sp>
      <p:pic>
        <p:nvPicPr>
          <p:cNvPr id="4" name="Picture 3" descr="A picture containing sky, sunset, person&#10;&#10;Description automatically generated">
            <a:extLst>
              <a:ext uri="{FF2B5EF4-FFF2-40B4-BE49-F238E27FC236}">
                <a16:creationId xmlns:a16="http://schemas.microsoft.com/office/drawing/2014/main" id="{DDC6B488-3FAB-447A-8622-D611E09A8FA5}"/>
              </a:ext>
            </a:extLst>
          </p:cNvPr>
          <p:cNvPicPr>
            <a:picLocks noChangeAspect="1"/>
          </p:cNvPicPr>
          <p:nvPr/>
        </p:nvPicPr>
        <p:blipFill rotWithShape="1">
          <a:blip r:embed="rId3"/>
          <a:srcRect t="18682" r="3458"/>
          <a:stretch/>
        </p:blipFill>
        <p:spPr>
          <a:xfrm>
            <a:off x="0" y="9771"/>
            <a:ext cx="9144000" cy="5133729"/>
          </a:xfrm>
          <a:prstGeom prst="rect">
            <a:avLst/>
          </a:prstGeom>
        </p:spPr>
      </p:pic>
      <p:sp>
        <p:nvSpPr>
          <p:cNvPr id="9" name="Text Placeholder 8">
            <a:extLst>
              <a:ext uri="{FF2B5EF4-FFF2-40B4-BE49-F238E27FC236}">
                <a16:creationId xmlns:a16="http://schemas.microsoft.com/office/drawing/2014/main" id="{40BF7668-4E02-4E05-BE11-055AF2DC6216}"/>
              </a:ext>
            </a:extLst>
          </p:cNvPr>
          <p:cNvSpPr>
            <a:spLocks noGrp="1"/>
          </p:cNvSpPr>
          <p:nvPr>
            <p:ph type="body" sz="quarter" idx="12"/>
          </p:nvPr>
        </p:nvSpPr>
        <p:spPr>
          <a:xfrm>
            <a:off x="0" y="2689596"/>
            <a:ext cx="4995252" cy="2444133"/>
          </a:xfrm>
          <a:noFill/>
        </p:spPr>
        <p:txBody>
          <a:bodyPr/>
          <a:lstStyle/>
          <a:p>
            <a:pPr marL="0" indent="0">
              <a:buNone/>
            </a:pPr>
            <a:r>
              <a:rPr lang="en-US" sz="3200" b="1" dirty="0">
                <a:solidFill>
                  <a:schemeClr val="bg1"/>
                </a:solidFill>
              </a:rPr>
              <a:t>What’s next?</a:t>
            </a:r>
          </a:p>
          <a:p>
            <a:r>
              <a:rPr lang="en-US" b="1" dirty="0">
                <a:solidFill>
                  <a:schemeClr val="bg1"/>
                </a:solidFill>
              </a:rPr>
              <a:t>OCLC published findings</a:t>
            </a:r>
          </a:p>
          <a:p>
            <a:r>
              <a:rPr lang="en-US" b="1" dirty="0">
                <a:solidFill>
                  <a:schemeClr val="bg1"/>
                </a:solidFill>
              </a:rPr>
              <a:t>Discussion groups</a:t>
            </a:r>
          </a:p>
          <a:p>
            <a:r>
              <a:rPr lang="en-US" b="1" dirty="0">
                <a:solidFill>
                  <a:schemeClr val="bg1"/>
                </a:solidFill>
              </a:rPr>
              <a:t>Webinars</a:t>
            </a:r>
          </a:p>
          <a:p>
            <a:r>
              <a:rPr lang="en-US" b="1" dirty="0">
                <a:solidFill>
                  <a:schemeClr val="bg1"/>
                </a:solidFill>
              </a:rPr>
              <a:t>Virtual focus group interviews</a:t>
            </a:r>
          </a:p>
          <a:p>
            <a:pPr marL="0" indent="0" algn="r">
              <a:buNone/>
            </a:pPr>
            <a:endParaRPr lang="en-US" sz="1200" b="1" dirty="0">
              <a:solidFill>
                <a:schemeClr val="bg1"/>
              </a:solidFill>
            </a:endParaRPr>
          </a:p>
        </p:txBody>
      </p:sp>
      <p:sp>
        <p:nvSpPr>
          <p:cNvPr id="8" name="TextBox 7">
            <a:extLst>
              <a:ext uri="{FF2B5EF4-FFF2-40B4-BE49-F238E27FC236}">
                <a16:creationId xmlns:a16="http://schemas.microsoft.com/office/drawing/2014/main" id="{1C82F856-687A-4717-B290-19EE57EDDDA8}"/>
              </a:ext>
            </a:extLst>
          </p:cNvPr>
          <p:cNvSpPr txBox="1"/>
          <p:nvPr/>
        </p:nvSpPr>
        <p:spPr>
          <a:xfrm>
            <a:off x="4101483" y="0"/>
            <a:ext cx="4964836" cy="461665"/>
          </a:xfrm>
          <a:prstGeom prst="rect">
            <a:avLst/>
          </a:prstGeom>
          <a:noFill/>
        </p:spPr>
        <p:txBody>
          <a:bodyPr wrap="square">
            <a:spAutoFit/>
          </a:bodyPr>
          <a:lstStyle/>
          <a:p>
            <a:pPr algn="r"/>
            <a:r>
              <a:rPr lang="en-US" sz="2400" b="1" dirty="0">
                <a:effectLst/>
                <a:latin typeface="Arial" panose="020B0604020202020204" pitchFamily="34" charset="0"/>
                <a:ea typeface="Calibri" panose="020F0502020204030204" pitchFamily="34" charset="0"/>
                <a:cs typeface="Arial" panose="020B0604020202020204" pitchFamily="34" charset="0"/>
              </a:rPr>
              <a:t>oc.lc/new-model-library </a:t>
            </a:r>
          </a:p>
        </p:txBody>
      </p:sp>
    </p:spTree>
    <p:extLst>
      <p:ext uri="{BB962C8B-B14F-4D97-AF65-F5344CB8AC3E}">
        <p14:creationId xmlns:p14="http://schemas.microsoft.com/office/powerpoint/2010/main" val="108914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D73C620-4344-7444-9C55-4B98514C40DE}"/>
              </a:ext>
            </a:extLst>
          </p:cNvPr>
          <p:cNvSpPr>
            <a:spLocks noGrp="1"/>
          </p:cNvSpPr>
          <p:nvPr>
            <p:ph type="body" sz="quarter" idx="10"/>
          </p:nvPr>
        </p:nvSpPr>
        <p:spPr/>
        <p:txBody>
          <a:bodyPr/>
          <a:lstStyle/>
          <a:p>
            <a:r>
              <a:rPr lang="en-US" dirty="0"/>
              <a:t>Thank you</a:t>
            </a:r>
          </a:p>
        </p:txBody>
      </p:sp>
      <p:sp>
        <p:nvSpPr>
          <p:cNvPr id="7" name="Text Placeholder 6">
            <a:extLst>
              <a:ext uri="{FF2B5EF4-FFF2-40B4-BE49-F238E27FC236}">
                <a16:creationId xmlns:a16="http://schemas.microsoft.com/office/drawing/2014/main" id="{F30576CF-D839-514A-9E91-286DD5007694}"/>
              </a:ext>
            </a:extLst>
          </p:cNvPr>
          <p:cNvSpPr>
            <a:spLocks noGrp="1"/>
          </p:cNvSpPr>
          <p:nvPr>
            <p:ph type="body" sz="quarter" idx="11"/>
          </p:nvPr>
        </p:nvSpPr>
        <p:spPr/>
        <p:txBody>
          <a:bodyPr>
            <a:normAutofit fontScale="92500" lnSpcReduction="20000"/>
          </a:bodyPr>
          <a:lstStyle/>
          <a:p>
            <a:r>
              <a:rPr lang="en-US" dirty="0"/>
              <a:t>Ixchel M. Faniel, Ph.D.</a:t>
            </a:r>
          </a:p>
        </p:txBody>
      </p:sp>
      <p:sp>
        <p:nvSpPr>
          <p:cNvPr id="8" name="Text Placeholder 7">
            <a:extLst>
              <a:ext uri="{FF2B5EF4-FFF2-40B4-BE49-F238E27FC236}">
                <a16:creationId xmlns:a16="http://schemas.microsoft.com/office/drawing/2014/main" id="{BC42C1FE-172E-3E40-A9EF-8D8AB2505304}"/>
              </a:ext>
            </a:extLst>
          </p:cNvPr>
          <p:cNvSpPr>
            <a:spLocks noGrp="1"/>
          </p:cNvSpPr>
          <p:nvPr>
            <p:ph type="body" sz="quarter" idx="12"/>
          </p:nvPr>
        </p:nvSpPr>
        <p:spPr/>
        <p:txBody>
          <a:bodyPr>
            <a:normAutofit fontScale="92500" lnSpcReduction="20000"/>
          </a:bodyPr>
          <a:lstStyle/>
          <a:p>
            <a:r>
              <a:rPr lang="en-US" dirty="0"/>
              <a:t>Senior Research Scientist</a:t>
            </a:r>
          </a:p>
        </p:txBody>
      </p:sp>
      <p:sp>
        <p:nvSpPr>
          <p:cNvPr id="9" name="Text Placeholder 8">
            <a:extLst>
              <a:ext uri="{FF2B5EF4-FFF2-40B4-BE49-F238E27FC236}">
                <a16:creationId xmlns:a16="http://schemas.microsoft.com/office/drawing/2014/main" id="{B4AD63DD-4FD8-2F47-AE1B-05CBD69F17BE}"/>
              </a:ext>
            </a:extLst>
          </p:cNvPr>
          <p:cNvSpPr>
            <a:spLocks noGrp="1"/>
          </p:cNvSpPr>
          <p:nvPr>
            <p:ph type="body" sz="quarter" idx="13"/>
          </p:nvPr>
        </p:nvSpPr>
        <p:spPr/>
        <p:txBody>
          <a:bodyPr>
            <a:normAutofit fontScale="77500" lnSpcReduction="20000"/>
          </a:bodyPr>
          <a:lstStyle/>
          <a:p>
            <a:r>
              <a:rPr lang="en-US" dirty="0"/>
              <a:t>fanieli@oclc.org, @imfaniel</a:t>
            </a:r>
          </a:p>
        </p:txBody>
      </p:sp>
    </p:spTree>
    <p:extLst>
      <p:ext uri="{BB962C8B-B14F-4D97-AF65-F5344CB8AC3E}">
        <p14:creationId xmlns:p14="http://schemas.microsoft.com/office/powerpoint/2010/main" val="64412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1220C0-10A3-411D-BD79-D61A37782FE0}"/>
              </a:ext>
            </a:extLst>
          </p:cNvPr>
          <p:cNvSpPr>
            <a:spLocks noGrp="1"/>
          </p:cNvSpPr>
          <p:nvPr>
            <p:ph type="body" sz="quarter" idx="13"/>
          </p:nvPr>
        </p:nvSpPr>
        <p:spPr>
          <a:xfrm>
            <a:off x="340791" y="343303"/>
            <a:ext cx="8439148" cy="1199747"/>
          </a:xfrm>
        </p:spPr>
        <p:txBody>
          <a:bodyPr/>
          <a:lstStyle/>
          <a:p>
            <a:r>
              <a:rPr lang="en-US" dirty="0"/>
              <a:t>How will the pandemic change </a:t>
            </a:r>
            <a:br>
              <a:rPr lang="en-US" dirty="0"/>
            </a:br>
            <a:r>
              <a:rPr lang="en-US" dirty="0"/>
              <a:t>the library model?</a:t>
            </a:r>
          </a:p>
        </p:txBody>
      </p:sp>
      <p:pic>
        <p:nvPicPr>
          <p:cNvPr id="7" name="Picture 6">
            <a:extLst>
              <a:ext uri="{FF2B5EF4-FFF2-40B4-BE49-F238E27FC236}">
                <a16:creationId xmlns:a16="http://schemas.microsoft.com/office/drawing/2014/main" id="{FD8265C3-7041-4503-9056-2621458DAE7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491430" y="1703478"/>
            <a:ext cx="2161140" cy="2217420"/>
          </a:xfrm>
          <a:prstGeom prst="rect">
            <a:avLst/>
          </a:prstGeom>
        </p:spPr>
      </p:pic>
      <p:sp>
        <p:nvSpPr>
          <p:cNvPr id="8" name="Rectangle 7">
            <a:extLst>
              <a:ext uri="{FF2B5EF4-FFF2-40B4-BE49-F238E27FC236}">
                <a16:creationId xmlns:a16="http://schemas.microsoft.com/office/drawing/2014/main" id="{C99E2482-D189-44F8-B7DB-7B264710AF0E}"/>
              </a:ext>
            </a:extLst>
          </p:cNvPr>
          <p:cNvSpPr/>
          <p:nvPr/>
        </p:nvSpPr>
        <p:spPr>
          <a:xfrm>
            <a:off x="2758144" y="2207408"/>
            <a:ext cx="587340" cy="992581"/>
          </a:xfrm>
          <a:prstGeom prst="rect">
            <a:avLst/>
          </a:prstGeom>
          <a:noFill/>
          <a:effectLst/>
        </p:spPr>
        <p:txBody>
          <a:bodyPr wrap="none" lIns="68580" tIns="34291" rIns="68580" bIns="34291">
            <a:spAutoFit/>
          </a:bodyPr>
          <a:lstStyle/>
          <a:p>
            <a:pPr algn="ctr"/>
            <a:r>
              <a:rPr lang="en-US" sz="6000" dirty="0"/>
              <a:t>+</a:t>
            </a:r>
          </a:p>
        </p:txBody>
      </p:sp>
      <p:sp>
        <p:nvSpPr>
          <p:cNvPr id="9" name="Rectangle 8">
            <a:extLst>
              <a:ext uri="{FF2B5EF4-FFF2-40B4-BE49-F238E27FC236}">
                <a16:creationId xmlns:a16="http://schemas.microsoft.com/office/drawing/2014/main" id="{63F9BEA9-1AB5-4A08-97CD-7A9CAE9EC088}"/>
              </a:ext>
            </a:extLst>
          </p:cNvPr>
          <p:cNvSpPr/>
          <p:nvPr/>
        </p:nvSpPr>
        <p:spPr>
          <a:xfrm>
            <a:off x="5989270" y="2207408"/>
            <a:ext cx="587340" cy="992581"/>
          </a:xfrm>
          <a:prstGeom prst="rect">
            <a:avLst/>
          </a:prstGeom>
          <a:noFill/>
          <a:effectLst/>
        </p:spPr>
        <p:txBody>
          <a:bodyPr wrap="none" lIns="68580" tIns="34291" rIns="68580" bIns="34291">
            <a:spAutoFit/>
          </a:bodyPr>
          <a:lstStyle/>
          <a:p>
            <a:pPr algn="ctr"/>
            <a:r>
              <a:rPr lang="en-US" sz="6000" dirty="0"/>
              <a:t>=</a:t>
            </a:r>
          </a:p>
        </p:txBody>
      </p:sp>
      <p:sp>
        <p:nvSpPr>
          <p:cNvPr id="10" name="Rectangle 9">
            <a:extLst>
              <a:ext uri="{FF2B5EF4-FFF2-40B4-BE49-F238E27FC236}">
                <a16:creationId xmlns:a16="http://schemas.microsoft.com/office/drawing/2014/main" id="{8094BDE7-0EBE-4A02-A715-D3011F01DBE8}"/>
              </a:ext>
            </a:extLst>
          </p:cNvPr>
          <p:cNvSpPr/>
          <p:nvPr/>
        </p:nvSpPr>
        <p:spPr>
          <a:xfrm>
            <a:off x="6844288" y="1382896"/>
            <a:ext cx="1460976" cy="2665988"/>
          </a:xfrm>
          <a:prstGeom prst="rect">
            <a:avLst/>
          </a:prstGeom>
          <a:noFill/>
          <a:effectLst/>
        </p:spPr>
        <p:txBody>
          <a:bodyPr wrap="none" lIns="68580" tIns="34291" rIns="68580" bIns="34291">
            <a:spAutoFit/>
          </a:bodyPr>
          <a:lstStyle/>
          <a:p>
            <a:pPr algn="ctr"/>
            <a:r>
              <a:rPr lang="en-US" sz="16874" b="1" dirty="0">
                <a:ln w="0"/>
                <a:solidFill>
                  <a:schemeClr val="tx2"/>
                </a:solidFill>
                <a:latin typeface="Arial" panose="020B0604020202020204" pitchFamily="34" charset="0"/>
                <a:cs typeface="Arial" panose="020B0604020202020204" pitchFamily="34" charset="0"/>
              </a:rPr>
              <a:t>?</a:t>
            </a:r>
          </a:p>
        </p:txBody>
      </p:sp>
      <p:pic>
        <p:nvPicPr>
          <p:cNvPr id="4" name="Graphic 3">
            <a:extLst>
              <a:ext uri="{FF2B5EF4-FFF2-40B4-BE49-F238E27FC236}">
                <a16:creationId xmlns:a16="http://schemas.microsoft.com/office/drawing/2014/main" id="{84FDC97C-D913-E34A-BC12-C852EB036E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636" y="1985826"/>
            <a:ext cx="1750685" cy="1697633"/>
          </a:xfrm>
          <a:prstGeom prst="rect">
            <a:avLst/>
          </a:prstGeom>
        </p:spPr>
      </p:pic>
    </p:spTree>
    <p:extLst>
      <p:ext uri="{BB962C8B-B14F-4D97-AF65-F5344CB8AC3E}">
        <p14:creationId xmlns:p14="http://schemas.microsoft.com/office/powerpoint/2010/main" val="407914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83A1419D-6ABA-814B-B757-E7AFDFCC6515}"/>
              </a:ext>
            </a:extLst>
          </p:cNvPr>
          <p:cNvSpPr txBox="1">
            <a:spLocks/>
          </p:cNvSpPr>
          <p:nvPr/>
        </p:nvSpPr>
        <p:spPr>
          <a:xfrm>
            <a:off x="340786" y="343304"/>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chemeClr val="tx2"/>
                </a:solidFill>
              </a:rPr>
              <a:t>29 library leaders</a:t>
            </a:r>
          </a:p>
        </p:txBody>
      </p:sp>
      <p:sp>
        <p:nvSpPr>
          <p:cNvPr id="3" name="TextBox 2">
            <a:extLst>
              <a:ext uri="{FF2B5EF4-FFF2-40B4-BE49-F238E27FC236}">
                <a16:creationId xmlns:a16="http://schemas.microsoft.com/office/drawing/2014/main" id="{A3998A5C-5EC3-4F4A-AB59-D1D8A44374D9}"/>
              </a:ext>
            </a:extLst>
          </p:cNvPr>
          <p:cNvSpPr txBox="1"/>
          <p:nvPr/>
        </p:nvSpPr>
        <p:spPr>
          <a:xfrm>
            <a:off x="164544" y="4800196"/>
            <a:ext cx="898323" cy="173126"/>
          </a:xfrm>
          <a:prstGeom prst="rect">
            <a:avLst/>
          </a:prstGeom>
          <a:noFill/>
        </p:spPr>
        <p:txBody>
          <a:bodyPr wrap="none" lIns="68580" tIns="34291" rIns="68580" bIns="34291" rtlCol="0" anchor="t">
            <a:spAutoFit/>
          </a:bodyPr>
          <a:lstStyle/>
          <a:p>
            <a:pPr defTabSz="457155">
              <a:defRPr/>
            </a:pPr>
            <a:r>
              <a:rPr lang="en-US" sz="675" dirty="0">
                <a:solidFill>
                  <a:srgbClr val="000000">
                    <a:lumMod val="50000"/>
                    <a:lumOff val="50000"/>
                  </a:srgbClr>
                </a:solidFill>
                <a:latin typeface="Arial"/>
              </a:rPr>
              <a:t>As of </a:t>
            </a:r>
            <a:r>
              <a:rPr lang="en-US" sz="675" b="1" dirty="0">
                <a:solidFill>
                  <a:srgbClr val="000000">
                    <a:lumMod val="50000"/>
                    <a:lumOff val="50000"/>
                  </a:srgbClr>
                </a:solidFill>
                <a:latin typeface="Arial"/>
              </a:rPr>
              <a:t>30 June 2020</a:t>
            </a:r>
            <a:endParaRPr lang="en-US" sz="700" b="1" dirty="0">
              <a:solidFill>
                <a:srgbClr val="000000">
                  <a:lumMod val="50000"/>
                  <a:lumOff val="50000"/>
                </a:srgbClr>
              </a:solidFill>
              <a:latin typeface="Arial"/>
            </a:endParaRPr>
          </a:p>
        </p:txBody>
      </p:sp>
      <p:grpSp>
        <p:nvGrpSpPr>
          <p:cNvPr id="4" name="Group 3">
            <a:extLst>
              <a:ext uri="{FF2B5EF4-FFF2-40B4-BE49-F238E27FC236}">
                <a16:creationId xmlns:a16="http://schemas.microsoft.com/office/drawing/2014/main" id="{455E4020-E48D-6F47-9A46-BEB51FF5CF67}"/>
              </a:ext>
            </a:extLst>
          </p:cNvPr>
          <p:cNvGrpSpPr/>
          <p:nvPr/>
        </p:nvGrpSpPr>
        <p:grpSpPr>
          <a:xfrm>
            <a:off x="1081832" y="766727"/>
            <a:ext cx="6980335" cy="4146438"/>
            <a:chOff x="558058" y="131987"/>
            <a:chExt cx="8090726" cy="4806029"/>
          </a:xfrm>
        </p:grpSpPr>
        <p:pic>
          <p:nvPicPr>
            <p:cNvPr id="5" name="Graphic 4">
              <a:extLst>
                <a:ext uri="{FF2B5EF4-FFF2-40B4-BE49-F238E27FC236}">
                  <a16:creationId xmlns:a16="http://schemas.microsoft.com/office/drawing/2014/main" id="{110C2F61-E14E-A14C-944C-857938355F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8058" y="131987"/>
              <a:ext cx="8090726" cy="4806029"/>
            </a:xfrm>
            <a:prstGeom prst="rect">
              <a:avLst/>
            </a:prstGeom>
          </p:spPr>
        </p:pic>
        <p:sp>
          <p:nvSpPr>
            <p:cNvPr id="6" name="Freeform 5">
              <a:extLst>
                <a:ext uri="{FF2B5EF4-FFF2-40B4-BE49-F238E27FC236}">
                  <a16:creationId xmlns:a16="http://schemas.microsoft.com/office/drawing/2014/main" id="{C6DF36C6-73FE-C448-A1DF-94792AE9B256}"/>
                </a:ext>
              </a:extLst>
            </p:cNvPr>
            <p:cNvSpPr/>
            <p:nvPr/>
          </p:nvSpPr>
          <p:spPr>
            <a:xfrm>
              <a:off x="5654336" y="2229485"/>
              <a:ext cx="428731" cy="448616"/>
            </a:xfrm>
            <a:custGeom>
              <a:avLst/>
              <a:gdLst>
                <a:gd name="connsiteX0" fmla="*/ 28681 w 428731"/>
                <a:gd name="connsiteY0" fmla="*/ 368894 h 403819"/>
                <a:gd name="connsiteX1" fmla="*/ 35031 w 428731"/>
                <a:gd name="connsiteY1" fmla="*/ 353019 h 403819"/>
                <a:gd name="connsiteX2" fmla="*/ 38206 w 428731"/>
                <a:gd name="connsiteY2" fmla="*/ 343494 h 403819"/>
                <a:gd name="connsiteX3" fmla="*/ 28681 w 428731"/>
                <a:gd name="connsiteY3" fmla="*/ 340319 h 403819"/>
                <a:gd name="connsiteX4" fmla="*/ 35031 w 428731"/>
                <a:gd name="connsiteY4" fmla="*/ 330794 h 403819"/>
                <a:gd name="connsiteX5" fmla="*/ 44556 w 428731"/>
                <a:gd name="connsiteY5" fmla="*/ 327619 h 403819"/>
                <a:gd name="connsiteX6" fmla="*/ 22331 w 428731"/>
                <a:gd name="connsiteY6" fmla="*/ 305394 h 403819"/>
                <a:gd name="connsiteX7" fmla="*/ 12806 w 428731"/>
                <a:gd name="connsiteY7" fmla="*/ 299044 h 403819"/>
                <a:gd name="connsiteX8" fmla="*/ 3281 w 428731"/>
                <a:gd name="connsiteY8" fmla="*/ 270469 h 403819"/>
                <a:gd name="connsiteX9" fmla="*/ 76306 w 428731"/>
                <a:gd name="connsiteY9" fmla="*/ 270469 h 403819"/>
                <a:gd name="connsiteX10" fmla="*/ 85831 w 428731"/>
                <a:gd name="connsiteY10" fmla="*/ 264119 h 403819"/>
                <a:gd name="connsiteX11" fmla="*/ 95356 w 428731"/>
                <a:gd name="connsiteY11" fmla="*/ 260944 h 403819"/>
                <a:gd name="connsiteX12" fmla="*/ 104881 w 428731"/>
                <a:gd name="connsiteY12" fmla="*/ 241894 h 403819"/>
                <a:gd name="connsiteX13" fmla="*/ 123931 w 428731"/>
                <a:gd name="connsiteY13" fmla="*/ 229194 h 403819"/>
                <a:gd name="connsiteX14" fmla="*/ 130281 w 428731"/>
                <a:gd name="connsiteY14" fmla="*/ 219669 h 403819"/>
                <a:gd name="connsiteX15" fmla="*/ 133456 w 428731"/>
                <a:gd name="connsiteY15" fmla="*/ 210144 h 403819"/>
                <a:gd name="connsiteX16" fmla="*/ 142981 w 428731"/>
                <a:gd name="connsiteY16" fmla="*/ 206969 h 403819"/>
                <a:gd name="connsiteX17" fmla="*/ 146156 w 428731"/>
                <a:gd name="connsiteY17" fmla="*/ 197444 h 403819"/>
                <a:gd name="connsiteX18" fmla="*/ 142981 w 428731"/>
                <a:gd name="connsiteY18" fmla="*/ 187919 h 403819"/>
                <a:gd name="connsiteX19" fmla="*/ 158856 w 428731"/>
                <a:gd name="connsiteY19" fmla="*/ 168869 h 403819"/>
                <a:gd name="connsiteX20" fmla="*/ 162031 w 428731"/>
                <a:gd name="connsiteY20" fmla="*/ 159344 h 403819"/>
                <a:gd name="connsiteX21" fmla="*/ 177906 w 428731"/>
                <a:gd name="connsiteY21" fmla="*/ 140294 h 403819"/>
                <a:gd name="connsiteX22" fmla="*/ 171556 w 428731"/>
                <a:gd name="connsiteY22" fmla="*/ 118069 h 403819"/>
                <a:gd name="connsiteX23" fmla="*/ 181081 w 428731"/>
                <a:gd name="connsiteY23" fmla="*/ 111719 h 403819"/>
                <a:gd name="connsiteX24" fmla="*/ 200131 w 428731"/>
                <a:gd name="connsiteY24" fmla="*/ 105369 h 403819"/>
                <a:gd name="connsiteX25" fmla="*/ 225531 w 428731"/>
                <a:gd name="connsiteY25" fmla="*/ 99019 h 403819"/>
                <a:gd name="connsiteX26" fmla="*/ 216006 w 428731"/>
                <a:gd name="connsiteY26" fmla="*/ 64094 h 403819"/>
                <a:gd name="connsiteX27" fmla="*/ 206481 w 428731"/>
                <a:gd name="connsiteY27" fmla="*/ 57744 h 403819"/>
                <a:gd name="connsiteX28" fmla="*/ 219181 w 428731"/>
                <a:gd name="connsiteY28" fmla="*/ 45044 h 403819"/>
                <a:gd name="connsiteX29" fmla="*/ 212831 w 428731"/>
                <a:gd name="connsiteY29" fmla="*/ 25994 h 403819"/>
                <a:gd name="connsiteX30" fmla="*/ 209656 w 428731"/>
                <a:gd name="connsiteY30" fmla="*/ 16469 h 403819"/>
                <a:gd name="connsiteX31" fmla="*/ 212831 w 428731"/>
                <a:gd name="connsiteY31" fmla="*/ 594 h 403819"/>
                <a:gd name="connsiteX32" fmla="*/ 231881 w 428731"/>
                <a:gd name="connsiteY32" fmla="*/ 6944 h 403819"/>
                <a:gd name="connsiteX33" fmla="*/ 241406 w 428731"/>
                <a:gd name="connsiteY33" fmla="*/ 10119 h 403819"/>
                <a:gd name="connsiteX34" fmla="*/ 260456 w 428731"/>
                <a:gd name="connsiteY34" fmla="*/ 22819 h 403819"/>
                <a:gd name="connsiteX35" fmla="*/ 266806 w 428731"/>
                <a:gd name="connsiteY35" fmla="*/ 32344 h 403819"/>
                <a:gd name="connsiteX36" fmla="*/ 276331 w 428731"/>
                <a:gd name="connsiteY36" fmla="*/ 35519 h 403819"/>
                <a:gd name="connsiteX37" fmla="*/ 285856 w 428731"/>
                <a:gd name="connsiteY37" fmla="*/ 41869 h 403819"/>
                <a:gd name="connsiteX38" fmla="*/ 295381 w 428731"/>
                <a:gd name="connsiteY38" fmla="*/ 45044 h 403819"/>
                <a:gd name="connsiteX39" fmla="*/ 314431 w 428731"/>
                <a:gd name="connsiteY39" fmla="*/ 57744 h 403819"/>
                <a:gd name="connsiteX40" fmla="*/ 333481 w 428731"/>
                <a:gd name="connsiteY40" fmla="*/ 64094 h 403819"/>
                <a:gd name="connsiteX41" fmla="*/ 343006 w 428731"/>
                <a:gd name="connsiteY41" fmla="*/ 67269 h 403819"/>
                <a:gd name="connsiteX42" fmla="*/ 365231 w 428731"/>
                <a:gd name="connsiteY42" fmla="*/ 76794 h 403819"/>
                <a:gd name="connsiteX43" fmla="*/ 384281 w 428731"/>
                <a:gd name="connsiteY43" fmla="*/ 89494 h 403819"/>
                <a:gd name="connsiteX44" fmla="*/ 403331 w 428731"/>
                <a:gd name="connsiteY44" fmla="*/ 118069 h 403819"/>
                <a:gd name="connsiteX45" fmla="*/ 409681 w 428731"/>
                <a:gd name="connsiteY45" fmla="*/ 127594 h 403819"/>
                <a:gd name="connsiteX46" fmla="*/ 416031 w 428731"/>
                <a:gd name="connsiteY46" fmla="*/ 137119 h 403819"/>
                <a:gd name="connsiteX47" fmla="*/ 422381 w 428731"/>
                <a:gd name="connsiteY47" fmla="*/ 159344 h 403819"/>
                <a:gd name="connsiteX48" fmla="*/ 428731 w 428731"/>
                <a:gd name="connsiteY48" fmla="*/ 178394 h 403819"/>
                <a:gd name="connsiteX49" fmla="*/ 416031 w 428731"/>
                <a:gd name="connsiteY49" fmla="*/ 197444 h 403819"/>
                <a:gd name="connsiteX50" fmla="*/ 393806 w 428731"/>
                <a:gd name="connsiteY50" fmla="*/ 216494 h 403819"/>
                <a:gd name="connsiteX51" fmla="*/ 381106 w 428731"/>
                <a:gd name="connsiteY51" fmla="*/ 232369 h 403819"/>
                <a:gd name="connsiteX52" fmla="*/ 362056 w 428731"/>
                <a:gd name="connsiteY52" fmla="*/ 260944 h 403819"/>
                <a:gd name="connsiteX53" fmla="*/ 355706 w 428731"/>
                <a:gd name="connsiteY53" fmla="*/ 270469 h 403819"/>
                <a:gd name="connsiteX54" fmla="*/ 327131 w 428731"/>
                <a:gd name="connsiteY54" fmla="*/ 292694 h 403819"/>
                <a:gd name="connsiteX55" fmla="*/ 314431 w 428731"/>
                <a:gd name="connsiteY55" fmla="*/ 302219 h 403819"/>
                <a:gd name="connsiteX56" fmla="*/ 292206 w 428731"/>
                <a:gd name="connsiteY56" fmla="*/ 308569 h 403819"/>
                <a:gd name="connsiteX57" fmla="*/ 282681 w 428731"/>
                <a:gd name="connsiteY57" fmla="*/ 314919 h 403819"/>
                <a:gd name="connsiteX58" fmla="*/ 263631 w 428731"/>
                <a:gd name="connsiteY58" fmla="*/ 321269 h 403819"/>
                <a:gd name="connsiteX59" fmla="*/ 257281 w 428731"/>
                <a:gd name="connsiteY59" fmla="*/ 330794 h 403819"/>
                <a:gd name="connsiteX60" fmla="*/ 254106 w 428731"/>
                <a:gd name="connsiteY60" fmla="*/ 340319 h 403819"/>
                <a:gd name="connsiteX61" fmla="*/ 241406 w 428731"/>
                <a:gd name="connsiteY61" fmla="*/ 359369 h 403819"/>
                <a:gd name="connsiteX62" fmla="*/ 235056 w 428731"/>
                <a:gd name="connsiteY62" fmla="*/ 378419 h 403819"/>
                <a:gd name="connsiteX63" fmla="*/ 228706 w 428731"/>
                <a:gd name="connsiteY63" fmla="*/ 387944 h 403819"/>
                <a:gd name="connsiteX64" fmla="*/ 225531 w 428731"/>
                <a:gd name="connsiteY64" fmla="*/ 397469 h 403819"/>
                <a:gd name="connsiteX65" fmla="*/ 216006 w 428731"/>
                <a:gd name="connsiteY65" fmla="*/ 403819 h 403819"/>
                <a:gd name="connsiteX66" fmla="*/ 187431 w 428731"/>
                <a:gd name="connsiteY66" fmla="*/ 400644 h 403819"/>
                <a:gd name="connsiteX67" fmla="*/ 168381 w 428731"/>
                <a:gd name="connsiteY67" fmla="*/ 394294 h 403819"/>
                <a:gd name="connsiteX68" fmla="*/ 158856 w 428731"/>
                <a:gd name="connsiteY68" fmla="*/ 391119 h 403819"/>
                <a:gd name="connsiteX69" fmla="*/ 152506 w 428731"/>
                <a:gd name="connsiteY69" fmla="*/ 381594 h 403819"/>
                <a:gd name="connsiteX70" fmla="*/ 139806 w 428731"/>
                <a:gd name="connsiteY70" fmla="*/ 353019 h 403819"/>
                <a:gd name="connsiteX71" fmla="*/ 130281 w 428731"/>
                <a:gd name="connsiteY71" fmla="*/ 349844 h 403819"/>
                <a:gd name="connsiteX72" fmla="*/ 111231 w 428731"/>
                <a:gd name="connsiteY72" fmla="*/ 356194 h 403819"/>
                <a:gd name="connsiteX73" fmla="*/ 57256 w 428731"/>
                <a:gd name="connsiteY73" fmla="*/ 362544 h 403819"/>
                <a:gd name="connsiteX74" fmla="*/ 28681 w 428731"/>
                <a:gd name="connsiteY74" fmla="*/ 368894 h 4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28731" h="403819">
                  <a:moveTo>
                    <a:pt x="28681" y="368894"/>
                  </a:moveTo>
                  <a:cubicBezTo>
                    <a:pt x="24977" y="367307"/>
                    <a:pt x="33030" y="358355"/>
                    <a:pt x="35031" y="353019"/>
                  </a:cubicBezTo>
                  <a:cubicBezTo>
                    <a:pt x="36206" y="349885"/>
                    <a:pt x="39703" y="346487"/>
                    <a:pt x="38206" y="343494"/>
                  </a:cubicBezTo>
                  <a:cubicBezTo>
                    <a:pt x="36709" y="340501"/>
                    <a:pt x="31856" y="341377"/>
                    <a:pt x="28681" y="340319"/>
                  </a:cubicBezTo>
                  <a:cubicBezTo>
                    <a:pt x="30798" y="337144"/>
                    <a:pt x="32051" y="333178"/>
                    <a:pt x="35031" y="330794"/>
                  </a:cubicBezTo>
                  <a:cubicBezTo>
                    <a:pt x="37644" y="328703"/>
                    <a:pt x="45029" y="330932"/>
                    <a:pt x="44556" y="327619"/>
                  </a:cubicBezTo>
                  <a:cubicBezTo>
                    <a:pt x="41336" y="305081"/>
                    <a:pt x="34125" y="311291"/>
                    <a:pt x="22331" y="305394"/>
                  </a:cubicBezTo>
                  <a:cubicBezTo>
                    <a:pt x="18918" y="303687"/>
                    <a:pt x="15981" y="301161"/>
                    <a:pt x="12806" y="299044"/>
                  </a:cubicBezTo>
                  <a:cubicBezTo>
                    <a:pt x="-1750" y="277209"/>
                    <a:pt x="-2307" y="287234"/>
                    <a:pt x="3281" y="270469"/>
                  </a:cubicBezTo>
                  <a:cubicBezTo>
                    <a:pt x="33361" y="276485"/>
                    <a:pt x="29692" y="277128"/>
                    <a:pt x="76306" y="270469"/>
                  </a:cubicBezTo>
                  <a:cubicBezTo>
                    <a:pt x="80084" y="269929"/>
                    <a:pt x="82418" y="265826"/>
                    <a:pt x="85831" y="264119"/>
                  </a:cubicBezTo>
                  <a:cubicBezTo>
                    <a:pt x="88824" y="262622"/>
                    <a:pt x="92181" y="262002"/>
                    <a:pt x="95356" y="260944"/>
                  </a:cubicBezTo>
                  <a:cubicBezTo>
                    <a:pt x="97621" y="254150"/>
                    <a:pt x="99088" y="246963"/>
                    <a:pt x="104881" y="241894"/>
                  </a:cubicBezTo>
                  <a:cubicBezTo>
                    <a:pt x="110624" y="236868"/>
                    <a:pt x="123931" y="229194"/>
                    <a:pt x="123931" y="229194"/>
                  </a:cubicBezTo>
                  <a:cubicBezTo>
                    <a:pt x="126048" y="226019"/>
                    <a:pt x="128574" y="223082"/>
                    <a:pt x="130281" y="219669"/>
                  </a:cubicBezTo>
                  <a:cubicBezTo>
                    <a:pt x="131778" y="216676"/>
                    <a:pt x="131089" y="212511"/>
                    <a:pt x="133456" y="210144"/>
                  </a:cubicBezTo>
                  <a:cubicBezTo>
                    <a:pt x="135823" y="207777"/>
                    <a:pt x="139806" y="208027"/>
                    <a:pt x="142981" y="206969"/>
                  </a:cubicBezTo>
                  <a:cubicBezTo>
                    <a:pt x="144039" y="203794"/>
                    <a:pt x="146156" y="200791"/>
                    <a:pt x="146156" y="197444"/>
                  </a:cubicBezTo>
                  <a:cubicBezTo>
                    <a:pt x="146156" y="194097"/>
                    <a:pt x="142431" y="191220"/>
                    <a:pt x="142981" y="187919"/>
                  </a:cubicBezTo>
                  <a:cubicBezTo>
                    <a:pt x="143865" y="182615"/>
                    <a:pt x="155995" y="171730"/>
                    <a:pt x="158856" y="168869"/>
                  </a:cubicBezTo>
                  <a:cubicBezTo>
                    <a:pt x="159914" y="165694"/>
                    <a:pt x="160534" y="162337"/>
                    <a:pt x="162031" y="159344"/>
                  </a:cubicBezTo>
                  <a:cubicBezTo>
                    <a:pt x="166451" y="150503"/>
                    <a:pt x="170884" y="147316"/>
                    <a:pt x="177906" y="140294"/>
                  </a:cubicBezTo>
                  <a:cubicBezTo>
                    <a:pt x="176918" y="137331"/>
                    <a:pt x="170892" y="120062"/>
                    <a:pt x="171556" y="118069"/>
                  </a:cubicBezTo>
                  <a:cubicBezTo>
                    <a:pt x="172763" y="114449"/>
                    <a:pt x="177594" y="113269"/>
                    <a:pt x="181081" y="111719"/>
                  </a:cubicBezTo>
                  <a:cubicBezTo>
                    <a:pt x="187198" y="109001"/>
                    <a:pt x="193781" y="107486"/>
                    <a:pt x="200131" y="105369"/>
                  </a:cubicBezTo>
                  <a:cubicBezTo>
                    <a:pt x="214776" y="100487"/>
                    <a:pt x="206374" y="102850"/>
                    <a:pt x="225531" y="99019"/>
                  </a:cubicBezTo>
                  <a:cubicBezTo>
                    <a:pt x="224541" y="94068"/>
                    <a:pt x="219724" y="66573"/>
                    <a:pt x="216006" y="64094"/>
                  </a:cubicBezTo>
                  <a:lnTo>
                    <a:pt x="206481" y="57744"/>
                  </a:lnTo>
                  <a:cubicBezTo>
                    <a:pt x="213738" y="55325"/>
                    <a:pt x="220391" y="55930"/>
                    <a:pt x="219181" y="45044"/>
                  </a:cubicBezTo>
                  <a:cubicBezTo>
                    <a:pt x="218442" y="38391"/>
                    <a:pt x="214948" y="32344"/>
                    <a:pt x="212831" y="25994"/>
                  </a:cubicBezTo>
                  <a:lnTo>
                    <a:pt x="209656" y="16469"/>
                  </a:lnTo>
                  <a:cubicBezTo>
                    <a:pt x="210714" y="11177"/>
                    <a:pt x="207871" y="2720"/>
                    <a:pt x="212831" y="594"/>
                  </a:cubicBezTo>
                  <a:cubicBezTo>
                    <a:pt x="218983" y="-2043"/>
                    <a:pt x="225531" y="4827"/>
                    <a:pt x="231881" y="6944"/>
                  </a:cubicBezTo>
                  <a:cubicBezTo>
                    <a:pt x="235056" y="8002"/>
                    <a:pt x="238621" y="8263"/>
                    <a:pt x="241406" y="10119"/>
                  </a:cubicBezTo>
                  <a:lnTo>
                    <a:pt x="260456" y="22819"/>
                  </a:lnTo>
                  <a:cubicBezTo>
                    <a:pt x="262573" y="25994"/>
                    <a:pt x="263826" y="29960"/>
                    <a:pt x="266806" y="32344"/>
                  </a:cubicBezTo>
                  <a:cubicBezTo>
                    <a:pt x="269419" y="34435"/>
                    <a:pt x="273338" y="34022"/>
                    <a:pt x="276331" y="35519"/>
                  </a:cubicBezTo>
                  <a:cubicBezTo>
                    <a:pt x="279744" y="37226"/>
                    <a:pt x="282443" y="40162"/>
                    <a:pt x="285856" y="41869"/>
                  </a:cubicBezTo>
                  <a:cubicBezTo>
                    <a:pt x="288849" y="43366"/>
                    <a:pt x="292455" y="43419"/>
                    <a:pt x="295381" y="45044"/>
                  </a:cubicBezTo>
                  <a:cubicBezTo>
                    <a:pt x="302052" y="48750"/>
                    <a:pt x="307191" y="55331"/>
                    <a:pt x="314431" y="57744"/>
                  </a:cubicBezTo>
                  <a:lnTo>
                    <a:pt x="333481" y="64094"/>
                  </a:lnTo>
                  <a:cubicBezTo>
                    <a:pt x="336656" y="65152"/>
                    <a:pt x="340221" y="65413"/>
                    <a:pt x="343006" y="67269"/>
                  </a:cubicBezTo>
                  <a:cubicBezTo>
                    <a:pt x="356162" y="76040"/>
                    <a:pt x="348829" y="72694"/>
                    <a:pt x="365231" y="76794"/>
                  </a:cubicBezTo>
                  <a:cubicBezTo>
                    <a:pt x="371581" y="81027"/>
                    <a:pt x="380048" y="83144"/>
                    <a:pt x="384281" y="89494"/>
                  </a:cubicBezTo>
                  <a:lnTo>
                    <a:pt x="403331" y="118069"/>
                  </a:lnTo>
                  <a:lnTo>
                    <a:pt x="409681" y="127594"/>
                  </a:lnTo>
                  <a:cubicBezTo>
                    <a:pt x="411798" y="130769"/>
                    <a:pt x="414824" y="133499"/>
                    <a:pt x="416031" y="137119"/>
                  </a:cubicBezTo>
                  <a:cubicBezTo>
                    <a:pt x="426701" y="169130"/>
                    <a:pt x="410421" y="119477"/>
                    <a:pt x="422381" y="159344"/>
                  </a:cubicBezTo>
                  <a:cubicBezTo>
                    <a:pt x="424304" y="165755"/>
                    <a:pt x="428731" y="178394"/>
                    <a:pt x="428731" y="178394"/>
                  </a:cubicBezTo>
                  <a:cubicBezTo>
                    <a:pt x="424498" y="184744"/>
                    <a:pt x="422136" y="192865"/>
                    <a:pt x="416031" y="197444"/>
                  </a:cubicBezTo>
                  <a:cubicBezTo>
                    <a:pt x="399739" y="209663"/>
                    <a:pt x="407073" y="203227"/>
                    <a:pt x="393806" y="216494"/>
                  </a:cubicBezTo>
                  <a:cubicBezTo>
                    <a:pt x="386656" y="237944"/>
                    <a:pt x="396572" y="214694"/>
                    <a:pt x="381106" y="232369"/>
                  </a:cubicBezTo>
                  <a:lnTo>
                    <a:pt x="362056" y="260944"/>
                  </a:lnTo>
                  <a:cubicBezTo>
                    <a:pt x="359939" y="264119"/>
                    <a:pt x="358404" y="267771"/>
                    <a:pt x="355706" y="270469"/>
                  </a:cubicBezTo>
                  <a:cubicBezTo>
                    <a:pt x="336316" y="289859"/>
                    <a:pt x="357512" y="269908"/>
                    <a:pt x="327131" y="292694"/>
                  </a:cubicBezTo>
                  <a:cubicBezTo>
                    <a:pt x="322898" y="295869"/>
                    <a:pt x="319025" y="299594"/>
                    <a:pt x="314431" y="302219"/>
                  </a:cubicBezTo>
                  <a:cubicBezTo>
                    <a:pt x="310888" y="304243"/>
                    <a:pt x="294955" y="307882"/>
                    <a:pt x="292206" y="308569"/>
                  </a:cubicBezTo>
                  <a:cubicBezTo>
                    <a:pt x="289031" y="310686"/>
                    <a:pt x="286168" y="313369"/>
                    <a:pt x="282681" y="314919"/>
                  </a:cubicBezTo>
                  <a:cubicBezTo>
                    <a:pt x="276564" y="317637"/>
                    <a:pt x="263631" y="321269"/>
                    <a:pt x="263631" y="321269"/>
                  </a:cubicBezTo>
                  <a:cubicBezTo>
                    <a:pt x="261514" y="324444"/>
                    <a:pt x="258988" y="327381"/>
                    <a:pt x="257281" y="330794"/>
                  </a:cubicBezTo>
                  <a:cubicBezTo>
                    <a:pt x="255784" y="333787"/>
                    <a:pt x="255731" y="337393"/>
                    <a:pt x="254106" y="340319"/>
                  </a:cubicBezTo>
                  <a:cubicBezTo>
                    <a:pt x="250400" y="346990"/>
                    <a:pt x="243819" y="352129"/>
                    <a:pt x="241406" y="359369"/>
                  </a:cubicBezTo>
                  <a:cubicBezTo>
                    <a:pt x="239289" y="365719"/>
                    <a:pt x="238769" y="372850"/>
                    <a:pt x="235056" y="378419"/>
                  </a:cubicBezTo>
                  <a:cubicBezTo>
                    <a:pt x="232939" y="381594"/>
                    <a:pt x="230413" y="384531"/>
                    <a:pt x="228706" y="387944"/>
                  </a:cubicBezTo>
                  <a:cubicBezTo>
                    <a:pt x="227209" y="390937"/>
                    <a:pt x="227622" y="394856"/>
                    <a:pt x="225531" y="397469"/>
                  </a:cubicBezTo>
                  <a:cubicBezTo>
                    <a:pt x="223147" y="400449"/>
                    <a:pt x="219181" y="401702"/>
                    <a:pt x="216006" y="403819"/>
                  </a:cubicBezTo>
                  <a:cubicBezTo>
                    <a:pt x="206481" y="402761"/>
                    <a:pt x="196829" y="402524"/>
                    <a:pt x="187431" y="400644"/>
                  </a:cubicBezTo>
                  <a:cubicBezTo>
                    <a:pt x="180867" y="399331"/>
                    <a:pt x="174731" y="396411"/>
                    <a:pt x="168381" y="394294"/>
                  </a:cubicBezTo>
                  <a:lnTo>
                    <a:pt x="158856" y="391119"/>
                  </a:lnTo>
                  <a:cubicBezTo>
                    <a:pt x="156739" y="387944"/>
                    <a:pt x="154056" y="385081"/>
                    <a:pt x="152506" y="381594"/>
                  </a:cubicBezTo>
                  <a:cubicBezTo>
                    <a:pt x="149562" y="374970"/>
                    <a:pt x="147239" y="358966"/>
                    <a:pt x="139806" y="353019"/>
                  </a:cubicBezTo>
                  <a:cubicBezTo>
                    <a:pt x="137193" y="350928"/>
                    <a:pt x="133456" y="350902"/>
                    <a:pt x="130281" y="349844"/>
                  </a:cubicBezTo>
                  <a:cubicBezTo>
                    <a:pt x="123931" y="351961"/>
                    <a:pt x="117873" y="355364"/>
                    <a:pt x="111231" y="356194"/>
                  </a:cubicBezTo>
                  <a:cubicBezTo>
                    <a:pt x="99782" y="357625"/>
                    <a:pt x="67961" y="361721"/>
                    <a:pt x="57256" y="362544"/>
                  </a:cubicBezTo>
                  <a:cubicBezTo>
                    <a:pt x="53035" y="362869"/>
                    <a:pt x="32385" y="370481"/>
                    <a:pt x="28681" y="368894"/>
                  </a:cubicBezTo>
                  <a:close/>
                </a:path>
              </a:pathLst>
            </a:custGeom>
            <a:solidFill>
              <a:srgbClr val="F4BE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55">
                <a:defRPr/>
              </a:pPr>
              <a:endParaRPr lang="en-US" sz="2400" dirty="0">
                <a:solidFill>
                  <a:prstClr val="white"/>
                </a:solidFill>
                <a:latin typeface="Arial"/>
              </a:endParaRPr>
            </a:p>
          </p:txBody>
        </p:sp>
      </p:grpSp>
      <p:sp>
        <p:nvSpPr>
          <p:cNvPr id="7" name="TextBox 6">
            <a:extLst>
              <a:ext uri="{FF2B5EF4-FFF2-40B4-BE49-F238E27FC236}">
                <a16:creationId xmlns:a16="http://schemas.microsoft.com/office/drawing/2014/main" id="{C3EFECBB-9CC9-BE45-86B2-E1E07CBDAD89}"/>
              </a:ext>
            </a:extLst>
          </p:cNvPr>
          <p:cNvSpPr txBox="1"/>
          <p:nvPr/>
        </p:nvSpPr>
        <p:spPr>
          <a:xfrm>
            <a:off x="521701" y="1534381"/>
            <a:ext cx="1129819" cy="392543"/>
          </a:xfrm>
          <a:prstGeom prst="rect">
            <a:avLst/>
          </a:prstGeom>
          <a:solidFill>
            <a:srgbClr val="007DBA"/>
          </a:solidFill>
        </p:spPr>
        <p:txBody>
          <a:bodyPr wrap="square" lIns="182880" tIns="91440" bIns="91440" rtlCol="0" anchor="ctr">
            <a:spAutoFit/>
          </a:bodyPr>
          <a:lstStyle/>
          <a:p>
            <a:pPr defTabSz="457131">
              <a:defRPr/>
            </a:pPr>
            <a:r>
              <a:rPr lang="en-US" sz="1351" b="1" dirty="0">
                <a:solidFill>
                  <a:prstClr val="white"/>
                </a:solidFill>
                <a:latin typeface="Arial"/>
              </a:rPr>
              <a:t>Americas</a:t>
            </a:r>
          </a:p>
        </p:txBody>
      </p:sp>
      <p:sp>
        <p:nvSpPr>
          <p:cNvPr id="8" name="TextBox 7">
            <a:extLst>
              <a:ext uri="{FF2B5EF4-FFF2-40B4-BE49-F238E27FC236}">
                <a16:creationId xmlns:a16="http://schemas.microsoft.com/office/drawing/2014/main" id="{9B259944-4CCF-BF45-8D73-75794EAD42B4}"/>
              </a:ext>
            </a:extLst>
          </p:cNvPr>
          <p:cNvSpPr txBox="1"/>
          <p:nvPr/>
        </p:nvSpPr>
        <p:spPr>
          <a:xfrm>
            <a:off x="878004" y="1927214"/>
            <a:ext cx="2153957" cy="600421"/>
          </a:xfrm>
          <a:prstGeom prst="rect">
            <a:avLst/>
          </a:prstGeom>
          <a:solidFill>
            <a:schemeClr val="accent2"/>
          </a:solidFill>
        </p:spPr>
        <p:txBody>
          <a:bodyPr wrap="square" lIns="182880" tIns="91440" rIns="68580" bIns="91440" rtlCol="0" anchor="t">
            <a:spAutoFit/>
          </a:bodyPr>
          <a:lstStyle/>
          <a:p>
            <a:pPr defTabSz="457131">
              <a:defRPr/>
            </a:pPr>
            <a:r>
              <a:rPr lang="en-US" sz="1351" dirty="0">
                <a:solidFill>
                  <a:prstClr val="white"/>
                </a:solidFill>
                <a:latin typeface="Arial"/>
              </a:rPr>
              <a:t>17 interviewees in 2 countries</a:t>
            </a:r>
          </a:p>
        </p:txBody>
      </p:sp>
      <p:sp>
        <p:nvSpPr>
          <p:cNvPr id="9" name="TextBox 8">
            <a:extLst>
              <a:ext uri="{FF2B5EF4-FFF2-40B4-BE49-F238E27FC236}">
                <a16:creationId xmlns:a16="http://schemas.microsoft.com/office/drawing/2014/main" id="{F2B20E52-58C4-954F-A51E-AA0E776169C3}"/>
              </a:ext>
            </a:extLst>
          </p:cNvPr>
          <p:cNvSpPr txBox="1"/>
          <p:nvPr/>
        </p:nvSpPr>
        <p:spPr>
          <a:xfrm>
            <a:off x="3407989" y="1513326"/>
            <a:ext cx="2134396" cy="392543"/>
          </a:xfrm>
          <a:prstGeom prst="rect">
            <a:avLst/>
          </a:prstGeom>
          <a:solidFill>
            <a:srgbClr val="4C8C2B"/>
          </a:solidFill>
        </p:spPr>
        <p:txBody>
          <a:bodyPr wrap="square" lIns="182880" tIns="91440" bIns="91440" rtlCol="0" anchor="ctr">
            <a:spAutoFit/>
          </a:bodyPr>
          <a:lstStyle/>
          <a:p>
            <a:pPr defTabSz="457131">
              <a:defRPr/>
            </a:pPr>
            <a:r>
              <a:rPr lang="en-US" sz="1351" b="1" dirty="0">
                <a:solidFill>
                  <a:prstClr val="white"/>
                </a:solidFill>
                <a:latin typeface="Arial"/>
              </a:rPr>
              <a:t>Europe &amp; Middle East</a:t>
            </a:r>
          </a:p>
        </p:txBody>
      </p:sp>
      <p:sp>
        <p:nvSpPr>
          <p:cNvPr id="10" name="TextBox 9">
            <a:extLst>
              <a:ext uri="{FF2B5EF4-FFF2-40B4-BE49-F238E27FC236}">
                <a16:creationId xmlns:a16="http://schemas.microsoft.com/office/drawing/2014/main" id="{939CAD7E-AC8C-AF44-820A-8CFAE8CAD3F6}"/>
              </a:ext>
            </a:extLst>
          </p:cNvPr>
          <p:cNvSpPr txBox="1"/>
          <p:nvPr/>
        </p:nvSpPr>
        <p:spPr>
          <a:xfrm>
            <a:off x="3862656" y="1890689"/>
            <a:ext cx="2042445" cy="600421"/>
          </a:xfrm>
          <a:prstGeom prst="rect">
            <a:avLst/>
          </a:prstGeom>
          <a:solidFill>
            <a:schemeClr val="accent4"/>
          </a:solidFill>
        </p:spPr>
        <p:txBody>
          <a:bodyPr wrap="square" lIns="182880" tIns="91440" rIns="68580" bIns="91440" rtlCol="0" anchor="t">
            <a:spAutoFit/>
          </a:bodyPr>
          <a:lstStyle/>
          <a:p>
            <a:pPr defTabSz="457131">
              <a:defRPr/>
            </a:pPr>
            <a:r>
              <a:rPr lang="en-US" sz="1351" dirty="0">
                <a:solidFill>
                  <a:prstClr val="white"/>
                </a:solidFill>
                <a:latin typeface="Arial"/>
              </a:rPr>
              <a:t>9 interviewees in </a:t>
            </a:r>
          </a:p>
          <a:p>
            <a:pPr defTabSz="457131">
              <a:defRPr/>
            </a:pPr>
            <a:r>
              <a:rPr lang="en-US" sz="1351" dirty="0">
                <a:solidFill>
                  <a:prstClr val="white"/>
                </a:solidFill>
                <a:latin typeface="Arial"/>
              </a:rPr>
              <a:t>6 countries</a:t>
            </a:r>
          </a:p>
        </p:txBody>
      </p:sp>
      <p:sp>
        <p:nvSpPr>
          <p:cNvPr id="11" name="TextBox 10">
            <a:extLst>
              <a:ext uri="{FF2B5EF4-FFF2-40B4-BE49-F238E27FC236}">
                <a16:creationId xmlns:a16="http://schemas.microsoft.com/office/drawing/2014/main" id="{76DFBED6-6B41-2B4E-A902-70B0786FCB10}"/>
              </a:ext>
            </a:extLst>
          </p:cNvPr>
          <p:cNvSpPr txBox="1"/>
          <p:nvPr/>
        </p:nvSpPr>
        <p:spPr>
          <a:xfrm>
            <a:off x="6272926" y="1534381"/>
            <a:ext cx="1333076" cy="392543"/>
          </a:xfrm>
          <a:prstGeom prst="rect">
            <a:avLst/>
          </a:prstGeom>
          <a:solidFill>
            <a:schemeClr val="accent5"/>
          </a:solidFill>
        </p:spPr>
        <p:txBody>
          <a:bodyPr wrap="square" lIns="182880" tIns="91440" bIns="91440" rtlCol="0" anchor="ctr">
            <a:spAutoFit/>
          </a:bodyPr>
          <a:lstStyle/>
          <a:p>
            <a:pPr defTabSz="457131">
              <a:defRPr/>
            </a:pPr>
            <a:r>
              <a:rPr lang="en-US" sz="1351" b="1" dirty="0">
                <a:solidFill>
                  <a:prstClr val="white"/>
                </a:solidFill>
                <a:latin typeface="Arial"/>
              </a:rPr>
              <a:t>Asia Pacific</a:t>
            </a:r>
          </a:p>
        </p:txBody>
      </p:sp>
      <p:sp>
        <p:nvSpPr>
          <p:cNvPr id="12" name="TextBox 11">
            <a:extLst>
              <a:ext uri="{FF2B5EF4-FFF2-40B4-BE49-F238E27FC236}">
                <a16:creationId xmlns:a16="http://schemas.microsoft.com/office/drawing/2014/main" id="{150E135F-AB03-444C-B037-5D73B0F64AED}"/>
              </a:ext>
            </a:extLst>
          </p:cNvPr>
          <p:cNvSpPr txBox="1"/>
          <p:nvPr/>
        </p:nvSpPr>
        <p:spPr>
          <a:xfrm>
            <a:off x="6629223" y="1924925"/>
            <a:ext cx="2080136" cy="600421"/>
          </a:xfrm>
          <a:prstGeom prst="rect">
            <a:avLst/>
          </a:prstGeom>
          <a:solidFill>
            <a:srgbClr val="DE6126"/>
          </a:solidFill>
        </p:spPr>
        <p:txBody>
          <a:bodyPr wrap="square" lIns="182880" tIns="91440" rIns="68580" bIns="91440" rtlCol="0" anchor="t">
            <a:spAutoFit/>
          </a:bodyPr>
          <a:lstStyle/>
          <a:p>
            <a:pPr defTabSz="457131">
              <a:defRPr/>
            </a:pPr>
            <a:r>
              <a:rPr lang="en-US" sz="1351" dirty="0">
                <a:solidFill>
                  <a:prstClr val="white"/>
                </a:solidFill>
                <a:latin typeface="Arial"/>
              </a:rPr>
              <a:t>3 interviewees in 3 countries</a:t>
            </a:r>
          </a:p>
        </p:txBody>
      </p:sp>
      <p:graphicFrame>
        <p:nvGraphicFramePr>
          <p:cNvPr id="13" name="Table 7">
            <a:extLst>
              <a:ext uri="{FF2B5EF4-FFF2-40B4-BE49-F238E27FC236}">
                <a16:creationId xmlns:a16="http://schemas.microsoft.com/office/drawing/2014/main" id="{8138B4A6-6A12-B743-A888-7A1A29B0EAE6}"/>
              </a:ext>
            </a:extLst>
          </p:cNvPr>
          <p:cNvGraphicFramePr>
            <a:graphicFrameLocks noGrp="1"/>
          </p:cNvGraphicFramePr>
          <p:nvPr>
            <p:extLst>
              <p:ext uri="{D42A27DB-BD31-4B8C-83A1-F6EECF244321}">
                <p14:modId xmlns:p14="http://schemas.microsoft.com/office/powerpoint/2010/main" val="1298203841"/>
              </p:ext>
            </p:extLst>
          </p:nvPr>
        </p:nvGraphicFramePr>
        <p:xfrm>
          <a:off x="878002" y="2527379"/>
          <a:ext cx="2153959" cy="594364"/>
        </p:xfrm>
        <a:graphic>
          <a:graphicData uri="http://schemas.openxmlformats.org/drawingml/2006/table">
            <a:tbl>
              <a:tblPr firstRow="1" bandRow="1">
                <a:tableStyleId>{21E4AEA4-8DFA-4A89-87EB-49C32662AFE0}</a:tableStyleId>
              </a:tblPr>
              <a:tblGrid>
                <a:gridCol w="1511471">
                  <a:extLst>
                    <a:ext uri="{9D8B030D-6E8A-4147-A177-3AD203B41FA5}">
                      <a16:colId xmlns:a16="http://schemas.microsoft.com/office/drawing/2014/main" val="2186460528"/>
                    </a:ext>
                  </a:extLst>
                </a:gridCol>
                <a:gridCol w="642488">
                  <a:extLst>
                    <a:ext uri="{9D8B030D-6E8A-4147-A177-3AD203B41FA5}">
                      <a16:colId xmlns:a16="http://schemas.microsoft.com/office/drawing/2014/main" val="2274850059"/>
                    </a:ext>
                  </a:extLst>
                </a:gridCol>
              </a:tblGrid>
              <a:tr h="292101">
                <a:tc>
                  <a:txBody>
                    <a:bodyPr/>
                    <a:lstStyle/>
                    <a:p>
                      <a:r>
                        <a:rPr lang="en-US" sz="1500" b="0" dirty="0"/>
                        <a:t>United States</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dirty="0">
                          <a:solidFill>
                            <a:schemeClr val="bg1"/>
                          </a:solidFill>
                        </a:rPr>
                        <a:t>12</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4262744"/>
                  </a:ext>
                </a:extLst>
              </a:tr>
              <a:tr h="292101">
                <a:tc>
                  <a:txBody>
                    <a:bodyPr/>
                    <a:lstStyle/>
                    <a:p>
                      <a:r>
                        <a:rPr lang="en-US" sz="1500" dirty="0">
                          <a:solidFill>
                            <a:schemeClr val="bg1"/>
                          </a:solidFill>
                        </a:rPr>
                        <a:t>Canada</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500" b="0" dirty="0">
                          <a:solidFill>
                            <a:schemeClr val="bg1"/>
                          </a:solidFill>
                        </a:rPr>
                        <a:t>5</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581197673"/>
                  </a:ext>
                </a:extLst>
              </a:tr>
            </a:tbl>
          </a:graphicData>
        </a:graphic>
      </p:graphicFrame>
      <p:graphicFrame>
        <p:nvGraphicFramePr>
          <p:cNvPr id="14" name="Table 9">
            <a:extLst>
              <a:ext uri="{FF2B5EF4-FFF2-40B4-BE49-F238E27FC236}">
                <a16:creationId xmlns:a16="http://schemas.microsoft.com/office/drawing/2014/main" id="{5B43BDBB-13DF-EA42-9A0A-036D13688D7A}"/>
              </a:ext>
            </a:extLst>
          </p:cNvPr>
          <p:cNvGraphicFramePr>
            <a:graphicFrameLocks noGrp="1"/>
          </p:cNvGraphicFramePr>
          <p:nvPr>
            <p:extLst>
              <p:ext uri="{D42A27DB-BD31-4B8C-83A1-F6EECF244321}">
                <p14:modId xmlns:p14="http://schemas.microsoft.com/office/powerpoint/2010/main" val="490978704"/>
              </p:ext>
            </p:extLst>
          </p:nvPr>
        </p:nvGraphicFramePr>
        <p:xfrm>
          <a:off x="3862657" y="2487401"/>
          <a:ext cx="2042444" cy="2011692"/>
        </p:xfrm>
        <a:graphic>
          <a:graphicData uri="http://schemas.openxmlformats.org/drawingml/2006/table">
            <a:tbl>
              <a:tblPr firstRow="1" bandRow="1">
                <a:tableStyleId>{5C22544A-7EE6-4342-B048-85BDC9FD1C3A}</a:tableStyleId>
              </a:tblPr>
              <a:tblGrid>
                <a:gridCol w="1538339">
                  <a:extLst>
                    <a:ext uri="{9D8B030D-6E8A-4147-A177-3AD203B41FA5}">
                      <a16:colId xmlns:a16="http://schemas.microsoft.com/office/drawing/2014/main" val="1564523686"/>
                    </a:ext>
                  </a:extLst>
                </a:gridCol>
                <a:gridCol w="504105">
                  <a:extLst>
                    <a:ext uri="{9D8B030D-6E8A-4147-A177-3AD203B41FA5}">
                      <a16:colId xmlns:a16="http://schemas.microsoft.com/office/drawing/2014/main" val="4061673354"/>
                    </a:ext>
                  </a:extLst>
                </a:gridCol>
              </a:tblGrid>
              <a:tr h="292101">
                <a:tc>
                  <a:txBody>
                    <a:bodyPr/>
                    <a:lstStyle/>
                    <a:p>
                      <a:r>
                        <a:rPr lang="en-US" sz="1500" b="0" dirty="0">
                          <a:solidFill>
                            <a:schemeClr val="bg1"/>
                          </a:solidFill>
                        </a:rPr>
                        <a:t>Netherlands</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500" b="0" dirty="0">
                          <a:solidFill>
                            <a:schemeClr val="bg1"/>
                          </a:solidFill>
                        </a:rPr>
                        <a:t>3</a:t>
                      </a:r>
                    </a:p>
                  </a:txBody>
                  <a:tcPr marL="68580" marR="68580" marT="34291" marB="3429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84625364"/>
                  </a:ext>
                </a:extLst>
              </a:tr>
              <a:tr h="292101">
                <a:tc>
                  <a:txBody>
                    <a:bodyPr/>
                    <a:lstStyle/>
                    <a:p>
                      <a:r>
                        <a:rPr lang="en-US" sz="1500" b="0" dirty="0">
                          <a:solidFill>
                            <a:schemeClr val="bg1"/>
                          </a:solidFill>
                        </a:rPr>
                        <a:t>United Kingdom</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500" b="0" dirty="0">
                          <a:solidFill>
                            <a:schemeClr val="bg1"/>
                          </a:solidFill>
                        </a:rPr>
                        <a:t>2</a:t>
                      </a:r>
                    </a:p>
                  </a:txBody>
                  <a:tcPr marL="68580" marR="68580" marT="34291" marB="3429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625566922"/>
                  </a:ext>
                </a:extLst>
              </a:tr>
              <a:tr h="292101">
                <a:tc>
                  <a:txBody>
                    <a:bodyPr/>
                    <a:lstStyle/>
                    <a:p>
                      <a:r>
                        <a:rPr lang="en-US" sz="1500" b="0" dirty="0">
                          <a:solidFill>
                            <a:schemeClr val="bg1"/>
                          </a:solidFill>
                        </a:rPr>
                        <a:t>Greece</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500" b="0" dirty="0">
                          <a:solidFill>
                            <a:schemeClr val="bg1"/>
                          </a:solidFill>
                        </a:rPr>
                        <a:t>1</a:t>
                      </a:r>
                    </a:p>
                  </a:txBody>
                  <a:tcPr marL="68580" marR="68580" marT="34291" marB="3429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4291558105"/>
                  </a:ext>
                </a:extLst>
              </a:tr>
              <a:tr h="292101">
                <a:tc>
                  <a:txBody>
                    <a:bodyPr/>
                    <a:lstStyle/>
                    <a:p>
                      <a:r>
                        <a:rPr lang="en-US" sz="1500" b="0" dirty="0">
                          <a:solidFill>
                            <a:schemeClr val="bg1"/>
                          </a:solidFill>
                        </a:rPr>
                        <a:t>Italy</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500" b="0" dirty="0">
                          <a:solidFill>
                            <a:schemeClr val="bg1"/>
                          </a:solidFill>
                        </a:rPr>
                        <a:t>1</a:t>
                      </a:r>
                    </a:p>
                  </a:txBody>
                  <a:tcPr marL="68580" marR="68580" marT="34291" marB="3429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637313607"/>
                  </a:ext>
                </a:extLst>
              </a:tr>
              <a:tr h="292101">
                <a:tc>
                  <a:txBody>
                    <a:bodyPr/>
                    <a:lstStyle/>
                    <a:p>
                      <a:r>
                        <a:rPr lang="en-US" sz="1500" b="0" dirty="0">
                          <a:solidFill>
                            <a:schemeClr val="bg1"/>
                          </a:solidFill>
                        </a:rPr>
                        <a:t>Spain</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500" b="0" dirty="0">
                          <a:solidFill>
                            <a:schemeClr val="bg1"/>
                          </a:solidFill>
                        </a:rPr>
                        <a:t>1</a:t>
                      </a:r>
                    </a:p>
                  </a:txBody>
                  <a:tcPr marL="68580" marR="68580" marT="34291" marB="3429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571827337"/>
                  </a:ext>
                </a:extLst>
              </a:tr>
              <a:tr h="515621">
                <a:tc>
                  <a:txBody>
                    <a:bodyPr/>
                    <a:lstStyle/>
                    <a:p>
                      <a:r>
                        <a:rPr lang="en-US" sz="1500" b="0" dirty="0">
                          <a:solidFill>
                            <a:schemeClr val="bg1"/>
                          </a:solidFill>
                        </a:rPr>
                        <a:t>United Arab Emirates</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500" b="0" dirty="0">
                          <a:solidFill>
                            <a:schemeClr val="bg1"/>
                          </a:solidFill>
                        </a:rPr>
                        <a:t>1</a:t>
                      </a:r>
                    </a:p>
                  </a:txBody>
                  <a:tcPr marL="68580" marR="68580" marT="34291" marB="3429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516026830"/>
                  </a:ext>
                </a:extLst>
              </a:tr>
            </a:tbl>
          </a:graphicData>
        </a:graphic>
      </p:graphicFrame>
      <p:graphicFrame>
        <p:nvGraphicFramePr>
          <p:cNvPr id="15" name="Table 9">
            <a:extLst>
              <a:ext uri="{FF2B5EF4-FFF2-40B4-BE49-F238E27FC236}">
                <a16:creationId xmlns:a16="http://schemas.microsoft.com/office/drawing/2014/main" id="{8E0B08A5-B4F3-D444-9CFC-C3F02FBA336D}"/>
              </a:ext>
            </a:extLst>
          </p:cNvPr>
          <p:cNvGraphicFramePr>
            <a:graphicFrameLocks noGrp="1"/>
          </p:cNvGraphicFramePr>
          <p:nvPr>
            <p:extLst>
              <p:ext uri="{D42A27DB-BD31-4B8C-83A1-F6EECF244321}">
                <p14:modId xmlns:p14="http://schemas.microsoft.com/office/powerpoint/2010/main" val="1853286750"/>
              </p:ext>
            </p:extLst>
          </p:nvPr>
        </p:nvGraphicFramePr>
        <p:xfrm>
          <a:off x="6629222" y="2525020"/>
          <a:ext cx="2080135" cy="891546"/>
        </p:xfrm>
        <a:graphic>
          <a:graphicData uri="http://schemas.openxmlformats.org/drawingml/2006/table">
            <a:tbl>
              <a:tblPr firstRow="1" bandRow="1">
                <a:tableStyleId>{5C22544A-7EE6-4342-B048-85BDC9FD1C3A}</a:tableStyleId>
              </a:tblPr>
              <a:tblGrid>
                <a:gridCol w="1566727">
                  <a:extLst>
                    <a:ext uri="{9D8B030D-6E8A-4147-A177-3AD203B41FA5}">
                      <a16:colId xmlns:a16="http://schemas.microsoft.com/office/drawing/2014/main" val="1564523686"/>
                    </a:ext>
                  </a:extLst>
                </a:gridCol>
                <a:gridCol w="513408">
                  <a:extLst>
                    <a:ext uri="{9D8B030D-6E8A-4147-A177-3AD203B41FA5}">
                      <a16:colId xmlns:a16="http://schemas.microsoft.com/office/drawing/2014/main" val="4061673354"/>
                    </a:ext>
                  </a:extLst>
                </a:gridCol>
              </a:tblGrid>
              <a:tr h="292101">
                <a:tc>
                  <a:txBody>
                    <a:bodyPr/>
                    <a:lstStyle/>
                    <a:p>
                      <a:r>
                        <a:rPr lang="en-US" sz="1500" b="0" dirty="0">
                          <a:solidFill>
                            <a:schemeClr val="bg1"/>
                          </a:solidFill>
                        </a:rPr>
                        <a:t>Japan</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6126"/>
                    </a:solidFill>
                  </a:tcPr>
                </a:tc>
                <a:tc>
                  <a:txBody>
                    <a:bodyPr/>
                    <a:lstStyle/>
                    <a:p>
                      <a:pPr algn="ctr"/>
                      <a:r>
                        <a:rPr lang="en-US" sz="1500" b="0" dirty="0">
                          <a:solidFill>
                            <a:schemeClr val="bg1"/>
                          </a:solidFill>
                        </a:rPr>
                        <a:t>1</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6126"/>
                    </a:solidFill>
                  </a:tcPr>
                </a:tc>
                <a:extLst>
                  <a:ext uri="{0D108BD9-81ED-4DB2-BD59-A6C34878D82A}">
                    <a16:rowId xmlns:a16="http://schemas.microsoft.com/office/drawing/2014/main" val="84625364"/>
                  </a:ext>
                </a:extLst>
              </a:tr>
              <a:tr h="292101">
                <a:tc>
                  <a:txBody>
                    <a:bodyPr/>
                    <a:lstStyle/>
                    <a:p>
                      <a:r>
                        <a:rPr lang="en-US" sz="1500" b="0" dirty="0">
                          <a:solidFill>
                            <a:schemeClr val="bg1"/>
                          </a:solidFill>
                        </a:rPr>
                        <a:t>Australia</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6126"/>
                    </a:solidFill>
                  </a:tcPr>
                </a:tc>
                <a:tc>
                  <a:txBody>
                    <a:bodyPr/>
                    <a:lstStyle/>
                    <a:p>
                      <a:pPr algn="ctr"/>
                      <a:r>
                        <a:rPr lang="en-US" sz="1500" b="0" dirty="0">
                          <a:solidFill>
                            <a:schemeClr val="bg1"/>
                          </a:solidFill>
                        </a:rPr>
                        <a:t>1</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6126"/>
                    </a:solidFill>
                  </a:tcPr>
                </a:tc>
                <a:extLst>
                  <a:ext uri="{0D108BD9-81ED-4DB2-BD59-A6C34878D82A}">
                    <a16:rowId xmlns:a16="http://schemas.microsoft.com/office/drawing/2014/main" val="625566922"/>
                  </a:ext>
                </a:extLst>
              </a:tr>
              <a:tr h="292101">
                <a:tc>
                  <a:txBody>
                    <a:bodyPr/>
                    <a:lstStyle/>
                    <a:p>
                      <a:r>
                        <a:rPr lang="en-US" sz="1500" b="0" dirty="0">
                          <a:solidFill>
                            <a:schemeClr val="bg1"/>
                          </a:solidFill>
                        </a:rPr>
                        <a:t>Hong Kong</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6126"/>
                    </a:solidFill>
                  </a:tcPr>
                </a:tc>
                <a:tc>
                  <a:txBody>
                    <a:bodyPr/>
                    <a:lstStyle/>
                    <a:p>
                      <a:pPr algn="ctr"/>
                      <a:r>
                        <a:rPr lang="en-US" sz="1500" b="0" dirty="0">
                          <a:solidFill>
                            <a:schemeClr val="bg1"/>
                          </a:solidFill>
                        </a:rPr>
                        <a:t>1</a:t>
                      </a:r>
                    </a:p>
                  </a:txBody>
                  <a:tcPr marL="68580" marR="68580" marT="34291" marB="3429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6126"/>
                    </a:solidFill>
                  </a:tcPr>
                </a:tc>
                <a:extLst>
                  <a:ext uri="{0D108BD9-81ED-4DB2-BD59-A6C34878D82A}">
                    <a16:rowId xmlns:a16="http://schemas.microsoft.com/office/drawing/2014/main" val="4291558105"/>
                  </a:ext>
                </a:extLst>
              </a:tr>
            </a:tbl>
          </a:graphicData>
        </a:graphic>
      </p:graphicFrame>
    </p:spTree>
    <p:extLst>
      <p:ext uri="{BB962C8B-B14F-4D97-AF65-F5344CB8AC3E}">
        <p14:creationId xmlns:p14="http://schemas.microsoft.com/office/powerpoint/2010/main" val="65273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44EE6EF5-B65C-4160-91DF-EA612099194C}"/>
              </a:ext>
            </a:extLst>
          </p:cNvPr>
          <p:cNvGraphicFramePr/>
          <p:nvPr/>
        </p:nvGraphicFramePr>
        <p:xfrm>
          <a:off x="530679" y="1210017"/>
          <a:ext cx="8082643" cy="385564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EDD24898-DD09-4081-8757-17E7C52B950C}"/>
              </a:ext>
            </a:extLst>
          </p:cNvPr>
          <p:cNvSpPr txBox="1"/>
          <p:nvPr/>
        </p:nvSpPr>
        <p:spPr>
          <a:xfrm>
            <a:off x="2212411" y="1209300"/>
            <a:ext cx="4719177" cy="461665"/>
          </a:xfrm>
          <a:prstGeom prst="rect">
            <a:avLst/>
          </a:prstGeom>
          <a:noFill/>
        </p:spPr>
        <p:txBody>
          <a:bodyPr wrap="none" rtlCol="0">
            <a:spAutoFit/>
          </a:bodyPr>
          <a:lstStyle/>
          <a:p>
            <a:r>
              <a:rPr lang="en-US" sz="2400" b="1" dirty="0"/>
              <a:t>Leaders by Library Type (n=29)</a:t>
            </a:r>
          </a:p>
        </p:txBody>
      </p:sp>
      <p:sp>
        <p:nvSpPr>
          <p:cNvPr id="3" name="Right Brace 2">
            <a:extLst>
              <a:ext uri="{FF2B5EF4-FFF2-40B4-BE49-F238E27FC236}">
                <a16:creationId xmlns:a16="http://schemas.microsoft.com/office/drawing/2014/main" id="{D71AF18A-E0D2-4225-AD5F-2F11AB68717F}"/>
              </a:ext>
            </a:extLst>
          </p:cNvPr>
          <p:cNvSpPr/>
          <p:nvPr/>
        </p:nvSpPr>
        <p:spPr>
          <a:xfrm rot="16200000">
            <a:off x="4120880" y="666273"/>
            <a:ext cx="300350" cy="3231631"/>
          </a:xfrm>
          <a:prstGeom prst="rightBrace">
            <a:avLst/>
          </a:prstGeom>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5644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prstGeom prst="rect">
            <a:avLst/>
          </a:prstGeom>
        </p:spPr>
        <p:txBody>
          <a:bodyPr/>
          <a:lstStyle/>
          <a:p>
            <a:r>
              <a:rPr lang="en-US" dirty="0"/>
              <a:t>Library experiences</a:t>
            </a:r>
          </a:p>
        </p:txBody>
      </p:sp>
      <p:cxnSp>
        <p:nvCxnSpPr>
          <p:cNvPr id="24" name="Straight Connector 23">
            <a:extLst>
              <a:ext uri="{FF2B5EF4-FFF2-40B4-BE49-F238E27FC236}">
                <a16:creationId xmlns:a16="http://schemas.microsoft.com/office/drawing/2014/main" id="{2A17B713-5BD1-194A-9F3F-1281AD9FA0EB}"/>
              </a:ext>
            </a:extLst>
          </p:cNvPr>
          <p:cNvCxnSpPr>
            <a:cxnSpLocks/>
          </p:cNvCxnSpPr>
          <p:nvPr/>
        </p:nvCxnSpPr>
        <p:spPr>
          <a:xfrm>
            <a:off x="609600" y="2288066"/>
            <a:ext cx="7419703" cy="0"/>
          </a:xfrm>
          <a:prstGeom prst="line">
            <a:avLst/>
          </a:prstGeom>
          <a:ln w="57150">
            <a:gradFill>
              <a:gsLst>
                <a:gs pos="0">
                  <a:schemeClr val="accent1"/>
                </a:gs>
                <a:gs pos="50000">
                  <a:srgbClr val="007DBA"/>
                </a:gs>
                <a:gs pos="100000">
                  <a:schemeClr val="tx2"/>
                </a:gs>
              </a:gsLst>
              <a:lin ang="0" scaled="0"/>
            </a:gradFill>
          </a:ln>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2CCB1BBF-8F4D-8349-8FA5-B6AEEC6910E6}"/>
              </a:ext>
            </a:extLst>
          </p:cNvPr>
          <p:cNvSpPr/>
          <p:nvPr/>
        </p:nvSpPr>
        <p:spPr>
          <a:xfrm>
            <a:off x="586321" y="1285604"/>
            <a:ext cx="2034415" cy="32057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A390189-78D9-C845-A769-F575F5AC5878}"/>
              </a:ext>
            </a:extLst>
          </p:cNvPr>
          <p:cNvSpPr/>
          <p:nvPr/>
        </p:nvSpPr>
        <p:spPr>
          <a:xfrm>
            <a:off x="6471011" y="1285604"/>
            <a:ext cx="1688920" cy="32057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BEFCB3B-2213-6243-ADD0-D38DEEE4D3A9}"/>
              </a:ext>
            </a:extLst>
          </p:cNvPr>
          <p:cNvSpPr/>
          <p:nvPr/>
        </p:nvSpPr>
        <p:spPr>
          <a:xfrm>
            <a:off x="3614057" y="1285603"/>
            <a:ext cx="1907177" cy="32057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F54884AA-3F15-BA46-A609-3936ECC58FA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64065" y="1078731"/>
            <a:ext cx="2401262" cy="2401262"/>
          </a:xfrm>
          <a:prstGeom prst="rect">
            <a:avLst/>
          </a:prstGeom>
        </p:spPr>
      </p:pic>
      <p:sp>
        <p:nvSpPr>
          <p:cNvPr id="29" name="TextBox 28">
            <a:extLst>
              <a:ext uri="{FF2B5EF4-FFF2-40B4-BE49-F238E27FC236}">
                <a16:creationId xmlns:a16="http://schemas.microsoft.com/office/drawing/2014/main" id="{0090DE94-D7D0-8949-B6C7-4C578416E3A3}"/>
              </a:ext>
            </a:extLst>
          </p:cNvPr>
          <p:cNvSpPr txBox="1"/>
          <p:nvPr/>
        </p:nvSpPr>
        <p:spPr>
          <a:xfrm>
            <a:off x="340787" y="3447491"/>
            <a:ext cx="2149865" cy="830997"/>
          </a:xfrm>
          <a:prstGeom prst="rect">
            <a:avLst/>
          </a:prstGeom>
          <a:noFill/>
        </p:spPr>
        <p:txBody>
          <a:bodyPr wrap="square" rtlCol="0">
            <a:spAutoFit/>
          </a:bodyPr>
          <a:lstStyle/>
          <a:p>
            <a:pPr algn="ctr"/>
            <a:r>
              <a:rPr lang="en-US" sz="2400" b="1" dirty="0">
                <a:solidFill>
                  <a:schemeClr val="accent1"/>
                </a:solidFill>
              </a:rPr>
              <a:t>Work experiences</a:t>
            </a:r>
          </a:p>
        </p:txBody>
      </p:sp>
      <p:sp>
        <p:nvSpPr>
          <p:cNvPr id="30" name="TextBox 29">
            <a:extLst>
              <a:ext uri="{FF2B5EF4-FFF2-40B4-BE49-F238E27FC236}">
                <a16:creationId xmlns:a16="http://schemas.microsoft.com/office/drawing/2014/main" id="{47A97951-5496-1642-B68D-946D2B611CE9}"/>
              </a:ext>
            </a:extLst>
          </p:cNvPr>
          <p:cNvSpPr txBox="1"/>
          <p:nvPr/>
        </p:nvSpPr>
        <p:spPr>
          <a:xfrm>
            <a:off x="6401951" y="3447490"/>
            <a:ext cx="2401262" cy="830997"/>
          </a:xfrm>
          <a:prstGeom prst="rect">
            <a:avLst/>
          </a:prstGeom>
          <a:noFill/>
        </p:spPr>
        <p:txBody>
          <a:bodyPr wrap="square" rtlCol="0">
            <a:spAutoFit/>
          </a:bodyPr>
          <a:lstStyle/>
          <a:p>
            <a:pPr algn="ctr"/>
            <a:r>
              <a:rPr lang="en-US" sz="2400" b="1" dirty="0">
                <a:solidFill>
                  <a:schemeClr val="accent2"/>
                </a:solidFill>
              </a:rPr>
              <a:t>Engagement experiences</a:t>
            </a:r>
          </a:p>
        </p:txBody>
      </p:sp>
      <p:sp>
        <p:nvSpPr>
          <p:cNvPr id="31" name="TextBox 30">
            <a:extLst>
              <a:ext uri="{FF2B5EF4-FFF2-40B4-BE49-F238E27FC236}">
                <a16:creationId xmlns:a16="http://schemas.microsoft.com/office/drawing/2014/main" id="{5163F792-86A1-A941-82EA-355C52A677E6}"/>
              </a:ext>
            </a:extLst>
          </p:cNvPr>
          <p:cNvSpPr txBox="1"/>
          <p:nvPr/>
        </p:nvSpPr>
        <p:spPr>
          <a:xfrm>
            <a:off x="3371369" y="3447490"/>
            <a:ext cx="2401262" cy="830997"/>
          </a:xfrm>
          <a:prstGeom prst="rect">
            <a:avLst/>
          </a:prstGeom>
          <a:noFill/>
        </p:spPr>
        <p:txBody>
          <a:bodyPr wrap="square" rtlCol="0">
            <a:spAutoFit/>
          </a:bodyPr>
          <a:lstStyle/>
          <a:p>
            <a:pPr algn="ctr"/>
            <a:r>
              <a:rPr lang="en-US" sz="2400" b="1" dirty="0">
                <a:solidFill>
                  <a:srgbClr val="007DBA"/>
                </a:solidFill>
              </a:rPr>
              <a:t>Collections experiences</a:t>
            </a:r>
          </a:p>
        </p:txBody>
      </p:sp>
      <p:pic>
        <p:nvPicPr>
          <p:cNvPr id="32" name="Graphic 31">
            <a:extLst>
              <a:ext uri="{FF2B5EF4-FFF2-40B4-BE49-F238E27FC236}">
                <a16:creationId xmlns:a16="http://schemas.microsoft.com/office/drawing/2014/main" id="{5D11CC65-4318-FA43-B5AC-8146B3B3D8A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371369" y="1218070"/>
            <a:ext cx="2401262" cy="2401262"/>
          </a:xfrm>
          <a:prstGeom prst="rect">
            <a:avLst/>
          </a:prstGeom>
        </p:spPr>
      </p:pic>
      <p:pic>
        <p:nvPicPr>
          <p:cNvPr id="33" name="Graphic 32">
            <a:extLst>
              <a:ext uri="{FF2B5EF4-FFF2-40B4-BE49-F238E27FC236}">
                <a16:creationId xmlns:a16="http://schemas.microsoft.com/office/drawing/2014/main" id="{11CCBF21-746A-5548-A87D-20EBD23BA8B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78673" y="1087435"/>
            <a:ext cx="2401262" cy="2401262"/>
          </a:xfrm>
          <a:prstGeom prst="rect">
            <a:avLst/>
          </a:prstGeom>
        </p:spPr>
      </p:pic>
    </p:spTree>
    <p:extLst>
      <p:ext uri="{BB962C8B-B14F-4D97-AF65-F5344CB8AC3E}">
        <p14:creationId xmlns:p14="http://schemas.microsoft.com/office/powerpoint/2010/main" val="32487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D9E0D4-D08D-44E4-8D38-734C2962DDA5}"/>
              </a:ext>
            </a:extLst>
          </p:cNvPr>
          <p:cNvSpPr>
            <a:spLocks noGrp="1"/>
          </p:cNvSpPr>
          <p:nvPr>
            <p:ph type="body" sz="quarter" idx="13"/>
          </p:nvPr>
        </p:nvSpPr>
        <p:spPr/>
        <p:txBody>
          <a:bodyPr/>
          <a:lstStyle/>
          <a:p>
            <a:r>
              <a:rPr lang="en-US" dirty="0"/>
              <a:t>Poll Question</a:t>
            </a:r>
          </a:p>
        </p:txBody>
      </p:sp>
      <p:sp>
        <p:nvSpPr>
          <p:cNvPr id="3" name="Text Placeholder 2">
            <a:extLst>
              <a:ext uri="{FF2B5EF4-FFF2-40B4-BE49-F238E27FC236}">
                <a16:creationId xmlns:a16="http://schemas.microsoft.com/office/drawing/2014/main" id="{07453748-F61D-4832-BAB6-4941FF640BBC}"/>
              </a:ext>
            </a:extLst>
          </p:cNvPr>
          <p:cNvSpPr>
            <a:spLocks noGrp="1"/>
          </p:cNvSpPr>
          <p:nvPr>
            <p:ph type="body" sz="quarter" idx="12"/>
          </p:nvPr>
        </p:nvSpPr>
        <p:spPr/>
        <p:txBody>
          <a:bodyPr/>
          <a:lstStyle/>
          <a:p>
            <a:pPr marL="0" marR="0" indent="0">
              <a:lnSpc>
                <a:spcPct val="107000"/>
              </a:lnSpc>
              <a:spcBef>
                <a:spcPts val="0"/>
              </a:spcBef>
              <a:spcAft>
                <a:spcPts val="800"/>
              </a:spcAft>
              <a:buNone/>
            </a:pPr>
            <a:r>
              <a:rPr lang="en-US" sz="2400" b="1" dirty="0">
                <a:effectLst/>
                <a:ea typeface="Calibri" panose="020F0502020204030204" pitchFamily="34" charset="0"/>
                <a:cs typeface="Times New Roman" panose="02020603050405020304" pitchFamily="18" charset="0"/>
              </a:rPr>
              <a:t>Which of the three experiences will undergo the most change as you move toward your New Model Library?</a:t>
            </a:r>
          </a:p>
          <a:p>
            <a:pPr marL="548640" marR="0" lvl="0" indent="-457200">
              <a:lnSpc>
                <a:spcPct val="107000"/>
              </a:lnSpc>
              <a:spcBef>
                <a:spcPts val="0"/>
              </a:spcBef>
              <a:spcAft>
                <a:spcPts val="0"/>
              </a:spcAft>
              <a:buFont typeface="+mj-lt"/>
              <a:buAutoNum type="alphaUcPeriod"/>
            </a:pPr>
            <a:r>
              <a:rPr lang="en-US" sz="2400" dirty="0">
                <a:effectLst/>
                <a:ea typeface="Calibri" panose="020F0502020204030204" pitchFamily="34" charset="0"/>
                <a:cs typeface="Times New Roman" panose="02020603050405020304" pitchFamily="18" charset="0"/>
              </a:rPr>
              <a:t>Work experiences </a:t>
            </a:r>
          </a:p>
          <a:p>
            <a:pPr marL="548640" marR="0" lvl="0" indent="-457200">
              <a:lnSpc>
                <a:spcPct val="107000"/>
              </a:lnSpc>
              <a:spcBef>
                <a:spcPts val="0"/>
              </a:spcBef>
              <a:spcAft>
                <a:spcPts val="0"/>
              </a:spcAft>
              <a:buFont typeface="+mj-lt"/>
              <a:buAutoNum type="alphaUcPeriod"/>
            </a:pPr>
            <a:r>
              <a:rPr lang="en-US" sz="2400" dirty="0">
                <a:effectLst/>
                <a:ea typeface="Calibri" panose="020F0502020204030204" pitchFamily="34" charset="0"/>
                <a:cs typeface="Times New Roman" panose="02020603050405020304" pitchFamily="18" charset="0"/>
              </a:rPr>
              <a:t>Collections experiences </a:t>
            </a:r>
          </a:p>
          <a:p>
            <a:pPr marL="548640" marR="0" lvl="0" indent="-457200">
              <a:lnSpc>
                <a:spcPct val="107000"/>
              </a:lnSpc>
              <a:spcBef>
                <a:spcPts val="0"/>
              </a:spcBef>
              <a:spcAft>
                <a:spcPts val="800"/>
              </a:spcAft>
              <a:buFont typeface="+mj-lt"/>
              <a:buAutoNum type="alphaUcPeriod"/>
            </a:pPr>
            <a:r>
              <a:rPr lang="en-US" sz="2400" dirty="0">
                <a:effectLst/>
                <a:ea typeface="Calibri" panose="020F0502020204030204" pitchFamily="34" charset="0"/>
                <a:cs typeface="Times New Roman" panose="02020603050405020304" pitchFamily="18" charset="0"/>
              </a:rPr>
              <a:t>Engagement experiences </a:t>
            </a:r>
          </a:p>
          <a:p>
            <a:endParaRPr lang="en-US" dirty="0"/>
          </a:p>
        </p:txBody>
      </p:sp>
    </p:spTree>
    <p:extLst>
      <p:ext uri="{BB962C8B-B14F-4D97-AF65-F5344CB8AC3E}">
        <p14:creationId xmlns:p14="http://schemas.microsoft.com/office/powerpoint/2010/main" val="281343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prstGeom prst="rect">
            <a:avLst/>
          </a:prstGeom>
        </p:spPr>
        <p:txBody>
          <a:bodyPr/>
          <a:lstStyle/>
          <a:p>
            <a:r>
              <a:rPr lang="en-US" dirty="0"/>
              <a:t>Areas of impact</a:t>
            </a:r>
          </a:p>
        </p:txBody>
      </p:sp>
      <p:pic>
        <p:nvPicPr>
          <p:cNvPr id="6" name="Graphic 5">
            <a:extLst>
              <a:ext uri="{FF2B5EF4-FFF2-40B4-BE49-F238E27FC236}">
                <a16:creationId xmlns:a16="http://schemas.microsoft.com/office/drawing/2014/main" id="{D28F1CF5-7155-E849-97F3-DEEA38FCFC5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5745" y="1651438"/>
            <a:ext cx="2658100" cy="1535282"/>
          </a:xfrm>
          <a:prstGeom prst="rect">
            <a:avLst/>
          </a:prstGeom>
        </p:spPr>
      </p:pic>
      <p:sp>
        <p:nvSpPr>
          <p:cNvPr id="7" name="Text Placeholder 12">
            <a:extLst>
              <a:ext uri="{FF2B5EF4-FFF2-40B4-BE49-F238E27FC236}">
                <a16:creationId xmlns:a16="http://schemas.microsoft.com/office/drawing/2014/main" id="{90316AAB-0F24-1D4A-B294-D9CBAF8E5FD5}"/>
              </a:ext>
            </a:extLst>
          </p:cNvPr>
          <p:cNvSpPr txBox="1">
            <a:spLocks/>
          </p:cNvSpPr>
          <p:nvPr/>
        </p:nvSpPr>
        <p:spPr>
          <a:xfrm>
            <a:off x="637107" y="1255001"/>
            <a:ext cx="1366456" cy="57570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spc="-100" dirty="0">
                <a:solidFill>
                  <a:schemeClr val="accent5"/>
                </a:solidFill>
              </a:rPr>
              <a:t>Agility</a:t>
            </a:r>
          </a:p>
        </p:txBody>
      </p:sp>
      <p:sp>
        <p:nvSpPr>
          <p:cNvPr id="9" name="Text Placeholder 12">
            <a:extLst>
              <a:ext uri="{FF2B5EF4-FFF2-40B4-BE49-F238E27FC236}">
                <a16:creationId xmlns:a16="http://schemas.microsoft.com/office/drawing/2014/main" id="{7E4A54E1-1495-A745-B776-15CDACA8DB72}"/>
              </a:ext>
            </a:extLst>
          </p:cNvPr>
          <p:cNvSpPr txBox="1">
            <a:spLocks/>
          </p:cNvSpPr>
          <p:nvPr/>
        </p:nvSpPr>
        <p:spPr>
          <a:xfrm>
            <a:off x="3949785" y="1255001"/>
            <a:ext cx="2574610" cy="558303"/>
          </a:xfrm>
          <a:prstGeom prst="rect">
            <a:avLst/>
          </a:prstGeom>
        </p:spPr>
        <p:txBody>
          <a:bodyPr vert="horz"/>
          <a:lstStyle>
            <a:lvl1pPr marL="342891" indent="-342891" algn="l" defTabSz="457189" rtl="0" eaLnBrk="1" latinLnBrk="0" hangingPunct="1">
              <a:spcBef>
                <a:spcPct val="20000"/>
              </a:spcBef>
              <a:buFont typeface="Arial"/>
              <a:buChar char="•"/>
              <a:defRPr sz="2400"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chemeClr val="tx1"/>
                </a:solidFill>
                <a:latin typeface="+mn-lt"/>
                <a:ea typeface="+mn-ea"/>
                <a:cs typeface="+mn-cs"/>
              </a:defRPr>
            </a:lvl3pPr>
            <a:lvl4pPr marL="1600160" indent="-228594" algn="l" defTabSz="457189" rtl="0" eaLnBrk="1" latinLnBrk="0" hangingPunct="1">
              <a:spcBef>
                <a:spcPct val="20000"/>
              </a:spcBef>
              <a:buFont typeface="Arial" charset="0"/>
              <a:buChar char="•"/>
              <a:defRPr sz="1600" kern="1200">
                <a:solidFill>
                  <a:schemeClr val="tx1"/>
                </a:solidFill>
                <a:latin typeface="+mn-lt"/>
                <a:ea typeface="+mn-ea"/>
                <a:cs typeface="+mn-cs"/>
              </a:defRPr>
            </a:lvl4pPr>
            <a:lvl5pPr marL="2057349" indent="-228594" algn="l" defTabSz="457189" rtl="0" eaLnBrk="1" latinLnBrk="0" hangingPunct="1">
              <a:spcBef>
                <a:spcPct val="20000"/>
              </a:spcBef>
              <a:buFont typeface="Arial" charset="0"/>
              <a:buChar char="•"/>
              <a:defRPr sz="14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14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12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11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1100" kern="1200">
                <a:solidFill>
                  <a:schemeClr val="tx1"/>
                </a:solidFill>
                <a:latin typeface="+mn-lt"/>
                <a:ea typeface="+mn-ea"/>
                <a:cs typeface="+mn-cs"/>
              </a:defRPr>
            </a:lvl9pPr>
          </a:lstStyle>
          <a:p>
            <a:pPr marL="0" indent="0">
              <a:buFont typeface="Arial"/>
              <a:buNone/>
            </a:pPr>
            <a:r>
              <a:rPr lang="en-US" sz="3200" b="1" spc="-100" dirty="0">
                <a:solidFill>
                  <a:schemeClr val="accent6"/>
                </a:solidFill>
              </a:rPr>
              <a:t>Virtualization</a:t>
            </a:r>
          </a:p>
        </p:txBody>
      </p:sp>
      <p:sp>
        <p:nvSpPr>
          <p:cNvPr id="11" name="Rectangle 10">
            <a:extLst>
              <a:ext uri="{FF2B5EF4-FFF2-40B4-BE49-F238E27FC236}">
                <a16:creationId xmlns:a16="http://schemas.microsoft.com/office/drawing/2014/main" id="{05691A51-31CB-1441-BA6F-0A4748F0EC83}"/>
              </a:ext>
            </a:extLst>
          </p:cNvPr>
          <p:cNvSpPr/>
          <p:nvPr/>
        </p:nvSpPr>
        <p:spPr>
          <a:xfrm>
            <a:off x="1879114" y="3757360"/>
            <a:ext cx="2658100" cy="584775"/>
          </a:xfrm>
          <a:prstGeom prst="rect">
            <a:avLst/>
          </a:prstGeom>
        </p:spPr>
        <p:txBody>
          <a:bodyPr wrap="none">
            <a:spAutoFit/>
          </a:bodyPr>
          <a:lstStyle/>
          <a:p>
            <a:r>
              <a:rPr lang="en-US" sz="3200" b="1" spc="-100" dirty="0">
                <a:solidFill>
                  <a:schemeClr val="accent1"/>
                </a:solidFill>
              </a:rPr>
              <a:t>Collaboration</a:t>
            </a:r>
          </a:p>
        </p:txBody>
      </p:sp>
      <p:sp>
        <p:nvSpPr>
          <p:cNvPr id="12" name="Rectangle 11">
            <a:extLst>
              <a:ext uri="{FF2B5EF4-FFF2-40B4-BE49-F238E27FC236}">
                <a16:creationId xmlns:a16="http://schemas.microsoft.com/office/drawing/2014/main" id="{D962209A-6FFE-6D42-8470-429DEDFCDAB2}"/>
              </a:ext>
            </a:extLst>
          </p:cNvPr>
          <p:cNvSpPr/>
          <p:nvPr/>
        </p:nvSpPr>
        <p:spPr>
          <a:xfrm>
            <a:off x="7032395" y="3757360"/>
            <a:ext cx="1327608" cy="584775"/>
          </a:xfrm>
          <a:prstGeom prst="rect">
            <a:avLst/>
          </a:prstGeom>
        </p:spPr>
        <p:txBody>
          <a:bodyPr wrap="none">
            <a:spAutoFit/>
          </a:bodyPr>
          <a:lstStyle/>
          <a:p>
            <a:r>
              <a:rPr lang="en-US" sz="3200" b="1" spc="-100" dirty="0">
                <a:solidFill>
                  <a:srgbClr val="78BE20"/>
                </a:solidFill>
              </a:rPr>
              <a:t>Space</a:t>
            </a:r>
          </a:p>
        </p:txBody>
      </p:sp>
      <p:pic>
        <p:nvPicPr>
          <p:cNvPr id="13" name="Graphic 12">
            <a:extLst>
              <a:ext uri="{FF2B5EF4-FFF2-40B4-BE49-F238E27FC236}">
                <a16:creationId xmlns:a16="http://schemas.microsoft.com/office/drawing/2014/main" id="{993ABF1C-95F0-1548-A6E6-D69FE09B232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877685" y="2311231"/>
            <a:ext cx="2658100" cy="1535281"/>
          </a:xfrm>
          <a:prstGeom prst="rect">
            <a:avLst/>
          </a:prstGeom>
        </p:spPr>
      </p:pic>
      <p:pic>
        <p:nvPicPr>
          <p:cNvPr id="14" name="Graphic 13">
            <a:extLst>
              <a:ext uri="{FF2B5EF4-FFF2-40B4-BE49-F238E27FC236}">
                <a16:creationId xmlns:a16="http://schemas.microsoft.com/office/drawing/2014/main" id="{BA7841D0-8715-AB43-B4C0-7F3B6A5D5FB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912902" y="1651438"/>
            <a:ext cx="2658100" cy="1535281"/>
          </a:xfrm>
          <a:prstGeom prst="rect">
            <a:avLst/>
          </a:prstGeom>
        </p:spPr>
      </p:pic>
      <p:pic>
        <p:nvPicPr>
          <p:cNvPr id="15" name="Graphic 14">
            <a:extLst>
              <a:ext uri="{FF2B5EF4-FFF2-40B4-BE49-F238E27FC236}">
                <a16:creationId xmlns:a16="http://schemas.microsoft.com/office/drawing/2014/main" id="{BF8A094A-31E2-624B-8C39-C46DF4C0A03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363879" y="2311230"/>
            <a:ext cx="2658098" cy="1535281"/>
          </a:xfrm>
          <a:prstGeom prst="rect">
            <a:avLst/>
          </a:prstGeom>
        </p:spPr>
      </p:pic>
    </p:spTree>
    <p:extLst>
      <p:ext uri="{BB962C8B-B14F-4D97-AF65-F5344CB8AC3E}">
        <p14:creationId xmlns:p14="http://schemas.microsoft.com/office/powerpoint/2010/main" val="111900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E6D1D33-995C-8F43-B180-5F5A24EF7655}"/>
              </a:ext>
            </a:extLst>
          </p:cNvPr>
          <p:cNvSpPr>
            <a:spLocks noGrp="1"/>
          </p:cNvSpPr>
          <p:nvPr>
            <p:ph type="body" sz="quarter" idx="13"/>
          </p:nvPr>
        </p:nvSpPr>
        <p:spPr>
          <a:xfrm>
            <a:off x="1428741" y="343304"/>
            <a:ext cx="7351193" cy="686442"/>
          </a:xfrm>
        </p:spPr>
        <p:txBody>
          <a:bodyPr/>
          <a:lstStyle/>
          <a:p>
            <a:r>
              <a:rPr lang="en-US" dirty="0">
                <a:solidFill>
                  <a:schemeClr val="accent1"/>
                </a:solidFill>
              </a:rPr>
              <a:t>Work experiences</a:t>
            </a:r>
          </a:p>
        </p:txBody>
      </p:sp>
      <p:sp>
        <p:nvSpPr>
          <p:cNvPr id="4" name="Text Placeholder 3">
            <a:extLst>
              <a:ext uri="{FF2B5EF4-FFF2-40B4-BE49-F238E27FC236}">
                <a16:creationId xmlns:a16="http://schemas.microsoft.com/office/drawing/2014/main" id="{7881C999-6AE8-EF49-BEAC-8DC5687D7594}"/>
              </a:ext>
            </a:extLst>
          </p:cNvPr>
          <p:cNvSpPr>
            <a:spLocks noGrp="1"/>
          </p:cNvSpPr>
          <p:nvPr>
            <p:ph type="body" sz="quarter" idx="12"/>
          </p:nvPr>
        </p:nvSpPr>
        <p:spPr>
          <a:xfrm>
            <a:off x="352426" y="1172248"/>
            <a:ext cx="8439912" cy="3356377"/>
          </a:xfrm>
        </p:spPr>
        <p:txBody>
          <a:bodyPr/>
          <a:lstStyle/>
          <a:p>
            <a:pPr marL="0" indent="0">
              <a:buNone/>
            </a:pPr>
            <a:r>
              <a:rPr lang="en-US" b="1" dirty="0"/>
              <a:t>Embrace flexible work</a:t>
            </a:r>
          </a:p>
          <a:p>
            <a:pPr marL="0" indent="0">
              <a:buNone/>
            </a:pPr>
            <a:endParaRPr lang="en-US" b="1" dirty="0"/>
          </a:p>
          <a:p>
            <a:pPr marL="0" indent="0">
              <a:buNone/>
            </a:pPr>
            <a:r>
              <a:rPr lang="en-US" b="1" dirty="0"/>
              <a:t>Foster well-being in the work environment</a:t>
            </a:r>
          </a:p>
          <a:p>
            <a:pPr marL="0" indent="0">
              <a:buNone/>
            </a:pPr>
            <a:endParaRPr lang="en-US" b="1" dirty="0"/>
          </a:p>
          <a:p>
            <a:pPr marL="0" indent="0">
              <a:buNone/>
            </a:pPr>
            <a:r>
              <a:rPr lang="en-US" b="1" dirty="0"/>
              <a:t>Train for the future</a:t>
            </a:r>
          </a:p>
          <a:p>
            <a:pPr marL="0" indent="0">
              <a:buNone/>
            </a:pPr>
            <a:endParaRPr lang="en-US" b="1" dirty="0"/>
          </a:p>
          <a:p>
            <a:pPr marL="0" indent="0">
              <a:buNone/>
            </a:pPr>
            <a:r>
              <a:rPr lang="en-US" b="1" dirty="0"/>
              <a:t>Challenge traditional divisions of labor</a:t>
            </a:r>
          </a:p>
        </p:txBody>
      </p:sp>
      <p:pic>
        <p:nvPicPr>
          <p:cNvPr id="14" name="Graphic 13">
            <a:extLst>
              <a:ext uri="{FF2B5EF4-FFF2-40B4-BE49-F238E27FC236}">
                <a16:creationId xmlns:a16="http://schemas.microsoft.com/office/drawing/2014/main" id="{0D636EFC-98BD-1C44-A11D-2AB0655DAC4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25867" y="23750"/>
            <a:ext cx="1202875" cy="1202875"/>
          </a:xfrm>
          <a:prstGeom prst="rect">
            <a:avLst/>
          </a:prstGeom>
        </p:spPr>
      </p:pic>
      <p:cxnSp>
        <p:nvCxnSpPr>
          <p:cNvPr id="15" name="Straight Connector 14">
            <a:extLst>
              <a:ext uri="{FF2B5EF4-FFF2-40B4-BE49-F238E27FC236}">
                <a16:creationId xmlns:a16="http://schemas.microsoft.com/office/drawing/2014/main" id="{592E8063-83E8-6E4D-A0A7-696285500466}"/>
              </a:ext>
            </a:extLst>
          </p:cNvPr>
          <p:cNvCxnSpPr>
            <a:cxnSpLocks/>
          </p:cNvCxnSpPr>
          <p:nvPr/>
        </p:nvCxnSpPr>
        <p:spPr>
          <a:xfrm>
            <a:off x="352044" y="1840673"/>
            <a:ext cx="8439912" cy="0"/>
          </a:xfrm>
          <a:prstGeom prst="line">
            <a:avLst/>
          </a:prstGeom>
          <a:ln w="158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0551C50-5715-DE4F-8EBB-0DECFED15896}"/>
              </a:ext>
            </a:extLst>
          </p:cNvPr>
          <p:cNvCxnSpPr>
            <a:cxnSpLocks/>
          </p:cNvCxnSpPr>
          <p:nvPr/>
        </p:nvCxnSpPr>
        <p:spPr>
          <a:xfrm>
            <a:off x="352044" y="2731323"/>
            <a:ext cx="8439912" cy="0"/>
          </a:xfrm>
          <a:prstGeom prst="line">
            <a:avLst/>
          </a:prstGeom>
          <a:ln w="15875">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307A1BC-2545-8448-9241-4286C8FD7BD7}"/>
              </a:ext>
            </a:extLst>
          </p:cNvPr>
          <p:cNvCxnSpPr>
            <a:cxnSpLocks/>
          </p:cNvCxnSpPr>
          <p:nvPr/>
        </p:nvCxnSpPr>
        <p:spPr>
          <a:xfrm>
            <a:off x="352044" y="3633848"/>
            <a:ext cx="8439912" cy="0"/>
          </a:xfrm>
          <a:prstGeom prst="line">
            <a:avLst/>
          </a:prstGeom>
          <a:ln w="1587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089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BF0AE2D1389649808D9472CB064CCE" ma:contentTypeVersion="8" ma:contentTypeDescription="Create a new document." ma:contentTypeScope="" ma:versionID="26db4d3c1fa82e9f9253bd8fdbfed01b">
  <xsd:schema xmlns:xsd="http://www.w3.org/2001/XMLSchema" xmlns:xs="http://www.w3.org/2001/XMLSchema" xmlns:p="http://schemas.microsoft.com/office/2006/metadata/properties" xmlns:ns1="http://schemas.microsoft.com/sharepoint/v3" xmlns:ns2="6d6d3201-fbff-4ac4-a4b7-e0a0217f93fc" xmlns:ns3="cbe0efe5-0ef0-41ce-a9ab-fad89b5ef4cb" targetNamespace="http://schemas.microsoft.com/office/2006/metadata/properties" ma:root="true" ma:fieldsID="27392890b6a18557d1f384bde8f12829" ns1:_="" ns2:_="" ns3:_="">
    <xsd:import namespace="http://schemas.microsoft.com/sharepoint/v3"/>
    <xsd:import namespace="6d6d3201-fbff-4ac4-a4b7-e0a0217f93fc"/>
    <xsd:import namespace="cbe0efe5-0ef0-41ce-a9ab-fad89b5ef4cb"/>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d3201-fbff-4ac4-a4b7-e0a0217f93f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be0efe5-0ef0-41ce-a9ab-fad89b5ef4c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53C8169-816B-441C-BA9F-007B10A0BE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6d3201-fbff-4ac4-a4b7-e0a0217f93fc"/>
    <ds:schemaRef ds:uri="cbe0efe5-0ef0-41ce-a9ab-fad89b5ef4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3.xml><?xml version="1.0" encoding="utf-8"?>
<ds:datastoreItem xmlns:ds="http://schemas.openxmlformats.org/officeDocument/2006/customXml" ds:itemID="{E7E988F0-95B4-4FCA-A550-26E1636850FD}">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11736</TotalTime>
  <Words>1087</Words>
  <Application>Microsoft Office PowerPoint</Application>
  <PresentationFormat>On-screen Show (16:9)</PresentationFormat>
  <Paragraphs>142</Paragraphs>
  <Slides>25</Slides>
  <Notes>22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25</vt:i4>
      </vt:variant>
    </vt:vector>
  </HeadingPairs>
  <TitlesOfParts>
    <vt:vector size="29" baseType="lpstr">
      <vt:lpstr>Arial</vt:lpstr>
      <vt:lpstr>Calibri</vt:lpstr>
      <vt:lpstr>Nonconfidential</vt:lpstr>
      <vt:lpstr>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Faniel,Ixchel</cp:lastModifiedBy>
  <cp:revision>217</cp:revision>
  <dcterms:created xsi:type="dcterms:W3CDTF">2015-04-17T19:58:50Z</dcterms:created>
  <dcterms:modified xsi:type="dcterms:W3CDTF">2021-10-15T18:07:38Z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0x01010030BF0AE2D1389649808D9472CB064CCE</vt:lpwstr>
  </property>
</Properties>
</file>