
<file path=[Content_Types].xml><?xml version="1.0" encoding="utf-8"?>
<Types xmlns="http://schemas.openxmlformats.org/package/2006/content-types">
  <Default Extension="(null)" ContentType="image/x-emf"/>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583" r:id="rId2"/>
    <p:sldId id="580" r:id="rId3"/>
    <p:sldId id="579" r:id="rId4"/>
    <p:sldId id="584"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Libre Baskerville" panose="02000000000000000000" pitchFamily="2" charset="0"/>
      <p:regular r:id="rId31"/>
      <p:bold r:id="rId32"/>
      <p:italic r:id="rId33"/>
    </p:embeddedFont>
    <p:embeddedFont>
      <p:font typeface="Libre Baskerville Italics" panose="020B060402020202020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AB4FC-B44D-1F41-8E3D-8620D1F44885}" v="431" dt="2021-10-29T21:58:05.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25" autoAdjust="0"/>
    <p:restoredTop sz="79292" autoAdjust="0"/>
  </p:normalViewPr>
  <p:slideViewPr>
    <p:cSldViewPr>
      <p:cViewPr varScale="1">
        <p:scale>
          <a:sx n="58" d="100"/>
          <a:sy n="58" d="100"/>
        </p:scale>
        <p:origin x="504"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0D8495-646D-AF4D-B82E-38CB0C8B87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1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first lesson learned from this project, at the very beginning, was the value of planning for unexpected opportunities to make bold proposals. I knew we needed to highlight our African American history holdings, and so had ideas and inventory in mind long before circumstances aligned in a manner that made this project possible. Keeping track of ideas, possibilities, dream-projects, allowed me to jump on the chance to make, what I hope is, a lasting contribution.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While I had a project idea fomenting for quite some time, seizing opportunity meant more detailed project development would happen on the fly. By inviting colleagues with professional affinity for the materials and/or DEI work, I knew I had a group that would put in as much effort and energy as they could. Before our first official meeting I set up a Google drive for the project and created detailed documentation including possible tasks for self-directed work, a full list of identified material, a time-tracking sheet, project description, educational readings, and meeting notes. I also set up a Teams channel for project members and encouraged them to be conversational and not afraid to ask questions. While we had Teams and Slack available before the remote turn, we were not, as a library, particularly active users, especially as it came to project management. Creating all of this background documentation was time consuming, but working with a spirit of flexibility meant being willing to throw-out what initially seemed like good ideas. A couple months in, I realized that people were struggling to use the time-tracking sheet and reflected on why it existed in the first place. In our next team meeting, we discussed the issue and pivoted away from tracking time and towards just adding a message to the chat to update team members, “I’m working in this tab in the spreadsheet, I’ve got about 20 rows to 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the fly planning meant, for me, finding balance with a lot of conflicting motives and realities. One of the first was finding balance between trying to run the remote project, with a small team as requested by Senior Management, and the desire of colleagues across the library to feel like they had enough access to our information and work. I wanted to be protective of the team, who were asked to take on new work in a traumatic period, but also did not want to make this seem like a separate “special project.” Our compromise was to keep all the aforementioned working documents private, but create a public sheet that listed all the initial items and included a tab for colleagues to suggest items we hadn’t seen. The second, and most unexpected, conflict was between what we had pulled from the catalog and what I found on the shelves when I was finally able to return to the office in late July. Call numbers with a single item in our catalog were revealed to be pamphlets with 5-25 </a:t>
            </a:r>
            <a:r>
              <a:rPr lang="en-US" dirty="0" err="1"/>
              <a:t>uncataloged</a:t>
            </a:r>
            <a:r>
              <a:rPr lang="en-US" dirty="0"/>
              <a:t> items bound-with. This required another on-the-fly development- fitting in well to demand for remote cataloging projects, I would come on site for a time-limited shift and take hundreds of photos- cover, title page, back of title page, last page- of pamphlets, upload them to a shared folder, add a transcribed title to a  listening, and pass them on to a cataloger colleague. Our system is set up so that we cannot digitize without a catalog record, and even with the records there were questions of condition, possible </a:t>
            </a:r>
            <a:r>
              <a:rPr lang="en-US" dirty="0" err="1"/>
              <a:t>disbinding</a:t>
            </a:r>
            <a:r>
              <a:rPr lang="en-US" dirty="0"/>
              <a:t>, and conservation. That second conflict is an element that became a major feature in the biggest planning problem of the whole project- the library had publicly agreed to let me focus departmental resources for a full fiscal year, but that year was like none other of our professional lives. Schedules where limited for safety reasons, faculty requests for newly remote classes took priority meaning there were many months of the year where no work could be done </a:t>
            </a:r>
            <a:r>
              <a:rPr lang="en-US" sz="1200" kern="1200" dirty="0">
                <a:solidFill>
                  <a:schemeClr val="tx1"/>
                </a:solidFill>
                <a:effectLst/>
                <a:latin typeface="+mn-lt"/>
                <a:ea typeface="+mn-ea"/>
                <a:cs typeface="+mn-cs"/>
              </a:rPr>
              <a:t>on the project by colleagues at Imaging Services, and of course, we were all dealing with various personal and familial difficulties.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These unexpected (and some expected, to be fair) challenges taught the second major lesson of this project- make flexibility your strength, and emotional detach from your own expectations. It is difficult, when you’ve made a bold move, to not put a lot of weight on its success, but owning your flexibility with transparency is a success of its 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In spite of various hurdles, after a year of identifying, cataloging, digitizing, and logging materials, we are weeks out from launching our digital collections site. In the meantime we’ve already accomplished digitization of over 1000 items including entire archival collections around the domestic slave trade and the Freedmen’s Bureau. We’ve cataloged over 200 previously undiscoverable publications and manuscripts, and we’ve made a great deal of progress in updating archival description for both accuracy and biased language.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primary goal of this project has been to increase access and discoverability, and so we have been working on ways to put the material in front of researchers who may be approaching from various different angles. Every digital object is linked to either a catalog record or a finding aid (depending on context), is available through Harvard’s digital library, and will soon be available on our CURIOSity site. The early mentioned data set will also be available via the site. We’ve also been trying to make our workflows and processes as accessible as the content itself, and have been posting things publicly to the Houghton Technical Services wiki.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lesson learned here was Don’t Be Ashamed of Promising Exactly What You Can Deliver. Throughout the project people have shared ideas for expansion, new directions, cross library collaborations- many of which were really thoughtful and fantastic. Realizing that we had a limited timeline and that a lot of the labor was falling on my position individually, I realized our most successful option would be to promise exactly what we can deliver- no custom designed site, no enhanced fancy features, but hundredfold increases in access to Black history at Houghton.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Now, throw everything I just said out the window! Kidding, of course, but there actually was an option for project expansion that we did take advantage of- primarily because this option came with the necessary funding and time-release possibilities. In the late Fall of 2020 Harvard Libraries announced an open competition for internal grants aimed at “advancing open knowledge” and improving access and representation of marginalized people. At this point I went back to some of those thoughtful ideas that had been parking-lotted and focused on two big discovery and access themes- what can others do better than we can, and how can we support advanced research on this digital corpus.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One of the first things we recognized others could do better, was creating interpretative text for the digital collections page. I had, on my long list of tasks, writing up an introduction to the collection and some sorts of loose historical contextualizations, but I have neither the time nor background to do anything much more than that. We seized this as an opportunity to provide a platform for emerging scholars, and to invite Harvard students into Houghton as collaborators. We hired five different students to write essays on five themes: Black Voices, Abolitionists, Early Republic, Antebellum, and Reconstruction. We met with the students virtually and provided them with a basic writing guide around tone and content, but generally advised them to not worry about being comprehensive, and to focus on the aspects of their area that were most appealing to them. The only hard requirements we gave them were to use digitized primary sources from the project in their text, and to provide 5 recommended further readings and 5 related digital objects at the end of their essays. The work these scholars submitted is wonderful in its diversity of voice, and thematic pulls in areas none of our staff could have accomplished, like a focus on the visual arts of abolition, or on Black and Indigenous relationships in the Early Republic.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Another key “what can others do better” opportunity came about because of the combination of local Houghton preliminary discussion of wanting to provide services for middle and high school students, and a local Boston colleague inviting me to a panel on the Boston Public School’s Black Studies curriculum, on which she had been an educational consultant. Knowing her background in special collections, I discussed the project with her and was able to use grant funding to support the development of a middle grade educational unit, focusing on restorative justice and personal relation the complex histories in these digital objects. My colleague provided foundational research around the demographics for Cambridge and Boston area students, and worked with us to identify appropriate primary sources to fit her lessons, which will be available on the digital collections site. This felt incredibly important to us not only as a tool to increase Houghton’s reach, but in acknowledgment of the increasing need for remote learning guides.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OCLC Research has a long history of work in the area of archives, special, and distinctive collections in research libraries. We work in special collections because they are an important sight of knowledge creation, made possible by library’s commitment to the stewardship of their distinctive collections. The unique nature of material in special collections can make scaling a challenge, and we work to identify areas of common need and patterns of innovation to help libraries scale learning and expertise with these collections. </a:t>
            </a:r>
          </a:p>
          <a:p>
            <a:pPr marL="22860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5AD2DB-6206-6849-8A28-45575CC17613}" type="slidenum">
              <a:rPr lang="en-US" smtClean="0"/>
              <a:t>2</a:t>
            </a:fld>
            <a:endParaRPr lang="en-US" dirty="0"/>
          </a:p>
        </p:txBody>
      </p:sp>
    </p:spTree>
    <p:extLst>
      <p:ext uri="{BB962C8B-B14F-4D97-AF65-F5344CB8AC3E}">
        <p14:creationId xmlns:p14="http://schemas.microsoft.com/office/powerpoint/2010/main" val="206548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Perhaps the biggest benefit of the grant funding was the chance to work with colleagues in Research Data Management and Digital Scholarship to use this collection in service of developing new workflows to make future digital collections much more accessible to users. I’m highly simplifying both of the following initiatives both in deference to time and to my own lack of expertise- first we developed a workflow to get digital object packages into medium term storage and then into Dataverse, a  repository for research data. With our current system, it is not possible for patrons (or staff, really) to pull large amounts of data from our digital repository, but we knew from the outset that that access could open the door to really unique computational research. My colleague in Digital Scholarship also piloted some machine learning based OCR workflows to get at least partial transcripts for the many handwritten materials in the collection. This enhanced access not only opens up the collection to fresh research, but is providing use cases for products that would benefit projects across Harvard Libraries.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Lesson Learned - Keep A Wish List in Your Back Pocket. This lesson, for me, is closely paired with promising what you can deliver. I spent much of this project focusing on not asking for more resources, to prove we can still do great things with reallocation and not new allocations, and telling people “That sounds like a great project- maybe for someone else though!” By keeping track of those possibilities, and not just single-mindedly pushing ahead, we were able to do much more than we initially set out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Thank you so much for attending today, and listening to what I hope was a useful overview of this work in progress. I know that each of our institutions has different priorities and resources available, and hope that at least some portions of our project resonate. There are probably other lessons to take away from this project, and undoubtedly other lessons I will realize when it is completed, but my four take aways for now are "Take Opportunity to Reallocate Boldly:" Be willing to make dramatic pivots with the support of planning and preparation, "Make Flexibility Your Strength:" Be willing to let go of ideas at the speed of disfunction and move to something new, "Don’t Be Ashamed of Promising Exactly What You Can Deliver:" Be willing to deny requests that sound great but are out of reach, and "Keep A Wish List in Your Back Pocket:" Keep track of things that are out of reach so you can be ready when opportunity 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endParaRPr lang="en-US" b="0" u="none"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B1FD13A9-095E-FD48-A75A-053D90DBC244}" type="slidenum">
              <a:rPr lang="en-US" smtClean="0"/>
              <a:t>3</a:t>
            </a:fld>
            <a:endParaRPr lang="en-US" dirty="0"/>
          </a:p>
        </p:txBody>
      </p:sp>
    </p:spTree>
    <p:extLst>
      <p:ext uri="{BB962C8B-B14F-4D97-AF65-F5344CB8AC3E}">
        <p14:creationId xmlns:p14="http://schemas.microsoft.com/office/powerpoint/2010/main" val="319209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5EEDA-A90E-264E-8B43-C87DF669FDA5}" type="slidenum">
              <a:rPr lang="en-US" smtClean="0"/>
              <a:t>4</a:t>
            </a:fld>
            <a:endParaRPr lang="en-US"/>
          </a:p>
        </p:txBody>
      </p:sp>
    </p:spTree>
    <p:extLst>
      <p:ext uri="{BB962C8B-B14F-4D97-AF65-F5344CB8AC3E}">
        <p14:creationId xmlns:p14="http://schemas.microsoft.com/office/powerpoint/2010/main" val="98260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Thank you so much for joining me today, I’m excited to share a true work in progress, the Slavery, Abolition, Emancipation, and Freedom: Primary Sources from Houghton Library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structure for today’s talk might feel a little roundabout, but hopefully follows our own local process which was as much at the whims of the unpredictability of the last years as anything else in our work and personal lives.</a:t>
            </a:r>
          </a:p>
          <a:p>
            <a:pPr lvl="0"/>
            <a:endParaRPr lang="en-US"/>
          </a:p>
          <a:p>
            <a:pPr lvl="0"/>
            <a:r>
              <a:rPr lang="en-US"/>
              <a:t>I’m going to start with some background on the project, including contextualizing this work within larger digital collections goals at Houghton Library. I’ll then get into the planning process and some of the on-the-fly changes that had to be made, along with the desired outcomes, deliverables, and unexpected developments. I will end with a summary of the lessons learned thus far, and acknowledgements for the many friends and colleagues who contributed to the progress thus far.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 was brought on three years ago as Houghton’s inaugural Digital Collections Program Manager, with the goal of developing a transparent and programmatic model for curating our digital collections. While we had historically had a fairly healthy digitization schedule, we weren’t working programatically enough to built collections. Piecemeal digitization of single pages, partial collections. There was also a goal of developing more equitable digital projects- both in terms of content representation and in terms of proposal submissions- without central funding, digital collection had been largely shaped by curatorial endowments, which were largely focused on promoting the Western canon.</a:t>
            </a:r>
          </a:p>
          <a:p>
            <a:pPr lvl="0"/>
            <a:r>
              <a:rPr lang="en-US"/>
              <a:t>		</a:t>
            </a:r>
          </a:p>
          <a:p>
            <a:pPr lvl="0"/>
            <a:r>
              <a:rPr lang="en-US"/>
              <a:t>A new digital project submission process was developed, in a sort internal micro-grant model, with an open submission form and a rotating review panel of stakeholders from Houghton Library, as well as Harvard Library’s large university-serving Imaging Services department. While this process was successful in opening up proposals beyond our curatorial division, it didn’t meet our goals of diversifying the materials we digitize. I began creating a list of undigitized African American history materials in our collection in planning for a proposal of my own, when the pandemic shut down our workflows and changed the conversation completely.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In the summer of 2020, with almost all staff working remotely, I began to receive requests from across the library for digital images of African American people/history/books as universities responded to nationwide conversations on race. Due to the aforementioned spotty history, I had very little to offer these colleagues, and decided we needed a major move to address this for the future, while acknowledging the past practices that got us to that point. I wrote up a one page proposal for Houghton’s Senior Management Team asking that we pause all of our ongoing digital projects for the FY21 fiscal year and dedicate our digital collection resources entirely to digitizing materials relating to African American history and culture. That list I’d been building, which had about 500+ items listed at the time, came in handy. The full pause was both symbolic and practical, representing both a responsibility for work we had historically ignored as a library and recognizing the practical limits of taking on a large scale project in a pandemic without bringing on any new staff.</a:t>
            </a:r>
          </a:p>
          <a:p>
            <a:pPr lvl="0"/>
            <a:endParaRPr lang="en-US"/>
          </a:p>
          <a:p>
            <a:pPr lvl="0"/>
            <a:r>
              <a:rPr lang="en-US"/>
              <a:t>The Senior Management Team responded positively, but requested the project be expanded to include a cross departmental team and an educational component. Though this required developing new project features beyond simple digital access, it was welcomed as both a way to expand our remote project management experience (like many libraries, we had no remote processes before the pandemic), and to increase the number of staff with knowledge and understanding of our Black history holdings.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At this point we were at early July 2020. Staff had not yet begun to return to work from Houghton, but colleagues in Imaging Services were back in action preparing e-reserves for newly remote classes. The SAEF project’s initial development was coeval with the development of a scan-on-demand workflow for patrons needing access to reference scans- which meant I, along with three other colleagues, would be returning to on-site work at the end of the month. My project team members- our assistant curator for modern books and manuscripts, our digital archivist, and a reference librarian, would all remain remote for the next year. Working within these parameters, the initial project plan was fairly simple- developing an easy-lift education program for the team remotely, work with Imaging Services to deliver and digitize materials I pulled on-site, and create new access points for the digitized materials through our catalog, finding aids, and a dataset that would be downloadable via a digital collections page using Harvard’s Spotlight instance, CURIOSity.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9372600"/>
            <a:ext cx="4419600" cy="9144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solidFill>
                <a:srgbClr val="3D527F"/>
              </a:solidFill>
            </a:endParaRPr>
          </a:p>
        </p:txBody>
      </p:sp>
      <p:sp>
        <p:nvSpPr>
          <p:cNvPr id="19" name="Rectangle 18"/>
          <p:cNvSpPr/>
          <p:nvPr userDrawn="1"/>
        </p:nvSpPr>
        <p:spPr>
          <a:xfrm>
            <a:off x="4419600" y="9372600"/>
            <a:ext cx="2120900" cy="9144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solidFill>
                <a:srgbClr val="3D527F"/>
              </a:solidFill>
            </a:endParaRPr>
          </a:p>
        </p:txBody>
      </p:sp>
      <p:sp>
        <p:nvSpPr>
          <p:cNvPr id="20" name="Rectangle 19"/>
          <p:cNvSpPr/>
          <p:nvPr userDrawn="1"/>
        </p:nvSpPr>
        <p:spPr>
          <a:xfrm>
            <a:off x="6540500" y="9372600"/>
            <a:ext cx="11747501" cy="9144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15735" y="9685959"/>
            <a:ext cx="1486476" cy="361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817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65304" y="2986090"/>
            <a:ext cx="4032251" cy="3857627"/>
          </a:xfrm>
          <a:prstGeom prst="rect">
            <a:avLst/>
          </a:prstGeom>
        </p:spPr>
        <p:txBody>
          <a:bodyPr vert="horz" anchor="t" anchorCtr="0"/>
          <a:lstStyle>
            <a:lvl1pPr marL="0" indent="0" algn="ctr">
              <a:spcBef>
                <a:spcPts val="0"/>
              </a:spcBef>
              <a:buNone/>
              <a:defRPr sz="2801"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1048545" y="4029872"/>
            <a:ext cx="3862391" cy="176530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a:solidFill>
                <a:srgbClr val="3D527F"/>
              </a:solidFill>
            </a:endParaRPr>
          </a:p>
        </p:txBody>
      </p:sp>
      <p:sp>
        <p:nvSpPr>
          <p:cNvPr id="13" name="Text Placeholder 12"/>
          <p:cNvSpPr>
            <a:spLocks noGrp="1"/>
          </p:cNvSpPr>
          <p:nvPr>
            <p:ph type="body" sz="quarter" idx="12" hasCustomPrompt="1"/>
          </p:nvPr>
        </p:nvSpPr>
        <p:spPr>
          <a:xfrm>
            <a:off x="6832617" y="4146800"/>
            <a:ext cx="11455398" cy="1278258"/>
          </a:xfrm>
          <a:prstGeom prst="rect">
            <a:avLst/>
          </a:prstGeom>
        </p:spPr>
        <p:txBody>
          <a:bodyPr vert="horz">
            <a:normAutofit/>
          </a:bodyPr>
          <a:lstStyle>
            <a:lvl1pPr marL="0" marR="0" indent="0" algn="l" defTabSz="914378" rtl="0" eaLnBrk="1" fontAlgn="auto" latinLnBrk="0" hangingPunct="1">
              <a:lnSpc>
                <a:spcPct val="100000"/>
              </a:lnSpc>
              <a:spcBef>
                <a:spcPct val="0"/>
              </a:spcBef>
              <a:spcAft>
                <a:spcPts val="0"/>
              </a:spcAft>
              <a:buClrTx/>
              <a:buSzTx/>
              <a:buFont typeface="Arial"/>
              <a:buNone/>
              <a:tabLst/>
              <a:defRPr sz="4800" b="0" i="0"/>
            </a:lvl1pPr>
          </a:lstStyle>
          <a:p>
            <a:pPr marL="0" marR="0" lvl="0" indent="0" algn="l" defTabSz="914378" rtl="0" eaLnBrk="1" fontAlgn="auto" latinLnBrk="0" hangingPunct="1">
              <a:lnSpc>
                <a:spcPct val="100000"/>
              </a:lnSpc>
              <a:spcBef>
                <a:spcPct val="0"/>
              </a:spcBef>
              <a:spcAft>
                <a:spcPts val="0"/>
              </a:spcAft>
              <a:buClrTx/>
              <a:buSzTx/>
              <a:buFont typeface="Arial"/>
              <a:buNone/>
              <a:tabLst/>
              <a:defRPr/>
            </a:pPr>
            <a:r>
              <a:rPr kumimoji="0" lang="en-US" sz="48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6832601" y="5425056"/>
            <a:ext cx="114554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6832601" y="2981328"/>
            <a:ext cx="11455400" cy="976313"/>
          </a:xfrm>
          <a:prstGeom prst="rect">
            <a:avLst/>
          </a:prstGeom>
        </p:spPr>
        <p:txBody>
          <a:bodyPr vert="horz"/>
          <a:lstStyle>
            <a:lvl1pPr marL="0" indent="0">
              <a:buNone/>
              <a:defRPr sz="72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765304" y="2986086"/>
            <a:ext cx="323850" cy="3857628"/>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4018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4" y="9372600"/>
            <a:ext cx="4419599" cy="914400"/>
          </a:xfrm>
          <a:prstGeom prst="rect">
            <a:avLst/>
          </a:prstGeom>
          <a:solidFill>
            <a:srgbClr val="236192"/>
          </a:solidFill>
          <a:ln>
            <a:noFill/>
          </a:ln>
        </p:spPr>
        <p:txBody>
          <a:bodyPr spcFirstLastPara="1" wrap="square" lIns="137138" tIns="68550" rIns="137138" bIns="68550" anchor="ctr" anchorCtr="0">
            <a:noAutofit/>
          </a:bodyPr>
          <a:lstStyle/>
          <a:p>
            <a:pPr marL="0" marR="0" lvl="0" indent="0" algn="ctr" rtl="0">
              <a:spcBef>
                <a:spcPts val="0"/>
              </a:spcBef>
              <a:spcAft>
                <a:spcPts val="0"/>
              </a:spcAft>
              <a:buClr>
                <a:schemeClr val="dk1"/>
              </a:buClr>
              <a:buSzPts val="1800"/>
              <a:buFont typeface="Arial"/>
              <a:buNone/>
            </a:pPr>
            <a:endParaRPr sz="2700" b="0" i="0" u="none" strike="noStrike" cap="none" dirty="0">
              <a:solidFill>
                <a:srgbClr val="3D527F"/>
              </a:solidFill>
              <a:latin typeface="Arial"/>
              <a:ea typeface="Arial"/>
              <a:cs typeface="Arial"/>
              <a:sym typeface="Arial"/>
            </a:endParaRPr>
          </a:p>
        </p:txBody>
      </p:sp>
      <p:sp>
        <p:nvSpPr>
          <p:cNvPr id="107" name="Shape 107"/>
          <p:cNvSpPr/>
          <p:nvPr/>
        </p:nvSpPr>
        <p:spPr>
          <a:xfrm>
            <a:off x="4419603" y="9372600"/>
            <a:ext cx="2120898" cy="914400"/>
          </a:xfrm>
          <a:prstGeom prst="rect">
            <a:avLst/>
          </a:prstGeom>
          <a:solidFill>
            <a:srgbClr val="007DBA"/>
          </a:solidFill>
          <a:ln>
            <a:noFill/>
          </a:ln>
        </p:spPr>
        <p:txBody>
          <a:bodyPr spcFirstLastPara="1" wrap="square" lIns="137138" tIns="68550" rIns="137138" bIns="68550" anchor="ctr" anchorCtr="0">
            <a:noAutofit/>
          </a:bodyPr>
          <a:lstStyle/>
          <a:p>
            <a:pPr marL="0" marR="0" lvl="0" indent="0" algn="ctr" rtl="0">
              <a:spcBef>
                <a:spcPts val="0"/>
              </a:spcBef>
              <a:spcAft>
                <a:spcPts val="0"/>
              </a:spcAft>
              <a:buClr>
                <a:schemeClr val="dk1"/>
              </a:buClr>
              <a:buSzPts val="1800"/>
              <a:buFont typeface="Arial"/>
              <a:buNone/>
            </a:pPr>
            <a:endParaRPr sz="2700" b="0" i="0" u="none" strike="noStrike" cap="none" dirty="0">
              <a:solidFill>
                <a:srgbClr val="3D527F"/>
              </a:solidFill>
              <a:latin typeface="Arial"/>
              <a:ea typeface="Arial"/>
              <a:cs typeface="Arial"/>
              <a:sym typeface="Arial"/>
            </a:endParaRPr>
          </a:p>
        </p:txBody>
      </p:sp>
      <p:sp>
        <p:nvSpPr>
          <p:cNvPr id="108" name="Shape 108"/>
          <p:cNvSpPr/>
          <p:nvPr/>
        </p:nvSpPr>
        <p:spPr>
          <a:xfrm>
            <a:off x="6540505" y="9372600"/>
            <a:ext cx="11747498" cy="914400"/>
          </a:xfrm>
          <a:prstGeom prst="rect">
            <a:avLst/>
          </a:prstGeom>
          <a:solidFill>
            <a:srgbClr val="00AFD7"/>
          </a:solidFill>
          <a:ln>
            <a:noFill/>
          </a:ln>
        </p:spPr>
        <p:txBody>
          <a:bodyPr spcFirstLastPara="1" wrap="square" lIns="137138" tIns="68550" rIns="137138" bIns="68550" anchor="ctr" anchorCtr="0">
            <a:noAutofit/>
          </a:bodyPr>
          <a:lstStyle/>
          <a:p>
            <a:pPr marL="0" marR="0" lvl="0" indent="0" algn="ctr" rtl="0">
              <a:spcBef>
                <a:spcPts val="0"/>
              </a:spcBef>
              <a:spcAft>
                <a:spcPts val="0"/>
              </a:spcAft>
              <a:buClr>
                <a:schemeClr val="dk1"/>
              </a:buClr>
              <a:buSzPts val="1800"/>
              <a:buFont typeface="Arial"/>
              <a:buNone/>
            </a:pPr>
            <a:endParaRPr sz="2700" b="0" i="0" u="none" strike="noStrike" cap="none" dirty="0">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681575" y="2059493"/>
            <a:ext cx="16878294" cy="6712754"/>
          </a:xfrm>
          <a:prstGeom prst="rect">
            <a:avLst/>
          </a:prstGeom>
          <a:noFill/>
          <a:ln>
            <a:noFill/>
          </a:ln>
        </p:spPr>
        <p:txBody>
          <a:bodyPr spcFirstLastPara="1" wrap="square" lIns="91425" tIns="91425" rIns="91425" bIns="91425" anchor="t" anchorCtr="0"/>
          <a:lstStyle>
            <a:lvl1pPr marL="685800" marR="0" lvl="0" indent="-571500" algn="l" rtl="0">
              <a:lnSpc>
                <a:spcPct val="100000"/>
              </a:lnSpc>
              <a:spcBef>
                <a:spcPts val="720"/>
              </a:spcBef>
              <a:spcAft>
                <a:spcPts val="0"/>
              </a:spcAft>
              <a:buClr>
                <a:schemeClr val="dk1"/>
              </a:buClr>
              <a:buSzPts val="2400"/>
              <a:buFont typeface="Arial"/>
              <a:buChar char="•"/>
              <a:defRPr sz="3600" b="0" i="0" u="none" strike="noStrike" cap="none">
                <a:solidFill>
                  <a:schemeClr val="dk1"/>
                </a:solidFill>
                <a:latin typeface="Arial"/>
                <a:ea typeface="Arial"/>
                <a:cs typeface="Arial"/>
                <a:sym typeface="Arial"/>
              </a:defRPr>
            </a:lvl1pPr>
            <a:lvl2pPr marL="1371600" marR="0" lvl="1" indent="-609600" algn="l" rtl="0">
              <a:lnSpc>
                <a:spcPct val="100000"/>
              </a:lnSpc>
              <a:spcBef>
                <a:spcPts val="840"/>
              </a:spcBef>
              <a:spcAft>
                <a:spcPts val="0"/>
              </a:spcAft>
              <a:buClr>
                <a:schemeClr val="dk1"/>
              </a:buClr>
              <a:buSzPts val="2800"/>
              <a:buFont typeface="Arial"/>
              <a:buChar char="–"/>
              <a:defRPr sz="4200" b="0" i="0" u="none" strike="noStrike" cap="none">
                <a:solidFill>
                  <a:schemeClr val="dk1"/>
                </a:solidFill>
                <a:latin typeface="Arial"/>
                <a:ea typeface="Arial"/>
                <a:cs typeface="Arial"/>
                <a:sym typeface="Arial"/>
              </a:defRPr>
            </a:lvl2pPr>
            <a:lvl3pPr marL="2057400" marR="0" lvl="2" indent="-571500" algn="l" rtl="0">
              <a:lnSpc>
                <a:spcPct val="100000"/>
              </a:lnSpc>
              <a:spcBef>
                <a:spcPts val="720"/>
              </a:spcBef>
              <a:spcAft>
                <a:spcPts val="0"/>
              </a:spcAft>
              <a:buClr>
                <a:schemeClr val="dk1"/>
              </a:buClr>
              <a:buSzPts val="2400"/>
              <a:buFont typeface="Arial"/>
              <a:buChar char="•"/>
              <a:defRPr sz="3600" b="0" i="0" u="none" strike="noStrike" cap="none">
                <a:solidFill>
                  <a:schemeClr val="dk1"/>
                </a:solidFill>
                <a:latin typeface="Arial"/>
                <a:ea typeface="Arial"/>
                <a:cs typeface="Arial"/>
                <a:sym typeface="Arial"/>
              </a:defRPr>
            </a:lvl3pPr>
            <a:lvl4pPr marL="2743200" marR="0" lvl="3"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4pPr>
            <a:lvl5pPr marL="3429000" marR="0" lvl="4"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5pPr>
            <a:lvl6pPr marL="4114800" marR="0" lvl="5"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6pPr>
            <a:lvl7pPr marL="4800600" marR="0" lvl="6"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7pPr>
            <a:lvl8pPr marL="5486400" marR="0" lvl="7"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8pPr>
            <a:lvl9pPr marL="6172200" marR="0" lvl="8"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681575" y="686609"/>
            <a:ext cx="16878294" cy="1372884"/>
          </a:xfrm>
          <a:prstGeom prst="rect">
            <a:avLst/>
          </a:prstGeom>
          <a:noFill/>
          <a:ln>
            <a:noFill/>
          </a:ln>
        </p:spPr>
        <p:txBody>
          <a:bodyPr spcFirstLastPara="1" wrap="square" lIns="91425" tIns="91425" rIns="91425" bIns="91425" anchor="t" anchorCtr="0"/>
          <a:lstStyle>
            <a:lvl1pPr marL="685800" marR="0" lvl="0" indent="-342900" algn="l" rtl="0">
              <a:lnSpc>
                <a:spcPct val="100000"/>
              </a:lnSpc>
              <a:spcBef>
                <a:spcPts val="750"/>
              </a:spcBef>
              <a:spcAft>
                <a:spcPts val="0"/>
              </a:spcAft>
              <a:buClr>
                <a:schemeClr val="dk2"/>
              </a:buClr>
              <a:buSzPts val="2500"/>
              <a:buFont typeface="Arial"/>
              <a:buNone/>
              <a:defRPr sz="3750" b="1" i="0" u="none" strike="noStrike" cap="none">
                <a:solidFill>
                  <a:schemeClr val="dk2"/>
                </a:solidFill>
                <a:latin typeface="Arial"/>
                <a:ea typeface="Arial"/>
                <a:cs typeface="Arial"/>
                <a:sym typeface="Arial"/>
              </a:defRPr>
            </a:lvl1pPr>
            <a:lvl2pPr marL="1371600" marR="0" lvl="1" indent="-609600" algn="l" rtl="0">
              <a:lnSpc>
                <a:spcPct val="100000"/>
              </a:lnSpc>
              <a:spcBef>
                <a:spcPts val="840"/>
              </a:spcBef>
              <a:spcAft>
                <a:spcPts val="0"/>
              </a:spcAft>
              <a:buClr>
                <a:schemeClr val="dk1"/>
              </a:buClr>
              <a:buSzPts val="2800"/>
              <a:buFont typeface="Arial"/>
              <a:buChar char="–"/>
              <a:defRPr sz="4200" b="0" i="0" u="none" strike="noStrike" cap="none">
                <a:solidFill>
                  <a:schemeClr val="dk1"/>
                </a:solidFill>
                <a:latin typeface="Arial"/>
                <a:ea typeface="Arial"/>
                <a:cs typeface="Arial"/>
                <a:sym typeface="Arial"/>
              </a:defRPr>
            </a:lvl2pPr>
            <a:lvl3pPr marL="2057400" marR="0" lvl="2" indent="-571500" algn="l" rtl="0">
              <a:lnSpc>
                <a:spcPct val="100000"/>
              </a:lnSpc>
              <a:spcBef>
                <a:spcPts val="720"/>
              </a:spcBef>
              <a:spcAft>
                <a:spcPts val="0"/>
              </a:spcAft>
              <a:buClr>
                <a:schemeClr val="dk1"/>
              </a:buClr>
              <a:buSzPts val="2400"/>
              <a:buFont typeface="Arial"/>
              <a:buChar char="•"/>
              <a:defRPr sz="3600" b="0" i="0" u="none" strike="noStrike" cap="none">
                <a:solidFill>
                  <a:schemeClr val="dk1"/>
                </a:solidFill>
                <a:latin typeface="Arial"/>
                <a:ea typeface="Arial"/>
                <a:cs typeface="Arial"/>
                <a:sym typeface="Arial"/>
              </a:defRPr>
            </a:lvl3pPr>
            <a:lvl4pPr marL="2743200" marR="0" lvl="3"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4pPr>
            <a:lvl5pPr marL="3429000" marR="0" lvl="4"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5pPr>
            <a:lvl6pPr marL="4114800" marR="0" lvl="5"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6pPr>
            <a:lvl7pPr marL="4800600" marR="0" lvl="6"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7pPr>
            <a:lvl8pPr marL="5486400" marR="0" lvl="7"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8pPr>
            <a:lvl9pPr marL="6172200" marR="0" lvl="8" indent="-533400" algn="l" rtl="0">
              <a:lnSpc>
                <a:spcPct val="100000"/>
              </a:lnSpc>
              <a:spcBef>
                <a:spcPts val="600"/>
              </a:spcBef>
              <a:spcAft>
                <a:spcPts val="0"/>
              </a:spcAft>
              <a:buClr>
                <a:schemeClr val="dk1"/>
              </a:buClr>
              <a:buSzPts val="2000"/>
              <a:buFont typeface="Arial"/>
              <a:buChar char="•"/>
              <a:defRPr sz="3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20107" y="9634488"/>
            <a:ext cx="1374341" cy="437436"/>
          </a:xfrm>
          <a:prstGeom prst="rect">
            <a:avLst/>
          </a:prstGeom>
          <a:noFill/>
          <a:ln>
            <a:noFill/>
          </a:ln>
        </p:spPr>
      </p:pic>
    </p:spTree>
    <p:extLst>
      <p:ext uri="{BB962C8B-B14F-4D97-AF65-F5344CB8AC3E}">
        <p14:creationId xmlns:p14="http://schemas.microsoft.com/office/powerpoint/2010/main" val="59100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nul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0B8918-48B4-B24B-849C-AB7BDCA80BA1}"/>
              </a:ext>
            </a:extLst>
          </p:cNvPr>
          <p:cNvSpPr txBox="1"/>
          <p:nvPr/>
        </p:nvSpPr>
        <p:spPr>
          <a:xfrm>
            <a:off x="840622" y="1011604"/>
            <a:ext cx="16606763" cy="8217634"/>
          </a:xfrm>
          <a:prstGeom prst="rect">
            <a:avLst/>
          </a:prstGeom>
          <a:noFill/>
        </p:spPr>
        <p:txBody>
          <a:bodyPr wrap="square" rtlCol="0">
            <a:spAutoFit/>
          </a:bodyPr>
          <a:lstStyle/>
          <a:p>
            <a:pPr algn="ctr" defTabSz="914378"/>
            <a:r>
              <a:rPr lang="en-US" sz="6000" dirty="0">
                <a:solidFill>
                  <a:srgbClr val="000000"/>
                </a:solidFill>
                <a:latin typeface="Arial"/>
                <a:ea typeface="Times New Roman" panose="02020603050405020304" pitchFamily="18" charset="0"/>
                <a:cs typeface="Times New Roman" panose="02020603050405020304" pitchFamily="18" charset="0"/>
              </a:rPr>
              <a:t>The</a:t>
            </a:r>
            <a:r>
              <a:rPr lang="en-US" sz="6000" dirty="0">
                <a:solidFill>
                  <a:srgbClr val="444444"/>
                </a:solidFill>
                <a:latin typeface="Arial"/>
                <a:ea typeface="Times New Roman" panose="02020603050405020304" pitchFamily="18" charset="0"/>
                <a:cs typeface="Times New Roman" panose="02020603050405020304" pitchFamily="18" charset="0"/>
              </a:rPr>
              <a:t> </a:t>
            </a:r>
            <a:r>
              <a:rPr lang="en-US" sz="6000" b="1" dirty="0">
                <a:solidFill>
                  <a:srgbClr val="8A1B61"/>
                </a:solidFill>
                <a:latin typeface="Arial"/>
                <a:ea typeface="Times New Roman" panose="02020603050405020304" pitchFamily="18" charset="0"/>
                <a:cs typeface="Times New Roman" panose="02020603050405020304" pitchFamily="18" charset="0"/>
              </a:rPr>
              <a:t>Research Library Partnership </a:t>
            </a:r>
            <a:r>
              <a:rPr lang="en-US" sz="6000" dirty="0">
                <a:solidFill>
                  <a:srgbClr val="000000"/>
                </a:solidFill>
                <a:latin typeface="Arial"/>
                <a:ea typeface="Times New Roman" panose="02020603050405020304" pitchFamily="18" charset="0"/>
                <a:cs typeface="Times New Roman" panose="02020603050405020304" pitchFamily="18" charset="0"/>
              </a:rPr>
              <a:t>is a program of the Research Division of OCLC   </a:t>
            </a:r>
          </a:p>
          <a:p>
            <a:pPr algn="ctr" defTabSz="914378"/>
            <a:endParaRPr lang="en-US" sz="6000" dirty="0">
              <a:solidFill>
                <a:srgbClr val="000000"/>
              </a:solidFill>
              <a:latin typeface="Arial"/>
              <a:ea typeface="Times New Roman" panose="02020603050405020304" pitchFamily="18" charset="0"/>
              <a:cs typeface="Times New Roman" panose="02020603050405020304" pitchFamily="18" charset="0"/>
            </a:endParaRPr>
          </a:p>
          <a:p>
            <a:pPr algn="ctr" defTabSz="914378"/>
            <a:r>
              <a:rPr lang="en-US" sz="6000" dirty="0">
                <a:solidFill>
                  <a:srgbClr val="000000"/>
                </a:solidFill>
                <a:latin typeface="Arial"/>
                <a:ea typeface="Times New Roman" panose="02020603050405020304" pitchFamily="18" charset="0"/>
                <a:cs typeface="Times New Roman" panose="02020603050405020304" pitchFamily="18" charset="0"/>
              </a:rPr>
              <a:t>It provides a unique </a:t>
            </a:r>
            <a:r>
              <a:rPr lang="en-US" sz="6000" b="1" dirty="0">
                <a:solidFill>
                  <a:srgbClr val="236192"/>
                </a:solidFill>
                <a:latin typeface="Arial"/>
                <a:ea typeface="Times New Roman" panose="02020603050405020304" pitchFamily="18" charset="0"/>
                <a:cs typeface="Times New Roman" panose="02020603050405020304" pitchFamily="18" charset="0"/>
              </a:rPr>
              <a:t>transnational</a:t>
            </a:r>
            <a:r>
              <a:rPr lang="en-US" sz="6000" dirty="0">
                <a:solidFill>
                  <a:srgbClr val="000000"/>
                </a:solidFill>
                <a:latin typeface="Arial"/>
                <a:ea typeface="Times New Roman" panose="02020603050405020304" pitchFamily="18" charset="0"/>
                <a:cs typeface="Times New Roman" panose="02020603050405020304" pitchFamily="18" charset="0"/>
              </a:rPr>
              <a:t> collaborative </a:t>
            </a:r>
            <a:r>
              <a:rPr lang="en-US" sz="6000" b="1" dirty="0">
                <a:solidFill>
                  <a:srgbClr val="236192"/>
                </a:solidFill>
                <a:latin typeface="Arial"/>
                <a:ea typeface="Times New Roman" panose="02020603050405020304" pitchFamily="18" charset="0"/>
                <a:cs typeface="Times New Roman" panose="02020603050405020304" pitchFamily="18" charset="0"/>
              </a:rPr>
              <a:t>network of peers </a:t>
            </a:r>
            <a:r>
              <a:rPr lang="en-US" sz="6000" dirty="0">
                <a:solidFill>
                  <a:srgbClr val="000000"/>
                </a:solidFill>
                <a:latin typeface="Arial"/>
                <a:ea typeface="Times New Roman" panose="02020603050405020304" pitchFamily="18" charset="0"/>
                <a:cs typeface="Times New Roman" panose="02020603050405020304" pitchFamily="18" charset="0"/>
              </a:rPr>
              <a:t>to address </a:t>
            </a:r>
            <a:r>
              <a:rPr lang="en-US" sz="6000" b="1" dirty="0">
                <a:solidFill>
                  <a:srgbClr val="236192"/>
                </a:solidFill>
                <a:latin typeface="Arial"/>
                <a:ea typeface="Times New Roman" panose="02020603050405020304" pitchFamily="18" charset="0"/>
                <a:cs typeface="Times New Roman" panose="02020603050405020304" pitchFamily="18" charset="0"/>
              </a:rPr>
              <a:t>common issues</a:t>
            </a:r>
          </a:p>
          <a:p>
            <a:pPr algn="ctr" defTabSz="914378"/>
            <a:endParaRPr lang="en-US" sz="6000" b="1" dirty="0">
              <a:solidFill>
                <a:srgbClr val="236192"/>
              </a:solidFill>
              <a:latin typeface="Arial"/>
              <a:ea typeface="Times New Roman" panose="02020603050405020304" pitchFamily="18" charset="0"/>
              <a:cs typeface="Times New Roman" panose="02020603050405020304" pitchFamily="18" charset="0"/>
            </a:endParaRPr>
          </a:p>
          <a:p>
            <a:pPr algn="ctr" defTabSz="914378"/>
            <a:r>
              <a:rPr lang="en-US" sz="6000" b="1" dirty="0">
                <a:solidFill>
                  <a:srgbClr val="236192"/>
                </a:solidFill>
                <a:latin typeface="Arial"/>
                <a:ea typeface="Times New Roman" panose="02020603050405020304" pitchFamily="18" charset="0"/>
                <a:cs typeface="Times New Roman" panose="02020603050405020304" pitchFamily="18" charset="0"/>
              </a:rPr>
              <a:t> </a:t>
            </a:r>
            <a:r>
              <a:rPr lang="en-US" sz="6000" dirty="0">
                <a:solidFill>
                  <a:srgbClr val="000000"/>
                </a:solidFill>
                <a:latin typeface="Arial"/>
                <a:ea typeface="Times New Roman" panose="02020603050405020304" pitchFamily="18" charset="0"/>
                <a:cs typeface="Times New Roman" panose="02020603050405020304" pitchFamily="18" charset="0"/>
              </a:rPr>
              <a:t>And</a:t>
            </a:r>
            <a:r>
              <a:rPr lang="en-US" sz="6000" dirty="0">
                <a:solidFill>
                  <a:srgbClr val="000000"/>
                </a:solidFill>
                <a:latin typeface="Arial"/>
                <a:ea typeface="Times New Roman" panose="02020603050405020304" pitchFamily="18" charset="0"/>
              </a:rPr>
              <a:t> the opportunity to </a:t>
            </a:r>
            <a:r>
              <a:rPr lang="en-US" sz="6000" b="1" dirty="0">
                <a:solidFill>
                  <a:srgbClr val="236192"/>
                </a:solidFill>
                <a:latin typeface="Arial"/>
                <a:ea typeface="Times New Roman" panose="02020603050405020304" pitchFamily="18" charset="0"/>
              </a:rPr>
              <a:t>engage directly</a:t>
            </a:r>
            <a:r>
              <a:rPr lang="en-US" sz="6000" b="1" dirty="0">
                <a:solidFill>
                  <a:srgbClr val="000000"/>
                </a:solidFill>
                <a:latin typeface="Arial"/>
                <a:ea typeface="Times New Roman" panose="02020603050405020304" pitchFamily="18" charset="0"/>
              </a:rPr>
              <a:t> </a:t>
            </a:r>
            <a:r>
              <a:rPr lang="en-US" sz="6000" dirty="0">
                <a:solidFill>
                  <a:srgbClr val="000000"/>
                </a:solidFill>
                <a:latin typeface="Arial"/>
                <a:ea typeface="Times New Roman" panose="02020603050405020304" pitchFamily="18" charset="0"/>
              </a:rPr>
              <a:t>with OCLC Research</a:t>
            </a:r>
          </a:p>
          <a:p>
            <a:pPr defTabSz="914378"/>
            <a:endParaRPr lang="en-US" sz="4800" dirty="0">
              <a:solidFill>
                <a:srgbClr val="000000"/>
              </a:solidFill>
              <a:latin typeface="Arial"/>
            </a:endParaRPr>
          </a:p>
        </p:txBody>
      </p:sp>
    </p:spTree>
    <p:extLst>
      <p:ext uri="{BB962C8B-B14F-4D97-AF65-F5344CB8AC3E}">
        <p14:creationId xmlns:p14="http://schemas.microsoft.com/office/powerpoint/2010/main" val="21484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1B1E"/>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rcRect/>
          <a:stretch>
            <a:fillRect/>
          </a:stretch>
        </p:blipFill>
        <p:spPr>
          <a:xfrm>
            <a:off x="-190500" y="-200025"/>
            <a:ext cx="17907458" cy="1068705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10196422" y="1028700"/>
            <a:ext cx="8555547" cy="1115139"/>
            <a:chOff x="0" y="0"/>
            <a:chExt cx="11407396" cy="1486852"/>
          </a:xfrm>
        </p:grpSpPr>
        <p:sp>
          <p:nvSpPr>
            <p:cNvPr id="4" name="TextBox 4" descr="LESSON LEARNED&#10;"/>
            <p:cNvSpPr txBox="1"/>
            <p:nvPr/>
          </p:nvSpPr>
          <p:spPr>
            <a:xfrm>
              <a:off x="0" y="723900"/>
              <a:ext cx="9273796" cy="762952"/>
            </a:xfrm>
            <a:prstGeom prst="rect">
              <a:avLst/>
            </a:prstGeom>
          </p:spPr>
          <p:txBody>
            <a:bodyPr lIns="0" tIns="0" rIns="0" bIns="0" rtlCol="0" anchor="t">
              <a:spAutoFit/>
            </a:bodyPr>
            <a:lstStyle/>
            <a:p>
              <a:pPr algn="r">
                <a:lnSpc>
                  <a:spcPts val="4680"/>
                </a:lnSpc>
              </a:pPr>
              <a:r>
                <a:rPr lang="en-US" sz="3599" spc="179" dirty="0">
                  <a:solidFill>
                    <a:srgbClr val="EFEBE0"/>
                  </a:solidFill>
                  <a:latin typeface="Libre Baskerville Italics"/>
                </a:rPr>
                <a:t>LESSON LEARNED</a:t>
              </a:r>
            </a:p>
          </p:txBody>
        </p:sp>
        <p:sp>
          <p:nvSpPr>
            <p:cNvPr id="5" name="AutoShape 5"/>
            <p:cNvSpPr/>
            <p:nvPr/>
          </p:nvSpPr>
          <p:spPr>
            <a:xfrm>
              <a:off x="8232396" y="0"/>
              <a:ext cx="3175000" cy="101600"/>
            </a:xfrm>
            <a:prstGeom prst="rect">
              <a:avLst/>
            </a:prstGeom>
            <a:solidFill>
              <a:srgbClr val="EFEBE0"/>
            </a:solidFill>
          </p:spPr>
        </p:sp>
      </p:grpSp>
      <p:grpSp>
        <p:nvGrpSpPr>
          <p:cNvPr id="6" name="Group 6">
            <a:extLst>
              <a:ext uri="{C183D7F6-B498-43B3-948B-1728B52AA6E4}">
                <adec:decorative xmlns:adec="http://schemas.microsoft.com/office/drawing/2017/decorative" val="1"/>
              </a:ext>
            </a:extLst>
          </p:cNvPr>
          <p:cNvGrpSpPr/>
          <p:nvPr/>
        </p:nvGrpSpPr>
        <p:grpSpPr>
          <a:xfrm>
            <a:off x="-781049" y="3442483"/>
            <a:ext cx="12291369" cy="5815817"/>
            <a:chOff x="0" y="0"/>
            <a:chExt cx="16388492" cy="7754423"/>
          </a:xfrm>
        </p:grpSpPr>
        <p:sp>
          <p:nvSpPr>
            <p:cNvPr id="7" name="TextBox 7" descr="Project Background&#10;"/>
            <p:cNvSpPr txBox="1"/>
            <p:nvPr/>
          </p:nvSpPr>
          <p:spPr>
            <a:xfrm>
              <a:off x="2415262" y="7106723"/>
              <a:ext cx="13970533" cy="647700"/>
            </a:xfrm>
            <a:prstGeom prst="rect">
              <a:avLst/>
            </a:prstGeom>
          </p:spPr>
          <p:txBody>
            <a:bodyPr lIns="0" tIns="0" rIns="0" bIns="0" rtlCol="0" anchor="t">
              <a:spAutoFit/>
            </a:bodyPr>
            <a:lstStyle/>
            <a:p>
              <a:pPr>
                <a:lnSpc>
                  <a:spcPts val="3840"/>
                </a:lnSpc>
              </a:pPr>
              <a:r>
                <a:rPr lang="en-US" sz="3199" spc="-31" dirty="0">
                  <a:solidFill>
                    <a:srgbClr val="EFEBE0"/>
                  </a:solidFill>
                  <a:latin typeface="Libre Baskerville Italics"/>
                </a:rPr>
                <a:t>Project Background</a:t>
              </a:r>
            </a:p>
          </p:txBody>
        </p:sp>
        <p:sp>
          <p:nvSpPr>
            <p:cNvPr id="8" name="TextBox 8" descr="PLAN FOR OPPORTUNITY TO REALLOCATE BOLDLY&#10;"/>
            <p:cNvSpPr txBox="1"/>
            <p:nvPr/>
          </p:nvSpPr>
          <p:spPr>
            <a:xfrm>
              <a:off x="2415262" y="0"/>
              <a:ext cx="13973229" cy="5786438"/>
            </a:xfrm>
            <a:prstGeom prst="rect">
              <a:avLst/>
            </a:prstGeom>
          </p:spPr>
          <p:txBody>
            <a:bodyPr lIns="0" tIns="0" rIns="0" bIns="0" rtlCol="0" anchor="t">
              <a:spAutoFit/>
            </a:bodyPr>
            <a:lstStyle/>
            <a:p>
              <a:pPr algn="l">
                <a:lnSpc>
                  <a:spcPts val="8640"/>
                </a:lnSpc>
              </a:pPr>
              <a:r>
                <a:rPr lang="en-US" sz="7200" spc="144" dirty="0">
                  <a:solidFill>
                    <a:srgbClr val="EFEBE0"/>
                  </a:solidFill>
                  <a:latin typeface="Libre Baskerville Italics"/>
                </a:rPr>
                <a:t>PLAN FOR OPPORTUNITY TO REALLOCATE BOLDLY</a:t>
              </a:r>
            </a:p>
          </p:txBody>
        </p:sp>
        <p:sp>
          <p:nvSpPr>
            <p:cNvPr id="9" name="AutoShape 9"/>
            <p:cNvSpPr/>
            <p:nvPr/>
          </p:nvSpPr>
          <p:spPr>
            <a:xfrm>
              <a:off x="0" y="6408864"/>
              <a:ext cx="4826000" cy="101600"/>
            </a:xfrm>
            <a:prstGeom prst="rect">
              <a:avLst/>
            </a:prstGeom>
            <a:solidFill>
              <a:srgbClr val="EFEBE0"/>
            </a:solid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113203" y="2706052"/>
            <a:ext cx="9146097" cy="5885498"/>
            <a:chOff x="0" y="0"/>
            <a:chExt cx="12194796" cy="7847330"/>
          </a:xfrm>
        </p:grpSpPr>
        <p:sp>
          <p:nvSpPr>
            <p:cNvPr id="3" name="TextBox 3" descr="Transparency and Flexibility&#10;"/>
            <p:cNvSpPr txBox="1"/>
            <p:nvPr/>
          </p:nvSpPr>
          <p:spPr>
            <a:xfrm>
              <a:off x="2262" y="5699601"/>
              <a:ext cx="12192533"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Transparency and Flexibility</a:t>
              </a:r>
            </a:p>
          </p:txBody>
        </p:sp>
        <p:sp>
          <p:nvSpPr>
            <p:cNvPr id="4" name="TextBox 4" descr="Cross-Departmental Team&#10;"/>
            <p:cNvSpPr txBox="1"/>
            <p:nvPr/>
          </p:nvSpPr>
          <p:spPr>
            <a:xfrm>
              <a:off x="2262" y="0"/>
              <a:ext cx="12192533"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Cross-Departmental Team</a:t>
              </a:r>
            </a:p>
          </p:txBody>
        </p:sp>
        <p:sp>
          <p:nvSpPr>
            <p:cNvPr id="5" name="TextBox 5" descr="Shared Spaces for Remote Work&#10;"/>
            <p:cNvSpPr txBox="1"/>
            <p:nvPr/>
          </p:nvSpPr>
          <p:spPr>
            <a:xfrm>
              <a:off x="2262" y="2909729"/>
              <a:ext cx="12192533"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Shared Spaces for Remote Work</a:t>
              </a:r>
            </a:p>
          </p:txBody>
        </p:sp>
        <p:sp>
          <p:nvSpPr>
            <p:cNvPr id="6" name="TextBox 6" descr="Adjusting quickly when things aren't working smoothly and when colleagues need a break&#10;"/>
            <p:cNvSpPr txBox="1"/>
            <p:nvPr/>
          </p:nvSpPr>
          <p:spPr>
            <a:xfrm>
              <a:off x="0" y="6520339"/>
              <a:ext cx="12194796" cy="1326991"/>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Adjusting quickly when things aren't working smoothly and when colleagues need a break</a:t>
              </a:r>
            </a:p>
          </p:txBody>
        </p:sp>
        <p:sp>
          <p:nvSpPr>
            <p:cNvPr id="7" name="TextBox 7" descr="Colleagues with professional and/or personal afinitity to the work&#10;"/>
            <p:cNvSpPr txBox="1"/>
            <p:nvPr/>
          </p:nvSpPr>
          <p:spPr>
            <a:xfrm>
              <a:off x="0" y="820737"/>
              <a:ext cx="12194796" cy="1326991"/>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Colleagues with professional and/or personal </a:t>
              </a:r>
              <a:r>
                <a:rPr lang="en-US" sz="2799" dirty="0" err="1">
                  <a:solidFill>
                    <a:srgbClr val="1D1B1E"/>
                  </a:solidFill>
                  <a:latin typeface="Libre Baskerville"/>
                </a:rPr>
                <a:t>afinitity</a:t>
              </a:r>
              <a:r>
                <a:rPr lang="en-US" sz="2799" dirty="0">
                  <a:solidFill>
                    <a:srgbClr val="1D1B1E"/>
                  </a:solidFill>
                  <a:latin typeface="Libre Baskerville"/>
                </a:rPr>
                <a:t> to the work</a:t>
              </a:r>
            </a:p>
          </p:txBody>
        </p:sp>
        <p:sp>
          <p:nvSpPr>
            <p:cNvPr id="8" name="TextBox 8" descr="Hyper-organized Google shared drive and active communication on Teams&#10;"/>
            <p:cNvSpPr txBox="1"/>
            <p:nvPr/>
          </p:nvSpPr>
          <p:spPr>
            <a:xfrm>
              <a:off x="0" y="3730466"/>
              <a:ext cx="12194796" cy="1334135"/>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Hyper-organized Google shared drive and active communication on Teams</a:t>
              </a:r>
            </a:p>
          </p:txBody>
        </p:sp>
      </p:grpSp>
      <p:grpSp>
        <p:nvGrpSpPr>
          <p:cNvPr id="9" name="Group 9">
            <a:extLst>
              <a:ext uri="{C183D7F6-B498-43B3-948B-1728B52AA6E4}">
                <adec:decorative xmlns:adec="http://schemas.microsoft.com/office/drawing/2017/decorative" val="1"/>
              </a:ext>
            </a:extLst>
          </p:cNvPr>
          <p:cNvGrpSpPr/>
          <p:nvPr/>
        </p:nvGrpSpPr>
        <p:grpSpPr>
          <a:xfrm>
            <a:off x="-781050" y="1028700"/>
            <a:ext cx="8547943" cy="3077047"/>
            <a:chOff x="0" y="0"/>
            <a:chExt cx="11397257" cy="4102730"/>
          </a:xfrm>
        </p:grpSpPr>
        <p:sp>
          <p:nvSpPr>
            <p:cNvPr id="10" name="TextBox 10" descr="PROJECT DEVELOPMENT ON THE FLY&#10;"/>
            <p:cNvSpPr txBox="1"/>
            <p:nvPr/>
          </p:nvSpPr>
          <p:spPr>
            <a:xfrm>
              <a:off x="2580242" y="0"/>
              <a:ext cx="8817015" cy="3505200"/>
            </a:xfrm>
            <a:prstGeom prst="rect">
              <a:avLst/>
            </a:prstGeom>
          </p:spPr>
          <p:txBody>
            <a:bodyPr lIns="0" tIns="0" rIns="0" bIns="0" rtlCol="0" anchor="t">
              <a:spAutoFit/>
            </a:bodyPr>
            <a:lstStyle/>
            <a:p>
              <a:pPr algn="l">
                <a:lnSpc>
                  <a:spcPts val="6970"/>
                </a:lnSpc>
              </a:pPr>
              <a:r>
                <a:rPr lang="en-US" sz="5808" spc="116" dirty="0">
                  <a:solidFill>
                    <a:srgbClr val="6C5336"/>
                  </a:solidFill>
                  <a:latin typeface="Libre Baskerville Italics"/>
                </a:rPr>
                <a:t>PROJECT DEVELOPMENT ON THE FLY</a:t>
              </a:r>
            </a:p>
          </p:txBody>
        </p:sp>
        <p:sp>
          <p:nvSpPr>
            <p:cNvPr id="11" name="AutoShape 11"/>
            <p:cNvSpPr/>
            <p:nvPr/>
          </p:nvSpPr>
          <p:spPr>
            <a:xfrm>
              <a:off x="0" y="3994088"/>
              <a:ext cx="5160483" cy="108642"/>
            </a:xfrm>
            <a:prstGeom prst="rect">
              <a:avLst/>
            </a:prstGeom>
            <a:solidFill>
              <a:srgbClr val="1D1B1E"/>
            </a:solidFill>
          </p:spPr>
        </p:sp>
      </p:grpSp>
      <p:sp>
        <p:nvSpPr>
          <p:cNvPr id="12" name="AutoShape 12">
            <a:extLst>
              <a:ext uri="{C183D7F6-B498-43B3-948B-1728B52AA6E4}">
                <adec:decorative xmlns:adec="http://schemas.microsoft.com/office/drawing/2017/decorative" val="1"/>
              </a:ext>
            </a:extLst>
          </p:cNvPr>
          <p:cNvSpPr/>
          <p:nvPr/>
        </p:nvSpPr>
        <p:spPr>
          <a:xfrm>
            <a:off x="16068675" y="9258300"/>
            <a:ext cx="2381250" cy="76200"/>
          </a:xfrm>
          <a:prstGeom prst="rect">
            <a:avLst/>
          </a:prstGeom>
          <a:solidFill>
            <a:srgbClr val="1D1B1E"/>
          </a:solidFill>
        </p:spPr>
      </p:sp>
      <p:sp>
        <p:nvSpPr>
          <p:cNvPr id="13" name="TextBox 13" descr="&#10;"/>
          <p:cNvSpPr txBox="1"/>
          <p:nvPr/>
        </p:nvSpPr>
        <p:spPr>
          <a:xfrm>
            <a:off x="9320801" y="9641801"/>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Planning and Adapting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682507" y="647700"/>
            <a:ext cx="3619500" cy="76200"/>
          </a:xfrm>
          <a:prstGeom prst="rect">
            <a:avLst/>
          </a:prstGeom>
          <a:solidFill>
            <a:srgbClr val="1D1B1E"/>
          </a:solidFill>
        </p:spPr>
      </p:sp>
      <p:sp>
        <p:nvSpPr>
          <p:cNvPr id="3" name="TextBox 3" descr="PLANNING CONFLICTS&#10;"/>
          <p:cNvSpPr txBox="1"/>
          <p:nvPr/>
        </p:nvSpPr>
        <p:spPr>
          <a:xfrm>
            <a:off x="1127243" y="1170087"/>
            <a:ext cx="16208257" cy="1084957"/>
          </a:xfrm>
          <a:prstGeom prst="rect">
            <a:avLst/>
          </a:prstGeom>
        </p:spPr>
        <p:txBody>
          <a:bodyPr lIns="0" tIns="0" rIns="0" bIns="0" rtlCol="0" anchor="t">
            <a:spAutoFit/>
          </a:bodyPr>
          <a:lstStyle/>
          <a:p>
            <a:pPr algn="r">
              <a:lnSpc>
                <a:spcPts val="8640"/>
              </a:lnSpc>
            </a:pPr>
            <a:r>
              <a:rPr lang="en-US" sz="7200" spc="144" dirty="0">
                <a:solidFill>
                  <a:srgbClr val="6C5336"/>
                </a:solidFill>
                <a:latin typeface="Libre Baskerville Italics"/>
              </a:rPr>
              <a:t>PLANNING CONFLICTS</a:t>
            </a:r>
          </a:p>
        </p:txBody>
      </p:sp>
      <p:grpSp>
        <p:nvGrpSpPr>
          <p:cNvPr id="4" name="Group 4">
            <a:extLst>
              <a:ext uri="{C183D7F6-B498-43B3-948B-1728B52AA6E4}">
                <adec:decorative xmlns:adec="http://schemas.microsoft.com/office/drawing/2017/decorative" val="1"/>
              </a:ext>
            </a:extLst>
          </p:cNvPr>
          <p:cNvGrpSpPr/>
          <p:nvPr/>
        </p:nvGrpSpPr>
        <p:grpSpPr>
          <a:xfrm>
            <a:off x="916891" y="3568928"/>
            <a:ext cx="5240847" cy="4790480"/>
            <a:chOff x="0" y="0"/>
            <a:chExt cx="6987796" cy="6387306"/>
          </a:xfrm>
        </p:grpSpPr>
        <p:sp>
          <p:nvSpPr>
            <p:cNvPr id="5" name="TextBox 5" descr="Balancing the desires of colleagues across the libraries to see what we're working on with the need for team members to be comfortable working messily&#10;"/>
            <p:cNvSpPr txBox="1"/>
            <p:nvPr/>
          </p:nvSpPr>
          <p:spPr>
            <a:xfrm>
              <a:off x="0" y="1568212"/>
              <a:ext cx="6987796" cy="4819094"/>
            </a:xfrm>
            <a:prstGeom prst="rect">
              <a:avLst/>
            </a:prstGeom>
          </p:spPr>
          <p:txBody>
            <a:bodyPr lIns="0" tIns="0" rIns="0" bIns="0" rtlCol="0" anchor="t">
              <a:spAutoFit/>
            </a:bodyPr>
            <a:lstStyle/>
            <a:p>
              <a:pPr>
                <a:lnSpc>
                  <a:spcPts val="4200"/>
                </a:lnSpc>
              </a:pPr>
              <a:r>
                <a:rPr lang="en-US" sz="2799" dirty="0">
                  <a:solidFill>
                    <a:srgbClr val="1D1B1E"/>
                  </a:solidFill>
                  <a:latin typeface="Libre Baskerville"/>
                </a:rPr>
                <a:t>Balancing the desires of colleagues across the libraries to see what we're working on with the need for team members to be comfortable working messily</a:t>
              </a:r>
            </a:p>
          </p:txBody>
        </p:sp>
        <p:sp>
          <p:nvSpPr>
            <p:cNvPr id="6" name="TextBox 6" descr="Team Access vs. &#10;Public Access&#10;"/>
            <p:cNvSpPr txBox="1"/>
            <p:nvPr/>
          </p:nvSpPr>
          <p:spPr>
            <a:xfrm>
              <a:off x="0" y="0"/>
              <a:ext cx="6985533" cy="1285875"/>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Team Access vs. </a:t>
              </a:r>
            </a:p>
            <a:p>
              <a:pPr>
                <a:lnSpc>
                  <a:spcPts val="3839"/>
                </a:lnSpc>
              </a:pPr>
              <a:r>
                <a:rPr lang="en-US" sz="3199" spc="-31" dirty="0">
                  <a:solidFill>
                    <a:srgbClr val="6C5336"/>
                  </a:solidFill>
                  <a:latin typeface="Libre Baskerville"/>
                </a:rPr>
                <a:t>Public Access</a:t>
              </a:r>
            </a:p>
          </p:txBody>
        </p:sp>
      </p:grpSp>
      <p:grpSp>
        <p:nvGrpSpPr>
          <p:cNvPr id="7" name="Group 7">
            <a:extLst>
              <a:ext uri="{C183D7F6-B498-43B3-948B-1728B52AA6E4}">
                <adec:decorative xmlns:adec="http://schemas.microsoft.com/office/drawing/2017/decorative" val="1"/>
              </a:ext>
            </a:extLst>
          </p:cNvPr>
          <p:cNvGrpSpPr/>
          <p:nvPr/>
        </p:nvGrpSpPr>
        <p:grpSpPr>
          <a:xfrm>
            <a:off x="6411767" y="3568928"/>
            <a:ext cx="5240847" cy="3828295"/>
            <a:chOff x="0" y="0"/>
            <a:chExt cx="6987796" cy="5104394"/>
          </a:xfrm>
        </p:grpSpPr>
        <p:sp>
          <p:nvSpPr>
            <p:cNvPr id="8" name="TextBox 8" descr="Balancing the labor of pulling lists of items from the catalog backend and the labor of cataloging unlisted items sitting on the shelves&#10;"/>
            <p:cNvSpPr txBox="1"/>
            <p:nvPr/>
          </p:nvSpPr>
          <p:spPr>
            <a:xfrm>
              <a:off x="0" y="1568212"/>
              <a:ext cx="6987796" cy="3536182"/>
            </a:xfrm>
            <a:prstGeom prst="rect">
              <a:avLst/>
            </a:prstGeom>
          </p:spPr>
          <p:txBody>
            <a:bodyPr lIns="0" tIns="0" rIns="0" bIns="0" rtlCol="0" anchor="t">
              <a:spAutoFit/>
            </a:bodyPr>
            <a:lstStyle/>
            <a:p>
              <a:pPr>
                <a:lnSpc>
                  <a:spcPts val="4200"/>
                </a:lnSpc>
              </a:pPr>
              <a:r>
                <a:rPr lang="en-US" sz="2799" dirty="0">
                  <a:solidFill>
                    <a:srgbClr val="1D1B1E"/>
                  </a:solidFill>
                  <a:latin typeface="Libre Baskerville"/>
                </a:rPr>
                <a:t>Balancing the labor of pulling lists of items from the catalog backend and the labor of cataloging unlisted items sitting on the shelves</a:t>
              </a:r>
            </a:p>
          </p:txBody>
        </p:sp>
        <p:sp>
          <p:nvSpPr>
            <p:cNvPr id="9" name="TextBox 9" descr="Initial Inventory vs. Shelved Reality&#10;"/>
            <p:cNvSpPr txBox="1"/>
            <p:nvPr/>
          </p:nvSpPr>
          <p:spPr>
            <a:xfrm>
              <a:off x="0" y="0"/>
              <a:ext cx="6985533" cy="1285875"/>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Initial Inventory vs. Shelved Reality</a:t>
              </a:r>
            </a:p>
          </p:txBody>
        </p:sp>
      </p:grpSp>
      <p:grpSp>
        <p:nvGrpSpPr>
          <p:cNvPr id="10" name="Group 10">
            <a:extLst>
              <a:ext uri="{C183D7F6-B498-43B3-948B-1728B52AA6E4}">
                <adec:decorative xmlns:adec="http://schemas.microsoft.com/office/drawing/2017/decorative" val="1"/>
              </a:ext>
            </a:extLst>
          </p:cNvPr>
          <p:cNvGrpSpPr/>
          <p:nvPr/>
        </p:nvGrpSpPr>
        <p:grpSpPr>
          <a:xfrm>
            <a:off x="12305005" y="3568928"/>
            <a:ext cx="5240847" cy="3759101"/>
            <a:chOff x="0" y="0"/>
            <a:chExt cx="6987796" cy="5012134"/>
          </a:xfrm>
        </p:grpSpPr>
        <p:sp>
          <p:nvSpPr>
            <p:cNvPr id="11" name="TextBox 11" descr="Balancing a widely announced one year timeline and dependency on other departments with conflicting responsibilities &#10;"/>
            <p:cNvSpPr txBox="1"/>
            <p:nvPr/>
          </p:nvSpPr>
          <p:spPr>
            <a:xfrm>
              <a:off x="0" y="1568212"/>
              <a:ext cx="6987796" cy="3443923"/>
            </a:xfrm>
            <a:prstGeom prst="rect">
              <a:avLst/>
            </a:prstGeom>
          </p:spPr>
          <p:txBody>
            <a:bodyPr lIns="0" tIns="0" rIns="0" bIns="0" rtlCol="0" anchor="t">
              <a:spAutoFit/>
            </a:bodyPr>
            <a:lstStyle/>
            <a:p>
              <a:pPr>
                <a:lnSpc>
                  <a:spcPts val="4200"/>
                </a:lnSpc>
              </a:pPr>
              <a:r>
                <a:rPr lang="en-US" sz="2799" dirty="0">
                  <a:solidFill>
                    <a:srgbClr val="1D1B1E"/>
                  </a:solidFill>
                  <a:latin typeface="Libre Baskerville"/>
                </a:rPr>
                <a:t>Balancing a widely announced one year timeline and dependency on other departments with conflicting responsibilities </a:t>
              </a:r>
            </a:p>
          </p:txBody>
        </p:sp>
        <p:sp>
          <p:nvSpPr>
            <p:cNvPr id="12" name="TextBox 12" descr="Fixed Timeline vs. Shifting Schedule&#10;"/>
            <p:cNvSpPr txBox="1"/>
            <p:nvPr/>
          </p:nvSpPr>
          <p:spPr>
            <a:xfrm>
              <a:off x="0" y="0"/>
              <a:ext cx="6985533" cy="1285875"/>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Fixed Timeline vs. Shifting Schedule</a:t>
              </a:r>
            </a:p>
          </p:txBody>
        </p:sp>
      </p:grpSp>
      <p:sp>
        <p:nvSpPr>
          <p:cNvPr id="13" name="AutoShape 13">
            <a:extLst>
              <a:ext uri="{C183D7F6-B498-43B3-948B-1728B52AA6E4}">
                <adec:decorative xmlns:adec="http://schemas.microsoft.com/office/drawing/2017/decorative" val="1"/>
              </a:ext>
            </a:extLst>
          </p:cNvPr>
          <p:cNvSpPr/>
          <p:nvPr/>
        </p:nvSpPr>
        <p:spPr>
          <a:xfrm>
            <a:off x="16068675" y="9258300"/>
            <a:ext cx="2381250" cy="76200"/>
          </a:xfrm>
          <a:prstGeom prst="rect">
            <a:avLst/>
          </a:prstGeom>
          <a:solidFill>
            <a:srgbClr val="1D1B1E"/>
          </a:solidFill>
        </p:spPr>
      </p:sp>
      <p:sp>
        <p:nvSpPr>
          <p:cNvPr id="14" name="TextBox 14"/>
          <p:cNvSpPr txBox="1"/>
          <p:nvPr/>
        </p:nvSpPr>
        <p:spPr>
          <a:xfrm>
            <a:off x="9320801" y="9641801"/>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Planning and Adapting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C5336"/>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rcRect/>
          <a:stretch>
            <a:fillRect/>
          </a:stretch>
        </p:blipFill>
        <p:spPr>
          <a:xfrm>
            <a:off x="-190500" y="-200025"/>
            <a:ext cx="17907458" cy="1068705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10196422" y="1028700"/>
            <a:ext cx="8555547" cy="1115139"/>
            <a:chOff x="0" y="0"/>
            <a:chExt cx="11407396" cy="1486852"/>
          </a:xfrm>
        </p:grpSpPr>
        <p:sp>
          <p:nvSpPr>
            <p:cNvPr id="4" name="TextBox 4" descr="LESSON LEARNED&#10;"/>
            <p:cNvSpPr txBox="1"/>
            <p:nvPr/>
          </p:nvSpPr>
          <p:spPr>
            <a:xfrm>
              <a:off x="0" y="723900"/>
              <a:ext cx="9273796" cy="762952"/>
            </a:xfrm>
            <a:prstGeom prst="rect">
              <a:avLst/>
            </a:prstGeom>
          </p:spPr>
          <p:txBody>
            <a:bodyPr lIns="0" tIns="0" rIns="0" bIns="0" rtlCol="0" anchor="t">
              <a:spAutoFit/>
            </a:bodyPr>
            <a:lstStyle/>
            <a:p>
              <a:pPr algn="r">
                <a:lnSpc>
                  <a:spcPts val="4680"/>
                </a:lnSpc>
              </a:pPr>
              <a:r>
                <a:rPr lang="en-US" sz="3599" spc="179" dirty="0">
                  <a:solidFill>
                    <a:srgbClr val="EFEBE0"/>
                  </a:solidFill>
                  <a:latin typeface="Libre Baskerville Italics"/>
                </a:rPr>
                <a:t>LESSON LEARNED</a:t>
              </a:r>
            </a:p>
          </p:txBody>
        </p:sp>
        <p:sp>
          <p:nvSpPr>
            <p:cNvPr id="5" name="AutoShape 5"/>
            <p:cNvSpPr/>
            <p:nvPr/>
          </p:nvSpPr>
          <p:spPr>
            <a:xfrm>
              <a:off x="8232396" y="0"/>
              <a:ext cx="3175000" cy="101600"/>
            </a:xfrm>
            <a:prstGeom prst="rect">
              <a:avLst/>
            </a:prstGeom>
            <a:solidFill>
              <a:srgbClr val="EFEBE0"/>
            </a:solidFill>
          </p:spPr>
        </p:sp>
      </p:grpSp>
      <p:grpSp>
        <p:nvGrpSpPr>
          <p:cNvPr id="6" name="Group 6">
            <a:extLst>
              <a:ext uri="{C183D7F6-B498-43B3-948B-1728B52AA6E4}">
                <adec:decorative xmlns:adec="http://schemas.microsoft.com/office/drawing/2017/decorative" val="1"/>
              </a:ext>
            </a:extLst>
          </p:cNvPr>
          <p:cNvGrpSpPr/>
          <p:nvPr/>
        </p:nvGrpSpPr>
        <p:grpSpPr>
          <a:xfrm>
            <a:off x="-781049" y="3442483"/>
            <a:ext cx="12291369" cy="5815817"/>
            <a:chOff x="0" y="0"/>
            <a:chExt cx="16388492" cy="7754423"/>
          </a:xfrm>
        </p:grpSpPr>
        <p:sp>
          <p:nvSpPr>
            <p:cNvPr id="7" name="TextBox 7"/>
            <p:cNvSpPr txBox="1"/>
            <p:nvPr/>
          </p:nvSpPr>
          <p:spPr>
            <a:xfrm>
              <a:off x="2415262" y="7106723"/>
              <a:ext cx="13970533" cy="647700"/>
            </a:xfrm>
            <a:prstGeom prst="rect">
              <a:avLst/>
            </a:prstGeom>
          </p:spPr>
          <p:txBody>
            <a:bodyPr lIns="0" tIns="0" rIns="0" bIns="0" rtlCol="0" anchor="t">
              <a:spAutoFit/>
            </a:bodyPr>
            <a:lstStyle/>
            <a:p>
              <a:pPr>
                <a:lnSpc>
                  <a:spcPts val="3840"/>
                </a:lnSpc>
              </a:pPr>
              <a:r>
                <a:rPr lang="en-US" sz="3199" spc="-31">
                  <a:solidFill>
                    <a:srgbClr val="EFEBE0"/>
                  </a:solidFill>
                  <a:latin typeface="Libre Baskerville Italics"/>
                </a:rPr>
                <a:t>Planning and Adapting</a:t>
              </a:r>
            </a:p>
          </p:txBody>
        </p:sp>
        <p:sp>
          <p:nvSpPr>
            <p:cNvPr id="8" name="TextBox 8" descr="MAKE FLEXIBILITY YOUR STRENGTH, DETACH FROM EXPECTATIONS&#10;"/>
            <p:cNvSpPr txBox="1"/>
            <p:nvPr/>
          </p:nvSpPr>
          <p:spPr>
            <a:xfrm>
              <a:off x="2415262" y="0"/>
              <a:ext cx="13973229" cy="5786438"/>
            </a:xfrm>
            <a:prstGeom prst="rect">
              <a:avLst/>
            </a:prstGeom>
          </p:spPr>
          <p:txBody>
            <a:bodyPr lIns="0" tIns="0" rIns="0" bIns="0" rtlCol="0" anchor="t">
              <a:spAutoFit/>
            </a:bodyPr>
            <a:lstStyle/>
            <a:p>
              <a:pPr algn="l">
                <a:lnSpc>
                  <a:spcPts val="8640"/>
                </a:lnSpc>
              </a:pPr>
              <a:r>
                <a:rPr lang="en-US" sz="7200" spc="144" dirty="0">
                  <a:solidFill>
                    <a:srgbClr val="EFEBE0"/>
                  </a:solidFill>
                  <a:latin typeface="Libre Baskerville Italics"/>
                </a:rPr>
                <a:t>MAKE FLEXIBILITY YOUR STRENGTH, DETACH FROM EXPECTATIONS</a:t>
              </a:r>
            </a:p>
          </p:txBody>
        </p:sp>
        <p:sp>
          <p:nvSpPr>
            <p:cNvPr id="9" name="AutoShape 9"/>
            <p:cNvSpPr/>
            <p:nvPr/>
          </p:nvSpPr>
          <p:spPr>
            <a:xfrm>
              <a:off x="0" y="6408864"/>
              <a:ext cx="4826000" cy="101600"/>
            </a:xfrm>
            <a:prstGeom prst="rect">
              <a:avLst/>
            </a:prstGeom>
            <a:solidFill>
              <a:srgbClr val="EFEBE0"/>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308071" y="3745468"/>
            <a:ext cx="9951229" cy="4846082"/>
            <a:chOff x="0" y="0"/>
            <a:chExt cx="13268305" cy="6461443"/>
          </a:xfrm>
        </p:grpSpPr>
        <p:sp>
          <p:nvSpPr>
            <p:cNvPr id="3" name="TextBox 3" descr="Archival Description Updated Across Collections&#10;"/>
            <p:cNvSpPr txBox="1"/>
            <p:nvPr/>
          </p:nvSpPr>
          <p:spPr>
            <a:xfrm>
              <a:off x="2461" y="5006658"/>
              <a:ext cx="13265844"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Archival Description Updated Across Collections</a:t>
              </a:r>
            </a:p>
          </p:txBody>
        </p:sp>
        <p:sp>
          <p:nvSpPr>
            <p:cNvPr id="4" name="TextBox 4" descr="1000+ Newly Digitized Items&#10;"/>
            <p:cNvSpPr txBox="1"/>
            <p:nvPr/>
          </p:nvSpPr>
          <p:spPr>
            <a:xfrm>
              <a:off x="2461" y="0"/>
              <a:ext cx="13265844"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1000+ Newly Digitized Items</a:t>
              </a:r>
            </a:p>
          </p:txBody>
        </p:sp>
        <p:sp>
          <p:nvSpPr>
            <p:cNvPr id="5" name="TextBox 5" descr="200+ Newly Cataloged Items&#10;"/>
            <p:cNvSpPr txBox="1"/>
            <p:nvPr/>
          </p:nvSpPr>
          <p:spPr>
            <a:xfrm>
              <a:off x="2461" y="2916873"/>
              <a:ext cx="13265844" cy="642937"/>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200+ Newly Cataloged Items</a:t>
              </a:r>
            </a:p>
          </p:txBody>
        </p:sp>
        <p:sp>
          <p:nvSpPr>
            <p:cNvPr id="6" name="TextBox 6" descr="Language edited for accuracy and bias&#10;"/>
            <p:cNvSpPr txBox="1"/>
            <p:nvPr/>
          </p:nvSpPr>
          <p:spPr>
            <a:xfrm>
              <a:off x="0" y="5827395"/>
              <a:ext cx="13268305" cy="634048"/>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Language edited for accuracy and bias</a:t>
              </a:r>
            </a:p>
          </p:txBody>
        </p:sp>
        <p:sp>
          <p:nvSpPr>
            <p:cNvPr id="7" name="TextBox 7" descr="Entire archival collections, hundreds of bound pamphlets, books, manuscripts, and broadsides&#10;"/>
            <p:cNvSpPr txBox="1"/>
            <p:nvPr/>
          </p:nvSpPr>
          <p:spPr>
            <a:xfrm>
              <a:off x="0" y="820737"/>
              <a:ext cx="13268305" cy="1334135"/>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Entire archival collections, hundreds of bound pamphlets, books, manuscripts, and broadsides</a:t>
              </a:r>
            </a:p>
          </p:txBody>
        </p:sp>
        <p:sp>
          <p:nvSpPr>
            <p:cNvPr id="8" name="TextBox 8" descr="Previously uncatalogued pamphlets made accessible &#10;"/>
            <p:cNvSpPr txBox="1"/>
            <p:nvPr/>
          </p:nvSpPr>
          <p:spPr>
            <a:xfrm>
              <a:off x="0" y="3737610"/>
              <a:ext cx="13268305" cy="634048"/>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Previously uncatalogued pamphlets made accessible </a:t>
              </a:r>
            </a:p>
          </p:txBody>
        </p:sp>
      </p:grpSp>
      <p:grpSp>
        <p:nvGrpSpPr>
          <p:cNvPr id="9" name="Group 9">
            <a:extLst>
              <a:ext uri="{C183D7F6-B498-43B3-948B-1728B52AA6E4}">
                <adec:decorative xmlns:adec="http://schemas.microsoft.com/office/drawing/2017/decorative" val="1"/>
              </a:ext>
            </a:extLst>
          </p:cNvPr>
          <p:cNvGrpSpPr/>
          <p:nvPr/>
        </p:nvGrpSpPr>
        <p:grpSpPr>
          <a:xfrm>
            <a:off x="-781050" y="1028700"/>
            <a:ext cx="8547943" cy="2200747"/>
            <a:chOff x="0" y="0"/>
            <a:chExt cx="11397257" cy="2934330"/>
          </a:xfrm>
        </p:grpSpPr>
        <p:sp>
          <p:nvSpPr>
            <p:cNvPr id="10" name="TextBox 10" descr="PROMISES WE CAN KEEP&#10;"/>
            <p:cNvSpPr txBox="1"/>
            <p:nvPr/>
          </p:nvSpPr>
          <p:spPr>
            <a:xfrm>
              <a:off x="2580242" y="0"/>
              <a:ext cx="8817015" cy="2336800"/>
            </a:xfrm>
            <a:prstGeom prst="rect">
              <a:avLst/>
            </a:prstGeom>
          </p:spPr>
          <p:txBody>
            <a:bodyPr lIns="0" tIns="0" rIns="0" bIns="0" rtlCol="0" anchor="t">
              <a:spAutoFit/>
            </a:bodyPr>
            <a:lstStyle/>
            <a:p>
              <a:pPr algn="l">
                <a:lnSpc>
                  <a:spcPts val="6970"/>
                </a:lnSpc>
              </a:pPr>
              <a:r>
                <a:rPr lang="en-US" sz="5808" spc="116" dirty="0">
                  <a:solidFill>
                    <a:srgbClr val="6C5336"/>
                  </a:solidFill>
                  <a:latin typeface="Libre Baskerville Italics"/>
                </a:rPr>
                <a:t>PROMISES WE CAN KEEP</a:t>
              </a:r>
            </a:p>
          </p:txBody>
        </p:sp>
        <p:sp>
          <p:nvSpPr>
            <p:cNvPr id="11" name="AutoShape 11"/>
            <p:cNvSpPr/>
            <p:nvPr/>
          </p:nvSpPr>
          <p:spPr>
            <a:xfrm>
              <a:off x="0" y="2825688"/>
              <a:ext cx="5160483" cy="108642"/>
            </a:xfrm>
            <a:prstGeom prst="rect">
              <a:avLst/>
            </a:prstGeom>
            <a:solidFill>
              <a:srgbClr val="1D1B1E"/>
            </a:solidFill>
          </p:spPr>
        </p:sp>
      </p:grpSp>
      <p:sp>
        <p:nvSpPr>
          <p:cNvPr id="12" name="AutoShape 12">
            <a:extLst>
              <a:ext uri="{C183D7F6-B498-43B3-948B-1728B52AA6E4}">
                <adec:decorative xmlns:adec="http://schemas.microsoft.com/office/drawing/2017/decorative" val="1"/>
              </a:ext>
            </a:extLst>
          </p:cNvPr>
          <p:cNvSpPr/>
          <p:nvPr/>
        </p:nvSpPr>
        <p:spPr>
          <a:xfrm>
            <a:off x="16068675" y="9258300"/>
            <a:ext cx="2381250" cy="76200"/>
          </a:xfrm>
          <a:prstGeom prst="rect">
            <a:avLst/>
          </a:prstGeom>
          <a:solidFill>
            <a:srgbClr val="1D1B1E"/>
          </a:solidFill>
        </p:spPr>
      </p:sp>
      <p:sp>
        <p:nvSpPr>
          <p:cNvPr id="13" name="TextBox 13"/>
          <p:cNvSpPr txBox="1"/>
          <p:nvPr/>
        </p:nvSpPr>
        <p:spPr>
          <a:xfrm>
            <a:off x="9320801" y="9641801"/>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Outcomes and Deliverables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TextBox 2" descr="New Access Points&#10;"/>
          <p:cNvSpPr txBox="1"/>
          <p:nvPr/>
        </p:nvSpPr>
        <p:spPr>
          <a:xfrm>
            <a:off x="11725075" y="3601164"/>
            <a:ext cx="5524900" cy="2332673"/>
          </a:xfrm>
          <a:prstGeom prst="rect">
            <a:avLst/>
          </a:prstGeom>
        </p:spPr>
        <p:txBody>
          <a:bodyPr lIns="0" tIns="0" rIns="0" bIns="0" rtlCol="0" anchor="t">
            <a:spAutoFit/>
          </a:bodyPr>
          <a:lstStyle/>
          <a:p>
            <a:pPr algn="r">
              <a:lnSpc>
                <a:spcPts val="9360"/>
              </a:lnSpc>
            </a:pPr>
            <a:r>
              <a:rPr lang="en-US" sz="7200" spc="72" dirty="0">
                <a:solidFill>
                  <a:srgbClr val="6C5336"/>
                </a:solidFill>
                <a:latin typeface="Libre Baskerville Italics"/>
              </a:rPr>
              <a:t>New Access Points</a:t>
            </a:r>
          </a:p>
        </p:txBody>
      </p:sp>
      <p:sp>
        <p:nvSpPr>
          <p:cNvPr id="3" name="AutoShape 3">
            <a:extLst>
              <a:ext uri="{C183D7F6-B498-43B3-948B-1728B52AA6E4}">
                <adec:decorative xmlns:adec="http://schemas.microsoft.com/office/drawing/2017/decorative" val="1"/>
              </a:ext>
            </a:extLst>
          </p:cNvPr>
          <p:cNvSpPr/>
          <p:nvPr/>
        </p:nvSpPr>
        <p:spPr>
          <a:xfrm>
            <a:off x="762000" y="666750"/>
            <a:ext cx="10096500" cy="2095500"/>
          </a:xfrm>
          <a:prstGeom prst="rect">
            <a:avLst/>
          </a:prstGeom>
          <a:solidFill>
            <a:srgbClr val="6C5336"/>
          </a:solidFill>
        </p:spPr>
      </p:sp>
      <p:sp>
        <p:nvSpPr>
          <p:cNvPr id="4" name="AutoShape 4">
            <a:extLst>
              <a:ext uri="{C183D7F6-B498-43B3-948B-1728B52AA6E4}">
                <adec:decorative xmlns:adec="http://schemas.microsoft.com/office/drawing/2017/decorative" val="1"/>
              </a:ext>
            </a:extLst>
          </p:cNvPr>
          <p:cNvSpPr/>
          <p:nvPr/>
        </p:nvSpPr>
        <p:spPr>
          <a:xfrm>
            <a:off x="762000" y="2952750"/>
            <a:ext cx="10096500" cy="2095500"/>
          </a:xfrm>
          <a:prstGeom prst="rect">
            <a:avLst/>
          </a:prstGeom>
          <a:solidFill>
            <a:srgbClr val="1D1B1E"/>
          </a:solidFill>
        </p:spPr>
      </p:sp>
      <p:sp>
        <p:nvSpPr>
          <p:cNvPr id="5" name="AutoShape 5">
            <a:extLst>
              <a:ext uri="{C183D7F6-B498-43B3-948B-1728B52AA6E4}">
                <adec:decorative xmlns:adec="http://schemas.microsoft.com/office/drawing/2017/decorative" val="1"/>
              </a:ext>
            </a:extLst>
          </p:cNvPr>
          <p:cNvSpPr/>
          <p:nvPr/>
        </p:nvSpPr>
        <p:spPr>
          <a:xfrm>
            <a:off x="762000" y="5238750"/>
            <a:ext cx="10096500" cy="2095500"/>
          </a:xfrm>
          <a:prstGeom prst="rect">
            <a:avLst/>
          </a:prstGeom>
          <a:solidFill>
            <a:srgbClr val="6C5336"/>
          </a:solidFill>
        </p:spPr>
      </p:sp>
      <p:sp>
        <p:nvSpPr>
          <p:cNvPr id="6" name="AutoShape 6">
            <a:extLst>
              <a:ext uri="{C183D7F6-B498-43B3-948B-1728B52AA6E4}">
                <adec:decorative xmlns:adec="http://schemas.microsoft.com/office/drawing/2017/decorative" val="1"/>
              </a:ext>
            </a:extLst>
          </p:cNvPr>
          <p:cNvSpPr/>
          <p:nvPr/>
        </p:nvSpPr>
        <p:spPr>
          <a:xfrm>
            <a:off x="762000" y="7524750"/>
            <a:ext cx="10096500" cy="2095500"/>
          </a:xfrm>
          <a:prstGeom prst="rect">
            <a:avLst/>
          </a:prstGeom>
          <a:solidFill>
            <a:srgbClr val="1D1B1E"/>
          </a:solidFill>
        </p:spPr>
      </p:sp>
      <p:grpSp>
        <p:nvGrpSpPr>
          <p:cNvPr id="7" name="Group 7">
            <a:extLst>
              <a:ext uri="{C183D7F6-B498-43B3-948B-1728B52AA6E4}">
                <adec:decorative xmlns:adec="http://schemas.microsoft.com/office/drawing/2017/decorative" val="1"/>
              </a:ext>
            </a:extLst>
          </p:cNvPr>
          <p:cNvGrpSpPr/>
          <p:nvPr/>
        </p:nvGrpSpPr>
        <p:grpSpPr>
          <a:xfrm>
            <a:off x="1333300" y="1255990"/>
            <a:ext cx="8953900" cy="917019"/>
            <a:chOff x="0" y="0"/>
            <a:chExt cx="11938533" cy="1222693"/>
          </a:xfrm>
        </p:grpSpPr>
        <p:sp>
          <p:nvSpPr>
            <p:cNvPr id="8" name="TextBox 8" descr="Catalog Links&#10;"/>
            <p:cNvSpPr txBox="1"/>
            <p:nvPr/>
          </p:nvSpPr>
          <p:spPr>
            <a:xfrm>
              <a:off x="0" y="0"/>
              <a:ext cx="11938533" cy="642938"/>
            </a:xfrm>
            <a:prstGeom prst="rect">
              <a:avLst/>
            </a:prstGeom>
          </p:spPr>
          <p:txBody>
            <a:bodyPr lIns="0" tIns="0" rIns="0" bIns="0" rtlCol="0" anchor="t">
              <a:spAutoFit/>
            </a:bodyPr>
            <a:lstStyle/>
            <a:p>
              <a:pPr algn="l">
                <a:lnSpc>
                  <a:spcPts val="3839"/>
                </a:lnSpc>
              </a:pPr>
              <a:r>
                <a:rPr lang="en-US" sz="3199" spc="-31" dirty="0">
                  <a:solidFill>
                    <a:srgbClr val="EFEBE0"/>
                  </a:solidFill>
                  <a:latin typeface="Libre Baskerville"/>
                </a:rPr>
                <a:t>Catalog Links</a:t>
              </a:r>
            </a:p>
          </p:txBody>
        </p:sp>
        <p:sp>
          <p:nvSpPr>
            <p:cNvPr id="9" name="TextBox 9" descr="Links at collection level and for single items&#10;"/>
            <p:cNvSpPr txBox="1"/>
            <p:nvPr/>
          </p:nvSpPr>
          <p:spPr>
            <a:xfrm>
              <a:off x="0" y="677862"/>
              <a:ext cx="11938533" cy="544830"/>
            </a:xfrm>
            <a:prstGeom prst="rect">
              <a:avLst/>
            </a:prstGeom>
          </p:spPr>
          <p:txBody>
            <a:bodyPr lIns="0" tIns="0" rIns="0" bIns="0" rtlCol="0" anchor="t">
              <a:spAutoFit/>
            </a:bodyPr>
            <a:lstStyle/>
            <a:p>
              <a:pPr algn="l">
                <a:lnSpc>
                  <a:spcPts val="3600"/>
                </a:lnSpc>
              </a:pPr>
              <a:r>
                <a:rPr lang="en-US" sz="2400" dirty="0">
                  <a:solidFill>
                    <a:srgbClr val="EFEBE0"/>
                  </a:solidFill>
                  <a:latin typeface="Libre Baskerville"/>
                </a:rPr>
                <a:t>Links at collection level and for single items</a:t>
              </a:r>
            </a:p>
          </p:txBody>
        </p:sp>
      </p:grpSp>
      <p:grpSp>
        <p:nvGrpSpPr>
          <p:cNvPr id="10" name="Group 10">
            <a:extLst>
              <a:ext uri="{C183D7F6-B498-43B3-948B-1728B52AA6E4}">
                <adec:decorative xmlns:adec="http://schemas.microsoft.com/office/drawing/2017/decorative" val="1"/>
              </a:ext>
            </a:extLst>
          </p:cNvPr>
          <p:cNvGrpSpPr/>
          <p:nvPr/>
        </p:nvGrpSpPr>
        <p:grpSpPr>
          <a:xfrm>
            <a:off x="1333300" y="3541990"/>
            <a:ext cx="8953900" cy="917019"/>
            <a:chOff x="0" y="0"/>
            <a:chExt cx="11938533" cy="1222693"/>
          </a:xfrm>
        </p:grpSpPr>
        <p:sp>
          <p:nvSpPr>
            <p:cNvPr id="11" name="TextBox 11" descr="Finding Aid Links&#10;"/>
            <p:cNvSpPr txBox="1"/>
            <p:nvPr/>
          </p:nvSpPr>
          <p:spPr>
            <a:xfrm>
              <a:off x="0" y="0"/>
              <a:ext cx="11938533" cy="642938"/>
            </a:xfrm>
            <a:prstGeom prst="rect">
              <a:avLst/>
            </a:prstGeom>
          </p:spPr>
          <p:txBody>
            <a:bodyPr lIns="0" tIns="0" rIns="0" bIns="0" rtlCol="0" anchor="t">
              <a:spAutoFit/>
            </a:bodyPr>
            <a:lstStyle/>
            <a:p>
              <a:pPr algn="l">
                <a:lnSpc>
                  <a:spcPts val="3839"/>
                </a:lnSpc>
              </a:pPr>
              <a:r>
                <a:rPr lang="en-US" sz="3199" spc="-31" dirty="0">
                  <a:solidFill>
                    <a:srgbClr val="EFEBE0"/>
                  </a:solidFill>
                  <a:latin typeface="Libre Baskerville"/>
                </a:rPr>
                <a:t>Finding Aid Links</a:t>
              </a:r>
            </a:p>
          </p:txBody>
        </p:sp>
        <p:sp>
          <p:nvSpPr>
            <p:cNvPr id="12" name="TextBox 12" descr="Links at item level and across collections&#10;"/>
            <p:cNvSpPr txBox="1"/>
            <p:nvPr/>
          </p:nvSpPr>
          <p:spPr>
            <a:xfrm>
              <a:off x="0" y="677863"/>
              <a:ext cx="11938533" cy="544830"/>
            </a:xfrm>
            <a:prstGeom prst="rect">
              <a:avLst/>
            </a:prstGeom>
          </p:spPr>
          <p:txBody>
            <a:bodyPr lIns="0" tIns="0" rIns="0" bIns="0" rtlCol="0" anchor="t">
              <a:spAutoFit/>
            </a:bodyPr>
            <a:lstStyle/>
            <a:p>
              <a:pPr algn="l">
                <a:lnSpc>
                  <a:spcPts val="3600"/>
                </a:lnSpc>
              </a:pPr>
              <a:r>
                <a:rPr lang="en-US" sz="2400" dirty="0">
                  <a:solidFill>
                    <a:srgbClr val="EFEBE0"/>
                  </a:solidFill>
                  <a:latin typeface="Libre Baskerville"/>
                </a:rPr>
                <a:t>Links at item level and across collections</a:t>
              </a:r>
            </a:p>
          </p:txBody>
        </p:sp>
      </p:grpSp>
      <p:grpSp>
        <p:nvGrpSpPr>
          <p:cNvPr id="13" name="Group 13">
            <a:extLst>
              <a:ext uri="{C183D7F6-B498-43B3-948B-1728B52AA6E4}">
                <adec:decorative xmlns:adec="http://schemas.microsoft.com/office/drawing/2017/decorative" val="1"/>
              </a:ext>
            </a:extLst>
          </p:cNvPr>
          <p:cNvGrpSpPr/>
          <p:nvPr/>
        </p:nvGrpSpPr>
        <p:grpSpPr>
          <a:xfrm>
            <a:off x="1333300" y="5602962"/>
            <a:ext cx="8953900" cy="1367076"/>
            <a:chOff x="0" y="0"/>
            <a:chExt cx="11938533" cy="1822768"/>
          </a:xfrm>
        </p:grpSpPr>
        <p:sp>
          <p:nvSpPr>
            <p:cNvPr id="14" name="TextBox 14" descr="CURIOSity Site&#10;"/>
            <p:cNvSpPr txBox="1"/>
            <p:nvPr/>
          </p:nvSpPr>
          <p:spPr>
            <a:xfrm>
              <a:off x="0" y="0"/>
              <a:ext cx="11938533" cy="642938"/>
            </a:xfrm>
            <a:prstGeom prst="rect">
              <a:avLst/>
            </a:prstGeom>
          </p:spPr>
          <p:txBody>
            <a:bodyPr lIns="0" tIns="0" rIns="0" bIns="0" rtlCol="0" anchor="t">
              <a:spAutoFit/>
            </a:bodyPr>
            <a:lstStyle/>
            <a:p>
              <a:pPr algn="l">
                <a:lnSpc>
                  <a:spcPts val="3839"/>
                </a:lnSpc>
              </a:pPr>
              <a:r>
                <a:rPr lang="en-US" sz="3199" spc="-31" dirty="0" err="1">
                  <a:solidFill>
                    <a:srgbClr val="EFEBE0"/>
                  </a:solidFill>
                  <a:latin typeface="Libre Baskerville"/>
                </a:rPr>
                <a:t>CURIOSity</a:t>
              </a:r>
              <a:r>
                <a:rPr lang="en-US" sz="3199" spc="-31" dirty="0">
                  <a:solidFill>
                    <a:srgbClr val="EFEBE0"/>
                  </a:solidFill>
                  <a:latin typeface="Libre Baskerville"/>
                </a:rPr>
                <a:t> Site</a:t>
              </a:r>
            </a:p>
          </p:txBody>
        </p:sp>
        <p:sp>
          <p:nvSpPr>
            <p:cNvPr id="15" name="TextBox 15" descr="Digital collection site with all materials gathered together, accompanied by project information&#10;"/>
            <p:cNvSpPr txBox="1"/>
            <p:nvPr/>
          </p:nvSpPr>
          <p:spPr>
            <a:xfrm>
              <a:off x="0" y="677862"/>
              <a:ext cx="11938533" cy="1144905"/>
            </a:xfrm>
            <a:prstGeom prst="rect">
              <a:avLst/>
            </a:prstGeom>
          </p:spPr>
          <p:txBody>
            <a:bodyPr lIns="0" tIns="0" rIns="0" bIns="0" rtlCol="0" anchor="t">
              <a:spAutoFit/>
            </a:bodyPr>
            <a:lstStyle/>
            <a:p>
              <a:pPr algn="l">
                <a:lnSpc>
                  <a:spcPts val="3600"/>
                </a:lnSpc>
              </a:pPr>
              <a:r>
                <a:rPr lang="en-US" sz="2400" dirty="0">
                  <a:solidFill>
                    <a:srgbClr val="EFEBE0"/>
                  </a:solidFill>
                  <a:latin typeface="Libre Baskerville"/>
                </a:rPr>
                <a:t>Digital collection site with all materials gathered together, accompanied by project information</a:t>
              </a:r>
            </a:p>
          </p:txBody>
        </p:sp>
      </p:grpSp>
      <p:grpSp>
        <p:nvGrpSpPr>
          <p:cNvPr id="16" name="Group 16">
            <a:extLst>
              <a:ext uri="{C183D7F6-B498-43B3-948B-1728B52AA6E4}">
                <adec:decorative xmlns:adec="http://schemas.microsoft.com/office/drawing/2017/decorative" val="1"/>
              </a:ext>
            </a:extLst>
          </p:cNvPr>
          <p:cNvGrpSpPr/>
          <p:nvPr/>
        </p:nvGrpSpPr>
        <p:grpSpPr>
          <a:xfrm>
            <a:off x="1333300" y="7888962"/>
            <a:ext cx="8953900" cy="1367076"/>
            <a:chOff x="0" y="0"/>
            <a:chExt cx="11938533" cy="1822768"/>
          </a:xfrm>
        </p:grpSpPr>
        <p:sp>
          <p:nvSpPr>
            <p:cNvPr id="17" name="TextBox 17" descr="Data Set&#10;"/>
            <p:cNvSpPr txBox="1"/>
            <p:nvPr/>
          </p:nvSpPr>
          <p:spPr>
            <a:xfrm>
              <a:off x="0" y="0"/>
              <a:ext cx="11938533" cy="642938"/>
            </a:xfrm>
            <a:prstGeom prst="rect">
              <a:avLst/>
            </a:prstGeom>
          </p:spPr>
          <p:txBody>
            <a:bodyPr lIns="0" tIns="0" rIns="0" bIns="0" rtlCol="0" anchor="t">
              <a:spAutoFit/>
            </a:bodyPr>
            <a:lstStyle/>
            <a:p>
              <a:pPr algn="l">
                <a:lnSpc>
                  <a:spcPts val="3839"/>
                </a:lnSpc>
              </a:pPr>
              <a:r>
                <a:rPr lang="en-US" sz="3199" spc="-31" dirty="0">
                  <a:solidFill>
                    <a:srgbClr val="EFEBE0"/>
                  </a:solidFill>
                  <a:latin typeface="Libre Baskerville"/>
                </a:rPr>
                <a:t>Data Set</a:t>
              </a:r>
            </a:p>
          </p:txBody>
        </p:sp>
        <p:sp>
          <p:nvSpPr>
            <p:cNvPr id="18" name="TextBox 18" descr="Tool for navigating the wealth of material by date, location, author, theme, genre, and more&#10;"/>
            <p:cNvSpPr txBox="1"/>
            <p:nvPr/>
          </p:nvSpPr>
          <p:spPr>
            <a:xfrm>
              <a:off x="0" y="677862"/>
              <a:ext cx="11938533" cy="1144905"/>
            </a:xfrm>
            <a:prstGeom prst="rect">
              <a:avLst/>
            </a:prstGeom>
          </p:spPr>
          <p:txBody>
            <a:bodyPr lIns="0" tIns="0" rIns="0" bIns="0" rtlCol="0" anchor="t">
              <a:spAutoFit/>
            </a:bodyPr>
            <a:lstStyle/>
            <a:p>
              <a:pPr algn="l">
                <a:lnSpc>
                  <a:spcPts val="3600"/>
                </a:lnSpc>
              </a:pPr>
              <a:r>
                <a:rPr lang="en-US" sz="2400" dirty="0">
                  <a:solidFill>
                    <a:srgbClr val="EFEBE0"/>
                  </a:solidFill>
                  <a:latin typeface="Libre Baskerville"/>
                </a:rPr>
                <a:t>Tool for navigating the wealth of material by date, location, author, theme, genre, and more</a:t>
              </a:r>
            </a:p>
          </p:txBody>
        </p:sp>
      </p:grpSp>
      <p:sp>
        <p:nvSpPr>
          <p:cNvPr id="19" name="AutoShape 19">
            <a:extLst>
              <a:ext uri="{C183D7F6-B498-43B3-948B-1728B52AA6E4}">
                <adec:decorative xmlns:adec="http://schemas.microsoft.com/office/drawing/2017/decorative" val="1"/>
              </a:ext>
            </a:extLst>
          </p:cNvPr>
          <p:cNvSpPr/>
          <p:nvPr/>
        </p:nvSpPr>
        <p:spPr>
          <a:xfrm>
            <a:off x="16068675" y="9258300"/>
            <a:ext cx="2381250" cy="76200"/>
          </a:xfrm>
          <a:prstGeom prst="rect">
            <a:avLst/>
          </a:prstGeom>
          <a:solidFill>
            <a:srgbClr val="1D1B1E"/>
          </a:solidFill>
        </p:spPr>
      </p:sp>
      <p:sp>
        <p:nvSpPr>
          <p:cNvPr id="20" name="TextBox 20"/>
          <p:cNvSpPr txBox="1"/>
          <p:nvPr/>
        </p:nvSpPr>
        <p:spPr>
          <a:xfrm>
            <a:off x="9320801" y="9641801"/>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Outcomes and Deliverables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1B1E"/>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rcRect/>
          <a:stretch>
            <a:fillRect/>
          </a:stretch>
        </p:blipFill>
        <p:spPr>
          <a:xfrm>
            <a:off x="-190500" y="-200025"/>
            <a:ext cx="17907458" cy="1068705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10196422" y="1028700"/>
            <a:ext cx="8555547" cy="1115139"/>
            <a:chOff x="0" y="0"/>
            <a:chExt cx="11407396" cy="1486852"/>
          </a:xfrm>
        </p:grpSpPr>
        <p:sp>
          <p:nvSpPr>
            <p:cNvPr id="4" name="TextBox 4" descr="LESSON LEARNED&#10;"/>
            <p:cNvSpPr txBox="1"/>
            <p:nvPr/>
          </p:nvSpPr>
          <p:spPr>
            <a:xfrm>
              <a:off x="0" y="723900"/>
              <a:ext cx="9273796" cy="762952"/>
            </a:xfrm>
            <a:prstGeom prst="rect">
              <a:avLst/>
            </a:prstGeom>
          </p:spPr>
          <p:txBody>
            <a:bodyPr lIns="0" tIns="0" rIns="0" bIns="0" rtlCol="0" anchor="t">
              <a:spAutoFit/>
            </a:bodyPr>
            <a:lstStyle/>
            <a:p>
              <a:pPr algn="r">
                <a:lnSpc>
                  <a:spcPts val="4680"/>
                </a:lnSpc>
              </a:pPr>
              <a:r>
                <a:rPr lang="en-US" sz="3599" spc="179" dirty="0">
                  <a:solidFill>
                    <a:srgbClr val="EFEBE0"/>
                  </a:solidFill>
                  <a:latin typeface="Libre Baskerville Italics"/>
                </a:rPr>
                <a:t>LESSON LEARNED</a:t>
              </a:r>
            </a:p>
          </p:txBody>
        </p:sp>
        <p:sp>
          <p:nvSpPr>
            <p:cNvPr id="5" name="AutoShape 5"/>
            <p:cNvSpPr/>
            <p:nvPr/>
          </p:nvSpPr>
          <p:spPr>
            <a:xfrm>
              <a:off x="8232396" y="0"/>
              <a:ext cx="3175000" cy="101600"/>
            </a:xfrm>
            <a:prstGeom prst="rect">
              <a:avLst/>
            </a:prstGeom>
            <a:solidFill>
              <a:srgbClr val="EFEBE0"/>
            </a:solidFill>
          </p:spPr>
        </p:sp>
      </p:grpSp>
      <p:grpSp>
        <p:nvGrpSpPr>
          <p:cNvPr id="6" name="Group 6">
            <a:extLst>
              <a:ext uri="{C183D7F6-B498-43B3-948B-1728B52AA6E4}">
                <adec:decorative xmlns:adec="http://schemas.microsoft.com/office/drawing/2017/decorative" val="1"/>
              </a:ext>
            </a:extLst>
          </p:cNvPr>
          <p:cNvGrpSpPr/>
          <p:nvPr/>
        </p:nvGrpSpPr>
        <p:grpSpPr>
          <a:xfrm>
            <a:off x="-781049" y="2357526"/>
            <a:ext cx="12291369" cy="6900774"/>
            <a:chOff x="0" y="0"/>
            <a:chExt cx="16388492" cy="9201033"/>
          </a:xfrm>
        </p:grpSpPr>
        <p:sp>
          <p:nvSpPr>
            <p:cNvPr id="7" name="TextBox 7"/>
            <p:cNvSpPr txBox="1"/>
            <p:nvPr/>
          </p:nvSpPr>
          <p:spPr>
            <a:xfrm>
              <a:off x="2415262" y="8553333"/>
              <a:ext cx="13970533" cy="647700"/>
            </a:xfrm>
            <a:prstGeom prst="rect">
              <a:avLst/>
            </a:prstGeom>
          </p:spPr>
          <p:txBody>
            <a:bodyPr lIns="0" tIns="0" rIns="0" bIns="0" rtlCol="0" anchor="t">
              <a:spAutoFit/>
            </a:bodyPr>
            <a:lstStyle/>
            <a:p>
              <a:pPr>
                <a:lnSpc>
                  <a:spcPts val="3840"/>
                </a:lnSpc>
              </a:pPr>
              <a:r>
                <a:rPr lang="en-US" sz="3199" spc="-31">
                  <a:solidFill>
                    <a:srgbClr val="EFEBE0"/>
                  </a:solidFill>
                  <a:latin typeface="Libre Baskerville Italics"/>
                </a:rPr>
                <a:t>Outcomes and Deliverables</a:t>
              </a:r>
            </a:p>
          </p:txBody>
        </p:sp>
        <p:sp>
          <p:nvSpPr>
            <p:cNvPr id="8" name="TextBox 8" descr="DON’T BE ASHAMED OF PROMISING EXACTLY WHAT YOU CAN DELIVER&#10;"/>
            <p:cNvSpPr txBox="1"/>
            <p:nvPr/>
          </p:nvSpPr>
          <p:spPr>
            <a:xfrm>
              <a:off x="2415262" y="0"/>
              <a:ext cx="13973229" cy="7233047"/>
            </a:xfrm>
            <a:prstGeom prst="rect">
              <a:avLst/>
            </a:prstGeom>
          </p:spPr>
          <p:txBody>
            <a:bodyPr lIns="0" tIns="0" rIns="0" bIns="0" rtlCol="0" anchor="t">
              <a:spAutoFit/>
            </a:bodyPr>
            <a:lstStyle/>
            <a:p>
              <a:pPr algn="l">
                <a:lnSpc>
                  <a:spcPts val="8640"/>
                </a:lnSpc>
              </a:pPr>
              <a:r>
                <a:rPr lang="en-US" sz="7200" spc="144" dirty="0">
                  <a:solidFill>
                    <a:srgbClr val="EFEBE0"/>
                  </a:solidFill>
                  <a:latin typeface="Libre Baskerville Italics"/>
                </a:rPr>
                <a:t>DON’T BE ASHAMED OF PROMISING EXACTLY WHAT YOU CAN DELIVER</a:t>
              </a:r>
            </a:p>
          </p:txBody>
        </p:sp>
        <p:sp>
          <p:nvSpPr>
            <p:cNvPr id="9" name="AutoShape 9"/>
            <p:cNvSpPr/>
            <p:nvPr/>
          </p:nvSpPr>
          <p:spPr>
            <a:xfrm>
              <a:off x="0" y="7855473"/>
              <a:ext cx="4826000" cy="101600"/>
            </a:xfrm>
            <a:prstGeom prst="rect">
              <a:avLst/>
            </a:prstGeom>
            <a:solidFill>
              <a:srgbClr val="EFEBE0"/>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308071" y="2866132"/>
            <a:ext cx="9951229" cy="5912882"/>
            <a:chOff x="0" y="0"/>
            <a:chExt cx="13268305" cy="7883843"/>
          </a:xfrm>
        </p:grpSpPr>
        <p:sp>
          <p:nvSpPr>
            <p:cNvPr id="3" name="TextBox 3" descr="How Can We Support New [To Us] Research &#10;"/>
            <p:cNvSpPr txBox="1"/>
            <p:nvPr/>
          </p:nvSpPr>
          <p:spPr>
            <a:xfrm>
              <a:off x="2461" y="5706745"/>
              <a:ext cx="13265844"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How Can We Support New [To Us] Research </a:t>
              </a:r>
            </a:p>
          </p:txBody>
        </p:sp>
        <p:sp>
          <p:nvSpPr>
            <p:cNvPr id="4" name="TextBox 4" descr="Internal Grant Competition&#10;"/>
            <p:cNvSpPr txBox="1"/>
            <p:nvPr/>
          </p:nvSpPr>
          <p:spPr>
            <a:xfrm>
              <a:off x="2461" y="0"/>
              <a:ext cx="13265844"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Internal Grant Competition</a:t>
              </a:r>
            </a:p>
          </p:txBody>
        </p:sp>
        <p:sp>
          <p:nvSpPr>
            <p:cNvPr id="5" name="TextBox 5" descr="What Can Others Do Better?&#10;"/>
            <p:cNvSpPr txBox="1"/>
            <p:nvPr/>
          </p:nvSpPr>
          <p:spPr>
            <a:xfrm>
              <a:off x="2461" y="2916873"/>
              <a:ext cx="13265844" cy="642938"/>
            </a:xfrm>
            <a:prstGeom prst="rect">
              <a:avLst/>
            </a:prstGeom>
          </p:spPr>
          <p:txBody>
            <a:bodyPr lIns="0" tIns="0" rIns="0" bIns="0" rtlCol="0" anchor="t">
              <a:spAutoFit/>
            </a:bodyPr>
            <a:lstStyle/>
            <a:p>
              <a:pPr algn="r">
                <a:lnSpc>
                  <a:spcPts val="3839"/>
                </a:lnSpc>
              </a:pPr>
              <a:r>
                <a:rPr lang="en-US" sz="3199" spc="-31" dirty="0">
                  <a:solidFill>
                    <a:srgbClr val="6C5336"/>
                  </a:solidFill>
                  <a:latin typeface="Libre Baskerville"/>
                </a:rPr>
                <a:t>What Can Others Do Better?</a:t>
              </a:r>
            </a:p>
          </p:txBody>
        </p:sp>
        <p:sp>
          <p:nvSpPr>
            <p:cNvPr id="6" name="TextBox 6" descr="Enhancing access to data through workflows that can live beyond SAEF&#10;"/>
            <p:cNvSpPr txBox="1"/>
            <p:nvPr/>
          </p:nvSpPr>
          <p:spPr>
            <a:xfrm>
              <a:off x="0" y="6527483"/>
              <a:ext cx="13268305" cy="1356360"/>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Enhancing access to data through workflows that can live beyond </a:t>
              </a:r>
              <a:r>
                <a:rPr lang="en-US" sz="2799" dirty="0">
                  <a:solidFill>
                    <a:srgbClr val="1D1B1E"/>
                  </a:solidFill>
                  <a:latin typeface="Libre Baskerville Italics"/>
                </a:rPr>
                <a:t>SAEF</a:t>
              </a:r>
            </a:p>
          </p:txBody>
        </p:sp>
        <p:sp>
          <p:nvSpPr>
            <p:cNvPr id="7" name="TextBox 7" descr="Funding to &quot;Advance Open Knowledge&quot; with a focus on underrepresented materials&#10;"/>
            <p:cNvSpPr txBox="1"/>
            <p:nvPr/>
          </p:nvSpPr>
          <p:spPr>
            <a:xfrm>
              <a:off x="0" y="820738"/>
              <a:ext cx="13268305" cy="1334135"/>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Funding to "Advance Open Knowledge" with a focus on underrepresented materials</a:t>
              </a:r>
            </a:p>
          </p:txBody>
        </p:sp>
        <p:sp>
          <p:nvSpPr>
            <p:cNvPr id="8" name="TextBox 8" descr="Bringing in more experts with lived experience and scholarly backgrounds&#10;"/>
            <p:cNvSpPr txBox="1"/>
            <p:nvPr/>
          </p:nvSpPr>
          <p:spPr>
            <a:xfrm>
              <a:off x="0" y="3737610"/>
              <a:ext cx="13268305" cy="1334135"/>
            </a:xfrm>
            <a:prstGeom prst="rect">
              <a:avLst/>
            </a:prstGeom>
          </p:spPr>
          <p:txBody>
            <a:bodyPr lIns="0" tIns="0" rIns="0" bIns="0" rtlCol="0" anchor="t">
              <a:spAutoFit/>
            </a:bodyPr>
            <a:lstStyle/>
            <a:p>
              <a:pPr algn="r">
                <a:lnSpc>
                  <a:spcPts val="4199"/>
                </a:lnSpc>
              </a:pPr>
              <a:r>
                <a:rPr lang="en-US" sz="2799" dirty="0">
                  <a:solidFill>
                    <a:srgbClr val="1D1B1E"/>
                  </a:solidFill>
                  <a:latin typeface="Libre Baskerville"/>
                </a:rPr>
                <a:t>Bringing in more experts with lived experience and scholarly backgrounds</a:t>
              </a:r>
            </a:p>
          </p:txBody>
        </p:sp>
      </p:grpSp>
      <p:grpSp>
        <p:nvGrpSpPr>
          <p:cNvPr id="9" name="Group 9">
            <a:extLst>
              <a:ext uri="{C183D7F6-B498-43B3-948B-1728B52AA6E4}">
                <adec:decorative xmlns:adec="http://schemas.microsoft.com/office/drawing/2017/decorative" val="1"/>
              </a:ext>
            </a:extLst>
          </p:cNvPr>
          <p:cNvGrpSpPr/>
          <p:nvPr/>
        </p:nvGrpSpPr>
        <p:grpSpPr>
          <a:xfrm>
            <a:off x="-781050" y="1028700"/>
            <a:ext cx="8547943" cy="2200747"/>
            <a:chOff x="0" y="0"/>
            <a:chExt cx="11397257" cy="2934330"/>
          </a:xfrm>
        </p:grpSpPr>
        <p:sp>
          <p:nvSpPr>
            <p:cNvPr id="10" name="TextBox 10" descr="SEIZING EXPANSION&#10;"/>
            <p:cNvSpPr txBox="1"/>
            <p:nvPr/>
          </p:nvSpPr>
          <p:spPr>
            <a:xfrm>
              <a:off x="2580242" y="0"/>
              <a:ext cx="8817015" cy="2336800"/>
            </a:xfrm>
            <a:prstGeom prst="rect">
              <a:avLst/>
            </a:prstGeom>
          </p:spPr>
          <p:txBody>
            <a:bodyPr lIns="0" tIns="0" rIns="0" bIns="0" rtlCol="0" anchor="t">
              <a:spAutoFit/>
            </a:bodyPr>
            <a:lstStyle/>
            <a:p>
              <a:pPr algn="l">
                <a:lnSpc>
                  <a:spcPts val="6970"/>
                </a:lnSpc>
              </a:pPr>
              <a:r>
                <a:rPr lang="en-US" sz="5808" spc="116" dirty="0">
                  <a:solidFill>
                    <a:srgbClr val="6C5336"/>
                  </a:solidFill>
                  <a:latin typeface="Libre Baskerville Italics"/>
                </a:rPr>
                <a:t>SEIZING EXPANSION</a:t>
              </a:r>
            </a:p>
          </p:txBody>
        </p:sp>
        <p:sp>
          <p:nvSpPr>
            <p:cNvPr id="11" name="AutoShape 11"/>
            <p:cNvSpPr/>
            <p:nvPr/>
          </p:nvSpPr>
          <p:spPr>
            <a:xfrm>
              <a:off x="0" y="2825688"/>
              <a:ext cx="5160483" cy="108642"/>
            </a:xfrm>
            <a:prstGeom prst="rect">
              <a:avLst/>
            </a:prstGeom>
            <a:solidFill>
              <a:srgbClr val="1D1B1E"/>
            </a:solidFill>
          </p:spPr>
        </p:sp>
      </p:grpSp>
      <p:sp>
        <p:nvSpPr>
          <p:cNvPr id="12" name="AutoShape 12">
            <a:extLst>
              <a:ext uri="{C183D7F6-B498-43B3-948B-1728B52AA6E4}">
                <adec:decorative xmlns:adec="http://schemas.microsoft.com/office/drawing/2017/decorative" val="1"/>
              </a:ext>
            </a:extLst>
          </p:cNvPr>
          <p:cNvSpPr/>
          <p:nvPr/>
        </p:nvSpPr>
        <p:spPr>
          <a:xfrm>
            <a:off x="16068675" y="9258300"/>
            <a:ext cx="2381250" cy="76200"/>
          </a:xfrm>
          <a:prstGeom prst="rect">
            <a:avLst/>
          </a:prstGeom>
          <a:solidFill>
            <a:srgbClr val="1D1B1E"/>
          </a:solidFill>
        </p:spPr>
      </p:sp>
      <p:sp>
        <p:nvSpPr>
          <p:cNvPr id="13" name="TextBox 13"/>
          <p:cNvSpPr txBox="1"/>
          <p:nvPr/>
        </p:nvSpPr>
        <p:spPr>
          <a:xfrm>
            <a:off x="9320801" y="9641801"/>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Developing Opportunities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90500" y="-180975"/>
            <a:ext cx="18669000" cy="6419850"/>
          </a:xfrm>
          <a:prstGeom prst="rect">
            <a:avLst/>
          </a:prstGeom>
          <a:solidFill>
            <a:srgbClr val="6C5336"/>
          </a:solidFill>
        </p:spPr>
      </p:sp>
      <p:pic>
        <p:nvPicPr>
          <p:cNvPr id="3"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334542" y="4476750"/>
            <a:ext cx="4953458" cy="3238500"/>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00083" y="4476750"/>
            <a:ext cx="4953458" cy="323850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665625" y="4476750"/>
            <a:ext cx="4953458" cy="3238500"/>
          </a:xfrm>
          <a:prstGeom prst="rect">
            <a:avLst/>
          </a:prstGeom>
        </p:spPr>
      </p:pic>
      <p:grpSp>
        <p:nvGrpSpPr>
          <p:cNvPr id="6" name="Group 6">
            <a:extLst>
              <a:ext uri="{C183D7F6-B498-43B3-948B-1728B52AA6E4}">
                <adec:decorative xmlns:adec="http://schemas.microsoft.com/office/drawing/2017/decorative" val="1"/>
              </a:ext>
            </a:extLst>
          </p:cNvPr>
          <p:cNvGrpSpPr/>
          <p:nvPr/>
        </p:nvGrpSpPr>
        <p:grpSpPr>
          <a:xfrm>
            <a:off x="-756610" y="1190179"/>
            <a:ext cx="18023397" cy="2542996"/>
            <a:chOff x="0" y="0"/>
            <a:chExt cx="24031196" cy="3390662"/>
          </a:xfrm>
        </p:grpSpPr>
        <p:sp>
          <p:nvSpPr>
            <p:cNvPr id="7" name="TextBox 7" descr="INTERPRETIVE TEXT&#10;"/>
            <p:cNvSpPr txBox="1"/>
            <p:nvPr/>
          </p:nvSpPr>
          <p:spPr>
            <a:xfrm>
              <a:off x="2413000" y="2627709"/>
              <a:ext cx="21618196" cy="762952"/>
            </a:xfrm>
            <a:prstGeom prst="rect">
              <a:avLst/>
            </a:prstGeom>
          </p:spPr>
          <p:txBody>
            <a:bodyPr lIns="0" tIns="0" rIns="0" bIns="0" rtlCol="0" anchor="t">
              <a:spAutoFit/>
            </a:bodyPr>
            <a:lstStyle/>
            <a:p>
              <a:pPr>
                <a:lnSpc>
                  <a:spcPts val="4680"/>
                </a:lnSpc>
              </a:pPr>
              <a:r>
                <a:rPr lang="en-US" sz="3599" spc="179" dirty="0">
                  <a:solidFill>
                    <a:srgbClr val="EFEBE0"/>
                  </a:solidFill>
                  <a:latin typeface="Libre Baskerville Italics"/>
                </a:rPr>
                <a:t>INTERPRETATIVE TEXT</a:t>
              </a:r>
            </a:p>
          </p:txBody>
        </p:sp>
        <p:sp>
          <p:nvSpPr>
            <p:cNvPr id="8" name="TextBox 8" descr="STUDENT HISTORIANS&#10;&#10;"/>
            <p:cNvSpPr txBox="1"/>
            <p:nvPr/>
          </p:nvSpPr>
          <p:spPr>
            <a:xfrm>
              <a:off x="2420187" y="0"/>
              <a:ext cx="21611009" cy="1446609"/>
            </a:xfrm>
            <a:prstGeom prst="rect">
              <a:avLst/>
            </a:prstGeom>
          </p:spPr>
          <p:txBody>
            <a:bodyPr lIns="0" tIns="0" rIns="0" bIns="0" rtlCol="0" anchor="t">
              <a:spAutoFit/>
            </a:bodyPr>
            <a:lstStyle/>
            <a:p>
              <a:pPr algn="l">
                <a:lnSpc>
                  <a:spcPts val="8640"/>
                </a:lnSpc>
              </a:pPr>
              <a:r>
                <a:rPr lang="en-US" sz="7200" spc="144" dirty="0">
                  <a:solidFill>
                    <a:srgbClr val="EFEBE0"/>
                  </a:solidFill>
                  <a:latin typeface="Libre Baskerville Italics"/>
                </a:rPr>
                <a:t>STUDENT HISTORIANS</a:t>
              </a:r>
            </a:p>
          </p:txBody>
        </p:sp>
        <p:sp>
          <p:nvSpPr>
            <p:cNvPr id="9" name="AutoShape 9"/>
            <p:cNvSpPr/>
            <p:nvPr/>
          </p:nvSpPr>
          <p:spPr>
            <a:xfrm>
              <a:off x="0" y="2005409"/>
              <a:ext cx="4826000" cy="101600"/>
            </a:xfrm>
            <a:prstGeom prst="rect">
              <a:avLst/>
            </a:prstGeom>
            <a:solidFill>
              <a:srgbClr val="EFEBE0"/>
            </a:solidFill>
          </p:spPr>
        </p:sp>
      </p:grpSp>
      <p:sp>
        <p:nvSpPr>
          <p:cNvPr id="10" name="AutoShape 10">
            <a:extLst>
              <a:ext uri="{C183D7F6-B498-43B3-948B-1728B52AA6E4}">
                <adec:decorative xmlns:adec="http://schemas.microsoft.com/office/drawing/2017/decorative" val="1"/>
              </a:ext>
            </a:extLst>
          </p:cNvPr>
          <p:cNvSpPr/>
          <p:nvPr/>
        </p:nvSpPr>
        <p:spPr>
          <a:xfrm>
            <a:off x="16068675" y="9734550"/>
            <a:ext cx="2381250" cy="76200"/>
          </a:xfrm>
          <a:prstGeom prst="rect">
            <a:avLst/>
          </a:prstGeom>
          <a:solidFill>
            <a:srgbClr val="1D1B1E"/>
          </a:solidFill>
        </p:spPr>
      </p:sp>
      <p:grpSp>
        <p:nvGrpSpPr>
          <p:cNvPr id="11" name="Group 11">
            <a:extLst>
              <a:ext uri="{C183D7F6-B498-43B3-948B-1728B52AA6E4}">
                <adec:decorative xmlns:adec="http://schemas.microsoft.com/office/drawing/2017/decorative" val="1"/>
              </a:ext>
            </a:extLst>
          </p:cNvPr>
          <p:cNvGrpSpPr/>
          <p:nvPr/>
        </p:nvGrpSpPr>
        <p:grpSpPr>
          <a:xfrm>
            <a:off x="2950556" y="8033147"/>
            <a:ext cx="4383597" cy="1520904"/>
            <a:chOff x="0" y="0"/>
            <a:chExt cx="5844796" cy="2027873"/>
          </a:xfrm>
        </p:grpSpPr>
        <p:sp>
          <p:nvSpPr>
            <p:cNvPr id="12" name="TextBox 12" descr="Ranging from rising seniors to post-docs&#10;"/>
            <p:cNvSpPr txBox="1"/>
            <p:nvPr/>
          </p:nvSpPr>
          <p:spPr>
            <a:xfrm>
              <a:off x="0" y="684213"/>
              <a:ext cx="5844796" cy="1343660"/>
            </a:xfrm>
            <a:prstGeom prst="rect">
              <a:avLst/>
            </a:prstGeom>
          </p:spPr>
          <p:txBody>
            <a:bodyPr lIns="0" tIns="0" rIns="0" bIns="0" rtlCol="0" anchor="t">
              <a:spAutoFit/>
            </a:bodyPr>
            <a:lstStyle/>
            <a:p>
              <a:pPr>
                <a:lnSpc>
                  <a:spcPts val="4200"/>
                </a:lnSpc>
              </a:pPr>
              <a:r>
                <a:rPr lang="en-US" sz="2799" dirty="0">
                  <a:solidFill>
                    <a:srgbClr val="1D1B1E"/>
                  </a:solidFill>
                  <a:latin typeface="Libre Baskerville"/>
                </a:rPr>
                <a:t>Ranging from rising seniors to post-docs</a:t>
              </a:r>
            </a:p>
          </p:txBody>
        </p:sp>
        <p:sp>
          <p:nvSpPr>
            <p:cNvPr id="13" name="TextBox 13" descr="Student Authors&#10;"/>
            <p:cNvSpPr txBox="1"/>
            <p:nvPr/>
          </p:nvSpPr>
          <p:spPr>
            <a:xfrm>
              <a:off x="1131" y="0"/>
              <a:ext cx="5842533" cy="642938"/>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Student Authors</a:t>
              </a:r>
            </a:p>
          </p:txBody>
        </p:sp>
      </p:grpSp>
      <p:grpSp>
        <p:nvGrpSpPr>
          <p:cNvPr id="14" name="Group 14">
            <a:extLst>
              <a:ext uri="{C183D7F6-B498-43B3-948B-1728B52AA6E4}">
                <adec:decorative xmlns:adec="http://schemas.microsoft.com/office/drawing/2017/decorative" val="1"/>
              </a:ext>
            </a:extLst>
          </p:cNvPr>
          <p:cNvGrpSpPr/>
          <p:nvPr/>
        </p:nvGrpSpPr>
        <p:grpSpPr>
          <a:xfrm>
            <a:off x="8285014" y="8033147"/>
            <a:ext cx="4383597" cy="1520904"/>
            <a:chOff x="0" y="0"/>
            <a:chExt cx="5844796" cy="2027873"/>
          </a:xfrm>
        </p:grpSpPr>
        <p:sp>
          <p:nvSpPr>
            <p:cNvPr id="15" name="TextBox 15" descr="Letting go of narrative control and neutrality&#10;"/>
            <p:cNvSpPr txBox="1"/>
            <p:nvPr/>
          </p:nvSpPr>
          <p:spPr>
            <a:xfrm>
              <a:off x="0" y="693738"/>
              <a:ext cx="5844796" cy="1334135"/>
            </a:xfrm>
            <a:prstGeom prst="rect">
              <a:avLst/>
            </a:prstGeom>
          </p:spPr>
          <p:txBody>
            <a:bodyPr lIns="0" tIns="0" rIns="0" bIns="0" rtlCol="0" anchor="t">
              <a:spAutoFit/>
            </a:bodyPr>
            <a:lstStyle/>
            <a:p>
              <a:pPr>
                <a:lnSpc>
                  <a:spcPts val="4199"/>
                </a:lnSpc>
              </a:pPr>
              <a:r>
                <a:rPr lang="en-US" sz="2799" dirty="0">
                  <a:solidFill>
                    <a:srgbClr val="1D1B1E"/>
                  </a:solidFill>
                  <a:latin typeface="Libre Baskerville"/>
                </a:rPr>
                <a:t>Letting go of narrative control and neutrality</a:t>
              </a:r>
            </a:p>
          </p:txBody>
        </p:sp>
        <p:sp>
          <p:nvSpPr>
            <p:cNvPr id="16" name="TextBox 16" descr="Different Voices&#10;"/>
            <p:cNvSpPr txBox="1"/>
            <p:nvPr/>
          </p:nvSpPr>
          <p:spPr>
            <a:xfrm>
              <a:off x="1131" y="0"/>
              <a:ext cx="5842533" cy="642938"/>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Different Voices</a:t>
              </a:r>
            </a:p>
          </p:txBody>
        </p:sp>
      </p:grpSp>
      <p:grpSp>
        <p:nvGrpSpPr>
          <p:cNvPr id="17" name="Group 17">
            <a:extLst>
              <a:ext uri="{C183D7F6-B498-43B3-948B-1728B52AA6E4}">
                <adec:decorative xmlns:adec="http://schemas.microsoft.com/office/drawing/2017/decorative" val="1"/>
              </a:ext>
            </a:extLst>
          </p:cNvPr>
          <p:cNvGrpSpPr/>
          <p:nvPr/>
        </p:nvGrpSpPr>
        <p:grpSpPr>
          <a:xfrm>
            <a:off x="13618624" y="8033147"/>
            <a:ext cx="4383597" cy="1520904"/>
            <a:chOff x="0" y="0"/>
            <a:chExt cx="5844796" cy="2027873"/>
          </a:xfrm>
        </p:grpSpPr>
        <p:sp>
          <p:nvSpPr>
            <p:cNvPr id="18" name="TextBox 18" descr="Allowing researchers to speak for themselves&#10;"/>
            <p:cNvSpPr txBox="1"/>
            <p:nvPr/>
          </p:nvSpPr>
          <p:spPr>
            <a:xfrm>
              <a:off x="0" y="693737"/>
              <a:ext cx="5844796" cy="1334135"/>
            </a:xfrm>
            <a:prstGeom prst="rect">
              <a:avLst/>
            </a:prstGeom>
          </p:spPr>
          <p:txBody>
            <a:bodyPr lIns="0" tIns="0" rIns="0" bIns="0" rtlCol="0" anchor="t">
              <a:spAutoFit/>
            </a:bodyPr>
            <a:lstStyle/>
            <a:p>
              <a:pPr>
                <a:lnSpc>
                  <a:spcPts val="4199"/>
                </a:lnSpc>
              </a:pPr>
              <a:r>
                <a:rPr lang="en-US" sz="2799" dirty="0">
                  <a:solidFill>
                    <a:srgbClr val="1D1B1E"/>
                  </a:solidFill>
                  <a:latin typeface="Libre Baskerville"/>
                </a:rPr>
                <a:t>Allowing researchers to speak for themselves</a:t>
              </a:r>
            </a:p>
          </p:txBody>
        </p:sp>
        <p:sp>
          <p:nvSpPr>
            <p:cNvPr id="19" name="TextBox 19" descr="New Perspectives&#10;"/>
            <p:cNvSpPr txBox="1"/>
            <p:nvPr/>
          </p:nvSpPr>
          <p:spPr>
            <a:xfrm>
              <a:off x="2262" y="0"/>
              <a:ext cx="5842533" cy="642938"/>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New Perspectives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6505575" y="8610600"/>
            <a:ext cx="2381250" cy="76200"/>
          </a:xfrm>
          <a:prstGeom prst="rect">
            <a:avLst/>
          </a:prstGeom>
          <a:solidFill>
            <a:srgbClr val="1D1B1E"/>
          </a:solidFill>
        </p:spPr>
      </p:sp>
      <p:grpSp>
        <p:nvGrpSpPr>
          <p:cNvPr id="3" name="Group 3">
            <a:extLst>
              <a:ext uri="{C183D7F6-B498-43B3-948B-1728B52AA6E4}">
                <adec:decorative xmlns:adec="http://schemas.microsoft.com/office/drawing/2017/decorative" val="1"/>
              </a:ext>
            </a:extLst>
          </p:cNvPr>
          <p:cNvGrpSpPr/>
          <p:nvPr/>
        </p:nvGrpSpPr>
        <p:grpSpPr>
          <a:xfrm>
            <a:off x="8458200" y="590550"/>
            <a:ext cx="9182100" cy="9067800"/>
            <a:chOff x="0" y="0"/>
            <a:chExt cx="12242800" cy="12090400"/>
          </a:xfrm>
        </p:grpSpPr>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7992533" cy="797560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246533" y="0"/>
              <a:ext cx="3996267" cy="3860800"/>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8229600"/>
              <a:ext cx="7992533" cy="3860800"/>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246533" y="4114800"/>
              <a:ext cx="3996267" cy="7975600"/>
            </a:xfrm>
            <a:prstGeom prst="rect">
              <a:avLst/>
            </a:prstGeom>
          </p:spPr>
        </p:pic>
      </p:grpSp>
      <p:grpSp>
        <p:nvGrpSpPr>
          <p:cNvPr id="8" name="Group 8">
            <a:extLst>
              <a:ext uri="{C183D7F6-B498-43B3-948B-1728B52AA6E4}">
                <adec:decorative xmlns:adec="http://schemas.microsoft.com/office/drawing/2017/decorative" val="1"/>
              </a:ext>
            </a:extLst>
          </p:cNvPr>
          <p:cNvGrpSpPr/>
          <p:nvPr/>
        </p:nvGrpSpPr>
        <p:grpSpPr>
          <a:xfrm>
            <a:off x="1028700" y="3484959"/>
            <a:ext cx="6479097" cy="3317081"/>
            <a:chOff x="0" y="0"/>
            <a:chExt cx="8638796" cy="4422775"/>
          </a:xfrm>
        </p:grpSpPr>
        <p:sp>
          <p:nvSpPr>
            <p:cNvPr id="9" name="TextBox 9" descr="RESEARCH TOOLS FOR BEGINNERS &#10;"/>
            <p:cNvSpPr txBox="1"/>
            <p:nvPr/>
          </p:nvSpPr>
          <p:spPr>
            <a:xfrm>
              <a:off x="0" y="-38100"/>
              <a:ext cx="8638796" cy="1548765"/>
            </a:xfrm>
            <a:prstGeom prst="rect">
              <a:avLst/>
            </a:prstGeom>
          </p:spPr>
          <p:txBody>
            <a:bodyPr lIns="0" tIns="0" rIns="0" bIns="0" rtlCol="0" anchor="t">
              <a:spAutoFit/>
            </a:bodyPr>
            <a:lstStyle/>
            <a:p>
              <a:pPr>
                <a:lnSpc>
                  <a:spcPts val="4680"/>
                </a:lnSpc>
              </a:pPr>
              <a:r>
                <a:rPr lang="en-US" sz="3599" spc="179" dirty="0">
                  <a:solidFill>
                    <a:srgbClr val="6C5336"/>
                  </a:solidFill>
                  <a:latin typeface="Libre Baskerville Italics"/>
                </a:rPr>
                <a:t>RESEARCH TOOLS FOR BEGINNERS </a:t>
              </a:r>
            </a:p>
          </p:txBody>
        </p:sp>
        <p:sp>
          <p:nvSpPr>
            <p:cNvPr id="10" name="TextBox 10" descr="Digital access can mean a widened user-base, but without tools and assistance that can be more of an ideal than a promise&#10;"/>
            <p:cNvSpPr txBox="1"/>
            <p:nvPr/>
          </p:nvSpPr>
          <p:spPr>
            <a:xfrm>
              <a:off x="0" y="1678940"/>
              <a:ext cx="8638796" cy="2743835"/>
            </a:xfrm>
            <a:prstGeom prst="rect">
              <a:avLst/>
            </a:prstGeom>
          </p:spPr>
          <p:txBody>
            <a:bodyPr lIns="0" tIns="0" rIns="0" bIns="0" rtlCol="0" anchor="t">
              <a:spAutoFit/>
            </a:bodyPr>
            <a:lstStyle/>
            <a:p>
              <a:pPr>
                <a:lnSpc>
                  <a:spcPts val="4200"/>
                </a:lnSpc>
              </a:pPr>
              <a:r>
                <a:rPr lang="en-US" sz="2799" dirty="0">
                  <a:solidFill>
                    <a:srgbClr val="1D1B1E"/>
                  </a:solidFill>
                  <a:latin typeface="Libre Baskerville"/>
                </a:rPr>
                <a:t>Digital access can mean a widened user-base, but without tools and assistance that can be more of an ideal than a promise</a:t>
              </a:r>
            </a:p>
          </p:txBody>
        </p:sp>
      </p:grpSp>
      <p:sp>
        <p:nvSpPr>
          <p:cNvPr id="11" name="AutoShape 11">
            <a:extLst>
              <a:ext uri="{C183D7F6-B498-43B3-948B-1728B52AA6E4}">
                <adec:decorative xmlns:adec="http://schemas.microsoft.com/office/drawing/2017/decorative" val="1"/>
              </a:ext>
            </a:extLst>
          </p:cNvPr>
          <p:cNvSpPr/>
          <p:nvPr/>
        </p:nvSpPr>
        <p:spPr>
          <a:xfrm>
            <a:off x="-781050" y="1028700"/>
            <a:ext cx="3619500" cy="76200"/>
          </a:xfrm>
          <a:prstGeom prst="rect">
            <a:avLst/>
          </a:prstGeom>
          <a:solidFill>
            <a:srgbClr val="1D1B1E"/>
          </a:solidFill>
        </p:spPr>
      </p:sp>
      <p:sp>
        <p:nvSpPr>
          <p:cNvPr id="12" name="TextBox 12"/>
          <p:cNvSpPr txBox="1"/>
          <p:nvPr/>
        </p:nvSpPr>
        <p:spPr>
          <a:xfrm>
            <a:off x="9320801" y="9791065"/>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Developing Opportunities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511806" y="419150"/>
            <a:ext cx="16368963" cy="2539157"/>
          </a:xfrm>
          <a:prstGeom prst="rect">
            <a:avLst/>
          </a:prstGeom>
          <a:noFill/>
        </p:spPr>
        <p:txBody>
          <a:bodyPr wrap="square" rtlCol="0">
            <a:spAutoFit/>
          </a:bodyPr>
          <a:lstStyle/>
          <a:p>
            <a:r>
              <a:rPr lang="en-US" sz="6600" dirty="0">
                <a:latin typeface="Arial" panose="020B0604020202020204" pitchFamily="34" charset="0"/>
                <a:cs typeface="Arial" panose="020B0604020202020204" pitchFamily="34" charset="0"/>
              </a:rPr>
              <a:t>Our Work in Archives, Special, and</a:t>
            </a:r>
          </a:p>
          <a:p>
            <a:r>
              <a:rPr lang="en-US" sz="6600" dirty="0">
                <a:latin typeface="Arial" panose="020B0604020202020204" pitchFamily="34" charset="0"/>
                <a:cs typeface="Arial" panose="020B0604020202020204" pitchFamily="34" charset="0"/>
              </a:rPr>
              <a:t>Distinctive Collections: </a:t>
            </a:r>
          </a:p>
          <a:p>
            <a:endParaRPr lang="en-US" sz="2700" dirty="0"/>
          </a:p>
        </p:txBody>
      </p:sp>
      <p:pic>
        <p:nvPicPr>
          <p:cNvPr id="4" name="Picture 3" descr="timeline of OCLC Research work in archives and distinctive collections">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1110590" y="2686805"/>
            <a:ext cx="10779149" cy="6690662"/>
          </a:xfrm>
          <a:prstGeom prst="rect">
            <a:avLst/>
          </a:prstGeom>
        </p:spPr>
      </p:pic>
      <p:pic>
        <p:nvPicPr>
          <p:cNvPr id="5" name="Picture 4">
            <a:extLst>
              <a:ext uri="{FF2B5EF4-FFF2-40B4-BE49-F238E27FC236}">
                <a16:creationId xmlns:a16="http://schemas.microsoft.com/office/drawing/2014/main" id="{D34AE21D-53D0-FE41-9366-D400ACF045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49327" y="1711812"/>
            <a:ext cx="4348337" cy="57547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12708736" y="7720517"/>
            <a:ext cx="5238674" cy="854672"/>
          </a:xfrm>
          <a:prstGeom prst="rect">
            <a:avLst/>
          </a:prstGeom>
          <a:solidFill>
            <a:srgbClr val="A9306F"/>
          </a:solidFill>
          <a:ln>
            <a:noFill/>
          </a:ln>
        </p:spPr>
        <p:txBody>
          <a:bodyPr spcFirstLastPara="1" wrap="square" lIns="137138" tIns="68550" rIns="137138" bIns="68550" anchor="t" anchorCtr="0">
            <a:noAutofit/>
          </a:bodyPr>
          <a:lstStyle/>
          <a:p>
            <a:pPr algn="ctr" defTabSz="1371600">
              <a:buClr>
                <a:srgbClr val="000000"/>
              </a:buClr>
              <a:defRPr/>
            </a:pPr>
            <a:r>
              <a:rPr lang="en-US" sz="4200" kern="0" dirty="0">
                <a:solidFill>
                  <a:srgbClr val="FFFFFF"/>
                </a:solidFill>
                <a:latin typeface="Calibri"/>
                <a:ea typeface="Calibri"/>
                <a:cs typeface="Calibri"/>
                <a:sym typeface="Calibri"/>
              </a:rPr>
              <a:t>oc.lc/rlp-agenda</a:t>
            </a:r>
            <a:endParaRPr lang="en-US" sz="4200" kern="0" dirty="0">
              <a:solidFill>
                <a:srgbClr val="000000"/>
              </a:solidFill>
              <a:latin typeface="Arial"/>
              <a:cs typeface="Arial"/>
              <a:sym typeface="Arial"/>
            </a:endParaRPr>
          </a:p>
        </p:txBody>
      </p:sp>
      <p:pic>
        <p:nvPicPr>
          <p:cNvPr id="7" name="Picture 6">
            <a:extLst>
              <a:ext uri="{FF2B5EF4-FFF2-40B4-BE49-F238E27FC236}">
                <a16:creationId xmlns:a16="http://schemas.microsoft.com/office/drawing/2014/main" id="{13D6A589-407C-E749-914F-A99489CEC77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28949" y="1597511"/>
            <a:ext cx="4847246" cy="5981501"/>
          </a:xfrm>
          <a:prstGeom prst="rect">
            <a:avLst/>
          </a:prstGeom>
          <a:solidFill>
            <a:schemeClr val="bg1"/>
          </a:solidFill>
          <a:ln>
            <a:solidFill>
              <a:schemeClr val="accent3"/>
            </a:solidFill>
          </a:ln>
        </p:spPr>
      </p:pic>
    </p:spTree>
    <p:extLst>
      <p:ext uri="{BB962C8B-B14F-4D97-AF65-F5344CB8AC3E}">
        <p14:creationId xmlns:p14="http://schemas.microsoft.com/office/powerpoint/2010/main" val="34608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56610" y="647700"/>
            <a:ext cx="10955847" cy="4217313"/>
            <a:chOff x="0" y="0"/>
            <a:chExt cx="14607796" cy="5623084"/>
          </a:xfrm>
        </p:grpSpPr>
        <p:sp>
          <p:nvSpPr>
            <p:cNvPr id="3" name="TextBox 3" descr="NEW TOOLS FOR SCHOLARS AND STAFF&#10;"/>
            <p:cNvSpPr txBox="1"/>
            <p:nvPr/>
          </p:nvSpPr>
          <p:spPr>
            <a:xfrm>
              <a:off x="2413000" y="4074319"/>
              <a:ext cx="12194796" cy="1548765"/>
            </a:xfrm>
            <a:prstGeom prst="rect">
              <a:avLst/>
            </a:prstGeom>
          </p:spPr>
          <p:txBody>
            <a:bodyPr lIns="0" tIns="0" rIns="0" bIns="0" rtlCol="0" anchor="t">
              <a:spAutoFit/>
            </a:bodyPr>
            <a:lstStyle/>
            <a:p>
              <a:pPr>
                <a:lnSpc>
                  <a:spcPts val="4680"/>
                </a:lnSpc>
              </a:pPr>
              <a:r>
                <a:rPr lang="en-US" sz="3599" spc="179" dirty="0">
                  <a:solidFill>
                    <a:srgbClr val="6C5336"/>
                  </a:solidFill>
                  <a:latin typeface="Libre Baskerville Italics"/>
                </a:rPr>
                <a:t>NEW TOOLS FOR SCHOLARS AND STAFF</a:t>
              </a:r>
            </a:p>
          </p:txBody>
        </p:sp>
        <p:sp>
          <p:nvSpPr>
            <p:cNvPr id="4" name="TextBox 4" descr="ADVANCED RESEARCH&#10;"/>
            <p:cNvSpPr txBox="1"/>
            <p:nvPr/>
          </p:nvSpPr>
          <p:spPr>
            <a:xfrm>
              <a:off x="2420187" y="0"/>
              <a:ext cx="12187609" cy="2893219"/>
            </a:xfrm>
            <a:prstGeom prst="rect">
              <a:avLst/>
            </a:prstGeom>
          </p:spPr>
          <p:txBody>
            <a:bodyPr lIns="0" tIns="0" rIns="0" bIns="0" rtlCol="0" anchor="t">
              <a:spAutoFit/>
            </a:bodyPr>
            <a:lstStyle/>
            <a:p>
              <a:pPr algn="l">
                <a:lnSpc>
                  <a:spcPts val="8640"/>
                </a:lnSpc>
              </a:pPr>
              <a:r>
                <a:rPr lang="en-US" sz="7200" spc="144" dirty="0">
                  <a:solidFill>
                    <a:srgbClr val="6C5336"/>
                  </a:solidFill>
                  <a:latin typeface="Libre Baskerville Italics"/>
                </a:rPr>
                <a:t>ADVANCED RESEARCH</a:t>
              </a:r>
            </a:p>
          </p:txBody>
        </p:sp>
        <p:sp>
          <p:nvSpPr>
            <p:cNvPr id="5" name="AutoShape 5"/>
            <p:cNvSpPr/>
            <p:nvPr/>
          </p:nvSpPr>
          <p:spPr>
            <a:xfrm>
              <a:off x="0" y="3452019"/>
              <a:ext cx="4826000" cy="101600"/>
            </a:xfrm>
            <a:prstGeom prst="rect">
              <a:avLst/>
            </a:prstGeom>
            <a:solidFill>
              <a:srgbClr val="1D1B1E"/>
            </a:solidFill>
          </p:spPr>
        </p:sp>
      </p:grpSp>
      <p:pic>
        <p:nvPicPr>
          <p:cNvPr id="6" name="Picture 6">
            <a:extLs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1402947" y="83325"/>
            <a:ext cx="6451724" cy="10120351"/>
          </a:xfrm>
          <a:prstGeom prst="rect">
            <a:avLst/>
          </a:prstGeom>
        </p:spPr>
      </p:pic>
      <p:sp>
        <p:nvSpPr>
          <p:cNvPr id="7" name="AutoShape 7">
            <a:extLst>
              <a:ext uri="{C183D7F6-B498-43B3-948B-1728B52AA6E4}">
                <adec:decorative xmlns:adec="http://schemas.microsoft.com/office/drawing/2017/decorative" val="1"/>
              </a:ext>
            </a:extLst>
          </p:cNvPr>
          <p:cNvSpPr/>
          <p:nvPr/>
        </p:nvSpPr>
        <p:spPr>
          <a:xfrm>
            <a:off x="16068675" y="8496300"/>
            <a:ext cx="2381250" cy="76200"/>
          </a:xfrm>
          <a:prstGeom prst="rect">
            <a:avLst/>
          </a:prstGeom>
          <a:solidFill>
            <a:srgbClr val="1D1B1E"/>
          </a:solidFill>
        </p:spPr>
      </p:sp>
      <p:grpSp>
        <p:nvGrpSpPr>
          <p:cNvPr id="8" name="Group 8">
            <a:extLst>
              <a:ext uri="{C183D7F6-B498-43B3-948B-1728B52AA6E4}">
                <adec:decorative xmlns:adec="http://schemas.microsoft.com/office/drawing/2017/decorative" val="1"/>
              </a:ext>
            </a:extLst>
          </p:cNvPr>
          <p:cNvGrpSpPr/>
          <p:nvPr/>
        </p:nvGrpSpPr>
        <p:grpSpPr>
          <a:xfrm>
            <a:off x="1028700" y="5454491"/>
            <a:ext cx="9146097" cy="3803809"/>
            <a:chOff x="0" y="0"/>
            <a:chExt cx="12194796" cy="5071745"/>
          </a:xfrm>
        </p:grpSpPr>
        <p:sp>
          <p:nvSpPr>
            <p:cNvPr id="9" name="TextBox 9" descr="New Internal Workflows&#10;"/>
            <p:cNvSpPr txBox="1"/>
            <p:nvPr/>
          </p:nvSpPr>
          <p:spPr>
            <a:xfrm>
              <a:off x="2262" y="0"/>
              <a:ext cx="12192533" cy="642938"/>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New Internal Workflows</a:t>
              </a:r>
            </a:p>
          </p:txBody>
        </p:sp>
        <p:sp>
          <p:nvSpPr>
            <p:cNvPr id="10" name="TextBox 10" descr="Enhanced Collections' Data Access&#10;"/>
            <p:cNvSpPr txBox="1"/>
            <p:nvPr/>
          </p:nvSpPr>
          <p:spPr>
            <a:xfrm>
              <a:off x="2262" y="2916873"/>
              <a:ext cx="12192533" cy="642938"/>
            </a:xfrm>
            <a:prstGeom prst="rect">
              <a:avLst/>
            </a:prstGeom>
          </p:spPr>
          <p:txBody>
            <a:bodyPr lIns="0" tIns="0" rIns="0" bIns="0" rtlCol="0" anchor="t">
              <a:spAutoFit/>
            </a:bodyPr>
            <a:lstStyle/>
            <a:p>
              <a:pPr>
                <a:lnSpc>
                  <a:spcPts val="3839"/>
                </a:lnSpc>
              </a:pPr>
              <a:r>
                <a:rPr lang="en-US" sz="3199" spc="-31" dirty="0">
                  <a:solidFill>
                    <a:srgbClr val="6C5336"/>
                  </a:solidFill>
                  <a:latin typeface="Libre Baskerville"/>
                </a:rPr>
                <a:t>Enhanced Collections' Data Access</a:t>
              </a:r>
            </a:p>
          </p:txBody>
        </p:sp>
        <p:sp>
          <p:nvSpPr>
            <p:cNvPr id="11" name="TextBox 11" descr="From Houghton to Imaging Services to Research Management: full digital object packages for users&#10;"/>
            <p:cNvSpPr txBox="1"/>
            <p:nvPr/>
          </p:nvSpPr>
          <p:spPr>
            <a:xfrm>
              <a:off x="0" y="820737"/>
              <a:ext cx="12194796" cy="1334135"/>
            </a:xfrm>
            <a:prstGeom prst="rect">
              <a:avLst/>
            </a:prstGeom>
          </p:spPr>
          <p:txBody>
            <a:bodyPr lIns="0" tIns="0" rIns="0" bIns="0" rtlCol="0" anchor="t">
              <a:spAutoFit/>
            </a:bodyPr>
            <a:lstStyle/>
            <a:p>
              <a:pPr>
                <a:lnSpc>
                  <a:spcPts val="4199"/>
                </a:lnSpc>
              </a:pPr>
              <a:r>
                <a:rPr lang="en-US" sz="2799" dirty="0">
                  <a:solidFill>
                    <a:srgbClr val="1D1B1E"/>
                  </a:solidFill>
                  <a:latin typeface="Libre Baskerville"/>
                </a:rPr>
                <a:t>From Houghton to Imaging Services to Research Management: full digital object packages for users</a:t>
              </a:r>
            </a:p>
          </p:txBody>
        </p:sp>
        <p:sp>
          <p:nvSpPr>
            <p:cNvPr id="12" name="TextBox 12" descr="Flat data sheet becomes object level tags and un-OCRable handwritten materials is test run&#10;"/>
            <p:cNvSpPr txBox="1"/>
            <p:nvPr/>
          </p:nvSpPr>
          <p:spPr>
            <a:xfrm>
              <a:off x="0" y="3737610"/>
              <a:ext cx="12194796" cy="1334135"/>
            </a:xfrm>
            <a:prstGeom prst="rect">
              <a:avLst/>
            </a:prstGeom>
          </p:spPr>
          <p:txBody>
            <a:bodyPr lIns="0" tIns="0" rIns="0" bIns="0" rtlCol="0" anchor="t">
              <a:spAutoFit/>
            </a:bodyPr>
            <a:lstStyle/>
            <a:p>
              <a:pPr>
                <a:lnSpc>
                  <a:spcPts val="4199"/>
                </a:lnSpc>
              </a:pPr>
              <a:r>
                <a:rPr lang="en-US" sz="2799" dirty="0">
                  <a:solidFill>
                    <a:srgbClr val="1D1B1E"/>
                  </a:solidFill>
                  <a:latin typeface="Libre Baskerville"/>
                </a:rPr>
                <a:t>Flat data sheet becomes object level tags and un-</a:t>
              </a:r>
              <a:r>
                <a:rPr lang="en-US" sz="2799" dirty="0" err="1">
                  <a:solidFill>
                    <a:srgbClr val="1D1B1E"/>
                  </a:solidFill>
                  <a:latin typeface="Libre Baskerville"/>
                </a:rPr>
                <a:t>OCRable</a:t>
              </a:r>
              <a:r>
                <a:rPr lang="en-US" sz="2799" dirty="0">
                  <a:solidFill>
                    <a:srgbClr val="1D1B1E"/>
                  </a:solidFill>
                  <a:latin typeface="Libre Baskerville"/>
                </a:rPr>
                <a:t> handwritten materials is test run</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C5336"/>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rcRect/>
          <a:stretch>
            <a:fillRect/>
          </a:stretch>
        </p:blipFill>
        <p:spPr>
          <a:xfrm>
            <a:off x="-190500" y="-200025"/>
            <a:ext cx="17907458" cy="1068705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10196422" y="1028700"/>
            <a:ext cx="8555547" cy="1115139"/>
            <a:chOff x="0" y="0"/>
            <a:chExt cx="11407396" cy="1486852"/>
          </a:xfrm>
        </p:grpSpPr>
        <p:sp>
          <p:nvSpPr>
            <p:cNvPr id="4" name="TextBox 4" descr="LESSON LEARNED&#10;"/>
            <p:cNvSpPr txBox="1"/>
            <p:nvPr/>
          </p:nvSpPr>
          <p:spPr>
            <a:xfrm>
              <a:off x="0" y="723900"/>
              <a:ext cx="9273796" cy="762952"/>
            </a:xfrm>
            <a:prstGeom prst="rect">
              <a:avLst/>
            </a:prstGeom>
          </p:spPr>
          <p:txBody>
            <a:bodyPr lIns="0" tIns="0" rIns="0" bIns="0" rtlCol="0" anchor="t">
              <a:spAutoFit/>
            </a:bodyPr>
            <a:lstStyle/>
            <a:p>
              <a:pPr algn="r">
                <a:lnSpc>
                  <a:spcPts val="4680"/>
                </a:lnSpc>
              </a:pPr>
              <a:r>
                <a:rPr lang="en-US" sz="3599" spc="179" dirty="0">
                  <a:solidFill>
                    <a:srgbClr val="EFEBE0"/>
                  </a:solidFill>
                  <a:latin typeface="Libre Baskerville Italics"/>
                </a:rPr>
                <a:t>LESSON LEARNED</a:t>
              </a:r>
            </a:p>
          </p:txBody>
        </p:sp>
        <p:sp>
          <p:nvSpPr>
            <p:cNvPr id="5" name="AutoShape 5"/>
            <p:cNvSpPr/>
            <p:nvPr/>
          </p:nvSpPr>
          <p:spPr>
            <a:xfrm>
              <a:off x="8232396" y="0"/>
              <a:ext cx="3175000" cy="101600"/>
            </a:xfrm>
            <a:prstGeom prst="rect">
              <a:avLst/>
            </a:prstGeom>
            <a:solidFill>
              <a:srgbClr val="EFEBE0"/>
            </a:solidFill>
          </p:spPr>
        </p:sp>
      </p:grpSp>
      <p:grpSp>
        <p:nvGrpSpPr>
          <p:cNvPr id="6" name="Group 6">
            <a:extLst>
              <a:ext uri="{C183D7F6-B498-43B3-948B-1728B52AA6E4}">
                <adec:decorative xmlns:adec="http://schemas.microsoft.com/office/drawing/2017/decorative" val="1"/>
              </a:ext>
            </a:extLst>
          </p:cNvPr>
          <p:cNvGrpSpPr/>
          <p:nvPr/>
        </p:nvGrpSpPr>
        <p:grpSpPr>
          <a:xfrm>
            <a:off x="-781049" y="4527440"/>
            <a:ext cx="12291369" cy="4730860"/>
            <a:chOff x="0" y="0"/>
            <a:chExt cx="16388492" cy="6307814"/>
          </a:xfrm>
        </p:grpSpPr>
        <p:sp>
          <p:nvSpPr>
            <p:cNvPr id="7" name="TextBox 7"/>
            <p:cNvSpPr txBox="1"/>
            <p:nvPr/>
          </p:nvSpPr>
          <p:spPr>
            <a:xfrm>
              <a:off x="2415262" y="5660114"/>
              <a:ext cx="13970533" cy="647700"/>
            </a:xfrm>
            <a:prstGeom prst="rect">
              <a:avLst/>
            </a:prstGeom>
          </p:spPr>
          <p:txBody>
            <a:bodyPr lIns="0" tIns="0" rIns="0" bIns="0" rtlCol="0" anchor="t">
              <a:spAutoFit/>
            </a:bodyPr>
            <a:lstStyle/>
            <a:p>
              <a:pPr>
                <a:lnSpc>
                  <a:spcPts val="3840"/>
                </a:lnSpc>
              </a:pPr>
              <a:r>
                <a:rPr lang="en-US" sz="3199" spc="-31">
                  <a:solidFill>
                    <a:srgbClr val="EFEBE0"/>
                  </a:solidFill>
                  <a:latin typeface="Libre Baskerville Italics"/>
                </a:rPr>
                <a:t>Developing Opportunities</a:t>
              </a:r>
            </a:p>
          </p:txBody>
        </p:sp>
        <p:sp>
          <p:nvSpPr>
            <p:cNvPr id="8" name="TextBox 8" descr="KEEP A WISH LIST IN YOUR BACK POCKET&#10;"/>
            <p:cNvSpPr txBox="1"/>
            <p:nvPr/>
          </p:nvSpPr>
          <p:spPr>
            <a:xfrm>
              <a:off x="2415262" y="0"/>
              <a:ext cx="13973229" cy="4339828"/>
            </a:xfrm>
            <a:prstGeom prst="rect">
              <a:avLst/>
            </a:prstGeom>
          </p:spPr>
          <p:txBody>
            <a:bodyPr lIns="0" tIns="0" rIns="0" bIns="0" rtlCol="0" anchor="t">
              <a:spAutoFit/>
            </a:bodyPr>
            <a:lstStyle/>
            <a:p>
              <a:pPr algn="l">
                <a:lnSpc>
                  <a:spcPts val="8640"/>
                </a:lnSpc>
              </a:pPr>
              <a:r>
                <a:rPr lang="en-US" sz="7200" spc="144" dirty="0">
                  <a:solidFill>
                    <a:srgbClr val="EFEBE0"/>
                  </a:solidFill>
                  <a:latin typeface="Libre Baskerville Italics"/>
                </a:rPr>
                <a:t>KEEP A WISH LIST IN YOUR BACK POCKET</a:t>
              </a:r>
            </a:p>
          </p:txBody>
        </p:sp>
        <p:sp>
          <p:nvSpPr>
            <p:cNvPr id="9" name="AutoShape 9"/>
            <p:cNvSpPr/>
            <p:nvPr/>
          </p:nvSpPr>
          <p:spPr>
            <a:xfrm>
              <a:off x="0" y="4962255"/>
              <a:ext cx="4826000" cy="101600"/>
            </a:xfrm>
            <a:prstGeom prst="rect">
              <a:avLst/>
            </a:prstGeom>
            <a:solidFill>
              <a:srgbClr val="EFEBE0"/>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0629900" y="-171450"/>
            <a:ext cx="7848600" cy="10629900"/>
          </a:xfrm>
          <a:prstGeom prst="rect">
            <a:avLst/>
          </a:prstGeom>
          <a:solidFill>
            <a:srgbClr val="6C5336"/>
          </a:solidFill>
        </p:spPr>
      </p:sp>
      <p:grpSp>
        <p:nvGrpSpPr>
          <p:cNvPr id="3" name="Group 3">
            <a:extLst>
              <a:ext uri="{C183D7F6-B498-43B3-948B-1728B52AA6E4}">
                <adec:decorative xmlns:adec="http://schemas.microsoft.com/office/drawing/2017/decorative" val="1"/>
              </a:ext>
            </a:extLst>
          </p:cNvPr>
          <p:cNvGrpSpPr/>
          <p:nvPr/>
        </p:nvGrpSpPr>
        <p:grpSpPr>
          <a:xfrm>
            <a:off x="11725075" y="6383179"/>
            <a:ext cx="6724850" cy="2951321"/>
            <a:chOff x="0" y="0"/>
            <a:chExt cx="8966467" cy="3935095"/>
          </a:xfrm>
        </p:grpSpPr>
        <p:sp>
          <p:nvSpPr>
            <p:cNvPr id="4" name="TextBox 4" descr="Lessons Learned&#10;&#10;"/>
            <p:cNvSpPr txBox="1"/>
            <p:nvPr/>
          </p:nvSpPr>
          <p:spPr>
            <a:xfrm>
              <a:off x="0" y="-66675"/>
              <a:ext cx="7366533" cy="3088005"/>
            </a:xfrm>
            <a:prstGeom prst="rect">
              <a:avLst/>
            </a:prstGeom>
          </p:spPr>
          <p:txBody>
            <a:bodyPr lIns="0" tIns="0" rIns="0" bIns="0" rtlCol="0" anchor="t">
              <a:spAutoFit/>
            </a:bodyPr>
            <a:lstStyle/>
            <a:p>
              <a:pPr algn="r">
                <a:lnSpc>
                  <a:spcPts val="9360"/>
                </a:lnSpc>
              </a:pPr>
              <a:r>
                <a:rPr lang="en-US" sz="7200" spc="72" dirty="0">
                  <a:solidFill>
                    <a:srgbClr val="EFEBE0"/>
                  </a:solidFill>
                  <a:latin typeface="Libre Baskerville Italics"/>
                </a:rPr>
                <a:t>Lessons Learned</a:t>
              </a:r>
            </a:p>
          </p:txBody>
        </p:sp>
        <p:sp>
          <p:nvSpPr>
            <p:cNvPr id="5" name="AutoShape 5"/>
            <p:cNvSpPr/>
            <p:nvPr/>
          </p:nvSpPr>
          <p:spPr>
            <a:xfrm>
              <a:off x="5791467" y="3833495"/>
              <a:ext cx="3175000" cy="101600"/>
            </a:xfrm>
            <a:prstGeom prst="rect">
              <a:avLst/>
            </a:prstGeom>
            <a:solidFill>
              <a:srgbClr val="EFEBE0"/>
            </a:solidFill>
          </p:spPr>
        </p:sp>
      </p:grpSp>
      <p:pic>
        <p:nvPicPr>
          <p:cNvPr id="6"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1829243"/>
            <a:ext cx="686962" cy="71444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3927601"/>
            <a:ext cx="686962" cy="71444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6025958"/>
            <a:ext cx="686962" cy="714441"/>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8124316"/>
            <a:ext cx="686962" cy="714441"/>
          </a:xfrm>
          <a:prstGeom prst="rect">
            <a:avLst/>
          </a:prstGeom>
        </p:spPr>
      </p:pic>
      <p:grpSp>
        <p:nvGrpSpPr>
          <p:cNvPr id="10" name="Group 10">
            <a:extLst>
              <a:ext uri="{C183D7F6-B498-43B3-948B-1728B52AA6E4}">
                <adec:decorative xmlns:adec="http://schemas.microsoft.com/office/drawing/2017/decorative" val="1"/>
              </a:ext>
            </a:extLst>
          </p:cNvPr>
          <p:cNvGrpSpPr/>
          <p:nvPr/>
        </p:nvGrpSpPr>
        <p:grpSpPr>
          <a:xfrm>
            <a:off x="2076450" y="1247458"/>
            <a:ext cx="7526847" cy="1878012"/>
            <a:chOff x="0" y="0"/>
            <a:chExt cx="10035796" cy="2504016"/>
          </a:xfrm>
        </p:grpSpPr>
        <p:sp>
          <p:nvSpPr>
            <p:cNvPr id="11" name="TextBox 11" descr="TAKE OPPORTUNITY TO REALLOCATE BOLDLY&#10;"/>
            <p:cNvSpPr txBox="1"/>
            <p:nvPr/>
          </p:nvSpPr>
          <p:spPr>
            <a:xfrm>
              <a:off x="0" y="-28575"/>
              <a:ext cx="10035796" cy="1200361"/>
            </a:xfrm>
            <a:prstGeom prst="rect">
              <a:avLst/>
            </a:prstGeom>
          </p:spPr>
          <p:txBody>
            <a:bodyPr lIns="0" tIns="0" rIns="0" bIns="0" rtlCol="0" anchor="t">
              <a:spAutoFit/>
            </a:bodyPr>
            <a:lstStyle/>
            <a:p>
              <a:pPr>
                <a:lnSpc>
                  <a:spcPts val="3640"/>
                </a:lnSpc>
              </a:pPr>
              <a:r>
                <a:rPr lang="en-US" sz="2800" spc="140" dirty="0">
                  <a:solidFill>
                    <a:srgbClr val="6C5336"/>
                  </a:solidFill>
                  <a:latin typeface="Libre Baskerville Italics"/>
                </a:rPr>
                <a:t>TAKE OPPORTUNITY TO REALLOCATE BOLDLY</a:t>
              </a:r>
            </a:p>
          </p:txBody>
        </p:sp>
        <p:sp>
          <p:nvSpPr>
            <p:cNvPr id="12" name="TextBox 12" descr="Be willing to make dramatic pivots with the support of planning and preparation&#10;"/>
            <p:cNvSpPr txBox="1"/>
            <p:nvPr/>
          </p:nvSpPr>
          <p:spPr>
            <a:xfrm>
              <a:off x="0" y="1359111"/>
              <a:ext cx="10033533" cy="1144905"/>
            </a:xfrm>
            <a:prstGeom prst="rect">
              <a:avLst/>
            </a:prstGeom>
          </p:spPr>
          <p:txBody>
            <a:bodyPr lIns="0" tIns="0" rIns="0" bIns="0" rtlCol="0" anchor="t">
              <a:spAutoFit/>
            </a:bodyPr>
            <a:lstStyle/>
            <a:p>
              <a:pPr algn="l">
                <a:lnSpc>
                  <a:spcPts val="3600"/>
                </a:lnSpc>
              </a:pPr>
              <a:r>
                <a:rPr lang="en-US" sz="2400" dirty="0">
                  <a:solidFill>
                    <a:srgbClr val="1D1B1E"/>
                  </a:solidFill>
                  <a:latin typeface="Libre Baskerville"/>
                </a:rPr>
                <a:t>Be willing to make dramatic pivots with the support of planning and preparation</a:t>
              </a:r>
            </a:p>
          </p:txBody>
        </p:sp>
      </p:grpSp>
      <p:grpSp>
        <p:nvGrpSpPr>
          <p:cNvPr id="13" name="Group 13">
            <a:extLst>
              <a:ext uri="{C183D7F6-B498-43B3-948B-1728B52AA6E4}">
                <adec:decorative xmlns:adec="http://schemas.microsoft.com/office/drawing/2017/decorative" val="1"/>
              </a:ext>
            </a:extLst>
          </p:cNvPr>
          <p:cNvGrpSpPr/>
          <p:nvPr/>
        </p:nvGrpSpPr>
        <p:grpSpPr>
          <a:xfrm>
            <a:off x="2076450" y="3447494"/>
            <a:ext cx="7526847" cy="1878012"/>
            <a:chOff x="0" y="0"/>
            <a:chExt cx="10035796" cy="2504016"/>
          </a:xfrm>
        </p:grpSpPr>
        <p:sp>
          <p:nvSpPr>
            <p:cNvPr id="14" name="TextBox 14" descr="MAKE FLEXIBILITY YOUR STRENGTH&#10;"/>
            <p:cNvSpPr txBox="1"/>
            <p:nvPr/>
          </p:nvSpPr>
          <p:spPr>
            <a:xfrm>
              <a:off x="0" y="-28575"/>
              <a:ext cx="10035796" cy="1200361"/>
            </a:xfrm>
            <a:prstGeom prst="rect">
              <a:avLst/>
            </a:prstGeom>
          </p:spPr>
          <p:txBody>
            <a:bodyPr lIns="0" tIns="0" rIns="0" bIns="0" rtlCol="0" anchor="t">
              <a:spAutoFit/>
            </a:bodyPr>
            <a:lstStyle/>
            <a:p>
              <a:pPr>
                <a:lnSpc>
                  <a:spcPts val="3640"/>
                </a:lnSpc>
              </a:pPr>
              <a:r>
                <a:rPr lang="en-US" sz="2800" spc="140" dirty="0">
                  <a:solidFill>
                    <a:srgbClr val="6C5336"/>
                  </a:solidFill>
                  <a:latin typeface="Libre Baskerville Italics"/>
                </a:rPr>
                <a:t>MAKE FLEXIBILITY YOUR STRENGTH</a:t>
              </a:r>
            </a:p>
          </p:txBody>
        </p:sp>
        <p:sp>
          <p:nvSpPr>
            <p:cNvPr id="15" name="TextBox 15" descr="Be willing to let go of ideas at the speed of disfunction and move to something new&#10;"/>
            <p:cNvSpPr txBox="1"/>
            <p:nvPr/>
          </p:nvSpPr>
          <p:spPr>
            <a:xfrm>
              <a:off x="0" y="1359111"/>
              <a:ext cx="10033533" cy="1144905"/>
            </a:xfrm>
            <a:prstGeom prst="rect">
              <a:avLst/>
            </a:prstGeom>
          </p:spPr>
          <p:txBody>
            <a:bodyPr lIns="0" tIns="0" rIns="0" bIns="0" rtlCol="0" anchor="t">
              <a:spAutoFit/>
            </a:bodyPr>
            <a:lstStyle/>
            <a:p>
              <a:pPr algn="l">
                <a:lnSpc>
                  <a:spcPts val="3600"/>
                </a:lnSpc>
              </a:pPr>
              <a:r>
                <a:rPr lang="en-US" sz="2400" dirty="0">
                  <a:solidFill>
                    <a:srgbClr val="1D1B1E"/>
                  </a:solidFill>
                  <a:latin typeface="Libre Baskerville"/>
                </a:rPr>
                <a:t>Be willing to let go of ideas at the speed of disfunction and move to something new</a:t>
              </a:r>
            </a:p>
          </p:txBody>
        </p:sp>
      </p:grpSp>
      <p:grpSp>
        <p:nvGrpSpPr>
          <p:cNvPr id="16" name="Group 16">
            <a:extLst>
              <a:ext uri="{C183D7F6-B498-43B3-948B-1728B52AA6E4}">
                <adec:decorative xmlns:adec="http://schemas.microsoft.com/office/drawing/2017/decorative" val="1"/>
              </a:ext>
            </a:extLst>
          </p:cNvPr>
          <p:cNvGrpSpPr/>
          <p:nvPr/>
        </p:nvGrpSpPr>
        <p:grpSpPr>
          <a:xfrm>
            <a:off x="2076450" y="5801393"/>
            <a:ext cx="7526847" cy="1878012"/>
            <a:chOff x="0" y="0"/>
            <a:chExt cx="10035796" cy="2504016"/>
          </a:xfrm>
        </p:grpSpPr>
        <p:sp>
          <p:nvSpPr>
            <p:cNvPr id="17" name="TextBox 17" descr="DON’T BE ASHAMED OF PROMISING EXACTLY WHAT YOU CAN DELIVER&#10;"/>
            <p:cNvSpPr txBox="1"/>
            <p:nvPr/>
          </p:nvSpPr>
          <p:spPr>
            <a:xfrm>
              <a:off x="0" y="-28575"/>
              <a:ext cx="10035796" cy="1200361"/>
            </a:xfrm>
            <a:prstGeom prst="rect">
              <a:avLst/>
            </a:prstGeom>
          </p:spPr>
          <p:txBody>
            <a:bodyPr lIns="0" tIns="0" rIns="0" bIns="0" rtlCol="0" anchor="t">
              <a:spAutoFit/>
            </a:bodyPr>
            <a:lstStyle/>
            <a:p>
              <a:pPr>
                <a:lnSpc>
                  <a:spcPts val="3640"/>
                </a:lnSpc>
              </a:pPr>
              <a:r>
                <a:rPr lang="en-US" sz="2800" spc="140" dirty="0">
                  <a:solidFill>
                    <a:srgbClr val="6C5336"/>
                  </a:solidFill>
                  <a:latin typeface="Libre Baskerville Italics"/>
                </a:rPr>
                <a:t>DON’T BE ASHAMED OF PROMISING EXACTLY WHAT YOU CAN DELIVER</a:t>
              </a:r>
            </a:p>
          </p:txBody>
        </p:sp>
        <p:sp>
          <p:nvSpPr>
            <p:cNvPr id="18" name="TextBox 18" descr="Be willing to deny requests that sound great but are out of reach&#10;"/>
            <p:cNvSpPr txBox="1"/>
            <p:nvPr/>
          </p:nvSpPr>
          <p:spPr>
            <a:xfrm>
              <a:off x="0" y="1359111"/>
              <a:ext cx="10033533" cy="1144905"/>
            </a:xfrm>
            <a:prstGeom prst="rect">
              <a:avLst/>
            </a:prstGeom>
          </p:spPr>
          <p:txBody>
            <a:bodyPr lIns="0" tIns="0" rIns="0" bIns="0" rtlCol="0" anchor="t">
              <a:spAutoFit/>
            </a:bodyPr>
            <a:lstStyle/>
            <a:p>
              <a:pPr algn="l">
                <a:lnSpc>
                  <a:spcPts val="3600"/>
                </a:lnSpc>
              </a:pPr>
              <a:r>
                <a:rPr lang="en-US" sz="2400" dirty="0">
                  <a:solidFill>
                    <a:srgbClr val="1D1B1E"/>
                  </a:solidFill>
                  <a:latin typeface="Libre Baskerville"/>
                </a:rPr>
                <a:t>Be willing to deny requests that sound great but are out of reach</a:t>
              </a:r>
            </a:p>
          </p:txBody>
        </p:sp>
      </p:grpSp>
      <p:grpSp>
        <p:nvGrpSpPr>
          <p:cNvPr id="19" name="Group 19">
            <a:extLst>
              <a:ext uri="{C183D7F6-B498-43B3-948B-1728B52AA6E4}">
                <adec:decorative xmlns:adec="http://schemas.microsoft.com/office/drawing/2017/decorative" val="1"/>
              </a:ext>
            </a:extLst>
          </p:cNvPr>
          <p:cNvGrpSpPr/>
          <p:nvPr/>
        </p:nvGrpSpPr>
        <p:grpSpPr>
          <a:xfrm>
            <a:off x="2076450" y="7899751"/>
            <a:ext cx="7526847" cy="1878012"/>
            <a:chOff x="0" y="0"/>
            <a:chExt cx="10035796" cy="2504016"/>
          </a:xfrm>
        </p:grpSpPr>
        <p:sp>
          <p:nvSpPr>
            <p:cNvPr id="20" name="TextBox 20" descr="KEEP A WISH LIST IN YOUR BACK POCKET&#10;"/>
            <p:cNvSpPr txBox="1"/>
            <p:nvPr/>
          </p:nvSpPr>
          <p:spPr>
            <a:xfrm>
              <a:off x="0" y="-28575"/>
              <a:ext cx="10035796" cy="1200361"/>
            </a:xfrm>
            <a:prstGeom prst="rect">
              <a:avLst/>
            </a:prstGeom>
          </p:spPr>
          <p:txBody>
            <a:bodyPr lIns="0" tIns="0" rIns="0" bIns="0" rtlCol="0" anchor="t">
              <a:spAutoFit/>
            </a:bodyPr>
            <a:lstStyle/>
            <a:p>
              <a:pPr>
                <a:lnSpc>
                  <a:spcPts val="3640"/>
                </a:lnSpc>
              </a:pPr>
              <a:r>
                <a:rPr lang="en-US" sz="2800" spc="140" dirty="0">
                  <a:solidFill>
                    <a:srgbClr val="6C5336"/>
                  </a:solidFill>
                  <a:latin typeface="Libre Baskerville Italics"/>
                </a:rPr>
                <a:t>KEEP A WISH LIST IN YOUR BACK POCKET</a:t>
              </a:r>
            </a:p>
          </p:txBody>
        </p:sp>
        <p:sp>
          <p:nvSpPr>
            <p:cNvPr id="21" name="TextBox 21" descr="Keep track of things that are out of reach so you can be ready when opportunity comes&#10;"/>
            <p:cNvSpPr txBox="1"/>
            <p:nvPr/>
          </p:nvSpPr>
          <p:spPr>
            <a:xfrm>
              <a:off x="0" y="1359111"/>
              <a:ext cx="10033533" cy="1144905"/>
            </a:xfrm>
            <a:prstGeom prst="rect">
              <a:avLst/>
            </a:prstGeom>
          </p:spPr>
          <p:txBody>
            <a:bodyPr lIns="0" tIns="0" rIns="0" bIns="0" rtlCol="0" anchor="t">
              <a:spAutoFit/>
            </a:bodyPr>
            <a:lstStyle/>
            <a:p>
              <a:pPr algn="l">
                <a:lnSpc>
                  <a:spcPts val="3600"/>
                </a:lnSpc>
              </a:pPr>
              <a:r>
                <a:rPr lang="en-US" sz="2400" dirty="0">
                  <a:solidFill>
                    <a:srgbClr val="1D1B1E"/>
                  </a:solidFill>
                  <a:latin typeface="Libre Baskerville"/>
                </a:rPr>
                <a:t>Keep track of things that are out of reach so you can be ready when opportunity comes</a:t>
              </a:r>
            </a:p>
          </p:txBody>
        </p:sp>
      </p:grpSp>
      <p:sp>
        <p:nvSpPr>
          <p:cNvPr id="22" name="AutoShape 22">
            <a:extLst>
              <a:ext uri="{C183D7F6-B498-43B3-948B-1728B52AA6E4}">
                <adec:decorative xmlns:adec="http://schemas.microsoft.com/office/drawing/2017/decorative" val="1"/>
              </a:ext>
            </a:extLst>
          </p:cNvPr>
          <p:cNvSpPr/>
          <p:nvPr/>
        </p:nvSpPr>
        <p:spPr>
          <a:xfrm>
            <a:off x="-781050" y="762000"/>
            <a:ext cx="3619500" cy="76200"/>
          </a:xfrm>
          <a:prstGeom prst="rect">
            <a:avLst/>
          </a:prstGeom>
          <a:solidFill>
            <a:srgbClr val="1D1B1E"/>
          </a:solid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90500" y="-200025"/>
            <a:ext cx="18669000" cy="4476750"/>
          </a:xfrm>
          <a:prstGeom prst="rect">
            <a:avLst/>
          </a:prstGeom>
          <a:solidFill>
            <a:srgbClr val="6C5336"/>
          </a:solidFill>
        </p:spPr>
      </p:sp>
      <p:pic>
        <p:nvPicPr>
          <p:cNvPr id="3" name="Picture 3">
            <a:extLst>
              <a:ext uri="{C183D7F6-B498-43B3-948B-1728B52AA6E4}">
                <adec:decorative xmlns:adec="http://schemas.microsoft.com/office/drawing/2017/decorative" val="1"/>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rcRect/>
          <a:stretch>
            <a:fillRect/>
          </a:stretch>
        </p:blipFill>
        <p:spPr>
          <a:xfrm>
            <a:off x="-228829" y="-190500"/>
            <a:ext cx="18745658" cy="447675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761247" y="1028700"/>
            <a:ext cx="18020547" cy="1504057"/>
            <a:chOff x="0" y="0"/>
            <a:chExt cx="24027396" cy="2005409"/>
          </a:xfrm>
        </p:grpSpPr>
        <p:sp>
          <p:nvSpPr>
            <p:cNvPr id="5" name="TextBox 5" descr="ACKNOWLEDGEMENTS"/>
            <p:cNvSpPr txBox="1"/>
            <p:nvPr/>
          </p:nvSpPr>
          <p:spPr>
            <a:xfrm>
              <a:off x="2413000" y="0"/>
              <a:ext cx="21614396" cy="1446609"/>
            </a:xfrm>
            <a:prstGeom prst="rect">
              <a:avLst/>
            </a:prstGeom>
          </p:spPr>
          <p:txBody>
            <a:bodyPr lIns="0" tIns="0" rIns="0" bIns="0" rtlCol="0" anchor="t">
              <a:spAutoFit/>
            </a:bodyPr>
            <a:lstStyle/>
            <a:p>
              <a:pPr algn="l">
                <a:lnSpc>
                  <a:spcPts val="8639"/>
                </a:lnSpc>
              </a:pPr>
              <a:r>
                <a:rPr lang="en-US" sz="7200" spc="144" dirty="0">
                  <a:solidFill>
                    <a:srgbClr val="EFEBE0"/>
                  </a:solidFill>
                  <a:latin typeface="Libre Baskerville Italics"/>
                </a:rPr>
                <a:t>ACKNOWLEDGEMENTS</a:t>
              </a:r>
            </a:p>
          </p:txBody>
        </p:sp>
        <p:sp>
          <p:nvSpPr>
            <p:cNvPr id="6" name="AutoShape 6"/>
            <p:cNvSpPr/>
            <p:nvPr/>
          </p:nvSpPr>
          <p:spPr>
            <a:xfrm>
              <a:off x="0" y="1903809"/>
              <a:ext cx="4826000" cy="101600"/>
            </a:xfrm>
            <a:prstGeom prst="rect">
              <a:avLst/>
            </a:prstGeom>
            <a:solidFill>
              <a:srgbClr val="EFEBE0"/>
            </a:solidFill>
          </p:spPr>
        </p:sp>
      </p:grpSp>
      <p:sp>
        <p:nvSpPr>
          <p:cNvPr id="7" name="AutoShape 7">
            <a:extLst>
              <a:ext uri="{C183D7F6-B498-43B3-948B-1728B52AA6E4}">
                <adec:decorative xmlns:adec="http://schemas.microsoft.com/office/drawing/2017/decorative" val="1"/>
              </a:ext>
            </a:extLst>
          </p:cNvPr>
          <p:cNvSpPr/>
          <p:nvPr/>
        </p:nvSpPr>
        <p:spPr>
          <a:xfrm>
            <a:off x="-285750" y="5943552"/>
            <a:ext cx="18859500" cy="76200"/>
          </a:xfrm>
          <a:prstGeom prst="rect">
            <a:avLst/>
          </a:prstGeom>
          <a:solidFill>
            <a:srgbClr val="6C5336"/>
          </a:solidFill>
        </p:spPr>
      </p:sp>
      <p:grpSp>
        <p:nvGrpSpPr>
          <p:cNvPr id="8" name="Group 8">
            <a:extLst>
              <a:ext uri="{C183D7F6-B498-43B3-948B-1728B52AA6E4}">
                <adec:decorative xmlns:adec="http://schemas.microsoft.com/office/drawing/2017/decorative" val="1"/>
              </a:ext>
            </a:extLst>
          </p:cNvPr>
          <p:cNvGrpSpPr/>
          <p:nvPr/>
        </p:nvGrpSpPr>
        <p:grpSpPr>
          <a:xfrm>
            <a:off x="1028700" y="6832807"/>
            <a:ext cx="3810400" cy="3199447"/>
            <a:chOff x="0" y="0"/>
            <a:chExt cx="5080533" cy="4265930"/>
          </a:xfrm>
        </p:grpSpPr>
        <p:sp>
          <p:nvSpPr>
            <p:cNvPr id="9" name="TextBox 9" descr="Houghton Team&#10;"/>
            <p:cNvSpPr txBox="1"/>
            <p:nvPr/>
          </p:nvSpPr>
          <p:spPr>
            <a:xfrm>
              <a:off x="0" y="0"/>
              <a:ext cx="5080533"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Houghton Team</a:t>
              </a:r>
            </a:p>
          </p:txBody>
        </p:sp>
        <p:sp>
          <p:nvSpPr>
            <p:cNvPr id="10" name="TextBox 10" descr="Christine Jacobson, Micah Hoggart,&#10;Monique Lassere,&#10;Meg McNiff,&#10;Vernica Downey,&#10;Susan Pyzynski&#10;"/>
            <p:cNvSpPr txBox="1"/>
            <p:nvPr/>
          </p:nvSpPr>
          <p:spPr>
            <a:xfrm>
              <a:off x="0" y="677863"/>
              <a:ext cx="5080533" cy="3588067"/>
            </a:xfrm>
            <a:prstGeom prst="rect">
              <a:avLst/>
            </a:prstGeom>
          </p:spPr>
          <p:txBody>
            <a:bodyPr lIns="0" tIns="0" rIns="0" bIns="0" rtlCol="0" anchor="t">
              <a:spAutoFit/>
            </a:bodyPr>
            <a:lstStyle/>
            <a:p>
              <a:pPr algn="ctr">
                <a:lnSpc>
                  <a:spcPts val="3600"/>
                </a:lnSpc>
              </a:pPr>
              <a:r>
                <a:rPr lang="en-US" sz="2400" dirty="0">
                  <a:solidFill>
                    <a:srgbClr val="1D1B1E"/>
                  </a:solidFill>
                  <a:latin typeface="Libre Baskerville"/>
                </a:rPr>
                <a:t>Christine Jacobson, Micah </a:t>
              </a:r>
              <a:r>
                <a:rPr lang="en-US" sz="2400" dirty="0" err="1">
                  <a:solidFill>
                    <a:srgbClr val="1D1B1E"/>
                  </a:solidFill>
                  <a:latin typeface="Libre Baskerville"/>
                </a:rPr>
                <a:t>Hoggart</a:t>
              </a:r>
              <a:r>
                <a:rPr lang="en-US" sz="2400" dirty="0">
                  <a:solidFill>
                    <a:srgbClr val="1D1B1E"/>
                  </a:solidFill>
                  <a:latin typeface="Libre Baskerville"/>
                </a:rPr>
                <a:t>,</a:t>
              </a:r>
            </a:p>
            <a:p>
              <a:pPr algn="ctr">
                <a:lnSpc>
                  <a:spcPts val="3600"/>
                </a:lnSpc>
              </a:pPr>
              <a:r>
                <a:rPr lang="en-US" sz="2400" dirty="0">
                  <a:solidFill>
                    <a:srgbClr val="1D1B1E"/>
                  </a:solidFill>
                  <a:latin typeface="Libre Baskerville"/>
                </a:rPr>
                <a:t>Monique </a:t>
              </a:r>
              <a:r>
                <a:rPr lang="en-US" sz="2400" dirty="0" err="1">
                  <a:solidFill>
                    <a:srgbClr val="1D1B1E"/>
                  </a:solidFill>
                  <a:latin typeface="Libre Baskerville"/>
                </a:rPr>
                <a:t>Lassere</a:t>
              </a:r>
              <a:r>
                <a:rPr lang="en-US" sz="2400" dirty="0">
                  <a:solidFill>
                    <a:srgbClr val="1D1B1E"/>
                  </a:solidFill>
                  <a:latin typeface="Libre Baskerville"/>
                </a:rPr>
                <a:t>,</a:t>
              </a:r>
            </a:p>
            <a:p>
              <a:pPr algn="ctr">
                <a:lnSpc>
                  <a:spcPts val="3600"/>
                </a:lnSpc>
              </a:pPr>
              <a:r>
                <a:rPr lang="en-US" sz="2400" dirty="0">
                  <a:solidFill>
                    <a:srgbClr val="1D1B1E"/>
                  </a:solidFill>
                  <a:latin typeface="Libre Baskerville"/>
                </a:rPr>
                <a:t>Meg McNiff,</a:t>
              </a:r>
            </a:p>
            <a:p>
              <a:pPr algn="ctr">
                <a:lnSpc>
                  <a:spcPts val="3600"/>
                </a:lnSpc>
              </a:pPr>
              <a:r>
                <a:rPr lang="en-US" sz="2400" dirty="0" err="1">
                  <a:solidFill>
                    <a:srgbClr val="1D1B1E"/>
                  </a:solidFill>
                  <a:latin typeface="Libre Baskerville"/>
                </a:rPr>
                <a:t>Vernica</a:t>
              </a:r>
              <a:r>
                <a:rPr lang="en-US" sz="2400" dirty="0">
                  <a:solidFill>
                    <a:srgbClr val="1D1B1E"/>
                  </a:solidFill>
                  <a:latin typeface="Libre Baskerville"/>
                </a:rPr>
                <a:t> Downey,</a:t>
              </a:r>
            </a:p>
            <a:p>
              <a:pPr algn="ctr">
                <a:lnSpc>
                  <a:spcPts val="3600"/>
                </a:lnSpc>
              </a:pPr>
              <a:r>
                <a:rPr lang="en-US" sz="2400" dirty="0">
                  <a:solidFill>
                    <a:srgbClr val="1D1B1E"/>
                  </a:solidFill>
                  <a:latin typeface="Libre Baskerville"/>
                </a:rPr>
                <a:t>Susan </a:t>
              </a:r>
              <a:r>
                <a:rPr lang="en-US" sz="2400" dirty="0" err="1">
                  <a:solidFill>
                    <a:srgbClr val="1D1B1E"/>
                  </a:solidFill>
                  <a:latin typeface="Libre Baskerville"/>
                </a:rPr>
                <a:t>Pyzynski</a:t>
              </a:r>
              <a:endParaRPr lang="en-US" sz="2400" dirty="0">
                <a:solidFill>
                  <a:srgbClr val="1D1B1E"/>
                </a:solidFill>
                <a:latin typeface="Libre Baskerville"/>
              </a:endParaRPr>
            </a:p>
          </p:txBody>
        </p:sp>
      </p:grpSp>
      <p:grpSp>
        <p:nvGrpSpPr>
          <p:cNvPr id="11" name="Group 11">
            <a:extLst>
              <a:ext uri="{C183D7F6-B498-43B3-948B-1728B52AA6E4}">
                <adec:decorative xmlns:adec="http://schemas.microsoft.com/office/drawing/2017/decorative" val="1"/>
              </a:ext>
            </a:extLst>
          </p:cNvPr>
          <p:cNvGrpSpPr/>
          <p:nvPr/>
        </p:nvGrpSpPr>
        <p:grpSpPr>
          <a:xfrm>
            <a:off x="5168767" y="6832807"/>
            <a:ext cx="3810400" cy="3199447"/>
            <a:chOff x="0" y="0"/>
            <a:chExt cx="5080533" cy="4265930"/>
          </a:xfrm>
        </p:grpSpPr>
        <p:sp>
          <p:nvSpPr>
            <p:cNvPr id="12" name="TextBox 12" descr="Harvard Libraries&#10;"/>
            <p:cNvSpPr txBox="1"/>
            <p:nvPr/>
          </p:nvSpPr>
          <p:spPr>
            <a:xfrm>
              <a:off x="0" y="0"/>
              <a:ext cx="5080533"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Harvard Libraries</a:t>
              </a:r>
            </a:p>
          </p:txBody>
        </p:sp>
        <p:sp>
          <p:nvSpPr>
            <p:cNvPr id="13" name="TextBox 13" descr="Maggie Hale,&#10;Matt Cook,&#10;Ceilyn Boyd,&#10;Bill Comstock,&#10;Sonia Barbosa,&#10;Joe Cavallo&#10;"/>
            <p:cNvSpPr txBox="1"/>
            <p:nvPr/>
          </p:nvSpPr>
          <p:spPr>
            <a:xfrm>
              <a:off x="0" y="677863"/>
              <a:ext cx="5080533" cy="3588067"/>
            </a:xfrm>
            <a:prstGeom prst="rect">
              <a:avLst/>
            </a:prstGeom>
          </p:spPr>
          <p:txBody>
            <a:bodyPr lIns="0" tIns="0" rIns="0" bIns="0" rtlCol="0" anchor="t">
              <a:spAutoFit/>
            </a:bodyPr>
            <a:lstStyle/>
            <a:p>
              <a:pPr algn="ctr">
                <a:lnSpc>
                  <a:spcPts val="3600"/>
                </a:lnSpc>
              </a:pPr>
              <a:r>
                <a:rPr lang="en-US" sz="2400" dirty="0">
                  <a:solidFill>
                    <a:srgbClr val="1D1B1E"/>
                  </a:solidFill>
                  <a:latin typeface="Libre Baskerville"/>
                </a:rPr>
                <a:t>Maggie Hale,</a:t>
              </a:r>
            </a:p>
            <a:p>
              <a:pPr algn="ctr">
                <a:lnSpc>
                  <a:spcPts val="3600"/>
                </a:lnSpc>
              </a:pPr>
              <a:r>
                <a:rPr lang="en-US" sz="2400" dirty="0">
                  <a:solidFill>
                    <a:srgbClr val="1D1B1E"/>
                  </a:solidFill>
                  <a:latin typeface="Libre Baskerville"/>
                </a:rPr>
                <a:t>Matt Cook,</a:t>
              </a:r>
            </a:p>
            <a:p>
              <a:pPr algn="ctr">
                <a:lnSpc>
                  <a:spcPts val="3600"/>
                </a:lnSpc>
              </a:pPr>
              <a:r>
                <a:rPr lang="en-US" sz="2400" dirty="0" err="1">
                  <a:solidFill>
                    <a:srgbClr val="1D1B1E"/>
                  </a:solidFill>
                  <a:latin typeface="Libre Baskerville"/>
                </a:rPr>
                <a:t>Ceilyn</a:t>
              </a:r>
              <a:r>
                <a:rPr lang="en-US" sz="2400" dirty="0">
                  <a:solidFill>
                    <a:srgbClr val="1D1B1E"/>
                  </a:solidFill>
                  <a:latin typeface="Libre Baskerville"/>
                </a:rPr>
                <a:t> Boyd,</a:t>
              </a:r>
            </a:p>
            <a:p>
              <a:pPr algn="ctr">
                <a:lnSpc>
                  <a:spcPts val="3600"/>
                </a:lnSpc>
              </a:pPr>
              <a:r>
                <a:rPr lang="en-US" sz="2400" dirty="0">
                  <a:solidFill>
                    <a:srgbClr val="1D1B1E"/>
                  </a:solidFill>
                  <a:latin typeface="Libre Baskerville"/>
                </a:rPr>
                <a:t>Bill Comstock,</a:t>
              </a:r>
            </a:p>
            <a:p>
              <a:pPr algn="ctr">
                <a:lnSpc>
                  <a:spcPts val="3600"/>
                </a:lnSpc>
              </a:pPr>
              <a:r>
                <a:rPr lang="en-US" sz="2400" dirty="0">
                  <a:solidFill>
                    <a:srgbClr val="1D1B1E"/>
                  </a:solidFill>
                  <a:latin typeface="Libre Baskerville"/>
                </a:rPr>
                <a:t>Sonia Barbosa,</a:t>
              </a:r>
            </a:p>
            <a:p>
              <a:pPr algn="ctr">
                <a:lnSpc>
                  <a:spcPts val="3600"/>
                </a:lnSpc>
              </a:pPr>
              <a:r>
                <a:rPr lang="en-US" sz="2400" dirty="0">
                  <a:solidFill>
                    <a:srgbClr val="1D1B1E"/>
                  </a:solidFill>
                  <a:latin typeface="Libre Baskerville"/>
                </a:rPr>
                <a:t>Joe Cavallo</a:t>
              </a:r>
            </a:p>
          </p:txBody>
        </p:sp>
      </p:grpSp>
      <p:grpSp>
        <p:nvGrpSpPr>
          <p:cNvPr id="14" name="Group 14">
            <a:extLst>
              <a:ext uri="{C183D7F6-B498-43B3-948B-1728B52AA6E4}">
                <adec:decorative xmlns:adec="http://schemas.microsoft.com/office/drawing/2017/decorative" val="1"/>
              </a:ext>
            </a:extLst>
          </p:cNvPr>
          <p:cNvGrpSpPr/>
          <p:nvPr/>
        </p:nvGrpSpPr>
        <p:grpSpPr>
          <a:xfrm>
            <a:off x="9144000" y="6832807"/>
            <a:ext cx="4140067" cy="3199447"/>
            <a:chOff x="0" y="0"/>
            <a:chExt cx="5520089" cy="4265930"/>
          </a:xfrm>
        </p:grpSpPr>
        <p:sp>
          <p:nvSpPr>
            <p:cNvPr id="15" name="TextBox 15" descr="Grant Participants&#10;"/>
            <p:cNvSpPr txBox="1"/>
            <p:nvPr/>
          </p:nvSpPr>
          <p:spPr>
            <a:xfrm>
              <a:off x="0" y="0"/>
              <a:ext cx="5520089"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Grant Participants</a:t>
              </a:r>
            </a:p>
          </p:txBody>
        </p:sp>
        <p:sp>
          <p:nvSpPr>
            <p:cNvPr id="16" name="TextBox 16" descr="Mekha Aponte,&#10;Lauren Anderson,&#10;Kabl Wilkerson,&#10;Jonathan Karp,&#10;Denson Staples,&#10;Donald Brown&#10;"/>
            <p:cNvSpPr txBox="1"/>
            <p:nvPr/>
          </p:nvSpPr>
          <p:spPr>
            <a:xfrm>
              <a:off x="0" y="677863"/>
              <a:ext cx="5520089" cy="3588067"/>
            </a:xfrm>
            <a:prstGeom prst="rect">
              <a:avLst/>
            </a:prstGeom>
          </p:spPr>
          <p:txBody>
            <a:bodyPr lIns="0" tIns="0" rIns="0" bIns="0" rtlCol="0" anchor="t">
              <a:spAutoFit/>
            </a:bodyPr>
            <a:lstStyle/>
            <a:p>
              <a:pPr algn="ctr">
                <a:lnSpc>
                  <a:spcPts val="3600"/>
                </a:lnSpc>
              </a:pPr>
              <a:r>
                <a:rPr lang="en-US" sz="2400" dirty="0" err="1">
                  <a:solidFill>
                    <a:srgbClr val="1D1B1E"/>
                  </a:solidFill>
                  <a:latin typeface="Libre Baskerville"/>
                </a:rPr>
                <a:t>Mekha</a:t>
              </a:r>
              <a:r>
                <a:rPr lang="en-US" sz="2400" dirty="0">
                  <a:solidFill>
                    <a:srgbClr val="1D1B1E"/>
                  </a:solidFill>
                  <a:latin typeface="Libre Baskerville"/>
                </a:rPr>
                <a:t> Aponte,</a:t>
              </a:r>
            </a:p>
            <a:p>
              <a:pPr algn="ctr">
                <a:lnSpc>
                  <a:spcPts val="3600"/>
                </a:lnSpc>
              </a:pPr>
              <a:r>
                <a:rPr lang="en-US" sz="2400" dirty="0">
                  <a:solidFill>
                    <a:srgbClr val="1D1B1E"/>
                  </a:solidFill>
                  <a:latin typeface="Libre Baskerville"/>
                </a:rPr>
                <a:t>Lauren Anderson,</a:t>
              </a:r>
            </a:p>
            <a:p>
              <a:pPr algn="ctr">
                <a:lnSpc>
                  <a:spcPts val="3600"/>
                </a:lnSpc>
              </a:pPr>
              <a:r>
                <a:rPr lang="en-US" sz="2400" dirty="0" err="1">
                  <a:solidFill>
                    <a:srgbClr val="1D1B1E"/>
                  </a:solidFill>
                  <a:latin typeface="Libre Baskerville"/>
                </a:rPr>
                <a:t>Kabl</a:t>
              </a:r>
              <a:r>
                <a:rPr lang="en-US" sz="2400" dirty="0">
                  <a:solidFill>
                    <a:srgbClr val="1D1B1E"/>
                  </a:solidFill>
                  <a:latin typeface="Libre Baskerville"/>
                </a:rPr>
                <a:t> Wilkerson,</a:t>
              </a:r>
            </a:p>
            <a:p>
              <a:pPr algn="ctr">
                <a:lnSpc>
                  <a:spcPts val="3600"/>
                </a:lnSpc>
              </a:pPr>
              <a:r>
                <a:rPr lang="en-US" sz="2400" dirty="0">
                  <a:solidFill>
                    <a:srgbClr val="1D1B1E"/>
                  </a:solidFill>
                  <a:latin typeface="Libre Baskerville"/>
                </a:rPr>
                <a:t>Jonathan Karp,</a:t>
              </a:r>
            </a:p>
            <a:p>
              <a:pPr algn="ctr">
                <a:lnSpc>
                  <a:spcPts val="3600"/>
                </a:lnSpc>
              </a:pPr>
              <a:r>
                <a:rPr lang="en-US" sz="2400" dirty="0">
                  <a:solidFill>
                    <a:srgbClr val="1D1B1E"/>
                  </a:solidFill>
                  <a:latin typeface="Libre Baskerville"/>
                </a:rPr>
                <a:t>Denson Staples,</a:t>
              </a:r>
            </a:p>
            <a:p>
              <a:pPr algn="ctr">
                <a:lnSpc>
                  <a:spcPts val="3600"/>
                </a:lnSpc>
              </a:pPr>
              <a:r>
                <a:rPr lang="en-US" sz="2400" dirty="0">
                  <a:solidFill>
                    <a:srgbClr val="1D1B1E"/>
                  </a:solidFill>
                  <a:latin typeface="Libre Baskerville"/>
                </a:rPr>
                <a:t>Donald Brown</a:t>
              </a:r>
            </a:p>
          </p:txBody>
        </p:sp>
      </p:grpSp>
      <p:grpSp>
        <p:nvGrpSpPr>
          <p:cNvPr id="17" name="Group 17">
            <a:extLst>
              <a:ext uri="{C183D7F6-B498-43B3-948B-1728B52AA6E4}">
                <adec:decorative xmlns:adec="http://schemas.microsoft.com/office/drawing/2017/decorative" val="1"/>
              </a:ext>
            </a:extLst>
          </p:cNvPr>
          <p:cNvGrpSpPr/>
          <p:nvPr/>
        </p:nvGrpSpPr>
        <p:grpSpPr>
          <a:xfrm>
            <a:off x="13120838" y="6832807"/>
            <a:ext cx="5167162" cy="3167301"/>
            <a:chOff x="0" y="0"/>
            <a:chExt cx="6889550" cy="4223067"/>
          </a:xfrm>
        </p:grpSpPr>
        <p:sp>
          <p:nvSpPr>
            <p:cNvPr id="18" name="TextBox 18" descr="Colleagues"/>
            <p:cNvSpPr txBox="1"/>
            <p:nvPr/>
          </p:nvSpPr>
          <p:spPr>
            <a:xfrm>
              <a:off x="0" y="0"/>
              <a:ext cx="6889550"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Colleagues</a:t>
              </a:r>
            </a:p>
          </p:txBody>
        </p:sp>
        <p:sp>
          <p:nvSpPr>
            <p:cNvPr id="19" name="TextBox 19" descr="Tamar Evangelestia-Dougherty&#10;Mark Matienzo&#10;Athena Jackson&#10;P. Gabrielle Forman&#10;Jim Casey&#10; Derrick Spires&#10;"/>
            <p:cNvSpPr txBox="1"/>
            <p:nvPr/>
          </p:nvSpPr>
          <p:spPr>
            <a:xfrm>
              <a:off x="0" y="677863"/>
              <a:ext cx="6889550" cy="3545205"/>
            </a:xfrm>
            <a:prstGeom prst="rect">
              <a:avLst/>
            </a:prstGeom>
          </p:spPr>
          <p:txBody>
            <a:bodyPr lIns="0" tIns="0" rIns="0" bIns="0" rtlCol="0" anchor="t">
              <a:spAutoFit/>
            </a:bodyPr>
            <a:lstStyle/>
            <a:p>
              <a:pPr algn="ctr">
                <a:lnSpc>
                  <a:spcPts val="3600"/>
                </a:lnSpc>
              </a:pPr>
              <a:r>
                <a:rPr lang="en-US" sz="2400" dirty="0">
                  <a:solidFill>
                    <a:srgbClr val="1D1B1E"/>
                  </a:solidFill>
                  <a:latin typeface="Libre Baskerville"/>
                </a:rPr>
                <a:t>Tamar </a:t>
              </a:r>
              <a:r>
                <a:rPr lang="en-US" sz="2400" dirty="0" err="1">
                  <a:solidFill>
                    <a:srgbClr val="1D1B1E"/>
                  </a:solidFill>
                  <a:latin typeface="Libre Baskerville"/>
                </a:rPr>
                <a:t>Evangelestia</a:t>
              </a:r>
              <a:r>
                <a:rPr lang="en-US" sz="2400" dirty="0">
                  <a:solidFill>
                    <a:srgbClr val="1D1B1E"/>
                  </a:solidFill>
                  <a:latin typeface="Libre Baskerville"/>
                </a:rPr>
                <a:t>-Dougherty</a:t>
              </a:r>
            </a:p>
            <a:p>
              <a:pPr algn="ctr">
                <a:lnSpc>
                  <a:spcPts val="3600"/>
                </a:lnSpc>
              </a:pPr>
              <a:r>
                <a:rPr lang="en-US" sz="2400" dirty="0">
                  <a:solidFill>
                    <a:srgbClr val="1D1B1E"/>
                  </a:solidFill>
                  <a:latin typeface="Libre Baskerville"/>
                </a:rPr>
                <a:t>Mark </a:t>
              </a:r>
              <a:r>
                <a:rPr lang="en-US" sz="2400" dirty="0" err="1">
                  <a:solidFill>
                    <a:srgbClr val="1D1B1E"/>
                  </a:solidFill>
                  <a:latin typeface="Libre Baskerville"/>
                </a:rPr>
                <a:t>Matienzo</a:t>
              </a:r>
              <a:endParaRPr lang="en-US" sz="2400" dirty="0">
                <a:solidFill>
                  <a:srgbClr val="1D1B1E"/>
                </a:solidFill>
                <a:latin typeface="Libre Baskerville"/>
              </a:endParaRPr>
            </a:p>
            <a:p>
              <a:pPr algn="ctr">
                <a:lnSpc>
                  <a:spcPts val="3600"/>
                </a:lnSpc>
              </a:pPr>
              <a:r>
                <a:rPr lang="en-US" sz="2400" dirty="0">
                  <a:solidFill>
                    <a:srgbClr val="1D1B1E"/>
                  </a:solidFill>
                  <a:latin typeface="Libre Baskerville"/>
                </a:rPr>
                <a:t>Athena Jackson</a:t>
              </a:r>
            </a:p>
            <a:p>
              <a:pPr algn="ctr">
                <a:lnSpc>
                  <a:spcPts val="3600"/>
                </a:lnSpc>
              </a:pPr>
              <a:r>
                <a:rPr lang="en-US" sz="2400" dirty="0">
                  <a:solidFill>
                    <a:srgbClr val="1D1B1E"/>
                  </a:solidFill>
                  <a:latin typeface="Libre Baskerville"/>
                </a:rPr>
                <a:t>P. Gabrielle Forman</a:t>
              </a:r>
            </a:p>
            <a:p>
              <a:pPr algn="ctr">
                <a:lnSpc>
                  <a:spcPts val="3600"/>
                </a:lnSpc>
              </a:pPr>
              <a:r>
                <a:rPr lang="en-US" sz="2400" dirty="0">
                  <a:solidFill>
                    <a:srgbClr val="1D1B1E"/>
                  </a:solidFill>
                  <a:latin typeface="Libre Baskerville"/>
                </a:rPr>
                <a:t>Jim Casey</a:t>
              </a:r>
            </a:p>
            <a:p>
              <a:pPr algn="ctr">
                <a:lnSpc>
                  <a:spcPts val="3600"/>
                </a:lnSpc>
              </a:pPr>
              <a:r>
                <a:rPr lang="en-US" sz="2400" dirty="0">
                  <a:solidFill>
                    <a:srgbClr val="1D1B1E"/>
                  </a:solidFill>
                  <a:latin typeface="Libre Baskerville"/>
                </a:rPr>
                <a:t> Derrick Spires</a:t>
              </a:r>
            </a:p>
          </p:txBody>
        </p:sp>
      </p:grpSp>
      <p:sp>
        <p:nvSpPr>
          <p:cNvPr id="20" name="AutoShape 20">
            <a:extLst>
              <a:ext uri="{C183D7F6-B498-43B3-948B-1728B52AA6E4}">
                <adec:decorative xmlns:adec="http://schemas.microsoft.com/office/drawing/2017/decorative" val="1"/>
              </a:ext>
            </a:extLst>
          </p:cNvPr>
          <p:cNvSpPr/>
          <p:nvPr/>
        </p:nvSpPr>
        <p:spPr>
          <a:xfrm>
            <a:off x="2838650" y="5886402"/>
            <a:ext cx="190500" cy="190500"/>
          </a:xfrm>
          <a:prstGeom prst="rect">
            <a:avLst/>
          </a:prstGeom>
          <a:solidFill>
            <a:srgbClr val="1D1B1E"/>
          </a:solidFill>
        </p:spPr>
      </p:sp>
      <p:sp>
        <p:nvSpPr>
          <p:cNvPr id="21" name="AutoShape 21">
            <a:extLst>
              <a:ext uri="{C183D7F6-B498-43B3-948B-1728B52AA6E4}">
                <adec:decorative xmlns:adec="http://schemas.microsoft.com/office/drawing/2017/decorative" val="1"/>
              </a:ext>
            </a:extLst>
          </p:cNvPr>
          <p:cNvSpPr/>
          <p:nvPr/>
        </p:nvSpPr>
        <p:spPr>
          <a:xfrm>
            <a:off x="6978717" y="5886402"/>
            <a:ext cx="190500" cy="190500"/>
          </a:xfrm>
          <a:prstGeom prst="rect">
            <a:avLst/>
          </a:prstGeom>
          <a:solidFill>
            <a:srgbClr val="1D1B1E"/>
          </a:solidFill>
        </p:spPr>
      </p:sp>
      <p:sp>
        <p:nvSpPr>
          <p:cNvPr id="22" name="AutoShape 22">
            <a:extLst>
              <a:ext uri="{C183D7F6-B498-43B3-948B-1728B52AA6E4}">
                <adec:decorative xmlns:adec="http://schemas.microsoft.com/office/drawing/2017/decorative" val="1"/>
              </a:ext>
            </a:extLst>
          </p:cNvPr>
          <p:cNvSpPr/>
          <p:nvPr/>
        </p:nvSpPr>
        <p:spPr>
          <a:xfrm>
            <a:off x="11118783" y="5886402"/>
            <a:ext cx="190500" cy="190500"/>
          </a:xfrm>
          <a:prstGeom prst="rect">
            <a:avLst/>
          </a:prstGeom>
          <a:solidFill>
            <a:srgbClr val="1D1B1E"/>
          </a:solidFill>
        </p:spPr>
      </p:sp>
      <p:sp>
        <p:nvSpPr>
          <p:cNvPr id="23" name="AutoShape 23">
            <a:extLst>
              <a:ext uri="{C183D7F6-B498-43B3-948B-1728B52AA6E4}">
                <adec:decorative xmlns:adec="http://schemas.microsoft.com/office/drawing/2017/decorative" val="1"/>
              </a:ext>
            </a:extLst>
          </p:cNvPr>
          <p:cNvSpPr/>
          <p:nvPr/>
        </p:nvSpPr>
        <p:spPr>
          <a:xfrm>
            <a:off x="15258850" y="5886402"/>
            <a:ext cx="190500" cy="190500"/>
          </a:xfrm>
          <a:prstGeom prst="rect">
            <a:avLst/>
          </a:prstGeom>
          <a:solidFill>
            <a:srgbClr val="1D1B1E"/>
          </a:solid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C5336"/>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rcRect l="2140" r="2140"/>
          <a:stretch>
            <a:fillRect/>
          </a:stretch>
        </p:blipFill>
        <p:spPr>
          <a:xfrm>
            <a:off x="571042" y="-200025"/>
            <a:ext cx="17907458" cy="1068705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8113203" y="1028700"/>
            <a:ext cx="10746297" cy="2031980"/>
            <a:chOff x="0" y="0"/>
            <a:chExt cx="14328396" cy="2709307"/>
          </a:xfrm>
        </p:grpSpPr>
        <p:sp>
          <p:nvSpPr>
            <p:cNvPr id="4" name="TextBox 4" descr="@dorothyjberry&#10;dorothy_berry@harvard.edu&#10;dorothyjudithberry@gmail.com&#10;"/>
            <p:cNvSpPr txBox="1"/>
            <p:nvPr/>
          </p:nvSpPr>
          <p:spPr>
            <a:xfrm>
              <a:off x="0" y="685800"/>
              <a:ext cx="12194796" cy="2023507"/>
            </a:xfrm>
            <a:prstGeom prst="rect">
              <a:avLst/>
            </a:prstGeom>
          </p:spPr>
          <p:txBody>
            <a:bodyPr lIns="0" tIns="0" rIns="0" bIns="0" rtlCol="0" anchor="t">
              <a:spAutoFit/>
            </a:bodyPr>
            <a:lstStyle/>
            <a:p>
              <a:pPr algn="r">
                <a:lnSpc>
                  <a:spcPts val="4199"/>
                </a:lnSpc>
              </a:pPr>
              <a:r>
                <a:rPr lang="en-US" sz="2799" dirty="0">
                  <a:solidFill>
                    <a:srgbClr val="EFEBE0"/>
                  </a:solidFill>
                  <a:latin typeface="Libre Baskerville"/>
                </a:rPr>
                <a:t>@</a:t>
              </a:r>
              <a:r>
                <a:rPr lang="en-US" sz="2799" dirty="0" err="1">
                  <a:solidFill>
                    <a:srgbClr val="EFEBE0"/>
                  </a:solidFill>
                  <a:latin typeface="Libre Baskerville"/>
                </a:rPr>
                <a:t>dorothyjberry</a:t>
              </a:r>
              <a:endParaRPr lang="en-US" sz="2799" dirty="0">
                <a:solidFill>
                  <a:srgbClr val="EFEBE0"/>
                </a:solidFill>
                <a:latin typeface="Libre Baskerville"/>
              </a:endParaRPr>
            </a:p>
            <a:p>
              <a:pPr algn="r">
                <a:lnSpc>
                  <a:spcPts val="4199"/>
                </a:lnSpc>
              </a:pPr>
              <a:r>
                <a:rPr lang="en-US" sz="2799" dirty="0" err="1">
                  <a:solidFill>
                    <a:srgbClr val="EFEBE0"/>
                  </a:solidFill>
                  <a:latin typeface="Libre Baskerville"/>
                </a:rPr>
                <a:t>dorothy_berry@harvard.edu</a:t>
              </a:r>
              <a:endParaRPr lang="en-US" sz="2799" dirty="0">
                <a:solidFill>
                  <a:srgbClr val="EFEBE0"/>
                </a:solidFill>
                <a:latin typeface="Libre Baskerville"/>
              </a:endParaRPr>
            </a:p>
            <a:p>
              <a:pPr algn="r">
                <a:lnSpc>
                  <a:spcPts val="4199"/>
                </a:lnSpc>
              </a:pPr>
              <a:r>
                <a:rPr lang="en-US" sz="2799" dirty="0" err="1">
                  <a:solidFill>
                    <a:srgbClr val="EFEBE0"/>
                  </a:solidFill>
                  <a:latin typeface="Libre Baskerville"/>
                </a:rPr>
                <a:t>dorothyjudithberry@gmail.com</a:t>
              </a:r>
              <a:endParaRPr lang="en-US" sz="2799" dirty="0">
                <a:solidFill>
                  <a:srgbClr val="EFEBE0"/>
                </a:solidFill>
                <a:latin typeface="Libre Baskerville"/>
              </a:endParaRPr>
            </a:p>
          </p:txBody>
        </p:sp>
        <p:sp>
          <p:nvSpPr>
            <p:cNvPr id="5" name="AutoShape 5"/>
            <p:cNvSpPr/>
            <p:nvPr/>
          </p:nvSpPr>
          <p:spPr>
            <a:xfrm>
              <a:off x="11153396" y="0"/>
              <a:ext cx="3175000" cy="101600"/>
            </a:xfrm>
            <a:prstGeom prst="rect">
              <a:avLst/>
            </a:prstGeom>
            <a:solidFill>
              <a:srgbClr val="EFEBE0"/>
            </a:solidFill>
          </p:spPr>
        </p:sp>
      </p:grpSp>
      <p:grpSp>
        <p:nvGrpSpPr>
          <p:cNvPr id="6" name="Group 6">
            <a:extLst>
              <a:ext uri="{C183D7F6-B498-43B3-948B-1728B52AA6E4}">
                <adec:decorative xmlns:adec="http://schemas.microsoft.com/office/drawing/2017/decorative" val="1"/>
              </a:ext>
            </a:extLst>
          </p:cNvPr>
          <p:cNvGrpSpPr/>
          <p:nvPr/>
        </p:nvGrpSpPr>
        <p:grpSpPr>
          <a:xfrm>
            <a:off x="-503484" y="8035170"/>
            <a:ext cx="18020547" cy="1512094"/>
            <a:chOff x="0" y="0"/>
            <a:chExt cx="24027396" cy="2016125"/>
          </a:xfrm>
        </p:grpSpPr>
        <p:sp>
          <p:nvSpPr>
            <p:cNvPr id="7" name="TextBox 7" descr="QUESTIONS AND COMMENTS&#10;"/>
            <p:cNvSpPr txBox="1"/>
            <p:nvPr/>
          </p:nvSpPr>
          <p:spPr>
            <a:xfrm>
              <a:off x="2413000" y="0"/>
              <a:ext cx="21614396" cy="1457325"/>
            </a:xfrm>
            <a:prstGeom prst="rect">
              <a:avLst/>
            </a:prstGeom>
          </p:spPr>
          <p:txBody>
            <a:bodyPr lIns="0" tIns="0" rIns="0" bIns="0" rtlCol="0" anchor="t">
              <a:spAutoFit/>
            </a:bodyPr>
            <a:lstStyle/>
            <a:p>
              <a:pPr algn="l">
                <a:lnSpc>
                  <a:spcPts val="8639"/>
                </a:lnSpc>
              </a:pPr>
              <a:r>
                <a:rPr lang="en-US" sz="7200" spc="144" dirty="0">
                  <a:solidFill>
                    <a:srgbClr val="EFEBE0"/>
                  </a:solidFill>
                  <a:latin typeface="Libre Baskerville Italics"/>
                </a:rPr>
                <a:t>QUESTIONS AND COMMENTS</a:t>
              </a:r>
            </a:p>
          </p:txBody>
        </p:sp>
        <p:sp>
          <p:nvSpPr>
            <p:cNvPr id="8" name="AutoShape 8"/>
            <p:cNvSpPr/>
            <p:nvPr/>
          </p:nvSpPr>
          <p:spPr>
            <a:xfrm>
              <a:off x="0" y="1914525"/>
              <a:ext cx="4826000" cy="101600"/>
            </a:xfrm>
            <a:prstGeom prst="rect">
              <a:avLst/>
            </a:prstGeom>
            <a:solidFill>
              <a:srgbClr val="EFEBE0"/>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 of OSU Libraries statement supporting Black Lives Matter">
            <a:extLst>
              <a:ext uri="{FF2B5EF4-FFF2-40B4-BE49-F238E27FC236}">
                <a16:creationId xmlns:a16="http://schemas.microsoft.com/office/drawing/2014/main" id="{78A907B6-683D-7645-9B50-3D7F4A237E57}"/>
              </a:ext>
            </a:extLst>
          </p:cNvPr>
          <p:cNvPicPr>
            <a:picLocks noChangeAspect="1"/>
          </p:cNvPicPr>
          <p:nvPr/>
        </p:nvPicPr>
        <p:blipFill>
          <a:blip r:embed="rId3"/>
          <a:stretch>
            <a:fillRect/>
          </a:stretch>
        </p:blipFill>
        <p:spPr>
          <a:xfrm>
            <a:off x="224445" y="615793"/>
            <a:ext cx="9386577" cy="5535287"/>
          </a:xfrm>
          <a:prstGeom prst="rect">
            <a:avLst/>
          </a:prstGeom>
          <a:ln>
            <a:solidFill>
              <a:schemeClr val="tx1"/>
            </a:solidFill>
          </a:ln>
        </p:spPr>
      </p:pic>
      <p:pic>
        <p:nvPicPr>
          <p:cNvPr id="14" name="Picture 13" descr="Screenshot of University of Arizona Libraries statement on anti-racism">
            <a:extLst>
              <a:ext uri="{FF2B5EF4-FFF2-40B4-BE49-F238E27FC236}">
                <a16:creationId xmlns:a16="http://schemas.microsoft.com/office/drawing/2014/main" id="{23EA6119-202D-3747-801E-C310C066AA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3065" y="2470790"/>
            <a:ext cx="8459159" cy="5345421"/>
          </a:xfrm>
          <a:prstGeom prst="rect">
            <a:avLst/>
          </a:prstGeom>
          <a:ln>
            <a:solidFill>
              <a:schemeClr val="tx1"/>
            </a:solidFill>
          </a:ln>
        </p:spPr>
      </p:pic>
      <p:pic>
        <p:nvPicPr>
          <p:cNvPr id="10" name="Picture 9" descr="Screenshot of Folger Shakespeare Library's statement on reckoning with racial violence and injustice">
            <a:extLst>
              <a:ext uri="{FF2B5EF4-FFF2-40B4-BE49-F238E27FC236}">
                <a16:creationId xmlns:a16="http://schemas.microsoft.com/office/drawing/2014/main" id="{916FFEF0-BBA8-D74D-97C5-27645174DF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4000" y="3643448"/>
            <a:ext cx="8919555" cy="5524521"/>
          </a:xfrm>
          <a:prstGeom prst="rect">
            <a:avLst/>
          </a:prstGeom>
          <a:ln>
            <a:solidFill>
              <a:schemeClr val="tx1"/>
            </a:solidFill>
          </a:ln>
        </p:spPr>
      </p:pic>
    </p:spTree>
    <p:extLst>
      <p:ext uri="{BB962C8B-B14F-4D97-AF65-F5344CB8AC3E}">
        <p14:creationId xmlns:p14="http://schemas.microsoft.com/office/powerpoint/2010/main" val="96772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5D95DF-9A09-394F-BC38-9F51B2209FAE}"/>
              </a:ext>
            </a:extLst>
          </p:cNvPr>
          <p:cNvSpPr>
            <a:spLocks noGrp="1"/>
          </p:cNvSpPr>
          <p:nvPr>
            <p:ph type="body" sz="quarter" idx="12"/>
          </p:nvPr>
        </p:nvSpPr>
        <p:spPr/>
        <p:txBody>
          <a:bodyPr>
            <a:noAutofit/>
          </a:bodyPr>
          <a:lstStyle/>
          <a:p>
            <a:r>
              <a:rPr lang="en-US" sz="3600" dirty="0">
                <a:latin typeface="Arial" panose="020B0604020202020204" pitchFamily="34" charset="0"/>
                <a:cs typeface="Arial" panose="020B0604020202020204" pitchFamily="34" charset="0"/>
              </a:rPr>
              <a:t>Digital Collections Program Manager, </a:t>
            </a:r>
          </a:p>
          <a:p>
            <a:r>
              <a:rPr lang="en-US" sz="3600" dirty="0">
                <a:latin typeface="Arial" panose="020B0604020202020204" pitchFamily="34" charset="0"/>
                <a:cs typeface="Arial" panose="020B0604020202020204" pitchFamily="34" charset="0"/>
              </a:rPr>
              <a:t>Houghton Library, Harvard University</a:t>
            </a:r>
          </a:p>
        </p:txBody>
      </p:sp>
      <p:sp>
        <p:nvSpPr>
          <p:cNvPr id="4" name="Text Placeholder 3">
            <a:extLst>
              <a:ext uri="{FF2B5EF4-FFF2-40B4-BE49-F238E27FC236}">
                <a16:creationId xmlns:a16="http://schemas.microsoft.com/office/drawing/2014/main" id="{CF5AFDDC-AEFA-5F4E-97C2-75526DDBFF7A}"/>
              </a:ext>
            </a:extLst>
          </p:cNvPr>
          <p:cNvSpPr>
            <a:spLocks noGrp="1"/>
          </p:cNvSpPr>
          <p:nvPr>
            <p:ph type="body" sz="quarter" idx="13"/>
          </p:nvPr>
        </p:nvSpPr>
        <p:spPr>
          <a:xfrm>
            <a:off x="6762749" y="3170488"/>
            <a:ext cx="11455400" cy="976313"/>
          </a:xfrm>
        </p:spPr>
        <p:txBody>
          <a:bodyPr>
            <a:normAutofit fontScale="92500" lnSpcReduction="20000"/>
          </a:bodyPr>
          <a:lstStyle/>
          <a:p>
            <a:r>
              <a:rPr lang="en-US" dirty="0">
                <a:latin typeface="Arial" panose="020B0604020202020204" pitchFamily="34" charset="0"/>
                <a:cs typeface="Arial" panose="020B0604020202020204" pitchFamily="34" charset="0"/>
              </a:rPr>
              <a:t>Dorothy Berry</a:t>
            </a:r>
          </a:p>
        </p:txBody>
      </p:sp>
      <p:sp>
        <p:nvSpPr>
          <p:cNvPr id="5" name="Text Placeholder 4">
            <a:extLst>
              <a:ext uri="{FF2B5EF4-FFF2-40B4-BE49-F238E27FC236}">
                <a16:creationId xmlns:a16="http://schemas.microsoft.com/office/drawing/2014/main" id="{E348BC01-5FCA-9C40-8509-4EF2050360C1}"/>
              </a:ext>
            </a:extLst>
          </p:cNvPr>
          <p:cNvSpPr>
            <a:spLocks noGrp="1"/>
          </p:cNvSpPr>
          <p:nvPr>
            <p:ph type="body" sz="quarter" idx="15"/>
          </p:nvPr>
        </p:nvSpPr>
        <p:spPr>
          <a:xfrm>
            <a:off x="1765303" y="2986086"/>
            <a:ext cx="393719" cy="3857628"/>
          </a:xfrm>
          <a:ln>
            <a:noFill/>
          </a:ln>
        </p:spPr>
        <p:txBody>
          <a:bodyPr/>
          <a:lstStyle/>
          <a:p>
            <a:endParaRPr lang="en-US" dirty="0"/>
          </a:p>
        </p:txBody>
      </p:sp>
      <p:pic>
        <p:nvPicPr>
          <p:cNvPr id="9" name="Picture Placeholder 8" descr="A person with curly hair&#10;&#10;Description automatically generated with medium confidence">
            <a:extLst>
              <a:ext uri="{FF2B5EF4-FFF2-40B4-BE49-F238E27FC236}">
                <a16:creationId xmlns:a16="http://schemas.microsoft.com/office/drawing/2014/main" id="{84D10542-4346-0840-A684-043D0DD3E8A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2159023" y="2986086"/>
            <a:ext cx="4037027" cy="3857628"/>
          </a:xfrm>
        </p:spPr>
      </p:pic>
    </p:spTree>
    <p:extLst>
      <p:ext uri="{BB962C8B-B14F-4D97-AF65-F5344CB8AC3E}">
        <p14:creationId xmlns:p14="http://schemas.microsoft.com/office/powerpoint/2010/main" val="13415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80000"/>
            <a:extLst>
              <a:ext uri="{28A0092B-C50C-407E-A947-70E740481C1C}">
                <a14:useLocalDpi xmlns:a14="http://schemas.microsoft.com/office/drawing/2010/main"/>
              </a:ext>
            </a:extLst>
          </a:blip>
          <a:srcRect/>
          <a:stretch>
            <a:fillRect/>
          </a:stretch>
        </p:blipFill>
        <p:spPr>
          <a:xfrm>
            <a:off x="11044637" y="436044"/>
            <a:ext cx="6214663" cy="9414912"/>
          </a:xfrm>
          <a:prstGeom prst="rect">
            <a:avLst/>
          </a:prstGeom>
        </p:spPr>
      </p:pic>
      <p:grpSp>
        <p:nvGrpSpPr>
          <p:cNvPr id="3" name="Group 3" descr="Slavery, Abolition, Emancipation, and Freedom"/>
          <p:cNvGrpSpPr/>
          <p:nvPr/>
        </p:nvGrpSpPr>
        <p:grpSpPr>
          <a:xfrm>
            <a:off x="-781049" y="2061358"/>
            <a:ext cx="10477900" cy="7196942"/>
            <a:chOff x="0" y="0"/>
            <a:chExt cx="13970533" cy="9595923"/>
          </a:xfrm>
        </p:grpSpPr>
        <p:sp>
          <p:nvSpPr>
            <p:cNvPr id="4" name="TextBox 4"/>
            <p:cNvSpPr txBox="1"/>
            <p:nvPr/>
          </p:nvSpPr>
          <p:spPr>
            <a:xfrm>
              <a:off x="2413000" y="0"/>
              <a:ext cx="11557533" cy="8140700"/>
            </a:xfrm>
            <a:prstGeom prst="rect">
              <a:avLst/>
            </a:prstGeom>
          </p:spPr>
          <p:txBody>
            <a:bodyPr lIns="0" tIns="0" rIns="0" bIns="0" rtlCol="0" anchor="t">
              <a:spAutoFit/>
            </a:bodyPr>
            <a:lstStyle/>
            <a:p>
              <a:pPr>
                <a:lnSpc>
                  <a:spcPts val="10800"/>
                </a:lnSpc>
              </a:pPr>
              <a:r>
                <a:rPr lang="en-US" sz="9000" dirty="0">
                  <a:solidFill>
                    <a:srgbClr val="6C5336"/>
                  </a:solidFill>
                  <a:latin typeface="Libre Baskerville Italics"/>
                </a:rPr>
                <a:t>Slavery, Abolition, Emancipation, and Freedom</a:t>
              </a:r>
            </a:p>
            <a:p>
              <a:pPr algn="l">
                <a:lnSpc>
                  <a:spcPts val="4920"/>
                </a:lnSpc>
              </a:pPr>
              <a:endParaRPr lang="en-US" sz="9000" dirty="0">
                <a:solidFill>
                  <a:srgbClr val="6C5336"/>
                </a:solidFill>
                <a:latin typeface="Libre Baskerville Italics"/>
              </a:endParaRPr>
            </a:p>
          </p:txBody>
        </p:sp>
        <p:sp>
          <p:nvSpPr>
            <p:cNvPr id="5" name="TextBox 5"/>
            <p:cNvSpPr txBox="1"/>
            <p:nvPr/>
          </p:nvSpPr>
          <p:spPr>
            <a:xfrm>
              <a:off x="2413000" y="8972803"/>
              <a:ext cx="11557533" cy="623120"/>
            </a:xfrm>
            <a:prstGeom prst="rect">
              <a:avLst/>
            </a:prstGeom>
          </p:spPr>
          <p:txBody>
            <a:bodyPr lIns="0" tIns="0" rIns="0" bIns="0" rtlCol="0" anchor="t">
              <a:spAutoFit/>
            </a:bodyPr>
            <a:lstStyle/>
            <a:p>
              <a:pPr algn="l">
                <a:lnSpc>
                  <a:spcPts val="3920"/>
                </a:lnSpc>
              </a:pPr>
              <a:r>
                <a:rPr lang="en-US" sz="2799" dirty="0">
                  <a:solidFill>
                    <a:srgbClr val="1D1B1E"/>
                  </a:solidFill>
                  <a:latin typeface="Libre Baskerville"/>
                </a:rPr>
                <a:t>Primary Sources from Houghton Library</a:t>
              </a:r>
            </a:p>
          </p:txBody>
        </p:sp>
        <p:sp>
          <p:nvSpPr>
            <p:cNvPr id="6" name="AutoShape 6"/>
            <p:cNvSpPr/>
            <p:nvPr/>
          </p:nvSpPr>
          <p:spPr>
            <a:xfrm>
              <a:off x="0" y="8509126"/>
              <a:ext cx="4826000" cy="101600"/>
            </a:xfrm>
            <a:prstGeom prst="rect">
              <a:avLst/>
            </a:prstGeom>
            <a:solidFill>
              <a:srgbClr val="1D1B1E"/>
            </a:solidFill>
          </p:spPr>
        </p:sp>
      </p:grpSp>
      <p:sp>
        <p:nvSpPr>
          <p:cNvPr id="7" name="TextBox 7"/>
          <p:cNvSpPr txBox="1"/>
          <p:nvPr/>
        </p:nvSpPr>
        <p:spPr>
          <a:xfrm>
            <a:off x="1028701" y="971550"/>
            <a:ext cx="8572899" cy="481628"/>
          </a:xfrm>
          <a:prstGeom prst="rect">
            <a:avLst/>
          </a:prstGeom>
        </p:spPr>
        <p:txBody>
          <a:bodyPr lIns="0" tIns="0" rIns="0" bIns="0" rtlCol="0" anchor="t">
            <a:spAutoFit/>
          </a:bodyPr>
          <a:lstStyle/>
          <a:p>
            <a:pPr algn="l">
              <a:lnSpc>
                <a:spcPts val="3920"/>
              </a:lnSpc>
            </a:pPr>
            <a:r>
              <a:rPr lang="en-US" sz="2799" spc="279">
                <a:solidFill>
                  <a:srgbClr val="1D1B1E"/>
                </a:solidFill>
                <a:latin typeface="Libre Baskerville"/>
              </a:rPr>
              <a:t>OCLC - WORKS IN PROGRESS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C5336"/>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rcRect/>
          <a:stretch>
            <a:fillRect/>
          </a:stretch>
        </p:blipFill>
        <p:spPr>
          <a:xfrm>
            <a:off x="571042" y="-200025"/>
            <a:ext cx="17907458" cy="1068705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9904722" y="3262610"/>
            <a:ext cx="7145847" cy="3761780"/>
            <a:chOff x="0" y="0"/>
            <a:chExt cx="9527796" cy="5015706"/>
          </a:xfrm>
        </p:grpSpPr>
        <p:sp>
          <p:nvSpPr>
            <p:cNvPr id="4" name="TextBox 4"/>
            <p:cNvSpPr txBox="1"/>
            <p:nvPr/>
          </p:nvSpPr>
          <p:spPr>
            <a:xfrm>
              <a:off x="0" y="-38100"/>
              <a:ext cx="9527796" cy="762952"/>
            </a:xfrm>
            <a:prstGeom prst="rect">
              <a:avLst/>
            </a:prstGeom>
          </p:spPr>
          <p:txBody>
            <a:bodyPr lIns="0" tIns="0" rIns="0" bIns="0" rtlCol="0" anchor="t">
              <a:spAutoFit/>
            </a:bodyPr>
            <a:lstStyle/>
            <a:p>
              <a:pPr algn="r">
                <a:lnSpc>
                  <a:spcPts val="4680"/>
                </a:lnSpc>
              </a:pPr>
              <a:r>
                <a:rPr lang="en-US" sz="3600" spc="179" dirty="0">
                  <a:solidFill>
                    <a:srgbClr val="EFEBE0"/>
                  </a:solidFill>
                  <a:latin typeface="Libre Baskerville Italics"/>
                </a:rPr>
                <a:t>WHAT WE'LL DISCUSS</a:t>
              </a:r>
            </a:p>
          </p:txBody>
        </p:sp>
        <p:sp>
          <p:nvSpPr>
            <p:cNvPr id="5" name="TextBox 5" descr="Project Background&#10;Planning and Adapting&#10;Outcomes and Deliverables&#10;Developing Opportunity&#10;Lessons Learned&#10;Acknowledgements and Questions&#10;"/>
            <p:cNvSpPr txBox="1"/>
            <p:nvPr/>
          </p:nvSpPr>
          <p:spPr>
            <a:xfrm>
              <a:off x="0" y="902653"/>
              <a:ext cx="9527796" cy="4113054"/>
            </a:xfrm>
            <a:prstGeom prst="rect">
              <a:avLst/>
            </a:prstGeom>
          </p:spPr>
          <p:txBody>
            <a:bodyPr lIns="0" tIns="0" rIns="0" bIns="0" rtlCol="0" anchor="t">
              <a:spAutoFit/>
            </a:bodyPr>
            <a:lstStyle/>
            <a:p>
              <a:pPr algn="r">
                <a:lnSpc>
                  <a:spcPts val="4199"/>
                </a:lnSpc>
              </a:pPr>
              <a:r>
                <a:rPr lang="en-US" sz="2799" dirty="0">
                  <a:solidFill>
                    <a:srgbClr val="EFEBE0"/>
                  </a:solidFill>
                  <a:latin typeface="Libre Baskerville"/>
                </a:rPr>
                <a:t>Project Background</a:t>
              </a:r>
            </a:p>
            <a:p>
              <a:pPr algn="r">
                <a:lnSpc>
                  <a:spcPts val="4199"/>
                </a:lnSpc>
              </a:pPr>
              <a:r>
                <a:rPr lang="en-US" sz="2799" dirty="0">
                  <a:solidFill>
                    <a:srgbClr val="EFEBE0"/>
                  </a:solidFill>
                  <a:latin typeface="Libre Baskerville"/>
                </a:rPr>
                <a:t>Planning and Adapting</a:t>
              </a:r>
            </a:p>
            <a:p>
              <a:pPr algn="r">
                <a:lnSpc>
                  <a:spcPts val="4199"/>
                </a:lnSpc>
              </a:pPr>
              <a:r>
                <a:rPr lang="en-US" sz="2799" dirty="0">
                  <a:solidFill>
                    <a:srgbClr val="EFEBE0"/>
                  </a:solidFill>
                  <a:latin typeface="Libre Baskerville"/>
                </a:rPr>
                <a:t>Outcomes and Deliverables</a:t>
              </a:r>
            </a:p>
            <a:p>
              <a:pPr algn="r">
                <a:lnSpc>
                  <a:spcPts val="4199"/>
                </a:lnSpc>
              </a:pPr>
              <a:r>
                <a:rPr lang="en-US" sz="2799" dirty="0">
                  <a:solidFill>
                    <a:srgbClr val="EFEBE0"/>
                  </a:solidFill>
                  <a:latin typeface="Libre Baskerville"/>
                </a:rPr>
                <a:t>Developing Opportunity</a:t>
              </a:r>
            </a:p>
            <a:p>
              <a:pPr algn="r">
                <a:lnSpc>
                  <a:spcPts val="4199"/>
                </a:lnSpc>
              </a:pPr>
              <a:r>
                <a:rPr lang="en-US" sz="2799" dirty="0">
                  <a:solidFill>
                    <a:srgbClr val="EFEBE0"/>
                  </a:solidFill>
                  <a:latin typeface="Libre Baskerville"/>
                </a:rPr>
                <a:t>Lessons Learned</a:t>
              </a:r>
            </a:p>
            <a:p>
              <a:pPr algn="r">
                <a:lnSpc>
                  <a:spcPts val="4200"/>
                </a:lnSpc>
              </a:pPr>
              <a:r>
                <a:rPr lang="en-US" sz="2799" dirty="0">
                  <a:solidFill>
                    <a:srgbClr val="EFEBE0"/>
                  </a:solidFill>
                  <a:latin typeface="Libre Baskerville"/>
                </a:rPr>
                <a:t>Acknowledgements and Questions</a:t>
              </a:r>
            </a:p>
          </p:txBody>
        </p:sp>
      </p:grpSp>
      <p:grpSp>
        <p:nvGrpSpPr>
          <p:cNvPr id="6" name="Group 6" descr="Today's Topics"/>
          <p:cNvGrpSpPr/>
          <p:nvPr/>
        </p:nvGrpSpPr>
        <p:grpSpPr>
          <a:xfrm>
            <a:off x="-781050" y="7088386"/>
            <a:ext cx="7993897" cy="2589014"/>
            <a:chOff x="0" y="0"/>
            <a:chExt cx="10658529" cy="3452019"/>
          </a:xfrm>
        </p:grpSpPr>
        <p:sp>
          <p:nvSpPr>
            <p:cNvPr id="7" name="TextBox 7"/>
            <p:cNvSpPr txBox="1"/>
            <p:nvPr/>
          </p:nvSpPr>
          <p:spPr>
            <a:xfrm>
              <a:off x="2413000" y="0"/>
              <a:ext cx="8245529" cy="2893219"/>
            </a:xfrm>
            <a:prstGeom prst="rect">
              <a:avLst/>
            </a:prstGeom>
          </p:spPr>
          <p:txBody>
            <a:bodyPr lIns="0" tIns="0" rIns="0" bIns="0" rtlCol="0" anchor="t">
              <a:spAutoFit/>
            </a:bodyPr>
            <a:lstStyle/>
            <a:p>
              <a:pPr algn="l">
                <a:lnSpc>
                  <a:spcPts val="8640"/>
                </a:lnSpc>
              </a:pPr>
              <a:r>
                <a:rPr lang="en-US" sz="7200" spc="144">
                  <a:solidFill>
                    <a:srgbClr val="EFEBE0"/>
                  </a:solidFill>
                  <a:latin typeface="Libre Baskerville Italics"/>
                </a:rPr>
                <a:t>TODAY'S TOPICS</a:t>
              </a:r>
            </a:p>
          </p:txBody>
        </p:sp>
        <p:sp>
          <p:nvSpPr>
            <p:cNvPr id="8" name="AutoShape 8"/>
            <p:cNvSpPr/>
            <p:nvPr/>
          </p:nvSpPr>
          <p:spPr>
            <a:xfrm>
              <a:off x="0" y="3350419"/>
              <a:ext cx="4826000" cy="101600"/>
            </a:xfrm>
            <a:prstGeom prst="rect">
              <a:avLst/>
            </a:prstGeom>
            <a:solidFill>
              <a:srgbClr val="EFEBE0"/>
            </a:solidFill>
          </p:spPr>
        </p:sp>
      </p:grpSp>
      <p:sp>
        <p:nvSpPr>
          <p:cNvPr id="9" name="AutoShape 9">
            <a:extLst>
              <a:ext uri="{C183D7F6-B498-43B3-948B-1728B52AA6E4}">
                <adec:decorative xmlns:adec="http://schemas.microsoft.com/office/drawing/2017/decorative" val="1"/>
              </a:ext>
            </a:extLst>
          </p:cNvPr>
          <p:cNvSpPr/>
          <p:nvPr/>
        </p:nvSpPr>
        <p:spPr>
          <a:xfrm>
            <a:off x="16068675" y="1752600"/>
            <a:ext cx="2381250" cy="76200"/>
          </a:xfrm>
          <a:prstGeom prst="rect">
            <a:avLst/>
          </a:prstGeom>
          <a:solidFill>
            <a:srgbClr val="EFEBE0"/>
          </a:solid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573822" y="1572549"/>
            <a:ext cx="9056870" cy="6913303"/>
            <a:chOff x="0" y="0"/>
            <a:chExt cx="12075827" cy="9217737"/>
          </a:xfrm>
        </p:grpSpPr>
        <p:sp>
          <p:nvSpPr>
            <p:cNvPr id="3" name="TextBox 3" descr="Less than Optimal Movement&#10;"/>
            <p:cNvSpPr txBox="1"/>
            <p:nvPr/>
          </p:nvSpPr>
          <p:spPr>
            <a:xfrm>
              <a:off x="2240" y="6898668"/>
              <a:ext cx="12073587" cy="694229"/>
            </a:xfrm>
            <a:prstGeom prst="rect">
              <a:avLst/>
            </a:prstGeom>
          </p:spPr>
          <p:txBody>
            <a:bodyPr lIns="0" tIns="0" rIns="0" bIns="0" rtlCol="0" anchor="t">
              <a:spAutoFit/>
            </a:bodyPr>
            <a:lstStyle/>
            <a:p>
              <a:pPr algn="r">
                <a:lnSpc>
                  <a:spcPts val="4146"/>
                </a:lnSpc>
              </a:pPr>
              <a:r>
                <a:rPr lang="en-US" sz="3455" spc="-34" dirty="0">
                  <a:solidFill>
                    <a:srgbClr val="6C5336"/>
                  </a:solidFill>
                  <a:latin typeface="Libre Baskerville"/>
                </a:rPr>
                <a:t>Less than Optimal Movement</a:t>
              </a:r>
            </a:p>
          </p:txBody>
        </p:sp>
        <p:sp>
          <p:nvSpPr>
            <p:cNvPr id="4" name="TextBox 4" descr="&#10;Haphazard History&#10;"/>
            <p:cNvSpPr txBox="1"/>
            <p:nvPr/>
          </p:nvSpPr>
          <p:spPr>
            <a:xfrm>
              <a:off x="2240" y="0"/>
              <a:ext cx="12073587" cy="694229"/>
            </a:xfrm>
            <a:prstGeom prst="rect">
              <a:avLst/>
            </a:prstGeom>
          </p:spPr>
          <p:txBody>
            <a:bodyPr lIns="0" tIns="0" rIns="0" bIns="0" rtlCol="0" anchor="t">
              <a:spAutoFit/>
            </a:bodyPr>
            <a:lstStyle/>
            <a:p>
              <a:pPr algn="r">
                <a:lnSpc>
                  <a:spcPts val="4146"/>
                </a:lnSpc>
              </a:pPr>
              <a:r>
                <a:rPr lang="en-US" sz="3455" spc="-34" dirty="0">
                  <a:solidFill>
                    <a:srgbClr val="6C5336"/>
                  </a:solidFill>
                  <a:latin typeface="Libre Baskerville"/>
                </a:rPr>
                <a:t>Haphazard History</a:t>
              </a:r>
            </a:p>
          </p:txBody>
        </p:sp>
        <p:sp>
          <p:nvSpPr>
            <p:cNvPr id="5" name="TextBox 5" descr="New Selection Process&#10;"/>
            <p:cNvSpPr txBox="1"/>
            <p:nvPr/>
          </p:nvSpPr>
          <p:spPr>
            <a:xfrm>
              <a:off x="2240" y="3893941"/>
              <a:ext cx="12073587" cy="694229"/>
            </a:xfrm>
            <a:prstGeom prst="rect">
              <a:avLst/>
            </a:prstGeom>
          </p:spPr>
          <p:txBody>
            <a:bodyPr lIns="0" tIns="0" rIns="0" bIns="0" rtlCol="0" anchor="t">
              <a:spAutoFit/>
            </a:bodyPr>
            <a:lstStyle/>
            <a:p>
              <a:pPr algn="r">
                <a:lnSpc>
                  <a:spcPts val="4146"/>
                </a:lnSpc>
              </a:pPr>
              <a:r>
                <a:rPr lang="en-US" sz="3455" spc="-34" dirty="0">
                  <a:solidFill>
                    <a:srgbClr val="6C5336"/>
                  </a:solidFill>
                  <a:latin typeface="Libre Baskerville"/>
                </a:rPr>
                <a:t>New Selection Process</a:t>
              </a:r>
            </a:p>
          </p:txBody>
        </p:sp>
        <p:sp>
          <p:nvSpPr>
            <p:cNvPr id="6" name="TextBox 6" descr="Still primarily focused on traditional digitization areas&#10;"/>
            <p:cNvSpPr txBox="1"/>
            <p:nvPr/>
          </p:nvSpPr>
          <p:spPr>
            <a:xfrm>
              <a:off x="0" y="7781436"/>
              <a:ext cx="12075827" cy="1436301"/>
            </a:xfrm>
            <a:prstGeom prst="rect">
              <a:avLst/>
            </a:prstGeom>
          </p:spPr>
          <p:txBody>
            <a:bodyPr lIns="0" tIns="0" rIns="0" bIns="0" rtlCol="0" anchor="t">
              <a:spAutoFit/>
            </a:bodyPr>
            <a:lstStyle/>
            <a:p>
              <a:pPr algn="r">
                <a:lnSpc>
                  <a:spcPts val="4535"/>
                </a:lnSpc>
              </a:pPr>
              <a:r>
                <a:rPr lang="en-US" sz="3023" dirty="0">
                  <a:solidFill>
                    <a:srgbClr val="1D1B1E"/>
                  </a:solidFill>
                  <a:latin typeface="Libre Baskerville"/>
                </a:rPr>
                <a:t>Still primarily focused on traditional digitization areas</a:t>
              </a:r>
            </a:p>
          </p:txBody>
        </p:sp>
        <p:sp>
          <p:nvSpPr>
            <p:cNvPr id="7" name="TextBox 7" descr="Collection development driven by curator endowments and over the counter patron requests&#10;"/>
            <p:cNvSpPr txBox="1"/>
            <p:nvPr/>
          </p:nvSpPr>
          <p:spPr>
            <a:xfrm>
              <a:off x="0" y="882768"/>
              <a:ext cx="12075827" cy="2188383"/>
            </a:xfrm>
            <a:prstGeom prst="rect">
              <a:avLst/>
            </a:prstGeom>
          </p:spPr>
          <p:txBody>
            <a:bodyPr lIns="0" tIns="0" rIns="0" bIns="0" rtlCol="0" anchor="t">
              <a:spAutoFit/>
            </a:bodyPr>
            <a:lstStyle/>
            <a:p>
              <a:pPr algn="r">
                <a:lnSpc>
                  <a:spcPts val="4535"/>
                </a:lnSpc>
              </a:pPr>
              <a:r>
                <a:rPr lang="en-US" sz="3023" dirty="0">
                  <a:solidFill>
                    <a:srgbClr val="1D1B1E"/>
                  </a:solidFill>
                  <a:latin typeface="Libre Baskerville"/>
                </a:rPr>
                <a:t>Collection development driven by curator endowments and over the counter patron requests</a:t>
              </a:r>
            </a:p>
          </p:txBody>
        </p:sp>
        <p:sp>
          <p:nvSpPr>
            <p:cNvPr id="8" name="TextBox 8" descr="Central funding, microgrant model open to all staffers&#10;"/>
            <p:cNvSpPr txBox="1"/>
            <p:nvPr/>
          </p:nvSpPr>
          <p:spPr>
            <a:xfrm>
              <a:off x="0" y="4776709"/>
              <a:ext cx="12075827" cy="1436301"/>
            </a:xfrm>
            <a:prstGeom prst="rect">
              <a:avLst/>
            </a:prstGeom>
          </p:spPr>
          <p:txBody>
            <a:bodyPr lIns="0" tIns="0" rIns="0" bIns="0" rtlCol="0" anchor="t">
              <a:spAutoFit/>
            </a:bodyPr>
            <a:lstStyle/>
            <a:p>
              <a:pPr algn="r">
                <a:lnSpc>
                  <a:spcPts val="4535"/>
                </a:lnSpc>
              </a:pPr>
              <a:r>
                <a:rPr lang="en-US" sz="3023" dirty="0">
                  <a:solidFill>
                    <a:srgbClr val="1D1B1E"/>
                  </a:solidFill>
                  <a:latin typeface="Libre Baskerville"/>
                </a:rPr>
                <a:t>Central funding, microgrant model open to all staffers</a:t>
              </a:r>
            </a:p>
          </p:txBody>
        </p:sp>
      </p:grpSp>
      <p:grpSp>
        <p:nvGrpSpPr>
          <p:cNvPr id="9" name="Group 9">
            <a:extLst>
              <a:ext uri="{C183D7F6-B498-43B3-948B-1728B52AA6E4}">
                <adec:decorative xmlns:adec="http://schemas.microsoft.com/office/drawing/2017/decorative" val="1"/>
              </a:ext>
            </a:extLst>
          </p:cNvPr>
          <p:cNvGrpSpPr/>
          <p:nvPr/>
        </p:nvGrpSpPr>
        <p:grpSpPr>
          <a:xfrm>
            <a:off x="-781050" y="1028700"/>
            <a:ext cx="7993897" cy="4000500"/>
            <a:chOff x="0" y="0"/>
            <a:chExt cx="10658529" cy="5334000"/>
          </a:xfrm>
        </p:grpSpPr>
        <p:sp>
          <p:nvSpPr>
            <p:cNvPr id="10" name="TextBox 10" descr="DIGITAL COLLECTIONS AT HOUGHTON&#10;"/>
            <p:cNvSpPr txBox="1"/>
            <p:nvPr/>
          </p:nvSpPr>
          <p:spPr>
            <a:xfrm>
              <a:off x="2413000" y="0"/>
              <a:ext cx="8245529" cy="4775200"/>
            </a:xfrm>
            <a:prstGeom prst="rect">
              <a:avLst/>
            </a:prstGeom>
          </p:spPr>
          <p:txBody>
            <a:bodyPr lIns="0" tIns="0" rIns="0" bIns="0" rtlCol="0" anchor="t">
              <a:spAutoFit/>
            </a:bodyPr>
            <a:lstStyle/>
            <a:p>
              <a:pPr algn="l">
                <a:lnSpc>
                  <a:spcPts val="7080"/>
                </a:lnSpc>
              </a:pPr>
              <a:r>
                <a:rPr lang="en-US" sz="5900" spc="118" dirty="0">
                  <a:solidFill>
                    <a:srgbClr val="6C5336"/>
                  </a:solidFill>
                  <a:latin typeface="Libre Baskerville Italics"/>
                </a:rPr>
                <a:t>DIGITAL COLLECTIONS AT HOUGHTON</a:t>
              </a:r>
            </a:p>
          </p:txBody>
        </p:sp>
        <p:sp>
          <p:nvSpPr>
            <p:cNvPr id="11" name="AutoShape 11"/>
            <p:cNvSpPr/>
            <p:nvPr/>
          </p:nvSpPr>
          <p:spPr>
            <a:xfrm>
              <a:off x="0" y="5232400"/>
              <a:ext cx="4826000" cy="101600"/>
            </a:xfrm>
            <a:prstGeom prst="rect">
              <a:avLst/>
            </a:prstGeom>
            <a:solidFill>
              <a:srgbClr val="1D1B1E"/>
            </a:solidFill>
          </p:spPr>
        </p:sp>
      </p:grpSp>
      <p:sp>
        <p:nvSpPr>
          <p:cNvPr id="12" name="AutoShape 12">
            <a:extLst>
              <a:ext uri="{C183D7F6-B498-43B3-948B-1728B52AA6E4}">
                <adec:decorative xmlns:adec="http://schemas.microsoft.com/office/drawing/2017/decorative" val="1"/>
              </a:ext>
            </a:extLst>
          </p:cNvPr>
          <p:cNvSpPr/>
          <p:nvPr/>
        </p:nvSpPr>
        <p:spPr>
          <a:xfrm>
            <a:off x="16068675" y="9258300"/>
            <a:ext cx="2381250" cy="76200"/>
          </a:xfrm>
          <a:prstGeom prst="rect">
            <a:avLst/>
          </a:prstGeom>
          <a:solidFill>
            <a:srgbClr val="1D1B1E"/>
          </a:solidFill>
        </p:spPr>
      </p:sp>
      <p:sp>
        <p:nvSpPr>
          <p:cNvPr id="13" name="TextBox 13"/>
          <p:cNvSpPr txBox="1"/>
          <p:nvPr/>
        </p:nvSpPr>
        <p:spPr>
          <a:xfrm>
            <a:off x="9320801" y="9641801"/>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Project Background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alphaModFix amt="80000"/>
            <a:extLst>
              <a:ext uri="{28A0092B-C50C-407E-A947-70E740481C1C}">
                <a14:useLocalDpi xmlns:a14="http://schemas.microsoft.com/office/drawing/2010/main"/>
              </a:ext>
            </a:extLst>
          </a:blip>
          <a:srcRect/>
          <a:stretch>
            <a:fillRect/>
          </a:stretch>
        </p:blipFill>
        <p:spPr>
          <a:xfrm>
            <a:off x="-231155" y="-190500"/>
            <a:ext cx="9963608" cy="6000750"/>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cstate="screen">
            <a:alphaModFix amt="80000"/>
            <a:extLst>
              <a:ext uri="{28A0092B-C50C-407E-A947-70E740481C1C}">
                <a14:useLocalDpi xmlns:a14="http://schemas.microsoft.com/office/drawing/2010/main"/>
              </a:ext>
            </a:extLst>
          </a:blip>
          <a:srcRect/>
          <a:stretch>
            <a:fillRect/>
          </a:stretch>
        </p:blipFill>
        <p:spPr>
          <a:xfrm>
            <a:off x="9732453" y="5810250"/>
            <a:ext cx="8763458" cy="466725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533602" y="1285429"/>
            <a:ext cx="6955347" cy="3239393"/>
            <a:chOff x="0" y="0"/>
            <a:chExt cx="9273796" cy="4319191"/>
          </a:xfrm>
        </p:grpSpPr>
        <p:sp>
          <p:nvSpPr>
            <p:cNvPr id="5" name="TextBox 5" descr="PROPOSAL"/>
            <p:cNvSpPr txBox="1"/>
            <p:nvPr/>
          </p:nvSpPr>
          <p:spPr>
            <a:xfrm>
              <a:off x="0" y="-38100"/>
              <a:ext cx="9146796" cy="762952"/>
            </a:xfrm>
            <a:prstGeom prst="rect">
              <a:avLst/>
            </a:prstGeom>
          </p:spPr>
          <p:txBody>
            <a:bodyPr lIns="0" tIns="0" rIns="0" bIns="0" rtlCol="0" anchor="t">
              <a:spAutoFit/>
            </a:bodyPr>
            <a:lstStyle/>
            <a:p>
              <a:pPr>
                <a:lnSpc>
                  <a:spcPts val="4680"/>
                </a:lnSpc>
              </a:pPr>
              <a:r>
                <a:rPr lang="en-US" sz="3599" spc="179" dirty="0">
                  <a:solidFill>
                    <a:srgbClr val="6C5336"/>
                  </a:solidFill>
                  <a:latin typeface="Libre Baskerville Italics"/>
                </a:rPr>
                <a:t>PROPOSAL</a:t>
              </a:r>
            </a:p>
          </p:txBody>
        </p:sp>
        <p:sp>
          <p:nvSpPr>
            <p:cNvPr id="6" name="TextBox 6" descr="Pause all ongoing digitization projects to focus all resources (intellectual, time, financial) on increasing access to African American history materials.&#10;"/>
            <p:cNvSpPr txBox="1"/>
            <p:nvPr/>
          </p:nvSpPr>
          <p:spPr>
            <a:xfrm>
              <a:off x="0" y="893127"/>
              <a:ext cx="9273796" cy="3426063"/>
            </a:xfrm>
            <a:prstGeom prst="rect">
              <a:avLst/>
            </a:prstGeom>
          </p:spPr>
          <p:txBody>
            <a:bodyPr lIns="0" tIns="0" rIns="0" bIns="0" rtlCol="0" anchor="t">
              <a:spAutoFit/>
            </a:bodyPr>
            <a:lstStyle/>
            <a:p>
              <a:pPr>
                <a:lnSpc>
                  <a:spcPts val="4200"/>
                </a:lnSpc>
              </a:pPr>
              <a:r>
                <a:rPr lang="en-US" sz="2799" dirty="0">
                  <a:solidFill>
                    <a:srgbClr val="1D1B1E"/>
                  </a:solidFill>
                  <a:latin typeface="Libre Baskerville"/>
                </a:rPr>
                <a:t>Pause all ongoing digitization projects to focus all resources (intellectual, time, financial) on increasing access to African American history materials.</a:t>
              </a:r>
            </a:p>
          </p:txBody>
        </p:sp>
      </p:grpSp>
      <p:grpSp>
        <p:nvGrpSpPr>
          <p:cNvPr id="7" name="Group 7">
            <a:extLst>
              <a:ext uri="{C183D7F6-B498-43B3-948B-1728B52AA6E4}">
                <adec:decorative xmlns:adec="http://schemas.microsoft.com/office/drawing/2017/decorative" val="1"/>
              </a:ext>
            </a:extLst>
          </p:cNvPr>
          <p:cNvGrpSpPr/>
          <p:nvPr/>
        </p:nvGrpSpPr>
        <p:grpSpPr>
          <a:xfrm>
            <a:off x="1272976" y="6823366"/>
            <a:ext cx="6955347" cy="2194620"/>
            <a:chOff x="0" y="0"/>
            <a:chExt cx="9273796" cy="2926159"/>
          </a:xfrm>
        </p:grpSpPr>
        <p:sp>
          <p:nvSpPr>
            <p:cNvPr id="8" name="TextBox 8" descr="RESPONSE"/>
            <p:cNvSpPr txBox="1"/>
            <p:nvPr/>
          </p:nvSpPr>
          <p:spPr>
            <a:xfrm>
              <a:off x="0" y="-38100"/>
              <a:ext cx="9146796" cy="762952"/>
            </a:xfrm>
            <a:prstGeom prst="rect">
              <a:avLst/>
            </a:prstGeom>
          </p:spPr>
          <p:txBody>
            <a:bodyPr lIns="0" tIns="0" rIns="0" bIns="0" rtlCol="0" anchor="t">
              <a:spAutoFit/>
            </a:bodyPr>
            <a:lstStyle/>
            <a:p>
              <a:pPr algn="r">
                <a:lnSpc>
                  <a:spcPts val="4680"/>
                </a:lnSpc>
              </a:pPr>
              <a:r>
                <a:rPr lang="en-US" sz="3599" spc="179" dirty="0">
                  <a:solidFill>
                    <a:srgbClr val="6C5336"/>
                  </a:solidFill>
                  <a:latin typeface="Libre Baskerville Italics"/>
                </a:rPr>
                <a:t>RESPONSE</a:t>
              </a:r>
            </a:p>
          </p:txBody>
        </p:sp>
        <p:sp>
          <p:nvSpPr>
            <p:cNvPr id="9" name="TextBox 9" descr="Expand the initiative to include more staff members and increase future access points&#10;"/>
            <p:cNvSpPr txBox="1"/>
            <p:nvPr/>
          </p:nvSpPr>
          <p:spPr>
            <a:xfrm>
              <a:off x="0" y="893127"/>
              <a:ext cx="9273796" cy="2033032"/>
            </a:xfrm>
            <a:prstGeom prst="rect">
              <a:avLst/>
            </a:prstGeom>
          </p:spPr>
          <p:txBody>
            <a:bodyPr lIns="0" tIns="0" rIns="0" bIns="0" rtlCol="0" anchor="t">
              <a:spAutoFit/>
            </a:bodyPr>
            <a:lstStyle/>
            <a:p>
              <a:pPr algn="r">
                <a:lnSpc>
                  <a:spcPts val="4200"/>
                </a:lnSpc>
              </a:pPr>
              <a:r>
                <a:rPr lang="en-US" sz="2799" dirty="0">
                  <a:solidFill>
                    <a:srgbClr val="1D1B1E"/>
                  </a:solidFill>
                  <a:latin typeface="Libre Baskerville"/>
                </a:rPr>
                <a:t>Expand the initiative to include more staff members and increase future access points</a:t>
              </a:r>
            </a:p>
          </p:txBody>
        </p:sp>
      </p:grpSp>
      <p:sp>
        <p:nvSpPr>
          <p:cNvPr id="10" name="AutoShape 10">
            <a:extLst>
              <a:ext uri="{C183D7F6-B498-43B3-948B-1728B52AA6E4}">
                <adec:decorative xmlns:adec="http://schemas.microsoft.com/office/drawing/2017/decorative" val="1"/>
              </a:ext>
            </a:extLst>
          </p:cNvPr>
          <p:cNvSpPr/>
          <p:nvPr/>
        </p:nvSpPr>
        <p:spPr>
          <a:xfrm>
            <a:off x="8541828" y="1028700"/>
            <a:ext cx="2381250" cy="76200"/>
          </a:xfrm>
          <a:prstGeom prst="rect">
            <a:avLst/>
          </a:prstGeom>
          <a:solidFill>
            <a:srgbClr val="1D1B1E"/>
          </a:solidFill>
        </p:spPr>
      </p:sp>
      <p:sp>
        <p:nvSpPr>
          <p:cNvPr id="11" name="AutoShape 11">
            <a:extLst>
              <a:ext uri="{C183D7F6-B498-43B3-948B-1728B52AA6E4}">
                <adec:decorative xmlns:adec="http://schemas.microsoft.com/office/drawing/2017/decorative" val="1"/>
              </a:ext>
            </a:extLst>
          </p:cNvPr>
          <p:cNvSpPr/>
          <p:nvPr/>
        </p:nvSpPr>
        <p:spPr>
          <a:xfrm>
            <a:off x="8541828" y="9182100"/>
            <a:ext cx="2381250" cy="76200"/>
          </a:xfrm>
          <a:prstGeom prst="rect">
            <a:avLst/>
          </a:prstGeom>
          <a:solidFill>
            <a:srgbClr val="1D1B1E"/>
          </a:solid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90500" y="-180975"/>
            <a:ext cx="18669000" cy="5105400"/>
          </a:xfrm>
          <a:prstGeom prst="rect">
            <a:avLst/>
          </a:prstGeom>
          <a:solidFill>
            <a:srgbClr val="6C5336"/>
          </a:solidFill>
        </p:spPr>
      </p:sp>
      <p:pic>
        <p:nvPicPr>
          <p:cNvPr id="3"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334542" y="3524250"/>
            <a:ext cx="4953458" cy="3238500"/>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00083" y="3524250"/>
            <a:ext cx="4953458" cy="323850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665625" y="3524250"/>
            <a:ext cx="4953458" cy="3238500"/>
          </a:xfrm>
          <a:prstGeom prst="rect">
            <a:avLst/>
          </a:prstGeom>
        </p:spPr>
      </p:pic>
      <p:grpSp>
        <p:nvGrpSpPr>
          <p:cNvPr id="6" name="Group 6">
            <a:extLst>
              <a:ext uri="{C183D7F6-B498-43B3-948B-1728B52AA6E4}">
                <adec:decorative xmlns:adec="http://schemas.microsoft.com/office/drawing/2017/decorative" val="1"/>
              </a:ext>
            </a:extLst>
          </p:cNvPr>
          <p:cNvGrpSpPr/>
          <p:nvPr/>
        </p:nvGrpSpPr>
        <p:grpSpPr>
          <a:xfrm>
            <a:off x="-781050" y="1028700"/>
            <a:ext cx="18021700" cy="1530566"/>
            <a:chOff x="0" y="0"/>
            <a:chExt cx="24028933" cy="2040755"/>
          </a:xfrm>
        </p:grpSpPr>
        <p:sp>
          <p:nvSpPr>
            <p:cNvPr id="7" name="AutoShape 7"/>
            <p:cNvSpPr/>
            <p:nvPr/>
          </p:nvSpPr>
          <p:spPr>
            <a:xfrm>
              <a:off x="0" y="1939155"/>
              <a:ext cx="4826000" cy="101600"/>
            </a:xfrm>
            <a:prstGeom prst="rect">
              <a:avLst/>
            </a:prstGeom>
            <a:solidFill>
              <a:srgbClr val="EFEBE0"/>
            </a:solidFill>
          </p:spPr>
        </p:sp>
        <p:sp>
          <p:nvSpPr>
            <p:cNvPr id="8" name="TextBox 8" descr="Initial Project Plan&#10;"/>
            <p:cNvSpPr txBox="1"/>
            <p:nvPr/>
          </p:nvSpPr>
          <p:spPr>
            <a:xfrm>
              <a:off x="2413000" y="-66675"/>
              <a:ext cx="21615933" cy="1516380"/>
            </a:xfrm>
            <a:prstGeom prst="rect">
              <a:avLst/>
            </a:prstGeom>
          </p:spPr>
          <p:txBody>
            <a:bodyPr lIns="0" tIns="0" rIns="0" bIns="0" rtlCol="0" anchor="t">
              <a:spAutoFit/>
            </a:bodyPr>
            <a:lstStyle/>
            <a:p>
              <a:pPr>
                <a:lnSpc>
                  <a:spcPts val="9360"/>
                </a:lnSpc>
              </a:pPr>
              <a:r>
                <a:rPr lang="en-US" sz="7200" spc="72" dirty="0">
                  <a:solidFill>
                    <a:srgbClr val="EFEBE0"/>
                  </a:solidFill>
                  <a:latin typeface="Libre Baskerville Italics"/>
                </a:rPr>
                <a:t>Initial Project Plan</a:t>
              </a:r>
            </a:p>
          </p:txBody>
        </p:sp>
      </p:grpSp>
      <p:sp>
        <p:nvSpPr>
          <p:cNvPr id="9" name="AutoShape 9">
            <a:extLst>
              <a:ext uri="{C183D7F6-B498-43B3-948B-1728B52AA6E4}">
                <adec:decorative xmlns:adec="http://schemas.microsoft.com/office/drawing/2017/decorative" val="1"/>
              </a:ext>
            </a:extLst>
          </p:cNvPr>
          <p:cNvSpPr/>
          <p:nvPr/>
        </p:nvSpPr>
        <p:spPr>
          <a:xfrm>
            <a:off x="16068675" y="9501277"/>
            <a:ext cx="2381250" cy="76200"/>
          </a:xfrm>
          <a:prstGeom prst="rect">
            <a:avLst/>
          </a:prstGeom>
          <a:solidFill>
            <a:srgbClr val="1D1B1E"/>
          </a:solidFill>
        </p:spPr>
      </p:sp>
      <p:grpSp>
        <p:nvGrpSpPr>
          <p:cNvPr id="10" name="Group 10">
            <a:extLst>
              <a:ext uri="{C183D7F6-B498-43B3-948B-1728B52AA6E4}">
                <adec:decorative xmlns:adec="http://schemas.microsoft.com/office/drawing/2017/decorative" val="1"/>
              </a:ext>
            </a:extLst>
          </p:cNvPr>
          <p:cNvGrpSpPr/>
          <p:nvPr/>
        </p:nvGrpSpPr>
        <p:grpSpPr>
          <a:xfrm>
            <a:off x="13534796" y="6990780"/>
            <a:ext cx="4538794" cy="1865525"/>
            <a:chOff x="0" y="0"/>
            <a:chExt cx="6051726" cy="2487368"/>
          </a:xfrm>
        </p:grpSpPr>
        <p:sp>
          <p:nvSpPr>
            <p:cNvPr id="11" name="TextBox 11" descr="Data Access&#10;"/>
            <p:cNvSpPr txBox="1"/>
            <p:nvPr/>
          </p:nvSpPr>
          <p:spPr>
            <a:xfrm>
              <a:off x="0" y="0"/>
              <a:ext cx="6051726"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Data Access</a:t>
              </a:r>
            </a:p>
          </p:txBody>
        </p:sp>
        <p:sp>
          <p:nvSpPr>
            <p:cNvPr id="12" name="TextBox 12" descr="Make items accessible with a series in our catalog and via digital collections page&#10;"/>
            <p:cNvSpPr txBox="1"/>
            <p:nvPr/>
          </p:nvSpPr>
          <p:spPr>
            <a:xfrm>
              <a:off x="0" y="687388"/>
              <a:ext cx="6051726" cy="1799980"/>
            </a:xfrm>
            <a:prstGeom prst="rect">
              <a:avLst/>
            </a:prstGeom>
          </p:spPr>
          <p:txBody>
            <a:bodyPr lIns="0" tIns="0" rIns="0" bIns="0" rtlCol="0" anchor="t">
              <a:spAutoFit/>
            </a:bodyPr>
            <a:lstStyle/>
            <a:p>
              <a:pPr algn="ctr">
                <a:lnSpc>
                  <a:spcPts val="3599"/>
                </a:lnSpc>
              </a:pPr>
              <a:r>
                <a:rPr lang="en-US" sz="2400" dirty="0">
                  <a:solidFill>
                    <a:srgbClr val="1D1B1E"/>
                  </a:solidFill>
                  <a:latin typeface="Libre Baskerville"/>
                </a:rPr>
                <a:t>Make items accessible with a series in our catalog and via digital collections page</a:t>
              </a:r>
            </a:p>
          </p:txBody>
        </p:sp>
      </p:grpSp>
      <p:grpSp>
        <p:nvGrpSpPr>
          <p:cNvPr id="13" name="Group 13">
            <a:extLst>
              <a:ext uri="{C183D7F6-B498-43B3-948B-1728B52AA6E4}">
                <adec:decorative xmlns:adec="http://schemas.microsoft.com/office/drawing/2017/decorative" val="1"/>
              </a:ext>
            </a:extLst>
          </p:cNvPr>
          <p:cNvGrpSpPr/>
          <p:nvPr/>
        </p:nvGrpSpPr>
        <p:grpSpPr>
          <a:xfrm>
            <a:off x="8000083" y="6990780"/>
            <a:ext cx="4953458" cy="1833205"/>
            <a:chOff x="0" y="0"/>
            <a:chExt cx="6604611" cy="2444274"/>
          </a:xfrm>
        </p:grpSpPr>
        <p:sp>
          <p:nvSpPr>
            <p:cNvPr id="14" name="TextBox 14" descr="Digitization"/>
            <p:cNvSpPr txBox="1"/>
            <p:nvPr/>
          </p:nvSpPr>
          <p:spPr>
            <a:xfrm>
              <a:off x="0" y="0"/>
              <a:ext cx="6604611"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Digitization</a:t>
              </a:r>
            </a:p>
          </p:txBody>
        </p:sp>
        <p:sp>
          <p:nvSpPr>
            <p:cNvPr id="15" name="TextBox 15" descr="Digitize around 800 items across collections from the 18th through early 20th century&#10;"/>
            <p:cNvSpPr txBox="1"/>
            <p:nvPr/>
          </p:nvSpPr>
          <p:spPr>
            <a:xfrm>
              <a:off x="0" y="687388"/>
              <a:ext cx="6604611" cy="1756886"/>
            </a:xfrm>
            <a:prstGeom prst="rect">
              <a:avLst/>
            </a:prstGeom>
          </p:spPr>
          <p:txBody>
            <a:bodyPr lIns="0" tIns="0" rIns="0" bIns="0" rtlCol="0" anchor="t">
              <a:spAutoFit/>
            </a:bodyPr>
            <a:lstStyle/>
            <a:p>
              <a:pPr algn="ctr">
                <a:lnSpc>
                  <a:spcPts val="3599"/>
                </a:lnSpc>
              </a:pPr>
              <a:r>
                <a:rPr lang="en-US" sz="2400" dirty="0">
                  <a:solidFill>
                    <a:srgbClr val="1D1B1E"/>
                  </a:solidFill>
                  <a:latin typeface="Libre Baskerville"/>
                </a:rPr>
                <a:t>Digitize around 800 items across collections from the 18th through early 20th century</a:t>
              </a:r>
            </a:p>
          </p:txBody>
        </p:sp>
      </p:grpSp>
      <p:grpSp>
        <p:nvGrpSpPr>
          <p:cNvPr id="16" name="Group 16">
            <a:extLst>
              <a:ext uri="{C183D7F6-B498-43B3-948B-1728B52AA6E4}">
                <adec:decorative xmlns:adec="http://schemas.microsoft.com/office/drawing/2017/decorative" val="1"/>
              </a:ext>
            </a:extLst>
          </p:cNvPr>
          <p:cNvGrpSpPr/>
          <p:nvPr/>
        </p:nvGrpSpPr>
        <p:grpSpPr>
          <a:xfrm>
            <a:off x="2665625" y="6990780"/>
            <a:ext cx="4953458" cy="2288619"/>
            <a:chOff x="0" y="0"/>
            <a:chExt cx="6604611" cy="3051493"/>
          </a:xfrm>
        </p:grpSpPr>
        <p:sp>
          <p:nvSpPr>
            <p:cNvPr id="17" name="TextBox 17" descr="Education"/>
            <p:cNvSpPr txBox="1"/>
            <p:nvPr/>
          </p:nvSpPr>
          <p:spPr>
            <a:xfrm>
              <a:off x="0" y="0"/>
              <a:ext cx="6604611" cy="642938"/>
            </a:xfrm>
            <a:prstGeom prst="rect">
              <a:avLst/>
            </a:prstGeom>
          </p:spPr>
          <p:txBody>
            <a:bodyPr lIns="0" tIns="0" rIns="0" bIns="0" rtlCol="0" anchor="t">
              <a:spAutoFit/>
            </a:bodyPr>
            <a:lstStyle/>
            <a:p>
              <a:pPr algn="ctr">
                <a:lnSpc>
                  <a:spcPts val="3839"/>
                </a:lnSpc>
              </a:pPr>
              <a:r>
                <a:rPr lang="en-US" sz="3199" spc="-31" dirty="0">
                  <a:solidFill>
                    <a:srgbClr val="6C5336"/>
                  </a:solidFill>
                  <a:latin typeface="Libre Baskerville"/>
                </a:rPr>
                <a:t>Education</a:t>
              </a:r>
            </a:p>
          </p:txBody>
        </p:sp>
        <p:sp>
          <p:nvSpPr>
            <p:cNvPr id="18" name="TextBox 18" descr="Develop staff understanding of Black history in our collections and of Black Digital Humanities as a field&#10;"/>
            <p:cNvSpPr txBox="1"/>
            <p:nvPr/>
          </p:nvSpPr>
          <p:spPr>
            <a:xfrm>
              <a:off x="0" y="687388"/>
              <a:ext cx="6604611" cy="2364105"/>
            </a:xfrm>
            <a:prstGeom prst="rect">
              <a:avLst/>
            </a:prstGeom>
          </p:spPr>
          <p:txBody>
            <a:bodyPr lIns="0" tIns="0" rIns="0" bIns="0" rtlCol="0" anchor="t">
              <a:spAutoFit/>
            </a:bodyPr>
            <a:lstStyle/>
            <a:p>
              <a:pPr algn="ctr">
                <a:lnSpc>
                  <a:spcPts val="3599"/>
                </a:lnSpc>
              </a:pPr>
              <a:r>
                <a:rPr lang="en-US" sz="2400" dirty="0">
                  <a:solidFill>
                    <a:srgbClr val="1D1B1E"/>
                  </a:solidFill>
                  <a:latin typeface="Libre Baskerville"/>
                </a:rPr>
                <a:t>Develop staff understanding of Black history in our collections and of Black Digital Humanities as a field</a:t>
              </a:r>
            </a:p>
          </p:txBody>
        </p:sp>
      </p:grpSp>
      <p:sp>
        <p:nvSpPr>
          <p:cNvPr id="19" name="TextBox 19"/>
          <p:cNvSpPr txBox="1"/>
          <p:nvPr/>
        </p:nvSpPr>
        <p:spPr>
          <a:xfrm>
            <a:off x="9200721" y="9687189"/>
            <a:ext cx="8668150" cy="438785"/>
          </a:xfrm>
          <a:prstGeom prst="rect">
            <a:avLst/>
          </a:prstGeom>
        </p:spPr>
        <p:txBody>
          <a:bodyPr lIns="0" tIns="0" rIns="0" bIns="0" rtlCol="0" anchor="t">
            <a:spAutoFit/>
          </a:bodyPr>
          <a:lstStyle/>
          <a:p>
            <a:pPr algn="r">
              <a:lnSpc>
                <a:spcPts val="3640"/>
              </a:lnSpc>
            </a:pPr>
            <a:r>
              <a:rPr lang="en-US" sz="2600">
                <a:solidFill>
                  <a:srgbClr val="1D1B1E"/>
                </a:solidFill>
                <a:latin typeface="Libre Baskerville Italics"/>
              </a:rPr>
              <a:t>Project Background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3973</Words>
  <Application>Microsoft Office PowerPoint</Application>
  <PresentationFormat>Custom</PresentationFormat>
  <Paragraphs>222</Paragraphs>
  <Slides>24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Libre Baskerville Italics</vt:lpstr>
      <vt:lpstr>Arial</vt:lpstr>
      <vt:lpstr>Libre Baskerville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 in Progress Webinar: Slavery, abolition, emancipation, and freedom—-Primary sources from Houghton Library</dc:title>
  <dc:creator>Dorothy Berry</dc:creator>
  <cp:lastModifiedBy>McNicol,Jeanette</cp:lastModifiedBy>
  <cp:revision>3</cp:revision>
  <dcterms:created xsi:type="dcterms:W3CDTF">2006-08-16T00:00:00Z</dcterms:created>
  <dcterms:modified xsi:type="dcterms:W3CDTF">2022-10-21T00:57:32Z</dcterms:modified>
  <dc:identifier>DAEstEnAeE4</dc:identifier>
</cp:coreProperties>
</file>